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71" r:id="rId6"/>
    <p:sldId id="257" r:id="rId7"/>
    <p:sldId id="269" r:id="rId8"/>
    <p:sldId id="270" r:id="rId9"/>
    <p:sldId id="258" r:id="rId10"/>
    <p:sldId id="259" r:id="rId11"/>
    <p:sldId id="261" r:id="rId12"/>
    <p:sldId id="262" r:id="rId13"/>
    <p:sldId id="263" r:id="rId14"/>
    <p:sldId id="264" r:id="rId15"/>
    <p:sldId id="260" r:id="rId16"/>
    <p:sldId id="265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11161-02B8-4288-AD06-3364766B1B10}" v="4" dt="2023-08-21T10:44:30.845"/>
    <p1510:client id="{9F21735B-DE61-4068-84B5-B54F0F74CA10}" v="2" dt="2023-08-21T10:47:27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76614" autoAdjust="0"/>
  </p:normalViewPr>
  <p:slideViewPr>
    <p:cSldViewPr snapToGrid="0">
      <p:cViewPr varScale="1">
        <p:scale>
          <a:sx n="54" d="100"/>
          <a:sy n="54" d="100"/>
        </p:scale>
        <p:origin x="115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8E5FF-A439-4474-8F30-0BB28581B002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BECEB-3A7D-44F8-B1C6-AADB54CDF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5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BECEB-3A7D-44F8-B1C6-AADB54CDF0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0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BECEB-3A7D-44F8-B1C6-AADB54CDF0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81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BECEB-3A7D-44F8-B1C6-AADB54CDF0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4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non watermarked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BECEB-3A7D-44F8-B1C6-AADB54CDF0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7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BECEB-3A7D-44F8-B1C6-AADB54CDF0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29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Search teenager helping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BECEB-3A7D-44F8-B1C6-AADB54CDF0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99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FAF8-D6E3-4551-B479-3C3346A8081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AAB7-7CC5-4F9A-A77A-B7B7CF757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7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FAF8-D6E3-4551-B479-3C3346A8081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AAB7-7CC5-4F9A-A77A-B7B7CF757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34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FAF8-D6E3-4551-B479-3C3346A8081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AAB7-7CC5-4F9A-A77A-B7B7CF757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0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FAF8-D6E3-4551-B479-3C3346A8081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AAB7-7CC5-4F9A-A77A-B7B7CF757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5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FAF8-D6E3-4551-B479-3C3346A8081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AAB7-7CC5-4F9A-A77A-B7B7CF757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40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FAF8-D6E3-4551-B479-3C3346A8081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AAB7-7CC5-4F9A-A77A-B7B7CF757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7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FAF8-D6E3-4551-B479-3C3346A8081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AAB7-7CC5-4F9A-A77A-B7B7CF757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FAF8-D6E3-4551-B479-3C3346A8081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AAB7-7CC5-4F9A-A77A-B7B7CF757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8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FAF8-D6E3-4551-B479-3C3346A8081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AAB7-7CC5-4F9A-A77A-B7B7CF757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5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FAF8-D6E3-4551-B479-3C3346A8081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AAB7-7CC5-4F9A-A77A-B7B7CF757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8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FAF8-D6E3-4551-B479-3C3346A8081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AAB7-7CC5-4F9A-A77A-B7B7CF757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5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5FAF8-D6E3-4551-B479-3C3346A8081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AAB7-7CC5-4F9A-A77A-B7B7CF757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4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hyperlink" Target="https://www.facinghistory.org/resource-library/conformity-and-consent-national-community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8C3B7D8-C496-AA83-8E4B-CED4BF07E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3146" y="1400175"/>
            <a:ext cx="4471988" cy="4357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77275-18EF-3C20-712F-B8D443F37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Pre-delivery learning for 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639B7-A895-C5CB-E85A-B868F8B5DCC3}"/>
              </a:ext>
            </a:extLst>
          </p:cNvPr>
          <p:cNvSpPr txBox="1"/>
          <p:nvPr/>
        </p:nvSpPr>
        <p:spPr>
          <a:xfrm>
            <a:off x="638827" y="857251"/>
            <a:ext cx="5914317" cy="3098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Pre-delivery learning for staff</a:t>
            </a:r>
          </a:p>
        </p:txBody>
      </p:sp>
      <p:pic>
        <p:nvPicPr>
          <p:cNvPr id="7" name="Picture 6" descr="A group of people holding hands with a title 'Everyone's Included'">
            <a:extLst>
              <a:ext uri="{FF2B5EF4-FFF2-40B4-BE49-F238E27FC236}">
                <a16:creationId xmlns:a16="http://schemas.microsoft.com/office/drawing/2014/main" id="{DA52F70C-FDF4-A3FC-93D3-328F8401B5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51" y="2251752"/>
            <a:ext cx="3469977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E5989F-9672-E71E-CD5D-E971A683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01" y="-825033"/>
            <a:ext cx="10515600" cy="1325563"/>
          </a:xfrm>
        </p:spPr>
        <p:txBody>
          <a:bodyPr/>
          <a:lstStyle/>
          <a:p>
            <a:pPr rtl="0" eaLnBrk="1" latinLnBrk="0" hangingPunct="1"/>
            <a:r>
              <a:rPr lang="en-GB" sz="36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Stages necessary for Bystander Intervention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DDE9C-D644-6E3A-82E5-2B786D4B1D52}"/>
              </a:ext>
            </a:extLst>
          </p:cNvPr>
          <p:cNvSpPr txBox="1"/>
          <p:nvPr/>
        </p:nvSpPr>
        <p:spPr>
          <a:xfrm>
            <a:off x="0" y="177365"/>
            <a:ext cx="8029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Stages necessary for Bystander Intervention</a:t>
            </a:r>
          </a:p>
        </p:txBody>
      </p:sp>
      <p:pic>
        <p:nvPicPr>
          <p:cNvPr id="2" name="Picture 1" descr="4 cartoon figures-one with binoculars (noticing the problem), one with a red flag (interpreting it as a problem), one with a stop sign (taking responsibility for the action) and one stepping out from a crowd (having the skills to act)">
            <a:extLst>
              <a:ext uri="{FF2B5EF4-FFF2-40B4-BE49-F238E27FC236}">
                <a16:creationId xmlns:a16="http://schemas.microsoft.com/office/drawing/2014/main" id="{E16828CA-C0AC-5520-F703-A212E212D2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3449" y="980036"/>
            <a:ext cx="10453121" cy="7391564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0F1FFEF-10FF-17B4-9FD6-AA2FA7EDF3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43" t="35188" r="58958" b="12757"/>
          <a:stretch/>
        </p:blipFill>
        <p:spPr bwMode="auto">
          <a:xfrm>
            <a:off x="8401878" y="-31150"/>
            <a:ext cx="4227444" cy="689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de 9">
            <a:hlinkClick r:id="" action="ppaction://media"/>
            <a:extLst>
              <a:ext uri="{FF2B5EF4-FFF2-40B4-BE49-F238E27FC236}">
                <a16:creationId xmlns:a16="http://schemas.microsoft.com/office/drawing/2014/main" id="{437DB88F-0F2C-F904-2FEC-04849C65EE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7145099" y="5342650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6019-BC84-81C4-7C39-F4E07590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1" y="586855"/>
            <a:ext cx="3976691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Moral Disengagement</a:t>
            </a:r>
          </a:p>
        </p:txBody>
      </p:sp>
      <p:pic>
        <p:nvPicPr>
          <p:cNvPr id="4098" name="Picture 2" descr="A crowd salutes Nazi Leader Adolf Hitler outside the Reich Chancellery in Berlin after a plebiscite, which gave Hitler absolute power as German Fuhrer. August 19, 1934.">
            <a:extLst>
              <a:ext uri="{FF2B5EF4-FFF2-40B4-BE49-F238E27FC236}">
                <a16:creationId xmlns:a16="http://schemas.microsoft.com/office/drawing/2014/main" id="{ABE2B1C5-20F9-64F3-9573-AE3A98609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141" y="881457"/>
            <a:ext cx="6849252" cy="53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834DAE-1C88-F63A-F294-3C84D0BFF47F}"/>
              </a:ext>
            </a:extLst>
          </p:cNvPr>
          <p:cNvSpPr txBox="1"/>
          <p:nvPr/>
        </p:nvSpPr>
        <p:spPr>
          <a:xfrm>
            <a:off x="9217573" y="6395142"/>
            <a:ext cx="284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5"/>
              </a:rPr>
              <a:t>Facing History and ourselves</a:t>
            </a:r>
            <a:endParaRPr lang="en-GB" dirty="0"/>
          </a:p>
        </p:txBody>
      </p:sp>
      <p:pic>
        <p:nvPicPr>
          <p:cNvPr id="5" name="Slide 10">
            <a:hlinkClick r:id="" action="ppaction://media"/>
            <a:extLst>
              <a:ext uri="{FF2B5EF4-FFF2-40B4-BE49-F238E27FC236}">
                <a16:creationId xmlns:a16="http://schemas.microsoft.com/office/drawing/2014/main" id="{AF8B9E77-C6CB-4C9E-2436-D03ED7F531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2573403" y="4816605"/>
            <a:ext cx="1183362" cy="11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63B72-5462-0ADD-85CF-E004A448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Efficacy</a:t>
            </a:r>
          </a:p>
        </p:txBody>
      </p:sp>
      <p:pic>
        <p:nvPicPr>
          <p:cNvPr id="8" name="Content Placeholder 7" descr="A close-up of a  control button that reads 'efficacy level'&#10;&#10;Description automatically generated">
            <a:extLst>
              <a:ext uri="{FF2B5EF4-FFF2-40B4-BE49-F238E27FC236}">
                <a16:creationId xmlns:a16="http://schemas.microsoft.com/office/drawing/2014/main" id="{A1817FFE-07F7-B3F9-5197-83AD62975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Slide 11">
            <a:hlinkClick r:id="" action="ppaction://media"/>
            <a:extLst>
              <a:ext uri="{FF2B5EF4-FFF2-40B4-BE49-F238E27FC236}">
                <a16:creationId xmlns:a16="http://schemas.microsoft.com/office/drawing/2014/main" id="{72FAC0D2-64F8-452A-385D-30500C95D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0477325" y="3970674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717B-B7E6-2A36-DCF9-9A68FE16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14" y="-1183196"/>
            <a:ext cx="10515600" cy="1325563"/>
          </a:xfrm>
        </p:spPr>
        <p:txBody>
          <a:bodyPr/>
          <a:lstStyle/>
          <a:p>
            <a:r>
              <a:rPr lang="en-GB" dirty="0"/>
              <a:t>Neuroimaging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9DDE9C-D644-6E3A-82E5-2B786D4B1D52}"/>
              </a:ext>
            </a:extLst>
          </p:cNvPr>
          <p:cNvSpPr txBox="1"/>
          <p:nvPr/>
        </p:nvSpPr>
        <p:spPr>
          <a:xfrm>
            <a:off x="551180" y="-322175"/>
            <a:ext cx="1108964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4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Neuroimaging</a:t>
            </a:r>
          </a:p>
        </p:txBody>
      </p:sp>
      <p:pic>
        <p:nvPicPr>
          <p:cNvPr id="6" name="Picture 5" descr="A person looking at a computer screen looking in on a clinical room where someone's head is being scanned as they lie on a bed.&#10;&#10;Description automatically generated">
            <a:extLst>
              <a:ext uri="{FF2B5EF4-FFF2-40B4-BE49-F238E27FC236}">
                <a16:creationId xmlns:a16="http://schemas.microsoft.com/office/drawing/2014/main" id="{B9EB89AD-7F20-7BC2-187F-C035ED71D1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59" r="8125"/>
          <a:stretch/>
        </p:blipFill>
        <p:spPr>
          <a:xfrm>
            <a:off x="993913" y="1317757"/>
            <a:ext cx="7885044" cy="5342731"/>
          </a:xfrm>
          <a:prstGeom prst="rect">
            <a:avLst/>
          </a:prstGeom>
        </p:spPr>
      </p:pic>
      <p:pic>
        <p:nvPicPr>
          <p:cNvPr id="4" name="Slide 13">
            <a:hlinkClick r:id="" action="ppaction://media"/>
            <a:extLst>
              <a:ext uri="{FF2B5EF4-FFF2-40B4-BE49-F238E27FC236}">
                <a16:creationId xmlns:a16="http://schemas.microsoft.com/office/drawing/2014/main" id="{A319E88C-C663-63C8-8FD8-FB414037E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576903" y="4577521"/>
            <a:ext cx="1621183" cy="16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64D2-3D9C-EFA5-19D2-3E4D1093A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0172" y="-1641475"/>
            <a:ext cx="9144000" cy="2387600"/>
          </a:xfrm>
        </p:spPr>
        <p:txBody>
          <a:bodyPr/>
          <a:lstStyle/>
          <a:p>
            <a:pPr rtl="0" eaLnBrk="1" latinLnBrk="0" hangingPunct="1"/>
            <a:r>
              <a:rPr lang="en-US" sz="4800" kern="1200" dirty="0">
                <a:effectLst/>
                <a:latin typeface="Calibri Light" panose="020F0302020204030204" pitchFamily="34" charset="0"/>
                <a:ea typeface="+mn-ea"/>
                <a:cs typeface="+mn-cs"/>
              </a:rPr>
              <a:t>Role models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639B7-A895-C5CB-E85A-B868F8B5DCC3}"/>
              </a:ext>
            </a:extLst>
          </p:cNvPr>
          <p:cNvSpPr txBox="1"/>
          <p:nvPr/>
        </p:nvSpPr>
        <p:spPr>
          <a:xfrm>
            <a:off x="1127208" y="857251"/>
            <a:ext cx="4747280" cy="3098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Role models</a:t>
            </a:r>
          </a:p>
        </p:txBody>
      </p:sp>
      <p:pic>
        <p:nvPicPr>
          <p:cNvPr id="3" name="Picture 2" descr="A young man chatting to a younger boy&#10;&#10;Description automatically generated">
            <a:extLst>
              <a:ext uri="{FF2B5EF4-FFF2-40B4-BE49-F238E27FC236}">
                <a16:creationId xmlns:a16="http://schemas.microsoft.com/office/drawing/2014/main" id="{081B99C7-6FB0-A367-B278-3885B5D648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67" t="-683" r="10921"/>
          <a:stretch/>
        </p:blipFill>
        <p:spPr>
          <a:xfrm>
            <a:off x="7339258" y="2282373"/>
            <a:ext cx="3366378" cy="2422149"/>
          </a:xfrm>
          <a:prstGeom prst="rect">
            <a:avLst/>
          </a:prstGeom>
        </p:spPr>
      </p:pic>
      <p:pic>
        <p:nvPicPr>
          <p:cNvPr id="5" name="Slide 13">
            <a:hlinkClick r:id="" action="ppaction://media"/>
            <a:extLst>
              <a:ext uri="{FF2B5EF4-FFF2-40B4-BE49-F238E27FC236}">
                <a16:creationId xmlns:a16="http://schemas.microsoft.com/office/drawing/2014/main" id="{DCD6500A-20F2-F933-5A3B-B32B861B6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5498056" y="4603663"/>
            <a:ext cx="1195888" cy="11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6019-BC84-81C4-7C39-F4E07590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6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Recent research</a:t>
            </a:r>
            <a:endParaRPr lang="en-GB" sz="46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A pair of security cameras&#10;&#10;Description automatically generated">
            <a:extLst>
              <a:ext uri="{FF2B5EF4-FFF2-40B4-BE49-F238E27FC236}">
                <a16:creationId xmlns:a16="http://schemas.microsoft.com/office/drawing/2014/main" id="{F7E0D600-3110-6301-282E-991D467268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2" r="18805"/>
          <a:stretch/>
        </p:blipFill>
        <p:spPr>
          <a:xfrm>
            <a:off x="4604033" y="868501"/>
            <a:ext cx="7100269" cy="5467841"/>
          </a:xfrm>
          <a:prstGeom prst="rect">
            <a:avLst/>
          </a:prstGeom>
        </p:spPr>
      </p:pic>
      <p:pic>
        <p:nvPicPr>
          <p:cNvPr id="4" name="Slide 14">
            <a:hlinkClick r:id="" action="ppaction://media"/>
            <a:extLst>
              <a:ext uri="{FF2B5EF4-FFF2-40B4-BE49-F238E27FC236}">
                <a16:creationId xmlns:a16="http://schemas.microsoft.com/office/drawing/2014/main" id="{D32A02EF-8AEB-9B82-EC33-8DCD393B1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2698663" y="4779027"/>
            <a:ext cx="1371252" cy="13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CD46BD-9E21-71A0-945E-532AC6AB5D1B}"/>
              </a:ext>
            </a:extLst>
          </p:cNvPr>
          <p:cNvSpPr txBox="1"/>
          <p:nvPr/>
        </p:nvSpPr>
        <p:spPr>
          <a:xfrm>
            <a:off x="0" y="889843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3600" dirty="0"/>
              <a:t>This is a professional learning resource designed to go through some of the psychology and research behind the Everyone’s Included lessons.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/>
              <a:t>This is designed as an independent learning tool, with auditory guidance on each slide. A transcript for this professional learning resource is also provided.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/>
              <a:t>Please click on the speaker on each slide to play the audio.</a:t>
            </a:r>
          </a:p>
        </p:txBody>
      </p:sp>
    </p:spTree>
    <p:extLst>
      <p:ext uri="{BB962C8B-B14F-4D97-AF65-F5344CB8AC3E}">
        <p14:creationId xmlns:p14="http://schemas.microsoft.com/office/powerpoint/2010/main" val="35287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25AF-544D-50C0-3D05-05573E34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17" y="-1096749"/>
            <a:ext cx="10515600" cy="1325563"/>
          </a:xfrm>
        </p:spPr>
        <p:txBody>
          <a:bodyPr/>
          <a:lstStyle/>
          <a:p>
            <a:r>
              <a:rPr lang="en-GB" dirty="0"/>
              <a:t>Photo of children co-operating</a:t>
            </a:r>
          </a:p>
        </p:txBody>
      </p:sp>
      <p:pic>
        <p:nvPicPr>
          <p:cNvPr id="1026" name="Picture 2" descr="A group of children in a group putting their hands into the midlle and joining up.&#10;&#10;Description automatically generated">
            <a:extLst>
              <a:ext uri="{FF2B5EF4-FFF2-40B4-BE49-F238E27FC236}">
                <a16:creationId xmlns:a16="http://schemas.microsoft.com/office/drawing/2014/main" id="{72A64638-8044-DDA2-BF27-ABABA148B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598"/>
          <a:stretch/>
        </p:blipFill>
        <p:spPr bwMode="auto">
          <a:xfrm>
            <a:off x="2263619" y="457200"/>
            <a:ext cx="766476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5D9B6B8E-9BD2-8945-6234-F4D2F392E5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0211874" y="5075237"/>
            <a:ext cx="132556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D48758-4650-E3F1-12AC-7496EC97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5" y="-981006"/>
            <a:ext cx="10515600" cy="1325563"/>
          </a:xfrm>
        </p:spPr>
        <p:txBody>
          <a:bodyPr/>
          <a:lstStyle/>
          <a:p>
            <a:r>
              <a:rPr lang="en-GB" dirty="0"/>
              <a:t>Content</a:t>
            </a:r>
          </a:p>
        </p:txBody>
      </p:sp>
      <p:pic>
        <p:nvPicPr>
          <p:cNvPr id="1026" name="Picture 2" descr="A group of children in a group extending their hands towards each other.&#10;&#10;Description automatically generated">
            <a:extLst>
              <a:ext uri="{FF2B5EF4-FFF2-40B4-BE49-F238E27FC236}">
                <a16:creationId xmlns:a16="http://schemas.microsoft.com/office/drawing/2014/main" id="{72A64638-8044-DDA2-BF27-ABABA148B8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98"/>
          <a:stretch/>
        </p:blipFill>
        <p:spPr bwMode="auto">
          <a:xfrm>
            <a:off x="7159010" y="2120347"/>
            <a:ext cx="4682596" cy="3631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DBF3B0-560B-F8DA-6E0D-AC842FAC636F}"/>
              </a:ext>
            </a:extLst>
          </p:cNvPr>
          <p:cNvSpPr txBox="1"/>
          <p:nvPr/>
        </p:nvSpPr>
        <p:spPr>
          <a:xfrm>
            <a:off x="350394" y="346214"/>
            <a:ext cx="752723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Content</a:t>
            </a:r>
          </a:p>
          <a:p>
            <a:endParaRPr lang="en-GB" sz="32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a bystander?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Bystander theory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Kitty’s story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Diffusion of responsibility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Pluralistic ignorance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Stages of bystander Intervention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Moral disengagement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Self-efficacy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Neuroimaging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Role Models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Recent research</a:t>
            </a:r>
          </a:p>
          <a:p>
            <a:pPr lvl="1"/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Slide3">
            <a:hlinkClick r:id="" action="ppaction://media"/>
            <a:extLst>
              <a:ext uri="{FF2B5EF4-FFF2-40B4-BE49-F238E27FC236}">
                <a16:creationId xmlns:a16="http://schemas.microsoft.com/office/drawing/2014/main" id="{68304734-40F2-8762-EB40-A14DB8FFD4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5391585" y="5102956"/>
            <a:ext cx="1408830" cy="14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2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1E83-4B32-98D9-09B6-8987B3F9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a bystander?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2EB5C-A5CD-F1DB-5489-1057006E8817}"/>
              </a:ext>
            </a:extLst>
          </p:cNvPr>
          <p:cNvSpPr txBox="1"/>
          <p:nvPr/>
        </p:nvSpPr>
        <p:spPr>
          <a:xfrm>
            <a:off x="742950" y="2344530"/>
            <a:ext cx="4220818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bystander is anyone who sees, hears or has knowledge of an incident, but is not directly involved.</a:t>
            </a:r>
          </a:p>
        </p:txBody>
      </p:sp>
      <p:pic>
        <p:nvPicPr>
          <p:cNvPr id="1026" name="Picture 2" descr="The Role of Bystander (Part Two): How an Effective and Holistic  Intervention Would Look Like? | United Nations Development Programme">
            <a:extLst>
              <a:ext uri="{FF2B5EF4-FFF2-40B4-BE49-F238E27FC236}">
                <a16:creationId xmlns:a16="http://schemas.microsoft.com/office/drawing/2014/main" id="{4082AB53-AF79-60F1-C9AA-A920011B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416" y="2025374"/>
            <a:ext cx="6482506" cy="4321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de 4">
            <a:hlinkClick r:id="" action="ppaction://media"/>
            <a:extLst>
              <a:ext uri="{FF2B5EF4-FFF2-40B4-BE49-F238E27FC236}">
                <a16:creationId xmlns:a16="http://schemas.microsoft.com/office/drawing/2014/main" id="{EAD4BD9E-BCA3-4DF0-1EFA-5000778221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3771356" y="5431682"/>
            <a:ext cx="1192412" cy="11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6019-BC84-81C4-7C39-F4E07590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Bystander theory</a:t>
            </a:r>
          </a:p>
        </p:txBody>
      </p:sp>
      <p:pic>
        <p:nvPicPr>
          <p:cNvPr id="2050" name="Picture 2" descr="Newspaper clipping- Photo of woman and  headline 'Apathy at stabbing of Queens woman shocks inspector' ">
            <a:extLst>
              <a:ext uri="{FF2B5EF4-FFF2-40B4-BE49-F238E27FC236}">
                <a16:creationId xmlns:a16="http://schemas.microsoft.com/office/drawing/2014/main" id="{27D7F6D1-B0CA-5578-68C8-67CA7F188A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230" y="1545021"/>
            <a:ext cx="7253544" cy="406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5">
            <a:hlinkClick r:id="" action="ppaction://media"/>
            <a:extLst>
              <a:ext uri="{FF2B5EF4-FFF2-40B4-BE49-F238E27FC236}">
                <a16:creationId xmlns:a16="http://schemas.microsoft.com/office/drawing/2014/main" id="{9B650FDA-001F-D31A-ADBF-30A6778D9E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2761293" y="4916814"/>
            <a:ext cx="1183362" cy="11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3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5809-B8D0-4811-85E3-6C74F7ED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25" y="2920878"/>
            <a:ext cx="5853227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Bystander experiments</a:t>
            </a:r>
          </a:p>
        </p:txBody>
      </p:sp>
      <p:pic>
        <p:nvPicPr>
          <p:cNvPr id="3074" name="Picture 2" descr="The smoke filled room study - YouTube">
            <a:extLst>
              <a:ext uri="{FF2B5EF4-FFF2-40B4-BE49-F238E27FC236}">
                <a16:creationId xmlns:a16="http://schemas.microsoft.com/office/drawing/2014/main" id="{6E653216-121A-D2EA-F3EE-6E655B7B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267" y="2024210"/>
            <a:ext cx="4121545" cy="3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6">
            <a:hlinkClick r:id="" action="ppaction://media"/>
            <a:extLst>
              <a:ext uri="{FF2B5EF4-FFF2-40B4-BE49-F238E27FC236}">
                <a16:creationId xmlns:a16="http://schemas.microsoft.com/office/drawing/2014/main" id="{28AF01C8-21B1-4052-02FB-25CAA4DDCE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4263008" y="4642083"/>
            <a:ext cx="1358726" cy="135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This is a cartoon showing two women and two men in business suits walking away from someone collapsed on ground. Three of them are glancing at the person on the ground.There is a thought bubble above each person's head. Woman 1 thinks 'He doesn't really want help'. Woman 2 'He'll be okay, Male 1 @Im sure someone else will handle it' and Male 2 'I guess he's drunk'">
            <a:extLst>
              <a:ext uri="{FF2B5EF4-FFF2-40B4-BE49-F238E27FC236}">
                <a16:creationId xmlns:a16="http://schemas.microsoft.com/office/drawing/2014/main" id="{9E83748C-3E2A-AE0B-278B-D5E10AF8F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433" y="1847891"/>
            <a:ext cx="6387241" cy="4719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9DDE9C-D644-6E3A-82E5-2B786D4B1D52}"/>
              </a:ext>
            </a:extLst>
          </p:cNvPr>
          <p:cNvSpPr txBox="1"/>
          <p:nvPr/>
        </p:nvSpPr>
        <p:spPr>
          <a:xfrm>
            <a:off x="738187" y="290874"/>
            <a:ext cx="11089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Diffusion of Responsibility </a:t>
            </a:r>
          </a:p>
          <a:p>
            <a:r>
              <a:rPr lang="en-GB" sz="3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(also known as the Bystander Effect)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EE919-344C-2606-E103-88AD6145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-1034689"/>
            <a:ext cx="10515600" cy="1325563"/>
          </a:xfrm>
        </p:spPr>
        <p:txBody>
          <a:bodyPr/>
          <a:lstStyle/>
          <a:p>
            <a:r>
              <a:rPr lang="en-GB" dirty="0"/>
              <a:t>Diffusion</a:t>
            </a:r>
            <a:r>
              <a:rPr lang="en-GB" baseline="0" dirty="0"/>
              <a:t> of responsibility</a:t>
            </a:r>
            <a:endParaRPr lang="en-GB" dirty="0"/>
          </a:p>
        </p:txBody>
      </p:sp>
      <p:pic>
        <p:nvPicPr>
          <p:cNvPr id="6" name="Slide 7">
            <a:hlinkClick r:id="" action="ppaction://media"/>
            <a:extLst>
              <a:ext uri="{FF2B5EF4-FFF2-40B4-BE49-F238E27FC236}">
                <a16:creationId xmlns:a16="http://schemas.microsoft.com/office/drawing/2014/main" id="{958B56AD-EBE5-DC98-1022-58B0ACA2D7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580566" y="4390720"/>
            <a:ext cx="120032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6019-BC84-81C4-7C39-F4E07590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40" y="707754"/>
            <a:ext cx="3201366" cy="3387497"/>
          </a:xfrm>
        </p:spPr>
        <p:txBody>
          <a:bodyPr anchor="t">
            <a:normAutofit/>
          </a:bodyPr>
          <a:lstStyle/>
          <a:p>
            <a:pPr algn="r"/>
            <a:br>
              <a:rPr lang="en-GB" sz="4000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Pluralistic Ignorance</a:t>
            </a:r>
          </a:p>
        </p:txBody>
      </p:sp>
      <p:pic>
        <p:nvPicPr>
          <p:cNvPr id="4" name="Content Placeholder 3" descr="This shows the cover of the book The Emperor's New Clothes : (Ladybird Favourite Tales) with the upper body of the Emperor seen naked.&#10;">
            <a:extLst>
              <a:ext uri="{FF2B5EF4-FFF2-40B4-BE49-F238E27FC236}">
                <a16:creationId xmlns:a16="http://schemas.microsoft.com/office/drawing/2014/main" id="{0DD75F15-BCC1-DA85-B6C7-457BA745B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615" y="332349"/>
            <a:ext cx="3868818" cy="5797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B2BC67-4977-A107-6B49-D0542F67E401}"/>
              </a:ext>
            </a:extLst>
          </p:cNvPr>
          <p:cNvSpPr txBox="1"/>
          <p:nvPr/>
        </p:nvSpPr>
        <p:spPr>
          <a:xfrm>
            <a:off x="10238411" y="6309071"/>
            <a:ext cx="180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</a:t>
            </a:r>
            <a:r>
              <a:rPr lang="en-GB" dirty="0" err="1"/>
              <a:t>Ladybook</a:t>
            </a:r>
            <a:r>
              <a:rPr lang="en-GB" dirty="0"/>
              <a:t>’ cover</a:t>
            </a:r>
          </a:p>
        </p:txBody>
      </p:sp>
      <p:pic>
        <p:nvPicPr>
          <p:cNvPr id="7" name="Picture 6" descr="A group of people who are all asking themselves 'Am I the only one who thinks this is wrong?">
            <a:extLst>
              <a:ext uri="{FF2B5EF4-FFF2-40B4-BE49-F238E27FC236}">
                <a16:creationId xmlns:a16="http://schemas.microsoft.com/office/drawing/2014/main" id="{E8CDCF3A-E669-9573-0079-4A82DEF6D8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5879" y="2538836"/>
            <a:ext cx="8475930" cy="5993461"/>
          </a:xfrm>
          <a:prstGeom prst="rect">
            <a:avLst/>
          </a:prstGeom>
        </p:spPr>
      </p:pic>
      <p:pic>
        <p:nvPicPr>
          <p:cNvPr id="6" name="Slide 8">
            <a:hlinkClick r:id="" action="ppaction://media"/>
            <a:extLst>
              <a:ext uri="{FF2B5EF4-FFF2-40B4-BE49-F238E27FC236}">
                <a16:creationId xmlns:a16="http://schemas.microsoft.com/office/drawing/2014/main" id="{BBADC7E6-97AE-90C2-7A84-DF8F1EFFC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5193846" y="2590336"/>
            <a:ext cx="1281150" cy="12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43E089032E844B4A0143C369E5446" ma:contentTypeVersion="3" ma:contentTypeDescription="Create a new document." ma:contentTypeScope="" ma:versionID="b1d91b991d824ae01b65bec84e209739">
  <xsd:schema xmlns:xsd="http://www.w3.org/2001/XMLSchema" xmlns:xs="http://www.w3.org/2001/XMLSchema" xmlns:p="http://schemas.microsoft.com/office/2006/metadata/properties" xmlns:ns2="db13bb73-ab71-46d8-8a8c-2d573f75e47d" targetNamespace="http://schemas.microsoft.com/office/2006/metadata/properties" ma:root="true" ma:fieldsID="9e4802304f6fe67959454bbc6fd968a1" ns2:_="">
    <xsd:import namespace="db13bb73-ab71-46d8-8a8c-2d573f75e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3bb73-ab71-46d8-8a8c-2d573f75e4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CD5F31-3D61-44A6-84DF-E3875487A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13bb73-ab71-46d8-8a8c-2d573f75e4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95CCA4-1060-4010-A02F-DA7C2B532AE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5A2DE1-55C4-4B80-9599-149B1EAEE5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2209</TotalTime>
  <Words>192</Words>
  <Application>Microsoft Office PowerPoint</Application>
  <PresentationFormat>Widescreen</PresentationFormat>
  <Paragraphs>50</Paragraphs>
  <Slides>15</Slides>
  <Notes>6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 Theme</vt:lpstr>
      <vt:lpstr>Pre-delivery learning for staff</vt:lpstr>
      <vt:lpstr>PowerPoint Presentation</vt:lpstr>
      <vt:lpstr>Photo of children co-operating</vt:lpstr>
      <vt:lpstr>Content</vt:lpstr>
      <vt:lpstr>What is a bystander?</vt:lpstr>
      <vt:lpstr>Bystander theory</vt:lpstr>
      <vt:lpstr>Bystander experiments</vt:lpstr>
      <vt:lpstr>Diffusion of responsibility</vt:lpstr>
      <vt:lpstr> Pluralistic Ignorance</vt:lpstr>
      <vt:lpstr>Stages necessary for Bystander Intervention </vt:lpstr>
      <vt:lpstr>Moral Disengagement</vt:lpstr>
      <vt:lpstr>Efficacy</vt:lpstr>
      <vt:lpstr>Neuroimaging</vt:lpstr>
      <vt:lpstr>Role models </vt:lpstr>
      <vt:lpstr>Recent research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Lynch</dc:creator>
  <cp:lastModifiedBy>Jeremy Stevenson</cp:lastModifiedBy>
  <cp:revision>16</cp:revision>
  <dcterms:created xsi:type="dcterms:W3CDTF">2023-07-11T09:29:22Z</dcterms:created>
  <dcterms:modified xsi:type="dcterms:W3CDTF">2023-08-25T13:40:17Z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0x010100AE743E089032E844B4A0143C369E5446</vt:lpwstr>
  </property>
</Properties>
</file>