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623" r:id="rId2"/>
    <p:sldId id="647" r:id="rId3"/>
    <p:sldId id="630" r:id="rId4"/>
    <p:sldId id="293" r:id="rId5"/>
    <p:sldId id="288" r:id="rId6"/>
    <p:sldId id="638" r:id="rId7"/>
    <p:sldId id="364" r:id="rId8"/>
    <p:sldId id="301" r:id="rId9"/>
    <p:sldId id="291" r:id="rId10"/>
    <p:sldId id="279" r:id="rId11"/>
    <p:sldId id="646" r:id="rId12"/>
    <p:sldId id="650" r:id="rId13"/>
    <p:sldId id="649" r:id="rId14"/>
    <p:sldId id="651" r:id="rId15"/>
    <p:sldId id="297" r:id="rId16"/>
    <p:sldId id="634" r:id="rId17"/>
    <p:sldId id="639" r:id="rId18"/>
    <p:sldId id="300" r:id="rId19"/>
    <p:sldId id="631" r:id="rId20"/>
    <p:sldId id="614" r:id="rId21"/>
    <p:sldId id="481" r:id="rId22"/>
    <p:sldId id="642" r:id="rId23"/>
    <p:sldId id="607" r:id="rId24"/>
    <p:sldId id="613" r:id="rId25"/>
    <p:sldId id="632" r:id="rId26"/>
    <p:sldId id="619" r:id="rId27"/>
    <p:sldId id="640" r:id="rId28"/>
    <p:sldId id="643" r:id="rId29"/>
    <p:sldId id="628" r:id="rId30"/>
    <p:sldId id="629" r:id="rId31"/>
    <p:sldId id="622" r:id="rId32"/>
    <p:sldId id="6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Workshops" id="{6FB3F625-BB60-491D-B32D-4A7018C2E0C8}">
          <p14:sldIdLst>
            <p14:sldId id="623"/>
            <p14:sldId id="647"/>
          </p14:sldIdLst>
        </p14:section>
        <p14:section name="Understanding the Issues" id="{5572BD20-53EF-4829-A659-20BA936C24EB}">
          <p14:sldIdLst>
            <p14:sldId id="630"/>
            <p14:sldId id="293"/>
            <p14:sldId id="288"/>
            <p14:sldId id="638"/>
            <p14:sldId id="364"/>
            <p14:sldId id="301"/>
            <p14:sldId id="291"/>
            <p14:sldId id="279"/>
            <p14:sldId id="646"/>
            <p14:sldId id="650"/>
            <p14:sldId id="649"/>
            <p14:sldId id="651"/>
            <p14:sldId id="297"/>
            <p14:sldId id="634"/>
            <p14:sldId id="639"/>
            <p14:sldId id="300"/>
          </p14:sldIdLst>
        </p14:section>
        <p14:section name="Supporting attendance:  Effective use of data" id="{8D2BFA3B-2ABB-4AC2-A635-391957ED105C}">
          <p14:sldIdLst>
            <p14:sldId id="631"/>
            <p14:sldId id="614"/>
            <p14:sldId id="481"/>
            <p14:sldId id="642"/>
            <p14:sldId id="607"/>
            <p14:sldId id="613"/>
          </p14:sldIdLst>
        </p14:section>
        <p14:section name="Effective Strategies" id="{49C08D70-3962-4D3A-84B0-4579C7A8E8BA}">
          <p14:sldIdLst>
            <p14:sldId id="632"/>
            <p14:sldId id="619"/>
            <p14:sldId id="640"/>
            <p14:sldId id="643"/>
            <p14:sldId id="628"/>
            <p14:sldId id="629"/>
            <p14:sldId id="622"/>
            <p14:sldId id="6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6" autoAdjust="0"/>
    <p:restoredTop sz="57915" autoAdjust="0"/>
  </p:normalViewPr>
  <p:slideViewPr>
    <p:cSldViewPr snapToGrid="0">
      <p:cViewPr varScale="1">
        <p:scale>
          <a:sx n="49" d="100"/>
          <a:sy n="49" d="100"/>
        </p:scale>
        <p:origin x="960" y="62"/>
      </p:cViewPr>
      <p:guideLst/>
    </p:cSldViewPr>
  </p:slideViewPr>
  <p:outlineViewPr>
    <p:cViewPr>
      <p:scale>
        <a:sx n="33" d="100"/>
        <a:sy n="33" d="100"/>
      </p:scale>
      <p:origin x="0" y="-18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444175\OneDrive%20-%20SCOTS%20Connect\ES\Attendance%20national\natioanl%20data%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444175\OneDrive%20-%20SCOTS%20Connect\ES\Attendance%20national\natioanl%20data%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444175\OneDrive%20-%20SCOTS%20Connect\ES\Attendance%20national\natioanl%20data%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Attendance rates as a percentage by academic year</a:t>
            </a:r>
          </a:p>
        </c:rich>
      </c:tx>
      <c:layout>
        <c:manualLayout>
          <c:xMode val="edge"/>
          <c:yMode val="edge"/>
          <c:x val="0.22318175439942239"/>
          <c:y val="5.327303509740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250637131279362E-2"/>
          <c:y val="0.17519999826247282"/>
          <c:w val="0.83948612401532441"/>
          <c:h val="0.66466263106279433"/>
        </c:manualLayout>
      </c:layout>
      <c:lineChart>
        <c:grouping val="standard"/>
        <c:varyColors val="0"/>
        <c:ser>
          <c:idx val="0"/>
          <c:order val="0"/>
          <c:tx>
            <c:strRef>
              <c:f>Sheet1!$B$1</c:f>
              <c:strCache>
                <c:ptCount val="1"/>
                <c:pt idx="0">
                  <c:v>Percentage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6-1B02-4946-8990-595E13034CEA}"/>
              </c:ext>
            </c:extLst>
          </c:dPt>
          <c:dPt>
            <c:idx val="1"/>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5-1B02-4946-8990-595E13034CEA}"/>
              </c:ext>
            </c:extLst>
          </c:dPt>
          <c:dPt>
            <c:idx val="2"/>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0-1B02-4946-8990-595E13034CEA}"/>
              </c:ext>
            </c:extLst>
          </c:dPt>
          <c:dPt>
            <c:idx val="3"/>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1-1B02-4946-8990-595E13034CEA}"/>
              </c:ext>
            </c:extLst>
          </c:dPt>
          <c:dPt>
            <c:idx val="4"/>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2-1B02-4946-8990-595E13034CEA}"/>
              </c:ext>
            </c:extLst>
          </c:dPt>
          <c:dPt>
            <c:idx val="5"/>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3-1B02-4946-8990-595E13034CEA}"/>
              </c:ext>
            </c:extLst>
          </c:dPt>
          <c:dPt>
            <c:idx val="6"/>
            <c:marker>
              <c:symbol val="circle"/>
              <c:size val="5"/>
              <c:spPr>
                <a:solidFill>
                  <a:schemeClr val="accent1"/>
                </a:solidFill>
                <a:ln w="95250">
                  <a:solidFill>
                    <a:schemeClr val="accent1"/>
                  </a:solidFill>
                </a:ln>
                <a:effectLst/>
              </c:spPr>
            </c:marker>
            <c:bubble3D val="0"/>
            <c:extLst>
              <c:ext xmlns:c16="http://schemas.microsoft.com/office/drawing/2014/chart" uri="{C3380CC4-5D6E-409C-BE32-E72D297353CC}">
                <c16:uniqueId val="{00000004-1B02-4946-8990-595E13034CE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2010/11</c:v>
                </c:pt>
                <c:pt idx="1">
                  <c:v>2012/13</c:v>
                </c:pt>
                <c:pt idx="2">
                  <c:v>2014/15</c:v>
                </c:pt>
                <c:pt idx="3">
                  <c:v>2016/17</c:v>
                </c:pt>
                <c:pt idx="4">
                  <c:v>2018/19</c:v>
                </c:pt>
                <c:pt idx="5">
                  <c:v>2020/21</c:v>
                </c:pt>
                <c:pt idx="6">
                  <c:v>2022/23</c:v>
                </c:pt>
              </c:strCache>
            </c:strRef>
          </c:cat>
          <c:val>
            <c:numRef>
              <c:f>Sheet1!$B$2:$B$8</c:f>
              <c:numCache>
                <c:formatCode>General</c:formatCode>
                <c:ptCount val="7"/>
                <c:pt idx="0">
                  <c:v>93.1</c:v>
                </c:pt>
                <c:pt idx="1">
                  <c:v>93.6</c:v>
                </c:pt>
                <c:pt idx="2">
                  <c:v>93.7</c:v>
                </c:pt>
                <c:pt idx="3">
                  <c:v>93.3</c:v>
                </c:pt>
                <c:pt idx="4">
                  <c:v>93</c:v>
                </c:pt>
                <c:pt idx="5">
                  <c:v>92</c:v>
                </c:pt>
                <c:pt idx="6">
                  <c:v>90.2</c:v>
                </c:pt>
              </c:numCache>
            </c:numRef>
          </c:val>
          <c:smooth val="0"/>
          <c:extLst>
            <c:ext xmlns:c16="http://schemas.microsoft.com/office/drawing/2014/chart" uri="{C3380CC4-5D6E-409C-BE32-E72D297353CC}">
              <c16:uniqueId val="{00000000-160A-4CDE-9FB8-58AA59D9106A}"/>
            </c:ext>
          </c:extLst>
        </c:ser>
        <c:dLbls>
          <c:dLblPos val="b"/>
          <c:showLegendKey val="0"/>
          <c:showVal val="1"/>
          <c:showCatName val="0"/>
          <c:showSerName val="0"/>
          <c:showPercent val="0"/>
          <c:showBubbleSize val="0"/>
        </c:dLbls>
        <c:marker val="1"/>
        <c:smooth val="0"/>
        <c:axId val="1417027952"/>
        <c:axId val="1417025456"/>
      </c:lineChart>
      <c:catAx>
        <c:axId val="14170279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800" dirty="0"/>
                  <a:t>Academic year</a:t>
                </a:r>
              </a:p>
            </c:rich>
          </c:tx>
          <c:layout>
            <c:manualLayout>
              <c:xMode val="edge"/>
              <c:yMode val="edge"/>
              <c:x val="0.39416812014140179"/>
              <c:y val="0.9337297440367265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7025456"/>
        <c:crosses val="autoZero"/>
        <c:auto val="1"/>
        <c:lblAlgn val="ctr"/>
        <c:lblOffset val="100"/>
        <c:noMultiLvlLbl val="0"/>
      </c:catAx>
      <c:valAx>
        <c:axId val="141702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2000" dirty="0"/>
                  <a:t>Percentage</a:t>
                </a:r>
              </a:p>
            </c:rich>
          </c:tx>
          <c:layout>
            <c:manualLayout>
              <c:xMode val="edge"/>
              <c:yMode val="edge"/>
              <c:x val="1.7767835247670106E-2"/>
              <c:y val="0.3722821767819378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702795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Pupils</c:v>
                </c:pt>
                <c:pt idx="1">
                  <c:v>Lowest 20% of SIMD (Most deprived)</c:v>
                </c:pt>
                <c:pt idx="2">
                  <c:v>Highest 20% of SIMD (Least deprived)</c:v>
                </c:pt>
                <c:pt idx="3">
                  <c:v>Pupils with ASN</c:v>
                </c:pt>
                <c:pt idx="4">
                  <c:v>Pupils with no ASN</c:v>
                </c:pt>
              </c:strCache>
            </c:strRef>
          </c:cat>
          <c:val>
            <c:numRef>
              <c:f>Sheet1!$B$2:$B$6</c:f>
              <c:numCache>
                <c:formatCode>General</c:formatCode>
                <c:ptCount val="5"/>
                <c:pt idx="0">
                  <c:v>90.2</c:v>
                </c:pt>
                <c:pt idx="1">
                  <c:v>86.8</c:v>
                </c:pt>
                <c:pt idx="2">
                  <c:v>93.5</c:v>
                </c:pt>
                <c:pt idx="3">
                  <c:v>87.5</c:v>
                </c:pt>
                <c:pt idx="4">
                  <c:v>91.6</c:v>
                </c:pt>
              </c:numCache>
            </c:numRef>
          </c:val>
          <c:extLst>
            <c:ext xmlns:c16="http://schemas.microsoft.com/office/drawing/2014/chart" uri="{C3380CC4-5D6E-409C-BE32-E72D297353CC}">
              <c16:uniqueId val="{00000000-75FD-4584-AD5E-D8C2684F8E92}"/>
            </c:ext>
          </c:extLst>
        </c:ser>
        <c:dLbls>
          <c:dLblPos val="outEnd"/>
          <c:showLegendKey val="0"/>
          <c:showVal val="1"/>
          <c:showCatName val="0"/>
          <c:showSerName val="0"/>
          <c:showPercent val="0"/>
          <c:showBubbleSize val="0"/>
        </c:dLbls>
        <c:gapWidth val="182"/>
        <c:axId val="420607248"/>
        <c:axId val="420607904"/>
      </c:barChart>
      <c:catAx>
        <c:axId val="42060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0607904"/>
        <c:crosses val="autoZero"/>
        <c:auto val="1"/>
        <c:lblAlgn val="ctr"/>
        <c:lblOffset val="100"/>
        <c:noMultiLvlLbl val="0"/>
      </c:catAx>
      <c:valAx>
        <c:axId val="420607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0607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Sheet1!$C$1</c:f>
              <c:strCache>
                <c:ptCount val="1"/>
                <c:pt idx="0">
                  <c:v>Primary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All Pupils</c:v>
                </c:pt>
                <c:pt idx="1">
                  <c:v>Lowest 20% of SIMD (Most deprived)</c:v>
                </c:pt>
                <c:pt idx="2">
                  <c:v>Highest 20% of SIMD (Least deprived)</c:v>
                </c:pt>
                <c:pt idx="3">
                  <c:v>Pupils with ASN</c:v>
                </c:pt>
                <c:pt idx="4">
                  <c:v>Pupils with no ASN</c:v>
                </c:pt>
              </c:strCache>
            </c:strRef>
          </c:cat>
          <c:val>
            <c:numRef>
              <c:f>Sheet1!$C$2:$C$6</c:f>
              <c:numCache>
                <c:formatCode>General</c:formatCode>
                <c:ptCount val="5"/>
                <c:pt idx="0">
                  <c:v>92.2</c:v>
                </c:pt>
                <c:pt idx="1">
                  <c:v>89.1</c:v>
                </c:pt>
                <c:pt idx="2">
                  <c:v>94.8</c:v>
                </c:pt>
                <c:pt idx="3">
                  <c:v>90.3</c:v>
                </c:pt>
                <c:pt idx="4">
                  <c:v>92.9</c:v>
                </c:pt>
              </c:numCache>
            </c:numRef>
          </c:val>
          <c:extLst>
            <c:ext xmlns:c16="http://schemas.microsoft.com/office/drawing/2014/chart" uri="{C3380CC4-5D6E-409C-BE32-E72D297353CC}">
              <c16:uniqueId val="{00000000-4512-42FC-924D-C114F57889D7}"/>
            </c:ext>
          </c:extLst>
        </c:ser>
        <c:dLbls>
          <c:dLblPos val="outEnd"/>
          <c:showLegendKey val="0"/>
          <c:showVal val="1"/>
          <c:showCatName val="0"/>
          <c:showSerName val="0"/>
          <c:showPercent val="0"/>
          <c:showBubbleSize val="0"/>
        </c:dLbls>
        <c:gapWidth val="100"/>
        <c:axId val="576068552"/>
        <c:axId val="576067568"/>
      </c:barChart>
      <c:catAx>
        <c:axId val="57606855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576067568"/>
        <c:crosses val="autoZero"/>
        <c:auto val="1"/>
        <c:lblAlgn val="ctr"/>
        <c:lblOffset val="100"/>
        <c:noMultiLvlLbl val="0"/>
      </c:catAx>
      <c:valAx>
        <c:axId val="57606756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57606855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National attendance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Sheet3!$B$1</c:f>
              <c:strCache>
                <c:ptCount val="1"/>
                <c:pt idx="0">
                  <c:v>Secondary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All Pupils</c:v>
                </c:pt>
                <c:pt idx="1">
                  <c:v>Lowest 20% of SIMD (Most deprived)</c:v>
                </c:pt>
                <c:pt idx="2">
                  <c:v>Highest 20% of SIMD (Least deprived)</c:v>
                </c:pt>
                <c:pt idx="3">
                  <c:v>Pupils with ASN</c:v>
                </c:pt>
                <c:pt idx="4">
                  <c:v>Pupils with no ASN</c:v>
                </c:pt>
              </c:strCache>
            </c:strRef>
          </c:cat>
          <c:val>
            <c:numRef>
              <c:f>Sheet3!$B$2:$B$6</c:f>
              <c:numCache>
                <c:formatCode>General</c:formatCode>
                <c:ptCount val="5"/>
                <c:pt idx="0">
                  <c:v>87.7</c:v>
                </c:pt>
                <c:pt idx="1">
                  <c:v>83.7</c:v>
                </c:pt>
                <c:pt idx="2">
                  <c:v>91.8</c:v>
                </c:pt>
                <c:pt idx="3">
                  <c:v>84.9</c:v>
                </c:pt>
                <c:pt idx="4">
                  <c:v>89.6</c:v>
                </c:pt>
              </c:numCache>
            </c:numRef>
          </c:val>
          <c:extLst>
            <c:ext xmlns:c16="http://schemas.microsoft.com/office/drawing/2014/chart" uri="{C3380CC4-5D6E-409C-BE32-E72D297353CC}">
              <c16:uniqueId val="{00000000-2AF2-4A17-B0F6-D9967CDFC8B7}"/>
            </c:ext>
          </c:extLst>
        </c:ser>
        <c:dLbls>
          <c:dLblPos val="outEnd"/>
          <c:showLegendKey val="0"/>
          <c:showVal val="1"/>
          <c:showCatName val="0"/>
          <c:showSerName val="0"/>
          <c:showPercent val="0"/>
          <c:showBubbleSize val="0"/>
        </c:dLbls>
        <c:gapWidth val="182"/>
        <c:axId val="360961440"/>
        <c:axId val="360961768"/>
      </c:barChart>
      <c:catAx>
        <c:axId val="36096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0961768"/>
        <c:crosses val="autoZero"/>
        <c:auto val="1"/>
        <c:lblAlgn val="ctr"/>
        <c:lblOffset val="100"/>
        <c:noMultiLvlLbl val="0"/>
      </c:catAx>
      <c:valAx>
        <c:axId val="360961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0961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AE3F4-A2E2-45C7-ABE3-CBF48B1EB0BC}" type="doc">
      <dgm:prSet loTypeId="urn:microsoft.com/office/officeart/2005/8/layout/chevron1" loCatId="process" qsTypeId="urn:microsoft.com/office/officeart/2005/8/quickstyle/simple1" qsCatId="simple" csTypeId="urn:microsoft.com/office/officeart/2005/8/colors/colorful1" csCatId="colorful" phldr="1"/>
      <dgm:spPr/>
    </dgm:pt>
    <dgm:pt modelId="{28DB524B-AA47-43F4-AD39-A1D5A3CD5F0F}">
      <dgm:prSet phldrT="[Text]"/>
      <dgm:spPr/>
      <dgm:t>
        <a:bodyPr/>
        <a:lstStyle/>
        <a:p>
          <a:r>
            <a:rPr lang="en-GB" dirty="0">
              <a:solidFill>
                <a:srgbClr val="01385E"/>
              </a:solidFill>
            </a:rPr>
            <a:t>75%</a:t>
          </a:r>
        </a:p>
      </dgm:t>
    </dgm:pt>
    <dgm:pt modelId="{5C039967-1398-493D-B187-836D323B8E79}" type="parTrans" cxnId="{6EE41804-2C39-45A8-804C-5DA8AB6B1C43}">
      <dgm:prSet/>
      <dgm:spPr/>
      <dgm:t>
        <a:bodyPr/>
        <a:lstStyle/>
        <a:p>
          <a:endParaRPr lang="en-GB"/>
        </a:p>
      </dgm:t>
    </dgm:pt>
    <dgm:pt modelId="{1C43942E-4DE4-4E18-97F7-6EF98782E1EC}" type="sibTrans" cxnId="{6EE41804-2C39-45A8-804C-5DA8AB6B1C43}">
      <dgm:prSet/>
      <dgm:spPr/>
      <dgm:t>
        <a:bodyPr/>
        <a:lstStyle/>
        <a:p>
          <a:endParaRPr lang="en-GB"/>
        </a:p>
      </dgm:t>
    </dgm:pt>
    <dgm:pt modelId="{5FCB81C3-73C4-4D2A-B2D7-F2F9CAD94907}">
      <dgm:prSet phldrT="[Text]"/>
      <dgm:spPr/>
      <dgm:t>
        <a:bodyPr/>
        <a:lstStyle/>
        <a:p>
          <a:r>
            <a:rPr lang="en-GB" dirty="0">
              <a:solidFill>
                <a:srgbClr val="01385E"/>
              </a:solidFill>
            </a:rPr>
            <a:t>80%</a:t>
          </a:r>
        </a:p>
      </dgm:t>
    </dgm:pt>
    <dgm:pt modelId="{34297624-5212-4AD5-992C-FB3F0D76613F}" type="parTrans" cxnId="{F1FF7A5A-CE54-423B-9E16-4006BD7D79CA}">
      <dgm:prSet/>
      <dgm:spPr/>
      <dgm:t>
        <a:bodyPr/>
        <a:lstStyle/>
        <a:p>
          <a:endParaRPr lang="en-GB"/>
        </a:p>
      </dgm:t>
    </dgm:pt>
    <dgm:pt modelId="{882F56A0-C99A-4062-B605-57969C09876D}" type="sibTrans" cxnId="{F1FF7A5A-CE54-423B-9E16-4006BD7D79CA}">
      <dgm:prSet/>
      <dgm:spPr/>
      <dgm:t>
        <a:bodyPr/>
        <a:lstStyle/>
        <a:p>
          <a:endParaRPr lang="en-GB"/>
        </a:p>
      </dgm:t>
    </dgm:pt>
    <dgm:pt modelId="{EAA888FB-958E-4DEA-A77F-0786F1FEF1EB}">
      <dgm:prSet phldrT="[Text]"/>
      <dgm:spPr/>
      <dgm:t>
        <a:bodyPr/>
        <a:lstStyle/>
        <a:p>
          <a:r>
            <a:rPr lang="en-GB" dirty="0">
              <a:solidFill>
                <a:srgbClr val="01385E"/>
              </a:solidFill>
            </a:rPr>
            <a:t>90%</a:t>
          </a:r>
        </a:p>
      </dgm:t>
    </dgm:pt>
    <dgm:pt modelId="{EB69284F-F915-4996-8476-F3F45365D4DD}" type="parTrans" cxnId="{19332F91-2A90-40B1-9283-4B9934A8FA09}">
      <dgm:prSet/>
      <dgm:spPr/>
      <dgm:t>
        <a:bodyPr/>
        <a:lstStyle/>
        <a:p>
          <a:endParaRPr lang="en-GB"/>
        </a:p>
      </dgm:t>
    </dgm:pt>
    <dgm:pt modelId="{8F26BDD6-BF14-422F-8F18-2018E9802A26}" type="sibTrans" cxnId="{19332F91-2A90-40B1-9283-4B9934A8FA09}">
      <dgm:prSet/>
      <dgm:spPr/>
      <dgm:t>
        <a:bodyPr/>
        <a:lstStyle/>
        <a:p>
          <a:endParaRPr lang="en-GB"/>
        </a:p>
      </dgm:t>
    </dgm:pt>
    <dgm:pt modelId="{C2C8CBE4-D0A9-4411-B809-5145292B13B4}">
      <dgm:prSet/>
      <dgm:spPr/>
      <dgm:t>
        <a:bodyPr/>
        <a:lstStyle/>
        <a:p>
          <a:r>
            <a:rPr lang="en-GB" dirty="0">
              <a:solidFill>
                <a:srgbClr val="01385E"/>
              </a:solidFill>
            </a:rPr>
            <a:t>85%</a:t>
          </a:r>
        </a:p>
      </dgm:t>
    </dgm:pt>
    <dgm:pt modelId="{3CA22CA5-9C8E-4206-BC69-C6BE8E478482}" type="parTrans" cxnId="{5DDDF176-AC9E-4499-A42B-86923B232C40}">
      <dgm:prSet/>
      <dgm:spPr/>
      <dgm:t>
        <a:bodyPr/>
        <a:lstStyle/>
        <a:p>
          <a:endParaRPr lang="en-GB"/>
        </a:p>
      </dgm:t>
    </dgm:pt>
    <dgm:pt modelId="{41E9F1B9-13E0-423E-8EDD-279D48F1FF02}" type="sibTrans" cxnId="{5DDDF176-AC9E-4499-A42B-86923B232C40}">
      <dgm:prSet/>
      <dgm:spPr/>
      <dgm:t>
        <a:bodyPr/>
        <a:lstStyle/>
        <a:p>
          <a:endParaRPr lang="en-GB"/>
        </a:p>
      </dgm:t>
    </dgm:pt>
    <dgm:pt modelId="{76969221-750E-4703-95D1-F53E0729618E}" type="pres">
      <dgm:prSet presAssocID="{097AE3F4-A2E2-45C7-ABE3-CBF48B1EB0BC}" presName="Name0" presStyleCnt="0">
        <dgm:presLayoutVars>
          <dgm:dir/>
          <dgm:animLvl val="lvl"/>
          <dgm:resizeHandles val="exact"/>
        </dgm:presLayoutVars>
      </dgm:prSet>
      <dgm:spPr/>
    </dgm:pt>
    <dgm:pt modelId="{1F7FD05F-D9C8-488E-8177-C5C7E9080997}" type="pres">
      <dgm:prSet presAssocID="{28DB524B-AA47-43F4-AD39-A1D5A3CD5F0F}" presName="parTxOnly" presStyleLbl="node1" presStyleIdx="0" presStyleCnt="4" custLinFactX="47480" custLinFactY="-4845" custLinFactNeighborX="100000" custLinFactNeighborY="-100000">
        <dgm:presLayoutVars>
          <dgm:chMax val="0"/>
          <dgm:chPref val="0"/>
          <dgm:bulletEnabled val="1"/>
        </dgm:presLayoutVars>
      </dgm:prSet>
      <dgm:spPr/>
    </dgm:pt>
    <dgm:pt modelId="{CB34DC3B-2393-47B3-96DC-40ED7E99CB34}" type="pres">
      <dgm:prSet presAssocID="{1C43942E-4DE4-4E18-97F7-6EF98782E1EC}" presName="parTxOnlySpace" presStyleCnt="0"/>
      <dgm:spPr/>
    </dgm:pt>
    <dgm:pt modelId="{52F7DEF8-221B-4266-AEA7-F05857068CAA}" type="pres">
      <dgm:prSet presAssocID="{5FCB81C3-73C4-4D2A-B2D7-F2F9CAD94907}" presName="parTxOnly" presStyleLbl="node1" presStyleIdx="1" presStyleCnt="4" custLinFactX="128867" custLinFactY="-11222" custLinFactNeighborX="200000" custLinFactNeighborY="-100000">
        <dgm:presLayoutVars>
          <dgm:chMax val="0"/>
          <dgm:chPref val="0"/>
          <dgm:bulletEnabled val="1"/>
        </dgm:presLayoutVars>
      </dgm:prSet>
      <dgm:spPr/>
    </dgm:pt>
    <dgm:pt modelId="{EF0D93C4-D06D-4AE0-96CD-19CB2BFD2E56}" type="pres">
      <dgm:prSet presAssocID="{882F56A0-C99A-4062-B605-57969C09876D}" presName="parTxOnlySpace" presStyleCnt="0"/>
      <dgm:spPr/>
    </dgm:pt>
    <dgm:pt modelId="{82FC4BE8-3C18-47BA-B846-344ACEBC2EB4}" type="pres">
      <dgm:prSet presAssocID="{C2C8CBE4-D0A9-4411-B809-5145292B13B4}" presName="parTxOnly" presStyleLbl="node1" presStyleIdx="2" presStyleCnt="4" custLinFactX="-111960" custLinFactY="6658" custLinFactNeighborX="-200000" custLinFactNeighborY="100000">
        <dgm:presLayoutVars>
          <dgm:chMax val="0"/>
          <dgm:chPref val="0"/>
          <dgm:bulletEnabled val="1"/>
        </dgm:presLayoutVars>
      </dgm:prSet>
      <dgm:spPr/>
    </dgm:pt>
    <dgm:pt modelId="{57E2C061-AE07-48F9-B7F8-E6AE0FBBED66}" type="pres">
      <dgm:prSet presAssocID="{41E9F1B9-13E0-423E-8EDD-279D48F1FF02}" presName="parTxOnlySpace" presStyleCnt="0"/>
      <dgm:spPr/>
    </dgm:pt>
    <dgm:pt modelId="{4E50F474-367B-466E-8F94-49F585431E5F}" type="pres">
      <dgm:prSet presAssocID="{EAA888FB-958E-4DEA-A77F-0786F1FEF1EB}" presName="parTxOnly" presStyleLbl="node1" presStyleIdx="3" presStyleCnt="4" custLinFactX="-14568" custLinFactY="11181" custLinFactNeighborX="-100000" custLinFactNeighborY="100000">
        <dgm:presLayoutVars>
          <dgm:chMax val="0"/>
          <dgm:chPref val="0"/>
          <dgm:bulletEnabled val="1"/>
        </dgm:presLayoutVars>
      </dgm:prSet>
      <dgm:spPr/>
    </dgm:pt>
  </dgm:ptLst>
  <dgm:cxnLst>
    <dgm:cxn modelId="{6EE41804-2C39-45A8-804C-5DA8AB6B1C43}" srcId="{097AE3F4-A2E2-45C7-ABE3-CBF48B1EB0BC}" destId="{28DB524B-AA47-43F4-AD39-A1D5A3CD5F0F}" srcOrd="0" destOrd="0" parTransId="{5C039967-1398-493D-B187-836D323B8E79}" sibTransId="{1C43942E-4DE4-4E18-97F7-6EF98782E1EC}"/>
    <dgm:cxn modelId="{B4262466-456E-4DEF-A65E-E7A46C3947F8}" type="presOf" srcId="{5FCB81C3-73C4-4D2A-B2D7-F2F9CAD94907}" destId="{52F7DEF8-221B-4266-AEA7-F05857068CAA}" srcOrd="0" destOrd="0" presId="urn:microsoft.com/office/officeart/2005/8/layout/chevron1"/>
    <dgm:cxn modelId="{5DDDF176-AC9E-4499-A42B-86923B232C40}" srcId="{097AE3F4-A2E2-45C7-ABE3-CBF48B1EB0BC}" destId="{C2C8CBE4-D0A9-4411-B809-5145292B13B4}" srcOrd="2" destOrd="0" parTransId="{3CA22CA5-9C8E-4206-BC69-C6BE8E478482}" sibTransId="{41E9F1B9-13E0-423E-8EDD-279D48F1FF02}"/>
    <dgm:cxn modelId="{F1FF7A5A-CE54-423B-9E16-4006BD7D79CA}" srcId="{097AE3F4-A2E2-45C7-ABE3-CBF48B1EB0BC}" destId="{5FCB81C3-73C4-4D2A-B2D7-F2F9CAD94907}" srcOrd="1" destOrd="0" parTransId="{34297624-5212-4AD5-992C-FB3F0D76613F}" sibTransId="{882F56A0-C99A-4062-B605-57969C09876D}"/>
    <dgm:cxn modelId="{493E208C-7C3F-4570-BE45-16393471235C}" type="presOf" srcId="{C2C8CBE4-D0A9-4411-B809-5145292B13B4}" destId="{82FC4BE8-3C18-47BA-B846-344ACEBC2EB4}" srcOrd="0" destOrd="0" presId="urn:microsoft.com/office/officeart/2005/8/layout/chevron1"/>
    <dgm:cxn modelId="{19332F91-2A90-40B1-9283-4B9934A8FA09}" srcId="{097AE3F4-A2E2-45C7-ABE3-CBF48B1EB0BC}" destId="{EAA888FB-958E-4DEA-A77F-0786F1FEF1EB}" srcOrd="3" destOrd="0" parTransId="{EB69284F-F915-4996-8476-F3F45365D4DD}" sibTransId="{8F26BDD6-BF14-422F-8F18-2018E9802A26}"/>
    <dgm:cxn modelId="{395EDCCA-7F95-4D76-A4EB-2FD2C93846F7}" type="presOf" srcId="{EAA888FB-958E-4DEA-A77F-0786F1FEF1EB}" destId="{4E50F474-367B-466E-8F94-49F585431E5F}" srcOrd="0" destOrd="0" presId="urn:microsoft.com/office/officeart/2005/8/layout/chevron1"/>
    <dgm:cxn modelId="{5F95FCEC-AA10-4F43-B25A-71D7FB29F7F5}" type="presOf" srcId="{097AE3F4-A2E2-45C7-ABE3-CBF48B1EB0BC}" destId="{76969221-750E-4703-95D1-F53E0729618E}" srcOrd="0" destOrd="0" presId="urn:microsoft.com/office/officeart/2005/8/layout/chevron1"/>
    <dgm:cxn modelId="{6128AAFE-D26C-4A88-8AEE-2A3331F378BB}" type="presOf" srcId="{28DB524B-AA47-43F4-AD39-A1D5A3CD5F0F}" destId="{1F7FD05F-D9C8-488E-8177-C5C7E9080997}" srcOrd="0" destOrd="0" presId="urn:microsoft.com/office/officeart/2005/8/layout/chevron1"/>
    <dgm:cxn modelId="{B60DE82B-AA68-4B10-AABC-6A17F760EDFF}" type="presParOf" srcId="{76969221-750E-4703-95D1-F53E0729618E}" destId="{1F7FD05F-D9C8-488E-8177-C5C7E9080997}" srcOrd="0" destOrd="0" presId="urn:microsoft.com/office/officeart/2005/8/layout/chevron1"/>
    <dgm:cxn modelId="{4080F6FC-D348-48BC-8448-0677660346CD}" type="presParOf" srcId="{76969221-750E-4703-95D1-F53E0729618E}" destId="{CB34DC3B-2393-47B3-96DC-40ED7E99CB34}" srcOrd="1" destOrd="0" presId="urn:microsoft.com/office/officeart/2005/8/layout/chevron1"/>
    <dgm:cxn modelId="{6DACFDE9-8DC4-41AB-B37F-C93BE04A6E5E}" type="presParOf" srcId="{76969221-750E-4703-95D1-F53E0729618E}" destId="{52F7DEF8-221B-4266-AEA7-F05857068CAA}" srcOrd="2" destOrd="0" presId="urn:microsoft.com/office/officeart/2005/8/layout/chevron1"/>
    <dgm:cxn modelId="{E3F9C64E-1DA7-4D8E-98B0-5CED4FCECB90}" type="presParOf" srcId="{76969221-750E-4703-95D1-F53E0729618E}" destId="{EF0D93C4-D06D-4AE0-96CD-19CB2BFD2E56}" srcOrd="3" destOrd="0" presId="urn:microsoft.com/office/officeart/2005/8/layout/chevron1"/>
    <dgm:cxn modelId="{BCD3D8A9-408A-40F1-AAB3-418DA57E25FC}" type="presParOf" srcId="{76969221-750E-4703-95D1-F53E0729618E}" destId="{82FC4BE8-3C18-47BA-B846-344ACEBC2EB4}" srcOrd="4" destOrd="0" presId="urn:microsoft.com/office/officeart/2005/8/layout/chevron1"/>
    <dgm:cxn modelId="{9285FB69-B253-49F3-93BD-82302982CA6D}" type="presParOf" srcId="{76969221-750E-4703-95D1-F53E0729618E}" destId="{57E2C061-AE07-48F9-B7F8-E6AE0FBBED66}" srcOrd="5" destOrd="0" presId="urn:microsoft.com/office/officeart/2005/8/layout/chevron1"/>
    <dgm:cxn modelId="{DA5C58CF-0BD8-4127-B958-5F623020708A}" type="presParOf" srcId="{76969221-750E-4703-95D1-F53E0729618E}" destId="{4E50F474-367B-466E-8F94-49F585431E5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FD05F-D9C8-488E-8177-C5C7E9080997}">
      <dsp:nvSpPr>
        <dsp:cNvPr id="0" name=""/>
        <dsp:cNvSpPr/>
      </dsp:nvSpPr>
      <dsp:spPr>
        <a:xfrm>
          <a:off x="1180874" y="1243286"/>
          <a:ext cx="2048287" cy="81931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GB" sz="4500" kern="1200" dirty="0">
              <a:solidFill>
                <a:srgbClr val="01385E"/>
              </a:solidFill>
            </a:rPr>
            <a:t>75%</a:t>
          </a:r>
        </a:p>
      </dsp:txBody>
      <dsp:txXfrm>
        <a:off x="1590532" y="1243286"/>
        <a:ext cx="1228972" cy="819315"/>
      </dsp:txXfrm>
    </dsp:sp>
    <dsp:sp modelId="{52F7DEF8-221B-4266-AEA7-F05857068CAA}">
      <dsp:nvSpPr>
        <dsp:cNvPr id="0" name=""/>
        <dsp:cNvSpPr/>
      </dsp:nvSpPr>
      <dsp:spPr>
        <a:xfrm>
          <a:off x="4896202" y="1191038"/>
          <a:ext cx="2048287" cy="81931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GB" sz="4500" kern="1200" dirty="0">
              <a:solidFill>
                <a:srgbClr val="01385E"/>
              </a:solidFill>
            </a:rPr>
            <a:t>80%</a:t>
          </a:r>
        </a:p>
      </dsp:txBody>
      <dsp:txXfrm>
        <a:off x="5305860" y="1191038"/>
        <a:ext cx="1228972" cy="819315"/>
      </dsp:txXfrm>
    </dsp:sp>
    <dsp:sp modelId="{82FC4BE8-3C18-47BA-B846-344ACEBC2EB4}">
      <dsp:nvSpPr>
        <dsp:cNvPr id="0" name=""/>
        <dsp:cNvSpPr/>
      </dsp:nvSpPr>
      <dsp:spPr>
        <a:xfrm>
          <a:off x="987516" y="2976162"/>
          <a:ext cx="2048287" cy="81931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GB" sz="4500" kern="1200" dirty="0">
              <a:solidFill>
                <a:srgbClr val="01385E"/>
              </a:solidFill>
            </a:rPr>
            <a:t>85%</a:t>
          </a:r>
        </a:p>
      </dsp:txBody>
      <dsp:txXfrm>
        <a:off x="1397174" y="2976162"/>
        <a:ext cx="1228972" cy="819315"/>
      </dsp:txXfrm>
    </dsp:sp>
    <dsp:sp modelId="{4E50F474-367B-466E-8F94-49F585431E5F}">
      <dsp:nvSpPr>
        <dsp:cNvPr id="0" name=""/>
        <dsp:cNvSpPr/>
      </dsp:nvSpPr>
      <dsp:spPr>
        <a:xfrm>
          <a:off x="5030672" y="3013219"/>
          <a:ext cx="2048287" cy="81931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GB" sz="4500" kern="1200" dirty="0">
              <a:solidFill>
                <a:srgbClr val="01385E"/>
              </a:solidFill>
            </a:rPr>
            <a:t>90%</a:t>
          </a:r>
        </a:p>
      </dsp:txBody>
      <dsp:txXfrm>
        <a:off x="5440330" y="3013219"/>
        <a:ext cx="1228972" cy="8193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A6265-4FAC-4DF8-995B-E61AF1AAFB08}" type="datetimeFigureOut">
              <a:rPr lang="en-GB" smtClean="0"/>
              <a:t>14/02/2024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6B1B7-317E-42F2-833F-B0659C6C18EA}" type="slidenum">
              <a:rPr lang="en-GB" smtClean="0"/>
              <a:t>‹#›</a:t>
            </a:fld>
            <a:endParaRPr lang="en-GB"/>
          </a:p>
        </p:txBody>
      </p:sp>
    </p:spTree>
    <p:extLst>
      <p:ext uri="{BB962C8B-B14F-4D97-AF65-F5344CB8AC3E}">
        <p14:creationId xmlns:p14="http://schemas.microsoft.com/office/powerpoint/2010/main" val="411786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about-education-scotland/planning-and-reporting/improving-attendance-in-scot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logs.glowscotland.org.uk/glowblogs/fvwlric/school-refusal-assessment-scale-sras-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533EFE-4A1D-9E20-48AE-682F9D8F1F18}"/>
              </a:ext>
            </a:extLst>
          </p:cNvPr>
          <p:cNvSpPr>
            <a:spLocks noGrp="1" noRot="1" noChangeAspect="1" noChangeArrowheads="1" noTextEdit="1"/>
          </p:cNvSpPr>
          <p:nvPr>
            <p:ph type="sldImg"/>
          </p:nvPr>
        </p:nvSpPr>
        <p:spPr bwMode="auto">
          <a:xfrm>
            <a:off x="422275" y="1241425"/>
            <a:ext cx="5953125" cy="33496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Slide Number Placeholder 3">
            <a:extLst>
              <a:ext uri="{FF2B5EF4-FFF2-40B4-BE49-F238E27FC236}">
                <a16:creationId xmlns:a16="http://schemas.microsoft.com/office/drawing/2014/main" id="{236A3C4F-43B8-95C6-872F-AABF3223E890}"/>
              </a:ext>
            </a:extLst>
          </p:cNvPr>
          <p:cNvSpPr>
            <a:spLocks noGrp="1" noChangeArrowheads="1"/>
          </p:cNvSpPr>
          <p:nvPr>
            <p:ph type="sldNum" sz="quarter" idx="5"/>
          </p:nvPr>
        </p:nvSpPr>
        <p:spPr bwMode="auto">
          <a:xfrm>
            <a:off x="3849688" y="9428163"/>
            <a:ext cx="2946400"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C3EB188-C24A-4EDD-9288-45C328ECA41B}" type="slidenum">
              <a:rPr lang="en-GB" altLang="en-US">
                <a:latin typeface="Calibri" panose="020F0502020204030204" pitchFamily="34" charset="0"/>
              </a:rPr>
              <a:pPr fontAlgn="base">
                <a:spcBef>
                  <a:spcPct val="0"/>
                </a:spcBef>
                <a:spcAft>
                  <a:spcPct val="0"/>
                </a:spcAft>
              </a:pPr>
              <a:t>1</a:t>
            </a:fld>
            <a:endParaRPr lang="en-GB" altLang="en-US" dirty="0">
              <a:latin typeface="Calibri" panose="020F0502020204030204" pitchFamily="34" charset="0"/>
            </a:endParaRPr>
          </a:p>
        </p:txBody>
      </p:sp>
      <p:sp>
        <p:nvSpPr>
          <p:cNvPr id="2" name="Notes Placeholder 1">
            <a:extLst>
              <a:ext uri="{FF2B5EF4-FFF2-40B4-BE49-F238E27FC236}">
                <a16:creationId xmlns:a16="http://schemas.microsoft.com/office/drawing/2014/main" id="{8E0E483F-958F-08DA-D091-EE1386F2F41D}"/>
              </a:ext>
            </a:extLst>
          </p:cNvPr>
          <p:cNvSpPr>
            <a:spLocks noGrp="1"/>
          </p:cNvSpPr>
          <p:nvPr>
            <p:ph type="body" sz="quarter" idx="3"/>
          </p:nvPr>
        </p:nvSpPr>
        <p:spPr>
          <a:xfrm>
            <a:off x="679450" y="4776788"/>
            <a:ext cx="5438775" cy="3908425"/>
          </a:xfrm>
          <a:prstGeom prst="rect">
            <a:avLst/>
          </a:prstGeo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ea typeface="Roboto Light" panose="02000000000000000000" pitchFamily="2" charset="0"/>
                <a:cs typeface="Arial"/>
              </a:rPr>
              <a:t>All </a:t>
            </a:r>
            <a:r>
              <a:rPr lang="en-GB" sz="1200" dirty="0">
                <a:ea typeface="Roboto Light" panose="02000000000000000000" pitchFamily="2" charset="0"/>
                <a:cs typeface="Calibri Light" panose="020F0302020204030204" pitchFamily="34" charset="0"/>
              </a:rPr>
              <a:t>information</a:t>
            </a:r>
            <a:r>
              <a:rPr lang="en-GB" sz="1200" dirty="0">
                <a:ea typeface="Roboto Light" panose="02000000000000000000" pitchFamily="2" charset="0"/>
                <a:cs typeface="Arial"/>
              </a:rPr>
              <a:t> correct as of January 2024</a:t>
            </a:r>
            <a:endParaRPr lang="en-GB" sz="1200" dirty="0">
              <a:ea typeface="Roboto Light" panose="02000000000000000000" pitchFamily="2" charset="0"/>
            </a:endParaRPr>
          </a:p>
          <a:p>
            <a:pPr>
              <a:lnSpc>
                <a:spcPct val="150000"/>
              </a:lnSpc>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These slides are intended to support</a:t>
            </a:r>
            <a:r>
              <a:rPr lang="en-GB" sz="1200" baseline="0" dirty="0">
                <a:effectLst/>
                <a:latin typeface="Arial" panose="020B0604020202020204" pitchFamily="34" charset="0"/>
                <a:ea typeface="Times New Roman" panose="02020603050405020304" pitchFamily="18" charset="0"/>
                <a:cs typeface="Arial" panose="020B0604020202020204" pitchFamily="34" charset="0"/>
              </a:rPr>
              <a:t> leaders in schools and local authorities to develop their own workshops to explore how to support attendance.  The materials are divided into three sections: </a:t>
            </a:r>
          </a:p>
          <a:p>
            <a:pPr marL="171450" indent="-171450">
              <a:lnSpc>
                <a:spcPct val="150000"/>
              </a:lnSpc>
              <a:buFont typeface="Arial" panose="020B0604020202020204" pitchFamily="34" charset="0"/>
              <a:buChar char="•"/>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Understanding the Issues</a:t>
            </a:r>
          </a:p>
          <a:p>
            <a:pPr marL="171450" indent="-171450">
              <a:lnSpc>
                <a:spcPct val="150000"/>
              </a:lnSpc>
              <a:buFont typeface="Arial" panose="020B0604020202020204" pitchFamily="34" charset="0"/>
              <a:buChar char="•"/>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Effective use of Data </a:t>
            </a:r>
          </a:p>
          <a:p>
            <a:pPr marL="171450" indent="-171450">
              <a:lnSpc>
                <a:spcPct val="150000"/>
              </a:lnSpc>
              <a:buFont typeface="Arial" panose="020B0604020202020204" pitchFamily="34" charset="0"/>
              <a:buChar char="•"/>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Effective Strategies</a:t>
            </a:r>
          </a:p>
          <a:p>
            <a:pPr>
              <a:lnSpc>
                <a:spcPct val="150000"/>
              </a:lnSpc>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(Hyperlinks to the first page of each workshop are available on the images) </a:t>
            </a:r>
          </a:p>
          <a:p>
            <a:pPr>
              <a:lnSpc>
                <a:spcPct val="150000"/>
              </a:lnSpc>
            </a:pPr>
            <a:endParaRPr lang="en-GB" sz="1200" baseline="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The PowerPoint is a template that presenters can adapt to suit their own context and style of presenting.  The workshops can be delivered in a longer session or split into shorter sections to suit time availability.  </a:t>
            </a:r>
          </a:p>
          <a:p>
            <a:pPr>
              <a:lnSpc>
                <a:spcPct val="150000"/>
              </a:lnSpc>
            </a:pPr>
            <a:endParaRPr lang="en-GB" sz="1200" baseline="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Within the slide notes key messages, suggested tasks, ‘talking points’ and challenge questions are included.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It is anticipated the presenter will have read </a:t>
            </a:r>
            <a:r>
              <a:rPr lang="en-GB" sz="1200" dirty="0">
                <a:hlinkClick r:id="rId3"/>
              </a:rPr>
              <a:t>Improving Attendance in Scotland</a:t>
            </a:r>
            <a:r>
              <a:rPr lang="en-GB" sz="1200" dirty="0">
                <a:effectLst/>
                <a:latin typeface="Arial" panose="020B0604020202020204" pitchFamily="34" charset="0"/>
                <a:cs typeface="Arial" panose="020B0604020202020204" pitchFamily="34" charset="0"/>
              </a:rPr>
              <a:t>.</a:t>
            </a:r>
          </a:p>
          <a:p>
            <a:pPr>
              <a:lnSpc>
                <a:spcPct val="150000"/>
              </a:lnSpc>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fld id="{B7D331FF-9609-45BA-BAB4-DCD2FF3A663B}" type="slidenum">
              <a:rPr lang="en-GB" smtClean="0"/>
              <a:t>10</a:t>
            </a:fld>
            <a:endParaRPr lang="en-GB" dirty="0"/>
          </a:p>
        </p:txBody>
      </p:sp>
      <p:sp>
        <p:nvSpPr>
          <p:cNvPr id="3" name="Notes Placeholder 2">
            <a:extLst>
              <a:ext uri="{FF2B5EF4-FFF2-40B4-BE49-F238E27FC236}">
                <a16:creationId xmlns:a16="http://schemas.microsoft.com/office/drawing/2014/main" id="{2D5951F5-983F-A886-9768-9BAC6732CE69}"/>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t>Key messages: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0" dirty="0"/>
          </a:p>
          <a:p>
            <a:pPr rtl="0" eaLnBrk="1" fontAlgn="ctr" latinLnBrk="0" hangingPunct="1"/>
            <a:r>
              <a:rPr lang="en-GB" sz="1200" b="0" i="0" u="none" strike="noStrike" kern="1200" dirty="0">
                <a:solidFill>
                  <a:schemeClr val="tx1"/>
                </a:solidFill>
                <a:effectLst/>
                <a:latin typeface="+mn-lt"/>
                <a:ea typeface="+mn-ea"/>
                <a:cs typeface="+mn-cs"/>
              </a:rPr>
              <a:t>Less</a:t>
            </a:r>
            <a:r>
              <a:rPr lang="en-GB" sz="1200" b="0" i="0" u="none" strike="noStrike" kern="1200" baseline="0" dirty="0">
                <a:solidFill>
                  <a:schemeClr val="tx1"/>
                </a:solidFill>
                <a:effectLst/>
                <a:latin typeface="+mn-lt"/>
                <a:ea typeface="+mn-ea"/>
                <a:cs typeface="+mn-cs"/>
              </a:rPr>
              <a:t> than</a:t>
            </a:r>
            <a:r>
              <a:rPr lang="en-GB" sz="1200" b="0" i="0" u="none" strike="noStrike" kern="1200" dirty="0">
                <a:solidFill>
                  <a:schemeClr val="tx1"/>
                </a:solidFill>
                <a:effectLst/>
                <a:latin typeface="+mn-lt"/>
                <a:ea typeface="+mn-ea"/>
                <a:cs typeface="+mn-cs"/>
              </a:rPr>
              <a:t> 90% equals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19 days resulting in less chance of success due to poor attendance. Learners could drop a whole grade in secondary school.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i="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The higher the absence, the greater the impact on attainment, and the type of absence did affect the degree of impact.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i="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The key message emerging from the data was that all absence, even when related to illness (therefore excused or authorised), impacts attainment and therefore all absence should be prioritised for mitigating interventions.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i="0" kern="1200" baseline="0" dirty="0">
                <a:solidFill>
                  <a:schemeClr val="tx1"/>
                </a:solidFill>
                <a:effectLst/>
                <a:latin typeface="+mn-lt"/>
                <a:ea typeface="+mn-ea"/>
                <a:cs typeface="+mn-cs"/>
              </a:rPr>
              <a:t>Early intervention is easier to deal with, chronic absence is more difficult to reverse.</a:t>
            </a:r>
            <a:endParaRPr lang="en-GB" sz="180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GB" dirty="0"/>
          </a:p>
        </p:txBody>
      </p:sp>
    </p:spTree>
    <p:extLst>
      <p:ext uri="{BB962C8B-B14F-4D97-AF65-F5344CB8AC3E}">
        <p14:creationId xmlns:p14="http://schemas.microsoft.com/office/powerpoint/2010/main" val="30609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Key</a:t>
            </a:r>
            <a:r>
              <a:rPr lang="en-GB" sz="1800" baseline="0" dirty="0">
                <a:effectLst/>
                <a:latin typeface="Arial" panose="020B0604020202020204" pitchFamily="34" charset="0"/>
                <a:ea typeface="Times New Roman" panose="02020603050405020304" pitchFamily="18" charset="0"/>
                <a:cs typeface="Arial" panose="020B0604020202020204" pitchFamily="34" charset="0"/>
              </a:rPr>
              <a:t> messages: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In the academic year 2023 to 2024, school attendance is at a 10-year low.</a:t>
            </a:r>
          </a:p>
          <a:p>
            <a:r>
              <a:rPr lang="en-GB" sz="1800" dirty="0">
                <a:effectLst/>
                <a:latin typeface="Arial" panose="020B0604020202020204" pitchFamily="34" charset="0"/>
                <a:ea typeface="Times New Roman" panose="02020603050405020304" pitchFamily="18" charset="0"/>
                <a:cs typeface="Arial" panose="020B0604020202020204" pitchFamily="34" charset="0"/>
              </a:rPr>
              <a:t>Attendance was on a downward trajectory before the COVID-19 pandemic.</a:t>
            </a:r>
          </a:p>
          <a:p>
            <a:r>
              <a:rPr lang="en-GB" sz="1800" dirty="0">
                <a:effectLst/>
                <a:latin typeface="Arial" panose="020B0604020202020204" pitchFamily="34" charset="0"/>
                <a:ea typeface="Times New Roman" panose="02020603050405020304" pitchFamily="18" charset="0"/>
                <a:cs typeface="Arial" panose="020B0604020202020204" pitchFamily="34" charset="0"/>
              </a:rPr>
              <a:t>The data shows a sharper drop from 92% in 2020 to 2021 to 90.2 in 2022 to 2023</a:t>
            </a:r>
            <a:r>
              <a:rPr lang="en-GB" sz="1800" baseline="0" dirty="0">
                <a:effectLst/>
                <a:latin typeface="Arial" panose="020B0604020202020204" pitchFamily="34" charset="0"/>
                <a:ea typeface="Times New Roman" panose="02020603050405020304" pitchFamily="18" charset="0"/>
                <a:cs typeface="Arial" panose="020B0604020202020204" pitchFamily="34" charset="0"/>
              </a:rPr>
              <a:t>, the pandemic hasn’t helped.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C528F-6E84-414B-9E4C-CA62DA57E183}" type="slidenum">
              <a:rPr lang="en-GB" smtClean="0"/>
              <a:pPr>
                <a:defRPr/>
              </a:pPr>
              <a:t>11</a:t>
            </a:fld>
            <a:endParaRPr lang="en-GB" dirty="0"/>
          </a:p>
        </p:txBody>
      </p:sp>
    </p:spTree>
    <p:extLst>
      <p:ext uri="{BB962C8B-B14F-4D97-AF65-F5344CB8AC3E}">
        <p14:creationId xmlns:p14="http://schemas.microsoft.com/office/powerpoint/2010/main" val="426585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a:t>
            </a:r>
          </a:p>
          <a:p>
            <a:r>
              <a:rPr lang="en-GB" dirty="0"/>
              <a:t>There is a clear poverty-related attendance gap  (6.7%)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addition, pupils with additional support needs also attend less than those without needs. (4.1%)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The Commission on School Reform also report that there is variation across </a:t>
            </a:r>
            <a:r>
              <a:rPr lang="en-GB" sz="1200" dirty="0" err="1">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LAs</a:t>
            </a:r>
            <a:r>
              <a:rPr lang="en-GB" sz="1200"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 in the number of children and young people attending 90% or below. </a:t>
            </a:r>
          </a:p>
          <a:p>
            <a:endParaRPr lang="en-GB" dirty="0"/>
          </a:p>
        </p:txBody>
      </p:sp>
      <p:sp>
        <p:nvSpPr>
          <p:cNvPr id="4" name="Slide Number Placeholder 3"/>
          <p:cNvSpPr>
            <a:spLocks noGrp="1"/>
          </p:cNvSpPr>
          <p:nvPr>
            <p:ph type="sldNum" sz="quarter" idx="10"/>
          </p:nvPr>
        </p:nvSpPr>
        <p:spPr/>
        <p:txBody>
          <a:bodyPr/>
          <a:lstStyle/>
          <a:p>
            <a:fld id="{E2D6B1B7-317E-42F2-833F-B0659C6C18EA}" type="slidenum">
              <a:rPr lang="en-GB" smtClean="0"/>
              <a:t>12</a:t>
            </a:fld>
            <a:endParaRPr lang="en-GB"/>
          </a:p>
        </p:txBody>
      </p:sp>
    </p:spTree>
    <p:extLst>
      <p:ext uri="{BB962C8B-B14F-4D97-AF65-F5344CB8AC3E}">
        <p14:creationId xmlns:p14="http://schemas.microsoft.com/office/powerpoint/2010/main" val="113562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a:t>
            </a:r>
          </a:p>
          <a:p>
            <a:r>
              <a:rPr lang="en-GB" dirty="0"/>
              <a:t>Ther</a:t>
            </a:r>
            <a:r>
              <a:rPr lang="en-GB" baseline="0" dirty="0"/>
              <a:t>e is  significant poverty related gap in primary school attendance. (5.7) </a:t>
            </a:r>
          </a:p>
          <a:p>
            <a:r>
              <a:rPr lang="en-GB" baseline="0" dirty="0"/>
              <a:t> In addition, pupils with an additional support need also attend less than those without needs. (2.6%)</a:t>
            </a:r>
          </a:p>
          <a:p>
            <a:endParaRPr lang="en-GB" dirty="0"/>
          </a:p>
          <a:p>
            <a:endParaRPr lang="en-GB" dirty="0"/>
          </a:p>
        </p:txBody>
      </p:sp>
      <p:sp>
        <p:nvSpPr>
          <p:cNvPr id="4" name="Slide Number Placeholder 3"/>
          <p:cNvSpPr>
            <a:spLocks noGrp="1"/>
          </p:cNvSpPr>
          <p:nvPr>
            <p:ph type="sldNum" sz="quarter" idx="10"/>
          </p:nvPr>
        </p:nvSpPr>
        <p:spPr/>
        <p:txBody>
          <a:bodyPr/>
          <a:lstStyle/>
          <a:p>
            <a:fld id="{E2D6B1B7-317E-42F2-833F-B0659C6C18EA}" type="slidenum">
              <a:rPr lang="en-GB" smtClean="0"/>
              <a:t>13</a:t>
            </a:fld>
            <a:endParaRPr lang="en-GB"/>
          </a:p>
        </p:txBody>
      </p:sp>
    </p:spTree>
    <p:extLst>
      <p:ext uri="{BB962C8B-B14F-4D97-AF65-F5344CB8AC3E}">
        <p14:creationId xmlns:p14="http://schemas.microsoft.com/office/powerpoint/2010/main" val="119126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poverty-related gap in school attendance widens further in secondary (6.7% in secondary compared to 5.7% in Primary )</a:t>
            </a:r>
            <a:endParaRPr lang="en-GB" dirty="0"/>
          </a:p>
          <a:p>
            <a:endParaRPr lang="en-GB" baseline="0" dirty="0"/>
          </a:p>
          <a:p>
            <a:r>
              <a:rPr lang="en-GB" baseline="0" dirty="0"/>
              <a:t>Attendance of those with an additional support need and those without needs also increases. (4.1% in secondary compared to 2.6% in Primary) </a:t>
            </a:r>
            <a:endParaRPr lang="en-GB" dirty="0"/>
          </a:p>
        </p:txBody>
      </p:sp>
      <p:sp>
        <p:nvSpPr>
          <p:cNvPr id="4" name="Slide Number Placeholder 3"/>
          <p:cNvSpPr>
            <a:spLocks noGrp="1"/>
          </p:cNvSpPr>
          <p:nvPr>
            <p:ph type="sldNum" sz="quarter" idx="10"/>
          </p:nvPr>
        </p:nvSpPr>
        <p:spPr/>
        <p:txBody>
          <a:bodyPr/>
          <a:lstStyle/>
          <a:p>
            <a:fld id="{E2D6B1B7-317E-42F2-833F-B0659C6C18EA}" type="slidenum">
              <a:rPr lang="en-GB" smtClean="0"/>
              <a:t>14</a:t>
            </a:fld>
            <a:endParaRPr lang="en-GB"/>
          </a:p>
        </p:txBody>
      </p:sp>
    </p:spTree>
    <p:extLst>
      <p:ext uri="{BB962C8B-B14F-4D97-AF65-F5344CB8AC3E}">
        <p14:creationId xmlns:p14="http://schemas.microsoft.com/office/powerpoint/2010/main" val="194613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smtClean="0"/>
              <a:pPr>
                <a:defRPr/>
              </a:pPr>
              <a:t>15</a:t>
            </a:fld>
            <a:endParaRPr lang="en-GB" dirty="0"/>
          </a:p>
        </p:txBody>
      </p:sp>
      <p:sp>
        <p:nvSpPr>
          <p:cNvPr id="3" name="Notes Placeholder 2">
            <a:extLst>
              <a:ext uri="{FF2B5EF4-FFF2-40B4-BE49-F238E27FC236}">
                <a16:creationId xmlns:a16="http://schemas.microsoft.com/office/drawing/2014/main" id="{723F456B-4D83-0252-3C2B-CA0D6DA3689D}"/>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Key messages: </a:t>
            </a:r>
          </a:p>
          <a:p>
            <a:pPr>
              <a:lnSpc>
                <a:spcPct val="115000"/>
              </a:lnSpc>
            </a:pPr>
            <a:r>
              <a:rPr lang="en-GB" sz="12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All absence can affect progress </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Absences may cause greater harm to children and young people living in lower socio-economic circumstances because their families may have fewer resources to compensate for lost instructional time. Klein &amp; </a:t>
            </a:r>
            <a:r>
              <a:rPr lang="en-GB" sz="1200" b="0" dirty="0" err="1">
                <a:solidFill>
                  <a:srgbClr val="404040"/>
                </a:solidFill>
                <a:effectLst/>
                <a:latin typeface="Arial" panose="020B0604020202020204" pitchFamily="34" charset="0"/>
                <a:ea typeface="Times New Roman" panose="02020603050405020304" pitchFamily="18" charset="0"/>
                <a:cs typeface="Arial" panose="020B0604020202020204" pitchFamily="34" charset="0"/>
              </a:rPr>
              <a:t>Sosu</a:t>
            </a: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(2023) </a:t>
            </a:r>
          </a:p>
          <a:p>
            <a:pPr>
              <a:lnSpc>
                <a:spcPct val="115000"/>
              </a:lnSpc>
            </a:pP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Children and young people living in higher social economic circumstances appear to recover more quickly from learning loss related to sickness absence. This may be owing to fewer underlying health conditions and families using assets to catch up with missed lesson content (Klein and Sosu, 2023). </a:t>
            </a:r>
          </a:p>
          <a:p>
            <a:pPr>
              <a:lnSpc>
                <a:spcPct val="115000"/>
              </a:lnSpc>
            </a:pP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There has been a widening of the gap in attendance between children and young people living in the most deprived and least deprived areas in Scotland since 2014-15. This gap also showed a pattern of widening pre-pandemic.</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0" dirty="0">
                <a:solidFill>
                  <a:srgbClr val="404040"/>
                </a:solidFill>
                <a:effectLst/>
                <a:latin typeface="Arial" panose="020B0604020202020204" pitchFamily="34" charset="0"/>
                <a:ea typeface="Yu Mincho" panose="02020400000000000000" pitchFamily="18" charset="-128"/>
                <a:cs typeface="Arial" panose="020B0604020202020204" pitchFamily="34" charset="0"/>
              </a:rPr>
              <a:t>21 </a:t>
            </a:r>
            <a:r>
              <a:rPr lang="en-GB" sz="1200" b="0" dirty="0" err="1">
                <a:solidFill>
                  <a:srgbClr val="404040"/>
                </a:solidFill>
                <a:effectLst/>
                <a:latin typeface="Arial" panose="020B0604020202020204" pitchFamily="34" charset="0"/>
                <a:ea typeface="Yu Mincho" panose="02020400000000000000" pitchFamily="18" charset="-128"/>
                <a:cs typeface="Arial" panose="020B0604020202020204" pitchFamily="34" charset="0"/>
              </a:rPr>
              <a:t>LAs</a:t>
            </a:r>
            <a:r>
              <a:rPr lang="en-GB" sz="1200" b="0" dirty="0">
                <a:solidFill>
                  <a:srgbClr val="404040"/>
                </a:solidFill>
                <a:effectLst/>
                <a:latin typeface="Arial" panose="020B0604020202020204" pitchFamily="34" charset="0"/>
                <a:ea typeface="Yu Mincho" panose="02020400000000000000" pitchFamily="18" charset="-128"/>
                <a:cs typeface="Arial" panose="020B0604020202020204" pitchFamily="34" charset="0"/>
              </a:rPr>
              <a:t> indicating a pattern of a widening attendance gap across </a:t>
            </a:r>
            <a:r>
              <a:rPr lang="en-GB" sz="1200" b="0" dirty="0" err="1">
                <a:solidFill>
                  <a:srgbClr val="404040"/>
                </a:solidFill>
                <a:effectLst/>
                <a:latin typeface="Arial" panose="020B0604020202020204" pitchFamily="34" charset="0"/>
                <a:ea typeface="Yu Mincho" panose="02020400000000000000" pitchFamily="18" charset="-128"/>
                <a:cs typeface="Arial" panose="020B0604020202020204" pitchFamily="34" charset="0"/>
              </a:rPr>
              <a:t>LAs</a:t>
            </a:r>
            <a:r>
              <a:rPr lang="en-GB" sz="1200" b="0" dirty="0">
                <a:solidFill>
                  <a:srgbClr val="404040"/>
                </a:solidFill>
                <a:effectLst/>
                <a:latin typeface="Arial" panose="020B0604020202020204" pitchFamily="34" charset="0"/>
                <a:ea typeface="Yu Mincho" panose="02020400000000000000" pitchFamily="18" charset="-128"/>
                <a:cs typeface="Arial" panose="020B0604020202020204" pitchFamily="34" charset="0"/>
              </a:rPr>
              <a:t> but not universal with variation at LA level.</a:t>
            </a:r>
            <a:endParaRPr lang="en-GB" sz="1200" b="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endParaRPr lang="en-GB" sz="12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GB" sz="12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Talking point:</a:t>
            </a:r>
          </a:p>
          <a:p>
            <a:pPr>
              <a:lnSpc>
                <a:spcPct val="115000"/>
              </a:lnSpc>
            </a:pPr>
            <a:r>
              <a:rPr lang="en-GB" sz="12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What do you have in place in your setting, which compensates for lost learning time? </a:t>
            </a:r>
          </a:p>
          <a:p>
            <a:pPr>
              <a:lnSpc>
                <a:spcPct val="11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86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5"/>
          </p:nvPr>
        </p:nvSpPr>
        <p:spPr/>
        <p:txBody>
          <a:bodyPr/>
          <a:lstStyle/>
          <a:p>
            <a:fld id="{B7D331FF-9609-45BA-BAB4-DCD2FF3A663B}" type="slidenum">
              <a:rPr lang="en-GB" smtClean="0"/>
              <a:t>16</a:t>
            </a:fld>
            <a:endParaRPr lang="en-GB" dirty="0"/>
          </a:p>
        </p:txBody>
      </p:sp>
      <p:sp>
        <p:nvSpPr>
          <p:cNvPr id="6" name="Notes Placeholder 5">
            <a:extLst>
              <a:ext uri="{FF2B5EF4-FFF2-40B4-BE49-F238E27FC236}">
                <a16:creationId xmlns:a16="http://schemas.microsoft.com/office/drawing/2014/main" id="{93668DF3-0D59-EF53-BE50-FA44C3E55C6E}"/>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Talking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What fact is most surprising?</a:t>
            </a:r>
          </a:p>
          <a:p>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Key message:</a:t>
            </a: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Improving Attendance: Understanding the Issues has a wealth of research that delves into the impact of absence.  </a:t>
            </a:r>
          </a:p>
          <a:p>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225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41425"/>
            <a:ext cx="5953125" cy="3349625"/>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pPr>
              <a:defRPr/>
            </a:pPr>
            <a:fld id="{3F0C528F-6E84-414B-9E4C-CA62DA57E183}" type="slidenum">
              <a:rPr lang="en-GB" smtClean="0"/>
              <a:pPr>
                <a:defRPr/>
              </a:pPr>
              <a:t>17</a:t>
            </a:fld>
            <a:endParaRPr lang="en-GB" dirty="0"/>
          </a:p>
        </p:txBody>
      </p:sp>
      <p:sp>
        <p:nvSpPr>
          <p:cNvPr id="6" name="Notes Placeholder 5">
            <a:extLst>
              <a:ext uri="{FF2B5EF4-FFF2-40B4-BE49-F238E27FC236}">
                <a16:creationId xmlns:a16="http://schemas.microsoft.com/office/drawing/2014/main" id="{8E8122EF-DA67-639C-52E5-A2A1F5990B28}"/>
              </a:ext>
            </a:extLst>
          </p:cNvPr>
          <p:cNvSpPr>
            <a:spLocks noGrp="1"/>
          </p:cNvSpPr>
          <p:nvPr>
            <p:ph type="body" sz="quarter" idx="3"/>
          </p:nvPr>
        </p:nvSpPr>
        <p:spPr>
          <a:xfrm>
            <a:off x="704850" y="4776788"/>
            <a:ext cx="5438775" cy="3908425"/>
          </a:xfrm>
        </p:spPr>
        <p:txBody>
          <a:bodyPr/>
          <a:lstStyle/>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Key messages: </a:t>
            </a:r>
          </a:p>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Certain groups are more vulnerable to low attendance</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Children and young people impacted by poverty:</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Children and young people living in areas of high economic and social deprivation have higher absence rates </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Recovery from absence is harder for these pupils are families are unable to mitigate the impact.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Secondary-aged pupils: </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Attendance diminishes as pupils move through school. It is important to have an early intervention strategy.  </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For example, if the first unauthorised absence is not challenged this will likely lead to poor attendance later.</a:t>
            </a:r>
          </a:p>
          <a:p>
            <a:pPr marL="0" indent="0">
              <a:buFont typeface="Arial" panose="020B0604020202020204" pitchFamily="34" charset="0"/>
              <a:buNone/>
            </a:pP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 Children and young people who have experienced care (looked-after): </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In secondary schools, the difference in attendance rates between looked after children and all pupils was greater than in primary schools and special schools in 2020-21. </a:t>
            </a:r>
          </a:p>
          <a:p>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Young people from Gypsy and Traveller communities: </a:t>
            </a:r>
          </a:p>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Outcomes for these young people are among the worst in Scottish education.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sz="1800" b="0" kern="12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Young Carers:</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Around 7% of young people in Scotland have caring responsibilities.</a:t>
            </a:r>
          </a:p>
          <a:p>
            <a:pPr marL="0" indent="0">
              <a:buFont typeface="Arial" panose="020B0604020202020204" pitchFamily="34" charset="0"/>
              <a:buNone/>
            </a:pP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Over a quarter of young carers aged 11 to 15 regularly miss school. </a:t>
            </a:r>
          </a:p>
          <a:p>
            <a:pPr marL="0" indent="0">
              <a:buFont typeface="Arial" panose="020B0604020202020204" pitchFamily="34" charset="0"/>
              <a:buNone/>
            </a:pP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b="0" kern="1200" dirty="0">
                <a:effectLst/>
                <a:latin typeface="Arial" panose="020B0604020202020204" pitchFamily="34" charset="0"/>
                <a:ea typeface="Times New Roman" panose="02020603050405020304" pitchFamily="18" charset="0"/>
                <a:cs typeface="Arial" panose="020B0604020202020204" pitchFamily="34" charset="0"/>
              </a:rPr>
              <a:t>Children and young people who have been excluded: </a:t>
            </a:r>
          </a:p>
          <a:p>
            <a:r>
              <a:rPr lang="en-GB" sz="1800" b="0" kern="1200" dirty="0">
                <a:effectLst/>
                <a:latin typeface="Arial" panose="020B0604020202020204" pitchFamily="34" charset="0"/>
                <a:ea typeface="Times New Roman" panose="02020603050405020304" pitchFamily="18" charset="0"/>
                <a:cs typeface="Arial" panose="020B0604020202020204" pitchFamily="34" charset="0"/>
              </a:rPr>
              <a:t>Exclusion is associated with poor mental and physical health, substance abuse, antisocial behaviour, crime, low academic achievement, unemployment, and homelessness.</a:t>
            </a:r>
          </a:p>
          <a:p>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Children and young people with social and emotional needs linked to mental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Those</a:t>
            </a:r>
            <a:r>
              <a:rPr lang="en-GB" sz="1800" baseline="0" dirty="0"/>
              <a:t> experiencing emotionally-based avoidance</a:t>
            </a:r>
            <a:endParaRPr lang="en-GB" sz="1800" dirty="0"/>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3976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smtClean="0"/>
              <a:pPr>
                <a:defRPr/>
              </a:pPr>
              <a:t>18</a:t>
            </a:fld>
            <a:endParaRPr lang="en-GB" dirty="0"/>
          </a:p>
        </p:txBody>
      </p:sp>
      <p:sp>
        <p:nvSpPr>
          <p:cNvPr id="3" name="Notes Placeholder 2">
            <a:extLst>
              <a:ext uri="{FF2B5EF4-FFF2-40B4-BE49-F238E27FC236}">
                <a16:creationId xmlns:a16="http://schemas.microsoft.com/office/drawing/2014/main" id="{CDE488C9-0AE9-D104-02FB-20F0D0A567E0}"/>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rPr>
              <a:t>Key</a:t>
            </a:r>
            <a:r>
              <a:rPr lang="en-GB" sz="1000" b="0" kern="0" baseline="0" dirty="0">
                <a:solidFill>
                  <a:srgbClr val="31AEBB"/>
                </a:solidFill>
                <a:latin typeface="Arial" panose="020B0604020202020204" pitchFamily="34" charset="0"/>
                <a:ea typeface="Yu Mincho" panose="02020400000000000000" pitchFamily="18" charset="-128"/>
                <a:cs typeface="Arial" panose="020B0604020202020204" pitchFamily="34" charset="0"/>
              </a:rPr>
              <a:t> Messages: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kern="0" baseline="0" dirty="0">
              <a:solidFill>
                <a:srgbClr val="31AEBB"/>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dirty="0">
                <a:solidFill>
                  <a:schemeClr val="tx1"/>
                </a:solidFill>
                <a:latin typeface="Arial" panose="020B0604020202020204" pitchFamily="34" charset="0"/>
                <a:cs typeface="Arial" panose="020B0604020202020204" pitchFamily="34" charset="0"/>
              </a:rPr>
              <a:t>HM Inspectors noted a common challenge which impacts attendance levels in schools is a weakness in monitoring procedures, particularly in secondary schools</a:t>
            </a:r>
            <a:endParaRPr lang="en-GB" sz="1000" b="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dirty="0">
                <a:solidFill>
                  <a:schemeClr val="tx1"/>
                </a:solidFill>
                <a:latin typeface="Arial" panose="020B0604020202020204" pitchFamily="34" charset="0"/>
                <a:cs typeface="Arial" panose="020B0604020202020204" pitchFamily="34" charset="0"/>
              </a:rPr>
              <a:t>Sickness absence, authorised absence and unauthorised absence were very high in </a:t>
            </a:r>
            <a:r>
              <a:rPr lang="en-GB" sz="1000" b="0" dirty="0" err="1">
                <a:solidFill>
                  <a:schemeClr val="tx1"/>
                </a:solidFill>
                <a:latin typeface="Arial" panose="020B0604020202020204" pitchFamily="34" charset="0"/>
                <a:cs typeface="Arial" panose="020B0604020202020204" pitchFamily="34" charset="0"/>
              </a:rPr>
              <a:t>S4</a:t>
            </a:r>
            <a:r>
              <a:rPr lang="en-GB" sz="1000" b="0" dirty="0">
                <a:solidFill>
                  <a:schemeClr val="tx1"/>
                </a:solidFill>
                <a:latin typeface="Arial" panose="020B0604020202020204" pitchFamily="34" charset="0"/>
                <a:cs typeface="Arial" panose="020B0604020202020204" pitchFamily="34" charset="0"/>
              </a:rPr>
              <a:t>. But in terms of high sickness absence - </a:t>
            </a:r>
            <a:r>
              <a:rPr lang="en-GB" sz="1000" b="0" dirty="0" err="1">
                <a:solidFill>
                  <a:schemeClr val="tx1"/>
                </a:solidFill>
                <a:latin typeface="Arial" panose="020B0604020202020204" pitchFamily="34" charset="0"/>
                <a:cs typeface="Arial" panose="020B0604020202020204" pitchFamily="34" charset="0"/>
              </a:rPr>
              <a:t>S2</a:t>
            </a:r>
            <a:r>
              <a:rPr lang="en-GB" sz="1000" b="0" dirty="0">
                <a:solidFill>
                  <a:schemeClr val="tx1"/>
                </a:solidFill>
                <a:latin typeface="Arial" panose="020B0604020202020204" pitchFamily="34" charset="0"/>
                <a:cs typeface="Arial" panose="020B0604020202020204" pitchFamily="34" charset="0"/>
              </a:rPr>
              <a:t> and </a:t>
            </a:r>
            <a:r>
              <a:rPr lang="en-GB" sz="1000" b="0" dirty="0" err="1">
                <a:solidFill>
                  <a:schemeClr val="tx1"/>
                </a:solidFill>
                <a:latin typeface="Arial" panose="020B0604020202020204" pitchFamily="34" charset="0"/>
                <a:cs typeface="Arial" panose="020B0604020202020204" pitchFamily="34" charset="0"/>
              </a:rPr>
              <a:t>S3</a:t>
            </a:r>
            <a:r>
              <a:rPr lang="en-GB" sz="1000" b="0" dirty="0">
                <a:solidFill>
                  <a:schemeClr val="tx1"/>
                </a:solidFill>
                <a:latin typeface="Arial" panose="020B0604020202020204" pitchFamily="34" charset="0"/>
                <a:cs typeface="Arial" panose="020B0604020202020204" pitchFamily="34" charset="0"/>
              </a:rPr>
              <a:t> were higher in 2020-21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dirty="0" err="1">
                <a:solidFill>
                  <a:schemeClr val="tx1"/>
                </a:solidFill>
                <a:latin typeface="Arial" panose="020B0604020202020204" pitchFamily="34" charset="0"/>
                <a:cs typeface="Arial" panose="020B0604020202020204" pitchFamily="34" charset="0"/>
              </a:rPr>
              <a:t>S4</a:t>
            </a:r>
            <a:r>
              <a:rPr lang="en-GB" sz="1000" b="0" dirty="0">
                <a:solidFill>
                  <a:schemeClr val="tx1"/>
                </a:solidFill>
                <a:latin typeface="Arial" panose="020B0604020202020204" pitchFamily="34" charset="0"/>
                <a:cs typeface="Arial" panose="020B0604020202020204" pitchFamily="34" charset="0"/>
              </a:rPr>
              <a:t> attendance was the lowest at 87.2% (SG, 2021).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dirty="0">
                <a:solidFill>
                  <a:schemeClr val="tx1"/>
                </a:solidFill>
                <a:latin typeface="Arial" panose="020B0604020202020204" pitchFamily="34" charset="0"/>
                <a:ea typeface="Yu Mincho" panose="02020400000000000000" pitchFamily="18" charset="-128"/>
                <a:cs typeface="Arial" panose="020B0604020202020204" pitchFamily="34" charset="0"/>
              </a:rPr>
              <a:t>Positive perceptions of attitudes to school decrease over</a:t>
            </a:r>
            <a:r>
              <a:rPr lang="en-GB" sz="1000" b="0" baseline="0" dirty="0">
                <a:solidFill>
                  <a:schemeClr val="tx1"/>
                </a:solidFill>
                <a:latin typeface="Arial" panose="020B0604020202020204" pitchFamily="34" charset="0"/>
                <a:ea typeface="Yu Mincho" panose="02020400000000000000" pitchFamily="18" charset="-128"/>
                <a:cs typeface="Arial" panose="020B0604020202020204" pitchFamily="34" charset="0"/>
              </a:rPr>
              <a:t> the secondary experience</a:t>
            </a:r>
            <a:r>
              <a:rPr lang="en-GB" sz="1000" b="0" dirty="0">
                <a:solidFill>
                  <a:schemeClr val="tx1"/>
                </a:solidFill>
                <a:latin typeface="Arial" panose="020B0604020202020204" pitchFamily="34" charset="0"/>
                <a:ea typeface="Yu Mincho" panose="02020400000000000000" pitchFamily="18" charset="-128"/>
                <a:cs typeface="Arial" panose="020B0604020202020204" pitchFamily="34" charset="0"/>
              </a:rPr>
              <a:t>, particularly up to </a:t>
            </a:r>
            <a:r>
              <a:rPr lang="en-GB" sz="1000" b="0" dirty="0" err="1">
                <a:solidFill>
                  <a:schemeClr val="tx1"/>
                </a:solidFill>
                <a:latin typeface="Arial" panose="020B0604020202020204" pitchFamily="34" charset="0"/>
                <a:ea typeface="Yu Mincho" panose="02020400000000000000" pitchFamily="18" charset="-128"/>
                <a:cs typeface="Arial" panose="020B0604020202020204" pitchFamily="34" charset="0"/>
              </a:rPr>
              <a:t>S4</a:t>
            </a:r>
            <a:r>
              <a:rPr lang="en-GB" sz="1000" b="0" dirty="0">
                <a:solidFill>
                  <a:schemeClr val="tx1"/>
                </a:solidFill>
                <a:latin typeface="Arial" panose="020B0604020202020204" pitchFamily="34" charset="0"/>
                <a:ea typeface="Yu Mincho" panose="02020400000000000000" pitchFamily="18" charset="-128"/>
                <a:cs typeface="Arial" panose="020B06040202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dirty="0">
                <a:solidFill>
                  <a:schemeClr val="tx1"/>
                </a:solidFill>
                <a:latin typeface="Arial" panose="020B0604020202020204" pitchFamily="34" charset="0"/>
                <a:cs typeface="Arial" panose="020B0604020202020204" pitchFamily="34" charset="0"/>
              </a:rPr>
              <a:t>Secondary pupils had, on average, an attendance rate of 89.1%, compared with a rate of 92.0% for all pupils in 2020-21.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rPr>
              <a:t>Talking</a:t>
            </a:r>
            <a:r>
              <a:rPr lang="en-GB" sz="1000" b="0" kern="0" baseline="0" dirty="0">
                <a:solidFill>
                  <a:srgbClr val="31AEBB"/>
                </a:solidFill>
                <a:latin typeface="Arial" panose="020B0604020202020204" pitchFamily="34" charset="0"/>
                <a:ea typeface="Yu Mincho" panose="02020400000000000000" pitchFamily="18" charset="-128"/>
                <a:cs typeface="Arial" panose="020B0604020202020204" pitchFamily="34" charset="0"/>
              </a:rPr>
              <a:t> Point: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kern="0" baseline="0" dirty="0">
              <a:solidFill>
                <a:srgbClr val="31AEBB"/>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rPr>
              <a:t>Do concerns about wellbeing lead to absence?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rPr>
              <a:t>Key message:</a:t>
            </a:r>
            <a:r>
              <a:rPr lang="en-GB" sz="1000" b="0" kern="0" baseline="0" dirty="0">
                <a:solidFill>
                  <a:srgbClr val="31AEBB"/>
                </a:solidFill>
                <a:latin typeface="Arial" panose="020B0604020202020204" pitchFamily="34" charset="0"/>
                <a:ea typeface="Yu Mincho" panose="02020400000000000000" pitchFamily="18" charset="-128"/>
                <a:cs typeface="Arial" panose="020B0604020202020204" pitchFamily="34" charset="0"/>
              </a:rPr>
              <a:t> </a:t>
            </a:r>
            <a:endPar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kern="0" dirty="0">
              <a:solidFill>
                <a:srgbClr val="31AEBB"/>
              </a:solidFill>
              <a:latin typeface="Arial" panose="020B0604020202020204" pitchFamily="34" charset="0"/>
              <a:ea typeface="Yu Mincho" panose="02020400000000000000" pitchFamily="18"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The Scottish Division of Education Psychology notes that </a:t>
            </a:r>
            <a:r>
              <a:rPr lang="en-GB" sz="1200" b="0" dirty="0">
                <a:solidFill>
                  <a:srgbClr val="404040"/>
                </a:solidFill>
                <a:effectLst/>
                <a:latin typeface="Arial" panose="020B0604020202020204" pitchFamily="34" charset="0"/>
                <a:ea typeface="Arial" panose="020B0604020202020204" pitchFamily="34" charset="0"/>
                <a:cs typeface="Arial" panose="020B0604020202020204" pitchFamily="34" charset="0"/>
              </a:rPr>
              <a:t>school non-attendance</a:t>
            </a: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t>
            </a:r>
            <a:r>
              <a:rPr lang="en-GB" sz="1200" b="0" dirty="0">
                <a:solidFill>
                  <a:srgbClr val="404040"/>
                </a:solidFill>
                <a:effectLst/>
                <a:latin typeface="Arial" panose="020B0604020202020204" pitchFamily="34" charset="0"/>
                <a:ea typeface="Arial" panose="020B0604020202020204" pitchFamily="34" charset="0"/>
                <a:cs typeface="Arial" panose="020B0604020202020204" pitchFamily="34" charset="0"/>
              </a:rPr>
              <a:t>due to emotional factors has a cyclical impact; pupils miss school, they miss key learning and social interactions which fuel their anxiety or emotional distress making it harder and harder to return.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rgbClr val="404040"/>
                </a:solidFill>
                <a:effectLst/>
                <a:latin typeface="Arial" panose="020B0604020202020204" pitchFamily="34" charset="0"/>
                <a:ea typeface="Arial" panose="020B0604020202020204" pitchFamily="34" charset="0"/>
                <a:cs typeface="Arial" panose="020B0604020202020204" pitchFamily="34" charset="0"/>
              </a:rPr>
              <a:t>The more school is missed, the more this is compounded with relationships breaking down and the amount of school work missed, becoming perceived as insurmountable </a:t>
            </a: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(ES, 2023c).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For some children and young people, emotional distress may be obvious in their presentation at school or through significant levels of non-attendance. For others, their presentation may be less obvious with sporadic attendance (</a:t>
            </a:r>
            <a:r>
              <a:rPr lang="en-GB" sz="1200" b="0" dirty="0">
                <a:solidFill>
                  <a:srgbClr val="404040"/>
                </a:solidFill>
                <a:effectLst/>
                <a:latin typeface="Arial" panose="020B0604020202020204" pitchFamily="34" charset="0"/>
                <a:ea typeface="Calibri" panose="020F0502020204030204" pitchFamily="34" charset="0"/>
                <a:cs typeface="Arial" panose="020B0604020202020204" pitchFamily="34" charset="0"/>
              </a:rPr>
              <a:t>Solihull Community Educational Psychology Service, 2020). </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1" kern="0" dirty="0">
              <a:solidFill>
                <a:srgbClr val="31AEBB"/>
              </a:solidFill>
              <a:latin typeface="Arial" panose="020B0604020202020204" pitchFamily="34" charset="0"/>
              <a:ea typeface="Yu Mincho" panose="02020400000000000000" pitchFamily="18" charset="-128"/>
            </a:endParaRPr>
          </a:p>
          <a:p>
            <a:endParaRPr lang="en-GB" dirty="0"/>
          </a:p>
          <a:p>
            <a:endParaRPr lang="en-GB" dirty="0"/>
          </a:p>
        </p:txBody>
      </p:sp>
    </p:spTree>
    <p:extLst>
      <p:ext uri="{BB962C8B-B14F-4D97-AF65-F5344CB8AC3E}">
        <p14:creationId xmlns:p14="http://schemas.microsoft.com/office/powerpoint/2010/main" val="104961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a:t>
            </a:r>
            <a:r>
              <a:rPr lang="en-GB" baseline="0" dirty="0"/>
              <a:t> 2</a:t>
            </a:r>
            <a:endParaRPr lang="en-GB" dirty="0"/>
          </a:p>
        </p:txBody>
      </p:sp>
      <p:sp>
        <p:nvSpPr>
          <p:cNvPr id="4" name="Slide Number Placeholder 3"/>
          <p:cNvSpPr>
            <a:spLocks noGrp="1"/>
          </p:cNvSpPr>
          <p:nvPr>
            <p:ph type="sldNum" sz="quarter" idx="10"/>
          </p:nvPr>
        </p:nvSpPr>
        <p:spPr/>
        <p:txBody>
          <a:bodyPr/>
          <a:lstStyle/>
          <a:p>
            <a:fld id="{E2D6B1B7-317E-42F2-833F-B0659C6C18EA}" type="slidenum">
              <a:rPr lang="en-GB" smtClean="0"/>
              <a:t>19</a:t>
            </a:fld>
            <a:endParaRPr lang="en-GB"/>
          </a:p>
        </p:txBody>
      </p:sp>
    </p:spTree>
    <p:extLst>
      <p:ext uri="{BB962C8B-B14F-4D97-AF65-F5344CB8AC3E}">
        <p14:creationId xmlns:p14="http://schemas.microsoft.com/office/powerpoint/2010/main" val="192202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effectLst/>
                <a:latin typeface="Arial" panose="020B0604020202020204" pitchFamily="34" charset="0"/>
                <a:ea typeface="Times New Roman" panose="02020603050405020304" pitchFamily="18" charset="0"/>
                <a:cs typeface="Arial" panose="020B0604020202020204" pitchFamily="34" charset="0"/>
              </a:rPr>
              <a:t>Key messages</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 </a:t>
            </a:r>
            <a:endParaRPr lang="en-GB" sz="12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After</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 a deep dive into attendance the following findings were identified (these will be further explored in the workshops)</a:t>
            </a:r>
          </a:p>
          <a:p>
            <a:endParaRPr lang="en-GB" sz="1200" kern="1200" baseline="0" dirty="0">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Actions for consideration were also identified:</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Local authorities should monitor the outcome of strategic and implementation plans for improving attendance or develop a plan where one is not in place</a:t>
            </a:r>
            <a:endParaRPr lang="en-GB"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Put children and young people’s views at the centre of approaches</a:t>
            </a:r>
            <a:endParaRPr lang="en-GB"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Education Scotland is working with stakeholders </a:t>
            </a: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Partners should provide bespoke support for areas where attendance remains a challenge</a:t>
            </a:r>
            <a:endParaRPr lang="en-GB"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Approaches to tracking and monitoring attendance should be shared</a:t>
            </a:r>
            <a:endParaRPr lang="en-GB"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375"/>
              </a:spcAft>
              <a:buFont typeface="+mj-lt"/>
              <a:buAutoNum type="arabicPeriod"/>
              <a:tabLst>
                <a:tab pos="457200" algn="l"/>
              </a:tabLst>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Education Scotland and Scottish Government will collaborate with the wider system to bring coherence to the work on improving attendance</a:t>
            </a:r>
            <a:endParaRPr lang="en-GB" sz="1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9B432A-FAAC-4BB0-92EA-4C9DBE0E8E94}" type="slidenum">
              <a:rPr lang="en-GB" smtClean="0"/>
              <a:t>2</a:t>
            </a:fld>
            <a:endParaRPr lang="en-GB"/>
          </a:p>
        </p:txBody>
      </p:sp>
    </p:spTree>
    <p:extLst>
      <p:ext uri="{BB962C8B-B14F-4D97-AF65-F5344CB8AC3E}">
        <p14:creationId xmlns:p14="http://schemas.microsoft.com/office/powerpoint/2010/main" val="156108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fld id="{1238C683-9137-4122-84BD-5AA5692D6AF0}" type="slidenum">
              <a:rPr lang="en-GB" smtClean="0"/>
              <a:t>20</a:t>
            </a:fld>
            <a:endParaRPr lang="en-GB" dirty="0"/>
          </a:p>
        </p:txBody>
      </p:sp>
      <p:sp>
        <p:nvSpPr>
          <p:cNvPr id="3" name="Notes Placeholder 2">
            <a:extLst>
              <a:ext uri="{FF2B5EF4-FFF2-40B4-BE49-F238E27FC236}">
                <a16:creationId xmlns:a16="http://schemas.microsoft.com/office/drawing/2014/main" id="{267356BB-E1A5-968E-AB3E-50FC739F398E}"/>
              </a:ext>
            </a:extLst>
          </p:cNvPr>
          <p:cNvSpPr>
            <a:spLocks noGrp="1"/>
          </p:cNvSpPr>
          <p:nvPr>
            <p:ph type="body" idx="1"/>
          </p:nvPr>
        </p:nvSpPr>
        <p:spPr>
          <a:xfrm>
            <a:off x="679450" y="4776788"/>
            <a:ext cx="5438775" cy="3908425"/>
          </a:xfrm>
          <a:prstGeom prst="rect">
            <a:avLst/>
          </a:prstGeom>
        </p:spPr>
        <p:txBody>
          <a:bodyPr/>
          <a:lstStyle/>
          <a:p>
            <a:r>
              <a:rPr lang="en-US" baseline="0" dirty="0">
                <a:cs typeface="Calibri" panose="020F0502020204030204"/>
              </a:rPr>
              <a:t>Talking point: </a:t>
            </a:r>
          </a:p>
          <a:p>
            <a:endParaRPr lang="en-US" baseline="0" dirty="0">
              <a:cs typeface="Calibri" panose="020F0502020204030204"/>
            </a:endParaRPr>
          </a:p>
          <a:p>
            <a:r>
              <a:rPr lang="en-US" baseline="0" dirty="0">
                <a:cs typeface="Calibri" panose="020F0502020204030204"/>
              </a:rPr>
              <a:t>In each of the boxes there is an issue with how data is being analysed.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What may be an issue with this data as evidence of improvement? Any other examples?</a:t>
            </a:r>
          </a:p>
          <a:p>
            <a:endParaRPr lang="en-US" dirty="0">
              <a:cs typeface="Calibri" panose="020F0502020204030204"/>
            </a:endParaRPr>
          </a:p>
          <a:p>
            <a:r>
              <a:rPr lang="en-US" dirty="0">
                <a:cs typeface="Calibri" panose="020F0502020204030204"/>
              </a:rPr>
              <a:t>What does this tell us?  Do we need more information?</a:t>
            </a:r>
          </a:p>
          <a:p>
            <a:endParaRPr lang="en-US" dirty="0">
              <a:cs typeface="Calibri" panose="020F0502020204030204"/>
            </a:endParaRPr>
          </a:p>
          <a:p>
            <a:r>
              <a:rPr lang="en-US" dirty="0">
                <a:cs typeface="Calibri" panose="020F0502020204030204"/>
              </a:rPr>
              <a:t>Possible</a:t>
            </a:r>
            <a:r>
              <a:rPr lang="en-US" baseline="0" dirty="0">
                <a:cs typeface="Calibri" panose="020F0502020204030204"/>
              </a:rPr>
              <a:t> issues</a:t>
            </a:r>
            <a:r>
              <a:rPr lang="en-US" dirty="0">
                <a:cs typeface="Calibri" panose="020F0502020204030204"/>
              </a:rPr>
              <a:t>:</a:t>
            </a:r>
          </a:p>
          <a:p>
            <a:r>
              <a:rPr lang="en-US" dirty="0">
                <a:cs typeface="Calibri" panose="020F0502020204030204"/>
              </a:rPr>
              <a:t>Box</a:t>
            </a:r>
            <a:r>
              <a:rPr lang="en-US" baseline="0" dirty="0">
                <a:cs typeface="Calibri" panose="020F0502020204030204"/>
              </a:rPr>
              <a:t> 1: Comparison between terms is unreliable.  Better to compare improvement at the same time as the previous year. </a:t>
            </a:r>
          </a:p>
          <a:p>
            <a:r>
              <a:rPr lang="en-US" baseline="0" dirty="0">
                <a:cs typeface="Calibri" panose="020F0502020204030204"/>
              </a:rPr>
              <a:t>Box 2: </a:t>
            </a:r>
            <a:r>
              <a:rPr lang="en-US" baseline="0" dirty="0" err="1">
                <a:cs typeface="Calibri" panose="020F0502020204030204"/>
              </a:rPr>
              <a:t>P7</a:t>
            </a:r>
            <a:r>
              <a:rPr lang="en-US" baseline="0" dirty="0">
                <a:cs typeface="Calibri" panose="020F0502020204030204"/>
              </a:rPr>
              <a:t> cohort may be different or school pandemic year closure.</a:t>
            </a:r>
          </a:p>
          <a:p>
            <a:r>
              <a:rPr lang="en-US" baseline="0" dirty="0">
                <a:cs typeface="Calibri" panose="020F0502020204030204"/>
              </a:rPr>
              <a:t>Box 3: Not enough information, what is this comparison timescale?</a:t>
            </a:r>
            <a:endParaRPr lang="en-US" dirty="0">
              <a:cs typeface="Calibri" panose="020F0502020204030204"/>
            </a:endParaRPr>
          </a:p>
          <a:p>
            <a:endParaRPr lang="en-US" dirty="0">
              <a:cs typeface="Calibri" panose="020F0502020204030204"/>
            </a:endParaRPr>
          </a:p>
          <a:p>
            <a:endParaRPr lang="en-GB" dirty="0"/>
          </a:p>
        </p:txBody>
      </p:sp>
    </p:spTree>
    <p:extLst>
      <p:ext uri="{BB962C8B-B14F-4D97-AF65-F5344CB8AC3E}">
        <p14:creationId xmlns:p14="http://schemas.microsoft.com/office/powerpoint/2010/main" val="365237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fld id="{1238C683-9137-4122-84BD-5AA5692D6AF0}" type="slidenum">
              <a:rPr lang="en-GB" smtClean="0"/>
              <a:t>21</a:t>
            </a:fld>
            <a:endParaRPr lang="en-GB" dirty="0"/>
          </a:p>
        </p:txBody>
      </p:sp>
      <p:sp>
        <p:nvSpPr>
          <p:cNvPr id="3" name="Notes Placeholder 2">
            <a:extLst>
              <a:ext uri="{FF2B5EF4-FFF2-40B4-BE49-F238E27FC236}">
                <a16:creationId xmlns:a16="http://schemas.microsoft.com/office/drawing/2014/main" id="{BC93BF6B-BEA8-500E-D417-75E0DDBC677D}"/>
              </a:ext>
            </a:extLst>
          </p:cNvPr>
          <p:cNvSpPr>
            <a:spLocks noGrp="1"/>
          </p:cNvSpPr>
          <p:nvPr>
            <p:ph type="body" idx="1"/>
          </p:nvPr>
        </p:nvSpPr>
        <p:spPr>
          <a:xfrm>
            <a:off x="679450" y="4776788"/>
            <a:ext cx="5438775" cy="3908425"/>
          </a:xfrm>
          <a:prstGeom prst="rect">
            <a:avLst/>
          </a:prstGeom>
        </p:spPr>
        <p:txBody>
          <a:bodyPr/>
          <a:lstStyle/>
          <a:p>
            <a:r>
              <a:rPr lang="en-GB" dirty="0"/>
              <a:t>Key</a:t>
            </a:r>
            <a:r>
              <a:rPr lang="en-GB" baseline="0" dirty="0"/>
              <a:t> messages: </a:t>
            </a:r>
          </a:p>
          <a:p>
            <a:pPr marL="342900" indent="-342900">
              <a:lnSpc>
                <a:spcPct val="90000"/>
              </a:lnSpc>
              <a:spcBef>
                <a:spcPts val="1200"/>
              </a:spcBef>
              <a:spcAft>
                <a:spcPts val="600"/>
              </a:spcAft>
              <a:buFont typeface="Arial" panose="020B0604020202020204" pitchFamily="34" charset="0"/>
              <a:buChar char="•"/>
            </a:pPr>
            <a:r>
              <a:rPr lang="en-GB" sz="1200" dirty="0">
                <a:cs typeface="Arial"/>
              </a:rPr>
              <a:t>Using the right data is critical. </a:t>
            </a:r>
          </a:p>
          <a:p>
            <a:pPr marL="342900" indent="-342900">
              <a:lnSpc>
                <a:spcPct val="90000"/>
              </a:lnSpc>
              <a:spcBef>
                <a:spcPts val="1200"/>
              </a:spcBef>
              <a:spcAft>
                <a:spcPts val="600"/>
              </a:spcAft>
              <a:buFont typeface="Arial" panose="020B0604020202020204" pitchFamily="34" charset="0"/>
              <a:buChar char="•"/>
            </a:pPr>
            <a:r>
              <a:rPr lang="en-GB" sz="1200" dirty="0">
                <a:cs typeface="Arial"/>
              </a:rPr>
              <a:t>Interventions which focus on attendance should consider the underlying reasons. </a:t>
            </a:r>
          </a:p>
          <a:p>
            <a:pPr marL="342900" indent="-342900">
              <a:lnSpc>
                <a:spcPct val="90000"/>
              </a:lnSpc>
              <a:spcBef>
                <a:spcPts val="1200"/>
              </a:spcBef>
              <a:spcAft>
                <a:spcPts val="600"/>
              </a:spcAft>
              <a:buFont typeface="Arial" panose="020B0604020202020204" pitchFamily="34" charset="0"/>
              <a:buChar char="•"/>
            </a:pPr>
            <a:r>
              <a:rPr lang="en-GB" sz="1200" dirty="0">
                <a:cs typeface="Arial"/>
              </a:rPr>
              <a:t>Health, behavioural or social factors should be important considerations for designing interventions.</a:t>
            </a:r>
          </a:p>
          <a:p>
            <a:pPr marL="342900" indent="-342900">
              <a:lnSpc>
                <a:spcPct val="90000"/>
              </a:lnSpc>
              <a:spcBef>
                <a:spcPts val="1200"/>
              </a:spcBef>
              <a:spcAft>
                <a:spcPts val="600"/>
              </a:spcAft>
              <a:buFont typeface="Arial" panose="020B0604020202020204" pitchFamily="34" charset="0"/>
              <a:buChar char="•"/>
            </a:pPr>
            <a:r>
              <a:rPr lang="en-GB" sz="1200" dirty="0">
                <a:cs typeface="Arial"/>
              </a:rPr>
              <a:t>Knowledge of specific reasons will aid the design of successful interventions to improve attainment by incorporating support that addresses the underlying reasons for absenteeism </a:t>
            </a:r>
          </a:p>
          <a:p>
            <a:endParaRPr lang="en-GB" dirty="0"/>
          </a:p>
        </p:txBody>
      </p:sp>
    </p:spTree>
    <p:extLst>
      <p:ext uri="{BB962C8B-B14F-4D97-AF65-F5344CB8AC3E}">
        <p14:creationId xmlns:p14="http://schemas.microsoft.com/office/powerpoint/2010/main" val="38367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7192ACF-905D-7837-E7F5-F516102707C1}"/>
              </a:ext>
            </a:extLst>
          </p:cNvPr>
          <p:cNvSpPr>
            <a:spLocks noGrp="1"/>
          </p:cNvSpPr>
          <p:nvPr>
            <p:ph type="body" sz="quarter" idx="3"/>
          </p:nvPr>
        </p:nvSpPr>
        <p:spPr/>
        <p:txBody>
          <a:bodyPr/>
          <a:lstStyle/>
          <a:p>
            <a:pPr>
              <a:lnSpc>
                <a:spcPct val="115000"/>
              </a:lnSpc>
              <a:spcAft>
                <a:spcPts val="0"/>
              </a:spcAft>
            </a:pPr>
            <a:r>
              <a:rPr lang="en-GB" sz="1800" dirty="0">
                <a:latin typeface="+mn-lt"/>
                <a:ea typeface="Times New Roman" panose="02020603050405020304" pitchFamily="18" charset="0"/>
              </a:rPr>
              <a:t>Talking Point:</a:t>
            </a:r>
            <a:r>
              <a:rPr lang="en-GB" sz="1800" baseline="0" dirty="0">
                <a:latin typeface="+mn-lt"/>
                <a:ea typeface="Times New Roman" panose="02020603050405020304" pitchFamily="18" charset="0"/>
              </a:rPr>
              <a:t> </a:t>
            </a:r>
          </a:p>
          <a:p>
            <a:pPr>
              <a:lnSpc>
                <a:spcPct val="115000"/>
              </a:lnSpc>
              <a:spcAft>
                <a:spcPts val="0"/>
              </a:spcAft>
            </a:pPr>
            <a:r>
              <a:rPr lang="en-GB" sz="1800" baseline="0" dirty="0">
                <a:latin typeface="+mn-lt"/>
                <a:ea typeface="Times New Roman" panose="02020603050405020304" pitchFamily="18" charset="0"/>
              </a:rPr>
              <a:t>What data do I need to look at? </a:t>
            </a:r>
          </a:p>
          <a:p>
            <a:pPr>
              <a:lnSpc>
                <a:spcPct val="115000"/>
              </a:lnSpc>
              <a:spcAft>
                <a:spcPts val="0"/>
              </a:spcAft>
            </a:pPr>
            <a:endParaRPr lang="en-GB" sz="1800" dirty="0">
              <a:latin typeface="+mn-lt"/>
              <a:ea typeface="Times New Roman" panose="02020603050405020304" pitchFamily="18" charset="0"/>
            </a:endParaRPr>
          </a:p>
          <a:p>
            <a:pPr>
              <a:lnSpc>
                <a:spcPct val="115000"/>
              </a:lnSpc>
              <a:spcAft>
                <a:spcPts val="0"/>
              </a:spcAft>
            </a:pPr>
            <a:r>
              <a:rPr lang="en-GB" sz="1800" dirty="0">
                <a:latin typeface="+mn-lt"/>
                <a:ea typeface="Times New Roman" panose="02020603050405020304" pitchFamily="18" charset="0"/>
              </a:rPr>
              <a:t>Key messages: </a:t>
            </a:r>
          </a:p>
          <a:p>
            <a:pPr>
              <a:lnSpc>
                <a:spcPct val="115000"/>
              </a:lnSpc>
              <a:spcAft>
                <a:spcPts val="0"/>
              </a:spcAft>
            </a:pPr>
            <a:endParaRPr lang="en-GB" sz="2800" dirty="0">
              <a:solidFill>
                <a:schemeClr val="tx1">
                  <a:lumMod val="75000"/>
                  <a:lumOff val="25000"/>
                </a:schemeClr>
              </a:solidFill>
              <a:latin typeface="+mn-lt"/>
              <a:ea typeface="Times New Roman" panose="02020603050405020304" pitchFamily="18" charset="0"/>
              <a:cs typeface="Arial" panose="020B0604020202020204" pitchFamily="34" charset="0"/>
            </a:endParaRPr>
          </a:p>
          <a:p>
            <a:pPr>
              <a:lnSpc>
                <a:spcPct val="115000"/>
              </a:lnSpc>
              <a:spcAft>
                <a:spcPts val="0"/>
              </a:spcAft>
            </a:pPr>
            <a:r>
              <a:rPr lang="en-GB" sz="2800" dirty="0">
                <a:solidFill>
                  <a:schemeClr val="tx1">
                    <a:lumMod val="75000"/>
                    <a:lumOff val="25000"/>
                  </a:schemeClr>
                </a:solidFill>
                <a:latin typeface="+mn-lt"/>
                <a:ea typeface="Times New Roman" panose="02020603050405020304" pitchFamily="18" charset="0"/>
                <a:cs typeface="Arial" panose="020B0604020202020204" pitchFamily="34" charset="0"/>
              </a:rPr>
              <a:t>All </a:t>
            </a:r>
            <a:r>
              <a:rPr lang="en-GB" sz="2800" dirty="0">
                <a:latin typeface="+mn-lt"/>
                <a:ea typeface="Times New Roman" panose="02020603050405020304" pitchFamily="18" charset="0"/>
                <a:cs typeface="Arial" panose="020B0604020202020204" pitchFamily="34" charset="0"/>
              </a:rPr>
              <a:t>absence</a:t>
            </a:r>
            <a:r>
              <a:rPr lang="en-GB" sz="2800" dirty="0">
                <a:solidFill>
                  <a:schemeClr val="tx1">
                    <a:lumMod val="75000"/>
                    <a:lumOff val="25000"/>
                  </a:schemeClr>
                </a:solidFill>
                <a:latin typeface="+mn-lt"/>
                <a:ea typeface="Times New Roman" panose="02020603050405020304" pitchFamily="18" charset="0"/>
                <a:cs typeface="Arial" panose="020B0604020202020204" pitchFamily="34" charset="0"/>
              </a:rPr>
              <a:t> can affect progress</a:t>
            </a:r>
          </a:p>
          <a:p>
            <a:pPr marL="285750" indent="-285750">
              <a:lnSpc>
                <a:spcPct val="115000"/>
              </a:lnSpc>
              <a:spcAft>
                <a:spcPts val="0"/>
              </a:spcAft>
              <a:buFont typeface="Arial" panose="020B0604020202020204" pitchFamily="34" charset="0"/>
              <a:buChar char="•"/>
            </a:pPr>
            <a:r>
              <a:rPr lang="en-GB" sz="2800" dirty="0">
                <a:solidFill>
                  <a:schemeClr val="tx1">
                    <a:lumMod val="75000"/>
                    <a:lumOff val="25000"/>
                  </a:schemeClr>
                </a:solidFill>
                <a:latin typeface="+mn-lt"/>
                <a:ea typeface="Times New Roman" panose="02020603050405020304" pitchFamily="18" charset="0"/>
                <a:cs typeface="Arial" panose="020B0604020202020204" pitchFamily="34" charset="0"/>
              </a:rPr>
              <a:t>Initial un-challenged unauthorised absences lead to more</a:t>
            </a:r>
          </a:p>
          <a:p>
            <a:pPr>
              <a:lnSpc>
                <a:spcPct val="115000"/>
              </a:lnSpc>
              <a:spcAft>
                <a:spcPts val="0"/>
              </a:spcAft>
            </a:pPr>
            <a:endParaRPr lang="en-GB" sz="1800" dirty="0">
              <a:latin typeface="+mn-lt"/>
              <a:ea typeface="Times New Roman" panose="02020603050405020304" pitchFamily="18" charset="0"/>
            </a:endParaRPr>
          </a:p>
          <a:p>
            <a:pPr>
              <a:lnSpc>
                <a:spcPct val="150000"/>
              </a:lnSpc>
              <a:defRPr/>
            </a:pPr>
            <a:r>
              <a:rPr lang="en-GB" sz="2800" dirty="0">
                <a:solidFill>
                  <a:prstClr val="black">
                    <a:lumMod val="75000"/>
                    <a:lumOff val="25000"/>
                  </a:prstClr>
                </a:solidFill>
              </a:rPr>
              <a:t>90% threshold for action is unreliable</a:t>
            </a:r>
          </a:p>
          <a:p>
            <a:pPr marL="457200" lvl="0" indent="-457200">
              <a:lnSpc>
                <a:spcPct val="115000"/>
              </a:lnSpc>
              <a:spcAft>
                <a:spcPts val="0"/>
              </a:spcAft>
              <a:buFont typeface="Arial" panose="020B0604020202020204" pitchFamily="34" charset="0"/>
              <a:buChar char="•"/>
            </a:pPr>
            <a:r>
              <a:rPr lang="en-GB" sz="2800" dirty="0"/>
              <a:t>Assessing the reasons for non-attendance</a:t>
            </a:r>
          </a:p>
          <a:p>
            <a:pPr marL="457200" lvl="0" indent="-457200">
              <a:lnSpc>
                <a:spcPct val="115000"/>
              </a:lnSpc>
              <a:spcAft>
                <a:spcPts val="0"/>
              </a:spcAft>
              <a:buFont typeface="Arial" panose="020B0604020202020204" pitchFamily="34" charset="0"/>
              <a:buChar char="•"/>
            </a:pPr>
            <a:r>
              <a:rPr lang="en-GB" sz="2800" dirty="0"/>
              <a:t>what is pushing the child or young person away from school and pulling them towards home? </a:t>
            </a:r>
            <a:endParaRPr lang="en-GB" sz="2800" dirty="0">
              <a:ea typeface="Times New Roman" panose="02020603050405020304" pitchFamily="18" charset="0"/>
              <a:cs typeface="Arial" panose="020B0604020202020204" pitchFamily="34" charset="0"/>
            </a:endParaRP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800" dirty="0"/>
              <a:t>Certain groups are more vulnerable to non-attendance</a:t>
            </a:r>
          </a:p>
          <a:p>
            <a:pPr marL="285750" lvl="0" indent="-285750">
              <a:buFont typeface="Arial" panose="020B0604020202020204" pitchFamily="34" charset="0"/>
              <a:buChar char="•"/>
            </a:pPr>
            <a:r>
              <a:rPr lang="en-GB" sz="2800" dirty="0"/>
              <a:t>those impacted by poverty</a:t>
            </a:r>
          </a:p>
          <a:p>
            <a:pPr marL="285750" lvl="0" indent="-285750">
              <a:buFont typeface="Arial" panose="020B0604020202020204" pitchFamily="34" charset="0"/>
              <a:buChar char="•"/>
            </a:pPr>
            <a:r>
              <a:rPr lang="en-GB" sz="2800" dirty="0"/>
              <a:t>secondary-aged pupils</a:t>
            </a:r>
          </a:p>
          <a:p>
            <a:pPr marL="285750" lvl="0" indent="-285750">
              <a:buFont typeface="Arial" panose="020B0604020202020204" pitchFamily="34" charset="0"/>
              <a:buChar char="•"/>
            </a:pPr>
            <a:r>
              <a:rPr lang="en-GB" sz="2800" dirty="0"/>
              <a:t>young people from Gypsy and Traveller communities </a:t>
            </a:r>
          </a:p>
          <a:p>
            <a:pPr marL="285750" lvl="0" indent="-285750">
              <a:buFont typeface="Arial" panose="020B0604020202020204" pitchFamily="34" charset="0"/>
              <a:buChar char="•"/>
            </a:pPr>
            <a:r>
              <a:rPr lang="en-GB" sz="2800" dirty="0"/>
              <a:t>pupils with additional support needs including: </a:t>
            </a:r>
          </a:p>
          <a:p>
            <a:pPr marL="285750" lvl="0" indent="-285750">
              <a:buFont typeface="Arial" panose="020B0604020202020204" pitchFamily="34" charset="0"/>
              <a:buChar char="•"/>
            </a:pPr>
            <a:r>
              <a:rPr lang="en-GB" sz="2800" dirty="0"/>
              <a:t>children and young people who have experienced care </a:t>
            </a:r>
          </a:p>
          <a:p>
            <a:pPr marL="285750" lvl="0" indent="-285750">
              <a:buFont typeface="Arial" panose="020B0604020202020204" pitchFamily="34" charset="0"/>
              <a:buChar char="•"/>
            </a:pPr>
            <a:r>
              <a:rPr lang="en-GB" sz="2800" dirty="0"/>
              <a:t>Young carers</a:t>
            </a:r>
          </a:p>
          <a:p>
            <a:pPr marL="285750" lvl="0" indent="-285750">
              <a:buFont typeface="Arial" panose="020B0604020202020204" pitchFamily="34" charset="0"/>
              <a:buChar char="•"/>
            </a:pPr>
            <a:r>
              <a:rPr lang="en-GB" sz="2800" dirty="0"/>
              <a:t>children and young people who have experienced exclusion </a:t>
            </a:r>
          </a:p>
          <a:p>
            <a:pPr marL="285750" lvl="0" indent="-285750">
              <a:buFont typeface="Arial" panose="020B0604020202020204" pitchFamily="34" charset="0"/>
              <a:buChar char="•"/>
            </a:pPr>
            <a:r>
              <a:rPr lang="en-GB" sz="2800" dirty="0"/>
              <a:t>anxious children and young people</a:t>
            </a:r>
          </a:p>
          <a:p>
            <a:pPr marL="285750" lvl="0" indent="-285750">
              <a:buFont typeface="Arial" panose="020B0604020202020204" pitchFamily="34" charset="0"/>
              <a:buChar char="•"/>
            </a:pP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2800" dirty="0">
                <a:solidFill>
                  <a:prstClr val="black">
                    <a:lumMod val="75000"/>
                    <a:lumOff val="25000"/>
                  </a:prstClr>
                </a:solidFill>
                <a:latin typeface="+mn-lt"/>
              </a:rPr>
              <a:t>Absence in higher as a pupil moves through secondary</a:t>
            </a:r>
            <a:endParaRPr lang="en-GB" sz="2800" noProof="0" dirty="0">
              <a:solidFill>
                <a:prstClr val="black">
                  <a:lumMod val="75000"/>
                  <a:lumOff val="25000"/>
                </a:prstClr>
              </a:solidFill>
              <a:latin typeface="+mn-lt"/>
            </a:endParaRPr>
          </a:p>
          <a:p>
            <a:pPr marL="457200" indent="-457200">
              <a:lnSpc>
                <a:spcPct val="115000"/>
              </a:lnSpc>
              <a:spcAft>
                <a:spcPts val="0"/>
              </a:spcAft>
              <a:buFont typeface="Arial" panose="020B0604020202020204" pitchFamily="34" charset="0"/>
              <a:buChar char="•"/>
            </a:pPr>
            <a:r>
              <a:rPr lang="en-GB" sz="2800" dirty="0">
                <a:latin typeface="Arial"/>
                <a:ea typeface="Times New Roman" panose="02020603050405020304" pitchFamily="18" charset="0"/>
                <a:cs typeface="Arial"/>
              </a:rPr>
              <a:t>Patterns of unauthorised attendance in P7/S1 can lead to more persistent absence later in secondary school</a:t>
            </a:r>
          </a:p>
          <a:p>
            <a:pPr marL="457200" indent="-457200">
              <a:lnSpc>
                <a:spcPct val="115000"/>
              </a:lnSpc>
              <a:spcAft>
                <a:spcPts val="0"/>
              </a:spcAft>
              <a:buFont typeface="Arial" panose="020B0604020202020204" pitchFamily="34" charset="0"/>
              <a:buChar char="•"/>
            </a:pPr>
            <a:r>
              <a:rPr lang="en-GB" sz="2800" dirty="0">
                <a:latin typeface="Arial"/>
                <a:ea typeface="Times New Roman" panose="02020603050405020304" pitchFamily="18" charset="0"/>
                <a:cs typeface="Arial"/>
              </a:rPr>
              <a:t>The first unauthorised</a:t>
            </a:r>
            <a:r>
              <a:rPr lang="en-GB" sz="2800" baseline="0" dirty="0">
                <a:latin typeface="Arial"/>
                <a:ea typeface="Times New Roman" panose="02020603050405020304" pitchFamily="18" charset="0"/>
                <a:cs typeface="Arial"/>
              </a:rPr>
              <a:t> absence will lead to more</a:t>
            </a:r>
            <a:r>
              <a:rPr lang="en-GB" sz="2800" dirty="0">
                <a:latin typeface="Arial"/>
                <a:ea typeface="Times New Roman" panose="02020603050405020304" pitchFamily="18" charset="0"/>
                <a:cs typeface="Arial"/>
              </a:rPr>
              <a:t> </a:t>
            </a:r>
          </a:p>
          <a:p>
            <a:pPr marL="457200" indent="-457200">
              <a:lnSpc>
                <a:spcPct val="115000"/>
              </a:lnSpc>
              <a:spcAft>
                <a:spcPts val="0"/>
              </a:spcAft>
              <a:buFont typeface="Arial" panose="020B0604020202020204" pitchFamily="34" charset="0"/>
              <a:buChar char="•"/>
            </a:pPr>
            <a:endParaRPr lang="en-GB" sz="2800" dirty="0">
              <a:latin typeface="Arial"/>
              <a:ea typeface="Times New Roman" panose="02020603050405020304" pitchFamily="18" charset="0"/>
              <a:cs typeface="Arial"/>
            </a:endParaRPr>
          </a:p>
          <a:p>
            <a:pPr marL="0" indent="0">
              <a:lnSpc>
                <a:spcPct val="115000"/>
              </a:lnSpc>
              <a:spcAft>
                <a:spcPts val="0"/>
              </a:spcAft>
              <a:buFont typeface="Arial" panose="020B0604020202020204" pitchFamily="34" charset="0"/>
              <a:buNone/>
            </a:pPr>
            <a:r>
              <a:rPr kumimoji="0" lang="en-GB" sz="2800" b="0" i="0" u="none" strike="noStrike" kern="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Absence is only a symptom of what else is happening</a:t>
            </a:r>
          </a:p>
          <a:p>
            <a:pPr marL="457200" indent="-457200">
              <a:lnSpc>
                <a:spcPct val="115000"/>
              </a:lnSpc>
              <a:spcAft>
                <a:spcPts val="0"/>
              </a:spcAft>
              <a:buFont typeface="Arial" panose="020B0604020202020204" pitchFamily="34" charset="0"/>
              <a:buChar char="•"/>
            </a:pPr>
            <a:r>
              <a:rPr kumimoji="0" lang="en-GB" sz="2800" b="0" i="0" u="none" strike="noStrike" kern="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Knowledge of the child or young person is the strongest data </a:t>
            </a:r>
          </a:p>
          <a:p>
            <a:pPr marL="0" indent="0">
              <a:lnSpc>
                <a:spcPct val="115000"/>
              </a:lnSpc>
              <a:spcAft>
                <a:spcPts val="0"/>
              </a:spcAft>
              <a:buFont typeface="Arial" panose="020B0604020202020204" pitchFamily="34" charset="0"/>
              <a:buNone/>
            </a:pPr>
            <a:endParaRPr kumimoji="0" lang="en-GB" sz="2800" b="0" i="0" u="none" strike="noStrike" kern="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a:lnSpc>
                <a:spcPct val="115000"/>
              </a:lnSpc>
              <a:spcAft>
                <a:spcPts val="0"/>
              </a:spcAft>
            </a:pPr>
            <a:r>
              <a:rPr lang="en-GB" sz="2800" dirty="0">
                <a:latin typeface="+mn-lt"/>
                <a:ea typeface="Times New Roman" panose="02020603050405020304" pitchFamily="18" charset="0"/>
              </a:rPr>
              <a:t>Reflective Question: </a:t>
            </a:r>
          </a:p>
          <a:p>
            <a:pPr>
              <a:lnSpc>
                <a:spcPct val="115000"/>
              </a:lnSpc>
              <a:spcAft>
                <a:spcPts val="0"/>
              </a:spcAft>
            </a:pPr>
            <a:r>
              <a:rPr lang="en-GB" sz="2800" dirty="0">
                <a:latin typeface="+mn-lt"/>
                <a:ea typeface="Times New Roman" panose="02020603050405020304" pitchFamily="18" charset="0"/>
              </a:rPr>
              <a:t>What </a:t>
            </a:r>
            <a:r>
              <a:rPr lang="en-GB" sz="2800" dirty="0">
                <a:latin typeface="+mn-lt"/>
              </a:rPr>
              <a:t>type of data</a:t>
            </a:r>
            <a:r>
              <a:rPr lang="en-GB" sz="2800" baseline="0" dirty="0">
                <a:latin typeface="+mn-lt"/>
              </a:rPr>
              <a:t> or </a:t>
            </a:r>
            <a:r>
              <a:rPr lang="en-GB" sz="2800" dirty="0">
                <a:latin typeface="+mn-lt"/>
              </a:rPr>
              <a:t>demographic information are you using and how frequently is it analysed</a:t>
            </a:r>
            <a:r>
              <a:rPr lang="en-GB" sz="2800" dirty="0">
                <a:latin typeface="+mn-lt"/>
                <a:ea typeface="Times New Roman" panose="02020603050405020304" pitchFamily="18" charset="0"/>
              </a:rPr>
              <a:t>?</a:t>
            </a:r>
          </a:p>
          <a:p>
            <a:pPr marL="0" indent="0">
              <a:lnSpc>
                <a:spcPct val="115000"/>
              </a:lnSpc>
              <a:spcAft>
                <a:spcPts val="0"/>
              </a:spcAft>
              <a:buFont typeface="Arial" panose="020B0604020202020204" pitchFamily="34" charset="0"/>
              <a:buNone/>
            </a:pPr>
            <a:endParaRPr lang="en-GB" sz="2800" dirty="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7828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fld id="{09A83F22-831B-4B10-BAA5-FFFB32F707A5}" type="slidenum">
              <a:rPr lang="en-GB" smtClean="0"/>
              <a:t>23</a:t>
            </a:fld>
            <a:endParaRPr lang="en-GB" dirty="0"/>
          </a:p>
        </p:txBody>
      </p:sp>
      <p:sp>
        <p:nvSpPr>
          <p:cNvPr id="3" name="Notes Placeholder 2">
            <a:extLst>
              <a:ext uri="{FF2B5EF4-FFF2-40B4-BE49-F238E27FC236}">
                <a16:creationId xmlns:a16="http://schemas.microsoft.com/office/drawing/2014/main" id="{30207E8E-8CDC-ECFF-56F8-CD78DE2768EB}"/>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auto" latinLnBrk="0" hangingPunct="1">
              <a:lnSpc>
                <a:spcPct val="100000"/>
              </a:lnSpc>
              <a:spcBef>
                <a:spcPct val="20000"/>
              </a:spcBef>
              <a:spcAft>
                <a:spcPct val="0"/>
              </a:spcAft>
              <a:buClrTx/>
              <a:buSzTx/>
              <a:buFontTx/>
              <a:buNone/>
              <a:tabLst/>
              <a:defRPr/>
            </a:pPr>
            <a:r>
              <a:rPr lang="en-US" sz="1200" dirty="0">
                <a:latin typeface="Arial"/>
                <a:cs typeface="Arial"/>
              </a:rPr>
              <a:t>Suggested task</a:t>
            </a:r>
            <a:r>
              <a:rPr lang="en-US" sz="1200" baseline="0" dirty="0">
                <a:latin typeface="Arial"/>
                <a:cs typeface="Arial"/>
              </a:rPr>
              <a:t> Part 1</a:t>
            </a:r>
            <a:r>
              <a:rPr lang="en-US" sz="1200" dirty="0">
                <a:latin typeface="Arial"/>
                <a:cs typeface="Arial"/>
              </a:rPr>
              <a:t>:</a:t>
            </a:r>
          </a:p>
          <a:p>
            <a:pPr marL="0" marR="0" lvl="0" indent="0" algn="l" defTabSz="914400" rtl="0" eaLnBrk="1" fontAlgn="auto" latinLnBrk="0" hangingPunct="1">
              <a:lnSpc>
                <a:spcPct val="100000"/>
              </a:lnSpc>
              <a:spcBef>
                <a:spcPct val="20000"/>
              </a:spcBef>
              <a:spcAft>
                <a:spcPct val="0"/>
              </a:spcAft>
              <a:buClrTx/>
              <a:buSzTx/>
              <a:buFontTx/>
              <a:buNone/>
              <a:tabLst/>
              <a:defRPr/>
            </a:pPr>
            <a:endParaRPr lang="en-US" sz="1200" dirty="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cs typeface="Calibri"/>
              </a:rPr>
              <a:t>Read</a:t>
            </a:r>
            <a:r>
              <a:rPr lang="en-GB" baseline="0" dirty="0">
                <a:cs typeface="Calibri"/>
              </a:rPr>
              <a:t> https://education.gov.scot/media/vzvdpafc/the-effective-use-of-data-for-improvement-in-education.pdf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cs typeface="Calibri"/>
              </a:rPr>
              <a:t>This can be done as a group read with participants reading sections each and feeding back.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cs typeface="Calibri"/>
            </a:endParaRPr>
          </a:p>
          <a:p>
            <a:pPr marL="0" marR="0" lvl="0" indent="0" algn="l" defTabSz="914400" rtl="0" eaLnBrk="1" fontAlgn="auto" latinLnBrk="0" hangingPunct="1">
              <a:lnSpc>
                <a:spcPct val="100000"/>
              </a:lnSpc>
              <a:spcBef>
                <a:spcPct val="20000"/>
              </a:spcBef>
              <a:spcAft>
                <a:spcPct val="0"/>
              </a:spcAft>
              <a:buClrTx/>
              <a:buSzTx/>
              <a:buFontTx/>
              <a:buNone/>
              <a:tabLst/>
              <a:defRPr/>
            </a:pPr>
            <a:endParaRPr lang="en-US" sz="1200" dirty="0">
              <a:latin typeface="Arial"/>
              <a:cs typeface="Arial"/>
            </a:endParaRPr>
          </a:p>
        </p:txBody>
      </p:sp>
    </p:spTree>
    <p:extLst>
      <p:ext uri="{BB962C8B-B14F-4D97-AF65-F5344CB8AC3E}">
        <p14:creationId xmlns:p14="http://schemas.microsoft.com/office/powerpoint/2010/main" val="14442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fld id="{09A83F22-831B-4B10-BAA5-FFFB32F707A5}" type="slidenum">
              <a:rPr lang="en-GB" smtClean="0"/>
              <a:t>24</a:t>
            </a:fld>
            <a:endParaRPr lang="en-GB" dirty="0"/>
          </a:p>
        </p:txBody>
      </p:sp>
      <p:sp>
        <p:nvSpPr>
          <p:cNvPr id="3" name="Notes Placeholder 2">
            <a:extLst>
              <a:ext uri="{FF2B5EF4-FFF2-40B4-BE49-F238E27FC236}">
                <a16:creationId xmlns:a16="http://schemas.microsoft.com/office/drawing/2014/main" id="{6FE5BA2D-D384-8306-A00D-09C6698591F0}"/>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cs typeface="Calibri"/>
              </a:rPr>
              <a:t>Suggested</a:t>
            </a:r>
            <a:r>
              <a:rPr lang="en-GB" baseline="0" dirty="0">
                <a:cs typeface="Calibri"/>
              </a:rPr>
              <a:t> task part 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cs typeface="Calibri"/>
              </a:rPr>
              <a:t>Now reflect on these questions. </a:t>
            </a:r>
            <a:endParaRPr lang="en-GB"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cs typeface="Calibri"/>
              </a:rPr>
              <a:t> </a:t>
            </a:r>
            <a:endParaRPr lang="en-GB" dirty="0">
              <a:cs typeface="Calibri"/>
            </a:endParaRPr>
          </a:p>
          <a:p>
            <a:endParaRPr lang="en-GB" dirty="0"/>
          </a:p>
        </p:txBody>
      </p:sp>
    </p:spTree>
    <p:extLst>
      <p:ext uri="{BB962C8B-B14F-4D97-AF65-F5344CB8AC3E}">
        <p14:creationId xmlns:p14="http://schemas.microsoft.com/office/powerpoint/2010/main" val="428234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a:t>
            </a:r>
            <a:r>
              <a:rPr lang="en-GB" baseline="0" dirty="0"/>
              <a:t> 3</a:t>
            </a:r>
            <a:endParaRPr lang="en-GB" dirty="0"/>
          </a:p>
        </p:txBody>
      </p:sp>
      <p:sp>
        <p:nvSpPr>
          <p:cNvPr id="4" name="Slide Number Placeholder 3"/>
          <p:cNvSpPr>
            <a:spLocks noGrp="1"/>
          </p:cNvSpPr>
          <p:nvPr>
            <p:ph type="sldNum" sz="quarter" idx="10"/>
          </p:nvPr>
        </p:nvSpPr>
        <p:spPr/>
        <p:txBody>
          <a:bodyPr/>
          <a:lstStyle/>
          <a:p>
            <a:fld id="{E2D6B1B7-317E-42F2-833F-B0659C6C18EA}" type="slidenum">
              <a:rPr lang="en-GB" smtClean="0"/>
              <a:t>25</a:t>
            </a:fld>
            <a:endParaRPr lang="en-GB"/>
          </a:p>
        </p:txBody>
      </p:sp>
    </p:spTree>
    <p:extLst>
      <p:ext uri="{BB962C8B-B14F-4D97-AF65-F5344CB8AC3E}">
        <p14:creationId xmlns:p14="http://schemas.microsoft.com/office/powerpoint/2010/main" val="898889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85800"/>
            <a:ext cx="5953125" cy="3348038"/>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pPr>
              <a:defRPr/>
            </a:pPr>
            <a:fld id="{3F0C528F-6E84-414B-9E4C-CA62DA57E183}" type="slidenum">
              <a:rPr lang="en-GB" smtClean="0"/>
              <a:pPr>
                <a:defRPr/>
              </a:pPr>
              <a:t>26</a:t>
            </a:fld>
            <a:endParaRPr lang="en-GB" dirty="0"/>
          </a:p>
        </p:txBody>
      </p:sp>
      <p:sp>
        <p:nvSpPr>
          <p:cNvPr id="3" name="Notes Placeholder 2">
            <a:extLst>
              <a:ext uri="{FF2B5EF4-FFF2-40B4-BE49-F238E27FC236}">
                <a16:creationId xmlns:a16="http://schemas.microsoft.com/office/drawing/2014/main" id="{70567846-0AA2-8051-F007-96A13449CBE6}"/>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Key message: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There</a:t>
            </a:r>
            <a:r>
              <a:rPr lang="en-GB" baseline="0" dirty="0"/>
              <a:t> are no silver bullets.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1587151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10"/>
          </p:nvPr>
        </p:nvSpPr>
        <p:spPr/>
        <p:txBody>
          <a:bodyPr/>
          <a:lstStyle/>
          <a:p>
            <a:pPr>
              <a:defRPr/>
            </a:pPr>
            <a:fld id="{3F0C528F-6E84-414B-9E4C-CA62DA57E183}" type="slidenum">
              <a:rPr lang="en-GB" smtClean="0"/>
              <a:pPr>
                <a:defRPr/>
              </a:pPr>
              <a:t>27</a:t>
            </a:fld>
            <a:endParaRPr lang="en-GB" dirty="0"/>
          </a:p>
        </p:txBody>
      </p:sp>
      <p:sp>
        <p:nvSpPr>
          <p:cNvPr id="6" name="Notes Placeholder 5">
            <a:extLst>
              <a:ext uri="{FF2B5EF4-FFF2-40B4-BE49-F238E27FC236}">
                <a16:creationId xmlns:a16="http://schemas.microsoft.com/office/drawing/2014/main" id="{889A95B2-C8D2-F750-225A-6B6790F6AC5C}"/>
              </a:ext>
            </a:extLst>
          </p:cNvPr>
          <p:cNvSpPr>
            <a:spLocks noGrp="1"/>
          </p:cNvSpPr>
          <p:nvPr>
            <p:ph type="body" sz="quarter" idx="3"/>
          </p:nvPr>
        </p:nvSpPr>
        <p:spPr/>
        <p:txBody>
          <a:bodyPr/>
          <a:lstStyle/>
          <a:p>
            <a:r>
              <a:rPr lang="en-GB" sz="1800" b="0" kern="1200" dirty="0">
                <a:effectLst/>
                <a:latin typeface="+mn-lt"/>
                <a:ea typeface="Times New Roman" panose="02020603050405020304" pitchFamily="18" charset="0"/>
                <a:cs typeface="Arial" panose="020B0604020202020204" pitchFamily="34" charset="0"/>
              </a:rPr>
              <a:t>Suggested</a:t>
            </a:r>
            <a:r>
              <a:rPr lang="en-GB" sz="1800" b="0" kern="1200" baseline="0" dirty="0">
                <a:effectLst/>
                <a:latin typeface="+mn-lt"/>
                <a:ea typeface="Times New Roman" panose="02020603050405020304" pitchFamily="18" charset="0"/>
                <a:cs typeface="Arial" panose="020B0604020202020204" pitchFamily="34" charset="0"/>
              </a:rPr>
              <a:t> task: </a:t>
            </a:r>
          </a:p>
          <a:p>
            <a:endParaRPr lang="en-GB" sz="1800" b="0" kern="1200" baseline="0" dirty="0">
              <a:effectLst/>
              <a:latin typeface="+mn-lt"/>
              <a:ea typeface="Times New Roman" panose="02020603050405020304" pitchFamily="18" charset="0"/>
              <a:cs typeface="Arial" panose="020B0604020202020204" pitchFamily="34" charset="0"/>
            </a:endParaRPr>
          </a:p>
          <a:p>
            <a:r>
              <a:rPr lang="en-GB" sz="1800" b="0" kern="1200" baseline="0" dirty="0">
                <a:effectLst/>
                <a:latin typeface="+mn-lt"/>
                <a:ea typeface="Times New Roman" panose="02020603050405020304" pitchFamily="18" charset="0"/>
                <a:cs typeface="Arial" panose="020B0604020202020204" pitchFamily="34" charset="0"/>
              </a:rPr>
              <a:t>Read pages 16- 20 of Improving Attendance: Understanding the Issues. </a:t>
            </a:r>
            <a:r>
              <a:rPr lang="en-GB" sz="1800" b="0" kern="1200" dirty="0">
                <a:effectLst/>
                <a:latin typeface="+mn-lt"/>
                <a:ea typeface="Times New Roman" panose="02020603050405020304" pitchFamily="18" charset="0"/>
                <a:cs typeface="Arial" panose="020B0604020202020204" pitchFamily="34" charset="0"/>
              </a:rPr>
              <a:t> </a:t>
            </a:r>
            <a:endParaRPr lang="en-GB" sz="1800" b="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baseline="0" dirty="0">
                <a:latin typeface="+mn-lt"/>
                <a:cs typeface="Calibri"/>
              </a:rPr>
              <a:t>This can done as a group read with participants reading sections each and feeding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baseline="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baseline="0" dirty="0">
                <a:latin typeface="+mn-lt"/>
                <a:cs typeface="Calibri"/>
              </a:rPr>
              <a:t>Share in groups h</a:t>
            </a:r>
            <a:r>
              <a:rPr lang="en-GB" sz="1800" b="0" kern="1200" dirty="0">
                <a:effectLst/>
                <a:latin typeface="+mn-lt"/>
                <a:ea typeface="Times New Roman" panose="02020603050405020304" pitchFamily="18" charset="0"/>
                <a:cs typeface="Arial" panose="020B0604020202020204" pitchFamily="34" charset="0"/>
              </a:rPr>
              <a:t>ow are we improving attendance in our school </a:t>
            </a:r>
            <a:r>
              <a:rPr lang="en-GB" sz="1800" b="0" baseline="0" dirty="0">
                <a:latin typeface="+mn-lt"/>
                <a:cs typeface="Calibri"/>
              </a:rPr>
              <a:t>around supporting culture, systems and practice</a:t>
            </a:r>
            <a:r>
              <a:rPr lang="en-GB" sz="1800" b="0" kern="1200" baseline="0" dirty="0">
                <a:effectLst/>
                <a:latin typeface="+mn-lt"/>
                <a:cs typeface="Arial" panose="020B0604020202020204" pitchFamily="34" charset="0"/>
              </a:rPr>
              <a:t>.</a:t>
            </a:r>
            <a:r>
              <a:rPr lang="en-GB" sz="1800" b="0" kern="1200" dirty="0">
                <a:effectLst/>
                <a:latin typeface="+mn-lt"/>
                <a:ea typeface="Times New Roman" panose="02020603050405020304" pitchFamily="18" charset="0"/>
                <a:cs typeface="Arial" panose="020B0604020202020204" pitchFamily="34" charset="0"/>
              </a:rPr>
              <a:t> </a:t>
            </a:r>
            <a:endParaRPr lang="en-GB" sz="1800" b="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baseline="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baseline="0" dirty="0">
                <a:latin typeface="+mn-lt"/>
                <a:cs typeface="Calibri"/>
              </a:rPr>
              <a:t>Key message: </a:t>
            </a:r>
          </a:p>
          <a:p>
            <a:r>
              <a:rPr lang="en-GB" sz="1800" b="0" kern="1200" dirty="0">
                <a:effectLst/>
                <a:latin typeface="+mn-lt"/>
                <a:ea typeface="Times New Roman" panose="02020603050405020304" pitchFamily="18" charset="0"/>
                <a:cs typeface="Arial" panose="020B0604020202020204" pitchFamily="34" charset="0"/>
              </a:rPr>
              <a:t>Cogs</a:t>
            </a:r>
            <a:r>
              <a:rPr lang="en-GB" sz="1800" b="0" kern="1200" baseline="0" dirty="0">
                <a:effectLst/>
                <a:latin typeface="+mn-lt"/>
                <a:ea typeface="Times New Roman" panose="02020603050405020304" pitchFamily="18" charset="0"/>
                <a:cs typeface="Arial" panose="020B0604020202020204" pitchFamily="34" charset="0"/>
              </a:rPr>
              <a:t> </a:t>
            </a:r>
            <a:r>
              <a:rPr lang="en-GB" sz="1800" b="0" kern="1200" dirty="0">
                <a:effectLst/>
                <a:latin typeface="+mn-lt"/>
                <a:ea typeface="Times New Roman" panose="02020603050405020304" pitchFamily="18" charset="0"/>
                <a:cs typeface="Arial" panose="020B0604020202020204" pitchFamily="34" charset="0"/>
              </a:rPr>
              <a:t>are reliant on each other.  Fixing just one on its own won’t work.</a:t>
            </a:r>
            <a:endParaRPr lang="en-GB" sz="1800" b="0" dirty="0">
              <a:effectLst/>
              <a:latin typeface="+mn-lt"/>
              <a:ea typeface="Times New Roman" panose="02020603050405020304" pitchFamily="18" charset="0"/>
              <a:cs typeface="Times New Roman" panose="02020603050405020304" pitchFamily="18" charset="0"/>
            </a:endParaRPr>
          </a:p>
          <a:p>
            <a:r>
              <a:rPr lang="en-GB" sz="1800" b="0" kern="1200" dirty="0">
                <a:effectLst/>
                <a:latin typeface="+mn-lt"/>
                <a:ea typeface="Times New Roman" panose="02020603050405020304" pitchFamily="18" charset="0"/>
                <a:cs typeface="Arial" panose="020B0604020202020204" pitchFamily="34" charset="0"/>
              </a:rPr>
              <a:t> </a:t>
            </a:r>
            <a:endParaRPr lang="en-GB" sz="1800" b="0" dirty="0">
              <a:effectLst/>
              <a:latin typeface="+mn-lt"/>
              <a:ea typeface="Times New Roman" panose="02020603050405020304" pitchFamily="18" charset="0"/>
              <a:cs typeface="Times New Roman" panose="02020603050405020304" pitchFamily="18" charset="0"/>
            </a:endParaRPr>
          </a:p>
          <a:p>
            <a:endParaRPr lang="en-GB" sz="1800" b="0" dirty="0">
              <a:effectLst/>
              <a:latin typeface="+mn-lt"/>
              <a:ea typeface="Times New Roman" panose="02020603050405020304" pitchFamily="18" charset="0"/>
              <a:cs typeface="Times New Roman" panose="02020603050405020304" pitchFamily="18" charset="0"/>
            </a:endParaRPr>
          </a:p>
          <a:p>
            <a:r>
              <a:rPr lang="en-GB" sz="1800" b="0" dirty="0">
                <a:effectLst/>
                <a:latin typeface="+mn-lt"/>
                <a:ea typeface="Times New Roman" panose="02020603050405020304" pitchFamily="18" charset="0"/>
                <a:cs typeface="Arial" panose="020B0604020202020204" pitchFamily="34" charset="0"/>
              </a:rPr>
              <a:t> </a:t>
            </a:r>
            <a:endParaRPr lang="en-GB" sz="1800" b="0" dirty="0">
              <a:effectLst/>
              <a:latin typeface="+mn-lt"/>
              <a:ea typeface="Times New Roman" panose="02020603050405020304" pitchFamily="18" charset="0"/>
              <a:cs typeface="Times New Roman" panose="02020603050405020304" pitchFamily="18" charset="0"/>
            </a:endParaRPr>
          </a:p>
          <a:p>
            <a:r>
              <a:rPr lang="en-GB" sz="1800" b="0" dirty="0">
                <a:effectLst/>
                <a:latin typeface="+mn-lt"/>
                <a:ea typeface="Times New Roman" panose="02020603050405020304" pitchFamily="18" charset="0"/>
                <a:cs typeface="Arial" panose="020B0604020202020204" pitchFamily="34" charset="0"/>
              </a:rPr>
              <a:t> </a:t>
            </a:r>
            <a:endParaRPr lang="en-GB" sz="1800" b="0" dirty="0">
              <a:effectLst/>
              <a:latin typeface="+mn-l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26158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A4C79855-A054-5B29-DEDF-C208202E5465}"/>
              </a:ext>
            </a:extLst>
          </p:cNvPr>
          <p:cNvSpPr>
            <a:spLocks noGrp="1"/>
          </p:cNvSpPr>
          <p:nvPr>
            <p:ph type="body" sz="quarter" idx="3"/>
          </p:nvPr>
        </p:nvSpPr>
        <p:spPr/>
        <p:txBody>
          <a:bodyPr/>
          <a:lstStyle/>
          <a:p>
            <a:r>
              <a:rPr lang="en-GB" sz="1800" kern="1200" dirty="0">
                <a:effectLst/>
                <a:latin typeface="Arial" panose="020B0604020202020204" pitchFamily="34" charset="0"/>
                <a:ea typeface="Times New Roman" panose="02020603050405020304" pitchFamily="18" charset="0"/>
                <a:cs typeface="Arial" panose="020B0604020202020204" pitchFamily="34" charset="0"/>
              </a:rPr>
              <a:t>Key</a:t>
            </a:r>
            <a:r>
              <a:rPr lang="en-GB" sz="1800" kern="1200" baseline="0" dirty="0">
                <a:effectLst/>
                <a:latin typeface="Arial" panose="020B0604020202020204" pitchFamily="34" charset="0"/>
                <a:ea typeface="Times New Roman" panose="02020603050405020304" pitchFamily="18" charset="0"/>
                <a:cs typeface="Arial" panose="020B0604020202020204" pitchFamily="34" charset="0"/>
              </a:rPr>
              <a:t> Messages: </a:t>
            </a:r>
          </a:p>
          <a:p>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Motivation is required to be engaged. </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Self-determination theory suggests that establishments may wish to consider how effectively learners have: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Affiliation: a sense of belonging. I belong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Autonomy: a sense of self-determination. I am allowed/trusted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Agency: a belief in your ability to achieve your goals. I can.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0215"/>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The Glasgow Motivation and Wellbeing Profile explores motivation and sense of wellbeing in the learning context.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57812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smtClean="0"/>
              <a:pPr>
                <a:defRPr/>
              </a:pPr>
              <a:t>29</a:t>
            </a:fld>
            <a:endParaRPr lang="en-GB" dirty="0"/>
          </a:p>
        </p:txBody>
      </p:sp>
      <p:sp>
        <p:nvSpPr>
          <p:cNvPr id="3" name="Notes Placeholder 2">
            <a:extLst>
              <a:ext uri="{FF2B5EF4-FFF2-40B4-BE49-F238E27FC236}">
                <a16:creationId xmlns:a16="http://schemas.microsoft.com/office/drawing/2014/main" id="{B07BCF5D-A5AB-CD57-7BBF-94E96B3696EA}"/>
              </a:ext>
            </a:extLst>
          </p:cNvPr>
          <p:cNvSpPr>
            <a:spLocks noGrp="1"/>
          </p:cNvSpPr>
          <p:nvPr>
            <p:ph type="body" idx="1"/>
          </p:nvPr>
        </p:nvSpPr>
        <p:spPr>
          <a:xfrm>
            <a:off x="679450" y="4776788"/>
            <a:ext cx="5438775" cy="3908425"/>
          </a:xfrm>
          <a:prstGeom prst="rect">
            <a:avLst/>
          </a:prstGeom>
        </p:spPr>
        <p:txBody>
          <a:bodyPr/>
          <a:lstStyle/>
          <a:p>
            <a:r>
              <a:rPr lang="en-GB" sz="1200" kern="1200" dirty="0">
                <a:effectLst/>
                <a:latin typeface="Arial" panose="020B0604020202020204" pitchFamily="34" charset="0"/>
                <a:ea typeface="Times New Roman" panose="02020603050405020304" pitchFamily="18" charset="0"/>
                <a:cs typeface="Arial" panose="020B0604020202020204" pitchFamily="34" charset="0"/>
              </a:rPr>
              <a:t>Key messages: </a:t>
            </a:r>
          </a:p>
          <a:p>
            <a:endParaRPr lang="en-GB" sz="12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In thinking about how we improve attendance it is helpful to consider how we support absence and promote attendance.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To do this we need to consider what:</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Pulls learners toward home? How can we mitigate or support pressures on young carers, the desire to game</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 and </a:t>
            </a:r>
            <a:r>
              <a:rPr lang="en-GB" sz="1200" kern="1200" dirty="0">
                <a:effectLst/>
                <a:latin typeface="Arial" panose="020B0604020202020204" pitchFamily="34" charset="0"/>
                <a:ea typeface="Times New Roman" panose="02020603050405020304" pitchFamily="18" charset="0"/>
                <a:cs typeface="Arial" panose="020B0604020202020204" pitchFamily="34" charset="0"/>
              </a:rPr>
              <a:t>peer pressure?</a:t>
            </a:r>
            <a:endParaRPr lang="en-GB" sz="12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What pushes the learner away from home/community? As well as supporting the learner with what is happening at home, how do we capitalise on school being a solution such as strong relationships/ safe culture?</a:t>
            </a:r>
            <a:endParaRPr lang="en-GB" sz="12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Pulls away from school that require mitigation such as peer relationships, staff relationship( affiliation), the relevance of curriculum, a curriculum that speaks to goals (agency), control over what/where they are learning (autonomy) identity as a learner (do they feel the curriculum is for them?)</a:t>
            </a:r>
          </a:p>
          <a:p>
            <a:pPr marL="285750" indent="-285750">
              <a:buFont typeface="Arial" panose="020B0604020202020204" pitchFamily="34" charset="0"/>
              <a:buChar char="•"/>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Pulls towards school – What is your offer? What makes your CYP get out of bed in the morning? What happens on the days of the week you have low attendance?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When schools understand what is pushing and pulling they can remove these barriers.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236549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a:t>
            </a:r>
            <a:r>
              <a:rPr lang="en-GB" baseline="0" dirty="0"/>
              <a:t> 1 </a:t>
            </a:r>
            <a:endParaRPr lang="en-GB" dirty="0"/>
          </a:p>
        </p:txBody>
      </p:sp>
      <p:sp>
        <p:nvSpPr>
          <p:cNvPr id="4" name="Slide Number Placeholder 3"/>
          <p:cNvSpPr>
            <a:spLocks noGrp="1"/>
          </p:cNvSpPr>
          <p:nvPr>
            <p:ph type="sldNum" sz="quarter" idx="5"/>
          </p:nvPr>
        </p:nvSpPr>
        <p:spPr/>
        <p:txBody>
          <a:bodyPr/>
          <a:lstStyle/>
          <a:p>
            <a:fld id="{E2D6B1B7-317E-42F2-833F-B0659C6C18EA}" type="slidenum">
              <a:rPr lang="en-GB" smtClean="0"/>
              <a:t>3</a:t>
            </a:fld>
            <a:endParaRPr lang="en-GB"/>
          </a:p>
        </p:txBody>
      </p:sp>
    </p:spTree>
    <p:extLst>
      <p:ext uri="{BB962C8B-B14F-4D97-AF65-F5344CB8AC3E}">
        <p14:creationId xmlns:p14="http://schemas.microsoft.com/office/powerpoint/2010/main" val="460052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sz="1200" kern="1200" dirty="0">
                <a:effectLst/>
                <a:latin typeface="Arial" panose="020B0604020202020204" pitchFamily="34" charset="0"/>
                <a:ea typeface="Times New Roman" panose="02020603050405020304" pitchFamily="18" charset="0"/>
                <a:cs typeface="Arial" panose="020B0604020202020204" pitchFamily="34" charset="0"/>
              </a:rPr>
              <a:t>Key message:</a:t>
            </a: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Forth Valley</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 and West Lothian</a:t>
            </a:r>
            <a:r>
              <a:rPr lang="en-GB" sz="1200" kern="1200" dirty="0">
                <a:effectLst/>
                <a:latin typeface="Arial" panose="020B0604020202020204" pitchFamily="34" charset="0"/>
                <a:ea typeface="Times New Roman" panose="02020603050405020304" pitchFamily="18" charset="0"/>
                <a:cs typeface="Arial" panose="020B0604020202020204" pitchFamily="34" charset="0"/>
              </a:rPr>
              <a:t> have created targeted intervention guidance for putting children and families at the centre. </a:t>
            </a:r>
          </a:p>
          <a:p>
            <a:r>
              <a:rPr lang="en-GB" sz="1200" kern="1200" dirty="0">
                <a:effectLst/>
                <a:latin typeface="Arial" panose="020B0604020202020204" pitchFamily="34" charset="0"/>
                <a:ea typeface="Times New Roman" panose="02020603050405020304" pitchFamily="18" charset="0"/>
                <a:cs typeface="Arial" panose="020B0604020202020204" pitchFamily="34" charset="0"/>
              </a:rPr>
              <a:t>This</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 follows the principles of </a:t>
            </a:r>
            <a:r>
              <a:rPr lang="en-GB" sz="1200" kern="1200" baseline="0" dirty="0" err="1">
                <a:effectLst/>
                <a:latin typeface="Arial" panose="020B0604020202020204" pitchFamily="34" charset="0"/>
                <a:ea typeface="Times New Roman" panose="02020603050405020304" pitchFamily="18" charset="0"/>
                <a:cs typeface="Arial" panose="020B0604020202020204" pitchFamily="34" charset="0"/>
              </a:rPr>
              <a:t>GIRFEC</a:t>
            </a:r>
            <a:r>
              <a:rPr lang="en-GB" sz="1200" kern="1200" baseline="0" dirty="0">
                <a:effectLst/>
                <a:latin typeface="Arial" panose="020B0604020202020204" pitchFamily="34" charset="0"/>
                <a:ea typeface="Times New Roman" panose="02020603050405020304" pitchFamily="18" charset="0"/>
                <a:cs typeface="Arial" panose="020B0604020202020204" pitchFamily="34" charset="0"/>
              </a:rPr>
              <a:t>.</a:t>
            </a:r>
            <a:endParaRPr lang="en-GB" sz="1200" kern="12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2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This is a flow chart for targeted intervention:</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1. Identify target pupils: use attendance data and early warning systems to identify target pupils.</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2. Gather all views: gather individual views from the pupil, parent/carer, and key staff, to gain a holistic understanding of attendance problems.</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3. Understand the causes: analyse qualitative data to determine the cause(s) and identify suitable interventions.</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4. Co-create intervention plan: agree next steps and plan interventions in partnership with parents/carers, the pupils themselves, and any appropriate agencies.</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5. Implement, monitor and evaluate: once interventions are implemented, continue to monitor progress and evaluate their effectiveness, sharing this information with all involved. </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Attendance Targeted Intervention Guidance: </a:t>
            </a:r>
            <a:r>
              <a:rPr lang="en-GB" dirty="0">
                <a:hlinkClick r:id="rId3"/>
              </a:rPr>
              <a:t>https://blogs.glowscotland.org.uk/glowblogs/fvwlric/school-refusal-assessment-scale-sras-r/</a:t>
            </a:r>
            <a:endParaRPr lang="en-GB" dirty="0"/>
          </a:p>
          <a:p>
            <a:endParaRPr lang="en-GB" dirty="0"/>
          </a:p>
        </p:txBody>
      </p:sp>
    </p:spTree>
    <p:extLst>
      <p:ext uri="{BB962C8B-B14F-4D97-AF65-F5344CB8AC3E}">
        <p14:creationId xmlns:p14="http://schemas.microsoft.com/office/powerpoint/2010/main" val="407599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85800"/>
            <a:ext cx="5953125" cy="3348038"/>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pPr>
              <a:defRPr/>
            </a:pPr>
            <a:fld id="{3F0C528F-6E84-414B-9E4C-CA62DA57E183}" type="slidenum">
              <a:rPr lang="en-GB" smtClean="0"/>
              <a:pPr>
                <a:defRPr/>
              </a:pPr>
              <a:t>31</a:t>
            </a:fld>
            <a:endParaRPr lang="en-GB" dirty="0"/>
          </a:p>
        </p:txBody>
      </p:sp>
      <p:sp>
        <p:nvSpPr>
          <p:cNvPr id="3" name="Notes Placeholder 2">
            <a:extLst>
              <a:ext uri="{FF2B5EF4-FFF2-40B4-BE49-F238E27FC236}">
                <a16:creationId xmlns:a16="http://schemas.microsoft.com/office/drawing/2014/main" id="{C9F9DD19-26C5-F199-E4DE-0C9FBD354AD7}"/>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Key messages:</a:t>
            </a:r>
            <a:r>
              <a:rPr lang="en-GB" baseline="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Self-evaluation should be at the heart of improvement regardless of the resource used. </a:t>
            </a:r>
            <a:endParaRPr lang="en-GB" dirty="0"/>
          </a:p>
          <a:p>
            <a:endParaRPr lang="en-GB" dirty="0"/>
          </a:p>
        </p:txBody>
      </p:sp>
    </p:spTree>
    <p:extLst>
      <p:ext uri="{BB962C8B-B14F-4D97-AF65-F5344CB8AC3E}">
        <p14:creationId xmlns:p14="http://schemas.microsoft.com/office/powerpoint/2010/main" val="4266746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533EFE-4A1D-9E20-48AE-682F9D8F1F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Slide Number Placeholder 3">
            <a:extLst>
              <a:ext uri="{FF2B5EF4-FFF2-40B4-BE49-F238E27FC236}">
                <a16:creationId xmlns:a16="http://schemas.microsoft.com/office/drawing/2014/main" id="{236A3C4F-43B8-95C6-872F-AABF3223E8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C3EB188-C24A-4EDD-9288-45C328ECA41B}" type="slidenum">
              <a:rPr lang="en-GB" altLang="en-US">
                <a:latin typeface="Calibri" panose="020F0502020204030204" pitchFamily="34" charset="0"/>
              </a:rPr>
              <a:pPr fontAlgn="base">
                <a:spcBef>
                  <a:spcPct val="0"/>
                </a:spcBef>
                <a:spcAft>
                  <a:spcPct val="0"/>
                </a:spcAft>
              </a:pPr>
              <a:t>32</a:t>
            </a:fld>
            <a:endParaRPr lang="en-GB" altLang="en-US" dirty="0">
              <a:latin typeface="Calibri" panose="020F0502020204030204" pitchFamily="34" charset="0"/>
            </a:endParaRPr>
          </a:p>
        </p:txBody>
      </p:sp>
      <p:sp>
        <p:nvSpPr>
          <p:cNvPr id="2" name="Notes Placeholder 1">
            <a:extLst>
              <a:ext uri="{FF2B5EF4-FFF2-40B4-BE49-F238E27FC236}">
                <a16:creationId xmlns:a16="http://schemas.microsoft.com/office/drawing/2014/main" id="{075F76DB-24A7-0AD4-8D34-F4DE697079BD}"/>
              </a:ext>
            </a:extLst>
          </p:cNvPr>
          <p:cNvSpPr>
            <a:spLocks noGrp="1"/>
          </p:cNvSpPr>
          <p:nvPr>
            <p:ph type="body" sz="quarter" idx="3"/>
          </p:nvPr>
        </p:nvSpPr>
        <p:spPr/>
        <p:txBody>
          <a:bodyPr/>
          <a:lstStyle/>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We hope you found the resource to support your workshop planning useful. </a:t>
            </a:r>
          </a:p>
          <a:p>
            <a:pPr>
              <a:lnSpc>
                <a:spcPct val="150000"/>
              </a:lnSpc>
            </a:pPr>
            <a:r>
              <a:rPr lang="en-GB" sz="1200" b="0" i="0" kern="1200" dirty="0">
                <a:solidFill>
                  <a:schemeClr val="tx1"/>
                </a:solidFill>
                <a:effectLst/>
                <a:latin typeface="+mn-lt"/>
                <a:ea typeface="+mn-ea"/>
                <a:cs typeface="+mn-cs"/>
              </a:rPr>
              <a:t>Please let us know how we can improve this by answering the questions below.</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https://forms.office.com/e/jC9rBVwD2M</a:t>
            </a:r>
          </a:p>
          <a:p>
            <a:pPr>
              <a:lnSpc>
                <a:spcPct val="150000"/>
              </a:lnSpc>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30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a:pPr>
                <a:defRPr/>
              </a:pPr>
              <a:t>4</a:t>
            </a:fld>
            <a:endParaRPr lang="en-GB" dirty="0"/>
          </a:p>
        </p:txBody>
      </p:sp>
      <p:sp>
        <p:nvSpPr>
          <p:cNvPr id="6" name="Notes Placeholder 5">
            <a:extLst>
              <a:ext uri="{FF2B5EF4-FFF2-40B4-BE49-F238E27FC236}">
                <a16:creationId xmlns:a16="http://schemas.microsoft.com/office/drawing/2014/main" id="{6283647D-AF15-B365-37F0-A7D9F0E80003}"/>
              </a:ext>
            </a:extLst>
          </p:cNvPr>
          <p:cNvSpPr>
            <a:spLocks noGrp="1"/>
          </p:cNvSpPr>
          <p:nvPr>
            <p:ph type="body" sz="quarter" idx="3"/>
          </p:nvPr>
        </p:nvSpPr>
        <p:spPr>
          <a:xfrm>
            <a:off x="679450" y="4776788"/>
            <a:ext cx="5438775" cy="39084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Suggested task: </a:t>
            </a:r>
          </a:p>
          <a:p>
            <a:endParaRPr lang="en-US" dirty="0">
              <a:cs typeface="Calibri"/>
            </a:endParaRPr>
          </a:p>
          <a:p>
            <a:r>
              <a:rPr lang="en-US" dirty="0">
                <a:cs typeface="Calibri"/>
              </a:rPr>
              <a:t>Group</a:t>
            </a:r>
            <a:r>
              <a:rPr lang="en-US" baseline="0" dirty="0">
                <a:cs typeface="Calibri"/>
              </a:rPr>
              <a:t> discussion on what</a:t>
            </a:r>
            <a:r>
              <a:rPr lang="en-US" dirty="0">
                <a:cs typeface="Calibri"/>
              </a:rPr>
              <a:t> the difference is between attendance and engagement.</a:t>
            </a:r>
          </a:p>
          <a:p>
            <a:endParaRPr lang="en-GB" sz="1200" dirty="0">
              <a:effectLst/>
              <a:latin typeface="Arial" panose="020B06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Key messages: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Children and young people</a:t>
            </a:r>
            <a:r>
              <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 may physically be in school but can be disengaged from learning.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Attendance, combined with engagement should support children and young people to make progress in their learning and have a positive impact on educational outcomes.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dirty="0">
              <a:effectLst/>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107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10"/>
          </p:nvPr>
        </p:nvSpPr>
        <p:spPr/>
        <p:txBody>
          <a:bodyPr/>
          <a:lstStyle/>
          <a:p>
            <a:pPr>
              <a:defRPr/>
            </a:pPr>
            <a:fld id="{3F0C528F-6E84-414B-9E4C-CA62DA57E183}" type="slidenum">
              <a:rPr lang="en-GB" smtClean="0"/>
              <a:pPr>
                <a:defRPr/>
              </a:pPr>
              <a:t>5</a:t>
            </a:fld>
            <a:endParaRPr lang="en-GB" dirty="0"/>
          </a:p>
        </p:txBody>
      </p:sp>
      <p:sp>
        <p:nvSpPr>
          <p:cNvPr id="6" name="Notes Placeholder 5">
            <a:extLst>
              <a:ext uri="{FF2B5EF4-FFF2-40B4-BE49-F238E27FC236}">
                <a16:creationId xmlns:a16="http://schemas.microsoft.com/office/drawing/2014/main" id="{91C9E4D1-B782-4976-6E70-F20E91DA43CF}"/>
              </a:ext>
            </a:extLst>
          </p:cNvPr>
          <p:cNvSpPr>
            <a:spLocks noGrp="1"/>
          </p:cNvSpPr>
          <p:nvPr>
            <p:ph type="body" sz="quarter" idx="3"/>
          </p:nvPr>
        </p:nvSpPr>
        <p:spPr/>
        <p:txBody>
          <a:bodyPr/>
          <a:lstStyle/>
          <a:p>
            <a:pPr>
              <a:lnSpc>
                <a:spcPct val="115000"/>
              </a:lnSpc>
            </a:pPr>
            <a:r>
              <a:rPr lang="en-GB" sz="2800" dirty="0">
                <a:ea typeface="Times New Roman" panose="02020603050405020304" pitchFamily="18" charset="0"/>
                <a:cs typeface="Arial"/>
              </a:rPr>
              <a:t>Key message:</a:t>
            </a:r>
            <a:r>
              <a:rPr lang="en-GB" sz="2800" baseline="0" dirty="0">
                <a:ea typeface="Times New Roman" panose="02020603050405020304" pitchFamily="18" charset="0"/>
                <a:cs typeface="Arial"/>
              </a:rPr>
              <a:t> </a:t>
            </a:r>
            <a:endParaRPr lang="en-GB" sz="2800" dirty="0">
              <a:latin typeface="Arial"/>
              <a:ea typeface="Times New Roman" panose="02020603050405020304" pitchFamily="18" charset="0"/>
              <a:cs typeface="Arial"/>
            </a:endParaRPr>
          </a:p>
          <a:p>
            <a:pPr marL="177800" indent="0">
              <a:lnSpc>
                <a:spcPct val="115000"/>
              </a:lnSpc>
              <a:buFont typeface="Symbol" panose="05050102010706020507" pitchFamily="18" charset="2"/>
              <a:buNone/>
            </a:pPr>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One of the main findings is that ‘Engagement is as important as attendance’.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Children and young people may physically be in school but can disengage from learning. </a:t>
            </a:r>
          </a:p>
          <a:p>
            <a:endParaRPr lang="en-GB" sz="1800" kern="12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Without engagement, attendance is meaningless.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8438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057275"/>
            <a:ext cx="5951538" cy="3348038"/>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smtClean="0"/>
              <a:pPr>
                <a:defRPr/>
              </a:pPr>
              <a:t>6</a:t>
            </a:fld>
            <a:endParaRPr lang="en-GB" dirty="0"/>
          </a:p>
        </p:txBody>
      </p:sp>
      <p:sp>
        <p:nvSpPr>
          <p:cNvPr id="5" name="Notes Placeholder 4">
            <a:extLst>
              <a:ext uri="{FF2B5EF4-FFF2-40B4-BE49-F238E27FC236}">
                <a16:creationId xmlns:a16="http://schemas.microsoft.com/office/drawing/2014/main" id="{A4A4BCEC-11E2-A948-8EFA-5019E5053D14}"/>
              </a:ext>
            </a:extLst>
          </p:cNvPr>
          <p:cNvSpPr>
            <a:spLocks noGrp="1"/>
          </p:cNvSpPr>
          <p:nvPr>
            <p:ph type="body" sz="quarter" idx="3"/>
          </p:nvPr>
        </p:nvSpPr>
        <p:spPr/>
        <p:txBody>
          <a:bodyPr/>
          <a:lstStyle/>
          <a:p>
            <a:r>
              <a:rPr lang="en-GB" sz="1800" kern="1200" dirty="0">
                <a:effectLst/>
                <a:latin typeface="Arial" panose="020B0604020202020204" pitchFamily="34" charset="0"/>
                <a:ea typeface="Times New Roman" panose="02020603050405020304" pitchFamily="18" charset="0"/>
                <a:cs typeface="Arial" panose="020B0604020202020204" pitchFamily="34" charset="0"/>
              </a:rPr>
              <a:t>Key message: </a:t>
            </a: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Forth Valley and West Lothian have categorised the reasons for absence under four headings: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Individual factors : such as health (physical/mental)  ASN, social factors, self-belief, lack of interest</a:t>
            </a:r>
            <a:endParaRPr lang="en-GB"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School factors: such as relationship with teacher/peers, quality of learning/relevance, curriculum, transitions</a:t>
            </a:r>
            <a:endParaRPr lang="en-GB"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Family factors: such as low interest/belief, parent mental health, loss and bereavement, worry about parents, financial concerns</a:t>
            </a:r>
            <a:endParaRPr lang="en-GB"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Peer factors: peer pressure, social isolation, poor social skills, peer conflict, bullying, feeling of not belonging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1200" dirty="0">
                <a:effectLst/>
                <a:latin typeface="Arial" panose="020B0604020202020204" pitchFamily="34" charset="0"/>
                <a:ea typeface="Times New Roman" panose="02020603050405020304" pitchFamily="18" charset="0"/>
              </a:rPr>
              <a:t>Absence can be multifaceted and can therefore have more than one cause. Assessing the reasons will support the removal of any barriers. </a:t>
            </a:r>
            <a:endParaRPr lang="en-GB" dirty="0"/>
          </a:p>
        </p:txBody>
      </p:sp>
    </p:spTree>
    <p:extLst>
      <p:ext uri="{BB962C8B-B14F-4D97-AF65-F5344CB8AC3E}">
        <p14:creationId xmlns:p14="http://schemas.microsoft.com/office/powerpoint/2010/main" val="247965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smtClean="0"/>
              <a:pPr>
                <a:defRPr/>
              </a:pPr>
              <a:t>7</a:t>
            </a:fld>
            <a:endParaRPr lang="en-GB" dirty="0"/>
          </a:p>
        </p:txBody>
      </p:sp>
      <p:sp>
        <p:nvSpPr>
          <p:cNvPr id="3" name="Notes Placeholder 2">
            <a:extLst>
              <a:ext uri="{FF2B5EF4-FFF2-40B4-BE49-F238E27FC236}">
                <a16:creationId xmlns:a16="http://schemas.microsoft.com/office/drawing/2014/main" id="{E4013D11-856A-92B6-01B7-386792670DC4}"/>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Talking point: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What does this look image like in different establishments, what are the common themes?</a:t>
            </a:r>
          </a:p>
          <a:p>
            <a:endParaRPr lang="en-GB" dirty="0"/>
          </a:p>
        </p:txBody>
      </p:sp>
    </p:spTree>
    <p:extLst>
      <p:ext uri="{BB962C8B-B14F-4D97-AF65-F5344CB8AC3E}">
        <p14:creationId xmlns:p14="http://schemas.microsoft.com/office/powerpoint/2010/main" val="395171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5"/>
          </p:nvPr>
        </p:nvSpPr>
        <p:spPr>
          <a:xfrm>
            <a:off x="3849688" y="9428163"/>
            <a:ext cx="2946400" cy="498475"/>
          </a:xfrm>
          <a:prstGeom prst="rect">
            <a:avLst/>
          </a:prstGeom>
        </p:spPr>
        <p:txBody>
          <a:bodyPr/>
          <a:lstStyle/>
          <a:p>
            <a:pPr>
              <a:defRPr/>
            </a:pPr>
            <a:fld id="{3F0C528F-6E84-414B-9E4C-CA62DA57E183}" type="slidenum">
              <a:rPr lang="en-GB"/>
              <a:pPr>
                <a:defRPr/>
              </a:pPr>
              <a:t>8</a:t>
            </a:fld>
            <a:endParaRPr lang="en-GB" dirty="0"/>
          </a:p>
        </p:txBody>
      </p:sp>
      <p:sp>
        <p:nvSpPr>
          <p:cNvPr id="3" name="Notes Placeholder 2">
            <a:extLst>
              <a:ext uri="{FF2B5EF4-FFF2-40B4-BE49-F238E27FC236}">
                <a16:creationId xmlns:a16="http://schemas.microsoft.com/office/drawing/2014/main" id="{272B102E-AF0C-2ED3-A301-9630740FA05E}"/>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dirty="0">
                <a:solidFill>
                  <a:srgbClr val="404040"/>
                </a:solidFill>
                <a:effectLst/>
                <a:latin typeface="Arial" panose="020B0604020202020204" pitchFamily="34" charset="0"/>
                <a:ea typeface="Arial" panose="020B0604020202020204" pitchFamily="34" charset="0"/>
                <a:cs typeface="Arial" panose="020B0604020202020204" pitchFamily="34" charset="0"/>
              </a:rPr>
              <a:t>Key message: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dirty="0">
                <a:solidFill>
                  <a:srgbClr val="404040"/>
                </a:solidFill>
                <a:effectLst/>
                <a:latin typeface="Arial" panose="020B0604020202020204" pitchFamily="34" charset="0"/>
                <a:ea typeface="Arial" panose="020B0604020202020204" pitchFamily="34" charset="0"/>
                <a:cs typeface="Arial" panose="020B0604020202020204" pitchFamily="34" charset="0"/>
              </a:rPr>
              <a:t>All absence</a:t>
            </a:r>
            <a:r>
              <a:rPr lang="en-GB" sz="1200" i="0" baseline="0" dirty="0">
                <a:solidFill>
                  <a:srgbClr val="404040"/>
                </a:solidFill>
                <a:effectLst/>
                <a:latin typeface="Arial" panose="020B0604020202020204" pitchFamily="34" charset="0"/>
                <a:ea typeface="Arial" panose="020B0604020202020204" pitchFamily="34" charset="0"/>
                <a:cs typeface="Arial" panose="020B0604020202020204" pitchFamily="34" charset="0"/>
              </a:rPr>
              <a:t> impacts attainment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0" u="sng" baseline="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u="none" baseline="0" dirty="0">
                <a:solidFill>
                  <a:srgbClr val="404040"/>
                </a:solidFill>
                <a:effectLst/>
                <a:latin typeface="Arial" panose="020B0604020202020204" pitchFamily="34" charset="0"/>
                <a:ea typeface="Arial" panose="020B0604020202020204" pitchFamily="34" charset="0"/>
                <a:cs typeface="Arial" panose="020B0604020202020204" pitchFamily="34" charset="0"/>
              </a:rPr>
              <a:t>Reflective questions: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0" u="sng"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u="none"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Is there a common understanding within schools, across clusters and within different local authorities?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u="none"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Where are the similarities and the differences?</a:t>
            </a:r>
            <a:endParaRPr lang="en-GB" sz="1200" i="0" u="none"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dirty="0">
              <a:effectLst/>
              <a:latin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7444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4" name="Slide Number Placeholder 3"/>
          <p:cNvSpPr>
            <a:spLocks noGrp="1"/>
          </p:cNvSpPr>
          <p:nvPr>
            <p:ph type="sldNum" sz="quarter" idx="10"/>
          </p:nvPr>
        </p:nvSpPr>
        <p:spPr>
          <a:xfrm>
            <a:off x="3849688" y="9428163"/>
            <a:ext cx="2946400" cy="498475"/>
          </a:xfrm>
          <a:prstGeom prst="rect">
            <a:avLst/>
          </a:prstGeom>
        </p:spPr>
        <p:txBody>
          <a:bodyPr/>
          <a:lstStyle/>
          <a:p>
            <a:pPr>
              <a:defRPr/>
            </a:pPr>
            <a:fld id="{3F0C528F-6E84-414B-9E4C-CA62DA57E183}" type="slidenum">
              <a:rPr lang="en-GB" smtClean="0"/>
              <a:pPr>
                <a:defRPr/>
              </a:pPr>
              <a:t>9</a:t>
            </a:fld>
            <a:endParaRPr lang="en-GB" dirty="0"/>
          </a:p>
        </p:txBody>
      </p:sp>
      <p:sp>
        <p:nvSpPr>
          <p:cNvPr id="3" name="Notes Placeholder 2">
            <a:extLst>
              <a:ext uri="{FF2B5EF4-FFF2-40B4-BE49-F238E27FC236}">
                <a16:creationId xmlns:a16="http://schemas.microsoft.com/office/drawing/2014/main" id="{79C8C4A5-5EE7-E822-C175-EC81560B8F04}"/>
              </a:ext>
            </a:extLst>
          </p:cNvPr>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base" latinLnBrk="0" hangingPunct="1">
              <a:lnSpc>
                <a:spcPct val="115000"/>
              </a:lnSpc>
              <a:spcBef>
                <a:spcPct val="30000"/>
              </a:spcBef>
              <a:spcAft>
                <a:spcPts val="0"/>
              </a:spcAft>
              <a:buClrTx/>
              <a:buSzTx/>
              <a:buFontTx/>
              <a:buNone/>
              <a:tabLst/>
              <a:defRPr/>
            </a:pPr>
            <a:r>
              <a:rPr lang="en-GB" sz="1400" b="0" dirty="0">
                <a:solidFill>
                  <a:schemeClr val="accent5"/>
                </a:solidFill>
                <a:latin typeface="Arial" panose="020B0604020202020204" pitchFamily="34" charset="0"/>
                <a:cs typeface="Arial" panose="020B0604020202020204" pitchFamily="34" charset="0"/>
              </a:rPr>
              <a:t>Suggested</a:t>
            </a:r>
            <a:r>
              <a:rPr lang="en-GB" sz="1400" b="0" baseline="0" dirty="0">
                <a:solidFill>
                  <a:schemeClr val="accent5"/>
                </a:solidFill>
                <a:latin typeface="Arial" panose="020B0604020202020204" pitchFamily="34" charset="0"/>
                <a:cs typeface="Arial" panose="020B0604020202020204" pitchFamily="34" charset="0"/>
              </a:rPr>
              <a:t> task: </a:t>
            </a:r>
            <a:endParaRPr lang="en-GB" sz="1400" b="0" dirty="0">
              <a:solidFill>
                <a:schemeClr val="accent5"/>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30000"/>
              </a:spcBef>
              <a:spcAft>
                <a:spcPts val="0"/>
              </a:spcAft>
              <a:buClrTx/>
              <a:buSzTx/>
              <a:buFontTx/>
              <a:buNone/>
              <a:tabLst/>
              <a:defRPr/>
            </a:pPr>
            <a:endParaRPr lang="en-GB" sz="1400" b="0" dirty="0">
              <a:solidFill>
                <a:schemeClr val="accent5"/>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30000"/>
              </a:spcBef>
              <a:spcAft>
                <a:spcPts val="0"/>
              </a:spcAft>
              <a:buClrTx/>
              <a:buSzTx/>
              <a:buFontTx/>
              <a:buNone/>
              <a:tabLst/>
              <a:defRPr/>
            </a:pPr>
            <a:r>
              <a:rPr lang="en-GB" sz="1400" b="0" dirty="0">
                <a:solidFill>
                  <a:schemeClr val="accent5"/>
                </a:solidFill>
                <a:latin typeface="Arial" panose="020B0604020202020204" pitchFamily="34" charset="0"/>
                <a:cs typeface="Arial" panose="020B0604020202020204" pitchFamily="34" charset="0"/>
              </a:rPr>
              <a:t>Where is the threshold for action in your school? Discus</a:t>
            </a:r>
            <a:r>
              <a:rPr lang="en-GB" sz="1400" b="0" baseline="0" dirty="0">
                <a:solidFill>
                  <a:schemeClr val="accent5"/>
                </a:solidFill>
                <a:latin typeface="Arial" panose="020B0604020202020204" pitchFamily="34" charset="0"/>
                <a:cs typeface="Arial" panose="020B0604020202020204" pitchFamily="34" charset="0"/>
              </a:rPr>
              <a:t>s or put in the chat. </a:t>
            </a:r>
            <a:endParaRPr lang="en-GB" sz="1400" b="0" dirty="0">
              <a:solidFill>
                <a:schemeClr val="accent5"/>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30000"/>
              </a:spcBef>
              <a:spcAft>
                <a:spcPts val="0"/>
              </a:spcAft>
              <a:buClrTx/>
              <a:buSzTx/>
              <a:buFontTx/>
              <a:buNone/>
              <a:tabLst/>
              <a:defRPr/>
            </a:pPr>
            <a:endParaRPr lang="en-GB" sz="1400" b="0" dirty="0">
              <a:solidFill>
                <a:schemeClr val="accent5"/>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30000"/>
              </a:spcBef>
              <a:spcAft>
                <a:spcPts val="0"/>
              </a:spcAft>
              <a:buClrTx/>
              <a:buSzTx/>
              <a:buFontTx/>
              <a:buNone/>
              <a:tabLst/>
              <a:defRPr/>
            </a:pPr>
            <a:r>
              <a:rPr lang="en-GB" sz="1400" b="0" dirty="0">
                <a:solidFill>
                  <a:schemeClr val="accent5"/>
                </a:solidFill>
                <a:latin typeface="Arial" panose="020B0604020202020204" pitchFamily="34" charset="0"/>
                <a:cs typeface="Arial" panose="020B0604020202020204" pitchFamily="34" charset="0"/>
              </a:rPr>
              <a:t>Key messages:</a:t>
            </a:r>
          </a:p>
          <a:p>
            <a:pPr marL="0" marR="0" lvl="0" indent="0" algn="l" defTabSz="914400" rtl="0" eaLnBrk="1" fontAlgn="base" latinLnBrk="0" hangingPunct="1">
              <a:lnSpc>
                <a:spcPct val="115000"/>
              </a:lnSpc>
              <a:spcBef>
                <a:spcPct val="30000"/>
              </a:spcBef>
              <a:spcAft>
                <a:spcPts val="0"/>
              </a:spcAft>
              <a:buClrTx/>
              <a:buSzTx/>
              <a:buFontTx/>
              <a:buNone/>
              <a:tabLst/>
              <a:defRPr/>
            </a:pPr>
            <a:r>
              <a:rPr lang="en-GB" sz="1600" b="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All absence can affect progress. Threshold</a:t>
            </a:r>
            <a:r>
              <a:rPr lang="en-GB" sz="1600" b="0" baseline="0" dirty="0">
                <a:solidFill>
                  <a:srgbClr val="31AEBB"/>
                </a:solidFill>
                <a:effectLst/>
                <a:latin typeface="Arial" panose="020B0604020202020204" pitchFamily="34" charset="0"/>
                <a:ea typeface="Times New Roman" panose="02020603050405020304" pitchFamily="18" charset="0"/>
                <a:cs typeface="Arial" panose="020B0604020202020204" pitchFamily="34" charset="0"/>
              </a:rPr>
              <a:t>s for action are unreliable, as waiting till 90% means that attainment is already impacted.</a:t>
            </a:r>
          </a:p>
          <a:p>
            <a:pPr marL="0" marR="0" lvl="0" indent="0" algn="l" defTabSz="914400" rtl="0" eaLnBrk="1" fontAlgn="base" latinLnBrk="0" hangingPunct="1">
              <a:lnSpc>
                <a:spcPct val="115000"/>
              </a:lnSpc>
              <a:spcBef>
                <a:spcPct val="30000"/>
              </a:spcBef>
              <a:spcAft>
                <a:spcPts val="0"/>
              </a:spcAft>
              <a:buClrTx/>
              <a:buSzTx/>
              <a:buFontTx/>
              <a:buNone/>
              <a:tabLst/>
              <a:defRPr/>
            </a:pPr>
            <a:r>
              <a:rPr lang="en-GB" sz="1400" b="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When averaging 90% attendance over the course of their school career, by the time a young person has reached third year of secondary education, they will have missed the equivalent of an entire year of school. </a:t>
            </a:r>
            <a:endParaRPr lang="en-GB" sz="1400" b="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15000"/>
              </a:lnSpc>
              <a:spcBef>
                <a:spcPct val="30000"/>
              </a:spcBef>
              <a:spcAft>
                <a:spcPts val="0"/>
              </a:spcAft>
              <a:buClrTx/>
              <a:buSzTx/>
              <a:buFontTx/>
              <a:buNone/>
              <a:tabLst/>
              <a:defRPr/>
            </a:pPr>
            <a:endParaRPr lang="en-US" b="0" i="1" dirty="0">
              <a:latin typeface="Arial" panose="020B0604020202020204" pitchFamily="34" charset="0"/>
              <a:cs typeface="Arial" panose="020B0604020202020204" pitchFamily="34" charset="0"/>
            </a:endParaRPr>
          </a:p>
          <a:p>
            <a:pPr>
              <a:lnSpc>
                <a:spcPct val="115000"/>
              </a:lnSpc>
              <a:spcAft>
                <a:spcPts val="0"/>
              </a:spcAft>
            </a:pPr>
            <a:endParaRPr lang="en-GB" b="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GB" dirty="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2635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46DB-ABE5-A08E-BC53-2E7C9ED698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D4DCDEC-2D9C-03FB-1077-0CC41FD6B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FD90799-2F73-C1D0-5614-2BD7B20FF452}"/>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F60D7B56-B4DE-F85D-03F1-0CEA773B9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5416C-5DD3-C58F-F401-3FFA78076778}"/>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210320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59EA-4DA3-C16F-E37C-76C06094DB0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D0FBA09-EF46-386C-3B32-1FCBB58C92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185FA9-9AF9-6CDA-A7ED-E7E8ABFC3BCF}"/>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A9778A57-44E4-EEAB-767B-62C019A3E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BBEE5B-2544-9AF9-743D-3EE4F043A97F}"/>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113012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22964-7C12-4593-F6C9-C63528D9112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4073A7-5AC3-01A8-418C-A0C1EE4C37D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4DB51B-B52D-D9EC-E70D-3BE100EDA83D}"/>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E51B0108-A635-1351-B596-3E11607A0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7319A-2781-A9D7-1792-083D01AC740B}"/>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332448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A772-0A2B-4D60-ED27-DFB3DCE8F62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F63400-C370-63C7-604C-602704C033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4A7F94-9A5D-8507-2F29-14162C710285}"/>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DA7C91DC-227A-660E-9501-BD2AF817B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B511A-D6E3-33EB-3CFD-002E355F1EC5}"/>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224427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C296-9E7F-A467-4BF7-E0E57010FD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4ACAD51-CBA2-3EAA-713C-DA20E5351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3D6191-A91B-82F3-37E7-C03960B6F8A9}"/>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FA421A4C-B4DE-B883-4AB7-5BA57AADD9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136FE-038C-CE28-18C8-EF02AB68BECF}"/>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167805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77F8-7485-E9C8-1725-8B4E7F21348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3E13E6-2515-4F6A-F52C-15AD5AF54A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47AB5C8-7439-B2DF-5C98-CBE8C88452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F454F86-195D-C23E-625C-780A276286AD}"/>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6" name="Footer Placeholder 5">
            <a:extLst>
              <a:ext uri="{FF2B5EF4-FFF2-40B4-BE49-F238E27FC236}">
                <a16:creationId xmlns:a16="http://schemas.microsoft.com/office/drawing/2014/main" id="{3178690F-9B93-D8F0-646A-50818DC18C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0DA64-C85D-5E36-D7AC-981E1968BBFB}"/>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162200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1DC6-7B54-33CF-0234-2AC971CFB8F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F5E1BB0-06D0-2859-3BA0-1742EAB46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E26518-188D-1212-E219-5BD0F6D890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29EB8AB-6A84-17A6-387C-79773B5D7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17D5A1-62DB-C641-A79F-5CF56DA028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40B2568-2232-7DE4-CB74-055936266817}"/>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8" name="Footer Placeholder 7">
            <a:extLst>
              <a:ext uri="{FF2B5EF4-FFF2-40B4-BE49-F238E27FC236}">
                <a16:creationId xmlns:a16="http://schemas.microsoft.com/office/drawing/2014/main" id="{0ED4EF7F-DFE1-1C10-00B8-1F07A24AA6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33DFC2-84F3-0EE0-EFEF-EFA59F646ED9}"/>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391606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DFA1-BB58-576C-0BAD-85D46367D9A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08D436-88F0-E983-22B4-E876FC1FDEFF}"/>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4" name="Footer Placeholder 3">
            <a:extLst>
              <a:ext uri="{FF2B5EF4-FFF2-40B4-BE49-F238E27FC236}">
                <a16:creationId xmlns:a16="http://schemas.microsoft.com/office/drawing/2014/main" id="{3447490D-872F-5079-3E27-1E5BCF21E8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767A0B-EB56-8CD3-4643-31478C95B107}"/>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232342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BE18B-CB34-2801-D4F8-FDB234F2898C}"/>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3" name="Footer Placeholder 2">
            <a:extLst>
              <a:ext uri="{FF2B5EF4-FFF2-40B4-BE49-F238E27FC236}">
                <a16:creationId xmlns:a16="http://schemas.microsoft.com/office/drawing/2014/main" id="{8BAA1D73-F9F3-D9B9-63A3-914F7DEF41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17B42-A470-BB9E-B950-F743D18F0566}"/>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71962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2B29-08A8-3F0C-41D8-84143C12C4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553BF6-82F5-75BB-C4E5-06FF32697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613C445-FF3F-F722-3C03-996DE2C2B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6FEE63-FAF9-6D8E-FF06-A780C8E2F6CD}"/>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6" name="Footer Placeholder 5">
            <a:extLst>
              <a:ext uri="{FF2B5EF4-FFF2-40B4-BE49-F238E27FC236}">
                <a16:creationId xmlns:a16="http://schemas.microsoft.com/office/drawing/2014/main" id="{E23C78A4-DAF3-6360-1E89-A67B8861EC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CB2EDC-7189-9F88-95E4-7EC78D14DEEC}"/>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41689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D06A-BA93-47E1-A524-A255FC4417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83C3A94-CD51-E54C-68A8-853F9D5E3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E361FD-D5B0-5A3C-6115-CF5FE28DB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7C8E7D-C8B5-0D36-CDA4-B6B3EFC381E1}"/>
              </a:ext>
            </a:extLst>
          </p:cNvPr>
          <p:cNvSpPr>
            <a:spLocks noGrp="1"/>
          </p:cNvSpPr>
          <p:nvPr>
            <p:ph type="dt" sz="half" idx="10"/>
          </p:nvPr>
        </p:nvSpPr>
        <p:spPr/>
        <p:txBody>
          <a:bodyPr/>
          <a:lstStyle/>
          <a:p>
            <a:fld id="{BA04632F-4872-4375-8A24-3CFB5CDC36F0}" type="datetimeFigureOut">
              <a:rPr lang="en-GB" smtClean="0"/>
              <a:t>14/02/2024</a:t>
            </a:fld>
            <a:endParaRPr lang="en-GB"/>
          </a:p>
        </p:txBody>
      </p:sp>
      <p:sp>
        <p:nvSpPr>
          <p:cNvPr id="6" name="Footer Placeholder 5">
            <a:extLst>
              <a:ext uri="{FF2B5EF4-FFF2-40B4-BE49-F238E27FC236}">
                <a16:creationId xmlns:a16="http://schemas.microsoft.com/office/drawing/2014/main" id="{51ED2EA9-E8BC-F800-1649-4362C286E0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21D3B-B8A1-1B5A-C512-5E56C9EBC16D}"/>
              </a:ext>
            </a:extLst>
          </p:cNvPr>
          <p:cNvSpPr>
            <a:spLocks noGrp="1"/>
          </p:cNvSpPr>
          <p:nvPr>
            <p:ph type="sldNum" sz="quarter" idx="12"/>
          </p:nvPr>
        </p:nvSpPr>
        <p:spPr/>
        <p:txBody>
          <a:bodyPr/>
          <a:lstStyle/>
          <a:p>
            <a:fld id="{30699474-B9D8-433D-B045-50E1CCC4AF64}" type="slidenum">
              <a:rPr lang="en-GB" smtClean="0"/>
              <a:t>‹#›</a:t>
            </a:fld>
            <a:endParaRPr lang="en-GB"/>
          </a:p>
        </p:txBody>
      </p:sp>
    </p:spTree>
    <p:extLst>
      <p:ext uri="{BB962C8B-B14F-4D97-AF65-F5344CB8AC3E}">
        <p14:creationId xmlns:p14="http://schemas.microsoft.com/office/powerpoint/2010/main" val="128108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39B78-AB1B-B194-8C45-FCF9EA0F5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2568AA9-8C1E-1467-EB19-A7A0A5465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CA7A327-4C80-2A89-5460-3F60776E2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4632F-4872-4375-8A24-3CFB5CDC36F0}" type="datetimeFigureOut">
              <a:rPr lang="en-GB" smtClean="0"/>
              <a:t>14/02/2024</a:t>
            </a:fld>
            <a:endParaRPr lang="en-GB"/>
          </a:p>
        </p:txBody>
      </p:sp>
      <p:sp>
        <p:nvSpPr>
          <p:cNvPr id="5" name="Footer Placeholder 4">
            <a:extLst>
              <a:ext uri="{FF2B5EF4-FFF2-40B4-BE49-F238E27FC236}">
                <a16:creationId xmlns:a16="http://schemas.microsoft.com/office/drawing/2014/main" id="{DE27777F-1E97-9E0F-F42A-BDE00950B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6D14CC-B178-C56A-C5C0-C56A0FF42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99474-B9D8-433D-B045-50E1CCC4AF64}" type="slidenum">
              <a:rPr lang="en-GB" smtClean="0"/>
              <a:t>‹#›</a:t>
            </a:fld>
            <a:endParaRPr lang="en-GB"/>
          </a:p>
        </p:txBody>
      </p:sp>
    </p:spTree>
    <p:extLst>
      <p:ext uri="{BB962C8B-B14F-4D97-AF65-F5344CB8AC3E}">
        <p14:creationId xmlns:p14="http://schemas.microsoft.com/office/powerpoint/2010/main" val="366819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slide" Target="slide3.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about-education-scotland/planning-and-reporting/improving-attendance-in-scotland/"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7.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scot/publications/included-engaged-involved-part-1-positive-approach-promotion-management-attendance-scottish-school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education.gov.scot/resources/promoting-attendance-self-reflection-questions-for-schools/" TargetMode="External"/><Relationship Id="rId5" Type="http://schemas.openxmlformats.org/officeDocument/2006/relationships/hyperlink" Target="https://education.gov.scot/media/zg0pgpul/promoting-attendance-updated.pdf" TargetMode="External"/><Relationship Id="rId4" Type="http://schemas.openxmlformats.org/officeDocument/2006/relationships/hyperlink" Target="https://blogs.glowscotland.org.uk/glowblogs/fvwlric/attendan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hyperlink" Target="https://forms.office.com/pages/responsepage.aspx?id=oyzTzM4Wj0KVQTctawUZKXLpOQjjSNNFu1wwXuroV3FUQUNWQ1VPTzk3NDlTWU42NVU4RVRQN01YWC4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courses.lumenlearning.com/microeconomics/chapter/putting-it-together-13/"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s://creativecommons.org/licenses/by/3.0/" TargetMode="Externa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title="Education Scotland Logo">
            <a:extLst>
              <a:ext uri="{FF2B5EF4-FFF2-40B4-BE49-F238E27FC236}">
                <a16:creationId xmlns:a16="http://schemas.microsoft.com/office/drawing/2014/main" id="{E430F886-E74D-51EC-1B5E-F3E3DE90C15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9739" y="290696"/>
            <a:ext cx="3300944" cy="145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5CFEC675-722F-989A-C8EE-BA05C18E5ACC}"/>
              </a:ext>
              <a:ext uri="{C183D7F6-B498-43B3-948B-1728B52AA6E4}">
                <adec:decorative xmlns:adec="http://schemas.microsoft.com/office/drawing/2017/decorative" val="0"/>
              </a:ext>
            </a:extLst>
          </p:cNvPr>
          <p:cNvSpPr txBox="1">
            <a:spLocks noGrp="1" noChangeArrowheads="1"/>
          </p:cNvSpPr>
          <p:nvPr>
            <p:ph type="title" idx="4294967295"/>
          </p:nvPr>
        </p:nvSpPr>
        <p:spPr bwMode="auto">
          <a:xfrm>
            <a:off x="694252" y="1490008"/>
            <a:ext cx="10800000" cy="193899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spcBef>
                <a:spcPct val="0"/>
              </a:spcBef>
              <a:spcAft>
                <a:spcPct val="0"/>
              </a:spcAft>
              <a:defRPr sz="4000" b="1">
                <a:solidFill>
                  <a:schemeClr val="tx1"/>
                </a:solidFill>
                <a:latin typeface="Arial" panose="020B0604020202020204" pitchFamily="34" charset="0"/>
                <a:ea typeface="+mj-ea"/>
                <a:cs typeface="+mj-cs"/>
              </a:defRPr>
            </a:lvl1pPr>
            <a:lvl2pPr marL="742950" indent="-285750" algn="l" rtl="0" eaLnBrk="1" fontAlgn="base" hangingPunct="1">
              <a:spcBef>
                <a:spcPct val="0"/>
              </a:spcBef>
              <a:spcAft>
                <a:spcPct val="0"/>
              </a:spcAft>
              <a:defRPr sz="3000" b="1">
                <a:solidFill>
                  <a:schemeClr val="tx1"/>
                </a:solidFill>
                <a:latin typeface="Arial" panose="020B0604020202020204" pitchFamily="34" charset="0"/>
                <a:cs typeface="Arial" charset="0"/>
              </a:defRPr>
            </a:lvl2pPr>
            <a:lvl3pPr marL="11430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3pPr>
            <a:lvl4pPr marL="16002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4pPr>
            <a:lvl5pPr marL="20574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5pPr>
            <a:lvl6pPr marL="25146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6pPr>
            <a:lvl7pPr marL="29718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7pPr>
            <a:lvl8pPr marL="34290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8pPr>
            <a:lvl9pPr marL="3886200" indent="-228600" algn="l" rtl="0" eaLnBrk="1" fontAlgn="base" hangingPunct="1">
              <a:spcBef>
                <a:spcPct val="0"/>
              </a:spcBef>
              <a:spcAft>
                <a:spcPct val="0"/>
              </a:spcAft>
              <a:defRPr sz="3000" b="1">
                <a:solidFill>
                  <a:schemeClr val="tx1"/>
                </a:solidFill>
                <a:latin typeface="Arial" panose="020B0604020202020204"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6000" b="0" i="0" u="none" strike="noStrike" kern="1200" cap="none" spc="0" normalizeH="0" baseline="0" noProof="0" dirty="0">
                <a:ln>
                  <a:noFill/>
                </a:ln>
                <a:solidFill>
                  <a:schemeClr val="tx1"/>
                </a:solidFill>
                <a:effectLst/>
                <a:uLnTx/>
                <a:uFillTx/>
                <a:latin typeface="Calibri Light" panose="020F0302020204030204" pitchFamily="34" charset="0"/>
                <a:ea typeface="Roboto Light" panose="02000000000000000000" pitchFamily="2" charset="0"/>
                <a:cs typeface="Calibri Light" panose="020F0302020204030204" pitchFamily="34" charset="0"/>
              </a:rPr>
              <a:t>Supporting Attendance: Understanding the Issues</a:t>
            </a:r>
          </a:p>
        </p:txBody>
      </p:sp>
      <p:pic>
        <p:nvPicPr>
          <p:cNvPr id="5" name="Picture 4" descr="workshop 1 understanding the issues  link&#10;&#10;image" title="workshop 1 understanding the issues  link">
            <a:hlinkClick r:id="rId4" action="ppaction://hlinksldjump"/>
          </p:cNvPr>
          <p:cNvPicPr>
            <a:picLocks noChangeAspect="1"/>
          </p:cNvPicPr>
          <p:nvPr/>
        </p:nvPicPr>
        <p:blipFill>
          <a:blip r:embed="rId5"/>
          <a:stretch>
            <a:fillRect/>
          </a:stretch>
        </p:blipFill>
        <p:spPr>
          <a:xfrm>
            <a:off x="864106" y="3945517"/>
            <a:ext cx="3022094" cy="1682109"/>
          </a:xfrm>
          <a:prstGeom prst="rect">
            <a:avLst/>
          </a:prstGeom>
          <a:ln>
            <a:solidFill>
              <a:schemeClr val="tx1"/>
            </a:solidFill>
          </a:ln>
        </p:spPr>
      </p:pic>
      <p:pic>
        <p:nvPicPr>
          <p:cNvPr id="9" name="Picture 8" descr="image" title="Workshop 2 Effective Use of Data link">
            <a:hlinkClick r:id="rId6" action="ppaction://hlinksldjump"/>
          </p:cNvPr>
          <p:cNvPicPr>
            <a:picLocks noChangeAspect="1"/>
          </p:cNvPicPr>
          <p:nvPr/>
        </p:nvPicPr>
        <p:blipFill>
          <a:blip r:embed="rId7"/>
          <a:stretch>
            <a:fillRect/>
          </a:stretch>
        </p:blipFill>
        <p:spPr>
          <a:xfrm>
            <a:off x="4238371" y="3945516"/>
            <a:ext cx="2994627" cy="1682109"/>
          </a:xfrm>
          <a:prstGeom prst="rect">
            <a:avLst/>
          </a:prstGeom>
          <a:ln>
            <a:solidFill>
              <a:schemeClr val="tx1"/>
            </a:solidFill>
          </a:ln>
        </p:spPr>
      </p:pic>
      <p:pic>
        <p:nvPicPr>
          <p:cNvPr id="8" name="Picture 7" descr="image" title="Workshop 3 Effective Strategies link">
            <a:hlinkClick r:id="rId8" action="ppaction://hlinksldjump"/>
          </p:cNvPr>
          <p:cNvPicPr>
            <a:picLocks noChangeAspect="1"/>
          </p:cNvPicPr>
          <p:nvPr/>
        </p:nvPicPr>
        <p:blipFill>
          <a:blip r:embed="rId9"/>
          <a:stretch>
            <a:fillRect/>
          </a:stretch>
        </p:blipFill>
        <p:spPr>
          <a:xfrm>
            <a:off x="7585169" y="3945516"/>
            <a:ext cx="3008843" cy="1682109"/>
          </a:xfrm>
          <a:prstGeom prst="rect">
            <a:avLst/>
          </a:prstGeom>
          <a:ln>
            <a:solidFill>
              <a:schemeClr val="tx1"/>
            </a:solidFill>
          </a:ln>
        </p:spPr>
      </p:pic>
      <p:pic>
        <p:nvPicPr>
          <p:cNvPr id="4" name="Picture 3" descr="Banner" title="Education Scotland banner">
            <a:extLst>
              <a:ext uri="{FF2B5EF4-FFF2-40B4-BE49-F238E27FC236}">
                <a16:creationId xmlns:a16="http://schemas.microsoft.com/office/drawing/2014/main" id="{CE4FA70F-4192-D289-0A6F-D73882DCA481}"/>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486036"/>
            <a:ext cx="12188504" cy="13775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F180-BA44-4498-A494-6BDAA5555C50}"/>
              </a:ext>
            </a:extLst>
          </p:cNvPr>
          <p:cNvSpPr>
            <a:spLocks noGrp="1"/>
          </p:cNvSpPr>
          <p:nvPr>
            <p:ph type="title"/>
          </p:nvPr>
        </p:nvSpPr>
        <p:spPr>
          <a:xfrm>
            <a:off x="397333" y="289191"/>
            <a:ext cx="5423604" cy="685199"/>
          </a:xfrm>
        </p:spPr>
        <p:txBody>
          <a:bodyPr>
            <a:noAutofit/>
          </a:bodyPr>
          <a:lstStyle/>
          <a:p>
            <a:r>
              <a:rPr lang="en-GB" dirty="0">
                <a:cs typeface="Arial"/>
              </a:rPr>
              <a:t>Impact of absence </a:t>
            </a:r>
          </a:p>
        </p:txBody>
      </p:sp>
      <p:graphicFrame>
        <p:nvGraphicFramePr>
          <p:cNvPr id="4" name="Table 3" descr="table&#10;100%  0 days Gives a learner the best chance of success&#10;Less than 90 % 19 days Less chance of success due to poor attendance. Learners could drop a whole grade in secondary school &#10;Less than 85% 27 days Serious implications on learning and progress.&#10;Less than 80% More than 36 days Serious implications on learning and progress.&#10;&#10;" title="Impact of absence">
            <a:extLst>
              <a:ext uri="{FF2B5EF4-FFF2-40B4-BE49-F238E27FC236}">
                <a16:creationId xmlns:a16="http://schemas.microsoft.com/office/drawing/2014/main" id="{6BD8DFA8-518F-5A45-D217-172A1BB9CD42}"/>
              </a:ext>
            </a:extLst>
          </p:cNvPr>
          <p:cNvGraphicFramePr>
            <a:graphicFrameLocks noGrp="1"/>
          </p:cNvGraphicFramePr>
          <p:nvPr>
            <p:extLst>
              <p:ext uri="{D42A27DB-BD31-4B8C-83A1-F6EECF244321}">
                <p14:modId xmlns:p14="http://schemas.microsoft.com/office/powerpoint/2010/main" val="1651438278"/>
              </p:ext>
            </p:extLst>
          </p:nvPr>
        </p:nvGraphicFramePr>
        <p:xfrm>
          <a:off x="397333" y="1481040"/>
          <a:ext cx="11397334" cy="3895920"/>
        </p:xfrm>
        <a:graphic>
          <a:graphicData uri="http://schemas.openxmlformats.org/drawingml/2006/table">
            <a:tbl>
              <a:tblPr firstRow="1" bandRow="1">
                <a:tableStyleId>{5C22544A-7EE6-4342-B048-85BDC9FD1C3A}</a:tableStyleId>
              </a:tblPr>
              <a:tblGrid>
                <a:gridCol w="2026528">
                  <a:extLst>
                    <a:ext uri="{9D8B030D-6E8A-4147-A177-3AD203B41FA5}">
                      <a16:colId xmlns:a16="http://schemas.microsoft.com/office/drawing/2014/main" val="597346816"/>
                    </a:ext>
                  </a:extLst>
                </a:gridCol>
                <a:gridCol w="2704950">
                  <a:extLst>
                    <a:ext uri="{9D8B030D-6E8A-4147-A177-3AD203B41FA5}">
                      <a16:colId xmlns:a16="http://schemas.microsoft.com/office/drawing/2014/main" val="3335903125"/>
                    </a:ext>
                  </a:extLst>
                </a:gridCol>
                <a:gridCol w="6665856">
                  <a:extLst>
                    <a:ext uri="{9D8B030D-6E8A-4147-A177-3AD203B41FA5}">
                      <a16:colId xmlns:a16="http://schemas.microsoft.com/office/drawing/2014/main" val="496069795"/>
                    </a:ext>
                  </a:extLst>
                </a:gridCol>
              </a:tblGrid>
              <a:tr h="445153">
                <a:tc>
                  <a:txBody>
                    <a:bodyPr/>
                    <a:lstStyle/>
                    <a:p>
                      <a:pPr algn="ctr"/>
                      <a:r>
                        <a:rPr lang="en-GB" sz="1800" kern="100" dirty="0">
                          <a:effectLst/>
                        </a:rPr>
                        <a:t>Percentage</a:t>
                      </a:r>
                      <a:endParaRPr lang="en-GB"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kern="100" dirty="0">
                          <a:effectLst/>
                        </a:rPr>
                        <a:t>Number of days missed</a:t>
                      </a:r>
                      <a:endParaRPr lang="en-GB" sz="1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kern="100" dirty="0">
                          <a:effectLst/>
                          <a:latin typeface="Calibri" panose="020F0502020204030204" pitchFamily="34" charset="0"/>
                          <a:cs typeface="Times New Roman" panose="02020603050405020304" pitchFamily="18" charset="0"/>
                        </a:rPr>
                        <a:t>Impact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257128"/>
                  </a:ext>
                </a:extLst>
              </a:tr>
              <a:tr h="630289">
                <a:tc>
                  <a:txBody>
                    <a:bodyPr/>
                    <a:lstStyle/>
                    <a:p>
                      <a:pPr algn="ctr"/>
                      <a:r>
                        <a:rPr lang="en-GB" sz="2000" kern="100" dirty="0">
                          <a:effectLst/>
                        </a:rPr>
                        <a:t>100%</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kern="100" dirty="0">
                          <a:effectLst/>
                        </a:rPr>
                        <a:t>0</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000" kern="100" dirty="0">
                          <a:effectLst/>
                        </a:rPr>
                        <a:t>Gives a learner the best chance of success.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0491601"/>
                  </a:ext>
                </a:extLst>
              </a:tr>
              <a:tr h="779950">
                <a:tc>
                  <a:txBody>
                    <a:bodyPr/>
                    <a:lstStyle/>
                    <a:p>
                      <a:pPr algn="ctr"/>
                      <a:r>
                        <a:rPr lang="en-GB" sz="2000" kern="100" dirty="0">
                          <a:effectLst/>
                        </a:rPr>
                        <a:t> 95%</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2000" kern="100" dirty="0">
                          <a:effectLst/>
                        </a:rPr>
                        <a:t>9 days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kern="100" dirty="0">
                          <a:effectLst/>
                        </a:rPr>
                        <a:t> </a:t>
                      </a:r>
                      <a:endParaRPr lang="en-GB" sz="1600" b="1"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32192108"/>
                  </a:ext>
                </a:extLst>
              </a:tr>
              <a:tr h="779950">
                <a:tc>
                  <a:txBody>
                    <a:bodyPr/>
                    <a:lstStyle/>
                    <a:p>
                      <a:pPr algn="ctr"/>
                      <a:r>
                        <a:rPr lang="en-GB" sz="2000" kern="100" dirty="0">
                          <a:effectLst/>
                        </a:rPr>
                        <a:t>&gt; 90 %</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2000" kern="100" dirty="0">
                          <a:effectLst/>
                        </a:rPr>
                        <a:t>19 days </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000" kern="100" dirty="0">
                          <a:effectLst/>
                        </a:rPr>
                        <a:t>Less chance of success due to poor attendance. Learners could drop a whole grade in secondary school.</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12295154"/>
                  </a:ext>
                </a:extLst>
              </a:tr>
              <a:tr h="630289">
                <a:tc>
                  <a:txBody>
                    <a:bodyPr/>
                    <a:lstStyle/>
                    <a:p>
                      <a:pPr algn="ctr"/>
                      <a:r>
                        <a:rPr lang="en-GB" sz="2000" kern="100" dirty="0">
                          <a:effectLst/>
                        </a:rPr>
                        <a:t>&gt; 85%</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tc>
                  <a:txBody>
                    <a:bodyPr/>
                    <a:lstStyle/>
                    <a:p>
                      <a:pPr algn="ctr"/>
                      <a:r>
                        <a:rPr lang="en-GB" sz="2000" kern="100" dirty="0">
                          <a:effectLst/>
                        </a:rPr>
                        <a:t>27 days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tc>
                  <a:txBody>
                    <a:bodyPr/>
                    <a:lstStyle/>
                    <a:p>
                      <a:r>
                        <a:rPr lang="en-GB" sz="2000" kern="100" dirty="0">
                          <a:effectLst/>
                        </a:rPr>
                        <a:t>Serious implications on learning and progress.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extLst>
                  <a:ext uri="{0D108BD9-81ED-4DB2-BD59-A6C34878D82A}">
                    <a16:rowId xmlns:a16="http://schemas.microsoft.com/office/drawing/2014/main" val="1716087075"/>
                  </a:ext>
                </a:extLst>
              </a:tr>
              <a:tr h="630289">
                <a:tc>
                  <a:txBody>
                    <a:bodyPr/>
                    <a:lstStyle/>
                    <a:p>
                      <a:pPr algn="ctr"/>
                      <a:r>
                        <a:rPr lang="en-GB" sz="2000" kern="100" dirty="0">
                          <a:effectLst/>
                        </a:rPr>
                        <a:t>&gt; 80%</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tc>
                  <a:txBody>
                    <a:bodyPr/>
                    <a:lstStyle/>
                    <a:p>
                      <a:pPr algn="ctr"/>
                      <a:r>
                        <a:rPr lang="en-GB" sz="2000" kern="100" dirty="0">
                          <a:effectLst/>
                        </a:rPr>
                        <a:t>More than 36 days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tc>
                  <a:txBody>
                    <a:bodyPr/>
                    <a:lstStyle/>
                    <a:p>
                      <a:r>
                        <a:rPr lang="en-GB" sz="2000" kern="100" dirty="0">
                          <a:effectLst/>
                        </a:rPr>
                        <a:t>Serious implications on learning and progress.</a:t>
                      </a:r>
                      <a:endParaRPr lang="en-GB" sz="16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181"/>
                    </a:solidFill>
                  </a:tcPr>
                </a:tc>
                <a:extLst>
                  <a:ext uri="{0D108BD9-81ED-4DB2-BD59-A6C34878D82A}">
                    <a16:rowId xmlns:a16="http://schemas.microsoft.com/office/drawing/2014/main" val="1894675720"/>
                  </a:ext>
                </a:extLst>
              </a:tr>
            </a:tbl>
          </a:graphicData>
        </a:graphic>
      </p:graphicFrame>
    </p:spTree>
    <p:extLst>
      <p:ext uri="{BB962C8B-B14F-4D97-AF65-F5344CB8AC3E}">
        <p14:creationId xmlns:p14="http://schemas.microsoft.com/office/powerpoint/2010/main" val="338630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0698-E682-9D20-BA4D-3EB0249F3CE1}"/>
              </a:ext>
            </a:extLst>
          </p:cNvPr>
          <p:cNvSpPr>
            <a:spLocks noGrp="1"/>
          </p:cNvSpPr>
          <p:nvPr>
            <p:ph type="title"/>
          </p:nvPr>
        </p:nvSpPr>
        <p:spPr>
          <a:xfrm>
            <a:off x="711562" y="350974"/>
            <a:ext cx="5257437" cy="846455"/>
          </a:xfrm>
        </p:spPr>
        <p:txBody>
          <a:bodyPr>
            <a:normAutofit/>
          </a:bodyPr>
          <a:lstStyle/>
          <a:p>
            <a:r>
              <a:rPr lang="en-GB" sz="4000" dirty="0">
                <a:latin typeface="+mn-lt"/>
                <a:ea typeface="Roboto Light" panose="02000000000000000000" pitchFamily="2" charset="0"/>
              </a:rPr>
              <a:t>Attendance Trend</a:t>
            </a:r>
          </a:p>
        </p:txBody>
      </p:sp>
      <p:graphicFrame>
        <p:nvGraphicFramePr>
          <p:cNvPr id="9" name="Chart 8" descr="The data shows attendance as a percentage at:&#10;93.1% from 2010 to 2011&#10;93.6% from 2012 to 2013&#10;93.7% from 2014 to 2015&#10;93.3% from 2016 to 2017&#10;93% from 2018 to 2019&#10;92% from 2020 to 2021&#10;90.2% from 2022 to 2023&#10;">
            <a:extLst>
              <a:ext uri="{FF2B5EF4-FFF2-40B4-BE49-F238E27FC236}">
                <a16:creationId xmlns:a16="http://schemas.microsoft.com/office/drawing/2014/main" id="{527FC8A9-7DE5-2A19-313B-99063D79F0A5}"/>
              </a:ext>
            </a:extLst>
          </p:cNvPr>
          <p:cNvGraphicFramePr/>
          <p:nvPr>
            <p:extLst>
              <p:ext uri="{D42A27DB-BD31-4B8C-83A1-F6EECF244321}">
                <p14:modId xmlns:p14="http://schemas.microsoft.com/office/powerpoint/2010/main" val="854215067"/>
              </p:ext>
            </p:extLst>
          </p:nvPr>
        </p:nvGraphicFramePr>
        <p:xfrm>
          <a:off x="97972" y="1197429"/>
          <a:ext cx="9699171" cy="5478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5" descr="Table with the following information.&#10;Academic year 2010 to 2011 Percentage 93.1&#10;&#10;Academic year 2012 to 2013 Percentage 93.6&#10;&#10;Academic year 2022 to 2023 Percentage 92.2&#10;&#10;Academic year 2020 to 2021 Percentage 92&#10;&#10;Academic year 2014 to 2015&#10; Percentage 93.&#10;&#10;&#10;&#10;&#10;&#10;" title="attendance yearly ">
            <a:extLst>
              <a:ext uri="{FF2B5EF4-FFF2-40B4-BE49-F238E27FC236}">
                <a16:creationId xmlns:a16="http://schemas.microsoft.com/office/drawing/2014/main" id="{41C5CCCF-EDCE-3435-2E10-A5B5431555AA}"/>
              </a:ext>
            </a:extLst>
          </p:cNvPr>
          <p:cNvGraphicFramePr>
            <a:graphicFrameLocks noGrp="1"/>
          </p:cNvGraphicFramePr>
          <p:nvPr>
            <p:extLst>
              <p:ext uri="{D42A27DB-BD31-4B8C-83A1-F6EECF244321}">
                <p14:modId xmlns:p14="http://schemas.microsoft.com/office/powerpoint/2010/main" val="2053096127"/>
              </p:ext>
            </p:extLst>
          </p:nvPr>
        </p:nvGraphicFramePr>
        <p:xfrm>
          <a:off x="9165771" y="182246"/>
          <a:ext cx="2928257" cy="29616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1284642088"/>
                    </a:ext>
                  </a:extLst>
                </a:gridCol>
                <a:gridCol w="1328057">
                  <a:extLst>
                    <a:ext uri="{9D8B030D-6E8A-4147-A177-3AD203B41FA5}">
                      <a16:colId xmlns:a16="http://schemas.microsoft.com/office/drawing/2014/main" val="504178119"/>
                    </a:ext>
                  </a:extLst>
                </a:gridCol>
              </a:tblGrid>
              <a:tr h="0">
                <a:tc>
                  <a:txBody>
                    <a:bodyPr/>
                    <a:lstStyle/>
                    <a:p>
                      <a:r>
                        <a:rPr lang="en-GB" sz="1800" b="1" i="0" u="none" strike="noStrike" kern="1200" baseline="0" dirty="0">
                          <a:solidFill>
                            <a:schemeClr val="tx1"/>
                          </a:solidFill>
                          <a:latin typeface="+mn-lt"/>
                          <a:ea typeface="+mn-ea"/>
                          <a:cs typeface="+mn-cs"/>
                        </a:rPr>
                        <a:t>Academic year</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1" i="0" u="none" strike="noStrike" kern="1200" baseline="0" dirty="0">
                          <a:solidFill>
                            <a:schemeClr val="tx1"/>
                          </a:solidFill>
                          <a:latin typeface="+mn-lt"/>
                          <a:ea typeface="+mn-ea"/>
                          <a:cs typeface="+mn-cs"/>
                        </a:rPr>
                        <a:t>Percentage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863947"/>
                  </a:ext>
                </a:extLst>
              </a:tr>
              <a:tr h="370840">
                <a:tc>
                  <a:txBody>
                    <a:bodyPr/>
                    <a:lstStyle/>
                    <a:p>
                      <a:r>
                        <a:rPr lang="en-GB" sz="1800" b="0" i="0" u="none" strike="noStrike" kern="1200" baseline="0" dirty="0">
                          <a:solidFill>
                            <a:schemeClr val="tx1"/>
                          </a:solidFill>
                          <a:latin typeface="+mn-lt"/>
                          <a:ea typeface="+mn-ea"/>
                          <a:cs typeface="+mn-cs"/>
                        </a:rPr>
                        <a:t>2010 to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93.1%</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565773"/>
                  </a:ext>
                </a:extLst>
              </a:tr>
              <a:tr h="370840">
                <a:tc>
                  <a:txBody>
                    <a:bodyPr/>
                    <a:lstStyle/>
                    <a:p>
                      <a:r>
                        <a:rPr lang="en-GB" sz="1800" b="0" i="0" u="none" strike="noStrike" kern="1200" baseline="0" dirty="0">
                          <a:solidFill>
                            <a:schemeClr val="tx1"/>
                          </a:solidFill>
                          <a:latin typeface="+mn-lt"/>
                          <a:ea typeface="+mn-ea"/>
                          <a:cs typeface="+mn-cs"/>
                        </a:rPr>
                        <a:t>2012 to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93.6%</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783660"/>
                  </a:ext>
                </a:extLst>
              </a:tr>
              <a:tr h="370840">
                <a:tc>
                  <a:txBody>
                    <a:bodyPr/>
                    <a:lstStyle/>
                    <a:p>
                      <a:r>
                        <a:rPr lang="en-GB" sz="1800" b="0" i="0" u="none" strike="noStrike" kern="1200" baseline="0" dirty="0">
                          <a:solidFill>
                            <a:schemeClr val="tx1"/>
                          </a:solidFill>
                          <a:latin typeface="+mn-lt"/>
                          <a:ea typeface="+mn-ea"/>
                          <a:cs typeface="+mn-cs"/>
                        </a:rPr>
                        <a:t>2014 to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93.7%</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433421"/>
                  </a:ext>
                </a:extLst>
              </a:tr>
              <a:tr h="370840">
                <a:tc>
                  <a:txBody>
                    <a:bodyPr/>
                    <a:lstStyle/>
                    <a:p>
                      <a:r>
                        <a:rPr lang="en-GB" sz="1800" b="0" i="0" u="none" strike="noStrike" kern="1200" baseline="0" dirty="0">
                          <a:solidFill>
                            <a:schemeClr val="tx1"/>
                          </a:solidFill>
                          <a:latin typeface="+mn-lt"/>
                          <a:ea typeface="+mn-ea"/>
                          <a:cs typeface="+mn-cs"/>
                        </a:rPr>
                        <a:t>2016 to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93.3%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324809"/>
                  </a:ext>
                </a:extLst>
              </a:tr>
              <a:tr h="370840">
                <a:tc>
                  <a:txBody>
                    <a:bodyPr/>
                    <a:lstStyle/>
                    <a:p>
                      <a:r>
                        <a:rPr lang="en-GB" sz="1800" b="0" i="0" u="none" strike="noStrike" kern="1200" baseline="0" dirty="0">
                          <a:solidFill>
                            <a:schemeClr val="tx1"/>
                          </a:solidFill>
                          <a:latin typeface="+mn-lt"/>
                          <a:ea typeface="+mn-ea"/>
                          <a:cs typeface="+mn-cs"/>
                        </a:rPr>
                        <a:t>2018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685660"/>
                  </a:ext>
                </a:extLst>
              </a:tr>
              <a:tr h="370840">
                <a:tc>
                  <a:txBody>
                    <a:bodyPr/>
                    <a:lstStyle/>
                    <a:p>
                      <a:r>
                        <a:rPr lang="en-GB" sz="1800" b="0" i="0" u="none" strike="noStrike" kern="1200" baseline="0" dirty="0">
                          <a:solidFill>
                            <a:schemeClr val="tx1"/>
                          </a:solidFill>
                          <a:latin typeface="+mn-lt"/>
                          <a:ea typeface="+mn-ea"/>
                          <a:cs typeface="+mn-cs"/>
                        </a:rPr>
                        <a:t>2020 to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92%</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0909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tx1"/>
                          </a:solidFill>
                          <a:latin typeface="+mn-lt"/>
                          <a:ea typeface="+mn-ea"/>
                          <a:cs typeface="+mn-cs"/>
                        </a:rPr>
                        <a:t>2022 to 2023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i="0" u="none" strike="noStrike" kern="1200" baseline="0" dirty="0">
                          <a:solidFill>
                            <a:schemeClr val="tx1"/>
                          </a:solidFill>
                          <a:latin typeface="+mn-lt"/>
                          <a:ea typeface="+mn-ea"/>
                          <a:cs typeface="+mn-cs"/>
                        </a:rPr>
                        <a:t>90.2%</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446071"/>
                  </a:ext>
                </a:extLst>
              </a:tr>
            </a:tbl>
          </a:graphicData>
        </a:graphic>
      </p:graphicFrame>
    </p:spTree>
    <p:extLst>
      <p:ext uri="{BB962C8B-B14F-4D97-AF65-F5344CB8AC3E}">
        <p14:creationId xmlns:p14="http://schemas.microsoft.com/office/powerpoint/2010/main" val="376924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a:xfrm>
            <a:off x="420130" y="284205"/>
            <a:ext cx="4460789" cy="8464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mj-lt"/>
                <a:ea typeface="+mj-ea"/>
                <a:cs typeface="+mj-cs"/>
              </a:rPr>
              <a:t>Attendance 2023</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 name="Chart 1" descr="graph and table" title="Attendance data 2023">
            <a:extLst>
              <a:ext uri="{FF2B5EF4-FFF2-40B4-BE49-F238E27FC236}">
                <a16:creationId xmlns:a16="http://schemas.microsoft.com/office/drawing/2014/main" id="{4594F435-5B9C-B007-6A57-74C271DA395A}"/>
              </a:ext>
            </a:extLst>
          </p:cNvPr>
          <p:cNvGraphicFramePr>
            <a:graphicFrameLocks/>
          </p:cNvGraphicFramePr>
          <p:nvPr>
            <p:extLst>
              <p:ext uri="{D42A27DB-BD31-4B8C-83A1-F6EECF244321}">
                <p14:modId xmlns:p14="http://schemas.microsoft.com/office/powerpoint/2010/main" val="1240779005"/>
              </p:ext>
            </p:extLst>
          </p:nvPr>
        </p:nvGraphicFramePr>
        <p:xfrm>
          <a:off x="292100" y="846455"/>
          <a:ext cx="11582400" cy="6011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014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337818" y="222443"/>
            <a:ext cx="6532539" cy="815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Primary School Attendance</a:t>
            </a:r>
          </a:p>
        </p:txBody>
      </p:sp>
      <p:graphicFrame>
        <p:nvGraphicFramePr>
          <p:cNvPr id="4" name="Chart 3" descr="Graph illustrating gap in attendance of those with an ASN and no ASN&#10;&#10;Also the gap in those impacted by poverty and not. " title="Primary school attendance"/>
          <p:cNvGraphicFramePr>
            <a:graphicFrameLocks/>
          </p:cNvGraphicFramePr>
          <p:nvPr>
            <p:extLst>
              <p:ext uri="{D42A27DB-BD31-4B8C-83A1-F6EECF244321}">
                <p14:modId xmlns:p14="http://schemas.microsoft.com/office/powerpoint/2010/main" val="3407514195"/>
              </p:ext>
            </p:extLst>
          </p:nvPr>
        </p:nvGraphicFramePr>
        <p:xfrm>
          <a:off x="444500" y="749300"/>
          <a:ext cx="11150600" cy="56769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443078" y="4405989"/>
            <a:ext cx="2760243" cy="424732"/>
          </a:xfrm>
          <a:prstGeom prst="rect">
            <a:avLst/>
          </a:prstGeom>
        </p:spPr>
        <p:txBody>
          <a:bodyPr wrap="none">
            <a:spAutoFit/>
          </a:bodyPr>
          <a:lstStyle/>
          <a:p>
            <a:pPr algn="ctr">
              <a:defRPr sz="2160" b="0" i="0" u="none" strike="noStrike" kern="1200" spc="0" baseline="0">
                <a:solidFill>
                  <a:prstClr val="black">
                    <a:lumMod val="65000"/>
                    <a:lumOff val="35000"/>
                  </a:prstClr>
                </a:solidFill>
                <a:latin typeface="+mn-lt"/>
                <a:ea typeface="+mn-ea"/>
                <a:cs typeface="+mn-cs"/>
              </a:defRPr>
            </a:pPr>
            <a:r>
              <a:rPr lang="en-US" dirty="0"/>
              <a:t>National Attendance %</a:t>
            </a:r>
          </a:p>
        </p:txBody>
      </p:sp>
    </p:spTree>
    <p:extLst>
      <p:ext uri="{BB962C8B-B14F-4D97-AF65-F5344CB8AC3E}">
        <p14:creationId xmlns:p14="http://schemas.microsoft.com/office/powerpoint/2010/main" val="207931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0110" y="17103"/>
            <a:ext cx="10515600" cy="1325563"/>
          </a:xfrm>
        </p:spPr>
        <p:txBody>
          <a:bodyPr/>
          <a:lstStyle/>
          <a:p>
            <a:r>
              <a:rPr lang="en-GB" dirty="0"/>
              <a:t>Secondary School Attendance</a:t>
            </a:r>
          </a:p>
        </p:txBody>
      </p:sp>
      <p:graphicFrame>
        <p:nvGraphicFramePr>
          <p:cNvPr id="3" name="Chart 2" descr="Graph and table " title="SEcondary School Data">
            <a:extLst>
              <a:ext uri="{FF2B5EF4-FFF2-40B4-BE49-F238E27FC236}">
                <a16:creationId xmlns:a16="http://schemas.microsoft.com/office/drawing/2014/main" id="{56D8D0AB-4BE9-4C91-9CB1-0EC3304F4D84}"/>
              </a:ext>
            </a:extLst>
          </p:cNvPr>
          <p:cNvGraphicFramePr>
            <a:graphicFrameLocks/>
          </p:cNvGraphicFramePr>
          <p:nvPr/>
        </p:nvGraphicFramePr>
        <p:xfrm>
          <a:off x="430305" y="1075765"/>
          <a:ext cx="11421035" cy="5576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778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F33F-21B2-8046-D59C-62FF8742EA31}"/>
              </a:ext>
            </a:extLst>
          </p:cNvPr>
          <p:cNvSpPr>
            <a:spLocks noGrp="1"/>
          </p:cNvSpPr>
          <p:nvPr>
            <p:ph type="title"/>
          </p:nvPr>
        </p:nvSpPr>
        <p:spPr>
          <a:xfrm>
            <a:off x="356287" y="669848"/>
            <a:ext cx="10836275" cy="653794"/>
          </a:xfrm>
        </p:spPr>
        <p:txBody>
          <a:bodyPr>
            <a:noAutofit/>
          </a:bodyPr>
          <a:lstStyle/>
          <a:p>
            <a:r>
              <a:rPr lang="en-GB" dirty="0"/>
              <a:t>Absence in relation to poverty</a:t>
            </a:r>
          </a:p>
        </p:txBody>
      </p:sp>
      <p:sp>
        <p:nvSpPr>
          <p:cNvPr id="7" name="Content Placeholder 6">
            <a:extLst>
              <a:ext uri="{FF2B5EF4-FFF2-40B4-BE49-F238E27FC236}">
                <a16:creationId xmlns:a16="http://schemas.microsoft.com/office/drawing/2014/main" id="{65CC8B6A-7AE6-19EC-8072-8868F86B53AD}"/>
              </a:ext>
            </a:extLst>
          </p:cNvPr>
          <p:cNvSpPr>
            <a:spLocks noGrp="1"/>
          </p:cNvSpPr>
          <p:nvPr>
            <p:ph idx="1"/>
          </p:nvPr>
        </p:nvSpPr>
        <p:spPr>
          <a:xfrm>
            <a:off x="338442" y="1625861"/>
            <a:ext cx="11853558" cy="4845309"/>
          </a:xfrm>
        </p:spPr>
        <p:txBody>
          <a:bodyPr>
            <a:normAutofit/>
          </a:bodyPr>
          <a:lstStyle/>
          <a:p>
            <a:pPr>
              <a:lnSpc>
                <a:spcPct val="114000"/>
              </a:lnSpc>
              <a:spcBef>
                <a:spcPts val="600"/>
              </a:spcBef>
              <a:spcAft>
                <a:spcPts val="600"/>
              </a:spcAft>
            </a:pPr>
            <a:r>
              <a:rPr lang="en-GB" sz="2800" dirty="0">
                <a:ea typeface="Times New Roman" panose="02020603050405020304" pitchFamily="18" charset="0"/>
                <a:cs typeface="Arial" panose="020B0604020202020204" pitchFamily="34" charset="0"/>
              </a:rPr>
              <a:t>Klein &amp; Sosu (2023) suggest absences may cause greater harm to children and young people living in lower socio-economic circumstances because their families may have fewer resources to compensate for lost instructional time. </a:t>
            </a:r>
          </a:p>
          <a:p>
            <a:pPr>
              <a:lnSpc>
                <a:spcPct val="114000"/>
              </a:lnSpc>
              <a:spcBef>
                <a:spcPts val="600"/>
              </a:spcBef>
              <a:spcAft>
                <a:spcPts val="600"/>
              </a:spcAft>
            </a:pPr>
            <a:r>
              <a:rPr lang="en-GB" sz="2800" dirty="0">
                <a:ea typeface="Times New Roman" panose="02020603050405020304" pitchFamily="18" charset="0"/>
                <a:cs typeface="Arial" panose="020B0604020202020204" pitchFamily="34" charset="0"/>
              </a:rPr>
              <a:t>Children and young people living in higher social economic circumstances appear to recover more quickly from learning loss related to sickness absence. This may be owing to fewer underlying health conditions and families using assets to catch up with missed lesson content </a:t>
            </a:r>
          </a:p>
          <a:p>
            <a:pPr marL="0" indent="0">
              <a:spcBef>
                <a:spcPts val="600"/>
              </a:spcBef>
              <a:spcAft>
                <a:spcPts val="600"/>
              </a:spcAft>
              <a:buNone/>
            </a:pPr>
            <a:r>
              <a:rPr lang="en-GB" sz="2800" dirty="0">
                <a:latin typeface="Arial" panose="020B0604020202020204" pitchFamily="34" charset="0"/>
                <a:ea typeface="Times New Roman" panose="02020603050405020304" pitchFamily="18" charset="0"/>
                <a:cs typeface="Arial" panose="020B0604020202020204" pitchFamily="34" charset="0"/>
              </a:rPr>
              <a:t>									</a:t>
            </a:r>
            <a:r>
              <a:rPr lang="en-GB" sz="2400" dirty="0">
                <a:latin typeface="Arial" panose="020B0604020202020204" pitchFamily="34" charset="0"/>
                <a:ea typeface="Times New Roman" panose="02020603050405020304" pitchFamily="18" charset="0"/>
                <a:cs typeface="Arial" panose="020B0604020202020204" pitchFamily="34" charset="0"/>
              </a:rPr>
              <a:t>(Klein and Sosu, 2023</a:t>
            </a:r>
            <a:r>
              <a:rPr lang="en-GB" sz="2800" dirty="0">
                <a:latin typeface="Arial" panose="020B0604020202020204" pitchFamily="34" charset="0"/>
                <a:ea typeface="Times New Roman" panose="02020603050405020304" pitchFamily="18" charset="0"/>
                <a:cs typeface="Arial" panose="020B0604020202020204" pitchFamily="34" charset="0"/>
              </a:rPr>
              <a:t>) </a:t>
            </a:r>
          </a:p>
          <a:p>
            <a:pPr>
              <a:spcBef>
                <a:spcPts val="600"/>
              </a:spcBef>
            </a:pP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descr="Talking Point Icon">
            <a:extLst>
              <a:ext uri="{FF2B5EF4-FFF2-40B4-BE49-F238E27FC236}">
                <a16:creationId xmlns:a16="http://schemas.microsoft.com/office/drawing/2014/main" id="{7BD3C7A8-A648-1EE6-50AE-B7AA31C36DA2}"/>
              </a:ext>
            </a:extLst>
          </p:cNvPr>
          <p:cNvGrpSpPr/>
          <p:nvPr/>
        </p:nvGrpSpPr>
        <p:grpSpPr>
          <a:xfrm>
            <a:off x="8604301" y="-53605"/>
            <a:ext cx="3744685" cy="1550702"/>
            <a:chOff x="81888" y="4961311"/>
            <a:chExt cx="3696825" cy="1594511"/>
          </a:xfrm>
        </p:grpSpPr>
        <p:pic>
          <p:nvPicPr>
            <p:cNvPr id="4" name="Graphic 3" descr="Chat bubble with solid fill">
              <a:extLst>
                <a:ext uri="{FF2B5EF4-FFF2-40B4-BE49-F238E27FC236}">
                  <a16:creationId xmlns:a16="http://schemas.microsoft.com/office/drawing/2014/main" id="{5F36D7E2-C209-9902-9E27-4456A2FD30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88" y="4961311"/>
              <a:ext cx="1594511" cy="1594511"/>
            </a:xfrm>
            <a:prstGeom prst="rect">
              <a:avLst/>
            </a:prstGeom>
          </p:spPr>
        </p:pic>
        <p:sp>
          <p:nvSpPr>
            <p:cNvPr id="5" name="TextBox 4">
              <a:extLst>
                <a:ext uri="{FF2B5EF4-FFF2-40B4-BE49-F238E27FC236}">
                  <a16:creationId xmlns:a16="http://schemas.microsoft.com/office/drawing/2014/main" id="{9CB72082-1099-9B79-33A4-CBB09AEAD269}"/>
                </a:ext>
              </a:extLst>
            </p:cNvPr>
            <p:cNvSpPr txBox="1"/>
            <p:nvPr/>
          </p:nvSpPr>
          <p:spPr>
            <a:xfrm>
              <a:off x="1495425" y="5432035"/>
              <a:ext cx="2283288" cy="474708"/>
            </a:xfrm>
            <a:prstGeom prst="rect">
              <a:avLst/>
            </a:prstGeom>
            <a:noFill/>
          </p:spPr>
          <p:txBody>
            <a:bodyPr wrap="none" rtlCol="0">
              <a:spAutoFit/>
            </a:bodyPr>
            <a:lstStyle/>
            <a:p>
              <a:r>
                <a:rPr lang="en-GB" sz="2400" b="1" dirty="0"/>
                <a:t>Talking Point</a:t>
              </a:r>
            </a:p>
          </p:txBody>
        </p:sp>
      </p:grpSp>
    </p:spTree>
    <p:extLst>
      <p:ext uri="{BB962C8B-B14F-4D97-AF65-F5344CB8AC3E}">
        <p14:creationId xmlns:p14="http://schemas.microsoft.com/office/powerpoint/2010/main" val="27444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BB7960-91E5-4A72-9D74-246205ADC41C}"/>
              </a:ext>
              <a:ext uri="{C183D7F6-B498-43B3-948B-1728B52AA6E4}">
                <adec:decorative xmlns:adec="http://schemas.microsoft.com/office/drawing/2017/decorative" val="1"/>
              </a:ext>
            </a:extLst>
          </p:cNvPr>
          <p:cNvSpPr txBox="1">
            <a:spLocks noGrp="1"/>
          </p:cNvSpPr>
          <p:nvPr>
            <p:ph type="title" idx="4294967295"/>
          </p:nvPr>
        </p:nvSpPr>
        <p:spPr>
          <a:xfrm>
            <a:off x="579120" y="744453"/>
            <a:ext cx="6142038" cy="671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ea typeface="+mj-lt"/>
                <a:cs typeface="+mj-lt"/>
              </a:rPr>
              <a:t>What does the research say?</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Calibri"/>
              <a:ea typeface="+mj-lt"/>
              <a:cs typeface="Calibri"/>
            </a:endParaRPr>
          </a:p>
        </p:txBody>
      </p:sp>
      <p:sp>
        <p:nvSpPr>
          <p:cNvPr id="6" name="Rounded Rectangle 5" descr="Speech bubble containing ellipsis "/>
          <p:cNvSpPr/>
          <p:nvPr/>
        </p:nvSpPr>
        <p:spPr>
          <a:xfrm>
            <a:off x="8551225" y="90577"/>
            <a:ext cx="3482853" cy="8550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descr="Image of a speech bubble with the text talking point." title="Talking point">
            <a:extLst>
              <a:ext uri="{FF2B5EF4-FFF2-40B4-BE49-F238E27FC236}">
                <a16:creationId xmlns:a16="http://schemas.microsoft.com/office/drawing/2014/main" id="{A146AD51-E1F2-F069-C0EB-C1678AF2E75E}"/>
              </a:ext>
              <a:ext uri="{C183D7F6-B498-43B3-948B-1728B52AA6E4}">
                <adec:decorative xmlns:adec="http://schemas.microsoft.com/office/drawing/2017/decorative" val="1"/>
              </a:ext>
            </a:extLst>
          </p:cNvPr>
          <p:cNvGrpSpPr/>
          <p:nvPr/>
        </p:nvGrpSpPr>
        <p:grpSpPr>
          <a:xfrm>
            <a:off x="8430406" y="266530"/>
            <a:ext cx="3190457" cy="1596647"/>
            <a:chOff x="34113" y="5056861"/>
            <a:chExt cx="2725583" cy="1392099"/>
          </a:xfrm>
          <a:solidFill>
            <a:schemeClr val="bg1"/>
          </a:solidFill>
        </p:grpSpPr>
        <p:pic>
          <p:nvPicPr>
            <p:cNvPr id="3" name="Graphic 2" descr="Chat bubble with solid fill">
              <a:extLst>
                <a:ext uri="{FF2B5EF4-FFF2-40B4-BE49-F238E27FC236}">
                  <a16:creationId xmlns:a16="http://schemas.microsoft.com/office/drawing/2014/main" id="{A8E0ED34-598B-76E7-AAAD-109485708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13" y="5056861"/>
              <a:ext cx="1594511" cy="1392099"/>
            </a:xfrm>
            <a:prstGeom prst="rect">
              <a:avLst/>
            </a:prstGeom>
            <a:solidFill>
              <a:schemeClr val="bg1"/>
            </a:solidFill>
          </p:spPr>
        </p:pic>
        <p:sp>
          <p:nvSpPr>
            <p:cNvPr id="5" name="TextBox 4">
              <a:extLst>
                <a:ext uri="{FF2B5EF4-FFF2-40B4-BE49-F238E27FC236}">
                  <a16:creationId xmlns:a16="http://schemas.microsoft.com/office/drawing/2014/main" id="{122A54C8-C5C8-E1E2-4DC6-C1C5465CBBCF}"/>
                </a:ext>
              </a:extLst>
            </p:cNvPr>
            <p:cNvSpPr txBox="1"/>
            <p:nvPr/>
          </p:nvSpPr>
          <p:spPr>
            <a:xfrm>
              <a:off x="1443616" y="5417446"/>
              <a:ext cx="1316080" cy="348852"/>
            </a:xfrm>
            <a:prstGeom prst="rect">
              <a:avLst/>
            </a:prstGeom>
            <a:grpFill/>
          </p:spPr>
          <p:txBody>
            <a:bodyPr wrap="none" rtlCol="0">
              <a:spAutoFit/>
            </a:bodyPr>
            <a:lstStyle/>
            <a:p>
              <a:r>
                <a:rPr lang="en-GB" sz="2000" b="1" dirty="0"/>
                <a:t>Talking Point</a:t>
              </a:r>
            </a:p>
          </p:txBody>
        </p:sp>
      </p:grpSp>
      <p:sp>
        <p:nvSpPr>
          <p:cNvPr id="15" name="TextBox 14">
            <a:extLst>
              <a:ext uri="{FF2B5EF4-FFF2-40B4-BE49-F238E27FC236}">
                <a16:creationId xmlns:a16="http://schemas.microsoft.com/office/drawing/2014/main" id="{BC6F4D85-6241-ADFF-4F5C-91B3C06799C0}"/>
              </a:ext>
            </a:extLst>
          </p:cNvPr>
          <p:cNvSpPr txBox="1"/>
          <p:nvPr/>
        </p:nvSpPr>
        <p:spPr>
          <a:xfrm>
            <a:off x="316323" y="1669730"/>
            <a:ext cx="12295334" cy="4286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000" indent="-457200">
              <a:lnSpc>
                <a:spcPct val="125000"/>
              </a:lnSpc>
              <a:spcBef>
                <a:spcPts val="1200"/>
              </a:spcBef>
              <a:buFont typeface="+mj-lt"/>
              <a:buAutoNum type="alphaLcParenR"/>
            </a:pPr>
            <a:r>
              <a:rPr lang="en-GB" sz="2000" dirty="0">
                <a:cs typeface="Calibri"/>
              </a:rPr>
              <a:t>All absence affects attainment, even when related to illness </a:t>
            </a:r>
          </a:p>
          <a:p>
            <a:pPr marL="635000" indent="-457200">
              <a:lnSpc>
                <a:spcPct val="125000"/>
              </a:lnSpc>
              <a:spcBef>
                <a:spcPts val="1200"/>
              </a:spcBef>
              <a:buFont typeface="+mj-lt"/>
              <a:buAutoNum type="alphaLcParenR"/>
            </a:pPr>
            <a:r>
              <a:rPr lang="en-GB" sz="2000" dirty="0">
                <a:cs typeface="Calibri"/>
              </a:rPr>
              <a:t>An average of 90% attendance is the equivalent of missing an entire school year by 3</a:t>
            </a:r>
            <a:r>
              <a:rPr lang="en-GB" sz="2000" baseline="30000" dirty="0">
                <a:cs typeface="Calibri"/>
              </a:rPr>
              <a:t>rd</a:t>
            </a:r>
            <a:r>
              <a:rPr lang="en-GB" sz="2000" dirty="0">
                <a:cs typeface="Calibri"/>
              </a:rPr>
              <a:t> year of high school</a:t>
            </a:r>
          </a:p>
          <a:p>
            <a:pPr marL="635000" indent="-457200">
              <a:lnSpc>
                <a:spcPct val="125000"/>
              </a:lnSpc>
              <a:spcBef>
                <a:spcPts val="1200"/>
              </a:spcBef>
              <a:buFont typeface="+mj-lt"/>
              <a:buAutoNum type="alphaLcParenR"/>
            </a:pPr>
            <a:r>
              <a:rPr lang="en-GB" sz="2000" dirty="0">
                <a:cs typeface="Calibri"/>
              </a:rPr>
              <a:t>School absences can be associated with lower educational attainment and a greater likelihood of non-employment</a:t>
            </a:r>
          </a:p>
          <a:p>
            <a:pPr marL="635000" indent="-457200">
              <a:lnSpc>
                <a:spcPct val="125000"/>
              </a:lnSpc>
              <a:spcBef>
                <a:spcPts val="1200"/>
              </a:spcBef>
              <a:buFont typeface="+mj-lt"/>
              <a:buAutoNum type="alphaLcParenR"/>
            </a:pPr>
            <a:r>
              <a:rPr lang="en-GB" sz="2000" dirty="0">
                <a:cs typeface="Calibri"/>
              </a:rPr>
              <a:t>Late coming is an early indication that absence may become a problem </a:t>
            </a:r>
          </a:p>
          <a:p>
            <a:pPr marL="635000" indent="-457200">
              <a:lnSpc>
                <a:spcPct val="125000"/>
              </a:lnSpc>
              <a:spcBef>
                <a:spcPts val="1200"/>
              </a:spcBef>
              <a:buFont typeface="+mj-lt"/>
              <a:buAutoNum type="alphaLcParenR"/>
            </a:pPr>
            <a:r>
              <a:rPr lang="en-GB" sz="2000" dirty="0">
                <a:cs typeface="Calibri"/>
              </a:rPr>
              <a:t>Absences may cause greater harm to those who experience socio‑economic deprivation</a:t>
            </a:r>
          </a:p>
          <a:p>
            <a:pPr marL="635000" indent="-457200">
              <a:lnSpc>
                <a:spcPct val="125000"/>
              </a:lnSpc>
              <a:spcBef>
                <a:spcPts val="1200"/>
              </a:spcBef>
              <a:buFont typeface="+mj-lt"/>
              <a:buAutoNum type="alphaLcParenR"/>
            </a:pPr>
            <a:r>
              <a:rPr lang="en-GB" sz="2000" dirty="0">
                <a:cs typeface="Calibri"/>
              </a:rPr>
              <a:t>An increase in unauthorised absence from age 10 to 11 can indicate more significant absence in later years</a:t>
            </a:r>
          </a:p>
        </p:txBody>
      </p:sp>
    </p:spTree>
    <p:extLst>
      <p:ext uri="{BB962C8B-B14F-4D97-AF65-F5344CB8AC3E}">
        <p14:creationId xmlns:p14="http://schemas.microsoft.com/office/powerpoint/2010/main" val="273803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A252DD-8ED3-616A-B6AB-A59EC4F48686}"/>
              </a:ext>
            </a:extLst>
          </p:cNvPr>
          <p:cNvSpPr txBox="1">
            <a:spLocks noGrp="1"/>
          </p:cNvSpPr>
          <p:nvPr>
            <p:ph type="title"/>
          </p:nvPr>
        </p:nvSpPr>
        <p:spPr>
          <a:xfrm>
            <a:off x="535427" y="472735"/>
            <a:ext cx="10643016" cy="75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i="0" u="none" strike="noStrike" kern="1200" cap="none" spc="0" normalizeH="0" baseline="0" noProof="0" dirty="0">
                <a:ln>
                  <a:noFill/>
                </a:ln>
                <a:effectLst/>
                <a:uLnTx/>
                <a:uFillTx/>
                <a:ea typeface="Times New Roman" panose="02020603050405020304" pitchFamily="18" charset="0"/>
                <a:cs typeface="Arial"/>
              </a:rPr>
              <a:t>Groups more vulnerable to low attendance</a:t>
            </a:r>
          </a:p>
        </p:txBody>
      </p:sp>
      <p:sp>
        <p:nvSpPr>
          <p:cNvPr id="2" name="TextBox 1">
            <a:extLst>
              <a:ext uri="{FF2B5EF4-FFF2-40B4-BE49-F238E27FC236}">
                <a16:creationId xmlns:a16="http://schemas.microsoft.com/office/drawing/2014/main" id="{969404ED-2066-A0B2-00E4-8A12F062D9DA}"/>
              </a:ext>
            </a:extLst>
          </p:cNvPr>
          <p:cNvSpPr txBox="1"/>
          <p:nvPr/>
        </p:nvSpPr>
        <p:spPr>
          <a:xfrm flipH="1">
            <a:off x="457050" y="1677290"/>
            <a:ext cx="11734950" cy="4828694"/>
          </a:xfrm>
          <a:prstGeom prst="rect">
            <a:avLst/>
          </a:prstGeom>
          <a:noFill/>
        </p:spPr>
        <p:txBody>
          <a:bodyPr wrap="square" rtlCol="0">
            <a:spAutoFit/>
          </a:bodyPr>
          <a:lstStyle/>
          <a:p>
            <a:pPr marL="533400" indent="-355600">
              <a:lnSpc>
                <a:spcPct val="125000"/>
              </a:lnSpc>
              <a:spcBef>
                <a:spcPts val="1200"/>
              </a:spcBef>
              <a:buFont typeface="Arial" panose="020B0604020202020204" pitchFamily="34" charset="0"/>
              <a:buChar char="•"/>
            </a:pPr>
            <a:r>
              <a:rPr lang="en-GB" sz="2400" dirty="0"/>
              <a:t>children and young people impacted by poverty</a:t>
            </a:r>
          </a:p>
          <a:p>
            <a:pPr marL="533400" indent="-355600">
              <a:lnSpc>
                <a:spcPct val="125000"/>
              </a:lnSpc>
              <a:spcBef>
                <a:spcPts val="1200"/>
              </a:spcBef>
              <a:buFont typeface="Arial" panose="020B0604020202020204" pitchFamily="34" charset="0"/>
              <a:buChar char="•"/>
            </a:pPr>
            <a:r>
              <a:rPr lang="en-GB" sz="2400" dirty="0"/>
              <a:t>secondary-aged pupils</a:t>
            </a:r>
          </a:p>
          <a:p>
            <a:pPr marL="533400" indent="-355600">
              <a:lnSpc>
                <a:spcPct val="125000"/>
              </a:lnSpc>
              <a:spcBef>
                <a:spcPts val="1200"/>
              </a:spcBef>
              <a:buFont typeface="Arial" panose="020B0604020202020204" pitchFamily="34" charset="0"/>
              <a:buChar char="•"/>
            </a:pPr>
            <a:r>
              <a:rPr lang="en-GB" sz="2400" dirty="0"/>
              <a:t>young people from Gypsy and Traveller communities</a:t>
            </a:r>
          </a:p>
          <a:p>
            <a:pPr marL="533400" indent="-355600">
              <a:lnSpc>
                <a:spcPct val="125000"/>
              </a:lnSpc>
              <a:spcBef>
                <a:spcPts val="1200"/>
              </a:spcBef>
              <a:buFont typeface="Arial" panose="020B0604020202020204" pitchFamily="34" charset="0"/>
              <a:buChar char="•"/>
            </a:pPr>
            <a:r>
              <a:rPr lang="en-GB" sz="2400" dirty="0"/>
              <a:t>pupils with additional support needs including:</a:t>
            </a:r>
          </a:p>
          <a:p>
            <a:pPr marL="990600" lvl="1" indent="-355600">
              <a:lnSpc>
                <a:spcPct val="125000"/>
              </a:lnSpc>
              <a:spcBef>
                <a:spcPts val="1200"/>
              </a:spcBef>
              <a:buFont typeface="Arial" panose="020B0604020202020204" pitchFamily="34" charset="0"/>
              <a:buChar char="•"/>
            </a:pPr>
            <a:r>
              <a:rPr lang="en-GB" sz="2400" dirty="0"/>
              <a:t>children and young people who have experienced care</a:t>
            </a:r>
          </a:p>
          <a:p>
            <a:pPr marL="990600" lvl="1" indent="-355600">
              <a:lnSpc>
                <a:spcPct val="125000"/>
              </a:lnSpc>
              <a:spcBef>
                <a:spcPts val="1200"/>
              </a:spcBef>
              <a:buFont typeface="Arial" panose="020B0604020202020204" pitchFamily="34" charset="0"/>
              <a:buChar char="•"/>
            </a:pPr>
            <a:r>
              <a:rPr lang="en-GB" sz="2400" dirty="0"/>
              <a:t>young carers</a:t>
            </a:r>
          </a:p>
          <a:p>
            <a:pPr marL="990600" lvl="1" indent="-355600">
              <a:lnSpc>
                <a:spcPct val="125000"/>
              </a:lnSpc>
              <a:spcBef>
                <a:spcPts val="1200"/>
              </a:spcBef>
              <a:buFont typeface="Arial" panose="020B0604020202020204" pitchFamily="34" charset="0"/>
              <a:buChar char="•"/>
            </a:pPr>
            <a:r>
              <a:rPr lang="en-GB" sz="2400" dirty="0"/>
              <a:t>children and young people who have experienced exclusion</a:t>
            </a:r>
          </a:p>
          <a:p>
            <a:pPr marL="990600" lvl="1" indent="-355600">
              <a:lnSpc>
                <a:spcPct val="125000"/>
              </a:lnSpc>
              <a:spcBef>
                <a:spcPts val="1200"/>
              </a:spcBef>
              <a:buFont typeface="Arial" panose="020B0604020202020204" pitchFamily="34" charset="0"/>
              <a:buChar char="•"/>
            </a:pPr>
            <a:r>
              <a:rPr lang="en-GB" sz="2400" dirty="0"/>
              <a:t>children and young people with social and emotional needs linked to mental health</a:t>
            </a:r>
          </a:p>
        </p:txBody>
      </p:sp>
      <p:pic>
        <p:nvPicPr>
          <p:cNvPr id="6" name="Picture 5" descr="Image of a boy walking away form a sign that says school " title="School ">
            <a:extLst>
              <a:ext uri="{FF2B5EF4-FFF2-40B4-BE49-F238E27FC236}">
                <a16:creationId xmlns:a16="http://schemas.microsoft.com/office/drawing/2014/main" id="{EFA2673D-1028-929C-88F6-60BA67A5F9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75052" y="1563910"/>
            <a:ext cx="3259898" cy="1588907"/>
          </a:xfrm>
          <a:prstGeom prst="rect">
            <a:avLst/>
          </a:prstGeom>
        </p:spPr>
      </p:pic>
    </p:spTree>
    <p:extLst>
      <p:ext uri="{BB962C8B-B14F-4D97-AF65-F5344CB8AC3E}">
        <p14:creationId xmlns:p14="http://schemas.microsoft.com/office/powerpoint/2010/main" val="168457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9" y="146973"/>
            <a:ext cx="10836275" cy="711200"/>
          </a:xfrm>
        </p:spPr>
        <p:txBody>
          <a:bodyPr/>
          <a:lstStyle/>
          <a:p>
            <a:r>
              <a:rPr lang="en-GB" dirty="0"/>
              <a:t>Secondary schools and attendance</a:t>
            </a:r>
          </a:p>
        </p:txBody>
      </p:sp>
      <p:sp>
        <p:nvSpPr>
          <p:cNvPr id="15" name="TextBox 14">
            <a:extLst>
              <a:ext uri="{FF2B5EF4-FFF2-40B4-BE49-F238E27FC236}">
                <a16:creationId xmlns:a16="http://schemas.microsoft.com/office/drawing/2014/main" id="{3FD7B072-6236-462F-B660-AA9D1A7B2790}"/>
              </a:ext>
            </a:extLst>
          </p:cNvPr>
          <p:cNvSpPr txBox="1"/>
          <p:nvPr/>
        </p:nvSpPr>
        <p:spPr>
          <a:xfrm>
            <a:off x="440737" y="2530034"/>
            <a:ext cx="6414580" cy="1754326"/>
          </a:xfrm>
          <a:prstGeom prst="rect">
            <a:avLst/>
          </a:prstGeom>
          <a:noFill/>
          <a:ln w="19050">
            <a:solidFill>
              <a:srgbClr val="00ABB5"/>
            </a:solidFill>
          </a:ln>
        </p:spPr>
        <p:txBody>
          <a:bodyPr wrap="square">
            <a:spAutoFit/>
          </a:bodyPr>
          <a:lstStyle/>
          <a:p>
            <a:pPr>
              <a:spcBef>
                <a:spcPts val="1800"/>
              </a:spcBef>
            </a:pPr>
            <a:r>
              <a:rPr lang="en-GB" sz="3600" dirty="0">
                <a:solidFill>
                  <a:schemeClr val="tx1"/>
                </a:solidFill>
                <a:ea typeface="Yu Mincho" panose="02020400000000000000" pitchFamily="18" charset="-128"/>
                <a:cs typeface="Arial" panose="020B0604020202020204" pitchFamily="34" charset="0"/>
              </a:rPr>
              <a:t>Positive perceptions of attitudes to school decrease with pupil stage, particularly up to S4. </a:t>
            </a:r>
          </a:p>
        </p:txBody>
      </p:sp>
      <p:grpSp>
        <p:nvGrpSpPr>
          <p:cNvPr id="3" name="Group 2" descr="Talking Point Icon">
            <a:extLst>
              <a:ext uri="{FF2B5EF4-FFF2-40B4-BE49-F238E27FC236}">
                <a16:creationId xmlns:a16="http://schemas.microsoft.com/office/drawing/2014/main" id="{3010FE0F-2816-FAC8-F027-62DE255030A5}"/>
              </a:ext>
            </a:extLst>
          </p:cNvPr>
          <p:cNvGrpSpPr/>
          <p:nvPr/>
        </p:nvGrpSpPr>
        <p:grpSpPr>
          <a:xfrm>
            <a:off x="8635969" y="42092"/>
            <a:ext cx="2824103" cy="993943"/>
            <a:chOff x="81888" y="4961311"/>
            <a:chExt cx="3805268" cy="1594511"/>
          </a:xfrm>
        </p:grpSpPr>
        <p:pic>
          <p:nvPicPr>
            <p:cNvPr id="4" name="Graphic 3" descr="Chat bubble with solid fill">
              <a:extLst>
                <a:ext uri="{FF2B5EF4-FFF2-40B4-BE49-F238E27FC236}">
                  <a16:creationId xmlns:a16="http://schemas.microsoft.com/office/drawing/2014/main" id="{4F526CA2-0577-078C-DAE0-8225C7152C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88" y="4961311"/>
              <a:ext cx="1594511" cy="1594511"/>
            </a:xfrm>
            <a:prstGeom prst="rect">
              <a:avLst/>
            </a:prstGeom>
          </p:spPr>
        </p:pic>
        <p:sp>
          <p:nvSpPr>
            <p:cNvPr id="6" name="TextBox 5">
              <a:extLst>
                <a:ext uri="{FF2B5EF4-FFF2-40B4-BE49-F238E27FC236}">
                  <a16:creationId xmlns:a16="http://schemas.microsoft.com/office/drawing/2014/main" id="{24174858-4615-D639-1056-DB0DE8600A51}"/>
                </a:ext>
              </a:extLst>
            </p:cNvPr>
            <p:cNvSpPr txBox="1"/>
            <p:nvPr/>
          </p:nvSpPr>
          <p:spPr>
            <a:xfrm>
              <a:off x="1495425" y="5432035"/>
              <a:ext cx="2391731" cy="641868"/>
            </a:xfrm>
            <a:prstGeom prst="rect">
              <a:avLst/>
            </a:prstGeom>
            <a:noFill/>
          </p:spPr>
          <p:txBody>
            <a:bodyPr wrap="none" rtlCol="0">
              <a:spAutoFit/>
            </a:bodyPr>
            <a:lstStyle/>
            <a:p>
              <a:r>
                <a:rPr lang="en-GB" sz="2000" b="1" dirty="0"/>
                <a:t>Talking Point</a:t>
              </a:r>
            </a:p>
          </p:txBody>
        </p:sp>
      </p:grpSp>
      <p:pic>
        <p:nvPicPr>
          <p:cNvPr id="8" name="Picture 7" descr="image" title="calendar "/>
          <p:cNvPicPr>
            <a:picLocks noChangeAspect="1"/>
          </p:cNvPicPr>
          <p:nvPr/>
        </p:nvPicPr>
        <p:blipFill>
          <a:blip r:embed="rId5"/>
          <a:stretch>
            <a:fillRect/>
          </a:stretch>
        </p:blipFill>
        <p:spPr>
          <a:xfrm>
            <a:off x="7262905" y="1501545"/>
            <a:ext cx="4361536" cy="3995300"/>
          </a:xfrm>
          <a:prstGeom prst="rect">
            <a:avLst/>
          </a:prstGeom>
        </p:spPr>
      </p:pic>
    </p:spTree>
    <p:extLst>
      <p:ext uri="{BB962C8B-B14F-4D97-AF65-F5344CB8AC3E}">
        <p14:creationId xmlns:p14="http://schemas.microsoft.com/office/powerpoint/2010/main" val="328733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715F-BCEE-105A-0321-C75B72C19571}"/>
              </a:ext>
            </a:extLst>
          </p:cNvPr>
          <p:cNvSpPr>
            <a:spLocks noGrp="1"/>
          </p:cNvSpPr>
          <p:nvPr>
            <p:ph type="title"/>
          </p:nvPr>
        </p:nvSpPr>
        <p:spPr>
          <a:xfrm>
            <a:off x="677514" y="2529000"/>
            <a:ext cx="10800000" cy="1800000"/>
          </a:xfrm>
        </p:spPr>
        <p:txBody>
          <a:bodyPr>
            <a:normAutofit fontScale="90000"/>
          </a:bodyPr>
          <a:lstStyle/>
          <a:p>
            <a:pPr algn="ctr"/>
            <a:r>
              <a:rPr lang="en-GB" sz="7200" dirty="0"/>
              <a:t>Workshop 2</a:t>
            </a:r>
            <a:br>
              <a:rPr lang="en-GB" sz="7200" dirty="0"/>
            </a:br>
            <a:r>
              <a:rPr lang="en-GB" sz="7200" dirty="0"/>
              <a:t>Effective Use of Data</a:t>
            </a:r>
          </a:p>
        </p:txBody>
      </p:sp>
      <p:pic>
        <p:nvPicPr>
          <p:cNvPr id="4" name="Picture 3" descr="Education Scotland Logo">
            <a:extLst>
              <a:ext uri="{FF2B5EF4-FFF2-40B4-BE49-F238E27FC236}">
                <a16:creationId xmlns:a16="http://schemas.microsoft.com/office/drawing/2014/main" id="{E430F886-E74D-51EC-1B5E-F3E3DE90C15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9739" y="290696"/>
            <a:ext cx="3300944" cy="145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anner" title="Education Scotland banner">
            <a:extLst>
              <a:ext uri="{FF2B5EF4-FFF2-40B4-BE49-F238E27FC236}">
                <a16:creationId xmlns:a16="http://schemas.microsoft.com/office/drawing/2014/main" id="{CE4FA70F-4192-D289-0A6F-D73882DCA48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036"/>
            <a:ext cx="12188504" cy="1377584"/>
          </a:xfrm>
          <a:prstGeom prst="rect">
            <a:avLst/>
          </a:prstGeom>
        </p:spPr>
      </p:pic>
    </p:spTree>
    <p:extLst>
      <p:ext uri="{BB962C8B-B14F-4D97-AF65-F5344CB8AC3E}">
        <p14:creationId xmlns:p14="http://schemas.microsoft.com/office/powerpoint/2010/main" val="338537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ink to  Improving Attendance:underatnding the Issues report" title="Link">
            <a:extLst>
              <a:ext uri="{FF2B5EF4-FFF2-40B4-BE49-F238E27FC236}">
                <a16:creationId xmlns:a16="http://schemas.microsoft.com/office/drawing/2014/main" id="{757DFFDE-8109-3A4E-CECB-3FA79AEBC47B}"/>
              </a:ext>
            </a:extLst>
          </p:cNvPr>
          <p:cNvSpPr txBox="1">
            <a:spLocks noGrp="1"/>
          </p:cNvSpPr>
          <p:nvPr>
            <p:ph type="title" idx="4294967295"/>
          </p:nvPr>
        </p:nvSpPr>
        <p:spPr>
          <a:xfrm>
            <a:off x="456812" y="185372"/>
            <a:ext cx="8343900" cy="797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tx1"/>
                </a:solidFill>
                <a:effectLst/>
                <a:uLnTx/>
                <a:uFillTx/>
                <a:ea typeface="Roboto Light" panose="02000000000000000000" pitchFamily="2" charset="0"/>
                <a:cs typeface="+mn-cs"/>
              </a:rPr>
              <a:t>Improving attendance in Scotland</a:t>
            </a:r>
            <a:endParaRPr kumimoji="0" lang="en-GB" sz="4000" b="0" i="0" u="none" strike="noStrike" kern="1200" cap="none" spc="0" normalizeH="0" baseline="0" noProof="0" dirty="0">
              <a:ln>
                <a:noFill/>
              </a:ln>
              <a:solidFill>
                <a:schemeClr val="tx1"/>
              </a:solidFill>
              <a:effectLst/>
              <a:uLnTx/>
              <a:uFillTx/>
              <a:ea typeface="Roboto Light" panose="02000000000000000000" pitchFamily="2" charset="0"/>
              <a:cs typeface="Arial"/>
            </a:endParaRPr>
          </a:p>
        </p:txBody>
      </p:sp>
      <p:pic>
        <p:nvPicPr>
          <p:cNvPr id="15" name="Picture 14" descr="Image of the key findings that are outlined more fully in the report" title="Stetch note">
            <a:extLst>
              <a:ext uri="{FF2B5EF4-FFF2-40B4-BE49-F238E27FC236}">
                <a16:creationId xmlns:a16="http://schemas.microsoft.com/office/drawing/2014/main" id="{0A874235-6087-F496-A5BF-21BAAA9ED00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5638" r="21535" b="4972"/>
          <a:stretch/>
        </p:blipFill>
        <p:spPr>
          <a:xfrm>
            <a:off x="201557" y="1387896"/>
            <a:ext cx="7324523" cy="5240461"/>
          </a:xfrm>
          <a:prstGeom prst="rect">
            <a:avLst/>
          </a:prstGeom>
        </p:spPr>
      </p:pic>
      <p:pic>
        <p:nvPicPr>
          <p:cNvPr id="26" name="Picture 25" descr="link to paper" title="QR code">
            <a:extLst>
              <a:ext uri="{FF2B5EF4-FFF2-40B4-BE49-F238E27FC236}">
                <a16:creationId xmlns:a16="http://schemas.microsoft.com/office/drawing/2014/main" id="{EA8528A7-B6CA-098B-BB09-B913D6AEB44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655589" y="3461043"/>
            <a:ext cx="2607576" cy="2320504"/>
          </a:xfrm>
          <a:prstGeom prst="rect">
            <a:avLst/>
          </a:prstGeom>
        </p:spPr>
      </p:pic>
      <p:sp>
        <p:nvSpPr>
          <p:cNvPr id="2" name="Title 3" descr="Link to  Improving Attendance:underatnding the Issues report" title="Link">
            <a:extLst>
              <a:ext uri="{FF2B5EF4-FFF2-40B4-BE49-F238E27FC236}">
                <a16:creationId xmlns:a16="http://schemas.microsoft.com/office/drawing/2014/main" id="{25A03A5E-2F11-6445-683B-AF8B29DB8F60}"/>
              </a:ext>
            </a:extLst>
          </p:cNvPr>
          <p:cNvSpPr txBox="1">
            <a:spLocks/>
          </p:cNvSpPr>
          <p:nvPr/>
        </p:nvSpPr>
        <p:spPr>
          <a:xfrm>
            <a:off x="8655589" y="1387896"/>
            <a:ext cx="2897822" cy="1708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spcBef>
                <a:spcPts val="0"/>
              </a:spcBef>
              <a:defRPr/>
            </a:pPr>
            <a:r>
              <a:rPr lang="en-GB" sz="2800" dirty="0">
                <a:latin typeface="+mn-lt"/>
                <a:ea typeface="Roboto Light" panose="02000000000000000000" pitchFamily="2" charset="0"/>
                <a:cs typeface="+mn-cs"/>
              </a:rPr>
              <a:t>Read </a:t>
            </a:r>
            <a:r>
              <a:rPr lang="en-GB" sz="2800" dirty="0">
                <a:latin typeface="+mn-lt"/>
                <a:hlinkClick r:id="rId5"/>
              </a:rPr>
              <a:t>Improving Attendance in Scotland</a:t>
            </a:r>
            <a:endParaRPr lang="en-GB" sz="2800" dirty="0">
              <a:latin typeface="+mn-lt"/>
              <a:ea typeface="Roboto Light" panose="02000000000000000000" pitchFamily="2" charset="0"/>
              <a:cs typeface="Arial"/>
            </a:endParaRPr>
          </a:p>
        </p:txBody>
      </p:sp>
    </p:spTree>
    <p:extLst>
      <p:ext uri="{BB962C8B-B14F-4D97-AF65-F5344CB8AC3E}">
        <p14:creationId xmlns:p14="http://schemas.microsoft.com/office/powerpoint/2010/main" val="15452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33DC0-D741-4B61-8C88-589636E4C32F}"/>
              </a:ext>
            </a:extLst>
          </p:cNvPr>
          <p:cNvSpPr>
            <a:spLocks noGrp="1"/>
          </p:cNvSpPr>
          <p:nvPr>
            <p:ph type="title" idx="4294967295"/>
          </p:nvPr>
        </p:nvSpPr>
        <p:spPr>
          <a:xfrm>
            <a:off x="0" y="-20638"/>
            <a:ext cx="10633075" cy="708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What might this be telling us?</a:t>
            </a:r>
          </a:p>
        </p:txBody>
      </p:sp>
      <p:grpSp>
        <p:nvGrpSpPr>
          <p:cNvPr id="4" name="Group 3" descr="Talking Point Icon">
            <a:extLst>
              <a:ext uri="{FF2B5EF4-FFF2-40B4-BE49-F238E27FC236}">
                <a16:creationId xmlns:a16="http://schemas.microsoft.com/office/drawing/2014/main" id="{F4FE1533-E833-CF54-3618-A5A42DA9D61F}"/>
              </a:ext>
            </a:extLst>
          </p:cNvPr>
          <p:cNvGrpSpPr/>
          <p:nvPr/>
        </p:nvGrpSpPr>
        <p:grpSpPr>
          <a:xfrm>
            <a:off x="8886367" y="-82550"/>
            <a:ext cx="3493416" cy="1683754"/>
            <a:chOff x="81888" y="4961311"/>
            <a:chExt cx="3519242" cy="1594511"/>
          </a:xfrm>
        </p:grpSpPr>
        <p:pic>
          <p:nvPicPr>
            <p:cNvPr id="5" name="Graphic 4" descr="Chat bubble with solid fill">
              <a:extLst>
                <a:ext uri="{FF2B5EF4-FFF2-40B4-BE49-F238E27FC236}">
                  <a16:creationId xmlns:a16="http://schemas.microsoft.com/office/drawing/2014/main" id="{0F87D23C-5293-3DEF-DF45-D7DE6FA04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88" y="4961311"/>
              <a:ext cx="1594511" cy="1594511"/>
            </a:xfrm>
            <a:prstGeom prst="rect">
              <a:avLst/>
            </a:prstGeom>
          </p:spPr>
        </p:pic>
        <p:sp>
          <p:nvSpPr>
            <p:cNvPr id="6" name="TextBox 5">
              <a:extLst>
                <a:ext uri="{FF2B5EF4-FFF2-40B4-BE49-F238E27FC236}">
                  <a16:creationId xmlns:a16="http://schemas.microsoft.com/office/drawing/2014/main" id="{CAADB0B4-066D-B7B0-01A9-5EED55FC7C2D}"/>
                </a:ext>
              </a:extLst>
            </p:cNvPr>
            <p:cNvSpPr txBox="1"/>
            <p:nvPr/>
          </p:nvSpPr>
          <p:spPr>
            <a:xfrm>
              <a:off x="1495425" y="5432035"/>
              <a:ext cx="2105705" cy="437196"/>
            </a:xfrm>
            <a:prstGeom prst="rect">
              <a:avLst/>
            </a:prstGeom>
            <a:noFill/>
          </p:spPr>
          <p:txBody>
            <a:bodyPr wrap="none" rtlCol="0">
              <a:spAutoFit/>
            </a:bodyPr>
            <a:lstStyle/>
            <a:p>
              <a:r>
                <a:rPr lang="en-GB" sz="2400" b="1" dirty="0"/>
                <a:t>Talking Point</a:t>
              </a:r>
            </a:p>
          </p:txBody>
        </p:sp>
      </p:grpSp>
      <p:sp>
        <p:nvSpPr>
          <p:cNvPr id="9" name="Rectangle 8">
            <a:extLst>
              <a:ext uri="{FF2B5EF4-FFF2-40B4-BE49-F238E27FC236}">
                <a16:creationId xmlns:a16="http://schemas.microsoft.com/office/drawing/2014/main" id="{DEAD82F9-7A0C-47D4-8C33-02553A484C9F}"/>
              </a:ext>
            </a:extLst>
          </p:cNvPr>
          <p:cNvSpPr/>
          <p:nvPr/>
        </p:nvSpPr>
        <p:spPr>
          <a:xfrm>
            <a:off x="180657" y="1385751"/>
            <a:ext cx="3970103" cy="204324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GB" sz="2800" dirty="0">
                <a:solidFill>
                  <a:schemeClr val="tx1"/>
                </a:solidFill>
              </a:rPr>
              <a:t>The attendance of S5 in 2022-2023 has increased by 5%. From 86% in Term 1 to 91% in Term 4. </a:t>
            </a:r>
          </a:p>
        </p:txBody>
      </p:sp>
      <p:sp>
        <p:nvSpPr>
          <p:cNvPr id="12" name="Rectangle 11">
            <a:extLst>
              <a:ext uri="{FF2B5EF4-FFF2-40B4-BE49-F238E27FC236}">
                <a16:creationId xmlns:a16="http://schemas.microsoft.com/office/drawing/2014/main" id="{A498DE31-FFC2-41B5-BF81-8B75881602D6}"/>
              </a:ext>
            </a:extLst>
          </p:cNvPr>
          <p:cNvSpPr/>
          <p:nvPr/>
        </p:nvSpPr>
        <p:spPr>
          <a:xfrm>
            <a:off x="4315013" y="1385751"/>
            <a:ext cx="3733232" cy="204324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GB" sz="2800" dirty="0">
                <a:solidFill>
                  <a:schemeClr val="tx1"/>
                </a:solidFill>
              </a:rPr>
              <a:t>Attendance in P7 has risen by 3%. From 90% in 2021-2022 to 93% in 2022-2023.</a:t>
            </a:r>
          </a:p>
        </p:txBody>
      </p:sp>
      <p:sp>
        <p:nvSpPr>
          <p:cNvPr id="20" name="Rectangle 19">
            <a:extLst>
              <a:ext uri="{FF2B5EF4-FFF2-40B4-BE49-F238E27FC236}">
                <a16:creationId xmlns:a16="http://schemas.microsoft.com/office/drawing/2014/main" id="{967B6805-831F-46FA-85A8-BA0E9855930C}"/>
              </a:ext>
            </a:extLst>
          </p:cNvPr>
          <p:cNvSpPr/>
          <p:nvPr/>
        </p:nvSpPr>
        <p:spPr>
          <a:xfrm>
            <a:off x="8212499" y="1385751"/>
            <a:ext cx="3733232" cy="204324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GB" sz="2800" dirty="0">
                <a:solidFill>
                  <a:schemeClr val="tx1"/>
                </a:solidFill>
              </a:rPr>
              <a:t>Overall school attendance in Anytown Primary has increased from 90% to 91%.</a:t>
            </a:r>
          </a:p>
        </p:txBody>
      </p:sp>
      <p:pic>
        <p:nvPicPr>
          <p:cNvPr id="1026" name="Picture 2" descr="Image of question mark" title="Question">
            <a:extLst>
              <a:ext uri="{FF2B5EF4-FFF2-40B4-BE49-F238E27FC236}">
                <a16:creationId xmlns:a16="http://schemas.microsoft.com/office/drawing/2014/main" id="{5D025231-420A-45E2-B26B-7F6A2A79ED00}"/>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3206" y="3862575"/>
            <a:ext cx="2224765" cy="1781318"/>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descr="Speech bubble" title="What is wrong with this data? ">
            <a:extLst>
              <a:ext uri="{FF2B5EF4-FFF2-40B4-BE49-F238E27FC236}">
                <a16:creationId xmlns:a16="http://schemas.microsoft.com/office/drawing/2014/main" id="{56052B32-54BE-41AC-ADC5-507B525B8708}"/>
              </a:ext>
            </a:extLst>
          </p:cNvPr>
          <p:cNvSpPr/>
          <p:nvPr/>
        </p:nvSpPr>
        <p:spPr>
          <a:xfrm>
            <a:off x="5074564" y="3668432"/>
            <a:ext cx="6548374" cy="1505814"/>
          </a:xfrm>
          <a:prstGeom prst="wedgeRoundRectCallout">
            <a:avLst>
              <a:gd name="adj1" fmla="val -67645"/>
              <a:gd name="adj2" fmla="val 3332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a:cs typeface="Arial" panose="020B0604020202020204" pitchFamily="34" charset="0"/>
              </a:rPr>
              <a:t>What wrong with this data as evidence of improvement? Any other examples?</a:t>
            </a:r>
          </a:p>
        </p:txBody>
      </p:sp>
    </p:spTree>
    <p:extLst>
      <p:ext uri="{BB962C8B-B14F-4D97-AF65-F5344CB8AC3E}">
        <p14:creationId xmlns:p14="http://schemas.microsoft.com/office/powerpoint/2010/main" val="12908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96838"/>
            <a:ext cx="10633075"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Data and attendance research tell us</a:t>
            </a:r>
          </a:p>
        </p:txBody>
      </p:sp>
      <p:sp>
        <p:nvSpPr>
          <p:cNvPr id="8" name="TextBox 7">
            <a:extLst>
              <a:ext uri="{FF2B5EF4-FFF2-40B4-BE49-F238E27FC236}">
                <a16:creationId xmlns:a16="http://schemas.microsoft.com/office/drawing/2014/main" id="{97A101D2-7F06-4BE4-DD12-A63707071E6C}"/>
              </a:ext>
            </a:extLst>
          </p:cNvPr>
          <p:cNvSpPr txBox="1"/>
          <p:nvPr/>
        </p:nvSpPr>
        <p:spPr>
          <a:xfrm>
            <a:off x="153465" y="1170981"/>
            <a:ext cx="11649759" cy="4450449"/>
          </a:xfrm>
          <a:prstGeom prst="rect">
            <a:avLst/>
          </a:prstGeom>
          <a:noFill/>
        </p:spPr>
        <p:txBody>
          <a:bodyPr wrap="square">
            <a:spAutoFit/>
          </a:bodyPr>
          <a:lstStyle/>
          <a:p>
            <a:pPr>
              <a:lnSpc>
                <a:spcPct val="90000"/>
              </a:lnSpc>
              <a:spcBef>
                <a:spcPts val="1200"/>
              </a:spcBef>
              <a:spcAft>
                <a:spcPts val="600"/>
              </a:spcAft>
            </a:pPr>
            <a:r>
              <a:rPr lang="en-GB" sz="2400" dirty="0">
                <a:cs typeface="Arial"/>
              </a:rPr>
              <a:t>(Klein et al., 2022). </a:t>
            </a:r>
          </a:p>
          <a:p>
            <a:pPr marL="342900" indent="-342900">
              <a:lnSpc>
                <a:spcPct val="90000"/>
              </a:lnSpc>
              <a:spcBef>
                <a:spcPts val="1200"/>
              </a:spcBef>
              <a:spcAft>
                <a:spcPts val="600"/>
              </a:spcAft>
              <a:buFont typeface="Arial" panose="020B0604020202020204" pitchFamily="34" charset="0"/>
              <a:buChar char="•"/>
            </a:pPr>
            <a:r>
              <a:rPr lang="en-GB" sz="2800" dirty="0">
                <a:cs typeface="Arial"/>
              </a:rPr>
              <a:t>Using the right data is critical. </a:t>
            </a:r>
          </a:p>
          <a:p>
            <a:pPr marL="342900" indent="-342900">
              <a:lnSpc>
                <a:spcPct val="90000"/>
              </a:lnSpc>
              <a:spcBef>
                <a:spcPts val="1200"/>
              </a:spcBef>
              <a:spcAft>
                <a:spcPts val="600"/>
              </a:spcAft>
              <a:buFont typeface="Arial" panose="020B0604020202020204" pitchFamily="34" charset="0"/>
              <a:buChar char="•"/>
            </a:pPr>
            <a:r>
              <a:rPr lang="en-GB" sz="2800" dirty="0">
                <a:cs typeface="Arial"/>
              </a:rPr>
              <a:t>Interventions which focus on attendance should consider the underlying reasons. </a:t>
            </a:r>
          </a:p>
          <a:p>
            <a:pPr marL="342900" indent="-342900">
              <a:lnSpc>
                <a:spcPct val="90000"/>
              </a:lnSpc>
              <a:spcBef>
                <a:spcPts val="1200"/>
              </a:spcBef>
              <a:spcAft>
                <a:spcPts val="600"/>
              </a:spcAft>
              <a:buFont typeface="Arial" panose="020B0604020202020204" pitchFamily="34" charset="0"/>
              <a:buChar char="•"/>
            </a:pPr>
            <a:r>
              <a:rPr lang="en-GB" sz="2800" dirty="0">
                <a:cs typeface="Arial"/>
              </a:rPr>
              <a:t>Health, behavioural or social factors should be important considerations for designing interventions.</a:t>
            </a:r>
          </a:p>
          <a:p>
            <a:pPr marL="342900" indent="-342900">
              <a:lnSpc>
                <a:spcPct val="90000"/>
              </a:lnSpc>
              <a:spcBef>
                <a:spcPts val="1200"/>
              </a:spcBef>
              <a:spcAft>
                <a:spcPts val="600"/>
              </a:spcAft>
              <a:buFont typeface="Arial" panose="020B0604020202020204" pitchFamily="34" charset="0"/>
              <a:buChar char="•"/>
            </a:pPr>
            <a:r>
              <a:rPr lang="en-GB" sz="2800" dirty="0">
                <a:cs typeface="Arial"/>
              </a:rPr>
              <a:t>Knowledge of specific reasons will aid the design of successful interventions to improve attainment by incorporating support that addresses the underlying reasons for absenteeism </a:t>
            </a:r>
          </a:p>
        </p:txBody>
      </p:sp>
    </p:spTree>
    <p:extLst>
      <p:ext uri="{BB962C8B-B14F-4D97-AF65-F5344CB8AC3E}">
        <p14:creationId xmlns:p14="http://schemas.microsoft.com/office/powerpoint/2010/main" val="285581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3351DD-4E8C-13E4-103B-B49E52A66FCC}"/>
              </a:ext>
              <a:ext uri="{C183D7F6-B498-43B3-948B-1728B52AA6E4}">
                <adec:decorative xmlns:adec="http://schemas.microsoft.com/office/drawing/2017/decorative" val="0"/>
              </a:ext>
            </a:extLst>
          </p:cNvPr>
          <p:cNvSpPr>
            <a:spLocks noGrp="1"/>
          </p:cNvSpPr>
          <p:nvPr>
            <p:ph type="title" idx="4294967295"/>
          </p:nvPr>
        </p:nvSpPr>
        <p:spPr>
          <a:xfrm>
            <a:off x="366868" y="981885"/>
            <a:ext cx="6138041"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chemeClr val="tx1"/>
                </a:solidFill>
                <a:effectLst/>
                <a:uLnTx/>
                <a:uFillTx/>
                <a:latin typeface="+mj-lt"/>
                <a:ea typeface="+mn-ea"/>
                <a:cs typeface="Arial" panose="020B0604020202020204" pitchFamily="34" charset="0"/>
              </a:rPr>
              <a:t>What data</a:t>
            </a:r>
            <a:r>
              <a:rPr lang="en-GB" sz="4000" b="1" dirty="0">
                <a:ea typeface="+mn-ea"/>
                <a:cs typeface="Arial" panose="020B0604020202020204" pitchFamily="34" charset="0"/>
              </a:rPr>
              <a:t> do I need?</a:t>
            </a:r>
            <a:endParaRPr kumimoji="0" lang="en-GB" sz="4000" b="1"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p:txBody>
      </p:sp>
      <p:grpSp>
        <p:nvGrpSpPr>
          <p:cNvPr id="19" name="Group 18" descr="Talking Point Icon">
            <a:extLst>
              <a:ext uri="{FF2B5EF4-FFF2-40B4-BE49-F238E27FC236}">
                <a16:creationId xmlns:a16="http://schemas.microsoft.com/office/drawing/2014/main" id="{F4FE1533-E833-CF54-3618-A5A42DA9D61F}"/>
              </a:ext>
            </a:extLst>
          </p:cNvPr>
          <p:cNvGrpSpPr/>
          <p:nvPr/>
        </p:nvGrpSpPr>
        <p:grpSpPr>
          <a:xfrm>
            <a:off x="8849969" y="241915"/>
            <a:ext cx="3493416" cy="1683754"/>
            <a:chOff x="81888" y="4961311"/>
            <a:chExt cx="3519242" cy="1594511"/>
          </a:xfrm>
        </p:grpSpPr>
        <p:pic>
          <p:nvPicPr>
            <p:cNvPr id="20" name="Graphic 4" descr="Chat bubble with solid fill">
              <a:extLst>
                <a:ext uri="{FF2B5EF4-FFF2-40B4-BE49-F238E27FC236}">
                  <a16:creationId xmlns:a16="http://schemas.microsoft.com/office/drawing/2014/main" id="{0F87D23C-5293-3DEF-DF45-D7DE6FA04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88" y="4961311"/>
              <a:ext cx="1594511" cy="1594511"/>
            </a:xfrm>
            <a:prstGeom prst="rect">
              <a:avLst/>
            </a:prstGeom>
          </p:spPr>
        </p:pic>
        <p:sp>
          <p:nvSpPr>
            <p:cNvPr id="21" name="TextBox 20">
              <a:extLst>
                <a:ext uri="{FF2B5EF4-FFF2-40B4-BE49-F238E27FC236}">
                  <a16:creationId xmlns:a16="http://schemas.microsoft.com/office/drawing/2014/main" id="{CAADB0B4-066D-B7B0-01A9-5EED55FC7C2D}"/>
                </a:ext>
              </a:extLst>
            </p:cNvPr>
            <p:cNvSpPr txBox="1"/>
            <p:nvPr/>
          </p:nvSpPr>
          <p:spPr>
            <a:xfrm>
              <a:off x="1495425" y="5432035"/>
              <a:ext cx="2105705" cy="437196"/>
            </a:xfrm>
            <a:prstGeom prst="rect">
              <a:avLst/>
            </a:prstGeom>
            <a:noFill/>
          </p:spPr>
          <p:txBody>
            <a:bodyPr wrap="none" rtlCol="0">
              <a:spAutoFit/>
            </a:bodyPr>
            <a:lstStyle/>
            <a:p>
              <a:r>
                <a:rPr lang="en-GB" sz="2400" b="1" dirty="0"/>
                <a:t>Talking Point</a:t>
              </a:r>
            </a:p>
          </p:txBody>
        </p:sp>
      </p:grpSp>
      <p:sp>
        <p:nvSpPr>
          <p:cNvPr id="9" name="TextBox 8">
            <a:extLst>
              <a:ext uri="{FF2B5EF4-FFF2-40B4-BE49-F238E27FC236}">
                <a16:creationId xmlns:a16="http://schemas.microsoft.com/office/drawing/2014/main" id="{E5C56870-0C4B-4F14-F9AA-228C46F78174}"/>
              </a:ext>
            </a:extLst>
          </p:cNvPr>
          <p:cNvSpPr txBox="1"/>
          <p:nvPr/>
        </p:nvSpPr>
        <p:spPr>
          <a:xfrm>
            <a:off x="366868" y="2052077"/>
            <a:ext cx="8483101" cy="26108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75000"/>
                    <a:lumOff val="25000"/>
                  </a:prstClr>
                </a:solidFill>
                <a:effectLst/>
                <a:uLnTx/>
                <a:uFillTx/>
                <a:ea typeface="+mn-ea"/>
                <a:cs typeface="+mn-cs"/>
              </a:rPr>
              <a:t>All absence</a:t>
            </a:r>
            <a:r>
              <a:rPr kumimoji="0" lang="en-GB" sz="2800" b="0" i="0" u="none" strike="noStrike" kern="1200" cap="none" spc="0" normalizeH="0" noProof="0" dirty="0">
                <a:ln>
                  <a:noFill/>
                </a:ln>
                <a:solidFill>
                  <a:prstClr val="black">
                    <a:lumMod val="75000"/>
                    <a:lumOff val="25000"/>
                  </a:prstClr>
                </a:solidFill>
                <a:effectLst/>
                <a:uLnTx/>
                <a:uFillTx/>
                <a:ea typeface="+mn-ea"/>
                <a:cs typeface="+mn-cs"/>
              </a:rPr>
              <a:t> can affect progress</a:t>
            </a:r>
          </a:p>
          <a:p>
            <a:pPr>
              <a:lnSpc>
                <a:spcPct val="150000"/>
              </a:lnSpc>
              <a:defRPr/>
            </a:pPr>
            <a:r>
              <a:rPr lang="en-GB" sz="2800" dirty="0">
                <a:solidFill>
                  <a:prstClr val="black">
                    <a:lumMod val="75000"/>
                    <a:lumOff val="25000"/>
                  </a:prstClr>
                </a:solidFill>
              </a:rPr>
              <a:t>90% threshold for action is unreliable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800" noProof="0" dirty="0">
                <a:solidFill>
                  <a:prstClr val="black">
                    <a:lumMod val="75000"/>
                    <a:lumOff val="25000"/>
                  </a:prstClr>
                </a:solidFill>
              </a:rPr>
              <a:t>Certain groups are more vulnerable to absence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800" dirty="0">
                <a:solidFill>
                  <a:prstClr val="black">
                    <a:lumMod val="75000"/>
                    <a:lumOff val="25000"/>
                  </a:prstClr>
                </a:solidFill>
              </a:rPr>
              <a:t>Absence in higher as a pupil moves through secondary</a:t>
            </a:r>
            <a:endParaRPr lang="en-GB" sz="2800" noProof="0" dirty="0">
              <a:solidFill>
                <a:prstClr val="black">
                  <a:lumMod val="75000"/>
                  <a:lumOff val="25000"/>
                </a:prstClr>
              </a:solidFill>
            </a:endParaRPr>
          </a:p>
        </p:txBody>
      </p:sp>
      <p:sp>
        <p:nvSpPr>
          <p:cNvPr id="3" name="TextBox 2">
            <a:extLst>
              <a:ext uri="{FF2B5EF4-FFF2-40B4-BE49-F238E27FC236}">
                <a16:creationId xmlns:a16="http://schemas.microsoft.com/office/drawing/2014/main" id="{6719CF16-9BFB-51F9-92F5-72AFA6FAFBA4}"/>
              </a:ext>
            </a:extLst>
          </p:cNvPr>
          <p:cNvSpPr txBox="1"/>
          <p:nvPr/>
        </p:nvSpPr>
        <p:spPr>
          <a:xfrm>
            <a:off x="945931" y="5733112"/>
            <a:ext cx="108782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Absence is only a symptom of what else is happening</a:t>
            </a:r>
            <a:r>
              <a:rPr kumimoji="0" lang="en-GB" sz="36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10" name="Picture 9" descr="Image of man using a computer " title="Computer man">
            <a:extLst>
              <a:ext uri="{FF2B5EF4-FFF2-40B4-BE49-F238E27FC236}">
                <a16:creationId xmlns:a16="http://schemas.microsoft.com/office/drawing/2014/main" id="{BF450A44-0316-41E2-F822-FB320B3371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83582" y="1906769"/>
            <a:ext cx="4608418" cy="2507896"/>
          </a:xfrm>
          <a:prstGeom prst="rect">
            <a:avLst/>
          </a:prstGeom>
        </p:spPr>
      </p:pic>
    </p:spTree>
    <p:extLst>
      <p:ext uri="{BB962C8B-B14F-4D97-AF65-F5344CB8AC3E}">
        <p14:creationId xmlns:p14="http://schemas.microsoft.com/office/powerpoint/2010/main" val="309201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8095EE-FDBF-46E4-9C0C-81DB507BEC08}"/>
              </a:ext>
            </a:extLst>
          </p:cNvPr>
          <p:cNvSpPr txBox="1">
            <a:spLocks noGrp="1"/>
          </p:cNvSpPr>
          <p:nvPr>
            <p:ph type="title"/>
          </p:nvPr>
        </p:nvSpPr>
        <p:spPr>
          <a:xfrm>
            <a:off x="630620" y="627598"/>
            <a:ext cx="7909538"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a:rPr>
              <a:t>Data for improvement. </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a:rPr>
              <a:t>What does the research tell us?</a:t>
            </a:r>
            <a:endParaRPr kumimoji="0" lang="en-GB"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Rectangle 1"/>
          <p:cNvSpPr/>
          <p:nvPr/>
        </p:nvSpPr>
        <p:spPr>
          <a:xfrm>
            <a:off x="630620" y="2249936"/>
            <a:ext cx="6861531" cy="4288225"/>
          </a:xfrm>
          <a:prstGeom prst="rect">
            <a:avLst/>
          </a:prstGeom>
        </p:spPr>
        <p:txBody>
          <a:bodyPr wrap="square">
            <a:spAutoFit/>
          </a:bodyPr>
          <a:lstStyle/>
          <a:p>
            <a:pPr lvl="0" indent="-571500">
              <a:lnSpc>
                <a:spcPct val="150000"/>
              </a:lnSpc>
              <a:spcAft>
                <a:spcPts val="600"/>
              </a:spcAft>
              <a:buFont typeface="+mj-lt"/>
              <a:buAutoNum type="alphaLcPeriod"/>
            </a:pPr>
            <a:r>
              <a:rPr lang="en-GB" sz="2800" dirty="0">
                <a:cs typeface="Arial"/>
              </a:rPr>
              <a:t>Establishing the purpose and use of data</a:t>
            </a:r>
          </a:p>
          <a:p>
            <a:pPr lvl="0" indent="-571500">
              <a:lnSpc>
                <a:spcPct val="150000"/>
              </a:lnSpc>
              <a:spcAft>
                <a:spcPts val="600"/>
              </a:spcAft>
              <a:buFont typeface="+mj-lt"/>
              <a:buAutoNum type="alphaLcPeriod"/>
            </a:pPr>
            <a:r>
              <a:rPr lang="en-GB" sz="2800" dirty="0">
                <a:cs typeface="Arial"/>
              </a:rPr>
              <a:t>Defining and classifying data</a:t>
            </a:r>
          </a:p>
          <a:p>
            <a:pPr lvl="0" indent="-571500">
              <a:lnSpc>
                <a:spcPct val="150000"/>
              </a:lnSpc>
              <a:spcAft>
                <a:spcPts val="600"/>
              </a:spcAft>
              <a:buFont typeface="+mj-lt"/>
              <a:buAutoNum type="alphaLcPeriod"/>
            </a:pPr>
            <a:r>
              <a:rPr lang="en-GB" sz="2800" dirty="0">
                <a:cs typeface="Arial"/>
              </a:rPr>
              <a:t>Creating effective processes and systems</a:t>
            </a:r>
          </a:p>
          <a:p>
            <a:pPr lvl="0" indent="-571500">
              <a:lnSpc>
                <a:spcPct val="150000"/>
              </a:lnSpc>
              <a:spcAft>
                <a:spcPts val="600"/>
              </a:spcAft>
              <a:buFont typeface="+mj-lt"/>
              <a:buAutoNum type="alphaLcPeriod"/>
            </a:pPr>
            <a:r>
              <a:rPr lang="en-GB" sz="2800" dirty="0">
                <a:cs typeface="Arial"/>
              </a:rPr>
              <a:t>Interpreting and analysing data</a:t>
            </a:r>
          </a:p>
          <a:p>
            <a:pPr lvl="0" indent="-571500">
              <a:lnSpc>
                <a:spcPct val="150000"/>
              </a:lnSpc>
              <a:spcAft>
                <a:spcPts val="600"/>
              </a:spcAft>
              <a:buFont typeface="+mj-lt"/>
              <a:buAutoNum type="alphaLcPeriod"/>
            </a:pPr>
            <a:r>
              <a:rPr lang="en-GB" sz="2800" dirty="0">
                <a:cs typeface="Arial"/>
              </a:rPr>
              <a:t>Developing a data informed culture</a:t>
            </a:r>
          </a:p>
          <a:p>
            <a:pPr lvl="0" indent="-571500">
              <a:lnSpc>
                <a:spcPct val="150000"/>
              </a:lnSpc>
              <a:spcAft>
                <a:spcPts val="600"/>
              </a:spcAft>
              <a:buFont typeface="+mj-lt"/>
              <a:buAutoNum type="alphaLcPeriod"/>
            </a:pPr>
            <a:r>
              <a:rPr lang="en-GB" sz="2800" dirty="0">
                <a:cs typeface="Arial"/>
              </a:rPr>
              <a:t>Using data for improvement</a:t>
            </a:r>
          </a:p>
        </p:txBody>
      </p:sp>
      <p:grpSp>
        <p:nvGrpSpPr>
          <p:cNvPr id="5" name="Group 4" descr="Task Icon">
            <a:extLst>
              <a:ext uri="{FF2B5EF4-FFF2-40B4-BE49-F238E27FC236}">
                <a16:creationId xmlns:a16="http://schemas.microsoft.com/office/drawing/2014/main" id="{A0C88D3D-7BA4-56E5-70BC-6FB41DF9B521}"/>
              </a:ext>
            </a:extLst>
          </p:cNvPr>
          <p:cNvGrpSpPr/>
          <p:nvPr/>
        </p:nvGrpSpPr>
        <p:grpSpPr>
          <a:xfrm>
            <a:off x="7953908" y="2607351"/>
            <a:ext cx="3219450" cy="3573393"/>
            <a:chOff x="533400" y="580768"/>
            <a:chExt cx="3219450" cy="3573393"/>
          </a:xfrm>
        </p:grpSpPr>
        <p:pic>
          <p:nvPicPr>
            <p:cNvPr id="7" name="Graphic 4" descr="Group brainstorm outline">
              <a:extLst>
                <a:ext uri="{FF2B5EF4-FFF2-40B4-BE49-F238E27FC236}">
                  <a16:creationId xmlns:a16="http://schemas.microsoft.com/office/drawing/2014/main" id="{AE2E6B0E-8D45-841B-9F95-B1584C419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9" name="TextBox 8">
              <a:extLst>
                <a:ext uri="{FF2B5EF4-FFF2-40B4-BE49-F238E27FC236}">
                  <a16:creationId xmlns:a16="http://schemas.microsoft.com/office/drawing/2014/main" id="{8CE21E2A-60F1-822C-D908-6A2468340FA2}"/>
                </a:ext>
              </a:extLst>
            </p:cNvPr>
            <p:cNvSpPr txBox="1"/>
            <p:nvPr/>
          </p:nvSpPr>
          <p:spPr>
            <a:xfrm>
              <a:off x="1354931" y="3446275"/>
              <a:ext cx="1576388" cy="707886"/>
            </a:xfrm>
            <a:prstGeom prst="rect">
              <a:avLst/>
            </a:prstGeom>
            <a:noFill/>
          </p:spPr>
          <p:txBody>
            <a:bodyPr wrap="square" rtlCol="0">
              <a:spAutoFit/>
            </a:bodyPr>
            <a:lstStyle/>
            <a:p>
              <a:r>
                <a:rPr lang="en-GB" sz="4000" b="1" dirty="0"/>
                <a:t>TASK</a:t>
              </a:r>
            </a:p>
          </p:txBody>
        </p:sp>
      </p:grpSp>
    </p:spTree>
    <p:extLst>
      <p:ext uri="{BB962C8B-B14F-4D97-AF65-F5344CB8AC3E}">
        <p14:creationId xmlns:p14="http://schemas.microsoft.com/office/powerpoint/2010/main" val="235437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73433F-AB45-48DC-9B83-94B14CB396F0}"/>
              </a:ext>
            </a:extLst>
          </p:cNvPr>
          <p:cNvSpPr txBox="1">
            <a:spLocks noGrp="1"/>
          </p:cNvSpPr>
          <p:nvPr>
            <p:ph type="title"/>
          </p:nvPr>
        </p:nvSpPr>
        <p:spPr>
          <a:xfrm>
            <a:off x="0" y="215706"/>
            <a:ext cx="423224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Attendance Data</a:t>
            </a:r>
          </a:p>
        </p:txBody>
      </p:sp>
      <p:sp>
        <p:nvSpPr>
          <p:cNvPr id="4" name="TextBox 3">
            <a:extLst>
              <a:ext uri="{FF2B5EF4-FFF2-40B4-BE49-F238E27FC236}">
                <a16:creationId xmlns:a16="http://schemas.microsoft.com/office/drawing/2014/main" id="{32187CC5-00F3-4051-ADD2-029C656A91D6}"/>
              </a:ext>
            </a:extLst>
          </p:cNvPr>
          <p:cNvSpPr txBox="1"/>
          <p:nvPr/>
        </p:nvSpPr>
        <p:spPr>
          <a:xfrm>
            <a:off x="0" y="1687141"/>
            <a:ext cx="11828024" cy="3444020"/>
          </a:xfrm>
          <a:prstGeom prst="rect">
            <a:avLst/>
          </a:prstGeom>
          <a:noFill/>
        </p:spPr>
        <p:txBody>
          <a:bodyPr wrap="square" rtlCol="0">
            <a:spAutoFit/>
          </a:bodyPr>
          <a:lstStyle/>
          <a:p>
            <a:pPr defTabSz="357188">
              <a:lnSpc>
                <a:spcPct val="90000"/>
              </a:lnSpc>
              <a:spcAft>
                <a:spcPts val="900"/>
              </a:spcAft>
            </a:pPr>
            <a:r>
              <a:rPr lang="en-GB" sz="2400" dirty="0">
                <a:cs typeface="Arial"/>
              </a:rPr>
              <a:t>Thinking about attendance data in your establishment/local authority, consider the following:</a:t>
            </a:r>
          </a:p>
          <a:p>
            <a:pPr marL="1173162" indent="-457200" defTabSz="927100">
              <a:lnSpc>
                <a:spcPct val="90000"/>
              </a:lnSpc>
              <a:spcAft>
                <a:spcPts val="900"/>
              </a:spcAft>
              <a:buFont typeface="+mj-lt"/>
              <a:buAutoNum type="arabicPeriod"/>
              <a:tabLst>
                <a:tab pos="2782888" algn="l"/>
              </a:tabLst>
            </a:pPr>
            <a:r>
              <a:rPr lang="en-GB" sz="2400" dirty="0">
                <a:cs typeface="Arial"/>
              </a:rPr>
              <a:t>What, if any, are the attendance issues within your establishment?</a:t>
            </a:r>
          </a:p>
          <a:p>
            <a:pPr marL="1173162" indent="-457200" defTabSz="927100">
              <a:lnSpc>
                <a:spcPct val="90000"/>
              </a:lnSpc>
              <a:spcAft>
                <a:spcPts val="900"/>
              </a:spcAft>
              <a:buFont typeface="+mj-lt"/>
              <a:buAutoNum type="arabicPeriod"/>
              <a:tabLst>
                <a:tab pos="2782888" algn="l"/>
              </a:tabLst>
            </a:pPr>
            <a:r>
              <a:rPr lang="en-GB" sz="2400" dirty="0">
                <a:cs typeface="Arial"/>
              </a:rPr>
              <a:t>What are the main reasons for absence?</a:t>
            </a:r>
          </a:p>
          <a:p>
            <a:pPr marL="1173162" indent="-457200" defTabSz="927100">
              <a:lnSpc>
                <a:spcPct val="90000"/>
              </a:lnSpc>
              <a:spcAft>
                <a:spcPts val="900"/>
              </a:spcAft>
              <a:buFont typeface="+mj-lt"/>
              <a:buAutoNum type="arabicPeriod"/>
              <a:tabLst>
                <a:tab pos="2782888" algn="l"/>
              </a:tabLst>
            </a:pPr>
            <a:r>
              <a:rPr lang="en-GB" sz="2400" dirty="0">
                <a:cs typeface="Arial"/>
              </a:rPr>
              <a:t>What is working well? </a:t>
            </a:r>
          </a:p>
          <a:p>
            <a:pPr marL="1173162" indent="-457200" defTabSz="927100">
              <a:lnSpc>
                <a:spcPct val="90000"/>
              </a:lnSpc>
              <a:spcAft>
                <a:spcPts val="900"/>
              </a:spcAft>
              <a:buFont typeface="+mj-lt"/>
              <a:buAutoNum type="arabicPeriod"/>
              <a:tabLst>
                <a:tab pos="2782888" algn="l"/>
              </a:tabLst>
            </a:pPr>
            <a:r>
              <a:rPr lang="en-GB" sz="2400" dirty="0">
                <a:cs typeface="Arial"/>
              </a:rPr>
              <a:t>What are the areas for further development or what might need to be done differently?</a:t>
            </a:r>
          </a:p>
          <a:p>
            <a:pPr marL="1173162" indent="-457200" defTabSz="927100">
              <a:lnSpc>
                <a:spcPct val="90000"/>
              </a:lnSpc>
              <a:spcAft>
                <a:spcPts val="900"/>
              </a:spcAft>
              <a:buFont typeface="+mj-lt"/>
              <a:buAutoNum type="arabicPeriod"/>
              <a:tabLst>
                <a:tab pos="2782888" algn="l"/>
              </a:tabLst>
            </a:pPr>
            <a:r>
              <a:rPr lang="en-GB" sz="2400" dirty="0">
                <a:cs typeface="Arial"/>
              </a:rPr>
              <a:t>What might be your next steps?</a:t>
            </a:r>
          </a:p>
          <a:p>
            <a:pPr marL="1173162" indent="-457200" defTabSz="927100">
              <a:lnSpc>
                <a:spcPct val="90000"/>
              </a:lnSpc>
              <a:spcAft>
                <a:spcPts val="900"/>
              </a:spcAft>
              <a:buFont typeface="+mj-lt"/>
              <a:buAutoNum type="arabicPeriod"/>
              <a:tabLst>
                <a:tab pos="2782888" algn="l"/>
              </a:tabLst>
            </a:pPr>
            <a:r>
              <a:rPr lang="en-GB" sz="2400" dirty="0">
                <a:cs typeface="Arial"/>
              </a:rPr>
              <a:t>What support might you need?</a:t>
            </a:r>
          </a:p>
        </p:txBody>
      </p:sp>
      <p:grpSp>
        <p:nvGrpSpPr>
          <p:cNvPr id="8" name="Group 7" descr="Task Icon">
            <a:extLst>
              <a:ext uri="{FF2B5EF4-FFF2-40B4-BE49-F238E27FC236}">
                <a16:creationId xmlns:a16="http://schemas.microsoft.com/office/drawing/2014/main" id="{A0C88D3D-7BA4-56E5-70BC-6FB41DF9B521}"/>
              </a:ext>
            </a:extLst>
          </p:cNvPr>
          <p:cNvGrpSpPr/>
          <p:nvPr/>
        </p:nvGrpSpPr>
        <p:grpSpPr>
          <a:xfrm>
            <a:off x="10226566" y="-32908"/>
            <a:ext cx="1761345" cy="1734345"/>
            <a:chOff x="533400" y="580768"/>
            <a:chExt cx="3219450" cy="3603092"/>
          </a:xfrm>
        </p:grpSpPr>
        <p:pic>
          <p:nvPicPr>
            <p:cNvPr id="10" name="Graphic 4" descr="Group brainstorm outline">
              <a:extLst>
                <a:ext uri="{FF2B5EF4-FFF2-40B4-BE49-F238E27FC236}">
                  <a16:creationId xmlns:a16="http://schemas.microsoft.com/office/drawing/2014/main" id="{AE2E6B0E-8D45-841B-9F95-B1584C419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11" name="TextBox 10">
              <a:extLst>
                <a:ext uri="{FF2B5EF4-FFF2-40B4-BE49-F238E27FC236}">
                  <a16:creationId xmlns:a16="http://schemas.microsoft.com/office/drawing/2014/main" id="{8CE21E2A-60F1-822C-D908-6A2468340FA2}"/>
                </a:ext>
              </a:extLst>
            </p:cNvPr>
            <p:cNvSpPr txBox="1"/>
            <p:nvPr/>
          </p:nvSpPr>
          <p:spPr>
            <a:xfrm>
              <a:off x="1062687" y="3416575"/>
              <a:ext cx="2397916" cy="767285"/>
            </a:xfrm>
            <a:prstGeom prst="rect">
              <a:avLst/>
            </a:prstGeom>
            <a:noFill/>
          </p:spPr>
          <p:txBody>
            <a:bodyPr wrap="square" rtlCol="0">
              <a:spAutoFit/>
            </a:bodyPr>
            <a:lstStyle/>
            <a:p>
              <a:r>
                <a:rPr lang="en-GB" b="1" dirty="0"/>
                <a:t>TASK Part 2</a:t>
              </a:r>
            </a:p>
          </p:txBody>
        </p:sp>
      </p:grpSp>
    </p:spTree>
    <p:extLst>
      <p:ext uri="{BB962C8B-B14F-4D97-AF65-F5344CB8AC3E}">
        <p14:creationId xmlns:p14="http://schemas.microsoft.com/office/powerpoint/2010/main" val="294936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715F-BCEE-105A-0321-C75B72C19571}"/>
              </a:ext>
            </a:extLst>
          </p:cNvPr>
          <p:cNvSpPr>
            <a:spLocks noGrp="1"/>
          </p:cNvSpPr>
          <p:nvPr>
            <p:ph type="title"/>
          </p:nvPr>
        </p:nvSpPr>
        <p:spPr>
          <a:xfrm>
            <a:off x="677514" y="2529000"/>
            <a:ext cx="10800000" cy="1800000"/>
          </a:xfrm>
        </p:spPr>
        <p:txBody>
          <a:bodyPr>
            <a:normAutofit fontScale="90000"/>
          </a:bodyPr>
          <a:lstStyle/>
          <a:p>
            <a:pPr algn="ctr"/>
            <a:r>
              <a:rPr lang="en-GB" sz="7200" dirty="0"/>
              <a:t>Workshop 3</a:t>
            </a:r>
            <a:br>
              <a:rPr lang="en-GB" sz="7200" dirty="0"/>
            </a:br>
            <a:r>
              <a:rPr lang="en-GB" sz="7200" dirty="0"/>
              <a:t>Effective Strategies</a:t>
            </a:r>
          </a:p>
        </p:txBody>
      </p:sp>
      <p:pic>
        <p:nvPicPr>
          <p:cNvPr id="4" name="Picture 3" descr="Education Scotland Logo">
            <a:extLst>
              <a:ext uri="{FF2B5EF4-FFF2-40B4-BE49-F238E27FC236}">
                <a16:creationId xmlns:a16="http://schemas.microsoft.com/office/drawing/2014/main" id="{E430F886-E74D-51EC-1B5E-F3E3DE90C15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9739" y="290696"/>
            <a:ext cx="3300944" cy="145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anner" title="Education Scotland banner">
            <a:extLst>
              <a:ext uri="{FF2B5EF4-FFF2-40B4-BE49-F238E27FC236}">
                <a16:creationId xmlns:a16="http://schemas.microsoft.com/office/drawing/2014/main" id="{CE4FA70F-4192-D289-0A6F-D73882DCA48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036"/>
            <a:ext cx="12188504" cy="1377584"/>
          </a:xfrm>
          <a:prstGeom prst="rect">
            <a:avLst/>
          </a:prstGeom>
        </p:spPr>
      </p:pic>
    </p:spTree>
    <p:extLst>
      <p:ext uri="{BB962C8B-B14F-4D97-AF65-F5344CB8AC3E}">
        <p14:creationId xmlns:p14="http://schemas.microsoft.com/office/powerpoint/2010/main" val="83297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C332C2-D5AE-C27E-EF3F-28213A9E5748}"/>
              </a:ext>
            </a:extLst>
          </p:cNvPr>
          <p:cNvSpPr txBox="1">
            <a:spLocks noGrp="1"/>
          </p:cNvSpPr>
          <p:nvPr>
            <p:ph type="title" idx="4294967295"/>
          </p:nvPr>
        </p:nvSpPr>
        <p:spPr>
          <a:xfrm>
            <a:off x="726025" y="5589307"/>
            <a:ext cx="10281556"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mn-lt"/>
                <a:ea typeface="+mn-ea"/>
                <a:cs typeface="+mn-cs"/>
              </a:rPr>
              <a:t>“I don’t think there’s ever a silver bullet to any problem. There are always several answers and solutions to a problem.”  </a:t>
            </a:r>
            <a:r>
              <a:rPr kumimoji="0" lang="en-GB" sz="2800" b="0" i="1" u="none" strike="noStrike" kern="1200" cap="none" spc="0" normalizeH="0" baseline="0" noProof="0" dirty="0">
                <a:ln>
                  <a:noFill/>
                </a:ln>
                <a:solidFill>
                  <a:srgbClr val="000000"/>
                </a:solidFill>
                <a:effectLst/>
                <a:uLnTx/>
                <a:uFillTx/>
                <a:latin typeface="+mn-lt"/>
                <a:ea typeface="+mn-ea"/>
                <a:cs typeface="+mn-cs"/>
              </a:rPr>
              <a:t>Susana Martinez</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descr="No Bullets Icon">
            <a:extLst>
              <a:ext uri="{FF2B5EF4-FFF2-40B4-BE49-F238E27FC236}">
                <a16:creationId xmlns:a16="http://schemas.microsoft.com/office/drawing/2014/main" id="{8F893A1B-436D-FA9D-4976-E1AA9AFE2BCD}"/>
              </a:ext>
            </a:extLst>
          </p:cNvPr>
          <p:cNvGrpSpPr/>
          <p:nvPr/>
        </p:nvGrpSpPr>
        <p:grpSpPr>
          <a:xfrm>
            <a:off x="2946086" y="666360"/>
            <a:ext cx="5400000" cy="5400000"/>
            <a:chOff x="2843560" y="728999"/>
            <a:chExt cx="5400000" cy="5400000"/>
          </a:xfrm>
        </p:grpSpPr>
        <p:grpSp>
          <p:nvGrpSpPr>
            <p:cNvPr id="5" name="Group 4">
              <a:extLst>
                <a:ext uri="{FF2B5EF4-FFF2-40B4-BE49-F238E27FC236}">
                  <a16:creationId xmlns:a16="http://schemas.microsoft.com/office/drawing/2014/main" id="{8FCCF626-03F3-CC57-7D79-2BCB41C4164A}"/>
                </a:ext>
              </a:extLst>
            </p:cNvPr>
            <p:cNvGrpSpPr/>
            <p:nvPr/>
          </p:nvGrpSpPr>
          <p:grpSpPr>
            <a:xfrm>
              <a:off x="3712028" y="1629000"/>
              <a:ext cx="3600000" cy="3600000"/>
              <a:chOff x="4365171" y="2743200"/>
              <a:chExt cx="3600000" cy="3600000"/>
            </a:xfrm>
          </p:grpSpPr>
          <p:pic>
            <p:nvPicPr>
              <p:cNvPr id="3" name="Picture 2" descr="Image result for Bullet Icon Black">
                <a:extLst>
                  <a:ext uri="{FF2B5EF4-FFF2-40B4-BE49-F238E27FC236}">
                    <a16:creationId xmlns:a16="http://schemas.microsoft.com/office/drawing/2014/main" id="{5787EAF3-B57C-E5FF-5878-31C526F0D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98317">
                <a:off x="4570414" y="2930524"/>
                <a:ext cx="3189514" cy="32253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FB60C7B-1239-DCD6-0F68-BD54E998791F}"/>
                  </a:ext>
                </a:extLst>
              </p:cNvPr>
              <p:cNvSpPr/>
              <p:nvPr/>
            </p:nvSpPr>
            <p:spPr>
              <a:xfrm>
                <a:off x="4365171" y="2743200"/>
                <a:ext cx="3600000" cy="360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3" name="Straight Connector 12">
              <a:extLst>
                <a:ext uri="{FF2B5EF4-FFF2-40B4-BE49-F238E27FC236}">
                  <a16:creationId xmlns:a16="http://schemas.microsoft.com/office/drawing/2014/main" id="{9646DB16-5992-4DC1-376F-28D4476DB03B}"/>
                </a:ext>
              </a:extLst>
            </p:cNvPr>
            <p:cNvCxnSpPr>
              <a:cxnSpLocks/>
            </p:cNvCxnSpPr>
            <p:nvPr/>
          </p:nvCxnSpPr>
          <p:spPr>
            <a:xfrm rot="2700000">
              <a:off x="2843560" y="3428999"/>
              <a:ext cx="540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908109-3066-A556-4E85-EF1C96D93D84}"/>
                </a:ext>
              </a:extLst>
            </p:cNvPr>
            <p:cNvCxnSpPr>
              <a:cxnSpLocks/>
            </p:cNvCxnSpPr>
            <p:nvPr/>
          </p:nvCxnSpPr>
          <p:spPr>
            <a:xfrm rot="-2700000">
              <a:off x="2843560" y="3336073"/>
              <a:ext cx="540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itle 2">
            <a:extLst>
              <a:ext uri="{C183D7F6-B498-43B3-948B-1728B52AA6E4}">
                <adec:decorative xmlns:adec="http://schemas.microsoft.com/office/drawing/2017/decorative" val="1"/>
              </a:ext>
            </a:extLst>
          </p:cNvPr>
          <p:cNvSpPr txBox="1">
            <a:spLocks/>
          </p:cNvSpPr>
          <p:nvPr/>
        </p:nvSpPr>
        <p:spPr>
          <a:xfrm>
            <a:off x="349031" y="176175"/>
            <a:ext cx="9232900" cy="755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defRPr/>
            </a:pPr>
            <a:r>
              <a:rPr lang="en-GB" sz="4000" dirty="0">
                <a:ea typeface="Times New Roman" panose="02020603050405020304" pitchFamily="18" charset="0"/>
                <a:cs typeface="+mn-cs"/>
              </a:rPr>
              <a:t>How do we improve attendance? </a:t>
            </a:r>
          </a:p>
        </p:txBody>
      </p:sp>
    </p:spTree>
    <p:extLst>
      <p:ext uri="{BB962C8B-B14F-4D97-AF65-F5344CB8AC3E}">
        <p14:creationId xmlns:p14="http://schemas.microsoft.com/office/powerpoint/2010/main" val="187132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image of 3 cogs interlinked with the text Changing practice, changing systems and changing culture" title="3 cogs">
            <a:extLst>
              <a:ext uri="{FF2B5EF4-FFF2-40B4-BE49-F238E27FC236}">
                <a16:creationId xmlns:a16="http://schemas.microsoft.com/office/drawing/2014/main" id="{A191116D-A90B-8CFC-C24E-090E9A2B066D}"/>
              </a:ext>
              <a:ext uri="{C183D7F6-B498-43B3-948B-1728B52AA6E4}">
                <adec:decorative xmlns:adec="http://schemas.microsoft.com/office/drawing/2017/decorative" val="1"/>
              </a:ext>
            </a:extLst>
          </p:cNvPr>
          <p:cNvGrpSpPr>
            <a:grpSpLocks noChangeAspect="1"/>
          </p:cNvGrpSpPr>
          <p:nvPr/>
        </p:nvGrpSpPr>
        <p:grpSpPr>
          <a:xfrm>
            <a:off x="5091195" y="1419224"/>
            <a:ext cx="4918272" cy="4791722"/>
            <a:chOff x="3826335" y="1099594"/>
            <a:chExt cx="5281419" cy="5145525"/>
          </a:xfrm>
        </p:grpSpPr>
        <p:pic>
          <p:nvPicPr>
            <p:cNvPr id="11" name="Picture 4">
              <a:extLst>
                <a:ext uri="{FF2B5EF4-FFF2-40B4-BE49-F238E27FC236}">
                  <a16:creationId xmlns:a16="http://schemas.microsoft.com/office/drawing/2014/main" id="{243F709F-7062-D30D-71AD-B1064ACB7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88" t="11711" r="17565" b="15524"/>
            <a:stretch/>
          </p:blipFill>
          <p:spPr bwMode="auto">
            <a:xfrm>
              <a:off x="3826335" y="3545119"/>
              <a:ext cx="2699999" cy="270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97F19682-9032-11A5-0018-92E9B0A649E7}"/>
                </a:ext>
              </a:extLst>
            </p:cNvPr>
            <p:cNvPicPr>
              <a:picLocks noChangeAspect="1" noChangeArrowheads="1"/>
            </p:cNvPicPr>
            <p:nvPr/>
          </p:nvPicPr>
          <p:blipFill rotWithShape="1">
            <a:blip r:embed="rId4">
              <a:clrChange>
                <a:clrFrom>
                  <a:srgbClr val="605E4C">
                    <a:alpha val="64706"/>
                  </a:srgbClr>
                </a:clrFrom>
                <a:clrTo>
                  <a:srgbClr val="605E4C">
                    <a:alpha val="0"/>
                  </a:srgbClr>
                </a:clrTo>
              </a:clrChange>
              <a:extLst>
                <a:ext uri="{28A0092B-C50C-407E-A947-70E740481C1C}">
                  <a14:useLocalDpi xmlns:a14="http://schemas.microsoft.com/office/drawing/2010/main" val="0"/>
                </a:ext>
              </a:extLst>
            </a:blip>
            <a:srcRect l="9391" t="11226" r="17006" b="17458"/>
            <a:stretch/>
          </p:blipFill>
          <p:spPr bwMode="auto">
            <a:xfrm rot="21116828">
              <a:off x="4746000" y="1099594"/>
              <a:ext cx="2700000" cy="270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8D94F591-370B-B536-5B4D-6617C72DFF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86" t="9817" r="10263" b="11126"/>
            <a:stretch/>
          </p:blipFill>
          <p:spPr bwMode="auto">
            <a:xfrm rot="310095">
              <a:off x="6407754" y="3118092"/>
              <a:ext cx="2700000" cy="270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Image of large cog with text that says implementing change " title="Big cog">
            <a:extLst>
              <a:ext uri="{FF2B5EF4-FFF2-40B4-BE49-F238E27FC236}">
                <a16:creationId xmlns:a16="http://schemas.microsoft.com/office/drawing/2014/main" id="{F410A1F5-D7D3-0130-8DA2-48F8FED88DFA}"/>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72" t="4766" r="9120" b="9505"/>
          <a:stretch/>
        </p:blipFill>
        <p:spPr bwMode="auto">
          <a:xfrm>
            <a:off x="2526436" y="1559876"/>
            <a:ext cx="3420000" cy="34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idx="4294967295"/>
          </p:nvPr>
        </p:nvSpPr>
        <p:spPr>
          <a:xfrm>
            <a:off x="791535" y="405902"/>
            <a:ext cx="379078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880" b="0" i="0" u="none" strike="noStrike" kern="1200" spc="0" baseline="0">
                <a:solidFill>
                  <a:prstClr val="black"/>
                </a:solidFill>
                <a:latin typeface="Arial" panose="020B0604020202020204" pitchFamily="34" charset="0"/>
                <a:ea typeface="+mn-ea"/>
                <a:cs typeface="Arial" panose="020B0604020202020204" pitchFamily="34" charset="0"/>
              </a:defRPr>
            </a:pPr>
            <a:r>
              <a:rPr kumimoji="0" lang="en-GB" sz="40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What can we do?</a:t>
            </a:r>
          </a:p>
        </p:txBody>
      </p:sp>
      <p:grpSp>
        <p:nvGrpSpPr>
          <p:cNvPr id="2" name="Group 1" descr="Task Icon">
            <a:extLst>
              <a:ext uri="{FF2B5EF4-FFF2-40B4-BE49-F238E27FC236}">
                <a16:creationId xmlns:a16="http://schemas.microsoft.com/office/drawing/2014/main" id="{384B73A8-A5AE-C731-6442-C3F7DBFC3EBE}"/>
              </a:ext>
            </a:extLst>
          </p:cNvPr>
          <p:cNvGrpSpPr/>
          <p:nvPr/>
        </p:nvGrpSpPr>
        <p:grpSpPr>
          <a:xfrm>
            <a:off x="9597118" y="508896"/>
            <a:ext cx="2594882" cy="2917734"/>
            <a:chOff x="533400" y="580768"/>
            <a:chExt cx="3219450" cy="3583769"/>
          </a:xfrm>
        </p:grpSpPr>
        <p:pic>
          <p:nvPicPr>
            <p:cNvPr id="3" name="Graphic 2" descr="Group brainstorm outline">
              <a:extLst>
                <a:ext uri="{FF2B5EF4-FFF2-40B4-BE49-F238E27FC236}">
                  <a16:creationId xmlns:a16="http://schemas.microsoft.com/office/drawing/2014/main" id="{57411B33-FE62-A9CB-0119-C4006F9C99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 y="580768"/>
              <a:ext cx="3219450" cy="3219450"/>
            </a:xfrm>
            <a:prstGeom prst="rect">
              <a:avLst/>
            </a:prstGeom>
          </p:spPr>
        </p:pic>
        <p:sp>
          <p:nvSpPr>
            <p:cNvPr id="4" name="TextBox 3">
              <a:extLst>
                <a:ext uri="{FF2B5EF4-FFF2-40B4-BE49-F238E27FC236}">
                  <a16:creationId xmlns:a16="http://schemas.microsoft.com/office/drawing/2014/main" id="{02198B29-3B6B-11B9-458D-93A068E9FAEF}"/>
                </a:ext>
              </a:extLst>
            </p:cNvPr>
            <p:cNvSpPr txBox="1"/>
            <p:nvPr/>
          </p:nvSpPr>
          <p:spPr>
            <a:xfrm>
              <a:off x="1354931" y="3446275"/>
              <a:ext cx="1576388" cy="718262"/>
            </a:xfrm>
            <a:prstGeom prst="rect">
              <a:avLst/>
            </a:prstGeom>
            <a:noFill/>
          </p:spPr>
          <p:txBody>
            <a:bodyPr wrap="square" rtlCol="0">
              <a:spAutoFit/>
            </a:bodyPr>
            <a:lstStyle/>
            <a:p>
              <a:r>
                <a:rPr lang="en-GB" sz="3200" b="1" dirty="0"/>
                <a:t>TASK</a:t>
              </a:r>
            </a:p>
          </p:txBody>
        </p:sp>
      </p:grpSp>
    </p:spTree>
    <p:extLst>
      <p:ext uri="{BB962C8B-B14F-4D97-AF65-F5344CB8AC3E}">
        <p14:creationId xmlns:p14="http://schemas.microsoft.com/office/powerpoint/2010/main" val="363704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title" idx="4294967295"/>
          </p:nvPr>
        </p:nvSpPr>
        <p:spPr>
          <a:xfrm>
            <a:off x="0" y="577850"/>
            <a:ext cx="9232900" cy="755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i="0" u="none" strike="noStrike" kern="1200" cap="none" spc="0" normalizeH="0" baseline="0" noProof="0" dirty="0">
                <a:ln>
                  <a:noFill/>
                </a:ln>
                <a:solidFill>
                  <a:schemeClr val="tx1"/>
                </a:solidFill>
                <a:effectLst/>
                <a:uLnTx/>
                <a:uFillTx/>
                <a:ea typeface="Times New Roman" panose="02020603050405020304" pitchFamily="18" charset="0"/>
                <a:cs typeface="+mn-cs"/>
              </a:rPr>
              <a:t>Improving motivation and engagement  </a:t>
            </a:r>
          </a:p>
        </p:txBody>
      </p:sp>
      <p:sp>
        <p:nvSpPr>
          <p:cNvPr id="7" name="TextBox 6">
            <a:extLst>
              <a:ext uri="{FF2B5EF4-FFF2-40B4-BE49-F238E27FC236}">
                <a16:creationId xmlns:a16="http://schemas.microsoft.com/office/drawing/2014/main" id="{E0499A3C-6D8D-AB3F-C9F9-7C0441E0819C}"/>
              </a:ext>
            </a:extLst>
          </p:cNvPr>
          <p:cNvSpPr txBox="1"/>
          <p:nvPr/>
        </p:nvSpPr>
        <p:spPr>
          <a:xfrm>
            <a:off x="438967" y="1916613"/>
            <a:ext cx="1084734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 do you promote a sense of belonging, empowerment and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impact does this have on attendance?</a:t>
            </a:r>
          </a:p>
        </p:txBody>
      </p:sp>
      <p:pic>
        <p:nvPicPr>
          <p:cNvPr id="8" name="Picture 7" descr="Image of 4 desks with only 3 pupils" title="Missing pupil">
            <a:extLst>
              <a:ext uri="{FF2B5EF4-FFF2-40B4-BE49-F238E27FC236}">
                <a16:creationId xmlns:a16="http://schemas.microsoft.com/office/drawing/2014/main" id="{6CC86DC1-7292-0427-52C7-5720B277B7A9}"/>
              </a:ext>
              <a:ext uri="{C183D7F6-B498-43B3-948B-1728B52AA6E4}">
                <adec:decorative xmlns:adec="http://schemas.microsoft.com/office/drawing/2017/decorative" val="1"/>
              </a:ext>
            </a:extLst>
          </p:cNvPr>
          <p:cNvPicPr>
            <a:picLocks noChangeAspect="1"/>
          </p:cNvPicPr>
          <p:nvPr/>
        </p:nvPicPr>
        <p:blipFill rotWithShape="1">
          <a:blip r:embed="rId3"/>
          <a:srcRect b="5611"/>
          <a:stretch/>
        </p:blipFill>
        <p:spPr>
          <a:xfrm>
            <a:off x="3601823" y="3429000"/>
            <a:ext cx="4988354" cy="2714869"/>
          </a:xfrm>
          <a:prstGeom prst="rect">
            <a:avLst/>
          </a:prstGeom>
        </p:spPr>
      </p:pic>
      <p:grpSp>
        <p:nvGrpSpPr>
          <p:cNvPr id="2" name="Group 1" descr="Talking Point Icon">
            <a:extLst>
              <a:ext uri="{FF2B5EF4-FFF2-40B4-BE49-F238E27FC236}">
                <a16:creationId xmlns:a16="http://schemas.microsoft.com/office/drawing/2014/main" id="{EFF9B411-AE9E-B37F-2464-C045EE8BAE90}"/>
              </a:ext>
            </a:extLst>
          </p:cNvPr>
          <p:cNvGrpSpPr/>
          <p:nvPr/>
        </p:nvGrpSpPr>
        <p:grpSpPr>
          <a:xfrm>
            <a:off x="0" y="5593236"/>
            <a:ext cx="3354699" cy="1372919"/>
            <a:chOff x="81888" y="4961311"/>
            <a:chExt cx="3750248" cy="1594511"/>
          </a:xfrm>
        </p:grpSpPr>
        <p:pic>
          <p:nvPicPr>
            <p:cNvPr id="4" name="Graphic 3" descr="Chat bubble with solid fill">
              <a:extLst>
                <a:ext uri="{FF2B5EF4-FFF2-40B4-BE49-F238E27FC236}">
                  <a16:creationId xmlns:a16="http://schemas.microsoft.com/office/drawing/2014/main" id="{EE2E8544-E739-BFFC-14DF-C0CE8553A0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88" y="4961311"/>
              <a:ext cx="1594511" cy="1594511"/>
            </a:xfrm>
            <a:prstGeom prst="rect">
              <a:avLst/>
            </a:prstGeom>
          </p:spPr>
        </p:pic>
        <p:sp>
          <p:nvSpPr>
            <p:cNvPr id="5" name="TextBox 4">
              <a:extLst>
                <a:ext uri="{FF2B5EF4-FFF2-40B4-BE49-F238E27FC236}">
                  <a16:creationId xmlns:a16="http://schemas.microsoft.com/office/drawing/2014/main" id="{830376E3-9389-1623-B359-A734C409EFE8}"/>
                </a:ext>
              </a:extLst>
            </p:cNvPr>
            <p:cNvSpPr txBox="1"/>
            <p:nvPr/>
          </p:nvSpPr>
          <p:spPr>
            <a:xfrm>
              <a:off x="1495425" y="5432035"/>
              <a:ext cx="2336711" cy="536179"/>
            </a:xfrm>
            <a:prstGeom prst="rect">
              <a:avLst/>
            </a:prstGeom>
            <a:noFill/>
          </p:spPr>
          <p:txBody>
            <a:bodyPr wrap="none" rtlCol="0">
              <a:spAutoFit/>
            </a:bodyPr>
            <a:lstStyle/>
            <a:p>
              <a:r>
                <a:rPr lang="en-GB" sz="2400" b="1" dirty="0"/>
                <a:t>Talking Point</a:t>
              </a:r>
            </a:p>
          </p:txBody>
        </p:sp>
      </p:grpSp>
    </p:spTree>
    <p:extLst>
      <p:ext uri="{BB962C8B-B14F-4D97-AF65-F5344CB8AC3E}">
        <p14:creationId xmlns:p14="http://schemas.microsoft.com/office/powerpoint/2010/main" val="39962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image of pupils with school and home on either side with arrows saying push and pull" title="Push and pull ">
            <a:extLst>
              <a:ext uri="{FF2B5EF4-FFF2-40B4-BE49-F238E27FC236}">
                <a16:creationId xmlns:a16="http://schemas.microsoft.com/office/drawing/2014/main" id="{1EC2F95A-7C94-D119-E171-2A04AF5CA13D}"/>
              </a:ext>
              <a:ext uri="{C183D7F6-B498-43B3-948B-1728B52AA6E4}">
                <adec:decorative xmlns:adec="http://schemas.microsoft.com/office/drawing/2017/decorative" val="1"/>
              </a:ext>
            </a:extLst>
          </p:cNvPr>
          <p:cNvGrpSpPr/>
          <p:nvPr/>
        </p:nvGrpSpPr>
        <p:grpSpPr>
          <a:xfrm>
            <a:off x="368572" y="1368580"/>
            <a:ext cx="11426058" cy="4085039"/>
            <a:chOff x="368572" y="1368580"/>
            <a:chExt cx="11426058" cy="4085039"/>
          </a:xfrm>
        </p:grpSpPr>
        <p:pic>
          <p:nvPicPr>
            <p:cNvPr id="2" name="Graphic 1" descr="Home with solid fill">
              <a:extLst>
                <a:ext uri="{FF2B5EF4-FFF2-40B4-BE49-F238E27FC236}">
                  <a16:creationId xmlns:a16="http://schemas.microsoft.com/office/drawing/2014/main" id="{93CE6DB3-13C5-A0C3-A01E-12B240FD0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572" y="1891800"/>
              <a:ext cx="2520000" cy="2520000"/>
            </a:xfrm>
            <a:prstGeom prst="rect">
              <a:avLst/>
            </a:prstGeom>
          </p:spPr>
        </p:pic>
        <p:pic>
          <p:nvPicPr>
            <p:cNvPr id="2050" name="Picture 2" descr="School Building Icon Black and White">
              <a:extLst>
                <a:ext uri="{FF2B5EF4-FFF2-40B4-BE49-F238E27FC236}">
                  <a16:creationId xmlns:a16="http://schemas.microsoft.com/office/drawing/2014/main" id="{F104C166-37E9-A04F-D406-8467EDA51B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794" r="33492"/>
            <a:stretch/>
          </p:blipFill>
          <p:spPr bwMode="auto">
            <a:xfrm>
              <a:off x="9274630" y="1891800"/>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hildren with solid fill">
              <a:extLst>
                <a:ext uri="{FF2B5EF4-FFF2-40B4-BE49-F238E27FC236}">
                  <a16:creationId xmlns:a16="http://schemas.microsoft.com/office/drawing/2014/main" id="{EFC74065-B967-9AD7-D808-FBE38BE196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0714" y="2345871"/>
              <a:ext cx="2166257" cy="2166257"/>
            </a:xfrm>
            <a:prstGeom prst="rect">
              <a:avLst/>
            </a:prstGeom>
          </p:spPr>
        </p:pic>
        <p:cxnSp>
          <p:nvCxnSpPr>
            <p:cNvPr id="6" name="Straight Arrow Connector 5">
              <a:extLst>
                <a:ext uri="{FF2B5EF4-FFF2-40B4-BE49-F238E27FC236}">
                  <a16:creationId xmlns:a16="http://schemas.microsoft.com/office/drawing/2014/main" id="{27695C97-516B-F504-EF8C-E9B4EFD7B687}"/>
                </a:ext>
              </a:extLst>
            </p:cNvPr>
            <p:cNvCxnSpPr/>
            <p:nvPr/>
          </p:nvCxnSpPr>
          <p:spPr>
            <a:xfrm flipH="1">
              <a:off x="2888572" y="2630485"/>
              <a:ext cx="1800000" cy="0"/>
            </a:xfrm>
            <a:prstGeom prst="straightConnector1">
              <a:avLst/>
            </a:prstGeom>
            <a:ln w="152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B51EDC3-7834-08BB-0C55-4C0689307ABD}"/>
                </a:ext>
              </a:extLst>
            </p:cNvPr>
            <p:cNvCxnSpPr/>
            <p:nvPr/>
          </p:nvCxnSpPr>
          <p:spPr>
            <a:xfrm flipH="1">
              <a:off x="6996000" y="2630485"/>
              <a:ext cx="1800000" cy="0"/>
            </a:xfrm>
            <a:prstGeom prst="straightConnector1">
              <a:avLst/>
            </a:prstGeom>
            <a:ln w="152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22B6EE-6DD7-8DA5-7BC2-6B11DD0B1C29}"/>
                </a:ext>
              </a:extLst>
            </p:cNvPr>
            <p:cNvCxnSpPr>
              <a:cxnSpLocks/>
            </p:cNvCxnSpPr>
            <p:nvPr/>
          </p:nvCxnSpPr>
          <p:spPr>
            <a:xfrm rot="10800000" flipH="1">
              <a:off x="2888572" y="3842656"/>
              <a:ext cx="1800000" cy="0"/>
            </a:xfrm>
            <a:prstGeom prst="straightConnector1">
              <a:avLst/>
            </a:prstGeom>
            <a:ln w="15240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DBA0CD4-B0A7-C69D-8B61-19EF346C8474}"/>
                </a:ext>
              </a:extLst>
            </p:cNvPr>
            <p:cNvCxnSpPr>
              <a:cxnSpLocks/>
            </p:cNvCxnSpPr>
            <p:nvPr/>
          </p:nvCxnSpPr>
          <p:spPr>
            <a:xfrm rot="10800000" flipH="1" flipV="1">
              <a:off x="6996000" y="3842656"/>
              <a:ext cx="1800000" cy="0"/>
            </a:xfrm>
            <a:prstGeom prst="straightConnector1">
              <a:avLst/>
            </a:prstGeom>
            <a:ln w="1524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605831-BF43-186B-9184-E3460B98B4CA}"/>
                </a:ext>
              </a:extLst>
            </p:cNvPr>
            <p:cNvSpPr txBox="1"/>
            <p:nvPr/>
          </p:nvSpPr>
          <p:spPr>
            <a:xfrm>
              <a:off x="2667000" y="1368580"/>
              <a:ext cx="2021572" cy="584775"/>
            </a:xfrm>
            <a:prstGeom prst="rect">
              <a:avLst/>
            </a:prstGeom>
            <a:noFill/>
          </p:spPr>
          <p:txBody>
            <a:bodyPr wrap="square" rtlCol="0">
              <a:spAutoFit/>
            </a:bodyPr>
            <a:lstStyle/>
            <a:p>
              <a:pPr algn="ctr"/>
              <a:r>
                <a:rPr lang="en-GB" sz="3200" b="1" dirty="0"/>
                <a:t>Pull to</a:t>
              </a:r>
            </a:p>
          </p:txBody>
        </p:sp>
        <p:sp>
          <p:nvSpPr>
            <p:cNvPr id="11" name="TextBox 10">
              <a:extLst>
                <a:ext uri="{FF2B5EF4-FFF2-40B4-BE49-F238E27FC236}">
                  <a16:creationId xmlns:a16="http://schemas.microsoft.com/office/drawing/2014/main" id="{CF919762-CC51-0B92-AA52-A91909E96F6F}"/>
                </a:ext>
              </a:extLst>
            </p:cNvPr>
            <p:cNvSpPr txBox="1"/>
            <p:nvPr/>
          </p:nvSpPr>
          <p:spPr>
            <a:xfrm>
              <a:off x="6774428" y="1368580"/>
              <a:ext cx="2151858" cy="1077218"/>
            </a:xfrm>
            <a:prstGeom prst="rect">
              <a:avLst/>
            </a:prstGeom>
            <a:noFill/>
          </p:spPr>
          <p:txBody>
            <a:bodyPr wrap="square" rtlCol="0">
              <a:spAutoFit/>
            </a:bodyPr>
            <a:lstStyle/>
            <a:p>
              <a:pPr algn="ctr"/>
              <a:r>
                <a:rPr lang="en-GB" sz="3200" b="1" dirty="0"/>
                <a:t>Push away</a:t>
              </a:r>
            </a:p>
          </p:txBody>
        </p:sp>
        <p:sp>
          <p:nvSpPr>
            <p:cNvPr id="12" name="TextBox 11">
              <a:extLst>
                <a:ext uri="{FF2B5EF4-FFF2-40B4-BE49-F238E27FC236}">
                  <a16:creationId xmlns:a16="http://schemas.microsoft.com/office/drawing/2014/main" id="{AE6549BC-ABD6-20E3-8416-5A4B9BA9CBFF}"/>
                </a:ext>
              </a:extLst>
            </p:cNvPr>
            <p:cNvSpPr txBox="1"/>
            <p:nvPr/>
          </p:nvSpPr>
          <p:spPr>
            <a:xfrm>
              <a:off x="2666999" y="4376401"/>
              <a:ext cx="2166257" cy="1077218"/>
            </a:xfrm>
            <a:prstGeom prst="rect">
              <a:avLst/>
            </a:prstGeom>
            <a:noFill/>
          </p:spPr>
          <p:txBody>
            <a:bodyPr wrap="square" rtlCol="0">
              <a:spAutoFit/>
            </a:bodyPr>
            <a:lstStyle/>
            <a:p>
              <a:pPr algn="ctr"/>
              <a:r>
                <a:rPr lang="en-GB" sz="3200" b="1" dirty="0"/>
                <a:t>Push away</a:t>
              </a:r>
            </a:p>
          </p:txBody>
        </p:sp>
        <p:sp>
          <p:nvSpPr>
            <p:cNvPr id="13" name="TextBox 12">
              <a:extLst>
                <a:ext uri="{FF2B5EF4-FFF2-40B4-BE49-F238E27FC236}">
                  <a16:creationId xmlns:a16="http://schemas.microsoft.com/office/drawing/2014/main" id="{7FA1DC2B-FD7F-C4B2-F0A2-AC5FC6EBAB93}"/>
                </a:ext>
              </a:extLst>
            </p:cNvPr>
            <p:cNvSpPr txBox="1"/>
            <p:nvPr/>
          </p:nvSpPr>
          <p:spPr>
            <a:xfrm>
              <a:off x="6774428" y="4390932"/>
              <a:ext cx="2021572" cy="584775"/>
            </a:xfrm>
            <a:prstGeom prst="rect">
              <a:avLst/>
            </a:prstGeom>
            <a:noFill/>
          </p:spPr>
          <p:txBody>
            <a:bodyPr wrap="square" rtlCol="0">
              <a:spAutoFit/>
            </a:bodyPr>
            <a:lstStyle/>
            <a:p>
              <a:pPr algn="ctr"/>
              <a:r>
                <a:rPr lang="en-GB" sz="3200" b="1" dirty="0"/>
                <a:t>Pull to</a:t>
              </a:r>
            </a:p>
          </p:txBody>
        </p:sp>
      </p:grpSp>
      <p:sp>
        <p:nvSpPr>
          <p:cNvPr id="15" name="Title 14">
            <a:extLst>
              <a:ext uri="{FF2B5EF4-FFF2-40B4-BE49-F238E27FC236}">
                <a16:creationId xmlns:a16="http://schemas.microsoft.com/office/drawing/2014/main" id="{50CF65DD-729B-CBB1-96F4-092BA28A6EBA}"/>
              </a:ext>
            </a:extLst>
          </p:cNvPr>
          <p:cNvSpPr>
            <a:spLocks noGrp="1"/>
          </p:cNvSpPr>
          <p:nvPr>
            <p:ph type="title" idx="4294967295"/>
          </p:nvPr>
        </p:nvSpPr>
        <p:spPr>
          <a:xfrm>
            <a:off x="0" y="96838"/>
            <a:ext cx="1026795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Pushes and Pulls</a:t>
            </a:r>
          </a:p>
        </p:txBody>
      </p:sp>
    </p:spTree>
    <p:extLst>
      <p:ext uri="{BB962C8B-B14F-4D97-AF65-F5344CB8AC3E}">
        <p14:creationId xmlns:p14="http://schemas.microsoft.com/office/powerpoint/2010/main" val="251491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715F-BCEE-105A-0321-C75B72C19571}"/>
              </a:ext>
            </a:extLst>
          </p:cNvPr>
          <p:cNvSpPr>
            <a:spLocks noGrp="1"/>
          </p:cNvSpPr>
          <p:nvPr>
            <p:ph type="title"/>
          </p:nvPr>
        </p:nvSpPr>
        <p:spPr>
          <a:xfrm>
            <a:off x="677514" y="2529000"/>
            <a:ext cx="10800000" cy="1800000"/>
          </a:xfrm>
        </p:spPr>
        <p:txBody>
          <a:bodyPr>
            <a:normAutofit fontScale="90000"/>
          </a:bodyPr>
          <a:lstStyle/>
          <a:p>
            <a:pPr algn="ctr"/>
            <a:r>
              <a:rPr lang="en-GB" sz="7200" dirty="0"/>
              <a:t>Workshop 1</a:t>
            </a:r>
            <a:br>
              <a:rPr lang="en-GB" sz="7200" dirty="0"/>
            </a:br>
            <a:r>
              <a:rPr lang="en-GB" sz="7200" dirty="0"/>
              <a:t>Understanding the Issues</a:t>
            </a:r>
          </a:p>
        </p:txBody>
      </p:sp>
      <p:pic>
        <p:nvPicPr>
          <p:cNvPr id="3" name="Picture 2" descr="Education Scotland Logo">
            <a:extLst>
              <a:ext uri="{FF2B5EF4-FFF2-40B4-BE49-F238E27FC236}">
                <a16:creationId xmlns:a16="http://schemas.microsoft.com/office/drawing/2014/main" id="{15865BC2-51F4-C05A-5E4D-36A0267458C2}"/>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9739" y="290696"/>
            <a:ext cx="3300944" cy="145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anner" title="Education Scotland banner">
            <a:extLst>
              <a:ext uri="{FF2B5EF4-FFF2-40B4-BE49-F238E27FC236}">
                <a16:creationId xmlns:a16="http://schemas.microsoft.com/office/drawing/2014/main" id="{CE4FA70F-4192-D289-0A6F-D73882DCA48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036"/>
            <a:ext cx="12188504" cy="1377584"/>
          </a:xfrm>
          <a:prstGeom prst="rect">
            <a:avLst/>
          </a:prstGeom>
        </p:spPr>
      </p:pic>
    </p:spTree>
    <p:extLst>
      <p:ext uri="{BB962C8B-B14F-4D97-AF65-F5344CB8AC3E}">
        <p14:creationId xmlns:p14="http://schemas.microsoft.com/office/powerpoint/2010/main" val="174239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CBC0B6-C21C-9DB3-181E-DD88BC59B69E}"/>
              </a:ext>
            </a:extLst>
          </p:cNvPr>
          <p:cNvSpPr>
            <a:spLocks noGrp="1"/>
          </p:cNvSpPr>
          <p:nvPr>
            <p:ph type="title" idx="4294967295"/>
          </p:nvPr>
        </p:nvSpPr>
        <p:spPr>
          <a:xfrm>
            <a:off x="236483" y="962793"/>
            <a:ext cx="12192000"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Putting Children, Young People and Families at the Centre</a:t>
            </a:r>
          </a:p>
        </p:txBody>
      </p:sp>
      <p:sp>
        <p:nvSpPr>
          <p:cNvPr id="7" name="TextBox 6">
            <a:extLst>
              <a:ext uri="{FF2B5EF4-FFF2-40B4-BE49-F238E27FC236}">
                <a16:creationId xmlns:a16="http://schemas.microsoft.com/office/drawing/2014/main" id="{085BFAFB-A394-6F53-FFA9-4000FD64013C}"/>
              </a:ext>
            </a:extLst>
          </p:cNvPr>
          <p:cNvSpPr txBox="1"/>
          <p:nvPr/>
        </p:nvSpPr>
        <p:spPr>
          <a:xfrm>
            <a:off x="475683" y="2222385"/>
            <a:ext cx="1645920" cy="646331"/>
          </a:xfrm>
          <a:prstGeom prst="rect">
            <a:avLst/>
          </a:prstGeom>
          <a:noFill/>
        </p:spPr>
        <p:txBody>
          <a:bodyPr wrap="square">
            <a:spAutoFit/>
          </a:bodyPr>
          <a:lstStyle/>
          <a:p>
            <a:r>
              <a:rPr lang="en-GB" sz="1800" dirty="0"/>
              <a:t>1. Identify target pupils</a:t>
            </a:r>
            <a:endParaRPr lang="en-GB" dirty="0"/>
          </a:p>
        </p:txBody>
      </p:sp>
      <p:sp>
        <p:nvSpPr>
          <p:cNvPr id="8" name="TextBox 7">
            <a:extLst>
              <a:ext uri="{FF2B5EF4-FFF2-40B4-BE49-F238E27FC236}">
                <a16:creationId xmlns:a16="http://schemas.microsoft.com/office/drawing/2014/main" id="{90749947-001A-7B41-9793-512DE110E22A}"/>
              </a:ext>
            </a:extLst>
          </p:cNvPr>
          <p:cNvSpPr txBox="1"/>
          <p:nvPr/>
        </p:nvSpPr>
        <p:spPr>
          <a:xfrm>
            <a:off x="2800873" y="2227578"/>
            <a:ext cx="1223554" cy="646331"/>
          </a:xfrm>
          <a:prstGeom prst="rect">
            <a:avLst/>
          </a:prstGeom>
          <a:noFill/>
        </p:spPr>
        <p:txBody>
          <a:bodyPr wrap="square">
            <a:spAutoFit/>
          </a:bodyPr>
          <a:lstStyle/>
          <a:p>
            <a:r>
              <a:rPr lang="en-GB" dirty="0"/>
              <a:t>2. Gather all views</a:t>
            </a:r>
          </a:p>
        </p:txBody>
      </p:sp>
      <p:sp>
        <p:nvSpPr>
          <p:cNvPr id="9" name="TextBox 8">
            <a:extLst>
              <a:ext uri="{FF2B5EF4-FFF2-40B4-BE49-F238E27FC236}">
                <a16:creationId xmlns:a16="http://schemas.microsoft.com/office/drawing/2014/main" id="{A0DFFB3B-AD76-DE3F-6A99-8C99CCD003A4}"/>
              </a:ext>
            </a:extLst>
          </p:cNvPr>
          <p:cNvSpPr txBox="1"/>
          <p:nvPr/>
        </p:nvSpPr>
        <p:spPr>
          <a:xfrm>
            <a:off x="4895283" y="2218508"/>
            <a:ext cx="1645920" cy="646331"/>
          </a:xfrm>
          <a:prstGeom prst="rect">
            <a:avLst/>
          </a:prstGeom>
          <a:noFill/>
        </p:spPr>
        <p:txBody>
          <a:bodyPr wrap="square">
            <a:spAutoFit/>
          </a:bodyPr>
          <a:lstStyle/>
          <a:p>
            <a:r>
              <a:rPr lang="en-GB" dirty="0"/>
              <a:t>3. Understand the causes</a:t>
            </a:r>
          </a:p>
        </p:txBody>
      </p:sp>
      <p:sp>
        <p:nvSpPr>
          <p:cNvPr id="10" name="TextBox 9">
            <a:extLst>
              <a:ext uri="{FF2B5EF4-FFF2-40B4-BE49-F238E27FC236}">
                <a16:creationId xmlns:a16="http://schemas.microsoft.com/office/drawing/2014/main" id="{B9CBCA26-8048-0CE8-1DE9-A823656E4809}"/>
              </a:ext>
            </a:extLst>
          </p:cNvPr>
          <p:cNvSpPr txBox="1"/>
          <p:nvPr/>
        </p:nvSpPr>
        <p:spPr>
          <a:xfrm>
            <a:off x="7061541" y="2227578"/>
            <a:ext cx="1811383" cy="646331"/>
          </a:xfrm>
          <a:prstGeom prst="rect">
            <a:avLst/>
          </a:prstGeom>
          <a:noFill/>
        </p:spPr>
        <p:txBody>
          <a:bodyPr wrap="square">
            <a:spAutoFit/>
          </a:bodyPr>
          <a:lstStyle/>
          <a:p>
            <a:r>
              <a:rPr lang="en-GB" dirty="0"/>
              <a:t>4. Co-create intervention plan</a:t>
            </a:r>
          </a:p>
        </p:txBody>
      </p:sp>
      <p:sp>
        <p:nvSpPr>
          <p:cNvPr id="11" name="TextBox 10">
            <a:extLst>
              <a:ext uri="{FF2B5EF4-FFF2-40B4-BE49-F238E27FC236}">
                <a16:creationId xmlns:a16="http://schemas.microsoft.com/office/drawing/2014/main" id="{E025D0EB-BB9C-9EAE-6AA7-04DEF10FDF89}"/>
              </a:ext>
            </a:extLst>
          </p:cNvPr>
          <p:cNvSpPr txBox="1"/>
          <p:nvPr/>
        </p:nvSpPr>
        <p:spPr>
          <a:xfrm>
            <a:off x="9314883" y="2227578"/>
            <a:ext cx="2229394" cy="646331"/>
          </a:xfrm>
          <a:prstGeom prst="rect">
            <a:avLst/>
          </a:prstGeom>
          <a:noFill/>
        </p:spPr>
        <p:txBody>
          <a:bodyPr wrap="square">
            <a:spAutoFit/>
          </a:bodyPr>
          <a:lstStyle/>
          <a:p>
            <a:r>
              <a:rPr lang="en-GB" dirty="0"/>
              <a:t>5. Implement, monitor and evaluate</a:t>
            </a:r>
          </a:p>
        </p:txBody>
      </p:sp>
      <p:pic>
        <p:nvPicPr>
          <p:cNvPr id="6" name="Picture 5" descr="Image1 magnify glass&#10;Image 2 group of people talking&#10;Image 3 hand holding a brain&#10;Image 4 group talking round a table&#10;image 5 circle with arrows" title="Flow chart of change">
            <a:extLst>
              <a:ext uri="{FF2B5EF4-FFF2-40B4-BE49-F238E27FC236}">
                <a16:creationId xmlns:a16="http://schemas.microsoft.com/office/drawing/2014/main" id="{F019F94B-DF7C-F6C1-9C9F-A1D168855DE5}"/>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l="4522" t="44383" r="8997" b="33522"/>
          <a:stretch/>
        </p:blipFill>
        <p:spPr>
          <a:xfrm>
            <a:off x="362472" y="2838680"/>
            <a:ext cx="11146972" cy="1567543"/>
          </a:xfrm>
          <a:prstGeom prst="rect">
            <a:avLst/>
          </a:prstGeom>
          <a:solidFill>
            <a:schemeClr val="bg1"/>
          </a:solidFill>
          <a:ln w="19050">
            <a:solidFill>
              <a:schemeClr val="bg1"/>
            </a:solidFill>
          </a:ln>
        </p:spPr>
      </p:pic>
      <p:sp>
        <p:nvSpPr>
          <p:cNvPr id="12" name="TextBox 11">
            <a:extLst>
              <a:ext uri="{FF2B5EF4-FFF2-40B4-BE49-F238E27FC236}">
                <a16:creationId xmlns:a16="http://schemas.microsoft.com/office/drawing/2014/main" id="{794AF2EC-4662-30D1-0FA6-7EC43250895C}"/>
              </a:ext>
            </a:extLst>
          </p:cNvPr>
          <p:cNvSpPr txBox="1"/>
          <p:nvPr/>
        </p:nvSpPr>
        <p:spPr>
          <a:xfrm>
            <a:off x="5880538" y="4369256"/>
            <a:ext cx="6014872" cy="461665"/>
          </a:xfrm>
          <a:prstGeom prst="rect">
            <a:avLst/>
          </a:prstGeom>
          <a:noFill/>
        </p:spPr>
        <p:txBody>
          <a:bodyPr wrap="square">
            <a:spAutoFit/>
          </a:bodyPr>
          <a:lstStyle/>
          <a:p>
            <a:r>
              <a:rPr lang="en-GB" sz="2400" dirty="0"/>
              <a:t>Attendance Targeted Intervention Guidance</a:t>
            </a:r>
          </a:p>
        </p:txBody>
      </p:sp>
      <p:sp>
        <p:nvSpPr>
          <p:cNvPr id="4" name="TextBox 3">
            <a:extLst>
              <a:ext uri="{FF2B5EF4-FFF2-40B4-BE49-F238E27FC236}">
                <a16:creationId xmlns:a16="http://schemas.microsoft.com/office/drawing/2014/main" id="{0D498D95-B74D-5F4E-D98F-77AAC346FAFB}"/>
              </a:ext>
            </a:extLst>
          </p:cNvPr>
          <p:cNvSpPr txBox="1"/>
          <p:nvPr/>
        </p:nvSpPr>
        <p:spPr>
          <a:xfrm>
            <a:off x="8837918" y="5986608"/>
            <a:ext cx="30574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cs typeface="Arial"/>
              </a:rPr>
              <a:t>(</a:t>
            </a:r>
            <a:r>
              <a:rPr lang="en-US" dirty="0"/>
              <a:t>Forth Valley West Lothian) </a:t>
            </a:r>
          </a:p>
        </p:txBody>
      </p:sp>
    </p:spTree>
    <p:extLst>
      <p:ext uri="{BB962C8B-B14F-4D97-AF65-F5344CB8AC3E}">
        <p14:creationId xmlns:p14="http://schemas.microsoft.com/office/powerpoint/2010/main" val="1251943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98F68-A6DF-392B-D77C-156AA81E2435}"/>
              </a:ext>
            </a:extLst>
          </p:cNvPr>
          <p:cNvSpPr txBox="1">
            <a:spLocks noGrp="1"/>
          </p:cNvSpPr>
          <p:nvPr>
            <p:ph type="title" idx="4294967295"/>
          </p:nvPr>
        </p:nvSpPr>
        <p:spPr>
          <a:xfrm>
            <a:off x="628939" y="543839"/>
            <a:ext cx="6821488" cy="755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n-lt"/>
                <a:ea typeface="Times New Roman" panose="02020603050405020304" pitchFamily="18" charset="0"/>
                <a:cs typeface="+mn-cs"/>
              </a:rPr>
              <a:t>Resources  </a:t>
            </a:r>
            <a:endParaRPr kumimoji="0" lang="en-GB" sz="40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28939" y="1670261"/>
            <a:ext cx="11563061" cy="4643900"/>
          </a:xfrm>
          <a:prstGeom prst="rect">
            <a:avLst/>
          </a:prstGeom>
        </p:spPr>
        <p:txBody>
          <a:bodyPr wrap="square" lIns="91440" tIns="45720" rIns="91440" bIns="45720" anchor="t">
            <a:spAutoFit/>
          </a:bodyPr>
          <a:lstStyle/>
          <a:p>
            <a:pPr>
              <a:lnSpc>
                <a:spcPct val="150000"/>
              </a:lnSpc>
              <a:spcBef>
                <a:spcPts val="600"/>
              </a:spcBef>
              <a:spcAft>
                <a:spcPts val="600"/>
              </a:spcAft>
            </a:pPr>
            <a:r>
              <a:rPr lang="en-GB" sz="2200" b="1" dirty="0">
                <a:solidFill>
                  <a:srgbClr val="0070C0"/>
                </a:solidFill>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Included, Engaged and Involved Part 1</a:t>
            </a:r>
            <a:endParaRPr lang="en-GB" sz="2200" b="1" dirty="0">
              <a:solidFill>
                <a:srgbClr val="0070C0"/>
              </a:solidFill>
              <a:latin typeface="Arial"/>
              <a:ea typeface="Times New Roman" panose="02020603050405020304" pitchFamily="18" charset="0"/>
              <a:cs typeface="Arial"/>
            </a:endParaRPr>
          </a:p>
          <a:p>
            <a:pPr>
              <a:lnSpc>
                <a:spcPct val="150000"/>
              </a:lnSpc>
              <a:spcBef>
                <a:spcPts val="600"/>
              </a:spcBef>
              <a:spcAft>
                <a:spcPts val="600"/>
              </a:spcAft>
            </a:pPr>
            <a:r>
              <a:rPr lang="en-GB" sz="2000" dirty="0">
                <a:latin typeface="Arial"/>
                <a:ea typeface="Times New Roman" panose="02020603050405020304" pitchFamily="18" charset="0"/>
                <a:cs typeface="Arial"/>
              </a:rPr>
              <a:t>This national policy provides the framework for the promotion and management of attendance and absence.</a:t>
            </a:r>
            <a:endParaRPr lang="en-GB" sz="2200" dirty="0">
              <a:latin typeface="Arial"/>
              <a:ea typeface="Times New Roman" panose="02020603050405020304" pitchFamily="18" charset="0"/>
              <a:cs typeface="Arial"/>
            </a:endParaRPr>
          </a:p>
          <a:p>
            <a:pPr>
              <a:lnSpc>
                <a:spcPct val="150000"/>
              </a:lnSpc>
              <a:spcBef>
                <a:spcPts val="600"/>
              </a:spcBef>
              <a:spcAft>
                <a:spcPts val="600"/>
              </a:spcAft>
            </a:pPr>
            <a:r>
              <a:rPr lang="en-GB" sz="2200" b="1" dirty="0">
                <a:solidFill>
                  <a:srgbClr val="0070C0"/>
                </a:solidFill>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Forth Valley and West Lothian RIC Attendance Toolkit  </a:t>
            </a:r>
            <a:endParaRPr lang="en-GB" sz="2200" b="1" dirty="0">
              <a:solidFill>
                <a:srgbClr val="0070C0"/>
              </a:solidFill>
              <a:latin typeface="Arial"/>
              <a:ea typeface="Times New Roman" panose="02020603050405020304" pitchFamily="18" charset="0"/>
              <a:cs typeface="Arial"/>
            </a:endParaRPr>
          </a:p>
          <a:p>
            <a:pPr>
              <a:lnSpc>
                <a:spcPct val="150000"/>
              </a:lnSpc>
              <a:spcBef>
                <a:spcPts val="600"/>
              </a:spcBef>
              <a:spcAft>
                <a:spcPts val="600"/>
              </a:spcAft>
            </a:pPr>
            <a:r>
              <a:rPr lang="en-GB" sz="2000" dirty="0">
                <a:latin typeface="Arial"/>
                <a:ea typeface="Times New Roman" panose="02020603050405020304" pitchFamily="18" charset="0"/>
                <a:cs typeface="Arial"/>
              </a:rPr>
              <a:t>An interactive attendance toolkit, created by FVWL Regional Improvement Collaborative.</a:t>
            </a:r>
          </a:p>
          <a:p>
            <a:pPr>
              <a:lnSpc>
                <a:spcPct val="150000"/>
              </a:lnSpc>
              <a:spcBef>
                <a:spcPts val="600"/>
              </a:spcBef>
              <a:spcAft>
                <a:spcPts val="600"/>
              </a:spcAft>
            </a:pPr>
            <a:r>
              <a:rPr lang="en-GB" sz="2200" b="1" dirty="0">
                <a:latin typeface="Arial"/>
                <a:ea typeface="Arial" panose="020B0604020202020204" pitchFamily="34" charset="0"/>
                <a:cs typeface="Arial"/>
                <a:hlinkClick r:id="rId5"/>
              </a:rPr>
              <a:t>Promoting Attendance: self-reflection questions for educational settings</a:t>
            </a:r>
            <a:r>
              <a:rPr lang="en-GB" sz="2200" b="1" dirty="0">
                <a:latin typeface="Arial"/>
                <a:ea typeface="Arial" panose="020B0604020202020204" pitchFamily="34" charset="0"/>
                <a:cs typeface="Arial"/>
                <a:hlinkClick r:id="rId6">
                  <a:extLst>
                    <a:ext uri="{A12FA001-AC4F-418D-AE19-62706E023703}">
                      <ahyp:hlinkClr xmlns:ahyp="http://schemas.microsoft.com/office/drawing/2018/hyperlinkcolor" val="tx"/>
                    </a:ext>
                  </a:extLst>
                </a:hlinkClick>
              </a:rPr>
              <a:t>. </a:t>
            </a:r>
            <a:endParaRPr lang="en-GB" sz="2200" b="1" dirty="0">
              <a:ea typeface="Arial" panose="020B0604020202020204" pitchFamily="34" charset="0"/>
              <a:cs typeface="Arial"/>
            </a:endParaRPr>
          </a:p>
          <a:p>
            <a:pPr>
              <a:lnSpc>
                <a:spcPct val="150000"/>
              </a:lnSpc>
              <a:spcBef>
                <a:spcPts val="600"/>
              </a:spcBef>
              <a:spcAft>
                <a:spcPts val="600"/>
              </a:spcAft>
            </a:pPr>
            <a:r>
              <a:rPr lang="en-GB" sz="2000" dirty="0">
                <a:latin typeface="Arial"/>
                <a:ea typeface="Arial" panose="020B0604020202020204" pitchFamily="34" charset="0"/>
                <a:cs typeface="Arial"/>
              </a:rPr>
              <a:t>This resource provides self-reflection questions for schools to further explore and implement practices which will encourage good attendance.</a:t>
            </a:r>
            <a:endParaRPr lang="en-GB" sz="2000" dirty="0">
              <a:ea typeface="Times New Roman" panose="02020603050405020304" pitchFamily="18" charset="0"/>
              <a:cs typeface="Arial"/>
            </a:endParaRPr>
          </a:p>
        </p:txBody>
      </p:sp>
    </p:spTree>
    <p:extLst>
      <p:ext uri="{BB962C8B-B14F-4D97-AF65-F5344CB8AC3E}">
        <p14:creationId xmlns:p14="http://schemas.microsoft.com/office/powerpoint/2010/main" val="257517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a:extLst>
              <a:ext uri="{FF2B5EF4-FFF2-40B4-BE49-F238E27FC236}">
                <a16:creationId xmlns:a16="http://schemas.microsoft.com/office/drawing/2014/main" id="{51A4B31C-6F5B-D9AF-EB39-7B6F1AB6FBB6}"/>
              </a:ext>
              <a:ext uri="{C183D7F6-B498-43B3-948B-1728B52AA6E4}">
                <adec:decorative xmlns:adec="http://schemas.microsoft.com/office/drawing/2017/decorative" val="0"/>
              </a:ext>
            </a:extLst>
          </p:cNvPr>
          <p:cNvSpPr>
            <a:spLocks noGrp="1" noChangeArrowheads="1"/>
          </p:cNvSpPr>
          <p:nvPr>
            <p:ph type="title" idx="4294967295"/>
          </p:nvPr>
        </p:nvSpPr>
        <p:spPr bwMode="auto">
          <a:xfrm>
            <a:off x="382438" y="673928"/>
            <a:ext cx="3121003" cy="108581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4800" noProof="0" dirty="0">
                <a:latin typeface="+mn-lt"/>
                <a:ea typeface="Roboto Light" panose="02000000000000000000" pitchFamily="2" charset="0"/>
                <a:cs typeface="Arial"/>
              </a:rPr>
              <a:t>Thank you!</a:t>
            </a:r>
            <a:endParaRPr lang="en-GB" altLang="en-US" sz="4800" b="0" i="0" u="none" strike="noStrike" kern="1200" cap="none" spc="0" normalizeH="0" baseline="0" noProof="0" dirty="0">
              <a:ln>
                <a:noFill/>
              </a:ln>
              <a:effectLst/>
              <a:uLnTx/>
              <a:uFillTx/>
              <a:latin typeface="+mn-lt"/>
              <a:ea typeface="Roboto Light" panose="02000000000000000000" pitchFamily="2" charset="0"/>
              <a:cs typeface="Arial"/>
            </a:endParaRPr>
          </a:p>
        </p:txBody>
      </p:sp>
      <p:pic>
        <p:nvPicPr>
          <p:cNvPr id="4" name="Picture 3" descr="Education Scotland Logo">
            <a:extLst>
              <a:ext uri="{FF2B5EF4-FFF2-40B4-BE49-F238E27FC236}">
                <a16:creationId xmlns:a16="http://schemas.microsoft.com/office/drawing/2014/main" id="{B7A35B87-9331-8E41-5BC9-5446956F0B7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1388" y="285076"/>
            <a:ext cx="4232791" cy="186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CEFAC9B-D3F9-5587-A96F-CEF63BAA24C5}"/>
              </a:ext>
            </a:extLst>
          </p:cNvPr>
          <p:cNvSpPr txBox="1"/>
          <p:nvPr/>
        </p:nvSpPr>
        <p:spPr>
          <a:xfrm>
            <a:off x="382438" y="2389009"/>
            <a:ext cx="9932275" cy="523220"/>
          </a:xfrm>
          <a:prstGeom prst="rect">
            <a:avLst/>
          </a:prstGeom>
          <a:noFill/>
        </p:spPr>
        <p:txBody>
          <a:bodyPr wrap="square">
            <a:spAutoFit/>
          </a:bodyPr>
          <a:lstStyle/>
          <a:p>
            <a:r>
              <a:rPr lang="en-GB" sz="2800" dirty="0">
                <a:hlinkClick r:id="rId4"/>
              </a:rPr>
              <a:t>Improving Attendance Workshop feedback form</a:t>
            </a:r>
            <a:r>
              <a:rPr lang="en-GB" sz="2800" dirty="0"/>
              <a:t> </a:t>
            </a:r>
          </a:p>
        </p:txBody>
      </p:sp>
      <p:pic>
        <p:nvPicPr>
          <p:cNvPr id="7" name="Picture 6" descr="Feedback form&#10;&#10;QR code" title="Feedback form"/>
          <p:cNvPicPr>
            <a:picLocks noChangeAspect="1"/>
          </p:cNvPicPr>
          <p:nvPr/>
        </p:nvPicPr>
        <p:blipFill>
          <a:blip r:embed="rId5"/>
          <a:stretch>
            <a:fillRect/>
          </a:stretch>
        </p:blipFill>
        <p:spPr>
          <a:xfrm>
            <a:off x="9432207" y="2393489"/>
            <a:ext cx="2511972" cy="2511972"/>
          </a:xfrm>
          <a:prstGeom prst="rect">
            <a:avLst/>
          </a:prstGeom>
        </p:spPr>
      </p:pic>
      <p:pic>
        <p:nvPicPr>
          <p:cNvPr id="8" name="Picture 7" descr="Education Scotland banner">
            <a:extLst>
              <a:ext uri="{FF2B5EF4-FFF2-40B4-BE49-F238E27FC236}">
                <a16:creationId xmlns:a16="http://schemas.microsoft.com/office/drawing/2014/main" id="{CE4FA70F-4192-D289-0A6F-D73882DCA481}"/>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6" y="5480416"/>
            <a:ext cx="12188504" cy="1377584"/>
          </a:xfrm>
          <a:prstGeom prst="rect">
            <a:avLst/>
          </a:prstGeom>
        </p:spPr>
      </p:pic>
    </p:spTree>
    <p:extLst>
      <p:ext uri="{BB962C8B-B14F-4D97-AF65-F5344CB8AC3E}">
        <p14:creationId xmlns:p14="http://schemas.microsoft.com/office/powerpoint/2010/main" val="69642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07457-C7D0-8E5B-502A-D90EC5D50A86}"/>
              </a:ext>
            </a:extLst>
          </p:cNvPr>
          <p:cNvSpPr>
            <a:spLocks noGrp="1"/>
          </p:cNvSpPr>
          <p:nvPr>
            <p:ph type="title"/>
          </p:nvPr>
        </p:nvSpPr>
        <p:spPr>
          <a:xfrm>
            <a:off x="667709" y="717539"/>
            <a:ext cx="9715156" cy="737533"/>
          </a:xfrm>
        </p:spPr>
        <p:txBody>
          <a:bodyPr vert="horz" wrap="square" lIns="91440" tIns="45720" rIns="91440" bIns="45720" numCol="1" anchor="t" anchorCtr="0" compatLnSpc="1">
            <a:prstTxWarp prst="textNoShape">
              <a:avLst/>
            </a:prstTxWarp>
            <a:noAutofit/>
          </a:bodyPr>
          <a:lstStyle/>
          <a:p>
            <a:r>
              <a:rPr lang="en-GB" sz="4000" dirty="0"/>
              <a:t>What is the difference between attendance and engagement? </a:t>
            </a:r>
          </a:p>
        </p:txBody>
      </p:sp>
      <p:grpSp>
        <p:nvGrpSpPr>
          <p:cNvPr id="7" name="Group 6" descr="Task Icon">
            <a:extLst>
              <a:ext uri="{FF2B5EF4-FFF2-40B4-BE49-F238E27FC236}">
                <a16:creationId xmlns:a16="http://schemas.microsoft.com/office/drawing/2014/main" id="{A0C88D3D-7BA4-56E5-70BC-6FB41DF9B521}"/>
              </a:ext>
            </a:extLst>
          </p:cNvPr>
          <p:cNvGrpSpPr/>
          <p:nvPr/>
        </p:nvGrpSpPr>
        <p:grpSpPr>
          <a:xfrm>
            <a:off x="4358013" y="2084275"/>
            <a:ext cx="3219450" cy="3573393"/>
            <a:chOff x="533400" y="580768"/>
            <a:chExt cx="3219450" cy="3573393"/>
          </a:xfrm>
        </p:grpSpPr>
        <p:pic>
          <p:nvPicPr>
            <p:cNvPr id="5" name="Graphic 4" descr="Group brainstorm outline">
              <a:extLst>
                <a:ext uri="{FF2B5EF4-FFF2-40B4-BE49-F238E27FC236}">
                  <a16:creationId xmlns:a16="http://schemas.microsoft.com/office/drawing/2014/main" id="{AE2E6B0E-8D45-841B-9F95-B1584C419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6" name="TextBox 5">
              <a:extLst>
                <a:ext uri="{FF2B5EF4-FFF2-40B4-BE49-F238E27FC236}">
                  <a16:creationId xmlns:a16="http://schemas.microsoft.com/office/drawing/2014/main" id="{8CE21E2A-60F1-822C-D908-6A2468340FA2}"/>
                </a:ext>
              </a:extLst>
            </p:cNvPr>
            <p:cNvSpPr txBox="1"/>
            <p:nvPr/>
          </p:nvSpPr>
          <p:spPr>
            <a:xfrm>
              <a:off x="1354931" y="3446275"/>
              <a:ext cx="1576388" cy="707886"/>
            </a:xfrm>
            <a:prstGeom prst="rect">
              <a:avLst/>
            </a:prstGeom>
            <a:noFill/>
          </p:spPr>
          <p:txBody>
            <a:bodyPr wrap="square" rtlCol="0">
              <a:spAutoFit/>
            </a:bodyPr>
            <a:lstStyle/>
            <a:p>
              <a:r>
                <a:rPr lang="en-GB" sz="4000" b="1" dirty="0"/>
                <a:t>TASK</a:t>
              </a:r>
            </a:p>
          </p:txBody>
        </p:sp>
      </p:grpSp>
    </p:spTree>
    <p:extLst>
      <p:ext uri="{BB962C8B-B14F-4D97-AF65-F5344CB8AC3E}">
        <p14:creationId xmlns:p14="http://schemas.microsoft.com/office/powerpoint/2010/main" val="364241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675164" y="631390"/>
            <a:ext cx="10409654" cy="987307"/>
          </a:xfrm>
        </p:spPr>
        <p:txBody>
          <a:bodyPr>
            <a:noAutofit/>
          </a:bodyPr>
          <a:lstStyle/>
          <a:p>
            <a:pPr>
              <a:lnSpc>
                <a:spcPct val="115000"/>
              </a:lnSpc>
              <a:spcAft>
                <a:spcPts val="0"/>
              </a:spcAft>
            </a:pPr>
            <a:r>
              <a:rPr lang="en-GB" sz="4000" dirty="0">
                <a:ea typeface="Roboto Light" panose="02000000000000000000" pitchFamily="2" charset="0"/>
                <a:cs typeface="Arial" panose="020B0604020202020204" pitchFamily="34" charset="0"/>
              </a:rPr>
              <a:t>Engagement is as important as attendance</a:t>
            </a:r>
            <a:endParaRPr lang="en-GB" sz="4000" dirty="0">
              <a:highlight>
                <a:srgbClr val="FFFF00"/>
              </a:highlight>
              <a:ea typeface="Roboto Light" panose="02000000000000000000" pitchFamily="2" charset="0"/>
              <a:cs typeface="Arial" panose="020B0604020202020204" pitchFamily="34" charset="0"/>
            </a:endParaRPr>
          </a:p>
        </p:txBody>
      </p:sp>
      <p:sp>
        <p:nvSpPr>
          <p:cNvPr id="3" name="Rectangle 2">
            <a:extLst>
              <a:ext uri="{C183D7F6-B498-43B3-948B-1728B52AA6E4}">
                <adec:decorative xmlns:adec="http://schemas.microsoft.com/office/drawing/2017/decorative" val="1"/>
              </a:ext>
            </a:extLst>
          </p:cNvPr>
          <p:cNvSpPr/>
          <p:nvPr/>
        </p:nvSpPr>
        <p:spPr>
          <a:xfrm>
            <a:off x="712484" y="1831119"/>
            <a:ext cx="10335015" cy="3901837"/>
          </a:xfrm>
          <a:prstGeom prst="rect">
            <a:avLst/>
          </a:prstGeom>
          <a:ln w="28575">
            <a:solidFill>
              <a:srgbClr val="00ABB5"/>
            </a:solidFill>
          </a:ln>
        </p:spPr>
        <p:txBody>
          <a:bodyPr wrap="square" lIns="91440" tIns="45720" rIns="91440" bIns="45720" anchor="t">
            <a:spAutoFit/>
          </a:bodyPr>
          <a:lstStyle/>
          <a:p>
            <a:pPr>
              <a:lnSpc>
                <a:spcPct val="150000"/>
              </a:lnSpc>
              <a:spcAft>
                <a:spcPts val="0"/>
              </a:spcAft>
            </a:pPr>
            <a:r>
              <a:rPr lang="en-GB" sz="2400" dirty="0">
                <a:ea typeface="Yu Mincho"/>
                <a:cs typeface="Arial"/>
              </a:rPr>
              <a:t>Engagement happens when children and young people give attention to, and are actively involved in, a learning task. </a:t>
            </a:r>
          </a:p>
          <a:p>
            <a:pPr>
              <a:lnSpc>
                <a:spcPct val="150000"/>
              </a:lnSpc>
              <a:spcAft>
                <a:spcPts val="0"/>
              </a:spcAft>
            </a:pPr>
            <a:r>
              <a:rPr lang="en-GB" sz="2400" dirty="0">
                <a:ea typeface="Yu Mincho"/>
                <a:cs typeface="Arial"/>
              </a:rPr>
              <a:t>Types of e</a:t>
            </a:r>
            <a:r>
              <a:rPr lang="en-GB" sz="2400" dirty="0">
                <a:ea typeface="Calibri" panose="020F0502020204030204" pitchFamily="34" charset="0"/>
                <a:cs typeface="Arial"/>
              </a:rPr>
              <a:t>ngagement include:</a:t>
            </a:r>
            <a:endParaRPr lang="en-GB" sz="2400" dirty="0">
              <a:ea typeface="Times New Roman" panose="02020603050405020304" pitchFamily="18" charset="0"/>
              <a:cs typeface="Arial"/>
            </a:endParaRPr>
          </a:p>
          <a:p>
            <a:pPr marL="541020" lvl="0" indent="-363220">
              <a:lnSpc>
                <a:spcPct val="150000"/>
              </a:lnSpc>
              <a:spcAft>
                <a:spcPts val="0"/>
              </a:spcAft>
              <a:buFont typeface="Symbol" panose="05050102010706020507" pitchFamily="18" charset="2"/>
              <a:buChar char=""/>
            </a:pPr>
            <a:r>
              <a:rPr lang="en-GB" sz="2400" dirty="0">
                <a:ea typeface="Calibri" panose="020F0502020204030204" pitchFamily="34" charset="0"/>
                <a:cs typeface="Arial"/>
              </a:rPr>
              <a:t>emotional</a:t>
            </a:r>
            <a:r>
              <a:rPr lang="en-GB" sz="2400" dirty="0">
                <a:ea typeface="Yu Mincho"/>
                <a:cs typeface="Arial"/>
              </a:rPr>
              <a:t> (interest, boredom, happiness)</a:t>
            </a:r>
            <a:endParaRPr lang="en-GB" sz="2400" dirty="0">
              <a:ea typeface="Times New Roman" panose="02020603050405020304" pitchFamily="18" charset="0"/>
              <a:cs typeface="Arial"/>
            </a:endParaRPr>
          </a:p>
          <a:p>
            <a:pPr marL="541020" indent="-363220">
              <a:lnSpc>
                <a:spcPct val="150000"/>
              </a:lnSpc>
              <a:buFont typeface="Symbol" panose="05050102010706020507" pitchFamily="18" charset="2"/>
              <a:buChar char=""/>
            </a:pPr>
            <a:r>
              <a:rPr lang="en-GB" sz="2400" dirty="0">
                <a:ea typeface="Calibri" panose="020F0502020204030204" pitchFamily="34" charset="0"/>
                <a:cs typeface="Arial"/>
              </a:rPr>
              <a:t>behavioural (attention, effort, persistence) </a:t>
            </a:r>
          </a:p>
          <a:p>
            <a:pPr marL="541020" lvl="0" indent="-363220">
              <a:lnSpc>
                <a:spcPct val="150000"/>
              </a:lnSpc>
              <a:spcAft>
                <a:spcPts val="0"/>
              </a:spcAft>
              <a:buFont typeface="Symbol" panose="05050102010706020507" pitchFamily="18" charset="2"/>
              <a:buChar char=""/>
            </a:pPr>
            <a:r>
              <a:rPr lang="en-GB" sz="2400" dirty="0">
                <a:ea typeface="Calibri" panose="020F0502020204030204" pitchFamily="34" charset="0"/>
                <a:cs typeface="Arial"/>
              </a:rPr>
              <a:t>cognitive (motivation, learning strategies) </a:t>
            </a:r>
            <a:endParaRPr lang="en-GB" sz="2400" dirty="0">
              <a:ea typeface="Times New Roman" panose="02020603050405020304" pitchFamily="18" charset="0"/>
              <a:cs typeface="Arial" panose="020B0604020202020204" pitchFamily="34" charset="0"/>
            </a:endParaRPr>
          </a:p>
          <a:p>
            <a:pPr marL="541020" indent="-363220">
              <a:lnSpc>
                <a:spcPct val="150000"/>
              </a:lnSpc>
              <a:buFont typeface="Symbol" panose="05050102010706020507" pitchFamily="18" charset="2"/>
              <a:buChar char=""/>
            </a:pPr>
            <a:r>
              <a:rPr lang="en-GB" sz="2400" dirty="0">
                <a:ea typeface="Calibri" panose="020F0502020204030204" pitchFamily="34" charset="0"/>
                <a:cs typeface="Arial"/>
              </a:rPr>
              <a:t>agency (expressing interests and needs) </a:t>
            </a:r>
            <a:endParaRPr lang="en-GB" sz="2400" dirty="0">
              <a:ea typeface="Calibri" panose="020F0502020204030204" pitchFamily="34" charset="0"/>
              <a:cs typeface="Arial" panose="020B0604020202020204" pitchFamily="34" charset="0"/>
            </a:endParaRPr>
          </a:p>
        </p:txBody>
      </p:sp>
      <p:pic>
        <p:nvPicPr>
          <p:cNvPr id="6" name="Picture 5" descr="image" title="Engagement is as important as attendance">
            <a:extLst>
              <a:ext uri="{FF2B5EF4-FFF2-40B4-BE49-F238E27FC236}">
                <a16:creationId xmlns:a16="http://schemas.microsoft.com/office/drawing/2014/main" id="{19A97EAE-B3D5-09E1-AE18-AC38F6551452}"/>
              </a:ext>
              <a:ext uri="{C183D7F6-B498-43B3-948B-1728B52AA6E4}">
                <adec:decorative xmlns:adec="http://schemas.microsoft.com/office/drawing/2017/decorative" val="1"/>
              </a:ext>
            </a:extLst>
          </p:cNvPr>
          <p:cNvPicPr>
            <a:picLocks noChangeAspect="1"/>
          </p:cNvPicPr>
          <p:nvPr/>
        </p:nvPicPr>
        <p:blipFill rotWithShape="1">
          <a:blip r:embed="rId3"/>
          <a:srcRect l="5796" t="11502" r="1403" b="11847"/>
          <a:stretch/>
        </p:blipFill>
        <p:spPr>
          <a:xfrm>
            <a:off x="7921126" y="4746171"/>
            <a:ext cx="4131538" cy="2029098"/>
          </a:xfrm>
          <a:prstGeom prst="rect">
            <a:avLst/>
          </a:prstGeom>
        </p:spPr>
      </p:pic>
    </p:spTree>
    <p:extLst>
      <p:ext uri="{BB962C8B-B14F-4D97-AF65-F5344CB8AC3E}">
        <p14:creationId xmlns:p14="http://schemas.microsoft.com/office/powerpoint/2010/main" val="91126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C0E328-086A-B5A1-1DD9-9B972042873D}"/>
              </a:ext>
              <a:ext uri="{C183D7F6-B498-43B3-948B-1728B52AA6E4}">
                <adec:decorative xmlns:adec="http://schemas.microsoft.com/office/drawing/2017/decorative" val="1"/>
              </a:ext>
            </a:extLst>
          </p:cNvPr>
          <p:cNvSpPr txBox="1"/>
          <p:nvPr/>
        </p:nvSpPr>
        <p:spPr>
          <a:xfrm>
            <a:off x="9775954" y="6870700"/>
            <a:ext cx="2416046"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latin typeface="+mn-lt"/>
                <a:hlinkClick r:id="rId3" tooltip="https://courses.lumenlearning.com/microeconomics/chapter/putting-it-together-13/">
                  <a:extLst>
                    <a:ext uri="{A12FA001-AC4F-418D-AE19-62706E023703}">
                      <ahyp:hlinkClr xmlns:ahyp="http://schemas.microsoft.com/office/drawing/2018/hyperlinkcolor" val="tx"/>
                    </a:ext>
                  </a:extLst>
                </a:hlinkClick>
              </a:rPr>
              <a:t>This Photo</a:t>
            </a:r>
            <a:r>
              <a:rPr lang="en-GB" sz="700" dirty="0">
                <a:solidFill>
                  <a:srgbClr val="FFFFFF"/>
                </a:solidFill>
                <a:latin typeface="+mn-lt"/>
              </a:rPr>
              <a:t> by Unknown Author is licensed under </a:t>
            </a:r>
            <a:r>
              <a:rPr lang="en-GB" sz="700" dirty="0">
                <a:solidFill>
                  <a:srgbClr val="FFFFFF"/>
                </a:solidFill>
                <a:latin typeface="+mn-lt"/>
                <a:hlinkClick r:id="rId4" tooltip="https://creativecommons.org/licenses/by/3.0/">
                  <a:extLst>
                    <a:ext uri="{A12FA001-AC4F-418D-AE19-62706E023703}">
                      <ahyp:hlinkClr xmlns:ahyp="http://schemas.microsoft.com/office/drawing/2018/hyperlinkcolor" val="tx"/>
                    </a:ext>
                  </a:extLst>
                </a:hlinkClick>
              </a:rPr>
              <a:t>CC BY</a:t>
            </a:r>
            <a:endParaRPr lang="en-GB" sz="700" dirty="0">
              <a:solidFill>
                <a:srgbClr val="FFFFFF"/>
              </a:solidFill>
              <a:latin typeface="+mn-lt"/>
            </a:endParaRPr>
          </a:p>
        </p:txBody>
      </p:sp>
      <p:sp>
        <p:nvSpPr>
          <p:cNvPr id="3" name="Rectangle 2">
            <a:extLst>
              <a:ext uri="{C183D7F6-B498-43B3-948B-1728B52AA6E4}">
                <adec:decorative xmlns:adec="http://schemas.microsoft.com/office/drawing/2017/decorative" val="1"/>
              </a:ext>
            </a:extLst>
          </p:cNvPr>
          <p:cNvSpPr/>
          <p:nvPr/>
        </p:nvSpPr>
        <p:spPr>
          <a:xfrm>
            <a:off x="7896607" y="5023400"/>
            <a:ext cx="3336554" cy="400110"/>
          </a:xfrm>
          <a:prstGeom prst="rect">
            <a:avLst/>
          </a:prstGeom>
        </p:spPr>
        <p:txBody>
          <a:bodyPr wrap="none" lIns="91440" tIns="45720" rIns="91440" bIns="45720" anchor="t">
            <a:spAutoFit/>
          </a:bodyPr>
          <a:lstStyle/>
          <a:p>
            <a:r>
              <a:rPr lang="en-GB" sz="2000" dirty="0">
                <a:latin typeface="Arial"/>
                <a:ea typeface="Calibri"/>
                <a:cs typeface="Calibri"/>
              </a:rPr>
              <a:t>(</a:t>
            </a:r>
            <a:r>
              <a:rPr lang="en-GB" sz="2000" dirty="0">
                <a:latin typeface="Arial"/>
                <a:ea typeface="Times New Roman" panose="02020603050405020304" pitchFamily="18" charset="0"/>
                <a:cs typeface="Calibri"/>
              </a:rPr>
              <a:t>Forth Valley West Lothian) </a:t>
            </a:r>
            <a:endParaRPr lang="en-GB" sz="2000" dirty="0">
              <a:latin typeface="Arial"/>
            </a:endParaRPr>
          </a:p>
        </p:txBody>
      </p:sp>
      <p:sp>
        <p:nvSpPr>
          <p:cNvPr id="5" name="Title 4">
            <a:extLst>
              <a:ext uri="{FF2B5EF4-FFF2-40B4-BE49-F238E27FC236}">
                <a16:creationId xmlns:a16="http://schemas.microsoft.com/office/drawing/2014/main" id="{B5E430DC-AFD7-CE67-6EF1-6E9D8F95AB5F}"/>
              </a:ext>
              <a:ext uri="{C183D7F6-B498-43B3-948B-1728B52AA6E4}">
                <adec:decorative xmlns:adec="http://schemas.microsoft.com/office/drawing/2017/decorative" val="1"/>
              </a:ext>
            </a:extLst>
          </p:cNvPr>
          <p:cNvSpPr txBox="1">
            <a:spLocks noGrp="1"/>
          </p:cNvSpPr>
          <p:nvPr>
            <p:ph type="title"/>
          </p:nvPr>
        </p:nvSpPr>
        <p:spPr bwMode="auto">
          <a:xfrm>
            <a:off x="677862" y="740709"/>
            <a:ext cx="10836275"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4000" i="0" u="none" strike="noStrike" kern="1200" cap="none" spc="0" normalizeH="0" baseline="0" noProof="0" dirty="0">
                <a:ln>
                  <a:noFill/>
                </a:ln>
                <a:solidFill>
                  <a:schemeClr val="tx1"/>
                </a:solidFill>
                <a:effectLst/>
                <a:uLnTx/>
                <a:uFillTx/>
                <a:latin typeface="+mj-lt"/>
                <a:ea typeface="+mj-ea"/>
                <a:cs typeface="+mj-cs"/>
              </a:rPr>
              <a:t>Understanding the reasons for absence</a:t>
            </a:r>
          </a:p>
        </p:txBody>
      </p:sp>
      <p:sp>
        <p:nvSpPr>
          <p:cNvPr id="4" name="Content Placeholder 3">
            <a:extLst>
              <a:ext uri="{FF2B5EF4-FFF2-40B4-BE49-F238E27FC236}">
                <a16:creationId xmlns:a16="http://schemas.microsoft.com/office/drawing/2014/main" id="{7BB0FAAF-6E12-67AE-F095-0265C4439834}"/>
              </a:ext>
              <a:ext uri="{C183D7F6-B498-43B3-948B-1728B52AA6E4}">
                <adec:decorative xmlns:adec="http://schemas.microsoft.com/office/drawing/2017/decorative" val="1"/>
              </a:ext>
            </a:extLst>
          </p:cNvPr>
          <p:cNvSpPr>
            <a:spLocks noGrp="1"/>
          </p:cNvSpPr>
          <p:nvPr>
            <p:ph sz="half" idx="1"/>
          </p:nvPr>
        </p:nvSpPr>
        <p:spPr>
          <a:xfrm>
            <a:off x="4914367" y="2247992"/>
            <a:ext cx="6318794" cy="3313030"/>
          </a:xfrm>
          <a:ln w="28575">
            <a:solidFill>
              <a:srgbClr val="00ABB5"/>
            </a:solidFill>
          </a:ln>
        </p:spPr>
        <p:txBody>
          <a:bodyPr>
            <a:normAutofit fontScale="92500"/>
          </a:bodyPr>
          <a:lstStyle/>
          <a:p>
            <a:pPr marL="0" indent="0">
              <a:lnSpc>
                <a:spcPct val="150000"/>
              </a:lnSpc>
              <a:buNone/>
            </a:pPr>
            <a:r>
              <a:rPr lang="en-GB" sz="3200" kern="0" dirty="0">
                <a:solidFill>
                  <a:srgbClr val="404040"/>
                </a:solidFill>
                <a:effectLst/>
                <a:ea typeface="Times New Roman" panose="02020603050405020304" pitchFamily="18" charset="0"/>
              </a:rPr>
              <a:t>The causes of absence are multifaceted and should be considered only as part of a bigger picture of the individual child or young person.</a:t>
            </a:r>
            <a:endParaRPr lang="en-GB" sz="3200" dirty="0">
              <a:solidFill>
                <a:srgbClr val="404040"/>
              </a:solidFill>
            </a:endParaRPr>
          </a:p>
          <a:p>
            <a:endParaRPr lang="en-GB" dirty="0">
              <a:solidFill>
                <a:srgbClr val="404040"/>
              </a:solidFill>
            </a:endParaRPr>
          </a:p>
        </p:txBody>
      </p:sp>
      <p:grpSp>
        <p:nvGrpSpPr>
          <p:cNvPr id="30" name="Group 29" descr="Four jigsaw pieces with the words: peers, family, school and individual written on each piece. ">
            <a:extLst>
              <a:ext uri="{FF2B5EF4-FFF2-40B4-BE49-F238E27FC236}">
                <a16:creationId xmlns:a16="http://schemas.microsoft.com/office/drawing/2014/main" id="{4A5CC74E-09AF-E15C-C184-981245F8C658}"/>
              </a:ext>
              <a:ext uri="{C183D7F6-B498-43B3-948B-1728B52AA6E4}">
                <adec:decorative xmlns:adec="http://schemas.microsoft.com/office/drawing/2017/decorative" val="1"/>
              </a:ext>
            </a:extLst>
          </p:cNvPr>
          <p:cNvGrpSpPr>
            <a:grpSpLocks noChangeAspect="1"/>
          </p:cNvGrpSpPr>
          <p:nvPr/>
        </p:nvGrpSpPr>
        <p:grpSpPr>
          <a:xfrm>
            <a:off x="566391" y="1882344"/>
            <a:ext cx="3892731" cy="4271544"/>
            <a:chOff x="302898" y="59537"/>
            <a:chExt cx="5717331" cy="6273695"/>
          </a:xfrm>
        </p:grpSpPr>
        <p:grpSp>
          <p:nvGrpSpPr>
            <p:cNvPr id="16" name="Group 15">
              <a:extLst>
                <a:ext uri="{FF2B5EF4-FFF2-40B4-BE49-F238E27FC236}">
                  <a16:creationId xmlns:a16="http://schemas.microsoft.com/office/drawing/2014/main" id="{C30DCB6A-1889-01FC-FAF6-AA7A681FF9D8}"/>
                </a:ext>
              </a:extLst>
            </p:cNvPr>
            <p:cNvGrpSpPr/>
            <p:nvPr/>
          </p:nvGrpSpPr>
          <p:grpSpPr>
            <a:xfrm rot="2571816">
              <a:off x="1605553" y="59537"/>
              <a:ext cx="3132000" cy="3132000"/>
              <a:chOff x="2833803" y="3450717"/>
              <a:chExt cx="3132000" cy="3132000"/>
            </a:xfrm>
          </p:grpSpPr>
          <p:pic>
            <p:nvPicPr>
              <p:cNvPr id="11" name="Graphic 10" descr="Puzzle with solid fill">
                <a:extLst>
                  <a:ext uri="{FF2B5EF4-FFF2-40B4-BE49-F238E27FC236}">
                    <a16:creationId xmlns:a16="http://schemas.microsoft.com/office/drawing/2014/main" id="{79B643D7-43AF-EA93-46CB-2BA89D98D7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3803" y="3450717"/>
                <a:ext cx="3132000" cy="3132000"/>
              </a:xfrm>
              <a:prstGeom prst="rect">
                <a:avLst/>
              </a:prstGeom>
            </p:spPr>
          </p:pic>
          <p:sp>
            <p:nvSpPr>
              <p:cNvPr id="15" name="TextBox 14">
                <a:extLst>
                  <a:ext uri="{FF2B5EF4-FFF2-40B4-BE49-F238E27FC236}">
                    <a16:creationId xmlns:a16="http://schemas.microsoft.com/office/drawing/2014/main" id="{7B7E43DA-AD42-2B7A-5078-A419927454DC}"/>
                  </a:ext>
                </a:extLst>
              </p:cNvPr>
              <p:cNvSpPr txBox="1"/>
              <p:nvPr/>
            </p:nvSpPr>
            <p:spPr>
              <a:xfrm rot="19024067">
                <a:off x="3648875" y="4659903"/>
                <a:ext cx="1589252" cy="587649"/>
              </a:xfrm>
              <a:prstGeom prst="rect">
                <a:avLst/>
              </a:prstGeom>
              <a:noFill/>
            </p:spPr>
            <p:txBody>
              <a:bodyPr wrap="square" rtlCol="0" anchor="ctr">
                <a:spAutoFit/>
              </a:bodyPr>
              <a:lstStyle/>
              <a:p>
                <a:pPr algn="ctr"/>
                <a:r>
                  <a:rPr lang="en-GB" sz="2000" b="1" dirty="0">
                    <a:solidFill>
                      <a:schemeClr val="bg1"/>
                    </a:solidFill>
                  </a:rPr>
                  <a:t>School </a:t>
                </a:r>
              </a:p>
            </p:txBody>
          </p:sp>
        </p:grpSp>
        <p:grpSp>
          <p:nvGrpSpPr>
            <p:cNvPr id="20" name="Group 19">
              <a:extLst>
                <a:ext uri="{FF2B5EF4-FFF2-40B4-BE49-F238E27FC236}">
                  <a16:creationId xmlns:a16="http://schemas.microsoft.com/office/drawing/2014/main" id="{A79579DE-FDD7-D9C4-3DCD-DF342139B3E1}"/>
                </a:ext>
              </a:extLst>
            </p:cNvPr>
            <p:cNvGrpSpPr/>
            <p:nvPr/>
          </p:nvGrpSpPr>
          <p:grpSpPr>
            <a:xfrm>
              <a:off x="1653190" y="3201232"/>
              <a:ext cx="3132000" cy="3132000"/>
              <a:chOff x="2833803" y="3450717"/>
              <a:chExt cx="3132000" cy="3132000"/>
            </a:xfrm>
            <a:solidFill>
              <a:srgbClr val="00CC00"/>
            </a:solidFill>
          </p:grpSpPr>
          <p:pic>
            <p:nvPicPr>
              <p:cNvPr id="21" name="Graphic 20" descr="Puzzle with solid fill">
                <a:extLst>
                  <a:ext uri="{FF2B5EF4-FFF2-40B4-BE49-F238E27FC236}">
                    <a16:creationId xmlns:a16="http://schemas.microsoft.com/office/drawing/2014/main" id="{9D6EF8F2-C4FD-8271-025D-546E8F6567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33803" y="3450717"/>
                <a:ext cx="3132000" cy="3132000"/>
              </a:xfrm>
              <a:prstGeom prst="rect">
                <a:avLst/>
              </a:prstGeom>
            </p:spPr>
          </p:pic>
          <p:sp>
            <p:nvSpPr>
              <p:cNvPr id="22" name="TextBox 21">
                <a:extLst>
                  <a:ext uri="{FF2B5EF4-FFF2-40B4-BE49-F238E27FC236}">
                    <a16:creationId xmlns:a16="http://schemas.microsoft.com/office/drawing/2014/main" id="{314A05BC-7E7B-16C3-E60D-D8FD25B716E1}"/>
                  </a:ext>
                </a:extLst>
              </p:cNvPr>
              <p:cNvSpPr txBox="1"/>
              <p:nvPr/>
            </p:nvSpPr>
            <p:spPr>
              <a:xfrm rot="19024067">
                <a:off x="3648874" y="4659904"/>
                <a:ext cx="1589252" cy="587649"/>
              </a:xfrm>
              <a:prstGeom prst="rect">
                <a:avLst/>
              </a:prstGeom>
              <a:grpFill/>
            </p:spPr>
            <p:txBody>
              <a:bodyPr wrap="square" rtlCol="0" anchor="ctr">
                <a:spAutoFit/>
              </a:bodyPr>
              <a:lstStyle/>
              <a:p>
                <a:pPr algn="ctr"/>
                <a:r>
                  <a:rPr lang="en-GB" sz="2000" b="1" dirty="0">
                    <a:solidFill>
                      <a:schemeClr val="bg1"/>
                    </a:solidFill>
                  </a:rPr>
                  <a:t>Family</a:t>
                </a:r>
              </a:p>
            </p:txBody>
          </p:sp>
        </p:grpSp>
        <p:grpSp>
          <p:nvGrpSpPr>
            <p:cNvPr id="24" name="Group 23">
              <a:extLst>
                <a:ext uri="{FF2B5EF4-FFF2-40B4-BE49-F238E27FC236}">
                  <a16:creationId xmlns:a16="http://schemas.microsoft.com/office/drawing/2014/main" id="{73742DBF-3B77-EA0D-085B-6F5785DB97D2}"/>
                </a:ext>
              </a:extLst>
            </p:cNvPr>
            <p:cNvGrpSpPr/>
            <p:nvPr/>
          </p:nvGrpSpPr>
          <p:grpSpPr>
            <a:xfrm rot="5400000">
              <a:off x="2888229" y="1806382"/>
              <a:ext cx="3132000" cy="3132000"/>
              <a:chOff x="2833803" y="3450717"/>
              <a:chExt cx="3132000" cy="3132000"/>
            </a:xfrm>
            <a:solidFill>
              <a:srgbClr val="0000FF"/>
            </a:solidFill>
          </p:grpSpPr>
          <p:pic>
            <p:nvPicPr>
              <p:cNvPr id="25" name="Graphic 24" descr="Puzzle with solid fill">
                <a:extLst>
                  <a:ext uri="{FF2B5EF4-FFF2-40B4-BE49-F238E27FC236}">
                    <a16:creationId xmlns:a16="http://schemas.microsoft.com/office/drawing/2014/main" id="{7A2AD305-0057-DD1F-EE03-AB0CC2635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33803" y="3450717"/>
                <a:ext cx="3132000" cy="3132000"/>
              </a:xfrm>
              <a:prstGeom prst="rect">
                <a:avLst/>
              </a:prstGeom>
            </p:spPr>
          </p:pic>
          <p:sp>
            <p:nvSpPr>
              <p:cNvPr id="26" name="TextBox 25">
                <a:extLst>
                  <a:ext uri="{FF2B5EF4-FFF2-40B4-BE49-F238E27FC236}">
                    <a16:creationId xmlns:a16="http://schemas.microsoft.com/office/drawing/2014/main" id="{9B4FB428-C765-8899-F549-D803D31A4E1D}"/>
                  </a:ext>
                </a:extLst>
              </p:cNvPr>
              <p:cNvSpPr txBox="1"/>
              <p:nvPr/>
            </p:nvSpPr>
            <p:spPr>
              <a:xfrm rot="19024067">
                <a:off x="3425179" y="4678847"/>
                <a:ext cx="1898729" cy="678057"/>
              </a:xfrm>
              <a:prstGeom prst="rect">
                <a:avLst/>
              </a:prstGeom>
              <a:grpFill/>
            </p:spPr>
            <p:txBody>
              <a:bodyPr wrap="square" rtlCol="0" anchor="ctr">
                <a:spAutoFit/>
              </a:bodyPr>
              <a:lstStyle/>
              <a:p>
                <a:pPr algn="ctr"/>
                <a:r>
                  <a:rPr lang="en-GB" b="1" dirty="0">
                    <a:solidFill>
                      <a:schemeClr val="bg1"/>
                    </a:solidFill>
                  </a:rPr>
                  <a:t>Individual</a:t>
                </a:r>
                <a:r>
                  <a:rPr lang="en-GB" sz="2400" b="1" dirty="0">
                    <a:solidFill>
                      <a:schemeClr val="bg1"/>
                    </a:solidFill>
                  </a:rPr>
                  <a:t> </a:t>
                </a:r>
              </a:p>
            </p:txBody>
          </p:sp>
        </p:grpSp>
        <p:grpSp>
          <p:nvGrpSpPr>
            <p:cNvPr id="27" name="Group 26">
              <a:extLst>
                <a:ext uri="{FF2B5EF4-FFF2-40B4-BE49-F238E27FC236}">
                  <a16:creationId xmlns:a16="http://schemas.microsoft.com/office/drawing/2014/main" id="{88B24BD8-024E-B25E-839F-E5F09572C4B0}"/>
                </a:ext>
              </a:extLst>
            </p:cNvPr>
            <p:cNvGrpSpPr/>
            <p:nvPr/>
          </p:nvGrpSpPr>
          <p:grpSpPr>
            <a:xfrm rot="5400000">
              <a:off x="302898" y="1804964"/>
              <a:ext cx="3132000" cy="3132000"/>
              <a:chOff x="2833803" y="3450717"/>
              <a:chExt cx="3132000" cy="3132000"/>
            </a:xfrm>
            <a:solidFill>
              <a:srgbClr val="FFFF00"/>
            </a:solidFill>
          </p:grpSpPr>
          <p:pic>
            <p:nvPicPr>
              <p:cNvPr id="28" name="Graphic 27" descr="Puzzle with solid fill">
                <a:extLst>
                  <a:ext uri="{FF2B5EF4-FFF2-40B4-BE49-F238E27FC236}">
                    <a16:creationId xmlns:a16="http://schemas.microsoft.com/office/drawing/2014/main" id="{F48462A0-35AE-6A5C-CBC2-A448A86EE5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33803" y="3450717"/>
                <a:ext cx="3132000" cy="3132000"/>
              </a:xfrm>
              <a:prstGeom prst="rect">
                <a:avLst/>
              </a:prstGeom>
            </p:spPr>
          </p:pic>
          <p:sp>
            <p:nvSpPr>
              <p:cNvPr id="29" name="TextBox 28">
                <a:extLst>
                  <a:ext uri="{FF2B5EF4-FFF2-40B4-BE49-F238E27FC236}">
                    <a16:creationId xmlns:a16="http://schemas.microsoft.com/office/drawing/2014/main" id="{8DA9C9F8-1E9C-6C6D-8525-381F9EAB44BC}"/>
                  </a:ext>
                </a:extLst>
              </p:cNvPr>
              <p:cNvSpPr txBox="1"/>
              <p:nvPr/>
            </p:nvSpPr>
            <p:spPr>
              <a:xfrm rot="19024067">
                <a:off x="3648876" y="4682174"/>
                <a:ext cx="1589252" cy="543105"/>
              </a:xfrm>
              <a:prstGeom prst="rect">
                <a:avLst/>
              </a:prstGeom>
              <a:grpFill/>
            </p:spPr>
            <p:txBody>
              <a:bodyPr wrap="square" rtlCol="0" anchor="ctr">
                <a:spAutoFit/>
              </a:bodyPr>
              <a:lstStyle/>
              <a:p>
                <a:pPr algn="ctr"/>
                <a:r>
                  <a:rPr lang="en-GB" sz="2400" b="1" dirty="0"/>
                  <a:t>Peers</a:t>
                </a:r>
              </a:p>
            </p:txBody>
          </p:sp>
        </p:grpSp>
      </p:grpSp>
    </p:spTree>
    <p:extLst>
      <p:ext uri="{BB962C8B-B14F-4D97-AF65-F5344CB8AC3E}">
        <p14:creationId xmlns:p14="http://schemas.microsoft.com/office/powerpoint/2010/main" val="77950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457-17FF-80D0-0650-A32AFD3D182F}"/>
              </a:ext>
            </a:extLst>
          </p:cNvPr>
          <p:cNvSpPr txBox="1">
            <a:spLocks noGrp="1"/>
          </p:cNvSpPr>
          <p:nvPr>
            <p:ph type="title" idx="4294967295"/>
          </p:nvPr>
        </p:nvSpPr>
        <p:spPr>
          <a:xfrm>
            <a:off x="424543" y="390741"/>
            <a:ext cx="750728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mj-lt"/>
                <a:ea typeface="+mj-ea"/>
                <a:cs typeface="+mj-cs"/>
              </a:rPr>
              <a:t>Relationships are important</a:t>
            </a:r>
          </a:p>
        </p:txBody>
      </p:sp>
      <p:pic>
        <p:nvPicPr>
          <p:cNvPr id="3" name="Content Placeholder 5" descr="Diagram">
            <a:extLst>
              <a:ext uri="{FF2B5EF4-FFF2-40B4-BE49-F238E27FC236}">
                <a16:creationId xmlns:a16="http://schemas.microsoft.com/office/drawing/2014/main" id="{3EAF4678-874C-5BDE-7D28-EB6C8EDC2DF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4543" y="2008322"/>
            <a:ext cx="6128537" cy="3973136"/>
          </a:xfrm>
          <a:prstGeom prst="rect">
            <a:avLst/>
          </a:prstGeom>
          <a:noFill/>
        </p:spPr>
      </p:pic>
      <p:sp>
        <p:nvSpPr>
          <p:cNvPr id="4" name="Content Placeholder 3">
            <a:extLst>
              <a:ext uri="{FF2B5EF4-FFF2-40B4-BE49-F238E27FC236}">
                <a16:creationId xmlns:a16="http://schemas.microsoft.com/office/drawing/2014/main" id="{A417AC07-4581-ABCF-4BA3-85888E05135A}"/>
              </a:ext>
            </a:extLst>
          </p:cNvPr>
          <p:cNvSpPr txBox="1">
            <a:spLocks/>
          </p:cNvSpPr>
          <p:nvPr/>
        </p:nvSpPr>
        <p:spPr>
          <a:xfrm>
            <a:off x="6625846" y="2008322"/>
            <a:ext cx="5384800" cy="3973136"/>
          </a:xfrm>
          <a:prstGeom prst="rect">
            <a:avLst/>
          </a:prstGeom>
        </p:spPr>
        <p:txBody>
          <a:bodyPr wrap="square" anchor="t">
            <a:normAutofit/>
          </a:bodyPr>
          <a:lstStyle>
            <a:lvl1pPr marL="0" indent="0" algn="l" rtl="0" eaLnBrk="1" fontAlgn="base" hangingPunct="1">
              <a:spcBef>
                <a:spcPct val="20000"/>
              </a:spcBef>
              <a:spcAft>
                <a:spcPct val="0"/>
              </a:spcAft>
              <a:buFont typeface="Arial"/>
              <a:buNone/>
              <a:defRPr sz="2200" baseline="0">
                <a:solidFill>
                  <a:schemeClr val="tx1"/>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200">
                <a:solidFill>
                  <a:schemeClr val="tx1"/>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200">
                <a:solidFill>
                  <a:schemeClr val="tx1"/>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200">
                <a:solidFill>
                  <a:schemeClr val="tx1"/>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200">
                <a:solidFill>
                  <a:schemeClr val="tx1"/>
                </a:solidFill>
                <a:latin typeface="+mn-lt"/>
                <a:cs typeface="+mn-cs"/>
              </a:defRPr>
            </a:lvl5pPr>
            <a:lvl6pPr marL="2514600" indent="-228600" algn="l" rtl="0" eaLnBrk="1" fontAlgn="base" hangingPunct="1">
              <a:spcBef>
                <a:spcPct val="20000"/>
              </a:spcBef>
              <a:spcAft>
                <a:spcPct val="0"/>
              </a:spcAft>
              <a:buClr>
                <a:srgbClr val="00ABB5"/>
              </a:buClr>
              <a:buFontTx/>
              <a:buChar char="»"/>
              <a:defRPr sz="22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10000"/>
              </a:lnSpc>
              <a:spcBef>
                <a:spcPts val="600"/>
              </a:spcBef>
            </a:pPr>
            <a:r>
              <a:rPr lang="en-GB" sz="2000" kern="0" dirty="0"/>
              <a:t>‘School attendance issues cannot easily be separated from the </a:t>
            </a:r>
            <a:r>
              <a:rPr lang="en-GB" sz="2000" b="1" kern="0" dirty="0"/>
              <a:t>relationships, behaviours and wellbeing </a:t>
            </a:r>
            <a:r>
              <a:rPr lang="en-GB" sz="2000" kern="0" dirty="0"/>
              <a:t>of the pupils and </a:t>
            </a:r>
            <a:r>
              <a:rPr lang="en-GB" sz="2000" b="1" kern="0" dirty="0"/>
              <a:t>wider school community </a:t>
            </a:r>
            <a:r>
              <a:rPr lang="en-GB" sz="2000" kern="0" dirty="0"/>
              <a:t>and it is important that schools view the promotion of attendance in this context.’</a:t>
            </a:r>
          </a:p>
          <a:p>
            <a:pPr algn="r">
              <a:lnSpc>
                <a:spcPct val="110000"/>
              </a:lnSpc>
              <a:spcBef>
                <a:spcPts val="600"/>
              </a:spcBef>
            </a:pPr>
            <a:r>
              <a:rPr lang="en-GB" sz="1800" b="1" kern="0" dirty="0"/>
              <a:t>Included, Engaged &amp; Involved: part 1</a:t>
            </a:r>
          </a:p>
          <a:p>
            <a:pPr>
              <a:lnSpc>
                <a:spcPct val="110000"/>
              </a:lnSpc>
              <a:spcBef>
                <a:spcPts val="600"/>
              </a:spcBef>
            </a:pPr>
            <a:endParaRPr lang="en-GB" sz="1800" kern="0" dirty="0"/>
          </a:p>
          <a:p>
            <a:pPr>
              <a:lnSpc>
                <a:spcPct val="110000"/>
              </a:lnSpc>
              <a:spcBef>
                <a:spcPts val="600"/>
              </a:spcBef>
            </a:pPr>
            <a:r>
              <a:rPr lang="en-GB" sz="2000" kern="0" dirty="0"/>
              <a:t>‘A </a:t>
            </a:r>
            <a:r>
              <a:rPr lang="en-GB" sz="2000" b="1" kern="0" dirty="0"/>
              <a:t>positive culture and ethos </a:t>
            </a:r>
            <a:r>
              <a:rPr lang="en-GB" sz="2000" kern="0" dirty="0"/>
              <a:t>are key determinants in promoting good attendance for all’</a:t>
            </a:r>
          </a:p>
          <a:p>
            <a:pPr algn="r">
              <a:lnSpc>
                <a:spcPct val="110000"/>
              </a:lnSpc>
              <a:spcBef>
                <a:spcPts val="600"/>
              </a:spcBef>
            </a:pPr>
            <a:r>
              <a:rPr lang="en-GB" sz="1800" b="1" kern="0" dirty="0"/>
              <a:t>Journal of Positive Behaviour Interventions</a:t>
            </a:r>
          </a:p>
        </p:txBody>
      </p:sp>
      <p:grpSp>
        <p:nvGrpSpPr>
          <p:cNvPr id="8" name="Group 7" descr="Talking Point Icon">
            <a:extLst>
              <a:ext uri="{FF2B5EF4-FFF2-40B4-BE49-F238E27FC236}">
                <a16:creationId xmlns:a16="http://schemas.microsoft.com/office/drawing/2014/main" id="{86B042BE-1F1F-B511-28BA-25639DAF4639}"/>
              </a:ext>
            </a:extLst>
          </p:cNvPr>
          <p:cNvGrpSpPr/>
          <p:nvPr/>
        </p:nvGrpSpPr>
        <p:grpSpPr>
          <a:xfrm>
            <a:off x="8635040" y="-56912"/>
            <a:ext cx="3682684" cy="1594511"/>
            <a:chOff x="81888" y="4961311"/>
            <a:chExt cx="3682684" cy="1594511"/>
          </a:xfrm>
        </p:grpSpPr>
        <p:pic>
          <p:nvPicPr>
            <p:cNvPr id="6" name="Graphic 5" descr="Chat bubble with solid fill">
              <a:extLst>
                <a:ext uri="{FF2B5EF4-FFF2-40B4-BE49-F238E27FC236}">
                  <a16:creationId xmlns:a16="http://schemas.microsoft.com/office/drawing/2014/main" id="{C0F842DE-AF9B-2037-CB6D-53C2A9E591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88" y="4961311"/>
              <a:ext cx="1594511" cy="1594511"/>
            </a:xfrm>
            <a:prstGeom prst="rect">
              <a:avLst/>
            </a:prstGeom>
          </p:spPr>
        </p:pic>
        <p:sp>
          <p:nvSpPr>
            <p:cNvPr id="7" name="TextBox 6">
              <a:extLst>
                <a:ext uri="{FF2B5EF4-FFF2-40B4-BE49-F238E27FC236}">
                  <a16:creationId xmlns:a16="http://schemas.microsoft.com/office/drawing/2014/main" id="{4FF81616-C33D-81B0-A30D-9DC6C7DD3B81}"/>
                </a:ext>
              </a:extLst>
            </p:cNvPr>
            <p:cNvSpPr txBox="1"/>
            <p:nvPr/>
          </p:nvSpPr>
          <p:spPr>
            <a:xfrm>
              <a:off x="1495425" y="5432034"/>
              <a:ext cx="2269147" cy="523220"/>
            </a:xfrm>
            <a:prstGeom prst="rect">
              <a:avLst/>
            </a:prstGeom>
            <a:noFill/>
          </p:spPr>
          <p:txBody>
            <a:bodyPr wrap="none" rtlCol="0">
              <a:spAutoFit/>
            </a:bodyPr>
            <a:lstStyle/>
            <a:p>
              <a:r>
                <a:rPr lang="en-GB" sz="2800" b="1" dirty="0"/>
                <a:t>Talking</a:t>
              </a:r>
              <a:r>
                <a:rPr lang="en-GB" sz="2400" b="1" dirty="0"/>
                <a:t> Point</a:t>
              </a:r>
            </a:p>
          </p:txBody>
        </p:sp>
      </p:grpSp>
    </p:spTree>
    <p:extLst>
      <p:ext uri="{BB962C8B-B14F-4D97-AF65-F5344CB8AC3E}">
        <p14:creationId xmlns:p14="http://schemas.microsoft.com/office/powerpoint/2010/main" val="35452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563ED9-E50F-6B31-CD85-15CC61549A2C}"/>
              </a:ext>
            </a:extLst>
          </p:cNvPr>
          <p:cNvSpPr txBox="1">
            <a:spLocks noGrp="1"/>
          </p:cNvSpPr>
          <p:nvPr>
            <p:ph type="title" idx="4294967295"/>
          </p:nvPr>
        </p:nvSpPr>
        <p:spPr>
          <a:xfrm>
            <a:off x="772620" y="804392"/>
            <a:ext cx="6882140"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177800" marR="0" lvl="0" indent="0" algn="l" defTabSz="914400" rtl="0" eaLnBrk="1" fontAlgn="auto" latinLnBrk="0" hangingPunct="1">
              <a:lnSpc>
                <a:spcPct val="100000"/>
              </a:lnSpc>
              <a:spcBef>
                <a:spcPts val="1200"/>
              </a:spcBef>
              <a:spcAft>
                <a:spcPts val="0"/>
              </a:spcAft>
              <a:buClrTx/>
              <a:buSzTx/>
              <a:buFontTx/>
              <a:buNone/>
              <a:tabLst/>
              <a:defRPr/>
            </a:pPr>
            <a:r>
              <a:rPr kumimoji="0" lang="en-GB" sz="4000" i="0" u="none" strike="noStrike" kern="1200" cap="none" spc="0" normalizeH="0" baseline="0" noProof="0" dirty="0">
                <a:ln>
                  <a:noFill/>
                </a:ln>
                <a:solidFill>
                  <a:schemeClr val="tx1"/>
                </a:solidFill>
                <a:effectLst/>
                <a:uLnTx/>
                <a:uFillTx/>
                <a:ea typeface="+mn-ea"/>
                <a:cs typeface="Calibri"/>
              </a:rPr>
              <a:t>All absence impacts attainment</a:t>
            </a:r>
          </a:p>
        </p:txBody>
      </p:sp>
      <p:sp>
        <p:nvSpPr>
          <p:cNvPr id="6" name="TextBox 5">
            <a:extLst>
              <a:ext uri="{FF2B5EF4-FFF2-40B4-BE49-F238E27FC236}">
                <a16:creationId xmlns:a16="http://schemas.microsoft.com/office/drawing/2014/main" id="{DA65089A-9EB5-F059-C0AD-94EEB6908E6D}"/>
              </a:ext>
            </a:extLst>
          </p:cNvPr>
          <p:cNvSpPr txBox="1"/>
          <p:nvPr/>
        </p:nvSpPr>
        <p:spPr>
          <a:xfrm>
            <a:off x="597808" y="1786606"/>
            <a:ext cx="9761675" cy="3913059"/>
          </a:xfrm>
          <a:prstGeom prst="rect">
            <a:avLst/>
          </a:prstGeom>
          <a:noFill/>
        </p:spPr>
        <p:txBody>
          <a:bodyPr wrap="square">
            <a:spAutoFit/>
          </a:bodyPr>
          <a:lstStyle/>
          <a:p>
            <a:pPr>
              <a:lnSpc>
                <a:spcPct val="150000"/>
              </a:lnSpc>
              <a:spcAft>
                <a:spcPts val="0"/>
              </a:spcAft>
            </a:pPr>
            <a:r>
              <a:rPr lang="en-GB" sz="2400" dirty="0">
                <a:ea typeface="Times New Roman" panose="02020603050405020304" pitchFamily="18" charset="0"/>
                <a:cs typeface="Arial" panose="020B0604020202020204" pitchFamily="34" charset="0"/>
              </a:rPr>
              <a:t>Research suggests all forms of absence (truancy, sickness absence, exceptional domestic circumstances, and family holidays) negatively impact achievement and attainment (Klein and Sosu, 2023). </a:t>
            </a:r>
          </a:p>
          <a:p>
            <a:pPr>
              <a:lnSpc>
                <a:spcPct val="150000"/>
              </a:lnSpc>
              <a:spcAft>
                <a:spcPts val="0"/>
              </a:spcAft>
            </a:pPr>
            <a:endParaRPr lang="en-GB" sz="2400" dirty="0">
              <a:ea typeface="Times New Roman" panose="02020603050405020304" pitchFamily="18" charset="0"/>
              <a:cs typeface="Arial" panose="020B0604020202020204" pitchFamily="34" charset="0"/>
            </a:endParaRPr>
          </a:p>
          <a:p>
            <a:pPr>
              <a:lnSpc>
                <a:spcPct val="150000"/>
              </a:lnSpc>
              <a:spcAft>
                <a:spcPts val="0"/>
              </a:spcAft>
            </a:pPr>
            <a:r>
              <a:rPr lang="en-GB" sz="2400" dirty="0">
                <a:ea typeface="Times New Roman" panose="02020603050405020304" pitchFamily="18" charset="0"/>
                <a:cs typeface="Arial" panose="020B0604020202020204" pitchFamily="34" charset="0"/>
              </a:rPr>
              <a:t>This is echoed by John et al (2021) noting that p</a:t>
            </a:r>
            <a:r>
              <a:rPr lang="en-GB" sz="2400" dirty="0">
                <a:ea typeface="Arial" panose="020B0604020202020204" pitchFamily="34" charset="0"/>
                <a:cs typeface="Arial" panose="020B0604020202020204" pitchFamily="34" charset="0"/>
              </a:rPr>
              <a:t>oor attendance at school, whether due to absenteeism or exclusion, leads to multiple social, educational, and lifelong socio-economic disadvantages. </a:t>
            </a:r>
          </a:p>
        </p:txBody>
      </p:sp>
    </p:spTree>
    <p:extLst>
      <p:ext uri="{BB962C8B-B14F-4D97-AF65-F5344CB8AC3E}">
        <p14:creationId xmlns:p14="http://schemas.microsoft.com/office/powerpoint/2010/main" val="425073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Image  of 4 opitions within 4 arrows" title="percentages">
            <a:extLst>
              <a:ext uri="{FF2B5EF4-FFF2-40B4-BE49-F238E27FC236}">
                <a16:creationId xmlns:a16="http://schemas.microsoft.com/office/drawing/2014/main" id="{B61A4521-AC77-5ECD-2D2F-C6C3AB0D0764}"/>
              </a:ext>
              <a:ext uri="{C183D7F6-B498-43B3-948B-1728B52AA6E4}">
                <adec:decorative xmlns:adec="http://schemas.microsoft.com/office/drawing/2017/decorative" val="1"/>
              </a:ext>
            </a:extLst>
          </p:cNvPr>
          <p:cNvGrpSpPr/>
          <p:nvPr/>
        </p:nvGrpSpPr>
        <p:grpSpPr>
          <a:xfrm>
            <a:off x="1301251" y="1143413"/>
            <a:ext cx="7585702" cy="5023909"/>
            <a:chOff x="405773" y="719666"/>
            <a:chExt cx="8128000" cy="5418667"/>
          </a:xfrm>
        </p:grpSpPr>
        <p:graphicFrame>
          <p:nvGraphicFramePr>
            <p:cNvPr id="5" name="Diagram 4">
              <a:extLst>
                <a:ext uri="{FF2B5EF4-FFF2-40B4-BE49-F238E27FC236}">
                  <a16:creationId xmlns:a16="http://schemas.microsoft.com/office/drawing/2014/main" id="{BE24476C-D046-553D-EE83-03AA6CF5D3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7473061"/>
                </p:ext>
              </p:extLst>
            </p:nvPr>
          </p:nvGraphicFramePr>
          <p:xfrm>
            <a:off x="405773"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32CCE63-D670-D6FA-F178-E71676692F4E}"/>
                </a:ext>
              </a:extLst>
            </p:cNvPr>
            <p:cNvSpPr txBox="1"/>
            <p:nvPr/>
          </p:nvSpPr>
          <p:spPr>
            <a:xfrm>
              <a:off x="1086832" y="2177357"/>
              <a:ext cx="797442" cy="461665"/>
            </a:xfrm>
            <a:prstGeom prst="rect">
              <a:avLst/>
            </a:prstGeom>
            <a:noFill/>
          </p:spPr>
          <p:txBody>
            <a:bodyPr wrap="square" rtlCol="0">
              <a:spAutoFit/>
            </a:bodyPr>
            <a:lstStyle/>
            <a:p>
              <a:r>
                <a:rPr lang="en-GB" sz="2400" b="1" dirty="0"/>
                <a:t>A</a:t>
              </a:r>
            </a:p>
          </p:txBody>
        </p:sp>
        <p:sp>
          <p:nvSpPr>
            <p:cNvPr id="7" name="TextBox 6">
              <a:extLst>
                <a:ext uri="{FF2B5EF4-FFF2-40B4-BE49-F238E27FC236}">
                  <a16:creationId xmlns:a16="http://schemas.microsoft.com/office/drawing/2014/main" id="{C7ACA261-336C-9E58-30D9-ABCCAF5E251C}"/>
                </a:ext>
              </a:extLst>
            </p:cNvPr>
            <p:cNvSpPr txBox="1"/>
            <p:nvPr/>
          </p:nvSpPr>
          <p:spPr>
            <a:xfrm>
              <a:off x="5541762" y="2216999"/>
              <a:ext cx="797442" cy="461665"/>
            </a:xfrm>
            <a:prstGeom prst="rect">
              <a:avLst/>
            </a:prstGeom>
            <a:noFill/>
          </p:spPr>
          <p:txBody>
            <a:bodyPr wrap="square" rtlCol="0">
              <a:spAutoFit/>
            </a:bodyPr>
            <a:lstStyle/>
            <a:p>
              <a:r>
                <a:rPr lang="en-GB" sz="2400" b="1" dirty="0"/>
                <a:t>B</a:t>
              </a:r>
            </a:p>
          </p:txBody>
        </p:sp>
        <p:sp>
          <p:nvSpPr>
            <p:cNvPr id="8" name="TextBox 7">
              <a:extLst>
                <a:ext uri="{FF2B5EF4-FFF2-40B4-BE49-F238E27FC236}">
                  <a16:creationId xmlns:a16="http://schemas.microsoft.com/office/drawing/2014/main" id="{DD765D0E-0EB2-FC41-2133-FD3546F94EE0}"/>
                </a:ext>
              </a:extLst>
            </p:cNvPr>
            <p:cNvSpPr txBox="1"/>
            <p:nvPr/>
          </p:nvSpPr>
          <p:spPr>
            <a:xfrm>
              <a:off x="5630012" y="4177665"/>
              <a:ext cx="797442" cy="461665"/>
            </a:xfrm>
            <a:prstGeom prst="rect">
              <a:avLst/>
            </a:prstGeom>
            <a:noFill/>
          </p:spPr>
          <p:txBody>
            <a:bodyPr wrap="square" rtlCol="0">
              <a:spAutoFit/>
            </a:bodyPr>
            <a:lstStyle/>
            <a:p>
              <a:r>
                <a:rPr lang="en-GB" sz="2400" b="1" dirty="0"/>
                <a:t>D</a:t>
              </a:r>
            </a:p>
          </p:txBody>
        </p:sp>
        <p:sp>
          <p:nvSpPr>
            <p:cNvPr id="9" name="TextBox 8">
              <a:extLst>
                <a:ext uri="{FF2B5EF4-FFF2-40B4-BE49-F238E27FC236}">
                  <a16:creationId xmlns:a16="http://schemas.microsoft.com/office/drawing/2014/main" id="{E4A18BBF-DCFD-85EF-6625-A2481C059D62}"/>
                </a:ext>
              </a:extLst>
            </p:cNvPr>
            <p:cNvSpPr txBox="1"/>
            <p:nvPr/>
          </p:nvSpPr>
          <p:spPr>
            <a:xfrm>
              <a:off x="1272353" y="4180668"/>
              <a:ext cx="797442" cy="461665"/>
            </a:xfrm>
            <a:prstGeom prst="rect">
              <a:avLst/>
            </a:prstGeom>
            <a:noFill/>
          </p:spPr>
          <p:txBody>
            <a:bodyPr wrap="square" rtlCol="0">
              <a:spAutoFit/>
            </a:bodyPr>
            <a:lstStyle/>
            <a:p>
              <a:r>
                <a:rPr lang="en-GB" sz="2400" b="1" dirty="0"/>
                <a:t>C</a:t>
              </a:r>
            </a:p>
          </p:txBody>
        </p:sp>
      </p:grpSp>
      <p:sp>
        <p:nvSpPr>
          <p:cNvPr id="4" name="Title 3">
            <a:extLst>
              <a:ext uri="{FF2B5EF4-FFF2-40B4-BE49-F238E27FC236}">
                <a16:creationId xmlns:a16="http://schemas.microsoft.com/office/drawing/2014/main" id="{5B69FD25-78AC-1328-B5D2-AFAA82CA2E96}"/>
              </a:ext>
            </a:extLst>
          </p:cNvPr>
          <p:cNvSpPr txBox="1">
            <a:spLocks noGrp="1"/>
          </p:cNvSpPr>
          <p:nvPr>
            <p:ph type="title"/>
          </p:nvPr>
        </p:nvSpPr>
        <p:spPr>
          <a:xfrm>
            <a:off x="308497" y="500743"/>
            <a:ext cx="10117762" cy="75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15000"/>
              </a:lnSpc>
              <a:spcBef>
                <a:spcPct val="3000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ea typeface="+mn-ea"/>
                <a:cs typeface="+mn-cs"/>
              </a:rPr>
              <a:t>Where is the threshold in your school?</a:t>
            </a:r>
          </a:p>
        </p:txBody>
      </p:sp>
      <p:grpSp>
        <p:nvGrpSpPr>
          <p:cNvPr id="2" name="Group 1" descr="Task Icon">
            <a:extLst>
              <a:ext uri="{FF2B5EF4-FFF2-40B4-BE49-F238E27FC236}">
                <a16:creationId xmlns:a16="http://schemas.microsoft.com/office/drawing/2014/main" id="{8BFC0910-302E-0747-6C08-85D46FB04543}"/>
              </a:ext>
            </a:extLst>
          </p:cNvPr>
          <p:cNvGrpSpPr>
            <a:grpSpLocks noChangeAspect="1"/>
          </p:cNvGrpSpPr>
          <p:nvPr/>
        </p:nvGrpSpPr>
        <p:grpSpPr>
          <a:xfrm>
            <a:off x="9723503" y="244177"/>
            <a:ext cx="2160000" cy="2384192"/>
            <a:chOff x="533400" y="580768"/>
            <a:chExt cx="3219450" cy="3553614"/>
          </a:xfrm>
        </p:grpSpPr>
        <p:pic>
          <p:nvPicPr>
            <p:cNvPr id="10" name="Graphic 9" descr="Group brainstorm outline">
              <a:extLst>
                <a:ext uri="{FF2B5EF4-FFF2-40B4-BE49-F238E27FC236}">
                  <a16:creationId xmlns:a16="http://schemas.microsoft.com/office/drawing/2014/main" id="{94471DD2-7286-9B73-C416-0194C0A31E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400" y="580768"/>
              <a:ext cx="3219450" cy="3219450"/>
            </a:xfrm>
            <a:prstGeom prst="rect">
              <a:avLst/>
            </a:prstGeom>
          </p:spPr>
        </p:pic>
        <p:sp>
          <p:nvSpPr>
            <p:cNvPr id="11" name="TextBox 10">
              <a:extLst>
                <a:ext uri="{FF2B5EF4-FFF2-40B4-BE49-F238E27FC236}">
                  <a16:creationId xmlns:a16="http://schemas.microsoft.com/office/drawing/2014/main" id="{2FEF39BB-C713-B4C0-4C93-43ADEA662F02}"/>
                </a:ext>
              </a:extLst>
            </p:cNvPr>
            <p:cNvSpPr txBox="1"/>
            <p:nvPr/>
          </p:nvSpPr>
          <p:spPr>
            <a:xfrm>
              <a:off x="1354931" y="3446275"/>
              <a:ext cx="1576387" cy="688107"/>
            </a:xfrm>
            <a:prstGeom prst="rect">
              <a:avLst/>
            </a:prstGeom>
            <a:noFill/>
          </p:spPr>
          <p:txBody>
            <a:bodyPr wrap="square" rtlCol="0">
              <a:spAutoFit/>
            </a:bodyPr>
            <a:lstStyle/>
            <a:p>
              <a:r>
                <a:rPr lang="en-GB" sz="2400" b="1" dirty="0"/>
                <a:t>TASK</a:t>
              </a:r>
            </a:p>
          </p:txBody>
        </p:sp>
      </p:grpSp>
    </p:spTree>
    <p:extLst>
      <p:ext uri="{BB962C8B-B14F-4D97-AF65-F5344CB8AC3E}">
        <p14:creationId xmlns:p14="http://schemas.microsoft.com/office/powerpoint/2010/main" val="11016476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3914</Words>
  <Application>Microsoft Office PowerPoint</Application>
  <PresentationFormat>Widescreen</PresentationFormat>
  <Paragraphs>492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Times New Roman</vt:lpstr>
      <vt:lpstr>Office Theme</vt:lpstr>
      <vt:lpstr>Supporting Attendance: Understanding the Issues</vt:lpstr>
      <vt:lpstr>Improving attendance in Scotland</vt:lpstr>
      <vt:lpstr>Workshop 1 Understanding the Issues</vt:lpstr>
      <vt:lpstr>What is the difference between attendance and engagement? </vt:lpstr>
      <vt:lpstr>Engagement is as important as attendance</vt:lpstr>
      <vt:lpstr>Understanding the reasons for absence</vt:lpstr>
      <vt:lpstr>Relationships are important</vt:lpstr>
      <vt:lpstr>All absence impacts attainment</vt:lpstr>
      <vt:lpstr>Where is the threshold in your school?</vt:lpstr>
      <vt:lpstr>Impact of absence </vt:lpstr>
      <vt:lpstr>Attendance Trend</vt:lpstr>
      <vt:lpstr>Attendance 2023</vt:lpstr>
      <vt:lpstr>Primary School Attendance</vt:lpstr>
      <vt:lpstr>Secondary School Attendance</vt:lpstr>
      <vt:lpstr>Absence in relation to poverty</vt:lpstr>
      <vt:lpstr>What does the research say? </vt:lpstr>
      <vt:lpstr>Groups more vulnerable to low attendance</vt:lpstr>
      <vt:lpstr>Secondary schools and attendance</vt:lpstr>
      <vt:lpstr>Workshop 2 Effective Use of Data</vt:lpstr>
      <vt:lpstr>What might this be telling us?</vt:lpstr>
      <vt:lpstr> Data and attendance research tell us</vt:lpstr>
      <vt:lpstr> What data do I need?</vt:lpstr>
      <vt:lpstr>Data for improvement.  What does the research tell us?</vt:lpstr>
      <vt:lpstr>Attendance Data</vt:lpstr>
      <vt:lpstr>Workshop 3 Effective Strategies</vt:lpstr>
      <vt:lpstr>“I don’t think there’s ever a silver bullet to any problem. There are always several answers and solutions to a problem.”  Susana Martinez</vt:lpstr>
      <vt:lpstr>What can we do?</vt:lpstr>
      <vt:lpstr>Improving motivation and engagement  </vt:lpstr>
      <vt:lpstr> Pushes and Pulls</vt:lpstr>
      <vt:lpstr> Putting Children, Young People and Families at the Centre</vt:lpstr>
      <vt:lpstr>Resources  </vt:lpstr>
      <vt:lpstr>Thank you!</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Attendance: Understanding the Issues</dc:title>
  <dc:creator>Rebekah Constable</dc:creator>
  <cp:lastModifiedBy>Rebekah Constable</cp:lastModifiedBy>
  <cp:revision>44</cp:revision>
  <dcterms:created xsi:type="dcterms:W3CDTF">2024-01-31T11:41:11Z</dcterms:created>
  <dcterms:modified xsi:type="dcterms:W3CDTF">2024-02-14T15:28:30Z</dcterms:modified>
</cp:coreProperties>
</file>