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02"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381000" y="685800"/>
            <a:ext cx="6096000" cy="3429000"/>
          </a:xfrm>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p>
            <a:r>
              <a:t>This is a front cover page and can only be used once. Use the corresponding </a:t>
            </a:r>
            <a:r>
              <a:rPr b="1"/>
              <a:t>green</a:t>
            </a:r>
            <a:r>
              <a:t> internal and back pages if you are using this page. You may add a title and a subtitle if needed only. Do not add anything else or move elements around.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a:spLocks noGrp="1" noRot="1" noChangeAspect="1"/>
          </p:cNvSpPr>
          <p:nvPr>
            <p:ph type="sldImg"/>
          </p:nvPr>
        </p:nvSpPr>
        <p:spPr>
          <a:xfrm>
            <a:off x="381000" y="685800"/>
            <a:ext cx="6096000" cy="3429000"/>
          </a:xfrm>
          <a:prstGeom prst="rect">
            <a:avLst/>
          </a:prstGeom>
        </p:spPr>
        <p:txBody>
          <a:bodyPr/>
          <a:lstStyle/>
          <a:p>
            <a:endParaRPr/>
          </a:p>
        </p:txBody>
      </p:sp>
      <p:sp>
        <p:nvSpPr>
          <p:cNvPr id="221" name="Shape 221"/>
          <p:cNvSpPr>
            <a:spLocks noGrp="1"/>
          </p:cNvSpPr>
          <p:nvPr>
            <p:ph type="body" sz="quarter" idx="1"/>
          </p:nvPr>
        </p:nvSpPr>
        <p:spPr>
          <a:prstGeom prst="rect">
            <a:avLst/>
          </a:prstGeom>
        </p:spPr>
        <p:txBody>
          <a:bodyPr/>
          <a:lstStyle/>
          <a:p>
            <a:r>
              <a:t>This is an internal page and can be duplicated to create additional pages. Always keep the heading and footer as shown. To edit the document title in the footer, go to View and select Slide Master to edit in the ribbon menu.</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a:spLocks noGrp="1" noRot="1" noChangeAspect="1"/>
          </p:cNvSpPr>
          <p:nvPr>
            <p:ph type="sldImg"/>
          </p:nvPr>
        </p:nvSpPr>
        <p:spPr>
          <a:xfrm>
            <a:off x="381000" y="685800"/>
            <a:ext cx="6096000" cy="3429000"/>
          </a:xfrm>
          <a:prstGeom prst="rect">
            <a:avLst/>
          </a:prstGeom>
        </p:spPr>
        <p:txBody>
          <a:bodyPr/>
          <a:lstStyle/>
          <a:p>
            <a:endParaRPr/>
          </a:p>
        </p:txBody>
      </p:sp>
      <p:sp>
        <p:nvSpPr>
          <p:cNvPr id="249" name="Shape 249"/>
          <p:cNvSpPr>
            <a:spLocks noGrp="1"/>
          </p:cNvSpPr>
          <p:nvPr>
            <p:ph type="body" sz="quarter" idx="1"/>
          </p:nvPr>
        </p:nvSpPr>
        <p:spPr>
          <a:prstGeom prst="rect">
            <a:avLst/>
          </a:prstGeom>
        </p:spPr>
        <p:txBody>
          <a:bodyPr/>
          <a:lstStyle/>
          <a:p>
            <a:r>
              <a:t>This is a back cover page in </a:t>
            </a:r>
            <a:r>
              <a:rPr b="1"/>
              <a:t>blue</a:t>
            </a:r>
            <a:r>
              <a:t>. You may edit the address if needed only. It can only be once and at the end of the PowerPoint presentation. Use the corresponding </a:t>
            </a:r>
            <a:r>
              <a:rPr b="1"/>
              <a:t>blue</a:t>
            </a:r>
            <a:r>
              <a:t> internal and back pages if you are using this page.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Shape 253"/>
          <p:cNvSpPr>
            <a:spLocks noGrp="1" noRot="1" noChangeAspect="1"/>
          </p:cNvSpPr>
          <p:nvPr>
            <p:ph type="sldImg"/>
          </p:nvPr>
        </p:nvSpPr>
        <p:spPr>
          <a:xfrm>
            <a:off x="381000" y="685800"/>
            <a:ext cx="6096000" cy="3429000"/>
          </a:xfrm>
          <a:prstGeom prst="rect">
            <a:avLst/>
          </a:prstGeom>
        </p:spPr>
        <p:txBody>
          <a:bodyPr/>
          <a:lstStyle/>
          <a:p>
            <a:endParaRPr/>
          </a:p>
        </p:txBody>
      </p:sp>
      <p:sp>
        <p:nvSpPr>
          <p:cNvPr id="254" name="Shape 254"/>
          <p:cNvSpPr>
            <a:spLocks noGrp="1"/>
          </p:cNvSpPr>
          <p:nvPr>
            <p:ph type="body" sz="quarter" idx="1"/>
          </p:nvPr>
        </p:nvSpPr>
        <p:spPr>
          <a:prstGeom prst="rect">
            <a:avLst/>
          </a:prstGeom>
        </p:spPr>
        <p:txBody>
          <a:bodyPr/>
          <a:lstStyle/>
          <a:p>
            <a:r>
              <a:t>This is a front cover page and can only be used at the beginning of a PowerPoint presentation once. Do not add anything else to this screen if it is being used.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381000" y="685800"/>
            <a:ext cx="6096000" cy="3429000"/>
          </a:xfrm>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r>
              <a:t>This is an internal page in </a:t>
            </a:r>
            <a:r>
              <a:rPr b="1"/>
              <a:t>green</a:t>
            </a:r>
            <a:r>
              <a:t> and can be duplicated to create additional pages. Always keep the heading and footer as shown. Use the corresponding </a:t>
            </a:r>
            <a:r>
              <a:rPr b="1"/>
              <a:t>green</a:t>
            </a:r>
            <a:r>
              <a:t> front and back pages if you are using this page.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noRot="1" noChangeAspect="1"/>
          </p:cNvSpPr>
          <p:nvPr>
            <p:ph type="sldImg"/>
          </p:nvPr>
        </p:nvSpPr>
        <p:spPr>
          <a:xfrm>
            <a:off x="381000" y="685800"/>
            <a:ext cx="6096000" cy="3429000"/>
          </a:xfrm>
          <a:prstGeom prst="rect">
            <a:avLst/>
          </a:prstGeom>
        </p:spPr>
        <p:txBody>
          <a:bodyPr/>
          <a:lstStyle/>
          <a:p>
            <a:endParaRPr/>
          </a:p>
        </p:txBody>
      </p:sp>
      <p:sp>
        <p:nvSpPr>
          <p:cNvPr id="143" name="Shape 143"/>
          <p:cNvSpPr>
            <a:spLocks noGrp="1"/>
          </p:cNvSpPr>
          <p:nvPr>
            <p:ph type="body" sz="quarter" idx="1"/>
          </p:nvPr>
        </p:nvSpPr>
        <p:spPr>
          <a:prstGeom prst="rect">
            <a:avLst/>
          </a:prstGeom>
        </p:spPr>
        <p:txBody>
          <a:bodyPr/>
          <a:lstStyle/>
          <a:p>
            <a:r>
              <a:t>This is a front cover page and can only be used once. Use the corresponding </a:t>
            </a:r>
            <a:r>
              <a:rPr b="1"/>
              <a:t>blue</a:t>
            </a:r>
            <a:r>
              <a:t> internal and back pages if you are using this page. You may add a title and a subtitle if needed only. Do not add anything else or move elements around.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xfrm>
            <a:off x="381000" y="685800"/>
            <a:ext cx="6096000" cy="3429000"/>
          </a:xfrm>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noRot="1" noChangeAspect="1"/>
          </p:cNvSpPr>
          <p:nvPr>
            <p:ph type="sldImg"/>
          </p:nvPr>
        </p:nvSpPr>
        <p:spPr>
          <a:xfrm>
            <a:off x="381000" y="685800"/>
            <a:ext cx="6096000" cy="3429000"/>
          </a:xfrm>
          <a:prstGeom prst="rect">
            <a:avLst/>
          </a:prstGeom>
        </p:spPr>
        <p:txBody>
          <a:bodyPr/>
          <a:lstStyle/>
          <a:p>
            <a:endParaRPr/>
          </a:p>
        </p:txBody>
      </p:sp>
      <p:sp>
        <p:nvSpPr>
          <p:cNvPr id="157" name="Shape 157"/>
          <p:cNvSpPr>
            <a:spLocks noGrp="1"/>
          </p:cNvSpPr>
          <p:nvPr>
            <p:ph type="body" sz="quarter" idx="1"/>
          </p:nvPr>
        </p:nvSpPr>
        <p:spPr>
          <a:prstGeom prst="rect">
            <a:avLst/>
          </a:prstGeom>
        </p:spPr>
        <p:txBody>
          <a:bodyPr/>
          <a:lstStyle/>
          <a:p>
            <a:r>
              <a:t>This is an internal page and can be duplicated to create additional pages. Always keep the heading and footer as shown. To edit the document title in the footer, go to View and select Slide Master to edit in the ribbon menu.</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noRot="1" noChangeAspect="1"/>
          </p:cNvSpPr>
          <p:nvPr>
            <p:ph type="sldImg"/>
          </p:nvPr>
        </p:nvSpPr>
        <p:spPr>
          <a:xfrm>
            <a:off x="381000" y="685800"/>
            <a:ext cx="6096000" cy="3429000"/>
          </a:xfrm>
          <a:prstGeom prst="rect">
            <a:avLst/>
          </a:prstGeom>
        </p:spPr>
        <p:txBody>
          <a:bodyPr/>
          <a:lstStyle/>
          <a:p>
            <a:endParaRPr/>
          </a:p>
        </p:txBody>
      </p:sp>
      <p:sp>
        <p:nvSpPr>
          <p:cNvPr id="166" name="Shape 166"/>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381000" y="685800"/>
            <a:ext cx="6096000" cy="3429000"/>
          </a:xfrm>
          <a:prstGeom prst="rect">
            <a:avLst/>
          </a:prstGeom>
        </p:spPr>
        <p:txBody>
          <a:bodyPr/>
          <a:lstStyle/>
          <a:p>
            <a:endParaRPr/>
          </a:p>
        </p:txBody>
      </p:sp>
      <p:sp>
        <p:nvSpPr>
          <p:cNvPr id="171" name="Shape 171"/>
          <p:cNvSpPr>
            <a:spLocks noGrp="1"/>
          </p:cNvSpPr>
          <p:nvPr>
            <p:ph type="body" sz="quarter" idx="1"/>
          </p:nvPr>
        </p:nvSpPr>
        <p:spPr>
          <a:prstGeom prst="rect">
            <a:avLst/>
          </a:prstGeom>
        </p:spPr>
        <p:txBody>
          <a:bodyPr/>
          <a:lstStyle/>
          <a:p>
            <a:r>
              <a:t>This is an internal page and can be duplicated to create additional pages. Always keep the heading and footer as shown. To edit the document title in the footer, go to View and select Slide Master to edit in the ribbon menu.</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xfrm>
            <a:off x="381000" y="685800"/>
            <a:ext cx="6096000" cy="3429000"/>
          </a:xfrm>
          <a:prstGeom prst="rect">
            <a:avLst/>
          </a:prstGeom>
        </p:spPr>
        <p:txBody>
          <a:bodyPr/>
          <a:lstStyle/>
          <a:p>
            <a:endParaRPr/>
          </a:p>
        </p:txBody>
      </p:sp>
      <p:sp>
        <p:nvSpPr>
          <p:cNvPr id="185" name="Shape 185"/>
          <p:cNvSpPr>
            <a:spLocks noGrp="1"/>
          </p:cNvSpPr>
          <p:nvPr>
            <p:ph type="body" sz="quarter" idx="1"/>
          </p:nvPr>
        </p:nvSpPr>
        <p:spPr>
          <a:prstGeom prst="rect">
            <a:avLst/>
          </a:prstGeom>
        </p:spPr>
        <p:txBody>
          <a:bodyPr/>
          <a:lstStyle/>
          <a:p>
            <a:r>
              <a:t>This is an internal page and can be duplicated to create additional pages. Always keep the heading and footer as shown. To edit the document title in the footer, go to View and select Slide Master to edit in the ribbon menu.</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noRot="1" noChangeAspect="1"/>
          </p:cNvSpPr>
          <p:nvPr>
            <p:ph type="sldImg"/>
          </p:nvPr>
        </p:nvSpPr>
        <p:spPr>
          <a:xfrm>
            <a:off x="381000" y="685800"/>
            <a:ext cx="6096000" cy="3429000"/>
          </a:xfrm>
          <a:prstGeom prst="rect">
            <a:avLst/>
          </a:prstGeom>
        </p:spPr>
        <p:txBody>
          <a:bodyPr/>
          <a:lstStyle/>
          <a:p>
            <a:endParaRPr/>
          </a:p>
        </p:txBody>
      </p:sp>
      <p:sp>
        <p:nvSpPr>
          <p:cNvPr id="199" name="Shape 199"/>
          <p:cNvSpPr>
            <a:spLocks noGrp="1"/>
          </p:cNvSpPr>
          <p:nvPr>
            <p:ph type="body" sz="quarter" idx="1"/>
          </p:nvPr>
        </p:nvSpPr>
        <p:spPr>
          <a:prstGeom prst="rect">
            <a:avLst/>
          </a:prstGeom>
        </p:spPr>
        <p:txBody>
          <a:bodyPr/>
          <a:lstStyle/>
          <a:p>
            <a:r>
              <a:t>This is an internal page and can be duplicated to create additional pages. Always keep the heading and footer as shown. To edit the document title in the footer, go to View and select Slide Master to edit in the ribbon menu.</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4" name="Title Text"/>
          <p:cNvSpPr txBox="1">
            <a:spLocks noGrp="1"/>
          </p:cNvSpPr>
          <p:nvPr>
            <p:ph type="title"/>
          </p:nvPr>
        </p:nvSpPr>
        <p:spPr>
          <a:prstGeom prst="rect">
            <a:avLst/>
          </a:prstGeom>
        </p:spPr>
        <p:txBody>
          <a:bodyPr/>
          <a:lstStyle/>
          <a:p>
            <a:r>
              <a:t>Title Text</a:t>
            </a:r>
          </a:p>
        </p:txBody>
      </p:sp>
      <p:sp>
        <p:nvSpPr>
          <p:cNvPr id="15" name="Body Level One…"/>
          <p:cNvSpPr txBox="1">
            <a:spLocks noGrp="1"/>
          </p:cNvSpPr>
          <p:nvPr>
            <p:ph type="body" idx="1" hasCustomPrompt="1"/>
          </p:nvPr>
        </p:nvSpPr>
        <p:spPr>
          <a:xfrm>
            <a:off x="685800" y="1887538"/>
            <a:ext cx="10817923" cy="3702051"/>
          </a:xfrm>
          <a:prstGeom prst="rect">
            <a:avLst/>
          </a:prstGeom>
        </p:spPr>
        <p:txBody>
          <a:bodyPr>
            <a:normAutofit/>
          </a:bodyPr>
          <a:lstStyle/>
          <a:p>
            <a:r>
              <a:t>Main body style like this and leading into bullets:</a:t>
            </a:r>
          </a:p>
          <a:p>
            <a:pPr lvl="1"/>
            <a:endParaRPr/>
          </a:p>
          <a:p>
            <a:pPr lvl="2"/>
            <a:endParaRPr/>
          </a:p>
          <a:p>
            <a:pPr lvl="3"/>
            <a:endParaRPr/>
          </a:p>
          <a:p>
            <a:pPr lvl="4"/>
            <a:endParaRPr/>
          </a:p>
        </p:txBody>
      </p:sp>
      <p:sp>
        <p:nvSpPr>
          <p:cNvPr id="16" name="Straight Connector 5"/>
          <p:cNvSpPr/>
          <p:nvPr/>
        </p:nvSpPr>
        <p:spPr>
          <a:xfrm>
            <a:off x="666751" y="6223000"/>
            <a:ext cx="10836972" cy="0"/>
          </a:xfrm>
          <a:prstGeom prst="line">
            <a:avLst/>
          </a:prstGeom>
          <a:ln>
            <a:solidFill>
              <a:srgbClr val="B3D236"/>
            </a:solidFill>
          </a:ln>
        </p:spPr>
        <p:txBody>
          <a:bodyPr lIns="45719" rIns="45719"/>
          <a:lstStyle/>
          <a:p>
            <a:endParaRPr/>
          </a:p>
        </p:txBody>
      </p:sp>
      <p:sp>
        <p:nvSpPr>
          <p:cNvPr id="17" name="TextBox 6"/>
          <p:cNvSpPr txBox="1"/>
          <p:nvPr/>
        </p:nvSpPr>
        <p:spPr>
          <a:xfrm>
            <a:off x="629342" y="6307282"/>
            <a:ext cx="2660420" cy="442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t>The Curriculum Story Project:</a:t>
            </a:r>
            <a:br/>
            <a:r>
              <a:t>1. Curriculum Co-design</a:t>
            </a:r>
          </a:p>
        </p:txBody>
      </p:sp>
      <p:sp>
        <p:nvSpPr>
          <p:cNvPr id="18" name="TextBox 7"/>
          <p:cNvSpPr txBox="1"/>
          <p:nvPr/>
        </p:nvSpPr>
        <p:spPr>
          <a:xfrm>
            <a:off x="7445972" y="6301464"/>
            <a:ext cx="4131715"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6" name="Title Text"/>
          <p:cNvSpPr txBox="1">
            <a:spLocks noGrp="1"/>
          </p:cNvSpPr>
          <p:nvPr>
            <p:ph type="title"/>
          </p:nvPr>
        </p:nvSpPr>
        <p:spPr>
          <a:xfrm>
            <a:off x="963084" y="4406901"/>
            <a:ext cx="10363201" cy="1362076"/>
          </a:xfrm>
          <a:prstGeom prst="rect">
            <a:avLst/>
          </a:prstGeom>
        </p:spPr>
        <p:txBody>
          <a:bodyPr anchor="t"/>
          <a:lstStyle>
            <a:lvl1pPr>
              <a:defRPr sz="4000" cap="all"/>
            </a:lvl1pPr>
          </a:lstStyle>
          <a:p>
            <a:r>
              <a:t>Title Text</a:t>
            </a:r>
          </a:p>
        </p:txBody>
      </p:sp>
      <p:sp>
        <p:nvSpPr>
          <p:cNvPr id="27" name="Body Level One…"/>
          <p:cNvSpPr txBox="1">
            <a:spLocks noGrp="1"/>
          </p:cNvSpPr>
          <p:nvPr>
            <p:ph type="body" sz="quarter" idx="1"/>
          </p:nvPr>
        </p:nvSpPr>
        <p:spPr>
          <a:xfrm>
            <a:off x="963084" y="2906713"/>
            <a:ext cx="10363201" cy="1500188"/>
          </a:xfrm>
          <a:prstGeom prst="rect">
            <a:avLst/>
          </a:prstGeom>
        </p:spPr>
        <p:txBody>
          <a:bodyPr anchor="b">
            <a:normAutofit/>
          </a:bodyPr>
          <a:lstStyle>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28" name="Straight Connector 3"/>
          <p:cNvSpPr/>
          <p:nvPr/>
        </p:nvSpPr>
        <p:spPr>
          <a:xfrm>
            <a:off x="666751" y="6223000"/>
            <a:ext cx="10836972" cy="0"/>
          </a:xfrm>
          <a:prstGeom prst="line">
            <a:avLst/>
          </a:prstGeom>
          <a:ln>
            <a:solidFill>
              <a:srgbClr val="B3D236"/>
            </a:solidFill>
          </a:ln>
        </p:spPr>
        <p:txBody>
          <a:bodyPr lIns="45719" rIns="45719"/>
          <a:lstStyle/>
          <a:p>
            <a:endParaRPr/>
          </a:p>
        </p:txBody>
      </p:sp>
      <p:sp>
        <p:nvSpPr>
          <p:cNvPr id="29" name="TextBox 4"/>
          <p:cNvSpPr txBox="1"/>
          <p:nvPr/>
        </p:nvSpPr>
        <p:spPr>
          <a:xfrm>
            <a:off x="629342" y="6307282"/>
            <a:ext cx="2660420" cy="442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t>The Curriculum Story Project:</a:t>
            </a:r>
            <a:br/>
            <a:r>
              <a:t>1. Curriculum Co-design</a:t>
            </a:r>
          </a:p>
        </p:txBody>
      </p:sp>
      <p:sp>
        <p:nvSpPr>
          <p:cNvPr id="30" name="TextBox 5"/>
          <p:cNvSpPr txBox="1"/>
          <p:nvPr/>
        </p:nvSpPr>
        <p:spPr>
          <a:xfrm>
            <a:off x="7508685" y="6301464"/>
            <a:ext cx="4053323"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5800" y="1887538"/>
            <a:ext cx="5384800" cy="3702051"/>
          </a:xfrm>
          <a:prstGeom prst="rect">
            <a:avLst/>
          </a:prstGeom>
        </p:spPr>
        <p:txBody>
          <a:bodyPr>
            <a:normAutofit/>
          </a:bodyPr>
          <a:lstStyle>
            <a:lvl1pPr>
              <a:spcBef>
                <a:spcPts val="600"/>
              </a:spcBef>
              <a:defRPr sz="2800"/>
            </a:lvl1pPr>
            <a:lvl2pPr marL="790575" indent="-333375">
              <a:spcBef>
                <a:spcPts val="600"/>
              </a:spcBef>
              <a:defRPr sz="2800"/>
            </a:lvl2pPr>
            <a:lvl3pPr marL="1394460" indent="-480060">
              <a:spcBef>
                <a:spcPts val="600"/>
              </a:spcBef>
              <a:defRPr sz="2800"/>
            </a:lvl3pPr>
            <a:lvl4pPr marL="1905000" indent="-533400">
              <a:spcBef>
                <a:spcPts val="600"/>
              </a:spcBef>
              <a:defRPr sz="2800"/>
            </a:lvl4pPr>
            <a:lvl5pPr marL="2362200" indent="-5334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41" name="TextBox 5"/>
          <p:cNvSpPr txBox="1"/>
          <p:nvPr/>
        </p:nvSpPr>
        <p:spPr>
          <a:xfrm>
            <a:off x="629342" y="6307282"/>
            <a:ext cx="2660420" cy="442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t>The Curriculum Story Project:</a:t>
            </a:r>
            <a:br/>
            <a:r>
              <a:t>1. Curriculum Co-design</a:t>
            </a:r>
          </a:p>
        </p:txBody>
      </p:sp>
      <p:sp>
        <p:nvSpPr>
          <p:cNvPr id="42" name="TextBox 6"/>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xfrm>
            <a:off x="609600" y="274638"/>
            <a:ext cx="10972800" cy="1143001"/>
          </a:xfrm>
          <a:prstGeom prst="rect">
            <a:avLst/>
          </a:prstGeom>
        </p:spPr>
        <p:txBody>
          <a:bodyPr/>
          <a:lstStyle/>
          <a:p>
            <a:r>
              <a:t>Title Text</a:t>
            </a:r>
          </a:p>
        </p:txBody>
      </p:sp>
      <p:sp>
        <p:nvSpPr>
          <p:cNvPr id="51" name="Body Level One…"/>
          <p:cNvSpPr txBox="1">
            <a:spLocks noGrp="1"/>
          </p:cNvSpPr>
          <p:nvPr>
            <p:ph type="body" sz="quarter" idx="1"/>
          </p:nvPr>
        </p:nvSpPr>
        <p:spPr>
          <a:xfrm>
            <a:off x="609600" y="1535112"/>
            <a:ext cx="5386917" cy="639763"/>
          </a:xfrm>
          <a:prstGeom prst="rect">
            <a:avLst/>
          </a:prstGeom>
        </p:spPr>
        <p:txBody>
          <a:bodyPr anchor="b">
            <a:normAutofit/>
          </a:bodyPr>
          <a:lstStyle>
            <a:lvl1pPr>
              <a:spcBef>
                <a:spcPts val="500"/>
              </a:spcBef>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21"/>
          </p:nvPr>
        </p:nvSpPr>
        <p:spPr>
          <a:xfrm>
            <a:off x="6193368" y="1535112"/>
            <a:ext cx="5389034" cy="639763"/>
          </a:xfrm>
          <a:prstGeom prst="rect">
            <a:avLst/>
          </a:prstGeom>
        </p:spPr>
        <p:txBody>
          <a:bodyPr anchor="b">
            <a:normAutofit/>
          </a:bodyPr>
          <a:lstStyle/>
          <a:p>
            <a:pPr>
              <a:spcBef>
                <a:spcPts val="500"/>
              </a:spcBef>
              <a:defRPr sz="2400" b="1"/>
            </a:pPr>
            <a:endParaRPr/>
          </a:p>
        </p:txBody>
      </p:sp>
      <p:sp>
        <p:nvSpPr>
          <p:cNvPr id="53" name="Straight Connector 6"/>
          <p:cNvSpPr/>
          <p:nvPr/>
        </p:nvSpPr>
        <p:spPr>
          <a:xfrm>
            <a:off x="666751" y="6223000"/>
            <a:ext cx="10836972" cy="0"/>
          </a:xfrm>
          <a:prstGeom prst="line">
            <a:avLst/>
          </a:prstGeom>
          <a:ln>
            <a:solidFill>
              <a:srgbClr val="B3D236"/>
            </a:solidFill>
          </a:ln>
        </p:spPr>
        <p:txBody>
          <a:bodyPr lIns="45719" rIns="45719"/>
          <a:lstStyle/>
          <a:p>
            <a:endParaRPr/>
          </a:p>
        </p:txBody>
      </p:sp>
      <p:sp>
        <p:nvSpPr>
          <p:cNvPr id="54" name="TextBox 7"/>
          <p:cNvSpPr txBox="1"/>
          <p:nvPr/>
        </p:nvSpPr>
        <p:spPr>
          <a:xfrm>
            <a:off x="629342" y="6307282"/>
            <a:ext cx="2660420" cy="442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t>The Curriculum Story Project:</a:t>
            </a:r>
            <a:br/>
            <a:r>
              <a:t>1. Curriculum Co-design</a:t>
            </a:r>
          </a:p>
        </p:txBody>
      </p:sp>
      <p:sp>
        <p:nvSpPr>
          <p:cNvPr id="55" name="TextBox 8"/>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1" name="Straight Connector 1"/>
          <p:cNvSpPr/>
          <p:nvPr/>
        </p:nvSpPr>
        <p:spPr>
          <a:xfrm>
            <a:off x="666751" y="6223000"/>
            <a:ext cx="10836972" cy="0"/>
          </a:xfrm>
          <a:prstGeom prst="line">
            <a:avLst/>
          </a:prstGeom>
          <a:ln>
            <a:solidFill>
              <a:srgbClr val="B3D236"/>
            </a:solidFill>
          </a:ln>
        </p:spPr>
        <p:txBody>
          <a:bodyPr lIns="45719" rIns="45719"/>
          <a:lstStyle/>
          <a:p>
            <a:endParaRPr/>
          </a:p>
        </p:txBody>
      </p:sp>
      <p:sp>
        <p:nvSpPr>
          <p:cNvPr id="72" name="TextBox 2"/>
          <p:cNvSpPr txBox="1"/>
          <p:nvPr/>
        </p:nvSpPr>
        <p:spPr>
          <a:xfrm>
            <a:off x="629342" y="6307282"/>
            <a:ext cx="2660420" cy="442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t>The Curriculum Story Project:</a:t>
            </a:r>
            <a:br/>
            <a:r>
              <a:t>1. Curriculum Co-design</a:t>
            </a:r>
          </a:p>
        </p:txBody>
      </p:sp>
      <p:sp>
        <p:nvSpPr>
          <p:cNvPr id="73" name="TextBox 3"/>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1" name="Title Text"/>
          <p:cNvSpPr txBox="1">
            <a:spLocks noGrp="1"/>
          </p:cNvSpPr>
          <p:nvPr>
            <p:ph type="title"/>
          </p:nvPr>
        </p:nvSpPr>
        <p:spPr>
          <a:xfrm>
            <a:off x="609601" y="273050"/>
            <a:ext cx="4011084" cy="1162050"/>
          </a:xfrm>
          <a:prstGeom prst="rect">
            <a:avLst/>
          </a:prstGeom>
        </p:spPr>
        <p:txBody>
          <a:bodyPr anchor="b"/>
          <a:lstStyle>
            <a:lvl1pPr>
              <a:defRPr sz="2000"/>
            </a:lvl1pPr>
          </a:lstStyle>
          <a:p>
            <a:r>
              <a:t>Title Text</a:t>
            </a:r>
          </a:p>
        </p:txBody>
      </p:sp>
      <p:sp>
        <p:nvSpPr>
          <p:cNvPr id="82" name="Body Level One…"/>
          <p:cNvSpPr txBox="1">
            <a:spLocks noGrp="1"/>
          </p:cNvSpPr>
          <p:nvPr>
            <p:ph type="body" idx="1"/>
          </p:nvPr>
        </p:nvSpPr>
        <p:spPr>
          <a:xfrm>
            <a:off x="4766733" y="273050"/>
            <a:ext cx="6815667" cy="5853114"/>
          </a:xfrm>
          <a:prstGeom prst="rect">
            <a:avLst/>
          </a:prstGeom>
        </p:spPr>
        <p:txBody>
          <a:bodyPr>
            <a:normAutofit/>
          </a:bodyPr>
          <a:lstStyle>
            <a:lvl1pPr>
              <a:spcBef>
                <a:spcPts val="700"/>
              </a:spcBef>
              <a:defRPr sz="3200"/>
            </a:lvl1pPr>
            <a:lvl2pPr marL="783771" indent="-326571">
              <a:spcBef>
                <a:spcPts val="700"/>
              </a:spcBef>
              <a:defRPr sz="3200"/>
            </a:lvl2pPr>
            <a:lvl3pPr marL="1371600" indent="-457200">
              <a:spcBef>
                <a:spcPts val="700"/>
              </a:spcBef>
              <a:defRPr sz="3200"/>
            </a:lvl3pPr>
            <a:lvl4pPr marL="1920239" indent="-548639">
              <a:spcBef>
                <a:spcPts val="700"/>
              </a:spcBef>
              <a:defRPr sz="3200"/>
            </a:lvl4pPr>
            <a:lvl5pPr marL="2377439" indent="-548639">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3" name="Text Placeholder 3"/>
          <p:cNvSpPr>
            <a:spLocks noGrp="1"/>
          </p:cNvSpPr>
          <p:nvPr>
            <p:ph type="body" sz="half" idx="21"/>
          </p:nvPr>
        </p:nvSpPr>
        <p:spPr>
          <a:xfrm>
            <a:off x="609600" y="1435101"/>
            <a:ext cx="4011085" cy="4691063"/>
          </a:xfrm>
          <a:prstGeom prst="rect">
            <a:avLst/>
          </a:prstGeom>
        </p:spPr>
        <p:txBody>
          <a:bodyPr>
            <a:normAutofit/>
          </a:bodyPr>
          <a:lstStyle/>
          <a:p>
            <a:pPr>
              <a:spcBef>
                <a:spcPts val="300"/>
              </a:spcBef>
              <a:defRPr sz="1400"/>
            </a:pPr>
            <a:endParaRPr/>
          </a:p>
        </p:txBody>
      </p:sp>
      <p:sp>
        <p:nvSpPr>
          <p:cNvPr id="84"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85" name="TextBox 5"/>
          <p:cNvSpPr txBox="1"/>
          <p:nvPr/>
        </p:nvSpPr>
        <p:spPr>
          <a:xfrm>
            <a:off x="629342" y="6307282"/>
            <a:ext cx="2660420" cy="442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t>The Curriculum Story Project:</a:t>
            </a:r>
            <a:br/>
            <a:r>
              <a:t>1. Curriculum Co-design</a:t>
            </a:r>
          </a:p>
        </p:txBody>
      </p:sp>
      <p:sp>
        <p:nvSpPr>
          <p:cNvPr id="86" name="TextBox 6"/>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4" name="Title Text"/>
          <p:cNvSpPr txBox="1">
            <a:spLocks noGrp="1"/>
          </p:cNvSpPr>
          <p:nvPr>
            <p:ph type="title"/>
          </p:nvPr>
        </p:nvSpPr>
        <p:spPr>
          <a:xfrm>
            <a:off x="2389716" y="4800600"/>
            <a:ext cx="7315201" cy="566738"/>
          </a:xfrm>
          <a:prstGeom prst="rect">
            <a:avLst/>
          </a:prstGeom>
        </p:spPr>
        <p:txBody>
          <a:bodyPr anchor="b"/>
          <a:lstStyle>
            <a:lvl1pPr>
              <a:defRPr sz="2000"/>
            </a:lvl1pPr>
          </a:lstStyle>
          <a:p>
            <a:r>
              <a:t>Title Text</a:t>
            </a:r>
          </a:p>
        </p:txBody>
      </p:sp>
      <p:sp>
        <p:nvSpPr>
          <p:cNvPr id="95" name="Picture Placeholder 2"/>
          <p:cNvSpPr>
            <a:spLocks noGrp="1"/>
          </p:cNvSpPr>
          <p:nvPr>
            <p:ph type="pic" sz="half" idx="21"/>
          </p:nvPr>
        </p:nvSpPr>
        <p:spPr>
          <a:xfrm>
            <a:off x="2389716" y="612775"/>
            <a:ext cx="7315201" cy="4114800"/>
          </a:xfrm>
          <a:prstGeom prst="rect">
            <a:avLst/>
          </a:prstGeom>
        </p:spPr>
        <p:txBody>
          <a:bodyPr lIns="91439" rIns="91439"/>
          <a:lstStyle/>
          <a:p>
            <a:endParaRPr/>
          </a:p>
        </p:txBody>
      </p:sp>
      <p:sp>
        <p:nvSpPr>
          <p:cNvPr id="96" name="Body Level One…"/>
          <p:cNvSpPr txBox="1">
            <a:spLocks noGrp="1"/>
          </p:cNvSpPr>
          <p:nvPr>
            <p:ph type="body" sz="quarter" idx="1"/>
          </p:nvPr>
        </p:nvSpPr>
        <p:spPr>
          <a:xfrm>
            <a:off x="2389716" y="5367337"/>
            <a:ext cx="7315201" cy="804863"/>
          </a:xfrm>
          <a:prstGeom prst="rect">
            <a:avLst/>
          </a:prstGeom>
        </p:spPr>
        <p:txBody>
          <a:bodyPr>
            <a:normAutofit/>
          </a:bodyPr>
          <a:lstStyle>
            <a:lvl1pPr>
              <a:spcBef>
                <a:spcPts val="300"/>
              </a:spcBef>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97"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98" name="TextBox 5"/>
          <p:cNvSpPr txBox="1"/>
          <p:nvPr/>
        </p:nvSpPr>
        <p:spPr>
          <a:xfrm>
            <a:off x="629342" y="6307282"/>
            <a:ext cx="2660420" cy="442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t>The Curriculum Story Project:</a:t>
            </a:r>
            <a:br/>
            <a:r>
              <a:t>1. Curriculum Co-design</a:t>
            </a:r>
          </a:p>
        </p:txBody>
      </p:sp>
      <p:sp>
        <p:nvSpPr>
          <p:cNvPr id="99" name="TextBox 6"/>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07" name="Slide Number"/>
          <p:cNvSpPr txBox="1">
            <a:spLocks noGrp="1"/>
          </p:cNvSpPr>
          <p:nvPr>
            <p:ph type="sldNum" sz="quarter" idx="2"/>
          </p:nvPr>
        </p:nvSpPr>
        <p:spPr>
          <a:xfrm>
            <a:off x="5997574" y="6540499"/>
            <a:ext cx="190603" cy="187301"/>
          </a:xfrm>
          <a:prstGeom prst="rect">
            <a:avLst/>
          </a:prstGeom>
        </p:spPr>
        <p:txBody>
          <a:bodyPr lIns="25400" tIns="25400" rIns="25400" bIns="2540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66751" y="830262"/>
            <a:ext cx="10836972"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Straight Connector 2"/>
          <p:cNvSpPr/>
          <p:nvPr/>
        </p:nvSpPr>
        <p:spPr>
          <a:xfrm>
            <a:off x="666751" y="6223000"/>
            <a:ext cx="10836972" cy="0"/>
          </a:xfrm>
          <a:prstGeom prst="line">
            <a:avLst/>
          </a:prstGeom>
          <a:ln>
            <a:solidFill>
              <a:srgbClr val="B3D236"/>
            </a:solidFill>
          </a:ln>
        </p:spPr>
        <p:txBody>
          <a:bodyPr lIns="45719" rIns="45719"/>
          <a:lstStyle/>
          <a:p>
            <a:endParaRPr/>
          </a:p>
        </p:txBody>
      </p:sp>
      <p:sp>
        <p:nvSpPr>
          <p:cNvPr id="4" name="TextBox 3"/>
          <p:cNvSpPr txBox="1"/>
          <p:nvPr/>
        </p:nvSpPr>
        <p:spPr>
          <a:xfrm>
            <a:off x="629342" y="6307282"/>
            <a:ext cx="2660420" cy="442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t>The Curriculum Story Project:</a:t>
            </a:r>
            <a:br/>
            <a:r>
              <a:t>1. Curriculum Co-design</a:t>
            </a:r>
          </a:p>
        </p:txBody>
      </p:sp>
      <p:sp>
        <p:nvSpPr>
          <p:cNvPr id="5" name="TextBox 4"/>
          <p:cNvSpPr txBox="1"/>
          <p:nvPr/>
        </p:nvSpPr>
        <p:spPr>
          <a:xfrm>
            <a:off x="7493007" y="6301464"/>
            <a:ext cx="406900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6"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7"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9pPr>
    </p:titleStyle>
    <p:bodyStyle>
      <a:lvl1pPr marL="0" marR="0" indent="0" algn="l" defTabSz="914400" rtl="0" latinLnBrk="0">
        <a:lnSpc>
          <a:spcPct val="100000"/>
        </a:lnSpc>
        <a:spcBef>
          <a:spcPts val="400"/>
        </a:spcBef>
        <a:spcAft>
          <a:spcPts val="0"/>
        </a:spcAft>
        <a:buClrTx/>
        <a:buSzTx/>
        <a:buFontTx/>
        <a:buNone/>
        <a:tabLst/>
        <a:defRPr sz="2000" b="0" i="0" u="none" strike="noStrike" cap="none" spc="0" baseline="0">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2pPr>
      <a:lvl3pPr marL="12573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3pPr>
      <a:lvl4pPr marL="17145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4pPr>
      <a:lvl5pPr marL="21717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6"/>
          <p:cNvSpPr txBox="1"/>
          <p:nvPr/>
        </p:nvSpPr>
        <p:spPr>
          <a:xfrm>
            <a:off x="712251" y="2289450"/>
            <a:ext cx="10541818" cy="11432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3600">
                <a:solidFill>
                  <a:srgbClr val="00ABB5"/>
                </a:solidFill>
              </a:defRPr>
            </a:pPr>
            <a:r>
              <a:rPr dirty="0"/>
              <a:t>The Curriculum Story Project:</a:t>
            </a:r>
            <a:br>
              <a:rPr dirty="0"/>
            </a:br>
            <a:r>
              <a:rPr dirty="0"/>
              <a:t>1. Curriculum Co-design</a:t>
            </a:r>
          </a:p>
        </p:txBody>
      </p:sp>
      <p:sp>
        <p:nvSpPr>
          <p:cNvPr id="117" name="Rectangle 7"/>
          <p:cNvSpPr txBox="1"/>
          <p:nvPr/>
        </p:nvSpPr>
        <p:spPr>
          <a:xfrm>
            <a:off x="712251" y="3371507"/>
            <a:ext cx="10541818" cy="375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b="1">
                <a:solidFill>
                  <a:srgbClr val="B3D236"/>
                </a:solidFill>
              </a:defRPr>
            </a:lvl1pPr>
          </a:lstStyle>
          <a:p>
            <a:r>
              <a:t>Discussion Activities</a:t>
            </a:r>
          </a:p>
        </p:txBody>
      </p:sp>
      <p:pic>
        <p:nvPicPr>
          <p:cNvPr id="118" name="Picture 11" descr="Picture 1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58156" y="528428"/>
            <a:ext cx="3392720" cy="1428665"/>
          </a:xfrm>
          <a:prstGeom prst="rect">
            <a:avLst/>
          </a:prstGeom>
          <a:ln w="12700">
            <a:miter lim="400000"/>
          </a:ln>
        </p:spPr>
      </p:pic>
      <p:pic>
        <p:nvPicPr>
          <p:cNvPr id="119" name="Picture 5" descr="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5"/>
            <a:ext cx="12209385" cy="3105486"/>
          </a:xfrm>
          <a:prstGeom prst="rect">
            <a:avLst/>
          </a:prstGeom>
          <a:ln w="12700">
            <a:miter lim="400000"/>
          </a:ln>
        </p:spPr>
      </p:pic>
      <p:sp>
        <p:nvSpPr>
          <p:cNvPr id="120" name="Text Box 8"/>
          <p:cNvSpPr txBox="1"/>
          <p:nvPr/>
        </p:nvSpPr>
        <p:spPr>
          <a:xfrm>
            <a:off x="7208519" y="6057900"/>
            <a:ext cx="4937761"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611801" y="525849"/>
            <a:ext cx="11049507" cy="1081776"/>
          </a:xfrm>
          <a:prstGeom prst="rect">
            <a:avLst/>
          </a:prstGeom>
        </p:spPr>
        <p:txBody>
          <a:bodyPr/>
          <a:lstStyle/>
          <a:p>
            <a:r>
              <a:t>Hexagonal Curriculum Planning:</a:t>
            </a:r>
            <a:br/>
            <a:r>
              <a:t>a worked example, step two</a:t>
            </a:r>
          </a:p>
        </p:txBody>
      </p:sp>
      <p:sp>
        <p:nvSpPr>
          <p:cNvPr id="183" name="Content Placeholder 2"/>
          <p:cNvSpPr txBox="1">
            <a:spLocks noGrp="1"/>
          </p:cNvSpPr>
          <p:nvPr>
            <p:ph type="body" idx="1"/>
          </p:nvPr>
        </p:nvSpPr>
        <p:spPr>
          <a:xfrm>
            <a:off x="1019510" y="1766655"/>
            <a:ext cx="10521292" cy="4292552"/>
          </a:xfrm>
          <a:prstGeom prst="rect">
            <a:avLst/>
          </a:prstGeom>
        </p:spPr>
        <p:txBody>
          <a:bodyPr/>
          <a:lstStyle/>
          <a:p>
            <a:r>
              <a:t>Meanwhile, an English teacher could also tackle this theme - what are the texts and language skills he could map out that relate to the Environment?</a:t>
            </a:r>
          </a:p>
          <a:p>
            <a:r>
              <a:t>An example of the hexagons chosen are on the next slide.</a:t>
            </a: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xmlns:m="http://schemas.openxmlformats.org/officeDocument/2006/math" xmlns:a14="http://schemas.microsoft.com/office/drawing/2010/main">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peech writing"/>
          <p:cNvSpPr/>
          <p:nvPr/>
        </p:nvSpPr>
        <p:spPr>
          <a:xfrm>
            <a:off x="133290" y="91480"/>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Speech writing</a:t>
            </a:r>
          </a:p>
        </p:txBody>
      </p:sp>
      <p:sp>
        <p:nvSpPr>
          <p:cNvPr id="188" name="Research Skills"/>
          <p:cNvSpPr/>
          <p:nvPr/>
        </p:nvSpPr>
        <p:spPr>
          <a:xfrm>
            <a:off x="3167039" y="3505448"/>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Research Skills</a:t>
            </a:r>
          </a:p>
        </p:txBody>
      </p:sp>
      <p:sp>
        <p:nvSpPr>
          <p:cNvPr id="189" name="Discursive…"/>
          <p:cNvSpPr/>
          <p:nvPr/>
        </p:nvSpPr>
        <p:spPr>
          <a:xfrm>
            <a:off x="3167039" y="91480"/>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2100" b="1" cap="all">
                <a:solidFill>
                  <a:srgbClr val="FFFFFF"/>
                </a:solidFill>
              </a:defRPr>
            </a:pPr>
            <a:r>
              <a:t>Discursive</a:t>
            </a:r>
          </a:p>
          <a:p>
            <a:pPr algn="ctr">
              <a:defRPr sz="2100" b="1" cap="all">
                <a:solidFill>
                  <a:srgbClr val="FFFFFF"/>
                </a:solidFill>
              </a:defRPr>
            </a:pPr>
            <a:r>
              <a:t>Essay Writing</a:t>
            </a:r>
          </a:p>
        </p:txBody>
      </p:sp>
      <p:sp>
        <p:nvSpPr>
          <p:cNvPr id="190" name="Text: Going, Going, by Philip Larkin"/>
          <p:cNvSpPr/>
          <p:nvPr/>
        </p:nvSpPr>
        <p:spPr>
          <a:xfrm>
            <a:off x="6200789" y="3505448"/>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2100" b="1" cap="all">
                <a:solidFill>
                  <a:srgbClr val="FFFFFF"/>
                </a:solidFill>
              </a:defRPr>
            </a:pPr>
            <a:r>
              <a:t>Text:</a:t>
            </a:r>
            <a:br/>
            <a:r>
              <a:t>Going, Going, by Philip Larkin</a:t>
            </a:r>
          </a:p>
        </p:txBody>
      </p:sp>
      <p:sp>
        <p:nvSpPr>
          <p:cNvPr id="191" name="Writing poetry as a persuasive text"/>
          <p:cNvSpPr/>
          <p:nvPr/>
        </p:nvSpPr>
        <p:spPr>
          <a:xfrm>
            <a:off x="9234538" y="3505448"/>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Writing poetry as a persuasive text</a:t>
            </a:r>
          </a:p>
        </p:txBody>
      </p:sp>
      <p:sp>
        <p:nvSpPr>
          <p:cNvPr id="192" name="VIDEO:  GRETA THUNBERG in GLASGOW"/>
          <p:cNvSpPr/>
          <p:nvPr/>
        </p:nvSpPr>
        <p:spPr>
          <a:xfrm>
            <a:off x="6200789" y="91480"/>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2100" b="1" cap="all">
                <a:solidFill>
                  <a:srgbClr val="FFFFFF"/>
                </a:solidFill>
              </a:defRPr>
            </a:pPr>
            <a:r>
              <a:t>VIDEO: </a:t>
            </a:r>
            <a:br/>
            <a:r>
              <a:t>GRETA THUNBERG</a:t>
            </a:r>
            <a:br/>
            <a:r>
              <a:t>in GLASGOW</a:t>
            </a:r>
          </a:p>
        </p:txBody>
      </p:sp>
      <p:sp>
        <p:nvSpPr>
          <p:cNvPr id="193" name="ALLITERATION…"/>
          <p:cNvSpPr/>
          <p:nvPr/>
        </p:nvSpPr>
        <p:spPr>
          <a:xfrm>
            <a:off x="9234538" y="91480"/>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2100" b="1" cap="all">
                <a:solidFill>
                  <a:srgbClr val="FFFFFF"/>
                </a:solidFill>
              </a:defRPr>
            </a:pPr>
            <a:r>
              <a:t>ALLITERATION</a:t>
            </a:r>
          </a:p>
          <a:p>
            <a:pPr algn="ctr">
              <a:defRPr sz="2100" b="1" cap="all">
                <a:solidFill>
                  <a:srgbClr val="FFFFFF"/>
                </a:solidFill>
              </a:defRPr>
            </a:pPr>
            <a:r>
              <a:t>and the Environment </a:t>
            </a:r>
          </a:p>
        </p:txBody>
      </p:sp>
      <p:sp>
        <p:nvSpPr>
          <p:cNvPr id="194" name="Text: Animal’s People by Indra Sinha"/>
          <p:cNvSpPr/>
          <p:nvPr/>
        </p:nvSpPr>
        <p:spPr>
          <a:xfrm>
            <a:off x="133290" y="3505448"/>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2100" b="1" cap="all">
                <a:solidFill>
                  <a:srgbClr val="FFFFFF"/>
                </a:solidFill>
              </a:defRPr>
            </a:pPr>
            <a:r>
              <a:t>Text:</a:t>
            </a:r>
            <a:br/>
            <a:r>
              <a:t>Animal’s People by Indra Sinha</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itle 1"/>
          <p:cNvSpPr txBox="1">
            <a:spLocks noGrp="1"/>
          </p:cNvSpPr>
          <p:nvPr>
            <p:ph type="title"/>
          </p:nvPr>
        </p:nvSpPr>
        <p:spPr>
          <a:xfrm>
            <a:off x="611801" y="525849"/>
            <a:ext cx="11049507" cy="1081776"/>
          </a:xfrm>
          <a:prstGeom prst="rect">
            <a:avLst/>
          </a:prstGeom>
        </p:spPr>
        <p:txBody>
          <a:bodyPr/>
          <a:lstStyle/>
          <a:p>
            <a:r>
              <a:t>Hexagonal Curriculum Planning:</a:t>
            </a:r>
            <a:br/>
            <a:r>
              <a:t>a worked example, step three</a:t>
            </a:r>
          </a:p>
        </p:txBody>
      </p:sp>
      <p:sp>
        <p:nvSpPr>
          <p:cNvPr id="197" name="Content Placeholder 2"/>
          <p:cNvSpPr txBox="1">
            <a:spLocks noGrp="1"/>
          </p:cNvSpPr>
          <p:nvPr>
            <p:ph type="body" idx="1"/>
          </p:nvPr>
        </p:nvSpPr>
        <p:spPr>
          <a:xfrm>
            <a:off x="1019510" y="1766655"/>
            <a:ext cx="10521292" cy="4292552"/>
          </a:xfrm>
          <a:prstGeom prst="rect">
            <a:avLst/>
          </a:prstGeom>
        </p:spPr>
        <p:txBody>
          <a:bodyPr/>
          <a:lstStyle/>
          <a:p>
            <a:r>
              <a:t>When both practitioners put their thinking together, an interdisciplinary project plan starts to emerge, with clear connections between concepts that might otherwise have been unconnected by each practitioner.</a:t>
            </a: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xmlns:m="http://schemas.openxmlformats.org/officeDocument/2006/math" xmlns:a14="http://schemas.microsoft.com/office/drawing/2010/main">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Water cycle and the problems of pollution"/>
          <p:cNvSpPr/>
          <p:nvPr/>
        </p:nvSpPr>
        <p:spPr>
          <a:xfrm>
            <a:off x="894557" y="730915"/>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Water cycle and the problems of pollution </a:t>
            </a:r>
          </a:p>
        </p:txBody>
      </p:sp>
      <p:sp>
        <p:nvSpPr>
          <p:cNvPr id="202" name="gap minder tool: graph-reading on pollution, health, economy"/>
          <p:cNvSpPr/>
          <p:nvPr/>
        </p:nvSpPr>
        <p:spPr>
          <a:xfrm>
            <a:off x="3275649" y="2188267"/>
            <a:ext cx="1539795"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gap minder tool: graph-reading on pollution, health, economy</a:t>
            </a:r>
          </a:p>
        </p:txBody>
      </p:sp>
      <p:sp>
        <p:nvSpPr>
          <p:cNvPr id="203" name="Greenwashing"/>
          <p:cNvSpPr/>
          <p:nvPr/>
        </p:nvSpPr>
        <p:spPr>
          <a:xfrm>
            <a:off x="8109962" y="2188267"/>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Greenwashing</a:t>
            </a:r>
          </a:p>
        </p:txBody>
      </p:sp>
      <p:sp>
        <p:nvSpPr>
          <p:cNvPr id="204" name="poverty and pollution"/>
          <p:cNvSpPr/>
          <p:nvPr/>
        </p:nvSpPr>
        <p:spPr>
          <a:xfrm>
            <a:off x="5694842" y="35824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poverty and pollution</a:t>
            </a:r>
          </a:p>
        </p:txBody>
      </p:sp>
      <p:sp>
        <p:nvSpPr>
          <p:cNvPr id="205" name="SEPA flooding website: will we flood?"/>
          <p:cNvSpPr/>
          <p:nvPr/>
        </p:nvSpPr>
        <p:spPr>
          <a:xfrm>
            <a:off x="2476479" y="730915"/>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SEPA flooding website: will we flood? </a:t>
            </a:r>
          </a:p>
        </p:txBody>
      </p:sp>
      <p:sp>
        <p:nvSpPr>
          <p:cNvPr id="206" name="Cross-border pollution"/>
          <p:cNvSpPr/>
          <p:nvPr/>
        </p:nvSpPr>
        <p:spPr>
          <a:xfrm>
            <a:off x="2476479" y="35570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Cross-border pollution</a:t>
            </a:r>
          </a:p>
        </p:txBody>
      </p:sp>
      <p:sp>
        <p:nvSpPr>
          <p:cNvPr id="207" name="global warming: why is 1.5% so important?"/>
          <p:cNvSpPr/>
          <p:nvPr/>
        </p:nvSpPr>
        <p:spPr>
          <a:xfrm>
            <a:off x="61359" y="2199424"/>
            <a:ext cx="1539795"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global warming: why is 1.5% so important?</a:t>
            </a:r>
          </a:p>
        </p:txBody>
      </p:sp>
      <p:sp>
        <p:nvSpPr>
          <p:cNvPr id="208" name="Data analysis skills"/>
          <p:cNvSpPr/>
          <p:nvPr/>
        </p:nvSpPr>
        <p:spPr>
          <a:xfrm>
            <a:off x="4058401" y="730915"/>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Data analysis skills</a:t>
            </a:r>
          </a:p>
        </p:txBody>
      </p:sp>
      <p:sp>
        <p:nvSpPr>
          <p:cNvPr id="209" name="Speech writing"/>
          <p:cNvSpPr/>
          <p:nvPr/>
        </p:nvSpPr>
        <p:spPr>
          <a:xfrm>
            <a:off x="10486254" y="825132"/>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Speech writing</a:t>
            </a:r>
          </a:p>
        </p:txBody>
      </p:sp>
      <p:sp>
        <p:nvSpPr>
          <p:cNvPr id="210" name="Research Skills"/>
          <p:cNvSpPr/>
          <p:nvPr/>
        </p:nvSpPr>
        <p:spPr>
          <a:xfrm>
            <a:off x="6510893" y="2199424"/>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Research Skills</a:t>
            </a:r>
          </a:p>
        </p:txBody>
      </p:sp>
      <p:sp>
        <p:nvSpPr>
          <p:cNvPr id="211" name="Discursive…"/>
          <p:cNvSpPr/>
          <p:nvPr/>
        </p:nvSpPr>
        <p:spPr>
          <a:xfrm>
            <a:off x="6510893" y="4957867"/>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Discursive</a:t>
            </a:r>
          </a:p>
          <a:p>
            <a:pPr algn="ctr">
              <a:defRPr sz="1200" b="1" cap="all">
                <a:solidFill>
                  <a:srgbClr val="FFFFFF"/>
                </a:solidFill>
              </a:defRPr>
            </a:pPr>
            <a:r>
              <a:t>Essay Writing</a:t>
            </a:r>
          </a:p>
        </p:txBody>
      </p:sp>
      <p:sp>
        <p:nvSpPr>
          <p:cNvPr id="212" name="Text: Going, Going, by Philip Larkin"/>
          <p:cNvSpPr/>
          <p:nvPr/>
        </p:nvSpPr>
        <p:spPr>
          <a:xfrm>
            <a:off x="8909132" y="35570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Text:</a:t>
            </a:r>
            <a:br/>
            <a:r>
              <a:t>Going, Going, by Philip Larkin</a:t>
            </a:r>
          </a:p>
        </p:txBody>
      </p:sp>
      <p:sp>
        <p:nvSpPr>
          <p:cNvPr id="213" name="Writing poetry as a persuasive text"/>
          <p:cNvSpPr/>
          <p:nvPr/>
        </p:nvSpPr>
        <p:spPr>
          <a:xfrm>
            <a:off x="10529154" y="35570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Writing poetry as a persuasive text</a:t>
            </a:r>
          </a:p>
        </p:txBody>
      </p:sp>
      <p:sp>
        <p:nvSpPr>
          <p:cNvPr id="214" name="VIDEO:  GRETA THUNBERG in GLASGOW"/>
          <p:cNvSpPr/>
          <p:nvPr/>
        </p:nvSpPr>
        <p:spPr>
          <a:xfrm>
            <a:off x="856457" y="35570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VIDEO: </a:t>
            </a:r>
            <a:br/>
            <a:r>
              <a:t>GRETA THUNBERG</a:t>
            </a:r>
            <a:br/>
            <a:r>
              <a:t>in GLASGOW</a:t>
            </a:r>
          </a:p>
        </p:txBody>
      </p:sp>
      <p:sp>
        <p:nvSpPr>
          <p:cNvPr id="215" name="Metaphor, ALLITERATION…"/>
          <p:cNvSpPr/>
          <p:nvPr/>
        </p:nvSpPr>
        <p:spPr>
          <a:xfrm>
            <a:off x="9691013" y="2188267"/>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Metaphor, ALLITERATION</a:t>
            </a:r>
          </a:p>
          <a:p>
            <a:pPr algn="ctr">
              <a:defRPr sz="1200" b="1" cap="all">
                <a:solidFill>
                  <a:srgbClr val="FFFFFF"/>
                </a:solidFill>
              </a:defRPr>
            </a:pPr>
            <a:r>
              <a:t>and the Environment </a:t>
            </a:r>
          </a:p>
        </p:txBody>
      </p:sp>
      <p:sp>
        <p:nvSpPr>
          <p:cNvPr id="216" name="Text: Animal’s People by Indra Sinha"/>
          <p:cNvSpPr/>
          <p:nvPr/>
        </p:nvSpPr>
        <p:spPr>
          <a:xfrm>
            <a:off x="4096501" y="35824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Text:</a:t>
            </a:r>
            <a:br/>
            <a:r>
              <a:t>Animal’s People by Indra Sinha</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Title 1"/>
          <p:cNvSpPr txBox="1">
            <a:spLocks noGrp="1"/>
          </p:cNvSpPr>
          <p:nvPr>
            <p:ph type="title"/>
          </p:nvPr>
        </p:nvSpPr>
        <p:spPr>
          <a:xfrm>
            <a:off x="611801" y="525849"/>
            <a:ext cx="11049507" cy="1081776"/>
          </a:xfrm>
          <a:prstGeom prst="rect">
            <a:avLst/>
          </a:prstGeom>
        </p:spPr>
        <p:txBody>
          <a:bodyPr/>
          <a:lstStyle/>
          <a:p>
            <a:r>
              <a:t>Hexagonal Curriculum Planning:</a:t>
            </a:r>
            <a:br/>
            <a:r>
              <a:t>a worked example, step three</a:t>
            </a:r>
          </a:p>
        </p:txBody>
      </p:sp>
      <p:sp>
        <p:nvSpPr>
          <p:cNvPr id="219" name="Content Placeholder 2"/>
          <p:cNvSpPr txBox="1">
            <a:spLocks noGrp="1"/>
          </p:cNvSpPr>
          <p:nvPr>
            <p:ph type="body" idx="1"/>
          </p:nvPr>
        </p:nvSpPr>
        <p:spPr>
          <a:xfrm>
            <a:off x="1019510" y="1766655"/>
            <a:ext cx="10521292" cy="4292552"/>
          </a:xfrm>
          <a:prstGeom prst="rect">
            <a:avLst/>
          </a:prstGeom>
        </p:spPr>
        <p:txBody>
          <a:bodyPr/>
          <a:lstStyle/>
          <a:p>
            <a:r>
              <a:t>And to share the planning, teaching </a:t>
            </a:r>
            <a:r>
              <a:rPr i="1"/>
              <a:t>and</a:t>
            </a:r>
            <a:r>
              <a:t> assessment, both educators can now spot the opportunities for sharing assessment throughout the project: </a:t>
            </a:r>
            <a:endParaRPr sz="1200">
              <a:solidFill>
                <a:srgbClr val="000000"/>
              </a:solidFill>
              <a:latin typeface="Times Roman"/>
              <a:ea typeface="Times Roman"/>
              <a:cs typeface="Times Roman"/>
              <a:sym typeface="Times Roman"/>
            </a:endParaRP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xmlns:m="http://schemas.openxmlformats.org/officeDocument/2006/math" xmlns:a14="http://schemas.microsoft.com/office/drawing/2010/main">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Water cycle and the problems of pollution"/>
          <p:cNvSpPr/>
          <p:nvPr/>
        </p:nvSpPr>
        <p:spPr>
          <a:xfrm>
            <a:off x="894557" y="730915"/>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Water cycle and the problems of pollution </a:t>
            </a:r>
          </a:p>
        </p:txBody>
      </p:sp>
      <p:sp>
        <p:nvSpPr>
          <p:cNvPr id="224" name="gap minder tool: graph-reading on pollution, health, economy"/>
          <p:cNvSpPr/>
          <p:nvPr/>
        </p:nvSpPr>
        <p:spPr>
          <a:xfrm>
            <a:off x="3275649" y="2188267"/>
            <a:ext cx="1539795"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gap minder tool: graph-reading on pollution, health, economy</a:t>
            </a:r>
          </a:p>
        </p:txBody>
      </p:sp>
      <p:sp>
        <p:nvSpPr>
          <p:cNvPr id="225" name="Greenwashing"/>
          <p:cNvSpPr/>
          <p:nvPr/>
        </p:nvSpPr>
        <p:spPr>
          <a:xfrm>
            <a:off x="8109962" y="2188267"/>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Greenwashing</a:t>
            </a:r>
          </a:p>
        </p:txBody>
      </p:sp>
      <p:sp>
        <p:nvSpPr>
          <p:cNvPr id="226" name="poverty and pollution"/>
          <p:cNvSpPr/>
          <p:nvPr/>
        </p:nvSpPr>
        <p:spPr>
          <a:xfrm>
            <a:off x="5694842" y="35824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poverty and pollution</a:t>
            </a:r>
          </a:p>
        </p:txBody>
      </p:sp>
      <p:sp>
        <p:nvSpPr>
          <p:cNvPr id="227" name="SEPA flooding website: will we flood?"/>
          <p:cNvSpPr/>
          <p:nvPr/>
        </p:nvSpPr>
        <p:spPr>
          <a:xfrm>
            <a:off x="2476479" y="730915"/>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SEPA flooding website: will we flood? </a:t>
            </a:r>
          </a:p>
        </p:txBody>
      </p:sp>
      <p:sp>
        <p:nvSpPr>
          <p:cNvPr id="228" name="Cross-border pollution"/>
          <p:cNvSpPr/>
          <p:nvPr/>
        </p:nvSpPr>
        <p:spPr>
          <a:xfrm>
            <a:off x="2476479" y="35570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Cross-border pollution</a:t>
            </a:r>
          </a:p>
        </p:txBody>
      </p:sp>
      <p:sp>
        <p:nvSpPr>
          <p:cNvPr id="229" name="global warming: why is 1.5% so important?"/>
          <p:cNvSpPr/>
          <p:nvPr/>
        </p:nvSpPr>
        <p:spPr>
          <a:xfrm>
            <a:off x="61359" y="2199424"/>
            <a:ext cx="1539795"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global warming: why is 1.5% so important?</a:t>
            </a:r>
          </a:p>
        </p:txBody>
      </p:sp>
      <p:sp>
        <p:nvSpPr>
          <p:cNvPr id="230" name="Data analysis skills"/>
          <p:cNvSpPr/>
          <p:nvPr/>
        </p:nvSpPr>
        <p:spPr>
          <a:xfrm>
            <a:off x="4058401" y="730915"/>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Data analysis skills</a:t>
            </a:r>
          </a:p>
        </p:txBody>
      </p:sp>
      <p:sp>
        <p:nvSpPr>
          <p:cNvPr id="231" name="Speech writing"/>
          <p:cNvSpPr/>
          <p:nvPr/>
        </p:nvSpPr>
        <p:spPr>
          <a:xfrm>
            <a:off x="10486254" y="825132"/>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Speech writing</a:t>
            </a:r>
          </a:p>
        </p:txBody>
      </p:sp>
      <p:sp>
        <p:nvSpPr>
          <p:cNvPr id="232" name="Research Skills"/>
          <p:cNvSpPr/>
          <p:nvPr/>
        </p:nvSpPr>
        <p:spPr>
          <a:xfrm>
            <a:off x="6510893" y="2199424"/>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Research Skills</a:t>
            </a:r>
          </a:p>
        </p:txBody>
      </p:sp>
      <p:sp>
        <p:nvSpPr>
          <p:cNvPr id="233" name="Discursive…"/>
          <p:cNvSpPr/>
          <p:nvPr/>
        </p:nvSpPr>
        <p:spPr>
          <a:xfrm>
            <a:off x="6510893" y="4957867"/>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Discursive</a:t>
            </a:r>
          </a:p>
          <a:p>
            <a:pPr algn="ctr">
              <a:defRPr sz="1200" b="1" cap="all">
                <a:solidFill>
                  <a:srgbClr val="FFFFFF"/>
                </a:solidFill>
              </a:defRPr>
            </a:pPr>
            <a:r>
              <a:t>Essay Writing</a:t>
            </a:r>
          </a:p>
        </p:txBody>
      </p:sp>
      <p:sp>
        <p:nvSpPr>
          <p:cNvPr id="234" name="Text: Going, Going, by Philip Larkin"/>
          <p:cNvSpPr/>
          <p:nvPr/>
        </p:nvSpPr>
        <p:spPr>
          <a:xfrm>
            <a:off x="8909132" y="35570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Text:</a:t>
            </a:r>
            <a:br/>
            <a:r>
              <a:t>Going, Going, by Philip Larkin</a:t>
            </a:r>
          </a:p>
        </p:txBody>
      </p:sp>
      <p:sp>
        <p:nvSpPr>
          <p:cNvPr id="235" name="Writing poetry as a persuasive text"/>
          <p:cNvSpPr/>
          <p:nvPr/>
        </p:nvSpPr>
        <p:spPr>
          <a:xfrm>
            <a:off x="10529154" y="35570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1200" b="1" cap="all">
                <a:solidFill>
                  <a:srgbClr val="FFFFFF"/>
                </a:solidFill>
              </a:defRPr>
            </a:lvl1pPr>
          </a:lstStyle>
          <a:p>
            <a:r>
              <a:t>Writing poetry as a persuasive text</a:t>
            </a:r>
          </a:p>
        </p:txBody>
      </p:sp>
      <p:sp>
        <p:nvSpPr>
          <p:cNvPr id="236" name="VIDEO:  GRETA THUNBERG in GLASGOW"/>
          <p:cNvSpPr/>
          <p:nvPr/>
        </p:nvSpPr>
        <p:spPr>
          <a:xfrm>
            <a:off x="856457" y="35570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VIDEO: </a:t>
            </a:r>
            <a:br/>
            <a:r>
              <a:t>GRETA THUNBERG</a:t>
            </a:r>
            <a:br/>
            <a:r>
              <a:t>in GLASGOW</a:t>
            </a:r>
          </a:p>
        </p:txBody>
      </p:sp>
      <p:sp>
        <p:nvSpPr>
          <p:cNvPr id="237" name="Metaphor, ALLITERATION…"/>
          <p:cNvSpPr/>
          <p:nvPr/>
        </p:nvSpPr>
        <p:spPr>
          <a:xfrm>
            <a:off x="9691013" y="2188267"/>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Metaphor, ALLITERATION</a:t>
            </a:r>
          </a:p>
          <a:p>
            <a:pPr algn="ctr">
              <a:defRPr sz="1200" b="1" cap="all">
                <a:solidFill>
                  <a:srgbClr val="FFFFFF"/>
                </a:solidFill>
              </a:defRPr>
            </a:pPr>
            <a:r>
              <a:t>and the Environment </a:t>
            </a:r>
          </a:p>
        </p:txBody>
      </p:sp>
      <p:sp>
        <p:nvSpPr>
          <p:cNvPr id="238" name="Text: Animal’s People by Indra Sinha"/>
          <p:cNvSpPr/>
          <p:nvPr/>
        </p:nvSpPr>
        <p:spPr>
          <a:xfrm>
            <a:off x="4096501" y="3582488"/>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3"/>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Text:</a:t>
            </a:r>
            <a:br/>
            <a:r>
              <a:t>Animal’s People by Indra Sinha</a:t>
            </a:r>
          </a:p>
        </p:txBody>
      </p:sp>
      <p:sp>
        <p:nvSpPr>
          <p:cNvPr id="239" name="ASSESSMENT:…"/>
          <p:cNvSpPr/>
          <p:nvPr/>
        </p:nvSpPr>
        <p:spPr>
          <a:xfrm>
            <a:off x="8109962" y="4957867"/>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4"/>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ASSESSMENT: </a:t>
            </a:r>
          </a:p>
          <a:p>
            <a:pPr algn="ctr">
              <a:defRPr sz="1200" b="1" cap="all">
                <a:solidFill>
                  <a:srgbClr val="FFFFFF"/>
                </a:solidFill>
              </a:defRPr>
            </a:pPr>
            <a:r>
              <a:t>WRITE A PERSUASIVE TEXT</a:t>
            </a:r>
          </a:p>
        </p:txBody>
      </p:sp>
      <p:sp>
        <p:nvSpPr>
          <p:cNvPr id="240" name="ASSESSMENT:…"/>
          <p:cNvSpPr/>
          <p:nvPr/>
        </p:nvSpPr>
        <p:spPr>
          <a:xfrm>
            <a:off x="8909132" y="825132"/>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4"/>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ASSESSMENT: </a:t>
            </a:r>
          </a:p>
          <a:p>
            <a:pPr algn="ctr">
              <a:defRPr sz="1200" b="1" cap="all">
                <a:solidFill>
                  <a:srgbClr val="FFFFFF"/>
                </a:solidFill>
              </a:defRPr>
            </a:pPr>
            <a:r>
              <a:t>GIVE A Persuasive, inspiring speech</a:t>
            </a:r>
          </a:p>
        </p:txBody>
      </p:sp>
      <p:sp>
        <p:nvSpPr>
          <p:cNvPr id="241" name="ASSESSMENT:…"/>
          <p:cNvSpPr/>
          <p:nvPr/>
        </p:nvSpPr>
        <p:spPr>
          <a:xfrm>
            <a:off x="5636294" y="730915"/>
            <a:ext cx="1539794"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4"/>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ASSESSMENT: </a:t>
            </a:r>
          </a:p>
          <a:p>
            <a:pPr algn="ctr">
              <a:defRPr sz="1200" b="1" cap="all">
                <a:solidFill>
                  <a:srgbClr val="FFFFFF"/>
                </a:solidFill>
              </a:defRPr>
            </a:pPr>
            <a:r>
              <a:t>make the case for a change in habits</a:t>
            </a:r>
          </a:p>
        </p:txBody>
      </p:sp>
      <p:sp>
        <p:nvSpPr>
          <p:cNvPr id="242" name="ASSESSMENT:…"/>
          <p:cNvSpPr/>
          <p:nvPr/>
        </p:nvSpPr>
        <p:spPr>
          <a:xfrm>
            <a:off x="3275649" y="4957867"/>
            <a:ext cx="1539795" cy="1778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4"/>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a:defRPr sz="1200" b="1" cap="all">
                <a:solidFill>
                  <a:srgbClr val="FFFFFF"/>
                </a:solidFill>
              </a:defRPr>
            </a:pPr>
            <a:r>
              <a:t>ASSESSMENT: </a:t>
            </a:r>
          </a:p>
          <a:p>
            <a:pPr algn="ctr">
              <a:defRPr sz="1200" b="1" cap="all">
                <a:solidFill>
                  <a:srgbClr val="FFFFFF"/>
                </a:solidFill>
              </a:defRPr>
            </a:pPr>
            <a:r>
              <a:t>Map pollution from one country against another</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ent Placeholder 2"/>
          <p:cNvSpPr txBox="1">
            <a:spLocks noGrp="1"/>
          </p:cNvSpPr>
          <p:nvPr>
            <p:ph type="body" sz="half" idx="1"/>
          </p:nvPr>
        </p:nvSpPr>
        <p:spPr>
          <a:xfrm>
            <a:off x="691173" y="1751176"/>
            <a:ext cx="10827034" cy="3039181"/>
          </a:xfrm>
          <a:prstGeom prst="rect">
            <a:avLst/>
          </a:prstGeom>
        </p:spPr>
        <p:txBody>
          <a:bodyPr/>
          <a:lstStyle/>
          <a:p>
            <a:pPr>
              <a:spcBef>
                <a:spcPts val="300"/>
              </a:spcBef>
              <a:defRPr sz="1400" b="1"/>
            </a:pPr>
            <a:r>
              <a:rPr dirty="0"/>
              <a:t>Education Scotland</a:t>
            </a:r>
          </a:p>
          <a:p>
            <a:pPr>
              <a:spcBef>
                <a:spcPts val="300"/>
              </a:spcBef>
              <a:defRPr sz="1400"/>
            </a:pPr>
            <a:r>
              <a:rPr dirty="0"/>
              <a:t>Denholm House</a:t>
            </a:r>
          </a:p>
          <a:p>
            <a:pPr>
              <a:spcBef>
                <a:spcPts val="300"/>
              </a:spcBef>
              <a:defRPr sz="1400"/>
            </a:pPr>
            <a:r>
              <a:rPr dirty="0"/>
              <a:t>Almondvale Business Park</a:t>
            </a:r>
          </a:p>
          <a:p>
            <a:pPr>
              <a:spcBef>
                <a:spcPts val="300"/>
              </a:spcBef>
              <a:defRPr sz="1400"/>
            </a:pPr>
            <a:r>
              <a:rPr dirty="0"/>
              <a:t>Almondvale Way</a:t>
            </a:r>
          </a:p>
          <a:p>
            <a:pPr>
              <a:spcBef>
                <a:spcPts val="300"/>
              </a:spcBef>
              <a:defRPr sz="1400"/>
            </a:pPr>
            <a:r>
              <a:rPr dirty="0"/>
              <a:t>Livingston EH54 6GA</a:t>
            </a:r>
          </a:p>
          <a:p>
            <a:pPr>
              <a:defRPr sz="1400"/>
            </a:pPr>
            <a:endParaRPr dirty="0"/>
          </a:p>
          <a:p>
            <a:pPr>
              <a:spcBef>
                <a:spcPts val="300"/>
              </a:spcBef>
              <a:defRPr sz="1400" b="1"/>
            </a:pPr>
            <a:r>
              <a:rPr dirty="0"/>
              <a:t>T   </a:t>
            </a:r>
            <a:r>
              <a:rPr b="0" dirty="0"/>
              <a:t>+44 (0)131 244 5000</a:t>
            </a:r>
          </a:p>
          <a:p>
            <a:pPr>
              <a:spcBef>
                <a:spcPts val="300"/>
              </a:spcBef>
              <a:defRPr sz="1400" b="1"/>
            </a:pPr>
            <a:r>
              <a:rPr dirty="0"/>
              <a:t>E   </a:t>
            </a:r>
            <a:r>
              <a:rPr b="0" dirty="0" smtClean="0"/>
              <a:t>enquiries@educationscotland.gov.</a:t>
            </a:r>
            <a:r>
              <a:rPr lang="en-GB" b="0" dirty="0" smtClean="0"/>
              <a:t>scot</a:t>
            </a:r>
            <a:endParaRPr b="0" dirty="0"/>
          </a:p>
          <a:p>
            <a:pPr>
              <a:spcBef>
                <a:spcPts val="300"/>
              </a:spcBef>
              <a:defRPr sz="1400"/>
            </a:pPr>
            <a:r>
              <a:rPr dirty="0"/>
              <a:t> </a:t>
            </a:r>
          </a:p>
        </p:txBody>
      </p:sp>
      <p:pic>
        <p:nvPicPr>
          <p:cNvPr id="245" name="Picture 3" descr="Picture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46912" y="398639"/>
            <a:ext cx="2604793" cy="1131025"/>
          </a:xfrm>
          <a:prstGeom prst="rect">
            <a:avLst/>
          </a:prstGeom>
          <a:ln w="12700">
            <a:miter lim="400000"/>
          </a:ln>
        </p:spPr>
      </p:pic>
      <p:pic>
        <p:nvPicPr>
          <p:cNvPr id="246" name="Picture 6" descr="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5"/>
            <a:ext cx="12209381" cy="3105485"/>
          </a:xfrm>
          <a:prstGeom prst="rect">
            <a:avLst/>
          </a:prstGeom>
          <a:ln w="12700">
            <a:miter lim="400000"/>
          </a:ln>
        </p:spPr>
      </p:pic>
      <p:sp>
        <p:nvSpPr>
          <p:cNvPr id="247" name="Text Box 8"/>
          <p:cNvSpPr txBox="1"/>
          <p:nvPr/>
        </p:nvSpPr>
        <p:spPr>
          <a:xfrm>
            <a:off x="7208519" y="6057900"/>
            <a:ext cx="4937761"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xmlns:m="http://schemas.openxmlformats.org/officeDocument/2006/math" xmlns:a14="http://schemas.microsoft.com/office/drawing/2010/main">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Rectangle 1"/>
          <p:cNvSpPr/>
          <p:nvPr/>
        </p:nvSpPr>
        <p:spPr>
          <a:xfrm>
            <a:off x="0" y="0"/>
            <a:ext cx="12192000" cy="6858000"/>
          </a:xfrm>
          <a:prstGeom prst="rect">
            <a:avLst/>
          </a:prstGeom>
          <a:solidFill>
            <a:srgbClr val="00ABB5"/>
          </a:solidFill>
          <a:ln w="12700">
            <a:miter lim="400000"/>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pic>
        <p:nvPicPr>
          <p:cNvPr id="252" name="Picture 2" descr="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86940" y="2277284"/>
            <a:ext cx="4501481" cy="1800086"/>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How to use this download pack"/>
          <p:cNvSpPr txBox="1">
            <a:spLocks noGrp="1"/>
          </p:cNvSpPr>
          <p:nvPr>
            <p:ph type="title"/>
          </p:nvPr>
        </p:nvSpPr>
        <p:spPr>
          <a:prstGeom prst="rect">
            <a:avLst/>
          </a:prstGeom>
        </p:spPr>
        <p:txBody>
          <a:bodyPr/>
          <a:lstStyle/>
          <a:p>
            <a:r>
              <a:t>How to use this download pack</a:t>
            </a:r>
          </a:p>
        </p:txBody>
      </p:sp>
      <p:sp>
        <p:nvSpPr>
          <p:cNvPr id="125" name="The discussion and practical activities in this pack connect to the case studies and ideas around interdisciplinary learning of…"/>
          <p:cNvSpPr txBox="1">
            <a:spLocks noGrp="1"/>
          </p:cNvSpPr>
          <p:nvPr>
            <p:ph type="body" sz="half" idx="1"/>
          </p:nvPr>
        </p:nvSpPr>
        <p:spPr>
          <a:prstGeom prst="rect">
            <a:avLst/>
          </a:prstGeom>
        </p:spPr>
        <p:txBody>
          <a:bodyPr>
            <a:normAutofit lnSpcReduction="10000"/>
          </a:bodyPr>
          <a:lstStyle/>
          <a:p>
            <a:pPr defTabSz="749808">
              <a:spcBef>
                <a:spcPts val="500"/>
              </a:spcBef>
              <a:defRPr sz="2296"/>
            </a:pPr>
            <a:r>
              <a:t>The discussion and practical activities in this pack connect to the case studies and ideas around interdisciplinary learning of</a:t>
            </a:r>
          </a:p>
          <a:p>
            <a:pPr defTabSz="749808">
              <a:spcBef>
                <a:spcPts val="500"/>
              </a:spcBef>
              <a:defRPr sz="2296"/>
            </a:pPr>
            <a:r>
              <a:rPr b="1"/>
              <a:t>The Curriculum Story Project 1: Curriculum Co-design.</a:t>
            </a:r>
          </a:p>
          <a:p>
            <a:pPr defTabSz="749808">
              <a:spcBef>
                <a:spcPts val="500"/>
              </a:spcBef>
              <a:defRPr sz="2296"/>
            </a:pPr>
            <a:r>
              <a:t>While there is value in using them as standalone resources, we encourage teams to read the case studies, together, as part of their own reflective practice. </a:t>
            </a:r>
          </a:p>
        </p:txBody>
      </p:sp>
      <p:sp>
        <p:nvSpPr>
          <p:cNvPr id="126" name="From 2020-22, The Curriculum Story Project from Education Scotland brought together nearly 200 practitioners to understand the components, processes, and thinking behind successful interdisciplinary learning and the development of broader learner pathway"/>
          <p:cNvSpPr txBox="1"/>
          <p:nvPr/>
        </p:nvSpPr>
        <p:spPr>
          <a:xfrm>
            <a:off x="8245531" y="1887538"/>
            <a:ext cx="3187285" cy="37020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lnSpcReduction="10000"/>
          </a:bodyPr>
          <a:lstStyle/>
          <a:p>
            <a:pPr defTabSz="521208">
              <a:spcBef>
                <a:spcPts val="300"/>
              </a:spcBef>
              <a:defRPr sz="1596">
                <a:solidFill>
                  <a:srgbClr val="595959"/>
                </a:solidFill>
              </a:defRPr>
            </a:pPr>
            <a:r>
              <a:t>From 2020-22, </a:t>
            </a:r>
            <a:r>
              <a:rPr b="1"/>
              <a:t>The Curriculum Story Project</a:t>
            </a:r>
            <a:r>
              <a:t> from Education Scotland brought together nearly 200 practitioners to understand the components, processes, and thinking behind successful interdisciplinary learning and the development of broader learner pathways.</a:t>
            </a:r>
          </a:p>
          <a:p>
            <a:pPr defTabSz="521208">
              <a:spcBef>
                <a:spcPts val="300"/>
              </a:spcBef>
              <a:defRPr sz="1596">
                <a:solidFill>
                  <a:srgbClr val="595959"/>
                </a:solidFill>
              </a:defRPr>
            </a:pPr>
            <a:endParaRPr/>
          </a:p>
          <a:p>
            <a:pPr defTabSz="521208">
              <a:spcBef>
                <a:spcPts val="300"/>
              </a:spcBef>
              <a:defRPr sz="1596">
                <a:solidFill>
                  <a:srgbClr val="595959"/>
                </a:solidFill>
              </a:defRPr>
            </a:pPr>
            <a:r>
              <a:t>The case studies and activities are designed by NoTosh, a firm specialised in helping people think differently and choose the way they learn and work.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29" name="Picture 5" descr="Picture 5"/>
          <p:cNvPicPr>
            <a:picLocks noChangeAspect="1"/>
          </p:cNvPicPr>
          <p:nvPr/>
        </p:nvPicPr>
        <p:blipFill>
          <a:blip r:embed="rId3">
            <a:extLst/>
          </a:blip>
          <a:stretch>
            <a:fillRect/>
          </a:stretch>
        </p:blipFill>
        <p:spPr>
          <a:xfrm>
            <a:off x="8630112" y="6374079"/>
            <a:ext cx="2804347" cy="186957"/>
          </a:xfrm>
          <a:prstGeom prst="rect">
            <a:avLst/>
          </a:prstGeom>
          <a:ln w="12700">
            <a:miter lim="400000"/>
          </a:ln>
        </p:spPr>
      </p:pic>
      <p:pic>
        <p:nvPicPr>
          <p:cNvPr id="130" name="Picture 8" descr="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15262"/>
            <a:ext cx="12209385" cy="1042738"/>
          </a:xfrm>
          <a:prstGeom prst="rect">
            <a:avLst/>
          </a:prstGeom>
          <a:ln w="12700">
            <a:miter lim="400000"/>
          </a:ln>
        </p:spPr>
      </p:pic>
      <p:sp>
        <p:nvSpPr>
          <p:cNvPr id="131"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32" name="Title 1"/>
          <p:cNvSpPr txBox="1">
            <a:spLocks noGrp="1"/>
          </p:cNvSpPr>
          <p:nvPr>
            <p:ph type="title"/>
          </p:nvPr>
        </p:nvSpPr>
        <p:spPr>
          <a:xfrm>
            <a:off x="611801" y="525849"/>
            <a:ext cx="11049507" cy="782321"/>
          </a:xfrm>
          <a:prstGeom prst="rect">
            <a:avLst/>
          </a:prstGeom>
        </p:spPr>
        <p:txBody>
          <a:bodyPr/>
          <a:lstStyle/>
          <a:p>
            <a:r>
              <a:t>Discussion activities</a:t>
            </a:r>
          </a:p>
        </p:txBody>
      </p:sp>
      <p:sp>
        <p:nvSpPr>
          <p:cNvPr id="133" name="Content Placeholder 2"/>
          <p:cNvSpPr txBox="1">
            <a:spLocks noGrp="1"/>
          </p:cNvSpPr>
          <p:nvPr>
            <p:ph type="body" idx="1"/>
          </p:nvPr>
        </p:nvSpPr>
        <p:spPr>
          <a:xfrm>
            <a:off x="1019510" y="1507436"/>
            <a:ext cx="10521292" cy="4511534"/>
          </a:xfrm>
          <a:prstGeom prst="rect">
            <a:avLst/>
          </a:prstGeom>
        </p:spPr>
        <p:txBody>
          <a:bodyPr>
            <a:normAutofit lnSpcReduction="10000"/>
          </a:bodyPr>
          <a:lstStyle/>
          <a:p>
            <a:r>
              <a:t>First read the case studies for The Curriculum Story Project - Curriculum Co-design.</a:t>
            </a:r>
            <a:br/>
            <a:r>
              <a:t>Then use one of these discussion points for a learning session or team meeting. </a:t>
            </a:r>
          </a:p>
          <a:p>
            <a:endParaRPr/>
          </a:p>
          <a:p>
            <a:pPr>
              <a:spcBef>
                <a:spcPts val="0"/>
              </a:spcBef>
              <a:defRPr b="1">
                <a:solidFill>
                  <a:srgbClr val="00ABB5"/>
                </a:solidFill>
              </a:defRPr>
            </a:pPr>
            <a:r>
              <a:t>Discussion 1. How do you approach Curriculum Design in your school or setting?</a:t>
            </a:r>
          </a:p>
          <a:p>
            <a:r>
              <a:t>For example, what is unique about the context of your school or setting that you could amplify when considering the Curriculum Design of IDL projects? </a:t>
            </a:r>
          </a:p>
          <a:p>
            <a:endParaRPr/>
          </a:p>
          <a:p>
            <a:pPr>
              <a:spcBef>
                <a:spcPts val="0"/>
              </a:spcBef>
              <a:defRPr b="1">
                <a:solidFill>
                  <a:srgbClr val="00ABB5"/>
                </a:solidFill>
              </a:defRPr>
            </a:pPr>
            <a:r>
              <a:t>Discussion 2. What challenges do you face in your school to be able to co-design and prototype the curriculum?</a:t>
            </a:r>
          </a:p>
          <a:p>
            <a:r>
              <a:t>For example, how do you ensure there is adequate time and space to plan collaboratively?</a:t>
            </a:r>
            <a:endParaRPr sz="1200">
              <a:solidFill>
                <a:srgbClr val="000000"/>
              </a:solidFill>
              <a:latin typeface="Times Roman"/>
              <a:ea typeface="Times Roman"/>
              <a:cs typeface="Times Roman"/>
              <a:sym typeface="Times Roman"/>
            </a:endParaRPr>
          </a:p>
          <a:p>
            <a:endParaRPr sz="1200">
              <a:solidFill>
                <a:srgbClr val="000000"/>
              </a:solidFill>
              <a:latin typeface="Times Roman"/>
              <a:ea typeface="Times Roman"/>
              <a:cs typeface="Times Roman"/>
              <a:sym typeface="Times Roman"/>
            </a:endParaRPr>
          </a:p>
          <a:p>
            <a:pPr>
              <a:spcBef>
                <a:spcPts val="0"/>
              </a:spcBef>
              <a:defRPr b="1">
                <a:solidFill>
                  <a:srgbClr val="00ABB5"/>
                </a:solidFill>
              </a:defRPr>
            </a:pPr>
            <a:r>
              <a:t>Discussion 3: What aspects of the Curriculum Design approaches from the Curriculum Stories could you apply in your school or setting?</a:t>
            </a:r>
          </a:p>
          <a:p>
            <a:r>
              <a:t>For example, would you consider experimenting with a design cycle approach?</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 name="Picture 4" descr="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58156" y="528428"/>
            <a:ext cx="3392720" cy="1428665"/>
          </a:xfrm>
          <a:prstGeom prst="rect">
            <a:avLst/>
          </a:prstGeom>
          <a:ln w="12700">
            <a:miter lim="400000"/>
          </a:ln>
        </p:spPr>
      </p:pic>
      <p:pic>
        <p:nvPicPr>
          <p:cNvPr id="138" name="Picture 11" descr="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5"/>
            <a:ext cx="12209381" cy="3105485"/>
          </a:xfrm>
          <a:prstGeom prst="rect">
            <a:avLst/>
          </a:prstGeom>
          <a:ln w="12700">
            <a:miter lim="400000"/>
          </a:ln>
        </p:spPr>
      </p:pic>
      <p:sp>
        <p:nvSpPr>
          <p:cNvPr id="139" name="Text Box 8"/>
          <p:cNvSpPr txBox="1"/>
          <p:nvPr/>
        </p:nvSpPr>
        <p:spPr>
          <a:xfrm>
            <a:off x="7208519" y="6057900"/>
            <a:ext cx="4937761"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0" name="Rectangle 6"/>
          <p:cNvSpPr txBox="1"/>
          <p:nvPr/>
        </p:nvSpPr>
        <p:spPr>
          <a:xfrm>
            <a:off x="712251" y="2289450"/>
            <a:ext cx="10541818" cy="11432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3600">
                <a:solidFill>
                  <a:srgbClr val="00ABB5"/>
                </a:solidFill>
              </a:defRPr>
            </a:pPr>
            <a:r>
              <a:t>The Curriculum Story Project:</a:t>
            </a:r>
            <a:br/>
            <a:r>
              <a:t>1. Curriculum Co-design</a:t>
            </a:r>
          </a:p>
        </p:txBody>
      </p:sp>
      <p:sp>
        <p:nvSpPr>
          <p:cNvPr id="141" name="Rectangle 7"/>
          <p:cNvSpPr txBox="1"/>
          <p:nvPr/>
        </p:nvSpPr>
        <p:spPr>
          <a:xfrm>
            <a:off x="712251" y="3371507"/>
            <a:ext cx="10541818" cy="375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b="1">
                <a:solidFill>
                  <a:srgbClr val="B3D236"/>
                </a:solidFill>
              </a:defRPr>
            </a:lvl1pPr>
          </a:lstStyle>
          <a:p>
            <a:r>
              <a:t>Practical Activities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6" name="Picture 5" descr="Picture 5"/>
          <p:cNvPicPr>
            <a:picLocks noChangeAspect="1"/>
          </p:cNvPicPr>
          <p:nvPr/>
        </p:nvPicPr>
        <p:blipFill>
          <a:blip r:embed="rId3">
            <a:extLst/>
          </a:blip>
          <a:stretch>
            <a:fillRect/>
          </a:stretch>
        </p:blipFill>
        <p:spPr>
          <a:xfrm>
            <a:off x="8630112" y="6374079"/>
            <a:ext cx="2804347" cy="186957"/>
          </a:xfrm>
          <a:prstGeom prst="rect">
            <a:avLst/>
          </a:prstGeom>
          <a:ln w="12700">
            <a:miter lim="400000"/>
          </a:ln>
        </p:spPr>
      </p:pic>
      <p:pic>
        <p:nvPicPr>
          <p:cNvPr id="147" name="Picture 6" descr="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28632"/>
            <a:ext cx="12209381" cy="1029368"/>
          </a:xfrm>
          <a:prstGeom prst="rect">
            <a:avLst/>
          </a:prstGeom>
          <a:ln w="12700">
            <a:miter lim="400000"/>
          </a:ln>
        </p:spPr>
      </p:pic>
      <p:sp>
        <p:nvSpPr>
          <p:cNvPr id="148"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9" name="Title 1"/>
          <p:cNvSpPr txBox="1">
            <a:spLocks noGrp="1"/>
          </p:cNvSpPr>
          <p:nvPr>
            <p:ph type="title"/>
          </p:nvPr>
        </p:nvSpPr>
        <p:spPr>
          <a:xfrm>
            <a:off x="611801" y="525849"/>
            <a:ext cx="11049507" cy="782321"/>
          </a:xfrm>
          <a:prstGeom prst="rect">
            <a:avLst/>
          </a:prstGeom>
        </p:spPr>
        <p:txBody>
          <a:bodyPr/>
          <a:lstStyle/>
          <a:p>
            <a:r>
              <a:t>Find the root cause behind the barriers to co-design</a:t>
            </a:r>
          </a:p>
        </p:txBody>
      </p:sp>
      <p:sp>
        <p:nvSpPr>
          <p:cNvPr id="150" name="Content Placeholder 2"/>
          <p:cNvSpPr txBox="1">
            <a:spLocks noGrp="1"/>
          </p:cNvSpPr>
          <p:nvPr>
            <p:ph type="body" idx="1"/>
          </p:nvPr>
        </p:nvSpPr>
        <p:spPr>
          <a:xfrm>
            <a:off x="1019510" y="1507436"/>
            <a:ext cx="10521292" cy="4511534"/>
          </a:xfrm>
          <a:prstGeom prst="rect">
            <a:avLst/>
          </a:prstGeom>
        </p:spPr>
        <p:txBody>
          <a:bodyPr/>
          <a:lstStyle/>
          <a:p>
            <a:pPr defTabSz="758951">
              <a:spcBef>
                <a:spcPts val="300"/>
              </a:spcBef>
              <a:defRPr sz="1660" b="1"/>
            </a:pPr>
            <a:r>
              <a:t>Find the root cause getting in the way of curriculum co-design</a:t>
            </a:r>
          </a:p>
          <a:p>
            <a:pPr defTabSz="758951">
              <a:spcBef>
                <a:spcPts val="300"/>
              </a:spcBef>
              <a:defRPr sz="1660"/>
            </a:pPr>
            <a:r>
              <a:t>What are the key hurdles to more co-design of the curriculum? Use the ‘Five Whys’ to find the root causes. </a:t>
            </a:r>
            <a:endParaRPr sz="996">
              <a:solidFill>
                <a:srgbClr val="000000"/>
              </a:solidFill>
              <a:latin typeface="Times Roman"/>
              <a:ea typeface="Times Roman"/>
              <a:cs typeface="Times Roman"/>
              <a:sym typeface="Times Roman"/>
            </a:endParaRPr>
          </a:p>
          <a:p>
            <a:pPr defTabSz="758951">
              <a:spcBef>
                <a:spcPts val="300"/>
              </a:spcBef>
              <a:defRPr sz="1660"/>
            </a:pPr>
            <a:endParaRPr sz="996">
              <a:solidFill>
                <a:srgbClr val="000000"/>
              </a:solidFill>
              <a:latin typeface="Times Roman"/>
              <a:ea typeface="Times Roman"/>
              <a:cs typeface="Times Roman"/>
              <a:sym typeface="Times Roman"/>
            </a:endParaRPr>
          </a:p>
          <a:p>
            <a:pPr defTabSz="758951">
              <a:spcBef>
                <a:spcPts val="300"/>
              </a:spcBef>
              <a:defRPr sz="1660"/>
            </a:pPr>
            <a:r>
              <a:t>Pick a key problem you’re facing and probe it at least four or five times to see if there are other issues that need to be tackled to end up at the result you want. </a:t>
            </a:r>
          </a:p>
          <a:p>
            <a:pPr defTabSz="758951">
              <a:spcBef>
                <a:spcPts val="300"/>
              </a:spcBef>
              <a:defRPr sz="1660"/>
            </a:pPr>
            <a:endParaRPr/>
          </a:p>
          <a:p>
            <a:pPr defTabSz="758951">
              <a:spcBef>
                <a:spcPts val="300"/>
              </a:spcBef>
              <a:defRPr sz="1660"/>
            </a:pPr>
            <a:r>
              <a:t>On the next slide is one worked example.</a:t>
            </a:r>
            <a:endParaRPr sz="996">
              <a:solidFill>
                <a:srgbClr val="000000"/>
              </a:solidFill>
              <a:latin typeface="Times Roman"/>
              <a:ea typeface="Times Roman"/>
              <a:cs typeface="Times Roman"/>
              <a:sym typeface="Times Roman"/>
            </a:endParaRPr>
          </a:p>
          <a:p>
            <a:pPr defTabSz="758951">
              <a:spcBef>
                <a:spcPts val="300"/>
              </a:spcBef>
              <a:defRPr sz="1660"/>
            </a:pPr>
            <a:endParaRPr sz="996">
              <a:solidFill>
                <a:srgbClr val="000000"/>
              </a:solidFill>
              <a:latin typeface="Times Roman"/>
              <a:ea typeface="Times Roman"/>
              <a:cs typeface="Times Roman"/>
              <a:sym typeface="Times Roman"/>
            </a:endParaRPr>
          </a:p>
          <a:p>
            <a:pPr defTabSz="758951">
              <a:spcBef>
                <a:spcPts val="300"/>
              </a:spcBef>
              <a:defRPr sz="1660"/>
            </a:pPr>
            <a:r>
              <a:t>The fifth ‘why’ is maybe the question that leads to a creative idea on using time more effectively (in this case, senior leadership might want to look at investing in the time of someone else to take on administrative work so that educators are freed up for an hour a week to do more creative curriculum co-design work). </a:t>
            </a:r>
            <a:endParaRPr sz="996">
              <a:solidFill>
                <a:srgbClr val="000000"/>
              </a:solidFill>
              <a:latin typeface="Times Roman"/>
              <a:ea typeface="Times Roman"/>
              <a:cs typeface="Times Roman"/>
              <a:sym typeface="Times Roman"/>
            </a:endParaRPr>
          </a:p>
          <a:p>
            <a:pPr defTabSz="758951">
              <a:spcBef>
                <a:spcPts val="300"/>
              </a:spcBef>
              <a:defRPr sz="1660"/>
            </a:pPr>
            <a:endParaRPr sz="996">
              <a:solidFill>
                <a:srgbClr val="000000"/>
              </a:solidFill>
              <a:latin typeface="Times Roman"/>
              <a:ea typeface="Times Roman"/>
              <a:cs typeface="Times Roman"/>
              <a:sym typeface="Times Roman"/>
            </a:endParaRPr>
          </a:p>
          <a:p>
            <a:pPr defTabSz="758951">
              <a:spcBef>
                <a:spcPts val="300"/>
              </a:spcBef>
              <a:defRPr sz="1660"/>
            </a:pPr>
            <a:r>
              <a:t>Answering the fifth ‘why’ question might help you overcome the hurdle to co-design of the curriculum. Sometimes you will hit a brick wall with this method. In that case, go back up to the first or second ‘why’ and try reframing those questions around another aspect of the previous answer to see what different results transpire. </a:t>
            </a:r>
            <a:endParaRPr sz="996">
              <a:solidFill>
                <a:srgbClr val="000000"/>
              </a:solidFill>
              <a:latin typeface="Times Roman"/>
              <a:ea typeface="Times Roman"/>
              <a:cs typeface="Times Roman"/>
              <a:sym typeface="Times Roman"/>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itle 1"/>
          <p:cNvSpPr txBox="1">
            <a:spLocks noGrp="1"/>
          </p:cNvSpPr>
          <p:nvPr>
            <p:ph type="title"/>
          </p:nvPr>
        </p:nvSpPr>
        <p:spPr>
          <a:xfrm>
            <a:off x="611801" y="525849"/>
            <a:ext cx="11049507" cy="1081776"/>
          </a:xfrm>
          <a:prstGeom prst="rect">
            <a:avLst/>
          </a:prstGeom>
        </p:spPr>
        <p:txBody>
          <a:bodyPr/>
          <a:lstStyle/>
          <a:p>
            <a:r>
              <a:t>Find the root cause behind the barriers to co-design:</a:t>
            </a:r>
            <a:br/>
            <a:r>
              <a:t>a worked example</a:t>
            </a:r>
          </a:p>
        </p:txBody>
      </p:sp>
      <p:sp>
        <p:nvSpPr>
          <p:cNvPr id="155" name="Content Placeholder 2"/>
          <p:cNvSpPr txBox="1">
            <a:spLocks noGrp="1"/>
          </p:cNvSpPr>
          <p:nvPr>
            <p:ph type="body" idx="1"/>
          </p:nvPr>
        </p:nvSpPr>
        <p:spPr>
          <a:xfrm>
            <a:off x="1019510" y="1766655"/>
            <a:ext cx="10521292" cy="4292552"/>
          </a:xfrm>
          <a:prstGeom prst="rect">
            <a:avLst/>
          </a:prstGeom>
        </p:spPr>
        <p:txBody>
          <a:bodyPr/>
          <a:lstStyle/>
          <a:p>
            <a:pPr defTabSz="859536">
              <a:defRPr sz="1879"/>
            </a:pPr>
            <a:r>
              <a:t>We can never get time together, at the same time, to plan together. </a:t>
            </a:r>
          </a:p>
          <a:p>
            <a:pPr defTabSz="859536">
              <a:defRPr sz="1879" b="1"/>
            </a:pPr>
            <a:r>
              <a:t>Why can you not get time at the same time? </a:t>
            </a:r>
          </a:p>
          <a:p>
            <a:pPr defTabSz="859536">
              <a:defRPr sz="1879"/>
            </a:pPr>
            <a:r>
              <a:t>Because in our secondary school, I’m teaching when the people I would plan with are free, and vice versa. </a:t>
            </a:r>
          </a:p>
          <a:p>
            <a:pPr defTabSz="859536">
              <a:defRPr sz="1879" b="1"/>
            </a:pPr>
            <a:r>
              <a:t>Why are you always teaching when your colleagues are not, and vice versa? </a:t>
            </a:r>
          </a:p>
          <a:p>
            <a:pPr defTabSz="859536">
              <a:defRPr sz="1879"/>
            </a:pPr>
            <a:r>
              <a:t>Because the timetable has every teacher working up to capacity most of the time. </a:t>
            </a:r>
          </a:p>
          <a:p>
            <a:pPr defTabSz="859536">
              <a:defRPr sz="1879" b="1"/>
            </a:pPr>
            <a:r>
              <a:t>Why do you have to plan together during the teaching time you have? </a:t>
            </a:r>
          </a:p>
          <a:p>
            <a:pPr defTabSz="859536">
              <a:defRPr sz="1879"/>
            </a:pPr>
            <a:r>
              <a:t>Because the only time we’re in school and not teaching is taken up by departmental meetings. </a:t>
            </a:r>
          </a:p>
          <a:p>
            <a:pPr defTabSz="859536">
              <a:defRPr sz="1879" b="1"/>
            </a:pPr>
            <a:r>
              <a:t>Why do you not use your departmental meetings for curriculum co-design? </a:t>
            </a:r>
          </a:p>
          <a:p>
            <a:pPr defTabSz="859536">
              <a:defRPr sz="1879"/>
            </a:pPr>
            <a:r>
              <a:t>Because there’s administrative work we have to do for our subject, and it always gets done there. </a:t>
            </a:r>
          </a:p>
          <a:p>
            <a:pPr defTabSz="859536">
              <a:defRPr sz="1879" b="1"/>
            </a:pPr>
            <a:r>
              <a:t>Why do you use departmental meetings to do administrative work, instead of seeking some additional administrative help to do it, and clear the time for curriculum development?</a:t>
            </a:r>
            <a:endParaRPr sz="1128">
              <a:solidFill>
                <a:srgbClr val="000000"/>
              </a:solidFill>
              <a:latin typeface="Times Roman"/>
              <a:ea typeface="Times Roman"/>
              <a:cs typeface="Times Roman"/>
              <a:sym typeface="Times Roman"/>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60" name="Picture 5" descr="Picture 5"/>
          <p:cNvPicPr>
            <a:picLocks noChangeAspect="1"/>
          </p:cNvPicPr>
          <p:nvPr/>
        </p:nvPicPr>
        <p:blipFill>
          <a:blip r:embed="rId3">
            <a:extLst/>
          </a:blip>
          <a:stretch>
            <a:fillRect/>
          </a:stretch>
        </p:blipFill>
        <p:spPr>
          <a:xfrm>
            <a:off x="8630112" y="6374079"/>
            <a:ext cx="2804347" cy="186957"/>
          </a:xfrm>
          <a:prstGeom prst="rect">
            <a:avLst/>
          </a:prstGeom>
          <a:ln w="12700">
            <a:miter lim="400000"/>
          </a:ln>
        </p:spPr>
      </p:pic>
      <p:pic>
        <p:nvPicPr>
          <p:cNvPr id="161" name="Picture 6" descr="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28632"/>
            <a:ext cx="12209381" cy="1029368"/>
          </a:xfrm>
          <a:prstGeom prst="rect">
            <a:avLst/>
          </a:prstGeom>
          <a:ln w="12700">
            <a:miter lim="400000"/>
          </a:ln>
        </p:spPr>
      </p:pic>
      <p:sp>
        <p:nvSpPr>
          <p:cNvPr id="162"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63" name="Title 1"/>
          <p:cNvSpPr txBox="1">
            <a:spLocks noGrp="1"/>
          </p:cNvSpPr>
          <p:nvPr>
            <p:ph type="title"/>
          </p:nvPr>
        </p:nvSpPr>
        <p:spPr>
          <a:xfrm>
            <a:off x="611801" y="525849"/>
            <a:ext cx="11049507" cy="782321"/>
          </a:xfrm>
          <a:prstGeom prst="rect">
            <a:avLst/>
          </a:prstGeom>
        </p:spPr>
        <p:txBody>
          <a:bodyPr/>
          <a:lstStyle/>
          <a:p>
            <a:r>
              <a:t>Hexagonal Curriculum Planning</a:t>
            </a:r>
          </a:p>
        </p:txBody>
      </p:sp>
      <p:sp>
        <p:nvSpPr>
          <p:cNvPr id="164" name="Content Placeholder 2"/>
          <p:cNvSpPr txBox="1">
            <a:spLocks noGrp="1"/>
          </p:cNvSpPr>
          <p:nvPr>
            <p:ph type="body" idx="1"/>
          </p:nvPr>
        </p:nvSpPr>
        <p:spPr>
          <a:xfrm>
            <a:off x="1019510" y="1507436"/>
            <a:ext cx="10521292" cy="4511534"/>
          </a:xfrm>
          <a:prstGeom prst="rect">
            <a:avLst/>
          </a:prstGeom>
        </p:spPr>
        <p:txBody>
          <a:bodyPr/>
          <a:lstStyle/>
          <a:p>
            <a:pPr>
              <a:spcBef>
                <a:spcPts val="0"/>
              </a:spcBef>
              <a:defRPr b="1">
                <a:solidFill>
                  <a:srgbClr val="00ABB5"/>
                </a:solidFill>
              </a:defRPr>
            </a:pPr>
            <a:r>
              <a:t>Prepare your materials</a:t>
            </a:r>
          </a:p>
          <a:p>
            <a:r>
              <a:t>Print out and cut up around 30-40 hexagons, about 5cm wide (big enough to write curriculum concepts, expectations or outcomes on).</a:t>
            </a:r>
          </a:p>
          <a:p>
            <a:endParaRPr sz="1200">
              <a:solidFill>
                <a:srgbClr val="000000"/>
              </a:solidFill>
              <a:latin typeface="Times Roman"/>
              <a:ea typeface="Times Roman"/>
              <a:cs typeface="Times Roman"/>
              <a:sym typeface="Times Roman"/>
            </a:endParaRPr>
          </a:p>
          <a:p>
            <a:pPr>
              <a:spcBef>
                <a:spcPts val="0"/>
              </a:spcBef>
              <a:defRPr b="1">
                <a:solidFill>
                  <a:srgbClr val="00ABB5"/>
                </a:solidFill>
              </a:defRPr>
            </a:pPr>
            <a:r>
              <a:t>Brainstorm curricular concepts</a:t>
            </a:r>
          </a:p>
          <a:p>
            <a:r>
              <a:t>With colleagues from another discipline, map out the curricular concepts, expectations, outcomes, thinking skills or content you’d normally be tackling in a given term.</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xfrm>
            <a:off x="611801" y="525849"/>
            <a:ext cx="11049507" cy="1081776"/>
          </a:xfrm>
          <a:prstGeom prst="rect">
            <a:avLst/>
          </a:prstGeom>
        </p:spPr>
        <p:txBody>
          <a:bodyPr/>
          <a:lstStyle/>
          <a:p>
            <a:r>
              <a:t>Hexagonal Curriculum Planning:</a:t>
            </a:r>
            <a:br/>
            <a:r>
              <a:t>a worked example, step one</a:t>
            </a:r>
          </a:p>
        </p:txBody>
      </p:sp>
      <p:sp>
        <p:nvSpPr>
          <p:cNvPr id="169" name="Content Placeholder 2"/>
          <p:cNvSpPr txBox="1">
            <a:spLocks noGrp="1"/>
          </p:cNvSpPr>
          <p:nvPr>
            <p:ph type="body" idx="1"/>
          </p:nvPr>
        </p:nvSpPr>
        <p:spPr>
          <a:xfrm>
            <a:off x="1019510" y="1766655"/>
            <a:ext cx="10521292" cy="4292552"/>
          </a:xfrm>
          <a:prstGeom prst="rect">
            <a:avLst/>
          </a:prstGeom>
        </p:spPr>
        <p:txBody>
          <a:bodyPr/>
          <a:lstStyle/>
          <a:p>
            <a:r>
              <a:t>When thinking about an authentic project suitable for Broad General Education in Secondary School, an overarching concept for a social sciences specialist or Geography teacher might be “Environment”.</a:t>
            </a:r>
          </a:p>
          <a:p>
            <a:r>
              <a:t>On separate hexagons they would write down all the elements of “Environment” that they would like to explore.</a:t>
            </a:r>
          </a:p>
          <a:p>
            <a:r>
              <a:t>They would also write down the key thinking or discipline-specific skills needed to access the content, or show understanding. (See the example on the next slide)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Water cycle and the problems of pollution"/>
          <p:cNvSpPr/>
          <p:nvPr/>
        </p:nvSpPr>
        <p:spPr>
          <a:xfrm>
            <a:off x="133290" y="91480"/>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rPr dirty="0"/>
              <a:t>Water cycle and the problems of pollution </a:t>
            </a:r>
          </a:p>
        </p:txBody>
      </p:sp>
      <p:sp>
        <p:nvSpPr>
          <p:cNvPr id="174" name="gap minder tool: graph-reading on pollution, health, economy"/>
          <p:cNvSpPr/>
          <p:nvPr/>
        </p:nvSpPr>
        <p:spPr>
          <a:xfrm>
            <a:off x="3167039" y="3505448"/>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gap minder tool: graph-reading on pollution, health, economy</a:t>
            </a:r>
          </a:p>
        </p:txBody>
      </p:sp>
      <p:sp>
        <p:nvSpPr>
          <p:cNvPr id="175" name="Greenwashing"/>
          <p:cNvSpPr/>
          <p:nvPr/>
        </p:nvSpPr>
        <p:spPr>
          <a:xfrm>
            <a:off x="3167039" y="91480"/>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Greenwashing</a:t>
            </a:r>
          </a:p>
        </p:txBody>
      </p:sp>
      <p:sp>
        <p:nvSpPr>
          <p:cNvPr id="176" name="poverty and pollution"/>
          <p:cNvSpPr/>
          <p:nvPr/>
        </p:nvSpPr>
        <p:spPr>
          <a:xfrm>
            <a:off x="6200789" y="3505448"/>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poverty and pollution</a:t>
            </a:r>
          </a:p>
        </p:txBody>
      </p:sp>
      <p:sp>
        <p:nvSpPr>
          <p:cNvPr id="177" name="SEPA flooding website: will we flood?"/>
          <p:cNvSpPr/>
          <p:nvPr/>
        </p:nvSpPr>
        <p:spPr>
          <a:xfrm>
            <a:off x="9234538" y="3505448"/>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SEPA flooding website: will we flood? </a:t>
            </a:r>
          </a:p>
        </p:txBody>
      </p:sp>
      <p:sp>
        <p:nvSpPr>
          <p:cNvPr id="178" name="Cross-border pollution"/>
          <p:cNvSpPr/>
          <p:nvPr/>
        </p:nvSpPr>
        <p:spPr>
          <a:xfrm>
            <a:off x="6200789" y="91480"/>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Cross-border pollution</a:t>
            </a:r>
          </a:p>
        </p:txBody>
      </p:sp>
      <p:sp>
        <p:nvSpPr>
          <p:cNvPr id="179" name="global warming: why is 1.5% so important?"/>
          <p:cNvSpPr/>
          <p:nvPr/>
        </p:nvSpPr>
        <p:spPr>
          <a:xfrm>
            <a:off x="9234538" y="91480"/>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global warming: why is 1.5% so important?</a:t>
            </a:r>
          </a:p>
        </p:txBody>
      </p:sp>
      <p:sp>
        <p:nvSpPr>
          <p:cNvPr id="180" name="Data analysis skills"/>
          <p:cNvSpPr/>
          <p:nvPr/>
        </p:nvSpPr>
        <p:spPr>
          <a:xfrm>
            <a:off x="133290" y="3505448"/>
            <a:ext cx="2824172" cy="32610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blipFill>
            <a:blip r:embed="rId2"/>
          </a:blipFill>
          <a:ln w="3175">
            <a:miter lim="400000"/>
          </a:ln>
          <a:effectLst>
            <a:outerShdw blurRad="12700" dist="127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a:defRPr sz="2100" b="1" cap="all">
                <a:solidFill>
                  <a:srgbClr val="FFFFFF"/>
                </a:solidFill>
              </a:defRPr>
            </a:lvl1pPr>
          </a:lstStyle>
          <a:p>
            <a:r>
              <a:t>Data analysis skills</a:t>
            </a:r>
          </a:p>
        </p:txBody>
      </p:sp>
    </p:spTree>
  </p:cSld>
  <p:clrMapOvr>
    <a:masterClrMapping/>
  </p:clrMapOvr>
  <p:transition spd="med"/>
</p:sld>
</file>

<file path=ppt/theme/theme1.xml><?xml version="1.0" encoding="utf-8"?>
<a:theme xmlns:a="http://schemas.openxmlformats.org/drawingml/2006/main" name="Powerpoint_template">
  <a:themeElements>
    <a:clrScheme name="Powerpoint_templat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owerpoint_template">
      <a:majorFont>
        <a:latin typeface="Helvetica"/>
        <a:ea typeface="Helvetica"/>
        <a:cs typeface="Helvetica"/>
      </a:majorFont>
      <a:minorFont>
        <a:latin typeface="Calibri"/>
        <a:ea typeface="Calibri"/>
        <a:cs typeface="Calibri"/>
      </a:minorFont>
    </a:fontScheme>
    <a:fmtScheme name="Powerpoint_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owerpoint_template">
  <a:themeElements>
    <a:clrScheme name="Powerpoint_templat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owerpoint_template">
      <a:majorFont>
        <a:latin typeface="Helvetica"/>
        <a:ea typeface="Helvetica"/>
        <a:cs typeface="Helvetica"/>
      </a:majorFont>
      <a:minorFont>
        <a:latin typeface="Calibri"/>
        <a:ea typeface="Calibri"/>
        <a:cs typeface="Calibri"/>
      </a:minorFont>
    </a:fontScheme>
    <a:fmtScheme name="Powerpoint_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1886</Words>
  <Application>Microsoft Office PowerPoint</Application>
  <PresentationFormat>Widescreen</PresentationFormat>
  <Paragraphs>150</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Helvetica Neue</vt:lpstr>
      <vt:lpstr>Times Roman</vt:lpstr>
      <vt:lpstr>Powerpoint_template</vt:lpstr>
      <vt:lpstr>PowerPoint Presentation</vt:lpstr>
      <vt:lpstr>How to use this download pack</vt:lpstr>
      <vt:lpstr>Discussion activities</vt:lpstr>
      <vt:lpstr>PowerPoint Presentation</vt:lpstr>
      <vt:lpstr>Find the root cause behind the barriers to co-design</vt:lpstr>
      <vt:lpstr>Find the root cause behind the barriers to co-design: a worked example</vt:lpstr>
      <vt:lpstr>Hexagonal Curriculum Planning</vt:lpstr>
      <vt:lpstr>Hexagonal Curriculum Planning: a worked example, step one</vt:lpstr>
      <vt:lpstr>PowerPoint Presentation</vt:lpstr>
      <vt:lpstr>Hexagonal Curriculum Planning: a worked example, step two</vt:lpstr>
      <vt:lpstr>PowerPoint Presentation</vt:lpstr>
      <vt:lpstr>Hexagonal Curriculum Planning: a worked example, step three</vt:lpstr>
      <vt:lpstr>PowerPoint Presentation</vt:lpstr>
      <vt:lpstr>Hexagonal Curriculum Planning: a worked example, step three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Co-design - Discussion and activities</dc:title>
  <dc:creator>Stevenson J (Jeremy)</dc:creator>
  <cp:lastModifiedBy>Stevenson J (Jeremy)</cp:lastModifiedBy>
  <cp:revision>2</cp:revision>
  <dcterms:modified xsi:type="dcterms:W3CDTF">2022-02-28T10:31:15Z</dcterms:modified>
</cp:coreProperties>
</file>