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9"/>
  </p:notesMasterIdLst>
  <p:handoutMasterIdLst>
    <p:handoutMasterId r:id="rId30"/>
  </p:handoutMasterIdLst>
  <p:sldIdLst>
    <p:sldId id="2770" r:id="rId6"/>
    <p:sldId id="2769" r:id="rId7"/>
    <p:sldId id="2768" r:id="rId8"/>
    <p:sldId id="2767" r:id="rId9"/>
    <p:sldId id="2766" r:id="rId10"/>
    <p:sldId id="2774" r:id="rId11"/>
    <p:sldId id="2773" r:id="rId12"/>
    <p:sldId id="2765" r:id="rId13"/>
    <p:sldId id="2775" r:id="rId14"/>
    <p:sldId id="2776" r:id="rId15"/>
    <p:sldId id="2782" r:id="rId16"/>
    <p:sldId id="2777" r:id="rId17"/>
    <p:sldId id="2779" r:id="rId18"/>
    <p:sldId id="2778" r:id="rId19"/>
    <p:sldId id="2780" r:id="rId20"/>
    <p:sldId id="2781" r:id="rId21"/>
    <p:sldId id="2783" r:id="rId22"/>
    <p:sldId id="2784" r:id="rId23"/>
    <p:sldId id="2771" r:id="rId24"/>
    <p:sldId id="2772" r:id="rId25"/>
    <p:sldId id="2761" r:id="rId26"/>
    <p:sldId id="2760" r:id="rId27"/>
    <p:sldId id="2759" r:id="rId2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C269"/>
    <a:srgbClr val="D99694"/>
    <a:srgbClr val="FAC090"/>
    <a:srgbClr val="4BACC6"/>
    <a:srgbClr val="00ABB5"/>
    <a:srgbClr val="244740"/>
    <a:srgbClr val="E2E7E5"/>
    <a:srgbClr val="5860AB"/>
    <a:srgbClr val="407EB7"/>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EDE29A-4A07-4066-9B37-2C46F66BD93A}" v="2" dt="2023-12-05T15:39:10.9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023" autoAdjust="0"/>
  </p:normalViewPr>
  <p:slideViewPr>
    <p:cSldViewPr snapToGrid="0">
      <p:cViewPr varScale="1">
        <p:scale>
          <a:sx n="53" d="100"/>
          <a:sy n="53" d="100"/>
        </p:scale>
        <p:origin x="1572" y="78"/>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 Foreman" userId="aa986a95982d754f" providerId="LiveId" clId="{3C7E8EAA-B51D-4B43-917F-DD0C8E293FE9}"/>
    <pc:docChg chg="undo custSel modSld">
      <pc:chgData name="Fran Foreman" userId="aa986a95982d754f" providerId="LiveId" clId="{3C7E8EAA-B51D-4B43-917F-DD0C8E293FE9}" dt="2023-11-29T17:24:48.709" v="235" actId="1076"/>
      <pc:docMkLst>
        <pc:docMk/>
      </pc:docMkLst>
      <pc:sldChg chg="modSp mod">
        <pc:chgData name="Fran Foreman" userId="aa986a95982d754f" providerId="LiveId" clId="{3C7E8EAA-B51D-4B43-917F-DD0C8E293FE9}" dt="2023-11-29T17:11:34.372" v="32"/>
        <pc:sldMkLst>
          <pc:docMk/>
          <pc:sldMk cId="2891945442" sldId="2759"/>
        </pc:sldMkLst>
        <pc:spChg chg="mod">
          <ac:chgData name="Fran Foreman" userId="aa986a95982d754f" providerId="LiveId" clId="{3C7E8EAA-B51D-4B43-917F-DD0C8E293FE9}" dt="2023-11-29T17:11:34.372" v="32"/>
          <ac:spMkLst>
            <pc:docMk/>
            <pc:sldMk cId="2891945442" sldId="2759"/>
            <ac:spMk id="2" creationId="{F85E4C37-5DB2-CDCE-E7F6-4240E149CE9D}"/>
          </ac:spMkLst>
        </pc:spChg>
        <pc:picChg chg="ord">
          <ac:chgData name="Fran Foreman" userId="aa986a95982d754f" providerId="LiveId" clId="{3C7E8EAA-B51D-4B43-917F-DD0C8E293FE9}" dt="2023-11-29T17:11:30.853" v="31"/>
          <ac:picMkLst>
            <pc:docMk/>
            <pc:sldMk cId="2891945442" sldId="2759"/>
            <ac:picMk id="7" creationId="{00000000-0000-0000-0000-000000000000}"/>
          </ac:picMkLst>
        </pc:picChg>
      </pc:sldChg>
      <pc:sldChg chg="modSp mod">
        <pc:chgData name="Fran Foreman" userId="aa986a95982d754f" providerId="LiveId" clId="{3C7E8EAA-B51D-4B43-917F-DD0C8E293FE9}" dt="2023-11-29T17:11:17.150" v="30"/>
        <pc:sldMkLst>
          <pc:docMk/>
          <pc:sldMk cId="3546887624" sldId="2760"/>
        </pc:sldMkLst>
        <pc:picChg chg="ord">
          <ac:chgData name="Fran Foreman" userId="aa986a95982d754f" providerId="LiveId" clId="{3C7E8EAA-B51D-4B43-917F-DD0C8E293FE9}" dt="2023-11-29T17:11:17.150" v="30"/>
          <ac:picMkLst>
            <pc:docMk/>
            <pc:sldMk cId="3546887624" sldId="2760"/>
            <ac:picMk id="5" creationId="{BC7184C6-B54B-A525-1269-627480308240}"/>
          </ac:picMkLst>
        </pc:picChg>
        <pc:picChg chg="ord">
          <ac:chgData name="Fran Foreman" userId="aa986a95982d754f" providerId="LiveId" clId="{3C7E8EAA-B51D-4B43-917F-DD0C8E293FE9}" dt="2023-11-29T17:11:11.058" v="29"/>
          <ac:picMkLst>
            <pc:docMk/>
            <pc:sldMk cId="3546887624" sldId="2760"/>
            <ac:picMk id="6" creationId="{71558FF6-4D14-DE94-740A-EC01FC4A8D37}"/>
          </ac:picMkLst>
        </pc:picChg>
      </pc:sldChg>
      <pc:sldChg chg="addSp delSp modSp mod">
        <pc:chgData name="Fran Foreman" userId="aa986a95982d754f" providerId="LiveId" clId="{3C7E8EAA-B51D-4B43-917F-DD0C8E293FE9}" dt="2023-11-29T17:22:16.956" v="212" actId="478"/>
        <pc:sldMkLst>
          <pc:docMk/>
          <pc:sldMk cId="2382804699" sldId="2765"/>
        </pc:sldMkLst>
        <pc:spChg chg="add mod">
          <ac:chgData name="Fran Foreman" userId="aa986a95982d754f" providerId="LiveId" clId="{3C7E8EAA-B51D-4B43-917F-DD0C8E293FE9}" dt="2023-11-29T17:18:15.843" v="139" actId="20577"/>
          <ac:spMkLst>
            <pc:docMk/>
            <pc:sldMk cId="2382804699" sldId="2765"/>
            <ac:spMk id="2" creationId="{077CB9BB-9082-EFF5-26A2-2E62B4105D60}"/>
          </ac:spMkLst>
        </pc:spChg>
        <pc:spChg chg="del">
          <ac:chgData name="Fran Foreman" userId="aa986a95982d754f" providerId="LiveId" clId="{3C7E8EAA-B51D-4B43-917F-DD0C8E293FE9}" dt="2023-11-29T17:22:10.972" v="210" actId="478"/>
          <ac:spMkLst>
            <pc:docMk/>
            <pc:sldMk cId="2382804699" sldId="2765"/>
            <ac:spMk id="4" creationId="{00000000-0000-0000-0000-000000000000}"/>
          </ac:spMkLst>
        </pc:spChg>
        <pc:spChg chg="add mod">
          <ac:chgData name="Fran Foreman" userId="aa986a95982d754f" providerId="LiveId" clId="{3C7E8EAA-B51D-4B43-917F-DD0C8E293FE9}" dt="2023-11-29T17:18:40.492" v="148"/>
          <ac:spMkLst>
            <pc:docMk/>
            <pc:sldMk cId="2382804699" sldId="2765"/>
            <ac:spMk id="6" creationId="{AE965861-DF55-3335-86E3-46BB03D5D515}"/>
          </ac:spMkLst>
        </pc:spChg>
        <pc:spChg chg="add mod">
          <ac:chgData name="Fran Foreman" userId="aa986a95982d754f" providerId="LiveId" clId="{3C7E8EAA-B51D-4B43-917F-DD0C8E293FE9}" dt="2023-11-29T17:18:50.243" v="151"/>
          <ac:spMkLst>
            <pc:docMk/>
            <pc:sldMk cId="2382804699" sldId="2765"/>
            <ac:spMk id="7" creationId="{AB24B3CC-35E6-C609-CE88-DF0F84AFCABF}"/>
          </ac:spMkLst>
        </pc:spChg>
        <pc:spChg chg="add mod">
          <ac:chgData name="Fran Foreman" userId="aa986a95982d754f" providerId="LiveId" clId="{3C7E8EAA-B51D-4B43-917F-DD0C8E293FE9}" dt="2023-11-29T17:19:14.806" v="159" actId="1076"/>
          <ac:spMkLst>
            <pc:docMk/>
            <pc:sldMk cId="2382804699" sldId="2765"/>
            <ac:spMk id="9" creationId="{FFC1C16E-0C68-01D3-A0C2-CEBC321F9A19}"/>
          </ac:spMkLst>
        </pc:spChg>
        <pc:spChg chg="add mod">
          <ac:chgData name="Fran Foreman" userId="aa986a95982d754f" providerId="LiveId" clId="{3C7E8EAA-B51D-4B43-917F-DD0C8E293FE9}" dt="2023-11-29T17:19:54.291" v="169" actId="20577"/>
          <ac:spMkLst>
            <pc:docMk/>
            <pc:sldMk cId="2382804699" sldId="2765"/>
            <ac:spMk id="10" creationId="{33BF6F6A-12C6-3857-251A-487A571CBF34}"/>
          </ac:spMkLst>
        </pc:spChg>
        <pc:spChg chg="add mod">
          <ac:chgData name="Fran Foreman" userId="aa986a95982d754f" providerId="LiveId" clId="{3C7E8EAA-B51D-4B43-917F-DD0C8E293FE9}" dt="2023-11-29T17:22:03.578" v="209" actId="20577"/>
          <ac:spMkLst>
            <pc:docMk/>
            <pc:sldMk cId="2382804699" sldId="2765"/>
            <ac:spMk id="11" creationId="{5EAB4DE0-DF86-A164-2CA2-E83A9BCB7A15}"/>
          </ac:spMkLst>
        </pc:spChg>
        <pc:spChg chg="add mod">
          <ac:chgData name="Fran Foreman" userId="aa986a95982d754f" providerId="LiveId" clId="{3C7E8EAA-B51D-4B43-917F-DD0C8E293FE9}" dt="2023-11-29T17:20:47.419" v="187" actId="20577"/>
          <ac:spMkLst>
            <pc:docMk/>
            <pc:sldMk cId="2382804699" sldId="2765"/>
            <ac:spMk id="12" creationId="{0ED95A4C-5C84-BFE2-0350-CFB8BDDB22CA}"/>
          </ac:spMkLst>
        </pc:spChg>
        <pc:spChg chg="add mod">
          <ac:chgData name="Fran Foreman" userId="aa986a95982d754f" providerId="LiveId" clId="{3C7E8EAA-B51D-4B43-917F-DD0C8E293FE9}" dt="2023-11-29T17:20:41.913" v="186" actId="20577"/>
          <ac:spMkLst>
            <pc:docMk/>
            <pc:sldMk cId="2382804699" sldId="2765"/>
            <ac:spMk id="13" creationId="{06923FF9-2FC2-F1EB-B06A-330278372C27}"/>
          </ac:spMkLst>
        </pc:spChg>
        <pc:spChg chg="add mod">
          <ac:chgData name="Fran Foreman" userId="aa986a95982d754f" providerId="LiveId" clId="{3C7E8EAA-B51D-4B43-917F-DD0C8E293FE9}" dt="2023-11-29T17:21:53.197" v="206" actId="1076"/>
          <ac:spMkLst>
            <pc:docMk/>
            <pc:sldMk cId="2382804699" sldId="2765"/>
            <ac:spMk id="14" creationId="{45C92874-D167-8951-AA97-91FAB3F57B89}"/>
          </ac:spMkLst>
        </pc:spChg>
        <pc:spChg chg="add mod">
          <ac:chgData name="Fran Foreman" userId="aa986a95982d754f" providerId="LiveId" clId="{3C7E8EAA-B51D-4B43-917F-DD0C8E293FE9}" dt="2023-11-29T17:21:46.537" v="205" actId="1076"/>
          <ac:spMkLst>
            <pc:docMk/>
            <pc:sldMk cId="2382804699" sldId="2765"/>
            <ac:spMk id="15" creationId="{4EC01E93-F8E0-93EE-9ACD-FFE5528EE092}"/>
          </ac:spMkLst>
        </pc:spChg>
        <pc:spChg chg="add mod">
          <ac:chgData name="Fran Foreman" userId="aa986a95982d754f" providerId="LiveId" clId="{3C7E8EAA-B51D-4B43-917F-DD0C8E293FE9}" dt="2023-11-29T17:21:19.205" v="198" actId="1076"/>
          <ac:spMkLst>
            <pc:docMk/>
            <pc:sldMk cId="2382804699" sldId="2765"/>
            <ac:spMk id="16" creationId="{75F35578-F366-092C-A6D4-65C99BBA147D}"/>
          </ac:spMkLst>
        </pc:spChg>
        <pc:spChg chg="add del mod">
          <ac:chgData name="Fran Foreman" userId="aa986a95982d754f" providerId="LiveId" clId="{3C7E8EAA-B51D-4B43-917F-DD0C8E293FE9}" dt="2023-11-29T17:21:16.637" v="197" actId="478"/>
          <ac:spMkLst>
            <pc:docMk/>
            <pc:sldMk cId="2382804699" sldId="2765"/>
            <ac:spMk id="17" creationId="{B2F1D988-96B8-A5FC-E4AA-7C07FE62719F}"/>
          </ac:spMkLst>
        </pc:spChg>
        <pc:spChg chg="add del mod">
          <ac:chgData name="Fran Foreman" userId="aa986a95982d754f" providerId="LiveId" clId="{3C7E8EAA-B51D-4B43-917F-DD0C8E293FE9}" dt="2023-11-29T17:22:13.884" v="211" actId="478"/>
          <ac:spMkLst>
            <pc:docMk/>
            <pc:sldMk cId="2382804699" sldId="2765"/>
            <ac:spMk id="18" creationId="{ABBD58BB-B992-710F-BCD0-58AAC7960DEA}"/>
          </ac:spMkLst>
        </pc:spChg>
        <pc:graphicFrameChg chg="del mod">
          <ac:chgData name="Fran Foreman" userId="aa986a95982d754f" providerId="LiveId" clId="{3C7E8EAA-B51D-4B43-917F-DD0C8E293FE9}" dt="2023-11-29T17:22:16.956" v="212" actId="478"/>
          <ac:graphicFrameMkLst>
            <pc:docMk/>
            <pc:sldMk cId="2382804699" sldId="2765"/>
            <ac:graphicFrameMk id="5" creationId="{5BB50061-94FC-FE98-15FE-D235DFCB8C24}"/>
          </ac:graphicFrameMkLst>
        </pc:graphicFrameChg>
      </pc:sldChg>
      <pc:sldChg chg="modSp mod">
        <pc:chgData name="Fran Foreman" userId="aa986a95982d754f" providerId="LiveId" clId="{3C7E8EAA-B51D-4B43-917F-DD0C8E293FE9}" dt="2023-11-29T17:10:48.842" v="25" actId="962"/>
        <pc:sldMkLst>
          <pc:docMk/>
          <pc:sldMk cId="3889396249" sldId="2769"/>
        </pc:sldMkLst>
        <pc:spChg chg="mod">
          <ac:chgData name="Fran Foreman" userId="aa986a95982d754f" providerId="LiveId" clId="{3C7E8EAA-B51D-4B43-917F-DD0C8E293FE9}" dt="2023-11-29T17:10:26.831" v="20" actId="207"/>
          <ac:spMkLst>
            <pc:docMk/>
            <pc:sldMk cId="3889396249" sldId="2769"/>
            <ac:spMk id="6" creationId="{DBA29CEC-7370-76C6-F7DE-FE599AA24CFA}"/>
          </ac:spMkLst>
        </pc:spChg>
        <pc:picChg chg="ord">
          <ac:chgData name="Fran Foreman" userId="aa986a95982d754f" providerId="LiveId" clId="{3C7E8EAA-B51D-4B43-917F-DD0C8E293FE9}" dt="2023-11-29T17:10:03.824" v="19"/>
          <ac:picMkLst>
            <pc:docMk/>
            <pc:sldMk cId="3889396249" sldId="2769"/>
            <ac:picMk id="8" creationId="{17FA3052-582A-B741-98ED-B53A355CB25F}"/>
          </ac:picMkLst>
        </pc:picChg>
        <pc:picChg chg="ord">
          <ac:chgData name="Fran Foreman" userId="aa986a95982d754f" providerId="LiveId" clId="{3C7E8EAA-B51D-4B43-917F-DD0C8E293FE9}" dt="2023-11-29T17:09:59.639" v="12"/>
          <ac:picMkLst>
            <pc:docMk/>
            <pc:sldMk cId="3889396249" sldId="2769"/>
            <ac:picMk id="9" creationId="{EE0BEA88-FC79-3620-D4B6-2E34ECFEF1AE}"/>
          </ac:picMkLst>
        </pc:picChg>
        <pc:picChg chg="ord">
          <ac:chgData name="Fran Foreman" userId="aa986a95982d754f" providerId="LiveId" clId="{3C7E8EAA-B51D-4B43-917F-DD0C8E293FE9}" dt="2023-11-29T17:10:36.402" v="24"/>
          <ac:picMkLst>
            <pc:docMk/>
            <pc:sldMk cId="3889396249" sldId="2769"/>
            <ac:picMk id="10" creationId="{11BB54A0-A9F0-23EC-3B94-FB930D821EAD}"/>
          </ac:picMkLst>
        </pc:picChg>
        <pc:picChg chg="mod">
          <ac:chgData name="Fran Foreman" userId="aa986a95982d754f" providerId="LiveId" clId="{3C7E8EAA-B51D-4B43-917F-DD0C8E293FE9}" dt="2023-11-29T17:10:48.842" v="25" actId="962"/>
          <ac:picMkLst>
            <pc:docMk/>
            <pc:sldMk cId="3889396249" sldId="2769"/>
            <ac:picMk id="12" creationId="{A8261908-E3C9-E387-F520-9170EACFE400}"/>
          </ac:picMkLst>
        </pc:picChg>
      </pc:sldChg>
      <pc:sldChg chg="modSp mod">
        <pc:chgData name="Fran Foreman" userId="aa986a95982d754f" providerId="LiveId" clId="{3C7E8EAA-B51D-4B43-917F-DD0C8E293FE9}" dt="2023-11-29T17:24:35.963" v="234" actId="1076"/>
        <pc:sldMkLst>
          <pc:docMk/>
          <pc:sldMk cId="3246270606" sldId="2771"/>
        </pc:sldMkLst>
        <pc:picChg chg="mod">
          <ac:chgData name="Fran Foreman" userId="aa986a95982d754f" providerId="LiveId" clId="{3C7E8EAA-B51D-4B43-917F-DD0C8E293FE9}" dt="2023-11-29T17:24:35.963" v="234" actId="1076"/>
          <ac:picMkLst>
            <pc:docMk/>
            <pc:sldMk cId="3246270606" sldId="2771"/>
            <ac:picMk id="3" creationId="{30B2C20C-2B2D-84D0-0983-EBC696A8A1B7}"/>
          </ac:picMkLst>
        </pc:picChg>
      </pc:sldChg>
      <pc:sldChg chg="modSp mod">
        <pc:chgData name="Fran Foreman" userId="aa986a95982d754f" providerId="LiveId" clId="{3C7E8EAA-B51D-4B43-917F-DD0C8E293FE9}" dt="2023-11-29T17:24:48.709" v="235" actId="1076"/>
        <pc:sldMkLst>
          <pc:docMk/>
          <pc:sldMk cId="1075412134" sldId="2772"/>
        </pc:sldMkLst>
        <pc:picChg chg="mod">
          <ac:chgData name="Fran Foreman" userId="aa986a95982d754f" providerId="LiveId" clId="{3C7E8EAA-B51D-4B43-917F-DD0C8E293FE9}" dt="2023-11-29T17:24:48.709" v="235" actId="1076"/>
          <ac:picMkLst>
            <pc:docMk/>
            <pc:sldMk cId="1075412134" sldId="2772"/>
            <ac:picMk id="3" creationId="{30B2C20C-2B2D-84D0-0983-EBC696A8A1B7}"/>
          </ac:picMkLst>
        </pc:picChg>
      </pc:sldChg>
      <pc:sldChg chg="addSp delSp modSp mod">
        <pc:chgData name="Fran Foreman" userId="aa986a95982d754f" providerId="LiveId" clId="{3C7E8EAA-B51D-4B43-917F-DD0C8E293FE9}" dt="2023-11-29T17:22:26.006" v="214" actId="478"/>
        <pc:sldMkLst>
          <pc:docMk/>
          <pc:sldMk cId="1854387869" sldId="2774"/>
        </pc:sldMkLst>
        <pc:spChg chg="del">
          <ac:chgData name="Fran Foreman" userId="aa986a95982d754f" providerId="LiveId" clId="{3C7E8EAA-B51D-4B43-917F-DD0C8E293FE9}" dt="2023-11-29T17:22:23.104" v="213" actId="478"/>
          <ac:spMkLst>
            <pc:docMk/>
            <pc:sldMk cId="1854387869" sldId="2774"/>
            <ac:spMk id="4" creationId="{00000000-0000-0000-0000-000000000000}"/>
          </ac:spMkLst>
        </pc:spChg>
        <pc:spChg chg="add mod">
          <ac:chgData name="Fran Foreman" userId="aa986a95982d754f" providerId="LiveId" clId="{3C7E8EAA-B51D-4B43-917F-DD0C8E293FE9}" dt="2023-11-29T17:14:55.870" v="98" actId="1076"/>
          <ac:spMkLst>
            <pc:docMk/>
            <pc:sldMk cId="1854387869" sldId="2774"/>
            <ac:spMk id="5" creationId="{3C76909B-A542-EE58-DAAC-5CF26D4CC1A2}"/>
          </ac:spMkLst>
        </pc:spChg>
        <pc:spChg chg="add mod">
          <ac:chgData name="Fran Foreman" userId="aa986a95982d754f" providerId="LiveId" clId="{3C7E8EAA-B51D-4B43-917F-DD0C8E293FE9}" dt="2023-11-29T17:14:58.605" v="99" actId="1076"/>
          <ac:spMkLst>
            <pc:docMk/>
            <pc:sldMk cId="1854387869" sldId="2774"/>
            <ac:spMk id="6" creationId="{C0608D93-258D-E56C-5B5E-18D1D62CD3C3}"/>
          </ac:spMkLst>
        </pc:spChg>
        <pc:spChg chg="add mod">
          <ac:chgData name="Fran Foreman" userId="aa986a95982d754f" providerId="LiveId" clId="{3C7E8EAA-B51D-4B43-917F-DD0C8E293FE9}" dt="2023-11-29T17:14:50.808" v="97" actId="20577"/>
          <ac:spMkLst>
            <pc:docMk/>
            <pc:sldMk cId="1854387869" sldId="2774"/>
            <ac:spMk id="7" creationId="{9665F31F-54EF-BE21-D529-031F0F197293}"/>
          </ac:spMkLst>
        </pc:spChg>
        <pc:spChg chg="add mod">
          <ac:chgData name="Fran Foreman" userId="aa986a95982d754f" providerId="LiveId" clId="{3C7E8EAA-B51D-4B43-917F-DD0C8E293FE9}" dt="2023-11-29T17:16:34.872" v="120" actId="1076"/>
          <ac:spMkLst>
            <pc:docMk/>
            <pc:sldMk cId="1854387869" sldId="2774"/>
            <ac:spMk id="9" creationId="{BD0619C5-6743-AE9E-795C-DEB2FE44D8B4}"/>
          </ac:spMkLst>
        </pc:spChg>
        <pc:spChg chg="add mod">
          <ac:chgData name="Fran Foreman" userId="aa986a95982d754f" providerId="LiveId" clId="{3C7E8EAA-B51D-4B43-917F-DD0C8E293FE9}" dt="2023-11-29T17:16:52.541" v="125" actId="20577"/>
          <ac:spMkLst>
            <pc:docMk/>
            <pc:sldMk cId="1854387869" sldId="2774"/>
            <ac:spMk id="10" creationId="{4E382083-BF3A-3E9C-7D0A-75669027863E}"/>
          </ac:spMkLst>
        </pc:spChg>
        <pc:spChg chg="add del mod">
          <ac:chgData name="Fran Foreman" userId="aa986a95982d754f" providerId="LiveId" clId="{3C7E8EAA-B51D-4B43-917F-DD0C8E293FE9}" dt="2023-11-29T17:22:26.006" v="214" actId="478"/>
          <ac:spMkLst>
            <pc:docMk/>
            <pc:sldMk cId="1854387869" sldId="2774"/>
            <ac:spMk id="11" creationId="{5C3E8511-D779-50C6-C2AE-EFEFC1A07850}"/>
          </ac:spMkLst>
        </pc:spChg>
        <pc:graphicFrameChg chg="del mod">
          <ac:chgData name="Fran Foreman" userId="aa986a95982d754f" providerId="LiveId" clId="{3C7E8EAA-B51D-4B43-917F-DD0C8E293FE9}" dt="2023-11-29T17:16:01.444" v="113" actId="478"/>
          <ac:graphicFrameMkLst>
            <pc:docMk/>
            <pc:sldMk cId="1854387869" sldId="2774"/>
            <ac:graphicFrameMk id="2" creationId="{E3185C48-2900-57DC-E27E-05F59D7B9876}"/>
          </ac:graphicFrameMkLst>
        </pc:graphicFrameChg>
      </pc:sldChg>
      <pc:sldChg chg="modSp mod">
        <pc:chgData name="Fran Foreman" userId="aa986a95982d754f" providerId="LiveId" clId="{3C7E8EAA-B51D-4B43-917F-DD0C8E293FE9}" dt="2023-11-29T17:23:23.970" v="217"/>
        <pc:sldMkLst>
          <pc:docMk/>
          <pc:sldMk cId="4279960633" sldId="2775"/>
        </pc:sldMkLst>
        <pc:spChg chg="mod">
          <ac:chgData name="Fran Foreman" userId="aa986a95982d754f" providerId="LiveId" clId="{3C7E8EAA-B51D-4B43-917F-DD0C8E293FE9}" dt="2023-11-29T17:23:23.970" v="217"/>
          <ac:spMkLst>
            <pc:docMk/>
            <pc:sldMk cId="4279960633" sldId="2775"/>
            <ac:spMk id="8" creationId="{00000000-0000-0000-0000-000000000000}"/>
          </ac:spMkLst>
        </pc:spChg>
        <pc:picChg chg="ord">
          <ac:chgData name="Fran Foreman" userId="aa986a95982d754f" providerId="LiveId" clId="{3C7E8EAA-B51D-4B43-917F-DD0C8E293FE9}" dt="2023-11-29T17:23:17.983" v="216"/>
          <ac:picMkLst>
            <pc:docMk/>
            <pc:sldMk cId="4279960633" sldId="2775"/>
            <ac:picMk id="3" creationId="{30B2C20C-2B2D-84D0-0983-EBC696A8A1B7}"/>
          </ac:picMkLst>
        </pc:picChg>
      </pc:sldChg>
      <pc:sldChg chg="modSp mod">
        <pc:chgData name="Fran Foreman" userId="aa986a95982d754f" providerId="LiveId" clId="{3C7E8EAA-B51D-4B43-917F-DD0C8E293FE9}" dt="2023-11-29T17:24:25.446" v="231" actId="1076"/>
        <pc:sldMkLst>
          <pc:docMk/>
          <pc:sldMk cId="290013700" sldId="2778"/>
        </pc:sldMkLst>
        <pc:picChg chg="mod">
          <ac:chgData name="Fran Foreman" userId="aa986a95982d754f" providerId="LiveId" clId="{3C7E8EAA-B51D-4B43-917F-DD0C8E293FE9}" dt="2023-11-29T17:24:25.446" v="231" actId="1076"/>
          <ac:picMkLst>
            <pc:docMk/>
            <pc:sldMk cId="290013700" sldId="2778"/>
            <ac:picMk id="3" creationId="{30B2C20C-2B2D-84D0-0983-EBC696A8A1B7}"/>
          </ac:picMkLst>
        </pc:picChg>
      </pc:sldChg>
      <pc:sldChg chg="modSp mod">
        <pc:chgData name="Fran Foreman" userId="aa986a95982d754f" providerId="LiveId" clId="{3C7E8EAA-B51D-4B43-917F-DD0C8E293FE9}" dt="2023-11-29T17:24:28.836" v="232" actId="1076"/>
        <pc:sldMkLst>
          <pc:docMk/>
          <pc:sldMk cId="2688478996" sldId="2779"/>
        </pc:sldMkLst>
        <pc:picChg chg="mod">
          <ac:chgData name="Fran Foreman" userId="aa986a95982d754f" providerId="LiveId" clId="{3C7E8EAA-B51D-4B43-917F-DD0C8E293FE9}" dt="2023-11-29T17:24:28.836" v="232" actId="1076"/>
          <ac:picMkLst>
            <pc:docMk/>
            <pc:sldMk cId="2688478996" sldId="2779"/>
            <ac:picMk id="3" creationId="{30B2C20C-2B2D-84D0-0983-EBC696A8A1B7}"/>
          </ac:picMkLst>
        </pc:picChg>
      </pc:sldChg>
      <pc:sldChg chg="modSp mod">
        <pc:chgData name="Fran Foreman" userId="aa986a95982d754f" providerId="LiveId" clId="{3C7E8EAA-B51D-4B43-917F-DD0C8E293FE9}" dt="2023-11-29T17:24:22.333" v="230" actId="1076"/>
        <pc:sldMkLst>
          <pc:docMk/>
          <pc:sldMk cId="2024471854" sldId="2780"/>
        </pc:sldMkLst>
        <pc:picChg chg="mod">
          <ac:chgData name="Fran Foreman" userId="aa986a95982d754f" providerId="LiveId" clId="{3C7E8EAA-B51D-4B43-917F-DD0C8E293FE9}" dt="2023-11-29T17:24:22.333" v="230" actId="1076"/>
          <ac:picMkLst>
            <pc:docMk/>
            <pc:sldMk cId="2024471854" sldId="2780"/>
            <ac:picMk id="3" creationId="{30B2C20C-2B2D-84D0-0983-EBC696A8A1B7}"/>
          </ac:picMkLst>
        </pc:picChg>
      </pc:sldChg>
      <pc:sldChg chg="modSp mod">
        <pc:chgData name="Fran Foreman" userId="aa986a95982d754f" providerId="LiveId" clId="{3C7E8EAA-B51D-4B43-917F-DD0C8E293FE9}" dt="2023-11-29T17:24:19.390" v="229" actId="1076"/>
        <pc:sldMkLst>
          <pc:docMk/>
          <pc:sldMk cId="2635437310" sldId="2781"/>
        </pc:sldMkLst>
        <pc:picChg chg="mod">
          <ac:chgData name="Fran Foreman" userId="aa986a95982d754f" providerId="LiveId" clId="{3C7E8EAA-B51D-4B43-917F-DD0C8E293FE9}" dt="2023-11-29T17:24:19.390" v="229" actId="1076"/>
          <ac:picMkLst>
            <pc:docMk/>
            <pc:sldMk cId="2635437310" sldId="2781"/>
            <ac:picMk id="3" creationId="{30B2C20C-2B2D-84D0-0983-EBC696A8A1B7}"/>
          </ac:picMkLst>
        </pc:picChg>
      </pc:sldChg>
      <pc:sldChg chg="modSp mod">
        <pc:chgData name="Fran Foreman" userId="aa986a95982d754f" providerId="LiveId" clId="{3C7E8EAA-B51D-4B43-917F-DD0C8E293FE9}" dt="2023-11-29T17:24:02.364" v="228" actId="1076"/>
        <pc:sldMkLst>
          <pc:docMk/>
          <pc:sldMk cId="290103952" sldId="2783"/>
        </pc:sldMkLst>
        <pc:spChg chg="mod">
          <ac:chgData name="Fran Foreman" userId="aa986a95982d754f" providerId="LiveId" clId="{3C7E8EAA-B51D-4B43-917F-DD0C8E293FE9}" dt="2023-11-29T17:24:02.364" v="228" actId="1076"/>
          <ac:spMkLst>
            <pc:docMk/>
            <pc:sldMk cId="290103952" sldId="2783"/>
            <ac:spMk id="4" creationId="{00000000-0000-0000-0000-000000000000}"/>
          </ac:spMkLst>
        </pc:spChg>
        <pc:spChg chg="mod">
          <ac:chgData name="Fran Foreman" userId="aa986a95982d754f" providerId="LiveId" clId="{3C7E8EAA-B51D-4B43-917F-DD0C8E293FE9}" dt="2023-11-29T17:23:56.878" v="227" actId="20577"/>
          <ac:spMkLst>
            <pc:docMk/>
            <pc:sldMk cId="290103952" sldId="2783"/>
            <ac:spMk id="8" creationId="{00000000-0000-0000-0000-000000000000}"/>
          </ac:spMkLst>
        </pc:spChg>
      </pc:sldChg>
      <pc:sldChg chg="modSp mod">
        <pc:chgData name="Fran Foreman" userId="aa986a95982d754f" providerId="LiveId" clId="{3C7E8EAA-B51D-4B43-917F-DD0C8E293FE9}" dt="2023-11-29T17:24:32.734" v="233" actId="1076"/>
        <pc:sldMkLst>
          <pc:docMk/>
          <pc:sldMk cId="3331590846" sldId="2784"/>
        </pc:sldMkLst>
        <pc:spChg chg="mod">
          <ac:chgData name="Fran Foreman" userId="aa986a95982d754f" providerId="LiveId" clId="{3C7E8EAA-B51D-4B43-917F-DD0C8E293FE9}" dt="2023-11-29T17:12:06.435" v="43" actId="20577"/>
          <ac:spMkLst>
            <pc:docMk/>
            <pc:sldMk cId="3331590846" sldId="2784"/>
            <ac:spMk id="8" creationId="{00000000-0000-0000-0000-000000000000}"/>
          </ac:spMkLst>
        </pc:spChg>
        <pc:picChg chg="mod">
          <ac:chgData name="Fran Foreman" userId="aa986a95982d754f" providerId="LiveId" clId="{3C7E8EAA-B51D-4B43-917F-DD0C8E293FE9}" dt="2023-11-29T17:24:32.734" v="233" actId="1076"/>
          <ac:picMkLst>
            <pc:docMk/>
            <pc:sldMk cId="3331590846" sldId="2784"/>
            <ac:picMk id="3" creationId="{30B2C20C-2B2D-84D0-0983-EBC696A8A1B7}"/>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E1EEAC2-6BA7-4ABE-8AD8-0D26EC897E9A}" type="datetimeFigureOut">
              <a:rPr lang="en-GB" smtClean="0"/>
              <a:t>05/12/2023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47A8C41-7247-444A-9DC9-E9ACA2EFD3C8}" type="slidenum">
              <a:rPr lang="en-GB" smtClean="0"/>
              <a:t>‹#›</a:t>
            </a:fld>
            <a:endParaRPr lang="en-GB"/>
          </a:p>
        </p:txBody>
      </p:sp>
    </p:spTree>
    <p:extLst>
      <p:ext uri="{BB962C8B-B14F-4D97-AF65-F5344CB8AC3E}">
        <p14:creationId xmlns:p14="http://schemas.microsoft.com/office/powerpoint/2010/main" val="3429070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6D5B34D-ADEC-457E-B4B9-B8BA594A1FF5}" type="datetimeFigureOut">
              <a:rPr lang="en-GB" smtClean="0"/>
              <a:t>05/12/2023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238C683-9137-4122-84BD-5AA5692D6AF0}" type="slidenum">
              <a:rPr lang="en-GB" smtClean="0"/>
              <a:t>‹#›</a:t>
            </a:fld>
            <a:endParaRPr lang="en-GB"/>
          </a:p>
        </p:txBody>
      </p:sp>
    </p:spTree>
    <p:extLst>
      <p:ext uri="{BB962C8B-B14F-4D97-AF65-F5344CB8AC3E}">
        <p14:creationId xmlns:p14="http://schemas.microsoft.com/office/powerpoint/2010/main" val="162723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carolgraysocialstories.com/"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scottishtransitions.org.uk/summary-download/"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Purpose of these Slides</a:t>
            </a:r>
          </a:p>
          <a:p>
            <a:endParaRPr lang="en-GB" b="1" dirty="0"/>
          </a:p>
          <a:p>
            <a:pPr marL="228600" algn="l" fontAlgn="base">
              <a:buFont typeface="Arial" panose="020B0604020202020204" pitchFamily="34" charset="0"/>
              <a:buChar char="•"/>
            </a:pPr>
            <a:r>
              <a:rPr lang="en-GB" sz="1800" b="0" i="0" dirty="0">
                <a:solidFill>
                  <a:srgbClr val="000000"/>
                </a:solidFill>
                <a:effectLst/>
                <a:latin typeface="inherit"/>
              </a:rPr>
              <a:t>Read title​</a:t>
            </a:r>
            <a:endParaRPr lang="en-GB" sz="1800" b="0" i="0" dirty="0">
              <a:solidFill>
                <a:srgbClr val="424242"/>
              </a:solidFill>
              <a:effectLst/>
              <a:latin typeface="Calibri" panose="020F0502020204030204" pitchFamily="34" charset="0"/>
            </a:endParaRPr>
          </a:p>
          <a:p>
            <a:pPr marL="228600" algn="l" fontAlgn="base">
              <a:buFont typeface="Arial" panose="020B0604020202020204" pitchFamily="34" charset="0"/>
              <a:buChar char="•"/>
            </a:pPr>
            <a:r>
              <a:rPr lang="en-GB" sz="1800" b="0" i="0" dirty="0">
                <a:solidFill>
                  <a:srgbClr val="000000"/>
                </a:solidFill>
                <a:effectLst/>
                <a:latin typeface="inherit"/>
              </a:rPr>
              <a:t>This professional learning is pitched at an informed level and suitable for anyone working with children and young people in an educational context.</a:t>
            </a:r>
            <a:endParaRPr lang="en-GB" sz="1800" b="0" i="0" dirty="0">
              <a:solidFill>
                <a:srgbClr val="424242"/>
              </a:solidFill>
              <a:effectLst/>
              <a:latin typeface="Calibri" panose="020F0502020204030204" pitchFamily="34" charset="0"/>
            </a:endParaRPr>
          </a:p>
          <a:p>
            <a:endParaRPr lang="en-GB" dirty="0"/>
          </a:p>
          <a:p>
            <a:endParaRPr lang="en-GB" dirty="0"/>
          </a:p>
          <a:p>
            <a:r>
              <a:rPr lang="en-GB" dirty="0"/>
              <a:t>How to use the slides:</a:t>
            </a:r>
            <a:endParaRPr lang="en-US" dirty="0"/>
          </a:p>
          <a:p>
            <a:pPr marL="285750" indent="-285750">
              <a:buFont typeface="Symbol,Sans-Serif"/>
              <a:buChar char="•"/>
            </a:pPr>
            <a:r>
              <a:rPr lang="en-GB" dirty="0"/>
              <a:t>To be used to facilitate professional learning in a group or whole-setting, or as a self-directed learning activity as an individual.</a:t>
            </a:r>
            <a:endParaRPr lang="en-US" dirty="0"/>
          </a:p>
          <a:p>
            <a:endParaRPr lang="en-GB" dirty="0">
              <a:ea typeface="Calibri"/>
              <a:cs typeface="Calibri"/>
            </a:endParaRPr>
          </a:p>
          <a:p>
            <a:r>
              <a:rPr lang="en-GB" b="1" dirty="0"/>
              <a:t>General Guidance</a:t>
            </a:r>
            <a:endParaRPr lang="en-US" dirty="0"/>
          </a:p>
          <a:p>
            <a:pPr marL="285750" indent="-285750">
              <a:buFont typeface="Symbol,Sans-Serif"/>
              <a:buChar char="•"/>
            </a:pPr>
            <a:r>
              <a:rPr lang="en-GB" dirty="0"/>
              <a:t>There is a requirement to cover all the slides.</a:t>
            </a:r>
            <a:endParaRPr lang="en-US" dirty="0"/>
          </a:p>
          <a:p>
            <a:pPr marL="285750" indent="-285750">
              <a:buFont typeface="Symbol,Sans-Serif"/>
              <a:buChar char="•"/>
            </a:pPr>
            <a:r>
              <a:rPr lang="en-GB" dirty="0"/>
              <a:t>Please do not change the provided slides.</a:t>
            </a:r>
            <a:endParaRPr lang="en-US" dirty="0"/>
          </a:p>
          <a:p>
            <a:pPr marL="285750" indent="-285750">
              <a:buFont typeface="Symbol,Sans-Serif"/>
              <a:buChar char="•"/>
            </a:pPr>
            <a:r>
              <a:rPr lang="en-GB" dirty="0"/>
              <a:t>Facilitators are welcome to add slides or activities relevant to your own setting, to support discussion and exploration of the topic. Facilitators will know their participants’ needs best.</a:t>
            </a:r>
            <a:endParaRPr lang="en-US" dirty="0"/>
          </a:p>
          <a:p>
            <a:pPr marL="285750" indent="-285750">
              <a:buFont typeface="Symbol,Sans-Serif"/>
              <a:buChar char="•"/>
            </a:pPr>
            <a:r>
              <a:rPr lang="en-GB" dirty="0"/>
              <a:t>Anyone who works in an educational setting can be a facilitator and use these slides. </a:t>
            </a:r>
            <a:endParaRPr lang="en-US" dirty="0"/>
          </a:p>
          <a:p>
            <a:pPr marL="285750" indent="-285750">
              <a:buFont typeface="Symbol,Sans-Serif"/>
              <a:buChar char="•"/>
            </a:pPr>
            <a:r>
              <a:rPr lang="en-GB" dirty="0"/>
              <a:t>It is important to establish a safe space which encourages respect and honesty to ensure that everyone is able to participate. </a:t>
            </a:r>
            <a:endParaRPr lang="en-US" dirty="0"/>
          </a:p>
          <a:p>
            <a:pPr marL="285750" indent="-285750">
              <a:buFont typeface="Symbol,Sans-Serif"/>
              <a:buChar char="•"/>
            </a:pPr>
            <a:endParaRPr lang="en-GB" dirty="0">
              <a:ea typeface="Calibri"/>
              <a:cs typeface="Calibri"/>
            </a:endParaRPr>
          </a:p>
          <a:p>
            <a:endParaRPr lang="en-US" dirty="0"/>
          </a:p>
          <a:p>
            <a:endParaRPr lang="en-US" dirty="0"/>
          </a:p>
          <a:p>
            <a:endParaRPr lang="en-GB" dirty="0"/>
          </a:p>
          <a:p>
            <a:endParaRPr lang="en-US" dirty="0">
              <a:cs typeface="Calibri"/>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1</a:t>
            </a:fld>
            <a:endParaRPr lang="en-GB"/>
          </a:p>
        </p:txBody>
      </p:sp>
    </p:spTree>
    <p:extLst>
      <p:ext uri="{BB962C8B-B14F-4D97-AF65-F5344CB8AC3E}">
        <p14:creationId xmlns:p14="http://schemas.microsoft.com/office/powerpoint/2010/main" val="4144225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a:t>Some key pointers to think about when planning for any type of transition. </a:t>
            </a:r>
            <a:r>
              <a:rPr lang="en-GB" sz="1800" dirty="0">
                <a:effectLst/>
                <a:latin typeface="Arial" panose="020B0604020202020204" pitchFamily="34" charset="0"/>
                <a:ea typeface="Times New Roman" panose="02020603050405020304" pitchFamily="18" charset="0"/>
                <a:cs typeface="Arial" panose="020B0604020202020204" pitchFamily="34" charset="0"/>
              </a:rPr>
              <a:t>Transitions can be particularly difficult for many individuals, particularly those with additional support needs.  This can be helped by planning for predictability and seeking to reduce disrupted expectations.  All kinds of transitions happen many times a day when there are changes to a child or young person’s situation, which require an attention shift, for example, moving from concentrating on a writing activity to listening to the teacher talking.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GB" sz="1800" dirty="0">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GB" sz="1800" dirty="0">
                <a:effectLst/>
                <a:latin typeface="Arial" panose="020B0604020202020204" pitchFamily="34" charset="0"/>
                <a:ea typeface="Times New Roman" panose="02020603050405020304" pitchFamily="18" charset="0"/>
                <a:cs typeface="Arial" panose="020B0604020202020204" pitchFamily="34" charset="0"/>
              </a:rPr>
              <a:t>It is important to be aware of the many different types of transition: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GB" sz="1800" dirty="0">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500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Throughout the school day</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500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Year to year, within a familiar establishment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500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Between establishments, e.g. ELC to Primary, or Primary to Secondary</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500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Life stage transitions, e.g. puberty, bereavement, moving house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500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Arial" panose="020B0604020202020204" pitchFamily="34" charset="0"/>
              </a:rPr>
              <a:t>Leaving school and moving into adulthood</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GB" sz="1800" dirty="0">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GB" sz="1800" dirty="0">
                <a:effectLst/>
                <a:latin typeface="Arial" panose="020B0604020202020204" pitchFamily="34" charset="0"/>
                <a:ea typeface="Times New Roman" panose="02020603050405020304" pitchFamily="18" charset="0"/>
                <a:cs typeface="Arial" panose="020B0604020202020204" pitchFamily="34" charset="0"/>
              </a:rPr>
              <a:t>Whatever the form of change and transition, all children and young people are entitled to support to enable them to gain as much as possible from the opportunities which Curriculum for Excellence can provide and also support in moving into positive and sustained destinations beyond school.</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a:p>
            <a:r>
              <a:rPr lang="en-US" b="1" dirty="0"/>
              <a:t>In slides 11-20 , we will look at different types of transition and ways to support.  You may just wish to look at the slides which are relevant to the context you are working in and children or young people you are supporting. </a:t>
            </a:r>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10</a:t>
            </a:fld>
            <a:endParaRPr lang="en-GB"/>
          </a:p>
        </p:txBody>
      </p:sp>
    </p:spTree>
    <p:extLst>
      <p:ext uri="{BB962C8B-B14F-4D97-AF65-F5344CB8AC3E}">
        <p14:creationId xmlns:p14="http://schemas.microsoft.com/office/powerpoint/2010/main" val="624237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lnSpc>
                <a:spcPct val="150000"/>
              </a:lnSpc>
            </a:pPr>
            <a:r>
              <a:rPr lang="en-GB" sz="1800" dirty="0">
                <a:effectLst/>
                <a:latin typeface="Arial" panose="020B0604020202020204" pitchFamily="34" charset="0"/>
                <a:ea typeface="Times New Roman" panose="02020603050405020304" pitchFamily="18" charset="0"/>
              </a:rPr>
              <a:t>When supporting transitions (large and small), it is important to anticipate and plan ahead for the support required for individuals coping with change or with new experiences.  </a:t>
            </a:r>
            <a:endParaRPr lang="en-GB" sz="1800" dirty="0">
              <a:effectLst/>
              <a:latin typeface="Times New Roman" panose="02020603050405020304" pitchFamily="18" charset="0"/>
              <a:ea typeface="Times New Roman" panose="02020603050405020304" pitchFamily="18" charset="0"/>
            </a:endParaRPr>
          </a:p>
          <a:p>
            <a:pPr fontAlgn="base">
              <a:lnSpc>
                <a:spcPct val="150000"/>
              </a:lnSpc>
            </a:pPr>
            <a:r>
              <a:rPr lang="en-GB" sz="1800" b="1" dirty="0">
                <a:effectLst/>
                <a:latin typeface="Arial" panose="020B0604020202020204" pitchFamily="34" charset="0"/>
                <a:ea typeface="Times New Roman" panose="02020603050405020304" pitchFamily="18" charset="0"/>
              </a:rPr>
              <a:t>Visuals</a:t>
            </a:r>
            <a:r>
              <a:rPr lang="en-GB" sz="1800" dirty="0">
                <a:effectLst/>
                <a:latin typeface="Arial" panose="020B0604020202020204" pitchFamily="34" charset="0"/>
                <a:ea typeface="Times New Roman" panose="02020603050405020304" pitchFamily="18" charset="0"/>
              </a:rPr>
              <a:t> such as photographs can help prepare the learner for new places or unfamiliar experiences, for example an outing or a new classroom.   It can be helpful the prepare the child or young person for new situations at a calm time, when they are likely to be more receptive to new information.   </a:t>
            </a:r>
            <a:endParaRPr lang="en-GB" sz="1800" dirty="0">
              <a:effectLst/>
              <a:latin typeface="Times New Roman" panose="02020603050405020304" pitchFamily="18" charset="0"/>
              <a:ea typeface="Times New Roman" panose="02020603050405020304" pitchFamily="18" charset="0"/>
            </a:endParaRPr>
          </a:p>
          <a:p>
            <a:pPr fontAlgn="base">
              <a:lnSpc>
                <a:spcPct val="150000"/>
              </a:lnSpc>
            </a:pPr>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fontAlgn="base">
              <a:lnSpc>
                <a:spcPct val="150000"/>
              </a:lnSpc>
            </a:pPr>
            <a:r>
              <a:rPr lang="en-GB" sz="1800" b="1" dirty="0">
                <a:effectLst/>
                <a:latin typeface="Arial" panose="020B0604020202020204" pitchFamily="34" charset="0"/>
                <a:ea typeface="Times New Roman" panose="02020603050405020304" pitchFamily="18" charset="0"/>
              </a:rPr>
              <a:t>Visual schedules or timetables</a:t>
            </a:r>
            <a:r>
              <a:rPr lang="en-GB" sz="1800" dirty="0">
                <a:effectLst/>
                <a:latin typeface="Arial" panose="020B0604020202020204" pitchFamily="34" charset="0"/>
                <a:ea typeface="Times New Roman" panose="02020603050405020304" pitchFamily="18" charset="0"/>
              </a:rPr>
              <a:t> can help with making routines more predictable, thus easing anxiety around change.  It can be helpful to note unavoidable changes to routines on a visual timetable. </a:t>
            </a:r>
            <a:endParaRPr lang="en-GB" sz="1800" dirty="0">
              <a:effectLst/>
              <a:latin typeface="Times New Roman" panose="02020603050405020304" pitchFamily="18" charset="0"/>
              <a:ea typeface="Times New Roman" panose="02020603050405020304" pitchFamily="18" charset="0"/>
            </a:endParaRPr>
          </a:p>
          <a:p>
            <a:pPr fontAlgn="base">
              <a:lnSpc>
                <a:spcPct val="150000"/>
              </a:lnSpc>
            </a:pPr>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fontAlgn="base">
              <a:lnSpc>
                <a:spcPct val="150000"/>
              </a:lnSpc>
            </a:pPr>
            <a:r>
              <a:rPr lang="en-GB" sz="1800" b="1" dirty="0">
                <a:effectLst/>
                <a:latin typeface="Arial" panose="020B0604020202020204" pitchFamily="34" charset="0"/>
                <a:ea typeface="Times New Roman" panose="02020603050405020304" pitchFamily="18" charset="0"/>
              </a:rPr>
              <a:t>Timers</a:t>
            </a:r>
            <a:r>
              <a:rPr lang="en-GB" sz="1800" dirty="0">
                <a:effectLst/>
                <a:latin typeface="Arial" panose="020B0604020202020204" pitchFamily="34" charset="0"/>
                <a:ea typeface="Times New Roman" panose="02020603050405020304" pitchFamily="18" charset="0"/>
              </a:rPr>
              <a:t> can give an </a:t>
            </a:r>
            <a:r>
              <a:rPr lang="en-GB" sz="1800" dirty="0" err="1">
                <a:effectLst/>
                <a:latin typeface="Arial" panose="020B0604020202020204" pitchFamily="34" charset="0"/>
                <a:ea typeface="Times New Roman" panose="02020603050405020304" pitchFamily="18" charset="0"/>
              </a:rPr>
              <a:t>an</a:t>
            </a:r>
            <a:r>
              <a:rPr lang="en-GB" sz="1800" dirty="0">
                <a:effectLst/>
                <a:latin typeface="Arial" panose="020B0604020202020204" pitchFamily="34" charset="0"/>
                <a:ea typeface="Times New Roman" panose="02020603050405020304" pitchFamily="18" charset="0"/>
              </a:rPr>
              <a:t> indication of the time available for an activity and can help a child or young person prepare for a transition.  Different types of timer can be used depending upon stage of development and individual an individual learner’s preference, for example sand timers or countdown timers on an i-pad.</a:t>
            </a:r>
            <a:endParaRPr lang="en-GB" sz="1800" dirty="0">
              <a:effectLst/>
              <a:latin typeface="Times New Roman" panose="02020603050405020304" pitchFamily="18" charset="0"/>
              <a:ea typeface="Times New Roman" panose="02020603050405020304" pitchFamily="18" charset="0"/>
            </a:endParaRPr>
          </a:p>
          <a:p>
            <a:pPr fontAlgn="base">
              <a:lnSpc>
                <a:spcPct val="150000"/>
              </a:lnSpc>
            </a:pPr>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fontAlgn="base">
              <a:lnSpc>
                <a:spcPct val="150000"/>
              </a:lnSpc>
            </a:pPr>
            <a:r>
              <a:rPr lang="en-GB" sz="1800" b="1" dirty="0">
                <a:effectLst/>
                <a:latin typeface="Arial" panose="020B0604020202020204" pitchFamily="34" charset="0"/>
                <a:ea typeface="Times New Roman" panose="02020603050405020304" pitchFamily="18" charset="0"/>
              </a:rPr>
              <a:t>Social Stories</a:t>
            </a:r>
            <a:r>
              <a:rPr lang="en-GB" sz="1800" dirty="0">
                <a:effectLst/>
                <a:latin typeface="Arial" panose="020B0604020202020204" pitchFamily="34" charset="0"/>
                <a:ea typeface="Times New Roman" panose="02020603050405020304" pitchFamily="18" charset="0"/>
              </a:rPr>
              <a:t> can be a helpful approach to supporting an individual to plan for upcoming events, helping them to anticipate what could happen and what strategy they could use to cope, for example: </a:t>
            </a:r>
            <a:endParaRPr lang="en-GB" sz="1800" dirty="0">
              <a:effectLst/>
              <a:latin typeface="Times New Roman" panose="02020603050405020304" pitchFamily="18" charset="0"/>
              <a:ea typeface="Times New Roman" panose="02020603050405020304" pitchFamily="18" charset="0"/>
            </a:endParaRPr>
          </a:p>
          <a:p>
            <a:pPr fontAlgn="base">
              <a:lnSpc>
                <a:spcPct val="150000"/>
              </a:lnSpc>
            </a:pPr>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342900" lvl="0" indent="-342900" fontAlgn="base">
              <a:lnSpc>
                <a:spcPct val="150000"/>
              </a:lnSpc>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rPr>
              <a:t>If you know that they will have to wait an unspecified amount of time for a turn, plan what could they do while they are waiting (a visual support could help to remind the child in the moment)  </a:t>
            </a:r>
            <a:endParaRPr lang="en-GB" sz="1800" dirty="0">
              <a:effectLst/>
              <a:latin typeface="Times New Roman" panose="02020603050405020304" pitchFamily="18" charset="0"/>
              <a:ea typeface="Times New Roman" panose="02020603050405020304" pitchFamily="18" charset="0"/>
            </a:endParaRPr>
          </a:p>
          <a:p>
            <a:pPr marL="342900" lvl="0" indent="-342900" fontAlgn="base">
              <a:lnSpc>
                <a:spcPct val="150000"/>
              </a:lnSpc>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rPr>
              <a:t>If you are going to the theatre, plan for the child to sit on an end of aisle seat and have an agreed plan for where they could go if they feel they need to leave during the performance. </a:t>
            </a:r>
            <a:endParaRPr lang="en-GB" sz="1800" dirty="0">
              <a:effectLst/>
              <a:latin typeface="Times New Roman" panose="02020603050405020304" pitchFamily="18" charset="0"/>
              <a:ea typeface="Times New Roman" panose="02020603050405020304" pitchFamily="18" charset="0"/>
            </a:endParaRPr>
          </a:p>
          <a:p>
            <a:pPr fontAlgn="base">
              <a:lnSpc>
                <a:spcPct val="150000"/>
              </a:lnSpc>
            </a:pPr>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fontAlgn="base">
              <a:lnSpc>
                <a:spcPct val="150000"/>
              </a:lnSpc>
            </a:pPr>
            <a:r>
              <a:rPr lang="en-GB" sz="1800" dirty="0">
                <a:effectLst/>
                <a:latin typeface="Arial" panose="020B0604020202020204" pitchFamily="34" charset="0"/>
                <a:ea typeface="Times New Roman" panose="02020603050405020304" pitchFamily="18" charset="0"/>
              </a:rPr>
              <a:t>Where possible, it is a good idea to write a Social Story collaboratively with a child or young person.  It is important to note that Social Stories are most likely to be helpful for individuals at the conversational stage of communication development and some at the Language Partner stage of development.  Further information about Social Stories can be found here: </a:t>
            </a:r>
            <a:r>
              <a:rPr lang="en-GB" sz="1800" dirty="0">
                <a:solidFill>
                  <a:srgbClr val="0563C1"/>
                </a:solidFill>
                <a:effectLst/>
                <a:latin typeface="Arial" panose="020B0604020202020204" pitchFamily="34" charset="0"/>
                <a:ea typeface="Times New Roman" panose="02020603050405020304" pitchFamily="18" charset="0"/>
                <a:hlinkClick r:id="rId3"/>
              </a:rPr>
              <a:t>Home - Carol Gray - Social Stories (carolgraysocialstories.com)</a:t>
            </a:r>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fontAlgn="base">
              <a:lnSpc>
                <a:spcPct val="150000"/>
              </a:lnSpc>
            </a:pPr>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fontAlgn="base">
              <a:lnSpc>
                <a:spcPct val="150000"/>
              </a:lnSpc>
            </a:pPr>
            <a:r>
              <a:rPr lang="en-GB" sz="1800" dirty="0">
                <a:effectLst/>
                <a:latin typeface="Arial" panose="020B0604020202020204" pitchFamily="34" charset="0"/>
                <a:ea typeface="Times New Roman" panose="02020603050405020304" pitchFamily="18" charset="0"/>
              </a:rPr>
              <a:t>Try to </a:t>
            </a:r>
            <a:r>
              <a:rPr lang="en-GB" sz="1800" b="1" dirty="0">
                <a:effectLst/>
                <a:latin typeface="Arial" panose="020B0604020202020204" pitchFamily="34" charset="0"/>
                <a:ea typeface="Times New Roman" panose="02020603050405020304" pitchFamily="18" charset="0"/>
              </a:rPr>
              <a:t>change only one thing at a time</a:t>
            </a:r>
            <a:r>
              <a:rPr lang="en-GB" sz="1800" dirty="0">
                <a:effectLst/>
                <a:latin typeface="Arial" panose="020B0604020202020204" pitchFamily="34" charset="0"/>
                <a:ea typeface="Times New Roman" panose="02020603050405020304" pitchFamily="18" charset="0"/>
              </a:rPr>
              <a:t>. If there is to be an unfamiliar adult taking the class, try to ensure that the lesson content and room are familiar. If the lesson is to be in an unfamiliar place, try to ensure that the people and resources are familiar.  </a:t>
            </a:r>
            <a:endParaRPr lang="en-GB" sz="1800" dirty="0">
              <a:effectLst/>
              <a:latin typeface="Times New Roman" panose="02020603050405020304" pitchFamily="18" charset="0"/>
              <a:ea typeface="Times New Roman" panose="02020603050405020304" pitchFamily="18" charset="0"/>
            </a:endParaRPr>
          </a:p>
          <a:p>
            <a:pPr fontAlgn="base">
              <a:lnSpc>
                <a:spcPct val="150000"/>
              </a:lnSpc>
            </a:pPr>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fontAlgn="base">
              <a:lnSpc>
                <a:spcPct val="150000"/>
              </a:lnSpc>
            </a:pPr>
            <a:r>
              <a:rPr lang="en-GB" sz="1800" b="1" dirty="0">
                <a:effectLst/>
                <a:latin typeface="Arial" panose="020B0604020202020204" pitchFamily="34" charset="0"/>
                <a:ea typeface="Times New Roman" panose="02020603050405020304" pitchFamily="18" charset="0"/>
              </a:rPr>
              <a:t>Providing predictability is</a:t>
            </a:r>
            <a:r>
              <a:rPr lang="en-GB" sz="1800" dirty="0">
                <a:effectLst/>
                <a:latin typeface="Arial" panose="020B0604020202020204" pitchFamily="34" charset="0"/>
                <a:ea typeface="Times New Roman" panose="02020603050405020304" pitchFamily="18" charset="0"/>
              </a:rPr>
              <a:t> key to reducing anxiety around changes to routine. Predictability can be provided by considering the following questions from the child or young person’s perspective:</a:t>
            </a:r>
            <a:endParaRPr lang="en-GB" sz="1800" dirty="0">
              <a:effectLst/>
              <a:latin typeface="Times New Roman" panose="02020603050405020304" pitchFamily="18" charset="0"/>
              <a:ea typeface="Times New Roman" panose="02020603050405020304" pitchFamily="18" charset="0"/>
            </a:endParaRPr>
          </a:p>
          <a:p>
            <a:pPr marL="342900" lvl="0" indent="-342900" fontAlgn="base">
              <a:lnSpc>
                <a:spcPct val="150000"/>
              </a:lnSpc>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rPr>
              <a:t>What is the plan?</a:t>
            </a:r>
            <a:r>
              <a:rPr lang="en-US" sz="1800" dirty="0">
                <a:effectLst/>
                <a:latin typeface="Arial" panose="020B0604020202020204" pitchFamily="34" charset="0"/>
                <a:ea typeface="Times New Roman" panose="02020603050405020304" pitchFamily="18" charset="0"/>
              </a:rPr>
              <a:t>​</a:t>
            </a:r>
            <a:endParaRPr lang="en-GB" sz="1800" dirty="0">
              <a:effectLst/>
              <a:latin typeface="Times New Roman" panose="02020603050405020304" pitchFamily="18" charset="0"/>
              <a:ea typeface="Times New Roman" panose="02020603050405020304" pitchFamily="18" charset="0"/>
            </a:endParaRPr>
          </a:p>
          <a:p>
            <a:pPr marL="342900" lvl="0" indent="-342900" fontAlgn="base">
              <a:lnSpc>
                <a:spcPct val="150000"/>
              </a:lnSpc>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rPr>
              <a:t>What am I expected to do?</a:t>
            </a:r>
            <a:r>
              <a:rPr lang="en-US" sz="1800" dirty="0">
                <a:effectLst/>
                <a:latin typeface="Arial" panose="020B0604020202020204" pitchFamily="34" charset="0"/>
                <a:ea typeface="Times New Roman" panose="02020603050405020304" pitchFamily="18" charset="0"/>
              </a:rPr>
              <a:t>​</a:t>
            </a:r>
            <a:endParaRPr lang="en-GB" sz="1800" dirty="0">
              <a:effectLst/>
              <a:latin typeface="Times New Roman" panose="02020603050405020304" pitchFamily="18" charset="0"/>
              <a:ea typeface="Times New Roman" panose="02020603050405020304" pitchFamily="18" charset="0"/>
            </a:endParaRPr>
          </a:p>
          <a:p>
            <a:pPr marL="342900" lvl="0" indent="-342900" fontAlgn="base">
              <a:lnSpc>
                <a:spcPct val="150000"/>
              </a:lnSpc>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rPr>
              <a:t>How much am I expected to do?</a:t>
            </a:r>
            <a:r>
              <a:rPr lang="en-US" sz="1800" dirty="0">
                <a:effectLst/>
                <a:latin typeface="Arial" panose="020B0604020202020204" pitchFamily="34" charset="0"/>
                <a:ea typeface="Times New Roman" panose="02020603050405020304" pitchFamily="18" charset="0"/>
              </a:rPr>
              <a:t>​</a:t>
            </a:r>
            <a:endParaRPr lang="en-GB" sz="1800" dirty="0">
              <a:effectLst/>
              <a:latin typeface="Times New Roman" panose="02020603050405020304" pitchFamily="18" charset="0"/>
              <a:ea typeface="Times New Roman" panose="02020603050405020304" pitchFamily="18" charset="0"/>
            </a:endParaRPr>
          </a:p>
          <a:p>
            <a:pPr marL="342900" lvl="0" indent="-342900" fontAlgn="base">
              <a:lnSpc>
                <a:spcPct val="150000"/>
              </a:lnSpc>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rPr>
              <a:t>How will I know when I am finished?</a:t>
            </a:r>
            <a:r>
              <a:rPr lang="en-US" sz="1800" dirty="0">
                <a:effectLst/>
                <a:latin typeface="Arial" panose="020B0604020202020204" pitchFamily="34" charset="0"/>
                <a:ea typeface="Times New Roman" panose="02020603050405020304" pitchFamily="18" charset="0"/>
              </a:rPr>
              <a:t>​</a:t>
            </a:r>
            <a:endParaRPr lang="en-GB" sz="1800" dirty="0">
              <a:effectLst/>
              <a:latin typeface="Times New Roman" panose="02020603050405020304" pitchFamily="18" charset="0"/>
              <a:ea typeface="Times New Roman" panose="02020603050405020304" pitchFamily="18" charset="0"/>
            </a:endParaRPr>
          </a:p>
          <a:p>
            <a:pPr marL="342900" lvl="0" indent="-342900" fontAlgn="base">
              <a:lnSpc>
                <a:spcPct val="150000"/>
              </a:lnSpc>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rPr>
              <a:t>What will I do next?</a:t>
            </a:r>
            <a:r>
              <a:rPr lang="en-US" sz="1800" dirty="0">
                <a:effectLst/>
                <a:latin typeface="Arial" panose="020B0604020202020204" pitchFamily="34" charset="0"/>
                <a:ea typeface="Times New Roman" panose="02020603050405020304" pitchFamily="18" charset="0"/>
              </a:rPr>
              <a:t>​</a:t>
            </a:r>
            <a:endParaRPr lang="en-GB" sz="1800" dirty="0">
              <a:effectLst/>
              <a:latin typeface="Times New Roman" panose="02020603050405020304" pitchFamily="18" charset="0"/>
              <a:ea typeface="Times New Roman" panose="02020603050405020304" pitchFamily="18" charset="0"/>
            </a:endParaRPr>
          </a:p>
          <a:p>
            <a:pPr marL="342900" lvl="0" indent="-342900" fontAlgn="base">
              <a:lnSpc>
                <a:spcPct val="150000"/>
              </a:lnSpc>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rPr>
              <a:t>What should I do if I don’t know what to do?</a:t>
            </a:r>
            <a:r>
              <a:rPr lang="en-US" sz="1800" dirty="0">
                <a:effectLst/>
                <a:latin typeface="Arial" panose="020B0604020202020204" pitchFamily="34" charset="0"/>
                <a:ea typeface="Times New Roman" panose="02020603050405020304" pitchFamily="18" charset="0"/>
              </a:rPr>
              <a:t>​</a:t>
            </a:r>
            <a:endParaRPr lang="en-GB" sz="1800" dirty="0">
              <a:effectLst/>
              <a:latin typeface="Times New Roman" panose="02020603050405020304" pitchFamily="18" charset="0"/>
              <a:ea typeface="Times New Roman" panose="02020603050405020304" pitchFamily="18" charset="0"/>
            </a:endParaRPr>
          </a:p>
          <a:p>
            <a:pPr marL="342900" lvl="0" indent="-342900" fontAlgn="base">
              <a:lnSpc>
                <a:spcPct val="150000"/>
              </a:lnSpc>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rPr>
              <a:t>What should I do if I become overwhelmed, anxious or upset?</a:t>
            </a:r>
            <a:endParaRPr lang="en-GB"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11</a:t>
            </a:fld>
            <a:endParaRPr lang="en-GB"/>
          </a:p>
        </p:txBody>
      </p:sp>
    </p:spTree>
    <p:extLst>
      <p:ext uri="{BB962C8B-B14F-4D97-AF65-F5344CB8AC3E}">
        <p14:creationId xmlns:p14="http://schemas.microsoft.com/office/powerpoint/2010/main" val="2621536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Moving to a new school is a big event in any young person’s life. For many learners, particularly those with additional support needs, transferring to another school can cause fear or anxiety for the young person Working together, parents and staff can help make this move a successful one by keeping in mind that many young people need predictability.</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It is important to share and discuss with a learner in a way which is appropriate to their developmental level, why they are moving to a new school. The learner may not understand or appreciate the reasons for a change of school but try and talk about the positive aspects of attending a different school. During the discussions with the parents/carers establish if these discussions have taken place prior to the move. School staff may need to be prepared to discuss feelings around the move with the learner and the learner’s perceptions of the move.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Hind" panose="02000000000000000000" pitchFamily="2" charset="0"/>
                <a:ea typeface="Times New Roman" panose="02020603050405020304" pitchFamily="18" charset="0"/>
                <a:cs typeface="Times New Roman" panose="02020603050405020304" pitchFamily="18" charset="0"/>
              </a:rPr>
              <a:t>Starting a new school is stressful for anyone, but careful preparation is the key to success.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Creating predictability about the school day will lessen anxiety and fear. There will be new challenges to face in a new school, but a solid support system and appropriate coping strategies will make the transition to a new school easier. Parents and children need to know what support system the new school has and know who the key people in the school who can help when needed such as the Head, Depute Head, Guidance Teacher, secretary, early years’ worker, support assistant.</a:t>
            </a:r>
            <a:b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br>
            <a:b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b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Discuss with parents/carers if special materials / resources were created for their child  at the old school. It will be helpful to contact the previous school as new knowledge can be built upon previous knowledge and skills and familiarity will lessen anxiety for the learner.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Predictability lessens anxiety. Familiarity with the new school environment and routines through visual supports can make a new school transition easier. Here are some ideas to create predictability:</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Offer the family and the learner a tour of the building and classrooms</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Provide a floor plan of the school and label relevant rooms</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Provide photos of relevant areas. i.e. playground, classroom, cloakroom, hall etc.</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Provide photos of teaching and office staff – these may be in the school handbook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The family may assemble these photos into a scrapbook and label them. The book can be looked at a week or two before school starts. It can also be a reminder about the school day for the first few weeks until new routines become familiar</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Provide the family with a copy of the school handbook link to web page, school app (as age appropriate) etc.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Provide a checklist of school routines. The family may tape inside bag/folder/homeschool diary or have a copy at home somewhere easy to see</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Let family know what the new school uniform/PE clothing requirements are</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Ensure all staff who will be in contact with the learner are aware of the strengths, development needs and interests of the child.</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pPr>
            <a:r>
              <a:rPr lang="en-GB" sz="1800" dirty="0">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endParaRPr lang="en-US" dirty="0"/>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12</a:t>
            </a:fld>
            <a:endParaRPr lang="en-GB"/>
          </a:p>
        </p:txBody>
      </p:sp>
    </p:spTree>
    <p:extLst>
      <p:ext uri="{BB962C8B-B14F-4D97-AF65-F5344CB8AC3E}">
        <p14:creationId xmlns:p14="http://schemas.microsoft.com/office/powerpoint/2010/main" val="41326934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ELC is a generic term used to cover the full range of Early Learning and Childcare provisions. Examples include nursery schools, primary schools with a nursery class, family centres and childminders.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Tips for supporting transition from home to ELC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Provide opportunities for the parents/carers to share their understanding of their child’s profile including their strengths and areas where they may need some support</a:t>
            </a:r>
            <a:b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b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Ensure parent and carers have appropriate opportunities to be involved in developing the transition plan for their child</a:t>
            </a:r>
            <a:b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b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Create a book with pictures of the school staff and activity areas to share with the child and parents</a:t>
            </a:r>
            <a:b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b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Consider the sensory and environmental impact the early years setting may have. Some children may find it hard to cope with loud noise. Try entering an area before the noise builds up. Gradually increase time, with a calm and quiet activity afterwards. Some children may experience difficulties coping with the smell of cooking, or in activities involving messy hands. Again, gradually introducing and increasing time at these activities may help lower stress</a:t>
            </a:r>
            <a:b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b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Help the child to understand routine by building in objects of reference that travel from one activity to another – e.g. give the child a plastic spoon to hold on the way to lunch, a chime bar when it’s time for music. It’s useful to give the child somewhere to place the object on arrival</a:t>
            </a:r>
            <a:b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b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Provide visual cues to help child navigate their way around the classroom and understand specific areas and routines. For example, use a specific coloured plastic tablecloth for snack time and another for painting</a:t>
            </a:r>
            <a:b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b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Provide clear signals to mark different points in their routine – beginning or end of an activity/task might involve a song which begins the activity each time and a countdown to finish. Visual supports also help a child to recognise and follow routines. For example, a sand timer or buzzer could be used to help mark the end of an activity; sign ‘finish’ or show a symbol</a:t>
            </a:r>
            <a:b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b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 </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Be aware of the range of choices available for the child; if there are too many, it may be hard for the child to make any choices.</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13</a:t>
            </a:fld>
            <a:endParaRPr lang="en-GB"/>
          </a:p>
        </p:txBody>
      </p:sp>
    </p:spTree>
    <p:extLst>
      <p:ext uri="{BB962C8B-B14F-4D97-AF65-F5344CB8AC3E}">
        <p14:creationId xmlns:p14="http://schemas.microsoft.com/office/powerpoint/2010/main" val="41206290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Transition from the early learning setting to primary school can be both exciting and daunting for any learner and their family. A change in environment, the geography of the school and volume of people each bring their own challenges. This can sometimes lead to a period of distress as the learner tries to adjust to their new environment and routines.</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1200"/>
              </a:spcBef>
            </a:pPr>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Early transition planning is essential to support learners with additional support needs and help them prepare and settle in to their new primary 1 class. This will require effective collaborative partnership working and opportunities provided in the pre-school year for meetings, visits and the sharing of information.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1200"/>
              </a:spcBef>
            </a:pPr>
            <a:r>
              <a:rPr lang="en-GB" sz="1800" dirty="0">
                <a:effectLst/>
                <a:latin typeface="Hind" panose="02000000000000000000" pitchFamily="2" charset="0"/>
                <a:ea typeface="Times New Roman" panose="02020603050405020304" pitchFamily="18" charset="0"/>
                <a:cs typeface="Times New Roman" panose="02020603050405020304" pitchFamily="18" charset="0"/>
              </a:rPr>
              <a:t>Tips for supporting transitions into Primary 1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Talk to parents as early as possible. They will have knowledge about their child’s likes and dislikes and may be able to provide some useful strategies</a:t>
            </a:r>
            <a:b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br>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 </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Familiarise yourself with the child’s early years’ file as this contains important information that will help develop understand of the child’s needs</a:t>
            </a:r>
            <a:b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br>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 </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Build in time for liaison with all of the staff and agencies involved with the learner</a:t>
            </a:r>
            <a:b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br>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 </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Set up a way to communicate with parents and other agencies that is easy for all to use and not too time consuming for anyone</a:t>
            </a:r>
            <a:b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br>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 </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Consult with staff who previously worked with the child</a:t>
            </a:r>
            <a:b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br>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 </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Find out what the child really likes e.g. trains, cars, computer and use that as a way to increase the desirability of the setting for the child</a:t>
            </a:r>
            <a:b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br>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 </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Provide copies of the school visual timetable for home</a:t>
            </a:r>
            <a:b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br>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 </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Remember you and other staff in the primary school may be strangers to the child and relationships of trust, respect and security needs to be built</a:t>
            </a:r>
            <a:b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br>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 </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Within the transition planning, establish if the child need assistance with toileting, which toilet the child should use, how will they ask to go to the toilet, who will take them</a:t>
            </a:r>
            <a:b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br>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 </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Within the transition planning explore how to support the child with the new routines which occur in primary school for example:</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Cloakroom routines </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Following instructions such as where to sit on the carpet </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Lunch arrangements</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End of the day. </a:t>
            </a:r>
            <a:endParaRPr lang="en-GB"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GB" sz="12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This approach can provide an opportunity to help the child develop routines and support planning. It may seem trivial but habits can be hard to break with some children once routines have been established.</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14</a:t>
            </a:fld>
            <a:endParaRPr lang="en-GB"/>
          </a:p>
        </p:txBody>
      </p:sp>
    </p:spTree>
    <p:extLst>
      <p:ext uri="{BB962C8B-B14F-4D97-AF65-F5344CB8AC3E}">
        <p14:creationId xmlns:p14="http://schemas.microsoft.com/office/powerpoint/2010/main" val="31293495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Hind" panose="02000000000000000000" pitchFamily="2" charset="0"/>
                <a:ea typeface="Times New Roman" panose="02020603050405020304" pitchFamily="18" charset="0"/>
              </a:rPr>
              <a:t>August means back to school, transitions, and changes in routines. Many learners with additional support needs find it difficult to cope with these changes; they prefer the predictability of a routine and cope better with structured activities. When supporting learners with class to class transitions it is essential that initially the day’s activities are planned ahead and communicated to them. Many children will need visual aids to help them. These ‘planners’ can help to decrease anxiety and ensure the child understands the order of activities thus preventing confusion and distress.</a:t>
            </a:r>
            <a:endParaRPr lang="en-GB" sz="1800" dirty="0">
              <a:effectLst/>
              <a:latin typeface="Times New Roman" panose="02020603050405020304" pitchFamily="18" charset="0"/>
              <a:ea typeface="Times New Roman" panose="02020603050405020304" pitchFamily="18" charset="0"/>
            </a:endParaRPr>
          </a:p>
          <a:p>
            <a:pPr>
              <a:spcBef>
                <a:spcPts val="1200"/>
              </a:spcBef>
            </a:pPr>
            <a:r>
              <a:rPr lang="en-GB" sz="1800" dirty="0">
                <a:solidFill>
                  <a:srgbClr val="000000"/>
                </a:solidFill>
                <a:effectLst/>
                <a:latin typeface="Hind" panose="02000000000000000000" pitchFamily="2" charset="0"/>
                <a:ea typeface="Times New Roman" panose="02020603050405020304" pitchFamily="18" charset="0"/>
              </a:rPr>
              <a:t>Information must be made available to the all of the child’s teachers through the school’s confidential information sharing system, and they must access it.</a:t>
            </a:r>
            <a:br>
              <a:rPr lang="en-GB" sz="1800" dirty="0">
                <a:solidFill>
                  <a:srgbClr val="000000"/>
                </a:solidFill>
                <a:effectLst/>
                <a:latin typeface="Hind" panose="02000000000000000000" pitchFamily="2" charset="0"/>
                <a:ea typeface="Times New Roman" panose="02020603050405020304" pitchFamily="18" charset="0"/>
              </a:rPr>
            </a:br>
            <a:r>
              <a:rPr lang="en-GB" sz="1800" dirty="0">
                <a:solidFill>
                  <a:srgbClr val="000000"/>
                </a:solidFill>
                <a:effectLst/>
                <a:latin typeface="Hind" panose="02000000000000000000" pitchFamily="2" charset="0"/>
                <a:ea typeface="Times New Roman" panose="02020603050405020304" pitchFamily="18" charset="0"/>
              </a:rPr>
              <a:t> </a:t>
            </a:r>
            <a:br>
              <a:rPr lang="en-GB" sz="1800" dirty="0">
                <a:solidFill>
                  <a:srgbClr val="000000"/>
                </a:solidFill>
                <a:effectLst/>
                <a:latin typeface="Hind" panose="02000000000000000000" pitchFamily="2" charset="0"/>
                <a:ea typeface="Times New Roman" panose="02020603050405020304" pitchFamily="18" charset="0"/>
              </a:rPr>
            </a:br>
            <a:r>
              <a:rPr lang="en-GB" sz="1800" dirty="0">
                <a:solidFill>
                  <a:srgbClr val="000000"/>
                </a:solidFill>
                <a:effectLst/>
                <a:latin typeface="Hind" panose="02000000000000000000" pitchFamily="2" charset="0"/>
                <a:ea typeface="Times New Roman" panose="02020603050405020304" pitchFamily="18" charset="0"/>
              </a:rPr>
              <a:t>It is extremely important that all teachers and support staff working with children who require additional support needs are aware of the learner’s support needs and profile. They also need to use the suggested strategies developed through the transition planning and information on their learner’s profile. </a:t>
            </a:r>
            <a:endParaRPr lang="en-GB" sz="1800" dirty="0">
              <a:effectLst/>
              <a:latin typeface="Times New Roman" panose="02020603050405020304" pitchFamily="18" charset="0"/>
              <a:ea typeface="Times New Roman" panose="02020603050405020304" pitchFamily="18" charset="0"/>
            </a:endParaRPr>
          </a:p>
          <a:p>
            <a:pPr>
              <a:spcBef>
                <a:spcPts val="1200"/>
              </a:spcBef>
            </a:pPr>
            <a:r>
              <a:rPr lang="en-GB" sz="1800" dirty="0">
                <a:solidFill>
                  <a:srgbClr val="000000"/>
                </a:solidFill>
                <a:effectLst/>
                <a:latin typeface="Hind" panose="02000000000000000000" pitchFamily="2" charset="0"/>
                <a:ea typeface="Times New Roman" panose="02020603050405020304" pitchFamily="18" charset="0"/>
              </a:rPr>
              <a:t>The environmental layout in different classrooms can have a positive and negative impact on the individual learner. Different subjects and the experiences in them also provide a range of impacts as does the variety of teaching approaches. While classroom transitions can be difficult and stressful for learners, they can also provide positive opportunities when moving from one subject/topic to another if this is an area in which they are interested.</a:t>
            </a:r>
            <a:endParaRPr lang="en-GB" sz="1800" dirty="0">
              <a:effectLst/>
              <a:latin typeface="Times New Roman" panose="02020603050405020304" pitchFamily="18" charset="0"/>
              <a:ea typeface="Times New Roman" panose="02020603050405020304" pitchFamily="18" charset="0"/>
            </a:endParaRPr>
          </a:p>
          <a:p>
            <a:r>
              <a:rPr lang="en-GB" sz="1800" dirty="0">
                <a:solidFill>
                  <a:srgbClr val="000000"/>
                </a:solidFill>
                <a:effectLst/>
                <a:latin typeface="Hind" panose="02000000000000000000" pitchFamily="2" charset="0"/>
                <a:ea typeface="Times New Roman" panose="02020603050405020304" pitchFamily="18" charset="0"/>
              </a:rPr>
              <a:t>During planning discussions with the family, colleagues and the learner consider giving a 5-minute warning prior to the end of class to prepare for the transition. This might be a verbal signal, a visual signal or both.  </a:t>
            </a:r>
            <a:endParaRPr lang="en-GB" sz="1800" dirty="0">
              <a:effectLst/>
              <a:latin typeface="Times New Roman" panose="02020603050405020304" pitchFamily="18" charset="0"/>
              <a:ea typeface="Times New Roman" panose="02020603050405020304" pitchFamily="18" charset="0"/>
            </a:endParaRPr>
          </a:p>
          <a:p>
            <a:r>
              <a:rPr lang="en-GB" sz="1800" dirty="0">
                <a:solidFill>
                  <a:srgbClr val="000000"/>
                </a:solidFill>
                <a:effectLst/>
                <a:latin typeface="Hind" panose="02000000000000000000" pitchFamily="2" charset="0"/>
                <a:ea typeface="Times New Roman" panose="02020603050405020304" pitchFamily="18" charset="0"/>
              </a:rPr>
              <a:t>Giving time to pack up and transition from one class to another a few minutes earlier than others benefits some learners. This can avoid many issues related to busy, noisy corridors and allow time to organise themselves for next lesson. Entering an area (e.g. lunch hall, assembly) earlier before noise builds up can be helpful as some learners might find it hard to cope with loud noise. Gradually build up time in the noisier area.</a:t>
            </a:r>
            <a:endParaRPr lang="en-GB" sz="1800" dirty="0">
              <a:effectLst/>
              <a:latin typeface="Times New Roman" panose="02020603050405020304" pitchFamily="18" charset="0"/>
              <a:ea typeface="Times New Roman" panose="02020603050405020304" pitchFamily="18" charset="0"/>
            </a:endParaRPr>
          </a:p>
          <a:p>
            <a:r>
              <a:rPr lang="en-GB" sz="1800" dirty="0">
                <a:solidFill>
                  <a:srgbClr val="000000"/>
                </a:solidFill>
                <a:effectLst/>
                <a:latin typeface="Hind" panose="02000000000000000000" pitchFamily="2" charset="0"/>
                <a:ea typeface="Times New Roman" panose="02020603050405020304" pitchFamily="18" charset="0"/>
              </a:rPr>
              <a:t>Ensure that all class teachers and staff who have contact with the class have access to the learner’s profile and are aware of the agreed strategies which support the learner and maximise their inclusion and participation in the class. </a:t>
            </a:r>
            <a:endParaRPr lang="en-GB" sz="1800" dirty="0">
              <a:effectLst/>
              <a:latin typeface="Times New Roman" panose="02020603050405020304" pitchFamily="18" charset="0"/>
              <a:ea typeface="Times New Roman" panose="02020603050405020304" pitchFamily="18" charset="0"/>
            </a:endParaRPr>
          </a:p>
          <a:p>
            <a:r>
              <a:rPr lang="en-GB" sz="1800" dirty="0">
                <a:solidFill>
                  <a:srgbClr val="000000"/>
                </a:solidFill>
                <a:effectLst/>
                <a:latin typeface="Hind" panose="02000000000000000000" pitchFamily="2" charset="0"/>
                <a:ea typeface="Times New Roman" panose="02020603050405020304" pitchFamily="18" charset="0"/>
              </a:rPr>
              <a:t>Where the learner has more than one teacher communication between the learner’s  teachers is important. Different subject areas will present different opportunities for learners to demonstrate their strengths and also experience challenges. Strategies and approaches which work well in one subject area can be shared and may be beneficial in another class. </a:t>
            </a:r>
            <a:endParaRPr lang="en-GB" sz="1800" dirty="0">
              <a:effectLst/>
              <a:latin typeface="Times New Roman" panose="02020603050405020304" pitchFamily="18" charset="0"/>
              <a:ea typeface="Times New Roman" panose="02020603050405020304" pitchFamily="18" charset="0"/>
            </a:endParaRPr>
          </a:p>
          <a:p>
            <a:r>
              <a:rPr lang="en-GB" sz="1800" dirty="0">
                <a:solidFill>
                  <a:srgbClr val="000000"/>
                </a:solidFill>
                <a:effectLst/>
                <a:latin typeface="Hind" panose="02000000000000000000" pitchFamily="2" charset="0"/>
                <a:ea typeface="Times New Roman" panose="02020603050405020304" pitchFamily="18" charset="0"/>
              </a:rPr>
              <a:t>Effective communication between pupil support /support for learning and class teachers is also vital. Class teachers are aware of the behaviour and emotionality of all their learners as they enter their classroom and at the start of the lesson . They can pick up if there has been any tension or difficulties experienced by learners as they have walked between classes and can discuss this with colleagues and the learner to improve and hopefully resolve the issues. </a:t>
            </a:r>
            <a:endParaRPr lang="en-GB"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15</a:t>
            </a:fld>
            <a:endParaRPr lang="en-GB"/>
          </a:p>
        </p:txBody>
      </p:sp>
    </p:spTree>
    <p:extLst>
      <p:ext uri="{BB962C8B-B14F-4D97-AF65-F5344CB8AC3E}">
        <p14:creationId xmlns:p14="http://schemas.microsoft.com/office/powerpoint/2010/main" val="23666239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**Tips for secondary school transitions**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Families and learners should play a key role in this transition. They should be part of the planning process and transition meetings and may participate in an enhanced transition programme with the secondary school</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Enhanced transition might involve extra visits to the secondary school. It can help some learners to have a task/project to do during the visit e.g. checking the temperature in key places</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In line with legislation, transitions should be planned well in advance: this may mean the first formal planning meeting with the secondary school could take place in Primary 6</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It is crucial that all agencies work together to ensure a smooth transition for the learner</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It is important that staff in secondary schools are made aware of learners with additional support needs and access their learner profiles</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The lead professional in the transition process should draw up a transition plan detailing learner strengths and areas where additional support may be required. This should also include any sensory issues experienced by the learner</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Ensure that the transition plan is appropriately broken down into small, manageable steps if needed</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Write a social story about transitioning from school to school. Highlight the big changes that may cause anxiety such as waking up earlier, taking the bus, or eating lunch at school rather than at home.</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**Some aspects for consideration**</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**Timetables**</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Ensure the learner has a clear, colour coded timetable. Give a copy to the family so they have the opportunity to discuss daily activities (they may need more). This can help decrease anxiety about ‘what happens next’ and reduce questions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Provide the learner with an additional hard copy of their timetable to stick in their diary</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Print off spare copies of their timetables</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**Navigating the school**</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Provide a map of the school layout. Use highlighters to colour code areas and routes between classrooms on a map of the school and colour code textbooks and resources for curricular areas to match timetable/map. This promotes personal organisation, independence and reduces anxiety about what resources are relevant for subjects/for each day.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**Sharing the learning outcomes**</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Practitioners should consider having lesson aims or tasks on the whiteboard as this makes the student aware of the structure of the lesson and what and how much they have to do.</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**Transitioning between classes**</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Give a 5 minute warning prior to the end of class to prepare for the transition.</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This might be a verbal signal, a visual signal or both. Giving time to pack up and transition from one class to another a few minutes earlier than others benefits some learners. This can avoid many issues related to busy, noisy corridors and allow time to organise themselves for next lesson. Entering an area earlier before noise builds up (e.g. lunch hall, assembly) as some learners might find it hard to cope with loud noise. Gradually build up time in the noisier area.</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**Coping with the unexpected**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Use prompt cards to support independence in unexpected situations. They could answer: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‘What if….?’  e.g. I lose my dinner money / I forget my PE kit, no one turns up to run me home.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The instructions remind the learner what to do in a particular situation and should help reduce anxiety. The prompt cards should be specific to the individual</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Review the use of the cards regularly and add if other situations have arisen. Explain to learners what will happen in clear, precise language if an unexpected event occurs. Many are reassured by knowing what will happen after the unexpected event, e.g. “After the fire drill, we will return to the classroom”</a:t>
            </a:r>
          </a:p>
          <a:p>
            <a:endParaRPr lang="en-US" dirty="0"/>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16</a:t>
            </a:fld>
            <a:endParaRPr lang="en-GB"/>
          </a:p>
        </p:txBody>
      </p:sp>
    </p:spTree>
    <p:extLst>
      <p:ext uri="{BB962C8B-B14F-4D97-AF65-F5344CB8AC3E}">
        <p14:creationId xmlns:p14="http://schemas.microsoft.com/office/powerpoint/2010/main" val="223835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200" b="1" dirty="0">
                <a:effectLst/>
                <a:latin typeface="Arial" panose="020B0604020202020204" pitchFamily="34" charset="0"/>
                <a:ea typeface="Times New Roman" panose="02020603050405020304" pitchFamily="18" charset="0"/>
                <a:cs typeface="Times New Roman" panose="02020603050405020304" pitchFamily="18" charset="0"/>
              </a:rPr>
              <a:t>Tips for secondary school transitions</a:t>
            </a:r>
          </a:p>
          <a:p>
            <a:pPr marL="171450" indent="-171450">
              <a:buFont typeface="Arial" panose="020B0604020202020204" pitchFamily="34" charset="0"/>
              <a:buChar char="•"/>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Families and learners should be part of the planning process and transition meetings and may participate in an enhanced transition programme with the secondary school</a:t>
            </a: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Enhanced transition might involve extra visits to the secondary school. It can help some learners to have a task/project to do during the visit e.g. checking the temperature in key places</a:t>
            </a: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In line with legislation, transitions should be planned well in advance: this may mean the first formal planning meeting with the secondary school could take place in Primary 6</a:t>
            </a: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It is crucial that all agencies work together to ensure a smooth transition for the learner</a:t>
            </a: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It is important that staff in secondary schools are made aware of learners with additional support needs and access their learner profiles</a:t>
            </a: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The lead professional in the transition process should draw up a transition plan detailing learner strengths and areas where additional support may be required. </a:t>
            </a: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Ensure that the transition plan is appropriately broken down into small, manageable steps if needed</a:t>
            </a:r>
          </a:p>
          <a:p>
            <a:pPr marL="171450" indent="-171450">
              <a:buFont typeface="Arial" panose="020B0604020202020204" pitchFamily="34" charset="0"/>
              <a:buChar char="•"/>
            </a:pPr>
            <a:endParaRPr lang="en-GB" dirty="0"/>
          </a:p>
          <a:p>
            <a:endParaRPr lang="en-US" dirty="0"/>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17</a:t>
            </a:fld>
            <a:endParaRPr lang="en-GB"/>
          </a:p>
        </p:txBody>
      </p:sp>
    </p:spTree>
    <p:extLst>
      <p:ext uri="{BB962C8B-B14F-4D97-AF65-F5344CB8AC3E}">
        <p14:creationId xmlns:p14="http://schemas.microsoft.com/office/powerpoint/2010/main" val="31960392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200" dirty="0">
                <a:effectLst/>
                <a:latin typeface="Arial" panose="020B0604020202020204" pitchFamily="34" charset="0"/>
                <a:ea typeface="Times New Roman" panose="02020603050405020304" pitchFamily="18" charset="0"/>
                <a:cs typeface="Times New Roman" panose="02020603050405020304" pitchFamily="18" charset="0"/>
              </a:rPr>
              <a:t>**Timetables**</a:t>
            </a: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Ensure the learner has a clear, colour coded timetable. Give a copy to the family so they have the opportunity to discuss daily activities (they may need more). This can help decrease anxiety about ‘what happens next’ and reduce questions  </a:t>
            </a: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Provide the learner with an additional hard copy of their timetable to stick in their diary</a:t>
            </a: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Print off spare copies of their timetables</a:t>
            </a:r>
          </a:p>
          <a:p>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200" dirty="0">
                <a:effectLst/>
                <a:latin typeface="Arial" panose="020B0604020202020204" pitchFamily="34" charset="0"/>
                <a:ea typeface="Times New Roman" panose="02020603050405020304" pitchFamily="18" charset="0"/>
                <a:cs typeface="Times New Roman" panose="02020603050405020304" pitchFamily="18" charset="0"/>
              </a:rPr>
              <a:t>**Navigating the school**</a:t>
            </a:r>
          </a:p>
          <a:p>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200" dirty="0">
                <a:effectLst/>
                <a:latin typeface="Arial" panose="020B0604020202020204" pitchFamily="34" charset="0"/>
                <a:ea typeface="Times New Roman" panose="02020603050405020304" pitchFamily="18" charset="0"/>
                <a:cs typeface="Times New Roman" panose="02020603050405020304" pitchFamily="18" charset="0"/>
              </a:rPr>
              <a:t>Provide a map of the school layout. Use highlighters to colour code areas and routes between classrooms on a map of the school and colour code textbooks and resources for curricular areas to match timetable/map. This promotes personal organisation, independence and reduces anxiety about what resources are relevant for subjects/for each day. </a:t>
            </a:r>
          </a:p>
          <a:p>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200" dirty="0">
                <a:effectLst/>
                <a:latin typeface="Arial" panose="020B0604020202020204" pitchFamily="34" charset="0"/>
                <a:ea typeface="Times New Roman" panose="02020603050405020304" pitchFamily="18" charset="0"/>
                <a:cs typeface="Times New Roman" panose="02020603050405020304" pitchFamily="18" charset="0"/>
              </a:rPr>
              <a:t>**Sharing the learning outcomes**</a:t>
            </a:r>
          </a:p>
          <a:p>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200" dirty="0">
                <a:effectLst/>
                <a:latin typeface="Arial" panose="020B0604020202020204" pitchFamily="34" charset="0"/>
                <a:ea typeface="Times New Roman" panose="02020603050405020304" pitchFamily="18" charset="0"/>
                <a:cs typeface="Times New Roman" panose="02020603050405020304" pitchFamily="18" charset="0"/>
              </a:rPr>
              <a:t>Practitioners should consider having lesson aims or tasks on the whiteboard as this makes the student aware of the structure of the lesson and what and how much they have to do.</a:t>
            </a:r>
          </a:p>
          <a:p>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200" dirty="0">
                <a:effectLst/>
                <a:latin typeface="Arial" panose="020B0604020202020204" pitchFamily="34" charset="0"/>
                <a:ea typeface="Times New Roman" panose="02020603050405020304" pitchFamily="18" charset="0"/>
                <a:cs typeface="Times New Roman" panose="02020603050405020304" pitchFamily="18" charset="0"/>
              </a:rPr>
              <a:t>**Transitioning between classes**</a:t>
            </a:r>
          </a:p>
          <a:p>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200" dirty="0">
                <a:effectLst/>
                <a:latin typeface="Arial" panose="020B0604020202020204" pitchFamily="34" charset="0"/>
                <a:ea typeface="Times New Roman" panose="02020603050405020304" pitchFamily="18" charset="0"/>
                <a:cs typeface="Times New Roman" panose="02020603050405020304" pitchFamily="18" charset="0"/>
              </a:rPr>
              <a:t>Give a 5 minute warning prior to the end of class to prepare for the transition.</a:t>
            </a:r>
          </a:p>
          <a:p>
            <a:r>
              <a:rPr lang="en-GB" sz="1200" dirty="0">
                <a:effectLst/>
                <a:latin typeface="Arial" panose="020B0604020202020204" pitchFamily="34" charset="0"/>
                <a:ea typeface="Times New Roman" panose="02020603050405020304" pitchFamily="18" charset="0"/>
                <a:cs typeface="Times New Roman" panose="02020603050405020304" pitchFamily="18" charset="0"/>
              </a:rPr>
              <a:t>This might be a verbal signal, a visual signal or both. Giving time to pack up and transition from one class to another a few minutes earlier than others benefits some learners. This can avoid many issues related to busy, noisy corridors and allow time to organise themselves for next lesson. Entering an area earlier before noise builds up (e.g. lunch hall, assembly) as some learners might find it hard to cope with loud noise. Gradually build up time in the noisier area.</a:t>
            </a:r>
          </a:p>
          <a:p>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200" dirty="0">
                <a:effectLst/>
                <a:latin typeface="Arial" panose="020B0604020202020204" pitchFamily="34" charset="0"/>
                <a:ea typeface="Times New Roman" panose="02020603050405020304" pitchFamily="18" charset="0"/>
                <a:cs typeface="Times New Roman" panose="02020603050405020304" pitchFamily="18" charset="0"/>
              </a:rPr>
              <a:t>**Coping with the unexpected** </a:t>
            </a:r>
          </a:p>
          <a:p>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Use prompt cards to support independence in unexpected situations. They could answer: </a:t>
            </a: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‘What if….?’  e.g. I lose my dinner money / I forget my PE kit, no one turns up to run me home. </a:t>
            </a: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The instructions remind the learner what to do in a particular situation and should help reduce anxiety. The prompt cards should be specific to the individual</a:t>
            </a: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Review the use of the cards regularly and add if other situations have arisen. Explain to learners what will happen in clear, precise language if an unexpected event occurs. Many are reassured by knowing what will happen after the unexpected event, e.g. “After the fire drill, we will return to the classroom”</a:t>
            </a:r>
          </a:p>
          <a:p>
            <a:endParaRPr lang="en-US" dirty="0"/>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18</a:t>
            </a:fld>
            <a:endParaRPr lang="en-GB"/>
          </a:p>
        </p:txBody>
      </p:sp>
    </p:spTree>
    <p:extLst>
      <p:ext uri="{BB962C8B-B14F-4D97-AF65-F5344CB8AC3E}">
        <p14:creationId xmlns:p14="http://schemas.microsoft.com/office/powerpoint/2010/main" val="41570909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Arial" panose="020B0604020202020204" pitchFamily="34" charset="0"/>
                <a:ea typeface="Times New Roman" panose="02020603050405020304" pitchFamily="18" charset="0"/>
              </a:rPr>
              <a:t>Whilst there are key general principles which should underpin effective planning for transitions, planning for support should be tailored to the individual’s and family’s unique preferences and circumstances.  Many young people may benefit from advocacy support when navigating these systems. </a:t>
            </a:r>
            <a:endParaRPr lang="en-GB" sz="12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19</a:t>
            </a:fld>
            <a:endParaRPr lang="en-GB"/>
          </a:p>
        </p:txBody>
      </p:sp>
    </p:spTree>
    <p:extLst>
      <p:ext uri="{BB962C8B-B14F-4D97-AF65-F5344CB8AC3E}">
        <p14:creationId xmlns:p14="http://schemas.microsoft.com/office/powerpoint/2010/main" val="3734424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All of the professional learning in the Framework fits into one of these four themes. The four themes are interconnected and interdependent.</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This activity forms part of the professional learning in the Inclusion theme.</a:t>
            </a:r>
            <a:endParaRPr lang="en-GB" sz="1800" b="0" i="0" dirty="0">
              <a:solidFill>
                <a:srgbClr val="444444"/>
              </a:solidFill>
              <a:effectLst/>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2</a:t>
            </a:fld>
            <a:endParaRPr lang="en-GB"/>
          </a:p>
        </p:txBody>
      </p:sp>
    </p:spTree>
    <p:extLst>
      <p:ext uri="{BB962C8B-B14F-4D97-AF65-F5344CB8AC3E}">
        <p14:creationId xmlns:p14="http://schemas.microsoft.com/office/powerpoint/2010/main" val="17830314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lnSpc>
                <a:spcPct val="150000"/>
              </a:lnSpc>
            </a:pPr>
            <a:r>
              <a:rPr lang="en-GB" sz="1800" dirty="0">
                <a:effectLst/>
                <a:latin typeface="Arial" panose="020B0604020202020204" pitchFamily="34" charset="0"/>
                <a:ea typeface="Times New Roman" panose="02020603050405020304" pitchFamily="18" charset="0"/>
              </a:rPr>
              <a:t> Principles of Good Transitions 3 emphasises that collaboration across services is vital for effective planning and may include: </a:t>
            </a:r>
            <a:endParaRPr lang="en-GB" sz="1800" dirty="0">
              <a:effectLst/>
              <a:latin typeface="Times New Roman" panose="02020603050405020304" pitchFamily="18" charset="0"/>
              <a:ea typeface="Times New Roman" panose="02020603050405020304" pitchFamily="18" charset="0"/>
            </a:endParaRPr>
          </a:p>
          <a:p>
            <a:pPr marL="342900" lvl="0" indent="-342900" fontAlgn="base">
              <a:lnSpc>
                <a:spcPct val="150000"/>
              </a:lnSpc>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rPr>
              <a:t>Education staff </a:t>
            </a:r>
            <a:endParaRPr lang="en-GB" sz="1800" dirty="0">
              <a:effectLst/>
              <a:latin typeface="Times New Roman" panose="02020603050405020304" pitchFamily="18" charset="0"/>
              <a:ea typeface="Times New Roman" panose="02020603050405020304" pitchFamily="18" charset="0"/>
            </a:endParaRPr>
          </a:p>
          <a:p>
            <a:pPr marL="342900" lvl="0" indent="-342900" fontAlgn="base">
              <a:lnSpc>
                <a:spcPct val="150000"/>
              </a:lnSpc>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rPr>
              <a:t>Paediatric and adult health services </a:t>
            </a:r>
            <a:endParaRPr lang="en-GB" sz="1800" dirty="0">
              <a:effectLst/>
              <a:latin typeface="Times New Roman" panose="02020603050405020304" pitchFamily="18" charset="0"/>
              <a:ea typeface="Times New Roman" panose="02020603050405020304" pitchFamily="18" charset="0"/>
            </a:endParaRPr>
          </a:p>
          <a:p>
            <a:pPr marL="342900" lvl="0" indent="-342900" fontAlgn="base">
              <a:lnSpc>
                <a:spcPct val="150000"/>
              </a:lnSpc>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rPr>
              <a:t>Third Sector  </a:t>
            </a:r>
            <a:endParaRPr lang="en-GB" sz="1800" dirty="0">
              <a:effectLst/>
              <a:latin typeface="Times New Roman" panose="02020603050405020304" pitchFamily="18" charset="0"/>
              <a:ea typeface="Times New Roman" panose="02020603050405020304" pitchFamily="18" charset="0"/>
            </a:endParaRPr>
          </a:p>
          <a:p>
            <a:pPr marL="342900" lvl="0" indent="-342900" fontAlgn="base">
              <a:lnSpc>
                <a:spcPct val="150000"/>
              </a:lnSpc>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rPr>
              <a:t>Public sector services </a:t>
            </a:r>
            <a:endParaRPr lang="en-GB" sz="1800" dirty="0">
              <a:effectLst/>
              <a:latin typeface="Times New Roman" panose="02020603050405020304" pitchFamily="18" charset="0"/>
              <a:ea typeface="Times New Roman" panose="02020603050405020304" pitchFamily="18" charset="0"/>
            </a:endParaRPr>
          </a:p>
          <a:p>
            <a:pPr marL="342900" lvl="0" indent="-342900" fontAlgn="base">
              <a:lnSpc>
                <a:spcPct val="150000"/>
              </a:lnSpc>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rPr>
              <a:t>Social work and social care </a:t>
            </a:r>
            <a:endParaRPr lang="en-GB" sz="1800" dirty="0">
              <a:effectLst/>
              <a:latin typeface="Times New Roman" panose="02020603050405020304" pitchFamily="18" charset="0"/>
              <a:ea typeface="Times New Roman" panose="02020603050405020304" pitchFamily="18" charset="0"/>
            </a:endParaRPr>
          </a:p>
          <a:p>
            <a:pPr marL="342900" lvl="0" indent="-342900" fontAlgn="base">
              <a:lnSpc>
                <a:spcPct val="150000"/>
              </a:lnSpc>
              <a:buSzPts val="1000"/>
              <a:buFont typeface="Symbol" panose="05050102010706020507" pitchFamily="18" charset="2"/>
              <a:buChar char=""/>
              <a:tabLst>
                <a:tab pos="457200" algn="l"/>
              </a:tabLst>
            </a:pPr>
            <a:r>
              <a:rPr lang="en-GB" sz="1800" dirty="0">
                <a:effectLst/>
                <a:latin typeface="Arial" panose="020B0604020202020204" pitchFamily="34" charset="0"/>
                <a:ea typeface="Times New Roman" panose="02020603050405020304" pitchFamily="18" charset="0"/>
              </a:rPr>
              <a:t>Employment and training services </a:t>
            </a:r>
            <a:endParaRPr lang="en-GB" sz="1800" dirty="0">
              <a:effectLst/>
              <a:latin typeface="Times New Roman" panose="02020603050405020304" pitchFamily="18" charset="0"/>
              <a:ea typeface="Times New Roman" panose="02020603050405020304" pitchFamily="18" charset="0"/>
            </a:endParaRPr>
          </a:p>
          <a:p>
            <a:pPr fontAlgn="base">
              <a:lnSpc>
                <a:spcPct val="150000"/>
              </a:lnSpc>
            </a:pPr>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fontAlgn="base">
              <a:lnSpc>
                <a:spcPct val="150000"/>
              </a:lnSpc>
            </a:pPr>
            <a:r>
              <a:rPr lang="en-GB" sz="1800" dirty="0">
                <a:effectLst/>
                <a:latin typeface="Arial" panose="020B0604020202020204" pitchFamily="34" charset="0"/>
                <a:ea typeface="Times New Roman" panose="02020603050405020304" pitchFamily="18" charset="0"/>
              </a:rPr>
              <a:t>Further detail on the Principles of Good Transitions can be found here:  </a:t>
            </a:r>
            <a:endParaRPr lang="en-GB" sz="1800" dirty="0">
              <a:effectLst/>
              <a:latin typeface="Times New Roman" panose="02020603050405020304" pitchFamily="18" charset="0"/>
              <a:ea typeface="Times New Roman" panose="02020603050405020304" pitchFamily="18" charset="0"/>
            </a:endParaRPr>
          </a:p>
          <a:p>
            <a:pPr fontAlgn="base">
              <a:lnSpc>
                <a:spcPct val="150000"/>
              </a:lnSpc>
            </a:pPr>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fontAlgn="base">
              <a:lnSpc>
                <a:spcPct val="150000"/>
              </a:lnSpc>
            </a:pPr>
            <a:r>
              <a:rPr lang="en-GB" sz="1800" dirty="0">
                <a:solidFill>
                  <a:srgbClr val="0563C1"/>
                </a:solidFill>
                <a:effectLst/>
                <a:latin typeface="Arial" panose="020B0604020202020204" pitchFamily="34" charset="0"/>
                <a:ea typeface="Times New Roman" panose="02020603050405020304" pitchFamily="18" charset="0"/>
                <a:hlinkClick r:id="rId3"/>
              </a:rPr>
              <a:t>Download 'Principles of Good Transitions 3' - Scottish Transitions Forum</a:t>
            </a:r>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20</a:t>
            </a:fld>
            <a:endParaRPr lang="en-GB"/>
          </a:p>
        </p:txBody>
      </p:sp>
    </p:spTree>
    <p:extLst>
      <p:ext uri="{BB962C8B-B14F-4D97-AF65-F5344CB8AC3E}">
        <p14:creationId xmlns:p14="http://schemas.microsoft.com/office/powerpoint/2010/main" val="7210872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21</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a:ea typeface="ＭＳ Ｐゴシック"/>
                <a:cs typeface="Arial"/>
              </a:rPr>
              <a:t>Facilitation notes:</a:t>
            </a:r>
          </a:p>
          <a:p>
            <a:r>
              <a:rPr lang="en-US" altLang="en-US" dirty="0">
                <a:latin typeface="Arial"/>
                <a:ea typeface="ＭＳ Ｐゴシック"/>
                <a:cs typeface="Arial"/>
              </a:rPr>
              <a:t>You can do this in groups...</a:t>
            </a:r>
          </a:p>
          <a:p>
            <a:r>
              <a:rPr lang="en-US" altLang="en-US" dirty="0">
                <a:latin typeface="Arial"/>
                <a:ea typeface="ＭＳ Ｐゴシック"/>
                <a:cs typeface="Arial"/>
              </a:rPr>
              <a:t>Encourage educators to take this forward in an enquiry</a:t>
            </a:r>
            <a:endParaRPr lang="en-US" dirty="0"/>
          </a:p>
          <a:p>
            <a:r>
              <a:rPr lang="en-US" altLang="en-US" dirty="0">
                <a:latin typeface="Arial"/>
                <a:ea typeface="ＭＳ Ｐゴシック"/>
                <a:cs typeface="Arial"/>
              </a:rPr>
              <a:t>Consider impact of the actions / learning</a:t>
            </a:r>
            <a:endParaRPr lang="en-US" altLang="en-US" dirty="0">
              <a:latin typeface="Arial" charset="0"/>
              <a:ea typeface="ＭＳ Ｐゴシック" pitchFamily="34" charset="-128"/>
              <a:cs typeface="Arial"/>
            </a:endParaRPr>
          </a:p>
          <a:p>
            <a:endParaRPr lang="en-US" altLang="en-US" dirty="0">
              <a:latin typeface="Arial" charset="0"/>
              <a:ea typeface="ＭＳ Ｐゴシック" pitchFamily="34" charset="-128"/>
              <a:cs typeface="Arial"/>
            </a:endParaRPr>
          </a:p>
        </p:txBody>
      </p:sp>
    </p:spTree>
    <p:extLst>
      <p:ext uri="{BB962C8B-B14F-4D97-AF65-F5344CB8AC3E}">
        <p14:creationId xmlns:p14="http://schemas.microsoft.com/office/powerpoint/2010/main" val="28858679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A76ED88B-7843-4D9C-A2B3-26FDE060B586}" type="slidenum">
              <a:rPr kumimoji="0" lang="en-GB"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charset="0"/>
              <a:ea typeface="ＭＳ Ｐゴシック" pitchFamily="34" charset="-128"/>
              <a:cs typeface="Arial"/>
            </a:endParaRPr>
          </a:p>
        </p:txBody>
      </p:sp>
    </p:spTree>
    <p:extLst>
      <p:ext uri="{BB962C8B-B14F-4D97-AF65-F5344CB8AC3E}">
        <p14:creationId xmlns:p14="http://schemas.microsoft.com/office/powerpoint/2010/main" val="37529801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23</a:t>
            </a:fld>
            <a:endParaRPr lang="en-GB"/>
          </a:p>
        </p:txBody>
      </p:sp>
    </p:spTree>
    <p:extLst>
      <p:ext uri="{BB962C8B-B14F-4D97-AF65-F5344CB8AC3E}">
        <p14:creationId xmlns:p14="http://schemas.microsoft.com/office/powerpoint/2010/main" val="2436637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3</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800" b="0" i="0" u="none" strike="noStrike" dirty="0">
                <a:solidFill>
                  <a:srgbClr val="000000"/>
                </a:solidFill>
                <a:effectLst/>
                <a:latin typeface="Calibri" panose="020F0502020204030204" pitchFamily="34" charset="0"/>
              </a:rPr>
              <a:t>Option to skip slide as these are instructions for facilitators only. No need to read to audience.</a:t>
            </a:r>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p:txBody>
      </p:sp>
    </p:spTree>
    <p:extLst>
      <p:ext uri="{BB962C8B-B14F-4D97-AF65-F5344CB8AC3E}">
        <p14:creationId xmlns:p14="http://schemas.microsoft.com/office/powerpoint/2010/main" val="2335054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This professional learning forms part of the national model for professional learning and is designed to help you gain more knowledge and have a deeper understanding of inclusion, wellbeing and equalities</a:t>
            </a:r>
            <a:r>
              <a:rPr lang="en-US" sz="1800" b="0" i="0" u="none" strike="noStrike" dirty="0">
                <a:solidFill>
                  <a:srgbClr val="000000"/>
                </a:solidFill>
                <a:effectLst/>
                <a:latin typeface="Calibri" panose="020F0502020204030204" pitchFamily="34" charset="0"/>
              </a:rPr>
              <a:t>​</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marL="285750" indent="-285750"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On completion of this professional learning, you will be asked to consider what your next steps will be</a:t>
            </a:r>
            <a:r>
              <a:rPr lang="en-US" sz="1800" b="0" i="0" u="none" strike="noStrike" dirty="0">
                <a:solidFill>
                  <a:srgbClr val="000000"/>
                </a:solidFill>
                <a:effectLst/>
                <a:latin typeface="Calibri" panose="020F0502020204030204" pitchFamily="34" charset="0"/>
              </a:rPr>
              <a:t>​</a:t>
            </a:r>
            <a:r>
              <a:rPr lang="en-US" sz="1800" b="0" i="0" dirty="0">
                <a:solidFill>
                  <a:srgbClr val="000000"/>
                </a:solidFill>
                <a:effectLst/>
                <a:latin typeface="Calibri" panose="020F0502020204030204" pitchFamily="34" charset="0"/>
              </a:rPr>
              <a:t>​. </a:t>
            </a:r>
            <a:endParaRPr lang="en-US" sz="1800" b="0" i="0" dirty="0">
              <a:solidFill>
                <a:srgbClr val="444444"/>
              </a:solidFill>
              <a:effectLst/>
              <a:latin typeface="Arial" panose="020B0604020202020204" pitchFamily="34" charset="0"/>
            </a:endParaRPr>
          </a:p>
          <a:p>
            <a:pPr marL="285750" indent="-285750" fontAlgn="base">
              <a:buFont typeface="Arial" panose="020B0604020202020204" pitchFamily="34" charset="0"/>
              <a:buChar char="•"/>
            </a:pPr>
            <a:r>
              <a:rPr lang="en-GB" sz="1800" b="0" i="0" u="none" strike="noStrike" dirty="0">
                <a:solidFill>
                  <a:srgbClr val="000000"/>
                </a:solidFill>
                <a:effectLst/>
                <a:latin typeface="Calibri"/>
                <a:cs typeface="Calibri"/>
              </a:rPr>
              <a:t>Please take some time to consider the reflection questions at the </a:t>
            </a:r>
            <a:r>
              <a:rPr lang="en-GB" sz="1800" dirty="0">
                <a:solidFill>
                  <a:srgbClr val="000000"/>
                </a:solidFill>
                <a:latin typeface="Calibri"/>
                <a:cs typeface="Calibri"/>
              </a:rPr>
              <a:t>end</a:t>
            </a:r>
            <a:endParaRPr lang="en-GB" sz="1800" b="0" i="0" dirty="0">
              <a:solidFill>
                <a:srgbClr val="000000"/>
              </a:solidFill>
              <a:effectLst/>
              <a:latin typeface="Calibri"/>
              <a:cs typeface="Calibri"/>
            </a:endParaRPr>
          </a:p>
          <a:p>
            <a:endParaRPr lang="en-GB" dirty="0">
              <a:ea typeface="Calibri"/>
              <a:cs typeface="Calibri"/>
            </a:endParaRPr>
          </a:p>
        </p:txBody>
      </p:sp>
      <p:sp>
        <p:nvSpPr>
          <p:cNvPr id="4" name="Slide Number Placeholder 3"/>
          <p:cNvSpPr>
            <a:spLocks noGrp="1"/>
          </p:cNvSpPr>
          <p:nvPr>
            <p:ph type="sldNum" sz="quarter" idx="5"/>
          </p:nvPr>
        </p:nvSpPr>
        <p:spPr/>
        <p:txBody>
          <a:bodyPr/>
          <a:lstStyle/>
          <a:p>
            <a:fld id="{1238C683-9137-4122-84BD-5AA5692D6AF0}" type="slidenum">
              <a:rPr lang="en-GB" smtClean="0"/>
              <a:t>4</a:t>
            </a:fld>
            <a:endParaRPr lang="en-GB"/>
          </a:p>
        </p:txBody>
      </p:sp>
    </p:spTree>
    <p:extLst>
      <p:ext uri="{BB962C8B-B14F-4D97-AF65-F5344CB8AC3E}">
        <p14:creationId xmlns:p14="http://schemas.microsoft.com/office/powerpoint/2010/main" val="439743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5</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Link activity to national model </a:t>
            </a:r>
          </a:p>
          <a:p>
            <a:endParaRPr lang="en-US" altLang="en-US" dirty="0">
              <a:latin typeface="Arial" charset="0"/>
              <a:ea typeface="ＭＳ Ｐゴシック" pitchFamily="34" charset="-128"/>
            </a:endParaRPr>
          </a:p>
        </p:txBody>
      </p:sp>
    </p:spTree>
    <p:extLst>
      <p:ext uri="{BB962C8B-B14F-4D97-AF65-F5344CB8AC3E}">
        <p14:creationId xmlns:p14="http://schemas.microsoft.com/office/powerpoint/2010/main" val="2049599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Arial" panose="020B0604020202020204" pitchFamily="34" charset="0"/>
                <a:ea typeface="Times New Roman" panose="02020603050405020304" pitchFamily="18" charset="0"/>
                <a:cs typeface="Arial" panose="020B0604020202020204" pitchFamily="34" charset="0"/>
              </a:rPr>
              <a:t>Transitions can be particularly difficult for many individuals, particularly those with additional support needs.  This can be helped by planning for predictability and seeking to reduce disrupted expectations.  All kinds of transitions happen many times a day when there are changes to a child or young person’s situation, which require an attention shift, for example, moving from concentrating on a writing activity to listening to the teacher talking.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Arial" panose="020B0604020202020204" pitchFamily="34" charset="0"/>
                <a:ea typeface="Times New Roman" panose="02020603050405020304" pitchFamily="18" charset="0"/>
                <a:cs typeface="Arial" panose="020B0604020202020204" pitchFamily="34" charset="0"/>
              </a:rPr>
              <a:t>Whatever the form of change and transition, all children and young people are entitled to support to enable them to gain as much as possible from the opportunities which Curriculum for Excellence can provide and also support in moving into positive and sustained destinations beyond school.</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6</a:t>
            </a:fld>
            <a:endParaRPr lang="en-GB"/>
          </a:p>
        </p:txBody>
      </p:sp>
    </p:spTree>
    <p:extLst>
      <p:ext uri="{BB962C8B-B14F-4D97-AF65-F5344CB8AC3E}">
        <p14:creationId xmlns:p14="http://schemas.microsoft.com/office/powerpoint/2010/main" val="2513686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Times New Roman" panose="02020603050405020304" pitchFamily="18" charset="0"/>
              </a:rPr>
              <a:t>There are six points in the education of a child/young person with additional support needs when transition duties apply: </a:t>
            </a:r>
            <a:endParaRPr lang="en-GB" sz="1800" dirty="0">
              <a:effectLst/>
              <a:latin typeface="Times New Roman" panose="02020603050405020304" pitchFamily="18" charset="0"/>
              <a:ea typeface="Times New Roman" panose="02020603050405020304" pitchFamily="18" charset="0"/>
            </a:endParaRPr>
          </a:p>
          <a:p>
            <a:pPr marL="342900" lvl="0" indent="-342900" fontAlgn="base">
              <a:buSzPts val="1000"/>
              <a:buFont typeface="Symbol" panose="05050102010706020507" pitchFamily="18" charset="2"/>
              <a:buChar char=""/>
              <a:tabLst>
                <a:tab pos="457200" algn="l"/>
              </a:tabLst>
            </a:pPr>
            <a:r>
              <a:rPr lang="en-GB" sz="1800" dirty="0">
                <a:effectLst/>
                <a:latin typeface="Calibri" panose="020F0502020204030204" pitchFamily="34" charset="0"/>
                <a:ea typeface="Times New Roman" panose="02020603050405020304" pitchFamily="18" charset="0"/>
              </a:rPr>
              <a:t>pre-nursery </a:t>
            </a:r>
            <a:endParaRPr lang="en-GB" sz="1800" dirty="0">
              <a:effectLst/>
              <a:latin typeface="Times New Roman" panose="02020603050405020304" pitchFamily="18" charset="0"/>
              <a:ea typeface="Times New Roman" panose="02020603050405020304" pitchFamily="18" charset="0"/>
            </a:endParaRPr>
          </a:p>
          <a:p>
            <a:pPr marL="342900" lvl="0" indent="-342900" fontAlgn="base">
              <a:buSzPts val="1000"/>
              <a:buFont typeface="Symbol" panose="05050102010706020507" pitchFamily="18" charset="2"/>
              <a:buChar char=""/>
              <a:tabLst>
                <a:tab pos="457200" algn="l"/>
              </a:tabLst>
            </a:pPr>
            <a:r>
              <a:rPr lang="en-GB" sz="1800" dirty="0">
                <a:effectLst/>
                <a:latin typeface="Calibri" panose="020F0502020204030204" pitchFamily="34" charset="0"/>
                <a:ea typeface="Times New Roman" panose="02020603050405020304" pitchFamily="18" charset="0"/>
              </a:rPr>
              <a:t>pre-primary 1 </a:t>
            </a:r>
            <a:endParaRPr lang="en-GB" sz="1800" dirty="0">
              <a:effectLst/>
              <a:latin typeface="Times New Roman" panose="02020603050405020304" pitchFamily="18" charset="0"/>
              <a:ea typeface="Times New Roman" panose="02020603050405020304" pitchFamily="18" charset="0"/>
            </a:endParaRPr>
          </a:p>
          <a:p>
            <a:pPr marL="342900" lvl="0" indent="-342900" fontAlgn="base">
              <a:buSzPts val="1000"/>
              <a:buFont typeface="Symbol" panose="05050102010706020507" pitchFamily="18" charset="2"/>
              <a:buChar char=""/>
              <a:tabLst>
                <a:tab pos="457200" algn="l"/>
              </a:tabLst>
            </a:pPr>
            <a:r>
              <a:rPr lang="en-GB" sz="1800" dirty="0">
                <a:effectLst/>
                <a:latin typeface="Calibri" panose="020F0502020204030204" pitchFamily="34" charset="0"/>
                <a:ea typeface="Times New Roman" panose="02020603050405020304" pitchFamily="18" charset="0"/>
              </a:rPr>
              <a:t>pre-secondary 1  </a:t>
            </a:r>
            <a:endParaRPr lang="en-GB" sz="1800" dirty="0">
              <a:effectLst/>
              <a:latin typeface="Times New Roman" panose="02020603050405020304" pitchFamily="18" charset="0"/>
              <a:ea typeface="Times New Roman" panose="02020603050405020304" pitchFamily="18" charset="0"/>
            </a:endParaRPr>
          </a:p>
          <a:p>
            <a:pPr marL="342900" lvl="0" indent="-342900" fontAlgn="base">
              <a:buSzPts val="1000"/>
              <a:buFont typeface="Symbol" panose="05050102010706020507" pitchFamily="18" charset="2"/>
              <a:buChar char=""/>
              <a:tabLst>
                <a:tab pos="457200" algn="l"/>
              </a:tabLst>
            </a:pPr>
            <a:r>
              <a:rPr lang="en-GB" sz="1800" dirty="0">
                <a:effectLst/>
                <a:latin typeface="Calibri" panose="020F0502020204030204" pitchFamily="34" charset="0"/>
                <a:ea typeface="Times New Roman" panose="02020603050405020304" pitchFamily="18" charset="0"/>
              </a:rPr>
              <a:t>when leaving secondary education </a:t>
            </a:r>
            <a:endParaRPr lang="en-GB" sz="1800" dirty="0">
              <a:effectLst/>
              <a:latin typeface="Times New Roman" panose="02020603050405020304" pitchFamily="18" charset="0"/>
              <a:ea typeface="Times New Roman" panose="02020603050405020304" pitchFamily="18" charset="0"/>
            </a:endParaRPr>
          </a:p>
          <a:p>
            <a:pPr marL="342900" lvl="0" indent="-342900" fontAlgn="base">
              <a:buSzPts val="1000"/>
              <a:buFont typeface="Symbol" panose="05050102010706020507" pitchFamily="18" charset="2"/>
              <a:buChar char=""/>
              <a:tabLst>
                <a:tab pos="457200" algn="l"/>
              </a:tabLst>
            </a:pPr>
            <a:r>
              <a:rPr lang="en-GB" sz="1800" dirty="0">
                <a:effectLst/>
                <a:latin typeface="Calibri" panose="020F0502020204030204" pitchFamily="34" charset="0"/>
                <a:ea typeface="Times New Roman" panose="02020603050405020304" pitchFamily="18" charset="0"/>
              </a:rPr>
              <a:t>where a pupil is moving to another school within an education authority </a:t>
            </a:r>
            <a:endParaRPr lang="en-GB" sz="1800" dirty="0">
              <a:effectLst/>
              <a:latin typeface="Times New Roman" panose="02020603050405020304" pitchFamily="18" charset="0"/>
              <a:ea typeface="Times New Roman" panose="02020603050405020304" pitchFamily="18" charset="0"/>
            </a:endParaRPr>
          </a:p>
          <a:p>
            <a:endParaRPr lang="en-GB" sz="1800" dirty="0">
              <a:effectLst/>
              <a:latin typeface="Calibri" panose="020F0502020204030204" pitchFamily="34" charset="0"/>
              <a:ea typeface="Times New Roman" panose="02020603050405020304" pitchFamily="18" charset="0"/>
            </a:endParaRPr>
          </a:p>
          <a:p>
            <a:pPr fontAlgn="base"/>
            <a:r>
              <a:rPr lang="en-GB" sz="1800" dirty="0">
                <a:effectLst/>
                <a:latin typeface="Calibri" panose="020F0502020204030204" pitchFamily="34" charset="0"/>
                <a:ea typeface="Times New Roman" panose="02020603050405020304" pitchFamily="18" charset="0"/>
              </a:rPr>
              <a:t>In the period leading up to each of these points (the period being 6 months, 12 months or as soon as reasonably practicable, depending on the circumstances), certain statutory obligations arise around the exchange of information about the pupil between education authorities and other agencies.  </a:t>
            </a:r>
            <a:endParaRPr lang="en-GB" sz="1800" dirty="0">
              <a:effectLst/>
              <a:latin typeface="Times New Roman" panose="02020603050405020304" pitchFamily="18" charset="0"/>
              <a:ea typeface="Times New Roman" panose="02020603050405020304" pitchFamily="18" charset="0"/>
            </a:endParaRPr>
          </a:p>
          <a:p>
            <a:pPr fontAlgn="base"/>
            <a:r>
              <a:rPr lang="en-GB" sz="1800" dirty="0">
                <a:effectLst/>
                <a:latin typeface="Calibri" panose="020F050202020403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fontAlgn="base"/>
            <a:r>
              <a:rPr lang="en-GB" sz="1800" dirty="0">
                <a:effectLst/>
                <a:latin typeface="Calibri" panose="020F0502020204030204" pitchFamily="34" charset="0"/>
                <a:ea typeface="Times New Roman" panose="02020603050405020304" pitchFamily="18" charset="0"/>
              </a:rPr>
              <a:t>Where a parent or young person takes the view that these duties have not been met, and seek that to be rectified, they can make a transition reference to the Tribunal.  </a:t>
            </a:r>
            <a:endParaRPr lang="en-GB" sz="1800" dirty="0">
              <a:effectLst/>
              <a:latin typeface="Times New Roman" panose="02020603050405020304" pitchFamily="18" charset="0"/>
              <a:ea typeface="Times New Roman" panose="02020603050405020304" pitchFamily="18" charset="0"/>
            </a:endParaRPr>
          </a:p>
          <a:p>
            <a:pPr fontAlgn="base"/>
            <a:r>
              <a:rPr lang="en-GB" sz="1800" dirty="0">
                <a:effectLst/>
                <a:latin typeface="Calibri" panose="020F050202020403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fontAlgn="base"/>
            <a:r>
              <a:rPr lang="en-GB" sz="1800" dirty="0">
                <a:effectLst/>
                <a:latin typeface="Calibri" panose="020F0502020204030204" pitchFamily="34" charset="0"/>
                <a:ea typeface="Times New Roman" panose="02020603050405020304" pitchFamily="18" charset="0"/>
              </a:rPr>
              <a:t>As with the Equality Act 2010, the tribunal’s power to order a remedy is wide: ‘may require the [respondent] to take such action to rectify the failure as [the tribunal] considers appropriate’.  </a:t>
            </a:r>
            <a:endParaRPr lang="en-GB" sz="1800" dirty="0">
              <a:effectLst/>
              <a:latin typeface="Times New Roman" panose="02020603050405020304" pitchFamily="18" charset="0"/>
              <a:ea typeface="Times New Roman" panose="02020603050405020304" pitchFamily="18" charset="0"/>
            </a:endParaRPr>
          </a:p>
          <a:p>
            <a:pPr fontAlgn="base"/>
            <a:r>
              <a:rPr lang="en-GB" sz="1800" dirty="0">
                <a:effectLst/>
                <a:latin typeface="Calibri" panose="020F050202020403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fontAlgn="base"/>
            <a:r>
              <a:rPr lang="en-GB" sz="1800" dirty="0">
                <a:effectLst/>
                <a:latin typeface="Calibri" panose="020F0502020204030204" pitchFamily="34" charset="0"/>
                <a:ea typeface="Times New Roman" panose="02020603050405020304" pitchFamily="18" charset="0"/>
              </a:rPr>
              <a:t>Alternatively (or in addition to a reference), a parent or young person could make a claim about a failure to follow transition duties under the Equality Act 2010. </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GB" sz="1800" dirty="0">
                <a:effectLst/>
                <a:latin typeface="Calibri" panose="020F0502020204030204" pitchFamily="34" charset="0"/>
                <a:ea typeface="Times New Roman" panose="02020603050405020304" pitchFamily="18" charset="0"/>
              </a:rPr>
              <a:t>ere a pupil is moving to a school </a:t>
            </a:r>
            <a:r>
              <a:rPr lang="en-GB" sz="1800" dirty="0" err="1">
                <a:effectLst/>
                <a:latin typeface="Calibri" panose="020F0502020204030204" pitchFamily="34" charset="0"/>
                <a:ea typeface="Times New Roman" panose="02020603050405020304" pitchFamily="18" charset="0"/>
              </a:rPr>
              <a:t>outwith</a:t>
            </a:r>
            <a:r>
              <a:rPr lang="en-GB" sz="1800" dirty="0">
                <a:effectLst/>
                <a:latin typeface="Calibri" panose="020F0502020204030204" pitchFamily="34" charset="0"/>
                <a:ea typeface="Times New Roman" panose="02020603050405020304" pitchFamily="18" charset="0"/>
              </a:rPr>
              <a:t> an education authority</a:t>
            </a:r>
            <a:endParaRPr lang="en-US" dirty="0"/>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7</a:t>
            </a:fld>
            <a:endParaRPr lang="en-GB"/>
          </a:p>
        </p:txBody>
      </p:sp>
    </p:spTree>
    <p:extLst>
      <p:ext uri="{BB962C8B-B14F-4D97-AF65-F5344CB8AC3E}">
        <p14:creationId xmlns:p14="http://schemas.microsoft.com/office/powerpoint/2010/main" val="3770560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000000"/>
                </a:solidFill>
                <a:effectLst/>
                <a:latin typeface="Hind" panose="02000000000000000000" pitchFamily="2" charset="0"/>
                <a:ea typeface="Times New Roman" panose="02020603050405020304" pitchFamily="18" charset="0"/>
                <a:cs typeface="Times New Roman" panose="02020603050405020304" pitchFamily="18" charset="0"/>
              </a:rPr>
              <a:t>These transitions and the extent of any impact will vary considerably for every learner. This may be due to the levels of understanding, planning and supports in place as well as the learner’s profile of strengths, skills and areas of difficulty.  Collaboration with the learner and their family is key to planning holistically.</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8</a:t>
            </a:fld>
            <a:endParaRPr lang="en-GB"/>
          </a:p>
        </p:txBody>
      </p:sp>
    </p:spTree>
    <p:extLst>
      <p:ext uri="{BB962C8B-B14F-4D97-AF65-F5344CB8AC3E}">
        <p14:creationId xmlns:p14="http://schemas.microsoft.com/office/powerpoint/2010/main" val="1563675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Transitions can be exciting and can provide positive opportunities when appropriate understanding, planning and supports are in place.  However they can also be stressful for many learners and can impact on parents, carers and other family members.  </a:t>
            </a:r>
          </a:p>
          <a:p>
            <a:pPr>
              <a:lnSpc>
                <a:spcPct val="150000"/>
              </a:lnSpc>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ct val="150000"/>
              </a:lnSpc>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There are numerous types of transitions that occur throughout the day, the school term, the year and across the lifespan.  It is not always the major transitions that have the most impact on learners, but all the transitions need to be considered and planned for where possible.  At the very least, coping with transition needs to be recognised by practitioners as a potential for increase in stress for learners and their families.  </a:t>
            </a:r>
          </a:p>
          <a:p>
            <a:pPr>
              <a:lnSpc>
                <a:spcPct val="150000"/>
              </a:lnSpc>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ct val="150000"/>
              </a:lnSpc>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Effective and supportive family engagement is an important and valuable part of supporting transitions. It is important to establish effective methods of communication between home and school.  The agreed methods of communication will require regular review to ensure they are still appropriate and effective.  </a:t>
            </a:r>
          </a:p>
          <a:p>
            <a:pPr>
              <a:lnSpc>
                <a:spcPct val="150000"/>
              </a:lnSpc>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ct val="150000"/>
              </a:lnSpc>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Families often know their children best and are key partners in the team around their child.</a:t>
            </a:r>
          </a:p>
          <a:p>
            <a:pPr>
              <a:lnSpc>
                <a:spcPct val="150000"/>
              </a:lnSpc>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ct val="150000"/>
              </a:lnSpc>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Family engagement should include:</a:t>
            </a:r>
          </a:p>
          <a:p>
            <a:pPr marL="342900" lvl="0" indent="-342900">
              <a:lnSpc>
                <a:spcPct val="1500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Welcoming in their child’s learning community</a:t>
            </a:r>
          </a:p>
          <a:p>
            <a:pPr marL="342900" lvl="0" indent="-342900">
              <a:lnSpc>
                <a:spcPct val="1500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Support to participate in and contribute to their child’s learning journey</a:t>
            </a:r>
          </a:p>
          <a:p>
            <a:pPr marL="342900" lvl="0" indent="-342900">
              <a:lnSpc>
                <a:spcPct val="1500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Respecting and including their views</a:t>
            </a:r>
          </a:p>
          <a:p>
            <a:pPr marL="342900" lvl="0" indent="-342900">
              <a:lnSpc>
                <a:spcPct val="1500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Opportunities and support to be involved in the decision-making process of the school, for example, parent participation groups, parent councils, consultation on school/local authority policies and guidelines.</a:t>
            </a:r>
          </a:p>
          <a:p>
            <a:pPr>
              <a:lnSpc>
                <a:spcPct val="150000"/>
              </a:lnSpc>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ct val="150000"/>
              </a:lnSpc>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Parents and carers of children and young people with additional support needs sometimes feel excluded.  Supporting the development of effective parental engagement can help reduce a sense of isolation and promote and inclusive culture within the school community.  </a:t>
            </a:r>
          </a:p>
          <a:p>
            <a:pPr>
              <a:lnSpc>
                <a:spcPct val="150000"/>
              </a:lnSpc>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ct val="150000"/>
              </a:lnSpc>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It is important to ensure that where helpful, all parents and carers of learners with additional support needs have a mutually agreed home school communication system in place. Child Planning should include transition supports for both home and community settings.</a:t>
            </a:r>
          </a:p>
          <a:p>
            <a:pPr>
              <a:lnSpc>
                <a:spcPct val="150000"/>
              </a:lnSpc>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a:p>
            <a:pPr>
              <a:lnSpc>
                <a:spcPct val="150000"/>
              </a:lnSpc>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Siblings can be an important support for transitions but it is important that they are not relied upon and that it does not have an impact on their learning or school experience.</a:t>
            </a:r>
          </a:p>
          <a:p>
            <a:endParaRPr lang="en-US" dirty="0"/>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9</a:t>
            </a:fld>
            <a:endParaRPr lang="en-GB"/>
          </a:p>
        </p:txBody>
      </p:sp>
    </p:spTree>
    <p:extLst>
      <p:ext uri="{BB962C8B-B14F-4D97-AF65-F5344CB8AC3E}">
        <p14:creationId xmlns:p14="http://schemas.microsoft.com/office/powerpoint/2010/main" val="1664164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hasCustomPrompt="1"/>
          </p:nvPr>
        </p:nvSpPr>
        <p:spPr/>
        <p:txBody>
          <a:bodyPr/>
          <a:lstStyle>
            <a:lvl1pPr>
              <a:defRPr b="0" baseline="0"/>
            </a:lvl1pPr>
            <a:lvl2pPr marL="742950" indent="-285750">
              <a:buFont typeface="Arial"/>
              <a:buChar char="•"/>
              <a:defRPr/>
            </a:lvl2pPr>
            <a:lvl3pPr marL="1257300" indent="-342900">
              <a:buFont typeface="Lucida Grande"/>
              <a:buChar char="-"/>
              <a:defRPr/>
            </a:lvl3pPr>
            <a:lvl4pPr marL="1714500" indent="-342900">
              <a:buClr>
                <a:srgbClr val="00ABB5"/>
              </a:buClr>
              <a:buFont typeface="Wingdings" charset="2"/>
              <a:buChar char="Ø"/>
              <a:defRPr/>
            </a:lvl4pPr>
            <a:lvl5pPr marL="2171700" indent="-342900">
              <a:buClr>
                <a:srgbClr val="00ABB5"/>
              </a:buClr>
              <a:buFont typeface="Lucida Grande"/>
              <a:buChar char="-"/>
              <a:defRPr/>
            </a:lvl5pPr>
            <a:lvl6pPr>
              <a:buClr>
                <a:srgbClr val="00ABB5"/>
              </a:buClr>
              <a:defRPr/>
            </a:lvl6p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cxnSp>
        <p:nvCxnSpPr>
          <p:cNvPr id="6" name="Straight Connector 5"/>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A84719E-0005-42AA-9183-AB9A51DD443D}"/>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994506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1168" y="830264"/>
            <a:ext cx="2747433" cy="47593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66751" y="830264"/>
            <a:ext cx="8041216" cy="47593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F630345-2D4E-4D56-A052-ABB4EC58AA28}"/>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344635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9A0AE5B-24DB-4221-B7E3-6F56A12AF65C}"/>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008376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273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1992200-7DAF-454E-AD22-2FC9966C6979}"/>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96765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7" name="Straight Connector 6"/>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F6BD383-851E-4493-ADDE-66BD6C5AA393}"/>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32968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cxnSp>
        <p:nvCxnSpPr>
          <p:cNvPr id="3" name="Straight Connector 2"/>
          <p:cNvCxnSpPr/>
          <p:nvPr userDrawn="1"/>
        </p:nvCxnSpPr>
        <p:spPr>
          <a:xfrm>
            <a:off x="4082811" y="6662947"/>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D596920-ABCB-419E-9538-5C72F21FE925}"/>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455894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cxnSp>
        <p:nvCxnSpPr>
          <p:cNvPr id="2" name="Straight Connector 1"/>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D6A992C-895B-492F-96D1-93F94073ABAD}"/>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92392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4300B71-84F3-42D4-806F-73C4771FC673}"/>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66844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50D8072-0C38-4851-952D-B6894A7E925F}"/>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4188069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78EC99F-B8DE-4DEC-9F47-90DBE43E1C9B}"/>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853926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666751" y="830263"/>
            <a:ext cx="10836972"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8" name="Rectangle 3"/>
          <p:cNvSpPr>
            <a:spLocks noGrp="1" noChangeArrowheads="1"/>
          </p:cNvSpPr>
          <p:nvPr>
            <p:ph type="body" idx="1"/>
          </p:nvPr>
        </p:nvSpPr>
        <p:spPr bwMode="auto">
          <a:xfrm>
            <a:off x="685800" y="1887538"/>
            <a:ext cx="10817923" cy="370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sp>
        <p:nvSpPr>
          <p:cNvPr id="1030" name="Picture 9" descr="Education Scotland White (higher res)"/>
          <p:cNvSpPr>
            <a:spLocks noChangeAspect="1" noChangeArrowheads="1"/>
          </p:cNvSpPr>
          <p:nvPr/>
        </p:nvSpPr>
        <p:spPr bwMode="auto">
          <a:xfrm>
            <a:off x="9359900" y="5892800"/>
            <a:ext cx="2159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1800"/>
          </a:p>
        </p:txBody>
      </p:sp>
      <p:cxnSp>
        <p:nvCxnSpPr>
          <p:cNvPr id="3" name="Straight Connector 2"/>
          <p:cNvCxnSpPr>
            <a:endCxn id="1030" idx="3"/>
          </p:cNvCxnSpPr>
          <p:nvPr/>
        </p:nvCxnSpPr>
        <p:spPr>
          <a:xfrm flipV="1">
            <a:off x="676690" y="6216650"/>
            <a:ext cx="10842210" cy="41072"/>
          </a:xfrm>
          <a:prstGeom prst="line">
            <a:avLst/>
          </a:prstGeom>
          <a:ln w="12700" cmpd="sng">
            <a:solidFill>
              <a:srgbClr val="B3D236"/>
            </a:solidFill>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82560326-3E3C-4D2C-B74E-924490B8EC8F}"/>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51478965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p:titleStyle>
    <p:bodyStyle>
      <a:lvl1pPr marL="0" indent="0" algn="l" rtl="0" eaLnBrk="1" fontAlgn="base" hangingPunct="1">
        <a:spcBef>
          <a:spcPct val="20000"/>
        </a:spcBef>
        <a:spcAft>
          <a:spcPct val="0"/>
        </a:spcAft>
        <a:buFont typeface="Arial"/>
        <a:buNone/>
        <a:defRPr sz="200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 Id="rId9" Type="http://schemas.openxmlformats.org/officeDocument/2006/relationships/image" Target="../media/image14.jpeg"/></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forms.office.com/e/b5PCpJJJ3P" TargetMode="External"/><Relationship Id="rId5" Type="http://schemas.openxmlformats.org/officeDocument/2006/relationships/image" Target="../media/image22.png"/><Relationship Id="rId4" Type="http://schemas.openxmlformats.org/officeDocument/2006/relationships/image" Target="../media/image21.png"/></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s://professionallearning.education.gov.scot/explore/the-national-model-of-professional-learni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8.jpe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380" y="3807940"/>
            <a:ext cx="12209380" cy="3105484"/>
          </a:xfrm>
          <a:prstGeom prst="rect">
            <a:avLst/>
          </a:prstGeom>
        </p:spPr>
      </p:pic>
      <p:sp>
        <p:nvSpPr>
          <p:cNvPr id="7" name="Title 6"/>
          <p:cNvSpPr>
            <a:spLocks noGrp="1"/>
          </p:cNvSpPr>
          <p:nvPr>
            <p:ph type="title" idx="4294967295"/>
          </p:nvPr>
        </p:nvSpPr>
        <p:spPr>
          <a:xfrm>
            <a:off x="901786" y="2252746"/>
            <a:ext cx="10721645" cy="264687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0"/>
              </a:spcBef>
              <a:spcAft>
                <a:spcPts val="0"/>
              </a:spcAft>
              <a:defRPr/>
            </a:pPr>
            <a:r>
              <a:rPr lang="en-GB" sz="2900" kern="1200" dirty="0">
                <a:latin typeface="Segoe UI"/>
                <a:ea typeface="+mn-ea"/>
                <a:cs typeface="Segoe UI"/>
              </a:rPr>
              <a:t>Inclusion Wellbeing &amp; Equalities Professional Learning Framework</a:t>
            </a:r>
            <a:br>
              <a:rPr lang="en-US" dirty="0"/>
            </a:br>
            <a:r>
              <a:rPr lang="en-GB" sz="3600" kern="1200" dirty="0">
                <a:latin typeface="Segoe UI"/>
                <a:ea typeface="+mn-ea"/>
                <a:cs typeface="Segoe UI"/>
              </a:rPr>
              <a:t>Supporting Transitions</a:t>
            </a:r>
            <a:endParaRPr lang="en-GB" sz="3600" b="1" i="0" u="none" strike="noStrike" kern="1200" cap="none" spc="0" normalizeH="0" baseline="0" noProof="0" dirty="0">
              <a:ln>
                <a:noFill/>
              </a:ln>
              <a:solidFill>
                <a:srgbClr val="00ABB5"/>
              </a:solidFill>
              <a:effectLst/>
              <a:uLnTx/>
              <a:uFillTx/>
              <a:latin typeface="Segoe UI" panose="020B0502040204020203" pitchFamily="34" charset="0"/>
              <a:ea typeface="+mn-ea"/>
              <a:cs typeface="Segoe UI" panose="020B0502040204020203" pitchFamily="34" charset="0"/>
            </a:endParaRPr>
          </a:p>
          <a:p>
            <a:pPr fontAlgn="auto">
              <a:spcBef>
                <a:spcPts val="0"/>
              </a:spcBef>
              <a:spcAft>
                <a:spcPts val="0"/>
              </a:spcAft>
              <a:defRPr/>
            </a:pPr>
            <a:br>
              <a:rPr lang="en-GB" sz="3600" kern="1200" dirty="0">
                <a:solidFill>
                  <a:srgbClr val="D99694"/>
                </a:solidFill>
                <a:latin typeface="Segoe UI"/>
                <a:ea typeface="+mn-ea"/>
                <a:cs typeface="Segoe UI"/>
              </a:rPr>
            </a:br>
            <a:r>
              <a:rPr lang="en-GB" sz="3600" kern="1200" dirty="0">
                <a:solidFill>
                  <a:srgbClr val="D99694"/>
                </a:solidFill>
                <a:latin typeface="Segoe UI"/>
                <a:ea typeface="+mn-ea"/>
                <a:cs typeface="Segoe UI"/>
              </a:rPr>
              <a:t>Informed level </a:t>
            </a:r>
            <a:endParaRPr lang="en-GB" sz="3600" b="1" i="0" u="none" strike="noStrike" kern="1200" cap="none" spc="0" normalizeH="0" baseline="0" noProof="0" dirty="0">
              <a:ln>
                <a:noFill/>
              </a:ln>
              <a:solidFill>
                <a:srgbClr val="D99694"/>
              </a:solidFill>
              <a:effectLst/>
              <a:uLnTx/>
              <a:uFillTx/>
              <a:latin typeface="Segoe UI" panose="020B0502040204020203" pitchFamily="34" charset="0"/>
              <a:ea typeface="+mn-ea"/>
              <a:cs typeface="Segoe UI" panose="020B0502040204020203" pitchFamily="34" charset="0"/>
            </a:endParaRPr>
          </a:p>
        </p:txBody>
      </p:sp>
      <p:pic>
        <p:nvPicPr>
          <p:cNvPr id="5" name="Picture 4" descr="This is the Education Scotland logo. It is blue green and yellow."/>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81699" y="475679"/>
            <a:ext cx="2307574" cy="971713"/>
          </a:xfrm>
          <a:prstGeom prst="rect">
            <a:avLst/>
          </a:prstGeom>
        </p:spPr>
      </p:pic>
      <p:pic>
        <p:nvPicPr>
          <p:cNvPr id="10" name="Picture 9" descr="This image represents Rights and Equalities.  Inside a centrally placed heart shape are 3 stylised icon representing gender neutral children and young people. One icon represents wheelchair users. The heart is set within the United Nations Rights of the Child logo.">
            <a:extLst>
              <a:ext uri="{FF2B5EF4-FFF2-40B4-BE49-F238E27FC236}">
                <a16:creationId xmlns:a16="http://schemas.microsoft.com/office/drawing/2014/main" id="{42104F83-3D07-A90C-7CFC-891746049BC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465095" y="493086"/>
            <a:ext cx="1193878" cy="1000613"/>
          </a:xfrm>
          <a:prstGeom prst="rect">
            <a:avLst/>
          </a:prstGeom>
        </p:spPr>
      </p:pic>
      <p:pic>
        <p:nvPicPr>
          <p:cNvPr id="4" name="Picture 3" descr="This image represents Relationships. A central heart is encircled within 4 stylised icons representing gender neutral children, young people and adults.  "/>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730165" y="475679"/>
            <a:ext cx="1207497" cy="1013701"/>
          </a:xfrm>
          <a:prstGeom prst="rect">
            <a:avLst/>
          </a:prstGeom>
        </p:spPr>
      </p:pic>
      <p:pic>
        <p:nvPicPr>
          <p:cNvPr id="11" name="Picture 10" descr="This image represents Wellbeing and Care. Inside a centrally placed heart shape are 3 stylised icons representing gender neutral children and young people.  The supporting the heart are  3 stylised icons representing gender neutral children, young people and adults.  "/>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079033" y="487797"/>
            <a:ext cx="1212416" cy="1013504"/>
          </a:xfrm>
          <a:prstGeom prst="rect">
            <a:avLst/>
          </a:prstGeom>
        </p:spPr>
      </p:pic>
      <p:pic>
        <p:nvPicPr>
          <p:cNvPr id="13" name="Picture 12" descr="This image represents Inclusion. Inside a centrally placed heart shape are 3 stylised icons representing 3 gender neutral children and young people. One icon represents wheelchair users. The heart is set within the United Nations Convention on the Rights of the Child (UNCRC) logo. "/>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411639" y="475679"/>
            <a:ext cx="1225863" cy="1025622"/>
          </a:xfrm>
          <a:prstGeom prst="rect">
            <a:avLst/>
          </a:prstGeom>
        </p:spPr>
      </p:pic>
      <p:pic>
        <p:nvPicPr>
          <p:cNvPr id="14" name="Picture 13" descr="This is the Education Scotland, Inclusion, Wellbeing and Equalities logo. It is  blue green and yellow. ">
            <a:extLst>
              <a:ext uri="{FF2B5EF4-FFF2-40B4-BE49-F238E27FC236}">
                <a16:creationId xmlns:a16="http://schemas.microsoft.com/office/drawing/2014/main" id="{85014043-7488-2EAB-B3D1-267ED42E4B1E}"/>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8711184" y="472440"/>
            <a:ext cx="2016064" cy="1014984"/>
          </a:xfrm>
          <a:prstGeom prst="rect">
            <a:avLst/>
          </a:prstGeom>
        </p:spPr>
      </p:pic>
      <p:sp>
        <p:nvSpPr>
          <p:cNvPr id="9" name="TextBox 8">
            <a:extLst>
              <a:ext uri="{FF2B5EF4-FFF2-40B4-BE49-F238E27FC236}">
                <a16:creationId xmlns:a16="http://schemas.microsoft.com/office/drawing/2014/main" id="{2356700F-A37B-49B9-B5E0-88F52D3215A1}"/>
              </a:ext>
            </a:extLst>
          </p:cNvPr>
          <p:cNvSpPr txBox="1"/>
          <p:nvPr/>
        </p:nvSpPr>
        <p:spPr>
          <a:xfrm>
            <a:off x="6611048" y="5972962"/>
            <a:ext cx="5580952" cy="523220"/>
          </a:xfrm>
          <a:prstGeom prst="rect">
            <a:avLst/>
          </a:prstGeom>
          <a:noFill/>
        </p:spPr>
        <p:txBody>
          <a:bodyPr wrap="square" rtlCol="0">
            <a:spAutoFit/>
          </a:bodyPr>
          <a:lstStyle/>
          <a:p>
            <a:pPr algn="r" eaLnBrk="1" hangingPunct="1">
              <a:lnSpc>
                <a:spcPct val="100000"/>
              </a:lnSpc>
              <a:spcBef>
                <a:spcPts val="0"/>
              </a:spcBef>
              <a:spcAft>
                <a:spcPts val="0"/>
              </a:spcAft>
            </a:pPr>
            <a:r>
              <a:rPr lang="en-GB" sz="1400" b="1" dirty="0">
                <a:solidFill>
                  <a:schemeClr val="bg1"/>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Do luchd-ionnsachaidh na h-Alba, le luchd-foghlaim Alba </a:t>
            </a:r>
          </a:p>
        </p:txBody>
      </p:sp>
      <p:sp>
        <p:nvSpPr>
          <p:cNvPr id="6" name="Rectangle 5">
            <a:extLst>
              <a:ext uri="{FF2B5EF4-FFF2-40B4-BE49-F238E27FC236}">
                <a16:creationId xmlns:a16="http://schemas.microsoft.com/office/drawing/2014/main" id="{041F11D3-EA81-678A-AABA-40CBB5C81CED}"/>
              </a:ext>
              <a:ext uri="{C183D7F6-B498-43B3-948B-1728B52AA6E4}">
                <adec:decorative xmlns:adec="http://schemas.microsoft.com/office/drawing/2017/decorative" val="1"/>
              </a:ext>
            </a:extLst>
          </p:cNvPr>
          <p:cNvSpPr/>
          <p:nvPr/>
        </p:nvSpPr>
        <p:spPr>
          <a:xfrm>
            <a:off x="3446276" y="1558243"/>
            <a:ext cx="7315200" cy="228600"/>
          </a:xfrm>
          <a:prstGeom prst="rect">
            <a:avLst/>
          </a:prstGeom>
          <a:solidFill>
            <a:schemeClr val="accent2">
              <a:lumMod val="60000"/>
              <a:lumOff val="4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6960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Principles for supporting transitions at all stages</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sp>
        <p:nvSpPr>
          <p:cNvPr id="4" name="Content Placeholder 3"/>
          <p:cNvSpPr>
            <a:spLocks noGrp="1"/>
          </p:cNvSpPr>
          <p:nvPr>
            <p:ph idx="1"/>
          </p:nvPr>
        </p:nvSpPr>
        <p:spPr>
          <a:xfrm>
            <a:off x="660883" y="1028596"/>
            <a:ext cx="10817923" cy="5239681"/>
          </a:xfrm>
        </p:spPr>
        <p:txBody>
          <a:bodyPr/>
          <a:lstStyle/>
          <a:p>
            <a:pPr marL="342900" lvl="0" indent="-342900">
              <a:lnSpc>
                <a:spcPct val="150000"/>
              </a:lnSpc>
              <a:buFont typeface="Symbol" panose="05050102010706020507" pitchFamily="18" charset="2"/>
              <a:buChar char=""/>
            </a:pPr>
            <a:r>
              <a:rPr lang="en-GB" dirty="0">
                <a:solidFill>
                  <a:schemeClr val="tx1">
                    <a:lumMod val="75000"/>
                    <a:lumOff val="25000"/>
                  </a:schemeClr>
                </a:solidFill>
                <a:effectLst/>
                <a:latin typeface="Segoe UI"/>
                <a:ea typeface="Times New Roman" panose="02020603050405020304" pitchFamily="18" charset="0"/>
                <a:cs typeface="Segoe UI"/>
              </a:rPr>
              <a:t>Give adequate planning time for larger transitions</a:t>
            </a:r>
          </a:p>
          <a:p>
            <a:pPr marL="342900" lvl="0" indent="-342900">
              <a:lnSpc>
                <a:spcPct val="150000"/>
              </a:lnSpc>
              <a:buFont typeface="Symbol" panose="05050102010706020507" pitchFamily="18" charset="2"/>
              <a:buChar char=""/>
            </a:pPr>
            <a:r>
              <a:rPr lang="en-GB" dirty="0">
                <a:solidFill>
                  <a:schemeClr val="tx1">
                    <a:lumMod val="75000"/>
                    <a:lumOff val="25000"/>
                  </a:schemeClr>
                </a:solidFill>
                <a:effectLst/>
                <a:latin typeface="Segoe UI"/>
                <a:ea typeface="Times New Roman" panose="02020603050405020304" pitchFamily="18" charset="0"/>
                <a:cs typeface="Segoe UI"/>
              </a:rPr>
              <a:t>Engage with families at all stages</a:t>
            </a:r>
          </a:p>
          <a:p>
            <a:pPr marL="342900" indent="-342900">
              <a:lnSpc>
                <a:spcPct val="150000"/>
              </a:lnSpc>
              <a:buFont typeface="Symbol" panose="05050102010706020507" pitchFamily="18" charset="2"/>
              <a:buChar char=""/>
            </a:pPr>
            <a:r>
              <a:rPr lang="en-GB" dirty="0">
                <a:solidFill>
                  <a:schemeClr val="tx1">
                    <a:lumMod val="75000"/>
                    <a:lumOff val="25000"/>
                  </a:schemeClr>
                </a:solidFill>
                <a:effectLst/>
                <a:latin typeface="Segoe UI"/>
                <a:ea typeface="Times New Roman" panose="02020603050405020304" pitchFamily="18" charset="0"/>
                <a:cs typeface="Segoe UI"/>
              </a:rPr>
              <a:t>Effective information sharing</a:t>
            </a:r>
          </a:p>
          <a:p>
            <a:pPr marL="342900" lvl="0" indent="-342900">
              <a:lnSpc>
                <a:spcPct val="150000"/>
              </a:lnSpc>
              <a:buFont typeface="Symbol" panose="05050102010706020507" pitchFamily="18" charset="2"/>
              <a:buChar char=""/>
            </a:pPr>
            <a:r>
              <a:rPr lang="en-GB" dirty="0">
                <a:solidFill>
                  <a:schemeClr val="tx1">
                    <a:lumMod val="75000"/>
                    <a:lumOff val="25000"/>
                  </a:schemeClr>
                </a:solidFill>
                <a:effectLst/>
                <a:latin typeface="Segoe UI"/>
                <a:ea typeface="Times New Roman" panose="02020603050405020304" pitchFamily="18" charset="0"/>
                <a:cs typeface="Segoe UI"/>
              </a:rPr>
              <a:t>Practice and prepare children and young people for new situations and environments</a:t>
            </a:r>
          </a:p>
          <a:p>
            <a:pPr marL="342900" lvl="0" indent="-342900">
              <a:lnSpc>
                <a:spcPct val="150000"/>
              </a:lnSpc>
              <a:buFont typeface="Symbol" panose="05050102010706020507" pitchFamily="18" charset="2"/>
              <a:buChar char=""/>
            </a:pPr>
            <a:r>
              <a:rPr lang="en-GB" dirty="0">
                <a:solidFill>
                  <a:schemeClr val="tx1">
                    <a:lumMod val="75000"/>
                    <a:lumOff val="25000"/>
                  </a:schemeClr>
                </a:solidFill>
                <a:effectLst/>
                <a:latin typeface="Segoe UI"/>
                <a:ea typeface="Times New Roman" panose="02020603050405020304" pitchFamily="18" charset="0"/>
                <a:cs typeface="Segoe UI"/>
              </a:rPr>
              <a:t>Change one thing at a time</a:t>
            </a:r>
          </a:p>
          <a:p>
            <a:pPr marL="342900" lvl="0" indent="-342900">
              <a:lnSpc>
                <a:spcPct val="150000"/>
              </a:lnSpc>
              <a:buFont typeface="Symbol" panose="05050102010706020507" pitchFamily="18" charset="2"/>
              <a:buChar char=""/>
            </a:pPr>
            <a:r>
              <a:rPr lang="en-GB" dirty="0">
                <a:solidFill>
                  <a:schemeClr val="tx1">
                    <a:lumMod val="75000"/>
                    <a:lumOff val="25000"/>
                  </a:schemeClr>
                </a:solidFill>
                <a:effectLst/>
                <a:latin typeface="Segoe UI"/>
                <a:ea typeface="Times New Roman" panose="02020603050405020304" pitchFamily="18" charset="0"/>
                <a:cs typeface="Segoe UI"/>
              </a:rPr>
              <a:t>Use developmentally relevant visual supports</a:t>
            </a:r>
          </a:p>
          <a:p>
            <a:pPr marL="342900" lvl="0" indent="-342900">
              <a:lnSpc>
                <a:spcPct val="150000"/>
              </a:lnSpc>
              <a:buFont typeface="Symbol" panose="05050102010706020507" pitchFamily="18" charset="2"/>
              <a:buChar char=""/>
            </a:pPr>
            <a:r>
              <a:rPr lang="en-GB" dirty="0">
                <a:solidFill>
                  <a:schemeClr val="tx1">
                    <a:lumMod val="75000"/>
                    <a:lumOff val="25000"/>
                  </a:schemeClr>
                </a:solidFill>
                <a:effectLst/>
                <a:latin typeface="Segoe UI"/>
                <a:ea typeface="Times New Roman" panose="02020603050405020304" pitchFamily="18" charset="0"/>
                <a:cs typeface="Segoe UI"/>
              </a:rPr>
              <a:t>Look out for signs of anxiety and dysregulation</a:t>
            </a:r>
          </a:p>
          <a:p>
            <a:pPr marL="342900" lvl="0" indent="-342900">
              <a:lnSpc>
                <a:spcPct val="150000"/>
              </a:lnSpc>
              <a:buFont typeface="Symbol" panose="05050102010706020507" pitchFamily="18" charset="2"/>
              <a:buChar char=""/>
            </a:pPr>
            <a:r>
              <a:rPr lang="en-GB" dirty="0">
                <a:solidFill>
                  <a:schemeClr val="tx1">
                    <a:lumMod val="75000"/>
                    <a:lumOff val="25000"/>
                  </a:schemeClr>
                </a:solidFill>
                <a:effectLst/>
                <a:latin typeface="Segoe UI"/>
                <a:ea typeface="Times New Roman" panose="02020603050405020304" pitchFamily="18" charset="0"/>
                <a:cs typeface="Segoe UI"/>
              </a:rPr>
              <a:t>Keep supports in place if they are working</a:t>
            </a:r>
          </a:p>
          <a:p>
            <a:pPr marL="342900" lvl="0" indent="-342900">
              <a:lnSpc>
                <a:spcPct val="150000"/>
              </a:lnSpc>
              <a:buFont typeface="Symbol" panose="05050102010706020507" pitchFamily="18" charset="2"/>
              <a:buChar char=""/>
            </a:pPr>
            <a:r>
              <a:rPr lang="en-GB" dirty="0">
                <a:solidFill>
                  <a:schemeClr val="tx1">
                    <a:lumMod val="75000"/>
                    <a:lumOff val="25000"/>
                  </a:schemeClr>
                </a:solidFill>
                <a:latin typeface="Segoe UI"/>
                <a:ea typeface="Times New Roman" panose="02020603050405020304" pitchFamily="18" charset="0"/>
                <a:cs typeface="Segoe UI"/>
              </a:rPr>
              <a:t>In the day to day, l</a:t>
            </a:r>
            <a:r>
              <a:rPr lang="en-GB" dirty="0">
                <a:solidFill>
                  <a:schemeClr val="tx1">
                    <a:lumMod val="75000"/>
                    <a:lumOff val="25000"/>
                  </a:schemeClr>
                </a:solidFill>
                <a:effectLst/>
                <a:latin typeface="Segoe UI"/>
                <a:ea typeface="Times New Roman" panose="02020603050405020304" pitchFamily="18" charset="0"/>
                <a:cs typeface="Segoe UI"/>
              </a:rPr>
              <a:t>imit the number of transitions where possible</a:t>
            </a:r>
          </a:p>
          <a:p>
            <a:pPr marL="342900" lvl="0" indent="-342900">
              <a:lnSpc>
                <a:spcPct val="150000"/>
              </a:lnSpc>
              <a:buFont typeface="Symbol" panose="05050102010706020507" pitchFamily="18" charset="2"/>
              <a:buChar char=""/>
            </a:pPr>
            <a:r>
              <a:rPr lang="en-GB" dirty="0">
                <a:solidFill>
                  <a:schemeClr val="tx1">
                    <a:lumMod val="75000"/>
                    <a:lumOff val="25000"/>
                  </a:schemeClr>
                </a:solidFill>
                <a:effectLst/>
                <a:latin typeface="Segoe UI"/>
                <a:ea typeface="Times New Roman" panose="02020603050405020304" pitchFamily="18" charset="0"/>
                <a:cs typeface="Segoe UI"/>
              </a:rPr>
              <a:t>Transfer successful strategies to new environments</a:t>
            </a:r>
          </a:p>
          <a:p>
            <a:pPr>
              <a:buSzPts val="1000"/>
              <a:tabLst>
                <a:tab pos="457200" algn="l"/>
              </a:tabLst>
            </a:pPr>
            <a:endParaRPr lang="en-GB" dirty="0"/>
          </a:p>
        </p:txBody>
      </p:sp>
      <p:pic>
        <p:nvPicPr>
          <p:cNvPr id="3" name="Picture 2" descr="This is the Education Scotland, Inclusion, Wellbeing and Equalities logo. It is  blue green and yellow.">
            <a:extLst>
              <a:ext uri="{FF2B5EF4-FFF2-40B4-BE49-F238E27FC236}">
                <a16:creationId xmlns:a16="http://schemas.microsoft.com/office/drawing/2014/main" id="{30B2C20C-2B2D-84D0-0983-EBC696A8A1B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19504" y="1100"/>
            <a:ext cx="1170432" cy="589252"/>
          </a:xfrm>
          <a:prstGeom prst="rect">
            <a:avLst/>
          </a:prstGeom>
        </p:spPr>
      </p:pic>
    </p:spTree>
    <p:extLst>
      <p:ext uri="{BB962C8B-B14F-4D97-AF65-F5344CB8AC3E}">
        <p14:creationId xmlns:p14="http://schemas.microsoft.com/office/powerpoint/2010/main" val="4103381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8"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School day transitions</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sp>
        <p:nvSpPr>
          <p:cNvPr id="4" name="Content Placeholder 3"/>
          <p:cNvSpPr>
            <a:spLocks noGrp="1"/>
          </p:cNvSpPr>
          <p:nvPr>
            <p:ph idx="1"/>
          </p:nvPr>
        </p:nvSpPr>
        <p:spPr>
          <a:xfrm>
            <a:off x="660883" y="1216025"/>
            <a:ext cx="10817923" cy="4800806"/>
          </a:xfrm>
        </p:spPr>
        <p:txBody>
          <a:bodyPr/>
          <a:lstStyle/>
          <a:p>
            <a:pPr>
              <a:buSzPts val="1000"/>
              <a:tabLst>
                <a:tab pos="457200" algn="l"/>
              </a:tabLst>
            </a:pPr>
            <a:r>
              <a:rPr lang="en-GB" sz="2400" dirty="0">
                <a:solidFill>
                  <a:schemeClr val="tx1">
                    <a:lumMod val="75000"/>
                    <a:lumOff val="25000"/>
                  </a:schemeClr>
                </a:solidFill>
                <a:effectLst/>
                <a:latin typeface="Segoe UI"/>
                <a:ea typeface="Times New Roman" panose="02020603050405020304" pitchFamily="18" charset="0"/>
                <a:cs typeface="Segoe UI"/>
              </a:rPr>
              <a:t>When supporting transitions (large and small), it is important to anticipate and plan ahead for the support required for individuals coping with change or with new experiences.  </a:t>
            </a:r>
          </a:p>
          <a:p>
            <a:pPr>
              <a:buSzPts val="1000"/>
              <a:tabLst>
                <a:tab pos="457200" algn="l"/>
              </a:tabLst>
            </a:pPr>
            <a:endParaRPr lang="en-GB" sz="2400" b="1" dirty="0">
              <a:solidFill>
                <a:schemeClr val="tx1">
                  <a:lumMod val="75000"/>
                  <a:lumOff val="25000"/>
                </a:schemeClr>
              </a:solidFill>
              <a:latin typeface="Segoe UI" panose="020B0502040204020203" pitchFamily="34" charset="0"/>
              <a:cs typeface="Segoe UI" panose="020B0502040204020203" pitchFamily="34" charset="0"/>
            </a:endParaRPr>
          </a:p>
          <a:p>
            <a:pPr>
              <a:buSzPts val="1000"/>
              <a:tabLst>
                <a:tab pos="457200" algn="l"/>
              </a:tabLst>
            </a:pPr>
            <a:r>
              <a:rPr lang="en-GB" sz="2400" b="1" dirty="0">
                <a:solidFill>
                  <a:schemeClr val="tx1">
                    <a:lumMod val="75000"/>
                    <a:lumOff val="25000"/>
                  </a:schemeClr>
                </a:solidFill>
                <a:latin typeface="Segoe UI"/>
                <a:cs typeface="Segoe UI"/>
              </a:rPr>
              <a:t>Things to consider: </a:t>
            </a:r>
            <a:endParaRPr lang="en-GB" sz="2400" b="1" dirty="0">
              <a:solidFill>
                <a:schemeClr val="tx1">
                  <a:lumMod val="75000"/>
                  <a:lumOff val="25000"/>
                </a:schemeClr>
              </a:solidFill>
              <a:latin typeface="Segoe UI" panose="020B0502040204020203" pitchFamily="34" charset="0"/>
              <a:cs typeface="Segoe UI" panose="020B0502040204020203" pitchFamily="34" charset="0"/>
            </a:endParaRPr>
          </a:p>
          <a:p>
            <a:pPr>
              <a:buSzPts val="1000"/>
              <a:tabLst>
                <a:tab pos="457200" algn="l"/>
              </a:tabLst>
            </a:pPr>
            <a:endParaRPr lang="en-GB" sz="2400" dirty="0">
              <a:solidFill>
                <a:schemeClr val="tx1">
                  <a:lumMod val="75000"/>
                  <a:lumOff val="25000"/>
                </a:schemeClr>
              </a:solidFill>
              <a:latin typeface="Segoe UI" panose="020B0502040204020203" pitchFamily="34" charset="0"/>
              <a:cs typeface="Segoe UI" panose="020B0502040204020203" pitchFamily="34" charset="0"/>
            </a:endParaRPr>
          </a:p>
          <a:p>
            <a:pPr marL="342900" indent="-342900">
              <a:buSzPts val="1000"/>
              <a:buFont typeface="Arial" panose="020B0604020202020204" pitchFamily="34" charset="0"/>
              <a:buChar char="•"/>
              <a:tabLst>
                <a:tab pos="457200" algn="l"/>
              </a:tabLst>
            </a:pPr>
            <a:r>
              <a:rPr lang="en-GB" sz="2400" dirty="0">
                <a:solidFill>
                  <a:schemeClr val="tx1">
                    <a:lumMod val="75000"/>
                    <a:lumOff val="25000"/>
                  </a:schemeClr>
                </a:solidFill>
                <a:latin typeface="Segoe UI"/>
                <a:cs typeface="Segoe UI"/>
              </a:rPr>
              <a:t>Visual schedules or timetables</a:t>
            </a:r>
          </a:p>
          <a:p>
            <a:pPr marL="342900" indent="-342900">
              <a:buSzPts val="1000"/>
              <a:buFont typeface="Arial" panose="020B0604020202020204" pitchFamily="34" charset="0"/>
              <a:buChar char="•"/>
              <a:tabLst>
                <a:tab pos="457200" algn="l"/>
              </a:tabLst>
            </a:pPr>
            <a:r>
              <a:rPr lang="en-GB" sz="2400" dirty="0">
                <a:solidFill>
                  <a:schemeClr val="tx1">
                    <a:lumMod val="75000"/>
                    <a:lumOff val="25000"/>
                  </a:schemeClr>
                </a:solidFill>
                <a:latin typeface="Segoe UI"/>
                <a:cs typeface="Segoe UI"/>
              </a:rPr>
              <a:t>Timers</a:t>
            </a:r>
          </a:p>
          <a:p>
            <a:pPr marL="342900" indent="-342900">
              <a:buSzPts val="1000"/>
              <a:buFont typeface="Arial" panose="020B0604020202020204" pitchFamily="34" charset="0"/>
              <a:buChar char="•"/>
              <a:tabLst>
                <a:tab pos="457200" algn="l"/>
              </a:tabLst>
            </a:pPr>
            <a:r>
              <a:rPr lang="en-GB" sz="2400" dirty="0">
                <a:solidFill>
                  <a:schemeClr val="tx1">
                    <a:lumMod val="75000"/>
                    <a:lumOff val="25000"/>
                  </a:schemeClr>
                </a:solidFill>
                <a:latin typeface="Segoe UI"/>
                <a:cs typeface="Segoe UI"/>
              </a:rPr>
              <a:t>Social Stories</a:t>
            </a:r>
          </a:p>
          <a:p>
            <a:pPr marL="342900" indent="-342900">
              <a:buSzPts val="1000"/>
              <a:buFont typeface="Arial" panose="020B0604020202020204" pitchFamily="34" charset="0"/>
              <a:buChar char="•"/>
              <a:tabLst>
                <a:tab pos="457200" algn="l"/>
              </a:tabLst>
            </a:pPr>
            <a:r>
              <a:rPr lang="en-GB" sz="2400" dirty="0">
                <a:solidFill>
                  <a:schemeClr val="tx1">
                    <a:lumMod val="75000"/>
                    <a:lumOff val="25000"/>
                  </a:schemeClr>
                </a:solidFill>
                <a:latin typeface="Segoe UI"/>
                <a:cs typeface="Segoe UI"/>
              </a:rPr>
              <a:t>Change one thing at a time</a:t>
            </a:r>
          </a:p>
          <a:p>
            <a:pPr marL="342900" indent="-342900">
              <a:buSzPts val="1000"/>
              <a:buFont typeface="Arial" panose="020B0604020202020204" pitchFamily="34" charset="0"/>
              <a:buChar char="•"/>
              <a:tabLst>
                <a:tab pos="457200" algn="l"/>
              </a:tabLst>
            </a:pPr>
            <a:r>
              <a:rPr lang="en-GB" sz="2400" dirty="0">
                <a:solidFill>
                  <a:schemeClr val="tx1">
                    <a:lumMod val="75000"/>
                    <a:lumOff val="25000"/>
                  </a:schemeClr>
                </a:solidFill>
                <a:latin typeface="Segoe UI"/>
                <a:cs typeface="Segoe UI"/>
              </a:rPr>
              <a:t>Provide predictability</a:t>
            </a:r>
          </a:p>
        </p:txBody>
      </p:sp>
      <p:pic>
        <p:nvPicPr>
          <p:cNvPr id="3" name="Picture 2" descr="This is the Education Scotland, Inclusion, Wellbeing and Equalities logo. It is  blue green and yellow.">
            <a:extLst>
              <a:ext uri="{FF2B5EF4-FFF2-40B4-BE49-F238E27FC236}">
                <a16:creationId xmlns:a16="http://schemas.microsoft.com/office/drawing/2014/main" id="{30B2C20C-2B2D-84D0-0983-EBC696A8A1B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19504" y="-106223"/>
            <a:ext cx="1170432" cy="589252"/>
          </a:xfrm>
          <a:prstGeom prst="rect">
            <a:avLst/>
          </a:prstGeom>
        </p:spPr>
      </p:pic>
    </p:spTree>
    <p:extLst>
      <p:ext uri="{BB962C8B-B14F-4D97-AF65-F5344CB8AC3E}">
        <p14:creationId xmlns:p14="http://schemas.microsoft.com/office/powerpoint/2010/main" val="3837624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8"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Transition planning to support a school move</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sp>
        <p:nvSpPr>
          <p:cNvPr id="4" name="Content Placeholder 3"/>
          <p:cNvSpPr>
            <a:spLocks noGrp="1"/>
          </p:cNvSpPr>
          <p:nvPr>
            <p:ph idx="1"/>
          </p:nvPr>
        </p:nvSpPr>
        <p:spPr>
          <a:xfrm>
            <a:off x="660883" y="1216025"/>
            <a:ext cx="10817923" cy="4972740"/>
          </a:xfrm>
        </p:spPr>
        <p:txBody>
          <a:bodyPr/>
          <a:lstStyle/>
          <a:p>
            <a:r>
              <a:rPr lang="en-GB" sz="2000" b="1" dirty="0">
                <a:solidFill>
                  <a:schemeClr val="tx1">
                    <a:lumMod val="75000"/>
                    <a:lumOff val="25000"/>
                  </a:schemeClr>
                </a:solidFill>
                <a:effectLst/>
                <a:latin typeface="Segoe UI"/>
                <a:ea typeface="Times New Roman" panose="02020603050405020304" pitchFamily="18" charset="0"/>
                <a:cs typeface="Segoe UI"/>
              </a:rPr>
              <a:t>Familiarity with the new school environment and routines through visual supports can make a new school transition easier. Here are some ideas to support:</a:t>
            </a:r>
          </a:p>
          <a:p>
            <a:endParaRPr lang="en-GB" sz="2000" dirty="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endParaRPr>
          </a:p>
          <a:p>
            <a:pPr marL="342900" lvl="0" indent="-342900">
              <a:buSzPts val="1000"/>
              <a:buFont typeface="Symbol" panose="05050102010706020507" pitchFamily="18" charset="2"/>
              <a:buChar char=""/>
              <a:tabLst>
                <a:tab pos="457200" algn="l"/>
              </a:tabLst>
            </a:pPr>
            <a:r>
              <a:rPr lang="en-GB" sz="2000" dirty="0">
                <a:solidFill>
                  <a:schemeClr val="tx1">
                    <a:lumMod val="75000"/>
                    <a:lumOff val="25000"/>
                  </a:schemeClr>
                </a:solidFill>
                <a:effectLst/>
                <a:latin typeface="Segoe UI"/>
                <a:ea typeface="Times New Roman" panose="02020603050405020304" pitchFamily="18" charset="0"/>
                <a:cs typeface="Segoe UI"/>
              </a:rPr>
              <a:t>Offer the family and the learner a tour of the building and classrooms</a:t>
            </a:r>
          </a:p>
          <a:p>
            <a:pPr marL="342900" lvl="0" indent="-342900">
              <a:buSzPts val="1000"/>
              <a:buFont typeface="Symbol" panose="05050102010706020507" pitchFamily="18" charset="2"/>
              <a:buChar char=""/>
              <a:tabLst>
                <a:tab pos="457200" algn="l"/>
              </a:tabLst>
            </a:pPr>
            <a:r>
              <a:rPr lang="en-GB" sz="2000" dirty="0">
                <a:solidFill>
                  <a:schemeClr val="tx1">
                    <a:lumMod val="75000"/>
                    <a:lumOff val="25000"/>
                  </a:schemeClr>
                </a:solidFill>
                <a:effectLst/>
                <a:latin typeface="Segoe UI"/>
                <a:ea typeface="Times New Roman" panose="02020603050405020304" pitchFamily="18" charset="0"/>
                <a:cs typeface="Segoe UI"/>
              </a:rPr>
              <a:t>Provide a floor plan of the school and label relevant rooms</a:t>
            </a:r>
          </a:p>
          <a:p>
            <a:pPr marL="342900" lvl="0" indent="-342900">
              <a:buSzPts val="1000"/>
              <a:buFont typeface="Symbol" panose="05050102010706020507" pitchFamily="18" charset="2"/>
              <a:buChar char=""/>
              <a:tabLst>
                <a:tab pos="457200" algn="l"/>
              </a:tabLst>
            </a:pPr>
            <a:r>
              <a:rPr lang="en-GB" sz="2000" dirty="0">
                <a:solidFill>
                  <a:schemeClr val="tx1">
                    <a:lumMod val="75000"/>
                    <a:lumOff val="25000"/>
                  </a:schemeClr>
                </a:solidFill>
                <a:effectLst/>
                <a:latin typeface="Segoe UI"/>
                <a:ea typeface="Times New Roman" panose="02020603050405020304" pitchFamily="18" charset="0"/>
                <a:cs typeface="Segoe UI"/>
              </a:rPr>
              <a:t>Provide photos of relevant areas. i.e. playground, classroom, cloakroom, hall etc.</a:t>
            </a:r>
          </a:p>
          <a:p>
            <a:pPr marL="342900" indent="-342900">
              <a:buSzPts val="1000"/>
              <a:buFont typeface="Symbol" panose="05050102010706020507" pitchFamily="18" charset="2"/>
              <a:buChar char=""/>
              <a:tabLst>
                <a:tab pos="457200" algn="l"/>
              </a:tabLst>
            </a:pPr>
            <a:r>
              <a:rPr lang="en-GB" sz="2000" dirty="0">
                <a:solidFill>
                  <a:schemeClr val="tx1">
                    <a:lumMod val="75000"/>
                    <a:lumOff val="25000"/>
                  </a:schemeClr>
                </a:solidFill>
                <a:effectLst/>
                <a:latin typeface="Segoe UI"/>
                <a:ea typeface="Times New Roman" panose="02020603050405020304" pitchFamily="18" charset="0"/>
                <a:cs typeface="Segoe UI"/>
              </a:rPr>
              <a:t>Provide photos of teaching and office staff</a:t>
            </a:r>
            <a:r>
              <a:rPr lang="en-GB" dirty="0">
                <a:solidFill>
                  <a:schemeClr val="tx1">
                    <a:lumMod val="75000"/>
                    <a:lumOff val="25000"/>
                  </a:schemeClr>
                </a:solidFill>
                <a:latin typeface="Segoe UI"/>
                <a:ea typeface="Times New Roman" panose="02020603050405020304" pitchFamily="18" charset="0"/>
                <a:cs typeface="Segoe UI"/>
              </a:rPr>
              <a:t> </a:t>
            </a:r>
          </a:p>
          <a:p>
            <a:pPr marL="342900" lvl="0" indent="-342900">
              <a:buSzPts val="1000"/>
              <a:buFont typeface="Symbol" panose="05050102010706020507" pitchFamily="18" charset="2"/>
              <a:buChar char=""/>
              <a:tabLst>
                <a:tab pos="457200" algn="l"/>
              </a:tabLst>
            </a:pPr>
            <a:r>
              <a:rPr lang="en-GB" sz="2000" dirty="0">
                <a:solidFill>
                  <a:schemeClr val="tx1">
                    <a:lumMod val="75000"/>
                    <a:lumOff val="25000"/>
                  </a:schemeClr>
                </a:solidFill>
                <a:effectLst/>
                <a:latin typeface="Segoe UI"/>
                <a:ea typeface="Times New Roman" panose="02020603050405020304" pitchFamily="18" charset="0"/>
                <a:cs typeface="Segoe UI"/>
              </a:rPr>
              <a:t>Provide the family with a copy of the school handbook link to web page, school app (as age appropriate)</a:t>
            </a:r>
            <a:r>
              <a:rPr lang="en-GB" dirty="0">
                <a:solidFill>
                  <a:schemeClr val="tx1">
                    <a:lumMod val="75000"/>
                    <a:lumOff val="25000"/>
                  </a:schemeClr>
                </a:solidFill>
                <a:latin typeface="Segoe UI"/>
                <a:ea typeface="Times New Roman" panose="02020603050405020304" pitchFamily="18" charset="0"/>
                <a:cs typeface="Segoe UI"/>
              </a:rPr>
              <a:t> </a:t>
            </a:r>
            <a:endParaRPr lang="en-GB" sz="2000" dirty="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endParaRPr>
          </a:p>
          <a:p>
            <a:pPr marL="342900" lvl="0" indent="-342900">
              <a:buSzPts val="1000"/>
              <a:buFont typeface="Symbol" panose="05050102010706020507" pitchFamily="18" charset="2"/>
              <a:buChar char=""/>
              <a:tabLst>
                <a:tab pos="457200" algn="l"/>
              </a:tabLst>
            </a:pPr>
            <a:r>
              <a:rPr lang="en-GB" sz="2000" dirty="0">
                <a:solidFill>
                  <a:schemeClr val="tx1">
                    <a:lumMod val="75000"/>
                    <a:lumOff val="25000"/>
                  </a:schemeClr>
                </a:solidFill>
                <a:effectLst/>
                <a:latin typeface="Segoe UI"/>
                <a:ea typeface="Times New Roman" panose="02020603050405020304" pitchFamily="18" charset="0"/>
                <a:cs typeface="Segoe UI"/>
              </a:rPr>
              <a:t>Provide a checklist of school routines. The family may tape inside bag/folder/homeschool diary or have a copy at home somewhere easy to see</a:t>
            </a:r>
          </a:p>
          <a:p>
            <a:pPr marL="342900" lvl="0" indent="-342900">
              <a:buSzPts val="1000"/>
              <a:buFont typeface="Symbol" panose="05050102010706020507" pitchFamily="18" charset="2"/>
              <a:buChar char=""/>
              <a:tabLst>
                <a:tab pos="457200" algn="l"/>
              </a:tabLst>
            </a:pPr>
            <a:r>
              <a:rPr lang="en-GB" sz="2000" dirty="0">
                <a:solidFill>
                  <a:schemeClr val="tx1">
                    <a:lumMod val="75000"/>
                    <a:lumOff val="25000"/>
                  </a:schemeClr>
                </a:solidFill>
                <a:effectLst/>
                <a:latin typeface="Segoe UI"/>
                <a:ea typeface="Times New Roman" panose="02020603050405020304" pitchFamily="18" charset="0"/>
                <a:cs typeface="Segoe UI"/>
              </a:rPr>
              <a:t>Let family know what the new school uniform/PE clothing requirements are</a:t>
            </a:r>
          </a:p>
          <a:p>
            <a:pPr marL="342900" lvl="0" indent="-342900">
              <a:buSzPts val="1000"/>
              <a:buFont typeface="Symbol" panose="05050102010706020507" pitchFamily="18" charset="2"/>
              <a:buChar char=""/>
              <a:tabLst>
                <a:tab pos="457200" algn="l"/>
              </a:tabLst>
            </a:pPr>
            <a:r>
              <a:rPr lang="en-GB" sz="2000" dirty="0">
                <a:solidFill>
                  <a:schemeClr val="tx1">
                    <a:lumMod val="75000"/>
                    <a:lumOff val="25000"/>
                  </a:schemeClr>
                </a:solidFill>
                <a:effectLst/>
                <a:latin typeface="Segoe UI"/>
                <a:ea typeface="Times New Roman" panose="02020603050405020304" pitchFamily="18" charset="0"/>
                <a:cs typeface="Segoe UI"/>
              </a:rPr>
              <a:t>Ensure all staff who will be in contact with the learner are aware of the strengths, development needs and interests of the child.</a:t>
            </a:r>
          </a:p>
          <a:p>
            <a:pPr>
              <a:buSzPts val="1000"/>
              <a:tabLst>
                <a:tab pos="457200" algn="l"/>
              </a:tabLst>
            </a:pPr>
            <a:endParaRPr lang="en-GB" dirty="0"/>
          </a:p>
        </p:txBody>
      </p:sp>
      <p:pic>
        <p:nvPicPr>
          <p:cNvPr id="3" name="Picture 2" descr="This is the Education Scotland, Inclusion, Wellbeing and Equalities logo. It is  blue green and yellow.">
            <a:extLst>
              <a:ext uri="{FF2B5EF4-FFF2-40B4-BE49-F238E27FC236}">
                <a16:creationId xmlns:a16="http://schemas.microsoft.com/office/drawing/2014/main" id="{30B2C20C-2B2D-84D0-0983-EBC696A8A1B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19504" y="1100"/>
            <a:ext cx="1170432" cy="589252"/>
          </a:xfrm>
          <a:prstGeom prst="rect">
            <a:avLst/>
          </a:prstGeom>
        </p:spPr>
      </p:pic>
    </p:spTree>
    <p:extLst>
      <p:ext uri="{BB962C8B-B14F-4D97-AF65-F5344CB8AC3E}">
        <p14:creationId xmlns:p14="http://schemas.microsoft.com/office/powerpoint/2010/main" val="1741702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8"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Transition from Home to ELC </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sp>
        <p:nvSpPr>
          <p:cNvPr id="4" name="Content Placeholder 3"/>
          <p:cNvSpPr>
            <a:spLocks noGrp="1"/>
          </p:cNvSpPr>
          <p:nvPr>
            <p:ph idx="1"/>
          </p:nvPr>
        </p:nvSpPr>
        <p:spPr>
          <a:xfrm>
            <a:off x="660883" y="1216025"/>
            <a:ext cx="10817923" cy="4800806"/>
          </a:xfrm>
        </p:spPr>
        <p:txBody>
          <a:bodyPr/>
          <a:lstStyle/>
          <a:p>
            <a:r>
              <a:rPr lang="en-GB" sz="2000" b="1" dirty="0">
                <a:solidFill>
                  <a:schemeClr val="tx1">
                    <a:lumMod val="75000"/>
                    <a:lumOff val="25000"/>
                  </a:schemeClr>
                </a:solidFill>
                <a:effectLst/>
                <a:latin typeface="Segoe UI"/>
                <a:ea typeface="Times New Roman" panose="02020603050405020304" pitchFamily="18" charset="0"/>
                <a:cs typeface="Segoe UI"/>
              </a:rPr>
              <a:t>Things to consider:</a:t>
            </a:r>
            <a:endParaRPr lang="en-GB" sz="2000" dirty="0">
              <a:solidFill>
                <a:schemeClr val="tx1">
                  <a:lumMod val="75000"/>
                  <a:lumOff val="25000"/>
                </a:schemeClr>
              </a:solidFill>
              <a:effectLst/>
              <a:latin typeface="Segoe UI"/>
              <a:ea typeface="Times New Roman" panose="02020603050405020304" pitchFamily="18" charset="0"/>
              <a:cs typeface="Segoe UI"/>
            </a:endParaRPr>
          </a:p>
          <a:p>
            <a:pPr marL="342900" lvl="0" indent="-342900">
              <a:buSzPts val="1000"/>
              <a:buFont typeface="Symbol" panose="05050102010706020507" pitchFamily="18" charset="2"/>
              <a:buChar char=""/>
              <a:tabLst>
                <a:tab pos="457200" algn="l"/>
              </a:tabLst>
            </a:pPr>
            <a:r>
              <a:rPr lang="en-GB" sz="2000" dirty="0">
                <a:solidFill>
                  <a:schemeClr val="tx1">
                    <a:lumMod val="75000"/>
                    <a:lumOff val="25000"/>
                  </a:schemeClr>
                </a:solidFill>
                <a:effectLst/>
                <a:latin typeface="Segoe UI"/>
                <a:ea typeface="Times New Roman" panose="02020603050405020304" pitchFamily="18" charset="0"/>
                <a:cs typeface="Segoe UI"/>
              </a:rPr>
              <a:t>Provide opportunities for the parents/carers to share their understanding of their child</a:t>
            </a:r>
          </a:p>
          <a:p>
            <a:pPr marL="342900" lvl="0" indent="-342900">
              <a:buSzPts val="1000"/>
              <a:buFont typeface="Symbol" panose="05050102010706020507" pitchFamily="18" charset="2"/>
              <a:buChar char=""/>
              <a:tabLst>
                <a:tab pos="457200" algn="l"/>
              </a:tabLst>
            </a:pPr>
            <a:r>
              <a:rPr lang="en-GB" sz="2000" dirty="0">
                <a:solidFill>
                  <a:schemeClr val="tx1">
                    <a:lumMod val="75000"/>
                    <a:lumOff val="25000"/>
                  </a:schemeClr>
                </a:solidFill>
                <a:effectLst/>
                <a:latin typeface="Segoe UI"/>
                <a:ea typeface="Times New Roman" panose="02020603050405020304" pitchFamily="18" charset="0"/>
                <a:cs typeface="Segoe UI"/>
              </a:rPr>
              <a:t>Ensure parent and carers have appropriate opportunities to be involved in planning</a:t>
            </a:r>
          </a:p>
          <a:p>
            <a:pPr marL="342900" lvl="0" indent="-342900">
              <a:buSzPts val="1000"/>
              <a:buFont typeface="Symbol" panose="05050102010706020507" pitchFamily="18" charset="2"/>
              <a:buChar char=""/>
              <a:tabLst>
                <a:tab pos="457200" algn="l"/>
              </a:tabLst>
            </a:pPr>
            <a:r>
              <a:rPr lang="en-GB" sz="2000" dirty="0">
                <a:solidFill>
                  <a:schemeClr val="tx1">
                    <a:lumMod val="75000"/>
                    <a:lumOff val="25000"/>
                  </a:schemeClr>
                </a:solidFill>
                <a:effectLst/>
                <a:latin typeface="Segoe UI"/>
                <a:ea typeface="Times New Roman" panose="02020603050405020304" pitchFamily="18" charset="0"/>
                <a:cs typeface="Segoe UI"/>
              </a:rPr>
              <a:t>Create a book with pictures of school staff and activity areas to share with child and parents</a:t>
            </a:r>
          </a:p>
          <a:p>
            <a:pPr marL="342900" indent="-342900">
              <a:buSzPts val="1000"/>
              <a:buFont typeface="Symbol" panose="05050102010706020507" pitchFamily="18" charset="2"/>
              <a:buChar char=""/>
              <a:tabLst>
                <a:tab pos="457200" algn="l"/>
              </a:tabLst>
            </a:pPr>
            <a:r>
              <a:rPr lang="en-GB" sz="2000" dirty="0">
                <a:solidFill>
                  <a:schemeClr val="tx1">
                    <a:lumMod val="75000"/>
                    <a:lumOff val="25000"/>
                  </a:schemeClr>
                </a:solidFill>
                <a:effectLst/>
                <a:latin typeface="Segoe UI"/>
                <a:ea typeface="Times New Roman" panose="02020603050405020304" pitchFamily="18" charset="0"/>
                <a:cs typeface="Segoe UI"/>
              </a:rPr>
              <a:t>Consider the sensory and environmental impact the early years setting may have.</a:t>
            </a:r>
            <a:r>
              <a:rPr lang="en-GB" dirty="0">
                <a:solidFill>
                  <a:schemeClr val="tx1">
                    <a:lumMod val="75000"/>
                    <a:lumOff val="25000"/>
                  </a:schemeClr>
                </a:solidFill>
                <a:latin typeface="Segoe UI"/>
                <a:ea typeface="Times New Roman" panose="02020603050405020304" pitchFamily="18" charset="0"/>
                <a:cs typeface="Segoe UI"/>
              </a:rPr>
              <a:t> </a:t>
            </a:r>
          </a:p>
          <a:p>
            <a:pPr marL="342900" lvl="0" indent="-342900">
              <a:buSzPts val="1000"/>
              <a:buFont typeface="Symbol" panose="05050102010706020507" pitchFamily="18" charset="2"/>
              <a:buChar char=""/>
              <a:tabLst>
                <a:tab pos="457200" algn="l"/>
              </a:tabLst>
            </a:pPr>
            <a:r>
              <a:rPr lang="en-GB" sz="2000" dirty="0">
                <a:solidFill>
                  <a:schemeClr val="tx1">
                    <a:lumMod val="75000"/>
                    <a:lumOff val="25000"/>
                  </a:schemeClr>
                </a:solidFill>
                <a:effectLst/>
                <a:latin typeface="Segoe UI"/>
                <a:ea typeface="Times New Roman" panose="02020603050405020304" pitchFamily="18" charset="0"/>
                <a:cs typeface="Segoe UI"/>
              </a:rPr>
              <a:t>Help the child to understand routine by using objects of reference that travel from one activity to another</a:t>
            </a:r>
            <a:r>
              <a:rPr lang="en-GB" dirty="0">
                <a:solidFill>
                  <a:schemeClr val="tx1">
                    <a:lumMod val="75000"/>
                    <a:lumOff val="25000"/>
                  </a:schemeClr>
                </a:solidFill>
                <a:latin typeface="Segoe UI"/>
                <a:ea typeface="Times New Roman" panose="02020603050405020304" pitchFamily="18" charset="0"/>
                <a:cs typeface="Segoe UI"/>
              </a:rPr>
              <a:t> </a:t>
            </a:r>
            <a:endParaRPr lang="en-GB" sz="2000" dirty="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endParaRPr>
          </a:p>
          <a:p>
            <a:pPr marL="342900" lvl="0" indent="-342900">
              <a:buSzPts val="1000"/>
              <a:buFont typeface="Symbol" panose="05050102010706020507" pitchFamily="18" charset="2"/>
              <a:buChar char=""/>
              <a:tabLst>
                <a:tab pos="457200" algn="l"/>
              </a:tabLst>
            </a:pPr>
            <a:r>
              <a:rPr lang="en-GB" sz="2000" dirty="0">
                <a:solidFill>
                  <a:schemeClr val="tx1">
                    <a:lumMod val="75000"/>
                    <a:lumOff val="25000"/>
                  </a:schemeClr>
                </a:solidFill>
                <a:effectLst/>
                <a:latin typeface="Segoe UI"/>
                <a:ea typeface="Times New Roman" panose="02020603050405020304" pitchFamily="18" charset="0"/>
                <a:cs typeface="Segoe UI"/>
              </a:rPr>
              <a:t>Provide clear signals to mark different points in their routine – beginning or end of an activity/task might involve a song which begins the activity each time and a countdown to finish. Visual supports also help a child to recognise and follow routines. For example, a sand timer or buzzer could be used to help mark the end of an activity; sign ‘finish’ or show a symbol</a:t>
            </a:r>
            <a:r>
              <a:rPr lang="en-GB" dirty="0">
                <a:solidFill>
                  <a:schemeClr val="tx1">
                    <a:lumMod val="75000"/>
                    <a:lumOff val="25000"/>
                  </a:schemeClr>
                </a:solidFill>
                <a:latin typeface="Segoe UI"/>
                <a:ea typeface="Times New Roman" panose="02020603050405020304" pitchFamily="18" charset="0"/>
                <a:cs typeface="Segoe UI"/>
              </a:rPr>
              <a:t>.</a:t>
            </a:r>
            <a:endParaRPr lang="en-GB" sz="2000" dirty="0">
              <a:solidFill>
                <a:schemeClr val="tx1">
                  <a:lumMod val="75000"/>
                  <a:lumOff val="25000"/>
                </a:schemeClr>
              </a:solidFill>
              <a:effectLst/>
              <a:latin typeface="Segoe UI"/>
              <a:ea typeface="Times New Roman" panose="02020603050405020304" pitchFamily="18" charset="0"/>
              <a:cs typeface="Segoe UI"/>
            </a:endParaRPr>
          </a:p>
          <a:p>
            <a:pPr marL="342900" lvl="0" indent="-342900">
              <a:buSzPts val="1000"/>
              <a:buFont typeface="Symbol" panose="05050102010706020507" pitchFamily="18" charset="2"/>
              <a:buChar char=""/>
              <a:tabLst>
                <a:tab pos="457200" algn="l"/>
              </a:tabLst>
            </a:pPr>
            <a:r>
              <a:rPr lang="en-GB" sz="2000" dirty="0">
                <a:solidFill>
                  <a:schemeClr val="tx1">
                    <a:lumMod val="75000"/>
                    <a:lumOff val="25000"/>
                  </a:schemeClr>
                </a:solidFill>
                <a:effectLst/>
                <a:latin typeface="Segoe UI"/>
                <a:ea typeface="Times New Roman" panose="02020603050405020304" pitchFamily="18" charset="0"/>
                <a:cs typeface="Segoe UI"/>
              </a:rPr>
              <a:t>Be aware of the range of choices available for the child; if there are too many, it may be hard for the child to make any choices.</a:t>
            </a:r>
          </a:p>
          <a:p>
            <a:pPr>
              <a:buSzPts val="1000"/>
              <a:tabLst>
                <a:tab pos="457200" algn="l"/>
              </a:tabLst>
            </a:pPr>
            <a:endParaRPr lang="en-GB" dirty="0"/>
          </a:p>
        </p:txBody>
      </p:sp>
      <p:pic>
        <p:nvPicPr>
          <p:cNvPr id="3" name="Picture 2" descr="This is the Education Scotland, Inclusion, Wellbeing and Equalities logo. It is  blue green and yellow.">
            <a:extLst>
              <a:ext uri="{FF2B5EF4-FFF2-40B4-BE49-F238E27FC236}">
                <a16:creationId xmlns:a16="http://schemas.microsoft.com/office/drawing/2014/main" id="{30B2C20C-2B2D-84D0-0983-EBC696A8A1B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2688478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8"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Transition from ELC to Primary one</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sp>
        <p:nvSpPr>
          <p:cNvPr id="4" name="Content Placeholder 3"/>
          <p:cNvSpPr>
            <a:spLocks noGrp="1"/>
          </p:cNvSpPr>
          <p:nvPr>
            <p:ph idx="1"/>
          </p:nvPr>
        </p:nvSpPr>
        <p:spPr>
          <a:xfrm>
            <a:off x="660883" y="1063419"/>
            <a:ext cx="10817923" cy="5423314"/>
          </a:xfrm>
        </p:spPr>
        <p:txBody>
          <a:bodyPr/>
          <a:lstStyle/>
          <a:p>
            <a:pPr>
              <a:spcBef>
                <a:spcPts val="1200"/>
              </a:spcBef>
            </a:pPr>
            <a:r>
              <a:rPr lang="en-GB" sz="1800" b="1" dirty="0">
                <a:solidFill>
                  <a:schemeClr val="tx1">
                    <a:lumMod val="75000"/>
                    <a:lumOff val="25000"/>
                  </a:schemeClr>
                </a:solidFill>
                <a:effectLst/>
                <a:latin typeface="Segoe UI"/>
                <a:ea typeface="Times New Roman" panose="02020603050405020304" pitchFamily="18" charset="0"/>
                <a:cs typeface="Segoe UI"/>
              </a:rPr>
              <a:t>Things to consider:</a:t>
            </a:r>
          </a:p>
          <a:p>
            <a:pPr marL="342900" indent="-342900">
              <a:buSzPts val="1000"/>
              <a:buFont typeface="Symbol" panose="05050102010706020507" pitchFamily="18" charset="2"/>
              <a:buChar char=""/>
              <a:tabLst>
                <a:tab pos="457200" algn="l"/>
              </a:tabLst>
            </a:pPr>
            <a:r>
              <a:rPr lang="en-GB" sz="1800" dirty="0">
                <a:solidFill>
                  <a:schemeClr val="tx1">
                    <a:lumMod val="75000"/>
                    <a:lumOff val="25000"/>
                  </a:schemeClr>
                </a:solidFill>
                <a:effectLst/>
                <a:latin typeface="Segoe UI"/>
                <a:ea typeface="Times New Roman" panose="02020603050405020304" pitchFamily="18" charset="0"/>
                <a:cs typeface="Segoe UI"/>
              </a:rPr>
              <a:t>Talk to parents as early as possible.</a:t>
            </a:r>
            <a:r>
              <a:rPr lang="en-GB" sz="1800" dirty="0">
                <a:solidFill>
                  <a:schemeClr val="tx1">
                    <a:lumMod val="75000"/>
                    <a:lumOff val="25000"/>
                  </a:schemeClr>
                </a:solidFill>
                <a:latin typeface="Segoe UI"/>
                <a:ea typeface="Times New Roman" panose="02020603050405020304" pitchFamily="18" charset="0"/>
                <a:cs typeface="Segoe UI"/>
              </a:rPr>
              <a:t> </a:t>
            </a:r>
            <a:endParaRPr lang="en-GB" sz="1800" dirty="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endParaRPr>
          </a:p>
          <a:p>
            <a:pPr marL="342900" indent="-342900">
              <a:buSzPts val="1000"/>
              <a:buFont typeface="Symbol" panose="05050102010706020507" pitchFamily="18" charset="2"/>
              <a:buChar char=""/>
              <a:tabLst>
                <a:tab pos="457200" algn="l"/>
              </a:tabLst>
            </a:pPr>
            <a:r>
              <a:rPr lang="en-GB" sz="1800" dirty="0">
                <a:solidFill>
                  <a:schemeClr val="tx1">
                    <a:lumMod val="75000"/>
                    <a:lumOff val="25000"/>
                  </a:schemeClr>
                </a:solidFill>
                <a:effectLst/>
                <a:latin typeface="Segoe UI"/>
                <a:ea typeface="Times New Roman" panose="02020603050405020304" pitchFamily="18" charset="0"/>
                <a:cs typeface="Segoe UI"/>
              </a:rPr>
              <a:t>Familiarise yourself with the child’s early years’ file</a:t>
            </a:r>
            <a:r>
              <a:rPr lang="en-GB" sz="1800" dirty="0">
                <a:solidFill>
                  <a:schemeClr val="tx1">
                    <a:lumMod val="75000"/>
                    <a:lumOff val="25000"/>
                  </a:schemeClr>
                </a:solidFill>
                <a:latin typeface="Segoe UI"/>
                <a:ea typeface="Times New Roman" panose="02020603050405020304" pitchFamily="18" charset="0"/>
                <a:cs typeface="Segoe UI"/>
              </a:rPr>
              <a:t> </a:t>
            </a:r>
            <a:endParaRPr lang="en-GB" sz="1800" dirty="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endParaRPr>
          </a:p>
          <a:p>
            <a:pPr marL="342900" indent="-342900">
              <a:buSzPts val="1000"/>
              <a:buFont typeface="Symbol" panose="05050102010706020507" pitchFamily="18" charset="2"/>
              <a:buChar char=""/>
              <a:tabLst>
                <a:tab pos="457200" algn="l"/>
              </a:tabLst>
            </a:pPr>
            <a:r>
              <a:rPr lang="en-GB" sz="1800" dirty="0">
                <a:solidFill>
                  <a:schemeClr val="tx1">
                    <a:lumMod val="75000"/>
                    <a:lumOff val="25000"/>
                  </a:schemeClr>
                </a:solidFill>
                <a:effectLst/>
                <a:latin typeface="Segoe UI"/>
                <a:ea typeface="Times New Roman" panose="02020603050405020304" pitchFamily="18" charset="0"/>
                <a:cs typeface="Segoe UI"/>
              </a:rPr>
              <a:t>Build in time for liaison with all of the staff and agencies involved</a:t>
            </a:r>
            <a:r>
              <a:rPr lang="en-GB" sz="1800" dirty="0">
                <a:solidFill>
                  <a:schemeClr val="tx1">
                    <a:lumMod val="75000"/>
                    <a:lumOff val="25000"/>
                  </a:schemeClr>
                </a:solidFill>
                <a:latin typeface="Segoe UI"/>
                <a:ea typeface="Times New Roman" panose="02020603050405020304" pitchFamily="18" charset="0"/>
                <a:cs typeface="Segoe UI"/>
              </a:rPr>
              <a:t> </a:t>
            </a:r>
            <a:endParaRPr lang="en-GB" sz="1800" dirty="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endParaRPr>
          </a:p>
          <a:p>
            <a:pPr marL="342900" lvl="0" indent="-342900">
              <a:buSzPts val="1000"/>
              <a:buFont typeface="Symbol" panose="05050102010706020507" pitchFamily="18" charset="2"/>
              <a:buChar char=""/>
              <a:tabLst>
                <a:tab pos="457200" algn="l"/>
              </a:tabLst>
            </a:pPr>
            <a:r>
              <a:rPr lang="en-GB" sz="1800" dirty="0">
                <a:solidFill>
                  <a:schemeClr val="tx1">
                    <a:lumMod val="75000"/>
                    <a:lumOff val="25000"/>
                  </a:schemeClr>
                </a:solidFill>
                <a:effectLst/>
                <a:latin typeface="Segoe UI"/>
                <a:ea typeface="Times New Roman" panose="02020603050405020304" pitchFamily="18" charset="0"/>
                <a:cs typeface="Segoe UI"/>
              </a:rPr>
              <a:t>Set up an agreed communication system with parents and other agencies</a:t>
            </a:r>
          </a:p>
          <a:p>
            <a:pPr marL="342900" lvl="0" indent="-342900">
              <a:buSzPts val="1000"/>
              <a:buFont typeface="Symbol" panose="05050102010706020507" pitchFamily="18" charset="2"/>
              <a:buChar char=""/>
              <a:tabLst>
                <a:tab pos="457200" algn="l"/>
              </a:tabLst>
            </a:pPr>
            <a:r>
              <a:rPr lang="en-GB" sz="1800" dirty="0">
                <a:solidFill>
                  <a:schemeClr val="tx1">
                    <a:lumMod val="75000"/>
                    <a:lumOff val="25000"/>
                  </a:schemeClr>
                </a:solidFill>
                <a:effectLst/>
                <a:latin typeface="Segoe UI"/>
                <a:ea typeface="Times New Roman" panose="02020603050405020304" pitchFamily="18" charset="0"/>
                <a:cs typeface="Segoe UI"/>
              </a:rPr>
              <a:t>Consult with staff who previously worked with the child</a:t>
            </a:r>
          </a:p>
          <a:p>
            <a:pPr marL="342900" lvl="0" indent="-342900">
              <a:buSzPts val="1000"/>
              <a:buFont typeface="Symbol" panose="05050102010706020507" pitchFamily="18" charset="2"/>
              <a:buChar char=""/>
              <a:tabLst>
                <a:tab pos="457200" algn="l"/>
              </a:tabLst>
            </a:pPr>
            <a:r>
              <a:rPr lang="en-GB" sz="1800" dirty="0">
                <a:solidFill>
                  <a:schemeClr val="tx1">
                    <a:lumMod val="75000"/>
                    <a:lumOff val="25000"/>
                  </a:schemeClr>
                </a:solidFill>
                <a:effectLst/>
                <a:latin typeface="Segoe UI"/>
                <a:ea typeface="Times New Roman" panose="02020603050405020304" pitchFamily="18" charset="0"/>
                <a:cs typeface="Segoe UI"/>
              </a:rPr>
              <a:t>Find out what the child really likes</a:t>
            </a:r>
          </a:p>
          <a:p>
            <a:pPr marL="342900" lvl="0" indent="-342900">
              <a:buSzPts val="1000"/>
              <a:buFont typeface="Symbol" panose="05050102010706020507" pitchFamily="18" charset="2"/>
              <a:buChar char=""/>
              <a:tabLst>
                <a:tab pos="457200" algn="l"/>
              </a:tabLst>
            </a:pPr>
            <a:r>
              <a:rPr lang="en-GB" sz="1800" dirty="0">
                <a:solidFill>
                  <a:schemeClr val="tx1">
                    <a:lumMod val="75000"/>
                    <a:lumOff val="25000"/>
                  </a:schemeClr>
                </a:solidFill>
                <a:effectLst/>
                <a:latin typeface="Segoe UI"/>
                <a:ea typeface="Times New Roman" panose="02020603050405020304" pitchFamily="18" charset="0"/>
                <a:cs typeface="Segoe UI"/>
              </a:rPr>
              <a:t>Provide copies of the school visual timetable for home</a:t>
            </a:r>
          </a:p>
          <a:p>
            <a:pPr marL="342900" lvl="0" indent="-342900">
              <a:buSzPts val="1000"/>
              <a:buFont typeface="Symbol" panose="05050102010706020507" pitchFamily="18" charset="2"/>
              <a:buChar char=""/>
              <a:tabLst>
                <a:tab pos="457200" algn="l"/>
              </a:tabLst>
            </a:pPr>
            <a:r>
              <a:rPr lang="en-GB" sz="1800" dirty="0">
                <a:solidFill>
                  <a:schemeClr val="tx1">
                    <a:lumMod val="75000"/>
                    <a:lumOff val="25000"/>
                  </a:schemeClr>
                </a:solidFill>
                <a:effectLst/>
                <a:latin typeface="Segoe UI"/>
                <a:ea typeface="Times New Roman" panose="02020603050405020304" pitchFamily="18" charset="0"/>
                <a:cs typeface="Segoe UI"/>
              </a:rPr>
              <a:t>Remember you and other staff in the primary school may be strangers to the child and relationships of trust, respect and security needs to be built</a:t>
            </a:r>
          </a:p>
          <a:p>
            <a:pPr marL="342900" lvl="0" indent="-342900">
              <a:buSzPts val="1000"/>
              <a:buFont typeface="Symbol" panose="05050102010706020507" pitchFamily="18" charset="2"/>
              <a:buChar char=""/>
              <a:tabLst>
                <a:tab pos="457200" algn="l"/>
              </a:tabLst>
            </a:pPr>
            <a:r>
              <a:rPr lang="en-GB" sz="1800" dirty="0">
                <a:solidFill>
                  <a:schemeClr val="tx1">
                    <a:lumMod val="75000"/>
                    <a:lumOff val="25000"/>
                  </a:schemeClr>
                </a:solidFill>
                <a:effectLst/>
                <a:latin typeface="Segoe UI"/>
                <a:ea typeface="Times New Roman" panose="02020603050405020304" pitchFamily="18" charset="0"/>
                <a:cs typeface="Segoe UI"/>
              </a:rPr>
              <a:t>Within the transition planning explore how to support the child with the new routines which occur in primary school for example:</a:t>
            </a:r>
          </a:p>
          <a:p>
            <a:pPr marL="742950" lvl="1" indent="-285750">
              <a:buSzPts val="1000"/>
              <a:buFont typeface="Courier New" panose="02070309020205020404" pitchFamily="49" charset="0"/>
              <a:buChar char="o"/>
              <a:tabLst>
                <a:tab pos="914400" algn="l"/>
              </a:tabLst>
            </a:pPr>
            <a:r>
              <a:rPr lang="en-GB" sz="1800" dirty="0">
                <a:solidFill>
                  <a:schemeClr val="tx1">
                    <a:lumMod val="75000"/>
                    <a:lumOff val="25000"/>
                  </a:schemeClr>
                </a:solidFill>
                <a:effectLst/>
                <a:latin typeface="Segoe UI"/>
                <a:ea typeface="Times New Roman" panose="02020603050405020304" pitchFamily="18" charset="0"/>
                <a:cs typeface="Segoe UI"/>
              </a:rPr>
              <a:t>Cloakroom routines </a:t>
            </a:r>
          </a:p>
          <a:p>
            <a:pPr marL="742950" lvl="1" indent="-285750">
              <a:buSzPts val="1000"/>
              <a:buFont typeface="Courier New" panose="02070309020205020404" pitchFamily="49" charset="0"/>
              <a:buChar char="o"/>
              <a:tabLst>
                <a:tab pos="914400" algn="l"/>
              </a:tabLst>
            </a:pPr>
            <a:r>
              <a:rPr lang="en-GB" sz="1800" dirty="0">
                <a:solidFill>
                  <a:schemeClr val="tx1">
                    <a:lumMod val="75000"/>
                    <a:lumOff val="25000"/>
                  </a:schemeClr>
                </a:solidFill>
                <a:effectLst/>
                <a:latin typeface="Segoe UI"/>
                <a:ea typeface="Times New Roman" panose="02020603050405020304" pitchFamily="18" charset="0"/>
                <a:cs typeface="Segoe UI"/>
              </a:rPr>
              <a:t>Following instructions such as where to sit on the carpet </a:t>
            </a:r>
          </a:p>
          <a:p>
            <a:pPr marL="742950" lvl="1" indent="-285750">
              <a:buSzPts val="1000"/>
              <a:buFont typeface="Courier New" panose="02070309020205020404" pitchFamily="49" charset="0"/>
              <a:buChar char="o"/>
              <a:tabLst>
                <a:tab pos="914400" algn="l"/>
              </a:tabLst>
            </a:pPr>
            <a:r>
              <a:rPr lang="en-GB" sz="1800" dirty="0">
                <a:solidFill>
                  <a:schemeClr val="tx1">
                    <a:lumMod val="75000"/>
                    <a:lumOff val="25000"/>
                  </a:schemeClr>
                </a:solidFill>
                <a:effectLst/>
                <a:latin typeface="Segoe UI"/>
                <a:ea typeface="Times New Roman" panose="02020603050405020304" pitchFamily="18" charset="0"/>
                <a:cs typeface="Segoe UI"/>
              </a:rPr>
              <a:t>Lunch arrangements</a:t>
            </a:r>
          </a:p>
          <a:p>
            <a:pPr marL="742950" lvl="1" indent="-285750">
              <a:buSzPts val="1000"/>
              <a:buFont typeface="Courier New" panose="02070309020205020404" pitchFamily="49" charset="0"/>
              <a:buChar char="o"/>
              <a:tabLst>
                <a:tab pos="914400" algn="l"/>
              </a:tabLst>
            </a:pPr>
            <a:r>
              <a:rPr lang="en-GB" sz="1800" dirty="0">
                <a:solidFill>
                  <a:schemeClr val="tx1">
                    <a:lumMod val="75000"/>
                    <a:lumOff val="25000"/>
                  </a:schemeClr>
                </a:solidFill>
                <a:effectLst/>
                <a:latin typeface="Segoe UI"/>
                <a:ea typeface="Times New Roman" panose="02020603050405020304" pitchFamily="18" charset="0"/>
                <a:cs typeface="Segoe UI"/>
              </a:rPr>
              <a:t>End of the day. </a:t>
            </a:r>
          </a:p>
          <a:p>
            <a:endParaRPr lang="en-GB" dirty="0"/>
          </a:p>
        </p:txBody>
      </p:sp>
      <p:pic>
        <p:nvPicPr>
          <p:cNvPr id="3" name="Picture 2" descr="This is the Education Scotland, Inclusion, Wellbeing and Equalities logo. It is  blue green and yellow.">
            <a:extLst>
              <a:ext uri="{FF2B5EF4-FFF2-40B4-BE49-F238E27FC236}">
                <a16:creationId xmlns:a16="http://schemas.microsoft.com/office/drawing/2014/main" id="{30B2C20C-2B2D-84D0-0983-EBC696A8A1B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290013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8"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Transition from </a:t>
            </a:r>
            <a:r>
              <a:rPr lang="en-GB" sz="3200" kern="1200" dirty="0">
                <a:solidFill>
                  <a:srgbClr val="00ABB5"/>
                </a:solidFill>
                <a:cs typeface="+mn-cs"/>
              </a:rPr>
              <a:t>c</a:t>
            </a: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lass to class</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sp>
        <p:nvSpPr>
          <p:cNvPr id="4" name="Content Placeholder 3"/>
          <p:cNvSpPr>
            <a:spLocks noGrp="1"/>
          </p:cNvSpPr>
          <p:nvPr>
            <p:ph idx="1"/>
          </p:nvPr>
        </p:nvSpPr>
        <p:spPr>
          <a:xfrm>
            <a:off x="660883" y="1216025"/>
            <a:ext cx="10817923" cy="4800806"/>
          </a:xfrm>
        </p:spPr>
        <p:txBody>
          <a:bodyPr/>
          <a:lstStyle/>
          <a:p>
            <a:pPr>
              <a:buSzPts val="1000"/>
              <a:tabLst>
                <a:tab pos="457200" algn="l"/>
              </a:tabLst>
            </a:pPr>
            <a:r>
              <a:rPr lang="en-GB" sz="2000" b="1" dirty="0">
                <a:solidFill>
                  <a:schemeClr val="tx1">
                    <a:lumMod val="75000"/>
                    <a:lumOff val="25000"/>
                  </a:schemeClr>
                </a:solidFill>
                <a:effectLst/>
                <a:latin typeface="Hind"/>
                <a:ea typeface="Times New Roman" panose="02020603050405020304" pitchFamily="18" charset="0"/>
                <a:cs typeface="Times New Roman"/>
              </a:rPr>
              <a:t>Things to consider</a:t>
            </a:r>
            <a:r>
              <a:rPr lang="en-GB" b="1" dirty="0">
                <a:solidFill>
                  <a:schemeClr val="tx1">
                    <a:lumMod val="75000"/>
                    <a:lumOff val="25000"/>
                  </a:schemeClr>
                </a:solidFill>
                <a:latin typeface="Hind"/>
                <a:ea typeface="Times New Roman" panose="02020603050405020304" pitchFamily="18" charset="0"/>
                <a:cs typeface="Times New Roman"/>
              </a:rPr>
              <a:t> </a:t>
            </a:r>
            <a:endParaRPr lang="en-GB" sz="2000" b="1" dirty="0">
              <a:solidFill>
                <a:schemeClr val="tx1">
                  <a:lumMod val="75000"/>
                  <a:lumOff val="25000"/>
                </a:schemeClr>
              </a:solidFill>
              <a:effectLst/>
              <a:latin typeface="Hind" panose="02000000000000000000" pitchFamily="2" charset="0"/>
              <a:ea typeface="Times New Roman" panose="02020603050405020304" pitchFamily="18" charset="0"/>
              <a:cs typeface="Times New Roman" panose="02020603050405020304" pitchFamily="18" charset="0"/>
            </a:endParaRPr>
          </a:p>
          <a:p>
            <a:pPr marL="342900" indent="-342900">
              <a:buSzPts val="1000"/>
              <a:buFont typeface="Arial" panose="020B0604020202020204" pitchFamily="34" charset="0"/>
              <a:buChar char="•"/>
              <a:tabLst>
                <a:tab pos="457200" algn="l"/>
              </a:tabLst>
            </a:pPr>
            <a:r>
              <a:rPr lang="en-GB" sz="2000" dirty="0">
                <a:solidFill>
                  <a:schemeClr val="tx1">
                    <a:lumMod val="75000"/>
                    <a:lumOff val="25000"/>
                  </a:schemeClr>
                </a:solidFill>
                <a:effectLst/>
                <a:latin typeface="Segoe UI"/>
                <a:ea typeface="Times New Roman" panose="02020603050405020304" pitchFamily="18" charset="0"/>
                <a:cs typeface="Segoe UI"/>
              </a:rPr>
              <a:t>Teachers and support staff should be aware of the learner’s support needs and profile</a:t>
            </a:r>
          </a:p>
          <a:p>
            <a:pPr marL="342900" indent="-342900">
              <a:spcBef>
                <a:spcPts val="1200"/>
              </a:spcBef>
              <a:buFont typeface="Arial" panose="020B0604020202020204" pitchFamily="34" charset="0"/>
              <a:buChar char="•"/>
            </a:pPr>
            <a:r>
              <a:rPr lang="en-GB" sz="2000" dirty="0">
                <a:solidFill>
                  <a:schemeClr val="tx1">
                    <a:lumMod val="75000"/>
                    <a:lumOff val="25000"/>
                  </a:schemeClr>
                </a:solidFill>
                <a:effectLst/>
                <a:latin typeface="Segoe UI"/>
                <a:ea typeface="Times New Roman" panose="02020603050405020304" pitchFamily="18" charset="0"/>
                <a:cs typeface="Segoe UI"/>
              </a:rPr>
              <a:t>The environmental layout in different classrooms can have a positive and negative impact on the individual learner.</a:t>
            </a:r>
            <a:r>
              <a:rPr lang="en-GB" dirty="0">
                <a:solidFill>
                  <a:schemeClr val="tx1">
                    <a:lumMod val="75000"/>
                    <a:lumOff val="25000"/>
                  </a:schemeClr>
                </a:solidFill>
                <a:latin typeface="Segoe UI"/>
                <a:ea typeface="Times New Roman" panose="02020603050405020304" pitchFamily="18" charset="0"/>
                <a:cs typeface="Segoe UI"/>
              </a:rPr>
              <a:t> </a:t>
            </a:r>
            <a:endParaRPr lang="en-GB" sz="2000" dirty="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endParaRPr>
          </a:p>
          <a:p>
            <a:pPr marL="342900" indent="-342900">
              <a:spcBef>
                <a:spcPts val="1200"/>
              </a:spcBef>
              <a:buFont typeface="Arial" panose="020B0604020202020204" pitchFamily="34" charset="0"/>
              <a:buChar char="•"/>
            </a:pPr>
            <a:r>
              <a:rPr lang="en-GB" dirty="0">
                <a:solidFill>
                  <a:schemeClr val="tx1">
                    <a:lumMod val="75000"/>
                    <a:lumOff val="25000"/>
                  </a:schemeClr>
                </a:solidFill>
                <a:latin typeface="Segoe UI"/>
                <a:ea typeface="Times New Roman" panose="02020603050405020304" pitchFamily="18" charset="0"/>
                <a:cs typeface="Segoe UI"/>
              </a:rPr>
              <a:t>C</a:t>
            </a:r>
            <a:r>
              <a:rPr lang="en-GB" sz="2000" dirty="0">
                <a:solidFill>
                  <a:schemeClr val="tx1">
                    <a:lumMod val="75000"/>
                    <a:lumOff val="25000"/>
                  </a:schemeClr>
                </a:solidFill>
                <a:effectLst/>
                <a:latin typeface="Segoe UI"/>
                <a:ea typeface="Times New Roman" panose="02020603050405020304" pitchFamily="18" charset="0"/>
                <a:cs typeface="Segoe UI"/>
              </a:rPr>
              <a:t>onsider giving a 5-minute warning prior to the end of class to prepare for the transition.</a:t>
            </a:r>
          </a:p>
          <a:p>
            <a:pPr marL="342900" indent="-342900">
              <a:spcBef>
                <a:spcPts val="1200"/>
              </a:spcBef>
              <a:buFont typeface="Arial" panose="020B0604020202020204" pitchFamily="34" charset="0"/>
              <a:buChar char="•"/>
            </a:pPr>
            <a:r>
              <a:rPr lang="en-GB" sz="2000" dirty="0">
                <a:solidFill>
                  <a:schemeClr val="tx1">
                    <a:lumMod val="75000"/>
                    <a:lumOff val="25000"/>
                  </a:schemeClr>
                </a:solidFill>
                <a:effectLst/>
                <a:latin typeface="Segoe UI"/>
                <a:ea typeface="Times New Roman" panose="02020603050405020304" pitchFamily="18" charset="0"/>
                <a:cs typeface="Segoe UI"/>
              </a:rPr>
              <a:t>Giving time to pack up and transition from one class to another a few minutes earlier than others</a:t>
            </a:r>
            <a:r>
              <a:rPr lang="en-GB" dirty="0">
                <a:solidFill>
                  <a:schemeClr val="tx1">
                    <a:lumMod val="75000"/>
                    <a:lumOff val="25000"/>
                  </a:schemeClr>
                </a:solidFill>
                <a:latin typeface="Segoe UI"/>
                <a:ea typeface="Times New Roman" panose="02020603050405020304" pitchFamily="18" charset="0"/>
                <a:cs typeface="Segoe UI"/>
              </a:rPr>
              <a:t> </a:t>
            </a:r>
            <a:endParaRPr lang="en-GB" sz="2000" dirty="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endParaRPr>
          </a:p>
          <a:p>
            <a:pPr marL="342900" indent="-342900">
              <a:spcBef>
                <a:spcPts val="1200"/>
              </a:spcBef>
              <a:buFont typeface="Arial" panose="020B0604020202020204" pitchFamily="34" charset="0"/>
              <a:buChar char="•"/>
            </a:pPr>
            <a:r>
              <a:rPr lang="en-GB" sz="2000" dirty="0">
                <a:solidFill>
                  <a:schemeClr val="tx1">
                    <a:lumMod val="75000"/>
                    <a:lumOff val="25000"/>
                  </a:schemeClr>
                </a:solidFill>
                <a:effectLst/>
                <a:latin typeface="Segoe UI"/>
                <a:ea typeface="Times New Roman" panose="02020603050405020304" pitchFamily="18" charset="0"/>
                <a:cs typeface="Segoe UI"/>
              </a:rPr>
              <a:t>Gradually build up time in noisier areas.</a:t>
            </a:r>
            <a:endParaRPr lang="en-GB" sz="2000">
              <a:solidFill>
                <a:schemeClr val="tx1">
                  <a:lumMod val="75000"/>
                  <a:lumOff val="25000"/>
                </a:schemeClr>
              </a:solidFill>
              <a:effectLst/>
              <a:latin typeface="Segoe UI"/>
              <a:ea typeface="Times New Roman" panose="02020603050405020304" pitchFamily="18" charset="0"/>
              <a:cs typeface="Segoe UI"/>
            </a:endParaRPr>
          </a:p>
          <a:p>
            <a:pPr marL="342900" indent="-342900">
              <a:buFont typeface="Arial" panose="020B0604020202020204" pitchFamily="34" charset="0"/>
              <a:buChar char="•"/>
            </a:pPr>
            <a:r>
              <a:rPr lang="en-GB" sz="2000" dirty="0">
                <a:solidFill>
                  <a:schemeClr val="tx1">
                    <a:lumMod val="75000"/>
                    <a:lumOff val="25000"/>
                  </a:schemeClr>
                </a:solidFill>
                <a:effectLst/>
                <a:latin typeface="Segoe UI"/>
                <a:ea typeface="Times New Roman" panose="02020603050405020304" pitchFamily="18" charset="0"/>
                <a:cs typeface="Segoe UI"/>
              </a:rPr>
              <a:t>Where the learner has more than one teacher communication between the learner’s  teachers is important.</a:t>
            </a:r>
            <a:r>
              <a:rPr lang="en-GB" dirty="0">
                <a:solidFill>
                  <a:schemeClr val="tx1">
                    <a:lumMod val="75000"/>
                    <a:lumOff val="25000"/>
                  </a:schemeClr>
                </a:solidFill>
                <a:latin typeface="Segoe UI"/>
                <a:ea typeface="Times New Roman" panose="02020603050405020304" pitchFamily="18" charset="0"/>
                <a:cs typeface="Segoe UI"/>
              </a:rPr>
              <a:t> </a:t>
            </a:r>
            <a:endParaRPr lang="en-GB" sz="2000" dirty="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endParaRPr>
          </a:p>
          <a:p>
            <a:pPr marL="342900" indent="-342900">
              <a:buFont typeface="Arial" panose="020B0604020202020204" pitchFamily="34" charset="0"/>
              <a:buChar char="•"/>
            </a:pPr>
            <a:r>
              <a:rPr lang="en-GB" sz="2000" dirty="0">
                <a:solidFill>
                  <a:schemeClr val="tx1">
                    <a:lumMod val="75000"/>
                    <a:lumOff val="25000"/>
                  </a:schemeClr>
                </a:solidFill>
                <a:effectLst/>
                <a:latin typeface="Segoe UI"/>
                <a:ea typeface="Times New Roman" panose="02020603050405020304" pitchFamily="18" charset="0"/>
                <a:cs typeface="Segoe UI"/>
              </a:rPr>
              <a:t>Effective communication between pupil support /support for learning and class teachers is also vital.</a:t>
            </a:r>
            <a:r>
              <a:rPr lang="en-GB" dirty="0">
                <a:solidFill>
                  <a:schemeClr val="tx1">
                    <a:lumMod val="75000"/>
                    <a:lumOff val="25000"/>
                  </a:schemeClr>
                </a:solidFill>
                <a:latin typeface="Segoe UI"/>
                <a:ea typeface="Times New Roman" panose="02020603050405020304" pitchFamily="18" charset="0"/>
                <a:cs typeface="Segoe UI"/>
              </a:rPr>
              <a:t> </a:t>
            </a:r>
            <a:endParaRPr lang="en-GB" sz="2000" dirty="0">
              <a:effectLst/>
              <a:latin typeface="Segoe UI" panose="020B0502040204020203" pitchFamily="34" charset="0"/>
              <a:ea typeface="Times New Roman" panose="02020603050405020304" pitchFamily="18" charset="0"/>
              <a:cs typeface="Segoe UI" panose="020B0502040204020203" pitchFamily="34" charset="0"/>
            </a:endParaRPr>
          </a:p>
          <a:p>
            <a:pPr>
              <a:buSzPts val="1000"/>
              <a:tabLst>
                <a:tab pos="457200" algn="l"/>
              </a:tabLst>
            </a:pPr>
            <a:endParaRPr lang="en-GB" sz="2000" b="1"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indent="-342900">
              <a:buSzPts val="1000"/>
              <a:buFont typeface="Arial" panose="020B0604020202020204" pitchFamily="34" charset="0"/>
              <a:buChar char="•"/>
              <a:tabLst>
                <a:tab pos="457200" algn="l"/>
              </a:tabLst>
            </a:pPr>
            <a:endParaRPr lang="en-GB" dirty="0"/>
          </a:p>
        </p:txBody>
      </p:sp>
      <p:pic>
        <p:nvPicPr>
          <p:cNvPr id="3" name="Picture 2" descr="This is the Education Scotland, Inclusion, Wellbeing and Equalities logo. It is  blue green and yellow.">
            <a:extLst>
              <a:ext uri="{FF2B5EF4-FFF2-40B4-BE49-F238E27FC236}">
                <a16:creationId xmlns:a16="http://schemas.microsoft.com/office/drawing/2014/main" id="{30B2C20C-2B2D-84D0-0983-EBC696A8A1B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2024471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8"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Transition from Primary to Secondary school</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sp>
        <p:nvSpPr>
          <p:cNvPr id="4" name="Content Placeholder 3"/>
          <p:cNvSpPr>
            <a:spLocks noGrp="1"/>
          </p:cNvSpPr>
          <p:nvPr>
            <p:ph idx="1"/>
          </p:nvPr>
        </p:nvSpPr>
        <p:spPr>
          <a:xfrm>
            <a:off x="660883" y="1216025"/>
            <a:ext cx="10817923" cy="5162756"/>
          </a:xfrm>
        </p:spPr>
        <p:txBody>
          <a:bodyPr/>
          <a:lstStyle/>
          <a:p>
            <a:r>
              <a:rPr lang="en-GB" sz="2000" b="1" dirty="0">
                <a:solidFill>
                  <a:schemeClr val="tx1">
                    <a:lumMod val="75000"/>
                    <a:lumOff val="25000"/>
                  </a:schemeClr>
                </a:solidFill>
                <a:effectLst/>
                <a:latin typeface="Segoe UI"/>
                <a:ea typeface="Times New Roman" panose="02020603050405020304" pitchFamily="18" charset="0"/>
                <a:cs typeface="Segoe UI"/>
              </a:rPr>
              <a:t>The transition from primary to secondary school is a major change in a young person’s life but can be even more challenging for learners with additional support needs. It involves a large number of changes which may include:</a:t>
            </a:r>
          </a:p>
          <a:p>
            <a:endParaRPr lang="en-GB" sz="2000" b="1" dirty="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endParaRPr>
          </a:p>
          <a:p>
            <a:r>
              <a:rPr lang="en-GB" sz="2000" dirty="0">
                <a:solidFill>
                  <a:schemeClr val="tx1">
                    <a:lumMod val="75000"/>
                    <a:lumOff val="25000"/>
                  </a:schemeClr>
                </a:solidFill>
                <a:effectLst/>
                <a:latin typeface="Segoe UI"/>
                <a:ea typeface="Times New Roman" panose="02020603050405020304" pitchFamily="18" charset="0"/>
                <a:cs typeface="Segoe UI"/>
              </a:rPr>
              <a:t>•	Dealing with a much larger number of pupils</a:t>
            </a:r>
          </a:p>
          <a:p>
            <a:r>
              <a:rPr lang="en-GB" sz="2000" dirty="0">
                <a:solidFill>
                  <a:schemeClr val="tx1">
                    <a:lumMod val="75000"/>
                    <a:lumOff val="25000"/>
                  </a:schemeClr>
                </a:solidFill>
                <a:effectLst/>
                <a:latin typeface="Segoe UI"/>
                <a:ea typeface="Times New Roman" panose="02020603050405020304" pitchFamily="18" charset="0"/>
                <a:cs typeface="Segoe UI"/>
              </a:rPr>
              <a:t>•	Dealing with an increase in the number of classes and subjects</a:t>
            </a:r>
          </a:p>
          <a:p>
            <a:r>
              <a:rPr lang="en-GB" sz="2000" dirty="0">
                <a:solidFill>
                  <a:schemeClr val="tx1">
                    <a:lumMod val="75000"/>
                    <a:lumOff val="25000"/>
                  </a:schemeClr>
                </a:solidFill>
                <a:effectLst/>
                <a:latin typeface="Segoe UI"/>
                <a:ea typeface="Times New Roman" panose="02020603050405020304" pitchFamily="18" charset="0"/>
                <a:cs typeface="Segoe UI"/>
              </a:rPr>
              <a:t>•	Different travel arrangement to get to and from school</a:t>
            </a:r>
          </a:p>
          <a:p>
            <a:r>
              <a:rPr lang="en-GB" sz="2000" dirty="0">
                <a:solidFill>
                  <a:schemeClr val="tx1">
                    <a:lumMod val="75000"/>
                    <a:lumOff val="25000"/>
                  </a:schemeClr>
                </a:solidFill>
                <a:effectLst/>
                <a:latin typeface="Segoe UI"/>
                <a:ea typeface="Times New Roman" panose="02020603050405020304" pitchFamily="18" charset="0"/>
                <a:cs typeface="Segoe UI"/>
              </a:rPr>
              <a:t>•	Being the youngest at the new school</a:t>
            </a:r>
          </a:p>
          <a:p>
            <a:r>
              <a:rPr lang="en-GB" sz="2000" dirty="0">
                <a:solidFill>
                  <a:schemeClr val="tx1">
                    <a:lumMod val="75000"/>
                    <a:lumOff val="25000"/>
                  </a:schemeClr>
                </a:solidFill>
                <a:effectLst/>
                <a:latin typeface="Segoe UI"/>
                <a:ea typeface="Times New Roman" panose="02020603050405020304" pitchFamily="18" charset="0"/>
                <a:cs typeface="Segoe UI"/>
              </a:rPr>
              <a:t>•	More teachers and their different approaches</a:t>
            </a:r>
          </a:p>
          <a:p>
            <a:r>
              <a:rPr lang="en-GB" sz="2000" dirty="0">
                <a:solidFill>
                  <a:schemeClr val="tx1">
                    <a:lumMod val="75000"/>
                    <a:lumOff val="25000"/>
                  </a:schemeClr>
                </a:solidFill>
                <a:effectLst/>
                <a:latin typeface="Segoe UI"/>
                <a:ea typeface="Times New Roman" panose="02020603050405020304" pitchFamily="18" charset="0"/>
                <a:cs typeface="Segoe UI"/>
              </a:rPr>
              <a:t>•	A new and often much larger building</a:t>
            </a:r>
          </a:p>
          <a:p>
            <a:r>
              <a:rPr lang="en-GB" sz="2000" dirty="0">
                <a:solidFill>
                  <a:schemeClr val="tx1">
                    <a:lumMod val="75000"/>
                    <a:lumOff val="25000"/>
                  </a:schemeClr>
                </a:solidFill>
                <a:effectLst/>
                <a:latin typeface="Segoe UI"/>
                <a:ea typeface="Times New Roman" panose="02020603050405020304" pitchFamily="18" charset="0"/>
                <a:cs typeface="Segoe UI"/>
              </a:rPr>
              <a:t>•	New timetables</a:t>
            </a:r>
          </a:p>
          <a:p>
            <a:r>
              <a:rPr lang="en-GB" sz="2000" dirty="0">
                <a:solidFill>
                  <a:schemeClr val="tx1">
                    <a:lumMod val="75000"/>
                    <a:lumOff val="25000"/>
                  </a:schemeClr>
                </a:solidFill>
                <a:effectLst/>
                <a:latin typeface="Segoe UI"/>
                <a:ea typeface="Times New Roman" panose="02020603050405020304" pitchFamily="18" charset="0"/>
                <a:cs typeface="Segoe UI"/>
              </a:rPr>
              <a:t>•	New and different routines</a:t>
            </a:r>
          </a:p>
          <a:p>
            <a:r>
              <a:rPr lang="en-GB" sz="2000" dirty="0">
                <a:solidFill>
                  <a:schemeClr val="tx1">
                    <a:lumMod val="75000"/>
                    <a:lumOff val="25000"/>
                  </a:schemeClr>
                </a:solidFill>
                <a:effectLst/>
                <a:latin typeface="Segoe UI"/>
                <a:ea typeface="Times New Roman" panose="02020603050405020304" pitchFamily="18" charset="0"/>
                <a:cs typeface="Segoe UI"/>
              </a:rPr>
              <a:t>•	Coping with subjects they have not encountered before</a:t>
            </a:r>
          </a:p>
          <a:p>
            <a:r>
              <a:rPr lang="en-GB" sz="2000" dirty="0">
                <a:solidFill>
                  <a:schemeClr val="tx1">
                    <a:lumMod val="75000"/>
                    <a:lumOff val="25000"/>
                  </a:schemeClr>
                </a:solidFill>
                <a:effectLst/>
                <a:latin typeface="Segoe UI"/>
                <a:ea typeface="Times New Roman" panose="02020603050405020304" pitchFamily="18" charset="0"/>
                <a:cs typeface="Segoe UI"/>
              </a:rPr>
              <a:t>•	A longer working day, taking into account travel time.</a:t>
            </a:r>
            <a:r>
              <a:rPr lang="en-GB" dirty="0">
                <a:solidFill>
                  <a:schemeClr val="tx1">
                    <a:lumMod val="75000"/>
                    <a:lumOff val="25000"/>
                  </a:schemeClr>
                </a:solidFill>
                <a:latin typeface="Segoe UI"/>
                <a:ea typeface="Times New Roman" panose="02020603050405020304" pitchFamily="18" charset="0"/>
                <a:cs typeface="Segoe UI"/>
              </a:rPr>
              <a:t> </a:t>
            </a:r>
            <a:endParaRPr lang="en-GB" sz="2000" dirty="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endParaRPr>
          </a:p>
          <a:p>
            <a:pPr>
              <a:buSzPts val="1000"/>
              <a:tabLst>
                <a:tab pos="457200" algn="l"/>
              </a:tabLst>
            </a:pPr>
            <a:endParaRPr lang="en-GB" dirty="0"/>
          </a:p>
        </p:txBody>
      </p:sp>
      <p:pic>
        <p:nvPicPr>
          <p:cNvPr id="3" name="Picture 2" descr="This is the Education Scotland, Inclusion, Wellbeing and Equalities logo. It is  blue green and yellow.">
            <a:extLst>
              <a:ext uri="{FF2B5EF4-FFF2-40B4-BE49-F238E27FC236}">
                <a16:creationId xmlns:a16="http://schemas.microsoft.com/office/drawing/2014/main" id="{30B2C20C-2B2D-84D0-0983-EBC696A8A1B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2635437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8"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Transition from Primary to Secondary school continued</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sp>
        <p:nvSpPr>
          <p:cNvPr id="4" name="Content Placeholder 3"/>
          <p:cNvSpPr>
            <a:spLocks noGrp="1"/>
          </p:cNvSpPr>
          <p:nvPr>
            <p:ph idx="1"/>
          </p:nvPr>
        </p:nvSpPr>
        <p:spPr>
          <a:xfrm>
            <a:off x="510982" y="1216025"/>
            <a:ext cx="10817923" cy="4800806"/>
          </a:xfrm>
        </p:spPr>
        <p:txBody>
          <a:bodyPr/>
          <a:lstStyle/>
          <a:p>
            <a:r>
              <a:rPr lang="en-GB" sz="2000" b="1" dirty="0">
                <a:solidFill>
                  <a:schemeClr val="tx1">
                    <a:lumMod val="75000"/>
                    <a:lumOff val="25000"/>
                  </a:schemeClr>
                </a:solidFill>
                <a:effectLst/>
                <a:latin typeface="Segoe UI"/>
                <a:ea typeface="Times New Roman" panose="02020603050405020304" pitchFamily="18" charset="0"/>
                <a:cs typeface="Segoe UI"/>
              </a:rPr>
              <a:t>Things to consider:</a:t>
            </a:r>
          </a:p>
          <a:p>
            <a:endParaRPr lang="en-GB" sz="2000" dirty="0">
              <a:solidFill>
                <a:schemeClr val="tx1">
                  <a:lumMod val="75000"/>
                  <a:lumOff val="25000"/>
                </a:schemeClr>
              </a:solidFill>
              <a:effectLst/>
              <a:latin typeface="Segoe UI"/>
              <a:ea typeface="Times New Roman" panose="02020603050405020304" pitchFamily="18" charset="0"/>
              <a:cs typeface="Segoe UI"/>
            </a:endParaRPr>
          </a:p>
          <a:p>
            <a:pPr marL="342900" indent="-342900">
              <a:buFont typeface="Arial" panose="020B0604020202020204" pitchFamily="34" charset="0"/>
              <a:buChar char="•"/>
            </a:pPr>
            <a:r>
              <a:rPr lang="en-GB" sz="2000" dirty="0">
                <a:solidFill>
                  <a:schemeClr val="tx1">
                    <a:lumMod val="75000"/>
                    <a:lumOff val="25000"/>
                  </a:schemeClr>
                </a:solidFill>
                <a:effectLst/>
                <a:latin typeface="Segoe UI"/>
                <a:ea typeface="Times New Roman" panose="02020603050405020304" pitchFamily="18" charset="0"/>
                <a:cs typeface="Segoe UI"/>
              </a:rPr>
              <a:t>Families and learners should be part of the planning process and transition meetings</a:t>
            </a:r>
          </a:p>
          <a:p>
            <a:pPr marL="342900" indent="-342900">
              <a:buFont typeface="Arial" panose="020B0604020202020204" pitchFamily="34" charset="0"/>
              <a:buChar char="•"/>
            </a:pPr>
            <a:r>
              <a:rPr lang="en-GB" sz="2000" dirty="0">
                <a:solidFill>
                  <a:schemeClr val="tx1">
                    <a:lumMod val="75000"/>
                    <a:lumOff val="25000"/>
                  </a:schemeClr>
                </a:solidFill>
                <a:effectLst/>
                <a:latin typeface="Segoe UI"/>
                <a:ea typeface="Times New Roman" panose="02020603050405020304" pitchFamily="18" charset="0"/>
                <a:cs typeface="Segoe UI"/>
              </a:rPr>
              <a:t>Enhanced transition might involve extra visits to the secondary school</a:t>
            </a:r>
          </a:p>
          <a:p>
            <a:pPr marL="342900" indent="-342900">
              <a:buFont typeface="Arial" panose="020B0604020202020204" pitchFamily="34" charset="0"/>
              <a:buChar char="•"/>
            </a:pPr>
            <a:r>
              <a:rPr lang="en-GB" dirty="0">
                <a:solidFill>
                  <a:schemeClr val="tx1">
                    <a:lumMod val="75000"/>
                    <a:lumOff val="25000"/>
                  </a:schemeClr>
                </a:solidFill>
                <a:latin typeface="Segoe UI"/>
                <a:ea typeface="Times New Roman" panose="02020603050405020304" pitchFamily="18" charset="0"/>
                <a:cs typeface="Segoe UI"/>
              </a:rPr>
              <a:t>T</a:t>
            </a:r>
            <a:r>
              <a:rPr lang="en-GB" sz="2000" dirty="0">
                <a:solidFill>
                  <a:schemeClr val="tx1">
                    <a:lumMod val="75000"/>
                    <a:lumOff val="25000"/>
                  </a:schemeClr>
                </a:solidFill>
                <a:effectLst/>
                <a:latin typeface="Segoe UI"/>
                <a:ea typeface="Times New Roman" panose="02020603050405020304" pitchFamily="18" charset="0"/>
                <a:cs typeface="Segoe UI"/>
              </a:rPr>
              <a:t>ransitions should be planned well in advance</a:t>
            </a:r>
          </a:p>
          <a:p>
            <a:pPr marL="342900" indent="-342900">
              <a:buFont typeface="Arial" panose="020B0604020202020204" pitchFamily="34" charset="0"/>
              <a:buChar char="•"/>
            </a:pPr>
            <a:r>
              <a:rPr lang="en-GB" sz="2000" dirty="0">
                <a:solidFill>
                  <a:schemeClr val="tx1">
                    <a:lumMod val="75000"/>
                    <a:lumOff val="25000"/>
                  </a:schemeClr>
                </a:solidFill>
                <a:effectLst/>
                <a:latin typeface="Segoe UI"/>
                <a:ea typeface="Times New Roman" panose="02020603050405020304" pitchFamily="18" charset="0"/>
                <a:cs typeface="Segoe UI"/>
              </a:rPr>
              <a:t>It is crucial that all agencies work together to ensure a smooth transition</a:t>
            </a:r>
          </a:p>
          <a:p>
            <a:pPr marL="342900" indent="-342900">
              <a:buFont typeface="Arial" panose="020B0604020202020204" pitchFamily="34" charset="0"/>
              <a:buChar char="•"/>
            </a:pPr>
            <a:r>
              <a:rPr lang="en-GB" dirty="0">
                <a:solidFill>
                  <a:schemeClr val="tx1">
                    <a:lumMod val="75000"/>
                    <a:lumOff val="25000"/>
                  </a:schemeClr>
                </a:solidFill>
                <a:latin typeface="Segoe UI"/>
                <a:ea typeface="Times New Roman" panose="02020603050405020304" pitchFamily="18" charset="0"/>
                <a:cs typeface="Segoe UI"/>
              </a:rPr>
              <a:t>S</a:t>
            </a:r>
            <a:r>
              <a:rPr lang="en-GB" sz="2000" dirty="0">
                <a:solidFill>
                  <a:schemeClr val="tx1">
                    <a:lumMod val="75000"/>
                    <a:lumOff val="25000"/>
                  </a:schemeClr>
                </a:solidFill>
                <a:effectLst/>
                <a:latin typeface="Segoe UI"/>
                <a:ea typeface="Times New Roman" panose="02020603050405020304" pitchFamily="18" charset="0"/>
                <a:cs typeface="Segoe UI"/>
              </a:rPr>
              <a:t>taff in secondary schools should be made aware of learners with additional support needs and have access to learner profiles</a:t>
            </a:r>
          </a:p>
          <a:p>
            <a:pPr marL="342900" indent="-342900">
              <a:buFont typeface="Arial" panose="020B0604020202020204" pitchFamily="34" charset="0"/>
              <a:buChar char="•"/>
            </a:pPr>
            <a:r>
              <a:rPr lang="en-GB" sz="2000" dirty="0">
                <a:solidFill>
                  <a:schemeClr val="tx1">
                    <a:lumMod val="75000"/>
                    <a:lumOff val="25000"/>
                  </a:schemeClr>
                </a:solidFill>
                <a:effectLst/>
                <a:latin typeface="Segoe UI"/>
                <a:ea typeface="Times New Roman" panose="02020603050405020304" pitchFamily="18" charset="0"/>
                <a:cs typeface="Segoe UI"/>
              </a:rPr>
              <a:t>The lead professional in the transition process should draw up a transition plan detailing learner strengths and areas where additional support may be required.</a:t>
            </a:r>
            <a:r>
              <a:rPr lang="en-GB" dirty="0">
                <a:solidFill>
                  <a:schemeClr val="tx1">
                    <a:lumMod val="75000"/>
                    <a:lumOff val="25000"/>
                  </a:schemeClr>
                </a:solidFill>
                <a:latin typeface="Segoe UI"/>
                <a:ea typeface="Times New Roman" panose="02020603050405020304" pitchFamily="18" charset="0"/>
                <a:cs typeface="Segoe UI"/>
              </a:rPr>
              <a:t> </a:t>
            </a:r>
            <a:endParaRPr lang="en-GB" sz="2000" dirty="0">
              <a:solidFill>
                <a:schemeClr val="tx1">
                  <a:lumMod val="75000"/>
                  <a:lumOff val="25000"/>
                </a:schemeClr>
              </a:solidFill>
              <a:effectLst/>
              <a:latin typeface="Segoe UI" panose="020B0502040204020203" pitchFamily="34" charset="0"/>
              <a:ea typeface="Times New Roman" panose="02020603050405020304" pitchFamily="18" charset="0"/>
              <a:cs typeface="Segoe UI" panose="020B0502040204020203" pitchFamily="34" charset="0"/>
            </a:endParaRPr>
          </a:p>
          <a:p>
            <a:pPr marL="342900" indent="-342900">
              <a:buFont typeface="Arial" panose="020B0604020202020204" pitchFamily="34" charset="0"/>
              <a:buChar char="•"/>
            </a:pPr>
            <a:r>
              <a:rPr lang="en-GB" sz="2000" dirty="0">
                <a:solidFill>
                  <a:schemeClr val="tx1">
                    <a:lumMod val="75000"/>
                    <a:lumOff val="25000"/>
                  </a:schemeClr>
                </a:solidFill>
                <a:effectLst/>
                <a:latin typeface="Segoe UI"/>
                <a:ea typeface="Times New Roman" panose="02020603050405020304" pitchFamily="18" charset="0"/>
                <a:cs typeface="Segoe UI"/>
              </a:rPr>
              <a:t>Ensure that the transition plan is appropriately broken down into small, manageable steps if needed</a:t>
            </a:r>
          </a:p>
          <a:p>
            <a:r>
              <a:rPr lang="en-GB" sz="2000" dirty="0">
                <a:effectLst/>
                <a:latin typeface="Segoe UI" panose="020B0502040204020203" pitchFamily="34" charset="0"/>
                <a:ea typeface="Times New Roman" panose="02020603050405020304" pitchFamily="18" charset="0"/>
                <a:cs typeface="Segoe UI" panose="020B0502040204020203" pitchFamily="34" charset="0"/>
              </a:rPr>
              <a:t>  </a:t>
            </a:r>
            <a:endParaRPr lang="en-GB" dirty="0">
              <a:latin typeface="Segoe UI" panose="020B0502040204020203" pitchFamily="34" charset="0"/>
              <a:cs typeface="Segoe UI" panose="020B0502040204020203" pitchFamily="34" charset="0"/>
            </a:endParaRPr>
          </a:p>
        </p:txBody>
      </p:sp>
      <p:pic>
        <p:nvPicPr>
          <p:cNvPr id="3" name="Picture 2" descr="This is the Education Scotland, Inclusion, Wellbeing and Equalities logo. It is  blue green and yellow.">
            <a:extLst>
              <a:ext uri="{FF2B5EF4-FFF2-40B4-BE49-F238E27FC236}">
                <a16:creationId xmlns:a16="http://schemas.microsoft.com/office/drawing/2014/main" id="{30B2C20C-2B2D-84D0-0983-EBC696A8A1B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33645" y="97692"/>
            <a:ext cx="1170432" cy="589252"/>
          </a:xfrm>
          <a:prstGeom prst="rect">
            <a:avLst/>
          </a:prstGeom>
        </p:spPr>
      </p:pic>
    </p:spTree>
    <p:extLst>
      <p:ext uri="{BB962C8B-B14F-4D97-AF65-F5344CB8AC3E}">
        <p14:creationId xmlns:p14="http://schemas.microsoft.com/office/powerpoint/2010/main" val="290103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8"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Transition from Primary to Secondary school continued </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sp>
        <p:nvSpPr>
          <p:cNvPr id="4" name="Content Placeholder 3"/>
          <p:cNvSpPr>
            <a:spLocks noGrp="1"/>
          </p:cNvSpPr>
          <p:nvPr>
            <p:ph idx="1"/>
          </p:nvPr>
        </p:nvSpPr>
        <p:spPr>
          <a:xfrm>
            <a:off x="660883" y="1255782"/>
            <a:ext cx="10817923" cy="4800806"/>
          </a:xfrm>
        </p:spPr>
        <p:txBody>
          <a:bodyPr/>
          <a:lstStyle/>
          <a:p>
            <a:r>
              <a:rPr lang="en-GB" b="1" dirty="0">
                <a:solidFill>
                  <a:schemeClr val="tx1">
                    <a:lumMod val="75000"/>
                    <a:lumOff val="25000"/>
                  </a:schemeClr>
                </a:solidFill>
                <a:latin typeface="Segoe UI"/>
                <a:cs typeface="Segoe UI"/>
              </a:rPr>
              <a:t>More things to consider:</a:t>
            </a:r>
          </a:p>
          <a:p>
            <a:endParaRPr lang="en-GB" b="1" dirty="0">
              <a:solidFill>
                <a:schemeClr val="tx1">
                  <a:lumMod val="75000"/>
                  <a:lumOff val="25000"/>
                </a:schemeClr>
              </a:solidFill>
              <a:latin typeface="Segoe UI" panose="020B0502040204020203" pitchFamily="34" charset="0"/>
              <a:cs typeface="Segoe UI" panose="020B0502040204020203" pitchFamily="34" charset="0"/>
            </a:endParaRPr>
          </a:p>
          <a:p>
            <a:pPr marL="342900" indent="-342900">
              <a:buFont typeface="Arial" panose="020B0604020202020204" pitchFamily="34" charset="0"/>
              <a:buChar char="•"/>
            </a:pPr>
            <a:r>
              <a:rPr lang="en-GB" dirty="0">
                <a:solidFill>
                  <a:schemeClr val="tx1">
                    <a:lumMod val="75000"/>
                    <a:lumOff val="25000"/>
                  </a:schemeClr>
                </a:solidFill>
                <a:latin typeface="Segoe UI"/>
                <a:cs typeface="Segoe UI"/>
              </a:rPr>
              <a:t>Timetables</a:t>
            </a:r>
          </a:p>
          <a:p>
            <a:pPr marL="342900" indent="-342900">
              <a:buFont typeface="Arial" panose="020B0604020202020204" pitchFamily="34" charset="0"/>
              <a:buChar char="•"/>
            </a:pPr>
            <a:r>
              <a:rPr lang="en-GB" dirty="0">
                <a:solidFill>
                  <a:schemeClr val="tx1">
                    <a:lumMod val="75000"/>
                    <a:lumOff val="25000"/>
                  </a:schemeClr>
                </a:solidFill>
                <a:latin typeface="Segoe UI"/>
                <a:cs typeface="Segoe UI"/>
              </a:rPr>
              <a:t>Navigating the school building</a:t>
            </a:r>
          </a:p>
          <a:p>
            <a:pPr marL="342900" indent="-342900">
              <a:buFont typeface="Arial" panose="020B0604020202020204" pitchFamily="34" charset="0"/>
              <a:buChar char="•"/>
            </a:pPr>
            <a:r>
              <a:rPr lang="en-GB" dirty="0">
                <a:solidFill>
                  <a:schemeClr val="tx1">
                    <a:lumMod val="75000"/>
                    <a:lumOff val="25000"/>
                  </a:schemeClr>
                </a:solidFill>
                <a:latin typeface="Segoe UI"/>
                <a:cs typeface="Segoe UI"/>
              </a:rPr>
              <a:t>Sharing learning outcomes</a:t>
            </a:r>
          </a:p>
          <a:p>
            <a:pPr marL="342900" indent="-342900">
              <a:buFont typeface="Arial" panose="020B0604020202020204" pitchFamily="34" charset="0"/>
              <a:buChar char="•"/>
            </a:pPr>
            <a:r>
              <a:rPr lang="en-GB" dirty="0">
                <a:solidFill>
                  <a:schemeClr val="tx1">
                    <a:lumMod val="75000"/>
                    <a:lumOff val="25000"/>
                  </a:schemeClr>
                </a:solidFill>
                <a:latin typeface="Segoe UI"/>
                <a:cs typeface="Segoe UI"/>
              </a:rPr>
              <a:t>Transitioning between classes</a:t>
            </a:r>
          </a:p>
          <a:p>
            <a:pPr marL="342900" indent="-342900">
              <a:buFont typeface="Arial" panose="020B0604020202020204" pitchFamily="34" charset="0"/>
              <a:buChar char="•"/>
            </a:pPr>
            <a:r>
              <a:rPr lang="en-GB" dirty="0">
                <a:solidFill>
                  <a:schemeClr val="tx1">
                    <a:lumMod val="75000"/>
                    <a:lumOff val="25000"/>
                  </a:schemeClr>
                </a:solidFill>
                <a:latin typeface="Segoe UI"/>
                <a:cs typeface="Segoe UI"/>
              </a:rPr>
              <a:t>Coping with the unexpected</a:t>
            </a:r>
          </a:p>
        </p:txBody>
      </p:sp>
      <p:pic>
        <p:nvPicPr>
          <p:cNvPr id="3" name="Picture 2" descr="This is the Education Scotland, Inclusion, Wellbeing and Equalities logo. It is  blue green and yellow.">
            <a:extLst>
              <a:ext uri="{FF2B5EF4-FFF2-40B4-BE49-F238E27FC236}">
                <a16:creationId xmlns:a16="http://schemas.microsoft.com/office/drawing/2014/main" id="{30B2C20C-2B2D-84D0-0983-EBC696A8A1B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3331590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8"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Transition to adulthood</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sp>
        <p:nvSpPr>
          <p:cNvPr id="4" name="Content Placeholder 3"/>
          <p:cNvSpPr>
            <a:spLocks noGrp="1"/>
          </p:cNvSpPr>
          <p:nvPr>
            <p:ph idx="1"/>
          </p:nvPr>
        </p:nvSpPr>
        <p:spPr>
          <a:xfrm>
            <a:off x="660883" y="1220788"/>
            <a:ext cx="10817923" cy="4875212"/>
          </a:xfrm>
        </p:spPr>
        <p:txBody>
          <a:bodyPr/>
          <a:lstStyle/>
          <a:p>
            <a:pPr fontAlgn="base">
              <a:lnSpc>
                <a:spcPct val="150000"/>
              </a:lnSpc>
            </a:pPr>
            <a:r>
              <a:rPr lang="en-GB" sz="2000" b="1" dirty="0">
                <a:solidFill>
                  <a:schemeClr val="tx1">
                    <a:lumMod val="75000"/>
                    <a:lumOff val="25000"/>
                  </a:schemeClr>
                </a:solidFill>
                <a:effectLst/>
                <a:latin typeface="Segoe UI"/>
                <a:ea typeface="Times New Roman" panose="02020603050405020304" pitchFamily="18" charset="0"/>
                <a:cs typeface="Segoe UI"/>
              </a:rPr>
              <a:t>Many young people with additional support needs and their families will benefit from support when transitioning to adult life, whether this is from school to college or employment or from child to adult support services. </a:t>
            </a:r>
          </a:p>
          <a:p>
            <a:pPr fontAlgn="base">
              <a:lnSpc>
                <a:spcPct val="150000"/>
              </a:lnSpc>
            </a:pPr>
            <a:endParaRPr lang="en-GB" sz="2000" dirty="0">
              <a:solidFill>
                <a:schemeClr val="tx1">
                  <a:lumMod val="75000"/>
                  <a:lumOff val="25000"/>
                </a:schemeClr>
              </a:solidFill>
              <a:effectLst/>
              <a:latin typeface="Segoe UI"/>
              <a:ea typeface="Times New Roman" panose="02020603050405020304" pitchFamily="18" charset="0"/>
              <a:cs typeface="Segoe UI"/>
            </a:endParaRPr>
          </a:p>
          <a:p>
            <a:pPr fontAlgn="base">
              <a:lnSpc>
                <a:spcPct val="150000"/>
              </a:lnSpc>
            </a:pPr>
            <a:r>
              <a:rPr lang="en-GB" sz="2000" dirty="0">
                <a:solidFill>
                  <a:schemeClr val="tx1">
                    <a:lumMod val="75000"/>
                    <a:lumOff val="25000"/>
                  </a:schemeClr>
                </a:solidFill>
                <a:effectLst/>
                <a:latin typeface="Segoe UI"/>
                <a:ea typeface="Times New Roman" panose="02020603050405020304" pitchFamily="18" charset="0"/>
                <a:cs typeface="Segoe UI"/>
              </a:rPr>
              <a:t>The level and type of support required will vary from one individual to the next, but may involve assistance to: </a:t>
            </a:r>
          </a:p>
          <a:p>
            <a:pPr marL="342900" lvl="0" indent="-342900" fontAlgn="base">
              <a:lnSpc>
                <a:spcPct val="150000"/>
              </a:lnSpc>
              <a:buSzPts val="1000"/>
              <a:buFont typeface="Symbol" panose="05050102010706020507" pitchFamily="18" charset="2"/>
              <a:buChar char=""/>
              <a:tabLst>
                <a:tab pos="457200" algn="l"/>
              </a:tabLst>
            </a:pPr>
            <a:r>
              <a:rPr lang="en-GB" sz="2000" dirty="0">
                <a:solidFill>
                  <a:schemeClr val="tx1">
                    <a:lumMod val="75000"/>
                    <a:lumOff val="25000"/>
                  </a:schemeClr>
                </a:solidFill>
                <a:effectLst/>
                <a:latin typeface="Segoe UI"/>
                <a:ea typeface="Times New Roman" panose="02020603050405020304" pitchFamily="18" charset="0"/>
                <a:cs typeface="Segoe UI"/>
              </a:rPr>
              <a:t>Find and secure employment, educational placements or training </a:t>
            </a:r>
          </a:p>
          <a:p>
            <a:pPr marL="342900" lvl="0" indent="-342900" fontAlgn="base">
              <a:lnSpc>
                <a:spcPct val="150000"/>
              </a:lnSpc>
              <a:buSzPts val="1000"/>
              <a:buFont typeface="Symbol" panose="05050102010706020507" pitchFamily="18" charset="2"/>
              <a:buChar char=""/>
              <a:tabLst>
                <a:tab pos="457200" algn="l"/>
              </a:tabLst>
            </a:pPr>
            <a:r>
              <a:rPr lang="en-GB" sz="2000" dirty="0">
                <a:solidFill>
                  <a:schemeClr val="tx1">
                    <a:lumMod val="75000"/>
                    <a:lumOff val="25000"/>
                  </a:schemeClr>
                </a:solidFill>
                <a:effectLst/>
                <a:latin typeface="Segoe UI"/>
                <a:ea typeface="Times New Roman" panose="02020603050405020304" pitchFamily="18" charset="0"/>
                <a:cs typeface="Segoe UI"/>
              </a:rPr>
              <a:t>Navigate welfare and housing systems </a:t>
            </a:r>
          </a:p>
          <a:p>
            <a:pPr marL="342900" lvl="0" indent="-342900" fontAlgn="base">
              <a:lnSpc>
                <a:spcPct val="150000"/>
              </a:lnSpc>
              <a:buSzPts val="1000"/>
              <a:buFont typeface="Symbol" panose="05050102010706020507" pitchFamily="18" charset="2"/>
              <a:buChar char=""/>
              <a:tabLst>
                <a:tab pos="457200" algn="l"/>
              </a:tabLst>
            </a:pPr>
            <a:r>
              <a:rPr lang="en-GB" sz="2000" dirty="0">
                <a:solidFill>
                  <a:schemeClr val="tx1">
                    <a:lumMod val="75000"/>
                    <a:lumOff val="25000"/>
                  </a:schemeClr>
                </a:solidFill>
                <a:effectLst/>
                <a:latin typeface="Segoe UI"/>
                <a:ea typeface="Times New Roman" panose="02020603050405020304" pitchFamily="18" charset="0"/>
                <a:cs typeface="Segoe UI"/>
              </a:rPr>
              <a:t>Manage personal healthcare needs </a:t>
            </a:r>
          </a:p>
          <a:p>
            <a:endParaRPr lang="en-GB" dirty="0"/>
          </a:p>
        </p:txBody>
      </p:sp>
      <p:pic>
        <p:nvPicPr>
          <p:cNvPr id="3" name="Picture 2" descr="This is the Education Scotland, Inclusion, Wellbeing and Equalities logo. It is  blue green and yellow.">
            <a:extLst>
              <a:ext uri="{FF2B5EF4-FFF2-40B4-BE49-F238E27FC236}">
                <a16:creationId xmlns:a16="http://schemas.microsoft.com/office/drawing/2014/main" id="{30B2C20C-2B2D-84D0-0983-EBC696A8A1B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spTree>
    <p:extLst>
      <p:ext uri="{BB962C8B-B14F-4D97-AF65-F5344CB8AC3E}">
        <p14:creationId xmlns:p14="http://schemas.microsoft.com/office/powerpoint/2010/main" val="3246270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28BD4CCD-D582-C51E-EF49-E8AC8D3E4209}"/>
              </a:ext>
            </a:extLst>
          </p:cNvPr>
          <p:cNvSpPr txBox="1">
            <a:spLocks noGrp="1" noChangeArrowheads="1"/>
          </p:cNvSpPr>
          <p:nvPr>
            <p:ph type="title" idx="4294967295"/>
          </p:nvPr>
        </p:nvSpPr>
        <p:spPr bwMode="auto">
          <a:xfrm>
            <a:off x="184404" y="323290"/>
            <a:ext cx="3567685"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Interconnectivity </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pic>
        <p:nvPicPr>
          <p:cNvPr id="8" name="Picture 7" descr="This is the Education Scotland, Inclusion, Wellbeing and Equalities logo. It is  blue green and yellow.">
            <a:extLst>
              <a:ext uri="{FF2B5EF4-FFF2-40B4-BE49-F238E27FC236}">
                <a16:creationId xmlns:a16="http://schemas.microsoft.com/office/drawing/2014/main" id="{17FA3052-582A-B741-98ED-B53A355CB2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33645" y="97692"/>
            <a:ext cx="1170432" cy="589252"/>
          </a:xfrm>
          <a:prstGeom prst="rect">
            <a:avLst/>
          </a:prstGeom>
        </p:spPr>
      </p:pic>
      <p:pic>
        <p:nvPicPr>
          <p:cNvPr id="3" name="Picture 2" descr="This image represents the Inclusion, Wellbeing and Equalities Professional Learning Framework set within the national legislative and policy framework. It is a rectangular image split into four sections to represent the professional learning framework themes. These are Rights and Equalities , Relationships, Wellbeing and Care and Inclusion.  There is a central circle with 7 stylised icons representing gender neutral children, young people and adult. One icon represents wheelchair users. Surrounding the four factors are the Wellbeing  Indicators, the Four Capacities and totality of the curriculum to highlight the interconnectivity and interdependence. ">
            <a:extLst>
              <a:ext uri="{FF2B5EF4-FFF2-40B4-BE49-F238E27FC236}">
                <a16:creationId xmlns:a16="http://schemas.microsoft.com/office/drawing/2014/main" id="{FC139E9D-A0EB-175F-86DD-496B90926E2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512834" y="1138026"/>
            <a:ext cx="6760624" cy="4070428"/>
          </a:xfrm>
          <a:prstGeom prst="rect">
            <a:avLst/>
          </a:prstGeom>
        </p:spPr>
      </p:pic>
      <p:pic>
        <p:nvPicPr>
          <p:cNvPr id="9" name="Picture 8" descr="This is the Education Scotland, Inclusion, Wellbeing and Equalities logo. It is  blue green and yellow. ">
            <a:extLst>
              <a:ext uri="{FF2B5EF4-FFF2-40B4-BE49-F238E27FC236}">
                <a16:creationId xmlns:a16="http://schemas.microsoft.com/office/drawing/2014/main" id="{EE0BEA88-FC79-3620-D4B6-2E34ECFEF1AE}"/>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661764" y="3622110"/>
            <a:ext cx="620038" cy="312157"/>
          </a:xfrm>
          <a:prstGeom prst="rect">
            <a:avLst/>
          </a:prstGeom>
        </p:spPr>
      </p:pic>
      <p:pic>
        <p:nvPicPr>
          <p:cNvPr id="2" name="Picture 1" descr="This image represents Rights and Equalities.  Inside a centrally placed heart shape are 3 stylised icon representing gender neutral children and young people. One icon represents wheelchair users. The heart is set within the United Nations Rights of the Child logo.">
            <a:extLst>
              <a:ext uri="{FF2B5EF4-FFF2-40B4-BE49-F238E27FC236}">
                <a16:creationId xmlns:a16="http://schemas.microsoft.com/office/drawing/2014/main" id="{0AF9A1DF-33B0-B81B-A6D7-0F456032E93C}"/>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79762" y="1323747"/>
            <a:ext cx="1167384" cy="978408"/>
          </a:xfrm>
          <a:prstGeom prst="rect">
            <a:avLst/>
          </a:prstGeom>
          <a:ln>
            <a:noFill/>
          </a:ln>
          <a:effectLst>
            <a:outerShdw blurRad="292100" dist="139700" dir="2700000" algn="tl" rotWithShape="0">
              <a:srgbClr val="333333">
                <a:alpha val="65000"/>
              </a:srgbClr>
            </a:outerShdw>
          </a:effectLst>
        </p:spPr>
      </p:pic>
      <p:pic>
        <p:nvPicPr>
          <p:cNvPr id="12" name="Picture 11" descr="This image represents Relationships. A central heart is encircled within 4 stylised icons representing gender neutral children, young people and adults.  confidence">
            <a:extLst>
              <a:ext uri="{FF2B5EF4-FFF2-40B4-BE49-F238E27FC236}">
                <a16:creationId xmlns:a16="http://schemas.microsoft.com/office/drawing/2014/main" id="{A8261908-E3C9-E387-F520-9170EACFE400}"/>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9384711" y="1448360"/>
            <a:ext cx="1258397" cy="1054688"/>
          </a:xfrm>
          <a:prstGeom prst="rect">
            <a:avLst/>
          </a:prstGeom>
          <a:ln>
            <a:noFill/>
          </a:ln>
          <a:effectLst>
            <a:outerShdw blurRad="292100" dist="139700" dir="2700000" algn="tl" rotWithShape="0">
              <a:srgbClr val="333333">
                <a:alpha val="65000"/>
              </a:srgbClr>
            </a:outerShdw>
          </a:effectLst>
        </p:spPr>
      </p:pic>
      <p:pic>
        <p:nvPicPr>
          <p:cNvPr id="14" name="Picture 13" descr="This image represents Wellbeing and Care. Inside a centrally placed heart shape are 3 stylised icons representing gender neutral children and young people. The supporting the heart are 3 stylised icons representing gender neutral children, young people and adults.">
            <a:extLst>
              <a:ext uri="{FF2B5EF4-FFF2-40B4-BE49-F238E27FC236}">
                <a16:creationId xmlns:a16="http://schemas.microsoft.com/office/drawing/2014/main" id="{EF86A003-7A79-0CBA-2D10-8E08922ED221}"/>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9384713" y="3735889"/>
            <a:ext cx="1297566" cy="1084128"/>
          </a:xfrm>
          <a:prstGeom prst="rect">
            <a:avLst/>
          </a:prstGeom>
          <a:ln>
            <a:noFill/>
          </a:ln>
          <a:effectLst>
            <a:outerShdw blurRad="292100" dist="139700" dir="2700000" algn="tl" rotWithShape="0">
              <a:srgbClr val="333333">
                <a:alpha val="65000"/>
              </a:srgbClr>
            </a:outerShdw>
          </a:effectLst>
        </p:spPr>
      </p:pic>
      <p:pic>
        <p:nvPicPr>
          <p:cNvPr id="10" name="Picture 9" descr="This image represents Inclusion. Inside a centrally placed heart shape are 3 stylised icons representing 3 gender neutral children and young people. One icon represents wheelchair users.  generated">
            <a:extLst>
              <a:ext uri="{FF2B5EF4-FFF2-40B4-BE49-F238E27FC236}">
                <a16:creationId xmlns:a16="http://schemas.microsoft.com/office/drawing/2014/main" id="{11BB54A0-A9F0-23EC-3B94-FB930D821EAD}"/>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028006" y="3646051"/>
            <a:ext cx="1349409" cy="1130966"/>
          </a:xfrm>
          <a:prstGeom prst="rect">
            <a:avLst/>
          </a:prstGeom>
          <a:ln>
            <a:noFill/>
          </a:ln>
          <a:effectLst>
            <a:outerShdw blurRad="292100" dist="139700" dir="2700000" algn="tl" rotWithShape="0">
              <a:srgbClr val="333333">
                <a:alpha val="65000"/>
              </a:srgbClr>
            </a:outerShdw>
          </a:effectLst>
        </p:spPr>
      </p:pic>
      <p:sp>
        <p:nvSpPr>
          <p:cNvPr id="6" name="Rectangle: Rounded Corners 5" descr="This dark grey rectangle outline highlights the focus are for this presentation. It is Inclusion">
            <a:extLst>
              <a:ext uri="{FF2B5EF4-FFF2-40B4-BE49-F238E27FC236}">
                <a16:creationId xmlns:a16="http://schemas.microsoft.com/office/drawing/2014/main" id="{DBA29CEC-7370-76C6-F7DE-FE599AA24CFA}"/>
              </a:ext>
            </a:extLst>
          </p:cNvPr>
          <p:cNvSpPr/>
          <p:nvPr/>
        </p:nvSpPr>
        <p:spPr>
          <a:xfrm>
            <a:off x="598055" y="3402931"/>
            <a:ext cx="3740727" cy="2257805"/>
          </a:xfrm>
          <a:prstGeom prst="roundRect">
            <a:avLst/>
          </a:prstGeom>
          <a:no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889396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8"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Principles of Good Transitions</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sp>
        <p:nvSpPr>
          <p:cNvPr id="4" name="Content Placeholder 3"/>
          <p:cNvSpPr>
            <a:spLocks noGrp="1"/>
          </p:cNvSpPr>
          <p:nvPr>
            <p:ph idx="1"/>
          </p:nvPr>
        </p:nvSpPr>
        <p:spPr>
          <a:xfrm>
            <a:off x="573919" y="1063418"/>
            <a:ext cx="10817923" cy="5696889"/>
          </a:xfrm>
        </p:spPr>
        <p:txBody>
          <a:bodyPr/>
          <a:lstStyle/>
          <a:p>
            <a:pPr fontAlgn="base">
              <a:lnSpc>
                <a:spcPct val="150000"/>
              </a:lnSpc>
            </a:pPr>
            <a:r>
              <a:rPr lang="en-GB" sz="1800" b="1" dirty="0">
                <a:solidFill>
                  <a:schemeClr val="tx1">
                    <a:lumMod val="75000"/>
                    <a:lumOff val="25000"/>
                  </a:schemeClr>
                </a:solidFill>
                <a:effectLst/>
                <a:latin typeface="Segoe UI"/>
                <a:ea typeface="Times New Roman" panose="02020603050405020304" pitchFamily="18" charset="0"/>
                <a:cs typeface="Segoe UI"/>
              </a:rPr>
              <a:t>The Scottish Transitions Forum’s Principles of Good Transitions 3 (2019) provides a guidance framework for services working collaboratively to plan for young people with a disability aged 14-25 who are moving into adult life. </a:t>
            </a:r>
          </a:p>
          <a:p>
            <a:pPr fontAlgn="base">
              <a:lnSpc>
                <a:spcPct val="150000"/>
              </a:lnSpc>
            </a:pPr>
            <a:r>
              <a:rPr lang="en-GB" sz="1800" b="1" dirty="0">
                <a:solidFill>
                  <a:schemeClr val="tx1">
                    <a:lumMod val="75000"/>
                    <a:lumOff val="25000"/>
                  </a:schemeClr>
                </a:solidFill>
                <a:effectLst/>
                <a:latin typeface="Segoe UI"/>
                <a:ea typeface="Times New Roman" panose="02020603050405020304" pitchFamily="18" charset="0"/>
                <a:cs typeface="Segoe UI"/>
              </a:rPr>
              <a:t>Seven Principles of Good Transition</a:t>
            </a:r>
            <a:r>
              <a:rPr lang="en-GB" sz="1800" dirty="0">
                <a:solidFill>
                  <a:schemeClr val="tx1">
                    <a:lumMod val="75000"/>
                    <a:lumOff val="25000"/>
                  </a:schemeClr>
                </a:solidFill>
                <a:effectLst/>
                <a:latin typeface="Segoe UI"/>
                <a:ea typeface="Times New Roman" panose="02020603050405020304" pitchFamily="18" charset="0"/>
                <a:cs typeface="Segoe UI"/>
              </a:rPr>
              <a:t>s are identified: </a:t>
            </a:r>
          </a:p>
          <a:p>
            <a:pPr marL="342900" indent="-342900">
              <a:lnSpc>
                <a:spcPct val="150000"/>
              </a:lnSpc>
              <a:tabLst>
                <a:tab pos="457200" algn="l"/>
              </a:tabLst>
            </a:pPr>
            <a:r>
              <a:rPr lang="en-GB" sz="1800" dirty="0">
                <a:solidFill>
                  <a:schemeClr val="tx1">
                    <a:lumMod val="75000"/>
                    <a:lumOff val="25000"/>
                  </a:schemeClr>
                </a:solidFill>
                <a:effectLst/>
                <a:latin typeface="Segoe UI"/>
                <a:ea typeface="Times New Roman" panose="02020603050405020304" pitchFamily="18" charset="0"/>
                <a:cs typeface="Segoe UI"/>
              </a:rPr>
              <a:t>1.</a:t>
            </a:r>
            <a:r>
              <a:rPr lang="en-GB" sz="1800" dirty="0">
                <a:solidFill>
                  <a:schemeClr val="tx1">
                    <a:lumMod val="75000"/>
                    <a:lumOff val="25000"/>
                  </a:schemeClr>
                </a:solidFill>
                <a:latin typeface="Segoe UI"/>
                <a:ea typeface="Times New Roman" panose="02020603050405020304" pitchFamily="18" charset="0"/>
                <a:cs typeface="Segoe UI"/>
              </a:rPr>
              <a:t> </a:t>
            </a:r>
            <a:r>
              <a:rPr lang="en-GB" sz="1800" dirty="0">
                <a:solidFill>
                  <a:schemeClr val="tx1">
                    <a:lumMod val="75000"/>
                    <a:lumOff val="25000"/>
                  </a:schemeClr>
                </a:solidFill>
                <a:effectLst/>
                <a:latin typeface="Segoe UI"/>
                <a:ea typeface="Times New Roman" panose="02020603050405020304" pitchFamily="18" charset="0"/>
                <a:cs typeface="Segoe UI"/>
              </a:rPr>
              <a:t> Planning and decision making should be carried out in a person-centred way </a:t>
            </a:r>
          </a:p>
          <a:p>
            <a:pPr marL="342900" lvl="0" indent="-342900" fontAlgn="base">
              <a:lnSpc>
                <a:spcPct val="150000"/>
              </a:lnSpc>
              <a:buFont typeface="+mj-lt"/>
              <a:buAutoNum type="arabicPeriod" startAt="2"/>
              <a:tabLst>
                <a:tab pos="457200" algn="l"/>
              </a:tabLst>
            </a:pPr>
            <a:r>
              <a:rPr lang="en-GB" sz="1800" dirty="0">
                <a:solidFill>
                  <a:schemeClr val="tx1">
                    <a:lumMod val="75000"/>
                    <a:lumOff val="25000"/>
                  </a:schemeClr>
                </a:solidFill>
                <a:effectLst/>
                <a:latin typeface="Segoe UI"/>
                <a:ea typeface="Times New Roman" panose="02020603050405020304" pitchFamily="18" charset="0"/>
                <a:cs typeface="Segoe UI"/>
              </a:rPr>
              <a:t>Support should be coordinated cross all services </a:t>
            </a:r>
          </a:p>
          <a:p>
            <a:pPr marL="342900" lvl="0" indent="-342900" fontAlgn="base">
              <a:lnSpc>
                <a:spcPct val="150000"/>
              </a:lnSpc>
              <a:buFont typeface="+mj-lt"/>
              <a:buAutoNum type="arabicPeriod" startAt="3"/>
              <a:tabLst>
                <a:tab pos="457200" algn="l"/>
              </a:tabLst>
            </a:pPr>
            <a:r>
              <a:rPr lang="en-GB" sz="1800" dirty="0">
                <a:solidFill>
                  <a:schemeClr val="tx1">
                    <a:lumMod val="75000"/>
                    <a:lumOff val="25000"/>
                  </a:schemeClr>
                </a:solidFill>
                <a:effectLst/>
                <a:latin typeface="Segoe UI"/>
                <a:ea typeface="Times New Roman" panose="02020603050405020304" pitchFamily="18" charset="0"/>
                <a:cs typeface="Segoe UI"/>
              </a:rPr>
              <a:t>Planning should start early and continue up to age 25 </a:t>
            </a:r>
          </a:p>
          <a:p>
            <a:pPr marL="342900" lvl="0" indent="-342900" fontAlgn="base">
              <a:lnSpc>
                <a:spcPct val="150000"/>
              </a:lnSpc>
              <a:buFont typeface="+mj-lt"/>
              <a:buAutoNum type="arabicPeriod" startAt="4"/>
              <a:tabLst>
                <a:tab pos="457200" algn="l"/>
              </a:tabLst>
            </a:pPr>
            <a:r>
              <a:rPr lang="en-GB" sz="1800" dirty="0">
                <a:solidFill>
                  <a:schemeClr val="tx1">
                    <a:lumMod val="75000"/>
                    <a:lumOff val="25000"/>
                  </a:schemeClr>
                </a:solidFill>
                <a:effectLst/>
                <a:latin typeface="Segoe UI"/>
                <a:ea typeface="Times New Roman" panose="02020603050405020304" pitchFamily="18" charset="0"/>
                <a:cs typeface="Segoe UI"/>
              </a:rPr>
              <a:t>All young people should get the support they need </a:t>
            </a:r>
          </a:p>
          <a:p>
            <a:pPr marL="342900" lvl="0" indent="-342900" fontAlgn="base">
              <a:lnSpc>
                <a:spcPct val="150000"/>
              </a:lnSpc>
              <a:buFont typeface="+mj-lt"/>
              <a:buAutoNum type="arabicPeriod" startAt="5"/>
              <a:tabLst>
                <a:tab pos="457200" algn="l"/>
              </a:tabLst>
            </a:pPr>
            <a:r>
              <a:rPr lang="en-GB" sz="1800" dirty="0">
                <a:solidFill>
                  <a:schemeClr val="tx1">
                    <a:lumMod val="75000"/>
                    <a:lumOff val="25000"/>
                  </a:schemeClr>
                </a:solidFill>
                <a:effectLst/>
                <a:latin typeface="Segoe UI"/>
                <a:ea typeface="Times New Roman" panose="02020603050405020304" pitchFamily="18" charset="0"/>
                <a:cs typeface="Segoe UI"/>
              </a:rPr>
              <a:t>Young people, parents and carers must have access to the information they need </a:t>
            </a:r>
          </a:p>
          <a:p>
            <a:pPr marL="342900" lvl="0" indent="-342900" fontAlgn="base">
              <a:lnSpc>
                <a:spcPct val="150000"/>
              </a:lnSpc>
              <a:buFont typeface="+mj-lt"/>
              <a:buAutoNum type="arabicPeriod" startAt="6"/>
              <a:tabLst>
                <a:tab pos="457200" algn="l"/>
              </a:tabLst>
            </a:pPr>
            <a:r>
              <a:rPr lang="en-GB" sz="1800" dirty="0">
                <a:solidFill>
                  <a:schemeClr val="tx1">
                    <a:lumMod val="75000"/>
                    <a:lumOff val="25000"/>
                  </a:schemeClr>
                </a:solidFill>
                <a:effectLst/>
                <a:latin typeface="Segoe UI"/>
                <a:ea typeface="Times New Roman" panose="02020603050405020304" pitchFamily="18" charset="0"/>
                <a:cs typeface="Segoe UI"/>
              </a:rPr>
              <a:t>Families and carers need support </a:t>
            </a:r>
          </a:p>
          <a:p>
            <a:pPr marL="342900" lvl="0" indent="-342900" fontAlgn="base">
              <a:lnSpc>
                <a:spcPct val="150000"/>
              </a:lnSpc>
              <a:buFont typeface="+mj-lt"/>
              <a:buAutoNum type="arabicPeriod" startAt="7"/>
              <a:tabLst>
                <a:tab pos="457200" algn="l"/>
              </a:tabLst>
            </a:pPr>
            <a:r>
              <a:rPr lang="en-GB" sz="1800" dirty="0">
                <a:solidFill>
                  <a:schemeClr val="tx1">
                    <a:lumMod val="75000"/>
                    <a:lumOff val="25000"/>
                  </a:schemeClr>
                </a:solidFill>
                <a:effectLst/>
                <a:latin typeface="Segoe UI"/>
                <a:ea typeface="Times New Roman" panose="02020603050405020304" pitchFamily="18" charset="0"/>
                <a:cs typeface="Segoe UI"/>
              </a:rPr>
              <a:t>A continued focus on transitions throughout Scotland </a:t>
            </a:r>
          </a:p>
          <a:p>
            <a:endParaRPr lang="en-GB" dirty="0"/>
          </a:p>
        </p:txBody>
      </p:sp>
      <p:pic>
        <p:nvPicPr>
          <p:cNvPr id="3" name="Picture 2" descr="This is the Education Scotland, Inclusion, Wellbeing and Equalities logo. It is  blue green and yellow.">
            <a:extLst>
              <a:ext uri="{FF2B5EF4-FFF2-40B4-BE49-F238E27FC236}">
                <a16:creationId xmlns:a16="http://schemas.microsoft.com/office/drawing/2014/main" id="{30B2C20C-2B2D-84D0-0983-EBC696A8A1B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pic>
        <p:nvPicPr>
          <p:cNvPr id="5" name="Picture 4" descr="This image is a screenshot of the cover page of the PDF document for Principles of Good Transitions 3, Principle 1.  The image shows a photograph of a young man.">
            <a:extLst>
              <a:ext uri="{FF2B5EF4-FFF2-40B4-BE49-F238E27FC236}">
                <a16:creationId xmlns:a16="http://schemas.microsoft.com/office/drawing/2014/main" id="{3554D28E-F986-D71C-EC5F-4D0884D9F0C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276522" y="2620224"/>
            <a:ext cx="2722515" cy="2992071"/>
          </a:xfrm>
          <a:prstGeom prst="rect">
            <a:avLst/>
          </a:prstGeom>
        </p:spPr>
      </p:pic>
    </p:spTree>
    <p:extLst>
      <p:ext uri="{BB962C8B-B14F-4D97-AF65-F5344CB8AC3E}">
        <p14:creationId xmlns:p14="http://schemas.microsoft.com/office/powerpoint/2010/main" val="1075412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F234EE7-75CA-27FE-AA68-A3316EB3AE7D}"/>
              </a:ext>
            </a:extLst>
          </p:cNvPr>
          <p:cNvSpPr>
            <a:spLocks noGrp="1"/>
          </p:cNvSpPr>
          <p:nvPr>
            <p:ph type="title"/>
          </p:nvPr>
        </p:nvSpPr>
        <p:spPr>
          <a:xfrm>
            <a:off x="541491" y="416904"/>
            <a:ext cx="10836972" cy="711200"/>
          </a:xfrm>
        </p:spPr>
        <p:txBody>
          <a:bodyPr/>
          <a:lstStyle/>
          <a:p>
            <a:r>
              <a:rPr lang="en-GB" dirty="0"/>
              <a:t>Reflection</a:t>
            </a:r>
          </a:p>
        </p:txBody>
      </p:sp>
      <p:pic>
        <p:nvPicPr>
          <p:cNvPr id="3" name="Picture 2" descr="This image represents a reflective activity. It is of 2 icons representing people next to a large question mark">
            <a:extLst>
              <a:ext uri="{FF2B5EF4-FFF2-40B4-BE49-F238E27FC236}">
                <a16:creationId xmlns:a16="http://schemas.microsoft.com/office/drawing/2014/main" id="{CEE256A8-AE22-4329-B67D-6B875915442C}"/>
              </a:ext>
            </a:extLst>
          </p:cNvPr>
          <p:cNvPicPr/>
          <p:nvPr/>
        </p:nvPicPr>
        <p:blipFill>
          <a:blip r:embed="rId3" cstate="email">
            <a:extLst>
              <a:ext uri="{28A0092B-C50C-407E-A947-70E740481C1C}">
                <a14:useLocalDpi xmlns:a14="http://schemas.microsoft.com/office/drawing/2010/main"/>
              </a:ext>
            </a:extLst>
          </a:blip>
          <a:srcRect/>
          <a:stretch>
            <a:fillRect/>
          </a:stretch>
        </p:blipFill>
        <p:spPr bwMode="auto">
          <a:xfrm>
            <a:off x="570084" y="1464679"/>
            <a:ext cx="1001214" cy="994682"/>
          </a:xfrm>
          <a:prstGeom prst="rect">
            <a:avLst/>
          </a:prstGeom>
          <a:noFill/>
          <a:ln>
            <a:noFill/>
          </a:ln>
        </p:spPr>
      </p:pic>
      <p:sp>
        <p:nvSpPr>
          <p:cNvPr id="2" name="TextBox 1">
            <a:extLst>
              <a:ext uri="{FF2B5EF4-FFF2-40B4-BE49-F238E27FC236}">
                <a16:creationId xmlns:a16="http://schemas.microsoft.com/office/drawing/2014/main" id="{20B3CDD1-A1DE-D766-9D97-76F31AC9D1D4}"/>
              </a:ext>
            </a:extLst>
          </p:cNvPr>
          <p:cNvSpPr txBox="1"/>
          <p:nvPr/>
        </p:nvSpPr>
        <p:spPr>
          <a:xfrm>
            <a:off x="1797140" y="1828342"/>
            <a:ext cx="9515517" cy="3181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dirty="0">
                <a:solidFill>
                  <a:schemeClr val="tx1">
                    <a:lumMod val="85000"/>
                    <a:lumOff val="15000"/>
                  </a:schemeClr>
                </a:solidFill>
                <a:latin typeface="Segoe UI"/>
                <a:cs typeface="Arial"/>
              </a:rPr>
              <a:t>From what you have learned so far, think about:</a:t>
            </a:r>
          </a:p>
          <a:p>
            <a:endParaRPr lang="en-GB" sz="2400" b="1" dirty="0">
              <a:solidFill>
                <a:schemeClr val="tx1">
                  <a:lumMod val="85000"/>
                  <a:lumOff val="15000"/>
                </a:schemeClr>
              </a:solidFill>
              <a:latin typeface="Segoe UI"/>
              <a:cs typeface="Arial"/>
            </a:endParaRPr>
          </a:p>
          <a:p>
            <a:pPr marL="342900" indent="-342900">
              <a:lnSpc>
                <a:spcPct val="130000"/>
              </a:lnSpc>
              <a:buFont typeface="Arial"/>
              <a:buChar char="•"/>
            </a:pPr>
            <a:r>
              <a:rPr lang="en-GB" sz="2400" dirty="0">
                <a:solidFill>
                  <a:schemeClr val="tx1">
                    <a:lumMod val="85000"/>
                    <a:lumOff val="15000"/>
                  </a:schemeClr>
                </a:solidFill>
                <a:latin typeface="Segoe UI"/>
                <a:cs typeface="Arial"/>
              </a:rPr>
              <a:t>How has this made you feel?</a:t>
            </a:r>
          </a:p>
          <a:p>
            <a:pPr marL="342900" indent="-342900">
              <a:lnSpc>
                <a:spcPct val="130000"/>
              </a:lnSpc>
              <a:buFont typeface="Arial"/>
              <a:buChar char="•"/>
            </a:pPr>
            <a:r>
              <a:rPr lang="en-GB" sz="2400" dirty="0">
                <a:solidFill>
                  <a:schemeClr val="tx1">
                    <a:lumMod val="85000"/>
                    <a:lumOff val="15000"/>
                  </a:schemeClr>
                </a:solidFill>
                <a:latin typeface="Segoe UI"/>
                <a:cs typeface="Arial"/>
              </a:rPr>
              <a:t>What has this made you think about?</a:t>
            </a:r>
          </a:p>
          <a:p>
            <a:pPr marL="342900" indent="-342900">
              <a:lnSpc>
                <a:spcPct val="130000"/>
              </a:lnSpc>
              <a:buFont typeface="Arial"/>
              <a:buChar char="•"/>
            </a:pPr>
            <a:r>
              <a:rPr lang="en-GB" sz="2400" dirty="0">
                <a:solidFill>
                  <a:schemeClr val="tx1">
                    <a:lumMod val="85000"/>
                    <a:lumOff val="15000"/>
                  </a:schemeClr>
                </a:solidFill>
                <a:latin typeface="Segoe UI"/>
                <a:cs typeface="Arial"/>
              </a:rPr>
              <a:t>What one action would you like to take forward?</a:t>
            </a:r>
          </a:p>
          <a:p>
            <a:pPr marL="342900" indent="-342900">
              <a:lnSpc>
                <a:spcPct val="130000"/>
              </a:lnSpc>
              <a:buFont typeface="Arial"/>
              <a:buChar char="•"/>
            </a:pPr>
            <a:r>
              <a:rPr lang="en-GB" sz="2400" dirty="0">
                <a:solidFill>
                  <a:schemeClr val="tx1">
                    <a:lumMod val="85000"/>
                    <a:lumOff val="15000"/>
                  </a:schemeClr>
                </a:solidFill>
                <a:latin typeface="Segoe UI"/>
                <a:cs typeface="Arial"/>
              </a:rPr>
              <a:t>How can you link what you plan to do with others in your setting?</a:t>
            </a:r>
          </a:p>
          <a:p>
            <a:pPr marL="342900" indent="-342900">
              <a:lnSpc>
                <a:spcPct val="130000"/>
              </a:lnSpc>
              <a:buFont typeface="Arial"/>
              <a:buChar char="•"/>
            </a:pPr>
            <a:r>
              <a:rPr lang="en-GB" sz="2400" dirty="0">
                <a:solidFill>
                  <a:schemeClr val="tx1">
                    <a:lumMod val="85000"/>
                    <a:lumOff val="15000"/>
                  </a:schemeClr>
                </a:solidFill>
                <a:latin typeface="Segoe UI"/>
                <a:cs typeface="Arial"/>
              </a:rPr>
              <a:t>How you will know that this learning has made a difference?</a:t>
            </a:r>
          </a:p>
        </p:txBody>
      </p:sp>
      <p:pic>
        <p:nvPicPr>
          <p:cNvPr id="5" name="Picture 4" descr="This is the Education Scotland, Inclusion, Wellbeing and Equalities logo. It is  blue green and yellow. ">
            <a:extLst>
              <a:ext uri="{FF2B5EF4-FFF2-40B4-BE49-F238E27FC236}">
                <a16:creationId xmlns:a16="http://schemas.microsoft.com/office/drawing/2014/main" id="{FDFE8CB0-DB68-8744-1BDF-01D0A9B2696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19504" y="-1789"/>
            <a:ext cx="1170432" cy="589252"/>
          </a:xfrm>
          <a:prstGeom prst="rect">
            <a:avLst/>
          </a:prstGeom>
        </p:spPr>
      </p:pic>
    </p:spTree>
    <p:extLst>
      <p:ext uri="{BB962C8B-B14F-4D97-AF65-F5344CB8AC3E}">
        <p14:creationId xmlns:p14="http://schemas.microsoft.com/office/powerpoint/2010/main" val="1488709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67C57E-D395-3B2B-7565-705BC2E28806}"/>
              </a:ext>
            </a:extLst>
          </p:cNvPr>
          <p:cNvSpPr>
            <a:spLocks noGrp="1"/>
          </p:cNvSpPr>
          <p:nvPr>
            <p:ph type="title"/>
          </p:nvPr>
        </p:nvSpPr>
        <p:spPr>
          <a:xfrm>
            <a:off x="641699" y="291644"/>
            <a:ext cx="10836972" cy="711200"/>
          </a:xfrm>
        </p:spPr>
        <p:txBody>
          <a:bodyPr/>
          <a:lstStyle/>
          <a:p>
            <a:r>
              <a:rPr lang="en-GB" dirty="0"/>
              <a:t>We value your feedback </a:t>
            </a:r>
          </a:p>
        </p:txBody>
      </p:sp>
      <p:pic>
        <p:nvPicPr>
          <p:cNvPr id="6" name="Picture 5" descr="This is the Education Scotland, Inclusion, Wellbeing and Equalities logo. It is  blue green and yellow.">
            <a:extLst>
              <a:ext uri="{FF2B5EF4-FFF2-40B4-BE49-F238E27FC236}">
                <a16:creationId xmlns:a16="http://schemas.microsoft.com/office/drawing/2014/main" id="{71558FF6-4D14-DE94-740A-EC01FC4A8D37}"/>
              </a:ext>
            </a:extLst>
          </p:cNvPr>
          <p:cNvPicPr>
            <a:picLocks noChangeAspect="1"/>
          </p:cNvPicPr>
          <p:nvPr/>
        </p:nvPicPr>
        <p:blipFill>
          <a:blip r:embed="rId3"/>
          <a:stretch>
            <a:fillRect/>
          </a:stretch>
        </p:blipFill>
        <p:spPr>
          <a:xfrm>
            <a:off x="10947185" y="50070"/>
            <a:ext cx="1171575" cy="600075"/>
          </a:xfrm>
          <a:prstGeom prst="rect">
            <a:avLst/>
          </a:prstGeom>
        </p:spPr>
      </p:pic>
      <p:pic>
        <p:nvPicPr>
          <p:cNvPr id="12" name="Picture 11" descr="This is an image of a pencil and forms with the text Feedback Form at the bottom. ">
            <a:extLst>
              <a:ext uri="{FF2B5EF4-FFF2-40B4-BE49-F238E27FC236}">
                <a16:creationId xmlns:a16="http://schemas.microsoft.com/office/drawing/2014/main" id="{0EA6FC52-B4E5-86A6-CB22-60CCD004DB9E}"/>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86956" y="1122116"/>
            <a:ext cx="1052755" cy="1182506"/>
          </a:xfrm>
          <a:prstGeom prst="rect">
            <a:avLst/>
          </a:prstGeom>
          <a:ln w="50800">
            <a:noFill/>
          </a:ln>
        </p:spPr>
      </p:pic>
      <p:sp>
        <p:nvSpPr>
          <p:cNvPr id="2" name="TextBox 1">
            <a:extLst>
              <a:ext uri="{FF2B5EF4-FFF2-40B4-BE49-F238E27FC236}">
                <a16:creationId xmlns:a16="http://schemas.microsoft.com/office/drawing/2014/main" id="{20B3CDD1-A1DE-D766-9D97-76F31AC9D1D4}"/>
              </a:ext>
            </a:extLst>
          </p:cNvPr>
          <p:cNvSpPr txBox="1"/>
          <p:nvPr/>
        </p:nvSpPr>
        <p:spPr>
          <a:xfrm>
            <a:off x="1778258" y="1029972"/>
            <a:ext cx="6695182" cy="44935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Segoe UI"/>
                <a:ea typeface="+mn-ea"/>
                <a:cs typeface="Arial"/>
              </a:rPr>
              <a:t>From now until March 2024 we will be taking feedback on these resources so that we can make changes in advance of a formal launch of the Professional Learning Framework in June 2024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solidFill>
                <a:prstClr val="black"/>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1" i="0" u="none" strike="noStrike" kern="1200" cap="none" spc="0" normalizeH="0" baseline="0" noProof="0" dirty="0">
                <a:ln>
                  <a:noFill/>
                </a:ln>
                <a:solidFill>
                  <a:prstClr val="black"/>
                </a:solidFill>
                <a:effectLst/>
                <a:uLnTx/>
                <a:uFillTx/>
                <a:latin typeface="Segoe UI"/>
                <a:ea typeface="+mn-ea"/>
                <a:cs typeface="Arial"/>
              </a:rPr>
              <a:t>Your feedback could help us improve this resource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solidFill>
                <a:prstClr val="black"/>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Segoe UI"/>
                <a:ea typeface="+mn-ea"/>
                <a:cs typeface="Arial"/>
              </a:rPr>
              <a:t>Please complete this short form, using the link or QR code, to let us know what you thought of it and any suggestions you have on how it could be improved </a:t>
            </a:r>
            <a:endParaRPr kumimoji="0" lang="en-US" sz="2200" b="0" i="0" u="none" strike="noStrike" kern="1200" cap="none" spc="0" normalizeH="0" baseline="0" noProof="0" dirty="0">
              <a:ln>
                <a:noFill/>
              </a:ln>
              <a:solidFill>
                <a:prstClr val="black"/>
              </a:solidFill>
              <a:effectLst/>
              <a:uLnTx/>
              <a:uFillTx/>
              <a:latin typeface="Segoe UI"/>
              <a:ea typeface="+mn-ea"/>
              <a:cs typeface="Segoe 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dirty="0">
              <a:ln>
                <a:noFill/>
              </a:ln>
              <a:solidFill>
                <a:prstClr val="black"/>
              </a:solidFill>
              <a:effectLst/>
              <a:uLnTx/>
              <a:uFillTx/>
              <a:latin typeface="Segoe UI"/>
              <a:ea typeface="+mn-ea"/>
              <a:cs typeface="Arial"/>
            </a:endParaRPr>
          </a:p>
        </p:txBody>
      </p:sp>
      <p:pic>
        <p:nvPicPr>
          <p:cNvPr id="5" name="Picture 4" descr="This image is a QR code to access an evaluation form">
            <a:extLst>
              <a:ext uri="{FF2B5EF4-FFF2-40B4-BE49-F238E27FC236}">
                <a16:creationId xmlns:a16="http://schemas.microsoft.com/office/drawing/2014/main" id="{BC7184C6-B54B-A525-1269-62748030824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558693" y="1558835"/>
            <a:ext cx="3146351" cy="3167051"/>
          </a:xfrm>
          <a:prstGeom prst="rect">
            <a:avLst/>
          </a:prstGeom>
        </p:spPr>
      </p:pic>
      <p:sp>
        <p:nvSpPr>
          <p:cNvPr id="7" name="TextBox 6">
            <a:extLst>
              <a:ext uri="{FF2B5EF4-FFF2-40B4-BE49-F238E27FC236}">
                <a16:creationId xmlns:a16="http://schemas.microsoft.com/office/drawing/2014/main" id="{689B5DA9-7EB1-6512-7768-8CC6D2B5FF9E}"/>
              </a:ext>
            </a:extLst>
          </p:cNvPr>
          <p:cNvSpPr txBox="1"/>
          <p:nvPr/>
        </p:nvSpPr>
        <p:spPr>
          <a:xfrm>
            <a:off x="2097024" y="5567045"/>
            <a:ext cx="624230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strike="noStrike" kern="1200" cap="none" spc="0" normalizeH="0" noProof="0" dirty="0">
                <a:ln>
                  <a:noFill/>
                </a:ln>
                <a:effectLst/>
                <a:uLnTx/>
                <a:uFillTx/>
                <a:latin typeface="Segoe UI" panose="020B0502040204020203" pitchFamily="34" charset="0"/>
                <a:ea typeface="Calibri" panose="020F0502020204030204" pitchFamily="34" charset="0"/>
                <a:cs typeface="Segoe UI" panose="020B0502040204020203" pitchFamily="34" charset="0"/>
              </a:rPr>
              <a:t>LINK</a:t>
            </a:r>
            <a:r>
              <a:rPr kumimoji="0" lang="en-GB" sz="2400" b="0" i="0" strike="noStrike" kern="1200" cap="none" spc="0" normalizeH="0" noProof="0" dirty="0">
                <a:ln>
                  <a:noFill/>
                </a:ln>
                <a:effectLst/>
                <a:uLnTx/>
                <a:uFillTx/>
                <a:latin typeface="Segoe UI" panose="020B0502040204020203" pitchFamily="34" charset="0"/>
                <a:ea typeface="Calibri" panose="020F0502020204030204" pitchFamily="34" charset="0"/>
                <a:cs typeface="Segoe UI" panose="020B0502040204020203" pitchFamily="34" charset="0"/>
              </a:rPr>
              <a:t>: </a:t>
            </a:r>
            <a:r>
              <a:rPr kumimoji="0" lang="en-GB" sz="2400" b="0" i="0" u="sng" strike="noStrike" kern="1200" cap="none" spc="0" normalizeH="0" baseline="0" noProof="0" dirty="0">
                <a:ln>
                  <a:noFill/>
                </a:ln>
                <a:solidFill>
                  <a:srgbClr val="00C8A5"/>
                </a:solidFill>
                <a:effectLst/>
                <a:uLnTx/>
                <a:uFillTx/>
                <a:latin typeface="Segoe UI" panose="020B0502040204020203" pitchFamily="34" charset="0"/>
                <a:ea typeface="Calibri" panose="020F0502020204030204" pitchFamily="34" charset="0"/>
                <a:cs typeface="Segoe UI" panose="020B0502040204020203" pitchFamily="34" charset="0"/>
                <a:hlinkClick r:id="rId6">
                  <a:extLst>
                    <a:ext uri="{A12FA001-AC4F-418D-AE19-62706E023703}">
                      <ahyp:hlinkClr xmlns:ahyp="http://schemas.microsoft.com/office/drawing/2018/hyperlinkcolor" val="tx"/>
                    </a:ext>
                  </a:extLst>
                </a:hlinkClick>
              </a:rPr>
              <a:t>https://forms.office.com/e/b5PCpJJJ3P</a:t>
            </a:r>
            <a:endParaRPr kumimoji="0" lang="en-GB" sz="1800" b="0"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3546887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is is the Education Scotland logo. It is blue green and yellow."/>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46913" y="398639"/>
            <a:ext cx="2604792" cy="1131025"/>
          </a:xfrm>
          <a:prstGeom prst="rect">
            <a:avLst/>
          </a:prstGeom>
        </p:spPr>
      </p:pic>
      <p:pic>
        <p:nvPicPr>
          <p:cNvPr id="7" name="Picture 6">
            <a:extLs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3752516"/>
            <a:ext cx="12209380" cy="3105484"/>
          </a:xfrm>
          <a:prstGeom prst="rect">
            <a:avLst/>
          </a:prstGeom>
        </p:spPr>
      </p:pic>
      <p:sp>
        <p:nvSpPr>
          <p:cNvPr id="2" name="Title 1">
            <a:extLst>
              <a:ext uri="{FF2B5EF4-FFF2-40B4-BE49-F238E27FC236}">
                <a16:creationId xmlns:a16="http://schemas.microsoft.com/office/drawing/2014/main" id="{F85E4C37-5DB2-CDCE-E7F6-4240E149CE9D}"/>
              </a:ext>
            </a:extLst>
          </p:cNvPr>
          <p:cNvSpPr txBox="1">
            <a:spLocks noGrp="1"/>
          </p:cNvSpPr>
          <p:nvPr>
            <p:ph type="title" idx="4294967295"/>
          </p:nvPr>
        </p:nvSpPr>
        <p:spPr>
          <a:xfrm>
            <a:off x="6611048" y="5972962"/>
            <a:ext cx="5580952"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n-lt"/>
                <a:ea typeface="+mn-ea"/>
                <a:cs typeface="+mn-cs"/>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n-lt"/>
                <a:ea typeface="+mn-ea"/>
                <a:cs typeface="+mn-cs"/>
              </a:rPr>
              <a:t>Do luchd-ionnsachaidh na h-Alba, le luchd-foghlaim Alba </a:t>
            </a:r>
          </a:p>
        </p:txBody>
      </p:sp>
      <p:sp>
        <p:nvSpPr>
          <p:cNvPr id="3" name="Content Placeholder 2"/>
          <p:cNvSpPr>
            <a:spLocks noGrp="1"/>
          </p:cNvSpPr>
          <p:nvPr>
            <p:ph idx="1"/>
          </p:nvPr>
        </p:nvSpPr>
        <p:spPr>
          <a:xfrm>
            <a:off x="713768" y="1916499"/>
            <a:ext cx="10827033" cy="3039180"/>
          </a:xfrm>
        </p:spPr>
        <p:txBody>
          <a:bodyPr/>
          <a:lstStyle/>
          <a:p>
            <a:r>
              <a:rPr lang="en-US" sz="1400" b="1" dirty="0"/>
              <a:t>Education Scotland</a:t>
            </a:r>
          </a:p>
          <a:p>
            <a:r>
              <a:rPr lang="en-US" sz="1400" dirty="0" err="1"/>
              <a:t>Denholm</a:t>
            </a:r>
            <a:r>
              <a:rPr lang="en-US" sz="1400" dirty="0"/>
              <a:t> House</a:t>
            </a:r>
            <a:endParaRPr lang="en-GB" sz="1400" dirty="0"/>
          </a:p>
          <a:p>
            <a:r>
              <a:rPr lang="en-US" sz="1400" dirty="0" err="1"/>
              <a:t>Almondvale</a:t>
            </a:r>
            <a:r>
              <a:rPr lang="en-US" sz="1400" dirty="0"/>
              <a:t> Business Park</a:t>
            </a:r>
            <a:endParaRPr lang="en-GB" sz="1400" dirty="0"/>
          </a:p>
          <a:p>
            <a:r>
              <a:rPr lang="en-US" sz="1400" dirty="0" err="1"/>
              <a:t>Almondvale</a:t>
            </a:r>
            <a:r>
              <a:rPr lang="en-US" sz="1400" dirty="0"/>
              <a:t> Way</a:t>
            </a:r>
            <a:endParaRPr lang="en-GB" sz="1400" dirty="0"/>
          </a:p>
          <a:p>
            <a:r>
              <a:rPr lang="en-US" sz="1400" dirty="0"/>
              <a:t>Livingston EH54 6GA</a:t>
            </a:r>
            <a:endParaRPr lang="en-GB" sz="1400" dirty="0"/>
          </a:p>
          <a:p>
            <a:endParaRPr lang="en-GB" sz="1400" dirty="0"/>
          </a:p>
          <a:p>
            <a:r>
              <a:rPr lang="en-US" sz="1400" b="1" dirty="0"/>
              <a:t>T   </a:t>
            </a:r>
            <a:r>
              <a:rPr lang="en-US" sz="1400" dirty="0"/>
              <a:t>+44 (0)131 244 5000</a:t>
            </a:r>
            <a:endParaRPr lang="en-GB" sz="1400" dirty="0"/>
          </a:p>
          <a:p>
            <a:r>
              <a:rPr lang="en-US" sz="1400" b="1" dirty="0"/>
              <a:t>E   </a:t>
            </a:r>
            <a:r>
              <a:rPr lang="en-US" sz="1400" dirty="0"/>
              <a:t>enquiries@educationscotland.gsi.gov.uk</a:t>
            </a:r>
            <a:endParaRPr lang="en-GB" sz="1400" dirty="0"/>
          </a:p>
          <a:p>
            <a:r>
              <a:rPr lang="en-US" sz="1400" dirty="0"/>
              <a:t> </a:t>
            </a:r>
            <a:endParaRPr lang="en-GB" sz="1400" dirty="0"/>
          </a:p>
        </p:txBody>
      </p:sp>
    </p:spTree>
    <p:extLst>
      <p:ext uri="{BB962C8B-B14F-4D97-AF65-F5344CB8AC3E}">
        <p14:creationId xmlns:p14="http://schemas.microsoft.com/office/powerpoint/2010/main" val="2891945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442199" y="560472"/>
            <a:ext cx="5531707" cy="646331"/>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C4C4"/>
                </a:solidFill>
                <a:effectLst/>
                <a:uLnTx/>
                <a:uFillTx/>
                <a:latin typeface="Segoe UI"/>
                <a:ea typeface="+mn-ea"/>
                <a:cs typeface="Segoe UI"/>
              </a:rPr>
              <a:t>How to use this resource</a:t>
            </a:r>
            <a:endParaRPr kumimoji="0" lang="en-GB" sz="3600" b="1" i="0" u="none" strike="noStrike" kern="1200" cap="none" spc="0" normalizeH="0" baseline="0" noProof="0" dirty="0">
              <a:ln>
                <a:noFill/>
              </a:ln>
              <a:solidFill>
                <a:srgbClr val="00C4C4"/>
              </a:solidFill>
              <a:effectLst/>
              <a:uLnTx/>
              <a:uFillTx/>
              <a:ea typeface="+mn-ea"/>
            </a:endParaRPr>
          </a:p>
        </p:txBody>
      </p:sp>
      <p:sp>
        <p:nvSpPr>
          <p:cNvPr id="4" name="TextBox 1">
            <a:extLst>
              <a:ext uri="{FF2B5EF4-FFF2-40B4-BE49-F238E27FC236}">
                <a16:creationId xmlns:a16="http://schemas.microsoft.com/office/drawing/2014/main" id="{567FAD77-01BF-D5F8-A6C7-332DC9AF2BBB}"/>
              </a:ext>
            </a:extLst>
          </p:cNvPr>
          <p:cNvSpPr txBox="1"/>
          <p:nvPr/>
        </p:nvSpPr>
        <p:spPr>
          <a:xfrm>
            <a:off x="137297" y="1570495"/>
            <a:ext cx="11925189" cy="4300216"/>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85800" indent="-342900">
              <a:lnSpc>
                <a:spcPct val="120000"/>
              </a:lnSpc>
              <a:buFont typeface="Arial"/>
              <a:buChar char="•"/>
            </a:pPr>
            <a:r>
              <a:rPr lang="en-GB" sz="2300" dirty="0">
                <a:solidFill>
                  <a:schemeClr val="tx1">
                    <a:lumMod val="85000"/>
                    <a:lumOff val="15000"/>
                  </a:schemeClr>
                </a:solidFill>
                <a:latin typeface="Segoe UI"/>
                <a:ea typeface="Calibri"/>
                <a:cs typeface="Calibri"/>
              </a:rPr>
              <a:t>These slides can be used to facilitate professional learning in a group or           </a:t>
            </a:r>
          </a:p>
          <a:p>
            <a:pPr marL="342900">
              <a:lnSpc>
                <a:spcPct val="120000"/>
              </a:lnSpc>
            </a:pPr>
            <a:r>
              <a:rPr lang="en-GB" sz="2300" dirty="0">
                <a:solidFill>
                  <a:schemeClr val="tx1">
                    <a:lumMod val="85000"/>
                    <a:lumOff val="15000"/>
                  </a:schemeClr>
                </a:solidFill>
                <a:latin typeface="Segoe UI"/>
                <a:ea typeface="Calibri"/>
                <a:cs typeface="Calibri"/>
              </a:rPr>
              <a:t>     whole-setting, or as a self-directed learning activity as an individual.</a:t>
            </a:r>
            <a:endParaRPr lang="en-GB" sz="2300" dirty="0">
              <a:solidFill>
                <a:schemeClr val="tx1">
                  <a:lumMod val="85000"/>
                  <a:lumOff val="15000"/>
                </a:schemeClr>
              </a:solidFill>
              <a:latin typeface="Segoe UI"/>
              <a:cs typeface="Arial"/>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Facilitation notes are included at the bottom of each slide.</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Please do not remove or change any of the slides included.</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Facilitators are welcome to add slides or activities relevant to your own setting, to support discussion and exploration of the topic. Facilitators will know their participants’ needs best.</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Anyone who works in an educational setting can be a facilitator and use these slides. </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For reflection or discussion activities, it is important to establish a safe space which encourages respect and honesty to ensure that everyone is able to participate. </a:t>
            </a:r>
            <a:endParaRPr lang="en-GB" sz="2300" dirty="0">
              <a:solidFill>
                <a:schemeClr val="tx1">
                  <a:lumMod val="85000"/>
                  <a:lumOff val="15000"/>
                </a:schemeClr>
              </a:solidFill>
              <a:latin typeface="Segoe UI"/>
              <a:ea typeface="Calibri"/>
              <a:cs typeface="Arial"/>
            </a:endParaRPr>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Tree>
    <p:extLst>
      <p:ext uri="{BB962C8B-B14F-4D97-AF65-F5344CB8AC3E}">
        <p14:creationId xmlns:p14="http://schemas.microsoft.com/office/powerpoint/2010/main" val="1657129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649C85-462B-E421-5148-BB33EAE301F0}"/>
              </a:ext>
            </a:extLst>
          </p:cNvPr>
          <p:cNvSpPr txBox="1">
            <a:spLocks noGrp="1"/>
          </p:cNvSpPr>
          <p:nvPr>
            <p:ph type="title" idx="4294967295"/>
          </p:nvPr>
        </p:nvSpPr>
        <p:spPr>
          <a:xfrm>
            <a:off x="3792124" y="517340"/>
            <a:ext cx="8156207" cy="58477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C4C4"/>
                </a:solidFill>
                <a:effectLst/>
                <a:uLnTx/>
                <a:uFillTx/>
                <a:latin typeface="Segoe UI"/>
                <a:ea typeface="+mn-ea"/>
                <a:cs typeface="Segoe UI"/>
              </a:rPr>
              <a:t>National Model for Professional Learning</a:t>
            </a:r>
            <a:endParaRPr kumimoji="0" lang="en-GB" sz="3200" b="1" i="0" u="none" strike="noStrike" kern="1200" cap="none" spc="0" normalizeH="0" baseline="0" noProof="0" dirty="0">
              <a:ln>
                <a:noFill/>
              </a:ln>
              <a:solidFill>
                <a:srgbClr val="00C4C4"/>
              </a:solidFill>
              <a:effectLst/>
              <a:uLnTx/>
              <a:uFillTx/>
              <a:latin typeface="Segoe UI" panose="020B0502040204020203" pitchFamily="34" charset="0"/>
              <a:ea typeface="+mn-ea"/>
              <a:cs typeface="Segoe UI" panose="020B0502040204020203" pitchFamily="34" charset="0"/>
            </a:endParaRPr>
          </a:p>
        </p:txBody>
      </p:sp>
      <p:pic>
        <p:nvPicPr>
          <p:cNvPr id="5" name="Picture 4" descr="This is image is the National Model for Professional Learning logo. ">
            <a:extLst>
              <a:ext uri="{FF2B5EF4-FFF2-40B4-BE49-F238E27FC236}">
                <a16:creationId xmlns:a16="http://schemas.microsoft.com/office/drawing/2014/main" id="{4484EC2C-4745-4FCF-8D1D-E9CB34F3164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5440" y="1000563"/>
            <a:ext cx="4673982" cy="4535885"/>
          </a:xfrm>
          <a:prstGeom prst="rect">
            <a:avLst/>
          </a:prstGeom>
        </p:spPr>
      </p:pic>
      <p:sp>
        <p:nvSpPr>
          <p:cNvPr id="6" name="TextBox 5">
            <a:extLst>
              <a:ext uri="{FF2B5EF4-FFF2-40B4-BE49-F238E27FC236}">
                <a16:creationId xmlns:a16="http://schemas.microsoft.com/office/drawing/2014/main" id="{E5999467-0D0A-4BB1-BA7B-94312921821D}"/>
              </a:ext>
            </a:extLst>
          </p:cNvPr>
          <p:cNvSpPr txBox="1"/>
          <p:nvPr/>
        </p:nvSpPr>
        <p:spPr>
          <a:xfrm>
            <a:off x="5802084" y="1839428"/>
            <a:ext cx="5648445" cy="3822585"/>
          </a:xfrm>
          <a:prstGeom prst="rect">
            <a:avLst/>
          </a:prstGeom>
          <a:noFill/>
        </p:spPr>
        <p:txBody>
          <a:bodyPr wrap="square" lIns="91440" tIns="45720" rIns="91440" bIns="45720" rtlCol="0" anchor="t">
            <a:spAutoFit/>
          </a:bodyPr>
          <a:lstStyle/>
          <a:p>
            <a:pPr>
              <a:lnSpc>
                <a:spcPct val="130000"/>
              </a:lnSpc>
            </a:pPr>
            <a:r>
              <a:rPr lang="en-GB" sz="2400" dirty="0">
                <a:solidFill>
                  <a:schemeClr val="tx1">
                    <a:lumMod val="85000"/>
                    <a:lumOff val="15000"/>
                  </a:schemeClr>
                </a:solidFill>
                <a:latin typeface="Segoe UI"/>
                <a:cs typeface="Segoe UI"/>
              </a:rPr>
              <a:t>This professional learning resource will support you to deepen your knowledge and understanding.</a:t>
            </a:r>
            <a:endParaRPr lang="en-GB" sz="2400" b="1" dirty="0">
              <a:solidFill>
                <a:schemeClr val="tx1">
                  <a:lumMod val="85000"/>
                  <a:lumOff val="15000"/>
                </a:schemeClr>
              </a:solidFill>
              <a:latin typeface="Segoe UI" panose="020B0502040204020203" pitchFamily="34" charset="0"/>
              <a:cs typeface="Segoe UI" panose="020B0502040204020203" pitchFamily="34" charset="0"/>
            </a:endParaRPr>
          </a:p>
          <a:p>
            <a:pPr>
              <a:lnSpc>
                <a:spcPct val="130000"/>
              </a:lnSpc>
            </a:pPr>
            <a:endParaRPr lang="en-GB" sz="2400" dirty="0">
              <a:solidFill>
                <a:schemeClr val="tx1">
                  <a:lumMod val="85000"/>
                  <a:lumOff val="15000"/>
                </a:schemeClr>
              </a:solidFill>
              <a:latin typeface="Segoe UI"/>
              <a:cs typeface="Segoe UI"/>
            </a:endParaRPr>
          </a:p>
          <a:p>
            <a:pPr>
              <a:lnSpc>
                <a:spcPct val="130000"/>
              </a:lnSpc>
            </a:pPr>
            <a:r>
              <a:rPr lang="en-GB" sz="2400" dirty="0">
                <a:solidFill>
                  <a:schemeClr val="tx1">
                    <a:lumMod val="85000"/>
                    <a:lumOff val="15000"/>
                  </a:schemeClr>
                </a:solidFill>
                <a:latin typeface="Segoe UI"/>
                <a:cs typeface="Segoe UI"/>
              </a:rPr>
              <a:t>You will have the opportunity to consider how to take this learning forward on your own and with others. </a:t>
            </a:r>
          </a:p>
          <a:p>
            <a:endParaRPr lang="en-GB" sz="2400" dirty="0">
              <a:solidFill>
                <a:srgbClr val="000000"/>
              </a:solidFill>
              <a:latin typeface="Segoe UI"/>
              <a:cs typeface="Segoe UI"/>
            </a:endParaRPr>
          </a:p>
        </p:txBody>
      </p:sp>
      <p:sp>
        <p:nvSpPr>
          <p:cNvPr id="2" name="TextBox 1">
            <a:extLst>
              <a:ext uri="{FF2B5EF4-FFF2-40B4-BE49-F238E27FC236}">
                <a16:creationId xmlns:a16="http://schemas.microsoft.com/office/drawing/2014/main" id="{83341AB8-CC40-4891-8996-CB5891330128}"/>
              </a:ext>
            </a:extLst>
          </p:cNvPr>
          <p:cNvSpPr txBox="1"/>
          <p:nvPr/>
        </p:nvSpPr>
        <p:spPr>
          <a:xfrm>
            <a:off x="613458" y="5613722"/>
            <a:ext cx="6861687" cy="369332"/>
          </a:xfrm>
          <a:prstGeom prst="rect">
            <a:avLst/>
          </a:prstGeom>
          <a:noFill/>
        </p:spPr>
        <p:txBody>
          <a:bodyPr wrap="none" rtlCol="0">
            <a:spAutoFit/>
          </a:bodyPr>
          <a:lstStyle/>
          <a:p>
            <a:r>
              <a:rPr lang="en-GB">
                <a:hlinkClick r:id="rId4"/>
              </a:rPr>
              <a:t>The National Model of Professional Learning (</a:t>
            </a:r>
            <a:r>
              <a:rPr lang="en-GB" err="1">
                <a:hlinkClick r:id="rId4"/>
              </a:rPr>
              <a:t>education.gov.scot</a:t>
            </a:r>
            <a:r>
              <a:rPr lang="en-GB">
                <a:hlinkClick r:id="rId4"/>
              </a:rPr>
              <a:t>)</a:t>
            </a:r>
            <a:endParaRPr lang="en-GB"/>
          </a:p>
        </p:txBody>
      </p:sp>
    </p:spTree>
    <p:extLst>
      <p:ext uri="{BB962C8B-B14F-4D97-AF65-F5344CB8AC3E}">
        <p14:creationId xmlns:p14="http://schemas.microsoft.com/office/powerpoint/2010/main" val="876618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442199" y="560472"/>
            <a:ext cx="3055132" cy="923330"/>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srgbClr val="00C4C4"/>
                </a:solidFill>
                <a:effectLst/>
                <a:uLnTx/>
                <a:uFillTx/>
                <a:latin typeface="Segoe UI"/>
                <a:ea typeface="+mn-ea"/>
                <a:cs typeface="Segoe UI"/>
              </a:rPr>
              <a:t>Welcome</a:t>
            </a:r>
            <a:r>
              <a:rPr kumimoji="0" lang="en-GB" sz="5400" b="1" i="0" u="none" strike="noStrike" kern="1200" cap="none" spc="0" normalizeH="0" baseline="0" noProof="0" dirty="0">
                <a:ln>
                  <a:noFill/>
                </a:ln>
                <a:solidFill>
                  <a:srgbClr val="00C4C4"/>
                </a:solidFill>
                <a:effectLst/>
                <a:uLnTx/>
                <a:uFillTx/>
                <a:latin typeface="Segoe UI"/>
                <a:ea typeface="+mn-ea"/>
                <a:cs typeface="Segoe UI"/>
              </a:rPr>
              <a:t> </a:t>
            </a:r>
            <a:endParaRPr kumimoji="0" lang="en-GB" sz="5400" b="1" i="0" u="none" strike="noStrike" kern="1200" cap="none" spc="0" normalizeH="0" baseline="0" noProof="0" dirty="0">
              <a:ln>
                <a:noFill/>
              </a:ln>
              <a:solidFill>
                <a:srgbClr val="00C4C4"/>
              </a:solidFill>
              <a:effectLst/>
              <a:uLnTx/>
              <a:uFillTx/>
              <a:latin typeface="Segoe UI" panose="020B0502040204020203" pitchFamily="34" charset="0"/>
              <a:ea typeface="+mn-ea"/>
              <a:cs typeface="Segoe UI" panose="020B0502040204020203" pitchFamily="34" charset="0"/>
            </a:endParaRPr>
          </a:p>
        </p:txBody>
      </p:sp>
      <p:sp>
        <p:nvSpPr>
          <p:cNvPr id="5" name="TextBox 4"/>
          <p:cNvSpPr txBox="1"/>
          <p:nvPr/>
        </p:nvSpPr>
        <p:spPr>
          <a:xfrm>
            <a:off x="476441" y="1593208"/>
            <a:ext cx="10609093" cy="4455515"/>
          </a:xfrm>
          <a:prstGeom prst="rect">
            <a:avLst/>
          </a:prstGeom>
          <a:noFill/>
        </p:spPr>
        <p:txBody>
          <a:bodyPr wrap="square" lIns="91440" tIns="45720" rIns="91440" bIns="45720" rtlCol="0" anchor="t">
            <a:spAutoFit/>
          </a:bodyPr>
          <a:lstStyle/>
          <a:p>
            <a:pPr>
              <a:lnSpc>
                <a:spcPct val="150000"/>
              </a:lnSpc>
            </a:pPr>
            <a:r>
              <a:rPr lang="en-GB" sz="2400" dirty="0">
                <a:solidFill>
                  <a:schemeClr val="tx1">
                    <a:lumMod val="85000"/>
                    <a:lumOff val="15000"/>
                  </a:schemeClr>
                </a:solidFill>
                <a:latin typeface="Segoe UI" panose="020B0502040204020203" pitchFamily="34" charset="0"/>
                <a:cs typeface="Segoe UI" panose="020B0502040204020203" pitchFamily="34" charset="0"/>
              </a:rPr>
              <a:t>This session aims to provide an opportunity to reflect on:</a:t>
            </a:r>
          </a:p>
          <a:p>
            <a:pPr>
              <a:lnSpc>
                <a:spcPct val="150000"/>
              </a:lnSpc>
            </a:pPr>
            <a:endParaRPr lang="en-GB" sz="2400" dirty="0">
              <a:solidFill>
                <a:schemeClr val="tx1">
                  <a:lumMod val="85000"/>
                  <a:lumOff val="15000"/>
                </a:schemeClr>
              </a:solidFill>
              <a:latin typeface="Segoe UI" panose="020B0502040204020203" pitchFamily="34" charset="0"/>
              <a:cs typeface="Segoe UI" panose="020B0502040204020203" pitchFamily="34" charset="0"/>
            </a:endParaRPr>
          </a:p>
          <a:p>
            <a:pPr marL="342900" indent="-342900">
              <a:lnSpc>
                <a:spcPct val="150000"/>
              </a:lnSpc>
              <a:buFont typeface="Arial" panose="020B0604020202020204" pitchFamily="34" charset="0"/>
              <a:buChar char="•"/>
            </a:pPr>
            <a:r>
              <a:rPr lang="en-GB" sz="2400" dirty="0">
                <a:solidFill>
                  <a:schemeClr val="tx1">
                    <a:lumMod val="85000"/>
                    <a:lumOff val="15000"/>
                  </a:schemeClr>
                </a:solidFill>
                <a:latin typeface="Segoe UI" panose="020B0502040204020203" pitchFamily="34" charset="0"/>
                <a:cs typeface="Segoe UI" panose="020B0502040204020203" pitchFamily="34" charset="0"/>
              </a:rPr>
              <a:t>The different types of transition children and young people may experience</a:t>
            </a:r>
          </a:p>
          <a:p>
            <a:pPr marL="342900" indent="-342900">
              <a:lnSpc>
                <a:spcPct val="150000"/>
              </a:lnSpc>
              <a:buFont typeface="Arial" panose="020B0604020202020204" pitchFamily="34" charset="0"/>
              <a:buChar char="•"/>
            </a:pPr>
            <a:r>
              <a:rPr lang="en-GB" sz="2400" dirty="0">
                <a:solidFill>
                  <a:schemeClr val="tx1">
                    <a:lumMod val="85000"/>
                    <a:lumOff val="15000"/>
                  </a:schemeClr>
                </a:solidFill>
                <a:latin typeface="Segoe UI" panose="020B0502040204020203" pitchFamily="34" charset="0"/>
                <a:cs typeface="Segoe UI" panose="020B0502040204020203" pitchFamily="34" charset="0"/>
              </a:rPr>
              <a:t>Responsibilities for education settings</a:t>
            </a:r>
          </a:p>
          <a:p>
            <a:pPr marL="342900" indent="-342900">
              <a:lnSpc>
                <a:spcPct val="150000"/>
              </a:lnSpc>
              <a:buFont typeface="Arial" panose="020B0604020202020204" pitchFamily="34" charset="0"/>
              <a:buChar char="•"/>
            </a:pPr>
            <a:r>
              <a:rPr lang="en-GB" sz="2400" dirty="0">
                <a:solidFill>
                  <a:schemeClr val="tx1">
                    <a:lumMod val="85000"/>
                    <a:lumOff val="15000"/>
                  </a:schemeClr>
                </a:solidFill>
                <a:latin typeface="Segoe UI" panose="020B0502040204020203" pitchFamily="34" charset="0"/>
                <a:cs typeface="Segoe UI" panose="020B0502040204020203" pitchFamily="34" charset="0"/>
              </a:rPr>
              <a:t>Effective approaches to ensure transitions are well supported</a:t>
            </a:r>
          </a:p>
          <a:p>
            <a:pPr marL="342900" indent="-342900">
              <a:lnSpc>
                <a:spcPct val="150000"/>
              </a:lnSpc>
              <a:buFont typeface="Arial" panose="020B0604020202020204" pitchFamily="34" charset="0"/>
              <a:buChar char="•"/>
            </a:pPr>
            <a:r>
              <a:rPr lang="en-GB" sz="2400" dirty="0">
                <a:solidFill>
                  <a:schemeClr val="tx1">
                    <a:lumMod val="85000"/>
                    <a:lumOff val="15000"/>
                  </a:schemeClr>
                </a:solidFill>
                <a:latin typeface="Segoe UI" panose="020B0502040204020203" pitchFamily="34" charset="0"/>
                <a:cs typeface="Segoe UI" panose="020B0502040204020203" pitchFamily="34" charset="0"/>
              </a:rPr>
              <a:t>Ways to engage parents and carers in the process</a:t>
            </a:r>
          </a:p>
          <a:p>
            <a:pPr marL="342900" indent="-342900">
              <a:lnSpc>
                <a:spcPct val="150000"/>
              </a:lnSpc>
              <a:buFont typeface="Arial"/>
              <a:buChar char="•"/>
            </a:pPr>
            <a:endParaRPr lang="en-GB" sz="2400" dirty="0">
              <a:solidFill>
                <a:schemeClr val="tx1">
                  <a:lumMod val="85000"/>
                  <a:lumOff val="15000"/>
                </a:schemeClr>
              </a:solidFill>
              <a:effectLst/>
              <a:latin typeface="Segoe UI" panose="020B0502040204020203" pitchFamily="34" charset="0"/>
              <a:ea typeface="Times New Roman" panose="02020603050405020304" pitchFamily="18" charset="0"/>
              <a:cs typeface="Segoe UI" panose="020B0502040204020203" pitchFamily="34" charset="0"/>
            </a:endParaRPr>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Tree>
    <p:extLst>
      <p:ext uri="{BB962C8B-B14F-4D97-AF65-F5344CB8AC3E}">
        <p14:creationId xmlns:p14="http://schemas.microsoft.com/office/powerpoint/2010/main" val="2501232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What are transitions?</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pic>
        <p:nvPicPr>
          <p:cNvPr id="3" name="Picture 2" descr="This is the Education Scotland, Inclusion, Wellbeing and Equalities logo. It is  blue green and yellow.">
            <a:extLst>
              <a:ext uri="{FF2B5EF4-FFF2-40B4-BE49-F238E27FC236}">
                <a16:creationId xmlns:a16="http://schemas.microsoft.com/office/drawing/2014/main" id="{30B2C20C-2B2D-84D0-0983-EBC696A8A1B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33645" y="97692"/>
            <a:ext cx="1170432" cy="589252"/>
          </a:xfrm>
          <a:prstGeom prst="rect">
            <a:avLst/>
          </a:prstGeom>
        </p:spPr>
      </p:pic>
      <p:sp>
        <p:nvSpPr>
          <p:cNvPr id="5" name="TextBox 4">
            <a:extLst>
              <a:ext uri="{FF2B5EF4-FFF2-40B4-BE49-F238E27FC236}">
                <a16:creationId xmlns:a16="http://schemas.microsoft.com/office/drawing/2014/main" id="{3C76909B-A542-EE58-DAAC-5CF26D4CC1A2}"/>
              </a:ext>
            </a:extLst>
          </p:cNvPr>
          <p:cNvSpPr txBox="1"/>
          <p:nvPr/>
        </p:nvSpPr>
        <p:spPr>
          <a:xfrm>
            <a:off x="704537" y="2143594"/>
            <a:ext cx="2833141" cy="1508105"/>
          </a:xfrm>
          <a:prstGeom prst="rect">
            <a:avLst/>
          </a:prstGeom>
          <a:solidFill>
            <a:srgbClr val="A5C269"/>
          </a:solidFill>
        </p:spPr>
        <p:txBody>
          <a:bodyPr wrap="square" rtlCol="0">
            <a:spAutoFit/>
          </a:bodyPr>
          <a:lstStyle/>
          <a:p>
            <a:pPr lvl="0" algn="l"/>
            <a:r>
              <a:rPr lang="en-GB" sz="230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Throughout the school day</a:t>
            </a:r>
          </a:p>
          <a:p>
            <a:pPr lvl="0" algn="l"/>
            <a:endParaRPr lang="en-GB" sz="2300" dirty="0">
              <a:latin typeface="Segoe UI" panose="020B0502040204020203" pitchFamily="34" charset="0"/>
              <a:cs typeface="Segoe UI" panose="020B0502040204020203" pitchFamily="34" charset="0"/>
            </a:endParaRPr>
          </a:p>
          <a:p>
            <a:pPr lvl="0" algn="l"/>
            <a:endParaRPr lang="en-GB" sz="2300" dirty="0">
              <a:solidFill>
                <a:schemeClr val="tx1"/>
              </a:solidFill>
              <a:latin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C0608D93-258D-E56C-5B5E-18D1D62CD3C3}"/>
              </a:ext>
            </a:extLst>
          </p:cNvPr>
          <p:cNvSpPr txBox="1"/>
          <p:nvPr/>
        </p:nvSpPr>
        <p:spPr>
          <a:xfrm>
            <a:off x="4184754" y="2131102"/>
            <a:ext cx="2833141" cy="1554272"/>
          </a:xfrm>
          <a:prstGeom prst="rect">
            <a:avLst/>
          </a:prstGeom>
          <a:solidFill>
            <a:srgbClr val="A5C269"/>
          </a:solidFill>
        </p:spPr>
        <p:txBody>
          <a:bodyPr wrap="square" rtlCol="0">
            <a:spAutoFit/>
          </a:bodyPr>
          <a:lstStyle/>
          <a:p>
            <a:r>
              <a:rPr lang="en-GB" sz="240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Year to year, within a familiar establishment</a:t>
            </a:r>
            <a:endParaRPr lang="en-GB" sz="2300" dirty="0">
              <a:latin typeface="Segoe UI" panose="020B0502040204020203" pitchFamily="34" charset="0"/>
              <a:cs typeface="Segoe UI" panose="020B0502040204020203" pitchFamily="34" charset="0"/>
            </a:endParaRPr>
          </a:p>
          <a:p>
            <a:pPr lvl="0" algn="l"/>
            <a:endParaRPr lang="en-GB" sz="2300" dirty="0">
              <a:solidFill>
                <a:schemeClr val="tx1"/>
              </a:solidFill>
              <a:latin typeface="Segoe UI" panose="020B0502040204020203" pitchFamily="34" charset="0"/>
              <a:cs typeface="Segoe UI" panose="020B0502040204020203" pitchFamily="34" charset="0"/>
            </a:endParaRPr>
          </a:p>
        </p:txBody>
      </p:sp>
      <p:sp>
        <p:nvSpPr>
          <p:cNvPr id="7" name="TextBox 6">
            <a:extLst>
              <a:ext uri="{FF2B5EF4-FFF2-40B4-BE49-F238E27FC236}">
                <a16:creationId xmlns:a16="http://schemas.microsoft.com/office/drawing/2014/main" id="{9665F31F-54EF-BE21-D529-031F0F197293}"/>
              </a:ext>
            </a:extLst>
          </p:cNvPr>
          <p:cNvSpPr txBox="1"/>
          <p:nvPr/>
        </p:nvSpPr>
        <p:spPr>
          <a:xfrm>
            <a:off x="7857344" y="2131101"/>
            <a:ext cx="3460230" cy="1569660"/>
          </a:xfrm>
          <a:prstGeom prst="rect">
            <a:avLst/>
          </a:prstGeom>
          <a:solidFill>
            <a:srgbClr val="A5C269"/>
          </a:solidFill>
        </p:spPr>
        <p:txBody>
          <a:bodyPr wrap="square" rtlCol="0">
            <a:spAutoFit/>
          </a:bodyPr>
          <a:lstStyle/>
          <a:p>
            <a:r>
              <a:rPr lang="en-GB" sz="240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Between establishments, e.g. ELC to Primary, or Primary to Secondary</a:t>
            </a:r>
            <a:endParaRPr lang="en-GB" sz="2400" dirty="0">
              <a:solidFill>
                <a:schemeClr val="tx1"/>
              </a:solidFill>
              <a:latin typeface="Segoe UI" panose="020B0502040204020203" pitchFamily="34" charset="0"/>
              <a:cs typeface="Segoe UI" panose="020B0502040204020203" pitchFamily="34" charset="0"/>
            </a:endParaRPr>
          </a:p>
        </p:txBody>
      </p:sp>
      <p:sp>
        <p:nvSpPr>
          <p:cNvPr id="9" name="TextBox 8">
            <a:extLst>
              <a:ext uri="{FF2B5EF4-FFF2-40B4-BE49-F238E27FC236}">
                <a16:creationId xmlns:a16="http://schemas.microsoft.com/office/drawing/2014/main" id="{BD0619C5-6743-AE9E-795C-DEB2FE44D8B4}"/>
              </a:ext>
            </a:extLst>
          </p:cNvPr>
          <p:cNvSpPr txBox="1"/>
          <p:nvPr/>
        </p:nvSpPr>
        <p:spPr>
          <a:xfrm>
            <a:off x="2173574" y="4002374"/>
            <a:ext cx="3057994" cy="1508105"/>
          </a:xfrm>
          <a:prstGeom prst="rect">
            <a:avLst/>
          </a:prstGeom>
          <a:solidFill>
            <a:srgbClr val="A5C269"/>
          </a:solidFill>
        </p:spPr>
        <p:txBody>
          <a:bodyPr wrap="square" rtlCol="0">
            <a:spAutoFit/>
          </a:bodyPr>
          <a:lstStyle/>
          <a:p>
            <a:r>
              <a:rPr lang="en-GB" sz="230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Life stage transitions, e.g. puberty, bereavement, moving house </a:t>
            </a:r>
            <a:endParaRPr lang="en-GB" sz="2300" dirty="0">
              <a:solidFill>
                <a:schemeClr val="tx1"/>
              </a:solidFill>
              <a:latin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4E382083-BF3A-3E9C-7D0A-75669027863E}"/>
              </a:ext>
            </a:extLst>
          </p:cNvPr>
          <p:cNvSpPr txBox="1"/>
          <p:nvPr/>
        </p:nvSpPr>
        <p:spPr>
          <a:xfrm>
            <a:off x="5891133" y="3987382"/>
            <a:ext cx="3207897" cy="1508105"/>
          </a:xfrm>
          <a:prstGeom prst="rect">
            <a:avLst/>
          </a:prstGeom>
          <a:solidFill>
            <a:srgbClr val="A5C269"/>
          </a:solidFill>
        </p:spPr>
        <p:txBody>
          <a:bodyPr wrap="square" rtlCol="0">
            <a:spAutoFit/>
          </a:bodyPr>
          <a:lstStyle/>
          <a:p>
            <a:pPr lvl="0" algn="l"/>
            <a:r>
              <a:rPr lang="en-GB" sz="2300" dirty="0">
                <a:solidFill>
                  <a:schemeClr val="tx1"/>
                </a:solidFill>
                <a:effectLst/>
                <a:latin typeface="Segoe UI" panose="020B0502040204020203" pitchFamily="34" charset="0"/>
                <a:ea typeface="Times New Roman" panose="02020603050405020304" pitchFamily="18" charset="0"/>
                <a:cs typeface="Segoe UI" panose="020B0502040204020203" pitchFamily="34" charset="0"/>
              </a:rPr>
              <a:t>Leaving school and moving into adulthood</a:t>
            </a:r>
          </a:p>
          <a:p>
            <a:pPr lvl="0" algn="l"/>
            <a:endParaRPr lang="en-GB" sz="2300" dirty="0">
              <a:solidFill>
                <a:schemeClr val="tx1"/>
              </a:solidFill>
              <a:latin typeface="Segoe UI" panose="020B0502040204020203" pitchFamily="34" charset="0"/>
              <a:cs typeface="Segoe UI" panose="020B0502040204020203" pitchFamily="34" charset="0"/>
            </a:endParaRPr>
          </a:p>
          <a:p>
            <a:pPr lvl="0" algn="l"/>
            <a:endParaRPr lang="en-GB" sz="230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854387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Responsibilities for education settings</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sp>
        <p:nvSpPr>
          <p:cNvPr id="4" name="Content Placeholder 3"/>
          <p:cNvSpPr>
            <a:spLocks noGrp="1"/>
          </p:cNvSpPr>
          <p:nvPr>
            <p:ph idx="1"/>
          </p:nvPr>
        </p:nvSpPr>
        <p:spPr>
          <a:xfrm>
            <a:off x="660883" y="1261236"/>
            <a:ext cx="10817923" cy="4815713"/>
          </a:xfrm>
        </p:spPr>
        <p:txBody>
          <a:bodyPr/>
          <a:lstStyle/>
          <a:p>
            <a:pPr fontAlgn="base"/>
            <a:r>
              <a:rPr lang="en-GB" sz="2400" b="1" dirty="0">
                <a:solidFill>
                  <a:schemeClr val="tx1">
                    <a:lumMod val="75000"/>
                    <a:lumOff val="25000"/>
                  </a:schemeClr>
                </a:solidFill>
                <a:effectLst/>
                <a:latin typeface="Calibri"/>
                <a:ea typeface="Times New Roman" panose="02020603050405020304" pitchFamily="18" charset="0"/>
                <a:cs typeface="Calibri"/>
              </a:rPr>
              <a:t>There are six points in the education of a child/young person with additional support needs when transition duties apply: </a:t>
            </a:r>
          </a:p>
          <a:p>
            <a:pPr fontAlgn="base"/>
            <a:endParaRPr lang="en-GB" sz="2400" b="1" dirty="0">
              <a:solidFill>
                <a:schemeClr val="tx1">
                  <a:lumMod val="75000"/>
                  <a:lumOff val="25000"/>
                </a:schemeClr>
              </a:solidFill>
              <a:effectLst/>
              <a:latin typeface="Times New Roman" panose="02020603050405020304" pitchFamily="18" charset="0"/>
              <a:ea typeface="Times New Roman" panose="02020603050405020304" pitchFamily="18" charset="0"/>
              <a:cs typeface="Times New Roman"/>
            </a:endParaRPr>
          </a:p>
          <a:p>
            <a:pPr marL="342900" lvl="0" indent="-342900" fontAlgn="base">
              <a:buSzPts val="1000"/>
              <a:buFont typeface="Symbol" panose="05050102010706020507" pitchFamily="18" charset="2"/>
              <a:buChar char=""/>
              <a:tabLst>
                <a:tab pos="457200" algn="l"/>
              </a:tabLst>
            </a:pPr>
            <a:r>
              <a:rPr lang="en-GB" sz="2400" dirty="0">
                <a:solidFill>
                  <a:schemeClr val="tx1">
                    <a:lumMod val="75000"/>
                    <a:lumOff val="25000"/>
                  </a:schemeClr>
                </a:solidFill>
                <a:effectLst/>
                <a:latin typeface="Calibri"/>
                <a:ea typeface="Times New Roman" panose="02020603050405020304" pitchFamily="18" charset="0"/>
                <a:cs typeface="Calibri"/>
              </a:rPr>
              <a:t>pre-nursery </a:t>
            </a:r>
            <a:endParaRPr lang="en-GB" sz="2400">
              <a:solidFill>
                <a:schemeClr val="tx1">
                  <a:lumMod val="75000"/>
                  <a:lumOff val="25000"/>
                </a:schemeClr>
              </a:solidFill>
              <a:effectLst/>
              <a:latin typeface="Calibri"/>
              <a:ea typeface="Times New Roman" panose="02020603050405020304" pitchFamily="18" charset="0"/>
              <a:cs typeface="Calibri"/>
            </a:endParaRPr>
          </a:p>
          <a:p>
            <a:pPr marL="342900" lvl="0" indent="-342900" fontAlgn="base">
              <a:buSzPts val="1000"/>
              <a:buFont typeface="Symbol" panose="05050102010706020507" pitchFamily="18" charset="2"/>
              <a:buChar char=""/>
              <a:tabLst>
                <a:tab pos="457200" algn="l"/>
              </a:tabLst>
            </a:pPr>
            <a:r>
              <a:rPr lang="en-GB" sz="2400" dirty="0">
                <a:solidFill>
                  <a:schemeClr val="tx1">
                    <a:lumMod val="75000"/>
                    <a:lumOff val="25000"/>
                  </a:schemeClr>
                </a:solidFill>
                <a:effectLst/>
                <a:latin typeface="Calibri"/>
                <a:ea typeface="Times New Roman" panose="02020603050405020304" pitchFamily="18" charset="0"/>
                <a:cs typeface="Calibri"/>
              </a:rPr>
              <a:t>pre-primary 1 </a:t>
            </a:r>
            <a:endParaRPr lang="en-GB" sz="2400">
              <a:solidFill>
                <a:schemeClr val="tx1">
                  <a:lumMod val="75000"/>
                  <a:lumOff val="25000"/>
                </a:schemeClr>
              </a:solidFill>
              <a:effectLst/>
              <a:latin typeface="Calibri"/>
              <a:ea typeface="Times New Roman" panose="02020603050405020304" pitchFamily="18" charset="0"/>
              <a:cs typeface="Calibri"/>
            </a:endParaRPr>
          </a:p>
          <a:p>
            <a:pPr marL="342900" lvl="0" indent="-342900" fontAlgn="base">
              <a:buSzPts val="1000"/>
              <a:buFont typeface="Symbol" panose="05050102010706020507" pitchFamily="18" charset="2"/>
              <a:buChar char=""/>
              <a:tabLst>
                <a:tab pos="457200" algn="l"/>
              </a:tabLst>
            </a:pPr>
            <a:r>
              <a:rPr lang="en-GB" sz="2400" dirty="0">
                <a:solidFill>
                  <a:schemeClr val="tx1">
                    <a:lumMod val="75000"/>
                    <a:lumOff val="25000"/>
                  </a:schemeClr>
                </a:solidFill>
                <a:effectLst/>
                <a:latin typeface="Calibri"/>
                <a:ea typeface="Times New Roman" panose="02020603050405020304" pitchFamily="18" charset="0"/>
                <a:cs typeface="Calibri"/>
              </a:rPr>
              <a:t>pre-secondary 1  </a:t>
            </a:r>
            <a:endParaRPr lang="en-GB" sz="2400">
              <a:solidFill>
                <a:schemeClr val="tx1">
                  <a:lumMod val="75000"/>
                  <a:lumOff val="25000"/>
                </a:schemeClr>
              </a:solidFill>
              <a:effectLst/>
              <a:latin typeface="Calibri"/>
              <a:ea typeface="Times New Roman" panose="02020603050405020304" pitchFamily="18" charset="0"/>
              <a:cs typeface="Calibri"/>
            </a:endParaRPr>
          </a:p>
          <a:p>
            <a:pPr marL="342900" lvl="0" indent="-342900" fontAlgn="base">
              <a:buSzPts val="1000"/>
              <a:buFont typeface="Symbol" panose="05050102010706020507" pitchFamily="18" charset="2"/>
              <a:buChar char=""/>
              <a:tabLst>
                <a:tab pos="457200" algn="l"/>
              </a:tabLst>
            </a:pPr>
            <a:r>
              <a:rPr lang="en-GB" sz="2400" dirty="0">
                <a:solidFill>
                  <a:schemeClr val="tx1">
                    <a:lumMod val="75000"/>
                    <a:lumOff val="25000"/>
                  </a:schemeClr>
                </a:solidFill>
                <a:effectLst/>
                <a:latin typeface="Calibri"/>
                <a:ea typeface="Times New Roman" panose="02020603050405020304" pitchFamily="18" charset="0"/>
                <a:cs typeface="Calibri"/>
              </a:rPr>
              <a:t>when leaving secondary education </a:t>
            </a:r>
            <a:endParaRPr lang="en-GB" sz="2400">
              <a:solidFill>
                <a:schemeClr val="tx1">
                  <a:lumMod val="75000"/>
                  <a:lumOff val="25000"/>
                </a:schemeClr>
              </a:solidFill>
              <a:effectLst/>
              <a:latin typeface="Calibri"/>
              <a:ea typeface="Times New Roman" panose="02020603050405020304" pitchFamily="18" charset="0"/>
              <a:cs typeface="Calibri"/>
            </a:endParaRPr>
          </a:p>
          <a:p>
            <a:pPr marL="342900" lvl="0" indent="-342900" fontAlgn="base">
              <a:buSzPts val="1000"/>
              <a:buFont typeface="Symbol" panose="05050102010706020507" pitchFamily="18" charset="2"/>
              <a:buChar char=""/>
              <a:tabLst>
                <a:tab pos="457200" algn="l"/>
              </a:tabLst>
            </a:pPr>
            <a:r>
              <a:rPr lang="en-GB" sz="2400" dirty="0">
                <a:solidFill>
                  <a:schemeClr val="tx1">
                    <a:lumMod val="75000"/>
                    <a:lumOff val="25000"/>
                  </a:schemeClr>
                </a:solidFill>
                <a:effectLst/>
                <a:latin typeface="Calibri"/>
                <a:ea typeface="Times New Roman" panose="02020603050405020304" pitchFamily="18" charset="0"/>
                <a:cs typeface="Calibri"/>
              </a:rPr>
              <a:t>where a pupil is moving to another school within an education authority </a:t>
            </a:r>
            <a:endParaRPr lang="en-GB" sz="2400">
              <a:solidFill>
                <a:schemeClr val="tx1">
                  <a:lumMod val="75000"/>
                  <a:lumOff val="25000"/>
                </a:schemeClr>
              </a:solidFill>
              <a:latin typeface="Calibri"/>
              <a:ea typeface="Times New Roman" panose="02020603050405020304" pitchFamily="18" charset="0"/>
              <a:cs typeface="Calibri"/>
            </a:endParaRPr>
          </a:p>
          <a:p>
            <a:pPr marL="342900" lvl="0" indent="-342900" fontAlgn="base">
              <a:buSzPts val="1000"/>
              <a:buFont typeface="Symbol" panose="05050102010706020507" pitchFamily="18" charset="2"/>
              <a:buChar char=""/>
              <a:tabLst>
                <a:tab pos="457200" algn="l"/>
              </a:tabLst>
            </a:pPr>
            <a:r>
              <a:rPr lang="en-GB" sz="2400" dirty="0">
                <a:solidFill>
                  <a:schemeClr val="tx1">
                    <a:lumMod val="75000"/>
                    <a:lumOff val="25000"/>
                  </a:schemeClr>
                </a:solidFill>
                <a:effectLst/>
                <a:latin typeface="Calibri"/>
                <a:ea typeface="Times New Roman" panose="02020603050405020304" pitchFamily="18" charset="0"/>
                <a:cs typeface="Calibri"/>
              </a:rPr>
              <a:t>where a pupil is moving to a school </a:t>
            </a:r>
            <a:r>
              <a:rPr lang="en-GB" sz="2400" err="1">
                <a:solidFill>
                  <a:schemeClr val="tx1">
                    <a:lumMod val="75000"/>
                    <a:lumOff val="25000"/>
                  </a:schemeClr>
                </a:solidFill>
                <a:effectLst/>
                <a:latin typeface="Calibri"/>
                <a:ea typeface="Times New Roman" panose="02020603050405020304" pitchFamily="18" charset="0"/>
                <a:cs typeface="Calibri"/>
              </a:rPr>
              <a:t>outwith</a:t>
            </a:r>
            <a:r>
              <a:rPr lang="en-GB" sz="2400" dirty="0">
                <a:solidFill>
                  <a:schemeClr val="tx1">
                    <a:lumMod val="75000"/>
                    <a:lumOff val="25000"/>
                  </a:schemeClr>
                </a:solidFill>
                <a:effectLst/>
                <a:latin typeface="Calibri"/>
                <a:ea typeface="Times New Roman" panose="02020603050405020304" pitchFamily="18" charset="0"/>
                <a:cs typeface="Calibri"/>
              </a:rPr>
              <a:t> an education authority</a:t>
            </a:r>
            <a:endParaRPr lang="en-GB" sz="2400" dirty="0">
              <a:solidFill>
                <a:schemeClr val="tx1">
                  <a:lumMod val="75000"/>
                  <a:lumOff val="25000"/>
                </a:schemeClr>
              </a:solidFill>
              <a:latin typeface="Calibri"/>
              <a:cs typeface="Calibri"/>
            </a:endParaRPr>
          </a:p>
        </p:txBody>
      </p:sp>
      <p:pic>
        <p:nvPicPr>
          <p:cNvPr id="3" name="Picture 2" descr="This is the Education Scotland, Inclusion, Wellbeing and Equalities logo. It is  blue green and yellow.">
            <a:extLst>
              <a:ext uri="{FF2B5EF4-FFF2-40B4-BE49-F238E27FC236}">
                <a16:creationId xmlns:a16="http://schemas.microsoft.com/office/drawing/2014/main" id="{30B2C20C-2B2D-84D0-0983-EBC696A8A1B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19504" y="1100"/>
            <a:ext cx="1170432" cy="589252"/>
          </a:xfrm>
          <a:prstGeom prst="rect">
            <a:avLst/>
          </a:prstGeom>
        </p:spPr>
      </p:pic>
    </p:spTree>
    <p:extLst>
      <p:ext uri="{BB962C8B-B14F-4D97-AF65-F5344CB8AC3E}">
        <p14:creationId xmlns:p14="http://schemas.microsoft.com/office/powerpoint/2010/main" val="2040371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Personal transitions</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pic>
        <p:nvPicPr>
          <p:cNvPr id="3" name="Picture 2" descr="This is the Education Scotland, Inclusion, Wellbeing and Equalities logo. It is  blue green and yellow.">
            <a:extLst>
              <a:ext uri="{FF2B5EF4-FFF2-40B4-BE49-F238E27FC236}">
                <a16:creationId xmlns:a16="http://schemas.microsoft.com/office/drawing/2014/main" id="{30B2C20C-2B2D-84D0-0983-EBC696A8A1B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19504" y="1100"/>
            <a:ext cx="1170432" cy="589252"/>
          </a:xfrm>
          <a:prstGeom prst="rect">
            <a:avLst/>
          </a:prstGeom>
        </p:spPr>
      </p:pic>
      <p:sp>
        <p:nvSpPr>
          <p:cNvPr id="2" name="TextBox 1">
            <a:extLst>
              <a:ext uri="{FF2B5EF4-FFF2-40B4-BE49-F238E27FC236}">
                <a16:creationId xmlns:a16="http://schemas.microsoft.com/office/drawing/2014/main" id="{077CB9BB-9082-EFF5-26A2-2E62B4105D60}"/>
              </a:ext>
            </a:extLst>
          </p:cNvPr>
          <p:cNvSpPr txBox="1"/>
          <p:nvPr/>
        </p:nvSpPr>
        <p:spPr>
          <a:xfrm>
            <a:off x="704537" y="2143594"/>
            <a:ext cx="2443397" cy="923330"/>
          </a:xfrm>
          <a:prstGeom prst="rect">
            <a:avLst/>
          </a:prstGeom>
          <a:solidFill>
            <a:srgbClr val="A5C269"/>
          </a:solidFill>
        </p:spPr>
        <p:txBody>
          <a:bodyPr wrap="square" rtlCol="0">
            <a:spAutoFit/>
          </a:bodyPr>
          <a:lstStyle/>
          <a:p>
            <a:r>
              <a:rPr lang="en-GB"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Physical development from small child to adolescent to adult </a:t>
            </a:r>
            <a:endParaRPr lang="en-GB" dirty="0">
              <a:latin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AE965861-DF55-3335-86E3-46BB03D5D515}"/>
              </a:ext>
            </a:extLst>
          </p:cNvPr>
          <p:cNvSpPr txBox="1"/>
          <p:nvPr/>
        </p:nvSpPr>
        <p:spPr>
          <a:xfrm>
            <a:off x="3495206" y="2116112"/>
            <a:ext cx="2443397" cy="923330"/>
          </a:xfrm>
          <a:prstGeom prst="rect">
            <a:avLst/>
          </a:prstGeom>
          <a:solidFill>
            <a:srgbClr val="A5C269"/>
          </a:solidFill>
        </p:spPr>
        <p:txBody>
          <a:bodyPr wrap="square" rtlCol="0">
            <a:spAutoFit/>
          </a:bodyPr>
          <a:lstStyle/>
          <a:p>
            <a:r>
              <a:rPr lang="en-GB"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Development of personal interests </a:t>
            </a:r>
            <a:endParaRPr lang="en-GB" dirty="0">
              <a:latin typeface="Segoe UI" panose="020B0502040204020203" pitchFamily="34" charset="0"/>
              <a:cs typeface="Segoe UI" panose="020B0502040204020203" pitchFamily="34" charset="0"/>
            </a:endParaRPr>
          </a:p>
          <a:p>
            <a:endParaRPr lang="en-GB" dirty="0">
              <a:latin typeface="Segoe UI" panose="020B0502040204020203" pitchFamily="34" charset="0"/>
              <a:cs typeface="Segoe UI" panose="020B0502040204020203" pitchFamily="34" charset="0"/>
            </a:endParaRPr>
          </a:p>
        </p:txBody>
      </p:sp>
      <p:sp>
        <p:nvSpPr>
          <p:cNvPr id="7" name="TextBox 6">
            <a:extLst>
              <a:ext uri="{FF2B5EF4-FFF2-40B4-BE49-F238E27FC236}">
                <a16:creationId xmlns:a16="http://schemas.microsoft.com/office/drawing/2014/main" id="{AB24B3CC-35E6-C609-CE88-DF0F84AFCABF}"/>
              </a:ext>
            </a:extLst>
          </p:cNvPr>
          <p:cNvSpPr txBox="1"/>
          <p:nvPr/>
        </p:nvSpPr>
        <p:spPr>
          <a:xfrm>
            <a:off x="6358327" y="2146092"/>
            <a:ext cx="2443397" cy="923330"/>
          </a:xfrm>
          <a:prstGeom prst="rect">
            <a:avLst/>
          </a:prstGeom>
          <a:solidFill>
            <a:srgbClr val="A5C269"/>
          </a:solidFill>
        </p:spPr>
        <p:txBody>
          <a:bodyPr wrap="square" rtlCol="0">
            <a:spAutoFit/>
          </a:bodyPr>
          <a:lstStyle/>
          <a:p>
            <a:r>
              <a:rPr lang="en-GB"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Making and changing friendships</a:t>
            </a:r>
            <a:endParaRPr lang="en-GB" dirty="0">
              <a:latin typeface="Segoe UI" panose="020B0502040204020203" pitchFamily="34" charset="0"/>
              <a:cs typeface="Segoe UI" panose="020B0502040204020203" pitchFamily="34" charset="0"/>
            </a:endParaRPr>
          </a:p>
          <a:p>
            <a:endParaRPr lang="en-GB" dirty="0">
              <a:latin typeface="Segoe UI" panose="020B0502040204020203" pitchFamily="34" charset="0"/>
              <a:cs typeface="Segoe UI" panose="020B0502040204020203" pitchFamily="34" charset="0"/>
            </a:endParaRPr>
          </a:p>
        </p:txBody>
      </p:sp>
      <p:sp>
        <p:nvSpPr>
          <p:cNvPr id="9" name="TextBox 8">
            <a:extLst>
              <a:ext uri="{FF2B5EF4-FFF2-40B4-BE49-F238E27FC236}">
                <a16:creationId xmlns:a16="http://schemas.microsoft.com/office/drawing/2014/main" id="{FFC1C16E-0C68-01D3-A0C2-CEBC321F9A19}"/>
              </a:ext>
            </a:extLst>
          </p:cNvPr>
          <p:cNvSpPr txBox="1"/>
          <p:nvPr/>
        </p:nvSpPr>
        <p:spPr>
          <a:xfrm>
            <a:off x="9080334" y="2146350"/>
            <a:ext cx="2443397" cy="923330"/>
          </a:xfrm>
          <a:prstGeom prst="rect">
            <a:avLst/>
          </a:prstGeom>
          <a:solidFill>
            <a:srgbClr val="A5C269"/>
          </a:solidFill>
        </p:spPr>
        <p:txBody>
          <a:bodyPr wrap="square" rtlCol="0">
            <a:spAutoFit/>
          </a:bodyPr>
          <a:lstStyle/>
          <a:p>
            <a:r>
              <a:rPr lang="en-GB"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Moving home</a:t>
            </a:r>
          </a:p>
          <a:p>
            <a:endParaRPr lang="en-GB" dirty="0">
              <a:latin typeface="Segoe UI" panose="020B0502040204020203" pitchFamily="34" charset="0"/>
              <a:cs typeface="Segoe UI" panose="020B0502040204020203" pitchFamily="34" charset="0"/>
            </a:endParaRPr>
          </a:p>
          <a:p>
            <a:endParaRPr lang="en-GB" dirty="0">
              <a:latin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33BF6F6A-12C6-3857-251A-487A571CBF34}"/>
              </a:ext>
            </a:extLst>
          </p:cNvPr>
          <p:cNvSpPr txBox="1"/>
          <p:nvPr/>
        </p:nvSpPr>
        <p:spPr>
          <a:xfrm>
            <a:off x="715048" y="3399580"/>
            <a:ext cx="2443397" cy="923330"/>
          </a:xfrm>
          <a:prstGeom prst="rect">
            <a:avLst/>
          </a:prstGeom>
          <a:solidFill>
            <a:srgbClr val="A5C269"/>
          </a:solidFill>
        </p:spPr>
        <p:txBody>
          <a:bodyPr wrap="square" rtlCol="0">
            <a:spAutoFit/>
          </a:bodyPr>
          <a:lstStyle/>
          <a:p>
            <a:r>
              <a:rPr lang="en-GB"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New family members</a:t>
            </a:r>
            <a:endParaRPr lang="en-GB" dirty="0">
              <a:latin typeface="Segoe UI" panose="020B0502040204020203" pitchFamily="34" charset="0"/>
              <a:cs typeface="Segoe UI" panose="020B0502040204020203" pitchFamily="34" charset="0"/>
            </a:endParaRPr>
          </a:p>
          <a:p>
            <a:endParaRPr lang="en-GB" dirty="0">
              <a:latin typeface="Segoe UI" panose="020B0502040204020203" pitchFamily="34" charset="0"/>
              <a:cs typeface="Segoe UI" panose="020B0502040204020203" pitchFamily="34" charset="0"/>
            </a:endParaRPr>
          </a:p>
          <a:p>
            <a:endParaRPr lang="en-GB" dirty="0">
              <a:latin typeface="Segoe UI" panose="020B0502040204020203" pitchFamily="34" charset="0"/>
              <a:cs typeface="Segoe UI" panose="020B0502040204020203" pitchFamily="34" charset="0"/>
            </a:endParaRPr>
          </a:p>
        </p:txBody>
      </p:sp>
      <p:sp>
        <p:nvSpPr>
          <p:cNvPr id="11" name="TextBox 10">
            <a:extLst>
              <a:ext uri="{FF2B5EF4-FFF2-40B4-BE49-F238E27FC236}">
                <a16:creationId xmlns:a16="http://schemas.microsoft.com/office/drawing/2014/main" id="{5EAB4DE0-DF86-A164-2CA2-E83A9BCB7A15}"/>
              </a:ext>
            </a:extLst>
          </p:cNvPr>
          <p:cNvSpPr txBox="1"/>
          <p:nvPr/>
        </p:nvSpPr>
        <p:spPr>
          <a:xfrm>
            <a:off x="3489951" y="4718521"/>
            <a:ext cx="5464863" cy="923330"/>
          </a:xfrm>
          <a:prstGeom prst="rect">
            <a:avLst/>
          </a:prstGeom>
          <a:solidFill>
            <a:srgbClr val="A5C269"/>
          </a:solidFill>
        </p:spPr>
        <p:txBody>
          <a:bodyPr wrap="square" rtlCol="0">
            <a:spAutoFit/>
          </a:bodyPr>
          <a:lstStyle/>
          <a:p>
            <a:r>
              <a:rPr lang="en-GB"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Parents’/carers’ new job may involve working away from home or new shift patterns </a:t>
            </a:r>
          </a:p>
          <a:p>
            <a:endParaRPr lang="en-GB"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endParaRPr>
          </a:p>
        </p:txBody>
      </p:sp>
      <p:sp>
        <p:nvSpPr>
          <p:cNvPr id="12" name="TextBox 11">
            <a:extLst>
              <a:ext uri="{FF2B5EF4-FFF2-40B4-BE49-F238E27FC236}">
                <a16:creationId xmlns:a16="http://schemas.microsoft.com/office/drawing/2014/main" id="{0ED95A4C-5C84-BFE2-0350-CFB8BDDB22CA}"/>
              </a:ext>
            </a:extLst>
          </p:cNvPr>
          <p:cNvSpPr txBox="1"/>
          <p:nvPr/>
        </p:nvSpPr>
        <p:spPr>
          <a:xfrm>
            <a:off x="6368838" y="3402078"/>
            <a:ext cx="2443397" cy="923330"/>
          </a:xfrm>
          <a:prstGeom prst="rect">
            <a:avLst/>
          </a:prstGeom>
          <a:solidFill>
            <a:srgbClr val="A5C269"/>
          </a:solidFill>
        </p:spPr>
        <p:txBody>
          <a:bodyPr wrap="square" rtlCol="0">
            <a:spAutoFit/>
          </a:bodyPr>
          <a:lstStyle/>
          <a:p>
            <a:r>
              <a:rPr lang="en-GB"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Stepfamilies</a:t>
            </a:r>
            <a:endParaRPr lang="en-GB" dirty="0"/>
          </a:p>
          <a:p>
            <a:endParaRPr lang="en-GB" dirty="0">
              <a:latin typeface="Segoe UI" panose="020B0502040204020203" pitchFamily="34" charset="0"/>
              <a:cs typeface="Segoe UI" panose="020B0502040204020203" pitchFamily="34" charset="0"/>
            </a:endParaRPr>
          </a:p>
          <a:p>
            <a:endParaRPr lang="en-GB" dirty="0">
              <a:latin typeface="Segoe UI" panose="020B0502040204020203" pitchFamily="34" charset="0"/>
              <a:cs typeface="Segoe UI" panose="020B0502040204020203" pitchFamily="34" charset="0"/>
            </a:endParaRPr>
          </a:p>
        </p:txBody>
      </p:sp>
      <p:sp>
        <p:nvSpPr>
          <p:cNvPr id="13" name="TextBox 12">
            <a:extLst>
              <a:ext uri="{FF2B5EF4-FFF2-40B4-BE49-F238E27FC236}">
                <a16:creationId xmlns:a16="http://schemas.microsoft.com/office/drawing/2014/main" id="{06923FF9-2FC2-F1EB-B06A-330278372C27}"/>
              </a:ext>
            </a:extLst>
          </p:cNvPr>
          <p:cNvSpPr txBox="1"/>
          <p:nvPr/>
        </p:nvSpPr>
        <p:spPr>
          <a:xfrm>
            <a:off x="9090844" y="3386569"/>
            <a:ext cx="2443397" cy="923330"/>
          </a:xfrm>
          <a:prstGeom prst="rect">
            <a:avLst/>
          </a:prstGeom>
          <a:solidFill>
            <a:srgbClr val="A5C269"/>
          </a:solidFill>
        </p:spPr>
        <p:txBody>
          <a:bodyPr wrap="square" rtlCol="0">
            <a:spAutoFit/>
          </a:bodyPr>
          <a:lstStyle/>
          <a:p>
            <a:r>
              <a:rPr lang="en-GB"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Divorce/separation of parents </a:t>
            </a:r>
            <a:endParaRPr lang="en-GB" dirty="0">
              <a:latin typeface="Segoe UI" panose="020B0502040204020203" pitchFamily="34" charset="0"/>
              <a:cs typeface="Segoe UI" panose="020B0502040204020203" pitchFamily="34" charset="0"/>
            </a:endParaRPr>
          </a:p>
          <a:p>
            <a:endParaRPr lang="en-GB" dirty="0">
              <a:latin typeface="Segoe UI" panose="020B0502040204020203" pitchFamily="34" charset="0"/>
              <a:cs typeface="Segoe UI" panose="020B0502040204020203" pitchFamily="34" charset="0"/>
            </a:endParaRPr>
          </a:p>
        </p:txBody>
      </p:sp>
      <p:sp>
        <p:nvSpPr>
          <p:cNvPr id="14" name="TextBox 13">
            <a:extLst>
              <a:ext uri="{FF2B5EF4-FFF2-40B4-BE49-F238E27FC236}">
                <a16:creationId xmlns:a16="http://schemas.microsoft.com/office/drawing/2014/main" id="{45C92874-D167-8951-AA97-91FAB3F57B89}"/>
              </a:ext>
            </a:extLst>
          </p:cNvPr>
          <p:cNvSpPr txBox="1"/>
          <p:nvPr/>
        </p:nvSpPr>
        <p:spPr>
          <a:xfrm>
            <a:off x="730812" y="4692353"/>
            <a:ext cx="2443397" cy="923330"/>
          </a:xfrm>
          <a:prstGeom prst="rect">
            <a:avLst/>
          </a:prstGeom>
          <a:solidFill>
            <a:srgbClr val="A5C269"/>
          </a:solidFill>
        </p:spPr>
        <p:txBody>
          <a:bodyPr wrap="square" rtlCol="0">
            <a:spAutoFit/>
          </a:bodyPr>
          <a:lstStyle/>
          <a:p>
            <a:r>
              <a:rPr lang="en-GB"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Starting or moving school </a:t>
            </a:r>
            <a:endParaRPr lang="en-GB" dirty="0">
              <a:solidFill>
                <a:srgbClr val="000000"/>
              </a:solidFill>
              <a:latin typeface="Segoe UI" panose="020B0502040204020203" pitchFamily="34" charset="0"/>
              <a:ea typeface="Times New Roman" panose="02020603050405020304" pitchFamily="18" charset="0"/>
              <a:cs typeface="Segoe UI" panose="020B0502040204020203" pitchFamily="34" charset="0"/>
            </a:endParaRPr>
          </a:p>
          <a:p>
            <a:endParaRPr lang="en-GB" dirty="0">
              <a:latin typeface="Segoe UI" panose="020B0502040204020203" pitchFamily="34" charset="0"/>
              <a:cs typeface="Segoe UI" panose="020B0502040204020203" pitchFamily="34" charset="0"/>
            </a:endParaRPr>
          </a:p>
        </p:txBody>
      </p:sp>
      <p:sp>
        <p:nvSpPr>
          <p:cNvPr id="15" name="TextBox 14">
            <a:extLst>
              <a:ext uri="{FF2B5EF4-FFF2-40B4-BE49-F238E27FC236}">
                <a16:creationId xmlns:a16="http://schemas.microsoft.com/office/drawing/2014/main" id="{4EC01E93-F8E0-93EE-9ACD-FFE5528EE092}"/>
              </a:ext>
            </a:extLst>
          </p:cNvPr>
          <p:cNvSpPr txBox="1"/>
          <p:nvPr/>
        </p:nvSpPr>
        <p:spPr>
          <a:xfrm>
            <a:off x="3521482" y="3356335"/>
            <a:ext cx="2443397" cy="923330"/>
          </a:xfrm>
          <a:prstGeom prst="rect">
            <a:avLst/>
          </a:prstGeom>
          <a:solidFill>
            <a:srgbClr val="A5C269"/>
          </a:solidFill>
        </p:spPr>
        <p:txBody>
          <a:bodyPr wrap="square" rtlCol="0">
            <a:spAutoFit/>
          </a:bodyPr>
          <a:lstStyle/>
          <a:p>
            <a:r>
              <a:rPr lang="en-GB"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Loss and bereavement </a:t>
            </a:r>
          </a:p>
          <a:p>
            <a:endParaRPr lang="en-GB" dirty="0">
              <a:latin typeface="Segoe UI" panose="020B0502040204020203" pitchFamily="34" charset="0"/>
              <a:cs typeface="Segoe UI" panose="020B0502040204020203" pitchFamily="34" charset="0"/>
            </a:endParaRPr>
          </a:p>
        </p:txBody>
      </p:sp>
      <p:sp>
        <p:nvSpPr>
          <p:cNvPr id="16" name="TextBox 15">
            <a:extLst>
              <a:ext uri="{FF2B5EF4-FFF2-40B4-BE49-F238E27FC236}">
                <a16:creationId xmlns:a16="http://schemas.microsoft.com/office/drawing/2014/main" id="{75F35578-F366-092C-A6D4-65C99BBA147D}"/>
              </a:ext>
            </a:extLst>
          </p:cNvPr>
          <p:cNvSpPr txBox="1"/>
          <p:nvPr/>
        </p:nvSpPr>
        <p:spPr>
          <a:xfrm>
            <a:off x="9222395" y="4694851"/>
            <a:ext cx="2443397" cy="923330"/>
          </a:xfrm>
          <a:prstGeom prst="rect">
            <a:avLst/>
          </a:prstGeom>
          <a:solidFill>
            <a:srgbClr val="A5C269"/>
          </a:solidFill>
        </p:spPr>
        <p:txBody>
          <a:bodyPr wrap="square" rtlCol="0">
            <a:spAutoFit/>
          </a:bodyPr>
          <a:lstStyle/>
          <a:p>
            <a:r>
              <a:rPr lang="en-GB" dirty="0">
                <a:solidFill>
                  <a:srgbClr val="000000"/>
                </a:solidFill>
                <a:effectLst/>
                <a:latin typeface="Segoe UI" panose="020B0502040204020203" pitchFamily="34" charset="0"/>
                <a:ea typeface="Times New Roman" panose="02020603050405020304" pitchFamily="18" charset="0"/>
                <a:cs typeface="Segoe UI" panose="020B0502040204020203" pitchFamily="34" charset="0"/>
              </a:rPr>
              <a:t>Leaving school (post-school)</a:t>
            </a:r>
            <a:endParaRPr lang="en-US" dirty="0">
              <a:latin typeface="Segoe UI" panose="020B0502040204020203" pitchFamily="34" charset="0"/>
              <a:cs typeface="Segoe UI" panose="020B0502040204020203" pitchFamily="34" charset="0"/>
            </a:endParaRPr>
          </a:p>
          <a:p>
            <a:endParaRPr lang="en-GB"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382804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DDB0602-FAD1-9942-02AD-71D772B0AB4C}"/>
              </a:ext>
              <a:ext uri="{C183D7F6-B498-43B3-948B-1728B52AA6E4}">
                <adec:decorative xmlns:adec="http://schemas.microsoft.com/office/drawing/2017/decorative" val="1"/>
              </a:ext>
            </a:extLst>
          </p:cNvPr>
          <p:cNvPicPr>
            <a:picLocks noChangeAspect="1"/>
          </p:cNvPicPr>
          <p:nvPr/>
        </p:nvPicPr>
        <p:blipFill>
          <a:blip r:embed="rId3" cstate="email">
            <a:alphaModFix amt="16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a:ext>
            </a:extLst>
          </a:blip>
          <a:stretch>
            <a:fillRect/>
          </a:stretch>
        </p:blipFill>
        <p:spPr>
          <a:xfrm>
            <a:off x="1905000" y="0"/>
            <a:ext cx="10287000" cy="6858000"/>
          </a:xfrm>
          <a:prstGeom prst="rect">
            <a:avLst/>
          </a:prstGeom>
        </p:spPr>
      </p:pic>
      <p:sp>
        <p:nvSpPr>
          <p:cNvPr id="8"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Family engagement</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pic>
        <p:nvPicPr>
          <p:cNvPr id="3" name="Picture 2" descr="This is the Education Scotland, Inclusion, Wellbeing and Equalities logo. It is  blue green and yellow.">
            <a:extLst>
              <a:ext uri="{FF2B5EF4-FFF2-40B4-BE49-F238E27FC236}">
                <a16:creationId xmlns:a16="http://schemas.microsoft.com/office/drawing/2014/main" id="{30B2C20C-2B2D-84D0-0983-EBC696A8A1B7}"/>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1019504" y="1101"/>
            <a:ext cx="1170432" cy="589252"/>
          </a:xfrm>
          <a:prstGeom prst="rect">
            <a:avLst/>
          </a:prstGeom>
        </p:spPr>
      </p:pic>
      <p:sp>
        <p:nvSpPr>
          <p:cNvPr id="4" name="Content Placeholder 3"/>
          <p:cNvSpPr>
            <a:spLocks noGrp="1"/>
          </p:cNvSpPr>
          <p:nvPr>
            <p:ph idx="1"/>
          </p:nvPr>
        </p:nvSpPr>
        <p:spPr>
          <a:xfrm>
            <a:off x="660883" y="1216025"/>
            <a:ext cx="10817923" cy="4800806"/>
          </a:xfrm>
        </p:spPr>
        <p:txBody>
          <a:bodyPr/>
          <a:lstStyle/>
          <a:p>
            <a:pPr>
              <a:lnSpc>
                <a:spcPct val="150000"/>
              </a:lnSpc>
            </a:pPr>
            <a:r>
              <a:rPr lang="en-GB" sz="2400" dirty="0">
                <a:solidFill>
                  <a:schemeClr val="tx1">
                    <a:lumMod val="75000"/>
                    <a:lumOff val="25000"/>
                  </a:schemeClr>
                </a:solidFill>
                <a:effectLst/>
                <a:latin typeface="Segoe UI"/>
                <a:ea typeface="Times New Roman" panose="02020603050405020304" pitchFamily="18" charset="0"/>
                <a:cs typeface="Segoe UI"/>
              </a:rPr>
              <a:t>Family engagement should include:</a:t>
            </a:r>
          </a:p>
          <a:p>
            <a:pPr marL="342900" lvl="0" indent="-342900">
              <a:lnSpc>
                <a:spcPct val="150000"/>
              </a:lnSpc>
              <a:buFont typeface="Symbol" panose="05050102010706020507" pitchFamily="18" charset="2"/>
              <a:buChar char=""/>
            </a:pPr>
            <a:r>
              <a:rPr lang="en-GB" sz="2400" dirty="0">
                <a:solidFill>
                  <a:schemeClr val="tx1">
                    <a:lumMod val="75000"/>
                    <a:lumOff val="25000"/>
                  </a:schemeClr>
                </a:solidFill>
                <a:effectLst/>
                <a:latin typeface="Segoe UI"/>
                <a:ea typeface="Times New Roman" panose="02020603050405020304" pitchFamily="18" charset="0"/>
                <a:cs typeface="Segoe UI"/>
              </a:rPr>
              <a:t>Welcoming in their child’s learning community</a:t>
            </a:r>
          </a:p>
          <a:p>
            <a:pPr marL="342900" lvl="0" indent="-342900">
              <a:lnSpc>
                <a:spcPct val="150000"/>
              </a:lnSpc>
              <a:buFont typeface="Symbol" panose="05050102010706020507" pitchFamily="18" charset="2"/>
              <a:buChar char=""/>
            </a:pPr>
            <a:r>
              <a:rPr lang="en-GB" sz="2400" dirty="0">
                <a:solidFill>
                  <a:schemeClr val="tx1">
                    <a:lumMod val="75000"/>
                    <a:lumOff val="25000"/>
                  </a:schemeClr>
                </a:solidFill>
                <a:effectLst/>
                <a:latin typeface="Segoe UI"/>
                <a:ea typeface="Times New Roman" panose="02020603050405020304" pitchFamily="18" charset="0"/>
                <a:cs typeface="Segoe UI"/>
              </a:rPr>
              <a:t>Support to participate in and contribute to their child’s learning journey</a:t>
            </a:r>
          </a:p>
          <a:p>
            <a:pPr marL="342900" lvl="0" indent="-342900">
              <a:lnSpc>
                <a:spcPct val="150000"/>
              </a:lnSpc>
              <a:buFont typeface="Symbol" panose="05050102010706020507" pitchFamily="18" charset="2"/>
              <a:buChar char=""/>
            </a:pPr>
            <a:r>
              <a:rPr lang="en-GB" sz="2400" dirty="0">
                <a:solidFill>
                  <a:schemeClr val="tx1">
                    <a:lumMod val="75000"/>
                    <a:lumOff val="25000"/>
                  </a:schemeClr>
                </a:solidFill>
                <a:effectLst/>
                <a:latin typeface="Segoe UI"/>
                <a:ea typeface="Times New Roman" panose="02020603050405020304" pitchFamily="18" charset="0"/>
                <a:cs typeface="Segoe UI"/>
              </a:rPr>
              <a:t>Respecting and including their views</a:t>
            </a:r>
          </a:p>
          <a:p>
            <a:pPr marL="342900" lvl="0" indent="-342900">
              <a:lnSpc>
                <a:spcPct val="150000"/>
              </a:lnSpc>
              <a:buFont typeface="Symbol" panose="05050102010706020507" pitchFamily="18" charset="2"/>
              <a:buChar char=""/>
            </a:pPr>
            <a:r>
              <a:rPr lang="en-GB" sz="2400" dirty="0">
                <a:solidFill>
                  <a:schemeClr val="tx1">
                    <a:lumMod val="75000"/>
                    <a:lumOff val="25000"/>
                  </a:schemeClr>
                </a:solidFill>
                <a:effectLst/>
                <a:latin typeface="Segoe UI"/>
                <a:ea typeface="Times New Roman" panose="02020603050405020304" pitchFamily="18" charset="0"/>
                <a:cs typeface="Segoe UI"/>
              </a:rPr>
              <a:t>Opportunities and support to be involved in the decision-making process of the school, for example, parent participation groups, parent councils, consultation on school/local authority policies and guidelines</a:t>
            </a:r>
          </a:p>
          <a:p>
            <a:pPr>
              <a:buSzPts val="1000"/>
              <a:tabLst>
                <a:tab pos="457200" algn="l"/>
              </a:tabLst>
            </a:pPr>
            <a:endParaRPr lang="en-GB" dirty="0">
              <a:solidFill>
                <a:schemeClr val="tx1">
                  <a:lumMod val="75000"/>
                  <a:lumOff val="25000"/>
                </a:schemeClr>
              </a:solidFill>
              <a:cs typeface="Arial"/>
            </a:endParaRPr>
          </a:p>
        </p:txBody>
      </p:sp>
    </p:spTree>
    <p:extLst>
      <p:ext uri="{BB962C8B-B14F-4D97-AF65-F5344CB8AC3E}">
        <p14:creationId xmlns:p14="http://schemas.microsoft.com/office/powerpoint/2010/main" val="4279960633"/>
      </p:ext>
    </p:extLst>
  </p:cSld>
  <p:clrMapOvr>
    <a:masterClrMapping/>
  </p:clrMapOvr>
</p:sld>
</file>

<file path=ppt/theme/theme1.xml><?xml version="1.0" encoding="utf-8"?>
<a:theme xmlns:a="http://schemas.openxmlformats.org/drawingml/2006/main" name="Powerpoint_templat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C8A5"/>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FFFFFF"/>
        </a:dk1>
        <a:lt1>
          <a:srgbClr val="FFFFFF"/>
        </a:lt1>
        <a:dk2>
          <a:srgbClr val="FFFFFF"/>
        </a:dk2>
        <a:lt2>
          <a:srgbClr val="808080"/>
        </a:lt2>
        <a:accent1>
          <a:srgbClr val="009BAA"/>
        </a:accent1>
        <a:accent2>
          <a:srgbClr val="B2D235"/>
        </a:accent2>
        <a:accent3>
          <a:srgbClr val="FFFFFF"/>
        </a:accent3>
        <a:accent4>
          <a:srgbClr val="DADADA"/>
        </a:accent4>
        <a:accent5>
          <a:srgbClr val="AACBD2"/>
        </a:accent5>
        <a:accent6>
          <a:srgbClr val="A1BE2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etadata xmlns="http://www.objective.com/ecm/document/metadata/53D26341A57B383EE0540010E0463CCA" version="1.0.0">
  <systemFields>
    <field name="Objective-Id">
      <value order="0">A21498026</value>
    </field>
    <field name="Objective-Title">
      <value order="0">ES PP Template</value>
    </field>
    <field name="Objective-Description">
      <value order="0"/>
    </field>
    <field name="Objective-CreationStamp">
      <value order="0">2018-07-03T15:47:18Z</value>
    </field>
    <field name="Objective-IsApproved">
      <value order="0">false</value>
    </field>
    <field name="Objective-IsPublished">
      <value order="0">false</value>
    </field>
    <field name="Objective-DatePublished">
      <value order="0"/>
    </field>
    <field name="Objective-ModificationStamp">
      <value order="0">2018-07-03T15:47:33Z</value>
    </field>
    <field name="Objective-Owner">
      <value order="0">Gore, Hazel H (Z612349)</value>
    </field>
    <field name="Objective-Path">
      <value order="0">Objective Global Folder:SG File Plan:Administration:Corporate strategy:Communications:General: Communications:Education Scotland: Communications: Branding and Templates: 2016-2021</value>
    </field>
    <field name="Objective-Parent">
      <value order="0">Education Scotland: Communications: Branding and Templates: 2016-2021</value>
    </field>
    <field name="Objective-State">
      <value order="0">Being Drafted</value>
    </field>
    <field name="Objective-VersionId">
      <value order="0">vA30249846</value>
    </field>
    <field name="Objective-Version">
      <value order="0">0.2</value>
    </field>
    <field name="Objective-VersionNumber">
      <value order="0">2</value>
    </field>
    <field name="Objective-VersionComment">
      <value order="0"/>
    </field>
    <field name="Objective-FileNumber">
      <value order="0">qA635530</value>
    </field>
    <field name="Objective-Classification">
      <value order="0">OFFICIAL</value>
    </field>
    <field name="Objective-Caveats">
      <value order="0">Caveat for access to SG Fileplan</value>
    </field>
  </systemFields>
  <catalogues>
    <catalogue name="Document Type Catalogue" type="type" ori="id:cA35">
      <field name="Objective-Connect Creator">
        <value order="0"/>
      </field>
      <field name="Objective-Date Received">
        <value order="0"/>
      </field>
      <field name="Objective-Date of Original">
        <value order="0"/>
      </field>
      <field name="Objective-SG Web Publication - Category">
        <value order="0"/>
      </field>
      <field name="Objective-SG Web Publication - Category 2 Classification">
        <value order="0"/>
      </field>
    </catalogue>
  </catalogues>
</metadata>
</file>

<file path=customXml/item2.xml><?xml version="1.0" encoding="utf-8"?>
<ct:contentTypeSchema xmlns:ct="http://schemas.microsoft.com/office/2006/metadata/contentType" xmlns:ma="http://schemas.microsoft.com/office/2006/metadata/properties/metaAttributes" ct:_="" ma:_="" ma:contentTypeName="Document" ma:contentTypeID="0x0101004E607A103A348F4B8DE30DB8BCF09D6B" ma:contentTypeVersion="16" ma:contentTypeDescription="Create a new document." ma:contentTypeScope="" ma:versionID="ae985a474ed3b4de5b0a751b2e7f27c2">
  <xsd:schema xmlns:xsd="http://www.w3.org/2001/XMLSchema" xmlns:xs="http://www.w3.org/2001/XMLSchema" xmlns:p="http://schemas.microsoft.com/office/2006/metadata/properties" xmlns:ns2="a051077f-6078-4466-a38f-b6d930d916b1" xmlns:ns3="07478566-c77e-4a5d-9cf3-8b922a5f4212" targetNamespace="http://schemas.microsoft.com/office/2006/metadata/properties" ma:root="true" ma:fieldsID="85b99e936812d3722e761a48bd7b51bc" ns2:_="" ns3:_="">
    <xsd:import namespace="a051077f-6078-4466-a38f-b6d930d916b1"/>
    <xsd:import namespace="07478566-c77e-4a5d-9cf3-8b922a5f421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51077f-6078-4466-a38f-b6d930d916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478566-c77e-4a5d-9cf3-8b922a5f421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344a44f-f91e-4cc6-a2d5-5690c0471061}" ma:internalName="TaxCatchAll" ma:showField="CatchAllData" ma:web="07478566-c77e-4a5d-9cf3-8b922a5f42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051077f-6078-4466-a38f-b6d930d916b1">
      <Terms xmlns="http://schemas.microsoft.com/office/infopath/2007/PartnerControls"/>
    </lcf76f155ced4ddcb4097134ff3c332f>
    <TaxCatchAll xmlns="07478566-c77e-4a5d-9cf3-8b922a5f4212"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customXml/itemProps2.xml><?xml version="1.0" encoding="utf-8"?>
<ds:datastoreItem xmlns:ds="http://schemas.openxmlformats.org/officeDocument/2006/customXml" ds:itemID="{7C5CA4A2-C6BC-484E-9B80-641394084FB9}">
  <ds:schemaRefs>
    <ds:schemaRef ds:uri="07478566-c77e-4a5d-9cf3-8b922a5f4212"/>
    <ds:schemaRef ds:uri="a051077f-6078-4466-a38f-b6d930d916b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7967039-C71A-4B84-9858-0728C216CC08}">
  <ds:schemaRef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07478566-c77e-4a5d-9cf3-8b922a5f4212"/>
    <ds:schemaRef ds:uri="http://schemas.openxmlformats.org/package/2006/metadata/core-properties"/>
    <ds:schemaRef ds:uri="a051077f-6078-4466-a38f-b6d930d916b1"/>
    <ds:schemaRef ds:uri="http://purl.org/dc/dcmitype/"/>
    <ds:schemaRef ds:uri="http://purl.org/dc/terms/"/>
    <ds:schemaRef ds:uri="http://purl.org/dc/elements/1.1/"/>
  </ds:schemaRefs>
</ds:datastoreItem>
</file>

<file path=customXml/itemProps4.xml><?xml version="1.0" encoding="utf-8"?>
<ds:datastoreItem xmlns:ds="http://schemas.openxmlformats.org/officeDocument/2006/customXml" ds:itemID="{FE75B553-2AE0-4B0C-913C-4B15DEBD22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ES PP Template</Template>
  <TotalTime>16</TotalTime>
  <Words>7168</Words>
  <Application>Microsoft Office PowerPoint</Application>
  <PresentationFormat>Widescreen</PresentationFormat>
  <Paragraphs>486</Paragraphs>
  <Slides>23</Slides>
  <Notes>23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23</vt:i4>
      </vt:variant>
    </vt:vector>
  </HeadingPairs>
  <TitlesOfParts>
    <vt:vector size="35" baseType="lpstr">
      <vt:lpstr>Arial</vt:lpstr>
      <vt:lpstr>Calibri</vt:lpstr>
      <vt:lpstr>Courier New</vt:lpstr>
      <vt:lpstr>Hind</vt:lpstr>
      <vt:lpstr>inherit</vt:lpstr>
      <vt:lpstr>Lucida Grande</vt:lpstr>
      <vt:lpstr>Segoe UI</vt:lpstr>
      <vt:lpstr>Symbol</vt:lpstr>
      <vt:lpstr>Symbol,Sans-Serif</vt:lpstr>
      <vt:lpstr>Times New Roman</vt:lpstr>
      <vt:lpstr>Wingdings</vt:lpstr>
      <vt:lpstr>Powerpoint_template</vt:lpstr>
      <vt:lpstr>Inclusion Wellbeing &amp; Equalities Professional Learning Framework Supporting Transitions  Informed level </vt:lpstr>
      <vt:lpstr>Interconnectivity </vt:lpstr>
      <vt:lpstr>How to use this resource</vt:lpstr>
      <vt:lpstr>National Model for Professional Learning</vt:lpstr>
      <vt:lpstr>Welcome </vt:lpstr>
      <vt:lpstr>What are transitions?</vt:lpstr>
      <vt:lpstr>Responsibilities for education settings</vt:lpstr>
      <vt:lpstr>Personal transitions</vt:lpstr>
      <vt:lpstr>Family engagement</vt:lpstr>
      <vt:lpstr>Principles for supporting transitions at all stages</vt:lpstr>
      <vt:lpstr>School day transitions</vt:lpstr>
      <vt:lpstr>Transition planning to support a school move</vt:lpstr>
      <vt:lpstr>Transition from Home to ELC </vt:lpstr>
      <vt:lpstr>Transition from ELC to Primary one</vt:lpstr>
      <vt:lpstr>Transition from class to class</vt:lpstr>
      <vt:lpstr>Transition from Primary to Secondary school</vt:lpstr>
      <vt:lpstr>Transition from Primary to Secondary school continued</vt:lpstr>
      <vt:lpstr>Transition from Primary to Secondary school continued </vt:lpstr>
      <vt:lpstr>Transition to adulthood</vt:lpstr>
      <vt:lpstr>Principles of Good Transitions</vt:lpstr>
      <vt:lpstr>Reflection</vt:lpstr>
      <vt:lpstr>We value your feedback </vt:lpstr>
      <vt:lpstr>For Scotland's learners, with Scotland's educators Do luchd-ionnsachaidh na h-Alba, le luchd-foghlaim Alba </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Transitions</dc:title>
  <dc:creator>Gore H (Hazel)</dc:creator>
  <cp:lastModifiedBy>Jeremy Stevenson</cp:lastModifiedBy>
  <cp:revision>41</cp:revision>
  <cp:lastPrinted>2014-02-19T15:05:01Z</cp:lastPrinted>
  <dcterms:created xsi:type="dcterms:W3CDTF">2019-01-11T13:27:44Z</dcterms:created>
  <dcterms:modified xsi:type="dcterms:W3CDTF">2023-12-05T15:39:12Z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0x0101004E607A103A348F4B8DE30DB8BCF09D6B</vt:lpwstr>
  </property>
  <property fmtid="{D5CDD505-2E9C-101B-9397-08002B2CF9AE}" pid="3" name="_dlc_DocIdItemGuid">
    <vt:lpwstr>c74d0d01-22fa-4460-a599-e806a271597e</vt:lpwstr>
  </property>
  <property fmtid="{D5CDD505-2E9C-101B-9397-08002B2CF9AE}" pid="4" name="Objective-Id">
    <vt:lpwstr>A21498026</vt:lpwstr>
  </property>
  <property fmtid="{D5CDD505-2E9C-101B-9397-08002B2CF9AE}" pid="5" name="Objective-Title">
    <vt:lpwstr>ES PP Template</vt:lpwstr>
  </property>
  <property fmtid="{D5CDD505-2E9C-101B-9397-08002B2CF9AE}" pid="6" name="Objective-Description">
    <vt:lpwstr/>
  </property>
  <property fmtid="{D5CDD505-2E9C-101B-9397-08002B2CF9AE}" pid="7" name="Objective-CreationStamp">
    <vt:filetime>2018-07-03T15:47:23Z</vt:filetime>
  </property>
  <property fmtid="{D5CDD505-2E9C-101B-9397-08002B2CF9AE}" pid="8" name="Objective-IsApproved">
    <vt:bool>false</vt:bool>
  </property>
  <property fmtid="{D5CDD505-2E9C-101B-9397-08002B2CF9AE}" pid="9" name="Objective-IsPublished">
    <vt:bool>false</vt:bool>
  </property>
  <property fmtid="{D5CDD505-2E9C-101B-9397-08002B2CF9AE}" pid="10" name="Objective-DatePublished">
    <vt:lpwstr/>
  </property>
  <property fmtid="{D5CDD505-2E9C-101B-9397-08002B2CF9AE}" pid="11" name="Objective-ModificationStamp">
    <vt:filetime>2018-07-18T13:20:05Z</vt:filetime>
  </property>
  <property fmtid="{D5CDD505-2E9C-101B-9397-08002B2CF9AE}" pid="12" name="Objective-Owner">
    <vt:lpwstr>Gore, Hazel H (Z612349)</vt:lpwstr>
  </property>
  <property fmtid="{D5CDD505-2E9C-101B-9397-08002B2CF9AE}" pid="13" name="Objective-Path">
    <vt:lpwstr>Objective Global Folder:SG File Plan:Administration:Corporate strategy:Communications:General: Communications:Education Scotland: Communications: Branding and Templates: 2016-2021:</vt:lpwstr>
  </property>
  <property fmtid="{D5CDD505-2E9C-101B-9397-08002B2CF9AE}" pid="14" name="Objective-Parent">
    <vt:lpwstr>Education Scotland: Communications: Branding and Templates: 2016-2021</vt:lpwstr>
  </property>
  <property fmtid="{D5CDD505-2E9C-101B-9397-08002B2CF9AE}" pid="15" name="Objective-State">
    <vt:lpwstr>Being Drafted</vt:lpwstr>
  </property>
  <property fmtid="{D5CDD505-2E9C-101B-9397-08002B2CF9AE}" pid="16" name="Objective-VersionId">
    <vt:lpwstr>vA30249846</vt:lpwstr>
  </property>
  <property fmtid="{D5CDD505-2E9C-101B-9397-08002B2CF9AE}" pid="17" name="Objective-Version">
    <vt:lpwstr>0.2</vt:lpwstr>
  </property>
  <property fmtid="{D5CDD505-2E9C-101B-9397-08002B2CF9AE}" pid="18" name="Objective-VersionNumber">
    <vt:r8>2</vt:r8>
  </property>
  <property fmtid="{D5CDD505-2E9C-101B-9397-08002B2CF9AE}" pid="19" name="Objective-VersionComment">
    <vt:lpwstr>Version 2</vt:lpwstr>
  </property>
  <property fmtid="{D5CDD505-2E9C-101B-9397-08002B2CF9AE}" pid="20" name="Objective-FileNumber">
    <vt:lpwstr/>
  </property>
  <property fmtid="{D5CDD505-2E9C-101B-9397-08002B2CF9AE}" pid="21" name="Objective-Classification">
    <vt:lpwstr>[Inherited - OFFICIAL]</vt:lpwstr>
  </property>
  <property fmtid="{D5CDD505-2E9C-101B-9397-08002B2CF9AE}" pid="22" name="Objective-Caveats">
    <vt:lpwstr/>
  </property>
  <property fmtid="{D5CDD505-2E9C-101B-9397-08002B2CF9AE}" pid="23" name="Objective-Connect Creator">
    <vt:lpwstr/>
  </property>
  <property fmtid="{D5CDD505-2E9C-101B-9397-08002B2CF9AE}" pid="24" name="Objective-Date Received">
    <vt:lpwstr/>
  </property>
  <property fmtid="{D5CDD505-2E9C-101B-9397-08002B2CF9AE}" pid="25" name="Objective-Date of Original">
    <vt:lpwstr/>
  </property>
  <property fmtid="{D5CDD505-2E9C-101B-9397-08002B2CF9AE}" pid="26" name="Objective-SG Web Publication - Category">
    <vt:lpwstr/>
  </property>
  <property fmtid="{D5CDD505-2E9C-101B-9397-08002B2CF9AE}" pid="27" name="Objective-SG Web Publication - Category 2 Classification">
    <vt:lpwstr/>
  </property>
  <property fmtid="{D5CDD505-2E9C-101B-9397-08002B2CF9AE}" pid="28" name="Objective-Comment">
    <vt:lpwstr/>
  </property>
  <property fmtid="{D5CDD505-2E9C-101B-9397-08002B2CF9AE}" pid="29" name="Objective-Date of Original [system]">
    <vt:lpwstr/>
  </property>
  <property fmtid="{D5CDD505-2E9C-101B-9397-08002B2CF9AE}" pid="30" name="Objective-Date Received [system]">
    <vt:lpwstr/>
  </property>
  <property fmtid="{D5CDD505-2E9C-101B-9397-08002B2CF9AE}" pid="31" name="Objective-SG Web Publication - Category [system]">
    <vt:lpwstr/>
  </property>
  <property fmtid="{D5CDD505-2E9C-101B-9397-08002B2CF9AE}" pid="32" name="Objective-SG Web Publication - Category 2 Classification [system]">
    <vt:lpwstr/>
  </property>
  <property fmtid="{D5CDD505-2E9C-101B-9397-08002B2CF9AE}" pid="33" name="Objective-Connect Creator [system]">
    <vt:lpwstr/>
  </property>
  <property fmtid="{D5CDD505-2E9C-101B-9397-08002B2CF9AE}" pid="34" name="MediaServiceImageTags">
    <vt:lpwstr/>
  </property>
</Properties>
</file>