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60" r:id="rId5"/>
  </p:sldMasterIdLst>
  <p:notesMasterIdLst>
    <p:notesMasterId r:id="rId40"/>
  </p:notesMasterIdLst>
  <p:handoutMasterIdLst>
    <p:handoutMasterId r:id="rId41"/>
  </p:handoutMasterIdLst>
  <p:sldIdLst>
    <p:sldId id="264" r:id="rId6"/>
    <p:sldId id="369" r:id="rId7"/>
    <p:sldId id="323" r:id="rId8"/>
    <p:sldId id="2808" r:id="rId9"/>
    <p:sldId id="2809" r:id="rId10"/>
    <p:sldId id="2814" r:id="rId11"/>
    <p:sldId id="374" r:id="rId12"/>
    <p:sldId id="2813" r:id="rId13"/>
    <p:sldId id="2797" r:id="rId14"/>
    <p:sldId id="2810" r:id="rId15"/>
    <p:sldId id="2800" r:id="rId16"/>
    <p:sldId id="2798" r:id="rId17"/>
    <p:sldId id="2801" r:id="rId18"/>
    <p:sldId id="2816" r:id="rId19"/>
    <p:sldId id="2807" r:id="rId20"/>
    <p:sldId id="2811" r:id="rId21"/>
    <p:sldId id="2821" r:id="rId22"/>
    <p:sldId id="2825" r:id="rId23"/>
    <p:sldId id="2820" r:id="rId24"/>
    <p:sldId id="2799" r:id="rId25"/>
    <p:sldId id="2796" r:id="rId26"/>
    <p:sldId id="2805" r:id="rId27"/>
    <p:sldId id="2822" r:id="rId28"/>
    <p:sldId id="2818" r:id="rId29"/>
    <p:sldId id="2802" r:id="rId30"/>
    <p:sldId id="2803" r:id="rId31"/>
    <p:sldId id="2819" r:id="rId32"/>
    <p:sldId id="2812" r:id="rId33"/>
    <p:sldId id="2815" r:id="rId34"/>
    <p:sldId id="2826" r:id="rId35"/>
    <p:sldId id="2824" r:id="rId36"/>
    <p:sldId id="2806" r:id="rId37"/>
    <p:sldId id="2817" r:id="rId38"/>
    <p:sldId id="381" r:id="rId39"/>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95959"/>
    <a:srgbClr val="B3D236"/>
    <a:srgbClr val="CCFFCC"/>
    <a:srgbClr val="FFFFCC"/>
    <a:srgbClr val="404040"/>
    <a:srgbClr val="00C4C4"/>
    <a:srgbClr val="00ABB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DE70E6D-87AE-4D94-8D33-2FB85BBBB019}" v="26" dt="2026-09-18T10:28:10.74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219" autoAdjust="0"/>
    <p:restoredTop sz="84665" autoAdjust="0"/>
  </p:normalViewPr>
  <p:slideViewPr>
    <p:cSldViewPr snapToGrid="0">
      <p:cViewPr varScale="1">
        <p:scale>
          <a:sx n="64" d="100"/>
          <a:sy n="64" d="100"/>
        </p:scale>
        <p:origin x="1404" y="48"/>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86" d="100"/>
          <a:sy n="86" d="100"/>
        </p:scale>
        <p:origin x="3798" y="10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presProps" Target="pres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viewProps" Target="viewProps.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microsoft.com/office/2015/10/relationships/revisionInfo" Target="revisionInfo.xml"/><Relationship Id="rId20" Type="http://schemas.openxmlformats.org/officeDocument/2006/relationships/slide" Target="slides/slide15.xml"/><Relationship Id="rId41"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1E1EEAC2-6BA7-4ABE-8AD8-0D26EC897E9A}" type="datetimeFigureOut">
              <a:rPr lang="en-GB" smtClean="0"/>
              <a:t>07/10/2026</a:t>
            </a:fld>
            <a:endParaRPr lang="en-GB"/>
          </a:p>
        </p:txBody>
      </p:sp>
      <p:sp>
        <p:nvSpPr>
          <p:cNvPr id="4" name="Footer Placeholder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847A8C41-7247-444A-9DC9-E9ACA2EFD3C8}" type="slidenum">
              <a:rPr lang="en-GB" smtClean="0"/>
              <a:t>‹#›</a:t>
            </a:fld>
            <a:endParaRPr lang="en-GB"/>
          </a:p>
        </p:txBody>
      </p:sp>
    </p:spTree>
    <p:extLst>
      <p:ext uri="{BB962C8B-B14F-4D97-AF65-F5344CB8AC3E}">
        <p14:creationId xmlns:p14="http://schemas.microsoft.com/office/powerpoint/2010/main" val="34290705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A6D5B34D-ADEC-457E-B4B9-B8BA594A1FF5}" type="datetimeFigureOut">
              <a:rPr lang="en-GB" smtClean="0"/>
              <a:t>07/10/2026</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1238C683-9137-4122-84BD-5AA5692D6AF0}" type="slidenum">
              <a:rPr lang="en-GB" smtClean="0"/>
              <a:t>‹#›</a:t>
            </a:fld>
            <a:endParaRPr lang="en-GB"/>
          </a:p>
        </p:txBody>
      </p:sp>
    </p:spTree>
    <p:extLst>
      <p:ext uri="{BB962C8B-B14F-4D97-AF65-F5344CB8AC3E}">
        <p14:creationId xmlns:p14="http://schemas.microsoft.com/office/powerpoint/2010/main" val="16272329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Welcome to the ‘Supporting Young Carers in Education’ Professional Learning Activity. This activity is designed for anyone working with young carers in an educational setting or context. This module of learning is part of a set of 4 modules. Each modules should take between 30 minutes to an hour depending on how it is undertaken. They can be studied as a group or as in-service activities with some discussion around the reflective questions or as an individual professional learning activity with written reflections in a log. Module one is designed specifically for all educational practitioners and should help them identify and support young carers. Module 2 is designed for anyone with leadership responsibility for organizing supports for young carers in their setting and includes their legal duties. Module 3 is designed for anyone hoping to develop a whole school approach towards supporting young carers. And this Module addresses Transitions.</a:t>
            </a:r>
          </a:p>
        </p:txBody>
      </p:sp>
      <p:sp>
        <p:nvSpPr>
          <p:cNvPr id="4" name="Slide Number Placeholder 3"/>
          <p:cNvSpPr>
            <a:spLocks noGrp="1"/>
          </p:cNvSpPr>
          <p:nvPr>
            <p:ph type="sldNum" sz="quarter" idx="10"/>
          </p:nvPr>
        </p:nvSpPr>
        <p:spPr/>
        <p:txBody>
          <a:bodyPr/>
          <a:lstStyle/>
          <a:p>
            <a:fld id="{1238C683-9137-4122-84BD-5AA5692D6AF0}" type="slidenum">
              <a:rPr lang="en-GB" smtClean="0"/>
              <a:t>1</a:t>
            </a:fld>
            <a:endParaRPr lang="en-GB" dirty="0"/>
          </a:p>
        </p:txBody>
      </p:sp>
    </p:spTree>
    <p:extLst>
      <p:ext uri="{BB962C8B-B14F-4D97-AF65-F5344CB8AC3E}">
        <p14:creationId xmlns:p14="http://schemas.microsoft.com/office/powerpoint/2010/main" val="41442257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4</a:t>
            </a:r>
            <a:r>
              <a:rPr lang="en-US" baseline="30000" dirty="0"/>
              <a:t>th</a:t>
            </a:r>
            <a:r>
              <a:rPr lang="en-US" dirty="0"/>
              <a:t> module helps educational practitioners identify the specific issues young carers experience with any type of transition. It consists of 2 short presentations and some optional reading tasks. This first presentation highlights the key information regarding transitions and young carers. The second presentation highlights the challenges young cares face when leaving school.</a:t>
            </a:r>
          </a:p>
        </p:txBody>
      </p:sp>
      <p:sp>
        <p:nvSpPr>
          <p:cNvPr id="4" name="Slide Number Placeholder 3"/>
          <p:cNvSpPr>
            <a:spLocks noGrp="1"/>
          </p:cNvSpPr>
          <p:nvPr>
            <p:ph type="sldNum" sz="quarter" idx="10"/>
          </p:nvPr>
        </p:nvSpPr>
        <p:spPr/>
        <p:txBody>
          <a:bodyPr/>
          <a:lstStyle/>
          <a:p>
            <a:fld id="{1238C683-9137-4122-84BD-5AA5692D6AF0}" type="slidenum">
              <a:rPr lang="en-GB" smtClean="0"/>
              <a:t>2</a:t>
            </a:fld>
            <a:endParaRPr lang="en-GB" dirty="0"/>
          </a:p>
        </p:txBody>
      </p:sp>
    </p:spTree>
    <p:extLst>
      <p:ext uri="{BB962C8B-B14F-4D97-AF65-F5344CB8AC3E}">
        <p14:creationId xmlns:p14="http://schemas.microsoft.com/office/powerpoint/2010/main" val="19578408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solidFill>
                <a:schemeClr val="tx1">
                  <a:lumMod val="85000"/>
                  <a:lumOff val="15000"/>
                </a:schemeClr>
              </a:solidFill>
            </a:endParaRPr>
          </a:p>
        </p:txBody>
      </p:sp>
      <p:sp>
        <p:nvSpPr>
          <p:cNvPr id="4" name="Slide Number Placeholder 3"/>
          <p:cNvSpPr>
            <a:spLocks noGrp="1"/>
          </p:cNvSpPr>
          <p:nvPr>
            <p:ph type="sldNum" sz="quarter" idx="10"/>
          </p:nvPr>
        </p:nvSpPr>
        <p:spPr/>
        <p:txBody>
          <a:bodyPr/>
          <a:lstStyle/>
          <a:p>
            <a:fld id="{1238C683-9137-4122-84BD-5AA5692D6AF0}" type="slidenum">
              <a:rPr lang="en-GB" smtClean="0"/>
              <a:t>3</a:t>
            </a:fld>
            <a:endParaRPr lang="en-GB" dirty="0"/>
          </a:p>
        </p:txBody>
      </p:sp>
    </p:spTree>
    <p:extLst>
      <p:ext uri="{BB962C8B-B14F-4D97-AF65-F5344CB8AC3E}">
        <p14:creationId xmlns:p14="http://schemas.microsoft.com/office/powerpoint/2010/main" val="34180349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Read slide</a:t>
            </a:r>
          </a:p>
        </p:txBody>
      </p:sp>
      <p:sp>
        <p:nvSpPr>
          <p:cNvPr id="4" name="Slide Number Placeholder 3"/>
          <p:cNvSpPr>
            <a:spLocks noGrp="1"/>
          </p:cNvSpPr>
          <p:nvPr>
            <p:ph type="sldNum" sz="quarter" idx="5"/>
          </p:nvPr>
        </p:nvSpPr>
        <p:spPr/>
        <p:txBody>
          <a:bodyPr/>
          <a:lstStyle/>
          <a:p>
            <a:fld id="{1238C683-9137-4122-84BD-5AA5692D6AF0}" type="slidenum">
              <a:rPr lang="en-GB" smtClean="0"/>
              <a:t>4</a:t>
            </a:fld>
            <a:endParaRPr lang="en-GB"/>
          </a:p>
        </p:txBody>
      </p:sp>
    </p:spTree>
    <p:extLst>
      <p:ext uri="{BB962C8B-B14F-4D97-AF65-F5344CB8AC3E}">
        <p14:creationId xmlns:p14="http://schemas.microsoft.com/office/powerpoint/2010/main" val="24555837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Read slide</a:t>
            </a:r>
          </a:p>
        </p:txBody>
      </p:sp>
      <p:sp>
        <p:nvSpPr>
          <p:cNvPr id="4" name="Slide Number Placeholder 3"/>
          <p:cNvSpPr>
            <a:spLocks noGrp="1"/>
          </p:cNvSpPr>
          <p:nvPr>
            <p:ph type="sldNum" sz="quarter" idx="5"/>
          </p:nvPr>
        </p:nvSpPr>
        <p:spPr/>
        <p:txBody>
          <a:bodyPr/>
          <a:lstStyle/>
          <a:p>
            <a:fld id="{1238C683-9137-4122-84BD-5AA5692D6AF0}" type="slidenum">
              <a:rPr lang="en-GB" smtClean="0"/>
              <a:t>5</a:t>
            </a:fld>
            <a:endParaRPr lang="en-GB"/>
          </a:p>
        </p:txBody>
      </p:sp>
    </p:spTree>
    <p:extLst>
      <p:ext uri="{BB962C8B-B14F-4D97-AF65-F5344CB8AC3E}">
        <p14:creationId xmlns:p14="http://schemas.microsoft.com/office/powerpoint/2010/main" val="31663033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 what’s different for young carers when they experience transitions</a:t>
            </a:r>
          </a:p>
        </p:txBody>
      </p:sp>
      <p:sp>
        <p:nvSpPr>
          <p:cNvPr id="4" name="Slide Number Placeholder 3"/>
          <p:cNvSpPr>
            <a:spLocks noGrp="1"/>
          </p:cNvSpPr>
          <p:nvPr>
            <p:ph type="sldNum" sz="quarter" idx="5"/>
          </p:nvPr>
        </p:nvSpPr>
        <p:spPr/>
        <p:txBody>
          <a:bodyPr/>
          <a:lstStyle/>
          <a:p>
            <a:fld id="{1238C683-9137-4122-84BD-5AA5692D6AF0}" type="slidenum">
              <a:rPr lang="en-GB" smtClean="0"/>
              <a:t>6</a:t>
            </a:fld>
            <a:endParaRPr lang="en-GB"/>
          </a:p>
        </p:txBody>
      </p:sp>
    </p:spTree>
    <p:extLst>
      <p:ext uri="{BB962C8B-B14F-4D97-AF65-F5344CB8AC3E}">
        <p14:creationId xmlns:p14="http://schemas.microsoft.com/office/powerpoint/2010/main" val="10592588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Read </a:t>
            </a:r>
            <a:r>
              <a:rPr lang="en-GB" sz="1200" kern="1200" dirty="0" err="1">
                <a:solidFill>
                  <a:schemeClr val="tx1"/>
                </a:solidFill>
                <a:effectLst/>
                <a:latin typeface="+mn-lt"/>
                <a:ea typeface="+mn-ea"/>
                <a:cs typeface="+mn-cs"/>
              </a:rPr>
              <a:t>LHS</a:t>
            </a:r>
            <a:r>
              <a:rPr lang="en-GB" sz="1200" kern="1200" dirty="0">
                <a:solidFill>
                  <a:schemeClr val="tx1"/>
                </a:solidFill>
                <a:effectLst/>
                <a:latin typeface="+mn-lt"/>
                <a:ea typeface="+mn-ea"/>
                <a:cs typeface="+mn-cs"/>
              </a:rPr>
              <a:t> notes.</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The statistics on the right hand side are from the ‘Being a Young Carer is not a Choice’ Report. </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You can access the report from the links provided at the end of this module.</a:t>
            </a:r>
          </a:p>
        </p:txBody>
      </p:sp>
      <p:sp>
        <p:nvSpPr>
          <p:cNvPr id="4" name="Slide Number Placeholder 3"/>
          <p:cNvSpPr>
            <a:spLocks noGrp="1"/>
          </p:cNvSpPr>
          <p:nvPr>
            <p:ph type="sldNum" sz="quarter" idx="5"/>
          </p:nvPr>
        </p:nvSpPr>
        <p:spPr/>
        <p:txBody>
          <a:bodyPr/>
          <a:lstStyle/>
          <a:p>
            <a:fld id="{1238C683-9137-4122-84BD-5AA5692D6AF0}" type="slidenum">
              <a:rPr lang="en-GB" smtClean="0"/>
              <a:t>7</a:t>
            </a:fld>
            <a:endParaRPr lang="en-GB"/>
          </a:p>
        </p:txBody>
      </p:sp>
    </p:spTree>
    <p:extLst>
      <p:ext uri="{BB962C8B-B14F-4D97-AF65-F5344CB8AC3E}">
        <p14:creationId xmlns:p14="http://schemas.microsoft.com/office/powerpoint/2010/main" val="9152021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Young carers face challenges above and beyond other learners when it comes to </a:t>
            </a:r>
            <a:r>
              <a:rPr lang="en-GB" dirty="0" err="1"/>
              <a:t>transitons</a:t>
            </a:r>
            <a:endParaRPr lang="en-GB" dirty="0"/>
          </a:p>
        </p:txBody>
      </p:sp>
      <p:sp>
        <p:nvSpPr>
          <p:cNvPr id="4" name="Slide Number Placeholder 3"/>
          <p:cNvSpPr>
            <a:spLocks noGrp="1"/>
          </p:cNvSpPr>
          <p:nvPr>
            <p:ph type="sldNum" sz="quarter" idx="5"/>
          </p:nvPr>
        </p:nvSpPr>
        <p:spPr/>
        <p:txBody>
          <a:bodyPr/>
          <a:lstStyle/>
          <a:p>
            <a:fld id="{1238C683-9137-4122-84BD-5AA5692D6AF0}" type="slidenum">
              <a:rPr lang="en-GB" smtClean="0"/>
              <a:t>8</a:t>
            </a:fld>
            <a:endParaRPr lang="en-GB"/>
          </a:p>
        </p:txBody>
      </p:sp>
    </p:spTree>
    <p:extLst>
      <p:ext uri="{BB962C8B-B14F-4D97-AF65-F5344CB8AC3E}">
        <p14:creationId xmlns:p14="http://schemas.microsoft.com/office/powerpoint/2010/main" val="6249722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Read slide</a:t>
            </a:r>
          </a:p>
        </p:txBody>
      </p:sp>
      <p:sp>
        <p:nvSpPr>
          <p:cNvPr id="4" name="Slide Number Placeholder 3"/>
          <p:cNvSpPr>
            <a:spLocks noGrp="1"/>
          </p:cNvSpPr>
          <p:nvPr>
            <p:ph type="sldNum" sz="quarter" idx="5"/>
          </p:nvPr>
        </p:nvSpPr>
        <p:spPr/>
        <p:txBody>
          <a:bodyPr/>
          <a:lstStyle/>
          <a:p>
            <a:fld id="{1238C683-9137-4122-84BD-5AA5692D6AF0}" type="slidenum">
              <a:rPr lang="en-GB" smtClean="0"/>
              <a:t>9</a:t>
            </a:fld>
            <a:endParaRPr lang="en-GB"/>
          </a:p>
        </p:txBody>
      </p:sp>
    </p:spTree>
    <p:extLst>
      <p:ext uri="{BB962C8B-B14F-4D97-AF65-F5344CB8AC3E}">
        <p14:creationId xmlns:p14="http://schemas.microsoft.com/office/powerpoint/2010/main" val="39913583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Read slide</a:t>
            </a:r>
          </a:p>
          <a:p>
            <a:endParaRPr lang="en-GB" dirty="0"/>
          </a:p>
        </p:txBody>
      </p:sp>
      <p:sp>
        <p:nvSpPr>
          <p:cNvPr id="4" name="Slide Number Placeholder 3"/>
          <p:cNvSpPr>
            <a:spLocks noGrp="1"/>
          </p:cNvSpPr>
          <p:nvPr>
            <p:ph type="sldNum" sz="quarter" idx="5"/>
          </p:nvPr>
        </p:nvSpPr>
        <p:spPr/>
        <p:txBody>
          <a:bodyPr/>
          <a:lstStyle/>
          <a:p>
            <a:fld id="{1238C683-9137-4122-84BD-5AA5692D6AF0}" type="slidenum">
              <a:rPr lang="en-GB" smtClean="0"/>
              <a:t>10</a:t>
            </a:fld>
            <a:endParaRPr lang="en-GB"/>
          </a:p>
        </p:txBody>
      </p:sp>
    </p:spTree>
    <p:extLst>
      <p:ext uri="{BB962C8B-B14F-4D97-AF65-F5344CB8AC3E}">
        <p14:creationId xmlns:p14="http://schemas.microsoft.com/office/powerpoint/2010/main" val="40358216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Read slide</a:t>
            </a:r>
          </a:p>
          <a:p>
            <a:endParaRPr lang="en-GB" dirty="0"/>
          </a:p>
        </p:txBody>
      </p:sp>
      <p:sp>
        <p:nvSpPr>
          <p:cNvPr id="4" name="Slide Number Placeholder 3"/>
          <p:cNvSpPr>
            <a:spLocks noGrp="1"/>
          </p:cNvSpPr>
          <p:nvPr>
            <p:ph type="sldNum" sz="quarter" idx="5"/>
          </p:nvPr>
        </p:nvSpPr>
        <p:spPr/>
        <p:txBody>
          <a:bodyPr/>
          <a:lstStyle/>
          <a:p>
            <a:fld id="{1238C683-9137-4122-84BD-5AA5692D6AF0}" type="slidenum">
              <a:rPr lang="en-GB" smtClean="0"/>
              <a:t>11</a:t>
            </a:fld>
            <a:endParaRPr lang="en-GB"/>
          </a:p>
        </p:txBody>
      </p:sp>
    </p:spTree>
    <p:extLst>
      <p:ext uri="{BB962C8B-B14F-4D97-AF65-F5344CB8AC3E}">
        <p14:creationId xmlns:p14="http://schemas.microsoft.com/office/powerpoint/2010/main" val="6783967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Read slide</a:t>
            </a:r>
          </a:p>
          <a:p>
            <a:endParaRPr lang="en-GB" dirty="0"/>
          </a:p>
        </p:txBody>
      </p:sp>
      <p:sp>
        <p:nvSpPr>
          <p:cNvPr id="4" name="Slide Number Placeholder 3"/>
          <p:cNvSpPr>
            <a:spLocks noGrp="1"/>
          </p:cNvSpPr>
          <p:nvPr>
            <p:ph type="sldNum" sz="quarter" idx="5"/>
          </p:nvPr>
        </p:nvSpPr>
        <p:spPr/>
        <p:txBody>
          <a:bodyPr/>
          <a:lstStyle/>
          <a:p>
            <a:fld id="{1238C683-9137-4122-84BD-5AA5692D6AF0}" type="slidenum">
              <a:rPr lang="en-GB" smtClean="0"/>
              <a:t>12</a:t>
            </a:fld>
            <a:endParaRPr lang="en-GB"/>
          </a:p>
        </p:txBody>
      </p:sp>
    </p:spTree>
    <p:extLst>
      <p:ext uri="{BB962C8B-B14F-4D97-AF65-F5344CB8AC3E}">
        <p14:creationId xmlns:p14="http://schemas.microsoft.com/office/powerpoint/2010/main" val="38899034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 what practical things can we do to prepare any learner for transitions and support them through transitions</a:t>
            </a:r>
          </a:p>
        </p:txBody>
      </p:sp>
      <p:sp>
        <p:nvSpPr>
          <p:cNvPr id="4" name="Slide Number Placeholder 3"/>
          <p:cNvSpPr>
            <a:spLocks noGrp="1"/>
          </p:cNvSpPr>
          <p:nvPr>
            <p:ph type="sldNum" sz="quarter" idx="5"/>
          </p:nvPr>
        </p:nvSpPr>
        <p:spPr/>
        <p:txBody>
          <a:bodyPr/>
          <a:lstStyle/>
          <a:p>
            <a:fld id="{1238C683-9137-4122-84BD-5AA5692D6AF0}" type="slidenum">
              <a:rPr lang="en-GB" smtClean="0"/>
              <a:t>13</a:t>
            </a:fld>
            <a:endParaRPr lang="en-GB"/>
          </a:p>
        </p:txBody>
      </p:sp>
    </p:spTree>
    <p:extLst>
      <p:ext uri="{BB962C8B-B14F-4D97-AF65-F5344CB8AC3E}">
        <p14:creationId xmlns:p14="http://schemas.microsoft.com/office/powerpoint/2010/main" val="29309224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Read slide</a:t>
            </a:r>
          </a:p>
        </p:txBody>
      </p:sp>
      <p:sp>
        <p:nvSpPr>
          <p:cNvPr id="4" name="Slide Number Placeholder 3"/>
          <p:cNvSpPr>
            <a:spLocks noGrp="1"/>
          </p:cNvSpPr>
          <p:nvPr>
            <p:ph type="sldNum" sz="quarter" idx="5"/>
          </p:nvPr>
        </p:nvSpPr>
        <p:spPr/>
        <p:txBody>
          <a:bodyPr/>
          <a:lstStyle/>
          <a:p>
            <a:fld id="{1238C683-9137-4122-84BD-5AA5692D6AF0}" type="slidenum">
              <a:rPr lang="en-GB" smtClean="0"/>
              <a:t>14</a:t>
            </a:fld>
            <a:endParaRPr lang="en-GB"/>
          </a:p>
        </p:txBody>
      </p:sp>
    </p:spTree>
    <p:extLst>
      <p:ext uri="{BB962C8B-B14F-4D97-AF65-F5344CB8AC3E}">
        <p14:creationId xmlns:p14="http://schemas.microsoft.com/office/powerpoint/2010/main" val="42412491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Young Scot asked some young adult carers what advice they would give to other young carers when they move from primary school to secondary school and what helped them through the experience.</a:t>
            </a:r>
          </a:p>
        </p:txBody>
      </p:sp>
      <p:sp>
        <p:nvSpPr>
          <p:cNvPr id="4" name="Slide Number Placeholder 3"/>
          <p:cNvSpPr>
            <a:spLocks noGrp="1"/>
          </p:cNvSpPr>
          <p:nvPr>
            <p:ph type="sldNum" sz="quarter" idx="5"/>
          </p:nvPr>
        </p:nvSpPr>
        <p:spPr/>
        <p:txBody>
          <a:bodyPr/>
          <a:lstStyle/>
          <a:p>
            <a:fld id="{1238C683-9137-4122-84BD-5AA5692D6AF0}" type="slidenum">
              <a:rPr lang="en-GB" smtClean="0"/>
              <a:t>15</a:t>
            </a:fld>
            <a:endParaRPr lang="en-GB"/>
          </a:p>
        </p:txBody>
      </p:sp>
    </p:spTree>
    <p:extLst>
      <p:ext uri="{BB962C8B-B14F-4D97-AF65-F5344CB8AC3E}">
        <p14:creationId xmlns:p14="http://schemas.microsoft.com/office/powerpoint/2010/main" val="2469285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Play film (1 min 3 sec)</a:t>
            </a:r>
          </a:p>
        </p:txBody>
      </p:sp>
      <p:sp>
        <p:nvSpPr>
          <p:cNvPr id="4" name="Slide Number Placeholder 3"/>
          <p:cNvSpPr>
            <a:spLocks noGrp="1"/>
          </p:cNvSpPr>
          <p:nvPr>
            <p:ph type="sldNum" sz="quarter" idx="5"/>
          </p:nvPr>
        </p:nvSpPr>
        <p:spPr/>
        <p:txBody>
          <a:bodyPr/>
          <a:lstStyle/>
          <a:p>
            <a:fld id="{1238C683-9137-4122-84BD-5AA5692D6AF0}" type="slidenum">
              <a:rPr lang="en-GB" smtClean="0"/>
              <a:t>16</a:t>
            </a:fld>
            <a:endParaRPr lang="en-GB"/>
          </a:p>
        </p:txBody>
      </p:sp>
    </p:spTree>
    <p:extLst>
      <p:ext uri="{BB962C8B-B14F-4D97-AF65-F5344CB8AC3E}">
        <p14:creationId xmlns:p14="http://schemas.microsoft.com/office/powerpoint/2010/main" val="19388493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906C02-C10E-1C0D-6D9E-7B00D4E937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423A56-AA8C-F275-7272-A739A4B605A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37B51D0-6EAB-1AFD-D90B-C36034471353}"/>
              </a:ext>
            </a:extLst>
          </p:cNvPr>
          <p:cNvSpPr>
            <a:spLocks noGrp="1"/>
          </p:cNvSpPr>
          <p:nvPr>
            <p:ph type="body" idx="1"/>
          </p:nvPr>
        </p:nvSpPr>
        <p:spPr/>
        <p:txBody>
          <a:bodyPr/>
          <a:lstStyle/>
          <a:p>
            <a:pPr lvl="0"/>
            <a:r>
              <a:rPr lang="en-GB" dirty="0"/>
              <a:t>Reflecting on the last few slides please consider </a:t>
            </a:r>
            <a:r>
              <a:rPr lang="en-GB" dirty="0" err="1"/>
              <a:t>Elsa’a</a:t>
            </a:r>
            <a:r>
              <a:rPr lang="en-GB" dirty="0"/>
              <a:t> story. </a:t>
            </a:r>
          </a:p>
          <a:p>
            <a:pPr lvl="0"/>
            <a:r>
              <a:rPr lang="en-GB" sz="1200" kern="1200" dirty="0">
                <a:effectLst/>
                <a:latin typeface="Times New Roman" panose="02020603050405020304" pitchFamily="18" charset="0"/>
                <a:ea typeface="Times New Roman" panose="02020603050405020304" pitchFamily="18" charset="0"/>
              </a:rPr>
              <a:t>Read about Elsa</a:t>
            </a:r>
          </a:p>
          <a:p>
            <a:pPr lvl="0"/>
            <a:r>
              <a:rPr lang="en-GB" sz="1200" kern="1200" dirty="0">
                <a:effectLst/>
                <a:latin typeface="Times New Roman" panose="02020603050405020304" pitchFamily="18" charset="0"/>
                <a:ea typeface="Times New Roman" panose="02020603050405020304" pitchFamily="18" charset="0"/>
              </a:rPr>
              <a:t>Question: What needs to be planned for here?</a:t>
            </a:r>
          </a:p>
          <a:p>
            <a:pPr lvl="0"/>
            <a:r>
              <a:rPr lang="en-GB" sz="1200" kern="1200" dirty="0">
                <a:effectLst/>
                <a:latin typeface="Times New Roman" panose="02020603050405020304" pitchFamily="18" charset="0"/>
                <a:ea typeface="Times New Roman" panose="02020603050405020304" pitchFamily="18" charset="0"/>
              </a:rPr>
              <a:t>Please r</a:t>
            </a:r>
            <a:r>
              <a:rPr lang="en-GB" sz="1050" kern="0" dirty="0"/>
              <a:t>ecord your thoughts in the professional learning log.</a:t>
            </a:r>
          </a:p>
          <a:p>
            <a:endParaRPr lang="en-GB" dirty="0"/>
          </a:p>
        </p:txBody>
      </p:sp>
      <p:sp>
        <p:nvSpPr>
          <p:cNvPr id="4" name="Slide Number Placeholder 3">
            <a:extLst>
              <a:ext uri="{FF2B5EF4-FFF2-40B4-BE49-F238E27FC236}">
                <a16:creationId xmlns:a16="http://schemas.microsoft.com/office/drawing/2014/main" id="{55276A58-D355-6AA8-06EE-75EF405C2148}"/>
              </a:ext>
            </a:extLst>
          </p:cNvPr>
          <p:cNvSpPr>
            <a:spLocks noGrp="1"/>
          </p:cNvSpPr>
          <p:nvPr>
            <p:ph type="sldNum" sz="quarter" idx="5"/>
          </p:nvPr>
        </p:nvSpPr>
        <p:spPr/>
        <p:txBody>
          <a:bodyPr/>
          <a:lstStyle/>
          <a:p>
            <a:fld id="{1238C683-9137-4122-84BD-5AA5692D6AF0}" type="slidenum">
              <a:rPr lang="en-GB" smtClean="0"/>
              <a:t>17</a:t>
            </a:fld>
            <a:endParaRPr lang="en-GB"/>
          </a:p>
        </p:txBody>
      </p:sp>
    </p:spTree>
    <p:extLst>
      <p:ext uri="{BB962C8B-B14F-4D97-AF65-F5344CB8AC3E}">
        <p14:creationId xmlns:p14="http://schemas.microsoft.com/office/powerpoint/2010/main" val="24336138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5EAF3A-3EE5-2BA2-C0DB-2F7DB016EE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535EBE-A0E5-1088-B34D-F20508D9C1B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05443B-4523-A926-D399-BA51695CE0D9}"/>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Now let’s consider how to support young carers who are about to leaving school</a:t>
            </a:r>
            <a:endParaRPr lang="en-GB"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6C2EF99A-6D2D-B6E0-FD00-6112A629FD91}"/>
              </a:ext>
            </a:extLst>
          </p:cNvPr>
          <p:cNvSpPr>
            <a:spLocks noGrp="1"/>
          </p:cNvSpPr>
          <p:nvPr>
            <p:ph type="sldNum" sz="quarter" idx="10"/>
          </p:nvPr>
        </p:nvSpPr>
        <p:spPr/>
        <p:txBody>
          <a:bodyPr/>
          <a:lstStyle/>
          <a:p>
            <a:fld id="{1238C683-9137-4122-84BD-5AA5692D6AF0}" type="slidenum">
              <a:rPr lang="en-GB" smtClean="0"/>
              <a:t>18</a:t>
            </a:fld>
            <a:endParaRPr lang="en-GB" dirty="0"/>
          </a:p>
        </p:txBody>
      </p:sp>
    </p:spTree>
    <p:extLst>
      <p:ext uri="{BB962C8B-B14F-4D97-AF65-F5344CB8AC3E}">
        <p14:creationId xmlns:p14="http://schemas.microsoft.com/office/powerpoint/2010/main" val="2966488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Young carers leaving school face all the same considerations as any other young person however they often have significantly more challenges and fewer choices than their  peers. Let’s consider what these are and how we can best support them through this stage of their lives.</a:t>
            </a:r>
          </a:p>
          <a:p>
            <a:endParaRPr lang="en-GB" dirty="0"/>
          </a:p>
        </p:txBody>
      </p:sp>
      <p:sp>
        <p:nvSpPr>
          <p:cNvPr id="4" name="Slide Number Placeholder 3"/>
          <p:cNvSpPr>
            <a:spLocks noGrp="1"/>
          </p:cNvSpPr>
          <p:nvPr>
            <p:ph type="sldNum" sz="quarter" idx="5"/>
          </p:nvPr>
        </p:nvSpPr>
        <p:spPr/>
        <p:txBody>
          <a:bodyPr/>
          <a:lstStyle/>
          <a:p>
            <a:fld id="{1238C683-9137-4122-84BD-5AA5692D6AF0}" type="slidenum">
              <a:rPr lang="en-GB" smtClean="0"/>
              <a:t>19</a:t>
            </a:fld>
            <a:endParaRPr lang="en-GB"/>
          </a:p>
        </p:txBody>
      </p:sp>
    </p:spTree>
    <p:extLst>
      <p:ext uri="{BB962C8B-B14F-4D97-AF65-F5344CB8AC3E}">
        <p14:creationId xmlns:p14="http://schemas.microsoft.com/office/powerpoint/2010/main" val="22250270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Read slide.</a:t>
            </a:r>
          </a:p>
          <a:p>
            <a:r>
              <a:rPr lang="en-GB" sz="1200" kern="1200" dirty="0">
                <a:solidFill>
                  <a:schemeClr val="tx1"/>
                </a:solidFill>
                <a:effectLst/>
                <a:latin typeface="+mn-lt"/>
                <a:ea typeface="+mn-ea"/>
                <a:cs typeface="+mn-cs"/>
              </a:rPr>
              <a:t>Now let’s hear directly from young carers about their ambitions and their concerns for life after school.</a:t>
            </a:r>
          </a:p>
        </p:txBody>
      </p:sp>
      <p:sp>
        <p:nvSpPr>
          <p:cNvPr id="4" name="Slide Number Placeholder 3"/>
          <p:cNvSpPr>
            <a:spLocks noGrp="1"/>
          </p:cNvSpPr>
          <p:nvPr>
            <p:ph type="sldNum" sz="quarter" idx="5"/>
          </p:nvPr>
        </p:nvSpPr>
        <p:spPr/>
        <p:txBody>
          <a:bodyPr/>
          <a:lstStyle/>
          <a:p>
            <a:fld id="{1238C683-9137-4122-84BD-5AA5692D6AF0}" type="slidenum">
              <a:rPr lang="en-GB" smtClean="0"/>
              <a:t>20</a:t>
            </a:fld>
            <a:endParaRPr lang="en-GB"/>
          </a:p>
        </p:txBody>
      </p:sp>
    </p:spTree>
    <p:extLst>
      <p:ext uri="{BB962C8B-B14F-4D97-AF65-F5344CB8AC3E}">
        <p14:creationId xmlns:p14="http://schemas.microsoft.com/office/powerpoint/2010/main" val="2523465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1D893F-A4A5-FEDF-F0CB-4381B9E73C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E63B2F-D216-C339-2711-8AB3B5CEDD8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3DFF22-260C-EA04-33C6-0D0F33072239}"/>
              </a:ext>
            </a:extLst>
          </p:cNvPr>
          <p:cNvSpPr>
            <a:spLocks noGrp="1"/>
          </p:cNvSpPr>
          <p:nvPr>
            <p:ph type="body" idx="1"/>
          </p:nvPr>
        </p:nvSpPr>
        <p:spPr/>
        <p:txBody>
          <a:bodyPr/>
          <a:lstStyle/>
          <a:p>
            <a:pPr fontAlgn="t"/>
            <a:r>
              <a:rPr lang="en-GB" dirty="0"/>
              <a:t>Watch film (2 mins 47 sec)</a:t>
            </a:r>
          </a:p>
        </p:txBody>
      </p:sp>
      <p:sp>
        <p:nvSpPr>
          <p:cNvPr id="4" name="Slide Number Placeholder 3">
            <a:extLst>
              <a:ext uri="{FF2B5EF4-FFF2-40B4-BE49-F238E27FC236}">
                <a16:creationId xmlns:a16="http://schemas.microsoft.com/office/drawing/2014/main" id="{4B5966C5-E7AA-E7CF-E47D-AC45D376C5A5}"/>
              </a:ext>
            </a:extLst>
          </p:cNvPr>
          <p:cNvSpPr>
            <a:spLocks noGrp="1"/>
          </p:cNvSpPr>
          <p:nvPr>
            <p:ph type="sldNum" sz="quarter" idx="5"/>
          </p:nvPr>
        </p:nvSpPr>
        <p:spPr/>
        <p:txBody>
          <a:bodyPr/>
          <a:lstStyle/>
          <a:p>
            <a:fld id="{1238C683-9137-4122-84BD-5AA5692D6AF0}" type="slidenum">
              <a:rPr lang="en-GB" smtClean="0"/>
              <a:t>21</a:t>
            </a:fld>
            <a:endParaRPr lang="en-GB"/>
          </a:p>
        </p:txBody>
      </p:sp>
    </p:spTree>
    <p:extLst>
      <p:ext uri="{BB962C8B-B14F-4D97-AF65-F5344CB8AC3E}">
        <p14:creationId xmlns:p14="http://schemas.microsoft.com/office/powerpoint/2010/main" val="2031805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Caring responsibilities do have an impact on the choices available to young carers. </a:t>
            </a:r>
          </a:p>
          <a:p>
            <a:r>
              <a:rPr lang="en-GB" dirty="0"/>
              <a:t>These two UK reports show how caring affects the choices young carers make. </a:t>
            </a:r>
          </a:p>
          <a:p>
            <a:r>
              <a:rPr lang="en-GB" dirty="0"/>
              <a:t>Read bullets</a:t>
            </a:r>
          </a:p>
        </p:txBody>
      </p:sp>
      <p:sp>
        <p:nvSpPr>
          <p:cNvPr id="4" name="Slide Number Placeholder 3"/>
          <p:cNvSpPr>
            <a:spLocks noGrp="1"/>
          </p:cNvSpPr>
          <p:nvPr>
            <p:ph type="sldNum" sz="quarter" idx="5"/>
          </p:nvPr>
        </p:nvSpPr>
        <p:spPr/>
        <p:txBody>
          <a:bodyPr/>
          <a:lstStyle/>
          <a:p>
            <a:fld id="{1238C683-9137-4122-84BD-5AA5692D6AF0}" type="slidenum">
              <a:rPr lang="en-GB" smtClean="0"/>
              <a:t>22</a:t>
            </a:fld>
            <a:endParaRPr lang="en-GB"/>
          </a:p>
        </p:txBody>
      </p:sp>
    </p:spTree>
    <p:extLst>
      <p:ext uri="{BB962C8B-B14F-4D97-AF65-F5344CB8AC3E}">
        <p14:creationId xmlns:p14="http://schemas.microsoft.com/office/powerpoint/2010/main" val="32262665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lgn="l">
              <a:buFont typeface="Arial" panose="020B0604020202020204" pitchFamily="34" charset="0"/>
              <a:buChar char="•"/>
            </a:pPr>
            <a:r>
              <a:rPr lang="en-GB" b="0" i="0" dirty="0">
                <a:solidFill>
                  <a:schemeClr val="tx1"/>
                </a:solidFill>
                <a:effectLst/>
                <a:latin typeface="Rubik" panose="00000500000000000000" pitchFamily="2" charset="-79"/>
                <a:cs typeface="Rubik" panose="00000500000000000000" pitchFamily="2" charset="-79"/>
              </a:rPr>
              <a:t>Applying to college and university can be difficult for young carers, faced with difficult considerations, such as whether or not they can move away from the person they care for to study, financial barriers, will they need to work part time, do they need to return home at weekends for caring responsibilities meaning additional transport costs, etc.</a:t>
            </a:r>
          </a:p>
          <a:p>
            <a:pPr lvl="0" algn="l"/>
            <a:endParaRPr lang="en-GB" b="0" i="0" dirty="0">
              <a:solidFill>
                <a:schemeClr val="tx1"/>
              </a:solidFill>
              <a:effectLst/>
              <a:latin typeface="Rubik" panose="00000500000000000000" pitchFamily="2" charset="-79"/>
              <a:cs typeface="Rubik" panose="00000500000000000000" pitchFamily="2" charset="-79"/>
            </a:endParaRPr>
          </a:p>
          <a:p>
            <a:pPr marL="342900" lvl="0" indent="-342900" algn="l">
              <a:buFont typeface="Arial" panose="020B0604020202020204" pitchFamily="34" charset="0"/>
              <a:buChar char="•"/>
            </a:pPr>
            <a:r>
              <a:rPr lang="en-GB" dirty="0">
                <a:solidFill>
                  <a:schemeClr val="tx1"/>
                </a:solidFill>
              </a:rPr>
              <a:t>Student carers might maintain caring roles from a distance, for example by regularly returning to undertake caring responsibilities, or providing emotional support remotely over the phone. </a:t>
            </a:r>
            <a:r>
              <a:rPr lang="en-GB" dirty="0">
                <a:solidFill>
                  <a:schemeClr val="tx1"/>
                </a:solidFill>
                <a:latin typeface="Rubik" panose="00000500000000000000" pitchFamily="2" charset="-79"/>
                <a:cs typeface="Rubik" panose="00000500000000000000" pitchFamily="2" charset="-79"/>
              </a:rPr>
              <a:t>There can also be m</a:t>
            </a:r>
            <a:r>
              <a:rPr lang="en-GB" b="0" i="0" dirty="0">
                <a:solidFill>
                  <a:schemeClr val="tx1"/>
                </a:solidFill>
                <a:effectLst/>
                <a:latin typeface="Rubik" panose="00000500000000000000" pitchFamily="2" charset="-79"/>
                <a:cs typeface="Rubik" panose="00000500000000000000" pitchFamily="2" charset="-79"/>
              </a:rPr>
              <a:t>ultiple demands on carers’ time making it difficult for them to attend all their classes, meet coursework deadlines and socialise with peers. </a:t>
            </a:r>
          </a:p>
          <a:p>
            <a:pPr marL="342900" lvl="0" indent="-342900" algn="l">
              <a:buFont typeface="Arial" panose="020B0604020202020204" pitchFamily="34" charset="0"/>
              <a:buChar char="•"/>
            </a:pPr>
            <a:endParaRPr lang="en-GB" dirty="0">
              <a:solidFill>
                <a:schemeClr val="tx1"/>
              </a:solidFill>
              <a:latin typeface="Rubik" panose="00000500000000000000" pitchFamily="2" charset="-79"/>
              <a:cs typeface="Rubik" panose="00000500000000000000" pitchFamily="2" charset="-79"/>
            </a:endParaRPr>
          </a:p>
          <a:p>
            <a:pPr marL="342900" lvl="0" indent="-342900">
              <a:buFont typeface="Arial" panose="020B0604020202020204" pitchFamily="34" charset="0"/>
              <a:buChar char="•"/>
            </a:pPr>
            <a:r>
              <a:rPr lang="en-GB" dirty="0">
                <a:solidFill>
                  <a:schemeClr val="tx1"/>
                </a:solidFill>
              </a:rPr>
              <a:t>Some student carers have reported that they gained more time to themselves when they moved out, for others it was accompanied with feelings of anxiety and potentially guilt that they should be helping with the person(s) they care for or that they are leaving the caring responsibility to others.</a:t>
            </a:r>
            <a:endParaRPr lang="en-GB" b="0" i="0" dirty="0">
              <a:solidFill>
                <a:schemeClr val="tx1"/>
              </a:solidFill>
              <a:effectLst/>
              <a:latin typeface="Rubik" panose="00000500000000000000" pitchFamily="2" charset="-79"/>
              <a:cs typeface="Rubik" panose="00000500000000000000" pitchFamily="2" charset="-79"/>
            </a:endParaRPr>
          </a:p>
          <a:p>
            <a:endParaRPr lang="en-GB" dirty="0"/>
          </a:p>
        </p:txBody>
      </p:sp>
      <p:sp>
        <p:nvSpPr>
          <p:cNvPr id="4" name="Slide Number Placeholder 3"/>
          <p:cNvSpPr>
            <a:spLocks noGrp="1"/>
          </p:cNvSpPr>
          <p:nvPr>
            <p:ph type="sldNum" sz="quarter" idx="5"/>
          </p:nvPr>
        </p:nvSpPr>
        <p:spPr/>
        <p:txBody>
          <a:bodyPr/>
          <a:lstStyle/>
          <a:p>
            <a:fld id="{1238C683-9137-4122-84BD-5AA5692D6AF0}" type="slidenum">
              <a:rPr lang="en-GB" smtClean="0"/>
              <a:t>23</a:t>
            </a:fld>
            <a:endParaRPr lang="en-GB"/>
          </a:p>
        </p:txBody>
      </p:sp>
    </p:spTree>
    <p:extLst>
      <p:ext uri="{BB962C8B-B14F-4D97-AF65-F5344CB8AC3E}">
        <p14:creationId xmlns:p14="http://schemas.microsoft.com/office/powerpoint/2010/main" val="270203596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D34846-5BE9-0DAD-3109-C375394D1A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0EB729-F454-5D61-E035-8A6509E63E6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5E8670-8E7F-D2F9-7984-2CB719C6913B}"/>
              </a:ext>
            </a:extLst>
          </p:cNvPr>
          <p:cNvSpPr>
            <a:spLocks noGrp="1"/>
          </p:cNvSpPr>
          <p:nvPr>
            <p:ph type="body" idx="1"/>
          </p:nvPr>
        </p:nvSpPr>
        <p:spPr/>
        <p:txBody>
          <a:bodyPr/>
          <a:lstStyle/>
          <a:p>
            <a:r>
              <a:rPr lang="en-GB" sz="1200" kern="1200" dirty="0">
                <a:solidFill>
                  <a:schemeClr val="tx1"/>
                </a:solidFill>
                <a:effectLst/>
                <a:latin typeface="+mn-lt"/>
                <a:ea typeface="+mn-ea"/>
                <a:cs typeface="+mn-cs"/>
              </a:rPr>
              <a:t>Preparing for post-school transitions require a plan!</a:t>
            </a:r>
          </a:p>
        </p:txBody>
      </p:sp>
      <p:sp>
        <p:nvSpPr>
          <p:cNvPr id="4" name="Slide Number Placeholder 3">
            <a:extLst>
              <a:ext uri="{FF2B5EF4-FFF2-40B4-BE49-F238E27FC236}">
                <a16:creationId xmlns:a16="http://schemas.microsoft.com/office/drawing/2014/main" id="{3DD1C7D6-D481-DF10-F152-27743DAD49CE}"/>
              </a:ext>
            </a:extLst>
          </p:cNvPr>
          <p:cNvSpPr>
            <a:spLocks noGrp="1"/>
          </p:cNvSpPr>
          <p:nvPr>
            <p:ph type="sldNum" sz="quarter" idx="5"/>
          </p:nvPr>
        </p:nvSpPr>
        <p:spPr/>
        <p:txBody>
          <a:bodyPr/>
          <a:lstStyle/>
          <a:p>
            <a:fld id="{1238C683-9137-4122-84BD-5AA5692D6AF0}" type="slidenum">
              <a:rPr lang="en-GB" smtClean="0"/>
              <a:t>24</a:t>
            </a:fld>
            <a:endParaRPr lang="en-GB"/>
          </a:p>
        </p:txBody>
      </p:sp>
    </p:spTree>
    <p:extLst>
      <p:ext uri="{BB962C8B-B14F-4D97-AF65-F5344CB8AC3E}">
        <p14:creationId xmlns:p14="http://schemas.microsoft.com/office/powerpoint/2010/main" val="133131581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238C683-9137-4122-84BD-5AA5692D6AF0}" type="slidenum">
              <a:rPr lang="en-GB" smtClean="0"/>
              <a:t>25</a:t>
            </a:fld>
            <a:endParaRPr lang="en-GB"/>
          </a:p>
        </p:txBody>
      </p:sp>
    </p:spTree>
    <p:extLst>
      <p:ext uri="{BB962C8B-B14F-4D97-AF65-F5344CB8AC3E}">
        <p14:creationId xmlns:p14="http://schemas.microsoft.com/office/powerpoint/2010/main" val="165901846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Read slide.</a:t>
            </a:r>
          </a:p>
          <a:p>
            <a:r>
              <a:rPr lang="en-GB" sz="1200" kern="1200" dirty="0">
                <a:solidFill>
                  <a:schemeClr val="tx1"/>
                </a:solidFill>
                <a:effectLst/>
                <a:latin typeface="+mn-lt"/>
                <a:ea typeface="+mn-ea"/>
                <a:cs typeface="+mn-cs"/>
              </a:rPr>
              <a:t>All schools leavers would benefit from learning these life skills and some parents/carers will have more capacity to support their child to learn these skills and with things like writing applications and finding housing as they move on to the next stage of their lives. Young carers may not get this support from home.  </a:t>
            </a:r>
          </a:p>
          <a:p>
            <a:endParaRPr lang="en-GB" dirty="0"/>
          </a:p>
        </p:txBody>
      </p:sp>
      <p:sp>
        <p:nvSpPr>
          <p:cNvPr id="4" name="Slide Number Placeholder 3"/>
          <p:cNvSpPr>
            <a:spLocks noGrp="1"/>
          </p:cNvSpPr>
          <p:nvPr>
            <p:ph type="sldNum" sz="quarter" idx="5"/>
          </p:nvPr>
        </p:nvSpPr>
        <p:spPr/>
        <p:txBody>
          <a:bodyPr/>
          <a:lstStyle/>
          <a:p>
            <a:fld id="{1238C683-9137-4122-84BD-5AA5692D6AF0}" type="slidenum">
              <a:rPr lang="en-GB" smtClean="0"/>
              <a:t>26</a:t>
            </a:fld>
            <a:endParaRPr lang="en-GB"/>
          </a:p>
        </p:txBody>
      </p:sp>
    </p:spTree>
    <p:extLst>
      <p:ext uri="{BB962C8B-B14F-4D97-AF65-F5344CB8AC3E}">
        <p14:creationId xmlns:p14="http://schemas.microsoft.com/office/powerpoint/2010/main" val="16724395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BCB7CA-DCDF-FC42-CC76-286CC1F377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E4FA23-0392-D6D7-24B3-B0B9419DA92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5B8D42B-CB38-7F9E-15AD-398FC486BED5}"/>
              </a:ext>
            </a:extLst>
          </p:cNvPr>
          <p:cNvSpPr>
            <a:spLocks noGrp="1"/>
          </p:cNvSpPr>
          <p:nvPr>
            <p:ph type="body" idx="1"/>
          </p:nvPr>
        </p:nvSpPr>
        <p:spPr/>
        <p:txBody>
          <a:bodyPr/>
          <a:lstStyle/>
          <a:p>
            <a:r>
              <a:rPr lang="en-GB" sz="1200" kern="1200" dirty="0">
                <a:solidFill>
                  <a:schemeClr val="tx1"/>
                </a:solidFill>
                <a:effectLst/>
                <a:latin typeface="+mn-lt"/>
                <a:ea typeface="+mn-ea"/>
                <a:cs typeface="+mn-cs"/>
              </a:rPr>
              <a:t>Young Scot asked some young adult carers what advice they would give to other young carers who are about to leave school for further education or to go into a job and what support they should expect.</a:t>
            </a:r>
          </a:p>
        </p:txBody>
      </p:sp>
      <p:sp>
        <p:nvSpPr>
          <p:cNvPr id="4" name="Slide Number Placeholder 3">
            <a:extLst>
              <a:ext uri="{FF2B5EF4-FFF2-40B4-BE49-F238E27FC236}">
                <a16:creationId xmlns:a16="http://schemas.microsoft.com/office/drawing/2014/main" id="{C51ACCE3-44D6-7D6C-72A3-A258A1803A29}"/>
              </a:ext>
            </a:extLst>
          </p:cNvPr>
          <p:cNvSpPr>
            <a:spLocks noGrp="1"/>
          </p:cNvSpPr>
          <p:nvPr>
            <p:ph type="sldNum" sz="quarter" idx="5"/>
          </p:nvPr>
        </p:nvSpPr>
        <p:spPr/>
        <p:txBody>
          <a:bodyPr/>
          <a:lstStyle/>
          <a:p>
            <a:fld id="{1238C683-9137-4122-84BD-5AA5692D6AF0}" type="slidenum">
              <a:rPr lang="en-GB" smtClean="0"/>
              <a:t>27</a:t>
            </a:fld>
            <a:endParaRPr lang="en-GB"/>
          </a:p>
        </p:txBody>
      </p:sp>
    </p:spTree>
    <p:extLst>
      <p:ext uri="{BB962C8B-B14F-4D97-AF65-F5344CB8AC3E}">
        <p14:creationId xmlns:p14="http://schemas.microsoft.com/office/powerpoint/2010/main" val="44943818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Watch film (</a:t>
            </a:r>
            <a:r>
              <a:rPr lang="en-GB" dirty="0" err="1"/>
              <a:t>1min</a:t>
            </a:r>
            <a:r>
              <a:rPr lang="en-GB" dirty="0"/>
              <a:t> </a:t>
            </a:r>
            <a:r>
              <a:rPr lang="en-GB" dirty="0" err="1"/>
              <a:t>27sec</a:t>
            </a:r>
            <a:r>
              <a:rPr lang="en-GB" dirty="0"/>
              <a:t>)</a:t>
            </a:r>
          </a:p>
        </p:txBody>
      </p:sp>
      <p:sp>
        <p:nvSpPr>
          <p:cNvPr id="4" name="Slide Number Placeholder 3"/>
          <p:cNvSpPr>
            <a:spLocks noGrp="1"/>
          </p:cNvSpPr>
          <p:nvPr>
            <p:ph type="sldNum" sz="quarter" idx="5"/>
          </p:nvPr>
        </p:nvSpPr>
        <p:spPr/>
        <p:txBody>
          <a:bodyPr/>
          <a:lstStyle/>
          <a:p>
            <a:fld id="{1238C683-9137-4122-84BD-5AA5692D6AF0}" type="slidenum">
              <a:rPr lang="en-GB" smtClean="0"/>
              <a:t>28</a:t>
            </a:fld>
            <a:endParaRPr lang="en-GB"/>
          </a:p>
        </p:txBody>
      </p:sp>
    </p:spTree>
    <p:extLst>
      <p:ext uri="{BB962C8B-B14F-4D97-AF65-F5344CB8AC3E}">
        <p14:creationId xmlns:p14="http://schemas.microsoft.com/office/powerpoint/2010/main" val="199895099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Watch film (</a:t>
            </a:r>
            <a:r>
              <a:rPr lang="en-GB" dirty="0" err="1"/>
              <a:t>54sec</a:t>
            </a:r>
            <a:r>
              <a:rPr lang="en-GB" dirty="0"/>
              <a:t>)</a:t>
            </a:r>
          </a:p>
          <a:p>
            <a:endParaRPr lang="en-GB" dirty="0"/>
          </a:p>
        </p:txBody>
      </p:sp>
      <p:sp>
        <p:nvSpPr>
          <p:cNvPr id="4" name="Slide Number Placeholder 3"/>
          <p:cNvSpPr>
            <a:spLocks noGrp="1"/>
          </p:cNvSpPr>
          <p:nvPr>
            <p:ph type="sldNum" sz="quarter" idx="5"/>
          </p:nvPr>
        </p:nvSpPr>
        <p:spPr/>
        <p:txBody>
          <a:bodyPr/>
          <a:lstStyle/>
          <a:p>
            <a:fld id="{1238C683-9137-4122-84BD-5AA5692D6AF0}" type="slidenum">
              <a:rPr lang="en-GB" smtClean="0"/>
              <a:t>29</a:t>
            </a:fld>
            <a:endParaRPr lang="en-GB"/>
          </a:p>
        </p:txBody>
      </p:sp>
    </p:spTree>
    <p:extLst>
      <p:ext uri="{BB962C8B-B14F-4D97-AF65-F5344CB8AC3E}">
        <p14:creationId xmlns:p14="http://schemas.microsoft.com/office/powerpoint/2010/main" val="191307228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sz="1200" kern="1200" dirty="0">
                <a:solidFill>
                  <a:schemeClr val="tx1"/>
                </a:solidFill>
                <a:effectLst/>
                <a:latin typeface="+mn-lt"/>
                <a:ea typeface="+mn-ea"/>
                <a:cs typeface="+mn-cs"/>
              </a:rPr>
              <a:t>Here are some of the things Student Carers told us about their initial college or university experience.</a:t>
            </a:r>
          </a:p>
          <a:p>
            <a:pPr lvl="0"/>
            <a:r>
              <a:rPr lang="en-GB" sz="1200" kern="1200" dirty="0">
                <a:solidFill>
                  <a:schemeClr val="tx1"/>
                </a:solidFill>
                <a:effectLst/>
                <a:latin typeface="+mn-lt"/>
                <a:ea typeface="+mn-ea"/>
                <a:cs typeface="+mn-cs"/>
              </a:rPr>
              <a:t>Talking to young carers about the importance of accessing supports before or immediately on starting college or university is really important while they are still at school and can benefit from the advice and support of the school. </a:t>
            </a:r>
          </a:p>
          <a:p>
            <a:pPr lvl="0"/>
            <a:r>
              <a:rPr lang="en-GB" sz="1200" kern="1200" dirty="0">
                <a:solidFill>
                  <a:schemeClr val="tx1"/>
                </a:solidFill>
                <a:effectLst/>
                <a:latin typeface="+mn-lt"/>
                <a:ea typeface="+mn-ea"/>
                <a:cs typeface="+mn-cs"/>
              </a:rPr>
              <a:t>It may even be good to help them find the contact on the college or university website.</a:t>
            </a:r>
          </a:p>
          <a:p>
            <a:pPr lvl="0"/>
            <a:r>
              <a:rPr lang="en-GB" sz="1200" kern="1200">
                <a:solidFill>
                  <a:schemeClr val="tx1"/>
                </a:solidFill>
                <a:effectLst/>
                <a:latin typeface="+mn-lt"/>
                <a:ea typeface="+mn-ea"/>
                <a:cs typeface="+mn-cs"/>
              </a:rPr>
              <a:t>Here are some of the things Student Carers told us about their initial college or university experience.</a:t>
            </a:r>
          </a:p>
        </p:txBody>
      </p:sp>
      <p:sp>
        <p:nvSpPr>
          <p:cNvPr id="4" name="Slide Number Placeholder 3"/>
          <p:cNvSpPr>
            <a:spLocks noGrp="1"/>
          </p:cNvSpPr>
          <p:nvPr>
            <p:ph type="sldNum" sz="quarter" idx="5"/>
          </p:nvPr>
        </p:nvSpPr>
        <p:spPr/>
        <p:txBody>
          <a:bodyPr/>
          <a:lstStyle/>
          <a:p>
            <a:fld id="{1238C683-9137-4122-84BD-5AA5692D6AF0}" type="slidenum">
              <a:rPr lang="en-GB" smtClean="0"/>
              <a:t>30</a:t>
            </a:fld>
            <a:endParaRPr lang="en-GB"/>
          </a:p>
        </p:txBody>
      </p:sp>
    </p:spTree>
    <p:extLst>
      <p:ext uri="{BB962C8B-B14F-4D97-AF65-F5344CB8AC3E}">
        <p14:creationId xmlns:p14="http://schemas.microsoft.com/office/powerpoint/2010/main" val="388327324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C5173A-DBEB-64B3-7441-9DC7828E84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B332D0-D97F-F63E-ECB4-608FA6E715B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E1C46E7-41C1-391B-6169-A3A6490BC9D3}"/>
              </a:ext>
            </a:extLst>
          </p:cNvPr>
          <p:cNvSpPr>
            <a:spLocks noGrp="1"/>
          </p:cNvSpPr>
          <p:nvPr>
            <p:ph type="body" idx="1"/>
          </p:nvPr>
        </p:nvSpPr>
        <p:spPr/>
        <p:txBody>
          <a:bodyPr/>
          <a:lstStyle/>
          <a:p>
            <a:r>
              <a:rPr lang="en-GB" sz="1200" kern="1200" dirty="0">
                <a:solidFill>
                  <a:schemeClr val="tx1"/>
                </a:solidFill>
                <a:effectLst/>
                <a:latin typeface="+mn-lt"/>
                <a:ea typeface="+mn-ea"/>
                <a:cs typeface="+mn-cs"/>
              </a:rPr>
              <a:t>Reflecting on the last few slides please consider Jack’s story. </a:t>
            </a:r>
          </a:p>
          <a:p>
            <a:r>
              <a:rPr lang="en-GB" sz="1200" kern="1200" dirty="0">
                <a:solidFill>
                  <a:schemeClr val="tx1"/>
                </a:solidFill>
                <a:effectLst/>
                <a:latin typeface="+mn-lt"/>
                <a:ea typeface="+mn-ea"/>
                <a:cs typeface="+mn-cs"/>
              </a:rPr>
              <a:t>Read about Jack</a:t>
            </a:r>
          </a:p>
          <a:p>
            <a:r>
              <a:rPr lang="en-GB" sz="1200" kern="1200" dirty="0">
                <a:solidFill>
                  <a:schemeClr val="tx1"/>
                </a:solidFill>
                <a:effectLst/>
                <a:latin typeface="+mn-lt"/>
                <a:ea typeface="+mn-ea"/>
                <a:cs typeface="+mn-cs"/>
              </a:rPr>
              <a:t>Question: What needs to be planned for here?</a:t>
            </a:r>
          </a:p>
          <a:p>
            <a:endParaRPr lang="en-GB" dirty="0"/>
          </a:p>
        </p:txBody>
      </p:sp>
      <p:sp>
        <p:nvSpPr>
          <p:cNvPr id="4" name="Slide Number Placeholder 3">
            <a:extLst>
              <a:ext uri="{FF2B5EF4-FFF2-40B4-BE49-F238E27FC236}">
                <a16:creationId xmlns:a16="http://schemas.microsoft.com/office/drawing/2014/main" id="{93CC1B5D-C0DB-D3B4-3DFA-B8405E7AA9EF}"/>
              </a:ext>
            </a:extLst>
          </p:cNvPr>
          <p:cNvSpPr>
            <a:spLocks noGrp="1"/>
          </p:cNvSpPr>
          <p:nvPr>
            <p:ph type="sldNum" sz="quarter" idx="5"/>
          </p:nvPr>
        </p:nvSpPr>
        <p:spPr/>
        <p:txBody>
          <a:bodyPr/>
          <a:lstStyle/>
          <a:p>
            <a:fld id="{1238C683-9137-4122-84BD-5AA5692D6AF0}" type="slidenum">
              <a:rPr lang="en-GB" smtClean="0"/>
              <a:t>31</a:t>
            </a:fld>
            <a:endParaRPr lang="en-GB"/>
          </a:p>
        </p:txBody>
      </p:sp>
    </p:spTree>
    <p:extLst>
      <p:ext uri="{BB962C8B-B14F-4D97-AF65-F5344CB8AC3E}">
        <p14:creationId xmlns:p14="http://schemas.microsoft.com/office/powerpoint/2010/main" val="347514348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If you are supporting a young carer and their family you may want to direct them to, or check out yourself, some of the available free advice from supporting organisations.</a:t>
            </a:r>
          </a:p>
          <a:p>
            <a:endParaRPr lang="en-GB" dirty="0"/>
          </a:p>
        </p:txBody>
      </p:sp>
      <p:sp>
        <p:nvSpPr>
          <p:cNvPr id="4" name="Slide Number Placeholder 3"/>
          <p:cNvSpPr>
            <a:spLocks noGrp="1"/>
          </p:cNvSpPr>
          <p:nvPr>
            <p:ph type="sldNum" sz="quarter" idx="5"/>
          </p:nvPr>
        </p:nvSpPr>
        <p:spPr/>
        <p:txBody>
          <a:bodyPr/>
          <a:lstStyle/>
          <a:p>
            <a:fld id="{1238C683-9137-4122-84BD-5AA5692D6AF0}" type="slidenum">
              <a:rPr lang="en-GB" smtClean="0"/>
              <a:t>32</a:t>
            </a:fld>
            <a:endParaRPr lang="en-GB"/>
          </a:p>
        </p:txBody>
      </p:sp>
    </p:spTree>
    <p:extLst>
      <p:ext uri="{BB962C8B-B14F-4D97-AF65-F5344CB8AC3E}">
        <p14:creationId xmlns:p14="http://schemas.microsoft.com/office/powerpoint/2010/main" val="192819524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referenced stats and information throughout this presentation. You can use these links to access the full reports.</a:t>
            </a:r>
          </a:p>
        </p:txBody>
      </p:sp>
      <p:sp>
        <p:nvSpPr>
          <p:cNvPr id="4" name="Slide Number Placeholder 3"/>
          <p:cNvSpPr>
            <a:spLocks noGrp="1"/>
          </p:cNvSpPr>
          <p:nvPr>
            <p:ph type="sldNum" sz="quarter" idx="5"/>
          </p:nvPr>
        </p:nvSpPr>
        <p:spPr/>
        <p:txBody>
          <a:bodyPr/>
          <a:lstStyle/>
          <a:p>
            <a:fld id="{1238C683-9137-4122-84BD-5AA5692D6AF0}" type="slidenum">
              <a:rPr lang="en-GB" smtClean="0"/>
              <a:t>33</a:t>
            </a:fld>
            <a:endParaRPr lang="en-GB"/>
          </a:p>
        </p:txBody>
      </p:sp>
    </p:spTree>
    <p:extLst>
      <p:ext uri="{BB962C8B-B14F-4D97-AF65-F5344CB8AC3E}">
        <p14:creationId xmlns:p14="http://schemas.microsoft.com/office/powerpoint/2010/main" val="240318112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dirty="0">
                <a:ln>
                  <a:noFill/>
                </a:ln>
                <a:solidFill>
                  <a:srgbClr val="00ABB5"/>
                </a:solidFill>
                <a:effectLst/>
                <a:uLnTx/>
                <a:uFillTx/>
                <a:latin typeface="+mn-lt"/>
                <a:ea typeface="+mn-ea"/>
                <a:cs typeface="+mn-cs"/>
              </a:rPr>
              <a:t>And finally…..</a:t>
            </a: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kern="0" dirty="0"/>
              <a:t>Read the questions</a:t>
            </a:r>
          </a:p>
          <a:p>
            <a:endParaRPr lang="en-GB" dirty="0"/>
          </a:p>
        </p:txBody>
      </p:sp>
      <p:sp>
        <p:nvSpPr>
          <p:cNvPr id="4" name="Slide Number Placeholder 3"/>
          <p:cNvSpPr>
            <a:spLocks noGrp="1"/>
          </p:cNvSpPr>
          <p:nvPr>
            <p:ph type="sldNum" sz="quarter" idx="5"/>
          </p:nvPr>
        </p:nvSpPr>
        <p:spPr/>
        <p:txBody>
          <a:bodyPr/>
          <a:lstStyle/>
          <a:p>
            <a:fld id="{1238C683-9137-4122-84BD-5AA5692D6AF0}" type="slidenum">
              <a:rPr lang="en-GB" smtClean="0"/>
              <a:t>34</a:t>
            </a:fld>
            <a:endParaRPr lang="en-GB"/>
          </a:p>
        </p:txBody>
      </p:sp>
    </p:spTree>
    <p:extLst>
      <p:ext uri="{BB962C8B-B14F-4D97-AF65-F5344CB8AC3E}">
        <p14:creationId xmlns:p14="http://schemas.microsoft.com/office/powerpoint/2010/main" val="32859482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dirty="0"/>
          </a:p>
        </p:txBody>
      </p:sp>
      <p:sp>
        <p:nvSpPr>
          <p:cNvPr id="3" name="Content Placeholder 2"/>
          <p:cNvSpPr>
            <a:spLocks noGrp="1"/>
          </p:cNvSpPr>
          <p:nvPr>
            <p:ph idx="1" hasCustomPrompt="1"/>
          </p:nvPr>
        </p:nvSpPr>
        <p:spPr/>
        <p:txBody>
          <a:bodyPr/>
          <a:lstStyle>
            <a:lvl1pPr>
              <a:defRPr b="0" baseline="0"/>
            </a:lvl1pPr>
            <a:lvl2pPr marL="742950" indent="-285750">
              <a:buFont typeface="Arial"/>
              <a:buChar char="•"/>
              <a:defRPr/>
            </a:lvl2pPr>
            <a:lvl3pPr marL="1257300" indent="-342900">
              <a:buFont typeface="Lucida Grande"/>
              <a:buChar char="-"/>
              <a:defRPr/>
            </a:lvl3pPr>
            <a:lvl4pPr marL="1714500" indent="-342900">
              <a:buClr>
                <a:srgbClr val="00ABB5"/>
              </a:buClr>
              <a:buFont typeface="Wingdings" charset="2"/>
              <a:buChar char="Ø"/>
              <a:defRPr/>
            </a:lvl4pPr>
            <a:lvl5pPr marL="2171700" indent="-342900">
              <a:buClr>
                <a:srgbClr val="00ABB5"/>
              </a:buClr>
              <a:buFont typeface="Lucida Grande"/>
              <a:buChar char="-"/>
              <a:defRPr/>
            </a:lvl5pPr>
            <a:lvl6pPr>
              <a:buClr>
                <a:srgbClr val="00ABB5"/>
              </a:buClr>
              <a:defRPr/>
            </a:lvl6pPr>
          </a:lstStyle>
          <a:p>
            <a:pPr lvl="0"/>
            <a:r>
              <a:rPr lang="en-US" dirty="0"/>
              <a:t>Main body style like this and leading into bullets:</a:t>
            </a:r>
          </a:p>
          <a:p>
            <a:pPr lvl="1"/>
            <a:r>
              <a:rPr lang="en-US" dirty="0"/>
              <a:t>First level bullet</a:t>
            </a:r>
          </a:p>
          <a:p>
            <a:pPr lvl="2"/>
            <a:r>
              <a:rPr lang="en-US" dirty="0"/>
              <a:t>Second level bullet</a:t>
            </a:r>
          </a:p>
          <a:p>
            <a:pPr lvl="3"/>
            <a:r>
              <a:rPr lang="en-US" dirty="0"/>
              <a:t>Third level bullet</a:t>
            </a:r>
          </a:p>
          <a:p>
            <a:pPr lvl="4"/>
            <a:r>
              <a:rPr lang="en-US" dirty="0"/>
              <a:t>Fourth level</a:t>
            </a:r>
          </a:p>
          <a:p>
            <a:pPr lvl="5"/>
            <a:r>
              <a:rPr lang="en-US" dirty="0"/>
              <a:t>Fifth level</a:t>
            </a:r>
            <a:endParaRPr lang="en-GB" dirty="0"/>
          </a:p>
        </p:txBody>
      </p:sp>
      <p:cxnSp>
        <p:nvCxnSpPr>
          <p:cNvPr id="6" name="Straight Connector 5"/>
          <p:cNvCxnSpPr/>
          <p:nvPr userDrawn="1"/>
        </p:nvCxnSpPr>
        <p:spPr>
          <a:xfrm>
            <a:off x="666751" y="6223000"/>
            <a:ext cx="10836972" cy="0"/>
          </a:xfrm>
          <a:prstGeom prst="line">
            <a:avLst/>
          </a:prstGeom>
          <a:ln>
            <a:solidFill>
              <a:srgbClr val="B3D236"/>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userDrawn="1"/>
        </p:nvSpPr>
        <p:spPr>
          <a:xfrm>
            <a:off x="7400253" y="6301465"/>
            <a:ext cx="4223154" cy="276999"/>
          </a:xfrm>
          <a:prstGeom prst="rect">
            <a:avLst/>
          </a:prstGeom>
          <a:noFill/>
        </p:spPr>
        <p:txBody>
          <a:bodyPr wrap="square" rtlCol="0">
            <a:spAutoFit/>
          </a:bodyPr>
          <a:lstStyle/>
          <a:p>
            <a:pPr algn="r" eaLnBrk="1" hangingPunct="1">
              <a:spcBef>
                <a:spcPct val="50000"/>
              </a:spcBef>
            </a:pPr>
            <a:r>
              <a:rPr lang="en-GB" sz="1200" dirty="0">
                <a:solidFill>
                  <a:srgbClr val="00ABB5"/>
                </a:solidFill>
              </a:rPr>
              <a:t>For Scotland's learners, with Scotland's educators</a:t>
            </a:r>
          </a:p>
        </p:txBody>
      </p:sp>
      <p:sp>
        <p:nvSpPr>
          <p:cNvPr id="9" name="TextBox 8"/>
          <p:cNvSpPr txBox="1"/>
          <p:nvPr userDrawn="1"/>
        </p:nvSpPr>
        <p:spPr>
          <a:xfrm>
            <a:off x="583623" y="6307283"/>
            <a:ext cx="3028257" cy="276999"/>
          </a:xfrm>
          <a:prstGeom prst="rect">
            <a:avLst/>
          </a:prstGeom>
          <a:noFill/>
        </p:spPr>
        <p:txBody>
          <a:bodyPr wrap="square" rtlCol="0">
            <a:spAutoFit/>
          </a:bodyPr>
          <a:lstStyle/>
          <a:p>
            <a:r>
              <a:rPr lang="en-GB" sz="1200" b="0" dirty="0">
                <a:solidFill>
                  <a:srgbClr val="00ABB5"/>
                </a:solidFill>
              </a:rPr>
              <a:t>Supporting Young Carers in Education</a:t>
            </a:r>
          </a:p>
        </p:txBody>
      </p:sp>
    </p:spTree>
    <p:extLst>
      <p:ext uri="{BB962C8B-B14F-4D97-AF65-F5344CB8AC3E}">
        <p14:creationId xmlns:p14="http://schemas.microsoft.com/office/powerpoint/2010/main" val="29945068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endParaRPr lang="en-GB"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Edit Master text styles</a:t>
            </a:r>
          </a:p>
        </p:txBody>
      </p:sp>
      <p:cxnSp>
        <p:nvCxnSpPr>
          <p:cNvPr id="4" name="Straight Connector 3"/>
          <p:cNvCxnSpPr/>
          <p:nvPr userDrawn="1"/>
        </p:nvCxnSpPr>
        <p:spPr>
          <a:xfrm>
            <a:off x="666751" y="6223000"/>
            <a:ext cx="10836972" cy="0"/>
          </a:xfrm>
          <a:prstGeom prst="line">
            <a:avLst/>
          </a:prstGeom>
          <a:ln>
            <a:solidFill>
              <a:srgbClr val="B3D236"/>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userDrawn="1"/>
        </p:nvSpPr>
        <p:spPr>
          <a:xfrm>
            <a:off x="7462966" y="6301465"/>
            <a:ext cx="4144762" cy="276999"/>
          </a:xfrm>
          <a:prstGeom prst="rect">
            <a:avLst/>
          </a:prstGeom>
          <a:noFill/>
        </p:spPr>
        <p:txBody>
          <a:bodyPr wrap="square" rtlCol="0">
            <a:spAutoFit/>
          </a:bodyPr>
          <a:lstStyle/>
          <a:p>
            <a:pPr algn="r" eaLnBrk="1" hangingPunct="1">
              <a:spcBef>
                <a:spcPct val="50000"/>
              </a:spcBef>
            </a:pPr>
            <a:r>
              <a:rPr lang="en-GB" sz="1200" dirty="0">
                <a:solidFill>
                  <a:srgbClr val="00ABB5"/>
                </a:solidFill>
              </a:rPr>
              <a:t>For Scotland's learners, with Scotland's educators</a:t>
            </a:r>
          </a:p>
        </p:txBody>
      </p:sp>
      <p:sp>
        <p:nvSpPr>
          <p:cNvPr id="8" name="TextBox 7"/>
          <p:cNvSpPr txBox="1"/>
          <p:nvPr userDrawn="1"/>
        </p:nvSpPr>
        <p:spPr>
          <a:xfrm>
            <a:off x="583623" y="6307283"/>
            <a:ext cx="3028257" cy="276999"/>
          </a:xfrm>
          <a:prstGeom prst="rect">
            <a:avLst/>
          </a:prstGeom>
          <a:noFill/>
        </p:spPr>
        <p:txBody>
          <a:bodyPr wrap="square" rtlCol="0">
            <a:spAutoFit/>
          </a:bodyPr>
          <a:lstStyle/>
          <a:p>
            <a:r>
              <a:rPr lang="en-GB" sz="1200" b="0" dirty="0">
                <a:solidFill>
                  <a:srgbClr val="00ABB5"/>
                </a:solidFill>
              </a:rPr>
              <a:t>Supporting Young Carers in Education</a:t>
            </a:r>
          </a:p>
        </p:txBody>
      </p:sp>
    </p:spTree>
    <p:extLst>
      <p:ext uri="{BB962C8B-B14F-4D97-AF65-F5344CB8AC3E}">
        <p14:creationId xmlns:p14="http://schemas.microsoft.com/office/powerpoint/2010/main" val="10083768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85800" y="1887538"/>
            <a:ext cx="5384800" cy="37020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Content Placeholder 3"/>
          <p:cNvSpPr>
            <a:spLocks noGrp="1"/>
          </p:cNvSpPr>
          <p:nvPr>
            <p:ph sz="half" idx="2"/>
          </p:nvPr>
        </p:nvSpPr>
        <p:spPr>
          <a:xfrm>
            <a:off x="6273800" y="1887538"/>
            <a:ext cx="5384800" cy="37020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cxnSp>
        <p:nvCxnSpPr>
          <p:cNvPr id="5" name="Straight Connector 4"/>
          <p:cNvCxnSpPr/>
          <p:nvPr userDrawn="1"/>
        </p:nvCxnSpPr>
        <p:spPr>
          <a:xfrm>
            <a:off x="666751" y="6223000"/>
            <a:ext cx="10836972" cy="0"/>
          </a:xfrm>
          <a:prstGeom prst="line">
            <a:avLst/>
          </a:prstGeom>
          <a:ln>
            <a:solidFill>
              <a:srgbClr val="B3D236"/>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userDrawn="1"/>
        </p:nvSpPr>
        <p:spPr>
          <a:xfrm>
            <a:off x="583623" y="6307283"/>
            <a:ext cx="3028257" cy="276999"/>
          </a:xfrm>
          <a:prstGeom prst="rect">
            <a:avLst/>
          </a:prstGeom>
          <a:noFill/>
        </p:spPr>
        <p:txBody>
          <a:bodyPr wrap="square" rtlCol="0">
            <a:spAutoFit/>
          </a:bodyPr>
          <a:lstStyle/>
          <a:p>
            <a:r>
              <a:rPr lang="en-GB" sz="1200" b="0" dirty="0">
                <a:solidFill>
                  <a:srgbClr val="00ABB5"/>
                </a:solidFill>
              </a:rPr>
              <a:t>Supporting Young Carers in Education</a:t>
            </a:r>
          </a:p>
        </p:txBody>
      </p:sp>
      <p:sp>
        <p:nvSpPr>
          <p:cNvPr id="10" name="TextBox 9"/>
          <p:cNvSpPr txBox="1"/>
          <p:nvPr userDrawn="1"/>
        </p:nvSpPr>
        <p:spPr>
          <a:xfrm>
            <a:off x="7876411" y="6307282"/>
            <a:ext cx="3627312" cy="276999"/>
          </a:xfrm>
          <a:prstGeom prst="rect">
            <a:avLst/>
          </a:prstGeom>
          <a:noFill/>
        </p:spPr>
        <p:txBody>
          <a:bodyPr wrap="square" rtlCol="0">
            <a:spAutoFit/>
          </a:bodyPr>
          <a:lstStyle/>
          <a:p>
            <a:r>
              <a:rPr lang="en-GB" sz="1200" dirty="0">
                <a:solidFill>
                  <a:srgbClr val="00ABB5"/>
                </a:solidFill>
                <a:latin typeface="+mn-lt"/>
              </a:rPr>
              <a:t>For</a:t>
            </a:r>
            <a:r>
              <a:rPr lang="en-GB" sz="1200" baseline="0" dirty="0">
                <a:solidFill>
                  <a:srgbClr val="00ABB5"/>
                </a:solidFill>
                <a:latin typeface="+mn-lt"/>
              </a:rPr>
              <a:t> Scotland’s learners, with Scotland’s educators</a:t>
            </a:r>
            <a:endParaRPr lang="en-GB" sz="1200" dirty="0">
              <a:solidFill>
                <a:srgbClr val="00ABB5"/>
              </a:solidFill>
              <a:latin typeface="+mn-lt"/>
            </a:endParaRPr>
          </a:p>
        </p:txBody>
      </p:sp>
    </p:spTree>
    <p:extLst>
      <p:ext uri="{BB962C8B-B14F-4D97-AF65-F5344CB8AC3E}">
        <p14:creationId xmlns:p14="http://schemas.microsoft.com/office/powerpoint/2010/main" val="3967654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cxnSp>
        <p:nvCxnSpPr>
          <p:cNvPr id="7" name="Straight Connector 6"/>
          <p:cNvCxnSpPr/>
          <p:nvPr userDrawn="1"/>
        </p:nvCxnSpPr>
        <p:spPr>
          <a:xfrm>
            <a:off x="666751" y="6223000"/>
            <a:ext cx="10836972" cy="0"/>
          </a:xfrm>
          <a:prstGeom prst="line">
            <a:avLst/>
          </a:prstGeom>
          <a:ln>
            <a:solidFill>
              <a:srgbClr val="B3D236"/>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userDrawn="1"/>
        </p:nvSpPr>
        <p:spPr>
          <a:xfrm>
            <a:off x="583623" y="6307283"/>
            <a:ext cx="3028257" cy="276999"/>
          </a:xfrm>
          <a:prstGeom prst="rect">
            <a:avLst/>
          </a:prstGeom>
          <a:noFill/>
        </p:spPr>
        <p:txBody>
          <a:bodyPr wrap="square" rtlCol="0">
            <a:spAutoFit/>
          </a:bodyPr>
          <a:lstStyle/>
          <a:p>
            <a:r>
              <a:rPr lang="en-GB" sz="1200" b="0" dirty="0">
                <a:solidFill>
                  <a:srgbClr val="00ABB5"/>
                </a:solidFill>
              </a:rPr>
              <a:t>Supporting Young Carers in Education</a:t>
            </a:r>
          </a:p>
        </p:txBody>
      </p:sp>
      <p:sp>
        <p:nvSpPr>
          <p:cNvPr id="12" name="TextBox 11"/>
          <p:cNvSpPr txBox="1"/>
          <p:nvPr userDrawn="1"/>
        </p:nvSpPr>
        <p:spPr>
          <a:xfrm>
            <a:off x="7876411" y="6307282"/>
            <a:ext cx="3627312" cy="276999"/>
          </a:xfrm>
          <a:prstGeom prst="rect">
            <a:avLst/>
          </a:prstGeom>
          <a:noFill/>
        </p:spPr>
        <p:txBody>
          <a:bodyPr wrap="square" rtlCol="0">
            <a:spAutoFit/>
          </a:bodyPr>
          <a:lstStyle/>
          <a:p>
            <a:r>
              <a:rPr lang="en-GB" sz="1200" dirty="0">
                <a:solidFill>
                  <a:srgbClr val="00ABB5"/>
                </a:solidFill>
                <a:latin typeface="+mn-lt"/>
              </a:rPr>
              <a:t>For</a:t>
            </a:r>
            <a:r>
              <a:rPr lang="en-GB" sz="1200" baseline="0" dirty="0">
                <a:solidFill>
                  <a:srgbClr val="00ABB5"/>
                </a:solidFill>
                <a:latin typeface="+mn-lt"/>
              </a:rPr>
              <a:t> Scotland’s learners, with Scotland’s educators</a:t>
            </a:r>
            <a:endParaRPr lang="en-GB" sz="1200" dirty="0">
              <a:solidFill>
                <a:srgbClr val="00ABB5"/>
              </a:solidFill>
              <a:latin typeface="+mn-lt"/>
            </a:endParaRPr>
          </a:p>
        </p:txBody>
      </p:sp>
    </p:spTree>
    <p:extLst>
      <p:ext uri="{BB962C8B-B14F-4D97-AF65-F5344CB8AC3E}">
        <p14:creationId xmlns:p14="http://schemas.microsoft.com/office/powerpoint/2010/main" val="23296845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cxnSp>
        <p:nvCxnSpPr>
          <p:cNvPr id="3" name="Straight Connector 2"/>
          <p:cNvCxnSpPr/>
          <p:nvPr userDrawn="1"/>
        </p:nvCxnSpPr>
        <p:spPr>
          <a:xfrm>
            <a:off x="666751" y="6223000"/>
            <a:ext cx="10836972" cy="0"/>
          </a:xfrm>
          <a:prstGeom prst="line">
            <a:avLst/>
          </a:prstGeom>
          <a:ln>
            <a:solidFill>
              <a:srgbClr val="B3D236"/>
            </a:solidFill>
          </a:ln>
        </p:spPr>
        <p:style>
          <a:lnRef idx="1">
            <a:schemeClr val="accent1"/>
          </a:lnRef>
          <a:fillRef idx="0">
            <a:schemeClr val="accent1"/>
          </a:fillRef>
          <a:effectRef idx="0">
            <a:schemeClr val="accent1"/>
          </a:effectRef>
          <a:fontRef idx="minor">
            <a:schemeClr val="tx1"/>
          </a:fontRef>
        </p:style>
      </p:cxnSp>
      <p:sp>
        <p:nvSpPr>
          <p:cNvPr id="5" name="TextBox 4"/>
          <p:cNvSpPr txBox="1"/>
          <p:nvPr userDrawn="1"/>
        </p:nvSpPr>
        <p:spPr>
          <a:xfrm>
            <a:off x="7447288" y="6301465"/>
            <a:ext cx="4160440" cy="276999"/>
          </a:xfrm>
          <a:prstGeom prst="rect">
            <a:avLst/>
          </a:prstGeom>
          <a:noFill/>
        </p:spPr>
        <p:txBody>
          <a:bodyPr wrap="square" rtlCol="0">
            <a:spAutoFit/>
          </a:bodyPr>
          <a:lstStyle/>
          <a:p>
            <a:pPr algn="r" eaLnBrk="1" hangingPunct="1">
              <a:spcBef>
                <a:spcPct val="50000"/>
              </a:spcBef>
            </a:pPr>
            <a:r>
              <a:rPr lang="en-GB" sz="1200" dirty="0">
                <a:solidFill>
                  <a:srgbClr val="00ABB5"/>
                </a:solidFill>
              </a:rPr>
              <a:t>For Scotland's learners, with Scotland's educators</a:t>
            </a:r>
          </a:p>
        </p:txBody>
      </p:sp>
      <p:sp>
        <p:nvSpPr>
          <p:cNvPr id="7" name="TextBox 6"/>
          <p:cNvSpPr txBox="1"/>
          <p:nvPr userDrawn="1"/>
        </p:nvSpPr>
        <p:spPr>
          <a:xfrm>
            <a:off x="583623" y="6307283"/>
            <a:ext cx="3028257" cy="276999"/>
          </a:xfrm>
          <a:prstGeom prst="rect">
            <a:avLst/>
          </a:prstGeom>
          <a:noFill/>
        </p:spPr>
        <p:txBody>
          <a:bodyPr wrap="square" rtlCol="0">
            <a:spAutoFit/>
          </a:bodyPr>
          <a:lstStyle/>
          <a:p>
            <a:r>
              <a:rPr lang="en-GB" sz="1200" b="0" dirty="0">
                <a:solidFill>
                  <a:srgbClr val="00ABB5"/>
                </a:solidFill>
              </a:rPr>
              <a:t>Supporting Young Carers in Education</a:t>
            </a:r>
          </a:p>
        </p:txBody>
      </p:sp>
    </p:spTree>
    <p:extLst>
      <p:ext uri="{BB962C8B-B14F-4D97-AF65-F5344CB8AC3E}">
        <p14:creationId xmlns:p14="http://schemas.microsoft.com/office/powerpoint/2010/main" val="14558946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cxnSp>
        <p:nvCxnSpPr>
          <p:cNvPr id="2" name="Straight Connector 1"/>
          <p:cNvCxnSpPr/>
          <p:nvPr userDrawn="1"/>
        </p:nvCxnSpPr>
        <p:spPr>
          <a:xfrm>
            <a:off x="666751" y="6223000"/>
            <a:ext cx="10836972" cy="0"/>
          </a:xfrm>
          <a:prstGeom prst="line">
            <a:avLst/>
          </a:prstGeom>
          <a:ln>
            <a:solidFill>
              <a:srgbClr val="B3D236"/>
            </a:solidFill>
          </a:ln>
        </p:spPr>
        <p:style>
          <a:lnRef idx="1">
            <a:schemeClr val="accent1"/>
          </a:lnRef>
          <a:fillRef idx="0">
            <a:schemeClr val="accent1"/>
          </a:fillRef>
          <a:effectRef idx="0">
            <a:schemeClr val="accent1"/>
          </a:effectRef>
          <a:fontRef idx="minor">
            <a:schemeClr val="tx1"/>
          </a:fontRef>
        </p:style>
      </p:cxnSp>
      <p:sp>
        <p:nvSpPr>
          <p:cNvPr id="4" name="TextBox 3"/>
          <p:cNvSpPr txBox="1"/>
          <p:nvPr userDrawn="1"/>
        </p:nvSpPr>
        <p:spPr>
          <a:xfrm>
            <a:off x="7876411" y="6307282"/>
            <a:ext cx="3627312" cy="276999"/>
          </a:xfrm>
          <a:prstGeom prst="rect">
            <a:avLst/>
          </a:prstGeom>
          <a:noFill/>
        </p:spPr>
        <p:txBody>
          <a:bodyPr wrap="square" rtlCol="0">
            <a:spAutoFit/>
          </a:bodyPr>
          <a:lstStyle/>
          <a:p>
            <a:r>
              <a:rPr lang="en-GB" sz="1200" dirty="0">
                <a:solidFill>
                  <a:srgbClr val="00ABB5"/>
                </a:solidFill>
                <a:latin typeface="+mn-lt"/>
              </a:rPr>
              <a:t>For</a:t>
            </a:r>
            <a:r>
              <a:rPr lang="en-GB" sz="1200" baseline="0" dirty="0">
                <a:solidFill>
                  <a:srgbClr val="00ABB5"/>
                </a:solidFill>
                <a:latin typeface="+mn-lt"/>
              </a:rPr>
              <a:t> Scotland’s learners, with Scotland’s educators</a:t>
            </a:r>
            <a:endParaRPr lang="en-GB" sz="1200" dirty="0">
              <a:solidFill>
                <a:srgbClr val="00ABB5"/>
              </a:solidFill>
              <a:latin typeface="+mn-lt"/>
            </a:endParaRPr>
          </a:p>
        </p:txBody>
      </p:sp>
      <p:sp>
        <p:nvSpPr>
          <p:cNvPr id="5" name="TextBox 4"/>
          <p:cNvSpPr txBox="1"/>
          <p:nvPr userDrawn="1"/>
        </p:nvSpPr>
        <p:spPr>
          <a:xfrm>
            <a:off x="583623" y="6307283"/>
            <a:ext cx="3028257" cy="276999"/>
          </a:xfrm>
          <a:prstGeom prst="rect">
            <a:avLst/>
          </a:prstGeom>
          <a:noFill/>
        </p:spPr>
        <p:txBody>
          <a:bodyPr wrap="square" rtlCol="0">
            <a:spAutoFit/>
          </a:bodyPr>
          <a:lstStyle/>
          <a:p>
            <a:r>
              <a:rPr lang="en-GB" sz="1200" b="0" dirty="0">
                <a:solidFill>
                  <a:srgbClr val="00ABB5"/>
                </a:solidFill>
              </a:rPr>
              <a:t>Supporting Young Carers in Education</a:t>
            </a:r>
          </a:p>
        </p:txBody>
      </p:sp>
    </p:spTree>
    <p:extLst>
      <p:ext uri="{BB962C8B-B14F-4D97-AF65-F5344CB8AC3E}">
        <p14:creationId xmlns:p14="http://schemas.microsoft.com/office/powerpoint/2010/main" val="39239259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5" name="Straight Connector 4"/>
          <p:cNvCxnSpPr/>
          <p:nvPr userDrawn="1"/>
        </p:nvCxnSpPr>
        <p:spPr>
          <a:xfrm>
            <a:off x="666751" y="6223000"/>
            <a:ext cx="10836972" cy="0"/>
          </a:xfrm>
          <a:prstGeom prst="line">
            <a:avLst/>
          </a:prstGeom>
          <a:ln>
            <a:solidFill>
              <a:srgbClr val="B3D236"/>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userDrawn="1"/>
        </p:nvSpPr>
        <p:spPr>
          <a:xfrm>
            <a:off x="583623" y="6307283"/>
            <a:ext cx="3028257" cy="276999"/>
          </a:xfrm>
          <a:prstGeom prst="rect">
            <a:avLst/>
          </a:prstGeom>
          <a:noFill/>
        </p:spPr>
        <p:txBody>
          <a:bodyPr wrap="square" rtlCol="0">
            <a:spAutoFit/>
          </a:bodyPr>
          <a:lstStyle/>
          <a:p>
            <a:r>
              <a:rPr lang="en-GB" sz="1200" b="0" dirty="0">
                <a:solidFill>
                  <a:srgbClr val="00ABB5"/>
                </a:solidFill>
              </a:rPr>
              <a:t>Supporting Young Carers in Education</a:t>
            </a:r>
          </a:p>
        </p:txBody>
      </p:sp>
      <p:sp>
        <p:nvSpPr>
          <p:cNvPr id="10" name="TextBox 9"/>
          <p:cNvSpPr txBox="1"/>
          <p:nvPr userDrawn="1"/>
        </p:nvSpPr>
        <p:spPr>
          <a:xfrm>
            <a:off x="7876411" y="6307282"/>
            <a:ext cx="3627312" cy="276999"/>
          </a:xfrm>
          <a:prstGeom prst="rect">
            <a:avLst/>
          </a:prstGeom>
          <a:noFill/>
        </p:spPr>
        <p:txBody>
          <a:bodyPr wrap="square" rtlCol="0">
            <a:spAutoFit/>
          </a:bodyPr>
          <a:lstStyle/>
          <a:p>
            <a:r>
              <a:rPr lang="en-GB" sz="1200" dirty="0">
                <a:solidFill>
                  <a:srgbClr val="00ABB5"/>
                </a:solidFill>
                <a:latin typeface="+mn-lt"/>
              </a:rPr>
              <a:t>For</a:t>
            </a:r>
            <a:r>
              <a:rPr lang="en-GB" sz="1200" baseline="0" dirty="0">
                <a:solidFill>
                  <a:srgbClr val="00ABB5"/>
                </a:solidFill>
                <a:latin typeface="+mn-lt"/>
              </a:rPr>
              <a:t> Scotland’s learners, with Scotland’s educators</a:t>
            </a:r>
            <a:endParaRPr lang="en-GB" sz="1200" dirty="0">
              <a:solidFill>
                <a:srgbClr val="00ABB5"/>
              </a:solidFill>
              <a:latin typeface="+mn-lt"/>
            </a:endParaRPr>
          </a:p>
        </p:txBody>
      </p:sp>
    </p:spTree>
    <p:extLst>
      <p:ext uri="{BB962C8B-B14F-4D97-AF65-F5344CB8AC3E}">
        <p14:creationId xmlns:p14="http://schemas.microsoft.com/office/powerpoint/2010/main" val="26684435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GB"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5" name="Straight Connector 4"/>
          <p:cNvCxnSpPr/>
          <p:nvPr userDrawn="1"/>
        </p:nvCxnSpPr>
        <p:spPr>
          <a:xfrm>
            <a:off x="666751" y="6223000"/>
            <a:ext cx="10836972" cy="0"/>
          </a:xfrm>
          <a:prstGeom prst="line">
            <a:avLst/>
          </a:prstGeom>
          <a:ln>
            <a:solidFill>
              <a:srgbClr val="B3D236"/>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userDrawn="1"/>
        </p:nvSpPr>
        <p:spPr>
          <a:xfrm>
            <a:off x="583623" y="6307283"/>
            <a:ext cx="3028257" cy="276999"/>
          </a:xfrm>
          <a:prstGeom prst="rect">
            <a:avLst/>
          </a:prstGeom>
          <a:noFill/>
        </p:spPr>
        <p:txBody>
          <a:bodyPr wrap="square" rtlCol="0">
            <a:spAutoFit/>
          </a:bodyPr>
          <a:lstStyle/>
          <a:p>
            <a:r>
              <a:rPr lang="en-GB" sz="1200" b="0" dirty="0">
                <a:solidFill>
                  <a:srgbClr val="00ABB5"/>
                </a:solidFill>
              </a:rPr>
              <a:t>Supporting Young Carers in Education</a:t>
            </a:r>
          </a:p>
        </p:txBody>
      </p:sp>
      <p:sp>
        <p:nvSpPr>
          <p:cNvPr id="10" name="TextBox 9"/>
          <p:cNvSpPr txBox="1"/>
          <p:nvPr userDrawn="1"/>
        </p:nvSpPr>
        <p:spPr>
          <a:xfrm>
            <a:off x="7876411" y="6307282"/>
            <a:ext cx="3627312" cy="276999"/>
          </a:xfrm>
          <a:prstGeom prst="rect">
            <a:avLst/>
          </a:prstGeom>
          <a:noFill/>
        </p:spPr>
        <p:txBody>
          <a:bodyPr wrap="square" rtlCol="0">
            <a:spAutoFit/>
          </a:bodyPr>
          <a:lstStyle/>
          <a:p>
            <a:r>
              <a:rPr lang="en-GB" sz="1200" dirty="0">
                <a:solidFill>
                  <a:srgbClr val="00ABB5"/>
                </a:solidFill>
                <a:latin typeface="+mn-lt"/>
              </a:rPr>
              <a:t>For</a:t>
            </a:r>
            <a:r>
              <a:rPr lang="en-GB" sz="1200" baseline="0" dirty="0">
                <a:solidFill>
                  <a:srgbClr val="00ABB5"/>
                </a:solidFill>
                <a:latin typeface="+mn-lt"/>
              </a:rPr>
              <a:t> Scotland’s learners, with Scotland’s educators</a:t>
            </a:r>
            <a:endParaRPr lang="en-GB" sz="1200" dirty="0">
              <a:solidFill>
                <a:srgbClr val="00ABB5"/>
              </a:solidFill>
              <a:latin typeface="+mn-lt"/>
            </a:endParaRPr>
          </a:p>
        </p:txBody>
      </p:sp>
    </p:spTree>
    <p:extLst>
      <p:ext uri="{BB962C8B-B14F-4D97-AF65-F5344CB8AC3E}">
        <p14:creationId xmlns:p14="http://schemas.microsoft.com/office/powerpoint/2010/main" val="41880699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cxnSp>
        <p:nvCxnSpPr>
          <p:cNvPr id="4" name="Straight Connector 3"/>
          <p:cNvCxnSpPr/>
          <p:nvPr userDrawn="1"/>
        </p:nvCxnSpPr>
        <p:spPr>
          <a:xfrm>
            <a:off x="666751" y="6223000"/>
            <a:ext cx="10836972" cy="0"/>
          </a:xfrm>
          <a:prstGeom prst="line">
            <a:avLst/>
          </a:prstGeom>
          <a:ln>
            <a:solidFill>
              <a:srgbClr val="B3D236"/>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userDrawn="1"/>
        </p:nvSpPr>
        <p:spPr>
          <a:xfrm>
            <a:off x="583623" y="6307283"/>
            <a:ext cx="3028257" cy="276999"/>
          </a:xfrm>
          <a:prstGeom prst="rect">
            <a:avLst/>
          </a:prstGeom>
          <a:noFill/>
        </p:spPr>
        <p:txBody>
          <a:bodyPr wrap="square" rtlCol="0">
            <a:spAutoFit/>
          </a:bodyPr>
          <a:lstStyle/>
          <a:p>
            <a:r>
              <a:rPr lang="en-GB" sz="1200" b="0" dirty="0">
                <a:solidFill>
                  <a:srgbClr val="00ABB5"/>
                </a:solidFill>
              </a:rPr>
              <a:t>Supporting Young Carers in Education</a:t>
            </a:r>
          </a:p>
        </p:txBody>
      </p:sp>
      <p:sp>
        <p:nvSpPr>
          <p:cNvPr id="9" name="TextBox 8"/>
          <p:cNvSpPr txBox="1"/>
          <p:nvPr userDrawn="1"/>
        </p:nvSpPr>
        <p:spPr>
          <a:xfrm>
            <a:off x="7876411" y="6307282"/>
            <a:ext cx="3627312" cy="276999"/>
          </a:xfrm>
          <a:prstGeom prst="rect">
            <a:avLst/>
          </a:prstGeom>
          <a:noFill/>
        </p:spPr>
        <p:txBody>
          <a:bodyPr wrap="square" rtlCol="0">
            <a:spAutoFit/>
          </a:bodyPr>
          <a:lstStyle/>
          <a:p>
            <a:r>
              <a:rPr lang="en-GB" sz="1200" dirty="0">
                <a:solidFill>
                  <a:srgbClr val="00ABB5"/>
                </a:solidFill>
                <a:latin typeface="+mn-lt"/>
              </a:rPr>
              <a:t>For</a:t>
            </a:r>
            <a:r>
              <a:rPr lang="en-GB" sz="1200" baseline="0" dirty="0">
                <a:solidFill>
                  <a:srgbClr val="00ABB5"/>
                </a:solidFill>
                <a:latin typeface="+mn-lt"/>
              </a:rPr>
              <a:t> Scotland’s learners, with Scotland’s educators</a:t>
            </a:r>
            <a:endParaRPr lang="en-GB" sz="1200" dirty="0">
              <a:solidFill>
                <a:srgbClr val="00ABB5"/>
              </a:solidFill>
              <a:latin typeface="+mn-lt"/>
            </a:endParaRPr>
          </a:p>
        </p:txBody>
      </p:sp>
    </p:spTree>
    <p:extLst>
      <p:ext uri="{BB962C8B-B14F-4D97-AF65-F5344CB8AC3E}">
        <p14:creationId xmlns:p14="http://schemas.microsoft.com/office/powerpoint/2010/main" val="38539269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11168" y="830264"/>
            <a:ext cx="2747433" cy="47593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66751" y="830264"/>
            <a:ext cx="8041216" cy="47593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cxnSp>
        <p:nvCxnSpPr>
          <p:cNvPr id="4" name="Straight Connector 3"/>
          <p:cNvCxnSpPr/>
          <p:nvPr userDrawn="1"/>
        </p:nvCxnSpPr>
        <p:spPr>
          <a:xfrm>
            <a:off x="666751" y="6223000"/>
            <a:ext cx="10836972" cy="0"/>
          </a:xfrm>
          <a:prstGeom prst="line">
            <a:avLst/>
          </a:prstGeom>
          <a:ln>
            <a:solidFill>
              <a:srgbClr val="B3D236"/>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userDrawn="1"/>
        </p:nvSpPr>
        <p:spPr>
          <a:xfrm>
            <a:off x="583623" y="6307283"/>
            <a:ext cx="3028257" cy="276999"/>
          </a:xfrm>
          <a:prstGeom prst="rect">
            <a:avLst/>
          </a:prstGeom>
          <a:noFill/>
        </p:spPr>
        <p:txBody>
          <a:bodyPr wrap="square" rtlCol="0">
            <a:spAutoFit/>
          </a:bodyPr>
          <a:lstStyle/>
          <a:p>
            <a:r>
              <a:rPr lang="en-GB" sz="1200" b="0" dirty="0">
                <a:solidFill>
                  <a:srgbClr val="00ABB5"/>
                </a:solidFill>
              </a:rPr>
              <a:t>Supporting Young Carers in Education</a:t>
            </a:r>
          </a:p>
        </p:txBody>
      </p:sp>
      <p:sp>
        <p:nvSpPr>
          <p:cNvPr id="9" name="TextBox 8"/>
          <p:cNvSpPr txBox="1"/>
          <p:nvPr userDrawn="1"/>
        </p:nvSpPr>
        <p:spPr>
          <a:xfrm>
            <a:off x="7876411" y="6307282"/>
            <a:ext cx="3627312" cy="276999"/>
          </a:xfrm>
          <a:prstGeom prst="rect">
            <a:avLst/>
          </a:prstGeom>
          <a:noFill/>
        </p:spPr>
        <p:txBody>
          <a:bodyPr wrap="square" rtlCol="0">
            <a:spAutoFit/>
          </a:bodyPr>
          <a:lstStyle/>
          <a:p>
            <a:r>
              <a:rPr lang="en-GB" sz="1200" dirty="0">
                <a:solidFill>
                  <a:srgbClr val="00ABB5"/>
                </a:solidFill>
                <a:latin typeface="+mn-lt"/>
              </a:rPr>
              <a:t>For</a:t>
            </a:r>
            <a:r>
              <a:rPr lang="en-GB" sz="1200" baseline="0" dirty="0">
                <a:solidFill>
                  <a:srgbClr val="00ABB5"/>
                </a:solidFill>
                <a:latin typeface="+mn-lt"/>
              </a:rPr>
              <a:t> Scotland’s learners, with Scotland’s educators</a:t>
            </a:r>
            <a:endParaRPr lang="en-GB" sz="1200" dirty="0">
              <a:solidFill>
                <a:srgbClr val="00ABB5"/>
              </a:solidFill>
              <a:latin typeface="+mn-lt"/>
            </a:endParaRPr>
          </a:p>
        </p:txBody>
      </p:sp>
    </p:spTree>
    <p:extLst>
      <p:ext uri="{BB962C8B-B14F-4D97-AF65-F5344CB8AC3E}">
        <p14:creationId xmlns:p14="http://schemas.microsoft.com/office/powerpoint/2010/main" val="13446351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bwMode="auto">
          <a:xfrm>
            <a:off x="666751" y="830263"/>
            <a:ext cx="10836972" cy="71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endParaRPr lang="en-GB" dirty="0"/>
          </a:p>
        </p:txBody>
      </p:sp>
      <p:sp>
        <p:nvSpPr>
          <p:cNvPr id="1028" name="Rectangle 3"/>
          <p:cNvSpPr>
            <a:spLocks noGrp="1" noChangeArrowheads="1"/>
          </p:cNvSpPr>
          <p:nvPr>
            <p:ph type="body" idx="1"/>
          </p:nvPr>
        </p:nvSpPr>
        <p:spPr bwMode="auto">
          <a:xfrm>
            <a:off x="685800" y="1887538"/>
            <a:ext cx="10817923" cy="370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a:t>Main body style like this and leading into bullets:</a:t>
            </a:r>
          </a:p>
          <a:p>
            <a:pPr lvl="1"/>
            <a:r>
              <a:rPr lang="en-US" dirty="0"/>
              <a:t>First level bullet</a:t>
            </a:r>
          </a:p>
          <a:p>
            <a:pPr lvl="2"/>
            <a:r>
              <a:rPr lang="en-US" dirty="0"/>
              <a:t>Second level bullet</a:t>
            </a:r>
          </a:p>
          <a:p>
            <a:pPr lvl="3"/>
            <a:r>
              <a:rPr lang="en-US" dirty="0"/>
              <a:t>Third level bullet</a:t>
            </a:r>
          </a:p>
          <a:p>
            <a:pPr lvl="4"/>
            <a:r>
              <a:rPr lang="en-US" dirty="0"/>
              <a:t>Fourth level</a:t>
            </a:r>
          </a:p>
          <a:p>
            <a:pPr lvl="5"/>
            <a:r>
              <a:rPr lang="en-US" dirty="0"/>
              <a:t>Fifth level</a:t>
            </a:r>
            <a:endParaRPr lang="en-GB" dirty="0"/>
          </a:p>
        </p:txBody>
      </p:sp>
      <p:sp>
        <p:nvSpPr>
          <p:cNvPr id="1029" name="Text Box 7"/>
          <p:cNvSpPr txBox="1">
            <a:spLocks noChangeArrowheads="1"/>
          </p:cNvSpPr>
          <p:nvPr/>
        </p:nvSpPr>
        <p:spPr bwMode="auto">
          <a:xfrm>
            <a:off x="7127342" y="6304472"/>
            <a:ext cx="4512733"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spcBef>
                <a:spcPct val="50000"/>
              </a:spcBef>
            </a:pPr>
            <a:r>
              <a:rPr lang="en-GB" sz="1200" dirty="0">
                <a:solidFill>
                  <a:srgbClr val="00ABB5"/>
                </a:solidFill>
              </a:rPr>
              <a:t>For Scotland's learners, with Scotland's educators</a:t>
            </a:r>
          </a:p>
        </p:txBody>
      </p:sp>
      <p:sp>
        <p:nvSpPr>
          <p:cNvPr id="1030" name="Picture 9" descr="Education Scotland White (higher res)"/>
          <p:cNvSpPr>
            <a:spLocks noChangeAspect="1" noChangeArrowheads="1"/>
          </p:cNvSpPr>
          <p:nvPr/>
        </p:nvSpPr>
        <p:spPr bwMode="auto">
          <a:xfrm>
            <a:off x="9359900" y="5892800"/>
            <a:ext cx="21590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sz="1800"/>
          </a:p>
        </p:txBody>
      </p:sp>
      <p:cxnSp>
        <p:nvCxnSpPr>
          <p:cNvPr id="3" name="Straight Connector 2"/>
          <p:cNvCxnSpPr>
            <a:endCxn id="1030" idx="3"/>
          </p:cNvCxnSpPr>
          <p:nvPr/>
        </p:nvCxnSpPr>
        <p:spPr>
          <a:xfrm flipV="1">
            <a:off x="676690" y="6216650"/>
            <a:ext cx="10842210" cy="41072"/>
          </a:xfrm>
          <a:prstGeom prst="line">
            <a:avLst/>
          </a:prstGeom>
          <a:ln w="12700" cmpd="sng">
            <a:solidFill>
              <a:srgbClr val="B3D236"/>
            </a:solidFill>
          </a:ln>
          <a:effectLst/>
        </p:spPr>
        <p:style>
          <a:lnRef idx="2">
            <a:schemeClr val="accent1"/>
          </a:lnRef>
          <a:fillRef idx="0">
            <a:schemeClr val="accent1"/>
          </a:fillRef>
          <a:effectRef idx="1">
            <a:schemeClr val="accent1"/>
          </a:effectRef>
          <a:fontRef idx="minor">
            <a:schemeClr val="tx1"/>
          </a:fontRef>
        </p:style>
      </p:cxnSp>
      <p:sp>
        <p:nvSpPr>
          <p:cNvPr id="9" name="TextBox 8"/>
          <p:cNvSpPr txBox="1"/>
          <p:nvPr userDrawn="1"/>
        </p:nvSpPr>
        <p:spPr>
          <a:xfrm>
            <a:off x="583623" y="6307283"/>
            <a:ext cx="3028257" cy="430887"/>
          </a:xfrm>
          <a:prstGeom prst="rect">
            <a:avLst/>
          </a:prstGeom>
          <a:noFill/>
        </p:spPr>
        <p:txBody>
          <a:bodyPr wrap="square" rtlCol="0">
            <a:spAutoFit/>
          </a:bodyPr>
          <a:lstStyle/>
          <a:p>
            <a:r>
              <a:rPr lang="en-GB" sz="1200" b="0" dirty="0">
                <a:solidFill>
                  <a:srgbClr val="00ABB5"/>
                </a:solidFill>
              </a:rPr>
              <a:t>Reviews, Rights and Promises:</a:t>
            </a:r>
          </a:p>
          <a:p>
            <a:r>
              <a:rPr lang="en-GB" sz="1000" b="0" dirty="0">
                <a:solidFill>
                  <a:srgbClr val="B3D236"/>
                </a:solidFill>
              </a:rPr>
              <a:t>How do these translate into Practice?</a:t>
            </a:r>
            <a:endParaRPr lang="en-US" sz="1000" b="0" dirty="0">
              <a:solidFill>
                <a:srgbClr val="B3D236"/>
              </a:solidFill>
            </a:endParaRPr>
          </a:p>
        </p:txBody>
      </p:sp>
    </p:spTree>
    <p:extLst>
      <p:ext uri="{BB962C8B-B14F-4D97-AF65-F5344CB8AC3E}">
        <p14:creationId xmlns:p14="http://schemas.microsoft.com/office/powerpoint/2010/main" val="514789653"/>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Lst>
  <p:txStyles>
    <p:titleStyle>
      <a:lvl1pPr algn="l" rtl="0" eaLnBrk="1" fontAlgn="base" hangingPunct="1">
        <a:spcBef>
          <a:spcPct val="0"/>
        </a:spcBef>
        <a:spcAft>
          <a:spcPct val="0"/>
        </a:spcAft>
        <a:defRPr sz="3000" b="1">
          <a:solidFill>
            <a:srgbClr val="00ABB5"/>
          </a:solidFill>
          <a:latin typeface="+mj-lt"/>
          <a:ea typeface="+mj-ea"/>
          <a:cs typeface="+mj-cs"/>
        </a:defRPr>
      </a:lvl1pPr>
      <a:lvl2pPr algn="l" rtl="0" eaLnBrk="1" fontAlgn="base" hangingPunct="1">
        <a:spcBef>
          <a:spcPct val="0"/>
        </a:spcBef>
        <a:spcAft>
          <a:spcPct val="0"/>
        </a:spcAft>
        <a:defRPr sz="3000" b="1">
          <a:solidFill>
            <a:srgbClr val="000000"/>
          </a:solidFill>
          <a:latin typeface="Arial" charset="0"/>
          <a:cs typeface="Arial" charset="0"/>
        </a:defRPr>
      </a:lvl2pPr>
      <a:lvl3pPr algn="l" rtl="0" eaLnBrk="1" fontAlgn="base" hangingPunct="1">
        <a:spcBef>
          <a:spcPct val="0"/>
        </a:spcBef>
        <a:spcAft>
          <a:spcPct val="0"/>
        </a:spcAft>
        <a:defRPr sz="3000" b="1">
          <a:solidFill>
            <a:srgbClr val="000000"/>
          </a:solidFill>
          <a:latin typeface="Arial" charset="0"/>
          <a:cs typeface="Arial" charset="0"/>
        </a:defRPr>
      </a:lvl3pPr>
      <a:lvl4pPr algn="l" rtl="0" eaLnBrk="1" fontAlgn="base" hangingPunct="1">
        <a:spcBef>
          <a:spcPct val="0"/>
        </a:spcBef>
        <a:spcAft>
          <a:spcPct val="0"/>
        </a:spcAft>
        <a:defRPr sz="3000" b="1">
          <a:solidFill>
            <a:srgbClr val="000000"/>
          </a:solidFill>
          <a:latin typeface="Arial" charset="0"/>
          <a:cs typeface="Arial" charset="0"/>
        </a:defRPr>
      </a:lvl4pPr>
      <a:lvl5pPr algn="l" rtl="0" eaLnBrk="1" fontAlgn="base" hangingPunct="1">
        <a:spcBef>
          <a:spcPct val="0"/>
        </a:spcBef>
        <a:spcAft>
          <a:spcPct val="0"/>
        </a:spcAft>
        <a:defRPr sz="3000" b="1">
          <a:solidFill>
            <a:srgbClr val="000000"/>
          </a:solidFill>
          <a:latin typeface="Arial" charset="0"/>
          <a:cs typeface="Arial" charset="0"/>
        </a:defRPr>
      </a:lvl5pPr>
      <a:lvl6pPr marL="457200" algn="l" rtl="0" eaLnBrk="1" fontAlgn="base" hangingPunct="1">
        <a:spcBef>
          <a:spcPct val="0"/>
        </a:spcBef>
        <a:spcAft>
          <a:spcPct val="0"/>
        </a:spcAft>
        <a:defRPr sz="3000" b="1">
          <a:solidFill>
            <a:srgbClr val="000000"/>
          </a:solidFill>
          <a:latin typeface="Arial" charset="0"/>
          <a:cs typeface="Arial" charset="0"/>
        </a:defRPr>
      </a:lvl6pPr>
      <a:lvl7pPr marL="914400" algn="l" rtl="0" eaLnBrk="1" fontAlgn="base" hangingPunct="1">
        <a:spcBef>
          <a:spcPct val="0"/>
        </a:spcBef>
        <a:spcAft>
          <a:spcPct val="0"/>
        </a:spcAft>
        <a:defRPr sz="3000" b="1">
          <a:solidFill>
            <a:srgbClr val="000000"/>
          </a:solidFill>
          <a:latin typeface="Arial" charset="0"/>
          <a:cs typeface="Arial" charset="0"/>
        </a:defRPr>
      </a:lvl7pPr>
      <a:lvl8pPr marL="1371600" algn="l" rtl="0" eaLnBrk="1" fontAlgn="base" hangingPunct="1">
        <a:spcBef>
          <a:spcPct val="0"/>
        </a:spcBef>
        <a:spcAft>
          <a:spcPct val="0"/>
        </a:spcAft>
        <a:defRPr sz="3000" b="1">
          <a:solidFill>
            <a:srgbClr val="000000"/>
          </a:solidFill>
          <a:latin typeface="Arial" charset="0"/>
          <a:cs typeface="Arial" charset="0"/>
        </a:defRPr>
      </a:lvl8pPr>
      <a:lvl9pPr marL="1828800" algn="l" rtl="0" eaLnBrk="1" fontAlgn="base" hangingPunct="1">
        <a:spcBef>
          <a:spcPct val="0"/>
        </a:spcBef>
        <a:spcAft>
          <a:spcPct val="0"/>
        </a:spcAft>
        <a:defRPr sz="3000" b="1">
          <a:solidFill>
            <a:srgbClr val="000000"/>
          </a:solidFill>
          <a:latin typeface="Arial" charset="0"/>
          <a:cs typeface="Arial" charset="0"/>
        </a:defRPr>
      </a:lvl9pPr>
    </p:titleStyle>
    <p:bodyStyle>
      <a:lvl1pPr marL="0" indent="0" algn="l" rtl="0" eaLnBrk="1" fontAlgn="base" hangingPunct="1">
        <a:spcBef>
          <a:spcPct val="20000"/>
        </a:spcBef>
        <a:spcAft>
          <a:spcPct val="0"/>
        </a:spcAft>
        <a:buFont typeface="Arial"/>
        <a:buNone/>
        <a:defRPr sz="2000" baseline="0">
          <a:solidFill>
            <a:schemeClr val="tx1">
              <a:lumMod val="65000"/>
              <a:lumOff val="35000"/>
            </a:schemeClr>
          </a:solidFill>
          <a:latin typeface="+mn-lt"/>
          <a:ea typeface="+mn-ea"/>
          <a:cs typeface="+mn-cs"/>
        </a:defRPr>
      </a:lvl1pPr>
      <a:lvl2pPr marL="742950" indent="-285750" algn="l" rtl="0" eaLnBrk="1" fontAlgn="base" hangingPunct="1">
        <a:spcBef>
          <a:spcPct val="20000"/>
        </a:spcBef>
        <a:spcAft>
          <a:spcPct val="0"/>
        </a:spcAft>
        <a:buClr>
          <a:srgbClr val="00ABB5"/>
        </a:buClr>
        <a:buFont typeface="Arial"/>
        <a:buChar char="•"/>
        <a:defRPr sz="2000">
          <a:solidFill>
            <a:schemeClr val="tx1">
              <a:lumMod val="65000"/>
              <a:lumOff val="35000"/>
            </a:schemeClr>
          </a:solidFill>
          <a:latin typeface="+mn-lt"/>
          <a:cs typeface="+mn-cs"/>
        </a:defRPr>
      </a:lvl2pPr>
      <a:lvl3pPr marL="1257300" marR="0" indent="-342900" algn="l" defTabSz="914400" rtl="0" eaLnBrk="1" fontAlgn="base" latinLnBrk="0" hangingPunct="1">
        <a:lnSpc>
          <a:spcPct val="100000"/>
        </a:lnSpc>
        <a:spcBef>
          <a:spcPct val="20000"/>
        </a:spcBef>
        <a:spcAft>
          <a:spcPct val="0"/>
        </a:spcAft>
        <a:buClr>
          <a:srgbClr val="00ABB5"/>
        </a:buClr>
        <a:buSzTx/>
        <a:buFont typeface="Lucida Grande"/>
        <a:buChar char="-"/>
        <a:tabLst/>
        <a:defRPr sz="2000">
          <a:solidFill>
            <a:schemeClr val="tx1">
              <a:lumMod val="65000"/>
              <a:lumOff val="35000"/>
            </a:schemeClr>
          </a:solidFill>
          <a:latin typeface="+mn-lt"/>
          <a:cs typeface="+mn-cs"/>
        </a:defRPr>
      </a:lvl3pPr>
      <a:lvl4pPr marL="1714500" indent="-342900" algn="l" rtl="0" eaLnBrk="1" fontAlgn="base" hangingPunct="1">
        <a:spcBef>
          <a:spcPct val="20000"/>
        </a:spcBef>
        <a:spcAft>
          <a:spcPct val="0"/>
        </a:spcAft>
        <a:buClr>
          <a:srgbClr val="00ABB5"/>
        </a:buClr>
        <a:buFont typeface="Wingdings" charset="2"/>
        <a:buChar char="Ø"/>
        <a:defRPr sz="2000">
          <a:solidFill>
            <a:schemeClr val="tx1">
              <a:lumMod val="65000"/>
              <a:lumOff val="35000"/>
            </a:schemeClr>
          </a:solidFill>
          <a:latin typeface="+mn-lt"/>
          <a:cs typeface="+mn-cs"/>
        </a:defRPr>
      </a:lvl4pPr>
      <a:lvl5pPr marL="2171700" indent="-342900" algn="l" rtl="0" eaLnBrk="1" fontAlgn="base" hangingPunct="1">
        <a:spcBef>
          <a:spcPct val="20000"/>
        </a:spcBef>
        <a:spcAft>
          <a:spcPct val="0"/>
        </a:spcAft>
        <a:buClr>
          <a:srgbClr val="00ABB5"/>
        </a:buClr>
        <a:buFont typeface="Lucida Grande"/>
        <a:buChar char="-"/>
        <a:defRPr sz="2000">
          <a:solidFill>
            <a:schemeClr val="tx1">
              <a:lumMod val="65000"/>
              <a:lumOff val="35000"/>
            </a:schemeClr>
          </a:solidFill>
          <a:latin typeface="+mn-lt"/>
          <a:cs typeface="+mn-cs"/>
        </a:defRPr>
      </a:lvl5pPr>
      <a:lvl6pPr marL="2514600" indent="-228600" algn="l" rtl="0" eaLnBrk="1" fontAlgn="base" hangingPunct="1">
        <a:spcBef>
          <a:spcPct val="20000"/>
        </a:spcBef>
        <a:spcAft>
          <a:spcPct val="0"/>
        </a:spcAft>
        <a:buClr>
          <a:srgbClr val="00ABB5"/>
        </a:buClr>
        <a:buFontTx/>
        <a:buChar char="»"/>
        <a:defRPr sz="2000">
          <a:solidFill>
            <a:schemeClr val="tx1">
              <a:lumMod val="65000"/>
              <a:lumOff val="35000"/>
            </a:schemeClr>
          </a:solidFill>
          <a:latin typeface="+mn-lt"/>
          <a:cs typeface="+mn-cs"/>
        </a:defRPr>
      </a:lvl6pPr>
      <a:lvl7pPr marL="2971800" indent="-228600" algn="l" rtl="0" eaLnBrk="1" fontAlgn="base" hangingPunct="1">
        <a:spcBef>
          <a:spcPct val="20000"/>
        </a:spcBef>
        <a:spcAft>
          <a:spcPct val="0"/>
        </a:spcAft>
        <a:buChar char="»"/>
        <a:defRPr sz="2000">
          <a:solidFill>
            <a:srgbClr val="000000"/>
          </a:solidFill>
          <a:latin typeface="+mn-lt"/>
          <a:cs typeface="+mn-cs"/>
        </a:defRPr>
      </a:lvl7pPr>
      <a:lvl8pPr marL="3429000" indent="-228600" algn="l" rtl="0" eaLnBrk="1" fontAlgn="base" hangingPunct="1">
        <a:spcBef>
          <a:spcPct val="20000"/>
        </a:spcBef>
        <a:spcAft>
          <a:spcPct val="0"/>
        </a:spcAft>
        <a:buChar char="»"/>
        <a:defRPr sz="2000">
          <a:solidFill>
            <a:srgbClr val="000000"/>
          </a:solidFill>
          <a:latin typeface="+mn-lt"/>
          <a:cs typeface="+mn-cs"/>
        </a:defRPr>
      </a:lvl8pPr>
      <a:lvl9pPr marL="3886200" indent="-228600" algn="l" rtl="0" eaLnBrk="1" fontAlgn="base" hangingPunct="1">
        <a:spcBef>
          <a:spcPct val="20000"/>
        </a:spcBef>
        <a:spcAft>
          <a:spcPct val="0"/>
        </a:spcAft>
        <a:buChar char="»"/>
        <a:defRPr sz="2000">
          <a:solidFill>
            <a:srgbClr val="000000"/>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6.xml"/><Relationship Id="rId5" Type="http://schemas.openxmlformats.org/officeDocument/2006/relationships/image" Target="../media/image3.jp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6.xml"/><Relationship Id="rId5" Type="http://schemas.openxmlformats.org/officeDocument/2006/relationships/image" Target="../media/image3.jp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hyperlink" Target="https://education.gov.scot/media/hnda4wfo/module-1a-jun25.pptx" TargetMode="Externa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hyperlink" Target="https://education.gov.scot/media/c2rlnoqv/transitions-informed-level.pptx" TargetMode="External"/><Relationship Id="rId5" Type="http://schemas.openxmlformats.org/officeDocument/2006/relationships/hyperlink" Target="https://education.gov.scot/media/5a1dimwo/module-3-aug-24.pptx" TargetMode="External"/><Relationship Id="rId4" Type="http://schemas.openxmlformats.org/officeDocument/2006/relationships/hyperlink" Target="https://education.gov.scot/media/sguekc5v/module-2a-jun25.pptx"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hyperlink" Target="https://www.bing.com/ck/a?!&amp;&amp;p=b1d2d3840783d6277c3379af3dc335ba5cda1a79687d263ff07369db4026ee95JmltdHM9MTc3MjY2ODgwMA&amp;ptn=3&amp;ver=2&amp;hsh=4&amp;fclid=032a31f3-642b-6098-3d4e-26ff65a661b4&amp;psq=nurture+principle+-+transitions&amp;u=a1aHR0cHM6Ly9ibG9ncy5nbG93c2NvdGxhbmQub3JnLnVrL3NiL2Vhcmx5bGV2ZWxwb3J0YWwvcHJpbmNpcGxlLTYtdGhlLWltcG9ydGFuY2Utb2YtdHJhbnNpdGlvbi1pbi1jaGlsZHJlbnMtbGl2ZXMv&amp;ntb=1" TargetMode="External"/><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hyperlink" Target="https://www.bing.com/ck/a?!&amp;&amp;p=6a674e4a9305d2b17bba414c2f84f8e1c7523365fed625a44291c07f7bec531cJmltdHM9MTc3MjY2ODgwMA&amp;ptn=3&amp;ver=2&amp;hsh=4&amp;fclid=032a31f3-642b-6098-3d4e-26ff65a661b4&amp;psq=nurture+principle+-+transitions&amp;u=a1aHR0cHM6Ly9ub3J0aGF5ci1lZHBzeWNocy5jby51ay93cC1jb250ZW50L3VwbG9hZHMvMjAyMC8wOC9Vbml0LTctVHJhbnNpdGlvbnNfcHB0LXdpdGgtcmVjb3JkaW5nLnBkZg&amp;ntb=1" TargetMode="External"/><Relationship Id="rId4" Type="http://schemas.openxmlformats.org/officeDocument/2006/relationships/hyperlink" Target="https://www.bing.com/ck/a?!&amp;&amp;p=961e7b468d292d554775a0104786e95ad120846b7f44953943c6de82ca92061bJmltdHM9MTc3MjY2ODgwMA&amp;ptn=3&amp;ver=2&amp;hsh=4&amp;fclid=032a31f3-642b-6098-3d4e-26ff65a661b4&amp;psq=nurture+principle+-+transitions&amp;u=a1aHR0cHM6Ly93d3cuZXBzLnNvdXRoLWF5cnNoaXJlLmdvdi51ay9pbWFnZXMvNl9wcmluY2lwbGVzX29mX251cnR1cmVfZmluYWwucGRm&amp;ntb=1" TargetMode="Externa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xml"/><Relationship Id="rId1" Type="http://schemas.openxmlformats.org/officeDocument/2006/relationships/video" Target="https://www.youtube.com/embed/6jMxjQQozGw?feature=oembed" TargetMode="External"/><Relationship Id="rId4" Type="http://schemas.openxmlformats.org/officeDocument/2006/relationships/image" Target="../media/image5.jpeg"/></Relationships>
</file>

<file path=ppt/slides/_rels/slide1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6.xml"/><Relationship Id="rId5" Type="http://schemas.openxmlformats.org/officeDocument/2006/relationships/image" Target="../media/image3.jpg"/><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xml"/><Relationship Id="rId1" Type="http://schemas.openxmlformats.org/officeDocument/2006/relationships/video" Target="https://www.youtube.com/embed/u81d5h1iyUc?start=2&amp;feature=oembed" TargetMode="External"/><Relationship Id="rId4" Type="http://schemas.openxmlformats.org/officeDocument/2006/relationships/image" Target="../media/image7.jpeg"/></Relationships>
</file>

<file path=ppt/slides/_rels/slide22.xml.rels><?xml version="1.0" encoding="UTF-8" standalone="yes"?>
<Relationships xmlns="http://schemas.openxmlformats.org/package/2006/relationships"><Relationship Id="rId3" Type="http://schemas.openxmlformats.org/officeDocument/2006/relationships/hyperlink" Target="https://carers.org/downloads/next-steps--what-is-the-experience-of-young-adult-carers-in-education.pdf" TargetMode="External"/><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hyperlink" Target="https://barnetyoungcarers.org.uk/wp-content/uploads/2024/10/young-carers-in-education-reportfinal.pdf" TargetMode="Externa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hyperlink" Target="https://education.gov.scot/media/sguekc5v/module-2a-jun25.pptx" TargetMode="External"/><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1.xml"/><Relationship Id="rId1" Type="http://schemas.openxmlformats.org/officeDocument/2006/relationships/video" Target="https://www.youtube.com/embed/WNwc3fqTQWk?feature=oembed" TargetMode="External"/><Relationship Id="rId4" Type="http://schemas.openxmlformats.org/officeDocument/2006/relationships/image" Target="../media/image8.jpe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1.xml"/><Relationship Id="rId1" Type="http://schemas.openxmlformats.org/officeDocument/2006/relationships/video" Target="https://www.youtube.com/embed/cPuXHB3lOlQ?feature=oembed" TargetMode="External"/><Relationship Id="rId4" Type="http://schemas.openxmlformats.org/officeDocument/2006/relationships/image" Target="../media/image9.jpeg"/></Relationships>
</file>

<file path=ppt/slides/_rels/slide3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hyperlink" Target="https://carers.org/downloads/scotland-pdfs/the-student-carer-experience-in-scotland.pdf"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8" Type="http://schemas.openxmlformats.org/officeDocument/2006/relationships/hyperlink" Target="https://enquire.org.uk/" TargetMode="External"/><Relationship Id="rId13" Type="http://schemas.openxmlformats.org/officeDocument/2006/relationships/hyperlink" Target="https://carers.org/" TargetMode="External"/><Relationship Id="rId3" Type="http://schemas.openxmlformats.org/officeDocument/2006/relationships/hyperlink" Target="https://young.scot/get-informed/young-carers-package/" TargetMode="External"/><Relationship Id="rId7" Type="http://schemas.openxmlformats.org/officeDocument/2006/relationships/hyperlink" Target="https://education.gov.scot/parentzone/additional-support/specific-support-needs/family-circumstances/young-carers/" TargetMode="External"/><Relationship Id="rId12" Type="http://schemas.openxmlformats.org/officeDocument/2006/relationships/hyperlink" Target="https://www.mygov.scot/help-for-carer" TargetMode="External"/><Relationship Id="rId2" Type="http://schemas.openxmlformats.org/officeDocument/2006/relationships/notesSlide" Target="../notesSlides/notesSlide32.xml"/><Relationship Id="rId1" Type="http://schemas.openxmlformats.org/officeDocument/2006/relationships/slideLayout" Target="../slideLayouts/slideLayout1.xml"/><Relationship Id="rId6" Type="http://schemas.openxmlformats.org/officeDocument/2006/relationships/hyperlink" Target="https://www.mygov.scot/help-for-carer/extra-support-for-young-carers" TargetMode="External"/><Relationship Id="rId11" Type="http://schemas.openxmlformats.org/officeDocument/2006/relationships/hyperlink" Target="https://padlet.com/samnicholson4/young-carers-transitions-5diym9ge9uecg5bw" TargetMode="External"/><Relationship Id="rId5" Type="http://schemas.openxmlformats.org/officeDocument/2006/relationships/hyperlink" Target="https://www.careinfoscotland.scot/topics/young-carers-and-young-adult-carers/" TargetMode="External"/><Relationship Id="rId10" Type="http://schemas.openxmlformats.org/officeDocument/2006/relationships/hyperlink" Target="https://education.gov.scot/resources/supporting-young-carers-in-education/" TargetMode="External"/><Relationship Id="rId4" Type="http://schemas.openxmlformats.org/officeDocument/2006/relationships/hyperlink" Target="https://young.scot/get-informed/young-carers-transitions/" TargetMode="External"/><Relationship Id="rId9" Type="http://schemas.openxmlformats.org/officeDocument/2006/relationships/hyperlink" Target="https://www.carersuk.org/scotland/" TargetMode="External"/></Relationships>
</file>

<file path=ppt/slides/_rels/slide33.xml.rels><?xml version="1.0" encoding="UTF-8" standalone="yes"?>
<Relationships xmlns="http://schemas.openxmlformats.org/package/2006/relationships"><Relationship Id="rId3" Type="http://schemas.openxmlformats.org/officeDocument/2006/relationships/hyperlink" Target="https://carers.org/downloads/being-a-young-carer-is-not-a-choice--its-just-what-we-do---final-scotland-summary.pdf" TargetMode="External"/><Relationship Id="rId2" Type="http://schemas.openxmlformats.org/officeDocument/2006/relationships/notesSlide" Target="../notesSlides/notesSlide33.xml"/><Relationship Id="rId1" Type="http://schemas.openxmlformats.org/officeDocument/2006/relationships/slideLayout" Target="../slideLayouts/slideLayout1.xml"/><Relationship Id="rId6" Type="http://schemas.openxmlformats.org/officeDocument/2006/relationships/hyperlink" Target="https://carers.org/downloads/scotland-pdfs/the-student-carer-experience-in-scotland.pdf" TargetMode="External"/><Relationship Id="rId5" Type="http://schemas.openxmlformats.org/officeDocument/2006/relationships/hyperlink" Target="https://carers.org/downloads/next-steps--what-is-the-experience-of-young-adult-carers-in-education.pdf" TargetMode="External"/><Relationship Id="rId4" Type="http://schemas.openxmlformats.org/officeDocument/2006/relationships/hyperlink" Target="https://barnetyoungcarers.org.uk/wp-content/uploads/2024/10/young-carers-in-education-reportfinal.pdf"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idx="4294967295"/>
          </p:nvPr>
        </p:nvSpPr>
        <p:spPr>
          <a:xfrm>
            <a:off x="666532" y="2289451"/>
            <a:ext cx="11465034" cy="83099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800" b="1" i="0" u="none" strike="noStrike" kern="1200" cap="none" spc="0" normalizeH="0" baseline="0" noProof="0" dirty="0">
                <a:ln>
                  <a:noFill/>
                </a:ln>
                <a:solidFill>
                  <a:srgbClr val="00ABB5"/>
                </a:solidFill>
                <a:effectLst/>
                <a:uLnTx/>
                <a:uFillTx/>
                <a:latin typeface="+mn-lt"/>
                <a:ea typeface="+mn-ea"/>
                <a:cs typeface="+mn-cs"/>
              </a:rPr>
              <a:t>Supporting Young Carers in Education</a:t>
            </a:r>
          </a:p>
        </p:txBody>
      </p:sp>
      <p:sp>
        <p:nvSpPr>
          <p:cNvPr id="8" name="Text Box 2"/>
          <p:cNvSpPr txBox="1">
            <a:spLocks noChangeArrowheads="1"/>
          </p:cNvSpPr>
          <p:nvPr/>
        </p:nvSpPr>
        <p:spPr bwMode="auto">
          <a:xfrm>
            <a:off x="666531" y="3215284"/>
            <a:ext cx="8159835" cy="948140"/>
          </a:xfrm>
          <a:prstGeom prst="rect">
            <a:avLst/>
          </a:prstGeom>
          <a:solidFill>
            <a:srgbClr val="00ABB5"/>
          </a:solidFill>
          <a:ln>
            <a:headEnd/>
            <a:tailEnd/>
          </a:ln>
        </p:spPr>
        <p:style>
          <a:lnRef idx="2">
            <a:schemeClr val="accent5">
              <a:shade val="50000"/>
            </a:schemeClr>
          </a:lnRef>
          <a:fillRef idx="1">
            <a:schemeClr val="accent5"/>
          </a:fillRef>
          <a:effectRef idx="0">
            <a:schemeClr val="accent5"/>
          </a:effectRef>
          <a:fontRef idx="minor">
            <a:schemeClr val="lt1"/>
          </a:fontRef>
        </p:style>
        <p:txBody>
          <a:bodyPr rot="0" vert="horz" wrap="square" lIns="91440" tIns="45720" rIns="91440" bIns="45720" anchor="t" anchorCtr="0">
            <a:noAutofit/>
          </a:bodyPr>
          <a:lstStyle/>
          <a:p>
            <a:r>
              <a:rPr lang="en-GB" i="1" dirty="0">
                <a:solidFill>
                  <a:schemeClr val="tx1"/>
                </a:solidFill>
              </a:rPr>
              <a:t>‘There are an estimated </a:t>
            </a:r>
            <a:r>
              <a:rPr lang="en-GB" b="1" i="1" dirty="0">
                <a:solidFill>
                  <a:schemeClr val="tx1"/>
                </a:solidFill>
              </a:rPr>
              <a:t>30,000</a:t>
            </a:r>
            <a:r>
              <a:rPr lang="en-GB" i="1" dirty="0">
                <a:solidFill>
                  <a:schemeClr val="tx1"/>
                </a:solidFill>
              </a:rPr>
              <a:t> young carers in Scotland under the age of 18. </a:t>
            </a:r>
          </a:p>
          <a:p>
            <a:r>
              <a:rPr lang="en-GB" i="1" dirty="0">
                <a:solidFill>
                  <a:schemeClr val="tx1"/>
                </a:solidFill>
              </a:rPr>
              <a:t>Three out of five of us will become carers at some stage in our lives.’                                                                                       </a:t>
            </a:r>
          </a:p>
          <a:p>
            <a:r>
              <a:rPr lang="en-GB" i="1" dirty="0">
                <a:solidFill>
                  <a:schemeClr val="tx1"/>
                </a:solidFill>
              </a:rPr>
              <a:t>                                                                                                         </a:t>
            </a:r>
            <a:r>
              <a:rPr lang="en-GB" dirty="0">
                <a:solidFill>
                  <a:schemeClr val="tx1"/>
                </a:solidFill>
              </a:rPr>
              <a:t>Carers Trust</a:t>
            </a:r>
            <a:endParaRPr lang="en-GB" sz="20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6" name="Text Box 8">
            <a:extLst>
              <a:ext uri="{C183D7F6-B498-43B3-948B-1728B52AA6E4}">
                <adec:decorative xmlns:adec="http://schemas.microsoft.com/office/drawing/2017/decorative" val="1"/>
              </a:ext>
            </a:extLst>
          </p:cNvPr>
          <p:cNvSpPr txBox="1"/>
          <p:nvPr/>
        </p:nvSpPr>
        <p:spPr>
          <a:xfrm>
            <a:off x="7162800" y="6057900"/>
            <a:ext cx="5029200" cy="800100"/>
          </a:xfrm>
          <a:prstGeom prst="rect">
            <a:avLst/>
          </a:prstGeom>
          <a:noFill/>
          <a:ln>
            <a:noFill/>
          </a:ln>
          <a:effectLst/>
          <a:extLst>
            <a:ext uri="{C572A759-6A51-4108-AA02-DFA0A04FC94B}">
              <ma14:wrappingTextBoxFlag xmlns:ma14="http://schemas.microsoft.com/office/mac/drawingml/2011/main" xmlns=""/>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R="259715" algn="r">
              <a:spcAft>
                <a:spcPts val="0"/>
              </a:spcAft>
              <a:tabLst>
                <a:tab pos="3330575" algn="l"/>
              </a:tabLst>
            </a:pPr>
            <a:r>
              <a:rPr lang="en-GB" sz="1400" dirty="0">
                <a:solidFill>
                  <a:srgbClr val="FFFFFF"/>
                </a:solidFill>
                <a:effectLst/>
                <a:latin typeface="Arial Bold"/>
                <a:ea typeface="ＭＳ 明朝"/>
                <a:cs typeface="Times New Roman"/>
              </a:rPr>
              <a:t>For Scotland's learners, with Scotland's educators</a:t>
            </a:r>
            <a:endParaRPr lang="en-GB" sz="1200" dirty="0">
              <a:solidFill>
                <a:srgbClr val="595959"/>
              </a:solidFill>
              <a:effectLst/>
              <a:latin typeface="Arial"/>
              <a:ea typeface="ＭＳ 明朝"/>
              <a:cs typeface="Times New Roman"/>
            </a:endParaRPr>
          </a:p>
        </p:txBody>
      </p:sp>
      <p:pic>
        <p:nvPicPr>
          <p:cNvPr id="5" name="Picture 4" descr="Education Scotland Logo">
            <a:extLst>
              <a:ext uri="{C183D7F6-B498-43B3-948B-1728B52AA6E4}">
                <adec:decorative xmlns:adec="http://schemas.microsoft.com/office/drawing/2017/decorative" val="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0041" t="16807" r="10529" b="28484"/>
          <a:stretch/>
        </p:blipFill>
        <p:spPr>
          <a:xfrm>
            <a:off x="658157" y="528429"/>
            <a:ext cx="3392718" cy="1428664"/>
          </a:xfrm>
          <a:prstGeom prst="rect">
            <a:avLst/>
          </a:prstGeom>
        </p:spPr>
      </p:pic>
      <p:pic>
        <p:nvPicPr>
          <p:cNvPr id="12" name="Picture 11">
            <a:extLs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3851569"/>
            <a:ext cx="12209380" cy="3105484"/>
          </a:xfrm>
          <a:prstGeom prst="rect">
            <a:avLst/>
          </a:prstGeom>
        </p:spPr>
      </p:pic>
      <p:pic>
        <p:nvPicPr>
          <p:cNvPr id="2" name="Picture 1" descr="Carers Trust Logo">
            <a:extLst>
              <a:ext uri="{C183D7F6-B498-43B3-948B-1728B52AA6E4}">
                <adec:decorative xmlns:adec="http://schemas.microsoft.com/office/drawing/2017/decorative" val="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832258" y="417260"/>
            <a:ext cx="1949553" cy="1536011"/>
          </a:xfrm>
          <a:prstGeom prst="rect">
            <a:avLst/>
          </a:prstGeom>
        </p:spPr>
      </p:pic>
    </p:spTree>
    <p:extLst>
      <p:ext uri="{BB962C8B-B14F-4D97-AF65-F5344CB8AC3E}">
        <p14:creationId xmlns:p14="http://schemas.microsoft.com/office/powerpoint/2010/main" val="1717420105"/>
      </p:ext>
    </p:extLst>
  </p:cSld>
  <p:clrMapOvr>
    <a:masterClrMapping/>
  </p:clrMapOvr>
  <mc:AlternateContent xmlns:mc="http://schemas.openxmlformats.org/markup-compatibility/2006" xmlns:p14="http://schemas.microsoft.com/office/powerpoint/2010/main">
    <mc:Choice Requires="p14">
      <p:transition spd="slow" p14:dur="2000" advTm="36741"/>
    </mc:Choice>
    <mc:Fallback xmlns="">
      <p:transition spd="slow" advTm="36741"/>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idx="4294967295"/>
          </p:nvPr>
        </p:nvSpPr>
        <p:spPr>
          <a:xfrm>
            <a:off x="666532" y="2289451"/>
            <a:ext cx="11465034"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srgbClr val="00ABB5"/>
                </a:solidFill>
                <a:effectLst/>
                <a:uLnTx/>
                <a:uFillTx/>
                <a:latin typeface="+mn-lt"/>
                <a:ea typeface="+mn-ea"/>
                <a:cs typeface="+mn-cs"/>
              </a:rPr>
              <a:t>Module 4: Transitions and Young Carers</a:t>
            </a:r>
          </a:p>
        </p:txBody>
      </p:sp>
      <p:sp>
        <p:nvSpPr>
          <p:cNvPr id="6" name="Text Box 8">
            <a:extLst>
              <a:ext uri="{C183D7F6-B498-43B3-948B-1728B52AA6E4}">
                <adec:decorative xmlns:adec="http://schemas.microsoft.com/office/drawing/2017/decorative" val="1"/>
              </a:ext>
            </a:extLst>
          </p:cNvPr>
          <p:cNvSpPr txBox="1"/>
          <p:nvPr/>
        </p:nvSpPr>
        <p:spPr>
          <a:xfrm>
            <a:off x="7162800" y="6057900"/>
            <a:ext cx="5029200" cy="800100"/>
          </a:xfrm>
          <a:prstGeom prst="rect">
            <a:avLst/>
          </a:prstGeom>
          <a:noFill/>
          <a:ln>
            <a:noFill/>
          </a:ln>
          <a:effectLst/>
          <a:extLst>
            <a:ext uri="{C572A759-6A51-4108-AA02-DFA0A04FC94B}">
              <ma14:wrappingTextBoxFlag xmlns:ma14="http://schemas.microsoft.com/office/mac/drawingml/2011/main" xmlns=""/>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R="259715" algn="r">
              <a:spcAft>
                <a:spcPts val="0"/>
              </a:spcAft>
              <a:tabLst>
                <a:tab pos="3330575" algn="l"/>
              </a:tabLst>
            </a:pPr>
            <a:r>
              <a:rPr lang="en-GB" sz="1400" dirty="0">
                <a:solidFill>
                  <a:srgbClr val="FFFFFF"/>
                </a:solidFill>
                <a:effectLst/>
                <a:latin typeface="Arial Bold"/>
                <a:ea typeface="ＭＳ 明朝"/>
                <a:cs typeface="Times New Roman"/>
              </a:rPr>
              <a:t>For Scotland's learners, with Scotland's educators</a:t>
            </a:r>
            <a:endParaRPr lang="en-GB" sz="1200" dirty="0">
              <a:solidFill>
                <a:srgbClr val="595959"/>
              </a:solidFill>
              <a:effectLst/>
              <a:latin typeface="Arial"/>
              <a:ea typeface="ＭＳ 明朝"/>
              <a:cs typeface="Times New Roman"/>
            </a:endParaRPr>
          </a:p>
        </p:txBody>
      </p:sp>
      <p:pic>
        <p:nvPicPr>
          <p:cNvPr id="5" name="Picture 4">
            <a:extLst>
              <a:ext uri="{C183D7F6-B498-43B3-948B-1728B52AA6E4}">
                <adec:decorative xmlns:adec="http://schemas.microsoft.com/office/drawing/2017/decorative" val="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0041" t="16807" r="10529" b="28484"/>
          <a:stretch/>
        </p:blipFill>
        <p:spPr>
          <a:xfrm>
            <a:off x="658157" y="528429"/>
            <a:ext cx="3392718" cy="1428664"/>
          </a:xfrm>
          <a:prstGeom prst="rect">
            <a:avLst/>
          </a:prstGeom>
        </p:spPr>
      </p:pic>
      <p:pic>
        <p:nvPicPr>
          <p:cNvPr id="12" name="Picture 11">
            <a:extLs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3851569"/>
            <a:ext cx="12209380" cy="3105484"/>
          </a:xfrm>
          <a:prstGeom prst="rect">
            <a:avLst/>
          </a:prstGeom>
        </p:spPr>
      </p:pic>
      <p:sp>
        <p:nvSpPr>
          <p:cNvPr id="3" name="Rectangle 2">
            <a:extLst>
              <a:ext uri="{FF2B5EF4-FFF2-40B4-BE49-F238E27FC236}">
                <a16:creationId xmlns:a16="http://schemas.microsoft.com/office/drawing/2014/main" id="{9E373217-13EC-209C-B797-40EC69830C6A}"/>
              </a:ext>
            </a:extLst>
          </p:cNvPr>
          <p:cNvSpPr/>
          <p:nvPr/>
        </p:nvSpPr>
        <p:spPr>
          <a:xfrm>
            <a:off x="666532" y="2935782"/>
            <a:ext cx="10420568" cy="707886"/>
          </a:xfrm>
          <a:prstGeom prst="rect">
            <a:avLst/>
          </a:prstGeom>
        </p:spPr>
        <p:txBody>
          <a:bodyPr wrap="square">
            <a:spAutoFit/>
          </a:bodyPr>
          <a:lstStyle/>
          <a:p>
            <a:r>
              <a:rPr lang="en-GB" sz="2000" b="1" dirty="0">
                <a:solidFill>
                  <a:srgbClr val="B3D236"/>
                </a:solidFill>
              </a:rPr>
              <a:t>Module </a:t>
            </a:r>
            <a:r>
              <a:rPr lang="en-GB" sz="2000" b="1" dirty="0" err="1">
                <a:solidFill>
                  <a:srgbClr val="B3D236"/>
                </a:solidFill>
              </a:rPr>
              <a:t>4A</a:t>
            </a:r>
            <a:r>
              <a:rPr lang="en-GB" sz="2000" b="1" dirty="0">
                <a:solidFill>
                  <a:srgbClr val="B3D236"/>
                </a:solidFill>
              </a:rPr>
              <a:t>: </a:t>
            </a:r>
            <a:r>
              <a:rPr lang="en-GB" sz="2000" b="1" dirty="0">
                <a:solidFill>
                  <a:schemeClr val="tx1">
                    <a:lumMod val="65000"/>
                    <a:lumOff val="35000"/>
                  </a:schemeClr>
                </a:solidFill>
              </a:rPr>
              <a:t>In school transitions and specific transition challenges for young carers</a:t>
            </a:r>
            <a:r>
              <a:rPr lang="en-GB" sz="2000" b="1" dirty="0">
                <a:solidFill>
                  <a:srgbClr val="B3D236"/>
                </a:solidFill>
              </a:rPr>
              <a:t>	</a:t>
            </a:r>
          </a:p>
        </p:txBody>
      </p:sp>
      <p:sp>
        <p:nvSpPr>
          <p:cNvPr id="8" name="Text Box 2"/>
          <p:cNvSpPr txBox="1">
            <a:spLocks noChangeArrowheads="1"/>
          </p:cNvSpPr>
          <p:nvPr/>
        </p:nvSpPr>
        <p:spPr bwMode="auto">
          <a:xfrm>
            <a:off x="658157" y="3548864"/>
            <a:ext cx="8447972" cy="402987"/>
          </a:xfrm>
          <a:prstGeom prst="rect">
            <a:avLst/>
          </a:prstGeom>
          <a:solidFill>
            <a:srgbClr val="00ABB5"/>
          </a:solidFill>
          <a:ln>
            <a:headEnd/>
            <a:tailEnd/>
          </a:ln>
        </p:spPr>
        <p:style>
          <a:lnRef idx="2">
            <a:schemeClr val="accent5">
              <a:shade val="50000"/>
            </a:schemeClr>
          </a:lnRef>
          <a:fillRef idx="1">
            <a:schemeClr val="accent5"/>
          </a:fillRef>
          <a:effectRef idx="0">
            <a:schemeClr val="accent5"/>
          </a:effectRef>
          <a:fontRef idx="minor">
            <a:schemeClr val="lt1"/>
          </a:fontRef>
        </p:style>
        <p:txBody>
          <a:bodyPr rot="0" vert="horz" wrap="square" lIns="91440" tIns="45720" rIns="91440" bIns="45720" anchor="t" anchorCtr="0">
            <a:noAutofit/>
          </a:bodyPr>
          <a:lstStyle/>
          <a:p>
            <a:r>
              <a:rPr lang="en-GB" i="1" dirty="0">
                <a:solidFill>
                  <a:schemeClr val="tx1"/>
                </a:solidFill>
              </a:rPr>
              <a:t>This module is suitable for everyone who works with children and young people</a:t>
            </a:r>
            <a:endParaRPr lang="en-GB" sz="20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p:txBody>
      </p:sp>
      <p:pic>
        <p:nvPicPr>
          <p:cNvPr id="2" name="Picture 1">
            <a:extLs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832258" y="417260"/>
            <a:ext cx="1949553" cy="1536011"/>
          </a:xfrm>
          <a:prstGeom prst="rect">
            <a:avLst/>
          </a:prstGeom>
        </p:spPr>
      </p:pic>
    </p:spTree>
    <p:extLst>
      <p:ext uri="{BB962C8B-B14F-4D97-AF65-F5344CB8AC3E}">
        <p14:creationId xmlns:p14="http://schemas.microsoft.com/office/powerpoint/2010/main" val="3285323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15521" y="845773"/>
            <a:ext cx="10836972" cy="711200"/>
          </a:xfrm>
        </p:spPr>
        <p:txBody>
          <a:bodyPr/>
          <a:lstStyle/>
          <a:p>
            <a:r>
              <a:rPr lang="en-GB" dirty="0"/>
              <a:t>Before you undertake this module</a:t>
            </a:r>
          </a:p>
        </p:txBody>
      </p:sp>
      <p:sp>
        <p:nvSpPr>
          <p:cNvPr id="13" name="TextBox 12"/>
          <p:cNvSpPr txBox="1"/>
          <p:nvPr/>
        </p:nvSpPr>
        <p:spPr>
          <a:xfrm>
            <a:off x="611332" y="1616050"/>
            <a:ext cx="11119483" cy="2677656"/>
          </a:xfrm>
          <a:prstGeom prst="rect">
            <a:avLst/>
          </a:prstGeom>
          <a:noFill/>
        </p:spPr>
        <p:txBody>
          <a:bodyPr wrap="square" rtlCol="0">
            <a:spAutoFit/>
          </a:bodyPr>
          <a:lstStyle/>
          <a:p>
            <a:endParaRPr lang="en-GB" dirty="0">
              <a:solidFill>
                <a:schemeClr val="tx1">
                  <a:lumMod val="85000"/>
                  <a:lumOff val="15000"/>
                </a:schemeClr>
              </a:solidFill>
            </a:endParaRPr>
          </a:p>
          <a:p>
            <a:r>
              <a:rPr lang="en-GB" sz="2400" dirty="0">
                <a:solidFill>
                  <a:schemeClr val="tx1">
                    <a:lumMod val="85000"/>
                    <a:lumOff val="15000"/>
                  </a:schemeClr>
                </a:solidFill>
              </a:rPr>
              <a:t>you should have completed:</a:t>
            </a:r>
          </a:p>
          <a:p>
            <a:endParaRPr lang="en-GB" dirty="0">
              <a:solidFill>
                <a:schemeClr val="tx1">
                  <a:lumMod val="85000"/>
                  <a:lumOff val="15000"/>
                </a:schemeClr>
              </a:solidFill>
            </a:endParaRPr>
          </a:p>
          <a:p>
            <a:pPr marL="285750" indent="-285750">
              <a:buFont typeface="Arial" panose="020B0604020202020204" pitchFamily="34" charset="0"/>
              <a:buChar char="•"/>
            </a:pPr>
            <a:r>
              <a:rPr lang="en-GB" sz="2400" b="1" dirty="0">
                <a:solidFill>
                  <a:srgbClr val="595959"/>
                </a:solidFill>
              </a:rPr>
              <a:t>Supporting Young Carers </a:t>
            </a:r>
            <a:r>
              <a:rPr lang="en-GB" sz="2400" b="1" dirty="0">
                <a:solidFill>
                  <a:schemeClr val="tx1">
                    <a:lumMod val="85000"/>
                    <a:lumOff val="15000"/>
                  </a:schemeClr>
                </a:solidFill>
                <a:hlinkClick r:id="rId3"/>
              </a:rPr>
              <a:t>Module 1</a:t>
            </a:r>
            <a:r>
              <a:rPr lang="en-GB" sz="2400" b="1" dirty="0">
                <a:solidFill>
                  <a:schemeClr val="tx1">
                    <a:lumMod val="85000"/>
                    <a:lumOff val="15000"/>
                  </a:schemeClr>
                </a:solidFill>
              </a:rPr>
              <a:t> </a:t>
            </a:r>
            <a:r>
              <a:rPr lang="en-GB" sz="2400" dirty="0">
                <a:solidFill>
                  <a:srgbClr val="595959"/>
                </a:solidFill>
              </a:rPr>
              <a:t>(and ideally also </a:t>
            </a:r>
            <a:r>
              <a:rPr lang="en-GB" sz="2400" b="1" dirty="0">
                <a:solidFill>
                  <a:schemeClr val="tx1">
                    <a:lumMod val="85000"/>
                    <a:lumOff val="15000"/>
                  </a:schemeClr>
                </a:solidFill>
                <a:hlinkClick r:id="rId4"/>
              </a:rPr>
              <a:t>Modules 2 </a:t>
            </a:r>
            <a:r>
              <a:rPr lang="en-GB" sz="2400" dirty="0">
                <a:solidFill>
                  <a:srgbClr val="595959"/>
                </a:solidFill>
              </a:rPr>
              <a:t>&amp;</a:t>
            </a:r>
            <a:r>
              <a:rPr lang="en-GB" sz="2400" b="1" dirty="0">
                <a:solidFill>
                  <a:schemeClr val="tx1">
                    <a:lumMod val="85000"/>
                    <a:lumOff val="15000"/>
                  </a:schemeClr>
                </a:solidFill>
              </a:rPr>
              <a:t> </a:t>
            </a:r>
            <a:r>
              <a:rPr lang="en-GB" sz="2400" b="1" dirty="0">
                <a:solidFill>
                  <a:schemeClr val="tx1">
                    <a:lumMod val="85000"/>
                    <a:lumOff val="15000"/>
                  </a:schemeClr>
                </a:solidFill>
                <a:hlinkClick r:id="rId5"/>
              </a:rPr>
              <a:t>3</a:t>
            </a:r>
            <a:r>
              <a:rPr lang="en-GB" sz="2400" dirty="0">
                <a:solidFill>
                  <a:schemeClr val="tx1">
                    <a:lumMod val="85000"/>
                    <a:lumOff val="15000"/>
                  </a:schemeClr>
                </a:solidFill>
              </a:rPr>
              <a:t>)</a:t>
            </a:r>
          </a:p>
          <a:p>
            <a:pPr marL="285750" indent="-285750">
              <a:buFont typeface="Arial" panose="020B0604020202020204" pitchFamily="34" charset="0"/>
              <a:buChar char="•"/>
            </a:pPr>
            <a:endParaRPr lang="en-GB" dirty="0">
              <a:solidFill>
                <a:schemeClr val="tx1">
                  <a:lumMod val="85000"/>
                  <a:lumOff val="15000"/>
                </a:schemeClr>
              </a:solidFill>
            </a:endParaRPr>
          </a:p>
          <a:p>
            <a:pPr marL="285750" indent="-285750">
              <a:buFont typeface="Arial" panose="020B0604020202020204" pitchFamily="34" charset="0"/>
              <a:buChar char="•"/>
            </a:pPr>
            <a:endParaRPr lang="en-GB" dirty="0">
              <a:solidFill>
                <a:schemeClr val="tx1">
                  <a:lumMod val="85000"/>
                  <a:lumOff val="15000"/>
                </a:schemeClr>
              </a:solidFill>
            </a:endParaRPr>
          </a:p>
          <a:p>
            <a:pPr marL="285750" indent="-285750">
              <a:buFont typeface="Arial" panose="020B0604020202020204" pitchFamily="34" charset="0"/>
              <a:buChar char="•"/>
            </a:pPr>
            <a:r>
              <a:rPr lang="en-GB" sz="2400" b="1" dirty="0">
                <a:solidFill>
                  <a:srgbClr val="00C8A5"/>
                </a:solidFill>
                <a:hlinkClick r:id="rId6">
                  <a:extLst>
                    <a:ext uri="{A12FA001-AC4F-418D-AE19-62706E023703}">
                      <ahyp:hlinkClr xmlns:ahyp="http://schemas.microsoft.com/office/drawing/2018/hyperlinkcolor" val="tx"/>
                    </a:ext>
                  </a:extLst>
                </a:hlinkClick>
              </a:rPr>
              <a:t>Supporting transitions in education</a:t>
            </a:r>
            <a:r>
              <a:rPr lang="en-GB" sz="2400" b="1" dirty="0">
                <a:solidFill>
                  <a:schemeClr val="tx1">
                    <a:lumMod val="85000"/>
                    <a:lumOff val="15000"/>
                  </a:schemeClr>
                </a:solidFill>
              </a:rPr>
              <a:t> </a:t>
            </a:r>
            <a:r>
              <a:rPr lang="en-GB" sz="2400" dirty="0">
                <a:solidFill>
                  <a:srgbClr val="595959"/>
                </a:solidFill>
              </a:rPr>
              <a:t>professional learning module relevant for practitioners supporting any learner</a:t>
            </a:r>
            <a:endParaRPr lang="en-GB" sz="2400" dirty="0">
              <a:solidFill>
                <a:schemeClr val="tx1">
                  <a:lumMod val="75000"/>
                  <a:lumOff val="25000"/>
                </a:schemeClr>
              </a:solidFill>
            </a:endParaRPr>
          </a:p>
        </p:txBody>
      </p:sp>
    </p:spTree>
    <p:extLst>
      <p:ext uri="{BB962C8B-B14F-4D97-AF65-F5344CB8AC3E}">
        <p14:creationId xmlns:p14="http://schemas.microsoft.com/office/powerpoint/2010/main" val="2650917202"/>
      </p:ext>
    </p:extLst>
  </p:cSld>
  <p:clrMapOvr>
    <a:masterClrMapping/>
  </p:clrMapOvr>
  <mc:AlternateContent xmlns:mc="http://schemas.openxmlformats.org/markup-compatibility/2006" xmlns:p14="http://schemas.microsoft.com/office/powerpoint/2010/main">
    <mc:Choice Requires="p14">
      <p:transition spd="slow" p14:dur="2000" advTm="78476"/>
    </mc:Choice>
    <mc:Fallback xmlns="">
      <p:transition spd="slow" advTm="78476"/>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2A610A-2119-4DA9-EB09-5F715D91109E}"/>
              </a:ext>
            </a:extLst>
          </p:cNvPr>
          <p:cNvSpPr>
            <a:spLocks noGrp="1"/>
          </p:cNvSpPr>
          <p:nvPr>
            <p:ph type="title"/>
          </p:nvPr>
        </p:nvSpPr>
        <p:spPr>
          <a:xfrm>
            <a:off x="529937" y="237981"/>
            <a:ext cx="10836972" cy="711200"/>
          </a:xfrm>
        </p:spPr>
        <p:txBody>
          <a:bodyPr/>
          <a:lstStyle/>
          <a:p>
            <a:r>
              <a:rPr lang="en-GB" dirty="0"/>
              <a:t>Revision 1: what are transitions?</a:t>
            </a:r>
          </a:p>
        </p:txBody>
      </p:sp>
      <p:sp>
        <p:nvSpPr>
          <p:cNvPr id="3" name="Content Placeholder 2">
            <a:extLst>
              <a:ext uri="{FF2B5EF4-FFF2-40B4-BE49-F238E27FC236}">
                <a16:creationId xmlns:a16="http://schemas.microsoft.com/office/drawing/2014/main" id="{9C0BA622-0EED-3EE1-6561-B2BA90010F57}"/>
              </a:ext>
            </a:extLst>
          </p:cNvPr>
          <p:cNvSpPr>
            <a:spLocks noGrp="1"/>
          </p:cNvSpPr>
          <p:nvPr>
            <p:ph idx="1"/>
          </p:nvPr>
        </p:nvSpPr>
        <p:spPr>
          <a:xfrm>
            <a:off x="448541" y="1246909"/>
            <a:ext cx="11294918" cy="4785014"/>
          </a:xfrm>
        </p:spPr>
        <p:txBody>
          <a:bodyPr/>
          <a:lstStyle/>
          <a:p>
            <a:r>
              <a:rPr lang="en-GB" dirty="0"/>
              <a:t>Transitions and changes are part of everyone's life</a:t>
            </a:r>
          </a:p>
          <a:p>
            <a:endParaRPr lang="en-GB" dirty="0"/>
          </a:p>
          <a:p>
            <a:r>
              <a:rPr lang="en-GB" dirty="0"/>
              <a:t>Most children cope well enough with the sorts of transitions associated with education and life such as:</a:t>
            </a:r>
          </a:p>
          <a:p>
            <a:endParaRPr lang="en-GB" dirty="0"/>
          </a:p>
          <a:p>
            <a:pPr marL="342900" indent="-342900">
              <a:buFont typeface="Arial" panose="020B0604020202020204" pitchFamily="34" charset="0"/>
              <a:buChar char="•"/>
            </a:pPr>
            <a:r>
              <a:rPr lang="en-GB" dirty="0"/>
              <a:t>going to nursery or school for the first time</a:t>
            </a:r>
          </a:p>
          <a:p>
            <a:pPr marL="342900" indent="-342900">
              <a:buFont typeface="Arial" panose="020B0604020202020204" pitchFamily="34" charset="0"/>
              <a:buChar char="•"/>
            </a:pPr>
            <a:r>
              <a:rPr lang="en-GB" dirty="0"/>
              <a:t>changes of people, place or activity throughout the day</a:t>
            </a:r>
          </a:p>
          <a:p>
            <a:pPr marL="342900" indent="-342900">
              <a:buFont typeface="Arial" panose="020B0604020202020204" pitchFamily="34" charset="0"/>
              <a:buChar char="•"/>
            </a:pPr>
            <a:r>
              <a:rPr lang="en-GB" dirty="0"/>
              <a:t>from year to year, within a familiar establishment</a:t>
            </a:r>
          </a:p>
          <a:p>
            <a:pPr marL="342900" indent="-342900">
              <a:buFont typeface="Arial" panose="020B0604020202020204" pitchFamily="34" charset="0"/>
              <a:buChar char="•"/>
            </a:pPr>
            <a:r>
              <a:rPr lang="en-GB" dirty="0"/>
              <a:t>between establishments, e.g. ELC to Primary, or Primary to Secondary</a:t>
            </a:r>
          </a:p>
          <a:p>
            <a:pPr marL="342900" indent="-342900">
              <a:buFont typeface="Arial" panose="020B0604020202020204" pitchFamily="34" charset="0"/>
              <a:buChar char="•"/>
            </a:pPr>
            <a:r>
              <a:rPr lang="en-GB" dirty="0"/>
              <a:t>leaving school and moving into adulthood</a:t>
            </a:r>
          </a:p>
          <a:p>
            <a:pPr marL="342900" indent="-342900">
              <a:buFont typeface="Arial" panose="020B0604020202020204" pitchFamily="34" charset="0"/>
              <a:buChar char="•"/>
            </a:pPr>
            <a:r>
              <a:rPr lang="en-GB" dirty="0"/>
              <a:t>life stage transitions, e.g. puberty, bereavement, moving house</a:t>
            </a:r>
          </a:p>
          <a:p>
            <a:endParaRPr lang="en-GB" dirty="0"/>
          </a:p>
          <a:p>
            <a:r>
              <a:rPr lang="en-GB" dirty="0"/>
              <a:t>Some children however, will need extra or additional support to manage these transitions well </a:t>
            </a:r>
          </a:p>
        </p:txBody>
      </p:sp>
    </p:spTree>
    <p:extLst>
      <p:ext uri="{BB962C8B-B14F-4D97-AF65-F5344CB8AC3E}">
        <p14:creationId xmlns:p14="http://schemas.microsoft.com/office/powerpoint/2010/main" val="24707978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F7357-79BA-D261-5909-7E86586D77AA}"/>
              </a:ext>
            </a:extLst>
          </p:cNvPr>
          <p:cNvSpPr>
            <a:spLocks noGrp="1"/>
          </p:cNvSpPr>
          <p:nvPr>
            <p:ph type="title"/>
          </p:nvPr>
        </p:nvSpPr>
        <p:spPr>
          <a:xfrm>
            <a:off x="813955" y="314108"/>
            <a:ext cx="10836972" cy="711200"/>
          </a:xfrm>
        </p:spPr>
        <p:txBody>
          <a:bodyPr/>
          <a:lstStyle/>
          <a:p>
            <a:r>
              <a:rPr lang="en-GB" dirty="0"/>
              <a:t>Revision 2: Why are transitions hard?</a:t>
            </a:r>
          </a:p>
        </p:txBody>
      </p:sp>
      <p:sp>
        <p:nvSpPr>
          <p:cNvPr id="3" name="Content Placeholder 2">
            <a:extLst>
              <a:ext uri="{FF2B5EF4-FFF2-40B4-BE49-F238E27FC236}">
                <a16:creationId xmlns:a16="http://schemas.microsoft.com/office/drawing/2014/main" id="{EA1DAEC4-C1AA-EBA4-0DE4-E2B44BC0883A}"/>
              </a:ext>
            </a:extLst>
          </p:cNvPr>
          <p:cNvSpPr>
            <a:spLocks noGrp="1"/>
          </p:cNvSpPr>
          <p:nvPr>
            <p:ph idx="1"/>
          </p:nvPr>
        </p:nvSpPr>
        <p:spPr>
          <a:xfrm>
            <a:off x="685801" y="1025308"/>
            <a:ext cx="10836972" cy="5160673"/>
          </a:xfrm>
        </p:spPr>
        <p:txBody>
          <a:bodyPr/>
          <a:lstStyle/>
          <a:p>
            <a:r>
              <a:rPr lang="en-GB" sz="1800" dirty="0"/>
              <a:t>Transitions are significant in children’s lives – nurture principle (6) emphasises that supporting changes and transitions with preparation, reassurance, and consistent routines helps to reduce anxiety and maintain engagement </a:t>
            </a:r>
          </a:p>
          <a:p>
            <a:endParaRPr lang="en-GB" sz="1800" dirty="0"/>
          </a:p>
          <a:p>
            <a:r>
              <a:rPr lang="en-GB" sz="1800" dirty="0"/>
              <a:t>Everyone working with children should understand the emotions </a:t>
            </a:r>
            <a:r>
              <a:rPr lang="en-GB" sz="1800" dirty="0">
                <a:solidFill>
                  <a:srgbClr val="595959"/>
                </a:solidFill>
              </a:rPr>
              <a:t>that may </a:t>
            </a:r>
            <a:r>
              <a:rPr lang="en-GB" sz="1800" dirty="0"/>
              <a:t>be triggered by both small and large changes</a:t>
            </a:r>
          </a:p>
          <a:p>
            <a:endParaRPr lang="en-GB" sz="1800" dirty="0"/>
          </a:p>
          <a:p>
            <a:r>
              <a:rPr lang="en-GB" sz="1800" dirty="0"/>
              <a:t>Poorly supported transitions can significantly impact a child’s emotional wellbeing and potentially their social development - planning ahead is for transitions is therefore essential</a:t>
            </a:r>
          </a:p>
          <a:p>
            <a:endParaRPr lang="en-GB" sz="1800" dirty="0"/>
          </a:p>
          <a:p>
            <a:r>
              <a:rPr lang="en-GB" sz="1800" dirty="0"/>
              <a:t>For some children transitions can be much more challenging</a:t>
            </a:r>
          </a:p>
          <a:p>
            <a:endParaRPr lang="en-GB" sz="1800" dirty="0"/>
          </a:p>
          <a:p>
            <a:r>
              <a:rPr lang="en-GB" sz="1800" dirty="0"/>
              <a:t>Effective planning for children who require additional support should begin as early as required</a:t>
            </a:r>
          </a:p>
          <a:p>
            <a:endParaRPr lang="en-GB" sz="1800" dirty="0"/>
          </a:p>
          <a:p>
            <a:r>
              <a:rPr lang="en-GB" sz="1800" dirty="0"/>
              <a:t>For a young person leaving school this should be no later than 12 months before their expected leaving date</a:t>
            </a:r>
          </a:p>
        </p:txBody>
      </p:sp>
    </p:spTree>
    <p:extLst>
      <p:ext uri="{BB962C8B-B14F-4D97-AF65-F5344CB8AC3E}">
        <p14:creationId xmlns:p14="http://schemas.microsoft.com/office/powerpoint/2010/main" val="25631761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90AAF6-B76B-B1D9-336E-413EDD450D7F}"/>
              </a:ext>
            </a:extLst>
          </p:cNvPr>
          <p:cNvSpPr>
            <a:spLocks noGrp="1"/>
          </p:cNvSpPr>
          <p:nvPr>
            <p:ph type="title"/>
          </p:nvPr>
        </p:nvSpPr>
        <p:spPr>
          <a:xfrm>
            <a:off x="666751" y="830263"/>
            <a:ext cx="10836972" cy="5289982"/>
          </a:xfrm>
        </p:spPr>
        <p:txBody>
          <a:bodyPr/>
          <a:lstStyle/>
          <a:p>
            <a:pPr algn="ctr"/>
            <a:r>
              <a:rPr lang="en-GB" sz="8000" dirty="0"/>
              <a:t>Transitions and young carers</a:t>
            </a:r>
          </a:p>
        </p:txBody>
      </p:sp>
    </p:spTree>
    <p:extLst>
      <p:ext uri="{BB962C8B-B14F-4D97-AF65-F5344CB8AC3E}">
        <p14:creationId xmlns:p14="http://schemas.microsoft.com/office/powerpoint/2010/main" val="17225066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32080C6-0CCB-CB92-CFA4-436ACB6F3705}"/>
              </a:ext>
            </a:extLst>
          </p:cNvPr>
          <p:cNvSpPr txBox="1"/>
          <p:nvPr/>
        </p:nvSpPr>
        <p:spPr>
          <a:xfrm>
            <a:off x="405245" y="74235"/>
            <a:ext cx="6702135" cy="6709529"/>
          </a:xfrm>
          <a:prstGeom prst="rect">
            <a:avLst/>
          </a:prstGeom>
          <a:solidFill>
            <a:schemeClr val="bg2">
              <a:lumMod val="90000"/>
            </a:schemeClr>
          </a:solidFill>
        </p:spPr>
        <p:txBody>
          <a:bodyPr wrap="square" rtlCol="0">
            <a:spAutoFit/>
          </a:bodyPr>
          <a:lstStyle/>
          <a:p>
            <a:r>
              <a:rPr lang="en-GB" sz="2000" dirty="0">
                <a:solidFill>
                  <a:srgbClr val="595959"/>
                </a:solidFill>
              </a:rPr>
              <a:t>For children who have extra anxiety, responsibility, and less time to relax and decompress, transitions can be particularly difficult</a:t>
            </a:r>
          </a:p>
          <a:p>
            <a:endParaRPr lang="en-GB" sz="2000" dirty="0">
              <a:solidFill>
                <a:srgbClr val="595959"/>
              </a:solidFill>
            </a:endParaRPr>
          </a:p>
          <a:p>
            <a:endParaRPr lang="en-GB" sz="2000" dirty="0">
              <a:solidFill>
                <a:srgbClr val="595959"/>
              </a:solidFill>
            </a:endParaRPr>
          </a:p>
          <a:p>
            <a:r>
              <a:rPr lang="en-GB" sz="2000" dirty="0">
                <a:solidFill>
                  <a:srgbClr val="595959"/>
                </a:solidFill>
              </a:rPr>
              <a:t>From Module 1 you will remember young carers may:</a:t>
            </a:r>
          </a:p>
          <a:p>
            <a:endParaRPr lang="en-GB" sz="2000" dirty="0">
              <a:solidFill>
                <a:srgbClr val="595959"/>
              </a:solidFill>
            </a:endParaRPr>
          </a:p>
          <a:p>
            <a:pPr marL="285750" indent="-285750">
              <a:lnSpc>
                <a:spcPct val="150000"/>
              </a:lnSpc>
              <a:buFont typeface="Arial" panose="020B0604020202020204" pitchFamily="34" charset="0"/>
              <a:buChar char="•"/>
            </a:pPr>
            <a:r>
              <a:rPr lang="en-GB" sz="2000" dirty="0">
                <a:solidFill>
                  <a:srgbClr val="595959"/>
                </a:solidFill>
              </a:rPr>
              <a:t>worry for the people they care for all or most of the time</a:t>
            </a:r>
          </a:p>
          <a:p>
            <a:pPr marL="285750" indent="-285750">
              <a:lnSpc>
                <a:spcPct val="150000"/>
              </a:lnSpc>
              <a:buFont typeface="Arial" panose="020B0604020202020204" pitchFamily="34" charset="0"/>
              <a:buChar char="•"/>
            </a:pPr>
            <a:r>
              <a:rPr lang="en-GB" sz="2000" dirty="0">
                <a:solidFill>
                  <a:srgbClr val="595959"/>
                </a:solidFill>
              </a:rPr>
              <a:t>have more responsibility than their peers</a:t>
            </a:r>
          </a:p>
          <a:p>
            <a:pPr marL="285750" indent="-285750">
              <a:lnSpc>
                <a:spcPct val="150000"/>
              </a:lnSpc>
              <a:buFont typeface="Arial" panose="020B0604020202020204" pitchFamily="34" charset="0"/>
              <a:buChar char="•"/>
            </a:pPr>
            <a:r>
              <a:rPr lang="en-GB" sz="2000" dirty="0">
                <a:solidFill>
                  <a:srgbClr val="595959"/>
                </a:solidFill>
              </a:rPr>
              <a:t>not get the time downtime that their peers get</a:t>
            </a:r>
          </a:p>
          <a:p>
            <a:pPr marL="285750" indent="-285750">
              <a:lnSpc>
                <a:spcPct val="150000"/>
              </a:lnSpc>
              <a:buFont typeface="Arial" panose="020B0604020202020204" pitchFamily="34" charset="0"/>
              <a:buChar char="•"/>
            </a:pPr>
            <a:r>
              <a:rPr lang="en-GB" sz="2000" dirty="0">
                <a:solidFill>
                  <a:srgbClr val="595959"/>
                </a:solidFill>
              </a:rPr>
              <a:t>find it hard to make and sustain friendships</a:t>
            </a:r>
          </a:p>
          <a:p>
            <a:pPr marL="285750" indent="-285750">
              <a:lnSpc>
                <a:spcPct val="150000"/>
              </a:lnSpc>
              <a:buFont typeface="Arial" panose="020B0604020202020204" pitchFamily="34" charset="0"/>
              <a:buChar char="•"/>
            </a:pPr>
            <a:r>
              <a:rPr lang="en-GB" sz="2000" dirty="0">
                <a:solidFill>
                  <a:srgbClr val="595959"/>
                </a:solidFill>
              </a:rPr>
              <a:t>be impacted by timekeeping issues due to their caring responsibilities</a:t>
            </a:r>
          </a:p>
          <a:p>
            <a:pPr>
              <a:lnSpc>
                <a:spcPct val="150000"/>
              </a:lnSpc>
            </a:pPr>
            <a:endParaRPr lang="en-GB" sz="2000" dirty="0">
              <a:solidFill>
                <a:srgbClr val="595959"/>
              </a:solidFill>
            </a:endParaRPr>
          </a:p>
          <a:p>
            <a:endParaRPr lang="en-GB" sz="2000" dirty="0">
              <a:solidFill>
                <a:srgbClr val="595959"/>
              </a:solidFill>
            </a:endParaRPr>
          </a:p>
          <a:p>
            <a:r>
              <a:rPr lang="en-GB" sz="2000" dirty="0">
                <a:solidFill>
                  <a:srgbClr val="595959"/>
                </a:solidFill>
              </a:rPr>
              <a:t>From Module 1 you will remember many young carers are ‘hidden or undisclosed’ and they may be living with these worries without any extra support!</a:t>
            </a:r>
          </a:p>
        </p:txBody>
      </p:sp>
      <p:pic>
        <p:nvPicPr>
          <p:cNvPr id="10" name="Picture 9" descr="A screenshot of a banner&#10;&#10;AI-generated content may be incorrect.">
            <a:extLst>
              <a:ext uri="{FF2B5EF4-FFF2-40B4-BE49-F238E27FC236}">
                <a16:creationId xmlns:a16="http://schemas.microsoft.com/office/drawing/2014/main" id="{46A0C26D-F418-7372-C215-EBD83DEEC3B6}"/>
              </a:ext>
            </a:extLst>
          </p:cNvPr>
          <p:cNvPicPr>
            <a:picLocks noChangeAspect="1"/>
          </p:cNvPicPr>
          <p:nvPr/>
        </p:nvPicPr>
        <p:blipFill>
          <a:blip r:embed="rId3"/>
          <a:stretch>
            <a:fillRect/>
          </a:stretch>
        </p:blipFill>
        <p:spPr>
          <a:xfrm>
            <a:off x="7107380" y="74235"/>
            <a:ext cx="4663103" cy="6709529"/>
          </a:xfrm>
          <a:prstGeom prst="rect">
            <a:avLst/>
          </a:prstGeom>
        </p:spPr>
      </p:pic>
    </p:spTree>
    <p:extLst>
      <p:ext uri="{BB962C8B-B14F-4D97-AF65-F5344CB8AC3E}">
        <p14:creationId xmlns:p14="http://schemas.microsoft.com/office/powerpoint/2010/main" val="26029033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2671B3-0B8F-F802-C8EC-4E7C0B3D61DE}"/>
              </a:ext>
            </a:extLst>
          </p:cNvPr>
          <p:cNvSpPr>
            <a:spLocks noGrp="1"/>
          </p:cNvSpPr>
          <p:nvPr>
            <p:ph type="title"/>
          </p:nvPr>
        </p:nvSpPr>
        <p:spPr>
          <a:xfrm>
            <a:off x="666751" y="830262"/>
            <a:ext cx="10836972" cy="5040601"/>
          </a:xfrm>
        </p:spPr>
        <p:txBody>
          <a:bodyPr/>
          <a:lstStyle/>
          <a:p>
            <a:pPr algn="ctr"/>
            <a:r>
              <a:rPr lang="en-GB" sz="8000" dirty="0"/>
              <a:t>Specific transition challenges for young carers in school</a:t>
            </a:r>
          </a:p>
        </p:txBody>
      </p:sp>
    </p:spTree>
    <p:extLst>
      <p:ext uri="{BB962C8B-B14F-4D97-AF65-F5344CB8AC3E}">
        <p14:creationId xmlns:p14="http://schemas.microsoft.com/office/powerpoint/2010/main" val="18211024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25378-51A4-C2E6-8B99-E831384D0052}"/>
              </a:ext>
            </a:extLst>
          </p:cNvPr>
          <p:cNvSpPr>
            <a:spLocks noGrp="1"/>
          </p:cNvSpPr>
          <p:nvPr>
            <p:ph type="title"/>
          </p:nvPr>
        </p:nvSpPr>
        <p:spPr>
          <a:xfrm>
            <a:off x="677514" y="255498"/>
            <a:ext cx="10836972" cy="711200"/>
          </a:xfrm>
        </p:spPr>
        <p:txBody>
          <a:bodyPr/>
          <a:lstStyle/>
          <a:p>
            <a:r>
              <a:rPr lang="en-GB" dirty="0"/>
              <a:t>Daily transitions for young carers</a:t>
            </a:r>
          </a:p>
        </p:txBody>
      </p:sp>
      <p:sp>
        <p:nvSpPr>
          <p:cNvPr id="4" name="TextBox 3">
            <a:extLst>
              <a:ext uri="{FF2B5EF4-FFF2-40B4-BE49-F238E27FC236}">
                <a16:creationId xmlns:a16="http://schemas.microsoft.com/office/drawing/2014/main" id="{3646E6EF-EEB7-D94B-E2B0-C876FE09369D}"/>
              </a:ext>
            </a:extLst>
          </p:cNvPr>
          <p:cNvSpPr txBox="1"/>
          <p:nvPr/>
        </p:nvSpPr>
        <p:spPr>
          <a:xfrm>
            <a:off x="677514" y="966698"/>
            <a:ext cx="3737732" cy="5563831"/>
          </a:xfrm>
          <a:prstGeom prst="rect">
            <a:avLst/>
          </a:prstGeom>
          <a:solidFill>
            <a:schemeClr val="accent3">
              <a:lumMod val="40000"/>
              <a:lumOff val="60000"/>
            </a:schemeClr>
          </a:solidFill>
        </p:spPr>
        <p:txBody>
          <a:bodyPr wrap="square" rtlCol="0">
            <a:spAutoFit/>
          </a:bodyPr>
          <a:lstStyle/>
          <a:p>
            <a:pPr marL="285750" indent="-285750">
              <a:lnSpc>
                <a:spcPct val="150000"/>
              </a:lnSpc>
              <a:buFont typeface="Arial" panose="020B0604020202020204" pitchFamily="34" charset="0"/>
              <a:buChar char="•"/>
            </a:pPr>
            <a:r>
              <a:rPr lang="en-GB" sz="2400" dirty="0">
                <a:solidFill>
                  <a:schemeClr val="tx1">
                    <a:lumMod val="85000"/>
                    <a:lumOff val="15000"/>
                  </a:schemeClr>
                </a:solidFill>
              </a:rPr>
              <a:t>To and from school</a:t>
            </a:r>
          </a:p>
          <a:p>
            <a:pPr>
              <a:lnSpc>
                <a:spcPct val="150000"/>
              </a:lnSpc>
            </a:pPr>
            <a:endParaRPr lang="en-GB" sz="2400" dirty="0"/>
          </a:p>
          <a:p>
            <a:pPr marL="285750" indent="-285750">
              <a:lnSpc>
                <a:spcPct val="150000"/>
              </a:lnSpc>
              <a:buFont typeface="Arial" panose="020B0604020202020204" pitchFamily="34" charset="0"/>
              <a:buChar char="•"/>
            </a:pPr>
            <a:r>
              <a:rPr lang="en-GB" sz="2400" dirty="0"/>
              <a:t>Breaks during the day</a:t>
            </a:r>
          </a:p>
          <a:p>
            <a:pPr lvl="0">
              <a:lnSpc>
                <a:spcPct val="150000"/>
              </a:lnSpc>
            </a:pPr>
            <a:endParaRPr lang="en-GB" sz="2400" dirty="0"/>
          </a:p>
          <a:p>
            <a:pPr lvl="0">
              <a:lnSpc>
                <a:spcPct val="150000"/>
              </a:lnSpc>
            </a:pPr>
            <a:endParaRPr lang="en-GB" sz="2400" dirty="0"/>
          </a:p>
          <a:p>
            <a:pPr marL="285750" lvl="0" indent="-285750">
              <a:lnSpc>
                <a:spcPct val="150000"/>
              </a:lnSpc>
              <a:buFont typeface="Arial" panose="020B0604020202020204" pitchFamily="34" charset="0"/>
              <a:buChar char="•"/>
            </a:pPr>
            <a:r>
              <a:rPr lang="en-GB" sz="2400" dirty="0"/>
              <a:t>Change in policy or practice</a:t>
            </a:r>
          </a:p>
          <a:p>
            <a:pPr marL="285750" lvl="0" indent="-285750">
              <a:lnSpc>
                <a:spcPct val="150000"/>
              </a:lnSpc>
              <a:buFont typeface="Arial" panose="020B0604020202020204" pitchFamily="34" charset="0"/>
              <a:buChar char="•"/>
            </a:pPr>
            <a:endParaRPr lang="en-GB" sz="2400" dirty="0"/>
          </a:p>
          <a:p>
            <a:pPr marL="285750" lvl="0" indent="-285750">
              <a:lnSpc>
                <a:spcPct val="150000"/>
              </a:lnSpc>
              <a:buFont typeface="Arial" panose="020B0604020202020204" pitchFamily="34" charset="0"/>
              <a:buChar char="•"/>
            </a:pPr>
            <a:endParaRPr lang="en-GB" sz="2400" dirty="0"/>
          </a:p>
          <a:p>
            <a:pPr marL="285750" lvl="0" indent="-285750">
              <a:lnSpc>
                <a:spcPct val="150000"/>
              </a:lnSpc>
              <a:buFont typeface="Arial" panose="020B0604020202020204" pitchFamily="34" charset="0"/>
              <a:buChar char="•"/>
            </a:pPr>
            <a:endParaRPr lang="en-GB" sz="2400" dirty="0"/>
          </a:p>
        </p:txBody>
      </p:sp>
      <p:sp>
        <p:nvSpPr>
          <p:cNvPr id="5" name="TextBox 4">
            <a:extLst>
              <a:ext uri="{FF2B5EF4-FFF2-40B4-BE49-F238E27FC236}">
                <a16:creationId xmlns:a16="http://schemas.microsoft.com/office/drawing/2014/main" id="{3057255D-285B-F8A6-7871-590808080F21}"/>
              </a:ext>
            </a:extLst>
          </p:cNvPr>
          <p:cNvSpPr txBox="1"/>
          <p:nvPr/>
        </p:nvSpPr>
        <p:spPr>
          <a:xfrm>
            <a:off x="4415246" y="966698"/>
            <a:ext cx="7201790" cy="5563831"/>
          </a:xfrm>
          <a:prstGeom prst="rect">
            <a:avLst/>
          </a:prstGeom>
          <a:solidFill>
            <a:schemeClr val="accent2">
              <a:lumMod val="20000"/>
              <a:lumOff val="80000"/>
            </a:schemeClr>
          </a:solidFill>
        </p:spPr>
        <p:txBody>
          <a:bodyPr wrap="square" rtlCol="0">
            <a:spAutoFit/>
          </a:bodyPr>
          <a:lstStyle/>
          <a:p>
            <a:pPr marL="285750" indent="-285750">
              <a:lnSpc>
                <a:spcPct val="150000"/>
              </a:lnSpc>
              <a:buFont typeface="Arial" panose="020B0604020202020204" pitchFamily="34" charset="0"/>
              <a:buChar char="•"/>
            </a:pPr>
            <a:r>
              <a:rPr lang="en-GB" sz="2400" dirty="0"/>
              <a:t>Leaving/returning to the person they care for</a:t>
            </a:r>
          </a:p>
          <a:p>
            <a:pPr marL="285750" indent="-285750">
              <a:lnSpc>
                <a:spcPct val="150000"/>
              </a:lnSpc>
              <a:buFont typeface="Arial" panose="020B0604020202020204" pitchFamily="34" charset="0"/>
              <a:buChar char="•"/>
            </a:pPr>
            <a:endParaRPr lang="en-GB" sz="2400" dirty="0"/>
          </a:p>
          <a:p>
            <a:pPr marL="285750" indent="-285750">
              <a:lnSpc>
                <a:spcPct val="150000"/>
              </a:lnSpc>
              <a:buFont typeface="Arial" panose="020B0604020202020204" pitchFamily="34" charset="0"/>
              <a:buChar char="•"/>
            </a:pPr>
            <a:r>
              <a:rPr lang="en-GB" sz="2400" dirty="0"/>
              <a:t>Might need to be used to complete homework or check on the person they care for</a:t>
            </a:r>
          </a:p>
          <a:p>
            <a:pPr marL="285750" indent="-285750">
              <a:lnSpc>
                <a:spcPct val="150000"/>
              </a:lnSpc>
              <a:buFont typeface="Arial" panose="020B0604020202020204" pitchFamily="34" charset="0"/>
              <a:buChar char="•"/>
            </a:pPr>
            <a:endParaRPr lang="en-GB" sz="2400" dirty="0"/>
          </a:p>
          <a:p>
            <a:pPr marL="285750" indent="-285750">
              <a:lnSpc>
                <a:spcPct val="150000"/>
              </a:lnSpc>
              <a:buFont typeface="Arial" panose="020B0604020202020204" pitchFamily="34" charset="0"/>
              <a:buChar char="•"/>
            </a:pPr>
            <a:r>
              <a:rPr lang="en-GB" sz="2400" dirty="0"/>
              <a:t>For example, change of attendance or mobile phone policy may mean the young carer gets in trouble for being late, being absent, or can’t phone/text home to check on the cared for person</a:t>
            </a:r>
          </a:p>
          <a:p>
            <a:pPr>
              <a:lnSpc>
                <a:spcPct val="150000"/>
              </a:lnSpc>
            </a:pPr>
            <a:r>
              <a:rPr lang="en-GB" sz="2400" dirty="0"/>
              <a:t> </a:t>
            </a:r>
          </a:p>
        </p:txBody>
      </p:sp>
    </p:spTree>
    <p:extLst>
      <p:ext uri="{BB962C8B-B14F-4D97-AF65-F5344CB8AC3E}">
        <p14:creationId xmlns:p14="http://schemas.microsoft.com/office/powerpoint/2010/main" val="41373696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28B471-939C-80CA-F01B-3BC0B6475417}"/>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0B94A362-0296-962A-1ABC-4BCABEAC38D3}"/>
              </a:ext>
            </a:extLst>
          </p:cNvPr>
          <p:cNvSpPr txBox="1">
            <a:spLocks/>
          </p:cNvSpPr>
          <p:nvPr/>
        </p:nvSpPr>
        <p:spPr bwMode="auto">
          <a:xfrm>
            <a:off x="509815" y="255498"/>
            <a:ext cx="10836972" cy="71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3000" b="1">
                <a:solidFill>
                  <a:srgbClr val="00ABB5"/>
                </a:solidFill>
                <a:latin typeface="+mj-lt"/>
                <a:ea typeface="+mj-ea"/>
                <a:cs typeface="+mj-cs"/>
              </a:defRPr>
            </a:lvl1pPr>
            <a:lvl2pPr algn="l" rtl="0" eaLnBrk="1" fontAlgn="base" hangingPunct="1">
              <a:spcBef>
                <a:spcPct val="0"/>
              </a:spcBef>
              <a:spcAft>
                <a:spcPct val="0"/>
              </a:spcAft>
              <a:defRPr sz="3000" b="1">
                <a:solidFill>
                  <a:srgbClr val="000000"/>
                </a:solidFill>
                <a:latin typeface="Arial" charset="0"/>
                <a:cs typeface="Arial" charset="0"/>
              </a:defRPr>
            </a:lvl2pPr>
            <a:lvl3pPr algn="l" rtl="0" eaLnBrk="1" fontAlgn="base" hangingPunct="1">
              <a:spcBef>
                <a:spcPct val="0"/>
              </a:spcBef>
              <a:spcAft>
                <a:spcPct val="0"/>
              </a:spcAft>
              <a:defRPr sz="3000" b="1">
                <a:solidFill>
                  <a:srgbClr val="000000"/>
                </a:solidFill>
                <a:latin typeface="Arial" charset="0"/>
                <a:cs typeface="Arial" charset="0"/>
              </a:defRPr>
            </a:lvl3pPr>
            <a:lvl4pPr algn="l" rtl="0" eaLnBrk="1" fontAlgn="base" hangingPunct="1">
              <a:spcBef>
                <a:spcPct val="0"/>
              </a:spcBef>
              <a:spcAft>
                <a:spcPct val="0"/>
              </a:spcAft>
              <a:defRPr sz="3000" b="1">
                <a:solidFill>
                  <a:srgbClr val="000000"/>
                </a:solidFill>
                <a:latin typeface="Arial" charset="0"/>
                <a:cs typeface="Arial" charset="0"/>
              </a:defRPr>
            </a:lvl4pPr>
            <a:lvl5pPr algn="l" rtl="0" eaLnBrk="1" fontAlgn="base" hangingPunct="1">
              <a:spcBef>
                <a:spcPct val="0"/>
              </a:spcBef>
              <a:spcAft>
                <a:spcPct val="0"/>
              </a:spcAft>
              <a:defRPr sz="3000" b="1">
                <a:solidFill>
                  <a:srgbClr val="000000"/>
                </a:solidFill>
                <a:latin typeface="Arial" charset="0"/>
                <a:cs typeface="Arial" charset="0"/>
              </a:defRPr>
            </a:lvl5pPr>
            <a:lvl6pPr marL="457200" algn="l" rtl="0" eaLnBrk="1" fontAlgn="base" hangingPunct="1">
              <a:spcBef>
                <a:spcPct val="0"/>
              </a:spcBef>
              <a:spcAft>
                <a:spcPct val="0"/>
              </a:spcAft>
              <a:defRPr sz="3000" b="1">
                <a:solidFill>
                  <a:srgbClr val="000000"/>
                </a:solidFill>
                <a:latin typeface="Arial" charset="0"/>
                <a:cs typeface="Arial" charset="0"/>
              </a:defRPr>
            </a:lvl6pPr>
            <a:lvl7pPr marL="914400" algn="l" rtl="0" eaLnBrk="1" fontAlgn="base" hangingPunct="1">
              <a:spcBef>
                <a:spcPct val="0"/>
              </a:spcBef>
              <a:spcAft>
                <a:spcPct val="0"/>
              </a:spcAft>
              <a:defRPr sz="3000" b="1">
                <a:solidFill>
                  <a:srgbClr val="000000"/>
                </a:solidFill>
                <a:latin typeface="Arial" charset="0"/>
                <a:cs typeface="Arial" charset="0"/>
              </a:defRPr>
            </a:lvl7pPr>
            <a:lvl8pPr marL="1371600" algn="l" rtl="0" eaLnBrk="1" fontAlgn="base" hangingPunct="1">
              <a:spcBef>
                <a:spcPct val="0"/>
              </a:spcBef>
              <a:spcAft>
                <a:spcPct val="0"/>
              </a:spcAft>
              <a:defRPr sz="3000" b="1">
                <a:solidFill>
                  <a:srgbClr val="000000"/>
                </a:solidFill>
                <a:latin typeface="Arial" charset="0"/>
                <a:cs typeface="Arial" charset="0"/>
              </a:defRPr>
            </a:lvl8pPr>
            <a:lvl9pPr marL="1828800" algn="l" rtl="0" eaLnBrk="1" fontAlgn="base" hangingPunct="1">
              <a:spcBef>
                <a:spcPct val="0"/>
              </a:spcBef>
              <a:spcAft>
                <a:spcPct val="0"/>
              </a:spcAft>
              <a:defRPr sz="3000" b="1">
                <a:solidFill>
                  <a:srgbClr val="000000"/>
                </a:solidFill>
                <a:latin typeface="Arial" charset="0"/>
                <a:cs typeface="Arial" charset="0"/>
              </a:defRPr>
            </a:lvl9pPr>
          </a:lstStyle>
          <a:p>
            <a:r>
              <a:rPr lang="en-GB" kern="0" dirty="0"/>
              <a:t>Transitional events for young carers</a:t>
            </a:r>
          </a:p>
        </p:txBody>
      </p:sp>
      <p:sp>
        <p:nvSpPr>
          <p:cNvPr id="7" name="TextBox 6">
            <a:extLst>
              <a:ext uri="{FF2B5EF4-FFF2-40B4-BE49-F238E27FC236}">
                <a16:creationId xmlns:a16="http://schemas.microsoft.com/office/drawing/2014/main" id="{577BC2B1-2BF9-20F2-53BC-7E8432828F5A}"/>
              </a:ext>
            </a:extLst>
          </p:cNvPr>
          <p:cNvSpPr txBox="1"/>
          <p:nvPr/>
        </p:nvSpPr>
        <p:spPr>
          <a:xfrm>
            <a:off x="689349" y="1163611"/>
            <a:ext cx="3737732" cy="4455835"/>
          </a:xfrm>
          <a:prstGeom prst="rect">
            <a:avLst/>
          </a:prstGeom>
          <a:solidFill>
            <a:schemeClr val="accent3">
              <a:lumMod val="40000"/>
              <a:lumOff val="60000"/>
            </a:schemeClr>
          </a:solidFill>
        </p:spPr>
        <p:txBody>
          <a:bodyPr wrap="square" rtlCol="0">
            <a:spAutoFit/>
          </a:bodyPr>
          <a:lstStyle/>
          <a:p>
            <a:pPr marL="285750" indent="-285750">
              <a:lnSpc>
                <a:spcPct val="150000"/>
              </a:lnSpc>
              <a:buFont typeface="Arial" panose="020B0604020202020204" pitchFamily="34" charset="0"/>
              <a:buChar char="•"/>
            </a:pPr>
            <a:r>
              <a:rPr lang="en-GB" sz="2400" dirty="0"/>
              <a:t>Holidays</a:t>
            </a:r>
          </a:p>
          <a:p>
            <a:pPr marL="285750" indent="-285750">
              <a:lnSpc>
                <a:spcPct val="150000"/>
              </a:lnSpc>
              <a:buFont typeface="Arial" panose="020B0604020202020204" pitchFamily="34" charset="0"/>
              <a:buChar char="•"/>
            </a:pPr>
            <a:endParaRPr lang="en-GB" sz="2400" dirty="0"/>
          </a:p>
          <a:p>
            <a:pPr marL="285750" indent="-285750">
              <a:lnSpc>
                <a:spcPct val="150000"/>
              </a:lnSpc>
              <a:buFont typeface="Arial" panose="020B0604020202020204" pitchFamily="34" charset="0"/>
              <a:buChar char="•"/>
            </a:pPr>
            <a:endParaRPr lang="en-GB" sz="2400" dirty="0"/>
          </a:p>
          <a:p>
            <a:pPr marL="285750" indent="-285750">
              <a:lnSpc>
                <a:spcPct val="150000"/>
              </a:lnSpc>
              <a:buFont typeface="Arial" panose="020B0604020202020204" pitchFamily="34" charset="0"/>
              <a:buChar char="•"/>
            </a:pPr>
            <a:endParaRPr lang="en-GB" sz="2400" dirty="0"/>
          </a:p>
          <a:p>
            <a:pPr marL="285750" indent="-285750">
              <a:lnSpc>
                <a:spcPct val="150000"/>
              </a:lnSpc>
              <a:buFont typeface="Arial" panose="020B0604020202020204" pitchFamily="34" charset="0"/>
              <a:buChar char="•"/>
            </a:pPr>
            <a:r>
              <a:rPr lang="en-GB" sz="2400" dirty="0"/>
              <a:t>School trips, Proms or other events (Parties, Parents events, …) </a:t>
            </a:r>
          </a:p>
          <a:p>
            <a:pPr marL="285750" lvl="0" indent="-285750">
              <a:lnSpc>
                <a:spcPct val="150000"/>
              </a:lnSpc>
              <a:buFont typeface="Arial" panose="020B0604020202020204" pitchFamily="34" charset="0"/>
              <a:buChar char="•"/>
            </a:pPr>
            <a:endParaRPr lang="en-GB" sz="2400" dirty="0"/>
          </a:p>
        </p:txBody>
      </p:sp>
      <p:sp>
        <p:nvSpPr>
          <p:cNvPr id="8" name="TextBox 7">
            <a:extLst>
              <a:ext uri="{FF2B5EF4-FFF2-40B4-BE49-F238E27FC236}">
                <a16:creationId xmlns:a16="http://schemas.microsoft.com/office/drawing/2014/main" id="{6C76945A-2293-182A-18CA-3717A2FF9C0C}"/>
              </a:ext>
            </a:extLst>
          </p:cNvPr>
          <p:cNvSpPr txBox="1"/>
          <p:nvPr/>
        </p:nvSpPr>
        <p:spPr>
          <a:xfrm>
            <a:off x="4427082" y="1163612"/>
            <a:ext cx="7075570" cy="4455835"/>
          </a:xfrm>
          <a:prstGeom prst="rect">
            <a:avLst/>
          </a:prstGeom>
          <a:solidFill>
            <a:schemeClr val="accent2">
              <a:lumMod val="20000"/>
              <a:lumOff val="80000"/>
            </a:schemeClr>
          </a:solidFill>
        </p:spPr>
        <p:txBody>
          <a:bodyPr wrap="square" rtlCol="0">
            <a:spAutoFit/>
          </a:bodyPr>
          <a:lstStyle/>
          <a:p>
            <a:pPr marL="285750" indent="-285750">
              <a:lnSpc>
                <a:spcPct val="150000"/>
              </a:lnSpc>
              <a:buFont typeface="Arial" panose="020B0604020202020204" pitchFamily="34" charset="0"/>
              <a:buChar char="•"/>
            </a:pPr>
            <a:r>
              <a:rPr lang="en-GB" sz="2400" dirty="0"/>
              <a:t>May entail extra caring responsibilities or be a lonely time (missing friends from school or become isolated)</a:t>
            </a:r>
          </a:p>
          <a:p>
            <a:pPr marL="285750" indent="-285750">
              <a:lnSpc>
                <a:spcPct val="150000"/>
              </a:lnSpc>
              <a:buFont typeface="Arial" panose="020B0604020202020204" pitchFamily="34" charset="0"/>
              <a:buChar char="•"/>
            </a:pPr>
            <a:endParaRPr lang="en-GB" sz="2400" dirty="0"/>
          </a:p>
          <a:p>
            <a:pPr marL="285750" indent="-285750">
              <a:lnSpc>
                <a:spcPct val="150000"/>
              </a:lnSpc>
              <a:buFont typeface="Arial" panose="020B0604020202020204" pitchFamily="34" charset="0"/>
              <a:buChar char="•"/>
            </a:pPr>
            <a:r>
              <a:rPr lang="en-GB" sz="2400" dirty="0"/>
              <a:t>Often aren’t an option for young carers because there is no replacement care at home for them, cost may be a factor, or the extra time away from the cared for person is very stressful</a:t>
            </a:r>
          </a:p>
        </p:txBody>
      </p:sp>
    </p:spTree>
    <p:extLst>
      <p:ext uri="{BB962C8B-B14F-4D97-AF65-F5344CB8AC3E}">
        <p14:creationId xmlns:p14="http://schemas.microsoft.com/office/powerpoint/2010/main" val="11092565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27ABFB-FF66-E189-47B7-496357921183}"/>
              </a:ext>
            </a:extLst>
          </p:cNvPr>
          <p:cNvSpPr>
            <a:spLocks noGrp="1"/>
          </p:cNvSpPr>
          <p:nvPr>
            <p:ph type="title"/>
          </p:nvPr>
        </p:nvSpPr>
        <p:spPr>
          <a:xfrm>
            <a:off x="666751" y="248372"/>
            <a:ext cx="10836972" cy="711200"/>
          </a:xfrm>
        </p:spPr>
        <p:txBody>
          <a:bodyPr/>
          <a:lstStyle/>
          <a:p>
            <a:r>
              <a:rPr lang="en-GB" dirty="0"/>
              <a:t>Year to Year Transitions</a:t>
            </a:r>
          </a:p>
        </p:txBody>
      </p:sp>
      <p:sp>
        <p:nvSpPr>
          <p:cNvPr id="4" name="TextBox 3">
            <a:extLst>
              <a:ext uri="{FF2B5EF4-FFF2-40B4-BE49-F238E27FC236}">
                <a16:creationId xmlns:a16="http://schemas.microsoft.com/office/drawing/2014/main" id="{1290F4C4-B0BD-668C-2015-FE5019CF55CF}"/>
              </a:ext>
            </a:extLst>
          </p:cNvPr>
          <p:cNvSpPr txBox="1"/>
          <p:nvPr/>
        </p:nvSpPr>
        <p:spPr>
          <a:xfrm>
            <a:off x="664970" y="1144216"/>
            <a:ext cx="4083224" cy="5563831"/>
          </a:xfrm>
          <a:prstGeom prst="rect">
            <a:avLst/>
          </a:prstGeom>
          <a:solidFill>
            <a:schemeClr val="accent3">
              <a:lumMod val="40000"/>
              <a:lumOff val="60000"/>
            </a:schemeClr>
          </a:solidFill>
        </p:spPr>
        <p:txBody>
          <a:bodyPr wrap="square" rtlCol="0">
            <a:spAutoFit/>
          </a:bodyPr>
          <a:lstStyle/>
          <a:p>
            <a:pPr marL="285750" lvl="0" indent="-285750">
              <a:lnSpc>
                <a:spcPct val="150000"/>
              </a:lnSpc>
              <a:buFont typeface="Arial" panose="020B0604020202020204" pitchFamily="34" charset="0"/>
              <a:buChar char="•"/>
            </a:pPr>
            <a:r>
              <a:rPr lang="en-GB" sz="2400" dirty="0"/>
              <a:t>Change of teacher(s) or support staff</a:t>
            </a:r>
          </a:p>
          <a:p>
            <a:pPr marL="285750" lvl="0" indent="-285750">
              <a:lnSpc>
                <a:spcPct val="150000"/>
              </a:lnSpc>
              <a:buFont typeface="Arial" panose="020B0604020202020204" pitchFamily="34" charset="0"/>
              <a:buChar char="•"/>
            </a:pPr>
            <a:endParaRPr lang="en-GB" sz="2400" dirty="0"/>
          </a:p>
          <a:p>
            <a:pPr marL="285750" lvl="0" indent="-285750">
              <a:lnSpc>
                <a:spcPct val="150000"/>
              </a:lnSpc>
              <a:buFont typeface="Arial" panose="020B0604020202020204" pitchFamily="34" charset="0"/>
              <a:buChar char="•"/>
            </a:pPr>
            <a:r>
              <a:rPr lang="en-GB" sz="2400" dirty="0"/>
              <a:t>Change of environment</a:t>
            </a:r>
          </a:p>
          <a:p>
            <a:pPr marL="285750" lvl="0" indent="-285750">
              <a:lnSpc>
                <a:spcPct val="150000"/>
              </a:lnSpc>
              <a:buFont typeface="Arial" panose="020B0604020202020204" pitchFamily="34" charset="0"/>
              <a:buChar char="•"/>
            </a:pPr>
            <a:endParaRPr lang="en-GB" sz="2400" dirty="0"/>
          </a:p>
          <a:p>
            <a:pPr lvl="0">
              <a:lnSpc>
                <a:spcPct val="150000"/>
              </a:lnSpc>
            </a:pPr>
            <a:endParaRPr lang="en-GB" sz="2400" dirty="0"/>
          </a:p>
          <a:p>
            <a:pPr marL="285750" lvl="0" indent="-285750">
              <a:lnSpc>
                <a:spcPct val="150000"/>
              </a:lnSpc>
              <a:buFont typeface="Arial" panose="020B0604020202020204" pitchFamily="34" charset="0"/>
              <a:buChar char="•"/>
            </a:pPr>
            <a:endParaRPr lang="en-GB" sz="2400" dirty="0"/>
          </a:p>
          <a:p>
            <a:pPr marL="285750" lvl="0" indent="-285750">
              <a:lnSpc>
                <a:spcPct val="150000"/>
              </a:lnSpc>
              <a:buFont typeface="Arial" panose="020B0604020202020204" pitchFamily="34" charset="0"/>
              <a:buChar char="•"/>
            </a:pPr>
            <a:endParaRPr lang="en-GB" sz="2400" dirty="0"/>
          </a:p>
          <a:p>
            <a:pPr marL="285750" lvl="0" indent="-285750">
              <a:lnSpc>
                <a:spcPct val="150000"/>
              </a:lnSpc>
              <a:buFont typeface="Arial" panose="020B0604020202020204" pitchFamily="34" charset="0"/>
              <a:buChar char="•"/>
            </a:pPr>
            <a:endParaRPr lang="en-GB" sz="2400" dirty="0"/>
          </a:p>
          <a:p>
            <a:pPr marL="285750" lvl="0" indent="-285750">
              <a:lnSpc>
                <a:spcPct val="150000"/>
              </a:lnSpc>
              <a:buFont typeface="Arial" panose="020B0604020202020204" pitchFamily="34" charset="0"/>
              <a:buChar char="•"/>
            </a:pPr>
            <a:endParaRPr lang="en-GB" sz="2400" dirty="0"/>
          </a:p>
        </p:txBody>
      </p:sp>
      <p:sp>
        <p:nvSpPr>
          <p:cNvPr id="5" name="TextBox 4">
            <a:extLst>
              <a:ext uri="{FF2B5EF4-FFF2-40B4-BE49-F238E27FC236}">
                <a16:creationId xmlns:a16="http://schemas.microsoft.com/office/drawing/2014/main" id="{6E72C1B9-D3CA-D6F6-279F-11F909CC0361}"/>
              </a:ext>
            </a:extLst>
          </p:cNvPr>
          <p:cNvSpPr txBox="1"/>
          <p:nvPr/>
        </p:nvSpPr>
        <p:spPr>
          <a:xfrm>
            <a:off x="4563292" y="1144216"/>
            <a:ext cx="7043353" cy="5563831"/>
          </a:xfrm>
          <a:prstGeom prst="rect">
            <a:avLst/>
          </a:prstGeom>
          <a:solidFill>
            <a:schemeClr val="accent2">
              <a:lumMod val="20000"/>
              <a:lumOff val="80000"/>
            </a:schemeClr>
          </a:solidFill>
        </p:spPr>
        <p:txBody>
          <a:bodyPr wrap="square" rtlCol="0">
            <a:spAutoFit/>
          </a:bodyPr>
          <a:lstStyle/>
          <a:p>
            <a:pPr marL="285750" indent="-285750">
              <a:lnSpc>
                <a:spcPct val="150000"/>
              </a:lnSpc>
              <a:buFont typeface="Arial" panose="020B0604020202020204" pitchFamily="34" charset="0"/>
              <a:buChar char="•"/>
            </a:pPr>
            <a:r>
              <a:rPr lang="en-GB" sz="2400" dirty="0"/>
              <a:t>May have to retell their story. New staff may not understand young carers and their needs</a:t>
            </a:r>
          </a:p>
          <a:p>
            <a:pPr marL="285750" indent="-285750">
              <a:lnSpc>
                <a:spcPct val="150000"/>
              </a:lnSpc>
              <a:buFont typeface="Arial" panose="020B0604020202020204" pitchFamily="34" charset="0"/>
              <a:buChar char="•"/>
            </a:pPr>
            <a:endParaRPr lang="en-GB" sz="2400" dirty="0"/>
          </a:p>
          <a:p>
            <a:pPr marL="285750" indent="-285750">
              <a:lnSpc>
                <a:spcPct val="150000"/>
              </a:lnSpc>
              <a:buFont typeface="Arial" panose="020B0604020202020204" pitchFamily="34" charset="0"/>
              <a:buChar char="•"/>
            </a:pPr>
            <a:r>
              <a:rPr lang="en-GB" sz="2400" dirty="0"/>
              <a:t>May not have as easy access to a cared for sibling, change or loss of safe spaces</a:t>
            </a:r>
          </a:p>
          <a:p>
            <a:pPr marL="285750" indent="-285750">
              <a:lnSpc>
                <a:spcPct val="150000"/>
              </a:lnSpc>
              <a:buFont typeface="Arial" panose="020B0604020202020204" pitchFamily="34" charset="0"/>
              <a:buChar char="•"/>
            </a:pPr>
            <a:r>
              <a:rPr lang="en-GB" sz="2400" dirty="0"/>
              <a:t>For young carers in composite classes this may mean a change in peer group (people who know their circumstance)</a:t>
            </a:r>
          </a:p>
          <a:p>
            <a:pPr marL="285750" indent="-285750">
              <a:lnSpc>
                <a:spcPct val="150000"/>
              </a:lnSpc>
              <a:buFont typeface="Arial" panose="020B0604020202020204" pitchFamily="34" charset="0"/>
              <a:buChar char="•"/>
            </a:pPr>
            <a:r>
              <a:rPr lang="en-GB" sz="2400" dirty="0"/>
              <a:t>Potentially extra work in terms of homework, assessments, or exams</a:t>
            </a:r>
          </a:p>
        </p:txBody>
      </p:sp>
    </p:spTree>
    <p:extLst>
      <p:ext uri="{BB962C8B-B14F-4D97-AF65-F5344CB8AC3E}">
        <p14:creationId xmlns:p14="http://schemas.microsoft.com/office/powerpoint/2010/main" val="35557601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1B394E-303A-AEE5-A48A-12466A39798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4E6EC8D-2A63-BF38-222D-325ABEF1C1C4}"/>
              </a:ext>
            </a:extLst>
          </p:cNvPr>
          <p:cNvSpPr>
            <a:spLocks noGrp="1"/>
          </p:cNvSpPr>
          <p:nvPr>
            <p:ph type="title"/>
          </p:nvPr>
        </p:nvSpPr>
        <p:spPr>
          <a:xfrm>
            <a:off x="614499" y="133577"/>
            <a:ext cx="10836972" cy="711200"/>
          </a:xfrm>
        </p:spPr>
        <p:txBody>
          <a:bodyPr/>
          <a:lstStyle/>
          <a:p>
            <a:r>
              <a:rPr lang="en-GB" dirty="0"/>
              <a:t>Primary to Secondary transitions</a:t>
            </a:r>
          </a:p>
        </p:txBody>
      </p:sp>
      <p:sp>
        <p:nvSpPr>
          <p:cNvPr id="4" name="TextBox 3">
            <a:extLst>
              <a:ext uri="{FF2B5EF4-FFF2-40B4-BE49-F238E27FC236}">
                <a16:creationId xmlns:a16="http://schemas.microsoft.com/office/drawing/2014/main" id="{F08852DF-4BD1-AE71-368B-7B91BC3F5C8C}"/>
              </a:ext>
            </a:extLst>
          </p:cNvPr>
          <p:cNvSpPr txBox="1"/>
          <p:nvPr/>
        </p:nvSpPr>
        <p:spPr>
          <a:xfrm>
            <a:off x="614499" y="1016866"/>
            <a:ext cx="11023319" cy="4455835"/>
          </a:xfrm>
          <a:prstGeom prst="rect">
            <a:avLst/>
          </a:prstGeom>
          <a:solidFill>
            <a:schemeClr val="accent2">
              <a:lumMod val="20000"/>
              <a:lumOff val="80000"/>
            </a:schemeClr>
          </a:solidFill>
        </p:spPr>
        <p:txBody>
          <a:bodyPr wrap="square" rtlCol="0">
            <a:spAutoFit/>
          </a:bodyPr>
          <a:lstStyle/>
          <a:p>
            <a:pPr lvl="0">
              <a:lnSpc>
                <a:spcPct val="150000"/>
              </a:lnSpc>
            </a:pPr>
            <a:r>
              <a:rPr lang="en-GB" sz="2400" dirty="0"/>
              <a:t>Young carers tell us this can be really hard because of: </a:t>
            </a:r>
          </a:p>
          <a:p>
            <a:pPr marL="285750" lvl="0" indent="-285750">
              <a:lnSpc>
                <a:spcPct val="150000"/>
              </a:lnSpc>
              <a:buFont typeface="Arial" panose="020B0604020202020204" pitchFamily="34" charset="0"/>
              <a:buChar char="•"/>
            </a:pPr>
            <a:r>
              <a:rPr lang="en-GB" sz="2400" dirty="0"/>
              <a:t>lots of new adults, new places, and new routines</a:t>
            </a:r>
          </a:p>
          <a:p>
            <a:pPr marL="285750" indent="-285750">
              <a:lnSpc>
                <a:spcPct val="150000"/>
              </a:lnSpc>
              <a:buFont typeface="Arial" panose="020B0604020202020204" pitchFamily="34" charset="0"/>
              <a:buChar char="•"/>
            </a:pPr>
            <a:r>
              <a:rPr lang="en-GB" sz="2400" dirty="0"/>
              <a:t>more movement – change of class every 50 minutes</a:t>
            </a:r>
          </a:p>
          <a:p>
            <a:pPr marL="285750" indent="-285750">
              <a:lnSpc>
                <a:spcPct val="150000"/>
              </a:lnSpc>
              <a:buFont typeface="Arial" panose="020B0604020202020204" pitchFamily="34" charset="0"/>
              <a:buChar char="•"/>
            </a:pPr>
            <a:r>
              <a:rPr lang="en-GB" sz="2400" dirty="0"/>
              <a:t>more expectations around being self-dependent</a:t>
            </a:r>
          </a:p>
          <a:p>
            <a:pPr marL="285750" indent="-285750">
              <a:lnSpc>
                <a:spcPct val="150000"/>
              </a:lnSpc>
              <a:buFont typeface="Arial" panose="020B0604020202020204" pitchFamily="34" charset="0"/>
              <a:buChar char="•"/>
            </a:pPr>
            <a:r>
              <a:rPr lang="en-GB" sz="2400" dirty="0"/>
              <a:t>moving away from long term friends and peer group</a:t>
            </a:r>
          </a:p>
          <a:p>
            <a:pPr marL="285750" lvl="0" indent="-285750">
              <a:lnSpc>
                <a:spcPct val="150000"/>
              </a:lnSpc>
              <a:buFont typeface="Arial" panose="020B0604020202020204" pitchFamily="34" charset="0"/>
              <a:buChar char="•"/>
            </a:pPr>
            <a:r>
              <a:rPr lang="en-GB" sz="2400" dirty="0"/>
              <a:t>often different transport arrangements – buses, longer journey time, …..</a:t>
            </a:r>
          </a:p>
          <a:p>
            <a:pPr marL="285750" indent="-285750">
              <a:lnSpc>
                <a:spcPct val="150000"/>
              </a:lnSpc>
              <a:buFont typeface="Arial" panose="020B0604020202020204" pitchFamily="34" charset="0"/>
              <a:buChar char="•"/>
            </a:pPr>
            <a:r>
              <a:rPr lang="en-GB" sz="2400" dirty="0"/>
              <a:t>splitting cared for siblings – one moving up and one left behind</a:t>
            </a:r>
          </a:p>
          <a:p>
            <a:pPr marL="285750" indent="-285750">
              <a:lnSpc>
                <a:spcPct val="150000"/>
              </a:lnSpc>
              <a:buFont typeface="Arial" panose="020B0604020202020204" pitchFamily="34" charset="0"/>
              <a:buChar char="•"/>
            </a:pPr>
            <a:r>
              <a:rPr lang="en-GB" sz="2400" dirty="0"/>
              <a:t>more homework, assessments and exams</a:t>
            </a:r>
          </a:p>
        </p:txBody>
      </p:sp>
      <p:sp>
        <p:nvSpPr>
          <p:cNvPr id="5" name="TextBox 4">
            <a:extLst>
              <a:ext uri="{FF2B5EF4-FFF2-40B4-BE49-F238E27FC236}">
                <a16:creationId xmlns:a16="http://schemas.microsoft.com/office/drawing/2014/main" id="{3A226676-8081-6213-E1C4-5FDBA291C507}"/>
              </a:ext>
            </a:extLst>
          </p:cNvPr>
          <p:cNvSpPr txBox="1"/>
          <p:nvPr/>
        </p:nvSpPr>
        <p:spPr>
          <a:xfrm>
            <a:off x="614499" y="5472701"/>
            <a:ext cx="11023319" cy="577850"/>
          </a:xfrm>
          <a:prstGeom prst="rect">
            <a:avLst/>
          </a:prstGeom>
          <a:solidFill>
            <a:schemeClr val="accent3">
              <a:lumMod val="40000"/>
              <a:lumOff val="60000"/>
            </a:schemeClr>
          </a:solidFill>
        </p:spPr>
        <p:txBody>
          <a:bodyPr wrap="square" rtlCol="0">
            <a:spAutoFit/>
          </a:bodyPr>
          <a:lstStyle/>
          <a:p>
            <a:pPr>
              <a:lnSpc>
                <a:spcPct val="150000"/>
              </a:lnSpc>
            </a:pPr>
            <a:r>
              <a:rPr lang="en-GB" sz="2400" dirty="0"/>
              <a:t>All of these factors/stressors are layered on top of their caring responsibilities</a:t>
            </a:r>
          </a:p>
        </p:txBody>
      </p:sp>
    </p:spTree>
    <p:extLst>
      <p:ext uri="{BB962C8B-B14F-4D97-AF65-F5344CB8AC3E}">
        <p14:creationId xmlns:p14="http://schemas.microsoft.com/office/powerpoint/2010/main" val="2054999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C19EDA-A009-1AFC-ECCC-80DFBCD85B5E}"/>
              </a:ext>
            </a:extLst>
          </p:cNvPr>
          <p:cNvSpPr>
            <a:spLocks noGrp="1"/>
          </p:cNvSpPr>
          <p:nvPr>
            <p:ph type="title"/>
          </p:nvPr>
        </p:nvSpPr>
        <p:spPr>
          <a:xfrm>
            <a:off x="685800" y="175508"/>
            <a:ext cx="10836972" cy="711200"/>
          </a:xfrm>
        </p:spPr>
        <p:txBody>
          <a:bodyPr/>
          <a:lstStyle/>
          <a:p>
            <a:r>
              <a:rPr lang="en-GB" dirty="0"/>
              <a:t>Practical things that help children through transitions </a:t>
            </a:r>
          </a:p>
        </p:txBody>
      </p:sp>
      <p:sp>
        <p:nvSpPr>
          <p:cNvPr id="3" name="Content Placeholder 2">
            <a:extLst>
              <a:ext uri="{FF2B5EF4-FFF2-40B4-BE49-F238E27FC236}">
                <a16:creationId xmlns:a16="http://schemas.microsoft.com/office/drawing/2014/main" id="{1955CB80-2258-E585-7ABB-D6A88D4A060C}"/>
              </a:ext>
            </a:extLst>
          </p:cNvPr>
          <p:cNvSpPr>
            <a:spLocks noGrp="1"/>
          </p:cNvSpPr>
          <p:nvPr>
            <p:ph idx="1"/>
          </p:nvPr>
        </p:nvSpPr>
        <p:spPr>
          <a:xfrm>
            <a:off x="669228" y="1174044"/>
            <a:ext cx="10969616" cy="5113866"/>
          </a:xfrm>
        </p:spPr>
        <p:txBody>
          <a:bodyPr wrap="square"/>
          <a:lstStyle/>
          <a:p>
            <a:r>
              <a:rPr lang="en-GB" sz="1800" b="1" dirty="0">
                <a:latin typeface="Arial" panose="020B0604020202020204" pitchFamily="34" charset="0"/>
              </a:rPr>
              <a:t>Fostering Relationships</a:t>
            </a:r>
          </a:p>
          <a:p>
            <a:pPr defTabSz="0"/>
            <a:r>
              <a:rPr lang="en-GB" sz="1800" dirty="0">
                <a:latin typeface="Arial" panose="020B0604020202020204" pitchFamily="34" charset="0"/>
              </a:rPr>
              <a:t>Building strong relationships between children, parents/carers and staff can help ease the anxiety associated with transitions. Familiar faces can provide reassurance and stability. </a:t>
            </a:r>
            <a:endParaRPr lang="en-GB" sz="1800" u="sng" dirty="0">
              <a:latin typeface="Arial" panose="020B0604020202020204" pitchFamily="34" charset="0"/>
              <a:hlinkClick r:id="rId3"/>
            </a:endParaRPr>
          </a:p>
          <a:p>
            <a:r>
              <a:rPr lang="en-GB" sz="1800" b="1" dirty="0">
                <a:latin typeface="Arial" panose="020B0604020202020204" pitchFamily="34" charset="0"/>
              </a:rPr>
              <a:t>Preparation and Communication</a:t>
            </a:r>
            <a:r>
              <a:rPr lang="en-GB" sz="1800" dirty="0">
                <a:latin typeface="Arial" panose="020B0604020202020204" pitchFamily="34" charset="0"/>
              </a:rPr>
              <a:t> </a:t>
            </a:r>
          </a:p>
          <a:p>
            <a:pPr defTabSz="0"/>
            <a:r>
              <a:rPr lang="en-GB" sz="1800" dirty="0">
                <a:latin typeface="Arial" panose="020B0604020202020204" pitchFamily="34" charset="0"/>
              </a:rPr>
              <a:t>Preparing children for transitions involves clear communication about what to expect. This can include sharing information about new routines, environments, and people they will encounter. </a:t>
            </a:r>
            <a:endParaRPr lang="en-GB" sz="1800" u="sng" dirty="0">
              <a:latin typeface="Arial" panose="020B0604020202020204" pitchFamily="34" charset="0"/>
              <a:hlinkClick r:id="rId4"/>
            </a:endParaRPr>
          </a:p>
          <a:p>
            <a:pPr defTabSz="0"/>
            <a:r>
              <a:rPr lang="en-GB" sz="1800" b="1" dirty="0">
                <a:latin typeface="Arial" panose="020B0604020202020204" pitchFamily="34" charset="0"/>
              </a:rPr>
              <a:t>Creating Safe Spaces </a:t>
            </a:r>
          </a:p>
          <a:p>
            <a:pPr defTabSz="0"/>
            <a:r>
              <a:rPr lang="en-GB" sz="1800" dirty="0">
                <a:latin typeface="Arial" panose="020B0604020202020204" pitchFamily="34" charset="0"/>
              </a:rPr>
              <a:t>Establishing safe and welcoming environments where children feel secure can significantly reduce the stress of transitions. This includes having cozy areas for children to retreat to if they feel overwhelmed. </a:t>
            </a:r>
            <a:endParaRPr lang="en-GB" sz="1800" u="sng" dirty="0">
              <a:latin typeface="Arial" panose="020B0604020202020204" pitchFamily="34" charset="0"/>
              <a:hlinkClick r:id="rId5"/>
            </a:endParaRPr>
          </a:p>
          <a:p>
            <a:pPr defTabSz="0"/>
            <a:r>
              <a:rPr lang="en-GB" sz="1800" b="1" dirty="0">
                <a:latin typeface="Arial" panose="020B0604020202020204" pitchFamily="34" charset="0"/>
              </a:rPr>
              <a:t>Transitional Objects</a:t>
            </a:r>
            <a:endParaRPr lang="en-GB" sz="1800" dirty="0">
              <a:latin typeface="Arial" panose="020B0604020202020204" pitchFamily="34" charset="0"/>
            </a:endParaRPr>
          </a:p>
          <a:p>
            <a:pPr defTabSz="0"/>
            <a:r>
              <a:rPr lang="en-GB" sz="1800" dirty="0">
                <a:latin typeface="Arial" panose="020B0604020202020204" pitchFamily="34" charset="0"/>
              </a:rPr>
              <a:t>Providing children with transitional objects, such as a small toy or a photo of a loved one, can offer comfort and a sense of security during changes. </a:t>
            </a:r>
            <a:endParaRPr lang="en-GB" sz="1800" u="sng" dirty="0">
              <a:latin typeface="Arial" panose="020B0604020202020204" pitchFamily="34" charset="0"/>
            </a:endParaRPr>
          </a:p>
          <a:p>
            <a:pPr defTabSz="0"/>
            <a:r>
              <a:rPr lang="en-GB" sz="1800" b="1" dirty="0">
                <a:latin typeface="Arial" panose="020B0604020202020204" pitchFamily="34" charset="0"/>
              </a:rPr>
              <a:t>Visual Aids</a:t>
            </a:r>
          </a:p>
          <a:p>
            <a:pPr defTabSz="0"/>
            <a:r>
              <a:rPr lang="en-GB" sz="1800" dirty="0">
                <a:latin typeface="Arial" panose="020B0604020202020204" pitchFamily="34" charset="0"/>
              </a:rPr>
              <a:t>Using visual checklists or countdowns can help children understand and anticipate changes, making the transition process smoother. </a:t>
            </a:r>
            <a:endParaRPr lang="en-GB" sz="1800" u="sng" dirty="0">
              <a:latin typeface="Arial" panose="020B0604020202020204" pitchFamily="34" charset="0"/>
            </a:endParaRPr>
          </a:p>
          <a:p>
            <a:endParaRPr lang="en-GB" sz="1800" dirty="0">
              <a:latin typeface="Arial" panose="020B0604020202020204" pitchFamily="34" charset="0"/>
            </a:endParaRPr>
          </a:p>
        </p:txBody>
      </p:sp>
    </p:spTree>
    <p:extLst>
      <p:ext uri="{BB962C8B-B14F-4D97-AF65-F5344CB8AC3E}">
        <p14:creationId xmlns:p14="http://schemas.microsoft.com/office/powerpoint/2010/main" val="33694816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B7543-05B2-C957-D9A1-315EBA944731}"/>
              </a:ext>
            </a:extLst>
          </p:cNvPr>
          <p:cNvSpPr>
            <a:spLocks noGrp="1"/>
          </p:cNvSpPr>
          <p:nvPr>
            <p:ph type="title"/>
          </p:nvPr>
        </p:nvSpPr>
        <p:spPr>
          <a:xfrm>
            <a:off x="685800" y="236683"/>
            <a:ext cx="10836972" cy="711200"/>
          </a:xfrm>
        </p:spPr>
        <p:txBody>
          <a:bodyPr/>
          <a:lstStyle/>
          <a:p>
            <a:r>
              <a:rPr lang="en-GB" dirty="0"/>
              <a:t>Further approaches that help make transitions easier</a:t>
            </a:r>
          </a:p>
        </p:txBody>
      </p:sp>
      <p:sp>
        <p:nvSpPr>
          <p:cNvPr id="3" name="Content Placeholder 2">
            <a:extLst>
              <a:ext uri="{FF2B5EF4-FFF2-40B4-BE49-F238E27FC236}">
                <a16:creationId xmlns:a16="http://schemas.microsoft.com/office/drawing/2014/main" id="{77E75524-C4B9-8439-8275-4D326BF2E09B}"/>
              </a:ext>
            </a:extLst>
          </p:cNvPr>
          <p:cNvSpPr>
            <a:spLocks noGrp="1"/>
          </p:cNvSpPr>
          <p:nvPr>
            <p:ph idx="1"/>
          </p:nvPr>
        </p:nvSpPr>
        <p:spPr>
          <a:xfrm>
            <a:off x="685800" y="947884"/>
            <a:ext cx="10817923" cy="5224316"/>
          </a:xfrm>
        </p:spPr>
        <p:txBody>
          <a:bodyPr/>
          <a:lstStyle/>
          <a:p>
            <a:pPr marL="342900" lvl="0" indent="-342900">
              <a:lnSpc>
                <a:spcPct val="150000"/>
              </a:lnSpc>
              <a:buFont typeface="Arial" panose="020B0604020202020204" pitchFamily="34" charset="0"/>
              <a:buChar char="•"/>
            </a:pPr>
            <a:r>
              <a:rPr lang="en-GB" dirty="0"/>
              <a:t>Planning should be personalised and child-led - prioritise their unique needs</a:t>
            </a:r>
          </a:p>
          <a:p>
            <a:pPr marL="342900" lvl="0" indent="-342900">
              <a:lnSpc>
                <a:spcPct val="150000"/>
              </a:lnSpc>
              <a:buFont typeface="Arial" panose="020B0604020202020204" pitchFamily="34" charset="0"/>
              <a:buChar char="•"/>
            </a:pPr>
            <a:r>
              <a:rPr lang="en-GB" dirty="0"/>
              <a:t>Identify and build on their strengths</a:t>
            </a:r>
          </a:p>
          <a:p>
            <a:pPr marL="342900" indent="-342900">
              <a:lnSpc>
                <a:spcPct val="150000"/>
              </a:lnSpc>
              <a:buFont typeface="Arial" panose="020B0604020202020204" pitchFamily="34" charset="0"/>
              <a:buChar char="•"/>
            </a:pPr>
            <a:r>
              <a:rPr lang="en-GB" dirty="0"/>
              <a:t>Drawing on existing skills but also </a:t>
            </a:r>
            <a:r>
              <a:rPr lang="en-GB" b="1" dirty="0"/>
              <a:t>help them develop new skills they may need </a:t>
            </a:r>
          </a:p>
          <a:p>
            <a:pPr marL="342900" lvl="0" indent="-342900">
              <a:lnSpc>
                <a:spcPct val="150000"/>
              </a:lnSpc>
              <a:buFont typeface="Arial" panose="020B0604020202020204" pitchFamily="34" charset="0"/>
              <a:buChar char="•"/>
            </a:pPr>
            <a:r>
              <a:rPr lang="en-GB" dirty="0"/>
              <a:t>Anticipate challenges – what is the young person nervous or unsure about?</a:t>
            </a:r>
          </a:p>
          <a:p>
            <a:pPr marL="342900" lvl="0" indent="-342900">
              <a:lnSpc>
                <a:spcPct val="150000"/>
              </a:lnSpc>
              <a:buFont typeface="Arial" panose="020B0604020202020204" pitchFamily="34" charset="0"/>
              <a:buChar char="•"/>
            </a:pPr>
            <a:r>
              <a:rPr lang="en-GB" dirty="0"/>
              <a:t>Emphasise that a transition is a learning process and mistakes will be part of the process </a:t>
            </a:r>
          </a:p>
          <a:p>
            <a:pPr marL="342900" lvl="0" indent="-342900">
              <a:lnSpc>
                <a:spcPct val="150000"/>
              </a:lnSpc>
              <a:buFont typeface="Arial" panose="020B0604020202020204" pitchFamily="34" charset="0"/>
              <a:buChar char="•"/>
            </a:pPr>
            <a:r>
              <a:rPr lang="en-GB" dirty="0"/>
              <a:t>Use accessible materials and assistive technology if necessary</a:t>
            </a:r>
          </a:p>
          <a:p>
            <a:pPr marL="342900" lvl="0" indent="-342900">
              <a:lnSpc>
                <a:spcPct val="150000"/>
              </a:lnSpc>
              <a:buFont typeface="Arial" panose="020B0604020202020204" pitchFamily="34" charset="0"/>
              <a:buChar char="•"/>
            </a:pPr>
            <a:r>
              <a:rPr lang="en-GB" dirty="0"/>
              <a:t>Support brainstorming, goal setting, creating lists/micro-tasks and planning backwards</a:t>
            </a:r>
          </a:p>
          <a:p>
            <a:pPr marL="342900" indent="-342900">
              <a:lnSpc>
                <a:spcPct val="150000"/>
              </a:lnSpc>
              <a:buFont typeface="Arial" panose="020B0604020202020204" pitchFamily="34" charset="0"/>
              <a:buChar char="•"/>
            </a:pPr>
            <a:r>
              <a:rPr lang="en-GB" dirty="0"/>
              <a:t>Use practice activities or exercises were possible</a:t>
            </a:r>
          </a:p>
          <a:p>
            <a:pPr marL="342900" lvl="0" indent="-342900">
              <a:lnSpc>
                <a:spcPct val="150000"/>
              </a:lnSpc>
              <a:buFont typeface="Arial" panose="020B0604020202020204" pitchFamily="34" charset="0"/>
              <a:buChar char="•"/>
            </a:pPr>
            <a:r>
              <a:rPr lang="en-GB" dirty="0"/>
              <a:t>Be aware of cultural or context differences that may impact transition experiences</a:t>
            </a:r>
          </a:p>
          <a:p>
            <a:pPr marL="342900" lvl="0" indent="-342900">
              <a:lnSpc>
                <a:spcPct val="150000"/>
              </a:lnSpc>
              <a:buFont typeface="Arial" panose="020B0604020202020204" pitchFamily="34" charset="0"/>
              <a:buChar char="•"/>
            </a:pPr>
            <a:r>
              <a:rPr lang="en-GB" dirty="0"/>
              <a:t>Celebrate small victories and accomplishments to build motivation and confidence</a:t>
            </a:r>
            <a:br>
              <a:rPr lang="en-GB" dirty="0"/>
            </a:br>
            <a:endParaRPr lang="en-GB" dirty="0"/>
          </a:p>
          <a:p>
            <a:pPr>
              <a:lnSpc>
                <a:spcPct val="150000"/>
              </a:lnSpc>
            </a:pPr>
            <a:endParaRPr lang="en-GB" dirty="0"/>
          </a:p>
        </p:txBody>
      </p:sp>
    </p:spTree>
    <p:extLst>
      <p:ext uri="{BB962C8B-B14F-4D97-AF65-F5344CB8AC3E}">
        <p14:creationId xmlns:p14="http://schemas.microsoft.com/office/powerpoint/2010/main" val="18731517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FB4F79-12B7-B7F9-A3D0-29FE68BF04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695D020-0CBB-8516-7929-DB7CC7560051}"/>
              </a:ext>
            </a:extLst>
          </p:cNvPr>
          <p:cNvSpPr>
            <a:spLocks noGrp="1"/>
          </p:cNvSpPr>
          <p:nvPr>
            <p:ph type="title"/>
          </p:nvPr>
        </p:nvSpPr>
        <p:spPr>
          <a:xfrm>
            <a:off x="685800" y="175507"/>
            <a:ext cx="10836972" cy="6048647"/>
          </a:xfrm>
        </p:spPr>
        <p:txBody>
          <a:bodyPr/>
          <a:lstStyle/>
          <a:p>
            <a:pPr algn="ctr"/>
            <a:r>
              <a:rPr lang="en-GB" sz="8000" dirty="0"/>
              <a:t>Advice to young carers about their primary to secondary transition</a:t>
            </a:r>
          </a:p>
        </p:txBody>
      </p:sp>
    </p:spTree>
    <p:extLst>
      <p:ext uri="{BB962C8B-B14F-4D97-AF65-F5344CB8AC3E}">
        <p14:creationId xmlns:p14="http://schemas.microsoft.com/office/powerpoint/2010/main" val="21873384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Young Carers Transition - School">
            <a:hlinkClick r:id="" action="ppaction://media"/>
            <a:extLst>
              <a:ext uri="{FF2B5EF4-FFF2-40B4-BE49-F238E27FC236}">
                <a16:creationId xmlns:a16="http://schemas.microsoft.com/office/drawing/2014/main" id="{59F6666F-9421-A5AA-3F6E-0D0DCE51048B}"/>
              </a:ext>
            </a:extLst>
          </p:cNvPr>
          <p:cNvPicPr>
            <a:picLocks noRot="1" noChangeAspect="1"/>
          </p:cNvPicPr>
          <p:nvPr>
            <a:videoFile r:link="rId1"/>
          </p:nvPr>
        </p:nvPicPr>
        <p:blipFill>
          <a:blip r:embed="rId4"/>
          <a:stretch>
            <a:fillRect/>
          </a:stretch>
        </p:blipFill>
        <p:spPr>
          <a:xfrm>
            <a:off x="26988" y="0"/>
            <a:ext cx="12138025" cy="6858000"/>
          </a:xfrm>
          <a:prstGeom prst="rect">
            <a:avLst/>
          </a:prstGeom>
        </p:spPr>
      </p:pic>
    </p:spTree>
    <p:extLst>
      <p:ext uri="{BB962C8B-B14F-4D97-AF65-F5344CB8AC3E}">
        <p14:creationId xmlns:p14="http://schemas.microsoft.com/office/powerpoint/2010/main" val="3296491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596DA7-7C1C-0E5D-35A8-F2482C1AB143}"/>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E51FEEA1-BCAA-4376-BE34-762FFBAD1061}"/>
              </a:ext>
            </a:extLst>
          </p:cNvPr>
          <p:cNvSpPr txBox="1">
            <a:spLocks noGrp="1"/>
          </p:cNvSpPr>
          <p:nvPr>
            <p:ph type="title" idx="4294967295"/>
          </p:nvPr>
        </p:nvSpPr>
        <p:spPr bwMode="auto">
          <a:xfrm>
            <a:off x="643746" y="565720"/>
            <a:ext cx="10836972" cy="711200"/>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rtl="0" eaLnBrk="1" fontAlgn="base" hangingPunct="1">
              <a:spcBef>
                <a:spcPct val="0"/>
              </a:spcBef>
              <a:spcAft>
                <a:spcPct val="0"/>
              </a:spcAft>
              <a:defRPr sz="3000" b="1">
                <a:solidFill>
                  <a:srgbClr val="00ABB5"/>
                </a:solidFill>
                <a:latin typeface="+mj-lt"/>
                <a:ea typeface="+mj-ea"/>
                <a:cs typeface="+mj-cs"/>
              </a:defRPr>
            </a:lvl1pPr>
            <a:lvl2pPr algn="l" rtl="0" eaLnBrk="1" fontAlgn="base" hangingPunct="1">
              <a:spcBef>
                <a:spcPct val="0"/>
              </a:spcBef>
              <a:spcAft>
                <a:spcPct val="0"/>
              </a:spcAft>
              <a:defRPr sz="3000" b="1">
                <a:solidFill>
                  <a:srgbClr val="000000"/>
                </a:solidFill>
                <a:latin typeface="Arial" charset="0"/>
                <a:cs typeface="Arial" charset="0"/>
              </a:defRPr>
            </a:lvl2pPr>
            <a:lvl3pPr algn="l" rtl="0" eaLnBrk="1" fontAlgn="base" hangingPunct="1">
              <a:spcBef>
                <a:spcPct val="0"/>
              </a:spcBef>
              <a:spcAft>
                <a:spcPct val="0"/>
              </a:spcAft>
              <a:defRPr sz="3000" b="1">
                <a:solidFill>
                  <a:srgbClr val="000000"/>
                </a:solidFill>
                <a:latin typeface="Arial" charset="0"/>
                <a:cs typeface="Arial" charset="0"/>
              </a:defRPr>
            </a:lvl3pPr>
            <a:lvl4pPr algn="l" rtl="0" eaLnBrk="1" fontAlgn="base" hangingPunct="1">
              <a:spcBef>
                <a:spcPct val="0"/>
              </a:spcBef>
              <a:spcAft>
                <a:spcPct val="0"/>
              </a:spcAft>
              <a:defRPr sz="3000" b="1">
                <a:solidFill>
                  <a:srgbClr val="000000"/>
                </a:solidFill>
                <a:latin typeface="Arial" charset="0"/>
                <a:cs typeface="Arial" charset="0"/>
              </a:defRPr>
            </a:lvl4pPr>
            <a:lvl5pPr algn="l" rtl="0" eaLnBrk="1" fontAlgn="base" hangingPunct="1">
              <a:spcBef>
                <a:spcPct val="0"/>
              </a:spcBef>
              <a:spcAft>
                <a:spcPct val="0"/>
              </a:spcAft>
              <a:defRPr sz="3000" b="1">
                <a:solidFill>
                  <a:srgbClr val="000000"/>
                </a:solidFill>
                <a:latin typeface="Arial" charset="0"/>
                <a:cs typeface="Arial" charset="0"/>
              </a:defRPr>
            </a:lvl5pPr>
            <a:lvl6pPr marL="457200" algn="l" rtl="0" eaLnBrk="1" fontAlgn="base" hangingPunct="1">
              <a:spcBef>
                <a:spcPct val="0"/>
              </a:spcBef>
              <a:spcAft>
                <a:spcPct val="0"/>
              </a:spcAft>
              <a:defRPr sz="3000" b="1">
                <a:solidFill>
                  <a:srgbClr val="000000"/>
                </a:solidFill>
                <a:latin typeface="Arial" charset="0"/>
                <a:cs typeface="Arial" charset="0"/>
              </a:defRPr>
            </a:lvl6pPr>
            <a:lvl7pPr marL="914400" algn="l" rtl="0" eaLnBrk="1" fontAlgn="base" hangingPunct="1">
              <a:spcBef>
                <a:spcPct val="0"/>
              </a:spcBef>
              <a:spcAft>
                <a:spcPct val="0"/>
              </a:spcAft>
              <a:defRPr sz="3000" b="1">
                <a:solidFill>
                  <a:srgbClr val="000000"/>
                </a:solidFill>
                <a:latin typeface="Arial" charset="0"/>
                <a:cs typeface="Arial" charset="0"/>
              </a:defRPr>
            </a:lvl7pPr>
            <a:lvl8pPr marL="1371600" algn="l" rtl="0" eaLnBrk="1" fontAlgn="base" hangingPunct="1">
              <a:spcBef>
                <a:spcPct val="0"/>
              </a:spcBef>
              <a:spcAft>
                <a:spcPct val="0"/>
              </a:spcAft>
              <a:defRPr sz="3000" b="1">
                <a:solidFill>
                  <a:srgbClr val="000000"/>
                </a:solidFill>
                <a:latin typeface="Arial" charset="0"/>
                <a:cs typeface="Arial" charset="0"/>
              </a:defRPr>
            </a:lvl8pPr>
            <a:lvl9pPr marL="1828800" algn="l" rtl="0" eaLnBrk="1" fontAlgn="base" hangingPunct="1">
              <a:spcBef>
                <a:spcPct val="0"/>
              </a:spcBef>
              <a:spcAft>
                <a:spcPct val="0"/>
              </a:spcAft>
              <a:defRPr sz="3000" b="1">
                <a:solidFill>
                  <a:srgbClr val="000000"/>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3000" b="1" i="0" u="none" strike="noStrike" kern="0" cap="none" spc="0" normalizeH="0" baseline="0" noProof="0" dirty="0">
                <a:ln>
                  <a:noFill/>
                </a:ln>
                <a:solidFill>
                  <a:srgbClr val="00ABB5"/>
                </a:solidFill>
                <a:effectLst/>
                <a:uLnTx/>
                <a:uFillTx/>
                <a:latin typeface="+mj-lt"/>
                <a:ea typeface="+mj-ea"/>
                <a:cs typeface="+mj-cs"/>
              </a:rPr>
              <a:t>Reflection Activity – Consider Elsa</a:t>
            </a:r>
          </a:p>
        </p:txBody>
      </p:sp>
      <p:pic>
        <p:nvPicPr>
          <p:cNvPr id="6" name="Picture 5" descr="Question Mark Response - Free image on Pixabay">
            <a:extLst>
              <a:ext uri="{FF2B5EF4-FFF2-40B4-BE49-F238E27FC236}">
                <a16:creationId xmlns:a16="http://schemas.microsoft.com/office/drawing/2014/main" id="{497394DA-6E39-9908-9C44-59F874E7411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50244" y="0"/>
            <a:ext cx="1188810" cy="1188810"/>
          </a:xfrm>
          <a:prstGeom prst="rect">
            <a:avLst/>
          </a:prstGeom>
        </p:spPr>
      </p:pic>
      <p:sp>
        <p:nvSpPr>
          <p:cNvPr id="2" name="Content Placeholder 4">
            <a:extLst>
              <a:ext uri="{FF2B5EF4-FFF2-40B4-BE49-F238E27FC236}">
                <a16:creationId xmlns:a16="http://schemas.microsoft.com/office/drawing/2014/main" id="{ADBCD69E-7E64-2603-0047-7A1001B46F77}"/>
              </a:ext>
            </a:extLst>
          </p:cNvPr>
          <p:cNvSpPr>
            <a:spLocks noGrp="1"/>
          </p:cNvSpPr>
          <p:nvPr>
            <p:ph idx="1"/>
          </p:nvPr>
        </p:nvSpPr>
        <p:spPr>
          <a:xfrm>
            <a:off x="730331" y="1276919"/>
            <a:ext cx="10817923" cy="4864107"/>
          </a:xfrm>
        </p:spPr>
        <p:txBody>
          <a:bodyPr/>
          <a:lstStyle/>
          <a:p>
            <a:pPr marL="342900" indent="-342900">
              <a:buFont typeface="Arial" panose="020B0604020202020204" pitchFamily="34" charset="0"/>
              <a:buChar char="•"/>
            </a:pPr>
            <a:r>
              <a:rPr lang="en-GB" dirty="0"/>
              <a:t>Elsa is a young carer in </a:t>
            </a:r>
            <a:r>
              <a:rPr lang="en-GB" dirty="0" err="1"/>
              <a:t>P7</a:t>
            </a:r>
            <a:r>
              <a:rPr lang="en-GB" dirty="0"/>
              <a:t> </a:t>
            </a:r>
          </a:p>
          <a:p>
            <a:pPr marL="342900" indent="-342900">
              <a:buFont typeface="Arial" panose="020B0604020202020204" pitchFamily="34" charset="0"/>
              <a:buChar char="•"/>
            </a:pPr>
            <a:r>
              <a:rPr lang="en-GB" dirty="0"/>
              <a:t>She helps to look after her young brother, Freddie, who is in </a:t>
            </a:r>
            <a:r>
              <a:rPr lang="en-GB" dirty="0" err="1"/>
              <a:t>P4</a:t>
            </a:r>
            <a:r>
              <a:rPr lang="en-GB" dirty="0"/>
              <a:t> and her mum who has a mental health condition </a:t>
            </a:r>
          </a:p>
          <a:p>
            <a:pPr marL="342900" indent="-342900">
              <a:buFont typeface="Arial" panose="020B0604020202020204" pitchFamily="34" charset="0"/>
              <a:buChar char="•"/>
            </a:pPr>
            <a:r>
              <a:rPr lang="en-GB" dirty="0"/>
              <a:t>Freddie is neurodiverse and often needs additional support in school </a:t>
            </a:r>
          </a:p>
          <a:p>
            <a:pPr marL="342900" indent="-342900">
              <a:buFont typeface="Arial" panose="020B0604020202020204" pitchFamily="34" charset="0"/>
              <a:buChar char="•"/>
            </a:pPr>
            <a:r>
              <a:rPr lang="en-GB" dirty="0"/>
              <a:t>Elsa is often pulled from class when her brother is really upset to help him calm down </a:t>
            </a:r>
          </a:p>
          <a:p>
            <a:pPr marL="342900" indent="-342900">
              <a:buFont typeface="Arial" panose="020B0604020202020204" pitchFamily="34" charset="0"/>
              <a:buChar char="•"/>
            </a:pPr>
            <a:r>
              <a:rPr lang="en-GB" dirty="0"/>
              <a:t>Elsa likes to know her brother is okay and often checks on him during breaks and lunch </a:t>
            </a:r>
          </a:p>
          <a:p>
            <a:pPr marL="342900" indent="-342900">
              <a:buFont typeface="Arial" panose="020B0604020202020204" pitchFamily="34" charset="0"/>
              <a:buChar char="•"/>
            </a:pPr>
            <a:r>
              <a:rPr lang="en-GB" dirty="0"/>
              <a:t>Elsa is due to move to secondary school after the holidays</a:t>
            </a:r>
          </a:p>
          <a:p>
            <a:pPr marL="342900" indent="-342900">
              <a:buFont typeface="Arial" panose="020B0604020202020204" pitchFamily="34" charset="0"/>
              <a:buChar char="•"/>
            </a:pPr>
            <a:r>
              <a:rPr lang="en-GB" dirty="0"/>
              <a:t>Elsa’s </a:t>
            </a:r>
            <a:r>
              <a:rPr lang="en-GB" dirty="0" err="1"/>
              <a:t>P7</a:t>
            </a:r>
            <a:r>
              <a:rPr lang="en-GB" dirty="0"/>
              <a:t> teacher understands her caring roll and supports her well</a:t>
            </a:r>
          </a:p>
          <a:p>
            <a:pPr marL="342900" indent="-342900">
              <a:buFont typeface="Arial" panose="020B0604020202020204" pitchFamily="34" charset="0"/>
              <a:buChar char="•"/>
            </a:pPr>
            <a:r>
              <a:rPr lang="en-GB" dirty="0"/>
              <a:t>She has disclosed to staff that she is worried and anxious about the transition to secondary and may not attend school so she can check on her brother and mum </a:t>
            </a:r>
          </a:p>
          <a:p>
            <a:pPr marL="342900" indent="-342900">
              <a:buFont typeface="Arial" panose="020B0604020202020204" pitchFamily="34" charset="0"/>
              <a:buChar char="•"/>
            </a:pPr>
            <a:r>
              <a:rPr lang="en-GB" dirty="0"/>
              <a:t>Elsa feels the ‘big’ school won't understand </a:t>
            </a:r>
          </a:p>
          <a:p>
            <a:pPr marL="342900" indent="-342900">
              <a:buFont typeface="Arial" panose="020B0604020202020204" pitchFamily="34" charset="0"/>
              <a:buChar char="•"/>
            </a:pPr>
            <a:endParaRPr lang="en-GB" dirty="0"/>
          </a:p>
          <a:p>
            <a:r>
              <a:rPr lang="en-GB" b="1" kern="1200" dirty="0"/>
              <a:t>Question: </a:t>
            </a:r>
            <a:r>
              <a:rPr lang="en-GB" dirty="0"/>
              <a:t>What needs to be planned for here?</a:t>
            </a:r>
            <a:endParaRPr lang="en-GB" b="1" kern="1200" dirty="0">
              <a:solidFill>
                <a:schemeClr val="tx1"/>
              </a:solidFill>
            </a:endParaRPr>
          </a:p>
          <a:p>
            <a:pPr marL="342900" indent="-342900">
              <a:buFont typeface="Arial" panose="020B0604020202020204" pitchFamily="34" charset="0"/>
              <a:buChar char="•"/>
            </a:pPr>
            <a:endParaRPr lang="en-GB" dirty="0"/>
          </a:p>
          <a:p>
            <a:r>
              <a:rPr lang="en-GB" dirty="0"/>
              <a:t> </a:t>
            </a:r>
            <a:endParaRPr lang="en-GB" b="1" kern="1200" dirty="0">
              <a:solidFill>
                <a:schemeClr val="tx1"/>
              </a:solidFill>
            </a:endParaRPr>
          </a:p>
          <a:p>
            <a:pPr marL="457200" indent="-457200">
              <a:buFont typeface="Arial"/>
              <a:buAutoNum type="arabicPeriod"/>
            </a:pPr>
            <a:endParaRPr lang="en-GB" b="1" kern="1200" dirty="0">
              <a:solidFill>
                <a:schemeClr val="tx1"/>
              </a:solidFill>
            </a:endParaRPr>
          </a:p>
          <a:p>
            <a:pPr marL="457200" indent="-457200">
              <a:buFont typeface="Arial"/>
              <a:buAutoNum type="arabicPeriod"/>
            </a:pPr>
            <a:endParaRPr lang="en-GB" b="1" kern="1200" dirty="0">
              <a:solidFill>
                <a:schemeClr val="tx1"/>
              </a:solidFill>
            </a:endParaRPr>
          </a:p>
          <a:p>
            <a:pPr marL="457200" indent="-457200">
              <a:buFont typeface="Arial"/>
              <a:buAutoNum type="arabicPeriod"/>
            </a:pPr>
            <a:endParaRPr lang="en-GB" b="1" kern="1200" dirty="0">
              <a:solidFill>
                <a:schemeClr val="tx1"/>
              </a:solidFill>
            </a:endParaRPr>
          </a:p>
          <a:p>
            <a:pPr marL="457200" indent="-457200">
              <a:buFont typeface="Arial"/>
              <a:buAutoNum type="arabicPeriod"/>
            </a:pPr>
            <a:endParaRPr lang="en-GB" b="1" kern="1200" dirty="0">
              <a:solidFill>
                <a:schemeClr val="tx1"/>
              </a:solidFill>
            </a:endParaRPr>
          </a:p>
          <a:p>
            <a:pPr marL="457200" indent="-457200">
              <a:buFont typeface="Arial"/>
              <a:buAutoNum type="arabicPeriod"/>
            </a:pPr>
            <a:endParaRPr lang="en-GB" b="1" kern="1200" dirty="0">
              <a:solidFill>
                <a:schemeClr val="tx1"/>
              </a:solidFill>
            </a:endParaRPr>
          </a:p>
          <a:p>
            <a:pPr marL="457200" indent="-457200">
              <a:buFont typeface="Arial"/>
              <a:buAutoNum type="arabicPeriod"/>
            </a:pPr>
            <a:endParaRPr lang="en-GB" b="1" kern="1200" dirty="0">
              <a:solidFill>
                <a:schemeClr val="tx1"/>
              </a:solidFill>
            </a:endParaRPr>
          </a:p>
          <a:p>
            <a:pPr marL="457200" indent="-457200">
              <a:buAutoNum type="arabicPeriod"/>
            </a:pPr>
            <a:endParaRPr lang="en-GB" b="1" kern="1200" dirty="0">
              <a:solidFill>
                <a:schemeClr val="tx1"/>
              </a:solidFill>
            </a:endParaRPr>
          </a:p>
          <a:p>
            <a:endParaRPr lang="en-GB" dirty="0"/>
          </a:p>
        </p:txBody>
      </p:sp>
    </p:spTree>
    <p:extLst>
      <p:ext uri="{BB962C8B-B14F-4D97-AF65-F5344CB8AC3E}">
        <p14:creationId xmlns:p14="http://schemas.microsoft.com/office/powerpoint/2010/main" val="2411016569"/>
      </p:ext>
    </p:extLst>
  </p:cSld>
  <p:clrMapOvr>
    <a:masterClrMapping/>
  </p:clrMapOvr>
  <mc:AlternateContent xmlns:mc="http://schemas.openxmlformats.org/markup-compatibility/2006" xmlns:p14="http://schemas.microsoft.com/office/powerpoint/2010/main">
    <mc:Choice Requires="p14">
      <p:transition spd="slow" p14:dur="2000" advTm="17959"/>
    </mc:Choice>
    <mc:Fallback xmlns="">
      <p:transition spd="slow" advTm="17959"/>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6EBCE0-9DA0-7DA5-352D-44E7FC2A8CDC}"/>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D58158B8-FC87-BE8A-4BF4-830C05D6C9A8}"/>
              </a:ext>
            </a:extLst>
          </p:cNvPr>
          <p:cNvSpPr>
            <a:spLocks noGrp="1"/>
          </p:cNvSpPr>
          <p:nvPr>
            <p:ph type="title" idx="4294967295"/>
          </p:nvPr>
        </p:nvSpPr>
        <p:spPr>
          <a:xfrm>
            <a:off x="666532" y="2289451"/>
            <a:ext cx="11465034"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srgbClr val="00ABB5"/>
                </a:solidFill>
                <a:effectLst/>
                <a:uLnTx/>
                <a:uFillTx/>
                <a:latin typeface="+mn-lt"/>
                <a:ea typeface="+mn-ea"/>
                <a:cs typeface="+mn-cs"/>
              </a:rPr>
              <a:t>Module 4: Transitions and Young Carers</a:t>
            </a:r>
          </a:p>
        </p:txBody>
      </p:sp>
      <p:sp>
        <p:nvSpPr>
          <p:cNvPr id="6" name="Text Box 8">
            <a:extLst>
              <a:ext uri="{FF2B5EF4-FFF2-40B4-BE49-F238E27FC236}">
                <a16:creationId xmlns:a16="http://schemas.microsoft.com/office/drawing/2014/main" id="{61E8C5BC-1BEF-5443-F48E-58FBED931B3A}"/>
              </a:ext>
              <a:ext uri="{C183D7F6-B498-43B3-948B-1728B52AA6E4}">
                <adec:decorative xmlns:adec="http://schemas.microsoft.com/office/drawing/2017/decorative" val="1"/>
              </a:ext>
            </a:extLst>
          </p:cNvPr>
          <p:cNvSpPr txBox="1"/>
          <p:nvPr/>
        </p:nvSpPr>
        <p:spPr>
          <a:xfrm>
            <a:off x="7162800" y="6057900"/>
            <a:ext cx="5029200" cy="800100"/>
          </a:xfrm>
          <a:prstGeom prst="rect">
            <a:avLst/>
          </a:prstGeom>
          <a:noFill/>
          <a:ln>
            <a:noFill/>
          </a:ln>
          <a:effectLst/>
          <a:extLst>
            <a:ext uri="{C572A759-6A51-4108-AA02-DFA0A04FC94B}">
              <ma14:wrappingTextBoxFlag xmlns:ma14="http://schemas.microsoft.com/office/mac/drawingml/2011/main" xmlns=""/>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R="259715" algn="r">
              <a:spcAft>
                <a:spcPts val="0"/>
              </a:spcAft>
              <a:tabLst>
                <a:tab pos="3330575" algn="l"/>
              </a:tabLst>
            </a:pPr>
            <a:r>
              <a:rPr lang="en-GB" sz="1400" dirty="0">
                <a:solidFill>
                  <a:srgbClr val="FFFFFF"/>
                </a:solidFill>
                <a:effectLst/>
                <a:latin typeface="Arial Bold"/>
                <a:ea typeface="ＭＳ 明朝"/>
                <a:cs typeface="Times New Roman"/>
              </a:rPr>
              <a:t>For Scotland's learners, with Scotland's educators</a:t>
            </a:r>
            <a:endParaRPr lang="en-GB" sz="1200" dirty="0">
              <a:solidFill>
                <a:srgbClr val="595959"/>
              </a:solidFill>
              <a:effectLst/>
              <a:latin typeface="Arial"/>
              <a:ea typeface="ＭＳ 明朝"/>
              <a:cs typeface="Times New Roman"/>
            </a:endParaRPr>
          </a:p>
        </p:txBody>
      </p:sp>
      <p:pic>
        <p:nvPicPr>
          <p:cNvPr id="5" name="Picture 4">
            <a:extLst>
              <a:ext uri="{FF2B5EF4-FFF2-40B4-BE49-F238E27FC236}">
                <a16:creationId xmlns:a16="http://schemas.microsoft.com/office/drawing/2014/main" id="{EBE8E08C-F0DA-CD96-FA9F-9BEF11EE6B91}"/>
              </a:ext>
              <a:ext uri="{C183D7F6-B498-43B3-948B-1728B52AA6E4}">
                <adec:decorative xmlns:adec="http://schemas.microsoft.com/office/drawing/2017/decorative" val="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0041" t="16807" r="10529" b="28484"/>
          <a:stretch/>
        </p:blipFill>
        <p:spPr>
          <a:xfrm>
            <a:off x="658157" y="528429"/>
            <a:ext cx="3392718" cy="1428664"/>
          </a:xfrm>
          <a:prstGeom prst="rect">
            <a:avLst/>
          </a:prstGeom>
        </p:spPr>
      </p:pic>
      <p:pic>
        <p:nvPicPr>
          <p:cNvPr id="12" name="Picture 11">
            <a:extLst>
              <a:ext uri="{FF2B5EF4-FFF2-40B4-BE49-F238E27FC236}">
                <a16:creationId xmlns:a16="http://schemas.microsoft.com/office/drawing/2014/main" id="{1E2482E2-9D43-D45A-FEFE-C9E19A97C893}"/>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3851569"/>
            <a:ext cx="12209380" cy="3105484"/>
          </a:xfrm>
          <a:prstGeom prst="rect">
            <a:avLst/>
          </a:prstGeom>
        </p:spPr>
      </p:pic>
      <p:sp>
        <p:nvSpPr>
          <p:cNvPr id="3" name="Rectangle 2">
            <a:extLst>
              <a:ext uri="{FF2B5EF4-FFF2-40B4-BE49-F238E27FC236}">
                <a16:creationId xmlns:a16="http://schemas.microsoft.com/office/drawing/2014/main" id="{2AAD469A-C911-AF18-3ED5-56158ACF8276}"/>
              </a:ext>
            </a:extLst>
          </p:cNvPr>
          <p:cNvSpPr/>
          <p:nvPr/>
        </p:nvSpPr>
        <p:spPr>
          <a:xfrm>
            <a:off x="666532" y="2935782"/>
            <a:ext cx="9244385" cy="400110"/>
          </a:xfrm>
          <a:prstGeom prst="rect">
            <a:avLst/>
          </a:prstGeom>
        </p:spPr>
        <p:txBody>
          <a:bodyPr wrap="square">
            <a:spAutoFit/>
          </a:bodyPr>
          <a:lstStyle/>
          <a:p>
            <a:r>
              <a:rPr lang="en-GB" sz="2000" b="1" dirty="0">
                <a:solidFill>
                  <a:srgbClr val="B3D236"/>
                </a:solidFill>
              </a:rPr>
              <a:t>Module </a:t>
            </a:r>
            <a:r>
              <a:rPr lang="en-GB" sz="2000" b="1" dirty="0" err="1">
                <a:solidFill>
                  <a:srgbClr val="B3D236"/>
                </a:solidFill>
              </a:rPr>
              <a:t>4B</a:t>
            </a:r>
            <a:r>
              <a:rPr lang="en-GB" sz="2000" b="1" dirty="0">
                <a:solidFill>
                  <a:srgbClr val="B3D236"/>
                </a:solidFill>
              </a:rPr>
              <a:t>: </a:t>
            </a:r>
            <a:r>
              <a:rPr lang="en-GB" sz="2000" b="1" dirty="0">
                <a:solidFill>
                  <a:schemeClr val="tx1">
                    <a:lumMod val="65000"/>
                    <a:lumOff val="35000"/>
                  </a:schemeClr>
                </a:solidFill>
              </a:rPr>
              <a:t>Supporting young carers who are leaving school	</a:t>
            </a:r>
          </a:p>
        </p:txBody>
      </p:sp>
      <p:sp>
        <p:nvSpPr>
          <p:cNvPr id="8" name="Text Box 2">
            <a:extLst>
              <a:ext uri="{FF2B5EF4-FFF2-40B4-BE49-F238E27FC236}">
                <a16:creationId xmlns:a16="http://schemas.microsoft.com/office/drawing/2014/main" id="{FA25CA39-0127-AC92-5C10-25F577F4984E}"/>
              </a:ext>
            </a:extLst>
          </p:cNvPr>
          <p:cNvSpPr txBox="1">
            <a:spLocks noChangeArrowheads="1"/>
          </p:cNvSpPr>
          <p:nvPr/>
        </p:nvSpPr>
        <p:spPr bwMode="auto">
          <a:xfrm>
            <a:off x="658157" y="3548864"/>
            <a:ext cx="8447972" cy="402987"/>
          </a:xfrm>
          <a:prstGeom prst="rect">
            <a:avLst/>
          </a:prstGeom>
          <a:solidFill>
            <a:srgbClr val="00ABB5"/>
          </a:solidFill>
          <a:ln>
            <a:headEnd/>
            <a:tailEnd/>
          </a:ln>
        </p:spPr>
        <p:style>
          <a:lnRef idx="2">
            <a:schemeClr val="accent5">
              <a:shade val="50000"/>
            </a:schemeClr>
          </a:lnRef>
          <a:fillRef idx="1">
            <a:schemeClr val="accent5"/>
          </a:fillRef>
          <a:effectRef idx="0">
            <a:schemeClr val="accent5"/>
          </a:effectRef>
          <a:fontRef idx="minor">
            <a:schemeClr val="lt1"/>
          </a:fontRef>
        </p:style>
        <p:txBody>
          <a:bodyPr rot="0" vert="horz" wrap="square" lIns="91440" tIns="45720" rIns="91440" bIns="45720" anchor="t" anchorCtr="0">
            <a:noAutofit/>
          </a:bodyPr>
          <a:lstStyle/>
          <a:p>
            <a:r>
              <a:rPr lang="en-GB" i="1" dirty="0">
                <a:solidFill>
                  <a:schemeClr val="tx1"/>
                </a:solidFill>
              </a:rPr>
              <a:t>This module is suitable for everyone who works with children and young people</a:t>
            </a:r>
            <a:endParaRPr lang="en-GB" sz="20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p:txBody>
      </p:sp>
      <p:pic>
        <p:nvPicPr>
          <p:cNvPr id="2" name="Picture 1">
            <a:extLst>
              <a:ext uri="{FF2B5EF4-FFF2-40B4-BE49-F238E27FC236}">
                <a16:creationId xmlns:a16="http://schemas.microsoft.com/office/drawing/2014/main" id="{F9B1BA38-D7CC-48C6-0757-9B6A57586198}"/>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832258" y="417260"/>
            <a:ext cx="1949553" cy="1536011"/>
          </a:xfrm>
          <a:prstGeom prst="rect">
            <a:avLst/>
          </a:prstGeom>
        </p:spPr>
      </p:pic>
    </p:spTree>
    <p:extLst>
      <p:ext uri="{BB962C8B-B14F-4D97-AF65-F5344CB8AC3E}">
        <p14:creationId xmlns:p14="http://schemas.microsoft.com/office/powerpoint/2010/main" val="15133060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E90099-7081-756C-4EE9-D2D1D48AD0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6400151-BEF0-D896-5B74-A2F8743F927F}"/>
              </a:ext>
            </a:extLst>
          </p:cNvPr>
          <p:cNvSpPr>
            <a:spLocks noGrp="1"/>
          </p:cNvSpPr>
          <p:nvPr>
            <p:ph type="title"/>
          </p:nvPr>
        </p:nvSpPr>
        <p:spPr>
          <a:xfrm>
            <a:off x="666751" y="830262"/>
            <a:ext cx="10836972" cy="5040601"/>
          </a:xfrm>
        </p:spPr>
        <p:txBody>
          <a:bodyPr/>
          <a:lstStyle/>
          <a:p>
            <a:pPr algn="ctr"/>
            <a:r>
              <a:rPr lang="en-GB" sz="8000" dirty="0"/>
              <a:t>Specific transition challenges for young carers leaving school</a:t>
            </a:r>
          </a:p>
        </p:txBody>
      </p:sp>
    </p:spTree>
    <p:extLst>
      <p:ext uri="{BB962C8B-B14F-4D97-AF65-F5344CB8AC3E}">
        <p14:creationId xmlns:p14="http://schemas.microsoft.com/office/powerpoint/2010/main" val="2964296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D2AAA1-A9A6-A1D8-0ADF-DA291CC1F18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36C3E90-34AA-2557-F824-2BB46CA418E1}"/>
              </a:ext>
            </a:extLst>
          </p:cNvPr>
          <p:cNvSpPr>
            <a:spLocks noGrp="1"/>
          </p:cNvSpPr>
          <p:nvPr>
            <p:ph type="title"/>
          </p:nvPr>
        </p:nvSpPr>
        <p:spPr>
          <a:xfrm>
            <a:off x="611332" y="177120"/>
            <a:ext cx="10836972" cy="711200"/>
          </a:xfrm>
        </p:spPr>
        <p:txBody>
          <a:bodyPr/>
          <a:lstStyle/>
          <a:p>
            <a:r>
              <a:rPr lang="en-GB" dirty="0"/>
              <a:t>Post School transitions</a:t>
            </a:r>
          </a:p>
        </p:txBody>
      </p:sp>
      <p:sp>
        <p:nvSpPr>
          <p:cNvPr id="4" name="TextBox 3">
            <a:extLst>
              <a:ext uri="{FF2B5EF4-FFF2-40B4-BE49-F238E27FC236}">
                <a16:creationId xmlns:a16="http://schemas.microsoft.com/office/drawing/2014/main" id="{87248879-84D8-644B-EFA0-22132389DAF5}"/>
              </a:ext>
            </a:extLst>
          </p:cNvPr>
          <p:cNvSpPr txBox="1"/>
          <p:nvPr/>
        </p:nvSpPr>
        <p:spPr>
          <a:xfrm>
            <a:off x="611332" y="969550"/>
            <a:ext cx="4738255" cy="5113644"/>
          </a:xfrm>
          <a:prstGeom prst="rect">
            <a:avLst/>
          </a:prstGeom>
          <a:solidFill>
            <a:schemeClr val="accent3">
              <a:lumMod val="40000"/>
              <a:lumOff val="60000"/>
            </a:schemeClr>
          </a:solidFill>
        </p:spPr>
        <p:txBody>
          <a:bodyPr wrap="square" rtlCol="0">
            <a:spAutoFit/>
          </a:bodyPr>
          <a:lstStyle/>
          <a:p>
            <a:pPr lvl="0">
              <a:lnSpc>
                <a:spcPct val="150000"/>
              </a:lnSpc>
            </a:pPr>
            <a:r>
              <a:rPr lang="en-GB" sz="2000" dirty="0"/>
              <a:t>Life change</a:t>
            </a:r>
          </a:p>
          <a:p>
            <a:pPr lvl="0">
              <a:lnSpc>
                <a:spcPct val="150000"/>
              </a:lnSpc>
            </a:pPr>
            <a:endParaRPr lang="en-GB" sz="2000" dirty="0"/>
          </a:p>
          <a:p>
            <a:pPr lvl="0">
              <a:lnSpc>
                <a:spcPct val="150000"/>
              </a:lnSpc>
            </a:pPr>
            <a:r>
              <a:rPr lang="en-GB" sz="2000" dirty="0"/>
              <a:t>Become an adult carer – change in support (to young adult/adult carer service or change in location/frequency of support</a:t>
            </a:r>
          </a:p>
          <a:p>
            <a:pPr lvl="0">
              <a:lnSpc>
                <a:spcPct val="150000"/>
              </a:lnSpc>
            </a:pPr>
            <a:endParaRPr lang="en-GB" sz="2000" dirty="0"/>
          </a:p>
          <a:p>
            <a:pPr>
              <a:lnSpc>
                <a:spcPct val="150000"/>
              </a:lnSpc>
            </a:pPr>
            <a:r>
              <a:rPr lang="en-GB" sz="2000" dirty="0"/>
              <a:t>Move to adulthood/more expectation on and legal responsibility for self</a:t>
            </a:r>
          </a:p>
          <a:p>
            <a:pPr>
              <a:lnSpc>
                <a:spcPct val="150000"/>
              </a:lnSpc>
            </a:pPr>
            <a:endParaRPr lang="en-GB" sz="2000" dirty="0"/>
          </a:p>
          <a:p>
            <a:pPr lvl="0">
              <a:lnSpc>
                <a:spcPct val="150000"/>
              </a:lnSpc>
            </a:pPr>
            <a:r>
              <a:rPr lang="en-GB" sz="2000" dirty="0"/>
              <a:t>Change in financial situation (tax, bills...)</a:t>
            </a:r>
          </a:p>
        </p:txBody>
      </p:sp>
      <p:sp>
        <p:nvSpPr>
          <p:cNvPr id="5" name="TextBox 4">
            <a:extLst>
              <a:ext uri="{FF2B5EF4-FFF2-40B4-BE49-F238E27FC236}">
                <a16:creationId xmlns:a16="http://schemas.microsoft.com/office/drawing/2014/main" id="{D34217B4-49AF-2DC0-99AA-F7C04D4CFC22}"/>
              </a:ext>
            </a:extLst>
          </p:cNvPr>
          <p:cNvSpPr txBox="1"/>
          <p:nvPr/>
        </p:nvSpPr>
        <p:spPr>
          <a:xfrm>
            <a:off x="5349588" y="970968"/>
            <a:ext cx="6231080" cy="5113644"/>
          </a:xfrm>
          <a:prstGeom prst="rect">
            <a:avLst/>
          </a:prstGeom>
          <a:solidFill>
            <a:schemeClr val="accent2">
              <a:lumMod val="20000"/>
              <a:lumOff val="80000"/>
            </a:schemeClr>
          </a:solidFill>
        </p:spPr>
        <p:txBody>
          <a:bodyPr wrap="square" rtlCol="0">
            <a:spAutoFit/>
          </a:bodyPr>
          <a:lstStyle/>
          <a:p>
            <a:pPr>
              <a:lnSpc>
                <a:spcPct val="150000"/>
              </a:lnSpc>
            </a:pPr>
            <a:r>
              <a:rPr lang="en-GB" sz="2000" dirty="0"/>
              <a:t>Away from person who is cared for longer, or for work/training placements, or have to move away completely for all or part of the week</a:t>
            </a:r>
          </a:p>
          <a:p>
            <a:pPr>
              <a:lnSpc>
                <a:spcPct val="150000"/>
              </a:lnSpc>
            </a:pPr>
            <a:r>
              <a:rPr lang="en-GB" sz="2000" dirty="0"/>
              <a:t>Guilt of leaving a sibling with caring responsibilities</a:t>
            </a:r>
          </a:p>
          <a:p>
            <a:pPr>
              <a:lnSpc>
                <a:spcPct val="150000"/>
              </a:lnSpc>
            </a:pPr>
            <a:r>
              <a:rPr lang="en-GB" sz="2000" dirty="0"/>
              <a:t>Grief/emotional loss </a:t>
            </a:r>
          </a:p>
          <a:p>
            <a:pPr>
              <a:lnSpc>
                <a:spcPct val="150000"/>
              </a:lnSpc>
            </a:pPr>
            <a:r>
              <a:rPr lang="en-GB" sz="2000" dirty="0"/>
              <a:t>Pressure of study alongside, potentially part-time work, and caring responsibilities is too much</a:t>
            </a:r>
          </a:p>
          <a:p>
            <a:pPr>
              <a:lnSpc>
                <a:spcPct val="150000"/>
              </a:lnSpc>
            </a:pPr>
            <a:r>
              <a:rPr lang="en-GB" sz="2000" dirty="0"/>
              <a:t>Lack of understanding of caring responsibilities by training providers, employers, colleges/universities</a:t>
            </a:r>
          </a:p>
          <a:p>
            <a:pPr>
              <a:lnSpc>
                <a:spcPct val="150000"/>
              </a:lnSpc>
            </a:pPr>
            <a:endParaRPr lang="en-GB" sz="2000" dirty="0"/>
          </a:p>
          <a:p>
            <a:pPr>
              <a:lnSpc>
                <a:spcPct val="150000"/>
              </a:lnSpc>
            </a:pPr>
            <a:r>
              <a:rPr lang="en-GB" sz="2000" dirty="0"/>
              <a:t>Cost of study/living</a:t>
            </a:r>
          </a:p>
        </p:txBody>
      </p:sp>
    </p:spTree>
    <p:extLst>
      <p:ext uri="{BB962C8B-B14F-4D97-AF65-F5344CB8AC3E}">
        <p14:creationId xmlns:p14="http://schemas.microsoft.com/office/powerpoint/2010/main" val="33683120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3CF96C-6DE8-44CA-6454-D75B34C465D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3253186-EDBA-ACF1-5497-E204FA184B64}"/>
              </a:ext>
            </a:extLst>
          </p:cNvPr>
          <p:cNvSpPr>
            <a:spLocks noGrp="1"/>
          </p:cNvSpPr>
          <p:nvPr>
            <p:ph type="title"/>
          </p:nvPr>
        </p:nvSpPr>
        <p:spPr>
          <a:xfrm>
            <a:off x="72737" y="25730"/>
            <a:ext cx="12032672" cy="529282"/>
          </a:xfrm>
        </p:spPr>
        <p:txBody>
          <a:bodyPr/>
          <a:lstStyle/>
          <a:p>
            <a:r>
              <a:rPr lang="en-GB" dirty="0"/>
              <a:t>Young Carers: their ambitions and concerns for life after school</a:t>
            </a:r>
          </a:p>
        </p:txBody>
      </p:sp>
      <p:sp>
        <p:nvSpPr>
          <p:cNvPr id="5" name="Content Placeholder 4">
            <a:extLst>
              <a:ext uri="{FF2B5EF4-FFF2-40B4-BE49-F238E27FC236}">
                <a16:creationId xmlns:a16="http://schemas.microsoft.com/office/drawing/2014/main" id="{493FB575-6C9C-C19D-79BE-3FAD2B387564}"/>
              </a:ext>
            </a:extLst>
          </p:cNvPr>
          <p:cNvSpPr>
            <a:spLocks noGrp="1"/>
          </p:cNvSpPr>
          <p:nvPr>
            <p:ph idx="1"/>
          </p:nvPr>
        </p:nvSpPr>
        <p:spPr>
          <a:xfrm>
            <a:off x="666751" y="1577975"/>
            <a:ext cx="10817923" cy="3702050"/>
          </a:xfrm>
        </p:spPr>
        <p:txBody>
          <a:bodyPr/>
          <a:lstStyle/>
          <a:p>
            <a:endParaRPr lang="en-GB" b="1" kern="1200" dirty="0">
              <a:solidFill>
                <a:schemeClr val="tx1"/>
              </a:solidFill>
            </a:endParaRPr>
          </a:p>
          <a:p>
            <a:endParaRPr lang="en-GB" b="1" kern="1200" dirty="0">
              <a:solidFill>
                <a:schemeClr val="tx1"/>
              </a:solidFill>
            </a:endParaRPr>
          </a:p>
          <a:p>
            <a:pPr marL="457200" indent="-457200">
              <a:buFont typeface="Arial"/>
              <a:buAutoNum type="arabicPeriod"/>
            </a:pPr>
            <a:endParaRPr lang="en-GB" b="1" kern="1200" dirty="0">
              <a:solidFill>
                <a:schemeClr val="tx1"/>
              </a:solidFill>
            </a:endParaRPr>
          </a:p>
          <a:p>
            <a:endParaRPr lang="en-GB" b="1" kern="1200" dirty="0">
              <a:solidFill>
                <a:schemeClr val="tx1"/>
              </a:solidFill>
            </a:endParaRPr>
          </a:p>
          <a:p>
            <a:pPr marL="457200" indent="-457200">
              <a:buFont typeface="Arial"/>
              <a:buAutoNum type="arabicPeriod"/>
            </a:pPr>
            <a:endParaRPr lang="en-GB" b="1" kern="1200" dirty="0">
              <a:solidFill>
                <a:schemeClr val="tx1"/>
              </a:solidFill>
            </a:endParaRPr>
          </a:p>
          <a:p>
            <a:endParaRPr lang="en-GB" b="1" kern="1200" dirty="0">
              <a:solidFill>
                <a:schemeClr val="tx1"/>
              </a:solidFill>
            </a:endParaRPr>
          </a:p>
          <a:p>
            <a:pPr marL="457200" indent="-457200">
              <a:buFont typeface="Arial"/>
              <a:buAutoNum type="arabicPeriod"/>
            </a:pPr>
            <a:endParaRPr lang="en-GB" b="1" kern="1200" dirty="0">
              <a:solidFill>
                <a:schemeClr val="tx1"/>
              </a:solidFill>
            </a:endParaRPr>
          </a:p>
          <a:p>
            <a:pPr marL="457200" indent="-457200">
              <a:buFont typeface="Arial"/>
              <a:buAutoNum type="arabicPeriod"/>
            </a:pPr>
            <a:endParaRPr lang="en-GB" b="1" kern="1200" dirty="0">
              <a:solidFill>
                <a:schemeClr val="tx1"/>
              </a:solidFill>
            </a:endParaRPr>
          </a:p>
          <a:p>
            <a:pPr marL="457200" indent="-457200">
              <a:buFont typeface="Arial"/>
              <a:buAutoNum type="arabicPeriod"/>
            </a:pPr>
            <a:endParaRPr lang="en-GB" b="1" kern="1200" dirty="0">
              <a:solidFill>
                <a:schemeClr val="tx1"/>
              </a:solidFill>
            </a:endParaRPr>
          </a:p>
          <a:p>
            <a:pPr marL="457200" indent="-457200">
              <a:buFont typeface="Arial"/>
              <a:buAutoNum type="arabicPeriod"/>
            </a:pPr>
            <a:endParaRPr lang="en-GB" b="1" kern="1200" dirty="0">
              <a:solidFill>
                <a:schemeClr val="tx1"/>
              </a:solidFill>
            </a:endParaRPr>
          </a:p>
          <a:p>
            <a:pPr marL="457200" indent="-457200">
              <a:buAutoNum type="arabicPeriod"/>
            </a:pPr>
            <a:endParaRPr lang="en-GB" b="1" kern="1200" dirty="0">
              <a:solidFill>
                <a:schemeClr val="tx1"/>
              </a:solidFill>
            </a:endParaRPr>
          </a:p>
          <a:p>
            <a:endParaRPr lang="en-GB" dirty="0"/>
          </a:p>
        </p:txBody>
      </p:sp>
      <p:pic>
        <p:nvPicPr>
          <p:cNvPr id="2" name="Online Media 1" title="Life Transitions After School For Young Carers | A Short Film By Young Carers">
            <a:hlinkClick r:id="" action="ppaction://media"/>
            <a:extLst>
              <a:ext uri="{FF2B5EF4-FFF2-40B4-BE49-F238E27FC236}">
                <a16:creationId xmlns:a16="http://schemas.microsoft.com/office/drawing/2014/main" id="{87E54B70-C3BC-AD4C-6363-821709EF0BE2}"/>
              </a:ext>
            </a:extLst>
          </p:cNvPr>
          <p:cNvPicPr>
            <a:picLocks noRot="1" noChangeAspect="1"/>
          </p:cNvPicPr>
          <p:nvPr>
            <a:videoFile r:link="rId1"/>
          </p:nvPr>
        </p:nvPicPr>
        <p:blipFill>
          <a:blip r:embed="rId4"/>
          <a:stretch>
            <a:fillRect/>
          </a:stretch>
        </p:blipFill>
        <p:spPr>
          <a:xfrm>
            <a:off x="540905" y="555012"/>
            <a:ext cx="11110191" cy="6277258"/>
          </a:xfrm>
          <a:prstGeom prst="rect">
            <a:avLst/>
          </a:prstGeom>
        </p:spPr>
      </p:pic>
    </p:spTree>
    <p:extLst>
      <p:ext uri="{BB962C8B-B14F-4D97-AF65-F5344CB8AC3E}">
        <p14:creationId xmlns:p14="http://schemas.microsoft.com/office/powerpoint/2010/main" val="1365513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5DABC-B757-91AA-8185-580C0BD05CD3}"/>
              </a:ext>
            </a:extLst>
          </p:cNvPr>
          <p:cNvSpPr>
            <a:spLocks noGrp="1"/>
          </p:cNvSpPr>
          <p:nvPr>
            <p:ph type="title"/>
          </p:nvPr>
        </p:nvSpPr>
        <p:spPr>
          <a:xfrm>
            <a:off x="581892" y="114300"/>
            <a:ext cx="11232572" cy="1115436"/>
          </a:xfrm>
        </p:spPr>
        <p:txBody>
          <a:bodyPr/>
          <a:lstStyle/>
          <a:p>
            <a:r>
              <a:rPr lang="en-GB" sz="3200" dirty="0"/>
              <a:t>Caring responsibility impact on choices for young carers</a:t>
            </a:r>
            <a:endParaRPr lang="en-GB" dirty="0"/>
          </a:p>
        </p:txBody>
      </p:sp>
      <p:sp>
        <p:nvSpPr>
          <p:cNvPr id="3" name="Content Placeholder 2">
            <a:extLst>
              <a:ext uri="{FF2B5EF4-FFF2-40B4-BE49-F238E27FC236}">
                <a16:creationId xmlns:a16="http://schemas.microsoft.com/office/drawing/2014/main" id="{0AB40C55-8DF3-8AF9-93A9-7413D47F5210}"/>
              </a:ext>
            </a:extLst>
          </p:cNvPr>
          <p:cNvSpPr>
            <a:spLocks noGrp="1"/>
          </p:cNvSpPr>
          <p:nvPr>
            <p:ph idx="1"/>
          </p:nvPr>
        </p:nvSpPr>
        <p:spPr>
          <a:xfrm>
            <a:off x="687038" y="1042700"/>
            <a:ext cx="10817923" cy="5347709"/>
          </a:xfrm>
        </p:spPr>
        <p:txBody>
          <a:bodyPr/>
          <a:lstStyle/>
          <a:p>
            <a:r>
              <a:rPr lang="en-GB" dirty="0"/>
              <a:t>UK-wide data from the </a:t>
            </a:r>
            <a:r>
              <a:rPr lang="en-GB" dirty="0">
                <a:hlinkClick r:id="rId3"/>
              </a:rPr>
              <a:t>UCAS Report 2024 </a:t>
            </a:r>
            <a:r>
              <a:rPr lang="en-GB" dirty="0"/>
              <a:t>and the </a:t>
            </a:r>
            <a:r>
              <a:rPr lang="en-GB" dirty="0">
                <a:hlinkClick r:id="rId4"/>
              </a:rPr>
              <a:t>Young Carers in education report</a:t>
            </a:r>
            <a:r>
              <a:rPr lang="en-GB" dirty="0"/>
              <a:t> show:</a:t>
            </a:r>
          </a:p>
          <a:p>
            <a:endParaRPr lang="en-GB" dirty="0"/>
          </a:p>
          <a:p>
            <a:pPr marL="342900" indent="-342900">
              <a:buFont typeface="Arial" panose="020B0604020202020204" pitchFamily="34" charset="0"/>
              <a:buChar char="•"/>
            </a:pPr>
            <a:r>
              <a:rPr lang="en-GB" dirty="0"/>
              <a:t>Young adult carers were 39% more likely than applicants without caring responsibilities to choose to live at home</a:t>
            </a:r>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r>
              <a:rPr lang="en-GB" dirty="0"/>
              <a:t>41% of young adult carers chose to study within a 30 minutes' drive of home</a:t>
            </a:r>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r>
              <a:rPr lang="en-GB" dirty="0"/>
              <a:t>Young adult carers are 59% more likely to apply to health and social care courses and 57% more likely to apply to nursing and midwifery courses than applicants without caring responsibilities.</a:t>
            </a:r>
            <a:endParaRPr lang="en-GB" sz="1600" dirty="0"/>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r>
              <a:rPr lang="en-GB" dirty="0"/>
              <a:t>70% of young adult carer applicants identified finances as a concern and 63% of young adult carers surveyed said they took being able to balance studies with part-time work into account when researching their options</a:t>
            </a:r>
          </a:p>
        </p:txBody>
      </p:sp>
    </p:spTree>
    <p:extLst>
      <p:ext uri="{BB962C8B-B14F-4D97-AF65-F5344CB8AC3E}">
        <p14:creationId xmlns:p14="http://schemas.microsoft.com/office/powerpoint/2010/main" val="3000518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E859B5-97BD-81A1-A0AB-1A0413CD5BD7}"/>
              </a:ext>
            </a:extLst>
          </p:cNvPr>
          <p:cNvSpPr>
            <a:spLocks noGrp="1"/>
          </p:cNvSpPr>
          <p:nvPr>
            <p:ph type="title"/>
          </p:nvPr>
        </p:nvSpPr>
        <p:spPr>
          <a:xfrm>
            <a:off x="685800" y="248372"/>
            <a:ext cx="10836972" cy="711200"/>
          </a:xfrm>
        </p:spPr>
        <p:txBody>
          <a:bodyPr/>
          <a:lstStyle/>
          <a:p>
            <a:r>
              <a:rPr lang="en-GB" dirty="0"/>
              <a:t>Considerations for Young Carers - Caring from a distance</a:t>
            </a:r>
          </a:p>
        </p:txBody>
      </p:sp>
      <p:sp>
        <p:nvSpPr>
          <p:cNvPr id="3" name="Content Placeholder 2">
            <a:extLst>
              <a:ext uri="{FF2B5EF4-FFF2-40B4-BE49-F238E27FC236}">
                <a16:creationId xmlns:a16="http://schemas.microsoft.com/office/drawing/2014/main" id="{491800CA-6B59-4FEF-FE58-7D27D94DA3F1}"/>
              </a:ext>
            </a:extLst>
          </p:cNvPr>
          <p:cNvSpPr>
            <a:spLocks noGrp="1"/>
          </p:cNvSpPr>
          <p:nvPr>
            <p:ph idx="1"/>
          </p:nvPr>
        </p:nvSpPr>
        <p:spPr>
          <a:xfrm>
            <a:off x="685800" y="959571"/>
            <a:ext cx="10817923" cy="5260253"/>
          </a:xfrm>
        </p:spPr>
        <p:txBody>
          <a:bodyPr/>
          <a:lstStyle/>
          <a:p>
            <a:pPr marL="342900" lvl="0" indent="-342900" algn="l">
              <a:buFont typeface="Arial" panose="020B0604020202020204" pitchFamily="34" charset="0"/>
              <a:buChar char="•"/>
            </a:pPr>
            <a:r>
              <a:rPr lang="en-GB" dirty="0">
                <a:solidFill>
                  <a:schemeClr val="tx1"/>
                </a:solidFill>
                <a:latin typeface="Rubik" panose="00000500000000000000" pitchFamily="2" charset="-79"/>
                <a:cs typeface="Rubik" panose="00000500000000000000" pitchFamily="2" charset="-79"/>
              </a:rPr>
              <a:t>C</a:t>
            </a:r>
            <a:r>
              <a:rPr lang="en-GB" b="0" i="0" dirty="0">
                <a:solidFill>
                  <a:schemeClr val="tx1"/>
                </a:solidFill>
                <a:effectLst/>
                <a:latin typeface="Rubik" panose="00000500000000000000" pitchFamily="2" charset="-79"/>
                <a:cs typeface="Rubik" panose="00000500000000000000" pitchFamily="2" charset="-79"/>
              </a:rPr>
              <a:t>ollege and university can be difficult for young carers – to move away or not, financial barriers (accommodation, transport), …</a:t>
            </a:r>
            <a:endParaRPr lang="en-GB" dirty="0">
              <a:solidFill>
                <a:schemeClr val="tx1"/>
              </a:solidFill>
              <a:latin typeface="Rubik" panose="00000500000000000000" pitchFamily="2" charset="-79"/>
              <a:cs typeface="Rubik" panose="00000500000000000000" pitchFamily="2" charset="-79"/>
            </a:endParaRPr>
          </a:p>
          <a:p>
            <a:pPr marL="342900" lvl="0" indent="-342900" algn="l">
              <a:buFont typeface="Arial" panose="020B0604020202020204" pitchFamily="34" charset="0"/>
              <a:buChar char="•"/>
            </a:pPr>
            <a:endParaRPr lang="en-GB" b="0" i="0" dirty="0">
              <a:solidFill>
                <a:schemeClr val="tx1"/>
              </a:solidFill>
              <a:effectLst/>
              <a:latin typeface="Rubik" panose="00000500000000000000" pitchFamily="2" charset="-79"/>
              <a:cs typeface="Rubik" panose="00000500000000000000" pitchFamily="2" charset="-79"/>
            </a:endParaRPr>
          </a:p>
          <a:p>
            <a:pPr marL="342900" lvl="0" indent="-342900" algn="l">
              <a:buFont typeface="Arial" panose="020B0604020202020204" pitchFamily="34" charset="0"/>
              <a:buChar char="•"/>
            </a:pPr>
            <a:endParaRPr lang="en-GB" dirty="0">
              <a:solidFill>
                <a:schemeClr val="tx1"/>
              </a:solidFill>
              <a:latin typeface="Rubik" panose="00000500000000000000" pitchFamily="2" charset="-79"/>
              <a:cs typeface="Rubik" panose="00000500000000000000" pitchFamily="2" charset="-79"/>
            </a:endParaRPr>
          </a:p>
          <a:p>
            <a:pPr marL="342900" lvl="0" indent="-342900" algn="l">
              <a:buFont typeface="Arial" panose="020B0604020202020204" pitchFamily="34" charset="0"/>
              <a:buChar char="•"/>
            </a:pPr>
            <a:endParaRPr lang="en-GB" dirty="0">
              <a:solidFill>
                <a:schemeClr val="tx1"/>
              </a:solidFill>
              <a:latin typeface="Rubik" panose="00000500000000000000" pitchFamily="2" charset="-79"/>
              <a:cs typeface="Rubik" panose="00000500000000000000" pitchFamily="2" charset="-79"/>
            </a:endParaRPr>
          </a:p>
          <a:p>
            <a:pPr marL="342900" lvl="0" indent="-342900" algn="l">
              <a:buFont typeface="Arial" panose="020B0604020202020204" pitchFamily="34" charset="0"/>
              <a:buChar char="•"/>
            </a:pPr>
            <a:endParaRPr lang="en-GB" b="0" i="0" dirty="0">
              <a:solidFill>
                <a:schemeClr val="tx1"/>
              </a:solidFill>
              <a:effectLst/>
              <a:latin typeface="Rubik" panose="00000500000000000000" pitchFamily="2" charset="-79"/>
              <a:cs typeface="Rubik" panose="00000500000000000000" pitchFamily="2" charset="-79"/>
            </a:endParaRPr>
          </a:p>
          <a:p>
            <a:pPr marL="342900" lvl="0" indent="-342900">
              <a:buFont typeface="Arial" panose="020B0604020202020204" pitchFamily="34" charset="0"/>
              <a:buChar char="•"/>
            </a:pPr>
            <a:r>
              <a:rPr lang="en-GB" dirty="0">
                <a:solidFill>
                  <a:schemeClr val="tx1"/>
                </a:solidFill>
              </a:rPr>
              <a:t>Caring doesn’t stop but may need to happen from a distance - providing emotional support remotely or regularly returning to undertake caring responsibilities.</a:t>
            </a:r>
          </a:p>
          <a:p>
            <a:pPr marL="342900" lvl="0" indent="-342900" algn="l">
              <a:buFont typeface="Arial" panose="020B0604020202020204" pitchFamily="34" charset="0"/>
              <a:buChar char="•"/>
            </a:pPr>
            <a:endParaRPr lang="en-GB" dirty="0">
              <a:solidFill>
                <a:schemeClr val="tx1"/>
              </a:solidFill>
              <a:latin typeface="Rubik" panose="00000500000000000000" pitchFamily="2" charset="-79"/>
              <a:cs typeface="Rubik" panose="00000500000000000000" pitchFamily="2" charset="-79"/>
            </a:endParaRPr>
          </a:p>
          <a:p>
            <a:pPr marL="342900" lvl="0" indent="-342900" algn="l">
              <a:buFont typeface="Arial" panose="020B0604020202020204" pitchFamily="34" charset="0"/>
              <a:buChar char="•"/>
            </a:pPr>
            <a:r>
              <a:rPr lang="en-GB" b="0" i="0" dirty="0">
                <a:solidFill>
                  <a:schemeClr val="tx1"/>
                </a:solidFill>
                <a:effectLst/>
                <a:latin typeface="Rubik" panose="00000500000000000000" pitchFamily="2" charset="-79"/>
                <a:cs typeface="Rubik" panose="00000500000000000000" pitchFamily="2" charset="-79"/>
              </a:rPr>
              <a:t>Multiple demands on a carers’ time may make it difficult for them to attend all their classes, meet coursework deadlines and socialise with peers. </a:t>
            </a:r>
          </a:p>
          <a:p>
            <a:pPr marL="342900" lvl="0" indent="-342900" algn="l">
              <a:buFont typeface="Arial" panose="020B0604020202020204" pitchFamily="34" charset="0"/>
              <a:buChar char="•"/>
            </a:pPr>
            <a:endParaRPr lang="en-GB" dirty="0">
              <a:solidFill>
                <a:schemeClr val="tx1"/>
              </a:solidFill>
              <a:latin typeface="Rubik" panose="00000500000000000000" pitchFamily="2" charset="-79"/>
              <a:cs typeface="Rubik" panose="00000500000000000000" pitchFamily="2" charset="-79"/>
            </a:endParaRPr>
          </a:p>
          <a:p>
            <a:pPr marL="342900" lvl="0" indent="-342900">
              <a:buFont typeface="Arial" panose="020B0604020202020204" pitchFamily="34" charset="0"/>
              <a:buChar char="•"/>
            </a:pPr>
            <a:r>
              <a:rPr lang="en-GB" dirty="0">
                <a:solidFill>
                  <a:schemeClr val="tx1"/>
                </a:solidFill>
              </a:rPr>
              <a:t>Some carers gain more time to themselves when they become a student, however some become anxious or  feel guilt that they should be helping the person(s) they care for or that they are leaving the caring responsibility to others.</a:t>
            </a:r>
            <a:endParaRPr lang="en-GB" b="0" i="0" dirty="0">
              <a:solidFill>
                <a:schemeClr val="tx1"/>
              </a:solidFill>
              <a:effectLst/>
              <a:latin typeface="Rubik" panose="00000500000000000000" pitchFamily="2" charset="-79"/>
              <a:cs typeface="Rubik" panose="00000500000000000000" pitchFamily="2" charset="-79"/>
            </a:endParaRPr>
          </a:p>
          <a:p>
            <a:pPr marL="342900" lvl="0" indent="-342900" algn="l">
              <a:buFont typeface="Arial" panose="020B0604020202020204" pitchFamily="34" charset="0"/>
              <a:buChar char="•"/>
            </a:pPr>
            <a:endParaRPr lang="en-GB" b="0" i="0" dirty="0">
              <a:solidFill>
                <a:schemeClr val="tx1"/>
              </a:solidFill>
              <a:effectLst/>
              <a:latin typeface="Rubik" panose="00000500000000000000" pitchFamily="2" charset="-79"/>
              <a:cs typeface="Rubik" panose="00000500000000000000" pitchFamily="2" charset="-79"/>
            </a:endParaRPr>
          </a:p>
          <a:p>
            <a:endParaRPr lang="en-GB" dirty="0"/>
          </a:p>
        </p:txBody>
      </p:sp>
      <p:sp>
        <p:nvSpPr>
          <p:cNvPr id="6" name="Speech Bubble: Oval 5">
            <a:extLst>
              <a:ext uri="{FF2B5EF4-FFF2-40B4-BE49-F238E27FC236}">
                <a16:creationId xmlns:a16="http://schemas.microsoft.com/office/drawing/2014/main" id="{1B773E4A-959D-CBF3-180F-02A529586BD3}"/>
              </a:ext>
            </a:extLst>
          </p:cNvPr>
          <p:cNvSpPr/>
          <p:nvPr/>
        </p:nvSpPr>
        <p:spPr>
          <a:xfrm>
            <a:off x="5207697" y="1592407"/>
            <a:ext cx="6315075" cy="1419225"/>
          </a:xfrm>
          <a:prstGeom prst="wedgeEllipseCallout">
            <a:avLst>
              <a:gd name="adj1" fmla="val -34407"/>
              <a:gd name="adj2" fmla="val -5293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In potentially moving out to university, the thought that would have run through my mind would have been how quickly can I get back if I need to? </a:t>
            </a:r>
            <a:r>
              <a:rPr lang="en-GB" b="1" dirty="0">
                <a:solidFill>
                  <a:schemeClr val="tx1"/>
                </a:solidFill>
              </a:rPr>
              <a:t>Student Carer</a:t>
            </a:r>
            <a:endParaRPr lang="en-GB" dirty="0">
              <a:solidFill>
                <a:schemeClr val="tx1"/>
              </a:solidFill>
            </a:endParaRPr>
          </a:p>
        </p:txBody>
      </p:sp>
    </p:spTree>
    <p:extLst>
      <p:ext uri="{BB962C8B-B14F-4D97-AF65-F5344CB8AC3E}">
        <p14:creationId xmlns:p14="http://schemas.microsoft.com/office/powerpoint/2010/main" val="10938045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FA4720-CA9D-7BB2-EB31-28D22446B31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D5280B9-D004-B9D8-C3F6-C2449ED0AD44}"/>
              </a:ext>
            </a:extLst>
          </p:cNvPr>
          <p:cNvSpPr>
            <a:spLocks noGrp="1"/>
          </p:cNvSpPr>
          <p:nvPr>
            <p:ph type="title"/>
          </p:nvPr>
        </p:nvSpPr>
        <p:spPr>
          <a:xfrm>
            <a:off x="685800" y="175507"/>
            <a:ext cx="10836972" cy="6048647"/>
          </a:xfrm>
        </p:spPr>
        <p:txBody>
          <a:bodyPr/>
          <a:lstStyle/>
          <a:p>
            <a:pPr algn="ctr"/>
            <a:r>
              <a:rPr lang="en-GB" sz="8000" dirty="0"/>
              <a:t>Post School Transitions:</a:t>
            </a:r>
            <a:br>
              <a:rPr lang="en-GB" sz="8000" dirty="0"/>
            </a:br>
            <a:r>
              <a:rPr lang="en-GB" sz="5400" dirty="0"/>
              <a:t>make a plan!</a:t>
            </a:r>
          </a:p>
        </p:txBody>
      </p:sp>
    </p:spTree>
    <p:extLst>
      <p:ext uri="{BB962C8B-B14F-4D97-AF65-F5344CB8AC3E}">
        <p14:creationId xmlns:p14="http://schemas.microsoft.com/office/powerpoint/2010/main" val="29382192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110158-1442-C55D-00A6-A19B3BD9AA56}"/>
              </a:ext>
            </a:extLst>
          </p:cNvPr>
          <p:cNvSpPr>
            <a:spLocks noGrp="1"/>
          </p:cNvSpPr>
          <p:nvPr>
            <p:ph type="title"/>
          </p:nvPr>
        </p:nvSpPr>
        <p:spPr>
          <a:xfrm>
            <a:off x="704849" y="123682"/>
            <a:ext cx="10836972" cy="711200"/>
          </a:xfrm>
        </p:spPr>
        <p:txBody>
          <a:bodyPr/>
          <a:lstStyle/>
          <a:p>
            <a:r>
              <a:rPr lang="en-GB" dirty="0"/>
              <a:t>YC Statements and Transition Plans</a:t>
            </a:r>
          </a:p>
        </p:txBody>
      </p:sp>
      <p:sp>
        <p:nvSpPr>
          <p:cNvPr id="3" name="Content Placeholder 2">
            <a:extLst>
              <a:ext uri="{FF2B5EF4-FFF2-40B4-BE49-F238E27FC236}">
                <a16:creationId xmlns:a16="http://schemas.microsoft.com/office/drawing/2014/main" id="{3EF5A0C9-2D4A-4D30-8B72-73B4A5346D22}"/>
              </a:ext>
            </a:extLst>
          </p:cNvPr>
          <p:cNvSpPr>
            <a:spLocks noGrp="1"/>
          </p:cNvSpPr>
          <p:nvPr>
            <p:ph idx="1"/>
          </p:nvPr>
        </p:nvSpPr>
        <p:spPr>
          <a:xfrm>
            <a:off x="723898" y="1027004"/>
            <a:ext cx="10817923" cy="5032591"/>
          </a:xfrm>
        </p:spPr>
        <p:txBody>
          <a:bodyPr/>
          <a:lstStyle/>
          <a:p>
            <a:pPr marL="342900" indent="-342900">
              <a:buFont typeface="Arial" panose="020B0604020202020204" pitchFamily="34" charset="0"/>
              <a:buChar char="•"/>
            </a:pPr>
            <a:r>
              <a:rPr lang="en-GB" sz="2400" dirty="0"/>
              <a:t>The Carers (Scotland) Act 2016 provides the legal framework for young carers statements and transition plans, ensuring that young carers have the right to a statement and that their needs are met as they grow and transition</a:t>
            </a:r>
          </a:p>
          <a:p>
            <a:pPr algn="ctr"/>
            <a:r>
              <a:rPr lang="en-GB" sz="1400" dirty="0"/>
              <a:t>(See </a:t>
            </a:r>
            <a:r>
              <a:rPr lang="en-GB" sz="1400" dirty="0">
                <a:hlinkClick r:id="rId3"/>
              </a:rPr>
              <a:t>Module 2: Young carers, the Law, their rights, and their voice</a:t>
            </a:r>
            <a:r>
              <a:rPr lang="en-GB" sz="1400" dirty="0"/>
              <a:t> for more information about Young Carers Statements)</a:t>
            </a:r>
          </a:p>
          <a:p>
            <a:pPr marL="342900" indent="-342900">
              <a:buFont typeface="Arial" panose="020B0604020202020204" pitchFamily="34" charset="0"/>
              <a:buChar char="•"/>
            </a:pPr>
            <a:endParaRPr lang="en-GB" sz="2400" dirty="0"/>
          </a:p>
          <a:p>
            <a:pPr marL="342900" indent="-342900">
              <a:buFont typeface="Arial" panose="020B0604020202020204" pitchFamily="34" charset="0"/>
              <a:buChar char="•"/>
            </a:pPr>
            <a:r>
              <a:rPr lang="en-GB" sz="2400" dirty="0"/>
              <a:t>Transition plans are crucial for young carers as they move into adulthood </a:t>
            </a:r>
          </a:p>
          <a:p>
            <a:pPr defTabSz="893763"/>
            <a:endParaRPr lang="en-GB" sz="2400" dirty="0"/>
          </a:p>
          <a:p>
            <a:pPr marL="342900" indent="-342900" defTabSz="893763">
              <a:buFont typeface="Arial" panose="020B0604020202020204" pitchFamily="34" charset="0"/>
              <a:buChar char="•"/>
            </a:pPr>
            <a:r>
              <a:rPr lang="en-GB" sz="2400" dirty="0"/>
              <a:t>Transition plans help young carers understand their rights and the support available to them, ensuring a smooth transition and continuation of their personal goals </a:t>
            </a:r>
          </a:p>
          <a:p>
            <a:pPr marL="342900" indent="-342900" defTabSz="893763">
              <a:buFont typeface="Arial" panose="020B0604020202020204" pitchFamily="34" charset="0"/>
              <a:buChar char="•"/>
            </a:pPr>
            <a:endParaRPr lang="en-GB" sz="2400" dirty="0"/>
          </a:p>
          <a:p>
            <a:pPr marL="342900" indent="-342900" defTabSz="893763">
              <a:buFont typeface="Arial" panose="020B0604020202020204" pitchFamily="34" charset="0"/>
              <a:buChar char="•"/>
            </a:pPr>
            <a:r>
              <a:rPr lang="en-GB" sz="2400" dirty="0"/>
              <a:t>Transitions plans should include life skills training</a:t>
            </a:r>
            <a:endParaRPr lang="en-GB" dirty="0"/>
          </a:p>
          <a:p>
            <a:endParaRPr lang="en-GB" dirty="0"/>
          </a:p>
        </p:txBody>
      </p:sp>
    </p:spTree>
    <p:extLst>
      <p:ext uri="{BB962C8B-B14F-4D97-AF65-F5344CB8AC3E}">
        <p14:creationId xmlns:p14="http://schemas.microsoft.com/office/powerpoint/2010/main" val="2787137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F7A4D4-140F-7CF3-CB1E-004BEE4330EF}"/>
              </a:ext>
            </a:extLst>
          </p:cNvPr>
          <p:cNvSpPr>
            <a:spLocks noGrp="1"/>
          </p:cNvSpPr>
          <p:nvPr>
            <p:ph type="title"/>
          </p:nvPr>
        </p:nvSpPr>
        <p:spPr>
          <a:xfrm>
            <a:off x="685800" y="144463"/>
            <a:ext cx="10836972" cy="711200"/>
          </a:xfrm>
        </p:spPr>
        <p:txBody>
          <a:bodyPr/>
          <a:lstStyle/>
          <a:p>
            <a:r>
              <a:rPr lang="en-GB" dirty="0"/>
              <a:t>Examples of life skills training relevant to school leavers</a:t>
            </a:r>
          </a:p>
        </p:txBody>
      </p:sp>
      <p:sp>
        <p:nvSpPr>
          <p:cNvPr id="3" name="Content Placeholder 2">
            <a:extLst>
              <a:ext uri="{FF2B5EF4-FFF2-40B4-BE49-F238E27FC236}">
                <a16:creationId xmlns:a16="http://schemas.microsoft.com/office/drawing/2014/main" id="{A0467FC1-142D-42B1-3EC3-CB2FD647C581}"/>
              </a:ext>
            </a:extLst>
          </p:cNvPr>
          <p:cNvSpPr>
            <a:spLocks noGrp="1"/>
          </p:cNvSpPr>
          <p:nvPr>
            <p:ph idx="1"/>
          </p:nvPr>
        </p:nvSpPr>
        <p:spPr>
          <a:xfrm>
            <a:off x="685800" y="855663"/>
            <a:ext cx="10817923" cy="5399664"/>
          </a:xfrm>
        </p:spPr>
        <p:txBody>
          <a:bodyPr/>
          <a:lstStyle/>
          <a:p>
            <a:pPr marL="285750" indent="-285750">
              <a:lnSpc>
                <a:spcPct val="150000"/>
              </a:lnSpc>
              <a:buFont typeface="Arial" panose="020B0604020202020204" pitchFamily="34" charset="0"/>
              <a:buChar char="•"/>
            </a:pPr>
            <a:r>
              <a:rPr lang="en-GB" sz="1600" dirty="0"/>
              <a:t>Personal goal-setting, planning, time management and scheduling</a:t>
            </a:r>
          </a:p>
          <a:p>
            <a:pPr marL="285750" indent="-285750">
              <a:lnSpc>
                <a:spcPct val="150000"/>
              </a:lnSpc>
              <a:buFont typeface="Arial" panose="020B0604020202020204" pitchFamily="34" charset="0"/>
              <a:buChar char="•"/>
            </a:pPr>
            <a:r>
              <a:rPr lang="en-GB" sz="1600" dirty="0"/>
              <a:t>Self-advocacy</a:t>
            </a:r>
          </a:p>
          <a:p>
            <a:pPr marL="285750" indent="-285750">
              <a:lnSpc>
                <a:spcPct val="150000"/>
              </a:lnSpc>
              <a:buFont typeface="Arial" panose="020B0604020202020204" pitchFamily="34" charset="0"/>
              <a:buChar char="•"/>
            </a:pPr>
            <a:r>
              <a:rPr lang="en-GB" sz="1600" dirty="0"/>
              <a:t>Writing skills  and form filling (for college/passport/drivers license applications, cover letters, resumes,  …)</a:t>
            </a:r>
          </a:p>
          <a:p>
            <a:pPr marL="285750" indent="-285750">
              <a:lnSpc>
                <a:spcPct val="150000"/>
              </a:lnSpc>
              <a:buFont typeface="Arial" panose="020B0604020202020204" pitchFamily="34" charset="0"/>
              <a:buChar char="•"/>
            </a:pPr>
            <a:r>
              <a:rPr lang="en-GB" sz="1600" dirty="0"/>
              <a:t>Technology skills (online research, email and phone etiquette, software applications)</a:t>
            </a:r>
          </a:p>
          <a:p>
            <a:pPr marL="285750" indent="-285750">
              <a:lnSpc>
                <a:spcPct val="150000"/>
              </a:lnSpc>
              <a:buFont typeface="Arial" panose="020B0604020202020204" pitchFamily="34" charset="0"/>
              <a:buChar char="•"/>
            </a:pPr>
            <a:r>
              <a:rPr lang="en-GB" sz="1600" dirty="0"/>
              <a:t>Employability skills: communication, teamwork, problem-solving, .. </a:t>
            </a:r>
          </a:p>
          <a:p>
            <a:pPr marL="285750" indent="-285750">
              <a:lnSpc>
                <a:spcPct val="150000"/>
              </a:lnSpc>
              <a:buFont typeface="Arial" panose="020B0604020202020204" pitchFamily="34" charset="0"/>
              <a:buChar char="•"/>
            </a:pPr>
            <a:r>
              <a:rPr lang="en-GB" sz="1600" dirty="0"/>
              <a:t>Home and self-care skills - wellness, healthy coping skills</a:t>
            </a:r>
          </a:p>
          <a:p>
            <a:pPr marL="285750" indent="-285750">
              <a:lnSpc>
                <a:spcPct val="150000"/>
              </a:lnSpc>
              <a:buFont typeface="Arial" panose="020B0604020202020204" pitchFamily="34" charset="0"/>
              <a:buChar char="•"/>
            </a:pPr>
            <a:r>
              <a:rPr lang="en-GB" sz="1600" dirty="0"/>
              <a:t>Finding housing</a:t>
            </a:r>
          </a:p>
          <a:p>
            <a:pPr marL="285750" indent="-285750">
              <a:lnSpc>
                <a:spcPct val="150000"/>
              </a:lnSpc>
              <a:buFont typeface="Arial" panose="020B0604020202020204" pitchFamily="34" charset="0"/>
              <a:buChar char="•"/>
            </a:pPr>
            <a:r>
              <a:rPr lang="en-GB" sz="1600" dirty="0"/>
              <a:t>Managing household tasks &amp; personal hygiene</a:t>
            </a:r>
          </a:p>
          <a:p>
            <a:pPr marL="285750" indent="-285750">
              <a:lnSpc>
                <a:spcPct val="150000"/>
              </a:lnSpc>
              <a:buFont typeface="Arial" panose="020B0604020202020204" pitchFamily="34" charset="0"/>
              <a:buChar char="•"/>
            </a:pPr>
            <a:r>
              <a:rPr lang="en-GB" sz="1600" dirty="0"/>
              <a:t>Grocery shopping, cooking, food, and nutrition</a:t>
            </a:r>
          </a:p>
          <a:p>
            <a:pPr marL="285750" indent="-285750">
              <a:lnSpc>
                <a:spcPct val="150000"/>
              </a:lnSpc>
              <a:buFont typeface="Arial" panose="020B0604020202020204" pitchFamily="34" charset="0"/>
              <a:buChar char="•"/>
            </a:pPr>
            <a:r>
              <a:rPr lang="en-GB" sz="1600" dirty="0"/>
              <a:t>Navigating the healthcare system</a:t>
            </a:r>
          </a:p>
          <a:p>
            <a:pPr marL="285750" indent="-285750">
              <a:lnSpc>
                <a:spcPct val="150000"/>
              </a:lnSpc>
              <a:buFont typeface="Arial" panose="020B0604020202020204" pitchFamily="34" charset="0"/>
              <a:buChar char="•"/>
            </a:pPr>
            <a:r>
              <a:rPr lang="en-GB" sz="1600" dirty="0"/>
              <a:t>Personal finance, budgeting, savings, and credit</a:t>
            </a:r>
          </a:p>
          <a:p>
            <a:pPr marL="285750" indent="-285750">
              <a:lnSpc>
                <a:spcPct val="150000"/>
              </a:lnSpc>
              <a:buFont typeface="Arial" panose="020B0604020202020204" pitchFamily="34" charset="0"/>
              <a:buChar char="•"/>
            </a:pPr>
            <a:r>
              <a:rPr lang="en-GB" sz="1600" dirty="0"/>
              <a:t>Skills in accessing support - financial aid, social services, connecting to communities, …</a:t>
            </a:r>
          </a:p>
          <a:p>
            <a:pPr marL="285750" lvl="0" indent="-285750">
              <a:lnSpc>
                <a:spcPct val="150000"/>
              </a:lnSpc>
              <a:buFont typeface="Arial" panose="020B0604020202020204" pitchFamily="34" charset="0"/>
              <a:buChar char="•"/>
            </a:pPr>
            <a:r>
              <a:rPr lang="en-GB" sz="1600" dirty="0"/>
              <a:t>Travel training</a:t>
            </a:r>
          </a:p>
          <a:p>
            <a:endParaRPr lang="en-GB" sz="1600" dirty="0"/>
          </a:p>
        </p:txBody>
      </p:sp>
    </p:spTree>
    <p:extLst>
      <p:ext uri="{BB962C8B-B14F-4D97-AF65-F5344CB8AC3E}">
        <p14:creationId xmlns:p14="http://schemas.microsoft.com/office/powerpoint/2010/main" val="9163360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91B669-1B48-1FDE-D57B-0113946FC9F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55E7D82-6261-F8FF-21E3-548F47B4894C}"/>
              </a:ext>
            </a:extLst>
          </p:cNvPr>
          <p:cNvSpPr>
            <a:spLocks noGrp="1"/>
          </p:cNvSpPr>
          <p:nvPr>
            <p:ph type="title"/>
          </p:nvPr>
        </p:nvSpPr>
        <p:spPr>
          <a:xfrm>
            <a:off x="685800" y="175507"/>
            <a:ext cx="10836972" cy="6048647"/>
          </a:xfrm>
        </p:spPr>
        <p:txBody>
          <a:bodyPr/>
          <a:lstStyle/>
          <a:p>
            <a:pPr algn="ctr"/>
            <a:r>
              <a:rPr lang="en-GB" sz="8000" dirty="0"/>
              <a:t>Advice to young carers about post school transitions</a:t>
            </a:r>
          </a:p>
        </p:txBody>
      </p:sp>
    </p:spTree>
    <p:extLst>
      <p:ext uri="{BB962C8B-B14F-4D97-AF65-F5344CB8AC3E}">
        <p14:creationId xmlns:p14="http://schemas.microsoft.com/office/powerpoint/2010/main" val="9991748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Young Carers Transition - Further Education">
            <a:hlinkClick r:id="" action="ppaction://media"/>
            <a:extLst>
              <a:ext uri="{FF2B5EF4-FFF2-40B4-BE49-F238E27FC236}">
                <a16:creationId xmlns:a16="http://schemas.microsoft.com/office/drawing/2014/main" id="{0706DC95-6C4F-805B-E9BF-DEA0E474B876}"/>
              </a:ext>
            </a:extLst>
          </p:cNvPr>
          <p:cNvPicPr>
            <a:picLocks noRot="1" noChangeAspect="1"/>
          </p:cNvPicPr>
          <p:nvPr>
            <a:videoFile r:link="rId1"/>
          </p:nvPr>
        </p:nvPicPr>
        <p:blipFill>
          <a:blip r:embed="rId4"/>
          <a:stretch>
            <a:fillRect/>
          </a:stretch>
        </p:blipFill>
        <p:spPr>
          <a:xfrm>
            <a:off x="26988" y="0"/>
            <a:ext cx="12138025" cy="6858000"/>
          </a:xfrm>
          <a:prstGeom prst="rect">
            <a:avLst/>
          </a:prstGeom>
        </p:spPr>
      </p:pic>
    </p:spTree>
    <p:extLst>
      <p:ext uri="{BB962C8B-B14F-4D97-AF65-F5344CB8AC3E}">
        <p14:creationId xmlns:p14="http://schemas.microsoft.com/office/powerpoint/2010/main" val="3257119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nline Media 3" title="Young Carers Transitions - Employment">
            <a:hlinkClick r:id="" action="ppaction://media"/>
            <a:extLst>
              <a:ext uri="{FF2B5EF4-FFF2-40B4-BE49-F238E27FC236}">
                <a16:creationId xmlns:a16="http://schemas.microsoft.com/office/drawing/2014/main" id="{A59F33A9-F3A5-CA67-09F3-627017EA343C}"/>
              </a:ext>
            </a:extLst>
          </p:cNvPr>
          <p:cNvPicPr>
            <a:picLocks noRot="1" noChangeAspect="1"/>
          </p:cNvPicPr>
          <p:nvPr>
            <a:videoFile r:link="rId1"/>
          </p:nvPr>
        </p:nvPicPr>
        <p:blipFill>
          <a:blip r:embed="rId4"/>
          <a:stretch>
            <a:fillRect/>
          </a:stretch>
        </p:blipFill>
        <p:spPr>
          <a:xfrm>
            <a:off x="26988" y="0"/>
            <a:ext cx="12138025" cy="6858000"/>
          </a:xfrm>
          <a:prstGeom prst="rect">
            <a:avLst/>
          </a:prstGeom>
        </p:spPr>
      </p:pic>
    </p:spTree>
    <p:extLst>
      <p:ext uri="{BB962C8B-B14F-4D97-AF65-F5344CB8AC3E}">
        <p14:creationId xmlns:p14="http://schemas.microsoft.com/office/powerpoint/2010/main" val="2591369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FD2E9-6604-16C8-51D1-F6102642194F}"/>
              </a:ext>
            </a:extLst>
          </p:cNvPr>
          <p:cNvSpPr>
            <a:spLocks noGrp="1"/>
          </p:cNvSpPr>
          <p:nvPr>
            <p:ph type="title"/>
          </p:nvPr>
        </p:nvSpPr>
        <p:spPr>
          <a:xfrm>
            <a:off x="602869" y="1119300"/>
            <a:ext cx="2896110" cy="711200"/>
          </a:xfrm>
        </p:spPr>
        <p:txBody>
          <a:bodyPr/>
          <a:lstStyle/>
          <a:p>
            <a:r>
              <a:rPr lang="en-GB" dirty="0"/>
              <a:t>Student Carer</a:t>
            </a:r>
            <a:br>
              <a:rPr lang="en-GB" dirty="0"/>
            </a:br>
            <a:r>
              <a:rPr lang="en-GB" dirty="0"/>
              <a:t>Experience</a:t>
            </a:r>
          </a:p>
        </p:txBody>
      </p:sp>
      <p:pic>
        <p:nvPicPr>
          <p:cNvPr id="5" name="Picture 4">
            <a:extLst>
              <a:ext uri="{FF2B5EF4-FFF2-40B4-BE49-F238E27FC236}">
                <a16:creationId xmlns:a16="http://schemas.microsoft.com/office/drawing/2014/main" id="{4D71806B-D93E-D8FA-98F3-D7B0951530CA}"/>
              </a:ext>
            </a:extLst>
          </p:cNvPr>
          <p:cNvPicPr>
            <a:picLocks noChangeAspect="1"/>
          </p:cNvPicPr>
          <p:nvPr/>
        </p:nvPicPr>
        <p:blipFill>
          <a:blip r:embed="rId3"/>
          <a:srcRect t="16061"/>
          <a:stretch>
            <a:fillRect/>
          </a:stretch>
        </p:blipFill>
        <p:spPr>
          <a:xfrm>
            <a:off x="4162313" y="0"/>
            <a:ext cx="8029688" cy="6858000"/>
          </a:xfrm>
          <a:prstGeom prst="rect">
            <a:avLst/>
          </a:prstGeom>
        </p:spPr>
      </p:pic>
      <p:sp>
        <p:nvSpPr>
          <p:cNvPr id="7" name="Content Placeholder 4">
            <a:extLst>
              <a:ext uri="{FF2B5EF4-FFF2-40B4-BE49-F238E27FC236}">
                <a16:creationId xmlns:a16="http://schemas.microsoft.com/office/drawing/2014/main" id="{23B6BE82-E652-52D6-9304-48DD1B9BC78B}"/>
              </a:ext>
            </a:extLst>
          </p:cNvPr>
          <p:cNvSpPr txBox="1">
            <a:spLocks/>
          </p:cNvSpPr>
          <p:nvPr/>
        </p:nvSpPr>
        <p:spPr bwMode="auto">
          <a:xfrm>
            <a:off x="954443" y="2129756"/>
            <a:ext cx="2404577" cy="856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rtl="0" eaLnBrk="1" fontAlgn="base" hangingPunct="1">
              <a:spcBef>
                <a:spcPct val="20000"/>
              </a:spcBef>
              <a:spcAft>
                <a:spcPct val="0"/>
              </a:spcAft>
              <a:buFont typeface="Arial"/>
              <a:buNone/>
              <a:defRPr sz="2000" b="0" baseline="0">
                <a:solidFill>
                  <a:schemeClr val="tx1">
                    <a:lumMod val="65000"/>
                    <a:lumOff val="35000"/>
                  </a:schemeClr>
                </a:solidFill>
                <a:latin typeface="+mn-lt"/>
                <a:ea typeface="+mn-ea"/>
                <a:cs typeface="+mn-cs"/>
              </a:defRPr>
            </a:lvl1pPr>
            <a:lvl2pPr marL="742950" indent="-285750" algn="l" rtl="0" eaLnBrk="1" fontAlgn="base" hangingPunct="1">
              <a:spcBef>
                <a:spcPct val="20000"/>
              </a:spcBef>
              <a:spcAft>
                <a:spcPct val="0"/>
              </a:spcAft>
              <a:buClr>
                <a:srgbClr val="00ABB5"/>
              </a:buClr>
              <a:buFont typeface="Arial"/>
              <a:buChar char="•"/>
              <a:defRPr sz="2000">
                <a:solidFill>
                  <a:schemeClr val="tx1">
                    <a:lumMod val="65000"/>
                    <a:lumOff val="35000"/>
                  </a:schemeClr>
                </a:solidFill>
                <a:latin typeface="+mn-lt"/>
                <a:cs typeface="+mn-cs"/>
              </a:defRPr>
            </a:lvl2pPr>
            <a:lvl3pPr marL="1257300" marR="0" indent="-342900" algn="l" defTabSz="914400" rtl="0" eaLnBrk="1" fontAlgn="base" latinLnBrk="0" hangingPunct="1">
              <a:lnSpc>
                <a:spcPct val="100000"/>
              </a:lnSpc>
              <a:spcBef>
                <a:spcPct val="20000"/>
              </a:spcBef>
              <a:spcAft>
                <a:spcPct val="0"/>
              </a:spcAft>
              <a:buClr>
                <a:srgbClr val="00ABB5"/>
              </a:buClr>
              <a:buSzTx/>
              <a:buFont typeface="Lucida Grande"/>
              <a:buChar char="-"/>
              <a:tabLst/>
              <a:defRPr sz="2000">
                <a:solidFill>
                  <a:schemeClr val="tx1">
                    <a:lumMod val="65000"/>
                    <a:lumOff val="35000"/>
                  </a:schemeClr>
                </a:solidFill>
                <a:latin typeface="+mn-lt"/>
                <a:cs typeface="+mn-cs"/>
              </a:defRPr>
            </a:lvl3pPr>
            <a:lvl4pPr marL="1714500" indent="-342900" algn="l" rtl="0" eaLnBrk="1" fontAlgn="base" hangingPunct="1">
              <a:spcBef>
                <a:spcPct val="20000"/>
              </a:spcBef>
              <a:spcAft>
                <a:spcPct val="0"/>
              </a:spcAft>
              <a:buClr>
                <a:srgbClr val="00ABB5"/>
              </a:buClr>
              <a:buFont typeface="Wingdings" charset="2"/>
              <a:buChar char="Ø"/>
              <a:defRPr sz="2000">
                <a:solidFill>
                  <a:schemeClr val="tx1">
                    <a:lumMod val="65000"/>
                    <a:lumOff val="35000"/>
                  </a:schemeClr>
                </a:solidFill>
                <a:latin typeface="+mn-lt"/>
                <a:cs typeface="+mn-cs"/>
              </a:defRPr>
            </a:lvl4pPr>
            <a:lvl5pPr marL="2171700" indent="-342900" algn="l" rtl="0" eaLnBrk="1" fontAlgn="base" hangingPunct="1">
              <a:spcBef>
                <a:spcPct val="20000"/>
              </a:spcBef>
              <a:spcAft>
                <a:spcPct val="0"/>
              </a:spcAft>
              <a:buClr>
                <a:srgbClr val="00ABB5"/>
              </a:buClr>
              <a:buFont typeface="Lucida Grande"/>
              <a:buChar char="-"/>
              <a:defRPr sz="2000">
                <a:solidFill>
                  <a:schemeClr val="tx1">
                    <a:lumMod val="65000"/>
                    <a:lumOff val="35000"/>
                  </a:schemeClr>
                </a:solidFill>
                <a:latin typeface="+mn-lt"/>
                <a:cs typeface="+mn-cs"/>
              </a:defRPr>
            </a:lvl5pPr>
            <a:lvl6pPr marL="2514600" indent="-228600" algn="l" rtl="0" eaLnBrk="1" fontAlgn="base" hangingPunct="1">
              <a:spcBef>
                <a:spcPct val="20000"/>
              </a:spcBef>
              <a:spcAft>
                <a:spcPct val="0"/>
              </a:spcAft>
              <a:buClr>
                <a:srgbClr val="00ABB5"/>
              </a:buClr>
              <a:buFontTx/>
              <a:buChar char="»"/>
              <a:defRPr sz="2000">
                <a:solidFill>
                  <a:schemeClr val="tx1">
                    <a:lumMod val="65000"/>
                    <a:lumOff val="35000"/>
                  </a:schemeClr>
                </a:solidFill>
                <a:latin typeface="+mn-lt"/>
                <a:cs typeface="+mn-cs"/>
              </a:defRPr>
            </a:lvl6pPr>
            <a:lvl7pPr marL="2971800" indent="-228600" algn="l" rtl="0" eaLnBrk="1" fontAlgn="base" hangingPunct="1">
              <a:spcBef>
                <a:spcPct val="20000"/>
              </a:spcBef>
              <a:spcAft>
                <a:spcPct val="0"/>
              </a:spcAft>
              <a:buChar char="»"/>
              <a:defRPr sz="2000">
                <a:solidFill>
                  <a:srgbClr val="000000"/>
                </a:solidFill>
                <a:latin typeface="+mn-lt"/>
                <a:cs typeface="+mn-cs"/>
              </a:defRPr>
            </a:lvl7pPr>
            <a:lvl8pPr marL="3429000" indent="-228600" algn="l" rtl="0" eaLnBrk="1" fontAlgn="base" hangingPunct="1">
              <a:spcBef>
                <a:spcPct val="20000"/>
              </a:spcBef>
              <a:spcAft>
                <a:spcPct val="0"/>
              </a:spcAft>
              <a:buChar char="»"/>
              <a:defRPr sz="2000">
                <a:solidFill>
                  <a:srgbClr val="000000"/>
                </a:solidFill>
                <a:latin typeface="+mn-lt"/>
                <a:cs typeface="+mn-cs"/>
              </a:defRPr>
            </a:lvl8pPr>
            <a:lvl9pPr marL="3886200" indent="-228600" algn="l" rtl="0" eaLnBrk="1" fontAlgn="base" hangingPunct="1">
              <a:spcBef>
                <a:spcPct val="20000"/>
              </a:spcBef>
              <a:spcAft>
                <a:spcPct val="0"/>
              </a:spcAft>
              <a:buChar char="»"/>
              <a:defRPr sz="2000">
                <a:solidFill>
                  <a:srgbClr val="000000"/>
                </a:solidFill>
                <a:latin typeface="+mn-lt"/>
                <a:cs typeface="+mn-cs"/>
              </a:defRPr>
            </a:lvl9pPr>
          </a:lstStyle>
          <a:p>
            <a:r>
              <a:rPr lang="en-GB" kern="0" dirty="0">
                <a:hlinkClick r:id="rId4"/>
              </a:rPr>
              <a:t>Scottish Report </a:t>
            </a:r>
          </a:p>
          <a:p>
            <a:r>
              <a:rPr lang="en-GB" kern="0" dirty="0">
                <a:hlinkClick r:id="rId4"/>
              </a:rPr>
              <a:t>by Carer’s Trust</a:t>
            </a:r>
            <a:endParaRPr lang="en-GB" kern="0" dirty="0"/>
          </a:p>
          <a:p>
            <a:endParaRPr lang="en-GB" b="1" kern="1200" dirty="0">
              <a:solidFill>
                <a:schemeClr val="tx1"/>
              </a:solidFill>
            </a:endParaRPr>
          </a:p>
          <a:p>
            <a:pPr marL="457200" indent="-457200">
              <a:buFont typeface="Arial"/>
              <a:buAutoNum type="arabicPeriod"/>
            </a:pPr>
            <a:endParaRPr lang="en-GB" b="1" kern="1200" dirty="0">
              <a:solidFill>
                <a:schemeClr val="tx1"/>
              </a:solidFill>
            </a:endParaRPr>
          </a:p>
          <a:p>
            <a:endParaRPr lang="en-GB" b="1" kern="1200" dirty="0">
              <a:solidFill>
                <a:schemeClr val="tx1"/>
              </a:solidFill>
            </a:endParaRPr>
          </a:p>
          <a:p>
            <a:pPr marL="457200" indent="-457200">
              <a:buFont typeface="Arial"/>
              <a:buAutoNum type="arabicPeriod"/>
            </a:pPr>
            <a:endParaRPr lang="en-GB" b="1" kern="1200" dirty="0">
              <a:solidFill>
                <a:schemeClr val="tx1"/>
              </a:solidFill>
            </a:endParaRPr>
          </a:p>
          <a:p>
            <a:pPr marL="457200" indent="-457200">
              <a:buFont typeface="Arial"/>
              <a:buAutoNum type="arabicPeriod"/>
            </a:pPr>
            <a:endParaRPr lang="en-GB" b="1" kern="1200" dirty="0">
              <a:solidFill>
                <a:schemeClr val="tx1"/>
              </a:solidFill>
            </a:endParaRPr>
          </a:p>
          <a:p>
            <a:pPr marL="457200" indent="-457200">
              <a:buFont typeface="Arial"/>
              <a:buAutoNum type="arabicPeriod"/>
            </a:pPr>
            <a:endParaRPr lang="en-GB" b="1" kern="1200" dirty="0">
              <a:solidFill>
                <a:schemeClr val="tx1"/>
              </a:solidFill>
            </a:endParaRPr>
          </a:p>
          <a:p>
            <a:pPr marL="457200" indent="-457200">
              <a:buFont typeface="Arial"/>
              <a:buAutoNum type="arabicPeriod"/>
            </a:pPr>
            <a:endParaRPr lang="en-GB" b="1" kern="1200" dirty="0">
              <a:solidFill>
                <a:schemeClr val="tx1"/>
              </a:solidFill>
            </a:endParaRPr>
          </a:p>
          <a:p>
            <a:pPr marL="457200" indent="-457200">
              <a:buFont typeface="Arial"/>
              <a:buAutoNum type="arabicPeriod"/>
            </a:pPr>
            <a:endParaRPr lang="en-GB" b="1" kern="1200" dirty="0">
              <a:solidFill>
                <a:schemeClr val="tx1"/>
              </a:solidFill>
            </a:endParaRPr>
          </a:p>
          <a:p>
            <a:pPr marL="457200" indent="-457200">
              <a:buFont typeface="Arial"/>
              <a:buAutoNum type="arabicPeriod"/>
            </a:pPr>
            <a:endParaRPr lang="en-GB" b="1" kern="1200" dirty="0">
              <a:solidFill>
                <a:schemeClr val="tx1"/>
              </a:solidFill>
            </a:endParaRPr>
          </a:p>
          <a:p>
            <a:pPr marL="457200" indent="-457200">
              <a:buFont typeface="Arial"/>
              <a:buAutoNum type="arabicPeriod"/>
            </a:pPr>
            <a:endParaRPr lang="en-GB" b="1" kern="1200" dirty="0">
              <a:solidFill>
                <a:schemeClr val="tx1"/>
              </a:solidFill>
            </a:endParaRPr>
          </a:p>
          <a:p>
            <a:endParaRPr lang="en-GB" kern="0" dirty="0"/>
          </a:p>
        </p:txBody>
      </p:sp>
    </p:spTree>
    <p:extLst>
      <p:ext uri="{BB962C8B-B14F-4D97-AF65-F5344CB8AC3E}">
        <p14:creationId xmlns:p14="http://schemas.microsoft.com/office/powerpoint/2010/main" val="23625194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BB2B9D-C7D9-2CFB-84A0-0F902B34B4F8}"/>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134BBECE-A533-0159-C46A-0ABC5332DEB1}"/>
              </a:ext>
            </a:extLst>
          </p:cNvPr>
          <p:cNvSpPr txBox="1">
            <a:spLocks noGrp="1"/>
          </p:cNvSpPr>
          <p:nvPr>
            <p:ph type="title" idx="4294967295"/>
          </p:nvPr>
        </p:nvSpPr>
        <p:spPr bwMode="auto">
          <a:xfrm>
            <a:off x="677514" y="166065"/>
            <a:ext cx="10836972" cy="711200"/>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rtl="0" eaLnBrk="1" fontAlgn="base" hangingPunct="1">
              <a:spcBef>
                <a:spcPct val="0"/>
              </a:spcBef>
              <a:spcAft>
                <a:spcPct val="0"/>
              </a:spcAft>
              <a:defRPr sz="3000" b="1">
                <a:solidFill>
                  <a:srgbClr val="00ABB5"/>
                </a:solidFill>
                <a:latin typeface="+mj-lt"/>
                <a:ea typeface="+mj-ea"/>
                <a:cs typeface="+mj-cs"/>
              </a:defRPr>
            </a:lvl1pPr>
            <a:lvl2pPr algn="l" rtl="0" eaLnBrk="1" fontAlgn="base" hangingPunct="1">
              <a:spcBef>
                <a:spcPct val="0"/>
              </a:spcBef>
              <a:spcAft>
                <a:spcPct val="0"/>
              </a:spcAft>
              <a:defRPr sz="3000" b="1">
                <a:solidFill>
                  <a:srgbClr val="000000"/>
                </a:solidFill>
                <a:latin typeface="Arial" charset="0"/>
                <a:cs typeface="Arial" charset="0"/>
              </a:defRPr>
            </a:lvl2pPr>
            <a:lvl3pPr algn="l" rtl="0" eaLnBrk="1" fontAlgn="base" hangingPunct="1">
              <a:spcBef>
                <a:spcPct val="0"/>
              </a:spcBef>
              <a:spcAft>
                <a:spcPct val="0"/>
              </a:spcAft>
              <a:defRPr sz="3000" b="1">
                <a:solidFill>
                  <a:srgbClr val="000000"/>
                </a:solidFill>
                <a:latin typeface="Arial" charset="0"/>
                <a:cs typeface="Arial" charset="0"/>
              </a:defRPr>
            </a:lvl3pPr>
            <a:lvl4pPr algn="l" rtl="0" eaLnBrk="1" fontAlgn="base" hangingPunct="1">
              <a:spcBef>
                <a:spcPct val="0"/>
              </a:spcBef>
              <a:spcAft>
                <a:spcPct val="0"/>
              </a:spcAft>
              <a:defRPr sz="3000" b="1">
                <a:solidFill>
                  <a:srgbClr val="000000"/>
                </a:solidFill>
                <a:latin typeface="Arial" charset="0"/>
                <a:cs typeface="Arial" charset="0"/>
              </a:defRPr>
            </a:lvl4pPr>
            <a:lvl5pPr algn="l" rtl="0" eaLnBrk="1" fontAlgn="base" hangingPunct="1">
              <a:spcBef>
                <a:spcPct val="0"/>
              </a:spcBef>
              <a:spcAft>
                <a:spcPct val="0"/>
              </a:spcAft>
              <a:defRPr sz="3000" b="1">
                <a:solidFill>
                  <a:srgbClr val="000000"/>
                </a:solidFill>
                <a:latin typeface="Arial" charset="0"/>
                <a:cs typeface="Arial" charset="0"/>
              </a:defRPr>
            </a:lvl5pPr>
            <a:lvl6pPr marL="457200" algn="l" rtl="0" eaLnBrk="1" fontAlgn="base" hangingPunct="1">
              <a:spcBef>
                <a:spcPct val="0"/>
              </a:spcBef>
              <a:spcAft>
                <a:spcPct val="0"/>
              </a:spcAft>
              <a:defRPr sz="3000" b="1">
                <a:solidFill>
                  <a:srgbClr val="000000"/>
                </a:solidFill>
                <a:latin typeface="Arial" charset="0"/>
                <a:cs typeface="Arial" charset="0"/>
              </a:defRPr>
            </a:lvl6pPr>
            <a:lvl7pPr marL="914400" algn="l" rtl="0" eaLnBrk="1" fontAlgn="base" hangingPunct="1">
              <a:spcBef>
                <a:spcPct val="0"/>
              </a:spcBef>
              <a:spcAft>
                <a:spcPct val="0"/>
              </a:spcAft>
              <a:defRPr sz="3000" b="1">
                <a:solidFill>
                  <a:srgbClr val="000000"/>
                </a:solidFill>
                <a:latin typeface="Arial" charset="0"/>
                <a:cs typeface="Arial" charset="0"/>
              </a:defRPr>
            </a:lvl7pPr>
            <a:lvl8pPr marL="1371600" algn="l" rtl="0" eaLnBrk="1" fontAlgn="base" hangingPunct="1">
              <a:spcBef>
                <a:spcPct val="0"/>
              </a:spcBef>
              <a:spcAft>
                <a:spcPct val="0"/>
              </a:spcAft>
              <a:defRPr sz="3000" b="1">
                <a:solidFill>
                  <a:srgbClr val="000000"/>
                </a:solidFill>
                <a:latin typeface="Arial" charset="0"/>
                <a:cs typeface="Arial" charset="0"/>
              </a:defRPr>
            </a:lvl8pPr>
            <a:lvl9pPr marL="1828800" algn="l" rtl="0" eaLnBrk="1" fontAlgn="base" hangingPunct="1">
              <a:spcBef>
                <a:spcPct val="0"/>
              </a:spcBef>
              <a:spcAft>
                <a:spcPct val="0"/>
              </a:spcAft>
              <a:defRPr sz="3000" b="1">
                <a:solidFill>
                  <a:srgbClr val="000000"/>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3000" b="1" i="0" u="none" strike="noStrike" kern="0" cap="none" spc="0" normalizeH="0" baseline="0" noProof="0" dirty="0">
                <a:ln>
                  <a:noFill/>
                </a:ln>
                <a:solidFill>
                  <a:srgbClr val="00ABB5"/>
                </a:solidFill>
                <a:effectLst/>
                <a:uLnTx/>
                <a:uFillTx/>
                <a:latin typeface="+mj-lt"/>
                <a:ea typeface="+mj-ea"/>
                <a:cs typeface="+mj-cs"/>
              </a:rPr>
              <a:t>Reflection Activity – Consider Jack</a:t>
            </a:r>
          </a:p>
        </p:txBody>
      </p:sp>
      <p:pic>
        <p:nvPicPr>
          <p:cNvPr id="6" name="Picture 5" descr="Question Mark Response - Free image on Pixabay">
            <a:extLst>
              <a:ext uri="{FF2B5EF4-FFF2-40B4-BE49-F238E27FC236}">
                <a16:creationId xmlns:a16="http://schemas.microsoft.com/office/drawing/2014/main" id="{465B8C52-3167-1A12-1226-08B1ABAEF35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50244" y="0"/>
            <a:ext cx="1188810" cy="1188810"/>
          </a:xfrm>
          <a:prstGeom prst="rect">
            <a:avLst/>
          </a:prstGeom>
        </p:spPr>
      </p:pic>
      <p:sp>
        <p:nvSpPr>
          <p:cNvPr id="3" name="Content Placeholder 4">
            <a:extLst>
              <a:ext uri="{FF2B5EF4-FFF2-40B4-BE49-F238E27FC236}">
                <a16:creationId xmlns:a16="http://schemas.microsoft.com/office/drawing/2014/main" id="{9C8DFEEF-2368-7F87-A215-0F8F03B972F3}"/>
              </a:ext>
            </a:extLst>
          </p:cNvPr>
          <p:cNvSpPr txBox="1">
            <a:spLocks/>
          </p:cNvSpPr>
          <p:nvPr/>
        </p:nvSpPr>
        <p:spPr bwMode="auto">
          <a:xfrm>
            <a:off x="674517" y="980015"/>
            <a:ext cx="11352531" cy="4897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rtl="0" eaLnBrk="1" fontAlgn="base" hangingPunct="1">
              <a:spcBef>
                <a:spcPct val="20000"/>
              </a:spcBef>
              <a:spcAft>
                <a:spcPct val="0"/>
              </a:spcAft>
              <a:buFont typeface="Arial"/>
              <a:buNone/>
              <a:defRPr sz="2000" b="0" baseline="0">
                <a:solidFill>
                  <a:schemeClr val="tx1">
                    <a:lumMod val="65000"/>
                    <a:lumOff val="35000"/>
                  </a:schemeClr>
                </a:solidFill>
                <a:latin typeface="+mn-lt"/>
                <a:ea typeface="+mn-ea"/>
                <a:cs typeface="+mn-cs"/>
              </a:defRPr>
            </a:lvl1pPr>
            <a:lvl2pPr marL="742950" indent="-285750" algn="l" rtl="0" eaLnBrk="1" fontAlgn="base" hangingPunct="1">
              <a:spcBef>
                <a:spcPct val="20000"/>
              </a:spcBef>
              <a:spcAft>
                <a:spcPct val="0"/>
              </a:spcAft>
              <a:buClr>
                <a:srgbClr val="00ABB5"/>
              </a:buClr>
              <a:buFont typeface="Arial"/>
              <a:buChar char="•"/>
              <a:defRPr sz="2000">
                <a:solidFill>
                  <a:schemeClr val="tx1">
                    <a:lumMod val="65000"/>
                    <a:lumOff val="35000"/>
                  </a:schemeClr>
                </a:solidFill>
                <a:latin typeface="+mn-lt"/>
                <a:cs typeface="+mn-cs"/>
              </a:defRPr>
            </a:lvl2pPr>
            <a:lvl3pPr marL="1257300" marR="0" indent="-342900" algn="l" defTabSz="914400" rtl="0" eaLnBrk="1" fontAlgn="base" latinLnBrk="0" hangingPunct="1">
              <a:lnSpc>
                <a:spcPct val="100000"/>
              </a:lnSpc>
              <a:spcBef>
                <a:spcPct val="20000"/>
              </a:spcBef>
              <a:spcAft>
                <a:spcPct val="0"/>
              </a:spcAft>
              <a:buClr>
                <a:srgbClr val="00ABB5"/>
              </a:buClr>
              <a:buSzTx/>
              <a:buFont typeface="Lucida Grande"/>
              <a:buChar char="-"/>
              <a:tabLst/>
              <a:defRPr sz="2000">
                <a:solidFill>
                  <a:schemeClr val="tx1">
                    <a:lumMod val="65000"/>
                    <a:lumOff val="35000"/>
                  </a:schemeClr>
                </a:solidFill>
                <a:latin typeface="+mn-lt"/>
                <a:cs typeface="+mn-cs"/>
              </a:defRPr>
            </a:lvl3pPr>
            <a:lvl4pPr marL="1714500" indent="-342900" algn="l" rtl="0" eaLnBrk="1" fontAlgn="base" hangingPunct="1">
              <a:spcBef>
                <a:spcPct val="20000"/>
              </a:spcBef>
              <a:spcAft>
                <a:spcPct val="0"/>
              </a:spcAft>
              <a:buClr>
                <a:srgbClr val="00ABB5"/>
              </a:buClr>
              <a:buFont typeface="Wingdings" charset="2"/>
              <a:buChar char="Ø"/>
              <a:defRPr sz="2000">
                <a:solidFill>
                  <a:schemeClr val="tx1">
                    <a:lumMod val="65000"/>
                    <a:lumOff val="35000"/>
                  </a:schemeClr>
                </a:solidFill>
                <a:latin typeface="+mn-lt"/>
                <a:cs typeface="+mn-cs"/>
              </a:defRPr>
            </a:lvl4pPr>
            <a:lvl5pPr marL="2171700" indent="-342900" algn="l" rtl="0" eaLnBrk="1" fontAlgn="base" hangingPunct="1">
              <a:spcBef>
                <a:spcPct val="20000"/>
              </a:spcBef>
              <a:spcAft>
                <a:spcPct val="0"/>
              </a:spcAft>
              <a:buClr>
                <a:srgbClr val="00ABB5"/>
              </a:buClr>
              <a:buFont typeface="Lucida Grande"/>
              <a:buChar char="-"/>
              <a:defRPr sz="2000">
                <a:solidFill>
                  <a:schemeClr val="tx1">
                    <a:lumMod val="65000"/>
                    <a:lumOff val="35000"/>
                  </a:schemeClr>
                </a:solidFill>
                <a:latin typeface="+mn-lt"/>
                <a:cs typeface="+mn-cs"/>
              </a:defRPr>
            </a:lvl5pPr>
            <a:lvl6pPr marL="2514600" indent="-228600" algn="l" rtl="0" eaLnBrk="1" fontAlgn="base" hangingPunct="1">
              <a:spcBef>
                <a:spcPct val="20000"/>
              </a:spcBef>
              <a:spcAft>
                <a:spcPct val="0"/>
              </a:spcAft>
              <a:buClr>
                <a:srgbClr val="00ABB5"/>
              </a:buClr>
              <a:buFontTx/>
              <a:buChar char="»"/>
              <a:defRPr sz="2000">
                <a:solidFill>
                  <a:schemeClr val="tx1">
                    <a:lumMod val="65000"/>
                    <a:lumOff val="35000"/>
                  </a:schemeClr>
                </a:solidFill>
                <a:latin typeface="+mn-lt"/>
                <a:cs typeface="+mn-cs"/>
              </a:defRPr>
            </a:lvl6pPr>
            <a:lvl7pPr marL="2971800" indent="-228600" algn="l" rtl="0" eaLnBrk="1" fontAlgn="base" hangingPunct="1">
              <a:spcBef>
                <a:spcPct val="20000"/>
              </a:spcBef>
              <a:spcAft>
                <a:spcPct val="0"/>
              </a:spcAft>
              <a:buChar char="»"/>
              <a:defRPr sz="2000">
                <a:solidFill>
                  <a:srgbClr val="000000"/>
                </a:solidFill>
                <a:latin typeface="+mn-lt"/>
                <a:cs typeface="+mn-cs"/>
              </a:defRPr>
            </a:lvl7pPr>
            <a:lvl8pPr marL="3429000" indent="-228600" algn="l" rtl="0" eaLnBrk="1" fontAlgn="base" hangingPunct="1">
              <a:spcBef>
                <a:spcPct val="20000"/>
              </a:spcBef>
              <a:spcAft>
                <a:spcPct val="0"/>
              </a:spcAft>
              <a:buChar char="»"/>
              <a:defRPr sz="2000">
                <a:solidFill>
                  <a:srgbClr val="000000"/>
                </a:solidFill>
                <a:latin typeface="+mn-lt"/>
                <a:cs typeface="+mn-cs"/>
              </a:defRPr>
            </a:lvl8pPr>
            <a:lvl9pPr marL="3886200" indent="-228600" algn="l" rtl="0" eaLnBrk="1" fontAlgn="base" hangingPunct="1">
              <a:spcBef>
                <a:spcPct val="20000"/>
              </a:spcBef>
              <a:spcAft>
                <a:spcPct val="0"/>
              </a:spcAft>
              <a:buChar char="»"/>
              <a:defRPr sz="2000">
                <a:solidFill>
                  <a:srgbClr val="000000"/>
                </a:solidFill>
                <a:latin typeface="+mn-lt"/>
                <a:cs typeface="+mn-cs"/>
              </a:defRPr>
            </a:lvl9pPr>
          </a:lstStyle>
          <a:p>
            <a:pPr marL="342900" indent="-342900">
              <a:buFont typeface="Arial" panose="020B0604020202020204" pitchFamily="34" charset="0"/>
              <a:buChar char="•"/>
            </a:pPr>
            <a:r>
              <a:rPr lang="en-GB" kern="0" dirty="0"/>
              <a:t>Jack is in </a:t>
            </a:r>
            <a:r>
              <a:rPr lang="en-GB" kern="0" dirty="0" err="1"/>
              <a:t>S6</a:t>
            </a:r>
            <a:r>
              <a:rPr lang="en-GB" kern="0" dirty="0"/>
              <a:t> and studying for his Highers</a:t>
            </a:r>
          </a:p>
          <a:p>
            <a:pPr marL="342900" indent="-342900">
              <a:buFont typeface="Arial" panose="020B0604020202020204" pitchFamily="34" charset="0"/>
              <a:buChar char="•"/>
            </a:pPr>
            <a:r>
              <a:rPr lang="en-GB" kern="0" dirty="0"/>
              <a:t>He did not disclose he was a young carer until recently. </a:t>
            </a:r>
          </a:p>
          <a:p>
            <a:pPr marL="342900" indent="-342900">
              <a:buFont typeface="Arial" panose="020B0604020202020204" pitchFamily="34" charset="0"/>
              <a:buChar char="•"/>
            </a:pPr>
            <a:r>
              <a:rPr lang="en-GB" kern="0" dirty="0"/>
              <a:t>After being in a comma Jack’s Dad has severe memory loss and is mentally disabled</a:t>
            </a:r>
          </a:p>
          <a:p>
            <a:pPr marL="342900" indent="-342900">
              <a:buFont typeface="Arial" panose="020B0604020202020204" pitchFamily="34" charset="0"/>
              <a:buChar char="•"/>
            </a:pPr>
            <a:r>
              <a:rPr lang="en-GB" kern="0" dirty="0"/>
              <a:t>Neither of Jack’s parents speak fluent English and Jack is often the translator for his parents</a:t>
            </a:r>
          </a:p>
          <a:p>
            <a:pPr marL="342900" indent="-342900">
              <a:buFont typeface="Arial" panose="020B0604020202020204" pitchFamily="34" charset="0"/>
              <a:buChar char="•"/>
            </a:pPr>
            <a:r>
              <a:rPr lang="en-GB" kern="0" dirty="0"/>
              <a:t>This responsibility has increased since his Dad’s hospitalisation and subsequent need for full time care</a:t>
            </a:r>
          </a:p>
          <a:p>
            <a:pPr marL="342900" indent="-342900">
              <a:buFont typeface="Arial" panose="020B0604020202020204" pitchFamily="34" charset="0"/>
              <a:buChar char="•"/>
            </a:pPr>
            <a:r>
              <a:rPr lang="en-GB" kern="0" dirty="0"/>
              <a:t>Jack has less time now for studying since becoming a young adult carer</a:t>
            </a:r>
          </a:p>
          <a:p>
            <a:pPr marL="342900" indent="-342900">
              <a:buFont typeface="Arial" panose="020B0604020202020204" pitchFamily="34" charset="0"/>
              <a:buChar char="•"/>
            </a:pPr>
            <a:r>
              <a:rPr lang="en-GB" kern="0" dirty="0"/>
              <a:t>Jack has a provisional offer for medicine at a university which is too far to commute to</a:t>
            </a:r>
          </a:p>
          <a:p>
            <a:pPr marL="342900" indent="-342900">
              <a:buFont typeface="Arial" panose="020B0604020202020204" pitchFamily="34" charset="0"/>
              <a:buChar char="•"/>
            </a:pPr>
            <a:r>
              <a:rPr lang="en-GB" kern="0" dirty="0"/>
              <a:t>Jack’s mother can no longer work as she needs to care for Jack’s father full time</a:t>
            </a:r>
          </a:p>
          <a:p>
            <a:pPr marL="342900" indent="-342900">
              <a:buFont typeface="Arial" panose="020B0604020202020204" pitchFamily="34" charset="0"/>
              <a:buChar char="•"/>
            </a:pPr>
            <a:r>
              <a:rPr lang="en-GB" kern="0" dirty="0"/>
              <a:t>The family is now living in a financial crisis</a:t>
            </a:r>
          </a:p>
          <a:p>
            <a:pPr marL="342900" indent="-342900">
              <a:buFont typeface="Arial" panose="020B0604020202020204" pitchFamily="34" charset="0"/>
              <a:buChar char="•"/>
            </a:pPr>
            <a:r>
              <a:rPr lang="en-GB" kern="0" dirty="0"/>
              <a:t>Jack doesn’t know what to do…caring for his Dad and supporting his Mum or going to university</a:t>
            </a:r>
          </a:p>
          <a:p>
            <a:pPr marL="342900" indent="-342900">
              <a:buFont typeface="Arial" panose="020B0604020202020204" pitchFamily="34" charset="0"/>
              <a:buChar char="•"/>
            </a:pPr>
            <a:endParaRPr lang="en-GB" b="1" kern="0" dirty="0"/>
          </a:p>
          <a:p>
            <a:r>
              <a:rPr lang="en-GB" b="1" dirty="0"/>
              <a:t>Question: </a:t>
            </a:r>
            <a:r>
              <a:rPr lang="en-GB" dirty="0"/>
              <a:t>What needs to be planned for here?</a:t>
            </a:r>
            <a:endParaRPr lang="en-GB" b="1" dirty="0">
              <a:solidFill>
                <a:schemeClr val="tx1"/>
              </a:solidFill>
            </a:endParaRPr>
          </a:p>
          <a:p>
            <a:endParaRPr lang="en-GB" kern="0" dirty="0"/>
          </a:p>
          <a:p>
            <a:endParaRPr lang="en-GB" b="1" kern="1200" dirty="0">
              <a:solidFill>
                <a:schemeClr val="tx1"/>
              </a:solidFill>
            </a:endParaRPr>
          </a:p>
          <a:p>
            <a:pPr marL="457200" indent="-457200">
              <a:buFont typeface="Arial"/>
              <a:buAutoNum type="arabicPeriod"/>
            </a:pPr>
            <a:endParaRPr lang="en-GB" b="1" kern="1200" dirty="0">
              <a:solidFill>
                <a:schemeClr val="tx1"/>
              </a:solidFill>
            </a:endParaRPr>
          </a:p>
          <a:p>
            <a:endParaRPr lang="en-GB" b="1" kern="1200" dirty="0">
              <a:solidFill>
                <a:schemeClr val="tx1"/>
              </a:solidFill>
            </a:endParaRPr>
          </a:p>
          <a:p>
            <a:pPr marL="457200" indent="-457200">
              <a:buFont typeface="Arial"/>
              <a:buAutoNum type="arabicPeriod"/>
            </a:pPr>
            <a:endParaRPr lang="en-GB" b="1" kern="1200" dirty="0">
              <a:solidFill>
                <a:schemeClr val="tx1"/>
              </a:solidFill>
            </a:endParaRPr>
          </a:p>
          <a:p>
            <a:pPr marL="457200" indent="-457200">
              <a:buFont typeface="Arial"/>
              <a:buAutoNum type="arabicPeriod"/>
            </a:pPr>
            <a:endParaRPr lang="en-GB" b="1" kern="1200" dirty="0">
              <a:solidFill>
                <a:schemeClr val="tx1"/>
              </a:solidFill>
            </a:endParaRPr>
          </a:p>
          <a:p>
            <a:pPr marL="457200" indent="-457200">
              <a:buFont typeface="Arial"/>
              <a:buAutoNum type="arabicPeriod"/>
            </a:pPr>
            <a:endParaRPr lang="en-GB" b="1" kern="1200" dirty="0">
              <a:solidFill>
                <a:schemeClr val="tx1"/>
              </a:solidFill>
            </a:endParaRPr>
          </a:p>
          <a:p>
            <a:pPr marL="457200" indent="-457200">
              <a:buFont typeface="Arial"/>
              <a:buAutoNum type="arabicPeriod"/>
            </a:pPr>
            <a:endParaRPr lang="en-GB" b="1" kern="1200" dirty="0">
              <a:solidFill>
                <a:schemeClr val="tx1"/>
              </a:solidFill>
            </a:endParaRPr>
          </a:p>
          <a:p>
            <a:pPr marL="457200" indent="-457200">
              <a:buFont typeface="Arial"/>
              <a:buAutoNum type="arabicPeriod"/>
            </a:pPr>
            <a:endParaRPr lang="en-GB" b="1" kern="1200" dirty="0">
              <a:solidFill>
                <a:schemeClr val="tx1"/>
              </a:solidFill>
            </a:endParaRPr>
          </a:p>
          <a:p>
            <a:pPr marL="457200" indent="-457200">
              <a:buFont typeface="Arial"/>
              <a:buAutoNum type="arabicPeriod"/>
            </a:pPr>
            <a:endParaRPr lang="en-GB" b="1" kern="1200" dirty="0">
              <a:solidFill>
                <a:schemeClr val="tx1"/>
              </a:solidFill>
            </a:endParaRPr>
          </a:p>
          <a:p>
            <a:pPr marL="457200" indent="-457200">
              <a:buFont typeface="Arial"/>
              <a:buAutoNum type="arabicPeriod"/>
            </a:pPr>
            <a:endParaRPr lang="en-GB" b="1" kern="1200" dirty="0">
              <a:solidFill>
                <a:schemeClr val="tx1"/>
              </a:solidFill>
            </a:endParaRPr>
          </a:p>
          <a:p>
            <a:endParaRPr lang="en-GB" kern="0" dirty="0"/>
          </a:p>
        </p:txBody>
      </p:sp>
    </p:spTree>
    <p:extLst>
      <p:ext uri="{BB962C8B-B14F-4D97-AF65-F5344CB8AC3E}">
        <p14:creationId xmlns:p14="http://schemas.microsoft.com/office/powerpoint/2010/main" val="43717520"/>
      </p:ext>
    </p:extLst>
  </p:cSld>
  <p:clrMapOvr>
    <a:masterClrMapping/>
  </p:clrMapOvr>
  <mc:AlternateContent xmlns:mc="http://schemas.openxmlformats.org/markup-compatibility/2006" xmlns:p14="http://schemas.microsoft.com/office/powerpoint/2010/main">
    <mc:Choice Requires="p14">
      <p:transition spd="slow" p14:dur="2000" advTm="17959"/>
    </mc:Choice>
    <mc:Fallback xmlns="">
      <p:transition spd="slow" advTm="17959"/>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F161BF-92B4-9BF8-9781-195BF6D72769}"/>
              </a:ext>
            </a:extLst>
          </p:cNvPr>
          <p:cNvSpPr>
            <a:spLocks noGrp="1"/>
          </p:cNvSpPr>
          <p:nvPr>
            <p:ph type="title"/>
          </p:nvPr>
        </p:nvSpPr>
        <p:spPr>
          <a:xfrm>
            <a:off x="704849" y="57727"/>
            <a:ext cx="10909708" cy="711200"/>
          </a:xfrm>
        </p:spPr>
        <p:txBody>
          <a:bodyPr/>
          <a:lstStyle/>
          <a:p>
            <a:r>
              <a:rPr lang="en-GB" dirty="0"/>
              <a:t>Available advice and support</a:t>
            </a:r>
          </a:p>
        </p:txBody>
      </p:sp>
      <p:sp>
        <p:nvSpPr>
          <p:cNvPr id="3" name="Content Placeholder 2">
            <a:extLst>
              <a:ext uri="{FF2B5EF4-FFF2-40B4-BE49-F238E27FC236}">
                <a16:creationId xmlns:a16="http://schemas.microsoft.com/office/drawing/2014/main" id="{1D0DEB14-A442-94D3-D8BA-68B0419D3350}"/>
              </a:ext>
            </a:extLst>
          </p:cNvPr>
          <p:cNvSpPr>
            <a:spLocks noGrp="1"/>
          </p:cNvSpPr>
          <p:nvPr>
            <p:ph idx="1"/>
          </p:nvPr>
        </p:nvSpPr>
        <p:spPr>
          <a:xfrm>
            <a:off x="704849" y="1091045"/>
            <a:ext cx="10909708" cy="4966855"/>
          </a:xfrm>
        </p:spPr>
        <p:txBody>
          <a:bodyPr/>
          <a:lstStyle/>
          <a:p>
            <a:r>
              <a:rPr lang="en-GB" b="1" dirty="0"/>
              <a:t>For Young Carer’s</a:t>
            </a:r>
            <a:r>
              <a:rPr lang="en-GB" dirty="0"/>
              <a:t>:</a:t>
            </a:r>
          </a:p>
          <a:p>
            <a:pPr lvl="0"/>
            <a:r>
              <a:rPr lang="en-GB" sz="1800" dirty="0">
                <a:hlinkClick r:id="rId3"/>
              </a:rPr>
              <a:t>Young Carer’s Grant</a:t>
            </a:r>
            <a:r>
              <a:rPr lang="en-GB" sz="1800" dirty="0"/>
              <a:t> and </a:t>
            </a:r>
            <a:r>
              <a:rPr lang="en-GB" sz="1800" dirty="0">
                <a:hlinkClick r:id="rId4"/>
              </a:rPr>
              <a:t>Young Carers Transitions – Young Scot</a:t>
            </a:r>
            <a:endParaRPr lang="en-GB" sz="1800" dirty="0"/>
          </a:p>
          <a:p>
            <a:r>
              <a:rPr lang="en-GB" sz="1800" dirty="0">
                <a:hlinkClick r:id="rId5"/>
              </a:rPr>
              <a:t>Young carers and young adult carers - Care Information Scotland</a:t>
            </a:r>
            <a:endParaRPr lang="en-GB" sz="1800" dirty="0"/>
          </a:p>
          <a:p>
            <a:r>
              <a:rPr lang="en-GB" sz="1800" dirty="0">
                <a:hlinkClick r:id="rId6"/>
              </a:rPr>
              <a:t>Extra support for young carers - </a:t>
            </a:r>
            <a:r>
              <a:rPr lang="en-GB" sz="1800" dirty="0" err="1">
                <a:hlinkClick r:id="rId6"/>
              </a:rPr>
              <a:t>mygov.scot</a:t>
            </a:r>
            <a:endParaRPr lang="en-GB" b="1" dirty="0"/>
          </a:p>
          <a:p>
            <a:r>
              <a:rPr lang="en-GB" b="1" dirty="0"/>
              <a:t>For Parents</a:t>
            </a:r>
            <a:r>
              <a:rPr lang="en-GB" dirty="0"/>
              <a:t>:</a:t>
            </a:r>
          </a:p>
          <a:p>
            <a:r>
              <a:rPr lang="en-GB" sz="1800" dirty="0">
                <a:hlinkClick r:id="rId7"/>
              </a:rPr>
              <a:t>Young carers</a:t>
            </a:r>
            <a:r>
              <a:rPr lang="en-GB" sz="1800" dirty="0"/>
              <a:t> – </a:t>
            </a:r>
            <a:r>
              <a:rPr lang="en-GB" sz="1800" dirty="0" err="1"/>
              <a:t>Parentzone</a:t>
            </a:r>
            <a:endParaRPr lang="en-GB" sz="1800" dirty="0"/>
          </a:p>
          <a:p>
            <a:r>
              <a:rPr lang="en-GB" sz="1800" dirty="0">
                <a:hlinkClick r:id="rId8"/>
              </a:rPr>
              <a:t>Enquire - The Scottish advice service for additional support for learning</a:t>
            </a:r>
            <a:endParaRPr lang="en-GB" sz="1800" b="1" dirty="0"/>
          </a:p>
          <a:p>
            <a:r>
              <a:rPr lang="en-GB" sz="1800" dirty="0">
                <a:hlinkClick r:id="rId9"/>
              </a:rPr>
              <a:t>Carers Scotland</a:t>
            </a:r>
            <a:endParaRPr lang="en-GB" b="1" dirty="0"/>
          </a:p>
          <a:p>
            <a:r>
              <a:rPr lang="en-GB" b="1" dirty="0"/>
              <a:t>For Education Staff</a:t>
            </a:r>
            <a:r>
              <a:rPr lang="en-GB" dirty="0"/>
              <a:t>:</a:t>
            </a:r>
          </a:p>
          <a:p>
            <a:pPr lvl="0"/>
            <a:r>
              <a:rPr lang="en-GB" sz="1800" dirty="0">
                <a:hlinkClick r:id="rId10"/>
              </a:rPr>
              <a:t>Supporting young carers in education</a:t>
            </a:r>
            <a:endParaRPr lang="en-GB" sz="1800" dirty="0"/>
          </a:p>
          <a:p>
            <a:pPr lvl="0"/>
            <a:r>
              <a:rPr lang="en-GB" sz="1800" dirty="0">
                <a:hlinkClick r:id="rId11"/>
              </a:rPr>
              <a:t>Young Carers Transitions Padlet</a:t>
            </a:r>
            <a:endParaRPr lang="en-GB" b="1" dirty="0"/>
          </a:p>
          <a:p>
            <a:r>
              <a:rPr lang="en-GB" b="1" dirty="0"/>
              <a:t>For carers:</a:t>
            </a:r>
          </a:p>
          <a:p>
            <a:r>
              <a:rPr lang="en-GB" sz="1800" dirty="0">
                <a:hlinkClick r:id="rId12"/>
              </a:rPr>
              <a:t>Help if you're a carer - </a:t>
            </a:r>
            <a:r>
              <a:rPr lang="en-GB" sz="1800" dirty="0" err="1">
                <a:hlinkClick r:id="rId12"/>
              </a:rPr>
              <a:t>mygov.scot</a:t>
            </a:r>
            <a:endParaRPr lang="en-GB" sz="1800" dirty="0"/>
          </a:p>
          <a:p>
            <a:r>
              <a:rPr lang="en-GB" sz="1800" dirty="0">
                <a:hlinkClick r:id="rId13"/>
              </a:rPr>
              <a:t>Carers Trust</a:t>
            </a:r>
            <a:endParaRPr lang="en-GB" sz="1800" dirty="0"/>
          </a:p>
        </p:txBody>
      </p:sp>
    </p:spTree>
    <p:extLst>
      <p:ext uri="{BB962C8B-B14F-4D97-AF65-F5344CB8AC3E}">
        <p14:creationId xmlns:p14="http://schemas.microsoft.com/office/powerpoint/2010/main" val="40205499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2C9287-7304-7718-ED20-98AACA4DA87E}"/>
              </a:ext>
            </a:extLst>
          </p:cNvPr>
          <p:cNvSpPr>
            <a:spLocks noGrp="1"/>
          </p:cNvSpPr>
          <p:nvPr>
            <p:ph type="title"/>
          </p:nvPr>
        </p:nvSpPr>
        <p:spPr>
          <a:xfrm>
            <a:off x="666751" y="373063"/>
            <a:ext cx="10836972" cy="711200"/>
          </a:xfrm>
        </p:spPr>
        <p:txBody>
          <a:bodyPr/>
          <a:lstStyle/>
          <a:p>
            <a:r>
              <a:rPr lang="en-GB" dirty="0"/>
              <a:t>Resources and reading</a:t>
            </a:r>
          </a:p>
        </p:txBody>
      </p:sp>
      <p:sp>
        <p:nvSpPr>
          <p:cNvPr id="3" name="Content Placeholder 2">
            <a:extLst>
              <a:ext uri="{FF2B5EF4-FFF2-40B4-BE49-F238E27FC236}">
                <a16:creationId xmlns:a16="http://schemas.microsoft.com/office/drawing/2014/main" id="{3B9E8C46-9CF8-CB09-BBE6-2028EC92D149}"/>
              </a:ext>
            </a:extLst>
          </p:cNvPr>
          <p:cNvSpPr>
            <a:spLocks noGrp="1"/>
          </p:cNvSpPr>
          <p:nvPr>
            <p:ph idx="1"/>
          </p:nvPr>
        </p:nvSpPr>
        <p:spPr>
          <a:xfrm>
            <a:off x="685800" y="1444337"/>
            <a:ext cx="10817923" cy="4145252"/>
          </a:xfrm>
        </p:spPr>
        <p:txBody>
          <a:bodyPr/>
          <a:lstStyle/>
          <a:p>
            <a:r>
              <a:rPr lang="en-GB" dirty="0"/>
              <a:t>Reports:</a:t>
            </a:r>
          </a:p>
          <a:p>
            <a:r>
              <a:rPr lang="en-GB" dirty="0">
                <a:hlinkClick r:id="rId3"/>
              </a:rPr>
              <a:t>Being a Young Carer is not a Choice</a:t>
            </a:r>
            <a:endParaRPr lang="en-GB" dirty="0"/>
          </a:p>
          <a:p>
            <a:r>
              <a:rPr lang="en-GB" dirty="0">
                <a:hlinkClick r:id="rId4"/>
              </a:rPr>
              <a:t>Young Carers in Education Report</a:t>
            </a:r>
            <a:endParaRPr lang="en-GB" dirty="0"/>
          </a:p>
          <a:p>
            <a:r>
              <a:rPr lang="en-GB" dirty="0">
                <a:hlinkClick r:id="rId5"/>
              </a:rPr>
              <a:t>UCAS Report: Next Steps = what is the experience of young adult carers in education</a:t>
            </a:r>
            <a:endParaRPr lang="en-GB" dirty="0"/>
          </a:p>
          <a:p>
            <a:r>
              <a:rPr lang="en-GB" dirty="0">
                <a:hlinkClick r:id="rId6"/>
              </a:rPr>
              <a:t>The Student Carer Experience in Scotland</a:t>
            </a:r>
            <a:endParaRPr lang="en-GB" dirty="0"/>
          </a:p>
        </p:txBody>
      </p:sp>
    </p:spTree>
    <p:extLst>
      <p:ext uri="{BB962C8B-B14F-4D97-AF65-F5344CB8AC3E}">
        <p14:creationId xmlns:p14="http://schemas.microsoft.com/office/powerpoint/2010/main" val="29703718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noGrp="1"/>
          </p:cNvSpPr>
          <p:nvPr>
            <p:ph type="title" idx="4294967295"/>
          </p:nvPr>
        </p:nvSpPr>
        <p:spPr bwMode="auto">
          <a:xfrm>
            <a:off x="643746" y="565720"/>
            <a:ext cx="10836972" cy="711200"/>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rtl="0" eaLnBrk="1" fontAlgn="base" hangingPunct="1">
              <a:spcBef>
                <a:spcPct val="0"/>
              </a:spcBef>
              <a:spcAft>
                <a:spcPct val="0"/>
              </a:spcAft>
              <a:defRPr sz="3000" b="1">
                <a:solidFill>
                  <a:srgbClr val="00ABB5"/>
                </a:solidFill>
                <a:latin typeface="+mj-lt"/>
                <a:ea typeface="+mj-ea"/>
                <a:cs typeface="+mj-cs"/>
              </a:defRPr>
            </a:lvl1pPr>
            <a:lvl2pPr algn="l" rtl="0" eaLnBrk="1" fontAlgn="base" hangingPunct="1">
              <a:spcBef>
                <a:spcPct val="0"/>
              </a:spcBef>
              <a:spcAft>
                <a:spcPct val="0"/>
              </a:spcAft>
              <a:defRPr sz="3000" b="1">
                <a:solidFill>
                  <a:srgbClr val="000000"/>
                </a:solidFill>
                <a:latin typeface="Arial" charset="0"/>
                <a:cs typeface="Arial" charset="0"/>
              </a:defRPr>
            </a:lvl2pPr>
            <a:lvl3pPr algn="l" rtl="0" eaLnBrk="1" fontAlgn="base" hangingPunct="1">
              <a:spcBef>
                <a:spcPct val="0"/>
              </a:spcBef>
              <a:spcAft>
                <a:spcPct val="0"/>
              </a:spcAft>
              <a:defRPr sz="3000" b="1">
                <a:solidFill>
                  <a:srgbClr val="000000"/>
                </a:solidFill>
                <a:latin typeface="Arial" charset="0"/>
                <a:cs typeface="Arial" charset="0"/>
              </a:defRPr>
            </a:lvl3pPr>
            <a:lvl4pPr algn="l" rtl="0" eaLnBrk="1" fontAlgn="base" hangingPunct="1">
              <a:spcBef>
                <a:spcPct val="0"/>
              </a:spcBef>
              <a:spcAft>
                <a:spcPct val="0"/>
              </a:spcAft>
              <a:defRPr sz="3000" b="1">
                <a:solidFill>
                  <a:srgbClr val="000000"/>
                </a:solidFill>
                <a:latin typeface="Arial" charset="0"/>
                <a:cs typeface="Arial" charset="0"/>
              </a:defRPr>
            </a:lvl4pPr>
            <a:lvl5pPr algn="l" rtl="0" eaLnBrk="1" fontAlgn="base" hangingPunct="1">
              <a:spcBef>
                <a:spcPct val="0"/>
              </a:spcBef>
              <a:spcAft>
                <a:spcPct val="0"/>
              </a:spcAft>
              <a:defRPr sz="3000" b="1">
                <a:solidFill>
                  <a:srgbClr val="000000"/>
                </a:solidFill>
                <a:latin typeface="Arial" charset="0"/>
                <a:cs typeface="Arial" charset="0"/>
              </a:defRPr>
            </a:lvl5pPr>
            <a:lvl6pPr marL="457200" algn="l" rtl="0" eaLnBrk="1" fontAlgn="base" hangingPunct="1">
              <a:spcBef>
                <a:spcPct val="0"/>
              </a:spcBef>
              <a:spcAft>
                <a:spcPct val="0"/>
              </a:spcAft>
              <a:defRPr sz="3000" b="1">
                <a:solidFill>
                  <a:srgbClr val="000000"/>
                </a:solidFill>
                <a:latin typeface="Arial" charset="0"/>
                <a:cs typeface="Arial" charset="0"/>
              </a:defRPr>
            </a:lvl6pPr>
            <a:lvl7pPr marL="914400" algn="l" rtl="0" eaLnBrk="1" fontAlgn="base" hangingPunct="1">
              <a:spcBef>
                <a:spcPct val="0"/>
              </a:spcBef>
              <a:spcAft>
                <a:spcPct val="0"/>
              </a:spcAft>
              <a:defRPr sz="3000" b="1">
                <a:solidFill>
                  <a:srgbClr val="000000"/>
                </a:solidFill>
                <a:latin typeface="Arial" charset="0"/>
                <a:cs typeface="Arial" charset="0"/>
              </a:defRPr>
            </a:lvl7pPr>
            <a:lvl8pPr marL="1371600" algn="l" rtl="0" eaLnBrk="1" fontAlgn="base" hangingPunct="1">
              <a:spcBef>
                <a:spcPct val="0"/>
              </a:spcBef>
              <a:spcAft>
                <a:spcPct val="0"/>
              </a:spcAft>
              <a:defRPr sz="3000" b="1">
                <a:solidFill>
                  <a:srgbClr val="000000"/>
                </a:solidFill>
                <a:latin typeface="Arial" charset="0"/>
                <a:cs typeface="Arial" charset="0"/>
              </a:defRPr>
            </a:lvl8pPr>
            <a:lvl9pPr marL="1828800" algn="l" rtl="0" eaLnBrk="1" fontAlgn="base" hangingPunct="1">
              <a:spcBef>
                <a:spcPct val="0"/>
              </a:spcBef>
              <a:spcAft>
                <a:spcPct val="0"/>
              </a:spcAft>
              <a:defRPr sz="3000" b="1">
                <a:solidFill>
                  <a:srgbClr val="000000"/>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3000" b="1" i="0" u="none" strike="noStrike" kern="0" cap="none" spc="0" normalizeH="0" baseline="0" noProof="0" dirty="0">
                <a:ln>
                  <a:noFill/>
                </a:ln>
                <a:solidFill>
                  <a:srgbClr val="00ABB5"/>
                </a:solidFill>
                <a:effectLst/>
                <a:uLnTx/>
                <a:uFillTx/>
                <a:latin typeface="+mj-lt"/>
                <a:ea typeface="+mj-ea"/>
                <a:cs typeface="+mj-cs"/>
              </a:rPr>
              <a:t>And finally…..</a:t>
            </a:r>
          </a:p>
        </p:txBody>
      </p:sp>
      <p:sp>
        <p:nvSpPr>
          <p:cNvPr id="5" name="Content Placeholder 2"/>
          <p:cNvSpPr txBox="1">
            <a:spLocks/>
          </p:cNvSpPr>
          <p:nvPr/>
        </p:nvSpPr>
        <p:spPr bwMode="auto">
          <a:xfrm>
            <a:off x="662795" y="1622995"/>
            <a:ext cx="10817923" cy="78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rtl="0" eaLnBrk="1" fontAlgn="base" hangingPunct="1">
              <a:spcBef>
                <a:spcPct val="20000"/>
              </a:spcBef>
              <a:spcAft>
                <a:spcPct val="0"/>
              </a:spcAft>
              <a:buFont typeface="Arial"/>
              <a:buNone/>
              <a:defRPr sz="2000" b="0" baseline="0">
                <a:solidFill>
                  <a:schemeClr val="tx1">
                    <a:lumMod val="65000"/>
                    <a:lumOff val="35000"/>
                  </a:schemeClr>
                </a:solidFill>
                <a:latin typeface="+mn-lt"/>
                <a:ea typeface="+mn-ea"/>
                <a:cs typeface="+mn-cs"/>
              </a:defRPr>
            </a:lvl1pPr>
            <a:lvl2pPr marL="742950" indent="-285750" algn="l" rtl="0" eaLnBrk="1" fontAlgn="base" hangingPunct="1">
              <a:spcBef>
                <a:spcPct val="20000"/>
              </a:spcBef>
              <a:spcAft>
                <a:spcPct val="0"/>
              </a:spcAft>
              <a:buClr>
                <a:srgbClr val="00ABB5"/>
              </a:buClr>
              <a:buFont typeface="Arial"/>
              <a:buChar char="•"/>
              <a:defRPr sz="2000">
                <a:solidFill>
                  <a:schemeClr val="tx1">
                    <a:lumMod val="65000"/>
                    <a:lumOff val="35000"/>
                  </a:schemeClr>
                </a:solidFill>
                <a:latin typeface="+mn-lt"/>
                <a:cs typeface="+mn-cs"/>
              </a:defRPr>
            </a:lvl2pPr>
            <a:lvl3pPr marL="1257300" marR="0" indent="-342900" algn="l" defTabSz="914400" rtl="0" eaLnBrk="1" fontAlgn="base" latinLnBrk="0" hangingPunct="1">
              <a:lnSpc>
                <a:spcPct val="100000"/>
              </a:lnSpc>
              <a:spcBef>
                <a:spcPct val="20000"/>
              </a:spcBef>
              <a:spcAft>
                <a:spcPct val="0"/>
              </a:spcAft>
              <a:buClr>
                <a:srgbClr val="00ABB5"/>
              </a:buClr>
              <a:buSzTx/>
              <a:buFont typeface="Lucida Grande"/>
              <a:buChar char="-"/>
              <a:tabLst/>
              <a:defRPr sz="2000">
                <a:solidFill>
                  <a:schemeClr val="tx1">
                    <a:lumMod val="65000"/>
                    <a:lumOff val="35000"/>
                  </a:schemeClr>
                </a:solidFill>
                <a:latin typeface="+mn-lt"/>
                <a:cs typeface="+mn-cs"/>
              </a:defRPr>
            </a:lvl3pPr>
            <a:lvl4pPr marL="1714500" indent="-342900" algn="l" rtl="0" eaLnBrk="1" fontAlgn="base" hangingPunct="1">
              <a:spcBef>
                <a:spcPct val="20000"/>
              </a:spcBef>
              <a:spcAft>
                <a:spcPct val="0"/>
              </a:spcAft>
              <a:buClr>
                <a:srgbClr val="00ABB5"/>
              </a:buClr>
              <a:buFont typeface="Wingdings" charset="2"/>
              <a:buChar char="Ø"/>
              <a:defRPr sz="2000">
                <a:solidFill>
                  <a:schemeClr val="tx1">
                    <a:lumMod val="65000"/>
                    <a:lumOff val="35000"/>
                  </a:schemeClr>
                </a:solidFill>
                <a:latin typeface="+mn-lt"/>
                <a:cs typeface="+mn-cs"/>
              </a:defRPr>
            </a:lvl4pPr>
            <a:lvl5pPr marL="2171700" indent="-342900" algn="l" rtl="0" eaLnBrk="1" fontAlgn="base" hangingPunct="1">
              <a:spcBef>
                <a:spcPct val="20000"/>
              </a:spcBef>
              <a:spcAft>
                <a:spcPct val="0"/>
              </a:spcAft>
              <a:buClr>
                <a:srgbClr val="00ABB5"/>
              </a:buClr>
              <a:buFont typeface="Lucida Grande"/>
              <a:buChar char="-"/>
              <a:defRPr sz="2000">
                <a:solidFill>
                  <a:schemeClr val="tx1">
                    <a:lumMod val="65000"/>
                    <a:lumOff val="35000"/>
                  </a:schemeClr>
                </a:solidFill>
                <a:latin typeface="+mn-lt"/>
                <a:cs typeface="+mn-cs"/>
              </a:defRPr>
            </a:lvl5pPr>
            <a:lvl6pPr marL="2514600" indent="-228600" algn="l" rtl="0" eaLnBrk="1" fontAlgn="base" hangingPunct="1">
              <a:spcBef>
                <a:spcPct val="20000"/>
              </a:spcBef>
              <a:spcAft>
                <a:spcPct val="0"/>
              </a:spcAft>
              <a:buClr>
                <a:srgbClr val="00ABB5"/>
              </a:buClr>
              <a:buFontTx/>
              <a:buChar char="»"/>
              <a:defRPr sz="2000">
                <a:solidFill>
                  <a:schemeClr val="tx1">
                    <a:lumMod val="65000"/>
                    <a:lumOff val="35000"/>
                  </a:schemeClr>
                </a:solidFill>
                <a:latin typeface="+mn-lt"/>
                <a:cs typeface="+mn-cs"/>
              </a:defRPr>
            </a:lvl6pPr>
            <a:lvl7pPr marL="2971800" indent="-228600" algn="l" rtl="0" eaLnBrk="1" fontAlgn="base" hangingPunct="1">
              <a:spcBef>
                <a:spcPct val="20000"/>
              </a:spcBef>
              <a:spcAft>
                <a:spcPct val="0"/>
              </a:spcAft>
              <a:buChar char="»"/>
              <a:defRPr sz="2000">
                <a:solidFill>
                  <a:srgbClr val="000000"/>
                </a:solidFill>
                <a:latin typeface="+mn-lt"/>
                <a:cs typeface="+mn-cs"/>
              </a:defRPr>
            </a:lvl7pPr>
            <a:lvl8pPr marL="3429000" indent="-228600" algn="l" rtl="0" eaLnBrk="1" fontAlgn="base" hangingPunct="1">
              <a:spcBef>
                <a:spcPct val="20000"/>
              </a:spcBef>
              <a:spcAft>
                <a:spcPct val="0"/>
              </a:spcAft>
              <a:buChar char="»"/>
              <a:defRPr sz="2000">
                <a:solidFill>
                  <a:srgbClr val="000000"/>
                </a:solidFill>
                <a:latin typeface="+mn-lt"/>
                <a:cs typeface="+mn-cs"/>
              </a:defRPr>
            </a:lvl8pPr>
            <a:lvl9pPr marL="3886200" indent="-228600" algn="l" rtl="0" eaLnBrk="1" fontAlgn="base" hangingPunct="1">
              <a:spcBef>
                <a:spcPct val="20000"/>
              </a:spcBef>
              <a:spcAft>
                <a:spcPct val="0"/>
              </a:spcAft>
              <a:buChar char="»"/>
              <a:defRPr sz="2000">
                <a:solidFill>
                  <a:srgbClr val="000000"/>
                </a:solidFill>
                <a:latin typeface="+mn-lt"/>
                <a:cs typeface="+mn-cs"/>
              </a:defRPr>
            </a:lvl9pPr>
          </a:lstStyle>
          <a:p>
            <a:pPr algn="just">
              <a:lnSpc>
                <a:spcPct val="200000"/>
              </a:lnSpc>
            </a:pPr>
            <a:r>
              <a:rPr lang="en-GB" sz="2400" b="1" dirty="0">
                <a:effectLst/>
                <a:latin typeface="Calibri" panose="020F0502020204030204" pitchFamily="34" charset="0"/>
                <a:ea typeface="Calibri" panose="020F0502020204030204" pitchFamily="34" charset="0"/>
              </a:rPr>
              <a:t>Based on today’s professional learning:</a:t>
            </a:r>
          </a:p>
          <a:p>
            <a:pPr marL="342900" lvl="0" indent="-342900" algn="just">
              <a:lnSpc>
                <a:spcPct val="200000"/>
              </a:lnSpc>
              <a:buFont typeface="Arial" panose="020B0604020202020204" pitchFamily="34" charset="0"/>
              <a:buChar char="•"/>
              <a:tabLst>
                <a:tab pos="457200" algn="l"/>
              </a:tabLst>
            </a:pPr>
            <a:r>
              <a:rPr lang="en-GB" sz="2400" dirty="0">
                <a:effectLst/>
                <a:latin typeface="Calibri" panose="020F0502020204030204" pitchFamily="34" charset="0"/>
                <a:ea typeface="Calibri" panose="020F0502020204030204" pitchFamily="34" charset="0"/>
                <a:cs typeface="Times New Roman" panose="02020603050405020304" pitchFamily="18" charset="0"/>
              </a:rPr>
              <a:t>What will you, as an individual, do differently?</a:t>
            </a:r>
          </a:p>
          <a:p>
            <a:pPr marL="342900" lvl="0" indent="-342900" algn="just">
              <a:lnSpc>
                <a:spcPct val="200000"/>
              </a:lnSpc>
              <a:buFont typeface="Arial" panose="020B0604020202020204" pitchFamily="34" charset="0"/>
              <a:buChar char="•"/>
              <a:tabLst>
                <a:tab pos="457200" algn="l"/>
              </a:tabLst>
            </a:pPr>
            <a:r>
              <a:rPr lang="en-GB" sz="2400" dirty="0">
                <a:effectLst/>
                <a:latin typeface="Calibri" panose="020F0502020204030204" pitchFamily="34" charset="0"/>
                <a:ea typeface="Calibri" panose="020F0502020204030204" pitchFamily="34" charset="0"/>
                <a:cs typeface="Times New Roman" panose="02020603050405020304" pitchFamily="18" charset="0"/>
              </a:rPr>
              <a:t>What will your school do differently?</a:t>
            </a:r>
          </a:p>
          <a:p>
            <a:pPr marL="342900" lvl="0" indent="-342900" algn="just">
              <a:lnSpc>
                <a:spcPct val="200000"/>
              </a:lnSpc>
              <a:buFont typeface="Arial" panose="020B0604020202020204" pitchFamily="34" charset="0"/>
              <a:buChar char="•"/>
              <a:tabLst>
                <a:tab pos="457200" algn="l"/>
              </a:tabLst>
            </a:pPr>
            <a:r>
              <a:rPr lang="en-GB" sz="2400" dirty="0">
                <a:effectLst/>
                <a:latin typeface="Calibri" panose="020F0502020204030204" pitchFamily="34" charset="0"/>
                <a:ea typeface="Calibri" panose="020F0502020204030204" pitchFamily="34" charset="0"/>
                <a:cs typeface="Times New Roman" panose="02020603050405020304" pitchFamily="18" charset="0"/>
              </a:rPr>
              <a:t>How will you help your learning community do things differently?</a:t>
            </a:r>
          </a:p>
        </p:txBody>
      </p:sp>
      <p:pic>
        <p:nvPicPr>
          <p:cNvPr id="2" name="Picture 1">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44169" y="377301"/>
            <a:ext cx="3272287" cy="3272287"/>
          </a:xfrm>
          <a:prstGeom prst="rect">
            <a:avLst/>
          </a:prstGeom>
        </p:spPr>
      </p:pic>
    </p:spTree>
    <p:extLst>
      <p:ext uri="{BB962C8B-B14F-4D97-AF65-F5344CB8AC3E}">
        <p14:creationId xmlns:p14="http://schemas.microsoft.com/office/powerpoint/2010/main" val="3546134460"/>
      </p:ext>
    </p:extLst>
  </p:cSld>
  <p:clrMapOvr>
    <a:masterClrMapping/>
  </p:clrMapOvr>
  <mc:AlternateContent xmlns:mc="http://schemas.openxmlformats.org/markup-compatibility/2006" xmlns:p14="http://schemas.microsoft.com/office/powerpoint/2010/main">
    <mc:Choice Requires="p14">
      <p:transition spd="slow" p14:dur="2000" advTm="15974"/>
    </mc:Choice>
    <mc:Fallback xmlns="">
      <p:transition spd="slow" advTm="15974"/>
    </mc:Fallback>
  </mc:AlternateContent>
</p:sld>
</file>

<file path=ppt/theme/theme1.xml><?xml version="1.0" encoding="utf-8"?>
<a:theme xmlns:a="http://schemas.openxmlformats.org/drawingml/2006/main" name="Powerpoint_template">
  <a:themeElements>
    <a:clrScheme name="Custom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C8A5"/>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ffice Theme 1">
        <a:dk1>
          <a:srgbClr val="FFFFFF"/>
        </a:dk1>
        <a:lt1>
          <a:srgbClr val="FFFFFF"/>
        </a:lt1>
        <a:dk2>
          <a:srgbClr val="FFFFFF"/>
        </a:dk2>
        <a:lt2>
          <a:srgbClr val="808080"/>
        </a:lt2>
        <a:accent1>
          <a:srgbClr val="009BAA"/>
        </a:accent1>
        <a:accent2>
          <a:srgbClr val="B2D235"/>
        </a:accent2>
        <a:accent3>
          <a:srgbClr val="FFFFFF"/>
        </a:accent3>
        <a:accent4>
          <a:srgbClr val="DADADA"/>
        </a:accent4>
        <a:accent5>
          <a:srgbClr val="AACBD2"/>
        </a:accent5>
        <a:accent6>
          <a:srgbClr val="A1BE2F"/>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3CDEFF26B41FC4EBE047BA539D8A916" ma:contentTypeVersion="14" ma:contentTypeDescription="Create a new document." ma:contentTypeScope="" ma:versionID="4c6631ba1f905652d62f655b6505f8ca">
  <xsd:schema xmlns:xsd="http://www.w3.org/2001/XMLSchema" xmlns:xs="http://www.w3.org/2001/XMLSchema" xmlns:p="http://schemas.microsoft.com/office/2006/metadata/properties" xmlns:ns3="04c2ad2a-64ee-43bb-8057-bcc149cdce45" xmlns:ns4="b975cf0e-a5f5-4f76-a7fd-397964997e33" targetNamespace="http://schemas.microsoft.com/office/2006/metadata/properties" ma:root="true" ma:fieldsID="a01e9b7bfa01ee19a5a53e1905d7f48b" ns3:_="" ns4:_="">
    <xsd:import namespace="04c2ad2a-64ee-43bb-8057-bcc149cdce45"/>
    <xsd:import namespace="b975cf0e-a5f5-4f76-a7fd-397964997e33"/>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MediaServiceDateTaken" minOccurs="0"/>
                <xsd:element ref="ns3:MediaLengthInSeconds" minOccurs="0"/>
                <xsd:element ref="ns3:MediaServiceAutoTags" minOccurs="0"/>
                <xsd:element ref="ns3:MediaServiceOCR" minOccurs="0"/>
                <xsd:element ref="ns3:MediaServiceGenerationTime" minOccurs="0"/>
                <xsd:element ref="ns3:MediaServiceEventHashCode" minOccurs="0"/>
                <xsd:element ref="ns3:MediaServiceLocation"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c2ad2a-64ee-43bb-8057-bcc149cdce4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Length (seconds)" ma:internalName="MediaLengthInSeconds" ma:readOnly="true">
      <xsd:simpleType>
        <xsd:restriction base="dms:Unknow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975cf0e-a5f5-4f76-a7fd-397964997e33"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element name="SharingHintHash" ma:index="21"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etadata xmlns="http://www.objective.com/ecm/document/metadata/53D26341A57B383EE0540010E0463CCA" version="1.0.0">
  <systemFields>
    <field name="Objective-Id">
      <value order="0">A21498026</value>
    </field>
    <field name="Objective-Title">
      <value order="0">ES PP Template</value>
    </field>
    <field name="Objective-Description">
      <value order="0"/>
    </field>
    <field name="Objective-CreationStamp">
      <value order="0">2018-07-03T15:47:18Z</value>
    </field>
    <field name="Objective-IsApproved">
      <value order="0">false</value>
    </field>
    <field name="Objective-IsPublished">
      <value order="0">false</value>
    </field>
    <field name="Objective-DatePublished">
      <value order="0"/>
    </field>
    <field name="Objective-ModificationStamp">
      <value order="0">2018-07-03T15:47:33Z</value>
    </field>
    <field name="Objective-Owner">
      <value order="0">Gore, Hazel H (Z612349)</value>
    </field>
    <field name="Objective-Path">
      <value order="0">Objective Global Folder:SG File Plan:Administration:Corporate strategy:Communications:General: Communications:Education Scotland: Communications: Branding and Templates: 2016-2021</value>
    </field>
    <field name="Objective-Parent">
      <value order="0">Education Scotland: Communications: Branding and Templates: 2016-2021</value>
    </field>
    <field name="Objective-State">
      <value order="0">Being Drafted</value>
    </field>
    <field name="Objective-VersionId">
      <value order="0">vA30249846</value>
    </field>
    <field name="Objective-Version">
      <value order="0">0.2</value>
    </field>
    <field name="Objective-VersionNumber">
      <value order="0">2</value>
    </field>
    <field name="Objective-VersionComment">
      <value order="0"/>
    </field>
    <field name="Objective-FileNumber">
      <value order="0">qA635530</value>
    </field>
    <field name="Objective-Classification">
      <value order="0">OFFICIAL</value>
    </field>
    <field name="Objective-Caveats">
      <value order="0">Caveat for access to SG Fileplan</value>
    </field>
  </systemFields>
  <catalogues>
    <catalogue name="Document Type Catalogue" type="type" ori="id:cA35">
      <field name="Objective-Connect Creator">
        <value order="0"/>
      </field>
      <field name="Objective-Date Received">
        <value order="0"/>
      </field>
      <field name="Objective-Date of Original">
        <value order="0"/>
      </field>
      <field name="Objective-SG Web Publication - Category">
        <value order="0"/>
      </field>
      <field name="Objective-SG Web Publication - Category 2 Classification">
        <value order="0"/>
      </field>
    </catalogue>
  </catalogues>
</metadata>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682E3BB-0B44-4254-A19A-8349C8DFB56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4c2ad2a-64ee-43bb-8057-bcc149cdce45"/>
    <ds:schemaRef ds:uri="b975cf0e-a5f5-4f76-a7fd-397964997e3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7967039-C71A-4B84-9858-0728C216CC08}">
  <ds:schemaRefs>
    <ds:schemaRef ds:uri="04c2ad2a-64ee-43bb-8057-bcc149cdce45"/>
    <ds:schemaRef ds:uri="http://schemas.microsoft.com/office/2006/documentManagement/types"/>
    <ds:schemaRef ds:uri="http://purl.org/dc/dcmitype/"/>
    <ds:schemaRef ds:uri="http://purl.org/dc/terms/"/>
    <ds:schemaRef ds:uri="http://schemas.microsoft.com/office/2006/metadata/properties"/>
    <ds:schemaRef ds:uri="http://schemas.microsoft.com/office/infopath/2007/PartnerControls"/>
    <ds:schemaRef ds:uri="http://schemas.openxmlformats.org/package/2006/metadata/core-properties"/>
    <ds:schemaRef ds:uri="b975cf0e-a5f5-4f76-a7fd-397964997e33"/>
    <ds:schemaRef ds:uri="http://www.w3.org/XML/1998/namespace"/>
    <ds:schemaRef ds:uri="http://purl.org/dc/elements/1.1/"/>
  </ds:schemaRefs>
</ds:datastoreItem>
</file>

<file path=customXml/itemProps3.xml><?xml version="1.0" encoding="utf-8"?>
<ds:datastoreItem xmlns:ds="http://schemas.openxmlformats.org/officeDocument/2006/customXml" ds:itemID="{5745109E-2DDF-40CB-AC2B-FF9B10C90820}">
  <ds:schemaRefs>
    <ds:schemaRef ds:uri="http://www.objective.com/ecm/document/metadata/53D26341A57B383EE0540010E0463CCA"/>
  </ds:schemaRefs>
</ds:datastoreItem>
</file>

<file path=customXml/itemProps4.xml><?xml version="1.0" encoding="utf-8"?>
<ds:datastoreItem xmlns:ds="http://schemas.openxmlformats.org/officeDocument/2006/customXml" ds:itemID="{FE75B553-2AE0-4B0C-913C-4B15DEBD22D7}">
  <ds:schemaRefs>
    <ds:schemaRef ds:uri="http://schemas.microsoft.com/sharepoint/v3/contenttype/forms"/>
  </ds:schemaRefs>
</ds:datastoreItem>
</file>

<file path=docMetadata/LabelInfo.xml><?xml version="1.0" encoding="utf-8"?>
<clbl:labelList xmlns:clbl="http://schemas.microsoft.com/office/2020/mipLabelMetadata">
  <clbl:label id="{0ef77447-1083-4dec-b89f-27c765076840}" enabled="0" method="" siteId="{0ef77447-1083-4dec-b89f-27c765076840}" removed="1"/>
</clbl:labelList>
</file>

<file path=docProps/app.xml><?xml version="1.0" encoding="utf-8"?>
<Properties xmlns="http://schemas.openxmlformats.org/officeDocument/2006/extended-properties" xmlns:vt="http://schemas.openxmlformats.org/officeDocument/2006/docPropsVTypes">
  <Template>ES PP Template</Template>
  <TotalTime>9378</TotalTime>
  <Words>3320</Words>
  <Application>Microsoft Office PowerPoint</Application>
  <PresentationFormat>Widescreen</PresentationFormat>
  <Paragraphs>370</Paragraphs>
  <Slides>34</Slides>
  <Notes>34</Notes>
  <HiddenSlides>0</HiddenSlides>
  <MMClips>4</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34</vt:i4>
      </vt:variant>
    </vt:vector>
  </HeadingPairs>
  <TitlesOfParts>
    <vt:vector size="42" baseType="lpstr">
      <vt:lpstr>Arial</vt:lpstr>
      <vt:lpstr>Arial Bold</vt:lpstr>
      <vt:lpstr>Calibri</vt:lpstr>
      <vt:lpstr>Lucida Grande</vt:lpstr>
      <vt:lpstr>Rubik</vt:lpstr>
      <vt:lpstr>Times New Roman</vt:lpstr>
      <vt:lpstr>Wingdings</vt:lpstr>
      <vt:lpstr>Powerpoint_template</vt:lpstr>
      <vt:lpstr>Supporting Young Carers in Education</vt:lpstr>
      <vt:lpstr>Module 4: Transitions and Young Carers</vt:lpstr>
      <vt:lpstr>Before you undertake this module</vt:lpstr>
      <vt:lpstr>Revision 1: what are transitions?</vt:lpstr>
      <vt:lpstr>Revision 2: Why are transitions hard?</vt:lpstr>
      <vt:lpstr>Transitions and young carers</vt:lpstr>
      <vt:lpstr>PowerPoint Presentation</vt:lpstr>
      <vt:lpstr>Specific transition challenges for young carers in school</vt:lpstr>
      <vt:lpstr>Daily transitions for young carers</vt:lpstr>
      <vt:lpstr>PowerPoint Presentation</vt:lpstr>
      <vt:lpstr>Year to Year Transitions</vt:lpstr>
      <vt:lpstr>Primary to Secondary transitions</vt:lpstr>
      <vt:lpstr>Practical things that help children through transitions </vt:lpstr>
      <vt:lpstr>Further approaches that help make transitions easier</vt:lpstr>
      <vt:lpstr>Advice to young carers about their primary to secondary transition</vt:lpstr>
      <vt:lpstr>PowerPoint Presentation</vt:lpstr>
      <vt:lpstr>Reflection Activity – Consider Elsa</vt:lpstr>
      <vt:lpstr>Module 4: Transitions and Young Carers</vt:lpstr>
      <vt:lpstr>Specific transition challenges for young carers leaving school</vt:lpstr>
      <vt:lpstr>Post School transitions</vt:lpstr>
      <vt:lpstr>Young Carers: their ambitions and concerns for life after school</vt:lpstr>
      <vt:lpstr>Caring responsibility impact on choices for young carers</vt:lpstr>
      <vt:lpstr>Considerations for Young Carers - Caring from a distance</vt:lpstr>
      <vt:lpstr>Post School Transitions: make a plan!</vt:lpstr>
      <vt:lpstr>YC Statements and Transition Plans</vt:lpstr>
      <vt:lpstr>Examples of life skills training relevant to school leavers</vt:lpstr>
      <vt:lpstr>Advice to young carers about post school transitions</vt:lpstr>
      <vt:lpstr>PowerPoint Presentation</vt:lpstr>
      <vt:lpstr>PowerPoint Presentation</vt:lpstr>
      <vt:lpstr>Student Carer Experience</vt:lpstr>
      <vt:lpstr>Reflection Activity – Consider Jack</vt:lpstr>
      <vt:lpstr>Available advice and support</vt:lpstr>
      <vt:lpstr>Resources and reading</vt:lpstr>
      <vt:lpstr>And finally…..</vt:lpstr>
    </vt:vector>
  </TitlesOfParts>
  <Company>Scottish Government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4: Transitions and Young Carers</dc:title>
  <dc:creator>Mccullough J (Janine)</dc:creator>
  <cp:lastModifiedBy>Jeremy Stevenson</cp:lastModifiedBy>
  <cp:revision>203</cp:revision>
  <cp:lastPrinted>2019-11-05T17:12:05Z</cp:lastPrinted>
  <dcterms:created xsi:type="dcterms:W3CDTF">2019-04-29T14:28:00Z</dcterms:created>
  <dcterms:modified xsi:type="dcterms:W3CDTF">2026-10-07T14:28:20Z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0x01010053CDEFF26B41FC4EBE047BA539D8A916</vt:lpwstr>
  </property>
  <property fmtid="{D5CDD505-2E9C-101B-9397-08002B2CF9AE}" pid="3" name="_dlc_DocIdItemGuid">
    <vt:lpwstr>c74d0d01-22fa-4460-a599-e806a271597e</vt:lpwstr>
  </property>
  <property fmtid="{D5CDD505-2E9C-101B-9397-08002B2CF9AE}" pid="4" name="Objective-Id">
    <vt:lpwstr>A21498026</vt:lpwstr>
  </property>
  <property fmtid="{D5CDD505-2E9C-101B-9397-08002B2CF9AE}" pid="5" name="Objective-Title">
    <vt:lpwstr>ES PP Template</vt:lpwstr>
  </property>
  <property fmtid="{D5CDD505-2E9C-101B-9397-08002B2CF9AE}" pid="6" name="Objective-Description">
    <vt:lpwstr/>
  </property>
  <property fmtid="{D5CDD505-2E9C-101B-9397-08002B2CF9AE}" pid="7" name="Objective-CreationStamp">
    <vt:filetime>2018-07-03T15:47:23Z</vt:filetime>
  </property>
  <property fmtid="{D5CDD505-2E9C-101B-9397-08002B2CF9AE}" pid="8" name="Objective-IsApproved">
    <vt:bool>false</vt:bool>
  </property>
  <property fmtid="{D5CDD505-2E9C-101B-9397-08002B2CF9AE}" pid="9" name="Objective-IsPublished">
    <vt:bool>false</vt:bool>
  </property>
  <property fmtid="{D5CDD505-2E9C-101B-9397-08002B2CF9AE}" pid="10" name="Objective-DatePublished">
    <vt:lpwstr/>
  </property>
  <property fmtid="{D5CDD505-2E9C-101B-9397-08002B2CF9AE}" pid="11" name="Objective-ModificationStamp">
    <vt:filetime>2018-07-18T13:20:05Z</vt:filetime>
  </property>
  <property fmtid="{D5CDD505-2E9C-101B-9397-08002B2CF9AE}" pid="12" name="Objective-Owner">
    <vt:lpwstr>Gore, Hazel H (Z612349)</vt:lpwstr>
  </property>
  <property fmtid="{D5CDD505-2E9C-101B-9397-08002B2CF9AE}" pid="13" name="Objective-Path">
    <vt:lpwstr>Objective Global Folder:SG File Plan:Administration:Corporate strategy:Communications:General: Communications:Education Scotland: Communications: Branding and Templates: 2016-2021:</vt:lpwstr>
  </property>
  <property fmtid="{D5CDD505-2E9C-101B-9397-08002B2CF9AE}" pid="14" name="Objective-Parent">
    <vt:lpwstr>Education Scotland: Communications: Branding and Templates: 2016-2021</vt:lpwstr>
  </property>
  <property fmtid="{D5CDD505-2E9C-101B-9397-08002B2CF9AE}" pid="15" name="Objective-State">
    <vt:lpwstr>Being Drafted</vt:lpwstr>
  </property>
  <property fmtid="{D5CDD505-2E9C-101B-9397-08002B2CF9AE}" pid="16" name="Objective-VersionId">
    <vt:lpwstr>vA30249846</vt:lpwstr>
  </property>
  <property fmtid="{D5CDD505-2E9C-101B-9397-08002B2CF9AE}" pid="17" name="Objective-Version">
    <vt:lpwstr>0.2</vt:lpwstr>
  </property>
  <property fmtid="{D5CDD505-2E9C-101B-9397-08002B2CF9AE}" pid="18" name="Objective-VersionNumber">
    <vt:r8>2</vt:r8>
  </property>
  <property fmtid="{D5CDD505-2E9C-101B-9397-08002B2CF9AE}" pid="19" name="Objective-VersionComment">
    <vt:lpwstr>Version 2</vt:lpwstr>
  </property>
  <property fmtid="{D5CDD505-2E9C-101B-9397-08002B2CF9AE}" pid="20" name="Objective-FileNumber">
    <vt:lpwstr/>
  </property>
  <property fmtid="{D5CDD505-2E9C-101B-9397-08002B2CF9AE}" pid="21" name="Objective-Classification">
    <vt:lpwstr>[Inherited - OFFICIAL]</vt:lpwstr>
  </property>
  <property fmtid="{D5CDD505-2E9C-101B-9397-08002B2CF9AE}" pid="22" name="Objective-Caveats">
    <vt:lpwstr/>
  </property>
  <property fmtid="{D5CDD505-2E9C-101B-9397-08002B2CF9AE}" pid="23" name="Objective-Connect Creator">
    <vt:lpwstr/>
  </property>
  <property fmtid="{D5CDD505-2E9C-101B-9397-08002B2CF9AE}" pid="24" name="Objective-Date Received">
    <vt:lpwstr/>
  </property>
  <property fmtid="{D5CDD505-2E9C-101B-9397-08002B2CF9AE}" pid="25" name="Objective-Date of Original">
    <vt:lpwstr/>
  </property>
  <property fmtid="{D5CDD505-2E9C-101B-9397-08002B2CF9AE}" pid="26" name="Objective-SG Web Publication - Category">
    <vt:lpwstr/>
  </property>
  <property fmtid="{D5CDD505-2E9C-101B-9397-08002B2CF9AE}" pid="27" name="Objective-SG Web Publication - Category 2 Classification">
    <vt:lpwstr/>
  </property>
  <property fmtid="{D5CDD505-2E9C-101B-9397-08002B2CF9AE}" pid="28" name="Objective-Comment">
    <vt:lpwstr/>
  </property>
  <property fmtid="{D5CDD505-2E9C-101B-9397-08002B2CF9AE}" pid="29" name="Objective-Date of Original [system]">
    <vt:lpwstr/>
  </property>
  <property fmtid="{D5CDD505-2E9C-101B-9397-08002B2CF9AE}" pid="30" name="Objective-Date Received [system]">
    <vt:lpwstr/>
  </property>
  <property fmtid="{D5CDD505-2E9C-101B-9397-08002B2CF9AE}" pid="31" name="Objective-SG Web Publication - Category [system]">
    <vt:lpwstr/>
  </property>
  <property fmtid="{D5CDD505-2E9C-101B-9397-08002B2CF9AE}" pid="32" name="Objective-SG Web Publication - Category 2 Classification [system]">
    <vt:lpwstr/>
  </property>
  <property fmtid="{D5CDD505-2E9C-101B-9397-08002B2CF9AE}" pid="33" name="Objective-Connect Creator [system]">
    <vt:lpwstr/>
  </property>
</Properties>
</file>