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sldIdLst>
    <p:sldId id="256" r:id="rId5"/>
    <p:sldId id="270" r:id="rId6"/>
    <p:sldId id="271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  <p:sldId id="268" r:id="rId19"/>
    <p:sldId id="269" r:id="rId20"/>
    <p:sldId id="272" r:id="rId21"/>
    <p:sldId id="273" r:id="rId22"/>
    <p:sldId id="274" r:id="rId23"/>
    <p:sldId id="275" r:id="rId24"/>
  </p:sldIdLst>
  <p:sldSz cx="20104100" cy="11309350"/>
  <p:notesSz cx="20104100" cy="113093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130238D-9E66-4143-B8BF-1F997D0B36DC}" v="48" dt="2021-11-06T05:10:03.420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94"/>
  </p:normalViewPr>
  <p:slideViewPr>
    <p:cSldViewPr>
      <p:cViewPr varScale="1">
        <p:scale>
          <a:sx n="52" d="100"/>
          <a:sy n="52" d="100"/>
        </p:scale>
        <p:origin x="114" y="55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microsoft.com/office/2015/10/relationships/revisionInfo" Target="revisionInfo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904252" y="3646872"/>
            <a:ext cx="4310380" cy="178498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1550" b="1" i="0">
                <a:solidFill>
                  <a:srgbClr val="0078AD"/>
                </a:solidFill>
                <a:latin typeface="Degular-Black"/>
                <a:cs typeface="Degular-Black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3015615" y="6333236"/>
            <a:ext cx="14072870" cy="2827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0" i="0">
                <a:solidFill>
                  <a:srgbClr val="0078AD"/>
                </a:solidFill>
                <a:latin typeface="BentonSans Regular"/>
                <a:cs typeface="BentonSans Regula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0" i="0">
                <a:solidFill>
                  <a:srgbClr val="0078AD"/>
                </a:solidFill>
                <a:latin typeface="BentonSans Regular"/>
                <a:cs typeface="BentonSans Regula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1005205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10353611" y="2601150"/>
            <a:ext cx="8745284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800" b="0" i="0">
                <a:solidFill>
                  <a:srgbClr val="0078AD"/>
                </a:solidFill>
                <a:latin typeface="BentonSans Regular"/>
                <a:cs typeface="BentonSans Regula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076781" y="4988202"/>
            <a:ext cx="11950537" cy="12782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800" b="0" i="0">
                <a:solidFill>
                  <a:srgbClr val="0078AD"/>
                </a:solidFill>
                <a:latin typeface="BentonSans Regular"/>
                <a:cs typeface="BentonSans Regula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005205" y="2601150"/>
            <a:ext cx="18093690" cy="74641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835394" y="10517696"/>
            <a:ext cx="6433312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1005205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11/15/2021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4474953" y="10517696"/>
            <a:ext cx="4623943" cy="5654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_popup?v=bA4BcwEeikA&amp;vq=hd1080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angingfaces.org.uk/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respectme.org.uk/" TargetMode="External"/><Relationship Id="rId5" Type="http://schemas.openxmlformats.org/officeDocument/2006/relationships/hyperlink" Target="http://www.youngminds.org.uk/" TargetMode="External"/><Relationship Id="rId4" Type="http://schemas.openxmlformats.org/officeDocument/2006/relationships/hyperlink" Target="http://www.childline.org.uk/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hangingfaces.org.uk/" TargetMode="Externa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respectme.org.uk/" TargetMode="External"/><Relationship Id="rId5" Type="http://schemas.openxmlformats.org/officeDocument/2006/relationships/hyperlink" Target="http://www.youngminds.org.uk/" TargetMode="External"/><Relationship Id="rId4" Type="http://schemas.openxmlformats.org/officeDocument/2006/relationships/hyperlink" Target="http://www.childline.org.uk/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BF7656F2-3F35-EA49-8B8B-84A788FBB4EC}"/>
              </a:ext>
            </a:extLst>
          </p:cNvPr>
          <p:cNvSpPr txBox="1"/>
          <p:nvPr/>
        </p:nvSpPr>
        <p:spPr>
          <a:xfrm>
            <a:off x="5285568" y="2367339"/>
            <a:ext cx="10309225" cy="7508240"/>
          </a:xfrm>
          <a:prstGeom prst="rect">
            <a:avLst/>
          </a:prstGeom>
        </p:spPr>
        <p:txBody>
          <a:bodyPr vert="horz" wrap="square" lIns="0" tIns="3238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550"/>
              </a:spcBef>
            </a:pPr>
            <a:r>
              <a:rPr sz="3800" b="1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Causes of a visible difference:</a:t>
            </a:r>
            <a:endParaRPr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9255" indent="-377190">
              <a:lnSpc>
                <a:spcPct val="100000"/>
              </a:lnSpc>
              <a:spcBef>
                <a:spcPts val="2445"/>
              </a:spcBef>
              <a:buChar char="•"/>
              <a:tabLst>
                <a:tab pos="389890" algn="l"/>
              </a:tabLst>
            </a:pPr>
            <a:r>
              <a:rPr sz="3800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Skin conditions like eczema, acne, or vitiligo</a:t>
            </a:r>
            <a:endParaRPr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9255" indent="-377190">
              <a:lnSpc>
                <a:spcPct val="100000"/>
              </a:lnSpc>
              <a:spcBef>
                <a:spcPts val="2450"/>
              </a:spcBef>
              <a:buChar char="•"/>
              <a:tabLst>
                <a:tab pos="389890" algn="l"/>
              </a:tabLst>
            </a:pPr>
            <a:r>
              <a:rPr sz="3800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Burns</a:t>
            </a:r>
            <a:endParaRPr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9255" indent="-377190">
              <a:lnSpc>
                <a:spcPct val="100000"/>
              </a:lnSpc>
              <a:spcBef>
                <a:spcPts val="2445"/>
              </a:spcBef>
              <a:buChar char="•"/>
              <a:tabLst>
                <a:tab pos="389890" algn="l"/>
              </a:tabLst>
            </a:pPr>
            <a:r>
              <a:rPr sz="3800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Birthmarks</a:t>
            </a:r>
            <a:endParaRPr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9255" marR="88265" indent="-377190">
              <a:lnSpc>
                <a:spcPct val="108100"/>
              </a:lnSpc>
              <a:spcBef>
                <a:spcPts val="2080"/>
              </a:spcBef>
              <a:buChar char="•"/>
              <a:tabLst>
                <a:tab pos="389890" algn="l"/>
              </a:tabLst>
            </a:pPr>
            <a:r>
              <a:rPr sz="3800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Craniofacial conditions, affecting the growth  and development of the skull and face</a:t>
            </a:r>
            <a:endParaRPr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9255" marR="5080" indent="-377190">
              <a:lnSpc>
                <a:spcPct val="108100"/>
              </a:lnSpc>
              <a:spcBef>
                <a:spcPts val="2080"/>
              </a:spcBef>
              <a:buChar char="•"/>
              <a:tabLst>
                <a:tab pos="389890" algn="l"/>
              </a:tabLst>
            </a:pPr>
            <a:r>
              <a:rPr sz="3800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Cleft lip/palate (a gap or split in the upper lip  and/or roof of the mouth)</a:t>
            </a:r>
            <a:endParaRPr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89255" indent="-377190">
              <a:lnSpc>
                <a:spcPct val="100000"/>
              </a:lnSpc>
              <a:spcBef>
                <a:spcPts val="2450"/>
              </a:spcBef>
              <a:buChar char="•"/>
              <a:tabLst>
                <a:tab pos="389890" algn="l"/>
              </a:tabLst>
            </a:pPr>
            <a:r>
              <a:rPr sz="3800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Cancer</a:t>
            </a:r>
            <a:endParaRPr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6F49144E-2C9E-9B4A-B631-D9A08E227F0D}"/>
              </a:ext>
            </a:extLst>
          </p:cNvPr>
          <p:cNvSpPr txBox="1"/>
          <p:nvPr/>
        </p:nvSpPr>
        <p:spPr>
          <a:xfrm>
            <a:off x="6920751" y="3187177"/>
            <a:ext cx="6262598" cy="155042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lang="en-GB" sz="98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GROUP</a:t>
            </a:r>
            <a:endParaRPr sz="9800" b="1" dirty="0">
              <a:solidFill>
                <a:schemeClr val="bg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F504BB57-1CC1-5E4C-969D-B17DE86AD856}"/>
              </a:ext>
            </a:extLst>
          </p:cNvPr>
          <p:cNvSpPr txBox="1"/>
          <p:nvPr/>
        </p:nvSpPr>
        <p:spPr>
          <a:xfrm>
            <a:off x="5752287" y="3516782"/>
            <a:ext cx="8599525" cy="4275786"/>
          </a:xfrm>
          <a:prstGeom prst="rect">
            <a:avLst/>
          </a:prstGeom>
        </p:spPr>
        <p:txBody>
          <a:bodyPr vert="horz" wrap="square" lIns="0" tIns="833755" rIns="0" bIns="0" rtlCol="0">
            <a:spAutoFit/>
          </a:bodyPr>
          <a:lstStyle/>
          <a:p>
            <a:pPr marL="14604" algn="ctr">
              <a:lnSpc>
                <a:spcPct val="100000"/>
              </a:lnSpc>
              <a:spcBef>
                <a:spcPts val="6565"/>
              </a:spcBef>
            </a:pPr>
            <a:r>
              <a:rPr lang="en-GB" sz="98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ACTIVITY</a:t>
            </a:r>
          </a:p>
          <a:p>
            <a:pPr marL="12065" marR="5080" algn="ctr">
              <a:lnSpc>
                <a:spcPct val="108100"/>
              </a:lnSpc>
              <a:spcBef>
                <a:spcPts val="515"/>
              </a:spcBef>
            </a:pPr>
            <a:r>
              <a:rPr lang="en-GB" sz="3800" spc="-4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Write </a:t>
            </a:r>
            <a:r>
              <a:rPr lang="en-GB" sz="3800" spc="-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GB" sz="3800" spc="-1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list </a:t>
            </a:r>
            <a:r>
              <a:rPr lang="en-GB" sz="3800" spc="-2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</a:t>
            </a:r>
            <a:r>
              <a:rPr lang="en-GB" sz="3800" spc="-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film or TV </a:t>
            </a:r>
            <a:r>
              <a:rPr lang="en-GB" sz="3800" spc="-2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characters </a:t>
            </a:r>
            <a:r>
              <a:rPr lang="en-GB" sz="3800" spc="-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 </a:t>
            </a:r>
            <a:r>
              <a:rPr lang="en-GB" sz="3800" spc="-4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en-GB" sz="3800" spc="-1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800" spc="-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sz="3800" spc="-1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800" spc="-8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scar,</a:t>
            </a:r>
            <a:r>
              <a:rPr lang="en-GB" sz="3800" spc="-12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800" spc="-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</a:t>
            </a:r>
            <a:r>
              <a:rPr lang="en-GB" sz="3800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800" spc="-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n-GB" sz="3800" spc="-1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800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condition </a:t>
            </a:r>
            <a:r>
              <a:rPr lang="en-GB" sz="3800" spc="-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en-GB" sz="3800" spc="-1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800" spc="-2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affects </a:t>
            </a:r>
            <a:r>
              <a:rPr lang="en-GB" sz="3800" spc="-87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800" spc="-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their</a:t>
            </a:r>
            <a:r>
              <a:rPr lang="en-GB" sz="3800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800" spc="-2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appearance.</a:t>
            </a:r>
            <a:endParaRPr lang="en-GB" sz="3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7B502CF2-05BA-F94E-A8E2-D62840811231}"/>
              </a:ext>
            </a:extLst>
          </p:cNvPr>
          <p:cNvSpPr txBox="1"/>
          <p:nvPr/>
        </p:nvSpPr>
        <p:spPr>
          <a:xfrm>
            <a:off x="6920751" y="3187177"/>
            <a:ext cx="6262598" cy="155042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lang="en-GB" sz="98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CLASS</a:t>
            </a:r>
            <a:endParaRPr sz="9800" b="1" dirty="0">
              <a:solidFill>
                <a:schemeClr val="bg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2BB19090-8507-004C-8704-C7073F8648D3}"/>
              </a:ext>
            </a:extLst>
          </p:cNvPr>
          <p:cNvSpPr txBox="1"/>
          <p:nvPr/>
        </p:nvSpPr>
        <p:spPr>
          <a:xfrm>
            <a:off x="5599887" y="3516782"/>
            <a:ext cx="8904325" cy="4275786"/>
          </a:xfrm>
          <a:prstGeom prst="rect">
            <a:avLst/>
          </a:prstGeom>
        </p:spPr>
        <p:txBody>
          <a:bodyPr vert="horz" wrap="square" lIns="0" tIns="833755" rIns="0" bIns="0" rtlCol="0">
            <a:spAutoFit/>
          </a:bodyPr>
          <a:lstStyle/>
          <a:p>
            <a:pPr marL="14604" algn="ctr">
              <a:lnSpc>
                <a:spcPct val="100000"/>
              </a:lnSpc>
              <a:spcBef>
                <a:spcPts val="6565"/>
              </a:spcBef>
            </a:pPr>
            <a:r>
              <a:rPr lang="en-GB" sz="98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DISCUSSION</a:t>
            </a:r>
          </a:p>
          <a:p>
            <a:pPr marL="12700" marR="5080" indent="-635" algn="ctr">
              <a:lnSpc>
                <a:spcPct val="108100"/>
              </a:lnSpc>
              <a:spcBef>
                <a:spcPts val="515"/>
              </a:spcBef>
            </a:pPr>
            <a:r>
              <a:rPr lang="en-GB" sz="3800" spc="-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en-GB" sz="3800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800" spc="-1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impact</a:t>
            </a:r>
            <a:r>
              <a:rPr lang="en-GB" sz="3800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800" spc="-1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could</a:t>
            </a:r>
            <a:r>
              <a:rPr lang="en-GB" sz="3800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800" spc="-2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stereotypical</a:t>
            </a:r>
            <a:r>
              <a:rPr lang="en-GB" sz="3800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800" spc="-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film and</a:t>
            </a:r>
            <a:r>
              <a:rPr lang="en-GB" sz="3800" spc="-1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800" spc="-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TV</a:t>
            </a:r>
            <a:r>
              <a:rPr lang="en-GB" sz="3800" spc="-12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800" spc="-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villains</a:t>
            </a:r>
            <a:r>
              <a:rPr lang="en-GB" sz="3800" spc="-1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800" spc="-4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en-GB" sz="3800" spc="-1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800" spc="-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</a:t>
            </a:r>
            <a:r>
              <a:rPr lang="en-GB" sz="3800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800" spc="-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</a:t>
            </a:r>
            <a:r>
              <a:rPr lang="en-GB" sz="3800" spc="-1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800" spc="-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who</a:t>
            </a:r>
            <a:r>
              <a:rPr lang="en-GB" sz="3800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800" spc="-4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have </a:t>
            </a:r>
            <a:r>
              <a:rPr lang="en-GB" sz="3800" spc="-87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800" spc="-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GB" sz="3800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800" spc="-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visible </a:t>
            </a:r>
            <a:r>
              <a:rPr lang="en-GB" sz="3800" spc="-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difference</a:t>
            </a:r>
            <a:r>
              <a:rPr lang="en-GB" sz="3800" spc="-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in</a:t>
            </a:r>
            <a:r>
              <a:rPr lang="en-GB" sz="3800" spc="-1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800" spc="-4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</a:t>
            </a:r>
            <a:r>
              <a:rPr lang="en-GB" sz="3800" spc="-5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800" spc="-2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life?</a:t>
            </a:r>
            <a:endParaRPr lang="en-GB" sz="3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B22865CD-FD29-4042-B001-0D601DA47642}"/>
              </a:ext>
            </a:extLst>
          </p:cNvPr>
          <p:cNvSpPr txBox="1">
            <a:spLocks/>
          </p:cNvSpPr>
          <p:nvPr/>
        </p:nvSpPr>
        <p:spPr>
          <a:xfrm>
            <a:off x="3230344" y="1804979"/>
            <a:ext cx="4037965" cy="508473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pPr marL="12700">
              <a:spcBef>
                <a:spcPts val="125"/>
              </a:spcBef>
            </a:pPr>
            <a:r>
              <a:rPr lang="en-GB" sz="3200" ker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#iamnotyourvillain</a:t>
            </a:r>
            <a:endParaRPr lang="en-GB" sz="3200" kern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Rectangle 3">
            <a:hlinkClick r:id="rId3"/>
            <a:extLst>
              <a:ext uri="{FF2B5EF4-FFF2-40B4-BE49-F238E27FC236}">
                <a16:creationId xmlns:a16="http://schemas.microsoft.com/office/drawing/2014/main" id="{C3BFDF41-D3AD-BC42-9050-0798B1EEFD53}"/>
              </a:ext>
            </a:extLst>
          </p:cNvPr>
          <p:cNvSpPr/>
          <p:nvPr/>
        </p:nvSpPr>
        <p:spPr>
          <a:xfrm>
            <a:off x="3041650" y="1616075"/>
            <a:ext cx="14020800" cy="7924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40" tIns="45720" rIns="91440" bIns="45720" rtlCol="0" anchor="ctr"/>
          <a:lstStyle/>
          <a:p>
            <a:pPr algn="ctr"/>
            <a:endParaRPr lang="en-US" dirty="0">
              <a:cs typeface="Calibri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 rot="300000">
            <a:off x="16263566" y="2148525"/>
            <a:ext cx="2323174" cy="377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970"/>
              </a:lnSpc>
            </a:pPr>
            <a:r>
              <a:rPr sz="2950" spc="5" dirty="0">
                <a:solidFill>
                  <a:srgbClr val="0078AD"/>
                </a:solidFill>
                <a:latin typeface="BentonSans Regular"/>
                <a:cs typeface="BentonSans Regular"/>
              </a:rPr>
              <a:t>Other</a:t>
            </a:r>
            <a:r>
              <a:rPr sz="2950" spc="-95" dirty="0">
                <a:solidFill>
                  <a:srgbClr val="0078AD"/>
                </a:solidFill>
                <a:latin typeface="BentonSans Regular"/>
                <a:cs typeface="BentonSans Regular"/>
              </a:rPr>
              <a:t> </a:t>
            </a:r>
            <a:r>
              <a:rPr sz="4425" spc="-15" baseline="-2824" dirty="0">
                <a:solidFill>
                  <a:srgbClr val="0078AD"/>
                </a:solidFill>
                <a:latin typeface="BentonSans Regular"/>
                <a:cs typeface="BentonSans Regular"/>
              </a:rPr>
              <a:t>help</a:t>
            </a:r>
            <a:r>
              <a:rPr sz="4425" spc="-15" baseline="-4708" dirty="0">
                <a:solidFill>
                  <a:srgbClr val="0078AD"/>
                </a:solidFill>
                <a:latin typeface="BentonSans Regular"/>
                <a:cs typeface="BentonSans Regular"/>
              </a:rPr>
              <a:t>ful</a:t>
            </a:r>
            <a:endParaRPr sz="4425" baseline="-4708">
              <a:latin typeface="BentonSans Regular"/>
              <a:cs typeface="BentonSans Regular"/>
            </a:endParaRPr>
          </a:p>
        </p:txBody>
      </p:sp>
      <p:sp>
        <p:nvSpPr>
          <p:cNvPr id="4" name="object 4"/>
          <p:cNvSpPr txBox="1"/>
          <p:nvPr/>
        </p:nvSpPr>
        <p:spPr>
          <a:xfrm rot="300000">
            <a:off x="16533683" y="2598321"/>
            <a:ext cx="1686729" cy="377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970"/>
              </a:lnSpc>
            </a:pPr>
            <a:r>
              <a:rPr sz="4425" spc="-52" baseline="3766" dirty="0">
                <a:solidFill>
                  <a:srgbClr val="0078AD"/>
                </a:solidFill>
                <a:latin typeface="BentonSans Regular"/>
                <a:cs typeface="BentonSans Regular"/>
              </a:rPr>
              <a:t>w</a:t>
            </a:r>
            <a:r>
              <a:rPr sz="4425" spc="-52" baseline="2824" dirty="0">
                <a:solidFill>
                  <a:srgbClr val="0078AD"/>
                </a:solidFill>
                <a:latin typeface="BentonSans Regular"/>
                <a:cs typeface="BentonSans Regular"/>
              </a:rPr>
              <a:t>eb</a:t>
            </a:r>
            <a:r>
              <a:rPr sz="4425" spc="-52" baseline="1883" dirty="0">
                <a:solidFill>
                  <a:srgbClr val="0078AD"/>
                </a:solidFill>
                <a:latin typeface="BentonSans Regular"/>
                <a:cs typeface="BentonSans Regular"/>
              </a:rPr>
              <a:t>sit</a:t>
            </a:r>
            <a:r>
              <a:rPr sz="2950" spc="-35" dirty="0">
                <a:solidFill>
                  <a:srgbClr val="0078AD"/>
                </a:solidFill>
                <a:latin typeface="BentonSans Regular"/>
                <a:cs typeface="BentonSans Regular"/>
              </a:rPr>
              <a:t>es:</a:t>
            </a:r>
            <a:endParaRPr sz="2950">
              <a:latin typeface="BentonSans Regular"/>
              <a:cs typeface="BentonSans Regular"/>
            </a:endParaRPr>
          </a:p>
        </p:txBody>
      </p:sp>
      <p:sp>
        <p:nvSpPr>
          <p:cNvPr id="5" name="object 5"/>
          <p:cNvSpPr txBox="1"/>
          <p:nvPr/>
        </p:nvSpPr>
        <p:spPr>
          <a:xfrm rot="300000">
            <a:off x="15542351" y="3151571"/>
            <a:ext cx="3553216" cy="377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970"/>
              </a:lnSpc>
            </a:pPr>
            <a:r>
              <a:rPr sz="2950" b="1" spc="-30" dirty="0">
                <a:solidFill>
                  <a:srgbClr val="0078AD"/>
                </a:solidFill>
                <a:latin typeface="BentonSans Bold"/>
                <a:cs typeface="BentonSans Bold"/>
              </a:rPr>
              <a:t>youngmind</a:t>
            </a:r>
            <a:r>
              <a:rPr sz="4425" b="1" spc="-44" baseline="-4708" dirty="0">
                <a:solidFill>
                  <a:srgbClr val="0078AD"/>
                </a:solidFill>
                <a:latin typeface="BentonSans Bold"/>
                <a:cs typeface="BentonSans Bold"/>
              </a:rPr>
              <a:t>s</a:t>
            </a:r>
            <a:r>
              <a:rPr sz="4425" b="1" spc="-44" baseline="-5649" dirty="0">
                <a:solidFill>
                  <a:srgbClr val="0078AD"/>
                </a:solidFill>
                <a:latin typeface="BentonSans Bold"/>
                <a:cs typeface="BentonSans Bold"/>
              </a:rPr>
              <a:t>.o</a:t>
            </a:r>
            <a:r>
              <a:rPr sz="4425" b="1" spc="-44" baseline="-6591" dirty="0">
                <a:solidFill>
                  <a:srgbClr val="0078AD"/>
                </a:solidFill>
                <a:latin typeface="BentonSans Bold"/>
                <a:cs typeface="BentonSans Bold"/>
              </a:rPr>
              <a:t>rg.uk</a:t>
            </a:r>
            <a:endParaRPr sz="4425" baseline="-6591">
              <a:latin typeface="BentonSans Regular"/>
              <a:cs typeface="BentonSans Regular"/>
            </a:endParaRPr>
          </a:p>
        </p:txBody>
      </p:sp>
      <p:sp>
        <p:nvSpPr>
          <p:cNvPr id="6" name="object 6"/>
          <p:cNvSpPr txBox="1"/>
          <p:nvPr/>
        </p:nvSpPr>
        <p:spPr>
          <a:xfrm rot="300000">
            <a:off x="15647332" y="3601435"/>
            <a:ext cx="3249038" cy="377190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2970"/>
              </a:lnSpc>
            </a:pPr>
            <a:r>
              <a:rPr sz="2950" b="1" spc="-40" dirty="0">
                <a:solidFill>
                  <a:srgbClr val="0078AD"/>
                </a:solidFill>
                <a:latin typeface="BentonSans Bold"/>
                <a:cs typeface="BentonSans Bold"/>
              </a:rPr>
              <a:t>respectm</a:t>
            </a:r>
            <a:r>
              <a:rPr sz="4425" b="1" spc="-60" baseline="-3766" dirty="0">
                <a:solidFill>
                  <a:srgbClr val="0078AD"/>
                </a:solidFill>
                <a:latin typeface="BentonSans Bold"/>
                <a:cs typeface="BentonSans Bold"/>
              </a:rPr>
              <a:t>e.</a:t>
            </a:r>
            <a:r>
              <a:rPr sz="4425" b="1" spc="-60" baseline="-4708" dirty="0">
                <a:solidFill>
                  <a:srgbClr val="0078AD"/>
                </a:solidFill>
                <a:latin typeface="BentonSans Bold"/>
                <a:cs typeface="BentonSans Bold"/>
              </a:rPr>
              <a:t>or</a:t>
            </a:r>
            <a:r>
              <a:rPr sz="4425" b="1" spc="-60" baseline="-5649" dirty="0">
                <a:solidFill>
                  <a:srgbClr val="0078AD"/>
                </a:solidFill>
                <a:latin typeface="BentonSans Bold"/>
                <a:cs typeface="BentonSans Bold"/>
              </a:rPr>
              <a:t>g.uk</a:t>
            </a:r>
            <a:endParaRPr sz="4425" baseline="-5649">
              <a:latin typeface="BentonSans Regular"/>
              <a:cs typeface="BentonSans Regular"/>
            </a:endParaRPr>
          </a:p>
        </p:txBody>
      </p:sp>
      <p:sp>
        <p:nvSpPr>
          <p:cNvPr id="7" name="object 2">
            <a:extLst>
              <a:ext uri="{FF2B5EF4-FFF2-40B4-BE49-F238E27FC236}">
                <a16:creationId xmlns:a16="http://schemas.microsoft.com/office/drawing/2014/main" id="{A4AAB28D-AFB2-B540-822B-83CD55FA7D57}"/>
              </a:ext>
            </a:extLst>
          </p:cNvPr>
          <p:cNvSpPr txBox="1"/>
          <p:nvPr/>
        </p:nvSpPr>
        <p:spPr>
          <a:xfrm>
            <a:off x="5436636" y="3474112"/>
            <a:ext cx="9230995" cy="430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5275" marR="287655" algn="ctr">
              <a:lnSpc>
                <a:spcPct val="108100"/>
              </a:lnSpc>
              <a:spcBef>
                <a:spcPts val="100"/>
              </a:spcBef>
            </a:pPr>
            <a:r>
              <a:rPr sz="3800" spc="-5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 out </a:t>
            </a:r>
            <a:r>
              <a:rPr sz="3800" spc="-35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</a:t>
            </a:r>
            <a:r>
              <a:rPr sz="3800" spc="-5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 visible </a:t>
            </a:r>
            <a:r>
              <a:rPr sz="3800" spc="-30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differences </a:t>
            </a:r>
            <a:r>
              <a:rPr sz="3800" spc="-875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800" spc="-5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3800" spc="-10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800" spc="-20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respecting</a:t>
            </a:r>
            <a:r>
              <a:rPr sz="3800" spc="-10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800" spc="-25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difference: </a:t>
            </a:r>
            <a:r>
              <a:rPr sz="3800" spc="-20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800" b="1" spc="-25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changingfaces.org.uk</a:t>
            </a:r>
            <a:endParaRPr sz="3800" dirty="0">
              <a:solidFill>
                <a:srgbClr val="0078A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</a:pPr>
            <a:r>
              <a:rPr sz="3800" spc="-45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Worried</a:t>
            </a:r>
            <a:r>
              <a:rPr sz="3800" spc="-20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800" spc="-5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sz="3800" spc="-15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800" spc="-10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anything</a:t>
            </a:r>
            <a:r>
              <a:rPr sz="3800" spc="-15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800" spc="-35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we’ve</a:t>
            </a:r>
            <a:r>
              <a:rPr sz="3800" spc="-15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discussed?</a:t>
            </a:r>
            <a:endParaRPr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ts val="370"/>
              </a:spcBef>
            </a:pPr>
            <a:r>
              <a:rPr sz="3800" spc="-185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sz="3800" spc="-10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800" spc="-20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sz="3800" spc="-10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800" spc="-15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  <a:r>
              <a:rPr sz="3800" spc="-10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800" spc="-5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Childline</a:t>
            </a:r>
            <a:r>
              <a:rPr sz="3800" spc="-10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800" spc="-30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sz="3800" spc="-10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800" spc="-5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help:</a:t>
            </a:r>
            <a:endParaRPr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ts val="370"/>
              </a:spcBef>
            </a:pPr>
            <a:r>
              <a:rPr sz="3800" b="1" spc="-25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childline.org.uk</a:t>
            </a:r>
            <a:endParaRPr sz="3800" dirty="0">
              <a:solidFill>
                <a:srgbClr val="0078A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BC70DA7-1358-694B-BABC-F92D65406907}"/>
              </a:ext>
            </a:extLst>
          </p:cNvPr>
          <p:cNvSpPr txBox="1"/>
          <p:nvPr/>
        </p:nvSpPr>
        <p:spPr>
          <a:xfrm rot="360000">
            <a:off x="15614650" y="2073275"/>
            <a:ext cx="3581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helpful websites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youngminds.org.uk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respectme.org.uk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979208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56A504F6-E284-4074-B92A-0F1F1759FD6D}"/>
              </a:ext>
            </a:extLst>
          </p:cNvPr>
          <p:cNvSpPr txBox="1"/>
          <p:nvPr/>
        </p:nvSpPr>
        <p:spPr>
          <a:xfrm>
            <a:off x="3941823" y="4675122"/>
            <a:ext cx="12220575" cy="2450671"/>
          </a:xfrm>
          <a:prstGeom prst="rect">
            <a:avLst/>
          </a:prstGeom>
        </p:spPr>
        <p:txBody>
          <a:bodyPr vert="horz" wrap="square" lIns="0" tIns="59690" rIns="0" bIns="0" rtlCol="0" anchor="t">
            <a:spAutoFit/>
          </a:bodyPr>
          <a:lstStyle/>
          <a:p>
            <a:pPr algn="ctr">
              <a:lnSpc>
                <a:spcPct val="100000"/>
              </a:lnSpc>
            </a:pPr>
            <a:r>
              <a:rPr lang="en-US" sz="3800" b="1" dirty="0">
                <a:solidFill>
                  <a:srgbClr val="0078AD"/>
                </a:solidFill>
                <a:latin typeface="Arial"/>
                <a:cs typeface="Arial"/>
              </a:rPr>
              <a:t>Today we will learn</a:t>
            </a:r>
            <a:r>
              <a:rPr lang="en-US" sz="3800" dirty="0">
                <a:solidFill>
                  <a:srgbClr val="0078AD"/>
                </a:solidFill>
                <a:latin typeface="Arial"/>
                <a:cs typeface="Arial"/>
              </a:rPr>
              <a:t> other ways that 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800" dirty="0">
                <a:solidFill>
                  <a:srgbClr val="0078AD"/>
                </a:solidFill>
                <a:latin typeface="Arial"/>
                <a:cs typeface="Arial"/>
              </a:rPr>
              <a:t>a ‘baddie’ can be indicated without </a:t>
            </a:r>
            <a: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38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3800" dirty="0">
                <a:solidFill>
                  <a:srgbClr val="0078AD"/>
                </a:solidFill>
                <a:latin typeface="Arial"/>
                <a:cs typeface="Arial"/>
              </a:rPr>
              <a:t>reference to their unusual looks</a:t>
            </a:r>
          </a:p>
          <a:p>
            <a:pPr algn="ctr">
              <a:lnSpc>
                <a:spcPct val="100000"/>
              </a:lnSpc>
              <a:spcBef>
                <a:spcPts val="370"/>
              </a:spcBef>
            </a:pPr>
            <a:endParaRPr sz="3800" dirty="0">
              <a:solidFill>
                <a:srgbClr val="0078A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339512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93E43D14-80C0-4403-821D-AFA24D677371}"/>
              </a:ext>
            </a:extLst>
          </p:cNvPr>
          <p:cNvSpPr txBox="1"/>
          <p:nvPr/>
        </p:nvSpPr>
        <p:spPr>
          <a:xfrm>
            <a:off x="5285568" y="2367339"/>
            <a:ext cx="11574823" cy="8329203"/>
          </a:xfrm>
          <a:prstGeom prst="rect">
            <a:avLst/>
          </a:prstGeom>
        </p:spPr>
        <p:txBody>
          <a:bodyPr vert="horz" wrap="square" lIns="0" tIns="32385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spcBef>
                <a:spcPts val="2550"/>
              </a:spcBef>
            </a:pPr>
            <a:r>
              <a:rPr lang="en-US" sz="3800" b="1">
                <a:solidFill>
                  <a:srgbClr val="0078AD"/>
                </a:solidFill>
                <a:latin typeface="Arial"/>
                <a:ea typeface="+mn-lt"/>
                <a:cs typeface="Arial"/>
              </a:rPr>
              <a:t>Remember that when we discuss a topic:</a:t>
            </a:r>
            <a:endParaRPr lang="en-US" sz="3800" b="1" dirty="0">
              <a:solidFill>
                <a:srgbClr val="0078AD"/>
              </a:solidFill>
              <a:latin typeface="Arial"/>
              <a:ea typeface="+mn-lt"/>
              <a:cs typeface="Arial"/>
            </a:endParaRPr>
          </a:p>
          <a:p>
            <a:pPr marL="389255" indent="-377190">
              <a:spcBef>
                <a:spcPts val="2445"/>
              </a:spcBef>
              <a:buFont typeface="Arial"/>
              <a:buChar char="•"/>
            </a:pPr>
            <a:r>
              <a:rPr lang="en-US" sz="3800">
                <a:solidFill>
                  <a:srgbClr val="0078AD"/>
                </a:solidFill>
                <a:latin typeface="Arial"/>
                <a:ea typeface="+mn-lt"/>
                <a:cs typeface="Arial"/>
              </a:rPr>
              <a:t>Only one person should talk at a time </a:t>
            </a:r>
            <a:r>
              <a:rPr lang="en-US" sz="3800" dirty="0">
                <a:solidFill>
                  <a:srgbClr val="0078AD"/>
                </a:solidFill>
                <a:latin typeface="Arial"/>
                <a:ea typeface="+mn-lt"/>
                <a:cs typeface="Arial"/>
              </a:rPr>
              <a:t/>
            </a:r>
            <a:br>
              <a:rPr lang="en-US" sz="3800" dirty="0">
                <a:solidFill>
                  <a:srgbClr val="0078AD"/>
                </a:solidFill>
                <a:latin typeface="Arial"/>
                <a:ea typeface="+mn-lt"/>
                <a:cs typeface="Arial"/>
              </a:rPr>
            </a:br>
            <a:r>
              <a:rPr lang="en-US" sz="3800">
                <a:solidFill>
                  <a:srgbClr val="0078AD"/>
                </a:solidFill>
                <a:latin typeface="Arial"/>
                <a:ea typeface="+mn-lt"/>
                <a:cs typeface="Arial"/>
              </a:rPr>
              <a:t>– no interrupting.</a:t>
            </a:r>
            <a:endParaRPr lang="en-US">
              <a:solidFill>
                <a:srgbClr val="000000"/>
              </a:solidFill>
              <a:latin typeface="Calibri"/>
              <a:ea typeface="+mn-lt"/>
              <a:cs typeface="Calibri"/>
            </a:endParaRPr>
          </a:p>
          <a:p>
            <a:pPr marL="389255" indent="-377190">
              <a:spcBef>
                <a:spcPts val="2445"/>
              </a:spcBef>
              <a:buFont typeface="Arial"/>
              <a:buChar char="•"/>
            </a:pPr>
            <a:r>
              <a:rPr lang="en-US" sz="3800">
                <a:solidFill>
                  <a:srgbClr val="0078AD"/>
                </a:solidFill>
                <a:latin typeface="Arial"/>
                <a:ea typeface="+mn-lt"/>
                <a:cs typeface="Arial"/>
              </a:rPr>
              <a:t>Show respect for the views of others.</a:t>
            </a:r>
            <a:endParaRPr lang="en-US">
              <a:solidFill>
                <a:srgbClr val="000000"/>
              </a:solidFill>
              <a:latin typeface="Calibri"/>
              <a:ea typeface="+mn-lt"/>
              <a:cs typeface="Calibri"/>
            </a:endParaRPr>
          </a:p>
          <a:p>
            <a:pPr marL="389255" indent="-377190">
              <a:spcBef>
                <a:spcPts val="2445"/>
              </a:spcBef>
              <a:buFont typeface="Arial"/>
              <a:buChar char="•"/>
            </a:pPr>
            <a:r>
              <a:rPr lang="en-US" sz="3800">
                <a:solidFill>
                  <a:srgbClr val="0078AD"/>
                </a:solidFill>
                <a:latin typeface="Arial"/>
                <a:ea typeface="+mn-lt"/>
                <a:cs typeface="Arial"/>
              </a:rPr>
              <a:t>Challenge the ideas not the person.</a:t>
            </a:r>
            <a:endParaRPr lang="en-US">
              <a:solidFill>
                <a:srgbClr val="000000"/>
              </a:solidFill>
              <a:latin typeface="Calibri"/>
              <a:ea typeface="+mn-lt"/>
              <a:cs typeface="Calibri"/>
            </a:endParaRPr>
          </a:p>
          <a:p>
            <a:pPr marL="389255" indent="-377190">
              <a:spcBef>
                <a:spcPts val="2445"/>
              </a:spcBef>
              <a:buFont typeface="Arial"/>
              <a:buChar char="•"/>
            </a:pPr>
            <a:r>
              <a:rPr lang="en-US" sz="3800">
                <a:solidFill>
                  <a:srgbClr val="0078AD"/>
                </a:solidFill>
                <a:latin typeface="Arial"/>
                <a:ea typeface="+mn-lt"/>
                <a:cs typeface="Arial"/>
              </a:rPr>
              <a:t>Use appropriate language – no rude comments.</a:t>
            </a:r>
          </a:p>
          <a:p>
            <a:pPr marL="389255" indent="-377190">
              <a:spcBef>
                <a:spcPts val="2445"/>
              </a:spcBef>
              <a:buFont typeface="Arial"/>
              <a:buChar char="•"/>
            </a:pPr>
            <a:r>
              <a:rPr lang="en-US" sz="3800">
                <a:solidFill>
                  <a:srgbClr val="0078AD"/>
                </a:solidFill>
                <a:latin typeface="Arial"/>
                <a:ea typeface="+mn-lt"/>
                <a:cs typeface="Arial"/>
              </a:rPr>
              <a:t>Allow everyone to express their view, to ensure that everyone is heard and respected.</a:t>
            </a:r>
          </a:p>
          <a:p>
            <a:pPr marL="389255" indent="-377190">
              <a:spcBef>
                <a:spcPts val="2445"/>
              </a:spcBef>
              <a:buFont typeface="Arial"/>
              <a:buChar char="•"/>
            </a:pPr>
            <a:r>
              <a:rPr lang="en-US" sz="3800">
                <a:solidFill>
                  <a:srgbClr val="0078AD"/>
                </a:solidFill>
                <a:latin typeface="Arial"/>
                <a:ea typeface="+mn-lt"/>
                <a:cs typeface="Arial"/>
              </a:rPr>
              <a:t>Don’t share personal stories without permission.</a:t>
            </a:r>
          </a:p>
          <a:p>
            <a:pPr marL="389255" indent="-377190">
              <a:spcBef>
                <a:spcPts val="2445"/>
              </a:spcBef>
              <a:buFont typeface="Arial"/>
              <a:buChar char="•"/>
            </a:pPr>
            <a:endParaRPr lang="en-US" sz="3800" dirty="0">
              <a:solidFill>
                <a:srgbClr val="0078AD"/>
              </a:solidFill>
              <a:latin typeface="Arial"/>
              <a:ea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6213191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04FEE7F6-2519-49B1-ABA8-D26531305037}"/>
              </a:ext>
            </a:extLst>
          </p:cNvPr>
          <p:cNvSpPr txBox="1"/>
          <p:nvPr/>
        </p:nvSpPr>
        <p:spPr>
          <a:xfrm>
            <a:off x="5285568" y="2367339"/>
            <a:ext cx="11574823" cy="7516673"/>
          </a:xfrm>
          <a:prstGeom prst="rect">
            <a:avLst/>
          </a:prstGeom>
        </p:spPr>
        <p:txBody>
          <a:bodyPr vert="horz" wrap="square" lIns="0" tIns="32385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spcBef>
                <a:spcPts val="2550"/>
              </a:spcBef>
            </a:pPr>
            <a:r>
              <a:rPr lang="en-US" sz="3800" b="1" dirty="0">
                <a:solidFill>
                  <a:srgbClr val="0078AD"/>
                </a:solidFill>
                <a:latin typeface="Arial"/>
                <a:ea typeface="+mn-lt"/>
                <a:cs typeface="Arial"/>
              </a:rPr>
              <a:t>Today we will learn:</a:t>
            </a:r>
          </a:p>
          <a:p>
            <a:pPr marL="389255" indent="-377190">
              <a:spcBef>
                <a:spcPts val="2445"/>
              </a:spcBef>
              <a:buFont typeface="Arial"/>
              <a:buChar char="•"/>
            </a:pPr>
            <a:r>
              <a:rPr lang="en-US" sz="3800" dirty="0">
                <a:solidFill>
                  <a:srgbClr val="0078AD"/>
                </a:solidFill>
                <a:latin typeface="Arial"/>
                <a:ea typeface="+mn-lt"/>
                <a:cs typeface="Arial"/>
              </a:rPr>
              <a:t>What a stereotype is and identify some examples.</a:t>
            </a:r>
            <a:endParaRPr lang="en-US" sz="3800" dirty="0">
              <a:solidFill>
                <a:srgbClr val="000000"/>
              </a:solidFill>
              <a:latin typeface="Arial"/>
              <a:ea typeface="+mn-lt"/>
              <a:cs typeface="Arial"/>
            </a:endParaRPr>
          </a:p>
          <a:p>
            <a:pPr marL="389255" indent="-377190">
              <a:spcBef>
                <a:spcPts val="2445"/>
              </a:spcBef>
              <a:buFontTx/>
              <a:buChar char="•"/>
            </a:pPr>
            <a:r>
              <a:rPr lang="en-US" sz="3800" dirty="0">
                <a:solidFill>
                  <a:srgbClr val="0078AD"/>
                </a:solidFill>
                <a:latin typeface="Arial"/>
                <a:ea typeface="+mn-lt"/>
                <a:cs typeface="Arial"/>
              </a:rPr>
              <a:t>What a visible difference is.</a:t>
            </a:r>
            <a:endParaRPr sz="3800" dirty="0">
              <a:latin typeface="Arial"/>
              <a:cs typeface="Arial"/>
            </a:endParaRPr>
          </a:p>
          <a:p>
            <a:pPr marL="389255" marR="88265" indent="-377190">
              <a:lnSpc>
                <a:spcPct val="108100"/>
              </a:lnSpc>
              <a:spcBef>
                <a:spcPts val="2080"/>
              </a:spcBef>
              <a:buChar char="•"/>
              <a:tabLst>
                <a:tab pos="389890" algn="l"/>
              </a:tabLst>
            </a:pPr>
            <a:r>
              <a:rPr lang="en-US" sz="3800" dirty="0">
                <a:solidFill>
                  <a:srgbClr val="0078AD"/>
                </a:solidFill>
                <a:latin typeface="Arial"/>
                <a:cs typeface="Arial"/>
              </a:rPr>
              <a:t>How stereotypes of visible difference are often used in film and on TV.</a:t>
            </a:r>
          </a:p>
          <a:p>
            <a:pPr marL="389255" marR="5080" indent="-377190">
              <a:lnSpc>
                <a:spcPct val="108100"/>
              </a:lnSpc>
              <a:spcBef>
                <a:spcPts val="2080"/>
              </a:spcBef>
              <a:buChar char="•"/>
              <a:tabLst>
                <a:tab pos="389890" algn="l"/>
              </a:tabLst>
            </a:pPr>
            <a:r>
              <a:rPr lang="en-US" sz="3800" dirty="0">
                <a:solidFill>
                  <a:srgbClr val="0078AD"/>
                </a:solidFill>
                <a:latin typeface="Arial"/>
                <a:ea typeface="+mn-lt"/>
                <a:cs typeface="Arial"/>
              </a:rPr>
              <a:t>What impact negative stereotypes of visible difference can have on people.</a:t>
            </a:r>
          </a:p>
          <a:p>
            <a:pPr marL="583565" marR="5080" indent="-571500">
              <a:lnSpc>
                <a:spcPct val="108100"/>
              </a:lnSpc>
              <a:spcBef>
                <a:spcPts val="2080"/>
              </a:spcBef>
              <a:buFont typeface="Arial"/>
              <a:buChar char="•"/>
              <a:tabLst>
                <a:tab pos="389890" algn="l"/>
              </a:tabLst>
            </a:pPr>
            <a:r>
              <a:rPr lang="en-US" sz="3800" dirty="0">
                <a:solidFill>
                  <a:srgbClr val="0078AD"/>
                </a:solidFill>
                <a:latin typeface="Arial"/>
                <a:ea typeface="+mn-lt"/>
                <a:cs typeface="Arial"/>
              </a:rPr>
              <a:t>How all stereotypes can be challenged.</a:t>
            </a:r>
          </a:p>
          <a:p>
            <a:pPr marL="389255" marR="5080" indent="-377190">
              <a:lnSpc>
                <a:spcPct val="108100"/>
              </a:lnSpc>
              <a:spcBef>
                <a:spcPts val="2080"/>
              </a:spcBef>
              <a:buChar char="•"/>
              <a:tabLst>
                <a:tab pos="389890" algn="l"/>
              </a:tabLst>
            </a:pPr>
            <a:endParaRPr lang="en-US" sz="3800" dirty="0">
              <a:solidFill>
                <a:srgbClr val="0078AD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1129891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DDFCE6DF-E91D-4DA3-8A61-EA25C9C2588F}"/>
              </a:ext>
            </a:extLst>
          </p:cNvPr>
          <p:cNvSpPr txBox="1"/>
          <p:nvPr/>
        </p:nvSpPr>
        <p:spPr>
          <a:xfrm>
            <a:off x="5436636" y="3474112"/>
            <a:ext cx="9230995" cy="43059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5275" marR="287655" algn="ctr">
              <a:lnSpc>
                <a:spcPct val="108100"/>
              </a:lnSpc>
              <a:spcBef>
                <a:spcPts val="100"/>
              </a:spcBef>
            </a:pPr>
            <a:r>
              <a:rPr sz="3800" spc="-5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Find out </a:t>
            </a:r>
            <a:r>
              <a:rPr sz="3800" spc="-35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</a:t>
            </a:r>
            <a:r>
              <a:rPr sz="3800" spc="-5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 visible </a:t>
            </a:r>
            <a:r>
              <a:rPr sz="3800" spc="-30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differences </a:t>
            </a:r>
            <a:r>
              <a:rPr sz="3800" spc="-875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800" spc="-5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sz="3800" spc="-10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800" spc="-20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respecting</a:t>
            </a:r>
            <a:r>
              <a:rPr sz="3800" spc="-10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800" spc="-25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difference: </a:t>
            </a:r>
            <a:r>
              <a:rPr sz="3800" spc="-20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800" b="1" spc="-25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changingfaces.org.uk</a:t>
            </a:r>
            <a:endParaRPr sz="3800" dirty="0">
              <a:solidFill>
                <a:srgbClr val="0078A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00000"/>
              </a:lnSpc>
              <a:spcBef>
                <a:spcPts val="15"/>
              </a:spcBef>
            </a:pPr>
            <a:endParaRPr sz="3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</a:pPr>
            <a:r>
              <a:rPr sz="3800" spc="-45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Worried</a:t>
            </a:r>
            <a:r>
              <a:rPr sz="3800" spc="-20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800" spc="-5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sz="3800" spc="-15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800" spc="-10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anything</a:t>
            </a:r>
            <a:r>
              <a:rPr sz="3800" spc="-15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800" spc="-35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we’ve</a:t>
            </a:r>
            <a:r>
              <a:rPr sz="3800" spc="-15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discussed?</a:t>
            </a:r>
            <a:endParaRPr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ts val="370"/>
              </a:spcBef>
            </a:pPr>
            <a:r>
              <a:rPr sz="3800" spc="-185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sz="3800" spc="-10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800" spc="-20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can</a:t>
            </a:r>
            <a:r>
              <a:rPr sz="3800" spc="-10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800" spc="-15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contact</a:t>
            </a:r>
            <a:r>
              <a:rPr sz="3800" spc="-10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800" spc="-5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Childline</a:t>
            </a:r>
            <a:r>
              <a:rPr sz="3800" spc="-10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800" spc="-30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sz="3800" spc="-10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z="3800" spc="-5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help:</a:t>
            </a:r>
            <a:endParaRPr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ts val="370"/>
              </a:spcBef>
            </a:pPr>
            <a:r>
              <a:rPr sz="3800" b="1" spc="-25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childline.org.uk</a:t>
            </a:r>
            <a:endParaRPr sz="3800" dirty="0">
              <a:solidFill>
                <a:srgbClr val="0078A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80D68D-B7FD-4ED9-BE91-CA940A13AA1E}"/>
              </a:ext>
            </a:extLst>
          </p:cNvPr>
          <p:cNvSpPr txBox="1"/>
          <p:nvPr/>
        </p:nvSpPr>
        <p:spPr>
          <a:xfrm rot="360000">
            <a:off x="15614650" y="2073275"/>
            <a:ext cx="35814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helpful websites</a:t>
            </a:r>
            <a: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en-US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12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youngminds.org.uk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hlinkClick r:id="rId6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respectme.org.uk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51756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>
            <a:extLst>
              <a:ext uri="{FF2B5EF4-FFF2-40B4-BE49-F238E27FC236}">
                <a16:creationId xmlns:a16="http://schemas.microsoft.com/office/drawing/2014/main" id="{80C40FB6-8464-4ECB-8D47-F15E3FDAC02C}"/>
              </a:ext>
            </a:extLst>
          </p:cNvPr>
          <p:cNvSpPr txBox="1"/>
          <p:nvPr/>
        </p:nvSpPr>
        <p:spPr>
          <a:xfrm>
            <a:off x="5285568" y="2367339"/>
            <a:ext cx="11574823" cy="8329203"/>
          </a:xfrm>
          <a:prstGeom prst="rect">
            <a:avLst/>
          </a:prstGeom>
        </p:spPr>
        <p:txBody>
          <a:bodyPr vert="horz" wrap="square" lIns="0" tIns="32385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2700">
              <a:spcBef>
                <a:spcPts val="2550"/>
              </a:spcBef>
            </a:pPr>
            <a:r>
              <a:rPr lang="en-US" sz="3800" b="1">
                <a:solidFill>
                  <a:srgbClr val="0078AD"/>
                </a:solidFill>
                <a:latin typeface="Arial"/>
                <a:ea typeface="+mn-lt"/>
                <a:cs typeface="Arial"/>
              </a:rPr>
              <a:t>Remember that when we discuss a topic:</a:t>
            </a:r>
            <a:endParaRPr lang="en-US" sz="3800" b="1" dirty="0">
              <a:solidFill>
                <a:srgbClr val="0078AD"/>
              </a:solidFill>
              <a:latin typeface="Arial"/>
              <a:ea typeface="+mn-lt"/>
              <a:cs typeface="Arial"/>
            </a:endParaRPr>
          </a:p>
          <a:p>
            <a:pPr marL="389255" indent="-377190">
              <a:spcBef>
                <a:spcPts val="2445"/>
              </a:spcBef>
              <a:buFont typeface="Arial"/>
              <a:buChar char="•"/>
            </a:pPr>
            <a:r>
              <a:rPr lang="en-US" sz="3800">
                <a:solidFill>
                  <a:srgbClr val="0078AD"/>
                </a:solidFill>
                <a:latin typeface="Arial"/>
                <a:ea typeface="+mn-lt"/>
                <a:cs typeface="Arial"/>
              </a:rPr>
              <a:t>Only one person should talk at a time </a:t>
            </a:r>
            <a:r>
              <a:rPr lang="en-US" sz="3800" dirty="0">
                <a:solidFill>
                  <a:srgbClr val="0078AD"/>
                </a:solidFill>
                <a:latin typeface="Arial"/>
                <a:ea typeface="+mn-lt"/>
                <a:cs typeface="Arial"/>
              </a:rPr>
              <a:t/>
            </a:r>
            <a:br>
              <a:rPr lang="en-US" sz="3800" dirty="0">
                <a:solidFill>
                  <a:srgbClr val="0078AD"/>
                </a:solidFill>
                <a:latin typeface="Arial"/>
                <a:ea typeface="+mn-lt"/>
                <a:cs typeface="Arial"/>
              </a:rPr>
            </a:br>
            <a:r>
              <a:rPr lang="en-US" sz="3800">
                <a:solidFill>
                  <a:srgbClr val="0078AD"/>
                </a:solidFill>
                <a:latin typeface="Arial"/>
                <a:ea typeface="+mn-lt"/>
                <a:cs typeface="Arial"/>
              </a:rPr>
              <a:t>– no interrupting.</a:t>
            </a:r>
            <a:endParaRPr lang="en-US">
              <a:solidFill>
                <a:srgbClr val="000000"/>
              </a:solidFill>
              <a:latin typeface="Calibri"/>
              <a:ea typeface="+mn-lt"/>
              <a:cs typeface="Calibri"/>
            </a:endParaRPr>
          </a:p>
          <a:p>
            <a:pPr marL="389255" indent="-377190">
              <a:spcBef>
                <a:spcPts val="2445"/>
              </a:spcBef>
              <a:buFont typeface="Arial"/>
              <a:buChar char="•"/>
            </a:pPr>
            <a:r>
              <a:rPr lang="en-US" sz="3800">
                <a:solidFill>
                  <a:srgbClr val="0078AD"/>
                </a:solidFill>
                <a:latin typeface="Arial"/>
                <a:ea typeface="+mn-lt"/>
                <a:cs typeface="Arial"/>
              </a:rPr>
              <a:t>Show respect for the views of others.</a:t>
            </a:r>
            <a:endParaRPr lang="en-US">
              <a:solidFill>
                <a:srgbClr val="000000"/>
              </a:solidFill>
              <a:latin typeface="Calibri"/>
              <a:ea typeface="+mn-lt"/>
              <a:cs typeface="Calibri"/>
            </a:endParaRPr>
          </a:p>
          <a:p>
            <a:pPr marL="389255" indent="-377190">
              <a:spcBef>
                <a:spcPts val="2445"/>
              </a:spcBef>
              <a:buFont typeface="Arial"/>
              <a:buChar char="•"/>
            </a:pPr>
            <a:r>
              <a:rPr lang="en-US" sz="3800">
                <a:solidFill>
                  <a:srgbClr val="0078AD"/>
                </a:solidFill>
                <a:latin typeface="Arial"/>
                <a:ea typeface="+mn-lt"/>
                <a:cs typeface="Arial"/>
              </a:rPr>
              <a:t>Challenge the ideas not the person.</a:t>
            </a:r>
            <a:endParaRPr lang="en-US">
              <a:solidFill>
                <a:srgbClr val="000000"/>
              </a:solidFill>
              <a:latin typeface="Calibri"/>
              <a:ea typeface="+mn-lt"/>
              <a:cs typeface="Calibri"/>
            </a:endParaRPr>
          </a:p>
          <a:p>
            <a:pPr marL="389255" indent="-377190">
              <a:spcBef>
                <a:spcPts val="2445"/>
              </a:spcBef>
              <a:buFont typeface="Arial"/>
              <a:buChar char="•"/>
            </a:pPr>
            <a:r>
              <a:rPr lang="en-US" sz="3800">
                <a:solidFill>
                  <a:srgbClr val="0078AD"/>
                </a:solidFill>
                <a:latin typeface="Arial"/>
                <a:ea typeface="+mn-lt"/>
                <a:cs typeface="Arial"/>
              </a:rPr>
              <a:t>Use appropriate language – no rude comments.</a:t>
            </a:r>
          </a:p>
          <a:p>
            <a:pPr marL="389255" indent="-377190">
              <a:spcBef>
                <a:spcPts val="2445"/>
              </a:spcBef>
              <a:buFont typeface="Arial"/>
              <a:buChar char="•"/>
            </a:pPr>
            <a:r>
              <a:rPr lang="en-US" sz="3800">
                <a:solidFill>
                  <a:srgbClr val="0078AD"/>
                </a:solidFill>
                <a:latin typeface="Arial"/>
                <a:ea typeface="+mn-lt"/>
                <a:cs typeface="Arial"/>
              </a:rPr>
              <a:t>Allow everyone to express their view, to ensure that everyone is heard and respected.</a:t>
            </a:r>
          </a:p>
          <a:p>
            <a:pPr marL="389255" indent="-377190">
              <a:spcBef>
                <a:spcPts val="2445"/>
              </a:spcBef>
              <a:buFont typeface="Arial"/>
              <a:buChar char="•"/>
            </a:pPr>
            <a:r>
              <a:rPr lang="en-US" sz="3800">
                <a:solidFill>
                  <a:srgbClr val="0078AD"/>
                </a:solidFill>
                <a:latin typeface="Arial"/>
                <a:ea typeface="+mn-lt"/>
                <a:cs typeface="Arial"/>
              </a:rPr>
              <a:t>Don’t share personal stories without permission.</a:t>
            </a:r>
          </a:p>
          <a:p>
            <a:pPr marL="389255" indent="-377190">
              <a:spcBef>
                <a:spcPts val="2445"/>
              </a:spcBef>
              <a:buFont typeface="Arial"/>
              <a:buChar char="•"/>
            </a:pPr>
            <a:endParaRPr lang="en-US" sz="3800" dirty="0">
              <a:solidFill>
                <a:srgbClr val="0078AD"/>
              </a:solidFill>
              <a:latin typeface="Arial"/>
              <a:ea typeface="+mn-lt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942768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>
            <a:extLst>
              <a:ext uri="{FF2B5EF4-FFF2-40B4-BE49-F238E27FC236}">
                <a16:creationId xmlns:a16="http://schemas.microsoft.com/office/drawing/2014/main" id="{2C993FF7-9AF1-3F49-ADA0-B85C4FF412ED}"/>
              </a:ext>
            </a:extLst>
          </p:cNvPr>
          <p:cNvSpPr txBox="1"/>
          <p:nvPr/>
        </p:nvSpPr>
        <p:spPr>
          <a:xfrm>
            <a:off x="6920751" y="3568340"/>
            <a:ext cx="6262598" cy="155042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sz="98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CLASS</a:t>
            </a: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59F0BA98-D16B-F44F-B4E8-338157D9D08A}"/>
              </a:ext>
            </a:extLst>
          </p:cNvPr>
          <p:cNvSpPr txBox="1"/>
          <p:nvPr/>
        </p:nvSpPr>
        <p:spPr>
          <a:xfrm>
            <a:off x="4816400" y="3897945"/>
            <a:ext cx="10471300" cy="3234860"/>
          </a:xfrm>
          <a:prstGeom prst="rect">
            <a:avLst/>
          </a:prstGeom>
        </p:spPr>
        <p:txBody>
          <a:bodyPr vert="horz" wrap="square" lIns="0" tIns="833755" rIns="0" bIns="0" rtlCol="0">
            <a:spAutoFit/>
          </a:bodyPr>
          <a:lstStyle/>
          <a:p>
            <a:pPr marL="14604" algn="ctr">
              <a:lnSpc>
                <a:spcPct val="100000"/>
              </a:lnSpc>
              <a:spcBef>
                <a:spcPts val="6565"/>
              </a:spcBef>
            </a:pPr>
            <a:r>
              <a:rPr sz="98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DIS</a:t>
            </a:r>
            <a:r>
              <a:rPr lang="en-GB" sz="98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C</a:t>
            </a:r>
            <a:r>
              <a:rPr sz="98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USSION</a:t>
            </a:r>
            <a:endParaRPr lang="en-GB" sz="9800" b="1" dirty="0">
              <a:solidFill>
                <a:schemeClr val="bg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ts val="2120"/>
              </a:spcBef>
            </a:pPr>
            <a:r>
              <a:rPr lang="en-GB" sz="3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does the word </a:t>
            </a:r>
            <a:r>
              <a:rPr lang="en-GB" sz="3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stereotype</a:t>
            </a:r>
            <a:r>
              <a:rPr lang="en-GB" sz="3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mean?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076781" y="5015548"/>
            <a:ext cx="11950537" cy="1278254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marL="14604" marR="6350" algn="ctr">
              <a:lnSpc>
                <a:spcPct val="100000"/>
              </a:lnSpc>
              <a:spcBef>
                <a:spcPts val="470"/>
              </a:spcBef>
            </a:pPr>
            <a:r>
              <a:rPr spc="-5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spc="-1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b="1" spc="-20" dirty="0">
                <a:latin typeface="Arial" panose="020B0604020202020204" pitchFamily="34" charset="0"/>
                <a:cs typeface="Arial" panose="020B0604020202020204" pitchFamily="34" charset="0"/>
              </a:rPr>
              <a:t>stereotype</a:t>
            </a:r>
            <a:r>
              <a:rPr spc="-13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5" dirty="0">
                <a:latin typeface="Arial" panose="020B0604020202020204" pitchFamily="34" charset="0"/>
                <a:cs typeface="Arial" panose="020B0604020202020204" pitchFamily="34" charset="0"/>
              </a:rPr>
              <a:t>is an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15" dirty="0">
                <a:latin typeface="Arial" panose="020B0604020202020204" pitchFamily="34" charset="0"/>
                <a:cs typeface="Arial" panose="020B0604020202020204" pitchFamily="34" charset="0"/>
              </a:rPr>
              <a:t>idea</a:t>
            </a:r>
            <a:r>
              <a:rPr spc="-5" dirty="0">
                <a:latin typeface="Arial" panose="020B0604020202020204" pitchFamily="34" charset="0"/>
                <a:cs typeface="Arial" panose="020B0604020202020204" pitchFamily="34" charset="0"/>
              </a:rPr>
              <a:t> about a 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particular </a:t>
            </a:r>
            <a:r>
              <a:rPr spc="-25" dirty="0">
                <a:latin typeface="Arial" panose="020B0604020202020204" pitchFamily="34" charset="0"/>
                <a:cs typeface="Arial" panose="020B0604020202020204" pitchFamily="34" charset="0"/>
              </a:rPr>
              <a:t>group</a:t>
            </a:r>
          </a:p>
          <a:p>
            <a:pPr marL="14604" algn="ctr">
              <a:lnSpc>
                <a:spcPct val="100000"/>
              </a:lnSpc>
              <a:spcBef>
                <a:spcPts val="370"/>
              </a:spcBef>
            </a:pPr>
            <a:r>
              <a:rPr spc="-25" dirty="0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5" dirty="0">
                <a:latin typeface="Arial" panose="020B0604020202020204" pitchFamily="34" charset="0"/>
                <a:cs typeface="Arial" panose="020B0604020202020204" pitchFamily="34" charset="0"/>
              </a:rPr>
              <a:t>people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5" dirty="0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5" dirty="0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20" dirty="0">
                <a:latin typeface="Arial" panose="020B0604020202020204" pitchFamily="34" charset="0"/>
                <a:cs typeface="Arial" panose="020B0604020202020204" pitchFamily="34" charset="0"/>
              </a:rPr>
              <a:t>often</a:t>
            </a:r>
            <a:r>
              <a:rPr spc="-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20" dirty="0">
                <a:latin typeface="Arial" panose="020B0604020202020204" pitchFamily="34" charset="0"/>
                <a:cs typeface="Arial" panose="020B0604020202020204" pitchFamily="34" charset="0"/>
              </a:rPr>
              <a:t>oversimplified,</a:t>
            </a:r>
            <a:r>
              <a:rPr spc="-12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5" dirty="0">
                <a:latin typeface="Arial" panose="020B0604020202020204" pitchFamily="34" charset="0"/>
                <a:cs typeface="Arial" panose="020B0604020202020204" pitchFamily="34" charset="0"/>
              </a:rPr>
              <a:t>untrue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5" dirty="0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spc="-1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spc="-60" dirty="0">
                <a:latin typeface="Arial" panose="020B0604020202020204" pitchFamily="34" charset="0"/>
                <a:cs typeface="Arial" panose="020B0604020202020204" pitchFamily="34" charset="0"/>
              </a:rPr>
              <a:t>unfair</a:t>
            </a:r>
            <a:r>
              <a:rPr spc="-60" dirty="0"/>
              <a:t>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2">
            <a:extLst>
              <a:ext uri="{FF2B5EF4-FFF2-40B4-BE49-F238E27FC236}">
                <a16:creationId xmlns:a16="http://schemas.microsoft.com/office/drawing/2014/main" id="{D43D26BA-A151-984A-B8E9-2C94BA1E8CD0}"/>
              </a:ext>
            </a:extLst>
          </p:cNvPr>
          <p:cNvSpPr txBox="1"/>
          <p:nvPr/>
        </p:nvSpPr>
        <p:spPr>
          <a:xfrm>
            <a:off x="6920751" y="3568340"/>
            <a:ext cx="6262598" cy="1550424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90"/>
              </a:spcBef>
            </a:pPr>
            <a:r>
              <a:rPr sz="98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CLASS</a:t>
            </a: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1732760C-C01D-1540-88BD-EFFB1D456707}"/>
              </a:ext>
            </a:extLst>
          </p:cNvPr>
          <p:cNvSpPr txBox="1"/>
          <p:nvPr/>
        </p:nvSpPr>
        <p:spPr>
          <a:xfrm>
            <a:off x="4816400" y="3897945"/>
            <a:ext cx="10471300" cy="3234860"/>
          </a:xfrm>
          <a:prstGeom prst="rect">
            <a:avLst/>
          </a:prstGeom>
        </p:spPr>
        <p:txBody>
          <a:bodyPr vert="horz" wrap="square" lIns="0" tIns="833755" rIns="0" bIns="0" rtlCol="0">
            <a:spAutoFit/>
          </a:bodyPr>
          <a:lstStyle/>
          <a:p>
            <a:pPr marL="14604" algn="ctr">
              <a:lnSpc>
                <a:spcPct val="100000"/>
              </a:lnSpc>
              <a:spcBef>
                <a:spcPts val="6565"/>
              </a:spcBef>
            </a:pPr>
            <a:r>
              <a:rPr sz="98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DIS</a:t>
            </a:r>
            <a:r>
              <a:rPr lang="en-GB" sz="98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C</a:t>
            </a:r>
            <a:r>
              <a:rPr sz="9800" b="1" dirty="0">
                <a:solidFill>
                  <a:schemeClr val="bg1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USSION</a:t>
            </a:r>
            <a:endParaRPr lang="en-GB" sz="9800" b="1" dirty="0">
              <a:solidFill>
                <a:schemeClr val="bg1"/>
              </a:solidFill>
              <a:latin typeface="Arial Black" panose="020B0604020202020204" pitchFamily="34" charset="0"/>
              <a:cs typeface="Arial Black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ts val="2120"/>
              </a:spcBef>
            </a:pPr>
            <a:r>
              <a:rPr lang="en-GB" sz="3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impact </a:t>
            </a:r>
            <a:r>
              <a:rPr lang="en-GB" sz="3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stereotypes</a:t>
            </a:r>
            <a:r>
              <a:rPr lang="en-GB" sz="3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have?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2">
            <a:extLst>
              <a:ext uri="{FF2B5EF4-FFF2-40B4-BE49-F238E27FC236}">
                <a16:creationId xmlns:a16="http://schemas.microsoft.com/office/drawing/2014/main" id="{6322E486-638B-994E-BC19-A46567383658}"/>
              </a:ext>
            </a:extLst>
          </p:cNvPr>
          <p:cNvSpPr txBox="1"/>
          <p:nvPr/>
        </p:nvSpPr>
        <p:spPr>
          <a:xfrm>
            <a:off x="3941823" y="4675122"/>
            <a:ext cx="12220575" cy="1904364"/>
          </a:xfrm>
          <a:prstGeom prst="rect">
            <a:avLst/>
          </a:prstGeom>
        </p:spPr>
        <p:txBody>
          <a:bodyPr vert="horz" wrap="square" lIns="0" tIns="5969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470"/>
              </a:spcBef>
            </a:pPr>
            <a:r>
              <a:rPr sz="3800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Today we’re going to be talking about how </a:t>
            </a:r>
            <a:r>
              <a:rPr sz="3800" b="1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stereotypes</a:t>
            </a:r>
            <a:endParaRPr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00000"/>
              </a:lnSpc>
              <a:spcBef>
                <a:spcPts val="370"/>
              </a:spcBef>
            </a:pPr>
            <a:r>
              <a:rPr sz="3800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affect people who have a visible difference</a:t>
            </a:r>
            <a:endParaRPr sz="3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3970" algn="ctr">
              <a:lnSpc>
                <a:spcPct val="100000"/>
              </a:lnSpc>
              <a:spcBef>
                <a:spcPts val="370"/>
              </a:spcBef>
            </a:pPr>
            <a:r>
              <a:rPr sz="3800" dirty="0">
                <a:solidFill>
                  <a:srgbClr val="0078A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(a mark, scar or condition that affects how they look).</a:t>
            </a:r>
            <a:endParaRPr sz="3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C13EB55D44A004883305724D6078FBC" ma:contentTypeVersion="12" ma:contentTypeDescription="Create a new document." ma:contentTypeScope="" ma:versionID="2f38b6207cbaf35e939ebe923ad3549e">
  <xsd:schema xmlns:xsd="http://www.w3.org/2001/XMLSchema" xmlns:xs="http://www.w3.org/2001/XMLSchema" xmlns:p="http://schemas.microsoft.com/office/2006/metadata/properties" xmlns:ns2="ede18a2a-a617-4ead-abcd-0110f8bf8f88" xmlns:ns3="bbc4e049-01e5-4740-8e31-eebd57e17c8c" targetNamespace="http://schemas.microsoft.com/office/2006/metadata/properties" ma:root="true" ma:fieldsID="0b3687d5b9f4066f121b171042f4784e" ns2:_="" ns3:_="">
    <xsd:import namespace="ede18a2a-a617-4ead-abcd-0110f8bf8f88"/>
    <xsd:import namespace="bbc4e049-01e5-4740-8e31-eebd57e17c8c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de18a2a-a617-4ead-abcd-0110f8bf8f8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c4e049-01e5-4740-8e31-eebd57e17c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9" nillable="true" ma:displayName="Length (seconds)" ma:internalName="MediaLengthInSeconds" ma:readOnly="tru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3208154-968E-41A4-B0B0-9A2CEFAB4877}">
  <ds:schemaRefs>
    <ds:schemaRef ds:uri="http://purl.org/dc/terms/"/>
    <ds:schemaRef ds:uri="ede18a2a-a617-4ead-abcd-0110f8bf8f88"/>
    <ds:schemaRef ds:uri="bbc4e049-01e5-4740-8e31-eebd57e17c8c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13FB123-1D6D-4C7D-B07A-BF335A4ADF69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11246D2-A675-4947-9D17-3CD42AF759B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de18a2a-a617-4ead-abcd-0110f8bf8f88"/>
    <ds:schemaRef ds:uri="bbc4e049-01e5-4740-8e31-eebd57e17c8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</TotalTime>
  <Words>448</Words>
  <Application>Microsoft Office PowerPoint</Application>
  <PresentationFormat>Custom</PresentationFormat>
  <Paragraphs>66</Paragraphs>
  <Slides>20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7" baseType="lpstr">
      <vt:lpstr>Arial</vt:lpstr>
      <vt:lpstr>Arial Black</vt:lpstr>
      <vt:lpstr>BentonSans Bold</vt:lpstr>
      <vt:lpstr>BentonSans Regular</vt:lpstr>
      <vt:lpstr>Calibri</vt:lpstr>
      <vt:lpstr>Degular-Black</vt:lpstr>
      <vt:lpstr>Office Theme</vt:lpstr>
      <vt:lpstr>PowerPoint Presentation</vt:lpstr>
      <vt:lpstr>PowerPoint Presentation</vt:lpstr>
      <vt:lpstr>PowerPoint Presentation</vt:lpstr>
      <vt:lpstr>PowerPoint Presentation</vt:lpstr>
      <vt:lpstr>A stereotype is an idea about a particular group of people that is often oversimplified, untrue or unfair.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Stevenson J (Jeremy)</dc:creator>
  <cp:lastModifiedBy>Stevenson J (Jeremy)</cp:lastModifiedBy>
  <cp:revision>41</cp:revision>
  <dcterms:created xsi:type="dcterms:W3CDTF">2021-05-01T09:26:58Z</dcterms:created>
  <dcterms:modified xsi:type="dcterms:W3CDTF">2021-11-15T11:25:59Z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2021-05-01T00:00:00Z</vt:filetime>
  </property>
  <property fmtid="{D5CDD505-2E9C-101B-9397-08002B2CF9AE}" pid="3" name="Creator">
    <vt:lpwstr>Adobe InDesign 16.1 (Macintosh)</vt:lpwstr>
  </property>
  <property fmtid="{D5CDD505-2E9C-101B-9397-08002B2CF9AE}" pid="4" name="LastSaved">
    <vt:filetime>2021-05-01T00:00:00Z</vt:filetime>
  </property>
  <property fmtid="{D5CDD505-2E9C-101B-9397-08002B2CF9AE}" pid="5" name="ContentTypeId">
    <vt:lpwstr>0x0101004C13EB55D44A004883305724D6078FBC</vt:lpwstr>
  </property>
</Properties>
</file>