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16"/>
  </p:notesMasterIdLst>
  <p:sldIdLst>
    <p:sldId id="1342" r:id="rId5"/>
    <p:sldId id="259" r:id="rId6"/>
    <p:sldId id="1344" r:id="rId7"/>
    <p:sldId id="1349" r:id="rId8"/>
    <p:sldId id="1352" r:id="rId9"/>
    <p:sldId id="1346" r:id="rId10"/>
    <p:sldId id="1357" r:id="rId11"/>
    <p:sldId id="1361" r:id="rId12"/>
    <p:sldId id="425" r:id="rId13"/>
    <p:sldId id="1348" r:id="rId14"/>
    <p:sldId id="267" r:id="rId15"/>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BB5"/>
    <a:srgbClr val="5BADB1"/>
    <a:srgbClr val="52A8AC"/>
    <a:srgbClr val="4A98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508" autoAdjust="0"/>
    <p:restoredTop sz="74636" autoAdjust="0"/>
  </p:normalViewPr>
  <p:slideViewPr>
    <p:cSldViewPr snapToGrid="0">
      <p:cViewPr varScale="1">
        <p:scale>
          <a:sx n="55" d="100"/>
          <a:sy n="55" d="100"/>
        </p:scale>
        <p:origin x="2082" y="42"/>
      </p:cViewPr>
      <p:guideLst>
        <p:guide orient="horz" pos="2160"/>
        <p:guide pos="2880"/>
      </p:guideLst>
    </p:cSldViewPr>
  </p:slideViewPr>
  <p:notesTextViewPr>
    <p:cViewPr>
      <p:scale>
        <a:sx n="1" d="1"/>
        <a:sy n="1" d="1"/>
      </p:scale>
      <p:origin x="0" y="-924"/>
    </p:cViewPr>
  </p:notesText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21.07.2026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ducation.gov.scot/professional-learning/leading-professional-learning/equity-mitigating-the-impact-of-poverty-on-scotland-s-children-and-young-people/"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979613" y="171450"/>
            <a:ext cx="3200400" cy="1800225"/>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419100" y="2143125"/>
            <a:ext cx="6019800" cy="5511800"/>
          </a:xfrm>
          <a:prstGeom prst="rect">
            <a:avLst/>
          </a:prstGeom>
        </p:spPr>
        <p:txBody>
          <a:bodyPr vert="horz" lIns="91440" tIns="45720" rIns="91440" bIns="45720" rtlCol="0"/>
          <a:lstStyle/>
          <a:p>
            <a:r>
              <a:rPr lang="en-US" dirty="0"/>
              <a:t>This PowerPoint is intended to support local authority facilitators to deliver the </a:t>
            </a:r>
            <a:r>
              <a:rPr lang="en-US" b="1" dirty="0"/>
              <a:t>third group session</a:t>
            </a:r>
            <a:r>
              <a:rPr lang="en-US" dirty="0"/>
              <a:t> on the </a:t>
            </a:r>
            <a:r>
              <a:rPr lang="en-US" b="1" dirty="0"/>
              <a:t>Equity: Mitigating the impact of poverty on Scotland’s children and young people</a:t>
            </a:r>
            <a:r>
              <a:rPr lang="en-US" dirty="0"/>
              <a:t>. This session will take place once programme participants have completed PLAs 1-4.</a:t>
            </a:r>
          </a:p>
          <a:p>
            <a:endParaRPr lang="en-US" dirty="0">
              <a:ea typeface="Calibri"/>
              <a:cs typeface="Calibri"/>
            </a:endParaRPr>
          </a:p>
          <a:p>
            <a:r>
              <a:rPr lang="en-US" dirty="0"/>
              <a:t>This PowerPoint is a template that facilitators can adapt to suit their own context and style of presenting.  It can be added to, but please do not remove any slides as they are all essential to the Introductory session. You may wish to add the date, a logo alongside the Education Scotland one, </a:t>
            </a:r>
            <a:r>
              <a:rPr lang="en-US" dirty="0">
                <a:solidFill>
                  <a:srgbClr val="FF0000"/>
                </a:solidFill>
              </a:rPr>
              <a:t>and </a:t>
            </a:r>
            <a:r>
              <a:rPr lang="en-US" i="1" dirty="0">
                <a:solidFill>
                  <a:srgbClr val="FF0000"/>
                </a:solidFill>
              </a:rPr>
              <a:t>/or to add a link to a feedback form into the last slide.</a:t>
            </a:r>
          </a:p>
          <a:p>
            <a:endParaRPr lang="en-US" dirty="0"/>
          </a:p>
          <a:p>
            <a:r>
              <a:rPr lang="en-US" dirty="0"/>
              <a:t>Within the slides, suggested timings, key messages to get across, facilitator notes and reflective questions are included.</a:t>
            </a:r>
          </a:p>
          <a:p>
            <a:r>
              <a:rPr lang="en-US" dirty="0"/>
              <a:t> </a:t>
            </a:r>
            <a:endParaRPr lang="en-US" dirty="0">
              <a:ea typeface="Calibri"/>
              <a:cs typeface="Calibri"/>
            </a:endParaRPr>
          </a:p>
          <a:p>
            <a:r>
              <a:rPr lang="en-US" dirty="0"/>
              <a:t>The session this PowerPoint is intended to support has been designed to be delivered by facilitators in </a:t>
            </a:r>
            <a:r>
              <a:rPr lang="en-US" b="1" dirty="0"/>
              <a:t>60-90 minutes, depending if the session is being delivered in person or online.</a:t>
            </a:r>
            <a:r>
              <a:rPr lang="en-US" dirty="0"/>
              <a:t> We would encourage you to use that time for (more) discussion of the reflective questions and perhaps invite some feedback. Suggested approximate timings can be found in the notes for each slide.</a:t>
            </a:r>
            <a:endParaRPr lang="en-US" dirty="0">
              <a:ea typeface="Calibri"/>
              <a:cs typeface="Calibri"/>
            </a:endParaRPr>
          </a:p>
          <a:p>
            <a:endParaRPr lang="en-US" dirty="0"/>
          </a:p>
          <a:p>
            <a:r>
              <a:rPr lang="en-US" b="1" dirty="0"/>
              <a:t>IMPORTANT NOTES:</a:t>
            </a:r>
            <a:endParaRPr lang="en-US" dirty="0"/>
          </a:p>
          <a:p>
            <a:r>
              <a:rPr lang="en-US" b="1" dirty="0"/>
              <a:t>This PowerPoint refers to the Education Scotland Equity: Mitigating the impact of poverty on Scotland’s children and young people (</a:t>
            </a:r>
            <a:r>
              <a:rPr lang="en-US" dirty="0">
                <a:hlinkClick r:id="rId3"/>
              </a:rPr>
              <a:t>Equity: Mitigating the impact of poverty on Scotland’s children and young people | Leading professional learning | Professional Learning | Education Scotland</a:t>
            </a:r>
            <a:r>
              <a:rPr lang="en-US" dirty="0"/>
              <a:t>). </a:t>
            </a:r>
            <a:r>
              <a:rPr lang="en-US" b="1" dirty="0"/>
              <a:t>It is anticipated the presenter will be familiar with the content of these pages.  It will be particularly useful to be familiar with PLAs 1-4 before delivering this session. </a:t>
            </a:r>
            <a:endParaRPr lang="en-US" dirty="0"/>
          </a:p>
          <a:p>
            <a:r>
              <a:rPr lang="en-US" b="1" dirty="0"/>
              <a:t>While use of the Equity PL Reflective Workbook is optional, we would encourage its use as part of this facilitated programme. If used, it will be helpful for participants to have it to hand during this session.</a:t>
            </a:r>
            <a:endParaRPr lang="en-US" dirty="0"/>
          </a:p>
          <a:p>
            <a:endParaRPr lang="en-US" b="1" dirty="0"/>
          </a:p>
          <a:p>
            <a:r>
              <a:rPr lang="en-US" b="1" dirty="0"/>
              <a:t>This PowerPoint is to support group session 3, of the 4 that are part of the EQUITY programme.</a:t>
            </a:r>
            <a:endParaRPr lang="en-US" dirty="0">
              <a:ea typeface="Calibri"/>
              <a:cs typeface="Calibri"/>
            </a:endParaRPr>
          </a:p>
          <a:p>
            <a:r>
              <a:rPr lang="en-US" b="1" dirty="0"/>
              <a:t>You might also want to consider planning follow up sessions to check in/support those engaged in the learning, and to share learning from Professional Learning Activities undertaken throughout the programme. </a:t>
            </a:r>
            <a:endParaRPr lang="en-US" dirty="0"/>
          </a:p>
          <a:p>
            <a:endParaRPr lang="en-US" sz="1050" b="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solidFill>
                  <a:srgbClr val="444444"/>
                </a:solidFill>
                <a:effectLst/>
                <a:latin typeface="Calibri" panose="020F0502020204030204" pitchFamily="34" charset="0"/>
              </a:rPr>
              <a:t>It is recommended that facilitators send out an e-mail in advance of group session 3 </a:t>
            </a:r>
            <a:r>
              <a:rPr lang="en-US" b="0" i="0" dirty="0">
                <a:solidFill>
                  <a:srgbClr val="444444"/>
                </a:solidFill>
                <a:effectLst/>
                <a:latin typeface="Calibri" panose="020F0502020204030204" pitchFamily="34" charset="0"/>
              </a:rPr>
              <a:t>to inform participants they will be required to </a:t>
            </a:r>
            <a:r>
              <a:rPr lang="en-US" b="1" i="0" dirty="0">
                <a:solidFill>
                  <a:srgbClr val="444444"/>
                </a:solidFill>
                <a:effectLst/>
                <a:latin typeface="Calibri" panose="020F0502020204030204" pitchFamily="34" charset="0"/>
              </a:rPr>
              <a:t>bring along context specific data </a:t>
            </a:r>
            <a:r>
              <a:rPr lang="en-US" b="0" i="0" dirty="0">
                <a:solidFill>
                  <a:srgbClr val="444444"/>
                </a:solidFill>
                <a:effectLst/>
                <a:latin typeface="Calibri" panose="020F0502020204030204" pitchFamily="34" charset="0"/>
              </a:rPr>
              <a:t>for this session. Facilitators can advise and suggest which data they may feel is appropriate for senior leaders to bring, depending on data systems within the local authority. </a:t>
            </a:r>
          </a:p>
          <a:p>
            <a:endParaRPr lang="en-US" dirty="0"/>
          </a:p>
          <a:p>
            <a:endParaRPr lang="en-US" dirty="0"/>
          </a:p>
          <a:p>
            <a:endParaRPr lang="en-US" dirty="0"/>
          </a:p>
          <a:p>
            <a:endParaRPr lang="en-US" dirty="0"/>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cs-CZ"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216645-FA7E-4331-5815-CA3FFADA422D}"/>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FA43017-25CA-C30B-2AC5-F5E38BA0D2AE}"/>
              </a:ext>
            </a:extLst>
          </p:cNvPr>
          <p:cNvSpPr>
            <a:spLocks noGrp="1" noRot="1" noChangeAspect="1"/>
          </p:cNvSpPr>
          <p:nvPr>
            <p:ph type="sldImg" idx="2"/>
          </p:nvPr>
        </p:nvSpPr>
        <p:spPr>
          <a:xfrm>
            <a:off x="1830388" y="304800"/>
            <a:ext cx="3197225" cy="1798638"/>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BFD66AF9-1883-DF7C-14D5-F8589485C5D2}"/>
              </a:ext>
            </a:extLst>
          </p:cNvPr>
          <p:cNvSpPr>
            <a:spLocks noGrp="1"/>
          </p:cNvSpPr>
          <p:nvPr>
            <p:ph type="body" sz="quarter" idx="3"/>
          </p:nvPr>
        </p:nvSpPr>
        <p:spPr>
          <a:xfrm>
            <a:off x="457200" y="2286000"/>
            <a:ext cx="5638800" cy="3081338"/>
          </a:xfrm>
          <a:prstGeom prst="rect">
            <a:avLst/>
          </a:prstGeom>
        </p:spPr>
        <p:txBody>
          <a:bodyPr vert="horz" lIns="91440" tIns="45720" rIns="91440" bIns="45720" rtlCol="0"/>
          <a:lstStyle/>
          <a:p>
            <a:r>
              <a:rPr lang="en-US" dirty="0"/>
              <a:t>Slide 10</a:t>
            </a:r>
          </a:p>
          <a:p>
            <a:endParaRPr lang="en-US" dirty="0"/>
          </a:p>
          <a:p>
            <a:r>
              <a:rPr lang="en-US" b="1" dirty="0"/>
              <a:t>Suggested timing: </a:t>
            </a:r>
          </a:p>
          <a:p>
            <a:r>
              <a:rPr lang="en-US" b="0" dirty="0"/>
              <a:t>2 minutes</a:t>
            </a:r>
          </a:p>
          <a:p>
            <a:endParaRPr lang="en-US" b="1" dirty="0"/>
          </a:p>
          <a:p>
            <a:endParaRPr lang="en-US" dirty="0"/>
          </a:p>
          <a:p>
            <a:r>
              <a:rPr lang="en-US" b="1" dirty="0"/>
              <a:t>Key Messages</a:t>
            </a:r>
          </a:p>
          <a:p>
            <a:pPr marL="171450" indent="-171450">
              <a:buFont typeface="Arial" panose="020B0604020202020204" pitchFamily="34" charset="0"/>
              <a:buChar char="•"/>
            </a:pPr>
            <a:r>
              <a:rPr lang="en-GB" sz="1200" b="0" i="0" kern="1200" dirty="0">
                <a:solidFill>
                  <a:schemeClr val="tx1"/>
                </a:solidFill>
                <a:effectLst/>
                <a:latin typeface="+mn-lt"/>
                <a:ea typeface="+mn-ea"/>
                <a:cs typeface="+mn-cs"/>
              </a:rPr>
              <a:t>Have we met the aims of today’s session?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dirty="0"/>
              <a:t>Facilitator Notes </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0" i="0" kern="1200" dirty="0">
                <a:solidFill>
                  <a:schemeClr val="tx1"/>
                </a:solidFill>
                <a:effectLst/>
                <a:latin typeface="+mn-lt"/>
                <a:ea typeface="+mn-ea"/>
                <a:cs typeface="+mn-cs"/>
              </a:rPr>
              <a:t>What are our key takeaways? As the session ends, encourage participants to t</a:t>
            </a:r>
            <a:r>
              <a:rPr lang="en-GB" b="0" dirty="0">
                <a:effectLst/>
              </a:rPr>
              <a:t>ake a few minutes to reflect quietly. Ask them to think about what resonated, what challenged them, and how they’ll set aside time to work through PLA 4 before the next group session.</a:t>
            </a:r>
            <a:endParaRPr lang="en-GB" sz="1200" b="0" i="0" kern="1200" dirty="0">
              <a:solidFill>
                <a:schemeClr val="tx1"/>
              </a:solidFill>
              <a:effectLst/>
              <a:latin typeface="+mn-lt"/>
              <a:ea typeface="+mn-ea"/>
              <a:cs typeface="+mn-cs"/>
            </a:endParaRPr>
          </a:p>
          <a:p>
            <a:endParaRPr lang="en-US" dirty="0"/>
          </a:p>
        </p:txBody>
      </p:sp>
    </p:spTree>
    <p:extLst>
      <p:ext uri="{BB962C8B-B14F-4D97-AF65-F5344CB8AC3E}">
        <p14:creationId xmlns:p14="http://schemas.microsoft.com/office/powerpoint/2010/main" val="33194663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54188" y="333375"/>
            <a:ext cx="3348037" cy="1884363"/>
          </a:xfrm>
        </p:spPr>
        <p:txBody>
          <a:bodyPr/>
          <a:lstStyle/>
          <a:p>
            <a:endParaRPr lang="en-GB"/>
          </a:p>
        </p:txBody>
      </p:sp>
      <p:sp>
        <p:nvSpPr>
          <p:cNvPr id="3" name="Notes Placeholder 2"/>
          <p:cNvSpPr>
            <a:spLocks noGrp="1"/>
          </p:cNvSpPr>
          <p:nvPr>
            <p:ph type="body" idx="1"/>
          </p:nvPr>
        </p:nvSpPr>
        <p:spPr>
          <a:xfrm>
            <a:off x="533400" y="2819400"/>
            <a:ext cx="5943600" cy="3081338"/>
          </a:xfrm>
        </p:spPr>
        <p:txBody>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Slide 11</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r>
              <a:rPr lang="en-US" b="1" dirty="0"/>
              <a:t>Suggested timing: </a:t>
            </a:r>
          </a:p>
          <a:p>
            <a:endParaRPr lang="en-US" b="1" dirty="0"/>
          </a:p>
          <a:p>
            <a:r>
              <a:rPr lang="en-US" b="0" dirty="0"/>
              <a:t>1 minute</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US" b="1" dirty="0"/>
              <a:t>Facilitator Notes </a:t>
            </a: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Thank the group for their time and engagement and make sure they know who to approach with any questions and how to contact them. You may wish to add these details to the slide.</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You may also wish to add a link or QR code for your own feedback form at this slide.</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r>
              <a:rPr lang="en-GB" dirty="0"/>
              <a:t>If you would like to provide feedback on this resource, as a facilitator, please go to https://forms.office.com/e/SZsihk0m6d</a:t>
            </a:r>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5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871B2431-D351-4C6E-A3CF-9DFAC0E3E050}" type="slidenum">
              <a:rPr lang="cs-CZ" smtClean="0"/>
              <a:t>11</a:t>
            </a:fld>
            <a:endParaRPr lang="cs-CZ"/>
          </a:p>
        </p:txBody>
      </p:sp>
    </p:spTree>
    <p:extLst>
      <p:ext uri="{BB962C8B-B14F-4D97-AF65-F5344CB8AC3E}">
        <p14:creationId xmlns:p14="http://schemas.microsoft.com/office/powerpoint/2010/main" val="3461782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dirty="0"/>
              <a:t>Slide 2</a:t>
            </a:r>
          </a:p>
          <a:p>
            <a:r>
              <a:rPr lang="en-US" dirty="0"/>
              <a:t>    </a:t>
            </a:r>
            <a:endParaRPr lang="en-US" dirty="0">
              <a:ea typeface="Calibri"/>
              <a:cs typeface="Calibri"/>
            </a:endParaRPr>
          </a:p>
          <a:p>
            <a:r>
              <a:rPr lang="en-US" b="1" dirty="0"/>
              <a:t>Suggested timing: </a:t>
            </a:r>
            <a:endParaRPr lang="en-US" dirty="0"/>
          </a:p>
          <a:p>
            <a:r>
              <a:rPr lang="en-US" dirty="0"/>
              <a:t>5 minutes</a:t>
            </a:r>
            <a:endParaRPr lang="en-US" dirty="0">
              <a:ea typeface="Calibri"/>
              <a:cs typeface="Calibri"/>
            </a:endParaRPr>
          </a:p>
          <a:p>
            <a:endParaRPr lang="en-US" b="1" dirty="0"/>
          </a:p>
          <a:p>
            <a:r>
              <a:rPr lang="en-US" b="1" dirty="0"/>
              <a:t>Key messages:</a:t>
            </a:r>
            <a:endParaRPr lang="en-US" dirty="0">
              <a:ea typeface="Calibri"/>
              <a:cs typeface="Calibri"/>
            </a:endParaRPr>
          </a:p>
          <a:p>
            <a:r>
              <a:rPr lang="en-US" dirty="0"/>
              <a:t>Take a moment to remind the group about the group protocols (or ‘group agreement’) from group sessions 1 and 2.</a:t>
            </a:r>
            <a:endParaRPr lang="en-US" dirty="0">
              <a:ea typeface="Calibri"/>
              <a:cs typeface="Calibri"/>
            </a:endParaRPr>
          </a:p>
          <a:p>
            <a:r>
              <a:rPr lang="en-US" dirty="0"/>
              <a:t>Ask participants to comment on anything they would like to add or amend. </a:t>
            </a:r>
            <a:endParaRPr lang="en-US" dirty="0">
              <a:ea typeface="Calibri"/>
              <a:cs typeface="Calibri"/>
            </a:endParaRPr>
          </a:p>
          <a:p>
            <a:r>
              <a:rPr lang="en-US" dirty="0"/>
              <a:t>Is there anything that participants feel is missing or anything they would like to remove?</a:t>
            </a:r>
            <a:endParaRPr lang="en-US" dirty="0">
              <a:ea typeface="Calibri"/>
              <a:cs typeface="Calibri"/>
            </a:endParaRPr>
          </a:p>
          <a:p>
            <a:r>
              <a:rPr lang="en-US" dirty="0"/>
              <a:t>The protocols on the slide are suggestions to be amended for your context. </a:t>
            </a:r>
            <a:endParaRPr lang="en-US" dirty="0">
              <a:ea typeface="Calibri"/>
              <a:cs typeface="Calibri"/>
            </a:endParaRPr>
          </a:p>
          <a:p>
            <a:endParaRPr lang="en-US" sz="1100" dirty="0"/>
          </a:p>
          <a:p>
            <a:r>
              <a:rPr lang="en-US" sz="1100" b="1" dirty="0"/>
              <a:t>Facilitator notes: </a:t>
            </a:r>
          </a:p>
          <a:p>
            <a:r>
              <a:rPr lang="en-US" dirty="0"/>
              <a:t>You may have some people present who missed session 2, so it's important to revisit the ways of working together at each session.</a:t>
            </a:r>
            <a:endParaRPr lang="en-US" sz="1100" b="1" dirty="0"/>
          </a:p>
          <a:p>
            <a:endParaRPr lang="en-US" sz="1100" b="1" dirty="0"/>
          </a:p>
          <a:p>
            <a:r>
              <a:rPr lang="en-US" sz="1100" b="1" dirty="0"/>
              <a:t>Why establish group protocols (reminder </a:t>
            </a:r>
            <a:r>
              <a:rPr lang="en-US" b="1" dirty="0"/>
              <a:t>from session 2)</a:t>
            </a:r>
            <a:endParaRPr lang="en-US" sz="1100" dirty="0">
              <a:ea typeface="Calibri"/>
              <a:cs typeface="Calibri"/>
            </a:endParaRPr>
          </a:p>
          <a:p>
            <a:r>
              <a:rPr lang="en-US" sz="1100" dirty="0"/>
              <a:t>Effective professional learning goes beyond simply delivering information. It fosters a learning community where educators can learn with, from, and on behalf of one another. To achieve this, the facilitator of this learning should establish clear protocols and a positive learning environment at the outset. The general notes below will support the facilitator to help everyone feel comfortable participating and contribute to a rich learning experience. </a:t>
            </a:r>
          </a:p>
          <a:p>
            <a:endParaRPr lang="en-US" sz="1100" dirty="0"/>
          </a:p>
          <a:p>
            <a:r>
              <a:rPr lang="en-US" sz="1100" dirty="0"/>
              <a:t>1. </a:t>
            </a:r>
            <a:r>
              <a:rPr lang="en-US" sz="1100" b="1" dirty="0"/>
              <a:t>Contract a Safe Space</a:t>
            </a:r>
            <a:r>
              <a:rPr lang="en-US" sz="1100" dirty="0"/>
              <a:t>: Co-create a Safe Space agreement with your group. This agreement outlines expectations for respectful communication and active listening. A safe space allows trust to flourish, fostering a collaborative environment where everyone feels comfortable sharing ideas and taking risks. </a:t>
            </a:r>
          </a:p>
          <a:p>
            <a:r>
              <a:rPr lang="en-US" sz="1100" dirty="0"/>
              <a:t>2. </a:t>
            </a:r>
            <a:r>
              <a:rPr lang="en-US" sz="1100" b="1" dirty="0"/>
              <a:t>Shift from Top-Down to Collaborative Learning</a:t>
            </a:r>
            <a:r>
              <a:rPr lang="en-US" sz="1100" dirty="0"/>
              <a:t>:  Move beyond the traditional model where one person imparts knowledge. Embrace a collaborative approach where all participants actively engage. This means learning with, from, and on behalf of one another. By leveraging the diverse perspectives within the group, gaining a richer understanding and creating a more impactful learning experience for everyone. </a:t>
            </a:r>
          </a:p>
          <a:p>
            <a:r>
              <a:rPr lang="en-US" sz="1100" dirty="0"/>
              <a:t>3. </a:t>
            </a:r>
            <a:r>
              <a:rPr lang="en-US" sz="1100" b="1" dirty="0"/>
              <a:t>Holding the Ladder: Shared Expertise and Recognition : </a:t>
            </a:r>
            <a:r>
              <a:rPr lang="en-US" sz="1100" dirty="0"/>
              <a:t>Holding the ladder signifies a two-fold approach: Sharing Expertise: Those with experience can share their knowledge and insights.  Recognize Everyone's Contribution: Actively listen and be open to learning from the unique perspectives and experiences of colleagues. Build on each other's ideas to foster a collaborative environment where everyone feels valued, and their contributions are respected. </a:t>
            </a:r>
          </a:p>
          <a:p>
            <a:r>
              <a:rPr lang="en-US" sz="1100" dirty="0"/>
              <a:t>4. </a:t>
            </a:r>
            <a:r>
              <a:rPr lang="en-US" sz="1100" b="1" dirty="0"/>
              <a:t>Hold Space for Silence and Respectful Discussion: </a:t>
            </a:r>
            <a:r>
              <a:rPr lang="en-US" sz="1100" dirty="0"/>
              <a:t>Hold space for silence after someone speaks or asks a question. It can be tempting to jump in to fill silence but allowing time for quiet can avoid interrupting thought and produce more thoughtful responses. Everyone deserves to be heard and understood. Adapt the time allocation based on the size of the group and the complexity of the topic.  </a:t>
            </a:r>
          </a:p>
          <a:p>
            <a:r>
              <a:rPr lang="en-US" sz="1100" dirty="0"/>
              <a:t>5</a:t>
            </a:r>
            <a:r>
              <a:rPr lang="en-US" sz="1100" b="1" dirty="0"/>
              <a:t>. Schedule Regular Breaks:  </a:t>
            </a:r>
            <a:r>
              <a:rPr lang="en-US" sz="1100" dirty="0"/>
              <a:t>Schedule regular breaks throughout the session. This allows participants to process information, refocus, and return with renewed energy, leading to a more productive learning experience. </a:t>
            </a:r>
          </a:p>
          <a:p>
            <a:r>
              <a:rPr lang="en-US" sz="1100" dirty="0"/>
              <a:t>6. </a:t>
            </a:r>
            <a:r>
              <a:rPr lang="en-US" sz="1100" b="1" dirty="0"/>
              <a:t>Centre Learning in Real Life:  </a:t>
            </a:r>
            <a:r>
              <a:rPr lang="en-US" sz="1100" dirty="0"/>
              <a:t>Connect the learning to real-life experiences by encouraging participants to share relevant personal anecdotes or applications. This strengthens understanding and makes the learning more relatable and impactful for all.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7763" y="477838"/>
            <a:ext cx="4562475" cy="2566987"/>
          </a:xfrm>
        </p:spPr>
        <p:txBody>
          <a:bodyPr/>
          <a:lstStyle/>
          <a:p>
            <a:endParaRPr lang="en-GB"/>
          </a:p>
        </p:txBody>
      </p:sp>
      <p:sp>
        <p:nvSpPr>
          <p:cNvPr id="3" name="Notes Placeholder 2"/>
          <p:cNvSpPr>
            <a:spLocks noGrp="1"/>
          </p:cNvSpPr>
          <p:nvPr>
            <p:ph type="body" idx="1"/>
          </p:nvPr>
        </p:nvSpPr>
        <p:spPr>
          <a:xfrm>
            <a:off x="914400" y="3251200"/>
            <a:ext cx="5105400" cy="3081338"/>
          </a:xfrm>
        </p:spPr>
        <p:txBody>
          <a:bodyPr/>
          <a:lstStyle/>
          <a:p>
            <a:pPr algn="l" rtl="0" fontAlgn="base"/>
            <a:r>
              <a:rPr lang="en-GB" b="0" i="0" u="none" strike="noStrike" dirty="0">
                <a:solidFill>
                  <a:srgbClr val="000000"/>
                </a:solidFill>
                <a:effectLst/>
                <a:latin typeface="Calibri" panose="020F0502020204030204" pitchFamily="34" charset="0"/>
              </a:rPr>
              <a:t>Slide 3</a:t>
            </a:r>
          </a:p>
          <a:p>
            <a:pPr algn="l" rtl="0" fontAlgn="base"/>
            <a:endParaRPr lang="en-GB" b="1" i="0" u="none" strike="noStrike" dirty="0">
              <a:solidFill>
                <a:srgbClr val="000000"/>
              </a:solidFill>
              <a:effectLst/>
              <a:latin typeface="Calibri" panose="020F0502020204030204" pitchFamily="34" charset="0"/>
            </a:endParaRPr>
          </a:p>
          <a:p>
            <a:pPr algn="l" rtl="0" fontAlgn="base"/>
            <a:r>
              <a:rPr lang="en-GB" b="1" i="0" u="none" strike="noStrike" dirty="0">
                <a:solidFill>
                  <a:srgbClr val="000000"/>
                </a:solidFill>
                <a:effectLst/>
                <a:latin typeface="Calibri" panose="020F0502020204030204" pitchFamily="34" charset="0"/>
              </a:rPr>
              <a:t>Suggested timing:</a:t>
            </a:r>
          </a:p>
          <a:p>
            <a:pPr algn="l" rtl="0" fontAlgn="base"/>
            <a:r>
              <a:rPr lang="en-GB" b="0" i="0" u="none" strike="noStrike" dirty="0">
                <a:solidFill>
                  <a:srgbClr val="000000"/>
                </a:solidFill>
                <a:effectLst/>
                <a:latin typeface="Calibri"/>
                <a:ea typeface="Calibri"/>
                <a:cs typeface="Calibri"/>
              </a:rPr>
              <a:t>1 minute</a:t>
            </a:r>
            <a:endParaRPr lang="en-GB" b="1" i="0" u="none" strike="noStrike" dirty="0">
              <a:solidFill>
                <a:srgbClr val="000000"/>
              </a:solidFill>
              <a:effectLst/>
              <a:latin typeface="Calibri"/>
              <a:ea typeface="Calibri"/>
              <a:cs typeface="Calibri"/>
            </a:endParaRPr>
          </a:p>
          <a:p>
            <a:pPr algn="l" rtl="0" fontAlgn="base"/>
            <a:endParaRPr lang="en-GB" b="1" i="0" u="none" strike="noStrike" dirty="0">
              <a:solidFill>
                <a:srgbClr val="000000"/>
              </a:solidFill>
              <a:effectLst/>
              <a:latin typeface="Calibri" panose="020F0502020204030204" pitchFamily="34" charset="0"/>
            </a:endParaRPr>
          </a:p>
          <a:p>
            <a:pPr algn="l" rtl="0" fontAlgn="base"/>
            <a:r>
              <a:rPr lang="en-GB" b="1" i="0" u="none" strike="noStrike" dirty="0">
                <a:solidFill>
                  <a:srgbClr val="000000"/>
                </a:solidFill>
                <a:effectLst/>
                <a:latin typeface="Calibri" panose="020F0502020204030204" pitchFamily="34" charset="0"/>
              </a:rPr>
              <a:t>Facilitator notes:</a:t>
            </a:r>
            <a:r>
              <a:rPr lang="en-US" b="0" i="0" dirty="0">
                <a:solidFill>
                  <a:srgbClr val="444444"/>
                </a:solidFill>
                <a:effectLst/>
                <a:latin typeface="Calibri" panose="020F0502020204030204" pitchFamily="34" charset="0"/>
              </a:rPr>
              <a:t>​</a:t>
            </a:r>
          </a:p>
          <a:p>
            <a:pPr algn="l" rtl="0" fontAlgn="base"/>
            <a:endParaRPr lang="en-US" b="0" i="0" dirty="0">
              <a:solidFill>
                <a:srgbClr val="444444"/>
              </a:solidFill>
              <a:effectLst/>
              <a:latin typeface="Calibri" panose="020F0502020204030204" pitchFamily="34" charset="0"/>
            </a:endParaRPr>
          </a:p>
          <a:p>
            <a:pPr algn="l" rtl="0" fontAlgn="base"/>
            <a:r>
              <a:rPr lang="en-US" b="1" i="0" dirty="0">
                <a:solidFill>
                  <a:srgbClr val="444444"/>
                </a:solidFill>
                <a:effectLst/>
                <a:latin typeface="Calibri" panose="020F0502020204030204" pitchFamily="34" charset="0"/>
              </a:rPr>
              <a:t>It is recommended that facilitators send out an e-mail in advance of group session 3 </a:t>
            </a:r>
            <a:r>
              <a:rPr lang="en-US" b="0" i="0" dirty="0">
                <a:solidFill>
                  <a:srgbClr val="444444"/>
                </a:solidFill>
                <a:effectLst/>
                <a:latin typeface="Calibri" panose="020F0502020204030204" pitchFamily="34" charset="0"/>
              </a:rPr>
              <a:t>to inform participants they will be required to bring along context specific data for this session. Facilitators can advise and suggest which data they may feel is appropriate for senior leaders to bring, depending on data systems within the local authority. </a:t>
            </a:r>
          </a:p>
          <a:p>
            <a:pPr algn="l" rtl="0" fontAlgn="base"/>
            <a:endParaRPr lang="en-US" b="0" i="0" dirty="0">
              <a:solidFill>
                <a:srgbClr val="444444"/>
              </a:solidFill>
              <a:effectLst/>
              <a:latin typeface="Calibri" panose="020F0502020204030204" pitchFamily="34" charset="0"/>
            </a:endParaRPr>
          </a:p>
          <a:p>
            <a:pPr algn="l" rtl="0" fontAlgn="base"/>
            <a:r>
              <a:rPr lang="en-GB" b="0" i="0" dirty="0">
                <a:solidFill>
                  <a:srgbClr val="444444"/>
                </a:solidFill>
                <a:effectLst/>
                <a:latin typeface="Calibri"/>
                <a:ea typeface="Calibri"/>
                <a:cs typeface="Calibri"/>
              </a:rPr>
              <a:t>​</a:t>
            </a:r>
            <a:r>
              <a:rPr lang="en-GB" b="0" i="0" u="none" strike="noStrike" dirty="0">
                <a:solidFill>
                  <a:srgbClr val="000000"/>
                </a:solidFill>
                <a:effectLst/>
                <a:latin typeface="Calibri"/>
                <a:ea typeface="Calibri"/>
                <a:cs typeface="Calibri"/>
              </a:rPr>
              <a:t>This slide shows what will be looked at in this session, to be shared with participants. Invite any questions they may have. </a:t>
            </a:r>
          </a:p>
          <a:p>
            <a:endParaRPr lang="en-GB" dirty="0"/>
          </a:p>
        </p:txBody>
      </p:sp>
    </p:spTree>
    <p:extLst>
      <p:ext uri="{BB962C8B-B14F-4D97-AF65-F5344CB8AC3E}">
        <p14:creationId xmlns:p14="http://schemas.microsoft.com/office/powerpoint/2010/main" val="14088890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dirty="0"/>
              <a:t>Slide 4  </a:t>
            </a:r>
          </a:p>
          <a:p>
            <a:endParaRPr lang="en-US" dirty="0"/>
          </a:p>
          <a:p>
            <a:r>
              <a:rPr lang="en-US" b="1" dirty="0"/>
              <a:t>Suggested timing:  </a:t>
            </a:r>
            <a:endParaRPr lang="en-US" b="1" dirty="0">
              <a:ea typeface="Calibri"/>
              <a:cs typeface="Calibri"/>
            </a:endParaRPr>
          </a:p>
          <a:p>
            <a:r>
              <a:rPr lang="en-US" dirty="0"/>
              <a:t>5 minutes</a:t>
            </a:r>
            <a:endParaRPr lang="en-US" dirty="0">
              <a:ea typeface="Calibri"/>
              <a:cs typeface="Calibri"/>
            </a:endParaRPr>
          </a:p>
          <a:p>
            <a:endParaRPr lang="en-US" dirty="0"/>
          </a:p>
          <a:p>
            <a:r>
              <a:rPr lang="en-US" b="1" dirty="0"/>
              <a:t>Facilitator notes:</a:t>
            </a:r>
          </a:p>
          <a:p>
            <a:pPr fontAlgn="t"/>
            <a:r>
              <a:rPr lang="en-GB" sz="1200" b="0" i="0" kern="1200" dirty="0">
                <a:solidFill>
                  <a:schemeClr val="tx1"/>
                </a:solidFill>
                <a:effectLst/>
                <a:latin typeface="+mn-lt"/>
                <a:ea typeface="+mn-ea"/>
                <a:cs typeface="+mn-cs"/>
              </a:rPr>
              <a:t>This opening reflection supports participants to reconnect with their individual professional learning within learning step 1 of PLA 4 and explore their own relationship with data. It sets the tone for discussion about how data is used in their context and how confidence levels vary. </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Acknowledge the changes in emerging technologies and data formats and encourage participants to consider how these developments relate to current approaches within the local authority and within their sector.</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If in person - </a:t>
            </a:r>
            <a:r>
              <a:rPr lang="en-GB" sz="1200" b="0" i="0" kern="1200" dirty="0">
                <a:solidFill>
                  <a:schemeClr val="tx1"/>
                </a:solidFill>
                <a:effectLst/>
                <a:latin typeface="+mn-lt"/>
                <a:ea typeface="+mn-ea"/>
                <a:cs typeface="+mn-cs"/>
              </a:rPr>
              <a:t>Invite participants to imagine the continuum as a scale and place themselves where they feel they were during their individual learning.</a:t>
            </a:r>
          </a:p>
          <a:p>
            <a:pPr fontAlgn="t"/>
            <a:r>
              <a:rPr lang="en-GB" sz="1200" b="0" i="0" kern="1200" dirty="0">
                <a:solidFill>
                  <a:schemeClr val="tx1"/>
                </a:solidFill>
                <a:effectLst/>
                <a:latin typeface="+mn-lt"/>
                <a:ea typeface="+mn-ea"/>
                <a:cs typeface="+mn-cs"/>
              </a:rPr>
              <a:t>Emphasise that leaders may be positioned across the continuum for many valid reasons.</a:t>
            </a:r>
          </a:p>
          <a:p>
            <a:pPr fontAlgn="t"/>
            <a:r>
              <a:rPr lang="en-GB" sz="1200" b="0" i="0" kern="1200" dirty="0">
                <a:solidFill>
                  <a:schemeClr val="tx1"/>
                </a:solidFill>
                <a:effectLst/>
                <a:latin typeface="+mn-lt"/>
                <a:ea typeface="+mn-ea"/>
                <a:cs typeface="+mn-cs"/>
              </a:rPr>
              <a:t>Encourage honesty and highlight that this is a personal reflection rather than an evaluation.</a:t>
            </a:r>
          </a:p>
          <a:p>
            <a:pPr fontAlgn="t"/>
            <a:r>
              <a:rPr lang="en-GB" sz="1200" b="0" i="0" kern="1200" dirty="0">
                <a:solidFill>
                  <a:schemeClr val="tx1"/>
                </a:solidFill>
                <a:effectLst/>
                <a:latin typeface="+mn-lt"/>
                <a:ea typeface="+mn-ea"/>
                <a:cs typeface="+mn-cs"/>
              </a:rPr>
              <a:t>Ask participants to discuss briefly in small groups or use a Think Pair Share approach to allow sharing of perspectives.</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If online - </a:t>
            </a:r>
            <a:r>
              <a:rPr lang="en-GB" sz="1200" b="0" i="0" kern="1200" dirty="0">
                <a:solidFill>
                  <a:schemeClr val="tx1"/>
                </a:solidFill>
                <a:effectLst/>
                <a:latin typeface="+mn-lt"/>
                <a:ea typeface="+mn-ea"/>
                <a:cs typeface="+mn-cs"/>
              </a:rPr>
              <a:t>Invite participants to share their position on the continuum using the chat function or a simple poll.</a:t>
            </a:r>
          </a:p>
          <a:p>
            <a:pPr fontAlgn="t"/>
            <a:r>
              <a:rPr lang="en-GB" sz="1200" b="0" i="0" kern="1200" dirty="0">
                <a:solidFill>
                  <a:schemeClr val="tx1"/>
                </a:solidFill>
                <a:effectLst/>
                <a:latin typeface="+mn-lt"/>
                <a:ea typeface="+mn-ea"/>
                <a:cs typeface="+mn-cs"/>
              </a:rPr>
              <a:t>Allow a short pause for reflection before responses are posted.</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Managing Feedback:</a:t>
            </a:r>
          </a:p>
          <a:p>
            <a:pPr fontAlgn="t"/>
            <a:r>
              <a:rPr lang="en-GB" sz="1200" b="0" i="0" kern="1200" dirty="0">
                <a:solidFill>
                  <a:schemeClr val="tx1"/>
                </a:solidFill>
                <a:effectLst/>
                <a:latin typeface="+mn-lt"/>
                <a:ea typeface="+mn-ea"/>
                <a:cs typeface="+mn-cs"/>
              </a:rPr>
              <a:t>Time for feedback is valuable, although you may need to manage this carefully depending on the size of the group and the time available. Encourage contributions while keeping the session moving.</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5FF8F7-8BFD-B525-8288-285728803C91}"/>
            </a:ext>
          </a:extLst>
        </p:cNvPr>
        <p:cNvGrpSpPr/>
        <p:nvPr/>
      </p:nvGrpSpPr>
      <p:grpSpPr>
        <a:xfrm>
          <a:off x="0" y="0"/>
          <a:ext cx="0" cy="0"/>
          <a:chOff x="0" y="0"/>
          <a:chExt cx="0" cy="0"/>
        </a:xfrm>
      </p:grpSpPr>
      <p:sp>
        <p:nvSpPr>
          <p:cNvPr id="4" name="Slide Image Placeholder 3">
            <a:extLst>
              <a:ext uri="{FF2B5EF4-FFF2-40B4-BE49-F238E27FC236}">
                <a16:creationId xmlns:a16="http://schemas.microsoft.com/office/drawing/2014/main" id="{65C409C4-F1FC-1647-2E48-BF24AFB72354}"/>
              </a:ext>
            </a:extLst>
          </p:cNvPr>
          <p:cNvSpPr>
            <a:spLocks noGrp="1" noRot="1" noChangeAspect="1"/>
          </p:cNvSpPr>
          <p:nvPr>
            <p:ph type="sldImg" idx="2"/>
          </p:nvPr>
        </p:nvSpPr>
        <p:spPr>
          <a:xfrm>
            <a:off x="1884363" y="141288"/>
            <a:ext cx="3135312" cy="176371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a:extLst>
              <a:ext uri="{FF2B5EF4-FFF2-40B4-BE49-F238E27FC236}">
                <a16:creationId xmlns:a16="http://schemas.microsoft.com/office/drawing/2014/main" id="{F369D2FE-D1B7-B294-F9A6-D7B46DB549EB}"/>
              </a:ext>
            </a:extLst>
          </p:cNvPr>
          <p:cNvSpPr>
            <a:spLocks noGrp="1"/>
          </p:cNvSpPr>
          <p:nvPr>
            <p:ph type="body" sz="quarter" idx="3"/>
          </p:nvPr>
        </p:nvSpPr>
        <p:spPr>
          <a:xfrm>
            <a:off x="228600" y="2209800"/>
            <a:ext cx="6400800" cy="3295650"/>
          </a:xfrm>
          <a:prstGeom prst="rect">
            <a:avLst/>
          </a:prstGeom>
        </p:spPr>
        <p:txBody>
          <a:bodyPr vert="horz" lIns="91440" tIns="45720" rIns="91440" bIns="45720" rtlCol="0"/>
          <a:lstStyle/>
          <a:p>
            <a:r>
              <a:rPr lang="en-US" dirty="0"/>
              <a:t>Slide 6</a:t>
            </a:r>
          </a:p>
          <a:p>
            <a:r>
              <a:rPr lang="en-US" dirty="0"/>
              <a:t>    </a:t>
            </a:r>
            <a:endParaRPr lang="en-US" dirty="0">
              <a:ea typeface="Calibri"/>
              <a:cs typeface="Calibri"/>
            </a:endParaRPr>
          </a:p>
          <a:p>
            <a:r>
              <a:rPr lang="en-US" b="1" dirty="0"/>
              <a:t>Suggested timing: </a:t>
            </a:r>
          </a:p>
          <a:p>
            <a:endParaRPr lang="en-US" b="1" dirty="0"/>
          </a:p>
          <a:p>
            <a:r>
              <a:rPr lang="en-US" dirty="0"/>
              <a:t>10 minutes</a:t>
            </a:r>
            <a:endParaRPr lang="en-US" dirty="0">
              <a:ea typeface="Calibri"/>
              <a:cs typeface="Calibri"/>
            </a:endParaRPr>
          </a:p>
          <a:p>
            <a:endParaRPr lang="en-US" b="1" dirty="0"/>
          </a:p>
          <a:p>
            <a:r>
              <a:rPr lang="en-US" b="1" dirty="0"/>
              <a:t>Key messages:</a:t>
            </a:r>
            <a:endParaRPr lang="en-US" dirty="0">
              <a:ea typeface="Calibri"/>
              <a:cs typeface="Calibri"/>
            </a:endParaRPr>
          </a:p>
          <a:p>
            <a:r>
              <a:rPr lang="en-US" sz="1100" dirty="0">
                <a:ea typeface="Calibri"/>
                <a:cs typeface="Calibri"/>
              </a:rPr>
              <a:t>This part of the session is for looking back at prior learning and sharing key insights, surprises, anything that challenged thinking. </a:t>
            </a:r>
            <a:r>
              <a:rPr lang="en-GB" sz="1100" dirty="0">
                <a:ea typeface="Calibri"/>
                <a:cs typeface="Calibri"/>
              </a:rPr>
              <a:t>Learning from PLA 4 is intended to build confidence and capability in using data meaningfully, not to overwhelm. Leaders bring varied levels of experience and this can contribute to rich discussion. The learning steps form a cycle rather than a checklist, supporting continuous improvement.</a:t>
            </a:r>
          </a:p>
          <a:p>
            <a:endParaRPr lang="en-GB" sz="1100" dirty="0">
              <a:ea typeface="Calibri"/>
              <a:cs typeface="Calibri"/>
            </a:endParaRPr>
          </a:p>
          <a:p>
            <a:r>
              <a:rPr lang="en-GB" sz="1100" dirty="0">
                <a:ea typeface="Calibri"/>
                <a:cs typeface="Calibri"/>
              </a:rPr>
              <a:t>Reflecting together helps build a consistent and coherent approach across the authority or sector.</a:t>
            </a:r>
            <a:endParaRPr lang="en-US" sz="1100" dirty="0">
              <a:ea typeface="Calibri"/>
              <a:cs typeface="Calibri"/>
            </a:endParaRPr>
          </a:p>
          <a:p>
            <a:endParaRPr lang="en-US" sz="1100" dirty="0">
              <a:ea typeface="Calibri"/>
              <a:cs typeface="Calibri"/>
            </a:endParaRPr>
          </a:p>
          <a:p>
            <a:r>
              <a:rPr lang="en-US" sz="1100" dirty="0"/>
              <a:t>The images on the slide are to remind the group about the content of  PLA 4.  The learning steps were:</a:t>
            </a:r>
          </a:p>
          <a:p>
            <a:endParaRPr lang="en-US" sz="1050" b="1" dirty="0"/>
          </a:p>
          <a:p>
            <a:r>
              <a:rPr lang="en-GB" sz="1200" b="0" kern="1200" dirty="0">
                <a:solidFill>
                  <a:schemeClr val="tx1"/>
                </a:solidFill>
                <a:effectLst/>
                <a:latin typeface="+mn-lt"/>
                <a:ea typeface="+mn-ea"/>
                <a:cs typeface="+mn-cs"/>
              </a:rPr>
              <a:t>1. Establishing the purpose and use of data</a:t>
            </a:r>
          </a:p>
          <a:p>
            <a:r>
              <a:rPr lang="en-GB" sz="1200" b="0" kern="1200" dirty="0">
                <a:solidFill>
                  <a:schemeClr val="tx1"/>
                </a:solidFill>
                <a:effectLst/>
                <a:latin typeface="+mn-lt"/>
                <a:ea typeface="+mn-ea"/>
                <a:cs typeface="+mn-cs"/>
              </a:rPr>
              <a:t>2. Defining and classifying data</a:t>
            </a:r>
          </a:p>
          <a:p>
            <a:r>
              <a:rPr lang="en-GB" sz="1200" b="0" kern="1200" dirty="0">
                <a:solidFill>
                  <a:schemeClr val="tx1"/>
                </a:solidFill>
                <a:effectLst/>
                <a:latin typeface="+mn-lt"/>
                <a:ea typeface="+mn-ea"/>
                <a:cs typeface="+mn-cs"/>
              </a:rPr>
              <a:t>3. Creating effective processes and systems</a:t>
            </a:r>
          </a:p>
          <a:p>
            <a:r>
              <a:rPr lang="en-GB" sz="1200" b="0" kern="1200" dirty="0">
                <a:solidFill>
                  <a:schemeClr val="tx1"/>
                </a:solidFill>
                <a:effectLst/>
                <a:latin typeface="+mn-lt"/>
                <a:ea typeface="+mn-ea"/>
                <a:cs typeface="+mn-cs"/>
              </a:rPr>
              <a:t>4. Interpreting and analysing data to identify your gaps and needs</a:t>
            </a:r>
          </a:p>
          <a:p>
            <a:r>
              <a:rPr lang="en-GB" sz="1200" b="0" kern="1200" dirty="0">
                <a:solidFill>
                  <a:schemeClr val="tx1"/>
                </a:solidFill>
                <a:effectLst/>
                <a:latin typeface="+mn-lt"/>
                <a:ea typeface="+mn-ea"/>
                <a:cs typeface="+mn-cs"/>
              </a:rPr>
              <a:t>5. Developing a data informed culture</a:t>
            </a:r>
          </a:p>
          <a:p>
            <a:r>
              <a:rPr lang="en-GB" sz="1200" b="0" kern="1200" dirty="0">
                <a:solidFill>
                  <a:schemeClr val="tx1"/>
                </a:solidFill>
                <a:effectLst/>
                <a:latin typeface="+mn-lt"/>
                <a:ea typeface="+mn-ea"/>
                <a:cs typeface="+mn-cs"/>
              </a:rPr>
              <a:t>6. Self-evaluation for equity- tools and methodologies</a:t>
            </a:r>
            <a:endParaRPr lang="en-GB" sz="1100" b="0" i="0" kern="1200" dirty="0">
              <a:solidFill>
                <a:schemeClr val="tx1"/>
              </a:solidFill>
              <a:effectLst/>
              <a:latin typeface="+mn-lt"/>
              <a:ea typeface="+mn-ea"/>
              <a:cs typeface="+mn-cs"/>
            </a:endParaRPr>
          </a:p>
          <a:p>
            <a:endParaRPr lang="en-US" sz="1100" dirty="0">
              <a:ea typeface="Calibri"/>
              <a:cs typeface="Calibri"/>
            </a:endParaRPr>
          </a:p>
          <a:p>
            <a:r>
              <a:rPr lang="en-US" sz="1100" b="1" dirty="0"/>
              <a:t>Facilitator notes: </a:t>
            </a:r>
          </a:p>
          <a:p>
            <a:r>
              <a:rPr lang="en-US" sz="1100" b="1" dirty="0"/>
              <a:t>Remind the group about the learning steps in PLA 4 and some of the resources they looked at. The images on the slide should help remind them.</a:t>
            </a:r>
          </a:p>
          <a:p>
            <a:r>
              <a:rPr lang="en-US" dirty="0"/>
              <a:t>Your role here is simply to facilitate a group discussion. This could be in pairs or groups if in person, or in breakouts if you’re working online. You may prefer to stay as a whole group and use the prompt questions below to invite reflections and discussion.</a:t>
            </a:r>
          </a:p>
          <a:p>
            <a:endParaRPr lang="en-US" dirty="0"/>
          </a:p>
          <a:p>
            <a:endParaRPr lang="en-US" sz="1100" b="1" dirty="0"/>
          </a:p>
          <a:p>
            <a:r>
              <a:rPr lang="en-US" sz="1100" b="1" dirty="0"/>
              <a:t>You could use a selection of prompt questions (some are drawn from the Reflective Questions from PLA 4).</a:t>
            </a:r>
          </a:p>
          <a:p>
            <a:r>
              <a:rPr lang="en-US" sz="1100" b="0" dirty="0"/>
              <a:t>What were the key take aways from this learning step?</a:t>
            </a:r>
          </a:p>
          <a:p>
            <a:r>
              <a:rPr lang="en-US" sz="1100" b="0" dirty="0"/>
              <a:t>Were there any surprises that challenged your thinking?</a:t>
            </a:r>
          </a:p>
          <a:p>
            <a:r>
              <a:rPr lang="en-GB" sz="1200" b="0" i="0" kern="1200" dirty="0">
                <a:solidFill>
                  <a:schemeClr val="tx1"/>
                </a:solidFill>
                <a:effectLst/>
                <a:latin typeface="+mn-lt"/>
                <a:ea typeface="+mn-ea"/>
                <a:cs typeface="+mn-cs"/>
              </a:rPr>
              <a:t>What biases might you bring to data? (Being aware of these will help you avoid them in future.)</a:t>
            </a:r>
          </a:p>
          <a:p>
            <a:r>
              <a:rPr lang="en-GB" sz="1200" b="0" i="0" kern="1200" dirty="0">
                <a:solidFill>
                  <a:schemeClr val="tx1"/>
                </a:solidFill>
                <a:effectLst/>
                <a:latin typeface="+mn-lt"/>
                <a:ea typeface="+mn-ea"/>
                <a:cs typeface="+mn-cs"/>
              </a:rPr>
              <a:t>What, for you, is the connection between effective use of data and equity (in a nutshell)?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kern="1200" dirty="0">
                <a:solidFill>
                  <a:schemeClr val="tx1"/>
                </a:solidFill>
                <a:effectLst/>
                <a:latin typeface="+mn-lt"/>
                <a:ea typeface="+mn-ea"/>
                <a:cs typeface="+mn-cs"/>
              </a:rPr>
              <a:t>What are some examples of the 2 types of data – qualitative and quantitative – that you engage with your team?</a:t>
            </a:r>
            <a:endParaRPr lang="en-GB"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0" i="0" kern="1200" dirty="0">
                <a:solidFill>
                  <a:schemeClr val="tx1"/>
                </a:solidFill>
                <a:effectLst/>
                <a:latin typeface="+mn-lt"/>
                <a:ea typeface="+mn-ea"/>
                <a:cs typeface="+mn-cs"/>
              </a:rPr>
              <a:t> How well is data analysis incorporated into planning processes in your setting, to inform next steps for learners and families?</a:t>
            </a:r>
          </a:p>
          <a:p>
            <a:endParaRPr lang="en-US" sz="1100" b="1" dirty="0"/>
          </a:p>
        </p:txBody>
      </p:sp>
    </p:spTree>
    <p:extLst>
      <p:ext uri="{BB962C8B-B14F-4D97-AF65-F5344CB8AC3E}">
        <p14:creationId xmlns:p14="http://schemas.microsoft.com/office/powerpoint/2010/main" val="212564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00200" y="152400"/>
            <a:ext cx="3271838" cy="1841500"/>
          </a:xfrm>
        </p:spPr>
        <p:txBody>
          <a:bodyPr/>
          <a:lstStyle/>
          <a:p>
            <a:endParaRPr lang="en-GB"/>
          </a:p>
        </p:txBody>
      </p:sp>
      <p:sp>
        <p:nvSpPr>
          <p:cNvPr id="3" name="Notes Placeholder 2"/>
          <p:cNvSpPr>
            <a:spLocks noGrp="1"/>
          </p:cNvSpPr>
          <p:nvPr>
            <p:ph type="body" idx="1"/>
          </p:nvPr>
        </p:nvSpPr>
        <p:spPr>
          <a:xfrm>
            <a:off x="495300" y="2133600"/>
            <a:ext cx="5867400" cy="3081338"/>
          </a:xfrm>
        </p:spPr>
        <p:txBody>
          <a:bodyPr/>
          <a:lstStyle/>
          <a:p>
            <a:pPr>
              <a:defRPr/>
            </a:pPr>
            <a:r>
              <a:rPr lang="en-US" b="0" dirty="0"/>
              <a:t>Slide 5  </a:t>
            </a:r>
            <a:endParaRPr lang="en-US" dirty="0"/>
          </a:p>
          <a:p>
            <a:pPr>
              <a:defRPr/>
            </a:pPr>
            <a:endParaRPr lang="en-US" b="1" dirty="0"/>
          </a:p>
          <a:p>
            <a:pPr>
              <a:defRPr/>
            </a:pPr>
            <a:r>
              <a:rPr lang="en-US" b="1" dirty="0"/>
              <a:t>Suggested timing:  </a:t>
            </a:r>
            <a:endParaRPr lang="en-US" dirty="0"/>
          </a:p>
          <a:p>
            <a:pPr marL="0" marR="0" lvl="0" indent="0" algn="l" defTabSz="914400">
              <a:lnSpc>
                <a:spcPct val="100000"/>
              </a:lnSpc>
              <a:spcBef>
                <a:spcPts val="0"/>
              </a:spcBef>
              <a:spcAft>
                <a:spcPts val="0"/>
              </a:spcAft>
              <a:buClrTx/>
              <a:buSzTx/>
              <a:buFontTx/>
              <a:buNone/>
              <a:tabLst/>
              <a:defRPr/>
            </a:pPr>
            <a:r>
              <a:rPr lang="en-US" dirty="0"/>
              <a:t>5</a:t>
            </a:r>
            <a:r>
              <a:rPr lang="en-US" b="0" dirty="0"/>
              <a:t> -8 minutes (sometimes in person the share back may take longer)</a:t>
            </a:r>
            <a:endParaRPr lang="en-US" dirty="0">
              <a:ea typeface="Calibri"/>
              <a:cs typeface="Calibri"/>
            </a:endParaRP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Facilitator notes: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Introduction and framing</a:t>
            </a: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Invite participants to take </a:t>
            </a:r>
            <a:r>
              <a:rPr lang="en-GB" b="1" dirty="0"/>
              <a:t>5 minutes</a:t>
            </a:r>
            <a:r>
              <a:rPr lang="en-GB" dirty="0"/>
              <a:t> for a </a:t>
            </a:r>
            <a:r>
              <a:rPr lang="en-GB" b="1" dirty="0"/>
              <a:t>personal reflection</a:t>
            </a:r>
            <a:r>
              <a:rPr lang="en-GB" dirty="0"/>
              <a:t>. Whether in person or online, this is an individual, personal reflection and you should allow silence while people think and make notes if they want to. Try to hold the silence.</a:t>
            </a:r>
            <a:endParaRPr lang="en-GB" dirty="0">
              <a:ea typeface="Calibri"/>
              <a:cs typeface="Calibri"/>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Individual reflection</a:t>
            </a:r>
          </a:p>
          <a:p>
            <a:endParaRPr lang="en-GB" dirty="0"/>
          </a:p>
          <a:p>
            <a:r>
              <a:rPr lang="en-GB" dirty="0"/>
              <a:t>In the connector we considered where we are individually. The reflection is time to consider where your setting is on this continuum and where there may be strengths and/or challenges for you as a senior leader. </a:t>
            </a:r>
          </a:p>
          <a:p>
            <a:endParaRPr lang="en-GB" dirty="0"/>
          </a:p>
          <a:p>
            <a:r>
              <a:rPr lang="en-US" sz="1200" b="1" dirty="0"/>
              <a:t>You could use a selection of prompt questions (some are drawn from the Reflective Questions from PLA 4).</a:t>
            </a:r>
          </a:p>
          <a:p>
            <a:r>
              <a:rPr lang="en-GB" dirty="0"/>
              <a:t>Where do you see your setting on this continuum?</a:t>
            </a:r>
          </a:p>
          <a:p>
            <a:r>
              <a:rPr lang="en-GB" sz="1200" b="0" i="0" kern="1200" dirty="0">
                <a:solidFill>
                  <a:schemeClr val="tx1"/>
                </a:solidFill>
                <a:effectLst/>
                <a:latin typeface="+mn-lt"/>
                <a:ea typeface="+mn-ea"/>
                <a:cs typeface="+mn-cs"/>
              </a:rPr>
              <a:t>How is your setting doing with a ‘shared language of data’? What might you do to improve this (further)?</a:t>
            </a:r>
          </a:p>
          <a:p>
            <a:r>
              <a:rPr lang="en-GB" dirty="0"/>
              <a:t>What is your personal role in moving towards a data-informed culture?</a:t>
            </a:r>
          </a:p>
          <a:p>
            <a:r>
              <a:rPr lang="en-GB" dirty="0"/>
              <a:t>Which stage feels most challenging for you?</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How well do you think the data processes in your setting are understood by those who need to work with them? How might any gaps be addressed through professional dialogue?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Who is involved in analysing and interpreting the data, and are any voices missing?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How well is data used to understand why groups of learners have specific gaps in attainment or achievement?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How do we ensure the data collected reflects the lived experiences of your setting’s learner s and community?</a:t>
            </a:r>
            <a:endParaRPr lang="en-GB" b="1" dirty="0"/>
          </a:p>
          <a:p>
            <a:endParaRPr lang="en-GB" b="1" dirty="0"/>
          </a:p>
          <a:p>
            <a:r>
              <a:rPr lang="en-GB" b="1" dirty="0"/>
              <a:t>Optional share back </a:t>
            </a:r>
          </a:p>
          <a:p>
            <a:endParaRPr lang="en-US" b="1" dirty="0"/>
          </a:p>
          <a:p>
            <a:r>
              <a:rPr lang="en-GB" dirty="0"/>
              <a:t>After reflection, offer the option for participants to share one insight with their small group or the whole room. Emphasise that sharing is voluntary. Transition to next activity is to explain that this reflection will help frame the upcoming discussion on PLA 4 and an exercise for practical steps for building data literacy.</a:t>
            </a:r>
          </a:p>
        </p:txBody>
      </p:sp>
    </p:spTree>
    <p:extLst>
      <p:ext uri="{BB962C8B-B14F-4D97-AF65-F5344CB8AC3E}">
        <p14:creationId xmlns:p14="http://schemas.microsoft.com/office/powerpoint/2010/main" val="1128871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6B2487-D90F-41F3-A1B3-340581B179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EE93ED-4FAE-A5B7-06A1-63C3FE88EE53}"/>
              </a:ext>
            </a:extLst>
          </p:cNvPr>
          <p:cNvSpPr>
            <a:spLocks noGrp="1" noRot="1" noChangeAspect="1"/>
          </p:cNvSpPr>
          <p:nvPr>
            <p:ph type="sldImg"/>
          </p:nvPr>
        </p:nvSpPr>
        <p:spPr>
          <a:xfrm>
            <a:off x="1600200" y="152400"/>
            <a:ext cx="3271838" cy="1841500"/>
          </a:xfrm>
        </p:spPr>
        <p:txBody>
          <a:bodyPr/>
          <a:lstStyle/>
          <a:p>
            <a:endParaRPr lang="en-GB"/>
          </a:p>
        </p:txBody>
      </p:sp>
      <p:sp>
        <p:nvSpPr>
          <p:cNvPr id="3" name="Notes Placeholder 2">
            <a:extLst>
              <a:ext uri="{FF2B5EF4-FFF2-40B4-BE49-F238E27FC236}">
                <a16:creationId xmlns:a16="http://schemas.microsoft.com/office/drawing/2014/main" id="{ADC21E2F-2CA4-21CF-2913-4D15175CFCAF}"/>
              </a:ext>
            </a:extLst>
          </p:cNvPr>
          <p:cNvSpPr>
            <a:spLocks noGrp="1"/>
          </p:cNvSpPr>
          <p:nvPr>
            <p:ph type="body" idx="1"/>
          </p:nvPr>
        </p:nvSpPr>
        <p:spPr>
          <a:xfrm>
            <a:off x="495300" y="2133600"/>
            <a:ext cx="5867400" cy="3081338"/>
          </a:xfrm>
        </p:spPr>
        <p:txBody>
          <a:bodyPr/>
          <a:lstStyle/>
          <a:p>
            <a:pPr>
              <a:defRPr/>
            </a:pPr>
            <a:r>
              <a:rPr lang="en-US" b="0" dirty="0"/>
              <a:t>Slide 7 </a:t>
            </a:r>
            <a:endParaRPr lang="en-US" dirty="0"/>
          </a:p>
          <a:p>
            <a:pPr>
              <a:defRPr/>
            </a:pPr>
            <a:endParaRPr lang="en-US" b="1" dirty="0"/>
          </a:p>
          <a:p>
            <a:pPr>
              <a:defRPr/>
            </a:pPr>
            <a:r>
              <a:rPr lang="en-US" b="1" dirty="0"/>
              <a:t>Suggested timing:  25/30 minutes</a:t>
            </a:r>
          </a:p>
          <a:p>
            <a:pPr>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*Particularly if you are in person, you may feel it is appropriate to encourage a </a:t>
            </a:r>
            <a:r>
              <a:rPr lang="en-US" b="1" dirty="0"/>
              <a:t>comfort break, </a:t>
            </a:r>
            <a:r>
              <a:rPr lang="en-US" b="0" dirty="0"/>
              <a:t>during or at the end of this data driven dialogue activity in agreement with the group. </a:t>
            </a:r>
          </a:p>
          <a:p>
            <a:pPr marL="0" marR="0" lvl="0" indent="0" algn="l" defTabSz="914400" rtl="0" eaLnBrk="1" fontAlgn="auto" latinLnBrk="0" hangingPunct="1">
              <a:lnSpc>
                <a:spcPct val="100000"/>
              </a:lnSpc>
              <a:spcBef>
                <a:spcPts val="0"/>
              </a:spcBef>
              <a:spcAft>
                <a:spcPts val="0"/>
              </a:spcAft>
              <a:buClrTx/>
              <a:buSzTx/>
              <a:buFontTx/>
              <a:buNone/>
              <a:tabLst/>
              <a:defRPr/>
            </a:pPr>
            <a:br>
              <a:rPr lang="en-GB" sz="1200" b="0" i="0" kern="1200" dirty="0">
                <a:solidFill>
                  <a:schemeClr val="tx1"/>
                </a:solidFill>
                <a:effectLst/>
                <a:latin typeface="+mn-lt"/>
                <a:ea typeface="+mn-ea"/>
                <a:cs typeface="+mn-cs"/>
              </a:rPr>
            </a:br>
            <a:r>
              <a:rPr lang="en-GB" b="1" dirty="0"/>
              <a:t>Facilitator notes:</a:t>
            </a:r>
            <a:endParaRPr lang="en-GB"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1" i="0" kern="1200" dirty="0">
                <a:solidFill>
                  <a:schemeClr val="tx1"/>
                </a:solidFill>
                <a:effectLst/>
                <a:latin typeface="+mn-lt"/>
                <a:ea typeface="+mn-ea"/>
                <a:cs typeface="+mn-cs"/>
              </a:rPr>
              <a:t>Introduce the Activity (1 minute) Facilitator suggested instructions:</a:t>
            </a:r>
            <a:r>
              <a:rPr lang="en-GB" sz="1200" b="0" i="0" kern="1200" dirty="0">
                <a:solidFill>
                  <a:schemeClr val="tx1"/>
                </a:solidFill>
                <a:effectLst/>
                <a:latin typeface="+mn-lt"/>
                <a:ea typeface="+mn-ea"/>
                <a:cs typeface="+mn-cs"/>
              </a:rPr>
              <a:t> Over the next 30 minutes we are going to work through the Data‑Driven Dialogue steps using the data you have brought with you today. This is an opportunity to slow down, reduce assumptions and use a clear structure to support decision making. I’ll guide you through each step and offer prompts as we go. </a:t>
            </a:r>
          </a:p>
          <a:p>
            <a:pPr marL="0" marR="0" lvl="0" indent="0" algn="l" defTabSz="914400" rtl="0" eaLnBrk="1" fontAlgn="t"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Participants are encouraged to select a </a:t>
            </a:r>
            <a:r>
              <a:rPr lang="en-GB" sz="1200" b="1" i="0" kern="1200" dirty="0">
                <a:solidFill>
                  <a:schemeClr val="tx1"/>
                </a:solidFill>
                <a:effectLst/>
                <a:latin typeface="+mn-lt"/>
                <a:ea typeface="+mn-ea"/>
                <a:cs typeface="+mn-cs"/>
              </a:rPr>
              <a:t>clear focus </a:t>
            </a:r>
            <a:r>
              <a:rPr lang="en-GB" sz="1200" b="0" i="0" kern="1200" dirty="0">
                <a:solidFill>
                  <a:schemeClr val="tx1"/>
                </a:solidFill>
                <a:effectLst/>
                <a:latin typeface="+mn-lt"/>
                <a:ea typeface="+mn-ea"/>
                <a:cs typeface="+mn-cs"/>
              </a:rPr>
              <a:t>from their own data that links directly to </a:t>
            </a:r>
            <a:r>
              <a:rPr lang="en-GB" sz="1200" b="1" i="0" kern="1200" dirty="0">
                <a:solidFill>
                  <a:schemeClr val="tx1"/>
                </a:solidFill>
                <a:effectLst/>
                <a:latin typeface="+mn-lt"/>
                <a:ea typeface="+mn-ea"/>
                <a:cs typeface="+mn-cs"/>
              </a:rPr>
              <a:t>poverty and PEF priorities</a:t>
            </a:r>
            <a:r>
              <a:rPr lang="en-GB" sz="1200" b="0" i="0" kern="1200" dirty="0">
                <a:solidFill>
                  <a:schemeClr val="tx1"/>
                </a:solidFill>
                <a:effectLst/>
                <a:latin typeface="+mn-lt"/>
                <a:ea typeface="+mn-ea"/>
                <a:cs typeface="+mn-cs"/>
              </a:rPr>
              <a:t>. </a:t>
            </a: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This may include examining </a:t>
            </a:r>
            <a:r>
              <a:rPr lang="en-GB" sz="1200" b="1" i="0" kern="1200" dirty="0">
                <a:solidFill>
                  <a:schemeClr val="tx1"/>
                </a:solidFill>
                <a:effectLst/>
                <a:latin typeface="+mn-lt"/>
                <a:ea typeface="+mn-ea"/>
                <a:cs typeface="+mn-cs"/>
              </a:rPr>
              <a:t>attendance patterns </a:t>
            </a:r>
            <a:r>
              <a:rPr lang="en-GB" sz="1200" b="0" i="0" kern="1200" dirty="0">
                <a:solidFill>
                  <a:schemeClr val="tx1"/>
                </a:solidFill>
                <a:effectLst/>
                <a:latin typeface="+mn-lt"/>
                <a:ea typeface="+mn-ea"/>
                <a:cs typeface="+mn-cs"/>
              </a:rPr>
              <a:t>for learners affected by poverty or </a:t>
            </a:r>
            <a:r>
              <a:rPr lang="en-GB" sz="1200" b="1" i="0" kern="1200" dirty="0">
                <a:solidFill>
                  <a:schemeClr val="tx1"/>
                </a:solidFill>
                <a:effectLst/>
                <a:latin typeface="+mn-lt"/>
                <a:ea typeface="+mn-ea"/>
                <a:cs typeface="+mn-cs"/>
              </a:rPr>
              <a:t>exploring attainment gaps </a:t>
            </a:r>
            <a:r>
              <a:rPr lang="en-GB" sz="1200" b="0" i="0" kern="1200" dirty="0">
                <a:solidFill>
                  <a:schemeClr val="tx1"/>
                </a:solidFill>
                <a:effectLst/>
                <a:latin typeface="+mn-lt"/>
                <a:ea typeface="+mn-ea"/>
                <a:cs typeface="+mn-cs"/>
              </a:rPr>
              <a:t>between different socioeconomic groups .</a:t>
            </a:r>
          </a:p>
          <a:p>
            <a:pPr marL="0" marR="0" lvl="0" indent="0" algn="l" defTabSz="914400" rtl="0" eaLnBrk="1" fontAlgn="t"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Some may focus on analysing the </a:t>
            </a:r>
            <a:r>
              <a:rPr lang="en-GB" sz="1200" b="1" i="0" kern="1200" dirty="0">
                <a:solidFill>
                  <a:schemeClr val="tx1"/>
                </a:solidFill>
                <a:effectLst/>
                <a:latin typeface="+mn-lt"/>
                <a:ea typeface="+mn-ea"/>
                <a:cs typeface="+mn-cs"/>
              </a:rPr>
              <a:t>impact of PEF‑funded interventions</a:t>
            </a:r>
            <a:r>
              <a:rPr lang="en-GB" sz="1200" b="0" i="0" kern="1200" dirty="0">
                <a:solidFill>
                  <a:schemeClr val="tx1"/>
                </a:solidFill>
                <a:effectLst/>
                <a:latin typeface="+mn-lt"/>
                <a:ea typeface="+mn-ea"/>
                <a:cs typeface="+mn-cs"/>
              </a:rPr>
              <a:t>, identifying which learners are benefiting and where further targeting is needed. Others may look at </a:t>
            </a:r>
            <a:r>
              <a:rPr lang="en-GB" sz="1200" b="1" i="0" kern="1200" dirty="0">
                <a:solidFill>
                  <a:schemeClr val="tx1"/>
                </a:solidFill>
                <a:effectLst/>
                <a:latin typeface="+mn-lt"/>
                <a:ea typeface="+mn-ea"/>
                <a:cs typeface="+mn-cs"/>
              </a:rPr>
              <a:t>transitions data or variations in classroom experience </a:t>
            </a:r>
            <a:r>
              <a:rPr lang="en-GB" sz="1200" b="0" i="0" kern="1200" dirty="0">
                <a:solidFill>
                  <a:schemeClr val="tx1"/>
                </a:solidFill>
                <a:effectLst/>
                <a:latin typeface="+mn-lt"/>
                <a:ea typeface="+mn-ea"/>
                <a:cs typeface="+mn-cs"/>
              </a:rPr>
              <a:t>that could be disadvantaging specific groups. Any of these options can form a meaningful data focus that supports intentional action and equity‑driven improvement in their setting.</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Step 1 – Predict (5 minutes) </a:t>
            </a:r>
          </a:p>
          <a:p>
            <a:pPr fontAlgn="t"/>
            <a:r>
              <a:rPr lang="en-GB" sz="1200" b="1" i="0" kern="1200" dirty="0">
                <a:solidFill>
                  <a:schemeClr val="tx1"/>
                </a:solidFill>
                <a:effectLst/>
                <a:latin typeface="+mn-lt"/>
                <a:ea typeface="+mn-ea"/>
                <a:cs typeface="+mn-cs"/>
              </a:rPr>
              <a:t>What do we think we know?</a:t>
            </a:r>
            <a:r>
              <a:rPr lang="en-GB" sz="1200" b="0" i="0" kern="1200" dirty="0">
                <a:solidFill>
                  <a:schemeClr val="tx1"/>
                </a:solidFill>
                <a:effectLst/>
                <a:latin typeface="+mn-lt"/>
                <a:ea typeface="+mn-ea"/>
                <a:cs typeface="+mn-cs"/>
              </a:rPr>
              <a:t> </a:t>
            </a:r>
            <a:r>
              <a:rPr lang="en-GB" sz="1200" b="1" i="0" kern="1200" dirty="0">
                <a:solidFill>
                  <a:schemeClr val="tx1"/>
                </a:solidFill>
                <a:effectLst/>
                <a:latin typeface="+mn-lt"/>
                <a:ea typeface="+mn-ea"/>
                <a:cs typeface="+mn-cs"/>
              </a:rPr>
              <a:t>Set up the step:</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Before you look closely at your data, take a moment to capture your initial beliefs or expectations. This helps surface assumptions and things you think you already know.</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Prompts to offer throughout:</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What do you expect this data to show?</a:t>
            </a:r>
          </a:p>
          <a:p>
            <a:pPr fontAlgn="t"/>
            <a:r>
              <a:rPr lang="en-GB" sz="1200" b="0" i="0" kern="1200" dirty="0">
                <a:solidFill>
                  <a:schemeClr val="tx1"/>
                </a:solidFill>
                <a:effectLst/>
                <a:latin typeface="+mn-lt"/>
                <a:ea typeface="+mn-ea"/>
                <a:cs typeface="+mn-cs"/>
              </a:rPr>
              <a:t>Which groups or learners do you think will feature most strongly?</a:t>
            </a:r>
          </a:p>
          <a:p>
            <a:pPr fontAlgn="t"/>
            <a:r>
              <a:rPr lang="en-GB" sz="1200" b="0" i="0" kern="1200" dirty="0">
                <a:solidFill>
                  <a:schemeClr val="tx1"/>
                </a:solidFill>
                <a:effectLst/>
                <a:latin typeface="+mn-lt"/>
                <a:ea typeface="+mn-ea"/>
                <a:cs typeface="+mn-cs"/>
              </a:rPr>
              <a:t>Are there predictions you hold based on past experience?</a:t>
            </a:r>
          </a:p>
          <a:p>
            <a:pPr fontAlgn="t"/>
            <a:r>
              <a:rPr lang="en-GB" sz="1200" b="0" i="0" kern="1200" dirty="0">
                <a:solidFill>
                  <a:schemeClr val="tx1"/>
                </a:solidFill>
                <a:effectLst/>
                <a:latin typeface="+mn-lt"/>
                <a:ea typeface="+mn-ea"/>
                <a:cs typeface="+mn-cs"/>
              </a:rPr>
              <a:t>What assumptions might be influencing your thinking?</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Midway check‑in:</a:t>
            </a:r>
            <a:r>
              <a:rPr lang="en-GB" sz="1200" b="0" i="0" kern="1200" dirty="0">
                <a:solidFill>
                  <a:schemeClr val="tx1"/>
                </a:solidFill>
                <a:effectLst/>
                <a:latin typeface="+mn-lt"/>
                <a:ea typeface="+mn-ea"/>
                <a:cs typeface="+mn-cs"/>
              </a:rPr>
              <a:t> Remember, you are not analysing yet. You are simply identifying what you think you know before you look more deeply.</a:t>
            </a:r>
          </a:p>
          <a:p>
            <a:pPr fontAlgn="t"/>
            <a:r>
              <a:rPr lang="en-GB" sz="1200" b="1" i="0" kern="1200" dirty="0">
                <a:solidFill>
                  <a:schemeClr val="tx1"/>
                </a:solidFill>
                <a:effectLst/>
                <a:latin typeface="+mn-lt"/>
                <a:ea typeface="+mn-ea"/>
                <a:cs typeface="+mn-cs"/>
              </a:rPr>
              <a:t>Bring this step to a close:</a:t>
            </a:r>
            <a:r>
              <a:rPr lang="en-GB" sz="1200" b="0" i="0" kern="1200" dirty="0">
                <a:solidFill>
                  <a:schemeClr val="tx1"/>
                </a:solidFill>
                <a:effectLst/>
                <a:latin typeface="+mn-lt"/>
                <a:ea typeface="+mn-ea"/>
                <a:cs typeface="+mn-cs"/>
              </a:rPr>
              <a:t> We are going to move into looking at what the data actually shows.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Step 2 – Organise and Observe (7 minutes) </a:t>
            </a:r>
          </a:p>
          <a:p>
            <a:pPr fontAlgn="t"/>
            <a:r>
              <a:rPr lang="en-GB" sz="1200" b="1" i="0" kern="1200" dirty="0">
                <a:solidFill>
                  <a:schemeClr val="tx1"/>
                </a:solidFill>
                <a:effectLst/>
                <a:latin typeface="+mn-lt"/>
                <a:ea typeface="+mn-ea"/>
                <a:cs typeface="+mn-cs"/>
              </a:rPr>
              <a:t>What does the data actually tell us? Set up the step:</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Now review your data closely. Focus only on observable facts. Avoid interpreting or explaining.</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Prompts to offer throughout:</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What do you notice first?</a:t>
            </a:r>
          </a:p>
          <a:p>
            <a:pPr fontAlgn="t"/>
            <a:r>
              <a:rPr lang="en-GB" sz="1200" b="0" i="0" kern="1200" dirty="0">
                <a:solidFill>
                  <a:schemeClr val="tx1"/>
                </a:solidFill>
                <a:effectLst/>
                <a:latin typeface="+mn-lt"/>
                <a:ea typeface="+mn-ea"/>
                <a:cs typeface="+mn-cs"/>
              </a:rPr>
              <a:t>What concrete facts can you state without adding explanation?</a:t>
            </a:r>
          </a:p>
          <a:p>
            <a:pPr fontAlgn="t"/>
            <a:r>
              <a:rPr lang="en-GB" sz="1200" b="0" i="0" kern="1200" dirty="0">
                <a:solidFill>
                  <a:schemeClr val="tx1"/>
                </a:solidFill>
                <a:effectLst/>
                <a:latin typeface="+mn-lt"/>
                <a:ea typeface="+mn-ea"/>
                <a:cs typeface="+mn-cs"/>
              </a:rPr>
              <a:t>Are there gaps, patterns or anomalies?</a:t>
            </a:r>
          </a:p>
          <a:p>
            <a:pPr fontAlgn="t"/>
            <a:r>
              <a:rPr lang="en-GB" sz="1200" b="0" i="0" kern="1200" dirty="0">
                <a:solidFill>
                  <a:schemeClr val="tx1"/>
                </a:solidFill>
                <a:effectLst/>
                <a:latin typeface="+mn-lt"/>
                <a:ea typeface="+mn-ea"/>
                <a:cs typeface="+mn-cs"/>
              </a:rPr>
              <a:t>Which groups or individuals are most visible or invisible in this data?</a:t>
            </a:r>
          </a:p>
          <a:p>
            <a:pPr fontAlgn="t"/>
            <a:r>
              <a:rPr lang="en-GB" sz="1200" b="0" i="0" kern="1200" dirty="0">
                <a:solidFill>
                  <a:schemeClr val="tx1"/>
                </a:solidFill>
                <a:effectLst/>
                <a:latin typeface="+mn-lt"/>
                <a:ea typeface="+mn-ea"/>
                <a:cs typeface="+mn-cs"/>
              </a:rPr>
              <a:t>Is the data arranged in a way that helps you see patterns clearly?</a:t>
            </a:r>
          </a:p>
          <a:p>
            <a:pPr fontAlgn="t"/>
            <a:endParaRPr lang="en-GB" sz="1200" b="1"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Midway prompt:</a:t>
            </a:r>
            <a:r>
              <a:rPr lang="en-GB" sz="1200" b="0" i="0" kern="1200" dirty="0">
                <a:solidFill>
                  <a:schemeClr val="tx1"/>
                </a:solidFill>
                <a:effectLst/>
                <a:latin typeface="+mn-lt"/>
                <a:ea typeface="+mn-ea"/>
                <a:cs typeface="+mn-cs"/>
              </a:rPr>
              <a:t> Try to keep yourself in description mode. If you feel yourself starting to explain why something is happening, pause and return to what the data shows.</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Bring this step to a close:</a:t>
            </a:r>
            <a:r>
              <a:rPr lang="en-GB" sz="1200" b="0" i="0" kern="1200" dirty="0">
                <a:solidFill>
                  <a:schemeClr val="tx1"/>
                </a:solidFill>
                <a:effectLst/>
                <a:latin typeface="+mn-lt"/>
                <a:ea typeface="+mn-ea"/>
                <a:cs typeface="+mn-cs"/>
              </a:rPr>
              <a:t> Let us move into thinking about what the data might be suggesting.</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Step 3 – Draw Inferences (7 minutes) What does the data suggest?</a:t>
            </a:r>
          </a:p>
          <a:p>
            <a:pPr fontAlgn="t"/>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Using your observations, begin to interpret what the data might mean. These are early hypotheses, not conclusions.</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Prompts to offer throughout:</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What possible explanations emerge from the patterns you’ve seen?</a:t>
            </a:r>
          </a:p>
          <a:p>
            <a:pPr fontAlgn="t"/>
            <a:r>
              <a:rPr lang="en-GB" sz="1200" b="0" i="0" kern="1200" dirty="0">
                <a:solidFill>
                  <a:schemeClr val="tx1"/>
                </a:solidFill>
                <a:effectLst/>
                <a:latin typeface="+mn-lt"/>
                <a:ea typeface="+mn-ea"/>
                <a:cs typeface="+mn-cs"/>
              </a:rPr>
              <a:t>What might be contributing to these trends?</a:t>
            </a:r>
          </a:p>
          <a:p>
            <a:pPr fontAlgn="t"/>
            <a:r>
              <a:rPr lang="en-GB" sz="1200" b="0" i="0" kern="1200" dirty="0">
                <a:solidFill>
                  <a:schemeClr val="tx1"/>
                </a:solidFill>
                <a:effectLst/>
                <a:latin typeface="+mn-lt"/>
                <a:ea typeface="+mn-ea"/>
                <a:cs typeface="+mn-cs"/>
              </a:rPr>
              <a:t>What does this suggest about barriers or inequity?</a:t>
            </a:r>
          </a:p>
          <a:p>
            <a:pPr fontAlgn="t"/>
            <a:r>
              <a:rPr lang="en-GB" sz="1200" b="0" i="0" kern="1200" dirty="0">
                <a:solidFill>
                  <a:schemeClr val="tx1"/>
                </a:solidFill>
                <a:effectLst/>
                <a:latin typeface="+mn-lt"/>
                <a:ea typeface="+mn-ea"/>
                <a:cs typeface="+mn-cs"/>
              </a:rPr>
              <a:t>Which questions does this analysis raise for you?</a:t>
            </a:r>
          </a:p>
          <a:p>
            <a:pPr fontAlgn="t"/>
            <a:r>
              <a:rPr lang="en-GB" sz="1200" b="0" i="0" kern="1200" dirty="0">
                <a:solidFill>
                  <a:schemeClr val="tx1"/>
                </a:solidFill>
                <a:effectLst/>
                <a:latin typeface="+mn-lt"/>
                <a:ea typeface="+mn-ea"/>
                <a:cs typeface="+mn-cs"/>
              </a:rPr>
              <a:t>What else might you need to explore before acting?</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Midway prompt :</a:t>
            </a:r>
            <a:r>
              <a:rPr lang="en-GB" sz="1200" b="0" i="0" kern="1200" dirty="0">
                <a:solidFill>
                  <a:schemeClr val="tx1"/>
                </a:solidFill>
                <a:effectLst/>
                <a:latin typeface="+mn-lt"/>
                <a:ea typeface="+mn-ea"/>
                <a:cs typeface="+mn-cs"/>
              </a:rPr>
              <a:t> Keep your ideas tentative. Think about what the data is pointing toward, not what you already believe.</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Bring this step to a close:</a:t>
            </a:r>
            <a:r>
              <a:rPr lang="en-GB" sz="1200" b="0" i="0" kern="1200" dirty="0">
                <a:solidFill>
                  <a:schemeClr val="tx1"/>
                </a:solidFill>
                <a:effectLst/>
                <a:latin typeface="+mn-lt"/>
                <a:ea typeface="+mn-ea"/>
                <a:cs typeface="+mn-cs"/>
              </a:rPr>
              <a:t> We will now move into identifying intentional next steps.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Step 4 – Now What? (5 minutes) </a:t>
            </a:r>
          </a:p>
          <a:p>
            <a:pPr fontAlgn="t"/>
            <a:r>
              <a:rPr lang="en-GB" sz="1200" b="1" i="0" kern="1200" dirty="0">
                <a:solidFill>
                  <a:schemeClr val="tx1"/>
                </a:solidFill>
                <a:effectLst/>
                <a:latin typeface="+mn-lt"/>
                <a:ea typeface="+mn-ea"/>
                <a:cs typeface="+mn-cs"/>
              </a:rPr>
              <a:t>What intentional next steps will we take? Set up the step</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Using the inferences you have generated, identify realistic and intentional actions that will support learners and address the issues your data highlights.</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Prompts to offer throughout:</a:t>
            </a:r>
            <a:endParaRPr lang="en-GB" sz="1200" b="0" i="0" kern="1200" dirty="0">
              <a:solidFill>
                <a:schemeClr val="tx1"/>
              </a:solidFill>
              <a:effectLst/>
              <a:latin typeface="+mn-lt"/>
              <a:ea typeface="+mn-ea"/>
              <a:cs typeface="+mn-cs"/>
            </a:endParaRPr>
          </a:p>
          <a:p>
            <a:pPr fontAlgn="t"/>
            <a:r>
              <a:rPr lang="en-GB" sz="1200" b="0" i="0" kern="1200" dirty="0">
                <a:solidFill>
                  <a:schemeClr val="tx1"/>
                </a:solidFill>
                <a:effectLst/>
                <a:latin typeface="+mn-lt"/>
                <a:ea typeface="+mn-ea"/>
                <a:cs typeface="+mn-cs"/>
              </a:rPr>
              <a:t>What needs to happen as a result of what you have found?</a:t>
            </a:r>
          </a:p>
          <a:p>
            <a:pPr fontAlgn="t"/>
            <a:r>
              <a:rPr lang="en-GB" sz="1200" b="0" i="0" kern="1200" dirty="0">
                <a:solidFill>
                  <a:schemeClr val="tx1"/>
                </a:solidFill>
                <a:effectLst/>
                <a:latin typeface="+mn-lt"/>
                <a:ea typeface="+mn-ea"/>
                <a:cs typeface="+mn-cs"/>
              </a:rPr>
              <a:t>What actions could remove or reduce barriers for specific learners?</a:t>
            </a:r>
          </a:p>
          <a:p>
            <a:pPr fontAlgn="t"/>
            <a:r>
              <a:rPr lang="en-GB" sz="1200" b="0" i="0" kern="1200" dirty="0">
                <a:solidFill>
                  <a:schemeClr val="tx1"/>
                </a:solidFill>
                <a:effectLst/>
                <a:latin typeface="+mn-lt"/>
                <a:ea typeface="+mn-ea"/>
                <a:cs typeface="+mn-cs"/>
              </a:rPr>
              <a:t>Who needs to be involved?</a:t>
            </a:r>
          </a:p>
          <a:p>
            <a:pPr fontAlgn="t"/>
            <a:r>
              <a:rPr lang="en-GB" sz="1200" b="0" i="0" kern="1200" dirty="0">
                <a:solidFill>
                  <a:schemeClr val="tx1"/>
                </a:solidFill>
                <a:effectLst/>
                <a:latin typeface="+mn-lt"/>
                <a:ea typeface="+mn-ea"/>
                <a:cs typeface="+mn-cs"/>
              </a:rPr>
              <a:t>What can be done immediately and what requires longer‑term planning?</a:t>
            </a:r>
          </a:p>
          <a:p>
            <a:pPr fontAlgn="t"/>
            <a:r>
              <a:rPr lang="en-GB" sz="1200" b="0" i="0" kern="1200" dirty="0">
                <a:solidFill>
                  <a:schemeClr val="tx1"/>
                </a:solidFill>
                <a:effectLst/>
                <a:latin typeface="+mn-lt"/>
                <a:ea typeface="+mn-ea"/>
                <a:cs typeface="+mn-cs"/>
              </a:rPr>
              <a:t>How will you monitor the impact of these actions?</a:t>
            </a: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Midway prompt:</a:t>
            </a:r>
            <a:r>
              <a:rPr lang="en-GB" sz="1200" b="0" i="0" kern="1200" dirty="0">
                <a:solidFill>
                  <a:schemeClr val="tx1"/>
                </a:solidFill>
                <a:effectLst/>
                <a:latin typeface="+mn-lt"/>
                <a:ea typeface="+mn-ea"/>
                <a:cs typeface="+mn-cs"/>
              </a:rPr>
              <a:t> Try to make your next steps precise and linked to the evidence. What is the change you expect to see?</a:t>
            </a:r>
          </a:p>
          <a:p>
            <a:pPr fontAlgn="t"/>
            <a:endParaRPr lang="en-GB" sz="1200" b="1"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Bring this step to a close:</a:t>
            </a:r>
            <a:r>
              <a:rPr lang="en-GB" sz="1200" b="0" i="0" kern="1200" dirty="0">
                <a:solidFill>
                  <a:schemeClr val="tx1"/>
                </a:solidFill>
                <a:effectLst/>
                <a:latin typeface="+mn-lt"/>
                <a:ea typeface="+mn-ea"/>
                <a:cs typeface="+mn-cs"/>
              </a:rPr>
              <a:t> We will pause there. This structure is designed to avoid assumptions and strengthen the intentionality of leadership decisions.</a:t>
            </a:r>
          </a:p>
          <a:p>
            <a:pPr fontAlgn="t"/>
            <a:br>
              <a:rPr lang="en-GB" sz="1200" b="0" i="0" kern="1200" dirty="0">
                <a:solidFill>
                  <a:schemeClr val="tx1"/>
                </a:solidFill>
                <a:effectLst/>
                <a:latin typeface="+mn-lt"/>
                <a:ea typeface="+mn-ea"/>
                <a:cs typeface="+mn-cs"/>
              </a:rPr>
            </a:br>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Optional 2‑Minute Share‑Back (if time allows)</a:t>
            </a:r>
          </a:p>
          <a:p>
            <a:pPr fontAlgn="t"/>
            <a:r>
              <a:rPr lang="en-GB" sz="1200" b="0" i="0" kern="1200" dirty="0">
                <a:solidFill>
                  <a:schemeClr val="tx1"/>
                </a:solidFill>
                <a:effectLst/>
                <a:latin typeface="+mn-lt"/>
                <a:ea typeface="+mn-ea"/>
                <a:cs typeface="+mn-cs"/>
              </a:rPr>
              <a:t>Would anyone like to share one key insight or one next step that emerged from your data?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p:txBody>
      </p:sp>
    </p:spTree>
    <p:extLst>
      <p:ext uri="{BB962C8B-B14F-4D97-AF65-F5344CB8AC3E}">
        <p14:creationId xmlns:p14="http://schemas.microsoft.com/office/powerpoint/2010/main" val="12321573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37595-79F6-02BB-3158-132E252EC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8A360C-9C6F-C238-9C50-C0F17B5E7E5A}"/>
              </a:ext>
            </a:extLst>
          </p:cNvPr>
          <p:cNvSpPr>
            <a:spLocks noGrp="1" noRot="1" noChangeAspect="1"/>
          </p:cNvSpPr>
          <p:nvPr>
            <p:ph type="sldImg"/>
          </p:nvPr>
        </p:nvSpPr>
        <p:spPr>
          <a:xfrm>
            <a:off x="1600200" y="152400"/>
            <a:ext cx="3271838" cy="1841500"/>
          </a:xfrm>
        </p:spPr>
        <p:txBody>
          <a:bodyPr/>
          <a:lstStyle/>
          <a:p>
            <a:endParaRPr lang="en-GB"/>
          </a:p>
        </p:txBody>
      </p:sp>
      <p:sp>
        <p:nvSpPr>
          <p:cNvPr id="3" name="Notes Placeholder 2">
            <a:extLst>
              <a:ext uri="{FF2B5EF4-FFF2-40B4-BE49-F238E27FC236}">
                <a16:creationId xmlns:a16="http://schemas.microsoft.com/office/drawing/2014/main" id="{D7B09E13-183E-23E0-5210-71300EA94A4B}"/>
              </a:ext>
            </a:extLst>
          </p:cNvPr>
          <p:cNvSpPr>
            <a:spLocks noGrp="1"/>
          </p:cNvSpPr>
          <p:nvPr>
            <p:ph type="body" idx="1"/>
          </p:nvPr>
        </p:nvSpPr>
        <p:spPr>
          <a:xfrm>
            <a:off x="495300" y="2133600"/>
            <a:ext cx="5867400" cy="3081338"/>
          </a:xfrm>
        </p:spPr>
        <p:txBody>
          <a:bodyPr/>
          <a:lstStyle/>
          <a:p>
            <a:pPr>
              <a:defRPr/>
            </a:pPr>
            <a:r>
              <a:rPr lang="en-US" b="0" dirty="0"/>
              <a:t>Slide 7 </a:t>
            </a:r>
            <a:endParaRPr lang="en-US" dirty="0"/>
          </a:p>
          <a:p>
            <a:pPr>
              <a:defRPr/>
            </a:pPr>
            <a:endParaRPr lang="en-US" b="1" dirty="0"/>
          </a:p>
          <a:p>
            <a:pPr>
              <a:defRPr/>
            </a:pPr>
            <a:r>
              <a:rPr lang="en-US" b="1" dirty="0"/>
              <a:t>Suggested timing:  10 minutes</a:t>
            </a:r>
            <a:endParaRPr lang="en-US" dirty="0"/>
          </a:p>
          <a:p>
            <a:endParaRPr lang="en-US" b="1" dirty="0"/>
          </a:p>
          <a:p>
            <a:pPr fontAlgn="t"/>
            <a:r>
              <a:rPr lang="en-GB" b="1" dirty="0"/>
              <a:t>Facilitator notes: </a:t>
            </a:r>
            <a:r>
              <a:rPr lang="en-GB" sz="1200" b="1" i="0" kern="1200" dirty="0">
                <a:solidFill>
                  <a:schemeClr val="tx1"/>
                </a:solidFill>
                <a:effectLst/>
                <a:latin typeface="+mn-lt"/>
                <a:ea typeface="+mn-ea"/>
                <a:cs typeface="+mn-cs"/>
              </a:rPr>
              <a:t>Purpose</a:t>
            </a:r>
          </a:p>
          <a:p>
            <a:pPr fontAlgn="t"/>
            <a:r>
              <a:rPr lang="en-GB" sz="1200" b="0" i="0" kern="1200" dirty="0">
                <a:solidFill>
                  <a:schemeClr val="tx1"/>
                </a:solidFill>
                <a:effectLst/>
                <a:latin typeface="+mn-lt"/>
                <a:ea typeface="+mn-ea"/>
                <a:cs typeface="+mn-cs"/>
              </a:rPr>
              <a:t>Support senior leaders to plan how they will apply the collaborative enquiry steps in their own school or service following the data‑informed dialogue. Focus on planning, implementation and identifying who should be involved.</a:t>
            </a:r>
          </a:p>
          <a:p>
            <a:pPr fontAlgn="t"/>
            <a:endParaRPr lang="en-GB" sz="1200" b="0" i="0" kern="1200" dirty="0">
              <a:solidFill>
                <a:schemeClr val="tx1"/>
              </a:solidFill>
              <a:effectLst/>
              <a:latin typeface="+mn-lt"/>
              <a:ea typeface="+mn-ea"/>
              <a:cs typeface="+mn-cs"/>
            </a:endParaRPr>
          </a:p>
          <a:p>
            <a:pPr fontAlgn="t"/>
            <a:endParaRPr lang="en-GB" sz="1200" b="0" i="0" kern="1200" dirty="0">
              <a:solidFill>
                <a:schemeClr val="tx1"/>
              </a:solidFill>
              <a:effectLst/>
              <a:latin typeface="+mn-lt"/>
              <a:ea typeface="+mn-ea"/>
              <a:cs typeface="+mn-cs"/>
            </a:endParaRPr>
          </a:p>
          <a:p>
            <a:pPr fontAlgn="t"/>
            <a:r>
              <a:rPr lang="en-GB" sz="1200" b="1" i="0" kern="1200" dirty="0">
                <a:solidFill>
                  <a:schemeClr val="tx1"/>
                </a:solidFill>
                <a:effectLst/>
                <a:latin typeface="+mn-lt"/>
                <a:ea typeface="+mn-ea"/>
                <a:cs typeface="+mn-cs"/>
              </a:rPr>
              <a:t>Next steps:</a:t>
            </a:r>
            <a:br>
              <a:rPr lang="en-GB" sz="1200" b="0" i="0" kern="1200" dirty="0">
                <a:solidFill>
                  <a:schemeClr val="tx1"/>
                </a:solidFill>
                <a:effectLst/>
                <a:latin typeface="+mn-lt"/>
                <a:ea typeface="+mn-ea"/>
                <a:cs typeface="+mn-cs"/>
              </a:rPr>
            </a:br>
            <a:r>
              <a:rPr lang="en-GB" sz="1200" b="0" i="0" kern="1200" dirty="0">
                <a:solidFill>
                  <a:schemeClr val="tx1"/>
                </a:solidFill>
                <a:effectLst/>
                <a:latin typeface="+mn-lt"/>
                <a:ea typeface="+mn-ea"/>
                <a:cs typeface="+mn-cs"/>
              </a:rPr>
              <a:t>Participants are now going to be asked to take the collaborative enquiry approach back to their school or setting and use it to plan next steps following their data‑informed dialogue. </a:t>
            </a:r>
          </a:p>
          <a:p>
            <a:pPr fontAlgn="t"/>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Suggested facilitator script: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We are asking you to take this collaborative enquiry model back into your setting/school/context and use it with your senior leadership team or key practitioners.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Start by identifying an equity‑focused issue from your data and turning it into a clear enquiry question.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Gather evidence through triangulation, combining quantitative data with learner and family voice and observations of practice.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Analyse this together using Bernhardt’s lenses and the Data Dialogue structure, then plan targeted interventions that align with your PEF/SIP priorities.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a:solidFill>
                  <a:schemeClr val="tx1"/>
                </a:solidFill>
                <a:effectLst/>
                <a:latin typeface="+mn-lt"/>
                <a:ea typeface="+mn-ea"/>
                <a:cs typeface="+mn-cs"/>
              </a:rPr>
              <a:t>Finally, agree how you will evaluate impact using the </a:t>
            </a:r>
            <a:r>
              <a:rPr lang="en-GB" sz="1200" b="1" i="0" kern="1200" dirty="0">
                <a:solidFill>
                  <a:schemeClr val="tx1"/>
                </a:solidFill>
                <a:effectLst/>
                <a:latin typeface="+mn-lt"/>
                <a:ea typeface="+mn-ea"/>
                <a:cs typeface="+mn-cs"/>
              </a:rPr>
              <a:t>STAR model </a:t>
            </a:r>
            <a:r>
              <a:rPr lang="en-GB" sz="1200" b="0" i="0" kern="1200" dirty="0">
                <a:solidFill>
                  <a:schemeClr val="tx1"/>
                </a:solidFill>
                <a:effectLst/>
                <a:latin typeface="+mn-lt"/>
                <a:ea typeface="+mn-ea"/>
                <a:cs typeface="+mn-cs"/>
              </a:rPr>
              <a:t>so your actions lead to meaningful improvement for children and families affected by poverty.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1" dirty="0"/>
          </a:p>
        </p:txBody>
      </p:sp>
    </p:spTree>
    <p:extLst>
      <p:ext uri="{BB962C8B-B14F-4D97-AF65-F5344CB8AC3E}">
        <p14:creationId xmlns:p14="http://schemas.microsoft.com/office/powerpoint/2010/main" val="3375260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1900" y="152400"/>
            <a:ext cx="4394200" cy="2471738"/>
          </a:xfrm>
        </p:spPr>
        <p:txBody>
          <a:bodyPr/>
          <a:lstStyle/>
          <a:p>
            <a:endParaRPr lang="en-GB"/>
          </a:p>
        </p:txBody>
      </p:sp>
      <p:sp>
        <p:nvSpPr>
          <p:cNvPr id="3" name="Notes Placeholder 2"/>
          <p:cNvSpPr>
            <a:spLocks noGrp="1"/>
          </p:cNvSpPr>
          <p:nvPr>
            <p:ph type="body" idx="1"/>
          </p:nvPr>
        </p:nvSpPr>
        <p:spPr>
          <a:xfrm>
            <a:off x="457200" y="2730152"/>
            <a:ext cx="6172200" cy="3908614"/>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Slide 9</a:t>
            </a:r>
          </a:p>
          <a:p>
            <a:endParaRPr lang="en-US" b="1" dirty="0"/>
          </a:p>
          <a:p>
            <a:r>
              <a:rPr lang="en-US" b="1" dirty="0"/>
              <a:t>Suggested timing:   </a:t>
            </a:r>
          </a:p>
          <a:p>
            <a:r>
              <a:rPr lang="en-US" dirty="0"/>
              <a:t>2 minutes</a:t>
            </a:r>
            <a:endParaRPr lang="en-US" dirty="0">
              <a:ea typeface="Calibri"/>
              <a:cs typeface="Calibri"/>
            </a:endParaRPr>
          </a:p>
          <a:p>
            <a:endParaRPr lang="en-US" dirty="0"/>
          </a:p>
          <a:p>
            <a:r>
              <a:rPr lang="en-US" b="1" dirty="0"/>
              <a:t>Key messages: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Hopefully, everyone will continue to have required to access the PLAs and the group now feel ready to get started PLA 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b="1" dirty="0"/>
              <a:t>Facilitator notes:</a:t>
            </a:r>
          </a:p>
          <a:p>
            <a:r>
              <a:rPr lang="en-US" dirty="0"/>
              <a:t>You may wish to screen-share the relevant webpage as part of the session.</a:t>
            </a:r>
          </a:p>
          <a:p>
            <a:endParaRPr lang="en-US" dirty="0"/>
          </a:p>
          <a:p>
            <a:r>
              <a:rPr lang="en-US" dirty="0"/>
              <a:t>Some participants may need more time for PLA 5. Assure them this is ok. The target is to have completed PLAs 1-6 by the next and last group session (4).</a:t>
            </a:r>
          </a:p>
          <a:p>
            <a:r>
              <a:rPr lang="en-US" dirty="0"/>
              <a:t>Remind the group a PDF summary of each PLA, with reflections, can be downloaded once complete for their records. They can also download a certificate. </a:t>
            </a:r>
          </a:p>
          <a:p>
            <a:endParaRPr lang="en-US" dirty="0"/>
          </a:p>
          <a:p>
            <a:r>
              <a:rPr lang="en-US"/>
              <a:t>Participants </a:t>
            </a:r>
            <a:r>
              <a:rPr lang="en-US" dirty="0"/>
              <a:t>can also use the Reflective Workbook to record thoughts as they go through the PLA and perhaps when they have completed it as well.</a:t>
            </a:r>
          </a:p>
          <a:p>
            <a:endParaRPr lang="en-US" dirty="0"/>
          </a:p>
          <a:p>
            <a:r>
              <a:rPr lang="en-US" dirty="0"/>
              <a:t>Negotiate and agree a timeframe for completing PLA 5 and convening group session 4, with the group and /or leadership team. OR, if this has already been agreed, remind the group of the target date for completing PLA 5 (which should be in time for group session 4) and the date, time and location for group session 4. You may wish to add a slide with these details or add them to the final slide.</a:t>
            </a:r>
          </a:p>
          <a:p>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endParaRPr lang="en-GB" b="1" dirty="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238C683-9137-4122-84BD-5AA5692D6AF0}"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99271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7/21/2026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7/21/2026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jpe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svg"/><Relationship Id="rId9"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25" descr="Welcome">
            <a:extLst>
              <a:ext uri="{FF2B5EF4-FFF2-40B4-BE49-F238E27FC236}">
                <a16:creationId xmlns:a16="http://schemas.microsoft.com/office/drawing/2014/main" id="{CFC430DF-50CC-C261-53B1-36CB76B50C84}"/>
              </a:ext>
            </a:extLst>
          </p:cNvPr>
          <p:cNvSpPr/>
          <p:nvPr/>
        </p:nvSpPr>
        <p:spPr>
          <a:xfrm>
            <a:off x="9679458" y="-3594"/>
            <a:ext cx="8608542" cy="1028699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5" name="Freeform 5" descr="ES logo"/>
          <p:cNvSpPr/>
          <p:nvPr/>
        </p:nvSpPr>
        <p:spPr>
          <a:xfrm>
            <a:off x="439763" y="502407"/>
            <a:ext cx="3137053" cy="1381317"/>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sp>
        <p:nvSpPr>
          <p:cNvPr id="7" name="TextBox 7"/>
          <p:cNvSpPr txBox="1"/>
          <p:nvPr/>
        </p:nvSpPr>
        <p:spPr>
          <a:xfrm>
            <a:off x="457198" y="3230183"/>
            <a:ext cx="8608541" cy="6554387"/>
          </a:xfrm>
          <a:prstGeom prst="rect">
            <a:avLst/>
          </a:prstGeom>
        </p:spPr>
        <p:txBody>
          <a:bodyPr wrap="square" lIns="0" tIns="0" rIns="0" bIns="0" rtlCol="0" anchor="t">
            <a:spAutoFit/>
          </a:bodyPr>
          <a:lstStyle/>
          <a:p>
            <a:pPr algn="ctr"/>
            <a:r>
              <a:rPr lang="en-GB" sz="6000" b="1" dirty="0">
                <a:solidFill>
                  <a:schemeClr val="bg1"/>
                </a:solidFill>
                <a:latin typeface="Arial" panose="020B0604020202020204" pitchFamily="34" charset="0"/>
                <a:cs typeface="Arial" panose="020B0604020202020204" pitchFamily="34" charset="0"/>
              </a:rPr>
              <a:t>EQUITY: </a:t>
            </a:r>
            <a:r>
              <a:rPr lang="en-GB" sz="6000" dirty="0">
                <a:solidFill>
                  <a:schemeClr val="bg1"/>
                </a:solidFill>
                <a:latin typeface="Arial" panose="020B0604020202020204" pitchFamily="34" charset="0"/>
                <a:cs typeface="Arial" panose="020B0604020202020204" pitchFamily="34" charset="0"/>
              </a:rPr>
              <a:t>Mitigating the impact of poverty </a:t>
            </a:r>
          </a:p>
          <a:p>
            <a:pPr algn="ctr"/>
            <a:r>
              <a:rPr lang="en-GB" sz="6000" dirty="0">
                <a:solidFill>
                  <a:schemeClr val="bg1"/>
                </a:solidFill>
                <a:latin typeface="Arial" panose="020B0604020202020204" pitchFamily="34" charset="0"/>
                <a:cs typeface="Arial" panose="020B0604020202020204" pitchFamily="34" charset="0"/>
              </a:rPr>
              <a:t>on Scotland’s children and young people</a:t>
            </a:r>
          </a:p>
          <a:p>
            <a:pPr algn="ctr"/>
            <a:endParaRPr lang="en-GB" sz="5400" dirty="0">
              <a:solidFill>
                <a:schemeClr val="bg1"/>
              </a:solidFill>
              <a:latin typeface="Arial" panose="020B0604020202020204" pitchFamily="34" charset="0"/>
              <a:cs typeface="Arial" panose="020B0604020202020204" pitchFamily="34" charset="0"/>
            </a:endParaRPr>
          </a:p>
          <a:p>
            <a:pPr algn="ctr">
              <a:lnSpc>
                <a:spcPts val="8160"/>
              </a:lnSpc>
              <a:defRPr/>
            </a:pPr>
            <a:r>
              <a:rPr lang="en-US" sz="4800" spc="32" dirty="0">
                <a:solidFill>
                  <a:schemeClr val="bg1"/>
                </a:solidFill>
                <a:latin typeface="Arial"/>
                <a:cs typeface="Arial"/>
              </a:rPr>
              <a:t>Group session 3: </a:t>
            </a:r>
          </a:p>
          <a:p>
            <a:pPr algn="ctr">
              <a:lnSpc>
                <a:spcPts val="8159"/>
              </a:lnSpc>
              <a:defRPr/>
            </a:pPr>
            <a:r>
              <a:rPr lang="en-GB" sz="4400" dirty="0">
                <a:solidFill>
                  <a:schemeClr val="bg1"/>
                </a:solidFill>
                <a:latin typeface="Arial" panose="020B0604020202020204" pitchFamily="34" charset="0"/>
                <a:cs typeface="Arial" panose="020B0604020202020204" pitchFamily="34" charset="0"/>
              </a:rPr>
              <a:t>Collaborative enquiry planning</a:t>
            </a:r>
            <a:endParaRPr lang="en-US" sz="4400" dirty="0">
              <a:solidFill>
                <a:schemeClr val="bg1"/>
              </a:solidFill>
              <a:latin typeface="Arial" panose="020B0604020202020204" pitchFamily="34" charset="0"/>
              <a:cs typeface="Arial" panose="020B0604020202020204" pitchFamily="34" charset="0"/>
            </a:endParaRPr>
          </a:p>
        </p:txBody>
      </p:sp>
      <p:pic>
        <p:nvPicPr>
          <p:cNvPr id="17" name="Picture 16">
            <a:extLst>
              <a:ext uri="{FF2B5EF4-FFF2-40B4-BE49-F238E27FC236}">
                <a16:creationId xmlns:a16="http://schemas.microsoft.com/office/drawing/2014/main" id="{6FB8E445-F031-FBCB-CF84-F5EBC028B1D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868042" y="3615186"/>
            <a:ext cx="6173061" cy="2000529"/>
          </a:xfrm>
          <a:prstGeom prst="rect">
            <a:avLst/>
          </a:prstGeom>
          <a:ln>
            <a:noFill/>
          </a:ln>
        </p:spPr>
      </p:pic>
      <p:pic>
        <p:nvPicPr>
          <p:cNvPr id="29" name="Picture 28" descr="SAC and Equity logos">
            <a:extLst>
              <a:ext uri="{FF2B5EF4-FFF2-40B4-BE49-F238E27FC236}">
                <a16:creationId xmlns:a16="http://schemas.microsoft.com/office/drawing/2014/main" id="{A5754BE1-3608-6D1E-ACB1-FFF1E63156AA}"/>
              </a:ext>
            </a:extLst>
          </p:cNvPr>
          <p:cNvPicPr>
            <a:picLocks noChangeAspect="1"/>
          </p:cNvPicPr>
          <p:nvPr/>
        </p:nvPicPr>
        <p:blipFill>
          <a:blip r:embed="rId5"/>
          <a:stretch>
            <a:fillRect/>
          </a:stretch>
        </p:blipFill>
        <p:spPr>
          <a:xfrm>
            <a:off x="10359828" y="502407"/>
            <a:ext cx="7515951" cy="1702833"/>
          </a:xfrm>
          <a:prstGeom prst="rect">
            <a:avLst/>
          </a:prstGeom>
          <a:ln>
            <a:noFill/>
          </a:ln>
        </p:spPr>
      </p:pic>
      <p:pic>
        <p:nvPicPr>
          <p:cNvPr id="31" name="Picture 30">
            <a:extLst>
              <a:ext uri="{FF2B5EF4-FFF2-40B4-BE49-F238E27FC236}">
                <a16:creationId xmlns:a16="http://schemas.microsoft.com/office/drawing/2014/main" id="{5C63ADB2-0B5D-B747-8E7F-A6AED618C994}"/>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12378542" y="6677792"/>
            <a:ext cx="3210373" cy="2543530"/>
          </a:xfrm>
          <a:prstGeom prst="rect">
            <a:avLst/>
          </a:prstGeom>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7AE1CBC-7181-03D9-FA0B-DC332EED62B4}"/>
            </a:ext>
          </a:extLst>
        </p:cNvPr>
        <p:cNvGrpSpPr/>
        <p:nvPr/>
      </p:nvGrpSpPr>
      <p:grpSpPr>
        <a:xfrm>
          <a:off x="0" y="0"/>
          <a:ext cx="0" cy="0"/>
          <a:chOff x="0" y="0"/>
          <a:chExt cx="0" cy="0"/>
        </a:xfrm>
      </p:grpSpPr>
      <p:sp>
        <p:nvSpPr>
          <p:cNvPr id="2" name="TextBox 1" descr="Aims">
            <a:extLst>
              <a:ext uri="{FF2B5EF4-FFF2-40B4-BE49-F238E27FC236}">
                <a16:creationId xmlns:a16="http://schemas.microsoft.com/office/drawing/2014/main" id="{80359EAD-56A4-6FD0-3ED9-E0CFA7288045}"/>
              </a:ext>
            </a:extLst>
          </p:cNvPr>
          <p:cNvSpPr txBox="1"/>
          <p:nvPr/>
        </p:nvSpPr>
        <p:spPr>
          <a:xfrm>
            <a:off x="7271070" y="2781300"/>
            <a:ext cx="8978580" cy="6617288"/>
          </a:xfrm>
          <a:prstGeom prst="rect">
            <a:avLst/>
          </a:prstGeom>
        </p:spPr>
        <p:txBody>
          <a:bodyPr vert="horz" lIns="91440" tIns="45720" rIns="91440" bIns="45720" rtlCol="0" anchor="t">
            <a:normAutofit/>
          </a:bodyPr>
          <a:lstStyle/>
          <a:p>
            <a:pPr marL="342900">
              <a:lnSpc>
                <a:spcPct val="90000"/>
              </a:lnSpc>
              <a:spcAft>
                <a:spcPts val="600"/>
              </a:spcAft>
            </a:pPr>
            <a:r>
              <a:rPr lang="en-US" sz="4000"/>
              <a:t> </a:t>
            </a:r>
          </a:p>
        </p:txBody>
      </p:sp>
      <p:pic>
        <p:nvPicPr>
          <p:cNvPr id="4" name="Picture 3" descr="clip board">
            <a:extLst>
              <a:ext uri="{FF2B5EF4-FFF2-40B4-BE49-F238E27FC236}">
                <a16:creationId xmlns:a16="http://schemas.microsoft.com/office/drawing/2014/main" id="{EE3C1904-CA06-034E-FCCC-4E7AAC4DC5DD}"/>
              </a:ext>
            </a:extLst>
          </p:cNvPr>
          <p:cNvPicPr>
            <a:picLocks noChangeAspect="1"/>
          </p:cNvPicPr>
          <p:nvPr/>
        </p:nvPicPr>
        <p:blipFill>
          <a:blip r:embed="rId3"/>
          <a:stretch>
            <a:fillRect/>
          </a:stretch>
        </p:blipFill>
        <p:spPr>
          <a:xfrm>
            <a:off x="1019405" y="3065625"/>
            <a:ext cx="4876703" cy="4451409"/>
          </a:xfrm>
          <a:prstGeom prst="rect">
            <a:avLst/>
          </a:prstGeom>
          <a:ln>
            <a:noFill/>
          </a:ln>
        </p:spPr>
      </p:pic>
      <p:grpSp>
        <p:nvGrpSpPr>
          <p:cNvPr id="24" name="Group 23">
            <a:extLst>
              <a:ext uri="{FF2B5EF4-FFF2-40B4-BE49-F238E27FC236}">
                <a16:creationId xmlns:a16="http://schemas.microsoft.com/office/drawing/2014/main" id="{6258F736-B256-8039-9DC6-F4E49A5C5AD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102957" y="0"/>
            <a:ext cx="185043" cy="10287000"/>
            <a:chOff x="12068638" y="0"/>
            <a:chExt cx="123362" cy="6858000"/>
          </a:xfrm>
        </p:grpSpPr>
        <p:sp>
          <p:nvSpPr>
            <p:cNvPr id="25" name="Rectangle 24">
              <a:extLst>
                <a:ext uri="{FF2B5EF4-FFF2-40B4-BE49-F238E27FC236}">
                  <a16:creationId xmlns:a16="http://schemas.microsoft.com/office/drawing/2014/main" id="{10B4520A-996E-330C-99DA-69CA4D89E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0"/>
              <a:ext cx="123362" cy="6858000"/>
            </a:xfrm>
            <a:prstGeom prst="rect">
              <a:avLst/>
            </a:prstGeom>
            <a:gradFill>
              <a:gsLst>
                <a:gs pos="0">
                  <a:schemeClr val="accent2"/>
                </a:gs>
                <a:gs pos="100000">
                  <a:schemeClr val="accent5"/>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C8FA945-E356-695F-18D6-CAD4EF34F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068638" y="3527553"/>
              <a:ext cx="123362" cy="3330447"/>
            </a:xfrm>
            <a:prstGeom prst="rect">
              <a:avLst/>
            </a:prstGeom>
            <a:gradFill>
              <a:gsLst>
                <a:gs pos="19000">
                  <a:schemeClr val="accent5">
                    <a:lumMod val="60000"/>
                    <a:lumOff val="40000"/>
                    <a:alpha val="0"/>
                  </a:schemeClr>
                </a:gs>
                <a:gs pos="100000">
                  <a:schemeClr val="accent5">
                    <a:lumMod val="60000"/>
                    <a:lumOff val="40000"/>
                  </a:schemeClr>
                </a:gs>
              </a:gsLst>
              <a:lin ang="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3">
            <a:extLst>
              <a:ext uri="{FF2B5EF4-FFF2-40B4-BE49-F238E27FC236}">
                <a16:creationId xmlns:a16="http://schemas.microsoft.com/office/drawing/2014/main" id="{D3B1ADCE-2FC9-4D90-F167-0C287AD1DA8F}"/>
              </a:ext>
            </a:extLst>
          </p:cNvPr>
          <p:cNvSpPr txBox="1"/>
          <p:nvPr/>
        </p:nvSpPr>
        <p:spPr>
          <a:xfrm>
            <a:off x="1282860" y="1006523"/>
            <a:ext cx="10477500" cy="897682"/>
          </a:xfrm>
          <a:prstGeom prst="rect">
            <a:avLst/>
          </a:prstGeom>
        </p:spPr>
        <p:txBody>
          <a:bodyPr wrap="square" lIns="0" tIns="0" rIns="0" bIns="0" rtlCol="0" anchor="t">
            <a:spAutoFit/>
          </a:bodyPr>
          <a:lstStyle/>
          <a:p>
            <a:pPr algn="l">
              <a:lnSpc>
                <a:spcPts val="7000"/>
              </a:lnSpc>
            </a:pPr>
            <a:r>
              <a:rPr lang="en-US" sz="6000" b="1">
                <a:solidFill>
                  <a:srgbClr val="00ABB5"/>
                </a:solidFill>
                <a:latin typeface="Arial" panose="020B0604020202020204" pitchFamily="34" charset="0"/>
                <a:cs typeface="Arial" panose="020B0604020202020204" pitchFamily="34" charset="0"/>
              </a:rPr>
              <a:t>Aims Review </a:t>
            </a:r>
          </a:p>
        </p:txBody>
      </p:sp>
      <p:sp>
        <p:nvSpPr>
          <p:cNvPr id="5" name="TextBox 4">
            <a:extLst>
              <a:ext uri="{FF2B5EF4-FFF2-40B4-BE49-F238E27FC236}">
                <a16:creationId xmlns:a16="http://schemas.microsoft.com/office/drawing/2014/main" id="{35D4A126-8354-B1E3-8096-EF50A7BB4AD2}"/>
              </a:ext>
            </a:extLst>
          </p:cNvPr>
          <p:cNvSpPr txBox="1"/>
          <p:nvPr/>
        </p:nvSpPr>
        <p:spPr>
          <a:xfrm>
            <a:off x="7226284" y="1006523"/>
            <a:ext cx="9765680" cy="8894743"/>
          </a:xfrm>
          <a:prstGeom prst="rect">
            <a:avLst/>
          </a:prstGeom>
          <a:noFill/>
        </p:spPr>
        <p:txBody>
          <a:bodyPr wrap="square" lIns="91440" tIns="45720" rIns="91440" bIns="45720" rtlCol="0" anchor="t">
            <a:spAutoFit/>
          </a:bodyPr>
          <a:lstStyle/>
          <a:p>
            <a:r>
              <a:rPr lang="en-GB" sz="3600" dirty="0">
                <a:latin typeface="Arial"/>
                <a:cs typeface="Arial"/>
              </a:rPr>
              <a:t>In this session we will:</a:t>
            </a:r>
            <a:endParaRPr lang="en-US" sz="3600" dirty="0">
              <a:latin typeface="Arial"/>
              <a:cs typeface="Arial"/>
            </a:endParaRPr>
          </a:p>
          <a:p>
            <a:endParaRPr lang="en-GB" sz="3600" dirty="0">
              <a:latin typeface="Arial"/>
              <a:cs typeface="Arial"/>
            </a:endParaRPr>
          </a:p>
          <a:p>
            <a:endParaRPr lang="en-GB" sz="3600" dirty="0">
              <a:latin typeface="Arial"/>
              <a:cs typeface="Arial"/>
            </a:endParaRPr>
          </a:p>
          <a:p>
            <a:pPr marL="457200" indent="-457200">
              <a:buFont typeface="Arial"/>
              <a:buChar char="•"/>
            </a:pPr>
            <a:r>
              <a:rPr lang="en-GB" sz="3600" dirty="0">
                <a:latin typeface="Arial"/>
                <a:cs typeface="Arial"/>
              </a:rPr>
              <a:t>Take part in a connector activity</a:t>
            </a:r>
            <a:endParaRPr lang="en-GB" sz="3600" dirty="0">
              <a:ea typeface="Calibri"/>
              <a:cs typeface="Calibri"/>
            </a:endParaRPr>
          </a:p>
          <a:p>
            <a:pPr marL="457200" indent="-457200">
              <a:buFont typeface="Arial"/>
              <a:buChar char="•"/>
            </a:pPr>
            <a:endParaRPr lang="en-GB" sz="3600" dirty="0">
              <a:latin typeface="Arial"/>
              <a:cs typeface="Arial"/>
            </a:endParaRPr>
          </a:p>
          <a:p>
            <a:pPr marL="457200" indent="-457200">
              <a:buFont typeface="Arial"/>
              <a:buChar char="•"/>
            </a:pPr>
            <a:r>
              <a:rPr lang="en-GB" sz="3600" dirty="0">
                <a:latin typeface="Arial"/>
                <a:cs typeface="Arial"/>
              </a:rPr>
              <a:t>Do a personal reflection</a:t>
            </a:r>
            <a:endParaRPr lang="en-GB" sz="3600" dirty="0">
              <a:ea typeface="Calibri"/>
              <a:cs typeface="Calibri"/>
            </a:endParaRPr>
          </a:p>
          <a:p>
            <a:pPr marL="457200" indent="-457200">
              <a:buFont typeface="Arial"/>
              <a:buChar char="•"/>
            </a:pPr>
            <a:endParaRPr lang="en-GB" sz="3600" dirty="0">
              <a:latin typeface="Arial"/>
              <a:cs typeface="Arial"/>
            </a:endParaRPr>
          </a:p>
          <a:p>
            <a:pPr marL="457200" indent="-457200">
              <a:buFont typeface="Arial"/>
              <a:buChar char="•"/>
            </a:pPr>
            <a:r>
              <a:rPr lang="en-GB" sz="3600" dirty="0">
                <a:latin typeface="Arial"/>
                <a:cs typeface="Arial"/>
              </a:rPr>
              <a:t>Reflect on and share learning from PLA 4</a:t>
            </a:r>
          </a:p>
          <a:p>
            <a:pPr marL="457200" indent="-457200">
              <a:buFont typeface="Arial"/>
              <a:buChar char="•"/>
            </a:pPr>
            <a:endParaRPr lang="en-GB" sz="3600" dirty="0">
              <a:latin typeface="Arial"/>
              <a:ea typeface="Calibri"/>
              <a:cs typeface="Arial"/>
            </a:endParaRPr>
          </a:p>
          <a:p>
            <a:pPr marL="457200" indent="-457200">
              <a:buFont typeface="Arial"/>
              <a:buChar char="•"/>
            </a:pPr>
            <a:r>
              <a:rPr lang="en-GB" sz="3600" dirty="0">
                <a:latin typeface="Arial"/>
                <a:ea typeface="Calibri"/>
                <a:cs typeface="Arial"/>
              </a:rPr>
              <a:t>Planning a collaborative enquiry </a:t>
            </a:r>
            <a:endParaRPr lang="en-GB" sz="3600" dirty="0">
              <a:ea typeface="Calibri"/>
              <a:cs typeface="Calibri"/>
            </a:endParaRPr>
          </a:p>
          <a:p>
            <a:endParaRPr lang="en-GB" sz="3600" dirty="0">
              <a:ea typeface="Calibri"/>
              <a:cs typeface="Calibri"/>
            </a:endParaRPr>
          </a:p>
          <a:p>
            <a:pPr marL="457200" indent="-457200">
              <a:buFont typeface="Arial"/>
              <a:buChar char="•"/>
            </a:pPr>
            <a:r>
              <a:rPr lang="en-GB" sz="3600" dirty="0">
                <a:latin typeface="Arial"/>
                <a:cs typeface="Arial"/>
              </a:rPr>
              <a:t>Think about collaborative enquiry next steps.</a:t>
            </a:r>
            <a:endParaRPr lang="en-GB" sz="3600" dirty="0">
              <a:ea typeface="Calibri"/>
              <a:cs typeface="Calibri"/>
            </a:endParaRPr>
          </a:p>
          <a:p>
            <a:endParaRPr lang="en-GB" sz="3200" dirty="0">
              <a:latin typeface="Arial"/>
              <a:cs typeface="Arial"/>
            </a:endParaRPr>
          </a:p>
          <a:p>
            <a:endParaRPr lang="en-GB" sz="3200" dirty="0">
              <a:latin typeface="Arial" panose="020B0604020202020204" pitchFamily="34" charset="0"/>
              <a:cs typeface="Arial" panose="020B0604020202020204" pitchFamily="34" charset="0"/>
            </a:endParaRPr>
          </a:p>
          <a:p>
            <a:endParaRPr lang="en-US" sz="1200" b="1" dirty="0">
              <a:ea typeface="Calibri"/>
              <a:cs typeface="Calibri"/>
            </a:endParaRPr>
          </a:p>
          <a:p>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A1D3F1D-CE0F-9745-AC54-053BFB7BCB9E}"/>
              </a:ext>
            </a:extLst>
          </p:cNvPr>
          <p:cNvSpPr txBox="1"/>
          <p:nvPr/>
        </p:nvSpPr>
        <p:spPr>
          <a:xfrm>
            <a:off x="882570" y="8678454"/>
            <a:ext cx="16522860"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000" dirty="0">
                <a:ea typeface="Calibri"/>
                <a:cs typeface="Calibri"/>
              </a:rPr>
              <a:t>Next group session – Action planning for impact </a:t>
            </a:r>
            <a:endParaRPr lang="en-GB" sz="3200" dirty="0">
              <a:ea typeface="Calibri"/>
              <a:cs typeface="Calibri"/>
            </a:endParaRPr>
          </a:p>
        </p:txBody>
      </p:sp>
    </p:spTree>
    <p:extLst>
      <p:ext uri="{BB962C8B-B14F-4D97-AF65-F5344CB8AC3E}">
        <p14:creationId xmlns:p14="http://schemas.microsoft.com/office/powerpoint/2010/main" val="2715412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 name="Group 2" descr="Thanks"/>
          <p:cNvGrpSpPr/>
          <p:nvPr/>
        </p:nvGrpSpPr>
        <p:grpSpPr>
          <a:xfrm>
            <a:off x="669710" y="339112"/>
            <a:ext cx="8841904" cy="9682557"/>
            <a:chOff x="0" y="0"/>
            <a:chExt cx="2328732" cy="2550139"/>
          </a:xfrm>
          <a:solidFill>
            <a:schemeClr val="bg1"/>
          </a:solidFill>
        </p:grpSpPr>
        <p:sp>
          <p:nvSpPr>
            <p:cNvPr id="3" name="Freeform 3"/>
            <p:cNvSpPr/>
            <p:nvPr/>
          </p:nvSpPr>
          <p:spPr>
            <a:xfrm>
              <a:off x="0" y="0"/>
              <a:ext cx="2328732" cy="2550139"/>
            </a:xfrm>
            <a:custGeom>
              <a:avLst/>
              <a:gdLst/>
              <a:ahLst/>
              <a:cxnLst/>
              <a:rect l="l" t="t" r="r" b="b"/>
              <a:pathLst>
                <a:path w="2328732" h="2550139">
                  <a:moveTo>
                    <a:pt x="0" y="0"/>
                  </a:moveTo>
                  <a:lnTo>
                    <a:pt x="2328732" y="0"/>
                  </a:lnTo>
                  <a:lnTo>
                    <a:pt x="2328732" y="2550139"/>
                  </a:lnTo>
                  <a:lnTo>
                    <a:pt x="0" y="2550139"/>
                  </a:lnTo>
                  <a:close/>
                </a:path>
              </a:pathLst>
            </a:custGeom>
            <a:grpFill/>
          </p:spPr>
          <p:txBody>
            <a:bodyPr/>
            <a:lstStyle/>
            <a:p>
              <a:endParaRPr lang="en-GB"/>
            </a:p>
          </p:txBody>
        </p:sp>
        <p:sp>
          <p:nvSpPr>
            <p:cNvPr id="4" name="TextBox 4"/>
            <p:cNvSpPr txBox="1"/>
            <p:nvPr/>
          </p:nvSpPr>
          <p:spPr>
            <a:xfrm>
              <a:off x="0" y="-28575"/>
              <a:ext cx="2328732" cy="2578714"/>
            </a:xfrm>
            <a:prstGeom prst="rect">
              <a:avLst/>
            </a:prstGeom>
            <a:grpFill/>
          </p:spPr>
          <p:txBody>
            <a:bodyPr lIns="50800" tIns="50800" rIns="50800" bIns="50800" rtlCol="0" anchor="ctr"/>
            <a:lstStyle/>
            <a:p>
              <a:pPr algn="ctr">
                <a:lnSpc>
                  <a:spcPts val="1960"/>
                </a:lnSpc>
              </a:pPr>
              <a:endParaRPr/>
            </a:p>
          </p:txBody>
        </p:sp>
      </p:grpSp>
      <p:sp>
        <p:nvSpPr>
          <p:cNvPr id="7" name="Freeform 7" descr="Equity logo&#10;"/>
          <p:cNvSpPr/>
          <p:nvPr/>
        </p:nvSpPr>
        <p:spPr>
          <a:xfrm>
            <a:off x="15011400" y="373968"/>
            <a:ext cx="2606890" cy="1040640"/>
          </a:xfrm>
          <a:custGeom>
            <a:avLst/>
            <a:gdLst/>
            <a:ahLst/>
            <a:cxnLst/>
            <a:rect l="l" t="t" r="r" b="b"/>
            <a:pathLst>
              <a:path w="2606890" h="1040640">
                <a:moveTo>
                  <a:pt x="0" y="0"/>
                </a:moveTo>
                <a:lnTo>
                  <a:pt x="2606890" y="0"/>
                </a:lnTo>
                <a:lnTo>
                  <a:pt x="2606890" y="1040640"/>
                </a:lnTo>
                <a:lnTo>
                  <a:pt x="0" y="1040640"/>
                </a:lnTo>
                <a:lnTo>
                  <a:pt x="0" y="0"/>
                </a:lnTo>
                <a:close/>
              </a:path>
            </a:pathLst>
          </a:custGeom>
          <a:blipFill>
            <a:blip r:embed="rId3" cstate="email">
              <a:extLst>
                <a:ext uri="{28A0092B-C50C-407E-A947-70E740481C1C}">
                  <a14:useLocalDpi xmlns:a14="http://schemas.microsoft.com/office/drawing/2010/main"/>
                </a:ext>
              </a:extLst>
            </a:blip>
            <a:stretch>
              <a:fillRect/>
            </a:stretch>
          </a:blipFill>
        </p:spPr>
        <p:txBody>
          <a:bodyPr/>
          <a:lstStyle/>
          <a:p>
            <a:endParaRPr lang="en-GB"/>
          </a:p>
        </p:txBody>
      </p:sp>
      <p:pic>
        <p:nvPicPr>
          <p:cNvPr id="16" name="Picture 15">
            <a:extLst>
              <a:ext uri="{FF2B5EF4-FFF2-40B4-BE49-F238E27FC236}">
                <a16:creationId xmlns:a16="http://schemas.microsoft.com/office/drawing/2014/main" id="{60EC9DE5-6D3C-38E6-B3B3-E38FE7547087}"/>
              </a:ext>
              <a:ext uri="{C183D7F6-B498-43B3-948B-1728B52AA6E4}">
                <adec:decorative xmlns:adec="http://schemas.microsoft.com/office/drawing/2017/decorative"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364571" y="6153130"/>
            <a:ext cx="2386153" cy="2324575"/>
          </a:xfrm>
          <a:prstGeom prst="rect">
            <a:avLst/>
          </a:prstGeom>
          <a:ln>
            <a:noFill/>
          </a:ln>
        </p:spPr>
      </p:pic>
      <p:sp>
        <p:nvSpPr>
          <p:cNvPr id="18" name="Title 5">
            <a:extLst>
              <a:ext uri="{FF2B5EF4-FFF2-40B4-BE49-F238E27FC236}">
                <a16:creationId xmlns:a16="http://schemas.microsoft.com/office/drawing/2014/main" id="{62D9D2D7-67C6-7E98-9372-859CC8063F01}"/>
              </a:ext>
            </a:extLst>
          </p:cNvPr>
          <p:cNvSpPr txBox="1">
            <a:spLocks/>
          </p:cNvSpPr>
          <p:nvPr/>
        </p:nvSpPr>
        <p:spPr>
          <a:xfrm>
            <a:off x="1542490" y="2674648"/>
            <a:ext cx="4038600" cy="1061829"/>
          </a:xfrm>
          <a:prstGeom prst="rect">
            <a:avLst/>
          </a:prstGeom>
          <a:noFill/>
          <a:ln>
            <a:noFill/>
            <a:prstDash/>
          </a:ln>
          <a:effectLst/>
        </p:spPr>
        <p:txBody>
          <a:bodyPr rot="0" spcFirstLastPara="0" vertOverflow="overflow" horzOverflow="overflow" vert="horz" wrap="square" lIns="137160" tIns="68580" rIns="137160" bIns="68580" numCol="1" spcCol="0" rtlCol="0" fromWordArt="0" anchor="t" anchorCtr="0" forceAA="0" compatLnSpc="1">
            <a:prstTxWarp prst="textNoShape">
              <a:avLst/>
            </a:prstTxWarp>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defTabSz="1371600">
              <a:spcBef>
                <a:spcPts val="0"/>
              </a:spcBef>
              <a:defRPr/>
            </a:pPr>
            <a:r>
              <a:rPr lang="en-US" sz="6000" b="1">
                <a:solidFill>
                  <a:srgbClr val="00ABB5"/>
                </a:solidFill>
                <a:latin typeface="Arial" panose="020B0604020202020204" pitchFamily="34" charset="0"/>
                <a:ea typeface="+mn-ea"/>
                <a:cs typeface="Arial" panose="020B0604020202020204" pitchFamily="34" charset="0"/>
              </a:rPr>
              <a:t>Feedback</a:t>
            </a:r>
          </a:p>
        </p:txBody>
      </p:sp>
      <p:pic>
        <p:nvPicPr>
          <p:cNvPr id="19" name="Picture 18" descr="RS, SAC and Equity logos&#10;">
            <a:extLst>
              <a:ext uri="{FF2B5EF4-FFF2-40B4-BE49-F238E27FC236}">
                <a16:creationId xmlns:a16="http://schemas.microsoft.com/office/drawing/2014/main" id="{D13A39E0-915A-F1C8-EF99-BBAA13695319}"/>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7663334" y="373968"/>
            <a:ext cx="10290940" cy="1615580"/>
          </a:xfrm>
          <a:prstGeom prst="rect">
            <a:avLst/>
          </a:prstGeom>
          <a:ln>
            <a:noFill/>
          </a:ln>
        </p:spPr>
      </p:pic>
      <p:pic>
        <p:nvPicPr>
          <p:cNvPr id="21" name="Picture 20">
            <a:extLst>
              <a:ext uri="{FF2B5EF4-FFF2-40B4-BE49-F238E27FC236}">
                <a16:creationId xmlns:a16="http://schemas.microsoft.com/office/drawing/2014/main" id="{39576B5D-F51F-E919-194D-B90FA8FD9D8E}"/>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761669" y="4349746"/>
            <a:ext cx="5591955" cy="1552792"/>
          </a:xfrm>
          <a:prstGeom prst="rect">
            <a:avLst/>
          </a:prstGeom>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ABB5"/>
        </a:solidFill>
        <a:effectLst/>
      </p:bgPr>
    </p:bg>
    <p:spTree>
      <p:nvGrpSpPr>
        <p:cNvPr id="1" name=""/>
        <p:cNvGrpSpPr/>
        <p:nvPr/>
      </p:nvGrpSpPr>
      <p:grpSpPr>
        <a:xfrm>
          <a:off x="0" y="0"/>
          <a:ext cx="0" cy="0"/>
          <a:chOff x="0" y="0"/>
          <a:chExt cx="0" cy="0"/>
        </a:xfrm>
      </p:grpSpPr>
      <p:sp>
        <p:nvSpPr>
          <p:cNvPr id="5" name="TextBox 5"/>
          <p:cNvSpPr txBox="1"/>
          <p:nvPr/>
        </p:nvSpPr>
        <p:spPr>
          <a:xfrm>
            <a:off x="-494229" y="635148"/>
            <a:ext cx="11427857" cy="981294"/>
          </a:xfrm>
          <a:prstGeom prst="rect">
            <a:avLst/>
          </a:prstGeom>
        </p:spPr>
        <p:txBody>
          <a:bodyPr lIns="0" tIns="0" rIns="0" bIns="0" rtlCol="0" anchor="t">
            <a:spAutoFit/>
          </a:bodyPr>
          <a:lstStyle/>
          <a:p>
            <a:pPr lvl="0" algn="ctr">
              <a:lnSpc>
                <a:spcPts val="8160"/>
              </a:lnSpc>
              <a:defRPr/>
            </a:pPr>
            <a:r>
              <a:rPr lang="en-US" sz="5400" b="1" spc="32">
                <a:solidFill>
                  <a:prstClr val="white"/>
                </a:solidFill>
                <a:latin typeface="Arial" panose="020B0604020202020204" pitchFamily="34" charset="0"/>
                <a:cs typeface="Arial" panose="020B0604020202020204" pitchFamily="34" charset="0"/>
              </a:rPr>
              <a:t>Ways of working together</a:t>
            </a:r>
          </a:p>
        </p:txBody>
      </p:sp>
      <p:sp>
        <p:nvSpPr>
          <p:cNvPr id="2" name="TextBox 1">
            <a:extLst>
              <a:ext uri="{FF2B5EF4-FFF2-40B4-BE49-F238E27FC236}">
                <a16:creationId xmlns:a16="http://schemas.microsoft.com/office/drawing/2014/main" id="{7CA92221-A266-8F48-DC4E-20FDFD7B3AD9}"/>
              </a:ext>
            </a:extLst>
          </p:cNvPr>
          <p:cNvSpPr txBox="1"/>
          <p:nvPr/>
        </p:nvSpPr>
        <p:spPr>
          <a:xfrm>
            <a:off x="990600" y="1866900"/>
            <a:ext cx="8458200" cy="7294305"/>
          </a:xfrm>
          <a:prstGeom prst="rect">
            <a:avLst/>
          </a:prstGeom>
          <a:noFill/>
        </p:spPr>
        <p:txBody>
          <a:bodyPr wrap="square" rtlCol="0">
            <a:spAutoFit/>
          </a:bodyPr>
          <a:lstStyle/>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all work together</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learn from, with and on behalf of each other</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create a safe space to share ideas and build learning</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agree that everyone is an equal and valued participant</a:t>
            </a:r>
          </a:p>
          <a:p>
            <a:pPr marL="285750" indent="-285750">
              <a:buFont typeface="Arial" panose="020B0604020202020204" pitchFamily="34" charset="0"/>
              <a:buChar char="•"/>
            </a:pPr>
            <a:endParaRPr lang="en-GB" sz="360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3600">
                <a:solidFill>
                  <a:schemeClr val="bg1"/>
                </a:solidFill>
                <a:latin typeface="Arial" panose="020B0604020202020204" pitchFamily="34" charset="0"/>
                <a:cs typeface="Arial" panose="020B0604020202020204" pitchFamily="34" charset="0"/>
              </a:rPr>
              <a:t>We remain ‘in the room’ (follow email and phone protocol)</a:t>
            </a:r>
          </a:p>
        </p:txBody>
      </p:sp>
      <p:pic>
        <p:nvPicPr>
          <p:cNvPr id="7" name="Picture 6">
            <a:extLst>
              <a:ext uri="{FF2B5EF4-FFF2-40B4-BE49-F238E27FC236}">
                <a16:creationId xmlns:a16="http://schemas.microsoft.com/office/drawing/2014/main" id="{A17D7089-5373-1806-7DEA-98ECE869DB2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0938295" y="3853851"/>
            <a:ext cx="6789419" cy="4114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3">
            <a:extLst>
              <a:ext uri="{FF2B5EF4-FFF2-40B4-BE49-F238E27FC236}">
                <a16:creationId xmlns:a16="http://schemas.microsoft.com/office/drawing/2014/main" id="{EB0CFA3B-8CF1-C300-EA6E-B52D029CFD84}"/>
              </a:ext>
            </a:extLst>
          </p:cNvPr>
          <p:cNvSpPr txBox="1"/>
          <p:nvPr/>
        </p:nvSpPr>
        <p:spPr>
          <a:xfrm>
            <a:off x="932431" y="758905"/>
            <a:ext cx="10477500" cy="897682"/>
          </a:xfrm>
          <a:prstGeom prst="rect">
            <a:avLst/>
          </a:prstGeom>
        </p:spPr>
        <p:txBody>
          <a:bodyPr wrap="square" lIns="0" tIns="0" rIns="0" bIns="0" rtlCol="0" anchor="t">
            <a:spAutoFit/>
          </a:bodyPr>
          <a:lstStyle/>
          <a:p>
            <a:pPr algn="l">
              <a:lnSpc>
                <a:spcPts val="7000"/>
              </a:lnSpc>
            </a:pPr>
            <a:r>
              <a:rPr lang="en-US" sz="6000" b="1">
                <a:solidFill>
                  <a:srgbClr val="00ABB5"/>
                </a:solidFill>
                <a:latin typeface="Arial" panose="020B0604020202020204" pitchFamily="34" charset="0"/>
                <a:cs typeface="Arial" panose="020B0604020202020204" pitchFamily="34" charset="0"/>
              </a:rPr>
              <a:t>Today’s session</a:t>
            </a:r>
          </a:p>
        </p:txBody>
      </p:sp>
      <p:sp>
        <p:nvSpPr>
          <p:cNvPr id="3" name="TextBox 2">
            <a:extLst>
              <a:ext uri="{FF2B5EF4-FFF2-40B4-BE49-F238E27FC236}">
                <a16:creationId xmlns:a16="http://schemas.microsoft.com/office/drawing/2014/main" id="{E1C71450-5761-81CF-3999-2BC69FB914FE}"/>
              </a:ext>
            </a:extLst>
          </p:cNvPr>
          <p:cNvSpPr txBox="1"/>
          <p:nvPr/>
        </p:nvSpPr>
        <p:spPr>
          <a:xfrm>
            <a:off x="940822" y="1913085"/>
            <a:ext cx="12534899" cy="10002738"/>
          </a:xfrm>
          <a:prstGeom prst="rect">
            <a:avLst/>
          </a:prstGeom>
          <a:noFill/>
        </p:spPr>
        <p:txBody>
          <a:bodyPr wrap="square" lIns="91440" tIns="45720" rIns="91440" bIns="45720" rtlCol="0" anchor="t">
            <a:spAutoFit/>
          </a:bodyPr>
          <a:lstStyle/>
          <a:p>
            <a:r>
              <a:rPr lang="en-GB" sz="3600" dirty="0">
                <a:latin typeface="Arial"/>
                <a:cs typeface="Arial"/>
              </a:rPr>
              <a:t>In this session we will:</a:t>
            </a:r>
            <a:endParaRPr lang="en-US" sz="3600" dirty="0">
              <a:latin typeface="Arial"/>
              <a:cs typeface="Arial"/>
            </a:endParaRPr>
          </a:p>
          <a:p>
            <a:endParaRPr lang="en-GB" sz="3600" dirty="0">
              <a:latin typeface="Arial"/>
              <a:cs typeface="Arial"/>
            </a:endParaRPr>
          </a:p>
          <a:p>
            <a:endParaRPr lang="en-GB" sz="3600" dirty="0">
              <a:latin typeface="Arial"/>
              <a:cs typeface="Arial"/>
            </a:endParaRPr>
          </a:p>
          <a:p>
            <a:pPr marL="457200" indent="-457200">
              <a:buFont typeface="Arial"/>
              <a:buChar char="•"/>
            </a:pPr>
            <a:r>
              <a:rPr lang="en-GB" sz="3600" dirty="0">
                <a:latin typeface="Arial"/>
                <a:cs typeface="Arial"/>
              </a:rPr>
              <a:t>Take part in a connector activity</a:t>
            </a:r>
            <a:endParaRPr lang="en-GB" sz="3600" dirty="0">
              <a:ea typeface="Calibri"/>
              <a:cs typeface="Calibri"/>
            </a:endParaRPr>
          </a:p>
          <a:p>
            <a:pPr marL="457200" indent="-457200">
              <a:buFont typeface="Arial"/>
              <a:buChar char="•"/>
            </a:pPr>
            <a:endParaRPr lang="en-GB" sz="3600" dirty="0">
              <a:latin typeface="Arial"/>
              <a:cs typeface="Arial"/>
            </a:endParaRPr>
          </a:p>
          <a:p>
            <a:pPr marL="457200" indent="-457200">
              <a:buFont typeface="Arial"/>
              <a:buChar char="•"/>
            </a:pPr>
            <a:r>
              <a:rPr lang="en-GB" sz="3600" dirty="0">
                <a:latin typeface="Arial"/>
                <a:cs typeface="Arial"/>
              </a:rPr>
              <a:t>Do a personal reflection</a:t>
            </a:r>
            <a:endParaRPr lang="en-GB" sz="3600" dirty="0">
              <a:ea typeface="Calibri"/>
              <a:cs typeface="Calibri"/>
            </a:endParaRPr>
          </a:p>
          <a:p>
            <a:pPr marL="457200" indent="-457200">
              <a:buFont typeface="Arial"/>
              <a:buChar char="•"/>
            </a:pPr>
            <a:endParaRPr lang="en-GB" sz="3600" dirty="0">
              <a:latin typeface="Arial"/>
              <a:cs typeface="Arial"/>
            </a:endParaRPr>
          </a:p>
          <a:p>
            <a:pPr marL="457200" indent="-457200">
              <a:buFont typeface="Arial"/>
              <a:buChar char="•"/>
            </a:pPr>
            <a:r>
              <a:rPr lang="en-GB" sz="3600" dirty="0">
                <a:latin typeface="Arial"/>
                <a:cs typeface="Arial"/>
              </a:rPr>
              <a:t>Reflect on and share learning from PLA 4</a:t>
            </a:r>
          </a:p>
          <a:p>
            <a:pPr marL="457200" indent="-457200">
              <a:buFont typeface="Arial"/>
              <a:buChar char="•"/>
            </a:pPr>
            <a:endParaRPr lang="en-GB" sz="3600" dirty="0">
              <a:latin typeface="Arial"/>
              <a:ea typeface="Calibri"/>
              <a:cs typeface="Arial"/>
            </a:endParaRPr>
          </a:p>
          <a:p>
            <a:pPr marL="457200" indent="-457200">
              <a:buFont typeface="Arial"/>
              <a:buChar char="•"/>
            </a:pPr>
            <a:r>
              <a:rPr lang="en-GB" sz="3600" dirty="0">
                <a:latin typeface="Arial"/>
                <a:ea typeface="Calibri"/>
                <a:cs typeface="Arial"/>
              </a:rPr>
              <a:t>Interact with our own specific data you have brought along </a:t>
            </a:r>
          </a:p>
          <a:p>
            <a:pPr marL="457200" indent="-457200">
              <a:buFont typeface="Arial"/>
              <a:buChar char="•"/>
            </a:pPr>
            <a:endParaRPr lang="en-GB" sz="3600" dirty="0">
              <a:latin typeface="Arial"/>
              <a:ea typeface="Calibri"/>
              <a:cs typeface="Arial"/>
            </a:endParaRPr>
          </a:p>
          <a:p>
            <a:pPr marL="457200" indent="-457200">
              <a:buFont typeface="Arial"/>
              <a:buChar char="•"/>
            </a:pPr>
            <a:r>
              <a:rPr lang="en-GB" sz="3600" dirty="0">
                <a:latin typeface="Arial"/>
                <a:ea typeface="Calibri"/>
                <a:cs typeface="Arial"/>
              </a:rPr>
              <a:t>Planning a collaborative enquiry </a:t>
            </a:r>
            <a:endParaRPr lang="en-GB" sz="3600" dirty="0">
              <a:ea typeface="Calibri"/>
              <a:cs typeface="Calibri"/>
            </a:endParaRPr>
          </a:p>
          <a:p>
            <a:r>
              <a:rPr lang="en-GB" sz="3600" dirty="0">
                <a:latin typeface="Arial"/>
                <a:cs typeface="Arial"/>
              </a:rPr>
              <a:t> </a:t>
            </a:r>
            <a:endParaRPr lang="en-GB" sz="3600" dirty="0">
              <a:ea typeface="Calibri"/>
              <a:cs typeface="Calibri"/>
            </a:endParaRPr>
          </a:p>
          <a:p>
            <a:pPr marL="457200" indent="-457200">
              <a:buFont typeface="Arial"/>
              <a:buChar char="•"/>
            </a:pPr>
            <a:r>
              <a:rPr lang="en-GB" sz="3600" dirty="0">
                <a:latin typeface="Arial"/>
                <a:cs typeface="Arial"/>
              </a:rPr>
              <a:t>Think about your next steps.</a:t>
            </a:r>
            <a:endParaRPr lang="en-GB" sz="3600" dirty="0">
              <a:ea typeface="Calibri"/>
              <a:cs typeface="Calibri"/>
            </a:endParaRPr>
          </a:p>
          <a:p>
            <a:endParaRPr lang="en-GB" sz="3200" dirty="0">
              <a:latin typeface="Arial"/>
              <a:cs typeface="Arial"/>
            </a:endParaRPr>
          </a:p>
          <a:p>
            <a:endParaRPr lang="en-GB" sz="3200" dirty="0">
              <a:latin typeface="Arial" panose="020B0604020202020204" pitchFamily="34" charset="0"/>
              <a:cs typeface="Arial" panose="020B0604020202020204" pitchFamily="34" charset="0"/>
            </a:endParaRPr>
          </a:p>
          <a:p>
            <a:endParaRPr lang="en-US" sz="1200" b="1" dirty="0">
              <a:ea typeface="Calibri"/>
              <a:cs typeface="Calibri"/>
            </a:endParaRPr>
          </a:p>
          <a:p>
            <a:endParaRPr lang="en-GB" sz="320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endParaRPr lang="en-GB" sz="3200" dirty="0">
              <a:latin typeface="Arial" panose="020B0604020202020204" pitchFamily="34" charset="0"/>
              <a:cs typeface="Arial" panose="020B0604020202020204" pitchFamily="34" charset="0"/>
            </a:endParaRPr>
          </a:p>
        </p:txBody>
      </p:sp>
      <p:pic>
        <p:nvPicPr>
          <p:cNvPr id="5" name="Picture 4" descr="SAC and Equity logos">
            <a:extLst>
              <a:ext uri="{FF2B5EF4-FFF2-40B4-BE49-F238E27FC236}">
                <a16:creationId xmlns:a16="http://schemas.microsoft.com/office/drawing/2014/main" id="{3E6C9867-BA52-5C6C-3E15-E2154A2D3815}"/>
              </a:ext>
            </a:extLst>
          </p:cNvPr>
          <p:cNvPicPr>
            <a:picLocks noChangeAspect="1"/>
          </p:cNvPicPr>
          <p:nvPr/>
        </p:nvPicPr>
        <p:blipFill>
          <a:blip r:embed="rId3"/>
          <a:stretch>
            <a:fillRect/>
          </a:stretch>
        </p:blipFill>
        <p:spPr>
          <a:xfrm>
            <a:off x="10359828" y="502407"/>
            <a:ext cx="7515951" cy="1702833"/>
          </a:xfrm>
          <a:prstGeom prst="rect">
            <a:avLst/>
          </a:prstGeom>
          <a:ln>
            <a:noFill/>
          </a:ln>
        </p:spPr>
      </p:pic>
      <p:pic>
        <p:nvPicPr>
          <p:cNvPr id="4" name="Picture 3">
            <a:extLst>
              <a:ext uri="{FF2B5EF4-FFF2-40B4-BE49-F238E27FC236}">
                <a16:creationId xmlns:a16="http://schemas.microsoft.com/office/drawing/2014/main" id="{A649D027-CDC9-4F0C-DF23-1C910E1405B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3329835" y="3309088"/>
            <a:ext cx="4691831" cy="3605366"/>
          </a:xfrm>
          <a:prstGeom prst="rect">
            <a:avLst/>
          </a:prstGeom>
          <a:ln>
            <a:noFill/>
          </a:ln>
        </p:spPr>
      </p:pic>
    </p:spTree>
    <p:extLst>
      <p:ext uri="{BB962C8B-B14F-4D97-AF65-F5344CB8AC3E}">
        <p14:creationId xmlns:p14="http://schemas.microsoft.com/office/powerpoint/2010/main" val="957986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2286" y="0"/>
            <a:ext cx="18283428" cy="10287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3" name="Picture 12" descr="A diagram of a person's face considering a Continuum conversation">
            <a:extLst>
              <a:ext uri="{FF2B5EF4-FFF2-40B4-BE49-F238E27FC236}">
                <a16:creationId xmlns:a16="http://schemas.microsoft.com/office/drawing/2014/main" id="{E6DBDC48-4930-FC81-B663-6DC173E102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60432" y="8223"/>
            <a:ext cx="17925282" cy="10278777"/>
          </a:xfrm>
          <a:prstGeom prst="rect">
            <a:avLst/>
          </a:prstGeom>
        </p:spPr>
      </p:pic>
      <p:sp>
        <p:nvSpPr>
          <p:cNvPr id="2" name="TextBox 1">
            <a:extLst>
              <a:ext uri="{FF2B5EF4-FFF2-40B4-BE49-F238E27FC236}">
                <a16:creationId xmlns:a16="http://schemas.microsoft.com/office/drawing/2014/main" id="{3DA055DC-FB48-D858-ACFA-CABF843F97F4}"/>
              </a:ext>
            </a:extLst>
          </p:cNvPr>
          <p:cNvSpPr txBox="1"/>
          <p:nvPr/>
        </p:nvSpPr>
        <p:spPr>
          <a:xfrm>
            <a:off x="858715" y="887488"/>
            <a:ext cx="16570569" cy="1319720"/>
          </a:xfrm>
          <a:prstGeom prst="rect">
            <a:avLst/>
          </a:prstGeom>
        </p:spPr>
        <p:txBody>
          <a:bodyPr wrap="square" lIns="0" tIns="0" rIns="0" bIns="0" rtlCol="0" anchor="t">
            <a:spAutoFit/>
          </a:bodyPr>
          <a:lstStyle/>
          <a:p>
            <a:pPr>
              <a:lnSpc>
                <a:spcPts val="5099"/>
              </a:lnSpc>
            </a:pPr>
            <a:r>
              <a:rPr lang="en-US" sz="6000" b="1" spc="20" dirty="0">
                <a:solidFill>
                  <a:srgbClr val="00ABB5"/>
                </a:solidFill>
                <a:latin typeface="Arial"/>
                <a:cs typeface="Arial"/>
              </a:rPr>
              <a:t>Connector </a:t>
            </a:r>
          </a:p>
          <a:p>
            <a:pPr>
              <a:lnSpc>
                <a:spcPts val="5099"/>
              </a:lnSpc>
            </a:pPr>
            <a:endParaRPr lang="en-US" sz="6000" b="1" spc="20" dirty="0">
              <a:solidFill>
                <a:srgbClr val="00ABB5"/>
              </a:solidFill>
              <a:latin typeface="Arial"/>
              <a:cs typeface="Arial"/>
            </a:endParaRPr>
          </a:p>
        </p:txBody>
      </p:sp>
    </p:spTree>
    <p:extLst>
      <p:ext uri="{BB962C8B-B14F-4D97-AF65-F5344CB8AC3E}">
        <p14:creationId xmlns:p14="http://schemas.microsoft.com/office/powerpoint/2010/main" val="3477678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A81439-000F-A3C7-0481-D49FD89802E1}"/>
            </a:ext>
          </a:extLst>
        </p:cNvPr>
        <p:cNvGrpSpPr/>
        <p:nvPr/>
      </p:nvGrpSpPr>
      <p:grpSpPr>
        <a:xfrm>
          <a:off x="0" y="0"/>
          <a:ext cx="0" cy="0"/>
          <a:chOff x="0" y="0"/>
          <a:chExt cx="0" cy="0"/>
        </a:xfrm>
      </p:grpSpPr>
      <p:pic>
        <p:nvPicPr>
          <p:cNvPr id="23" name="Picture 22">
            <a:extLst>
              <a:ext uri="{FF2B5EF4-FFF2-40B4-BE49-F238E27FC236}">
                <a16:creationId xmlns:a16="http://schemas.microsoft.com/office/drawing/2014/main" id="{5DC0DB62-8BA0-46BD-108B-BA266D4C16E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5475757" y="7712237"/>
            <a:ext cx="2399685" cy="2399685"/>
          </a:xfrm>
          <a:prstGeom prst="rect">
            <a:avLst/>
          </a:prstGeom>
        </p:spPr>
      </p:pic>
      <p:sp>
        <p:nvSpPr>
          <p:cNvPr id="5" name="TextBox 5">
            <a:extLst>
              <a:ext uri="{FF2B5EF4-FFF2-40B4-BE49-F238E27FC236}">
                <a16:creationId xmlns:a16="http://schemas.microsoft.com/office/drawing/2014/main" id="{BC9DAA65-B33E-49C5-80CE-631ECBFF2D0C}"/>
              </a:ext>
            </a:extLst>
          </p:cNvPr>
          <p:cNvSpPr txBox="1"/>
          <p:nvPr/>
        </p:nvSpPr>
        <p:spPr>
          <a:xfrm>
            <a:off x="465316" y="427880"/>
            <a:ext cx="13411932" cy="946349"/>
          </a:xfrm>
          <a:prstGeom prst="rect">
            <a:avLst/>
          </a:prstGeom>
        </p:spPr>
        <p:txBody>
          <a:bodyPr wrap="square" lIns="0" tIns="0" rIns="0" bIns="0" rtlCol="0" anchor="t">
            <a:spAutoFit/>
          </a:bodyPr>
          <a:lstStyle/>
          <a:p>
            <a:pPr>
              <a:lnSpc>
                <a:spcPts val="8160"/>
              </a:lnSpc>
              <a:defRPr/>
            </a:pPr>
            <a:r>
              <a:rPr lang="en-US" sz="5400" b="1" spc="32" dirty="0">
                <a:solidFill>
                  <a:prstClr val="white"/>
                </a:solidFill>
                <a:latin typeface="Arial"/>
                <a:cs typeface="Arial"/>
              </a:rPr>
              <a:t>Reflecting on PLA 4: Data</a:t>
            </a:r>
            <a:endParaRPr lang="en-US" sz="5400" b="1" spc="32" dirty="0">
              <a:solidFill>
                <a:prstClr val="white"/>
              </a:solidFill>
              <a:latin typeface="Arial" panose="020B0604020202020204" pitchFamily="34" charset="0"/>
              <a:cs typeface="Arial" panose="020B0604020202020204" pitchFamily="34" charset="0"/>
            </a:endParaRPr>
          </a:p>
        </p:txBody>
      </p:sp>
      <p:sp>
        <p:nvSpPr>
          <p:cNvPr id="2" name="AutoShape 6" descr="Home">
            <a:extLst>
              <a:ext uri="{FF2B5EF4-FFF2-40B4-BE49-F238E27FC236}">
                <a16:creationId xmlns:a16="http://schemas.microsoft.com/office/drawing/2014/main" id="{A30F088C-D11C-DF83-C12F-5D582C9C2C25}"/>
              </a:ext>
            </a:extLst>
          </p:cNvPr>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AutoShape 8" descr="Home">
            <a:extLst>
              <a:ext uri="{FF2B5EF4-FFF2-40B4-BE49-F238E27FC236}">
                <a16:creationId xmlns:a16="http://schemas.microsoft.com/office/drawing/2014/main" id="{53867333-1C2F-6AC2-3B46-40BECE00FA88}"/>
              </a:ext>
            </a:extLst>
          </p:cNvPr>
          <p:cNvSpPr>
            <a:spLocks noChangeAspect="1" noChangeArrowheads="1"/>
          </p:cNvSpPr>
          <p:nvPr/>
        </p:nvSpPr>
        <p:spPr bwMode="auto">
          <a:xfrm>
            <a:off x="6938682" y="5143500"/>
            <a:ext cx="2510118" cy="251011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0" name="AutoShape 10" descr="Home">
            <a:extLst>
              <a:ext uri="{FF2B5EF4-FFF2-40B4-BE49-F238E27FC236}">
                <a16:creationId xmlns:a16="http://schemas.microsoft.com/office/drawing/2014/main" id="{0C291C09-7AC4-275D-2972-8EDBC7058892}"/>
              </a:ext>
            </a:extLst>
          </p:cNvPr>
          <p:cNvSpPr>
            <a:spLocks noChangeAspect="1" noChangeArrowheads="1"/>
          </p:cNvSpPr>
          <p:nvPr/>
        </p:nvSpPr>
        <p:spPr bwMode="auto">
          <a:xfrm>
            <a:off x="9144000" y="51435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5" name="Graphic 14" descr="Badge 4 with solid fill">
            <a:extLst>
              <a:ext uri="{FF2B5EF4-FFF2-40B4-BE49-F238E27FC236}">
                <a16:creationId xmlns:a16="http://schemas.microsoft.com/office/drawing/2014/main" id="{F7BC4030-3C67-341F-36B3-96922087DE7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5359204" y="323125"/>
            <a:ext cx="1905336" cy="1905336"/>
          </a:xfrm>
          <a:prstGeom prst="rect">
            <a:avLst/>
          </a:prstGeom>
        </p:spPr>
      </p:pic>
      <p:pic>
        <p:nvPicPr>
          <p:cNvPr id="16" name="Picture 15" descr="Continuum growth illustrated by plant growing in pots">
            <a:extLst>
              <a:ext uri="{FF2B5EF4-FFF2-40B4-BE49-F238E27FC236}">
                <a16:creationId xmlns:a16="http://schemas.microsoft.com/office/drawing/2014/main" id="{7E511ED9-71C1-8A60-C95B-915158A1E49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4121" y="1601155"/>
            <a:ext cx="5978346" cy="5209111"/>
          </a:xfrm>
          <a:prstGeom prst="rect">
            <a:avLst/>
          </a:prstGeom>
          <a:solidFill>
            <a:schemeClr val="bg1"/>
          </a:solidFill>
          <a:ln w="25400">
            <a:solidFill>
              <a:schemeClr val="tx1"/>
            </a:solidFill>
          </a:ln>
        </p:spPr>
      </p:pic>
      <p:pic>
        <p:nvPicPr>
          <p:cNvPr id="17" name="Picture 16" descr="HGIOS cover">
            <a:extLst>
              <a:ext uri="{FF2B5EF4-FFF2-40B4-BE49-F238E27FC236}">
                <a16:creationId xmlns:a16="http://schemas.microsoft.com/office/drawing/2014/main" id="{ACDFCB1F-48FC-8D63-B739-A2F5C96CF595}"/>
              </a:ext>
            </a:extLst>
          </p:cNvPr>
          <p:cNvPicPr>
            <a:picLocks noChangeAspect="1"/>
          </p:cNvPicPr>
          <p:nvPr/>
        </p:nvPicPr>
        <p:blipFill>
          <a:blip r:embed="rId6"/>
          <a:stretch>
            <a:fillRect/>
          </a:stretch>
        </p:blipFill>
        <p:spPr>
          <a:xfrm>
            <a:off x="-165989" y="5949876"/>
            <a:ext cx="4504832" cy="5112627"/>
          </a:xfrm>
          <a:prstGeom prst="rect">
            <a:avLst/>
          </a:prstGeom>
        </p:spPr>
      </p:pic>
      <p:pic>
        <p:nvPicPr>
          <p:cNvPr id="19" name="Picture 18" descr="Effective use of datat literature review screen">
            <a:extLst>
              <a:ext uri="{FF2B5EF4-FFF2-40B4-BE49-F238E27FC236}">
                <a16:creationId xmlns:a16="http://schemas.microsoft.com/office/drawing/2014/main" id="{2CCB58DF-7F88-4FFB-BFE3-CFDC0003467E}"/>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7171282" y="6577927"/>
            <a:ext cx="8187922" cy="3053824"/>
          </a:xfrm>
          <a:prstGeom prst="rect">
            <a:avLst/>
          </a:prstGeom>
          <a:ln w="25400">
            <a:solidFill>
              <a:schemeClr val="tx1"/>
            </a:solidFill>
          </a:ln>
        </p:spPr>
      </p:pic>
      <p:pic>
        <p:nvPicPr>
          <p:cNvPr id="20" name="Picture 19" descr="quadrant image with output, input, perception, demographic.&#10;&#10;In the centre: whole school attendance 90.5">
            <a:extLst>
              <a:ext uri="{FF2B5EF4-FFF2-40B4-BE49-F238E27FC236}">
                <a16:creationId xmlns:a16="http://schemas.microsoft.com/office/drawing/2014/main" id="{3EEAF7ED-C182-2168-09A0-5D6CEB6C039E}"/>
              </a:ext>
              <a:ext uri="{C183D7F6-B498-43B3-948B-1728B52AA6E4}">
                <adec:decorative xmlns:adec="http://schemas.microsoft.com/office/drawing/2017/decorative" val="0"/>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794448" y="1971915"/>
            <a:ext cx="4138498" cy="2217932"/>
          </a:xfrm>
          <a:prstGeom prst="rect">
            <a:avLst/>
          </a:prstGeom>
          <a:ln w="25400">
            <a:solidFill>
              <a:schemeClr val="tx1"/>
            </a:solidFill>
          </a:ln>
        </p:spPr>
      </p:pic>
      <p:pic>
        <p:nvPicPr>
          <p:cNvPr id="21" name="Picture 20" descr="HIGOS evaluation of quality triangle">
            <a:extLst>
              <a:ext uri="{FF2B5EF4-FFF2-40B4-BE49-F238E27FC236}">
                <a16:creationId xmlns:a16="http://schemas.microsoft.com/office/drawing/2014/main" id="{F8728E27-3312-8B5D-7773-B3002A37C011}"/>
              </a:ext>
              <a:ext uri="{C183D7F6-B498-43B3-948B-1728B52AA6E4}">
                <adec:decorative xmlns:adec="http://schemas.microsoft.com/office/drawing/2017/decorative" val="0"/>
              </a:ext>
            </a:extLst>
          </p:cNvPr>
          <p:cNvPicPr>
            <a:picLocks noChangeAspect="1"/>
          </p:cNvPicPr>
          <p:nvPr/>
        </p:nvPicPr>
        <p:blipFill rotWithShape="1">
          <a:blip r:embed="rId9" cstate="email">
            <a:extLst>
              <a:ext uri="{28A0092B-C50C-407E-A947-70E740481C1C}">
                <a14:useLocalDpi xmlns:a14="http://schemas.microsoft.com/office/drawing/2010/main"/>
              </a:ext>
            </a:extLst>
          </a:blip>
          <a:srcRect l="4860" r="-337" b="358"/>
          <a:stretch/>
        </p:blipFill>
        <p:spPr>
          <a:xfrm>
            <a:off x="3622636" y="7037192"/>
            <a:ext cx="3251938" cy="3053824"/>
          </a:xfrm>
          <a:prstGeom prst="rect">
            <a:avLst/>
          </a:prstGeom>
          <a:ln w="25400">
            <a:solidFill>
              <a:schemeClr val="tx1"/>
            </a:solidFill>
          </a:ln>
        </p:spPr>
      </p:pic>
      <p:pic>
        <p:nvPicPr>
          <p:cNvPr id="22" name="Picture 21" descr="image of tracking and monitoring image from resources to support effective tracking ">
            <a:extLst>
              <a:ext uri="{FF2B5EF4-FFF2-40B4-BE49-F238E27FC236}">
                <a16:creationId xmlns:a16="http://schemas.microsoft.com/office/drawing/2014/main" id="{ED034A72-FED7-C89C-C6F6-C6397D69B135}"/>
              </a:ext>
              <a:ext uri="{C183D7F6-B498-43B3-948B-1728B52AA6E4}">
                <adec:decorative xmlns:adec="http://schemas.microsoft.com/office/drawing/2017/decorative" val="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6273128" y="2335660"/>
            <a:ext cx="4206319" cy="3740101"/>
          </a:xfrm>
          <a:prstGeom prst="rect">
            <a:avLst/>
          </a:prstGeom>
          <a:ln w="25400">
            <a:solidFill>
              <a:schemeClr val="tx1"/>
            </a:solidFill>
          </a:ln>
        </p:spPr>
      </p:pic>
      <p:pic>
        <p:nvPicPr>
          <p:cNvPr id="24" name="Picture 23" descr="Putting Evidence to work cover">
            <a:extLst>
              <a:ext uri="{FF2B5EF4-FFF2-40B4-BE49-F238E27FC236}">
                <a16:creationId xmlns:a16="http://schemas.microsoft.com/office/drawing/2014/main" id="{7D4B1E2A-3DD9-0DB6-1121-5C4EA59F949D}"/>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15247948" y="2517774"/>
            <a:ext cx="2792876" cy="3375871"/>
          </a:xfrm>
          <a:prstGeom prst="rect">
            <a:avLst/>
          </a:prstGeom>
          <a:ln w="25400">
            <a:solidFill>
              <a:schemeClr val="tx1"/>
            </a:solidFill>
          </a:ln>
        </p:spPr>
      </p:pic>
      <p:pic>
        <p:nvPicPr>
          <p:cNvPr id="25" name="Picture 24" descr="EDF logo">
            <a:extLst>
              <a:ext uri="{FF2B5EF4-FFF2-40B4-BE49-F238E27FC236}">
                <a16:creationId xmlns:a16="http://schemas.microsoft.com/office/drawing/2014/main" id="{94B4ADEE-09C0-03BB-FE1B-E0DAA1E70B54}"/>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rot="681311">
            <a:off x="15583029" y="6264678"/>
            <a:ext cx="2350522" cy="1323350"/>
          </a:xfrm>
          <a:prstGeom prst="rect">
            <a:avLst/>
          </a:prstGeom>
          <a:ln w="25400">
            <a:solidFill>
              <a:schemeClr val="tx1"/>
            </a:solidFill>
          </a:ln>
        </p:spPr>
      </p:pic>
      <p:pic>
        <p:nvPicPr>
          <p:cNvPr id="27" name="Picture 26" descr="ES logo">
            <a:extLst>
              <a:ext uri="{FF2B5EF4-FFF2-40B4-BE49-F238E27FC236}">
                <a16:creationId xmlns:a16="http://schemas.microsoft.com/office/drawing/2014/main" id="{3F980DBD-433C-E970-4F96-EBC232E50839}"/>
              </a:ext>
            </a:extLst>
          </p:cNvPr>
          <p:cNvPicPr>
            <a:picLocks noChangeAspect="1"/>
          </p:cNvPicPr>
          <p:nvPr/>
        </p:nvPicPr>
        <p:blipFill>
          <a:blip r:embed="rId13" cstate="email">
            <a:extLst>
              <a:ext uri="{28A0092B-C50C-407E-A947-70E740481C1C}">
                <a14:useLocalDpi xmlns:a14="http://schemas.microsoft.com/office/drawing/2010/main"/>
              </a:ext>
            </a:extLst>
          </a:blip>
          <a:srcRect/>
          <a:stretch/>
        </p:blipFill>
        <p:spPr>
          <a:xfrm>
            <a:off x="11059556" y="4407784"/>
            <a:ext cx="3157745" cy="1776232"/>
          </a:xfrm>
          <a:prstGeom prst="rect">
            <a:avLst/>
          </a:prstGeom>
          <a:solidFill>
            <a:schemeClr val="bg1"/>
          </a:solidFill>
          <a:ln w="25400">
            <a:solidFill>
              <a:schemeClr val="tx1"/>
            </a:solidFill>
          </a:ln>
        </p:spPr>
      </p:pic>
    </p:spTree>
    <p:extLst>
      <p:ext uri="{BB962C8B-B14F-4D97-AF65-F5344CB8AC3E}">
        <p14:creationId xmlns:p14="http://schemas.microsoft.com/office/powerpoint/2010/main" val="41618548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3E7557-AA83-3C9C-2CA8-C269C25692D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51F9E96-763E-8303-AD2A-1EC6ECD9E8B8}"/>
              </a:ext>
            </a:extLst>
          </p:cNvPr>
          <p:cNvSpPr txBox="1"/>
          <p:nvPr/>
        </p:nvSpPr>
        <p:spPr>
          <a:xfrm>
            <a:off x="514648" y="205899"/>
            <a:ext cx="17258704" cy="1319720"/>
          </a:xfrm>
          <a:prstGeom prst="rect">
            <a:avLst/>
          </a:prstGeom>
        </p:spPr>
        <p:txBody>
          <a:bodyPr wrap="square" lIns="0" tIns="0" rIns="0" bIns="0" rtlCol="0" anchor="t">
            <a:spAutoFit/>
          </a:bodyPr>
          <a:lstStyle/>
          <a:p>
            <a:pPr>
              <a:lnSpc>
                <a:spcPts val="5099"/>
              </a:lnSpc>
            </a:pPr>
            <a:r>
              <a:rPr lang="en-US" sz="4000" b="1" spc="20" dirty="0">
                <a:solidFill>
                  <a:srgbClr val="00ABB5"/>
                </a:solidFill>
                <a:latin typeface="Arial"/>
                <a:cs typeface="Arial"/>
              </a:rPr>
              <a:t>Personal reflection </a:t>
            </a:r>
            <a:r>
              <a:rPr lang="en-US" sz="4000" b="1" spc="20" dirty="0">
                <a:latin typeface="Arial"/>
                <a:cs typeface="Arial"/>
              </a:rPr>
              <a:t>Considering data literacy in your current setting </a:t>
            </a:r>
          </a:p>
          <a:p>
            <a:pPr>
              <a:lnSpc>
                <a:spcPts val="5099"/>
              </a:lnSpc>
            </a:pPr>
            <a:endParaRPr lang="en-US" sz="6000" b="1" spc="20" dirty="0">
              <a:solidFill>
                <a:srgbClr val="00ABB5"/>
              </a:solidFill>
              <a:latin typeface="Arial"/>
              <a:cs typeface="Arial"/>
            </a:endParaRPr>
          </a:p>
        </p:txBody>
      </p:sp>
      <p:pic>
        <p:nvPicPr>
          <p:cNvPr id="3" name="Picture 2" descr="A diagram of a plant growing in pots to illustrate steps in continuum">
            <a:extLst>
              <a:ext uri="{FF2B5EF4-FFF2-40B4-BE49-F238E27FC236}">
                <a16:creationId xmlns:a16="http://schemas.microsoft.com/office/drawing/2014/main" id="{D833E35A-77EB-1151-4EB1-916DD9582A7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14648" y="-356809"/>
            <a:ext cx="17258704" cy="10643809"/>
          </a:xfrm>
          <a:prstGeom prst="rect">
            <a:avLst/>
          </a:prstGeom>
        </p:spPr>
      </p:pic>
    </p:spTree>
    <p:extLst>
      <p:ext uri="{BB962C8B-B14F-4D97-AF65-F5344CB8AC3E}">
        <p14:creationId xmlns:p14="http://schemas.microsoft.com/office/powerpoint/2010/main" val="3786494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FE3CCCC-7797-7181-F7F6-4A34776EC4F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79A55781-D90E-ED76-BA12-19A6DA7F3C98}"/>
              </a:ext>
            </a:extLst>
          </p:cNvPr>
          <p:cNvSpPr txBox="1"/>
          <p:nvPr/>
        </p:nvSpPr>
        <p:spPr>
          <a:xfrm>
            <a:off x="513481" y="512133"/>
            <a:ext cx="7132608" cy="1319720"/>
          </a:xfrm>
          <a:prstGeom prst="rect">
            <a:avLst/>
          </a:prstGeom>
        </p:spPr>
        <p:txBody>
          <a:bodyPr wrap="square" lIns="0" tIns="0" rIns="0" bIns="0" rtlCol="0" anchor="t">
            <a:spAutoFit/>
          </a:bodyPr>
          <a:lstStyle/>
          <a:p>
            <a:pPr>
              <a:lnSpc>
                <a:spcPts val="5099"/>
              </a:lnSpc>
            </a:pPr>
            <a:r>
              <a:rPr lang="en-US" sz="6000" b="1" spc="20" dirty="0">
                <a:solidFill>
                  <a:srgbClr val="00ABB5"/>
                </a:solidFill>
                <a:latin typeface="Arial"/>
                <a:cs typeface="Arial"/>
              </a:rPr>
              <a:t>Data activity </a:t>
            </a:r>
          </a:p>
          <a:p>
            <a:pPr>
              <a:lnSpc>
                <a:spcPts val="5099"/>
              </a:lnSpc>
            </a:pPr>
            <a:endParaRPr lang="en-US" sz="6000" b="1" spc="20" dirty="0">
              <a:solidFill>
                <a:srgbClr val="00ABB5"/>
              </a:solidFill>
              <a:latin typeface="Arial"/>
              <a:cs typeface="Arial"/>
            </a:endParaRPr>
          </a:p>
        </p:txBody>
      </p:sp>
      <p:pic>
        <p:nvPicPr>
          <p:cNvPr id="11" name="Picture 10" descr="Staircase to illustrate steps towards data driven decisions">
            <a:extLst>
              <a:ext uri="{FF2B5EF4-FFF2-40B4-BE49-F238E27FC236}">
                <a16:creationId xmlns:a16="http://schemas.microsoft.com/office/drawing/2014/main" id="{7483401E-A881-CC44-F274-854B35B5A3F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9129" y="-901545"/>
            <a:ext cx="15929742" cy="12576729"/>
          </a:xfrm>
          <a:prstGeom prst="rect">
            <a:avLst/>
          </a:prstGeom>
        </p:spPr>
      </p:pic>
    </p:spTree>
    <p:extLst>
      <p:ext uri="{BB962C8B-B14F-4D97-AF65-F5344CB8AC3E}">
        <p14:creationId xmlns:p14="http://schemas.microsoft.com/office/powerpoint/2010/main" val="35153898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309130-C2A1-B94F-AE4F-ED384CA26EA7}"/>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4A63DE6-4DFC-2AA2-5ECD-AE564BD06B43}"/>
              </a:ext>
            </a:extLst>
          </p:cNvPr>
          <p:cNvSpPr txBox="1"/>
          <p:nvPr/>
        </p:nvSpPr>
        <p:spPr>
          <a:xfrm>
            <a:off x="4878550" y="184679"/>
            <a:ext cx="10806793" cy="1319720"/>
          </a:xfrm>
          <a:prstGeom prst="rect">
            <a:avLst/>
          </a:prstGeom>
        </p:spPr>
        <p:txBody>
          <a:bodyPr wrap="square" lIns="0" tIns="0" rIns="0" bIns="0" rtlCol="0" anchor="t">
            <a:spAutoFit/>
          </a:bodyPr>
          <a:lstStyle/>
          <a:p>
            <a:pPr>
              <a:lnSpc>
                <a:spcPts val="5099"/>
              </a:lnSpc>
            </a:pPr>
            <a:r>
              <a:rPr lang="en-US" sz="4000" b="1" spc="20" dirty="0">
                <a:solidFill>
                  <a:srgbClr val="00ABB5"/>
                </a:solidFill>
                <a:latin typeface="Arial"/>
                <a:cs typeface="Arial"/>
              </a:rPr>
              <a:t>Collaborative enquiry key steps </a:t>
            </a:r>
          </a:p>
          <a:p>
            <a:pPr>
              <a:lnSpc>
                <a:spcPts val="5099"/>
              </a:lnSpc>
            </a:pPr>
            <a:endParaRPr lang="en-US" sz="6000" b="1" spc="20" dirty="0">
              <a:solidFill>
                <a:srgbClr val="00ABB5"/>
              </a:solidFill>
              <a:latin typeface="Arial"/>
              <a:cs typeface="Arial"/>
            </a:endParaRPr>
          </a:p>
        </p:txBody>
      </p:sp>
      <p:sp>
        <p:nvSpPr>
          <p:cNvPr id="8" name="TextBox 7">
            <a:extLst>
              <a:ext uri="{FF2B5EF4-FFF2-40B4-BE49-F238E27FC236}">
                <a16:creationId xmlns:a16="http://schemas.microsoft.com/office/drawing/2014/main" id="{9042631D-31EA-68C6-FA16-02DDBB6BAC26}"/>
              </a:ext>
            </a:extLst>
          </p:cNvPr>
          <p:cNvSpPr txBox="1"/>
          <p:nvPr/>
        </p:nvSpPr>
        <p:spPr>
          <a:xfrm>
            <a:off x="410092" y="846904"/>
            <a:ext cx="19743708" cy="9787295"/>
          </a:xfrm>
          <a:prstGeom prst="rect">
            <a:avLst/>
          </a:prstGeom>
          <a:noFill/>
        </p:spPr>
        <p:txBody>
          <a:bodyPr wrap="square">
            <a:spAutoFit/>
          </a:bodyPr>
          <a:lstStyle/>
          <a:p>
            <a:pPr>
              <a:buNone/>
            </a:pPr>
            <a:r>
              <a:rPr lang="en-GB" sz="2900" b="1" dirty="0">
                <a:latin typeface="Arial" panose="020B0604020202020204" pitchFamily="34" charset="0"/>
                <a:cs typeface="Arial" panose="020B0604020202020204" pitchFamily="34" charset="0"/>
              </a:rPr>
              <a:t>Identify the focus and formulate the question </a:t>
            </a:r>
          </a:p>
          <a:p>
            <a:pPr>
              <a:buNone/>
            </a:pPr>
            <a:r>
              <a:rPr lang="en-GB" sz="2900" dirty="0">
                <a:latin typeface="Arial" panose="020B0604020202020204" pitchFamily="34" charset="0"/>
                <a:cs typeface="Arial" panose="020B0604020202020204" pitchFamily="34" charset="0"/>
              </a:rPr>
              <a:t>How effectively do we use data to target interventions for children and families impacted by poverty?</a:t>
            </a:r>
          </a:p>
          <a:p>
            <a:r>
              <a:rPr lang="en-GB" sz="2900" dirty="0">
                <a:latin typeface="Arial" panose="020B0604020202020204" pitchFamily="34" charset="0"/>
                <a:cs typeface="Arial" panose="020B0604020202020204" pitchFamily="34" charset="0"/>
              </a:rPr>
              <a:t>Example: </a:t>
            </a:r>
            <a:r>
              <a:rPr lang="en-GB" sz="2900" i="1" dirty="0">
                <a:latin typeface="Arial" panose="020B0604020202020204" pitchFamily="34" charset="0"/>
                <a:cs typeface="Arial" panose="020B0604020202020204" pitchFamily="34" charset="0"/>
              </a:rPr>
              <a:t>How does systematic use of attainment and wellbeing data influence equity outcomes for </a:t>
            </a:r>
            <a:r>
              <a:rPr lang="en-GB" sz="2900" i="1" dirty="0" err="1">
                <a:latin typeface="Arial" panose="020B0604020202020204" pitchFamily="34" charset="0"/>
                <a:cs typeface="Arial" panose="020B0604020202020204" pitchFamily="34" charset="0"/>
              </a:rPr>
              <a:t>Q1</a:t>
            </a:r>
            <a:r>
              <a:rPr lang="en-GB" sz="2900" i="1" dirty="0">
                <a:latin typeface="Arial" panose="020B0604020202020204" pitchFamily="34" charset="0"/>
                <a:cs typeface="Arial" panose="020B0604020202020204" pitchFamily="34" charset="0"/>
              </a:rPr>
              <a:t> </a:t>
            </a:r>
          </a:p>
          <a:p>
            <a:r>
              <a:rPr lang="en-GB" sz="2900" i="1" dirty="0">
                <a:latin typeface="Arial" panose="020B0604020202020204" pitchFamily="34" charset="0"/>
                <a:cs typeface="Arial" panose="020B0604020202020204" pitchFamily="34" charset="0"/>
              </a:rPr>
              <a:t>learners?</a:t>
            </a:r>
            <a:endParaRPr lang="en-GB" sz="2900" dirty="0">
              <a:latin typeface="Arial" panose="020B0604020202020204" pitchFamily="34" charset="0"/>
              <a:cs typeface="Arial" panose="020B0604020202020204" pitchFamily="34" charset="0"/>
            </a:endParaRPr>
          </a:p>
          <a:p>
            <a:endParaRPr lang="en-GB" sz="2900" b="1" dirty="0">
              <a:latin typeface="Arial" panose="020B0604020202020204" pitchFamily="34" charset="0"/>
              <a:cs typeface="Arial" panose="020B0604020202020204" pitchFamily="34" charset="0"/>
            </a:endParaRPr>
          </a:p>
          <a:p>
            <a:r>
              <a:rPr lang="en-GB" sz="2900" b="1" dirty="0">
                <a:latin typeface="Arial" panose="020B0604020202020204" pitchFamily="34" charset="0"/>
                <a:cs typeface="Arial" panose="020B0604020202020204" pitchFamily="34" charset="0"/>
              </a:rPr>
              <a:t>Gather Evidence </a:t>
            </a:r>
            <a:r>
              <a:rPr lang="en-GB" sz="2900" dirty="0">
                <a:latin typeface="Arial" panose="020B0604020202020204" pitchFamily="34" charset="0"/>
                <a:cs typeface="Arial" panose="020B0604020202020204" pitchFamily="34" charset="0"/>
              </a:rPr>
              <a:t>Use </a:t>
            </a:r>
            <a:r>
              <a:rPr lang="en-GB" sz="2900" b="1" dirty="0">
                <a:latin typeface="Arial" panose="020B0604020202020204" pitchFamily="34" charset="0"/>
                <a:cs typeface="Arial" panose="020B0604020202020204" pitchFamily="34" charset="0"/>
              </a:rPr>
              <a:t>triangulation</a:t>
            </a:r>
            <a:r>
              <a:rPr lang="en-GB" sz="2900" dirty="0">
                <a:latin typeface="Arial" panose="020B0604020202020204" pitchFamily="34" charset="0"/>
                <a:cs typeface="Arial" panose="020B0604020202020204" pitchFamily="34" charset="0"/>
              </a:rPr>
              <a:t>: </a:t>
            </a:r>
          </a:p>
          <a:p>
            <a:pPr marL="1371600" lvl="2" indent="-457200">
              <a:buFont typeface="Arial" panose="020B0604020202020204" pitchFamily="34" charset="0"/>
              <a:buChar char="•"/>
            </a:pPr>
            <a:r>
              <a:rPr lang="en-GB" sz="2900" dirty="0">
                <a:latin typeface="Arial" panose="020B0604020202020204" pitchFamily="34" charset="0"/>
                <a:cs typeface="Arial" panose="020B0604020202020204" pitchFamily="34" charset="0"/>
              </a:rPr>
              <a:t>Quantitative data (attainment, attendance, wellbeing).</a:t>
            </a:r>
          </a:p>
          <a:p>
            <a:pPr marL="1371600" lvl="2" indent="-457200">
              <a:buFont typeface="Arial" panose="020B0604020202020204" pitchFamily="34" charset="0"/>
              <a:buChar char="•"/>
            </a:pPr>
            <a:r>
              <a:rPr lang="en-GB" sz="2900" dirty="0">
                <a:latin typeface="Arial" panose="020B0604020202020204" pitchFamily="34" charset="0"/>
                <a:cs typeface="Arial" panose="020B0604020202020204" pitchFamily="34" charset="0"/>
              </a:rPr>
              <a:t>Stakeholder views (pupil voice, family engagement).</a:t>
            </a:r>
          </a:p>
          <a:p>
            <a:pPr marL="1371600" lvl="2" indent="-457200">
              <a:buFont typeface="Arial" panose="020B0604020202020204" pitchFamily="34" charset="0"/>
              <a:buChar char="•"/>
            </a:pPr>
            <a:r>
              <a:rPr lang="en-GB" sz="2900" dirty="0">
                <a:latin typeface="Arial" panose="020B0604020202020204" pitchFamily="34" charset="0"/>
                <a:cs typeface="Arial" panose="020B0604020202020204" pitchFamily="34" charset="0"/>
              </a:rPr>
              <a:t>Observations of practice.</a:t>
            </a:r>
          </a:p>
          <a:p>
            <a:endParaRPr lang="en-GB" sz="2900" b="1" dirty="0">
              <a:latin typeface="Arial" panose="020B0604020202020204" pitchFamily="34" charset="0"/>
              <a:cs typeface="Arial" panose="020B0604020202020204" pitchFamily="34" charset="0"/>
            </a:endParaRPr>
          </a:p>
          <a:p>
            <a:r>
              <a:rPr lang="en-GB" sz="2900" b="1" dirty="0">
                <a:latin typeface="Arial" panose="020B0604020202020204" pitchFamily="34" charset="0"/>
                <a:cs typeface="Arial" panose="020B0604020202020204" pitchFamily="34" charset="0"/>
              </a:rPr>
              <a:t>Analyse and Reflect</a:t>
            </a:r>
            <a:endParaRPr lang="en-GB" sz="2900" dirty="0">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r>
              <a:rPr lang="en-GB" sz="2900" dirty="0">
                <a:latin typeface="Arial" panose="020B0604020202020204" pitchFamily="34" charset="0"/>
                <a:cs typeface="Arial" panose="020B0604020202020204" pitchFamily="34" charset="0"/>
              </a:rPr>
              <a:t>Apply </a:t>
            </a:r>
            <a:r>
              <a:rPr lang="en-GB" sz="2900" b="1" dirty="0">
                <a:latin typeface="Arial" panose="020B0604020202020204" pitchFamily="34" charset="0"/>
                <a:cs typeface="Arial" panose="020B0604020202020204" pitchFamily="34" charset="0"/>
              </a:rPr>
              <a:t>Bernhardt’s 4 Lenses</a:t>
            </a:r>
            <a:r>
              <a:rPr lang="en-GB" sz="2900" dirty="0">
                <a:latin typeface="Arial" panose="020B0604020202020204" pitchFamily="34" charset="0"/>
                <a:cs typeface="Arial" panose="020B0604020202020204" pitchFamily="34" charset="0"/>
              </a:rPr>
              <a:t>: Demographics, Perceptions, Inputs, Outputs.</a:t>
            </a:r>
          </a:p>
          <a:p>
            <a:pPr marL="914400" lvl="1" indent="-457200">
              <a:buFont typeface="Arial" panose="020B0604020202020204" pitchFamily="34" charset="0"/>
              <a:buChar char="•"/>
            </a:pPr>
            <a:r>
              <a:rPr lang="en-GB" sz="2900" dirty="0">
                <a:latin typeface="Arial" panose="020B0604020202020204" pitchFamily="34" charset="0"/>
                <a:cs typeface="Arial" panose="020B0604020202020204" pitchFamily="34" charset="0"/>
              </a:rPr>
              <a:t>Use </a:t>
            </a:r>
            <a:r>
              <a:rPr lang="en-GB" sz="2900" b="1" dirty="0">
                <a:latin typeface="Arial" panose="020B0604020202020204" pitchFamily="34" charset="0"/>
                <a:cs typeface="Arial" panose="020B0604020202020204" pitchFamily="34" charset="0"/>
              </a:rPr>
              <a:t>Data Dialogue Template</a:t>
            </a:r>
            <a:r>
              <a:rPr lang="en-GB" sz="2900" dirty="0">
                <a:latin typeface="Arial" panose="020B0604020202020204" pitchFamily="34" charset="0"/>
                <a:cs typeface="Arial" panose="020B0604020202020204" pitchFamily="34" charset="0"/>
              </a:rPr>
              <a:t> for structured analysis.</a:t>
            </a:r>
          </a:p>
          <a:p>
            <a:endParaRPr lang="en-GB" sz="2900" b="1" dirty="0">
              <a:latin typeface="Arial" panose="020B0604020202020204" pitchFamily="34" charset="0"/>
              <a:cs typeface="Arial" panose="020B0604020202020204" pitchFamily="34" charset="0"/>
            </a:endParaRPr>
          </a:p>
          <a:p>
            <a:r>
              <a:rPr lang="en-GB" sz="2900" b="1" dirty="0">
                <a:latin typeface="Arial" panose="020B0604020202020204" pitchFamily="34" charset="0"/>
                <a:cs typeface="Arial" panose="020B0604020202020204" pitchFamily="34" charset="0"/>
              </a:rPr>
              <a:t>Plan and Implement Change</a:t>
            </a:r>
            <a:endParaRPr lang="en-GB" sz="2900" dirty="0">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r>
              <a:rPr lang="en-GB" sz="2900" dirty="0">
                <a:latin typeface="Arial" panose="020B0604020202020204" pitchFamily="34" charset="0"/>
                <a:cs typeface="Arial" panose="020B0604020202020204" pitchFamily="34" charset="0"/>
              </a:rPr>
              <a:t>Identify interventions informed by data (e.g., targeted literacy support, family engagement strategies).</a:t>
            </a:r>
          </a:p>
          <a:p>
            <a:pPr marL="914400" lvl="1" indent="-457200">
              <a:buFont typeface="Arial" panose="020B0604020202020204" pitchFamily="34" charset="0"/>
              <a:buChar char="•"/>
            </a:pPr>
            <a:r>
              <a:rPr lang="en-GB" sz="2900" dirty="0">
                <a:latin typeface="Arial" panose="020B0604020202020204" pitchFamily="34" charset="0"/>
                <a:cs typeface="Arial" panose="020B0604020202020204" pitchFamily="34" charset="0"/>
              </a:rPr>
              <a:t>Align with </a:t>
            </a:r>
            <a:r>
              <a:rPr lang="en-GB" sz="2900" b="1" dirty="0">
                <a:latin typeface="Arial" panose="020B0604020202020204" pitchFamily="34" charset="0"/>
                <a:cs typeface="Arial" panose="020B0604020202020204" pitchFamily="34" charset="0"/>
              </a:rPr>
              <a:t>PEF priorities</a:t>
            </a:r>
            <a:r>
              <a:rPr lang="en-GB" sz="2900" dirty="0">
                <a:latin typeface="Arial" panose="020B0604020202020204" pitchFamily="34" charset="0"/>
                <a:cs typeface="Arial" panose="020B0604020202020204" pitchFamily="34" charset="0"/>
              </a:rPr>
              <a:t>.</a:t>
            </a:r>
          </a:p>
          <a:p>
            <a:endParaRPr lang="en-GB" sz="2900" b="1" dirty="0">
              <a:latin typeface="Arial" panose="020B0604020202020204" pitchFamily="34" charset="0"/>
              <a:cs typeface="Arial" panose="020B0604020202020204" pitchFamily="34" charset="0"/>
            </a:endParaRPr>
          </a:p>
          <a:p>
            <a:r>
              <a:rPr lang="en-GB" sz="2900" b="1" dirty="0">
                <a:latin typeface="Arial" panose="020B0604020202020204" pitchFamily="34" charset="0"/>
                <a:cs typeface="Arial" panose="020B0604020202020204" pitchFamily="34" charset="0"/>
              </a:rPr>
              <a:t>Evaluate Impact</a:t>
            </a:r>
            <a:endParaRPr lang="en-GB" sz="2900" dirty="0">
              <a:latin typeface="Arial" panose="020B0604020202020204" pitchFamily="34" charset="0"/>
              <a:cs typeface="Arial" panose="020B0604020202020204" pitchFamily="34" charset="0"/>
            </a:endParaRPr>
          </a:p>
          <a:p>
            <a:pPr marL="914400" lvl="1" indent="-457200">
              <a:buFont typeface="Arial" panose="020B0604020202020204" pitchFamily="34" charset="0"/>
              <a:buChar char="•"/>
            </a:pPr>
            <a:r>
              <a:rPr lang="en-GB" sz="2900" dirty="0">
                <a:latin typeface="Arial" panose="020B0604020202020204" pitchFamily="34" charset="0"/>
                <a:cs typeface="Arial" panose="020B0604020202020204" pitchFamily="34" charset="0"/>
              </a:rPr>
              <a:t>Use </a:t>
            </a:r>
            <a:r>
              <a:rPr lang="en-GB" sz="2900" b="1" dirty="0">
                <a:latin typeface="Arial" panose="020B0604020202020204" pitchFamily="34" charset="0"/>
                <a:cs typeface="Arial" panose="020B0604020202020204" pitchFamily="34" charset="0"/>
              </a:rPr>
              <a:t>STAR model</a:t>
            </a:r>
            <a:r>
              <a:rPr lang="en-GB" sz="2900" dirty="0">
                <a:latin typeface="Arial" panose="020B0604020202020204" pitchFamily="34" charset="0"/>
                <a:cs typeface="Arial" panose="020B0604020202020204" pitchFamily="34" charset="0"/>
              </a:rPr>
              <a:t> (Situation, Task, Action, Result).</a:t>
            </a:r>
          </a:p>
          <a:p>
            <a:pPr marL="914400" lvl="1" indent="-457200">
              <a:buFont typeface="Arial" panose="020B0604020202020204" pitchFamily="34" charset="0"/>
              <a:buChar char="•"/>
            </a:pPr>
            <a:r>
              <a:rPr lang="en-GB" sz="2900" dirty="0">
                <a:latin typeface="Arial" panose="020B0604020202020204" pitchFamily="34" charset="0"/>
                <a:cs typeface="Arial" panose="020B0604020202020204" pitchFamily="34" charset="0"/>
              </a:rPr>
              <a:t>Report findings to inform next steps.</a:t>
            </a:r>
          </a:p>
        </p:txBody>
      </p:sp>
      <p:pic>
        <p:nvPicPr>
          <p:cNvPr id="4" name="Picture 3">
            <a:extLst>
              <a:ext uri="{FF2B5EF4-FFF2-40B4-BE49-F238E27FC236}">
                <a16:creationId xmlns:a16="http://schemas.microsoft.com/office/drawing/2014/main" id="{DBBEA035-E943-277A-13A2-8E01172F2A6D}"/>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732912" y="3565082"/>
            <a:ext cx="2900539" cy="2651462"/>
          </a:xfrm>
          <a:prstGeom prst="rect">
            <a:avLst/>
          </a:prstGeom>
        </p:spPr>
      </p:pic>
    </p:spTree>
    <p:extLst>
      <p:ext uri="{BB962C8B-B14F-4D97-AF65-F5344CB8AC3E}">
        <p14:creationId xmlns:p14="http://schemas.microsoft.com/office/powerpoint/2010/main" val="11211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 name="Object 9" descr="Move to PLA 4 &amp; 5">
            <a:extLst>
              <a:ext uri="{FF2B5EF4-FFF2-40B4-BE49-F238E27FC236}">
                <a16:creationId xmlns:a16="http://schemas.microsoft.com/office/drawing/2014/main" id="{024BA1E2-48F1-E67F-1416-EB97C5D8B264}"/>
              </a:ext>
            </a:extLst>
          </p:cNvPr>
          <p:cNvGraphicFramePr>
            <a:graphicFrameLocks noChangeAspect="1"/>
          </p:cNvGraphicFramePr>
          <p:nvPr>
            <p:extLst>
              <p:ext uri="{D42A27DB-BD31-4B8C-83A1-F6EECF244321}">
                <p14:modId xmlns:p14="http://schemas.microsoft.com/office/powerpoint/2010/main" val="761413216"/>
              </p:ext>
            </p:extLst>
          </p:nvPr>
        </p:nvGraphicFramePr>
        <p:xfrm>
          <a:off x="1253597" y="5376052"/>
          <a:ext cx="15780805" cy="5381625"/>
        </p:xfrm>
        <a:graphic>
          <a:graphicData uri="http://schemas.openxmlformats.org/presentationml/2006/ole">
            <mc:AlternateContent xmlns:mc="http://schemas.openxmlformats.org/markup-compatibility/2006">
              <mc:Choice xmlns:v="urn:schemas-microsoft-com:vml" Requires="v">
                <p:oleObj name="Document" r:id="rId3" imgW="6474319" imgH="2207074" progId="Word.Document.12">
                  <p:embed/>
                </p:oleObj>
              </mc:Choice>
              <mc:Fallback>
                <p:oleObj name="Document" r:id="rId3" imgW="6474319" imgH="2207074" progId="Word.Document.12">
                  <p:embed/>
                  <p:pic>
                    <p:nvPicPr>
                      <p:cNvPr id="10" name="Object 9" descr="Move to PLA 4 &amp; 5">
                        <a:extLst>
                          <a:ext uri="{FF2B5EF4-FFF2-40B4-BE49-F238E27FC236}">
                            <a16:creationId xmlns:a16="http://schemas.microsoft.com/office/drawing/2014/main" id="{024BA1E2-48F1-E67F-1416-EB97C5D8B264}"/>
                          </a:ext>
                        </a:extLst>
                      </p:cNvPr>
                      <p:cNvPicPr/>
                      <p:nvPr/>
                    </p:nvPicPr>
                    <p:blipFill>
                      <a:blip r:embed="rId4"/>
                      <a:stretch>
                        <a:fillRect/>
                      </a:stretch>
                    </p:blipFill>
                    <p:spPr>
                      <a:xfrm>
                        <a:off x="1253597" y="5376052"/>
                        <a:ext cx="15780805" cy="5381625"/>
                      </a:xfrm>
                      <a:prstGeom prst="rect">
                        <a:avLst/>
                      </a:prstGeom>
                    </p:spPr>
                  </p:pic>
                </p:oleObj>
              </mc:Fallback>
            </mc:AlternateContent>
          </a:graphicData>
        </a:graphic>
      </p:graphicFrame>
      <p:pic>
        <p:nvPicPr>
          <p:cNvPr id="2" name="Picture 1" descr="ES, SAC and Equity logos&#10;">
            <a:extLst>
              <a:ext uri="{FF2B5EF4-FFF2-40B4-BE49-F238E27FC236}">
                <a16:creationId xmlns:a16="http://schemas.microsoft.com/office/drawing/2014/main" id="{B1A823FB-45F6-DCA6-4809-A0940A50564E}"/>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353800" y="419100"/>
            <a:ext cx="6578990" cy="1032787"/>
          </a:xfrm>
          <a:prstGeom prst="rect">
            <a:avLst/>
          </a:prstGeom>
          <a:ln>
            <a:noFill/>
          </a:ln>
        </p:spPr>
      </p:pic>
      <p:sp>
        <p:nvSpPr>
          <p:cNvPr id="5" name="Rectangle 4">
            <a:extLst>
              <a:ext uri="{FF2B5EF4-FFF2-40B4-BE49-F238E27FC236}">
                <a16:creationId xmlns:a16="http://schemas.microsoft.com/office/drawing/2014/main" id="{10A27886-1CA2-B7C4-7801-DEE8BC3CF480}"/>
              </a:ext>
              <a:ext uri="{C183D7F6-B498-43B3-948B-1728B52AA6E4}">
                <adec:decorative xmlns:adec="http://schemas.microsoft.com/office/drawing/2017/decorative" val="1"/>
              </a:ext>
            </a:extLst>
          </p:cNvPr>
          <p:cNvSpPr/>
          <p:nvPr/>
        </p:nvSpPr>
        <p:spPr>
          <a:xfrm>
            <a:off x="11784958" y="5381110"/>
            <a:ext cx="5075686" cy="3762554"/>
          </a:xfrm>
          <a:prstGeom prst="rect">
            <a:avLst/>
          </a:prstGeom>
          <a:noFill/>
          <a:ln w="98425">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TextBox 19">
            <a:extLst>
              <a:ext uri="{FF2B5EF4-FFF2-40B4-BE49-F238E27FC236}">
                <a16:creationId xmlns:a16="http://schemas.microsoft.com/office/drawing/2014/main" id="{4D4BB551-75C8-5CD4-D940-1F50B8CB1110}"/>
              </a:ext>
            </a:extLst>
          </p:cNvPr>
          <p:cNvSpPr txBox="1"/>
          <p:nvPr/>
        </p:nvSpPr>
        <p:spPr>
          <a:xfrm>
            <a:off x="1595554" y="935493"/>
            <a:ext cx="15096891" cy="4431983"/>
          </a:xfrm>
          <a:prstGeom prst="rect">
            <a:avLst/>
          </a:prstGeom>
          <a:noFill/>
        </p:spPr>
        <p:txBody>
          <a:bodyPr wrap="square" lIns="91440" tIns="45720" rIns="91440" bIns="45720" anchor="t">
            <a:spAutoFit/>
          </a:bodyPr>
          <a:lstStyle/>
          <a:p>
            <a:r>
              <a:rPr lang="en-GB" sz="6000" b="1" dirty="0">
                <a:solidFill>
                  <a:srgbClr val="5BADB1"/>
                </a:solidFill>
              </a:rPr>
              <a:t>Next steps </a:t>
            </a:r>
            <a:br>
              <a:rPr lang="en-GB" sz="6000" b="1" dirty="0"/>
            </a:br>
            <a:br>
              <a:rPr lang="en-GB" sz="6000" dirty="0"/>
            </a:br>
            <a:r>
              <a:rPr lang="en-GB" sz="4800" dirty="0"/>
              <a:t>Getting started on PLA 5 </a:t>
            </a:r>
            <a:r>
              <a:rPr lang="en-GB" sz="4800" b="1" dirty="0"/>
              <a:t>self directed online Professional Learning Activity </a:t>
            </a:r>
            <a:r>
              <a:rPr lang="en-GB" sz="4800" dirty="0"/>
              <a:t>(PLA) to be completed before Group Session 4 </a:t>
            </a:r>
            <a:r>
              <a:rPr lang="en-GB" sz="3600" dirty="0"/>
              <a:t>.   </a:t>
            </a:r>
            <a:br>
              <a:rPr lang="en-GB" sz="3600" dirty="0"/>
            </a:br>
            <a:endParaRPr lang="en-GB" dirty="0"/>
          </a:p>
        </p:txBody>
      </p:sp>
    </p:spTree>
    <p:extLst>
      <p:ext uri="{BB962C8B-B14F-4D97-AF65-F5344CB8AC3E}">
        <p14:creationId xmlns:p14="http://schemas.microsoft.com/office/powerpoint/2010/main" val="5714120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d6e86319-6d84-4afe-998d-9daa1ae1b44d" xsi:nil="true"/>
    <lcf76f155ced4ddcb4097134ff3c332f xmlns="6836dd4e-1979-4a2d-afd5-433994e82fc4">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74BB5C1405E3E4D91E494E87767BB7A" ma:contentTypeVersion="15" ma:contentTypeDescription="Create a new document." ma:contentTypeScope="" ma:versionID="3752290a6284b8a382061d01a02c18c1">
  <xsd:schema xmlns:xsd="http://www.w3.org/2001/XMLSchema" xmlns:xs="http://www.w3.org/2001/XMLSchema" xmlns:p="http://schemas.microsoft.com/office/2006/metadata/properties" xmlns:ns2="d6e86319-6d84-4afe-998d-9daa1ae1b44d" xmlns:ns3="6836dd4e-1979-4a2d-afd5-433994e82fc4" targetNamespace="http://schemas.microsoft.com/office/2006/metadata/properties" ma:root="true" ma:fieldsID="b3cf5af6b338b5a17a65297771536aa5" ns2:_="" ns3:_="">
    <xsd:import namespace="d6e86319-6d84-4afe-998d-9daa1ae1b44d"/>
    <xsd:import namespace="6836dd4e-1979-4a2d-afd5-433994e82fc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Location" minOccurs="0"/>
                <xsd:element ref="ns3:MediaServiceGenerationTime" minOccurs="0"/>
                <xsd:element ref="ns3:MediaServiceEventHashCode" minOccurs="0"/>
                <xsd:element ref="ns3:lcf76f155ced4ddcb4097134ff3c332f" minOccurs="0"/>
                <xsd:element ref="ns2:TaxCatchAll" minOccurs="0"/>
                <xsd:element ref="ns3:MediaServiceOCR" minOccurs="0"/>
                <xsd:element ref="ns3:MediaLengthInSeconds"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e86319-6d84-4afe-998d-9daa1ae1b44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0eb2861d-8b7a-4913-b8c8-3f0dcfab1262}" ma:internalName="TaxCatchAll" ma:showField="CatchAllData" ma:web="d6e86319-6d84-4afe-998d-9daa1ae1b44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836dd4e-1979-4a2d-afd5-433994e82fc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694d5e3d-88e3-4c55-b684-1c81dd55b717"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5E2BC7-7087-455D-A536-EF7FB5FB4AA4}">
  <ds:schemaRefs>
    <ds:schemaRef ds:uri="http://schemas.microsoft.com/office/2006/metadata/properties"/>
    <ds:schemaRef ds:uri="http://schemas.microsoft.com/office/infopath/2007/PartnerControls"/>
    <ds:schemaRef ds:uri="d6e86319-6d84-4afe-998d-9daa1ae1b44d"/>
    <ds:schemaRef ds:uri="6836dd4e-1979-4a2d-afd5-433994e82fc4"/>
  </ds:schemaRefs>
</ds:datastoreItem>
</file>

<file path=customXml/itemProps2.xml><?xml version="1.0" encoding="utf-8"?>
<ds:datastoreItem xmlns:ds="http://schemas.openxmlformats.org/officeDocument/2006/customXml" ds:itemID="{6784D7EA-E562-4D34-A6E7-DA1B8C22ED1C}">
  <ds:schemaRefs>
    <ds:schemaRef ds:uri="http://schemas.microsoft.com/sharepoint/v3/contenttype/forms"/>
  </ds:schemaRefs>
</ds:datastoreItem>
</file>

<file path=customXml/itemProps3.xml><?xml version="1.0" encoding="utf-8"?>
<ds:datastoreItem xmlns:ds="http://schemas.openxmlformats.org/officeDocument/2006/customXml" ds:itemID="{E13BADFF-AF0A-470E-B633-12A6A501F3F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6e86319-6d84-4afe-998d-9daa1ae1b44d"/>
    <ds:schemaRef ds:uri="6836dd4e-1979-4a2d-afd5-433994e82fc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ef77447-1083-4dec-b89f-27c765076840}" enabled="0" method="" siteId="{0ef77447-1083-4dec-b89f-27c765076840}" removed="1"/>
</clbl:labelList>
</file>

<file path=docProps/app.xml><?xml version="1.0" encoding="utf-8"?>
<Properties xmlns="http://schemas.openxmlformats.org/officeDocument/2006/extended-properties" xmlns:vt="http://schemas.openxmlformats.org/officeDocument/2006/docPropsVTypes">
  <Template>Equity PL Group session 2</Template>
  <TotalTime>862</TotalTime>
  <Words>3807</Words>
  <Application>Microsoft Office PowerPoint</Application>
  <PresentationFormat>Custom</PresentationFormat>
  <Paragraphs>348</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session 3 - Collaborative enquiry planning</dc:title>
  <dc:creator>Suzie Wood</dc:creator>
  <cp:lastModifiedBy>Suzie Wood</cp:lastModifiedBy>
  <cp:revision>16</cp:revision>
  <dcterms:created xsi:type="dcterms:W3CDTF">2025-11-17T13:23:44Z</dcterms:created>
  <dcterms:modified xsi:type="dcterms:W3CDTF">2026-07-21T14:44:45Z</dcterms:modified>
  <dc:identifier>DAGGtqiNWsA</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A48795991</vt:lpwstr>
  </property>
  <property fmtid="{D5CDD505-2E9C-101B-9397-08002B2CF9AE}" pid="4" name="Objective-Title">
    <vt:lpwstr>Professional Learning Resource Template June 24</vt:lpwstr>
  </property>
  <property fmtid="{D5CDD505-2E9C-101B-9397-08002B2CF9AE}" pid="5" name="Objective-Description">
    <vt:lpwstr/>
  </property>
  <property fmtid="{D5CDD505-2E9C-101B-9397-08002B2CF9AE}" pid="6" name="Objective-CreationStamp">
    <vt:filetime>2024-06-05T15:06:01Z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2024-11-27T17:01:44Z</vt:filetime>
  </property>
  <property fmtid="{D5CDD505-2E9C-101B-9397-08002B2CF9AE}" pid="11" name="Objective-Owner">
    <vt:lpwstr>Foreman, Louise L (U442607)</vt:lpwstr>
  </property>
  <property fmtid="{D5CDD505-2E9C-101B-9397-08002B2CF9AE}" pid="12" name="Objective-Path">
    <vt:lpwstr>Objective Global Folder:SG File Plan:Administration:Corporate strategy:Strategy and change:Corporate strategy: Strategy and change:Education Scotland: Professional Learning and Leadership: Framework: 2019-2024</vt:lpwstr>
  </property>
  <property fmtid="{D5CDD505-2E9C-101B-9397-08002B2CF9AE}" pid="13" name="Objective-Parent">
    <vt:lpwstr>Education Scotland: Professional Learning and Leadership: Framework: 2019-2024</vt:lpwstr>
  </property>
  <property fmtid="{D5CDD505-2E9C-101B-9397-08002B2CF9AE}" pid="14" name="Objective-State">
    <vt:lpwstr>Being Drafted</vt:lpwstr>
  </property>
  <property fmtid="{D5CDD505-2E9C-101B-9397-08002B2CF9AE}" pid="15" name="Objective-VersionId">
    <vt:lpwstr>vA76920585</vt:lpwstr>
  </property>
  <property fmtid="{D5CDD505-2E9C-101B-9397-08002B2CF9AE}" pid="16" name="Objective-Version">
    <vt:lpwstr>0.5</vt:lpwstr>
  </property>
  <property fmtid="{D5CDD505-2E9C-101B-9397-08002B2CF9AE}" pid="17" name="Objective-VersionNumber">
    <vt:r8>5</vt:r8>
  </property>
  <property fmtid="{D5CDD505-2E9C-101B-9397-08002B2CF9AE}" pid="18" name="Objective-VersionComment">
    <vt:lpwstr/>
  </property>
  <property fmtid="{D5CDD505-2E9C-101B-9397-08002B2CF9AE}" pid="19" name="Objective-FileNumber">
    <vt:lpwstr>CASE/478632</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Required Redaction">
    <vt:lpwstr/>
  </property>
  <property fmtid="{D5CDD505-2E9C-101B-9397-08002B2CF9AE}" pid="28" name="ContentTypeId">
    <vt:lpwstr>0x010100074BB5C1405E3E4D91E494E87767BB7A</vt:lpwstr>
  </property>
</Properties>
</file>