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0" r:id="rId2"/>
    <p:sldId id="259"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D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9"/>
    <p:restoredTop sz="94663"/>
  </p:normalViewPr>
  <p:slideViewPr>
    <p:cSldViewPr snapToGrid="0">
      <p:cViewPr varScale="1">
        <p:scale>
          <a:sx n="68" d="100"/>
          <a:sy n="68" d="100"/>
        </p:scale>
        <p:origin x="51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51C643-D55E-4EEA-A071-400F82D37146}" type="datetimeFigureOut">
              <a:rPr lang="en-GB" smtClean="0"/>
              <a:t>19/03/2021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9241DF-0B4C-4350-B69D-F3507402665E}" type="slidenum">
              <a:rPr lang="en-GB" smtClean="0"/>
              <a:t>‹#›</a:t>
            </a:fld>
            <a:endParaRPr lang="en-GB"/>
          </a:p>
        </p:txBody>
      </p:sp>
    </p:spTree>
    <p:extLst>
      <p:ext uri="{BB962C8B-B14F-4D97-AF65-F5344CB8AC3E}">
        <p14:creationId xmlns:p14="http://schemas.microsoft.com/office/powerpoint/2010/main" val="3806759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29241DF-0B4C-4350-B69D-F3507402665E}" type="slidenum">
              <a:rPr lang="en-GB" smtClean="0"/>
              <a:t>1</a:t>
            </a:fld>
            <a:endParaRPr lang="en-GB"/>
          </a:p>
        </p:txBody>
      </p:sp>
    </p:spTree>
    <p:extLst>
      <p:ext uri="{BB962C8B-B14F-4D97-AF65-F5344CB8AC3E}">
        <p14:creationId xmlns:p14="http://schemas.microsoft.com/office/powerpoint/2010/main" val="11664793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alpha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78603" y="1385835"/>
            <a:ext cx="7635499" cy="551454"/>
          </a:xfrm>
          <a:prstGeom prst="rect">
            <a:avLst/>
          </a:prstGeom>
        </p:spPr>
        <p:txBody>
          <a:bodyPr lIns="0" tIns="0" rIns="0" bIns="0" anchor="t"/>
          <a:lstStyle>
            <a:lvl1pPr algn="l">
              <a:defRPr sz="3600">
                <a:solidFill>
                  <a:schemeClr val="tx1">
                    <a:lumMod val="75000"/>
                    <a:lumOff val="25000"/>
                  </a:schemeClr>
                </a:solidFill>
                <a:latin typeface="Helvetica" pitchFamily="2" charset="0"/>
              </a:defRPr>
            </a:lvl1pPr>
          </a:lstStyle>
          <a:p>
            <a:r>
              <a:rPr lang="en-US" dirty="0"/>
              <a:t>Click to edit Master title style</a:t>
            </a:r>
            <a:endParaRPr lang="en-GB" dirty="0"/>
          </a:p>
        </p:txBody>
      </p:sp>
      <p:sp>
        <p:nvSpPr>
          <p:cNvPr id="3" name="Subtitle 2"/>
          <p:cNvSpPr>
            <a:spLocks noGrp="1"/>
          </p:cNvSpPr>
          <p:nvPr>
            <p:ph type="subTitle" idx="1"/>
          </p:nvPr>
        </p:nvSpPr>
        <p:spPr>
          <a:xfrm>
            <a:off x="557938" y="2200759"/>
            <a:ext cx="7671661" cy="3797085"/>
          </a:xfrm>
          <a:prstGeom prst="rect">
            <a:avLst/>
          </a:prstGeom>
          <a:solidFill>
            <a:schemeClr val="bg1"/>
          </a:solidFill>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8" name="Rectangle 7">
            <a:extLst>
              <a:ext uri="{FF2B5EF4-FFF2-40B4-BE49-F238E27FC236}">
                <a16:creationId xmlns:a16="http://schemas.microsoft.com/office/drawing/2014/main" id="{0EB8E9D5-8169-214E-B73A-351AFBAEB507}"/>
              </a:ext>
            </a:extLst>
          </p:cNvPr>
          <p:cNvSpPr/>
          <p:nvPr userDrawn="1"/>
        </p:nvSpPr>
        <p:spPr>
          <a:xfrm>
            <a:off x="-154983" y="0"/>
            <a:ext cx="12584624" cy="976393"/>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E6A0E1B2-69FA-A54E-9DD8-5AC7EAF8AE8C}"/>
              </a:ext>
            </a:extLst>
          </p:cNvPr>
          <p:cNvSpPr txBox="1"/>
          <p:nvPr userDrawn="1"/>
        </p:nvSpPr>
        <p:spPr>
          <a:xfrm>
            <a:off x="449451" y="325464"/>
            <a:ext cx="8787539" cy="461665"/>
          </a:xfrm>
          <a:prstGeom prst="rect">
            <a:avLst/>
          </a:prstGeom>
          <a:noFill/>
        </p:spPr>
        <p:txBody>
          <a:bodyPr wrap="square" rtlCol="0">
            <a:spAutoFit/>
          </a:bodyPr>
          <a:lstStyle/>
          <a:p>
            <a:r>
              <a:rPr lang="en-US" sz="2400" dirty="0">
                <a:latin typeface="Helvetica Light" panose="020B0403020202020204" pitchFamily="34" charset="0"/>
              </a:rPr>
              <a:t>Remote learning entitlements</a:t>
            </a:r>
          </a:p>
        </p:txBody>
      </p:sp>
      <p:cxnSp>
        <p:nvCxnSpPr>
          <p:cNvPr id="11" name="Straight Connector 10">
            <a:extLst>
              <a:ext uri="{FF2B5EF4-FFF2-40B4-BE49-F238E27FC236}">
                <a16:creationId xmlns:a16="http://schemas.microsoft.com/office/drawing/2014/main" id="{B81C36DD-D9B0-724E-B237-5F765FDB9FD0}"/>
              </a:ext>
            </a:extLst>
          </p:cNvPr>
          <p:cNvCxnSpPr/>
          <p:nvPr userDrawn="1"/>
        </p:nvCxnSpPr>
        <p:spPr>
          <a:xfrm>
            <a:off x="526942" y="6400800"/>
            <a:ext cx="11282766"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294172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F45A645E-3A57-A04B-B7F3-05222B16B5A2}"/>
              </a:ext>
            </a:extLst>
          </p:cNvPr>
          <p:cNvCxnSpPr/>
          <p:nvPr userDrawn="1"/>
        </p:nvCxnSpPr>
        <p:spPr>
          <a:xfrm>
            <a:off x="526942" y="6400800"/>
            <a:ext cx="11282766" cy="0"/>
          </a:xfrm>
          <a:prstGeom prst="line">
            <a:avLst/>
          </a:prstGeom>
        </p:spPr>
        <p:style>
          <a:lnRef idx="1">
            <a:schemeClr val="dk1"/>
          </a:lnRef>
          <a:fillRef idx="0">
            <a:schemeClr val="dk1"/>
          </a:fillRef>
          <a:effectRef idx="0">
            <a:schemeClr val="dk1"/>
          </a:effectRef>
          <a:fontRef idx="minor">
            <a:schemeClr val="tx1"/>
          </a:fontRef>
        </p:style>
      </p:cxnSp>
      <p:sp>
        <p:nvSpPr>
          <p:cNvPr id="6" name="Title 1">
            <a:extLst>
              <a:ext uri="{FF2B5EF4-FFF2-40B4-BE49-F238E27FC236}">
                <a16:creationId xmlns:a16="http://schemas.microsoft.com/office/drawing/2014/main" id="{46E4B72D-A922-3641-A3B1-4835BDCC04A8}"/>
              </a:ext>
            </a:extLst>
          </p:cNvPr>
          <p:cNvSpPr>
            <a:spLocks noGrp="1"/>
          </p:cNvSpPr>
          <p:nvPr>
            <p:ph type="ctrTitle"/>
          </p:nvPr>
        </p:nvSpPr>
        <p:spPr>
          <a:xfrm>
            <a:off x="578603" y="1385835"/>
            <a:ext cx="7635499" cy="551454"/>
          </a:xfrm>
          <a:prstGeom prst="rect">
            <a:avLst/>
          </a:prstGeom>
        </p:spPr>
        <p:txBody>
          <a:bodyPr lIns="0" tIns="0" rIns="0" bIns="0" anchor="t"/>
          <a:lstStyle>
            <a:lvl1pPr algn="l">
              <a:defRPr sz="3600">
                <a:solidFill>
                  <a:schemeClr val="tx1">
                    <a:lumMod val="75000"/>
                    <a:lumOff val="25000"/>
                  </a:schemeClr>
                </a:solidFill>
                <a:latin typeface="Helvetica" pitchFamily="2" charset="0"/>
              </a:defRPr>
            </a:lvl1pPr>
          </a:lstStyle>
          <a:p>
            <a:r>
              <a:rPr lang="en-US" dirty="0"/>
              <a:t>Click to edit Master title style</a:t>
            </a:r>
            <a:endParaRPr lang="en-GB" dirty="0"/>
          </a:p>
        </p:txBody>
      </p:sp>
    </p:spTree>
    <p:extLst>
      <p:ext uri="{BB962C8B-B14F-4D97-AF65-F5344CB8AC3E}">
        <p14:creationId xmlns:p14="http://schemas.microsoft.com/office/powerpoint/2010/main" val="330862696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B102CE3-9909-464A-85BF-3440FEA83F0F}"/>
              </a:ext>
            </a:extLst>
          </p:cNvPr>
          <p:cNvSpPr/>
          <p:nvPr userDrawn="1"/>
        </p:nvSpPr>
        <p:spPr>
          <a:xfrm>
            <a:off x="-1" y="1"/>
            <a:ext cx="12192001" cy="691375"/>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4A57A87D-F018-DA45-8373-ECD8B8656E31}"/>
              </a:ext>
            </a:extLst>
          </p:cNvPr>
          <p:cNvSpPr txBox="1"/>
          <p:nvPr userDrawn="1"/>
        </p:nvSpPr>
        <p:spPr>
          <a:xfrm>
            <a:off x="449451" y="258558"/>
            <a:ext cx="8787539" cy="276999"/>
          </a:xfrm>
          <a:prstGeom prst="rect">
            <a:avLst/>
          </a:prstGeom>
          <a:noFill/>
        </p:spPr>
        <p:txBody>
          <a:bodyPr wrap="square" lIns="0" tIns="0" rIns="0" bIns="0" rtlCol="0">
            <a:spAutoFit/>
          </a:bodyPr>
          <a:lstStyle/>
          <a:p>
            <a:r>
              <a:rPr lang="en-GB" sz="1800" dirty="0" smtClean="0">
                <a:solidFill>
                  <a:srgbClr val="002060"/>
                </a:solidFill>
                <a:latin typeface="Helvetica" pitchFamily="2" charset="0"/>
                <a:cs typeface="Arial" panose="020B0604020202020204" pitchFamily="34" charset="0"/>
              </a:rPr>
              <a:t>Remote learning entitlements:</a:t>
            </a:r>
            <a:r>
              <a:rPr lang="en-GB" sz="1800" baseline="0" dirty="0" smtClean="0">
                <a:solidFill>
                  <a:srgbClr val="002060"/>
                </a:solidFill>
                <a:latin typeface="Helvetica" pitchFamily="2" charset="0"/>
                <a:cs typeface="Arial" panose="020B0604020202020204" pitchFamily="34" charset="0"/>
              </a:rPr>
              <a:t> Examples from the national overviews of practice</a:t>
            </a:r>
            <a:endParaRPr lang="en-US" sz="1800" dirty="0">
              <a:latin typeface="Helvetica" pitchFamily="2" charset="0"/>
            </a:endParaRPr>
          </a:p>
        </p:txBody>
      </p:sp>
    </p:spTree>
    <p:extLst>
      <p:ext uri="{BB962C8B-B14F-4D97-AF65-F5344CB8AC3E}">
        <p14:creationId xmlns:p14="http://schemas.microsoft.com/office/powerpoint/2010/main" val="3255787119"/>
      </p:ext>
    </p:extLst>
  </p:cSld>
  <p:clrMap bg1="lt1" tx1="dk1" bg2="lt2" tx2="dk2" accent1="accent1" accent2="accent2" accent3="accent3" accent4="accent4" accent5="accent5" accent6="accent6" hlink="hlink" folHlink="folHlink"/>
  <p:sldLayoutIdLst>
    <p:sldLayoutId id="2147483649" r:id="rId1"/>
    <p:sldLayoutId id="214748365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cid:6FD34665-A2E4-49C3-9268-CFBA6015F22C@lan" TargetMode="External"/><Relationship Id="rId5" Type="http://schemas.openxmlformats.org/officeDocument/2006/relationships/image" Target="../media/image2.png"/><Relationship Id="rId4" Type="http://schemas.openxmlformats.org/officeDocument/2006/relationships/hyperlink" Target="https://education.gov.scot/improvement/covid-19-education-recovery/national-overviews/national-overview-of-practice-report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5">
            <a:extLst>
              <a:ext uri="{FF2B5EF4-FFF2-40B4-BE49-F238E27FC236}">
                <a16:creationId xmlns:a16="http://schemas.microsoft.com/office/drawing/2014/main" id="{43D2AE86-83DA-B644-A499-0F9A0F25B988}"/>
              </a:ext>
            </a:extLst>
          </p:cNvPr>
          <p:cNvSpPr txBox="1">
            <a:spLocks/>
          </p:cNvSpPr>
          <p:nvPr/>
        </p:nvSpPr>
        <p:spPr>
          <a:xfrm>
            <a:off x="593725" y="1379788"/>
            <a:ext cx="5078278" cy="551454"/>
          </a:xfrm>
          <a:prstGeom prst="rect">
            <a:avLst/>
          </a:prstGeom>
        </p:spPr>
        <p:txBody>
          <a:bodyPr lIns="0" tIns="0" rIns="0" bIns="0" anchor="t"/>
          <a:lstStyle>
            <a:lvl1pPr algn="l" defTabSz="914400" rtl="0" eaLnBrk="1" latinLnBrk="0" hangingPunct="1">
              <a:lnSpc>
                <a:spcPct val="90000"/>
              </a:lnSpc>
              <a:spcBef>
                <a:spcPct val="0"/>
              </a:spcBef>
              <a:buNone/>
              <a:defRPr sz="3600" kern="1200">
                <a:solidFill>
                  <a:schemeClr val="tx1">
                    <a:lumMod val="75000"/>
                    <a:lumOff val="25000"/>
                  </a:schemeClr>
                </a:solidFill>
                <a:latin typeface="Helvetica" pitchFamily="2" charset="0"/>
                <a:ea typeface="+mj-ea"/>
                <a:cs typeface="+mj-cs"/>
              </a:defRPr>
            </a:lvl1pPr>
          </a:lstStyle>
          <a:p>
            <a:endParaRPr lang="en-US" dirty="0"/>
          </a:p>
        </p:txBody>
      </p:sp>
      <p:sp>
        <p:nvSpPr>
          <p:cNvPr id="11" name="Title 10">
            <a:extLst>
              <a:ext uri="{FF2B5EF4-FFF2-40B4-BE49-F238E27FC236}">
                <a16:creationId xmlns:a16="http://schemas.microsoft.com/office/drawing/2014/main" id="{6A8298AD-252A-6B46-BBF1-9FA4A7AC002D}"/>
              </a:ext>
            </a:extLst>
          </p:cNvPr>
          <p:cNvSpPr>
            <a:spLocks noGrp="1"/>
          </p:cNvSpPr>
          <p:nvPr>
            <p:ph type="ctrTitle"/>
          </p:nvPr>
        </p:nvSpPr>
        <p:spPr>
          <a:xfrm>
            <a:off x="578603" y="1385835"/>
            <a:ext cx="5643777" cy="551454"/>
          </a:xfrm>
        </p:spPr>
        <p:txBody>
          <a:bodyPr/>
          <a:lstStyle/>
          <a:p>
            <a:r>
              <a:rPr lang="en-GB" dirty="0" smtClean="0">
                <a:latin typeface="Arial" panose="020B0604020202020204" pitchFamily="34" charset="0"/>
                <a:cs typeface="Arial" panose="020B0604020202020204" pitchFamily="34" charset="0"/>
              </a:rPr>
              <a:t>Community link workers supporting learners to mix safely with adults and peers </a:t>
            </a:r>
            <a:r>
              <a:rPr lang="en-GB" dirty="0">
                <a:latin typeface="Arial" panose="020B0604020202020204" pitchFamily="34" charset="0"/>
                <a:cs typeface="Arial" panose="020B0604020202020204" pitchFamily="34" charset="0"/>
              </a:rPr>
              <a:t/>
            </a:r>
            <a:br>
              <a:rPr lang="en-GB" dirty="0">
                <a:latin typeface="Arial" panose="020B0604020202020204" pitchFamily="34" charset="0"/>
                <a:cs typeface="Arial" panose="020B0604020202020204" pitchFamily="34" charset="0"/>
              </a:rPr>
            </a:br>
            <a:r>
              <a:rPr lang="en-GB" b="1" dirty="0" smtClean="0">
                <a:latin typeface="Arial" panose="020B0604020202020204" pitchFamily="34" charset="0"/>
                <a:cs typeface="Arial" panose="020B0604020202020204" pitchFamily="34" charset="0"/>
              </a:rPr>
              <a:t/>
            </a:r>
            <a:br>
              <a:rPr lang="en-GB" b="1" dirty="0" smtClean="0">
                <a:latin typeface="Arial" panose="020B0604020202020204" pitchFamily="34" charset="0"/>
                <a:cs typeface="Arial" panose="020B0604020202020204" pitchFamily="34" charset="0"/>
              </a:rPr>
            </a:br>
            <a:r>
              <a:rPr lang="en-GB" b="1" dirty="0" err="1" smtClean="0">
                <a:latin typeface="Arial" panose="020B0604020202020204" pitchFamily="34" charset="0"/>
                <a:cs typeface="Arial" panose="020B0604020202020204" pitchFamily="34" charset="0"/>
              </a:rPr>
              <a:t>Coupar</a:t>
            </a:r>
            <a:r>
              <a:rPr lang="en-GB" b="1" dirty="0" smtClean="0">
                <a:latin typeface="Arial" panose="020B0604020202020204" pitchFamily="34" charset="0"/>
                <a:cs typeface="Arial" panose="020B0604020202020204" pitchFamily="34" charset="0"/>
              </a:rPr>
              <a:t> Angus Primary and Fairview School</a:t>
            </a:r>
            <a:br>
              <a:rPr lang="en-GB" b="1" dirty="0" smtClean="0">
                <a:latin typeface="Arial" panose="020B0604020202020204" pitchFamily="34" charset="0"/>
                <a:cs typeface="Arial" panose="020B0604020202020204" pitchFamily="34" charset="0"/>
              </a:rPr>
            </a:br>
            <a:r>
              <a:rPr lang="en-GB" dirty="0" smtClean="0">
                <a:latin typeface="Arial" panose="020B0604020202020204" pitchFamily="34" charset="0"/>
                <a:cs typeface="Arial" panose="020B0604020202020204" pitchFamily="34" charset="0"/>
              </a:rPr>
              <a:t>Perth and Kinross Council </a:t>
            </a:r>
            <a:r>
              <a:rPr lang="en-US" dirty="0"/>
              <a:t/>
            </a:r>
            <a:br>
              <a:rPr lang="en-US" dirty="0"/>
            </a:br>
            <a:endParaRPr lang="en-US" dirty="0"/>
          </a:p>
        </p:txBody>
      </p:sp>
      <p:pic>
        <p:nvPicPr>
          <p:cNvPr id="6" name="Picture 5" descr="Education Scotland RGB (45mm)"/>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8603" y="5507295"/>
            <a:ext cx="1619250" cy="647700"/>
          </a:xfrm>
          <a:prstGeom prst="rect">
            <a:avLst/>
          </a:prstGeom>
          <a:noFill/>
        </p:spPr>
      </p:pic>
      <p:sp>
        <p:nvSpPr>
          <p:cNvPr id="7" name="TextBox 6"/>
          <p:cNvSpPr txBox="1"/>
          <p:nvPr/>
        </p:nvSpPr>
        <p:spPr>
          <a:xfrm>
            <a:off x="2898775" y="5785663"/>
            <a:ext cx="4555672" cy="369332"/>
          </a:xfrm>
          <a:prstGeom prst="rect">
            <a:avLst/>
          </a:prstGeom>
          <a:noFill/>
        </p:spPr>
        <p:txBody>
          <a:bodyPr wrap="square" rtlCol="0">
            <a:spAutoFit/>
          </a:bodyPr>
          <a:lstStyle/>
          <a:p>
            <a:r>
              <a:rPr lang="en-GB" dirty="0" smtClean="0">
                <a:solidFill>
                  <a:srgbClr val="0070C0"/>
                </a:solidFill>
                <a:latin typeface="Arial" panose="020B0604020202020204" pitchFamily="34" charset="0"/>
                <a:cs typeface="Arial" panose="020B0604020202020204" pitchFamily="34" charset="0"/>
              </a:rPr>
              <a:t>&gt;</a:t>
            </a:r>
            <a:r>
              <a:rPr lang="en-GB" dirty="0" smtClean="0">
                <a:solidFill>
                  <a:srgbClr val="0070C0"/>
                </a:solidFill>
                <a:latin typeface="Arial" panose="020B0604020202020204" pitchFamily="34" charset="0"/>
                <a:cs typeface="Arial" panose="020B0604020202020204" pitchFamily="34" charset="0"/>
                <a:hlinkClick r:id="rId4"/>
              </a:rPr>
              <a:t>National overviews of practice</a:t>
            </a:r>
            <a:r>
              <a:rPr lang="en-GB" dirty="0" smtClean="0">
                <a:solidFill>
                  <a:srgbClr val="0070C0"/>
                </a:solidFill>
                <a:latin typeface="Arial" panose="020B0604020202020204" pitchFamily="34" charset="0"/>
                <a:cs typeface="Arial" panose="020B0604020202020204" pitchFamily="34" charset="0"/>
              </a:rPr>
              <a:t>&lt;</a:t>
            </a:r>
            <a:endParaRPr lang="en-GB" dirty="0">
              <a:solidFill>
                <a:srgbClr val="0070C0"/>
              </a:solidFill>
              <a:latin typeface="Arial" panose="020B0604020202020204" pitchFamily="34" charset="0"/>
              <a:cs typeface="Arial" panose="020B0604020202020204" pitchFamily="34" charset="0"/>
            </a:endParaRPr>
          </a:p>
        </p:txBody>
      </p:sp>
      <p:pic>
        <p:nvPicPr>
          <p:cNvPr id="9" name="Picture 8" descr="cid:6FD34665-A2E4-49C3-9268-CFBA6015F22C@lan"/>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7150608" y="1116583"/>
            <a:ext cx="4677664" cy="5038411"/>
          </a:xfrm>
          <a:prstGeom prst="rect">
            <a:avLst/>
          </a:prstGeom>
          <a:noFill/>
          <a:ln>
            <a:noFill/>
          </a:ln>
        </p:spPr>
      </p:pic>
    </p:spTree>
    <p:extLst>
      <p:ext uri="{BB962C8B-B14F-4D97-AF65-F5344CB8AC3E}">
        <p14:creationId xmlns:p14="http://schemas.microsoft.com/office/powerpoint/2010/main" val="17189809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0D5D1-4B72-A047-B5E5-3172327E2C52}"/>
              </a:ext>
            </a:extLst>
          </p:cNvPr>
          <p:cNvSpPr>
            <a:spLocks noGrp="1"/>
          </p:cNvSpPr>
          <p:nvPr>
            <p:ph type="ctrTitle"/>
          </p:nvPr>
        </p:nvSpPr>
        <p:spPr>
          <a:xfrm>
            <a:off x="578603" y="1637125"/>
            <a:ext cx="10211317" cy="567232"/>
          </a:xfrm>
        </p:spPr>
        <p:txBody>
          <a:bodyPr/>
          <a:lstStyle/>
          <a:p>
            <a:r>
              <a:rPr lang="en-GB" dirty="0" err="1" smtClean="0">
                <a:solidFill>
                  <a:srgbClr val="002060"/>
                </a:solidFill>
                <a:latin typeface="Arial" panose="020B0604020202020204" pitchFamily="34" charset="0"/>
                <a:cs typeface="Arial" panose="020B0604020202020204" pitchFamily="34" charset="0"/>
              </a:rPr>
              <a:t>Coupar</a:t>
            </a:r>
            <a:r>
              <a:rPr lang="en-GB" dirty="0" smtClean="0">
                <a:solidFill>
                  <a:srgbClr val="002060"/>
                </a:solidFill>
                <a:latin typeface="Arial" panose="020B0604020202020204" pitchFamily="34" charset="0"/>
                <a:cs typeface="Arial" panose="020B0604020202020204" pitchFamily="34" charset="0"/>
              </a:rPr>
              <a:t> Angus Primary and Fairview School  </a:t>
            </a:r>
            <a:endParaRPr lang="en-US" dirty="0"/>
          </a:p>
        </p:txBody>
      </p:sp>
      <p:sp>
        <p:nvSpPr>
          <p:cNvPr id="3" name="TextBox 2">
            <a:extLst>
              <a:ext uri="{FF2B5EF4-FFF2-40B4-BE49-F238E27FC236}">
                <a16:creationId xmlns:a16="http://schemas.microsoft.com/office/drawing/2014/main" id="{FADEE2A6-377D-0044-9148-52AF3D0DE193}"/>
              </a:ext>
            </a:extLst>
          </p:cNvPr>
          <p:cNvSpPr txBox="1"/>
          <p:nvPr/>
        </p:nvSpPr>
        <p:spPr>
          <a:xfrm>
            <a:off x="438912" y="2204357"/>
            <a:ext cx="11219688" cy="4247317"/>
          </a:xfrm>
          <a:prstGeom prst="rect">
            <a:avLst/>
          </a:prstGeom>
          <a:noFill/>
        </p:spPr>
        <p:txBody>
          <a:bodyPr wrap="square" numCol="2" spcCol="540000" rtlCol="0">
            <a:spAutoFit/>
          </a:bodyPr>
          <a:lstStyle/>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Community link workers have continued to work with children and young people with complex needs throughout the pandemic. </a:t>
            </a:r>
            <a:endParaRPr lang="en-GB"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They </a:t>
            </a:r>
            <a:r>
              <a:rPr lang="en-GB" dirty="0">
                <a:latin typeface="Arial" panose="020B0604020202020204" pitchFamily="34" charset="0"/>
                <a:cs typeface="Arial" panose="020B0604020202020204" pitchFamily="34" charset="0"/>
              </a:rPr>
              <a:t>have provided valuable learning opportunities in outdoor learning and sensory communication. </a:t>
            </a:r>
            <a:endParaRPr lang="en-GB"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School </a:t>
            </a:r>
            <a:r>
              <a:rPr lang="en-GB" dirty="0">
                <a:latin typeface="Arial" panose="020B0604020202020204" pitchFamily="34" charset="0"/>
                <a:cs typeface="Arial" panose="020B0604020202020204" pitchFamily="34" charset="0"/>
              </a:rPr>
              <a:t>staff were particularly concerned that during the periods of lockdown children’s and young people’s abilities to mix socially and in unfamiliar environments would regress. </a:t>
            </a:r>
            <a:endParaRPr lang="en-GB"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The </a:t>
            </a:r>
            <a:r>
              <a:rPr lang="en-GB" dirty="0">
                <a:latin typeface="Arial" panose="020B0604020202020204" pitchFamily="34" charset="0"/>
                <a:cs typeface="Arial" panose="020B0604020202020204" pitchFamily="34" charset="0"/>
              </a:rPr>
              <a:t>work of the community link workers has ensured that these children and young people continue to mix, safely, with adults and their peers. </a:t>
            </a:r>
            <a:r>
              <a:rPr lang="en-GB" dirty="0" smtClean="0">
                <a:latin typeface="Arial" panose="020B0604020202020204" pitchFamily="34" charset="0"/>
                <a:cs typeface="Arial" panose="020B0604020202020204" pitchFamily="34" charset="0"/>
              </a:rPr>
              <a:t>This </a:t>
            </a:r>
            <a:r>
              <a:rPr lang="en-GB" dirty="0">
                <a:latin typeface="Arial" panose="020B0604020202020204" pitchFamily="34" charset="0"/>
                <a:cs typeface="Arial" panose="020B0604020202020204" pitchFamily="34" charset="0"/>
              </a:rPr>
              <a:t>is supporting them to continue to develop their skills for life. </a:t>
            </a:r>
            <a:endParaRPr lang="en-GB"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Staff </a:t>
            </a:r>
            <a:r>
              <a:rPr lang="en-GB" dirty="0">
                <a:latin typeface="Arial" panose="020B0604020202020204" pitchFamily="34" charset="0"/>
                <a:cs typeface="Arial" panose="020B0604020202020204" pitchFamily="34" charset="0"/>
              </a:rPr>
              <a:t>worked with closely with parents to reduce any concerns they may have had regarding their child or young person mixing in groups. Ensuring all risk assessments were completed collaboratively has supported parents to engage positively with these activities. </a:t>
            </a:r>
            <a:endParaRPr lang="en-GB"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Children </a:t>
            </a:r>
            <a:r>
              <a:rPr lang="en-GB" dirty="0">
                <a:latin typeface="Arial" panose="020B0604020202020204" pitchFamily="34" charset="0"/>
                <a:cs typeface="Arial" panose="020B0604020202020204" pitchFamily="34" charset="0"/>
              </a:rPr>
              <a:t>and young people are engaging well with the range of outdoor learning activities. </a:t>
            </a:r>
            <a:endParaRPr lang="en-GB"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For </a:t>
            </a:r>
            <a:r>
              <a:rPr lang="en-GB" dirty="0">
                <a:latin typeface="Arial" panose="020B0604020202020204" pitchFamily="34" charset="0"/>
                <a:cs typeface="Arial" panose="020B0604020202020204" pitchFamily="34" charset="0"/>
              </a:rPr>
              <a:t>those with the greatest levels of need the sensory communication sessions are supporting children and young people well to continue to develop their communication skills</a:t>
            </a:r>
            <a:r>
              <a:rPr lang="en-GB" dirty="0" smtClean="0">
                <a:latin typeface="Arial" panose="020B0604020202020204" pitchFamily="34" charset="0"/>
                <a:cs typeface="Arial" panose="020B0604020202020204" pitchFamily="34" charset="0"/>
              </a:rPr>
              <a:t>.</a:t>
            </a:r>
            <a:endParaRPr lang="en-GB" dirty="0">
              <a:latin typeface="Arial" panose="020B0604020202020204" pitchFamily="34" charset="0"/>
              <a:cs typeface="Arial" panose="020B0604020202020204" pitchFamily="34" charset="0"/>
            </a:endParaRPr>
          </a:p>
        </p:txBody>
      </p:sp>
      <p:sp>
        <p:nvSpPr>
          <p:cNvPr id="4" name="Title 1">
            <a:extLst>
              <a:ext uri="{FF2B5EF4-FFF2-40B4-BE49-F238E27FC236}">
                <a16:creationId xmlns:a16="http://schemas.microsoft.com/office/drawing/2014/main" id="{0EC0D5D1-4B72-A047-B5E5-3172327E2C52}"/>
              </a:ext>
            </a:extLst>
          </p:cNvPr>
          <p:cNvSpPr txBox="1">
            <a:spLocks/>
          </p:cNvSpPr>
          <p:nvPr/>
        </p:nvSpPr>
        <p:spPr>
          <a:xfrm>
            <a:off x="4966672" y="976574"/>
            <a:ext cx="7635499" cy="551454"/>
          </a:xfrm>
          <a:prstGeom prst="rect">
            <a:avLst/>
          </a:prstGeom>
        </p:spPr>
        <p:txBody>
          <a:bodyPr lIns="0" tIns="0" rIns="0" bIns="0" anchor="t"/>
          <a:lstStyle>
            <a:lvl1pPr algn="l" defTabSz="914400" rtl="0" eaLnBrk="1" latinLnBrk="0" hangingPunct="1">
              <a:lnSpc>
                <a:spcPct val="90000"/>
              </a:lnSpc>
              <a:spcBef>
                <a:spcPct val="0"/>
              </a:spcBef>
              <a:buNone/>
              <a:defRPr sz="3600" kern="1200">
                <a:solidFill>
                  <a:schemeClr val="tx1">
                    <a:lumMod val="75000"/>
                    <a:lumOff val="25000"/>
                  </a:schemeClr>
                </a:solidFill>
                <a:latin typeface="Helvetica" pitchFamily="2" charset="0"/>
                <a:ea typeface="+mj-ea"/>
                <a:cs typeface="+mj-cs"/>
              </a:defRPr>
            </a:lvl1pPr>
          </a:lstStyle>
          <a:p>
            <a:endParaRPr lang="en-US" dirty="0"/>
          </a:p>
        </p:txBody>
      </p:sp>
    </p:spTree>
    <p:extLst>
      <p:ext uri="{BB962C8B-B14F-4D97-AF65-F5344CB8AC3E}">
        <p14:creationId xmlns:p14="http://schemas.microsoft.com/office/powerpoint/2010/main" val="20935563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500</TotalTime>
  <Words>220</Words>
  <Application>Microsoft Office PowerPoint</Application>
  <PresentationFormat>Widescreen</PresentationFormat>
  <Paragraphs>11</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Helvetica</vt:lpstr>
      <vt:lpstr>Helvetica Light</vt:lpstr>
      <vt:lpstr>Office Theme</vt:lpstr>
      <vt:lpstr>Community link workers supporting learners to mix safely with adults and peers   Coupar Angus Primary and Fairview School Perth and Kinross Council  </vt:lpstr>
      <vt:lpstr>Coupar Angus Primary and Fairview School  </vt:lpstr>
    </vt:vector>
  </TitlesOfParts>
  <Company>Scottish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Gordon L (Louise)</dc:creator>
  <cp:lastModifiedBy>Stevenson J (Jeremy)</cp:lastModifiedBy>
  <cp:revision>34</cp:revision>
  <dcterms:created xsi:type="dcterms:W3CDTF">2021-02-02T15:43:17Z</dcterms:created>
  <dcterms:modified xsi:type="dcterms:W3CDTF">2021-03-19T12:40:15Z</dcterms:modified>
</cp:coreProperties>
</file>