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handoutMasterIdLst>
    <p:handoutMasterId r:id="rId20"/>
  </p:handoutMasterIdLst>
  <p:sldIdLst>
    <p:sldId id="256" r:id="rId3"/>
    <p:sldId id="258" r:id="rId4"/>
    <p:sldId id="2808" r:id="rId5"/>
    <p:sldId id="2809" r:id="rId6"/>
    <p:sldId id="2810" r:id="rId7"/>
    <p:sldId id="2811" r:id="rId8"/>
    <p:sldId id="2812" r:id="rId9"/>
    <p:sldId id="2813" r:id="rId10"/>
    <p:sldId id="2814" r:id="rId11"/>
    <p:sldId id="2815" r:id="rId12"/>
    <p:sldId id="2816" r:id="rId13"/>
    <p:sldId id="2807" r:id="rId14"/>
    <p:sldId id="2817" r:id="rId15"/>
    <p:sldId id="262" r:id="rId16"/>
    <p:sldId id="2818"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601D2C-5065-76F8-9277-7D6004787623}" name="Sarah Robinson Galloway" initials="SR" userId="S::srobinson@youthlink.scot::76a47042-6edb-49fa-8a76-d50dd0acb644" providerId="AD"/>
  <p188:author id="{9736429B-6E2E-DEC9-F34F-053449801DCC}" name="Guest User" initials="GU" userId="S::urn:spo:anon#a1d5fef5195196f428d6d73bb8d7f1da91b281ed1e86652682f588a093497da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EDBC6"/>
    <a:srgbClr val="1179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5266" autoAdjust="0"/>
  </p:normalViewPr>
  <p:slideViewPr>
    <p:cSldViewPr snapToGrid="0">
      <p:cViewPr varScale="1">
        <p:scale>
          <a:sx n="72" d="100"/>
          <a:sy n="72" d="100"/>
        </p:scale>
        <p:origin x="1992" y="78"/>
      </p:cViewPr>
      <p:guideLst/>
    </p:cSldViewPr>
  </p:slideViewPr>
  <p:notesTextViewPr>
    <p:cViewPr>
      <p:scale>
        <a:sx n="1" d="1"/>
        <a:sy n="1" d="1"/>
      </p:scale>
      <p:origin x="0" y="0"/>
    </p:cViewPr>
  </p:notesTextViewPr>
  <p:notesViewPr>
    <p:cSldViewPr snapToGrid="0">
      <p:cViewPr varScale="1">
        <p:scale>
          <a:sx n="46" d="100"/>
          <a:sy n="46" d="100"/>
        </p:scale>
        <p:origin x="272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D5F04-FA80-97AE-C68B-9E4013D2FC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A4AD840-1349-7399-3E0C-1E1EFF074F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32B68B-EF85-41BB-8664-8C78A9869896}" type="datetimeFigureOut">
              <a:rPr lang="en-GB" smtClean="0"/>
              <a:t>22/05/2026</a:t>
            </a:fld>
            <a:endParaRPr lang="en-GB"/>
          </a:p>
        </p:txBody>
      </p:sp>
      <p:sp>
        <p:nvSpPr>
          <p:cNvPr id="4" name="Footer Placeholder 3">
            <a:extLst>
              <a:ext uri="{FF2B5EF4-FFF2-40B4-BE49-F238E27FC236}">
                <a16:creationId xmlns:a16="http://schemas.microsoft.com/office/drawing/2014/main" id="{065C18DF-F23B-D645-E0D3-EAD7E1E03D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36C5FF6-AADA-00D8-AE93-0691CB6532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61AE84-FA75-436F-B74C-CAF0FB4FA3D1}" type="slidenum">
              <a:rPr lang="en-GB" smtClean="0"/>
              <a:t>‹#›</a:t>
            </a:fld>
            <a:endParaRPr lang="en-GB"/>
          </a:p>
        </p:txBody>
      </p:sp>
    </p:spTree>
    <p:extLst>
      <p:ext uri="{BB962C8B-B14F-4D97-AF65-F5344CB8AC3E}">
        <p14:creationId xmlns:p14="http://schemas.microsoft.com/office/powerpoint/2010/main" val="2421194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0E034-3B1A-40EA-B71C-09227F08ED7F}" type="datetimeFigureOut">
              <a:rPr lang="en-GB" smtClean="0"/>
              <a:t>22/05/2026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324FF-2452-4482-AFCA-8C1F044BDB6E}" type="slidenum">
              <a:rPr lang="en-GB" smtClean="0"/>
              <a:t>‹#›</a:t>
            </a:fld>
            <a:endParaRPr lang="en-GB"/>
          </a:p>
        </p:txBody>
      </p:sp>
    </p:spTree>
    <p:extLst>
      <p:ext uri="{BB962C8B-B14F-4D97-AF65-F5344CB8AC3E}">
        <p14:creationId xmlns:p14="http://schemas.microsoft.com/office/powerpoint/2010/main" val="732510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ducation.gov.scot/professional-learning/leading-professional-learning/inclusion-wellbeing-and-equalities-framewor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blogs.glowscotland.org.uk/er/public/healthierminds/uploads/sites/18270/2024/07/04123501/Community-Approach-to-Supporting-Bereavement-Loss-and-Grief-Guidelines-July-24-Updates.pdf" TargetMode="External"/><Relationship Id="rId3" Type="http://schemas.openxmlformats.org/officeDocument/2006/relationships/hyperlink" Target="https://childhoodbereavementnetwork.org.uk/about-1/what-we-do/our-priorities/growing-grief-awareness" TargetMode="External"/><Relationship Id="rId7" Type="http://schemas.openxmlformats.org/officeDocument/2006/relationships/hyperlink" Target="https://www.goodlifedeathgrief.org.uk/file-download/57/Updated_toolkit_(2).pdf"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education.gov.scot/resources/the-cycle-of-wellbeing/" TargetMode="External"/><Relationship Id="rId5" Type="http://schemas.openxmlformats.org/officeDocument/2006/relationships/hyperlink" Target="https://www.goodlifedeathgrief.org.uk/workplace_employers_pastoral/" TargetMode="External"/><Relationship Id="rId4" Type="http://schemas.openxmlformats.org/officeDocument/2006/relationships/hyperlink" Target="https://childhoodbereavementnetwork.org.uk/if-you-need-help-around-death/schools/growing-grief-awareness/start-your-audit"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oodlifedeathgrief.org.uk/about-charter-schools-res-erblg/"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honestconversations.lgfl.org.uk/" TargetMode="External"/><Relationship Id="rId4" Type="http://schemas.openxmlformats.org/officeDocument/2006/relationships/hyperlink" Target="https://www.goodlifedeathgrief.org.uk/file-download/56/1525951432_The_Resilience_Project.pdf"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dlifedeathgrief.org.uk/file-download/56/1525951432_The_Resilience_Project.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childbereavementuk.org/primary-schools-supporting-bereaved-children" TargetMode="External"/><Relationship Id="rId3" Type="http://schemas.openxmlformats.org/officeDocument/2006/relationships/hyperlink" Target="https://www.crusescotland.org.uk/media/1225/crusescot_timewithchildren2022.pdf" TargetMode="External"/><Relationship Id="rId7" Type="http://schemas.openxmlformats.org/officeDocument/2006/relationships/hyperlink" Target="https://www.youtube.com/watch?v=PMKxw6K_Boc"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childbereavementuk.org/early-years-supporting-bereaved-children" TargetMode="External"/><Relationship Id="rId5" Type="http://schemas.openxmlformats.org/officeDocument/2006/relationships/hyperlink" Target="http://www.sad.scot.nhs.uk/bereavement/children-who-are-bereaved/" TargetMode="External"/><Relationship Id="rId4" Type="http://schemas.openxmlformats.org/officeDocument/2006/relationships/hyperlink" Target="https://www.childbereavementuk.org/explaining-death-and-dying-to-children" TargetMode="External"/><Relationship Id="rId9" Type="http://schemas.openxmlformats.org/officeDocument/2006/relationships/hyperlink" Target="https://www.childbereavementuk.org/secondary-schools-supporting-bereaved-childre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blogs.glowscotland.org.uk/er/public/healthierminds/uploads/sites/18270/2024/07/04123501/Community-Approach-to-Supporting-Bereavement-Loss-and-Grief-Guidelines-July-24-Updates.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childbereavementuk.org/pages/category/books-resources" TargetMode="External"/><Relationship Id="rId5" Type="http://schemas.openxmlformats.org/officeDocument/2006/relationships/hyperlink" Target="https://childrensbooksireland.ie/sites/default/files/2021-08/CBI_Book_List_Grief.pdf" TargetMode="External"/><Relationship Id="rId4" Type="http://schemas.openxmlformats.org/officeDocument/2006/relationships/hyperlink" Target="https://www.goodlifedeathgrief.org.uk/file-download/57/Updated_toolkit_(2).pdf"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sudc.org.uk/wp-content/uploads/2024/07/SUDCUK-A4-SCHOOL-TOOLKIT-2024_FINAL_DIGI.pdf" TargetMode="External"/><Relationship Id="rId3" Type="http://schemas.openxmlformats.org/officeDocument/2006/relationships/hyperlink" Target="https://bereavement.lgfl.org.uk/" TargetMode="External"/><Relationship Id="rId7" Type="http://schemas.openxmlformats.org/officeDocument/2006/relationships/hyperlink" Target="https://www.childbereavementuk.org/explaining-to-a-child-that-someone-has-died-by-suicide"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blogs.glowscotland.org.uk/er/public/healthierminds/uploads/sites/18270/2022/04/07083627/Step-By-Step-Help-when-we-needed-it-most.pdf" TargetMode="External"/><Relationship Id="rId5" Type="http://schemas.openxmlformats.org/officeDocument/2006/relationships/hyperlink" Target="https://www.samaritans.org/how-we-can-help/schools/step-step/step-step-resources/" TargetMode="External"/><Relationship Id="rId4" Type="http://schemas.openxmlformats.org/officeDocument/2006/relationships/hyperlink" Target="https://uktraumacouncil.org/resources/critical-incidents?cn-reloaded=1" TargetMode="External"/><Relationship Id="rId9" Type="http://schemas.openxmlformats.org/officeDocument/2006/relationships/hyperlink" Target="https://uktraumacouncil.org/resources/traumatic-bereavement"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ducation.gov.scot/resources/education-additional-support-for-learning-scotland-act-2004/"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thirdspace.scot/wp-content/uploads/2022/06/NAIT-Supporting-Autistic-Learners-with-Bereavement-Guidance-2022.pdf" TargetMode="External"/><Relationship Id="rId5" Type="http://schemas.openxmlformats.org/officeDocument/2006/relationships/hyperlink" Target="https://sendbereavement.lgfl.org.uk/SEN1.html" TargetMode="External"/><Relationship Id="rId4" Type="http://schemas.openxmlformats.org/officeDocument/2006/relationships/hyperlink" Target="https://sites.google.com/edubuzz.org/bereavementlossgrief/ways-of-helping-a-child-or-young-person-with-asn"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www.crusescotland.org.uk/" TargetMode="External"/><Relationship Id="rId3" Type="http://schemas.openxmlformats.org/officeDocument/2006/relationships/hyperlink" Target="https://www.childbereavementuk.org/online-learning-for-schools" TargetMode="External"/><Relationship Id="rId7" Type="http://schemas.openxmlformats.org/officeDocument/2006/relationships/hyperlink" Target="https://www.petalsupport.com/" TargetMode="External"/><Relationship Id="rId12" Type="http://schemas.openxmlformats.org/officeDocument/2006/relationships/hyperlink" Target="http://www.uksobs.org/"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winstonswish.org/supporting-you/support-for-schools/" TargetMode="External"/><Relationship Id="rId11" Type="http://schemas.openxmlformats.org/officeDocument/2006/relationships/hyperlink" Target="mailto:info@sudc.org.uk" TargetMode="External"/><Relationship Id="rId5" Type="http://schemas.openxmlformats.org/officeDocument/2006/relationships/hyperlink" Target="https://www.griefencounter.org.uk/professionals-schools/" TargetMode="External"/><Relationship Id="rId10" Type="http://schemas.openxmlformats.org/officeDocument/2006/relationships/hyperlink" Target="https://sudc.org.uk/" TargetMode="External"/><Relationship Id="rId4" Type="http://schemas.openxmlformats.org/officeDocument/2006/relationships/hyperlink" Target="https://www.childbereavementuk.org/" TargetMode="External"/><Relationship Id="rId9" Type="http://schemas.openxmlformats.org/officeDocument/2006/relationships/hyperlink" Target="tel:+448088026161" TargetMode="Externa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www.samaritans.org/how-we-can-help/schools/step-step/" TargetMode="External"/><Relationship Id="rId3" Type="http://schemas.openxmlformats.org/officeDocument/2006/relationships/hyperlink" Target="https://www.ataloss.org/" TargetMode="External"/><Relationship Id="rId7" Type="http://schemas.openxmlformats.org/officeDocument/2006/relationships/hyperlink" Target="http://www.petalsupport.co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notredamecentre.org.uk/seasons-for-growth/" TargetMode="External"/><Relationship Id="rId5" Type="http://schemas.openxmlformats.org/officeDocument/2006/relationships/hyperlink" Target="https://www.winstonswish.org/coronavirus-funerals-alternative-goodbyes/" TargetMode="External"/><Relationship Id="rId10" Type="http://schemas.openxmlformats.org/officeDocument/2006/relationships/hyperlink" Target="https://www.lastingpost.com/" TargetMode="External"/><Relationship Id="rId4" Type="http://schemas.openxmlformats.org/officeDocument/2006/relationships/hyperlink" Target="https://www.childbereavementuk.org/" TargetMode="External"/><Relationship Id="rId9" Type="http://schemas.openxmlformats.org/officeDocument/2006/relationships/hyperlink" Target="https://www.crusescotland.org.uk/"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i="0" u="none" strike="noStrike" dirty="0">
                <a:solidFill>
                  <a:srgbClr val="00C4C4"/>
                </a:solidFill>
                <a:effectLst/>
                <a:latin typeface="Segoe UI" panose="020B0502040204020203" pitchFamily="34" charset="0"/>
              </a:rPr>
              <a:t>How to use this resource</a:t>
            </a:r>
            <a:r>
              <a:rPr lang="en-GB" sz="1800" b="0" i="0" dirty="0">
                <a:solidFill>
                  <a:srgbClr val="000000"/>
                </a:solidFill>
                <a:effectLst/>
                <a:latin typeface="Segoe UI" panose="020B0502040204020203" pitchFamily="34" charset="0"/>
              </a:rPr>
              <a:t>​:</a:t>
            </a:r>
          </a:p>
          <a:p>
            <a:endParaRPr lang="en-GB" sz="1800" b="0" i="0" dirty="0">
              <a:solidFill>
                <a:srgbClr val="000000"/>
              </a:solidFill>
              <a:effectLst/>
              <a:latin typeface="Segoe UI" panose="020B0502040204020203" pitchFamily="34" charset="0"/>
            </a:endParaRPr>
          </a:p>
          <a:p>
            <a:pPr algn="l" rtl="0" fontAlgn="base"/>
            <a:r>
              <a:rPr lang="en-GB" sz="2800" b="0" i="0" u="none" strike="noStrike" dirty="0">
                <a:solidFill>
                  <a:srgbClr val="000000"/>
                </a:solidFill>
                <a:effectLst/>
                <a:latin typeface="Arial" panose="020B0604020202020204" pitchFamily="34" charset="0"/>
              </a:rPr>
              <a:t>This professional learning is at an informed level. It is suitable for anyone working with children, young people and adult learners in an educational context. </a:t>
            </a:r>
          </a:p>
          <a:p>
            <a:pPr algn="l" rtl="0" fontAlgn="base">
              <a:lnSpc>
                <a:spcPts val="2025"/>
              </a:lnSpc>
            </a:pPr>
            <a:r>
              <a:rPr lang="en-GB" sz="1800" b="0" i="0" u="none" strike="noStrike" dirty="0">
                <a:solidFill>
                  <a:srgbClr val="000000"/>
                </a:solidFill>
                <a:effectLst/>
                <a:latin typeface="Calibri" panose="020F0502020204030204" pitchFamily="34" charset="0"/>
              </a:rPr>
              <a:t>Slides can be used to facilitate professional learning in a group or whole-setting, or as a self-directed learning activity as an individual.</a:t>
            </a:r>
            <a:r>
              <a:rPr lang="en-US" sz="1800" b="0" i="0" dirty="0">
                <a:solidFill>
                  <a:srgbClr val="000000"/>
                </a:solidFill>
                <a:effectLst/>
                <a:latin typeface="Calibri" panose="020F0502020204030204" pitchFamily="34" charset="0"/>
              </a:rPr>
              <a:t>​</a:t>
            </a:r>
          </a:p>
          <a:p>
            <a:pPr algn="l" rtl="0" fontAlgn="base">
              <a:lnSpc>
                <a:spcPts val="2025"/>
              </a:lnSpc>
            </a:pPr>
            <a:endParaRPr lang="en-US" b="0" i="0" dirty="0">
              <a:solidFill>
                <a:srgbClr val="000000"/>
              </a:solidFill>
              <a:effectLst/>
              <a:latin typeface="Segoe UI" panose="020B0502040204020203" pitchFamily="34" charset="0"/>
            </a:endParaRPr>
          </a:p>
          <a:p>
            <a:pPr algn="l" rtl="0" fontAlgn="base">
              <a:lnSpc>
                <a:spcPts val="2025"/>
              </a:lnSpc>
            </a:pPr>
            <a:r>
              <a:rPr lang="en-GB" sz="1800" b="0" i="0" u="none" strike="noStrike" dirty="0">
                <a:solidFill>
                  <a:srgbClr val="000000"/>
                </a:solidFill>
                <a:effectLst/>
                <a:latin typeface="Calibri" panose="020F0502020204030204" pitchFamily="34" charset="0"/>
              </a:rPr>
              <a:t>Facilitation notes are included at the bottom of each slide</a:t>
            </a:r>
            <a:r>
              <a:rPr lang="en-US" sz="1800" b="0" i="0" dirty="0">
                <a:solidFill>
                  <a:srgbClr val="000000"/>
                </a:solidFill>
                <a:effectLst/>
                <a:latin typeface="Calibri" panose="020F0502020204030204" pitchFamily="34" charset="0"/>
              </a:rPr>
              <a:t>​. </a:t>
            </a:r>
            <a:r>
              <a:rPr lang="en-GB" sz="1800" b="0" i="0" u="none" strike="noStrike" dirty="0">
                <a:solidFill>
                  <a:srgbClr val="000000"/>
                </a:solidFill>
                <a:effectLst/>
                <a:latin typeface="Calibri" panose="020F0502020204030204" pitchFamily="34" charset="0"/>
              </a:rPr>
              <a:t>Please do not remove or change any of the slides included.</a:t>
            </a:r>
            <a:r>
              <a:rPr lang="en-US" sz="1800" b="0" i="0" dirty="0">
                <a:solidFill>
                  <a:srgbClr val="000000"/>
                </a:solidFill>
                <a:effectLst/>
                <a:latin typeface="Calibri" panose="020F0502020204030204" pitchFamily="34" charset="0"/>
              </a:rPr>
              <a:t>​</a:t>
            </a:r>
          </a:p>
          <a:p>
            <a:pPr algn="l" rtl="0" fontAlgn="base">
              <a:lnSpc>
                <a:spcPts val="2025"/>
              </a:lnSpc>
            </a:pPr>
            <a:r>
              <a:rPr lang="en-US" sz="1200" b="0" i="0" u="none" strike="noStrike" dirty="0">
                <a:solidFill>
                  <a:srgbClr val="000000"/>
                </a:solidFill>
                <a:effectLst/>
                <a:latin typeface="Segoe UI" panose="020B0502040204020203" pitchFamily="34" charset="0"/>
              </a:rPr>
              <a:t>You</a:t>
            </a:r>
            <a:r>
              <a:rPr lang="en-GB" sz="1800" b="0" i="0" u="none" strike="noStrike" dirty="0">
                <a:solidFill>
                  <a:srgbClr val="000000"/>
                </a:solidFill>
                <a:effectLst/>
                <a:latin typeface="Calibri" panose="020F0502020204030204" pitchFamily="34" charset="0"/>
              </a:rPr>
              <a:t> are welcome to add slides or activities relevant to your own setting, to support discussion and exploration of the topic. You will know participants’ needs best.</a:t>
            </a:r>
            <a:r>
              <a:rPr lang="en-US" sz="1800" b="0" i="0" dirty="0">
                <a:solidFill>
                  <a:srgbClr val="000000"/>
                </a:solidFill>
                <a:effectLst/>
                <a:latin typeface="Calibri" panose="020F0502020204030204" pitchFamily="34" charset="0"/>
              </a:rPr>
              <a:t>​</a:t>
            </a:r>
          </a:p>
          <a:p>
            <a:pPr algn="l" rtl="0" fontAlgn="base">
              <a:lnSpc>
                <a:spcPts val="2025"/>
              </a:lnSpc>
            </a:pPr>
            <a:endParaRPr lang="en-US" b="0" i="0" dirty="0">
              <a:solidFill>
                <a:srgbClr val="000000"/>
              </a:solidFill>
              <a:effectLst/>
              <a:latin typeface="Segoe UI" panose="020B0502040204020203" pitchFamily="34" charset="0"/>
            </a:endParaRPr>
          </a:p>
          <a:p>
            <a:pPr algn="l" rtl="0" fontAlgn="base">
              <a:lnSpc>
                <a:spcPts val="2025"/>
              </a:lnSpc>
            </a:pPr>
            <a:r>
              <a:rPr lang="en-GB" sz="1800" b="0" i="0" u="none" strike="noStrike" dirty="0">
                <a:solidFill>
                  <a:srgbClr val="000000"/>
                </a:solidFill>
                <a:effectLst/>
                <a:latin typeface="Calibri" panose="020F0502020204030204" pitchFamily="34" charset="0"/>
              </a:rPr>
              <a:t>Anyone who works in an educational setting can be a facilitator and use these slides. For reflection or discussion activities, it is important to establish a safe space which encourages respect and honesty to ensure that everyone can participate. </a:t>
            </a:r>
            <a:r>
              <a:rPr lang="en-GB" sz="1800" b="0" i="0" dirty="0">
                <a:solidFill>
                  <a:srgbClr val="000000"/>
                </a:solidFill>
                <a:effectLst/>
                <a:latin typeface="Calibri" panose="020F0502020204030204" pitchFamily="34" charset="0"/>
              </a:rPr>
              <a:t>​</a:t>
            </a:r>
          </a:p>
          <a:p>
            <a:pPr algn="l" rtl="0" fontAlgn="base">
              <a:lnSpc>
                <a:spcPts val="2025"/>
              </a:lnSpc>
            </a:pPr>
            <a:endParaRPr lang="en-GB" sz="1800" b="0" i="0" dirty="0">
              <a:solidFill>
                <a:srgbClr val="000000"/>
              </a:solidFill>
              <a:effectLst/>
              <a:latin typeface="Calibri" panose="020F0502020204030204" pitchFamily="34" charset="0"/>
            </a:endParaRPr>
          </a:p>
          <a:p>
            <a:pPr marL="0" marR="0" lvl="0" indent="0" algn="l" defTabSz="914400" rtl="0" eaLnBrk="1" fontAlgn="base" latinLnBrk="0" hangingPunct="1">
              <a:lnSpc>
                <a:spcPts val="2025"/>
              </a:lnSpc>
              <a:spcBef>
                <a:spcPts val="0"/>
              </a:spcBef>
              <a:spcAft>
                <a:spcPts val="0"/>
              </a:spcAft>
              <a:buClrTx/>
              <a:buSzTx/>
              <a:buFontTx/>
              <a:buNone/>
              <a:tabLst/>
              <a:defRPr/>
            </a:pPr>
            <a:r>
              <a:rPr lang="en-GB" sz="1800" b="0" i="0" dirty="0">
                <a:solidFill>
                  <a:srgbClr val="000000"/>
                </a:solidFill>
                <a:effectLst/>
                <a:latin typeface="Calibri" panose="020F0502020204030204" pitchFamily="34" charset="0"/>
              </a:rPr>
              <a:t>More information on using </a:t>
            </a:r>
            <a:r>
              <a:rPr lang="en-GB" dirty="0">
                <a:hlinkClick r:id="rId3"/>
              </a:rPr>
              <a:t>Inclusion, Wellbeing and Equalities Framework</a:t>
            </a:r>
            <a:r>
              <a:rPr lang="en-GB" dirty="0"/>
              <a:t> resources is available on the education Scotland website (link on the slide)</a:t>
            </a:r>
          </a:p>
          <a:p>
            <a:pPr marL="0" marR="0" lvl="0" indent="0" algn="l" defTabSz="914400" rtl="0" eaLnBrk="1" fontAlgn="base" latinLnBrk="0" hangingPunct="1">
              <a:lnSpc>
                <a:spcPts val="2025"/>
              </a:lnSpc>
              <a:spcBef>
                <a:spcPts val="0"/>
              </a:spcBef>
              <a:spcAft>
                <a:spcPts val="0"/>
              </a:spcAft>
              <a:buClrTx/>
              <a:buSzTx/>
              <a:buFontTx/>
              <a:buNone/>
              <a:tabLst/>
              <a:defRPr/>
            </a:pPr>
            <a:endParaRPr lang="en-GB" dirty="0"/>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These slides can be used to facilitate professional learning in a group or whole-setting, or as a self-directed learning activity as an individual. </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Facilitation notes are included at the bottom of each slide </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Please do not remove or change any of the slides included. </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Facilitators are welcome to add slides or activities relevant to your own setting, to support discussion and exploration of the topic. Facilitators will know their participants’ needs best. </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Anyone who works in an educational setting can be a facilitator and use these slides. </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For reflection or discussion activities, it is important to establish a safe space which encourages respect and honesty to ensure that everyone is able to participate.</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r>
              <a:rPr lang="en-GB" b="0" i="0" dirty="0">
                <a:solidFill>
                  <a:srgbClr val="444444"/>
                </a:solidFill>
                <a:effectLst/>
                <a:latin typeface="Calibri" panose="020F0502020204030204" pitchFamily="34" charset="0"/>
              </a:rPr>
              <a:t>​</a:t>
            </a:r>
            <a:endParaRPr lang="en-GB" b="0" i="0" dirty="0">
              <a:solidFill>
                <a:srgbClr val="444444"/>
              </a:solidFill>
              <a:effectLst/>
              <a:latin typeface="Arial" panose="020B0604020202020204" pitchFamily="34" charset="0"/>
            </a:endParaRPr>
          </a:p>
          <a:p>
            <a:pPr algn="l" rtl="0" fontAlgn="base"/>
            <a:r>
              <a:rPr lang="en-GB" b="0" i="0" u="none" strike="noStrike" dirty="0">
                <a:solidFill>
                  <a:srgbClr val="000000"/>
                </a:solidFill>
                <a:effectLst/>
                <a:latin typeface="Calibri" panose="020F0502020204030204" pitchFamily="34" charset="0"/>
              </a:rPr>
              <a:t>FACILITATION NOTES can also be found on a separate Word document on the Education Scotland Inclusion, Wellbeing and Equalities Professional Learning Framework.</a:t>
            </a:r>
            <a:endParaRPr lang="en-GB" b="0" i="0" dirty="0">
              <a:solidFill>
                <a:srgbClr val="444444"/>
              </a:solidFill>
              <a:effectLst/>
              <a:latin typeface="Arial" panose="020B0604020202020204" pitchFamily="34" charset="0"/>
            </a:endParaRPr>
          </a:p>
          <a:p>
            <a:pPr marL="0" marR="0" lvl="0" indent="0" algn="l" defTabSz="914400" rtl="0" eaLnBrk="1" fontAlgn="base" latinLnBrk="0" hangingPunct="1">
              <a:lnSpc>
                <a:spcPts val="2025"/>
              </a:lnSpc>
              <a:spcBef>
                <a:spcPts val="0"/>
              </a:spcBef>
              <a:spcAft>
                <a:spcPts val="0"/>
              </a:spcAft>
              <a:buClrTx/>
              <a:buSzTx/>
              <a:buFontTx/>
              <a:buNone/>
              <a:tabLst/>
              <a:defRPr/>
            </a:pPr>
            <a:endParaRPr lang="en-GB" dirty="0"/>
          </a:p>
          <a:p>
            <a:pPr algn="l" rtl="0" fontAlgn="base">
              <a:lnSpc>
                <a:spcPts val="2025"/>
              </a:lnSpc>
            </a:pPr>
            <a:endParaRPr lang="en-GB" b="0" i="0" dirty="0">
              <a:solidFill>
                <a:srgbClr val="000000"/>
              </a:solidFill>
              <a:effectLst/>
              <a:latin typeface="Segoe UI" panose="020B0502040204020203" pitchFamily="34" charset="0"/>
            </a:endParaRPr>
          </a:p>
          <a:p>
            <a:endParaRPr lang="en-GB" dirty="0"/>
          </a:p>
        </p:txBody>
      </p:sp>
      <p:sp>
        <p:nvSpPr>
          <p:cNvPr id="4" name="Slide Number Placeholder 3"/>
          <p:cNvSpPr>
            <a:spLocks noGrp="1"/>
          </p:cNvSpPr>
          <p:nvPr>
            <p:ph type="sldNum" sz="quarter" idx="5"/>
          </p:nvPr>
        </p:nvSpPr>
        <p:spPr/>
        <p:txBody>
          <a:bodyPr/>
          <a:lstStyle/>
          <a:p>
            <a:fld id="{139324FF-2452-4482-AFCA-8C1F044BDB6E}" type="slidenum">
              <a:rPr lang="en-GB" smtClean="0"/>
              <a:t>1</a:t>
            </a:fld>
            <a:endParaRPr lang="en-GB"/>
          </a:p>
        </p:txBody>
      </p:sp>
    </p:spTree>
    <p:extLst>
      <p:ext uri="{BB962C8B-B14F-4D97-AF65-F5344CB8AC3E}">
        <p14:creationId xmlns:p14="http://schemas.microsoft.com/office/powerpoint/2010/main" val="1554763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139324FF-2452-4482-AFCA-8C1F044BDB6E}" type="slidenum">
              <a:rPr lang="en-GB" smtClean="0"/>
              <a:t>2</a:t>
            </a:fld>
            <a:endParaRPr lang="en-GB"/>
          </a:p>
        </p:txBody>
      </p:sp>
    </p:spTree>
    <p:extLst>
      <p:ext uri="{BB962C8B-B14F-4D97-AF65-F5344CB8AC3E}">
        <p14:creationId xmlns:p14="http://schemas.microsoft.com/office/powerpoint/2010/main" val="293408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375AC-8041-331A-1950-278F6E5DB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9784A-58A7-4AFA-3264-766C51FE4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C899B-2953-C7CB-4E15-AD5A07C71D1A}"/>
              </a:ext>
            </a:extLst>
          </p:cNvPr>
          <p:cNvSpPr>
            <a:spLocks noGrp="1"/>
          </p:cNvSpPr>
          <p:nvPr>
            <p:ph type="body" idx="1"/>
          </p:nvPr>
        </p:nvSpPr>
        <p:spPr/>
        <p:txBody>
          <a:bodyPr/>
          <a:lstStyle/>
          <a:p>
            <a:pPr>
              <a:buClr>
                <a:srgbClr val="00ABB5"/>
              </a:buClr>
            </a:pPr>
            <a:r>
              <a:rPr lang="en-GB" altLang="en-US" sz="1200" dirty="0">
                <a:solidFill>
                  <a:schemeClr val="tx2">
                    <a:lumMod val="50000"/>
                  </a:schemeClr>
                </a:solidFill>
              </a:rPr>
              <a:t>The</a:t>
            </a:r>
            <a:r>
              <a:rPr lang="en-GB" altLang="en-US" sz="1200" dirty="0"/>
              <a:t> </a:t>
            </a:r>
            <a:r>
              <a:rPr lang="en-GB" altLang="en-US" sz="1200" dirty="0">
                <a:hlinkClick r:id="rId3"/>
              </a:rPr>
              <a:t>Growing in Grief Awareness programme  </a:t>
            </a:r>
            <a:r>
              <a:rPr lang="en-GB" altLang="en-US" sz="1200" dirty="0">
                <a:solidFill>
                  <a:schemeClr val="tx2">
                    <a:lumMod val="50000"/>
                  </a:schemeClr>
                </a:solidFill>
              </a:rPr>
              <a:t>is a whole-school framework, free to primary and secondary, specialist settings and mainstream schools across the UK. It includes a downloadable </a:t>
            </a:r>
            <a:r>
              <a:rPr lang="en-GB" altLang="en-US" sz="1200" dirty="0">
                <a:hlinkClick r:id="rId4"/>
              </a:rPr>
              <a:t>audit tool</a:t>
            </a:r>
            <a:r>
              <a:rPr lang="en-GB" altLang="en-US" sz="1200" dirty="0"/>
              <a:t> </a:t>
            </a:r>
            <a:r>
              <a:rPr lang="en-GB" altLang="en-US" sz="1200" dirty="0">
                <a:solidFill>
                  <a:schemeClr val="tx2">
                    <a:lumMod val="50000"/>
                  </a:schemeClr>
                </a:solidFill>
              </a:rPr>
              <a:t>and linked action plan.</a:t>
            </a:r>
          </a:p>
          <a:p>
            <a:pPr>
              <a:buClr>
                <a:srgbClr val="00ABB5"/>
              </a:buClr>
            </a:pPr>
            <a:endParaRPr lang="en-GB" altLang="en-US" sz="1200" dirty="0"/>
          </a:p>
          <a:p>
            <a:pPr>
              <a:buClr>
                <a:srgbClr val="00ABB5"/>
              </a:buClr>
            </a:pPr>
            <a:r>
              <a:rPr lang="en-GB" altLang="en-US" sz="1200" dirty="0">
                <a:hlinkClick r:id="rId5"/>
              </a:rPr>
              <a:t>Being a supportive manager</a:t>
            </a:r>
            <a:r>
              <a:rPr lang="en-GB" altLang="en-US" sz="1200" dirty="0"/>
              <a:t> </a:t>
            </a:r>
            <a:r>
              <a:rPr lang="en-GB" altLang="en-US" sz="1200" dirty="0">
                <a:solidFill>
                  <a:schemeClr val="tx2">
                    <a:lumMod val="50000"/>
                  </a:schemeClr>
                </a:solidFill>
              </a:rPr>
              <a:t>for school leaders</a:t>
            </a:r>
          </a:p>
          <a:p>
            <a:pPr>
              <a:buClr>
                <a:srgbClr val="00ABB5"/>
              </a:buClr>
            </a:pPr>
            <a:endParaRPr lang="en-GB" altLang="en-US" sz="1200" dirty="0">
              <a:solidFill>
                <a:schemeClr val="tx2">
                  <a:lumMod val="50000"/>
                </a:schemeClr>
              </a:solidFill>
            </a:endParaRPr>
          </a:p>
          <a:p>
            <a:pPr>
              <a:buClr>
                <a:srgbClr val="00ABB5"/>
              </a:buClr>
            </a:pPr>
            <a:r>
              <a:rPr lang="en-GB" altLang="en-US" sz="1200" dirty="0">
                <a:solidFill>
                  <a:schemeClr val="tx2">
                    <a:lumMod val="50000"/>
                  </a:schemeClr>
                </a:solidFill>
                <a:hlinkClick r:id="rId6"/>
              </a:rPr>
              <a:t>The Cycle of wellbeing </a:t>
            </a:r>
            <a:r>
              <a:rPr lang="en-GB" altLang="en-US" sz="1200" dirty="0">
                <a:solidFill>
                  <a:schemeClr val="tx2">
                    <a:lumMod val="50000"/>
                  </a:schemeClr>
                </a:solidFill>
              </a:rPr>
              <a:t>draws together a wide range of national guidance and resources published to support the wellbeing of staff and children and young people.</a:t>
            </a:r>
          </a:p>
          <a:p>
            <a:pPr>
              <a:buClr>
                <a:srgbClr val="00ABB5"/>
              </a:buClr>
            </a:pPr>
            <a:endParaRPr lang="en-GB" altLang="en-US" sz="1200" dirty="0"/>
          </a:p>
          <a:p>
            <a:pPr>
              <a:buClr>
                <a:srgbClr val="00ABB5"/>
              </a:buClr>
            </a:pPr>
            <a:r>
              <a:rPr lang="en-GB" altLang="en-US" sz="1200" b="1" dirty="0">
                <a:solidFill>
                  <a:schemeClr val="tx2">
                    <a:lumMod val="50000"/>
                  </a:schemeClr>
                </a:solidFill>
              </a:rPr>
              <a:t>Local Authority publications</a:t>
            </a:r>
          </a:p>
          <a:p>
            <a:pPr>
              <a:buClr>
                <a:srgbClr val="00ABB5"/>
              </a:buClr>
            </a:pPr>
            <a:endParaRPr lang="en-GB" altLang="en-US" sz="1200" dirty="0">
              <a:solidFill>
                <a:schemeClr val="tx2">
                  <a:lumMod val="50000"/>
                </a:schemeClr>
              </a:solidFill>
            </a:endParaRPr>
          </a:p>
          <a:p>
            <a:pPr>
              <a:buClr>
                <a:srgbClr val="00ABB5"/>
              </a:buClr>
            </a:pPr>
            <a:r>
              <a:rPr lang="en-GB" altLang="en-US" sz="1200" dirty="0">
                <a:solidFill>
                  <a:schemeClr val="tx2">
                    <a:lumMod val="50000"/>
                  </a:schemeClr>
                </a:solidFill>
              </a:rPr>
              <a:t>Partners in some local authorities have collaborated to develop whole school/community approaches. For example:</a:t>
            </a:r>
          </a:p>
          <a:p>
            <a:pPr>
              <a:lnSpc>
                <a:spcPct val="107000"/>
              </a:lnSpc>
              <a:spcAft>
                <a:spcPts val="800"/>
              </a:spcAft>
            </a:pPr>
            <a:r>
              <a:rPr lang="en-GB" sz="1200" u="sng" kern="100" dirty="0">
                <a:ea typeface="Aptos" panose="020B0004020202020204" pitchFamily="34" charset="0"/>
                <a:cs typeface="Times New Roman" panose="02020603050405020304" pitchFamily="18" charset="0"/>
                <a:hlinkClick r:id="rId7"/>
              </a:rPr>
              <a:t>A Whole School Approach to Supporting Loss and Bereavement Updated and amended  2016 Glasgow City Council and NHS Greater Glasgow and Clyde  </a:t>
            </a:r>
            <a:r>
              <a:rPr lang="en-GB" sz="1200" kern="100" dirty="0">
                <a:solidFill>
                  <a:schemeClr val="tx2">
                    <a:lumMod val="50000"/>
                  </a:schemeClr>
                </a:solidFill>
                <a:ea typeface="Aptos" panose="020B0004020202020204" pitchFamily="34" charset="0"/>
                <a:cs typeface="Times New Roman" panose="02020603050405020304" pitchFamily="18" charset="0"/>
              </a:rPr>
              <a:t>70 pages</a:t>
            </a:r>
          </a:p>
          <a:p>
            <a:pPr>
              <a:lnSpc>
                <a:spcPct val="107000"/>
              </a:lnSpc>
              <a:spcAft>
                <a:spcPts val="800"/>
              </a:spcAft>
            </a:pPr>
            <a:endParaRPr lang="en-GB" sz="1200" kern="100" dirty="0">
              <a:solidFill>
                <a:schemeClr val="tx2">
                  <a:lumMod val="50000"/>
                </a:schemeClr>
              </a:solidFill>
              <a:ea typeface="Aptos" panose="020B0004020202020204" pitchFamily="34" charset="0"/>
              <a:cs typeface="Times New Roman" panose="02020603050405020304" pitchFamily="18" charset="0"/>
            </a:endParaRPr>
          </a:p>
          <a:p>
            <a:pPr>
              <a:lnSpc>
                <a:spcPct val="107000"/>
              </a:lnSpc>
              <a:spcAft>
                <a:spcPts val="800"/>
              </a:spcAft>
            </a:pPr>
            <a:r>
              <a:rPr lang="en-GB" sz="1200" u="sng" kern="100" dirty="0">
                <a:ea typeface="Aptos" panose="020B0004020202020204" pitchFamily="34" charset="0"/>
                <a:cs typeface="Times New Roman" panose="02020603050405020304" pitchFamily="18" charset="0"/>
                <a:hlinkClick r:id="rId8"/>
              </a:rPr>
              <a:t>A Community Approach to Supporting Bereavement, Loss and Grief East Renfrewshire Council  2024</a:t>
            </a:r>
            <a:r>
              <a:rPr lang="en-GB" sz="1200" u="sng" kern="100" dirty="0">
                <a:ea typeface="Aptos" panose="020B0004020202020204" pitchFamily="34" charset="0"/>
                <a:cs typeface="Times New Roman" panose="02020603050405020304" pitchFamily="18" charset="0"/>
              </a:rPr>
              <a:t> </a:t>
            </a:r>
            <a:r>
              <a:rPr lang="en-GB" sz="1200" kern="100" dirty="0">
                <a:solidFill>
                  <a:schemeClr val="tx2">
                    <a:lumMod val="50000"/>
                  </a:schemeClr>
                </a:solidFill>
                <a:ea typeface="Aptos" panose="020B0004020202020204" pitchFamily="34" charset="0"/>
                <a:cs typeface="Times New Roman" panose="02020603050405020304" pitchFamily="18" charset="0"/>
              </a:rPr>
              <a:t>64 pages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98CEDC3A-5200-B93C-A625-8408AE549439}"/>
              </a:ext>
            </a:extLst>
          </p:cNvPr>
          <p:cNvSpPr>
            <a:spLocks noGrp="1"/>
          </p:cNvSpPr>
          <p:nvPr>
            <p:ph type="sldNum" sz="quarter" idx="5"/>
          </p:nvPr>
        </p:nvSpPr>
        <p:spPr/>
        <p:txBody>
          <a:bodyPr/>
          <a:lstStyle/>
          <a:p>
            <a:fld id="{139324FF-2452-4482-AFCA-8C1F044BDB6E}" type="slidenum">
              <a:rPr lang="en-GB" smtClean="0"/>
              <a:t>3</a:t>
            </a:fld>
            <a:endParaRPr lang="en-GB"/>
          </a:p>
        </p:txBody>
      </p:sp>
    </p:spTree>
    <p:extLst>
      <p:ext uri="{BB962C8B-B14F-4D97-AF65-F5344CB8AC3E}">
        <p14:creationId xmlns:p14="http://schemas.microsoft.com/office/powerpoint/2010/main" val="3313138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BADF-AEA7-03F7-3B00-FAA41D9E65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2AB4A-3655-CB4F-91E0-2819D87C66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CD224-BD1E-7CAF-8B56-A7680E0A2B0A}"/>
              </a:ext>
            </a:extLst>
          </p:cNvPr>
          <p:cNvSpPr>
            <a:spLocks noGrp="1"/>
          </p:cNvSpPr>
          <p:nvPr>
            <p:ph type="body" idx="1"/>
          </p:nvPr>
        </p:nvSpPr>
        <p:spPr/>
        <p:txBody>
          <a:bodyPr/>
          <a:lstStyle/>
          <a:p>
            <a:pPr rtl="0" fontAlgn="base"/>
            <a:r>
              <a:rPr lang="en-GB" sz="1200" b="0" i="0" u="sng" strike="noStrike" kern="1200" dirty="0">
                <a:solidFill>
                  <a:schemeClr val="tx1"/>
                </a:solidFill>
                <a:effectLst/>
                <a:latin typeface="+mn-lt"/>
                <a:ea typeface="+mn-ea"/>
                <a:cs typeface="+mn-cs"/>
                <a:hlinkClick r:id="rId3"/>
              </a:rPr>
              <a:t>East Renfrewshire Bereavement Loss and Grief Team Lesson Plans-resources for P1 to P7</a:t>
            </a:r>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This includes 3 lessons for each primary stage.</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4"/>
              </a:rPr>
              <a:t>The Resilience Project: Educating and Supporting Children around Death, Dying and Bereavement St Francis Xavier’s Primary School, Falkirk</a:t>
            </a:r>
            <a:r>
              <a:rPr lang="en-GB" sz="1200" b="0" i="0" kern="1200" dirty="0">
                <a:solidFill>
                  <a:schemeClr val="tx1"/>
                </a:solidFill>
                <a:effectLst/>
                <a:latin typeface="+mn-lt"/>
                <a:ea typeface="+mn-ea"/>
                <a:cs typeface="+mn-cs"/>
              </a:rPr>
              <a:t> ​</a:t>
            </a:r>
          </a:p>
          <a:p>
            <a:pPr rtl="0" fontAlgn="base"/>
            <a:r>
              <a:rPr lang="en-GB" sz="1200" b="0" i="0" u="none" strike="noStrike" kern="1200" dirty="0">
                <a:solidFill>
                  <a:schemeClr val="tx1"/>
                </a:solidFill>
                <a:effectLst/>
                <a:latin typeface="+mn-lt"/>
                <a:ea typeface="+mn-ea"/>
                <a:cs typeface="+mn-cs"/>
              </a:rPr>
              <a:t>This includes 5 lessons for 2nd level on death, loss and grief.</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5"/>
              </a:rPr>
              <a:t>Having honest conversations about death and grief </a:t>
            </a:r>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This includes a training tool for staff and materials to use in the primary or secondary setting.</a:t>
            </a: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07BD491E-EAC7-DC54-1DA3-5623DC094D7D}"/>
              </a:ext>
            </a:extLst>
          </p:cNvPr>
          <p:cNvSpPr>
            <a:spLocks noGrp="1"/>
          </p:cNvSpPr>
          <p:nvPr>
            <p:ph type="sldNum" sz="quarter" idx="5"/>
          </p:nvPr>
        </p:nvSpPr>
        <p:spPr/>
        <p:txBody>
          <a:bodyPr/>
          <a:lstStyle/>
          <a:p>
            <a:fld id="{139324FF-2452-4482-AFCA-8C1F044BDB6E}" type="slidenum">
              <a:rPr lang="en-GB" smtClean="0"/>
              <a:t>4</a:t>
            </a:fld>
            <a:endParaRPr lang="en-GB"/>
          </a:p>
        </p:txBody>
      </p:sp>
    </p:spTree>
    <p:extLst>
      <p:ext uri="{BB962C8B-B14F-4D97-AF65-F5344CB8AC3E}">
        <p14:creationId xmlns:p14="http://schemas.microsoft.com/office/powerpoint/2010/main" val="3207799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1EDAC-0F28-7519-4315-14E7FB80C6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76497-6B80-D305-E80F-10381B7B1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5D971-FCD9-1FC7-64AF-E63E1C46643A}"/>
              </a:ext>
            </a:extLst>
          </p:cNvPr>
          <p:cNvSpPr>
            <a:spLocks noGrp="1"/>
          </p:cNvSpPr>
          <p:nvPr>
            <p:ph type="body" idx="1"/>
          </p:nvPr>
        </p:nvSpPr>
        <p:spPr/>
        <p:txBody>
          <a:bodyPr/>
          <a:lstStyle/>
          <a:p>
            <a:pPr rtl="0" fontAlgn="base"/>
            <a:endParaRPr lang="en-GB" sz="1200" b="0" i="0"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There are 3 lessons for each primary stage entitled Learn, Explore and Grow. </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Learn</a:t>
            </a:r>
            <a:r>
              <a:rPr lang="en-GB" sz="1200" b="0" i="0" u="none" strike="noStrike" kern="1200" dirty="0">
                <a:solidFill>
                  <a:schemeClr val="tx1"/>
                </a:solidFill>
                <a:effectLst/>
                <a:latin typeface="+mn-lt"/>
                <a:ea typeface="+mn-ea"/>
                <a:cs typeface="+mn-cs"/>
              </a:rPr>
              <a:t>: this lesson aims to introduce some of the feelings which a loss, change or death can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bring. Stories and film clips are used to generate discussion about how people can manage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these feelings. </a:t>
            </a:r>
            <a:r>
              <a:rPr lang="en-US"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Explore</a:t>
            </a:r>
            <a:r>
              <a:rPr lang="en-GB" sz="1200" b="0" i="0" u="none" strike="noStrike" kern="1200" dirty="0">
                <a:solidFill>
                  <a:schemeClr val="tx1"/>
                </a:solidFill>
                <a:effectLst/>
                <a:latin typeface="+mn-lt"/>
                <a:ea typeface="+mn-ea"/>
                <a:cs typeface="+mn-cs"/>
              </a:rPr>
              <a:t>: the second lesson explores these themes in more detail. Through group discussions and interactive activities the pupils will consider what death means, what grief is, what people need when they are bereaved and how we can help others.</a:t>
            </a:r>
            <a:r>
              <a:rPr lang="en-US"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Grow</a:t>
            </a:r>
            <a:r>
              <a:rPr lang="en-GB" sz="1200" b="0" i="0" u="none" strike="noStrike" kern="1200" dirty="0">
                <a:solidFill>
                  <a:schemeClr val="tx1"/>
                </a:solidFill>
                <a:effectLst/>
                <a:latin typeface="+mn-lt"/>
                <a:ea typeface="+mn-ea"/>
                <a:cs typeface="+mn-cs"/>
              </a:rPr>
              <a:t>: the final lesson is focused on building resilience and promoting wellbeing through trying different creative and interactive strategies. This could be related to the themes of loss and grief such as making memory boxes or related to resilience more widely such as practicing gratitude or breathing techniques.</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3"/>
              </a:rPr>
              <a:t>The Resilience Project: Educating and Supporting Children around Death, Dying and Bereavement St Francis Xavier’s Primary School, Falkirk</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This includes 5 lessons for 2nd level on death, loss and grief.</a:t>
            </a:r>
            <a:r>
              <a:rPr lang="en-GB"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4179B3A5-9DEE-9341-BB2C-DB3209AE85FD}"/>
              </a:ext>
            </a:extLst>
          </p:cNvPr>
          <p:cNvSpPr>
            <a:spLocks noGrp="1"/>
          </p:cNvSpPr>
          <p:nvPr>
            <p:ph type="sldNum" sz="quarter" idx="5"/>
          </p:nvPr>
        </p:nvSpPr>
        <p:spPr/>
        <p:txBody>
          <a:bodyPr/>
          <a:lstStyle/>
          <a:p>
            <a:fld id="{139324FF-2452-4482-AFCA-8C1F044BDB6E}" type="slidenum">
              <a:rPr lang="en-GB" smtClean="0"/>
              <a:t>5</a:t>
            </a:fld>
            <a:endParaRPr lang="en-GB"/>
          </a:p>
        </p:txBody>
      </p:sp>
    </p:spTree>
    <p:extLst>
      <p:ext uri="{BB962C8B-B14F-4D97-AF65-F5344CB8AC3E}">
        <p14:creationId xmlns:p14="http://schemas.microsoft.com/office/powerpoint/2010/main" val="4052156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EE7FF-56A7-9E5D-4A55-82BA4DEE6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76F3A-A64B-B5FC-C70F-59C86A0BE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2CEE7E-47F1-7F00-CB07-04BB8C3D08F4}"/>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BF46B605-A9DF-E41D-92AF-E2F203E5FC50}"/>
              </a:ext>
            </a:extLst>
          </p:cNvPr>
          <p:cNvSpPr>
            <a:spLocks noGrp="1"/>
          </p:cNvSpPr>
          <p:nvPr>
            <p:ph type="sldNum" sz="quarter" idx="5"/>
          </p:nvPr>
        </p:nvSpPr>
        <p:spPr/>
        <p:txBody>
          <a:bodyPr/>
          <a:lstStyle/>
          <a:p>
            <a:fld id="{139324FF-2452-4482-AFCA-8C1F044BDB6E}" type="slidenum">
              <a:rPr lang="en-GB" smtClean="0"/>
              <a:t>6</a:t>
            </a:fld>
            <a:endParaRPr lang="en-GB"/>
          </a:p>
        </p:txBody>
      </p:sp>
    </p:spTree>
    <p:extLst>
      <p:ext uri="{BB962C8B-B14F-4D97-AF65-F5344CB8AC3E}">
        <p14:creationId xmlns:p14="http://schemas.microsoft.com/office/powerpoint/2010/main" val="490189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0CD2A-0E57-F5EE-DF90-3B3F62690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30FC0-F010-A515-6988-41EFD4E39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344EA-D1D7-09AE-404B-6900A202C3B2}"/>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4926CC3D-DB36-900A-7F33-CB18DCE0D1B3}"/>
              </a:ext>
            </a:extLst>
          </p:cNvPr>
          <p:cNvSpPr>
            <a:spLocks noGrp="1"/>
          </p:cNvSpPr>
          <p:nvPr>
            <p:ph type="sldNum" sz="quarter" idx="5"/>
          </p:nvPr>
        </p:nvSpPr>
        <p:spPr/>
        <p:txBody>
          <a:bodyPr/>
          <a:lstStyle/>
          <a:p>
            <a:fld id="{139324FF-2452-4482-AFCA-8C1F044BDB6E}" type="slidenum">
              <a:rPr lang="en-GB" smtClean="0"/>
              <a:t>7</a:t>
            </a:fld>
            <a:endParaRPr lang="en-GB"/>
          </a:p>
        </p:txBody>
      </p:sp>
    </p:spTree>
    <p:extLst>
      <p:ext uri="{BB962C8B-B14F-4D97-AF65-F5344CB8AC3E}">
        <p14:creationId xmlns:p14="http://schemas.microsoft.com/office/powerpoint/2010/main" val="1041868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11A40-3459-A4EF-2DF2-BDE46D8888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28C28-80C2-311E-132C-AF6B608F8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6C532-EC9B-DCCE-B6A8-F96F846BBC46}"/>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5EB05D37-AC43-5DCA-CB4D-3E0861964C6C}"/>
              </a:ext>
            </a:extLst>
          </p:cNvPr>
          <p:cNvSpPr>
            <a:spLocks noGrp="1"/>
          </p:cNvSpPr>
          <p:nvPr>
            <p:ph type="sldNum" sz="quarter" idx="5"/>
          </p:nvPr>
        </p:nvSpPr>
        <p:spPr/>
        <p:txBody>
          <a:bodyPr/>
          <a:lstStyle/>
          <a:p>
            <a:fld id="{139324FF-2452-4482-AFCA-8C1F044BDB6E}" type="slidenum">
              <a:rPr lang="en-GB" smtClean="0"/>
              <a:t>8</a:t>
            </a:fld>
            <a:endParaRPr lang="en-GB"/>
          </a:p>
        </p:txBody>
      </p:sp>
    </p:spTree>
    <p:extLst>
      <p:ext uri="{BB962C8B-B14F-4D97-AF65-F5344CB8AC3E}">
        <p14:creationId xmlns:p14="http://schemas.microsoft.com/office/powerpoint/2010/main" val="3175459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FEFF6-B3A6-9CF5-2577-70B5BF46F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C677D8-20EF-45F4-8F27-142828DBCB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1589B-2671-8FA7-A32F-47A7BCA19712}"/>
              </a:ext>
            </a:extLst>
          </p:cNvPr>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General</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3"/>
              </a:rPr>
              <a:t>Supporting children and young people who are grieving</a:t>
            </a:r>
            <a:r>
              <a:rPr lang="en-GB" sz="1200" b="0" i="0" u="none" strike="noStrike" kern="1200" dirty="0">
                <a:solidFill>
                  <a:schemeClr val="tx1"/>
                </a:solidFill>
                <a:effectLst/>
                <a:latin typeface="+mn-lt"/>
                <a:ea typeface="+mn-ea"/>
                <a:cs typeface="+mn-cs"/>
              </a:rPr>
              <a:t> Cruse 7 pages</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4"/>
              </a:rPr>
              <a:t>Explaining death and dying to children </a:t>
            </a:r>
            <a:r>
              <a:rPr lang="en-GB" sz="1200" b="0" i="0" u="none" strike="noStrike" kern="1200" dirty="0">
                <a:solidFill>
                  <a:schemeClr val="tx1"/>
                </a:solidFill>
                <a:effectLst/>
                <a:latin typeface="+mn-lt"/>
                <a:ea typeface="+mn-ea"/>
                <a:cs typeface="+mn-cs"/>
              </a:rPr>
              <a:t>Child Bereavement UK</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5"/>
              </a:rPr>
              <a:t>Talking to children who are bereaved </a:t>
            </a:r>
            <a:r>
              <a:rPr lang="en-GB" sz="1200" b="0" i="0" u="none" strike="noStrike" kern="1200" dirty="0">
                <a:solidFill>
                  <a:schemeClr val="tx1"/>
                </a:solidFill>
                <a:effectLst/>
                <a:latin typeface="+mn-lt"/>
                <a:ea typeface="+mn-ea"/>
                <a:cs typeface="+mn-cs"/>
              </a:rPr>
              <a:t>NES animation aimed at health professional but suitable for education practitioners. 5m 22s</a:t>
            </a:r>
            <a:r>
              <a:rPr lang="en-GB"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Early Years</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6"/>
              </a:rPr>
              <a:t>Supporting a bereaved child in an Early Years setting </a:t>
            </a:r>
            <a:r>
              <a:rPr lang="en-GB" sz="1200" b="0" i="0" u="none" strike="noStrike" kern="1200" dirty="0">
                <a:solidFill>
                  <a:schemeClr val="tx1"/>
                </a:solidFill>
                <a:effectLst/>
                <a:latin typeface="+mn-lt"/>
                <a:ea typeface="+mn-ea"/>
                <a:cs typeface="+mn-cs"/>
              </a:rPr>
              <a:t>Child Bereavement UK</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7"/>
              </a:rPr>
              <a:t>Supporting bereaved children in the early years </a:t>
            </a:r>
            <a:r>
              <a:rPr lang="en-GB" sz="1200" b="0" i="0" u="none" strike="noStrike" kern="1200" dirty="0">
                <a:solidFill>
                  <a:schemeClr val="tx1"/>
                </a:solidFill>
                <a:effectLst/>
                <a:latin typeface="+mn-lt"/>
                <a:ea typeface="+mn-ea"/>
                <a:cs typeface="+mn-cs"/>
              </a:rPr>
              <a:t>​ a longer webinar by Beck Ferrari Clinical Co-lead at the UK Trauma Council. Starts at 7m 21s and finishes 1h 24m</a:t>
            </a:r>
            <a:r>
              <a:rPr lang="en-GB" sz="1200" b="0" i="0" kern="1200" dirty="0">
                <a:solidFill>
                  <a:schemeClr val="tx1"/>
                </a:solidFill>
                <a:effectLst/>
                <a:latin typeface="+mn-lt"/>
                <a:ea typeface="+mn-ea"/>
                <a:cs typeface="+mn-cs"/>
              </a:rPr>
              <a:t>​</a:t>
            </a:r>
          </a:p>
          <a:p>
            <a:pPr rtl="0" fontAlgn="base"/>
            <a:endParaRPr lang="en-GB" sz="1200" b="1" i="0" u="none" strike="noStrike"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Primary </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8"/>
              </a:rPr>
              <a:t>Supporting a bereaved pupil in a primary school </a:t>
            </a:r>
            <a:r>
              <a:rPr lang="en-GB" sz="1200" b="0" i="0" u="none" strike="noStrike" kern="1200" dirty="0">
                <a:solidFill>
                  <a:schemeClr val="tx1"/>
                </a:solidFill>
                <a:effectLst/>
                <a:latin typeface="+mn-lt"/>
                <a:ea typeface="+mn-ea"/>
                <a:cs typeface="+mn-cs"/>
              </a:rPr>
              <a:t>Child Bereavement UK</a:t>
            </a:r>
            <a:r>
              <a:rPr lang="en-US" sz="1200" b="0" i="0" kern="1200" dirty="0">
                <a:solidFill>
                  <a:schemeClr val="tx1"/>
                </a:solidFill>
                <a:effectLst/>
                <a:latin typeface="+mn-lt"/>
                <a:ea typeface="+mn-ea"/>
                <a:cs typeface="+mn-cs"/>
              </a:rPr>
              <a:t>​</a:t>
            </a:r>
          </a:p>
          <a:p>
            <a:pPr rtl="0" fontAlgn="base"/>
            <a:endParaRPr lang="en-GB" sz="1200" b="1" i="0" u="none" strike="noStrike"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Secondary </a:t>
            </a:r>
            <a:r>
              <a:rPr lang="en-GB" sz="1200" b="0" i="0" u="sng" strike="noStrike" kern="1200" dirty="0">
                <a:solidFill>
                  <a:schemeClr val="tx1"/>
                </a:solidFill>
                <a:effectLst/>
                <a:latin typeface="+mn-lt"/>
                <a:ea typeface="+mn-ea"/>
                <a:cs typeface="+mn-cs"/>
                <a:hlinkClick r:id="rId9"/>
              </a:rPr>
              <a:t>Supporting a bereaved student in secondary school </a:t>
            </a:r>
            <a:r>
              <a:rPr lang="en-GB" sz="1200" b="0" i="0" u="none" strike="noStrike" kern="1200" dirty="0">
                <a:solidFill>
                  <a:schemeClr val="tx1"/>
                </a:solidFill>
                <a:effectLst/>
                <a:latin typeface="+mn-lt"/>
                <a:ea typeface="+mn-ea"/>
                <a:cs typeface="+mn-cs"/>
              </a:rPr>
              <a:t>Child Bereavement UK</a:t>
            </a:r>
            <a:r>
              <a:rPr lang="en-US" sz="1200" b="0" i="0" kern="1200" dirty="0">
                <a:solidFill>
                  <a:schemeClr val="tx1"/>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057B1B0E-95D7-027A-E799-59303ABD9223}"/>
              </a:ext>
            </a:extLst>
          </p:cNvPr>
          <p:cNvSpPr>
            <a:spLocks noGrp="1"/>
          </p:cNvSpPr>
          <p:nvPr>
            <p:ph type="sldNum" sz="quarter" idx="5"/>
          </p:nvPr>
        </p:nvSpPr>
        <p:spPr/>
        <p:txBody>
          <a:bodyPr/>
          <a:lstStyle/>
          <a:p>
            <a:fld id="{139324FF-2452-4482-AFCA-8C1F044BDB6E}" type="slidenum">
              <a:rPr lang="en-GB" smtClean="0"/>
              <a:t>9</a:t>
            </a:fld>
            <a:endParaRPr lang="en-GB"/>
          </a:p>
        </p:txBody>
      </p:sp>
    </p:spTree>
    <p:extLst>
      <p:ext uri="{BB962C8B-B14F-4D97-AF65-F5344CB8AC3E}">
        <p14:creationId xmlns:p14="http://schemas.microsoft.com/office/powerpoint/2010/main" val="2318458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47DDF-D509-AEBE-C5DC-AFFCFCF17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759D8-DC09-4C86-3F31-81F220BC3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14AA3-6C30-1610-8802-6210DA2341FA}"/>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9394DE77-6188-337D-E9F3-41FD6D041322}"/>
              </a:ext>
            </a:extLst>
          </p:cNvPr>
          <p:cNvSpPr>
            <a:spLocks noGrp="1"/>
          </p:cNvSpPr>
          <p:nvPr>
            <p:ph type="sldNum" sz="quarter" idx="5"/>
          </p:nvPr>
        </p:nvSpPr>
        <p:spPr/>
        <p:txBody>
          <a:bodyPr/>
          <a:lstStyle/>
          <a:p>
            <a:fld id="{139324FF-2452-4482-AFCA-8C1F044BDB6E}" type="slidenum">
              <a:rPr lang="en-GB" smtClean="0"/>
              <a:t>10</a:t>
            </a:fld>
            <a:endParaRPr lang="en-GB"/>
          </a:p>
        </p:txBody>
      </p:sp>
    </p:spTree>
    <p:extLst>
      <p:ext uri="{BB962C8B-B14F-4D97-AF65-F5344CB8AC3E}">
        <p14:creationId xmlns:p14="http://schemas.microsoft.com/office/powerpoint/2010/main" val="4100021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CBF40-B0A6-AF93-9E8F-3F747FEEB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CB0A8-D1A0-C122-AB6E-1592B038FD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570D9-AC45-19B6-CB78-5A40F0216530}"/>
              </a:ext>
            </a:extLst>
          </p:cNvPr>
          <p:cNvSpPr>
            <a:spLocks noGrp="1"/>
          </p:cNvSpPr>
          <p:nvPr>
            <p:ph type="body" idx="1"/>
          </p:nvPr>
        </p:nvSpPr>
        <p:spPr/>
        <p:txBody>
          <a:bodyPr/>
          <a:lstStyle/>
          <a:p>
            <a:pPr>
              <a:buClr>
                <a:srgbClr val="00ABB5"/>
              </a:buClr>
            </a:pPr>
            <a:r>
              <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rPr>
              <a:t>Examples of good practice and resources to support children and young people are summarised in these booklets:</a:t>
            </a:r>
          </a:p>
          <a:p>
            <a:pPr>
              <a:buClr>
                <a:srgbClr val="00ABB5"/>
              </a:buClr>
            </a:pPr>
            <a:r>
              <a:rPr lang="en-GB" u="sng" kern="100" dirty="0">
                <a:solidFill>
                  <a:schemeClr val="tx1"/>
                </a:solidFill>
                <a:effectLst/>
                <a:ea typeface="Aptos" panose="020B0004020202020204" pitchFamily="34" charset="0"/>
                <a:cs typeface="Times New Roman" panose="02020603050405020304" pitchFamily="18" charset="0"/>
                <a:hlinkClick r:id="rId3"/>
              </a:rPr>
              <a:t>A Community Approach to Supporting Bereavement, Loss and Grief East Renfrewshire Council  2024</a:t>
            </a:r>
            <a:endParaRPr lang="en-GB" u="sng" kern="100" dirty="0">
              <a:solidFill>
                <a:schemeClr val="tx1"/>
              </a:solidFill>
              <a:ea typeface="Aptos" panose="020B0004020202020204" pitchFamily="34" charset="0"/>
              <a:cs typeface="Times New Roman" panose="02020603050405020304" pitchFamily="18" charset="0"/>
            </a:endParaRPr>
          </a:p>
          <a:p>
            <a:pPr>
              <a:buClr>
                <a:srgbClr val="00ABB5"/>
              </a:buClr>
            </a:pPr>
            <a:r>
              <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rPr>
              <a:t>P.36 Early Learning and Childcare</a:t>
            </a:r>
          </a:p>
          <a:p>
            <a:pPr>
              <a:buClr>
                <a:srgbClr val="00ABB5"/>
              </a:buClr>
            </a:pPr>
            <a:r>
              <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rPr>
              <a:t>P.59 Primary school</a:t>
            </a:r>
          </a:p>
          <a:p>
            <a:pPr>
              <a:buClr>
                <a:srgbClr val="00ABB5"/>
              </a:buClr>
            </a:pPr>
            <a:r>
              <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rPr>
              <a:t>P.65 Secondary School</a:t>
            </a:r>
          </a:p>
          <a:p>
            <a:pPr>
              <a:buClr>
                <a:srgbClr val="00ABB5"/>
              </a:buClr>
            </a:pPr>
            <a:r>
              <a:rPr lang="en-GB" u="sng" kern="100" dirty="0">
                <a:solidFill>
                  <a:schemeClr val="tx1"/>
                </a:solidFill>
                <a:effectLst/>
                <a:ea typeface="Aptos" panose="020B0004020202020204" pitchFamily="34" charset="0"/>
                <a:cs typeface="Times New Roman" panose="02020603050405020304" pitchFamily="18" charset="0"/>
                <a:hlinkClick r:id="rId4"/>
              </a:rPr>
              <a:t>A Whole School Approach to Supporting Loss and Bereavement Updated and amended  2016 Glasgow City Council and NHS Greater Glasgow and Clyde</a:t>
            </a:r>
            <a:endParaRPr lang="en-GB" u="sng" kern="100" dirty="0">
              <a:solidFill>
                <a:schemeClr val="tx1"/>
              </a:solidFill>
              <a:effectLst/>
              <a:ea typeface="Aptos" panose="020B0004020202020204" pitchFamily="34" charset="0"/>
              <a:cs typeface="Times New Roman" panose="02020603050405020304" pitchFamily="18" charset="0"/>
            </a:endParaRPr>
          </a:p>
          <a:p>
            <a:pPr>
              <a:buClr>
                <a:srgbClr val="00ABB5"/>
              </a:buClr>
            </a:pPr>
            <a:r>
              <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rPr>
              <a:t>P.39 Early Years and Childcare</a:t>
            </a:r>
          </a:p>
          <a:p>
            <a:pPr>
              <a:buClr>
                <a:srgbClr val="00ABB5"/>
              </a:buClr>
            </a:pPr>
            <a:r>
              <a:rPr lang="en-GB" kern="100" dirty="0">
                <a:solidFill>
                  <a:schemeClr val="tx2">
                    <a:lumMod val="50000"/>
                  </a:schemeClr>
                </a:solidFill>
                <a:latin typeface="Arial" panose="020B0604020202020204" pitchFamily="34" charset="0"/>
                <a:ea typeface="Aptos" panose="020B0004020202020204" pitchFamily="34" charset="0"/>
                <a:cs typeface="Arial" panose="020B0604020202020204" pitchFamily="34" charset="0"/>
              </a:rPr>
              <a:t>P.41 Primary</a:t>
            </a:r>
          </a:p>
          <a:p>
            <a:pPr>
              <a:buClr>
                <a:srgbClr val="00ABB5"/>
              </a:buClr>
            </a:pPr>
            <a:r>
              <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rPr>
              <a:t>P. 49 Secondary</a:t>
            </a:r>
          </a:p>
          <a:p>
            <a:pPr>
              <a:buClr>
                <a:srgbClr val="00ABB5"/>
              </a:buClr>
            </a:pPr>
            <a:r>
              <a:rPr lang="en-GB" dirty="0">
                <a:hlinkClick r:id="rId5"/>
              </a:rPr>
              <a:t>CBI_Book_List_Grief.pdf</a:t>
            </a:r>
            <a:endPar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endParaRPr>
          </a:p>
          <a:p>
            <a:pPr>
              <a:buClr>
                <a:srgbClr val="00ABB5"/>
              </a:buClr>
            </a:pPr>
            <a:r>
              <a:rPr lang="en-GB" kern="100" dirty="0">
                <a:solidFill>
                  <a:schemeClr val="tx1"/>
                </a:solidFill>
                <a:effectLst/>
                <a:ea typeface="Aptos" panose="020B0004020202020204" pitchFamily="34" charset="0"/>
                <a:cs typeface="Times New Roman" panose="02020603050405020304" pitchFamily="18" charset="0"/>
                <a:hlinkClick r:id="rId6"/>
              </a:rPr>
              <a:t>Books and Resources </a:t>
            </a:r>
            <a:r>
              <a:rPr lang="en-GB" kern="100" dirty="0">
                <a:solidFill>
                  <a:schemeClr val="tx1"/>
                </a:solidFill>
                <a:effectLst/>
                <a:ea typeface="Aptos" panose="020B0004020202020204" pitchFamily="34" charset="0"/>
                <a:cs typeface="Times New Roman" panose="02020603050405020304" pitchFamily="18" charset="0"/>
              </a:rPr>
              <a:t>Child Bereavement UK</a:t>
            </a:r>
          </a:p>
          <a:p>
            <a:pPr>
              <a:buClr>
                <a:srgbClr val="00ABB5"/>
              </a:buClr>
            </a:pPr>
            <a:endPar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endParaRPr>
          </a:p>
          <a:p>
            <a:pPr>
              <a:buClr>
                <a:srgbClr val="00ABB5"/>
              </a:buClr>
            </a:pPr>
            <a:endPar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endParaRPr>
          </a:p>
          <a:p>
            <a:pPr>
              <a:buClr>
                <a:srgbClr val="00ABB5"/>
              </a:buClr>
            </a:pPr>
            <a:endParaRPr lang="en-GB" altLang="en-US" b="1" dirty="0"/>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C0460757-A40F-63BA-B1A0-1156B6D5D308}"/>
              </a:ext>
            </a:extLst>
          </p:cNvPr>
          <p:cNvSpPr>
            <a:spLocks noGrp="1"/>
          </p:cNvSpPr>
          <p:nvPr>
            <p:ph type="sldNum" sz="quarter" idx="5"/>
          </p:nvPr>
        </p:nvSpPr>
        <p:spPr/>
        <p:txBody>
          <a:bodyPr/>
          <a:lstStyle/>
          <a:p>
            <a:fld id="{139324FF-2452-4482-AFCA-8C1F044BDB6E}" type="slidenum">
              <a:rPr lang="en-GB" smtClean="0"/>
              <a:t>11</a:t>
            </a:fld>
            <a:endParaRPr lang="en-GB"/>
          </a:p>
        </p:txBody>
      </p:sp>
    </p:spTree>
    <p:extLst>
      <p:ext uri="{BB962C8B-B14F-4D97-AF65-F5344CB8AC3E}">
        <p14:creationId xmlns:p14="http://schemas.microsoft.com/office/powerpoint/2010/main" val="2180418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A3BC-083F-4579-EE97-1C7A9B353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48848-AFE3-3E2D-56B8-CBA33992A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7D9A3-CB8D-1AB1-FC2D-7E9656C68976}"/>
              </a:ext>
            </a:extLst>
          </p:cNvPr>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Critical Incidents</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3"/>
              </a:rPr>
              <a:t>Managing a sudden death in the school community </a:t>
            </a:r>
            <a:r>
              <a:rPr lang="en-GB" sz="1200" b="0" i="0" u="none" strike="noStrike" kern="1200" dirty="0">
                <a:solidFill>
                  <a:schemeClr val="tx1"/>
                </a:solidFill>
                <a:effectLst/>
                <a:latin typeface="+mn-lt"/>
                <a:ea typeface="+mn-ea"/>
                <a:cs typeface="+mn-cs"/>
              </a:rPr>
              <a:t>–including the first 30 minutes, breaking bad news, supporting the bereaved family, supporting school staff, traumatic deaths.</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4"/>
              </a:rPr>
              <a:t>Critical Incidents in Educational Communities </a:t>
            </a:r>
            <a:r>
              <a:rPr lang="en-GB" sz="1200" b="0" i="0" u="none" strike="noStrike" kern="1200" dirty="0">
                <a:solidFill>
                  <a:schemeClr val="tx1"/>
                </a:solidFill>
                <a:effectLst/>
                <a:latin typeface="+mn-lt"/>
                <a:ea typeface="+mn-ea"/>
                <a:cs typeface="+mn-cs"/>
              </a:rPr>
              <a:t>– includes guidance, policy framework, lesson plans, inset and meeting with parents UK Trauma Council.</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Suicide</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5"/>
              </a:rPr>
              <a:t>Step by Step resources | Samaritans</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This website gives information on a range of considerations following a suspected suicide. </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6"/>
              </a:rPr>
              <a:t>Help when we needed it most: How to prepare for and respond to a suspected suicide in schools, colleges and other youth settings in the UK </a:t>
            </a:r>
            <a:r>
              <a:rPr lang="en-GB" sz="1200" b="0" i="0" u="none" strike="noStrike" kern="1200" dirty="0">
                <a:solidFill>
                  <a:schemeClr val="tx1"/>
                </a:solidFill>
                <a:effectLst/>
                <a:latin typeface="+mn-lt"/>
                <a:ea typeface="+mn-ea"/>
                <a:cs typeface="+mn-cs"/>
              </a:rPr>
              <a:t>The Samaritans. This is a short summary of the information in the Step by Step website.</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7"/>
              </a:rPr>
              <a:t>Explaining to a child that someone has died by suicide </a:t>
            </a:r>
            <a:r>
              <a:rPr lang="en-GB" sz="1200" b="0" i="0" u="none" strike="noStrike" kern="1200" dirty="0">
                <a:solidFill>
                  <a:schemeClr val="tx1"/>
                </a:solidFill>
                <a:effectLst/>
                <a:latin typeface="+mn-lt"/>
                <a:ea typeface="+mn-ea"/>
                <a:cs typeface="+mn-cs"/>
              </a:rPr>
              <a:t>Child Bereavement UK 4m 51s</a:t>
            </a:r>
            <a:r>
              <a:rPr lang="en-GB"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Sudden death/Traumatic Grief</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8"/>
              </a:rPr>
              <a:t>Sudden Unexplained Death in Childhood</a:t>
            </a:r>
            <a:r>
              <a:rPr lang="en-GB" sz="1200" b="0" i="0" u="none" strike="noStrike" kern="1200" dirty="0">
                <a:solidFill>
                  <a:schemeClr val="tx1"/>
                </a:solidFill>
                <a:effectLst/>
                <a:latin typeface="+mn-lt"/>
                <a:ea typeface="+mn-ea"/>
                <a:cs typeface="+mn-cs"/>
              </a:rPr>
              <a:t> advice for school staff on death of a sibling</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9"/>
              </a:rPr>
              <a:t>Traumatic Grief</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is a suite of professional learning resources including animations developed by the UK Trauma Council.</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CEC2B850-0071-1359-2E58-26A96248D588}"/>
              </a:ext>
            </a:extLst>
          </p:cNvPr>
          <p:cNvSpPr>
            <a:spLocks noGrp="1"/>
          </p:cNvSpPr>
          <p:nvPr>
            <p:ph type="sldNum" sz="quarter" idx="5"/>
          </p:nvPr>
        </p:nvSpPr>
        <p:spPr/>
        <p:txBody>
          <a:bodyPr/>
          <a:lstStyle/>
          <a:p>
            <a:fld id="{139324FF-2452-4482-AFCA-8C1F044BDB6E}" type="slidenum">
              <a:rPr lang="en-GB" smtClean="0"/>
              <a:t>12</a:t>
            </a:fld>
            <a:endParaRPr lang="en-GB"/>
          </a:p>
        </p:txBody>
      </p:sp>
    </p:spTree>
    <p:extLst>
      <p:ext uri="{BB962C8B-B14F-4D97-AF65-F5344CB8AC3E}">
        <p14:creationId xmlns:p14="http://schemas.microsoft.com/office/powerpoint/2010/main" val="1501815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DD06B-F0BC-C2BD-A8A3-DB42EBFC5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EC7FA-C58C-E069-33B8-E9443699F1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77225-5A02-4776-F35E-DA3D89A9CD74}"/>
              </a:ext>
            </a:extLst>
          </p:cNvPr>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Bereavement as an </a:t>
            </a:r>
            <a:r>
              <a:rPr lang="en-GB" sz="1200" b="0" i="0" u="none" strike="noStrike" kern="1200" dirty="0">
                <a:solidFill>
                  <a:schemeClr val="tx1"/>
                </a:solidFill>
                <a:effectLst/>
                <a:latin typeface="+mn-lt"/>
                <a:ea typeface="+mn-ea"/>
                <a:cs typeface="+mn-cs"/>
                <a:hlinkClick r:id="rId3"/>
              </a:rPr>
              <a:t>additional support need</a:t>
            </a:r>
            <a:r>
              <a:rPr lang="en-GB" sz="1200" b="0" i="0" u="none"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A child or young person has additional support needs if, for any reason, they need extra or different help than others their age to benefit fully from their education. Bereavement can therefore lead to additional support needs.</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Learners with existing additional support needs</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Additional support needs cover a vast array of needs. The articles below focus on those with learning needs and autistic children and young people.</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4"/>
              </a:rPr>
              <a:t>Bereavement, Loss &amp; Grief - Ways of helping a child or young person with ASN </a:t>
            </a:r>
            <a:r>
              <a:rPr lang="en-GB" sz="1200" b="0" i="0" u="none" strike="noStrike" kern="1200" dirty="0">
                <a:solidFill>
                  <a:schemeClr val="tx1"/>
                </a:solidFill>
                <a:effectLst/>
                <a:latin typeface="+mn-lt"/>
                <a:ea typeface="+mn-ea"/>
                <a:cs typeface="+mn-cs"/>
              </a:rPr>
              <a:t>East Lothian Council</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5"/>
              </a:rPr>
              <a:t>Bereavement and pupils with SEND (additional support needs)</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a landing page leading to coverage of a variety of topics (English education context but universal messages)</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6"/>
              </a:rPr>
              <a:t>Supporting Autistic Learners with Bereavement </a:t>
            </a:r>
            <a:r>
              <a:rPr lang="en-GB" sz="1200" b="0" i="0" u="none" strike="noStrike" kern="1200" dirty="0">
                <a:solidFill>
                  <a:schemeClr val="tx1"/>
                </a:solidFill>
                <a:effectLst/>
                <a:latin typeface="+mn-lt"/>
                <a:ea typeface="+mn-ea"/>
                <a:cs typeface="+mn-cs"/>
              </a:rPr>
              <a:t>by NAIT</a:t>
            </a:r>
            <a:r>
              <a:rPr lang="en-GB" sz="1200" b="0" i="0" kern="1200" dirty="0">
                <a:solidFill>
                  <a:schemeClr val="tx1"/>
                </a:solidFill>
                <a:effectLst/>
                <a:latin typeface="+mn-lt"/>
                <a:ea typeface="+mn-ea"/>
                <a:cs typeface="+mn-cs"/>
              </a:rPr>
              <a:t>​</a:t>
            </a:r>
          </a:p>
          <a:p>
            <a:pPr>
              <a:buClr>
                <a:srgbClr val="00ABB5"/>
              </a:buClr>
            </a:pPr>
            <a:endPar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endParaRPr>
          </a:p>
          <a:p>
            <a:pPr>
              <a:buClr>
                <a:srgbClr val="00ABB5"/>
              </a:buClr>
            </a:pPr>
            <a:endParaRPr lang="en-GB" kern="100" dirty="0">
              <a:solidFill>
                <a:schemeClr val="tx2">
                  <a:lumMod val="50000"/>
                </a:schemeClr>
              </a:solidFill>
              <a:effectLst/>
              <a:latin typeface="Arial" panose="020B0604020202020204" pitchFamily="34" charset="0"/>
              <a:ea typeface="Aptos" panose="020B0004020202020204" pitchFamily="34" charset="0"/>
              <a:cs typeface="Arial" panose="020B0604020202020204" pitchFamily="34" charset="0"/>
            </a:endParaRPr>
          </a:p>
          <a:p>
            <a:pPr>
              <a:buClr>
                <a:srgbClr val="00ABB5"/>
              </a:buClr>
            </a:pPr>
            <a:endParaRPr lang="en-GB" altLang="en-US" b="1" dirty="0"/>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E2BFC665-42EA-C35A-21C3-E7C02C8541E2}"/>
              </a:ext>
            </a:extLst>
          </p:cNvPr>
          <p:cNvSpPr>
            <a:spLocks noGrp="1"/>
          </p:cNvSpPr>
          <p:nvPr>
            <p:ph type="sldNum" sz="quarter" idx="5"/>
          </p:nvPr>
        </p:nvSpPr>
        <p:spPr/>
        <p:txBody>
          <a:bodyPr/>
          <a:lstStyle/>
          <a:p>
            <a:fld id="{139324FF-2452-4482-AFCA-8C1F044BDB6E}" type="slidenum">
              <a:rPr lang="en-GB" smtClean="0"/>
              <a:t>13</a:t>
            </a:fld>
            <a:endParaRPr lang="en-GB"/>
          </a:p>
        </p:txBody>
      </p:sp>
    </p:spTree>
    <p:extLst>
      <p:ext uri="{BB962C8B-B14F-4D97-AF65-F5344CB8AC3E}">
        <p14:creationId xmlns:p14="http://schemas.microsoft.com/office/powerpoint/2010/main" val="1746796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You can also find helpful information about supporting bereaved children and young people from:</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3"/>
              </a:rPr>
              <a:t>Child Bereavement UK</a:t>
            </a:r>
            <a:r>
              <a:rPr lang="en-GB" sz="1200" b="0" i="0" u="none" strike="noStrike" kern="1200" dirty="0">
                <a:solidFill>
                  <a:schemeClr val="tx1"/>
                </a:solidFill>
                <a:effectLst/>
                <a:latin typeface="+mn-lt"/>
                <a:ea typeface="+mn-ea"/>
                <a:cs typeface="+mn-cs"/>
              </a:rPr>
              <a:t> - Tel 0800 02 88840 Monday to Friday 9am-5pm or for families, young people and professionals, or Live Chat via Child Bereavement UK </a:t>
            </a:r>
            <a:r>
              <a:rPr lang="en-GB" sz="1200" b="0" i="0" u="sng" strike="noStrike" kern="1200" dirty="0">
                <a:solidFill>
                  <a:schemeClr val="tx1"/>
                </a:solidFill>
                <a:effectLst/>
                <a:latin typeface="+mn-lt"/>
                <a:ea typeface="+mn-ea"/>
                <a:cs typeface="+mn-cs"/>
                <a:hlinkClick r:id="rId4"/>
              </a:rPr>
              <a:t>website</a:t>
            </a:r>
            <a:r>
              <a:rPr lang="en-GB" sz="1200" b="0" i="0" u="none" strike="noStrike" kern="1200" dirty="0">
                <a:solidFill>
                  <a:schemeClr val="tx1"/>
                </a:solidFill>
                <a:effectLst/>
                <a:latin typeface="+mn-lt"/>
                <a:ea typeface="+mn-ea"/>
                <a:cs typeface="+mn-cs"/>
              </a:rPr>
              <a:t>.</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5"/>
              </a:rPr>
              <a:t>Grief Encounter</a:t>
            </a:r>
            <a:r>
              <a:rPr lang="en-GB" sz="1200" b="0" i="0" u="none" strike="noStrike" kern="1200" dirty="0">
                <a:solidFill>
                  <a:schemeClr val="tx1"/>
                </a:solidFill>
                <a:effectLst/>
                <a:latin typeface="+mn-lt"/>
                <a:ea typeface="+mn-ea"/>
                <a:cs typeface="+mn-cs"/>
              </a:rPr>
              <a:t> - Tel 0808 802 0111 Monday to Friday 9.30am-3pm</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6"/>
              </a:rPr>
              <a:t>Winston's Wish Strategy for schools</a:t>
            </a:r>
            <a:r>
              <a:rPr lang="en-GB" sz="1200" b="0" i="0" u="none" strike="noStrike" kern="1200" dirty="0">
                <a:solidFill>
                  <a:schemeClr val="tx1"/>
                </a:solidFill>
                <a:effectLst/>
                <a:latin typeface="+mn-lt"/>
                <a:ea typeface="+mn-ea"/>
                <a:cs typeface="+mn-cs"/>
              </a:rPr>
              <a:t> - Tel 08088 020 021 Monday to Friday 9am-5pm</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7"/>
              </a:rPr>
              <a:t>Petal Support </a:t>
            </a:r>
            <a:r>
              <a:rPr lang="en-GB" sz="1200" b="0" i="0" u="none" strike="noStrike" kern="1200" dirty="0">
                <a:solidFill>
                  <a:schemeClr val="tx1"/>
                </a:solidFill>
                <a:effectLst/>
                <a:latin typeface="+mn-lt"/>
                <a:ea typeface="+mn-ea"/>
                <a:cs typeface="+mn-cs"/>
              </a:rPr>
              <a:t>- 01698 324502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Petal is a support service for those affected by murder, culpable homicide, and immediate family members of people who have taken their own life </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8"/>
              </a:rPr>
              <a:t>Cruse</a:t>
            </a:r>
            <a:r>
              <a:rPr lang="en-GB" sz="1200" b="0" i="0" u="none" strike="noStrike" kern="1200" dirty="0">
                <a:solidFill>
                  <a:schemeClr val="tx1"/>
                </a:solidFill>
                <a:effectLst/>
                <a:latin typeface="+mn-lt"/>
                <a:ea typeface="+mn-ea"/>
                <a:cs typeface="+mn-cs"/>
              </a:rPr>
              <a:t> National Bereavement Helpline</a:t>
            </a:r>
            <a:r>
              <a:rPr lang="en-GB" sz="1200" b="1" i="0" u="none" strike="noStrike" kern="1200" dirty="0">
                <a:solidFill>
                  <a:schemeClr val="tx1"/>
                </a:solidFill>
                <a:effectLst/>
                <a:latin typeface="+mn-lt"/>
                <a:ea typeface="+mn-ea"/>
                <a:cs typeface="+mn-cs"/>
              </a:rPr>
              <a:t>: </a:t>
            </a:r>
            <a:r>
              <a:rPr lang="en-GB" sz="1200" b="1" i="0" u="sng" strike="noStrike" kern="1200" dirty="0">
                <a:solidFill>
                  <a:schemeClr val="tx1"/>
                </a:solidFill>
                <a:effectLst/>
                <a:latin typeface="+mn-lt"/>
                <a:ea typeface="+mn-ea"/>
                <a:cs typeface="+mn-cs"/>
                <a:hlinkClick r:id="rId9"/>
              </a:rPr>
              <a:t>0808 802 6161</a:t>
            </a:r>
            <a:r>
              <a:rPr lang="en-GB" sz="1200" b="1"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Mon - Fri 9am - 8pm, weekends 10am - 2pm</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10"/>
              </a:rPr>
              <a:t>SUCD UK </a:t>
            </a:r>
            <a:r>
              <a:rPr lang="en-GB" sz="1200" b="0" i="0" u="none" strike="noStrike" kern="1200" dirty="0">
                <a:solidFill>
                  <a:schemeClr val="tx1"/>
                </a:solidFill>
                <a:effectLst/>
                <a:latin typeface="+mn-lt"/>
                <a:ea typeface="+mn-ea"/>
                <a:cs typeface="+mn-cs"/>
              </a:rPr>
              <a:t>Sudden Unexplained Death in Childhood </a:t>
            </a:r>
            <a:r>
              <a:rPr lang="en-GB" sz="1200" b="0" i="0" u="sng" strike="noStrike" kern="1200" dirty="0">
                <a:solidFill>
                  <a:schemeClr val="tx1"/>
                </a:solidFill>
                <a:effectLst/>
                <a:latin typeface="+mn-lt"/>
                <a:ea typeface="+mn-ea"/>
                <a:cs typeface="+mn-cs"/>
                <a:hlinkClick r:id="rId11"/>
              </a:rPr>
              <a:t>info@sudc.org.uk</a:t>
            </a:r>
            <a:r>
              <a:rPr lang="en-GB" sz="1200" b="0" i="0" u="none" strike="noStrike" kern="1200" dirty="0">
                <a:solidFill>
                  <a:schemeClr val="tx1"/>
                </a:solidFill>
                <a:effectLst/>
                <a:latin typeface="+mn-lt"/>
                <a:ea typeface="+mn-ea"/>
                <a:cs typeface="+mn-cs"/>
              </a:rPr>
              <a:t> 07880 350 942</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GB" sz="1200" b="0" i="0" u="none" strike="noStrike" kern="1200" dirty="0">
                <a:solidFill>
                  <a:schemeClr val="tx1"/>
                </a:solidFill>
                <a:effectLst/>
                <a:latin typeface="+mn-lt"/>
                <a:ea typeface="+mn-ea"/>
                <a:cs typeface="+mn-cs"/>
              </a:rPr>
              <a:t>Your local Psychological Services can also offer support and advice.</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12"/>
              </a:rPr>
              <a:t>Survivors of Bereavement by Suicide (SOBS)</a:t>
            </a:r>
            <a:r>
              <a:rPr lang="en-GB" sz="1200" b="0" i="0" u="none" strike="noStrike" kern="1200" dirty="0">
                <a:solidFill>
                  <a:schemeClr val="tx1"/>
                </a:solidFill>
                <a:effectLst/>
                <a:latin typeface="+mn-lt"/>
                <a:ea typeface="+mn-ea"/>
                <a:cs typeface="+mn-cs"/>
              </a:rPr>
              <a:t>Support, information, help by email, support groups and a national helpline: 0300 111 5065, 9am-9pm Monday-Friday</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139324FF-2452-4482-AFCA-8C1F044BDB6E}" type="slidenum">
              <a:rPr lang="en-GB" smtClean="0"/>
              <a:t>14</a:t>
            </a:fld>
            <a:endParaRPr lang="en-GB"/>
          </a:p>
        </p:txBody>
      </p:sp>
    </p:spTree>
    <p:extLst>
      <p:ext uri="{BB962C8B-B14F-4D97-AF65-F5344CB8AC3E}">
        <p14:creationId xmlns:p14="http://schemas.microsoft.com/office/powerpoint/2010/main" val="1442443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C9371-531C-760F-8A7F-AAD28D185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432D2-54BF-111D-374D-C918A66AA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BF4BD-CAE9-130C-BE0E-7C15F190B1DC}"/>
              </a:ext>
            </a:extLst>
          </p:cNvPr>
          <p:cNvSpPr>
            <a:spLocks noGrp="1"/>
          </p:cNvSpPr>
          <p:nvPr>
            <p:ph type="body" idx="1"/>
          </p:nvPr>
        </p:nvSpPr>
        <p:spPr/>
        <p:txBody>
          <a:bodyPr/>
          <a:lstStyle/>
          <a:p>
            <a:pPr rtl="0" fontAlgn="base"/>
            <a:r>
              <a:rPr lang="en-GB" sz="1200" b="1" i="0" u="sng" strike="noStrike" kern="1200" dirty="0">
                <a:solidFill>
                  <a:schemeClr val="tx1"/>
                </a:solidFill>
                <a:effectLst/>
                <a:latin typeface="+mn-lt"/>
                <a:ea typeface="+mn-ea"/>
                <a:cs typeface="+mn-cs"/>
                <a:hlinkClick r:id="rId3"/>
              </a:rPr>
              <a:t>At a Loss</a:t>
            </a:r>
            <a:r>
              <a:rPr lang="en-GB" sz="1200" b="1" i="0" u="none" strike="noStrike" kern="1200" dirty="0">
                <a:solidFill>
                  <a:schemeClr val="tx1"/>
                </a:solidFill>
                <a:effectLst/>
                <a:latin typeface="+mn-lt"/>
                <a:ea typeface="+mn-ea"/>
                <a:cs typeface="+mn-cs"/>
              </a:rPr>
              <a:t> provides the UK's bereavement signposting website</a:t>
            </a:r>
            <a:r>
              <a:rPr lang="en-GB"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4"/>
              </a:rPr>
              <a:t>Child Bereavement UK</a:t>
            </a:r>
            <a:r>
              <a:rPr lang="en-GB" sz="1200" b="0" i="0" u="none" strike="noStrike" kern="1200" dirty="0">
                <a:solidFill>
                  <a:schemeClr val="tx1"/>
                </a:solidFill>
                <a:effectLst/>
                <a:latin typeface="+mn-lt"/>
                <a:ea typeface="+mn-ea"/>
                <a:cs typeface="+mn-cs"/>
              </a:rPr>
              <a:t> works with families and children when a child dies or experiences bereavement and has information for everyone affected.</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5"/>
              </a:rPr>
              <a:t>Winston’s Wish</a:t>
            </a:r>
            <a:r>
              <a:rPr lang="en-GB" sz="1200" b="0" i="0" u="none" strike="noStrike" kern="1200" dirty="0">
                <a:solidFill>
                  <a:schemeClr val="tx1"/>
                </a:solidFill>
                <a:effectLst/>
                <a:latin typeface="+mn-lt"/>
                <a:ea typeface="+mn-ea"/>
                <a:cs typeface="+mn-cs"/>
              </a:rPr>
              <a:t> works with children who have been bereaved and has information for everyone affected.</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6"/>
              </a:rPr>
              <a:t>Seasons for Growth</a:t>
            </a:r>
            <a:r>
              <a:rPr lang="en-GB" sz="1200" b="0" i="0" u="none" strike="noStrike" kern="1200" dirty="0">
                <a:solidFill>
                  <a:schemeClr val="tx1"/>
                </a:solidFill>
                <a:effectLst/>
                <a:latin typeface="+mn-lt"/>
                <a:ea typeface="+mn-ea"/>
                <a:cs typeface="+mn-cs"/>
              </a:rPr>
              <a:t> (the Notre Dame Centre) - a programme for children, young people or adults who have experienced significant change or loss.</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7"/>
              </a:rPr>
              <a:t>PETAL</a:t>
            </a:r>
            <a:r>
              <a:rPr lang="en-GB" sz="1200" b="0" i="0" u="none" strike="noStrike" kern="1200" dirty="0">
                <a:solidFill>
                  <a:schemeClr val="tx1"/>
                </a:solidFill>
                <a:effectLst/>
                <a:latin typeface="+mn-lt"/>
                <a:ea typeface="+mn-ea"/>
                <a:cs typeface="+mn-cs"/>
              </a:rPr>
              <a:t> (People Experiencing Trauma and Loss) provides practical and emotional support to those affected by murder or suicide.</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8"/>
              </a:rPr>
              <a:t>The Samaritans</a:t>
            </a:r>
            <a:r>
              <a:rPr lang="en-GB" sz="1200" b="0" i="0" u="none" strike="noStrike" kern="1200" dirty="0">
                <a:solidFill>
                  <a:schemeClr val="tx1"/>
                </a:solidFill>
                <a:effectLst/>
                <a:latin typeface="+mn-lt"/>
                <a:ea typeface="+mn-ea"/>
                <a:cs typeface="+mn-cs"/>
              </a:rPr>
              <a:t> have a Step-by-Step service to support schools/FE institutes and youth services following a suspected suicide</a:t>
            </a:r>
            <a:r>
              <a:rPr lang="en-US" sz="1200" b="0" i="0" kern="1200" dirty="0">
                <a:solidFill>
                  <a:schemeClr val="tx1"/>
                </a:solidFill>
                <a:effectLst/>
                <a:latin typeface="+mn-lt"/>
                <a:ea typeface="+mn-ea"/>
                <a:cs typeface="+mn-cs"/>
              </a:rPr>
              <a:t>​</a:t>
            </a:r>
          </a:p>
          <a:p>
            <a:pPr rtl="0" fontAlgn="base"/>
            <a:r>
              <a:rPr lang="en-GB" sz="1200" b="0" i="0" u="sng" strike="noStrike" kern="1200" dirty="0">
                <a:solidFill>
                  <a:schemeClr val="tx1"/>
                </a:solidFill>
                <a:effectLst/>
                <a:latin typeface="+mn-lt"/>
                <a:ea typeface="+mn-ea"/>
                <a:cs typeface="+mn-cs"/>
                <a:hlinkClick r:id="rId9"/>
              </a:rPr>
              <a:t>Cruse Scotland</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Offers support to adults, children and professionals</a:t>
            </a:r>
            <a:r>
              <a:rPr lang="en-US" sz="1200" b="0" i="0" kern="1200" dirty="0">
                <a:solidFill>
                  <a:schemeClr val="tx1"/>
                </a:solidFill>
                <a:effectLst/>
                <a:latin typeface="+mn-lt"/>
                <a:ea typeface="+mn-ea"/>
                <a:cs typeface="+mn-cs"/>
              </a:rPr>
              <a:t>​</a:t>
            </a:r>
          </a:p>
          <a:p>
            <a:pPr rtl="0" fontAlgn="base"/>
            <a:r>
              <a:rPr lang="en-GB" sz="1200" b="0" i="0" u="sng" strike="noStrike" kern="1200" dirty="0" err="1">
                <a:solidFill>
                  <a:schemeClr val="tx1"/>
                </a:solidFill>
                <a:effectLst/>
                <a:latin typeface="+mn-lt"/>
                <a:ea typeface="+mn-ea"/>
                <a:cs typeface="+mn-cs"/>
                <a:hlinkClick r:id="rId10"/>
              </a:rPr>
              <a:t>LastingPost</a:t>
            </a:r>
            <a:r>
              <a:rPr lang="en-GB" sz="1200" b="0" i="0" u="none" strike="noStrike" kern="1200" dirty="0">
                <a:solidFill>
                  <a:schemeClr val="tx1"/>
                </a:solidFill>
                <a:effectLst/>
                <a:latin typeface="+mn-lt"/>
                <a:ea typeface="+mn-ea"/>
                <a:cs typeface="+mn-cs"/>
              </a:rPr>
              <a:t> This gives practical advice on all the tasks that need to be completed after a death including the different funeral etiquette for different faiths.</a:t>
            </a:r>
            <a:r>
              <a:rPr lang="en-US" sz="1200" b="0" i="0" kern="1200" dirty="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83659CD0-6E59-D9AE-CBA6-3F40DEF3A461}"/>
              </a:ext>
            </a:extLst>
          </p:cNvPr>
          <p:cNvSpPr>
            <a:spLocks noGrp="1"/>
          </p:cNvSpPr>
          <p:nvPr>
            <p:ph type="sldNum" sz="quarter" idx="5"/>
          </p:nvPr>
        </p:nvSpPr>
        <p:spPr/>
        <p:txBody>
          <a:bodyPr/>
          <a:lstStyle/>
          <a:p>
            <a:fld id="{139324FF-2452-4482-AFCA-8C1F044BDB6E}" type="slidenum">
              <a:rPr lang="en-GB" smtClean="0"/>
              <a:t>15</a:t>
            </a:fld>
            <a:endParaRPr lang="en-GB"/>
          </a:p>
        </p:txBody>
      </p:sp>
    </p:spTree>
    <p:extLst>
      <p:ext uri="{BB962C8B-B14F-4D97-AF65-F5344CB8AC3E}">
        <p14:creationId xmlns:p14="http://schemas.microsoft.com/office/powerpoint/2010/main" val="263291674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B79E329-6EF4-5DE6-50B1-1BFF6AE589FF}"/>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26490"/>
            <a:ext cx="12192000" cy="322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B4C5E1D-53F4-46E4-A52C-30BA45122106}"/>
              </a:ext>
            </a:extLst>
          </p:cNvPr>
          <p:cNvSpPr>
            <a:spLocks noGrp="1"/>
          </p:cNvSpPr>
          <p:nvPr>
            <p:ph type="ctrTitle" hasCustomPrompt="1"/>
          </p:nvPr>
        </p:nvSpPr>
        <p:spPr>
          <a:xfrm>
            <a:off x="576714" y="2242318"/>
            <a:ext cx="10757043" cy="1017310"/>
          </a:xfrm>
        </p:spPr>
        <p:txBody>
          <a:bodyPr anchor="b"/>
          <a:lstStyle>
            <a:lvl1pPr algn="l">
              <a:defRPr sz="6000">
                <a:solidFill>
                  <a:srgbClr val="117980"/>
                </a:solidFill>
                <a:latin typeface="Roboto" panose="02000000000000000000" pitchFamily="2" charset="0"/>
                <a:ea typeface="Roboto" panose="02000000000000000000" pitchFamily="2" charset="0"/>
              </a:defRPr>
            </a:lvl1pPr>
          </a:lstStyle>
          <a:p>
            <a:r>
              <a:rPr lang="en-GB" dirty="0"/>
              <a:t>Click to edit title style</a:t>
            </a:r>
          </a:p>
        </p:txBody>
      </p:sp>
      <p:sp>
        <p:nvSpPr>
          <p:cNvPr id="3" name="Subtitle 2">
            <a:extLst>
              <a:ext uri="{FF2B5EF4-FFF2-40B4-BE49-F238E27FC236}">
                <a16:creationId xmlns:a16="http://schemas.microsoft.com/office/drawing/2014/main" id="{FB837757-DA60-871B-3CF4-60A602BF30FC}"/>
              </a:ext>
            </a:extLst>
          </p:cNvPr>
          <p:cNvSpPr>
            <a:spLocks noGrp="1"/>
          </p:cNvSpPr>
          <p:nvPr>
            <p:ph type="subTitle" idx="1" hasCustomPrompt="1"/>
          </p:nvPr>
        </p:nvSpPr>
        <p:spPr>
          <a:xfrm>
            <a:off x="576714" y="3436706"/>
            <a:ext cx="8051517" cy="548722"/>
          </a:xfrm>
        </p:spPr>
        <p:txBody>
          <a:bodyPr/>
          <a:lstStyle>
            <a:lvl1pPr marL="0" indent="0" algn="l">
              <a:spcAft>
                <a:spcPts val="600"/>
              </a:spcAft>
              <a:buNone/>
              <a:defRPr sz="2400">
                <a:solidFill>
                  <a:schemeClr val="tx1">
                    <a:lumMod val="75000"/>
                    <a:lumOff val="25000"/>
                  </a:schemeClr>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Picture 7" descr="Education Scotland logo">
            <a:extLst>
              <a:ext uri="{FF2B5EF4-FFF2-40B4-BE49-F238E27FC236}">
                <a16:creationId xmlns:a16="http://schemas.microsoft.com/office/drawing/2014/main" id="{E75EC72F-56E6-A3F9-0C75-6CB15F7942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6714" y="430115"/>
            <a:ext cx="3451891" cy="1380366"/>
          </a:xfrm>
          <a:prstGeom prst="rect">
            <a:avLst/>
          </a:prstGeom>
        </p:spPr>
      </p:pic>
      <p:grpSp>
        <p:nvGrpSpPr>
          <p:cNvPr id="9" name="Group 8" descr="Inclusion wellbeing and equalities framework banner">
            <a:extLst>
              <a:ext uri="{FF2B5EF4-FFF2-40B4-BE49-F238E27FC236}">
                <a16:creationId xmlns:a16="http://schemas.microsoft.com/office/drawing/2014/main" id="{8B958231-01F6-0738-9B58-BC286D622A62}"/>
              </a:ext>
            </a:extLst>
          </p:cNvPr>
          <p:cNvGrpSpPr/>
          <p:nvPr userDrawn="1"/>
        </p:nvGrpSpPr>
        <p:grpSpPr>
          <a:xfrm>
            <a:off x="4441860" y="415228"/>
            <a:ext cx="7315200" cy="1319795"/>
            <a:chOff x="4471327" y="334537"/>
            <a:chExt cx="7315200" cy="1319795"/>
          </a:xfrm>
        </p:grpSpPr>
        <p:pic>
          <p:nvPicPr>
            <p:cNvPr id="10" name="Picture 9" descr="This image represents Relationships. A central heart is encircled within 4 stylised icons representing gender neutral children, young people and adults.  ">
              <a:extLst>
                <a:ext uri="{FF2B5EF4-FFF2-40B4-BE49-F238E27FC236}">
                  <a16:creationId xmlns:a16="http://schemas.microsoft.com/office/drawing/2014/main" id="{B64DB252-0F85-3FB8-4E16-1521B145102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84524" y="337306"/>
              <a:ext cx="1207497" cy="1013701"/>
            </a:xfrm>
            <a:prstGeom prst="rect">
              <a:avLst/>
            </a:prstGeom>
          </p:spPr>
        </p:pic>
        <p:pic>
          <p:nvPicPr>
            <p:cNvPr id="11" name="Picture 10" descr="This image represents Wellbeing and Care. Inside a centrally placed heart shape are 3 stylised icons representing gender neutral children and young people. One icon represents wheelchair users. The supporting the heart are  3 stylised icons representing gender neutral children, young people and adults.  ">
              <a:extLst>
                <a:ext uri="{FF2B5EF4-FFF2-40B4-BE49-F238E27FC236}">
                  <a16:creationId xmlns:a16="http://schemas.microsoft.com/office/drawing/2014/main" id="{B638DE66-9C00-8B69-645C-EA09C0EF203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133392" y="349424"/>
              <a:ext cx="1212416" cy="1013504"/>
            </a:xfrm>
            <a:prstGeom prst="rect">
              <a:avLst/>
            </a:prstGeom>
          </p:spPr>
        </p:pic>
        <p:pic>
          <p:nvPicPr>
            <p:cNvPr id="12" name="Picture 11" descr="This image represents Inclusion. Inside a centrally placed heart shape are 3 stylised icons representing 3 gender neutral children and young people. One icon represents wheelchair users. The heart is set within the United Nations Convention on the Rights of the Child (UNCRC) logo. ">
              <a:extLst>
                <a:ext uri="{FF2B5EF4-FFF2-40B4-BE49-F238E27FC236}">
                  <a16:creationId xmlns:a16="http://schemas.microsoft.com/office/drawing/2014/main" id="{5003A0F9-7373-F79B-07FE-80DC87F9E9B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465998" y="337306"/>
              <a:ext cx="1225863" cy="1025622"/>
            </a:xfrm>
            <a:prstGeom prst="rect">
              <a:avLst/>
            </a:prstGeom>
          </p:spPr>
        </p:pic>
        <p:sp>
          <p:nvSpPr>
            <p:cNvPr id="13" name="Rectangle 12">
              <a:extLst>
                <a:ext uri="{FF2B5EF4-FFF2-40B4-BE49-F238E27FC236}">
                  <a16:creationId xmlns:a16="http://schemas.microsoft.com/office/drawing/2014/main" id="{2D3802A0-84D6-F65D-A6B0-CE2B0721AB63}"/>
                </a:ext>
                <a:ext uri="{C183D7F6-B498-43B3-948B-1728B52AA6E4}">
                  <adec:decorative xmlns:adec="http://schemas.microsoft.com/office/drawing/2017/decorative" val="1"/>
                </a:ext>
              </a:extLst>
            </p:cNvPr>
            <p:cNvSpPr/>
            <p:nvPr userDrawn="1"/>
          </p:nvSpPr>
          <p:spPr>
            <a:xfrm>
              <a:off x="4471327" y="1425732"/>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pic>
          <p:nvPicPr>
            <p:cNvPr id="14" name="Picture 13" descr="This image represents Rights and Equalities.  Inside a centrally placed heart shape are 3 stylised icon representing gender neutral children and young people. One icon represents wheelchair users. The heart is set within the United Nations Rights of the Child logo. ">
              <a:extLst>
                <a:ext uri="{FF2B5EF4-FFF2-40B4-BE49-F238E27FC236}">
                  <a16:creationId xmlns:a16="http://schemas.microsoft.com/office/drawing/2014/main" id="{9BA73947-ABDA-F7FE-8ADF-853B1A61052D}"/>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545948" y="354714"/>
              <a:ext cx="1167384" cy="978408"/>
            </a:xfrm>
            <a:prstGeom prst="rect">
              <a:avLst/>
            </a:prstGeom>
          </p:spPr>
        </p:pic>
        <p:pic>
          <p:nvPicPr>
            <p:cNvPr id="15" name="Picture 14" descr="This is the Education Scotland, Inclusion, Wellbeing and Equalities logo. It is blue green and yellow.">
              <a:extLst>
                <a:ext uri="{FF2B5EF4-FFF2-40B4-BE49-F238E27FC236}">
                  <a16:creationId xmlns:a16="http://schemas.microsoft.com/office/drawing/2014/main" id="{5A79C9C8-D6FC-1BF1-5D4E-74014D8455C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12279" y="334537"/>
              <a:ext cx="1961549" cy="1018152"/>
            </a:xfrm>
            <a:prstGeom prst="rect">
              <a:avLst/>
            </a:prstGeom>
          </p:spPr>
        </p:pic>
      </p:grpSp>
    </p:spTree>
    <p:extLst>
      <p:ext uri="{BB962C8B-B14F-4D97-AF65-F5344CB8AC3E}">
        <p14:creationId xmlns:p14="http://schemas.microsoft.com/office/powerpoint/2010/main" val="2803219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114B3-5EC7-D5C0-4800-6C6D615C2960}"/>
              </a:ext>
            </a:extLst>
          </p:cNvPr>
          <p:cNvSpPr>
            <a:spLocks noGrp="1"/>
          </p:cNvSpPr>
          <p:nvPr>
            <p:ph type="title" hasCustomPrompt="1"/>
          </p:nvPr>
        </p:nvSpPr>
        <p:spPr/>
        <p:txBody>
          <a:bodyPr/>
          <a:lstStyle>
            <a:lvl1pPr>
              <a:defRPr>
                <a:solidFill>
                  <a:srgbClr val="117980"/>
                </a:solidFill>
              </a:defRPr>
            </a:lvl1pPr>
          </a:lstStyle>
          <a:p>
            <a:r>
              <a:rPr lang="en-GB" dirty="0"/>
              <a:t>Click to edit title</a:t>
            </a:r>
          </a:p>
        </p:txBody>
      </p:sp>
      <p:sp>
        <p:nvSpPr>
          <p:cNvPr id="3" name="Content Placeholder 2">
            <a:extLst>
              <a:ext uri="{FF2B5EF4-FFF2-40B4-BE49-F238E27FC236}">
                <a16:creationId xmlns:a16="http://schemas.microsoft.com/office/drawing/2014/main" id="{B13075FC-CDF3-D1B7-C3F9-AD6CCBD57896}"/>
              </a:ext>
            </a:extLst>
          </p:cNvPr>
          <p:cNvSpPr>
            <a:spLocks noGrp="1"/>
          </p:cNvSpPr>
          <p:nvPr>
            <p:ph idx="1" hasCustomPrompt="1"/>
          </p:nvPr>
        </p:nvSpPr>
        <p:spPr/>
        <p:txBody>
          <a:bodyPr/>
          <a:lstStyle>
            <a:lvl1pPr>
              <a:defRPr>
                <a:solidFill>
                  <a:schemeClr val="tx1">
                    <a:lumMod val="75000"/>
                    <a:lumOff val="25000"/>
                  </a:schemeClr>
                </a:solidFill>
              </a:defRPr>
            </a:lvl1pPr>
          </a:lstStyle>
          <a:p>
            <a:pPr lvl="0"/>
            <a:r>
              <a:rPr lang="en-GB" dirty="0"/>
              <a:t>Click to edit text</a:t>
            </a:r>
          </a:p>
        </p:txBody>
      </p:sp>
    </p:spTree>
    <p:extLst>
      <p:ext uri="{BB962C8B-B14F-4D97-AF65-F5344CB8AC3E}">
        <p14:creationId xmlns:p14="http://schemas.microsoft.com/office/powerpoint/2010/main" val="3322940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839788" y="390418"/>
            <a:ext cx="5530190" cy="883578"/>
          </a:xfrm>
        </p:spPr>
        <p:txBody>
          <a:bodyPr anchor="b">
            <a:noAutofit/>
          </a:bodyPr>
          <a:lstStyle>
            <a:lvl1pPr>
              <a:defRPr sz="4400">
                <a:solidFill>
                  <a:srgbClr val="117980"/>
                </a:solidFill>
              </a:defRPr>
            </a:lvl1pPr>
          </a:lstStyle>
          <a:p>
            <a:r>
              <a:rPr lang="en-GB" dirty="0"/>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6657654" y="390418"/>
            <a:ext cx="4697734" cy="54706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4E07B71-CBA2-0324-C720-E60FAD9B3CF6}"/>
              </a:ext>
            </a:extLst>
          </p:cNvPr>
          <p:cNvSpPr>
            <a:spLocks noGrp="1"/>
          </p:cNvSpPr>
          <p:nvPr>
            <p:ph type="body" sz="half" idx="2" hasCustomPrompt="1"/>
          </p:nvPr>
        </p:nvSpPr>
        <p:spPr>
          <a:xfrm>
            <a:off x="839788" y="1520575"/>
            <a:ext cx="5530190"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Tree>
    <p:extLst>
      <p:ext uri="{BB962C8B-B14F-4D97-AF65-F5344CB8AC3E}">
        <p14:creationId xmlns:p14="http://schemas.microsoft.com/office/powerpoint/2010/main" val="2943628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924675" y="533042"/>
            <a:ext cx="9382999" cy="911939"/>
          </a:xfrm>
        </p:spPr>
        <p:txBody>
          <a:bodyPr anchor="b">
            <a:noAutofit/>
          </a:bodyPr>
          <a:lstStyle>
            <a:lvl1pPr>
              <a:defRPr sz="4400">
                <a:solidFill>
                  <a:srgbClr val="117980"/>
                </a:solidFill>
              </a:defRPr>
            </a:lvl1pPr>
          </a:lstStyle>
          <a:p>
            <a:r>
              <a:rPr lang="en-GB" dirty="0"/>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924675" y="1643865"/>
            <a:ext cx="4697734" cy="4880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4E07B71-CBA2-0324-C720-E60FAD9B3CF6}"/>
              </a:ext>
            </a:extLst>
          </p:cNvPr>
          <p:cNvSpPr>
            <a:spLocks noGrp="1"/>
          </p:cNvSpPr>
          <p:nvPr>
            <p:ph type="body" sz="half" idx="2" hasCustomPrompt="1"/>
          </p:nvPr>
        </p:nvSpPr>
        <p:spPr>
          <a:xfrm>
            <a:off x="5959011" y="1643865"/>
            <a:ext cx="5815174" cy="4880225"/>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Tree>
    <p:extLst>
      <p:ext uri="{BB962C8B-B14F-4D97-AF65-F5344CB8AC3E}">
        <p14:creationId xmlns:p14="http://schemas.microsoft.com/office/powerpoint/2010/main" val="3625014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924675" y="533042"/>
            <a:ext cx="10572107" cy="911939"/>
          </a:xfrm>
        </p:spPr>
        <p:txBody>
          <a:bodyPr anchor="b">
            <a:noAutofit/>
          </a:bodyPr>
          <a:lstStyle>
            <a:lvl1pPr>
              <a:defRPr sz="4400">
                <a:solidFill>
                  <a:srgbClr val="117980"/>
                </a:solidFill>
              </a:defRPr>
            </a:lvl1pPr>
          </a:lstStyle>
          <a:p>
            <a:r>
              <a:rPr lang="en-GB" dirty="0"/>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924674" y="1643865"/>
            <a:ext cx="10572107" cy="4880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734482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7113-533B-23B3-F820-924DADBA975A}"/>
              </a:ext>
            </a:extLst>
          </p:cNvPr>
          <p:cNvSpPr>
            <a:spLocks noGrp="1"/>
          </p:cNvSpPr>
          <p:nvPr>
            <p:ph type="title" hasCustomPrompt="1"/>
          </p:nvPr>
        </p:nvSpPr>
        <p:spPr>
          <a:xfrm>
            <a:off x="3311925" y="565533"/>
            <a:ext cx="8513630" cy="1239278"/>
          </a:xfrm>
        </p:spPr>
        <p:txBody>
          <a:bodyPr/>
          <a:lstStyle>
            <a:lvl1pPr>
              <a:defRPr>
                <a:solidFill>
                  <a:srgbClr val="117980"/>
                </a:solidFill>
              </a:defRPr>
            </a:lvl1pPr>
          </a:lstStyle>
          <a:p>
            <a:r>
              <a:rPr lang="en-GB" dirty="0"/>
              <a:t>Click to edit title</a:t>
            </a:r>
          </a:p>
        </p:txBody>
      </p:sp>
      <p:pic>
        <p:nvPicPr>
          <p:cNvPr id="2050" name="Picture 2" descr="Inclusion, Wellbeing and Equalities logo.">
            <a:extLst>
              <a:ext uri="{FF2B5EF4-FFF2-40B4-BE49-F238E27FC236}">
                <a16:creationId xmlns:a16="http://schemas.microsoft.com/office/drawing/2014/main" id="{FD68F551-D2D0-339F-1781-ECB4633AE4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185B60DF-DDA6-1513-7014-74ADB3DB7633}"/>
              </a:ext>
            </a:extLst>
          </p:cNvPr>
          <p:cNvSpPr>
            <a:spLocks noGrp="1"/>
          </p:cNvSpPr>
          <p:nvPr>
            <p:ph type="body" sz="half" idx="2" hasCustomPrompt="1"/>
          </p:nvPr>
        </p:nvSpPr>
        <p:spPr>
          <a:xfrm>
            <a:off x="565809" y="2024009"/>
            <a:ext cx="7468581"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
        <p:nvSpPr>
          <p:cNvPr id="11" name="Picture Placeholder 2">
            <a:extLst>
              <a:ext uri="{FF2B5EF4-FFF2-40B4-BE49-F238E27FC236}">
                <a16:creationId xmlns:a16="http://schemas.microsoft.com/office/drawing/2014/main" id="{89C3F278-D9E0-FF7F-1E9C-458FA0E1C38E}"/>
              </a:ext>
            </a:extLst>
          </p:cNvPr>
          <p:cNvSpPr>
            <a:spLocks noGrp="1"/>
          </p:cNvSpPr>
          <p:nvPr>
            <p:ph type="pic" idx="1" hasCustomPrompt="1"/>
          </p:nvPr>
        </p:nvSpPr>
        <p:spPr>
          <a:xfrm>
            <a:off x="8270697" y="2024009"/>
            <a:ext cx="3554858" cy="3267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QR image</a:t>
            </a:r>
          </a:p>
        </p:txBody>
      </p:sp>
      <p:sp>
        <p:nvSpPr>
          <p:cNvPr id="13" name="Text Placeholder 3">
            <a:extLst>
              <a:ext uri="{FF2B5EF4-FFF2-40B4-BE49-F238E27FC236}">
                <a16:creationId xmlns:a16="http://schemas.microsoft.com/office/drawing/2014/main" id="{B03AE689-B586-9EF5-16D1-D20E75F3016D}"/>
              </a:ext>
            </a:extLst>
          </p:cNvPr>
          <p:cNvSpPr>
            <a:spLocks noGrp="1"/>
          </p:cNvSpPr>
          <p:nvPr>
            <p:ph type="body" sz="half" idx="10" hasCustomPrompt="1"/>
          </p:nvPr>
        </p:nvSpPr>
        <p:spPr>
          <a:xfrm>
            <a:off x="8270697" y="5640385"/>
            <a:ext cx="3554858" cy="7320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 text</a:t>
            </a:r>
          </a:p>
        </p:txBody>
      </p:sp>
    </p:spTree>
    <p:extLst>
      <p:ext uri="{BB962C8B-B14F-4D97-AF65-F5344CB8AC3E}">
        <p14:creationId xmlns:p14="http://schemas.microsoft.com/office/powerpoint/2010/main" val="180196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2B6E6-656F-8105-2F62-288153F6A2C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51EE203-9873-49EF-B428-A927611D62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7BF1668-E200-4837-DD2B-834B3A682DE6}"/>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5" name="Footer Placeholder 4">
            <a:extLst>
              <a:ext uri="{FF2B5EF4-FFF2-40B4-BE49-F238E27FC236}">
                <a16:creationId xmlns:a16="http://schemas.microsoft.com/office/drawing/2014/main" id="{B3804A74-13ED-8657-05AE-C2E0083BB6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CCB976-9863-3CD3-C5AE-54EF53119C45}"/>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4288333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BF72-D1DA-E81B-EB25-F8C0C3CA201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3D4C362-C9AE-AF6C-1276-6FA9CB7C5ED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C521B23-0B0B-9CD5-71AC-F6CCA255EB56}"/>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5" name="Footer Placeholder 4">
            <a:extLst>
              <a:ext uri="{FF2B5EF4-FFF2-40B4-BE49-F238E27FC236}">
                <a16:creationId xmlns:a16="http://schemas.microsoft.com/office/drawing/2014/main" id="{ABFBF5BF-0EE8-6F17-1683-63D9EAF666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2FBAE8-A74A-1525-BE8C-08ED944E1353}"/>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38869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EDBC-A6C6-1BE2-41C2-DEFEE3ACC88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5B5A741-6095-FF5A-31DC-52C1148946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8CA19CC-C18D-00A5-3EFF-EF2901D68CA1}"/>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5" name="Footer Placeholder 4">
            <a:extLst>
              <a:ext uri="{FF2B5EF4-FFF2-40B4-BE49-F238E27FC236}">
                <a16:creationId xmlns:a16="http://schemas.microsoft.com/office/drawing/2014/main" id="{85DD720E-89F0-AAB6-60E9-803B474F2B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F56AC2-55B2-C3B7-FB09-2ED202E9AF9B}"/>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1746707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3C31E-720C-48CA-1AF8-1D051FD3619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1E4DB54-54A7-15A9-E5CD-D7DEE794C0A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9602039-4258-801D-BF9E-C948B28A58C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A960729-8FF2-CF26-AAB7-F91300831357}"/>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6" name="Footer Placeholder 5">
            <a:extLst>
              <a:ext uri="{FF2B5EF4-FFF2-40B4-BE49-F238E27FC236}">
                <a16:creationId xmlns:a16="http://schemas.microsoft.com/office/drawing/2014/main" id="{9C36CC87-E508-B83B-634E-0F42F51CC8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311B0F-0EF2-9F29-FFFC-4580B56BA027}"/>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1811913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42ADD-CD00-1591-31DB-E2F2C55FC67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6043480-316B-30DA-B297-AB28710D5C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7CE64E3-0B7E-231E-CB8A-49B3E8A078E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C31B8B3-3F24-45E5-2686-D8482D1CE6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CACB1D0-79D8-AA12-97E5-B5F812E0450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2E06950-AF2C-9673-464D-7D1911B3B511}"/>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8" name="Footer Placeholder 7">
            <a:extLst>
              <a:ext uri="{FF2B5EF4-FFF2-40B4-BE49-F238E27FC236}">
                <a16:creationId xmlns:a16="http://schemas.microsoft.com/office/drawing/2014/main" id="{C873DE55-51BE-A426-E363-067F4C11928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400670B-D5BA-0226-8D6A-B8AA05B31FA1}"/>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3396196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EC5D-9294-894A-30DE-CE78F2C360A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FD03BCB-B8E3-6397-6C37-8FDCF95C5D7B}"/>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4" name="Footer Placeholder 3">
            <a:extLst>
              <a:ext uri="{FF2B5EF4-FFF2-40B4-BE49-F238E27FC236}">
                <a16:creationId xmlns:a16="http://schemas.microsoft.com/office/drawing/2014/main" id="{043007EA-8E87-39A1-3374-B2CAE85C886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15212C5-DF50-C511-B2B6-B61FFDC004D8}"/>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1793431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27BFB5-C878-BCCB-6674-086194F2216F}"/>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3" name="Footer Placeholder 2">
            <a:extLst>
              <a:ext uri="{FF2B5EF4-FFF2-40B4-BE49-F238E27FC236}">
                <a16:creationId xmlns:a16="http://schemas.microsoft.com/office/drawing/2014/main" id="{7392A3A9-3A45-EF3A-6B75-0D6169A2EB4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D5E7B48-989E-2A46-FDE7-D3D040353877}"/>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3077769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D97D5-0597-95C6-1497-7909F307707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C2EDC50-785D-63E5-9CC2-4FCE1488A4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3E4F353-0D1C-3A5B-2B33-A97474F2B5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83DAF0F-6ABC-8C3B-ED33-DDB2647EB32F}"/>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6" name="Footer Placeholder 5">
            <a:extLst>
              <a:ext uri="{FF2B5EF4-FFF2-40B4-BE49-F238E27FC236}">
                <a16:creationId xmlns:a16="http://schemas.microsoft.com/office/drawing/2014/main" id="{8EDB10CF-743D-C095-BA75-CE8090B835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5BEC48-342B-5BB5-AA2C-49F84031BB36}"/>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869122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21F83-41EB-F48D-ED66-371B0BBEF9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DA940CA-7066-C50F-7502-F6AE1A43E9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64A46D-205D-FA84-9B00-5900B33158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0153D3E-2084-6098-78AA-ED56DE982F14}"/>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6" name="Footer Placeholder 5">
            <a:extLst>
              <a:ext uri="{FF2B5EF4-FFF2-40B4-BE49-F238E27FC236}">
                <a16:creationId xmlns:a16="http://schemas.microsoft.com/office/drawing/2014/main" id="{951E04A3-FBD3-729F-E16A-91D9A4044D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38BB8A-A7ED-CC7D-DE0E-4DA625C7A9F9}"/>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3496220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072BF-A36E-76C8-1C8F-7DB35B73076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D41A774-18BC-EB86-1959-7B9E516C677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5E519A2-97A1-8D22-F62E-D2ED3721B8AD}"/>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5" name="Footer Placeholder 4">
            <a:extLst>
              <a:ext uri="{FF2B5EF4-FFF2-40B4-BE49-F238E27FC236}">
                <a16:creationId xmlns:a16="http://schemas.microsoft.com/office/drawing/2014/main" id="{12965A67-27B1-149F-DC0A-8174BCED76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C83C4C-22AB-0F2F-3637-D4E7EE8475B7}"/>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1163860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7E2AAB-912A-EA7B-4326-81BECBC6F54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1C7C804-A0CB-5016-4E51-2670DE942D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6FCC8CA-C3F5-0AD8-3A44-8C4A93078188}"/>
              </a:ext>
            </a:extLst>
          </p:cNvPr>
          <p:cNvSpPr>
            <a:spLocks noGrp="1"/>
          </p:cNvSpPr>
          <p:nvPr>
            <p:ph type="dt" sz="half" idx="10"/>
          </p:nvPr>
        </p:nvSpPr>
        <p:spPr/>
        <p:txBody>
          <a:bodyPr/>
          <a:lstStyle/>
          <a:p>
            <a:fld id="{7DCFF4C6-C375-4E88-B728-DC84C0C6D377}" type="datetimeFigureOut">
              <a:rPr lang="en-GB" smtClean="0"/>
              <a:t>22/05/2026</a:t>
            </a:fld>
            <a:endParaRPr lang="en-GB"/>
          </a:p>
        </p:txBody>
      </p:sp>
      <p:sp>
        <p:nvSpPr>
          <p:cNvPr id="5" name="Footer Placeholder 4">
            <a:extLst>
              <a:ext uri="{FF2B5EF4-FFF2-40B4-BE49-F238E27FC236}">
                <a16:creationId xmlns:a16="http://schemas.microsoft.com/office/drawing/2014/main" id="{1B73B1D6-7E8D-4802-D0A3-7082B34E4C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1C5375-47F6-9818-A14D-7A8A632BF2D3}"/>
              </a:ext>
            </a:extLst>
          </p:cNvPr>
          <p:cNvSpPr>
            <a:spLocks noGrp="1"/>
          </p:cNvSpPr>
          <p:nvPr>
            <p:ph type="sldNum" sz="quarter" idx="12"/>
          </p:nvPr>
        </p:nvSpPr>
        <p:spPr/>
        <p:txBody>
          <a:bodyPr/>
          <a:lstStyle/>
          <a:p>
            <a:fld id="{60AB21B7-4504-4764-AFB7-3E4BC31A7B05}" type="slidenum">
              <a:rPr lang="en-GB" smtClean="0"/>
              <a:t>‹#›</a:t>
            </a:fld>
            <a:endParaRPr lang="en-GB"/>
          </a:p>
        </p:txBody>
      </p:sp>
    </p:spTree>
    <p:extLst>
      <p:ext uri="{BB962C8B-B14F-4D97-AF65-F5344CB8AC3E}">
        <p14:creationId xmlns:p14="http://schemas.microsoft.com/office/powerpoint/2010/main" val="2152576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55044A-3574-DAF8-057C-3CB66EE5A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E3EDC544-3EF9-A5BC-30CF-6B2E3A9884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p:txBody>
      </p:sp>
    </p:spTree>
    <p:extLst>
      <p:ext uri="{BB962C8B-B14F-4D97-AF65-F5344CB8AC3E}">
        <p14:creationId xmlns:p14="http://schemas.microsoft.com/office/powerpoint/2010/main" val="2013270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52" r:id="rId6"/>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0A98E-65C9-8C95-CCF8-8D5FCE1D52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CC30A09-8BD2-22B4-4BE9-20166E132D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5AE49AF-A72E-AF51-BCAE-9DB354B753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CFF4C6-C375-4E88-B728-DC84C0C6D377}" type="datetimeFigureOut">
              <a:rPr lang="en-GB" smtClean="0"/>
              <a:t>22/05/2026</a:t>
            </a:fld>
            <a:endParaRPr lang="en-GB"/>
          </a:p>
        </p:txBody>
      </p:sp>
      <p:sp>
        <p:nvSpPr>
          <p:cNvPr id="5" name="Footer Placeholder 4">
            <a:extLst>
              <a:ext uri="{FF2B5EF4-FFF2-40B4-BE49-F238E27FC236}">
                <a16:creationId xmlns:a16="http://schemas.microsoft.com/office/drawing/2014/main" id="{4DFEABCD-DE39-AC27-9122-9159B64E1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B96139E-1BA1-F3B8-30A7-20A46348E3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AB21B7-4504-4764-AFB7-3E4BC31A7B05}" type="slidenum">
              <a:rPr lang="en-GB" smtClean="0"/>
              <a:t>‹#›</a:t>
            </a:fld>
            <a:endParaRPr lang="en-GB"/>
          </a:p>
        </p:txBody>
      </p:sp>
    </p:spTree>
    <p:extLst>
      <p:ext uri="{BB962C8B-B14F-4D97-AF65-F5344CB8AC3E}">
        <p14:creationId xmlns:p14="http://schemas.microsoft.com/office/powerpoint/2010/main" val="32346057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gov.scot/professional-learning/leading-professional-learning/inclusion-wellbeing-and-equalities-framewor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education.gov.scot/resources/the-cycle-of-wellbeing/" TargetMode="External"/><Relationship Id="rId3" Type="http://schemas.openxmlformats.org/officeDocument/2006/relationships/hyperlink" Target="https://www.goodlifedeathgrief.org.uk/file-download/57/Updated_toolkit_(2).pdf" TargetMode="External"/><Relationship Id="rId7" Type="http://schemas.openxmlformats.org/officeDocument/2006/relationships/hyperlink" Target="https://www.goodlifedeathgrief.org.uk/workplace_employers_pastora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hildhoodbereavementnetwork.org.uk/if-you-need-help-around-death/schools/growing-grief-awareness/start-your-audit" TargetMode="External"/><Relationship Id="rId5" Type="http://schemas.openxmlformats.org/officeDocument/2006/relationships/hyperlink" Target="https://childhoodbereavementnetwork.org.uk/about-1/what-we-do/our-priorities/growing-grief-awareness" TargetMode="External"/><Relationship Id="rId4" Type="http://schemas.openxmlformats.org/officeDocument/2006/relationships/hyperlink" Target="https://blogs.glowscotland.org.uk/er/public/healthierminds/uploads/sites/18270/2024/07/04123501/Community-Approach-to-Supporting-Bereavement-Loss-and-Grief-Guidelines-July-24-Updates.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goodlifedeathgrief.org.uk/about-charter-schools-res-erbl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honestconversations.lgfl.org.uk/" TargetMode="External"/><Relationship Id="rId4" Type="http://schemas.openxmlformats.org/officeDocument/2006/relationships/hyperlink" Target="https://www.goodlifedeathgrief.org.uk/file-download/56/1525951432_The_Resilience_Project.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oodlifedeathgrief.org.uk/about-charter-schools-res-erbl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goodlifedeathgrief.org.uk/file-download/56/1525951432_The_Resilience_Project.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childbereavementuk.org/when-your-child-is-not-expected-to-liv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bing.com/ck/a?!&amp;&amp;p=fc160d18b81654d0ee2f05df016f222a30d15c23cf35e1e98dcd5ac5ad2dd3f6JmltdHM9MTc3MTgwNDgwMA&amp;ptn=3&amp;ver=2&amp;hsh=4&amp;fclid=3da7ec42-647b-6c17-0ada-f95b65016dc5&amp;u=a1aHR0cHM6Ly93d3cubmFzcG9ubGluZS5vcmcvRG9jdW1lbnRzL1Jlc291cmNlcyUyMGFuZCUyMFB1YmxpY2F0aW9ucy9SZXNvdXJjZXMvU2Nob29sJTIwU2FmZXR5JTIwYW5kJTIwQ3Jpc2lzL1NTQ19BbnRpY2lwYXRvcnlfR3JpZWYucGRm&amp;ntb=1" TargetMode="External"/><Relationship Id="rId5" Type="http://schemas.openxmlformats.org/officeDocument/2006/relationships/hyperlink" Target="https://www.rainbowtrust.org.uk/support-for-families/expert-advice/how-to-support-siblings-of-seriously-ill-child" TargetMode="External"/><Relationship Id="rId4" Type="http://schemas.openxmlformats.org/officeDocument/2006/relationships/hyperlink" Target="https://www.childbereavementuk.org/when-a-parent-is-not-expected-to-liv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hildbereavementuk.org/what-is-grief-anima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childbereavementuk.org/childrens-understanding-of-death-at-different-ages" TargetMode="External"/><Relationship Id="rId4" Type="http://schemas.openxmlformats.org/officeDocument/2006/relationships/hyperlink" Target="https://www.childbereavementuk.org/puddle-jumpi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childbereavementuk.org/primary-schools-supporting-bereaved-children" TargetMode="External"/><Relationship Id="rId3" Type="http://schemas.openxmlformats.org/officeDocument/2006/relationships/hyperlink" Target="https://www.crusescotland.org.uk/media/1225/crusescot_timewithchildren2022.pdf" TargetMode="External"/><Relationship Id="rId7" Type="http://schemas.openxmlformats.org/officeDocument/2006/relationships/hyperlink" Target="https://www.youtube.com/watch?v=PMKxw6K_Boc"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childbereavementuk.org/early-years-supporting-bereaved-children" TargetMode="External"/><Relationship Id="rId5" Type="http://schemas.openxmlformats.org/officeDocument/2006/relationships/hyperlink" Target="http://www.sad.scot.nhs.uk/bereavement/children-who-are-bereaved/" TargetMode="External"/><Relationship Id="rId4" Type="http://schemas.openxmlformats.org/officeDocument/2006/relationships/hyperlink" Target="https://www.childbereavementuk.org/explaining-death-and-dying-to-children" TargetMode="External"/><Relationship Id="rId9" Type="http://schemas.openxmlformats.org/officeDocument/2006/relationships/hyperlink" Target="https://www.childbereavementuk.org/secondary-schools-supporting-bereaved-childre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hildbereavementuk.org/Listing/Category/working-with-bereaved-familie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Apps/Microsoft%20Forms/Web%20content%20submission%20form%20(Copy)/Media%20upload/Informed%20level%20%7C%20Inclusion,%20wellbeing%20and%20equalities%20framework%20%7C%20Leading%20professional%20learning%20%7C%20Professional%20Learning%20%7C%20Education%20Scotland" TargetMode="External"/><Relationship Id="rId5" Type="http://schemas.openxmlformats.org/officeDocument/2006/relationships/hyperlink" Target="https://www.lastingpost.com/" TargetMode="External"/><Relationship Id="rId4" Type="http://schemas.openxmlformats.org/officeDocument/2006/relationships/hyperlink" Target="https://www.childbereavementuk.org/Pages/FAQs/Category/faiths-beliefs-cultures-and-communiti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blogs.glowscotland.org.uk/er/public/healthierminds/uploads/sites/18270/2024/07/04123501/Community-Approach-to-Supporting-Bereavement-Loss-and-Grief-Guidelines-July-24-Update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childbereavementuk.org/pages/category/books-resources" TargetMode="External"/><Relationship Id="rId5" Type="http://schemas.openxmlformats.org/officeDocument/2006/relationships/hyperlink" Target="https://childrensbooksireland.ie/sites/default/files/2021-08/CBI_Book_List_Grief.pdf" TargetMode="External"/><Relationship Id="rId4" Type="http://schemas.openxmlformats.org/officeDocument/2006/relationships/hyperlink" Target="https://www.goodlifedeathgrief.org.uk/file-download/57/Updated_toolkit_(2).pdf"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sudc.org.uk/wp-content/uploads/2024/07/SUDCUK-A4-SCHOOL-TOOLKIT-2024_FINAL_DIGI.pdf" TargetMode="External"/><Relationship Id="rId3" Type="http://schemas.openxmlformats.org/officeDocument/2006/relationships/hyperlink" Target="https://bereavement.lgfl.org.uk/" TargetMode="External"/><Relationship Id="rId7" Type="http://schemas.openxmlformats.org/officeDocument/2006/relationships/hyperlink" Target="https://www.childbereavementuk.org/explaining-to-a-child-that-someone-has-died-by-suicid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blogs.glowscotland.org.uk/er/public/healthierminds/uploads/sites/18270/2022/04/07083627/Step-By-Step-Help-when-we-needed-it-most.pdf" TargetMode="External"/><Relationship Id="rId5" Type="http://schemas.openxmlformats.org/officeDocument/2006/relationships/hyperlink" Target="https://www.samaritans.org/how-we-can-help/schools/step-step/step-step-resources/" TargetMode="External"/><Relationship Id="rId4" Type="http://schemas.openxmlformats.org/officeDocument/2006/relationships/hyperlink" Target="https://uktraumacouncil.org/resources/critical-incidents?cn-reloaded=1" TargetMode="External"/><Relationship Id="rId9" Type="http://schemas.openxmlformats.org/officeDocument/2006/relationships/hyperlink" Target="https://uktraumacouncil.org/resources/traumatic-bereavement"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ducation.gov.scot/resources/education-additional-support-for-learning-scotland-act-200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thirdspace.scot/wp-content/uploads/2022/06/NAIT-Supporting-Autistic-Learners-with-Bereavement-Guidance-2022.pdf" TargetMode="External"/><Relationship Id="rId5" Type="http://schemas.openxmlformats.org/officeDocument/2006/relationships/hyperlink" Target="https://sendbereavement.lgfl.org.uk/SEN1.html" TargetMode="External"/><Relationship Id="rId4" Type="http://schemas.openxmlformats.org/officeDocument/2006/relationships/hyperlink" Target="https://sites.google.com/edubuzz.org/bereavementlossgrief/ways-of-helping-a-child-or-young-person-with-asn"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www.uksobs.org/" TargetMode="External"/><Relationship Id="rId3" Type="http://schemas.openxmlformats.org/officeDocument/2006/relationships/hyperlink" Target="https://www.childbereavementuk.org/online-learning-for-schools" TargetMode="External"/><Relationship Id="rId7" Type="http://schemas.openxmlformats.org/officeDocument/2006/relationships/hyperlink" Target="https://sudc.org.u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petalsupport.com/" TargetMode="External"/><Relationship Id="rId5" Type="http://schemas.openxmlformats.org/officeDocument/2006/relationships/hyperlink" Target="https://www.winstonswish.org/supporting-you/support-for-schools/" TargetMode="External"/><Relationship Id="rId4" Type="http://schemas.openxmlformats.org/officeDocument/2006/relationships/hyperlink" Target="https://www.griefencounter.org.uk/professionals-schools/"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samaritans.org/how-we-can-help/schools/step-step/" TargetMode="External"/><Relationship Id="rId3" Type="http://schemas.openxmlformats.org/officeDocument/2006/relationships/hyperlink" Target="https://www.ataloss.org/" TargetMode="External"/><Relationship Id="rId7" Type="http://schemas.openxmlformats.org/officeDocument/2006/relationships/hyperlink" Target="http://www.petalsupport.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notredamecentre.org.uk/seasons-for-growth/" TargetMode="External"/><Relationship Id="rId5" Type="http://schemas.openxmlformats.org/officeDocument/2006/relationships/hyperlink" Target="https://www.winstonswish.org/coronavirus-funerals-alternative-goodbyes/" TargetMode="External"/><Relationship Id="rId10" Type="http://schemas.openxmlformats.org/officeDocument/2006/relationships/hyperlink" Target="https://www.lastingpost.com/" TargetMode="External"/><Relationship Id="rId4" Type="http://schemas.openxmlformats.org/officeDocument/2006/relationships/hyperlink" Target="https://www.childbereavementuk.org/" TargetMode="External"/><Relationship Id="rId9" Type="http://schemas.openxmlformats.org/officeDocument/2006/relationships/hyperlink" Target="https://www.crusescotland.org.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forms.office.com/e/J2NQUuCHji&#8203;"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441F-F436-33B3-1D08-1064FEDB5AC3}"/>
              </a:ext>
            </a:extLst>
          </p:cNvPr>
          <p:cNvSpPr>
            <a:spLocks noGrp="1"/>
          </p:cNvSpPr>
          <p:nvPr>
            <p:ph type="ctrTitle"/>
          </p:nvPr>
        </p:nvSpPr>
        <p:spPr/>
        <p:txBody>
          <a:bodyPr>
            <a:noAutofit/>
          </a:bodyPr>
          <a:lstStyle/>
          <a:p>
            <a:r>
              <a:rPr lang="en-GB" sz="3600" dirty="0"/>
              <a:t>Supporting children and young people through bereavement</a:t>
            </a:r>
          </a:p>
        </p:txBody>
      </p:sp>
      <p:sp>
        <p:nvSpPr>
          <p:cNvPr id="3" name="Subtitle 2">
            <a:extLst>
              <a:ext uri="{FF2B5EF4-FFF2-40B4-BE49-F238E27FC236}">
                <a16:creationId xmlns:a16="http://schemas.microsoft.com/office/drawing/2014/main" id="{682EB147-A37F-3238-1592-41498AC5385F}"/>
              </a:ext>
            </a:extLst>
          </p:cNvPr>
          <p:cNvSpPr>
            <a:spLocks noGrp="1"/>
          </p:cNvSpPr>
          <p:nvPr>
            <p:ph type="subTitle" idx="1"/>
          </p:nvPr>
        </p:nvSpPr>
        <p:spPr>
          <a:xfrm>
            <a:off x="576714" y="3436706"/>
            <a:ext cx="10663715" cy="548722"/>
          </a:xfrm>
        </p:spPr>
        <p:txBody>
          <a:bodyPr>
            <a:noAutofit/>
          </a:bodyPr>
          <a:lstStyle/>
          <a:p>
            <a:r>
              <a:rPr lang="en-GB" dirty="0">
                <a:hlinkClick r:id="rId3"/>
              </a:rPr>
              <a:t>Inclusion, Wellbeing and Equalities Framework</a:t>
            </a:r>
            <a:endParaRPr lang="en-GB" dirty="0"/>
          </a:p>
        </p:txBody>
      </p:sp>
    </p:spTree>
    <p:extLst>
      <p:ext uri="{BB962C8B-B14F-4D97-AF65-F5344CB8AC3E}">
        <p14:creationId xmlns:p14="http://schemas.microsoft.com/office/powerpoint/2010/main" val="100506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99DC-E45F-1927-E6AC-911A767083B3}"/>
              </a:ext>
            </a:extLst>
          </p:cNvPr>
          <p:cNvSpPr>
            <a:spLocks noGrp="1"/>
          </p:cNvSpPr>
          <p:nvPr>
            <p:ph type="title"/>
          </p:nvPr>
        </p:nvSpPr>
        <p:spPr>
          <a:xfrm>
            <a:off x="811257" y="281556"/>
            <a:ext cx="10515600" cy="1325563"/>
          </a:xfrm>
        </p:spPr>
        <p:txBody>
          <a:bodyPr/>
          <a:lstStyle/>
          <a:p>
            <a:r>
              <a:rPr lang="en-GB" dirty="0"/>
              <a:t>Overview</a:t>
            </a:r>
          </a:p>
        </p:txBody>
      </p:sp>
      <p:sp>
        <p:nvSpPr>
          <p:cNvPr id="27" name="TextBox 26">
            <a:extLst>
              <a:ext uri="{FF2B5EF4-FFF2-40B4-BE49-F238E27FC236}">
                <a16:creationId xmlns:a16="http://schemas.microsoft.com/office/drawing/2014/main" id="{DD94EB97-6F77-86DD-5258-A5C5E8BC2EC2}"/>
              </a:ext>
            </a:extLst>
          </p:cNvPr>
          <p:cNvSpPr txBox="1"/>
          <p:nvPr/>
        </p:nvSpPr>
        <p:spPr>
          <a:xfrm>
            <a:off x="811257" y="1607119"/>
            <a:ext cx="8823074" cy="446276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A whole school approach</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Curriculum resources</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Grief, grief reactions, children's understanding of death</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Supporting bereaved children and young people, </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Traumatic death including sudden death/suicide</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Supporting families including awareness of faith traditions</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Additional Support Needs (ASN)</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further resources and helpful organisations</a:t>
            </a:r>
          </a:p>
        </p:txBody>
      </p:sp>
    </p:spTree>
    <p:extLst>
      <p:ext uri="{BB962C8B-B14F-4D97-AF65-F5344CB8AC3E}">
        <p14:creationId xmlns:p14="http://schemas.microsoft.com/office/powerpoint/2010/main" val="3423865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D1B3-A37E-AF1E-394F-6DD0203A0A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D24AC-FD4F-9CEE-C4F5-A6D6BD47A9F8}"/>
              </a:ext>
            </a:extLst>
          </p:cNvPr>
          <p:cNvSpPr>
            <a:spLocks noGrp="1"/>
          </p:cNvSpPr>
          <p:nvPr>
            <p:ph type="title"/>
          </p:nvPr>
        </p:nvSpPr>
        <p:spPr>
          <a:xfrm>
            <a:off x="811257" y="281556"/>
            <a:ext cx="10515600" cy="1325563"/>
          </a:xfrm>
        </p:spPr>
        <p:txBody>
          <a:bodyPr/>
          <a:lstStyle/>
          <a:p>
            <a:r>
              <a:rPr lang="en-GB" altLang="en-US" dirty="0"/>
              <a:t>Bereavement: a whole school approach</a:t>
            </a:r>
            <a:endParaRPr lang="en-GB" dirty="0"/>
          </a:p>
        </p:txBody>
      </p:sp>
      <p:sp>
        <p:nvSpPr>
          <p:cNvPr id="27" name="TextBox 26">
            <a:extLst>
              <a:ext uri="{FF2B5EF4-FFF2-40B4-BE49-F238E27FC236}">
                <a16:creationId xmlns:a16="http://schemas.microsoft.com/office/drawing/2014/main" id="{6549C4B9-52A2-D497-C697-233F2BC11AA4}"/>
              </a:ext>
            </a:extLst>
          </p:cNvPr>
          <p:cNvSpPr txBox="1"/>
          <p:nvPr/>
        </p:nvSpPr>
        <p:spPr>
          <a:xfrm>
            <a:off x="811258" y="1845658"/>
            <a:ext cx="10413334" cy="3766480"/>
          </a:xfrm>
          <a:prstGeom prst="rect">
            <a:avLst/>
          </a:prstGeom>
          <a:noFill/>
        </p:spPr>
        <p:txBody>
          <a:bodyPr wrap="square">
            <a:spAutoFit/>
          </a:bodyPr>
          <a:lstStyle/>
          <a:p>
            <a:pPr marL="342900" indent="-342900">
              <a:lnSpc>
                <a:spcPct val="107000"/>
              </a:lnSpc>
              <a:spcBef>
                <a:spcPts val="600"/>
              </a:spcBef>
              <a:spcAft>
                <a:spcPts val="1200"/>
              </a:spcAft>
              <a:buFont typeface="Arial" panose="020B0604020202020204" pitchFamily="34" charset="0"/>
              <a:buChar char="•"/>
            </a:pPr>
            <a:r>
              <a:rPr lang="en-GB" sz="2400" u="sng" kern="100" dirty="0">
                <a:ea typeface="Aptos" panose="020B0004020202020204" pitchFamily="34" charset="0"/>
                <a:cs typeface="Times New Roman" panose="02020603050405020304" pitchFamily="18" charset="0"/>
                <a:hlinkClick r:id="rId3"/>
              </a:rPr>
              <a:t>A Whole School Approach to Supporting Loss and Bereavement (PDF)</a:t>
            </a:r>
            <a:endParaRPr lang="en-GB" sz="2400" kern="100" dirty="0">
              <a:solidFill>
                <a:schemeClr val="tx2">
                  <a:lumMod val="50000"/>
                </a:schemeClr>
              </a:solidFill>
              <a:ea typeface="Aptos" panose="020B0004020202020204" pitchFamily="34" charset="0"/>
              <a:cs typeface="Times New Roman" panose="02020603050405020304" pitchFamily="18" charset="0"/>
            </a:endParaRPr>
          </a:p>
          <a:p>
            <a:pPr marL="342900" indent="-342900">
              <a:lnSpc>
                <a:spcPct val="107000"/>
              </a:lnSpc>
              <a:spcBef>
                <a:spcPts val="600"/>
              </a:spcBef>
              <a:spcAft>
                <a:spcPts val="1200"/>
              </a:spcAft>
              <a:buFont typeface="Arial" panose="020B0604020202020204" pitchFamily="34" charset="0"/>
              <a:buChar char="•"/>
            </a:pPr>
            <a:r>
              <a:rPr lang="en-GB" sz="2400" u="sng" kern="100" dirty="0">
                <a:ea typeface="Aptos" panose="020B0004020202020204" pitchFamily="34" charset="0"/>
                <a:cs typeface="Times New Roman" panose="02020603050405020304" pitchFamily="18" charset="0"/>
                <a:hlinkClick r:id="rId4"/>
              </a:rPr>
              <a:t>A Community Approach to Supporting Bereavement, Loss and Grief (PDF)</a:t>
            </a:r>
            <a:endParaRPr lang="en-GB" sz="2400" u="sng" kern="100" dirty="0">
              <a:ea typeface="Aptos" panose="020B0004020202020204" pitchFamily="34" charset="0"/>
              <a:cs typeface="Times New Roman" panose="02020603050405020304" pitchFamily="18" charset="0"/>
            </a:endParaRPr>
          </a:p>
          <a:p>
            <a:pPr marL="342900" indent="-342900">
              <a:lnSpc>
                <a:spcPct val="107000"/>
              </a:lnSpc>
              <a:spcBef>
                <a:spcPts val="600"/>
              </a:spcBef>
              <a:spcAft>
                <a:spcPts val="1200"/>
              </a:spcAft>
              <a:buFont typeface="Arial" panose="020B0604020202020204" pitchFamily="34" charset="0"/>
              <a:buChar char="•"/>
            </a:pPr>
            <a:r>
              <a:rPr lang="en-GB" altLang="en-US" sz="2400" dirty="0"/>
              <a:t>The </a:t>
            </a:r>
            <a:r>
              <a:rPr lang="en-GB" altLang="en-US" sz="2400" dirty="0">
                <a:hlinkClick r:id="rId5"/>
              </a:rPr>
              <a:t>Growing in Grief Awareness programme  </a:t>
            </a:r>
            <a:r>
              <a:rPr lang="en-GB" altLang="en-US" sz="2400" dirty="0">
                <a:solidFill>
                  <a:schemeClr val="tx2">
                    <a:lumMod val="50000"/>
                  </a:schemeClr>
                </a:solidFill>
              </a:rPr>
              <a:t>is a whole-school framework - it includes a downloadable </a:t>
            </a:r>
            <a:r>
              <a:rPr lang="en-GB" altLang="en-US" sz="2400" dirty="0">
                <a:hlinkClick r:id="rId6"/>
              </a:rPr>
              <a:t>audit tool</a:t>
            </a:r>
            <a:r>
              <a:rPr lang="en-GB" altLang="en-US" sz="2400" dirty="0"/>
              <a:t> </a:t>
            </a:r>
            <a:r>
              <a:rPr lang="en-GB" altLang="en-US" sz="2400" dirty="0">
                <a:solidFill>
                  <a:schemeClr val="tx2">
                    <a:lumMod val="50000"/>
                  </a:schemeClr>
                </a:solidFill>
              </a:rPr>
              <a:t>and linked action plan</a:t>
            </a:r>
          </a:p>
          <a:p>
            <a:pPr marL="342900" indent="-342900">
              <a:lnSpc>
                <a:spcPct val="107000"/>
              </a:lnSpc>
              <a:spcBef>
                <a:spcPts val="600"/>
              </a:spcBef>
              <a:spcAft>
                <a:spcPts val="1200"/>
              </a:spcAft>
              <a:buFont typeface="Arial" panose="020B0604020202020204" pitchFamily="34" charset="0"/>
              <a:buChar char="•"/>
            </a:pPr>
            <a:r>
              <a:rPr lang="en-GB" altLang="en-US" sz="2400" dirty="0">
                <a:hlinkClick r:id="rId7"/>
              </a:rPr>
              <a:t>Being a supportive manager</a:t>
            </a:r>
            <a:r>
              <a:rPr lang="en-GB" altLang="en-US" sz="2400" dirty="0"/>
              <a:t> </a:t>
            </a:r>
            <a:r>
              <a:rPr lang="en-GB" altLang="en-US" sz="2400" dirty="0">
                <a:solidFill>
                  <a:schemeClr val="tx2">
                    <a:lumMod val="50000"/>
                  </a:schemeClr>
                </a:solidFill>
              </a:rPr>
              <a:t>for school leaders</a:t>
            </a:r>
          </a:p>
          <a:p>
            <a:pPr marL="342900" indent="-342900">
              <a:lnSpc>
                <a:spcPct val="107000"/>
              </a:lnSpc>
              <a:spcBef>
                <a:spcPts val="600"/>
              </a:spcBef>
              <a:spcAft>
                <a:spcPts val="1200"/>
              </a:spcAft>
              <a:buFont typeface="Arial" panose="020B0604020202020204" pitchFamily="34" charset="0"/>
              <a:buChar char="•"/>
            </a:pPr>
            <a:r>
              <a:rPr lang="en-GB" altLang="en-US" sz="2400" dirty="0">
                <a:solidFill>
                  <a:schemeClr val="tx2">
                    <a:lumMod val="50000"/>
                  </a:schemeClr>
                </a:solidFill>
                <a:hlinkClick r:id="rId8"/>
              </a:rPr>
              <a:t>The Cycle of wellbeing</a:t>
            </a:r>
            <a:r>
              <a:rPr lang="en-GB" altLang="en-US" sz="2400" dirty="0">
                <a:solidFill>
                  <a:schemeClr val="tx2">
                    <a:lumMod val="50000"/>
                  </a:schemeClr>
                </a:solidFill>
              </a:rPr>
              <a:t> is national guidance and resources that support the wellbeing of staff, children and young people</a:t>
            </a:r>
            <a:endParaRPr lang="en-GB" sz="24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39997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1C034-075E-69D8-8206-A89647BDC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CAFA55-96A0-8043-CAC4-ED3C3DDB032A}"/>
              </a:ext>
            </a:extLst>
          </p:cNvPr>
          <p:cNvSpPr>
            <a:spLocks noGrp="1"/>
          </p:cNvSpPr>
          <p:nvPr>
            <p:ph type="title"/>
          </p:nvPr>
        </p:nvSpPr>
        <p:spPr>
          <a:xfrm>
            <a:off x="943779" y="347817"/>
            <a:ext cx="10515600" cy="1325563"/>
          </a:xfrm>
        </p:spPr>
        <p:txBody>
          <a:bodyPr/>
          <a:lstStyle/>
          <a:p>
            <a:r>
              <a:rPr lang="en-GB" altLang="en-US" dirty="0"/>
              <a:t>Curriculum Resources</a:t>
            </a:r>
            <a:endParaRPr lang="en-GB" dirty="0"/>
          </a:p>
        </p:txBody>
      </p:sp>
      <p:sp>
        <p:nvSpPr>
          <p:cNvPr id="5" name="TextBox 4">
            <a:extLst>
              <a:ext uri="{FF2B5EF4-FFF2-40B4-BE49-F238E27FC236}">
                <a16:creationId xmlns:a16="http://schemas.microsoft.com/office/drawing/2014/main" id="{B030D826-CD32-DF86-F535-6FE0D8358888}"/>
              </a:ext>
            </a:extLst>
          </p:cNvPr>
          <p:cNvSpPr txBox="1"/>
          <p:nvPr/>
        </p:nvSpPr>
        <p:spPr>
          <a:xfrm>
            <a:off x="811258" y="1845658"/>
            <a:ext cx="10413334" cy="2944781"/>
          </a:xfrm>
          <a:prstGeom prst="rect">
            <a:avLst/>
          </a:prstGeom>
          <a:noFill/>
        </p:spPr>
        <p:txBody>
          <a:bodyPr wrap="square">
            <a:spAutoFit/>
          </a:bodyPr>
          <a:lstStyle/>
          <a:p>
            <a:pPr marL="342900" indent="-342900">
              <a:lnSpc>
                <a:spcPct val="107000"/>
              </a:lnSpc>
              <a:spcBef>
                <a:spcPts val="600"/>
              </a:spcBef>
              <a:spcAft>
                <a:spcPts val="1200"/>
              </a:spcAft>
              <a:buFont typeface="Arial" panose="020B0604020202020204" pitchFamily="34" charset="0"/>
              <a:buChar char="•"/>
            </a:pPr>
            <a:r>
              <a:rPr lang="en-GB" sz="2400" u="sng" dirty="0">
                <a:solidFill>
                  <a:srgbClr val="00C8A5"/>
                </a:solidFill>
                <a:latin typeface="Roboto" panose="02000000000000000000" pitchFamily="2" charset="0"/>
                <a:ea typeface="Roboto" panose="02000000000000000000" pitchFamily="2" charset="0"/>
                <a:hlinkClick r:id="rId3"/>
              </a:rPr>
              <a:t>East Renfrewshire Bereavement Loss and Grief Team Lesson Plans-resources for P1 to P7</a:t>
            </a:r>
            <a:r>
              <a:rPr lang="en-GB" sz="2400" dirty="0">
                <a:solidFill>
                  <a:srgbClr val="000000"/>
                </a:solidFill>
                <a:latin typeface="Roboto" panose="02000000000000000000" pitchFamily="2" charset="0"/>
                <a:ea typeface="Roboto" panose="02000000000000000000" pitchFamily="2" charset="0"/>
              </a:rPr>
              <a:t>​</a:t>
            </a:r>
          </a:p>
          <a:p>
            <a:pPr marL="342900" indent="-342900" fontAlgn="base">
              <a:lnSpc>
                <a:spcPct val="150000"/>
              </a:lnSpc>
              <a:spcBef>
                <a:spcPts val="600"/>
              </a:spcBef>
              <a:spcAft>
                <a:spcPts val="1200"/>
              </a:spcAft>
              <a:buFont typeface="Arial" panose="020B0604020202020204" pitchFamily="34" charset="0"/>
              <a:buChar char="•"/>
            </a:pPr>
            <a:r>
              <a:rPr lang="en-GB" sz="2400" u="sng" dirty="0">
                <a:solidFill>
                  <a:srgbClr val="00C8A5"/>
                </a:solidFill>
                <a:latin typeface="Roboto" panose="02000000000000000000" pitchFamily="2" charset="0"/>
                <a:ea typeface="Roboto" panose="02000000000000000000" pitchFamily="2" charset="0"/>
                <a:hlinkClick r:id="rId4"/>
              </a:rPr>
              <a:t>The Resilience Project: Educating and Supporting Children around Death, Dying and Bereavement St Francis Xavier’s Primary School, Falkirk</a:t>
            </a:r>
            <a:r>
              <a:rPr lang="en-GB" sz="2400" dirty="0">
                <a:solidFill>
                  <a:srgbClr val="467886"/>
                </a:solidFill>
                <a:latin typeface="Roboto" panose="02000000000000000000" pitchFamily="2" charset="0"/>
                <a:ea typeface="Roboto" panose="02000000000000000000" pitchFamily="2" charset="0"/>
              </a:rPr>
              <a:t> </a:t>
            </a:r>
            <a:r>
              <a:rPr lang="en-GB" sz="2400" dirty="0">
                <a:solidFill>
                  <a:srgbClr val="000000"/>
                </a:solidFill>
                <a:latin typeface="Roboto" panose="02000000000000000000" pitchFamily="2" charset="0"/>
                <a:ea typeface="Roboto" panose="02000000000000000000" pitchFamily="2" charset="0"/>
              </a:rPr>
              <a:t>​​</a:t>
            </a:r>
          </a:p>
          <a:p>
            <a:pPr marL="342900" indent="-342900" fontAlgn="base">
              <a:lnSpc>
                <a:spcPct val="150000"/>
              </a:lnSpc>
              <a:spcBef>
                <a:spcPts val="600"/>
              </a:spcBef>
              <a:spcAft>
                <a:spcPts val="1200"/>
              </a:spcAft>
              <a:buFont typeface="Arial" panose="020B0604020202020204" pitchFamily="34" charset="0"/>
              <a:buChar char="•"/>
            </a:pPr>
            <a:r>
              <a:rPr lang="en-GB" sz="2400" u="sng" dirty="0">
                <a:solidFill>
                  <a:srgbClr val="00C8A5"/>
                </a:solidFill>
                <a:latin typeface="Roboto" panose="02000000000000000000" pitchFamily="2" charset="0"/>
                <a:ea typeface="Roboto" panose="02000000000000000000" pitchFamily="2" charset="0"/>
                <a:hlinkClick r:id="rId5"/>
              </a:rPr>
              <a:t>Having honest conversations about death and grief </a:t>
            </a:r>
            <a:r>
              <a:rPr lang="en-GB" sz="2400" dirty="0">
                <a:solidFill>
                  <a:srgbClr val="000000"/>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464019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97719-1100-BC98-E5E2-31829AB14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F9329-82C5-2960-7B75-AFE6EBD935ED}"/>
              </a:ext>
            </a:extLst>
          </p:cNvPr>
          <p:cNvSpPr>
            <a:spLocks noGrp="1"/>
          </p:cNvSpPr>
          <p:nvPr>
            <p:ph type="title"/>
          </p:nvPr>
        </p:nvSpPr>
        <p:spPr>
          <a:xfrm>
            <a:off x="838200" y="119382"/>
            <a:ext cx="10515600" cy="1325563"/>
          </a:xfrm>
        </p:spPr>
        <p:txBody>
          <a:bodyPr/>
          <a:lstStyle/>
          <a:p>
            <a:r>
              <a:rPr lang="en-GB" altLang="en-US" dirty="0"/>
              <a:t>Curriculum: l</a:t>
            </a:r>
            <a:r>
              <a:rPr lang="en-GB" dirty="0"/>
              <a:t>earn, explore and grow</a:t>
            </a:r>
          </a:p>
        </p:txBody>
      </p:sp>
      <p:sp>
        <p:nvSpPr>
          <p:cNvPr id="5" name="TextBox 4">
            <a:extLst>
              <a:ext uri="{FF2B5EF4-FFF2-40B4-BE49-F238E27FC236}">
                <a16:creationId xmlns:a16="http://schemas.microsoft.com/office/drawing/2014/main" id="{F204E39A-8FB3-7696-9E50-1795F105953E}"/>
              </a:ext>
            </a:extLst>
          </p:cNvPr>
          <p:cNvSpPr txBox="1"/>
          <p:nvPr/>
        </p:nvSpPr>
        <p:spPr>
          <a:xfrm>
            <a:off x="811257" y="1342076"/>
            <a:ext cx="10691630" cy="5396542"/>
          </a:xfrm>
          <a:prstGeom prst="rect">
            <a:avLst/>
          </a:prstGeom>
          <a:noFill/>
        </p:spPr>
        <p:txBody>
          <a:bodyPr wrap="square">
            <a:spAutoFit/>
          </a:bodyPr>
          <a:lstStyle/>
          <a:p>
            <a:pPr>
              <a:lnSpc>
                <a:spcPct val="107000"/>
              </a:lnSpc>
              <a:spcBef>
                <a:spcPts val="600"/>
              </a:spcBef>
              <a:spcAft>
                <a:spcPts val="1200"/>
              </a:spcAft>
            </a:pPr>
            <a:r>
              <a:rPr lang="en-GB" sz="2400" u="sng" dirty="0">
                <a:hlinkClick r:id="rId3"/>
              </a:rPr>
              <a:t>East Renfrewshire Bereavement Loss and Grief Lesson Plans for P1 to P7</a:t>
            </a:r>
            <a:r>
              <a:rPr lang="en-GB" sz="2400" dirty="0"/>
              <a:t>​</a:t>
            </a:r>
          </a:p>
          <a:p>
            <a:pPr fontAlgn="base">
              <a:lnSpc>
                <a:spcPct val="150000"/>
              </a:lnSpc>
              <a:spcBef>
                <a:spcPts val="600"/>
              </a:spcBef>
              <a:spcAft>
                <a:spcPts val="1200"/>
              </a:spcAft>
            </a:pPr>
            <a:r>
              <a:rPr lang="en-GB" sz="2400" b="1" dirty="0"/>
              <a:t>Learn</a:t>
            </a:r>
            <a:r>
              <a:rPr lang="en-GB" sz="2400" dirty="0"/>
              <a:t>: introduces some of the feelings which a loss, change or death can </a:t>
            </a:r>
            <a:r>
              <a:rPr lang="en-US" sz="2400" dirty="0"/>
              <a:t>​</a:t>
            </a:r>
            <a:r>
              <a:rPr lang="en-GB" sz="2400" dirty="0"/>
              <a:t>bring.</a:t>
            </a:r>
            <a:endParaRPr lang="en-US" sz="2400" dirty="0"/>
          </a:p>
          <a:p>
            <a:pPr fontAlgn="base">
              <a:lnSpc>
                <a:spcPct val="150000"/>
              </a:lnSpc>
              <a:spcBef>
                <a:spcPts val="600"/>
              </a:spcBef>
              <a:spcAft>
                <a:spcPts val="1200"/>
              </a:spcAft>
            </a:pPr>
            <a:r>
              <a:rPr lang="en-GB" sz="2400" b="1" dirty="0"/>
              <a:t>Explore</a:t>
            </a:r>
            <a:r>
              <a:rPr lang="en-GB" sz="2400" dirty="0"/>
              <a:t>: through group discussions and activities pupils will consider what death means, what grief is, what people need when they are bereaved and how we can help others.</a:t>
            </a:r>
            <a:r>
              <a:rPr lang="en-US" sz="2400" dirty="0"/>
              <a:t>​</a:t>
            </a:r>
          </a:p>
          <a:p>
            <a:pPr fontAlgn="base">
              <a:lnSpc>
                <a:spcPct val="150000"/>
              </a:lnSpc>
              <a:spcBef>
                <a:spcPts val="600"/>
              </a:spcBef>
              <a:spcAft>
                <a:spcPts val="1200"/>
              </a:spcAft>
            </a:pPr>
            <a:r>
              <a:rPr lang="en-GB" sz="2400" b="1" dirty="0"/>
              <a:t>Grow</a:t>
            </a:r>
            <a:r>
              <a:rPr lang="en-GB" sz="2400" dirty="0"/>
              <a:t>: builds resilience and promotes wellbeing through different creative and interactive strategies.</a:t>
            </a:r>
            <a:r>
              <a:rPr lang="en-US" sz="2400" dirty="0"/>
              <a:t>​</a:t>
            </a:r>
          </a:p>
          <a:p>
            <a:pPr fontAlgn="base"/>
            <a:r>
              <a:rPr lang="en-GB" sz="2400" u="sng" dirty="0">
                <a:hlinkClick r:id="rId4"/>
              </a:rPr>
              <a:t>The Resilience Project: Educating and Supporting Children around Death, Dying and Bereavement St Francis Xavier’s Primary School, Falkirk</a:t>
            </a:r>
            <a:endParaRPr lang="en-GB" sz="24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08591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C770F-18C6-ECE8-3825-FE862A665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62898-7C20-E71B-D58B-E7DB3D94DAF3}"/>
              </a:ext>
            </a:extLst>
          </p:cNvPr>
          <p:cNvSpPr>
            <a:spLocks noGrp="1"/>
          </p:cNvSpPr>
          <p:nvPr>
            <p:ph type="title"/>
          </p:nvPr>
        </p:nvSpPr>
        <p:spPr>
          <a:xfrm>
            <a:off x="811257" y="281556"/>
            <a:ext cx="10515600" cy="1325563"/>
          </a:xfrm>
        </p:spPr>
        <p:txBody>
          <a:bodyPr/>
          <a:lstStyle/>
          <a:p>
            <a:r>
              <a:rPr lang="en-GB" dirty="0"/>
              <a:t>Preparing for an expected death​</a:t>
            </a:r>
          </a:p>
        </p:txBody>
      </p:sp>
      <p:sp>
        <p:nvSpPr>
          <p:cNvPr id="27" name="TextBox 26">
            <a:extLst>
              <a:ext uri="{FF2B5EF4-FFF2-40B4-BE49-F238E27FC236}">
                <a16:creationId xmlns:a16="http://schemas.microsoft.com/office/drawing/2014/main" id="{17E1F785-519D-0EC4-A76C-1DA8DF498BB0}"/>
              </a:ext>
            </a:extLst>
          </p:cNvPr>
          <p:cNvSpPr txBox="1"/>
          <p:nvPr/>
        </p:nvSpPr>
        <p:spPr>
          <a:xfrm>
            <a:off x="756811" y="1607119"/>
            <a:ext cx="10678378" cy="2809039"/>
          </a:xfrm>
          <a:prstGeom prst="rect">
            <a:avLst/>
          </a:prstGeom>
          <a:noFill/>
        </p:spPr>
        <p:txBody>
          <a:bodyPr wrap="square">
            <a:spAutoFit/>
          </a:bodyPr>
          <a:lstStyle/>
          <a:p>
            <a:pPr marL="285750" indent="-285750" fontAlgn="base">
              <a:lnSpc>
                <a:spcPct val="150000"/>
              </a:lnSpc>
              <a:buFont typeface="Arial" panose="020B0604020202020204" pitchFamily="34" charset="0"/>
              <a:buChar char="•"/>
            </a:pPr>
            <a:r>
              <a:rPr lang="en-GB" sz="2400" u="sng" dirty="0">
                <a:hlinkClick r:id="rId3"/>
              </a:rPr>
              <a:t>When your child is not expected to live </a:t>
            </a:r>
            <a:r>
              <a:rPr lang="en-GB" sz="2400" dirty="0"/>
              <a:t>Child Bereavement UK 5m 45s​</a:t>
            </a:r>
          </a:p>
          <a:p>
            <a:pPr marL="285750" indent="-285750" fontAlgn="base">
              <a:lnSpc>
                <a:spcPct val="150000"/>
              </a:lnSpc>
              <a:buFont typeface="Arial" panose="020B0604020202020204" pitchFamily="34" charset="0"/>
              <a:buChar char="•"/>
            </a:pPr>
            <a:r>
              <a:rPr lang="en-GB" sz="2400" u="sng" dirty="0">
                <a:hlinkClick r:id="rId4"/>
              </a:rPr>
              <a:t>When a parent is not expected to live </a:t>
            </a:r>
            <a:r>
              <a:rPr lang="en-GB" sz="2400" dirty="0"/>
              <a:t>Child Bereavement UK 3m 3s</a:t>
            </a:r>
            <a:r>
              <a:rPr lang="en-US" sz="2400" dirty="0"/>
              <a:t>​</a:t>
            </a:r>
            <a:endParaRPr lang="en-GB" sz="2400" dirty="0"/>
          </a:p>
          <a:p>
            <a:pPr marL="285750" indent="-285750" fontAlgn="base">
              <a:lnSpc>
                <a:spcPct val="150000"/>
              </a:lnSpc>
              <a:buFont typeface="Arial" panose="020B0604020202020204" pitchFamily="34" charset="0"/>
              <a:buChar char="•"/>
            </a:pPr>
            <a:r>
              <a:rPr lang="en-GB" sz="2400" u="sng" dirty="0">
                <a:hlinkClick r:id="rId5"/>
              </a:rPr>
              <a:t>Supporting siblings of a seriously ill child </a:t>
            </a:r>
            <a:r>
              <a:rPr lang="en-GB" sz="2400" dirty="0"/>
              <a:t>Rainbow trust </a:t>
            </a:r>
            <a:r>
              <a:rPr lang="en-US" sz="2400" dirty="0"/>
              <a:t>​</a:t>
            </a:r>
            <a:endParaRPr lang="en-GB" sz="2400" dirty="0"/>
          </a:p>
          <a:p>
            <a:pPr marL="285750" indent="-285750" fontAlgn="base">
              <a:lnSpc>
                <a:spcPct val="150000"/>
              </a:lnSpc>
              <a:buFont typeface="Arial" panose="020B0604020202020204" pitchFamily="34" charset="0"/>
              <a:buChar char="•"/>
            </a:pPr>
            <a:r>
              <a:rPr lang="en-GB" sz="2400" u="sng" dirty="0">
                <a:hlinkClick r:id="rId6"/>
              </a:rPr>
              <a:t>Responding to and Supporting Anticipatory Grief</a:t>
            </a:r>
            <a:r>
              <a:rPr lang="en-GB" sz="2400" dirty="0"/>
              <a:t> National Association of School Psychologists</a:t>
            </a:r>
          </a:p>
        </p:txBody>
      </p:sp>
    </p:spTree>
    <p:extLst>
      <p:ext uri="{BB962C8B-B14F-4D97-AF65-F5344CB8AC3E}">
        <p14:creationId xmlns:p14="http://schemas.microsoft.com/office/powerpoint/2010/main" val="2184048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82C50-2AE5-4651-04F6-34495738C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F953C-583D-379B-3773-4EF1D1503693}"/>
              </a:ext>
            </a:extLst>
          </p:cNvPr>
          <p:cNvSpPr>
            <a:spLocks noGrp="1"/>
          </p:cNvSpPr>
          <p:nvPr>
            <p:ph type="title"/>
          </p:nvPr>
        </p:nvSpPr>
        <p:spPr>
          <a:xfrm>
            <a:off x="811256" y="490216"/>
            <a:ext cx="10055527" cy="1325563"/>
          </a:xfrm>
        </p:spPr>
        <p:txBody>
          <a:bodyPr/>
          <a:lstStyle/>
          <a:p>
            <a:r>
              <a:rPr lang="en-GB" dirty="0"/>
              <a:t>Grief reactions and children’s understanding of death​</a:t>
            </a:r>
          </a:p>
        </p:txBody>
      </p:sp>
      <p:sp>
        <p:nvSpPr>
          <p:cNvPr id="27" name="TextBox 26">
            <a:extLst>
              <a:ext uri="{FF2B5EF4-FFF2-40B4-BE49-F238E27FC236}">
                <a16:creationId xmlns:a16="http://schemas.microsoft.com/office/drawing/2014/main" id="{099DD65B-2017-1A21-1F3C-B4BC445D9F2F}"/>
              </a:ext>
            </a:extLst>
          </p:cNvPr>
          <p:cNvSpPr txBox="1"/>
          <p:nvPr/>
        </p:nvSpPr>
        <p:spPr>
          <a:xfrm>
            <a:off x="811256" y="2203466"/>
            <a:ext cx="10569486" cy="3501536"/>
          </a:xfrm>
          <a:prstGeom prst="rect">
            <a:avLst/>
          </a:prstGeom>
          <a:noFill/>
        </p:spPr>
        <p:txBody>
          <a:bodyPr wrap="square">
            <a:spAutoFit/>
          </a:bodyPr>
          <a:lstStyle/>
          <a:p>
            <a:pPr marL="342900" indent="-342900" fontAlgn="base">
              <a:lnSpc>
                <a:spcPct val="150000"/>
              </a:lnSpc>
              <a:spcBef>
                <a:spcPts val="600"/>
              </a:spcBef>
              <a:spcAft>
                <a:spcPts val="1200"/>
              </a:spcAft>
              <a:buFont typeface="Arial" panose="020B0604020202020204" pitchFamily="34" charset="0"/>
              <a:buChar char="•"/>
            </a:pPr>
            <a:r>
              <a:rPr lang="en-GB" sz="2400" u="sng" dirty="0">
                <a:hlinkClick r:id="rId3"/>
              </a:rPr>
              <a:t>What is grief?</a:t>
            </a:r>
            <a:r>
              <a:rPr lang="en-GB" sz="2400" dirty="0"/>
              <a:t> Child Bereavement UK Animation</a:t>
            </a:r>
          </a:p>
          <a:p>
            <a:pPr marL="342900" indent="-342900" fontAlgn="base">
              <a:lnSpc>
                <a:spcPct val="150000"/>
              </a:lnSpc>
              <a:spcBef>
                <a:spcPts val="600"/>
              </a:spcBef>
              <a:spcAft>
                <a:spcPts val="1200"/>
              </a:spcAft>
              <a:buFont typeface="Arial" panose="020B0604020202020204" pitchFamily="34" charset="0"/>
              <a:buChar char="•"/>
            </a:pPr>
            <a:r>
              <a:rPr lang="en-GB" sz="2400" u="sng" dirty="0">
                <a:hlinkClick r:id="rId4"/>
              </a:rPr>
              <a:t>Puddle jumping</a:t>
            </a:r>
            <a:r>
              <a:rPr lang="en-GB" sz="2400" dirty="0"/>
              <a:t> Child Bereavement UK Animation</a:t>
            </a:r>
          </a:p>
          <a:p>
            <a:pPr marL="342900" indent="-342900" fontAlgn="base">
              <a:lnSpc>
                <a:spcPct val="150000"/>
              </a:lnSpc>
              <a:spcBef>
                <a:spcPts val="600"/>
              </a:spcBef>
              <a:spcAft>
                <a:spcPts val="1200"/>
              </a:spcAft>
              <a:buFont typeface="Arial" panose="020B0604020202020204" pitchFamily="34" charset="0"/>
              <a:buChar char="•"/>
            </a:pPr>
            <a:r>
              <a:rPr lang="en-GB" sz="2400" u="sng" dirty="0">
                <a:hlinkClick r:id="rId5"/>
              </a:rPr>
              <a:t>Children’s understanding of death at different ages</a:t>
            </a:r>
            <a:r>
              <a:rPr lang="en-GB" sz="2400" dirty="0"/>
              <a:t> Child Bereavement UK</a:t>
            </a:r>
          </a:p>
          <a:p>
            <a:pPr fontAlgn="base">
              <a:lnSpc>
                <a:spcPct val="150000"/>
              </a:lnSpc>
              <a:spcBef>
                <a:spcPts val="600"/>
              </a:spcBef>
              <a:spcAft>
                <a:spcPts val="1200"/>
              </a:spcAft>
            </a:pPr>
            <a:r>
              <a:rPr lang="en-GB" sz="2400" dirty="0"/>
              <a:t> This film explores both understanding of death across the age ranges from baby to teenager and behaviours that are often exhibited.</a:t>
            </a:r>
            <a:endParaRPr lang="en-US" sz="2400" dirty="0"/>
          </a:p>
        </p:txBody>
      </p:sp>
    </p:spTree>
    <p:extLst>
      <p:ext uri="{BB962C8B-B14F-4D97-AF65-F5344CB8AC3E}">
        <p14:creationId xmlns:p14="http://schemas.microsoft.com/office/powerpoint/2010/main" val="2274736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4CD4E-279E-3F92-ABC8-6E0E8F447F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AEA51-3E80-1B96-6D38-894A963982A4}"/>
              </a:ext>
            </a:extLst>
          </p:cNvPr>
          <p:cNvSpPr>
            <a:spLocks noGrp="1"/>
          </p:cNvSpPr>
          <p:nvPr>
            <p:ph type="title"/>
          </p:nvPr>
        </p:nvSpPr>
        <p:spPr>
          <a:xfrm>
            <a:off x="811257" y="281556"/>
            <a:ext cx="10515600" cy="1325563"/>
          </a:xfrm>
        </p:spPr>
        <p:txBody>
          <a:bodyPr/>
          <a:lstStyle/>
          <a:p>
            <a:r>
              <a:rPr lang="en-GB" dirty="0"/>
              <a:t>Overview</a:t>
            </a:r>
          </a:p>
        </p:txBody>
      </p:sp>
      <p:sp>
        <p:nvSpPr>
          <p:cNvPr id="27" name="TextBox 26">
            <a:extLst>
              <a:ext uri="{FF2B5EF4-FFF2-40B4-BE49-F238E27FC236}">
                <a16:creationId xmlns:a16="http://schemas.microsoft.com/office/drawing/2014/main" id="{4CF259BD-DE9D-F028-AD56-435620D6F110}"/>
              </a:ext>
            </a:extLst>
          </p:cNvPr>
          <p:cNvSpPr txBox="1"/>
          <p:nvPr/>
        </p:nvSpPr>
        <p:spPr>
          <a:xfrm>
            <a:off x="811257" y="1607119"/>
            <a:ext cx="8823074" cy="446276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A whole school approach</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Curriculum resources</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Grief, grief reactions, children's understanding of death</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Supporting bereaved children and young people, </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Traumatic death including sudden death/suicide</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Supporting families including awareness of faith traditions</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Additional Support Needs (ASN)</a:t>
            </a:r>
          </a:p>
          <a:p>
            <a:pPr marL="342900" indent="-342900">
              <a:lnSpc>
                <a:spcPct val="150000"/>
              </a:lnSpc>
              <a:buFont typeface="Arial" panose="020B0604020202020204" pitchFamily="34" charset="0"/>
              <a:buChar char="•"/>
            </a:pPr>
            <a:r>
              <a:rPr lang="en-GB" sz="2400" dirty="0">
                <a:latin typeface="Roboto" panose="02000000000000000000" pitchFamily="2" charset="0"/>
                <a:ea typeface="Roboto" panose="02000000000000000000" pitchFamily="2" charset="0"/>
              </a:rPr>
              <a:t>further resources and helpful organisations</a:t>
            </a:r>
          </a:p>
        </p:txBody>
      </p:sp>
    </p:spTree>
    <p:extLst>
      <p:ext uri="{BB962C8B-B14F-4D97-AF65-F5344CB8AC3E}">
        <p14:creationId xmlns:p14="http://schemas.microsoft.com/office/powerpoint/2010/main" val="330658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6790A-BFCB-9AD8-B6C5-E23D5FCDA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7AAAD-95B5-3B77-D158-E2C839141109}"/>
              </a:ext>
            </a:extLst>
          </p:cNvPr>
          <p:cNvSpPr>
            <a:spLocks noGrp="1"/>
          </p:cNvSpPr>
          <p:nvPr>
            <p:ph type="title"/>
          </p:nvPr>
        </p:nvSpPr>
        <p:spPr>
          <a:xfrm>
            <a:off x="811257" y="281556"/>
            <a:ext cx="10515600" cy="1325563"/>
          </a:xfrm>
        </p:spPr>
        <p:txBody>
          <a:bodyPr/>
          <a:lstStyle/>
          <a:p>
            <a:r>
              <a:rPr lang="en-GB" dirty="0"/>
              <a:t>Supporting children and young people​</a:t>
            </a:r>
          </a:p>
        </p:txBody>
      </p:sp>
      <p:sp>
        <p:nvSpPr>
          <p:cNvPr id="27" name="TextBox 26">
            <a:extLst>
              <a:ext uri="{FF2B5EF4-FFF2-40B4-BE49-F238E27FC236}">
                <a16:creationId xmlns:a16="http://schemas.microsoft.com/office/drawing/2014/main" id="{F72D5DD7-3F86-0837-C4CC-F722B23F6A69}"/>
              </a:ext>
            </a:extLst>
          </p:cNvPr>
          <p:cNvSpPr txBox="1"/>
          <p:nvPr/>
        </p:nvSpPr>
        <p:spPr>
          <a:xfrm>
            <a:off x="811257" y="1938423"/>
            <a:ext cx="11115700" cy="4062651"/>
          </a:xfrm>
          <a:prstGeom prst="rect">
            <a:avLst/>
          </a:prstGeom>
          <a:noFill/>
        </p:spPr>
        <p:txBody>
          <a:bodyPr wrap="square">
            <a:spAutoFit/>
          </a:bodyPr>
          <a:lstStyle/>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3"/>
              </a:rPr>
              <a:t>Supporting children and young people who are grieving</a:t>
            </a:r>
            <a:r>
              <a:rPr lang="en-GB" sz="2400" dirty="0">
                <a:latin typeface="Roboto" panose="02000000000000000000" pitchFamily="2" charset="0"/>
                <a:ea typeface="Roboto" panose="02000000000000000000" pitchFamily="2" charset="0"/>
              </a:rPr>
              <a:t> Cruse 7 pages</a:t>
            </a:r>
            <a:r>
              <a:rPr lang="en-US" sz="2400" dirty="0">
                <a:latin typeface="Roboto" panose="02000000000000000000" pitchFamily="2" charset="0"/>
                <a:ea typeface="Roboto" panose="02000000000000000000" pitchFamily="2" charset="0"/>
              </a:rPr>
              <a:t>​</a:t>
            </a:r>
          </a:p>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4"/>
              </a:rPr>
              <a:t>Explaining death and dying to children </a:t>
            </a:r>
            <a:r>
              <a:rPr lang="en-GB" sz="2400" dirty="0">
                <a:latin typeface="Roboto" panose="02000000000000000000" pitchFamily="2" charset="0"/>
                <a:ea typeface="Roboto" panose="02000000000000000000" pitchFamily="2" charset="0"/>
              </a:rPr>
              <a:t>Child Bereavement UK</a:t>
            </a:r>
            <a:r>
              <a:rPr lang="en-US" sz="2400" dirty="0">
                <a:latin typeface="Roboto" panose="02000000000000000000" pitchFamily="2" charset="0"/>
                <a:ea typeface="Roboto" panose="02000000000000000000" pitchFamily="2" charset="0"/>
              </a:rPr>
              <a:t>​</a:t>
            </a:r>
          </a:p>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5"/>
              </a:rPr>
              <a:t>Talking to children who are bereaved</a:t>
            </a:r>
            <a:r>
              <a:rPr lang="en-GB" sz="2400" dirty="0">
                <a:latin typeface="Roboto" panose="02000000000000000000" pitchFamily="2" charset="0"/>
                <a:ea typeface="Roboto" panose="02000000000000000000" pitchFamily="2" charset="0"/>
              </a:rPr>
              <a:t> animation aimed at health professionals</a:t>
            </a:r>
          </a:p>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6"/>
              </a:rPr>
              <a:t>Supporting a bereaved child in an Early Years setting </a:t>
            </a:r>
            <a:r>
              <a:rPr lang="en-GB" sz="2400" dirty="0">
                <a:latin typeface="Roboto" panose="02000000000000000000" pitchFamily="2" charset="0"/>
                <a:ea typeface="Roboto" panose="02000000000000000000" pitchFamily="2" charset="0"/>
              </a:rPr>
              <a:t>Child Bereavement UK</a:t>
            </a:r>
            <a:r>
              <a:rPr lang="en-US" sz="2400" dirty="0">
                <a:latin typeface="Roboto" panose="02000000000000000000" pitchFamily="2" charset="0"/>
                <a:ea typeface="Roboto" panose="02000000000000000000" pitchFamily="2" charset="0"/>
              </a:rPr>
              <a:t>​</a:t>
            </a:r>
          </a:p>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7"/>
              </a:rPr>
              <a:t>Supporting bereaved children in the early years</a:t>
            </a:r>
            <a:r>
              <a:rPr lang="en-GB" sz="2400" dirty="0">
                <a:latin typeface="Roboto" panose="02000000000000000000" pitchFamily="2" charset="0"/>
                <a:ea typeface="Roboto" panose="02000000000000000000" pitchFamily="2" charset="0"/>
              </a:rPr>
              <a:t>​ webinar by Beck Ferrari </a:t>
            </a:r>
          </a:p>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8"/>
              </a:rPr>
              <a:t>Supporting a bereaved pupil in a primary school </a:t>
            </a:r>
            <a:r>
              <a:rPr lang="en-GB" sz="2400" dirty="0">
                <a:latin typeface="Roboto" panose="02000000000000000000" pitchFamily="2" charset="0"/>
                <a:ea typeface="Roboto" panose="02000000000000000000" pitchFamily="2" charset="0"/>
              </a:rPr>
              <a:t>Child Bereavement UK</a:t>
            </a:r>
            <a:r>
              <a:rPr lang="en-US" sz="2400" dirty="0">
                <a:latin typeface="Roboto" panose="02000000000000000000" pitchFamily="2" charset="0"/>
                <a:ea typeface="Roboto" panose="02000000000000000000" pitchFamily="2" charset="0"/>
              </a:rPr>
              <a:t>​</a:t>
            </a:r>
          </a:p>
          <a:p>
            <a:pPr marL="342900" indent="-34290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9"/>
              </a:rPr>
              <a:t>Supporting a bereaved student in secondary school </a:t>
            </a:r>
            <a:r>
              <a:rPr lang="en-GB" sz="2400" dirty="0">
                <a:latin typeface="Roboto" panose="02000000000000000000" pitchFamily="2" charset="0"/>
                <a:ea typeface="Roboto" panose="02000000000000000000" pitchFamily="2" charset="0"/>
              </a:rPr>
              <a:t>Child Bereavement UK</a:t>
            </a:r>
            <a:r>
              <a:rPr lang="en-US" sz="2400" dirty="0">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542961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438EA-59EF-B427-4CB0-83AD4230B4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9E9162-68BA-5F9D-5765-13753D2F7A8D}"/>
              </a:ext>
            </a:extLst>
          </p:cNvPr>
          <p:cNvSpPr>
            <a:spLocks noGrp="1"/>
          </p:cNvSpPr>
          <p:nvPr>
            <p:ph type="title"/>
          </p:nvPr>
        </p:nvSpPr>
        <p:spPr>
          <a:xfrm>
            <a:off x="838200" y="533348"/>
            <a:ext cx="10515600" cy="1325563"/>
          </a:xfrm>
        </p:spPr>
        <p:txBody>
          <a:bodyPr/>
          <a:lstStyle/>
          <a:p>
            <a:r>
              <a:rPr lang="en-GB" dirty="0"/>
              <a:t>Supporting families including awareness of faith traditions</a:t>
            </a:r>
          </a:p>
        </p:txBody>
      </p:sp>
      <p:sp>
        <p:nvSpPr>
          <p:cNvPr id="27" name="TextBox 26">
            <a:extLst>
              <a:ext uri="{FF2B5EF4-FFF2-40B4-BE49-F238E27FC236}">
                <a16:creationId xmlns:a16="http://schemas.microsoft.com/office/drawing/2014/main" id="{491877F2-D4A1-32C6-7E09-A21AFCB608F4}"/>
              </a:ext>
            </a:extLst>
          </p:cNvPr>
          <p:cNvSpPr txBox="1"/>
          <p:nvPr/>
        </p:nvSpPr>
        <p:spPr>
          <a:xfrm>
            <a:off x="811257" y="1858911"/>
            <a:ext cx="11036186" cy="4108817"/>
          </a:xfrm>
          <a:prstGeom prst="rect">
            <a:avLst/>
          </a:prstGeom>
          <a:noFill/>
        </p:spPr>
        <p:txBody>
          <a:bodyPr wrap="square">
            <a:spAutoFit/>
          </a:bodyPr>
          <a:lstStyle/>
          <a:p>
            <a:pPr marL="285750" indent="-28575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3"/>
              </a:rPr>
              <a:t>Working with bereaved families </a:t>
            </a:r>
            <a:r>
              <a:rPr lang="en-GB" sz="2400" dirty="0">
                <a:latin typeface="Roboto" panose="02000000000000000000" pitchFamily="2" charset="0"/>
                <a:ea typeface="Roboto" panose="02000000000000000000" pitchFamily="2" charset="0"/>
              </a:rPr>
              <a:t>Child Bereavement Trust</a:t>
            </a:r>
            <a:r>
              <a:rPr lang="en-US" sz="2400" dirty="0">
                <a:latin typeface="Roboto" panose="02000000000000000000" pitchFamily="2" charset="0"/>
                <a:ea typeface="Roboto" panose="02000000000000000000" pitchFamily="2" charset="0"/>
              </a:rPr>
              <a:t>​</a:t>
            </a:r>
          </a:p>
          <a:p>
            <a:pPr marL="285750" indent="-28575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4"/>
              </a:rPr>
              <a:t>Faiths, beliefs, cultures and communities </a:t>
            </a:r>
            <a:r>
              <a:rPr lang="en-GB" sz="2400" dirty="0">
                <a:latin typeface="Roboto" panose="02000000000000000000" pitchFamily="2" charset="0"/>
                <a:ea typeface="Roboto" panose="02000000000000000000" pitchFamily="2" charset="0"/>
              </a:rPr>
              <a:t>Child Bereavement UK This explores what we need to be aware of in terms of supporting bereaved families from different faith traditions.</a:t>
            </a:r>
            <a:r>
              <a:rPr lang="en-US" sz="2400" dirty="0">
                <a:latin typeface="Roboto" panose="02000000000000000000" pitchFamily="2" charset="0"/>
                <a:ea typeface="Roboto" panose="02000000000000000000" pitchFamily="2" charset="0"/>
              </a:rPr>
              <a:t>​</a:t>
            </a:r>
          </a:p>
          <a:p>
            <a:pPr marL="285750" indent="-285750" fontAlgn="base">
              <a:spcBef>
                <a:spcPts val="600"/>
              </a:spcBef>
              <a:spcAft>
                <a:spcPts val="1200"/>
              </a:spcAft>
              <a:buFont typeface="Arial" panose="020B0604020202020204" pitchFamily="34" charset="0"/>
              <a:buChar char="•"/>
            </a:pPr>
            <a:r>
              <a:rPr lang="en-GB" sz="2400" u="sng" dirty="0">
                <a:latin typeface="Roboto" panose="02000000000000000000" pitchFamily="2" charset="0"/>
                <a:ea typeface="Roboto" panose="02000000000000000000" pitchFamily="2" charset="0"/>
                <a:hlinkClick r:id="rId5"/>
              </a:rPr>
              <a:t>Lasting Post </a:t>
            </a:r>
            <a:r>
              <a:rPr lang="en-GB" sz="2400" dirty="0">
                <a:latin typeface="Roboto" panose="02000000000000000000" pitchFamily="2" charset="0"/>
                <a:ea typeface="Roboto" panose="02000000000000000000" pitchFamily="2" charset="0"/>
              </a:rPr>
              <a:t>gives practical advice on all the tasks that need to be completed after a death including the funeral etiquette for different faiths.</a:t>
            </a:r>
            <a:r>
              <a:rPr lang="en-US" sz="2400" dirty="0">
                <a:latin typeface="Roboto" panose="02000000000000000000" pitchFamily="2" charset="0"/>
                <a:ea typeface="Roboto" panose="02000000000000000000" pitchFamily="2" charset="0"/>
              </a:rPr>
              <a:t>​</a:t>
            </a:r>
          </a:p>
          <a:p>
            <a:pPr marL="285750" indent="-285750" fontAlgn="base">
              <a:spcBef>
                <a:spcPts val="600"/>
              </a:spcBef>
              <a:spcAft>
                <a:spcPts val="1200"/>
              </a:spcAft>
              <a:buFont typeface="Arial" panose="020B0604020202020204" pitchFamily="34" charset="0"/>
              <a:buChar char="•"/>
            </a:pPr>
            <a:r>
              <a:rPr lang="en-GB" sz="2400" dirty="0">
                <a:latin typeface="Roboto" panose="02000000000000000000" pitchFamily="2" charset="0"/>
                <a:ea typeface="Roboto" panose="02000000000000000000" pitchFamily="2" charset="0"/>
              </a:rPr>
              <a:t>Developing religious literacy in the Rights and Equalities section of the </a:t>
            </a:r>
            <a:r>
              <a:rPr lang="en-GB" sz="2400" u="sng" dirty="0">
                <a:latin typeface="Roboto" panose="02000000000000000000" pitchFamily="2" charset="0"/>
                <a:ea typeface="Roboto" panose="02000000000000000000" pitchFamily="2" charset="0"/>
                <a:hlinkClick r:id="rId6"/>
              </a:rPr>
              <a:t>Informed level </a:t>
            </a:r>
            <a:r>
              <a:rPr lang="en-GB" sz="2400" dirty="0">
                <a:latin typeface="Roboto" panose="02000000000000000000" pitchFamily="2" charset="0"/>
                <a:ea typeface="Roboto" panose="02000000000000000000" pitchFamily="2" charset="0"/>
              </a:rPr>
              <a:t>of the Inclusion, Wellbeing and Equalities Professional Learning Framework.</a:t>
            </a:r>
            <a:r>
              <a:rPr lang="en-US" sz="2400" dirty="0">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354089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4919F-B01C-7D52-21A6-F6A3DF2065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5874A8-C4C8-F538-923B-CA0D329B5AFB}"/>
              </a:ext>
            </a:extLst>
          </p:cNvPr>
          <p:cNvSpPr>
            <a:spLocks noGrp="1"/>
          </p:cNvSpPr>
          <p:nvPr>
            <p:ph type="title"/>
          </p:nvPr>
        </p:nvSpPr>
        <p:spPr>
          <a:xfrm>
            <a:off x="811257" y="281556"/>
            <a:ext cx="10515600" cy="1325563"/>
          </a:xfrm>
        </p:spPr>
        <p:txBody>
          <a:bodyPr/>
          <a:lstStyle/>
          <a:p>
            <a:r>
              <a:rPr lang="en-GB" dirty="0"/>
              <a:t>Further Resources​</a:t>
            </a:r>
          </a:p>
        </p:txBody>
      </p:sp>
      <p:sp>
        <p:nvSpPr>
          <p:cNvPr id="3" name="Content Placeholder 2">
            <a:extLst>
              <a:ext uri="{FF2B5EF4-FFF2-40B4-BE49-F238E27FC236}">
                <a16:creationId xmlns:a16="http://schemas.microsoft.com/office/drawing/2014/main" id="{174AE614-31DD-F20E-DD3B-F7B6C421E862}"/>
              </a:ext>
            </a:extLst>
          </p:cNvPr>
          <p:cNvSpPr>
            <a:spLocks noGrp="1" noChangeArrowheads="1"/>
          </p:cNvSpPr>
          <p:nvPr/>
        </p:nvSpPr>
        <p:spPr bwMode="auto">
          <a:xfrm>
            <a:off x="811257" y="1714930"/>
            <a:ext cx="11194335" cy="2658288"/>
          </a:xfrm>
          <a:prstGeom prst="rect">
            <a:avLst/>
          </a:prstGeom>
          <a:noFill/>
          <a:ln>
            <a:noFill/>
          </a:ln>
        </p:spPr>
        <p:txBody>
          <a:bodyPr vert="horz" wrap="square" lIns="91440" tIns="45720" rIns="91440" bIns="45720" numCol="1" anchor="t" anchorCtr="0" compatLnSpc="1">
            <a:prstTxWarp prst="textNoShape">
              <a:avLst/>
            </a:prstTxWarp>
          </a:bodyPr>
          <a:lstStyle>
            <a:lvl1pPr algn="l" rtl="0" eaLnBrk="1" fontAlgn="base" hangingPunct="1">
              <a:spcBef>
                <a:spcPct val="20000"/>
              </a:spcBef>
              <a:spcAft>
                <a:spcPct val="0"/>
              </a:spcAft>
              <a:buFont typeface="Arial" panose="020B0604020202020204" pitchFamily="34" charset="0"/>
              <a:defRPr sz="2000" b="0" baseline="0">
                <a:solidFill>
                  <a:srgbClr val="595959"/>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rgbClr val="595959"/>
                </a:solidFill>
                <a:latin typeface="+mn-lt"/>
                <a:cs typeface="+mn-cs"/>
              </a:defRPr>
            </a:lvl2pPr>
            <a:lvl3pPr marL="1257300" indent="-342900" algn="l" rtl="0" eaLnBrk="1" fontAlgn="base" hangingPunct="1">
              <a:spcBef>
                <a:spcPct val="20000"/>
              </a:spcBef>
              <a:spcAft>
                <a:spcPct val="0"/>
              </a:spcAft>
              <a:buClr>
                <a:srgbClr val="00ABB5"/>
              </a:buClr>
              <a:buFont typeface="Lucida Grande"/>
              <a:buChar char="-"/>
              <a:defRPr sz="2000">
                <a:solidFill>
                  <a:srgbClr val="595959"/>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rgbClr val="595959"/>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rgbClr val="595959"/>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marL="342900" indent="-342900">
              <a:spcBef>
                <a:spcPts val="600"/>
              </a:spcBef>
              <a:spcAft>
                <a:spcPts val="1200"/>
              </a:spcAft>
              <a:buClr>
                <a:srgbClr val="00ABB5"/>
              </a:buClr>
              <a:buFont typeface="Arial" panose="020B0604020202020204" pitchFamily="34" charset="0"/>
              <a:buChar char="•"/>
            </a:pPr>
            <a:r>
              <a:rPr lang="en-GB" sz="2400" u="sng" kern="100" dirty="0">
                <a:solidFill>
                  <a:schemeClr val="tx1"/>
                </a:solidFill>
                <a:effectLst/>
                <a:latin typeface="Roboto" panose="02000000000000000000" pitchFamily="2" charset="0"/>
                <a:ea typeface="Roboto" panose="02000000000000000000" pitchFamily="2" charset="0"/>
                <a:cs typeface="Times New Roman" panose="02020603050405020304" pitchFamily="18" charset="0"/>
                <a:hlinkClick r:id="rId3"/>
              </a:rPr>
              <a:t>Community Approach to Supporting Bereavement, Loss and Grief</a:t>
            </a:r>
            <a:endParaRPr lang="en-GB" sz="2400" u="sng" kern="100" dirty="0">
              <a:solidFill>
                <a:schemeClr val="tx1"/>
              </a:solidFill>
              <a:latin typeface="Roboto" panose="02000000000000000000" pitchFamily="2" charset="0"/>
              <a:ea typeface="Roboto" panose="02000000000000000000" pitchFamily="2" charset="0"/>
              <a:cs typeface="Times New Roman" panose="02020603050405020304" pitchFamily="18" charset="0"/>
            </a:endParaRPr>
          </a:p>
          <a:p>
            <a:pPr marL="342900" indent="-342900">
              <a:spcBef>
                <a:spcPts val="600"/>
              </a:spcBef>
              <a:spcAft>
                <a:spcPts val="1200"/>
              </a:spcAft>
              <a:buClr>
                <a:srgbClr val="00ABB5"/>
              </a:buClr>
              <a:buFont typeface="Arial" panose="020B0604020202020204" pitchFamily="34" charset="0"/>
              <a:buChar char="•"/>
            </a:pPr>
            <a:r>
              <a:rPr lang="en-GB" sz="2400" u="sng" kern="100" dirty="0">
                <a:solidFill>
                  <a:schemeClr val="tx1"/>
                </a:solidFill>
                <a:effectLst/>
                <a:latin typeface="Roboto" panose="02000000000000000000" pitchFamily="2" charset="0"/>
                <a:ea typeface="Roboto" panose="02000000000000000000" pitchFamily="2" charset="0"/>
                <a:cs typeface="Times New Roman" panose="02020603050405020304" pitchFamily="18" charset="0"/>
                <a:hlinkClick r:id="rId4"/>
              </a:rPr>
              <a:t>Whole School Approach to Supporting Loss and Bereavement </a:t>
            </a:r>
            <a:endParaRPr lang="en-GB" sz="2400" u="sng" kern="100" dirty="0">
              <a:solidFill>
                <a:schemeClr val="tx1"/>
              </a:solidFill>
              <a:effectLst/>
              <a:latin typeface="Roboto" panose="02000000000000000000" pitchFamily="2" charset="0"/>
              <a:ea typeface="Roboto" panose="02000000000000000000" pitchFamily="2" charset="0"/>
              <a:cs typeface="Times New Roman" panose="02020603050405020304" pitchFamily="18" charset="0"/>
            </a:endParaRPr>
          </a:p>
          <a:p>
            <a:pPr marL="342900" indent="-342900">
              <a:spcBef>
                <a:spcPts val="600"/>
              </a:spcBef>
              <a:spcAft>
                <a:spcPts val="1200"/>
              </a:spcAft>
              <a:buClr>
                <a:srgbClr val="00ABB5"/>
              </a:buClr>
              <a:buFont typeface="Arial" panose="020B0604020202020204" pitchFamily="34" charset="0"/>
              <a:buChar char="•"/>
            </a:pPr>
            <a:r>
              <a:rPr lang="en-GB" sz="2400" dirty="0">
                <a:latin typeface="Roboto" panose="02000000000000000000" pitchFamily="2" charset="0"/>
                <a:ea typeface="Roboto" panose="02000000000000000000" pitchFamily="2" charset="0"/>
                <a:hlinkClick r:id="rId5"/>
              </a:rPr>
              <a:t>CBI_Book_List_Grief.pdf</a:t>
            </a:r>
            <a:endParaRPr lang="en-GB" sz="2400" kern="100" dirty="0">
              <a:solidFill>
                <a:schemeClr val="tx2">
                  <a:lumMod val="50000"/>
                </a:schemeClr>
              </a:solidFill>
              <a:effectLst/>
              <a:latin typeface="Roboto" panose="02000000000000000000" pitchFamily="2" charset="0"/>
              <a:ea typeface="Roboto" panose="02000000000000000000" pitchFamily="2" charset="0"/>
              <a:cs typeface="Arial" panose="020B0604020202020204" pitchFamily="34" charset="0"/>
            </a:endParaRPr>
          </a:p>
          <a:p>
            <a:pPr marL="342900" indent="-342900">
              <a:spcBef>
                <a:spcPts val="600"/>
              </a:spcBef>
              <a:spcAft>
                <a:spcPts val="1200"/>
              </a:spcAft>
              <a:buClr>
                <a:srgbClr val="00ABB5"/>
              </a:buClr>
              <a:buFont typeface="Arial" panose="020B0604020202020204" pitchFamily="34" charset="0"/>
              <a:buChar char="•"/>
            </a:pPr>
            <a:r>
              <a:rPr lang="en-GB" sz="2400" kern="100" dirty="0">
                <a:solidFill>
                  <a:schemeClr val="tx1"/>
                </a:solidFill>
                <a:effectLst/>
                <a:latin typeface="Roboto" panose="02000000000000000000" pitchFamily="2" charset="0"/>
                <a:ea typeface="Roboto" panose="02000000000000000000" pitchFamily="2" charset="0"/>
                <a:cs typeface="Times New Roman" panose="02020603050405020304" pitchFamily="18" charset="0"/>
                <a:hlinkClick r:id="rId6"/>
              </a:rPr>
              <a:t>Books and Resources</a:t>
            </a:r>
            <a:r>
              <a:rPr lang="en-GB" sz="2400" kern="100" dirty="0">
                <a:solidFill>
                  <a:schemeClr val="tx1"/>
                </a:solidFill>
                <a:effectLst/>
                <a:latin typeface="Roboto" panose="02000000000000000000" pitchFamily="2" charset="0"/>
                <a:ea typeface="Roboto" panose="02000000000000000000" pitchFamily="2" charset="0"/>
                <a:cs typeface="Times New Roman" panose="02020603050405020304" pitchFamily="18" charset="0"/>
              </a:rPr>
              <a:t> from Child Bereavement UK</a:t>
            </a:r>
          </a:p>
        </p:txBody>
      </p:sp>
    </p:spTree>
    <p:extLst>
      <p:ext uri="{BB962C8B-B14F-4D97-AF65-F5344CB8AC3E}">
        <p14:creationId xmlns:p14="http://schemas.microsoft.com/office/powerpoint/2010/main" val="3052011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3ECC2-79CD-1AAD-9696-7BDE71913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3F738-6BBF-7FBC-7A99-A401451264C8}"/>
              </a:ext>
            </a:extLst>
          </p:cNvPr>
          <p:cNvSpPr>
            <a:spLocks noGrp="1"/>
          </p:cNvSpPr>
          <p:nvPr>
            <p:ph type="title"/>
          </p:nvPr>
        </p:nvSpPr>
        <p:spPr>
          <a:xfrm>
            <a:off x="838200" y="102497"/>
            <a:ext cx="10515600" cy="1325563"/>
          </a:xfrm>
        </p:spPr>
        <p:txBody>
          <a:bodyPr/>
          <a:lstStyle/>
          <a:p>
            <a:r>
              <a:rPr lang="en-GB" dirty="0"/>
              <a:t>Support following traumatic deaths​</a:t>
            </a:r>
          </a:p>
        </p:txBody>
      </p:sp>
      <p:sp>
        <p:nvSpPr>
          <p:cNvPr id="3" name="Content Placeholder 2">
            <a:extLst>
              <a:ext uri="{FF2B5EF4-FFF2-40B4-BE49-F238E27FC236}">
                <a16:creationId xmlns:a16="http://schemas.microsoft.com/office/drawing/2014/main" id="{50D88ECB-E0CE-6652-4640-F972EC850BD8}"/>
              </a:ext>
            </a:extLst>
          </p:cNvPr>
          <p:cNvSpPr>
            <a:spLocks noGrp="1"/>
          </p:cNvSpPr>
          <p:nvPr>
            <p:ph idx="1"/>
          </p:nvPr>
        </p:nvSpPr>
        <p:spPr>
          <a:xfrm>
            <a:off x="838200" y="1328668"/>
            <a:ext cx="11155018" cy="5529332"/>
          </a:xfrm>
        </p:spPr>
        <p:txBody>
          <a:bodyPr>
            <a:noAutofit/>
          </a:bodyPr>
          <a:lstStyle/>
          <a:p>
            <a:pPr marL="342900" indent="-342900" fontAlgn="base">
              <a:spcBef>
                <a:spcPts val="600"/>
              </a:spcBef>
              <a:spcAft>
                <a:spcPts val="600"/>
              </a:spcAft>
              <a:buFont typeface="Arial" panose="020B0604020202020204" pitchFamily="34" charset="0"/>
              <a:buChar char="•"/>
            </a:pPr>
            <a:r>
              <a:rPr lang="en-GB" u="sng" dirty="0">
                <a:hlinkClick r:id="rId3"/>
              </a:rPr>
              <a:t>Managing a sudden death in the school community</a:t>
            </a:r>
            <a:endParaRPr lang="en-US" dirty="0"/>
          </a:p>
          <a:p>
            <a:pPr marL="342900" indent="-342900" fontAlgn="base">
              <a:spcBef>
                <a:spcPts val="600"/>
              </a:spcBef>
              <a:spcAft>
                <a:spcPts val="600"/>
              </a:spcAft>
              <a:buFont typeface="Arial" panose="020B0604020202020204" pitchFamily="34" charset="0"/>
              <a:buChar char="•"/>
            </a:pPr>
            <a:r>
              <a:rPr lang="en-GB" u="sng" dirty="0">
                <a:hlinkClick r:id="rId4"/>
              </a:rPr>
              <a:t>Critical Incidents in Educational Communities</a:t>
            </a:r>
            <a:endParaRPr lang="en-US" dirty="0"/>
          </a:p>
          <a:p>
            <a:pPr marL="342900" indent="-342900" fontAlgn="base">
              <a:spcBef>
                <a:spcPts val="600"/>
              </a:spcBef>
              <a:spcAft>
                <a:spcPts val="600"/>
              </a:spcAft>
              <a:buFont typeface="Arial" panose="020B0604020202020204" pitchFamily="34" charset="0"/>
              <a:buChar char="•"/>
            </a:pPr>
            <a:r>
              <a:rPr lang="en-GB" dirty="0"/>
              <a:t>​</a:t>
            </a:r>
            <a:r>
              <a:rPr lang="en-GB" u="sng" dirty="0">
                <a:hlinkClick r:id="rId5"/>
              </a:rPr>
              <a:t>Step by Step resources | Samaritans</a:t>
            </a:r>
            <a:endParaRPr lang="en-US" dirty="0"/>
          </a:p>
          <a:p>
            <a:pPr marL="342900" indent="-342900" fontAlgn="base">
              <a:spcBef>
                <a:spcPts val="600"/>
              </a:spcBef>
              <a:spcAft>
                <a:spcPts val="600"/>
              </a:spcAft>
              <a:buFont typeface="Arial" panose="020B0604020202020204" pitchFamily="34" charset="0"/>
              <a:buChar char="•"/>
            </a:pPr>
            <a:r>
              <a:rPr lang="en-GB" u="sng" dirty="0">
                <a:hlinkClick r:id="rId6"/>
              </a:rPr>
              <a:t>How to prepare for and respond to a suspected suicide in schools, colleges and other youth settings </a:t>
            </a:r>
            <a:r>
              <a:rPr lang="en-GB" u="sng" dirty="0">
                <a:hlinkClick r:id="rId5"/>
              </a:rPr>
              <a:t>|</a:t>
            </a:r>
            <a:r>
              <a:rPr lang="en-GB" u="sng" dirty="0">
                <a:hlinkClick r:id="rId6"/>
              </a:rPr>
              <a:t> Samaritans</a:t>
            </a:r>
            <a:r>
              <a:rPr lang="en-US" dirty="0"/>
              <a:t>​</a:t>
            </a:r>
          </a:p>
          <a:p>
            <a:pPr marL="342900" indent="-342900" fontAlgn="base">
              <a:spcBef>
                <a:spcPts val="600"/>
              </a:spcBef>
              <a:spcAft>
                <a:spcPts val="600"/>
              </a:spcAft>
              <a:buFont typeface="Arial" panose="020B0604020202020204" pitchFamily="34" charset="0"/>
              <a:buChar char="•"/>
            </a:pPr>
            <a:r>
              <a:rPr lang="en-GB" u="sng" dirty="0">
                <a:hlinkClick r:id="rId7"/>
              </a:rPr>
              <a:t>Explaining to a child that someone has died by suicide</a:t>
            </a:r>
            <a:r>
              <a:rPr lang="en-GB" dirty="0"/>
              <a:t>​</a:t>
            </a:r>
          </a:p>
          <a:p>
            <a:pPr marL="342900" indent="-342900" fontAlgn="base">
              <a:spcBef>
                <a:spcPts val="600"/>
              </a:spcBef>
              <a:spcAft>
                <a:spcPts val="600"/>
              </a:spcAft>
              <a:buFont typeface="Arial" panose="020B0604020202020204" pitchFamily="34" charset="0"/>
              <a:buChar char="•"/>
            </a:pPr>
            <a:r>
              <a:rPr lang="en-GB" u="sng" dirty="0">
                <a:hlinkClick r:id="rId8"/>
              </a:rPr>
              <a:t>Sudden Unexplained Death in Childhood</a:t>
            </a:r>
            <a:endParaRPr lang="en-US" dirty="0"/>
          </a:p>
          <a:p>
            <a:pPr marL="342900" indent="-342900" fontAlgn="base">
              <a:spcBef>
                <a:spcPts val="600"/>
              </a:spcBef>
              <a:spcAft>
                <a:spcPts val="600"/>
              </a:spcAft>
              <a:buFont typeface="Arial" panose="020B0604020202020204" pitchFamily="34" charset="0"/>
              <a:buChar char="•"/>
            </a:pPr>
            <a:r>
              <a:rPr lang="en-GB" u="sng" dirty="0">
                <a:hlinkClick r:id="rId9"/>
              </a:rPr>
              <a:t>Traumatic Grief</a:t>
            </a:r>
            <a:r>
              <a:rPr lang="en-GB" dirty="0"/>
              <a:t>​</a:t>
            </a:r>
          </a:p>
        </p:txBody>
      </p:sp>
    </p:spTree>
    <p:extLst>
      <p:ext uri="{BB962C8B-B14F-4D97-AF65-F5344CB8AC3E}">
        <p14:creationId xmlns:p14="http://schemas.microsoft.com/office/powerpoint/2010/main" val="316103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39D58-DA25-D4EE-1230-F549A5416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89E1D-03DC-EBFE-D9CB-205754C1597F}"/>
              </a:ext>
            </a:extLst>
          </p:cNvPr>
          <p:cNvSpPr>
            <a:spLocks noGrp="1"/>
          </p:cNvSpPr>
          <p:nvPr>
            <p:ph type="title"/>
          </p:nvPr>
        </p:nvSpPr>
        <p:spPr>
          <a:xfrm>
            <a:off x="811257" y="281556"/>
            <a:ext cx="10515600" cy="1325563"/>
          </a:xfrm>
        </p:spPr>
        <p:txBody>
          <a:bodyPr/>
          <a:lstStyle/>
          <a:p>
            <a:r>
              <a:rPr lang="en-GB" dirty="0"/>
              <a:t>Additional Support Needs (ASN)</a:t>
            </a:r>
          </a:p>
        </p:txBody>
      </p:sp>
      <p:sp>
        <p:nvSpPr>
          <p:cNvPr id="3" name="Content Placeholder 2">
            <a:extLst>
              <a:ext uri="{FF2B5EF4-FFF2-40B4-BE49-F238E27FC236}">
                <a16:creationId xmlns:a16="http://schemas.microsoft.com/office/drawing/2014/main" id="{44429819-94B4-CCFC-9405-AAA9A97DA7FF}"/>
              </a:ext>
            </a:extLst>
          </p:cNvPr>
          <p:cNvSpPr>
            <a:spLocks noGrp="1" noChangeArrowheads="1"/>
          </p:cNvSpPr>
          <p:nvPr/>
        </p:nvSpPr>
        <p:spPr bwMode="auto">
          <a:xfrm>
            <a:off x="811257" y="1714930"/>
            <a:ext cx="10757891" cy="4540096"/>
          </a:xfrm>
          <a:prstGeom prst="rect">
            <a:avLst/>
          </a:prstGeom>
          <a:noFill/>
          <a:ln>
            <a:noFill/>
          </a:ln>
        </p:spPr>
        <p:txBody>
          <a:bodyPr vert="horz" wrap="square" lIns="91440" tIns="45720" rIns="91440" bIns="45720" numCol="1" anchor="t" anchorCtr="0" compatLnSpc="1">
            <a:prstTxWarp prst="textNoShape">
              <a:avLst/>
            </a:prstTxWarp>
          </a:bodyPr>
          <a:lstStyle>
            <a:lvl1pPr algn="l" rtl="0" eaLnBrk="1" fontAlgn="base" hangingPunct="1">
              <a:spcBef>
                <a:spcPct val="20000"/>
              </a:spcBef>
              <a:spcAft>
                <a:spcPct val="0"/>
              </a:spcAft>
              <a:buFont typeface="Arial" panose="020B0604020202020204" pitchFamily="34" charset="0"/>
              <a:defRPr sz="2000" b="0" baseline="0">
                <a:solidFill>
                  <a:srgbClr val="595959"/>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rgbClr val="595959"/>
                </a:solidFill>
                <a:latin typeface="+mn-lt"/>
                <a:cs typeface="+mn-cs"/>
              </a:defRPr>
            </a:lvl2pPr>
            <a:lvl3pPr marL="1257300" indent="-342900" algn="l" rtl="0" eaLnBrk="1" fontAlgn="base" hangingPunct="1">
              <a:spcBef>
                <a:spcPct val="20000"/>
              </a:spcBef>
              <a:spcAft>
                <a:spcPct val="0"/>
              </a:spcAft>
              <a:buClr>
                <a:srgbClr val="00ABB5"/>
              </a:buClr>
              <a:buFont typeface="Lucida Grande"/>
              <a:buChar char="-"/>
              <a:defRPr sz="2000">
                <a:solidFill>
                  <a:srgbClr val="595959"/>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rgbClr val="595959"/>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rgbClr val="595959"/>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pPr>
              <a:lnSpc>
                <a:spcPct val="150000"/>
              </a:lnSpc>
              <a:spcAft>
                <a:spcPts val="1200"/>
              </a:spcAft>
            </a:pPr>
            <a:r>
              <a:rPr lang="en-GB" sz="2400" dirty="0">
                <a:solidFill>
                  <a:schemeClr val="tx1"/>
                </a:solidFill>
                <a:latin typeface="Roboto" panose="02000000000000000000" pitchFamily="2" charset="0"/>
                <a:ea typeface="Roboto" panose="02000000000000000000" pitchFamily="2" charset="0"/>
                <a:hlinkClick r:id="rId3"/>
              </a:rPr>
              <a:t>Additional support needs </a:t>
            </a:r>
            <a:r>
              <a:rPr lang="en-GB" sz="2400" dirty="0">
                <a:solidFill>
                  <a:schemeClr val="tx1"/>
                </a:solidFill>
                <a:latin typeface="Roboto" panose="02000000000000000000" pitchFamily="2" charset="0"/>
                <a:ea typeface="Roboto" panose="02000000000000000000" pitchFamily="2" charset="0"/>
              </a:rPr>
              <a:t>cover a vast array of needs. The articles below focus on those with learning needs and autistic children and young people.</a:t>
            </a:r>
            <a:r>
              <a:rPr lang="en-US" sz="2400" dirty="0">
                <a:solidFill>
                  <a:schemeClr val="tx1"/>
                </a:solidFill>
                <a:latin typeface="Roboto" panose="02000000000000000000" pitchFamily="2" charset="0"/>
                <a:ea typeface="Roboto" panose="02000000000000000000" pitchFamily="2" charset="0"/>
              </a:rPr>
              <a:t>​</a:t>
            </a:r>
          </a:p>
          <a:p>
            <a:pPr marL="342900" indent="-342900">
              <a:lnSpc>
                <a:spcPct val="150000"/>
              </a:lnSpc>
              <a:spcBef>
                <a:spcPts val="1200"/>
              </a:spcBef>
              <a:buFont typeface="Arial" panose="020B0604020202020204" pitchFamily="34" charset="0"/>
              <a:buChar char="•"/>
            </a:pPr>
            <a:r>
              <a:rPr lang="en-GB" sz="2400" u="sng" dirty="0">
                <a:solidFill>
                  <a:schemeClr val="tx1"/>
                </a:solidFill>
                <a:latin typeface="Roboto" panose="02000000000000000000" pitchFamily="2" charset="0"/>
                <a:ea typeface="Roboto" panose="02000000000000000000" pitchFamily="2" charset="0"/>
                <a:hlinkClick r:id="rId4"/>
              </a:rPr>
              <a:t>Bereavement, Loss and Grief - Ways of helping a child or young person </a:t>
            </a:r>
          </a:p>
          <a:p>
            <a:pPr marL="342900" indent="-342900">
              <a:lnSpc>
                <a:spcPct val="150000"/>
              </a:lnSpc>
              <a:spcBef>
                <a:spcPts val="1200"/>
              </a:spcBef>
              <a:buFont typeface="Arial" panose="020B0604020202020204" pitchFamily="34" charset="0"/>
              <a:buChar char="•"/>
            </a:pPr>
            <a:r>
              <a:rPr lang="en-GB" sz="2400" u="sng" dirty="0">
                <a:solidFill>
                  <a:schemeClr val="tx1"/>
                </a:solidFill>
                <a:latin typeface="Roboto" panose="02000000000000000000" pitchFamily="2" charset="0"/>
                <a:ea typeface="Roboto" panose="02000000000000000000" pitchFamily="2" charset="0"/>
                <a:hlinkClick r:id="rId4"/>
              </a:rPr>
              <a:t>ASN </a:t>
            </a:r>
            <a:r>
              <a:rPr lang="en-GB" sz="2400" u="sng" dirty="0">
                <a:solidFill>
                  <a:schemeClr val="tx1"/>
                </a:solidFill>
                <a:latin typeface="Roboto" panose="02000000000000000000" pitchFamily="2" charset="0"/>
                <a:ea typeface="Roboto" panose="02000000000000000000" pitchFamily="2" charset="0"/>
                <a:hlinkClick r:id="rId5"/>
              </a:rPr>
              <a:t>Bereavement and pupils with SEND (additional support needs)</a:t>
            </a:r>
            <a:r>
              <a:rPr lang="en-GB" sz="2400" dirty="0">
                <a:solidFill>
                  <a:schemeClr val="tx1"/>
                </a:solidFill>
                <a:latin typeface="Roboto" panose="02000000000000000000" pitchFamily="2" charset="0"/>
                <a:ea typeface="Roboto" panose="02000000000000000000" pitchFamily="2" charset="0"/>
              </a:rPr>
              <a:t> </a:t>
            </a:r>
          </a:p>
          <a:p>
            <a:pPr marL="342900" indent="-342900">
              <a:lnSpc>
                <a:spcPct val="150000"/>
              </a:lnSpc>
              <a:spcBef>
                <a:spcPts val="1200"/>
              </a:spcBef>
              <a:buFont typeface="Arial" panose="020B0604020202020204" pitchFamily="34" charset="0"/>
              <a:buChar char="•"/>
            </a:pPr>
            <a:r>
              <a:rPr lang="en-GB" sz="2400" u="sng" dirty="0">
                <a:solidFill>
                  <a:schemeClr val="tx1"/>
                </a:solidFill>
                <a:latin typeface="Roboto" panose="02000000000000000000" pitchFamily="2" charset="0"/>
                <a:ea typeface="Roboto" panose="02000000000000000000" pitchFamily="2" charset="0"/>
                <a:hlinkClick r:id="rId6"/>
              </a:rPr>
              <a:t>Supporting Autistic Learners with Bereavement</a:t>
            </a:r>
            <a:endParaRPr lang="en-GB" sz="2400" kern="100" dirty="0">
              <a:solidFill>
                <a:schemeClr val="tx1"/>
              </a:solidFill>
              <a:effectLst/>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844034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FEBA-02BE-2C94-E5CB-CEED6C588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A7C77-D109-43A6-D6A9-5ABF0F67B251}"/>
              </a:ext>
            </a:extLst>
          </p:cNvPr>
          <p:cNvSpPr>
            <a:spLocks noGrp="1"/>
          </p:cNvSpPr>
          <p:nvPr>
            <p:ph type="title"/>
          </p:nvPr>
        </p:nvSpPr>
        <p:spPr/>
        <p:txBody>
          <a:bodyPr/>
          <a:lstStyle/>
          <a:p>
            <a:r>
              <a:rPr lang="en-GB" dirty="0"/>
              <a:t>Who can I call for advice?​</a:t>
            </a:r>
          </a:p>
        </p:txBody>
      </p:sp>
      <p:sp>
        <p:nvSpPr>
          <p:cNvPr id="3" name="Content Placeholder 2">
            <a:extLst>
              <a:ext uri="{FF2B5EF4-FFF2-40B4-BE49-F238E27FC236}">
                <a16:creationId xmlns:a16="http://schemas.microsoft.com/office/drawing/2014/main" id="{BF0A14E8-F6B2-7D19-6920-EFB52F217C9E}"/>
              </a:ext>
            </a:extLst>
          </p:cNvPr>
          <p:cNvSpPr>
            <a:spLocks noGrp="1"/>
          </p:cNvSpPr>
          <p:nvPr>
            <p:ph idx="1"/>
          </p:nvPr>
        </p:nvSpPr>
        <p:spPr>
          <a:xfrm>
            <a:off x="838200" y="1825625"/>
            <a:ext cx="10770704" cy="4667250"/>
          </a:xfrm>
        </p:spPr>
        <p:txBody>
          <a:bodyPr>
            <a:noAutofit/>
          </a:bodyPr>
          <a:lstStyle/>
          <a:p>
            <a:pPr marL="342900" indent="-342900" fontAlgn="base">
              <a:spcAft>
                <a:spcPts val="1200"/>
              </a:spcAft>
              <a:buFont typeface="Arial" panose="020B0604020202020204" pitchFamily="34" charset="0"/>
              <a:buChar char="•"/>
            </a:pPr>
            <a:r>
              <a:rPr lang="en-GB" u="sng" dirty="0">
                <a:solidFill>
                  <a:schemeClr val="tx1"/>
                </a:solidFill>
                <a:hlinkClick r:id="rId3"/>
              </a:rPr>
              <a:t>Child Bereavement UK</a:t>
            </a:r>
            <a:r>
              <a:rPr lang="en-GB" dirty="0">
                <a:solidFill>
                  <a:schemeClr val="tx1"/>
                </a:solidFill>
              </a:rPr>
              <a:t> </a:t>
            </a:r>
          </a:p>
          <a:p>
            <a:pPr marL="342900" indent="-342900" fontAlgn="base">
              <a:spcAft>
                <a:spcPts val="1200"/>
              </a:spcAft>
              <a:buFont typeface="Arial" panose="020B0604020202020204" pitchFamily="34" charset="0"/>
              <a:buChar char="•"/>
            </a:pPr>
            <a:r>
              <a:rPr lang="en-GB" u="sng" dirty="0">
                <a:solidFill>
                  <a:schemeClr val="tx1"/>
                </a:solidFill>
                <a:hlinkClick r:id="rId4"/>
              </a:rPr>
              <a:t>Grief Encounter</a:t>
            </a:r>
            <a:endParaRPr lang="en-GB" u="sng" dirty="0">
              <a:solidFill>
                <a:schemeClr val="tx1"/>
              </a:solidFill>
            </a:endParaRPr>
          </a:p>
          <a:p>
            <a:pPr marL="342900" indent="-342900" fontAlgn="base">
              <a:spcAft>
                <a:spcPts val="1200"/>
              </a:spcAft>
              <a:buFont typeface="Arial" panose="020B0604020202020204" pitchFamily="34" charset="0"/>
              <a:buChar char="•"/>
            </a:pPr>
            <a:r>
              <a:rPr lang="en-GB" u="sng" dirty="0">
                <a:solidFill>
                  <a:schemeClr val="tx1"/>
                </a:solidFill>
                <a:hlinkClick r:id="rId5"/>
              </a:rPr>
              <a:t>Winston's Wish Strategy for schools</a:t>
            </a:r>
            <a:endParaRPr lang="en-GB" u="sng" dirty="0">
              <a:solidFill>
                <a:schemeClr val="tx1"/>
              </a:solidFill>
            </a:endParaRPr>
          </a:p>
          <a:p>
            <a:pPr marL="342900" indent="-342900" fontAlgn="base">
              <a:spcAft>
                <a:spcPts val="1200"/>
              </a:spcAft>
              <a:buFont typeface="Arial" panose="020B0604020202020204" pitchFamily="34" charset="0"/>
              <a:buChar char="•"/>
            </a:pPr>
            <a:r>
              <a:rPr lang="en-GB" u="sng" dirty="0">
                <a:solidFill>
                  <a:schemeClr val="tx1"/>
                </a:solidFill>
                <a:hlinkClick r:id="rId6"/>
              </a:rPr>
              <a:t>Petal Support </a:t>
            </a:r>
            <a:r>
              <a:rPr lang="en-US" dirty="0">
                <a:solidFill>
                  <a:schemeClr val="tx1"/>
                </a:solidFill>
              </a:rPr>
              <a:t>​</a:t>
            </a:r>
          </a:p>
          <a:p>
            <a:pPr marL="342900" indent="-342900" fontAlgn="base">
              <a:spcAft>
                <a:spcPts val="1200"/>
              </a:spcAft>
              <a:buFont typeface="Arial" panose="020B0604020202020204" pitchFamily="34" charset="0"/>
              <a:buChar char="•"/>
            </a:pPr>
            <a:r>
              <a:rPr lang="en-GB" u="sng" dirty="0">
                <a:solidFill>
                  <a:schemeClr val="tx1"/>
                </a:solidFill>
                <a:hlinkClick r:id="rId7"/>
              </a:rPr>
              <a:t>SUCD UK </a:t>
            </a:r>
            <a:endParaRPr lang="en-GB" u="sng" dirty="0">
              <a:solidFill>
                <a:schemeClr val="tx1"/>
              </a:solidFill>
            </a:endParaRPr>
          </a:p>
          <a:p>
            <a:pPr marL="342900" indent="-342900" fontAlgn="base">
              <a:spcAft>
                <a:spcPts val="1200"/>
              </a:spcAft>
              <a:buFont typeface="Arial" panose="020B0604020202020204" pitchFamily="34" charset="0"/>
              <a:buChar char="•"/>
            </a:pPr>
            <a:r>
              <a:rPr lang="en-GB" u="sng" dirty="0">
                <a:solidFill>
                  <a:schemeClr val="tx1"/>
                </a:solidFill>
                <a:hlinkClick r:id="rId8"/>
              </a:rPr>
              <a:t>Survivors of Bereavement by Suicide (SOBS)</a:t>
            </a:r>
            <a:endParaRPr lang="en-GB" dirty="0"/>
          </a:p>
        </p:txBody>
      </p:sp>
    </p:spTree>
    <p:extLst>
      <p:ext uri="{BB962C8B-B14F-4D97-AF65-F5344CB8AC3E}">
        <p14:creationId xmlns:p14="http://schemas.microsoft.com/office/powerpoint/2010/main" val="3837578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45F0C-7C43-DF34-21E6-E9192E4505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37C23-C802-C3BC-50CC-41E36998AC6E}"/>
              </a:ext>
            </a:extLst>
          </p:cNvPr>
          <p:cNvSpPr>
            <a:spLocks noGrp="1"/>
          </p:cNvSpPr>
          <p:nvPr>
            <p:ph type="title"/>
          </p:nvPr>
        </p:nvSpPr>
        <p:spPr/>
        <p:txBody>
          <a:bodyPr/>
          <a:lstStyle/>
          <a:p>
            <a:r>
              <a:rPr lang="en-GB" dirty="0"/>
              <a:t>Helpful Organisations​</a:t>
            </a:r>
          </a:p>
        </p:txBody>
      </p:sp>
      <p:sp>
        <p:nvSpPr>
          <p:cNvPr id="3" name="Content Placeholder 2">
            <a:extLst>
              <a:ext uri="{FF2B5EF4-FFF2-40B4-BE49-F238E27FC236}">
                <a16:creationId xmlns:a16="http://schemas.microsoft.com/office/drawing/2014/main" id="{77570A74-D52D-A612-DCBB-12F65EA8AF64}"/>
              </a:ext>
            </a:extLst>
          </p:cNvPr>
          <p:cNvSpPr>
            <a:spLocks noGrp="1"/>
          </p:cNvSpPr>
          <p:nvPr>
            <p:ph idx="1"/>
          </p:nvPr>
        </p:nvSpPr>
        <p:spPr>
          <a:xfrm>
            <a:off x="838200" y="1825625"/>
            <a:ext cx="10770704" cy="4667250"/>
          </a:xfrm>
        </p:spPr>
        <p:txBody>
          <a:bodyPr>
            <a:noAutofit/>
          </a:bodyPr>
          <a:lstStyle/>
          <a:p>
            <a:pPr marL="342900" indent="-342900" fontAlgn="base">
              <a:buFont typeface="Arial" panose="020B0604020202020204" pitchFamily="34" charset="0"/>
              <a:buChar char="•"/>
            </a:pPr>
            <a:r>
              <a:rPr lang="en-GB" u="sng" dirty="0">
                <a:hlinkClick r:id="rId3"/>
              </a:rPr>
              <a:t>At a Loss</a:t>
            </a:r>
            <a:r>
              <a:rPr lang="en-GB" dirty="0"/>
              <a:t> </a:t>
            </a:r>
          </a:p>
          <a:p>
            <a:pPr marL="342900" indent="-342900" fontAlgn="base">
              <a:buFont typeface="Arial" panose="020B0604020202020204" pitchFamily="34" charset="0"/>
              <a:buChar char="•"/>
            </a:pPr>
            <a:r>
              <a:rPr lang="en-GB" u="sng" dirty="0">
                <a:hlinkClick r:id="rId4"/>
              </a:rPr>
              <a:t>Child Bereavement UK</a:t>
            </a:r>
            <a:r>
              <a:rPr lang="en-GB" dirty="0"/>
              <a:t> </a:t>
            </a:r>
          </a:p>
          <a:p>
            <a:pPr marL="342900" indent="-342900" fontAlgn="base">
              <a:buFont typeface="Arial" panose="020B0604020202020204" pitchFamily="34" charset="0"/>
              <a:buChar char="•"/>
            </a:pPr>
            <a:r>
              <a:rPr lang="en-GB" u="sng" dirty="0">
                <a:hlinkClick r:id="rId5"/>
              </a:rPr>
              <a:t>Winston’s Wish</a:t>
            </a:r>
            <a:r>
              <a:rPr lang="en-GB" dirty="0"/>
              <a:t> </a:t>
            </a:r>
          </a:p>
          <a:p>
            <a:pPr marL="342900" indent="-342900" fontAlgn="base">
              <a:buFont typeface="Arial" panose="020B0604020202020204" pitchFamily="34" charset="0"/>
              <a:buChar char="•"/>
            </a:pPr>
            <a:r>
              <a:rPr lang="en-GB" u="sng" dirty="0">
                <a:hlinkClick r:id="rId6"/>
              </a:rPr>
              <a:t>Seasons for Growth</a:t>
            </a:r>
            <a:r>
              <a:rPr lang="en-GB" dirty="0"/>
              <a:t> </a:t>
            </a:r>
          </a:p>
          <a:p>
            <a:pPr marL="342900" indent="-342900" fontAlgn="base">
              <a:buFont typeface="Arial" panose="020B0604020202020204" pitchFamily="34" charset="0"/>
              <a:buChar char="•"/>
            </a:pPr>
            <a:r>
              <a:rPr lang="en-GB" u="sng" dirty="0">
                <a:hlinkClick r:id="rId7"/>
              </a:rPr>
              <a:t>PETAL</a:t>
            </a:r>
            <a:r>
              <a:rPr lang="en-GB" dirty="0"/>
              <a:t> </a:t>
            </a:r>
          </a:p>
          <a:p>
            <a:pPr marL="342900" indent="-342900" fontAlgn="base">
              <a:buFont typeface="Arial" panose="020B0604020202020204" pitchFamily="34" charset="0"/>
              <a:buChar char="•"/>
            </a:pPr>
            <a:r>
              <a:rPr lang="en-GB" u="sng" dirty="0">
                <a:hlinkClick r:id="rId8"/>
              </a:rPr>
              <a:t>The Samaritans</a:t>
            </a:r>
            <a:r>
              <a:rPr lang="en-GB" dirty="0"/>
              <a:t> </a:t>
            </a:r>
          </a:p>
          <a:p>
            <a:pPr marL="342900" indent="-342900" fontAlgn="base">
              <a:buFont typeface="Arial" panose="020B0604020202020204" pitchFamily="34" charset="0"/>
              <a:buChar char="•"/>
            </a:pPr>
            <a:r>
              <a:rPr lang="en-GB" u="sng" dirty="0">
                <a:hlinkClick r:id="rId9"/>
              </a:rPr>
              <a:t>Cruse Scotland</a:t>
            </a:r>
            <a:r>
              <a:rPr lang="en-GB" dirty="0"/>
              <a:t> </a:t>
            </a:r>
          </a:p>
          <a:p>
            <a:pPr marL="342900" indent="-342900" fontAlgn="base">
              <a:buFont typeface="Arial" panose="020B0604020202020204" pitchFamily="34" charset="0"/>
              <a:buChar char="•"/>
            </a:pPr>
            <a:r>
              <a:rPr lang="en-GB" u="sng" dirty="0" err="1">
                <a:hlinkClick r:id="rId10"/>
              </a:rPr>
              <a:t>LastingPost</a:t>
            </a:r>
            <a:endParaRPr lang="en-US" dirty="0"/>
          </a:p>
        </p:txBody>
      </p:sp>
    </p:spTree>
    <p:extLst>
      <p:ext uri="{BB962C8B-B14F-4D97-AF65-F5344CB8AC3E}">
        <p14:creationId xmlns:p14="http://schemas.microsoft.com/office/powerpoint/2010/main" val="1315255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3E4C47-483A-1871-5924-01269FB025AD}"/>
              </a:ext>
            </a:extLst>
          </p:cNvPr>
          <p:cNvSpPr>
            <a:spLocks noGrp="1"/>
          </p:cNvSpPr>
          <p:nvPr>
            <p:ph type="title"/>
          </p:nvPr>
        </p:nvSpPr>
        <p:spPr/>
        <p:txBody>
          <a:bodyPr/>
          <a:lstStyle/>
          <a:p>
            <a:r>
              <a:rPr lang="en-GB" dirty="0"/>
              <a:t>We value your feedback​</a:t>
            </a:r>
          </a:p>
        </p:txBody>
      </p:sp>
      <p:sp>
        <p:nvSpPr>
          <p:cNvPr id="8" name="Text Placeholder 7">
            <a:extLst>
              <a:ext uri="{FF2B5EF4-FFF2-40B4-BE49-F238E27FC236}">
                <a16:creationId xmlns:a16="http://schemas.microsoft.com/office/drawing/2014/main" id="{17039028-4FFD-3E24-98A9-2A85E0A80720}"/>
              </a:ext>
            </a:extLst>
          </p:cNvPr>
          <p:cNvSpPr>
            <a:spLocks noGrp="1"/>
          </p:cNvSpPr>
          <p:nvPr>
            <p:ph type="body" sz="half" idx="2"/>
          </p:nvPr>
        </p:nvSpPr>
        <p:spPr/>
        <p:txBody>
          <a:bodyPr>
            <a:normAutofit/>
          </a:bodyPr>
          <a:lstStyle/>
          <a:p>
            <a:pPr>
              <a:spcAft>
                <a:spcPts val="2400"/>
              </a:spcAft>
            </a:pPr>
            <a:r>
              <a:rPr lang="en-GB" dirty="0"/>
              <a:t>Your feedback could help us improve this resource and add to the overall value of the professional learning framework to the educational system​</a:t>
            </a:r>
          </a:p>
          <a:p>
            <a:pPr>
              <a:spcAft>
                <a:spcPts val="2400"/>
              </a:spcAft>
            </a:pPr>
            <a:r>
              <a:rPr lang="en-GB" dirty="0"/>
              <a:t>Please complete this short form, using the link or QR code, to let us know what you thought of it and any suggestions you have on how it could be improved ​</a:t>
            </a:r>
          </a:p>
        </p:txBody>
      </p:sp>
      <p:sp>
        <p:nvSpPr>
          <p:cNvPr id="9" name="Text Placeholder 8">
            <a:extLst>
              <a:ext uri="{FF2B5EF4-FFF2-40B4-BE49-F238E27FC236}">
                <a16:creationId xmlns:a16="http://schemas.microsoft.com/office/drawing/2014/main" id="{3AC0A8AA-1EC8-8DE2-4438-98F8FCB25318}"/>
              </a:ext>
            </a:extLst>
          </p:cNvPr>
          <p:cNvSpPr>
            <a:spLocks noGrp="1"/>
          </p:cNvSpPr>
          <p:nvPr>
            <p:ph type="body" sz="half" idx="10"/>
          </p:nvPr>
        </p:nvSpPr>
        <p:spPr>
          <a:xfrm>
            <a:off x="8356679" y="5456329"/>
            <a:ext cx="3468876" cy="1067982"/>
          </a:xfrm>
        </p:spPr>
        <p:txBody>
          <a:bodyPr>
            <a:normAutofit fontScale="92500"/>
          </a:bodyPr>
          <a:lstStyle/>
          <a:p>
            <a:r>
              <a:rPr lang="en-GB" dirty="0">
                <a:hlinkClick r:id="rId2"/>
              </a:rPr>
              <a:t>Inclusion wellbeing and equalities feedback form</a:t>
            </a:r>
            <a:endParaRPr lang="en-GB" dirty="0"/>
          </a:p>
        </p:txBody>
      </p:sp>
      <p:pic>
        <p:nvPicPr>
          <p:cNvPr id="3074" name="Picture 2" descr="A qr code on a green background">
            <a:extLst>
              <a:ext uri="{FF2B5EF4-FFF2-40B4-BE49-F238E27FC236}">
                <a16:creationId xmlns:a16="http://schemas.microsoft.com/office/drawing/2014/main" id="{15DE7EE4-4E96-AFB6-3809-8F914100B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1535" y="1940313"/>
            <a:ext cx="3468876" cy="3468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79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483</TotalTime>
  <Words>2584</Words>
  <Application>Microsoft Office PowerPoint</Application>
  <PresentationFormat>Widescreen</PresentationFormat>
  <Paragraphs>232</Paragraphs>
  <Slides>16</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Aptos</vt:lpstr>
      <vt:lpstr>Aptos Display</vt:lpstr>
      <vt:lpstr>Arial</vt:lpstr>
      <vt:lpstr>Calibri</vt:lpstr>
      <vt:lpstr>Roboto</vt:lpstr>
      <vt:lpstr>Segoe UI</vt:lpstr>
      <vt:lpstr>Office Theme</vt:lpstr>
      <vt:lpstr>Custom Design</vt:lpstr>
      <vt:lpstr>Supporting children and young people through bereavement</vt:lpstr>
      <vt:lpstr>Overview</vt:lpstr>
      <vt:lpstr>Bereavement: a whole school approach</vt:lpstr>
      <vt:lpstr>Curriculum Resources</vt:lpstr>
      <vt:lpstr>Curriculum: learn, explore and grow</vt:lpstr>
      <vt:lpstr>Preparing for an expected death​</vt:lpstr>
      <vt:lpstr>Grief reactions and children’s understanding of death​</vt:lpstr>
      <vt:lpstr>Overview</vt:lpstr>
      <vt:lpstr>Supporting children and young people​</vt:lpstr>
      <vt:lpstr>Supporting families including awareness of faith traditions</vt:lpstr>
      <vt:lpstr>Further Resources​</vt:lpstr>
      <vt:lpstr>Support following traumatic deaths​</vt:lpstr>
      <vt:lpstr>Additional Support Needs (ASN)</vt:lpstr>
      <vt:lpstr>Who can I call for advice?​</vt:lpstr>
      <vt:lpstr>Helpful Organisations​</vt:lpstr>
      <vt:lpstr>We value your feedback​</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Education Scotland</dc:creator>
  <cp:lastModifiedBy>Education Scotland</cp:lastModifiedBy>
  <cp:revision>3</cp:revision>
  <dcterms:created xsi:type="dcterms:W3CDTF">2025-03-10T14:11:16Z</dcterms:created>
  <dcterms:modified xsi:type="dcterms:W3CDTF">2026-05-22T14:11:45Z</dcterms:modified>
</cp:coreProperties>
</file>