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4" r:id="rId5"/>
    <p:sldId id="2705" r:id="rId6"/>
    <p:sldId id="2862" r:id="rId7"/>
    <p:sldId id="2754" r:id="rId8"/>
    <p:sldId id="2834" r:id="rId9"/>
    <p:sldId id="2863" r:id="rId10"/>
    <p:sldId id="2867" r:id="rId11"/>
    <p:sldId id="297" r:id="rId12"/>
    <p:sldId id="350" r:id="rId13"/>
    <p:sldId id="2868" r:id="rId14"/>
    <p:sldId id="2878" r:id="rId15"/>
    <p:sldId id="2866" r:id="rId16"/>
    <p:sldId id="2872" r:id="rId17"/>
    <p:sldId id="2876" r:id="rId18"/>
    <p:sldId id="2877" r:id="rId19"/>
    <p:sldId id="357" r:id="rId20"/>
    <p:sldId id="2864" r:id="rId21"/>
    <p:sldId id="2757" r:id="rId22"/>
    <p:sldId id="2766" r:id="rId23"/>
    <p:sldId id="28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008080"/>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E669B-AF58-C47D-6A24-7D1CF2DEEA36}" v="10" dt="2025-04-17T12:18:55.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40621" autoAdjust="0"/>
  </p:normalViewPr>
  <p:slideViewPr>
    <p:cSldViewPr snapToGrid="0">
      <p:cViewPr varScale="1">
        <p:scale>
          <a:sx n="24" d="100"/>
          <a:sy n="24" d="100"/>
        </p:scale>
        <p:origin x="1476" y="32"/>
      </p:cViewPr>
      <p:guideLst/>
    </p:cSldViewPr>
  </p:slideViewPr>
  <p:outlineViewPr>
    <p:cViewPr>
      <p:scale>
        <a:sx n="33" d="100"/>
        <a:sy n="33" d="100"/>
      </p:scale>
      <p:origin x="0" y="-30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EC2AC-162E-4672-A347-E8244102660C}" type="datetimeFigureOut">
              <a:rPr lang="en-GB" smtClean="0"/>
              <a:t>17/04/2025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AC4BB-9282-46DA-A735-D2517D2D7B2D}" type="slidenum">
              <a:rPr lang="en-GB" smtClean="0"/>
              <a:t>‹#›</a:t>
            </a:fld>
            <a:endParaRPr lang="en-GB"/>
          </a:p>
        </p:txBody>
      </p:sp>
    </p:spTree>
    <p:extLst>
      <p:ext uri="{BB962C8B-B14F-4D97-AF65-F5344CB8AC3E}">
        <p14:creationId xmlns:p14="http://schemas.microsoft.com/office/powerpoint/2010/main" val="1560168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journals.sagepub.com/doi/full/10.1177/2158244015604695#bibr22-2158244015604695" TargetMode="External"/><Relationship Id="rId7" Type="http://schemas.openxmlformats.org/officeDocument/2006/relationships/hyperlink" Target="https://journals.sagepub.com/doi/full/10.1177/2158244015604695#bibr10-2158244015604695"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journals.sagepub.com/doi/full/10.1177/2158244015604695#bibr52-2158244015604695" TargetMode="External"/><Relationship Id="rId5" Type="http://schemas.openxmlformats.org/officeDocument/2006/relationships/hyperlink" Target="https://journals.sagepub.com/doi/full/10.1177/2158244015604695#bibr23-2158244015604695" TargetMode="External"/><Relationship Id="rId4" Type="http://schemas.openxmlformats.org/officeDocument/2006/relationships/hyperlink" Target="https://journals.sagepub.com/doi/full/10.1177/2158244015604695#bibr26-2158244015604695"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i.org/10.1177/003329411878557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Purpose of these Slide</a:t>
            </a:r>
            <a:r>
              <a:rPr lang="en-GB" sz="1800" b="0" i="0" dirty="0">
                <a:solidFill>
                  <a:srgbClr val="000000"/>
                </a:solidFill>
                <a:effectLst/>
                <a:latin typeface="inherit"/>
              </a:rPr>
              <a:t>​</a:t>
            </a:r>
            <a:r>
              <a:rPr lang="en-GB" sz="1800" dirty="0">
                <a:solidFill>
                  <a:srgbClr val="000000"/>
                </a:solidFill>
                <a:latin typeface="inherit"/>
              </a:rPr>
              <a:t>:</a:t>
            </a:r>
            <a:endParaRPr lang="en-GB" sz="1800" dirty="0">
              <a:solidFill>
                <a:srgbClr val="424242"/>
              </a:solidFill>
              <a:latin typeface="Calibri" panose="020F0502020204030204" pitchFamily="34" charset="0"/>
              <a:ea typeface="Calibri" panose="020F0502020204030204" pitchFamily="34" charset="0"/>
              <a:cs typeface="Calibri" panose="020F0502020204030204" pitchFamily="34" charset="0"/>
            </a:endParaRPr>
          </a:p>
          <a:p>
            <a:r>
              <a:rPr lang="en-GB" sz="1800" b="0" i="0" dirty="0">
                <a:solidFill>
                  <a:srgbClr val="000000"/>
                </a:solidFill>
                <a:effectLst/>
                <a:latin typeface="inherit"/>
              </a:rPr>
              <a:t>This professional learning is </a:t>
            </a:r>
            <a:r>
              <a:rPr lang="en-GB" sz="1800" dirty="0">
                <a:solidFill>
                  <a:srgbClr val="000000"/>
                </a:solidFill>
                <a:latin typeface="inherit"/>
              </a:rPr>
              <a:t>suitable</a:t>
            </a:r>
            <a:r>
              <a:rPr lang="en-GB" sz="1800" b="0" i="0" dirty="0">
                <a:solidFill>
                  <a:srgbClr val="000000"/>
                </a:solidFill>
                <a:effectLst/>
                <a:latin typeface="inherit"/>
              </a:rPr>
              <a:t> for anyone working with children and young people in an educational context.</a:t>
            </a:r>
            <a:endParaRPr lang="en-GB" sz="1800" b="0" i="0" dirty="0">
              <a:solidFill>
                <a:srgbClr val="424242"/>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p>
          <a:p>
            <a:r>
              <a:rPr lang="en-GB" b="1" dirty="0"/>
              <a:t>How to use the slides:</a:t>
            </a:r>
            <a:endParaRPr lang="en-US" dirty="0"/>
          </a:p>
          <a:p>
            <a:r>
              <a:rPr lang="en-GB" dirty="0"/>
              <a:t>There is a requirement to cover all the slides. Please do not change the provided slides.</a:t>
            </a:r>
            <a:endParaRPr lang="en-US" dirty="0"/>
          </a:p>
          <a:p>
            <a:r>
              <a:rPr lang="en-GB" dirty="0"/>
              <a:t>These slides can be used to facilitate professional learning in a group, whole-setting, or as self-directed learning.</a:t>
            </a:r>
            <a:endParaRPr lang="en-US" dirty="0"/>
          </a:p>
          <a:p>
            <a:r>
              <a:rPr lang="en-GB" dirty="0"/>
              <a:t>Facilitation notes are included at the bottom of each slide.</a:t>
            </a:r>
            <a:endParaRPr lang="en-US" dirty="0"/>
          </a:p>
          <a:p>
            <a:r>
              <a:rPr lang="en-GB" dirty="0"/>
              <a:t>Please do not remove or change any of the slides included.</a:t>
            </a:r>
            <a:endParaRPr lang="en-US" dirty="0"/>
          </a:p>
          <a:p>
            <a:r>
              <a:rPr lang="en-GB" dirty="0"/>
              <a:t>You can add slides or activities relevant to your setting, to support discussion and exploration of the topic. </a:t>
            </a:r>
            <a:endParaRPr lang="en-US" dirty="0"/>
          </a:p>
          <a:p>
            <a:r>
              <a:rPr lang="en-GB" dirty="0"/>
              <a:t>You will know their participants’ needs best.</a:t>
            </a:r>
            <a:endParaRPr lang="en-US" dirty="0"/>
          </a:p>
          <a:p>
            <a:r>
              <a:rPr lang="en-GB"/>
              <a:t>Anyone who works in an educational setting can be a facilitator and use these slides. </a:t>
            </a:r>
          </a:p>
          <a:p>
            <a:endParaRPr lang="en-GB" dirty="0"/>
          </a:p>
          <a:p>
            <a:r>
              <a:rPr lang="en-GB" dirty="0"/>
              <a:t>For reflection or discussion activities, it is important to establish a safe space which encourages respect and honesty to ensure that everyone is able to participate. </a:t>
            </a:r>
            <a:endParaRPr lang="en-GB" dirty="0">
              <a:ea typeface="Calibri"/>
              <a:cs typeface="Calibri"/>
            </a:endParaRPr>
          </a:p>
          <a:p>
            <a:endParaRPr lang="en-US" dirty="0">
              <a:ea typeface="Calibri"/>
              <a:cs typeface="Calibri"/>
            </a:endParaRPr>
          </a:p>
          <a:p>
            <a:endParaRPr lang="en-US" dirty="0">
              <a:ea typeface="Calibri"/>
              <a:cs typeface="Calibri"/>
            </a:endParaRPr>
          </a:p>
          <a:p>
            <a:endParaRPr lang="en-GB"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There are three major functions of </a:t>
            </a:r>
            <a:r>
              <a:rPr lang="en-GB" baseline="0"/>
              <a:t>attachment </a:t>
            </a:r>
            <a:r>
              <a:rPr lang="en-GB"/>
              <a:t>relationships: </a:t>
            </a:r>
            <a:r>
              <a:rPr lang="en-GB" baseline="0"/>
              <a:t>to </a:t>
            </a:r>
            <a:r>
              <a:rPr lang="en-GB"/>
              <a:t>promote proximity seeking </a:t>
            </a:r>
            <a:r>
              <a:rPr lang="en-GB" baseline="0"/>
              <a:t>to </a:t>
            </a:r>
            <a:r>
              <a:rPr lang="en-GB"/>
              <a:t>enable survival, </a:t>
            </a:r>
            <a:r>
              <a:rPr lang="en-GB" baseline="0"/>
              <a:t>to </a:t>
            </a:r>
            <a:r>
              <a:rPr lang="en-GB"/>
              <a:t>provide a safe haven which helps </a:t>
            </a:r>
            <a:r>
              <a:rPr lang="en-GB" baseline="0"/>
              <a:t>the </a:t>
            </a:r>
            <a:r>
              <a:rPr lang="en-GB"/>
              <a:t>individual regulate emotions during times </a:t>
            </a:r>
            <a:r>
              <a:rPr lang="en-GB" baseline="0"/>
              <a:t>of </a:t>
            </a:r>
            <a:r>
              <a:rPr lang="en-GB"/>
              <a:t>actual </a:t>
            </a:r>
            <a:r>
              <a:rPr lang="en-GB" baseline="0"/>
              <a:t>or </a:t>
            </a:r>
            <a:r>
              <a:rPr lang="en-GB"/>
              <a:t>perceived distress/threat, </a:t>
            </a:r>
            <a:r>
              <a:rPr lang="en-GB" baseline="0"/>
              <a:t>and to </a:t>
            </a:r>
            <a:r>
              <a:rPr lang="en-GB"/>
              <a:t>offer </a:t>
            </a:r>
            <a:r>
              <a:rPr lang="en-GB" baseline="0"/>
              <a:t>a </a:t>
            </a:r>
            <a:r>
              <a:rPr lang="en-GB"/>
              <a:t>secure base. </a:t>
            </a:r>
            <a:endParaRPr lang="en-US"/>
          </a:p>
          <a:p>
            <a:endParaRPr lang="en-GB" dirty="0"/>
          </a:p>
          <a:p>
            <a:r>
              <a:rPr lang="en-GB"/>
              <a:t>What do we mean by a safe haven? This refers to adult behaviour in response to a child who is distressed by a stressor in the environment or has an unmet need. The adult calms the child thus becoming their safe haven.</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3D5AC4BB-9282-46DA-A735-D2517D2D7B2D}" type="slidenum">
              <a:rPr lang="en-GB" smtClean="0"/>
              <a:t>10</a:t>
            </a:fld>
            <a:endParaRPr lang="en-GB"/>
          </a:p>
        </p:txBody>
      </p:sp>
    </p:spTree>
    <p:extLst>
      <p:ext uri="{BB962C8B-B14F-4D97-AF65-F5344CB8AC3E}">
        <p14:creationId xmlns:p14="http://schemas.microsoft.com/office/powerpoint/2010/main" val="213116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For a safe base the baby needs to develop an attachment bond with a caregiver and feel that the care is consistent and predictable in order to develop trust and then begin to feel safe to go out and explore the world.</a:t>
            </a:r>
            <a:r>
              <a:rPr lang="en-GB" dirty="0"/>
              <a:t> </a:t>
            </a:r>
            <a:r>
              <a:rPr lang="en-GB" baseline="0" dirty="0"/>
              <a:t> When they first go out into the world they tend to return regularly to the caregiver ( this </a:t>
            </a:r>
            <a:r>
              <a:rPr lang="en-GB" dirty="0"/>
              <a:t>can be seen in</a:t>
            </a:r>
            <a:r>
              <a:rPr lang="en-GB" baseline="0" dirty="0"/>
              <a:t> a baby of about 10 months or so) and then they begin to venture further afield and try new things.</a:t>
            </a:r>
          </a:p>
          <a:p>
            <a:endParaRPr lang="en-GB" baseline="0" dirty="0"/>
          </a:p>
          <a:p>
            <a:r>
              <a:rPr lang="en-GB" baseline="0" dirty="0"/>
              <a:t>When this hasn’t developed in early years there is a need to develop this at a later stage. Louise Bomber calls this ‘relative dependency’ where children need to go through the stage of being dependent on an adult so that they can later develop more independence.</a:t>
            </a:r>
            <a:endParaRPr lang="en-GB" dirty="0"/>
          </a:p>
          <a:p>
            <a:endParaRPr lang="en-GB" dirty="0"/>
          </a:p>
          <a:p>
            <a:r>
              <a:rPr lang="en-GB" dirty="0"/>
              <a:t>A secure base allows the individual to explore the world and develop greater autonomy, growth, competence, eventually resulting in better self-regulation and psychological development. (Simpson et al 2020).</a:t>
            </a:r>
          </a:p>
          <a:p>
            <a:endParaRPr lang="en-GB" dirty="0"/>
          </a:p>
          <a:p>
            <a:r>
              <a:rPr lang="en-GB" dirty="0"/>
              <a:t>Attachment research has highlighted that we need both a safe haven and a secure base to flourish both in childhood and as adults.</a:t>
            </a:r>
            <a:endParaRPr lang="en-GB" dirty="0">
              <a:cs typeface="Calibri"/>
            </a:endParaRPr>
          </a:p>
        </p:txBody>
      </p:sp>
      <p:sp>
        <p:nvSpPr>
          <p:cNvPr id="4" name="Slide Number Placeholder 3"/>
          <p:cNvSpPr>
            <a:spLocks noGrp="1"/>
          </p:cNvSpPr>
          <p:nvPr>
            <p:ph type="sldNum" sz="quarter" idx="5"/>
          </p:nvPr>
        </p:nvSpPr>
        <p:spPr/>
        <p:txBody>
          <a:bodyPr/>
          <a:lstStyle/>
          <a:p>
            <a:fld id="{3D5AC4BB-9282-46DA-A735-D2517D2D7B2D}" type="slidenum">
              <a:rPr lang="en-GB" smtClean="0"/>
              <a:t>11</a:t>
            </a:fld>
            <a:endParaRPr lang="en-GB"/>
          </a:p>
        </p:txBody>
      </p:sp>
    </p:spTree>
    <p:extLst>
      <p:ext uri="{BB962C8B-B14F-4D97-AF65-F5344CB8AC3E}">
        <p14:creationId xmlns:p14="http://schemas.microsoft.com/office/powerpoint/2010/main" val="239172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Attachment figures and our types of attachments to them (secure vs. insecure), shape our internal working models (mental representations) of the self and others. Internal working models consist of preverbal and verbal memories, which shape cognitions, perceptions, emotions, attitudes, and behaviours toward the self, others, and the world more generally.</a:t>
            </a:r>
          </a:p>
          <a:p>
            <a:pPr>
              <a:defRPr/>
            </a:pPr>
            <a:r>
              <a:rPr lang="en-GB" dirty="0"/>
              <a:t>For example, a child’s experience might lead to the belief that the world is not safe, other people are not trustworthy or that they themselves don’t merit love and attention.</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Experiences that contradict existing internal working models can lead to changes in this internal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Bowlby noted however ‘In general when new information clashes with established [working] models . . . an old model may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 replaced by a new one. Nevertheless, much evidence suggests that we undertake such replacements only very reluctantly. . . . To dismantle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model which has played and is still playing a major part in our daily life and to replace it with a new one is a slow and arduous task. (Bowlby,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1973, pp. 230–231).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Bowlby, J. (1973). Attachment and loss: Vol. 2. Separation: Anxiety and anger. New York: Basic Books</a:t>
            </a:r>
          </a:p>
          <a:p>
            <a:endParaRPr lang="en-GB" dirty="0"/>
          </a:p>
        </p:txBody>
      </p:sp>
      <p:sp>
        <p:nvSpPr>
          <p:cNvPr id="4" name="Slide Number Placeholder 3"/>
          <p:cNvSpPr>
            <a:spLocks noGrp="1"/>
          </p:cNvSpPr>
          <p:nvPr>
            <p:ph type="sldNum" sz="quarter" idx="5"/>
          </p:nvPr>
        </p:nvSpPr>
        <p:spPr/>
        <p:txBody>
          <a:bodyPr/>
          <a:lstStyle/>
          <a:p>
            <a:fld id="{3D5AC4BB-9282-46DA-A735-D2517D2D7B2D}" type="slidenum">
              <a:rPr lang="en-GB" smtClean="0"/>
              <a:t>12</a:t>
            </a:fld>
            <a:endParaRPr lang="en-GB"/>
          </a:p>
        </p:txBody>
      </p:sp>
    </p:spTree>
    <p:extLst>
      <p:ext uri="{BB962C8B-B14F-4D97-AF65-F5344CB8AC3E}">
        <p14:creationId xmlns:p14="http://schemas.microsoft.com/office/powerpoint/2010/main" val="3547495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333333"/>
                </a:solidFill>
                <a:latin typeface="Open Sans"/>
                <a:ea typeface="Open Sans"/>
                <a:cs typeface="Open Sans"/>
              </a:rPr>
              <a:t>Attachment</a:t>
            </a:r>
            <a:r>
              <a:rPr lang="en-GB" b="0" i="0" dirty="0">
                <a:solidFill>
                  <a:srgbClr val="333333"/>
                </a:solidFill>
                <a:effectLst/>
                <a:latin typeface="Open Sans"/>
                <a:ea typeface="Open Sans"/>
                <a:cs typeface="Open Sans"/>
              </a:rPr>
              <a:t> security during childhood, adolescence, and young adulthood has been shown to be a protective factor against psychopathology and related symptoms such as anxiety, depression, dissociation, and antisocial </a:t>
            </a:r>
            <a:r>
              <a:rPr lang="en-GB" b="0" i="0" dirty="0" err="1">
                <a:solidFill>
                  <a:srgbClr val="333333"/>
                </a:solidFill>
                <a:effectLst/>
                <a:latin typeface="Open Sans"/>
                <a:ea typeface="Open Sans"/>
                <a:cs typeface="Open Sans"/>
              </a:rPr>
              <a:t>behaviors</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3"/>
              </a:rPr>
              <a:t>Davila, Ramsay, Stroud, &amp; Steinberg, 2005</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4"/>
              </a:rPr>
              <a:t>Dozier, Stovall-McClough, &amp; Albus, 2008</a:t>
            </a:r>
            <a:r>
              <a:rPr lang="en-GB" b="0" i="0" dirty="0">
                <a:solidFill>
                  <a:srgbClr val="333333"/>
                </a:solidFill>
                <a:effectLst/>
                <a:latin typeface="Open Sans"/>
                <a:ea typeface="Open Sans"/>
                <a:cs typeface="Open Sans"/>
              </a:rPr>
              <a:t>). In contrast, internalized representations of self and others developed in response to insensitive caregiving are thought to increase the risk of developmental maladaptation across the life span (</a:t>
            </a:r>
            <a:r>
              <a:rPr lang="en-GB" b="0" i="0" u="sng" dirty="0">
                <a:solidFill>
                  <a:srgbClr val="006ACC"/>
                </a:solidFill>
                <a:effectLst/>
                <a:latin typeface="Open Sans"/>
                <a:ea typeface="Open Sans"/>
                <a:cs typeface="Open Sans"/>
                <a:hlinkClick r:id="rId5"/>
              </a:rPr>
              <a:t>DeKlyen &amp; Greenberg, 2008</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6"/>
              </a:rPr>
              <a:t>Moss, Bureau, St-Laurent, &amp; Tarabulsy, 2011</a:t>
            </a:r>
            <a:r>
              <a:rPr lang="en-GB" b="0" i="0" dirty="0">
                <a:solidFill>
                  <a:srgbClr val="333333"/>
                </a:solidFill>
                <a:effectLst/>
                <a:latin typeface="Open Sans"/>
                <a:ea typeface="Open Sans"/>
                <a:cs typeface="Open Sans"/>
              </a:rPr>
              <a:t>). Therefore, although attachment insecurity is not considered a disorder in and of itself, it is viewed as an important risk factor for adult psychopathology, including symptoms of anxiety, depression, dissociation, and antisocial </a:t>
            </a:r>
            <a:r>
              <a:rPr lang="en-GB" b="0" i="0" dirty="0" err="1">
                <a:solidFill>
                  <a:srgbClr val="333333"/>
                </a:solidFill>
                <a:effectLst/>
                <a:latin typeface="Open Sans"/>
                <a:ea typeface="Open Sans"/>
                <a:cs typeface="Open Sans"/>
              </a:rPr>
              <a:t>behaviors</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7"/>
              </a:rPr>
              <a:t>Bolwby, 1988</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3"/>
              </a:rPr>
              <a:t>Davila et al., 2005</a:t>
            </a:r>
            <a:r>
              <a:rPr lang="en-GB" b="0" i="0" dirty="0">
                <a:solidFill>
                  <a:srgbClr val="333333"/>
                </a:solidFill>
                <a:effectLst/>
                <a:latin typeface="Open Sans"/>
                <a:ea typeface="Open Sans"/>
                <a:cs typeface="Open Sans"/>
              </a:rPr>
              <a:t>; </a:t>
            </a:r>
            <a:r>
              <a:rPr lang="en-GB" b="0" i="0" u="sng" dirty="0">
                <a:solidFill>
                  <a:srgbClr val="006ACC"/>
                </a:solidFill>
                <a:effectLst/>
                <a:latin typeface="Open Sans"/>
                <a:ea typeface="Open Sans"/>
                <a:cs typeface="Open Sans"/>
                <a:hlinkClick r:id="rId4"/>
              </a:rPr>
              <a:t>Dozier et al., 2008</a:t>
            </a:r>
            <a:r>
              <a:rPr lang="en-GB" b="0" i="0" dirty="0">
                <a:solidFill>
                  <a:srgbClr val="333333"/>
                </a:solidFill>
                <a:effectLst/>
                <a:latin typeface="Open Sans"/>
                <a:ea typeface="Open Sans"/>
                <a:cs typeface="Open Sans"/>
              </a:rPr>
              <a:t>).</a:t>
            </a:r>
          </a:p>
          <a:p>
            <a:r>
              <a:rPr lang="en-GB" b="0" i="1" dirty="0">
                <a:solidFill>
                  <a:srgbClr val="333333"/>
                </a:solidFill>
                <a:effectLst/>
                <a:latin typeface="Open Sans"/>
                <a:ea typeface="Open Sans"/>
                <a:cs typeface="Open Sans"/>
              </a:rPr>
              <a:t>From </a:t>
            </a:r>
            <a:r>
              <a:rPr lang="en-GB" b="0" i="0" dirty="0">
                <a:solidFill>
                  <a:srgbClr val="333333"/>
                </a:solidFill>
                <a:effectLst/>
                <a:latin typeface="Open Sans"/>
                <a:ea typeface="Open Sans"/>
                <a:cs typeface="Open Sans"/>
              </a:rPr>
              <a:t>Pascuzzo, K., Moss, E., &amp; Cyr, C. (2015). Attachment and Emotion Regulation Strategies in Predicting Adult Psychopathology. SAGE Open, 5(3). https://doi.org/10.1177/2158244015604695</a:t>
            </a:r>
            <a:endParaRPr lang="en-GB" i="0" dirty="0">
              <a:latin typeface="Open Sans"/>
              <a:ea typeface="Open Sans"/>
              <a:cs typeface="Open Sans"/>
            </a:endParaRPr>
          </a:p>
        </p:txBody>
      </p:sp>
      <p:sp>
        <p:nvSpPr>
          <p:cNvPr id="4" name="Slide Number Placeholder 3"/>
          <p:cNvSpPr>
            <a:spLocks noGrp="1"/>
          </p:cNvSpPr>
          <p:nvPr>
            <p:ph type="sldNum" sz="quarter" idx="5"/>
          </p:nvPr>
        </p:nvSpPr>
        <p:spPr/>
        <p:txBody>
          <a:bodyPr/>
          <a:lstStyle/>
          <a:p>
            <a:fld id="{3D5AC4BB-9282-46DA-A735-D2517D2D7B2D}" type="slidenum">
              <a:rPr lang="en-GB" smtClean="0"/>
              <a:t>14</a:t>
            </a:fld>
            <a:endParaRPr lang="en-GB"/>
          </a:p>
        </p:txBody>
      </p:sp>
    </p:spTree>
    <p:extLst>
      <p:ext uri="{BB962C8B-B14F-4D97-AF65-F5344CB8AC3E}">
        <p14:creationId xmlns:p14="http://schemas.microsoft.com/office/powerpoint/2010/main" val="16651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333333"/>
                </a:solidFill>
              </a:rPr>
              <a:t>Secure attachment is associated with the presence of resilience.</a:t>
            </a:r>
            <a:endParaRPr lang="en-GB">
              <a:solidFill>
                <a:srgbClr val="333333"/>
              </a:solidFill>
              <a:ea typeface="Calibri"/>
              <a:cs typeface="Calibri"/>
            </a:endParaRPr>
          </a:p>
          <a:p>
            <a:pPr>
              <a:defRPr/>
            </a:pPr>
            <a:endParaRPr lang="en-US" dirty="0">
              <a:solidFill>
                <a:srgbClr val="333333"/>
              </a:solidFill>
              <a:latin typeface="Calibri"/>
              <a:ea typeface="Calibri"/>
              <a:cs typeface="Calibri"/>
            </a:endParaRPr>
          </a:p>
          <a:p>
            <a:pPr>
              <a:defRPr/>
            </a:pPr>
            <a:r>
              <a:rPr lang="en-GB" b="0" dirty="0">
                <a:solidFill>
                  <a:srgbClr val="333333"/>
                </a:solidFill>
                <a:effectLst/>
                <a:latin typeface="Open Sans"/>
                <a:ea typeface="Open Sans"/>
                <a:cs typeface="Open Sans"/>
              </a:rPr>
              <a:t>Darling Rasmussen, P., Storebø, O. J., Løkkeholt, T., Voss, L. G., Shmueli-Goetz, Y., Bojesen, A. B., Simonsen, E., &amp; Bilenberg, N. (2019). Attachment as a Core Feature of Resilience: A Systematic Review and Meta-Analysis. Psychological Reports, 122(4), 1259-1296.</a:t>
            </a:r>
            <a:r>
              <a:rPr lang="en-GB" dirty="0">
                <a:solidFill>
                  <a:srgbClr val="333333"/>
                </a:solidFill>
                <a:latin typeface="Open Sans"/>
                <a:ea typeface="Open Sans"/>
                <a:cs typeface="Open Sans"/>
              </a:rPr>
              <a:t> </a:t>
            </a:r>
            <a:r>
              <a:rPr lang="en-GB" b="0" u="sng" dirty="0">
                <a:solidFill>
                  <a:srgbClr val="006ACC"/>
                </a:solidFill>
                <a:effectLst/>
                <a:latin typeface="Open Sans"/>
                <a:ea typeface="Open Sans"/>
                <a:cs typeface="Open Sans"/>
                <a:hlinkClick r:id="rId3"/>
              </a:rPr>
              <a:t>https://doi.org/10.1177/0033294118785577</a:t>
            </a:r>
            <a:endParaRPr lang="en-GB" dirty="0">
              <a:latin typeface="Open Sans"/>
              <a:ea typeface="Open Sans"/>
              <a:cs typeface="Open Sans"/>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3D5AC4BB-9282-46DA-A735-D2517D2D7B2D}" type="slidenum">
              <a:rPr lang="en-GB" smtClean="0"/>
              <a:t>15</a:t>
            </a:fld>
            <a:endParaRPr lang="en-GB"/>
          </a:p>
        </p:txBody>
      </p:sp>
    </p:spTree>
    <p:extLst>
      <p:ext uri="{BB962C8B-B14F-4D97-AF65-F5344CB8AC3E}">
        <p14:creationId xmlns:p14="http://schemas.microsoft.com/office/powerpoint/2010/main" val="3596193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accent1">
                    <a:lumMod val="50000"/>
                  </a:schemeClr>
                </a:solidFill>
              </a:rPr>
              <a:t>Think about the learners in your class: consider one who you think is securely attached.  What make you think they have secure attachment?</a:t>
            </a:r>
            <a:endParaRPr lang="en-GB">
              <a:solidFill>
                <a:schemeClr val="accent1">
                  <a:lumMod val="50000"/>
                </a:schemeClr>
              </a:solidFill>
              <a:cs typeface="Calibri"/>
            </a:endParaRPr>
          </a:p>
          <a:p>
            <a:pPr marL="0" indent="0">
              <a:buNone/>
            </a:pPr>
            <a:r>
              <a:rPr lang="en-GB" dirty="0">
                <a:solidFill>
                  <a:schemeClr val="accent1">
                    <a:lumMod val="50000"/>
                  </a:schemeClr>
                </a:solidFill>
              </a:rPr>
              <a:t>Now think of a child or young person showing signs of insecure attachment. What signs are they showing?  How might you respond to these behaviours?</a:t>
            </a:r>
          </a:p>
          <a:p>
            <a:r>
              <a:rPr lang="en-GB" dirty="0"/>
              <a:t>Children who have experienced a secure attachment are ready to seek help from adults when required, are ready to explore the world, build friendships and trust.</a:t>
            </a:r>
          </a:p>
          <a:p>
            <a:r>
              <a:rPr lang="en-GB" dirty="0"/>
              <a:t>Children who have not experienced a secure attachment are liable to struggle with impulse control and regulation of stress. They will probably be unable to express their internal states through language. They are likely to regularly experience shame and anxiety. They are less able to be playful, curious and joyful.</a:t>
            </a:r>
          </a:p>
          <a:p>
            <a:r>
              <a:rPr lang="en-GB" dirty="0"/>
              <a:t>Rather than having an open interest in others they may view others in terms of what use the person is to them.</a:t>
            </a:r>
          </a:p>
          <a:p>
            <a:endParaRPr lang="en-GB" dirty="0"/>
          </a:p>
          <a:p>
            <a:pPr algn="l"/>
            <a:endParaRPr lang="en-GB" sz="1200" baseline="0" dirty="0"/>
          </a:p>
          <a:p>
            <a:pPr algn="ctr"/>
            <a:endParaRPr lang="en-GB" sz="1200"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118244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Adults who are able to be physically and emotionally present, attentive, attuned and responsive can offer new learning for children and young people. This new evidence for the brain, produced by these experiences, can influence internal working models and sense of safety. A child or young person who feels safe is then able to explore and learn. These children need second chance learning through positive relationships with adults.</a:t>
            </a:r>
          </a:p>
          <a:p>
            <a:r>
              <a:rPr lang="en-GB" dirty="0"/>
              <a:t>To explore </a:t>
            </a:r>
            <a:r>
              <a:rPr lang="en-GB" dirty="0" err="1"/>
              <a:t>attunement</a:t>
            </a:r>
            <a:r>
              <a:rPr lang="en-GB" dirty="0"/>
              <a:t> in more detail use the </a:t>
            </a:r>
            <a:r>
              <a:rPr lang="en-GB" dirty="0" err="1"/>
              <a:t>attunement</a:t>
            </a:r>
            <a:r>
              <a:rPr lang="en-GB" dirty="0"/>
              <a:t> module on the Framework.</a:t>
            </a:r>
          </a:p>
          <a:p>
            <a:endParaRPr lang="en-GB" dirty="0"/>
          </a:p>
          <a:p>
            <a:endParaRPr lang="en-GB" dirty="0"/>
          </a:p>
          <a:p>
            <a:endParaRPr lang="en-GB" dirty="0"/>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345661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18</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ea typeface="ＭＳ Ｐゴシック"/>
                <a:cs typeface="Arial"/>
              </a:rPr>
              <a:t>Facilitation notes:</a:t>
            </a:r>
          </a:p>
          <a:p>
            <a:r>
              <a:rPr lang="en-US" altLang="en-US" dirty="0">
                <a:latin typeface="Arial"/>
                <a:ea typeface="ＭＳ Ｐゴシック"/>
                <a:cs typeface="Arial"/>
              </a:rPr>
              <a:t>You can do this in groups...</a:t>
            </a:r>
          </a:p>
          <a:p>
            <a:r>
              <a:rPr lang="en-US" altLang="en-US" dirty="0">
                <a:latin typeface="Arial"/>
                <a:ea typeface="ＭＳ Ｐゴシック"/>
                <a:cs typeface="Arial"/>
              </a:rPr>
              <a:t>Encourage educators to take this forward in an enquiry</a:t>
            </a:r>
            <a:endParaRPr lang="en-US" dirty="0"/>
          </a:p>
          <a:p>
            <a:r>
              <a:rPr lang="en-US" altLang="en-US" dirty="0">
                <a:latin typeface="Arial"/>
                <a:ea typeface="ＭＳ Ｐゴシック"/>
                <a:cs typeface="Arial"/>
              </a:rPr>
              <a:t>Consider impact of the actions / learning</a:t>
            </a:r>
            <a:endParaRPr lang="en-US" altLang="en-US" dirty="0">
              <a:latin typeface="Arial" charset="0"/>
              <a:ea typeface="ＭＳ Ｐゴシック" pitchFamily="34" charset="-128"/>
              <a:cs typeface="Arial"/>
            </a:endParaRPr>
          </a:p>
          <a:p>
            <a:endParaRPr lang="en-US" altLang="en-US" dirty="0">
              <a:latin typeface="Arial" charset="0"/>
              <a:ea typeface="ＭＳ Ｐゴシック" pitchFamily="34" charset="-128"/>
              <a:cs typeface="Arial"/>
            </a:endParaRPr>
          </a:p>
        </p:txBody>
      </p:sp>
    </p:spTree>
    <p:extLst>
      <p:ext uri="{BB962C8B-B14F-4D97-AF65-F5344CB8AC3E}">
        <p14:creationId xmlns:p14="http://schemas.microsoft.com/office/powerpoint/2010/main" val="2885867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6ED88B-7843-4D9C-A2B3-26FDE060B586}" type="slidenum">
              <a:rPr kumimoji="0" lang="en-GB" alt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altLang="en-US"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latin typeface="Arial"/>
                <a:ea typeface="ＭＳ Ｐゴシック"/>
                <a:cs typeface="Arial"/>
              </a:rPr>
              <a:t>Slide 29: </a:t>
            </a:r>
            <a:r>
              <a:rPr lang="en-US" altLang="en-US" b="0" dirty="0">
                <a:latin typeface="Arial"/>
                <a:ea typeface="ＭＳ Ｐゴシック"/>
                <a:cs typeface="Arial"/>
              </a:rPr>
              <a:t>Feedback slide</a:t>
            </a:r>
          </a:p>
          <a:p>
            <a:endParaRPr lang="en-US" altLang="en-US" b="0" dirty="0">
              <a:latin typeface="Arial"/>
              <a:ea typeface="ＭＳ Ｐゴシック"/>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Education Scotland is taking feedback on these resources so that we can continue improving our professional learning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Segoe UI"/>
                <a:ea typeface="+mn-ea"/>
                <a:cs typeface="Arial"/>
              </a:rPr>
              <a:t>Your feedback could help us improve this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Segoe UI"/>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Segoe UI"/>
                <a:ea typeface="+mn-ea"/>
                <a:cs typeface="Arial"/>
              </a:rPr>
              <a:t>Please complete this short form, using the link or QR code, to let us know what you thought of it and any suggestions you have on how it could be improved </a:t>
            </a:r>
            <a:endParaRPr kumimoji="0" lang="en-US" sz="1200" b="0" i="0" u="none" strike="noStrike" kern="1200" cap="none" spc="0" normalizeH="0" baseline="0" noProof="0" dirty="0">
              <a:ln>
                <a:noFill/>
              </a:ln>
              <a:solidFill>
                <a:prstClr val="black"/>
              </a:solidFill>
              <a:effectLst/>
              <a:uLnTx/>
              <a:uFillTx/>
              <a:latin typeface="Segoe UI"/>
              <a:ea typeface="+mn-ea"/>
              <a:cs typeface="Segoe UI"/>
            </a:endParaRPr>
          </a:p>
          <a:p>
            <a:endParaRPr lang="en-US" altLang="en-US" b="0" dirty="0">
              <a:latin typeface="Arial"/>
              <a:ea typeface="ＭＳ Ｐゴシック"/>
              <a:cs typeface="Arial"/>
            </a:endParaRPr>
          </a:p>
        </p:txBody>
      </p:sp>
    </p:spTree>
    <p:extLst>
      <p:ext uri="{BB962C8B-B14F-4D97-AF65-F5344CB8AC3E}">
        <p14:creationId xmlns:p14="http://schemas.microsoft.com/office/powerpoint/2010/main" val="3752980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76ED88B-7843-4D9C-A2B3-26FDE060B586}" type="slidenum">
              <a:rPr lang="en-GB" altLang="en-US" sz="1200" smtClean="0"/>
              <a:pPr eaLnBrk="1" hangingPunct="1"/>
              <a:t>2</a:t>
            </a:fld>
            <a:endParaRPr lang="en-GB" alt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a:t>Welcome slide to introduce session.</a:t>
            </a:r>
            <a:endParaRPr lang="en-US"/>
          </a:p>
          <a:p>
            <a:pPr>
              <a:defRPr/>
            </a:pPr>
            <a:endParaRPr lang="en-GB" dirty="0"/>
          </a:p>
          <a:p>
            <a:pPr>
              <a:defRPr/>
            </a:pPr>
            <a:r>
              <a:rPr lang="en-GB" dirty="0"/>
              <a:t>Link activity to national model </a:t>
            </a:r>
          </a:p>
          <a:p>
            <a:endParaRPr lang="en-US" altLang="en-US" dirty="0">
              <a:latin typeface="Arial" charset="0"/>
              <a:ea typeface="ＭＳ Ｐゴシック" pitchFamily="34" charset="-128"/>
            </a:endParaRPr>
          </a:p>
        </p:txBody>
      </p:sp>
    </p:spTree>
    <p:extLst>
      <p:ext uri="{BB962C8B-B14F-4D97-AF65-F5344CB8AC3E}">
        <p14:creationId xmlns:p14="http://schemas.microsoft.com/office/powerpoint/2010/main" val="204959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0" i="0" u="none" strike="noStrike" dirty="0">
                <a:solidFill>
                  <a:srgbClr val="000000"/>
                </a:solidFill>
                <a:effectLst/>
                <a:latin typeface="Calibri"/>
                <a:ea typeface="Calibri"/>
                <a:cs typeface="Calibri"/>
              </a:rPr>
              <a:t>All </a:t>
            </a:r>
            <a:r>
              <a:rPr lang="en-GB" sz="1800" dirty="0">
                <a:solidFill>
                  <a:srgbClr val="000000"/>
                </a:solidFill>
                <a:latin typeface="Calibri"/>
                <a:ea typeface="Calibri"/>
                <a:cs typeface="Calibri"/>
              </a:rPr>
              <a:t>aspects </a:t>
            </a:r>
            <a:r>
              <a:rPr lang="en-GB" sz="1800" b="0" i="0" u="none" strike="noStrike" dirty="0">
                <a:solidFill>
                  <a:srgbClr val="000000"/>
                </a:solidFill>
                <a:effectLst/>
                <a:latin typeface="Calibri"/>
                <a:ea typeface="Calibri"/>
                <a:cs typeface="Calibri"/>
              </a:rPr>
              <a:t>of the professional learning </a:t>
            </a:r>
            <a:r>
              <a:rPr lang="en-GB" sz="1800" dirty="0">
                <a:solidFill>
                  <a:srgbClr val="000000"/>
                </a:solidFill>
                <a:latin typeface="Calibri"/>
                <a:ea typeface="Calibri"/>
                <a:cs typeface="Calibri"/>
              </a:rPr>
              <a:t>framework</a:t>
            </a:r>
            <a:r>
              <a:rPr lang="en-GB" sz="1800" b="0" i="0" u="none" strike="noStrike" dirty="0">
                <a:solidFill>
                  <a:srgbClr val="000000"/>
                </a:solidFill>
                <a:effectLst/>
                <a:latin typeface="Calibri"/>
                <a:ea typeface="Calibri"/>
                <a:cs typeface="Calibri"/>
              </a:rPr>
              <a:t> </a:t>
            </a:r>
            <a:r>
              <a:rPr lang="en-GB" sz="1800" dirty="0">
                <a:solidFill>
                  <a:srgbClr val="000000"/>
                </a:solidFill>
                <a:latin typeface="Calibri"/>
                <a:ea typeface="Calibri"/>
                <a:cs typeface="Calibri"/>
              </a:rPr>
              <a:t>fit</a:t>
            </a:r>
            <a:r>
              <a:rPr lang="en-GB" sz="1800" b="0" i="0" u="none" strike="noStrike" dirty="0">
                <a:solidFill>
                  <a:srgbClr val="000000"/>
                </a:solidFill>
                <a:effectLst/>
                <a:latin typeface="Calibri"/>
                <a:ea typeface="Calibri"/>
                <a:cs typeface="Calibri"/>
              </a:rPr>
              <a:t> into one of these four themes. The four themes are interconnected and interdependent.</a:t>
            </a:r>
            <a:r>
              <a:rPr lang="en-US" sz="1800" b="0" i="0" dirty="0">
                <a:solidFill>
                  <a:srgbClr val="000000"/>
                </a:solidFill>
                <a:effectLst/>
                <a:latin typeface="Calibri"/>
                <a:ea typeface="Calibri"/>
                <a:cs typeface="Calibri"/>
              </a:rPr>
              <a:t>​</a:t>
            </a:r>
            <a:r>
              <a:rPr lang="en-US" sz="1800" dirty="0">
                <a:solidFill>
                  <a:srgbClr val="000000"/>
                </a:solidFill>
                <a:latin typeface="Calibri"/>
                <a:ea typeface="Calibri"/>
                <a:cs typeface="Calibri"/>
              </a:rPr>
              <a:t> </a:t>
            </a:r>
            <a:endParaRPr lang="en-GB" sz="1800" dirty="0">
              <a:solidFill>
                <a:srgbClr val="444444"/>
              </a:solidFill>
              <a:latin typeface="Calibri"/>
              <a:ea typeface="Calibri"/>
              <a:cs typeface="Calibri"/>
            </a:endParaRPr>
          </a:p>
          <a:p>
            <a:endParaRPr lang="en-GB" sz="1800" dirty="0">
              <a:solidFill>
                <a:srgbClr val="000000"/>
              </a:solidFill>
              <a:latin typeface="Calibri"/>
              <a:ea typeface="Calibri"/>
              <a:cs typeface="Calibri"/>
            </a:endParaRPr>
          </a:p>
          <a:p>
            <a:r>
              <a:rPr lang="en-GB" sz="1800" b="0" i="0" u="none" strike="noStrike" dirty="0">
                <a:solidFill>
                  <a:srgbClr val="000000"/>
                </a:solidFill>
                <a:effectLst/>
                <a:latin typeface="Calibri"/>
                <a:ea typeface="Calibri"/>
                <a:cs typeface="Calibri"/>
              </a:rPr>
              <a:t>This activity forms part of the professional learning in the </a:t>
            </a:r>
            <a:r>
              <a:rPr lang="en-GB" sz="1800" dirty="0">
                <a:solidFill>
                  <a:srgbClr val="000000"/>
                </a:solidFill>
                <a:latin typeface="Calibri"/>
                <a:ea typeface="Calibri"/>
                <a:cs typeface="Calibri"/>
              </a:rPr>
              <a:t>Relationship</a:t>
            </a:r>
            <a:r>
              <a:rPr lang="en-GB" sz="1800" b="0" i="0" u="none" strike="noStrike" dirty="0">
                <a:solidFill>
                  <a:srgbClr val="000000"/>
                </a:solidFill>
                <a:effectLst/>
                <a:latin typeface="Calibri"/>
                <a:ea typeface="Calibri"/>
                <a:cs typeface="Calibri"/>
              </a:rPr>
              <a:t> theme.</a:t>
            </a:r>
            <a:endParaRPr lang="en-GB" sz="1800" b="0" i="0" dirty="0">
              <a:solidFill>
                <a:srgbClr val="444444"/>
              </a:solidFill>
              <a:effectLst/>
              <a:latin typeface="Calibri"/>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1783031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b="0" i="0" u="none" strike="noStrike" dirty="0">
                <a:solidFill>
                  <a:srgbClr val="000000"/>
                </a:solidFill>
                <a:effectLst/>
                <a:latin typeface="Calibri"/>
                <a:ea typeface="Calibri"/>
                <a:cs typeface="Calibri"/>
              </a:rPr>
              <a:t>This professional learning forms part of the national model for professional learning</a:t>
            </a:r>
            <a:r>
              <a:rPr lang="en-GB" sz="1800" dirty="0">
                <a:solidFill>
                  <a:srgbClr val="000000"/>
                </a:solidFill>
                <a:latin typeface="Calibri"/>
                <a:ea typeface="Calibri"/>
                <a:cs typeface="Calibri"/>
              </a:rPr>
              <a:t>.</a:t>
            </a:r>
            <a:r>
              <a:rPr lang="en-GB" sz="1800" b="0" i="0" u="none" strike="noStrike" dirty="0">
                <a:solidFill>
                  <a:srgbClr val="000000"/>
                </a:solidFill>
                <a:effectLst/>
                <a:latin typeface="Calibri"/>
                <a:ea typeface="Calibri"/>
                <a:cs typeface="Calibri"/>
              </a:rPr>
              <a:t> </a:t>
            </a:r>
            <a:r>
              <a:rPr lang="en-GB" sz="1800" dirty="0">
                <a:solidFill>
                  <a:srgbClr val="000000"/>
                </a:solidFill>
                <a:latin typeface="Calibri"/>
                <a:ea typeface="Calibri"/>
                <a:cs typeface="Calibri"/>
              </a:rPr>
              <a:t>It can</a:t>
            </a:r>
            <a:r>
              <a:rPr lang="en-GB" sz="1800" b="0" i="0" u="none" strike="noStrike" dirty="0">
                <a:solidFill>
                  <a:srgbClr val="000000"/>
                </a:solidFill>
                <a:effectLst/>
                <a:latin typeface="Calibri"/>
                <a:ea typeface="Calibri"/>
                <a:cs typeface="Calibri"/>
              </a:rPr>
              <a:t> help you gain more knowledge and have a deeper understanding of inclusion, wellbeing and equalities</a:t>
            </a:r>
            <a:r>
              <a:rPr lang="en-US" sz="1800" b="0" i="0" u="none" strike="noStrike" dirty="0">
                <a:solidFill>
                  <a:srgbClr val="000000"/>
                </a:solidFill>
                <a:effectLst/>
                <a:latin typeface="Calibri"/>
                <a:ea typeface="Calibri"/>
                <a:cs typeface="Calibri"/>
              </a:rPr>
              <a:t>​</a:t>
            </a:r>
            <a:r>
              <a:rPr lang="en-US" sz="1800" b="0" i="0" dirty="0">
                <a:solidFill>
                  <a:srgbClr val="000000"/>
                </a:solidFill>
                <a:effectLst/>
                <a:latin typeface="Calibri"/>
                <a:ea typeface="Calibri"/>
                <a:cs typeface="Calibri"/>
              </a:rPr>
              <a:t>​</a:t>
            </a:r>
            <a:r>
              <a:rPr lang="en-US" sz="1800" dirty="0">
                <a:solidFill>
                  <a:srgbClr val="000000"/>
                </a:solidFill>
                <a:latin typeface="Calibri"/>
                <a:ea typeface="Calibri"/>
                <a:cs typeface="Calibri"/>
              </a:rPr>
              <a:t>.</a:t>
            </a:r>
            <a:endParaRPr lang="en-US" sz="1800" b="0" i="0" dirty="0">
              <a:solidFill>
                <a:srgbClr val="444444"/>
              </a:solidFill>
              <a:effectLst/>
              <a:latin typeface="Calibri"/>
              <a:ea typeface="Calibri"/>
              <a:cs typeface="Calibri"/>
            </a:endParaRPr>
          </a:p>
          <a:p>
            <a:endParaRPr lang="en-US" sz="1800" dirty="0">
              <a:solidFill>
                <a:srgbClr val="000000"/>
              </a:solidFill>
              <a:latin typeface="Calibri"/>
              <a:ea typeface="Calibri"/>
              <a:cs typeface="Calibri"/>
            </a:endParaRPr>
          </a:p>
          <a:p>
            <a:pPr algn="l" rtl="0" fontAlgn="base"/>
            <a:r>
              <a:rPr lang="en-GB" sz="1800" b="0" i="0" u="none" strike="noStrike" dirty="0">
                <a:solidFill>
                  <a:srgbClr val="000000"/>
                </a:solidFill>
                <a:effectLst/>
                <a:latin typeface="Calibri" panose="020F0502020204030204" pitchFamily="34" charset="0"/>
              </a:rPr>
              <a:t>On completion of this professional learning, you will be asked to consider what your next steps will be</a:t>
            </a:r>
            <a:r>
              <a:rPr lang="en-US" sz="1800" b="0" i="0" u="none" strike="noStrike"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a:t>
            </a:r>
            <a:endParaRPr lang="en-US" sz="1800" b="0" i="0" dirty="0">
              <a:solidFill>
                <a:srgbClr val="444444"/>
              </a:solidFill>
              <a:effectLst/>
              <a:latin typeface="Arial" panose="020B0604020202020204" pitchFamily="34" charset="0"/>
              <a:cs typeface="Arial" panose="020B0604020202020204" pitchFamily="34" charset="0"/>
            </a:endParaRPr>
          </a:p>
          <a:p>
            <a:pPr fontAlgn="base"/>
            <a:r>
              <a:rPr lang="en-GB" sz="1800" b="0" i="0" u="none" strike="noStrike" dirty="0">
                <a:solidFill>
                  <a:srgbClr val="000000"/>
                </a:solidFill>
                <a:effectLst/>
                <a:latin typeface="Calibri"/>
                <a:cs typeface="Calibri"/>
              </a:rPr>
              <a:t>Please take some time to consider the reflection questions at the </a:t>
            </a:r>
            <a:r>
              <a:rPr lang="en-GB" sz="1800" dirty="0">
                <a:solidFill>
                  <a:srgbClr val="000000"/>
                </a:solidFill>
                <a:latin typeface="Calibri"/>
                <a:cs typeface="Calibri"/>
              </a:rPr>
              <a:t>end</a:t>
            </a:r>
            <a:endParaRPr lang="en-GB" sz="1800" b="0" i="0" dirty="0">
              <a:solidFill>
                <a:srgbClr val="000000"/>
              </a:solidFill>
              <a:effectLst/>
              <a:latin typeface="Calibri"/>
              <a:ea typeface="Calibri"/>
              <a:cs typeface="Calibri"/>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439743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25455"/>
                </a:solidFill>
                <a:effectLst/>
                <a:latin typeface="NSPCC-Regular"/>
              </a:rPr>
              <a:t>Bowlby, John (1997) Attachment and loss. Volume 1: attachment. London: Pimlico.</a:t>
            </a:r>
          </a:p>
          <a:p>
            <a:endParaRPr lang="en-GB" b="0" i="0" dirty="0">
              <a:solidFill>
                <a:srgbClr val="525455"/>
              </a:solidFill>
              <a:effectLst/>
              <a:latin typeface="NSPCC-Regular"/>
            </a:endParaRPr>
          </a:p>
          <a:p>
            <a:r>
              <a:rPr lang="en-GB" dirty="0"/>
              <a:t>Attachment theory is a psychological theory of human development.. John Bowlby, a psychiatrist, was central to much of the early work in this area. He looked at relationships from an evolutionary perspective. He suggested that children seeking proximity with their familiar caregiver when alarmed was an evolutionary-based behavioural response. Infants are born completely reliant on caregivers for the first years of their lives. </a:t>
            </a:r>
            <a:r>
              <a:rPr lang="en-GB" sz="1800" dirty="0">
                <a:effectLst/>
                <a:latin typeface="Arial" panose="020B0604020202020204" pitchFamily="34" charset="0"/>
                <a:ea typeface="Times New Roman" panose="02020603050405020304" pitchFamily="18" charset="0"/>
              </a:rPr>
              <a:t>Attachment theory recognises that infants instinctively attach to their caregiver and will display behaviours which try to keep the caregiver close to them particularly when they feel distressed or under threat. </a:t>
            </a:r>
          </a:p>
          <a:p>
            <a:r>
              <a:rPr lang="en-GB" sz="2800" dirty="0"/>
              <a:t>All human infants , and certain other species, engage in this behaviour as a way of meeting their basic physical and emotional needs. This relationship is referred to as an attachment. Those who meet the attachment needs of an individual are attachment figures.</a:t>
            </a:r>
          </a:p>
          <a:p>
            <a:endParaRPr lang="en-GB" sz="2800" dirty="0">
              <a:effectLst/>
              <a:latin typeface="Arial" panose="020B0604020202020204" pitchFamily="34" charset="0"/>
              <a:ea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endParaRPr>
          </a:p>
          <a:p>
            <a:endParaRPr lang="en-GB" sz="1800" dirty="0">
              <a:latin typeface="Arial"/>
              <a:cs typeface="Arial"/>
            </a:endParaRPr>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418933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Attachment behaviour develops mainly in response to the quality of early caregiving.  High-quality and consistent early caregiving, particularly during times of distress, leads to attachment security. Early inconsistent, rejecting, or absent caregiving by attachment figures during times of distress leads to attachment insecurity.</a:t>
            </a:r>
          </a:p>
          <a:p>
            <a:r>
              <a:rPr lang="en-GB" dirty="0">
                <a:cs typeface="Calibri"/>
              </a:rPr>
              <a:t>To explain this further we will look at both secure and insecure attachment cycles.</a:t>
            </a:r>
          </a:p>
        </p:txBody>
      </p:sp>
      <p:sp>
        <p:nvSpPr>
          <p:cNvPr id="4" name="Footer Placeholder 3"/>
          <p:cNvSpPr>
            <a:spLocks noGrp="1"/>
          </p:cNvSpPr>
          <p:nvPr>
            <p:ph type="ftr" sz="quarter" idx="4"/>
          </p:nvPr>
        </p:nvSpPr>
        <p:spPr/>
        <p:txBody>
          <a:bodyPr/>
          <a:lstStyle/>
          <a:p>
            <a:r>
              <a:rPr lang="en-GB"/>
              <a:t>Keeping Trauma in Mind Session 3 2022</a:t>
            </a:r>
          </a:p>
        </p:txBody>
      </p:sp>
      <p:sp>
        <p:nvSpPr>
          <p:cNvPr id="5" name="Slide Number Placeholder 4"/>
          <p:cNvSpPr>
            <a:spLocks noGrp="1"/>
          </p:cNvSpPr>
          <p:nvPr>
            <p:ph type="sldNum" sz="quarter" idx="5"/>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7073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these </a:t>
            </a:r>
            <a:r>
              <a:rPr lang="en-GB" dirty="0" err="1"/>
              <a:t>cylces</a:t>
            </a:r>
            <a:r>
              <a:rPr lang="en-GB" dirty="0"/>
              <a:t> a threat leads to the release of stress hormones and the activation of what Bowlby called the ‘Attachment Behavioural System’. The child displays attachment behaviours to bring the caregiver close. When sensitive care giving is then received the infant is comforted and is soothed. The stress hormones in the child are reduced and beta endorphins are produced. Over time the child starts to learn that they are safe and that adults are secure and reliable. They develop secure attachment behaviours.</a:t>
            </a:r>
          </a:p>
          <a:p>
            <a:endParaRPr lang="en-GB" dirty="0"/>
          </a:p>
          <a:p>
            <a:r>
              <a:rPr lang="en-GB" dirty="0"/>
              <a:t>When an infant does not receive comfort and is not soothed on a consistent basis following a threat, they are flooded with stress hormones and will either tend to hide their distress to keep the caregiver available or to escalate their behaviour in order to get a response. These behaviours are a response to the caregiving received and are not intrinsic to the child. While these insecure attachment behaviours have been developed to work in this caregiving relationship, they are not helpful when the child makes these responses in other settings such as nursery or school.</a:t>
            </a:r>
            <a:endParaRPr lang="en-GB" dirty="0">
              <a:cs typeface="Calibri"/>
            </a:endParaRPr>
          </a:p>
        </p:txBody>
      </p:sp>
      <p:sp>
        <p:nvSpPr>
          <p:cNvPr id="4" name="Slide Number Placeholder 3"/>
          <p:cNvSpPr>
            <a:spLocks noGrp="1"/>
          </p:cNvSpPr>
          <p:nvPr>
            <p:ph type="sldNum" sz="quarter" idx="5"/>
          </p:nvPr>
        </p:nvSpPr>
        <p:spPr/>
        <p:txBody>
          <a:bodyPr/>
          <a:lstStyle/>
          <a:p>
            <a:fld id="{3D5AC4BB-9282-46DA-A735-D2517D2D7B2D}" type="slidenum">
              <a:rPr lang="en-GB" smtClean="0"/>
              <a:t>7</a:t>
            </a:fld>
            <a:endParaRPr lang="en-GB"/>
          </a:p>
        </p:txBody>
      </p:sp>
    </p:spTree>
    <p:extLst>
      <p:ext uri="{BB962C8B-B14F-4D97-AF65-F5344CB8AC3E}">
        <p14:creationId xmlns:p14="http://schemas.microsoft.com/office/powerpoint/2010/main" val="369404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Reinforces the outcomes of having a secure attachment throughout a child’s life and how a</a:t>
            </a:r>
            <a:r>
              <a:rPr lang="en-GB" baseline="0" dirty="0"/>
              <a:t>n adult caregiver helps to support secure attachments.</a:t>
            </a:r>
          </a:p>
          <a:p>
            <a:endParaRPr lang="en-GB" baseline="0" dirty="0"/>
          </a:p>
          <a:p>
            <a:r>
              <a:rPr lang="en-GB" baseline="0" dirty="0"/>
              <a:t>Louise Bomber talks about a </a:t>
            </a:r>
            <a:r>
              <a:rPr lang="en-GB" b="1" baseline="0" dirty="0"/>
              <a:t>‘Continuum of attachment’  </a:t>
            </a:r>
            <a:r>
              <a:rPr lang="en-GB" b="0" baseline="0" dirty="0"/>
              <a:t>so not always as straightforward as a group all being secure and others being insecure – may be levels of this.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66426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Difficulties that children show may differ depending</a:t>
            </a:r>
            <a:r>
              <a:rPr lang="en-GB" baseline="0" dirty="0"/>
              <a:t> on the </a:t>
            </a:r>
            <a:r>
              <a:rPr lang="en-GB" b="1" baseline="0" dirty="0"/>
              <a:t>caregiving of the adult</a:t>
            </a:r>
            <a:r>
              <a:rPr lang="en-GB" b="1" dirty="0"/>
              <a:t>.</a:t>
            </a:r>
            <a:endParaRPr lang="en-GB" b="1" baseline="0" dirty="0"/>
          </a:p>
          <a:p>
            <a:pPr eaLnBrk="1" hangingPunct="1"/>
            <a:endParaRPr lang="en-GB" altLang="en-US" sz="1200" dirty="0"/>
          </a:p>
          <a:p>
            <a:r>
              <a:rPr lang="en-GB" altLang="en-US" sz="1200" dirty="0"/>
              <a:t>Where Caregiver is </a:t>
            </a:r>
            <a:r>
              <a:rPr lang="en-GB" altLang="en-US" sz="1200" b="1" dirty="0"/>
              <a:t>inconsistent, unreliable or insensitive </a:t>
            </a:r>
            <a:r>
              <a:rPr lang="en-GB" altLang="en-US" sz="1200" dirty="0"/>
              <a:t>with their responses to the child’s </a:t>
            </a:r>
            <a:r>
              <a:rPr lang="en-GB" altLang="en-US" dirty="0"/>
              <a:t>needs may</a:t>
            </a:r>
            <a:r>
              <a:rPr lang="en-GB" altLang="en-US" sz="1200" dirty="0"/>
              <a:t> have had drug, alcohol or mental health problems,</a:t>
            </a:r>
            <a:r>
              <a:rPr lang="en-GB" altLang="en-US" sz="1200" baseline="0" dirty="0"/>
              <a:t> </a:t>
            </a:r>
            <a:r>
              <a:rPr lang="en-GB" altLang="en-US" sz="1200" dirty="0"/>
              <a:t>can lead to:</a:t>
            </a:r>
            <a:endParaRPr lang="en-GB" altLang="en-US" sz="1200" dirty="0">
              <a:ea typeface="Calibri"/>
              <a:cs typeface="Calibri"/>
            </a:endParaRPr>
          </a:p>
          <a:p>
            <a:pPr marL="171450" indent="-171450" eaLnBrk="1" hangingPunct="1">
              <a:buFont typeface="Arial" panose="020B0604020202020204" pitchFamily="34" charset="0"/>
              <a:buChar char="•"/>
            </a:pPr>
            <a:r>
              <a:rPr lang="en-GB" altLang="en-US" b="1" dirty="0"/>
              <a:t>Intensified attachment behaviour</a:t>
            </a:r>
          </a:p>
          <a:p>
            <a:pPr marL="171450" indent="-171450" eaLnBrk="1" hangingPunct="1">
              <a:buFont typeface="Arial" panose="020B0604020202020204" pitchFamily="34" charset="0"/>
              <a:buChar char="•"/>
            </a:pPr>
            <a:r>
              <a:rPr lang="en-GB" altLang="en-US" dirty="0"/>
              <a:t>Shows </a:t>
            </a:r>
            <a:r>
              <a:rPr lang="en-GB" altLang="en-US" b="1" dirty="0"/>
              <a:t>high level of stress </a:t>
            </a:r>
            <a:r>
              <a:rPr lang="en-GB" altLang="en-US" dirty="0"/>
              <a:t>when separated from caregiver but then may </a:t>
            </a:r>
            <a:r>
              <a:rPr lang="en-GB" altLang="en-US" b="1" dirty="0"/>
              <a:t>resist interaction </a:t>
            </a:r>
            <a:r>
              <a:rPr lang="en-GB" altLang="en-US" dirty="0"/>
              <a:t>when reunited</a:t>
            </a:r>
          </a:p>
          <a:p>
            <a:pPr marL="171450" indent="-171450" eaLnBrk="1" hangingPunct="1">
              <a:buFont typeface="Arial" panose="020B0604020202020204" pitchFamily="34" charset="0"/>
              <a:buChar char="•"/>
            </a:pPr>
            <a:r>
              <a:rPr lang="en-GB" altLang="en-US" b="1" dirty="0"/>
              <a:t>Attention-seeking</a:t>
            </a:r>
            <a:r>
              <a:rPr lang="en-GB" altLang="en-US" dirty="0"/>
              <a:t>,</a:t>
            </a:r>
            <a:r>
              <a:rPr lang="en-GB" altLang="en-US" baseline="0" dirty="0"/>
              <a:t> </a:t>
            </a:r>
            <a:r>
              <a:rPr lang="en-GB" altLang="en-US" dirty="0"/>
              <a:t>Dependency and pre-occupation with others for regulation of emotion,</a:t>
            </a:r>
            <a:r>
              <a:rPr lang="en-GB" altLang="en-US" baseline="0" dirty="0"/>
              <a:t> </a:t>
            </a:r>
            <a:r>
              <a:rPr lang="en-GB" altLang="en-US" dirty="0"/>
              <a:t>Low self-esteem</a:t>
            </a:r>
          </a:p>
          <a:p>
            <a:pPr marL="0" indent="0" eaLnBrk="1" hangingPunct="1">
              <a:buFont typeface="Arial" panose="020B0604020202020204" pitchFamily="34" charset="0"/>
              <a:buNone/>
            </a:pPr>
            <a:endParaRPr lang="en-GB" altLang="en-US" dirty="0"/>
          </a:p>
          <a:p>
            <a:pPr eaLnBrk="1" hangingPunct="1"/>
            <a:r>
              <a:rPr lang="en-GB" altLang="en-US" dirty="0"/>
              <a:t>Where</a:t>
            </a:r>
            <a:r>
              <a:rPr lang="en-GB" altLang="en-US" baseline="0" dirty="0"/>
              <a:t> </a:t>
            </a:r>
            <a:r>
              <a:rPr lang="en-GB" altLang="en-US" sz="1200" dirty="0"/>
              <a:t>Caregiver is  </a:t>
            </a:r>
            <a:r>
              <a:rPr lang="en-GB" altLang="en-US" sz="1200" b="1" dirty="0"/>
              <a:t>rejecting, interfering or controlling</a:t>
            </a:r>
            <a:r>
              <a:rPr lang="en-GB" altLang="en-US" sz="1200" b="1" baseline="0" dirty="0"/>
              <a:t> </a:t>
            </a:r>
            <a:r>
              <a:rPr lang="en-GB" altLang="en-US" sz="1200" baseline="0" dirty="0"/>
              <a:t>and is not responsive </a:t>
            </a:r>
            <a:r>
              <a:rPr lang="en-GB" altLang="en-US" sz="1200" dirty="0"/>
              <a:t>to child’s expression of need impact is:</a:t>
            </a:r>
          </a:p>
          <a:p>
            <a:pPr marL="171450" indent="-171450" eaLnBrk="1" hangingPunct="1">
              <a:buFont typeface="Arial" panose="020B0604020202020204" pitchFamily="34" charset="0"/>
              <a:buChar char="•"/>
            </a:pPr>
            <a:r>
              <a:rPr lang="en-GB" altLang="en-US" sz="1200" dirty="0"/>
              <a:t>self sufficiency is learned – child is emotionally self-contained.</a:t>
            </a:r>
            <a:r>
              <a:rPr lang="en-GB" altLang="en-US" sz="1200" baseline="0" dirty="0"/>
              <a:t> </a:t>
            </a:r>
          </a:p>
          <a:p>
            <a:pPr marL="171450" indent="-171450" eaLnBrk="1" hangingPunct="1">
              <a:buFont typeface="Arial" panose="020B0604020202020204" pitchFamily="34" charset="0"/>
              <a:buChar char="•"/>
            </a:pPr>
            <a:r>
              <a:rPr lang="en-GB" altLang="en-US" sz="1200" baseline="0" dirty="0"/>
              <a:t>Child may be </a:t>
            </a:r>
            <a:r>
              <a:rPr lang="en-GB" altLang="en-US" sz="1200" dirty="0"/>
              <a:t>Inhibited, detached, cool</a:t>
            </a:r>
          </a:p>
          <a:p>
            <a:pPr marL="171450" indent="-171450" eaLnBrk="1" hangingPunct="1">
              <a:buFont typeface="Arial" panose="020B0604020202020204" pitchFamily="34" charset="0"/>
              <a:buChar char="•"/>
            </a:pPr>
            <a:r>
              <a:rPr lang="en-GB" altLang="en-US" sz="1200" dirty="0"/>
              <a:t>Child</a:t>
            </a:r>
            <a:r>
              <a:rPr lang="en-GB" altLang="en-US" sz="1200" baseline="0" dirty="0"/>
              <a:t> a</a:t>
            </a:r>
            <a:r>
              <a:rPr lang="en-GB" altLang="en-US" sz="1200" dirty="0"/>
              <a:t>voids intimacy,</a:t>
            </a:r>
            <a:r>
              <a:rPr lang="en-GB" altLang="en-US" sz="1200" baseline="0" dirty="0"/>
              <a:t> </a:t>
            </a:r>
          </a:p>
          <a:p>
            <a:pPr marL="171450" indent="-171450" eaLnBrk="1" hangingPunct="1">
              <a:buFont typeface="Arial" panose="020B0604020202020204" pitchFamily="34" charset="0"/>
              <a:buChar char="•"/>
            </a:pPr>
            <a:r>
              <a:rPr lang="en-GB" altLang="en-US" sz="1200" baseline="0" dirty="0"/>
              <a:t>Develops n</a:t>
            </a:r>
            <a:r>
              <a:rPr lang="en-GB" altLang="en-US" sz="1200" dirty="0"/>
              <a:t>eed to achieve and attain cognitive mastery – needs to be the best</a:t>
            </a:r>
          </a:p>
          <a:p>
            <a:pPr marL="171450" indent="-171450" eaLnBrk="1" hangingPunct="1">
              <a:buFont typeface="Arial" panose="020B0604020202020204" pitchFamily="34" charset="0"/>
              <a:buChar char="•"/>
            </a:pPr>
            <a:r>
              <a:rPr lang="en-GB" altLang="en-US" sz="1200" dirty="0"/>
              <a:t>Could lead to difficulty cooperating in a group</a:t>
            </a:r>
          </a:p>
          <a:p>
            <a:pPr eaLnBrk="1" hangingPunct="1"/>
            <a:endParaRPr lang="en-GB" altLang="en-US" sz="1200" dirty="0"/>
          </a:p>
          <a:p>
            <a:pPr eaLnBrk="1" hangingPunct="1"/>
            <a:r>
              <a:rPr lang="en-GB" altLang="en-US" sz="1200" dirty="0"/>
              <a:t>Where </a:t>
            </a:r>
            <a:r>
              <a:rPr lang="en-GB" altLang="en-US" sz="1200" b="1" dirty="0"/>
              <a:t>Caregiver is</a:t>
            </a:r>
            <a:r>
              <a:rPr lang="en-GB" altLang="en-US" sz="1200" b="1" baseline="0" dirty="0"/>
              <a:t> the</a:t>
            </a:r>
            <a:r>
              <a:rPr lang="en-GB" altLang="en-US" sz="1200" b="1" dirty="0"/>
              <a:t> source of distress/</a:t>
            </a:r>
            <a:r>
              <a:rPr lang="en-GB" altLang="en-US" sz="1200" b="1" baseline="0" dirty="0"/>
              <a:t> </a:t>
            </a:r>
            <a:r>
              <a:rPr lang="en-GB" altLang="en-US" sz="1200" b="1" dirty="0"/>
              <a:t>Associated with child abuse/neglect </a:t>
            </a:r>
            <a:r>
              <a:rPr lang="en-GB" altLang="en-US" sz="1200" dirty="0"/>
              <a:t>– child may</a:t>
            </a:r>
            <a:r>
              <a:rPr lang="en-GB" altLang="en-US" sz="1200" baseline="0" dirty="0"/>
              <a:t> have</a:t>
            </a:r>
            <a:r>
              <a:rPr lang="en-GB" altLang="en-US" dirty="0"/>
              <a:t> diverse responses</a:t>
            </a:r>
          </a:p>
          <a:p>
            <a:pPr marL="171450" indent="-171450" eaLnBrk="1" hangingPunct="1">
              <a:buFont typeface="Arial" panose="020B0604020202020204" pitchFamily="34" charset="0"/>
              <a:buChar char="•"/>
            </a:pPr>
            <a:r>
              <a:rPr lang="en-GB" altLang="en-US" dirty="0"/>
              <a:t>Approach-avoidance conflict</a:t>
            </a:r>
          </a:p>
          <a:p>
            <a:pPr marL="171450" indent="-171450" eaLnBrk="1" hangingPunct="1">
              <a:buFont typeface="Arial" panose="020B0604020202020204" pitchFamily="34" charset="0"/>
              <a:buChar char="•"/>
            </a:pPr>
            <a:r>
              <a:rPr lang="en-GB" altLang="en-US" dirty="0"/>
              <a:t>Anxiety and rage co-exist</a:t>
            </a:r>
          </a:p>
          <a:p>
            <a:pPr marL="171450" indent="-171450" eaLnBrk="1" hangingPunct="1">
              <a:buFont typeface="Arial" panose="020B0604020202020204" pitchFamily="34" charset="0"/>
              <a:buChar char="•"/>
            </a:pPr>
            <a:r>
              <a:rPr lang="en-GB" altLang="en-US" dirty="0"/>
              <a:t>Extreme reactions</a:t>
            </a:r>
          </a:p>
          <a:p>
            <a:pPr marL="171450" indent="-171450" eaLnBrk="1" hangingPunct="1">
              <a:buFont typeface="Arial" panose="020B0604020202020204" pitchFamily="34" charset="0"/>
              <a:buChar char="•"/>
            </a:pPr>
            <a:r>
              <a:rPr lang="en-GB" altLang="en-US" dirty="0"/>
              <a:t>Emotions are not able to be regulated</a:t>
            </a:r>
          </a:p>
          <a:p>
            <a:pPr marL="171450" indent="-171450" eaLnBrk="1" hangingPunct="1">
              <a:buFont typeface="Arial" panose="020B0604020202020204" pitchFamily="34" charset="0"/>
              <a:buChar char="•"/>
            </a:pPr>
            <a:r>
              <a:rPr lang="en-GB" altLang="en-US" dirty="0"/>
              <a:t>Difficulty when trying out new concepts in school</a:t>
            </a:r>
          </a:p>
          <a:p>
            <a:pPr marL="171450" indent="-171450" eaLnBrk="1" hangingPunct="1">
              <a:buFont typeface="Arial" panose="020B0604020202020204" pitchFamily="34" charset="0"/>
              <a:buChar char="•"/>
            </a:pPr>
            <a:r>
              <a:rPr lang="en-GB" altLang="en-US" dirty="0"/>
              <a:t>Gives up quickly </a:t>
            </a:r>
          </a:p>
          <a:p>
            <a:pPr marL="171450" indent="-171450" eaLnBrk="1" hangingPunct="1">
              <a:buFont typeface="Arial" panose="020B0604020202020204" pitchFamily="34" charset="0"/>
              <a:buChar char="•"/>
            </a:pPr>
            <a:r>
              <a:rPr lang="en-GB" altLang="en-US" dirty="0"/>
              <a:t>May sabotage good work</a:t>
            </a:r>
          </a:p>
          <a:p>
            <a:pPr marL="171450" indent="-171450" eaLnBrk="1" hangingPunct="1">
              <a:buFont typeface="Arial" panose="020B0604020202020204" pitchFamily="34" charset="0"/>
              <a:buChar char="•"/>
            </a:pPr>
            <a:endParaRPr lang="en-GB" altLang="en-US" dirty="0"/>
          </a:p>
          <a:p>
            <a:pPr marL="0" indent="0" eaLnBrk="1" hangingPunct="1">
              <a:buFont typeface="Arial" panose="020B0604020202020204" pitchFamily="34" charset="0"/>
              <a:buNone/>
            </a:pPr>
            <a:r>
              <a:rPr lang="en-GB" altLang="en-US" dirty="0"/>
              <a:t>Links to different attachment styles – can be helpful for school</a:t>
            </a:r>
            <a:r>
              <a:rPr lang="en-GB" altLang="en-US" baseline="0" dirty="0"/>
              <a:t> staff to be aware of how child might respond – relationships are the key and need to get to know the child well so can respond appropriately.</a:t>
            </a:r>
            <a:endParaRPr lang="en-GB" altLang="en-US" dirty="0"/>
          </a:p>
          <a:p>
            <a:pPr eaLnBrk="1" hangingPunct="1"/>
            <a:endParaRPr lang="en-GB" altLang="en-US" sz="1200" dirty="0"/>
          </a:p>
          <a:p>
            <a:pPr eaLnBrk="1" hangingPunct="1"/>
            <a:endParaRPr lang="en-GB" altLang="en-US" sz="1200" dirty="0"/>
          </a:p>
          <a:p>
            <a:pPr eaLnBrk="1" hangingPunct="1"/>
            <a:endParaRPr lang="en-GB" altLang="en-US" sz="1200" dirty="0"/>
          </a:p>
          <a:p>
            <a:pPr eaLnBrk="1" hangingPunct="1"/>
            <a:endParaRPr lang="en-GB" alt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33441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9729-1831-413F-182F-880D9F1285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76CFC0B-24F1-D32B-5C22-81E4D619FA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F3A5B1FD-6ED0-8D7D-4792-7BCF82F89AFA}"/>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B8A370CA-8726-2F39-C6A4-033CE3DE0B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EC534-32B5-1BFD-4356-1A9382CE4714}"/>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945333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6A96-DA4D-2C7A-03B0-62EB4B1B8F5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28F43BA-0734-C5E3-6943-B9240C6BA69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AA7EB1D-6C0C-23BA-4808-8FA2B47754DF}"/>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52973971-1D27-C627-567C-996E6BC229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B6F312-3F6F-9533-96D7-F3FD5E370B7E}"/>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31273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1637CF-3EDA-F48E-49FF-D31BFE19F95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8E92C17-BD17-285A-556C-4FA2635C225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579148-7B2D-A2E2-3860-C3639C002BFD}"/>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B47ABBD1-393F-8D20-EE8D-05FFC12A0F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B9BEAA-BF45-D3D8-92E6-6746D1F74432}"/>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13961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1B0CC-CDA3-7BBF-8517-209AEA2CBD6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5DE57B-8978-7335-1869-9668A368EA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0B8382-24BF-2ACD-E6DF-EF0B6D7017D6}"/>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9B7A2FE6-BFF1-00B3-A601-9FBC6D642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2B163D-5CE9-6317-6225-01A1CF5A235B}"/>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404295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DF81B-965D-1582-EAD1-79E9C63374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6CA4E5D-1CA1-7D73-E8EF-143B3FDA7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C4682-FBD6-EA43-899B-42F9CDC3F46D}"/>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8ECECD8B-82A8-FA72-CBD5-E6B547635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8F6184-BF96-117A-6460-1C401F509AC9}"/>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617088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C926-4BB6-293A-E91E-C3A3B7C7A6D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7B11122-F217-1EDF-0C75-17DA94BEC0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EA5E88F-9AF8-8513-E879-EE21483D44C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63AC9D7-CDB5-306A-5696-AA756D2CC1C4}"/>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6" name="Footer Placeholder 5">
            <a:extLst>
              <a:ext uri="{FF2B5EF4-FFF2-40B4-BE49-F238E27FC236}">
                <a16:creationId xmlns:a16="http://schemas.microsoft.com/office/drawing/2014/main" id="{68B87C72-E922-AFA2-6627-AB20B4C6D3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63741C-B099-F0C5-5312-39E6BE86A16A}"/>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323417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8EDBA-C6B7-38BE-5B16-631646BD0D0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A36C408-3A86-9AD5-7102-E7FC99A7E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99C1E3-B92A-FCF2-5C69-7949378E77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6E1CD7B-DCEB-B1D4-D0F3-5A7E6AF9FE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001E7E-6FC0-0D24-3A30-F060C54C92B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1B254D8-CC24-234D-0643-76757D94CE80}"/>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8" name="Footer Placeholder 7">
            <a:extLst>
              <a:ext uri="{FF2B5EF4-FFF2-40B4-BE49-F238E27FC236}">
                <a16:creationId xmlns:a16="http://schemas.microsoft.com/office/drawing/2014/main" id="{FD0D0E4D-3646-80AF-AB89-3B4020347D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6716D5-B0E9-4928-AC55-4E2269B822F5}"/>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17671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705D7-86EF-2D40-39B8-57AAA29AE4D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C45FE3D-51D2-8086-E2AC-C28C65016601}"/>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4" name="Footer Placeholder 3">
            <a:extLst>
              <a:ext uri="{FF2B5EF4-FFF2-40B4-BE49-F238E27FC236}">
                <a16:creationId xmlns:a16="http://schemas.microsoft.com/office/drawing/2014/main" id="{3D1BA1F2-A848-4A8D-B4E7-C830EE6351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79D89E-C320-850F-5A4E-8379D02A8E33}"/>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00147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61B81-2C25-1966-E055-25C5AFB86851}"/>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3" name="Footer Placeholder 2">
            <a:extLst>
              <a:ext uri="{FF2B5EF4-FFF2-40B4-BE49-F238E27FC236}">
                <a16:creationId xmlns:a16="http://schemas.microsoft.com/office/drawing/2014/main" id="{D782C090-7E71-AF14-6C3A-D2502A9645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4C391C-2E74-4EB0-4E60-05F01CA0542E}"/>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55854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9547-C404-BC9F-FC31-369932AF07C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F17FFB1-21EB-319D-32EF-8E73F726AD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1E91EB8-3B87-76C3-148B-AA601CC93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8C685D6-21CC-C764-27C1-6D2BBBD97246}"/>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6" name="Footer Placeholder 5">
            <a:extLst>
              <a:ext uri="{FF2B5EF4-FFF2-40B4-BE49-F238E27FC236}">
                <a16:creationId xmlns:a16="http://schemas.microsoft.com/office/drawing/2014/main" id="{39576B4D-A3FC-1780-6723-929F16A3AA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B54072-37FA-71B5-E1F4-BD3AF24B85F3}"/>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291544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4E0B-0657-1EFC-8D45-2099A4803E8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7EC6A6C-AD97-9208-FAF0-9379CCB8C1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3E04AE-0BFD-7D5A-3250-9392EA3C0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8C31A8-8818-2FBE-3B65-EEC12D29595F}"/>
              </a:ext>
            </a:extLst>
          </p:cNvPr>
          <p:cNvSpPr>
            <a:spLocks noGrp="1"/>
          </p:cNvSpPr>
          <p:nvPr>
            <p:ph type="dt" sz="half" idx="10"/>
          </p:nvPr>
        </p:nvSpPr>
        <p:spPr/>
        <p:txBody>
          <a:bodyPr/>
          <a:lstStyle/>
          <a:p>
            <a:fld id="{7F94706C-755D-4B36-8B85-CF61F3694D2C}" type="datetimeFigureOut">
              <a:rPr lang="en-GB" smtClean="0"/>
              <a:t>17/04/2025</a:t>
            </a:fld>
            <a:endParaRPr lang="en-GB"/>
          </a:p>
        </p:txBody>
      </p:sp>
      <p:sp>
        <p:nvSpPr>
          <p:cNvPr id="6" name="Footer Placeholder 5">
            <a:extLst>
              <a:ext uri="{FF2B5EF4-FFF2-40B4-BE49-F238E27FC236}">
                <a16:creationId xmlns:a16="http://schemas.microsoft.com/office/drawing/2014/main" id="{52230032-B4C2-B402-60E2-BCFD2409DE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F14CB-33F9-D8D4-78AA-B97E5DF18915}"/>
              </a:ext>
            </a:extLst>
          </p:cNvPr>
          <p:cNvSpPr>
            <a:spLocks noGrp="1"/>
          </p:cNvSpPr>
          <p:nvPr>
            <p:ph type="sldNum" sz="quarter" idx="12"/>
          </p:nvPr>
        </p:nvSpPr>
        <p:spPr/>
        <p:txBody>
          <a:bodyPr/>
          <a:lstStyle/>
          <a:p>
            <a:fld id="{49A44135-5193-4D6E-8D4B-35E9C099A301}" type="slidenum">
              <a:rPr lang="en-GB" smtClean="0"/>
              <a:t>‹#›</a:t>
            </a:fld>
            <a:endParaRPr lang="en-GB"/>
          </a:p>
        </p:txBody>
      </p:sp>
    </p:spTree>
    <p:extLst>
      <p:ext uri="{BB962C8B-B14F-4D97-AF65-F5344CB8AC3E}">
        <p14:creationId xmlns:p14="http://schemas.microsoft.com/office/powerpoint/2010/main" val="19918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D38E6C-D0A0-9843-23C3-B01071F67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B8395DB-EE36-D0DF-292B-BC74A5747B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2E8C14-0DDB-27E8-F89A-B8730EC90A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4706C-755D-4B36-8B85-CF61F3694D2C}" type="datetimeFigureOut">
              <a:rPr lang="en-GB" smtClean="0"/>
              <a:t>17/04/2025</a:t>
            </a:fld>
            <a:endParaRPr lang="en-GB"/>
          </a:p>
        </p:txBody>
      </p:sp>
      <p:sp>
        <p:nvSpPr>
          <p:cNvPr id="5" name="Footer Placeholder 4">
            <a:extLst>
              <a:ext uri="{FF2B5EF4-FFF2-40B4-BE49-F238E27FC236}">
                <a16:creationId xmlns:a16="http://schemas.microsoft.com/office/drawing/2014/main" id="{91E4293E-2D31-1318-4A18-2981990D90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0683F09-FF23-C323-231C-09DDE00ACF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44135-5193-4D6E-8D4B-35E9C099A301}" type="slidenum">
              <a:rPr lang="en-GB" smtClean="0"/>
              <a:t>‹#›</a:t>
            </a:fld>
            <a:endParaRPr lang="en-GB"/>
          </a:p>
        </p:txBody>
      </p:sp>
    </p:spTree>
    <p:extLst>
      <p:ext uri="{BB962C8B-B14F-4D97-AF65-F5344CB8AC3E}">
        <p14:creationId xmlns:p14="http://schemas.microsoft.com/office/powerpoint/2010/main" val="231546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rms.office.com/pages/responsepage.aspx?id=R3T3DoMQ7E24nyfHZQdoQGC9U99WQChBi9N5OCIZLL5URVJQQ0Q1MUpJVEpFWllORFZTQjUyOFIyMy4u&amp;route=shortur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Tel:%20+44%20(0)131%20244%205000" TargetMode="External"/><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education.gov.scot/professional-learning/leading-professional-learning/inclusion-wellbeing-and-equalities-framework/" TargetMode="External"/><Relationship Id="rId4" Type="http://schemas.openxmlformats.org/officeDocument/2006/relationships/hyperlink" Target="mailto:enquiries@educationscotland.gsi.gov.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hyperlink" Target="https://professionallearning.education.gov.scot/explore/the-national-model-of-professional-learn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6482" y="2296920"/>
            <a:ext cx="11686845" cy="14773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defRPr/>
            </a:pPr>
            <a:r>
              <a:rPr lang="en-GB" sz="3200" kern="1200" dirty="0">
                <a:solidFill>
                  <a:srgbClr val="008080"/>
                </a:solidFill>
                <a:latin typeface="Calibri"/>
                <a:ea typeface="Calibri"/>
                <a:cs typeface="Segoe UI"/>
              </a:rPr>
              <a:t>Inclusion Wellbeing </a:t>
            </a:r>
            <a:r>
              <a:rPr lang="en-GB" sz="3200" dirty="0">
                <a:solidFill>
                  <a:srgbClr val="008080"/>
                </a:solidFill>
                <a:latin typeface="Calibri"/>
                <a:ea typeface="Calibri"/>
                <a:cs typeface="Segoe UI"/>
              </a:rPr>
              <a:t>and </a:t>
            </a:r>
            <a:r>
              <a:rPr lang="en-GB" sz="3200" kern="1200" dirty="0">
                <a:solidFill>
                  <a:srgbClr val="008080"/>
                </a:solidFill>
                <a:latin typeface="Calibri"/>
                <a:ea typeface="Calibri"/>
                <a:cs typeface="Segoe UI"/>
              </a:rPr>
              <a:t>Equalities Professional Learning Framework</a:t>
            </a:r>
            <a:br>
              <a:rPr lang="en-GB" sz="2400" kern="1200" dirty="0">
                <a:latin typeface="Calibri"/>
                <a:ea typeface="+mn-ea"/>
                <a:cs typeface="Segoe UI"/>
              </a:rPr>
            </a:br>
            <a:br>
              <a:rPr lang="en-GB" sz="2400" kern="1200" dirty="0">
                <a:latin typeface="Calibri"/>
                <a:ea typeface="+mn-ea"/>
                <a:cs typeface="Segoe UI"/>
              </a:rPr>
            </a:br>
            <a:r>
              <a:rPr lang="en-GB" dirty="0">
                <a:solidFill>
                  <a:srgbClr val="008080"/>
                </a:solidFill>
                <a:latin typeface="Calibri"/>
                <a:ea typeface="Calibri"/>
                <a:cs typeface="Segoe UI"/>
              </a:rPr>
              <a:t>Attachment</a:t>
            </a:r>
            <a:r>
              <a:rPr lang="en-GB" kern="1200" dirty="0">
                <a:solidFill>
                  <a:srgbClr val="008080"/>
                </a:solidFill>
                <a:latin typeface="Calibri"/>
                <a:ea typeface="Calibri"/>
                <a:cs typeface="Segoe UI"/>
              </a:rPr>
              <a:t>: an introduction</a:t>
            </a:r>
            <a:endParaRPr lang="en-GB">
              <a:solidFill>
                <a:srgbClr val="008080"/>
              </a:solidFill>
              <a:latin typeface="Calibri"/>
              <a:ea typeface="Calibri"/>
              <a:cs typeface="Calibri Light"/>
            </a:endParaRPr>
          </a:p>
        </p:txBody>
      </p:sp>
      <p:pic>
        <p:nvPicPr>
          <p:cNvPr id="5" name="Picture 4" descr="Education Scotland logo"/>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0965" y="487797"/>
            <a:ext cx="2307574" cy="971713"/>
          </a:xfrm>
          <a:prstGeom prst="rect">
            <a:avLst/>
          </a:prstGeom>
        </p:spPr>
      </p:pic>
      <p:pic>
        <p:nvPicPr>
          <p:cNvPr id="10" name="Picture 9">
            <a:extLst>
              <a:ext uri="{FF2B5EF4-FFF2-40B4-BE49-F238E27FC236}">
                <a16:creationId xmlns:a16="http://schemas.microsoft.com/office/drawing/2014/main" id="{42104F83-3D07-A90C-7CFC-891746049BC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5095" y="493086"/>
            <a:ext cx="1193878" cy="1000613"/>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7456" y="487797"/>
            <a:ext cx="1207497" cy="1013701"/>
          </a:xfrm>
          <a:prstGeom prst="rect">
            <a:avLst/>
          </a:prstGeom>
        </p:spPr>
      </p:pic>
      <p:pic>
        <p:nvPicPr>
          <p:cNvPr id="12" name="Picture 11">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12" y="4048572"/>
            <a:ext cx="12209380" cy="3105484"/>
          </a:xfrm>
          <a:prstGeom prst="rect">
            <a:avLst/>
          </a:prstGeom>
        </p:spPr>
      </p:pic>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11639" y="475679"/>
            <a:ext cx="1225863" cy="1025622"/>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79033" y="487797"/>
            <a:ext cx="1212416" cy="1013504"/>
          </a:xfrm>
          <a:prstGeom prst="rect">
            <a:avLst/>
          </a:prstGeom>
        </p:spPr>
      </p:pic>
      <p:pic>
        <p:nvPicPr>
          <p:cNvPr id="14" name="Picture 13" descr="Education Scotland, Inclusion, Wellbeing and Equalities logo. ">
            <a:extLst>
              <a:ext uri="{FF2B5EF4-FFF2-40B4-BE49-F238E27FC236}">
                <a16:creationId xmlns:a16="http://schemas.microsoft.com/office/drawing/2014/main" id="{85014043-7488-2EAB-B3D1-267ED42E4B1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11184" y="472440"/>
            <a:ext cx="2016064" cy="1014984"/>
          </a:xfrm>
          <a:prstGeom prst="rect">
            <a:avLst/>
          </a:prstGeom>
        </p:spPr>
      </p:pic>
      <p:sp>
        <p:nvSpPr>
          <p:cNvPr id="6" name="Rectangle 5">
            <a:extLst>
              <a:ext uri="{FF2B5EF4-FFF2-40B4-BE49-F238E27FC236}">
                <a16:creationId xmlns:a16="http://schemas.microsoft.com/office/drawing/2014/main" id="{041F11D3-EA81-678A-AABA-40CBB5C81CED}"/>
              </a:ext>
              <a:ext uri="{C183D7F6-B498-43B3-948B-1728B52AA6E4}">
                <adec:decorative xmlns:adec="http://schemas.microsoft.com/office/drawing/2017/decorative" val="1"/>
              </a:ext>
            </a:extLst>
          </p:cNvPr>
          <p:cNvSpPr/>
          <p:nvPr/>
        </p:nvSpPr>
        <p:spPr>
          <a:xfrm>
            <a:off x="3446276" y="1558243"/>
            <a:ext cx="7315200" cy="228600"/>
          </a:xfrm>
          <a:prstGeom prst="rect">
            <a:avLst/>
          </a:prstGeom>
          <a:solidFill>
            <a:schemeClr val="accent2">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26323079-8E6D-FC00-433B-3056F97A49B8}"/>
              </a:ext>
            </a:extLst>
          </p:cNvPr>
          <p:cNvSpPr/>
          <p:nvPr/>
        </p:nvSpPr>
        <p:spPr>
          <a:xfrm>
            <a:off x="315411" y="4054444"/>
            <a:ext cx="4102765" cy="52322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dirty="0">
                <a:latin typeface="Calibri"/>
                <a:ea typeface="Calibri"/>
                <a:cs typeface="Arial"/>
              </a:rPr>
              <a:t>@ESInclusionTeam</a:t>
            </a:r>
            <a:endParaRPr lang="en-US" sz="2800" b="1">
              <a:latin typeface="Calibri"/>
              <a:ea typeface="Calibri"/>
              <a:cs typeface="Arial"/>
            </a:endParaRPr>
          </a:p>
        </p:txBody>
      </p:sp>
    </p:spTree>
    <p:extLst>
      <p:ext uri="{BB962C8B-B14F-4D97-AF65-F5344CB8AC3E}">
        <p14:creationId xmlns:p14="http://schemas.microsoft.com/office/powerpoint/2010/main" val="1717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D639-8CEE-B2A3-BA99-63C83D852615}"/>
              </a:ext>
            </a:extLst>
          </p:cNvPr>
          <p:cNvSpPr>
            <a:spLocks noGrp="1"/>
          </p:cNvSpPr>
          <p:nvPr>
            <p:ph type="title"/>
          </p:nvPr>
        </p:nvSpPr>
        <p:spPr>
          <a:xfrm>
            <a:off x="4942306" y="552282"/>
            <a:ext cx="3216443" cy="1338931"/>
          </a:xfrm>
        </p:spPr>
        <p:txBody>
          <a:bodyPr>
            <a:normAutofit/>
          </a:bodyPr>
          <a:lstStyle/>
          <a:p>
            <a:r>
              <a:rPr lang="en-GB" sz="4000" b="1" dirty="0">
                <a:solidFill>
                  <a:srgbClr val="008080"/>
                </a:solidFill>
                <a:latin typeface="Calibri"/>
                <a:ea typeface="Calibri"/>
                <a:cs typeface="Segoe UI"/>
              </a:rPr>
              <a:t>Safe Haven</a:t>
            </a:r>
          </a:p>
        </p:txBody>
      </p:sp>
      <p:pic>
        <p:nvPicPr>
          <p:cNvPr id="3" name="Picture 2" descr="A woman is holding a child in a comforting way in her arms.">
            <a:extLst>
              <a:ext uri="{FF2B5EF4-FFF2-40B4-BE49-F238E27FC236}">
                <a16:creationId xmlns:a16="http://schemas.microsoft.com/office/drawing/2014/main" id="{B6960B22-C7C1-2583-9B6C-06F92D2C0176}"/>
              </a:ext>
            </a:extLst>
          </p:cNvPr>
          <p:cNvPicPr>
            <a:picLocks noChangeAspect="1"/>
          </p:cNvPicPr>
          <p:nvPr/>
        </p:nvPicPr>
        <p:blipFill>
          <a:blip r:embed="rId3"/>
          <a:stretch>
            <a:fillRect/>
          </a:stretch>
        </p:blipFill>
        <p:spPr>
          <a:xfrm>
            <a:off x="-161137" y="0"/>
            <a:ext cx="4787327" cy="7045157"/>
          </a:xfrm>
          <a:prstGeom prst="rect">
            <a:avLst/>
          </a:prstGeom>
        </p:spPr>
      </p:pic>
      <p:sp>
        <p:nvSpPr>
          <p:cNvPr id="5" name="TextBox 4">
            <a:extLst>
              <a:ext uri="{FF2B5EF4-FFF2-40B4-BE49-F238E27FC236}">
                <a16:creationId xmlns:a16="http://schemas.microsoft.com/office/drawing/2014/main" id="{76CFC42B-E4FE-1981-7C90-B279C6E067AD}"/>
              </a:ext>
            </a:extLst>
          </p:cNvPr>
          <p:cNvSpPr txBox="1"/>
          <p:nvPr/>
        </p:nvSpPr>
        <p:spPr>
          <a:xfrm>
            <a:off x="4938295" y="2077453"/>
            <a:ext cx="6606673" cy="19645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dirty="0"/>
              <a:t>A safe haven helps the individual regulate emotions </a:t>
            </a:r>
            <a:r>
              <a:rPr lang="en-GB" sz="2800"/>
              <a:t>during times of actual or perceived distress/threat.</a:t>
            </a:r>
            <a:endParaRPr lang="en-GB" sz="2800">
              <a:ea typeface="Calibri"/>
              <a:cs typeface="Calibri"/>
            </a:endParaRPr>
          </a:p>
        </p:txBody>
      </p:sp>
    </p:spTree>
    <p:extLst>
      <p:ext uri="{BB962C8B-B14F-4D97-AF65-F5344CB8AC3E}">
        <p14:creationId xmlns:p14="http://schemas.microsoft.com/office/powerpoint/2010/main" val="29044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D639-8CEE-B2A3-BA99-63C83D852615}"/>
              </a:ext>
            </a:extLst>
          </p:cNvPr>
          <p:cNvSpPr>
            <a:spLocks noGrp="1"/>
          </p:cNvSpPr>
          <p:nvPr>
            <p:ph type="title"/>
          </p:nvPr>
        </p:nvSpPr>
        <p:spPr>
          <a:xfrm>
            <a:off x="557463" y="378493"/>
            <a:ext cx="3216443" cy="1338931"/>
          </a:xfrm>
        </p:spPr>
        <p:txBody>
          <a:bodyPr>
            <a:normAutofit/>
          </a:bodyPr>
          <a:lstStyle/>
          <a:p>
            <a:r>
              <a:rPr lang="en-GB" sz="4000" b="1" dirty="0">
                <a:solidFill>
                  <a:srgbClr val="008080"/>
                </a:solidFill>
                <a:latin typeface="Calibri"/>
                <a:ea typeface="Calibri"/>
                <a:cs typeface="Segoe UI"/>
              </a:rPr>
              <a:t>Secure Base</a:t>
            </a:r>
          </a:p>
        </p:txBody>
      </p:sp>
      <p:pic>
        <p:nvPicPr>
          <p:cNvPr id="4" name="Picture 3" descr="A child in a yellow jumpsuit and a hat walking in a puddle on a paved surface.">
            <a:extLst>
              <a:ext uri="{FF2B5EF4-FFF2-40B4-BE49-F238E27FC236}">
                <a16:creationId xmlns:a16="http://schemas.microsoft.com/office/drawing/2014/main" id="{9B617C4B-B637-922B-DE46-F2D067BB8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2026" y="1712467"/>
            <a:ext cx="8081554" cy="4545874"/>
          </a:xfrm>
          <a:prstGeom prst="rect">
            <a:avLst/>
          </a:prstGeom>
          <a:ln>
            <a:noFill/>
          </a:ln>
          <a:effectLst>
            <a:softEdge rad="112500"/>
          </a:effectLst>
        </p:spPr>
      </p:pic>
    </p:spTree>
    <p:extLst>
      <p:ext uri="{BB962C8B-B14F-4D97-AF65-F5344CB8AC3E}">
        <p14:creationId xmlns:p14="http://schemas.microsoft.com/office/powerpoint/2010/main" val="171993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946C-6D53-7EA2-12CF-603D6ED4357F}"/>
              </a:ext>
            </a:extLst>
          </p:cNvPr>
          <p:cNvSpPr>
            <a:spLocks noGrp="1"/>
          </p:cNvSpPr>
          <p:nvPr>
            <p:ph type="title" idx="4294967295"/>
          </p:nvPr>
        </p:nvSpPr>
        <p:spPr>
          <a:xfrm>
            <a:off x="397042" y="452436"/>
            <a:ext cx="5916864" cy="897774"/>
          </a:xfrm>
        </p:spPr>
        <p:txBody>
          <a:bodyPr vert="horz" lIns="91440" tIns="45720" rIns="91440" bIns="45720" rtlCol="0" anchor="b">
            <a:normAutofit/>
          </a:bodyPr>
          <a:lstStyle/>
          <a:p>
            <a:r>
              <a:rPr lang="en-GB" sz="4000" b="1" dirty="0">
                <a:solidFill>
                  <a:srgbClr val="008080"/>
                </a:solidFill>
                <a:latin typeface="Calibri"/>
                <a:ea typeface="Calibri"/>
                <a:cs typeface="Calibri"/>
              </a:rPr>
              <a:t>Internal working model</a:t>
            </a:r>
          </a:p>
        </p:txBody>
      </p:sp>
      <p:pic>
        <p:nvPicPr>
          <p:cNvPr id="7" name="Picture 6" descr="A mirror with a mirror image of the person in the mirror.">
            <a:extLst>
              <a:ext uri="{FF2B5EF4-FFF2-40B4-BE49-F238E27FC236}">
                <a16:creationId xmlns:a16="http://schemas.microsoft.com/office/drawing/2014/main" id="{7D689483-A9ED-ED6F-1B53-30F9DC5AC552}"/>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36535" t="2857" r="21786"/>
          <a:stretch/>
        </p:blipFill>
        <p:spPr>
          <a:xfrm>
            <a:off x="6994960" y="3135086"/>
            <a:ext cx="2710107" cy="3553096"/>
          </a:xfrm>
          <a:prstGeom prst="rect">
            <a:avLst/>
          </a:prstGeom>
        </p:spPr>
      </p:pic>
      <p:grpSp>
        <p:nvGrpSpPr>
          <p:cNvPr id="4" name="Group 3">
            <a:extLst>
              <a:ext uri="{FF2B5EF4-FFF2-40B4-BE49-F238E27FC236}">
                <a16:creationId xmlns:a16="http://schemas.microsoft.com/office/drawing/2014/main" id="{4F341D37-1335-6ABA-378D-44233D79257C}"/>
              </a:ext>
              <a:ext uri="{C183D7F6-B498-43B3-948B-1728B52AA6E4}">
                <adec:decorative xmlns:adec="http://schemas.microsoft.com/office/drawing/2017/decorative" val="1"/>
              </a:ext>
            </a:extLst>
          </p:cNvPr>
          <p:cNvGrpSpPr/>
          <p:nvPr/>
        </p:nvGrpSpPr>
        <p:grpSpPr>
          <a:xfrm>
            <a:off x="414555" y="211941"/>
            <a:ext cx="11354757" cy="6436136"/>
            <a:chOff x="695292" y="198573"/>
            <a:chExt cx="11354757" cy="6436136"/>
          </a:xfrm>
        </p:grpSpPr>
        <p:pic>
          <p:nvPicPr>
            <p:cNvPr id="3" name="Picture 2" descr="A drawing of a person with arrows which point to a graphic of a globe, a photo of children and a mirror">
              <a:extLst>
                <a:ext uri="{FF2B5EF4-FFF2-40B4-BE49-F238E27FC236}">
                  <a16:creationId xmlns:a16="http://schemas.microsoft.com/office/drawing/2014/main" id="{F48CF97C-9E4B-E2B7-C4BF-DD78438AC02E}"/>
                </a:ext>
              </a:extLst>
            </p:cNvPr>
            <p:cNvPicPr>
              <a:picLocks noChangeAspect="1"/>
            </p:cNvPicPr>
            <p:nvPr/>
          </p:nvPicPr>
          <p:blipFill rotWithShape="1">
            <a:blip r:embed="rId4">
              <a:clrChange>
                <a:clrFrom>
                  <a:srgbClr val="F8F8F8"/>
                </a:clrFrom>
                <a:clrTo>
                  <a:srgbClr val="F8F8F8">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9714" r="46428"/>
            <a:stretch/>
          </p:blipFill>
          <p:spPr>
            <a:xfrm>
              <a:off x="695292" y="1573330"/>
              <a:ext cx="3999759" cy="5061379"/>
            </a:xfrm>
            <a:prstGeom prst="rect">
              <a:avLst/>
            </a:prstGeom>
          </p:spPr>
        </p:pic>
        <p:sp>
          <p:nvSpPr>
            <p:cNvPr id="13" name="Arrow: Right 12" descr="an arrow pointing from the figure of a person to a picture of a blue planet">
              <a:extLst>
                <a:ext uri="{FF2B5EF4-FFF2-40B4-BE49-F238E27FC236}">
                  <a16:creationId xmlns:a16="http://schemas.microsoft.com/office/drawing/2014/main" id="{3925FB3F-DF7A-D9D7-5DA4-2EB687E2934A}"/>
                </a:ext>
              </a:extLst>
            </p:cNvPr>
            <p:cNvSpPr/>
            <p:nvPr/>
          </p:nvSpPr>
          <p:spPr>
            <a:xfrm rot="20637505">
              <a:off x="4180137" y="1742509"/>
              <a:ext cx="1867989" cy="58477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blue planet">
              <a:extLst>
                <a:ext uri="{FF2B5EF4-FFF2-40B4-BE49-F238E27FC236}">
                  <a16:creationId xmlns:a16="http://schemas.microsoft.com/office/drawing/2014/main" id="{70B8FF5D-A73D-53D7-FEF1-5EDBB96346F7}"/>
                </a:ext>
              </a:extLst>
            </p:cNvPr>
            <p:cNvPicPr>
              <a:picLocks noChangeAspect="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19197" r="19732"/>
            <a:stretch/>
          </p:blipFill>
          <p:spPr>
            <a:xfrm>
              <a:off x="6301909" y="198573"/>
              <a:ext cx="2978331" cy="2743200"/>
            </a:xfrm>
            <a:prstGeom prst="rect">
              <a:avLst/>
            </a:prstGeom>
          </p:spPr>
        </p:pic>
        <p:sp>
          <p:nvSpPr>
            <p:cNvPr id="15" name="Arrow: Right 14" descr="A blue arrow pointing at a picture of children in a class.">
              <a:extLst>
                <a:ext uri="{FF2B5EF4-FFF2-40B4-BE49-F238E27FC236}">
                  <a16:creationId xmlns:a16="http://schemas.microsoft.com/office/drawing/2014/main" id="{D01266C2-7D5C-020C-9B3D-4ACB2E3F663E}"/>
                </a:ext>
              </a:extLst>
            </p:cNvPr>
            <p:cNvSpPr/>
            <p:nvPr/>
          </p:nvSpPr>
          <p:spPr>
            <a:xfrm rot="174320">
              <a:off x="5028262" y="2793256"/>
              <a:ext cx="1867989" cy="58477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group of children in a classroom">
              <a:extLst>
                <a:ext uri="{FF2B5EF4-FFF2-40B4-BE49-F238E27FC236}">
                  <a16:creationId xmlns:a16="http://schemas.microsoft.com/office/drawing/2014/main" id="{F2B99E11-AE01-72B9-4D3C-3BEBE6412719}"/>
                </a:ext>
              </a:extLst>
            </p:cNvPr>
            <p:cNvPicPr>
              <a:picLocks noChangeAspect="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l="26861" r="9715"/>
            <a:stretch/>
          </p:blipFill>
          <p:spPr>
            <a:xfrm>
              <a:off x="9339942" y="1750422"/>
              <a:ext cx="2710107" cy="2403566"/>
            </a:xfrm>
            <a:prstGeom prst="rect">
              <a:avLst/>
            </a:prstGeom>
            <a:ln>
              <a:noFill/>
            </a:ln>
            <a:effectLst>
              <a:softEdge rad="112500"/>
            </a:effectLst>
          </p:spPr>
        </p:pic>
        <p:sp>
          <p:nvSpPr>
            <p:cNvPr id="14" name="Arrow: Right 13" descr="A blue arrow pointing to a mirror image of the person in the picture.">
              <a:extLst>
                <a:ext uri="{FF2B5EF4-FFF2-40B4-BE49-F238E27FC236}">
                  <a16:creationId xmlns:a16="http://schemas.microsoft.com/office/drawing/2014/main" id="{D9222FA3-708E-E4AE-4C05-0E0A7761C47F}"/>
                </a:ext>
              </a:extLst>
            </p:cNvPr>
            <p:cNvSpPr/>
            <p:nvPr/>
          </p:nvSpPr>
          <p:spPr>
            <a:xfrm rot="997034">
              <a:off x="5083247" y="4053789"/>
              <a:ext cx="1867989" cy="584775"/>
            </a:xfrm>
            <a:prstGeom prst="rightArrow">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drawing of a person">
              <a:extLst>
                <a:ext uri="{FF2B5EF4-FFF2-40B4-BE49-F238E27FC236}">
                  <a16:creationId xmlns:a16="http://schemas.microsoft.com/office/drawing/2014/main" id="{73F7D3FF-8B28-BCBB-536A-3C15DD70A4EA}"/>
                </a:ext>
              </a:extLst>
            </p:cNvPr>
            <p:cNvPicPr>
              <a:picLocks noChangeAspect="1"/>
            </p:cNvPicPr>
            <p:nvPr/>
          </p:nvPicPr>
          <p:blipFill rotWithShape="1">
            <a:blip r:embed="rId4">
              <a:clrChange>
                <a:clrFrom>
                  <a:srgbClr val="F8F8F8"/>
                </a:clrFrom>
                <a:clrTo>
                  <a:srgbClr val="F8F8F8">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9714" r="46428"/>
            <a:stretch/>
          </p:blipFill>
          <p:spPr>
            <a:xfrm>
              <a:off x="7623491" y="4153988"/>
              <a:ext cx="1453043" cy="1863634"/>
            </a:xfrm>
            <a:prstGeom prst="rect">
              <a:avLst/>
            </a:prstGeom>
          </p:spPr>
        </p:pic>
      </p:grpSp>
    </p:spTree>
    <p:extLst>
      <p:ext uri="{BB962C8B-B14F-4D97-AF65-F5344CB8AC3E}">
        <p14:creationId xmlns:p14="http://schemas.microsoft.com/office/powerpoint/2010/main" val="3412397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06EE-F1FC-12E1-0235-D5EAD4643C2A}"/>
              </a:ext>
            </a:extLst>
          </p:cNvPr>
          <p:cNvSpPr>
            <a:spLocks noGrp="1"/>
          </p:cNvSpPr>
          <p:nvPr>
            <p:ph type="title"/>
          </p:nvPr>
        </p:nvSpPr>
        <p:spPr/>
        <p:txBody>
          <a:bodyPr>
            <a:normAutofit/>
          </a:bodyPr>
          <a:lstStyle/>
          <a:p>
            <a:r>
              <a:rPr lang="en-GB" sz="4000" b="1" dirty="0">
                <a:solidFill>
                  <a:srgbClr val="008080"/>
                </a:solidFill>
                <a:latin typeface="Calibri"/>
                <a:ea typeface="Calibri"/>
                <a:cs typeface="Segoe UI"/>
              </a:rPr>
              <a:t>Reflection</a:t>
            </a:r>
          </a:p>
        </p:txBody>
      </p:sp>
      <p:sp>
        <p:nvSpPr>
          <p:cNvPr id="3" name="Content Placeholder 2">
            <a:extLst>
              <a:ext uri="{FF2B5EF4-FFF2-40B4-BE49-F238E27FC236}">
                <a16:creationId xmlns:a16="http://schemas.microsoft.com/office/drawing/2014/main" id="{5DD067DB-4ABC-D695-96DE-4DED3F4BE25C}"/>
              </a:ext>
            </a:extLst>
          </p:cNvPr>
          <p:cNvSpPr>
            <a:spLocks noGrp="1"/>
          </p:cNvSpPr>
          <p:nvPr>
            <p:ph idx="1"/>
          </p:nvPr>
        </p:nvSpPr>
        <p:spPr>
          <a:xfrm>
            <a:off x="838200" y="1825625"/>
            <a:ext cx="5458097" cy="4351338"/>
          </a:xfrm>
        </p:spPr>
        <p:txBody>
          <a:bodyPr vert="horz" lIns="91440" tIns="45720" rIns="91440" bIns="45720" rtlCol="0" anchor="t">
            <a:normAutofit/>
          </a:bodyPr>
          <a:lstStyle/>
          <a:p>
            <a:pPr marL="0" indent="0">
              <a:lnSpc>
                <a:spcPct val="150000"/>
              </a:lnSpc>
              <a:buNone/>
            </a:pPr>
            <a:r>
              <a:rPr lang="en-GB" dirty="0">
                <a:solidFill>
                  <a:schemeClr val="accent1">
                    <a:lumMod val="50000"/>
                  </a:schemeClr>
                </a:solidFill>
              </a:rPr>
              <a:t>Consider how attachment security or insecurity might impact a person over their lifespan?</a:t>
            </a:r>
            <a:endParaRPr lang="en-GB" dirty="0">
              <a:solidFill>
                <a:schemeClr val="accent1">
                  <a:lumMod val="50000"/>
                </a:schemeClr>
              </a:solidFill>
              <a:ea typeface="Calibri"/>
              <a:cs typeface="Calibri"/>
            </a:endParaRPr>
          </a:p>
        </p:txBody>
      </p:sp>
      <p:pic>
        <p:nvPicPr>
          <p:cNvPr id="5" name="Picture 4" descr="Shadows of a woman and children on a wall">
            <a:extLst>
              <a:ext uri="{FF2B5EF4-FFF2-40B4-BE49-F238E27FC236}">
                <a16:creationId xmlns:a16="http://schemas.microsoft.com/office/drawing/2014/main" id="{C6AE0545-7B88-6E6D-29F3-2EEFB3D448FF}"/>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20571" r="42678"/>
          <a:stretch/>
        </p:blipFill>
        <p:spPr>
          <a:xfrm>
            <a:off x="7711440" y="0"/>
            <a:ext cx="4480560" cy="6858000"/>
          </a:xfrm>
          <a:prstGeom prst="rect">
            <a:avLst/>
          </a:prstGeom>
        </p:spPr>
      </p:pic>
    </p:spTree>
    <p:extLst>
      <p:ext uri="{BB962C8B-B14F-4D97-AF65-F5344CB8AC3E}">
        <p14:creationId xmlns:p14="http://schemas.microsoft.com/office/powerpoint/2010/main" val="170904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0C20-9E53-FEDA-ED41-12EDB9EA5D6C}"/>
              </a:ext>
            </a:extLst>
          </p:cNvPr>
          <p:cNvSpPr txBox="1">
            <a:spLocks noGrp="1"/>
          </p:cNvSpPr>
          <p:nvPr>
            <p:ph type="title" idx="4294967295"/>
          </p:nvPr>
        </p:nvSpPr>
        <p:spPr>
          <a:xfrm>
            <a:off x="444252" y="495873"/>
            <a:ext cx="6602930" cy="7937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8080"/>
                </a:solidFill>
                <a:effectLst/>
                <a:uLnTx/>
                <a:uFillTx/>
                <a:latin typeface="Calibri"/>
                <a:ea typeface="Calibri"/>
                <a:cs typeface="Segoe UI"/>
              </a:rPr>
              <a:t>Attachment and mental health</a:t>
            </a:r>
          </a:p>
        </p:txBody>
      </p:sp>
      <p:sp>
        <p:nvSpPr>
          <p:cNvPr id="3" name="TextBox 2">
            <a:extLst>
              <a:ext uri="{FF2B5EF4-FFF2-40B4-BE49-F238E27FC236}">
                <a16:creationId xmlns:a16="http://schemas.microsoft.com/office/drawing/2014/main" id="{61BD9103-8689-AE45-0A66-BD68FC102F7B}"/>
              </a:ext>
            </a:extLst>
          </p:cNvPr>
          <p:cNvSpPr txBox="1"/>
          <p:nvPr/>
        </p:nvSpPr>
        <p:spPr>
          <a:xfrm>
            <a:off x="439553" y="1709019"/>
            <a:ext cx="5930537" cy="3816127"/>
          </a:xfrm>
          <a:prstGeom prst="rect">
            <a:avLst/>
          </a:prstGeom>
        </p:spPr>
        <p:txBody>
          <a:bodyPr vert="horz" lIns="91440" tIns="45720" rIns="91440" bIns="45720" rtlCol="0" anchor="t">
            <a:noAutofit/>
          </a:bodyPr>
          <a:lstStyle/>
          <a:p>
            <a:pPr>
              <a:lnSpc>
                <a:spcPct val="150000"/>
              </a:lnSpc>
              <a:spcAft>
                <a:spcPts val="600"/>
              </a:spcAft>
            </a:pPr>
            <a:r>
              <a:rPr lang="en-US" sz="2800" dirty="0">
                <a:solidFill>
                  <a:schemeClr val="accent1">
                    <a:lumMod val="50000"/>
                  </a:schemeClr>
                </a:solidFill>
              </a:rPr>
              <a:t>A</a:t>
            </a:r>
            <a:r>
              <a:rPr lang="en-US" sz="2800" b="0" i="0" dirty="0">
                <a:solidFill>
                  <a:schemeClr val="accent1">
                    <a:lumMod val="50000"/>
                  </a:schemeClr>
                </a:solidFill>
                <a:effectLst/>
              </a:rPr>
              <a:t>ttachment security is a protective factor against psychopathology and related symptoms such as anxiety, depression, disassociation and antisocial </a:t>
            </a:r>
            <a:r>
              <a:rPr lang="en-GB" sz="2800" b="0" i="0" dirty="0">
                <a:solidFill>
                  <a:schemeClr val="accent1">
                    <a:lumMod val="50000"/>
                  </a:schemeClr>
                </a:solidFill>
                <a:effectLst/>
              </a:rPr>
              <a:t>behaviours</a:t>
            </a:r>
            <a:r>
              <a:rPr lang="en-US" sz="2800" b="0" i="0" dirty="0">
                <a:solidFill>
                  <a:schemeClr val="accent1">
                    <a:lumMod val="50000"/>
                  </a:schemeClr>
                </a:solidFill>
                <a:effectLst/>
              </a:rPr>
              <a:t>.</a:t>
            </a:r>
            <a:endParaRPr lang="en-US" sz="2800">
              <a:solidFill>
                <a:schemeClr val="accent1">
                  <a:lumMod val="50000"/>
                </a:schemeClr>
              </a:solidFill>
              <a:ea typeface="Calibri"/>
              <a:cs typeface="Calibri"/>
            </a:endParaRPr>
          </a:p>
          <a:p>
            <a:pPr>
              <a:lnSpc>
                <a:spcPct val="150000"/>
              </a:lnSpc>
              <a:spcAft>
                <a:spcPts val="600"/>
              </a:spcAft>
            </a:pPr>
            <a:r>
              <a:rPr lang="en-US" sz="2800" b="1" dirty="0">
                <a:solidFill>
                  <a:schemeClr val="accent1">
                    <a:lumMod val="50000"/>
                  </a:schemeClr>
                </a:solidFill>
              </a:rPr>
              <a:t>Pascuzzo et al (2015)</a:t>
            </a:r>
            <a:endParaRPr lang="en-US" sz="2800" b="1">
              <a:solidFill>
                <a:schemeClr val="accent1">
                  <a:lumMod val="50000"/>
                </a:schemeClr>
              </a:solidFill>
              <a:ea typeface="Calibri" panose="020F0502020204030204"/>
              <a:cs typeface="Calibri" panose="020F0502020204030204"/>
            </a:endParaRPr>
          </a:p>
        </p:txBody>
      </p:sp>
      <p:pic>
        <p:nvPicPr>
          <p:cNvPr id="4" name="Picture 3" descr="A child with his hand on his head">
            <a:extLst>
              <a:ext uri="{FF2B5EF4-FFF2-40B4-BE49-F238E27FC236}">
                <a16:creationId xmlns:a16="http://schemas.microsoft.com/office/drawing/2014/main" id="{B412B5BB-C3D6-C7FC-E06D-08EB0EFBD364}"/>
              </a:ext>
            </a:extLst>
          </p:cNvPr>
          <p:cNvPicPr>
            <a:picLocks noChangeAspect="1"/>
          </p:cNvPicPr>
          <p:nvPr/>
        </p:nvPicPr>
        <p:blipFill rotWithShape="1">
          <a:blip r:embed="rId3">
            <a:extLst>
              <a:ext uri="{28A0092B-C50C-407E-A947-70E740481C1C}">
                <a14:useLocalDpi xmlns:a14="http://schemas.microsoft.com/office/drawing/2010/main" val="0"/>
              </a:ext>
            </a:extLst>
          </a:blip>
          <a:srcRect l="12786" r="23742"/>
          <a:stretch/>
        </p:blipFill>
        <p:spPr>
          <a:xfrm>
            <a:off x="6767476" y="1709803"/>
            <a:ext cx="5008339" cy="4438495"/>
          </a:xfrm>
          <a:prstGeom prst="rect">
            <a:avLst/>
          </a:prstGeom>
        </p:spPr>
      </p:pic>
    </p:spTree>
    <p:extLst>
      <p:ext uri="{BB962C8B-B14F-4D97-AF65-F5344CB8AC3E}">
        <p14:creationId xmlns:p14="http://schemas.microsoft.com/office/powerpoint/2010/main" val="1546413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hidden="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0CA81C-DDAE-F1EE-7F34-A7EF058A4FBD}"/>
              </a:ext>
            </a:extLst>
          </p:cNvPr>
          <p:cNvSpPr txBox="1"/>
          <p:nvPr/>
        </p:nvSpPr>
        <p:spPr>
          <a:xfrm>
            <a:off x="528768" y="1721269"/>
            <a:ext cx="4498848" cy="3584448"/>
          </a:xfrm>
          <a:prstGeom prst="rect">
            <a:avLst/>
          </a:prstGeom>
        </p:spPr>
        <p:txBody>
          <a:bodyPr vert="horz" lIns="91440" tIns="45720" rIns="91440" bIns="45720" rtlCol="0" anchor="t">
            <a:normAutofit/>
          </a:bodyPr>
          <a:lstStyle/>
          <a:p>
            <a:pPr>
              <a:lnSpc>
                <a:spcPct val="150000"/>
              </a:lnSpc>
              <a:spcAft>
                <a:spcPts val="600"/>
              </a:spcAft>
            </a:pPr>
            <a:r>
              <a:rPr lang="en-US" sz="2800" dirty="0">
                <a:solidFill>
                  <a:srgbClr val="203864"/>
                </a:solidFill>
              </a:rPr>
              <a:t>S</a:t>
            </a:r>
            <a:r>
              <a:rPr lang="en-US" sz="2800" b="0" i="0" dirty="0">
                <a:solidFill>
                  <a:srgbClr val="203864"/>
                </a:solidFill>
                <a:effectLst/>
              </a:rPr>
              <a:t>ecure attachment is associated with the presence of resilience</a:t>
            </a:r>
            <a:r>
              <a:rPr lang="en-US" sz="2800" dirty="0">
                <a:solidFill>
                  <a:srgbClr val="203864"/>
                </a:solidFill>
              </a:rPr>
              <a:t>.</a:t>
            </a:r>
            <a:endParaRPr lang="en-US" sz="2800" b="0" i="0">
              <a:solidFill>
                <a:srgbClr val="203864"/>
              </a:solidFill>
              <a:effectLst/>
              <a:ea typeface="Calibri"/>
              <a:cs typeface="Calibri"/>
            </a:endParaRPr>
          </a:p>
          <a:p>
            <a:pPr>
              <a:lnSpc>
                <a:spcPct val="150000"/>
              </a:lnSpc>
              <a:spcAft>
                <a:spcPts val="600"/>
              </a:spcAft>
            </a:pPr>
            <a:r>
              <a:rPr lang="en-US" sz="2800" b="1" dirty="0">
                <a:solidFill>
                  <a:srgbClr val="203864"/>
                </a:solidFill>
              </a:rPr>
              <a:t>Rasmussen et al (2019)</a:t>
            </a:r>
            <a:endParaRPr lang="en-US" sz="2800" b="1">
              <a:solidFill>
                <a:srgbClr val="203864"/>
              </a:solidFill>
              <a:ea typeface="Calibri"/>
              <a:cs typeface="Calibri"/>
            </a:endParaRPr>
          </a:p>
        </p:txBody>
      </p:sp>
      <p:pic>
        <p:nvPicPr>
          <p:cNvPr id="6" name="Picture 5" descr="A group of children running in a circle in PE gear with a smiling teacher watching.">
            <a:extLst>
              <a:ext uri="{FF2B5EF4-FFF2-40B4-BE49-F238E27FC236}">
                <a16:creationId xmlns:a16="http://schemas.microsoft.com/office/drawing/2014/main" id="{1B09373E-293D-9D27-38E1-D9A24D68E7B6}"/>
              </a:ext>
            </a:extLst>
          </p:cNvPr>
          <p:cNvPicPr>
            <a:picLocks noChangeAspect="1"/>
          </p:cNvPicPr>
          <p:nvPr/>
        </p:nvPicPr>
        <p:blipFill rotWithShape="1">
          <a:blip r:embed="rId3">
            <a:extLst>
              <a:ext uri="{28A0092B-C50C-407E-A947-70E740481C1C}">
                <a14:useLocalDpi xmlns:a14="http://schemas.microsoft.com/office/drawing/2010/main" val="0"/>
              </a:ext>
            </a:extLst>
          </a:blip>
          <a:srcRect l="20746" r="22792"/>
          <a:stretch/>
        </p:blipFill>
        <p:spPr>
          <a:xfrm>
            <a:off x="6591421" y="-6043"/>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5" name="Title 4">
            <a:extLst>
              <a:ext uri="{FF2B5EF4-FFF2-40B4-BE49-F238E27FC236}">
                <a16:creationId xmlns:a16="http://schemas.microsoft.com/office/drawing/2014/main" id="{83BA7AE9-B9CD-A8F1-D582-81830AB53ADD}"/>
              </a:ext>
            </a:extLst>
          </p:cNvPr>
          <p:cNvSpPr>
            <a:spLocks noGrp="1"/>
          </p:cNvSpPr>
          <p:nvPr>
            <p:ph type="title"/>
          </p:nvPr>
        </p:nvSpPr>
        <p:spPr>
          <a:xfrm>
            <a:off x="530726" y="365125"/>
            <a:ext cx="6063916" cy="1352299"/>
          </a:xfrm>
        </p:spPr>
        <p:txBody>
          <a:bodyPr>
            <a:normAutofit/>
          </a:bodyPr>
          <a:lstStyle/>
          <a:p>
            <a:r>
              <a:rPr lang="en-GB" sz="4000" b="1" dirty="0">
                <a:solidFill>
                  <a:srgbClr val="008080"/>
                </a:solidFill>
                <a:latin typeface="Calibri"/>
                <a:ea typeface="Calibri"/>
                <a:cs typeface="Calibri"/>
              </a:rPr>
              <a:t>Attachment and resilience</a:t>
            </a:r>
          </a:p>
        </p:txBody>
      </p:sp>
    </p:spTree>
    <p:extLst>
      <p:ext uri="{BB962C8B-B14F-4D97-AF65-F5344CB8AC3E}">
        <p14:creationId xmlns:p14="http://schemas.microsoft.com/office/powerpoint/2010/main" val="2425841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2565" y="338942"/>
            <a:ext cx="8627284" cy="1265238"/>
          </a:xfrm>
        </p:spPr>
        <p:txBody>
          <a:bodyPr>
            <a:noAutofit/>
          </a:bodyPr>
          <a:lstStyle/>
          <a:p>
            <a:r>
              <a:rPr lang="en-GB" sz="4000" b="1" dirty="0">
                <a:solidFill>
                  <a:srgbClr val="008080"/>
                </a:solidFill>
                <a:ea typeface="+mj-lt"/>
                <a:cs typeface="+mj-lt"/>
              </a:rPr>
              <a:t>Secure and insecure attachments in class </a:t>
            </a:r>
            <a:endParaRPr lang="en-GB" sz="4000" b="1">
              <a:solidFill>
                <a:srgbClr val="008080"/>
              </a:solidFill>
              <a:ea typeface="+mj-lt"/>
              <a:cs typeface="+mj-lt"/>
            </a:endParaRPr>
          </a:p>
        </p:txBody>
      </p:sp>
      <p:sp>
        <p:nvSpPr>
          <p:cNvPr id="5" name="Content Placeholder 4" descr="On the left of the slide is the title 'Secure attachment' and underneath is a smiling stick person with three blank labels beside them.&#10;On the right of the slide is the title 'Insecure attachment' and underneath is a stick figure with their hands on their hips and three blank labels beside them."/>
          <p:cNvSpPr>
            <a:spLocks noGrp="1"/>
          </p:cNvSpPr>
          <p:nvPr>
            <p:ph sz="half" idx="2"/>
          </p:nvPr>
        </p:nvSpPr>
        <p:spPr>
          <a:xfrm>
            <a:off x="478368" y="2858294"/>
            <a:ext cx="6019800" cy="3951288"/>
          </a:xfrm>
        </p:spPr>
        <p:txBody>
          <a:bodyPr>
            <a:normAutofit/>
          </a:bodyPr>
          <a:lstStyle/>
          <a:p>
            <a:pPr marL="0" indent="0">
              <a:buNone/>
            </a:pPr>
            <a:endParaRPr lang="en-GB" dirty="0"/>
          </a:p>
          <a:p>
            <a:endParaRPr lang="en-GB" dirty="0"/>
          </a:p>
        </p:txBody>
      </p:sp>
      <p:pic>
        <p:nvPicPr>
          <p:cNvPr id="2" name="Content Placeholder 14" descr="This slide has two headings with two figures underneath. On the left the heading is @Secure attachment' and the stick figure is smiling. Three blank labels point towards this figure. On the right is the heading 'Insecure attachment' with the stick figure with hands on their hips. Again three blank labels are beside the figure.">
            <a:extLst>
              <a:ext uri="{FF2B5EF4-FFF2-40B4-BE49-F238E27FC236}">
                <a16:creationId xmlns:a16="http://schemas.microsoft.com/office/drawing/2014/main" id="{05398280-DC32-BBB0-E520-211A0C8B4540}"/>
              </a:ext>
            </a:extLst>
          </p:cNvPr>
          <p:cNvPicPr>
            <a:picLocks noGrp="1" noChangeAspect="1"/>
          </p:cNvPicPr>
          <p:nvPr/>
        </p:nvPicPr>
        <p:blipFill>
          <a:blip r:embed="rId3"/>
          <a:stretch>
            <a:fillRect/>
          </a:stretch>
        </p:blipFill>
        <p:spPr>
          <a:xfrm>
            <a:off x="564720" y="1604180"/>
            <a:ext cx="11062559" cy="5072352"/>
          </a:xfrm>
          <a:prstGeom prst="rect">
            <a:avLst/>
          </a:prstGeom>
          <a:noFill/>
          <a:ln>
            <a:noFill/>
          </a:ln>
        </p:spPr>
      </p:pic>
    </p:spTree>
    <p:extLst>
      <p:ext uri="{BB962C8B-B14F-4D97-AF65-F5344CB8AC3E}">
        <p14:creationId xmlns:p14="http://schemas.microsoft.com/office/powerpoint/2010/main" val="3095753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A736766-077E-62B7-531D-2B99A8F56DCD}"/>
              </a:ext>
            </a:extLst>
          </p:cNvPr>
          <p:cNvSpPr>
            <a:spLocks noGrp="1"/>
          </p:cNvSpPr>
          <p:nvPr>
            <p:ph type="title"/>
          </p:nvPr>
        </p:nvSpPr>
        <p:spPr>
          <a:xfrm>
            <a:off x="665482" y="598494"/>
            <a:ext cx="10836972" cy="711200"/>
          </a:xfrm>
        </p:spPr>
        <p:txBody>
          <a:bodyPr>
            <a:normAutofit/>
          </a:bodyPr>
          <a:lstStyle/>
          <a:p>
            <a:r>
              <a:rPr lang="en-US" sz="4000" b="1" dirty="0">
                <a:solidFill>
                  <a:srgbClr val="008080"/>
                </a:solidFill>
                <a:latin typeface="Calibri"/>
                <a:ea typeface="Calibri"/>
                <a:cs typeface="Segoe UI"/>
              </a:rPr>
              <a:t>How can education practitioners help?</a:t>
            </a:r>
          </a:p>
        </p:txBody>
      </p:sp>
      <p:pic>
        <p:nvPicPr>
          <p:cNvPr id="6" name="Content Placeholder 5" descr="A smiling woman and a baby playing with toys.">
            <a:extLst>
              <a:ext uri="{FF2B5EF4-FFF2-40B4-BE49-F238E27FC236}">
                <a16:creationId xmlns:a16="http://schemas.microsoft.com/office/drawing/2014/main" id="{7C78EC6B-80EA-BC5A-D7B0-13E8BEB69AB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0601" r="7583" b="3"/>
          <a:stretch/>
        </p:blipFill>
        <p:spPr>
          <a:xfrm>
            <a:off x="685800" y="1887538"/>
            <a:ext cx="5384800" cy="3702050"/>
          </a:xfrm>
          <a:noFill/>
        </p:spPr>
      </p:pic>
      <p:pic>
        <p:nvPicPr>
          <p:cNvPr id="3" name="Content Placeholder 2" descr="Two photos are on this slide. On the left is a photo of a smiling young women with long blond hair playing with soft objects with a toddler.&#10;On the right is an unhappy looking teenage boy with a blsck hoodie worn with the hood up. He has his eyes downwards.">
            <a:extLst>
              <a:ext uri="{FF2B5EF4-FFF2-40B4-BE49-F238E27FC236}">
                <a16:creationId xmlns:a16="http://schemas.microsoft.com/office/drawing/2014/main" id="{580F22CB-A65F-FB32-3038-D5018B36EF8C}"/>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7345"/>
          <a:stretch/>
        </p:blipFill>
        <p:spPr>
          <a:xfrm>
            <a:off x="6273800" y="1887538"/>
            <a:ext cx="5439874" cy="3702050"/>
          </a:xfrm>
        </p:spPr>
      </p:pic>
    </p:spTree>
    <p:extLst>
      <p:ext uri="{BB962C8B-B14F-4D97-AF65-F5344CB8AC3E}">
        <p14:creationId xmlns:p14="http://schemas.microsoft.com/office/powerpoint/2010/main" val="3554238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486957" y="519325"/>
            <a:ext cx="4722060"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a:ea typeface="ＭＳ Ｐゴシック"/>
                <a:cs typeface="Arial"/>
              </a:rPr>
              <a:t>Final Reflection</a:t>
            </a:r>
            <a:endParaRPr lang="en-GB" sz="4000" b="1" i="0" u="none" strike="noStrike" kern="1200" cap="none" spc="0" normalizeH="0" baseline="0" noProof="0">
              <a:ln>
                <a:noFill/>
              </a:ln>
              <a:solidFill>
                <a:srgbClr val="008080"/>
              </a:solidFill>
              <a:effectLst/>
              <a:uLnTx/>
              <a:uFillTx/>
              <a:latin typeface="Calibri"/>
              <a:ea typeface="ＭＳ Ｐゴシック" pitchFamily="34" charset="-128"/>
              <a:cs typeface="Segoe UI"/>
            </a:endParaRPr>
          </a:p>
        </p:txBody>
      </p:sp>
      <p:pic>
        <p:nvPicPr>
          <p:cNvPr id="3" name="Picture 2" descr="This image represents a reflective activity. It is of 2 icons representing people next to a large question mark.   ">
            <a:extLst>
              <a:ext uri="{FF2B5EF4-FFF2-40B4-BE49-F238E27FC236}">
                <a16:creationId xmlns:a16="http://schemas.microsoft.com/office/drawing/2014/main" id="{CEE256A8-AE22-4329-B67D-6B875915442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23773" y="480646"/>
            <a:ext cx="1377667" cy="1235314"/>
          </a:xfrm>
          <a:prstGeom prst="rect">
            <a:avLst/>
          </a:prstGeom>
          <a:noFill/>
          <a:ln>
            <a:noFill/>
          </a:ln>
        </p:spPr>
      </p:pic>
      <p:sp>
        <p:nvSpPr>
          <p:cNvPr id="2" name="TextBox 1">
            <a:extLst>
              <a:ext uri="{FF2B5EF4-FFF2-40B4-BE49-F238E27FC236}">
                <a16:creationId xmlns:a16="http://schemas.microsoft.com/office/drawing/2014/main" id="{20B3CDD1-A1DE-D766-9D97-76F31AC9D1D4}"/>
              </a:ext>
            </a:extLst>
          </p:cNvPr>
          <p:cNvSpPr txBox="1"/>
          <p:nvPr/>
        </p:nvSpPr>
        <p:spPr>
          <a:xfrm>
            <a:off x="487035" y="1709443"/>
            <a:ext cx="11534416" cy="34326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GB" sz="2800" b="1" dirty="0">
                <a:solidFill>
                  <a:schemeClr val="accent1">
                    <a:lumMod val="50000"/>
                  </a:schemeClr>
                </a:solidFill>
                <a:latin typeface="Calibri"/>
                <a:ea typeface="Calibri"/>
                <a:cs typeface="Arial"/>
              </a:rPr>
              <a:t>From what you have learned so far, think about:</a:t>
            </a:r>
            <a:endParaRPr lang="en-US" sz="2800">
              <a:solidFill>
                <a:schemeClr val="accent1">
                  <a:lumMod val="50000"/>
                </a:schemeClr>
              </a:solidFill>
              <a:latin typeface="Calibri"/>
              <a:ea typeface="Calibri"/>
              <a:cs typeface="Segoe UI"/>
            </a:endParaRPr>
          </a:p>
          <a:p>
            <a:pPr marL="457200" indent="-457200">
              <a:lnSpc>
                <a:spcPct val="130000"/>
              </a:lnSpc>
              <a:buFont typeface="Arial"/>
              <a:buChar char="•"/>
            </a:pPr>
            <a:r>
              <a:rPr lang="en-GB" sz="2800" dirty="0">
                <a:solidFill>
                  <a:schemeClr val="accent1">
                    <a:lumMod val="50000"/>
                  </a:schemeClr>
                </a:solidFill>
                <a:latin typeface="Calibri"/>
                <a:ea typeface="Calibri"/>
                <a:cs typeface="Arial"/>
              </a:rPr>
              <a:t>How has this made you feel?</a:t>
            </a:r>
          </a:p>
          <a:p>
            <a:pPr marL="457200" indent="-457200">
              <a:lnSpc>
                <a:spcPct val="130000"/>
              </a:lnSpc>
              <a:buFont typeface="Arial"/>
              <a:buChar char="•"/>
            </a:pPr>
            <a:r>
              <a:rPr lang="en-GB" sz="2800" dirty="0">
                <a:solidFill>
                  <a:schemeClr val="accent1">
                    <a:lumMod val="50000"/>
                  </a:schemeClr>
                </a:solidFill>
                <a:latin typeface="Calibri"/>
                <a:ea typeface="Calibri"/>
                <a:cs typeface="Arial"/>
              </a:rPr>
              <a:t>What has this made you think about?</a:t>
            </a:r>
          </a:p>
          <a:p>
            <a:pPr marL="457200" indent="-457200">
              <a:lnSpc>
                <a:spcPct val="130000"/>
              </a:lnSpc>
              <a:buFont typeface="Arial"/>
              <a:buChar char="•"/>
            </a:pPr>
            <a:r>
              <a:rPr lang="en-GB" sz="2800" dirty="0">
                <a:solidFill>
                  <a:schemeClr val="accent1">
                    <a:lumMod val="50000"/>
                  </a:schemeClr>
                </a:solidFill>
                <a:latin typeface="Calibri"/>
                <a:ea typeface="Calibri"/>
                <a:cs typeface="Arial"/>
              </a:rPr>
              <a:t>What one action would you like to take forward?</a:t>
            </a:r>
          </a:p>
          <a:p>
            <a:pPr marL="457200" indent="-457200">
              <a:lnSpc>
                <a:spcPct val="130000"/>
              </a:lnSpc>
              <a:buFont typeface="Arial"/>
              <a:buChar char="•"/>
            </a:pPr>
            <a:r>
              <a:rPr lang="en-GB" sz="2800" dirty="0">
                <a:solidFill>
                  <a:schemeClr val="accent1">
                    <a:lumMod val="50000"/>
                  </a:schemeClr>
                </a:solidFill>
                <a:latin typeface="Calibri"/>
                <a:ea typeface="Calibri"/>
                <a:cs typeface="Arial"/>
              </a:rPr>
              <a:t>How can you link what you plan with others in your setting?</a:t>
            </a:r>
          </a:p>
          <a:p>
            <a:pPr marL="457200" indent="-457200">
              <a:lnSpc>
                <a:spcPct val="130000"/>
              </a:lnSpc>
              <a:buFont typeface="Arial"/>
              <a:buChar char="•"/>
            </a:pPr>
            <a:r>
              <a:rPr lang="en-GB" sz="2800" dirty="0">
                <a:solidFill>
                  <a:schemeClr val="accent1">
                    <a:lumMod val="50000"/>
                  </a:schemeClr>
                </a:solidFill>
                <a:latin typeface="Calibri"/>
                <a:ea typeface="Calibri"/>
                <a:cs typeface="Arial"/>
              </a:rPr>
              <a:t>How will you know that this learning has made a difference?</a:t>
            </a:r>
          </a:p>
        </p:txBody>
      </p:sp>
    </p:spTree>
    <p:extLst>
      <p:ext uri="{BB962C8B-B14F-4D97-AF65-F5344CB8AC3E}">
        <p14:creationId xmlns:p14="http://schemas.microsoft.com/office/powerpoint/2010/main" val="4161061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Box 1"/>
          <p:cNvSpPr txBox="1">
            <a:spLocks noGrp="1" noChangeArrowheads="1"/>
          </p:cNvSpPr>
          <p:nvPr>
            <p:ph type="title" idx="4294967295"/>
          </p:nvPr>
        </p:nvSpPr>
        <p:spPr bwMode="auto">
          <a:xfrm>
            <a:off x="520086" y="623280"/>
            <a:ext cx="6304089"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a:ea typeface="ＭＳ Ｐゴシック"/>
                <a:cs typeface="Arial"/>
              </a:rPr>
              <a:t>We value your feedback</a:t>
            </a:r>
            <a:endParaRPr lang="en-GB" sz="4000" b="1" i="0" u="none" strike="noStrike" kern="1200" cap="none" spc="0" normalizeH="0" baseline="0" noProof="0">
              <a:ln>
                <a:noFill/>
              </a:ln>
              <a:solidFill>
                <a:srgbClr val="008080"/>
              </a:solidFill>
              <a:effectLst/>
              <a:uLnTx/>
              <a:uFillTx/>
              <a:latin typeface="Calibri"/>
              <a:ea typeface="ＭＳ Ｐゴシック" pitchFamily="34" charset="-128"/>
              <a:cs typeface="Arial"/>
            </a:endParaRPr>
          </a:p>
        </p:txBody>
      </p:sp>
      <p:sp>
        <p:nvSpPr>
          <p:cNvPr id="2" name="TextBox 1">
            <a:extLst>
              <a:ext uri="{FF2B5EF4-FFF2-40B4-BE49-F238E27FC236}">
                <a16:creationId xmlns:a16="http://schemas.microsoft.com/office/drawing/2014/main" id="{20B3CDD1-A1DE-D766-9D97-76F31AC9D1D4}"/>
              </a:ext>
            </a:extLst>
          </p:cNvPr>
          <p:cNvSpPr txBox="1"/>
          <p:nvPr/>
        </p:nvSpPr>
        <p:spPr>
          <a:xfrm>
            <a:off x="519301" y="1711180"/>
            <a:ext cx="6695182" cy="46209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R="0" lvl="0" algn="l" defTabSz="914400" rtl="0" eaLnBrk="1" fontAlgn="auto" latinLnBrk="0" hangingPunct="1">
              <a:lnSpc>
                <a:spcPct val="15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Arial"/>
              </a:rPr>
              <a:t>Education Scotland is taking feedback on these resources so that we can continue improving our professional learning resources.</a:t>
            </a:r>
            <a:endParaRPr lang="en-US" sz="2400" dirty="0">
              <a:solidFill>
                <a:prstClr val="black"/>
              </a:solidFill>
              <a:latin typeface="Calibri"/>
              <a:ea typeface="Calibri"/>
              <a:cs typeface="Calibri"/>
            </a:endParaRPr>
          </a:p>
          <a:p>
            <a:pPr marR="0" lvl="0" algn="l" defTabSz="914400" rtl="0" eaLnBrk="1" fontAlgn="auto" latinLnBrk="0" hangingPunct="1">
              <a:lnSpc>
                <a:spcPct val="150000"/>
              </a:lnSpc>
              <a:spcBef>
                <a:spcPts val="600"/>
              </a:spcBef>
              <a:spcAft>
                <a:spcPts val="600"/>
              </a:spcAft>
              <a:buClrTx/>
              <a:buSzTx/>
              <a:tabLst/>
              <a:defRPr/>
            </a:pPr>
            <a:r>
              <a:rPr kumimoji="0" lang="en-GB" sz="2400" b="1" i="0" u="none" strike="noStrike" kern="1200" cap="none" spc="0" normalizeH="0" baseline="0" noProof="0">
                <a:ln>
                  <a:noFill/>
                </a:ln>
                <a:solidFill>
                  <a:prstClr val="black"/>
                </a:solidFill>
                <a:effectLst/>
                <a:uLnTx/>
                <a:uFillTx/>
                <a:latin typeface="Calibri"/>
                <a:ea typeface="Calibri"/>
                <a:cs typeface="Arial"/>
              </a:rPr>
              <a:t>Your feedback could help us improve this resource</a:t>
            </a:r>
            <a:endParaRPr lang="en-GB" sz="2400" b="1" i="0" u="none" strike="noStrike" kern="1200" cap="none" spc="0" normalizeH="0" baseline="0" noProof="0">
              <a:ln>
                <a:noFill/>
              </a:ln>
              <a:solidFill>
                <a:prstClr val="black"/>
              </a:solidFill>
              <a:effectLst/>
              <a:uLnTx/>
              <a:uFillTx/>
              <a:latin typeface="Calibri"/>
              <a:ea typeface="Calibri"/>
              <a:cs typeface="Arial"/>
            </a:endParaRPr>
          </a:p>
          <a:p>
            <a:pPr marR="0" lvl="0" algn="l" defTabSz="914400" rtl="0" eaLnBrk="1" fontAlgn="auto" latinLnBrk="0" hangingPunct="1">
              <a:lnSpc>
                <a:spcPct val="150000"/>
              </a:lnSpc>
              <a:spcBef>
                <a:spcPts val="0"/>
              </a:spcBef>
              <a:spcAft>
                <a:spcPts val="0"/>
              </a:spcAft>
              <a:buClrTx/>
              <a:buSzTx/>
              <a:tabLst/>
              <a:defRPr/>
            </a:pPr>
            <a:r>
              <a:rPr kumimoji="0" lang="en-GB" sz="2400" b="0" i="0" u="none" strike="noStrike" kern="1200" cap="none" spc="0" normalizeH="0" baseline="0" noProof="0" dirty="0">
                <a:ln>
                  <a:noFill/>
                </a:ln>
                <a:solidFill>
                  <a:prstClr val="black"/>
                </a:solidFill>
                <a:effectLst/>
                <a:uLnTx/>
                <a:uFillTx/>
                <a:latin typeface="Calibri"/>
                <a:ea typeface="Calibri"/>
                <a:cs typeface="Arial"/>
              </a:rPr>
              <a:t>Please complete this short form, using the link or QR code, to let us know what you thought of it and any suggestions you have on how it could be improved</a:t>
            </a:r>
            <a:r>
              <a:rPr lang="en-GB" sz="2400" dirty="0">
                <a:solidFill>
                  <a:prstClr val="black"/>
                </a:solidFill>
                <a:latin typeface="Calibri"/>
                <a:ea typeface="Calibri"/>
                <a:cs typeface="Arial"/>
              </a:rPr>
              <a:t>.</a:t>
            </a:r>
            <a:r>
              <a:rPr kumimoji="0" lang="en-GB" sz="2400" b="0" i="0" u="none" strike="noStrike" kern="1200" cap="none" spc="0" normalizeH="0" baseline="0" noProof="0" dirty="0">
                <a:ln>
                  <a:noFill/>
                </a:ln>
                <a:solidFill>
                  <a:prstClr val="black"/>
                </a:solidFill>
                <a:effectLst/>
                <a:uLnTx/>
                <a:uFillTx/>
                <a:latin typeface="Calibri"/>
                <a:ea typeface="Calibri"/>
                <a:cs typeface="Arial"/>
              </a:rPr>
              <a:t> </a:t>
            </a:r>
            <a:endParaRPr lang="en-US" sz="2400" b="0" i="0" u="none" strike="noStrike" kern="1200" cap="none" spc="0" normalizeH="0" baseline="0" noProof="0" dirty="0">
              <a:ln>
                <a:noFill/>
              </a:ln>
              <a:solidFill>
                <a:prstClr val="black"/>
              </a:solidFill>
              <a:effectLst/>
              <a:uLnTx/>
              <a:uFillTx/>
              <a:latin typeface="Calibri"/>
              <a:ea typeface="Calibri"/>
              <a:cs typeface="Segoe U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2400" b="1" i="0" u="none" strike="noStrike" kern="1200" cap="none" spc="0" normalizeH="0" baseline="0" noProof="0" dirty="0">
              <a:ln>
                <a:noFill/>
              </a:ln>
              <a:solidFill>
                <a:prstClr val="black"/>
              </a:solidFill>
              <a:effectLst/>
              <a:uLnTx/>
              <a:uFillTx/>
              <a:latin typeface="Calibri"/>
              <a:ea typeface="Calibri"/>
              <a:cs typeface="Arial"/>
            </a:endParaRPr>
          </a:p>
        </p:txBody>
      </p:sp>
      <p:sp>
        <p:nvSpPr>
          <p:cNvPr id="7" name="TextBox 6">
            <a:extLst>
              <a:ext uri="{FF2B5EF4-FFF2-40B4-BE49-F238E27FC236}">
                <a16:creationId xmlns:a16="http://schemas.microsoft.com/office/drawing/2014/main" id="{689B5DA9-7EB1-6512-7768-8CC6D2B5FF9E}"/>
              </a:ext>
            </a:extLst>
          </p:cNvPr>
          <p:cNvSpPr txBox="1"/>
          <p:nvPr/>
        </p:nvSpPr>
        <p:spPr>
          <a:xfrm>
            <a:off x="8254650" y="5791247"/>
            <a:ext cx="36091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defRPr/>
            </a:pPr>
            <a:r>
              <a:rPr lang="en-GB" sz="2400" dirty="0">
                <a:ea typeface="+mn-lt"/>
                <a:cs typeface="+mn-lt"/>
                <a:hlinkClick r:id="rId3"/>
              </a:rPr>
              <a:t>framework feedback form</a:t>
            </a:r>
            <a:r>
              <a:rPr lang="en-GB" sz="2400" dirty="0">
                <a:ea typeface="+mn-lt"/>
                <a:cs typeface="+mn-lt"/>
              </a:rPr>
              <a:t> </a:t>
            </a:r>
            <a:endParaRPr lang="en-US" sz="2400">
              <a:ea typeface="Calibri"/>
              <a:cs typeface="Calibri"/>
            </a:endParaRPr>
          </a:p>
        </p:txBody>
      </p:sp>
      <p:pic>
        <p:nvPicPr>
          <p:cNvPr id="3" name="Picture 2" descr="This is the Education Scotland, Inclusion, Wellbeing and Equalities logo. It is  blue green and yellow. ">
            <a:extLst>
              <a:ext uri="{FF2B5EF4-FFF2-40B4-BE49-F238E27FC236}">
                <a16:creationId xmlns:a16="http://schemas.microsoft.com/office/drawing/2014/main" id="{CA53A986-820B-2304-0136-5A8FED92DD26}"/>
              </a:ext>
            </a:extLst>
          </p:cNvPr>
          <p:cNvPicPr>
            <a:picLocks noChangeAspect="1"/>
          </p:cNvPicPr>
          <p:nvPr/>
        </p:nvPicPr>
        <p:blipFill>
          <a:blip r:embed="rId4"/>
          <a:stretch>
            <a:fillRect/>
          </a:stretch>
        </p:blipFill>
        <p:spPr>
          <a:xfrm>
            <a:off x="10604893" y="620517"/>
            <a:ext cx="1258363" cy="650317"/>
          </a:xfrm>
          <a:prstGeom prst="rect">
            <a:avLst/>
          </a:prstGeom>
        </p:spPr>
      </p:pic>
      <p:pic>
        <p:nvPicPr>
          <p:cNvPr id="4" name="Picture 3">
            <a:extLst>
              <a:ext uri="{FF2B5EF4-FFF2-40B4-BE49-F238E27FC236}">
                <a16:creationId xmlns:a16="http://schemas.microsoft.com/office/drawing/2014/main" id="{AF238CC9-8A98-3CD7-79DF-E847752F0B8D}"/>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50473" y="1715469"/>
            <a:ext cx="3610804" cy="3705639"/>
          </a:xfrm>
          <a:prstGeom prst="rect">
            <a:avLst/>
          </a:prstGeom>
        </p:spPr>
      </p:pic>
    </p:spTree>
    <p:extLst>
      <p:ext uri="{BB962C8B-B14F-4D97-AF65-F5344CB8AC3E}">
        <p14:creationId xmlns:p14="http://schemas.microsoft.com/office/powerpoint/2010/main" val="307443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442199" y="560472"/>
            <a:ext cx="230710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a:ea typeface="Calibri"/>
                <a:cs typeface="Segoe UI"/>
              </a:rPr>
              <a:t>Welcome</a:t>
            </a:r>
            <a:r>
              <a:rPr kumimoji="0" lang="en-GB" b="1" i="0" u="none" strike="noStrike" kern="1200" cap="none" spc="0" normalizeH="0" baseline="0" noProof="0" dirty="0">
                <a:ln>
                  <a:noFill/>
                </a:ln>
                <a:solidFill>
                  <a:srgbClr val="008080"/>
                </a:solidFill>
                <a:effectLst/>
                <a:uLnTx/>
                <a:uFillTx/>
                <a:latin typeface="Calibri"/>
                <a:ea typeface="Calibri"/>
                <a:cs typeface="Segoe UI"/>
              </a:rPr>
              <a:t> </a:t>
            </a:r>
            <a:endParaRPr lang="en-GB" b="1" i="0" u="none" strike="noStrike" kern="1200" cap="none" spc="0" normalizeH="0" baseline="0" noProof="0">
              <a:ln>
                <a:noFill/>
              </a:ln>
              <a:solidFill>
                <a:srgbClr val="008080"/>
              </a:solidFill>
              <a:effectLst/>
              <a:uLnTx/>
              <a:uFillTx/>
              <a:latin typeface="Calibri"/>
              <a:ea typeface="Calibri"/>
              <a:cs typeface="Segoe UI" panose="020B0502040204020203" pitchFamily="34" charset="0"/>
            </a:endParaRPr>
          </a:p>
        </p:txBody>
      </p:sp>
      <p:sp>
        <p:nvSpPr>
          <p:cNvPr id="5" name="TextBox 4"/>
          <p:cNvSpPr txBox="1"/>
          <p:nvPr/>
        </p:nvSpPr>
        <p:spPr>
          <a:xfrm>
            <a:off x="442199" y="1783706"/>
            <a:ext cx="7697970" cy="3495124"/>
          </a:xfrm>
          <a:prstGeom prst="rect">
            <a:avLst/>
          </a:prstGeom>
          <a:noFill/>
        </p:spPr>
        <p:txBody>
          <a:bodyPr wrap="square" lIns="91440" tIns="45720" rIns="91440" bIns="45720" rtlCol="0" anchor="t">
            <a:spAutoFit/>
          </a:bodyPr>
          <a:lstStyle/>
          <a:p>
            <a:pPr>
              <a:lnSpc>
                <a:spcPct val="150000"/>
              </a:lnSpc>
            </a:pPr>
            <a:r>
              <a:rPr lang="en-GB" sz="2400" dirty="0">
                <a:solidFill>
                  <a:schemeClr val="accent1">
                    <a:lumMod val="50000"/>
                  </a:schemeClr>
                </a:solidFill>
                <a:latin typeface="Segoe UI"/>
                <a:cs typeface="Segoe UI"/>
              </a:rPr>
              <a:t>This session provides an opportunity to:</a:t>
            </a:r>
            <a:endParaRPr lang="en-US" sz="2400" dirty="0">
              <a:solidFill>
                <a:schemeClr val="accent1">
                  <a:lumMod val="50000"/>
                </a:schemeClr>
              </a:solidFill>
              <a:latin typeface="Segoe UI"/>
              <a:cs typeface="Segoe UI"/>
            </a:endParaRPr>
          </a:p>
          <a:p>
            <a:pPr marL="342900" indent="-342900">
              <a:lnSpc>
                <a:spcPct val="200000"/>
              </a:lnSpc>
              <a:buFont typeface="Arial,Sans-Serif"/>
              <a:buChar char="•"/>
            </a:pPr>
            <a:r>
              <a:rPr lang="en-GB" sz="2400" dirty="0">
                <a:solidFill>
                  <a:schemeClr val="accent1">
                    <a:lumMod val="50000"/>
                  </a:schemeClr>
                </a:solidFill>
                <a:latin typeface="Segoe UI"/>
                <a:ea typeface="Times New Roman" panose="02020603050405020304" pitchFamily="18" charset="0"/>
                <a:cs typeface="Segoe UI"/>
              </a:rPr>
              <a:t>To learn about what is meant by attachment</a:t>
            </a:r>
          </a:p>
          <a:p>
            <a:pPr marL="342900" indent="-342900">
              <a:lnSpc>
                <a:spcPct val="200000"/>
              </a:lnSpc>
              <a:buFont typeface="Arial,Sans-Serif"/>
              <a:buChar char="•"/>
            </a:pPr>
            <a:r>
              <a:rPr lang="en-GB" sz="2400" dirty="0">
                <a:solidFill>
                  <a:schemeClr val="accent1">
                    <a:lumMod val="50000"/>
                  </a:schemeClr>
                </a:solidFill>
                <a:latin typeface="Segoe UI"/>
                <a:cs typeface="Segoe UI"/>
              </a:rPr>
              <a:t>Explore attachment relationships</a:t>
            </a:r>
          </a:p>
          <a:p>
            <a:pPr marL="342900" indent="-342900">
              <a:lnSpc>
                <a:spcPct val="200000"/>
              </a:lnSpc>
              <a:buFont typeface="Arial,Sans-Serif"/>
              <a:buChar char="•"/>
            </a:pPr>
            <a:r>
              <a:rPr lang="en-GB" sz="2400" dirty="0">
                <a:solidFill>
                  <a:schemeClr val="accent1">
                    <a:lumMod val="50000"/>
                  </a:schemeClr>
                </a:solidFill>
                <a:latin typeface="Segoe UI"/>
                <a:cs typeface="Segoe UI"/>
              </a:rPr>
              <a:t>Consider the impact of these relationships on early development</a:t>
            </a:r>
            <a:endParaRPr lang="en-GB" dirty="0">
              <a:solidFill>
                <a:schemeClr val="accent1">
                  <a:lumMod val="50000"/>
                </a:schemeClr>
              </a:solidFill>
            </a:endParaRPr>
          </a:p>
        </p:txBody>
      </p:sp>
      <p:pic>
        <p:nvPicPr>
          <p:cNvPr id="2" name="Picture 1" descr="This is image is the National Model for Professional Learning log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8464" y="566506"/>
            <a:ext cx="5583535" cy="5400435"/>
          </a:xfrm>
          <a:prstGeom prst="rect">
            <a:avLst/>
          </a:prstGeom>
        </p:spPr>
      </p:pic>
    </p:spTree>
    <p:extLst>
      <p:ext uri="{BB962C8B-B14F-4D97-AF65-F5344CB8AC3E}">
        <p14:creationId xmlns:p14="http://schemas.microsoft.com/office/powerpoint/2010/main" val="2944124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276" y="1728332"/>
            <a:ext cx="10827033" cy="3573915"/>
          </a:xfrm>
        </p:spPr>
        <p:txBody>
          <a:bodyPr vert="horz" lIns="91440" tIns="45720" rIns="91440" bIns="45720" rtlCol="0" anchor="t">
            <a:noAutofit/>
          </a:bodyPr>
          <a:lstStyle/>
          <a:p>
            <a:pPr marL="0" indent="0">
              <a:buNone/>
            </a:pPr>
            <a:r>
              <a:rPr lang="en-US" sz="2400" dirty="0"/>
              <a:t>Denholm House</a:t>
            </a:r>
            <a:endParaRPr lang="en-GB" sz="2400">
              <a:ea typeface="Calibri" panose="020F0502020204030204"/>
              <a:cs typeface="Calibri" panose="020F0502020204030204"/>
            </a:endParaRPr>
          </a:p>
          <a:p>
            <a:pPr marL="0" indent="0">
              <a:buNone/>
            </a:pPr>
            <a:r>
              <a:rPr lang="en-US" sz="2400" err="1"/>
              <a:t>Almondvale</a:t>
            </a:r>
            <a:r>
              <a:rPr lang="en-US" sz="2400" dirty="0"/>
              <a:t> Business Park</a:t>
            </a:r>
            <a:endParaRPr lang="en-GB" sz="2400">
              <a:ea typeface="Calibri" panose="020F0502020204030204"/>
              <a:cs typeface="Calibri" panose="020F0502020204030204"/>
            </a:endParaRPr>
          </a:p>
          <a:p>
            <a:pPr marL="0" indent="0">
              <a:buNone/>
            </a:pPr>
            <a:r>
              <a:rPr lang="en-US" sz="2400" err="1"/>
              <a:t>Almondvale</a:t>
            </a:r>
            <a:r>
              <a:rPr lang="en-US" sz="2400" dirty="0"/>
              <a:t> Way</a:t>
            </a:r>
            <a:endParaRPr lang="en-GB" sz="2400">
              <a:ea typeface="Calibri" panose="020F0502020204030204"/>
              <a:cs typeface="Calibri" panose="020F0502020204030204"/>
            </a:endParaRPr>
          </a:p>
          <a:p>
            <a:pPr marL="0" indent="0">
              <a:spcBef>
                <a:spcPts val="1200"/>
              </a:spcBef>
              <a:spcAft>
                <a:spcPts val="1200"/>
              </a:spcAft>
              <a:buNone/>
            </a:pPr>
            <a:r>
              <a:rPr lang="en-US" sz="2400" dirty="0"/>
              <a:t>Livingston EH54 6GA</a:t>
            </a:r>
            <a:endParaRPr lang="en-GB" sz="2400" dirty="0">
              <a:ea typeface="Calibri" panose="020F0502020204030204"/>
              <a:cs typeface="Calibri" panose="020F0502020204030204"/>
            </a:endParaRPr>
          </a:p>
          <a:p>
            <a:pPr marL="0" indent="0">
              <a:lnSpc>
                <a:spcPct val="100000"/>
              </a:lnSpc>
              <a:spcBef>
                <a:spcPts val="600"/>
              </a:spcBef>
              <a:spcAft>
                <a:spcPts val="600"/>
              </a:spcAft>
              <a:buNone/>
            </a:pPr>
            <a:r>
              <a:rPr lang="en-US" sz="2400" b="1" dirty="0"/>
              <a:t>Telephone:  </a:t>
            </a:r>
            <a:r>
              <a:rPr lang="en-US" sz="2400" dirty="0">
                <a:hlinkClick r:id="rId3"/>
              </a:rPr>
              <a:t>+44 (0)131 244 5000</a:t>
            </a:r>
            <a:endParaRPr lang="en-GB" sz="2400">
              <a:ea typeface="Calibri" panose="020F0502020204030204"/>
              <a:cs typeface="Calibri" panose="020F0502020204030204"/>
            </a:endParaRPr>
          </a:p>
          <a:p>
            <a:pPr marL="0" indent="0">
              <a:lnSpc>
                <a:spcPct val="100000"/>
              </a:lnSpc>
              <a:spcBef>
                <a:spcPts val="600"/>
              </a:spcBef>
              <a:spcAft>
                <a:spcPts val="600"/>
              </a:spcAft>
              <a:buNone/>
            </a:pPr>
            <a:r>
              <a:rPr lang="en-US" sz="2400" b="1" dirty="0"/>
              <a:t>Email:    </a:t>
            </a:r>
            <a:r>
              <a:rPr lang="en-US" sz="2400" dirty="0">
                <a:hlinkClick r:id="rId4"/>
              </a:rPr>
              <a:t>enquiries@educationscotland.gsi.gov.uk</a:t>
            </a:r>
            <a:endParaRPr lang="en-GB" sz="2400">
              <a:ea typeface="Calibri" panose="020F0502020204030204"/>
              <a:cs typeface="Calibri" panose="020F0502020204030204"/>
            </a:endParaRPr>
          </a:p>
          <a:p>
            <a:pPr marL="0" indent="0">
              <a:lnSpc>
                <a:spcPct val="100000"/>
              </a:lnSpc>
              <a:spcBef>
                <a:spcPts val="600"/>
              </a:spcBef>
              <a:spcAft>
                <a:spcPts val="600"/>
              </a:spcAft>
              <a:buNone/>
            </a:pPr>
            <a:r>
              <a:rPr lang="en-US" sz="2400" b="1" dirty="0">
                <a:ea typeface="Calibri" panose="020F0502020204030204"/>
                <a:cs typeface="Calibri" panose="020F0502020204030204"/>
              </a:rPr>
              <a:t>Website: </a:t>
            </a:r>
            <a:r>
              <a:rPr lang="en-US" sz="2400" dirty="0">
                <a:ea typeface="Calibri" panose="020F0502020204030204"/>
                <a:cs typeface="Calibri" panose="020F0502020204030204"/>
              </a:rPr>
              <a:t>  </a:t>
            </a:r>
            <a:r>
              <a:rPr lang="en-US" sz="2400" dirty="0">
                <a:ea typeface="+mn-lt"/>
                <a:cs typeface="+mn-lt"/>
                <a:hlinkClick r:id="rId5"/>
              </a:rPr>
              <a:t>Inclusion, wellbeing and equalities framework | Education Scotland</a:t>
            </a:r>
          </a:p>
          <a:p>
            <a:pPr marL="0" indent="0">
              <a:buNone/>
            </a:pPr>
            <a:endParaRPr lang="en-GB" sz="2000" dirty="0">
              <a:ea typeface="Calibri" panose="020F0502020204030204"/>
              <a:cs typeface="Calibri" panose="020F0502020204030204"/>
            </a:endParaRPr>
          </a:p>
        </p:txBody>
      </p:sp>
      <p:pic>
        <p:nvPicPr>
          <p:cNvPr id="4" name="Picture 3" descr="This is the Education Scotland logo. It is blue green and yellow."/>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88144" y="438744"/>
            <a:ext cx="2604792" cy="1131025"/>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8" y="5308188"/>
            <a:ext cx="12209380" cy="3105484"/>
          </a:xfrm>
          <a:prstGeom prst="rect">
            <a:avLst/>
          </a:prstGeom>
        </p:spPr>
      </p:pic>
      <p:sp>
        <p:nvSpPr>
          <p:cNvPr id="5" name="Title 4">
            <a:extLst>
              <a:ext uri="{FF2B5EF4-FFF2-40B4-BE49-F238E27FC236}">
                <a16:creationId xmlns:a16="http://schemas.microsoft.com/office/drawing/2014/main" id="{FF35B99D-AA67-6B11-1C33-1BB2F2BFF432}"/>
              </a:ext>
            </a:extLst>
          </p:cNvPr>
          <p:cNvSpPr>
            <a:spLocks noGrp="1"/>
          </p:cNvSpPr>
          <p:nvPr>
            <p:ph type="title"/>
          </p:nvPr>
        </p:nvSpPr>
        <p:spPr>
          <a:xfrm>
            <a:off x="410411" y="445334"/>
            <a:ext cx="6144126" cy="1285458"/>
          </a:xfrm>
        </p:spPr>
        <p:txBody>
          <a:bodyPr>
            <a:normAutofit fontScale="90000"/>
          </a:bodyPr>
          <a:lstStyle/>
          <a:p>
            <a:r>
              <a:rPr lang="en-GB" b="1" dirty="0">
                <a:solidFill>
                  <a:srgbClr val="008080"/>
                </a:solidFill>
                <a:latin typeface="Calibri"/>
                <a:ea typeface="Calibri Light"/>
                <a:cs typeface="Calibri Light"/>
              </a:rPr>
              <a:t>Contact Education Scotland</a:t>
            </a:r>
          </a:p>
        </p:txBody>
      </p:sp>
    </p:spTree>
    <p:extLst>
      <p:ext uri="{BB962C8B-B14F-4D97-AF65-F5344CB8AC3E}">
        <p14:creationId xmlns:p14="http://schemas.microsoft.com/office/powerpoint/2010/main" val="413548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a:extLst>
              <a:ext uri="{FF2B5EF4-FFF2-40B4-BE49-F238E27FC236}">
                <a16:creationId xmlns:a16="http://schemas.microsoft.com/office/drawing/2014/main" id="{28BD4CCD-D582-C51E-EF49-E8AC8D3E4209}"/>
              </a:ext>
            </a:extLst>
          </p:cNvPr>
          <p:cNvSpPr txBox="1">
            <a:spLocks noGrp="1" noChangeArrowheads="1"/>
          </p:cNvSpPr>
          <p:nvPr>
            <p:ph type="title" idx="4294967295"/>
          </p:nvPr>
        </p:nvSpPr>
        <p:spPr bwMode="auto">
          <a:xfrm>
            <a:off x="622283" y="421157"/>
            <a:ext cx="4401571" cy="70788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a:ea typeface="ＭＳ Ｐゴシック"/>
                <a:cs typeface="Arial"/>
              </a:rPr>
              <a:t>Interconnectivity </a:t>
            </a:r>
            <a:endParaRPr lang="en-GB" sz="4000" b="1" i="0" u="none" strike="noStrike" kern="1200" cap="none" spc="0" normalizeH="0" baseline="0" noProof="0" dirty="0">
              <a:ln>
                <a:noFill/>
              </a:ln>
              <a:solidFill>
                <a:srgbClr val="008080"/>
              </a:solidFill>
              <a:effectLst/>
              <a:uLnTx/>
              <a:uFillTx/>
              <a:latin typeface="Calibri"/>
              <a:ea typeface="ＭＳ Ｐゴシック"/>
              <a:cs typeface="Arial"/>
            </a:endParaRPr>
          </a:p>
        </p:txBody>
      </p:sp>
      <p:pic>
        <p:nvPicPr>
          <p:cNvPr id="3" name="Picture 2" descr="The Inclusion, Wellbeing and Equalities Professional Learning Framework set within the national legislative and policy framework. &#10;It is a rectangular image split into four sections to represent the professional learning framework themes. These are Rights and Equalities , Relationships, Wellbeing and Care and Inclusion.  &#10;There is a central circle with 7 stylised icons representing gender neutral children, young people and adult. One icon represents wheelchair users. &#10;Surrounding the four factors are the Wellbeing  Indicators, the Four Capacities and totality of the curriculum to highlight the interconnectivity and interdependence. ">
            <a:extLst>
              <a:ext uri="{FF2B5EF4-FFF2-40B4-BE49-F238E27FC236}">
                <a16:creationId xmlns:a16="http://schemas.microsoft.com/office/drawing/2014/main" id="{FC139E9D-A0EB-175F-86DD-496B90926E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06413" y="1659394"/>
            <a:ext cx="6760624" cy="4070428"/>
          </a:xfrm>
          <a:prstGeom prst="rect">
            <a:avLst/>
          </a:prstGeom>
        </p:spPr>
      </p:pic>
      <p:pic>
        <p:nvPicPr>
          <p:cNvPr id="10" name="Picture 9">
            <a:extLst>
              <a:ext uri="{FF2B5EF4-FFF2-40B4-BE49-F238E27FC236}">
                <a16:creationId xmlns:a16="http://schemas.microsoft.com/office/drawing/2014/main" id="{11BB54A0-A9F0-23EC-3B94-FB930D821EAD}"/>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848" y="4448156"/>
            <a:ext cx="1349409" cy="1130966"/>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0AF9A1DF-33B0-B81B-A6D7-0F456032E93C}"/>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9551" y="1911957"/>
            <a:ext cx="1341173" cy="1112092"/>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A8261908-E3C9-E387-F520-9170EACFE400}"/>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98080" y="1902886"/>
            <a:ext cx="1392080" cy="1121530"/>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EF86A003-7A79-0CBA-2D10-8E08922ED22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11451" y="4484520"/>
            <a:ext cx="1351039" cy="1044023"/>
          </a:xfrm>
          <a:prstGeom prst="rect">
            <a:avLst/>
          </a:prstGeom>
          <a:ln>
            <a:noFill/>
          </a:ln>
          <a:effectLst>
            <a:outerShdw blurRad="292100" dist="139700" dir="2700000" algn="tl" rotWithShape="0">
              <a:srgbClr val="333333">
                <a:alpha val="65000"/>
              </a:srgbClr>
            </a:outerShdw>
          </a:effectLst>
        </p:spPr>
      </p:pic>
      <p:sp>
        <p:nvSpPr>
          <p:cNvPr id="6" name="Rectangle: Rounded Corners 5" descr="This dark grey rectangle outline highlights the focus are for this presentation. It is Inclusion">
            <a:extLst>
              <a:ext uri="{FF2B5EF4-FFF2-40B4-BE49-F238E27FC236}">
                <a16:creationId xmlns:a16="http://schemas.microsoft.com/office/drawing/2014/main" id="{DBA29CEC-7370-76C6-F7DE-FE599AA24CFA}"/>
              </a:ext>
            </a:extLst>
          </p:cNvPr>
          <p:cNvSpPr/>
          <p:nvPr/>
        </p:nvSpPr>
        <p:spPr>
          <a:xfrm>
            <a:off x="7292201" y="1133731"/>
            <a:ext cx="3740727" cy="2257805"/>
          </a:xfrm>
          <a:prstGeom prst="roundRect">
            <a:avLst/>
          </a:prstGeom>
          <a:noFill/>
          <a:ln w="762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This is the Education Scotland, Inclusion, Wellbeing and Equalities logo. It is  blue green and yellow. ">
            <a:extLst>
              <a:ext uri="{FF2B5EF4-FFF2-40B4-BE49-F238E27FC236}">
                <a16:creationId xmlns:a16="http://schemas.microsoft.com/office/drawing/2014/main" id="{EE0BEA88-FC79-3620-D4B6-2E34ECFEF1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55343" y="4143478"/>
            <a:ext cx="620038" cy="312157"/>
          </a:xfrm>
          <a:prstGeom prst="rect">
            <a:avLst/>
          </a:prstGeom>
        </p:spPr>
      </p:pic>
    </p:spTree>
    <p:extLst>
      <p:ext uri="{BB962C8B-B14F-4D97-AF65-F5344CB8AC3E}">
        <p14:creationId xmlns:p14="http://schemas.microsoft.com/office/powerpoint/2010/main" val="19270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341AB8-CC40-4891-8996-CB5891330128}"/>
              </a:ext>
            </a:extLst>
          </p:cNvPr>
          <p:cNvSpPr txBox="1"/>
          <p:nvPr/>
        </p:nvSpPr>
        <p:spPr>
          <a:xfrm>
            <a:off x="541571" y="6289458"/>
            <a:ext cx="6861687" cy="369332"/>
          </a:xfrm>
          <a:prstGeom prst="rect">
            <a:avLst/>
          </a:prstGeom>
          <a:noFill/>
        </p:spPr>
        <p:txBody>
          <a:bodyPr wrap="none" rtlCol="0">
            <a:spAutoFit/>
          </a:bodyPr>
          <a:lstStyle/>
          <a:p>
            <a:r>
              <a:rPr lang="en-GB">
                <a:hlinkClick r:id="rId3"/>
              </a:rPr>
              <a:t>The National Model of Professional Learning (</a:t>
            </a:r>
            <a:r>
              <a:rPr lang="en-GB" err="1">
                <a:hlinkClick r:id="rId3"/>
              </a:rPr>
              <a:t>education.gov.scot</a:t>
            </a:r>
            <a:r>
              <a:rPr lang="en-GB">
                <a:hlinkClick r:id="rId3"/>
              </a:rPr>
              <a:t>)</a:t>
            </a:r>
            <a:endParaRPr lang="en-GB"/>
          </a:p>
        </p:txBody>
      </p:sp>
      <p:sp>
        <p:nvSpPr>
          <p:cNvPr id="6" name="TextBox 5">
            <a:extLst>
              <a:ext uri="{FF2B5EF4-FFF2-40B4-BE49-F238E27FC236}">
                <a16:creationId xmlns:a16="http://schemas.microsoft.com/office/drawing/2014/main" id="{E5999467-0D0A-4BB1-BA7B-94312921821D}"/>
              </a:ext>
            </a:extLst>
          </p:cNvPr>
          <p:cNvSpPr txBox="1"/>
          <p:nvPr/>
        </p:nvSpPr>
        <p:spPr>
          <a:xfrm>
            <a:off x="5500159" y="1681277"/>
            <a:ext cx="5648445" cy="3822585"/>
          </a:xfrm>
          <a:prstGeom prst="rect">
            <a:avLst/>
          </a:prstGeom>
          <a:noFill/>
        </p:spPr>
        <p:txBody>
          <a:bodyPr wrap="square" lIns="91440" tIns="45720" rIns="91440" bIns="45720" rtlCol="0" anchor="t">
            <a:spAutoFit/>
          </a:bodyPr>
          <a:lstStyle/>
          <a:p>
            <a:pPr>
              <a:lnSpc>
                <a:spcPct val="130000"/>
              </a:lnSpc>
            </a:pPr>
            <a:r>
              <a:rPr lang="en-GB" sz="2400" dirty="0">
                <a:solidFill>
                  <a:schemeClr val="accent1">
                    <a:lumMod val="50000"/>
                  </a:schemeClr>
                </a:solidFill>
                <a:latin typeface="Segoe UI"/>
                <a:cs typeface="Segoe UI"/>
              </a:rPr>
              <a:t>This professional learning resource will support you to deepen your knowledge and understanding.</a:t>
            </a:r>
            <a:endParaRPr lang="en-GB" sz="2400" b="1" dirty="0">
              <a:solidFill>
                <a:schemeClr val="accent1">
                  <a:lumMod val="50000"/>
                </a:schemeClr>
              </a:solidFill>
              <a:latin typeface="Segoe UI" panose="020B0502040204020203" pitchFamily="34" charset="0"/>
              <a:cs typeface="Segoe UI" panose="020B0502040204020203" pitchFamily="34" charset="0"/>
            </a:endParaRPr>
          </a:p>
          <a:p>
            <a:pPr>
              <a:lnSpc>
                <a:spcPct val="130000"/>
              </a:lnSpc>
            </a:pPr>
            <a:endParaRPr lang="en-GB" sz="2400" dirty="0">
              <a:solidFill>
                <a:schemeClr val="accent1">
                  <a:lumMod val="50000"/>
                </a:schemeClr>
              </a:solidFill>
              <a:latin typeface="Segoe UI"/>
              <a:cs typeface="Segoe UI"/>
            </a:endParaRPr>
          </a:p>
          <a:p>
            <a:pPr>
              <a:lnSpc>
                <a:spcPct val="130000"/>
              </a:lnSpc>
            </a:pPr>
            <a:r>
              <a:rPr lang="en-GB" sz="2400" dirty="0">
                <a:solidFill>
                  <a:schemeClr val="accent1">
                    <a:lumMod val="50000"/>
                  </a:schemeClr>
                </a:solidFill>
                <a:latin typeface="Segoe UI"/>
                <a:cs typeface="Segoe UI"/>
              </a:rPr>
              <a:t>You will have the opportunity to consider how to take this learning forward on your own and with others. </a:t>
            </a:r>
          </a:p>
          <a:p>
            <a:endParaRPr lang="en-GB" sz="2400" dirty="0">
              <a:solidFill>
                <a:srgbClr val="000000"/>
              </a:solidFill>
              <a:latin typeface="Segoe UI"/>
              <a:cs typeface="Segoe UI"/>
            </a:endParaRPr>
          </a:p>
        </p:txBody>
      </p:sp>
      <p:pic>
        <p:nvPicPr>
          <p:cNvPr id="5" name="Picture 4" descr="This is image is the National Model for Professional Learning logo. ">
            <a:extLst>
              <a:ext uri="{FF2B5EF4-FFF2-40B4-BE49-F238E27FC236}">
                <a16:creationId xmlns:a16="http://schemas.microsoft.com/office/drawing/2014/main" id="{4484EC2C-4745-4FCF-8D1D-E9CB34F316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6081" y="1331242"/>
            <a:ext cx="4673982" cy="4535885"/>
          </a:xfrm>
          <a:prstGeom prst="rect">
            <a:avLst/>
          </a:prstGeom>
        </p:spPr>
      </p:pic>
      <p:sp>
        <p:nvSpPr>
          <p:cNvPr id="4" name="Title 3">
            <a:extLst>
              <a:ext uri="{FF2B5EF4-FFF2-40B4-BE49-F238E27FC236}">
                <a16:creationId xmlns:a16="http://schemas.microsoft.com/office/drawing/2014/main" id="{B6649C85-462B-E421-5148-BB33EAE301F0}"/>
              </a:ext>
            </a:extLst>
          </p:cNvPr>
          <p:cNvSpPr txBox="1">
            <a:spLocks noGrp="1"/>
          </p:cNvSpPr>
          <p:nvPr>
            <p:ph type="title" idx="4294967295"/>
          </p:nvPr>
        </p:nvSpPr>
        <p:spPr>
          <a:xfrm>
            <a:off x="542841" y="474208"/>
            <a:ext cx="8902822"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8080"/>
                </a:solidFill>
                <a:effectLst/>
                <a:uLnTx/>
                <a:uFillTx/>
                <a:latin typeface="Calibri"/>
                <a:ea typeface="Calibri"/>
                <a:cs typeface="Segoe UI"/>
              </a:rPr>
              <a:t>National Model for Professional Learning</a:t>
            </a:r>
            <a:endParaRPr lang="en-GB" sz="4000" b="1" i="0" u="none" strike="noStrike" kern="1200" cap="none" spc="0" normalizeH="0" baseline="0" noProof="0">
              <a:ln>
                <a:noFill/>
              </a:ln>
              <a:solidFill>
                <a:srgbClr val="008080"/>
              </a:solidFill>
              <a:effectLst/>
              <a:uLnTx/>
              <a:uFillTx/>
              <a:latin typeface="Calibri"/>
              <a:ea typeface="Calibri"/>
              <a:cs typeface="Segoe UI" panose="020B0502040204020203" pitchFamily="34" charset="0"/>
            </a:endParaRPr>
          </a:p>
        </p:txBody>
      </p:sp>
    </p:spTree>
    <p:extLst>
      <p:ext uri="{BB962C8B-B14F-4D97-AF65-F5344CB8AC3E}">
        <p14:creationId xmlns:p14="http://schemas.microsoft.com/office/powerpoint/2010/main" val="832252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2E78-B0F3-3443-572A-86934C25BD65}"/>
              </a:ext>
            </a:extLst>
          </p:cNvPr>
          <p:cNvSpPr>
            <a:spLocks noGrp="1"/>
          </p:cNvSpPr>
          <p:nvPr>
            <p:ph type="title"/>
          </p:nvPr>
        </p:nvSpPr>
        <p:spPr>
          <a:xfrm>
            <a:off x="790832" y="442228"/>
            <a:ext cx="3879012" cy="871829"/>
          </a:xfrm>
        </p:spPr>
        <p:txBody>
          <a:bodyPr vert="horz" lIns="91440" tIns="45720" rIns="91440" bIns="45720" rtlCol="0" anchor="b">
            <a:noAutofit/>
          </a:bodyPr>
          <a:lstStyle/>
          <a:p>
            <a:r>
              <a:rPr lang="en-GB" sz="4000" b="1" dirty="0">
                <a:solidFill>
                  <a:srgbClr val="008080"/>
                </a:solidFill>
                <a:latin typeface="Calibri"/>
                <a:ea typeface="Calibri"/>
                <a:cs typeface="Segoe UI"/>
              </a:rPr>
              <a:t>Attachment</a:t>
            </a:r>
          </a:p>
        </p:txBody>
      </p:sp>
      <p:sp>
        <p:nvSpPr>
          <p:cNvPr id="8" name="Text Placeholder 7">
            <a:extLst>
              <a:ext uri="{FF2B5EF4-FFF2-40B4-BE49-F238E27FC236}">
                <a16:creationId xmlns:a16="http://schemas.microsoft.com/office/drawing/2014/main" id="{D2BED4CC-4442-C05E-57DC-127F00E73BBD}"/>
              </a:ext>
            </a:extLst>
          </p:cNvPr>
          <p:cNvSpPr>
            <a:spLocks noGrp="1"/>
          </p:cNvSpPr>
          <p:nvPr>
            <p:ph type="body" idx="1"/>
          </p:nvPr>
        </p:nvSpPr>
        <p:spPr>
          <a:xfrm>
            <a:off x="790556" y="1713393"/>
            <a:ext cx="4776433" cy="3311734"/>
          </a:xfrm>
        </p:spPr>
        <p:txBody>
          <a:bodyPr vert="horz" lIns="91440" tIns="45720" rIns="91440" bIns="45720" rtlCol="0" anchor="t">
            <a:noAutofit/>
          </a:bodyPr>
          <a:lstStyle/>
          <a:p>
            <a:pPr>
              <a:lnSpc>
                <a:spcPct val="150000"/>
              </a:lnSpc>
            </a:pPr>
            <a:r>
              <a:rPr lang="en-GB" sz="2800" b="0" i="0" dirty="0">
                <a:solidFill>
                  <a:schemeClr val="accent1">
                    <a:lumMod val="50000"/>
                  </a:schemeClr>
                </a:solidFill>
                <a:effectLst/>
                <a:latin typeface="Arial"/>
                <a:cs typeface="Segoe UI"/>
              </a:rPr>
              <a:t>"a lasting psychological connectedness between human beings” </a:t>
            </a:r>
            <a:endParaRPr lang="en-US" sz="2800">
              <a:solidFill>
                <a:schemeClr val="accent1">
                  <a:lumMod val="50000"/>
                </a:schemeClr>
              </a:solidFill>
              <a:latin typeface="Arial"/>
              <a:cs typeface="Arial"/>
            </a:endParaRPr>
          </a:p>
          <a:p>
            <a:pPr>
              <a:lnSpc>
                <a:spcPct val="150000"/>
              </a:lnSpc>
            </a:pPr>
            <a:r>
              <a:rPr lang="en-GB" sz="2800" b="0" i="0" dirty="0">
                <a:solidFill>
                  <a:schemeClr val="accent1">
                    <a:lumMod val="50000"/>
                  </a:schemeClr>
                </a:solidFill>
                <a:effectLst/>
                <a:latin typeface="Arial"/>
                <a:cs typeface="Segoe UI"/>
              </a:rPr>
              <a:t>Bowlby 1997</a:t>
            </a:r>
            <a:endParaRPr lang="en-US" sz="2800" dirty="0">
              <a:solidFill>
                <a:schemeClr val="accent1">
                  <a:lumMod val="50000"/>
                </a:schemeClr>
              </a:solidFill>
              <a:latin typeface="Arial"/>
              <a:cs typeface="Arial"/>
            </a:endParaRPr>
          </a:p>
          <a:p>
            <a:endParaRPr lang="en-GB" sz="3200" dirty="0">
              <a:solidFill>
                <a:schemeClr val="accent1">
                  <a:lumMod val="50000"/>
                </a:schemeClr>
              </a:solidFill>
            </a:endParaRPr>
          </a:p>
        </p:txBody>
      </p:sp>
      <p:pic>
        <p:nvPicPr>
          <p:cNvPr id="1026" name="Picture 2" descr="A young man gazing lovingly at a baby girl in his arms who reciprocates the gaze.">
            <a:extLst>
              <a:ext uri="{FF2B5EF4-FFF2-40B4-BE49-F238E27FC236}">
                <a16:creationId xmlns:a16="http://schemas.microsoft.com/office/drawing/2014/main" id="{7C05545E-01EA-BD50-F51E-D77A3AEA33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888" y="439940"/>
            <a:ext cx="5278223" cy="607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5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le and a female person who are smiling and holding a baby. Both adults are touching the baby. ">
            <a:extLst>
              <a:ext uri="{FF2B5EF4-FFF2-40B4-BE49-F238E27FC236}">
                <a16:creationId xmlns:a16="http://schemas.microsoft.com/office/drawing/2014/main" id="{5B94C372-F89F-D78E-EE9E-243906281602}"/>
              </a:ext>
            </a:extLst>
          </p:cNvPr>
          <p:cNvPicPr>
            <a:picLocks noChangeAspect="1"/>
          </p:cNvPicPr>
          <p:nvPr/>
        </p:nvPicPr>
        <p:blipFill rotWithShape="1">
          <a:blip r:embed="rId3">
            <a:extLst>
              <a:ext uri="{28A0092B-C50C-407E-A947-70E740481C1C}">
                <a14:useLocalDpi xmlns:a14="http://schemas.microsoft.com/office/drawing/2010/main" val="0"/>
              </a:ext>
            </a:extLst>
          </a:blip>
          <a:srcRect l="13348" r="3023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
        <p:nvSpPr>
          <p:cNvPr id="2" name="Rectangle 1">
            <a:extLst>
              <a:ext uri="{FF2B5EF4-FFF2-40B4-BE49-F238E27FC236}">
                <a16:creationId xmlns:a16="http://schemas.microsoft.com/office/drawing/2014/main" id="{CE03D117-3828-8922-79CA-052864CF64B0}"/>
              </a:ext>
              <a:ext uri="{C183D7F6-B498-43B3-948B-1728B52AA6E4}">
                <adec:decorative xmlns:adec="http://schemas.microsoft.com/office/drawing/2017/decorative" val="1"/>
              </a:ext>
            </a:extLst>
          </p:cNvPr>
          <p:cNvSpPr/>
          <p:nvPr/>
        </p:nvSpPr>
        <p:spPr>
          <a:xfrm>
            <a:off x="471550" y="2455817"/>
            <a:ext cx="4048199" cy="4170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873EE1A4-5244-87A6-0B4C-0A25F1667CBB}"/>
              </a:ext>
            </a:extLst>
          </p:cNvPr>
          <p:cNvSpPr>
            <a:spLocks noGrp="1"/>
          </p:cNvSpPr>
          <p:nvPr>
            <p:ph type="title"/>
          </p:nvPr>
        </p:nvSpPr>
        <p:spPr>
          <a:xfrm>
            <a:off x="451599" y="270293"/>
            <a:ext cx="5197444" cy="996352"/>
          </a:xfrm>
        </p:spPr>
        <p:txBody>
          <a:bodyPr>
            <a:normAutofit/>
          </a:bodyPr>
          <a:lstStyle/>
          <a:p>
            <a:r>
              <a:rPr lang="en-GB" sz="4000" b="1" dirty="0">
                <a:solidFill>
                  <a:srgbClr val="008080"/>
                </a:solidFill>
                <a:latin typeface="Calibri"/>
                <a:ea typeface="Calibri"/>
                <a:cs typeface="Calibri"/>
              </a:rPr>
              <a:t>Attachment behaviour </a:t>
            </a:r>
            <a:endParaRPr lang="en-GB" sz="4000" b="1" dirty="0">
              <a:latin typeface="Calibri"/>
              <a:ea typeface="Calibri"/>
              <a:cs typeface="Calibri"/>
            </a:endParaRPr>
          </a:p>
        </p:txBody>
      </p:sp>
      <p:sp>
        <p:nvSpPr>
          <p:cNvPr id="8" name="TextBox 7">
            <a:extLst>
              <a:ext uri="{FF2B5EF4-FFF2-40B4-BE49-F238E27FC236}">
                <a16:creationId xmlns:a16="http://schemas.microsoft.com/office/drawing/2014/main" id="{5CBE3900-02FC-30C0-12FC-A33D93A1B0B0}"/>
              </a:ext>
            </a:extLst>
          </p:cNvPr>
          <p:cNvSpPr txBox="1"/>
          <p:nvPr/>
        </p:nvSpPr>
        <p:spPr>
          <a:xfrm>
            <a:off x="641231" y="1719532"/>
            <a:ext cx="4482860" cy="26108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GB" sz="2800" dirty="0">
                <a:solidFill>
                  <a:srgbClr val="203864"/>
                </a:solidFill>
              </a:rPr>
              <a:t>High-quality and consistent early caregiving, particularly during times of distress, leads to attachment security.</a:t>
            </a:r>
            <a:endParaRPr lang="en-GB" sz="2800">
              <a:solidFill>
                <a:srgbClr val="203864"/>
              </a:solidFill>
              <a:ea typeface="Calibri"/>
              <a:cs typeface="Calibri"/>
            </a:endParaRPr>
          </a:p>
        </p:txBody>
      </p:sp>
    </p:spTree>
    <p:extLst>
      <p:ext uri="{BB962C8B-B14F-4D97-AF65-F5344CB8AC3E}">
        <p14:creationId xmlns:p14="http://schemas.microsoft.com/office/powerpoint/2010/main" val="45953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72176-C655-DCD8-4FE1-634A8F76360B}"/>
              </a:ext>
            </a:extLst>
          </p:cNvPr>
          <p:cNvSpPr>
            <a:spLocks noGrp="1"/>
          </p:cNvSpPr>
          <p:nvPr>
            <p:ph type="title"/>
          </p:nvPr>
        </p:nvSpPr>
        <p:spPr>
          <a:xfrm>
            <a:off x="291860" y="379502"/>
            <a:ext cx="5497902" cy="1325563"/>
          </a:xfrm>
          <a:ln>
            <a:solidFill>
              <a:schemeClr val="bg1"/>
            </a:solidFill>
          </a:ln>
        </p:spPr>
        <p:txBody>
          <a:bodyPr>
            <a:normAutofit/>
          </a:bodyPr>
          <a:lstStyle/>
          <a:p>
            <a:r>
              <a:rPr lang="en-GB" sz="4000" b="1" dirty="0">
                <a:solidFill>
                  <a:srgbClr val="008080"/>
                </a:solidFill>
                <a:latin typeface="Segoe UI"/>
                <a:ea typeface="+mn-ea"/>
                <a:cs typeface="Segoe UI"/>
              </a:rPr>
              <a:t>Attachment Cycles</a:t>
            </a:r>
          </a:p>
        </p:txBody>
      </p:sp>
      <p:grpSp>
        <p:nvGrpSpPr>
          <p:cNvPr id="14" name="Group 13" descr="Arrows in a cycle are shown with the word secure in the middle. A green arrow at the top points to the word 'attachment behaviours'. Below this is a blue arrow pointing to the words 'comfort and caregiving' followed by a green arrow pointing to the word 'soothed' and a the 4th arrow pointing to the word 'threat'.">
            <a:extLst>
              <a:ext uri="{FF2B5EF4-FFF2-40B4-BE49-F238E27FC236}">
                <a16:creationId xmlns:a16="http://schemas.microsoft.com/office/drawing/2014/main" id="{63A93055-6220-362F-04A9-A645806296E3}"/>
              </a:ext>
            </a:extLst>
          </p:cNvPr>
          <p:cNvGrpSpPr/>
          <p:nvPr/>
        </p:nvGrpSpPr>
        <p:grpSpPr>
          <a:xfrm>
            <a:off x="157194" y="2137958"/>
            <a:ext cx="5928463" cy="4334697"/>
            <a:chOff x="2043757" y="1218698"/>
            <a:chExt cx="7601375" cy="5809982"/>
          </a:xfrm>
        </p:grpSpPr>
        <p:sp>
          <p:nvSpPr>
            <p:cNvPr id="15" name="Circular Arrow 10">
              <a:extLst>
                <a:ext uri="{FF2B5EF4-FFF2-40B4-BE49-F238E27FC236}">
                  <a16:creationId xmlns:a16="http://schemas.microsoft.com/office/drawing/2014/main" id="{C98527EB-322E-55CB-E89B-0A05EBC516EC}"/>
                </a:ext>
              </a:extLst>
            </p:cNvPr>
            <p:cNvSpPr/>
            <p:nvPr/>
          </p:nvSpPr>
          <p:spPr>
            <a:xfrm>
              <a:off x="2281394" y="1218698"/>
              <a:ext cx="6912104" cy="5184078"/>
            </a:xfrm>
            <a:prstGeom prst="circularArrow">
              <a:avLst>
                <a:gd name="adj1" fmla="val 6898"/>
                <a:gd name="adj2" fmla="val 991691"/>
                <a:gd name="adj3" fmla="val 16750847"/>
                <a:gd name="adj4" fmla="val 15184141"/>
                <a:gd name="adj5" fmla="val 8047"/>
              </a:avLst>
            </a:prstGeom>
            <a:solidFill>
              <a:srgbClr val="B3D236"/>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grpSp>
          <p:nvGrpSpPr>
            <p:cNvPr id="16" name="Group 15">
              <a:extLst>
                <a:ext uri="{FF2B5EF4-FFF2-40B4-BE49-F238E27FC236}">
                  <a16:creationId xmlns:a16="http://schemas.microsoft.com/office/drawing/2014/main" id="{AA2E6BA9-F647-DECC-4BE4-27B156BC3877}"/>
                </a:ext>
              </a:extLst>
            </p:cNvPr>
            <p:cNvGrpSpPr/>
            <p:nvPr/>
          </p:nvGrpSpPr>
          <p:grpSpPr>
            <a:xfrm>
              <a:off x="2043757" y="1306449"/>
              <a:ext cx="7601375" cy="5722231"/>
              <a:chOff x="2043757" y="1306449"/>
              <a:chExt cx="7601375" cy="5722231"/>
            </a:xfrm>
          </p:grpSpPr>
          <p:sp>
            <p:nvSpPr>
              <p:cNvPr id="17" name="Circular Arrow 5">
                <a:extLst>
                  <a:ext uri="{FF2B5EF4-FFF2-40B4-BE49-F238E27FC236}">
                    <a16:creationId xmlns:a16="http://schemas.microsoft.com/office/drawing/2014/main" id="{2AA9D50F-8BEC-4AEF-2BAF-0E4616EA0237}"/>
                  </a:ext>
                </a:extLst>
              </p:cNvPr>
              <p:cNvSpPr/>
              <p:nvPr/>
            </p:nvSpPr>
            <p:spPr>
              <a:xfrm>
                <a:off x="2043757" y="1306449"/>
                <a:ext cx="6912104" cy="5184078"/>
              </a:xfrm>
              <a:prstGeom prst="circularArrow">
                <a:avLst>
                  <a:gd name="adj1" fmla="val 6898"/>
                  <a:gd name="adj2" fmla="val 1093822"/>
                  <a:gd name="adj3" fmla="val 550847"/>
                  <a:gd name="adj4" fmla="val 20584141"/>
                  <a:gd name="adj5" fmla="val 8047"/>
                </a:avLst>
              </a:prstGeom>
              <a:solidFill>
                <a:srgbClr val="00ABB5"/>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sp>
            <p:nvSpPr>
              <p:cNvPr id="18" name="Circular Arrow 6">
                <a:extLst>
                  <a:ext uri="{FF2B5EF4-FFF2-40B4-BE49-F238E27FC236}">
                    <a16:creationId xmlns:a16="http://schemas.microsoft.com/office/drawing/2014/main" id="{BE696428-D599-34A7-F125-ACD987B78F44}"/>
                  </a:ext>
                </a:extLst>
              </p:cNvPr>
              <p:cNvSpPr/>
              <p:nvPr/>
            </p:nvSpPr>
            <p:spPr>
              <a:xfrm>
                <a:off x="2492666" y="1416783"/>
                <a:ext cx="6912104" cy="5184078"/>
              </a:xfrm>
              <a:prstGeom prst="circularArrow">
                <a:avLst>
                  <a:gd name="adj1" fmla="val 6898"/>
                  <a:gd name="adj2" fmla="val 995498"/>
                  <a:gd name="adj3" fmla="val 5950847"/>
                  <a:gd name="adj4" fmla="val 4384141"/>
                  <a:gd name="adj5" fmla="val 8047"/>
                </a:avLst>
              </a:prstGeom>
              <a:solidFill>
                <a:srgbClr val="B3D236"/>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grpSp>
            <p:nvGrpSpPr>
              <p:cNvPr id="19" name="Group 18">
                <a:extLst>
                  <a:ext uri="{FF2B5EF4-FFF2-40B4-BE49-F238E27FC236}">
                    <a16:creationId xmlns:a16="http://schemas.microsoft.com/office/drawing/2014/main" id="{96A053A4-4419-4D59-CFB8-F9CC14893EAF}"/>
                  </a:ext>
                </a:extLst>
              </p:cNvPr>
              <p:cNvGrpSpPr/>
              <p:nvPr/>
            </p:nvGrpSpPr>
            <p:grpSpPr>
              <a:xfrm>
                <a:off x="2265675" y="4680943"/>
                <a:ext cx="2447176" cy="1865814"/>
                <a:chOff x="1569762" y="3202850"/>
                <a:chExt cx="1835382" cy="1865814"/>
              </a:xfrm>
            </p:grpSpPr>
            <p:sp>
              <p:nvSpPr>
                <p:cNvPr id="25" name="Rectangle 24">
                  <a:extLst>
                    <a:ext uri="{FF2B5EF4-FFF2-40B4-BE49-F238E27FC236}">
                      <a16:creationId xmlns:a16="http://schemas.microsoft.com/office/drawing/2014/main" id="{1B65F716-832E-FADA-7E50-A5CC9FFB5548}"/>
                    </a:ext>
                  </a:extLst>
                </p:cNvPr>
                <p:cNvSpPr/>
                <p:nvPr/>
              </p:nvSpPr>
              <p:spPr>
                <a:xfrm>
                  <a:off x="1569762" y="3233282"/>
                  <a:ext cx="1835382" cy="183538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26" name="Rectangle 25">
                  <a:extLst>
                    <a:ext uri="{FF2B5EF4-FFF2-40B4-BE49-F238E27FC236}">
                      <a16:creationId xmlns:a16="http://schemas.microsoft.com/office/drawing/2014/main" id="{B8B5F449-0B30-F600-0768-BD6133F0D7A4}"/>
                    </a:ext>
                  </a:extLst>
                </p:cNvPr>
                <p:cNvSpPr/>
                <p:nvPr/>
              </p:nvSpPr>
              <p:spPr>
                <a:xfrm>
                  <a:off x="1569762" y="3202850"/>
                  <a:ext cx="1835382" cy="18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Soothed</a:t>
                  </a:r>
                </a:p>
              </p:txBody>
            </p:sp>
          </p:grpSp>
          <p:sp>
            <p:nvSpPr>
              <p:cNvPr id="20" name="Rectangle 19">
                <a:extLst>
                  <a:ext uri="{FF2B5EF4-FFF2-40B4-BE49-F238E27FC236}">
                    <a16:creationId xmlns:a16="http://schemas.microsoft.com/office/drawing/2014/main" id="{7019A906-8524-B094-6565-AC69E78302F0}"/>
                  </a:ext>
                </a:extLst>
              </p:cNvPr>
              <p:cNvSpPr/>
              <p:nvPr/>
            </p:nvSpPr>
            <p:spPr>
              <a:xfrm flipH="1">
                <a:off x="4091174" y="3326380"/>
                <a:ext cx="3715088" cy="923330"/>
              </a:xfrm>
              <a:prstGeom prst="rect">
                <a:avLst/>
              </a:prstGeom>
              <a:noFill/>
            </p:spPr>
            <p:txBody>
              <a:bodyPr wrap="square" lIns="91440" tIns="45720" rIns="91440" bIns="45720">
                <a:spAutoFit/>
              </a:bodyPr>
              <a:lstStyle/>
              <a:p>
                <a:pPr algn="ctr" fontAlgn="base">
                  <a:spcBef>
                    <a:spcPct val="0"/>
                  </a:spcBef>
                  <a:spcAft>
                    <a:spcPct val="0"/>
                  </a:spcAft>
                </a:pPr>
                <a:r>
                  <a:rPr lang="en-US" sz="5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cs typeface="Arial" pitchFamily="34" charset="0"/>
                  </a:rPr>
                  <a:t>Secure</a:t>
                </a:r>
              </a:p>
            </p:txBody>
          </p:sp>
          <p:sp>
            <p:nvSpPr>
              <p:cNvPr id="21" name="Rectangle 20">
                <a:extLst>
                  <a:ext uri="{FF2B5EF4-FFF2-40B4-BE49-F238E27FC236}">
                    <a16:creationId xmlns:a16="http://schemas.microsoft.com/office/drawing/2014/main" id="{ECBC2755-789B-7719-3781-F9B68172AD57}"/>
                  </a:ext>
                </a:extLst>
              </p:cNvPr>
              <p:cNvSpPr/>
              <p:nvPr/>
            </p:nvSpPr>
            <p:spPr>
              <a:xfrm>
                <a:off x="6821172" y="5193299"/>
                <a:ext cx="2447177" cy="18353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Comfort and caregiving</a:t>
                </a:r>
              </a:p>
            </p:txBody>
          </p:sp>
          <p:sp>
            <p:nvSpPr>
              <p:cNvPr id="22" name="Rectangle 21">
                <a:extLst>
                  <a:ext uri="{FF2B5EF4-FFF2-40B4-BE49-F238E27FC236}">
                    <a16:creationId xmlns:a16="http://schemas.microsoft.com/office/drawing/2014/main" id="{CBDBBC4E-52E9-9787-CB07-FE89478E1297}"/>
                  </a:ext>
                </a:extLst>
              </p:cNvPr>
              <p:cNvSpPr/>
              <p:nvPr/>
            </p:nvSpPr>
            <p:spPr>
              <a:xfrm>
                <a:off x="6750159" y="1616401"/>
                <a:ext cx="2894973" cy="14078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Attachment behaviours</a:t>
                </a:r>
              </a:p>
            </p:txBody>
          </p:sp>
          <p:sp>
            <p:nvSpPr>
              <p:cNvPr id="23" name="Rectangle 22">
                <a:extLst>
                  <a:ext uri="{FF2B5EF4-FFF2-40B4-BE49-F238E27FC236}">
                    <a16:creationId xmlns:a16="http://schemas.microsoft.com/office/drawing/2014/main" id="{00441F31-CD0B-39E8-6C7E-537DA15D072C}"/>
                  </a:ext>
                </a:extLst>
              </p:cNvPr>
              <p:cNvSpPr/>
              <p:nvPr/>
            </p:nvSpPr>
            <p:spPr>
              <a:xfrm>
                <a:off x="2606858" y="1578241"/>
                <a:ext cx="2246087" cy="14078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Threat</a:t>
                </a:r>
              </a:p>
            </p:txBody>
          </p:sp>
          <p:sp>
            <p:nvSpPr>
              <p:cNvPr id="24" name="Circular Arrow 20">
                <a:extLst>
                  <a:ext uri="{FF2B5EF4-FFF2-40B4-BE49-F238E27FC236}">
                    <a16:creationId xmlns:a16="http://schemas.microsoft.com/office/drawing/2014/main" id="{2CD9F75A-664F-C75E-313D-3EBB6D54BBF7}"/>
                  </a:ext>
                </a:extLst>
              </p:cNvPr>
              <p:cNvSpPr/>
              <p:nvPr/>
            </p:nvSpPr>
            <p:spPr>
              <a:xfrm rot="11880000">
                <a:off x="2918179" y="1872142"/>
                <a:ext cx="5870248" cy="5139125"/>
              </a:xfrm>
              <a:prstGeom prst="circularArrow">
                <a:avLst>
                  <a:gd name="adj1" fmla="val 6898"/>
                  <a:gd name="adj2" fmla="val 1093822"/>
                  <a:gd name="adj3" fmla="val 550847"/>
                  <a:gd name="adj4" fmla="val 20307162"/>
                  <a:gd name="adj5" fmla="val 8047"/>
                </a:avLst>
              </a:prstGeom>
              <a:solidFill>
                <a:srgbClr val="00ABB5"/>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grpSp>
      </p:grpSp>
      <p:grpSp>
        <p:nvGrpSpPr>
          <p:cNvPr id="27" name="Group 26" descr="There are four arrows in a circle with the word 'Insecure' in the middle. The word 'threat' has an arrow pointing away from it to the words 'insecure attachment'. The next arrow points from this to the words 'no comfort/inconsistent comfort' then the next arrow points to distress.">
            <a:extLst>
              <a:ext uri="{FF2B5EF4-FFF2-40B4-BE49-F238E27FC236}">
                <a16:creationId xmlns:a16="http://schemas.microsoft.com/office/drawing/2014/main" id="{0392A64A-DF46-7B03-CB6A-9DE4B99A10F1}"/>
              </a:ext>
            </a:extLst>
          </p:cNvPr>
          <p:cNvGrpSpPr/>
          <p:nvPr/>
        </p:nvGrpSpPr>
        <p:grpSpPr>
          <a:xfrm>
            <a:off x="6418109" y="2162223"/>
            <a:ext cx="5773891" cy="4562063"/>
            <a:chOff x="1969409" y="1218698"/>
            <a:chExt cx="8273804" cy="6188338"/>
          </a:xfrm>
        </p:grpSpPr>
        <p:sp>
          <p:nvSpPr>
            <p:cNvPr id="28" name="Circular Arrow 2">
              <a:extLst>
                <a:ext uri="{FF2B5EF4-FFF2-40B4-BE49-F238E27FC236}">
                  <a16:creationId xmlns:a16="http://schemas.microsoft.com/office/drawing/2014/main" id="{E28DAA40-3846-5F24-CE10-B634C334D6A0}"/>
                </a:ext>
              </a:extLst>
            </p:cNvPr>
            <p:cNvSpPr/>
            <p:nvPr/>
          </p:nvSpPr>
          <p:spPr>
            <a:xfrm>
              <a:off x="2043757" y="1306449"/>
              <a:ext cx="6912104" cy="5184078"/>
            </a:xfrm>
            <a:prstGeom prst="circularArrow">
              <a:avLst>
                <a:gd name="adj1" fmla="val 6898"/>
                <a:gd name="adj2" fmla="val 1093822"/>
                <a:gd name="adj3" fmla="val 550847"/>
                <a:gd name="adj4" fmla="val 20584141"/>
                <a:gd name="adj5" fmla="val 8047"/>
              </a:avLst>
            </a:prstGeom>
            <a:solidFill>
              <a:srgbClr val="B3D236"/>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grpSp>
          <p:nvGrpSpPr>
            <p:cNvPr id="29" name="Group 28">
              <a:extLst>
                <a:ext uri="{FF2B5EF4-FFF2-40B4-BE49-F238E27FC236}">
                  <a16:creationId xmlns:a16="http://schemas.microsoft.com/office/drawing/2014/main" id="{FA45E45D-3553-E45B-2233-7D4CFA21875C}"/>
                </a:ext>
              </a:extLst>
            </p:cNvPr>
            <p:cNvGrpSpPr/>
            <p:nvPr/>
          </p:nvGrpSpPr>
          <p:grpSpPr>
            <a:xfrm>
              <a:off x="1969409" y="4711375"/>
              <a:ext cx="2743443" cy="1835837"/>
              <a:chOff x="1347562" y="3233282"/>
              <a:chExt cx="2057582" cy="1835837"/>
            </a:xfrm>
          </p:grpSpPr>
          <p:sp>
            <p:nvSpPr>
              <p:cNvPr id="37" name="Rectangle 36">
                <a:extLst>
                  <a:ext uri="{FF2B5EF4-FFF2-40B4-BE49-F238E27FC236}">
                    <a16:creationId xmlns:a16="http://schemas.microsoft.com/office/drawing/2014/main" id="{C86E713E-4D45-7420-6C75-908DA56D540B}"/>
                  </a:ext>
                </a:extLst>
              </p:cNvPr>
              <p:cNvSpPr/>
              <p:nvPr/>
            </p:nvSpPr>
            <p:spPr>
              <a:xfrm>
                <a:off x="1569762" y="3233282"/>
                <a:ext cx="1835382" cy="1835382"/>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GB"/>
              </a:p>
            </p:txBody>
          </p:sp>
          <p:sp>
            <p:nvSpPr>
              <p:cNvPr id="38" name="Rectangle 37">
                <a:extLst>
                  <a:ext uri="{FF2B5EF4-FFF2-40B4-BE49-F238E27FC236}">
                    <a16:creationId xmlns:a16="http://schemas.microsoft.com/office/drawing/2014/main" id="{32CD2650-3019-7F19-92AA-F95EA18E717F}"/>
                  </a:ext>
                </a:extLst>
              </p:cNvPr>
              <p:cNvSpPr/>
              <p:nvPr/>
            </p:nvSpPr>
            <p:spPr>
              <a:xfrm>
                <a:off x="1347562" y="3233737"/>
                <a:ext cx="1835382" cy="1835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Distress</a:t>
                </a:r>
              </a:p>
            </p:txBody>
          </p:sp>
        </p:grpSp>
        <p:sp>
          <p:nvSpPr>
            <p:cNvPr id="30" name="Circular Arrow 6">
              <a:extLst>
                <a:ext uri="{FF2B5EF4-FFF2-40B4-BE49-F238E27FC236}">
                  <a16:creationId xmlns:a16="http://schemas.microsoft.com/office/drawing/2014/main" id="{07A15E60-596C-9AE1-034E-F9BCA412FB83}"/>
                </a:ext>
              </a:extLst>
            </p:cNvPr>
            <p:cNvSpPr/>
            <p:nvPr/>
          </p:nvSpPr>
          <p:spPr>
            <a:xfrm>
              <a:off x="2281394" y="1218698"/>
              <a:ext cx="6912104" cy="5184078"/>
            </a:xfrm>
            <a:prstGeom prst="circularArrow">
              <a:avLst>
                <a:gd name="adj1" fmla="val 6898"/>
                <a:gd name="adj2" fmla="val 991691"/>
                <a:gd name="adj3" fmla="val 16750847"/>
                <a:gd name="adj4" fmla="val 15184141"/>
                <a:gd name="adj5" fmla="val 8047"/>
              </a:avLst>
            </a:prstGeom>
            <a:solidFill>
              <a:srgbClr val="00ABB5"/>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sp>
          <p:nvSpPr>
            <p:cNvPr id="31" name="Rectangle 30">
              <a:extLst>
                <a:ext uri="{FF2B5EF4-FFF2-40B4-BE49-F238E27FC236}">
                  <a16:creationId xmlns:a16="http://schemas.microsoft.com/office/drawing/2014/main" id="{BE51D243-68E7-1DA4-1269-B628AEA71796}"/>
                </a:ext>
              </a:extLst>
            </p:cNvPr>
            <p:cNvSpPr/>
            <p:nvPr/>
          </p:nvSpPr>
          <p:spPr>
            <a:xfrm flipH="1">
              <a:off x="4091174" y="3326380"/>
              <a:ext cx="3715088" cy="923330"/>
            </a:xfrm>
            <a:prstGeom prst="rect">
              <a:avLst/>
            </a:prstGeom>
            <a:noFill/>
          </p:spPr>
          <p:txBody>
            <a:bodyPr wrap="square" lIns="91440" tIns="45720" rIns="91440" bIns="45720">
              <a:spAutoFit/>
            </a:bodyPr>
            <a:lstStyle/>
            <a:p>
              <a:pPr algn="ctr" fontAlgn="base">
                <a:spcBef>
                  <a:spcPct val="0"/>
                </a:spcBef>
                <a:spcAft>
                  <a:spcPct val="0"/>
                </a:spcAft>
              </a:pPr>
              <a:r>
                <a:rPr lang="en-US" sz="54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pitchFamily="34" charset="0"/>
                  <a:cs typeface="Arial" pitchFamily="34" charset="0"/>
                </a:rPr>
                <a:t>Insecure</a:t>
              </a:r>
            </a:p>
          </p:txBody>
        </p:sp>
        <p:sp>
          <p:nvSpPr>
            <p:cNvPr id="32" name="Rectangle 31">
              <a:extLst>
                <a:ext uri="{FF2B5EF4-FFF2-40B4-BE49-F238E27FC236}">
                  <a16:creationId xmlns:a16="http://schemas.microsoft.com/office/drawing/2014/main" id="{F4393F0F-D5D5-050E-84EA-B16DD7EC8C2B}"/>
                </a:ext>
              </a:extLst>
            </p:cNvPr>
            <p:cNvSpPr/>
            <p:nvPr/>
          </p:nvSpPr>
          <p:spPr>
            <a:xfrm>
              <a:off x="6925431" y="5548658"/>
              <a:ext cx="3317782" cy="183538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r>
                <a:rPr lang="en-GB" sz="2800" b="1" dirty="0">
                  <a:solidFill>
                    <a:schemeClr val="accent1">
                      <a:lumMod val="50000"/>
                    </a:schemeClr>
                  </a:solidFill>
                  <a:latin typeface="Calibri" panose="020F0502020204030204"/>
                </a:rPr>
                <a:t>No comfort/</a:t>
              </a:r>
              <a:endParaRPr lang="en-US"/>
            </a:p>
            <a:p>
              <a:pPr algn="ctr" defTabSz="1244600" fontAlgn="base"/>
              <a:r>
                <a:rPr lang="en-GB" sz="2800" b="1" dirty="0">
                  <a:solidFill>
                    <a:schemeClr val="accent1">
                      <a:lumMod val="50000"/>
                    </a:schemeClr>
                  </a:solidFill>
                  <a:latin typeface="Calibri" panose="020F0502020204030204"/>
                </a:rPr>
                <a:t>inconsistent comfort</a:t>
              </a:r>
              <a:endParaRPr lang="en-GB" sz="2800" b="1" dirty="0">
                <a:solidFill>
                  <a:schemeClr val="accent1">
                    <a:lumMod val="50000"/>
                  </a:schemeClr>
                </a:solidFill>
                <a:latin typeface="Calibri" panose="020F0502020204030204"/>
                <a:ea typeface="Calibri" panose="020F0502020204030204"/>
                <a:cs typeface="Calibri" panose="020F0502020204030204"/>
              </a:endParaRPr>
            </a:p>
          </p:txBody>
        </p:sp>
        <p:sp>
          <p:nvSpPr>
            <p:cNvPr id="33" name="Rectangle 32">
              <a:extLst>
                <a:ext uri="{FF2B5EF4-FFF2-40B4-BE49-F238E27FC236}">
                  <a16:creationId xmlns:a16="http://schemas.microsoft.com/office/drawing/2014/main" id="{4DC85B0B-8C24-4EE3-F28E-15B4FAC44C82}"/>
                </a:ext>
              </a:extLst>
            </p:cNvPr>
            <p:cNvSpPr/>
            <p:nvPr/>
          </p:nvSpPr>
          <p:spPr>
            <a:xfrm>
              <a:off x="6853211" y="1548808"/>
              <a:ext cx="3317781" cy="140786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Attachment behaviours</a:t>
              </a:r>
            </a:p>
          </p:txBody>
        </p:sp>
        <p:sp>
          <p:nvSpPr>
            <p:cNvPr id="34" name="Rectangle 33">
              <a:extLst>
                <a:ext uri="{FF2B5EF4-FFF2-40B4-BE49-F238E27FC236}">
                  <a16:creationId xmlns:a16="http://schemas.microsoft.com/office/drawing/2014/main" id="{3567F06D-B501-2CF5-B49E-5C8329F0963D}"/>
                </a:ext>
              </a:extLst>
            </p:cNvPr>
            <p:cNvSpPr/>
            <p:nvPr/>
          </p:nvSpPr>
          <p:spPr>
            <a:xfrm>
              <a:off x="2606858" y="1578241"/>
              <a:ext cx="2246087" cy="140786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5560" tIns="35560" rIns="35560" bIns="35560" numCol="1" spcCol="1270" anchor="ctr" anchorCtr="0">
              <a:noAutofit/>
            </a:bodyPr>
            <a:lstStyle/>
            <a:p>
              <a:pPr algn="ctr" defTabSz="1244600" fontAlgn="base">
                <a:lnSpc>
                  <a:spcPct val="90000"/>
                </a:lnSpc>
                <a:spcBef>
                  <a:spcPct val="0"/>
                </a:spcBef>
                <a:spcAft>
                  <a:spcPct val="35000"/>
                </a:spcAft>
              </a:pPr>
              <a:r>
                <a:rPr lang="en-GB" sz="2800" b="1" dirty="0">
                  <a:solidFill>
                    <a:schemeClr val="accent1">
                      <a:lumMod val="50000"/>
                    </a:schemeClr>
                  </a:solidFill>
                  <a:latin typeface="Calibri" panose="020F0502020204030204"/>
                </a:rPr>
                <a:t>Threat</a:t>
              </a:r>
            </a:p>
          </p:txBody>
        </p:sp>
        <p:sp>
          <p:nvSpPr>
            <p:cNvPr id="35" name="Circular Arrow 11">
              <a:extLst>
                <a:ext uri="{FF2B5EF4-FFF2-40B4-BE49-F238E27FC236}">
                  <a16:creationId xmlns:a16="http://schemas.microsoft.com/office/drawing/2014/main" id="{387318B0-4F2F-B208-9389-4AFB07781A85}"/>
                </a:ext>
              </a:extLst>
            </p:cNvPr>
            <p:cNvSpPr/>
            <p:nvPr/>
          </p:nvSpPr>
          <p:spPr>
            <a:xfrm rot="11780492">
              <a:off x="2857391" y="1893419"/>
              <a:ext cx="6065653" cy="5513617"/>
            </a:xfrm>
            <a:prstGeom prst="circularArrow">
              <a:avLst>
                <a:gd name="adj1" fmla="val 6898"/>
                <a:gd name="adj2" fmla="val 1093822"/>
                <a:gd name="adj3" fmla="val 550847"/>
                <a:gd name="adj4" fmla="val 20307162"/>
                <a:gd name="adj5" fmla="val 8047"/>
              </a:avLst>
            </a:prstGeom>
            <a:solidFill>
              <a:srgbClr val="B3D236"/>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sp>
          <p:nvSpPr>
            <p:cNvPr id="36" name="Circular Arrow 12">
              <a:extLst>
                <a:ext uri="{FF2B5EF4-FFF2-40B4-BE49-F238E27FC236}">
                  <a16:creationId xmlns:a16="http://schemas.microsoft.com/office/drawing/2014/main" id="{3E6A8AAD-8DE5-3ABB-6C17-21170D028D00}"/>
                </a:ext>
              </a:extLst>
            </p:cNvPr>
            <p:cNvSpPr/>
            <p:nvPr/>
          </p:nvSpPr>
          <p:spPr>
            <a:xfrm>
              <a:off x="2492666" y="1416783"/>
              <a:ext cx="6912104" cy="5184078"/>
            </a:xfrm>
            <a:prstGeom prst="circularArrow">
              <a:avLst>
                <a:gd name="adj1" fmla="val 6898"/>
                <a:gd name="adj2" fmla="val 995498"/>
                <a:gd name="adj3" fmla="val 5950847"/>
                <a:gd name="adj4" fmla="val 4384141"/>
                <a:gd name="adj5" fmla="val 8047"/>
              </a:avLst>
            </a:prstGeom>
            <a:solidFill>
              <a:srgbClr val="00ABB5"/>
            </a:solidFill>
            <a:ln>
              <a:noFill/>
            </a:ln>
            <a:effectLst/>
            <a:scene3d>
              <a:camera prst="orthographicFront"/>
              <a:lightRig rig="flat" dir="t"/>
            </a:scene3d>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txBody>
            <a:bodyPr/>
            <a:lstStyle/>
            <a:p>
              <a:endParaRPr lang="en-GB"/>
            </a:p>
          </p:txBody>
        </p:sp>
      </p:grpSp>
    </p:spTree>
    <p:extLst>
      <p:ext uri="{BB962C8B-B14F-4D97-AF65-F5344CB8AC3E}">
        <p14:creationId xmlns:p14="http://schemas.microsoft.com/office/powerpoint/2010/main" val="825040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35970" y="545502"/>
            <a:ext cx="4757127" cy="5849778"/>
          </a:xfrm>
          <a:prstGeom prst="rect">
            <a:avLst/>
          </a:prstGeom>
        </p:spPr>
        <p:txBody>
          <a:bodyPr wrap="square" lIns="91440" tIns="45720" rIns="91440" bIns="45720" anchor="t">
            <a:spAutoFit/>
          </a:bodyPr>
          <a:lstStyle/>
          <a:p>
            <a:pPr>
              <a:spcBef>
                <a:spcPts val="600"/>
              </a:spcBef>
              <a:spcAft>
                <a:spcPts val="600"/>
              </a:spcAft>
            </a:pPr>
            <a:r>
              <a:rPr lang="en-GB" sz="2800" dirty="0">
                <a:solidFill>
                  <a:schemeClr val="accent1">
                    <a:lumMod val="50000"/>
                  </a:schemeClr>
                </a:solidFill>
              </a:rPr>
              <a:t>Securely Attached children and young people are :</a:t>
            </a:r>
            <a:endParaRPr lang="en-GB" sz="2800" dirty="0">
              <a:solidFill>
                <a:schemeClr val="accent1">
                  <a:lumMod val="50000"/>
                </a:schemeClr>
              </a:solidFill>
              <a:ea typeface="Calibri"/>
              <a:cs typeface="Calibri"/>
            </a:endParaRPr>
          </a:p>
          <a:p>
            <a:pPr marL="285750" indent="-285750">
              <a:spcBef>
                <a:spcPts val="600"/>
              </a:spcBef>
              <a:spcAft>
                <a:spcPts val="600"/>
              </a:spcAft>
              <a:buFont typeface="Arial" panose="020B0604020202020204" pitchFamily="34" charset="0"/>
              <a:buChar char="•"/>
            </a:pPr>
            <a:r>
              <a:rPr lang="en-GB" altLang="en-US" sz="2800" dirty="0">
                <a:solidFill>
                  <a:schemeClr val="accent1">
                    <a:lumMod val="50000"/>
                  </a:schemeClr>
                </a:solidFill>
              </a:rPr>
              <a:t>Better able to learn</a:t>
            </a:r>
            <a:endParaRPr lang="en-GB" altLang="en-US" sz="2800" dirty="0">
              <a:solidFill>
                <a:schemeClr val="accent1">
                  <a:lumMod val="50000"/>
                </a:schemeClr>
              </a:solidFill>
              <a:ea typeface="Calibri"/>
              <a:cs typeface="Calibri"/>
            </a:endParaRPr>
          </a:p>
          <a:p>
            <a:pPr marL="285750" indent="-285750">
              <a:spcBef>
                <a:spcPts val="600"/>
              </a:spcBef>
              <a:spcAft>
                <a:spcPts val="600"/>
              </a:spcAft>
              <a:buFont typeface="Arial" panose="020B0604020202020204" pitchFamily="34" charset="0"/>
              <a:buChar char="•"/>
            </a:pPr>
            <a:r>
              <a:rPr lang="en-GB" altLang="en-US" sz="2800" dirty="0">
                <a:solidFill>
                  <a:schemeClr val="accent1">
                    <a:lumMod val="50000"/>
                  </a:schemeClr>
                </a:solidFill>
              </a:rPr>
              <a:t>Able to make new attachments more readily (e.g. to their teachers)</a:t>
            </a:r>
            <a:endParaRPr lang="en-GB" altLang="en-US" sz="2800" dirty="0">
              <a:solidFill>
                <a:schemeClr val="accent1">
                  <a:lumMod val="50000"/>
                </a:schemeClr>
              </a:solidFill>
              <a:ea typeface="Calibri"/>
              <a:cs typeface="Calibri"/>
            </a:endParaRPr>
          </a:p>
          <a:p>
            <a:pPr marL="285750" indent="-285750">
              <a:spcBef>
                <a:spcPts val="600"/>
              </a:spcBef>
              <a:spcAft>
                <a:spcPts val="600"/>
              </a:spcAft>
              <a:buFont typeface="Arial" panose="020B0604020202020204" pitchFamily="34" charset="0"/>
              <a:buChar char="•"/>
            </a:pPr>
            <a:r>
              <a:rPr lang="en-GB" altLang="en-US" sz="2800" dirty="0">
                <a:solidFill>
                  <a:schemeClr val="accent1">
                    <a:lumMod val="50000"/>
                  </a:schemeClr>
                </a:solidFill>
              </a:rPr>
              <a:t>Ready to seek help when experiencing difficulties (academic or social)</a:t>
            </a:r>
            <a:endParaRPr lang="en-GB" altLang="en-US" sz="2800" dirty="0">
              <a:solidFill>
                <a:schemeClr val="accent1">
                  <a:lumMod val="50000"/>
                </a:schemeClr>
              </a:solidFill>
              <a:ea typeface="Calibri"/>
              <a:cs typeface="Calibri"/>
            </a:endParaRPr>
          </a:p>
          <a:p>
            <a:pPr marL="285750" indent="-285750">
              <a:spcBef>
                <a:spcPts val="600"/>
              </a:spcBef>
              <a:spcAft>
                <a:spcPts val="600"/>
              </a:spcAft>
              <a:buFont typeface="Arial" panose="020B0604020202020204" pitchFamily="34" charset="0"/>
              <a:buChar char="•"/>
            </a:pPr>
            <a:r>
              <a:rPr lang="en-GB" altLang="en-US" sz="2800" dirty="0">
                <a:solidFill>
                  <a:schemeClr val="accent1">
                    <a:lumMod val="50000"/>
                  </a:schemeClr>
                </a:solidFill>
              </a:rPr>
              <a:t>More willing to share the attention of adults with their peers</a:t>
            </a:r>
            <a:endParaRPr lang="en-GB" altLang="en-US" sz="2800" dirty="0">
              <a:solidFill>
                <a:schemeClr val="accent1">
                  <a:lumMod val="50000"/>
                </a:schemeClr>
              </a:solidFill>
              <a:ea typeface="Calibri"/>
              <a:cs typeface="Calibri"/>
            </a:endParaRPr>
          </a:p>
        </p:txBody>
      </p:sp>
      <p:sp>
        <p:nvSpPr>
          <p:cNvPr id="4" name="Title 3">
            <a:extLst>
              <a:ext uri="{FF2B5EF4-FFF2-40B4-BE49-F238E27FC236}">
                <a16:creationId xmlns:a16="http://schemas.microsoft.com/office/drawing/2014/main" id="{958669CA-29B6-0A7B-7B51-C9C5375B07FF}"/>
              </a:ext>
            </a:extLst>
          </p:cNvPr>
          <p:cNvSpPr>
            <a:spLocks noGrp="1"/>
          </p:cNvSpPr>
          <p:nvPr>
            <p:ph type="title"/>
          </p:nvPr>
        </p:nvSpPr>
        <p:spPr>
          <a:xfrm>
            <a:off x="291861" y="212814"/>
            <a:ext cx="4980317" cy="750469"/>
          </a:xfrm>
        </p:spPr>
        <p:txBody>
          <a:bodyPr vert="horz" lIns="91440" tIns="45720" rIns="91440" bIns="45720" rtlCol="0" anchor="b">
            <a:normAutofit/>
          </a:bodyPr>
          <a:lstStyle/>
          <a:p>
            <a:r>
              <a:rPr lang="en-GB" sz="4000" b="1" dirty="0">
                <a:solidFill>
                  <a:srgbClr val="008080"/>
                </a:solidFill>
                <a:latin typeface="Calibri"/>
                <a:ea typeface="Calibri"/>
                <a:cs typeface="Calibri"/>
              </a:rPr>
              <a:t>Secure attachments</a:t>
            </a:r>
          </a:p>
        </p:txBody>
      </p:sp>
      <p:sp>
        <p:nvSpPr>
          <p:cNvPr id="2" name="TextBox 1">
            <a:extLst>
              <a:ext uri="{FF2B5EF4-FFF2-40B4-BE49-F238E27FC236}">
                <a16:creationId xmlns:a16="http://schemas.microsoft.com/office/drawing/2014/main" id="{04D02DDC-98C0-8C35-8B34-085CFAE610EF}"/>
              </a:ext>
            </a:extLst>
          </p:cNvPr>
          <p:cNvSpPr txBox="1"/>
          <p:nvPr/>
        </p:nvSpPr>
        <p:spPr>
          <a:xfrm>
            <a:off x="296174" y="1101305"/>
            <a:ext cx="6869502" cy="5293757"/>
          </a:xfrm>
          <a:prstGeom prst="rect">
            <a:avLst/>
          </a:prstGeom>
          <a:noFill/>
          <a:ln>
            <a:solidFill>
              <a:srgbClr val="00808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GB" sz="2800">
                <a:solidFill>
                  <a:srgbClr val="203864"/>
                </a:solidFill>
                <a:cs typeface="Segoe UI"/>
              </a:rPr>
              <a:t>Secure attachments take place when:</a:t>
            </a:r>
            <a:r>
              <a:rPr lang="en-GB" sz="2800" dirty="0">
                <a:cs typeface="Segoe UI"/>
              </a:rPr>
              <a:t>​</a:t>
            </a:r>
            <a:endParaRPr lang="en-US"/>
          </a:p>
          <a:p>
            <a:pPr marL="342900">
              <a:spcBef>
                <a:spcPts val="600"/>
              </a:spcBef>
              <a:spcAft>
                <a:spcPts val="600"/>
              </a:spcAft>
              <a:buFont typeface="Arial,Sans-Serif"/>
              <a:buChar char="•"/>
            </a:pPr>
            <a:r>
              <a:rPr lang="en-GB" sz="2800">
                <a:solidFill>
                  <a:srgbClr val="203864"/>
                </a:solidFill>
                <a:cs typeface="Arial"/>
              </a:rPr>
              <a:t>The adult is readily available, sensitive to the child’s signals and responsive when the child seeks protection or comfort</a:t>
            </a:r>
            <a:r>
              <a:rPr lang="en-GB" sz="2800">
                <a:cs typeface="Arial"/>
              </a:rPr>
              <a:t>​</a:t>
            </a:r>
            <a:endParaRPr lang="en-GB" sz="2800">
              <a:ea typeface="Calibri" panose="020F0502020204030204"/>
              <a:cs typeface="Arial"/>
            </a:endParaRPr>
          </a:p>
          <a:p>
            <a:pPr marL="342900">
              <a:spcBef>
                <a:spcPts val="600"/>
              </a:spcBef>
              <a:spcAft>
                <a:spcPts val="600"/>
              </a:spcAft>
              <a:buFont typeface="Arial,Sans-Serif"/>
              <a:buChar char="•"/>
            </a:pPr>
            <a:r>
              <a:rPr lang="en-GB" sz="2800">
                <a:solidFill>
                  <a:srgbClr val="203864"/>
                </a:solidFill>
                <a:cs typeface="Arial"/>
              </a:rPr>
              <a:t>The adult is consistent, reliable and predictable and provides a secure base for the child to explore from and return to.</a:t>
            </a:r>
            <a:r>
              <a:rPr lang="en-GB" sz="2800">
                <a:cs typeface="Arial"/>
              </a:rPr>
              <a:t>​</a:t>
            </a:r>
            <a:endParaRPr lang="en-GB" sz="2800">
              <a:ea typeface="Calibri" panose="020F0502020204030204"/>
              <a:cs typeface="Arial"/>
            </a:endParaRPr>
          </a:p>
          <a:p>
            <a:pPr marL="342900">
              <a:spcBef>
                <a:spcPts val="600"/>
              </a:spcBef>
              <a:spcAft>
                <a:spcPts val="600"/>
              </a:spcAft>
              <a:buFont typeface="Arial,Sans-Serif"/>
              <a:buChar char="•"/>
            </a:pPr>
            <a:r>
              <a:rPr lang="en-GB" sz="2800">
                <a:solidFill>
                  <a:srgbClr val="203864"/>
                </a:solidFill>
                <a:cs typeface="Arial"/>
              </a:rPr>
              <a:t>The child is confident that their parent/carer will be available, responsive and helpful should s/he encounter adverse or frightening situations.</a:t>
            </a:r>
            <a:endParaRPr lang="en-GB" sz="2800">
              <a:solidFill>
                <a:srgbClr val="203864"/>
              </a:solidFill>
              <a:ea typeface="Calibri" panose="020F0502020204030204"/>
              <a:cs typeface="Arial"/>
            </a:endParaRPr>
          </a:p>
        </p:txBody>
      </p:sp>
    </p:spTree>
    <p:extLst>
      <p:ext uri="{BB962C8B-B14F-4D97-AF65-F5344CB8AC3E}">
        <p14:creationId xmlns:p14="http://schemas.microsoft.com/office/powerpoint/2010/main" val="94654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8873" y="573548"/>
            <a:ext cx="5835429" cy="6535195"/>
          </a:xfrm>
          <a:prstGeom prst="rect">
            <a:avLst/>
          </a:prstGeom>
        </p:spPr>
        <p:txBody>
          <a:bodyPr wrap="square" lIns="91440" tIns="45720" rIns="91440" bIns="45720" anchor="t">
            <a:spAutoFit/>
          </a:bodyPr>
          <a:lstStyle/>
          <a:p>
            <a:pPr>
              <a:spcAft>
                <a:spcPts val="600"/>
              </a:spcAft>
            </a:pPr>
            <a:r>
              <a:rPr lang="en-GB" sz="2700" dirty="0">
                <a:solidFill>
                  <a:schemeClr val="accent1">
                    <a:lumMod val="50000"/>
                  </a:schemeClr>
                </a:solidFill>
              </a:rPr>
              <a:t>Insecurely attached children and young people can:</a:t>
            </a:r>
            <a:endParaRPr lang="en-GB" sz="2700">
              <a:solidFill>
                <a:schemeClr val="accent1">
                  <a:lumMod val="50000"/>
                </a:schemeClr>
              </a:solidFill>
              <a:ea typeface="Calibri" panose="020F0502020204030204"/>
              <a:cs typeface="Calibri" panose="020F0502020204030204"/>
            </a:endParaRPr>
          </a:p>
          <a:p>
            <a:pPr marL="457200" indent="-400050">
              <a:spcAft>
                <a:spcPts val="600"/>
              </a:spcAft>
              <a:buFont typeface="Arial,Sans-Serif"/>
              <a:buChar char="•"/>
            </a:pPr>
            <a:r>
              <a:rPr lang="en-GB" sz="2700" dirty="0">
                <a:solidFill>
                  <a:schemeClr val="accent1">
                    <a:lumMod val="50000"/>
                  </a:schemeClr>
                </a:solidFill>
                <a:ea typeface="Calibri"/>
                <a:cs typeface="Calibri"/>
              </a:rPr>
              <a:t>have difficulties focusing attention on learning</a:t>
            </a:r>
          </a:p>
          <a:p>
            <a:pPr marL="457200" indent="-400050">
              <a:spcAft>
                <a:spcPts val="600"/>
              </a:spcAft>
              <a:buFont typeface="Arial,Sans-Serif"/>
              <a:buChar char="•"/>
            </a:pPr>
            <a:r>
              <a:rPr lang="en-GB" sz="2700" dirty="0">
                <a:solidFill>
                  <a:schemeClr val="accent1">
                    <a:lumMod val="50000"/>
                  </a:schemeClr>
                </a:solidFill>
                <a:ea typeface="Calibri"/>
                <a:cs typeface="Calibri"/>
              </a:rPr>
              <a:t>depend on others to regulate their emotions</a:t>
            </a:r>
          </a:p>
          <a:p>
            <a:pPr marL="457200" indent="-400050">
              <a:spcAft>
                <a:spcPts val="600"/>
              </a:spcAft>
              <a:buFont typeface="Arial,Sans-Serif"/>
              <a:buChar char="•"/>
            </a:pPr>
            <a:r>
              <a:rPr lang="en-GB" sz="2700" dirty="0">
                <a:solidFill>
                  <a:schemeClr val="accent1">
                    <a:lumMod val="50000"/>
                  </a:schemeClr>
                </a:solidFill>
                <a:ea typeface="Calibri"/>
                <a:cs typeface="Calibri"/>
              </a:rPr>
              <a:t>be emotionally self-contained and detached</a:t>
            </a:r>
          </a:p>
          <a:p>
            <a:pPr marL="457200" indent="-400050">
              <a:spcAft>
                <a:spcPts val="600"/>
              </a:spcAft>
              <a:buFont typeface="Arial,Sans-Serif"/>
              <a:buChar char="•"/>
            </a:pPr>
            <a:r>
              <a:rPr lang="en-GB" sz="2700" dirty="0">
                <a:solidFill>
                  <a:schemeClr val="accent1">
                    <a:lumMod val="50000"/>
                  </a:schemeClr>
                </a:solidFill>
                <a:ea typeface="Calibri"/>
                <a:cs typeface="Calibri"/>
              </a:rPr>
              <a:t>have difficulties working with others in a group</a:t>
            </a:r>
          </a:p>
          <a:p>
            <a:pPr marL="457200" indent="-400050">
              <a:spcAft>
                <a:spcPts val="600"/>
              </a:spcAft>
              <a:buFont typeface="Arial,Sans-Serif"/>
              <a:buChar char="•"/>
            </a:pPr>
            <a:r>
              <a:rPr lang="en-GB" sz="2700" dirty="0">
                <a:solidFill>
                  <a:schemeClr val="accent1">
                    <a:lumMod val="50000"/>
                  </a:schemeClr>
                </a:solidFill>
                <a:ea typeface="Calibri"/>
                <a:cs typeface="Calibri"/>
              </a:rPr>
              <a:t>show extreme reactions to others</a:t>
            </a:r>
          </a:p>
          <a:p>
            <a:pPr marL="457200" indent="-400050">
              <a:spcAft>
                <a:spcPts val="600"/>
              </a:spcAft>
              <a:buFont typeface="Arial,Sans-Serif"/>
              <a:buChar char="•"/>
            </a:pPr>
            <a:r>
              <a:rPr lang="en-GB" sz="2700" dirty="0">
                <a:solidFill>
                  <a:schemeClr val="accent1">
                    <a:lumMod val="50000"/>
                  </a:schemeClr>
                </a:solidFill>
                <a:ea typeface="Calibri"/>
                <a:cs typeface="Calibri"/>
              </a:rPr>
              <a:t>give up quickly and find it difficult to accept help or encouragement</a:t>
            </a:r>
          </a:p>
          <a:p>
            <a:pPr>
              <a:spcAft>
                <a:spcPts val="600"/>
              </a:spcAft>
            </a:pPr>
            <a:endParaRPr lang="en-GB" sz="2800" dirty="0">
              <a:solidFill>
                <a:schemeClr val="accent1">
                  <a:lumMod val="50000"/>
                </a:schemeClr>
              </a:solidFill>
              <a:ea typeface="Calibri"/>
              <a:cs typeface="Calibri"/>
            </a:endParaRPr>
          </a:p>
        </p:txBody>
      </p:sp>
      <p:sp>
        <p:nvSpPr>
          <p:cNvPr id="2" name="TextBox 1"/>
          <p:cNvSpPr txBox="1"/>
          <p:nvPr/>
        </p:nvSpPr>
        <p:spPr>
          <a:xfrm>
            <a:off x="311141" y="6387075"/>
            <a:ext cx="10899907" cy="461665"/>
          </a:xfrm>
          <a:prstGeom prst="rect">
            <a:avLst/>
          </a:prstGeom>
          <a:noFill/>
        </p:spPr>
        <p:txBody>
          <a:bodyPr wrap="none" lIns="91440" tIns="45720" rIns="91440" bIns="45720" rtlCol="0" anchor="t">
            <a:spAutoFit/>
          </a:bodyPr>
          <a:lstStyle/>
          <a:p>
            <a:r>
              <a:rPr lang="en-GB" sz="2400" dirty="0"/>
              <a:t>Different caregiving experiences can lead to different types of behaviours in children.  </a:t>
            </a:r>
            <a:endParaRPr lang="en-GB" sz="2400">
              <a:ea typeface="Calibri"/>
              <a:cs typeface="Calibri"/>
            </a:endParaRPr>
          </a:p>
        </p:txBody>
      </p:sp>
      <p:sp>
        <p:nvSpPr>
          <p:cNvPr id="4" name="Title 3">
            <a:extLst>
              <a:ext uri="{FF2B5EF4-FFF2-40B4-BE49-F238E27FC236}">
                <a16:creationId xmlns:a16="http://schemas.microsoft.com/office/drawing/2014/main" id="{5E8978B9-70A7-F7E1-9704-44CFC9EADD85}"/>
              </a:ext>
            </a:extLst>
          </p:cNvPr>
          <p:cNvSpPr>
            <a:spLocks noGrp="1"/>
          </p:cNvSpPr>
          <p:nvPr>
            <p:ph type="title"/>
          </p:nvPr>
        </p:nvSpPr>
        <p:spPr>
          <a:xfrm>
            <a:off x="306237" y="342208"/>
            <a:ext cx="5239111" cy="822358"/>
          </a:xfrm>
        </p:spPr>
        <p:txBody>
          <a:bodyPr vert="horz" lIns="91440" tIns="45720" rIns="91440" bIns="45720" rtlCol="0" anchor="b">
            <a:normAutofit/>
          </a:bodyPr>
          <a:lstStyle/>
          <a:p>
            <a:r>
              <a:rPr lang="en-GB" sz="4000" b="1" dirty="0">
                <a:solidFill>
                  <a:srgbClr val="008080"/>
                </a:solidFill>
                <a:latin typeface="Calibri"/>
                <a:ea typeface="Calibri"/>
                <a:cs typeface="Calibri"/>
              </a:rPr>
              <a:t>Insecure attachments</a:t>
            </a:r>
            <a:endParaRPr lang="en-GB" sz="4000" b="1">
              <a:solidFill>
                <a:srgbClr val="008080"/>
              </a:solidFill>
              <a:latin typeface="Calibri"/>
              <a:ea typeface="Calibri"/>
              <a:cs typeface="Calibri"/>
            </a:endParaRPr>
          </a:p>
        </p:txBody>
      </p:sp>
      <p:sp>
        <p:nvSpPr>
          <p:cNvPr id="5" name="TextBox 4">
            <a:extLst>
              <a:ext uri="{FF2B5EF4-FFF2-40B4-BE49-F238E27FC236}">
                <a16:creationId xmlns:a16="http://schemas.microsoft.com/office/drawing/2014/main" id="{C5D290D6-9CC8-4AF8-9F82-15DDC1D3A42F}"/>
              </a:ext>
            </a:extLst>
          </p:cNvPr>
          <p:cNvSpPr txBox="1"/>
          <p:nvPr/>
        </p:nvSpPr>
        <p:spPr>
          <a:xfrm>
            <a:off x="310551" y="1403230"/>
            <a:ext cx="5546785" cy="4062651"/>
          </a:xfrm>
          <a:prstGeom prst="rect">
            <a:avLst/>
          </a:prstGeom>
          <a:noFill/>
          <a:ln w="28575">
            <a:solidFill>
              <a:srgbClr val="00808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2700" dirty="0">
                <a:solidFill>
                  <a:srgbClr val="203864"/>
                </a:solidFill>
                <a:cs typeface="Arial"/>
              </a:rPr>
              <a:t>Insecure attachments occur when:</a:t>
            </a:r>
            <a:r>
              <a:rPr lang="en-GB" sz="2700" dirty="0">
                <a:cs typeface="Arial"/>
              </a:rPr>
              <a:t>​</a:t>
            </a:r>
            <a:endParaRPr lang="en-US" sz="2700">
              <a:ea typeface="Calibri"/>
              <a:cs typeface="Calibri"/>
            </a:endParaRPr>
          </a:p>
          <a:p>
            <a:pPr marL="285750" indent="-285750">
              <a:spcAft>
                <a:spcPts val="600"/>
              </a:spcAft>
              <a:buFont typeface="Arial"/>
              <a:buChar char="•"/>
            </a:pPr>
            <a:r>
              <a:rPr lang="en-GB" sz="2700" dirty="0">
                <a:solidFill>
                  <a:srgbClr val="203864"/>
                </a:solidFill>
                <a:cs typeface="Arial"/>
              </a:rPr>
              <a:t>caregiver is inconsistent, unreliable or insensitive with their responses to the child’s needs</a:t>
            </a:r>
            <a:r>
              <a:rPr lang="en-GB" sz="2700" dirty="0">
                <a:cs typeface="Arial"/>
              </a:rPr>
              <a:t>​</a:t>
            </a:r>
            <a:endParaRPr lang="en-GB" sz="2700">
              <a:ea typeface="Calibri"/>
              <a:cs typeface="Arial"/>
            </a:endParaRPr>
          </a:p>
          <a:p>
            <a:pPr marL="285750" indent="-285750">
              <a:spcAft>
                <a:spcPts val="600"/>
              </a:spcAft>
              <a:buFont typeface="Arial"/>
              <a:buChar char="•"/>
            </a:pPr>
            <a:r>
              <a:rPr lang="en-GB" sz="2700" dirty="0">
                <a:solidFill>
                  <a:srgbClr val="203864"/>
                </a:solidFill>
                <a:cs typeface="Arial"/>
              </a:rPr>
              <a:t>caregiver is rejecting, interfering or controlling</a:t>
            </a:r>
            <a:r>
              <a:rPr lang="en-GB" sz="2700" dirty="0">
                <a:cs typeface="Arial"/>
              </a:rPr>
              <a:t>​</a:t>
            </a:r>
            <a:endParaRPr lang="en-GB" sz="2700">
              <a:ea typeface="Calibri"/>
              <a:cs typeface="Arial"/>
            </a:endParaRPr>
          </a:p>
          <a:p>
            <a:pPr marL="285750" indent="-285750">
              <a:spcAft>
                <a:spcPts val="600"/>
              </a:spcAft>
              <a:buFont typeface="Arial"/>
              <a:buChar char="•"/>
            </a:pPr>
            <a:r>
              <a:rPr lang="en-GB" sz="2700" dirty="0">
                <a:solidFill>
                  <a:srgbClr val="203864"/>
                </a:solidFill>
                <a:cs typeface="Arial"/>
              </a:rPr>
              <a:t>caregiving itself becomes the source of distress for the young person, e.g. is abusive or neglectful</a:t>
            </a:r>
            <a:r>
              <a:rPr lang="en-GB" sz="2700" dirty="0">
                <a:cs typeface="Arial"/>
              </a:rPr>
              <a:t>​</a:t>
            </a:r>
            <a:endParaRPr lang="en-GB" sz="2700">
              <a:ea typeface="Calibri"/>
              <a:cs typeface="Calibri"/>
            </a:endParaRPr>
          </a:p>
        </p:txBody>
      </p:sp>
    </p:spTree>
    <p:extLst>
      <p:ext uri="{BB962C8B-B14F-4D97-AF65-F5344CB8AC3E}">
        <p14:creationId xmlns:p14="http://schemas.microsoft.com/office/powerpoint/2010/main" val="419333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607A103A348F4B8DE30DB8BCF09D6B" ma:contentTypeVersion="17" ma:contentTypeDescription="Create a new document." ma:contentTypeScope="" ma:versionID="3adf5da0a17c32b0640e1756946f2374">
  <xsd:schema xmlns:xsd="http://www.w3.org/2001/XMLSchema" xmlns:xs="http://www.w3.org/2001/XMLSchema" xmlns:p="http://schemas.microsoft.com/office/2006/metadata/properties" xmlns:ns2="a051077f-6078-4466-a38f-b6d930d916b1" xmlns:ns3="07478566-c77e-4a5d-9cf3-8b922a5f4212" targetNamespace="http://schemas.microsoft.com/office/2006/metadata/properties" ma:root="true" ma:fieldsID="2c8b6b8c4243c82cef970e159f43ff8e" ns2:_="" ns3:_="">
    <xsd:import namespace="a051077f-6078-4466-a38f-b6d930d916b1"/>
    <xsd:import namespace="07478566-c77e-4a5d-9cf3-8b922a5f421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1077f-6078-4466-a38f-b6d930d91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478566-c77e-4a5d-9cf3-8b922a5f4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344a44f-f91e-4cc6-a2d5-5690c0471061}" ma:internalName="TaxCatchAll" ma:showField="CatchAllData" ma:web="07478566-c77e-4a5d-9cf3-8b922a5f42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7478566-c77e-4a5d-9cf3-8b922a5f4212">
      <UserInfo>
        <DisplayName>Hayley McMurray</DisplayName>
        <AccountId>51</AccountId>
        <AccountType/>
      </UserInfo>
    </SharedWithUsers>
    <lcf76f155ced4ddcb4097134ff3c332f xmlns="a051077f-6078-4466-a38f-b6d930d916b1">
      <Terms xmlns="http://schemas.microsoft.com/office/infopath/2007/PartnerControls"/>
    </lcf76f155ced4ddcb4097134ff3c332f>
    <TaxCatchAll xmlns="07478566-c77e-4a5d-9cf3-8b922a5f4212" xsi:nil="true"/>
  </documentManagement>
</p:properties>
</file>

<file path=customXml/itemProps1.xml><?xml version="1.0" encoding="utf-8"?>
<ds:datastoreItem xmlns:ds="http://schemas.openxmlformats.org/officeDocument/2006/customXml" ds:itemID="{5AEDF2BE-E5E2-4A5A-A5C4-E1EAD08029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51077f-6078-4466-a38f-b6d930d916b1"/>
    <ds:schemaRef ds:uri="07478566-c77e-4a5d-9cf3-8b922a5f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3F8026-F7AB-4DF3-874E-EF702B94AA42}">
  <ds:schemaRefs>
    <ds:schemaRef ds:uri="http://schemas.microsoft.com/sharepoint/v3/contenttype/forms"/>
  </ds:schemaRefs>
</ds:datastoreItem>
</file>

<file path=customXml/itemProps3.xml><?xml version="1.0" encoding="utf-8"?>
<ds:datastoreItem xmlns:ds="http://schemas.openxmlformats.org/officeDocument/2006/customXml" ds:itemID="{0CEB318E-5E52-485C-BD04-44E97AEFB289}">
  <ds:schemaRefs>
    <ds:schemaRef ds:uri="http://schemas.microsoft.com/office/2006/metadata/properties"/>
    <ds:schemaRef ds:uri="http://schemas.microsoft.com/office/infopath/2007/PartnerControls"/>
    <ds:schemaRef ds:uri="65182ac4-7007-44d8-ba99-12eb6b586d87"/>
    <ds:schemaRef ds:uri="07478566-c77e-4a5d-9cf3-8b922a5f4212"/>
    <ds:schemaRef ds:uri="a051077f-6078-4466-a38f-b6d930d916b1"/>
  </ds:schemaRefs>
</ds:datastoreItem>
</file>

<file path=docProps/app.xml><?xml version="1.0" encoding="utf-8"?>
<Properties xmlns="http://schemas.openxmlformats.org/officeDocument/2006/extended-properties" xmlns:vt="http://schemas.openxmlformats.org/officeDocument/2006/docPropsVTypes">
  <TotalTime>9204</TotalTime>
  <Words>2911</Words>
  <Application>Microsoft Office PowerPoint</Application>
  <PresentationFormat>Widescreen</PresentationFormat>
  <Paragraphs>232</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Inclusion Wellbeing and Equalities Professional Learning Framework  Attachment: an introduction</vt:lpstr>
      <vt:lpstr>Welcome </vt:lpstr>
      <vt:lpstr>Interconnectivity </vt:lpstr>
      <vt:lpstr>National Model for Professional Learning</vt:lpstr>
      <vt:lpstr>Attachment</vt:lpstr>
      <vt:lpstr>Attachment behaviour </vt:lpstr>
      <vt:lpstr>Attachment Cycles</vt:lpstr>
      <vt:lpstr>Secure attachments</vt:lpstr>
      <vt:lpstr>Insecure attachments</vt:lpstr>
      <vt:lpstr>Safe Haven</vt:lpstr>
      <vt:lpstr>Secure Base</vt:lpstr>
      <vt:lpstr>Internal working model</vt:lpstr>
      <vt:lpstr>Reflection</vt:lpstr>
      <vt:lpstr>Attachment and mental health</vt:lpstr>
      <vt:lpstr>Attachment and resilience</vt:lpstr>
      <vt:lpstr>Secure and insecure attachments in class </vt:lpstr>
      <vt:lpstr>How can education practitioners help?</vt:lpstr>
      <vt:lpstr>Final Reflection</vt:lpstr>
      <vt:lpstr>We value your feedback</vt:lpstr>
      <vt:lpstr>Contact Education Scotland</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Lynch</dc:creator>
  <cp:lastModifiedBy>Pauline Lynch</cp:lastModifiedBy>
  <cp:revision>734</cp:revision>
  <dcterms:created xsi:type="dcterms:W3CDTF">2024-02-07T08:35:50Z</dcterms:created>
  <dcterms:modified xsi:type="dcterms:W3CDTF">2025-04-17T12:19:08Z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0x0101004E607A103A348F4B8DE30DB8BCF09D6B</vt:lpwstr>
  </property>
  <property fmtid="{D5CDD505-2E9C-101B-9397-08002B2CF9AE}" pid="3" name="Order">
    <vt:r8>5900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MediaServiceImageTags">
    <vt:lpwstr/>
  </property>
</Properties>
</file>