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s/slide1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notesSlides/notesSlide1.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7"/>
  </p:notesMasterIdLst>
  <p:handoutMasterIdLst>
    <p:handoutMasterId r:id="rId28"/>
  </p:handoutMasterIdLst>
  <p:sldIdLst>
    <p:sldId id="388" r:id="rId3"/>
    <p:sldId id="367" r:id="rId4"/>
    <p:sldId id="411" r:id="rId5"/>
    <p:sldId id="404" r:id="rId6"/>
    <p:sldId id="409" r:id="rId7"/>
    <p:sldId id="384" r:id="rId8"/>
    <p:sldId id="370" r:id="rId9"/>
    <p:sldId id="383" r:id="rId10"/>
    <p:sldId id="382" r:id="rId11"/>
    <p:sldId id="385" r:id="rId12"/>
    <p:sldId id="386" r:id="rId13"/>
    <p:sldId id="389" r:id="rId14"/>
    <p:sldId id="390" r:id="rId15"/>
    <p:sldId id="391" r:id="rId16"/>
    <p:sldId id="392" r:id="rId17"/>
    <p:sldId id="401" r:id="rId18"/>
    <p:sldId id="405" r:id="rId19"/>
    <p:sldId id="403" r:id="rId20"/>
    <p:sldId id="396" r:id="rId21"/>
    <p:sldId id="406" r:id="rId22"/>
    <p:sldId id="412" r:id="rId23"/>
    <p:sldId id="410" r:id="rId24"/>
    <p:sldId id="408" r:id="rId25"/>
    <p:sldId id="400" r:id="rId26"/>
  </p:sldIdLst>
  <p:sldSz cx="9144000" cy="6858000" type="screen4x3"/>
  <p:notesSz cx="6669088" cy="9872663"/>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851" autoAdjust="0"/>
  </p:normalViewPr>
  <p:slideViewPr>
    <p:cSldViewPr>
      <p:cViewPr varScale="1">
        <p:scale>
          <a:sx n="76" d="100"/>
          <a:sy n="76" d="100"/>
        </p:scale>
        <p:origin x="50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08"/>
    </p:cViewPr>
  </p:sorterViewPr>
  <p:notesViewPr>
    <p:cSldViewPr>
      <p:cViewPr>
        <p:scale>
          <a:sx n="87" d="100"/>
          <a:sy n="87" d="100"/>
        </p:scale>
        <p:origin x="-336" y="-72"/>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2.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4.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6AEEDE-B6D0-ED4E-ADFF-B585CCCC6A60}"/>
              </a:ext>
            </a:extLst>
          </p:cNvPr>
          <p:cNvSpPr>
            <a:spLocks noGrp="1"/>
          </p:cNvSpPr>
          <p:nvPr>
            <p:ph type="hdr" sz="quarter"/>
          </p:nvPr>
        </p:nvSpPr>
        <p:spPr>
          <a:xfrm>
            <a:off x="0" y="0"/>
            <a:ext cx="2889250" cy="493713"/>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15C34D64-B7FE-BA4E-A39A-8AE527C966C9}"/>
              </a:ext>
            </a:extLst>
          </p:cNvPr>
          <p:cNvSpPr>
            <a:spLocks noGrp="1"/>
          </p:cNvSpPr>
          <p:nvPr>
            <p:ph type="dt" sz="quarter" idx="1"/>
          </p:nvPr>
        </p:nvSpPr>
        <p:spPr>
          <a:xfrm>
            <a:off x="3778250" y="0"/>
            <a:ext cx="2889250" cy="493713"/>
          </a:xfrm>
          <a:prstGeom prst="rect">
            <a:avLst/>
          </a:prstGeom>
        </p:spPr>
        <p:txBody>
          <a:bodyPr vert="horz" lIns="91440" tIns="45720" rIns="91440" bIns="45720" rtlCol="0"/>
          <a:lstStyle>
            <a:lvl1pPr algn="r">
              <a:defRPr sz="1200"/>
            </a:lvl1pPr>
          </a:lstStyle>
          <a:p>
            <a:pPr>
              <a:defRPr/>
            </a:pPr>
            <a:fld id="{4B402797-7D49-1041-B90A-88479AF37682}" type="datetimeFigureOut">
              <a:rPr lang="en-GB"/>
              <a:pPr>
                <a:defRPr/>
              </a:pPr>
              <a:t>04/04/2018</a:t>
            </a:fld>
            <a:endParaRPr lang="en-GB"/>
          </a:p>
        </p:txBody>
      </p:sp>
      <p:sp>
        <p:nvSpPr>
          <p:cNvPr id="4" name="Footer Placeholder 3">
            <a:extLst>
              <a:ext uri="{FF2B5EF4-FFF2-40B4-BE49-F238E27FC236}">
                <a16:creationId xmlns:a16="http://schemas.microsoft.com/office/drawing/2014/main" id="{04F77F4A-9898-1F41-9729-E176C3CE7391}"/>
              </a:ext>
            </a:extLst>
          </p:cNvPr>
          <p:cNvSpPr>
            <a:spLocks noGrp="1"/>
          </p:cNvSpPr>
          <p:nvPr>
            <p:ph type="ftr" sz="quarter" idx="2"/>
          </p:nvPr>
        </p:nvSpPr>
        <p:spPr>
          <a:xfrm>
            <a:off x="0" y="9377363"/>
            <a:ext cx="2889250" cy="493712"/>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7C007637-266E-6E48-9ECB-CDEC58F46025}"/>
              </a:ext>
            </a:extLst>
          </p:cNvPr>
          <p:cNvSpPr>
            <a:spLocks noGrp="1"/>
          </p:cNvSpPr>
          <p:nvPr>
            <p:ph type="sldNum" sz="quarter" idx="3"/>
          </p:nvPr>
        </p:nvSpPr>
        <p:spPr>
          <a:xfrm>
            <a:off x="3778250" y="9377363"/>
            <a:ext cx="2889250" cy="4937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D6D0C0C-E7EE-1C4B-9661-12150D6617E4}" type="slidenum">
              <a:rPr lang="en-GB" altLang="en-US"/>
              <a:pPr/>
              <a:t>‹#›</a:t>
            </a:fld>
            <a:endParaRPr lang="en-GB" altLang="en-US"/>
          </a:p>
        </p:txBody>
      </p:sp>
    </p:spTree>
    <p:extLst>
      <p:ext uri="{BB962C8B-B14F-4D97-AF65-F5344CB8AC3E}">
        <p14:creationId xmlns:p14="http://schemas.microsoft.com/office/powerpoint/2010/main" val="594079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3D6C98C-BF21-2C42-B5D3-101D53F7BE25}"/>
              </a:ext>
            </a:extLst>
          </p:cNvPr>
          <p:cNvSpPr>
            <a:spLocks noGrp="1" noChangeArrowheads="1"/>
          </p:cNvSpPr>
          <p:nvPr>
            <p:ph type="hdr" sz="quarter"/>
          </p:nvPr>
        </p:nvSpPr>
        <p:spPr bwMode="auto">
          <a:xfrm>
            <a:off x="0" y="0"/>
            <a:ext cx="288925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GB" altLang="en-US"/>
          </a:p>
        </p:txBody>
      </p:sp>
      <p:sp>
        <p:nvSpPr>
          <p:cNvPr id="11267" name="Rectangle 3">
            <a:extLst>
              <a:ext uri="{FF2B5EF4-FFF2-40B4-BE49-F238E27FC236}">
                <a16:creationId xmlns:a16="http://schemas.microsoft.com/office/drawing/2014/main" id="{93BB33A4-03CF-904E-9E31-2001202A5C7F}"/>
              </a:ext>
            </a:extLst>
          </p:cNvPr>
          <p:cNvSpPr>
            <a:spLocks noGrp="1" noChangeArrowheads="1"/>
          </p:cNvSpPr>
          <p:nvPr>
            <p:ph type="dt" idx="1"/>
          </p:nvPr>
        </p:nvSpPr>
        <p:spPr bwMode="auto">
          <a:xfrm>
            <a:off x="3778250" y="0"/>
            <a:ext cx="288925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0380B9F5-737B-3243-B172-05D0D23E9E9F}" type="datetimeFigureOut">
              <a:rPr lang="en-GB"/>
              <a:pPr>
                <a:defRPr/>
              </a:pPr>
              <a:t>04/04/2018</a:t>
            </a:fld>
            <a:endParaRPr lang="en-GB"/>
          </a:p>
        </p:txBody>
      </p:sp>
      <p:sp>
        <p:nvSpPr>
          <p:cNvPr id="28676" name="Rectangle 4">
            <a:extLst>
              <a:ext uri="{FF2B5EF4-FFF2-40B4-BE49-F238E27FC236}">
                <a16:creationId xmlns:a16="http://schemas.microsoft.com/office/drawing/2014/main" id="{BB352955-3D41-844E-8C03-1B1369ECCF43}"/>
              </a:ext>
            </a:extLst>
          </p:cNvPr>
          <p:cNvSpPr>
            <a:spLocks noGrp="1" noRot="1" noChangeAspect="1" noChangeArrowheads="1" noTextEdit="1"/>
          </p:cNvSpPr>
          <p:nvPr>
            <p:ph type="sldImg" idx="2"/>
          </p:nvPr>
        </p:nvSpPr>
        <p:spPr bwMode="auto">
          <a:xfrm>
            <a:off x="865188" y="739775"/>
            <a:ext cx="4938712" cy="3703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a:extLst>
              <a:ext uri="{FF2B5EF4-FFF2-40B4-BE49-F238E27FC236}">
                <a16:creationId xmlns:a16="http://schemas.microsoft.com/office/drawing/2014/main" id="{55FAEAFA-5A73-DB4C-8A06-9277DB77906E}"/>
              </a:ext>
            </a:extLst>
          </p:cNvPr>
          <p:cNvSpPr>
            <a:spLocks noGrp="1" noChangeArrowheads="1"/>
          </p:cNvSpPr>
          <p:nvPr>
            <p:ph type="body" sz="quarter" idx="3"/>
          </p:nvPr>
        </p:nvSpPr>
        <p:spPr bwMode="auto">
          <a:xfrm>
            <a:off x="666750" y="4689475"/>
            <a:ext cx="5335588"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1270" name="Rectangle 6">
            <a:extLst>
              <a:ext uri="{FF2B5EF4-FFF2-40B4-BE49-F238E27FC236}">
                <a16:creationId xmlns:a16="http://schemas.microsoft.com/office/drawing/2014/main" id="{5A24923F-6C65-894B-8CD5-36935735F411}"/>
              </a:ext>
            </a:extLst>
          </p:cNvPr>
          <p:cNvSpPr>
            <a:spLocks noGrp="1" noChangeArrowheads="1"/>
          </p:cNvSpPr>
          <p:nvPr>
            <p:ph type="ftr" sz="quarter" idx="4"/>
          </p:nvPr>
        </p:nvSpPr>
        <p:spPr bwMode="auto">
          <a:xfrm>
            <a:off x="0" y="9377363"/>
            <a:ext cx="288925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endParaRPr lang="en-GB" altLang="en-US"/>
          </a:p>
        </p:txBody>
      </p:sp>
      <p:sp>
        <p:nvSpPr>
          <p:cNvPr id="11271" name="Rectangle 7">
            <a:extLst>
              <a:ext uri="{FF2B5EF4-FFF2-40B4-BE49-F238E27FC236}">
                <a16:creationId xmlns:a16="http://schemas.microsoft.com/office/drawing/2014/main" id="{DDF27179-9ED6-5046-A0E1-7563CCDBE18B}"/>
              </a:ext>
            </a:extLst>
          </p:cNvPr>
          <p:cNvSpPr>
            <a:spLocks noGrp="1" noChangeArrowheads="1"/>
          </p:cNvSpPr>
          <p:nvPr>
            <p:ph type="sldNum" sz="quarter" idx="5"/>
          </p:nvPr>
        </p:nvSpPr>
        <p:spPr bwMode="auto">
          <a:xfrm>
            <a:off x="3778250" y="9377363"/>
            <a:ext cx="288925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DDCB1C-0F76-D347-85C4-C2FB48677BD7}" type="slidenum">
              <a:rPr lang="en-GB" altLang="en-US"/>
              <a:pPr/>
              <a:t>‹#›</a:t>
            </a:fld>
            <a:endParaRPr lang="en-GB" altLang="en-US"/>
          </a:p>
        </p:txBody>
      </p:sp>
    </p:spTree>
    <p:extLst>
      <p:ext uri="{BB962C8B-B14F-4D97-AF65-F5344CB8AC3E}">
        <p14:creationId xmlns:p14="http://schemas.microsoft.com/office/powerpoint/2010/main" val="321760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7DC8E49-7A6A-644B-821D-880A3270D8A0}"/>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510DAFA6-5FCD-8A4A-B745-B84461E4AA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9700" name="Slide Number Placeholder 3">
            <a:extLst>
              <a:ext uri="{FF2B5EF4-FFF2-40B4-BE49-F238E27FC236}">
                <a16:creationId xmlns:a16="http://schemas.microsoft.com/office/drawing/2014/main" id="{AFE9214E-C1DE-0A44-9047-E30C0A7DD6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54D167E4-C1A4-9048-924B-3953F30ECAB9}" type="slidenum">
              <a:rPr lang="en-GB" altLang="en-US"/>
              <a:pPr eaLnBrk="1" hangingPunct="1">
                <a:spcBef>
                  <a:spcPct val="0"/>
                </a:spcBef>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C3284B0-6EAF-3944-B3A5-DBCDB7595C7C}"/>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A9BD76D9-53D8-EC42-96CD-D9D80A8CD0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Slide Number Placeholder 3">
            <a:extLst>
              <a:ext uri="{FF2B5EF4-FFF2-40B4-BE49-F238E27FC236}">
                <a16:creationId xmlns:a16="http://schemas.microsoft.com/office/drawing/2014/main" id="{35A45E3C-91EE-694A-8727-AE1D6BA2AF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F7C37664-8E25-D249-9A48-03FECBD4A2FE}" type="slidenum">
              <a:rPr lang="en-US" altLang="en-US"/>
              <a:pPr eaLnBrk="1" hangingPunct="1">
                <a:spcBef>
                  <a:spcPct val="0"/>
                </a:spcBef>
              </a:pPr>
              <a:t>13</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7DBB068-E307-6D48-BF14-7417D707A45A}"/>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328A32E2-45E6-AB47-A820-C90BD9F81D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964" name="Slide Number Placeholder 3">
            <a:extLst>
              <a:ext uri="{FF2B5EF4-FFF2-40B4-BE49-F238E27FC236}">
                <a16:creationId xmlns:a16="http://schemas.microsoft.com/office/drawing/2014/main" id="{7DFE8A63-824F-B748-8904-CB90591D32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56F428B3-518E-5A46-BFD0-5D93D03A11DB}" type="slidenum">
              <a:rPr lang="en-GB" altLang="en-US"/>
              <a:pPr eaLnBrk="1" hangingPunct="1">
                <a:spcBef>
                  <a:spcPct val="0"/>
                </a:spcBef>
              </a:pPr>
              <a:t>14</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D3DF3F2-A321-9940-A419-48916AC41727}"/>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18363270-21C6-4741-9853-84131D879A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8" name="Slide Number Placeholder 3">
            <a:extLst>
              <a:ext uri="{FF2B5EF4-FFF2-40B4-BE49-F238E27FC236}">
                <a16:creationId xmlns:a16="http://schemas.microsoft.com/office/drawing/2014/main" id="{23098B59-BAD5-D843-BBB1-6AE2EBFF64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E155EBC2-43A2-C14F-B553-5D68F30F4C64}" type="slidenum">
              <a:rPr lang="en-US" altLang="en-US"/>
              <a:pPr eaLnBrk="1" hangingPunct="1">
                <a:spcBef>
                  <a:spcPct val="0"/>
                </a:spcBef>
              </a:pPr>
              <a:t>15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127E3328-C1FF-E843-AC92-97AB6BB0B2BB}"/>
              </a:ext>
            </a:extLst>
          </p:cNvPr>
          <p:cNvSpPr>
            <a:spLocks noGrp="1" noRot="1" noChangeAspect="1" noTextEdit="1"/>
          </p:cNvSpPr>
          <p:nvPr>
            <p:ph type="sldImg"/>
          </p:nvPr>
        </p:nvSpPr>
        <p:spPr>
          <a:ln/>
        </p:spPr>
      </p:sp>
      <p:sp>
        <p:nvSpPr>
          <p:cNvPr id="44035" name="Notes Placeholder 2">
            <a:extLst>
              <a:ext uri="{FF2B5EF4-FFF2-40B4-BE49-F238E27FC236}">
                <a16:creationId xmlns:a16="http://schemas.microsoft.com/office/drawing/2014/main" id="{0E0536D8-3E9E-1B49-BD95-F382D1C6E5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4036" name="Slide Number Placeholder 3">
            <a:extLst>
              <a:ext uri="{FF2B5EF4-FFF2-40B4-BE49-F238E27FC236}">
                <a16:creationId xmlns:a16="http://schemas.microsoft.com/office/drawing/2014/main" id="{741D0209-2A14-4E46-846B-9B2D0708B2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A1B54240-EEAC-1D42-BAEB-B5317C1F76CC}" type="slidenum">
              <a:rPr lang="en-US" altLang="en-US"/>
              <a:pPr eaLnBrk="1" hangingPunct="1">
                <a:spcBef>
                  <a:spcPct val="0"/>
                </a:spcBef>
              </a:pPr>
              <a:t>16</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D3B9A4D3-D963-6F44-908B-4282B9FCCD29}"/>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446171AD-96D8-F749-9CE2-763A1390E1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5060" name="Slide Number Placeholder 3">
            <a:extLst>
              <a:ext uri="{FF2B5EF4-FFF2-40B4-BE49-F238E27FC236}">
                <a16:creationId xmlns:a16="http://schemas.microsoft.com/office/drawing/2014/main" id="{EB1716A6-952D-224F-9D39-E85EB699E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520AEDD6-4F84-F946-83B0-CBE7A4D85EA6}" type="slidenum">
              <a:rPr lang="en-GB" altLang="en-US"/>
              <a:pPr eaLnBrk="1" hangingPunct="1">
                <a:spcBef>
                  <a:spcPct val="0"/>
                </a:spcBef>
              </a:pPr>
              <a:t>17</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03AA3C98-F96E-9A47-A51D-17C2826DB949}"/>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FF7568F4-5231-D946-8A60-DE3A7829F0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6084" name="Slide Number Placeholder 3">
            <a:extLst>
              <a:ext uri="{FF2B5EF4-FFF2-40B4-BE49-F238E27FC236}">
                <a16:creationId xmlns:a16="http://schemas.microsoft.com/office/drawing/2014/main" id="{EDD30151-1167-7C4D-ACC0-0D3D029330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CFDC7D3A-C696-EB4F-B87D-BC45FA208D13}" type="slidenum">
              <a:rPr lang="en-GB" altLang="en-US"/>
              <a:pPr eaLnBrk="1" hangingPunct="1">
                <a:spcBef>
                  <a:spcPct val="0"/>
                </a:spcBef>
              </a:pPr>
              <a:t>18</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0443D33-C408-6448-AB2A-03E1AB5254EC}"/>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A74668D8-994A-B94C-A367-E4E494D0F9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 </a:t>
            </a:r>
            <a:endParaRPr lang="en-US" altLang="en-US"/>
          </a:p>
        </p:txBody>
      </p:sp>
      <p:sp>
        <p:nvSpPr>
          <p:cNvPr id="47108" name="Slide Number Placeholder 3">
            <a:extLst>
              <a:ext uri="{FF2B5EF4-FFF2-40B4-BE49-F238E27FC236}">
                <a16:creationId xmlns:a16="http://schemas.microsoft.com/office/drawing/2014/main" id="{23B0FD2E-7386-CB4E-A9A8-4504C93DF2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33078B27-AD08-9442-8EBB-463198211E4A}" type="slidenum">
              <a:rPr lang="en-US" altLang="en-US"/>
              <a:pPr eaLnBrk="1" hangingPunct="1">
                <a:spcBef>
                  <a:spcPct val="0"/>
                </a:spcBef>
              </a:pPr>
              <a:t>19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FC80D06-FE39-604C-A98E-A28562BA736C}"/>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11E3AA04-3583-9D40-8D28-88268CCB20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8132" name="Slide Number Placeholder 3">
            <a:extLst>
              <a:ext uri="{FF2B5EF4-FFF2-40B4-BE49-F238E27FC236}">
                <a16:creationId xmlns:a16="http://schemas.microsoft.com/office/drawing/2014/main" id="{B8FEAEB0-EA6E-6945-9DD9-C96CB6C3AC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EAE650C8-BAA9-6145-B7A1-CBDB13AEDE9A}" type="slidenum">
              <a:rPr lang="en-GB" altLang="en-US"/>
              <a:pPr eaLnBrk="1" hangingPunct="1">
                <a:spcBef>
                  <a:spcPct val="0"/>
                </a:spcBef>
              </a:pPr>
              <a:t>20</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C2A6C4DC-0B33-314C-A887-B64C261D1390}"/>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85991C0B-F382-8945-AD0D-3B1B43C2CB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9156" name="Slide Number Placeholder 3">
            <a:extLst>
              <a:ext uri="{FF2B5EF4-FFF2-40B4-BE49-F238E27FC236}">
                <a16:creationId xmlns:a16="http://schemas.microsoft.com/office/drawing/2014/main" id="{9F273A83-797C-FF46-9A83-9140CC2E47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2DE19D02-1E84-6447-A9FB-A519962C4D89}" type="slidenum">
              <a:rPr lang="en-GB" altLang="en-US"/>
              <a:pPr eaLnBrk="1" hangingPunct="1">
                <a:spcBef>
                  <a:spcPct val="0"/>
                </a:spcBef>
              </a:pPr>
              <a:t>23</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1C913575-FD77-6E4F-99E7-5E249E0020E7}"/>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A93D8940-DF0F-F444-A6B9-6494CAAE72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4" name="Slide Number Placeholder 3">
            <a:extLst>
              <a:ext uri="{FF2B5EF4-FFF2-40B4-BE49-F238E27FC236}">
                <a16:creationId xmlns:a16="http://schemas.microsoft.com/office/drawing/2014/main" id="{50E16802-22D1-B344-BC30-2A3FDD290A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808912AF-D940-B04E-86DC-495BCD168305}" type="slidenum">
              <a:rPr lang="en-GB" altLang="en-US"/>
              <a:pPr eaLnBrk="1" hangingPunct="1">
                <a:spcBef>
                  <a:spcPct val="0"/>
                </a:spcBef>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35CDA23-3A3A-A74E-8CA1-CD3BD764504C}"/>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54ECEF71-BD32-C44E-BD6E-7025B4374B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1748" name="Slide Number Placeholder 3">
            <a:extLst>
              <a:ext uri="{FF2B5EF4-FFF2-40B4-BE49-F238E27FC236}">
                <a16:creationId xmlns:a16="http://schemas.microsoft.com/office/drawing/2014/main" id="{DAF980F5-1F42-5549-AB15-1E508A27D6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7530C155-E35B-F741-AB31-FC6D57FC31C4}" type="slidenum">
              <a:rPr lang="en-GB" altLang="en-US"/>
              <a:pPr eaLnBrk="1" hangingPunct="1">
                <a:spcBef>
                  <a:spcPct val="0"/>
                </a:spcBef>
              </a:pPr>
              <a:t>4</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F7CFF31-18D1-DE40-B367-6E75DED34E6E}"/>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FDF2C332-7AA0-9A45-BD46-DA64ECC423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3796" name="Slide Number Placeholder 3">
            <a:extLst>
              <a:ext uri="{FF2B5EF4-FFF2-40B4-BE49-F238E27FC236}">
                <a16:creationId xmlns:a16="http://schemas.microsoft.com/office/drawing/2014/main" id="{FD1870EB-33C7-B344-B64D-2A4D8263F9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30981593-02EA-DD47-B407-087F8E374A79}" type="slidenum">
              <a:rPr lang="en-GB" altLang="en-US"/>
              <a:pPr eaLnBrk="1" hangingPunct="1">
                <a:spcBef>
                  <a:spcPct val="0"/>
                </a:spcBef>
              </a:pPr>
              <a:t>6</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ECF9443-AA5B-5D4C-AB3E-E69A19022669}"/>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576DF25A-ACFA-B74F-8C69-E0FA0D31A1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20" name="Slide Number Placeholder 3">
            <a:extLst>
              <a:ext uri="{FF2B5EF4-FFF2-40B4-BE49-F238E27FC236}">
                <a16:creationId xmlns:a16="http://schemas.microsoft.com/office/drawing/2014/main" id="{00D379F6-7359-6F43-9956-A4A22A62ED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4B0D7F53-5B9C-9046-BD5D-9D8EE2CA7279}" type="slidenum">
              <a:rPr lang="en-US" altLang="en-US"/>
              <a:pPr eaLnBrk="1" hangingPunct="1">
                <a:spcBef>
                  <a:spcPct val="0"/>
                </a:spcBef>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46ED7BB-EE6E-144F-B5D8-B6FD3DAD4D40}"/>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144A4F5C-5D1D-0E46-9E1B-41B10C3D62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5844" name="Slide Number Placeholder 3">
            <a:extLst>
              <a:ext uri="{FF2B5EF4-FFF2-40B4-BE49-F238E27FC236}">
                <a16:creationId xmlns:a16="http://schemas.microsoft.com/office/drawing/2014/main" id="{53F824D8-9DB1-1646-A7E3-E4828F2EA6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CCB6CBF6-4E3E-FA49-904A-803F5B13DE03}" type="slidenum">
              <a:rPr lang="en-GB" altLang="en-US"/>
              <a:pPr eaLnBrk="1" hangingPunct="1">
                <a:spcBef>
                  <a:spcPct val="0"/>
                </a:spcBef>
              </a:pPr>
              <a:t>8</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906048B-9951-D34E-A900-B30BBC11000C}"/>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1BD28A9-9A18-EB4E-8FCF-CC32257853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6868" name="Slide Number Placeholder 3">
            <a:extLst>
              <a:ext uri="{FF2B5EF4-FFF2-40B4-BE49-F238E27FC236}">
                <a16:creationId xmlns:a16="http://schemas.microsoft.com/office/drawing/2014/main" id="{89875603-0E96-954C-BF4C-69095D41A0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A3F96689-7DE4-BD4C-BFF8-6B67B851027C}" type="slidenum">
              <a:rPr lang="en-GB" altLang="en-US"/>
              <a:pPr eaLnBrk="1" hangingPunct="1">
                <a:spcBef>
                  <a:spcPct val="0"/>
                </a:spcBef>
              </a:pPr>
              <a:t>9</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FF19281-394C-FF41-B073-E5D218E2BE2D}"/>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4978C752-E0FA-BE43-A203-451DC03849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7892" name="Slide Number Placeholder 3">
            <a:extLst>
              <a:ext uri="{FF2B5EF4-FFF2-40B4-BE49-F238E27FC236}">
                <a16:creationId xmlns:a16="http://schemas.microsoft.com/office/drawing/2014/main" id="{837C9B70-427C-CA4D-8B3B-AF73A73FFB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6FFCC865-C71A-374C-A750-C8F1D2A603D0}" type="slidenum">
              <a:rPr lang="en-GB" altLang="en-US"/>
              <a:pPr eaLnBrk="1" hangingPunct="1">
                <a:spcBef>
                  <a:spcPct val="0"/>
                </a:spcBef>
              </a:pPr>
              <a:t>10</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F605D3E-559F-4040-A574-00E9A5FFDD3C}"/>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5DB81DA4-FC07-3D42-9D63-E1BD2C23FE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6" name="Slide Number Placeholder 3">
            <a:extLst>
              <a:ext uri="{FF2B5EF4-FFF2-40B4-BE49-F238E27FC236}">
                <a16:creationId xmlns:a16="http://schemas.microsoft.com/office/drawing/2014/main" id="{6242E62C-97E7-AC49-AD0D-D573991295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8BDB8808-3F15-7946-BE70-AD7036C83C24}" type="slidenum">
              <a:rPr lang="en-GB" altLang="en-US"/>
              <a:pPr eaLnBrk="1" hangingPunct="1">
                <a:spcBef>
                  <a:spcPct val="0"/>
                </a:spcBef>
              </a:pPr>
              <a:t>12</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14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2269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57785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888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Media Placeholder 3"/>
          <p:cNvSpPr>
            <a:spLocks noGrp="1"/>
          </p:cNvSpPr>
          <p:nvPr>
            <p:ph type="media" sz="half" idx="2"/>
          </p:nvPr>
        </p:nvSpPr>
        <p:spPr>
          <a:xfrm>
            <a:off x="4648200" y="1600200"/>
            <a:ext cx="4038600" cy="4525963"/>
          </a:xfrm>
          <a:prstGeom prst="rect">
            <a:avLst/>
          </a:prstGeom>
        </p:spPr>
        <p:txBody>
          <a:bodyPr/>
          <a:lstStyle/>
          <a:p>
            <a:pPr lvl="0"/>
            <a:endParaRPr lang="en-GB" noProof="0"/>
          </a:p>
        </p:txBody>
      </p:sp>
    </p:spTree>
    <p:extLst>
      <p:ext uri="{BB962C8B-B14F-4D97-AF65-F5344CB8AC3E}">
        <p14:creationId xmlns:p14="http://schemas.microsoft.com/office/powerpoint/2010/main" val="74619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600200"/>
            <a:ext cx="4038600" cy="4525963"/>
          </a:xfrm>
          <a:prstGeom prst="rect">
            <a:avLst/>
          </a:prstGeom>
        </p:spPr>
        <p:txBody>
          <a:bodyPr/>
          <a:lstStyle/>
          <a:p>
            <a:pPr lvl="0"/>
            <a:endParaRPr lang="en-GB" noProof="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549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729789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pPr lvl="0"/>
            <a:endParaRPr lang="en-GB" noProof="0"/>
          </a:p>
        </p:txBody>
      </p:sp>
    </p:spTree>
    <p:extLst>
      <p:ext uri="{BB962C8B-B14F-4D97-AF65-F5344CB8AC3E}">
        <p14:creationId xmlns:p14="http://schemas.microsoft.com/office/powerpoint/2010/main" val="206378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B5D0D68-615F-974F-99DD-B1903F8D64EC}"/>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36513" y="0"/>
            <a:ext cx="9180513"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GIfUE9xZsSs&amp;feature=em-share_video_user" TargetMode="External"/><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7.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5" descr="Image result for Uplawmoor primary badge">
            <a:extLst>
              <a:ext uri="{FF2B5EF4-FFF2-40B4-BE49-F238E27FC236}">
                <a16:creationId xmlns:a16="http://schemas.microsoft.com/office/drawing/2014/main" id="{532C388C-A4EF-C545-9FF9-24A44C1A0460}"/>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GB" altLang="en-US"/>
          </a:p>
        </p:txBody>
      </p:sp>
      <p:pic>
        <p:nvPicPr>
          <p:cNvPr id="2051" name="Picture 6" descr="C:\Users\heaneym\AppData\Local\Microsoft\Windows\Temporary Internet Files\Content.Outlook\HE0I0CV2\St Luke's Logo (2).png">
            <a:extLst>
              <a:ext uri="{FF2B5EF4-FFF2-40B4-BE49-F238E27FC236}">
                <a16:creationId xmlns:a16="http://schemas.microsoft.com/office/drawing/2014/main" id="{A030DDC5-5E29-3545-8A15-1ADAA5FDDE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1">
            <a:extLst>
              <a:ext uri="{FF2B5EF4-FFF2-40B4-BE49-F238E27FC236}">
                <a16:creationId xmlns:a16="http://schemas.microsoft.com/office/drawing/2014/main" id="{0241BDCA-C616-AD44-B6E8-6599BEED3379}"/>
              </a:ext>
            </a:extLst>
          </p:cNvPr>
          <p:cNvSpPr txBox="1">
            <a:spLocks/>
          </p:cNvSpPr>
          <p:nvPr/>
        </p:nvSpPr>
        <p:spPr bwMode="auto">
          <a:xfrm>
            <a:off x="1052513" y="48577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4400"/>
              <a:t>St Luke’s High School</a:t>
            </a:r>
          </a:p>
        </p:txBody>
      </p:sp>
      <p:sp>
        <p:nvSpPr>
          <p:cNvPr id="2053" name="Title 1">
            <a:extLst>
              <a:ext uri="{FF2B5EF4-FFF2-40B4-BE49-F238E27FC236}">
                <a16:creationId xmlns:a16="http://schemas.microsoft.com/office/drawing/2014/main" id="{11CD8342-A579-EB44-A422-CFF34D77A3D1}"/>
              </a:ext>
            </a:extLst>
          </p:cNvPr>
          <p:cNvSpPr txBox="1">
            <a:spLocks/>
          </p:cNvSpPr>
          <p:nvPr/>
        </p:nvSpPr>
        <p:spPr bwMode="auto">
          <a:xfrm>
            <a:off x="900113" y="23495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4400"/>
              <a:t>Leading Targeted Interventions for Excellence and Equity</a:t>
            </a:r>
          </a:p>
        </p:txBody>
      </p:sp>
      <p:sp>
        <p:nvSpPr>
          <p:cNvPr id="2054" name="Title 1">
            <a:extLst>
              <a:ext uri="{FF2B5EF4-FFF2-40B4-BE49-F238E27FC236}">
                <a16:creationId xmlns:a16="http://schemas.microsoft.com/office/drawing/2014/main" id="{D0FEDA68-DCC3-5247-9BEB-A841FAC3EF51}"/>
              </a:ext>
            </a:extLst>
          </p:cNvPr>
          <p:cNvSpPr>
            <a:spLocks noGrp="1"/>
          </p:cNvSpPr>
          <p:nvPr>
            <p:ph type="title"/>
          </p:nvPr>
        </p:nvSpPr>
        <p:spPr bwMode="auto">
          <a:xfrm>
            <a:off x="611188" y="42926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1800"/>
              <a:t>Christine Downie – HT St Luke’s High School, Barrhead</a:t>
            </a:r>
            <a:br>
              <a:rPr lang="en-GB" altLang="en-US" sz="1800"/>
            </a:br>
            <a:r>
              <a:rPr lang="en-GB" altLang="en-US" sz="1800"/>
              <a:t>Karen Hunter – DHT St Luke’s High School, Barrhead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C:\Users\heaneym\AppData\Local\Microsoft\Windows\Temporary Internet Files\Content.Outlook\HE0I0CV2\St Luke's Logo (2).png">
            <a:extLst>
              <a:ext uri="{FF2B5EF4-FFF2-40B4-BE49-F238E27FC236}">
                <a16:creationId xmlns:a16="http://schemas.microsoft.com/office/drawing/2014/main" id="{86292594-157A-3641-AF0B-D2E74466E3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1">
            <a:extLst>
              <a:ext uri="{FF2B5EF4-FFF2-40B4-BE49-F238E27FC236}">
                <a16:creationId xmlns:a16="http://schemas.microsoft.com/office/drawing/2014/main" id="{A081D61D-9A18-9E40-8128-63FBD27D5ACF}"/>
              </a:ext>
            </a:extLst>
          </p:cNvPr>
          <p:cNvSpPr>
            <a:spLocks noGrp="1"/>
          </p:cNvSpPr>
          <p:nvPr>
            <p:ph type="title"/>
          </p:nvPr>
        </p:nvSpPr>
        <p:spPr bwMode="auto">
          <a:xfrm>
            <a:off x="525463" y="115888"/>
            <a:ext cx="8229600" cy="87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a:t>Leadership at all levels</a:t>
            </a:r>
          </a:p>
        </p:txBody>
      </p:sp>
      <p:sp>
        <p:nvSpPr>
          <p:cNvPr id="12292" name="Oval 6">
            <a:extLst>
              <a:ext uri="{FF2B5EF4-FFF2-40B4-BE49-F238E27FC236}">
                <a16:creationId xmlns:a16="http://schemas.microsoft.com/office/drawing/2014/main" id="{50322ED0-36D9-3F48-8077-0BF7583B057E}"/>
              </a:ext>
            </a:extLst>
          </p:cNvPr>
          <p:cNvSpPr>
            <a:spLocks noChangeAspect="1" noChangeArrowheads="1"/>
          </p:cNvSpPr>
          <p:nvPr/>
        </p:nvSpPr>
        <p:spPr bwMode="auto">
          <a:xfrm>
            <a:off x="981075" y="1109663"/>
            <a:ext cx="1963738" cy="1377950"/>
          </a:xfrm>
          <a:prstGeom prst="ellipse">
            <a:avLst/>
          </a:prstGeom>
          <a:solidFill>
            <a:srgbClr val="92D050"/>
          </a:solidFill>
          <a:ln w="25400" algn="ctr">
            <a:solidFill>
              <a:srgbClr val="000000"/>
            </a:solidFill>
            <a:round/>
            <a:headEnd/>
            <a:tailEnd/>
          </a:ln>
        </p:spPr>
        <p:txBody>
          <a:bodyPr lIns="365760" tIns="182880" rIns="182880" bIns="182880"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15000"/>
              </a:lnSpc>
              <a:spcAft>
                <a:spcPts val="1000"/>
              </a:spcAft>
            </a:pPr>
            <a:r>
              <a:rPr lang="en-GB" altLang="en-US" sz="1600" i="1">
                <a:solidFill>
                  <a:srgbClr val="FFFFFF"/>
                </a:solidFill>
                <a:ea typeface="Calibri" panose="020F0502020204030204" pitchFamily="34" charset="0"/>
                <a:cs typeface="Times New Roman" panose="02020603050405020304" pitchFamily="18" charset="0"/>
              </a:rPr>
              <a:t>DHT Excellence and Equity</a:t>
            </a:r>
            <a:endParaRPr lang="en-GB" altLang="en-US" sz="1600">
              <a:ea typeface="Calibri" panose="020F0502020204030204" pitchFamily="34" charset="0"/>
              <a:cs typeface="Times New Roman" panose="02020603050405020304" pitchFamily="18" charset="0"/>
            </a:endParaRPr>
          </a:p>
        </p:txBody>
      </p:sp>
      <p:sp>
        <p:nvSpPr>
          <p:cNvPr id="12293" name="Oval 7">
            <a:extLst>
              <a:ext uri="{FF2B5EF4-FFF2-40B4-BE49-F238E27FC236}">
                <a16:creationId xmlns:a16="http://schemas.microsoft.com/office/drawing/2014/main" id="{BDC069EC-2505-3E42-B389-6B15CD62747C}"/>
              </a:ext>
            </a:extLst>
          </p:cNvPr>
          <p:cNvSpPr>
            <a:spLocks noChangeAspect="1" noChangeArrowheads="1"/>
          </p:cNvSpPr>
          <p:nvPr/>
        </p:nvSpPr>
        <p:spPr bwMode="auto">
          <a:xfrm>
            <a:off x="3489325" y="817563"/>
            <a:ext cx="2003425" cy="1527175"/>
          </a:xfrm>
          <a:prstGeom prst="ellipse">
            <a:avLst/>
          </a:prstGeom>
          <a:solidFill>
            <a:srgbClr val="92D050"/>
          </a:solidFill>
          <a:ln w="25400" algn="ctr">
            <a:solidFill>
              <a:srgbClr val="000000"/>
            </a:solidFill>
            <a:round/>
            <a:headEnd/>
            <a:tailEnd/>
          </a:ln>
        </p:spPr>
        <p:txBody>
          <a:bodyPr lIns="365760" tIns="182880" rIns="182880" bIns="182880"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15000"/>
              </a:lnSpc>
              <a:spcAft>
                <a:spcPts val="1000"/>
              </a:spcAft>
            </a:pPr>
            <a:r>
              <a:rPr lang="en-GB" altLang="en-US" sz="1400" i="1">
                <a:solidFill>
                  <a:srgbClr val="FFFFFF"/>
                </a:solidFill>
                <a:ea typeface="Calibri" panose="020F0502020204030204" pitchFamily="34" charset="0"/>
                <a:cs typeface="Times New Roman" panose="02020603050405020304" pitchFamily="18" charset="0"/>
              </a:rPr>
              <a:t>Head Teacher and Senior Leadership Team</a:t>
            </a:r>
            <a:endParaRPr lang="en-GB" altLang="en-US" sz="1400">
              <a:ea typeface="Calibri" panose="020F0502020204030204" pitchFamily="34" charset="0"/>
              <a:cs typeface="Times New Roman" panose="02020603050405020304" pitchFamily="18" charset="0"/>
            </a:endParaRPr>
          </a:p>
        </p:txBody>
      </p:sp>
      <p:sp>
        <p:nvSpPr>
          <p:cNvPr id="12294" name="Oval 8">
            <a:extLst>
              <a:ext uri="{FF2B5EF4-FFF2-40B4-BE49-F238E27FC236}">
                <a16:creationId xmlns:a16="http://schemas.microsoft.com/office/drawing/2014/main" id="{264B0AA8-1D90-1842-92BA-715263325B64}"/>
              </a:ext>
            </a:extLst>
          </p:cNvPr>
          <p:cNvSpPr>
            <a:spLocks noChangeAspect="1" noChangeArrowheads="1"/>
          </p:cNvSpPr>
          <p:nvPr/>
        </p:nvSpPr>
        <p:spPr bwMode="auto">
          <a:xfrm>
            <a:off x="6294438" y="1109663"/>
            <a:ext cx="1949450" cy="1485900"/>
          </a:xfrm>
          <a:prstGeom prst="ellipse">
            <a:avLst/>
          </a:prstGeom>
          <a:solidFill>
            <a:srgbClr val="92D050"/>
          </a:solidFill>
          <a:ln w="25400" algn="ctr">
            <a:solidFill>
              <a:srgbClr val="000000"/>
            </a:solidFill>
            <a:round/>
            <a:headEnd/>
            <a:tailEnd/>
          </a:ln>
        </p:spPr>
        <p:txBody>
          <a:bodyPr lIns="365760" tIns="182880" rIns="182880" bIns="182880"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15000"/>
              </a:lnSpc>
              <a:spcAft>
                <a:spcPts val="1000"/>
              </a:spcAft>
            </a:pPr>
            <a:r>
              <a:rPr lang="en-GB" altLang="en-US" i="1">
                <a:solidFill>
                  <a:srgbClr val="FFFFFF"/>
                </a:solidFill>
                <a:ea typeface="Calibri" panose="020F0502020204030204" pitchFamily="34" charset="0"/>
                <a:cs typeface="Times New Roman" panose="02020603050405020304" pitchFamily="18" charset="0"/>
              </a:rPr>
              <a:t>Pupil</a:t>
            </a:r>
            <a:endParaRPr lang="en-GB" altLang="en-US">
              <a:ea typeface="Calibri" panose="020F0502020204030204" pitchFamily="34" charset="0"/>
              <a:cs typeface="Times New Roman" panose="02020603050405020304" pitchFamily="18" charset="0"/>
            </a:endParaRPr>
          </a:p>
        </p:txBody>
      </p:sp>
      <p:sp>
        <p:nvSpPr>
          <p:cNvPr id="12295" name="Oval 9">
            <a:extLst>
              <a:ext uri="{FF2B5EF4-FFF2-40B4-BE49-F238E27FC236}">
                <a16:creationId xmlns:a16="http://schemas.microsoft.com/office/drawing/2014/main" id="{AA26CE93-8608-AF49-9C80-983CC14A82DA}"/>
              </a:ext>
            </a:extLst>
          </p:cNvPr>
          <p:cNvSpPr>
            <a:spLocks noChangeAspect="1" noChangeArrowheads="1"/>
          </p:cNvSpPr>
          <p:nvPr/>
        </p:nvSpPr>
        <p:spPr bwMode="auto">
          <a:xfrm>
            <a:off x="6429375" y="2854325"/>
            <a:ext cx="2030413" cy="1411288"/>
          </a:xfrm>
          <a:prstGeom prst="ellipse">
            <a:avLst/>
          </a:prstGeom>
          <a:solidFill>
            <a:srgbClr val="92D050"/>
          </a:solidFill>
          <a:ln w="25400" algn="ctr">
            <a:solidFill>
              <a:srgbClr val="000000"/>
            </a:solidFill>
            <a:round/>
            <a:headEnd/>
            <a:tailEnd/>
          </a:ln>
        </p:spPr>
        <p:txBody>
          <a:bodyPr lIns="365760" tIns="182880" rIns="182880" bIns="182880"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15000"/>
              </a:lnSpc>
              <a:spcAft>
                <a:spcPts val="1000"/>
              </a:spcAft>
            </a:pPr>
            <a:r>
              <a:rPr lang="en-GB" altLang="en-US" sz="1400" i="1">
                <a:solidFill>
                  <a:srgbClr val="FFFFFF"/>
                </a:solidFill>
                <a:ea typeface="Calibri" panose="020F0502020204030204" pitchFamily="34" charset="0"/>
                <a:cs typeface="Times New Roman" panose="02020603050405020304" pitchFamily="18" charset="0"/>
              </a:rPr>
              <a:t>Practitioner</a:t>
            </a:r>
            <a:endParaRPr lang="en-GB" altLang="en-US" sz="1400">
              <a:ea typeface="Calibri" panose="020F0502020204030204" pitchFamily="34" charset="0"/>
              <a:cs typeface="Times New Roman" panose="02020603050405020304" pitchFamily="18" charset="0"/>
            </a:endParaRPr>
          </a:p>
        </p:txBody>
      </p:sp>
      <p:sp>
        <p:nvSpPr>
          <p:cNvPr id="12296" name="Oval 10">
            <a:extLst>
              <a:ext uri="{FF2B5EF4-FFF2-40B4-BE49-F238E27FC236}">
                <a16:creationId xmlns:a16="http://schemas.microsoft.com/office/drawing/2014/main" id="{9B8D4DC4-D0BE-9E40-8C55-CADAB3992F4F}"/>
              </a:ext>
            </a:extLst>
          </p:cNvPr>
          <p:cNvSpPr>
            <a:spLocks noChangeAspect="1" noChangeArrowheads="1"/>
          </p:cNvSpPr>
          <p:nvPr/>
        </p:nvSpPr>
        <p:spPr bwMode="auto">
          <a:xfrm>
            <a:off x="5872163" y="4584700"/>
            <a:ext cx="1933575" cy="1306513"/>
          </a:xfrm>
          <a:prstGeom prst="ellipse">
            <a:avLst/>
          </a:prstGeom>
          <a:solidFill>
            <a:srgbClr val="92D050"/>
          </a:solidFill>
          <a:ln w="25400" algn="ctr">
            <a:solidFill>
              <a:srgbClr val="000000"/>
            </a:solidFill>
            <a:round/>
            <a:headEnd/>
            <a:tailEnd/>
          </a:ln>
        </p:spPr>
        <p:txBody>
          <a:bodyPr lIns="365760" tIns="182880" rIns="182880" bIns="182880"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15000"/>
              </a:lnSpc>
              <a:spcAft>
                <a:spcPts val="1000"/>
              </a:spcAft>
            </a:pPr>
            <a:r>
              <a:rPr lang="en-GB" altLang="en-US" sz="1600" i="1">
                <a:solidFill>
                  <a:srgbClr val="FFFFFF"/>
                </a:solidFill>
                <a:ea typeface="Calibri" panose="020F0502020204030204" pitchFamily="34" charset="0"/>
                <a:cs typeface="Times New Roman" panose="02020603050405020304" pitchFamily="18" charset="0"/>
              </a:rPr>
              <a:t>PEF Leaders</a:t>
            </a:r>
            <a:endParaRPr lang="en-GB" altLang="en-US" sz="1600">
              <a:ea typeface="Calibri" panose="020F0502020204030204" pitchFamily="34" charset="0"/>
              <a:cs typeface="Times New Roman" panose="02020603050405020304" pitchFamily="18" charset="0"/>
            </a:endParaRPr>
          </a:p>
        </p:txBody>
      </p:sp>
      <p:sp>
        <p:nvSpPr>
          <p:cNvPr id="12297" name="Oval 11">
            <a:extLst>
              <a:ext uri="{FF2B5EF4-FFF2-40B4-BE49-F238E27FC236}">
                <a16:creationId xmlns:a16="http://schemas.microsoft.com/office/drawing/2014/main" id="{AF4365A7-C7C6-D749-ABDA-720DB0793C12}"/>
              </a:ext>
            </a:extLst>
          </p:cNvPr>
          <p:cNvSpPr>
            <a:spLocks noChangeAspect="1" noChangeArrowheads="1"/>
          </p:cNvSpPr>
          <p:nvPr/>
        </p:nvSpPr>
        <p:spPr bwMode="auto">
          <a:xfrm>
            <a:off x="1258888" y="4445000"/>
            <a:ext cx="2003425" cy="1260475"/>
          </a:xfrm>
          <a:prstGeom prst="ellipse">
            <a:avLst/>
          </a:prstGeom>
          <a:solidFill>
            <a:srgbClr val="92D050"/>
          </a:solidFill>
          <a:ln w="25400" algn="ctr">
            <a:solidFill>
              <a:srgbClr val="000000"/>
            </a:solidFill>
            <a:round/>
            <a:headEnd/>
            <a:tailEnd/>
          </a:ln>
        </p:spPr>
        <p:txBody>
          <a:bodyPr lIns="365760" tIns="182880" rIns="182880" bIns="182880"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15000"/>
              </a:lnSpc>
              <a:spcAft>
                <a:spcPts val="1000"/>
              </a:spcAft>
            </a:pPr>
            <a:r>
              <a:rPr lang="en-GB" altLang="en-US" i="1">
                <a:solidFill>
                  <a:srgbClr val="FFFFFF"/>
                </a:solidFill>
                <a:ea typeface="Calibri" panose="020F0502020204030204" pitchFamily="34" charset="0"/>
                <a:cs typeface="Times New Roman" panose="02020603050405020304" pitchFamily="18" charset="0"/>
              </a:rPr>
              <a:t>PT PEFs</a:t>
            </a:r>
            <a:endParaRPr lang="en-GB" altLang="en-US">
              <a:ea typeface="Calibri" panose="020F0502020204030204" pitchFamily="34" charset="0"/>
              <a:cs typeface="Times New Roman" panose="02020603050405020304" pitchFamily="18" charset="0"/>
            </a:endParaRPr>
          </a:p>
        </p:txBody>
      </p:sp>
      <p:sp>
        <p:nvSpPr>
          <p:cNvPr id="12298" name="Oval 12">
            <a:extLst>
              <a:ext uri="{FF2B5EF4-FFF2-40B4-BE49-F238E27FC236}">
                <a16:creationId xmlns:a16="http://schemas.microsoft.com/office/drawing/2014/main" id="{DF41E2A7-F85D-8E43-993A-7119923AE516}"/>
              </a:ext>
            </a:extLst>
          </p:cNvPr>
          <p:cNvSpPr>
            <a:spLocks noChangeAspect="1" noChangeArrowheads="1"/>
          </p:cNvSpPr>
          <p:nvPr/>
        </p:nvSpPr>
        <p:spPr bwMode="auto">
          <a:xfrm>
            <a:off x="442913" y="2952750"/>
            <a:ext cx="1987550" cy="1312863"/>
          </a:xfrm>
          <a:prstGeom prst="ellipse">
            <a:avLst/>
          </a:prstGeom>
          <a:solidFill>
            <a:srgbClr val="92D050"/>
          </a:solidFill>
          <a:ln w="25400" algn="ctr">
            <a:solidFill>
              <a:srgbClr val="000000"/>
            </a:solidFill>
            <a:round/>
            <a:headEnd/>
            <a:tailEnd/>
          </a:ln>
        </p:spPr>
        <p:txBody>
          <a:bodyPr lIns="365760" tIns="182880" rIns="182880" bIns="182880"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15000"/>
              </a:lnSpc>
              <a:spcAft>
                <a:spcPts val="1000"/>
              </a:spcAft>
            </a:pPr>
            <a:r>
              <a:rPr lang="en-GB" altLang="en-US" sz="1400" i="1">
                <a:solidFill>
                  <a:srgbClr val="FFFFFF"/>
                </a:solidFill>
                <a:ea typeface="Calibri" panose="020F0502020204030204" pitchFamily="34" charset="0"/>
                <a:cs typeface="Times New Roman" panose="02020603050405020304" pitchFamily="18" charset="0"/>
              </a:rPr>
              <a:t>Integrated Pupil Support Team</a:t>
            </a:r>
            <a:endParaRPr lang="en-GB" altLang="en-US" sz="1100">
              <a:ea typeface="Calibri" panose="020F0502020204030204" pitchFamily="34" charset="0"/>
              <a:cs typeface="Times New Roman" panose="02020603050405020304" pitchFamily="18" charset="0"/>
            </a:endParaRPr>
          </a:p>
        </p:txBody>
      </p:sp>
      <p:sp>
        <p:nvSpPr>
          <p:cNvPr id="12299" name="Oval 13">
            <a:extLst>
              <a:ext uri="{FF2B5EF4-FFF2-40B4-BE49-F238E27FC236}">
                <a16:creationId xmlns:a16="http://schemas.microsoft.com/office/drawing/2014/main" id="{6741E640-17AE-C24C-A125-627D7CAEE755}"/>
              </a:ext>
            </a:extLst>
          </p:cNvPr>
          <p:cNvSpPr>
            <a:spLocks noChangeAspect="1" noChangeArrowheads="1"/>
          </p:cNvSpPr>
          <p:nvPr/>
        </p:nvSpPr>
        <p:spPr bwMode="auto">
          <a:xfrm>
            <a:off x="3492500" y="2852738"/>
            <a:ext cx="2000250" cy="1654175"/>
          </a:xfrm>
          <a:prstGeom prst="ellipse">
            <a:avLst/>
          </a:prstGeom>
          <a:solidFill>
            <a:srgbClr val="92D050"/>
          </a:solidFill>
          <a:ln w="25400" algn="ctr">
            <a:solidFill>
              <a:srgbClr val="000000"/>
            </a:solidFill>
            <a:round/>
            <a:headEnd/>
            <a:tailEnd/>
          </a:ln>
        </p:spPr>
        <p:txBody>
          <a:bodyPr lIns="365760" tIns="182880" rIns="182880" bIns="182880"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15000"/>
              </a:lnSpc>
              <a:spcAft>
                <a:spcPts val="1000"/>
              </a:spcAft>
            </a:pPr>
            <a:r>
              <a:rPr lang="en-GB" altLang="en-US" sz="1400" i="1">
                <a:solidFill>
                  <a:srgbClr val="FFFFFF"/>
                </a:solidFill>
                <a:ea typeface="Calibri" panose="020F0502020204030204" pitchFamily="34" charset="0"/>
                <a:cs typeface="Times New Roman" panose="02020603050405020304" pitchFamily="18" charset="0"/>
              </a:rPr>
              <a:t>Learner Centred Approach</a:t>
            </a:r>
            <a:endParaRPr lang="en-GB" altLang="en-US" sz="1400">
              <a:ea typeface="Calibri" panose="020F0502020204030204"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D61D2E8A-C934-8442-B16D-BE0E5DA8D91D}"/>
              </a:ext>
            </a:extLst>
          </p:cNvPr>
          <p:cNvCxnSpPr>
            <a:stCxn id="12292" idx="6"/>
            <a:endCxn id="12293" idx="2"/>
          </p:cNvCxnSpPr>
          <p:nvPr/>
        </p:nvCxnSpPr>
        <p:spPr>
          <a:xfrm flipV="1">
            <a:off x="2944813" y="1581150"/>
            <a:ext cx="544512" cy="217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D2A41B-96FF-8243-8856-5A0B0006B780}"/>
              </a:ext>
            </a:extLst>
          </p:cNvPr>
          <p:cNvCxnSpPr>
            <a:stCxn id="12293" idx="6"/>
            <a:endCxn id="12294" idx="2"/>
          </p:cNvCxnSpPr>
          <p:nvPr/>
        </p:nvCxnSpPr>
        <p:spPr>
          <a:xfrm>
            <a:off x="5492750" y="1581150"/>
            <a:ext cx="801688" cy="271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F9145-A794-4143-AEE0-A1112AAA7236}"/>
              </a:ext>
            </a:extLst>
          </p:cNvPr>
          <p:cNvCxnSpPr/>
          <p:nvPr/>
        </p:nvCxnSpPr>
        <p:spPr>
          <a:xfrm>
            <a:off x="7445375" y="2598738"/>
            <a:ext cx="131763" cy="227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BEA5F9D-E12F-1041-B0BB-786F6EEAD00C}"/>
              </a:ext>
            </a:extLst>
          </p:cNvPr>
          <p:cNvCxnSpPr/>
          <p:nvPr/>
        </p:nvCxnSpPr>
        <p:spPr>
          <a:xfrm flipH="1">
            <a:off x="7132638" y="4284663"/>
            <a:ext cx="147637" cy="3000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6B1FB68-D88F-BA4F-8DC9-445DBF5EEB3E}"/>
              </a:ext>
            </a:extLst>
          </p:cNvPr>
          <p:cNvCxnSpPr>
            <a:stCxn id="12296" idx="2"/>
            <a:endCxn id="12314" idx="6"/>
          </p:cNvCxnSpPr>
          <p:nvPr/>
        </p:nvCxnSpPr>
        <p:spPr>
          <a:xfrm flipH="1">
            <a:off x="5556250" y="5238750"/>
            <a:ext cx="315913" cy="176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B578A4C-C967-6E41-A3B0-2CFF94E16CA4}"/>
              </a:ext>
            </a:extLst>
          </p:cNvPr>
          <p:cNvCxnSpPr/>
          <p:nvPr/>
        </p:nvCxnSpPr>
        <p:spPr>
          <a:xfrm flipH="1" flipV="1">
            <a:off x="1749425" y="4232275"/>
            <a:ext cx="95250" cy="274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D4D762-801A-5D4B-8434-DA59BC4EBD51}"/>
              </a:ext>
            </a:extLst>
          </p:cNvPr>
          <p:cNvCxnSpPr>
            <a:stCxn id="12298" idx="0"/>
          </p:cNvCxnSpPr>
          <p:nvPr/>
        </p:nvCxnSpPr>
        <p:spPr>
          <a:xfrm flipV="1">
            <a:off x="1436688" y="2508250"/>
            <a:ext cx="322262" cy="444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4CCDE69-2078-9E4F-9A42-3397FF7762D9}"/>
              </a:ext>
            </a:extLst>
          </p:cNvPr>
          <p:cNvCxnSpPr>
            <a:stCxn id="12299" idx="0"/>
            <a:endCxn id="12293" idx="4"/>
          </p:cNvCxnSpPr>
          <p:nvPr/>
        </p:nvCxnSpPr>
        <p:spPr>
          <a:xfrm flipH="1" flipV="1">
            <a:off x="4491038" y="2344738"/>
            <a:ext cx="1587" cy="5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F27257-C081-D147-B1E5-59F9A10C9440}"/>
              </a:ext>
            </a:extLst>
          </p:cNvPr>
          <p:cNvCxnSpPr>
            <a:stCxn id="12299" idx="7"/>
            <a:endCxn id="12294" idx="3"/>
          </p:cNvCxnSpPr>
          <p:nvPr/>
        </p:nvCxnSpPr>
        <p:spPr>
          <a:xfrm flipV="1">
            <a:off x="5199063" y="2378075"/>
            <a:ext cx="1381125" cy="717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16" name="Straight Connector 9215">
            <a:extLst>
              <a:ext uri="{FF2B5EF4-FFF2-40B4-BE49-F238E27FC236}">
                <a16:creationId xmlns:a16="http://schemas.microsoft.com/office/drawing/2014/main" id="{BF122A25-0644-9149-8E8B-9F3F2837EC45}"/>
              </a:ext>
            </a:extLst>
          </p:cNvPr>
          <p:cNvCxnSpPr>
            <a:stCxn id="12299" idx="6"/>
          </p:cNvCxnSpPr>
          <p:nvPr/>
        </p:nvCxnSpPr>
        <p:spPr>
          <a:xfrm>
            <a:off x="5492750" y="3679825"/>
            <a:ext cx="936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 name="Straight Connector 9219">
            <a:extLst>
              <a:ext uri="{FF2B5EF4-FFF2-40B4-BE49-F238E27FC236}">
                <a16:creationId xmlns:a16="http://schemas.microsoft.com/office/drawing/2014/main" id="{A20F9BE7-34CC-0C4F-9186-009ECA68BED0}"/>
              </a:ext>
            </a:extLst>
          </p:cNvPr>
          <p:cNvCxnSpPr>
            <a:stCxn id="12314" idx="0"/>
          </p:cNvCxnSpPr>
          <p:nvPr/>
        </p:nvCxnSpPr>
        <p:spPr>
          <a:xfrm flipV="1">
            <a:off x="4548188" y="4521200"/>
            <a:ext cx="0" cy="29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9221">
            <a:extLst>
              <a:ext uri="{FF2B5EF4-FFF2-40B4-BE49-F238E27FC236}">
                <a16:creationId xmlns:a16="http://schemas.microsoft.com/office/drawing/2014/main" id="{41AE1F78-B123-8645-95A6-B08DAB1F0460}"/>
              </a:ext>
            </a:extLst>
          </p:cNvPr>
          <p:cNvCxnSpPr>
            <a:stCxn id="12297" idx="7"/>
            <a:endCxn id="12299" idx="3"/>
          </p:cNvCxnSpPr>
          <p:nvPr/>
        </p:nvCxnSpPr>
        <p:spPr>
          <a:xfrm flipV="1">
            <a:off x="2968625" y="4264025"/>
            <a:ext cx="817563" cy="365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9223">
            <a:extLst>
              <a:ext uri="{FF2B5EF4-FFF2-40B4-BE49-F238E27FC236}">
                <a16:creationId xmlns:a16="http://schemas.microsoft.com/office/drawing/2014/main" id="{36A1253A-7C25-2848-968E-29F9E8600D27}"/>
              </a:ext>
            </a:extLst>
          </p:cNvPr>
          <p:cNvCxnSpPr>
            <a:stCxn id="12299" idx="1"/>
          </p:cNvCxnSpPr>
          <p:nvPr/>
        </p:nvCxnSpPr>
        <p:spPr>
          <a:xfrm>
            <a:off x="2420938" y="3636963"/>
            <a:ext cx="1071562" cy="42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9225">
            <a:extLst>
              <a:ext uri="{FF2B5EF4-FFF2-40B4-BE49-F238E27FC236}">
                <a16:creationId xmlns:a16="http://schemas.microsoft.com/office/drawing/2014/main" id="{69AAB150-223F-1F4C-B099-194C60CD2F46}"/>
              </a:ext>
            </a:extLst>
          </p:cNvPr>
          <p:cNvCxnSpPr>
            <a:stCxn id="12299" idx="1"/>
            <a:endCxn id="12292" idx="5"/>
          </p:cNvCxnSpPr>
          <p:nvPr/>
        </p:nvCxnSpPr>
        <p:spPr>
          <a:xfrm flipH="1" flipV="1">
            <a:off x="2657475" y="2286000"/>
            <a:ext cx="1128713" cy="809625"/>
          </a:xfrm>
          <a:prstGeom prst="line">
            <a:avLst/>
          </a:prstGeom>
        </p:spPr>
        <p:style>
          <a:lnRef idx="1">
            <a:schemeClr val="accent1"/>
          </a:lnRef>
          <a:fillRef idx="0">
            <a:schemeClr val="accent1"/>
          </a:fillRef>
          <a:effectRef idx="0">
            <a:schemeClr val="accent1"/>
          </a:effectRef>
          <a:fontRef idx="minor">
            <a:schemeClr val="tx1"/>
          </a:fontRef>
        </p:style>
      </p:cxnSp>
      <p:sp>
        <p:nvSpPr>
          <p:cNvPr id="12314" name="Oval 10">
            <a:extLst>
              <a:ext uri="{FF2B5EF4-FFF2-40B4-BE49-F238E27FC236}">
                <a16:creationId xmlns:a16="http://schemas.microsoft.com/office/drawing/2014/main" id="{BF15B5F0-0BA2-1C4D-A437-13B87743010D}"/>
              </a:ext>
            </a:extLst>
          </p:cNvPr>
          <p:cNvSpPr>
            <a:spLocks noChangeAspect="1" noChangeArrowheads="1"/>
          </p:cNvSpPr>
          <p:nvPr/>
        </p:nvSpPr>
        <p:spPr bwMode="auto">
          <a:xfrm>
            <a:off x="3541713" y="4816475"/>
            <a:ext cx="2014537" cy="1198563"/>
          </a:xfrm>
          <a:prstGeom prst="ellipse">
            <a:avLst/>
          </a:prstGeom>
          <a:solidFill>
            <a:srgbClr val="92D050"/>
          </a:solidFill>
          <a:ln w="25400" algn="ctr">
            <a:solidFill>
              <a:srgbClr val="000000"/>
            </a:solidFill>
            <a:round/>
            <a:headEnd/>
            <a:tailEnd/>
          </a:ln>
        </p:spPr>
        <p:txBody>
          <a:bodyPr lIns="365760" tIns="182880" rIns="182880" bIns="182880"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lnSpc>
                <a:spcPct val="115000"/>
              </a:lnSpc>
              <a:spcAft>
                <a:spcPts val="1000"/>
              </a:spcAft>
            </a:pPr>
            <a:r>
              <a:rPr lang="en-GB" altLang="en-US" sz="1600" i="1">
                <a:solidFill>
                  <a:srgbClr val="FFFFFF"/>
                </a:solidFill>
                <a:ea typeface="Calibri" panose="020F0502020204030204" pitchFamily="34" charset="0"/>
                <a:cs typeface="Times New Roman" panose="02020603050405020304" pitchFamily="18" charset="0"/>
              </a:rPr>
              <a:t>Cluster</a:t>
            </a:r>
          </a:p>
          <a:p>
            <a:pPr algn="ctr" eaLnBrk="1" hangingPunct="1">
              <a:lnSpc>
                <a:spcPct val="115000"/>
              </a:lnSpc>
              <a:spcAft>
                <a:spcPts val="1000"/>
              </a:spcAft>
            </a:pPr>
            <a:r>
              <a:rPr lang="en-GB" altLang="en-US" sz="1600" i="1">
                <a:solidFill>
                  <a:srgbClr val="FFFFFF"/>
                </a:solidFill>
                <a:ea typeface="Calibri" panose="020F0502020204030204" pitchFamily="34" charset="0"/>
                <a:cs typeface="Times New Roman" panose="02020603050405020304" pitchFamily="18" charset="0"/>
              </a:rPr>
              <a:t>Approach</a:t>
            </a:r>
            <a:endParaRPr lang="en-GB" altLang="en-US" sz="1600">
              <a:ea typeface="Calibri" panose="020F0502020204030204" pitchFamily="34"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4B40293A-F992-C94C-A631-B4E13A80325C}"/>
              </a:ext>
            </a:extLst>
          </p:cNvPr>
          <p:cNvCxnSpPr>
            <a:stCxn id="12299" idx="5"/>
            <a:endCxn id="12296" idx="1"/>
          </p:cNvCxnSpPr>
          <p:nvPr/>
        </p:nvCxnSpPr>
        <p:spPr>
          <a:xfrm>
            <a:off x="5199063" y="4264025"/>
            <a:ext cx="955675" cy="512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9221">
            <a:extLst>
              <a:ext uri="{FF2B5EF4-FFF2-40B4-BE49-F238E27FC236}">
                <a16:creationId xmlns:a16="http://schemas.microsoft.com/office/drawing/2014/main" id="{CD65ED9C-F067-1D4A-885F-82EAF4E258C0}"/>
              </a:ext>
            </a:extLst>
          </p:cNvPr>
          <p:cNvCxnSpPr>
            <a:endCxn id="12314" idx="2"/>
          </p:cNvCxnSpPr>
          <p:nvPr/>
        </p:nvCxnSpPr>
        <p:spPr>
          <a:xfrm>
            <a:off x="3168650" y="5329238"/>
            <a:ext cx="373063" cy="8731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C:\Users\heaneym\AppData\Local\Microsoft\Windows\Temporary Internet Files\Content.Outlook\HE0I0CV2\St Luke's Logo (2).png">
            <a:extLst>
              <a:ext uri="{FF2B5EF4-FFF2-40B4-BE49-F238E27FC236}">
                <a16:creationId xmlns:a16="http://schemas.microsoft.com/office/drawing/2014/main" id="{1D5496E6-B114-814C-90CA-EA3D7BD980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0C81596A-0640-D74A-93DE-06ECABD28432}"/>
              </a:ext>
            </a:extLst>
          </p:cNvPr>
          <p:cNvSpPr>
            <a:spLocks noGrp="1"/>
          </p:cNvSpPr>
          <p:nvPr>
            <p:ph type="title"/>
          </p:nvPr>
        </p:nvSpPr>
        <p:spPr>
          <a:xfrm>
            <a:off x="457200" y="274638"/>
            <a:ext cx="8435975" cy="1143000"/>
          </a:xfrm>
        </p:spPr>
        <p:txBody>
          <a:bodyPr>
            <a:normAutofit fontScale="90000"/>
          </a:bodyPr>
          <a:lstStyle/>
          <a:p>
            <a:pPr>
              <a:defRPr/>
            </a:pPr>
            <a:r>
              <a:rPr lang="en-GB" dirty="0"/>
              <a:t>       “…especially those most in need of support”</a:t>
            </a:r>
          </a:p>
        </p:txBody>
      </p:sp>
      <p:sp>
        <p:nvSpPr>
          <p:cNvPr id="13316" name="Content Placeholder 2">
            <a:extLst>
              <a:ext uri="{FF2B5EF4-FFF2-40B4-BE49-F238E27FC236}">
                <a16:creationId xmlns:a16="http://schemas.microsoft.com/office/drawing/2014/main" id="{0C92F383-5DCF-124E-8E32-9A9A089CE647}"/>
              </a:ext>
            </a:extLst>
          </p:cNvPr>
          <p:cNvSpPr>
            <a:spLocks noGrp="1"/>
          </p:cNvSpPr>
          <p:nvPr>
            <p:ph idx="1"/>
          </p:nvPr>
        </p:nvSpPr>
        <p:spPr bwMode="auto">
          <a:xfrm>
            <a:off x="179388" y="2492375"/>
            <a:ext cx="5545137" cy="2592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a:t>Identification</a:t>
            </a:r>
          </a:p>
          <a:p>
            <a:r>
              <a:rPr lang="en-GB" altLang="en-US"/>
              <a:t>Groups/Individuals?</a:t>
            </a:r>
          </a:p>
          <a:p>
            <a:r>
              <a:rPr lang="en-GB" altLang="en-US"/>
              <a:t>Big Data/ Small Data?</a:t>
            </a:r>
          </a:p>
          <a:p>
            <a:endParaRPr lang="en-GB"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C:\Users\heaneym\AppData\Local\Microsoft\Windows\Temporary Internet Files\Content.Outlook\HE0I0CV2\St Luke's Logo (2).png">
            <a:extLst>
              <a:ext uri="{FF2B5EF4-FFF2-40B4-BE49-F238E27FC236}">
                <a16:creationId xmlns:a16="http://schemas.microsoft.com/office/drawing/2014/main" id="{88A072C0-809D-694B-B4FC-3C8A83B47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D0F2C84A-CF53-7548-9D73-B656F537EA5B}"/>
              </a:ext>
            </a:extLst>
          </p:cNvPr>
          <p:cNvSpPr>
            <a:spLocks noGrp="1"/>
          </p:cNvSpPr>
          <p:nvPr>
            <p:ph type="title"/>
          </p:nvPr>
        </p:nvSpPr>
        <p:spPr/>
        <p:txBody>
          <a:bodyPr>
            <a:normAutofit fontScale="90000"/>
          </a:bodyPr>
          <a:lstStyle/>
          <a:p>
            <a:pPr>
              <a:defRPr/>
            </a:pPr>
            <a:r>
              <a:rPr lang="en-GB" dirty="0"/>
              <a:t>     Monitoring and Tracking </a:t>
            </a:r>
            <a:br>
              <a:rPr lang="en-GB" dirty="0"/>
            </a:br>
            <a:r>
              <a:rPr lang="en-GB" dirty="0"/>
              <a:t>in the BGE</a:t>
            </a:r>
          </a:p>
        </p:txBody>
      </p:sp>
      <p:sp>
        <p:nvSpPr>
          <p:cNvPr id="14340" name="Content Placeholder 2">
            <a:extLst>
              <a:ext uri="{FF2B5EF4-FFF2-40B4-BE49-F238E27FC236}">
                <a16:creationId xmlns:a16="http://schemas.microsoft.com/office/drawing/2014/main" id="{CD837EAF-CE47-304F-A628-5BF7EF200AFC}"/>
              </a:ext>
            </a:extLst>
          </p:cNvPr>
          <p:cNvSpPr>
            <a:spLocks noGrp="1"/>
          </p:cNvSpPr>
          <p:nvPr>
            <p:ph idx="1"/>
          </p:nvPr>
        </p:nvSpPr>
        <p:spPr bwMode="auto">
          <a:xfrm>
            <a:off x="468313" y="2276475"/>
            <a:ext cx="8229600" cy="3052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a:t>Why are we tracking?</a:t>
            </a:r>
          </a:p>
          <a:p>
            <a:pPr algn="ctr"/>
            <a:r>
              <a:rPr lang="en-GB" altLang="en-US"/>
              <a:t>What are we tracking?</a:t>
            </a:r>
          </a:p>
          <a:p>
            <a:pPr algn="ctr"/>
            <a:r>
              <a:rPr lang="en-GB" altLang="en-US"/>
              <a:t>How are we tracking it?</a:t>
            </a:r>
          </a:p>
          <a:p>
            <a:pPr algn="ctr"/>
            <a:r>
              <a:rPr lang="en-GB" altLang="en-US"/>
              <a:t>How are we using this data?</a:t>
            </a:r>
          </a:p>
          <a:p>
            <a:endParaRPr lang="en-GB"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C:\Users\heaneym\AppData\Local\Microsoft\Windows\Temporary Internet Files\Content.Outlook\HE0I0CV2\St Luke's Logo (2).png">
            <a:extLst>
              <a:ext uri="{FF2B5EF4-FFF2-40B4-BE49-F238E27FC236}">
                <a16:creationId xmlns:a16="http://schemas.microsoft.com/office/drawing/2014/main" id="{69694981-6D5C-DC4F-98EC-BB8C9D8F00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a:extLst>
              <a:ext uri="{FF2B5EF4-FFF2-40B4-BE49-F238E27FC236}">
                <a16:creationId xmlns:a16="http://schemas.microsoft.com/office/drawing/2014/main" id="{2623A8CA-3813-CF4C-ADB4-E728EBAECBA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88" y="2568575"/>
            <a:ext cx="8875712" cy="411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5">
            <a:extLst>
              <a:ext uri="{FF2B5EF4-FFF2-40B4-BE49-F238E27FC236}">
                <a16:creationId xmlns:a16="http://schemas.microsoft.com/office/drawing/2014/main" id="{9D52919C-F112-6B4A-BE28-AE3B9E0AAE8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963" y="1730375"/>
            <a:ext cx="8872537"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C:\Users\heaneym\AppData\Local\Microsoft\Windows\Temporary Internet Files\Content.Outlook\HE0I0CV2\St Luke's Logo (2).png">
            <a:extLst>
              <a:ext uri="{FF2B5EF4-FFF2-40B4-BE49-F238E27FC236}">
                <a16:creationId xmlns:a16="http://schemas.microsoft.com/office/drawing/2014/main" id="{7266E9AF-0113-604C-B4A6-33A6A9A1B4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0080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a:extLst>
              <a:ext uri="{FF2B5EF4-FFF2-40B4-BE49-F238E27FC236}">
                <a16:creationId xmlns:a16="http://schemas.microsoft.com/office/drawing/2014/main" id="{934360C5-70E1-534D-A2BD-137980E46B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938" y="1412875"/>
            <a:ext cx="9009062" cy="511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C:\Users\heaneym\AppData\Local\Microsoft\Windows\Temporary Internet Files\Content.Outlook\HE0I0CV2\St Luke's Logo (2).png">
            <a:extLst>
              <a:ext uri="{FF2B5EF4-FFF2-40B4-BE49-F238E27FC236}">
                <a16:creationId xmlns:a16="http://schemas.microsoft.com/office/drawing/2014/main" id="{6B7E9434-B09D-9F47-9058-AC8AEE88C1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92288105-283B-9742-A583-A604CBFC063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a:t>      Interventions and Leadership</a:t>
            </a:r>
          </a:p>
        </p:txBody>
      </p:sp>
      <p:pic>
        <p:nvPicPr>
          <p:cNvPr id="17412" name="Picture 3">
            <a:extLst>
              <a:ext uri="{FF2B5EF4-FFF2-40B4-BE49-F238E27FC236}">
                <a16:creationId xmlns:a16="http://schemas.microsoft.com/office/drawing/2014/main" id="{C310872B-9D54-8C42-AB83-4B6DC946CC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3713" y="1341438"/>
            <a:ext cx="67818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Users\heaneym\AppData\Local\Microsoft\Windows\Temporary Internet Files\Content.Outlook\HE0I0CV2\St Luke's Logo (2).png">
            <a:extLst>
              <a:ext uri="{FF2B5EF4-FFF2-40B4-BE49-F238E27FC236}">
                <a16:creationId xmlns:a16="http://schemas.microsoft.com/office/drawing/2014/main" id="{4F778162-5636-AC4C-9C97-06FC1C25D4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3B86EC0F-6D45-4040-A6EF-97CE9C45F92E}"/>
              </a:ext>
            </a:extLst>
          </p:cNvPr>
          <p:cNvSpPr>
            <a:spLocks noGrp="1"/>
          </p:cNvSpPr>
          <p:nvPr>
            <p:ph type="title"/>
          </p:nvPr>
        </p:nvSpPr>
        <p:spPr/>
        <p:txBody>
          <a:bodyPr>
            <a:normAutofit fontScale="90000"/>
          </a:bodyPr>
          <a:lstStyle/>
          <a:p>
            <a:pPr>
              <a:defRPr/>
            </a:pPr>
            <a:r>
              <a:rPr lang="en-GB" dirty="0"/>
              <a:t>Leadership at all Levels </a:t>
            </a:r>
            <a:br>
              <a:rPr lang="en-GB" dirty="0"/>
            </a:br>
            <a:r>
              <a:rPr lang="en-GB" dirty="0"/>
              <a:t>– Reflection Activity</a:t>
            </a:r>
          </a:p>
        </p:txBody>
      </p:sp>
      <p:sp>
        <p:nvSpPr>
          <p:cNvPr id="19460" name="Rectangle 1">
            <a:extLst>
              <a:ext uri="{FF2B5EF4-FFF2-40B4-BE49-F238E27FC236}">
                <a16:creationId xmlns:a16="http://schemas.microsoft.com/office/drawing/2014/main" id="{31081BB4-D75A-F44D-A30A-4DA80F56642A}"/>
              </a:ext>
            </a:extLst>
          </p:cNvPr>
          <p:cNvSpPr>
            <a:spLocks noChangeArrowheads="1"/>
          </p:cNvSpPr>
          <p:nvPr/>
        </p:nvSpPr>
        <p:spPr bwMode="auto">
          <a:xfrm>
            <a:off x="1042988" y="2168525"/>
            <a:ext cx="74898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GB" altLang="en-US" sz="2400"/>
              <a:t>How are you identifying which gaps exist in which year groups/faculties/departments in your school context?</a:t>
            </a:r>
            <a:br>
              <a:rPr lang="en-GB" altLang="en-US" sz="2400"/>
            </a:br>
            <a:r>
              <a:rPr lang="en-GB" altLang="en-US" sz="2400"/>
              <a:t> </a:t>
            </a:r>
            <a:br>
              <a:rPr lang="en-GB" altLang="en-US" sz="2400"/>
            </a:br>
            <a:r>
              <a:rPr lang="en-GB" altLang="en-US" sz="2400"/>
              <a:t>How have you distributed leadership in your school to ensure improvements to equity for all learners?</a:t>
            </a:r>
            <a:r>
              <a:rPr lang="en-GB" altLang="en-US"/>
              <a:t/>
            </a:r>
            <a:br>
              <a:rPr lang="en-GB" altLang="en-US"/>
            </a:br>
            <a:endParaRPr lang="en-GB" altLang="en-US"/>
          </a:p>
        </p:txBody>
      </p:sp>
      <p:sp>
        <p:nvSpPr>
          <p:cNvPr id="7" name="Title 1">
            <a:extLst>
              <a:ext uri="{FF2B5EF4-FFF2-40B4-BE49-F238E27FC236}">
                <a16:creationId xmlns:a16="http://schemas.microsoft.com/office/drawing/2014/main" id="{FB0E8547-68BD-CC41-A381-79AB8AA330A5}"/>
              </a:ext>
            </a:extLst>
          </p:cNvPr>
          <p:cNvSpPr txBox="1">
            <a:spLocks/>
          </p:cNvSpPr>
          <p:nvPr/>
        </p:nvSpPr>
        <p:spPr>
          <a:xfrm>
            <a:off x="777875" y="2133600"/>
            <a:ext cx="8229600" cy="1143000"/>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3E68EE7F-6D46-2B4C-9311-3AE4DD9EE4AE}"/>
              </a:ext>
            </a:extLst>
          </p:cNvPr>
          <p:cNvSpPr/>
          <p:nvPr/>
        </p:nvSpPr>
        <p:spPr>
          <a:xfrm>
            <a:off x="468313" y="5157788"/>
            <a:ext cx="3095625" cy="12954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3" name="Title 1">
            <a:extLst>
              <a:ext uri="{FF2B5EF4-FFF2-40B4-BE49-F238E27FC236}">
                <a16:creationId xmlns:a16="http://schemas.microsoft.com/office/drawing/2014/main" id="{4CCDABCB-6382-CD42-B4EA-8173CE7E44E1}"/>
              </a:ext>
            </a:extLst>
          </p:cNvPr>
          <p:cNvSpPr>
            <a:spLocks noGrp="1"/>
          </p:cNvSpPr>
          <p:nvPr>
            <p:ph type="title"/>
          </p:nvPr>
        </p:nvSpPr>
        <p:spPr/>
        <p:txBody>
          <a:bodyPr>
            <a:normAutofit fontScale="90000"/>
          </a:bodyPr>
          <a:lstStyle/>
          <a:p>
            <a:pPr>
              <a:defRPr/>
            </a:pPr>
            <a:r>
              <a:rPr lang="en-GB" dirty="0"/>
              <a:t>   Professional Learning – </a:t>
            </a:r>
            <a:br>
              <a:rPr lang="en-GB" dirty="0"/>
            </a:br>
            <a:r>
              <a:rPr lang="en-GB" dirty="0"/>
              <a:t>Know thy Impact!</a:t>
            </a:r>
          </a:p>
        </p:txBody>
      </p:sp>
      <p:pic>
        <p:nvPicPr>
          <p:cNvPr id="20486" name="Picture 3">
            <a:extLst>
              <a:ext uri="{FF2B5EF4-FFF2-40B4-BE49-F238E27FC236}">
                <a16:creationId xmlns:a16="http://schemas.microsoft.com/office/drawing/2014/main" id="{C924D875-732A-9742-A817-72E3552208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2475" y="1700213"/>
            <a:ext cx="2098675" cy="33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0" name="Picture 4" descr="C:\Users\heaneym\AppData\Local\Microsoft\Windows\Temporary Internet Files\Content.Outlook\HE0I0CV2\St Luke's Logo (2).png">
            <a:extLst>
              <a:ext uri="{FF2B5EF4-FFF2-40B4-BE49-F238E27FC236}">
                <a16:creationId xmlns:a16="http://schemas.microsoft.com/office/drawing/2014/main" id="{656E8EEE-CF25-C841-8B09-1AF53CFAC3B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388" y="188913"/>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C:\Users\heaneym\AppData\Local\Microsoft\Windows\Temporary Internet Files\Content.Outlook\HE0I0CV2\St Luke's Logo (2).png">
            <a:extLst>
              <a:ext uri="{FF2B5EF4-FFF2-40B4-BE49-F238E27FC236}">
                <a16:creationId xmlns:a16="http://schemas.microsoft.com/office/drawing/2014/main" id="{F9972110-3E5D-EF49-B5C3-5720F1B4A1A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03F6ED1D-A6ED-5245-80BD-125F7455B47A}"/>
              </a:ext>
            </a:extLst>
          </p:cNvPr>
          <p:cNvSpPr>
            <a:spLocks noGrp="1"/>
          </p:cNvSpPr>
          <p:nvPr>
            <p:ph type="title"/>
          </p:nvPr>
        </p:nvSpPr>
        <p:spPr/>
        <p:txBody>
          <a:bodyPr>
            <a:normAutofit fontScale="90000"/>
          </a:bodyPr>
          <a:lstStyle/>
          <a:p>
            <a:pPr>
              <a:defRPr/>
            </a:pPr>
            <a:r>
              <a:rPr lang="en-GB" dirty="0"/>
              <a:t>       Leading Excellence and Equity – </a:t>
            </a:r>
            <a:br>
              <a:rPr lang="en-GB" dirty="0"/>
            </a:br>
            <a:r>
              <a:rPr lang="en-GB" dirty="0"/>
              <a:t>    a Learner-Centred Approach</a:t>
            </a:r>
          </a:p>
        </p:txBody>
      </p:sp>
      <p:sp>
        <p:nvSpPr>
          <p:cNvPr id="21508" name="Rectangle 2">
            <a:extLst>
              <a:ext uri="{FF2B5EF4-FFF2-40B4-BE49-F238E27FC236}">
                <a16:creationId xmlns:a16="http://schemas.microsoft.com/office/drawing/2014/main" id="{0F70F66D-6F79-C94C-BFBA-29C08B6C1D7C}"/>
              </a:ext>
            </a:extLst>
          </p:cNvPr>
          <p:cNvSpPr>
            <a:spLocks noChangeArrowheads="1"/>
          </p:cNvSpPr>
          <p:nvPr/>
        </p:nvSpPr>
        <p:spPr bwMode="auto">
          <a:xfrm>
            <a:off x="2286000" y="3105150"/>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GB" altLang="en-US" dirty="0">
                <a:hlinkClick r:id="rId6"/>
              </a:rPr>
              <a:t>Leading Excellence and Equity - Pupil Voice</a:t>
            </a:r>
            <a:endParaRPr lang="en-GB" altLang="en-US" dirty="0"/>
          </a:p>
          <a:p>
            <a:pPr eaLnBrk="1" hangingPunct="1"/>
            <a:endParaRPr lang="en-GB" altLang="en-US" dirty="0"/>
          </a:p>
        </p:txBody>
      </p:sp>
      <p:pic>
        <p:nvPicPr>
          <p:cNvPr id="2" name="impact of equity in St Luke's High School.mp4">
            <a:hlinkClick r:id="" action="ppaction://media"/>
            <a:extLst>
              <a:ext uri="{FF2B5EF4-FFF2-40B4-BE49-F238E27FC236}">
                <a16:creationId xmlns:a16="http://schemas.microsoft.com/office/drawing/2014/main" id="{6EF82D32-05FC-1645-BA44-455547EB261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63688" y="1567061"/>
            <a:ext cx="6620228" cy="37238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C:\Users\heaneym\AppData\Local\Microsoft\Windows\Temporary Internet Files\Content.Outlook\HE0I0CV2\St Luke's Logo (2).png">
            <a:extLst>
              <a:ext uri="{FF2B5EF4-FFF2-40B4-BE49-F238E27FC236}">
                <a16:creationId xmlns:a16="http://schemas.microsoft.com/office/drawing/2014/main" id="{33A21441-28FC-8C4C-A03B-CA089815943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1">
            <a:extLst>
              <a:ext uri="{FF2B5EF4-FFF2-40B4-BE49-F238E27FC236}">
                <a16:creationId xmlns:a16="http://schemas.microsoft.com/office/drawing/2014/main" id="{9B8CB6B3-8700-7946-A5BB-6AE008B7DCD5}"/>
              </a:ext>
            </a:extLst>
          </p:cNvPr>
          <p:cNvSpPr>
            <a:spLocks noGrp="1"/>
          </p:cNvSpPr>
          <p:nvPr>
            <p:ph type="title"/>
          </p:nvPr>
        </p:nvSpPr>
        <p:spPr bwMode="auto">
          <a:xfrm>
            <a:off x="698500"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4000"/>
              <a:t>Measuring Impact – Data so Far</a:t>
            </a:r>
          </a:p>
        </p:txBody>
      </p:sp>
      <p:sp>
        <p:nvSpPr>
          <p:cNvPr id="22532" name="Content Placeholder 2">
            <a:extLst>
              <a:ext uri="{FF2B5EF4-FFF2-40B4-BE49-F238E27FC236}">
                <a16:creationId xmlns:a16="http://schemas.microsoft.com/office/drawing/2014/main" id="{E3BBF466-7672-8241-8CE1-EFAB97E9C21B}"/>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a:t>Individual Interventions</a:t>
            </a:r>
          </a:p>
          <a:p>
            <a:r>
              <a:rPr lang="en-GB" altLang="en-US"/>
              <a:t>Practitioner Enquiry Findings</a:t>
            </a:r>
          </a:p>
          <a:p>
            <a:r>
              <a:rPr lang="en-GB" altLang="en-US"/>
              <a:t>PEF Leader Data</a:t>
            </a:r>
          </a:p>
          <a:p>
            <a:r>
              <a:rPr lang="en-GB" altLang="en-US"/>
              <a:t>Literacy &amp; Numeracy Data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C:\Users\heaneym\AppData\Local\Microsoft\Windows\Temporary Internet Files\Content.Outlook\HE0I0CV2\St Luke's Logo (2).png">
            <a:extLst>
              <a:ext uri="{FF2B5EF4-FFF2-40B4-BE49-F238E27FC236}">
                <a16:creationId xmlns:a16="http://schemas.microsoft.com/office/drawing/2014/main" id="{8CC10CA4-903C-F847-8AF2-7C6C56FC43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a:extLst>
              <a:ext uri="{FF2B5EF4-FFF2-40B4-BE49-F238E27FC236}">
                <a16:creationId xmlns:a16="http://schemas.microsoft.com/office/drawing/2014/main" id="{5FC17642-2293-1E4C-8A94-95502C54B19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a:t>Seminar Aims</a:t>
            </a:r>
          </a:p>
        </p:txBody>
      </p:sp>
      <p:sp>
        <p:nvSpPr>
          <p:cNvPr id="8" name="Content Placeholder 2">
            <a:extLst>
              <a:ext uri="{FF2B5EF4-FFF2-40B4-BE49-F238E27FC236}">
                <a16:creationId xmlns:a16="http://schemas.microsoft.com/office/drawing/2014/main" id="{5E8B05C6-5B2B-6C4F-86A3-CC4A8FED6A5E}"/>
              </a:ext>
            </a:extLst>
          </p:cNvPr>
          <p:cNvSpPr>
            <a:spLocks noGrp="1"/>
          </p:cNvSpPr>
          <p:nvPr>
            <p:ph idx="1"/>
          </p:nvPr>
        </p:nvSpPr>
        <p:spPr/>
        <p:txBody>
          <a:bodyPr/>
          <a:lstStyle/>
          <a:p>
            <a:pPr>
              <a:buFont typeface="Arial" charset="0"/>
              <a:buChar char="•"/>
              <a:defRPr/>
            </a:pPr>
            <a:r>
              <a:rPr lang="en-GB" dirty="0"/>
              <a:t>To share how leadership, at all levels, has been pivotal in our effective use of monitoring and tracking as an essential tool to identify, target and measure Pupil Equity Fund interventions.</a:t>
            </a:r>
          </a:p>
          <a:p>
            <a:pPr>
              <a:buFont typeface="Arial" charset="0"/>
              <a:buChar char="•"/>
              <a:defRPr/>
            </a:pPr>
            <a:r>
              <a:rPr lang="en-GB" dirty="0"/>
              <a:t>To stimulate professional discussion on leadership as a lever for change.</a:t>
            </a:r>
          </a:p>
          <a:p>
            <a:pPr marL="0" indent="0">
              <a:buFont typeface="Arial" charset="0"/>
              <a:buNone/>
              <a:defRPr/>
            </a:pPr>
            <a:endParaRPr lang="en-GB" dirty="0"/>
          </a:p>
        </p:txBody>
      </p:sp>
      <p:pic>
        <p:nvPicPr>
          <p:cNvPr id="3077" name="Picture 5">
            <a:extLst>
              <a:ext uri="{FF2B5EF4-FFF2-40B4-BE49-F238E27FC236}">
                <a16:creationId xmlns:a16="http://schemas.microsoft.com/office/drawing/2014/main" id="{8C119ECE-EB57-1A43-B48E-8A7B57B900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3663" y="4221163"/>
            <a:ext cx="24860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28C268EE-D094-2D40-A6B3-3A6DBEF97826}"/>
              </a:ext>
            </a:extLst>
          </p:cNvPr>
          <p:cNvSpPr/>
          <p:nvPr/>
        </p:nvSpPr>
        <p:spPr>
          <a:xfrm>
            <a:off x="468313" y="5157788"/>
            <a:ext cx="3095625" cy="12954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graphicFrame>
        <p:nvGraphicFramePr>
          <p:cNvPr id="23555" name="Object 1">
            <a:extLst>
              <a:ext uri="{FF2B5EF4-FFF2-40B4-BE49-F238E27FC236}">
                <a16:creationId xmlns:a16="http://schemas.microsoft.com/office/drawing/2014/main" id="{884809FA-DC9A-334A-ABC0-C9DF8F6B2314}"/>
              </a:ext>
            </a:extLst>
          </p:cNvPr>
          <p:cNvGraphicFramePr>
            <a:graphicFrameLocks/>
          </p:cNvGraphicFramePr>
          <p:nvPr/>
        </p:nvGraphicFramePr>
        <p:xfrm>
          <a:off x="107950" y="476250"/>
          <a:ext cx="4673600" cy="2844800"/>
        </p:xfrm>
        <a:graphic>
          <a:graphicData uri="http://schemas.openxmlformats.org/presentationml/2006/ole">
            <mc:AlternateContent xmlns:mc="http://schemas.openxmlformats.org/markup-compatibility/2006">
              <mc:Choice xmlns:v="urn:schemas-microsoft-com:vml" Requires="v">
                <p:oleObj spid="_x0000_s23584" r:id="rId4" imgW="9740900" imgH="5930900" progId="Excel.Chart.8">
                  <p:embed/>
                </p:oleObj>
              </mc:Choice>
              <mc:Fallback>
                <p:oleObj r:id="rId4" imgW="9740900" imgH="5930900" progId="Excel.Chart.8">
                  <p:embed/>
                  <p:pic>
                    <p:nvPicPr>
                      <p:cNvPr id="0" name="Objec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76250"/>
                        <a:ext cx="467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556" name="Object 2">
            <a:extLst>
              <a:ext uri="{FF2B5EF4-FFF2-40B4-BE49-F238E27FC236}">
                <a16:creationId xmlns:a16="http://schemas.microsoft.com/office/drawing/2014/main" id="{51C88E63-46FB-B444-97DA-76521FC522FA}"/>
              </a:ext>
            </a:extLst>
          </p:cNvPr>
          <p:cNvGraphicFramePr>
            <a:graphicFrameLocks/>
          </p:cNvGraphicFramePr>
          <p:nvPr/>
        </p:nvGraphicFramePr>
        <p:xfrm>
          <a:off x="4830763" y="476250"/>
          <a:ext cx="4313237" cy="2701925"/>
        </p:xfrm>
        <a:graphic>
          <a:graphicData uri="http://schemas.openxmlformats.org/presentationml/2006/ole">
            <mc:AlternateContent xmlns:mc="http://schemas.openxmlformats.org/markup-compatibility/2006">
              <mc:Choice xmlns:v="urn:schemas-microsoft-com:vml" Requires="v">
                <p:oleObj spid="_x0000_s23585" r:id="rId6" imgW="8991600" imgH="5626100" progId="Excel.Chart.8">
                  <p:embed/>
                </p:oleObj>
              </mc:Choice>
              <mc:Fallback>
                <p:oleObj r:id="rId6" imgW="8991600" imgH="5626100" progId="Excel.Chart.8">
                  <p:embed/>
                  <p:pic>
                    <p:nvPicPr>
                      <p:cNvPr id="0" name="Object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0763" y="476250"/>
                        <a:ext cx="4313237"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557" name="Object 3">
            <a:extLst>
              <a:ext uri="{FF2B5EF4-FFF2-40B4-BE49-F238E27FC236}">
                <a16:creationId xmlns:a16="http://schemas.microsoft.com/office/drawing/2014/main" id="{AB84A23F-1BBA-B047-91D4-A92E5E41CEA6}"/>
              </a:ext>
            </a:extLst>
          </p:cNvPr>
          <p:cNvGraphicFramePr>
            <a:graphicFrameLocks/>
          </p:cNvGraphicFramePr>
          <p:nvPr/>
        </p:nvGraphicFramePr>
        <p:xfrm>
          <a:off x="179388" y="3284538"/>
          <a:ext cx="4673600" cy="2844800"/>
        </p:xfrm>
        <a:graphic>
          <a:graphicData uri="http://schemas.openxmlformats.org/presentationml/2006/ole">
            <mc:AlternateContent xmlns:mc="http://schemas.openxmlformats.org/markup-compatibility/2006">
              <mc:Choice xmlns:v="urn:schemas-microsoft-com:vml" Requires="v">
                <p:oleObj spid="_x0000_s23586" r:id="rId8" imgW="9740900" imgH="5930900" progId="Excel.Chart.8">
                  <p:embed/>
                </p:oleObj>
              </mc:Choice>
              <mc:Fallback>
                <p:oleObj r:id="rId8" imgW="9740900" imgH="5930900" progId="Excel.Chart.8">
                  <p:embed/>
                  <p:pic>
                    <p:nvPicPr>
                      <p:cNvPr id="0" name="Object 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3284538"/>
                        <a:ext cx="467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558" name="Object 4">
            <a:extLst>
              <a:ext uri="{FF2B5EF4-FFF2-40B4-BE49-F238E27FC236}">
                <a16:creationId xmlns:a16="http://schemas.microsoft.com/office/drawing/2014/main" id="{B0D1FDE3-2C09-C447-8828-0C10C5E08257}"/>
              </a:ext>
            </a:extLst>
          </p:cNvPr>
          <p:cNvGraphicFramePr>
            <a:graphicFrameLocks/>
          </p:cNvGraphicFramePr>
          <p:nvPr/>
        </p:nvGraphicFramePr>
        <p:xfrm>
          <a:off x="5076825" y="3357563"/>
          <a:ext cx="3952875" cy="2568575"/>
        </p:xfrm>
        <a:graphic>
          <a:graphicData uri="http://schemas.openxmlformats.org/presentationml/2006/ole">
            <mc:AlternateContent xmlns:mc="http://schemas.openxmlformats.org/markup-compatibility/2006">
              <mc:Choice xmlns:v="urn:schemas-microsoft-com:vml" Requires="v">
                <p:oleObj spid="_x0000_s23587" r:id="rId10" imgW="8242300" imgH="5346700" progId="Excel.Chart.8">
                  <p:embed/>
                </p:oleObj>
              </mc:Choice>
              <mc:Fallback>
                <p:oleObj r:id="rId10" imgW="8242300" imgH="5346700" progId="Excel.Chart.8">
                  <p:embed/>
                  <p:pic>
                    <p:nvPicPr>
                      <p:cNvPr id="0" name="Object 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6825" y="3357563"/>
                        <a:ext cx="395287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559" name="Picture 5" descr="C:\Users\heaneym\AppData\Local\Microsoft\Windows\Temporary Internet Files\Content.Outlook\HE0I0CV2\St Luke's Logo (2).png">
            <a:extLst>
              <a:ext uri="{FF2B5EF4-FFF2-40B4-BE49-F238E27FC236}">
                <a16:creationId xmlns:a16="http://schemas.microsoft.com/office/drawing/2014/main" id="{4B7FD299-0862-9C4F-8D9B-8538E272A555}"/>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3975" y="20638"/>
            <a:ext cx="968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14708ACD-D811-D140-BF08-118F0DA237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1763" y="1654175"/>
            <a:ext cx="8767762" cy="307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5" descr="C:\Users\heaneym\AppData\Local\Microsoft\Windows\Temporary Internet Files\Content.Outlook\HE0I0CV2\St Luke's Logo (2).png">
            <a:extLst>
              <a:ext uri="{FF2B5EF4-FFF2-40B4-BE49-F238E27FC236}">
                <a16:creationId xmlns:a16="http://schemas.microsoft.com/office/drawing/2014/main" id="{F144E243-0D39-8D40-A9CA-804D3EC0D2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0" y="188913"/>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DC1854D-33FA-684F-8A65-F370D84297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628775"/>
            <a:ext cx="8810625" cy="316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5" descr="C:\Users\heaneym\AppData\Local\Microsoft\Windows\Temporary Internet Files\Content.Outlook\HE0I0CV2\St Luke's Logo (2).png">
            <a:extLst>
              <a:ext uri="{FF2B5EF4-FFF2-40B4-BE49-F238E27FC236}">
                <a16:creationId xmlns:a16="http://schemas.microsoft.com/office/drawing/2014/main" id="{DB994505-C6DE-9B4B-BEBE-2F4EBAA691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0" y="188913"/>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57466274-332E-6548-8F2A-6525BCCD6E23}"/>
              </a:ext>
            </a:extLst>
          </p:cNvPr>
          <p:cNvSpPr/>
          <p:nvPr/>
        </p:nvSpPr>
        <p:spPr>
          <a:xfrm>
            <a:off x="468313" y="5157788"/>
            <a:ext cx="3095625" cy="12954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3" name="Title 1">
            <a:extLst>
              <a:ext uri="{FF2B5EF4-FFF2-40B4-BE49-F238E27FC236}">
                <a16:creationId xmlns:a16="http://schemas.microsoft.com/office/drawing/2014/main" id="{5D367145-AD79-DE47-B261-20F433948391}"/>
              </a:ext>
            </a:extLst>
          </p:cNvPr>
          <p:cNvSpPr>
            <a:spLocks noGrp="1"/>
          </p:cNvSpPr>
          <p:nvPr>
            <p:ph type="title"/>
          </p:nvPr>
        </p:nvSpPr>
        <p:spPr>
          <a:xfrm>
            <a:off x="790575" y="303213"/>
            <a:ext cx="8229600" cy="1143000"/>
          </a:xfrm>
        </p:spPr>
        <p:txBody>
          <a:bodyPr>
            <a:normAutofit fontScale="90000"/>
          </a:bodyPr>
          <a:lstStyle/>
          <a:p>
            <a:pPr>
              <a:defRPr/>
            </a:pPr>
            <a:r>
              <a:rPr lang="en-GB" dirty="0"/>
              <a:t>    Leadership of Excellence and Equity – Next Steps for St Luke’s…</a:t>
            </a:r>
          </a:p>
        </p:txBody>
      </p:sp>
      <p:sp>
        <p:nvSpPr>
          <p:cNvPr id="4" name="Content Placeholder 2">
            <a:extLst>
              <a:ext uri="{FF2B5EF4-FFF2-40B4-BE49-F238E27FC236}">
                <a16:creationId xmlns:a16="http://schemas.microsoft.com/office/drawing/2014/main" id="{DA749AA1-1141-FF45-A5BD-142CD329E5BB}"/>
              </a:ext>
            </a:extLst>
          </p:cNvPr>
          <p:cNvSpPr>
            <a:spLocks noGrp="1"/>
          </p:cNvSpPr>
          <p:nvPr>
            <p:ph idx="1"/>
          </p:nvPr>
        </p:nvSpPr>
        <p:spPr>
          <a:xfrm>
            <a:off x="457200" y="1600200"/>
            <a:ext cx="8229600" cy="5068888"/>
          </a:xfrm>
        </p:spPr>
        <p:txBody>
          <a:bodyPr>
            <a:normAutofit lnSpcReduction="10000"/>
          </a:bodyPr>
          <a:lstStyle/>
          <a:p>
            <a:pPr>
              <a:buFont typeface="Arial" charset="0"/>
              <a:buChar char="•"/>
              <a:defRPr/>
            </a:pPr>
            <a:r>
              <a:rPr lang="en-GB" dirty="0"/>
              <a:t>Monitoring and Tracking of Health and Well-being</a:t>
            </a:r>
          </a:p>
          <a:p>
            <a:pPr>
              <a:buFont typeface="Arial" charset="0"/>
              <a:buChar char="•"/>
              <a:defRPr/>
            </a:pPr>
            <a:r>
              <a:rPr lang="en-GB" dirty="0"/>
              <a:t>Continued refocusing of Pupil Support Team on Excellence and Equity</a:t>
            </a:r>
          </a:p>
          <a:p>
            <a:pPr>
              <a:buFont typeface="Arial" charset="0"/>
              <a:buChar char="•"/>
              <a:defRPr/>
            </a:pPr>
            <a:r>
              <a:rPr lang="en-GB" dirty="0"/>
              <a:t>Continued focus on Curriculum</a:t>
            </a:r>
          </a:p>
          <a:p>
            <a:pPr>
              <a:buFont typeface="Arial" charset="0"/>
              <a:buChar char="•"/>
              <a:defRPr/>
            </a:pPr>
            <a:r>
              <a:rPr lang="en-GB" dirty="0"/>
              <a:t>Continued focus on Skills Development</a:t>
            </a:r>
          </a:p>
          <a:p>
            <a:pPr>
              <a:buFont typeface="Arial" charset="0"/>
              <a:buChar char="•"/>
              <a:defRPr/>
            </a:pPr>
            <a:r>
              <a:rPr lang="en-GB" dirty="0"/>
              <a:t>Further Development of Learning Together Programme</a:t>
            </a:r>
          </a:p>
          <a:p>
            <a:pPr>
              <a:buFont typeface="Arial" charset="0"/>
              <a:buChar char="•"/>
              <a:defRPr/>
            </a:pPr>
            <a:r>
              <a:rPr lang="en-GB" dirty="0"/>
              <a:t>Wider use of Stretch Aims to set targets and measure progress</a:t>
            </a:r>
          </a:p>
        </p:txBody>
      </p:sp>
      <p:pic>
        <p:nvPicPr>
          <p:cNvPr id="26629" name="Picture 5" descr="C:\Users\heaneym\AppData\Local\Microsoft\Windows\Temporary Internet Files\Content.Outlook\HE0I0CV2\St Luke's Logo (2).png">
            <a:extLst>
              <a:ext uri="{FF2B5EF4-FFF2-40B4-BE49-F238E27FC236}">
                <a16:creationId xmlns:a16="http://schemas.microsoft.com/office/drawing/2014/main" id="{8A53F969-C957-484F-9750-4373D1F189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43453D86-6D77-714C-ACF6-7949825C55E6}"/>
              </a:ext>
            </a:extLst>
          </p:cNvPr>
          <p:cNvSpPr>
            <a:spLocks noGrp="1"/>
          </p:cNvSpPr>
          <p:nvPr>
            <p:ph type="title"/>
          </p:nvPr>
        </p:nvSpPr>
        <p:spPr bwMode="auto">
          <a:xfrm>
            <a:off x="468313" y="22050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a:t>Any Questions?</a:t>
            </a:r>
          </a:p>
        </p:txBody>
      </p:sp>
      <p:pic>
        <p:nvPicPr>
          <p:cNvPr id="27651" name="Picture 5" descr="C:\Users\heaneym\AppData\Local\Microsoft\Windows\Temporary Internet Files\Content.Outlook\HE0I0CV2\St Luke's Logo (2).png">
            <a:extLst>
              <a:ext uri="{FF2B5EF4-FFF2-40B4-BE49-F238E27FC236}">
                <a16:creationId xmlns:a16="http://schemas.microsoft.com/office/drawing/2014/main" id="{522503E3-CBFF-6E4B-986C-CC6B16793C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010691A8-26AD-E54A-8211-4B96BCE50F7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a:t>Leadership at all Levels</a:t>
            </a:r>
          </a:p>
        </p:txBody>
      </p:sp>
      <p:graphicFrame>
        <p:nvGraphicFramePr>
          <p:cNvPr id="4" name="Content Placeholder 3">
            <a:extLst>
              <a:ext uri="{FF2B5EF4-FFF2-40B4-BE49-F238E27FC236}">
                <a16:creationId xmlns:a16="http://schemas.microsoft.com/office/drawing/2014/main" id="{EA1182C2-C2C5-4943-9F41-00B5B021C282}"/>
              </a:ext>
            </a:extLst>
          </p:cNvPr>
          <p:cNvGraphicFramePr>
            <a:graphicFrameLocks noGrp="1"/>
          </p:cNvGraphicFramePr>
          <p:nvPr>
            <p:ph idx="1"/>
          </p:nvPr>
        </p:nvGraphicFramePr>
        <p:xfrm>
          <a:off x="327025" y="1420813"/>
          <a:ext cx="8566150" cy="5176837"/>
        </p:xfrm>
        <a:graphic>
          <a:graphicData uri="http://schemas.openxmlformats.org/drawingml/2006/table">
            <a:tbl>
              <a:tblPr firstRow="1" bandRow="1">
                <a:tableStyleId>{5C22544A-7EE6-4342-B048-85BDC9FD1C3A}</a:tableStyleId>
              </a:tblPr>
              <a:tblGrid>
                <a:gridCol w="1207326">
                  <a:extLst>
                    <a:ext uri="{9D8B030D-6E8A-4147-A177-3AD203B41FA5}">
                      <a16:colId xmlns:a16="http://schemas.microsoft.com/office/drawing/2014/main" val="20000"/>
                    </a:ext>
                  </a:extLst>
                </a:gridCol>
                <a:gridCol w="1629722">
                  <a:extLst>
                    <a:ext uri="{9D8B030D-6E8A-4147-A177-3AD203B41FA5}">
                      <a16:colId xmlns:a16="http://schemas.microsoft.com/office/drawing/2014/main" val="20001"/>
                    </a:ext>
                  </a:extLst>
                </a:gridCol>
                <a:gridCol w="4572359">
                  <a:extLst>
                    <a:ext uri="{9D8B030D-6E8A-4147-A177-3AD203B41FA5}">
                      <a16:colId xmlns:a16="http://schemas.microsoft.com/office/drawing/2014/main" val="20002"/>
                    </a:ext>
                  </a:extLst>
                </a:gridCol>
                <a:gridCol w="1156743">
                  <a:extLst>
                    <a:ext uri="{9D8B030D-6E8A-4147-A177-3AD203B41FA5}">
                      <a16:colId xmlns:a16="http://schemas.microsoft.com/office/drawing/2014/main" val="20003"/>
                    </a:ext>
                  </a:extLst>
                </a:gridCol>
              </a:tblGrid>
              <a:tr h="1037449">
                <a:tc rowSpan="4">
                  <a:txBody>
                    <a:bodyPr/>
                    <a:lstStyle/>
                    <a:p>
                      <a:endParaRPr lang="en-GB" sz="1800" dirty="0"/>
                    </a:p>
                  </a:txBody>
                  <a:tcPr marL="91433" marR="91433" marT="45714" marB="45714"/>
                </a:tc>
                <a:tc>
                  <a:txBody>
                    <a:bodyPr/>
                    <a:lstStyle/>
                    <a:p>
                      <a:r>
                        <a:rPr lang="en-GB" sz="1800" dirty="0"/>
                        <a:t>Strategic leadership</a:t>
                      </a:r>
                    </a:p>
                  </a:txBody>
                  <a:tcPr marL="91433" marR="91433" marT="45714" marB="45714"/>
                </a:tc>
                <a:tc>
                  <a:txBody>
                    <a:bodyPr/>
                    <a:lstStyle/>
                    <a:p>
                      <a:pPr marL="285750" indent="-285750">
                        <a:buFont typeface="Arial" panose="020B0604020202020204" pitchFamily="34" charset="0"/>
                        <a:buChar char="•"/>
                      </a:pPr>
                      <a:r>
                        <a:rPr lang="en-GB" sz="1800" dirty="0"/>
                        <a:t>Vision, Values &amp; Aims</a:t>
                      </a:r>
                    </a:p>
                    <a:p>
                      <a:pPr marL="285750" indent="-285750">
                        <a:buFont typeface="Arial" panose="020B0604020202020204" pitchFamily="34" charset="0"/>
                        <a:buChar char="•"/>
                      </a:pPr>
                      <a:r>
                        <a:rPr lang="en-GB" sz="1800" dirty="0"/>
                        <a:t>Cluster Curriculum</a:t>
                      </a:r>
                      <a:r>
                        <a:rPr lang="en-GB" sz="1800" baseline="0" dirty="0"/>
                        <a:t> Rationale</a:t>
                      </a:r>
                    </a:p>
                    <a:p>
                      <a:pPr marL="285750" indent="-285750">
                        <a:buFont typeface="Arial" panose="020B0604020202020204" pitchFamily="34" charset="0"/>
                        <a:buChar char="•"/>
                      </a:pPr>
                      <a:r>
                        <a:rPr lang="en-GB" sz="1800" baseline="0" dirty="0"/>
                        <a:t>SLT Remits</a:t>
                      </a:r>
                      <a:endParaRPr lang="en-GB" sz="1800" dirty="0"/>
                    </a:p>
                  </a:txBody>
                  <a:tcPr marL="91433" marR="91433" marT="45714" marB="45714"/>
                </a:tc>
                <a:tc rowSpan="4">
                  <a:txBody>
                    <a:bodyPr/>
                    <a:lstStyle/>
                    <a:p>
                      <a:pPr marL="0" indent="0">
                        <a:buFont typeface="Arial" panose="020B0604020202020204" pitchFamily="34" charset="0"/>
                        <a:buNone/>
                      </a:pPr>
                      <a:endParaRPr lang="en-GB" sz="1800" dirty="0"/>
                    </a:p>
                  </a:txBody>
                  <a:tcPr marL="91433" marR="91433" marT="45714" marB="45714"/>
                </a:tc>
                <a:extLst>
                  <a:ext uri="{0D108BD9-81ED-4DB2-BD59-A6C34878D82A}">
                    <a16:rowId xmlns:a16="http://schemas.microsoft.com/office/drawing/2014/main" val="10000"/>
                  </a:ext>
                </a:extLst>
              </a:tr>
              <a:tr h="1348688">
                <a:tc vMerge="1">
                  <a:txBody>
                    <a:bodyPr/>
                    <a:lstStyle/>
                    <a:p>
                      <a:endParaRPr lang="en-GB" dirty="0"/>
                    </a:p>
                  </a:txBody>
                  <a:tcPr/>
                </a:tc>
                <a:tc>
                  <a:txBody>
                    <a:bodyPr/>
                    <a:lstStyle/>
                    <a:p>
                      <a:r>
                        <a:rPr lang="en-GB" sz="1800" dirty="0"/>
                        <a:t>Pupil Leadership</a:t>
                      </a:r>
                    </a:p>
                  </a:txBody>
                  <a:tcPr marL="91433" marR="91433" marT="45714" marB="45714"/>
                </a:tc>
                <a:tc>
                  <a:txBody>
                    <a:bodyPr/>
                    <a:lstStyle/>
                    <a:p>
                      <a:pPr marL="285750" indent="-285750">
                        <a:buFont typeface="Arial" panose="020B0604020202020204" pitchFamily="34" charset="0"/>
                        <a:buChar char="•"/>
                      </a:pPr>
                      <a:r>
                        <a:rPr lang="en-GB" sz="1800" dirty="0"/>
                        <a:t>Pupil Voice</a:t>
                      </a:r>
                    </a:p>
                    <a:p>
                      <a:pPr marL="285750" indent="-285750">
                        <a:buFont typeface="Arial" panose="020B0604020202020204" pitchFamily="34" charset="0"/>
                        <a:buChar char="•"/>
                      </a:pPr>
                      <a:r>
                        <a:rPr lang="en-GB" sz="1800" dirty="0"/>
                        <a:t>Subject Ambassadors</a:t>
                      </a:r>
                    </a:p>
                    <a:p>
                      <a:pPr marL="285750" indent="-285750">
                        <a:buFont typeface="Arial" panose="020B0604020202020204" pitchFamily="34" charset="0"/>
                        <a:buChar char="•"/>
                      </a:pPr>
                      <a:r>
                        <a:rPr lang="en-GB" sz="1800" dirty="0"/>
                        <a:t>Peer Tutors</a:t>
                      </a:r>
                    </a:p>
                    <a:p>
                      <a:pPr marL="285750" indent="-285750">
                        <a:buFont typeface="Arial" panose="020B0604020202020204" pitchFamily="34" charset="0"/>
                        <a:buChar char="•"/>
                      </a:pPr>
                      <a:r>
                        <a:rPr lang="en-GB" sz="1800" dirty="0"/>
                        <a:t>Credit Union</a:t>
                      </a:r>
                    </a:p>
                  </a:txBody>
                  <a:tcPr marL="91433" marR="91433" marT="45714" marB="45714"/>
                </a:tc>
                <a:tc vMerge="1">
                  <a:txBody>
                    <a:bodyPr/>
                    <a:lstStyle/>
                    <a:p>
                      <a:pPr marL="285750" indent="-285750">
                        <a:buFont typeface="Arial" panose="020B0604020202020204" pitchFamily="34" charset="0"/>
                        <a:buChar char="•"/>
                      </a:pPr>
                      <a:endParaRPr lang="en-GB" dirty="0"/>
                    </a:p>
                  </a:txBody>
                  <a:tcPr/>
                </a:tc>
                <a:extLst>
                  <a:ext uri="{0D108BD9-81ED-4DB2-BD59-A6C34878D82A}">
                    <a16:rowId xmlns:a16="http://schemas.microsoft.com/office/drawing/2014/main" val="10001"/>
                  </a:ext>
                </a:extLst>
              </a:tr>
              <a:tr h="1037449">
                <a:tc vMerge="1">
                  <a:txBody>
                    <a:bodyPr/>
                    <a:lstStyle/>
                    <a:p>
                      <a:endParaRPr lang="en-GB" dirty="0"/>
                    </a:p>
                  </a:txBody>
                  <a:tcPr/>
                </a:tc>
                <a:tc>
                  <a:txBody>
                    <a:bodyPr/>
                    <a:lstStyle/>
                    <a:p>
                      <a:r>
                        <a:rPr lang="en-GB" sz="1800" dirty="0"/>
                        <a:t>Practitioner Leadership</a:t>
                      </a:r>
                    </a:p>
                  </a:txBody>
                  <a:tcPr marL="91433" marR="91433" marT="45714" marB="45714"/>
                </a:tc>
                <a:tc>
                  <a:txBody>
                    <a:bodyPr/>
                    <a:lstStyle/>
                    <a:p>
                      <a:pPr marL="285750" indent="-285750">
                        <a:buFont typeface="Arial" panose="020B0604020202020204" pitchFamily="34" charset="0"/>
                        <a:buChar char="•"/>
                      </a:pPr>
                      <a:r>
                        <a:rPr lang="en-GB" sz="1800" dirty="0"/>
                        <a:t>Practitioner Enquiry</a:t>
                      </a:r>
                    </a:p>
                    <a:p>
                      <a:pPr marL="285750" indent="-285750">
                        <a:buFont typeface="Arial" panose="020B0604020202020204" pitchFamily="34" charset="0"/>
                        <a:buChar char="•"/>
                      </a:pPr>
                      <a:r>
                        <a:rPr lang="en-GB" sz="1800" dirty="0"/>
                        <a:t>Departmental PEF Leaders</a:t>
                      </a:r>
                    </a:p>
                    <a:p>
                      <a:pPr marL="285750" indent="-285750">
                        <a:buFont typeface="Arial" panose="020B0604020202020204" pitchFamily="34" charset="0"/>
                        <a:buChar char="•"/>
                      </a:pPr>
                      <a:r>
                        <a:rPr lang="en-GB" sz="1800" dirty="0"/>
                        <a:t>Cluster Maths</a:t>
                      </a:r>
                    </a:p>
                  </a:txBody>
                  <a:tcPr marL="91433" marR="91433" marT="45714" marB="45714"/>
                </a:tc>
                <a:tc vMerge="1">
                  <a:txBody>
                    <a:bodyPr/>
                    <a:lstStyle/>
                    <a:p>
                      <a:pPr marL="285750" indent="-285750">
                        <a:buFont typeface="Arial" panose="020B0604020202020204" pitchFamily="34" charset="0"/>
                        <a:buChar char="•"/>
                      </a:pPr>
                      <a:endParaRPr lang="en-GB" dirty="0"/>
                    </a:p>
                  </a:txBody>
                  <a:tcPr/>
                </a:tc>
                <a:extLst>
                  <a:ext uri="{0D108BD9-81ED-4DB2-BD59-A6C34878D82A}">
                    <a16:rowId xmlns:a16="http://schemas.microsoft.com/office/drawing/2014/main" val="10002"/>
                  </a:ext>
                </a:extLst>
              </a:tr>
              <a:tr h="1753251">
                <a:tc vMerge="1">
                  <a:txBody>
                    <a:bodyPr/>
                    <a:lstStyle/>
                    <a:p>
                      <a:endParaRPr lang="en-GB" dirty="0"/>
                    </a:p>
                  </a:txBody>
                  <a:tcPr/>
                </a:tc>
                <a:tc>
                  <a:txBody>
                    <a:bodyPr/>
                    <a:lstStyle/>
                    <a:p>
                      <a:r>
                        <a:rPr lang="en-GB" sz="1800" dirty="0"/>
                        <a:t>Middle</a:t>
                      </a:r>
                      <a:r>
                        <a:rPr lang="en-GB" sz="1800" baseline="0" dirty="0"/>
                        <a:t> Leadership</a:t>
                      </a:r>
                      <a:endParaRPr lang="en-GB" sz="1800" dirty="0"/>
                    </a:p>
                  </a:txBody>
                  <a:tcPr marL="91433" marR="91433" marT="45714" marB="45714"/>
                </a:tc>
                <a:tc>
                  <a:txBody>
                    <a:bodyPr/>
                    <a:lstStyle/>
                    <a:p>
                      <a:pPr marL="285750" indent="-285750">
                        <a:buFont typeface="Arial" panose="020B0604020202020204" pitchFamily="34" charset="0"/>
                        <a:buChar char="•"/>
                      </a:pPr>
                      <a:r>
                        <a:rPr lang="en-GB" sz="1800" dirty="0"/>
                        <a:t>PTs PEF: STEM,</a:t>
                      </a:r>
                      <a:r>
                        <a:rPr lang="en-GB" sz="1800" baseline="0" dirty="0"/>
                        <a:t> Literacy, Wider Achievement, </a:t>
                      </a:r>
                    </a:p>
                    <a:p>
                      <a:pPr marL="0" indent="0">
                        <a:buFont typeface="Arial" panose="020B0604020202020204" pitchFamily="34" charset="0"/>
                        <a:buNone/>
                      </a:pPr>
                      <a:r>
                        <a:rPr lang="en-GB" sz="1800" baseline="0" dirty="0"/>
                        <a:t>      Health &amp; Well Being</a:t>
                      </a:r>
                    </a:p>
                    <a:p>
                      <a:pPr marL="285750" indent="-285750">
                        <a:buFont typeface="Arial" panose="020B0604020202020204" pitchFamily="34" charset="0"/>
                        <a:buChar char="•"/>
                      </a:pPr>
                      <a:r>
                        <a:rPr lang="en-GB" sz="1800" baseline="0" dirty="0"/>
                        <a:t>PTs Pupil Support: refocused, Data Walls</a:t>
                      </a:r>
                    </a:p>
                    <a:p>
                      <a:pPr marL="285750" indent="-285750">
                        <a:buFont typeface="Arial" panose="020B0604020202020204" pitchFamily="34" charset="0"/>
                        <a:buChar char="•"/>
                      </a:pPr>
                      <a:r>
                        <a:rPr lang="en-GB" sz="1800" baseline="0" dirty="0"/>
                        <a:t>PTs Subject</a:t>
                      </a:r>
                      <a:endParaRPr lang="en-GB" sz="1800" dirty="0"/>
                    </a:p>
                  </a:txBody>
                  <a:tcPr marL="91433" marR="91433" marT="45714" marB="45714"/>
                </a:tc>
                <a:tc vMerge="1">
                  <a:txBody>
                    <a:bodyPr/>
                    <a:lstStyle/>
                    <a:p>
                      <a:pPr marL="285750" indent="-285750">
                        <a:buFont typeface="Arial" panose="020B0604020202020204" pitchFamily="34" charset="0"/>
                        <a:buChar char="•"/>
                      </a:pPr>
                      <a:endParaRPr lang="en-GB" dirty="0"/>
                    </a:p>
                  </a:txBody>
                  <a:tcPr/>
                </a:tc>
                <a:extLst>
                  <a:ext uri="{0D108BD9-81ED-4DB2-BD59-A6C34878D82A}">
                    <a16:rowId xmlns:a16="http://schemas.microsoft.com/office/drawing/2014/main" val="10003"/>
                  </a:ext>
                </a:extLst>
              </a:tr>
            </a:tbl>
          </a:graphicData>
        </a:graphic>
      </p:graphicFrame>
      <p:pic>
        <p:nvPicPr>
          <p:cNvPr id="4124" name="Picture 6" descr="C:\Users\heaneym\AppData\Local\Microsoft\Windows\Temporary Internet Files\Content.Outlook\HE0I0CV2\St Luke's Logo (2).png">
            <a:extLst>
              <a:ext uri="{FF2B5EF4-FFF2-40B4-BE49-F238E27FC236}">
                <a16:creationId xmlns:a16="http://schemas.microsoft.com/office/drawing/2014/main" id="{870ED089-0E79-3B41-92C2-4C637DF04C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33338"/>
            <a:ext cx="9366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8FD6152-3610-A44C-A621-647121E2342C}"/>
              </a:ext>
            </a:extLst>
          </p:cNvPr>
          <p:cNvSpPr/>
          <p:nvPr/>
        </p:nvSpPr>
        <p:spPr>
          <a:xfrm rot="16200000">
            <a:off x="5778318" y="3280753"/>
            <a:ext cx="4980381" cy="1200329"/>
          </a:xfrm>
          <a:prstGeom prst="rect">
            <a:avLst/>
          </a:prstGeom>
          <a:noFill/>
        </p:spPr>
        <p:txBody>
          <a:bodyPr>
            <a:spAutoFit/>
          </a:bodyPr>
          <a:lstStyle/>
          <a:p>
            <a:pPr algn="ctr">
              <a:defRPr/>
            </a:pPr>
            <a:r>
              <a:rPr lang="en-GB" sz="3600" b="1" dirty="0">
                <a:ln w="17780" cmpd="sng">
                  <a:solidFill>
                    <a:srgbClr val="FFFFFF"/>
                  </a:solidFill>
                  <a:prstDash val="solid"/>
                  <a:miter lim="800000"/>
                </a:ln>
                <a:solidFill>
                  <a:schemeClr val="bg1"/>
                </a:solidFill>
              </a:rPr>
              <a:t>PROFESSIONAL LEARNING</a:t>
            </a:r>
          </a:p>
        </p:txBody>
      </p:sp>
      <p:sp>
        <p:nvSpPr>
          <p:cNvPr id="7" name="Rectangle 6">
            <a:extLst>
              <a:ext uri="{FF2B5EF4-FFF2-40B4-BE49-F238E27FC236}">
                <a16:creationId xmlns:a16="http://schemas.microsoft.com/office/drawing/2014/main" id="{8A19B898-BD99-6B4C-96F7-C78A742BFDE8}"/>
              </a:ext>
            </a:extLst>
          </p:cNvPr>
          <p:cNvSpPr/>
          <p:nvPr/>
        </p:nvSpPr>
        <p:spPr>
          <a:xfrm rot="16200000">
            <a:off x="-1566497" y="3302802"/>
            <a:ext cx="4980381" cy="1200329"/>
          </a:xfrm>
          <a:prstGeom prst="rect">
            <a:avLst/>
          </a:prstGeom>
          <a:noFill/>
        </p:spPr>
        <p:txBody>
          <a:bodyPr>
            <a:spAutoFit/>
          </a:bodyPr>
          <a:lstStyle/>
          <a:p>
            <a:pPr algn="ctr">
              <a:defRPr/>
            </a:pPr>
            <a:r>
              <a:rPr lang="en-GB" sz="3600" b="1" dirty="0">
                <a:ln w="17780" cmpd="sng">
                  <a:solidFill>
                    <a:srgbClr val="FFFFFF"/>
                  </a:solidFill>
                  <a:prstDash val="solid"/>
                  <a:miter lim="800000"/>
                </a:ln>
                <a:solidFill>
                  <a:schemeClr val="bg1"/>
                </a:solidFill>
              </a:rPr>
              <a:t>MONITORING &amp; TRACKING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5CF02824-D4A1-0A47-AE5D-BE8F971C8E1C}"/>
              </a:ext>
            </a:extLst>
          </p:cNvPr>
          <p:cNvSpPr/>
          <p:nvPr/>
        </p:nvSpPr>
        <p:spPr>
          <a:xfrm>
            <a:off x="468313" y="5157788"/>
            <a:ext cx="3095625" cy="12954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bg1"/>
              </a:solidFill>
            </a:endParaRPr>
          </a:p>
        </p:txBody>
      </p:sp>
      <p:sp>
        <p:nvSpPr>
          <p:cNvPr id="3" name="Title 1">
            <a:extLst>
              <a:ext uri="{FF2B5EF4-FFF2-40B4-BE49-F238E27FC236}">
                <a16:creationId xmlns:a16="http://schemas.microsoft.com/office/drawing/2014/main" id="{B12A320D-1673-694A-B6AA-B48C2DECAC8B}"/>
              </a:ext>
            </a:extLst>
          </p:cNvPr>
          <p:cNvSpPr>
            <a:spLocks noGrp="1"/>
          </p:cNvSpPr>
          <p:nvPr>
            <p:ph type="title"/>
          </p:nvPr>
        </p:nvSpPr>
        <p:spPr/>
        <p:txBody>
          <a:bodyPr>
            <a:normAutofit fontScale="90000"/>
          </a:bodyPr>
          <a:lstStyle/>
          <a:p>
            <a:pPr>
              <a:defRPr/>
            </a:pPr>
            <a:r>
              <a:rPr lang="en-GB" dirty="0"/>
              <a:t>St Luke’s High School – </a:t>
            </a:r>
            <a:br>
              <a:rPr lang="en-GB" dirty="0"/>
            </a:br>
            <a:r>
              <a:rPr lang="en-GB" dirty="0"/>
              <a:t>Our School Context (BGE)</a:t>
            </a:r>
          </a:p>
        </p:txBody>
      </p:sp>
      <p:pic>
        <p:nvPicPr>
          <p:cNvPr id="5124" name="Picture 3">
            <a:extLst>
              <a:ext uri="{FF2B5EF4-FFF2-40B4-BE49-F238E27FC236}">
                <a16:creationId xmlns:a16="http://schemas.microsoft.com/office/drawing/2014/main" id="{45EFB2B5-2107-8543-8E93-2936A0E86B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1557338"/>
            <a:ext cx="8997950" cy="280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3">
            <a:extLst>
              <a:ext uri="{FF2B5EF4-FFF2-40B4-BE49-F238E27FC236}">
                <a16:creationId xmlns:a16="http://schemas.microsoft.com/office/drawing/2014/main" id="{CCD38C83-B1BC-BF40-BF90-CD50737606C9}"/>
              </a:ext>
            </a:extLst>
          </p:cNvPr>
          <p:cNvSpPr>
            <a:spLocks noGrp="1"/>
          </p:cNvSpPr>
          <p:nvPr>
            <p:ph idx="1"/>
          </p:nvPr>
        </p:nvSpPr>
        <p:spPr>
          <a:xfrm>
            <a:off x="271463" y="4381500"/>
            <a:ext cx="8478837" cy="1655763"/>
          </a:xfrm>
        </p:spPr>
        <p:txBody>
          <a:bodyPr>
            <a:normAutofit fontScale="92500" lnSpcReduction="10000"/>
          </a:bodyPr>
          <a:lstStyle/>
          <a:p>
            <a:pPr marL="0" indent="0" algn="ctr">
              <a:buFont typeface="Arial" charset="0"/>
              <a:buNone/>
              <a:defRPr/>
            </a:pPr>
            <a:r>
              <a:rPr lang="en-GB" sz="3600" dirty="0"/>
              <a:t>School Roll:589</a:t>
            </a:r>
          </a:p>
          <a:p>
            <a:pPr>
              <a:buFont typeface="Arial" charset="0"/>
              <a:buChar char="•"/>
              <a:defRPr/>
            </a:pPr>
            <a:r>
              <a:rPr lang="en-GB" sz="3600" dirty="0"/>
              <a:t>S1-S3 Roll 328 		SIMD 1-2 – 34%</a:t>
            </a:r>
          </a:p>
          <a:p>
            <a:pPr>
              <a:buFont typeface="Arial" charset="0"/>
              <a:buChar char="•"/>
              <a:defRPr/>
            </a:pPr>
            <a:r>
              <a:rPr lang="en-GB" sz="3600" dirty="0"/>
              <a:t>FME – 21%			SIMD 1-4 – 65%	</a:t>
            </a:r>
          </a:p>
        </p:txBody>
      </p:sp>
      <p:pic>
        <p:nvPicPr>
          <p:cNvPr id="5126" name="Picture 5" descr="C:\Users\heaneym\AppData\Local\Microsoft\Windows\Temporary Internet Files\Content.Outlook\HE0I0CV2\St Luke's Logo (2).png">
            <a:extLst>
              <a:ext uri="{FF2B5EF4-FFF2-40B4-BE49-F238E27FC236}">
                <a16:creationId xmlns:a16="http://schemas.microsoft.com/office/drawing/2014/main" id="{F65407A6-4FDD-0E44-A89B-8E8B8995C3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CCA35ABC-D575-104A-A825-4475A310DDF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a:t>Attainment v Deprivation</a:t>
            </a:r>
          </a:p>
        </p:txBody>
      </p:sp>
      <p:pic>
        <p:nvPicPr>
          <p:cNvPr id="6147" name="Picture 2">
            <a:extLst>
              <a:ext uri="{FF2B5EF4-FFF2-40B4-BE49-F238E27FC236}">
                <a16:creationId xmlns:a16="http://schemas.microsoft.com/office/drawing/2014/main" id="{1E0E2490-9D1E-4549-9DE8-3916979664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981075"/>
            <a:ext cx="8355013" cy="438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5" descr="C:\Users\heaneym\AppData\Local\Microsoft\Windows\Temporary Internet Files\Content.Outlook\HE0I0CV2\St Luke's Logo (2).png">
            <a:extLst>
              <a:ext uri="{FF2B5EF4-FFF2-40B4-BE49-F238E27FC236}">
                <a16:creationId xmlns:a16="http://schemas.microsoft.com/office/drawing/2014/main" id="{ADFB8944-D049-8B41-94A4-3C6527DD69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C:\Users\heaneym\AppData\Local\Microsoft\Windows\Temporary Internet Files\Content.Outlook\HE0I0CV2\St Luke's Logo (2).png">
            <a:extLst>
              <a:ext uri="{FF2B5EF4-FFF2-40B4-BE49-F238E27FC236}">
                <a16:creationId xmlns:a16="http://schemas.microsoft.com/office/drawing/2014/main" id="{92D7DEB6-9519-CC47-BFF2-FA5C20B443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3F2C391E-2D32-2840-A631-A941F04F2812}"/>
              </a:ext>
            </a:extLst>
          </p:cNvPr>
          <p:cNvSpPr>
            <a:spLocks noGrp="1"/>
          </p:cNvSpPr>
          <p:nvPr>
            <p:ph type="title"/>
          </p:nvPr>
        </p:nvSpPr>
        <p:spPr>
          <a:xfrm>
            <a:off x="395288" y="1628775"/>
            <a:ext cx="8229600" cy="1143000"/>
          </a:xfrm>
        </p:spPr>
        <p:txBody>
          <a:bodyPr>
            <a:normAutofit fontScale="90000"/>
          </a:bodyPr>
          <a:lstStyle/>
          <a:p>
            <a:pPr>
              <a:defRPr/>
            </a:pPr>
            <a:r>
              <a:rPr lang="en-GB" dirty="0"/>
              <a:t>Leadership of Excellence and Equity – School Context Reflection Activity</a:t>
            </a:r>
          </a:p>
        </p:txBody>
      </p:sp>
      <p:sp>
        <p:nvSpPr>
          <p:cNvPr id="4" name="Title 1">
            <a:extLst>
              <a:ext uri="{FF2B5EF4-FFF2-40B4-BE49-F238E27FC236}">
                <a16:creationId xmlns:a16="http://schemas.microsoft.com/office/drawing/2014/main" id="{D1B7880F-6499-5A4E-B0CE-BCCA915917B3}"/>
              </a:ext>
            </a:extLst>
          </p:cNvPr>
          <p:cNvSpPr txBox="1">
            <a:spLocks/>
          </p:cNvSpPr>
          <p:nvPr/>
        </p:nvSpPr>
        <p:spPr>
          <a:xfrm>
            <a:off x="546100" y="3500438"/>
            <a:ext cx="8229600" cy="1143000"/>
          </a:xfrm>
          <a:prstGeom prst="rect">
            <a:avLst/>
          </a:prstGeom>
        </p:spPr>
        <p:txBody>
          <a:bodyP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dirty="0"/>
              <a:t>How has your understanding of the unique context of your school influenced your approach to PEF?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C:\Users\heaneym\AppData\Local\Microsoft\Windows\Temporary Internet Files\Content.Outlook\HE0I0CV2\St Luke's Logo (2).png">
            <a:extLst>
              <a:ext uri="{FF2B5EF4-FFF2-40B4-BE49-F238E27FC236}">
                <a16:creationId xmlns:a16="http://schemas.microsoft.com/office/drawing/2014/main" id="{D228FDF7-8B7C-5D45-843F-30CF85EBA0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1908259-905C-8D48-89CF-344C77488D79}"/>
              </a:ext>
            </a:extLst>
          </p:cNvPr>
          <p:cNvSpPr txBox="1">
            <a:spLocks/>
          </p:cNvSpPr>
          <p:nvPr/>
        </p:nvSpPr>
        <p:spPr>
          <a:xfrm>
            <a:off x="104775" y="33338"/>
            <a:ext cx="8229600" cy="1143000"/>
          </a:xfrm>
          <a:prstGeom prst="rect">
            <a:avLst/>
          </a:prstGeom>
        </p:spPr>
        <p:txBody>
          <a:bodyPr>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a:t>       Planning for PEF – Curriculum Rationale</a:t>
            </a:r>
            <a:endParaRPr lang="en-GB" dirty="0"/>
          </a:p>
        </p:txBody>
      </p:sp>
      <p:pic>
        <p:nvPicPr>
          <p:cNvPr id="9220" name="Picture 2">
            <a:extLst>
              <a:ext uri="{FF2B5EF4-FFF2-40B4-BE49-F238E27FC236}">
                <a16:creationId xmlns:a16="http://schemas.microsoft.com/office/drawing/2014/main" id="{E3FFAC52-8CCA-3B4C-8EEA-2AD9C19233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95513" y="1185863"/>
            <a:ext cx="4648200" cy="537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C:\Users\heaneym\AppData\Local\Microsoft\Windows\Temporary Internet Files\Content.Outlook\HE0I0CV2\St Luke's Logo (2).png">
            <a:extLst>
              <a:ext uri="{FF2B5EF4-FFF2-40B4-BE49-F238E27FC236}">
                <a16:creationId xmlns:a16="http://schemas.microsoft.com/office/drawing/2014/main" id="{79ABA006-F9D2-0A45-B3CA-428F1AFAFA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04AB8DA-6711-0646-AB43-90DB7F8BFB47}"/>
              </a:ext>
            </a:extLst>
          </p:cNvPr>
          <p:cNvSpPr txBox="1">
            <a:spLocks/>
          </p:cNvSpPr>
          <p:nvPr/>
        </p:nvSpPr>
        <p:spPr>
          <a:xfrm>
            <a:off x="457200" y="274638"/>
            <a:ext cx="8229600" cy="1143000"/>
          </a:xfrm>
          <a:prstGeom prst="rect">
            <a:avLst/>
          </a:prstGeom>
        </p:spPr>
        <p:txBody>
          <a:bodyPr>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a:t>Planning for PEF – </a:t>
            </a:r>
            <a:br>
              <a:rPr lang="en-GB"/>
            </a:br>
            <a:r>
              <a:rPr lang="en-GB"/>
              <a:t>Tips from the Top</a:t>
            </a:r>
            <a:endParaRPr lang="en-GB" dirty="0"/>
          </a:p>
        </p:txBody>
      </p:sp>
      <p:sp>
        <p:nvSpPr>
          <p:cNvPr id="7" name="Content Placeholder 2">
            <a:extLst>
              <a:ext uri="{FF2B5EF4-FFF2-40B4-BE49-F238E27FC236}">
                <a16:creationId xmlns:a16="http://schemas.microsoft.com/office/drawing/2014/main" id="{09A55BD8-3842-6F4D-885F-747190543ECF}"/>
              </a:ext>
            </a:extLst>
          </p:cNvPr>
          <p:cNvSpPr txBox="1">
            <a:spLocks/>
          </p:cNvSpPr>
          <p:nvPr/>
        </p:nvSpPr>
        <p:spPr>
          <a:xfrm>
            <a:off x="914400" y="1268760"/>
            <a:ext cx="8229600" cy="499715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dirty="0"/>
              <a:t>Which gaps exist in which year groups/faculties/departments?</a:t>
            </a:r>
          </a:p>
          <a:p>
            <a:pPr>
              <a:defRPr/>
            </a:pPr>
            <a:r>
              <a:rPr lang="en-GB" dirty="0"/>
              <a:t>What strategies are in place to close them?</a:t>
            </a:r>
          </a:p>
          <a:p>
            <a:pPr>
              <a:defRPr/>
            </a:pPr>
            <a:r>
              <a:rPr lang="en-GB" dirty="0"/>
              <a:t>Should you be refocusing the work of pupil support/support for learning on attainment gaps?</a:t>
            </a:r>
          </a:p>
          <a:p>
            <a:pPr>
              <a:defRPr/>
            </a:pPr>
            <a:r>
              <a:rPr lang="en-GB" dirty="0"/>
              <a:t>Where are there targeted interventions to close the gaps within </a:t>
            </a:r>
            <a:r>
              <a:rPr lang="en-GB"/>
              <a:t>lessons/departments</a:t>
            </a:r>
            <a:r>
              <a:rPr lang="en-GB" smtClean="0"/>
              <a:t>?</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C:\Users\heaneym\AppData\Local\Microsoft\Windows\Temporary Internet Files\Content.Outlook\HE0I0CV2\St Luke's Logo (2).png">
            <a:extLst>
              <a:ext uri="{FF2B5EF4-FFF2-40B4-BE49-F238E27FC236}">
                <a16:creationId xmlns:a16="http://schemas.microsoft.com/office/drawing/2014/main" id="{A7875F8B-39A0-E64F-B241-938E0D767A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8913"/>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a:extLst>
              <a:ext uri="{FF2B5EF4-FFF2-40B4-BE49-F238E27FC236}">
                <a16:creationId xmlns:a16="http://schemas.microsoft.com/office/drawing/2014/main" id="{4B2D295B-2EED-3B45-A147-9FB27F1FDC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975" y="0"/>
            <a:ext cx="381952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8" name="Rectangle 3">
            <a:extLst>
              <a:ext uri="{FF2B5EF4-FFF2-40B4-BE49-F238E27FC236}">
                <a16:creationId xmlns:a16="http://schemas.microsoft.com/office/drawing/2014/main" id="{48A72E83-82DA-4E41-AD12-DDD8D211FD6B}"/>
              </a:ext>
            </a:extLst>
          </p:cNvPr>
          <p:cNvSpPr>
            <a:spLocks noChangeArrowheads="1"/>
          </p:cNvSpPr>
          <p:nvPr/>
        </p:nvSpPr>
        <p:spPr bwMode="auto">
          <a:xfrm>
            <a:off x="808038" y="3476625"/>
            <a:ext cx="77041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GB" altLang="en-US"/>
              <a:t>Leadership is recognised as one of the most important aspects of the success of any school. Headteachers and teachers who are empowered, and who empower others to take ownership of their own learning, have a strong track record of ensuring the highest quality of learning and teaching. This in turn helps to ensure that all children achieve the best possible outcomes. </a:t>
            </a:r>
          </a:p>
        </p:txBody>
      </p:sp>
      <p:sp>
        <p:nvSpPr>
          <p:cNvPr id="11269" name="TextBox 5">
            <a:extLst>
              <a:ext uri="{FF2B5EF4-FFF2-40B4-BE49-F238E27FC236}">
                <a16:creationId xmlns:a16="http://schemas.microsoft.com/office/drawing/2014/main" id="{56A62D14-251F-3A4C-939E-6DA56F740D63}"/>
              </a:ext>
            </a:extLst>
          </p:cNvPr>
          <p:cNvSpPr txBox="1">
            <a:spLocks noChangeArrowheads="1"/>
          </p:cNvSpPr>
          <p:nvPr/>
        </p:nvSpPr>
        <p:spPr bwMode="auto">
          <a:xfrm>
            <a:off x="6732588" y="4945063"/>
            <a:ext cx="1081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GB" altLang="en-US" b="1" i="1"/>
              <a:t>NIF</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etadata xmlns="http://www.objective.com/ecm/document/metadata/53D26341A57B383EE0540010E0463CCA" version="1.0.0">
  <systemFields>
    <field name="Objective-Id">
      <value order="0">A20628408</value>
    </field>
    <field name="Objective-Title">
      <value order="0">PEF events West 2 St Lukes HS TO PUBLISH</value>
    </field>
    <field name="Objective-Description">
      <value order="0"/>
    </field>
    <field name="Objective-CreationStamp">
      <value order="0">2018-03-26T14:43:46Z</value>
    </field>
    <field name="Objective-IsApproved">
      <value order="0">false</value>
    </field>
    <field name="Objective-IsPublished">
      <value order="0">false</value>
    </field>
    <field name="Objective-DatePublished">
      <value order="0"/>
    </field>
    <field name="Objective-ModificationStamp">
      <value order="0">2018-04-04T11:09:42Z</value>
    </field>
    <field name="Objective-Owner">
      <value order="0">Walker, Joe J (U417636)</value>
    </field>
    <field name="Objective-Path">
      <value order="0">Objective Global Folder:SG File Plan:Education, careers and employment:Education and skills:Schools - Governance, management and finance:Advice and policy: Schools - governance, management and finance:Scottish Attainment Challenge: Pupil Equity Funding: Events: 2016-2021</value>
    </field>
    <field name="Objective-Parent">
      <value order="0">Scottish Attainment Challenge: Pupil Equity Funding: Events: 2016-2021</value>
    </field>
    <field name="Objective-State">
      <value order="0">Being Drafted</value>
    </field>
    <field name="Objective-VersionId">
      <value order="0">vA28920442</value>
    </field>
    <field name="Objective-Version">
      <value order="0">0.1</value>
    </field>
    <field name="Objective-VersionNumber">
      <value order="0">1</value>
    </field>
    <field name="Objective-VersionComment">
      <value order="0"/>
    </field>
    <field name="Objective-FileNumber">
      <value order="0">qA627808</value>
    </field>
    <field name="Objective-Classification">
      <value order="0">OFFICIAL</value>
    </field>
    <field name="Objective-Caveats">
      <value order="0">Caveat for access to SG Fileplan</value>
    </field>
  </systemFields>
  <catalogues>
    <catalogue name="Document Type Catalogue" type="type" ori="id:cA35">
      <field name="Objective-Connect Creator">
        <value order="0"/>
      </field>
      <field name="Objective-Date Received">
        <value order="0"/>
      </field>
      <field name="Objective-Date of Original">
        <value order="0"/>
      </field>
      <field name="Objective-SG Web Publication - Category">
        <value order="0"/>
      </field>
      <field name="Objective-SG Web Publication - Category 2 Classification">
        <value order="0"/>
      </field>
    </catalogue>
  </catalogues>
</metadata>
</file>

<file path=customXml/item4.xml><?xml version="1.0" encoding="utf-8"?>
<ct:contentTypeSchema xmlns:ct="http://schemas.microsoft.com/office/2006/metadata/contentType" xmlns:ma="http://schemas.microsoft.com/office/2006/metadata/properties/metaAttributes" ct:_="" ma:_="" ma:contentTypeName="Document" ma:contentTypeID="0x010100403EDB45499E3C4A9CABBFB5D3A49FC1" ma:contentTypeVersion="" ma:contentTypeDescription="Create a new document." ma:contentTypeScope="" ma:versionID="5c5f75ac7c3d579760b9791698263576">
  <xsd:schema xmlns:xsd="http://www.w3.org/2001/XMLSchema" xmlns:xs="http://www.w3.org/2001/XMLSchema" xmlns:p="http://schemas.microsoft.com/office/2006/metadata/properties" xmlns:ns2="1b74abb2-0bc9-42e8-aab0-5e5156035123" targetNamespace="http://schemas.microsoft.com/office/2006/metadata/properties" ma:root="true" ma:fieldsID="b9ac8e7a53c5cc55c3a307b0fefe977b" ns2:_="">
    <xsd:import namespace="1b74abb2-0bc9-42e8-aab0-5e515603512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74abb2-0bc9-42e8-aab0-5e51560351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0F3C04-46FE-466C-B1C9-20443DB3B52C}"/>
</file>

<file path=customXml/itemProps2.xml><?xml version="1.0" encoding="utf-8"?>
<ds:datastoreItem xmlns:ds="http://schemas.openxmlformats.org/officeDocument/2006/customXml" ds:itemID="{F38C95E5-B278-406A-A470-7F156B7EE211}"/>
</file>

<file path=customXml/itemProps3.xml><?xml version="1.0" encoding="utf-8"?>
<ds:datastoreItem xmlns:ds="http://schemas.openxmlformats.org/officeDocument/2006/customXml" ds:itemID="{5745109E-2DDF-40CB-AC2B-FF9B10C90820}"/>
</file>

<file path=customXml/itemProps4.xml><?xml version="1.0" encoding="utf-8"?>
<ds:datastoreItem xmlns:ds="http://schemas.openxmlformats.org/officeDocument/2006/customXml" ds:itemID="{47C0EB96-0202-4308-9528-73342339DEE6}"/>
</file>

<file path=docProps/app.xml><?xml version="1.0" encoding="utf-8"?>
<Properties xmlns="http://schemas.openxmlformats.org/officeDocument/2006/extended-properties" xmlns:vt="http://schemas.openxmlformats.org/officeDocument/2006/docPropsVTypes">
  <TotalTime>2837</TotalTime>
  <Words>510</Words>
  <Application>Microsoft Office PowerPoint</Application>
  <PresentationFormat>On-screen Show (4:3)</PresentationFormat>
  <Paragraphs>100</Paragraphs>
  <Slides>24</Slides>
  <Notes>18</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ＭＳ Ｐゴシック</vt:lpstr>
      <vt:lpstr>ＭＳ Ｐゴシック</vt:lpstr>
      <vt:lpstr>Arial</vt:lpstr>
      <vt:lpstr>Calibri</vt:lpstr>
      <vt:lpstr>Times New Roman</vt:lpstr>
      <vt:lpstr>Office Theme</vt:lpstr>
      <vt:lpstr>Microsoft Excel Chart</vt:lpstr>
      <vt:lpstr>Christine Downie – HT St Luke’s High School, Barrhead Karen Hunter – DHT St Luke’s High School, Barrhead</vt:lpstr>
      <vt:lpstr>Seminar Aims</vt:lpstr>
      <vt:lpstr>Leadership at all Levels</vt:lpstr>
      <vt:lpstr>St Luke’s High School –  Our School Context (BGE)</vt:lpstr>
      <vt:lpstr>Attainment v Deprivation</vt:lpstr>
      <vt:lpstr>Leadership of Excellence and Equity – School Context Reflection Activity</vt:lpstr>
      <vt:lpstr>PowerPoint Presentation</vt:lpstr>
      <vt:lpstr>PowerPoint Presentation</vt:lpstr>
      <vt:lpstr>PowerPoint Presentation</vt:lpstr>
      <vt:lpstr>Leadership at all levels</vt:lpstr>
      <vt:lpstr>       “…especially those most in need of support”</vt:lpstr>
      <vt:lpstr>     Monitoring and Tracking  in the BGE</vt:lpstr>
      <vt:lpstr>PowerPoint Presentation</vt:lpstr>
      <vt:lpstr>PowerPoint Presentation</vt:lpstr>
      <vt:lpstr>      Interventions and Leadership</vt:lpstr>
      <vt:lpstr>Leadership at all Levels  – Reflection Activity</vt:lpstr>
      <vt:lpstr>   Professional Learning –  Know thy Impact!</vt:lpstr>
      <vt:lpstr>       Leading Excellence and Equity –      a Learner-Centred Approach</vt:lpstr>
      <vt:lpstr>Measuring Impact – Data so Far</vt:lpstr>
      <vt:lpstr>PowerPoint Presentation</vt:lpstr>
      <vt:lpstr>PowerPoint Presentation</vt:lpstr>
      <vt:lpstr>PowerPoint Presentation</vt:lpstr>
      <vt:lpstr>    Leadership of Excellence and Equity – Next Steps for St Luke’s…</vt:lpstr>
      <vt:lpstr>Any Questions?</vt:lpstr>
    </vt:vector>
  </TitlesOfParts>
  <Company>East Renfrewshire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St Luke’s High School</dc:title>
  <dc:creator>Joanne Quinn</dc:creator>
  <cp:lastModifiedBy>Stevenson J (Jeremy)</cp:lastModifiedBy>
  <cp:revision>152</cp:revision>
  <cp:lastPrinted>2018-02-26T13:31:33Z</cp:lastPrinted>
  <dcterms:created xsi:type="dcterms:W3CDTF">2014-03-11T10:11:50Z</dcterms:created>
  <dcterms:modified xsi:type="dcterms:W3CDTF">2018-04-04T14:04:09Z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A20628408</vt:lpwstr>
  </property>
  <property fmtid="{D5CDD505-2E9C-101B-9397-08002B2CF9AE}" pid="4" name="Objective-Title">
    <vt:lpwstr>PEF events West 2 St Lukes HS TO PUBLISH</vt:lpwstr>
  </property>
  <property fmtid="{D5CDD505-2E9C-101B-9397-08002B2CF9AE}" pid="5" name="Objective-Description">
    <vt:lpwstr/>
  </property>
  <property fmtid="{D5CDD505-2E9C-101B-9397-08002B2CF9AE}" pid="6" name="Objective-CreationStamp">
    <vt:filetime>2018-04-04T11:09:39Z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2018-04-04T11:11:17Z</vt:filetime>
  </property>
  <property fmtid="{D5CDD505-2E9C-101B-9397-08002B2CF9AE}" pid="11" name="Objective-Owner">
    <vt:lpwstr>Walker, Joe J (U417636)</vt:lpwstr>
  </property>
  <property fmtid="{D5CDD505-2E9C-101B-9397-08002B2CF9AE}" pid="12" name="Objective-Path">
    <vt:lpwstr>Objective Global Folder:SG File Plan:Education, careers and employment:Education and skills:Schools - Governance, management and finance:Advice and policy: Schools - governance, management and finance:Scottish Attainment Challenge: Pupil Equity Funding: E</vt:lpwstr>
  </property>
  <property fmtid="{D5CDD505-2E9C-101B-9397-08002B2CF9AE}" pid="13" name="Objective-Parent">
    <vt:lpwstr>Scottish Attainment Challenge: Pupil Equity Funding: Events: 2016-2021</vt:lpwstr>
  </property>
  <property fmtid="{D5CDD505-2E9C-101B-9397-08002B2CF9AE}" pid="14" name="Objective-State">
    <vt:lpwstr>Being Drafted</vt:lpwstr>
  </property>
  <property fmtid="{D5CDD505-2E9C-101B-9397-08002B2CF9AE}" pid="15" name="Objective-VersionId">
    <vt:lpwstr>vA28920442</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
  </property>
  <property fmtid="{D5CDD505-2E9C-101B-9397-08002B2CF9AE}" pid="20" name="Objective-Classification">
    <vt:lpwstr>[Inherited - OFFICIAL]</vt:lpwstr>
  </property>
  <property fmtid="{D5CDD505-2E9C-101B-9397-08002B2CF9AE}" pid="21" name="Objective-Caveats">
    <vt:lpwstr/>
  </property>
  <property fmtid="{D5CDD505-2E9C-101B-9397-08002B2CF9AE}" pid="22" name="Objective-Connect Creator">
    <vt:lpwstr/>
  </property>
  <property fmtid="{D5CDD505-2E9C-101B-9397-08002B2CF9AE}" pid="23" name="Objective-Date Received">
    <vt:lpwstr/>
  </property>
  <property fmtid="{D5CDD505-2E9C-101B-9397-08002B2CF9AE}" pid="24" name="Objective-Date of Original">
    <vt:lpwstr/>
  </property>
  <property fmtid="{D5CDD505-2E9C-101B-9397-08002B2CF9AE}" pid="25" name="Objective-SG Web Publication - Category">
    <vt:lpwstr/>
  </property>
  <property fmtid="{D5CDD505-2E9C-101B-9397-08002B2CF9AE}" pid="26" name="Objective-SG Web Publication - Category 2 Classification">
    <vt:lpwstr/>
  </property>
  <property fmtid="{D5CDD505-2E9C-101B-9397-08002B2CF9AE}" pid="27" name="Objective-Comment">
    <vt:lpwstr/>
  </property>
  <property fmtid="{D5CDD505-2E9C-101B-9397-08002B2CF9AE}" pid="28" name="Objective-Date of Original [system]">
    <vt:lpwstr/>
  </property>
  <property fmtid="{D5CDD505-2E9C-101B-9397-08002B2CF9AE}" pid="29" name="Objective-Date Received [system]">
    <vt:lpwstr/>
  </property>
  <property fmtid="{D5CDD505-2E9C-101B-9397-08002B2CF9AE}" pid="30" name="Objective-SG Web Publication - Category [system]">
    <vt:lpwstr/>
  </property>
  <property fmtid="{D5CDD505-2E9C-101B-9397-08002B2CF9AE}" pid="31" name="Objective-SG Web Publication - Category 2 Classification [system]">
    <vt:lpwstr/>
  </property>
  <property fmtid="{D5CDD505-2E9C-101B-9397-08002B2CF9AE}" pid="32" name="Objective-Connect Creator [system]">
    <vt:lpwstr/>
  </property>
  <property fmtid="{D5CDD505-2E9C-101B-9397-08002B2CF9AE}" pid="33" name="ContentTypeId">
    <vt:lpwstr>0x010100403EDB45499E3C4A9CABBFB5D3A49FC1</vt:lpwstr>
  </property>
</Properties>
</file>