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7" r:id="rId5"/>
    <p:sldId id="301" r:id="rId6"/>
    <p:sldId id="302" r:id="rId7"/>
    <p:sldId id="315" r:id="rId8"/>
    <p:sldId id="261" r:id="rId9"/>
    <p:sldId id="313" r:id="rId10"/>
    <p:sldId id="263" r:id="rId11"/>
    <p:sldId id="262" r:id="rId12"/>
    <p:sldId id="312" r:id="rId13"/>
    <p:sldId id="304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rskine" initials="LE" lastIdx="29" clrIdx="0">
    <p:extLst>
      <p:ext uri="{19B8F6BF-5375-455C-9EA6-DF929625EA0E}">
        <p15:presenceInfo xmlns:p15="http://schemas.microsoft.com/office/powerpoint/2012/main" userId="S::Laura_Erskine@rnli.org.uk::35700926-1f7f-4c1d-9d02-aafcf635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6" autoAdjust="0"/>
    <p:restoredTop sz="97137" autoAdjust="0"/>
  </p:normalViewPr>
  <p:slideViewPr>
    <p:cSldViewPr>
      <p:cViewPr varScale="1">
        <p:scale>
          <a:sx n="114" d="100"/>
          <a:sy n="114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44E-BBA3-4B36-B076-718715CBC1E8}" type="datetimeFigureOut">
              <a:rPr lang="en-GB" smtClean="0"/>
              <a:t>26/05/2023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99EA-92DD-4127-AC64-7860277EFB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b="1" i="0" u="sng" baseline="0"/>
              <a:t>A’ Chiad Shleamhnag</a:t>
            </a:r>
            <a:r>
              <a:rPr lang="gd" b="1" i="0" u="none" baseline="0"/>
              <a:t>: Gnìomh 1</a:t>
            </a:r>
            <a:endParaRPr lang="gd" dirty="0"/>
          </a:p>
          <a:p>
            <a:pPr algn="l" rtl="0"/>
            <a:r>
              <a:rPr lang="gd" b="0" i="0" u="none" baseline="0"/>
              <a:t>Bu chòir an t-sleamhnag seo a shealltainn nuair a thig sgoilearan a-steach dhan talla-cho-chruinneachaidh no dhan chlas. Iarr air na sgoilearan mionaid no dhà a chur a seachad a’ smaoineachadh air àite a tha faisg orra (no àiteigin air an do thadhail iad) far a bheil uisge fosgailte ann.</a:t>
            </a:r>
          </a:p>
          <a:p>
            <a:pPr algn="l" rtl="0"/>
            <a:r>
              <a:rPr lang="gd" b="0" i="0" u="none" baseline="0"/>
              <a:t>Dh’fhaodadh tu eisimpleir a thoirt dhaibh de loch, abhainn no tràigh ionadail, gus deagh dhealbh a thoirt air an t-suidheachadh agus gus an cuspair a chur ann an co-theacs brìoghmhor a ghabhas a thuigsinn gu furasta.</a:t>
            </a:r>
          </a:p>
          <a:p>
            <a:endParaRPr lang="g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‘Cuir na ceistean a leanas air sgoilearan:’?</a:t>
            </a:r>
          </a:p>
          <a:p>
            <a:pPr algn="l" rtl="0"/>
            <a:r>
              <a:rPr lang="gd" b="0" i="0" u="none" baseline="0"/>
              <a:t>Dè as toil leat mun uisge?; An robh tu riamh a’ faireachdainn mì-shàbhailte faisg air no ann an uisge?; Ciamar a dh’fhaodadh uisge a bhith cunnartach? </a:t>
            </a:r>
          </a:p>
          <a:p>
            <a:endParaRPr lang="gd" u="none" dirty="0"/>
          </a:p>
          <a:p>
            <a:pPr algn="l" rtl="0"/>
            <a:r>
              <a:rPr lang="gd" b="0" i="0" u="none" baseline="0"/>
              <a:t>Iarraibh air na sgoilearan smaoineachadh mu na dùbhlain: </a:t>
            </a: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 na h-eadar-dhealachaidhean a th’ ann eadar snàmh ann an amar-snàimh agus anns a’ mhuir?</a:t>
            </a:r>
          </a:p>
          <a:p>
            <a:pPr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Carson nach eil cuid de na cunnartan seo ri fhaicinn no furasta fhaicinn? Dè tha annta?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Ciamar as urrainn uisge a bhith cunnartach? </a:t>
            </a:r>
          </a:p>
          <a:p>
            <a:endParaRPr lang="gd" u="none" dirty="0"/>
          </a:p>
          <a:p>
            <a:endParaRPr lang="gd" u="none" dirty="0"/>
          </a:p>
          <a:p>
            <a:pPr marL="0" indent="0" algn="l" rtl="0">
              <a:buNone/>
            </a:pPr>
            <a:endParaRPr lang="gd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2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297881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11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66726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Leugh a-mach an aithris agus mìnich do sgoilearan gum feum iad smaoineachadh gu faiceallach mu deidhinn.</a:t>
            </a:r>
            <a:r>
              <a:rPr lang="gd" b="0" i="0" u="none" baseline="0"/>
              <a:t>. Feumaidh iad a bhith deiseil adhbhar a thoirt seachad airson am freagairt.</a:t>
            </a:r>
          </a:p>
          <a:p>
            <a:endParaRPr lang="gd" dirty="0"/>
          </a:p>
          <a:p>
            <a:pPr algn="l" rtl="0"/>
            <a:r>
              <a:rPr lang="gd" b="0" i="0" u="none" baseline="0"/>
              <a:t>1 = Ag aontachadh gu mòr</a:t>
            </a:r>
          </a:p>
          <a:p>
            <a:endParaRPr lang="gd" dirty="0"/>
          </a:p>
          <a:p>
            <a:pPr algn="l" rtl="0"/>
            <a:r>
              <a:rPr lang="gd" b="0" i="0" u="none" baseline="0"/>
              <a:t>10 = Ag eas-aontachadh gu mòr</a:t>
            </a:r>
          </a:p>
          <a:p>
            <a:pPr marL="0" indent="0" algn="l" rtl="0">
              <a:buNone/>
            </a:pPr>
            <a:endParaRPr lang="gd" dirty="0"/>
          </a:p>
          <a:p>
            <a:pPr marL="0" indent="0" algn="l" rtl="0">
              <a:buNone/>
            </a:pPr>
            <a:r>
              <a:rPr lang="gd" b="0" i="0" u="none" baseline="0"/>
              <a:t>Faigh fios air ais bho dhithis sgoilearan. Iarr orra na riosgan aca a cho-roinn agus coimeas a dhèanamh eatorra. An dèanadh an dàrna sgoilear na rinn an sgoilear eile?</a:t>
            </a:r>
          </a:p>
          <a:p>
            <a:pPr marL="0" indent="0" algn="l" rtl="0">
              <a:buNone/>
            </a:pPr>
            <a:endParaRPr lang="gd" dirty="0"/>
          </a:p>
          <a:p>
            <a:pPr marL="0" indent="0" algn="l" rtl="0">
              <a:buNone/>
            </a:pPr>
            <a:r>
              <a:rPr lang="gd" b="1" i="0" u="none" baseline="0"/>
              <a:t>Briathrachas:</a:t>
            </a:r>
          </a:p>
          <a:p>
            <a:pPr marL="0" indent="0" algn="l" rtl="0">
              <a:buNone/>
            </a:pPr>
            <a:r>
              <a:rPr lang="gd" b="0" i="0" u="none" baseline="0"/>
              <a:t>	        Cunnart: ‘rudeigin le comas cron adhbharachadh’</a:t>
            </a:r>
          </a:p>
          <a:p>
            <a:pPr marL="0" indent="0" algn="l" rtl="0">
              <a:buNone/>
            </a:pPr>
            <a:r>
              <a:rPr lang="gd" b="0" i="0" u="none" baseline="0"/>
              <a:t>	        Riosg: ‘an coltas gun tachair an cron sin’ </a:t>
            </a:r>
          </a:p>
          <a:p>
            <a:pPr marL="0" indent="0" algn="l" rtl="0">
              <a:buNone/>
            </a:pPr>
            <a:endParaRPr lang="gd" dirty="0"/>
          </a:p>
          <a:p>
            <a:pPr marL="0" indent="0" algn="l" rtl="0">
              <a:buNone/>
            </a:pPr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3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32262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b="0" i="0" u="none" baseline="0"/>
              <a:t>Gnìomh 3</a:t>
            </a:r>
          </a:p>
          <a:p>
            <a:endParaRPr lang="g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Cuir sgoilearan ann am buidhnean no paidhrichean. Iarr orra suidheachadh A no suidheachadh B a thaghadh agus a leughadh, agus an uair sin na ceistean sa bhogsa a fhreagairt. Iarr orra na freagairtean a thoirt air ais dhan chlas. </a:t>
            </a:r>
          </a:p>
          <a:p>
            <a:endParaRPr lang="gd" dirty="0"/>
          </a:p>
          <a:p>
            <a:pPr algn="l" rtl="0"/>
            <a:r>
              <a:rPr lang="gd" b="0" i="0" u="none" baseline="0"/>
              <a:t>Ceistean dùbhlain (a chuireas an tidsear air sgoilearan):</a:t>
            </a:r>
          </a:p>
          <a:p>
            <a:endParaRPr lang="gd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Dè a’ chomhairle sàbhailteachd uisge a bheireadh tu do chuideigin nas òige?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gd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Carson a tha thu nas sàbhailte ma tha thu a’ fuireach faisg air pàrant/neach-gleidhidh/inbheach cunntachail, no ann am buidheann?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4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55160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b="1" i="0" u="none" baseline="0"/>
              <a:t>Thoir fa-near: Thoir seachad rabhadh sàbhailteachd mus cluich thu a’ bhidio seo.</a:t>
            </a:r>
          </a:p>
          <a:p>
            <a:pPr algn="l" rtl="0"/>
            <a:r>
              <a:rPr lang="gd" b="1" i="0" u="none" baseline="0"/>
              <a:t>Thoir fa-near: Thèid dreach Albannach a chur an àite a’ bhidio seo, a tha ga chruthachadh an-dràsta le Scottish Tech Army. </a:t>
            </a:r>
          </a:p>
          <a:p>
            <a:endParaRPr lang="gd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d" b="0" i="0" u="none" baseline="0"/>
              <a:t>Leugh na ceistean mus cluich thu a’ bhidio. Thoir fios do sgoilearan ged nach eil an sgeulachd fìor, gu bheil i stèidhichte air .</a:t>
            </a: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droch thubaistean a thachair air feadh na h-Alba</a:t>
            </a:r>
            <a:r>
              <a:rPr lang="gd" b="0" i="0" u="none" baseline="0"/>
              <a:t>.</a:t>
            </a:r>
          </a:p>
          <a:p>
            <a:endParaRPr lang="gd" b="0" dirty="0"/>
          </a:p>
          <a:p>
            <a:endParaRPr lang="gd" b="0" dirty="0"/>
          </a:p>
          <a:p>
            <a:endParaRPr lang="g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5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262160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sz="1400" b="0" i="0" u="none" baseline="0"/>
              <a:t>Gnìomh 4</a:t>
            </a:r>
          </a:p>
          <a:p>
            <a:endParaRPr lang="gd" dirty="0"/>
          </a:p>
          <a:p>
            <a:pPr algn="l" rtl="0"/>
            <a:r>
              <a:rPr lang="gd" b="0" i="0" u="none" baseline="0"/>
              <a:t>Bidh feum agad air na leanas:</a:t>
            </a:r>
          </a:p>
          <a:p>
            <a:endParaRPr lang="gd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Bucaid no bobhla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Uisge fuar (le ciùban deighe ma tha iad sin rim faighinn)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Tubhailtean pàipeir, no searbhadair, airson làmhan a thiormachadh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Peann is pàipear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Tìmear</a:t>
            </a:r>
          </a:p>
          <a:p>
            <a:pPr marL="285750" indent="-285750" algn="l" rtl="0">
              <a:buFont typeface="Wingdings" pitchFamily="2" charset="2"/>
              <a:buChar char="§"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Faigh dithis shaor-thoileach. Iarr orra an ainmean a sgrìobhadh air pìos pàipeir. An uair sin, iarr orra an làmh (an làmh leis am bi iad a' sgrìobhadh) a chur dhan uisge. Faighnich den chlas dè cho fada ’s a shaoileas iad as urrainn dhaibh an làmhan a chumail san uisge. Agus faighnich do na saor-thoilich dè cho fada ‘s a tha iad a’ meas as urrainn dhaibh an làmhan a chumail san uisge. (Tòisich an tìmear).</a:t>
            </a:r>
          </a:p>
          <a:p>
            <a:pPr marL="0" indent="0" algn="l" rtl="0">
              <a:buFontTx/>
              <a:buNone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Faighnich de na saor-thoilich ciamar a tha seo a’ faireachdainn.</a:t>
            </a:r>
          </a:p>
          <a:p>
            <a:pPr marL="0" indent="0" algn="l" rtl="0">
              <a:buFontTx/>
              <a:buNone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An uair sin faighnich dhiubh ciamar a bhiodh iad a’ faireachdainn nam biodh a’ bhodhaig gu lèir aca san uisge. Dè na faireachdainnean a dh’fhaodadh a bhith agad? Am biodh an t-eagal ort, am biodh tu troimh-a-chèile?</a:t>
            </a:r>
          </a:p>
          <a:p>
            <a:pPr marL="0" indent="0" algn="l" rtl="0">
              <a:buFontTx/>
              <a:buNone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Faighnich dhiubh dè dhèanadh iad san t-suidheachadh sin.</a:t>
            </a:r>
          </a:p>
          <a:p>
            <a:pPr marL="0" indent="0" algn="l" rtl="0">
              <a:buFontTx/>
              <a:buNone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Feumaidh na h-aon saor-thoilich an uair sin an ainmean a sgrìobhadh air pìos pàipeir agus mìneachadh an robh e a’ faireachdainn eadar-dhealaichte. An robh e doirbh a dhèanamh? An robh na làmhan aca air chrith? Saoil carson a thachair sin?</a:t>
            </a:r>
          </a:p>
          <a:p>
            <a:pPr marL="0" indent="0" algn="l" rtl="0">
              <a:buFontTx/>
              <a:buNone/>
            </a:pPr>
            <a:endParaRPr lang="gd" dirty="0"/>
          </a:p>
          <a:p>
            <a:pPr marL="0" indent="0" algn="l" rtl="0">
              <a:buFontTx/>
              <a:buNone/>
            </a:pPr>
            <a:r>
              <a:rPr lang="gd" b="0" i="0" u="none" baseline="0"/>
              <a:t>Thoir fa-near: Nan tuiteadh iad ann an uisge, bu chòir dhaibh:</a:t>
            </a:r>
          </a:p>
          <a:p>
            <a:pPr marL="171450" indent="-171450" algn="l" rtl="0">
              <a:buFontTx/>
              <a:buChar char="-"/>
            </a:pPr>
            <a:r>
              <a:rPr lang="gd" b="0" i="0" u="none" baseline="0"/>
              <a:t>Feuchainn gun maoim a bhith orra</a:t>
            </a:r>
          </a:p>
          <a:p>
            <a:pPr marL="171450" indent="-171450" algn="l" rtl="0">
              <a:buFontTx/>
              <a:buChar char="-"/>
            </a:pPr>
            <a:r>
              <a:rPr lang="gd" b="0" i="0" u="none" baseline="0"/>
              <a:t>Gun feuchainn ri aodach a thoirt dhiubh</a:t>
            </a:r>
          </a:p>
          <a:p>
            <a:pPr marL="171450" indent="-171450" algn="l" rtl="0">
              <a:buFontTx/>
              <a:buChar char="-"/>
            </a:pPr>
            <a:r>
              <a:rPr lang="gd" b="0" i="0" u="none" baseline="0"/>
              <a:t>Gun feuchainn ri snàmh. An àite seo, bu chòir dhaibh </a:t>
            </a:r>
            <a:r>
              <a:rPr lang="gd" b="1" i="0" u="none" baseline="0"/>
              <a:t>a dhol air fleod </a:t>
            </a:r>
            <a:r>
              <a:rPr lang="gd" b="0" i="0" u="none" baseline="0"/>
              <a:t>air an druim fad 60 diog. Bheir seo cothrom dhaibh socrachadh, fàs cleachdte ri teothachd an uisge agus smaoineachadh air dè a nì iad (snàmh no èigheachd airson cuideachadh).</a:t>
            </a:r>
          </a:p>
          <a:p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6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42732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b="0" i="0" u="none" baseline="0"/>
              <a:t>Tha an t-sleamhnag seo a’ sealltainn mar a bheir clisgeadh uisge fuar buaidh air do bhodhaig aig diofar ìrean. </a:t>
            </a:r>
          </a:p>
          <a:p>
            <a:endParaRPr lang="gd" dirty="0"/>
          </a:p>
          <a:p>
            <a:pPr algn="l" rtl="0"/>
            <a:r>
              <a:rPr lang="gd" b="1" i="0" u="none" baseline="0"/>
              <a:t>Ceistean dùbhlain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bheil an t-òrdugh seo a’ cur iongnadh air duine sam bith?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 a dhèanadh tu gus thu fhèin a shocrachadh? 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Ciamar a dh’fhaodadh socrachadh do chuideachadh gus do chumail beò?</a:t>
            </a:r>
          </a:p>
          <a:p>
            <a:pPr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Ciamar a dh’fhaodadh fleòdradh do bheatha a shàbhaladh? </a:t>
            </a:r>
            <a:r>
              <a:rPr lang="gd" b="0" i="0" u="none" baseline="0">
                <a:effectLst/>
              </a:rPr>
              <a:t> </a:t>
            </a: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gd" dirty="0"/>
          </a:p>
          <a:p>
            <a:endParaRPr lang="gd" dirty="0"/>
          </a:p>
          <a:p>
            <a:pPr algn="l" rtl="0"/>
            <a:r>
              <a:rPr lang="gd" b="0" i="0" u="none" baseline="0"/>
              <a:t>Tha teothachd sam bith fo 15° C air a mheas mar uisge fuar agus is urrainn dha droch bhuaidh a thoirt air d’ anail agus air do ghluasad, agus mar sin tha an cunnart mòr airson a' mhòr-chuid den bhliadhna.</a:t>
            </a:r>
          </a:p>
          <a:p>
            <a:endParaRPr lang="gd" dirty="0"/>
          </a:p>
          <a:p>
            <a:pPr algn="l" rtl="0"/>
            <a:r>
              <a:rPr lang="gd" b="0" i="0" u="none" baseline="0"/>
              <a:t>Tha teothachd chuibheasach na mara timcheall air an RA agus Èirinn timcheall air 12 ° 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7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293974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endParaRPr lang="gd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Dè an teothachd àbhaisteach aig amar-snàimh? 29 °C agus tha sin fhathast a’ faireachdainn fuar nuair a thèid thu a-steach an toiseach 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gd" b="0" i="0" u="none" baseline="0"/>
              <a:t>Is ann ainneamh a bhios an t-uisge timcheall ar cladaichean no ann an aibhnichean a’ fàs nas àirde na 15° C, agus mar sin tha clisgeadh uisge fuar an-còmhnaidh dualtach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gd" dirty="0"/>
          </a:p>
          <a:p>
            <a:pPr algn="l" rtl="0"/>
            <a:r>
              <a:rPr lang="gd" b="0" i="0" u="none" baseline="0"/>
              <a:t>Faighnich de na sgoilearan: </a:t>
            </a: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Ciamar a dh’fhaodadh fleòdradh a bhith air am balach anns a’ bhidio a chuideachadh?</a:t>
            </a:r>
            <a:endParaRPr lang="gd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gd" dirty="0"/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gd" b="1" i="0" u="none" baseline="0"/>
              <a:t>Bidh air fleod airson a bhith beò</a:t>
            </a:r>
            <a:endParaRPr lang="gd" dirty="0"/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gd" b="0" i="0" u="none" baseline="0"/>
              <a:t>An àite a bhith a’ gabhail maoim agus a’ feuchainn ri snàmh, </a:t>
            </a:r>
            <a:r>
              <a:rPr lang="gd" b="1" i="0" u="none" baseline="0"/>
              <a:t>rach air fleod </a:t>
            </a:r>
            <a:r>
              <a:rPr lang="gd" b="0" i="0" u="none" baseline="0"/>
              <a:t>air do dhruim airson 60 diogan. Ma tha rùm gu leòr ann, iarr air na sgoilearan ‘a dhol air fleòd’ air an druim air an làr. Bidh mar ‘chrosgag’ – cuir do chasan is gàirdeanan a-mach, a’ gluasad do ghàirdeanan san uisge gu slaodach. Cuidichidh seo thu gus socrachadh, fàsaidh do bhodhaig cleachdte ri teothachd an uisge agus bheir e ùine dhut smaoineachadh. Às dèidh 60 diog, feuch an dàrna cuid ri snàmh gu rudeigin (cladach, rudeigin a tha air fleòd), no ri èigheachd airson cuideachadh (cunnt sìos bho thrì agus iarr air na sgoilearan aon làmh a chur san adhar, a’ smèideadh, agus ag èigheach ‘cuidich mi’ gu h-àrd).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g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gd" b="0" i="0" u="none" baseline="0"/>
              <a:t>Brosnaich sgoilearan gus an amar-snàimh ionadail aca a chleachdadh gus am faigh iad cothrom a dhol air fleòd. 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8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86286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d" dirty="0"/>
          </a:p>
          <a:p>
            <a:pPr marL="0" indent="0" algn="l" rtl="0">
              <a:buNone/>
            </a:pPr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9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344814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 tuigse a thomhas, faighnich de sgoilearan:</a:t>
            </a:r>
          </a:p>
          <a:p>
            <a:endParaRPr lang="g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Carson nach bu chòir dhut a dhol a-steach dhan uisge gus cuideigin a chuideachadh uair sam bith?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 dha a chuireas tu fios ann an suidheachadh èiginn?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 bhios tu ag iarraidh nuair a bhios tu aig an tràigh? Aig loch?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 na trì rudan as urrainn dhut dèanamh gus cumail sàbhailte faisg air uisge?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Carson a tha cuid de chunnartan falaichte uaireannan?</a:t>
            </a:r>
          </a:p>
          <a:p>
            <a:pPr lvl="0"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thuiteas tu ann an uisge fuar, dè bu chòir dhut dèanamh?</a:t>
            </a:r>
          </a:p>
          <a:p>
            <a:pPr algn="l" rtl="0"/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 na trì pìosan comhairle a bheireadh tu do chuideigin mu shàbhailteachd uisge?  </a:t>
            </a:r>
            <a:r>
              <a:rPr lang="gd" b="0" i="0" u="none" baseline="0">
                <a:effectLst/>
              </a:rPr>
              <a:t> </a:t>
            </a:r>
            <a:r>
              <a:rPr lang="gd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Should these bullets be in the PowerPoint slide, in the Notes?</a:t>
            </a:r>
          </a:p>
          <a:p>
            <a:endParaRPr lang="g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03F99EA-92DD-4127-AC64-7860277EFBC5}" type="slidenum">
              <a:rPr/>
              <a:t>10</a:t>
            </a:fld>
            <a:endParaRPr lang="gd" dirty="0"/>
          </a:p>
        </p:txBody>
      </p:sp>
    </p:spTree>
    <p:extLst>
      <p:ext uri="{BB962C8B-B14F-4D97-AF65-F5344CB8AC3E}">
        <p14:creationId xmlns:p14="http://schemas.microsoft.com/office/powerpoint/2010/main" val="102705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36" y="4174231"/>
            <a:ext cx="5686400" cy="86409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12" y="496632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06" y="476672"/>
            <a:ext cx="40815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 userDrawn="1"/>
        </p:nvSpPr>
        <p:spPr>
          <a:xfrm>
            <a:off x="467544" y="6269360"/>
            <a:ext cx="8136904" cy="18397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37854" cy="7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908720"/>
            <a:ext cx="5686400" cy="86409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12" y="198884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9E679-900B-A04B-ADCE-57CB30C38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5AA74-DD55-544D-9805-CDDA16D6E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8"/>
          <a:stretch/>
        </p:blipFill>
        <p:spPr>
          <a:xfrm>
            <a:off x="-2187" y="1"/>
            <a:ext cx="9146187" cy="1268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E11FF-FEBC-5F4C-A320-C032703DE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96EE1-D743-B440-B0C7-116767CB4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3"/>
          <a:stretch/>
        </p:blipFill>
        <p:spPr>
          <a:xfrm>
            <a:off x="0" y="0"/>
            <a:ext cx="9144000" cy="1556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A56B9-1B71-D140-9615-F978B9699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7"/>
          <a:stretch/>
        </p:blipFill>
        <p:spPr>
          <a:xfrm>
            <a:off x="0" y="-1"/>
            <a:ext cx="9144000" cy="13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7CCE8F-4691-474E-3BFB-4AE547607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8"/>
          <a:stretch/>
        </p:blipFill>
        <p:spPr>
          <a:xfrm>
            <a:off x="0" y="-1"/>
            <a:ext cx="9144000" cy="13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26/05/2023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CdFlDaEeOP4?start=8&amp;feature=oembed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0gd6QC2Emrc?feature=oembed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3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9FA387-20F5-1842-90D6-FFDCF28E2973}"/>
              </a:ext>
            </a:extLst>
          </p:cNvPr>
          <p:cNvSpPr txBox="1">
            <a:spLocks/>
          </p:cNvSpPr>
          <p:nvPr/>
        </p:nvSpPr>
        <p:spPr>
          <a:xfrm>
            <a:off x="827584" y="260648"/>
            <a:ext cx="6264696" cy="8640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3200" b="1" i="0" u="none" baseline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Leasan Sàbhailteachd Uisge:</a:t>
            </a:r>
            <a:br>
              <a:rPr lang="gd" sz="3200" b="1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</a:br>
            <a:r>
              <a:rPr lang="gd" sz="2400" b="1" i="0" u="none" baseline="0">
                <a:solidFill>
                  <a:schemeClr val="bg2"/>
                </a:solidFill>
                <a:latin typeface="Helvetica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Treas / Ceathramh Ìre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34E79-E10D-1F42-B66B-68971619F57C}"/>
              </a:ext>
            </a:extLst>
          </p:cNvPr>
          <p:cNvSpPr txBox="1">
            <a:spLocks/>
          </p:cNvSpPr>
          <p:nvPr/>
        </p:nvSpPr>
        <p:spPr>
          <a:xfrm>
            <a:off x="664777" y="3762932"/>
            <a:ext cx="4032448" cy="3652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Arial" pitchFamily="34" charset="0"/>
              <a:buAutoNum type="arabicParenR"/>
            </a:pPr>
            <a:r>
              <a:rPr lang="gd" sz="1800" b="0" i="0" u="none" baseline="0" dirty="0">
                <a:solidFill>
                  <a:schemeClr val="tx2"/>
                </a:solidFill>
                <a:latin typeface="Arial"/>
                <a:cs typeface="Arial"/>
              </a:rPr>
              <a:t>Gus tuigse fhaighinn air na cunnartan a tha an lùib uisge, gu sònraichte a’ bhuaidh aig clisgeadh uisge fuar. </a:t>
            </a:r>
          </a:p>
          <a:p>
            <a:pPr marL="342900" indent="-342900" algn="l" rtl="0">
              <a:buFont typeface="Arial" pitchFamily="34" charset="0"/>
              <a:buAutoNum type="arabicParenR"/>
            </a:pPr>
            <a:r>
              <a:rPr lang="gd" sz="1800" b="0" i="0" u="none" baseline="0" dirty="0">
                <a:solidFill>
                  <a:schemeClr val="tx2"/>
                </a:solidFill>
              </a:rPr>
              <a:t>Gus tuigse fhaighinn air mar as urrainn dhut thu fhèin agus daoine eile a chumail sàbhailte timcheall air uisge, agus mar a dhèiligeas tu ri suidheachadh èiginn.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C7D13-CF48-D24C-AAF3-AB716D33C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84784"/>
            <a:ext cx="3528392" cy="469582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329F25-CE52-1748-BA14-ED50ACF1B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37756" r="41338" b="38869"/>
          <a:stretch/>
        </p:blipFill>
        <p:spPr>
          <a:xfrm>
            <a:off x="251520" y="1759762"/>
            <a:ext cx="1584176" cy="15121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C075A2-B282-8E40-BD4F-D6C9012939E5}"/>
              </a:ext>
            </a:extLst>
          </p:cNvPr>
          <p:cNvSpPr txBox="1">
            <a:spLocks/>
          </p:cNvSpPr>
          <p:nvPr/>
        </p:nvSpPr>
        <p:spPr>
          <a:xfrm>
            <a:off x="1619673" y="1916832"/>
            <a:ext cx="3528391" cy="1355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4000" b="1" i="0" u="none" baseline="0" dirty="0">
                <a:solidFill>
                  <a:schemeClr val="tx2"/>
                </a:solidFill>
                <a:latin typeface="Helvetica" pitchFamily="2" charset="0"/>
              </a:rPr>
              <a:t>Amasan</a:t>
            </a:r>
          </a:p>
          <a:p>
            <a:pPr marL="182563" indent="-182563" algn="l" rtl="0"/>
            <a:r>
              <a:rPr lang="gd" sz="4000" b="1" i="0" u="none" baseline="0" dirty="0">
                <a:solidFill>
                  <a:schemeClr val="tx2"/>
                </a:solidFill>
                <a:latin typeface="Helvetica" pitchFamily="2" charset="0"/>
              </a:rPr>
              <a:t>Ionnsachaich</a:t>
            </a:r>
          </a:p>
        </p:txBody>
      </p:sp>
    </p:spTree>
    <p:extLst>
      <p:ext uri="{BB962C8B-B14F-4D97-AF65-F5344CB8AC3E}">
        <p14:creationId xmlns:p14="http://schemas.microsoft.com/office/powerpoint/2010/main" val="243478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BB4B20-1E35-404C-BDC2-E4DB5702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648072"/>
          </a:xfrm>
        </p:spPr>
        <p:txBody>
          <a:bodyPr>
            <a:noAutofit/>
          </a:bodyPr>
          <a:lstStyle/>
          <a:p>
            <a:pPr algn="l" rtl="0"/>
            <a:r>
              <a:rPr lang="gd" sz="1900" b="1" i="0" u="none" baseline="0" dirty="0">
                <a:solidFill>
                  <a:schemeClr val="bg1"/>
                </a:solidFill>
                <a:latin typeface="Helvetica" pitchFamily="2" charset="0"/>
              </a:rPr>
              <a:t>Mar as urrainn dhut cumail sàbhailte agus spòrs a </a:t>
            </a:r>
            <a:br>
              <a:rPr lang="gd" sz="1900" b="1" i="0" u="none" baseline="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gd" sz="1900" b="1" i="0" u="none" baseline="0" dirty="0">
                <a:solidFill>
                  <a:schemeClr val="bg1"/>
                </a:solidFill>
                <a:latin typeface="Helvetica" pitchFamily="2" charset="0"/>
              </a:rPr>
              <a:t>bhith agad ann an agus timcheall air uisge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9EB14-E965-A349-B44C-336114C8A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r="-3633"/>
          <a:stretch/>
        </p:blipFill>
        <p:spPr>
          <a:xfrm>
            <a:off x="1331640" y="1470744"/>
            <a:ext cx="6844039" cy="49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EC027-24B3-0947-871F-82F88DF04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1E46F7-528D-4BD0-9E22-A4E60B8AE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04" y="6093296"/>
            <a:ext cx="5545732" cy="50405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gd" b="0" i="0" u="none" baseline="0" dirty="0">
                <a:solidFill>
                  <a:schemeClr val="bg1"/>
                </a:solidFill>
              </a:rPr>
              <a:t>Tha an goireas seo stèidhichte air obair chruaidh Gillian Barclay agus Buidheann Sàbhailteachd Uisge Fhìobha</a:t>
            </a:r>
          </a:p>
          <a:p>
            <a:endParaRPr lang="g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C508BD-0759-4A19-A4E4-C2C32609DB28}"/>
              </a:ext>
            </a:extLst>
          </p:cNvPr>
          <p:cNvSpPr/>
          <p:nvPr/>
        </p:nvSpPr>
        <p:spPr>
          <a:xfrm>
            <a:off x="0" y="1613987"/>
            <a:ext cx="1593750" cy="4983072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bIns="90000">
            <a:spAutoFit/>
          </a:bodyPr>
          <a:lstStyle/>
          <a:p>
            <a:pPr algn="l" rtl="0"/>
            <a:r>
              <a:rPr lang="gd" sz="1200" b="1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Ann am paidhir no ann am buidheann, tagh </a:t>
            </a:r>
            <a:br>
              <a:rPr lang="gd" sz="1200" b="1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</a:br>
            <a:r>
              <a:rPr lang="gd" sz="1200" b="1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dealbh.</a:t>
            </a:r>
          </a:p>
          <a:p>
            <a:endParaRPr lang="gd" sz="1200" b="1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Dè tha thu a’ faicinn?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Am bi thu a’ dol gu àite mar seo uair sam bith? Càit a bheil e?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A bheil thu a’ faireachdainn sàbhailte an sin?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Dè na cunnartan a dh’fhaodadh a bhith ann? </a:t>
            </a:r>
            <a:br>
              <a:rPr lang="gd" sz="1200" dirty="0">
                <a:solidFill>
                  <a:srgbClr val="002B5C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endParaRPr lang="gd" sz="12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endParaRPr lang="gd" sz="12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61A97-EE8F-C14B-AA83-2DFCDC97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6620"/>
          <a:stretch/>
        </p:blipFill>
        <p:spPr>
          <a:xfrm>
            <a:off x="0" y="2669969"/>
            <a:ext cx="9144000" cy="4221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CC356-D683-442E-9B7A-CEE842DC7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69" r="31199"/>
          <a:stretch/>
        </p:blipFill>
        <p:spPr>
          <a:xfrm>
            <a:off x="1714164" y="1622906"/>
            <a:ext cx="3373709" cy="2094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02142-6FC8-4BA9-BE3D-A44F24664760}"/>
              </a:ext>
            </a:extLst>
          </p:cNvPr>
          <p:cNvSpPr txBox="1"/>
          <p:nvPr/>
        </p:nvSpPr>
        <p:spPr>
          <a:xfrm>
            <a:off x="1765022" y="162290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17" name="Picture 16" descr="A picture containing outdoor, snow, sport&#10;&#10;Description automatically generated">
            <a:extLst>
              <a:ext uri="{FF2B5EF4-FFF2-40B4-BE49-F238E27FC236}">
                <a16:creationId xmlns:a16="http://schemas.microsoft.com/office/drawing/2014/main" id="{317098C4-CDD7-42D0-99D5-E36C738B2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10641" b="5724"/>
          <a:stretch/>
        </p:blipFill>
        <p:spPr>
          <a:xfrm>
            <a:off x="1714164" y="3794959"/>
            <a:ext cx="3374441" cy="2003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47424-E770-41CC-B44C-0D4E7759285C}"/>
              </a:ext>
            </a:extLst>
          </p:cNvPr>
          <p:cNvSpPr txBox="1"/>
          <p:nvPr/>
        </p:nvSpPr>
        <p:spPr>
          <a:xfrm>
            <a:off x="1703496" y="6237312"/>
            <a:ext cx="733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0" i="0" u="non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Dè na h-eadar-dhealachaidhean a th’ ann eadar snàmh ann an amar-snàimh agus anns a’ mhuir?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3AE8F-8094-4BE1-965C-4C9804F059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79"/>
          <a:stretch/>
        </p:blipFill>
        <p:spPr>
          <a:xfrm>
            <a:off x="5208010" y="1615886"/>
            <a:ext cx="3622984" cy="2094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34BB6-0F97-44C4-B2D7-828E3D410FC2}"/>
              </a:ext>
            </a:extLst>
          </p:cNvPr>
          <p:cNvSpPr txBox="1"/>
          <p:nvPr/>
        </p:nvSpPr>
        <p:spPr>
          <a:xfrm>
            <a:off x="1717458" y="37890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09C08-EB89-4104-96BC-6EB1C4586859}"/>
              </a:ext>
            </a:extLst>
          </p:cNvPr>
          <p:cNvSpPr txBox="1"/>
          <p:nvPr/>
        </p:nvSpPr>
        <p:spPr>
          <a:xfrm>
            <a:off x="5267893" y="16686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20616-526A-40AE-9E52-A35B40B5A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0" b="2447"/>
          <a:stretch/>
        </p:blipFill>
        <p:spPr>
          <a:xfrm>
            <a:off x="5208010" y="3794958"/>
            <a:ext cx="3614999" cy="2003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8395B-A260-4780-87E8-5C0FF4512C43}"/>
              </a:ext>
            </a:extLst>
          </p:cNvPr>
          <p:cNvSpPr txBox="1"/>
          <p:nvPr/>
        </p:nvSpPr>
        <p:spPr>
          <a:xfrm>
            <a:off x="5267893" y="37972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B1B9-0FBE-2243-B6CB-FCD388D4F8B0}"/>
              </a:ext>
            </a:extLst>
          </p:cNvPr>
          <p:cNvSpPr txBox="1"/>
          <p:nvPr/>
        </p:nvSpPr>
        <p:spPr>
          <a:xfrm>
            <a:off x="-482138" y="1080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gd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09B998-DAA3-014F-A083-0AE3EF4DD15B}"/>
              </a:ext>
            </a:extLst>
          </p:cNvPr>
          <p:cNvSpPr txBox="1">
            <a:spLocks/>
          </p:cNvSpPr>
          <p:nvPr/>
        </p:nvSpPr>
        <p:spPr>
          <a:xfrm>
            <a:off x="1610118" y="1276100"/>
            <a:ext cx="7075648" cy="35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2000" b="1" i="0" u="none" baseline="0">
                <a:solidFill>
                  <a:schemeClr val="bg2"/>
                </a:solidFill>
                <a:latin typeface="Helvetica" pitchFamily="2" charset="0"/>
              </a:rPr>
              <a:t>Gnìomh 1</a:t>
            </a:r>
            <a:endParaRPr lang="gd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6C5C34-B3C8-EE49-BACA-90EEA4579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4861"/>
          <a:stretch/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39CC239-DE05-7347-98E1-75B69DAE4E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24936" r="26764" b="25948"/>
          <a:stretch/>
        </p:blipFill>
        <p:spPr>
          <a:xfrm>
            <a:off x="2195736" y="1736229"/>
            <a:ext cx="4824536" cy="2268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F48B29-22E6-417C-8D99-F683241B13C7}"/>
              </a:ext>
            </a:extLst>
          </p:cNvPr>
          <p:cNvSpPr txBox="1"/>
          <p:nvPr/>
        </p:nvSpPr>
        <p:spPr>
          <a:xfrm>
            <a:off x="827584" y="3863217"/>
            <a:ext cx="748883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d" sz="17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1 – Ag aontachadh gu mòr</a:t>
            </a:r>
          </a:p>
          <a:p>
            <a:pPr algn="ctr" rtl="0"/>
            <a:r>
              <a:rPr lang="gd" sz="17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10 – Ag eas-aontachadh gu mòr</a:t>
            </a:r>
          </a:p>
          <a:p>
            <a:pPr algn="ctr" rtl="0"/>
            <a:br>
              <a:rPr lang="gd" sz="1700" b="1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gd" sz="1700" b="1" i="0" u="none" baseline="0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Seas faisg orm ma tha thu ag aontachadh, seas </a:t>
            </a:r>
          </a:p>
          <a:p>
            <a:pPr algn="ctr" rtl="0"/>
            <a:r>
              <a:rPr lang="gd" sz="1700" b="1" i="0" u="none" baseline="0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air falbh bhuam mura h-eil thu ag aontachadh. </a:t>
            </a:r>
            <a:br>
              <a:rPr lang="gd" sz="1700" b="1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gd" sz="1700" b="1" i="0" u="none" baseline="0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Bi deiseil do fhreagairt a mhìneachadh. </a:t>
            </a:r>
          </a:p>
          <a:p>
            <a:endParaRPr lang="gd" sz="17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16A2A-6355-4914-BB9B-694D08EA614D}"/>
              </a:ext>
            </a:extLst>
          </p:cNvPr>
          <p:cNvSpPr/>
          <p:nvPr/>
        </p:nvSpPr>
        <p:spPr>
          <a:xfrm>
            <a:off x="318955" y="6072655"/>
            <a:ext cx="8856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gd" sz="1400" b="0" i="0" u="none" baseline="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An urrainn dhut smaoineachadh air àm nuair a bha thu a’ faireachdainn fo chuideam gus riosg a ghabhail?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gd" sz="1400" b="0" i="0" u="none" baseline="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Dè dhèanadh tu nam biodh cuideigin gad bhrosnachadh gus rudeigin cunnartach a dhèanamh faisg air uisge?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73D85-64D5-7646-8525-BB6C425C73FE}"/>
              </a:ext>
            </a:extLst>
          </p:cNvPr>
          <p:cNvSpPr txBox="1"/>
          <p:nvPr/>
        </p:nvSpPr>
        <p:spPr>
          <a:xfrm>
            <a:off x="2735796" y="2132856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d" sz="2500" b="0" i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Oblique" pitchFamily="2" charset="0"/>
                <a:cs typeface="Arial" panose="020B0604020202020204" pitchFamily="34" charset="0"/>
              </a:rPr>
              <a:t>“Cha bhi mi uair sam bith a’ gabhail riosgan timcheall air uisge.” </a:t>
            </a:r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8B3D1E38-3D82-E34E-99B5-C5F2375DE7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2"/>
          <a:stretch/>
        </p:blipFill>
        <p:spPr>
          <a:xfrm>
            <a:off x="-108520" y="2684574"/>
            <a:ext cx="2736304" cy="2919365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0BF0A9FA-723F-7E45-A981-B6AE067FDD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2"/>
          <a:stretch/>
        </p:blipFill>
        <p:spPr>
          <a:xfrm>
            <a:off x="6415793" y="2687057"/>
            <a:ext cx="2736304" cy="291936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FB44A6A-1A42-FF45-B3E7-406FE20125BD}"/>
              </a:ext>
            </a:extLst>
          </p:cNvPr>
          <p:cNvSpPr txBox="1">
            <a:spLocks/>
          </p:cNvSpPr>
          <p:nvPr/>
        </p:nvSpPr>
        <p:spPr>
          <a:xfrm>
            <a:off x="251520" y="1268760"/>
            <a:ext cx="7075648" cy="526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2000" b="1" i="0" u="none" baseline="0">
                <a:solidFill>
                  <a:schemeClr val="bg2"/>
                </a:solidFill>
                <a:latin typeface="Helvetica" pitchFamily="2" charset="0"/>
              </a:rPr>
              <a:t>Gnìomh 2 </a:t>
            </a:r>
            <a:r>
              <a:rPr lang="gd" sz="2000" b="1" i="0" u="none" baseline="0">
                <a:solidFill>
                  <a:schemeClr val="tx2"/>
                </a:solidFill>
                <a:latin typeface="Helvetica" pitchFamily="2" charset="0"/>
              </a:rPr>
              <a:t>Stad is Smaoinich, Aithnich na Cunnartan</a:t>
            </a:r>
            <a:endParaRPr lang="gd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6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D9709AEF-70C1-4EBF-8FE8-EC61FCB09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8" r="7795"/>
          <a:stretch/>
        </p:blipFill>
        <p:spPr>
          <a:xfrm rot="5400000">
            <a:off x="1034294" y="2313927"/>
            <a:ext cx="4757426" cy="3387171"/>
          </a:xfrm>
          <a:prstGeom prst="rect">
            <a:avLst/>
          </a:prstGeom>
        </p:spPr>
      </p:pic>
      <p:pic>
        <p:nvPicPr>
          <p:cNvPr id="10" name="Picture 9" descr="A road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4FF735E3-A122-497C-A42B-F59D6A8E5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8613" b="2635"/>
          <a:stretch/>
        </p:blipFill>
        <p:spPr>
          <a:xfrm>
            <a:off x="5334618" y="1628796"/>
            <a:ext cx="3387172" cy="475742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FB4F50-6F54-EA45-BB7F-5799591FEF5E}"/>
              </a:ext>
            </a:extLst>
          </p:cNvPr>
          <p:cNvSpPr/>
          <p:nvPr/>
        </p:nvSpPr>
        <p:spPr>
          <a:xfrm>
            <a:off x="1880477" y="4984946"/>
            <a:ext cx="3065060" cy="1256615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g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3EC61-B2E3-4FBC-9182-1994E0405228}"/>
              </a:ext>
            </a:extLst>
          </p:cNvPr>
          <p:cNvSpPr txBox="1"/>
          <p:nvPr/>
        </p:nvSpPr>
        <p:spPr>
          <a:xfrm>
            <a:off x="1565020" y="5085184"/>
            <a:ext cx="3541573" cy="120032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28600" indent="-228600" algn="ctr" rtl="0">
              <a:buAutoNum type="alphaUcParenR"/>
            </a:pP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’S e latha grianach ach gaothach a th’ ann. </a:t>
            </a:r>
            <a:br>
              <a:rPr lang="gd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Tha thu a’ grunnachadh anns an uisge eu-domhainn.</a:t>
            </a:r>
          </a:p>
          <a:p>
            <a:pPr algn="ctr" rtl="0"/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Cha do dh’ionnsaich do bhràthair beag </a:t>
            </a:r>
            <a:br>
              <a:rPr lang="gd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snàmh fhathast . Tha do phàrantan</a:t>
            </a:r>
            <a:br>
              <a:rPr lang="gd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air an tràigh.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AB25EE-0BA9-A34C-BAF1-7977D47E426D}"/>
              </a:ext>
            </a:extLst>
          </p:cNvPr>
          <p:cNvSpPr/>
          <p:nvPr/>
        </p:nvSpPr>
        <p:spPr>
          <a:xfrm>
            <a:off x="5449351" y="4943579"/>
            <a:ext cx="3065060" cy="1256615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g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49E0B-C698-E240-9303-8594F4570A4C}"/>
              </a:ext>
            </a:extLst>
          </p:cNvPr>
          <p:cNvSpPr txBox="1"/>
          <p:nvPr/>
        </p:nvSpPr>
        <p:spPr>
          <a:xfrm>
            <a:off x="5538715" y="5043817"/>
            <a:ext cx="3065060" cy="101566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B) ’S e feasgar fuar geamhraidh a th’ ann. </a:t>
            </a:r>
            <a:br>
              <a:rPr lang="gd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Tha thu fhèin is dithis charaid</a:t>
            </a:r>
            <a:br>
              <a:rPr lang="gd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d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air cuairt leis a’ chù faisg air an abhainn. Tha e a’ fàs dorcha agus chan eil solais sràide ann. Tha cafaidh faisg air làimh.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47E69B2F-AFC8-3842-B75C-8C341B806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7"/>
          <a:stretch/>
        </p:blipFill>
        <p:spPr>
          <a:xfrm>
            <a:off x="1565020" y="1496606"/>
            <a:ext cx="1785431" cy="1994212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34FD090F-D141-EA41-B313-9ED4356B06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/>
          <a:stretch/>
        </p:blipFill>
        <p:spPr>
          <a:xfrm>
            <a:off x="5292080" y="1496606"/>
            <a:ext cx="1785431" cy="19942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E614AB-2F5D-AA48-AF1E-62DBFE07ED1B}"/>
              </a:ext>
            </a:extLst>
          </p:cNvPr>
          <p:cNvSpPr/>
          <p:nvPr/>
        </p:nvSpPr>
        <p:spPr>
          <a:xfrm>
            <a:off x="1" y="1628796"/>
            <a:ext cx="1593750" cy="5183127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bIns="90000">
            <a:spAutoFit/>
          </a:bodyPr>
          <a:lstStyle/>
          <a:p>
            <a:pPr algn="l" rtl="0"/>
            <a:r>
              <a:rPr lang="gd" sz="1300" b="0" i="0" u="none" baseline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 </a:t>
            </a:r>
          </a:p>
          <a:p>
            <a:pPr algn="l" rtl="0"/>
            <a:r>
              <a:rPr lang="gd" sz="1300" b="1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Tagh A no B.</a:t>
            </a:r>
          </a:p>
          <a:p>
            <a:endParaRPr lang="gd" sz="1300" b="1" dirty="0">
              <a:solidFill>
                <a:srgbClr val="002B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 rtl="0"/>
            <a:r>
              <a:rPr lang="gd" sz="1300" b="1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 bhuidhinn, beachdaich air na leanas:</a:t>
            </a:r>
          </a:p>
          <a:p>
            <a:endParaRPr lang="gd" sz="1300" dirty="0">
              <a:solidFill>
                <a:srgbClr val="002B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6000" indent="-216000" algn="l" rtl="0">
              <a:buAutoNum type="arabicPeriod"/>
            </a:pPr>
            <a:r>
              <a:rPr lang="gd" sz="1300" b="0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Dè na cunnartan a dh’fhaodadh a bhith ann?</a:t>
            </a: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6000" indent="-216000" algn="l" rtl="0">
              <a:buAutoNum type="arabicPeriod"/>
            </a:pPr>
            <a:r>
              <a:rPr lang="gd" sz="1300" b="0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bheil a h-uile cunnart furasta fhaicinn?  </a:t>
            </a: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6000" indent="-216000" algn="l" rtl="0">
              <a:buAutoNum type="arabicPeriod"/>
            </a:pPr>
            <a:r>
              <a:rPr lang="gd" sz="1300" b="0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Dè a b’ urrainn dhut dèanamh airson cumail sàbhailte?  </a:t>
            </a: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6000" indent="-216000" algn="l" rtl="0">
              <a:buAutoNum type="arabicPeriod"/>
            </a:pPr>
            <a:r>
              <a:rPr lang="gd" sz="1300" b="0" i="0" u="none" baseline="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Dè bheireadh tu leat?</a:t>
            </a:r>
          </a:p>
          <a:p>
            <a:endParaRPr lang="gd" sz="13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  <a:p>
            <a:pPr marL="216000" indent="-216000" algn="l" rtl="0">
              <a:buAutoNum type="arabicPeriod"/>
            </a:pPr>
            <a:endParaRPr lang="gd" sz="1300" dirty="0">
              <a:solidFill>
                <a:srgbClr val="002B5C"/>
              </a:solidFill>
              <a:latin typeface="Helvetica" pitchFamily="2" charset="0"/>
              <a:ea typeface="+mj-ea"/>
              <a:cs typeface="Arial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C641F6-968B-EB43-B3DD-1E1588C76245}"/>
              </a:ext>
            </a:extLst>
          </p:cNvPr>
          <p:cNvSpPr txBox="1">
            <a:spLocks/>
          </p:cNvSpPr>
          <p:nvPr/>
        </p:nvSpPr>
        <p:spPr>
          <a:xfrm>
            <a:off x="1672816" y="1268760"/>
            <a:ext cx="7075648" cy="526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2000" b="1" i="0" u="none" baseline="0">
                <a:solidFill>
                  <a:schemeClr val="bg2"/>
                </a:solidFill>
                <a:latin typeface="Helvetica" pitchFamily="2" charset="0"/>
              </a:rPr>
              <a:t>Gnìomh 3</a:t>
            </a:r>
            <a:br>
              <a:rPr lang="gd" sz="2000" b="1">
                <a:latin typeface="Helvetica" pitchFamily="2" charset="0"/>
              </a:rPr>
            </a:br>
            <a:endParaRPr lang="gd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2E57D2B-4330-494F-AD74-FA30D2853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4" b="16079"/>
          <a:stretch/>
        </p:blipFill>
        <p:spPr>
          <a:xfrm>
            <a:off x="0" y="4980780"/>
            <a:ext cx="9144000" cy="18772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15CB894-F930-4C0E-884A-7F5687207C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6425" y="6298601"/>
            <a:ext cx="8537575" cy="785813"/>
          </a:xfrm>
          <a:ln>
            <a:noFill/>
          </a:ln>
        </p:spPr>
        <p:txBody>
          <a:bodyPr lIns="0" tIns="0" rIns="0" bIns="0">
            <a:noAutofit/>
          </a:bodyPr>
          <a:lstStyle/>
          <a:p>
            <a:pPr marL="28575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d" sz="1300" u="none" baseline="0" dirty="0">
                <a:solidFill>
                  <a:schemeClr val="bg1"/>
                </a:solidFill>
                <a:latin typeface="Helvetica" pitchFamily="2" charset="0"/>
              </a:rPr>
              <a:t>Shaoil e gun robh e sàbhailte a dhol a-steach: dè na cunnartan nach b’ urrainn dha fhaicinn? </a:t>
            </a:r>
          </a:p>
          <a:p>
            <a:pPr marL="28575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d" sz="1300" u="none" baseline="0" dirty="0">
                <a:solidFill>
                  <a:schemeClr val="bg1"/>
                </a:solidFill>
                <a:latin typeface="Helvetica" pitchFamily="2" charset="0"/>
              </a:rPr>
              <a:t>Carson nach bu chòir dhut a dhol a-steach dhan uisge gus cuideigin a chuideachadh uair sam bith?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A93F7-ECFD-4966-B4BF-4232D48B5A91}"/>
              </a:ext>
            </a:extLst>
          </p:cNvPr>
          <p:cNvSpPr/>
          <p:nvPr/>
        </p:nvSpPr>
        <p:spPr>
          <a:xfrm>
            <a:off x="2123111" y="1255720"/>
            <a:ext cx="5257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gd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Smaoinich air na ceistean a leanas </a:t>
            </a:r>
            <a:br>
              <a:rPr lang="gd" b="1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gd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fhad ’s a tha thu a’ coimhead air a’ bhidio...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135C8-6681-4C59-884C-5F544FC50EA0}"/>
              </a:ext>
            </a:extLst>
          </p:cNvPr>
          <p:cNvSpPr/>
          <p:nvPr/>
        </p:nvSpPr>
        <p:spPr>
          <a:xfrm rot="552007">
            <a:off x="108005" y="3028163"/>
            <a:ext cx="152744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400" b="0" i="1" u="none" baseline="0" dirty="0">
                <a:latin typeface="Helvetica Oblique" pitchFamily="2" charset="0"/>
                <a:cs typeface="Arial" panose="020B0604020202020204" pitchFamily="34" charset="0"/>
              </a:rPr>
              <a:t>Saoil carson a chaidh e dhan uisge?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3F248-57DD-4F19-A6CE-FA909529A902}"/>
              </a:ext>
            </a:extLst>
          </p:cNvPr>
          <p:cNvSpPr/>
          <p:nvPr/>
        </p:nvSpPr>
        <p:spPr>
          <a:xfrm rot="20847622">
            <a:off x="201849" y="4526071"/>
            <a:ext cx="167228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400" b="0" i="1" u="none" baseline="0" dirty="0">
                <a:latin typeface="Helvetica Oblique" pitchFamily="2" charset="0"/>
                <a:cs typeface="Arial" panose="020B0604020202020204" pitchFamily="34" charset="0"/>
              </a:rPr>
              <a:t>Am biodh tu air a dhol dhan uisge?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88C4D-3CC7-42FC-ADE6-33FCBDB1EC4D}"/>
              </a:ext>
            </a:extLst>
          </p:cNvPr>
          <p:cNvSpPr/>
          <p:nvPr/>
        </p:nvSpPr>
        <p:spPr>
          <a:xfrm rot="1477515">
            <a:off x="7574923" y="2308340"/>
            <a:ext cx="150138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400" b="0" i="1" u="none" baseline="0" dirty="0">
                <a:latin typeface="Helvetica Oblique" pitchFamily="2" charset="0"/>
                <a:cs typeface="Arial" panose="020B0604020202020204" pitchFamily="34" charset="0"/>
              </a:rPr>
              <a:t>Dè bhiodh tu air dèanamh gus a chuideachadh?</a:t>
            </a:r>
          </a:p>
        </p:txBody>
      </p:sp>
      <p:pic>
        <p:nvPicPr>
          <p:cNvPr id="8" name="Picture 7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C503B86A-9D29-3C41-955E-6D6028E70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" y="2390063"/>
            <a:ext cx="1072683" cy="503746"/>
          </a:xfrm>
          <a:prstGeom prst="rect">
            <a:avLst/>
          </a:prstGeom>
        </p:spPr>
      </p:pic>
      <p:pic>
        <p:nvPicPr>
          <p:cNvPr id="13" name="Picture 12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9741CE73-E175-4D42-A1EC-D08AD83DE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2863">
            <a:off x="7513775" y="3220472"/>
            <a:ext cx="863651" cy="405582"/>
          </a:xfrm>
          <a:prstGeom prst="rect">
            <a:avLst/>
          </a:prstGeom>
        </p:spPr>
      </p:pic>
      <p:pic>
        <p:nvPicPr>
          <p:cNvPr id="14" name="Picture 13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CB929605-C7B8-C846-8619-912B2FD0D1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007">
            <a:off x="924720" y="3896819"/>
            <a:ext cx="999522" cy="469389"/>
          </a:xfrm>
          <a:prstGeom prst="rect">
            <a:avLst/>
          </a:prstGeom>
        </p:spPr>
      </p:pic>
      <p:pic>
        <p:nvPicPr>
          <p:cNvPr id="4" name="Online Media 3" descr="Drowning Prevention Week 2014 - Filling Up film">
            <a:hlinkClick r:id="" action="ppaction://media"/>
            <a:extLst>
              <a:ext uri="{FF2B5EF4-FFF2-40B4-BE49-F238E27FC236}">
                <a16:creationId xmlns:a16="http://schemas.microsoft.com/office/drawing/2014/main" id="{DCC6A891-D449-0C4D-B6DB-26205E2811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012005" y="2086367"/>
            <a:ext cx="5532631" cy="31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272-373B-4891-81C5-87F02D167D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1784" y="1390650"/>
            <a:ext cx="7939088" cy="525463"/>
          </a:xfrm>
        </p:spPr>
        <p:txBody>
          <a:bodyPr>
            <a:noAutofit/>
          </a:bodyPr>
          <a:lstStyle/>
          <a:p>
            <a:pPr algn="l" rtl="0"/>
            <a:r>
              <a:rPr lang="gd" sz="2000" b="1" i="0" u="none" baseline="0" dirty="0">
                <a:solidFill>
                  <a:schemeClr val="bg2"/>
                </a:solidFill>
                <a:latin typeface="Helvetica" pitchFamily="2" charset="0"/>
              </a:rPr>
              <a:t>Gnìomh 4  </a:t>
            </a:r>
            <a:r>
              <a:rPr lang="gd" sz="2000" b="1" i="0" u="none" baseline="0" dirty="0">
                <a:latin typeface="Helvetica" pitchFamily="2" charset="0"/>
              </a:rPr>
              <a:t>Clisgeadh Uisge Fuar: a’ coimhead air uisge fuar.</a:t>
            </a:r>
            <a:br>
              <a:rPr lang="gd" sz="2000" dirty="0">
                <a:latin typeface="Helvetica" pitchFamily="2" charset="0"/>
              </a:rPr>
            </a:br>
            <a:endParaRPr lang="gd" sz="2000" dirty="0">
              <a:latin typeface="Helvetica" pitchFamily="2" charset="0"/>
            </a:endParaRPr>
          </a:p>
        </p:txBody>
      </p:sp>
      <p:pic>
        <p:nvPicPr>
          <p:cNvPr id="4" name="Picture 3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FCB367B4-C131-524C-853E-846E5CAAA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>
          <a:xfrm>
            <a:off x="341784" y="1772816"/>
            <a:ext cx="8460432" cy="45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9A7D-9336-42B0-9C60-47AE9BC201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095375"/>
            <a:ext cx="5686425" cy="863600"/>
          </a:xfrm>
        </p:spPr>
        <p:txBody>
          <a:bodyPr>
            <a:normAutofit/>
          </a:bodyPr>
          <a:lstStyle/>
          <a:p>
            <a:pPr algn="l" rtl="0"/>
            <a:r>
              <a:rPr lang="gd" sz="2800" b="1" i="0" u="none" baseline="0" dirty="0">
                <a:solidFill>
                  <a:schemeClr val="tx2"/>
                </a:solidFill>
                <a:latin typeface="Helvetica" pitchFamily="2" charset="0"/>
              </a:rPr>
              <a:t>Clisgeadh uisge fuar 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BA07D1A-F872-8C4A-B742-28B401D7A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79705F-9E17-1743-9471-77EAD9886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33" y="1987550"/>
            <a:ext cx="7811734" cy="41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42C7-2C06-40AE-870E-0D9164AB98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7320" y="1268760"/>
            <a:ext cx="5686425" cy="863600"/>
          </a:xfrm>
        </p:spPr>
        <p:txBody>
          <a:bodyPr>
            <a:normAutofit/>
          </a:bodyPr>
          <a:lstStyle/>
          <a:p>
            <a:pPr algn="l" rtl="0"/>
            <a:r>
              <a:rPr lang="gd" sz="2800" b="1" u="none" baseline="0" dirty="0">
                <a:solidFill>
                  <a:srgbClr val="002B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Bidh air fleod airson a bhith beò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8EDC7E2-C45D-0848-89CD-BED3BE6E6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6901" r="16664" b="27950"/>
          <a:stretch/>
        </p:blipFill>
        <p:spPr>
          <a:xfrm>
            <a:off x="6579701" y="2540995"/>
            <a:ext cx="2312779" cy="2187533"/>
          </a:xfrm>
          <a:prstGeom prst="rect">
            <a:avLst/>
          </a:prstGeom>
        </p:spPr>
      </p:pic>
      <p:pic>
        <p:nvPicPr>
          <p:cNvPr id="11" name="Picture 10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72EE4DB1-EA1E-FB45-87FA-EBE61E66B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1519">
            <a:off x="7919013" y="4440972"/>
            <a:ext cx="510838" cy="239896"/>
          </a:xfrm>
          <a:prstGeom prst="rect">
            <a:avLst/>
          </a:prstGeom>
        </p:spPr>
      </p:pic>
      <p:pic>
        <p:nvPicPr>
          <p:cNvPr id="12" name="Picture 11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5AC1CBD8-92F9-9240-BC12-024F861D8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3939">
            <a:off x="7931429" y="2542788"/>
            <a:ext cx="598499" cy="281063"/>
          </a:xfrm>
          <a:prstGeom prst="rect">
            <a:avLst/>
          </a:prstGeom>
        </p:spPr>
      </p:pic>
      <p:pic>
        <p:nvPicPr>
          <p:cNvPr id="13" name="Picture 12" descr="A picture containing smoke, coming, dark&#10;&#10;Description automatically generated">
            <a:extLst>
              <a:ext uri="{FF2B5EF4-FFF2-40B4-BE49-F238E27FC236}">
                <a16:creationId xmlns:a16="http://schemas.microsoft.com/office/drawing/2014/main" id="{6618FF53-E308-2D44-A216-46418560E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1861">
            <a:off x="6890194" y="4591807"/>
            <a:ext cx="582275" cy="273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4084FC-4A00-394E-8831-657B30B97576}"/>
              </a:ext>
            </a:extLst>
          </p:cNvPr>
          <p:cNvSpPr/>
          <p:nvPr/>
        </p:nvSpPr>
        <p:spPr>
          <a:xfrm rot="342741">
            <a:off x="7951605" y="4807004"/>
            <a:ext cx="114469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200" b="0" i="1" u="none" baseline="0" dirty="0"/>
              <a:t>Ciamar a bhiodh do </a:t>
            </a:r>
            <a:r>
              <a:rPr lang="gd" sz="1200" b="0" i="0" u="none" baseline="0" dirty="0">
                <a:latin typeface="Helvetica Bold Oblique" pitchFamily="2" charset="0"/>
                <a:cs typeface="Arial" panose="020B0604020202020204" pitchFamily="34" charset="0"/>
              </a:rPr>
              <a:t> </a:t>
            </a:r>
            <a:r>
              <a:rPr lang="gd" sz="1200" b="1" i="1" u="none" baseline="0" dirty="0">
                <a:latin typeface="Helvetica Bold Oblique" pitchFamily="2" charset="0"/>
                <a:cs typeface="Arial" panose="020B0604020202020204" pitchFamily="34" charset="0"/>
              </a:rPr>
              <a:t>bhodhaig </a:t>
            </a:r>
            <a:r>
              <a:rPr lang="gd" sz="1200" b="0" i="1" u="none" baseline="0" dirty="0">
                <a:latin typeface="Helvetica Oblique" pitchFamily="2" charset="0"/>
                <a:cs typeface="Arial" panose="020B0604020202020204" pitchFamily="34" charset="0"/>
              </a:rPr>
              <a:t> a’ faireachdainn?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F8A12-23D8-BF46-9433-12F38E0347E4}"/>
              </a:ext>
            </a:extLst>
          </p:cNvPr>
          <p:cNvSpPr/>
          <p:nvPr/>
        </p:nvSpPr>
        <p:spPr>
          <a:xfrm rot="21055113">
            <a:off x="6639792" y="5029244"/>
            <a:ext cx="133028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200" b="0" i="1" u="none" baseline="0" dirty="0">
                <a:latin typeface="Helvetica Oblique" pitchFamily="2" charset="0"/>
                <a:cs typeface="Arial" panose="020B0604020202020204" pitchFamily="34" charset="0"/>
              </a:rPr>
              <a:t>Dè </a:t>
            </a:r>
            <a:r>
              <a:rPr lang="gd" sz="1200" b="1" i="1" u="none" baseline="0" dirty="0">
                <a:latin typeface="Helvetica Bold Oblique" pitchFamily="2" charset="0"/>
                <a:cs typeface="Arial" panose="020B0604020202020204" pitchFamily="34" charset="0"/>
              </a:rPr>
              <a:t>na faireachdainnean</a:t>
            </a:r>
            <a:r>
              <a:rPr lang="gd" sz="1200" b="0" i="1" u="none" baseline="0" dirty="0">
                <a:latin typeface="Helvetica Bold Oblique" pitchFamily="2" charset="0"/>
                <a:cs typeface="Arial" panose="020B0604020202020204" pitchFamily="34" charset="0"/>
              </a:rPr>
              <a:t> a dh’fhaodadh a bhith agad?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F538BA-21E2-4442-AB7E-CE0440CEBE35}"/>
              </a:ext>
            </a:extLst>
          </p:cNvPr>
          <p:cNvSpPr/>
          <p:nvPr/>
        </p:nvSpPr>
        <p:spPr>
          <a:xfrm rot="727056">
            <a:off x="7063848" y="1940975"/>
            <a:ext cx="178522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gd" sz="1200" b="0" i="1" u="none" baseline="0" dirty="0">
                <a:latin typeface="Helvetica Oblique" pitchFamily="2" charset="0"/>
                <a:cs typeface="Arial" panose="020B0604020202020204" pitchFamily="34" charset="0"/>
              </a:rPr>
              <a:t>Dè</a:t>
            </a:r>
            <a:r>
              <a:rPr lang="gd" sz="1200" b="1" i="1" u="none" baseline="0" dirty="0">
                <a:latin typeface="Helvetica Bold Oblique" pitchFamily="2" charset="0"/>
                <a:cs typeface="Arial" panose="020B0604020202020204" pitchFamily="34" charset="0"/>
              </a:rPr>
              <a:t>dhèanadh tu</a:t>
            </a:r>
            <a:r>
              <a:rPr lang="gd" sz="1200" b="0" i="1" u="none" baseline="0" dirty="0">
                <a:latin typeface="Helvetica Oblique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Online Media 5" descr="How to survive cold water shock">
            <a:hlinkClick r:id="" action="ppaction://media"/>
            <a:extLst>
              <a:ext uri="{FF2B5EF4-FFF2-40B4-BE49-F238E27FC236}">
                <a16:creationId xmlns:a16="http://schemas.microsoft.com/office/drawing/2014/main" id="{7EBADE0A-5303-6F41-AFE5-B528A4DED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19844" y="1998789"/>
            <a:ext cx="6227333" cy="35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3CC356-D683-442E-9B7A-CEE842DC7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9" r="22952" b="6744"/>
          <a:stretch/>
        </p:blipFill>
        <p:spPr>
          <a:xfrm>
            <a:off x="1763689" y="1564539"/>
            <a:ext cx="3312367" cy="2250624"/>
          </a:xfrm>
          <a:prstGeom prst="rect">
            <a:avLst/>
          </a:prstGeom>
        </p:spPr>
      </p:pic>
      <p:pic>
        <p:nvPicPr>
          <p:cNvPr id="17" name="Picture 16" descr="A picture containing outdoor, snow, sport&#10;&#10;Description automatically generated">
            <a:extLst>
              <a:ext uri="{FF2B5EF4-FFF2-40B4-BE49-F238E27FC236}">
                <a16:creationId xmlns:a16="http://schemas.microsoft.com/office/drawing/2014/main" id="{317098C4-CDD7-42D0-99D5-E36C738B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4"/>
          <a:stretch/>
        </p:blipFill>
        <p:spPr>
          <a:xfrm>
            <a:off x="1763689" y="3989329"/>
            <a:ext cx="3312367" cy="241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02142-6FC8-4BA9-BE3D-A44F24664760}"/>
              </a:ext>
            </a:extLst>
          </p:cNvPr>
          <p:cNvSpPr txBox="1"/>
          <p:nvPr/>
        </p:nvSpPr>
        <p:spPr>
          <a:xfrm>
            <a:off x="288193" y="15951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34BB6-0F97-44C4-B2D7-828E3D410FC2}"/>
              </a:ext>
            </a:extLst>
          </p:cNvPr>
          <p:cNvSpPr txBox="1"/>
          <p:nvPr/>
        </p:nvSpPr>
        <p:spPr>
          <a:xfrm>
            <a:off x="232541" y="40887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20616-526A-40AE-9E52-A35B40B5A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8408"/>
          <a:stretch/>
        </p:blipFill>
        <p:spPr>
          <a:xfrm>
            <a:off x="5328579" y="3977939"/>
            <a:ext cx="3433905" cy="2424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96E3AA-333E-4B7E-9CCA-319FB21F2C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496"/>
          <a:stretch/>
        </p:blipFill>
        <p:spPr>
          <a:xfrm>
            <a:off x="5328581" y="1551964"/>
            <a:ext cx="3433904" cy="22506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C1B373-6130-3B4A-94A3-441C5935F455}"/>
              </a:ext>
            </a:extLst>
          </p:cNvPr>
          <p:cNvSpPr/>
          <p:nvPr/>
        </p:nvSpPr>
        <p:spPr>
          <a:xfrm>
            <a:off x="1" y="1564539"/>
            <a:ext cx="1593750" cy="4893647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>
            <a:spAutoFit/>
          </a:bodyPr>
          <a:lstStyle/>
          <a:p>
            <a:pPr algn="l" rtl="0"/>
            <a:r>
              <a:rPr lang="gd" sz="1200" b="1" i="0" u="none" baseline="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  <a:t>Coimhead air ais air a’ chiad dealbh a thagh thu</a:t>
            </a:r>
            <a:br>
              <a:rPr lang="gd" sz="1200" b="1" dirty="0">
                <a:solidFill>
                  <a:srgbClr val="002B5C"/>
                </a:solidFill>
                <a:latin typeface="Arial" pitchFamily="34" charset="0"/>
                <a:cs typeface="Arial" pitchFamily="34" charset="0"/>
              </a:rPr>
            </a:br>
            <a:endParaRPr lang="gd" sz="1200" b="1" dirty="0">
              <a:solidFill>
                <a:srgbClr val="002B5C"/>
              </a:solidFill>
              <a:latin typeface="Arial" pitchFamily="34" charset="0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  <a:t>Dè na cunnartan a dh’fhaodadh a bhith ann?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  <a:t>Nam faiceadh tu duine ann an trioblaid, dè a dhèanadh tu?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  <a:t>Nan tuiteadh tu dhan uisge gun dùil agad ris, dè a dhèanadh tu?</a:t>
            </a:r>
            <a:br>
              <a:rPr lang="gd" sz="120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Helvetica" pitchFamily="2" charset="0"/>
              <a:cs typeface="Arial" pitchFamily="34" charset="0"/>
            </a:endParaRPr>
          </a:p>
          <a:p>
            <a:pPr marL="216000" indent="-216000" algn="l" rtl="0">
              <a:buFont typeface="+mj-lt"/>
              <a:buAutoNum type="alphaLcParenR"/>
            </a:pPr>
            <a:r>
              <a:rPr lang="gd" sz="1200" b="0" i="0" u="none" baseline="0" dirty="0">
                <a:solidFill>
                  <a:srgbClr val="002B5C"/>
                </a:solidFill>
                <a:latin typeface="Helvetica" pitchFamily="2" charset="0"/>
                <a:cs typeface="Arial" pitchFamily="34" charset="0"/>
              </a:rPr>
              <a:t>Ciamar a b’ urrainn spòrs a bhith agad gu sàbhailte an seo?</a:t>
            </a:r>
            <a:br>
              <a:rPr lang="gd" sz="1200" dirty="0">
                <a:solidFill>
                  <a:srgbClr val="002B5C"/>
                </a:solidFill>
                <a:latin typeface="Arial" pitchFamily="34" charset="0"/>
                <a:cs typeface="Arial" pitchFamily="34" charset="0"/>
              </a:rPr>
            </a:br>
            <a:endParaRPr lang="gd" sz="1200" dirty="0">
              <a:solidFill>
                <a:srgbClr val="002B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16F26-DA82-B447-902A-208F9071170A}"/>
              </a:ext>
            </a:extLst>
          </p:cNvPr>
          <p:cNvSpPr txBox="1"/>
          <p:nvPr/>
        </p:nvSpPr>
        <p:spPr>
          <a:xfrm>
            <a:off x="1787472" y="163335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661E8-00CE-BB45-B09C-B6E18E4A64AB}"/>
              </a:ext>
            </a:extLst>
          </p:cNvPr>
          <p:cNvSpPr txBox="1"/>
          <p:nvPr/>
        </p:nvSpPr>
        <p:spPr>
          <a:xfrm>
            <a:off x="1813653" y="4032437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F6CA5F-5349-1649-9B10-477C6C0517E9}"/>
              </a:ext>
            </a:extLst>
          </p:cNvPr>
          <p:cNvSpPr txBox="1"/>
          <p:nvPr/>
        </p:nvSpPr>
        <p:spPr>
          <a:xfrm>
            <a:off x="5364088" y="159173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CAE15-F396-554A-8E8C-7E9DEEC8FC56}"/>
              </a:ext>
            </a:extLst>
          </p:cNvPr>
          <p:cNvSpPr txBox="1"/>
          <p:nvPr/>
        </p:nvSpPr>
        <p:spPr>
          <a:xfrm>
            <a:off x="5364088" y="40038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d" sz="1600" b="1" i="0" u="none" baseline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BC3CCA-CB24-2E47-867C-D5496FEBFD77}"/>
              </a:ext>
            </a:extLst>
          </p:cNvPr>
          <p:cNvSpPr txBox="1">
            <a:spLocks/>
          </p:cNvSpPr>
          <p:nvPr/>
        </p:nvSpPr>
        <p:spPr>
          <a:xfrm>
            <a:off x="2267744" y="1196752"/>
            <a:ext cx="7075648" cy="35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gd" sz="2000" b="1" i="0" u="none" baseline="0">
                <a:solidFill>
                  <a:schemeClr val="bg2"/>
                </a:solidFill>
                <a:latin typeface="Helvetica" pitchFamily="2" charset="0"/>
              </a:rPr>
              <a:t>Gnìomh 5</a:t>
            </a:r>
            <a:endParaRPr lang="gd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77CBF7543F7458ABE9A64214E465D" ma:contentTypeVersion="12" ma:contentTypeDescription="Create a new document." ma:contentTypeScope="" ma:versionID="3a0ce11da9ec94e61049b810f1c46ea9">
  <xsd:schema xmlns:xsd="http://www.w3.org/2001/XMLSchema" xmlns:xs="http://www.w3.org/2001/XMLSchema" xmlns:p="http://schemas.microsoft.com/office/2006/metadata/properties" xmlns:ns2="2dd3dfd6-e0f2-4563-82b8-e4afe48f6747" xmlns:ns3="2eed496d-d877-4b3e-abd5-da427ea8d5f8" targetNamespace="http://schemas.microsoft.com/office/2006/metadata/properties" ma:root="true" ma:fieldsID="311bf26a7954b7302453bb2e4f103c8d" ns2:_="" ns3:_="">
    <xsd:import namespace="2dd3dfd6-e0f2-4563-82b8-e4afe48f6747"/>
    <xsd:import namespace="2eed496d-d877-4b3e-abd5-da427ea8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3dfd6-e0f2-4563-82b8-e4afe48f6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d496d-d877-4b3e-abd5-da427ea8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77CA4-4AAB-4057-80A8-BBD5D6B90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3dfd6-e0f2-4563-82b8-e4afe48f6747"/>
    <ds:schemaRef ds:uri="2eed496d-d877-4b3e-abd5-da427ea8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DE5D8B-3A43-4962-9B53-88C2D408D89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dd3dfd6-e0f2-4563-82b8-e4afe48f674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eed496d-d877-4b3e-abd5-da427ea8d5f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D064DE-41A2-4F97-B045-1061C533D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95760</TotalTime>
  <Words>1928</Words>
  <Application>Microsoft Office PowerPoint</Application>
  <PresentationFormat>On-screen Show (4:3)</PresentationFormat>
  <Paragraphs>170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</vt:lpstr>
      <vt:lpstr>Helvetica 95 Black</vt:lpstr>
      <vt:lpstr>Helvetica Bold Oblique</vt:lpstr>
      <vt:lpstr>Helvetica Neue</vt:lpstr>
      <vt:lpstr>Helvetica Oblique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Gnìomh 4  Clisgeadh Uisge Fuar: a’ coimhead air uisge fuar. </vt:lpstr>
      <vt:lpstr>Clisgeadh uisge fuar  </vt:lpstr>
      <vt:lpstr>Bidh air fleod airson a bhith beò</vt:lpstr>
      <vt:lpstr>PowerPoint Presentation</vt:lpstr>
      <vt:lpstr>Mar as urrainn dhut cumail sàbhailte agus spòrs a  bhith agad ann an agus timcheall air uisge</vt:lpstr>
      <vt:lpstr>PowerPoint Presentation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Gould</dc:creator>
  <cp:lastModifiedBy>Maeve MacKinnon</cp:lastModifiedBy>
  <cp:revision>272</cp:revision>
  <dcterms:created xsi:type="dcterms:W3CDTF">2017-06-27T10:51:38Z</dcterms:created>
  <dcterms:modified xsi:type="dcterms:W3CDTF">2023-05-26T14:43:43Z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0x010100E1C77CBF7543F7458ABE9A64214E465D</vt:lpwstr>
  </property>
</Properties>
</file>