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6"/>
  </p:sldMasterIdLst>
  <p:notesMasterIdLst>
    <p:notesMasterId r:id="rId44"/>
  </p:notesMasterIdLst>
  <p:sldIdLst>
    <p:sldId id="433" r:id="rId7"/>
    <p:sldId id="435" r:id="rId8"/>
    <p:sldId id="339" r:id="rId9"/>
    <p:sldId id="266" r:id="rId10"/>
    <p:sldId id="440" r:id="rId11"/>
    <p:sldId id="438" r:id="rId12"/>
    <p:sldId id="453" r:id="rId13"/>
    <p:sldId id="452" r:id="rId14"/>
    <p:sldId id="340" r:id="rId15"/>
    <p:sldId id="434" r:id="rId16"/>
    <p:sldId id="439" r:id="rId17"/>
    <p:sldId id="279" r:id="rId18"/>
    <p:sldId id="436" r:id="rId19"/>
    <p:sldId id="283" r:id="rId20"/>
    <p:sldId id="344" r:id="rId21"/>
    <p:sldId id="343" r:id="rId22"/>
    <p:sldId id="264" r:id="rId23"/>
    <p:sldId id="260" r:id="rId24"/>
    <p:sldId id="335" r:id="rId25"/>
    <p:sldId id="446" r:id="rId26"/>
    <p:sldId id="281" r:id="rId27"/>
    <p:sldId id="447" r:id="rId28"/>
    <p:sldId id="450" r:id="rId29"/>
    <p:sldId id="442" r:id="rId30"/>
    <p:sldId id="444" r:id="rId31"/>
    <p:sldId id="449" r:id="rId32"/>
    <p:sldId id="443" r:id="rId33"/>
    <p:sldId id="441" r:id="rId34"/>
    <p:sldId id="292" r:id="rId35"/>
    <p:sldId id="275" r:id="rId36"/>
    <p:sldId id="338" r:id="rId37"/>
    <p:sldId id="451" r:id="rId38"/>
    <p:sldId id="294" r:id="rId39"/>
    <p:sldId id="290" r:id="rId40"/>
    <p:sldId id="430" r:id="rId41"/>
    <p:sldId id="437" r:id="rId42"/>
    <p:sldId id="277"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2A3D"/>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4AEAF7-D6C6-4D1D-8682-D83A3DECCF8E}" v="5" dt="2026-08-13T11:21:16.5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86" autoAdjust="0"/>
    <p:restoredTop sz="50847" autoAdjust="0"/>
  </p:normalViewPr>
  <p:slideViewPr>
    <p:cSldViewPr snapToGrid="0">
      <p:cViewPr varScale="1">
        <p:scale>
          <a:sx n="52" d="100"/>
          <a:sy n="52" d="100"/>
        </p:scale>
        <p:origin x="2802" y="78"/>
      </p:cViewPr>
      <p:guideLst/>
    </p:cSldViewPr>
  </p:slideViewPr>
  <p:outlineViewPr>
    <p:cViewPr>
      <p:scale>
        <a:sx n="33" d="100"/>
        <a:sy n="33" d="100"/>
      </p:scale>
      <p:origin x="0" y="-100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presProps" Target="presProps.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microsoft.com/office/2016/11/relationships/changesInfo" Target="changesInfos/changesInfo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tableStyles" Target="tableStyle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viewProps" Target="viewProps.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ine Mccullough" userId="59fc6379-55e3-469a-8068-045c146eb134" providerId="ADAL" clId="{B91DDFD8-4F40-41E9-B96E-F1AC70266215}"/>
    <pc:docChg chg="addSld delSld modSld">
      <pc:chgData name="Janine Mccullough" userId="59fc6379-55e3-469a-8068-045c146eb134" providerId="ADAL" clId="{B91DDFD8-4F40-41E9-B96E-F1AC70266215}" dt="2026-08-13T11:21:27.533" v="8" actId="47"/>
      <pc:docMkLst>
        <pc:docMk/>
      </pc:docMkLst>
      <pc:sldChg chg="add">
        <pc:chgData name="Janine Mccullough" userId="59fc6379-55e3-469a-8068-045c146eb134" providerId="ADAL" clId="{B91DDFD8-4F40-41E9-B96E-F1AC70266215}" dt="2026-08-13T11:19:40.121" v="0"/>
        <pc:sldMkLst>
          <pc:docMk/>
          <pc:sldMk cId="2972143833" sldId="275"/>
        </pc:sldMkLst>
      </pc:sldChg>
      <pc:sldChg chg="add del">
        <pc:chgData name="Janine Mccullough" userId="59fc6379-55e3-469a-8068-045c146eb134" providerId="ADAL" clId="{B91DDFD8-4F40-41E9-B96E-F1AC70266215}" dt="2026-08-13T11:20:41.958" v="4"/>
        <pc:sldMkLst>
          <pc:docMk/>
          <pc:sldMk cId="480967402" sldId="439"/>
        </pc:sldMkLst>
      </pc:sldChg>
      <pc:sldChg chg="del">
        <pc:chgData name="Janine Mccullough" userId="59fc6379-55e3-469a-8068-045c146eb134" providerId="ADAL" clId="{B91DDFD8-4F40-41E9-B96E-F1AC70266215}" dt="2026-08-13T11:21:27.533" v="8" actId="47"/>
        <pc:sldMkLst>
          <pc:docMk/>
          <pc:sldMk cId="2926895811" sldId="445"/>
        </pc:sldMkLst>
      </pc:sldChg>
      <pc:sldChg chg="del">
        <pc:chgData name="Janine Mccullough" userId="59fc6379-55e3-469a-8068-045c146eb134" providerId="ADAL" clId="{B91DDFD8-4F40-41E9-B96E-F1AC70266215}" dt="2026-08-13T11:19:42.287" v="1" actId="47"/>
        <pc:sldMkLst>
          <pc:docMk/>
          <pc:sldMk cId="2307973428" sldId="452"/>
        </pc:sldMkLst>
      </pc:sldChg>
      <pc:sldChg chg="add">
        <pc:chgData name="Janine Mccullough" userId="59fc6379-55e3-469a-8068-045c146eb134" providerId="ADAL" clId="{B91DDFD8-4F40-41E9-B96E-F1AC70266215}" dt="2026-08-13T11:20:26.320" v="2"/>
        <pc:sldMkLst>
          <pc:docMk/>
          <pc:sldMk cId="3628578679" sldId="452"/>
        </pc:sldMkLst>
      </pc:sldChg>
      <pc:sldChg chg="add del">
        <pc:chgData name="Janine Mccullough" userId="59fc6379-55e3-469a-8068-045c146eb134" providerId="ADAL" clId="{B91DDFD8-4F40-41E9-B96E-F1AC70266215}" dt="2026-08-13T11:21:06.400" v="6" actId="47"/>
        <pc:sldMkLst>
          <pc:docMk/>
          <pc:sldMk cId="2603440957" sldId="453"/>
        </pc:sldMkLst>
      </pc:sldChg>
      <pc:sldChg chg="add">
        <pc:chgData name="Janine Mccullough" userId="59fc6379-55e3-469a-8068-045c146eb134" providerId="ADAL" clId="{B91DDFD8-4F40-41E9-B96E-F1AC70266215}" dt="2026-08-13T11:21:16.504" v="7"/>
        <pc:sldMkLst>
          <pc:docMk/>
          <pc:sldMk cId="4014907083" sldId="45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395B61-69EA-40FB-90EA-2C0ECDEDCFE3}" type="datetimeFigureOut">
              <a:rPr lang="en-GB" smtClean="0"/>
              <a:t>13/08/2026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C44941-22E3-4999-8158-D4DC6EE5B4DF}" type="slidenum">
              <a:rPr lang="en-GB" smtClean="0"/>
              <a:t>‹#›</a:t>
            </a:fld>
            <a:endParaRPr lang="en-GB"/>
          </a:p>
        </p:txBody>
      </p:sp>
    </p:spTree>
    <p:extLst>
      <p:ext uri="{BB962C8B-B14F-4D97-AF65-F5344CB8AC3E}">
        <p14:creationId xmlns:p14="http://schemas.microsoft.com/office/powerpoint/2010/main" val="41886838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vimeo.com/929867493?share=copy"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thepromise.scot/resources/2020/keepthepromise-education.pdf"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sz="1800" dirty="0">
                <a:effectLst/>
                <a:latin typeface="Calibri" panose="020F0502020204030204" pitchFamily="34" charset="0"/>
                <a:ea typeface="Calibri" panose="020F0502020204030204" pitchFamily="34" charset="0"/>
              </a:rPr>
              <a:t>Welcome everyone. I’d like to start by telling you a little bit about the Keeping the Promise Award. It was originally created in North Lanarkshire Council by a broad range of staff to support children and young people, who are care experienced on their journey through early years, school and beyond. Everyone involved in creating the original Award and this refreshed Award wanted to create a vehicle to raise awareness of care experienced children and young people and some of the challenges they face. It was designed to develop our understanding around the national commitment made by the Scottish Government and supported by (Insert Local Authority name) to improve the learning experience and educational outcomes of our care experienced young people. The professional learning in the Award helps us identify our responsibilities to these learners. The Award itself is a way to recognise settings who are striving to understand and meet the needs of these learners and in their delivery of support to them. The Award is simple and straightforward. It consists of two short training sessions delivered in conjunction with an e-learning course. When completed by a threshold of staff in the setting will receive accreditation for The Keeping the Promise Award. This first session covers the national context, the terminology around care experience and ‘good’ parenting (referred to as corporate parenting), The Promise and what all this means for our practice. Throughout the session where possible the voice and lived experience of care experienced children and young people has been used.  Hopefully this session will demonstrate the positive impact both education itself and ‘we’, practitioners, can have on care experienced children and young people’s lives and learning.</a:t>
            </a:r>
          </a:p>
          <a:p>
            <a:pPr algn="just"/>
            <a:r>
              <a:rPr lang="en-GB" sz="1800" dirty="0">
                <a:effectLst/>
                <a:latin typeface="Calibri" panose="020F0502020204030204" pitchFamily="34" charset="0"/>
                <a:ea typeface="Calibri" panose="020F0502020204030204" pitchFamily="34" charset="0"/>
              </a:rPr>
              <a:t> </a:t>
            </a:r>
          </a:p>
          <a:p>
            <a:pPr algn="just"/>
            <a:r>
              <a:rPr lang="en-GB" sz="1800" dirty="0">
                <a:effectLst/>
                <a:latin typeface="Calibri" panose="020F0502020204030204" pitchFamily="34" charset="0"/>
                <a:ea typeface="Calibri" panose="020F0502020204030204" pitchFamily="34" charset="0"/>
              </a:rPr>
              <a:t>This professional learning has been adapted for CLD – this has meant slight changes to language (for example replacing teacher with practitioner) but the content and messaging remains the same. </a:t>
            </a:r>
          </a:p>
        </p:txBody>
      </p:sp>
      <p:sp>
        <p:nvSpPr>
          <p:cNvPr id="4" name="Slide Number Placeholder 3"/>
          <p:cNvSpPr>
            <a:spLocks noGrp="1"/>
          </p:cNvSpPr>
          <p:nvPr>
            <p:ph type="sldNum" sz="quarter" idx="10"/>
          </p:nvPr>
        </p:nvSpPr>
        <p:spPr/>
        <p:txBody>
          <a:bodyPr/>
          <a:lstStyle/>
          <a:p>
            <a:fld id="{CFC44941-22E3-4999-8158-D4DC6EE5B4DF}" type="slidenum">
              <a:rPr lang="en-GB" smtClean="0"/>
              <a:t>1</a:t>
            </a:fld>
            <a:endParaRPr lang="en-GB"/>
          </a:p>
        </p:txBody>
      </p:sp>
    </p:spTree>
    <p:extLst>
      <p:ext uri="{BB962C8B-B14F-4D97-AF65-F5344CB8AC3E}">
        <p14:creationId xmlns:p14="http://schemas.microsoft.com/office/powerpoint/2010/main" val="16585975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As a pause from the numbers it’s always good to reflect on the fact that each number is a child or young person in our care. How do we influence their lives? And what can education mean to them? </a:t>
            </a:r>
            <a:r>
              <a:rPr lang="en-GB" sz="1200" kern="1200">
                <a:solidFill>
                  <a:schemeClr val="tx1"/>
                </a:solidFill>
                <a:effectLst/>
                <a:latin typeface="+mn-lt"/>
                <a:ea typeface="+mn-ea"/>
                <a:cs typeface="+mn-cs"/>
              </a:rPr>
              <a:t>Let’s hear from a care experienced person who now works herself as a Promise Lead Officer in the Public Protection Team in NHS Lanarkshire.</a:t>
            </a:r>
          </a:p>
        </p:txBody>
      </p:sp>
      <p:sp>
        <p:nvSpPr>
          <p:cNvPr id="4" name="Slide Number Placeholder 3"/>
          <p:cNvSpPr>
            <a:spLocks noGrp="1"/>
          </p:cNvSpPr>
          <p:nvPr>
            <p:ph type="sldNum" sz="quarter" idx="5"/>
          </p:nvPr>
        </p:nvSpPr>
        <p:spPr/>
        <p:txBody>
          <a:bodyPr/>
          <a:lstStyle/>
          <a:p>
            <a:fld id="{CFC44941-22E3-4999-8158-D4DC6EE5B4DF}" type="slidenum">
              <a:rPr lang="en-GB" smtClean="0"/>
              <a:t>10</a:t>
            </a:fld>
            <a:endParaRPr lang="en-GB"/>
          </a:p>
        </p:txBody>
      </p:sp>
    </p:spTree>
    <p:extLst>
      <p:ext uri="{BB962C8B-B14F-4D97-AF65-F5344CB8AC3E}">
        <p14:creationId xmlns:p14="http://schemas.microsoft.com/office/powerpoint/2010/main" val="13555832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Play Film</a:t>
            </a:r>
          </a:p>
        </p:txBody>
      </p:sp>
      <p:sp>
        <p:nvSpPr>
          <p:cNvPr id="4" name="Slide Number Placeholder 3"/>
          <p:cNvSpPr>
            <a:spLocks noGrp="1"/>
          </p:cNvSpPr>
          <p:nvPr>
            <p:ph type="sldNum" sz="quarter" idx="5"/>
          </p:nvPr>
        </p:nvSpPr>
        <p:spPr/>
        <p:txBody>
          <a:bodyPr/>
          <a:lstStyle/>
          <a:p>
            <a:fld id="{CFC44941-22E3-4999-8158-D4DC6EE5B4DF}" type="slidenum">
              <a:rPr lang="en-GB" smtClean="0"/>
              <a:t>11</a:t>
            </a:fld>
            <a:endParaRPr lang="en-GB"/>
          </a:p>
        </p:txBody>
      </p:sp>
    </p:spTree>
    <p:extLst>
      <p:ext uri="{BB962C8B-B14F-4D97-AF65-F5344CB8AC3E}">
        <p14:creationId xmlns:p14="http://schemas.microsoft.com/office/powerpoint/2010/main" val="21712111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sz="1800" dirty="0">
                <a:effectLst/>
                <a:latin typeface="Calibri" panose="020F0502020204030204" pitchFamily="34" charset="0"/>
                <a:ea typeface="Calibri" panose="020F0502020204030204" pitchFamily="34" charset="0"/>
              </a:rPr>
              <a:t>So let’s move on to our legal duties towards children and young people who are care experienced.  Let’s start from our current understanding of this expression ‘Corporate Parent’.</a:t>
            </a:r>
          </a:p>
          <a:p>
            <a:pPr algn="just"/>
            <a:r>
              <a:rPr lang="en-GB" sz="1800" dirty="0">
                <a:effectLst/>
                <a:latin typeface="Calibri" panose="020F0502020204030204" pitchFamily="34" charset="0"/>
                <a:ea typeface="Calibri" panose="020F0502020204030204" pitchFamily="34" charset="0"/>
              </a:rPr>
              <a:t> </a:t>
            </a:r>
          </a:p>
          <a:p>
            <a:pPr algn="just"/>
            <a:r>
              <a:rPr lang="en-GB" sz="1800" dirty="0">
                <a:effectLst/>
                <a:latin typeface="Calibri" panose="020F0502020204030204" pitchFamily="34" charset="0"/>
                <a:ea typeface="Calibri" panose="020F0502020204030204" pitchFamily="34" charset="0"/>
              </a:rPr>
              <a:t>OPTIONAL ACTIVITY: This could be carried out as a discussion, or you could create a </a:t>
            </a:r>
            <a:r>
              <a:rPr lang="en-GB" sz="1800" dirty="0" err="1">
                <a:effectLst/>
                <a:latin typeface="Calibri" panose="020F0502020204030204" pitchFamily="34" charset="0"/>
                <a:ea typeface="Calibri" panose="020F0502020204030204" pitchFamily="34" charset="0"/>
              </a:rPr>
              <a:t>Menti</a:t>
            </a:r>
            <a:r>
              <a:rPr lang="en-GB" sz="1800" dirty="0">
                <a:effectLst/>
                <a:latin typeface="Calibri" panose="020F0502020204030204" pitchFamily="34" charset="0"/>
                <a:ea typeface="Calibri" panose="020F0502020204030204" pitchFamily="34" charset="0"/>
              </a:rPr>
              <a:t>, </a:t>
            </a:r>
            <a:r>
              <a:rPr lang="en-GB" sz="1800" dirty="0" err="1">
                <a:effectLst/>
                <a:latin typeface="Calibri" panose="020F0502020204030204" pitchFamily="34" charset="0"/>
                <a:ea typeface="Calibri" panose="020F0502020204030204" pitchFamily="34" charset="0"/>
              </a:rPr>
              <a:t>Jamboard</a:t>
            </a:r>
            <a:r>
              <a:rPr lang="en-GB" sz="1800" dirty="0">
                <a:effectLst/>
                <a:latin typeface="Calibri" panose="020F0502020204030204" pitchFamily="34" charset="0"/>
                <a:ea typeface="Calibri" panose="020F0502020204030204" pitchFamily="34" charset="0"/>
              </a:rPr>
              <a:t> or similar to capture responses – word clouds are also great for this.</a:t>
            </a:r>
          </a:p>
        </p:txBody>
      </p:sp>
      <p:sp>
        <p:nvSpPr>
          <p:cNvPr id="4" name="Slide Number Placeholder 3"/>
          <p:cNvSpPr>
            <a:spLocks noGrp="1"/>
          </p:cNvSpPr>
          <p:nvPr>
            <p:ph type="sldNum" sz="quarter" idx="5"/>
          </p:nvPr>
        </p:nvSpPr>
        <p:spPr/>
        <p:txBody>
          <a:bodyPr/>
          <a:lstStyle/>
          <a:p>
            <a:fld id="{CFC44941-22E3-4999-8158-D4DC6EE5B4DF}" type="slidenum">
              <a:rPr lang="en-GB" smtClean="0"/>
              <a:t>12</a:t>
            </a:fld>
            <a:endParaRPr lang="en-GB"/>
          </a:p>
        </p:txBody>
      </p:sp>
    </p:spTree>
    <p:extLst>
      <p:ext uri="{BB962C8B-B14F-4D97-AF65-F5344CB8AC3E}">
        <p14:creationId xmlns:p14="http://schemas.microsoft.com/office/powerpoint/2010/main" val="38203925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sz="1800" dirty="0">
                <a:effectLst/>
                <a:latin typeface="Calibri" panose="020F0502020204030204" pitchFamily="34" charset="0"/>
                <a:ea typeface="Calibri" panose="020F0502020204030204" pitchFamily="34" charset="0"/>
              </a:rPr>
              <a:t>Read slide</a:t>
            </a:r>
          </a:p>
          <a:p>
            <a:pPr algn="just"/>
            <a:r>
              <a:rPr lang="en-GB" sz="1800" b="1" dirty="0">
                <a:effectLst/>
                <a:latin typeface="Calibri" panose="020F0502020204030204" pitchFamily="34" charset="0"/>
                <a:ea typeface="Calibri" panose="020F0502020204030204" pitchFamily="34" charset="0"/>
              </a:rPr>
              <a:t>Officially:</a:t>
            </a:r>
            <a:r>
              <a:rPr lang="en-GB" sz="1800" dirty="0">
                <a:effectLst/>
                <a:latin typeface="Calibri" panose="020F0502020204030204" pitchFamily="34" charset="0"/>
                <a:ea typeface="Calibri" panose="020F0502020204030204" pitchFamily="34" charset="0"/>
              </a:rPr>
              <a:t> Corporate parents are "the formal and local partnerships between all services responsible for working together to meet the needs of looked after children, young people and care leavers” </a:t>
            </a:r>
          </a:p>
          <a:p>
            <a:pPr algn="just"/>
            <a:r>
              <a:rPr lang="en-GB" sz="1800" dirty="0">
                <a:effectLst/>
                <a:latin typeface="Calibri" panose="020F0502020204030204" pitchFamily="34" charset="0"/>
                <a:ea typeface="Calibri" panose="020F0502020204030204" pitchFamily="34" charset="0"/>
              </a:rPr>
              <a:t>AND “they have statutory duties to collaborate with each other in upholding the rights and securing the wellbeing of looked after children.”</a:t>
            </a:r>
          </a:p>
          <a:p>
            <a:pPr algn="just"/>
            <a:r>
              <a:rPr lang="en-GB" sz="1800" dirty="0">
                <a:effectLst/>
                <a:latin typeface="Calibri" panose="020F0502020204030204" pitchFamily="34" charset="0"/>
                <a:ea typeface="Calibri" panose="020F0502020204030204" pitchFamily="34" charset="0"/>
              </a:rPr>
              <a:t>Children and Young People (Scotland) Act 2014</a:t>
            </a:r>
          </a:p>
          <a:p>
            <a:pPr algn="just"/>
            <a:r>
              <a:rPr lang="en-GB" sz="1800" b="1" dirty="0">
                <a:effectLst/>
                <a:latin typeface="Calibri" panose="020F0502020204030204" pitchFamily="34" charset="0"/>
                <a:ea typeface="Calibri" panose="020F0502020204030204" pitchFamily="34" charset="0"/>
              </a:rPr>
              <a:t>Unofficially:</a:t>
            </a:r>
            <a:r>
              <a:rPr lang="en-GB" sz="1800" dirty="0">
                <a:effectLst/>
                <a:latin typeface="Calibri" panose="020F0502020204030204" pitchFamily="34" charset="0"/>
                <a:ea typeface="Calibri" panose="020F0502020204030204" pitchFamily="34" charset="0"/>
              </a:rPr>
              <a:t>  ‘A corporate parent is intended to carry out many of the roles a loving parent should’</a:t>
            </a:r>
          </a:p>
        </p:txBody>
      </p:sp>
      <p:sp>
        <p:nvSpPr>
          <p:cNvPr id="4" name="Slide Number Placeholder 3"/>
          <p:cNvSpPr>
            <a:spLocks noGrp="1"/>
          </p:cNvSpPr>
          <p:nvPr>
            <p:ph type="sldNum" sz="quarter" idx="5"/>
          </p:nvPr>
        </p:nvSpPr>
        <p:spPr/>
        <p:txBody>
          <a:bodyPr/>
          <a:lstStyle/>
          <a:p>
            <a:fld id="{CFC44941-22E3-4999-8158-D4DC6EE5B4DF}" type="slidenum">
              <a:rPr lang="en-GB" smtClean="0"/>
              <a:t>13</a:t>
            </a:fld>
            <a:endParaRPr lang="en-GB"/>
          </a:p>
        </p:txBody>
      </p:sp>
    </p:spTree>
    <p:extLst>
      <p:ext uri="{BB962C8B-B14F-4D97-AF65-F5344CB8AC3E}">
        <p14:creationId xmlns:p14="http://schemas.microsoft.com/office/powerpoint/2010/main" val="30758745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sz="1800" dirty="0">
                <a:effectLst/>
                <a:latin typeface="Calibri" panose="020F0502020204030204" pitchFamily="34" charset="0"/>
                <a:ea typeface="Calibri" panose="020F0502020204030204" pitchFamily="34" charset="0"/>
              </a:rPr>
              <a:t>In the 2014 Children and Young People’s Act there are 26 Corporate Parent public bodies listed. These Corporate Parents have legal duties under the Act. Many of these Corporate Parents are large umbrella entities such as local authorities. This means, however, that every single employee within each of the 32 local authorities is a corporate parent, and as such has legal duties towards care experienced people. Another example is Education Scotland As an Executive Agency of the government acts on the instruction of Scottish Ministers and is also a corporate parent. All these corporate parents collectively have a legal duty to coordinate their efforts to support care experienced people.</a:t>
            </a:r>
          </a:p>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14</a:t>
            </a:fld>
            <a:endParaRPr lang="en-GB"/>
          </a:p>
        </p:txBody>
      </p:sp>
    </p:spTree>
    <p:extLst>
      <p:ext uri="{BB962C8B-B14F-4D97-AF65-F5344CB8AC3E}">
        <p14:creationId xmlns:p14="http://schemas.microsoft.com/office/powerpoint/2010/main" val="3417915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sz="1800" dirty="0">
                <a:effectLst/>
                <a:latin typeface="Calibri" panose="020F0502020204030204" pitchFamily="34" charset="0"/>
                <a:ea typeface="Calibri" panose="020F0502020204030204" pitchFamily="34" charset="0"/>
              </a:rPr>
              <a:t>This is a quote from The Promise Report, 2020, in they say that they have deliberately avoided using the term corporate parent.</a:t>
            </a:r>
          </a:p>
          <a:p>
            <a:pPr algn="just"/>
            <a:r>
              <a:rPr lang="en-GB" sz="1800" dirty="0">
                <a:effectLst/>
                <a:latin typeface="Calibri" panose="020F0502020204030204" pitchFamily="34" charset="0"/>
                <a:ea typeface="Calibri" panose="020F0502020204030204" pitchFamily="34" charset="0"/>
              </a:rPr>
              <a:t>Read the quote from Nevertheless…..</a:t>
            </a:r>
          </a:p>
          <a:p>
            <a:pPr algn="just"/>
            <a:r>
              <a:rPr lang="en-GB" sz="1800" dirty="0">
                <a:effectLst/>
                <a:latin typeface="Calibri" panose="020F0502020204030204" pitchFamily="34" charset="0"/>
                <a:ea typeface="Calibri" panose="020F0502020204030204" pitchFamily="34" charset="0"/>
              </a:rPr>
              <a:t>Care experienced children and young people, through the Review, also told us that they found the care system ‘cold, overly professionalised and uncaring’.</a:t>
            </a:r>
          </a:p>
        </p:txBody>
      </p:sp>
      <p:sp>
        <p:nvSpPr>
          <p:cNvPr id="4" name="Slide Number Placeholder 3"/>
          <p:cNvSpPr>
            <a:spLocks noGrp="1"/>
          </p:cNvSpPr>
          <p:nvPr>
            <p:ph type="sldNum" sz="quarter" idx="5"/>
          </p:nvPr>
        </p:nvSpPr>
        <p:spPr/>
        <p:txBody>
          <a:bodyPr/>
          <a:lstStyle/>
          <a:p>
            <a:fld id="{CFC44941-22E3-4999-8158-D4DC6EE5B4DF}" type="slidenum">
              <a:rPr lang="en-GB" smtClean="0"/>
              <a:t>15</a:t>
            </a:fld>
            <a:endParaRPr lang="en-GB"/>
          </a:p>
        </p:txBody>
      </p:sp>
    </p:spTree>
    <p:extLst>
      <p:ext uri="{BB962C8B-B14F-4D97-AF65-F5344CB8AC3E}">
        <p14:creationId xmlns:p14="http://schemas.microsoft.com/office/powerpoint/2010/main" val="3278364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rPr>
              <a:t>Play the film (4 min 21 sec)</a:t>
            </a:r>
            <a:r>
              <a:rPr lang="en-GB" sz="1800" b="1" dirty="0">
                <a:effectLst/>
                <a:latin typeface="Calibri" panose="020F0502020204030204" pitchFamily="34" charset="0"/>
                <a:ea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1"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rPr>
              <a:t>https://www.youtube.com/watch?v=G3BWDSyBQgg </a:t>
            </a:r>
          </a:p>
        </p:txBody>
      </p:sp>
      <p:sp>
        <p:nvSpPr>
          <p:cNvPr id="4" name="Slide Number Placeholder 3"/>
          <p:cNvSpPr>
            <a:spLocks noGrp="1"/>
          </p:cNvSpPr>
          <p:nvPr>
            <p:ph type="sldNum" sz="quarter" idx="5"/>
          </p:nvPr>
        </p:nvSpPr>
        <p:spPr/>
        <p:txBody>
          <a:bodyPr/>
          <a:lstStyle/>
          <a:p>
            <a:fld id="{CFC44941-22E3-4999-8158-D4DC6EE5B4DF}" type="slidenum">
              <a:rPr lang="en-GB" smtClean="0"/>
              <a:t>16</a:t>
            </a:fld>
            <a:endParaRPr lang="en-GB"/>
          </a:p>
        </p:txBody>
      </p:sp>
    </p:spTree>
    <p:extLst>
      <p:ext uri="{BB962C8B-B14F-4D97-AF65-F5344CB8AC3E}">
        <p14:creationId xmlns:p14="http://schemas.microsoft.com/office/powerpoint/2010/main" val="14056374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almost seems too simple but what Chloe has said is completely in line with ‘The ambition for Scotland’s Children’. -&gt;That children grow up </a:t>
            </a:r>
            <a:r>
              <a:rPr lang="en-GB" b="1" dirty="0"/>
              <a:t>loved, safe, and respected </a:t>
            </a:r>
            <a:r>
              <a:rPr lang="en-GB" dirty="0"/>
              <a:t>so that they can realise their full potential. </a:t>
            </a:r>
          </a:p>
          <a:p>
            <a:endParaRPr lang="en-GB" dirty="0"/>
          </a:p>
          <a:p>
            <a:r>
              <a:rPr lang="en-GB" dirty="0"/>
              <a:t>However we know it takes a village to raise a child. Schools and educational settings in all their forms can have a massive impact on children, their lived experience, and their outcomes. They can ‘be’ the constant in a child’s life even if everything else around them is changing. So this slide reminds us that we have a duty to ensure care experienced children and young people grow up LOVED, SAFE and RESPECTED.</a:t>
            </a:r>
          </a:p>
          <a:p>
            <a:endParaRPr lang="en-GB" dirty="0"/>
          </a:p>
          <a:p>
            <a:r>
              <a:rPr lang="en-GB" dirty="0"/>
              <a:t>So how do we know what needs to change to make things better for care experienced children and young people?</a:t>
            </a:r>
          </a:p>
        </p:txBody>
      </p:sp>
      <p:sp>
        <p:nvSpPr>
          <p:cNvPr id="4" name="Slide Number Placeholder 3"/>
          <p:cNvSpPr>
            <a:spLocks noGrp="1"/>
          </p:cNvSpPr>
          <p:nvPr>
            <p:ph type="sldNum" sz="quarter" idx="5"/>
          </p:nvPr>
        </p:nvSpPr>
        <p:spPr/>
        <p:txBody>
          <a:bodyPr/>
          <a:lstStyle/>
          <a:p>
            <a:fld id="{CFC44941-22E3-4999-8158-D4DC6EE5B4DF}" type="slidenum">
              <a:rPr lang="en-GB" smtClean="0"/>
              <a:t>17</a:t>
            </a:fld>
            <a:endParaRPr lang="en-GB"/>
          </a:p>
        </p:txBody>
      </p:sp>
    </p:spTree>
    <p:extLst>
      <p:ext uri="{BB962C8B-B14F-4D97-AF65-F5344CB8AC3E}">
        <p14:creationId xmlns:p14="http://schemas.microsoft.com/office/powerpoint/2010/main" val="14666381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sz="1800" dirty="0">
                <a:effectLst/>
                <a:latin typeface="Calibri" panose="020F0502020204030204" pitchFamily="34" charset="0"/>
                <a:ea typeface="Calibri" panose="020F0502020204030204" pitchFamily="34" charset="0"/>
              </a:rPr>
              <a:t>The Independent Care Review started in 2016. It was a root and branch review as it was nationally recognised that the current care system wasn’t fit for purpose. The review was overseen by Fiona Duncan. It was extensive and included testimonials from people with lived experiences, families, carers, practitioners, corporate parents, and many other organisations and stakeholders. Over half of the voices noted in The Promise Report following on from the review were from people with lived experience. </a:t>
            </a:r>
          </a:p>
          <a:p>
            <a:pPr algn="just"/>
            <a:r>
              <a:rPr lang="en-GB" sz="1800" dirty="0">
                <a:effectLst/>
                <a:latin typeface="Calibri" panose="020F0502020204030204" pitchFamily="34" charset="0"/>
                <a:ea typeface="Calibri" panose="020F0502020204030204" pitchFamily="34" charset="0"/>
              </a:rPr>
              <a:t>The review took place over a 4 year period up to 2020. It exposed the fact that the care system is hugely complex, confusing and difficult to navigate. For example, there are 44 pieces of legislation, 23 pieces of secondary legislation and 3 International Conventions that govern this thing we call the ‘care system’. </a:t>
            </a:r>
          </a:p>
          <a:p>
            <a:pPr algn="just"/>
            <a:r>
              <a:rPr lang="en-GB" sz="1800" dirty="0">
                <a:effectLst/>
                <a:latin typeface="Calibri" panose="020F0502020204030204" pitchFamily="34" charset="0"/>
                <a:ea typeface="Calibri" panose="020F0502020204030204" pitchFamily="34" charset="0"/>
              </a:rPr>
              <a:t>To get it right for care experienced people we know we need to have a more coordinated and systematic approach. This is where everyone and more specifically Corporate Parents must work together and see a young person with care experience – holistically, in the context of their family and their community, and not just in the context of their learning or another individual aspect of their life – for example their mental health. The Promise was written to try to join up the supports and services around the lives of care experienced people and highlight how care experienced people think things need to change for the care system to be better.</a:t>
            </a:r>
          </a:p>
        </p:txBody>
      </p:sp>
      <p:sp>
        <p:nvSpPr>
          <p:cNvPr id="4" name="Slide Number Placeholder 3"/>
          <p:cNvSpPr>
            <a:spLocks noGrp="1"/>
          </p:cNvSpPr>
          <p:nvPr>
            <p:ph type="sldNum" sz="quarter" idx="5"/>
          </p:nvPr>
        </p:nvSpPr>
        <p:spPr/>
        <p:txBody>
          <a:bodyPr/>
          <a:lstStyle/>
          <a:p>
            <a:fld id="{CFC44941-22E3-4999-8158-D4DC6EE5B4DF}" type="slidenum">
              <a:rPr lang="en-GB" smtClean="0"/>
              <a:t>18</a:t>
            </a:fld>
            <a:endParaRPr lang="en-GB"/>
          </a:p>
        </p:txBody>
      </p:sp>
    </p:spTree>
    <p:extLst>
      <p:ext uri="{BB962C8B-B14F-4D97-AF65-F5344CB8AC3E}">
        <p14:creationId xmlns:p14="http://schemas.microsoft.com/office/powerpoint/2010/main" val="19114705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The Promise published in 2020 isn’t one document it is actually 7 different reports including The Promise, The Pinky Promise – an easy read version of The Promise, The Rules, The Money, Follow the Money, The Plan 21-24, and a Thank you.</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The Promise has five Foundations which encompasses 84 Promises or commitments made to Care Experienced children and Young People. These commitments have been made by all Scottish Political Parties in their Manifesto’s.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Education and our work fits mostly into the ‘Scaffolding’ Foundation. We have to always remember that Education is part of the Scaffolding of Care.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When the Plan 21-24 was developed it was based around 5 priority areas and 5 core principles. The principles recognise the impact of Poverty, the importance of using non-stigmatising language, the fact that we need to listen to </a:t>
            </a:r>
            <a:r>
              <a:rPr lang="en-GB" dirty="0" err="1"/>
              <a:t>CYP</a:t>
            </a:r>
            <a:r>
              <a:rPr lang="en-GB" dirty="0"/>
              <a:t> and their families and uphold their rights. We need to focus on these things - in other words designing services and supports that meets the needs of families rather than asking families to use services and supports that don’t work for them.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In 2024 the progress that Scotland has made toward Keeping the Promise was independently evaluated and they concluded that while there has been progress in some areas, significant challenges remain in fully embedding the five fundamentals across all organisations and practices.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19</a:t>
            </a:fld>
            <a:endParaRPr lang="en-GB"/>
          </a:p>
        </p:txBody>
      </p:sp>
    </p:spTree>
    <p:extLst>
      <p:ext uri="{BB962C8B-B14F-4D97-AF65-F5344CB8AC3E}">
        <p14:creationId xmlns:p14="http://schemas.microsoft.com/office/powerpoint/2010/main" val="30331903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buFont typeface="Arial" panose="020B0604020202020204" pitchFamily="34" charset="0"/>
              <a:buChar char="•"/>
              <a:tabLst>
                <a:tab pos="2286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This professional learning is for ALL staff who have contact with children and young people and there is an expectation that over time ALL staff complete it</a:t>
            </a:r>
          </a:p>
          <a:p>
            <a:pPr marL="342900" lvl="0" indent="-342900" algn="just">
              <a:buFont typeface="Arial" panose="020B0604020202020204" pitchFamily="34" charset="0"/>
              <a:buChar char="•"/>
              <a:tabLst>
                <a:tab pos="2286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information should or could be part of induction training for new staff</a:t>
            </a:r>
          </a:p>
          <a:p>
            <a:pPr marL="342900" lvl="0" indent="-342900" algn="just">
              <a:buFont typeface="Arial" panose="020B0604020202020204" pitchFamily="34" charset="0"/>
              <a:buChar char="•"/>
              <a:tabLst>
                <a:tab pos="2286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training should be regularly refreshed - at least every three years (to include refreshed materials)</a:t>
            </a:r>
          </a:p>
          <a:p>
            <a:pPr marL="342900" lvl="0" indent="-342900" algn="just">
              <a:buFont typeface="Arial" panose="020B0604020202020204" pitchFamily="34" charset="0"/>
              <a:buChar char="•"/>
              <a:tabLst>
                <a:tab pos="2286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To obtain the Award for a setting 70% of all staff need to have completed the presentations and e-Learning module</a:t>
            </a:r>
          </a:p>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2</a:t>
            </a:fld>
            <a:endParaRPr lang="en-GB"/>
          </a:p>
        </p:txBody>
      </p:sp>
    </p:spTree>
    <p:extLst>
      <p:ext uri="{BB962C8B-B14F-4D97-AF65-F5344CB8AC3E}">
        <p14:creationId xmlns:p14="http://schemas.microsoft.com/office/powerpoint/2010/main" val="24391946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are The Promise foundations, and what do they mean? Although written in the language of care we have to always remember that Education is an important part of the scaffolding of care. These three foundations are the principal areas that education can contribute to Keeping the Promise.</a:t>
            </a:r>
          </a:p>
          <a:p>
            <a:endParaRPr lang="en-GB" dirty="0"/>
          </a:p>
          <a:p>
            <a:pPr algn="l"/>
            <a:r>
              <a:rPr lang="en-GB" b="1" dirty="0"/>
              <a:t>Voice</a:t>
            </a:r>
            <a:r>
              <a:rPr lang="en-GB" dirty="0"/>
              <a:t> - </a:t>
            </a:r>
            <a:r>
              <a:rPr lang="en-GB" b="1" i="0" dirty="0">
                <a:effectLst/>
                <a:latin typeface="Open Sans" panose="020B0606030504020204" pitchFamily="34" charset="0"/>
              </a:rPr>
              <a:t>Children must be listened to.</a:t>
            </a:r>
            <a:endParaRPr lang="en-GB" b="0" i="0" dirty="0">
              <a:effectLst/>
              <a:latin typeface="Open Sans" panose="020B0606030504020204" pitchFamily="34" charset="0"/>
            </a:endParaRPr>
          </a:p>
          <a:p>
            <a:pPr algn="l"/>
            <a:r>
              <a:rPr lang="en-GB" b="0" i="0" dirty="0">
                <a:effectLst/>
                <a:latin typeface="Open Sans" panose="020B0606030504020204" pitchFamily="34" charset="0"/>
              </a:rPr>
              <a:t>That means they should be meaningfully and appropriately involved when decisions are made about their education. It means everyone involved in their education should listen properly to them and respond to what they want and need. Cultural change  may be needed to involve children more fully in decision-making. Decision making should be compassionate and caring and focused on children, their families, and those they trust.</a:t>
            </a:r>
          </a:p>
          <a:p>
            <a:pPr algn="l"/>
            <a:endParaRPr lang="en-GB" b="0" i="0" dirty="0">
              <a:effectLst/>
              <a:latin typeface="Open Sans" panose="020B0606030504020204" pitchFamily="34" charset="0"/>
            </a:endParaRPr>
          </a:p>
          <a:p>
            <a:pPr algn="l"/>
            <a:r>
              <a:rPr lang="en-GB" b="1" i="0" dirty="0">
                <a:effectLst/>
                <a:latin typeface="Open Sans" panose="020B0606030504020204" pitchFamily="34" charset="0"/>
              </a:rPr>
              <a:t>People</a:t>
            </a:r>
            <a:r>
              <a:rPr lang="en-GB" b="0" i="0" dirty="0">
                <a:effectLst/>
                <a:latin typeface="Open Sans" panose="020B0606030504020204" pitchFamily="34" charset="0"/>
              </a:rPr>
              <a:t> - The children must </a:t>
            </a:r>
            <a:r>
              <a:rPr lang="en-GB" b="1" i="0" dirty="0">
                <a:effectLst/>
                <a:latin typeface="Open Sans" panose="020B0606030504020204" pitchFamily="34" charset="0"/>
              </a:rPr>
              <a:t>be supported to develop relationships</a:t>
            </a:r>
            <a:r>
              <a:rPr lang="en-GB" b="0" i="0" dirty="0">
                <a:effectLst/>
                <a:latin typeface="Open Sans" panose="020B0606030504020204" pitchFamily="34" charset="0"/>
              </a:rPr>
              <a:t>: with adults who support and work with them, and those in the wider community. Adults must also be supported: to listen, and to be compassionate in their care and decision-making.</a:t>
            </a:r>
          </a:p>
          <a:p>
            <a:pPr algn="l"/>
            <a:endParaRPr lang="en-GB" b="0" i="0" dirty="0">
              <a:effectLst/>
              <a:latin typeface="Open Sans" panose="020B0606030504020204" pitchFamily="34" charset="0"/>
            </a:endParaRPr>
          </a:p>
          <a:p>
            <a:pPr algn="l"/>
            <a:r>
              <a:rPr lang="en-GB" b="1" i="0" dirty="0">
                <a:effectLst/>
                <a:latin typeface="Open Sans" panose="020B0606030504020204" pitchFamily="34" charset="0"/>
              </a:rPr>
              <a:t>Scaffolding</a:t>
            </a:r>
            <a:r>
              <a:rPr lang="en-GB" b="0" i="0" dirty="0">
                <a:effectLst/>
                <a:latin typeface="Open Sans" panose="020B0606030504020204" pitchFamily="34" charset="0"/>
              </a:rPr>
              <a:t> - Children, families and the workforce must be </a:t>
            </a:r>
            <a:r>
              <a:rPr lang="en-GB" b="1" i="0" dirty="0">
                <a:effectLst/>
                <a:latin typeface="Open Sans" panose="020B0606030504020204" pitchFamily="34" charset="0"/>
              </a:rPr>
              <a:t>supported by a system that is there when it is needed:</a:t>
            </a:r>
            <a:r>
              <a:rPr lang="en-GB" b="0" i="0" dirty="0">
                <a:effectLst/>
                <a:latin typeface="Open Sans" panose="020B0606030504020204" pitchFamily="34" charset="0"/>
              </a:rPr>
              <a:t> the scaffolding of help, support and accountability.</a:t>
            </a:r>
          </a:p>
          <a:p>
            <a:pPr algn="l"/>
            <a:endParaRPr lang="en-GB" b="0" i="0" dirty="0">
              <a:effectLst/>
              <a:latin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rPr>
              <a:t>Expand on what this might look light in your setting.</a:t>
            </a:r>
          </a:p>
          <a:p>
            <a:pPr algn="l"/>
            <a:endParaRPr lang="en-GB" b="0" i="0" dirty="0">
              <a:effectLst/>
              <a:latin typeface="Open Sans" panose="020B0606030504020204" pitchFamily="34" charset="0"/>
            </a:endParaRPr>
          </a:p>
          <a:p>
            <a:pPr algn="l"/>
            <a:endParaRPr lang="en-GB" b="0" i="0" dirty="0">
              <a:effectLst/>
              <a:latin typeface="Open Sans" panose="020B0606030504020204" pitchFamily="34" charset="0"/>
            </a:endParaRPr>
          </a:p>
          <a:p>
            <a:pPr algn="l"/>
            <a:endParaRPr lang="en-GB" b="0" i="0" dirty="0">
              <a:effectLst/>
              <a:latin typeface="Open Sans" panose="020B0606030504020204" pitchFamily="34" charset="0"/>
            </a:endParaRPr>
          </a:p>
          <a:p>
            <a:pPr algn="l"/>
            <a:endParaRPr lang="en-GB" b="0" i="0" dirty="0">
              <a:effectLst/>
              <a:latin typeface="Open Sans" panose="020B0606030504020204" pitchFamily="34" charset="0"/>
            </a:endParaRPr>
          </a:p>
          <a:p>
            <a:endParaRPr lang="en-GB" dirty="0"/>
          </a:p>
        </p:txBody>
      </p:sp>
      <p:sp>
        <p:nvSpPr>
          <p:cNvPr id="4" name="Slide Number Placeholder 3"/>
          <p:cNvSpPr>
            <a:spLocks noGrp="1"/>
          </p:cNvSpPr>
          <p:nvPr>
            <p:ph type="sldNum" sz="quarter" idx="5"/>
          </p:nvPr>
        </p:nvSpPr>
        <p:spPr/>
        <p:txBody>
          <a:bodyPr/>
          <a:lstStyle/>
          <a:p>
            <a:fld id="{DBCA0EAF-A1EA-4ADE-B230-55205EADB753}" type="slidenum">
              <a:rPr lang="en-GB" smtClean="0"/>
              <a:t>20</a:t>
            </a:fld>
            <a:endParaRPr lang="en-GB"/>
          </a:p>
        </p:txBody>
      </p:sp>
    </p:spTree>
    <p:extLst>
      <p:ext uri="{BB962C8B-B14F-4D97-AF65-F5344CB8AC3E}">
        <p14:creationId xmlns:p14="http://schemas.microsoft.com/office/powerpoint/2010/main" val="16914811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effectLst/>
                <a:latin typeface="Open Sans" panose="020B0606030504020204" pitchFamily="34" charset="0"/>
              </a:rPr>
              <a:t>The following two foundations are also relevant in education as parents and carers are our principal partners in supporting every child’s education</a:t>
            </a:r>
          </a:p>
          <a:p>
            <a:endParaRPr lang="en-GB" dirty="0"/>
          </a:p>
          <a:p>
            <a:pPr algn="l"/>
            <a:r>
              <a:rPr lang="en-GB" b="1" i="0" dirty="0">
                <a:effectLst/>
                <a:latin typeface="Open Sans" panose="020B0606030504020204" pitchFamily="34" charset="0"/>
              </a:rPr>
              <a:t>Family</a:t>
            </a:r>
            <a:r>
              <a:rPr lang="en-GB" b="0" i="0" dirty="0">
                <a:effectLst/>
                <a:latin typeface="Open Sans" panose="020B0606030504020204" pitchFamily="34" charset="0"/>
              </a:rPr>
              <a:t> - Families must get the support they need and to overcome any difficulties or barriers they may face.</a:t>
            </a:r>
          </a:p>
          <a:p>
            <a:pPr algn="l"/>
            <a:endParaRPr lang="en-GB" b="0" i="0" dirty="0">
              <a:effectLst/>
              <a:latin typeface="Open Sans" panose="020B0606030504020204" pitchFamily="34" charset="0"/>
            </a:endParaRPr>
          </a:p>
          <a:p>
            <a:pPr algn="l"/>
            <a:r>
              <a:rPr lang="en-GB" b="1" i="0" dirty="0">
                <a:effectLst/>
                <a:latin typeface="Open Sans" panose="020B0606030504020204" pitchFamily="34" charset="0"/>
              </a:rPr>
              <a:t>Care </a:t>
            </a:r>
            <a:r>
              <a:rPr lang="en-GB" b="0" i="0" dirty="0">
                <a:effectLst/>
                <a:latin typeface="Open Sans" panose="020B0606030504020204" pitchFamily="34" charset="0"/>
              </a:rPr>
              <a:t>– Children who don’t live with their families, as long as it's safe, should be supported to stay in touch with them including their brothers and sisters.</a:t>
            </a:r>
          </a:p>
          <a:p>
            <a:pPr algn="l"/>
            <a:endParaRPr lang="en-GB" b="0" i="0" dirty="0">
              <a:effectLst/>
              <a:latin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rPr>
              <a:t>Expand on what this might look light in your setting.</a:t>
            </a:r>
          </a:p>
          <a:p>
            <a:pPr algn="l"/>
            <a:endParaRPr lang="en-GB" dirty="0"/>
          </a:p>
        </p:txBody>
      </p:sp>
      <p:sp>
        <p:nvSpPr>
          <p:cNvPr id="4" name="Slide Number Placeholder 3"/>
          <p:cNvSpPr>
            <a:spLocks noGrp="1"/>
          </p:cNvSpPr>
          <p:nvPr>
            <p:ph type="sldNum" sz="quarter" idx="5"/>
          </p:nvPr>
        </p:nvSpPr>
        <p:spPr/>
        <p:txBody>
          <a:bodyPr/>
          <a:lstStyle/>
          <a:p>
            <a:fld id="{DBCA0EAF-A1EA-4ADE-B230-55205EADB753}" type="slidenum">
              <a:rPr lang="en-GB" smtClean="0"/>
              <a:t>21</a:t>
            </a:fld>
            <a:endParaRPr lang="en-GB"/>
          </a:p>
        </p:txBody>
      </p:sp>
    </p:spTree>
    <p:extLst>
      <p:ext uri="{BB962C8B-B14F-4D97-AF65-F5344CB8AC3E}">
        <p14:creationId xmlns:p14="http://schemas.microsoft.com/office/powerpoint/2010/main" val="9822043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the slide</a:t>
            </a:r>
          </a:p>
        </p:txBody>
      </p:sp>
      <p:sp>
        <p:nvSpPr>
          <p:cNvPr id="4" name="Slide Number Placeholder 3"/>
          <p:cNvSpPr>
            <a:spLocks noGrp="1"/>
          </p:cNvSpPr>
          <p:nvPr>
            <p:ph type="sldNum" sz="quarter" idx="5"/>
          </p:nvPr>
        </p:nvSpPr>
        <p:spPr/>
        <p:txBody>
          <a:bodyPr/>
          <a:lstStyle/>
          <a:p>
            <a:fld id="{CFC44941-22E3-4999-8158-D4DC6EE5B4DF}" type="slidenum">
              <a:rPr lang="en-GB" smtClean="0"/>
              <a:t>22</a:t>
            </a:fld>
            <a:endParaRPr lang="en-GB"/>
          </a:p>
        </p:txBody>
      </p:sp>
    </p:spTree>
    <p:extLst>
      <p:ext uri="{BB962C8B-B14F-4D97-AF65-F5344CB8AC3E}">
        <p14:creationId xmlns:p14="http://schemas.microsoft.com/office/powerpoint/2010/main" val="42729623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the quote</a:t>
            </a:r>
          </a:p>
          <a:p>
            <a:r>
              <a:rPr lang="en-GB" dirty="0"/>
              <a:t>However, this isn’t just about children and young people knowing about their rights. It’s also about how we realise their rights. </a:t>
            </a:r>
          </a:p>
          <a:p>
            <a:r>
              <a:rPr lang="en-GB" dirty="0"/>
              <a:t>The complexity of the life of a child or young person moving through the care system can make it much more challenging for us to ensure their rights are realised. </a:t>
            </a:r>
          </a:p>
          <a:p>
            <a:r>
              <a:rPr lang="en-GB" dirty="0"/>
              <a:t>For example accessing full time curriculum education may be more challenging for a young person whose learning is repeatedly interrupted because they miss a lot of schooling or even have multiple school changes because they move from being ‘looked after at home’, to living with a relative,  to a foster placement, to a residential house in a short period of time. This isn’t that uncommon. </a:t>
            </a:r>
          </a:p>
        </p:txBody>
      </p:sp>
      <p:sp>
        <p:nvSpPr>
          <p:cNvPr id="4" name="Slide Number Placeholder 3"/>
          <p:cNvSpPr>
            <a:spLocks noGrp="1"/>
          </p:cNvSpPr>
          <p:nvPr>
            <p:ph type="sldNum" sz="quarter" idx="5"/>
          </p:nvPr>
        </p:nvSpPr>
        <p:spPr/>
        <p:txBody>
          <a:bodyPr/>
          <a:lstStyle/>
          <a:p>
            <a:fld id="{CFC44941-22E3-4999-8158-D4DC6EE5B4DF}" type="slidenum">
              <a:rPr lang="en-GB" smtClean="0"/>
              <a:t>23</a:t>
            </a:fld>
            <a:endParaRPr lang="en-GB"/>
          </a:p>
        </p:txBody>
      </p:sp>
    </p:spTree>
    <p:extLst>
      <p:ext uri="{BB962C8B-B14F-4D97-AF65-F5344CB8AC3E}">
        <p14:creationId xmlns:p14="http://schemas.microsoft.com/office/powerpoint/2010/main" val="11187543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Let's consider one of its key priorities - the importance of using non-stigmatising language. How does our language around care need to change? Children and young people from Our Hearing Our Voice give us some insight into the language of care and how it makes them feel. Watch the next  animation and consider the impact of the language we all use in our professional practice</a:t>
            </a:r>
          </a:p>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24</a:t>
            </a:fld>
            <a:endParaRPr lang="en-GB"/>
          </a:p>
        </p:txBody>
      </p:sp>
    </p:spTree>
    <p:extLst>
      <p:ext uri="{BB962C8B-B14F-4D97-AF65-F5344CB8AC3E}">
        <p14:creationId xmlns:p14="http://schemas.microsoft.com/office/powerpoint/2010/main" val="14244285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sz="1200" dirty="0">
                <a:effectLst/>
                <a:latin typeface="Calibri" panose="020F0502020204030204" pitchFamily="34" charset="0"/>
                <a:ea typeface="Calibri" panose="020F0502020204030204" pitchFamily="34" charset="0"/>
              </a:rPr>
              <a:t>The animation helps us consider the impact of the language we all use in our professional practice.</a:t>
            </a:r>
            <a:endParaRPr lang="en-GB" sz="1200" b="1" dirty="0">
              <a:effectLst/>
              <a:latin typeface="Calibri" panose="020F0502020204030204" pitchFamily="34" charset="0"/>
              <a:ea typeface="Calibri" panose="020F0502020204030204" pitchFamily="34" charset="0"/>
            </a:endParaRPr>
          </a:p>
          <a:p>
            <a:r>
              <a:rPr lang="en-GB" sz="1200" b="1" dirty="0">
                <a:effectLst/>
                <a:latin typeface="Calibri" panose="020F0502020204030204" pitchFamily="34" charset="0"/>
                <a:ea typeface="Calibri" panose="020F0502020204030204" pitchFamily="34" charset="0"/>
              </a:rPr>
              <a:t>Play the </a:t>
            </a:r>
            <a:r>
              <a:rPr lang="en-GB" sz="1200" dirty="0">
                <a:effectLst/>
                <a:latin typeface="Calibri" panose="020F0502020204030204" pitchFamily="34" charset="0"/>
                <a:ea typeface="Calibri" panose="020F0502020204030204" pitchFamily="34" charset="0"/>
              </a:rPr>
              <a:t>‘</a:t>
            </a:r>
            <a:r>
              <a:rPr lang="en-GB" sz="1200" b="1" dirty="0">
                <a:effectLst/>
                <a:latin typeface="Calibri" panose="020F0502020204030204" pitchFamily="34" charset="0"/>
                <a:ea typeface="Calibri" panose="020F0502020204030204" pitchFamily="34" charset="0"/>
              </a:rPr>
              <a:t>Articulate Animation</a:t>
            </a:r>
            <a:r>
              <a:rPr lang="en-GB" sz="1200" dirty="0">
                <a:effectLst/>
                <a:latin typeface="Calibri" panose="020F0502020204030204" pitchFamily="34" charset="0"/>
                <a:ea typeface="Calibri" panose="020F0502020204030204" pitchFamily="34" charset="0"/>
              </a:rPr>
              <a:t>’ (3 mins 15 secs) </a:t>
            </a:r>
            <a:r>
              <a:rPr lang="en-GB" sz="1200" u="sng" dirty="0">
                <a:solidFill>
                  <a:srgbClr val="0563C1"/>
                </a:solidFill>
                <a:effectLst/>
                <a:latin typeface="Calibri" panose="020F0502020204030204" pitchFamily="34" charset="0"/>
                <a:ea typeface="Calibri" panose="020F0502020204030204" pitchFamily="34" charset="0"/>
                <a:hlinkClick r:id="rId3"/>
              </a:rPr>
              <a:t>https://vimeo.com/929867493?share=copy</a:t>
            </a:r>
            <a:endParaRPr lang="en-GB" sz="1200" u="sng" dirty="0">
              <a:solidFill>
                <a:srgbClr val="0563C1"/>
              </a:solidFill>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There is potential for some discussion in groups here.</a:t>
            </a:r>
            <a:endParaRPr lang="en-GB" sz="120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effectLst/>
                <a:latin typeface="Calibri" panose="020F0502020204030204" pitchFamily="34" charset="0"/>
                <a:ea typeface="Calibri" panose="020F0502020204030204" pitchFamily="34" charset="0"/>
              </a:rPr>
              <a:t>If you have a ‘Language’ film created by children and young people please feel free to replace this film with your own.</a:t>
            </a:r>
            <a:endParaRPr lang="en-GB" sz="12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25</a:t>
            </a:fld>
            <a:endParaRPr lang="en-GB"/>
          </a:p>
        </p:txBody>
      </p:sp>
    </p:spTree>
    <p:extLst>
      <p:ext uri="{BB962C8B-B14F-4D97-AF65-F5344CB8AC3E}">
        <p14:creationId xmlns:p14="http://schemas.microsoft.com/office/powerpoint/2010/main" val="13563113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Have we unconsciously normalised the language of care? </a:t>
            </a:r>
          </a:p>
          <a:p>
            <a:pPr lvl="0"/>
            <a:r>
              <a:rPr lang="en-GB" sz="1200" kern="1200" dirty="0">
                <a:solidFill>
                  <a:schemeClr val="tx1"/>
                </a:solidFill>
                <a:effectLst/>
                <a:latin typeface="+mn-lt"/>
                <a:ea typeface="+mn-ea"/>
                <a:cs typeface="+mn-cs"/>
              </a:rPr>
              <a:t>Some of the language we’ve heard in the film is so ingrained in how we talk and write about care experienced children and young people that it’ll take time to change however we now need to start to realise the ambition of being LOVED SAFE and </a:t>
            </a:r>
            <a:r>
              <a:rPr lang="en-GB" sz="1200" u="sng" kern="1200" dirty="0">
                <a:solidFill>
                  <a:schemeClr val="tx1"/>
                </a:solidFill>
                <a:effectLst/>
                <a:latin typeface="+mn-lt"/>
                <a:ea typeface="+mn-ea"/>
                <a:cs typeface="+mn-cs"/>
              </a:rPr>
              <a:t>RESPECTED</a:t>
            </a:r>
            <a:r>
              <a:rPr lang="en-GB" sz="1200" kern="1200" dirty="0">
                <a:solidFill>
                  <a:schemeClr val="tx1"/>
                </a:solidFill>
                <a:effectLst/>
                <a:latin typeface="+mn-lt"/>
                <a:ea typeface="+mn-ea"/>
                <a:cs typeface="+mn-cs"/>
              </a:rPr>
              <a:t>.</a:t>
            </a:r>
          </a:p>
          <a:p>
            <a:pPr lvl="0"/>
            <a:r>
              <a:rPr lang="en-GB" sz="1200" kern="1200" dirty="0">
                <a:solidFill>
                  <a:schemeClr val="tx1"/>
                </a:solidFill>
                <a:effectLst/>
                <a:latin typeface="+mn-lt"/>
                <a:ea typeface="+mn-ea"/>
                <a:cs typeface="+mn-cs"/>
              </a:rPr>
              <a:t>Care experienced children can tell us the words they want us to change and in the next film these young people from Inverclyde tell us what language they don’t like and what they would prefer.</a:t>
            </a:r>
          </a:p>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26</a:t>
            </a:fld>
            <a:endParaRPr lang="en-GB"/>
          </a:p>
        </p:txBody>
      </p:sp>
    </p:spTree>
    <p:extLst>
      <p:ext uri="{BB962C8B-B14F-4D97-AF65-F5344CB8AC3E}">
        <p14:creationId xmlns:p14="http://schemas.microsoft.com/office/powerpoint/2010/main" val="37759349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sz="1800" dirty="0">
                <a:effectLst/>
                <a:latin typeface="Calibri" panose="020F0502020204030204" pitchFamily="34" charset="0"/>
                <a:ea typeface="Calibri" panose="020F0502020204030204" pitchFamily="34" charset="0"/>
              </a:rPr>
              <a:t>Play the film (3 min 52 sec)</a:t>
            </a:r>
          </a:p>
        </p:txBody>
      </p:sp>
      <p:sp>
        <p:nvSpPr>
          <p:cNvPr id="4" name="Slide Number Placeholder 3"/>
          <p:cNvSpPr>
            <a:spLocks noGrp="1"/>
          </p:cNvSpPr>
          <p:nvPr>
            <p:ph type="sldNum" sz="quarter" idx="5"/>
          </p:nvPr>
        </p:nvSpPr>
        <p:spPr/>
        <p:txBody>
          <a:bodyPr/>
          <a:lstStyle/>
          <a:p>
            <a:fld id="{CFC44941-22E3-4999-8158-D4DC6EE5B4DF}" type="slidenum">
              <a:rPr lang="en-GB" smtClean="0"/>
              <a:t>27</a:t>
            </a:fld>
            <a:endParaRPr lang="en-GB"/>
          </a:p>
        </p:txBody>
      </p:sp>
    </p:spTree>
    <p:extLst>
      <p:ext uri="{BB962C8B-B14F-4D97-AF65-F5344CB8AC3E}">
        <p14:creationId xmlns:p14="http://schemas.microsoft.com/office/powerpoint/2010/main" val="13563113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sz="1800" dirty="0">
                <a:effectLst/>
                <a:latin typeface="Calibri" panose="020F0502020204030204" pitchFamily="34" charset="0"/>
                <a:ea typeface="Calibri" panose="020F0502020204030204" pitchFamily="34" charset="0"/>
              </a:rPr>
              <a:t>Some of the language we’ve heard in the film is so ingrained in how we talk and write about care experienced children and young people that it’ll take time to change however we now need to start to realise the ambition of being LOVED SAFE and </a:t>
            </a:r>
            <a:r>
              <a:rPr lang="en-GB" sz="1800" u="sng" dirty="0">
                <a:effectLst/>
                <a:latin typeface="Calibri" panose="020F0502020204030204" pitchFamily="34" charset="0"/>
                <a:ea typeface="Calibri" panose="020F0502020204030204" pitchFamily="34" charset="0"/>
              </a:rPr>
              <a:t>RESPECTED</a:t>
            </a:r>
            <a:r>
              <a:rPr lang="en-GB" sz="1800" dirty="0">
                <a:effectLst/>
                <a:latin typeface="Calibri" panose="020F0502020204030204" pitchFamily="34" charset="0"/>
                <a:ea typeface="Calibri" panose="020F0502020204030204" pitchFamily="34" charset="0"/>
              </a:rPr>
              <a:t>.</a:t>
            </a:r>
          </a:p>
          <a:p>
            <a:pPr algn="just"/>
            <a:r>
              <a:rPr lang="en-GB" sz="1800" dirty="0">
                <a:effectLst/>
                <a:latin typeface="Calibri" panose="020F0502020204030204" pitchFamily="34" charset="0"/>
                <a:ea typeface="Calibri" panose="020F0502020204030204" pitchFamily="34" charset="0"/>
              </a:rPr>
              <a:t>We need to remember that Language isn’t neutral, it can help or harm, and it can engender respect or stigma. So does language matter to you?</a:t>
            </a:r>
          </a:p>
        </p:txBody>
      </p:sp>
      <p:sp>
        <p:nvSpPr>
          <p:cNvPr id="4" name="Slide Number Placeholder 3"/>
          <p:cNvSpPr>
            <a:spLocks noGrp="1"/>
          </p:cNvSpPr>
          <p:nvPr>
            <p:ph type="sldNum" sz="quarter" idx="5"/>
          </p:nvPr>
        </p:nvSpPr>
        <p:spPr/>
        <p:txBody>
          <a:bodyPr/>
          <a:lstStyle/>
          <a:p>
            <a:fld id="{CFC44941-22E3-4999-8158-D4DC6EE5B4DF}" type="slidenum">
              <a:rPr lang="en-GB" smtClean="0"/>
              <a:t>28</a:t>
            </a:fld>
            <a:endParaRPr lang="en-GB"/>
          </a:p>
        </p:txBody>
      </p:sp>
    </p:spTree>
    <p:extLst>
      <p:ext uri="{BB962C8B-B14F-4D97-AF65-F5344CB8AC3E}">
        <p14:creationId xmlns:p14="http://schemas.microsoft.com/office/powerpoint/2010/main" val="6054536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sz="1800" dirty="0">
                <a:effectLst/>
                <a:latin typeface="Calibri" panose="020F0502020204030204" pitchFamily="34" charset="0"/>
                <a:ea typeface="Calibri" panose="020F0502020204030204" pitchFamily="34" charset="0"/>
              </a:rPr>
              <a:t>We don’t have time to go through The Promise in any sort of detail so let’s look at just a few key messages from it. How might these statements translate into our practice in our setting and also as individuals?</a:t>
            </a:r>
          </a:p>
          <a:p>
            <a:pPr algn="just"/>
            <a:r>
              <a:rPr lang="en-GB" sz="1800" dirty="0">
                <a:effectLst/>
                <a:latin typeface="Calibri" panose="020F0502020204030204" pitchFamily="34" charset="0"/>
                <a:ea typeface="Calibri" panose="020F0502020204030204" pitchFamily="34" charset="0"/>
              </a:rPr>
              <a:t>Read the statements.</a:t>
            </a:r>
          </a:p>
          <a:p>
            <a:pPr algn="just"/>
            <a:r>
              <a:rPr lang="en-GB" sz="1800" b="1" dirty="0">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pPr algn="just"/>
            <a:r>
              <a:rPr lang="en-GB" sz="1800" b="1" dirty="0">
                <a:effectLst/>
                <a:latin typeface="Calibri" panose="020F0502020204030204" pitchFamily="34" charset="0"/>
                <a:ea typeface="Calibri" panose="020F0502020204030204" pitchFamily="34" charset="0"/>
              </a:rPr>
              <a:t>You can contextualise this slide to your setting - </a:t>
            </a:r>
            <a:r>
              <a:rPr lang="en-GB" sz="1800" dirty="0">
                <a:effectLst/>
                <a:latin typeface="Calibri" panose="020F0502020204030204" pitchFamily="34" charset="0"/>
                <a:ea typeface="Calibri" panose="020F0502020204030204" pitchFamily="34" charset="0"/>
              </a:rPr>
              <a:t>For example describe how these statements relate to and link into all the professional learning undertaken collectively by your setting and  as part of personal </a:t>
            </a:r>
            <a:r>
              <a:rPr lang="en-GB" sz="1800" dirty="0" err="1">
                <a:effectLst/>
                <a:latin typeface="Calibri" panose="020F0502020204030204" pitchFamily="34" charset="0"/>
                <a:ea typeface="Calibri" panose="020F0502020204030204" pitchFamily="34" charset="0"/>
              </a:rPr>
              <a:t>CLPL</a:t>
            </a:r>
            <a:r>
              <a:rPr lang="en-GB" sz="1800" dirty="0">
                <a:effectLst/>
                <a:latin typeface="Calibri" panose="020F0502020204030204" pitchFamily="34" charset="0"/>
                <a:ea typeface="Calibri" panose="020F0502020204030204" pitchFamily="34" charset="0"/>
              </a:rPr>
              <a:t>. For example PL around inclusion, relational approaches, attachment, trauma informed practice and nurture.</a:t>
            </a:r>
          </a:p>
          <a:p>
            <a:pPr algn="just"/>
            <a:r>
              <a:rPr lang="en-GB" sz="1800" dirty="0">
                <a:effectLst/>
                <a:latin typeface="Calibri" panose="020F0502020204030204" pitchFamily="34" charset="0"/>
                <a:ea typeface="Calibri" panose="020F0502020204030204" pitchFamily="34" charset="0"/>
              </a:rPr>
              <a:t> </a:t>
            </a:r>
          </a:p>
          <a:p>
            <a:pPr algn="just"/>
            <a:r>
              <a:rPr lang="en-GB" sz="1800" dirty="0">
                <a:effectLst/>
                <a:latin typeface="Calibri" panose="020F0502020204030204" pitchFamily="34" charset="0"/>
                <a:ea typeface="Calibri" panose="020F0502020204030204" pitchFamily="34" charset="0"/>
              </a:rPr>
              <a:t>For more detail see </a:t>
            </a:r>
            <a:r>
              <a:rPr lang="en-GB" sz="1800" u="sng" dirty="0">
                <a:solidFill>
                  <a:srgbClr val="0563C1"/>
                </a:solidFill>
                <a:effectLst/>
                <a:latin typeface="Calibri" panose="020F0502020204030204" pitchFamily="34" charset="0"/>
                <a:ea typeface="Calibri" panose="020F0502020204030204" pitchFamily="34" charset="0"/>
                <a:hlinkClick r:id="rId3"/>
              </a:rPr>
              <a:t>keepthepromise-education.pdf</a:t>
            </a:r>
            <a:endParaRPr lang="en-GB" sz="1800" dirty="0">
              <a:effectLst/>
              <a:latin typeface="Calibri" panose="020F0502020204030204" pitchFamily="34" charset="0"/>
              <a:ea typeface="Calibri" panose="020F0502020204030204" pitchFamily="34" charset="0"/>
            </a:endParaRPr>
          </a:p>
          <a:p>
            <a:pPr algn="just"/>
            <a:endParaRPr lang="en-GB" sz="18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29</a:t>
            </a:fld>
            <a:endParaRPr lang="en-GB"/>
          </a:p>
        </p:txBody>
      </p:sp>
    </p:spTree>
    <p:extLst>
      <p:ext uri="{BB962C8B-B14F-4D97-AF65-F5344CB8AC3E}">
        <p14:creationId xmlns:p14="http://schemas.microsoft.com/office/powerpoint/2010/main" val="40550492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sz="1800" dirty="0" err="1">
                <a:effectLst/>
                <a:latin typeface="Calibri" panose="020F0502020204030204" pitchFamily="34" charset="0"/>
                <a:ea typeface="Calibri" panose="020F0502020204030204" pitchFamily="34" charset="0"/>
              </a:rPr>
              <a:t>GIRFEC</a:t>
            </a:r>
            <a:r>
              <a:rPr lang="en-GB" sz="1800" dirty="0">
                <a:effectLst/>
                <a:latin typeface="Calibri" panose="020F0502020204030204" pitchFamily="34" charset="0"/>
                <a:ea typeface="Calibri" panose="020F0502020204030204" pitchFamily="34" charset="0"/>
              </a:rPr>
              <a:t> underpins how we work with children and young people across all services in Scotland. It provides us with a consistent framework and shared language for promoting, supporting, and safeguarding the wellbeing of </a:t>
            </a:r>
            <a:r>
              <a:rPr lang="en-GB" sz="1800" b="1" dirty="0">
                <a:effectLst/>
                <a:latin typeface="Calibri" panose="020F0502020204030204" pitchFamily="34" charset="0"/>
                <a:ea typeface="Calibri" panose="020F0502020204030204" pitchFamily="34" charset="0"/>
              </a:rPr>
              <a:t>ALL</a:t>
            </a:r>
            <a:r>
              <a:rPr lang="en-GB" sz="1800" dirty="0">
                <a:effectLst/>
                <a:latin typeface="Calibri" panose="020F0502020204030204" pitchFamily="34" charset="0"/>
                <a:ea typeface="Calibri" panose="020F0502020204030204" pitchFamily="34" charset="0"/>
              </a:rPr>
              <a:t> children and young people including those who are care experienced. </a:t>
            </a:r>
          </a:p>
          <a:p>
            <a:pPr algn="just"/>
            <a:r>
              <a:rPr lang="en-GB" sz="1800" dirty="0" err="1">
                <a:effectLst/>
                <a:latin typeface="Calibri" panose="020F0502020204030204" pitchFamily="34" charset="0"/>
                <a:ea typeface="Calibri" panose="020F0502020204030204" pitchFamily="34" charset="0"/>
              </a:rPr>
              <a:t>GIRFEC</a:t>
            </a:r>
            <a:r>
              <a:rPr lang="en-GB" sz="1800" dirty="0">
                <a:effectLst/>
                <a:latin typeface="Calibri" panose="020F0502020204030204" pitchFamily="34" charset="0"/>
                <a:ea typeface="Calibri" panose="020F0502020204030204" pitchFamily="34" charset="0"/>
              </a:rPr>
              <a:t> promotes a common understanding of wellbeing recognising that children and young people need to grow up safe, healthy, achieving, nurtured, active, respected, responsible and included, so that they can become confident individuals, effective contributors, successful learners and responsible citizens.</a:t>
            </a:r>
          </a:p>
          <a:p>
            <a:pPr algn="just"/>
            <a:r>
              <a:rPr lang="en-GB" sz="1800" dirty="0" err="1">
                <a:effectLst/>
                <a:latin typeface="Calibri" panose="020F0502020204030204" pitchFamily="34" charset="0"/>
                <a:ea typeface="Calibri" panose="020F0502020204030204" pitchFamily="34" charset="0"/>
              </a:rPr>
              <a:t>GIRFEC</a:t>
            </a:r>
            <a:r>
              <a:rPr lang="en-GB" sz="1800" dirty="0">
                <a:effectLst/>
                <a:latin typeface="Calibri" panose="020F0502020204030204" pitchFamily="34" charset="0"/>
                <a:ea typeface="Calibri" panose="020F0502020204030204" pitchFamily="34" charset="0"/>
              </a:rPr>
              <a:t> contributes to work on family support and delivering </a:t>
            </a:r>
            <a:r>
              <a:rPr lang="en-GB" sz="1800" b="1" dirty="0">
                <a:effectLst/>
                <a:latin typeface="Calibri" panose="020F0502020204030204" pitchFamily="34" charset="0"/>
                <a:ea typeface="Calibri" panose="020F0502020204030204" pitchFamily="34" charset="0"/>
              </a:rPr>
              <a:t>The Promise </a:t>
            </a:r>
            <a:r>
              <a:rPr lang="en-GB" sz="1800" dirty="0">
                <a:effectLst/>
                <a:latin typeface="Calibri" panose="020F0502020204030204" pitchFamily="34" charset="0"/>
                <a:ea typeface="Calibri" panose="020F0502020204030204" pitchFamily="34" charset="0"/>
              </a:rPr>
              <a:t>made to all of Scotland’s children, young people and their families - a shared commitment to reorganise how we think, plan and prioritise for children, young people and their families.</a:t>
            </a:r>
          </a:p>
          <a:p>
            <a:r>
              <a:rPr lang="en-GB" sz="1800" dirty="0" err="1">
                <a:effectLst/>
                <a:latin typeface="Calibri" panose="020F0502020204030204" pitchFamily="34" charset="0"/>
                <a:ea typeface="Calibri" panose="020F0502020204030204" pitchFamily="34" charset="0"/>
              </a:rPr>
              <a:t>GIRFEC</a:t>
            </a:r>
            <a:r>
              <a:rPr lang="en-GB" sz="1800" dirty="0">
                <a:effectLst/>
                <a:latin typeface="Calibri" panose="020F0502020204030204" pitchFamily="34" charset="0"/>
                <a:ea typeface="Calibri" panose="020F0502020204030204" pitchFamily="34" charset="0"/>
              </a:rPr>
              <a:t> is a strengths-based approach which seeks to realise children’s rights on a day-to-day basis. </a:t>
            </a:r>
            <a:r>
              <a:rPr lang="en-GB" sz="1800" dirty="0" err="1">
                <a:effectLst/>
                <a:latin typeface="Calibri" panose="020F0502020204030204" pitchFamily="34" charset="0"/>
                <a:ea typeface="Calibri" panose="020F0502020204030204" pitchFamily="34" charset="0"/>
              </a:rPr>
              <a:t>GIRFEC</a:t>
            </a:r>
            <a:r>
              <a:rPr lang="en-GB" sz="1800" dirty="0">
                <a:effectLst/>
                <a:latin typeface="Calibri" panose="020F0502020204030204" pitchFamily="34" charset="0"/>
                <a:ea typeface="Calibri" panose="020F0502020204030204" pitchFamily="34" charset="0"/>
              </a:rPr>
              <a:t> places the child or young person and their family at the heart of everything we do. </a:t>
            </a:r>
            <a:r>
              <a:rPr lang="en-GB" sz="1800" dirty="0" err="1">
                <a:effectLst/>
                <a:latin typeface="Calibri" panose="020F0502020204030204" pitchFamily="34" charset="0"/>
                <a:ea typeface="Calibri" panose="020F0502020204030204" pitchFamily="34" charset="0"/>
              </a:rPr>
              <a:t>GIRFEC</a:t>
            </a:r>
            <a:r>
              <a:rPr lang="en-GB" sz="1800" dirty="0">
                <a:effectLst/>
                <a:latin typeface="Calibri" panose="020F0502020204030204" pitchFamily="34" charset="0"/>
                <a:ea typeface="Calibri" panose="020F0502020204030204" pitchFamily="34" charset="0"/>
              </a:rPr>
              <a:t> is about enhancing the wellbeing of all children and young people as well as building a flexible scaffold of support: where it is needed, for as long as it is needed.</a:t>
            </a:r>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3</a:t>
            </a:fld>
            <a:endParaRPr lang="en-GB"/>
          </a:p>
        </p:txBody>
      </p:sp>
    </p:spTree>
    <p:extLst>
      <p:ext uri="{BB962C8B-B14F-4D97-AF65-F5344CB8AC3E}">
        <p14:creationId xmlns:p14="http://schemas.microsoft.com/office/powerpoint/2010/main" val="20981850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Ultimately we want the scaffolding we provide to have an impact on Educational Outcomes for our care experienced children and young people. What do they currently look like? This slide gives us the current picture. </a:t>
            </a:r>
          </a:p>
          <a:p>
            <a:endParaRPr lang="en-GB" dirty="0"/>
          </a:p>
          <a:p>
            <a:r>
              <a:rPr lang="en-GB" dirty="0"/>
              <a:t>DESCRIBE some of the stats that are more relevant to your setting.</a:t>
            </a:r>
          </a:p>
          <a:p>
            <a:endParaRPr lang="en-GB" dirty="0"/>
          </a:p>
          <a:p>
            <a:r>
              <a:rPr lang="en-GB" dirty="0"/>
              <a:t>However we have to remember this is a snap shot in time of educational outcomes and isn’t predictive. </a:t>
            </a:r>
          </a:p>
          <a:p>
            <a:endParaRPr lang="en-GB" dirty="0"/>
          </a:p>
          <a:p>
            <a:r>
              <a:rPr lang="en-GB" dirty="0"/>
              <a:t>Care experienced children and young people can, and sometimes do as well as their peers if they receive the right support, at the right time, from the right people. </a:t>
            </a:r>
          </a:p>
          <a:p>
            <a:endParaRPr lang="en-GB" dirty="0"/>
          </a:p>
          <a:p>
            <a:r>
              <a:rPr lang="en-GB" dirty="0"/>
              <a:t>However for many they still encounter barriers accessing and engaging in education that are likely to affect their long term educational outcomes.</a:t>
            </a:r>
          </a:p>
        </p:txBody>
      </p:sp>
      <p:sp>
        <p:nvSpPr>
          <p:cNvPr id="4" name="Slide Number Placeholder 3"/>
          <p:cNvSpPr>
            <a:spLocks noGrp="1"/>
          </p:cNvSpPr>
          <p:nvPr>
            <p:ph type="sldNum" sz="quarter" idx="5"/>
          </p:nvPr>
        </p:nvSpPr>
        <p:spPr/>
        <p:txBody>
          <a:bodyPr/>
          <a:lstStyle/>
          <a:p>
            <a:fld id="{7CAF9DEB-A667-448E-93B1-712041F3B458}" type="slidenum">
              <a:rPr lang="en-GB" smtClean="0"/>
              <a:t>30</a:t>
            </a:fld>
            <a:endParaRPr lang="en-GB"/>
          </a:p>
        </p:txBody>
      </p:sp>
    </p:spTree>
    <p:extLst>
      <p:ext uri="{BB962C8B-B14F-4D97-AF65-F5344CB8AC3E}">
        <p14:creationId xmlns:p14="http://schemas.microsoft.com/office/powerpoint/2010/main" val="30989353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Optional slide:</a:t>
            </a:r>
          </a:p>
          <a:p>
            <a:endParaRPr lang="en-GB" dirty="0"/>
          </a:p>
          <a:p>
            <a:r>
              <a:rPr lang="en-GB" dirty="0"/>
              <a:t>For your local authority you may wish to add </a:t>
            </a:r>
            <a:r>
              <a:rPr lang="en-GB" b="1" dirty="0"/>
              <a:t>in a slide with your 21-24 implementation plan and an update on your progress so far</a:t>
            </a:r>
          </a:p>
        </p:txBody>
      </p:sp>
      <p:sp>
        <p:nvSpPr>
          <p:cNvPr id="4" name="Slide Number Placeholder 3"/>
          <p:cNvSpPr>
            <a:spLocks noGrp="1"/>
          </p:cNvSpPr>
          <p:nvPr>
            <p:ph type="sldNum" sz="quarter" idx="10"/>
          </p:nvPr>
        </p:nvSpPr>
        <p:spPr/>
        <p:txBody>
          <a:bodyPr/>
          <a:lstStyle/>
          <a:p>
            <a:fld id="{1238C683-9137-4122-84BD-5AA5692D6AF0}" type="slidenum">
              <a:rPr lang="en-GB" smtClean="0"/>
              <a:t>31</a:t>
            </a:fld>
            <a:endParaRPr lang="en-GB"/>
          </a:p>
        </p:txBody>
      </p:sp>
    </p:spTree>
    <p:extLst>
      <p:ext uri="{BB962C8B-B14F-4D97-AF65-F5344CB8AC3E}">
        <p14:creationId xmlns:p14="http://schemas.microsoft.com/office/powerpoint/2010/main" val="36243168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28A6F-81AD-458D-98B9-584F8D62A6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5A0AA3-1E8F-411D-5370-A1FDB6F778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D2A0EF-90ED-72FB-8EE4-05B530232141}"/>
              </a:ext>
            </a:extLst>
          </p:cNvPr>
          <p:cNvSpPr>
            <a:spLocks noGrp="1"/>
          </p:cNvSpPr>
          <p:nvPr>
            <p:ph type="body" idx="1"/>
          </p:nvPr>
        </p:nvSpPr>
        <p:spPr/>
        <p:txBody>
          <a:bodyPr/>
          <a:lstStyle/>
          <a:p>
            <a:r>
              <a:rPr lang="en-GB" dirty="0"/>
              <a:t>The Promise </a:t>
            </a:r>
            <a:r>
              <a:rPr lang="en-GB"/>
              <a:t>Plan 2024-30 </a:t>
            </a:r>
            <a:r>
              <a:rPr lang="en-GB" dirty="0"/>
              <a:t>will take a different approach to planning and implementation. Based on these principles it will continue to evolve right through to 2030. It continues to be based on the 5 foundations however it recognises that </a:t>
            </a:r>
            <a:r>
              <a:rPr lang="en-GB" b="0" i="0" dirty="0">
                <a:solidFill>
                  <a:srgbClr val="000000"/>
                </a:solidFill>
                <a:effectLst/>
                <a:latin typeface="Inter"/>
              </a:rPr>
              <a:t>the work programmes of many sectors and organisations will fit into more than one of the foundations.</a:t>
            </a:r>
            <a:endParaRPr lang="en-US" sz="1200" b="0" i="0" dirty="0">
              <a:effectLst/>
            </a:endParaRPr>
          </a:p>
          <a:p>
            <a:endParaRPr lang="en-GB" dirty="0"/>
          </a:p>
        </p:txBody>
      </p:sp>
      <p:sp>
        <p:nvSpPr>
          <p:cNvPr id="4" name="Slide Number Placeholder 3">
            <a:extLst>
              <a:ext uri="{FF2B5EF4-FFF2-40B4-BE49-F238E27FC236}">
                <a16:creationId xmlns:a16="http://schemas.microsoft.com/office/drawing/2014/main" id="{F27B603A-BA18-2090-2580-AE7047EA45DB}"/>
              </a:ext>
            </a:extLst>
          </p:cNvPr>
          <p:cNvSpPr>
            <a:spLocks noGrp="1"/>
          </p:cNvSpPr>
          <p:nvPr>
            <p:ph type="sldNum" sz="quarter" idx="10"/>
          </p:nvPr>
        </p:nvSpPr>
        <p:spPr/>
        <p:txBody>
          <a:bodyPr/>
          <a:lstStyle/>
          <a:p>
            <a:fld id="{1238C683-9137-4122-84BD-5AA5692D6AF0}" type="slidenum">
              <a:rPr lang="en-GB" smtClean="0"/>
              <a:t>32</a:t>
            </a:fld>
            <a:endParaRPr lang="en-GB"/>
          </a:p>
        </p:txBody>
      </p:sp>
    </p:spTree>
    <p:extLst>
      <p:ext uri="{BB962C8B-B14F-4D97-AF65-F5344CB8AC3E}">
        <p14:creationId xmlns:p14="http://schemas.microsoft.com/office/powerpoint/2010/main" val="2885747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Calibri" panose="020F0502020204030204" pitchFamily="34" charset="0"/>
                <a:ea typeface="Calibri" panose="020F0502020204030204" pitchFamily="34" charset="0"/>
              </a:rPr>
              <a:t>Read the slide</a:t>
            </a:r>
          </a:p>
          <a:p>
            <a:r>
              <a:rPr lang="en-GB" sz="1800" dirty="0">
                <a:effectLst/>
                <a:latin typeface="Calibri" panose="020F0502020204030204" pitchFamily="34" charset="0"/>
                <a:ea typeface="Calibri" panose="020F0502020204030204" pitchFamily="34" charset="0"/>
              </a:rPr>
              <a:t>Expand on what this might look light in your setting.</a:t>
            </a:r>
          </a:p>
        </p:txBody>
      </p:sp>
      <p:sp>
        <p:nvSpPr>
          <p:cNvPr id="4" name="Slide Number Placeholder 3"/>
          <p:cNvSpPr>
            <a:spLocks noGrp="1"/>
          </p:cNvSpPr>
          <p:nvPr>
            <p:ph type="sldNum" sz="quarter" idx="5"/>
          </p:nvPr>
        </p:nvSpPr>
        <p:spPr/>
        <p:txBody>
          <a:bodyPr/>
          <a:lstStyle/>
          <a:p>
            <a:fld id="{CFC44941-22E3-4999-8158-D4DC6EE5B4DF}" type="slidenum">
              <a:rPr lang="en-GB" smtClean="0"/>
              <a:t>33</a:t>
            </a:fld>
            <a:endParaRPr lang="en-GB"/>
          </a:p>
        </p:txBody>
      </p:sp>
    </p:spTree>
    <p:extLst>
      <p:ext uri="{BB962C8B-B14F-4D97-AF65-F5344CB8AC3E}">
        <p14:creationId xmlns:p14="http://schemas.microsoft.com/office/powerpoint/2010/main" val="13959047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Calibri" panose="020F0502020204030204" pitchFamily="34" charset="0"/>
                <a:ea typeface="Calibri" panose="020F0502020204030204" pitchFamily="34" charset="0"/>
              </a:rPr>
              <a:t>Read the slide</a:t>
            </a:r>
          </a:p>
          <a:p>
            <a:r>
              <a:rPr lang="en-GB" sz="1800" dirty="0">
                <a:effectLst/>
                <a:latin typeface="Calibri" panose="020F0502020204030204" pitchFamily="34" charset="0"/>
                <a:ea typeface="Calibri" panose="020F0502020204030204" pitchFamily="34" charset="0"/>
              </a:rPr>
              <a:t>We can’t support care experienced children and young people well if we only focus on what happens in education. We have to also consider how we can support, and work with, families and the wider services to improve outcomes for children and young people.</a:t>
            </a:r>
          </a:p>
        </p:txBody>
      </p:sp>
      <p:sp>
        <p:nvSpPr>
          <p:cNvPr id="4" name="Slide Number Placeholder 3"/>
          <p:cNvSpPr>
            <a:spLocks noGrp="1"/>
          </p:cNvSpPr>
          <p:nvPr>
            <p:ph type="sldNum" sz="quarter" idx="5"/>
          </p:nvPr>
        </p:nvSpPr>
        <p:spPr/>
        <p:txBody>
          <a:bodyPr/>
          <a:lstStyle/>
          <a:p>
            <a:fld id="{CFC44941-22E3-4999-8158-D4DC6EE5B4DF}" type="slidenum">
              <a:rPr lang="en-GB" smtClean="0"/>
              <a:t>34</a:t>
            </a:fld>
            <a:endParaRPr lang="en-GB"/>
          </a:p>
        </p:txBody>
      </p:sp>
    </p:spTree>
    <p:extLst>
      <p:ext uri="{BB962C8B-B14F-4D97-AF65-F5344CB8AC3E}">
        <p14:creationId xmlns:p14="http://schemas.microsoft.com/office/powerpoint/2010/main" val="25054940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Calibri" panose="020F0502020204030204" pitchFamily="34" charset="0"/>
                <a:ea typeface="Calibri" panose="020F0502020204030204" pitchFamily="34" charset="0"/>
              </a:rPr>
              <a:t>Adapt depending on delivery e.g. face to face , </a:t>
            </a:r>
            <a:r>
              <a:rPr lang="en-GB" sz="1800" dirty="0" err="1">
                <a:effectLst/>
                <a:latin typeface="Calibri" panose="020F0502020204030204" pitchFamily="34" charset="0"/>
                <a:ea typeface="Calibri" panose="020F0502020204030204" pitchFamily="34" charset="0"/>
              </a:rPr>
              <a:t>jamboard</a:t>
            </a:r>
            <a:r>
              <a:rPr lang="en-GB" sz="1800" dirty="0">
                <a:effectLst/>
                <a:latin typeface="Calibri" panose="020F0502020204030204" pitchFamily="34" charset="0"/>
                <a:ea typeface="Calibri" panose="020F0502020204030204" pitchFamily="34" charset="0"/>
              </a:rPr>
              <a:t>, </a:t>
            </a:r>
            <a:r>
              <a:rPr lang="en-GB" sz="1800" dirty="0" err="1">
                <a:effectLst/>
                <a:latin typeface="Calibri" panose="020F0502020204030204" pitchFamily="34" charset="0"/>
                <a:ea typeface="Calibri" panose="020F0502020204030204" pitchFamily="34" charset="0"/>
              </a:rPr>
              <a:t>menti</a:t>
            </a:r>
            <a:r>
              <a:rPr lang="en-GB" sz="1800" dirty="0">
                <a:effectLst/>
                <a:latin typeface="Calibri" panose="020F0502020204030204" pitchFamily="34" charset="0"/>
                <a:ea typeface="Calibri" panose="020F0502020204030204" pitchFamily="34" charset="0"/>
              </a:rPr>
              <a:t> for online etc.</a:t>
            </a:r>
          </a:p>
          <a:p>
            <a:endParaRPr lang="en-GB" dirty="0"/>
          </a:p>
        </p:txBody>
      </p:sp>
      <p:sp>
        <p:nvSpPr>
          <p:cNvPr id="4" name="Slide Number Placeholder 3"/>
          <p:cNvSpPr>
            <a:spLocks noGrp="1"/>
          </p:cNvSpPr>
          <p:nvPr>
            <p:ph type="sldNum" sz="quarter" idx="10"/>
          </p:nvPr>
        </p:nvSpPr>
        <p:spPr/>
        <p:txBody>
          <a:bodyPr/>
          <a:lstStyle/>
          <a:p>
            <a:fld id="{CFC44941-22E3-4999-8158-D4DC6EE5B4DF}" type="slidenum">
              <a:rPr lang="en-GB" smtClean="0"/>
              <a:t>35</a:t>
            </a:fld>
            <a:endParaRPr lang="en-GB"/>
          </a:p>
        </p:txBody>
      </p:sp>
    </p:spTree>
    <p:extLst>
      <p:ext uri="{BB962C8B-B14F-4D97-AF65-F5344CB8AC3E}">
        <p14:creationId xmlns:p14="http://schemas.microsoft.com/office/powerpoint/2010/main" val="7746503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Calibri" panose="020F0502020204030204" pitchFamily="34" charset="0"/>
                <a:ea typeface="Calibri" panose="020F0502020204030204" pitchFamily="34" charset="0"/>
              </a:rPr>
              <a:t>Option to delete or you may have additional actions that you want to take forward. Use this slide to outline actions.</a:t>
            </a:r>
          </a:p>
        </p:txBody>
      </p:sp>
      <p:sp>
        <p:nvSpPr>
          <p:cNvPr id="4" name="Slide Number Placeholder 3"/>
          <p:cNvSpPr>
            <a:spLocks noGrp="1"/>
          </p:cNvSpPr>
          <p:nvPr>
            <p:ph type="sldNum" sz="quarter" idx="5"/>
          </p:nvPr>
        </p:nvSpPr>
        <p:spPr/>
        <p:txBody>
          <a:bodyPr/>
          <a:lstStyle/>
          <a:p>
            <a:fld id="{CFC44941-22E3-4999-8158-D4DC6EE5B4DF}" type="slidenum">
              <a:rPr lang="en-GB" smtClean="0"/>
              <a:t>36</a:t>
            </a:fld>
            <a:endParaRPr lang="en-GB"/>
          </a:p>
        </p:txBody>
      </p:sp>
    </p:spTree>
    <p:extLst>
      <p:ext uri="{BB962C8B-B14F-4D97-AF65-F5344CB8AC3E}">
        <p14:creationId xmlns:p14="http://schemas.microsoft.com/office/powerpoint/2010/main" val="26639532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 to resources available. This is not an exhaustive list but may be a starting place for any further reading or professional learning.</a:t>
            </a:r>
          </a:p>
        </p:txBody>
      </p:sp>
      <p:sp>
        <p:nvSpPr>
          <p:cNvPr id="4" name="Slide Number Placeholder 3"/>
          <p:cNvSpPr>
            <a:spLocks noGrp="1"/>
          </p:cNvSpPr>
          <p:nvPr>
            <p:ph type="sldNum" sz="quarter" idx="5"/>
          </p:nvPr>
        </p:nvSpPr>
        <p:spPr/>
        <p:txBody>
          <a:bodyPr/>
          <a:lstStyle/>
          <a:p>
            <a:fld id="{CFC44941-22E3-4999-8158-D4DC6EE5B4DF}" type="slidenum">
              <a:rPr lang="en-GB" smtClean="0"/>
              <a:t>37</a:t>
            </a:fld>
            <a:endParaRPr lang="en-GB"/>
          </a:p>
        </p:txBody>
      </p:sp>
    </p:spTree>
    <p:extLst>
      <p:ext uri="{BB962C8B-B14F-4D97-AF65-F5344CB8AC3E}">
        <p14:creationId xmlns:p14="http://schemas.microsoft.com/office/powerpoint/2010/main" val="33735249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We should start by making sure we all share an understanding of who we are talking about – our care experienced children and young people. </a:t>
            </a:r>
            <a:r>
              <a:rPr lang="en-GB" sz="1200" b="1" kern="1200" dirty="0">
                <a:solidFill>
                  <a:schemeClr val="tx1"/>
                </a:solidFill>
                <a:effectLst/>
                <a:latin typeface="+mn-lt"/>
                <a:ea typeface="+mn-ea"/>
                <a:cs typeface="+mn-cs"/>
              </a:rPr>
              <a:t> Some c</a:t>
            </a:r>
            <a:r>
              <a:rPr lang="en-GB" sz="1200" kern="1200" dirty="0">
                <a:solidFill>
                  <a:schemeClr val="tx1"/>
                </a:solidFill>
                <a:effectLst/>
                <a:latin typeface="+mn-lt"/>
                <a:ea typeface="+mn-ea"/>
                <a:cs typeface="+mn-cs"/>
              </a:rPr>
              <a:t>hildren and young people need to be </a:t>
            </a:r>
            <a:r>
              <a:rPr lang="en-GB" sz="1200" b="1" kern="1200" dirty="0">
                <a:solidFill>
                  <a:schemeClr val="tx1"/>
                </a:solidFill>
                <a:effectLst/>
                <a:latin typeface="+mn-lt"/>
                <a:ea typeface="+mn-ea"/>
                <a:cs typeface="+mn-cs"/>
              </a:rPr>
              <a:t>looked after </a:t>
            </a:r>
            <a:r>
              <a:rPr lang="en-GB" sz="1200" kern="1200" dirty="0">
                <a:solidFill>
                  <a:schemeClr val="tx1"/>
                </a:solidFill>
                <a:effectLst/>
                <a:latin typeface="+mn-lt"/>
                <a:ea typeface="+mn-ea"/>
                <a:cs typeface="+mn-cs"/>
              </a:rPr>
              <a:t>by their local authority when they don’t receive adequate care from their parents or there are other concerns about their wellbeing. You’ll be familiar with ‘looked after’, LAC, terminology and expressions such as children who are ‘in care’, children who are accommodated and more recently children with care experience or who are experiencing care. What’s the difference between these terms and does it matter?</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YES it matters. It matters both legally and in terms of how we reduce the stigma around care.</a:t>
            </a:r>
          </a:p>
          <a:p>
            <a:r>
              <a:rPr lang="en-GB" sz="1200" kern="1200" dirty="0">
                <a:solidFill>
                  <a:schemeClr val="tx1"/>
                </a:solidFill>
                <a:effectLst/>
                <a:latin typeface="+mn-lt"/>
                <a:ea typeface="+mn-ea"/>
                <a:cs typeface="+mn-cs"/>
              </a:rPr>
              <a:t>‘Looked after’ is the legal term used by Scottish Government and refers to a child or young person whose care is supervised formally, on a compulsory order, by the local authority through social work services. They can be ‘looked after’ at home or away from their parental home in a range of settings or arrangements. We’ll go into the different types of care in more detail later. If a child or young person no longer needs to be formally ‘looked after’, this will be decided at a Children’s Hearing, then they become ‘Previously Looked After’. These are the codes that are used in our </a:t>
            </a:r>
            <a:r>
              <a:rPr lang="en-GB" sz="1200" kern="1200" dirty="0" err="1">
                <a:solidFill>
                  <a:schemeClr val="tx1"/>
                </a:solidFill>
                <a:effectLst/>
                <a:latin typeface="+mn-lt"/>
                <a:ea typeface="+mn-ea"/>
                <a:cs typeface="+mn-cs"/>
              </a:rPr>
              <a:t>SEEMIS</a:t>
            </a:r>
            <a:r>
              <a:rPr lang="en-GB" sz="1200" kern="1200" dirty="0">
                <a:solidFill>
                  <a:schemeClr val="tx1"/>
                </a:solidFill>
                <a:effectLst/>
                <a:latin typeface="+mn-lt"/>
                <a:ea typeface="+mn-ea"/>
                <a:cs typeface="+mn-cs"/>
              </a:rPr>
              <a:t> recording systems. </a:t>
            </a: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Children and young people however find the expression ‘looked after’ stigmatizing and ‘uncaring’! They prefer the expression ‘care experienced’. We therefore use care experience as an umbrella term for all of the types of care highlighted above.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a:solidFill>
                  <a:schemeClr val="tx1"/>
                </a:solidFill>
                <a:effectLst/>
                <a:latin typeface="+mn-lt"/>
                <a:ea typeface="+mn-ea"/>
                <a:cs typeface="+mn-cs"/>
              </a:rPr>
              <a:t>Let’s now look into what it’s like for a young person experiencing care, some of the challenges they may face, and why the system supporting these young people needs to change.</a:t>
            </a:r>
          </a:p>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4</a:t>
            </a:fld>
            <a:endParaRPr lang="en-GB"/>
          </a:p>
        </p:txBody>
      </p:sp>
    </p:spTree>
    <p:extLst>
      <p:ext uri="{BB962C8B-B14F-4D97-AF65-F5344CB8AC3E}">
        <p14:creationId xmlns:p14="http://schemas.microsoft.com/office/powerpoint/2010/main" val="19529210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sz="1800" dirty="0">
                <a:effectLst/>
                <a:latin typeface="Calibri" panose="020F0502020204030204" pitchFamily="34" charset="0"/>
                <a:ea typeface="Calibri" panose="020F0502020204030204" pitchFamily="34" charset="0"/>
              </a:rPr>
              <a:t>Play the film (6 min 13 sec)</a:t>
            </a:r>
          </a:p>
        </p:txBody>
      </p:sp>
      <p:sp>
        <p:nvSpPr>
          <p:cNvPr id="4" name="Slide Number Placeholder 3"/>
          <p:cNvSpPr>
            <a:spLocks noGrp="1"/>
          </p:cNvSpPr>
          <p:nvPr>
            <p:ph type="sldNum" sz="quarter" idx="5"/>
          </p:nvPr>
        </p:nvSpPr>
        <p:spPr/>
        <p:txBody>
          <a:bodyPr/>
          <a:lstStyle/>
          <a:p>
            <a:fld id="{B44DB3E2-482C-4140-851A-8DBAF4CA496E}" type="slidenum">
              <a:rPr lang="en-GB" smtClean="0"/>
              <a:t>5</a:t>
            </a:fld>
            <a:endParaRPr lang="en-GB"/>
          </a:p>
        </p:txBody>
      </p:sp>
    </p:spTree>
    <p:extLst>
      <p:ext uri="{BB962C8B-B14F-4D97-AF65-F5344CB8AC3E}">
        <p14:creationId xmlns:p14="http://schemas.microsoft.com/office/powerpoint/2010/main" val="17848065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800" dirty="0">
                <a:effectLst/>
                <a:latin typeface="Calibri" panose="020F0502020204030204" pitchFamily="34" charset="0"/>
                <a:ea typeface="Calibri" panose="020F0502020204030204" pitchFamily="34" charset="0"/>
              </a:rPr>
              <a:t>That powerful film of just one young man’s life experiences and his care and educational journey gives us a </a:t>
            </a:r>
            <a:r>
              <a:rPr lang="en-US" sz="1800" dirty="0" err="1">
                <a:effectLst/>
                <a:latin typeface="Calibri" panose="020F0502020204030204" pitchFamily="34" charset="0"/>
                <a:ea typeface="Calibri" panose="020F0502020204030204" pitchFamily="34" charset="0"/>
              </a:rPr>
              <a:t>flavour</a:t>
            </a:r>
            <a:r>
              <a:rPr lang="en-US" sz="1800" dirty="0">
                <a:effectLst/>
                <a:latin typeface="Calibri" panose="020F0502020204030204" pitchFamily="34" charset="0"/>
                <a:ea typeface="Calibri" panose="020F0502020204030204" pitchFamily="34" charset="0"/>
              </a:rPr>
              <a:t> of the challenges faced by care experienced children and young people. His story has ended with him accessing Higher Education but this often isn’t the case for many other children and young people who experience care. For many their journey through education and the care system isn’t always as positive.</a:t>
            </a:r>
            <a:endParaRPr lang="en-GB" sz="1800" dirty="0">
              <a:effectLst/>
              <a:latin typeface="Calibri" panose="020F0502020204030204" pitchFamily="34" charset="0"/>
              <a:ea typeface="Calibri" panose="020F0502020204030204" pitchFamily="34" charset="0"/>
            </a:endParaRPr>
          </a:p>
          <a:p>
            <a:pPr algn="just"/>
            <a:r>
              <a:rPr lang="en-US" sz="1800" dirty="0">
                <a:effectLst/>
                <a:latin typeface="Calibri" panose="020F0502020204030204" pitchFamily="34" charset="0"/>
                <a:ea typeface="Calibri" panose="020F0502020204030204" pitchFamily="34" charset="0"/>
              </a:rPr>
              <a:t>So who are our care experienced children and young people and how are they cared for?</a:t>
            </a:r>
            <a:endParaRPr lang="en-GB" sz="18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B44DB3E2-482C-4140-851A-8DBAF4CA496E}" type="slidenum">
              <a:rPr lang="en-GB" smtClean="0"/>
              <a:t>6</a:t>
            </a:fld>
            <a:endParaRPr lang="en-GB"/>
          </a:p>
        </p:txBody>
      </p:sp>
    </p:spTree>
    <p:extLst>
      <p:ext uri="{BB962C8B-B14F-4D97-AF65-F5344CB8AC3E}">
        <p14:creationId xmlns:p14="http://schemas.microsoft.com/office/powerpoint/2010/main" val="23570586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Describe in your own words the statistics on the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picture however is constantly changing as more children come into the care system and others come off a supervision order or are adopted.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add to the complexity of the situation – these figures only represent the group of children who are </a:t>
            </a:r>
            <a:r>
              <a:rPr lang="en-US" b="1" dirty="0"/>
              <a:t>officially and legally ‘looked after’</a:t>
            </a:r>
            <a:r>
              <a:rPr lang="en-US" dirty="0"/>
              <a:t>. The ones we officially record on </a:t>
            </a:r>
            <a:r>
              <a:rPr lang="en-US" dirty="0" err="1"/>
              <a:t>SEEMIS</a:t>
            </a:r>
            <a:r>
              <a:rPr lang="en-US" dirty="0"/>
              <a:t>. However we know that there is a much larger group of children who are </a:t>
            </a:r>
            <a:r>
              <a:rPr lang="en-US" b="1" dirty="0"/>
              <a:t>informally</a:t>
            </a:r>
            <a:r>
              <a:rPr lang="en-US" dirty="0"/>
              <a:t> cared for by grannies and </a:t>
            </a:r>
            <a:r>
              <a:rPr lang="en-US" dirty="0" err="1"/>
              <a:t>granda’s</a:t>
            </a:r>
            <a:r>
              <a:rPr lang="en-US" dirty="0"/>
              <a:t>, aunties and uncles, brothers or sisters, or family friends who are not formally recorded. These are often referred to as informal kinship arrangements. These children may also face challenges similar to those who are legally looked after and are likely to also need our consideration and care. These children are often </a:t>
            </a:r>
            <a:r>
              <a:rPr lang="en-US" dirty="0" err="1"/>
              <a:t>recognised</a:t>
            </a:r>
            <a:r>
              <a:rPr lang="en-US" dirty="0"/>
              <a:t> in our recording systems as those who require additional support socially and emotionally and with their </a:t>
            </a:r>
            <a:r>
              <a:rPr lang="en-US" dirty="0" err="1"/>
              <a:t>behaviour</a:t>
            </a:r>
            <a:r>
              <a:rPr lang="en-US" dirty="0"/>
              <a:t>. </a:t>
            </a: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expression ‘care experienced’ does not include children who are temporarily staying with relatives on a babysitting arrangement.</a:t>
            </a:r>
          </a:p>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7</a:t>
            </a:fld>
            <a:endParaRPr lang="en-GB"/>
          </a:p>
        </p:txBody>
      </p:sp>
    </p:spTree>
    <p:extLst>
      <p:ext uri="{BB962C8B-B14F-4D97-AF65-F5344CB8AC3E}">
        <p14:creationId xmlns:p14="http://schemas.microsoft.com/office/powerpoint/2010/main" val="13318097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small part of the care experienced cohort for each local authority are unaccompanied asylum-seeking children. These are children under the age of 18 who have arrived in Scotland without parents or guardians. They too are the responsibility of the local authority. Legally they are considered  ‘looked after’ children and have the entitlement to all the same supports as any looked after child.</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8</a:t>
            </a:fld>
            <a:endParaRPr lang="en-GB"/>
          </a:p>
        </p:txBody>
      </p:sp>
    </p:spTree>
    <p:extLst>
      <p:ext uri="{BB962C8B-B14F-4D97-AF65-F5344CB8AC3E}">
        <p14:creationId xmlns:p14="http://schemas.microsoft.com/office/powerpoint/2010/main" val="31186870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800" dirty="0">
                <a:effectLst/>
                <a:latin typeface="Calibri" panose="020F0502020204030204" pitchFamily="34" charset="0"/>
                <a:ea typeface="Calibri" panose="020F0502020204030204" pitchFamily="34" charset="0"/>
              </a:rPr>
              <a:t>OPTIONAL Local authority data discussion</a:t>
            </a:r>
            <a:endParaRPr lang="en-GB" sz="1800" dirty="0">
              <a:effectLst/>
              <a:latin typeface="Calibri" panose="020F0502020204030204" pitchFamily="34" charset="0"/>
              <a:ea typeface="Calibri" panose="020F0502020204030204" pitchFamily="34" charset="0"/>
            </a:endParaRPr>
          </a:p>
          <a:p>
            <a:pPr algn="just"/>
            <a:r>
              <a:rPr lang="en-GB" sz="1800" dirty="0">
                <a:effectLst/>
                <a:latin typeface="Calibri" panose="020F0502020204030204" pitchFamily="34" charset="0"/>
                <a:ea typeface="Calibri" panose="020F0502020204030204" pitchFamily="34" charset="0"/>
              </a:rPr>
              <a:t>Insert your own local authority data and describe the cohort.</a:t>
            </a:r>
          </a:p>
          <a:p>
            <a:pPr algn="just"/>
            <a:r>
              <a:rPr lang="en-GB" sz="1800" dirty="0">
                <a:effectLst/>
                <a:latin typeface="Calibri" panose="020F0502020204030204" pitchFamily="34" charset="0"/>
                <a:ea typeface="Calibri" panose="020F0502020204030204" pitchFamily="34" charset="0"/>
              </a:rPr>
              <a:t>It may also be good to discuss the implications of the data.</a:t>
            </a:r>
          </a:p>
        </p:txBody>
      </p:sp>
      <p:sp>
        <p:nvSpPr>
          <p:cNvPr id="4" name="Slide Number Placeholder 3"/>
          <p:cNvSpPr>
            <a:spLocks noGrp="1"/>
          </p:cNvSpPr>
          <p:nvPr>
            <p:ph type="sldNum" sz="quarter" idx="5"/>
          </p:nvPr>
        </p:nvSpPr>
        <p:spPr/>
        <p:txBody>
          <a:bodyPr/>
          <a:lstStyle/>
          <a:p>
            <a:fld id="{CFC44941-22E3-4999-8158-D4DC6EE5B4DF}" type="slidenum">
              <a:rPr lang="en-GB" smtClean="0"/>
              <a:t>9</a:t>
            </a:fld>
            <a:endParaRPr lang="en-GB"/>
          </a:p>
        </p:txBody>
      </p:sp>
    </p:spTree>
    <p:extLst>
      <p:ext uri="{BB962C8B-B14F-4D97-AF65-F5344CB8AC3E}">
        <p14:creationId xmlns:p14="http://schemas.microsoft.com/office/powerpoint/2010/main" val="21908450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88C8A-758D-443A-AC3E-F0E77FAA0CE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AE6B7B6-5957-448F-9E80-227DC8AACB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grpSp>
        <p:nvGrpSpPr>
          <p:cNvPr id="9" name="Group 8">
            <a:extLst>
              <a:ext uri="{FF2B5EF4-FFF2-40B4-BE49-F238E27FC236}">
                <a16:creationId xmlns:a16="http://schemas.microsoft.com/office/drawing/2014/main" id="{2E7A6327-279A-EA9E-7FB5-2B0CE3B2EF47}"/>
              </a:ext>
            </a:extLst>
          </p:cNvPr>
          <p:cNvGrpSpPr/>
          <p:nvPr userDrawn="1"/>
        </p:nvGrpSpPr>
        <p:grpSpPr>
          <a:xfrm>
            <a:off x="655607" y="6320319"/>
            <a:ext cx="11006711" cy="434761"/>
            <a:chOff x="585954" y="6320319"/>
            <a:chExt cx="9889246" cy="434761"/>
          </a:xfrm>
        </p:grpSpPr>
        <p:pic>
          <p:nvPicPr>
            <p:cNvPr id="7" name="Picture 6">
              <a:extLst>
                <a:ext uri="{FF2B5EF4-FFF2-40B4-BE49-F238E27FC236}">
                  <a16:creationId xmlns:a16="http://schemas.microsoft.com/office/drawing/2014/main" id="{671C08F6-D4DF-3950-38DC-45ECEBD368BA}"/>
                </a:ext>
              </a:extLst>
            </p:cNvPr>
            <p:cNvPicPr>
              <a:picLocks noChangeAspect="1"/>
            </p:cNvPicPr>
            <p:nvPr userDrawn="1"/>
          </p:nvPicPr>
          <p:blipFill>
            <a:blip r:embed="rId2"/>
            <a:stretch>
              <a:fillRect/>
            </a:stretch>
          </p:blipFill>
          <p:spPr>
            <a:xfrm>
              <a:off x="585954" y="6320319"/>
              <a:ext cx="917449" cy="434761"/>
            </a:xfrm>
            <a:prstGeom prst="rect">
              <a:avLst/>
            </a:prstGeom>
          </p:spPr>
        </p:pic>
        <p:sp>
          <p:nvSpPr>
            <p:cNvPr id="8" name="TextBox 7">
              <a:extLst>
                <a:ext uri="{FF2B5EF4-FFF2-40B4-BE49-F238E27FC236}">
                  <a16:creationId xmlns:a16="http://schemas.microsoft.com/office/drawing/2014/main" id="{5D3FAC1D-800D-68A3-D92C-1A6A64A9ABEB}"/>
                </a:ext>
              </a:extLst>
            </p:cNvPr>
            <p:cNvSpPr txBox="1"/>
            <p:nvPr userDrawn="1"/>
          </p:nvSpPr>
          <p:spPr>
            <a:xfrm>
              <a:off x="1377617" y="6320319"/>
              <a:ext cx="9097583" cy="276999"/>
            </a:xfrm>
            <a:prstGeom prst="rect">
              <a:avLst/>
            </a:prstGeom>
            <a:noFill/>
          </p:spPr>
          <p:txBody>
            <a:bodyPr wrap="none" rtlCol="0">
              <a:spAutoFit/>
            </a:bodyPr>
            <a:lstStyle/>
            <a:p>
              <a:pPr algn="ctr"/>
              <a:r>
                <a:rPr lang="en-GB" sz="1200" b="1" dirty="0"/>
                <a:t>This resource has been developed by the West Partnership Improvement Collaborative from North Lanarkshire Council’s original Award</a:t>
              </a:r>
            </a:p>
          </p:txBody>
        </p:sp>
      </p:grpSp>
    </p:spTree>
    <p:extLst>
      <p:ext uri="{BB962C8B-B14F-4D97-AF65-F5344CB8AC3E}">
        <p14:creationId xmlns:p14="http://schemas.microsoft.com/office/powerpoint/2010/main" val="372439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8964C-0FA6-4D41-A876-BDD369260D6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415DAF3-ADB2-4354-BDCA-15F0FBD693B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Picture 9" descr="Shape&#10;&#10;Description automatically generated">
            <a:extLst>
              <a:ext uri="{FF2B5EF4-FFF2-40B4-BE49-F238E27FC236}">
                <a16:creationId xmlns:a16="http://schemas.microsoft.com/office/drawing/2014/main" id="{4A7220A0-3AA1-6F70-0014-FF24468806C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1" name="Picture 10" descr="Logo, company name&#10;&#10;Description automatically generated">
            <a:extLst>
              <a:ext uri="{FF2B5EF4-FFF2-40B4-BE49-F238E27FC236}">
                <a16:creationId xmlns:a16="http://schemas.microsoft.com/office/drawing/2014/main" id="{6B3EE761-71FB-4581-4CBA-DE3446FC069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grpSp>
        <p:nvGrpSpPr>
          <p:cNvPr id="12" name="Group 11">
            <a:extLst>
              <a:ext uri="{FF2B5EF4-FFF2-40B4-BE49-F238E27FC236}">
                <a16:creationId xmlns:a16="http://schemas.microsoft.com/office/drawing/2014/main" id="{50EE56B1-1AB5-953F-BF85-D0F6A444B0DD}"/>
              </a:ext>
            </a:extLst>
          </p:cNvPr>
          <p:cNvGrpSpPr/>
          <p:nvPr userDrawn="1"/>
        </p:nvGrpSpPr>
        <p:grpSpPr>
          <a:xfrm>
            <a:off x="848264" y="6211568"/>
            <a:ext cx="10505536" cy="551895"/>
            <a:chOff x="848264" y="6211568"/>
            <a:chExt cx="10505536" cy="551895"/>
          </a:xfrm>
        </p:grpSpPr>
        <p:pic>
          <p:nvPicPr>
            <p:cNvPr id="13" name="Picture 12" descr="Shape&#10;&#10;Description automatically generated">
              <a:extLst>
                <a:ext uri="{FF2B5EF4-FFF2-40B4-BE49-F238E27FC236}">
                  <a16:creationId xmlns:a16="http://schemas.microsoft.com/office/drawing/2014/main" id="{5B70BF3A-589E-8421-14FE-08D93337604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4" name="Picture 13" descr="Logo, company name&#10;&#10;Description automatically generated">
              <a:extLst>
                <a:ext uri="{FF2B5EF4-FFF2-40B4-BE49-F238E27FC236}">
                  <a16:creationId xmlns:a16="http://schemas.microsoft.com/office/drawing/2014/main" id="{DB7680E9-779C-4D2C-5A61-58E35A1C0EA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sp>
          <p:nvSpPr>
            <p:cNvPr id="15" name="TextBox 14">
              <a:extLst>
                <a:ext uri="{FF2B5EF4-FFF2-40B4-BE49-F238E27FC236}">
                  <a16:creationId xmlns:a16="http://schemas.microsoft.com/office/drawing/2014/main" id="{3D11CA3C-20D5-FCE1-23B0-6A4004849D8A}"/>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23038977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078F8F-0E8F-4CFB-948D-A04A502DFF7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ED610B3-C92C-4B6C-BCEE-13F553BF027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2" name="Picture 11" descr="Shape&#10;&#10;Description automatically generated">
            <a:extLst>
              <a:ext uri="{FF2B5EF4-FFF2-40B4-BE49-F238E27FC236}">
                <a16:creationId xmlns:a16="http://schemas.microsoft.com/office/drawing/2014/main" id="{3B932997-040E-F995-EDB8-E342BFB706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3" name="Picture 12" descr="Logo, company name&#10;&#10;Description automatically generated">
            <a:extLst>
              <a:ext uri="{FF2B5EF4-FFF2-40B4-BE49-F238E27FC236}">
                <a16:creationId xmlns:a16="http://schemas.microsoft.com/office/drawing/2014/main" id="{65595E07-5DB6-E496-219C-9E493377086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grpSp>
        <p:nvGrpSpPr>
          <p:cNvPr id="14" name="Group 13">
            <a:extLst>
              <a:ext uri="{FF2B5EF4-FFF2-40B4-BE49-F238E27FC236}">
                <a16:creationId xmlns:a16="http://schemas.microsoft.com/office/drawing/2014/main" id="{E4AF94F8-9FBA-391C-573A-48E7DDC2D52B}"/>
              </a:ext>
            </a:extLst>
          </p:cNvPr>
          <p:cNvGrpSpPr/>
          <p:nvPr userDrawn="1"/>
        </p:nvGrpSpPr>
        <p:grpSpPr>
          <a:xfrm>
            <a:off x="848264" y="6211568"/>
            <a:ext cx="10505536" cy="551895"/>
            <a:chOff x="848264" y="6211568"/>
            <a:chExt cx="10505536" cy="551895"/>
          </a:xfrm>
        </p:grpSpPr>
        <p:pic>
          <p:nvPicPr>
            <p:cNvPr id="15" name="Picture 14" descr="Shape&#10;&#10;Description automatically generated">
              <a:extLst>
                <a:ext uri="{FF2B5EF4-FFF2-40B4-BE49-F238E27FC236}">
                  <a16:creationId xmlns:a16="http://schemas.microsoft.com/office/drawing/2014/main" id="{DA8E166C-3B22-88C8-DD58-D2FFAC21E51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6" name="Picture 15" descr="Logo, company name&#10;&#10;Description automatically generated">
              <a:extLst>
                <a:ext uri="{FF2B5EF4-FFF2-40B4-BE49-F238E27FC236}">
                  <a16:creationId xmlns:a16="http://schemas.microsoft.com/office/drawing/2014/main" id="{E36A022A-4E3E-3749-EE8D-4FBB1DDA73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sp>
          <p:nvSpPr>
            <p:cNvPr id="17" name="TextBox 16">
              <a:extLst>
                <a:ext uri="{FF2B5EF4-FFF2-40B4-BE49-F238E27FC236}">
                  <a16:creationId xmlns:a16="http://schemas.microsoft.com/office/drawing/2014/main" id="{BB92A822-0BF5-C695-D596-9F22D17D72EB}"/>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559998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EC79B-5524-425F-A8CA-D71BFD6C9DA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9572774-20C7-461E-A476-F4F22CA555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13" name="Group 12">
            <a:extLst>
              <a:ext uri="{FF2B5EF4-FFF2-40B4-BE49-F238E27FC236}">
                <a16:creationId xmlns:a16="http://schemas.microsoft.com/office/drawing/2014/main" id="{F5C910D8-9E37-F387-E878-310DF99F62A4}"/>
              </a:ext>
            </a:extLst>
          </p:cNvPr>
          <p:cNvGrpSpPr/>
          <p:nvPr userDrawn="1"/>
        </p:nvGrpSpPr>
        <p:grpSpPr>
          <a:xfrm>
            <a:off x="848264" y="6211568"/>
            <a:ext cx="10505536" cy="551895"/>
            <a:chOff x="848264" y="6211568"/>
            <a:chExt cx="10505536" cy="551895"/>
          </a:xfrm>
        </p:grpSpPr>
        <p:pic>
          <p:nvPicPr>
            <p:cNvPr id="9" name="Picture 8" descr="Shape&#10;&#10;Description automatically generated">
              <a:extLst>
                <a:ext uri="{FF2B5EF4-FFF2-40B4-BE49-F238E27FC236}">
                  <a16:creationId xmlns:a16="http://schemas.microsoft.com/office/drawing/2014/main" id="{9160E9CE-8F5D-387F-F978-93351EB879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0" name="Picture 9" descr="Logo, company name&#10;&#10;Description automatically generated">
              <a:extLst>
                <a:ext uri="{FF2B5EF4-FFF2-40B4-BE49-F238E27FC236}">
                  <a16:creationId xmlns:a16="http://schemas.microsoft.com/office/drawing/2014/main" id="{0ABEC3BA-82FA-7DBE-DBCE-0B599988C3E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sp>
          <p:nvSpPr>
            <p:cNvPr id="12" name="TextBox 11">
              <a:extLst>
                <a:ext uri="{FF2B5EF4-FFF2-40B4-BE49-F238E27FC236}">
                  <a16:creationId xmlns:a16="http://schemas.microsoft.com/office/drawing/2014/main" id="{C142E6B9-2233-1E5A-F648-8F85C73DF4C8}"/>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9138978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108D4-6D60-485B-97A3-E7B1E0DFD3C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9714B1A-F643-4C26-A8B6-B447697620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11" name="Picture 10" descr="Shape&#10;&#10;Description automatically generated">
            <a:extLst>
              <a:ext uri="{FF2B5EF4-FFF2-40B4-BE49-F238E27FC236}">
                <a16:creationId xmlns:a16="http://schemas.microsoft.com/office/drawing/2014/main" id="{96A19F9B-1DBA-68F3-E49E-D8D979A9AF8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2" name="Picture 11" descr="Logo, company name&#10;&#10;Description automatically generated">
            <a:extLst>
              <a:ext uri="{FF2B5EF4-FFF2-40B4-BE49-F238E27FC236}">
                <a16:creationId xmlns:a16="http://schemas.microsoft.com/office/drawing/2014/main" id="{B17A396B-FDF3-33E3-1213-CCA53CB0CC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grpSp>
        <p:nvGrpSpPr>
          <p:cNvPr id="13" name="Group 12">
            <a:extLst>
              <a:ext uri="{FF2B5EF4-FFF2-40B4-BE49-F238E27FC236}">
                <a16:creationId xmlns:a16="http://schemas.microsoft.com/office/drawing/2014/main" id="{16EF3949-DB55-E215-A459-B0569887BBA3}"/>
              </a:ext>
            </a:extLst>
          </p:cNvPr>
          <p:cNvGrpSpPr/>
          <p:nvPr userDrawn="1"/>
        </p:nvGrpSpPr>
        <p:grpSpPr>
          <a:xfrm>
            <a:off x="848264" y="6211568"/>
            <a:ext cx="10505536" cy="551895"/>
            <a:chOff x="848264" y="6211568"/>
            <a:chExt cx="10505536" cy="551895"/>
          </a:xfrm>
        </p:grpSpPr>
        <p:pic>
          <p:nvPicPr>
            <p:cNvPr id="14" name="Picture 13" descr="Shape&#10;&#10;Description automatically generated">
              <a:extLst>
                <a:ext uri="{FF2B5EF4-FFF2-40B4-BE49-F238E27FC236}">
                  <a16:creationId xmlns:a16="http://schemas.microsoft.com/office/drawing/2014/main" id="{134C2101-5465-DB8D-B491-6EDC0879DE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5" name="Picture 14" descr="Logo, company name&#10;&#10;Description automatically generated">
              <a:extLst>
                <a:ext uri="{FF2B5EF4-FFF2-40B4-BE49-F238E27FC236}">
                  <a16:creationId xmlns:a16="http://schemas.microsoft.com/office/drawing/2014/main" id="{39D3BCB0-2CB4-7E00-FE41-5A0F50650F8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sp>
          <p:nvSpPr>
            <p:cNvPr id="16" name="TextBox 15">
              <a:extLst>
                <a:ext uri="{FF2B5EF4-FFF2-40B4-BE49-F238E27FC236}">
                  <a16:creationId xmlns:a16="http://schemas.microsoft.com/office/drawing/2014/main" id="{25BB15C5-286D-1CCE-550B-D386A93108DC}"/>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5205708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94D39-A086-48DC-921B-3CB1B7B9D90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E90147A-2C32-4AF3-8899-3DE1761ADED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8363633-DAC6-4292-B554-3857ECFF7FE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1" name="Picture 10" descr="Shape&#10;&#10;Description automatically generated">
            <a:extLst>
              <a:ext uri="{FF2B5EF4-FFF2-40B4-BE49-F238E27FC236}">
                <a16:creationId xmlns:a16="http://schemas.microsoft.com/office/drawing/2014/main" id="{2BF0439A-BE69-A1A4-2B78-4FAD192380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2" name="Picture 11" descr="Logo, company name&#10;&#10;Description automatically generated">
            <a:extLst>
              <a:ext uri="{FF2B5EF4-FFF2-40B4-BE49-F238E27FC236}">
                <a16:creationId xmlns:a16="http://schemas.microsoft.com/office/drawing/2014/main" id="{34509F5F-0BBF-8A3D-CC4D-3F1F2467033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grpSp>
        <p:nvGrpSpPr>
          <p:cNvPr id="13" name="Group 12">
            <a:extLst>
              <a:ext uri="{FF2B5EF4-FFF2-40B4-BE49-F238E27FC236}">
                <a16:creationId xmlns:a16="http://schemas.microsoft.com/office/drawing/2014/main" id="{E405D048-B627-A063-0654-826B805D6A10}"/>
              </a:ext>
            </a:extLst>
          </p:cNvPr>
          <p:cNvGrpSpPr/>
          <p:nvPr userDrawn="1"/>
        </p:nvGrpSpPr>
        <p:grpSpPr>
          <a:xfrm>
            <a:off x="848264" y="6211568"/>
            <a:ext cx="10505536" cy="551895"/>
            <a:chOff x="848264" y="6211568"/>
            <a:chExt cx="10505536" cy="551895"/>
          </a:xfrm>
        </p:grpSpPr>
        <p:pic>
          <p:nvPicPr>
            <p:cNvPr id="14" name="Picture 13" descr="Shape&#10;&#10;Description automatically generated">
              <a:extLst>
                <a:ext uri="{FF2B5EF4-FFF2-40B4-BE49-F238E27FC236}">
                  <a16:creationId xmlns:a16="http://schemas.microsoft.com/office/drawing/2014/main" id="{83042A77-8540-9F9B-A790-2850FF172CE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5" name="Picture 14" descr="Logo, company name&#10;&#10;Description automatically generated">
              <a:extLst>
                <a:ext uri="{FF2B5EF4-FFF2-40B4-BE49-F238E27FC236}">
                  <a16:creationId xmlns:a16="http://schemas.microsoft.com/office/drawing/2014/main" id="{7FED0FCD-3953-8FAB-826F-7E1C9ABF745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sp>
          <p:nvSpPr>
            <p:cNvPr id="16" name="TextBox 15">
              <a:extLst>
                <a:ext uri="{FF2B5EF4-FFF2-40B4-BE49-F238E27FC236}">
                  <a16:creationId xmlns:a16="http://schemas.microsoft.com/office/drawing/2014/main" id="{26FC2F12-6E0F-A50D-787F-589F7469E41C}"/>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16428931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9FF3B-DCFD-4C08-AAD8-82190D32101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9C7E634-A0FC-4A09-BB59-BE8225AF20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449D88A-BBEE-441B-9D85-7C4D626763D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3BB7555-4016-4A39-AD67-E75D5A55B3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446F25D-7BEB-40D9-97D9-28ED649F1DC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3" name="Picture 12" descr="Shape&#10;&#10;Description automatically generated">
            <a:extLst>
              <a:ext uri="{FF2B5EF4-FFF2-40B4-BE49-F238E27FC236}">
                <a16:creationId xmlns:a16="http://schemas.microsoft.com/office/drawing/2014/main" id="{5D8783A0-B0F2-0A17-D3AA-88A996738D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4" name="Picture 13" descr="Logo, company name&#10;&#10;Description automatically generated">
            <a:extLst>
              <a:ext uri="{FF2B5EF4-FFF2-40B4-BE49-F238E27FC236}">
                <a16:creationId xmlns:a16="http://schemas.microsoft.com/office/drawing/2014/main" id="{EA54CD47-062A-A714-6315-74681B12E67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grpSp>
        <p:nvGrpSpPr>
          <p:cNvPr id="15" name="Group 14">
            <a:extLst>
              <a:ext uri="{FF2B5EF4-FFF2-40B4-BE49-F238E27FC236}">
                <a16:creationId xmlns:a16="http://schemas.microsoft.com/office/drawing/2014/main" id="{330358E2-7237-1F6B-FAB8-6718025B6E1F}"/>
              </a:ext>
            </a:extLst>
          </p:cNvPr>
          <p:cNvGrpSpPr/>
          <p:nvPr userDrawn="1"/>
        </p:nvGrpSpPr>
        <p:grpSpPr>
          <a:xfrm>
            <a:off x="848264" y="6211568"/>
            <a:ext cx="10505536" cy="551895"/>
            <a:chOff x="848264" y="6211568"/>
            <a:chExt cx="10505536" cy="551895"/>
          </a:xfrm>
        </p:grpSpPr>
        <p:pic>
          <p:nvPicPr>
            <p:cNvPr id="16" name="Picture 15" descr="Shape&#10;&#10;Description automatically generated">
              <a:extLst>
                <a:ext uri="{FF2B5EF4-FFF2-40B4-BE49-F238E27FC236}">
                  <a16:creationId xmlns:a16="http://schemas.microsoft.com/office/drawing/2014/main" id="{EED71C0A-9A9A-28E7-71D6-D15799C140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7" name="Picture 16" descr="Logo, company name&#10;&#10;Description automatically generated">
              <a:extLst>
                <a:ext uri="{FF2B5EF4-FFF2-40B4-BE49-F238E27FC236}">
                  <a16:creationId xmlns:a16="http://schemas.microsoft.com/office/drawing/2014/main" id="{936BCD6E-352E-8285-3926-4509EDB1053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sp>
          <p:nvSpPr>
            <p:cNvPr id="18" name="TextBox 17">
              <a:extLst>
                <a:ext uri="{FF2B5EF4-FFF2-40B4-BE49-F238E27FC236}">
                  <a16:creationId xmlns:a16="http://schemas.microsoft.com/office/drawing/2014/main" id="{B5D0750F-F873-E580-F372-CD7081EADBB7}"/>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1634517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07EA5-AFD0-4AC9-8022-B862C5D334E2}"/>
              </a:ext>
            </a:extLst>
          </p:cNvPr>
          <p:cNvSpPr>
            <a:spLocks noGrp="1"/>
          </p:cNvSpPr>
          <p:nvPr>
            <p:ph type="title"/>
          </p:nvPr>
        </p:nvSpPr>
        <p:spPr/>
        <p:txBody>
          <a:bodyPr/>
          <a:lstStyle/>
          <a:p>
            <a:r>
              <a:rPr lang="en-US"/>
              <a:t>Click to edit Master title style</a:t>
            </a:r>
            <a:endParaRPr lang="en-GB"/>
          </a:p>
        </p:txBody>
      </p:sp>
      <p:pic>
        <p:nvPicPr>
          <p:cNvPr id="9" name="Picture 8" descr="Shape&#10;&#10;Description automatically generated">
            <a:extLst>
              <a:ext uri="{FF2B5EF4-FFF2-40B4-BE49-F238E27FC236}">
                <a16:creationId xmlns:a16="http://schemas.microsoft.com/office/drawing/2014/main" id="{F579A8EA-AFB4-7263-E097-5EADEC31D42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0" name="Picture 9" descr="Logo, company name&#10;&#10;Description automatically generated">
            <a:extLst>
              <a:ext uri="{FF2B5EF4-FFF2-40B4-BE49-F238E27FC236}">
                <a16:creationId xmlns:a16="http://schemas.microsoft.com/office/drawing/2014/main" id="{D23962A8-B06B-92C7-A533-14749F3BF6C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grpSp>
        <p:nvGrpSpPr>
          <p:cNvPr id="11" name="Group 10">
            <a:extLst>
              <a:ext uri="{FF2B5EF4-FFF2-40B4-BE49-F238E27FC236}">
                <a16:creationId xmlns:a16="http://schemas.microsoft.com/office/drawing/2014/main" id="{C6559B84-0CAB-2E2C-FD69-1C5C7917FF73}"/>
              </a:ext>
            </a:extLst>
          </p:cNvPr>
          <p:cNvGrpSpPr/>
          <p:nvPr userDrawn="1"/>
        </p:nvGrpSpPr>
        <p:grpSpPr>
          <a:xfrm>
            <a:off x="848264" y="6211568"/>
            <a:ext cx="10505536" cy="551895"/>
            <a:chOff x="848264" y="6211568"/>
            <a:chExt cx="10505536" cy="551895"/>
          </a:xfrm>
        </p:grpSpPr>
        <p:pic>
          <p:nvPicPr>
            <p:cNvPr id="12" name="Picture 11" descr="Shape&#10;&#10;Description automatically generated">
              <a:extLst>
                <a:ext uri="{FF2B5EF4-FFF2-40B4-BE49-F238E27FC236}">
                  <a16:creationId xmlns:a16="http://schemas.microsoft.com/office/drawing/2014/main" id="{36A0E9E0-DF1C-6318-D996-09BE4F5D22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3" name="Picture 12" descr="Logo, company name&#10;&#10;Description automatically generated">
              <a:extLst>
                <a:ext uri="{FF2B5EF4-FFF2-40B4-BE49-F238E27FC236}">
                  <a16:creationId xmlns:a16="http://schemas.microsoft.com/office/drawing/2014/main" id="{2CC81C54-892A-FC6B-1632-A13EA835A9E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sp>
          <p:nvSpPr>
            <p:cNvPr id="14" name="TextBox 13">
              <a:extLst>
                <a:ext uri="{FF2B5EF4-FFF2-40B4-BE49-F238E27FC236}">
                  <a16:creationId xmlns:a16="http://schemas.microsoft.com/office/drawing/2014/main" id="{01799A48-C0D1-AEBE-50A2-926E04010437}"/>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439059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8" name="Picture 7" descr="Shape&#10;&#10;Description automatically generated">
            <a:extLst>
              <a:ext uri="{FF2B5EF4-FFF2-40B4-BE49-F238E27FC236}">
                <a16:creationId xmlns:a16="http://schemas.microsoft.com/office/drawing/2014/main" id="{2A59DE6E-2783-07E8-1758-6CBA105604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9" name="Picture 8" descr="Logo, company name&#10;&#10;Description automatically generated">
            <a:extLst>
              <a:ext uri="{FF2B5EF4-FFF2-40B4-BE49-F238E27FC236}">
                <a16:creationId xmlns:a16="http://schemas.microsoft.com/office/drawing/2014/main" id="{6CD211FB-A730-F656-7D1F-31F1F216FEF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grpSp>
        <p:nvGrpSpPr>
          <p:cNvPr id="10" name="Group 9">
            <a:extLst>
              <a:ext uri="{FF2B5EF4-FFF2-40B4-BE49-F238E27FC236}">
                <a16:creationId xmlns:a16="http://schemas.microsoft.com/office/drawing/2014/main" id="{AE7B22C1-AA59-FD14-966A-1EBDA299C9CE}"/>
              </a:ext>
            </a:extLst>
          </p:cNvPr>
          <p:cNvGrpSpPr/>
          <p:nvPr userDrawn="1"/>
        </p:nvGrpSpPr>
        <p:grpSpPr>
          <a:xfrm>
            <a:off x="848264" y="6211568"/>
            <a:ext cx="10505536" cy="551895"/>
            <a:chOff x="848264" y="6211568"/>
            <a:chExt cx="10505536" cy="551895"/>
          </a:xfrm>
        </p:grpSpPr>
        <p:pic>
          <p:nvPicPr>
            <p:cNvPr id="11" name="Picture 10" descr="Shape&#10;&#10;Description automatically generated">
              <a:extLst>
                <a:ext uri="{FF2B5EF4-FFF2-40B4-BE49-F238E27FC236}">
                  <a16:creationId xmlns:a16="http://schemas.microsoft.com/office/drawing/2014/main" id="{8E36A7D9-C201-C599-DD32-07C20C2A850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2" name="Picture 11" descr="Logo, company name&#10;&#10;Description automatically generated">
              <a:extLst>
                <a:ext uri="{FF2B5EF4-FFF2-40B4-BE49-F238E27FC236}">
                  <a16:creationId xmlns:a16="http://schemas.microsoft.com/office/drawing/2014/main" id="{F4D36C92-6EAB-670C-06D9-88DF3FBFF8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sp>
          <p:nvSpPr>
            <p:cNvPr id="13" name="TextBox 12">
              <a:extLst>
                <a:ext uri="{FF2B5EF4-FFF2-40B4-BE49-F238E27FC236}">
                  <a16:creationId xmlns:a16="http://schemas.microsoft.com/office/drawing/2014/main" id="{53EF98DE-67D1-1C62-8FB8-A828E82F6B71}"/>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4225254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8B400-195B-48DD-B445-5E807CFED2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322BA6A-41AC-4FD0-ADFC-99ECB0A03B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6EC9742-DBC7-4C73-98DE-4A6428DEFA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1" name="Picture 10" descr="Shape&#10;&#10;Description automatically generated">
            <a:extLst>
              <a:ext uri="{FF2B5EF4-FFF2-40B4-BE49-F238E27FC236}">
                <a16:creationId xmlns:a16="http://schemas.microsoft.com/office/drawing/2014/main" id="{C7123BB6-2117-DBCA-D554-682B1B9CAB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2" name="Picture 11" descr="Logo, company name&#10;&#10;Description automatically generated">
            <a:extLst>
              <a:ext uri="{FF2B5EF4-FFF2-40B4-BE49-F238E27FC236}">
                <a16:creationId xmlns:a16="http://schemas.microsoft.com/office/drawing/2014/main" id="{44287302-159E-BFBB-C6C6-AC1996F067E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grpSp>
        <p:nvGrpSpPr>
          <p:cNvPr id="13" name="Group 12">
            <a:extLst>
              <a:ext uri="{FF2B5EF4-FFF2-40B4-BE49-F238E27FC236}">
                <a16:creationId xmlns:a16="http://schemas.microsoft.com/office/drawing/2014/main" id="{D72DAE35-F078-6EF7-FB63-9AA31F49000F}"/>
              </a:ext>
            </a:extLst>
          </p:cNvPr>
          <p:cNvGrpSpPr/>
          <p:nvPr userDrawn="1"/>
        </p:nvGrpSpPr>
        <p:grpSpPr>
          <a:xfrm>
            <a:off x="848264" y="6211568"/>
            <a:ext cx="10505536" cy="551895"/>
            <a:chOff x="848264" y="6211568"/>
            <a:chExt cx="10505536" cy="551895"/>
          </a:xfrm>
        </p:grpSpPr>
        <p:pic>
          <p:nvPicPr>
            <p:cNvPr id="14" name="Picture 13" descr="Shape&#10;&#10;Description automatically generated">
              <a:extLst>
                <a:ext uri="{FF2B5EF4-FFF2-40B4-BE49-F238E27FC236}">
                  <a16:creationId xmlns:a16="http://schemas.microsoft.com/office/drawing/2014/main" id="{4ADA2828-4D89-3002-284A-8223196D36E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5" name="Picture 14" descr="Logo, company name&#10;&#10;Description automatically generated">
              <a:extLst>
                <a:ext uri="{FF2B5EF4-FFF2-40B4-BE49-F238E27FC236}">
                  <a16:creationId xmlns:a16="http://schemas.microsoft.com/office/drawing/2014/main" id="{EA1ED998-C96C-2EE3-1984-C4DD45BB85C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sp>
          <p:nvSpPr>
            <p:cNvPr id="16" name="TextBox 15">
              <a:extLst>
                <a:ext uri="{FF2B5EF4-FFF2-40B4-BE49-F238E27FC236}">
                  <a16:creationId xmlns:a16="http://schemas.microsoft.com/office/drawing/2014/main" id="{A25BD2D1-A5A0-955F-C2FE-B594C326EB91}"/>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1239354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1EDBA-F14B-4359-A7FA-B49406C417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2D4E564-9CC7-4760-8F2A-52325B09247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2C00240-8EB6-43AB-9CED-3AB783357D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1" name="Picture 10" descr="Shape&#10;&#10;Description automatically generated">
            <a:extLst>
              <a:ext uri="{FF2B5EF4-FFF2-40B4-BE49-F238E27FC236}">
                <a16:creationId xmlns:a16="http://schemas.microsoft.com/office/drawing/2014/main" id="{A695B49C-05AE-0FBD-8D4A-A39EAD1B2A0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2" name="Picture 11" descr="Logo, company name&#10;&#10;Description automatically generated">
            <a:extLst>
              <a:ext uri="{FF2B5EF4-FFF2-40B4-BE49-F238E27FC236}">
                <a16:creationId xmlns:a16="http://schemas.microsoft.com/office/drawing/2014/main" id="{C9AC4968-8A30-46AB-FBAD-E2661D7F01B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grpSp>
        <p:nvGrpSpPr>
          <p:cNvPr id="13" name="Group 12">
            <a:extLst>
              <a:ext uri="{FF2B5EF4-FFF2-40B4-BE49-F238E27FC236}">
                <a16:creationId xmlns:a16="http://schemas.microsoft.com/office/drawing/2014/main" id="{4DCB4E89-8C2D-CFAB-AFAC-AFAF14143BB8}"/>
              </a:ext>
            </a:extLst>
          </p:cNvPr>
          <p:cNvGrpSpPr/>
          <p:nvPr userDrawn="1"/>
        </p:nvGrpSpPr>
        <p:grpSpPr>
          <a:xfrm>
            <a:off x="848264" y="6211568"/>
            <a:ext cx="10505536" cy="551895"/>
            <a:chOff x="848264" y="6211568"/>
            <a:chExt cx="10505536" cy="551895"/>
          </a:xfrm>
        </p:grpSpPr>
        <p:pic>
          <p:nvPicPr>
            <p:cNvPr id="14" name="Picture 13" descr="Shape&#10;&#10;Description automatically generated">
              <a:extLst>
                <a:ext uri="{FF2B5EF4-FFF2-40B4-BE49-F238E27FC236}">
                  <a16:creationId xmlns:a16="http://schemas.microsoft.com/office/drawing/2014/main" id="{72AAC33E-162B-4421-6C13-E27E266CA40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8264" y="6211568"/>
              <a:ext cx="1255762" cy="551895"/>
            </a:xfrm>
            <a:prstGeom prst="rect">
              <a:avLst/>
            </a:prstGeom>
          </p:spPr>
        </p:pic>
        <p:pic>
          <p:nvPicPr>
            <p:cNvPr id="15" name="Picture 14" descr="Logo, company name&#10;&#10;Description automatically generated">
              <a:extLst>
                <a:ext uri="{FF2B5EF4-FFF2-40B4-BE49-F238E27FC236}">
                  <a16:creationId xmlns:a16="http://schemas.microsoft.com/office/drawing/2014/main" id="{84E05715-19D2-F453-ECE8-EA71429DEB8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29668" y="6245624"/>
              <a:ext cx="424132" cy="477148"/>
            </a:xfrm>
            <a:prstGeom prst="rect">
              <a:avLst/>
            </a:prstGeom>
          </p:spPr>
        </p:pic>
        <p:sp>
          <p:nvSpPr>
            <p:cNvPr id="16" name="TextBox 15">
              <a:extLst>
                <a:ext uri="{FF2B5EF4-FFF2-40B4-BE49-F238E27FC236}">
                  <a16:creationId xmlns:a16="http://schemas.microsoft.com/office/drawing/2014/main" id="{3926315F-22B2-26A2-3DDB-7CC730B2D50E}"/>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5956584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EA676E4-01F4-4A72-AF6F-1C873DCD18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8F8B168-B9F6-4FD6-84DA-CC8949FC0A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Footer Placeholder 4">
            <a:extLst>
              <a:ext uri="{FF2B5EF4-FFF2-40B4-BE49-F238E27FC236}">
                <a16:creationId xmlns:a16="http://schemas.microsoft.com/office/drawing/2014/main" id="{3FDE55E5-24D1-04D0-06BA-9C9B547B1BD7}"/>
              </a:ext>
            </a:extLst>
          </p:cNvPr>
          <p:cNvSpPr>
            <a:spLocks noGrp="1"/>
          </p:cNvSpPr>
          <p:nvPr>
            <p:ph type="ftr" sz="quarter" idx="3"/>
          </p:nvPr>
        </p:nvSpPr>
        <p:spPr>
          <a:xfrm>
            <a:off x="4038600" y="6356350"/>
            <a:ext cx="4114800" cy="365125"/>
          </a:xfrm>
          <a:prstGeom prst="rect">
            <a:avLst/>
          </a:prstGeom>
        </p:spPr>
        <p:txBody>
          <a:bodyPr/>
          <a:lstStyle>
            <a:lvl1pPr algn="ctr">
              <a:defRPr sz="1600" b="1">
                <a:solidFill>
                  <a:schemeClr val="tx1"/>
                </a:solidFill>
              </a:defRPr>
            </a:lvl1pPr>
          </a:lstStyle>
          <a:p>
            <a:r>
              <a:rPr lang="en-GB"/>
              <a:t>Keeping the Promise Award</a:t>
            </a:r>
            <a:endParaRPr lang="en-GB" dirty="0"/>
          </a:p>
        </p:txBody>
      </p:sp>
    </p:spTree>
    <p:extLst>
      <p:ext uri="{BB962C8B-B14F-4D97-AF65-F5344CB8AC3E}">
        <p14:creationId xmlns:p14="http://schemas.microsoft.com/office/powerpoint/2010/main" val="39405544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ideo" Target="https://www.youtube.com/embed/31ppclsgSXQ?feature=oembed" TargetMode="External"/><Relationship Id="rId5" Type="http://schemas.openxmlformats.org/officeDocument/2006/relationships/image" Target="../media/image12.jpeg"/><Relationship Id="rId4" Type="http://schemas.openxmlformats.org/officeDocument/2006/relationships/hyperlink" Target="https://www.youtube.com/watch?v=31ppclsgSXQ"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video" Target="https://www.youtube.com/embed/G3BWDSyBQgg?feature=oembed" TargetMode="External"/><Relationship Id="rId5" Type="http://schemas.openxmlformats.org/officeDocument/2006/relationships/hyperlink" Target="https://www.youtube.com/watch?v=G3BWDSyBQgg" TargetMode="External"/><Relationship Id="rId4" Type="http://schemas.openxmlformats.org/officeDocument/2006/relationships/image" Target="../media/image14.jpeg"/></Relationships>
</file>

<file path=ppt/slides/_rels/slide1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8" Type="http://schemas.openxmlformats.org/officeDocument/2006/relationships/hyperlink" Target="https://www.plan2430.scot/media/wp0bx5ei/the-promise-plan-2021-24-evaluation-report-final_-002.pdf" TargetMode="External"/><Relationship Id="rId3" Type="http://schemas.openxmlformats.org/officeDocument/2006/relationships/image" Target="../media/image18.png"/><Relationship Id="rId7" Type="http://schemas.openxmlformats.org/officeDocument/2006/relationships/hyperlink" Target="https://thepromise.scot/resources/2021/plan-21-24.pdf"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s://thepromise.scot/what-is-the-promise/foundations" TargetMode="External"/><Relationship Id="rId5" Type="http://schemas.openxmlformats.org/officeDocument/2006/relationships/image" Target="../media/image19.png"/><Relationship Id="rId4" Type="http://schemas.openxmlformats.org/officeDocument/2006/relationships/hyperlink" Target="https://www.carereview.scot/conclusions/independent-care-review-reports/" TargetMode="External"/><Relationship Id="rId9"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video" Target="https://player.vimeo.com/video/929867493?app_id=122963" TargetMode="External"/><Relationship Id="rId6" Type="http://schemas.openxmlformats.org/officeDocument/2006/relationships/image" Target="../media/image24.jpeg"/><Relationship Id="rId5" Type="http://schemas.openxmlformats.org/officeDocument/2006/relationships/hyperlink" Target="https://www.bing.com/search?q=Our+Hearing+Our+Voice&amp;cvid=728ed1f1cd0d47349e2a2d5c8c2b5b13&amp;gs_lcrp=EgZjaHJvbWUyBggAEEUYOTIGCAEQABhAMgYIAhAAGEAyBggDEAAYQDIGCAQQABhAMgYIBRAAGEAyBggGEAAYQDIGCAcQABhAMgYICBBFGDwyCAgJEOkHGPxV0gEINTk1NmowajSoAgiwAgE&amp;FORM=ANAB01&amp;PC=U531" TargetMode="External"/><Relationship Id="rId4" Type="http://schemas.openxmlformats.org/officeDocument/2006/relationships/hyperlink" Target="https://vimeo.com/929867493?share=copy"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video" Target="https://www.youtube.com/embed/7vrJ1CxBlLY?feature=oembed" TargetMode="External"/><Relationship Id="rId5" Type="http://schemas.openxmlformats.org/officeDocument/2006/relationships/hyperlink" Target="https://youtu.be/7vrJ1CxBlLY" TargetMode="External"/><Relationship Id="rId4" Type="http://schemas.openxmlformats.org/officeDocument/2006/relationships/image" Target="../media/image25.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s://www.carereview.scot/wp-content/uploads/2020/02/The-Promise.pdf"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hyperlink" Target="https://thepromise.scot/resources/2020/keepthepromise-education.pd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hyperlink" Target="https://www.gov.scot/publications/education-outcomes-for-looked-after-children-2024-25/documents/"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youtu.be/lAdM1EunFDk"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hyperlink" Target="https://www.youtube.com/watch?v=P2H0GzxmLK8" TargetMode="External"/><Relationship Id="rId13" Type="http://schemas.openxmlformats.org/officeDocument/2006/relationships/hyperlink" Target="https://www.whocaresscotland.org/get-support/support-from-corporate-parents/" TargetMode="External"/><Relationship Id="rId3" Type="http://schemas.openxmlformats.org/officeDocument/2006/relationships/hyperlink" Target="https://www.carereview.scot/conclusions/independent-care-review-reports/" TargetMode="External"/><Relationship Id="rId7" Type="http://schemas.openxmlformats.org/officeDocument/2006/relationships/hyperlink" Target="https://www.youtube.com/watch?v=XPA5ftecQJQ" TargetMode="External"/><Relationship Id="rId12" Type="http://schemas.openxmlformats.org/officeDocument/2006/relationships/hyperlink" Target="https://eachandeverychild.co.uk/the-toolkit/" TargetMode="External"/><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hyperlink" Target="https://thepromise.scot/resources/2020/keepthepromise-education.pdf" TargetMode="External"/><Relationship Id="rId11" Type="http://schemas.openxmlformats.org/officeDocument/2006/relationships/hyperlink" Target="https://education.gov.scot/media/gymf322m/childrenyoungpeopledefinitionsdoc.pdf" TargetMode="External"/><Relationship Id="rId5" Type="http://schemas.openxmlformats.org/officeDocument/2006/relationships/hyperlink" Target="https://www.carereview.scot/conclusions/composite-stories/" TargetMode="External"/><Relationship Id="rId15" Type="http://schemas.openxmlformats.org/officeDocument/2006/relationships/hyperlink" Target="https://www.chip-partnership.co.uk/language-leaders/" TargetMode="External"/><Relationship Id="rId10" Type="http://schemas.openxmlformats.org/officeDocument/2006/relationships/hyperlink" Target="https://education.gov.scot/improvement/learning-resources/summary-information-relating-to-corporate-parenting/" TargetMode="External"/><Relationship Id="rId4" Type="http://schemas.openxmlformats.org/officeDocument/2006/relationships/hyperlink" Target="https://www.carereview.scot/conclusions/foundations-infographics/" TargetMode="External"/><Relationship Id="rId9" Type="http://schemas.openxmlformats.org/officeDocument/2006/relationships/hyperlink" Target="https://www.youtube.com/watch?v=u_Oapo1Q7_w" TargetMode="External"/><Relationship Id="rId14" Type="http://schemas.openxmlformats.org/officeDocument/2006/relationships/hyperlink" Target="https://www.celcis.org/knowledge-bank"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sv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video" Target="https://www.youtube.com/embed/P2H0GzxmLK8?feature=oembed" TargetMode="External"/><Relationship Id="rId5" Type="http://schemas.openxmlformats.org/officeDocument/2006/relationships/hyperlink" Target="https://youtu.be/P2H0GzxmLK8" TargetMode="Externa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www.gov.scot/publications/childrens-social-work-statistics-looked-after-children-2024-25/"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Children&#8217;s%20Social%20Work%20Statistics,%20Scottish%20Government,%20published%20April%202025)"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gov.scot/policies/asylum-and-refugees/unaccompanied-children/"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Children&#8217;s%20Social%20Work%20Statistics,%20Scottish%20Government,%20published%20April%202025)" TargetMode="External"/><Relationship Id="rId4" Type="http://schemas.openxmlformats.org/officeDocument/2006/relationships/hyperlink" Target="https://www.gov.scot/publications/childrens-social-work-statistics-looked-after-children-2024-25/"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E97D64-4FE3-47A4-98C2-97B8E2345BEB}"/>
              </a:ext>
            </a:extLst>
          </p:cNvPr>
          <p:cNvSpPr txBox="1">
            <a:spLocks noGrp="1"/>
          </p:cNvSpPr>
          <p:nvPr>
            <p:ph type="title" idx="4294967295"/>
          </p:nvPr>
        </p:nvSpPr>
        <p:spPr>
          <a:xfrm>
            <a:off x="2158755" y="333078"/>
            <a:ext cx="8416887" cy="7794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dirty="0">
                <a:ln>
                  <a:noFill/>
                </a:ln>
                <a:solidFill>
                  <a:schemeClr val="tx1"/>
                </a:solidFill>
                <a:effectLst/>
                <a:uLnTx/>
                <a:uFillTx/>
                <a:latin typeface="Bookman Old Style" panose="02050604050505020204" pitchFamily="18" charset="0"/>
                <a:ea typeface="+mj-ea"/>
                <a:cs typeface="+mj-cs"/>
              </a:rPr>
              <a:t>Keeping the Promise Award</a:t>
            </a:r>
          </a:p>
        </p:txBody>
      </p:sp>
      <p:pic>
        <p:nvPicPr>
          <p:cNvPr id="3" name="Picture 2" descr="Graphic saying we are committed to Keeping the promise">
            <a:extLst>
              <a:ext uri="{FF2B5EF4-FFF2-40B4-BE49-F238E27FC236}">
                <a16:creationId xmlns:a16="http://schemas.microsoft.com/office/drawing/2014/main" id="{66A669AF-7355-41BC-9990-FD3E800C1C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0752" y="1112520"/>
            <a:ext cx="5190497" cy="3070243"/>
          </a:xfrm>
          <a:prstGeom prst="rect">
            <a:avLst/>
          </a:prstGeom>
        </p:spPr>
      </p:pic>
      <p:pic>
        <p:nvPicPr>
          <p:cNvPr id="9" name="Picture 8" descr="Logos of the creators of the programme: Education Scotland and the West Partnership">
            <a:extLst>
              <a:ext uri="{FF2B5EF4-FFF2-40B4-BE49-F238E27FC236}">
                <a16:creationId xmlns:a16="http://schemas.microsoft.com/office/drawing/2014/main" id="{F971D9C9-657E-F1F3-6E66-972DC0751F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81690" y="4487564"/>
            <a:ext cx="3828620" cy="1682642"/>
          </a:xfrm>
          <a:prstGeom prst="rect">
            <a:avLst/>
          </a:prstGeom>
        </p:spPr>
      </p:pic>
    </p:spTree>
    <p:extLst>
      <p:ext uri="{BB962C8B-B14F-4D97-AF65-F5344CB8AC3E}">
        <p14:creationId xmlns:p14="http://schemas.microsoft.com/office/powerpoint/2010/main" val="20648810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823A0-6E20-BC64-8F1D-1B4BE9E494AD}"/>
              </a:ext>
            </a:extLst>
          </p:cNvPr>
          <p:cNvSpPr>
            <a:spLocks noGrp="1"/>
          </p:cNvSpPr>
          <p:nvPr>
            <p:ph type="title"/>
          </p:nvPr>
        </p:nvSpPr>
        <p:spPr>
          <a:xfrm>
            <a:off x="838200" y="365126"/>
            <a:ext cx="10766898" cy="768350"/>
          </a:xfrm>
        </p:spPr>
        <p:txBody>
          <a:bodyPr>
            <a:normAutofit/>
          </a:bodyPr>
          <a:lstStyle/>
          <a:p>
            <a:r>
              <a:rPr lang="en-GB" sz="3000" b="1" dirty="0"/>
              <a:t>Why do this Award? </a:t>
            </a:r>
          </a:p>
        </p:txBody>
      </p:sp>
      <p:sp>
        <p:nvSpPr>
          <p:cNvPr id="15" name="Title 1">
            <a:extLst>
              <a:ext uri="{FF2B5EF4-FFF2-40B4-BE49-F238E27FC236}">
                <a16:creationId xmlns:a16="http://schemas.microsoft.com/office/drawing/2014/main" id="{619A59BE-3A4B-C4CD-FCCE-74F6F4750D09}"/>
              </a:ext>
            </a:extLst>
          </p:cNvPr>
          <p:cNvSpPr txBox="1">
            <a:spLocks/>
          </p:cNvSpPr>
          <p:nvPr/>
        </p:nvSpPr>
        <p:spPr>
          <a:xfrm>
            <a:off x="1047750" y="1028701"/>
            <a:ext cx="10766898" cy="494347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en-GB" dirty="0"/>
              <a:t>What can children’s services, ‘</a:t>
            </a:r>
            <a:r>
              <a:rPr lang="en-GB" b="1" dirty="0"/>
              <a:t>us</a:t>
            </a:r>
            <a:r>
              <a:rPr lang="en-GB" dirty="0"/>
              <a:t>’ (practitioners), </a:t>
            </a:r>
            <a:br>
              <a:rPr lang="en-GB" dirty="0"/>
            </a:br>
            <a:r>
              <a:rPr lang="en-GB" dirty="0"/>
              <a:t>mean for, and to, someone </a:t>
            </a:r>
          </a:p>
          <a:p>
            <a:pPr algn="ctr">
              <a:lnSpc>
                <a:spcPct val="150000"/>
              </a:lnSpc>
            </a:pPr>
            <a:r>
              <a:rPr lang="en-GB" dirty="0"/>
              <a:t>who has experienced care?</a:t>
            </a:r>
          </a:p>
        </p:txBody>
      </p:sp>
    </p:spTree>
    <p:extLst>
      <p:ext uri="{BB962C8B-B14F-4D97-AF65-F5344CB8AC3E}">
        <p14:creationId xmlns:p14="http://schemas.microsoft.com/office/powerpoint/2010/main" val="3779296180"/>
      </p:ext>
    </p:extLst>
  </p:cSld>
  <p:clrMapOvr>
    <a:masterClrMapping/>
  </p:clrMapOvr>
  <mc:AlternateContent xmlns:mc="http://schemas.openxmlformats.org/markup-compatibility/2006" xmlns:p14="http://schemas.microsoft.com/office/powerpoint/2010/main">
    <mc:Choice Requires="p14">
      <p:transition spd="slow" p14:dur="2000" advTm="26018"/>
    </mc:Choice>
    <mc:Fallback xmlns="">
      <p:transition spd="slow" advTm="26018"/>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823A0-6E20-BC64-8F1D-1B4BE9E494AD}"/>
              </a:ext>
            </a:extLst>
          </p:cNvPr>
          <p:cNvSpPr>
            <a:spLocks noGrp="1"/>
          </p:cNvSpPr>
          <p:nvPr>
            <p:ph type="title"/>
          </p:nvPr>
        </p:nvSpPr>
        <p:spPr>
          <a:xfrm>
            <a:off x="295275" y="82297"/>
            <a:ext cx="11582400" cy="731896"/>
          </a:xfrm>
        </p:spPr>
        <p:txBody>
          <a:bodyPr>
            <a:noAutofit/>
          </a:bodyPr>
          <a:lstStyle/>
          <a:p>
            <a:r>
              <a:rPr lang="en-GB" sz="3600" b="1" dirty="0"/>
              <a:t>Why do this Award? What do we need to change?</a:t>
            </a:r>
          </a:p>
        </p:txBody>
      </p:sp>
      <p:sp>
        <p:nvSpPr>
          <p:cNvPr id="4" name="TextBox 3">
            <a:extLst>
              <a:ext uri="{FF2B5EF4-FFF2-40B4-BE49-F238E27FC236}">
                <a16:creationId xmlns:a16="http://schemas.microsoft.com/office/drawing/2014/main" id="{A4989235-77E0-C1B8-90D8-10DFD16DB96A}"/>
              </a:ext>
            </a:extLst>
          </p:cNvPr>
          <p:cNvSpPr txBox="1"/>
          <p:nvPr/>
        </p:nvSpPr>
        <p:spPr>
          <a:xfrm>
            <a:off x="10694225" y="1859339"/>
            <a:ext cx="1383475" cy="2862322"/>
          </a:xfrm>
          <a:prstGeom prst="rect">
            <a:avLst/>
          </a:prstGeom>
          <a:noFill/>
        </p:spPr>
        <p:txBody>
          <a:bodyPr wrap="square" rtlCol="0">
            <a:spAutoFit/>
          </a:bodyPr>
          <a:lstStyle/>
          <a:p>
            <a:pPr algn="ctr"/>
            <a:r>
              <a:rPr lang="en-GB" dirty="0"/>
              <a:t>7 min</a:t>
            </a:r>
          </a:p>
          <a:p>
            <a:pPr algn="ctr"/>
            <a:r>
              <a:rPr lang="en-GB" dirty="0"/>
              <a:t>57 sec</a:t>
            </a:r>
          </a:p>
          <a:p>
            <a:pPr algn="ctr"/>
            <a:endParaRPr lang="en-GB" dirty="0"/>
          </a:p>
          <a:p>
            <a:pPr algn="ctr"/>
            <a:endParaRPr lang="en-GB" dirty="0"/>
          </a:p>
          <a:p>
            <a:pPr algn="ctr"/>
            <a:endParaRPr lang="en-GB" dirty="0"/>
          </a:p>
          <a:p>
            <a:pPr algn="ctr"/>
            <a:endParaRPr lang="en-GB" dirty="0"/>
          </a:p>
          <a:p>
            <a:pPr algn="ctr"/>
            <a:r>
              <a:rPr lang="en-GB" dirty="0"/>
              <a:t>Film created by Falkirk Champions</a:t>
            </a:r>
          </a:p>
        </p:txBody>
      </p:sp>
      <p:sp>
        <p:nvSpPr>
          <p:cNvPr id="5" name="Title 1">
            <a:extLst>
              <a:ext uri="{FF2B5EF4-FFF2-40B4-BE49-F238E27FC236}">
                <a16:creationId xmlns:a16="http://schemas.microsoft.com/office/drawing/2014/main" id="{5233285A-FC97-84CD-9812-6A63ADB35E82}"/>
              </a:ext>
            </a:extLst>
          </p:cNvPr>
          <p:cNvSpPr txBox="1">
            <a:spLocks/>
          </p:cNvSpPr>
          <p:nvPr/>
        </p:nvSpPr>
        <p:spPr>
          <a:xfrm>
            <a:off x="889000" y="5736921"/>
            <a:ext cx="10414000" cy="34730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GB" sz="1600" dirty="0">
                <a:latin typeface="+mn-lt"/>
                <a:ea typeface="Calibri" panose="020F0502020204030204" pitchFamily="34" charset="0"/>
              </a:rPr>
            </a:br>
            <a:r>
              <a:rPr lang="en-GB" sz="1600" dirty="0">
                <a:latin typeface="+mn-lt"/>
                <a:ea typeface="Calibri" panose="020F0502020204030204" pitchFamily="34" charset="0"/>
              </a:rPr>
              <a:t>If viewing this as a pdf please click this link to access the film: </a:t>
            </a:r>
            <a:r>
              <a:rPr lang="en-GB" sz="1600" dirty="0">
                <a:latin typeface="+mn-lt"/>
                <a:ea typeface="Calibri" panose="020F0502020204030204" pitchFamily="34" charset="0"/>
                <a:hlinkClick r:id="rId4"/>
              </a:rPr>
              <a:t>https://www.youtube.com/watch?v=31ppclsgSXQ</a:t>
            </a:r>
            <a:r>
              <a:rPr lang="en-GB" sz="1600" dirty="0">
                <a:latin typeface="+mn-lt"/>
                <a:ea typeface="Calibri" panose="020F0502020204030204" pitchFamily="34" charset="0"/>
              </a:rPr>
              <a:t>   </a:t>
            </a:r>
            <a:endParaRPr lang="en-GB" sz="1600" dirty="0">
              <a:latin typeface="+mn-lt"/>
            </a:endParaRPr>
          </a:p>
        </p:txBody>
      </p:sp>
      <p:pic>
        <p:nvPicPr>
          <p:cNvPr id="6" name="Online Media 5" title="Dear Education">
            <a:hlinkClick r:id="" action="ppaction://media"/>
            <a:extLst>
              <a:ext uri="{FF2B5EF4-FFF2-40B4-BE49-F238E27FC236}">
                <a16:creationId xmlns:a16="http://schemas.microsoft.com/office/drawing/2014/main" id="{52F4E5D6-FF7D-7211-98D9-9DBF6E121D5D}"/>
              </a:ext>
            </a:extLst>
          </p:cNvPr>
          <p:cNvPicPr>
            <a:picLocks noRot="1" noChangeAspect="1"/>
          </p:cNvPicPr>
          <p:nvPr>
            <a:videoFile r:link="rId1"/>
          </p:nvPr>
        </p:nvPicPr>
        <p:blipFill>
          <a:blip r:embed="rId5"/>
          <a:stretch>
            <a:fillRect/>
          </a:stretch>
        </p:blipFill>
        <p:spPr>
          <a:xfrm>
            <a:off x="1672417" y="738261"/>
            <a:ext cx="8847166" cy="4998660"/>
          </a:xfrm>
          <a:prstGeom prst="rect">
            <a:avLst/>
          </a:prstGeom>
        </p:spPr>
      </p:pic>
    </p:spTree>
    <p:extLst>
      <p:ext uri="{BB962C8B-B14F-4D97-AF65-F5344CB8AC3E}">
        <p14:creationId xmlns:p14="http://schemas.microsoft.com/office/powerpoint/2010/main" val="480967402"/>
      </p:ext>
    </p:extLst>
  </p:cSld>
  <p:clrMapOvr>
    <a:masterClrMapping/>
  </p:clrMapOvr>
  <mc:AlternateContent xmlns:mc="http://schemas.openxmlformats.org/markup-compatibility/2006" xmlns:p14="http://schemas.microsoft.com/office/powerpoint/2010/main">
    <mc:Choice Requires="p14">
      <p:transition spd="slow" p14:dur="2000" advTm="26018"/>
    </mc:Choice>
    <mc:Fallback xmlns="">
      <p:transition spd="slow" advTm="2601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557E4E6-8180-37B4-269B-0DD7BB7AC636}"/>
              </a:ext>
            </a:extLst>
          </p:cNvPr>
          <p:cNvSpPr txBox="1">
            <a:spLocks noGrp="1"/>
          </p:cNvSpPr>
          <p:nvPr>
            <p:ph type="title" idx="4294967295"/>
          </p:nvPr>
        </p:nvSpPr>
        <p:spPr>
          <a:xfrm>
            <a:off x="838200" y="589546"/>
            <a:ext cx="10515600" cy="90906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n-lt"/>
                <a:ea typeface="+mj-ea"/>
                <a:cs typeface="+mj-cs"/>
              </a:rPr>
              <a:t>Corporate Parenting</a:t>
            </a:r>
            <a:endParaRPr kumimoji="0" lang="en-GB" sz="4400" b="1" i="0" u="none" strike="noStrike" kern="1200" cap="none" spc="0" normalizeH="0" baseline="0" noProof="0" dirty="0">
              <a:ln>
                <a:noFill/>
              </a:ln>
              <a:solidFill>
                <a:schemeClr val="tx1"/>
              </a:solidFill>
              <a:effectLst/>
              <a:uLnTx/>
              <a:uFillTx/>
              <a:latin typeface="+mn-lt"/>
              <a:ea typeface="+mj-ea"/>
              <a:cs typeface="+mj-cs"/>
            </a:endParaRPr>
          </a:p>
        </p:txBody>
      </p:sp>
      <p:sp>
        <p:nvSpPr>
          <p:cNvPr id="3" name="Rectangle 2">
            <a:extLst>
              <a:ext uri="{FF2B5EF4-FFF2-40B4-BE49-F238E27FC236}">
                <a16:creationId xmlns:a16="http://schemas.microsoft.com/office/drawing/2014/main" id="{BD82A268-3464-4E83-AB94-FC428C1DE846}"/>
              </a:ext>
            </a:extLst>
          </p:cNvPr>
          <p:cNvSpPr/>
          <p:nvPr/>
        </p:nvSpPr>
        <p:spPr>
          <a:xfrm>
            <a:off x="838200" y="2517245"/>
            <a:ext cx="10515600" cy="646331"/>
          </a:xfrm>
          <a:prstGeom prst="rect">
            <a:avLst/>
          </a:prstGeom>
        </p:spPr>
        <p:txBody>
          <a:bodyPr wrap="square" lIns="91440" tIns="45720" rIns="91440" bIns="45720" anchor="t">
            <a:spAutoFit/>
          </a:bodyPr>
          <a:lstStyle/>
          <a:p>
            <a:r>
              <a:rPr lang="en-GB" sz="3600" dirty="0">
                <a:latin typeface="Asap"/>
              </a:rPr>
              <a:t>What do the terms 'Parent' and 'Corporate' mean?</a:t>
            </a:r>
          </a:p>
        </p:txBody>
      </p:sp>
    </p:spTree>
    <p:extLst>
      <p:ext uri="{BB962C8B-B14F-4D97-AF65-F5344CB8AC3E}">
        <p14:creationId xmlns:p14="http://schemas.microsoft.com/office/powerpoint/2010/main" val="898448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1C9B1-0810-3C59-02B1-C6EFF6809168}"/>
              </a:ext>
            </a:extLst>
          </p:cNvPr>
          <p:cNvSpPr>
            <a:spLocks noGrp="1"/>
          </p:cNvSpPr>
          <p:nvPr>
            <p:ph type="title"/>
          </p:nvPr>
        </p:nvSpPr>
        <p:spPr/>
        <p:txBody>
          <a:bodyPr/>
          <a:lstStyle/>
          <a:p>
            <a:r>
              <a:rPr lang="en-GB" dirty="0"/>
              <a:t>Corporate Parent defined</a:t>
            </a:r>
          </a:p>
        </p:txBody>
      </p:sp>
      <p:sp>
        <p:nvSpPr>
          <p:cNvPr id="3" name="Content Placeholder 2">
            <a:extLst>
              <a:ext uri="{FF2B5EF4-FFF2-40B4-BE49-F238E27FC236}">
                <a16:creationId xmlns:a16="http://schemas.microsoft.com/office/drawing/2014/main" id="{AEA568E8-B7DF-8C76-6F4C-E56C93690230}"/>
              </a:ext>
            </a:extLst>
          </p:cNvPr>
          <p:cNvSpPr>
            <a:spLocks noGrp="1"/>
          </p:cNvSpPr>
          <p:nvPr>
            <p:ph idx="1"/>
          </p:nvPr>
        </p:nvSpPr>
        <p:spPr>
          <a:xfrm>
            <a:off x="838200" y="1515290"/>
            <a:ext cx="10709366" cy="4376059"/>
          </a:xfrm>
        </p:spPr>
        <p:txBody>
          <a:bodyPr>
            <a:noAutofit/>
          </a:bodyPr>
          <a:lstStyle/>
          <a:p>
            <a:pPr marL="0" indent="0" algn="l">
              <a:buNone/>
            </a:pPr>
            <a:r>
              <a:rPr lang="en-GB" dirty="0"/>
              <a:t>Officially: C</a:t>
            </a:r>
            <a:r>
              <a:rPr lang="en-GB" sz="2800" dirty="0"/>
              <a:t>orporate parents are "the formal and local partnerships between all services responsible for working together to meet the needs of looked after children, young people and care leavers</a:t>
            </a:r>
            <a:r>
              <a:rPr lang="en-GB" dirty="0"/>
              <a:t>”</a:t>
            </a:r>
            <a:r>
              <a:rPr lang="en-GB" sz="2800" dirty="0"/>
              <a:t> </a:t>
            </a:r>
          </a:p>
          <a:p>
            <a:pPr marL="0" indent="0" algn="l">
              <a:buNone/>
            </a:pPr>
            <a:r>
              <a:rPr lang="en-GB" sz="2800" b="1" dirty="0"/>
              <a:t>AND</a:t>
            </a:r>
            <a:r>
              <a:rPr lang="en-GB" sz="2800" dirty="0"/>
              <a:t> “they </a:t>
            </a:r>
            <a:r>
              <a:rPr lang="en-GB" b="0" i="0" dirty="0">
                <a:effectLst/>
              </a:rPr>
              <a:t>have </a:t>
            </a:r>
            <a:r>
              <a:rPr lang="en-GB" b="1" i="0" dirty="0">
                <a:effectLst/>
              </a:rPr>
              <a:t>statutory duties </a:t>
            </a:r>
            <a:r>
              <a:rPr lang="en-GB" b="0" i="0" dirty="0">
                <a:effectLst/>
              </a:rPr>
              <a:t>to collaborate with each other in upholding the rights and securing the wellbeing of looked after children.”</a:t>
            </a:r>
          </a:p>
          <a:p>
            <a:pPr marL="0" indent="0" algn="r">
              <a:buNone/>
            </a:pPr>
            <a:r>
              <a:rPr lang="en-GB" sz="2000" b="1" dirty="0"/>
              <a:t>Children and Young People (Scotland) Act 2014</a:t>
            </a:r>
            <a:endParaRPr lang="en-GB" sz="2000" b="1" i="0" dirty="0">
              <a:effectLst/>
            </a:endParaRPr>
          </a:p>
          <a:p>
            <a:pPr marL="0" indent="0">
              <a:buNone/>
            </a:pPr>
            <a:endParaRPr lang="en-GB" b="0" i="0" dirty="0">
              <a:effectLst/>
            </a:endParaRPr>
          </a:p>
          <a:p>
            <a:pPr marL="0" indent="0">
              <a:buNone/>
            </a:pPr>
            <a:r>
              <a:rPr lang="en-GB" b="0" i="0" dirty="0">
                <a:effectLst/>
              </a:rPr>
              <a:t>Unofficially: </a:t>
            </a:r>
            <a:r>
              <a:rPr lang="en-GB" dirty="0">
                <a:effectLst/>
                <a:ea typeface="Calibri" panose="020F0502020204030204" pitchFamily="34" charset="0"/>
              </a:rPr>
              <a:t> ‘A corporate parent is intended to carry out many of the roles a loving parent should’</a:t>
            </a:r>
            <a:endParaRPr lang="en-GB" dirty="0"/>
          </a:p>
          <a:p>
            <a:pPr marL="0" indent="0" algn="l">
              <a:buNone/>
            </a:pPr>
            <a:endParaRPr lang="en-GB" dirty="0"/>
          </a:p>
          <a:p>
            <a:pPr marL="0" indent="0" algn="l">
              <a:buNone/>
            </a:pPr>
            <a:endParaRPr lang="en-GB" b="0" i="0" dirty="0">
              <a:effectLst/>
            </a:endParaRPr>
          </a:p>
          <a:p>
            <a:endParaRPr lang="en-GB" dirty="0"/>
          </a:p>
          <a:p>
            <a:pPr marL="0" indent="0">
              <a:buNone/>
            </a:pPr>
            <a:endParaRPr lang="en-GB" dirty="0"/>
          </a:p>
        </p:txBody>
      </p:sp>
    </p:spTree>
    <p:extLst>
      <p:ext uri="{BB962C8B-B14F-4D97-AF65-F5344CB8AC3E}">
        <p14:creationId xmlns:p14="http://schemas.microsoft.com/office/powerpoint/2010/main" val="24084333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 of the 26 corporate parents listed in the 2014 Children and Young People's Act ">
            <a:extLst>
              <a:ext uri="{FF2B5EF4-FFF2-40B4-BE49-F238E27FC236}">
                <a16:creationId xmlns:a16="http://schemas.microsoft.com/office/drawing/2014/main" id="{1891C331-E59D-4E7D-B58D-03CCD67CE6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4441" y="1094277"/>
            <a:ext cx="7591927" cy="4985482"/>
          </a:xfrm>
          <a:prstGeom prst="rect">
            <a:avLst/>
          </a:prstGeom>
          <a:ln>
            <a:solidFill>
              <a:schemeClr val="tx1"/>
            </a:solidFill>
          </a:ln>
        </p:spPr>
      </p:pic>
      <p:sp>
        <p:nvSpPr>
          <p:cNvPr id="3" name="Title 1">
            <a:extLst>
              <a:ext uri="{FF2B5EF4-FFF2-40B4-BE49-F238E27FC236}">
                <a16:creationId xmlns:a16="http://schemas.microsoft.com/office/drawing/2014/main" id="{D9E4D4B1-D182-7F74-5BD3-7E6AF192DF8B}"/>
              </a:ext>
            </a:extLst>
          </p:cNvPr>
          <p:cNvSpPr txBox="1">
            <a:spLocks noGrp="1"/>
          </p:cNvSpPr>
          <p:nvPr>
            <p:ph type="title" idx="4294967295"/>
          </p:nvPr>
        </p:nvSpPr>
        <p:spPr>
          <a:xfrm>
            <a:off x="838200" y="323706"/>
            <a:ext cx="10515600" cy="90906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n-lt"/>
                <a:ea typeface="+mj-ea"/>
                <a:cs typeface="+mj-cs"/>
              </a:rPr>
              <a:t>Corporate Parents in Scotland</a:t>
            </a:r>
            <a:endParaRPr kumimoji="0" lang="en-GB" sz="4400" b="1" i="0" u="none" strike="noStrike" kern="1200" cap="none" spc="0" normalizeH="0" baseline="0" noProof="0" dirty="0">
              <a:ln>
                <a:noFill/>
              </a:ln>
              <a:solidFill>
                <a:schemeClr val="tx1"/>
              </a:solidFill>
              <a:effectLst/>
              <a:uLnTx/>
              <a:uFillTx/>
              <a:latin typeface="+mn-lt"/>
              <a:ea typeface="+mj-ea"/>
              <a:cs typeface="+mj-cs"/>
            </a:endParaRPr>
          </a:p>
        </p:txBody>
      </p:sp>
    </p:spTree>
    <p:extLst>
      <p:ext uri="{BB962C8B-B14F-4D97-AF65-F5344CB8AC3E}">
        <p14:creationId xmlns:p14="http://schemas.microsoft.com/office/powerpoint/2010/main" val="9023449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peech Bubble: Oval 2">
            <a:extLst>
              <a:ext uri="{FF2B5EF4-FFF2-40B4-BE49-F238E27FC236}">
                <a16:creationId xmlns:a16="http://schemas.microsoft.com/office/drawing/2014/main" id="{56F3BC1D-A143-34AF-1B40-E8DB1E7E63D9}"/>
              </a:ext>
            </a:extLst>
          </p:cNvPr>
          <p:cNvSpPr/>
          <p:nvPr/>
        </p:nvSpPr>
        <p:spPr>
          <a:xfrm>
            <a:off x="894945" y="428017"/>
            <a:ext cx="10379411" cy="5496128"/>
          </a:xfrm>
          <a:prstGeom prst="wedgeEllipseCallout">
            <a:avLst>
              <a:gd name="adj1" fmla="val -13069"/>
              <a:gd name="adj2" fmla="val 48870"/>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150000"/>
              </a:lnSpc>
              <a:defRPr/>
            </a:pPr>
            <a:r>
              <a:rPr lang="en-GB" sz="2200" dirty="0">
                <a:solidFill>
                  <a:prstClr val="white"/>
                </a:solidFill>
                <a:latin typeface="Calibri" panose="020F0502020204030204"/>
              </a:rPr>
              <a:t>      </a:t>
            </a:r>
            <a:r>
              <a:rPr lang="en-GB" sz="2400" dirty="0">
                <a:solidFill>
                  <a:prstClr val="white"/>
                </a:solidFill>
                <a:latin typeface="Calibri" panose="020F0502020204030204"/>
              </a:rPr>
              <a:t>The Care Review has avoided using this term </a:t>
            </a:r>
            <a:r>
              <a:rPr lang="en-GB" sz="2400" i="1" dirty="0">
                <a:solidFill>
                  <a:prstClr val="white"/>
                </a:solidFill>
                <a:latin typeface="Calibri" panose="020F0502020204030204"/>
              </a:rPr>
              <a:t>(Corporate Parent)</a:t>
            </a:r>
            <a:r>
              <a:rPr lang="en-GB" sz="2400" dirty="0">
                <a:solidFill>
                  <a:prstClr val="white"/>
                </a:solidFill>
                <a:latin typeface="Calibri" panose="020F0502020204030204"/>
              </a:rPr>
              <a:t>. Nevertheless Scotland must live up to its responsibilities in relation to the children it has (and has had) responsibility for and be a ‘good parent’. It is tempting to define what a ‘good parent’ is. However, like love, to do so would only apply an institutional version of parenting and create the danger of further systemisation of care.</a:t>
            </a:r>
          </a:p>
          <a:p>
            <a:pPr algn="ctr">
              <a:lnSpc>
                <a:spcPct val="150000"/>
              </a:lnSpc>
              <a:defRPr/>
            </a:pPr>
            <a:r>
              <a:rPr lang="en-GB" sz="2400" i="1" dirty="0">
                <a:solidFill>
                  <a:prstClr val="white"/>
                </a:solidFill>
                <a:latin typeface="Calibri" panose="020F0502020204030204"/>
              </a:rPr>
              <a:t>The Promise 2020</a:t>
            </a:r>
            <a:endParaRPr lang="en-GB" sz="2400" i="1" dirty="0">
              <a:solidFill>
                <a:prstClr val="white"/>
              </a:solidFill>
              <a:latin typeface="Calibri" panose="020F0502020204030204"/>
              <a:cs typeface="Calibri"/>
            </a:endParaRPr>
          </a:p>
        </p:txBody>
      </p:sp>
      <p:sp>
        <p:nvSpPr>
          <p:cNvPr id="2" name="Title 1">
            <a:extLst>
              <a:ext uri="{FF2B5EF4-FFF2-40B4-BE49-F238E27FC236}">
                <a16:creationId xmlns:a16="http://schemas.microsoft.com/office/drawing/2014/main" id="{C44A6599-C2E3-6DBC-4025-3EDD98858B3A}"/>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Corporate Parent Quote</a:t>
            </a:r>
          </a:p>
        </p:txBody>
      </p:sp>
    </p:spTree>
    <p:extLst>
      <p:ext uri="{BB962C8B-B14F-4D97-AF65-F5344CB8AC3E}">
        <p14:creationId xmlns:p14="http://schemas.microsoft.com/office/powerpoint/2010/main" val="2753506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A75CA56-41B3-09E9-193B-B39C7CE1B6D8}"/>
              </a:ext>
            </a:extLst>
          </p:cNvPr>
          <p:cNvSpPr txBox="1">
            <a:spLocks noGrp="1"/>
          </p:cNvSpPr>
          <p:nvPr>
            <p:ph type="title" idx="4294967295"/>
          </p:nvPr>
        </p:nvSpPr>
        <p:spPr>
          <a:xfrm>
            <a:off x="838461" y="173481"/>
            <a:ext cx="11201400" cy="90906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n-lt"/>
                <a:ea typeface="+mj-ea"/>
                <a:cs typeface="+mj-cs"/>
              </a:rPr>
              <a:t>What kind of Corporate Parent are you?</a:t>
            </a:r>
            <a:endParaRPr kumimoji="0" lang="en-GB" sz="4400" b="1" i="0" u="none" strike="noStrike" kern="1200" cap="none" spc="0" normalizeH="0" baseline="0" noProof="0" dirty="0">
              <a:ln>
                <a:noFill/>
              </a:ln>
              <a:solidFill>
                <a:schemeClr val="tx1"/>
              </a:solidFill>
              <a:effectLst/>
              <a:uLnTx/>
              <a:uFillTx/>
              <a:latin typeface="+mn-lt"/>
              <a:ea typeface="+mj-ea"/>
              <a:cs typeface="+mj-cs"/>
            </a:endParaRPr>
          </a:p>
        </p:txBody>
      </p:sp>
      <p:pic>
        <p:nvPicPr>
          <p:cNvPr id="6" name="Online Media 5" title="We are all corporate parents">
            <a:hlinkClick r:id="" action="ppaction://media"/>
            <a:extLst>
              <a:ext uri="{FF2B5EF4-FFF2-40B4-BE49-F238E27FC236}">
                <a16:creationId xmlns:a16="http://schemas.microsoft.com/office/drawing/2014/main" id="{439E0D96-28F4-A699-7F93-C7DCAE2FA5B6}"/>
              </a:ext>
            </a:extLst>
          </p:cNvPr>
          <p:cNvPicPr>
            <a:picLocks noRot="1" noChangeAspect="1"/>
          </p:cNvPicPr>
          <p:nvPr>
            <a:videoFile r:link="rId1"/>
          </p:nvPr>
        </p:nvPicPr>
        <p:blipFill>
          <a:blip r:embed="rId4"/>
          <a:stretch>
            <a:fillRect/>
          </a:stretch>
        </p:blipFill>
        <p:spPr>
          <a:xfrm>
            <a:off x="993036" y="814262"/>
            <a:ext cx="8827369" cy="4987463"/>
          </a:xfrm>
          <a:prstGeom prst="rect">
            <a:avLst/>
          </a:prstGeom>
        </p:spPr>
      </p:pic>
      <p:sp>
        <p:nvSpPr>
          <p:cNvPr id="5" name="Title 1">
            <a:extLst>
              <a:ext uri="{FF2B5EF4-FFF2-40B4-BE49-F238E27FC236}">
                <a16:creationId xmlns:a16="http://schemas.microsoft.com/office/drawing/2014/main" id="{5587B5C4-5772-EF26-3F19-D3388877BE08}"/>
              </a:ext>
              <a:ext uri="{C183D7F6-B498-43B3-948B-1728B52AA6E4}">
                <adec:decorative xmlns:adec="http://schemas.microsoft.com/office/drawing/2017/decorative" val="1"/>
              </a:ext>
            </a:extLst>
          </p:cNvPr>
          <p:cNvSpPr txBox="1">
            <a:spLocks/>
          </p:cNvSpPr>
          <p:nvPr/>
        </p:nvSpPr>
        <p:spPr>
          <a:xfrm>
            <a:off x="993036" y="5776673"/>
            <a:ext cx="10731326" cy="34730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GB" sz="1600" dirty="0">
                <a:latin typeface="+mn-lt"/>
                <a:ea typeface="Calibri" panose="020F0502020204030204" pitchFamily="34" charset="0"/>
              </a:rPr>
            </a:br>
            <a:r>
              <a:rPr lang="en-GB" sz="1600" dirty="0">
                <a:latin typeface="+mn-lt"/>
                <a:ea typeface="Calibri" panose="020F0502020204030204" pitchFamily="34" charset="0"/>
              </a:rPr>
              <a:t>If viewing this as a pdf please click this link to access the film: </a:t>
            </a:r>
            <a:r>
              <a:rPr lang="en-GB" sz="1600" dirty="0">
                <a:latin typeface="+mn-lt"/>
                <a:ea typeface="Calibri" panose="020F0502020204030204" pitchFamily="34" charset="0"/>
                <a:hlinkClick r:id="rId5"/>
              </a:rPr>
              <a:t>https://www.youtube.com/watch?v=G3BWDSyBQgg</a:t>
            </a:r>
            <a:r>
              <a:rPr lang="en-GB" sz="1600" dirty="0">
                <a:latin typeface="+mn-lt"/>
                <a:ea typeface="Calibri" panose="020F0502020204030204" pitchFamily="34" charset="0"/>
              </a:rPr>
              <a:t>      </a:t>
            </a:r>
            <a:endParaRPr lang="en-GB" sz="1600" dirty="0">
              <a:latin typeface="+mn-lt"/>
            </a:endParaRPr>
          </a:p>
        </p:txBody>
      </p:sp>
      <p:sp>
        <p:nvSpPr>
          <p:cNvPr id="3" name="TextBox 2">
            <a:extLst>
              <a:ext uri="{FF2B5EF4-FFF2-40B4-BE49-F238E27FC236}">
                <a16:creationId xmlns:a16="http://schemas.microsoft.com/office/drawing/2014/main" id="{346CBF25-C716-59F4-8EE0-77CD2C7CAE56}"/>
              </a:ext>
              <a:ext uri="{C183D7F6-B498-43B3-948B-1728B52AA6E4}">
                <adec:decorative xmlns:adec="http://schemas.microsoft.com/office/drawing/2017/decorative" val="1"/>
              </a:ext>
            </a:extLst>
          </p:cNvPr>
          <p:cNvSpPr txBox="1"/>
          <p:nvPr/>
        </p:nvSpPr>
        <p:spPr>
          <a:xfrm>
            <a:off x="10208712" y="1766603"/>
            <a:ext cx="1515650" cy="3970318"/>
          </a:xfrm>
          <a:prstGeom prst="rect">
            <a:avLst/>
          </a:prstGeom>
          <a:noFill/>
        </p:spPr>
        <p:txBody>
          <a:bodyPr wrap="square" rtlCol="0">
            <a:spAutoFit/>
          </a:bodyPr>
          <a:lstStyle/>
          <a:p>
            <a:pPr algn="ctr"/>
            <a:r>
              <a:rPr lang="en-GB" dirty="0"/>
              <a:t>4 min</a:t>
            </a:r>
          </a:p>
          <a:p>
            <a:pPr algn="ctr"/>
            <a:r>
              <a:rPr lang="en-GB" dirty="0"/>
              <a:t>21</a:t>
            </a:r>
          </a:p>
          <a:p>
            <a:pPr algn="ctr"/>
            <a:r>
              <a:rPr lang="en-GB" dirty="0"/>
              <a:t>Sec</a:t>
            </a:r>
          </a:p>
          <a:p>
            <a:pPr algn="ctr"/>
            <a:endParaRPr lang="en-GB" dirty="0"/>
          </a:p>
          <a:p>
            <a:pPr algn="ctr"/>
            <a:endParaRPr lang="en-GB" dirty="0"/>
          </a:p>
          <a:p>
            <a:pPr algn="ctr"/>
            <a:endParaRPr lang="en-GB" dirty="0"/>
          </a:p>
          <a:p>
            <a:pPr algn="ctr"/>
            <a:endParaRPr lang="en-GB" dirty="0"/>
          </a:p>
          <a:p>
            <a:pPr algn="ctr"/>
            <a:r>
              <a:rPr lang="en-GB" dirty="0"/>
              <a:t>Thanks go to Edinburgh Champs </a:t>
            </a:r>
          </a:p>
          <a:p>
            <a:pPr algn="ctr"/>
            <a:r>
              <a:rPr lang="en-GB" dirty="0"/>
              <a:t>and Edinburgh City Council for this Film</a:t>
            </a:r>
          </a:p>
        </p:txBody>
      </p:sp>
    </p:spTree>
    <p:extLst>
      <p:ext uri="{BB962C8B-B14F-4D97-AF65-F5344CB8AC3E}">
        <p14:creationId xmlns:p14="http://schemas.microsoft.com/office/powerpoint/2010/main" val="1513440212"/>
      </p:ext>
    </p:extLst>
  </p:cSld>
  <p:clrMapOvr>
    <a:masterClrMapping/>
  </p:clrMapOvr>
  <mc:AlternateContent xmlns:mc="http://schemas.openxmlformats.org/markup-compatibility/2006" xmlns:p14="http://schemas.microsoft.com/office/powerpoint/2010/main">
    <mc:Choice Requires="p14">
      <p:transition spd="slow" p14:dur="2000" advTm="3889"/>
    </mc:Choice>
    <mc:Fallback xmlns="">
      <p:transition spd="slow" advTm="388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0403B-216B-43A5-A14A-88795E32D440}"/>
              </a:ext>
            </a:extLst>
          </p:cNvPr>
          <p:cNvSpPr>
            <a:spLocks noGrp="1"/>
          </p:cNvSpPr>
          <p:nvPr>
            <p:ph type="title" idx="4294967295"/>
          </p:nvPr>
        </p:nvSpPr>
        <p:spPr>
          <a:xfrm>
            <a:off x="685799" y="423132"/>
            <a:ext cx="10996863" cy="1010756"/>
          </a:xfrm>
        </p:spPr>
        <p:txBody>
          <a:bodyPr vert="horz" lIns="68580" tIns="34290" rIns="68580" bIns="34290" rtlCol="0" anchor="ctr">
            <a:normAutofit/>
          </a:bodyPr>
          <a:lstStyle/>
          <a:p>
            <a:r>
              <a:rPr lang="en-US" dirty="0"/>
              <a:t>The ambition for Scotland’s children…</a:t>
            </a:r>
          </a:p>
        </p:txBody>
      </p:sp>
      <p:pic>
        <p:nvPicPr>
          <p:cNvPr id="5" name="Content Placeholder 4" descr="Picture with the caption: it takes a village to raise a child">
            <a:extLst>
              <a:ext uri="{FF2B5EF4-FFF2-40B4-BE49-F238E27FC236}">
                <a16:creationId xmlns:a16="http://schemas.microsoft.com/office/drawing/2014/main" id="{30FE1B0A-9474-4D55-BE1C-1999A286E381}"/>
              </a:ext>
            </a:extLst>
          </p:cNvPr>
          <p:cNvPicPr>
            <a:picLocks noChangeAspect="1"/>
          </p:cNvPicPr>
          <p:nvPr/>
        </p:nvPicPr>
        <p:blipFill rotWithShape="1">
          <a:blip r:embed="rId3">
            <a:extLst>
              <a:ext uri="{28A0092B-C50C-407E-A947-70E740481C1C}">
                <a14:useLocalDpi xmlns:a14="http://schemas.microsoft.com/office/drawing/2010/main" val="0"/>
              </a:ext>
            </a:extLst>
          </a:blip>
          <a:srcRect t="3394" r="3280" b="5646"/>
          <a:stretch/>
        </p:blipFill>
        <p:spPr>
          <a:xfrm>
            <a:off x="4361449" y="1335504"/>
            <a:ext cx="3469103" cy="4887515"/>
          </a:xfrm>
          <a:prstGeom prst="rect">
            <a:avLst/>
          </a:prstGeom>
          <a:ln>
            <a:noFill/>
          </a:ln>
        </p:spPr>
      </p:pic>
    </p:spTree>
    <p:extLst>
      <p:ext uri="{BB962C8B-B14F-4D97-AF65-F5344CB8AC3E}">
        <p14:creationId xmlns:p14="http://schemas.microsoft.com/office/powerpoint/2010/main" val="26039392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Graphic of all the contributors to the Independent care review">
            <a:extLst>
              <a:ext uri="{FF2B5EF4-FFF2-40B4-BE49-F238E27FC236}">
                <a16:creationId xmlns:a16="http://schemas.microsoft.com/office/drawing/2014/main" id="{858C588F-05AC-B9FC-27D1-DAC147C70EC3}"/>
              </a:ext>
            </a:extLst>
          </p:cNvPr>
          <p:cNvPicPr>
            <a:picLocks noGrp="1" noChangeAspect="1" noChangeArrowheads="1"/>
          </p:cNvPicPr>
          <p:nvPr>
            <p:ph idx="4294967295"/>
          </p:nvPr>
        </p:nvPicPr>
        <p:blipFill rotWithShape="1">
          <a:blip r:embed="rId3">
            <a:extLst>
              <a:ext uri="{28A0092B-C50C-407E-A947-70E740481C1C}">
                <a14:useLocalDpi xmlns:a14="http://schemas.microsoft.com/office/drawing/2010/main" val="0"/>
              </a:ext>
            </a:extLst>
          </a:blip>
          <a:srcRect r="-1274"/>
          <a:stretch/>
        </p:blipFill>
        <p:spPr bwMode="auto">
          <a:xfrm>
            <a:off x="970479" y="1103972"/>
            <a:ext cx="10515600" cy="493588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026" name="Group 3">
            <a:extLst>
              <a:ext uri="{FF2B5EF4-FFF2-40B4-BE49-F238E27FC236}">
                <a16:creationId xmlns:a16="http://schemas.microsoft.com/office/drawing/2014/main" id="{C20D9A2D-1ACD-9340-2CC0-2AB59E606438}"/>
              </a:ext>
              <a:ext uri="{C183D7F6-B498-43B3-948B-1728B52AA6E4}">
                <adec:decorative xmlns:adec="http://schemas.microsoft.com/office/drawing/2017/decorative" val="1"/>
              </a:ext>
            </a:extLst>
          </p:cNvPr>
          <p:cNvPicPr>
            <a:picLocks noChangeArrowheads="1"/>
          </p:cNvPicPr>
          <p:nvPr/>
        </p:nvPicPr>
        <p:blipFill>
          <a:blip r:embed="rId4">
            <a:extLst>
              <a:ext uri="{28A0092B-C50C-407E-A947-70E740481C1C}">
                <a14:useLocalDpi xmlns:a14="http://schemas.microsoft.com/office/drawing/2010/main" val="0"/>
              </a:ext>
            </a:extLst>
          </a:blip>
          <a:srcRect r="-137" b="-9399"/>
          <a:stretch>
            <a:fillRect/>
          </a:stretch>
        </p:blipFill>
        <p:spPr bwMode="auto">
          <a:xfrm>
            <a:off x="9877858" y="3958391"/>
            <a:ext cx="1475942" cy="2081463"/>
          </a:xfrm>
          <a:prstGeom prst="rect">
            <a:avLst/>
          </a:prstGeom>
          <a:solidFill>
            <a:srgbClr val="FFFFFF">
              <a:shade val="85000"/>
            </a:srgbClr>
          </a:solidFill>
          <a:ln w="12700" cap="rnd">
            <a:solidFill>
              <a:srgbClr val="0070C0"/>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3" name="Title 1">
            <a:extLst>
              <a:ext uri="{FF2B5EF4-FFF2-40B4-BE49-F238E27FC236}">
                <a16:creationId xmlns:a16="http://schemas.microsoft.com/office/drawing/2014/main" id="{44DEB64E-E56A-2AAA-883E-75CE9DDD0605}"/>
              </a:ext>
            </a:extLst>
          </p:cNvPr>
          <p:cNvSpPr txBox="1">
            <a:spLocks noGrp="1"/>
          </p:cNvSpPr>
          <p:nvPr>
            <p:ph type="title" idx="4294967295"/>
          </p:nvPr>
        </p:nvSpPr>
        <p:spPr>
          <a:xfrm>
            <a:off x="838200" y="323706"/>
            <a:ext cx="10515600" cy="90906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n-lt"/>
                <a:ea typeface="+mj-ea"/>
                <a:cs typeface="+mj-cs"/>
              </a:rPr>
              <a:t>Independent Care Review</a:t>
            </a:r>
            <a:endParaRPr kumimoji="0" lang="en-GB" sz="4400" b="1" i="0" u="none" strike="noStrike" kern="1200" cap="none" spc="0" normalizeH="0" baseline="0" noProof="0" dirty="0">
              <a:ln>
                <a:noFill/>
              </a:ln>
              <a:solidFill>
                <a:schemeClr val="tx1"/>
              </a:solidFill>
              <a:effectLst/>
              <a:uLnTx/>
              <a:uFillTx/>
              <a:latin typeface="+mn-lt"/>
              <a:ea typeface="+mj-ea"/>
              <a:cs typeface="+mj-cs"/>
            </a:endParaRPr>
          </a:p>
        </p:txBody>
      </p:sp>
    </p:spTree>
    <p:extLst>
      <p:ext uri="{BB962C8B-B14F-4D97-AF65-F5344CB8AC3E}">
        <p14:creationId xmlns:p14="http://schemas.microsoft.com/office/powerpoint/2010/main" val="22393697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869" y="190"/>
            <a:ext cx="11504861" cy="1325563"/>
          </a:xfrm>
        </p:spPr>
        <p:txBody>
          <a:bodyPr/>
          <a:lstStyle/>
          <a:p>
            <a:r>
              <a:rPr lang="en-GB" b="1" dirty="0"/>
              <a:t>The Promise</a:t>
            </a:r>
          </a:p>
        </p:txBody>
      </p:sp>
      <p:pic>
        <p:nvPicPr>
          <p:cNvPr id="1030" name="Picture 6" descr="Graphic of the Promise Report"/>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7660"/>
          <a:stretch/>
        </p:blipFill>
        <p:spPr bwMode="auto">
          <a:xfrm>
            <a:off x="173331" y="1755826"/>
            <a:ext cx="1944639" cy="346673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17D4799-0ADE-8C9C-D881-7983F9F5252F}"/>
              </a:ext>
              <a:ext uri="{C183D7F6-B498-43B3-948B-1728B52AA6E4}">
                <adec:decorative xmlns:adec="http://schemas.microsoft.com/office/drawing/2017/decorative" val="1"/>
              </a:ext>
            </a:extLst>
          </p:cNvPr>
          <p:cNvSpPr txBox="1"/>
          <p:nvPr/>
        </p:nvSpPr>
        <p:spPr>
          <a:xfrm>
            <a:off x="-67277" y="5412041"/>
            <a:ext cx="2425854" cy="369332"/>
          </a:xfrm>
          <a:prstGeom prst="rect">
            <a:avLst/>
          </a:prstGeom>
          <a:noFill/>
        </p:spPr>
        <p:txBody>
          <a:bodyPr wrap="square">
            <a:spAutoFit/>
          </a:bodyPr>
          <a:lstStyle/>
          <a:p>
            <a:pPr algn="ctr"/>
            <a:r>
              <a:rPr lang="en-GB" dirty="0"/>
              <a:t>March 2020 </a:t>
            </a:r>
            <a:r>
              <a:rPr lang="en-GB" dirty="0">
                <a:hlinkClick r:id="rId4"/>
              </a:rPr>
              <a:t>Reports</a:t>
            </a:r>
            <a:endParaRPr lang="en-GB" dirty="0"/>
          </a:p>
        </p:txBody>
      </p:sp>
      <p:sp>
        <p:nvSpPr>
          <p:cNvPr id="3" name="Content Placeholder 2">
            <a:extLst>
              <a:ext uri="{C183D7F6-B498-43B3-948B-1728B52AA6E4}">
                <adec:decorative xmlns:adec="http://schemas.microsoft.com/office/drawing/2017/decorative" val="1"/>
              </a:ext>
            </a:extLst>
          </p:cNvPr>
          <p:cNvSpPr>
            <a:spLocks noGrp="1"/>
          </p:cNvSpPr>
          <p:nvPr>
            <p:ph idx="1"/>
          </p:nvPr>
        </p:nvSpPr>
        <p:spPr>
          <a:xfrm>
            <a:off x="52283" y="5411370"/>
            <a:ext cx="2145632" cy="356795"/>
          </a:xfrm>
        </p:spPr>
        <p:txBody>
          <a:bodyPr>
            <a:normAutofit fontScale="85000" lnSpcReduction="20000"/>
          </a:bodyPr>
          <a:lstStyle/>
          <a:p>
            <a:pPr marL="0" indent="0">
              <a:buNone/>
            </a:pPr>
            <a:r>
              <a:rPr lang="en-GB" dirty="0"/>
              <a:t>  </a:t>
            </a:r>
          </a:p>
        </p:txBody>
      </p:sp>
      <p:pic>
        <p:nvPicPr>
          <p:cNvPr id="6" name="Picture 5">
            <a:extLst>
              <a:ext uri="{FF2B5EF4-FFF2-40B4-BE49-F238E27FC236}">
                <a16:creationId xmlns:a16="http://schemas.microsoft.com/office/drawing/2014/main" id="{8EE400B3-B02C-96C8-B8CD-AD7F9903C986}"/>
              </a:ext>
            </a:extLst>
          </p:cNvPr>
          <p:cNvPicPr>
            <a:picLocks noChangeAspect="1"/>
          </p:cNvPicPr>
          <p:nvPr/>
        </p:nvPicPr>
        <p:blipFill>
          <a:blip r:embed="rId5"/>
          <a:srcRect l="2498" r="2508"/>
          <a:stretch/>
        </p:blipFill>
        <p:spPr>
          <a:xfrm>
            <a:off x="2197915" y="1751429"/>
            <a:ext cx="6448444" cy="3471135"/>
          </a:xfrm>
          <a:prstGeom prst="rect">
            <a:avLst/>
          </a:prstGeom>
        </p:spPr>
      </p:pic>
      <p:sp>
        <p:nvSpPr>
          <p:cNvPr id="9" name="TextBox 8">
            <a:extLst>
              <a:ext uri="{FF2B5EF4-FFF2-40B4-BE49-F238E27FC236}">
                <a16:creationId xmlns:a16="http://schemas.microsoft.com/office/drawing/2014/main" id="{E002FBB6-B0F4-749A-8448-91CCE44A2506}"/>
              </a:ext>
            </a:extLst>
          </p:cNvPr>
          <p:cNvSpPr txBox="1"/>
          <p:nvPr/>
        </p:nvSpPr>
        <p:spPr>
          <a:xfrm>
            <a:off x="3370468" y="5424741"/>
            <a:ext cx="4052538" cy="369332"/>
          </a:xfrm>
          <a:prstGeom prst="rect">
            <a:avLst/>
          </a:prstGeom>
          <a:noFill/>
        </p:spPr>
        <p:txBody>
          <a:bodyPr wrap="square">
            <a:spAutoFit/>
          </a:bodyPr>
          <a:lstStyle/>
          <a:p>
            <a:r>
              <a:rPr lang="en-GB" dirty="0">
                <a:hlinkClick r:id="rId6"/>
              </a:rPr>
              <a:t>About the Foundations of the Promise</a:t>
            </a:r>
            <a:endParaRPr lang="en-GB" dirty="0"/>
          </a:p>
        </p:txBody>
      </p:sp>
      <p:sp>
        <p:nvSpPr>
          <p:cNvPr id="14" name="TextBox 13">
            <a:extLst>
              <a:ext uri="{FF2B5EF4-FFF2-40B4-BE49-F238E27FC236}">
                <a16:creationId xmlns:a16="http://schemas.microsoft.com/office/drawing/2014/main" id="{C8FEAAF6-3D69-EB3A-71D7-52B7E15D0DB2}"/>
              </a:ext>
            </a:extLst>
          </p:cNvPr>
          <p:cNvSpPr txBox="1"/>
          <p:nvPr/>
        </p:nvSpPr>
        <p:spPr>
          <a:xfrm>
            <a:off x="8726304" y="1252246"/>
            <a:ext cx="3308827" cy="3970318"/>
          </a:xfrm>
          <a:prstGeom prst="rect">
            <a:avLst/>
          </a:prstGeom>
          <a:solidFill>
            <a:schemeClr val="accent4">
              <a:lumMod val="20000"/>
              <a:lumOff val="80000"/>
            </a:schemeClr>
          </a:solidFill>
          <a:ln>
            <a:solidFill>
              <a:schemeClr val="tx1"/>
            </a:solidFill>
          </a:ln>
        </p:spPr>
        <p:txBody>
          <a:bodyPr wrap="square" rtlCol="0">
            <a:spAutoFit/>
          </a:bodyPr>
          <a:lstStyle/>
          <a:p>
            <a:pPr algn="ctr">
              <a:lnSpc>
                <a:spcPct val="200000"/>
              </a:lnSpc>
            </a:pPr>
            <a:r>
              <a:rPr lang="en-GB" b="1" u="sng" dirty="0">
                <a:latin typeface="+mj-lt"/>
                <a:ea typeface="Calibri" panose="020F0502020204030204" pitchFamily="34" charset="0"/>
                <a:cs typeface="Calibri" panose="020F0502020204030204" pitchFamily="34" charset="0"/>
              </a:rPr>
              <a:t>Priority Areas:</a:t>
            </a:r>
          </a:p>
          <a:p>
            <a:pPr marL="285750" indent="-285750">
              <a:buFont typeface="Arial" panose="020B0604020202020204" pitchFamily="34" charset="0"/>
              <a:buChar char="•"/>
            </a:pPr>
            <a:r>
              <a:rPr lang="en-GB" dirty="0">
                <a:latin typeface="+mj-lt"/>
                <a:ea typeface="Calibri" panose="020F0502020204030204" pitchFamily="34" charset="0"/>
                <a:cs typeface="Calibri" panose="020F0502020204030204" pitchFamily="34" charset="0"/>
              </a:rPr>
              <a:t>A Good Childhood</a:t>
            </a:r>
          </a:p>
          <a:p>
            <a:pPr marL="285750" indent="-285750">
              <a:buFont typeface="Arial" panose="020B0604020202020204" pitchFamily="34" charset="0"/>
              <a:buChar char="•"/>
            </a:pPr>
            <a:r>
              <a:rPr lang="en-GB" dirty="0">
                <a:latin typeface="+mj-lt"/>
                <a:ea typeface="Calibri" panose="020F0502020204030204" pitchFamily="34" charset="0"/>
                <a:cs typeface="Calibri" panose="020F0502020204030204" pitchFamily="34" charset="0"/>
              </a:rPr>
              <a:t>Whole Family Support</a:t>
            </a:r>
          </a:p>
          <a:p>
            <a:pPr marL="285750" indent="-285750">
              <a:buFont typeface="Arial" panose="020B0604020202020204" pitchFamily="34" charset="0"/>
              <a:buChar char="•"/>
            </a:pPr>
            <a:r>
              <a:rPr lang="en-GB" dirty="0">
                <a:latin typeface="+mj-lt"/>
                <a:ea typeface="Calibri" panose="020F0502020204030204" pitchFamily="34" charset="0"/>
                <a:cs typeface="Calibri" panose="020F0502020204030204" pitchFamily="34" charset="0"/>
              </a:rPr>
              <a:t>Planning</a:t>
            </a:r>
          </a:p>
          <a:p>
            <a:pPr marL="285750" indent="-285750">
              <a:buFont typeface="Arial" panose="020B0604020202020204" pitchFamily="34" charset="0"/>
              <a:buChar char="•"/>
            </a:pPr>
            <a:r>
              <a:rPr lang="en-GB" dirty="0">
                <a:latin typeface="+mj-lt"/>
                <a:ea typeface="Calibri" panose="020F0502020204030204" pitchFamily="34" charset="0"/>
                <a:cs typeface="Calibri" panose="020F0502020204030204" pitchFamily="34" charset="0"/>
              </a:rPr>
              <a:t>Supporting the Workforce</a:t>
            </a:r>
          </a:p>
          <a:p>
            <a:pPr marL="285750" indent="-285750">
              <a:buFont typeface="Arial" panose="020B0604020202020204" pitchFamily="34" charset="0"/>
              <a:buChar char="•"/>
            </a:pPr>
            <a:r>
              <a:rPr lang="en-GB" dirty="0">
                <a:latin typeface="+mj-lt"/>
                <a:ea typeface="Calibri" panose="020F0502020204030204" pitchFamily="34" charset="0"/>
                <a:cs typeface="Calibri" panose="020F0502020204030204" pitchFamily="34" charset="0"/>
              </a:rPr>
              <a:t>Building Capacity</a:t>
            </a:r>
          </a:p>
          <a:p>
            <a:pPr algn="ctr">
              <a:lnSpc>
                <a:spcPct val="200000"/>
              </a:lnSpc>
            </a:pPr>
            <a:r>
              <a:rPr lang="en-GB" b="1" u="sng" dirty="0">
                <a:latin typeface="+mj-lt"/>
                <a:ea typeface="Calibri" panose="020F0502020204030204" pitchFamily="34" charset="0"/>
                <a:cs typeface="Calibri" panose="020F0502020204030204" pitchFamily="34" charset="0"/>
              </a:rPr>
              <a:t>Principles:</a:t>
            </a:r>
          </a:p>
          <a:p>
            <a:pPr marL="285750" indent="-285750">
              <a:buFont typeface="Arial" panose="020B0604020202020204" pitchFamily="34" charset="0"/>
              <a:buChar char="•"/>
            </a:pPr>
            <a:r>
              <a:rPr lang="en-GB" dirty="0">
                <a:latin typeface="+mj-lt"/>
                <a:ea typeface="Calibri" panose="020F0502020204030204" pitchFamily="34" charset="0"/>
                <a:cs typeface="Calibri" panose="020F0502020204030204" pitchFamily="34" charset="0"/>
              </a:rPr>
              <a:t>Poverty</a:t>
            </a:r>
          </a:p>
          <a:p>
            <a:pPr marL="285750" indent="-285750">
              <a:buFont typeface="Arial" panose="020B0604020202020204" pitchFamily="34" charset="0"/>
              <a:buChar char="•"/>
            </a:pPr>
            <a:r>
              <a:rPr lang="en-GB" dirty="0">
                <a:latin typeface="+mj-lt"/>
                <a:ea typeface="Calibri" panose="020F0502020204030204" pitchFamily="34" charset="0"/>
                <a:cs typeface="Calibri" panose="020F0502020204030204" pitchFamily="34" charset="0"/>
              </a:rPr>
              <a:t>Children’s rights</a:t>
            </a:r>
          </a:p>
          <a:p>
            <a:pPr marL="285750" indent="-285750">
              <a:buFont typeface="Arial" panose="020B0604020202020204" pitchFamily="34" charset="0"/>
              <a:buChar char="•"/>
            </a:pPr>
            <a:r>
              <a:rPr lang="en-GB" dirty="0">
                <a:latin typeface="+mj-lt"/>
                <a:ea typeface="Calibri" panose="020F0502020204030204" pitchFamily="34" charset="0"/>
                <a:cs typeface="Calibri" panose="020F0502020204030204" pitchFamily="34" charset="0"/>
              </a:rPr>
              <a:t>Listening</a:t>
            </a:r>
          </a:p>
          <a:p>
            <a:pPr marL="285750" indent="-285750">
              <a:buFont typeface="Arial" panose="020B0604020202020204" pitchFamily="34" charset="0"/>
              <a:buChar char="•"/>
            </a:pPr>
            <a:r>
              <a:rPr lang="en-GB" dirty="0">
                <a:latin typeface="+mj-lt"/>
                <a:ea typeface="Calibri" panose="020F0502020204030204" pitchFamily="34" charset="0"/>
                <a:cs typeface="Calibri" panose="020F0502020204030204" pitchFamily="34" charset="0"/>
              </a:rPr>
              <a:t>Focussing on what matters</a:t>
            </a:r>
          </a:p>
          <a:p>
            <a:pPr marL="285750" indent="-285750">
              <a:buFont typeface="Arial" panose="020B0604020202020204" pitchFamily="34" charset="0"/>
              <a:buChar char="•"/>
            </a:pPr>
            <a:r>
              <a:rPr lang="en-GB" dirty="0">
                <a:latin typeface="+mj-lt"/>
                <a:ea typeface="Calibri" panose="020F0502020204030204" pitchFamily="34" charset="0"/>
                <a:cs typeface="Calibri" panose="020F0502020204030204" pitchFamily="34" charset="0"/>
              </a:rPr>
              <a:t> Language</a:t>
            </a:r>
          </a:p>
        </p:txBody>
      </p:sp>
      <p:sp>
        <p:nvSpPr>
          <p:cNvPr id="16" name="TextBox 15">
            <a:extLst>
              <a:ext uri="{FF2B5EF4-FFF2-40B4-BE49-F238E27FC236}">
                <a16:creationId xmlns:a16="http://schemas.microsoft.com/office/drawing/2014/main" id="{9319919B-5A72-7DBD-1D0F-8CF2ADE72C49}"/>
              </a:ext>
            </a:extLst>
          </p:cNvPr>
          <p:cNvSpPr txBox="1"/>
          <p:nvPr/>
        </p:nvSpPr>
        <p:spPr>
          <a:xfrm>
            <a:off x="9712380" y="5412041"/>
            <a:ext cx="1336675" cy="369332"/>
          </a:xfrm>
          <a:prstGeom prst="rect">
            <a:avLst/>
          </a:prstGeom>
          <a:noFill/>
        </p:spPr>
        <p:txBody>
          <a:bodyPr wrap="square">
            <a:spAutoFit/>
          </a:bodyPr>
          <a:lstStyle/>
          <a:p>
            <a:r>
              <a:rPr lang="en-GB" dirty="0">
                <a:hlinkClick r:id="rId7"/>
              </a:rPr>
              <a:t>Plan 21-24</a:t>
            </a:r>
            <a:endParaRPr lang="en-GB" dirty="0"/>
          </a:p>
        </p:txBody>
      </p:sp>
      <p:sp>
        <p:nvSpPr>
          <p:cNvPr id="17" name="TextBox 16">
            <a:extLst>
              <a:ext uri="{FF2B5EF4-FFF2-40B4-BE49-F238E27FC236}">
                <a16:creationId xmlns:a16="http://schemas.microsoft.com/office/drawing/2014/main" id="{B8F5A0AE-B150-10F9-35BE-A730BF31B8E3}"/>
              </a:ext>
            </a:extLst>
          </p:cNvPr>
          <p:cNvSpPr txBox="1"/>
          <p:nvPr/>
        </p:nvSpPr>
        <p:spPr>
          <a:xfrm>
            <a:off x="8808867" y="5779245"/>
            <a:ext cx="3143699" cy="369332"/>
          </a:xfrm>
          <a:prstGeom prst="rect">
            <a:avLst/>
          </a:prstGeom>
          <a:noFill/>
        </p:spPr>
        <p:txBody>
          <a:bodyPr wrap="square">
            <a:spAutoFit/>
          </a:bodyPr>
          <a:lstStyle/>
          <a:p>
            <a:pPr algn="ctr"/>
            <a:r>
              <a:rPr lang="en-GB" dirty="0">
                <a:hlinkClick r:id="rId8"/>
              </a:rPr>
              <a:t>Evaluation report</a:t>
            </a:r>
            <a:endParaRPr lang="en-GB" dirty="0"/>
          </a:p>
        </p:txBody>
      </p:sp>
      <p:pic>
        <p:nvPicPr>
          <p:cNvPr id="18" name="Picture 2">
            <a:extLst>
              <a:ext uri="{C183D7F6-B498-43B3-948B-1728B52AA6E4}">
                <adec:decorative xmlns:adec="http://schemas.microsoft.com/office/drawing/2017/decorative" val="1"/>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9416132" y="127415"/>
            <a:ext cx="2529971" cy="6488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3245198"/>
      </p:ext>
    </p:extLst>
  </p:cSld>
  <p:clrMapOvr>
    <a:masterClrMapping/>
  </p:clrMapOvr>
  <mc:AlternateContent xmlns:mc="http://schemas.openxmlformats.org/markup-compatibility/2006" xmlns:p14="http://schemas.microsoft.com/office/powerpoint/2010/main">
    <mc:Choice Requires="p14">
      <p:transition spd="slow" p14:dur="2000" advTm="41945"/>
    </mc:Choice>
    <mc:Fallback xmlns="">
      <p:transition spd="slow" advTm="41945"/>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F85F2-3DE7-B7EC-D861-D054945902EB}"/>
              </a:ext>
            </a:extLst>
          </p:cNvPr>
          <p:cNvSpPr>
            <a:spLocks noGrp="1"/>
          </p:cNvSpPr>
          <p:nvPr>
            <p:ph type="title"/>
          </p:nvPr>
        </p:nvSpPr>
        <p:spPr/>
        <p:txBody>
          <a:bodyPr/>
          <a:lstStyle/>
          <a:p>
            <a:r>
              <a:rPr lang="en-GB" dirty="0"/>
              <a:t>Keeping the Promise Award Structure</a:t>
            </a:r>
          </a:p>
        </p:txBody>
      </p:sp>
      <p:sp>
        <p:nvSpPr>
          <p:cNvPr id="3" name="Content Placeholder 2">
            <a:extLst>
              <a:ext uri="{FF2B5EF4-FFF2-40B4-BE49-F238E27FC236}">
                <a16:creationId xmlns:a16="http://schemas.microsoft.com/office/drawing/2014/main" id="{D7A8A71F-2369-EA51-7FD3-40524F93E366}"/>
              </a:ext>
            </a:extLst>
          </p:cNvPr>
          <p:cNvSpPr>
            <a:spLocks noGrp="1"/>
          </p:cNvSpPr>
          <p:nvPr>
            <p:ph idx="1"/>
          </p:nvPr>
        </p:nvSpPr>
        <p:spPr/>
        <p:txBody>
          <a:bodyPr/>
          <a:lstStyle/>
          <a:p>
            <a:r>
              <a:rPr lang="en-GB" dirty="0"/>
              <a:t>This professional learning is for ALL staff who have contact with children and young people and there is an expectation that over time ALL staff complete it</a:t>
            </a:r>
          </a:p>
          <a:p>
            <a:r>
              <a:rPr lang="en-GB" dirty="0"/>
              <a:t>The information should or could be part of induction training for new staff and volunteers</a:t>
            </a:r>
          </a:p>
          <a:p>
            <a:r>
              <a:rPr lang="en-GB" dirty="0"/>
              <a:t>The training should be regularly refreshed - at least every three years (to include refreshed materials)</a:t>
            </a:r>
          </a:p>
          <a:p>
            <a:r>
              <a:rPr lang="en-GB" dirty="0"/>
              <a:t>To obtain the Award for a setting 70% of all staff need to have completed the presentations and e-Learning module</a:t>
            </a:r>
          </a:p>
          <a:p>
            <a:endParaRPr lang="en-GB" dirty="0"/>
          </a:p>
        </p:txBody>
      </p:sp>
    </p:spTree>
    <p:extLst>
      <p:ext uri="{BB962C8B-B14F-4D97-AF65-F5344CB8AC3E}">
        <p14:creationId xmlns:p14="http://schemas.microsoft.com/office/powerpoint/2010/main" val="11850581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4B94F8E-16C0-6D11-B4B6-39F74FFB39C8}"/>
              </a:ext>
              <a:ext uri="{C183D7F6-B498-43B3-948B-1728B52AA6E4}">
                <adec:decorative xmlns:adec="http://schemas.microsoft.com/office/drawing/2017/decorative" val="1"/>
              </a:ext>
            </a:extLst>
          </p:cNvPr>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a:t>Family Learning - Keeping The Promise Award </a:t>
            </a:r>
            <a:endParaRPr lang="en-GB" dirty="0"/>
          </a:p>
        </p:txBody>
      </p:sp>
      <p:sp>
        <p:nvSpPr>
          <p:cNvPr id="13" name="Title 12">
            <a:extLst>
              <a:ext uri="{FF2B5EF4-FFF2-40B4-BE49-F238E27FC236}">
                <a16:creationId xmlns:a16="http://schemas.microsoft.com/office/drawing/2014/main" id="{AFA7409C-438C-4DAD-14B1-12898C220028}"/>
              </a:ext>
            </a:extLst>
          </p:cNvPr>
          <p:cNvSpPr txBox="1">
            <a:spLocks noGrp="1"/>
          </p:cNvSpPr>
          <p:nvPr>
            <p:ph type="title" idx="4294967295"/>
          </p:nvPr>
        </p:nvSpPr>
        <p:spPr>
          <a:xfrm>
            <a:off x="189389" y="178483"/>
            <a:ext cx="11509494"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dirty="0">
                <a:ln>
                  <a:noFill/>
                </a:ln>
                <a:solidFill>
                  <a:schemeClr val="tx1"/>
                </a:solidFill>
                <a:effectLst/>
                <a:uLnTx/>
                <a:uFillTx/>
                <a:latin typeface="+mj-lt"/>
                <a:ea typeface="+mn-ea"/>
                <a:cs typeface="+mn-cs"/>
              </a:rPr>
              <a:t>Foundations of The Promise</a:t>
            </a:r>
          </a:p>
        </p:txBody>
      </p:sp>
      <p:pic>
        <p:nvPicPr>
          <p:cNvPr id="3074" name="Picture 2">
            <a:extLst>
              <a:ext uri="{FF2B5EF4-FFF2-40B4-BE49-F238E27FC236}">
                <a16:creationId xmlns:a16="http://schemas.microsoft.com/office/drawing/2014/main" id="{F6CC4250-D268-F286-3D6F-382CDB6DED48}"/>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2814" y="278041"/>
            <a:ext cx="3383543" cy="86781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People - The children Scotland cares for must be supported to develop relationships: with people in the workforce, and those in the wider community. And these people must also be supported: to listen, and to be compassionate in their care and decision-making.&#10;&#10;Scaffolding - Children, families and the workforce must be supported by a system that is there when it is needed: the scaffolding of help, support and accountability.">
            <a:extLst>
              <a:ext uri="{FF2B5EF4-FFF2-40B4-BE49-F238E27FC236}">
                <a16:creationId xmlns:a16="http://schemas.microsoft.com/office/drawing/2014/main" id="{6E6ECC34-D17A-4850-9930-1480DB913A61}"/>
              </a:ext>
            </a:extLst>
          </p:cNvPr>
          <p:cNvPicPr>
            <a:picLocks noChangeAspect="1"/>
          </p:cNvPicPr>
          <p:nvPr/>
        </p:nvPicPr>
        <p:blipFill>
          <a:blip r:embed="rId4"/>
          <a:srcRect l="2198" r="-2446"/>
          <a:stretch/>
        </p:blipFill>
        <p:spPr>
          <a:xfrm>
            <a:off x="4038600" y="1315196"/>
            <a:ext cx="8033657" cy="4863451"/>
          </a:xfrm>
          <a:prstGeom prst="rect">
            <a:avLst/>
          </a:prstGeom>
        </p:spPr>
      </p:pic>
      <p:pic>
        <p:nvPicPr>
          <p:cNvPr id="5" name="Picture 4" descr="What are The Promise foundations, and what do they mean?&#10;&#10;Voice - Children must be listened to.&#10;That means they should be meaningfully and appropriately involved when decisions are made about their care. It means everyone involved in their care should listen properly to them and respond to what they want and need. Scotland's culture of decision-making must be compassionate and caring. It must be focused on children, and those they trust.&#10;&#10;Family - Where children are safe in their families and feel loved, they must stay. Families must get support together to nurture that love, and to overcome the difficulties which get in its way.&#10;&#10;Care - Sometimes, it's not possible for children to live with their family. But they must still be able to live with their brothers and sisters, as long as it's safe. And they must belong to a loving home, staying there for as long as they need to.&#10;">
            <a:extLst>
              <a:ext uri="{FF2B5EF4-FFF2-40B4-BE49-F238E27FC236}">
                <a16:creationId xmlns:a16="http://schemas.microsoft.com/office/drawing/2014/main" id="{AB524879-BB4F-4D7A-AAED-7033701EE942}"/>
              </a:ext>
            </a:extLst>
          </p:cNvPr>
          <p:cNvPicPr>
            <a:picLocks noChangeAspect="1"/>
          </p:cNvPicPr>
          <p:nvPr/>
        </p:nvPicPr>
        <p:blipFill>
          <a:blip r:embed="rId5"/>
          <a:srcRect r="68078"/>
          <a:stretch/>
        </p:blipFill>
        <p:spPr>
          <a:xfrm>
            <a:off x="267600" y="1323560"/>
            <a:ext cx="3771000" cy="4855087"/>
          </a:xfrm>
          <a:prstGeom prst="rect">
            <a:avLst/>
          </a:prstGeom>
        </p:spPr>
      </p:pic>
    </p:spTree>
    <p:extLst>
      <p:ext uri="{BB962C8B-B14F-4D97-AF65-F5344CB8AC3E}">
        <p14:creationId xmlns:p14="http://schemas.microsoft.com/office/powerpoint/2010/main" val="24487434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AFA7409C-438C-4DAD-14B1-12898C220028}"/>
              </a:ext>
            </a:extLst>
          </p:cNvPr>
          <p:cNvSpPr txBox="1">
            <a:spLocks noGrp="1"/>
          </p:cNvSpPr>
          <p:nvPr>
            <p:ph type="title" idx="4294967295"/>
          </p:nvPr>
        </p:nvSpPr>
        <p:spPr>
          <a:xfrm>
            <a:off x="189389" y="178483"/>
            <a:ext cx="11509494"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chemeClr val="tx1"/>
                </a:solidFill>
                <a:effectLst/>
                <a:uLnTx/>
                <a:uFillTx/>
                <a:latin typeface="+mj-lt"/>
                <a:ea typeface="+mn-ea"/>
                <a:cs typeface="+mn-cs"/>
              </a:rPr>
              <a:t>Foundations of The Promise</a:t>
            </a:r>
          </a:p>
        </p:txBody>
      </p:sp>
      <p:pic>
        <p:nvPicPr>
          <p:cNvPr id="3074" name="Picture 2">
            <a:extLst>
              <a:ext uri="{FF2B5EF4-FFF2-40B4-BE49-F238E27FC236}">
                <a16:creationId xmlns:a16="http://schemas.microsoft.com/office/drawing/2014/main" id="{F6CC4250-D268-F286-3D6F-382CDB6DED48}"/>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2814" y="278041"/>
            <a:ext cx="3383543" cy="86781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What are The Promise foundations, and what do they mean?&#10;&#10;Voice - Children must be listened to.&#10;That means they should be meaningfully and appropriately involved when decisions are made about their care. It means everyone involved in their care should listen properly to them and respond to what they want and need. Scotland's culture of decision-making must be compassionate and caring. It must be focused on children, and those they trust.&#10;&#10;Family - Where children are safe in their families and feel loved, they must stay. Families must get support together to nurture that love, and to overcome the difficulties which get in its way.&#10;&#10;Care - Sometimes, it's not possible for children to live with their family. But they must still be able to live with their brothers and sisters, as long as it's safe. And they must belong to a loving home, staying there for as long as they need to.&#10;">
            <a:extLst>
              <a:ext uri="{FF2B5EF4-FFF2-40B4-BE49-F238E27FC236}">
                <a16:creationId xmlns:a16="http://schemas.microsoft.com/office/drawing/2014/main" id="{2A78302D-6701-2B17-0ECA-C816DA375686}"/>
              </a:ext>
            </a:extLst>
          </p:cNvPr>
          <p:cNvPicPr>
            <a:picLocks noChangeAspect="1"/>
          </p:cNvPicPr>
          <p:nvPr/>
        </p:nvPicPr>
        <p:blipFill>
          <a:blip r:embed="rId4"/>
          <a:srcRect l="32584"/>
          <a:stretch/>
        </p:blipFill>
        <p:spPr>
          <a:xfrm>
            <a:off x="2113994" y="1245415"/>
            <a:ext cx="7964011" cy="4855087"/>
          </a:xfrm>
          <a:prstGeom prst="rect">
            <a:avLst/>
          </a:prstGeom>
        </p:spPr>
      </p:pic>
    </p:spTree>
    <p:extLst>
      <p:ext uri="{BB962C8B-B14F-4D97-AF65-F5344CB8AC3E}">
        <p14:creationId xmlns:p14="http://schemas.microsoft.com/office/powerpoint/2010/main" val="19989857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87A2D-8FD6-1F5C-04A5-CD2C34999BB9}"/>
              </a:ext>
            </a:extLst>
          </p:cNvPr>
          <p:cNvSpPr>
            <a:spLocks noGrp="1"/>
          </p:cNvSpPr>
          <p:nvPr>
            <p:ph type="title"/>
          </p:nvPr>
        </p:nvSpPr>
        <p:spPr/>
        <p:txBody>
          <a:bodyPr/>
          <a:lstStyle/>
          <a:p>
            <a:r>
              <a:rPr lang="en-GB" dirty="0"/>
              <a:t>What about the priorities and principles?</a:t>
            </a:r>
          </a:p>
        </p:txBody>
      </p:sp>
      <p:sp>
        <p:nvSpPr>
          <p:cNvPr id="3" name="Content Placeholder 2">
            <a:extLst>
              <a:ext uri="{FF2B5EF4-FFF2-40B4-BE49-F238E27FC236}">
                <a16:creationId xmlns:a16="http://schemas.microsoft.com/office/drawing/2014/main" id="{3061D19A-3AF4-FD25-58AF-EF73B3F8395C}"/>
              </a:ext>
            </a:extLst>
          </p:cNvPr>
          <p:cNvSpPr>
            <a:spLocks noGrp="1"/>
          </p:cNvSpPr>
          <p:nvPr>
            <p:ph idx="1"/>
          </p:nvPr>
        </p:nvSpPr>
        <p:spPr>
          <a:xfrm>
            <a:off x="927100" y="1584325"/>
            <a:ext cx="9880600" cy="4003675"/>
          </a:xfrm>
        </p:spPr>
        <p:txBody>
          <a:bodyPr>
            <a:normAutofit fontScale="92500"/>
          </a:bodyPr>
          <a:lstStyle/>
          <a:p>
            <a:pPr marL="0" indent="0">
              <a:lnSpc>
                <a:spcPct val="200000"/>
              </a:lnSpc>
              <a:buNone/>
            </a:pPr>
            <a:r>
              <a:rPr lang="en-GB" dirty="0"/>
              <a:t>Such as:</a:t>
            </a:r>
          </a:p>
          <a:p>
            <a:pPr>
              <a:lnSpc>
                <a:spcPct val="200000"/>
              </a:lnSpc>
            </a:pPr>
            <a:r>
              <a:rPr lang="en-GB" dirty="0"/>
              <a:t>Children’s rights – Right to a Good Childhood and Education</a:t>
            </a:r>
          </a:p>
          <a:p>
            <a:pPr>
              <a:lnSpc>
                <a:spcPct val="200000"/>
              </a:lnSpc>
            </a:pPr>
            <a:r>
              <a:rPr lang="en-GB" dirty="0"/>
              <a:t>Listening</a:t>
            </a:r>
          </a:p>
          <a:p>
            <a:pPr>
              <a:lnSpc>
                <a:spcPct val="200000"/>
              </a:lnSpc>
            </a:pPr>
            <a:r>
              <a:rPr lang="en-GB" dirty="0"/>
              <a:t>Language</a:t>
            </a:r>
          </a:p>
        </p:txBody>
      </p:sp>
    </p:spTree>
    <p:extLst>
      <p:ext uri="{BB962C8B-B14F-4D97-AF65-F5344CB8AC3E}">
        <p14:creationId xmlns:p14="http://schemas.microsoft.com/office/powerpoint/2010/main" val="34342944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472D152-39F5-2FE3-89F4-DFF89D5C29CE}"/>
              </a:ext>
            </a:extLst>
          </p:cNvPr>
          <p:cNvSpPr>
            <a:spLocks noGrp="1"/>
          </p:cNvSpPr>
          <p:nvPr>
            <p:ph type="title" idx="4294967295"/>
          </p:nvPr>
        </p:nvSpPr>
        <p:spPr>
          <a:xfrm>
            <a:off x="273329" y="513450"/>
            <a:ext cx="11397964"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n w="0"/>
                <a:effectLst>
                  <a:outerShdw blurRad="38100" dist="19050" dir="2700000" algn="tl" rotWithShape="0">
                    <a:schemeClr val="dk1">
                      <a:alpha val="40000"/>
                    </a:schemeClr>
                  </a:outerShdw>
                </a:effectLst>
                <a:latin typeface="+mn-lt"/>
                <a:ea typeface="+mn-ea"/>
                <a:cs typeface="+mn-cs"/>
              </a:rPr>
              <a:t>R</a:t>
            </a:r>
            <a:r>
              <a:rPr kumimoji="0" lang="en-US" sz="4400" b="1" i="0" u="none" strike="noStrike" kern="1200" cap="none" spc="0" normalizeH="0" baseline="0" noProof="0" dirty="0" err="1">
                <a:ln w="0"/>
                <a:solidFill>
                  <a:schemeClr val="tx1"/>
                </a:solidFill>
                <a:effectLst>
                  <a:outerShdw blurRad="38100" dist="19050" dir="2700000" algn="tl" rotWithShape="0">
                    <a:schemeClr val="dk1">
                      <a:alpha val="40000"/>
                    </a:schemeClr>
                  </a:outerShdw>
                </a:effectLst>
                <a:uLnTx/>
                <a:uFillTx/>
                <a:latin typeface="+mn-lt"/>
                <a:ea typeface="+mn-ea"/>
                <a:cs typeface="+mn-cs"/>
              </a:rPr>
              <a:t>igh</a:t>
            </a:r>
            <a:r>
              <a:rPr lang="en-US" b="1" dirty="0" err="1">
                <a:ln w="0"/>
                <a:effectLst>
                  <a:outerShdw blurRad="38100" dist="19050" dir="2700000" algn="tl" rotWithShape="0">
                    <a:schemeClr val="dk1">
                      <a:alpha val="40000"/>
                    </a:schemeClr>
                  </a:outerShdw>
                </a:effectLst>
                <a:latin typeface="+mn-lt"/>
                <a:ea typeface="+mn-ea"/>
                <a:cs typeface="+mn-cs"/>
              </a:rPr>
              <a:t>ts</a:t>
            </a:r>
            <a:r>
              <a:rPr lang="en-US" b="1" dirty="0">
                <a:ln w="0"/>
                <a:effectLst>
                  <a:outerShdw blurRad="38100" dist="19050" dir="2700000" algn="tl" rotWithShape="0">
                    <a:schemeClr val="dk1">
                      <a:alpha val="40000"/>
                    </a:schemeClr>
                  </a:outerShdw>
                </a:effectLst>
                <a:latin typeface="+mn-lt"/>
                <a:ea typeface="+mn-ea"/>
                <a:cs typeface="+mn-cs"/>
              </a:rPr>
              <a:t> of children</a:t>
            </a:r>
            <a:endParaRPr kumimoji="0" lang="en-US" sz="4400" b="1"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mn-lt"/>
              <a:ea typeface="+mn-ea"/>
              <a:cs typeface="+mn-cs"/>
            </a:endParaRPr>
          </a:p>
        </p:txBody>
      </p:sp>
      <p:sp>
        <p:nvSpPr>
          <p:cNvPr id="3" name="TextBox 2">
            <a:extLst>
              <a:ext uri="{FF2B5EF4-FFF2-40B4-BE49-F238E27FC236}">
                <a16:creationId xmlns:a16="http://schemas.microsoft.com/office/drawing/2014/main" id="{1A69F400-8C91-4BB8-9EB3-63AC6A77BC57}"/>
              </a:ext>
            </a:extLst>
          </p:cNvPr>
          <p:cNvSpPr txBox="1"/>
          <p:nvPr/>
        </p:nvSpPr>
        <p:spPr>
          <a:xfrm>
            <a:off x="810419" y="1891693"/>
            <a:ext cx="10571162" cy="3890489"/>
          </a:xfrm>
          <a:prstGeom prst="rect">
            <a:avLst/>
          </a:prstGeom>
          <a:noFill/>
        </p:spPr>
        <p:txBody>
          <a:bodyPr wrap="square" rtlCol="0">
            <a:spAutoFit/>
          </a:bodyPr>
          <a:lstStyle/>
          <a:p>
            <a:pPr>
              <a:lnSpc>
                <a:spcPct val="150000"/>
              </a:lnSpc>
            </a:pPr>
            <a:r>
              <a:rPr lang="en-GB" sz="2800" dirty="0"/>
              <a:t>“In order to ensure that care experienced children are fully included and supported, schools in Scotland must have a clear understanding of the </a:t>
            </a:r>
            <a:r>
              <a:rPr lang="en-GB" sz="2800" b="1" dirty="0"/>
              <a:t>rights of children </a:t>
            </a:r>
            <a:r>
              <a:rPr lang="en-GB" sz="2800" dirty="0"/>
              <a:t>and how to uphold them. All children, whatever their educational setting, must learn about their rights in a developmentally appropriate way.”</a:t>
            </a:r>
          </a:p>
          <a:p>
            <a:pPr algn="r">
              <a:lnSpc>
                <a:spcPct val="150000"/>
              </a:lnSpc>
            </a:pPr>
            <a:r>
              <a:rPr lang="en-GB" sz="2800" b="1" dirty="0"/>
              <a:t>The Promise, </a:t>
            </a:r>
            <a:r>
              <a:rPr lang="en-GB" sz="2800" b="1" dirty="0" err="1"/>
              <a:t>p71</a:t>
            </a:r>
            <a:endParaRPr lang="en-GB" sz="2800" b="1" dirty="0"/>
          </a:p>
        </p:txBody>
      </p:sp>
    </p:spTree>
    <p:extLst>
      <p:ext uri="{BB962C8B-B14F-4D97-AF65-F5344CB8AC3E}">
        <p14:creationId xmlns:p14="http://schemas.microsoft.com/office/powerpoint/2010/main" val="2672375553"/>
      </p:ext>
    </p:extLst>
  </p:cSld>
  <p:clrMapOvr>
    <a:masterClrMapping/>
  </p:clrMapOvr>
  <mc:AlternateContent xmlns:mc="http://schemas.openxmlformats.org/markup-compatibility/2006" xmlns:p14="http://schemas.microsoft.com/office/powerpoint/2010/main">
    <mc:Choice Requires="p14">
      <p:transition spd="slow" p14:dur="2000" advTm="67663"/>
    </mc:Choice>
    <mc:Fallback xmlns="">
      <p:transition spd="slow" advTm="67663"/>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CFBBDD4-D65D-DF35-50DC-E3C0A198A927}"/>
              </a:ext>
            </a:extLst>
          </p:cNvPr>
          <p:cNvSpPr txBox="1">
            <a:spLocks noGrp="1"/>
          </p:cNvSpPr>
          <p:nvPr>
            <p:ph type="title" idx="4294967295"/>
          </p:nvPr>
        </p:nvSpPr>
        <p:spPr>
          <a:xfrm>
            <a:off x="311401" y="1267671"/>
            <a:ext cx="11569198" cy="3104303"/>
          </a:xfrm>
          <a:prstGeom prst="rect">
            <a:avLst/>
          </a:prstGeom>
          <a:no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j-lt"/>
                <a:ea typeface="+mj-ea"/>
                <a:cs typeface="+mj-cs"/>
              </a:rPr>
              <a:t>How does the Language</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j-lt"/>
                <a:ea typeface="+mj-ea"/>
                <a:cs typeface="+mj-cs"/>
              </a:rPr>
              <a:t>around care </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j-lt"/>
                <a:ea typeface="+mj-ea"/>
                <a:cs typeface="+mj-cs"/>
              </a:rPr>
              <a:t>need to change?</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j-lt"/>
                <a:ea typeface="+mj-ea"/>
                <a:cs typeface="+mj-cs"/>
              </a:rPr>
              <a:t> </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j-lt"/>
                <a:ea typeface="+mj-ea"/>
                <a:cs typeface="+mj-cs"/>
              </a:rPr>
              <a:t>Does it matter?</a:t>
            </a:r>
          </a:p>
        </p:txBody>
      </p:sp>
    </p:spTree>
    <p:extLst>
      <p:ext uri="{BB962C8B-B14F-4D97-AF65-F5344CB8AC3E}">
        <p14:creationId xmlns:p14="http://schemas.microsoft.com/office/powerpoint/2010/main" val="3423535590"/>
      </p:ext>
    </p:extLst>
  </p:cSld>
  <p:clrMapOvr>
    <a:masterClrMapping/>
  </p:clrMapOvr>
  <mc:AlternateContent xmlns:mc="http://schemas.openxmlformats.org/markup-compatibility/2006" xmlns:p14="http://schemas.microsoft.com/office/powerpoint/2010/main">
    <mc:Choice Requires="p14">
      <p:transition spd="slow" p14:dur="2000" advTm="20099"/>
    </mc:Choice>
    <mc:Fallback xmlns="">
      <p:transition spd="slow" advTm="20099"/>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CFBBDD4-D65D-DF35-50DC-E3C0A198A927}"/>
              </a:ext>
            </a:extLst>
          </p:cNvPr>
          <p:cNvSpPr txBox="1">
            <a:spLocks noGrp="1"/>
          </p:cNvSpPr>
          <p:nvPr>
            <p:ph type="title" idx="4294967295"/>
          </p:nvPr>
        </p:nvSpPr>
        <p:spPr>
          <a:xfrm>
            <a:off x="471488" y="0"/>
            <a:ext cx="11392985" cy="1010756"/>
          </a:xfrm>
          <a:prstGeom prst="rect">
            <a:avLst/>
          </a:prstGeom>
          <a:no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b="1" dirty="0"/>
              <a:t>Our l</a:t>
            </a:r>
            <a:r>
              <a:rPr kumimoji="0" lang="en-US" sz="4400" b="1" i="0" u="none" strike="noStrike" kern="1200" cap="none" spc="0" normalizeH="0" baseline="0" noProof="0" dirty="0" err="1">
                <a:ln>
                  <a:noFill/>
                </a:ln>
                <a:solidFill>
                  <a:schemeClr val="tx1"/>
                </a:solidFill>
                <a:effectLst/>
                <a:uLnTx/>
                <a:uFillTx/>
                <a:latin typeface="+mj-lt"/>
                <a:ea typeface="+mj-ea"/>
                <a:cs typeface="+mj-cs"/>
              </a:rPr>
              <a:t>anguage</a:t>
            </a:r>
            <a:r>
              <a:rPr kumimoji="0" lang="en-US" sz="4400" b="1" i="0" u="none" strike="noStrike" kern="1200" cap="none" spc="0" normalizeH="0" baseline="0" noProof="0" dirty="0">
                <a:ln>
                  <a:noFill/>
                </a:ln>
                <a:solidFill>
                  <a:schemeClr val="tx1"/>
                </a:solidFill>
                <a:effectLst/>
                <a:uLnTx/>
                <a:uFillTx/>
                <a:latin typeface="+mj-lt"/>
                <a:ea typeface="+mj-ea"/>
                <a:cs typeface="+mj-cs"/>
              </a:rPr>
              <a:t>: is it caring or is it stigmatising?</a:t>
            </a:r>
          </a:p>
        </p:txBody>
      </p:sp>
      <p:sp>
        <p:nvSpPr>
          <p:cNvPr id="5" name="Title 1">
            <a:extLst>
              <a:ext uri="{FF2B5EF4-FFF2-40B4-BE49-F238E27FC236}">
                <a16:creationId xmlns:a16="http://schemas.microsoft.com/office/drawing/2014/main" id="{3077A764-51AB-FF88-4731-6B12D74DD634}"/>
              </a:ext>
            </a:extLst>
          </p:cNvPr>
          <p:cNvSpPr txBox="1">
            <a:spLocks/>
          </p:cNvSpPr>
          <p:nvPr/>
        </p:nvSpPr>
        <p:spPr>
          <a:xfrm>
            <a:off x="1002916" y="5736921"/>
            <a:ext cx="11022072" cy="34730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GB" sz="1600" dirty="0">
                <a:latin typeface="+mn-lt"/>
                <a:ea typeface="Calibri" panose="020F0502020204030204" pitchFamily="34" charset="0"/>
              </a:rPr>
            </a:br>
            <a:r>
              <a:rPr lang="en-GB" sz="1600" dirty="0">
                <a:latin typeface="+mn-lt"/>
                <a:ea typeface="Calibri" panose="020F0502020204030204" pitchFamily="34" charset="0"/>
              </a:rPr>
              <a:t>If viewing this as a pdf please click this link to access the film: </a:t>
            </a:r>
            <a:r>
              <a:rPr lang="en-GB" sz="1600" u="sng" dirty="0">
                <a:solidFill>
                  <a:srgbClr val="0563C1"/>
                </a:solidFill>
                <a:effectLst/>
                <a:latin typeface="Calibri" panose="020F0502020204030204" pitchFamily="34" charset="0"/>
                <a:ea typeface="Calibri" panose="020F0502020204030204" pitchFamily="34" charset="0"/>
                <a:hlinkClick r:id="rId4"/>
              </a:rPr>
              <a:t>https://vimeo.com/929867493?share=copy</a:t>
            </a:r>
            <a:endParaRPr lang="en-GB" sz="1600" dirty="0">
              <a:effectLst/>
              <a:latin typeface="Calibri" panose="020F0502020204030204" pitchFamily="34" charset="0"/>
              <a:ea typeface="Calibri" panose="020F0502020204030204" pitchFamily="34" charset="0"/>
            </a:endParaRPr>
          </a:p>
          <a:p>
            <a:endParaRPr lang="en-GB" sz="1600" dirty="0">
              <a:latin typeface="+mn-lt"/>
            </a:endParaRPr>
          </a:p>
        </p:txBody>
      </p:sp>
      <p:sp>
        <p:nvSpPr>
          <p:cNvPr id="6" name="TextBox 5">
            <a:extLst>
              <a:ext uri="{FF2B5EF4-FFF2-40B4-BE49-F238E27FC236}">
                <a16:creationId xmlns:a16="http://schemas.microsoft.com/office/drawing/2014/main" id="{73FB3548-6177-0CE8-45A2-BA0E5613A23F}"/>
              </a:ext>
            </a:extLst>
          </p:cNvPr>
          <p:cNvSpPr txBox="1"/>
          <p:nvPr/>
        </p:nvSpPr>
        <p:spPr>
          <a:xfrm>
            <a:off x="9749587" y="1720840"/>
            <a:ext cx="2275401" cy="2585323"/>
          </a:xfrm>
          <a:prstGeom prst="rect">
            <a:avLst/>
          </a:prstGeom>
          <a:noFill/>
        </p:spPr>
        <p:txBody>
          <a:bodyPr wrap="square" rtlCol="0">
            <a:spAutoFit/>
          </a:bodyPr>
          <a:lstStyle/>
          <a:p>
            <a:pPr algn="ctr"/>
            <a:r>
              <a:rPr lang="en-GB" sz="1800" dirty="0">
                <a:solidFill>
                  <a:srgbClr val="666666"/>
                </a:solidFill>
              </a:rPr>
              <a:t>3 mins 15 sec </a:t>
            </a:r>
          </a:p>
          <a:p>
            <a:pPr algn="ctr"/>
            <a:endParaRPr lang="en-GB" dirty="0">
              <a:solidFill>
                <a:srgbClr val="666666"/>
              </a:solidFill>
            </a:endParaRPr>
          </a:p>
          <a:p>
            <a:pPr algn="ctr"/>
            <a:r>
              <a:rPr lang="en-GB" sz="1800" dirty="0"/>
              <a:t>Film commissioned by</a:t>
            </a:r>
          </a:p>
          <a:p>
            <a:pPr algn="ctr"/>
            <a:r>
              <a:rPr lang="en-GB" sz="1800" dirty="0">
                <a:hlinkClick r:id="rId5"/>
              </a:rPr>
              <a:t>Our Hearings, Our Voice</a:t>
            </a:r>
            <a:r>
              <a:rPr lang="en-GB" sz="1800" dirty="0"/>
              <a:t> </a:t>
            </a:r>
          </a:p>
          <a:p>
            <a:pPr algn="ctr"/>
            <a:endParaRPr lang="en-GB" dirty="0"/>
          </a:p>
          <a:p>
            <a:pPr algn="ctr"/>
            <a:r>
              <a:rPr lang="en-GB" sz="1800" dirty="0"/>
              <a:t>and created by Braw Talent </a:t>
            </a:r>
          </a:p>
        </p:txBody>
      </p:sp>
      <p:pic>
        <p:nvPicPr>
          <p:cNvPr id="7" name="Online Media 3" title="Articulate: A film by Our Hearings, Our Voice">
            <a:hlinkClick r:id="" action="ppaction://media"/>
            <a:extLst>
              <a:ext uri="{FF2B5EF4-FFF2-40B4-BE49-F238E27FC236}">
                <a16:creationId xmlns:a16="http://schemas.microsoft.com/office/drawing/2014/main" id="{31C66A0E-AA0C-B96C-4458-883C4E30C2B3}"/>
              </a:ext>
            </a:extLst>
          </p:cNvPr>
          <p:cNvPicPr>
            <a:picLocks noRot="1" noChangeAspect="1"/>
          </p:cNvPicPr>
          <p:nvPr>
            <a:videoFile r:link="rId1"/>
          </p:nvPr>
        </p:nvPicPr>
        <p:blipFill>
          <a:blip r:embed="rId6"/>
          <a:stretch>
            <a:fillRect/>
          </a:stretch>
        </p:blipFill>
        <p:spPr>
          <a:xfrm>
            <a:off x="1002916" y="885448"/>
            <a:ext cx="8611365" cy="4851473"/>
          </a:xfrm>
          <a:prstGeom prst="rect">
            <a:avLst/>
          </a:prstGeom>
        </p:spPr>
      </p:pic>
    </p:spTree>
    <p:extLst>
      <p:ext uri="{BB962C8B-B14F-4D97-AF65-F5344CB8AC3E}">
        <p14:creationId xmlns:p14="http://schemas.microsoft.com/office/powerpoint/2010/main" val="3503170468"/>
      </p:ext>
    </p:extLst>
  </p:cSld>
  <p:clrMapOvr>
    <a:masterClrMapping/>
  </p:clrMapOvr>
  <mc:AlternateContent xmlns:mc="http://schemas.openxmlformats.org/markup-compatibility/2006" xmlns:p14="http://schemas.microsoft.com/office/powerpoint/2010/main">
    <mc:Choice Requires="p14">
      <p:transition spd="slow" p14:dur="2000" advTm="40222"/>
    </mc:Choice>
    <mc:Fallback xmlns="">
      <p:transition spd="slow" advTm="4022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fill="hold" display="0">
                  <p:stCondLst>
                    <p:cond delay="indefinite"/>
                  </p:stCondLst>
                </p:cTn>
                <p:tgtEl>
                  <p:spTgt spid="7"/>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06ACF-1A50-F190-7D27-2E46F1229AC5}"/>
              </a:ext>
            </a:extLst>
          </p:cNvPr>
          <p:cNvSpPr>
            <a:spLocks noGrp="1"/>
          </p:cNvSpPr>
          <p:nvPr>
            <p:ph type="title"/>
          </p:nvPr>
        </p:nvSpPr>
        <p:spPr>
          <a:xfrm>
            <a:off x="1757362" y="365125"/>
            <a:ext cx="9596437" cy="4992688"/>
          </a:xfrm>
        </p:spPr>
        <p:txBody>
          <a:bodyPr>
            <a:normAutofit fontScale="90000"/>
          </a:bodyPr>
          <a:lstStyle/>
          <a:p>
            <a:pPr algn="ctr">
              <a:lnSpc>
                <a:spcPct val="150000"/>
              </a:lnSpc>
            </a:pPr>
            <a:r>
              <a:rPr lang="en-GB" b="1" dirty="0"/>
              <a:t>Have we unconsciously normalised the language of care?</a:t>
            </a:r>
            <a:br>
              <a:rPr lang="en-GB" b="1" dirty="0"/>
            </a:br>
            <a:br>
              <a:rPr lang="en-GB" b="1" dirty="0"/>
            </a:br>
            <a:r>
              <a:rPr lang="en-GB" b="1" dirty="0"/>
              <a:t>Care experienced children can tell us the words they want us to change </a:t>
            </a:r>
          </a:p>
        </p:txBody>
      </p:sp>
    </p:spTree>
    <p:extLst>
      <p:ext uri="{BB962C8B-B14F-4D97-AF65-F5344CB8AC3E}">
        <p14:creationId xmlns:p14="http://schemas.microsoft.com/office/powerpoint/2010/main" val="5374182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Language Matters Proud 2 Care  1">
            <a:hlinkClick r:id="" action="ppaction://media"/>
            <a:extLst>
              <a:ext uri="{FF2B5EF4-FFF2-40B4-BE49-F238E27FC236}">
                <a16:creationId xmlns:a16="http://schemas.microsoft.com/office/drawing/2014/main" id="{D66F52E0-2049-6ADA-8970-175F056E99AD}"/>
              </a:ext>
            </a:extLst>
          </p:cNvPr>
          <p:cNvPicPr>
            <a:picLocks noRot="1" noChangeAspect="1"/>
          </p:cNvPicPr>
          <p:nvPr>
            <a:videoFile r:link="rId1"/>
          </p:nvPr>
        </p:nvPicPr>
        <p:blipFill>
          <a:blip r:embed="rId4"/>
          <a:stretch>
            <a:fillRect/>
          </a:stretch>
        </p:blipFill>
        <p:spPr>
          <a:xfrm>
            <a:off x="867610" y="813734"/>
            <a:ext cx="9900653" cy="4986641"/>
          </a:xfrm>
          <a:prstGeom prst="rect">
            <a:avLst/>
          </a:prstGeom>
        </p:spPr>
      </p:pic>
      <p:sp>
        <p:nvSpPr>
          <p:cNvPr id="4" name="Title 1">
            <a:extLst>
              <a:ext uri="{FF2B5EF4-FFF2-40B4-BE49-F238E27FC236}">
                <a16:creationId xmlns:a16="http://schemas.microsoft.com/office/drawing/2014/main" id="{6CFBBDD4-D65D-DF35-50DC-E3C0A198A927}"/>
              </a:ext>
            </a:extLst>
          </p:cNvPr>
          <p:cNvSpPr txBox="1">
            <a:spLocks noGrp="1"/>
          </p:cNvSpPr>
          <p:nvPr>
            <p:ph type="title" idx="4294967295"/>
          </p:nvPr>
        </p:nvSpPr>
        <p:spPr>
          <a:xfrm>
            <a:off x="867610" y="0"/>
            <a:ext cx="10996863" cy="1010756"/>
          </a:xfrm>
          <a:prstGeom prst="rect">
            <a:avLst/>
          </a:prstGeom>
          <a:no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j-lt"/>
                <a:ea typeface="+mj-ea"/>
                <a:cs typeface="+mj-cs"/>
              </a:rPr>
              <a:t>Language Matters</a:t>
            </a:r>
          </a:p>
        </p:txBody>
      </p:sp>
      <p:sp>
        <p:nvSpPr>
          <p:cNvPr id="5" name="Title 1">
            <a:extLst>
              <a:ext uri="{FF2B5EF4-FFF2-40B4-BE49-F238E27FC236}">
                <a16:creationId xmlns:a16="http://schemas.microsoft.com/office/drawing/2014/main" id="{3077A764-51AB-FF88-4731-6B12D74DD634}"/>
              </a:ext>
            </a:extLst>
          </p:cNvPr>
          <p:cNvSpPr txBox="1">
            <a:spLocks/>
          </p:cNvSpPr>
          <p:nvPr/>
        </p:nvSpPr>
        <p:spPr>
          <a:xfrm>
            <a:off x="1786654" y="5736921"/>
            <a:ext cx="8618692" cy="34730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GB" sz="1600" dirty="0">
                <a:latin typeface="+mn-lt"/>
                <a:ea typeface="Calibri" panose="020F0502020204030204" pitchFamily="34" charset="0"/>
              </a:rPr>
            </a:br>
            <a:r>
              <a:rPr lang="en-GB" sz="1600" dirty="0">
                <a:latin typeface="+mn-lt"/>
                <a:ea typeface="Calibri" panose="020F0502020204030204" pitchFamily="34" charset="0"/>
              </a:rPr>
              <a:t>If viewing this as a pdf please click this link to access the film: </a:t>
            </a:r>
            <a:r>
              <a:rPr lang="en-GB" sz="1600" dirty="0">
                <a:latin typeface="+mn-lt"/>
                <a:ea typeface="Calibri" panose="020F0502020204030204" pitchFamily="34" charset="0"/>
                <a:hlinkClick r:id="rId5"/>
              </a:rPr>
              <a:t>https://youtu.be/7vrJ1CxBlLY</a:t>
            </a:r>
            <a:r>
              <a:rPr lang="en-GB" sz="1600" dirty="0">
                <a:latin typeface="+mn-lt"/>
                <a:ea typeface="Calibri" panose="020F0502020204030204" pitchFamily="34" charset="0"/>
              </a:rPr>
              <a:t>     </a:t>
            </a:r>
            <a:endParaRPr lang="en-GB" sz="1600" dirty="0">
              <a:latin typeface="+mn-lt"/>
            </a:endParaRPr>
          </a:p>
        </p:txBody>
      </p:sp>
      <p:sp>
        <p:nvSpPr>
          <p:cNvPr id="6" name="TextBox 5">
            <a:extLst>
              <a:ext uri="{FF2B5EF4-FFF2-40B4-BE49-F238E27FC236}">
                <a16:creationId xmlns:a16="http://schemas.microsoft.com/office/drawing/2014/main" id="{73FB3548-6177-0CE8-45A2-BA0E5613A23F}"/>
              </a:ext>
            </a:extLst>
          </p:cNvPr>
          <p:cNvSpPr txBox="1"/>
          <p:nvPr/>
        </p:nvSpPr>
        <p:spPr>
          <a:xfrm>
            <a:off x="10768263" y="1720840"/>
            <a:ext cx="1256725" cy="2862322"/>
          </a:xfrm>
          <a:prstGeom prst="rect">
            <a:avLst/>
          </a:prstGeom>
          <a:noFill/>
        </p:spPr>
        <p:txBody>
          <a:bodyPr wrap="square" rtlCol="0">
            <a:spAutoFit/>
          </a:bodyPr>
          <a:lstStyle/>
          <a:p>
            <a:pPr algn="ctr"/>
            <a:r>
              <a:rPr lang="en-GB" dirty="0"/>
              <a:t>3 min</a:t>
            </a:r>
          </a:p>
          <a:p>
            <a:pPr algn="ctr"/>
            <a:r>
              <a:rPr lang="en-GB" dirty="0"/>
              <a:t>52 sec</a:t>
            </a:r>
          </a:p>
          <a:p>
            <a:pPr algn="ctr"/>
            <a:endParaRPr lang="en-GB" dirty="0"/>
          </a:p>
          <a:p>
            <a:pPr algn="ctr"/>
            <a:endParaRPr lang="en-GB" dirty="0"/>
          </a:p>
          <a:p>
            <a:pPr algn="ctr"/>
            <a:endParaRPr lang="en-GB" dirty="0"/>
          </a:p>
          <a:p>
            <a:pPr algn="ctr"/>
            <a:endParaRPr lang="en-GB" dirty="0"/>
          </a:p>
          <a:p>
            <a:pPr algn="ctr"/>
            <a:r>
              <a:rPr lang="en-GB" dirty="0"/>
              <a:t>Film created by Inverclyde Council</a:t>
            </a:r>
          </a:p>
        </p:txBody>
      </p:sp>
    </p:spTree>
    <p:extLst>
      <p:ext uri="{BB962C8B-B14F-4D97-AF65-F5344CB8AC3E}">
        <p14:creationId xmlns:p14="http://schemas.microsoft.com/office/powerpoint/2010/main" val="3611815311"/>
      </p:ext>
    </p:extLst>
  </p:cSld>
  <p:clrMapOvr>
    <a:masterClrMapping/>
  </p:clrMapOvr>
  <mc:AlternateContent xmlns:mc="http://schemas.openxmlformats.org/markup-compatibility/2006" xmlns:p14="http://schemas.microsoft.com/office/powerpoint/2010/main">
    <mc:Choice Requires="p14">
      <p:transition spd="slow" p14:dur="2000" advTm="40222"/>
    </mc:Choice>
    <mc:Fallback xmlns="">
      <p:transition spd="slow" advTm="402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CFBBDD4-D65D-DF35-50DC-E3C0A198A927}"/>
              </a:ext>
            </a:extLst>
          </p:cNvPr>
          <p:cNvSpPr txBox="1">
            <a:spLocks noGrp="1"/>
          </p:cNvSpPr>
          <p:nvPr>
            <p:ph type="title" idx="4294967295"/>
          </p:nvPr>
        </p:nvSpPr>
        <p:spPr>
          <a:xfrm>
            <a:off x="867610" y="162772"/>
            <a:ext cx="10571915" cy="5996728"/>
          </a:xfrm>
          <a:prstGeom prst="rect">
            <a:avLst/>
          </a:prstGeom>
          <a:no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j-lt"/>
                <a:ea typeface="+mj-ea"/>
                <a:cs typeface="+mj-cs"/>
              </a:rPr>
              <a:t>Language</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4400" b="0" i="0" u="none" strike="noStrike" kern="1200" cap="none" spc="0" normalizeH="0" baseline="0" noProof="0" dirty="0">
              <a:ln>
                <a:noFill/>
              </a:ln>
              <a:solidFill>
                <a:schemeClr val="tx1"/>
              </a:solidFill>
              <a:effectLst/>
              <a:uLnTx/>
              <a:uFillTx/>
              <a:latin typeface="+mj-lt"/>
              <a:ea typeface="+mj-ea"/>
              <a:cs typeface="+mj-cs"/>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j-lt"/>
                <a:ea typeface="+mj-ea"/>
                <a:cs typeface="+mj-cs"/>
              </a:rPr>
              <a:t>It isn’t neutral</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4400" b="0" i="0" u="none" strike="noStrike" kern="1200" cap="none" spc="0" normalizeH="0" baseline="0" noProof="0" dirty="0">
              <a:ln>
                <a:noFill/>
              </a:ln>
              <a:solidFill>
                <a:schemeClr val="tx1"/>
              </a:solidFill>
              <a:effectLst/>
              <a:uLnTx/>
              <a:uFillTx/>
              <a:latin typeface="+mj-lt"/>
              <a:ea typeface="+mj-ea"/>
              <a:cs typeface="+mj-cs"/>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j-lt"/>
                <a:ea typeface="+mj-ea"/>
                <a:cs typeface="+mj-cs"/>
              </a:rPr>
              <a:t>It can help or harm</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4400" b="0" i="0" u="none" strike="noStrike" kern="1200" cap="none" spc="0" normalizeH="0" baseline="0" noProof="0" dirty="0">
              <a:ln>
                <a:noFill/>
              </a:ln>
              <a:solidFill>
                <a:schemeClr val="tx1"/>
              </a:solidFill>
              <a:effectLst/>
              <a:uLnTx/>
              <a:uFillTx/>
              <a:latin typeface="+mj-lt"/>
              <a:ea typeface="+mj-ea"/>
              <a:cs typeface="+mj-cs"/>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j-lt"/>
                <a:ea typeface="+mj-ea"/>
                <a:cs typeface="+mj-cs"/>
              </a:rPr>
              <a:t>It can engender respect or stigma</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4400" b="0" i="0" u="none" strike="noStrike" kern="1200" cap="none" spc="0" normalizeH="0" baseline="0" noProof="0" dirty="0">
              <a:ln>
                <a:noFill/>
              </a:ln>
              <a:solidFill>
                <a:schemeClr val="tx1"/>
              </a:solidFill>
              <a:effectLst/>
              <a:uLnTx/>
              <a:uFillTx/>
              <a:latin typeface="+mj-lt"/>
              <a:ea typeface="+mj-ea"/>
              <a:cs typeface="+mj-cs"/>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j-lt"/>
                <a:ea typeface="+mj-ea"/>
                <a:cs typeface="+mj-cs"/>
              </a:rPr>
              <a:t>Does language matter to you?</a:t>
            </a:r>
          </a:p>
        </p:txBody>
      </p:sp>
    </p:spTree>
    <p:extLst>
      <p:ext uri="{BB962C8B-B14F-4D97-AF65-F5344CB8AC3E}">
        <p14:creationId xmlns:p14="http://schemas.microsoft.com/office/powerpoint/2010/main" val="1415599619"/>
      </p:ext>
    </p:extLst>
  </p:cSld>
  <p:clrMapOvr>
    <a:masterClrMapping/>
  </p:clrMapOvr>
  <mc:AlternateContent xmlns:mc="http://schemas.openxmlformats.org/markup-compatibility/2006" xmlns:p14="http://schemas.microsoft.com/office/powerpoint/2010/main">
    <mc:Choice Requires="p14">
      <p:transition spd="slow" p14:dur="2000" advTm="47122"/>
    </mc:Choice>
    <mc:Fallback xmlns="">
      <p:transition spd="slow" advTm="47122"/>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D8265EA-5F33-4AE5-B165-631B238A600F}"/>
              </a:ext>
            </a:extLst>
          </p:cNvPr>
          <p:cNvSpPr>
            <a:spLocks noGrp="1"/>
          </p:cNvSpPr>
          <p:nvPr>
            <p:ph type="title" idx="4294967295"/>
          </p:nvPr>
        </p:nvSpPr>
        <p:spPr>
          <a:xfrm>
            <a:off x="59870" y="224135"/>
            <a:ext cx="12283439"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mj-lt"/>
                <a:ea typeface="+mn-ea"/>
                <a:cs typeface="+mn-cs"/>
              </a:rPr>
              <a:t>All children’s services are part of the SCAFFOLDING of care – what does this mean for us?</a:t>
            </a:r>
          </a:p>
        </p:txBody>
      </p:sp>
      <p:sp>
        <p:nvSpPr>
          <p:cNvPr id="3" name="Content Placeholder 2">
            <a:extLst>
              <a:ext uri="{FF2B5EF4-FFF2-40B4-BE49-F238E27FC236}">
                <a16:creationId xmlns:a16="http://schemas.microsoft.com/office/drawing/2014/main" id="{2E982685-D514-482A-946C-AE635AC804F5}"/>
              </a:ext>
            </a:extLst>
          </p:cNvPr>
          <p:cNvSpPr>
            <a:spLocks noGrp="1"/>
          </p:cNvSpPr>
          <p:nvPr>
            <p:ph idx="1"/>
          </p:nvPr>
        </p:nvSpPr>
        <p:spPr>
          <a:xfrm>
            <a:off x="768486" y="1915404"/>
            <a:ext cx="10710152" cy="3910630"/>
          </a:xfrm>
        </p:spPr>
        <p:txBody>
          <a:bodyPr>
            <a:noAutofit/>
          </a:bodyPr>
          <a:lstStyle/>
          <a:p>
            <a:pPr marL="0" indent="0">
              <a:buNone/>
            </a:pPr>
            <a:r>
              <a:rPr lang="en-GB" sz="2000" i="1" dirty="0"/>
              <a:t>We</a:t>
            </a:r>
            <a:r>
              <a:rPr lang="en-GB" sz="2000" dirty="0"/>
              <a:t> should be a good </a:t>
            </a:r>
            <a:r>
              <a:rPr lang="en-GB" sz="2000" b="1" dirty="0"/>
              <a:t>parent</a:t>
            </a:r>
            <a:r>
              <a:rPr lang="en-GB" sz="2000" dirty="0"/>
              <a:t> to the children </a:t>
            </a:r>
            <a:r>
              <a:rPr lang="en-GB" sz="2000" i="1" dirty="0"/>
              <a:t>we</a:t>
            </a:r>
            <a:r>
              <a:rPr lang="en-GB" sz="2000" dirty="0"/>
              <a:t> </a:t>
            </a:r>
            <a:r>
              <a:rPr lang="en-GB" sz="2000" i="1" dirty="0"/>
              <a:t>have</a:t>
            </a:r>
            <a:r>
              <a:rPr lang="en-GB" sz="2000" dirty="0"/>
              <a:t> responsibility for. </a:t>
            </a:r>
            <a:r>
              <a:rPr lang="en-GB" sz="2000" i="1" dirty="0"/>
              <a:t>This should influence the way we </a:t>
            </a:r>
            <a:r>
              <a:rPr lang="en-GB" sz="2000" b="1" dirty="0"/>
              <a:t>act, speak and behave.</a:t>
            </a:r>
          </a:p>
          <a:p>
            <a:pPr marL="0" indent="0">
              <a:buNone/>
            </a:pPr>
            <a:endParaRPr lang="en-GB" sz="2000" b="1" dirty="0"/>
          </a:p>
          <a:p>
            <a:pPr marL="0" indent="0">
              <a:buFont typeface="Arial" panose="020B0604020202020204" pitchFamily="34" charset="0"/>
              <a:buNone/>
            </a:pPr>
            <a:r>
              <a:rPr lang="en-GB" sz="2000" dirty="0"/>
              <a:t>The bedrock of how </a:t>
            </a:r>
            <a:r>
              <a:rPr lang="en-GB" sz="2000" i="1" dirty="0"/>
              <a:t>we</a:t>
            </a:r>
            <a:r>
              <a:rPr lang="en-GB" sz="2000" dirty="0"/>
              <a:t> care must be </a:t>
            </a:r>
            <a:r>
              <a:rPr lang="en-GB" sz="2000" b="1" dirty="0"/>
              <a:t>consistent, loving relationships </a:t>
            </a:r>
            <a:r>
              <a:rPr lang="en-GB" sz="2000" dirty="0"/>
              <a:t>to support children to develop trusting relationships. This principle must be part of </a:t>
            </a:r>
            <a:r>
              <a:rPr lang="en-GB" sz="2000" i="1" dirty="0"/>
              <a:t>our </a:t>
            </a:r>
            <a:r>
              <a:rPr lang="en-GB" sz="2000" b="1" dirty="0"/>
              <a:t>everyday practice.</a:t>
            </a:r>
          </a:p>
          <a:p>
            <a:endParaRPr lang="en-GB" sz="2000" b="1" dirty="0">
              <a:highlight>
                <a:srgbClr val="FFFF00"/>
              </a:highlight>
            </a:endParaRPr>
          </a:p>
          <a:p>
            <a:pPr marL="0" indent="0">
              <a:buFont typeface="Arial" panose="020B0604020202020204" pitchFamily="34" charset="0"/>
              <a:buNone/>
            </a:pPr>
            <a:r>
              <a:rPr lang="en-GB" sz="2000" i="1" dirty="0"/>
              <a:t>We </a:t>
            </a:r>
            <a:r>
              <a:rPr lang="en-GB" sz="2000" dirty="0"/>
              <a:t>must </a:t>
            </a:r>
            <a:r>
              <a:rPr lang="en-GB" sz="2000" b="1" dirty="0"/>
              <a:t>be trained and supported </a:t>
            </a:r>
            <a:r>
              <a:rPr lang="en-GB" sz="2000" dirty="0"/>
              <a:t>to attune to children’s physical and emotional states. This practice of ‘tuning in’ to how children are feeling, enables a process of co-regulation and stability where children can learn to manage stress and anxiety.</a:t>
            </a:r>
          </a:p>
          <a:p>
            <a:pPr marL="0" indent="0" algn="r">
              <a:buNone/>
            </a:pPr>
            <a:endParaRPr lang="en-GB" sz="2000" dirty="0"/>
          </a:p>
          <a:p>
            <a:pPr marL="0" indent="0" algn="r">
              <a:buNone/>
            </a:pPr>
            <a:r>
              <a:rPr lang="en-GB" sz="2000" dirty="0"/>
              <a:t>For more detail see </a:t>
            </a:r>
            <a:r>
              <a:rPr lang="en-GB" sz="2000" dirty="0">
                <a:hlinkClick r:id="rId3"/>
              </a:rPr>
              <a:t>The Promise </a:t>
            </a:r>
            <a:r>
              <a:rPr lang="en-GB" sz="2000" dirty="0"/>
              <a:t>and </a:t>
            </a:r>
            <a:r>
              <a:rPr lang="en-GB" sz="2000" dirty="0">
                <a:hlinkClick r:id="rId4"/>
              </a:rPr>
              <a:t>Keep the Promise - Education</a:t>
            </a:r>
            <a:endParaRPr lang="en-GB" sz="14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8400960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F8F12A2-B48C-FF16-A328-479ECFBAD193}"/>
              </a:ext>
            </a:extLst>
          </p:cNvPr>
          <p:cNvSpPr txBox="1">
            <a:spLocks noGrp="1"/>
          </p:cNvSpPr>
          <p:nvPr>
            <p:ph type="title" idx="4294967295"/>
          </p:nvPr>
        </p:nvSpPr>
        <p:spPr>
          <a:xfrm>
            <a:off x="763250" y="110990"/>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dirty="0" err="1">
                <a:ln>
                  <a:noFill/>
                </a:ln>
                <a:solidFill>
                  <a:schemeClr val="tx1"/>
                </a:solidFill>
                <a:effectLst/>
                <a:uLnTx/>
                <a:uFillTx/>
                <a:latin typeface="+mj-lt"/>
                <a:ea typeface="+mj-ea"/>
                <a:cs typeface="+mj-cs"/>
              </a:rPr>
              <a:t>GIRFEC</a:t>
            </a:r>
            <a:endParaRPr kumimoji="0" lang="en-GB" sz="4400" b="1" i="0" u="none" strike="noStrike" kern="1200" cap="none" spc="0" normalizeH="0" baseline="0" noProof="0" dirty="0">
              <a:ln>
                <a:noFill/>
              </a:ln>
              <a:solidFill>
                <a:schemeClr val="tx1"/>
              </a:solidFill>
              <a:effectLst/>
              <a:uLnTx/>
              <a:uFillTx/>
              <a:latin typeface="+mj-lt"/>
              <a:ea typeface="+mj-ea"/>
              <a:cs typeface="+mj-cs"/>
            </a:endParaRPr>
          </a:p>
        </p:txBody>
      </p:sp>
      <p:sp>
        <p:nvSpPr>
          <p:cNvPr id="6" name="TextBox 5">
            <a:extLst>
              <a:ext uri="{FF2B5EF4-FFF2-40B4-BE49-F238E27FC236}">
                <a16:creationId xmlns:a16="http://schemas.microsoft.com/office/drawing/2014/main" id="{DCFD0444-6887-9E2B-B8FE-30E94E095145}"/>
              </a:ext>
            </a:extLst>
          </p:cNvPr>
          <p:cNvSpPr txBox="1"/>
          <p:nvPr/>
        </p:nvSpPr>
        <p:spPr>
          <a:xfrm>
            <a:off x="763253" y="1166843"/>
            <a:ext cx="6311316" cy="4801314"/>
          </a:xfrm>
          <a:prstGeom prst="rect">
            <a:avLst/>
          </a:prstGeom>
          <a:noFill/>
        </p:spPr>
        <p:txBody>
          <a:bodyPr wrap="square">
            <a:spAutoFit/>
          </a:bodyPr>
          <a:lstStyle/>
          <a:p>
            <a:r>
              <a:rPr lang="en-GB" dirty="0" err="1"/>
              <a:t>GIRFEC</a:t>
            </a:r>
            <a:r>
              <a:rPr lang="en-GB" dirty="0"/>
              <a:t> provides Scotland with a consistent framework and shared language for promoting, supporting, and safeguarding the wellbeing of </a:t>
            </a:r>
            <a:r>
              <a:rPr lang="en-GB" b="1" dirty="0"/>
              <a:t>ALL</a:t>
            </a:r>
            <a:r>
              <a:rPr lang="en-GB" dirty="0"/>
              <a:t> children and young people. </a:t>
            </a:r>
          </a:p>
          <a:p>
            <a:endParaRPr lang="en-GB" dirty="0"/>
          </a:p>
          <a:p>
            <a:r>
              <a:rPr lang="en-GB" dirty="0" err="1"/>
              <a:t>GIRFEC</a:t>
            </a:r>
            <a:r>
              <a:rPr lang="en-GB" dirty="0"/>
              <a:t> promotes a common understanding of wellbeing recognising that children and young people need to grow up safe, healthy, achieving, nurtured, active, respected, responsible and included, so that they can become confident individuals, effective contributors, successful learners and responsible citizens.</a:t>
            </a:r>
          </a:p>
          <a:p>
            <a:endParaRPr lang="en-GB" dirty="0"/>
          </a:p>
          <a:p>
            <a:r>
              <a:rPr lang="en-GB" dirty="0" err="1"/>
              <a:t>GIRFEC</a:t>
            </a:r>
            <a:r>
              <a:rPr lang="en-GB" dirty="0"/>
              <a:t> contributes to work on family support and delivering </a:t>
            </a:r>
            <a:r>
              <a:rPr lang="en-GB" b="1" dirty="0"/>
              <a:t>The Promise </a:t>
            </a:r>
            <a:r>
              <a:rPr lang="en-GB" dirty="0"/>
              <a:t>made to all of Scotland’s children, young people and their families - a shared commitment to reorganise how we think, plan and prioritise for children, young people and their families.</a:t>
            </a:r>
          </a:p>
        </p:txBody>
      </p:sp>
      <p:pic>
        <p:nvPicPr>
          <p:cNvPr id="10" name="Picture 9" descr="Graphic of the Getting t Right Wellbeing Indicators linked to the four capacity we wish to develop in our learners">
            <a:extLst>
              <a:ext uri="{FF2B5EF4-FFF2-40B4-BE49-F238E27FC236}">
                <a16:creationId xmlns:a16="http://schemas.microsoft.com/office/drawing/2014/main" id="{B2C2DAB8-C5C2-BF27-8D24-37D5720C9036}"/>
              </a:ext>
            </a:extLst>
          </p:cNvPr>
          <p:cNvPicPr>
            <a:picLocks noChangeAspect="1"/>
          </p:cNvPicPr>
          <p:nvPr/>
        </p:nvPicPr>
        <p:blipFill>
          <a:blip r:embed="rId3"/>
          <a:stretch>
            <a:fillRect/>
          </a:stretch>
        </p:blipFill>
        <p:spPr>
          <a:xfrm>
            <a:off x="8234452" y="102708"/>
            <a:ext cx="3549832" cy="3562533"/>
          </a:xfrm>
          <a:prstGeom prst="rect">
            <a:avLst/>
          </a:prstGeom>
        </p:spPr>
      </p:pic>
      <p:pic>
        <p:nvPicPr>
          <p:cNvPr id="12" name="Picture 11" descr="Graphic of the GIRFEC My World Triangle">
            <a:extLst>
              <a:ext uri="{FF2B5EF4-FFF2-40B4-BE49-F238E27FC236}">
                <a16:creationId xmlns:a16="http://schemas.microsoft.com/office/drawing/2014/main" id="{F9811530-E8D0-078E-80A7-B1E2AC292DA4}"/>
              </a:ext>
            </a:extLst>
          </p:cNvPr>
          <p:cNvPicPr>
            <a:picLocks noChangeAspect="1"/>
          </p:cNvPicPr>
          <p:nvPr/>
        </p:nvPicPr>
        <p:blipFill>
          <a:blip r:embed="rId4"/>
          <a:stretch>
            <a:fillRect/>
          </a:stretch>
        </p:blipFill>
        <p:spPr>
          <a:xfrm>
            <a:off x="8234452" y="3673523"/>
            <a:ext cx="3558758" cy="2491130"/>
          </a:xfrm>
          <a:prstGeom prst="rect">
            <a:avLst/>
          </a:prstGeom>
        </p:spPr>
      </p:pic>
    </p:spTree>
    <p:extLst>
      <p:ext uri="{BB962C8B-B14F-4D97-AF65-F5344CB8AC3E}">
        <p14:creationId xmlns:p14="http://schemas.microsoft.com/office/powerpoint/2010/main" val="6978408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09AB3-C126-40C3-B5F7-E6E95A1C3997}"/>
              </a:ext>
            </a:extLst>
          </p:cNvPr>
          <p:cNvSpPr>
            <a:spLocks noGrp="1"/>
          </p:cNvSpPr>
          <p:nvPr>
            <p:ph type="title"/>
          </p:nvPr>
        </p:nvSpPr>
        <p:spPr>
          <a:xfrm>
            <a:off x="599554" y="161603"/>
            <a:ext cx="10956756" cy="1075619"/>
          </a:xfrm>
        </p:spPr>
        <p:txBody>
          <a:bodyPr anchor="b">
            <a:noAutofit/>
          </a:bodyPr>
          <a:lstStyle/>
          <a:p>
            <a:r>
              <a:rPr lang="en-GB" sz="3600" b="1" dirty="0"/>
              <a:t>Educational outcomes</a:t>
            </a:r>
            <a:br>
              <a:rPr lang="en-GB" sz="3600" b="1" dirty="0"/>
            </a:br>
            <a:r>
              <a:rPr lang="en-GB" sz="2400" b="1" dirty="0"/>
              <a:t>for care-experienced young people</a:t>
            </a:r>
          </a:p>
        </p:txBody>
      </p:sp>
      <p:sp>
        <p:nvSpPr>
          <p:cNvPr id="11" name="Content Placeholder 8">
            <a:extLst>
              <a:ext uri="{FF2B5EF4-FFF2-40B4-BE49-F238E27FC236}">
                <a16:creationId xmlns:a16="http://schemas.microsoft.com/office/drawing/2014/main" id="{B8811053-7870-4F23-8FEE-CA105166BAE4}"/>
              </a:ext>
              <a:ext uri="{C183D7F6-B498-43B3-948B-1728B52AA6E4}">
                <adec:decorative xmlns:adec="http://schemas.microsoft.com/office/drawing/2017/decorative" val="1"/>
              </a:ext>
            </a:extLst>
          </p:cNvPr>
          <p:cNvSpPr>
            <a:spLocks noGrp="1"/>
          </p:cNvSpPr>
          <p:nvPr>
            <p:ph idx="1"/>
          </p:nvPr>
        </p:nvSpPr>
        <p:spPr>
          <a:xfrm>
            <a:off x="140387" y="5661199"/>
            <a:ext cx="5525287" cy="323166"/>
          </a:xfrm>
        </p:spPr>
        <p:txBody>
          <a:bodyPr anchor="t">
            <a:noAutofit/>
          </a:bodyPr>
          <a:lstStyle/>
          <a:p>
            <a:pPr marL="0" indent="0" algn="ctr">
              <a:buNone/>
            </a:pPr>
            <a:r>
              <a:rPr lang="en-GB" sz="1600" dirty="0">
                <a:hlinkClick r:id="rId3"/>
              </a:rPr>
              <a:t>Education Outcomes for Looked After Children 2024/25</a:t>
            </a:r>
            <a:endParaRPr lang="en-US" sz="1600" dirty="0">
              <a:solidFill>
                <a:srgbClr val="0F496F"/>
              </a:solidFill>
            </a:endParaRPr>
          </a:p>
        </p:txBody>
      </p:sp>
      <p:sp>
        <p:nvSpPr>
          <p:cNvPr id="8" name="TextBox 7">
            <a:extLst>
              <a:ext uri="{FF2B5EF4-FFF2-40B4-BE49-F238E27FC236}">
                <a16:creationId xmlns:a16="http://schemas.microsoft.com/office/drawing/2014/main" id="{ED9C3870-A228-63E6-58E5-9A0E2D195074}"/>
              </a:ext>
              <a:ext uri="{C183D7F6-B498-43B3-948B-1728B52AA6E4}">
                <adec:decorative xmlns:adec="http://schemas.microsoft.com/office/drawing/2017/decorative" val="1"/>
              </a:ext>
            </a:extLst>
          </p:cNvPr>
          <p:cNvSpPr txBox="1"/>
          <p:nvPr/>
        </p:nvSpPr>
        <p:spPr>
          <a:xfrm>
            <a:off x="5829300" y="5622727"/>
            <a:ext cx="6480752" cy="400110"/>
          </a:xfrm>
          <a:prstGeom prst="rect">
            <a:avLst/>
          </a:prstGeom>
          <a:noFill/>
        </p:spPr>
        <p:txBody>
          <a:bodyPr wrap="square">
            <a:spAutoFit/>
          </a:bodyPr>
          <a:lstStyle/>
          <a:p>
            <a:r>
              <a:rPr lang="en-GB" sz="1000" dirty="0"/>
              <a:t>*Of looked after children aged 5 to 15 years old, 91.4% had a valid Scottish Candidate Number. </a:t>
            </a:r>
          </a:p>
          <a:p>
            <a:r>
              <a:rPr lang="en-GB" sz="1000" b="1" dirty="0"/>
              <a:t>Without this </a:t>
            </a:r>
            <a:r>
              <a:rPr lang="en-GB" sz="1000" dirty="0"/>
              <a:t>a child or young person cannot be matched to their attainment or post-school destination data!!</a:t>
            </a:r>
          </a:p>
        </p:txBody>
      </p:sp>
      <p:pic>
        <p:nvPicPr>
          <p:cNvPr id="6" name="Picture 5">
            <a:extLst>
              <a:ext uri="{FF2B5EF4-FFF2-40B4-BE49-F238E27FC236}">
                <a16:creationId xmlns:a16="http://schemas.microsoft.com/office/drawing/2014/main" id="{F9CD3FF2-EBEA-FA6B-55BA-A1A20ADE7939}"/>
              </a:ext>
            </a:extLst>
          </p:cNvPr>
          <p:cNvPicPr>
            <a:picLocks noChangeAspect="1"/>
          </p:cNvPicPr>
          <p:nvPr/>
        </p:nvPicPr>
        <p:blipFill>
          <a:blip r:embed="rId4">
            <a:extLst>
              <a:ext uri="{28A0092B-C50C-407E-A947-70E740481C1C}">
                <a14:useLocalDpi xmlns:a14="http://schemas.microsoft.com/office/drawing/2010/main" val="0"/>
              </a:ext>
            </a:extLst>
          </a:blip>
          <a:srcRect t="1907" b="49252"/>
          <a:stretch>
            <a:fillRect/>
          </a:stretch>
        </p:blipFill>
        <p:spPr bwMode="auto">
          <a:xfrm>
            <a:off x="599554" y="1361932"/>
            <a:ext cx="5729288" cy="3946668"/>
          </a:xfrm>
          <a:prstGeom prst="rect">
            <a:avLst/>
          </a:prstGeom>
          <a:noFill/>
        </p:spPr>
      </p:pic>
      <p:pic>
        <p:nvPicPr>
          <p:cNvPr id="7" name="Picture 6">
            <a:extLst>
              <a:ext uri="{FF2B5EF4-FFF2-40B4-BE49-F238E27FC236}">
                <a16:creationId xmlns:a16="http://schemas.microsoft.com/office/drawing/2014/main" id="{90D78238-8182-FDDA-03EC-D49317FBFA5B}"/>
              </a:ext>
            </a:extLst>
          </p:cNvPr>
          <p:cNvPicPr>
            <a:picLocks noChangeAspect="1"/>
          </p:cNvPicPr>
          <p:nvPr/>
        </p:nvPicPr>
        <p:blipFill>
          <a:blip r:embed="rId4">
            <a:extLst>
              <a:ext uri="{28A0092B-C50C-407E-A947-70E740481C1C}">
                <a14:useLocalDpi xmlns:a14="http://schemas.microsoft.com/office/drawing/2010/main" val="0"/>
              </a:ext>
            </a:extLst>
          </a:blip>
          <a:srcRect t="48100" b="3059"/>
          <a:stretch>
            <a:fillRect/>
          </a:stretch>
        </p:blipFill>
        <p:spPr bwMode="auto">
          <a:xfrm>
            <a:off x="6328842" y="1361932"/>
            <a:ext cx="5729288" cy="3946668"/>
          </a:xfrm>
          <a:prstGeom prst="rect">
            <a:avLst/>
          </a:prstGeom>
          <a:noFill/>
        </p:spPr>
      </p:pic>
      <p:sp>
        <p:nvSpPr>
          <p:cNvPr id="9" name="TextBox 8">
            <a:extLst>
              <a:ext uri="{FF2B5EF4-FFF2-40B4-BE49-F238E27FC236}">
                <a16:creationId xmlns:a16="http://schemas.microsoft.com/office/drawing/2014/main" id="{B5F620CE-DCDE-95FD-4B33-A99220E43C5F}"/>
              </a:ext>
            </a:extLst>
          </p:cNvPr>
          <p:cNvSpPr txBox="1"/>
          <p:nvPr/>
        </p:nvSpPr>
        <p:spPr>
          <a:xfrm>
            <a:off x="6502399" y="161603"/>
            <a:ext cx="5359401" cy="1200329"/>
          </a:xfrm>
          <a:prstGeom prst="rect">
            <a:avLst/>
          </a:prstGeom>
          <a:noFill/>
          <a:ln w="57150">
            <a:solidFill>
              <a:schemeClr val="accent1"/>
            </a:solidFill>
          </a:ln>
        </p:spPr>
        <p:txBody>
          <a:bodyPr wrap="square">
            <a:spAutoFit/>
          </a:bodyPr>
          <a:lstStyle/>
          <a:p>
            <a:pPr algn="ctr"/>
            <a:r>
              <a:rPr lang="en-GB" sz="2400" dirty="0">
                <a:solidFill>
                  <a:schemeClr val="accent1"/>
                </a:solidFill>
              </a:rPr>
              <a:t>There are still </a:t>
            </a:r>
            <a:r>
              <a:rPr lang="en-GB" sz="2400" b="1" dirty="0">
                <a:solidFill>
                  <a:schemeClr val="accent1"/>
                </a:solidFill>
              </a:rPr>
              <a:t>large gaps in outcomes for care experienced pupils </a:t>
            </a:r>
            <a:r>
              <a:rPr lang="en-GB" sz="2400" dirty="0">
                <a:solidFill>
                  <a:schemeClr val="accent1"/>
                </a:solidFill>
              </a:rPr>
              <a:t>compared with all pupils.</a:t>
            </a:r>
          </a:p>
        </p:txBody>
      </p:sp>
      <p:sp>
        <p:nvSpPr>
          <p:cNvPr id="13" name="Rectangle 12">
            <a:extLst>
              <a:ext uri="{FF2B5EF4-FFF2-40B4-BE49-F238E27FC236}">
                <a16:creationId xmlns:a16="http://schemas.microsoft.com/office/drawing/2014/main" id="{E5803526-B854-6068-B22C-70F9BC040204}"/>
              </a:ext>
            </a:extLst>
          </p:cNvPr>
          <p:cNvSpPr/>
          <p:nvPr/>
        </p:nvSpPr>
        <p:spPr>
          <a:xfrm>
            <a:off x="599553" y="5207000"/>
            <a:ext cx="5697549" cy="10160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72143833"/>
      </p:ext>
    </p:extLst>
  </p:cSld>
  <p:clrMapOvr>
    <a:masterClrMapping/>
  </p:clrMapOvr>
  <mc:AlternateContent xmlns:mc="http://schemas.openxmlformats.org/markup-compatibility/2006" xmlns:p14="http://schemas.microsoft.com/office/powerpoint/2010/main">
    <mc:Choice Requires="p14">
      <p:transition spd="slow" p14:dur="2000" advTm="73453"/>
    </mc:Choice>
    <mc:Fallback xmlns="">
      <p:transition spd="slow" advTm="73453"/>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0340" y="82296"/>
            <a:ext cx="11171320" cy="1325563"/>
          </a:xfrm>
        </p:spPr>
        <p:txBody>
          <a:bodyPr/>
          <a:lstStyle/>
          <a:p>
            <a:pPr algn="ctr"/>
            <a:r>
              <a:rPr lang="en-GB" b="1" dirty="0"/>
              <a:t>Plan 21-24 and the progress we’ve made</a:t>
            </a:r>
          </a:p>
        </p:txBody>
      </p:sp>
    </p:spTree>
    <p:extLst>
      <p:ext uri="{BB962C8B-B14F-4D97-AF65-F5344CB8AC3E}">
        <p14:creationId xmlns:p14="http://schemas.microsoft.com/office/powerpoint/2010/main" val="3119837520"/>
      </p:ext>
    </p:extLst>
  </p:cSld>
  <p:clrMapOvr>
    <a:masterClrMapping/>
  </p:clrMapOvr>
  <mc:AlternateContent xmlns:mc="http://schemas.openxmlformats.org/markup-compatibility/2006" xmlns:p14="http://schemas.microsoft.com/office/powerpoint/2010/main">
    <mc:Choice Requires="p14">
      <p:transition spd="slow" p14:dur="2000" advTm="68572"/>
    </mc:Choice>
    <mc:Fallback xmlns="">
      <p:transition spd="slow" advTm="68572"/>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2F243-D6F7-869E-25A2-00287C358E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3512D1-5D8E-9F82-0E8F-1226E888D8C2}"/>
              </a:ext>
            </a:extLst>
          </p:cNvPr>
          <p:cNvSpPr>
            <a:spLocks noGrp="1"/>
          </p:cNvSpPr>
          <p:nvPr>
            <p:ph type="title"/>
          </p:nvPr>
        </p:nvSpPr>
        <p:spPr>
          <a:xfrm>
            <a:off x="526093" y="56259"/>
            <a:ext cx="11504861" cy="1325563"/>
          </a:xfrm>
        </p:spPr>
        <p:txBody>
          <a:bodyPr/>
          <a:lstStyle/>
          <a:p>
            <a:r>
              <a:rPr lang="en-GB" b="1" dirty="0"/>
              <a:t>The Promise – Plan 24-30</a:t>
            </a:r>
          </a:p>
        </p:txBody>
      </p:sp>
      <p:sp>
        <p:nvSpPr>
          <p:cNvPr id="3" name="Content Placeholder 2">
            <a:extLst>
              <a:ext uri="{FF2B5EF4-FFF2-40B4-BE49-F238E27FC236}">
                <a16:creationId xmlns:a16="http://schemas.microsoft.com/office/drawing/2014/main" id="{C1D71A04-DDDA-6EF0-4406-F8EC2E28B12F}"/>
              </a:ext>
              <a:ext uri="{C183D7F6-B498-43B3-948B-1728B52AA6E4}">
                <adec:decorative xmlns:adec="http://schemas.microsoft.com/office/drawing/2017/decorative" val="1"/>
              </a:ext>
            </a:extLst>
          </p:cNvPr>
          <p:cNvSpPr>
            <a:spLocks noGrp="1"/>
          </p:cNvSpPr>
          <p:nvPr>
            <p:ph idx="1"/>
          </p:nvPr>
        </p:nvSpPr>
        <p:spPr>
          <a:xfrm>
            <a:off x="8960561" y="2257594"/>
            <a:ext cx="3231439" cy="356795"/>
          </a:xfrm>
        </p:spPr>
        <p:txBody>
          <a:bodyPr>
            <a:noAutofit/>
          </a:bodyPr>
          <a:lstStyle/>
          <a:p>
            <a:pPr marL="0" indent="0" algn="ctr">
              <a:buNone/>
            </a:pPr>
            <a:r>
              <a:rPr lang="en-GB" sz="1600" dirty="0"/>
              <a:t>For more information about how Plan 24-30 will work see the following film:</a:t>
            </a:r>
          </a:p>
          <a:p>
            <a:pPr marL="0" indent="0" algn="ctr">
              <a:buNone/>
            </a:pPr>
            <a:r>
              <a:rPr lang="en-GB" sz="1600" dirty="0">
                <a:hlinkClick r:id="rId3"/>
              </a:rPr>
              <a:t>https://youtu.be/lAdM1EunFDk</a:t>
            </a:r>
            <a:r>
              <a:rPr lang="en-GB" sz="1600" dirty="0"/>
              <a:t> </a:t>
            </a:r>
          </a:p>
        </p:txBody>
      </p:sp>
      <p:pic>
        <p:nvPicPr>
          <p:cNvPr id="4" name="Picture 3">
            <a:extLst>
              <a:ext uri="{FF2B5EF4-FFF2-40B4-BE49-F238E27FC236}">
                <a16:creationId xmlns:a16="http://schemas.microsoft.com/office/drawing/2014/main" id="{794D02BA-3C56-2482-0708-EBBE0BBA932B}"/>
              </a:ext>
              <a:ext uri="{C183D7F6-B498-43B3-948B-1728B52AA6E4}">
                <adec:decorative xmlns:adec="http://schemas.microsoft.com/office/drawing/2017/decorative" val="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8977019" y="205653"/>
            <a:ext cx="3053935" cy="1902547"/>
          </a:xfrm>
          <a:prstGeom prst="rect">
            <a:avLst/>
          </a:prstGeom>
        </p:spPr>
      </p:pic>
      <p:sp>
        <p:nvSpPr>
          <p:cNvPr id="10" name="TextBox 9">
            <a:extLst>
              <a:ext uri="{FF2B5EF4-FFF2-40B4-BE49-F238E27FC236}">
                <a16:creationId xmlns:a16="http://schemas.microsoft.com/office/drawing/2014/main" id="{ECF9207B-464B-227B-2B86-C0A41AA0A12F}"/>
              </a:ext>
            </a:extLst>
          </p:cNvPr>
          <p:cNvSpPr txBox="1"/>
          <p:nvPr/>
        </p:nvSpPr>
        <p:spPr>
          <a:xfrm>
            <a:off x="653094" y="1531216"/>
            <a:ext cx="8323926" cy="4524315"/>
          </a:xfrm>
          <a:prstGeom prst="rect">
            <a:avLst/>
          </a:prstGeom>
          <a:noFill/>
        </p:spPr>
        <p:txBody>
          <a:bodyPr wrap="square">
            <a:spAutoFit/>
          </a:bodyPr>
          <a:lstStyle/>
          <a:p>
            <a:pPr algn="l"/>
            <a:r>
              <a:rPr lang="en-GB" b="1" i="0" dirty="0">
                <a:solidFill>
                  <a:srgbClr val="27274A"/>
                </a:solidFill>
                <a:effectLst/>
                <a:latin typeface="Arial" panose="020B0604020202020204" pitchFamily="34" charset="0"/>
                <a:cs typeface="Arial" panose="020B0604020202020204" pitchFamily="34" charset="0"/>
              </a:rPr>
              <a:t>Builds on what has come before</a:t>
            </a:r>
          </a:p>
          <a:p>
            <a:pPr algn="l"/>
            <a:r>
              <a:rPr lang="en-GB" b="0" i="0" dirty="0">
                <a:solidFill>
                  <a:srgbClr val="000000"/>
                </a:solidFill>
                <a:effectLst/>
                <a:latin typeface="Arial" panose="020B0604020202020204" pitchFamily="34" charset="0"/>
                <a:cs typeface="Arial" panose="020B0604020202020204" pitchFamily="34" charset="0"/>
              </a:rPr>
              <a:t>Evolving from Plan 21-24</a:t>
            </a:r>
            <a:r>
              <a:rPr lang="en-GB" dirty="0">
                <a:solidFill>
                  <a:srgbClr val="000000"/>
                </a:solidFill>
                <a:latin typeface="Arial" panose="020B0604020202020204" pitchFamily="34" charset="0"/>
                <a:cs typeface="Arial" panose="020B0604020202020204" pitchFamily="34" charset="0"/>
              </a:rPr>
              <a:t> and</a:t>
            </a:r>
            <a:r>
              <a:rPr lang="en-GB" b="0" i="0" dirty="0">
                <a:solidFill>
                  <a:srgbClr val="000000"/>
                </a:solidFill>
                <a:effectLst/>
                <a:latin typeface="Arial" panose="020B0604020202020204" pitchFamily="34" charset="0"/>
                <a:cs typeface="Arial" panose="020B0604020202020204" pitchFamily="34" charset="0"/>
              </a:rPr>
              <a:t> detailing who needs to do what, by when</a:t>
            </a:r>
          </a:p>
          <a:p>
            <a:pPr algn="l"/>
            <a:endParaRPr lang="en-GB" b="0" i="0" dirty="0">
              <a:solidFill>
                <a:srgbClr val="000000"/>
              </a:solidFill>
              <a:effectLst/>
              <a:latin typeface="Arial" panose="020B0604020202020204" pitchFamily="34" charset="0"/>
              <a:cs typeface="Arial" panose="020B0604020202020204" pitchFamily="34" charset="0"/>
            </a:endParaRPr>
          </a:p>
          <a:p>
            <a:pPr algn="l"/>
            <a:r>
              <a:rPr lang="en-GB" b="1" i="0" dirty="0">
                <a:solidFill>
                  <a:srgbClr val="27274A"/>
                </a:solidFill>
                <a:effectLst/>
                <a:latin typeface="Arial" panose="020B0604020202020204" pitchFamily="34" charset="0"/>
                <a:cs typeface="Arial" panose="020B0604020202020204" pitchFamily="34" charset="0"/>
              </a:rPr>
              <a:t>Is devised together</a:t>
            </a:r>
          </a:p>
          <a:p>
            <a:pPr algn="l"/>
            <a:r>
              <a:rPr lang="en-GB" b="0" i="0" dirty="0">
                <a:solidFill>
                  <a:srgbClr val="000000"/>
                </a:solidFill>
                <a:effectLst/>
                <a:latin typeface="Arial" panose="020B0604020202020204" pitchFamily="34" charset="0"/>
                <a:cs typeface="Arial" panose="020B0604020202020204" pitchFamily="34" charset="0"/>
              </a:rPr>
              <a:t>Stakeholders feedback/input will shape the Plan</a:t>
            </a:r>
          </a:p>
          <a:p>
            <a:pPr algn="l"/>
            <a:endParaRPr lang="en-GB" b="0" i="0" dirty="0">
              <a:solidFill>
                <a:srgbClr val="000000"/>
              </a:solidFill>
              <a:effectLst/>
              <a:latin typeface="Arial" panose="020B0604020202020204" pitchFamily="34" charset="0"/>
              <a:cs typeface="Arial" panose="020B0604020202020204" pitchFamily="34" charset="0"/>
            </a:endParaRPr>
          </a:p>
          <a:p>
            <a:pPr algn="l"/>
            <a:r>
              <a:rPr lang="en-GB" b="1" i="0" dirty="0">
                <a:solidFill>
                  <a:srgbClr val="27274A"/>
                </a:solidFill>
                <a:effectLst/>
                <a:latin typeface="Arial" panose="020B0604020202020204" pitchFamily="34" charset="0"/>
                <a:cs typeface="Arial" panose="020B0604020202020204" pitchFamily="34" charset="0"/>
              </a:rPr>
              <a:t>Keeps everyone on track</a:t>
            </a:r>
          </a:p>
          <a:p>
            <a:pPr algn="l"/>
            <a:r>
              <a:rPr lang="en-GB" b="0" i="0" dirty="0">
                <a:solidFill>
                  <a:srgbClr val="000000"/>
                </a:solidFill>
                <a:effectLst/>
                <a:latin typeface="Arial" panose="020B0604020202020204" pitchFamily="34" charset="0"/>
                <a:cs typeface="Arial" panose="020B0604020202020204" pitchFamily="34" charset="0"/>
              </a:rPr>
              <a:t>Mapped to key policy areas such as </a:t>
            </a:r>
            <a:r>
              <a:rPr lang="en-GB" b="0" i="0" dirty="0" err="1">
                <a:solidFill>
                  <a:srgbClr val="000000"/>
                </a:solidFill>
                <a:effectLst/>
                <a:latin typeface="Arial" panose="020B0604020202020204" pitchFamily="34" charset="0"/>
                <a:cs typeface="Arial" panose="020B0604020202020204" pitchFamily="34" charset="0"/>
              </a:rPr>
              <a:t>UNCRC</a:t>
            </a:r>
            <a:r>
              <a:rPr lang="en-GB" b="0" i="0" dirty="0">
                <a:solidFill>
                  <a:srgbClr val="000000"/>
                </a:solidFill>
                <a:effectLst/>
                <a:latin typeface="Arial" panose="020B0604020202020204" pitchFamily="34" charset="0"/>
                <a:cs typeface="Arial" panose="020B0604020202020204" pitchFamily="34" charset="0"/>
              </a:rPr>
              <a:t> and </a:t>
            </a:r>
            <a:r>
              <a:rPr lang="en-GB" b="0" i="0" dirty="0" err="1">
                <a:solidFill>
                  <a:srgbClr val="000000"/>
                </a:solidFill>
                <a:effectLst/>
                <a:latin typeface="Arial" panose="020B0604020202020204" pitchFamily="34" charset="0"/>
                <a:cs typeface="Arial" panose="020B0604020202020204" pitchFamily="34" charset="0"/>
              </a:rPr>
              <a:t>GIRFEC</a:t>
            </a:r>
            <a:endParaRPr lang="en-GB" dirty="0">
              <a:solidFill>
                <a:srgbClr val="000000"/>
              </a:solidFill>
              <a:latin typeface="Arial" panose="020B0604020202020204" pitchFamily="34" charset="0"/>
              <a:cs typeface="Arial" panose="020B0604020202020204" pitchFamily="34" charset="0"/>
            </a:endParaRPr>
          </a:p>
          <a:p>
            <a:pPr algn="l"/>
            <a:endParaRPr lang="en-GB" b="0" i="0" dirty="0">
              <a:solidFill>
                <a:srgbClr val="000000"/>
              </a:solidFill>
              <a:effectLst/>
              <a:latin typeface="Arial" panose="020B0604020202020204" pitchFamily="34" charset="0"/>
              <a:cs typeface="Arial" panose="020B0604020202020204" pitchFamily="34" charset="0"/>
            </a:endParaRPr>
          </a:p>
          <a:p>
            <a:pPr algn="l"/>
            <a:r>
              <a:rPr lang="en-GB" b="1" i="0" dirty="0">
                <a:solidFill>
                  <a:srgbClr val="27274A"/>
                </a:solidFill>
                <a:effectLst/>
                <a:latin typeface="Arial" panose="020B0604020202020204" pitchFamily="34" charset="0"/>
                <a:cs typeface="Arial" panose="020B0604020202020204" pitchFamily="34" charset="0"/>
              </a:rPr>
              <a:t>Belongs to everyone involved</a:t>
            </a:r>
          </a:p>
          <a:p>
            <a:pPr algn="l"/>
            <a:r>
              <a:rPr lang="en-GB" dirty="0">
                <a:solidFill>
                  <a:srgbClr val="000000"/>
                </a:solidFill>
                <a:latin typeface="Arial" panose="020B0604020202020204" pitchFamily="34" charset="0"/>
                <a:cs typeface="Arial" panose="020B0604020202020204" pitchFamily="34" charset="0"/>
              </a:rPr>
              <a:t>D</a:t>
            </a:r>
            <a:r>
              <a:rPr lang="en-GB" b="0" i="0" dirty="0">
                <a:solidFill>
                  <a:srgbClr val="000000"/>
                </a:solidFill>
                <a:effectLst/>
                <a:latin typeface="Arial" panose="020B0604020202020204" pitchFamily="34" charset="0"/>
                <a:cs typeface="Arial" panose="020B0604020202020204" pitchFamily="34" charset="0"/>
              </a:rPr>
              <a:t>eveloped in an open and collaborative way</a:t>
            </a:r>
            <a:r>
              <a:rPr lang="en-GB" dirty="0">
                <a:solidFill>
                  <a:srgbClr val="000000"/>
                </a:solidFill>
                <a:latin typeface="Arial" panose="020B0604020202020204" pitchFamily="34" charset="0"/>
                <a:cs typeface="Arial" panose="020B0604020202020204" pitchFamily="34" charset="0"/>
              </a:rPr>
              <a:t> </a:t>
            </a:r>
            <a:r>
              <a:rPr lang="en-GB" b="0" i="0" dirty="0">
                <a:solidFill>
                  <a:srgbClr val="000000"/>
                </a:solidFill>
                <a:effectLst/>
                <a:latin typeface="Arial" panose="020B0604020202020204" pitchFamily="34" charset="0"/>
                <a:cs typeface="Arial" panose="020B0604020202020204" pitchFamily="34" charset="0"/>
              </a:rPr>
              <a:t>and will reflect everyone’s work</a:t>
            </a:r>
          </a:p>
          <a:p>
            <a:pPr algn="l"/>
            <a:endParaRPr lang="en-GB" b="0" i="0" dirty="0">
              <a:solidFill>
                <a:srgbClr val="000000"/>
              </a:solidFill>
              <a:effectLst/>
              <a:latin typeface="Arial" panose="020B0604020202020204" pitchFamily="34" charset="0"/>
              <a:cs typeface="Arial" panose="020B0604020202020204" pitchFamily="34" charset="0"/>
            </a:endParaRPr>
          </a:p>
          <a:p>
            <a:pPr algn="l"/>
            <a:r>
              <a:rPr lang="en-GB" b="1" i="0" dirty="0">
                <a:solidFill>
                  <a:srgbClr val="27274A"/>
                </a:solidFill>
                <a:effectLst/>
                <a:latin typeface="Arial" panose="020B0604020202020204" pitchFamily="34" charset="0"/>
                <a:cs typeface="Arial" panose="020B0604020202020204" pitchFamily="34" charset="0"/>
              </a:rPr>
              <a:t>Is live and constantly updated</a:t>
            </a:r>
          </a:p>
          <a:p>
            <a:pPr algn="l"/>
            <a:r>
              <a:rPr lang="en-GB" dirty="0">
                <a:solidFill>
                  <a:srgbClr val="000000"/>
                </a:solidFill>
                <a:latin typeface="Arial" panose="020B0604020202020204" pitchFamily="34" charset="0"/>
                <a:cs typeface="Arial" panose="020B0604020202020204" pitchFamily="34" charset="0"/>
              </a:rPr>
              <a:t>U</a:t>
            </a:r>
            <a:r>
              <a:rPr lang="en-GB" b="0" i="0" dirty="0">
                <a:solidFill>
                  <a:srgbClr val="000000"/>
                </a:solidFill>
                <a:effectLst/>
                <a:latin typeface="Arial" panose="020B0604020202020204" pitchFamily="34" charset="0"/>
                <a:cs typeface="Arial" panose="020B0604020202020204" pitchFamily="34" charset="0"/>
              </a:rPr>
              <a:t>pdated regularly to track progress and map out what still needs to happen next</a:t>
            </a:r>
          </a:p>
          <a:p>
            <a:pPr algn="l"/>
            <a:endParaRPr lang="en-GB" dirty="0">
              <a:solidFill>
                <a:srgbClr val="000000"/>
              </a:solidFill>
              <a:latin typeface="Arial" panose="020B0604020202020204" pitchFamily="34" charset="0"/>
              <a:cs typeface="Arial" panose="020B0604020202020204" pitchFamily="34" charset="0"/>
            </a:endParaRPr>
          </a:p>
          <a:p>
            <a:pPr algn="l"/>
            <a:r>
              <a:rPr lang="en-GB" dirty="0">
                <a:solidFill>
                  <a:srgbClr val="000000"/>
                </a:solidFill>
                <a:latin typeface="Arial" panose="020B0604020202020204" pitchFamily="34" charset="0"/>
                <a:cs typeface="Arial" panose="020B0604020202020204" pitchFamily="34" charset="0"/>
              </a:rPr>
              <a:t>By January 2025 </a:t>
            </a:r>
            <a:r>
              <a:rPr lang="en-GB" b="1" dirty="0">
                <a:solidFill>
                  <a:srgbClr val="000000"/>
                </a:solidFill>
                <a:latin typeface="Arial" panose="020B0604020202020204" pitchFamily="34" charset="0"/>
                <a:cs typeface="Arial" panose="020B0604020202020204" pitchFamily="34" charset="0"/>
              </a:rPr>
              <a:t>EDUCATION</a:t>
            </a:r>
            <a:r>
              <a:rPr lang="en-GB" dirty="0">
                <a:solidFill>
                  <a:srgbClr val="000000"/>
                </a:solidFill>
                <a:latin typeface="Arial" panose="020B0604020202020204" pitchFamily="34" charset="0"/>
                <a:cs typeface="Arial" panose="020B0604020202020204" pitchFamily="34" charset="0"/>
              </a:rPr>
              <a:t> will have a Route Map to follow.</a:t>
            </a:r>
            <a:endParaRPr lang="en-GB" b="0" i="0" dirty="0">
              <a:solidFill>
                <a:srgbClr val="00000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66778520"/>
      </p:ext>
    </p:extLst>
  </p:cSld>
  <p:clrMapOvr>
    <a:masterClrMapping/>
  </p:clrMapOvr>
  <mc:AlternateContent xmlns:mc="http://schemas.openxmlformats.org/markup-compatibility/2006" xmlns:p14="http://schemas.microsoft.com/office/powerpoint/2010/main">
    <mc:Choice Requires="p14">
      <p:transition spd="slow" p14:dur="2000" advTm="41945"/>
    </mc:Choice>
    <mc:Fallback xmlns="">
      <p:transition spd="slow" advTm="41945"/>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BA845-384E-EB4B-13A8-B1012A16258B}"/>
              </a:ext>
            </a:extLst>
          </p:cNvPr>
          <p:cNvSpPr>
            <a:spLocks noGrp="1"/>
          </p:cNvSpPr>
          <p:nvPr>
            <p:ph type="title" idx="4294967295"/>
          </p:nvPr>
        </p:nvSpPr>
        <p:spPr>
          <a:xfrm>
            <a:off x="711740" y="426181"/>
            <a:ext cx="10768520"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mn-lt"/>
                <a:ea typeface="+mn-ea"/>
                <a:cs typeface="+mn-cs"/>
              </a:rPr>
              <a:t>Where do we start?</a:t>
            </a:r>
            <a:endParaRPr kumimoji="0" lang="en-US" sz="2400" b="0"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mn-lt"/>
              <a:ea typeface="+mn-ea"/>
              <a:cs typeface="+mn-cs"/>
            </a:endParaRPr>
          </a:p>
        </p:txBody>
      </p:sp>
      <p:sp>
        <p:nvSpPr>
          <p:cNvPr id="3" name="Content Placeholder 2">
            <a:extLst>
              <a:ext uri="{FF2B5EF4-FFF2-40B4-BE49-F238E27FC236}">
                <a16:creationId xmlns:a16="http://schemas.microsoft.com/office/drawing/2014/main" id="{3CE9080E-A7C9-4594-ACD2-D942D80BD41A}"/>
              </a:ext>
            </a:extLst>
          </p:cNvPr>
          <p:cNvSpPr>
            <a:spLocks noGrp="1"/>
          </p:cNvSpPr>
          <p:nvPr>
            <p:ph idx="1"/>
          </p:nvPr>
        </p:nvSpPr>
        <p:spPr>
          <a:xfrm>
            <a:off x="967497" y="1448348"/>
            <a:ext cx="10768519" cy="4769572"/>
          </a:xfrm>
        </p:spPr>
        <p:txBody>
          <a:bodyPr>
            <a:noAutofit/>
          </a:bodyPr>
          <a:lstStyle/>
          <a:p>
            <a:pPr marL="0" indent="0">
              <a:buNone/>
            </a:pPr>
            <a:r>
              <a:rPr lang="en-GB" dirty="0"/>
              <a:t>…be </a:t>
            </a:r>
            <a:r>
              <a:rPr lang="en-GB" b="1" dirty="0"/>
              <a:t>ambitious</a:t>
            </a:r>
            <a:r>
              <a:rPr lang="en-GB" dirty="0"/>
              <a:t> for care experienced children and ensure they have all they need to thrive, recognising that they may experience difficulties associated with their life story</a:t>
            </a:r>
          </a:p>
          <a:p>
            <a:pPr marL="0" indent="0">
              <a:buNone/>
            </a:pPr>
            <a:endParaRPr lang="en-GB" dirty="0"/>
          </a:p>
          <a:p>
            <a:pPr marL="0" indent="0">
              <a:buNone/>
            </a:pPr>
            <a:r>
              <a:rPr lang="en-GB" dirty="0"/>
              <a:t>AND</a:t>
            </a:r>
          </a:p>
          <a:p>
            <a:pPr marL="0" indent="0">
              <a:buNone/>
            </a:pPr>
            <a:r>
              <a:rPr lang="en-GB" dirty="0"/>
              <a:t>… ensure that pupils and parents </a:t>
            </a:r>
            <a:r>
              <a:rPr lang="en-GB" b="1" dirty="0"/>
              <a:t>understand</a:t>
            </a:r>
            <a:r>
              <a:rPr lang="en-GB" dirty="0"/>
              <a:t> ‘care experience’ as part of their communities and as </a:t>
            </a:r>
            <a:r>
              <a:rPr lang="en-GB" b="1" dirty="0"/>
              <a:t>another type of family</a:t>
            </a:r>
            <a:r>
              <a:rPr lang="en-GB" dirty="0"/>
              <a:t>. Teachers and school staff must be supported to be aware of the issues facing care experienced pupils so they can best </a:t>
            </a:r>
            <a:r>
              <a:rPr lang="en-GB" b="1" dirty="0"/>
              <a:t>engage and encourage </a:t>
            </a:r>
          </a:p>
          <a:p>
            <a:pPr marL="0" indent="0" algn="r">
              <a:buNone/>
            </a:pPr>
            <a:r>
              <a:rPr lang="en-GB" b="1" dirty="0"/>
              <a:t>The Promise, </a:t>
            </a:r>
            <a:r>
              <a:rPr lang="en-GB" b="1" dirty="0" err="1"/>
              <a:t>p73</a:t>
            </a:r>
            <a:endParaRPr lang="en-GB" b="1" dirty="0"/>
          </a:p>
        </p:txBody>
      </p:sp>
    </p:spTree>
    <p:extLst>
      <p:ext uri="{BB962C8B-B14F-4D97-AF65-F5344CB8AC3E}">
        <p14:creationId xmlns:p14="http://schemas.microsoft.com/office/powerpoint/2010/main" val="30324280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00457-F863-4EEF-A52F-E5F96C11CEC7}"/>
              </a:ext>
            </a:extLst>
          </p:cNvPr>
          <p:cNvSpPr>
            <a:spLocks noGrp="1"/>
          </p:cNvSpPr>
          <p:nvPr>
            <p:ph type="title" idx="4294967295"/>
          </p:nvPr>
        </p:nvSpPr>
        <p:spPr>
          <a:xfrm>
            <a:off x="711740" y="426181"/>
            <a:ext cx="10768520"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mn-lt"/>
                <a:ea typeface="+mn-ea"/>
                <a:cs typeface="+mn-cs"/>
              </a:rPr>
              <a:t>Collaboration and integration of services</a:t>
            </a:r>
            <a:endParaRPr kumimoji="0" lang="en-US" sz="2400" b="0"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mn-lt"/>
              <a:ea typeface="+mn-ea"/>
              <a:cs typeface="+mn-cs"/>
            </a:endParaRPr>
          </a:p>
        </p:txBody>
      </p:sp>
      <p:sp>
        <p:nvSpPr>
          <p:cNvPr id="3" name="TextBox 2">
            <a:extLst>
              <a:ext uri="{FF2B5EF4-FFF2-40B4-BE49-F238E27FC236}">
                <a16:creationId xmlns:a16="http://schemas.microsoft.com/office/drawing/2014/main" id="{1A69F400-8C91-4BB8-9EB3-63AC6A77BC57}"/>
              </a:ext>
            </a:extLst>
          </p:cNvPr>
          <p:cNvSpPr txBox="1"/>
          <p:nvPr/>
        </p:nvSpPr>
        <p:spPr>
          <a:xfrm>
            <a:off x="711740" y="1581795"/>
            <a:ext cx="10689077" cy="4433073"/>
          </a:xfrm>
          <a:prstGeom prst="rect">
            <a:avLst/>
          </a:prstGeom>
          <a:noFill/>
        </p:spPr>
        <p:txBody>
          <a:bodyPr wrap="square" rtlCol="0">
            <a:spAutoFit/>
          </a:bodyPr>
          <a:lstStyle/>
          <a:p>
            <a:pPr>
              <a:lnSpc>
                <a:spcPct val="150000"/>
              </a:lnSpc>
            </a:pPr>
            <a:r>
              <a:rPr lang="en-GB" sz="3200" dirty="0"/>
              <a:t>“Improving the educational attainment of care experienced people should not be the sole responsibility of school staff, but Scotland must support the broader workforce and carers to </a:t>
            </a:r>
            <a:r>
              <a:rPr lang="en-GB" sz="3200" b="1" dirty="0"/>
              <a:t>value and engage </a:t>
            </a:r>
            <a:r>
              <a:rPr lang="en-GB" sz="3200" dirty="0"/>
              <a:t>with the educational progress of the children in their care.”</a:t>
            </a:r>
          </a:p>
          <a:p>
            <a:pPr algn="r">
              <a:lnSpc>
                <a:spcPct val="150000"/>
              </a:lnSpc>
            </a:pPr>
            <a:r>
              <a:rPr lang="en-GB" sz="3200" b="1" dirty="0"/>
              <a:t>The Promise, </a:t>
            </a:r>
            <a:r>
              <a:rPr lang="en-GB" sz="3200" b="1" dirty="0" err="1"/>
              <a:t>p71</a:t>
            </a:r>
            <a:endParaRPr lang="en-GB" sz="3200" dirty="0"/>
          </a:p>
        </p:txBody>
      </p:sp>
    </p:spTree>
    <p:extLst>
      <p:ext uri="{BB962C8B-B14F-4D97-AF65-F5344CB8AC3E}">
        <p14:creationId xmlns:p14="http://schemas.microsoft.com/office/powerpoint/2010/main" val="23423685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66F97-19D4-48CD-900A-6C217C9E17D9}"/>
              </a:ext>
            </a:extLst>
          </p:cNvPr>
          <p:cNvSpPr>
            <a:spLocks noGrp="1"/>
          </p:cNvSpPr>
          <p:nvPr>
            <p:ph type="title"/>
          </p:nvPr>
        </p:nvSpPr>
        <p:spPr>
          <a:xfrm>
            <a:off x="838200" y="411233"/>
            <a:ext cx="10515600" cy="1325563"/>
          </a:xfrm>
        </p:spPr>
        <p:txBody>
          <a:bodyPr/>
          <a:lstStyle/>
          <a:p>
            <a:r>
              <a:rPr lang="en-GB" b="1" dirty="0"/>
              <a:t>Reflection &amp; Collaboration Time</a:t>
            </a:r>
          </a:p>
        </p:txBody>
      </p:sp>
      <p:sp>
        <p:nvSpPr>
          <p:cNvPr id="3" name="Content Placeholder 2">
            <a:extLst>
              <a:ext uri="{FF2B5EF4-FFF2-40B4-BE49-F238E27FC236}">
                <a16:creationId xmlns:a16="http://schemas.microsoft.com/office/drawing/2014/main" id="{68C5F49C-FBCD-40D2-97E5-E79B7737C439}"/>
              </a:ext>
            </a:extLst>
          </p:cNvPr>
          <p:cNvSpPr>
            <a:spLocks noGrp="1"/>
          </p:cNvSpPr>
          <p:nvPr>
            <p:ph idx="1"/>
          </p:nvPr>
        </p:nvSpPr>
        <p:spPr>
          <a:xfrm>
            <a:off x="838200" y="1864519"/>
            <a:ext cx="11195528" cy="4351338"/>
          </a:xfrm>
        </p:spPr>
        <p:txBody>
          <a:bodyPr>
            <a:normAutofit/>
          </a:bodyPr>
          <a:lstStyle/>
          <a:p>
            <a:pPr marL="0" indent="0">
              <a:buNone/>
            </a:pPr>
            <a:endParaRPr lang="en-GB" sz="4000" dirty="0"/>
          </a:p>
          <a:p>
            <a:pPr marL="0" indent="0">
              <a:buNone/>
            </a:pPr>
            <a:r>
              <a:rPr lang="en-GB" sz="4000" dirty="0">
                <a:latin typeface="Calibri" panose="020F0502020204030204" pitchFamily="34" charset="0"/>
                <a:ea typeface="Calibri" panose="020F0502020204030204" pitchFamily="34" charset="0"/>
                <a:cs typeface="Times New Roman" panose="02020603050405020304" pitchFamily="18" charset="0"/>
              </a:rPr>
              <a:t>What do I do as a Good Parent to </a:t>
            </a:r>
          </a:p>
          <a:p>
            <a:pPr marL="0" indent="0">
              <a:buNone/>
            </a:pPr>
            <a:r>
              <a:rPr lang="en-GB" sz="4000" dirty="0">
                <a:latin typeface="Calibri" panose="020F0502020204030204" pitchFamily="34" charset="0"/>
                <a:ea typeface="Calibri" panose="020F0502020204030204" pitchFamily="34" charset="0"/>
                <a:cs typeface="Times New Roman" panose="02020603050405020304" pitchFamily="18" charset="0"/>
              </a:rPr>
              <a:t>Keep The Promise?</a:t>
            </a:r>
          </a:p>
          <a:p>
            <a:pPr marL="0" indent="0">
              <a:buNone/>
            </a:pPr>
            <a:endParaRPr lang="en-GB" sz="40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GB" sz="4000" dirty="0">
                <a:latin typeface="Calibri" panose="020F0502020204030204" pitchFamily="34" charset="0"/>
                <a:ea typeface="Calibri" panose="020F0502020204030204" pitchFamily="34" charset="0"/>
                <a:cs typeface="Times New Roman" panose="02020603050405020304" pitchFamily="18" charset="0"/>
              </a:rPr>
              <a:t>(Possible </a:t>
            </a:r>
            <a:r>
              <a:rPr lang="en-GB" sz="4000" dirty="0" err="1">
                <a:latin typeface="Calibri" panose="020F0502020204030204" pitchFamily="34" charset="0"/>
                <a:ea typeface="Calibri" panose="020F0502020204030204" pitchFamily="34" charset="0"/>
                <a:cs typeface="Times New Roman" panose="02020603050405020304" pitchFamily="18" charset="0"/>
              </a:rPr>
              <a:t>Jamboard</a:t>
            </a:r>
            <a:r>
              <a:rPr lang="en-GB" sz="4000" dirty="0">
                <a:latin typeface="Calibri" panose="020F0502020204030204" pitchFamily="34" charset="0"/>
                <a:ea typeface="Calibri" panose="020F0502020204030204" pitchFamily="34" charset="0"/>
                <a:cs typeface="Times New Roman" panose="02020603050405020304" pitchFamily="18" charset="0"/>
              </a:rPr>
              <a:t> Activity) </a:t>
            </a:r>
            <a:endParaRPr lang="en-GB" sz="28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4C5184DD-BDCA-47B6-8F02-090153F81434}"/>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b="9259"/>
          <a:stretch/>
        </p:blipFill>
        <p:spPr bwMode="auto">
          <a:xfrm>
            <a:off x="10091220" y="218020"/>
            <a:ext cx="1359857" cy="199138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8FF54A3B-83AE-920F-C0E4-E274C6B23696}"/>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5325" y="3778079"/>
            <a:ext cx="3745752" cy="23233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16799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93D08-9FA2-A145-9BC3-65B29A9B1EE6}"/>
              </a:ext>
            </a:extLst>
          </p:cNvPr>
          <p:cNvSpPr>
            <a:spLocks noGrp="1"/>
          </p:cNvSpPr>
          <p:nvPr>
            <p:ph type="title"/>
          </p:nvPr>
        </p:nvSpPr>
        <p:spPr/>
        <p:txBody>
          <a:bodyPr/>
          <a:lstStyle/>
          <a:p>
            <a:r>
              <a:rPr lang="en-GB" dirty="0"/>
              <a:t>Next steps for our setting?</a:t>
            </a:r>
          </a:p>
        </p:txBody>
      </p:sp>
      <p:sp>
        <p:nvSpPr>
          <p:cNvPr id="3" name="Content Placeholder 2">
            <a:extLst>
              <a:ext uri="{FF2B5EF4-FFF2-40B4-BE49-F238E27FC236}">
                <a16:creationId xmlns:a16="http://schemas.microsoft.com/office/drawing/2014/main" id="{4B2FB233-A2FC-0EB8-F83D-15EC1AB287A5}"/>
              </a:ext>
            </a:extLst>
          </p:cNvPr>
          <p:cNvSpPr>
            <a:spLocks noGrp="1"/>
          </p:cNvSpPr>
          <p:nvPr>
            <p:ph idx="1"/>
          </p:nvPr>
        </p:nvSpPr>
        <p:spPr/>
        <p:txBody>
          <a:bodyPr/>
          <a:lstStyle/>
          <a:p>
            <a:r>
              <a:rPr lang="en-GB" dirty="0"/>
              <a:t>So what?</a:t>
            </a:r>
          </a:p>
        </p:txBody>
      </p:sp>
    </p:spTree>
    <p:extLst>
      <p:ext uri="{BB962C8B-B14F-4D97-AF65-F5344CB8AC3E}">
        <p14:creationId xmlns:p14="http://schemas.microsoft.com/office/powerpoint/2010/main" val="33280924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A5414-8803-4846-BC9A-9D80C350D62B}"/>
              </a:ext>
            </a:extLst>
          </p:cNvPr>
          <p:cNvSpPr txBox="1">
            <a:spLocks noGrp="1"/>
          </p:cNvSpPr>
          <p:nvPr>
            <p:ph type="title" idx="4294967295"/>
          </p:nvPr>
        </p:nvSpPr>
        <p:spPr>
          <a:xfrm>
            <a:off x="689703" y="406399"/>
            <a:ext cx="10769480"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400" b="0" i="0" u="none" strike="noStrike" kern="1200" cap="none" spc="0" normalizeH="0" baseline="0" noProof="0" dirty="0">
                <a:ln>
                  <a:noFill/>
                </a:ln>
                <a:solidFill>
                  <a:schemeClr val="tx1"/>
                </a:solidFill>
                <a:effectLst/>
                <a:uLnTx/>
                <a:uFillTx/>
                <a:latin typeface="+mn-lt"/>
                <a:ea typeface="+mn-ea"/>
                <a:cs typeface="+mn-cs"/>
              </a:rPr>
              <a:t>Further reading and resources</a:t>
            </a:r>
          </a:p>
        </p:txBody>
      </p:sp>
      <p:sp>
        <p:nvSpPr>
          <p:cNvPr id="4" name="TextBox 3">
            <a:extLst>
              <a:ext uri="{FF2B5EF4-FFF2-40B4-BE49-F238E27FC236}">
                <a16:creationId xmlns:a16="http://schemas.microsoft.com/office/drawing/2014/main" id="{D61EE5D5-ED4C-4E85-87DD-45C014AA17E2}"/>
              </a:ext>
            </a:extLst>
          </p:cNvPr>
          <p:cNvSpPr txBox="1">
            <a:spLocks/>
          </p:cNvSpPr>
          <p:nvPr/>
        </p:nvSpPr>
        <p:spPr>
          <a:xfrm>
            <a:off x="689703" y="1041370"/>
            <a:ext cx="10662476" cy="5078313"/>
          </a:xfrm>
          <a:prstGeom prst="rect">
            <a:avLst/>
          </a:prstGeom>
          <a:noFill/>
        </p:spPr>
        <p:txBody>
          <a:bodyPr wrap="square">
            <a:spAutoFit/>
          </a:bodyPr>
          <a:lstStyle/>
          <a:p>
            <a:r>
              <a:rPr lang="en-GB" dirty="0">
                <a:latin typeface="+mj-lt"/>
                <a:ea typeface="Calibri" panose="020F0502020204030204" pitchFamily="34" charset="0"/>
              </a:rPr>
              <a:t>REPORTS:</a:t>
            </a:r>
            <a:endParaRPr lang="en-GB" dirty="0">
              <a:latin typeface="+mj-lt"/>
              <a:ea typeface="Calibri" panose="020F0502020204030204" pitchFamily="34" charset="0"/>
              <a:hlinkClick r:id="rId3">
                <a:extLst>
                  <a:ext uri="{A12FA001-AC4F-418D-AE19-62706E023703}">
                    <ahyp:hlinkClr xmlns:ahyp="http://schemas.microsoft.com/office/drawing/2018/hyperlinkcolor" val="tx"/>
                  </a:ext>
                </a:extLst>
              </a:hlinkClick>
            </a:endParaRPr>
          </a:p>
          <a:p>
            <a:r>
              <a:rPr lang="en-GB" u="sng" dirty="0">
                <a:solidFill>
                  <a:srgbClr val="0563C1"/>
                </a:solidFill>
                <a:latin typeface="+mj-lt"/>
                <a:ea typeface="Calibri" panose="020F0502020204030204" pitchFamily="34" charset="0"/>
                <a:hlinkClick r:id="rId3">
                  <a:extLst>
                    <a:ext uri="{A12FA001-AC4F-418D-AE19-62706E023703}">
                      <ahyp:hlinkClr xmlns:ahyp="http://schemas.microsoft.com/office/drawing/2018/hyperlinkcolor" val="tx"/>
                    </a:ext>
                  </a:extLst>
                </a:hlinkClick>
              </a:rPr>
              <a:t>Care Review Reports – Independent Care Review</a:t>
            </a:r>
            <a:endParaRPr lang="en-GB" dirty="0">
              <a:latin typeface="+mj-lt"/>
              <a:ea typeface="Calibri" panose="020F0502020204030204" pitchFamily="34" charset="0"/>
            </a:endParaRPr>
          </a:p>
          <a:p>
            <a:r>
              <a:rPr lang="en-GB" u="sng" dirty="0">
                <a:solidFill>
                  <a:srgbClr val="0563C1"/>
                </a:solidFill>
                <a:latin typeface="+mj-lt"/>
                <a:ea typeface="Calibri" panose="020F0502020204030204" pitchFamily="34" charset="0"/>
                <a:hlinkClick r:id="rId4"/>
              </a:rPr>
              <a:t>Five Foundations infographics – Independent Care Review</a:t>
            </a:r>
            <a:endParaRPr lang="en-GB" dirty="0">
              <a:latin typeface="+mj-lt"/>
              <a:ea typeface="Calibri" panose="020F0502020204030204" pitchFamily="34" charset="0"/>
            </a:endParaRPr>
          </a:p>
          <a:p>
            <a:r>
              <a:rPr lang="en-GB" u="sng" dirty="0">
                <a:solidFill>
                  <a:srgbClr val="0563C1"/>
                </a:solidFill>
                <a:latin typeface="+mj-lt"/>
                <a:ea typeface="Calibri" panose="020F0502020204030204" pitchFamily="34" charset="0"/>
                <a:hlinkClick r:id="rId5"/>
              </a:rPr>
              <a:t>Composite stories – Independent Care Review</a:t>
            </a:r>
            <a:endParaRPr lang="en-GB" u="sng" dirty="0">
              <a:solidFill>
                <a:srgbClr val="0563C1"/>
              </a:solidFill>
              <a:latin typeface="+mj-lt"/>
              <a:ea typeface="Calibri" panose="020F0502020204030204" pitchFamily="34" charset="0"/>
            </a:endParaRPr>
          </a:p>
          <a:p>
            <a:r>
              <a:rPr lang="en-GB" sz="1800" dirty="0">
                <a:latin typeface="+mj-lt"/>
                <a:hlinkClick r:id="rId6"/>
              </a:rPr>
              <a:t>Keep the Promise - Education</a:t>
            </a:r>
            <a:endParaRPr lang="en-GB" dirty="0">
              <a:latin typeface="+mj-lt"/>
              <a:ea typeface="Calibri" panose="020F0502020204030204" pitchFamily="34" charset="0"/>
            </a:endParaRPr>
          </a:p>
          <a:p>
            <a:endParaRPr lang="en-GB" u="sng" dirty="0">
              <a:solidFill>
                <a:srgbClr val="0563C1"/>
              </a:solidFill>
              <a:latin typeface="+mj-lt"/>
              <a:ea typeface="Calibri" panose="020F0502020204030204" pitchFamily="34" charset="0"/>
            </a:endParaRPr>
          </a:p>
          <a:p>
            <a:r>
              <a:rPr lang="en-GB" dirty="0">
                <a:latin typeface="+mj-lt"/>
                <a:ea typeface="Calibri" panose="020F0502020204030204" pitchFamily="34" charset="0"/>
              </a:rPr>
              <a:t>FILMS:</a:t>
            </a:r>
          </a:p>
          <a:p>
            <a:r>
              <a:rPr lang="en-GB" dirty="0">
                <a:latin typeface="+mj-lt"/>
                <a:ea typeface="Calibri" panose="020F0502020204030204" pitchFamily="34" charset="0"/>
              </a:rPr>
              <a:t>I Lac nothing film </a:t>
            </a:r>
            <a:r>
              <a:rPr lang="en-GB" dirty="0">
                <a:latin typeface="+mj-lt"/>
                <a:ea typeface="Calibri" panose="020F0502020204030204" pitchFamily="34" charset="0"/>
                <a:hlinkClick r:id="rId7"/>
              </a:rPr>
              <a:t>https://www.youtube.com/watch?v=XPA5ftecQJQ</a:t>
            </a:r>
            <a:endParaRPr lang="en-GB" dirty="0">
              <a:latin typeface="+mj-lt"/>
              <a:ea typeface="Calibri" panose="020F0502020204030204" pitchFamily="34" charset="0"/>
            </a:endParaRPr>
          </a:p>
          <a:p>
            <a:r>
              <a:rPr lang="en-GB" dirty="0">
                <a:latin typeface="+mj-lt"/>
                <a:ea typeface="Calibri" panose="020F0502020204030204" pitchFamily="34" charset="0"/>
              </a:rPr>
              <a:t>Reforming Scotland’s Care System with Love film </a:t>
            </a:r>
            <a:r>
              <a:rPr lang="en-GB" dirty="0">
                <a:latin typeface="+mj-lt"/>
                <a:ea typeface="Calibri" panose="020F0502020204030204" pitchFamily="34" charset="0"/>
                <a:hlinkClick r:id="rId8"/>
              </a:rPr>
              <a:t>https://www.youtube.com/watch?v=P2H0GzxmLK8</a:t>
            </a:r>
            <a:r>
              <a:rPr lang="en-GB" dirty="0">
                <a:latin typeface="+mj-lt"/>
                <a:ea typeface="Calibri" panose="020F0502020204030204" pitchFamily="34" charset="0"/>
              </a:rPr>
              <a:t> </a:t>
            </a:r>
          </a:p>
          <a:p>
            <a:r>
              <a:rPr lang="en-GB" dirty="0">
                <a:latin typeface="+mj-lt"/>
                <a:ea typeface="Calibri" panose="020F0502020204030204" pitchFamily="34" charset="0"/>
              </a:rPr>
              <a:t>The power of ONE caring adult </a:t>
            </a:r>
            <a:r>
              <a:rPr lang="en-GB" u="sng" dirty="0">
                <a:solidFill>
                  <a:srgbClr val="0563C1"/>
                </a:solidFill>
                <a:latin typeface="+mj-lt"/>
                <a:ea typeface="Calibri" panose="020F0502020204030204" pitchFamily="34" charset="0"/>
                <a:hlinkClick r:id="rId9">
                  <a:extLst>
                    <a:ext uri="{A12FA001-AC4F-418D-AE19-62706E023703}">
                      <ahyp:hlinkClr xmlns:ahyp="http://schemas.microsoft.com/office/drawing/2018/hyperlinkcolor" val="tx"/>
                    </a:ext>
                  </a:extLst>
                </a:hlinkClick>
              </a:rPr>
              <a:t>https://www.youtube.com/watch?v=u_Oapo1Q7_w</a:t>
            </a:r>
            <a:endParaRPr lang="en-GB" dirty="0">
              <a:latin typeface="+mj-lt"/>
              <a:ea typeface="Calibri" panose="020F0502020204030204" pitchFamily="34" charset="0"/>
            </a:endParaRPr>
          </a:p>
          <a:p>
            <a:endParaRPr lang="en-GB" dirty="0">
              <a:latin typeface="+mj-lt"/>
              <a:ea typeface="Calibri" panose="020F0502020204030204" pitchFamily="34" charset="0"/>
            </a:endParaRPr>
          </a:p>
          <a:p>
            <a:r>
              <a:rPr lang="en-GB" dirty="0">
                <a:latin typeface="+mj-lt"/>
                <a:ea typeface="Calibri" panose="020F0502020204030204" pitchFamily="34" charset="0"/>
              </a:rPr>
              <a:t>RESOURCES:</a:t>
            </a:r>
          </a:p>
          <a:p>
            <a:r>
              <a:rPr lang="en-GB" dirty="0">
                <a:latin typeface="+mj-lt"/>
                <a:ea typeface="Calibri" panose="020F0502020204030204" pitchFamily="34" charset="0"/>
                <a:hlinkClick r:id="rId10"/>
              </a:rPr>
              <a:t>Education Scotland: </a:t>
            </a:r>
            <a:r>
              <a:rPr lang="en-GB" b="0" i="0" dirty="0">
                <a:solidFill>
                  <a:srgbClr val="333333"/>
                </a:solidFill>
                <a:effectLst/>
                <a:latin typeface="+mj-lt"/>
                <a:hlinkClick r:id="rId10"/>
              </a:rPr>
              <a:t>Summary information relating to Corporate Parenting</a:t>
            </a:r>
            <a:endParaRPr lang="en-GB" dirty="0">
              <a:latin typeface="+mj-lt"/>
              <a:ea typeface="Calibri" panose="020F0502020204030204" pitchFamily="34" charset="0"/>
            </a:endParaRPr>
          </a:p>
          <a:p>
            <a:r>
              <a:rPr lang="en-GB" dirty="0">
                <a:latin typeface="+mj-lt"/>
                <a:ea typeface="Calibri" panose="020F0502020204030204" pitchFamily="34" charset="0"/>
                <a:hlinkClick r:id="rId11"/>
              </a:rPr>
              <a:t>Glasgow City Council’s Definitions Document</a:t>
            </a:r>
            <a:endParaRPr lang="en-GB" dirty="0">
              <a:latin typeface="+mj-lt"/>
              <a:ea typeface="Calibri" panose="020F0502020204030204" pitchFamily="34" charset="0"/>
            </a:endParaRPr>
          </a:p>
          <a:p>
            <a:r>
              <a:rPr lang="en-GB" dirty="0">
                <a:latin typeface="+mj-lt"/>
                <a:ea typeface="Calibri" panose="020F0502020204030204" pitchFamily="34" charset="0"/>
                <a:hlinkClick r:id="rId12"/>
              </a:rPr>
              <a:t>Each and Every Child </a:t>
            </a:r>
            <a:r>
              <a:rPr lang="en-GB" dirty="0" err="1">
                <a:latin typeface="+mj-lt"/>
                <a:ea typeface="Calibri" panose="020F0502020204030204" pitchFamily="34" charset="0"/>
                <a:hlinkClick r:id="rId12"/>
              </a:rPr>
              <a:t>Tookit</a:t>
            </a:r>
            <a:r>
              <a:rPr lang="en-GB" dirty="0">
                <a:latin typeface="+mj-lt"/>
                <a:ea typeface="Calibri" panose="020F0502020204030204" pitchFamily="34" charset="0"/>
              </a:rPr>
              <a:t>: Creating a new and compelling narrative around care</a:t>
            </a:r>
          </a:p>
          <a:p>
            <a:r>
              <a:rPr lang="en-GB" dirty="0">
                <a:latin typeface="+mj-lt"/>
                <a:ea typeface="Calibri" panose="020F0502020204030204" pitchFamily="34" charset="0"/>
                <a:hlinkClick r:id="rId13"/>
              </a:rPr>
              <a:t>Support from Corporate Parents </a:t>
            </a:r>
            <a:r>
              <a:rPr lang="en-GB" dirty="0">
                <a:latin typeface="+mj-lt"/>
                <a:ea typeface="Calibri" panose="020F0502020204030204" pitchFamily="34" charset="0"/>
              </a:rPr>
              <a:t>(</a:t>
            </a:r>
            <a:r>
              <a:rPr lang="en-GB" dirty="0" err="1">
                <a:latin typeface="+mj-lt"/>
                <a:ea typeface="Calibri" panose="020F0502020204030204" pitchFamily="34" charset="0"/>
              </a:rPr>
              <a:t>WhoCares?Scotland</a:t>
            </a:r>
            <a:r>
              <a:rPr lang="en-GB" dirty="0">
                <a:latin typeface="+mj-lt"/>
                <a:ea typeface="Calibri" panose="020F0502020204030204" pitchFamily="34" charset="0"/>
              </a:rPr>
              <a:t>)</a:t>
            </a:r>
          </a:p>
          <a:p>
            <a:r>
              <a:rPr lang="en-GB" dirty="0">
                <a:latin typeface="+mj-lt"/>
                <a:ea typeface="Calibri" panose="020F0502020204030204" pitchFamily="34" charset="0"/>
                <a:hlinkClick r:id="rId14"/>
              </a:rPr>
              <a:t>CELCIS Knowledge Bank</a:t>
            </a:r>
            <a:endParaRPr lang="en-GB" dirty="0">
              <a:latin typeface="+mj-lt"/>
              <a:ea typeface="Calibri" panose="020F0502020204030204" pitchFamily="34" charset="0"/>
            </a:endParaRPr>
          </a:p>
          <a:p>
            <a:r>
              <a:rPr lang="en-GB" sz="1800" u="sng" dirty="0">
                <a:solidFill>
                  <a:srgbClr val="0563C1"/>
                </a:solidFill>
                <a:effectLst/>
                <a:ea typeface="Calibri" panose="020F0502020204030204" pitchFamily="34" charset="0"/>
                <a:hlinkClick r:id="rId15"/>
              </a:rPr>
              <a:t>Language Leaders -  Children’s Hearings Improvement Partnership</a:t>
            </a:r>
            <a:endParaRPr lang="en-GB" dirty="0">
              <a:ea typeface="Calibri" panose="020F0502020204030204" pitchFamily="34" charset="0"/>
            </a:endParaRPr>
          </a:p>
        </p:txBody>
      </p:sp>
    </p:spTree>
    <p:extLst>
      <p:ext uri="{BB962C8B-B14F-4D97-AF65-F5344CB8AC3E}">
        <p14:creationId xmlns:p14="http://schemas.microsoft.com/office/powerpoint/2010/main" val="19724128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7C043-FC55-6F4F-A6E2-F236E8779E92}"/>
              </a:ext>
            </a:extLst>
          </p:cNvPr>
          <p:cNvSpPr txBox="1">
            <a:spLocks noGrp="1"/>
          </p:cNvSpPr>
          <p:nvPr>
            <p:ph type="title" idx="4294967295"/>
          </p:nvPr>
        </p:nvSpPr>
        <p:spPr>
          <a:xfrm>
            <a:off x="592183" y="257483"/>
            <a:ext cx="11164388"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schemeClr val="tx1"/>
                </a:solidFill>
                <a:effectLst/>
                <a:uLnTx/>
                <a:uFillTx/>
                <a:latin typeface="+mj-lt"/>
                <a:ea typeface="+mj-ea"/>
                <a:cs typeface="+mj-cs"/>
              </a:rPr>
              <a:t>Terminology: Looked After and Care Experienced</a:t>
            </a:r>
          </a:p>
        </p:txBody>
      </p:sp>
      <p:grpSp>
        <p:nvGrpSpPr>
          <p:cNvPr id="4" name="Group 3" descr="Graphic of the Umbrella Term Care Experience">
            <a:extLst>
              <a:ext uri="{FF2B5EF4-FFF2-40B4-BE49-F238E27FC236}">
                <a16:creationId xmlns:a16="http://schemas.microsoft.com/office/drawing/2014/main" id="{D2D1AF77-0A83-0317-3362-DB46835B6BF9}"/>
              </a:ext>
            </a:extLst>
          </p:cNvPr>
          <p:cNvGrpSpPr/>
          <p:nvPr/>
        </p:nvGrpSpPr>
        <p:grpSpPr>
          <a:xfrm>
            <a:off x="852229" y="1386050"/>
            <a:ext cx="10416662" cy="4974196"/>
            <a:chOff x="852229" y="1386050"/>
            <a:chExt cx="10416662" cy="4974196"/>
          </a:xfrm>
        </p:grpSpPr>
        <p:pic>
          <p:nvPicPr>
            <p:cNvPr id="1026" name="Picture 2" descr="Umbrella Png - ClipArt Best">
              <a:extLst>
                <a:ext uri="{FF2B5EF4-FFF2-40B4-BE49-F238E27FC236}">
                  <a16:creationId xmlns:a16="http://schemas.microsoft.com/office/drawing/2014/main" id="{A7B7EDCC-AD0E-0A6E-7DD7-616A29EBB8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2229" y="1386050"/>
              <a:ext cx="10416662" cy="4974196"/>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C2ACDC21-7B10-ED37-73E6-BDE90AC273BC}"/>
                </a:ext>
              </a:extLst>
            </p:cNvPr>
            <p:cNvSpPr/>
            <p:nvPr/>
          </p:nvSpPr>
          <p:spPr>
            <a:xfrm>
              <a:off x="3283869" y="1932216"/>
              <a:ext cx="5460274" cy="1022723"/>
            </a:xfrm>
            <a:prstGeom prst="rect">
              <a:avLst/>
            </a:prstGeom>
            <a:noFill/>
          </p:spPr>
          <p:txBody>
            <a:bodyPr wrap="none" lIns="91440" tIns="45720" rIns="91440" bIns="45720">
              <a:prstTxWarp prst="textChevron">
                <a:avLst/>
              </a:prstTxWarp>
              <a:spAutoFit/>
            </a:bodyPr>
            <a:lstStyle/>
            <a:p>
              <a:pPr algn="ctr"/>
              <a:r>
                <a:rPr lang="en-GB" sz="5400" b="0" cap="none" spc="0" dirty="0">
                  <a:ln w="0"/>
                  <a:solidFill>
                    <a:schemeClr val="tx1"/>
                  </a:solidFill>
                  <a:effectLst>
                    <a:outerShdw blurRad="38100" dist="19050" dir="2700000" algn="tl" rotWithShape="0">
                      <a:schemeClr val="dk1">
                        <a:alpha val="40000"/>
                      </a:schemeClr>
                    </a:outerShdw>
                  </a:effectLst>
                </a:rPr>
                <a:t>Care Experienced</a:t>
              </a:r>
            </a:p>
          </p:txBody>
        </p:sp>
      </p:grpSp>
      <p:grpSp>
        <p:nvGrpSpPr>
          <p:cNvPr id="3" name="Group 2" descr="Graphic of the 3 categories we currently use in education for care experience which are Looked after at home, looked after away from home and previously looked after">
            <a:extLst>
              <a:ext uri="{FF2B5EF4-FFF2-40B4-BE49-F238E27FC236}">
                <a16:creationId xmlns:a16="http://schemas.microsoft.com/office/drawing/2014/main" id="{F49670A2-0FF1-AC2A-3405-08639EF29481}"/>
              </a:ext>
            </a:extLst>
          </p:cNvPr>
          <p:cNvGrpSpPr/>
          <p:nvPr/>
        </p:nvGrpSpPr>
        <p:grpSpPr>
          <a:xfrm>
            <a:off x="1510015" y="3611872"/>
            <a:ext cx="8505477" cy="2451894"/>
            <a:chOff x="1510015" y="3611872"/>
            <a:chExt cx="8505477" cy="2451894"/>
          </a:xfrm>
        </p:grpSpPr>
        <p:grpSp>
          <p:nvGrpSpPr>
            <p:cNvPr id="6" name="Group 5">
              <a:extLst>
                <a:ext uri="{FF2B5EF4-FFF2-40B4-BE49-F238E27FC236}">
                  <a16:creationId xmlns:a16="http://schemas.microsoft.com/office/drawing/2014/main" id="{A7668FD5-7F94-A8B8-77A8-49B670EE3A21}"/>
                </a:ext>
              </a:extLst>
            </p:cNvPr>
            <p:cNvGrpSpPr/>
            <p:nvPr/>
          </p:nvGrpSpPr>
          <p:grpSpPr>
            <a:xfrm>
              <a:off x="1510015" y="3611872"/>
              <a:ext cx="3848390" cy="2451894"/>
              <a:chOff x="1510015" y="3611872"/>
              <a:chExt cx="3848390" cy="2451894"/>
            </a:xfrm>
          </p:grpSpPr>
          <p:sp>
            <p:nvSpPr>
              <p:cNvPr id="7" name="Rectangle 6" descr="House">
                <a:extLst>
                  <a:ext uri="{FF2B5EF4-FFF2-40B4-BE49-F238E27FC236}">
                    <a16:creationId xmlns:a16="http://schemas.microsoft.com/office/drawing/2014/main" id="{1A957636-D2C2-4765-A70E-554476B5EF22}"/>
                  </a:ext>
                </a:extLst>
              </p:cNvPr>
              <p:cNvSpPr/>
              <p:nvPr/>
            </p:nvSpPr>
            <p:spPr>
              <a:xfrm>
                <a:off x="1864640" y="3611872"/>
                <a:ext cx="1585023" cy="1648325"/>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effectLst>
                <a:outerShdw blurRad="63500" sx="102000" sy="102000" algn="ctr"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grpSp>
            <p:nvGrpSpPr>
              <p:cNvPr id="8" name="Group 7">
                <a:extLst>
                  <a:ext uri="{FF2B5EF4-FFF2-40B4-BE49-F238E27FC236}">
                    <a16:creationId xmlns:a16="http://schemas.microsoft.com/office/drawing/2014/main" id="{86887DDD-29E6-4AEB-B65E-F35B3C95A184}"/>
                  </a:ext>
                </a:extLst>
              </p:cNvPr>
              <p:cNvGrpSpPr/>
              <p:nvPr/>
            </p:nvGrpSpPr>
            <p:grpSpPr>
              <a:xfrm>
                <a:off x="1510015" y="4983766"/>
                <a:ext cx="2434357" cy="1080000"/>
                <a:chOff x="205692" y="2104597"/>
                <a:chExt cx="2434357" cy="1080000"/>
              </a:xfrm>
            </p:grpSpPr>
            <p:sp>
              <p:nvSpPr>
                <p:cNvPr id="9" name="Rectangle 8">
                  <a:extLst>
                    <a:ext uri="{FF2B5EF4-FFF2-40B4-BE49-F238E27FC236}">
                      <a16:creationId xmlns:a16="http://schemas.microsoft.com/office/drawing/2014/main" id="{1E7FB76A-CC00-4442-8836-ECDFE730BFF3}"/>
                    </a:ext>
                  </a:extLst>
                </p:cNvPr>
                <p:cNvSpPr/>
                <p:nvPr/>
              </p:nvSpPr>
              <p:spPr>
                <a:xfrm>
                  <a:off x="205692" y="2104597"/>
                  <a:ext cx="2434357" cy="7200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TextBox 9">
                  <a:extLst>
                    <a:ext uri="{FF2B5EF4-FFF2-40B4-BE49-F238E27FC236}">
                      <a16:creationId xmlns:a16="http://schemas.microsoft.com/office/drawing/2014/main" id="{C5CF52AF-CEF3-493D-A10D-FBFEBF0C379A}"/>
                    </a:ext>
                  </a:extLst>
                </p:cNvPr>
                <p:cNvSpPr txBox="1"/>
                <p:nvPr/>
              </p:nvSpPr>
              <p:spPr>
                <a:xfrm>
                  <a:off x="688265" y="2464597"/>
                  <a:ext cx="1291281" cy="7200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755650">
                    <a:spcBef>
                      <a:spcPct val="0"/>
                    </a:spcBef>
                    <a:spcAft>
                      <a:spcPct val="35000"/>
                    </a:spcAft>
                  </a:pPr>
                  <a:r>
                    <a:rPr lang="en-GB" sz="1700" dirty="0"/>
                    <a:t>Looked After At Home</a:t>
                  </a:r>
                  <a:endParaRPr lang="en-US" sz="1700" dirty="0"/>
                </a:p>
              </p:txBody>
            </p:sp>
          </p:grpSp>
          <p:sp>
            <p:nvSpPr>
              <p:cNvPr id="11" name="Rectangle 10" descr="Suburban scene">
                <a:extLst>
                  <a:ext uri="{FF2B5EF4-FFF2-40B4-BE49-F238E27FC236}">
                    <a16:creationId xmlns:a16="http://schemas.microsoft.com/office/drawing/2014/main" id="{18177F41-D715-40EB-9F23-A3AE4F00C798}"/>
                  </a:ext>
                </a:extLst>
              </p:cNvPr>
              <p:cNvSpPr/>
              <p:nvPr/>
            </p:nvSpPr>
            <p:spPr>
              <a:xfrm>
                <a:off x="3773382" y="3611873"/>
                <a:ext cx="1585023" cy="1648324"/>
              </a:xfrm>
              <a:prstGeom prst="rect">
                <a:avLst/>
              </a:prstGeom>
              <a:blipFill rotWithShape="1">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a:effectLst>
                <a:outerShdw blurRad="63500" sx="102000" sy="102000" algn="ctr"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4" name="TextBox 13">
                <a:extLst>
                  <a:ext uri="{FF2B5EF4-FFF2-40B4-BE49-F238E27FC236}">
                    <a16:creationId xmlns:a16="http://schemas.microsoft.com/office/drawing/2014/main" id="{9617CB1A-AF34-4E3D-B335-345C3FDB27F5}"/>
                  </a:ext>
                </a:extLst>
              </p:cNvPr>
              <p:cNvSpPr txBox="1"/>
              <p:nvPr/>
            </p:nvSpPr>
            <p:spPr>
              <a:xfrm>
                <a:off x="3828139" y="5322343"/>
                <a:ext cx="1485562" cy="7200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755650">
                  <a:spcBef>
                    <a:spcPct val="0"/>
                  </a:spcBef>
                  <a:spcAft>
                    <a:spcPct val="35000"/>
                  </a:spcAft>
                </a:pPr>
                <a:r>
                  <a:rPr lang="en-GB" sz="1700" dirty="0"/>
                  <a:t>Looked After Away from Home</a:t>
                </a:r>
                <a:endParaRPr lang="en-US" sz="1700" dirty="0"/>
              </a:p>
            </p:txBody>
          </p:sp>
        </p:grpSp>
        <p:grpSp>
          <p:nvGrpSpPr>
            <p:cNvPr id="21" name="Group 20">
              <a:extLst>
                <a:ext uri="{FF2B5EF4-FFF2-40B4-BE49-F238E27FC236}">
                  <a16:creationId xmlns:a16="http://schemas.microsoft.com/office/drawing/2014/main" id="{3BF95E21-B82A-01AB-FB55-00FB30B2790C}"/>
                </a:ext>
              </a:extLst>
            </p:cNvPr>
            <p:cNvGrpSpPr/>
            <p:nvPr/>
          </p:nvGrpSpPr>
          <p:grpSpPr>
            <a:xfrm>
              <a:off x="7581135" y="3615916"/>
              <a:ext cx="2434357" cy="2421524"/>
              <a:chOff x="7581135" y="3615916"/>
              <a:chExt cx="2434357" cy="2421524"/>
            </a:xfrm>
          </p:grpSpPr>
          <p:sp>
            <p:nvSpPr>
              <p:cNvPr id="15" name="Rectangle 14" descr="Parent and Child">
                <a:extLst>
                  <a:ext uri="{FF2B5EF4-FFF2-40B4-BE49-F238E27FC236}">
                    <a16:creationId xmlns:a16="http://schemas.microsoft.com/office/drawing/2014/main" id="{70437D30-F6DC-49D3-81D5-4F05EB42D7D8}"/>
                  </a:ext>
                </a:extLst>
              </p:cNvPr>
              <p:cNvSpPr/>
              <p:nvPr/>
            </p:nvSpPr>
            <p:spPr>
              <a:xfrm>
                <a:off x="7788244" y="3615916"/>
                <a:ext cx="1585022" cy="1644281"/>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effectLst>
                <a:outerShdw blurRad="50800" dist="38100" dir="5400000" algn="t"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grpSp>
            <p:nvGrpSpPr>
              <p:cNvPr id="16" name="Group 15">
                <a:extLst>
                  <a:ext uri="{FF2B5EF4-FFF2-40B4-BE49-F238E27FC236}">
                    <a16:creationId xmlns:a16="http://schemas.microsoft.com/office/drawing/2014/main" id="{2525850D-EECD-4079-8C81-1EF8017EE662}"/>
                  </a:ext>
                </a:extLst>
              </p:cNvPr>
              <p:cNvGrpSpPr/>
              <p:nvPr/>
            </p:nvGrpSpPr>
            <p:grpSpPr>
              <a:xfrm>
                <a:off x="7581135" y="4827215"/>
                <a:ext cx="2434357" cy="1210225"/>
                <a:chOff x="5926433" y="2104597"/>
                <a:chExt cx="2434357" cy="1226933"/>
              </a:xfrm>
            </p:grpSpPr>
            <p:sp>
              <p:nvSpPr>
                <p:cNvPr id="17" name="Rectangle 16">
                  <a:extLst>
                    <a:ext uri="{FF2B5EF4-FFF2-40B4-BE49-F238E27FC236}">
                      <a16:creationId xmlns:a16="http://schemas.microsoft.com/office/drawing/2014/main" id="{41AA7135-9B53-41AB-8308-14493A869F78}"/>
                    </a:ext>
                  </a:extLst>
                </p:cNvPr>
                <p:cNvSpPr/>
                <p:nvPr/>
              </p:nvSpPr>
              <p:spPr>
                <a:xfrm>
                  <a:off x="5926433" y="2104597"/>
                  <a:ext cx="2434357" cy="7200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8" name="TextBox 17">
                  <a:extLst>
                    <a:ext uri="{FF2B5EF4-FFF2-40B4-BE49-F238E27FC236}">
                      <a16:creationId xmlns:a16="http://schemas.microsoft.com/office/drawing/2014/main" id="{97D0A7AF-1F15-47C7-8985-CBFBB6C20CD3}"/>
                    </a:ext>
                  </a:extLst>
                </p:cNvPr>
                <p:cNvSpPr txBox="1"/>
                <p:nvPr/>
              </p:nvSpPr>
              <p:spPr>
                <a:xfrm>
                  <a:off x="6066869" y="2611530"/>
                  <a:ext cx="1651695" cy="7200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755650">
                    <a:spcBef>
                      <a:spcPct val="0"/>
                    </a:spcBef>
                    <a:spcAft>
                      <a:spcPct val="35000"/>
                    </a:spcAft>
                  </a:pPr>
                  <a:r>
                    <a:rPr lang="en-GB" sz="1700" dirty="0"/>
                    <a:t>Previously Looked After</a:t>
                  </a:r>
                  <a:endParaRPr lang="en-US" sz="1700" dirty="0"/>
                </a:p>
              </p:txBody>
            </p:sp>
          </p:grpSp>
        </p:grpSp>
      </p:grpSp>
    </p:spTree>
    <p:extLst>
      <p:ext uri="{BB962C8B-B14F-4D97-AF65-F5344CB8AC3E}">
        <p14:creationId xmlns:p14="http://schemas.microsoft.com/office/powerpoint/2010/main" val="1747637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123FB0F-0C6E-C4B4-8CA0-45BAA3968AC2}"/>
              </a:ext>
            </a:extLst>
          </p:cNvPr>
          <p:cNvSpPr txBox="1">
            <a:spLocks noGrp="1"/>
          </p:cNvSpPr>
          <p:nvPr>
            <p:ph type="title" idx="4294967295"/>
          </p:nvPr>
        </p:nvSpPr>
        <p:spPr>
          <a:xfrm>
            <a:off x="304800" y="-17870"/>
            <a:ext cx="11887200" cy="13080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schemeClr val="tx1"/>
                </a:solidFill>
                <a:effectLst/>
                <a:uLnTx/>
                <a:uFillTx/>
                <a:latin typeface="+mj-lt"/>
                <a:ea typeface="+mj-ea"/>
                <a:cs typeface="+mj-cs"/>
              </a:rPr>
              <a:t>Reforming Scotland’s care system with love – </a:t>
            </a:r>
            <a:r>
              <a:rPr kumimoji="0" lang="en-GB" sz="2800" b="1" i="0" u="none" strike="noStrike" kern="1200" cap="none" spc="0" normalizeH="0" baseline="0" noProof="0" dirty="0">
                <a:ln>
                  <a:noFill/>
                </a:ln>
                <a:solidFill>
                  <a:schemeClr val="tx1"/>
                </a:solidFill>
                <a:effectLst/>
                <a:uLnTx/>
                <a:uFillTx/>
                <a:latin typeface="+mj-lt"/>
                <a:ea typeface="+mj-ea"/>
                <a:cs typeface="+mj-cs"/>
              </a:rPr>
              <a:t>Jamie </a:t>
            </a:r>
            <a:r>
              <a:rPr kumimoji="0" lang="en-GB" sz="2800" b="1" i="0" u="none" strike="noStrike" kern="1200" cap="none" spc="0" normalizeH="0" baseline="0" noProof="0" dirty="0" err="1">
                <a:ln>
                  <a:noFill/>
                </a:ln>
                <a:solidFill>
                  <a:schemeClr val="tx1"/>
                </a:solidFill>
                <a:effectLst/>
                <a:uLnTx/>
                <a:uFillTx/>
                <a:latin typeface="+mj-lt"/>
                <a:ea typeface="+mj-ea"/>
                <a:cs typeface="+mj-cs"/>
              </a:rPr>
              <a:t>Dalgoutte</a:t>
            </a:r>
            <a:endParaRPr kumimoji="0" lang="en-GB" sz="2800" b="1" i="0" u="none" strike="noStrike" kern="1200" cap="none" spc="0" normalizeH="0" baseline="0" noProof="0" dirty="0">
              <a:ln>
                <a:noFill/>
              </a:ln>
              <a:solidFill>
                <a:schemeClr val="tx1"/>
              </a:solidFill>
              <a:effectLst/>
              <a:uLnTx/>
              <a:uFillTx/>
              <a:latin typeface="+mj-lt"/>
              <a:ea typeface="+mj-ea"/>
              <a:cs typeface="+mj-cs"/>
            </a:endParaRPr>
          </a:p>
        </p:txBody>
      </p:sp>
      <p:pic>
        <p:nvPicPr>
          <p:cNvPr id="4" name="Online Media 3" title="Reforming Scotland’s care system with love / Jamie Dalgoutte / University of Glasgow">
            <a:hlinkClick r:id="" action="ppaction://media"/>
            <a:extLst>
              <a:ext uri="{FF2B5EF4-FFF2-40B4-BE49-F238E27FC236}">
                <a16:creationId xmlns:a16="http://schemas.microsoft.com/office/drawing/2014/main" id="{7066362F-A509-4287-8DB0-C1041A85C8FE}"/>
              </a:ext>
            </a:extLst>
          </p:cNvPr>
          <p:cNvPicPr>
            <a:picLocks noRot="1" noChangeAspect="1"/>
          </p:cNvPicPr>
          <p:nvPr>
            <a:videoFile r:link="rId1"/>
          </p:nvPr>
        </p:nvPicPr>
        <p:blipFill>
          <a:blip r:embed="rId4"/>
          <a:stretch>
            <a:fillRect/>
          </a:stretch>
        </p:blipFill>
        <p:spPr>
          <a:xfrm>
            <a:off x="1862854" y="960384"/>
            <a:ext cx="8466292" cy="4776537"/>
          </a:xfrm>
          <a:prstGeom prst="rect">
            <a:avLst/>
          </a:prstGeom>
        </p:spPr>
      </p:pic>
      <p:sp>
        <p:nvSpPr>
          <p:cNvPr id="3" name="TextBox 2">
            <a:extLst>
              <a:ext uri="{FF2B5EF4-FFF2-40B4-BE49-F238E27FC236}">
                <a16:creationId xmlns:a16="http://schemas.microsoft.com/office/drawing/2014/main" id="{B3B135CE-7B9A-9FDF-A65A-7408FC1ABA30}"/>
              </a:ext>
              <a:ext uri="{C183D7F6-B498-43B3-948B-1728B52AA6E4}">
                <adec:decorative xmlns:adec="http://schemas.microsoft.com/office/drawing/2017/decorative" val="0"/>
              </a:ext>
            </a:extLst>
          </p:cNvPr>
          <p:cNvSpPr txBox="1"/>
          <p:nvPr/>
        </p:nvSpPr>
        <p:spPr>
          <a:xfrm>
            <a:off x="10481546" y="1997839"/>
            <a:ext cx="1219200" cy="2862322"/>
          </a:xfrm>
          <a:prstGeom prst="rect">
            <a:avLst/>
          </a:prstGeom>
          <a:noFill/>
        </p:spPr>
        <p:txBody>
          <a:bodyPr wrap="square" rtlCol="0">
            <a:spAutoFit/>
          </a:bodyPr>
          <a:lstStyle/>
          <a:p>
            <a:pPr algn="ctr"/>
            <a:r>
              <a:rPr lang="en-GB" dirty="0"/>
              <a:t>6 min</a:t>
            </a:r>
          </a:p>
          <a:p>
            <a:pPr algn="ctr"/>
            <a:r>
              <a:rPr lang="en-GB" dirty="0"/>
              <a:t>13 sec</a:t>
            </a:r>
          </a:p>
          <a:p>
            <a:pPr algn="ctr"/>
            <a:endParaRPr lang="en-GB" dirty="0"/>
          </a:p>
          <a:p>
            <a:pPr algn="ctr"/>
            <a:endParaRPr lang="en-GB" dirty="0"/>
          </a:p>
          <a:p>
            <a:pPr algn="ctr"/>
            <a:endParaRPr lang="en-GB" dirty="0"/>
          </a:p>
          <a:p>
            <a:pPr algn="ctr"/>
            <a:r>
              <a:rPr lang="en-GB" dirty="0"/>
              <a:t>Film created  by Glasgow University</a:t>
            </a:r>
          </a:p>
        </p:txBody>
      </p:sp>
      <p:sp>
        <p:nvSpPr>
          <p:cNvPr id="2" name="Title 1">
            <a:extLst>
              <a:ext uri="{FF2B5EF4-FFF2-40B4-BE49-F238E27FC236}">
                <a16:creationId xmlns:a16="http://schemas.microsoft.com/office/drawing/2014/main" id="{B9EB9304-30DB-4CDF-A51F-5F760C1B1302}"/>
              </a:ext>
              <a:ext uri="{C183D7F6-B498-43B3-948B-1728B52AA6E4}">
                <adec:decorative xmlns:adec="http://schemas.microsoft.com/office/drawing/2017/decorative" val="0"/>
              </a:ext>
            </a:extLst>
          </p:cNvPr>
          <p:cNvSpPr>
            <a:spLocks/>
          </p:cNvSpPr>
          <p:nvPr/>
        </p:nvSpPr>
        <p:spPr>
          <a:xfrm>
            <a:off x="1786654" y="5736921"/>
            <a:ext cx="8618692" cy="34730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ct val="0"/>
              </a:spcBef>
              <a:spcAft>
                <a:spcPts val="0"/>
              </a:spcAft>
              <a:buClrTx/>
              <a:buSzTx/>
              <a:buFontTx/>
              <a:buNone/>
              <a:tabLst/>
              <a:defRPr/>
            </a:pPr>
            <a:br>
              <a:rPr kumimoji="0" lang="en-GB" sz="1600" b="0" i="0" u="none" strike="noStrike" kern="1200" cap="none" spc="0" normalizeH="0" baseline="0" noProof="0" dirty="0">
                <a:ln>
                  <a:noFill/>
                </a:ln>
                <a:solidFill>
                  <a:schemeClr val="tx1"/>
                </a:solidFill>
                <a:effectLst/>
                <a:uLnTx/>
                <a:uFillTx/>
                <a:latin typeface="+mn-lt"/>
                <a:ea typeface="Calibri" panose="020F0502020204030204" pitchFamily="34" charset="0"/>
                <a:cs typeface="+mj-cs"/>
              </a:rPr>
            </a:br>
            <a:r>
              <a:rPr kumimoji="0" lang="en-GB" sz="1600" b="0" i="0" u="none" strike="noStrike" kern="1200" cap="none" spc="0" normalizeH="0" baseline="0" noProof="0" dirty="0">
                <a:ln>
                  <a:noFill/>
                </a:ln>
                <a:solidFill>
                  <a:schemeClr val="tx1"/>
                </a:solidFill>
                <a:effectLst/>
                <a:uLnTx/>
                <a:uFillTx/>
                <a:latin typeface="+mn-lt"/>
                <a:ea typeface="Calibri" panose="020F0502020204030204" pitchFamily="34" charset="0"/>
                <a:cs typeface="+mj-cs"/>
              </a:rPr>
              <a:t>If viewing this as a pdf please click this link to access the film: </a:t>
            </a:r>
            <a:r>
              <a:rPr kumimoji="0" lang="en-GB" sz="1600" b="0" i="0" u="none" strike="noStrike" kern="1200" cap="none" spc="0" normalizeH="0" baseline="0" noProof="0" dirty="0">
                <a:ln>
                  <a:noFill/>
                </a:ln>
                <a:solidFill>
                  <a:schemeClr val="tx1"/>
                </a:solidFill>
                <a:effectLst/>
                <a:uLnTx/>
                <a:uFillTx/>
                <a:latin typeface="+mn-lt"/>
                <a:ea typeface="Calibri" panose="020F0502020204030204" pitchFamily="34" charset="0"/>
                <a:cs typeface="+mj-cs"/>
                <a:hlinkClick r:id="rId5"/>
              </a:rPr>
              <a:t>https://youtu.be/P2H0GzxmLK8</a:t>
            </a:r>
            <a:r>
              <a:rPr kumimoji="0" lang="en-GB" sz="1600" b="0" i="0" u="none" strike="noStrike" kern="1200" cap="none" spc="0" normalizeH="0" baseline="0" noProof="0" dirty="0">
                <a:ln>
                  <a:noFill/>
                </a:ln>
                <a:solidFill>
                  <a:schemeClr val="tx1"/>
                </a:solidFill>
                <a:effectLst/>
                <a:uLnTx/>
                <a:uFillTx/>
                <a:latin typeface="+mn-lt"/>
                <a:ea typeface="Calibri" panose="020F0502020204030204" pitchFamily="34" charset="0"/>
                <a:cs typeface="+mj-cs"/>
              </a:rPr>
              <a:t>   </a:t>
            </a:r>
            <a:endParaRPr kumimoji="0" lang="en-GB" sz="1600" b="0" i="0" u="none" strike="noStrike" kern="1200" cap="none" spc="0" normalizeH="0" baseline="0" noProof="0" dirty="0">
              <a:ln>
                <a:noFill/>
              </a:ln>
              <a:solidFill>
                <a:schemeClr val="tx1"/>
              </a:solidFill>
              <a:effectLst/>
              <a:uLnTx/>
              <a:uFillTx/>
              <a:latin typeface="+mn-lt"/>
              <a:ea typeface="+mj-ea"/>
              <a:cs typeface="+mj-cs"/>
            </a:endParaRPr>
          </a:p>
        </p:txBody>
      </p:sp>
    </p:spTree>
    <p:extLst>
      <p:ext uri="{BB962C8B-B14F-4D97-AF65-F5344CB8AC3E}">
        <p14:creationId xmlns:p14="http://schemas.microsoft.com/office/powerpoint/2010/main" val="3992990526"/>
      </p:ext>
    </p:extLst>
  </p:cSld>
  <p:clrMapOvr>
    <a:masterClrMapping/>
  </p:clrMapOvr>
  <mc:AlternateContent xmlns:mc="http://schemas.openxmlformats.org/markup-compatibility/2006" xmlns:p14="http://schemas.microsoft.com/office/powerpoint/2010/main">
    <mc:Choice Requires="p14">
      <p:transition spd="slow" p14:dur="2000" advTm="30634"/>
    </mc:Choice>
    <mc:Fallback xmlns="">
      <p:transition spd="slow" advTm="306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123FB0F-0C6E-C4B4-8CA0-45BAA3968AC2}"/>
              </a:ext>
            </a:extLst>
          </p:cNvPr>
          <p:cNvSpPr txBox="1">
            <a:spLocks noGrp="1"/>
          </p:cNvSpPr>
          <p:nvPr>
            <p:ph type="title" idx="4294967295"/>
          </p:nvPr>
        </p:nvSpPr>
        <p:spPr>
          <a:xfrm>
            <a:off x="0" y="1996940"/>
            <a:ext cx="121920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dirty="0">
                <a:ln>
                  <a:noFill/>
                </a:ln>
                <a:solidFill>
                  <a:schemeClr val="tx1"/>
                </a:solidFill>
                <a:effectLst/>
                <a:uLnTx/>
                <a:uFillTx/>
                <a:latin typeface="+mj-lt"/>
                <a:ea typeface="+mj-ea"/>
                <a:cs typeface="+mj-cs"/>
              </a:rPr>
              <a:t>Reforming Scotland’s care system with love</a:t>
            </a:r>
          </a:p>
        </p:txBody>
      </p:sp>
    </p:spTree>
    <p:extLst>
      <p:ext uri="{BB962C8B-B14F-4D97-AF65-F5344CB8AC3E}">
        <p14:creationId xmlns:p14="http://schemas.microsoft.com/office/powerpoint/2010/main" val="3462220672"/>
      </p:ext>
    </p:extLst>
  </p:cSld>
  <p:clrMapOvr>
    <a:masterClrMapping/>
  </p:clrMapOvr>
  <mc:AlternateContent xmlns:mc="http://schemas.openxmlformats.org/markup-compatibility/2006" xmlns:p14="http://schemas.microsoft.com/office/powerpoint/2010/main">
    <mc:Choice Requires="p14">
      <p:transition spd="slow" p14:dur="2000" advTm="30634"/>
    </mc:Choice>
    <mc:Fallback xmlns="">
      <p:transition spd="slow" advTm="30634"/>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A780A-B8C3-61B5-DF25-2918C6947E96}"/>
              </a:ext>
            </a:extLst>
          </p:cNvPr>
          <p:cNvSpPr>
            <a:spLocks noGrp="1"/>
          </p:cNvSpPr>
          <p:nvPr>
            <p:ph type="title"/>
          </p:nvPr>
        </p:nvSpPr>
        <p:spPr>
          <a:xfrm>
            <a:off x="838200" y="173053"/>
            <a:ext cx="10515600" cy="1325563"/>
          </a:xfrm>
        </p:spPr>
        <p:txBody>
          <a:bodyPr/>
          <a:lstStyle/>
          <a:p>
            <a:r>
              <a:rPr lang="en-GB" b="1" dirty="0"/>
              <a:t>National Care Population</a:t>
            </a:r>
          </a:p>
        </p:txBody>
      </p:sp>
      <p:sp>
        <p:nvSpPr>
          <p:cNvPr id="4" name="Content Placeholder 3">
            <a:extLst>
              <a:ext uri="{FF2B5EF4-FFF2-40B4-BE49-F238E27FC236}">
                <a16:creationId xmlns:a16="http://schemas.microsoft.com/office/drawing/2014/main" id="{8341E7AE-375F-4BD4-84EA-2310229090F3}"/>
              </a:ext>
            </a:extLst>
          </p:cNvPr>
          <p:cNvSpPr txBox="1">
            <a:spLocks noGrp="1"/>
          </p:cNvSpPr>
          <p:nvPr>
            <p:ph idx="1"/>
          </p:nvPr>
        </p:nvSpPr>
        <p:spPr>
          <a:xfrm>
            <a:off x="838200" y="1413962"/>
            <a:ext cx="10515600" cy="341632"/>
          </a:xfrm>
          <a:prstGeom prst="rect">
            <a:avLst/>
          </a:prstGeom>
          <a:noFill/>
        </p:spPr>
        <p:txBody>
          <a:bodyPr vert="horz"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lgn="just">
              <a:spcAft>
                <a:spcPts val="1200"/>
              </a:spcAft>
              <a:buNone/>
            </a:pPr>
            <a:r>
              <a:rPr lang="en-GB" dirty="0"/>
              <a:t>The 2024-2025 Social Work Statistics recorded </a:t>
            </a:r>
            <a:r>
              <a:rPr lang="en-GB" b="1" dirty="0">
                <a:solidFill>
                  <a:srgbClr val="7F2A3D"/>
                </a:solidFill>
              </a:rPr>
              <a:t>11824 </a:t>
            </a:r>
            <a:r>
              <a:rPr lang="en-GB" dirty="0"/>
              <a:t>children looked after in Scotland 	</a:t>
            </a:r>
          </a:p>
        </p:txBody>
      </p:sp>
      <p:sp>
        <p:nvSpPr>
          <p:cNvPr id="5" name="TextBox 4">
            <a:extLst>
              <a:ext uri="{FF2B5EF4-FFF2-40B4-BE49-F238E27FC236}">
                <a16:creationId xmlns:a16="http://schemas.microsoft.com/office/drawing/2014/main" id="{CD78628A-18C1-6503-E534-5C7331CBA5D7}"/>
              </a:ext>
            </a:extLst>
          </p:cNvPr>
          <p:cNvSpPr txBox="1"/>
          <p:nvPr/>
        </p:nvSpPr>
        <p:spPr>
          <a:xfrm>
            <a:off x="838200" y="2151186"/>
            <a:ext cx="10737838" cy="3816429"/>
          </a:xfrm>
          <a:prstGeom prst="rect">
            <a:avLst/>
          </a:prstGeom>
          <a:noFill/>
        </p:spPr>
        <p:txBody>
          <a:bodyPr wrap="square" lIns="91440" tIns="45720" rIns="91440" bIns="45720" rtlCol="0" anchor="t">
            <a:spAutoFit/>
          </a:bodyPr>
          <a:lstStyle/>
          <a:p>
            <a:pPr algn="just">
              <a:spcAft>
                <a:spcPts val="1200"/>
              </a:spcAft>
            </a:pPr>
            <a:r>
              <a:rPr lang="en-GB" dirty="0"/>
              <a:t>These children live in many different types of care:</a:t>
            </a:r>
          </a:p>
          <a:p>
            <a:pPr marL="285750" indent="-285750" algn="just">
              <a:spcAft>
                <a:spcPts val="1200"/>
              </a:spcAft>
              <a:buFont typeface="Arial" panose="020B0604020202020204" pitchFamily="34" charset="0"/>
              <a:buChar char="•"/>
            </a:pPr>
            <a:r>
              <a:rPr lang="en-GB" b="1" dirty="0">
                <a:solidFill>
                  <a:srgbClr val="7F2A3D"/>
                </a:solidFill>
              </a:rPr>
              <a:t>kinship care </a:t>
            </a:r>
            <a:r>
              <a:rPr lang="en-GB" dirty="0"/>
              <a:t>(with friends or relatives) 						</a:t>
            </a:r>
            <a:r>
              <a:rPr lang="en-GB" b="1" dirty="0"/>
              <a:t>35%</a:t>
            </a:r>
            <a:endParaRPr lang="en-GB" b="1" dirty="0">
              <a:solidFill>
                <a:srgbClr val="7F2A3D"/>
              </a:solidFill>
              <a:cs typeface="Arial" panose="020B0604020202020204"/>
            </a:endParaRPr>
          </a:p>
          <a:p>
            <a:pPr marL="285750" indent="-285750" algn="just">
              <a:spcAft>
                <a:spcPts val="1200"/>
              </a:spcAft>
              <a:buFont typeface="Arial" panose="020B0604020202020204" pitchFamily="34" charset="0"/>
              <a:buChar char="•"/>
            </a:pPr>
            <a:r>
              <a:rPr lang="en-GB" b="1" dirty="0">
                <a:solidFill>
                  <a:srgbClr val="7F2A3D"/>
                </a:solidFill>
              </a:rPr>
              <a:t>foster care </a:t>
            </a:r>
            <a:r>
              <a:rPr lang="en-GB" dirty="0"/>
              <a:t>(living with another family) 						</a:t>
            </a:r>
            <a:r>
              <a:rPr lang="en-GB" b="1" dirty="0"/>
              <a:t>28%</a:t>
            </a:r>
            <a:endParaRPr lang="en-GB" dirty="0"/>
          </a:p>
          <a:p>
            <a:pPr marL="285750" indent="-285750" algn="just">
              <a:spcAft>
                <a:spcPts val="1200"/>
              </a:spcAft>
              <a:buFont typeface="Arial" panose="020B0604020202020204" pitchFamily="34" charset="0"/>
              <a:buChar char="•"/>
            </a:pPr>
            <a:r>
              <a:rPr lang="en-GB" b="1" dirty="0">
                <a:solidFill>
                  <a:srgbClr val="7F2A3D"/>
                </a:solidFill>
              </a:rPr>
              <a:t>looked after at home </a:t>
            </a:r>
            <a:r>
              <a:rPr lang="en-GB" dirty="0"/>
              <a:t>(living with parents but under the supervision of social work) 	</a:t>
            </a:r>
            <a:r>
              <a:rPr lang="en-GB" b="1" dirty="0"/>
              <a:t>20%</a:t>
            </a:r>
          </a:p>
          <a:p>
            <a:pPr marL="285750" indent="-285750" algn="just">
              <a:spcAft>
                <a:spcPts val="1200"/>
              </a:spcAft>
              <a:buFont typeface="Arial" panose="020B0604020202020204" pitchFamily="34" charset="0"/>
              <a:buChar char="•"/>
            </a:pPr>
            <a:r>
              <a:rPr lang="en-GB" b="1" dirty="0">
                <a:solidFill>
                  <a:srgbClr val="7F2A3D"/>
                </a:solidFill>
              </a:rPr>
              <a:t>residential care </a:t>
            </a:r>
            <a:r>
              <a:rPr lang="en-GB" dirty="0"/>
              <a:t>(living in a children’s house) 					</a:t>
            </a:r>
            <a:r>
              <a:rPr lang="en-GB" b="1" dirty="0"/>
              <a:t>12%</a:t>
            </a:r>
          </a:p>
          <a:p>
            <a:pPr marL="285750" indent="-285750" algn="just">
              <a:spcAft>
                <a:spcPts val="1200"/>
              </a:spcAft>
              <a:buFont typeface="Arial" panose="020B0604020202020204" pitchFamily="34" charset="0"/>
              <a:buChar char="•"/>
            </a:pPr>
            <a:r>
              <a:rPr lang="en-GB" b="1" dirty="0">
                <a:solidFill>
                  <a:srgbClr val="7F2A3D"/>
                </a:solidFill>
              </a:rPr>
              <a:t>with prospective adopters 							</a:t>
            </a:r>
            <a:r>
              <a:rPr lang="en-GB" b="1" dirty="0"/>
              <a:t>1%</a:t>
            </a:r>
          </a:p>
          <a:p>
            <a:pPr marL="285750" indent="-285750" algn="just">
              <a:spcAft>
                <a:spcPts val="1200"/>
              </a:spcAft>
              <a:buFont typeface="Arial" panose="020B0604020202020204" pitchFamily="34" charset="0"/>
              <a:buChar char="•"/>
            </a:pPr>
            <a:r>
              <a:rPr lang="en-GB" b="1" dirty="0">
                <a:solidFill>
                  <a:srgbClr val="7F2A3D"/>
                </a:solidFill>
              </a:rPr>
              <a:t>in other community setting 							</a:t>
            </a:r>
            <a:r>
              <a:rPr lang="en-GB" b="1" dirty="0"/>
              <a:t>3%               </a:t>
            </a:r>
          </a:p>
          <a:p>
            <a:pPr marL="285750" indent="-285750" algn="just">
              <a:spcAft>
                <a:spcPts val="1200"/>
              </a:spcAft>
              <a:buFont typeface="Arial" panose="020B0604020202020204" pitchFamily="34" charset="0"/>
              <a:buChar char="•"/>
            </a:pPr>
            <a:r>
              <a:rPr lang="en-GB" b="1" dirty="0"/>
              <a:t>                     </a:t>
            </a:r>
          </a:p>
          <a:p>
            <a:pPr algn="r">
              <a:spcAft>
                <a:spcPts val="1200"/>
              </a:spcAft>
            </a:pPr>
            <a:r>
              <a:rPr lang="en-GB" dirty="0"/>
              <a:t>(</a:t>
            </a:r>
            <a:r>
              <a:rPr lang="en-GB" dirty="0">
                <a:hlinkClick r:id="rId3"/>
              </a:rPr>
              <a:t>Children’s Social Work Statistics, Scottish Government, published April 202</a:t>
            </a:r>
            <a:r>
              <a:rPr lang="en-GB" dirty="0">
                <a:hlinkClick r:id="rId4"/>
              </a:rPr>
              <a:t>6</a:t>
            </a:r>
            <a:r>
              <a:rPr lang="en-GB" dirty="0"/>
              <a:t>)</a:t>
            </a:r>
          </a:p>
        </p:txBody>
      </p:sp>
    </p:spTree>
    <p:extLst>
      <p:ext uri="{BB962C8B-B14F-4D97-AF65-F5344CB8AC3E}">
        <p14:creationId xmlns:p14="http://schemas.microsoft.com/office/powerpoint/2010/main" val="4014907083"/>
      </p:ext>
    </p:extLst>
  </p:cSld>
  <p:clrMapOvr>
    <a:masterClrMapping/>
  </p:clrMapOvr>
  <mc:AlternateContent xmlns:mc="http://schemas.openxmlformats.org/markup-compatibility/2006" xmlns:p14="http://schemas.microsoft.com/office/powerpoint/2010/main">
    <mc:Choice Requires="p14">
      <p:transition spd="slow" p14:dur="2000" advTm="117502"/>
    </mc:Choice>
    <mc:Fallback xmlns="">
      <p:transition spd="slow" advTm="117502"/>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77C19-D22E-C50B-D151-5DFF1C183723}"/>
              </a:ext>
            </a:extLst>
          </p:cNvPr>
          <p:cNvSpPr>
            <a:spLocks noGrp="1"/>
          </p:cNvSpPr>
          <p:nvPr>
            <p:ph type="title"/>
          </p:nvPr>
        </p:nvSpPr>
        <p:spPr>
          <a:xfrm>
            <a:off x="495300" y="18255"/>
            <a:ext cx="11379200" cy="1325563"/>
          </a:xfrm>
        </p:spPr>
        <p:txBody>
          <a:bodyPr/>
          <a:lstStyle/>
          <a:p>
            <a:r>
              <a:rPr lang="en-GB" b="1" dirty="0"/>
              <a:t>Unaccompanied Asylum Seeking Children</a:t>
            </a:r>
          </a:p>
        </p:txBody>
      </p:sp>
      <p:sp>
        <p:nvSpPr>
          <p:cNvPr id="3" name="Content Placeholder 2">
            <a:extLst>
              <a:ext uri="{FF2B5EF4-FFF2-40B4-BE49-F238E27FC236}">
                <a16:creationId xmlns:a16="http://schemas.microsoft.com/office/drawing/2014/main" id="{BBD81C71-732B-C5CE-AAB3-576F76BE7FED}"/>
              </a:ext>
            </a:extLst>
          </p:cNvPr>
          <p:cNvSpPr>
            <a:spLocks noGrp="1"/>
          </p:cNvSpPr>
          <p:nvPr>
            <p:ph idx="1"/>
          </p:nvPr>
        </p:nvSpPr>
        <p:spPr>
          <a:xfrm>
            <a:off x="495300" y="969454"/>
            <a:ext cx="11379200" cy="5289943"/>
          </a:xfrm>
        </p:spPr>
        <p:txBody>
          <a:bodyPr>
            <a:normAutofit fontScale="85000" lnSpcReduction="20000"/>
          </a:bodyPr>
          <a:lstStyle/>
          <a:p>
            <a:pPr>
              <a:lnSpc>
                <a:spcPct val="160000"/>
              </a:lnSpc>
            </a:pPr>
            <a:r>
              <a:rPr lang="en-GB" sz="2400" dirty="0"/>
              <a:t>Children under the age of 18 who arrive in Scotland without parents are defined as unaccompanied asylum-seeking children (</a:t>
            </a:r>
            <a:r>
              <a:rPr lang="en-GB" sz="2400" dirty="0">
                <a:hlinkClick r:id="rId3"/>
              </a:rPr>
              <a:t>UASC</a:t>
            </a:r>
            <a:r>
              <a:rPr lang="en-GB" sz="2400" dirty="0"/>
              <a:t>) </a:t>
            </a:r>
          </a:p>
          <a:p>
            <a:pPr>
              <a:lnSpc>
                <a:spcPct val="160000"/>
              </a:lnSpc>
            </a:pPr>
            <a:r>
              <a:rPr lang="en-GB" sz="2400" dirty="0"/>
              <a:t>They are the responsibility of the local authority and are entitled to the full range of supports made available to children under section 25 of the Children (Scotland) Act 1995 and associated legislation</a:t>
            </a:r>
          </a:p>
          <a:p>
            <a:pPr>
              <a:lnSpc>
                <a:spcPct val="160000"/>
              </a:lnSpc>
            </a:pPr>
            <a:r>
              <a:rPr lang="en-GB" sz="2400" dirty="0"/>
              <a:t>UASC are considered ‘looked after’ children</a:t>
            </a:r>
            <a:endParaRPr lang="en-GB" dirty="0"/>
          </a:p>
          <a:p>
            <a:pPr marL="0" indent="0">
              <a:buNone/>
            </a:pPr>
            <a:r>
              <a:rPr lang="en-GB" sz="2400" b="1" dirty="0"/>
              <a:t>UASC in the community </a:t>
            </a:r>
            <a:r>
              <a:rPr lang="en-GB" sz="2400" dirty="0"/>
              <a:t>								</a:t>
            </a:r>
            <a:r>
              <a:rPr lang="en-GB" sz="2400" b="1" dirty="0"/>
              <a:t>78%</a:t>
            </a:r>
          </a:p>
          <a:p>
            <a:pPr marL="0" indent="0">
              <a:buNone/>
            </a:pPr>
            <a:r>
              <a:rPr lang="en-GB" sz="2400" dirty="0"/>
              <a:t>	- with friends/family (kinship arrangement)				  	  </a:t>
            </a:r>
            <a:r>
              <a:rPr lang="en-GB" sz="2400" b="1" dirty="0"/>
              <a:t>2%</a:t>
            </a:r>
          </a:p>
          <a:p>
            <a:pPr marL="0" indent="0">
              <a:buNone/>
            </a:pPr>
            <a:r>
              <a:rPr lang="en-GB" sz="2400" dirty="0"/>
              <a:t>	- with foster carers								 </a:t>
            </a:r>
            <a:r>
              <a:rPr lang="en-GB" sz="2400" b="1" dirty="0"/>
              <a:t>10%</a:t>
            </a:r>
          </a:p>
          <a:p>
            <a:pPr marL="0" indent="0">
              <a:buNone/>
            </a:pPr>
            <a:r>
              <a:rPr lang="en-GB" sz="2400" dirty="0"/>
              <a:t>	- other community setting							 </a:t>
            </a:r>
            <a:r>
              <a:rPr lang="en-GB" sz="2400" b="1" dirty="0"/>
              <a:t>67%</a:t>
            </a:r>
          </a:p>
          <a:p>
            <a:pPr marL="0" indent="0">
              <a:buNone/>
            </a:pPr>
            <a:r>
              <a:rPr lang="en-GB" sz="2400" b="1" dirty="0"/>
              <a:t>UASC in residential accommodation</a:t>
            </a:r>
            <a:r>
              <a:rPr lang="en-GB" sz="2400" dirty="0"/>
              <a:t>							 </a:t>
            </a:r>
            <a:r>
              <a:rPr lang="en-GB" sz="2400" b="1" dirty="0"/>
              <a:t>22%</a:t>
            </a:r>
          </a:p>
          <a:p>
            <a:pPr marL="0" indent="0" algn="r">
              <a:buNone/>
            </a:pPr>
            <a:endParaRPr lang="en-GB" sz="2400" dirty="0"/>
          </a:p>
          <a:p>
            <a:pPr marL="0" indent="0" algn="r">
              <a:buNone/>
            </a:pPr>
            <a:r>
              <a:rPr lang="en-GB" sz="2400" dirty="0"/>
              <a:t>(</a:t>
            </a:r>
            <a:r>
              <a:rPr lang="en-GB" sz="2400" dirty="0">
                <a:hlinkClick r:id="rId4"/>
              </a:rPr>
              <a:t>Children’s Social Work Statistics, Scottish Government, published April 202</a:t>
            </a:r>
            <a:r>
              <a:rPr lang="en-GB" sz="2400" dirty="0">
                <a:hlinkClick r:id="rId5"/>
              </a:rPr>
              <a:t>6</a:t>
            </a:r>
            <a:r>
              <a:rPr lang="en-GB" sz="2400" dirty="0"/>
              <a:t>)</a:t>
            </a:r>
          </a:p>
          <a:p>
            <a:pPr marL="0" indent="0">
              <a:buNone/>
            </a:pPr>
            <a:endParaRPr lang="en-GB" sz="2400" b="1" dirty="0"/>
          </a:p>
        </p:txBody>
      </p:sp>
    </p:spTree>
    <p:extLst>
      <p:ext uri="{BB962C8B-B14F-4D97-AF65-F5344CB8AC3E}">
        <p14:creationId xmlns:p14="http://schemas.microsoft.com/office/powerpoint/2010/main" val="36285786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95D71B3-9629-4535-80F8-3691DE036301}"/>
              </a:ext>
            </a:extLst>
          </p:cNvPr>
          <p:cNvSpPr txBox="1">
            <a:spLocks noGrp="1"/>
          </p:cNvSpPr>
          <p:nvPr>
            <p:ph type="title" idx="4294967295"/>
          </p:nvPr>
        </p:nvSpPr>
        <p:spPr>
          <a:xfrm>
            <a:off x="757988" y="692126"/>
            <a:ext cx="10708107" cy="7386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200" b="0" i="0" u="none" strike="noStrike" kern="1200" cap="none" spc="0" normalizeH="0" baseline="0" noProof="0" dirty="0">
                <a:ln>
                  <a:noFill/>
                </a:ln>
                <a:solidFill>
                  <a:schemeClr val="tx1"/>
                </a:solidFill>
                <a:effectLst/>
                <a:uLnTx/>
                <a:uFillTx/>
                <a:latin typeface="+mn-lt"/>
                <a:ea typeface="+mn-ea"/>
                <a:cs typeface="+mn-cs"/>
              </a:rPr>
              <a:t>Local Care Experienced (Looked After) Data</a:t>
            </a:r>
          </a:p>
        </p:txBody>
      </p:sp>
      <p:graphicFrame>
        <p:nvGraphicFramePr>
          <p:cNvPr id="6" name="Content Placeholder 5">
            <a:extLst>
              <a:ext uri="{FF2B5EF4-FFF2-40B4-BE49-F238E27FC236}">
                <a16:creationId xmlns:a16="http://schemas.microsoft.com/office/drawing/2014/main" id="{F072099B-A4DB-4001-9922-60E8B846166A}"/>
              </a:ext>
              <a:ext uri="{C183D7F6-B498-43B3-948B-1728B52AA6E4}">
                <adec:decorative xmlns:adec="http://schemas.microsoft.com/office/drawing/2017/decorative" val="1"/>
              </a:ext>
            </a:extLst>
          </p:cNvPr>
          <p:cNvGraphicFramePr>
            <a:graphicFrameLocks noGrp="1"/>
          </p:cNvGraphicFramePr>
          <p:nvPr>
            <p:ph idx="4294967295"/>
            <p:extLst>
              <p:ext uri="{D42A27DB-BD31-4B8C-83A1-F6EECF244321}">
                <p14:modId xmlns:p14="http://schemas.microsoft.com/office/powerpoint/2010/main" val="3439765883"/>
              </p:ext>
            </p:extLst>
          </p:nvPr>
        </p:nvGraphicFramePr>
        <p:xfrm>
          <a:off x="812129" y="1733579"/>
          <a:ext cx="10599823" cy="4295274"/>
        </p:xfrm>
        <a:graphic>
          <a:graphicData uri="http://schemas.openxmlformats.org/drawingml/2006/table">
            <a:tbl>
              <a:tblPr firstRow="1" firstCol="1" bandRow="1">
                <a:tableStyleId>{5C22544A-7EE6-4342-B048-85BDC9FD1C3A}</a:tableStyleId>
              </a:tblPr>
              <a:tblGrid>
                <a:gridCol w="4460210">
                  <a:extLst>
                    <a:ext uri="{9D8B030D-6E8A-4147-A177-3AD203B41FA5}">
                      <a16:colId xmlns:a16="http://schemas.microsoft.com/office/drawing/2014/main" val="1149569053"/>
                    </a:ext>
                  </a:extLst>
                </a:gridCol>
                <a:gridCol w="1012878">
                  <a:extLst>
                    <a:ext uri="{9D8B030D-6E8A-4147-A177-3AD203B41FA5}">
                      <a16:colId xmlns:a16="http://schemas.microsoft.com/office/drawing/2014/main" val="573461090"/>
                    </a:ext>
                  </a:extLst>
                </a:gridCol>
                <a:gridCol w="1012878">
                  <a:extLst>
                    <a:ext uri="{9D8B030D-6E8A-4147-A177-3AD203B41FA5}">
                      <a16:colId xmlns:a16="http://schemas.microsoft.com/office/drawing/2014/main" val="1022134846"/>
                    </a:ext>
                  </a:extLst>
                </a:gridCol>
                <a:gridCol w="2599303">
                  <a:extLst>
                    <a:ext uri="{9D8B030D-6E8A-4147-A177-3AD203B41FA5}">
                      <a16:colId xmlns:a16="http://schemas.microsoft.com/office/drawing/2014/main" val="1668629303"/>
                    </a:ext>
                  </a:extLst>
                </a:gridCol>
                <a:gridCol w="1514554">
                  <a:extLst>
                    <a:ext uri="{9D8B030D-6E8A-4147-A177-3AD203B41FA5}">
                      <a16:colId xmlns:a16="http://schemas.microsoft.com/office/drawing/2014/main" val="3870668969"/>
                    </a:ext>
                  </a:extLst>
                </a:gridCol>
              </a:tblGrid>
              <a:tr h="656483">
                <a:tc>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tc>
                  <a:txBody>
                    <a:bodyPr/>
                    <a:lstStyle/>
                    <a:p>
                      <a:pPr algn="ctr"/>
                      <a:r>
                        <a:rPr lang="en-GB" sz="1400" dirty="0">
                          <a:effectLst/>
                          <a:latin typeface="+mn-lt"/>
                          <a:ea typeface="Calibri" panose="020F0502020204030204" pitchFamily="34" charset="0"/>
                        </a:rPr>
                        <a:t>ELC</a:t>
                      </a:r>
                    </a:p>
                  </a:txBody>
                  <a:tcPr marL="67018" marR="67018" marT="9383" marB="0" anchor="ctr"/>
                </a:tc>
                <a:tc>
                  <a:txBody>
                    <a:bodyPr/>
                    <a:lstStyle/>
                    <a:p>
                      <a:pPr algn="ctr"/>
                      <a:r>
                        <a:rPr lang="en-GB" sz="1400" dirty="0">
                          <a:effectLst/>
                          <a:latin typeface="+mn-lt"/>
                          <a:ea typeface="Calibri" panose="020F0502020204030204" pitchFamily="34" charset="0"/>
                        </a:rPr>
                        <a:t>Primary</a:t>
                      </a:r>
                    </a:p>
                  </a:txBody>
                  <a:tcPr marL="67018" marR="67018" marT="9383" marB="0" anchor="ctr"/>
                </a:tc>
                <a:tc>
                  <a:txBody>
                    <a:bodyPr/>
                    <a:lstStyle/>
                    <a:p>
                      <a:pPr algn="ctr"/>
                      <a:r>
                        <a:rPr lang="en-GB" sz="1400" dirty="0">
                          <a:effectLst/>
                          <a:latin typeface="+mn-lt"/>
                        </a:rPr>
                        <a:t>Secondary</a:t>
                      </a:r>
                      <a:endParaRPr lang="en-GB" sz="1400" dirty="0">
                        <a:effectLst/>
                        <a:latin typeface="+mn-lt"/>
                        <a:ea typeface="Calibri" panose="020F0502020204030204" pitchFamily="34" charset="0"/>
                      </a:endParaRPr>
                    </a:p>
                  </a:txBody>
                  <a:tcPr marL="67018" marR="67018" marT="9383" marB="0" anchor="ctr"/>
                </a:tc>
                <a:tc>
                  <a:txBody>
                    <a:bodyPr/>
                    <a:lstStyle/>
                    <a:p>
                      <a:pPr algn="ctr"/>
                      <a:r>
                        <a:rPr lang="en-GB" sz="1400" dirty="0">
                          <a:effectLst/>
                          <a:latin typeface="+mn-lt"/>
                        </a:rPr>
                        <a:t>Total</a:t>
                      </a:r>
                      <a:endParaRPr lang="en-GB" sz="1400" dirty="0">
                        <a:effectLst/>
                        <a:latin typeface="+mn-lt"/>
                        <a:ea typeface="Calibri" panose="020F0502020204030204" pitchFamily="34" charset="0"/>
                      </a:endParaRPr>
                    </a:p>
                  </a:txBody>
                  <a:tcPr marL="67018" marR="67018" marT="9383" marB="0" anchor="ctr"/>
                </a:tc>
                <a:extLst>
                  <a:ext uri="{0D108BD9-81ED-4DB2-BD59-A6C34878D82A}">
                    <a16:rowId xmlns:a16="http://schemas.microsoft.com/office/drawing/2014/main" val="1085087648"/>
                  </a:ext>
                </a:extLst>
              </a:tr>
              <a:tr h="895591">
                <a:tc>
                  <a:txBody>
                    <a:bodyPr/>
                    <a:lstStyle/>
                    <a:p>
                      <a:r>
                        <a:rPr lang="en-GB" sz="1400" dirty="0">
                          <a:effectLst/>
                        </a:rPr>
                        <a:t>Looked After at Home</a:t>
                      </a:r>
                      <a:endParaRPr lang="en-GB" sz="1400" dirty="0">
                        <a:effectLst/>
                        <a:latin typeface="Calibri" panose="020F0502020204030204" pitchFamily="34" charset="0"/>
                        <a:ea typeface="Calibri" panose="020F0502020204030204" pitchFamily="34" charset="0"/>
                      </a:endParaRPr>
                    </a:p>
                  </a:txBody>
                  <a:tcPr marL="67018" marR="67018" marT="9383" marB="0" anchor="ctr"/>
                </a:tc>
                <a:tc>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tc>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tc>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tc>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extLst>
                  <a:ext uri="{0D108BD9-81ED-4DB2-BD59-A6C34878D82A}">
                    <a16:rowId xmlns:a16="http://schemas.microsoft.com/office/drawing/2014/main" val="1381177927"/>
                  </a:ext>
                </a:extLst>
              </a:tr>
              <a:tr h="935838">
                <a:tc>
                  <a:txBody>
                    <a:bodyPr/>
                    <a:lstStyle/>
                    <a:p>
                      <a:r>
                        <a:rPr lang="en-GB" sz="1400" dirty="0">
                          <a:effectLst/>
                        </a:rPr>
                        <a:t>Looked After Away from Home</a:t>
                      </a:r>
                      <a:endParaRPr lang="en-GB" sz="1400" dirty="0">
                        <a:effectLst/>
                        <a:latin typeface="Calibri" panose="020F0502020204030204" pitchFamily="34" charset="0"/>
                        <a:ea typeface="Calibri" panose="020F0502020204030204" pitchFamily="34" charset="0"/>
                      </a:endParaRPr>
                    </a:p>
                  </a:txBody>
                  <a:tcPr marL="67018" marR="67018" marT="9383" marB="0" anchor="ctr"/>
                </a:tc>
                <a:tc>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tc>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tc>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tc>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extLst>
                  <a:ext uri="{0D108BD9-81ED-4DB2-BD59-A6C34878D82A}">
                    <a16:rowId xmlns:a16="http://schemas.microsoft.com/office/drawing/2014/main" val="3449370734"/>
                  </a:ext>
                </a:extLst>
              </a:tr>
              <a:tr h="989215">
                <a:tc>
                  <a:txBody>
                    <a:bodyPr/>
                    <a:lstStyle/>
                    <a:p>
                      <a:r>
                        <a:rPr lang="en-GB" sz="1400" dirty="0">
                          <a:effectLst/>
                        </a:rPr>
                        <a:t>Previously Looked After</a:t>
                      </a:r>
                      <a:endParaRPr lang="en-GB" sz="1400" dirty="0">
                        <a:effectLst/>
                        <a:latin typeface="Calibri" panose="020F0502020204030204" pitchFamily="34" charset="0"/>
                        <a:ea typeface="Calibri" panose="020F0502020204030204" pitchFamily="34" charset="0"/>
                      </a:endParaRPr>
                    </a:p>
                  </a:txBody>
                  <a:tcPr marL="67018" marR="67018" marT="9383" marB="0" anchor="ctr"/>
                </a:tc>
                <a:tc>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tc>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tc>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tc>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extLst>
                  <a:ext uri="{0D108BD9-81ED-4DB2-BD59-A6C34878D82A}">
                    <a16:rowId xmlns:a16="http://schemas.microsoft.com/office/drawing/2014/main" val="3718927574"/>
                  </a:ext>
                </a:extLst>
              </a:tr>
              <a:tr h="818147">
                <a:tc>
                  <a:txBody>
                    <a:bodyPr/>
                    <a:lstStyle/>
                    <a:p>
                      <a:r>
                        <a:rPr lang="en-GB" sz="1400" dirty="0">
                          <a:effectLst/>
                        </a:rPr>
                        <a:t>TOTAL NUMBER OF CARE EXPERIENCED</a:t>
                      </a:r>
                      <a:endParaRPr lang="en-GB" sz="1400" dirty="0">
                        <a:effectLst/>
                        <a:latin typeface="Calibri" panose="020F0502020204030204" pitchFamily="34" charset="0"/>
                        <a:ea typeface="Calibri" panose="020F0502020204030204" pitchFamily="34" charset="0"/>
                      </a:endParaRPr>
                    </a:p>
                  </a:txBody>
                  <a:tcPr marL="67018" marR="67018" marT="9383" marB="0" anchor="ctr"/>
                </a:tc>
                <a:tc gridSpan="4">
                  <a:txBody>
                    <a:bodyPr/>
                    <a:lstStyle/>
                    <a:p>
                      <a:pPr algn="ctr"/>
                      <a:endParaRPr lang="en-GB" sz="1400" dirty="0">
                        <a:effectLst/>
                        <a:latin typeface="Calibri" panose="020F0502020204030204" pitchFamily="34" charset="0"/>
                        <a:ea typeface="Calibri" panose="020F0502020204030204" pitchFamily="34" charset="0"/>
                      </a:endParaRPr>
                    </a:p>
                  </a:txBody>
                  <a:tcPr marL="67018" marR="67018" marT="9383" marB="0" anchor="ctr"/>
                </a:tc>
                <a:tc hMerge="1">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tc hMerge="1">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tc hMerge="1">
                  <a:txBody>
                    <a:bodyPr/>
                    <a:lstStyle/>
                    <a:p>
                      <a:endParaRPr lang="en-GB" sz="1400" dirty="0">
                        <a:effectLst/>
                        <a:latin typeface="Calibri" panose="020F0502020204030204" pitchFamily="34" charset="0"/>
                        <a:ea typeface="Calibri" panose="020F0502020204030204" pitchFamily="34" charset="0"/>
                      </a:endParaRPr>
                    </a:p>
                  </a:txBody>
                  <a:tcPr marL="67018" marR="67018" marT="9383" marB="0" anchor="ctr"/>
                </a:tc>
                <a:extLst>
                  <a:ext uri="{0D108BD9-81ED-4DB2-BD59-A6C34878D82A}">
                    <a16:rowId xmlns:a16="http://schemas.microsoft.com/office/drawing/2014/main" val="1610541037"/>
                  </a:ext>
                </a:extLst>
              </a:tr>
            </a:tbl>
          </a:graphicData>
        </a:graphic>
      </p:graphicFrame>
    </p:spTree>
    <p:extLst>
      <p:ext uri="{BB962C8B-B14F-4D97-AF65-F5344CB8AC3E}">
        <p14:creationId xmlns:p14="http://schemas.microsoft.com/office/powerpoint/2010/main" val="14127680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haredContentType xmlns="Microsoft.SharePoint.Taxonomy.ContentTypeSync" SourceId="d2085efe-fbee-4112-b17b-61a14ccdd7b6" ContentTypeId="0x010100AB4565BB804CC848BD2EF3E87A42FE8B0E" PreviousValue="false" LastSyncTimeStamp="2021-07-19T07:27:43.31Z"/>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dlc_DocId xmlns="8f05d3e4-0582-485c-9ba6-ab26e7804d1a">NLC--28928658-3663</_dlc_DocId>
    <TaxCatchAll xmlns="8f05d3e4-0582-485c-9ba6-ab26e7804d1a">
      <Value>2</Value>
      <Value>1</Value>
    </TaxCatchAll>
    <TaxKeywordTaxHTField xmlns="8f05d3e4-0582-485c-9ba6-ab26e7804d1a">
      <Terms xmlns="http://schemas.microsoft.com/office/infopath/2007/PartnerControls"/>
    </TaxKeywordTaxHTField>
    <l2266dbc3b614dbe9f077e23aad38986 xmlns="8f05d3e4-0582-485c-9ba6-ab26e7804d1a">
      <Terms xmlns="http://schemas.microsoft.com/office/infopath/2007/PartnerControls"/>
    </l2266dbc3b614dbe9f077e23aad38986>
    <le70938a2ff1458590291c2b53873313 xmlns="8f05d3e4-0582-485c-9ba6-ab26e7804d1a">
      <Terms xmlns="http://schemas.microsoft.com/office/infopath/2007/PartnerControls">
        <TermInfo xmlns="http://schemas.microsoft.com/office/infopath/2007/PartnerControls">
          <TermName xmlns="http://schemas.microsoft.com/office/infopath/2007/PartnerControls">Education and Families</TermName>
          <TermId xmlns="http://schemas.microsoft.com/office/infopath/2007/PartnerControls">5d3f6438-9f1e-42e8-88b7-bda312bc02e3</TermId>
        </TermInfo>
      </Terms>
    </le70938a2ff1458590291c2b53873313>
    <ActiveRecord xmlns="8f05d3e4-0582-485c-9ba6-ab26e7804d1a">true</ActiveRecord>
    <_dlc_DocIdUrl xmlns="8f05d3e4-0582-485c-9ba6-ab26e7804d1a">
      <Url>https://nlcgov.sharepoint.com/sites/EDS-VIRTUALSCHOOL/_layouts/15/DocIdRedir.aspx?ID=NLC--28928658-3663</Url>
      <Description>NLC--28928658-3663</Description>
    </_dlc_DocIdUrl>
    <SupercededDate xmlns="8f05d3e4-0582-485c-9ba6-ab26e7804d1a" xsi:nil="true"/>
    <i0f84bba906045b4af568ee102a52dcb xmlns="60b2c092-48bd-4866-8488-d43212299487">
      <Terms xmlns="http://schemas.microsoft.com/office/infopath/2007/PartnerControls">
        <TermInfo xmlns="http://schemas.microsoft.com/office/infopath/2007/PartnerControls">
          <TermName xmlns="http://schemas.microsoft.com/office/infopath/2007/PartnerControls">BCS</TermName>
          <TermId xmlns="http://schemas.microsoft.com/office/infopath/2007/PartnerControls">819376d4-bc70-4d53-bae7-773a2688b0e5</TermId>
        </TermInfo>
      </Terms>
    </i0f84bba906045b4af568ee102a52dcb>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5.xml><?xml version="1.0" encoding="utf-8"?>
<ct:contentTypeSchema xmlns:ct="http://schemas.microsoft.com/office/2006/metadata/contentType" xmlns:ma="http://schemas.microsoft.com/office/2006/metadata/properties/metaAttributes" ct:_="" ma:_="" ma:contentTypeName="Standard Document" ma:contentTypeID="0x010100AB4565BB804CC848BD2EF3E87A42FE8B0E0084BFBB06D8BBCD45958B0A4BD0F4B72E" ma:contentTypeVersion="6" ma:contentTypeDescription="" ma:contentTypeScope="" ma:versionID="0e672c92ee0892f247299b3f6f3ad9dc">
  <xsd:schema xmlns:xsd="http://www.w3.org/2001/XMLSchema" xmlns:xs="http://www.w3.org/2001/XMLSchema" xmlns:p="http://schemas.microsoft.com/office/2006/metadata/properties" xmlns:ns2="8f05d3e4-0582-485c-9ba6-ab26e7804d1a" xmlns:ns3="60b2c092-48bd-4866-8488-d43212299487" targetNamespace="http://schemas.microsoft.com/office/2006/metadata/properties" ma:root="true" ma:fieldsID="f78247f92ef66c95442e6b3767d0092a" ns2:_="" ns3:_="">
    <xsd:import namespace="8f05d3e4-0582-485c-9ba6-ab26e7804d1a"/>
    <xsd:import namespace="60b2c092-48bd-4866-8488-d43212299487"/>
    <xsd:element name="properties">
      <xsd:complexType>
        <xsd:sequence>
          <xsd:element name="documentManagement">
            <xsd:complexType>
              <xsd:all>
                <xsd:element ref="ns2:ActiveRecord" minOccurs="0"/>
                <xsd:element ref="ns2:SupercededDate" minOccurs="0"/>
                <xsd:element ref="ns2:TaxKeywordTaxHTField" minOccurs="0"/>
                <xsd:element ref="ns2:TaxCatchAll" minOccurs="0"/>
                <xsd:element ref="ns2:TaxCatchAllLabel" minOccurs="0"/>
                <xsd:element ref="ns2:le70938a2ff1458590291c2b53873313" minOccurs="0"/>
                <xsd:element ref="ns2:l2266dbc3b614dbe9f077e23aad38986" minOccurs="0"/>
                <xsd:element ref="ns2:_dlc_DocId" minOccurs="0"/>
                <xsd:element ref="ns2:_dlc_DocIdUrl" minOccurs="0"/>
                <xsd:element ref="ns2:_dlc_DocIdPersistId" minOccurs="0"/>
                <xsd:element ref="ns3:i0f84bba906045b4af568ee102a52dcb"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f05d3e4-0582-485c-9ba6-ab26e7804d1a" elementFormDefault="qualified">
    <xsd:import namespace="http://schemas.microsoft.com/office/2006/documentManagement/types"/>
    <xsd:import namespace="http://schemas.microsoft.com/office/infopath/2007/PartnerControls"/>
    <xsd:element name="ActiveRecord" ma:index="2" nillable="true" ma:displayName="Active Document" ma:default="1" ma:internalName="ActiveRecord">
      <xsd:simpleType>
        <xsd:restriction base="dms:Boolean"/>
      </xsd:simpleType>
    </xsd:element>
    <xsd:element name="SupercededDate" ma:index="4" nillable="true" ma:displayName="Superceded Date" ma:format="DateOnly" ma:internalName="SupercededDate">
      <xsd:simpleType>
        <xsd:restriction base="dms:DateTime"/>
      </xsd:simpleType>
    </xsd:element>
    <xsd:element name="TaxKeywordTaxHTField" ma:index="8" nillable="true" ma:taxonomy="true" ma:internalName="TaxKeywordTaxHTField" ma:taxonomyFieldName="TaxKeyword" ma:displayName="Enterprise Keywords" ma:fieldId="{23f27201-bee3-471e-b2e7-b64fd8b7ca38}" ma:taxonomyMulti="true" ma:sspId="d2085efe-fbee-4112-b17b-61a14ccdd7b6" ma:termSetId="00000000-0000-0000-0000-000000000000" ma:anchorId="00000000-0000-0000-0000-000000000000" ma:open="true" ma:isKeyword="true">
      <xsd:complexType>
        <xsd:sequence>
          <xsd:element ref="pc:Terms" minOccurs="0" maxOccurs="1"/>
        </xsd:sequence>
      </xsd:complexType>
    </xsd:element>
    <xsd:element name="TaxCatchAll" ma:index="9" nillable="true" ma:displayName="Taxonomy Catch All Column" ma:hidden="true" ma:list="{134c8a59-2557-44e8-9e1c-48762fe08a8d}" ma:internalName="TaxCatchAll" ma:showField="CatchAllData" ma:web="60b2c092-48bd-4866-8488-d43212299487">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134c8a59-2557-44e8-9e1c-48762fe08a8d}" ma:internalName="TaxCatchAllLabel" ma:readOnly="true" ma:showField="CatchAllDataLabel" ma:web="60b2c092-48bd-4866-8488-d43212299487">
      <xsd:complexType>
        <xsd:complexContent>
          <xsd:extension base="dms:MultiChoiceLookup">
            <xsd:sequence>
              <xsd:element name="Value" type="dms:Lookup" maxOccurs="unbounded" minOccurs="0" nillable="true"/>
            </xsd:sequence>
          </xsd:extension>
        </xsd:complexContent>
      </xsd:complexType>
    </xsd:element>
    <xsd:element name="le70938a2ff1458590291c2b53873313" ma:index="13" nillable="true" ma:taxonomy="true" ma:internalName="le70938a2ff1458590291c2b53873313" ma:taxonomyFieldName="Service1" ma:displayName="Service" ma:default="" ma:fieldId="{5e70938a-2ff1-4585-9029-1c2b53873313}" ma:sspId="d2085efe-fbee-4112-b17b-61a14ccdd7b6" ma:termSetId="f027e596-12c9-4f9a-8093-fd23840c0609" ma:anchorId="00000000-0000-0000-0000-000000000000" ma:open="false" ma:isKeyword="false">
      <xsd:complexType>
        <xsd:sequence>
          <xsd:element ref="pc:Terms" minOccurs="0" maxOccurs="1"/>
        </xsd:sequence>
      </xsd:complexType>
    </xsd:element>
    <xsd:element name="l2266dbc3b614dbe9f077e23aad38986" ma:index="15" nillable="true" ma:taxonomy="true" ma:internalName="l2266dbc3b614dbe9f077e23aad38986" ma:taxonomyFieldName="BusinessUnit" ma:displayName="Business Unit" ma:readOnly="false" ma:default="" ma:fieldId="{52266dbc-3b61-4dbe-9f07-7e23aad38986}" ma:sspId="d2085efe-fbee-4112-b17b-61a14ccdd7b6" ma:termSetId="f027e596-12c9-4f9a-8093-fd23840c0609" ma:anchorId="00000000-0000-0000-0000-000000000000" ma:open="false" ma:isKeyword="false">
      <xsd:complexType>
        <xsd:sequence>
          <xsd:element ref="pc:Terms" minOccurs="0" maxOccurs="1"/>
        </xsd:sequence>
      </xsd:complexType>
    </xsd:element>
    <xsd:element name="_dlc_DocId" ma:index="18" nillable="true" ma:displayName="Document ID Value" ma:description="The value of the document ID assigned to this item." ma:internalName="_dlc_DocId" ma:readOnly="true">
      <xsd:simpleType>
        <xsd:restriction base="dms:Text"/>
      </xsd:simpleType>
    </xsd:element>
    <xsd:element name="_dlc_DocIdUrl" ma:index="1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60b2c092-48bd-4866-8488-d43212299487" elementFormDefault="qualified">
    <xsd:import namespace="http://schemas.microsoft.com/office/2006/documentManagement/types"/>
    <xsd:import namespace="http://schemas.microsoft.com/office/infopath/2007/PartnerControls"/>
    <xsd:element name="i0f84bba906045b4af568ee102a52dcb" ma:index="21" nillable="true" ma:taxonomy="true" ma:internalName="i0f84bba906045b4af568ee102a52dcb" ma:taxonomyFieldName="RevIMBCS" ma:displayName="Retention Term" ma:indexed="true" ma:default="2;#BCS|819376d4-bc70-4d53-bae7-773a2688b0e5" ma:fieldId="{20f84bba-9060-45b4-af56-8ee102a52dcb}" ma:sspId="d2085efe-fbee-4112-b17b-61a14ccdd7b6" ma:termSetId="65e0ccf4-ee27-4865-88b2-fcad8719c10e"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7"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ADF9373-0A75-4AE4-AD0E-ABCB46C8687D}">
  <ds:schemaRefs>
    <ds:schemaRef ds:uri="Microsoft.SharePoint.Taxonomy.ContentTypeSync"/>
  </ds:schemaRefs>
</ds:datastoreItem>
</file>

<file path=customXml/itemProps2.xml><?xml version="1.0" encoding="utf-8"?>
<ds:datastoreItem xmlns:ds="http://schemas.openxmlformats.org/officeDocument/2006/customXml" ds:itemID="{8DCEE62D-43A1-4B3A-BB16-54173621C43C}">
  <ds:schemaRefs>
    <ds:schemaRef ds:uri="http://schemas.microsoft.com/sharepoint/v3/contenttype/forms"/>
  </ds:schemaRefs>
</ds:datastoreItem>
</file>

<file path=customXml/itemProps3.xml><?xml version="1.0" encoding="utf-8"?>
<ds:datastoreItem xmlns:ds="http://schemas.openxmlformats.org/officeDocument/2006/customXml" ds:itemID="{7D4B14FE-9E53-44F1-861F-C9E74F8E6E47}">
  <ds:schemaRefs>
    <ds:schemaRef ds:uri="http://schemas.microsoft.com/office/infopath/2007/PartnerControls"/>
    <ds:schemaRef ds:uri="http://purl.org/dc/terms/"/>
    <ds:schemaRef ds:uri="http://schemas.microsoft.com/office/2006/documentManagement/types"/>
    <ds:schemaRef ds:uri="8f05d3e4-0582-485c-9ba6-ab26e7804d1a"/>
    <ds:schemaRef ds:uri="60b2c092-48bd-4866-8488-d43212299487"/>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customXml/itemProps4.xml><?xml version="1.0" encoding="utf-8"?>
<ds:datastoreItem xmlns:ds="http://schemas.openxmlformats.org/officeDocument/2006/customXml" ds:itemID="{DDC7BA81-4148-40E1-BD7B-A2D5E02A7119}">
  <ds:schemaRefs>
    <ds:schemaRef ds:uri="http://schemas.microsoft.com/sharepoint/events"/>
  </ds:schemaRefs>
</ds:datastoreItem>
</file>

<file path=customXml/itemProps5.xml><?xml version="1.0" encoding="utf-8"?>
<ds:datastoreItem xmlns:ds="http://schemas.openxmlformats.org/officeDocument/2006/customXml" ds:itemID="{356B5ADB-1A8B-4C55-A8B7-F27935ACEE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f05d3e4-0582-485c-9ba6-ab26e7804d1a"/>
    <ds:schemaRef ds:uri="60b2c092-48bd-4866-8488-d4321229948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TM03457444[[fn=Basis]]</Template>
  <TotalTime>3125</TotalTime>
  <Words>5524</Words>
  <Application>Microsoft Office PowerPoint</Application>
  <PresentationFormat>Widescreen</PresentationFormat>
  <Paragraphs>388</Paragraphs>
  <Slides>37</Slides>
  <Notes>37</Notes>
  <HiddenSlides>0</HiddenSlides>
  <MMClips>5</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37</vt:i4>
      </vt:variant>
    </vt:vector>
  </HeadingPairs>
  <TitlesOfParts>
    <vt:vector size="44" baseType="lpstr">
      <vt:lpstr>Arial</vt:lpstr>
      <vt:lpstr>Asap</vt:lpstr>
      <vt:lpstr>Bookman Old Style</vt:lpstr>
      <vt:lpstr>Calibri</vt:lpstr>
      <vt:lpstr>Inter</vt:lpstr>
      <vt:lpstr>Open Sans</vt:lpstr>
      <vt:lpstr>Office Theme</vt:lpstr>
      <vt:lpstr>Keeping the Promise Award</vt:lpstr>
      <vt:lpstr>Keeping the Promise Award Structure</vt:lpstr>
      <vt:lpstr>GIRFEC</vt:lpstr>
      <vt:lpstr>Terminology: Looked After and Care Experienced</vt:lpstr>
      <vt:lpstr>Reforming Scotland’s care system with love – Jamie Dalgoutte</vt:lpstr>
      <vt:lpstr>Reforming Scotland’s care system with love</vt:lpstr>
      <vt:lpstr>National Care Population</vt:lpstr>
      <vt:lpstr>Unaccompanied Asylum Seeking Children</vt:lpstr>
      <vt:lpstr>Local Care Experienced (Looked After) Data</vt:lpstr>
      <vt:lpstr>Why do this Award? </vt:lpstr>
      <vt:lpstr>Why do this Award? What do we need to change?</vt:lpstr>
      <vt:lpstr>Corporate Parenting</vt:lpstr>
      <vt:lpstr>Corporate Parent defined</vt:lpstr>
      <vt:lpstr>Corporate Parents in Scotland</vt:lpstr>
      <vt:lpstr>Corporate Parent Quote</vt:lpstr>
      <vt:lpstr>What kind of Corporate Parent are you?</vt:lpstr>
      <vt:lpstr>The ambition for Scotland’s children…</vt:lpstr>
      <vt:lpstr>Independent Care Review</vt:lpstr>
      <vt:lpstr>The Promise</vt:lpstr>
      <vt:lpstr>Foundations of The Promise</vt:lpstr>
      <vt:lpstr>Foundations of The Promise</vt:lpstr>
      <vt:lpstr>What about the priorities and principles?</vt:lpstr>
      <vt:lpstr>Rights of children</vt:lpstr>
      <vt:lpstr>How does the Language around care  need to change?   Does it matter?</vt:lpstr>
      <vt:lpstr>Our language: is it caring or is it stigmatising?</vt:lpstr>
      <vt:lpstr>Have we unconsciously normalised the language of care?  Care experienced children can tell us the words they want us to change </vt:lpstr>
      <vt:lpstr>Language Matters</vt:lpstr>
      <vt:lpstr>Language  It isn’t neutral  It can help or harm  It can engender respect or stigma  Does language matter to you?</vt:lpstr>
      <vt:lpstr>All children’s services are part of the SCAFFOLDING of care – what does this mean for us?</vt:lpstr>
      <vt:lpstr>Educational outcomes for care-experienced young people</vt:lpstr>
      <vt:lpstr>Plan 21-24 and the progress we’ve made</vt:lpstr>
      <vt:lpstr>The Promise – Plan 24-30</vt:lpstr>
      <vt:lpstr>Where do we start?</vt:lpstr>
      <vt:lpstr>Collaboration and integration of services</vt:lpstr>
      <vt:lpstr>Reflection &amp; Collaboration Time</vt:lpstr>
      <vt:lpstr>Next steps for our setting?</vt:lpstr>
      <vt:lpstr>Further reading and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and Supporting Care Experienced Young People: The theory and its applications</dc:title>
  <dc:creator>Amy Hughes</dc:creator>
  <cp:lastModifiedBy>Janine Mccullough</cp:lastModifiedBy>
  <cp:revision>21</cp:revision>
  <dcterms:created xsi:type="dcterms:W3CDTF">2022-04-27T19:52:50Z</dcterms:created>
  <dcterms:modified xsi:type="dcterms:W3CDTF">2026-08-13T11:21:32Z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c381991-eab8-4fff-8f2f-4f88109aa1cd_Enabled">
    <vt:lpwstr>true</vt:lpwstr>
  </property>
  <property fmtid="{D5CDD505-2E9C-101B-9397-08002B2CF9AE}" pid="3" name="MSIP_Label_3c381991-eab8-4fff-8f2f-4f88109aa1cd_SetDate">
    <vt:lpwstr>2022-04-27T19:52:50Z</vt:lpwstr>
  </property>
  <property fmtid="{D5CDD505-2E9C-101B-9397-08002B2CF9AE}" pid="4" name="MSIP_Label_3c381991-eab8-4fff-8f2f-4f88109aa1cd_Method">
    <vt:lpwstr>Standard</vt:lpwstr>
  </property>
  <property fmtid="{D5CDD505-2E9C-101B-9397-08002B2CF9AE}" pid="5" name="MSIP_Label_3c381991-eab8-4fff-8f2f-4f88109aa1cd_Name">
    <vt:lpwstr>Official</vt:lpwstr>
  </property>
  <property fmtid="{D5CDD505-2E9C-101B-9397-08002B2CF9AE}" pid="6" name="MSIP_Label_3c381991-eab8-4fff-8f2f-4f88109aa1cd_SiteId">
    <vt:lpwstr>a98f953b-d618-4b43-8a65-0382681bd283</vt:lpwstr>
  </property>
  <property fmtid="{D5CDD505-2E9C-101B-9397-08002B2CF9AE}" pid="7" name="MSIP_Label_3c381991-eab8-4fff-8f2f-4f88109aa1cd_ActionId">
    <vt:lpwstr>db37db5c-0c97-49a7-ac10-248990e6ccb8</vt:lpwstr>
  </property>
  <property fmtid="{D5CDD505-2E9C-101B-9397-08002B2CF9AE}" pid="8" name="MSIP_Label_3c381991-eab8-4fff-8f2f-4f88109aa1cd_ContentBits">
    <vt:lpwstr>0</vt:lpwstr>
  </property>
  <property fmtid="{D5CDD505-2E9C-101B-9397-08002B2CF9AE}" pid="9" name="TaxKeyword">
    <vt:lpwstr/>
  </property>
  <property fmtid="{D5CDD505-2E9C-101B-9397-08002B2CF9AE}" pid="10" name="BusinessUnit">
    <vt:lpwstr/>
  </property>
  <property fmtid="{D5CDD505-2E9C-101B-9397-08002B2CF9AE}" pid="11" name="ContentTypeId">
    <vt:lpwstr>0x010100AB4565BB804CC848BD2EF3E87A42FE8B0E0084BFBB06D8BBCD45958B0A4BD0F4B72E</vt:lpwstr>
  </property>
  <property fmtid="{D5CDD505-2E9C-101B-9397-08002B2CF9AE}" pid="12" name="Service1">
    <vt:lpwstr>1;#Education and Families|5d3f6438-9f1e-42e8-88b7-bda312bc02e3</vt:lpwstr>
  </property>
  <property fmtid="{D5CDD505-2E9C-101B-9397-08002B2CF9AE}" pid="13" name="RevIMBCS">
    <vt:lpwstr>2;#BCS|819376d4-bc70-4d53-bae7-773a2688b0e5</vt:lpwstr>
  </property>
  <property fmtid="{D5CDD505-2E9C-101B-9397-08002B2CF9AE}" pid="14" name="_dlc_DocIdItemGuid">
    <vt:lpwstr>1f10c5fa-e0ce-46bf-96ac-95e527588425</vt:lpwstr>
  </property>
  <property fmtid="{D5CDD505-2E9C-101B-9397-08002B2CF9AE}" pid="15" name="i0f84bba906045b4af568ee102a52dcb">
    <vt:lpwstr>BCS|819376d4-bc70-4d53-bae7-773a2688b0e5</vt:lpwstr>
  </property>
  <property fmtid="{D5CDD505-2E9C-101B-9397-08002B2CF9AE}" pid="16" name="MediaServiceImageTags">
    <vt:lpwstr/>
  </property>
  <property fmtid="{D5CDD505-2E9C-101B-9397-08002B2CF9AE}" pid="17" name="lcf76f155ced4ddcb4097134ff3c332f">
    <vt:lpwstr/>
  </property>
</Properties>
</file>