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Analysis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62609065758671"/>
          <c:y val="0.13386738923392669"/>
          <c:w val="0.67519713414201599"/>
          <c:h val="0.8313575362147951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3.6035340950396982E-3"/>
                  <c:y val="-1.927633044137483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B-42A9-81D3-207270EE9F67}"/>
                </c:ext>
              </c:extLst>
            </c:dLbl>
            <c:dLbl>
              <c:idx val="1"/>
              <c:layout>
                <c:manualLayout>
                  <c:x val="-1.0810810810810811E-2"/>
                  <c:y val="3.915171288743882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B-42A9-81D3-207270EE9F67}"/>
                </c:ext>
              </c:extLst>
            </c:dLbl>
            <c:dLbl>
              <c:idx val="2"/>
              <c:layout>
                <c:manualLayout>
                  <c:x val="-3.2874249070594726E-2"/>
                  <c:y val="1.029000607054782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9B-42A9-81D3-207270EE9F67}"/>
                </c:ext>
              </c:extLst>
            </c:dLbl>
            <c:dLbl>
              <c:idx val="3"/>
              <c:layout>
                <c:manualLayout>
                  <c:x val="-3.2238158323639091E-2"/>
                  <c:y val="-1.3172561574599555E-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9B-42A9-81D3-207270EE9F67}"/>
                </c:ext>
              </c:extLst>
            </c:dLbl>
            <c:dLbl>
              <c:idx val="4"/>
              <c:layout>
                <c:manualLayout>
                  <c:x val="-4.3243455810130539E-2"/>
                  <c:y val="-8.08099438097715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9B-42A9-81D3-207270EE9F67}"/>
                </c:ext>
              </c:extLst>
            </c:dLbl>
            <c:dLbl>
              <c:idx val="5"/>
              <c:layout>
                <c:manualLayout>
                  <c:x val="5.5995331255245494E-3"/>
                  <c:y val="-8.785601360845007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Good quality 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nutritious 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food</a:t>
                    </a:r>
                  </a:p>
                </c:rich>
              </c:tx>
              <c:spPr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9B-42A9-81D3-207270EE9F67}"/>
                </c:ext>
              </c:extLst>
            </c:dLbl>
            <c:dLbl>
              <c:idx val="6"/>
              <c:layout>
                <c:manualLayout>
                  <c:x val="0.11351351351351352"/>
                  <c:y val="-0.166010113336159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9B-42A9-81D3-207270EE9F67}"/>
                </c:ext>
              </c:extLst>
            </c:dLbl>
            <c:dLbl>
              <c:idx val="7"/>
              <c:layout>
                <c:manualLayout>
                  <c:x val="0.15675675675675677"/>
                  <c:y val="-0.13752207720201926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9B-42A9-81D3-207270EE9F67}"/>
                </c:ext>
              </c:extLst>
            </c:dLbl>
            <c:dLbl>
              <c:idx val="8"/>
              <c:layout>
                <c:manualLayout>
                  <c:x val="0.19279279279279279"/>
                  <c:y val="-0.1056117900083613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9B-42A9-81D3-207270EE9F67}"/>
                </c:ext>
              </c:extLst>
            </c:dLbl>
            <c:dLbl>
              <c:idx val="9"/>
              <c:layout>
                <c:manualLayout>
                  <c:x val="0.2072072072072072"/>
                  <c:y val="-6.873421060868242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9B-42A9-81D3-207270EE9F67}"/>
                </c:ext>
              </c:extLst>
            </c:dLbl>
            <c:dLbl>
              <c:idx val="10"/>
              <c:layout>
                <c:manualLayout>
                  <c:x val="0.18738724551322977"/>
                  <c:y val="-5.344708402080063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9B-42A9-81D3-207270EE9F67}"/>
                </c:ext>
              </c:extLst>
            </c:dLbl>
            <c:dLbl>
              <c:idx val="11"/>
              <c:layout>
                <c:manualLayout>
                  <c:x val="0.18558558558558558"/>
                  <c:y val="-3.246580548811296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9B-42A9-81D3-207270EE9F67}"/>
                </c:ext>
              </c:extLst>
            </c:dLbl>
            <c:dLbl>
              <c:idx val="12"/>
              <c:layout>
                <c:manualLayout>
                  <c:x val="0.1891891891891892"/>
                  <c:y val="-8.8035162555276849E-3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9B-42A9-81D3-207270EE9F67}"/>
                </c:ext>
              </c:extLst>
            </c:dLbl>
            <c:dLbl>
              <c:idx val="13"/>
              <c:layout>
                <c:manualLayout>
                  <c:x val="0.2180178761438604"/>
                  <c:y val="3.91744132494511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Opportunities for energetic outdoor</a:t>
                    </a:r>
                  </a:p>
                  <a:p>
                    <a:r>
                      <a:rPr lang="en-US" dirty="0"/>
                      <a:t> play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9B-42A9-81D3-207270EE9F6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9B-42A9-81D3-207270EE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Sheet1!$B$3:$B$16</c:f>
              <c:strCache>
                <c:ptCount val="14"/>
                <c:pt idx="0">
                  <c:v>Relationships/ethos</c:v>
                </c:pt>
                <c:pt idx="1">
                  <c:v>Effective teaching and learning including use of quality resources</c:v>
                </c:pt>
                <c:pt idx="2">
                  <c:v>Facilities</c:v>
                </c:pt>
                <c:pt idx="3">
                  <c:v>Wider achievement opportunities and friendships</c:v>
                </c:pt>
                <c:pt idx="4">
                  <c:v>Feeling safe</c:v>
                </c:pt>
                <c:pt idx="5">
                  <c:v>Good quality nutritious food</c:v>
                </c:pt>
                <c:pt idx="6">
                  <c:v>Curriculum</c:v>
                </c:pt>
                <c:pt idx="7">
                  <c:v>Personal support</c:v>
                </c:pt>
                <c:pt idx="8">
                  <c:v>Equality and fairness</c:v>
                </c:pt>
                <c:pt idx="9">
                  <c:v>Digital technologies</c:v>
                </c:pt>
                <c:pt idx="10">
                  <c:v>Employability</c:v>
                </c:pt>
                <c:pt idx="11">
                  <c:v>Cost/equity</c:v>
                </c:pt>
                <c:pt idx="12">
                  <c:v>Pupil voice</c:v>
                </c:pt>
                <c:pt idx="13">
                  <c:v>Opportunities for energetic outdoor play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18</c:v>
                </c:pt>
                <c:pt idx="4">
                  <c:v>11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9B-42A9-81D3-207270EE9F6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92"/>
        <c:holeSize val="22"/>
      </c:doughnut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F5529-544F-4194-8355-0AD9DD6727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600F-00A5-4CD8-A677-1FDC72D83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2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2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3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4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4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5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4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1A8C-2AE8-45ED-ABF6-D8E7F13F640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F60C-E936-44F9-99F2-C0384E518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3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educationscotland.gov.uk/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4761" y="3708281"/>
            <a:ext cx="9227428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18" y="528429"/>
            <a:ext cx="2544539" cy="1428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824" y="1953955"/>
            <a:ext cx="79749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B3D236"/>
                </a:solidFill>
                <a:latin typeface="Arial" pitchFamily="34" charset="0"/>
                <a:cs typeface="Arial" pitchFamily="34" charset="0"/>
              </a:rPr>
              <a:t>How good is OUR school?</a:t>
            </a:r>
          </a:p>
          <a:p>
            <a:r>
              <a:rPr lang="en-GB" sz="2800" dirty="0" smtClean="0">
                <a:solidFill>
                  <a:srgbClr val="00B0F0"/>
                </a:solidFill>
              </a:rPr>
              <a:t>A resource to support learner participation in self-evaluation and school improvement</a:t>
            </a:r>
            <a:endParaRPr lang="en-GB" sz="2800" dirty="0">
              <a:solidFill>
                <a:srgbClr val="00B0F0"/>
              </a:solidFill>
            </a:endParaRPr>
          </a:p>
          <a:p>
            <a:endParaRPr lang="en-US" sz="2800" b="1" i="1" dirty="0" smtClean="0">
              <a:solidFill>
                <a:srgbClr val="B3D23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i="1" dirty="0" smtClean="0">
                <a:solidFill>
                  <a:srgbClr val="B3D236"/>
                </a:solidFill>
                <a:latin typeface="Arial" pitchFamily="34" charset="0"/>
                <a:cs typeface="Arial" pitchFamily="34" charset="0"/>
              </a:rPr>
              <a:t>Patricia Watson, HMI</a:t>
            </a:r>
          </a:p>
          <a:p>
            <a:r>
              <a:rPr lang="en-US" sz="2800" b="1" i="1" dirty="0" smtClean="0">
                <a:solidFill>
                  <a:srgbClr val="B3D236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800" b="1" i="1" baseline="30000" dirty="0" smtClean="0">
                <a:solidFill>
                  <a:srgbClr val="B3D236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i="1" dirty="0" smtClean="0">
                <a:solidFill>
                  <a:srgbClr val="B3D236"/>
                </a:solidFill>
                <a:latin typeface="Arial" pitchFamily="34" charset="0"/>
                <a:cs typeface="Arial" pitchFamily="34" charset="0"/>
              </a:rPr>
              <a:t> April 2018</a:t>
            </a:r>
            <a:endParaRPr lang="en-US" sz="2800" b="1" i="1" dirty="0">
              <a:solidFill>
                <a:srgbClr val="B3D23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A group of young children sitting around a table&#10;&#10;Description generated with high confidence">
            <a:extLst>
              <a:ext uri="{FF2B5EF4-FFF2-40B4-BE49-F238E27FC236}">
                <a16:creationId xmlns:a16="http://schemas.microsoft.com/office/drawing/2014/main" id="{A2789133-CFCE-4C99-9350-0C8E77354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32400" y="0"/>
            <a:ext cx="3011600" cy="1953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27322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03" y="1340767"/>
            <a:ext cx="7740141" cy="432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609600"/>
            <a:ext cx="374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/>
                </a:solidFill>
              </a:rPr>
              <a:t>Each theme has three aspects:</a:t>
            </a:r>
            <a:endParaRPr lang="en-GB" sz="20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794854"/>
            <a:ext cx="65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P.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Self-evaluation for self-improvement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160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No six-point scale. 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Learners summarise their findings.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Their evidence contributes to whole school self-evaluation through a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	- focus on one of the five themes.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	- focus on QIs and look across themes.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	- focus on a particular group of pupils.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	- broad whole-school evaluation.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2686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4761" y="3708281"/>
            <a:ext cx="9227428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26" y="1916499"/>
            <a:ext cx="8120275" cy="303918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Education Scotland</a:t>
            </a:r>
          </a:p>
          <a:p>
            <a:pPr marL="0" indent="0">
              <a:buNone/>
            </a:pPr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pPr marL="0" indent="0">
              <a:buNone/>
            </a:pPr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pPr marL="0" indent="0">
              <a:buNone/>
            </a:pPr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Livingston EH54 6GA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b="1" dirty="0"/>
              <a:t>T   </a:t>
            </a:r>
            <a:r>
              <a:rPr lang="en-US" sz="1400" dirty="0"/>
              <a:t>+44 (0)141 282 5000</a:t>
            </a:r>
            <a:endParaRPr lang="en-GB" sz="1400" dirty="0"/>
          </a:p>
          <a:p>
            <a:pPr marL="0" indent="0">
              <a:buNone/>
            </a:pPr>
            <a:r>
              <a:rPr lang="en-US" sz="1400" b="1" dirty="0"/>
              <a:t>E   </a:t>
            </a:r>
            <a:r>
              <a:rPr lang="en-US" sz="1400" dirty="0" err="1"/>
              <a:t>enquiries@educationscotland.gov.uk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 </a:t>
            </a:r>
            <a:endParaRPr lang="en-GB" sz="1400" dirty="0"/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ABB5"/>
                </a:solidFill>
                <a:hlinkClick r:id="rId5"/>
              </a:rPr>
              <a:t>www.educationscotland.gov.uk</a:t>
            </a:r>
            <a:endParaRPr lang="en-GB" sz="1400" b="1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85" y="398640"/>
            <a:ext cx="1953594" cy="1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92D050"/>
                </a:solidFill>
              </a:rPr>
              <a:t>We have we published this resource to: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support improvement in learner participation in self-evaluation and school improvement.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build on existing good practice in giving learners a strong voice in shaping their school.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promote children’s rights within the school context.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support schools to achieve the aims of Curriculum for Excellence.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contribute to Scotland’s Year of Young People.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528392" cy="4990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59421" y="429236"/>
            <a:ext cx="3287216" cy="60939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“Pupil participation is a strong feature of our approach to self-evaluation and continuous improvement…All stakeholders, including children and young people, have a shared ownership of this evidence and use it to plan continuous improvement.”</a:t>
            </a:r>
          </a:p>
          <a:p>
            <a:endParaRPr lang="en-GB" sz="2400" b="1" dirty="0"/>
          </a:p>
          <a:p>
            <a:r>
              <a:rPr lang="en-GB" b="1" dirty="0" smtClean="0"/>
              <a:t>QI 1.1 Self-evaluation for self-improvement</a:t>
            </a:r>
            <a:endParaRPr lang="en-GB" b="1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2401"/>
            <a:ext cx="4067175" cy="580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332656"/>
            <a:ext cx="4168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Guidance for school staff and partners working with children and young people.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What we mean by learner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Creating the right culture for effective learner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Supporting learners to triangulate evidence.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Making time for learners to participate in self-evaluation.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Ethical considerations.</a:t>
            </a:r>
          </a:p>
          <a:p>
            <a:endParaRPr lang="en-GB" sz="2400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52401"/>
            <a:ext cx="4896544" cy="58688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32656"/>
            <a:ext cx="5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P.9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0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761" y="62686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		Triangulation</a:t>
            </a:r>
            <a:endParaRPr lang="en-GB" b="1" dirty="0">
              <a:solidFill>
                <a:schemeClr val="accent5"/>
              </a:solidFill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0979" y="304800"/>
            <a:ext cx="3553048" cy="2673813"/>
            <a:chOff x="3047" y="701"/>
            <a:chExt cx="4161" cy="3789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3047" y="701"/>
              <a:ext cx="4161" cy="3623"/>
              <a:chOff x="3047" y="701"/>
              <a:chExt cx="4161" cy="3623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3047" y="701"/>
                <a:ext cx="4161" cy="3623"/>
              </a:xfrm>
              <a:custGeom>
                <a:avLst/>
                <a:gdLst>
                  <a:gd name="T0" fmla="+- 0 5127 3047"/>
                  <a:gd name="T1" fmla="*/ T0 w 4161"/>
                  <a:gd name="T2" fmla="+- 0 701 701"/>
                  <a:gd name="T3" fmla="*/ 701 h 3623"/>
                  <a:gd name="T4" fmla="+- 0 3047 3047"/>
                  <a:gd name="T5" fmla="*/ T4 w 4161"/>
                  <a:gd name="T6" fmla="+- 0 4323 701"/>
                  <a:gd name="T7" fmla="*/ 4323 h 3623"/>
                  <a:gd name="T8" fmla="+- 0 7207 3047"/>
                  <a:gd name="T9" fmla="*/ T8 w 4161"/>
                  <a:gd name="T10" fmla="+- 0 4323 701"/>
                  <a:gd name="T11" fmla="*/ 4323 h 3623"/>
                  <a:gd name="T12" fmla="+- 0 5127 3047"/>
                  <a:gd name="T13" fmla="*/ T12 w 4161"/>
                  <a:gd name="T14" fmla="+- 0 701 701"/>
                  <a:gd name="T15" fmla="*/ 701 h 36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161" h="3623">
                    <a:moveTo>
                      <a:pt x="2080" y="0"/>
                    </a:moveTo>
                    <a:lnTo>
                      <a:pt x="0" y="3622"/>
                    </a:lnTo>
                    <a:lnTo>
                      <a:pt x="4160" y="3622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rgbClr val="009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3895" y="3937"/>
              <a:ext cx="2465" cy="554"/>
              <a:chOff x="3895" y="3937"/>
              <a:chExt cx="2465" cy="554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895" y="3937"/>
                <a:ext cx="2465" cy="554"/>
              </a:xfrm>
              <a:custGeom>
                <a:avLst/>
                <a:gdLst>
                  <a:gd name="T0" fmla="+- 0 5127 3895"/>
                  <a:gd name="T1" fmla="*/ T0 w 2465"/>
                  <a:gd name="T2" fmla="+- 0 3937 3937"/>
                  <a:gd name="T3" fmla="*/ 3937 h 554"/>
                  <a:gd name="T4" fmla="+- 0 3895 3895"/>
                  <a:gd name="T5" fmla="*/ T4 w 2465"/>
                  <a:gd name="T6" fmla="+- 0 4490 3937"/>
                  <a:gd name="T7" fmla="*/ 4490 h 554"/>
                  <a:gd name="T8" fmla="+- 0 6359 3895"/>
                  <a:gd name="T9" fmla="*/ T8 w 2465"/>
                  <a:gd name="T10" fmla="+- 0 4490 3937"/>
                  <a:gd name="T11" fmla="*/ 4490 h 554"/>
                  <a:gd name="T12" fmla="+- 0 5127 3895"/>
                  <a:gd name="T13" fmla="*/ T12 w 2465"/>
                  <a:gd name="T14" fmla="+- 0 3937 3937"/>
                  <a:gd name="T15" fmla="*/ 3937 h 5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465" h="554">
                    <a:moveTo>
                      <a:pt x="1232" y="0"/>
                    </a:moveTo>
                    <a:lnTo>
                      <a:pt x="0" y="553"/>
                    </a:lnTo>
                    <a:lnTo>
                      <a:pt x="2464" y="553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B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3278" y="1252"/>
              <a:ext cx="1233" cy="2135"/>
              <a:chOff x="3278" y="1252"/>
              <a:chExt cx="1233" cy="2135"/>
            </a:xfrm>
          </p:grpSpPr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3278" y="1252"/>
                <a:ext cx="1233" cy="2135"/>
              </a:xfrm>
              <a:custGeom>
                <a:avLst/>
                <a:gdLst>
                  <a:gd name="T0" fmla="+- 0 4511 3278"/>
                  <a:gd name="T1" fmla="*/ T0 w 1233"/>
                  <a:gd name="T2" fmla="+- 0 1252 1252"/>
                  <a:gd name="T3" fmla="*/ 1252 h 2135"/>
                  <a:gd name="T4" fmla="+- 0 3278 3278"/>
                  <a:gd name="T5" fmla="*/ T4 w 1233"/>
                  <a:gd name="T6" fmla="+- 0 3386 1252"/>
                  <a:gd name="T7" fmla="*/ 3386 h 2135"/>
                  <a:gd name="T8" fmla="+- 0 4374 3278"/>
                  <a:gd name="T9" fmla="*/ T8 w 1233"/>
                  <a:gd name="T10" fmla="+- 0 2596 1252"/>
                  <a:gd name="T11" fmla="*/ 2596 h 2135"/>
                  <a:gd name="T12" fmla="+- 0 4511 3278"/>
                  <a:gd name="T13" fmla="*/ T12 w 1233"/>
                  <a:gd name="T14" fmla="+- 0 1252 1252"/>
                  <a:gd name="T15" fmla="*/ 1252 h 2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33" h="2135">
                    <a:moveTo>
                      <a:pt x="1233" y="0"/>
                    </a:moveTo>
                    <a:lnTo>
                      <a:pt x="0" y="2134"/>
                    </a:lnTo>
                    <a:lnTo>
                      <a:pt x="1096" y="1344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B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9"/>
            <p:cNvGrpSpPr>
              <a:grpSpLocks/>
            </p:cNvGrpSpPr>
            <p:nvPr/>
          </p:nvGrpSpPr>
          <p:grpSpPr bwMode="auto">
            <a:xfrm>
              <a:off x="5743" y="1252"/>
              <a:ext cx="1233" cy="2135"/>
              <a:chOff x="5743" y="1252"/>
              <a:chExt cx="1233" cy="2135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5743" y="1252"/>
                <a:ext cx="1233" cy="2135"/>
              </a:xfrm>
              <a:custGeom>
                <a:avLst/>
                <a:gdLst>
                  <a:gd name="T0" fmla="+- 0 5743 5743"/>
                  <a:gd name="T1" fmla="*/ T0 w 1233"/>
                  <a:gd name="T2" fmla="+- 0 1252 1252"/>
                  <a:gd name="T3" fmla="*/ 1252 h 2135"/>
                  <a:gd name="T4" fmla="+- 0 5880 5743"/>
                  <a:gd name="T5" fmla="*/ T4 w 1233"/>
                  <a:gd name="T6" fmla="+- 0 2596 1252"/>
                  <a:gd name="T7" fmla="*/ 2596 h 2135"/>
                  <a:gd name="T8" fmla="+- 0 6976 5743"/>
                  <a:gd name="T9" fmla="*/ T8 w 1233"/>
                  <a:gd name="T10" fmla="+- 0 3386 1252"/>
                  <a:gd name="T11" fmla="*/ 3386 h 2135"/>
                  <a:gd name="T12" fmla="+- 0 5743 5743"/>
                  <a:gd name="T13" fmla="*/ T12 w 1233"/>
                  <a:gd name="T14" fmla="+- 0 1252 1252"/>
                  <a:gd name="T15" fmla="*/ 1252 h 2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33" h="2135">
                    <a:moveTo>
                      <a:pt x="0" y="0"/>
                    </a:moveTo>
                    <a:lnTo>
                      <a:pt x="137" y="1344"/>
                    </a:lnTo>
                    <a:lnTo>
                      <a:pt x="1233" y="2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779911" y="1425221"/>
            <a:ext cx="43638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If children and young people are to be recognised as full participants in self-evaluation they must be well supported to access and interpret a range evidence.  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They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need to develop skills that help them avoid making snap judgements or jumping to conclusions based on hearsay and limited evidence.  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They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will need to learn that sometimes they have to set aside their own personal views and to understand it’s their collective self-evaluation that is important.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429000"/>
            <a:ext cx="2928724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/>
                </a:solidFill>
              </a:rPr>
              <a:t>Direct Observation</a:t>
            </a: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 smtClean="0">
                <a:solidFill>
                  <a:schemeClr val="accent5"/>
                </a:solidFill>
              </a:rPr>
              <a:t>Analysing Data</a:t>
            </a: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 smtClean="0">
                <a:solidFill>
                  <a:schemeClr val="accent5"/>
                </a:solidFill>
              </a:rPr>
              <a:t>Gathering views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457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P.13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64" y="192232"/>
            <a:ext cx="4057650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1340768"/>
            <a:ext cx="35466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In schools and local authorities across Scotland, children and young people took part in workshops to tell us the things about school that are most important to them.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074572251"/>
              </p:ext>
            </p:extLst>
          </p:nvPr>
        </p:nvGraphicFramePr>
        <p:xfrm>
          <a:off x="1115616" y="762000"/>
          <a:ext cx="668782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4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6374080"/>
            <a:ext cx="2103260" cy="18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708" y="62910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#HGIOS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9200" y="1340768"/>
            <a:ext cx="328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96804"/>
            <a:ext cx="5357517" cy="54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304800"/>
            <a:ext cx="851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5"/>
                </a:solidFill>
              </a:rPr>
              <a:t>Five big themes: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1124744"/>
            <a:ext cx="4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3299C2-F563-418A-8A0D-25810CF619E0}"/>
</file>

<file path=customXml/itemProps2.xml><?xml version="1.0" encoding="utf-8"?>
<ds:datastoreItem xmlns:ds="http://schemas.openxmlformats.org/officeDocument/2006/customXml" ds:itemID="{DA35A172-70A6-49B3-A7CC-EF22681CECEC}"/>
</file>

<file path=customXml/itemProps3.xml><?xml version="1.0" encoding="utf-8"?>
<ds:datastoreItem xmlns:ds="http://schemas.openxmlformats.org/officeDocument/2006/customXml" ds:itemID="{1C2ED3D6-C508-4D02-8086-97B74E74178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392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We have we published this resource to:</vt:lpstr>
      <vt:lpstr>PowerPoint Presentation</vt:lpstr>
      <vt:lpstr>PowerPoint Presentation</vt:lpstr>
      <vt:lpstr>PowerPoint Presentation</vt:lpstr>
      <vt:lpstr>  Triangulation</vt:lpstr>
      <vt:lpstr>PowerPoint Presentation</vt:lpstr>
      <vt:lpstr>PowerPoint Presentation</vt:lpstr>
      <vt:lpstr>PowerPoint Presentation</vt:lpstr>
      <vt:lpstr>PowerPoint Presentation</vt:lpstr>
      <vt:lpstr>Self-evaluation for self-improvement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How good is OUR school? Launch presentation</dc:title>
  <dc:creator>u209829</dc:creator>
  <cp:lastModifiedBy>Stevenson J (Jeremy)</cp:lastModifiedBy>
  <cp:revision>3</cp:revision>
  <dcterms:created xsi:type="dcterms:W3CDTF">2018-05-18T13:06:24Z</dcterms:created>
  <dcterms:modified xsi:type="dcterms:W3CDTF">2018-05-18T13:24:48Z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