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5" r:id="rId2"/>
    <p:sldId id="259" r:id="rId3"/>
    <p:sldId id="258" r:id="rId4"/>
    <p:sldId id="261" r:id="rId5"/>
    <p:sldId id="371" r:id="rId6"/>
    <p:sldId id="382" r:id="rId7"/>
    <p:sldId id="362" r:id="rId8"/>
    <p:sldId id="372" r:id="rId9"/>
    <p:sldId id="369" r:id="rId10"/>
    <p:sldId id="363" r:id="rId11"/>
    <p:sldId id="262" r:id="rId12"/>
    <p:sldId id="358" r:id="rId13"/>
    <p:sldId id="263" r:id="rId14"/>
    <p:sldId id="370" r:id="rId15"/>
    <p:sldId id="373" r:id="rId16"/>
    <p:sldId id="374" r:id="rId17"/>
    <p:sldId id="375" r:id="rId18"/>
    <p:sldId id="376" r:id="rId19"/>
    <p:sldId id="383" r:id="rId20"/>
    <p:sldId id="384" r:id="rId21"/>
    <p:sldId id="359" r:id="rId22"/>
    <p:sldId id="364" r:id="rId23"/>
    <p:sldId id="377" r:id="rId24"/>
    <p:sldId id="274" r:id="rId25"/>
    <p:sldId id="297" r:id="rId26"/>
    <p:sldId id="379"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A8205E-A8CF-0548-4E65-6F58C310A8D0}" name="Natasha Watson" initials="NW" userId="S::NaWatson@aberdeencity.gov.uk::2724c769-182c-4a7f-ac0b-7406cdaae0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a:srgbClr val="666699"/>
    <a:srgbClr val="0099FF"/>
    <a:srgbClr val="CC0099"/>
    <a:srgbClr val="009999"/>
    <a:srgbClr val="CCCC00"/>
    <a:srgbClr val="CC3300"/>
    <a:srgbClr val="FF9933"/>
    <a:srgbClr val="FF3399"/>
    <a:srgbClr val="C70B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EA54B4-1840-4439-BA22-56F900762FCE}" v="1" dt="2024-08-28T15:26:55.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93792" autoAdjust="0"/>
  </p:normalViewPr>
  <p:slideViewPr>
    <p:cSldViewPr snapToGrid="0">
      <p:cViewPr varScale="1">
        <p:scale>
          <a:sx n="77" d="100"/>
          <a:sy n="77" d="100"/>
        </p:scale>
        <p:origin x="510" y="78"/>
      </p:cViewPr>
      <p:guideLst/>
    </p:cSldViewPr>
  </p:slideViewPr>
  <p:outlineViewPr>
    <p:cViewPr>
      <p:scale>
        <a:sx n="33" d="100"/>
        <a:sy n="33" d="100"/>
      </p:scale>
      <p:origin x="0" y="-16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FEF3D-F8E8-4A5D-AF09-A12734A9F6E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9A96F66C-F9CC-43E4-B7F6-5E644B85E6CD}">
      <dgm:prSet phldrT="[Text]"/>
      <dgm:spPr>
        <a:solidFill>
          <a:schemeClr val="accent4">
            <a:lumMod val="60000"/>
            <a:lumOff val="40000"/>
          </a:schemeClr>
        </a:solidFill>
      </dgm:spPr>
      <dgm:t>
        <a:bodyPr/>
        <a:lstStyle/>
        <a:p>
          <a:r>
            <a:rPr lang="en-GB" b="1" dirty="0"/>
            <a:t>Learning is understood developmentally</a:t>
          </a:r>
        </a:p>
      </dgm:t>
      <dgm:extLst>
        <a:ext uri="{E40237B7-FDA0-4F09-8148-C483321AD2D9}">
          <dgm14:cNvPr xmlns:dgm14="http://schemas.microsoft.com/office/drawing/2010/diagram" id="0" name="" descr="Nurture principles include:&#10;Learning is understood developmentally&#10;Nurture is important for wellbeing&#10;Environment offers a safe Base&#10;All behaviour is communication&#10;Language is a vital means of communication&#10;Transitions are important in children’s lives&#10;"/>
        </a:ext>
      </dgm:extLst>
    </dgm:pt>
    <dgm:pt modelId="{3126E54E-FE72-4E71-BA1B-AE8606BCCBBD}" type="parTrans" cxnId="{04ECE13B-0C3E-4421-ADA8-B90409108BE3}">
      <dgm:prSet/>
      <dgm:spPr/>
      <dgm:t>
        <a:bodyPr/>
        <a:lstStyle/>
        <a:p>
          <a:endParaRPr lang="en-GB"/>
        </a:p>
      </dgm:t>
    </dgm:pt>
    <dgm:pt modelId="{2FE62187-246D-4F6F-AB85-4F1F8FCE15C1}" type="sibTrans" cxnId="{04ECE13B-0C3E-4421-ADA8-B90409108BE3}">
      <dgm:prSet/>
      <dgm:spPr/>
      <dgm:t>
        <a:bodyPr/>
        <a:lstStyle/>
        <a:p>
          <a:endParaRPr lang="en-GB"/>
        </a:p>
      </dgm:t>
    </dgm:pt>
    <dgm:pt modelId="{8F278FBB-146B-4057-8188-35FD3A752109}">
      <dgm:prSet phldrT="[Text]"/>
      <dgm:spPr/>
      <dgm:t>
        <a:bodyPr/>
        <a:lstStyle/>
        <a:p>
          <a:r>
            <a:rPr lang="en-GB" b="1" dirty="0"/>
            <a:t>All behaviour is communication</a:t>
          </a:r>
        </a:p>
      </dgm:t>
      <dgm:extLst>
        <a:ext uri="{E40237B7-FDA0-4F09-8148-C483321AD2D9}">
          <dgm14:cNvPr xmlns:dgm14="http://schemas.microsoft.com/office/drawing/2010/diagram" id="0" name="" descr="Nurture principles include:&#10;Learning is understood developmentally&#10;Nurture is important for wellbeing&#10;Environment offers a safe Base&#10;All behaviour is communication&#10;Language is a vital means of communication&#10;Transitions are important in children’s lives&#10;"/>
        </a:ext>
      </dgm:extLst>
    </dgm:pt>
    <dgm:pt modelId="{0ADCF76C-6AB5-4DB6-9391-F1C914379E9E}" type="parTrans" cxnId="{D2C5CA2D-F650-4CFA-AC1F-9BA5B1AD9F69}">
      <dgm:prSet/>
      <dgm:spPr/>
      <dgm:t>
        <a:bodyPr/>
        <a:lstStyle/>
        <a:p>
          <a:endParaRPr lang="en-GB"/>
        </a:p>
      </dgm:t>
    </dgm:pt>
    <dgm:pt modelId="{E1207369-2D20-4520-9CBE-3F2205425F98}" type="sibTrans" cxnId="{D2C5CA2D-F650-4CFA-AC1F-9BA5B1AD9F69}">
      <dgm:prSet/>
      <dgm:spPr/>
      <dgm:t>
        <a:bodyPr/>
        <a:lstStyle/>
        <a:p>
          <a:endParaRPr lang="en-GB"/>
        </a:p>
      </dgm:t>
    </dgm:pt>
    <dgm:pt modelId="{721107FD-64FB-4257-915F-FB913B3B1F30}">
      <dgm:prSet phldrT="[Text]"/>
      <dgm:spPr>
        <a:solidFill>
          <a:schemeClr val="accent2">
            <a:lumMod val="75000"/>
          </a:schemeClr>
        </a:solidFill>
      </dgm:spPr>
      <dgm:t>
        <a:bodyPr/>
        <a:lstStyle/>
        <a:p>
          <a:r>
            <a:rPr lang="en-GB" b="1" dirty="0"/>
            <a:t>Transitions are important in children’s lives</a:t>
          </a:r>
        </a:p>
      </dgm:t>
      <dgm:extLst>
        <a:ext uri="{E40237B7-FDA0-4F09-8148-C483321AD2D9}">
          <dgm14:cNvPr xmlns:dgm14="http://schemas.microsoft.com/office/drawing/2010/diagram" id="0" name="" descr="Nurture principles include:&#10;Learning is understood developmentally&#10;Nurture is important for wellbeing&#10;Environment offers a safe Base&#10;All behaviour is communication&#10;Language is a vital means of communication&#10;Transitions are important in children’s lives&#10;"/>
        </a:ext>
      </dgm:extLst>
    </dgm:pt>
    <dgm:pt modelId="{C0A7E759-78E1-4C6A-B865-AFDE988590E9}" type="parTrans" cxnId="{0C947148-092D-4ACC-BFBC-2FEDDE140D44}">
      <dgm:prSet/>
      <dgm:spPr/>
      <dgm:t>
        <a:bodyPr/>
        <a:lstStyle/>
        <a:p>
          <a:endParaRPr lang="en-GB"/>
        </a:p>
      </dgm:t>
    </dgm:pt>
    <dgm:pt modelId="{7E7165E3-7141-4781-AAC7-ED51FDC680E6}" type="sibTrans" cxnId="{0C947148-092D-4ACC-BFBC-2FEDDE140D44}">
      <dgm:prSet/>
      <dgm:spPr/>
      <dgm:t>
        <a:bodyPr/>
        <a:lstStyle/>
        <a:p>
          <a:endParaRPr lang="en-GB"/>
        </a:p>
      </dgm:t>
    </dgm:pt>
    <dgm:pt modelId="{9E0808AA-0FAC-4483-8B0B-93596EA21CCA}">
      <dgm:prSet phldrT="[Text]"/>
      <dgm:spPr>
        <a:solidFill>
          <a:srgbClr val="7030A0"/>
        </a:solidFill>
      </dgm:spPr>
      <dgm:t>
        <a:bodyPr/>
        <a:lstStyle/>
        <a:p>
          <a:r>
            <a:rPr lang="en-GB" b="1" dirty="0"/>
            <a:t>Language is a vital means of communication</a:t>
          </a:r>
        </a:p>
      </dgm:t>
      <dgm:extLst>
        <a:ext uri="{E40237B7-FDA0-4F09-8148-C483321AD2D9}">
          <dgm14:cNvPr xmlns:dgm14="http://schemas.microsoft.com/office/drawing/2010/diagram" id="0" name="" descr="Nurture principles include:&#10;Learning is understood developmentally&#10;Nurture is important for wellbeing&#10;Environment offers a safe Base&#10;All behaviour is communication&#10;Language is a vital means of communication&#10;Transitions are important in children’s lives&#10;"/>
        </a:ext>
      </dgm:extLst>
    </dgm:pt>
    <dgm:pt modelId="{4F3D659D-4E4B-4FE1-8383-24CD4B5D83BB}" type="parTrans" cxnId="{8D9787F2-3763-46EF-BA1E-2A96AED785C6}">
      <dgm:prSet/>
      <dgm:spPr/>
      <dgm:t>
        <a:bodyPr/>
        <a:lstStyle/>
        <a:p>
          <a:endParaRPr lang="en-GB"/>
        </a:p>
      </dgm:t>
    </dgm:pt>
    <dgm:pt modelId="{56B4F97E-3015-4BF6-8935-95DF99A84AD3}" type="sibTrans" cxnId="{8D9787F2-3763-46EF-BA1E-2A96AED785C6}">
      <dgm:prSet/>
      <dgm:spPr/>
      <dgm:t>
        <a:bodyPr/>
        <a:lstStyle/>
        <a:p>
          <a:endParaRPr lang="en-GB"/>
        </a:p>
      </dgm:t>
    </dgm:pt>
    <dgm:pt modelId="{27099544-4A61-4DFF-AAE7-20D18C121197}">
      <dgm:prSet phldrT="[Text]"/>
      <dgm:spPr>
        <a:solidFill>
          <a:srgbClr val="FF3399"/>
        </a:solidFill>
      </dgm:spPr>
      <dgm:t>
        <a:bodyPr/>
        <a:lstStyle/>
        <a:p>
          <a:r>
            <a:rPr lang="en-GB" b="1" dirty="0"/>
            <a:t>Nurture is important for wellbeing</a:t>
          </a:r>
        </a:p>
      </dgm:t>
      <dgm:extLst>
        <a:ext uri="{E40237B7-FDA0-4F09-8148-C483321AD2D9}">
          <dgm14:cNvPr xmlns:dgm14="http://schemas.microsoft.com/office/drawing/2010/diagram" id="0" name="" descr="Nurture principles include:&#10;Learning is understood developmentally&#10;Nurture is important for wellbeing&#10;Environment offers a safe Base&#10;All behaviour is communication&#10;Language is a vital means of communication&#10;Transitions are important in children’s lives&#10;"/>
        </a:ext>
      </dgm:extLst>
    </dgm:pt>
    <dgm:pt modelId="{C9081004-2F51-4A82-B77B-A5015D1EA68E}" type="parTrans" cxnId="{608D5784-2B24-48D7-89D1-D0038368009C}">
      <dgm:prSet/>
      <dgm:spPr/>
      <dgm:t>
        <a:bodyPr/>
        <a:lstStyle/>
        <a:p>
          <a:endParaRPr lang="en-GB"/>
        </a:p>
      </dgm:t>
    </dgm:pt>
    <dgm:pt modelId="{110EC1A8-34BC-4D85-A0EA-DB189BBFEE48}" type="sibTrans" cxnId="{608D5784-2B24-48D7-89D1-D0038368009C}">
      <dgm:prSet/>
      <dgm:spPr/>
      <dgm:t>
        <a:bodyPr/>
        <a:lstStyle/>
        <a:p>
          <a:endParaRPr lang="en-GB"/>
        </a:p>
      </dgm:t>
    </dgm:pt>
    <dgm:pt modelId="{18862EAC-1825-41C7-B8D0-672223BA84A7}">
      <dgm:prSet phldrT="[Text]"/>
      <dgm:spPr>
        <a:solidFill>
          <a:srgbClr val="92D050"/>
        </a:solidFill>
      </dgm:spPr>
      <dgm:t>
        <a:bodyPr/>
        <a:lstStyle/>
        <a:p>
          <a:r>
            <a:rPr lang="en-GB" b="1" dirty="0"/>
            <a:t>Environment offers a safe base</a:t>
          </a:r>
        </a:p>
      </dgm:t>
      <dgm:extLst>
        <a:ext uri="{E40237B7-FDA0-4F09-8148-C483321AD2D9}">
          <dgm14:cNvPr xmlns:dgm14="http://schemas.microsoft.com/office/drawing/2010/diagram" id="0" name="" descr="Nurture principles include:&#10;Learning is understood developmentally&#10;Nurture is important for wellbeing&#10;Environment offers a safe Base&#10;All behaviour is communication&#10;Language is a vital means of communication&#10;Transitions are important in children’s lives&#10;"/>
        </a:ext>
      </dgm:extLst>
    </dgm:pt>
    <dgm:pt modelId="{C818D28B-1B0E-4CB7-94B9-5BD4E7EC7A4D}" type="sibTrans" cxnId="{C07FDED9-01DD-42C6-A857-DE8AEADBDCEA}">
      <dgm:prSet/>
      <dgm:spPr/>
      <dgm:t>
        <a:bodyPr/>
        <a:lstStyle/>
        <a:p>
          <a:endParaRPr lang="en-GB"/>
        </a:p>
      </dgm:t>
    </dgm:pt>
    <dgm:pt modelId="{F15B93A2-951C-4F8B-B51F-D13CAE14F8FD}" type="parTrans" cxnId="{C07FDED9-01DD-42C6-A857-DE8AEADBDCEA}">
      <dgm:prSet/>
      <dgm:spPr/>
      <dgm:t>
        <a:bodyPr/>
        <a:lstStyle/>
        <a:p>
          <a:endParaRPr lang="en-GB"/>
        </a:p>
      </dgm:t>
    </dgm:pt>
    <dgm:pt modelId="{C63B1FCB-3895-432E-83E0-D604C361587E}" type="pres">
      <dgm:prSet presAssocID="{9DCFEF3D-F8E8-4A5D-AF09-A12734A9F6E9}" presName="cycle" presStyleCnt="0">
        <dgm:presLayoutVars>
          <dgm:dir/>
          <dgm:resizeHandles val="exact"/>
        </dgm:presLayoutVars>
      </dgm:prSet>
      <dgm:spPr/>
    </dgm:pt>
    <dgm:pt modelId="{66359A92-D96A-49DD-B1B5-71AA374E31EB}" type="pres">
      <dgm:prSet presAssocID="{9A96F66C-F9CC-43E4-B7F6-5E644B85E6CD}" presName="node" presStyleLbl="node1" presStyleIdx="0" presStyleCnt="6">
        <dgm:presLayoutVars>
          <dgm:bulletEnabled val="1"/>
        </dgm:presLayoutVars>
      </dgm:prSet>
      <dgm:spPr/>
    </dgm:pt>
    <dgm:pt modelId="{05E15B5F-AC58-424F-895D-B40FF52FE9A8}" type="pres">
      <dgm:prSet presAssocID="{9A96F66C-F9CC-43E4-B7F6-5E644B85E6CD}" presName="spNode" presStyleCnt="0"/>
      <dgm:spPr/>
    </dgm:pt>
    <dgm:pt modelId="{D27C2868-D6BD-451E-9EA6-F6FCF59F7718}" type="pres">
      <dgm:prSet presAssocID="{2FE62187-246D-4F6F-AB85-4F1F8FCE15C1}" presName="sibTrans" presStyleLbl="sibTrans1D1" presStyleIdx="0" presStyleCnt="6"/>
      <dgm:spPr/>
    </dgm:pt>
    <dgm:pt modelId="{66F034DC-6EBB-43F7-BB54-A8EC8D55D248}" type="pres">
      <dgm:prSet presAssocID="{27099544-4A61-4DFF-AAE7-20D18C121197}" presName="node" presStyleLbl="node1" presStyleIdx="1" presStyleCnt="6">
        <dgm:presLayoutVars>
          <dgm:bulletEnabled val="1"/>
        </dgm:presLayoutVars>
      </dgm:prSet>
      <dgm:spPr/>
    </dgm:pt>
    <dgm:pt modelId="{AF11A80B-F651-47D8-8053-FB17CA547D21}" type="pres">
      <dgm:prSet presAssocID="{27099544-4A61-4DFF-AAE7-20D18C121197}" presName="spNode" presStyleCnt="0"/>
      <dgm:spPr/>
    </dgm:pt>
    <dgm:pt modelId="{D3EAE46F-4FCE-4C76-BE2E-ED72C063405C}" type="pres">
      <dgm:prSet presAssocID="{110EC1A8-34BC-4D85-A0EA-DB189BBFEE48}" presName="sibTrans" presStyleLbl="sibTrans1D1" presStyleIdx="1" presStyleCnt="6"/>
      <dgm:spPr/>
    </dgm:pt>
    <dgm:pt modelId="{50B10C35-DBF5-4A81-919C-E01DF43E5E32}" type="pres">
      <dgm:prSet presAssocID="{18862EAC-1825-41C7-B8D0-672223BA84A7}" presName="node" presStyleLbl="node1" presStyleIdx="2" presStyleCnt="6">
        <dgm:presLayoutVars>
          <dgm:bulletEnabled val="1"/>
        </dgm:presLayoutVars>
      </dgm:prSet>
      <dgm:spPr/>
    </dgm:pt>
    <dgm:pt modelId="{F7F13608-6D43-4445-A333-E0CDC4B345E5}" type="pres">
      <dgm:prSet presAssocID="{18862EAC-1825-41C7-B8D0-672223BA84A7}" presName="spNode" presStyleCnt="0"/>
      <dgm:spPr/>
    </dgm:pt>
    <dgm:pt modelId="{95AF1A3B-439E-4E39-9683-1C41EBE44FFD}" type="pres">
      <dgm:prSet presAssocID="{C818D28B-1B0E-4CB7-94B9-5BD4E7EC7A4D}" presName="sibTrans" presStyleLbl="sibTrans1D1" presStyleIdx="2" presStyleCnt="6"/>
      <dgm:spPr/>
    </dgm:pt>
    <dgm:pt modelId="{11EF2A67-549C-4DAC-AAD7-FD845190E6AB}" type="pres">
      <dgm:prSet presAssocID="{8F278FBB-146B-4057-8188-35FD3A752109}" presName="node" presStyleLbl="node1" presStyleIdx="3" presStyleCnt="6">
        <dgm:presLayoutVars>
          <dgm:bulletEnabled val="1"/>
        </dgm:presLayoutVars>
      </dgm:prSet>
      <dgm:spPr/>
    </dgm:pt>
    <dgm:pt modelId="{A3D86CF0-757C-4AE5-8C19-33651E7C32D0}" type="pres">
      <dgm:prSet presAssocID="{8F278FBB-146B-4057-8188-35FD3A752109}" presName="spNode" presStyleCnt="0"/>
      <dgm:spPr/>
    </dgm:pt>
    <dgm:pt modelId="{AE8899CE-09ED-4958-A358-815362EFA562}" type="pres">
      <dgm:prSet presAssocID="{E1207369-2D20-4520-9CBE-3F2205425F98}" presName="sibTrans" presStyleLbl="sibTrans1D1" presStyleIdx="3" presStyleCnt="6"/>
      <dgm:spPr/>
    </dgm:pt>
    <dgm:pt modelId="{2237CB68-276E-466C-AB70-301964CFC80B}" type="pres">
      <dgm:prSet presAssocID="{9E0808AA-0FAC-4483-8B0B-93596EA21CCA}" presName="node" presStyleLbl="node1" presStyleIdx="4" presStyleCnt="6">
        <dgm:presLayoutVars>
          <dgm:bulletEnabled val="1"/>
        </dgm:presLayoutVars>
      </dgm:prSet>
      <dgm:spPr/>
    </dgm:pt>
    <dgm:pt modelId="{C1476515-AC5D-4A32-BABC-011492D6DD21}" type="pres">
      <dgm:prSet presAssocID="{9E0808AA-0FAC-4483-8B0B-93596EA21CCA}" presName="spNode" presStyleCnt="0"/>
      <dgm:spPr/>
    </dgm:pt>
    <dgm:pt modelId="{C74BDF75-FD66-46D9-AB73-125F43DF13A5}" type="pres">
      <dgm:prSet presAssocID="{56B4F97E-3015-4BF6-8935-95DF99A84AD3}" presName="sibTrans" presStyleLbl="sibTrans1D1" presStyleIdx="4" presStyleCnt="6"/>
      <dgm:spPr/>
    </dgm:pt>
    <dgm:pt modelId="{E33FC9F6-8E1C-4CAB-9CEA-EF2F99FE7F08}" type="pres">
      <dgm:prSet presAssocID="{721107FD-64FB-4257-915F-FB913B3B1F30}" presName="node" presStyleLbl="node1" presStyleIdx="5" presStyleCnt="6">
        <dgm:presLayoutVars>
          <dgm:bulletEnabled val="1"/>
        </dgm:presLayoutVars>
      </dgm:prSet>
      <dgm:spPr/>
    </dgm:pt>
    <dgm:pt modelId="{1B5DC8B6-5441-418B-BC5C-6F4BDF458ADF}" type="pres">
      <dgm:prSet presAssocID="{721107FD-64FB-4257-915F-FB913B3B1F30}" presName="spNode" presStyleCnt="0"/>
      <dgm:spPr/>
    </dgm:pt>
    <dgm:pt modelId="{909C3AD4-05FF-4F1D-B845-FF446E1BE14E}" type="pres">
      <dgm:prSet presAssocID="{7E7165E3-7141-4781-AAC7-ED51FDC680E6}" presName="sibTrans" presStyleLbl="sibTrans1D1" presStyleIdx="5" presStyleCnt="6"/>
      <dgm:spPr/>
    </dgm:pt>
  </dgm:ptLst>
  <dgm:cxnLst>
    <dgm:cxn modelId="{E3325D05-7BC4-4D8A-A98A-81C20688EEEB}" type="presOf" srcId="{9E0808AA-0FAC-4483-8B0B-93596EA21CCA}" destId="{2237CB68-276E-466C-AB70-301964CFC80B}" srcOrd="0" destOrd="0" presId="urn:microsoft.com/office/officeart/2005/8/layout/cycle6"/>
    <dgm:cxn modelId="{7D77E30C-5806-4948-AE24-4708303D5BD6}" type="presOf" srcId="{9A96F66C-F9CC-43E4-B7F6-5E644B85E6CD}" destId="{66359A92-D96A-49DD-B1B5-71AA374E31EB}" srcOrd="0" destOrd="0" presId="urn:microsoft.com/office/officeart/2005/8/layout/cycle6"/>
    <dgm:cxn modelId="{561F4F2A-391E-41D9-BB79-B887E2359546}" type="presOf" srcId="{9DCFEF3D-F8E8-4A5D-AF09-A12734A9F6E9}" destId="{C63B1FCB-3895-432E-83E0-D604C361587E}" srcOrd="0" destOrd="0" presId="urn:microsoft.com/office/officeart/2005/8/layout/cycle6"/>
    <dgm:cxn modelId="{D2C5CA2D-F650-4CFA-AC1F-9BA5B1AD9F69}" srcId="{9DCFEF3D-F8E8-4A5D-AF09-A12734A9F6E9}" destId="{8F278FBB-146B-4057-8188-35FD3A752109}" srcOrd="3" destOrd="0" parTransId="{0ADCF76C-6AB5-4DB6-9391-F1C914379E9E}" sibTransId="{E1207369-2D20-4520-9CBE-3F2205425F98}"/>
    <dgm:cxn modelId="{FEAA4132-CEAD-47E5-A1AC-88CA111420FF}" type="presOf" srcId="{721107FD-64FB-4257-915F-FB913B3B1F30}" destId="{E33FC9F6-8E1C-4CAB-9CEA-EF2F99FE7F08}" srcOrd="0" destOrd="0" presId="urn:microsoft.com/office/officeart/2005/8/layout/cycle6"/>
    <dgm:cxn modelId="{04ECE13B-0C3E-4421-ADA8-B90409108BE3}" srcId="{9DCFEF3D-F8E8-4A5D-AF09-A12734A9F6E9}" destId="{9A96F66C-F9CC-43E4-B7F6-5E644B85E6CD}" srcOrd="0" destOrd="0" parTransId="{3126E54E-FE72-4E71-BA1B-AE8606BCCBBD}" sibTransId="{2FE62187-246D-4F6F-AB85-4F1F8FCE15C1}"/>
    <dgm:cxn modelId="{55B6A943-7E4E-46FB-BBE6-4652A464A5FA}" type="presOf" srcId="{2FE62187-246D-4F6F-AB85-4F1F8FCE15C1}" destId="{D27C2868-D6BD-451E-9EA6-F6FCF59F7718}" srcOrd="0" destOrd="0" presId="urn:microsoft.com/office/officeart/2005/8/layout/cycle6"/>
    <dgm:cxn modelId="{85C9DE43-873F-47A9-8104-E47C85B08012}" type="presOf" srcId="{E1207369-2D20-4520-9CBE-3F2205425F98}" destId="{AE8899CE-09ED-4958-A358-815362EFA562}" srcOrd="0" destOrd="0" presId="urn:microsoft.com/office/officeart/2005/8/layout/cycle6"/>
    <dgm:cxn modelId="{3BC08E46-53B9-4790-AB9D-5D3895FB1AF0}" type="presOf" srcId="{7E7165E3-7141-4781-AAC7-ED51FDC680E6}" destId="{909C3AD4-05FF-4F1D-B845-FF446E1BE14E}" srcOrd="0" destOrd="0" presId="urn:microsoft.com/office/officeart/2005/8/layout/cycle6"/>
    <dgm:cxn modelId="{0C947148-092D-4ACC-BFBC-2FEDDE140D44}" srcId="{9DCFEF3D-F8E8-4A5D-AF09-A12734A9F6E9}" destId="{721107FD-64FB-4257-915F-FB913B3B1F30}" srcOrd="5" destOrd="0" parTransId="{C0A7E759-78E1-4C6A-B865-AFDE988590E9}" sibTransId="{7E7165E3-7141-4781-AAC7-ED51FDC680E6}"/>
    <dgm:cxn modelId="{608D5784-2B24-48D7-89D1-D0038368009C}" srcId="{9DCFEF3D-F8E8-4A5D-AF09-A12734A9F6E9}" destId="{27099544-4A61-4DFF-AAE7-20D18C121197}" srcOrd="1" destOrd="0" parTransId="{C9081004-2F51-4A82-B77B-A5015D1EA68E}" sibTransId="{110EC1A8-34BC-4D85-A0EA-DB189BBFEE48}"/>
    <dgm:cxn modelId="{E7EC1C97-AD50-4A99-ABE2-0E933FDFF539}" type="presOf" srcId="{27099544-4A61-4DFF-AAE7-20D18C121197}" destId="{66F034DC-6EBB-43F7-BB54-A8EC8D55D248}" srcOrd="0" destOrd="0" presId="urn:microsoft.com/office/officeart/2005/8/layout/cycle6"/>
    <dgm:cxn modelId="{7A9F74A3-4B93-4260-9E34-8F86899349A7}" type="presOf" srcId="{C818D28B-1B0E-4CB7-94B9-5BD4E7EC7A4D}" destId="{95AF1A3B-439E-4E39-9683-1C41EBE44FFD}" srcOrd="0" destOrd="0" presId="urn:microsoft.com/office/officeart/2005/8/layout/cycle6"/>
    <dgm:cxn modelId="{B60216A8-787D-472A-8FAA-67102623C5CB}" type="presOf" srcId="{56B4F97E-3015-4BF6-8935-95DF99A84AD3}" destId="{C74BDF75-FD66-46D9-AB73-125F43DF13A5}" srcOrd="0" destOrd="0" presId="urn:microsoft.com/office/officeart/2005/8/layout/cycle6"/>
    <dgm:cxn modelId="{C76BF6D1-127E-4A1F-9B9C-BE3371F0C2F6}" type="presOf" srcId="{18862EAC-1825-41C7-B8D0-672223BA84A7}" destId="{50B10C35-DBF5-4A81-919C-E01DF43E5E32}" srcOrd="0" destOrd="0" presId="urn:microsoft.com/office/officeart/2005/8/layout/cycle6"/>
    <dgm:cxn modelId="{C07FDED9-01DD-42C6-A857-DE8AEADBDCEA}" srcId="{9DCFEF3D-F8E8-4A5D-AF09-A12734A9F6E9}" destId="{18862EAC-1825-41C7-B8D0-672223BA84A7}" srcOrd="2" destOrd="0" parTransId="{F15B93A2-951C-4F8B-B51F-D13CAE14F8FD}" sibTransId="{C818D28B-1B0E-4CB7-94B9-5BD4E7EC7A4D}"/>
    <dgm:cxn modelId="{837768E9-47D3-4900-A5B0-4B99CEA020D4}" type="presOf" srcId="{8F278FBB-146B-4057-8188-35FD3A752109}" destId="{11EF2A67-549C-4DAC-AAD7-FD845190E6AB}" srcOrd="0" destOrd="0" presId="urn:microsoft.com/office/officeart/2005/8/layout/cycle6"/>
    <dgm:cxn modelId="{8D9787F2-3763-46EF-BA1E-2A96AED785C6}" srcId="{9DCFEF3D-F8E8-4A5D-AF09-A12734A9F6E9}" destId="{9E0808AA-0FAC-4483-8B0B-93596EA21CCA}" srcOrd="4" destOrd="0" parTransId="{4F3D659D-4E4B-4FE1-8383-24CD4B5D83BB}" sibTransId="{56B4F97E-3015-4BF6-8935-95DF99A84AD3}"/>
    <dgm:cxn modelId="{082698F7-DE7A-4104-86B6-B1C87A493A89}" type="presOf" srcId="{110EC1A8-34BC-4D85-A0EA-DB189BBFEE48}" destId="{D3EAE46F-4FCE-4C76-BE2E-ED72C063405C}" srcOrd="0" destOrd="0" presId="urn:microsoft.com/office/officeart/2005/8/layout/cycle6"/>
    <dgm:cxn modelId="{8055B52B-6A6C-4E50-88A8-2D01B351C2E9}" type="presParOf" srcId="{C63B1FCB-3895-432E-83E0-D604C361587E}" destId="{66359A92-D96A-49DD-B1B5-71AA374E31EB}" srcOrd="0" destOrd="0" presId="urn:microsoft.com/office/officeart/2005/8/layout/cycle6"/>
    <dgm:cxn modelId="{C7D8F396-9CE3-4AE5-8F21-DD0D7ADC3371}" type="presParOf" srcId="{C63B1FCB-3895-432E-83E0-D604C361587E}" destId="{05E15B5F-AC58-424F-895D-B40FF52FE9A8}" srcOrd="1" destOrd="0" presId="urn:microsoft.com/office/officeart/2005/8/layout/cycle6"/>
    <dgm:cxn modelId="{560D2202-F8E6-4F2D-944F-22FCDD975702}" type="presParOf" srcId="{C63B1FCB-3895-432E-83E0-D604C361587E}" destId="{D27C2868-D6BD-451E-9EA6-F6FCF59F7718}" srcOrd="2" destOrd="0" presId="urn:microsoft.com/office/officeart/2005/8/layout/cycle6"/>
    <dgm:cxn modelId="{2441D2EE-0CF8-40F1-ADB3-B2D1EC405440}" type="presParOf" srcId="{C63B1FCB-3895-432E-83E0-D604C361587E}" destId="{66F034DC-6EBB-43F7-BB54-A8EC8D55D248}" srcOrd="3" destOrd="0" presId="urn:microsoft.com/office/officeart/2005/8/layout/cycle6"/>
    <dgm:cxn modelId="{7B69A013-F71E-4A70-BD52-30C7C21D6A15}" type="presParOf" srcId="{C63B1FCB-3895-432E-83E0-D604C361587E}" destId="{AF11A80B-F651-47D8-8053-FB17CA547D21}" srcOrd="4" destOrd="0" presId="urn:microsoft.com/office/officeart/2005/8/layout/cycle6"/>
    <dgm:cxn modelId="{F4246114-C670-464C-9D98-95D386D849CE}" type="presParOf" srcId="{C63B1FCB-3895-432E-83E0-D604C361587E}" destId="{D3EAE46F-4FCE-4C76-BE2E-ED72C063405C}" srcOrd="5" destOrd="0" presId="urn:microsoft.com/office/officeart/2005/8/layout/cycle6"/>
    <dgm:cxn modelId="{BA3F25EB-F745-4646-BD40-87B7DE547676}" type="presParOf" srcId="{C63B1FCB-3895-432E-83E0-D604C361587E}" destId="{50B10C35-DBF5-4A81-919C-E01DF43E5E32}" srcOrd="6" destOrd="0" presId="urn:microsoft.com/office/officeart/2005/8/layout/cycle6"/>
    <dgm:cxn modelId="{CA1FD42B-917A-40E8-A600-C508CC72117B}" type="presParOf" srcId="{C63B1FCB-3895-432E-83E0-D604C361587E}" destId="{F7F13608-6D43-4445-A333-E0CDC4B345E5}" srcOrd="7" destOrd="0" presId="urn:microsoft.com/office/officeart/2005/8/layout/cycle6"/>
    <dgm:cxn modelId="{4D849CA6-9201-4808-AD9B-5F747CC41475}" type="presParOf" srcId="{C63B1FCB-3895-432E-83E0-D604C361587E}" destId="{95AF1A3B-439E-4E39-9683-1C41EBE44FFD}" srcOrd="8" destOrd="0" presId="urn:microsoft.com/office/officeart/2005/8/layout/cycle6"/>
    <dgm:cxn modelId="{A44881F6-F145-407C-8DA4-83D709DCDB1C}" type="presParOf" srcId="{C63B1FCB-3895-432E-83E0-D604C361587E}" destId="{11EF2A67-549C-4DAC-AAD7-FD845190E6AB}" srcOrd="9" destOrd="0" presId="urn:microsoft.com/office/officeart/2005/8/layout/cycle6"/>
    <dgm:cxn modelId="{75C34E53-BE87-41AB-9391-A3DDF4B1756A}" type="presParOf" srcId="{C63B1FCB-3895-432E-83E0-D604C361587E}" destId="{A3D86CF0-757C-4AE5-8C19-33651E7C32D0}" srcOrd="10" destOrd="0" presId="urn:microsoft.com/office/officeart/2005/8/layout/cycle6"/>
    <dgm:cxn modelId="{D62CA6AB-108B-4C7A-9993-C39BF9F38B4C}" type="presParOf" srcId="{C63B1FCB-3895-432E-83E0-D604C361587E}" destId="{AE8899CE-09ED-4958-A358-815362EFA562}" srcOrd="11" destOrd="0" presId="urn:microsoft.com/office/officeart/2005/8/layout/cycle6"/>
    <dgm:cxn modelId="{7A8F519E-EF02-4A4A-ADFA-9EF6DC98D242}" type="presParOf" srcId="{C63B1FCB-3895-432E-83E0-D604C361587E}" destId="{2237CB68-276E-466C-AB70-301964CFC80B}" srcOrd="12" destOrd="0" presId="urn:microsoft.com/office/officeart/2005/8/layout/cycle6"/>
    <dgm:cxn modelId="{7F9BFC17-D49C-488B-94A6-5F8C6DD87CA5}" type="presParOf" srcId="{C63B1FCB-3895-432E-83E0-D604C361587E}" destId="{C1476515-AC5D-4A32-BABC-011492D6DD21}" srcOrd="13" destOrd="0" presId="urn:microsoft.com/office/officeart/2005/8/layout/cycle6"/>
    <dgm:cxn modelId="{484F57C5-5607-4990-B02D-2B5D50733154}" type="presParOf" srcId="{C63B1FCB-3895-432E-83E0-D604C361587E}" destId="{C74BDF75-FD66-46D9-AB73-125F43DF13A5}" srcOrd="14" destOrd="0" presId="urn:microsoft.com/office/officeart/2005/8/layout/cycle6"/>
    <dgm:cxn modelId="{34B62655-3514-490A-9D8D-EECA18D49194}" type="presParOf" srcId="{C63B1FCB-3895-432E-83E0-D604C361587E}" destId="{E33FC9F6-8E1C-4CAB-9CEA-EF2F99FE7F08}" srcOrd="15" destOrd="0" presId="urn:microsoft.com/office/officeart/2005/8/layout/cycle6"/>
    <dgm:cxn modelId="{34BF5DF5-0265-4620-AFEC-CF47BFADD93D}" type="presParOf" srcId="{C63B1FCB-3895-432E-83E0-D604C361587E}" destId="{1B5DC8B6-5441-418B-BC5C-6F4BDF458ADF}" srcOrd="16" destOrd="0" presId="urn:microsoft.com/office/officeart/2005/8/layout/cycle6"/>
    <dgm:cxn modelId="{D7AE27FF-3D18-479B-9978-361FB05AC736}" type="presParOf" srcId="{C63B1FCB-3895-432E-83E0-D604C361587E}" destId="{909C3AD4-05FF-4F1D-B845-FF446E1BE14E}"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59A92-D96A-49DD-B1B5-71AA374E31EB}">
      <dsp:nvSpPr>
        <dsp:cNvPr id="0" name=""/>
        <dsp:cNvSpPr/>
      </dsp:nvSpPr>
      <dsp:spPr>
        <a:xfrm>
          <a:off x="3465148" y="3217"/>
          <a:ext cx="1495495" cy="972072"/>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Learning is understood developmentally</a:t>
          </a:r>
        </a:p>
      </dsp:txBody>
      <dsp:txXfrm>
        <a:off x="3512601" y="50670"/>
        <a:ext cx="1400589" cy="877166"/>
      </dsp:txXfrm>
    </dsp:sp>
    <dsp:sp modelId="{D27C2868-D6BD-451E-9EA6-F6FCF59F7718}">
      <dsp:nvSpPr>
        <dsp:cNvPr id="0" name=""/>
        <dsp:cNvSpPr/>
      </dsp:nvSpPr>
      <dsp:spPr>
        <a:xfrm>
          <a:off x="1924647" y="489253"/>
          <a:ext cx="4576498" cy="4576498"/>
        </a:xfrm>
        <a:custGeom>
          <a:avLst/>
          <a:gdLst/>
          <a:ahLst/>
          <a:cxnLst/>
          <a:rect l="0" t="0" r="0" b="0"/>
          <a:pathLst>
            <a:path>
              <a:moveTo>
                <a:pt x="3045533" y="128942"/>
              </a:moveTo>
              <a:arcTo wR="2288249" hR="2288249" stAng="17359569" swAng="14994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F034DC-6EBB-43F7-BB54-A8EC8D55D248}">
      <dsp:nvSpPr>
        <dsp:cNvPr id="0" name=""/>
        <dsp:cNvSpPr/>
      </dsp:nvSpPr>
      <dsp:spPr>
        <a:xfrm>
          <a:off x="5446830" y="1147342"/>
          <a:ext cx="1495495" cy="972072"/>
        </a:xfrm>
        <a:prstGeom prst="roundRect">
          <a:avLst/>
        </a:prstGeom>
        <a:solidFill>
          <a:srgbClr val="FF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Nurture is important for wellbeing</a:t>
          </a:r>
        </a:p>
      </dsp:txBody>
      <dsp:txXfrm>
        <a:off x="5494283" y="1194795"/>
        <a:ext cx="1400589" cy="877166"/>
      </dsp:txXfrm>
    </dsp:sp>
    <dsp:sp modelId="{D3EAE46F-4FCE-4C76-BE2E-ED72C063405C}">
      <dsp:nvSpPr>
        <dsp:cNvPr id="0" name=""/>
        <dsp:cNvSpPr/>
      </dsp:nvSpPr>
      <dsp:spPr>
        <a:xfrm>
          <a:off x="1924647" y="489253"/>
          <a:ext cx="4576498" cy="4576498"/>
        </a:xfrm>
        <a:custGeom>
          <a:avLst/>
          <a:gdLst/>
          <a:ahLst/>
          <a:cxnLst/>
          <a:rect l="0" t="0" r="0" b="0"/>
          <a:pathLst>
            <a:path>
              <a:moveTo>
                <a:pt x="4483573" y="1642777"/>
              </a:moveTo>
              <a:arcTo wR="2288249" hR="2288249" stAng="20616933" swAng="196613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B10C35-DBF5-4A81-919C-E01DF43E5E32}">
      <dsp:nvSpPr>
        <dsp:cNvPr id="0" name=""/>
        <dsp:cNvSpPr/>
      </dsp:nvSpPr>
      <dsp:spPr>
        <a:xfrm>
          <a:off x="5446830" y="3435591"/>
          <a:ext cx="1495495" cy="972072"/>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Environment offers a safe base</a:t>
          </a:r>
        </a:p>
      </dsp:txBody>
      <dsp:txXfrm>
        <a:off x="5494283" y="3483044"/>
        <a:ext cx="1400589" cy="877166"/>
      </dsp:txXfrm>
    </dsp:sp>
    <dsp:sp modelId="{95AF1A3B-439E-4E39-9683-1C41EBE44FFD}">
      <dsp:nvSpPr>
        <dsp:cNvPr id="0" name=""/>
        <dsp:cNvSpPr/>
      </dsp:nvSpPr>
      <dsp:spPr>
        <a:xfrm>
          <a:off x="1924647" y="489253"/>
          <a:ext cx="4576498" cy="4576498"/>
        </a:xfrm>
        <a:custGeom>
          <a:avLst/>
          <a:gdLst/>
          <a:ahLst/>
          <a:cxnLst/>
          <a:rect l="0" t="0" r="0" b="0"/>
          <a:pathLst>
            <a:path>
              <a:moveTo>
                <a:pt x="3886859" y="3925480"/>
              </a:moveTo>
              <a:arcTo wR="2288249" hR="2288249" stAng="2741029" swAng="14994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EF2A67-549C-4DAC-AAD7-FD845190E6AB}">
      <dsp:nvSpPr>
        <dsp:cNvPr id="0" name=""/>
        <dsp:cNvSpPr/>
      </dsp:nvSpPr>
      <dsp:spPr>
        <a:xfrm>
          <a:off x="3465148" y="4579715"/>
          <a:ext cx="1495495" cy="972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All behaviour is communication</a:t>
          </a:r>
        </a:p>
      </dsp:txBody>
      <dsp:txXfrm>
        <a:off x="3512601" y="4627168"/>
        <a:ext cx="1400589" cy="877166"/>
      </dsp:txXfrm>
    </dsp:sp>
    <dsp:sp modelId="{AE8899CE-09ED-4958-A358-815362EFA562}">
      <dsp:nvSpPr>
        <dsp:cNvPr id="0" name=""/>
        <dsp:cNvSpPr/>
      </dsp:nvSpPr>
      <dsp:spPr>
        <a:xfrm>
          <a:off x="1924647" y="489253"/>
          <a:ext cx="4576498" cy="4576498"/>
        </a:xfrm>
        <a:custGeom>
          <a:avLst/>
          <a:gdLst/>
          <a:ahLst/>
          <a:cxnLst/>
          <a:rect l="0" t="0" r="0" b="0"/>
          <a:pathLst>
            <a:path>
              <a:moveTo>
                <a:pt x="1530964" y="4447555"/>
              </a:moveTo>
              <a:arcTo wR="2288249" hR="2288249" stAng="6559569" swAng="14994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237CB68-276E-466C-AB70-301964CFC80B}">
      <dsp:nvSpPr>
        <dsp:cNvPr id="0" name=""/>
        <dsp:cNvSpPr/>
      </dsp:nvSpPr>
      <dsp:spPr>
        <a:xfrm>
          <a:off x="1483466" y="3435591"/>
          <a:ext cx="1495495" cy="972072"/>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Language is a vital means of communication</a:t>
          </a:r>
        </a:p>
      </dsp:txBody>
      <dsp:txXfrm>
        <a:off x="1530919" y="3483044"/>
        <a:ext cx="1400589" cy="877166"/>
      </dsp:txXfrm>
    </dsp:sp>
    <dsp:sp modelId="{C74BDF75-FD66-46D9-AB73-125F43DF13A5}">
      <dsp:nvSpPr>
        <dsp:cNvPr id="0" name=""/>
        <dsp:cNvSpPr/>
      </dsp:nvSpPr>
      <dsp:spPr>
        <a:xfrm>
          <a:off x="1924647" y="489253"/>
          <a:ext cx="4576498" cy="4576498"/>
        </a:xfrm>
        <a:custGeom>
          <a:avLst/>
          <a:gdLst/>
          <a:ahLst/>
          <a:cxnLst/>
          <a:rect l="0" t="0" r="0" b="0"/>
          <a:pathLst>
            <a:path>
              <a:moveTo>
                <a:pt x="92924" y="2933720"/>
              </a:moveTo>
              <a:arcTo wR="2288249" hR="2288249" stAng="9816933" swAng="196613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3FC9F6-8E1C-4CAB-9CEA-EF2F99FE7F08}">
      <dsp:nvSpPr>
        <dsp:cNvPr id="0" name=""/>
        <dsp:cNvSpPr/>
      </dsp:nvSpPr>
      <dsp:spPr>
        <a:xfrm>
          <a:off x="1483466" y="1147342"/>
          <a:ext cx="1495495" cy="972072"/>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Transitions are important in children’s lives</a:t>
          </a:r>
        </a:p>
      </dsp:txBody>
      <dsp:txXfrm>
        <a:off x="1530919" y="1194795"/>
        <a:ext cx="1400589" cy="877166"/>
      </dsp:txXfrm>
    </dsp:sp>
    <dsp:sp modelId="{909C3AD4-05FF-4F1D-B845-FF446E1BE14E}">
      <dsp:nvSpPr>
        <dsp:cNvPr id="0" name=""/>
        <dsp:cNvSpPr/>
      </dsp:nvSpPr>
      <dsp:spPr>
        <a:xfrm>
          <a:off x="1924647" y="489253"/>
          <a:ext cx="4576498" cy="4576498"/>
        </a:xfrm>
        <a:custGeom>
          <a:avLst/>
          <a:gdLst/>
          <a:ahLst/>
          <a:cxnLst/>
          <a:rect l="0" t="0" r="0" b="0"/>
          <a:pathLst>
            <a:path>
              <a:moveTo>
                <a:pt x="689638" y="651017"/>
              </a:moveTo>
              <a:arcTo wR="2288249" hR="2288249" stAng="13541029" swAng="14994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3D420-1643-46AF-8F46-CD8FFE6CD502}" type="datetimeFigureOut">
              <a:rPr lang="en-GB" smtClean="0"/>
              <a:t>28/08/2024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A0EAF-A1EA-4ADE-B230-55205EADB753}" type="slidenum">
              <a:rPr lang="en-GB" smtClean="0"/>
              <a:t>‹#›</a:t>
            </a:fld>
            <a:endParaRPr lang="en-GB"/>
          </a:p>
        </p:txBody>
      </p:sp>
    </p:spTree>
    <p:extLst>
      <p:ext uri="{BB962C8B-B14F-4D97-AF65-F5344CB8AC3E}">
        <p14:creationId xmlns:p14="http://schemas.microsoft.com/office/powerpoint/2010/main" val="122698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0ehq5-P5OSs?si=SlJCLc1o6Y5NvBi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scot/binaries/content/documents/govscot/publications/strategy-plan/2022/07/routemap-national-principles-holistic-whole-family-support2/documents/routemap-national-principles-holistic-whole-family-support/routemap-national-principles-holistic-whole-family-support/govscot%3Adocument/routemap-national-principles-holistic-whole-family-support.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nnafreud.org/resources/under-fives-wellbeing/common-difficulties/traum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EFrfBJrVLbE&amp;t=177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sutfPqtQFE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ng.com/videos/search?q=oprah+winfrey+and+bruce+perry&amp;qpvt=oprah+winfrey+and+bruce+perry&amp;view=detail&amp;mid=2024C83F9F6E5433BE2C2024C83F9F6E5433BE2C&amp;&amp;FORM=VRDGAR&amp;ru=%2Fvideos%2Fsearch%3Fq%3Doprah%2Bwinfrey%2Band%2Bbruce%2Bperry%26qpvt%3Doprah%2Bwinfrey%2Band%2Bbruce%2Bperry%26FORM%3DVDR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wprevention.org/building-resilience-through-positive-childhood-experienc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back everyone. This is the final presentation in Family Learning ‘Keeping The Promise’ Award. The purpose of the Award is to raise the awareness of Family Learning practitioners nationally to the potential challenges care experience children, young people and families may face and how we can individually and collectively keep Scotland's Promise to them in terms of improving their wellbeing, learning and educational outcomes. </a:t>
            </a:r>
          </a:p>
          <a:p>
            <a:endParaRPr lang="en-GB" dirty="0"/>
          </a:p>
          <a:p>
            <a:r>
              <a:rPr lang="en-GB" dirty="0"/>
              <a:t>This professional learning helps us identify our responsibilities to the children, young people and families. </a:t>
            </a:r>
            <a:r>
              <a:rPr lang="en-GB" b="1" dirty="0">
                <a:solidFill>
                  <a:srgbClr val="FF0000"/>
                </a:solidFill>
              </a:rPr>
              <a:t>In this session, you’ll see how Family Learning can feed into the family principles of The Promise, promoting the wellbeing, attainments and participation of those we support. </a:t>
            </a:r>
          </a:p>
          <a:p>
            <a:endParaRPr lang="en-GB" dirty="0"/>
          </a:p>
          <a:p>
            <a:r>
              <a:rPr lang="en-GB" dirty="0"/>
              <a:t>This session aims to demonstrate the positive impact that early intervention and prevention can have on families. We want all children and young people to feel </a:t>
            </a:r>
            <a:r>
              <a:rPr lang="en-GB" b="1" dirty="0"/>
              <a:t>LOVED</a:t>
            </a:r>
            <a:r>
              <a:rPr lang="en-GB" dirty="0"/>
              <a:t>, </a:t>
            </a:r>
            <a:r>
              <a:rPr lang="en-GB" b="1" dirty="0"/>
              <a:t>SAFE</a:t>
            </a:r>
            <a:r>
              <a:rPr lang="en-GB" dirty="0"/>
              <a:t> and </a:t>
            </a:r>
            <a:r>
              <a:rPr lang="en-GB" b="1" dirty="0"/>
              <a:t>RESPECTED</a:t>
            </a:r>
            <a:r>
              <a:rPr lang="en-GB" dirty="0"/>
              <a:t>, especially our care experienced children and young people. By supporting families, we can demonstrate how holistic, whole-family support can have a positive impact for the whole family. </a:t>
            </a:r>
          </a:p>
        </p:txBody>
      </p:sp>
      <p:sp>
        <p:nvSpPr>
          <p:cNvPr id="4" name="Slide Number Placeholder 3"/>
          <p:cNvSpPr>
            <a:spLocks noGrp="1"/>
          </p:cNvSpPr>
          <p:nvPr>
            <p:ph type="sldNum" sz="quarter" idx="5"/>
          </p:nvPr>
        </p:nvSpPr>
        <p:spPr/>
        <p:txBody>
          <a:bodyPr/>
          <a:lstStyle/>
          <a:p>
            <a:fld id="{DBCA0EAF-A1EA-4ADE-B230-55205EADB753}" type="slidenum">
              <a:rPr lang="en-GB" smtClean="0"/>
              <a:t>1</a:t>
            </a:fld>
            <a:endParaRPr lang="en-GB"/>
          </a:p>
        </p:txBody>
      </p:sp>
    </p:spTree>
    <p:extLst>
      <p:ext uri="{BB962C8B-B14F-4D97-AF65-F5344CB8AC3E}">
        <p14:creationId xmlns:p14="http://schemas.microsoft.com/office/powerpoint/2010/main" val="155552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effectLst/>
              </a:rPr>
              <a:t>Maslow’s hierarchy of need says that all humans share the same types of needs, and that these categories of need have a hierarchy. </a:t>
            </a:r>
          </a:p>
          <a:p>
            <a:pPr algn="l"/>
            <a:endParaRPr lang="en-GB" dirty="0"/>
          </a:p>
          <a:p>
            <a:pPr algn="l"/>
            <a:r>
              <a:rPr lang="en-GB" dirty="0"/>
              <a:t>T</a:t>
            </a:r>
            <a:r>
              <a:rPr lang="en-GB" b="0" i="0" dirty="0">
                <a:effectLst/>
              </a:rPr>
              <a:t>his hierarchy goes from the basic things we need for survival through to a sense of fulfilling our potential and finding our purpose in life.</a:t>
            </a:r>
          </a:p>
          <a:p>
            <a:endParaRPr lang="en-GB" b="0" i="0" dirty="0">
              <a:solidFill>
                <a:schemeClr val="tx1"/>
              </a:solidFill>
              <a:effectLst/>
              <a:latin typeface="Merriweather" panose="00000500000000000000" pitchFamily="2" charset="0"/>
            </a:endParaRPr>
          </a:p>
          <a:p>
            <a:r>
              <a:rPr lang="en-GB" b="0" i="0" dirty="0">
                <a:solidFill>
                  <a:schemeClr val="tx1"/>
                </a:solidFill>
                <a:effectLst/>
                <a:latin typeface="Merriweather" panose="00000500000000000000" pitchFamily="2" charset="0"/>
              </a:rPr>
              <a:t>Physiological needs, such as breathing, food, water, sleep etc must be fulfilled before a person can move up to safety needs of health and wellness, secure employment, a safe home environment etc. </a:t>
            </a:r>
          </a:p>
          <a:p>
            <a:endParaRPr lang="en-GB" b="0" i="0" dirty="0">
              <a:solidFill>
                <a:schemeClr val="tx1"/>
              </a:solidFill>
              <a:effectLst/>
              <a:latin typeface="Merriweather" panose="00000500000000000000" pitchFamily="2" charset="0"/>
            </a:endParaRPr>
          </a:p>
          <a:p>
            <a:r>
              <a:rPr lang="en-GB" b="0" i="0" dirty="0">
                <a:solidFill>
                  <a:srgbClr val="212121"/>
                </a:solidFill>
                <a:effectLst/>
                <a:latin typeface="Merriweather" panose="00000500000000000000" pitchFamily="2" charset="0"/>
              </a:rPr>
              <a:t>If some of our most important needs are unmet, we may be unable to progress and meet our other needs preventing us from being the best possible version of ourselves. </a:t>
            </a:r>
          </a:p>
          <a:p>
            <a:endParaRPr lang="en-GB" b="0" i="0" dirty="0">
              <a:solidFill>
                <a:srgbClr val="212121"/>
              </a:solidFill>
              <a:effectLst/>
              <a:latin typeface="Merriweather" panose="00000500000000000000" pitchFamily="2" charset="0"/>
            </a:endParaRPr>
          </a:p>
          <a:p>
            <a:endParaRPr lang="en-GB" dirty="0">
              <a:solidFill>
                <a:schemeClr val="tx1"/>
              </a:solidFill>
            </a:endParaRPr>
          </a:p>
        </p:txBody>
      </p:sp>
      <p:sp>
        <p:nvSpPr>
          <p:cNvPr id="4" name="Slide Number Placeholder 3"/>
          <p:cNvSpPr>
            <a:spLocks noGrp="1"/>
          </p:cNvSpPr>
          <p:nvPr>
            <p:ph type="sldNum" sz="quarter" idx="5"/>
          </p:nvPr>
        </p:nvSpPr>
        <p:spPr/>
        <p:txBody>
          <a:bodyPr/>
          <a:lstStyle/>
          <a:p>
            <a:fld id="{DBCA0EAF-A1EA-4ADE-B230-55205EADB753}" type="slidenum">
              <a:rPr lang="en-GB" smtClean="0"/>
              <a:t>10</a:t>
            </a:fld>
            <a:endParaRPr lang="en-GB"/>
          </a:p>
        </p:txBody>
      </p:sp>
    </p:spTree>
    <p:extLst>
      <p:ext uri="{BB962C8B-B14F-4D97-AF65-F5344CB8AC3E}">
        <p14:creationId xmlns:p14="http://schemas.microsoft.com/office/powerpoint/2010/main" val="392734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A1A1A"/>
                </a:solidFill>
                <a:effectLst/>
                <a:latin typeface="Sarabun"/>
              </a:rPr>
              <a:t>The window of tolerance concept was coined by Dan Siegel in his 1999 book </a:t>
            </a:r>
            <a:r>
              <a:rPr lang="en-GB" b="0" i="1" dirty="0">
                <a:solidFill>
                  <a:srgbClr val="1A1A1A"/>
                </a:solidFill>
                <a:effectLst/>
                <a:latin typeface="Sarabun"/>
              </a:rPr>
              <a:t>The Developing Mind</a:t>
            </a:r>
            <a:r>
              <a:rPr lang="en-GB" b="0" i="0" dirty="0">
                <a:solidFill>
                  <a:srgbClr val="1A1A1A"/>
                </a:solidFill>
                <a:effectLst/>
                <a:latin typeface="Sarabun"/>
              </a:rPr>
              <a:t>. </a:t>
            </a:r>
          </a:p>
          <a:p>
            <a:endParaRPr lang="en-GB" b="0" i="0" dirty="0">
              <a:solidFill>
                <a:srgbClr val="1A1A1A"/>
              </a:solidFill>
              <a:effectLst/>
              <a:latin typeface="Sarabun"/>
            </a:endParaRPr>
          </a:p>
          <a:p>
            <a:r>
              <a:rPr lang="en-GB" b="0" i="0" dirty="0">
                <a:solidFill>
                  <a:srgbClr val="1A1A1A"/>
                </a:solidFill>
                <a:effectLst/>
                <a:latin typeface="Sarabun"/>
              </a:rPr>
              <a:t>Siegel proposes that everyone has a range of intensities of emotional experience which they can comfortably contain, process, and integrate. This is their ‘window of tolerance’. Some people’s window of tolerance is relatively wide: they can feel comfortable despite relatively high degrees of emotional intensity, and a broad range of emotions (from pleasant emotions such as excitement and happiness, to unpleasant emotions such as guilt or anger) may be tolerated. People with a wide window of tolerance are able to think, feel, and behave flexibly and effectively despite high degrees of arousal.</a:t>
            </a:r>
          </a:p>
          <a:p>
            <a:endParaRPr lang="en-GB" b="0" i="0" dirty="0">
              <a:solidFill>
                <a:srgbClr val="1A1A1A"/>
              </a:solidFill>
              <a:effectLst/>
              <a:latin typeface="Sarabun"/>
            </a:endParaRPr>
          </a:p>
          <a:p>
            <a:pPr algn="l"/>
            <a:r>
              <a:rPr lang="en-GB" b="0" i="0" dirty="0">
                <a:solidFill>
                  <a:srgbClr val="1A1A1A"/>
                </a:solidFill>
                <a:effectLst/>
                <a:latin typeface="Sarabun"/>
              </a:rPr>
              <a:t>Everyone’s window of tolerance has an upper and a lower boundary. Above the upper boundary is a zone of ‘hyperarousal’, and below the lower boundary is a zone of ‘</a:t>
            </a:r>
            <a:r>
              <a:rPr lang="en-GB" b="0" i="0" dirty="0" err="1">
                <a:solidFill>
                  <a:srgbClr val="1A1A1A"/>
                </a:solidFill>
                <a:effectLst/>
                <a:latin typeface="Sarabun"/>
              </a:rPr>
              <a:t>hypoarousal</a:t>
            </a:r>
            <a:r>
              <a:rPr lang="en-GB" b="0" i="0" dirty="0">
                <a:solidFill>
                  <a:srgbClr val="1A1A1A"/>
                </a:solidFill>
                <a:effectLst/>
                <a:latin typeface="Sarabun"/>
              </a:rPr>
              <a:t>’. When a person’s level of arousal moves beyond the boundaries of their window of tolerance their thinking and behaviour can become disrupted. </a:t>
            </a:r>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11</a:t>
            </a:fld>
            <a:endParaRPr lang="en-GB"/>
          </a:p>
        </p:txBody>
      </p:sp>
    </p:spTree>
    <p:extLst>
      <p:ext uri="{BB962C8B-B14F-4D97-AF65-F5344CB8AC3E}">
        <p14:creationId xmlns:p14="http://schemas.microsoft.com/office/powerpoint/2010/main" val="215354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C2D30"/>
                </a:solidFill>
                <a:effectLst/>
                <a:latin typeface="Proxima Nova Regular"/>
              </a:rPr>
              <a:t>The Window of Tolerance is subjective. We each have a unique and distinct window depending on multiple biological and social variables: our personal histories and whether or not we have experienced</a:t>
            </a:r>
            <a:r>
              <a:rPr lang="en-GB" b="0" i="0" u="none" strike="noStrike" dirty="0">
                <a:solidFill>
                  <a:srgbClr val="2C2D30"/>
                </a:solidFill>
                <a:effectLst/>
                <a:latin typeface="Proxima Nova Regular"/>
              </a:rPr>
              <a:t> trauma</a:t>
            </a:r>
            <a:r>
              <a:rPr lang="en-GB" b="0" i="0" dirty="0">
                <a:solidFill>
                  <a:srgbClr val="2C2D30"/>
                </a:solidFill>
                <a:effectLst/>
                <a:latin typeface="Proxima Nova Regular"/>
              </a:rPr>
              <a:t>, our temperaments, our social supports, our physiology, etc. </a:t>
            </a:r>
          </a:p>
          <a:p>
            <a:endParaRPr lang="en-GB" b="0" i="0" dirty="0">
              <a:solidFill>
                <a:srgbClr val="2C2D30"/>
              </a:solidFill>
              <a:effectLst/>
              <a:latin typeface="Proxima Nova Regular"/>
            </a:endParaRPr>
          </a:p>
          <a:p>
            <a:r>
              <a:rPr lang="en-GB" b="0" i="0" dirty="0">
                <a:solidFill>
                  <a:srgbClr val="2C2D30"/>
                </a:solidFill>
                <a:effectLst/>
                <a:latin typeface="Proxima Nova Regular"/>
              </a:rPr>
              <a:t>No two windows will look exactly the same; mine may not look the same as yours and so forth. Because of this, those who have experienced trauma in their lives may find that they have smaller windows than peers who come from non-trauma backgrounds. </a:t>
            </a:r>
          </a:p>
          <a:p>
            <a:endParaRPr lang="en-GB" b="0" i="0" dirty="0">
              <a:solidFill>
                <a:srgbClr val="2C2D30"/>
              </a:solidFill>
              <a:effectLst/>
              <a:latin typeface="Proxima Nova Regular"/>
            </a:endParaRPr>
          </a:p>
          <a:p>
            <a:r>
              <a:rPr lang="en-GB" b="0" i="0" dirty="0">
                <a:solidFill>
                  <a:srgbClr val="2C2D30"/>
                </a:solidFill>
                <a:effectLst/>
                <a:latin typeface="Proxima Nova Regular"/>
              </a:rPr>
              <a:t>Those of us with traumatic histories may find, too, that we are more frequently and easily triggered and pushed outside of the optimal emotional regulation zone into hyper or </a:t>
            </a:r>
            <a:r>
              <a:rPr lang="en-GB" b="0" i="0" dirty="0" err="1">
                <a:solidFill>
                  <a:srgbClr val="2C2D30"/>
                </a:solidFill>
                <a:effectLst/>
                <a:latin typeface="Proxima Nova Regular"/>
              </a:rPr>
              <a:t>hypoarousal</a:t>
            </a:r>
            <a:r>
              <a:rPr lang="en-GB" b="0" i="0" dirty="0">
                <a:solidFill>
                  <a:srgbClr val="2C2D30"/>
                </a:solidFill>
                <a:effectLst/>
                <a:latin typeface="Proxima Nova Regular"/>
              </a:rPr>
              <a:t>. </a:t>
            </a:r>
            <a:r>
              <a:rPr lang="en-GB" b="0" i="0" dirty="0">
                <a:effectLst/>
                <a:latin typeface="adobe-garamond-pro"/>
              </a:rPr>
              <a:t>When we have higher levels of stress, our “window of tolerance” becomes very narrow. That means that our stress hormones are overacting, and we can be easily pushed into unhelpful coping strategies like anxiety, agitation or numbing/dissociation</a:t>
            </a:r>
            <a:r>
              <a:rPr lang="en-GB" b="0" i="0" dirty="0">
                <a:solidFill>
                  <a:srgbClr val="FF0000"/>
                </a:solidFill>
                <a:effectLst/>
                <a:latin typeface="adobe-garamond-pro"/>
              </a:rPr>
              <a:t>.</a:t>
            </a:r>
          </a:p>
          <a:p>
            <a:endParaRPr lang="en-GB" b="0" i="0" dirty="0">
              <a:solidFill>
                <a:srgbClr val="FF0000"/>
              </a:solidFill>
              <a:effectLst/>
              <a:latin typeface="adobe-garamond-pro"/>
            </a:endParaRPr>
          </a:p>
          <a:p>
            <a:r>
              <a:rPr lang="en-GB" b="0" i="0" dirty="0">
                <a:solidFill>
                  <a:srgbClr val="FF0000"/>
                </a:solidFill>
                <a:effectLst/>
                <a:latin typeface="adobe-garamond-pro"/>
              </a:rPr>
              <a:t>The behaviours mentioned on this slide may typically be associated with adults, but we can likely bring to mind children and young people who are struggling who exhibit the same things. </a:t>
            </a:r>
            <a:endParaRPr lang="en-GB" b="0" i="0" dirty="0">
              <a:solidFill>
                <a:srgbClr val="FF0000"/>
              </a:solidFill>
              <a:effectLst/>
              <a:latin typeface="Proxima Nova Regular"/>
            </a:endParaRPr>
          </a:p>
        </p:txBody>
      </p:sp>
      <p:sp>
        <p:nvSpPr>
          <p:cNvPr id="4" name="Slide Number Placeholder 3"/>
          <p:cNvSpPr>
            <a:spLocks noGrp="1"/>
          </p:cNvSpPr>
          <p:nvPr>
            <p:ph type="sldNum" sz="quarter" idx="5"/>
          </p:nvPr>
        </p:nvSpPr>
        <p:spPr/>
        <p:txBody>
          <a:bodyPr/>
          <a:lstStyle/>
          <a:p>
            <a:fld id="{DBCA0EAF-A1EA-4ADE-B230-55205EADB753}" type="slidenum">
              <a:rPr lang="en-GB" smtClean="0"/>
              <a:t>12</a:t>
            </a:fld>
            <a:endParaRPr lang="en-GB"/>
          </a:p>
        </p:txBody>
      </p:sp>
    </p:spTree>
    <p:extLst>
      <p:ext uri="{BB962C8B-B14F-4D97-AF65-F5344CB8AC3E}">
        <p14:creationId xmlns:p14="http://schemas.microsoft.com/office/powerpoint/2010/main" val="175816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Video </a:t>
            </a:r>
            <a:r>
              <a:rPr lang="en-GB" sz="1200" u="sng" dirty="0">
                <a:solidFill>
                  <a:srgbClr val="0563C1"/>
                </a:solidFill>
                <a:effectLst/>
                <a:latin typeface="Calibri" panose="020F0502020204030204" pitchFamily="34" charset="0"/>
                <a:ea typeface="Calibri" panose="020F0502020204030204" pitchFamily="34" charset="0"/>
                <a:hlinkClick r:id="rId3"/>
              </a:rPr>
              <a:t>https://youtu.be/0ehq5-P5OSs?si=SlJCLc1o6Y5NvBiI</a:t>
            </a:r>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13</a:t>
            </a:fld>
            <a:endParaRPr lang="en-GB"/>
          </a:p>
        </p:txBody>
      </p:sp>
    </p:spTree>
    <p:extLst>
      <p:ext uri="{BB962C8B-B14F-4D97-AF65-F5344CB8AC3E}">
        <p14:creationId xmlns:p14="http://schemas.microsoft.com/office/powerpoint/2010/main" val="3953114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Many Care Experienced children and young people have attachment issues making it difficult for them to form and maintain relationships with others and we cannot mention attachment without mentioning the 6 nurture principles.</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Nurture as a practice means relating to and coaching children and young people to help them form positive relationships, build resilience and improve their social, emotional and mental health and wellbeing. These six principles help practitioners to focus on the social and emotional needs and development of children and young people.</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During this professional learning session, we will only be able to touch on the Nurture Principles, but it’s important to recognise the value and relevance of them in understanding children’s behaviour and how we might be able to best support them.</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14</a:t>
            </a:fld>
            <a:endParaRPr lang="en-GB"/>
          </a:p>
        </p:txBody>
      </p:sp>
    </p:spTree>
    <p:extLst>
      <p:ext uri="{BB962C8B-B14F-4D97-AF65-F5344CB8AC3E}">
        <p14:creationId xmlns:p14="http://schemas.microsoft.com/office/powerpoint/2010/main" val="113639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Children who have not had those early nurturing experiences have very negative thoughts and feelings about themselves – they often operate in the brain stem, reptilian and reactive part of the brain rather than the cognitive, thinking part. </a:t>
            </a:r>
          </a:p>
          <a:p>
            <a:pPr marL="342900" lvl="0" indent="-342900">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Children and young people who feel cared for and valued are much more likely to be happy and do well in life. Children who know themselves well and have self-respect are more likely to be resilient and strong, cope with change and challenge in life and make good choices.</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We want all children and young people to feel safe and secure and be able to grow in a supportive environment that promotes respect. Establishing a pattern of ‘being’ and living that is healthy and which will be sustained into adult life. These children may become parents and will hopefully raise their children to be healthy and happy too.</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b="1" dirty="0">
                <a:effectLst/>
                <a:latin typeface="Calibri" panose="020F0502020204030204" pitchFamily="34" charset="0"/>
                <a:ea typeface="Calibri" panose="020F0502020204030204" pitchFamily="34" charset="0"/>
              </a:rPr>
              <a:t>In Family Learning we know what it is to work with those adults and carer givers who experience the same negative thoughts and feelings as a result of their own insecure attachment. It is part of our professional and ethical responsibility to help break this cycle, The Promise inspires us to do this as a collective, positive force in Scotland.</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15</a:t>
            </a:fld>
            <a:endParaRPr lang="en-GB"/>
          </a:p>
        </p:txBody>
      </p:sp>
    </p:spTree>
    <p:extLst>
      <p:ext uri="{BB962C8B-B14F-4D97-AF65-F5344CB8AC3E}">
        <p14:creationId xmlns:p14="http://schemas.microsoft.com/office/powerpoint/2010/main" val="3060960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400" dirty="0">
                <a:effectLst/>
                <a:latin typeface="Calibri" panose="020F0502020204030204" pitchFamily="34" charset="0"/>
                <a:ea typeface="Calibri" panose="020F0502020204030204" pitchFamily="34" charset="0"/>
              </a:rPr>
              <a:t>For example, we know that even when we provide physical and emotional safety there will still be times when we are faced with challenging behaviour. Behaviour that’s possibly a response to childhood trauma. </a:t>
            </a:r>
            <a:endParaRPr lang="en-GB" sz="11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endParaRPr lang="en-GB" sz="14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400" dirty="0">
                <a:effectLst/>
                <a:latin typeface="Calibri" panose="020F0502020204030204" pitchFamily="34" charset="0"/>
                <a:ea typeface="Calibri" panose="020F0502020204030204" pitchFamily="34" charset="0"/>
              </a:rPr>
              <a:t>Some behaviour may be described as “distressed” or “dysregulated” because:</a:t>
            </a:r>
            <a:endParaRPr lang="en-GB"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400" dirty="0">
                <a:effectLst/>
                <a:latin typeface="Calibri" panose="020F0502020204030204" pitchFamily="34" charset="0"/>
                <a:ea typeface="Calibri" panose="020F0502020204030204" pitchFamily="34" charset="0"/>
              </a:rPr>
              <a:t>It is difficult to manage and understand</a:t>
            </a:r>
            <a:endParaRPr lang="en-GB"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400" dirty="0">
                <a:effectLst/>
                <a:latin typeface="Calibri" panose="020F0502020204030204" pitchFamily="34" charset="0"/>
                <a:ea typeface="Calibri" panose="020F0502020204030204" pitchFamily="34" charset="0"/>
              </a:rPr>
              <a:t>Presents a risk to those in close proximity </a:t>
            </a:r>
            <a:endParaRPr lang="en-GB"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400" dirty="0">
                <a:effectLst/>
                <a:latin typeface="Calibri" panose="020F0502020204030204" pitchFamily="34" charset="0"/>
                <a:ea typeface="Calibri" panose="020F0502020204030204" pitchFamily="34" charset="0"/>
              </a:rPr>
              <a:t>It is not appropriate for the environment in which it is exhibited</a:t>
            </a:r>
            <a:endParaRPr lang="en-GB"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400" dirty="0">
                <a:effectLst/>
                <a:latin typeface="Calibri" panose="020F0502020204030204" pitchFamily="34" charset="0"/>
                <a:ea typeface="Calibri" panose="020F0502020204030204" pitchFamily="34" charset="0"/>
              </a:rPr>
              <a:t>It is inappropriate given the child/young person’s age or developmental ability</a:t>
            </a:r>
          </a:p>
          <a:p>
            <a:pPr marL="742950" lvl="1" indent="-285750">
              <a:buFont typeface="Courier New" panose="02070309020205020404" pitchFamily="49" charset="0"/>
              <a:buChar char="o"/>
            </a:pPr>
            <a:endParaRPr lang="en-GB" sz="11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400" dirty="0">
                <a:effectLst/>
                <a:latin typeface="Calibri" panose="020F0502020204030204" pitchFamily="34" charset="0"/>
                <a:ea typeface="Calibri" panose="020F0502020204030204" pitchFamily="34" charset="0"/>
              </a:rPr>
              <a:t>None of these are easy to support in any environment but if we can work with the child/young person to reflect on what needs to change in order to minimise distressed behaviour, we can move towards ensuring behaviour is not a barrier to engagement or accessing social or learning environments using the sequence of engagement 1.</a:t>
            </a:r>
            <a:r>
              <a:rPr lang="en-GB" sz="1400" b="1" dirty="0">
                <a:effectLst/>
                <a:latin typeface="Calibri" panose="020F0502020204030204" pitchFamily="34" charset="0"/>
                <a:ea typeface="Calibri" panose="020F0502020204030204" pitchFamily="34" charset="0"/>
              </a:rPr>
              <a:t> Regulate</a:t>
            </a:r>
            <a:r>
              <a:rPr lang="en-GB" sz="1400" dirty="0">
                <a:effectLst/>
                <a:latin typeface="Calibri" panose="020F0502020204030204" pitchFamily="34" charset="0"/>
                <a:ea typeface="Calibri" panose="020F0502020204030204" pitchFamily="34" charset="0"/>
              </a:rPr>
              <a:t>, 2. </a:t>
            </a:r>
            <a:r>
              <a:rPr lang="en-GB" sz="1400" b="1" dirty="0">
                <a:effectLst/>
                <a:latin typeface="Calibri" panose="020F0502020204030204" pitchFamily="34" charset="0"/>
                <a:ea typeface="Calibri" panose="020F0502020204030204" pitchFamily="34" charset="0"/>
              </a:rPr>
              <a:t>Relate </a:t>
            </a:r>
            <a:r>
              <a:rPr lang="en-GB" sz="1400" dirty="0">
                <a:effectLst/>
                <a:latin typeface="Calibri" panose="020F0502020204030204" pitchFamily="34" charset="0"/>
                <a:ea typeface="Calibri" panose="020F0502020204030204" pitchFamily="34" charset="0"/>
              </a:rPr>
              <a:t>and then 3. </a:t>
            </a:r>
            <a:r>
              <a:rPr lang="en-GB" sz="1400" b="1" dirty="0">
                <a:effectLst/>
                <a:latin typeface="Calibri" panose="020F0502020204030204" pitchFamily="34" charset="0"/>
                <a:ea typeface="Calibri" panose="020F0502020204030204" pitchFamily="34" charset="0"/>
              </a:rPr>
              <a:t>Reason</a:t>
            </a:r>
          </a:p>
          <a:p>
            <a:pPr marL="342900" lvl="0" indent="-342900">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400" dirty="0">
                <a:effectLst/>
                <a:latin typeface="Calibri" panose="020F0502020204030204" pitchFamily="34" charset="0"/>
                <a:ea typeface="Calibri" panose="020F0502020204030204" pitchFamily="34" charset="0"/>
              </a:rPr>
              <a:t>Not reasoning until individuals are regulated, and you’ve validated their feelings, not their behaviour, means we are working with how the brain works and not against it.</a:t>
            </a:r>
            <a:r>
              <a:rPr lang="en-GB" sz="1100" dirty="0">
                <a:effectLst/>
                <a:latin typeface="Calibri" panose="020F0502020204030204" pitchFamily="34" charset="0"/>
                <a:ea typeface="Calibri" panose="020F0502020204030204" pitchFamily="34" charset="0"/>
              </a:rPr>
              <a:t> </a:t>
            </a:r>
            <a:r>
              <a:rPr lang="en-GB" sz="1400" dirty="0">
                <a:effectLst/>
                <a:latin typeface="Calibri" panose="020F0502020204030204" pitchFamily="34" charset="0"/>
                <a:ea typeface="Calibri" panose="020F0502020204030204" pitchFamily="34" charset="0"/>
              </a:rPr>
              <a:t>This gives us the best chance to re-engage the child and move on.</a:t>
            </a:r>
            <a:endParaRPr lang="en-GB" sz="1100" dirty="0">
              <a:effectLst/>
              <a:latin typeface="Calibri" panose="020F0502020204030204" pitchFamily="34" charset="0"/>
              <a:ea typeface="Calibri" panose="020F0502020204030204" pitchFamily="34" charset="0"/>
            </a:endParaRPr>
          </a:p>
          <a:p>
            <a:endParaRPr lang="en-GB" b="1" dirty="0"/>
          </a:p>
          <a:p>
            <a:r>
              <a:rPr lang="en-GB" b="1" dirty="0"/>
              <a:t>In a Family Learning context, we can offer this as both a tool for parents and carers to use with their children and as an opportunity for personal reflection on a parents own action or reaction.</a:t>
            </a:r>
          </a:p>
        </p:txBody>
      </p:sp>
      <p:sp>
        <p:nvSpPr>
          <p:cNvPr id="4" name="Slide Number Placeholder 3"/>
          <p:cNvSpPr>
            <a:spLocks noGrp="1"/>
          </p:cNvSpPr>
          <p:nvPr>
            <p:ph type="sldNum" sz="quarter" idx="5"/>
          </p:nvPr>
        </p:nvSpPr>
        <p:spPr/>
        <p:txBody>
          <a:bodyPr/>
          <a:lstStyle/>
          <a:p>
            <a:fld id="{DBCA0EAF-A1EA-4ADE-B230-55205EADB753}" type="slidenum">
              <a:rPr lang="en-GB" smtClean="0"/>
              <a:t>16</a:t>
            </a:fld>
            <a:endParaRPr lang="en-GB"/>
          </a:p>
        </p:txBody>
      </p:sp>
    </p:spTree>
    <p:extLst>
      <p:ext uri="{BB962C8B-B14F-4D97-AF65-F5344CB8AC3E}">
        <p14:creationId xmlns:p14="http://schemas.microsoft.com/office/powerpoint/2010/main" val="310031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effectLst/>
                <a:latin typeface="Calibri" panose="020F0502020204030204" pitchFamily="34" charset="0"/>
                <a:ea typeface="Calibri" panose="020F0502020204030204" pitchFamily="34" charset="0"/>
              </a:rPr>
              <a:t>This activity can be adapted depending on delivery e.g. face to face, personal reflection, jam board, </a:t>
            </a:r>
            <a:r>
              <a:rPr lang="en-GB" sz="1200" i="1" dirty="0" err="1">
                <a:effectLst/>
                <a:latin typeface="Calibri" panose="020F0502020204030204" pitchFamily="34" charset="0"/>
                <a:ea typeface="Calibri" panose="020F0502020204030204" pitchFamily="34" charset="0"/>
              </a:rPr>
              <a:t>menti</a:t>
            </a:r>
            <a:r>
              <a:rPr lang="en-GB" sz="1200" i="1" dirty="0">
                <a:effectLst/>
                <a:latin typeface="Calibri" panose="020F0502020204030204" pitchFamily="34" charset="0"/>
                <a:ea typeface="Calibri" panose="020F0502020204030204" pitchFamily="34" charset="0"/>
              </a:rPr>
              <a:t> etc.</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For this reflection activity take some time to consider the questions above and reflect on what this behaviour may be telling you. </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You will likely have one or two children or young people in mind. </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Consider what you understand about their previous or current experiences to identify what the behaviour may be telling you and where this may be coming from.</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17</a:t>
            </a:fld>
            <a:endParaRPr lang="en-GB"/>
          </a:p>
        </p:txBody>
      </p:sp>
    </p:spTree>
    <p:extLst>
      <p:ext uri="{BB962C8B-B14F-4D97-AF65-F5344CB8AC3E}">
        <p14:creationId xmlns:p14="http://schemas.microsoft.com/office/powerpoint/2010/main" val="4203732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SzPts val="1000"/>
              <a:buFont typeface="Symbol" panose="05050102010706020507" pitchFamily="18" charset="2"/>
              <a:buNone/>
              <a:tabLst>
                <a:tab pos="228600" algn="l"/>
              </a:tabLst>
            </a:pPr>
            <a:r>
              <a:rPr lang="en-GB" sz="1200" dirty="0">
                <a:effectLst/>
                <a:latin typeface="Calibri" panose="020F0502020204030204" pitchFamily="34" charset="0"/>
                <a:ea typeface="Calibri" panose="020F0502020204030204" pitchFamily="34" charset="0"/>
              </a:rPr>
              <a:t>Our internal use of language, how we label, describe and interpret what is happening, is important as it directly influences how we respond to every given situation.  </a:t>
            </a:r>
          </a:p>
          <a:p>
            <a:pPr marL="0" lvl="0" indent="0">
              <a:buSzPts val="1000"/>
              <a:buFont typeface="Symbol" panose="05050102010706020507" pitchFamily="18" charset="2"/>
              <a:buNone/>
              <a:tabLst>
                <a:tab pos="228600" algn="l"/>
              </a:tabLst>
            </a:pPr>
            <a:endParaRPr lang="en-GB" sz="1200" dirty="0">
              <a:effectLst/>
              <a:latin typeface="Calibri" panose="020F0502020204030204" pitchFamily="34" charset="0"/>
              <a:ea typeface="Calibri" panose="020F0502020204030204" pitchFamily="34" charset="0"/>
            </a:endParaRPr>
          </a:p>
          <a:p>
            <a:pPr marL="0" lvl="0" indent="0">
              <a:buSzPts val="1000"/>
              <a:buFont typeface="Symbol" panose="05050102010706020507" pitchFamily="18" charset="2"/>
              <a:buNone/>
              <a:tabLst>
                <a:tab pos="228600" algn="l"/>
              </a:tabLst>
            </a:pPr>
            <a:r>
              <a:rPr lang="en-GB" sz="1200" dirty="0">
                <a:effectLst/>
                <a:latin typeface="Calibri" panose="020F0502020204030204" pitchFamily="34" charset="0"/>
                <a:ea typeface="Calibri" panose="020F0502020204030204" pitchFamily="34" charset="0"/>
              </a:rPr>
              <a:t>Therefore, the more accurate we are with our language, and the more we focus on positive, helpful language that encourages us to see growth and opportunity for positive change, the better placed we will be to support the children, young people and parents/carers we are working with. </a:t>
            </a:r>
          </a:p>
          <a:p>
            <a:endParaRPr lang="en-GB" dirty="0"/>
          </a:p>
          <a:p>
            <a:r>
              <a:rPr lang="en-GB" b="1" dirty="0"/>
              <a:t>It’s time to go from our daily practice to the bigger picture and consider where Family Learning fits into the national picture and its role in Keeping The Promise.</a:t>
            </a:r>
          </a:p>
        </p:txBody>
      </p:sp>
      <p:sp>
        <p:nvSpPr>
          <p:cNvPr id="4" name="Slide Number Placeholder 3"/>
          <p:cNvSpPr>
            <a:spLocks noGrp="1"/>
          </p:cNvSpPr>
          <p:nvPr>
            <p:ph type="sldNum" sz="quarter" idx="5"/>
          </p:nvPr>
        </p:nvSpPr>
        <p:spPr/>
        <p:txBody>
          <a:bodyPr/>
          <a:lstStyle/>
          <a:p>
            <a:fld id="{DBCA0EAF-A1EA-4ADE-B230-55205EADB753}" type="slidenum">
              <a:rPr lang="en-GB" smtClean="0"/>
              <a:t>18</a:t>
            </a:fld>
            <a:endParaRPr lang="en-GB"/>
          </a:p>
        </p:txBody>
      </p:sp>
    </p:spTree>
    <p:extLst>
      <p:ext uri="{BB962C8B-B14F-4D97-AF65-F5344CB8AC3E}">
        <p14:creationId xmlns:p14="http://schemas.microsoft.com/office/powerpoint/2010/main" val="2136051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Promise includes the following statements:</a:t>
            </a:r>
          </a:p>
          <a:p>
            <a:endParaRPr lang="en-GB" dirty="0"/>
          </a:p>
          <a:p>
            <a:pPr marL="285750" indent="-285750">
              <a:buFont typeface="Arial" panose="020B0604020202020204" pitchFamily="34" charset="0"/>
              <a:buChar char="•"/>
            </a:pPr>
            <a:r>
              <a:rPr lang="en-GB" dirty="0"/>
              <a:t>Scotland must do all it can to keep children with their families.</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There must be more support for families based in the communities where they live.</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There must be significant, ongoing and persistent commitment to ending poverty and mitigating its impacts for Scotland’s children, families and communities.</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19</a:t>
            </a:fld>
            <a:endParaRPr lang="en-GB"/>
          </a:p>
        </p:txBody>
      </p:sp>
    </p:spTree>
    <p:extLst>
      <p:ext uri="{BB962C8B-B14F-4D97-AF65-F5344CB8AC3E}">
        <p14:creationId xmlns:p14="http://schemas.microsoft.com/office/powerpoint/2010/main" val="367691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support our care experienced children, young people and their families, and to actively engage in Keeping The Promise, we first need to understand how their experiences and development shape them. </a:t>
            </a:r>
          </a:p>
          <a:p>
            <a:endParaRPr lang="en-GB" dirty="0"/>
          </a:p>
          <a:p>
            <a:r>
              <a:rPr lang="en-GB" dirty="0"/>
              <a:t>Once we know this, we will have a clearer understanding of how best to support them while remembering that all families are unique. The information shared here is relevant for all children and young people, however, care experienced children and young people’s lives can be very complex, more so than their non-care experienced peers. Today we will spend some time understanding how their life journey may have impacted their wellbeing. </a:t>
            </a:r>
          </a:p>
          <a:p>
            <a:endParaRPr lang="en-GB" dirty="0"/>
          </a:p>
          <a:p>
            <a:r>
              <a:rPr lang="en-GB" dirty="0"/>
              <a:t>We want you to leave today knowing that there ARE things that we can do to support care experience children, young people and families, and at the end of the session we will signpost to further reading and resources but if there are any topics that we haven’t covered that you think are valuable to this learning, you can highlight these in the evaluation form at the end of the training. </a:t>
            </a:r>
          </a:p>
          <a:p>
            <a:endParaRPr lang="en-GB" b="1" dirty="0"/>
          </a:p>
          <a:p>
            <a:r>
              <a:rPr lang="en-GB" b="1" dirty="0"/>
              <a:t>Trigger Warning! </a:t>
            </a:r>
            <a:r>
              <a:rPr lang="en-GB" dirty="0"/>
              <a:t>Traumatic experiences are more common than we know. Today we will touch on a few difficult topics including trauma and these may be difficult to think about, either in your own personal experiences or in the experiences of the people we support.  If you need to take a breather, please feel free to do so!</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a:t>
            </a:fld>
            <a:endParaRPr lang="en-GB"/>
          </a:p>
        </p:txBody>
      </p:sp>
    </p:spTree>
    <p:extLst>
      <p:ext uri="{BB962C8B-B14F-4D97-AF65-F5344CB8AC3E}">
        <p14:creationId xmlns:p14="http://schemas.microsoft.com/office/powerpoint/2010/main" val="991989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a Route map and National Principles of Holistic Whole Family Support, published by The Scottish Government in July 2022. This Route map shows that our destination as whole-family support services is to ensure that “Every family that needs support gets the right family support to fulfil children’s right to be raised safely in their own families, for as long as it is needed”. </a:t>
            </a:r>
          </a:p>
          <a:p>
            <a:endParaRPr lang="en-GB" b="1" dirty="0"/>
          </a:p>
          <a:p>
            <a:r>
              <a:rPr lang="en-GB" b="1" dirty="0"/>
              <a:t>Which of these indicators do you think fits your service, or should fit your service going forward? </a:t>
            </a:r>
          </a:p>
          <a:p>
            <a:endParaRPr lang="en-GB" dirty="0"/>
          </a:p>
          <a:p>
            <a:pPr marL="171450" indent="-171450">
              <a:buFont typeface="Arial" panose="020B0604020202020204" pitchFamily="34" charset="0"/>
              <a:buChar char="•"/>
            </a:pPr>
            <a:r>
              <a:rPr lang="en-GB" b="1" dirty="0"/>
              <a:t>Non-stigmatising: </a:t>
            </a:r>
            <a:r>
              <a:rPr lang="en-GB" b="0" dirty="0"/>
              <a:t>Support should be promoted and provided free from stigma and judgement. Services should be as normalised as accessing universal services. </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1" dirty="0"/>
              <a:t>Whole Family: </a:t>
            </a:r>
            <a:r>
              <a:rPr lang="en-GB" b="0" dirty="0"/>
              <a:t>Support should be rooted in GIRFEC and wrapped around about the whole family. This requires relevant join up with adult services and whole system, place based, preventative addressing inequalities. </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1" dirty="0"/>
              <a:t>Needs based: </a:t>
            </a:r>
            <a:r>
              <a:rPr lang="en-GB" b="0" dirty="0"/>
              <a:t>Support should be tailored to fit around each individual family, not be driven by rigid services or structures. It should cover the spectrum of support from universal services, more tailored support for wellbeing and intensive support (to prevent or in response to statutory interventions). Creative approaches to support should be encouraged. </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Assets and community based:</a:t>
            </a:r>
            <a:r>
              <a:rPr lang="en-GB" b="0" dirty="0"/>
              <a:t> Support should be empowering, building on existing strengths within the family and wider community. Families should be able to ‘reach in’ not be ‘referred to’. Support must be explicitly connected to locations that work for local families and the community, such as schools, health centres, village halls and sports centres. </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Timely and Sustainable: </a:t>
            </a:r>
            <a:r>
              <a:rPr lang="en-GB" b="0" dirty="0"/>
              <a:t>Flexible, responsive and proportionate support should be available to families as soon as they need it, and for as long as it is required, adapting to changing needs. </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Promoted: </a:t>
            </a:r>
            <a:r>
              <a:rPr lang="en-GB" b="0" dirty="0"/>
              <a:t>Families should have easy, well understood routes of access to support. They should feel empowered to do so and have choice about the support they access to ensure it meets their needs. </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Take account of families’ voice: </a:t>
            </a:r>
            <a:r>
              <a:rPr lang="en-GB" b="0" dirty="0"/>
              <a:t>At a strategic and individual level, children and families should be meaningfully involved in the design, delivery, evaluation and continuous improvement of services. Support should be based on trusted relationships between families and professionals working together with mutual respect to ensure targeted and developmental support. Collaborative and Seamless: Support should be multi-agency and joined-up across services, so families don’t experience multiple referrals or inconsistent support. </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Skilled and supported workforce: </a:t>
            </a:r>
            <a:r>
              <a:rPr lang="en-GB" b="0" dirty="0"/>
              <a:t>Support should be informed by an understanding of attachment, trauma, inequality and poverty. Staff should be supported to take on additional responsibilities and trusted to be innovative in responding to the needs of families.</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Underpinned by Children’s Rights: </a:t>
            </a:r>
            <a:r>
              <a:rPr lang="en-GB" b="0" dirty="0"/>
              <a:t>Children’s rights should be the funnel through which every decision and support service is viewed</a:t>
            </a:r>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0" dirty="0"/>
              <a:t>Highlight the link for more </a:t>
            </a:r>
            <a:r>
              <a:rPr lang="en-GB" dirty="0">
                <a:hlinkClick r:id="rId3"/>
              </a:rPr>
              <a:t>Routemap and National Principles of Holistic Whole Family Support (www.gov.scot)</a:t>
            </a:r>
            <a:endParaRPr lang="en-GB" b="1" dirty="0"/>
          </a:p>
        </p:txBody>
      </p:sp>
      <p:sp>
        <p:nvSpPr>
          <p:cNvPr id="4" name="Slide Number Placeholder 3"/>
          <p:cNvSpPr>
            <a:spLocks noGrp="1"/>
          </p:cNvSpPr>
          <p:nvPr>
            <p:ph type="sldNum" sz="quarter" idx="5"/>
          </p:nvPr>
        </p:nvSpPr>
        <p:spPr/>
        <p:txBody>
          <a:bodyPr/>
          <a:lstStyle/>
          <a:p>
            <a:fld id="{DBCA0EAF-A1EA-4ADE-B230-55205EADB753}" type="slidenum">
              <a:rPr lang="en-GB" smtClean="0"/>
              <a:t>20</a:t>
            </a:fld>
            <a:endParaRPr lang="en-GB"/>
          </a:p>
        </p:txBody>
      </p:sp>
    </p:spTree>
    <p:extLst>
      <p:ext uri="{BB962C8B-B14F-4D97-AF65-F5344CB8AC3E}">
        <p14:creationId xmlns:p14="http://schemas.microsoft.com/office/powerpoint/2010/main" val="1023134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final slides are extracts from The Promise Family Support Guide created in 2020. </a:t>
            </a:r>
          </a:p>
          <a:p>
            <a:endParaRPr lang="en-GB" dirty="0"/>
          </a:p>
          <a:p>
            <a:r>
              <a:rPr lang="en-GB" dirty="0"/>
              <a:t>The 10 family principles listed here all link into how Family Learning teams across Scotland already work, and support families within our services. [Use the notes to give a slightly longer explanation of each principle]</a:t>
            </a:r>
          </a:p>
          <a:p>
            <a:endParaRPr lang="en-GB" dirty="0"/>
          </a:p>
          <a:p>
            <a:pPr marL="742950" lvl="6" indent="-285750">
              <a:lnSpc>
                <a:spcPct val="150000"/>
              </a:lnSpc>
              <a:buFont typeface="Arial" panose="020B0604020202020204" pitchFamily="34" charset="0"/>
              <a:buChar char="•"/>
            </a:pPr>
            <a:r>
              <a:rPr lang="en-GB" sz="1200" dirty="0"/>
              <a:t>Community Based (incl. schools, health centres, village halls and sports centres etc.)</a:t>
            </a:r>
          </a:p>
          <a:p>
            <a:pPr marL="742950" lvl="6" indent="-285750">
              <a:lnSpc>
                <a:spcPct val="150000"/>
              </a:lnSpc>
              <a:buFont typeface="Arial" panose="020B0604020202020204" pitchFamily="34" charset="0"/>
              <a:buChar char="•"/>
            </a:pPr>
            <a:r>
              <a:rPr lang="en-GB" sz="1200" dirty="0"/>
              <a:t>Responsive and Timely</a:t>
            </a:r>
          </a:p>
          <a:p>
            <a:pPr marL="742950" lvl="6" indent="-285750">
              <a:lnSpc>
                <a:spcPct val="150000"/>
              </a:lnSpc>
              <a:buFont typeface="Arial" panose="020B0604020202020204" pitchFamily="34" charset="0"/>
              <a:buChar char="•"/>
            </a:pPr>
            <a:r>
              <a:rPr lang="en-GB" sz="1200" dirty="0"/>
              <a:t>Work with Family Assets</a:t>
            </a:r>
          </a:p>
          <a:p>
            <a:pPr marL="742950" lvl="6" indent="-285750">
              <a:lnSpc>
                <a:spcPct val="150000"/>
              </a:lnSpc>
              <a:buFont typeface="Arial" panose="020B0604020202020204" pitchFamily="34" charset="0"/>
              <a:buChar char="•"/>
            </a:pPr>
            <a:r>
              <a:rPr lang="en-GB" sz="1200" dirty="0"/>
              <a:t>Empowerment and Agency</a:t>
            </a:r>
          </a:p>
          <a:p>
            <a:pPr marL="742950" lvl="6" indent="-285750">
              <a:lnSpc>
                <a:spcPct val="150000"/>
              </a:lnSpc>
              <a:buFont typeface="Arial" panose="020B0604020202020204" pitchFamily="34" charset="0"/>
              <a:buChar char="•"/>
            </a:pPr>
            <a:r>
              <a:rPr lang="en-GB" sz="1200" dirty="0"/>
              <a:t>Flexible</a:t>
            </a:r>
          </a:p>
          <a:p>
            <a:pPr marL="742950" lvl="6" indent="-285750">
              <a:lnSpc>
                <a:spcPct val="150000"/>
              </a:lnSpc>
              <a:buFont typeface="Arial" panose="020B0604020202020204" pitchFamily="34" charset="0"/>
              <a:buChar char="•"/>
            </a:pPr>
            <a:r>
              <a:rPr lang="en-GB" sz="1200" dirty="0"/>
              <a:t>Holistic and Relational</a:t>
            </a:r>
          </a:p>
          <a:p>
            <a:pPr marL="742950" lvl="6" indent="-285750">
              <a:lnSpc>
                <a:spcPct val="150000"/>
              </a:lnSpc>
              <a:buFont typeface="Arial" panose="020B0604020202020204" pitchFamily="34" charset="0"/>
              <a:buChar char="•"/>
            </a:pPr>
            <a:r>
              <a:rPr lang="en-GB" sz="1200" dirty="0"/>
              <a:t>Therapeutic</a:t>
            </a:r>
          </a:p>
          <a:p>
            <a:pPr marL="742950" lvl="6" indent="-285750">
              <a:lnSpc>
                <a:spcPct val="150000"/>
              </a:lnSpc>
              <a:buFont typeface="Arial" panose="020B0604020202020204" pitchFamily="34" charset="0"/>
              <a:buChar char="•"/>
            </a:pPr>
            <a:r>
              <a:rPr lang="en-GB" sz="1200" dirty="0"/>
              <a:t>Non-Stigmatising</a:t>
            </a:r>
          </a:p>
          <a:p>
            <a:pPr marL="742950" lvl="6" indent="-285750">
              <a:lnSpc>
                <a:spcPct val="150000"/>
              </a:lnSpc>
              <a:buFont typeface="Arial" panose="020B0604020202020204" pitchFamily="34" charset="0"/>
              <a:buChar char="•"/>
            </a:pPr>
            <a:r>
              <a:rPr lang="en-GB" sz="1200" dirty="0"/>
              <a:t>Patient and Persistent</a:t>
            </a:r>
          </a:p>
          <a:p>
            <a:pPr marL="742950" lvl="6" indent="-285750">
              <a:lnSpc>
                <a:spcPct val="150000"/>
              </a:lnSpc>
              <a:buFont typeface="Arial" panose="020B0604020202020204" pitchFamily="34" charset="0"/>
              <a:buChar char="•"/>
            </a:pPr>
            <a:r>
              <a:rPr lang="en-GB" sz="1200" dirty="0"/>
              <a:t>Underpinned by Children’s Rights</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21</a:t>
            </a:fld>
            <a:endParaRPr lang="en-GB"/>
          </a:p>
        </p:txBody>
      </p:sp>
    </p:spTree>
    <p:extLst>
      <p:ext uri="{BB962C8B-B14F-4D97-AF65-F5344CB8AC3E}">
        <p14:creationId xmlns:p14="http://schemas.microsoft.com/office/powerpoint/2010/main" val="1044829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each bullet point</a:t>
            </a:r>
          </a:p>
        </p:txBody>
      </p:sp>
      <p:sp>
        <p:nvSpPr>
          <p:cNvPr id="4" name="Slide Number Placeholder 3"/>
          <p:cNvSpPr>
            <a:spLocks noGrp="1"/>
          </p:cNvSpPr>
          <p:nvPr>
            <p:ph type="sldNum" sz="quarter" idx="5"/>
          </p:nvPr>
        </p:nvSpPr>
        <p:spPr/>
        <p:txBody>
          <a:bodyPr/>
          <a:lstStyle/>
          <a:p>
            <a:fld id="{DBCA0EAF-A1EA-4ADE-B230-55205EADB753}" type="slidenum">
              <a:rPr lang="en-GB" smtClean="0"/>
              <a:t>22</a:t>
            </a:fld>
            <a:endParaRPr lang="en-GB"/>
          </a:p>
        </p:txBody>
      </p:sp>
    </p:spTree>
    <p:extLst>
      <p:ext uri="{BB962C8B-B14F-4D97-AF65-F5344CB8AC3E}">
        <p14:creationId xmlns:p14="http://schemas.microsoft.com/office/powerpoint/2010/main" val="190128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23</a:t>
            </a:fld>
            <a:endParaRPr lang="en-GB"/>
          </a:p>
        </p:txBody>
      </p:sp>
    </p:spTree>
    <p:extLst>
      <p:ext uri="{BB962C8B-B14F-4D97-AF65-F5344CB8AC3E}">
        <p14:creationId xmlns:p14="http://schemas.microsoft.com/office/powerpoint/2010/main" val="3918424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Sir Harry Burns (Chief Medical Officer for Scotland, 2005 – 2014) summarises beautifully what children, young people and families need to achieve wellbeing in our society. This very short video clip encapsulates everything that we already know about what families need to thrive.  </a:t>
            </a:r>
          </a:p>
        </p:txBody>
      </p:sp>
      <p:sp>
        <p:nvSpPr>
          <p:cNvPr id="4" name="Slide Number Placeholder 3"/>
          <p:cNvSpPr>
            <a:spLocks noGrp="1"/>
          </p:cNvSpPr>
          <p:nvPr>
            <p:ph type="sldNum" sz="quarter" idx="5"/>
          </p:nvPr>
        </p:nvSpPr>
        <p:spPr/>
        <p:txBody>
          <a:bodyPr/>
          <a:lstStyle/>
          <a:p>
            <a:fld id="{DBCA0EAF-A1EA-4ADE-B230-55205EADB753}" type="slidenum">
              <a:rPr lang="en-GB" smtClean="0"/>
              <a:t>24</a:t>
            </a:fld>
            <a:endParaRPr lang="en-GB"/>
          </a:p>
        </p:txBody>
      </p:sp>
    </p:spTree>
    <p:extLst>
      <p:ext uri="{BB962C8B-B14F-4D97-AF65-F5344CB8AC3E}">
        <p14:creationId xmlns:p14="http://schemas.microsoft.com/office/powerpoint/2010/main" val="1086082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use this time to have a fuller discussion to review the session and plan our next steps. Consider the following questions: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Within your role, what you do to ‘Keep The Promise’?</a:t>
            </a:r>
            <a:br>
              <a:rPr lang="en-GB" sz="1200" dirty="0"/>
            </a:b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After today’s presentation, what are your next steps?</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25</a:t>
            </a:fld>
            <a:endParaRPr lang="en-GB"/>
          </a:p>
        </p:txBody>
      </p:sp>
    </p:spTree>
    <p:extLst>
      <p:ext uri="{BB962C8B-B14F-4D97-AF65-F5344CB8AC3E}">
        <p14:creationId xmlns:p14="http://schemas.microsoft.com/office/powerpoint/2010/main" val="709592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rPr>
              <a:t>Well done! That’s the end of the formal presentations for this course and there is now only one more step to complete the Award. That’s the e-Learning Module that you will have to complete independently.</a:t>
            </a: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rPr>
              <a:t>At the end of this presentation you will find a live link to the E-Learning Module or alternatively you can use the QR Code to access it.</a:t>
            </a: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rPr>
              <a:t>At the end of the e-learning module there will be a short Quiz. The Quiz link will be provided to you by the person leading this professional learning via email. </a:t>
            </a: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rPr>
              <a:t>On successful completion of the Quiz you will receive an ‘I Promise Award’. This will be in the form of a Digital Certificate and a Digital Badge’. </a:t>
            </a: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rPr>
              <a:t>When you complete the Quiz the lead for this training is notified and when 70% of everyone in the establishment completes the Quiz  the establishment will receive the ‘We Promise Award. </a:t>
            </a: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rPr>
              <a:t>The digital badges could be used as part of your digital signature. The Formal We Promise Certificates could also be displayed in your establishments foyers or reception areas.</a:t>
            </a: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rPr>
              <a:t>However even more importantly we hope that this professional learning will positively impact the care experienced children and young people you work with. </a:t>
            </a: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rPr>
              <a:t>Thank you for your participation today. </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26</a:t>
            </a:fld>
            <a:endParaRPr lang="en-GB"/>
          </a:p>
        </p:txBody>
      </p:sp>
    </p:spTree>
    <p:extLst>
      <p:ext uri="{BB962C8B-B14F-4D97-AF65-F5344CB8AC3E}">
        <p14:creationId xmlns:p14="http://schemas.microsoft.com/office/powerpoint/2010/main" val="3633630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27</a:t>
            </a:fld>
            <a:endParaRPr lang="en-GB"/>
          </a:p>
        </p:txBody>
      </p:sp>
    </p:spTree>
    <p:extLst>
      <p:ext uri="{BB962C8B-B14F-4D97-AF65-F5344CB8AC3E}">
        <p14:creationId xmlns:p14="http://schemas.microsoft.com/office/powerpoint/2010/main" val="85522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 by considering trauma. Trauma is much more prevalent than we realise and many of us will have experienced trauma in our own lives.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rPr>
              <a:t>Trauma is an emotional response to an event that is deeply frightening or distressing. It happens when a person feels so overwhelmed by difficult emotions - such as fear or anxiety, that their mind can’t make sense of it. These emotions stay with the person and can influence the way they feel in the future. For example, a loud noise might remind someone of a previous frightening experience such as a car crash, causing them to experience it as scarier and more overwhelming than it would normally be. (</a:t>
            </a:r>
            <a:r>
              <a:rPr lang="en-GB" b="0" i="0" dirty="0">
                <a:effectLst/>
                <a:hlinkClick r:id="rId3"/>
              </a:rPr>
              <a:t>Anna </a:t>
            </a:r>
            <a:r>
              <a:rPr lang="en-GB" dirty="0">
                <a:hlinkClick r:id="rId3"/>
              </a:rPr>
              <a:t>F</a:t>
            </a:r>
            <a:r>
              <a:rPr lang="en-GB" b="0" i="0" dirty="0">
                <a:effectLst/>
                <a:hlinkClick r:id="rId3"/>
              </a:rPr>
              <a:t>reud website</a:t>
            </a:r>
            <a:r>
              <a:rPr lang="en-GB" b="0" i="0" dirty="0">
                <a:effectLst/>
              </a:rPr>
              <a:t>)</a:t>
            </a:r>
            <a:endParaRPr lang="en-GB" i="0" dirty="0">
              <a:effectLst/>
            </a:endParaRPr>
          </a:p>
          <a:p>
            <a:endParaRPr lang="en-GB" dirty="0"/>
          </a:p>
          <a:p>
            <a:r>
              <a:rPr lang="en-GB" dirty="0"/>
              <a:t>Dr Bruce Perry, a renowned researcher in developmental trauma describes trauma as ‘</a:t>
            </a:r>
            <a:r>
              <a:rPr lang="en-GB" b="1" dirty="0"/>
              <a:t>“An experience, or pattern of experiences, that impairs the proper functioning of the stress response system, making it more reactive, or sensitive.”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different types of trauma as mentioned on this slide.</a:t>
            </a:r>
            <a:r>
              <a:rPr lang="en-GB" b="1" dirty="0"/>
              <a:t> </a:t>
            </a:r>
            <a:r>
              <a:rPr lang="en-GB" dirty="0"/>
              <a:t>Many care experienced children, young people and their families will have experienced some level of trauma, and their trauma may even be related to their care experience. </a:t>
            </a:r>
          </a:p>
          <a:p>
            <a:endParaRPr lang="en-GB" dirty="0"/>
          </a:p>
          <a:p>
            <a:endParaRPr lang="en-GB" b="1" dirty="0"/>
          </a:p>
        </p:txBody>
      </p:sp>
      <p:sp>
        <p:nvSpPr>
          <p:cNvPr id="4" name="Slide Number Placeholder 3"/>
          <p:cNvSpPr>
            <a:spLocks noGrp="1"/>
          </p:cNvSpPr>
          <p:nvPr>
            <p:ph type="sldNum" sz="quarter" idx="5"/>
          </p:nvPr>
        </p:nvSpPr>
        <p:spPr/>
        <p:txBody>
          <a:bodyPr/>
          <a:lstStyle/>
          <a:p>
            <a:fld id="{DBCA0EAF-A1EA-4ADE-B230-55205EADB753}" type="slidenum">
              <a:rPr lang="en-GB" smtClean="0"/>
              <a:t>3</a:t>
            </a:fld>
            <a:endParaRPr lang="en-GB"/>
          </a:p>
        </p:txBody>
      </p:sp>
    </p:spTree>
    <p:extLst>
      <p:ext uri="{BB962C8B-B14F-4D97-AF65-F5344CB8AC3E}">
        <p14:creationId xmlns:p14="http://schemas.microsoft.com/office/powerpoint/2010/main" val="134968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Developmental trauma is how early childhood development can be impacted by trauma.  Children and young people who have experienced trauma may have ongoing physical responses such as: re-triggering trauma memories, flashbacks, intrusive thoughts, sleep disturbance, avoidance of people, places or activities, mistrust of people and under or over-reliance on others.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quote by Bruce Perry – “</a:t>
            </a:r>
            <a:r>
              <a:rPr lang="en-GB" sz="1200" b="1" i="0" dirty="0"/>
              <a:t>An understanding of how early experiences shape neurodevelopment is imperative if we seek to impact the lives of children. This is especially true in the case of children growing up in homes plagued by violence, maltreatment and neglect. The impact of early trauma is so profound because it occurs during those critical periods when the brain is most rapidly developing and organising.”</a:t>
            </a:r>
          </a:p>
          <a:p>
            <a:endParaRPr lang="en-GB" b="1" dirty="0"/>
          </a:p>
          <a:p>
            <a:endParaRPr lang="en-GB" dirty="0"/>
          </a:p>
          <a:p>
            <a:r>
              <a:rPr lang="en-GB" dirty="0"/>
              <a:t>----------------------------</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4</a:t>
            </a:fld>
            <a:endParaRPr lang="en-GB"/>
          </a:p>
        </p:txBody>
      </p:sp>
    </p:spTree>
    <p:extLst>
      <p:ext uri="{BB962C8B-B14F-4D97-AF65-F5344CB8AC3E}">
        <p14:creationId xmlns:p14="http://schemas.microsoft.com/office/powerpoint/2010/main" val="321440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now going to watch this</a:t>
            </a:r>
            <a:r>
              <a:rPr lang="en-GB" sz="1200" b="0" i="0" dirty="0">
                <a:solidFill>
                  <a:srgbClr val="131313"/>
                </a:solidFill>
                <a:effectLst/>
                <a:latin typeface="Roboto" panose="02000000000000000000" pitchFamily="2" charset="0"/>
              </a:rPr>
              <a:t> animation developed by Professor Eamon McCrory and part of the Childhood Trauma and the Brain resource </a:t>
            </a:r>
            <a:r>
              <a:rPr lang="en-GB" dirty="0"/>
              <a:t>from the UK Trauma Council specific to developmental/childhood trauma and how it can present in children and young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Play film </a:t>
            </a:r>
            <a:r>
              <a:rPr lang="en-GB" sz="1200" dirty="0">
                <a:hlinkClick r:id="rId3"/>
              </a:rPr>
              <a:t>Childhood Trauma and the Brain (with English subtitles) | UK Trauma Council (youtube.com)</a:t>
            </a:r>
            <a:endParaRPr lang="en-GB" sz="1200" dirty="0"/>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5</a:t>
            </a:fld>
            <a:endParaRPr lang="en-GB"/>
          </a:p>
        </p:txBody>
      </p:sp>
    </p:spTree>
    <p:extLst>
      <p:ext uri="{BB962C8B-B14F-4D97-AF65-F5344CB8AC3E}">
        <p14:creationId xmlns:p14="http://schemas.microsoft.com/office/powerpoint/2010/main" val="303641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Stress is something that we all have to deal with in life, however when stress becomes chronic, or toxic, it can lead to detrimental impacts for the whole family unit. </a:t>
            </a:r>
          </a:p>
          <a:p>
            <a:endParaRPr lang="en-GB" sz="1200" dirty="0"/>
          </a:p>
          <a:p>
            <a:r>
              <a:rPr lang="en-GB" sz="1200" dirty="0"/>
              <a:t>Toxic stress is when the stress in our lives doesn’t abate. </a:t>
            </a:r>
          </a:p>
          <a:p>
            <a:endParaRPr lang="en-GB" sz="1200" dirty="0"/>
          </a:p>
          <a:p>
            <a:r>
              <a:rPr lang="en-GB" sz="1200" dirty="0"/>
              <a:t>Stress can be isolating and overwhelming when there are no supports in place to help break stress down into manageable loads, it can lead to a decline in mental health, physical health and resilience of parents and caregivers. </a:t>
            </a:r>
          </a:p>
          <a:p>
            <a:endParaRPr lang="en-GB" sz="1200" dirty="0"/>
          </a:p>
          <a:p>
            <a:r>
              <a:rPr lang="en-GB" sz="1200" dirty="0"/>
              <a:t>By understanding how stress impacts the families that we support, we can help share the load. By offering a listening ear to families, signposting to relevant services and supporting access to local, community supports, we can help parents and families build resilience to buffer stress and encourage the implementation of healthy coping mechanisms. </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6</a:t>
            </a:fld>
            <a:endParaRPr lang="en-GB"/>
          </a:p>
        </p:txBody>
      </p:sp>
    </p:spTree>
    <p:extLst>
      <p:ext uri="{BB962C8B-B14F-4D97-AF65-F5344CB8AC3E}">
        <p14:creationId xmlns:p14="http://schemas.microsoft.com/office/powerpoint/2010/main" val="364174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Play video </a:t>
            </a:r>
            <a:r>
              <a:rPr lang="en-GB" dirty="0">
                <a:hlinkClick r:id="rId3"/>
              </a:rPr>
              <a:t>How Toxic Stress Affects Us, and What We Can Do About It (youtube.com)</a:t>
            </a:r>
            <a:endParaRPr lang="en-GB" sz="1200" dirty="0"/>
          </a:p>
          <a:p>
            <a:endParaRPr lang="en-GB" b="0" dirty="0"/>
          </a:p>
        </p:txBody>
      </p:sp>
      <p:sp>
        <p:nvSpPr>
          <p:cNvPr id="4" name="Slide Number Placeholder 3"/>
          <p:cNvSpPr>
            <a:spLocks noGrp="1"/>
          </p:cNvSpPr>
          <p:nvPr>
            <p:ph type="sldNum" sz="quarter" idx="5"/>
          </p:nvPr>
        </p:nvSpPr>
        <p:spPr/>
        <p:txBody>
          <a:bodyPr/>
          <a:lstStyle/>
          <a:p>
            <a:fld id="{DBCA0EAF-A1EA-4ADE-B230-55205EADB753}" type="slidenum">
              <a:rPr lang="en-GB" smtClean="0"/>
              <a:t>7</a:t>
            </a:fld>
            <a:endParaRPr lang="en-GB"/>
          </a:p>
        </p:txBody>
      </p:sp>
    </p:spTree>
    <p:extLst>
      <p:ext uri="{BB962C8B-B14F-4D97-AF65-F5344CB8AC3E}">
        <p14:creationId xmlns:p14="http://schemas.microsoft.com/office/powerpoint/2010/main" val="352053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Adversity of any kind can impact on children and young people’s wellbeing and learning. </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Adversity experienced by children is often called an adverse childhood experience. Care Experienced children and young people are more likely to have experienced more adverse childhood experiences.</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A UK study in 2014 found that 47% of people experienced at least one Adverse Childhood Experience with 9% of the population having experienced four Adverse Childhood Experiences (Bellis et al, 2014).</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There are no similar studies in Scotland, however, a recent Welsh study found that the most Common Adverse Childhood Experience was verbal/emotional abuse (23% of households) and parental separation.</a:t>
            </a:r>
          </a:p>
          <a:p>
            <a:endParaRPr lang="en-GB" sz="1200" i="1" dirty="0">
              <a:effectLst/>
              <a:latin typeface="Calibri" panose="020F0502020204030204" pitchFamily="34" charset="0"/>
              <a:ea typeface="Calibri" panose="020F0502020204030204" pitchFamily="34" charset="0"/>
            </a:endParaRPr>
          </a:p>
          <a:p>
            <a:r>
              <a:rPr lang="en-GB" sz="1200" i="1" dirty="0">
                <a:effectLst/>
                <a:latin typeface="Calibri" panose="020F0502020204030204" pitchFamily="34" charset="0"/>
                <a:ea typeface="Calibri" panose="020F0502020204030204" pitchFamily="34" charset="0"/>
              </a:rPr>
              <a:t>Refer to Further Viewing</a:t>
            </a:r>
            <a:r>
              <a:rPr lang="en-GB" sz="1200" b="1" i="1" dirty="0">
                <a:effectLst/>
                <a:latin typeface="Calibri" panose="020F0502020204030204" pitchFamily="34" charset="0"/>
                <a:ea typeface="Calibri" panose="020F0502020204030204" pitchFamily="34" charset="0"/>
              </a:rPr>
              <a:t> - </a:t>
            </a:r>
            <a:r>
              <a:rPr lang="en-GB" sz="1200" i="1" dirty="0">
                <a:effectLst/>
                <a:latin typeface="Calibri" panose="020F0502020204030204" pitchFamily="34" charset="0"/>
                <a:ea typeface="Calibri" panose="020F0502020204030204" pitchFamily="34" charset="0"/>
              </a:rPr>
              <a:t>NHS video on e-learning module and podcast from Bruce Perry &amp; Oprah Winfrey on Childhood Trauma: </a:t>
            </a:r>
            <a:r>
              <a:rPr lang="en-GB" sz="1200" i="1" u="sng" dirty="0">
                <a:solidFill>
                  <a:srgbClr val="0563C1"/>
                </a:solidFill>
                <a:effectLst/>
                <a:latin typeface="Calibri" panose="020F0502020204030204" pitchFamily="34" charset="0"/>
                <a:ea typeface="Calibri" panose="020F0502020204030204" pitchFamily="34" charset="0"/>
                <a:hlinkClick r:id="rId3"/>
              </a:rPr>
              <a:t>ACES Podcast - 40 Mins</a:t>
            </a:r>
            <a:endParaRPr lang="en-GB" sz="1200" dirty="0">
              <a:effectLst/>
              <a:latin typeface="Calibri" panose="020F0502020204030204" pitchFamily="34" charset="0"/>
              <a:ea typeface="Calibri" panose="020F0502020204030204" pitchFamily="34" charset="0"/>
            </a:endParaRPr>
          </a:p>
          <a:p>
            <a:endParaRPr lang="en-GB" dirty="0"/>
          </a:p>
          <a:p>
            <a:r>
              <a:rPr lang="en-GB" b="1" dirty="0"/>
              <a:t>The following slides offer both theory and techniques to consider when supporting children, young people and their families.</a:t>
            </a:r>
          </a:p>
        </p:txBody>
      </p:sp>
      <p:sp>
        <p:nvSpPr>
          <p:cNvPr id="4" name="Slide Number Placeholder 3"/>
          <p:cNvSpPr>
            <a:spLocks noGrp="1"/>
          </p:cNvSpPr>
          <p:nvPr>
            <p:ph type="sldNum" sz="quarter" idx="5"/>
          </p:nvPr>
        </p:nvSpPr>
        <p:spPr/>
        <p:txBody>
          <a:bodyPr/>
          <a:lstStyle/>
          <a:p>
            <a:fld id="{DBCA0EAF-A1EA-4ADE-B230-55205EADB753}" type="slidenum">
              <a:rPr lang="en-GB" smtClean="0"/>
              <a:t>8</a:t>
            </a:fld>
            <a:endParaRPr lang="en-GB"/>
          </a:p>
        </p:txBody>
      </p:sp>
    </p:spTree>
    <p:extLst>
      <p:ext uri="{BB962C8B-B14F-4D97-AF65-F5344CB8AC3E}">
        <p14:creationId xmlns:p14="http://schemas.microsoft.com/office/powerpoint/2010/main" val="346081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It’s important to remember that children and young people can have many positive experiences throughout their lives, counteracting adversity and building resilience. </a:t>
            </a:r>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These include having a safe loving home (or in attachment terms a secure base), having social competency and positive values, having interests and hobbies, having connection with friends, and access to education (which is huge factor in terms of resilience).</a:t>
            </a:r>
          </a:p>
          <a:p>
            <a:endParaRPr lang="en-GB" dirty="0"/>
          </a:p>
          <a:p>
            <a:r>
              <a:rPr lang="en-GB" dirty="0"/>
              <a:t>The takeaway here is that if even if you support only </a:t>
            </a:r>
            <a:r>
              <a:rPr lang="en-GB" b="1" dirty="0"/>
              <a:t>one </a:t>
            </a:r>
            <a:r>
              <a:rPr lang="en-GB" dirty="0"/>
              <a:t>of the six domains of resilience, an individual’s resilience is boosted, potential making a huge difference.</a:t>
            </a:r>
          </a:p>
          <a:p>
            <a:endParaRPr lang="en-GB" dirty="0"/>
          </a:p>
          <a:p>
            <a:r>
              <a:rPr lang="en-GB" b="1" dirty="0"/>
              <a:t>Potential discussion question: </a:t>
            </a:r>
            <a:r>
              <a:rPr lang="en-GB" b="0" dirty="0"/>
              <a:t>Are there elements of your work that support any of these six domains of resilience?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rPr>
              <a:t>Refer to Further Reading -</a:t>
            </a:r>
            <a:r>
              <a:rPr lang="en-GB" sz="1200" b="1" i="1" dirty="0">
                <a:effectLst/>
                <a:latin typeface="Calibri" panose="020F0502020204030204" pitchFamily="34" charset="0"/>
                <a:ea typeface="Calibri" panose="020F0502020204030204" pitchFamily="34" charset="0"/>
              </a:rPr>
              <a:t> </a:t>
            </a:r>
            <a:r>
              <a:rPr lang="en-GB" sz="1200" i="1" u="sng" dirty="0">
                <a:solidFill>
                  <a:srgbClr val="0563C1"/>
                </a:solidFill>
                <a:effectLst/>
                <a:latin typeface="Calibri" panose="020F0502020204030204" pitchFamily="34" charset="0"/>
                <a:ea typeface="Calibri" panose="020F0502020204030204" pitchFamily="34" charset="0"/>
                <a:hlinkClick r:id="rId3"/>
              </a:rPr>
              <a:t>Building Resilience Through Positive Childhood Experiences</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9</a:t>
            </a:fld>
            <a:endParaRPr lang="en-GB"/>
          </a:p>
        </p:txBody>
      </p:sp>
    </p:spTree>
    <p:extLst>
      <p:ext uri="{BB962C8B-B14F-4D97-AF65-F5344CB8AC3E}">
        <p14:creationId xmlns:p14="http://schemas.microsoft.com/office/powerpoint/2010/main" val="60142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64DE-AF63-A386-DDEF-47B5BED5B0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6A7848-DAEF-45AC-2539-895FA358B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D63284-E156-01F2-2387-5B0ADC4ADFBD}"/>
              </a:ext>
            </a:extLst>
          </p:cNvPr>
          <p:cNvSpPr>
            <a:spLocks noGrp="1"/>
          </p:cNvSpPr>
          <p:nvPr>
            <p:ph type="dt" sz="half" idx="10"/>
          </p:nvPr>
        </p:nvSpPr>
        <p:spPr/>
        <p:txBody>
          <a:bodyPr/>
          <a:lstStyle/>
          <a:p>
            <a:fld id="{41DA6754-6832-42CF-A24F-E430624BEE08}" type="datetime1">
              <a:rPr lang="en-GB" smtClean="0"/>
              <a:t>28/08/2024</a:t>
            </a:fld>
            <a:endParaRPr lang="en-GB"/>
          </a:p>
        </p:txBody>
      </p:sp>
      <p:sp>
        <p:nvSpPr>
          <p:cNvPr id="5" name="Footer Placeholder 4">
            <a:extLst>
              <a:ext uri="{FF2B5EF4-FFF2-40B4-BE49-F238E27FC236}">
                <a16:creationId xmlns:a16="http://schemas.microsoft.com/office/drawing/2014/main" id="{E2D30EC5-8109-33E5-76EA-3E4471A56273}"/>
              </a:ext>
            </a:extLst>
          </p:cNvPr>
          <p:cNvSpPr>
            <a:spLocks noGrp="1"/>
          </p:cNvSpPr>
          <p:nvPr>
            <p:ph type="ftr" sz="quarter" idx="11"/>
          </p:nvPr>
        </p:nvSpPr>
        <p:spPr/>
        <p:txBody>
          <a:bodyPr/>
          <a:lstStyle/>
          <a:p>
            <a:r>
              <a:rPr lang="en-GB"/>
              <a:t>Family Learning - Keeping The Promise Award </a:t>
            </a:r>
          </a:p>
        </p:txBody>
      </p:sp>
      <p:sp>
        <p:nvSpPr>
          <p:cNvPr id="6" name="Slide Number Placeholder 5">
            <a:extLst>
              <a:ext uri="{FF2B5EF4-FFF2-40B4-BE49-F238E27FC236}">
                <a16:creationId xmlns:a16="http://schemas.microsoft.com/office/drawing/2014/main" id="{AEA9B356-3833-7C80-AD24-F062C3AD47F0}"/>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60569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CE41-C77F-93E9-95BD-7023D37569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801B79-AF95-27B5-1750-9021CFD4E6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6C7F99-5198-E074-4745-7B64349895CC}"/>
              </a:ext>
            </a:extLst>
          </p:cNvPr>
          <p:cNvSpPr>
            <a:spLocks noGrp="1"/>
          </p:cNvSpPr>
          <p:nvPr>
            <p:ph type="dt" sz="half" idx="10"/>
          </p:nvPr>
        </p:nvSpPr>
        <p:spPr/>
        <p:txBody>
          <a:bodyPr/>
          <a:lstStyle/>
          <a:p>
            <a:fld id="{D24322A5-C3A7-485C-A46F-E9AB00D00F45}" type="datetime1">
              <a:rPr lang="en-GB" smtClean="0"/>
              <a:t>28/08/2024</a:t>
            </a:fld>
            <a:endParaRPr lang="en-GB"/>
          </a:p>
        </p:txBody>
      </p:sp>
      <p:sp>
        <p:nvSpPr>
          <p:cNvPr id="5" name="Footer Placeholder 4">
            <a:extLst>
              <a:ext uri="{FF2B5EF4-FFF2-40B4-BE49-F238E27FC236}">
                <a16:creationId xmlns:a16="http://schemas.microsoft.com/office/drawing/2014/main" id="{AEE8F66B-94FF-2175-1733-D2F262A29CAA}"/>
              </a:ext>
            </a:extLst>
          </p:cNvPr>
          <p:cNvSpPr>
            <a:spLocks noGrp="1"/>
          </p:cNvSpPr>
          <p:nvPr>
            <p:ph type="ftr" sz="quarter" idx="11"/>
          </p:nvPr>
        </p:nvSpPr>
        <p:spPr/>
        <p:txBody>
          <a:bodyPr/>
          <a:lstStyle/>
          <a:p>
            <a:r>
              <a:rPr lang="en-GB"/>
              <a:t>Family Learning - Keeping The Promise Award </a:t>
            </a:r>
          </a:p>
        </p:txBody>
      </p:sp>
      <p:sp>
        <p:nvSpPr>
          <p:cNvPr id="6" name="Slide Number Placeholder 5">
            <a:extLst>
              <a:ext uri="{FF2B5EF4-FFF2-40B4-BE49-F238E27FC236}">
                <a16:creationId xmlns:a16="http://schemas.microsoft.com/office/drawing/2014/main" id="{3D857129-BF74-D4AE-1F9F-01034187D2D7}"/>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53705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B1A77B-1E19-7153-3383-790850C43C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48C04E-6200-2377-FDA8-DEE395B93E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E72F53-489D-64D0-427F-B4DDF893C39D}"/>
              </a:ext>
            </a:extLst>
          </p:cNvPr>
          <p:cNvSpPr>
            <a:spLocks noGrp="1"/>
          </p:cNvSpPr>
          <p:nvPr>
            <p:ph type="dt" sz="half" idx="10"/>
          </p:nvPr>
        </p:nvSpPr>
        <p:spPr/>
        <p:txBody>
          <a:bodyPr/>
          <a:lstStyle/>
          <a:p>
            <a:fld id="{A2AFAA79-FCEC-424E-9BFC-A45BFE5657FC}" type="datetime1">
              <a:rPr lang="en-GB" smtClean="0"/>
              <a:t>28/08/2024</a:t>
            </a:fld>
            <a:endParaRPr lang="en-GB"/>
          </a:p>
        </p:txBody>
      </p:sp>
      <p:sp>
        <p:nvSpPr>
          <p:cNvPr id="5" name="Footer Placeholder 4">
            <a:extLst>
              <a:ext uri="{FF2B5EF4-FFF2-40B4-BE49-F238E27FC236}">
                <a16:creationId xmlns:a16="http://schemas.microsoft.com/office/drawing/2014/main" id="{38683634-C2E1-8A9F-8317-CB900BB5C197}"/>
              </a:ext>
            </a:extLst>
          </p:cNvPr>
          <p:cNvSpPr>
            <a:spLocks noGrp="1"/>
          </p:cNvSpPr>
          <p:nvPr>
            <p:ph type="ftr" sz="quarter" idx="11"/>
          </p:nvPr>
        </p:nvSpPr>
        <p:spPr/>
        <p:txBody>
          <a:bodyPr/>
          <a:lstStyle/>
          <a:p>
            <a:r>
              <a:rPr lang="en-GB"/>
              <a:t>Family Learning - Keeping The Promise Award </a:t>
            </a:r>
          </a:p>
        </p:txBody>
      </p:sp>
      <p:sp>
        <p:nvSpPr>
          <p:cNvPr id="6" name="Slide Number Placeholder 5">
            <a:extLst>
              <a:ext uri="{FF2B5EF4-FFF2-40B4-BE49-F238E27FC236}">
                <a16:creationId xmlns:a16="http://schemas.microsoft.com/office/drawing/2014/main" id="{467FB3D3-63E2-C58A-F483-B1BCBA5C9245}"/>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63187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A79D-BA04-B25F-2914-2B300AE52D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0E3189-DDA8-CD52-7388-88A8C86364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F77623-0CB7-D7C4-A145-E00247CFC112}"/>
              </a:ext>
            </a:extLst>
          </p:cNvPr>
          <p:cNvSpPr>
            <a:spLocks noGrp="1"/>
          </p:cNvSpPr>
          <p:nvPr>
            <p:ph type="dt" sz="half" idx="10"/>
          </p:nvPr>
        </p:nvSpPr>
        <p:spPr/>
        <p:txBody>
          <a:bodyPr/>
          <a:lstStyle/>
          <a:p>
            <a:fld id="{0EF22D4F-AC95-4DA0-A995-AF42865D2BE0}" type="datetime1">
              <a:rPr lang="en-GB" smtClean="0"/>
              <a:t>28/08/2024</a:t>
            </a:fld>
            <a:endParaRPr lang="en-GB"/>
          </a:p>
        </p:txBody>
      </p:sp>
      <p:sp>
        <p:nvSpPr>
          <p:cNvPr id="5" name="Footer Placeholder 4">
            <a:extLst>
              <a:ext uri="{FF2B5EF4-FFF2-40B4-BE49-F238E27FC236}">
                <a16:creationId xmlns:a16="http://schemas.microsoft.com/office/drawing/2014/main" id="{97128375-4C5A-65E6-8F61-C08CBBB581AB}"/>
              </a:ext>
            </a:extLst>
          </p:cNvPr>
          <p:cNvSpPr>
            <a:spLocks noGrp="1"/>
          </p:cNvSpPr>
          <p:nvPr>
            <p:ph type="ftr" sz="quarter" idx="11"/>
          </p:nvPr>
        </p:nvSpPr>
        <p:spPr/>
        <p:txBody>
          <a:bodyPr/>
          <a:lstStyle/>
          <a:p>
            <a:r>
              <a:rPr lang="en-GB"/>
              <a:t>Family Learning - Keeping The Promise Award </a:t>
            </a:r>
          </a:p>
        </p:txBody>
      </p:sp>
      <p:sp>
        <p:nvSpPr>
          <p:cNvPr id="6" name="Slide Number Placeholder 5">
            <a:extLst>
              <a:ext uri="{FF2B5EF4-FFF2-40B4-BE49-F238E27FC236}">
                <a16:creationId xmlns:a16="http://schemas.microsoft.com/office/drawing/2014/main" id="{FEB1CFBA-EE22-130F-CFCD-DC206F077D93}"/>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05589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1BB1-5AA3-1D51-B0B9-08204929EB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326083-510B-993C-7BC6-BDA7F4243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C25B1-85FC-268D-583D-84A5BD26865F}"/>
              </a:ext>
            </a:extLst>
          </p:cNvPr>
          <p:cNvSpPr>
            <a:spLocks noGrp="1"/>
          </p:cNvSpPr>
          <p:nvPr>
            <p:ph type="dt" sz="half" idx="10"/>
          </p:nvPr>
        </p:nvSpPr>
        <p:spPr/>
        <p:txBody>
          <a:bodyPr/>
          <a:lstStyle/>
          <a:p>
            <a:fld id="{0DC87EB7-DCD2-4A6C-A200-99900176D01F}" type="datetime1">
              <a:rPr lang="en-GB" smtClean="0"/>
              <a:t>28/08/2024</a:t>
            </a:fld>
            <a:endParaRPr lang="en-GB"/>
          </a:p>
        </p:txBody>
      </p:sp>
      <p:sp>
        <p:nvSpPr>
          <p:cNvPr id="5" name="Footer Placeholder 4">
            <a:extLst>
              <a:ext uri="{FF2B5EF4-FFF2-40B4-BE49-F238E27FC236}">
                <a16:creationId xmlns:a16="http://schemas.microsoft.com/office/drawing/2014/main" id="{DBA242AF-D182-0E9D-69D2-ECA8D06675B2}"/>
              </a:ext>
            </a:extLst>
          </p:cNvPr>
          <p:cNvSpPr>
            <a:spLocks noGrp="1"/>
          </p:cNvSpPr>
          <p:nvPr>
            <p:ph type="ftr" sz="quarter" idx="11"/>
          </p:nvPr>
        </p:nvSpPr>
        <p:spPr/>
        <p:txBody>
          <a:bodyPr/>
          <a:lstStyle/>
          <a:p>
            <a:r>
              <a:rPr lang="en-GB"/>
              <a:t>Family Learning - Keeping The Promise Award </a:t>
            </a:r>
          </a:p>
        </p:txBody>
      </p:sp>
      <p:sp>
        <p:nvSpPr>
          <p:cNvPr id="6" name="Slide Number Placeholder 5">
            <a:extLst>
              <a:ext uri="{FF2B5EF4-FFF2-40B4-BE49-F238E27FC236}">
                <a16:creationId xmlns:a16="http://schemas.microsoft.com/office/drawing/2014/main" id="{23DF10B3-26E3-627A-0561-C9A4B465D891}"/>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07267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75B3-A01D-40AC-C0DA-A7ADC7EE61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A5D751-89A6-4937-A323-0B1DFEA8D2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7568BD-B6AA-5762-6C84-E26F7C3AA5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3EB882-2464-BB64-BDA9-9D6E4C3E8BC8}"/>
              </a:ext>
            </a:extLst>
          </p:cNvPr>
          <p:cNvSpPr>
            <a:spLocks noGrp="1"/>
          </p:cNvSpPr>
          <p:nvPr>
            <p:ph type="dt" sz="half" idx="10"/>
          </p:nvPr>
        </p:nvSpPr>
        <p:spPr/>
        <p:txBody>
          <a:bodyPr/>
          <a:lstStyle/>
          <a:p>
            <a:fld id="{D19D97D5-0AD5-47C1-AB21-A3A85A4C66C3}" type="datetime1">
              <a:rPr lang="en-GB" smtClean="0"/>
              <a:t>28/08/2024</a:t>
            </a:fld>
            <a:endParaRPr lang="en-GB"/>
          </a:p>
        </p:txBody>
      </p:sp>
      <p:sp>
        <p:nvSpPr>
          <p:cNvPr id="6" name="Footer Placeholder 5">
            <a:extLst>
              <a:ext uri="{FF2B5EF4-FFF2-40B4-BE49-F238E27FC236}">
                <a16:creationId xmlns:a16="http://schemas.microsoft.com/office/drawing/2014/main" id="{AC019593-65C4-9538-F5C8-EF835C4B93D6}"/>
              </a:ext>
            </a:extLst>
          </p:cNvPr>
          <p:cNvSpPr>
            <a:spLocks noGrp="1"/>
          </p:cNvSpPr>
          <p:nvPr>
            <p:ph type="ftr" sz="quarter" idx="11"/>
          </p:nvPr>
        </p:nvSpPr>
        <p:spPr/>
        <p:txBody>
          <a:bodyPr/>
          <a:lstStyle/>
          <a:p>
            <a:r>
              <a:rPr lang="en-GB"/>
              <a:t>Family Learning - Keeping The Promise Award </a:t>
            </a:r>
          </a:p>
        </p:txBody>
      </p:sp>
      <p:sp>
        <p:nvSpPr>
          <p:cNvPr id="7" name="Slide Number Placeholder 6">
            <a:extLst>
              <a:ext uri="{FF2B5EF4-FFF2-40B4-BE49-F238E27FC236}">
                <a16:creationId xmlns:a16="http://schemas.microsoft.com/office/drawing/2014/main" id="{F27EA64D-BDA7-3CF5-3767-7710687D0FC4}"/>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256470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6B8B-7620-9E7E-7675-48DC9E5541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057B3A-2270-3436-52B6-4479C7AEA4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959B1-8F97-0B8B-D2B0-D304DDB898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A8931F-E939-4B70-81D0-4645117B2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49CD17-754F-B4C4-84E2-876B55FB11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72D5E7-F51B-E914-00A5-5C5DD81CE7D5}"/>
              </a:ext>
            </a:extLst>
          </p:cNvPr>
          <p:cNvSpPr>
            <a:spLocks noGrp="1"/>
          </p:cNvSpPr>
          <p:nvPr>
            <p:ph type="dt" sz="half" idx="10"/>
          </p:nvPr>
        </p:nvSpPr>
        <p:spPr/>
        <p:txBody>
          <a:bodyPr/>
          <a:lstStyle/>
          <a:p>
            <a:fld id="{BA9224FA-7432-4EC8-8470-581333FF2985}" type="datetime1">
              <a:rPr lang="en-GB" smtClean="0"/>
              <a:t>28/08/2024</a:t>
            </a:fld>
            <a:endParaRPr lang="en-GB"/>
          </a:p>
        </p:txBody>
      </p:sp>
      <p:sp>
        <p:nvSpPr>
          <p:cNvPr id="8" name="Footer Placeholder 7">
            <a:extLst>
              <a:ext uri="{FF2B5EF4-FFF2-40B4-BE49-F238E27FC236}">
                <a16:creationId xmlns:a16="http://schemas.microsoft.com/office/drawing/2014/main" id="{673FAB15-7E55-AFC9-BC6E-ED6E08AAF3D8}"/>
              </a:ext>
            </a:extLst>
          </p:cNvPr>
          <p:cNvSpPr>
            <a:spLocks noGrp="1"/>
          </p:cNvSpPr>
          <p:nvPr>
            <p:ph type="ftr" sz="quarter" idx="11"/>
          </p:nvPr>
        </p:nvSpPr>
        <p:spPr/>
        <p:txBody>
          <a:bodyPr/>
          <a:lstStyle/>
          <a:p>
            <a:r>
              <a:rPr lang="en-GB"/>
              <a:t>Family Learning - Keeping The Promise Award </a:t>
            </a:r>
          </a:p>
        </p:txBody>
      </p:sp>
      <p:sp>
        <p:nvSpPr>
          <p:cNvPr id="9" name="Slide Number Placeholder 8">
            <a:extLst>
              <a:ext uri="{FF2B5EF4-FFF2-40B4-BE49-F238E27FC236}">
                <a16:creationId xmlns:a16="http://schemas.microsoft.com/office/drawing/2014/main" id="{411B5BEE-0BFD-56EF-A53E-CD9A6446B6E7}"/>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91642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CFA4-BF96-D111-DF80-ADF5151742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75FF32-FF1F-2920-F307-CE739ED20843}"/>
              </a:ext>
            </a:extLst>
          </p:cNvPr>
          <p:cNvSpPr>
            <a:spLocks noGrp="1"/>
          </p:cNvSpPr>
          <p:nvPr>
            <p:ph type="dt" sz="half" idx="10"/>
          </p:nvPr>
        </p:nvSpPr>
        <p:spPr/>
        <p:txBody>
          <a:bodyPr/>
          <a:lstStyle/>
          <a:p>
            <a:fld id="{BFAD1E74-8B7D-42A2-9F2B-FCE6209DFAFA}" type="datetime1">
              <a:rPr lang="en-GB" smtClean="0"/>
              <a:t>28/08/2024</a:t>
            </a:fld>
            <a:endParaRPr lang="en-GB"/>
          </a:p>
        </p:txBody>
      </p:sp>
      <p:sp>
        <p:nvSpPr>
          <p:cNvPr id="4" name="Footer Placeholder 3">
            <a:extLst>
              <a:ext uri="{FF2B5EF4-FFF2-40B4-BE49-F238E27FC236}">
                <a16:creationId xmlns:a16="http://schemas.microsoft.com/office/drawing/2014/main" id="{C27E179F-BBE3-6301-7590-65146786CA0C}"/>
              </a:ext>
            </a:extLst>
          </p:cNvPr>
          <p:cNvSpPr>
            <a:spLocks noGrp="1"/>
          </p:cNvSpPr>
          <p:nvPr>
            <p:ph type="ftr" sz="quarter" idx="11"/>
          </p:nvPr>
        </p:nvSpPr>
        <p:spPr/>
        <p:txBody>
          <a:bodyPr/>
          <a:lstStyle/>
          <a:p>
            <a:r>
              <a:rPr lang="en-GB"/>
              <a:t>Family Learning - Keeping The Promise Award </a:t>
            </a:r>
          </a:p>
        </p:txBody>
      </p:sp>
      <p:sp>
        <p:nvSpPr>
          <p:cNvPr id="5" name="Slide Number Placeholder 4">
            <a:extLst>
              <a:ext uri="{FF2B5EF4-FFF2-40B4-BE49-F238E27FC236}">
                <a16:creationId xmlns:a16="http://schemas.microsoft.com/office/drawing/2014/main" id="{7A8E16AA-7854-F428-F8D7-3DE98B64DB68}"/>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373032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85047-C488-A4CA-FCD9-FB2DDB2CDF7E}"/>
              </a:ext>
            </a:extLst>
          </p:cNvPr>
          <p:cNvSpPr>
            <a:spLocks noGrp="1"/>
          </p:cNvSpPr>
          <p:nvPr>
            <p:ph type="dt" sz="half" idx="10"/>
          </p:nvPr>
        </p:nvSpPr>
        <p:spPr/>
        <p:txBody>
          <a:bodyPr/>
          <a:lstStyle/>
          <a:p>
            <a:fld id="{CE6D3C26-7D08-473F-9195-A5C00AF9DFAD}" type="datetime1">
              <a:rPr lang="en-GB" smtClean="0"/>
              <a:t>28/08/2024</a:t>
            </a:fld>
            <a:endParaRPr lang="en-GB"/>
          </a:p>
        </p:txBody>
      </p:sp>
      <p:sp>
        <p:nvSpPr>
          <p:cNvPr id="3" name="Footer Placeholder 2">
            <a:extLst>
              <a:ext uri="{FF2B5EF4-FFF2-40B4-BE49-F238E27FC236}">
                <a16:creationId xmlns:a16="http://schemas.microsoft.com/office/drawing/2014/main" id="{5C030725-7875-1037-B98F-A87BCE1D02F8}"/>
              </a:ext>
            </a:extLst>
          </p:cNvPr>
          <p:cNvSpPr>
            <a:spLocks noGrp="1"/>
          </p:cNvSpPr>
          <p:nvPr>
            <p:ph type="ftr" sz="quarter" idx="11"/>
          </p:nvPr>
        </p:nvSpPr>
        <p:spPr/>
        <p:txBody>
          <a:bodyPr/>
          <a:lstStyle/>
          <a:p>
            <a:r>
              <a:rPr lang="en-GB"/>
              <a:t>Family Learning - Keeping The Promise Award </a:t>
            </a:r>
          </a:p>
        </p:txBody>
      </p:sp>
      <p:sp>
        <p:nvSpPr>
          <p:cNvPr id="4" name="Slide Number Placeholder 3">
            <a:extLst>
              <a:ext uri="{FF2B5EF4-FFF2-40B4-BE49-F238E27FC236}">
                <a16:creationId xmlns:a16="http://schemas.microsoft.com/office/drawing/2014/main" id="{DB8280C9-DAC1-28F0-B14B-5981612B1355}"/>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59598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84FF-8E9C-5C0A-5AE7-F48B1E9E7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49CB3E-AAE9-EA2B-2197-A1734ECB9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8005A9-8B79-FA85-6A0B-74F5447E3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FEE54-FFC7-6561-0FEB-F7745AEB0908}"/>
              </a:ext>
            </a:extLst>
          </p:cNvPr>
          <p:cNvSpPr>
            <a:spLocks noGrp="1"/>
          </p:cNvSpPr>
          <p:nvPr>
            <p:ph type="dt" sz="half" idx="10"/>
          </p:nvPr>
        </p:nvSpPr>
        <p:spPr/>
        <p:txBody>
          <a:bodyPr/>
          <a:lstStyle/>
          <a:p>
            <a:fld id="{E3CDCAFA-15E1-4A0B-A97E-7A519186B6A5}" type="datetime1">
              <a:rPr lang="en-GB" smtClean="0"/>
              <a:t>28/08/2024</a:t>
            </a:fld>
            <a:endParaRPr lang="en-GB"/>
          </a:p>
        </p:txBody>
      </p:sp>
      <p:sp>
        <p:nvSpPr>
          <p:cNvPr id="6" name="Footer Placeholder 5">
            <a:extLst>
              <a:ext uri="{FF2B5EF4-FFF2-40B4-BE49-F238E27FC236}">
                <a16:creationId xmlns:a16="http://schemas.microsoft.com/office/drawing/2014/main" id="{E8061C3E-7750-A842-D983-692C8770EAC5}"/>
              </a:ext>
            </a:extLst>
          </p:cNvPr>
          <p:cNvSpPr>
            <a:spLocks noGrp="1"/>
          </p:cNvSpPr>
          <p:nvPr>
            <p:ph type="ftr" sz="quarter" idx="11"/>
          </p:nvPr>
        </p:nvSpPr>
        <p:spPr/>
        <p:txBody>
          <a:bodyPr/>
          <a:lstStyle/>
          <a:p>
            <a:r>
              <a:rPr lang="en-GB"/>
              <a:t>Family Learning - Keeping The Promise Award </a:t>
            </a:r>
          </a:p>
        </p:txBody>
      </p:sp>
      <p:sp>
        <p:nvSpPr>
          <p:cNvPr id="7" name="Slide Number Placeholder 6">
            <a:extLst>
              <a:ext uri="{FF2B5EF4-FFF2-40B4-BE49-F238E27FC236}">
                <a16:creationId xmlns:a16="http://schemas.microsoft.com/office/drawing/2014/main" id="{B1C69445-7D8E-D3ED-A41B-CE403FF89702}"/>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333346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9B1F-B558-713C-9064-9EAFC1827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103E-09D9-3129-9395-72597002F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3E111D-A449-77A8-3824-B780F166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CBB83-9621-F7F8-51BC-0E1DEE558296}"/>
              </a:ext>
            </a:extLst>
          </p:cNvPr>
          <p:cNvSpPr>
            <a:spLocks noGrp="1"/>
          </p:cNvSpPr>
          <p:nvPr>
            <p:ph type="dt" sz="half" idx="10"/>
          </p:nvPr>
        </p:nvSpPr>
        <p:spPr/>
        <p:txBody>
          <a:bodyPr/>
          <a:lstStyle/>
          <a:p>
            <a:fld id="{40F48A88-F87D-4C90-969C-E6F75A6F3CCB}" type="datetime1">
              <a:rPr lang="en-GB" smtClean="0"/>
              <a:t>28/08/2024</a:t>
            </a:fld>
            <a:endParaRPr lang="en-GB"/>
          </a:p>
        </p:txBody>
      </p:sp>
      <p:sp>
        <p:nvSpPr>
          <p:cNvPr id="6" name="Footer Placeholder 5">
            <a:extLst>
              <a:ext uri="{FF2B5EF4-FFF2-40B4-BE49-F238E27FC236}">
                <a16:creationId xmlns:a16="http://schemas.microsoft.com/office/drawing/2014/main" id="{6CA0966D-5753-1359-0680-EAE18192CDD0}"/>
              </a:ext>
            </a:extLst>
          </p:cNvPr>
          <p:cNvSpPr>
            <a:spLocks noGrp="1"/>
          </p:cNvSpPr>
          <p:nvPr>
            <p:ph type="ftr" sz="quarter" idx="11"/>
          </p:nvPr>
        </p:nvSpPr>
        <p:spPr/>
        <p:txBody>
          <a:bodyPr/>
          <a:lstStyle/>
          <a:p>
            <a:r>
              <a:rPr lang="en-GB"/>
              <a:t>Family Learning - Keeping The Promise Award </a:t>
            </a:r>
          </a:p>
        </p:txBody>
      </p:sp>
      <p:sp>
        <p:nvSpPr>
          <p:cNvPr id="7" name="Slide Number Placeholder 6">
            <a:extLst>
              <a:ext uri="{FF2B5EF4-FFF2-40B4-BE49-F238E27FC236}">
                <a16:creationId xmlns:a16="http://schemas.microsoft.com/office/drawing/2014/main" id="{BF954E32-ADA9-1B78-7F9C-BABE1641B7EB}"/>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239881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4069D-2300-EC47-A512-735EE4663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1998B5-F477-A210-3428-280A532E43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E1FB78-FA39-91F7-A939-E9E4F8348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70C6B-E2B9-4399-B7B4-BDED3BCE44B1}" type="datetime1">
              <a:rPr lang="en-GB" smtClean="0"/>
              <a:t>28/08/2024</a:t>
            </a:fld>
            <a:endParaRPr lang="en-GB"/>
          </a:p>
        </p:txBody>
      </p:sp>
      <p:sp>
        <p:nvSpPr>
          <p:cNvPr id="5" name="Footer Placeholder 4">
            <a:extLst>
              <a:ext uri="{FF2B5EF4-FFF2-40B4-BE49-F238E27FC236}">
                <a16:creationId xmlns:a16="http://schemas.microsoft.com/office/drawing/2014/main" id="{2172CFFB-50BE-7319-2753-89ACB4826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Family Learning - Keeping The Promise Award </a:t>
            </a:r>
          </a:p>
        </p:txBody>
      </p:sp>
      <p:sp>
        <p:nvSpPr>
          <p:cNvPr id="6" name="Slide Number Placeholder 5">
            <a:extLst>
              <a:ext uri="{FF2B5EF4-FFF2-40B4-BE49-F238E27FC236}">
                <a16:creationId xmlns:a16="http://schemas.microsoft.com/office/drawing/2014/main" id="{7F6EA6E9-E78A-264C-F7A5-CE04CFAB6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4CB34-9297-46EC-ACA6-BB53DA8E0B5B}" type="slidenum">
              <a:rPr lang="en-GB" smtClean="0"/>
              <a:t>‹#›</a:t>
            </a:fld>
            <a:endParaRPr lang="en-GB"/>
          </a:p>
        </p:txBody>
      </p:sp>
    </p:spTree>
    <p:extLst>
      <p:ext uri="{BB962C8B-B14F-4D97-AF65-F5344CB8AC3E}">
        <p14:creationId xmlns:p14="http://schemas.microsoft.com/office/powerpoint/2010/main" val="394707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0ehq5-P5OSs?feature=oembed" TargetMode="External"/><Relationship Id="rId5" Type="http://schemas.openxmlformats.org/officeDocument/2006/relationships/hyperlink" Target="https://youtu.be/0ehq5-P5OSs?si=SlJCLc1o6Y5NvBiI"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ideo" Target="https://www.youtube.com/embed/OGCiNmXv4TU?feature=oembed" TargetMode="External"/><Relationship Id="rId5" Type="http://schemas.openxmlformats.org/officeDocument/2006/relationships/hyperlink" Target="https://www.youtube.com/watch?v=OGCiNmXv4TU" TargetMode="Externa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s://rise.articulate.com/share/NI8Bga34ZBigMxlx7nP2HR51aYHT-_Y-" TargetMode="External"/><Relationship Id="rId3" Type="http://schemas.openxmlformats.org/officeDocument/2006/relationships/image" Target="../media/image31.jpeg"/><Relationship Id="rId7"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BJfmfkDQb14" TargetMode="External"/><Relationship Id="rId13" Type="http://schemas.openxmlformats.org/officeDocument/2006/relationships/image" Target="../media/image2.jpeg"/><Relationship Id="rId3" Type="http://schemas.openxmlformats.org/officeDocument/2006/relationships/hyperlink" Target="https://thepromise.scot/resources/2020/keepthepromise-family-support.pdf" TargetMode="External"/><Relationship Id="rId7" Type="http://schemas.openxmlformats.org/officeDocument/2006/relationships/hyperlink" Target="https://www.youtube.com/watch?v=OGCiNmXv4TU" TargetMode="External"/><Relationship Id="rId12"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youtube.com/watch?v=EFrfBJrVLbE&amp;t=177s" TargetMode="External"/><Relationship Id="rId11" Type="http://schemas.openxmlformats.org/officeDocument/2006/relationships/image" Target="../media/image5.png"/><Relationship Id="rId5" Type="http://schemas.openxmlformats.org/officeDocument/2006/relationships/hyperlink" Target="https://youtu.be/0ehq5-P5OSs?si=SlJCLc1o6Y5NvBiI" TargetMode="External"/><Relationship Id="rId10" Type="http://schemas.openxmlformats.org/officeDocument/2006/relationships/image" Target="../media/image4.png"/><Relationship Id="rId4" Type="http://schemas.openxmlformats.org/officeDocument/2006/relationships/hyperlink" Target="https://www.gov.scot/binaries/content/documents/govscot/publications/strategy-plan/2022/07/routemap-national-principles-holistic-whole-family-support2/documents/routemap-national-principles-holistic-whole-family-support/routemap-national-principles-holistic-whole-family-support/govscot%3Adocument/routemap-national-principles-holistic-whole-family-support.pdf" TargetMode="External"/><Relationship Id="rId9" Type="http://schemas.openxmlformats.org/officeDocument/2006/relationships/hyperlink" Target="https://education.gov.scot/resources/aligning-family-learning-and-the-promise-a-guide-for-family-learning-professionals-and-girfec-strategic-lead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nes.scot.nhs.uk/our-work/trauma-national-trauma-transformation-program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EFrfBJrVLbE?feature=oembed" TargetMode="External"/><Relationship Id="rId5" Type="http://schemas.openxmlformats.org/officeDocument/2006/relationships/hyperlink" Target="https://www.youtube.com/watch?v=EFrfBJrVLbE&amp;t=177s"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sutfPqtQFEc?feature=oembed" TargetMode="External"/><Relationship Id="rId5" Type="http://schemas.openxmlformats.org/officeDocument/2006/relationships/hyperlink" Target="https://youtu.be/sutfPqtQFEc?t=1"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ACB7D-97B7-716B-16A1-9507CD86504E}"/>
              </a:ext>
            </a:extLst>
          </p:cNvPr>
          <p:cNvSpPr txBox="1">
            <a:spLocks noGrp="1"/>
          </p:cNvSpPr>
          <p:nvPr>
            <p:ph type="title" idx="4294967295"/>
          </p:nvPr>
        </p:nvSpPr>
        <p:spPr>
          <a:xfrm>
            <a:off x="983838" y="451969"/>
            <a:ext cx="1022432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n-ea"/>
                <a:cs typeface="+mn-cs"/>
              </a:rPr>
              <a:t>Family Learning - Keeping the Promise Award Session 2</a:t>
            </a:r>
          </a:p>
        </p:txBody>
      </p:sp>
      <p:pic>
        <p:nvPicPr>
          <p:cNvPr id="3074" name="Picture 2" descr="The Promise Scotland | LinkedIn">
            <a:extLst>
              <a:ext uri="{FF2B5EF4-FFF2-40B4-BE49-F238E27FC236}">
                <a16:creationId xmlns:a16="http://schemas.microsoft.com/office/drawing/2014/main" id="{EF13769D-3B25-4097-A34E-5E4214E013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77975"/>
            <a:ext cx="12192000" cy="3700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ECE14B4-CAC0-9B6F-5AEE-C99552A47DF4}"/>
              </a:ext>
            </a:extLst>
          </p:cNvPr>
          <p:cNvSpPr txBox="1"/>
          <p:nvPr/>
        </p:nvSpPr>
        <p:spPr>
          <a:xfrm>
            <a:off x="99345" y="5697275"/>
            <a:ext cx="5521191" cy="1077218"/>
          </a:xfrm>
          <a:prstGeom prst="rect">
            <a:avLst/>
          </a:prstGeom>
          <a:noFill/>
        </p:spPr>
        <p:txBody>
          <a:bodyPr wrap="square" rtlCol="0">
            <a:spAutoFit/>
          </a:bodyPr>
          <a:lstStyle/>
          <a:p>
            <a:r>
              <a:rPr lang="en-GB" sz="1600" dirty="0"/>
              <a:t>The following content has been adapted by Family Learning at Aberdeen City Council from the resource developed by the West Partnership Improvement Collaborative and North Lanarkshire Council’s Original Award.</a:t>
            </a:r>
          </a:p>
        </p:txBody>
      </p:sp>
      <p:pic>
        <p:nvPicPr>
          <p:cNvPr id="1026" name="Picture 2" descr="North Lanarkshire Council Logo">
            <a:extLst>
              <a:ext uri="{FF2B5EF4-FFF2-40B4-BE49-F238E27FC236}">
                <a16:creationId xmlns:a16="http://schemas.microsoft.com/office/drawing/2014/main" id="{B241C68E-AE35-E72B-62DB-583B346A99D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16138" y="5845280"/>
            <a:ext cx="1850409" cy="9404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West Partnership and Education Scotland Logos">
            <a:extLst>
              <a:ext uri="{FF2B5EF4-FFF2-40B4-BE49-F238E27FC236}">
                <a16:creationId xmlns:a16="http://schemas.microsoft.com/office/drawing/2014/main" id="{D3C176B4-0CD5-C43D-A954-176D87210CE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60841" y="5758113"/>
            <a:ext cx="2148182" cy="1088412"/>
          </a:xfrm>
          <a:prstGeom prst="rect">
            <a:avLst/>
          </a:prstGeom>
        </p:spPr>
      </p:pic>
      <p:pic>
        <p:nvPicPr>
          <p:cNvPr id="7" name="Picture 6" descr="Aberdeen City Council Logo">
            <a:extLst>
              <a:ext uri="{FF2B5EF4-FFF2-40B4-BE49-F238E27FC236}">
                <a16:creationId xmlns:a16="http://schemas.microsoft.com/office/drawing/2014/main" id="{2C5CB695-B1AD-8F29-5CF3-3A6DE8C8727E}"/>
              </a:ext>
              <a:ext uri="{C183D7F6-B498-43B3-948B-1728B52AA6E4}">
                <adec:decorative xmlns:adec="http://schemas.microsoft.com/office/drawing/2017/decorative" val="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863615" y="5697275"/>
            <a:ext cx="1149597" cy="1088412"/>
          </a:xfrm>
          <a:prstGeom prst="rect">
            <a:avLst/>
          </a:prstGeom>
        </p:spPr>
      </p:pic>
      <p:pic>
        <p:nvPicPr>
          <p:cNvPr id="13" name="Picture 12" descr="Family Learning Logo">
            <a:extLst>
              <a:ext uri="{FF2B5EF4-FFF2-40B4-BE49-F238E27FC236}">
                <a16:creationId xmlns:a16="http://schemas.microsoft.com/office/drawing/2014/main" id="{F1DD0343-0D19-444A-85EA-F660D57D0368}"/>
              </a:ext>
              <a:ext uri="{C183D7F6-B498-43B3-948B-1728B52AA6E4}">
                <adec:decorative xmlns:adec="http://schemas.microsoft.com/office/drawing/2017/decorative" val="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10978" y="5705318"/>
            <a:ext cx="1080369" cy="1080369"/>
          </a:xfrm>
          <a:prstGeom prst="rect">
            <a:avLst/>
          </a:prstGeom>
        </p:spPr>
      </p:pic>
    </p:spTree>
    <p:extLst>
      <p:ext uri="{BB962C8B-B14F-4D97-AF65-F5344CB8AC3E}">
        <p14:creationId xmlns:p14="http://schemas.microsoft.com/office/powerpoint/2010/main" val="162435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8029911" y="6446020"/>
            <a:ext cx="4114800" cy="365125"/>
          </a:xfrm>
        </p:spPr>
        <p:txBody>
          <a:bodyPr/>
          <a:lstStyle/>
          <a:p>
            <a:pPr algn="r"/>
            <a:r>
              <a:rPr lang="en-GB" dirty="0"/>
              <a:t>Family Learning - Keeping The Promise Award </a:t>
            </a:r>
          </a:p>
        </p:txBody>
      </p:sp>
      <p:sp>
        <p:nvSpPr>
          <p:cNvPr id="3" name="Title 2">
            <a:extLst>
              <a:ext uri="{FF2B5EF4-FFF2-40B4-BE49-F238E27FC236}">
                <a16:creationId xmlns:a16="http://schemas.microsoft.com/office/drawing/2014/main" id="{2D4F11CF-6EC7-E5DE-13E8-C75D0CFB02CD}"/>
              </a:ext>
            </a:extLst>
          </p:cNvPr>
          <p:cNvSpPr txBox="1">
            <a:spLocks noGrp="1"/>
          </p:cNvSpPr>
          <p:nvPr>
            <p:ph type="title" idx="4294967295"/>
          </p:nvPr>
        </p:nvSpPr>
        <p:spPr>
          <a:xfrm>
            <a:off x="117138" y="-114919"/>
            <a:ext cx="6093724" cy="9202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Maslow’s Hierarchy of Need</a:t>
            </a:r>
          </a:p>
        </p:txBody>
      </p:sp>
      <p:pic>
        <p:nvPicPr>
          <p:cNvPr id="1026" name="Picture 2" descr="Graphic of Maslow's Hierarchy of Need. Shows a pyramid with Physiological Needs at the bottom followed by Safety, Love and belonging, Esteem, and lastly Self-actualisation at the top">
            <a:extLst>
              <a:ext uri="{FF2B5EF4-FFF2-40B4-BE49-F238E27FC236}">
                <a16:creationId xmlns:a16="http://schemas.microsoft.com/office/drawing/2014/main" id="{6225F9E3-BB89-BB05-CCE3-94230BC52D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0244" y="234393"/>
            <a:ext cx="8631512" cy="600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32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8016263" y="6418724"/>
            <a:ext cx="4114800" cy="365125"/>
          </a:xfrm>
        </p:spPr>
        <p:txBody>
          <a:bodyPr/>
          <a:lstStyle/>
          <a:p>
            <a:pPr algn="r"/>
            <a:r>
              <a:rPr lang="en-GB" dirty="0"/>
              <a:t>Family Learning - Keeping The Promise Award </a:t>
            </a:r>
          </a:p>
        </p:txBody>
      </p:sp>
      <p:sp>
        <p:nvSpPr>
          <p:cNvPr id="4" name="Title 3">
            <a:extLst>
              <a:ext uri="{FF2B5EF4-FFF2-40B4-BE49-F238E27FC236}">
                <a16:creationId xmlns:a16="http://schemas.microsoft.com/office/drawing/2014/main" id="{61996F79-B734-A1C5-83C6-00D71AEB25A2}"/>
              </a:ext>
            </a:extLst>
          </p:cNvPr>
          <p:cNvSpPr txBox="1">
            <a:spLocks noGrp="1"/>
          </p:cNvSpPr>
          <p:nvPr>
            <p:ph type="title" idx="4294967295"/>
          </p:nvPr>
        </p:nvSpPr>
        <p:spPr>
          <a:xfrm>
            <a:off x="129454" y="-193963"/>
            <a:ext cx="6093724" cy="9202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n-ea"/>
                <a:cs typeface="+mn-cs"/>
              </a:rPr>
              <a:t>Window of </a:t>
            </a:r>
            <a:r>
              <a:rPr kumimoji="0" lang="en-GB" sz="4000" b="1" i="0" u="none" strike="noStrike" kern="1200" cap="none" spc="0" normalizeH="0" baseline="0" noProof="0" dirty="0">
                <a:ln>
                  <a:noFill/>
                </a:ln>
                <a:solidFill>
                  <a:schemeClr val="tx1"/>
                </a:solidFill>
                <a:effectLst/>
                <a:uLnTx/>
                <a:uFillTx/>
                <a:latin typeface="+mj-lt"/>
                <a:ea typeface="+mn-ea"/>
                <a:cs typeface="+mn-cs"/>
              </a:rPr>
              <a:t>Tolerance</a:t>
            </a:r>
            <a:endParaRPr kumimoji="0" lang="en-GB" sz="3600" b="1" i="0" u="none" strike="noStrike" kern="1200" cap="none" spc="0" normalizeH="0" baseline="0" noProof="0" dirty="0">
              <a:ln>
                <a:noFill/>
              </a:ln>
              <a:solidFill>
                <a:schemeClr val="tx1"/>
              </a:solidFill>
              <a:effectLst/>
              <a:uLnTx/>
              <a:uFillTx/>
              <a:latin typeface="+mj-lt"/>
              <a:ea typeface="+mn-ea"/>
              <a:cs typeface="+mn-cs"/>
            </a:endParaRPr>
          </a:p>
        </p:txBody>
      </p:sp>
      <p:sp>
        <p:nvSpPr>
          <p:cNvPr id="7" name="TextBox 6">
            <a:extLst>
              <a:ext uri="{FF2B5EF4-FFF2-40B4-BE49-F238E27FC236}">
                <a16:creationId xmlns:a16="http://schemas.microsoft.com/office/drawing/2014/main" id="{3031C20F-CDAE-65A6-CC63-FFDCC43533E4}"/>
              </a:ext>
            </a:extLst>
          </p:cNvPr>
          <p:cNvSpPr txBox="1"/>
          <p:nvPr/>
        </p:nvSpPr>
        <p:spPr>
          <a:xfrm>
            <a:off x="342433" y="1154714"/>
            <a:ext cx="5412908" cy="4585871"/>
          </a:xfrm>
          <a:prstGeom prst="rect">
            <a:avLst/>
          </a:prstGeom>
          <a:noFill/>
        </p:spPr>
        <p:txBody>
          <a:bodyPr wrap="square">
            <a:spAutoFit/>
          </a:bodyPr>
          <a:lstStyle/>
          <a:p>
            <a:r>
              <a:rPr lang="en-GB" dirty="0">
                <a:ea typeface="Open Sans" panose="020B0606030504020204" pitchFamily="34" charset="0"/>
                <a:cs typeface="Open Sans" panose="020B0606030504020204" pitchFamily="34" charset="0"/>
              </a:rPr>
              <a:t>We all have a ‘</a:t>
            </a:r>
            <a:r>
              <a:rPr lang="en-GB" b="1" dirty="0">
                <a:ea typeface="Open Sans" panose="020B0606030504020204" pitchFamily="34" charset="0"/>
                <a:cs typeface="Open Sans" panose="020B0606030504020204" pitchFamily="34" charset="0"/>
              </a:rPr>
              <a:t>window of tolerance</a:t>
            </a:r>
            <a:r>
              <a:rPr lang="en-GB" dirty="0">
                <a:ea typeface="Open Sans" panose="020B0606030504020204" pitchFamily="34" charset="0"/>
                <a:cs typeface="Open Sans" panose="020B0606030504020204" pitchFamily="34" charset="0"/>
              </a:rPr>
              <a:t>’ within which we can accept a range of experiences while being able to remain in a calm, regulated state – ‘</a:t>
            </a:r>
            <a:r>
              <a:rPr lang="en-GB" b="1" dirty="0">
                <a:ea typeface="Open Sans" panose="020B0606030504020204" pitchFamily="34" charset="0"/>
                <a:cs typeface="Open Sans" panose="020B0606030504020204" pitchFamily="34" charset="0"/>
              </a:rPr>
              <a:t>optimal functioning</a:t>
            </a:r>
            <a:r>
              <a:rPr lang="en-GB" dirty="0">
                <a:ea typeface="Open Sans" panose="020B0606030504020204" pitchFamily="34" charset="0"/>
                <a:cs typeface="Open Sans" panose="020B0606030504020204" pitchFamily="34" charset="0"/>
              </a:rPr>
              <a:t>’. </a:t>
            </a:r>
          </a:p>
          <a:p>
            <a:endParaRPr lang="en-GB" dirty="0">
              <a:ea typeface="Open Sans" panose="020B0606030504020204" pitchFamily="34" charset="0"/>
              <a:cs typeface="Open Sans" panose="020B0606030504020204" pitchFamily="34" charset="0"/>
            </a:endParaRPr>
          </a:p>
          <a:p>
            <a:endParaRPr lang="en-GB" sz="1200" dirty="0">
              <a:ea typeface="Open Sans" panose="020B0606030504020204" pitchFamily="34" charset="0"/>
              <a:cs typeface="Open Sans" panose="020B0606030504020204" pitchFamily="34" charset="0"/>
            </a:endParaRPr>
          </a:p>
          <a:p>
            <a:r>
              <a:rPr lang="en-GB" dirty="0">
                <a:ea typeface="Open Sans" panose="020B0606030504020204" pitchFamily="34" charset="0"/>
                <a:cs typeface="Open Sans" panose="020B0606030504020204" pitchFamily="34" charset="0"/>
              </a:rPr>
              <a:t>When we experience feelings of heightened stress, our bodies respond by entering ‘limbic mode’ which is responsible for the fight/flight response – </a:t>
            </a:r>
            <a:r>
              <a:rPr lang="en-GB" b="1" dirty="0">
                <a:ea typeface="Open Sans" panose="020B0606030504020204" pitchFamily="34" charset="0"/>
                <a:cs typeface="Open Sans" panose="020B0606030504020204" pitchFamily="34" charset="0"/>
              </a:rPr>
              <a:t>Hyperarousal.</a:t>
            </a:r>
          </a:p>
          <a:p>
            <a:endParaRPr lang="en-GB" b="1" dirty="0">
              <a:ea typeface="Open Sans" panose="020B0606030504020204" pitchFamily="34" charset="0"/>
              <a:cs typeface="Open Sans" panose="020B0606030504020204" pitchFamily="34" charset="0"/>
            </a:endParaRPr>
          </a:p>
          <a:p>
            <a:endParaRPr lang="en-GB" sz="1200" dirty="0">
              <a:ea typeface="Open Sans" panose="020B0606030504020204" pitchFamily="34" charset="0"/>
              <a:cs typeface="Open Sans" panose="020B0606030504020204" pitchFamily="34" charset="0"/>
            </a:endParaRPr>
          </a:p>
          <a:p>
            <a:r>
              <a:rPr lang="en-GB" dirty="0">
                <a:ea typeface="Open Sans" panose="020B0606030504020204" pitchFamily="34" charset="0"/>
                <a:cs typeface="Open Sans" panose="020B0606030504020204" pitchFamily="34" charset="0"/>
              </a:rPr>
              <a:t>We can also become withdrawn or disassociate to escape from any traumatic situations we encounter. This accounts for the ‘freeze’ element of fight/flight/freeze response – </a:t>
            </a:r>
            <a:r>
              <a:rPr lang="en-GB" b="1" dirty="0" err="1">
                <a:ea typeface="Open Sans" panose="020B0606030504020204" pitchFamily="34" charset="0"/>
                <a:cs typeface="Open Sans" panose="020B0606030504020204" pitchFamily="34" charset="0"/>
              </a:rPr>
              <a:t>Hypoarousal</a:t>
            </a:r>
            <a:r>
              <a:rPr lang="en-GB" b="1" dirty="0">
                <a:ea typeface="Open Sans" panose="020B0606030504020204" pitchFamily="34" charset="0"/>
                <a:cs typeface="Open Sans" panose="020B0606030504020204" pitchFamily="34" charset="0"/>
              </a:rPr>
              <a:t>. </a:t>
            </a:r>
          </a:p>
          <a:p>
            <a:pPr algn="just">
              <a:spcAft>
                <a:spcPts val="1200"/>
              </a:spcAft>
            </a:pPr>
            <a:endParaRPr lang="en-GB" sz="1600" b="1" dirty="0"/>
          </a:p>
        </p:txBody>
      </p:sp>
      <p:pic>
        <p:nvPicPr>
          <p:cNvPr id="3" name="Picture 2" descr="Diagram illustrating the window of tolerance zone in which we are operating in our optimal state. It also shows that we can go out of our window of tolerance when we can't calm down. This is described as being Hyper aroused. And when we shut down which is know as being hypo aroused.">
            <a:extLst>
              <a:ext uri="{FF2B5EF4-FFF2-40B4-BE49-F238E27FC236}">
                <a16:creationId xmlns:a16="http://schemas.microsoft.com/office/drawing/2014/main" id="{68C63AE9-2022-6D8D-7C03-DF202815CE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18165"/>
            <a:ext cx="5753567" cy="5766555"/>
          </a:xfrm>
          <a:prstGeom prst="rect">
            <a:avLst/>
          </a:prstGeom>
        </p:spPr>
      </p:pic>
    </p:spTree>
    <p:extLst>
      <p:ext uri="{BB962C8B-B14F-4D97-AF65-F5344CB8AC3E}">
        <p14:creationId xmlns:p14="http://schemas.microsoft.com/office/powerpoint/2010/main" val="134588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85CFE-6E1B-45FE-9B7C-DCED7FE8749A}"/>
              </a:ext>
            </a:extLst>
          </p:cNvPr>
          <p:cNvSpPr txBox="1">
            <a:spLocks noGrp="1"/>
          </p:cNvSpPr>
          <p:nvPr>
            <p:ph type="title" idx="4294967295"/>
          </p:nvPr>
        </p:nvSpPr>
        <p:spPr>
          <a:xfrm>
            <a:off x="147925" y="159688"/>
            <a:ext cx="1204407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Open Sans" panose="020B0606030504020204" pitchFamily="34" charset="0"/>
                <a:cs typeface="Open Sans" panose="020B0606030504020204" pitchFamily="34" charset="0"/>
              </a:rPr>
              <a:t>Being Outside our Window of Tolerance </a:t>
            </a:r>
          </a:p>
        </p:txBody>
      </p:sp>
      <p:sp>
        <p:nvSpPr>
          <p:cNvPr id="9" name="TextBox 8">
            <a:extLst>
              <a:ext uri="{FF2B5EF4-FFF2-40B4-BE49-F238E27FC236}">
                <a16:creationId xmlns:a16="http://schemas.microsoft.com/office/drawing/2014/main" id="{E368FB4F-FE67-46C5-834D-E55749BE304E}"/>
              </a:ext>
            </a:extLst>
          </p:cNvPr>
          <p:cNvSpPr txBox="1"/>
          <p:nvPr/>
        </p:nvSpPr>
        <p:spPr>
          <a:xfrm>
            <a:off x="264034" y="1001240"/>
            <a:ext cx="11663931" cy="5343129"/>
          </a:xfrm>
          <a:prstGeom prst="rect">
            <a:avLst/>
          </a:prstGeom>
          <a:noFill/>
        </p:spPr>
        <p:txBody>
          <a:bodyPr wrap="square">
            <a:spAutoFit/>
          </a:bodyPr>
          <a:lstStyle/>
          <a:p>
            <a:pPr>
              <a:lnSpc>
                <a:spcPct val="150000"/>
              </a:lnSpc>
              <a:spcAft>
                <a:spcPts val="800"/>
              </a:spcAft>
            </a:pPr>
            <a:r>
              <a:rPr lang="en-GB" dirty="0">
                <a:effectLst/>
                <a:ea typeface="Open Sans" panose="020B0606030504020204" pitchFamily="34" charset="0"/>
                <a:cs typeface="Open Sans" panose="020B0606030504020204" pitchFamily="34" charset="0"/>
              </a:rPr>
              <a:t>Many behaviours may be an attempt to cope with a narrow window </a:t>
            </a:r>
            <a:r>
              <a:rPr lang="en-GB" dirty="0">
                <a:ea typeface="Open Sans" panose="020B0606030504020204" pitchFamily="34" charset="0"/>
                <a:cs typeface="Open Sans" panose="020B0606030504020204" pitchFamily="34" charset="0"/>
              </a:rPr>
              <a:t>o</a:t>
            </a:r>
            <a:r>
              <a:rPr lang="en-GB" dirty="0">
                <a:effectLst/>
                <a:ea typeface="Open Sans" panose="020B0606030504020204" pitchFamily="34" charset="0"/>
                <a:cs typeface="Open Sans" panose="020B0606030504020204" pitchFamily="34" charset="0"/>
              </a:rPr>
              <a:t>f tolerance and the overwhelming emotions that come from being outside of our safe emotional range. </a:t>
            </a:r>
          </a:p>
          <a:p>
            <a:pPr>
              <a:lnSpc>
                <a:spcPct val="150000"/>
              </a:lnSpc>
              <a:spcAft>
                <a:spcPts val="800"/>
              </a:spcAft>
            </a:pPr>
            <a:endParaRPr lang="en-GB" sz="1000" b="1" dirty="0">
              <a:effectLst/>
              <a:latin typeface="+mj-lt"/>
              <a:ea typeface="Open Sans" panose="020B0606030504020204" pitchFamily="34" charset="0"/>
              <a:cs typeface="Open Sans" panose="020B0606030504020204" pitchFamily="34" charset="0"/>
            </a:endParaRPr>
          </a:p>
          <a:p>
            <a:pPr>
              <a:lnSpc>
                <a:spcPct val="150000"/>
              </a:lnSpc>
              <a:spcAft>
                <a:spcPts val="800"/>
              </a:spcAft>
            </a:pPr>
            <a:r>
              <a:rPr lang="en-GB" b="1" dirty="0">
                <a:effectLst/>
                <a:latin typeface="+mj-lt"/>
                <a:ea typeface="Open Sans" panose="020B0606030504020204" pitchFamily="34" charset="0"/>
                <a:cs typeface="Open Sans" panose="020B0606030504020204" pitchFamily="34" charset="0"/>
              </a:rPr>
              <a:t>These behaviours can include:</a:t>
            </a:r>
          </a:p>
          <a:p>
            <a:pPr marL="342900" lvl="0" indent="-342900">
              <a:lnSpc>
                <a:spcPct val="150000"/>
              </a:lnSpc>
              <a:buFont typeface="Symbol" panose="05050102010706020507" pitchFamily="18" charset="2"/>
              <a:buChar char=""/>
            </a:pPr>
            <a:r>
              <a:rPr lang="en-GB" dirty="0">
                <a:effectLst/>
                <a:ea typeface="Open Sans" panose="020B0606030504020204" pitchFamily="34" charset="0"/>
                <a:cs typeface="Open Sans" panose="020B0606030504020204" pitchFamily="34" charset="0"/>
              </a:rPr>
              <a:t>Physical and emotional anger/distress</a:t>
            </a:r>
          </a:p>
          <a:p>
            <a:pPr marL="342900" lvl="0" indent="-342900">
              <a:lnSpc>
                <a:spcPct val="150000"/>
              </a:lnSpc>
              <a:buFont typeface="Symbol" panose="05050102010706020507" pitchFamily="18" charset="2"/>
              <a:buChar char=""/>
            </a:pPr>
            <a:r>
              <a:rPr lang="en-GB" dirty="0">
                <a:effectLst/>
                <a:ea typeface="Open Sans" panose="020B0606030504020204" pitchFamily="34" charset="0"/>
                <a:cs typeface="Open Sans" panose="020B0606030504020204" pitchFamily="34" charset="0"/>
              </a:rPr>
              <a:t>Self-harm</a:t>
            </a:r>
          </a:p>
          <a:p>
            <a:pPr marL="342900" lvl="0" indent="-342900">
              <a:lnSpc>
                <a:spcPct val="150000"/>
              </a:lnSpc>
              <a:buFont typeface="Symbol" panose="05050102010706020507" pitchFamily="18" charset="2"/>
              <a:buChar char=""/>
            </a:pPr>
            <a:r>
              <a:rPr lang="en-GB" dirty="0">
                <a:effectLst/>
                <a:ea typeface="Open Sans" panose="020B0606030504020204" pitchFamily="34" charset="0"/>
                <a:cs typeface="Open Sans" panose="020B0606030504020204" pitchFamily="34" charset="0"/>
              </a:rPr>
              <a:t>Social withdrawal </a:t>
            </a:r>
          </a:p>
          <a:p>
            <a:pPr marL="342900" lvl="0" indent="-342900">
              <a:lnSpc>
                <a:spcPct val="150000"/>
              </a:lnSpc>
              <a:buFont typeface="Symbol" panose="05050102010706020507" pitchFamily="18" charset="2"/>
              <a:buChar char=""/>
            </a:pPr>
            <a:r>
              <a:rPr lang="en-GB" dirty="0">
                <a:effectLst/>
                <a:ea typeface="Open Sans" panose="020B0606030504020204" pitchFamily="34" charset="0"/>
                <a:cs typeface="Open Sans" panose="020B0606030504020204" pitchFamily="34" charset="0"/>
              </a:rPr>
              <a:t>Over-working</a:t>
            </a:r>
          </a:p>
          <a:p>
            <a:pPr marL="342900" lvl="0" indent="-342900">
              <a:lnSpc>
                <a:spcPct val="150000"/>
              </a:lnSpc>
              <a:buFont typeface="Symbol" panose="05050102010706020507" pitchFamily="18" charset="2"/>
              <a:buChar char=""/>
            </a:pPr>
            <a:r>
              <a:rPr lang="en-GB" dirty="0">
                <a:effectLst/>
                <a:ea typeface="Open Sans" panose="020B0606030504020204" pitchFamily="34" charset="0"/>
                <a:cs typeface="Open Sans" panose="020B0606030504020204" pitchFamily="34" charset="0"/>
              </a:rPr>
              <a:t>Under/over-eating </a:t>
            </a:r>
          </a:p>
          <a:p>
            <a:pPr marL="342900" lvl="0" indent="-342900">
              <a:lnSpc>
                <a:spcPct val="150000"/>
              </a:lnSpc>
              <a:buFont typeface="Symbol" panose="05050102010706020507" pitchFamily="18" charset="2"/>
              <a:buChar char=""/>
            </a:pPr>
            <a:r>
              <a:rPr lang="en-GB" dirty="0">
                <a:ea typeface="Open Sans" panose="020B0606030504020204" pitchFamily="34" charset="0"/>
                <a:cs typeface="Open Sans" panose="020B0606030504020204" pitchFamily="34" charset="0"/>
              </a:rPr>
              <a:t>Addictive behaviours</a:t>
            </a:r>
            <a:endParaRPr lang="en-GB" dirty="0">
              <a:effectLst/>
              <a:ea typeface="Open Sans" panose="020B0606030504020204" pitchFamily="34" charset="0"/>
              <a:cs typeface="Open Sans" panose="020B0606030504020204" pitchFamily="34" charset="0"/>
            </a:endParaRPr>
          </a:p>
          <a:p>
            <a:pPr marL="342900" lvl="0" indent="-342900">
              <a:lnSpc>
                <a:spcPct val="150000"/>
              </a:lnSpc>
              <a:buFont typeface="Symbol" panose="05050102010706020507" pitchFamily="18" charset="2"/>
              <a:buChar char=""/>
            </a:pPr>
            <a:r>
              <a:rPr lang="en-GB" dirty="0">
                <a:effectLst/>
                <a:ea typeface="Open Sans" panose="020B0606030504020204" pitchFamily="34" charset="0"/>
                <a:cs typeface="Open Sans" panose="020B0606030504020204" pitchFamily="34" charset="0"/>
              </a:rPr>
              <a:t>Risk taking behaviours							</a:t>
            </a:r>
          </a:p>
          <a:p>
            <a:pPr marL="342900" lvl="0" indent="-342900">
              <a:lnSpc>
                <a:spcPct val="150000"/>
              </a:lnSpc>
              <a:buFont typeface="Symbol" panose="05050102010706020507" pitchFamily="18" charset="2"/>
              <a:buChar char=""/>
            </a:pPr>
            <a:r>
              <a:rPr lang="en-GB" dirty="0">
                <a:effectLst/>
                <a:ea typeface="Open Sans" panose="020B0606030504020204" pitchFamily="34" charset="0"/>
                <a:cs typeface="Open Sans" panose="020B0606030504020204" pitchFamily="34" charset="0"/>
              </a:rPr>
              <a:t>Suicidal behaviours/ideation</a:t>
            </a:r>
          </a:p>
        </p:txBody>
      </p:sp>
      <p:sp>
        <p:nvSpPr>
          <p:cNvPr id="6" name="Freeform 4">
            <a:extLst>
              <a:ext uri="{FF2B5EF4-FFF2-40B4-BE49-F238E27FC236}">
                <a16:creationId xmlns:a16="http://schemas.microsoft.com/office/drawing/2014/main" id="{1BC93FEF-06E2-4F5C-9333-7367323C32EB}"/>
              </a:ext>
              <a:ext uri="{C183D7F6-B498-43B3-948B-1728B52AA6E4}">
                <adec:decorative xmlns:adec="http://schemas.microsoft.com/office/drawing/2017/decorative" val="1"/>
              </a:ext>
            </a:extLst>
          </p:cNvPr>
          <p:cNvSpPr/>
          <p:nvPr/>
        </p:nvSpPr>
        <p:spPr>
          <a:xfrm>
            <a:off x="5022376" y="2702257"/>
            <a:ext cx="6418371" cy="2959849"/>
          </a:xfrm>
          <a:custGeom>
            <a:avLst/>
            <a:gdLst/>
            <a:ahLst/>
            <a:cxnLst/>
            <a:rect l="l" t="t" r="r" b="b"/>
            <a:pathLst>
              <a:path w="9093168" h="3796398">
                <a:moveTo>
                  <a:pt x="0" y="0"/>
                </a:moveTo>
                <a:lnTo>
                  <a:pt x="9093167" y="0"/>
                </a:lnTo>
                <a:lnTo>
                  <a:pt x="9093167" y="3796397"/>
                </a:lnTo>
                <a:lnTo>
                  <a:pt x="0" y="379639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dirty="0"/>
          </a:p>
        </p:txBody>
      </p:sp>
      <p:sp>
        <p:nvSpPr>
          <p:cNvPr id="2" name="Footer Placeholder 5">
            <a:extLst>
              <a:ext uri="{FF2B5EF4-FFF2-40B4-BE49-F238E27FC236}">
                <a16:creationId xmlns:a16="http://schemas.microsoft.com/office/drawing/2014/main" id="{0D950986-C533-8C05-853A-4160FEE1F61A}"/>
              </a:ext>
            </a:extLst>
          </p:cNvPr>
          <p:cNvSpPr>
            <a:spLocks noGrp="1"/>
          </p:cNvSpPr>
          <p:nvPr>
            <p:ph type="ftr" sz="quarter" idx="11"/>
          </p:nvPr>
        </p:nvSpPr>
        <p:spPr>
          <a:xfrm>
            <a:off x="8016263" y="6446020"/>
            <a:ext cx="4114800" cy="365125"/>
          </a:xfrm>
        </p:spPr>
        <p:txBody>
          <a:bodyPr/>
          <a:lstStyle/>
          <a:p>
            <a:pPr algn="r"/>
            <a:r>
              <a:rPr lang="en-GB" dirty="0"/>
              <a:t>Family Learning - Keeping The Promise Award </a:t>
            </a:r>
          </a:p>
        </p:txBody>
      </p:sp>
    </p:spTree>
    <p:extLst>
      <p:ext uri="{BB962C8B-B14F-4D97-AF65-F5344CB8AC3E}">
        <p14:creationId xmlns:p14="http://schemas.microsoft.com/office/powerpoint/2010/main" val="268170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8016848" y="6405698"/>
            <a:ext cx="4114800" cy="365125"/>
          </a:xfrm>
        </p:spPr>
        <p:txBody>
          <a:bodyPr/>
          <a:lstStyle/>
          <a:p>
            <a:pPr algn="r"/>
            <a:r>
              <a:rPr lang="en-GB" dirty="0"/>
              <a:t>Family Learning - Keeping The Promise Award </a:t>
            </a:r>
          </a:p>
        </p:txBody>
      </p:sp>
      <p:sp>
        <p:nvSpPr>
          <p:cNvPr id="7" name="Title 6">
            <a:extLst>
              <a:ext uri="{FF2B5EF4-FFF2-40B4-BE49-F238E27FC236}">
                <a16:creationId xmlns:a16="http://schemas.microsoft.com/office/drawing/2014/main" id="{3031C20F-CDAE-65A6-CC63-FFDCC43533E4}"/>
              </a:ext>
            </a:extLst>
          </p:cNvPr>
          <p:cNvSpPr txBox="1">
            <a:spLocks noGrp="1"/>
          </p:cNvSpPr>
          <p:nvPr>
            <p:ph type="title" idx="4294967295"/>
          </p:nvPr>
        </p:nvSpPr>
        <p:spPr>
          <a:xfrm>
            <a:off x="98713" y="114473"/>
            <a:ext cx="114173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Beacon House – Window of Tolerance </a:t>
            </a:r>
          </a:p>
        </p:txBody>
      </p:sp>
      <p:pic>
        <p:nvPicPr>
          <p:cNvPr id="3" name="Online Media 2" title="The Window Of Tolerance (edited version of our original 2018 video)">
            <a:hlinkClick r:id="" action="ppaction://media"/>
            <a:extLst>
              <a:ext uri="{FF2B5EF4-FFF2-40B4-BE49-F238E27FC236}">
                <a16:creationId xmlns:a16="http://schemas.microsoft.com/office/drawing/2014/main" id="{9AE900DC-C658-E45E-8263-B2BB1D1898A6}"/>
              </a:ext>
            </a:extLst>
          </p:cNvPr>
          <p:cNvPicPr>
            <a:picLocks noRot="1" noChangeAspect="1"/>
          </p:cNvPicPr>
          <p:nvPr>
            <a:videoFile r:link="rId1"/>
          </p:nvPr>
        </p:nvPicPr>
        <p:blipFill>
          <a:blip r:embed="rId4"/>
          <a:stretch>
            <a:fillRect/>
          </a:stretch>
        </p:blipFill>
        <p:spPr>
          <a:xfrm>
            <a:off x="2009982" y="1091488"/>
            <a:ext cx="8172035" cy="4617211"/>
          </a:xfrm>
          <a:prstGeom prst="rect">
            <a:avLst/>
          </a:prstGeom>
        </p:spPr>
      </p:pic>
      <p:sp>
        <p:nvSpPr>
          <p:cNvPr id="4" name="TextBox 3">
            <a:extLst>
              <a:ext uri="{FF2B5EF4-FFF2-40B4-BE49-F238E27FC236}">
                <a16:creationId xmlns:a16="http://schemas.microsoft.com/office/drawing/2014/main" id="{D5510A8E-6294-7BB6-74B2-4005CDD205F9}"/>
              </a:ext>
            </a:extLst>
          </p:cNvPr>
          <p:cNvSpPr txBox="1"/>
          <p:nvPr/>
        </p:nvSpPr>
        <p:spPr>
          <a:xfrm>
            <a:off x="2009982" y="5764811"/>
            <a:ext cx="8747209" cy="584775"/>
          </a:xfrm>
          <a:prstGeom prst="rect">
            <a:avLst/>
          </a:prstGeom>
          <a:noFill/>
        </p:spPr>
        <p:txBody>
          <a:bodyPr wrap="square">
            <a:spAutoFit/>
          </a:bodyPr>
          <a:lstStyle/>
          <a:p>
            <a:r>
              <a:rPr lang="en-GB" sz="1600" dirty="0">
                <a:effectLst/>
                <a:ea typeface="Open Sans" panose="020B0606030504020204" pitchFamily="34" charset="0"/>
                <a:cs typeface="Open Sans" panose="020B0606030504020204" pitchFamily="34" charset="0"/>
              </a:rPr>
              <a:t>6 mins 26 secs Link to access film:</a:t>
            </a:r>
            <a:r>
              <a:rPr lang="en-GB" sz="1600" u="sng" dirty="0">
                <a:solidFill>
                  <a:srgbClr val="0563C1"/>
                </a:solidFill>
                <a:latin typeface="Calibri" panose="020F0502020204030204" pitchFamily="34" charset="0"/>
                <a:ea typeface="Calibri" panose="020F0502020204030204" pitchFamily="34" charset="0"/>
                <a:cs typeface="Open Sans" panose="020B0606030504020204" pitchFamily="34" charset="0"/>
              </a:rPr>
              <a:t> </a:t>
            </a:r>
            <a:r>
              <a:rPr lang="en-GB" sz="1600" u="sng" dirty="0">
                <a:solidFill>
                  <a:srgbClr val="0563C1"/>
                </a:solidFill>
                <a:effectLst/>
                <a:latin typeface="Calibri" panose="020F0502020204030204" pitchFamily="34" charset="0"/>
                <a:ea typeface="Calibri" panose="020F0502020204030204" pitchFamily="34" charset="0"/>
                <a:hlinkClick r:id="rId5"/>
              </a:rPr>
              <a:t>https://youtu.be/0ehq5-P5OSs?si=SlJCLc1o6Y5NvBiI</a:t>
            </a:r>
            <a:endParaRPr lang="en-GB" sz="1600" u="sng" dirty="0">
              <a:solidFill>
                <a:srgbClr val="0563C1"/>
              </a:solidFill>
              <a:effectLst/>
              <a:latin typeface="Calibri" panose="020F0502020204030204" pitchFamily="34" charset="0"/>
              <a:ea typeface="Calibri" panose="020F0502020204030204" pitchFamily="34" charset="0"/>
            </a:endParaRPr>
          </a:p>
          <a:p>
            <a:r>
              <a:rPr lang="en-GB" sz="1600" dirty="0">
                <a:solidFill>
                  <a:srgbClr val="000000"/>
                </a:solidFill>
                <a:effectLst/>
                <a:ea typeface="Calibri" panose="020F0502020204030204" pitchFamily="34" charset="0"/>
                <a:cs typeface="Arial" panose="020B0604020202020204" pitchFamily="34" charset="0"/>
              </a:rPr>
              <a:t>Film created by Beacon House (Therapeutic Services &amp; Trauma Team)</a:t>
            </a:r>
            <a:endParaRPr lang="en-GB" sz="1600" b="1" dirty="0"/>
          </a:p>
        </p:txBody>
      </p:sp>
    </p:spTree>
    <p:extLst>
      <p:ext uri="{BB962C8B-B14F-4D97-AF65-F5344CB8AC3E}">
        <p14:creationId xmlns:p14="http://schemas.microsoft.com/office/powerpoint/2010/main" val="17735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26E68BB-830E-8E56-F70A-30CECE71A9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1121215" flipH="1">
            <a:off x="6644217" y="333004"/>
            <a:ext cx="3137471" cy="1248521"/>
          </a:xfrm>
          <a:prstGeom prst="rect">
            <a:avLst/>
          </a:prstGeom>
        </p:spPr>
      </p:pic>
      <p:sp>
        <p:nvSpPr>
          <p:cNvPr id="2" name="Footer Placeholder 1">
            <a:extLst>
              <a:ext uri="{FF2B5EF4-FFF2-40B4-BE49-F238E27FC236}">
                <a16:creationId xmlns:a16="http://schemas.microsoft.com/office/drawing/2014/main" id="{330B0574-66B3-BB3A-E19A-9A05637A88C3}"/>
              </a:ext>
              <a:ext uri="{C183D7F6-B498-43B3-948B-1728B52AA6E4}">
                <adec:decorative xmlns:adec="http://schemas.microsoft.com/office/drawing/2017/decorative" val="1"/>
              </a:ext>
            </a:extLst>
          </p:cNvPr>
          <p:cNvSpPr>
            <a:spLocks noGrp="1"/>
          </p:cNvSpPr>
          <p:nvPr>
            <p:ph type="ftr" sz="quarter" idx="11"/>
          </p:nvPr>
        </p:nvSpPr>
        <p:spPr>
          <a:xfrm>
            <a:off x="7964214" y="6388068"/>
            <a:ext cx="4114800" cy="365125"/>
          </a:xfrm>
        </p:spPr>
        <p:txBody>
          <a:bodyPr/>
          <a:lstStyle/>
          <a:p>
            <a:pPr algn="r"/>
            <a:r>
              <a:rPr lang="en-GB" dirty="0"/>
              <a:t>Family Learning - Keeping The Promise Award </a:t>
            </a:r>
          </a:p>
        </p:txBody>
      </p:sp>
      <p:sp>
        <p:nvSpPr>
          <p:cNvPr id="19" name="Title 1">
            <a:extLst>
              <a:ext uri="{FF2B5EF4-FFF2-40B4-BE49-F238E27FC236}">
                <a16:creationId xmlns:a16="http://schemas.microsoft.com/office/drawing/2014/main" id="{A6513D58-45BE-5871-FF83-003C9218CC18}"/>
              </a:ext>
            </a:extLst>
          </p:cNvPr>
          <p:cNvSpPr txBox="1">
            <a:spLocks noGrp="1"/>
          </p:cNvSpPr>
          <p:nvPr>
            <p:ph type="title" idx="4294967295"/>
          </p:nvPr>
        </p:nvSpPr>
        <p:spPr>
          <a:xfrm>
            <a:off x="201973" y="188984"/>
            <a:ext cx="8297574" cy="809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Nurture Principles</a:t>
            </a:r>
          </a:p>
        </p:txBody>
      </p:sp>
      <p:grpSp>
        <p:nvGrpSpPr>
          <p:cNvPr id="5" name="Group 4" descr="Diagram of the Nurture Principles:&#10;Learning is understood developmentall&#10;Nurture is important for wellbeing&#10;The environment offers a safe base&#10;All behaviour is communication&#10;Language is vital means of communication&#10;Transitions are important in children's lives">
            <a:extLst>
              <a:ext uri="{FF2B5EF4-FFF2-40B4-BE49-F238E27FC236}">
                <a16:creationId xmlns:a16="http://schemas.microsoft.com/office/drawing/2014/main" id="{4B53F5BE-3AE1-F9A3-2E1B-2E0D6D678877}"/>
              </a:ext>
            </a:extLst>
          </p:cNvPr>
          <p:cNvGrpSpPr/>
          <p:nvPr/>
        </p:nvGrpSpPr>
        <p:grpSpPr>
          <a:xfrm>
            <a:off x="1407296" y="723737"/>
            <a:ext cx="8425793" cy="5555006"/>
            <a:chOff x="1734207" y="583328"/>
            <a:chExt cx="8425793" cy="5555006"/>
          </a:xfrm>
        </p:grpSpPr>
        <p:graphicFrame>
          <p:nvGraphicFramePr>
            <p:cNvPr id="3" name="Diagram 2">
              <a:extLst>
                <a:ext uri="{FF2B5EF4-FFF2-40B4-BE49-F238E27FC236}">
                  <a16:creationId xmlns:a16="http://schemas.microsoft.com/office/drawing/2014/main" id="{D0DB00FD-28DA-B0CC-06AE-2627FDE2E2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6266553"/>
                </p:ext>
              </p:extLst>
            </p:nvPr>
          </p:nvGraphicFramePr>
          <p:xfrm>
            <a:off x="1734207" y="583328"/>
            <a:ext cx="8425793" cy="55550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4805B58-FB28-F60B-40BA-97FAEA1856B2}"/>
                </a:ext>
              </a:extLst>
            </p:cNvPr>
            <p:cNvSpPr txBox="1"/>
            <p:nvPr/>
          </p:nvSpPr>
          <p:spPr>
            <a:xfrm>
              <a:off x="4778171" y="2649046"/>
              <a:ext cx="2635658" cy="1323439"/>
            </a:xfrm>
            <a:prstGeom prst="rect">
              <a:avLst/>
            </a:prstGeom>
            <a:noFill/>
          </p:spPr>
          <p:txBody>
            <a:bodyPr wrap="none" rtlCol="0">
              <a:spAutoFit/>
            </a:bodyPr>
            <a:lstStyle/>
            <a:p>
              <a:pPr algn="ctr"/>
              <a:r>
                <a:rPr lang="en-GB" sz="4000" b="1" dirty="0">
                  <a:solidFill>
                    <a:schemeClr val="accent1">
                      <a:lumMod val="75000"/>
                    </a:schemeClr>
                  </a:solidFill>
                </a:rPr>
                <a:t>Nurture</a:t>
              </a:r>
            </a:p>
            <a:p>
              <a:pPr algn="ctr"/>
              <a:r>
                <a:rPr lang="en-GB" sz="4000" b="1" dirty="0">
                  <a:solidFill>
                    <a:schemeClr val="accent1">
                      <a:lumMod val="75000"/>
                    </a:schemeClr>
                  </a:solidFill>
                </a:rPr>
                <a:t>Principles</a:t>
              </a:r>
            </a:p>
          </p:txBody>
        </p:sp>
      </p:grpSp>
      <p:sp>
        <p:nvSpPr>
          <p:cNvPr id="6" name="Rectangle: Rounded Corners 5">
            <a:extLst>
              <a:ext uri="{FF2B5EF4-FFF2-40B4-BE49-F238E27FC236}">
                <a16:creationId xmlns:a16="http://schemas.microsoft.com/office/drawing/2014/main" id="{496A0AE6-E4A1-270C-3273-18D65185E2DC}"/>
              </a:ext>
            </a:extLst>
          </p:cNvPr>
          <p:cNvSpPr/>
          <p:nvPr/>
        </p:nvSpPr>
        <p:spPr>
          <a:xfrm>
            <a:off x="9833089" y="3202607"/>
            <a:ext cx="1699996" cy="59726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Has experience impacted brain development </a:t>
            </a:r>
          </a:p>
        </p:txBody>
      </p:sp>
      <p:sp>
        <p:nvSpPr>
          <p:cNvPr id="9" name="Rectangle: Rounded Corners 8">
            <a:extLst>
              <a:ext uri="{FF2B5EF4-FFF2-40B4-BE49-F238E27FC236}">
                <a16:creationId xmlns:a16="http://schemas.microsoft.com/office/drawing/2014/main" id="{C3CCCD20-FD39-95E7-0772-576F1BCE4893}"/>
              </a:ext>
            </a:extLst>
          </p:cNvPr>
          <p:cNvSpPr/>
          <p:nvPr/>
        </p:nvSpPr>
        <p:spPr>
          <a:xfrm>
            <a:off x="9833089" y="4161337"/>
            <a:ext cx="1699996" cy="597266"/>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Think stage not age</a:t>
            </a:r>
          </a:p>
        </p:txBody>
      </p:sp>
      <p:sp>
        <p:nvSpPr>
          <p:cNvPr id="8" name="Rectangle: Rounded Corners 7">
            <a:extLst>
              <a:ext uri="{FF2B5EF4-FFF2-40B4-BE49-F238E27FC236}">
                <a16:creationId xmlns:a16="http://schemas.microsoft.com/office/drawing/2014/main" id="{9FB25F64-6499-EAC2-9F14-A0494D994D2C}"/>
              </a:ext>
            </a:extLst>
          </p:cNvPr>
          <p:cNvSpPr/>
          <p:nvPr/>
        </p:nvSpPr>
        <p:spPr>
          <a:xfrm>
            <a:off x="9833089" y="5074381"/>
            <a:ext cx="1699996" cy="5972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Play is important at all ages</a:t>
            </a:r>
          </a:p>
        </p:txBody>
      </p:sp>
      <p:pic>
        <p:nvPicPr>
          <p:cNvPr id="14" name="Picture 13">
            <a:extLst>
              <a:ext uri="{FF2B5EF4-FFF2-40B4-BE49-F238E27FC236}">
                <a16:creationId xmlns:a16="http://schemas.microsoft.com/office/drawing/2014/main" id="{DC7BB9DC-2CAA-7873-C357-659EC6CD767C}"/>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92022" y="1316505"/>
            <a:ext cx="1741063" cy="1659911"/>
          </a:xfrm>
          <a:prstGeom prst="rect">
            <a:avLst/>
          </a:prstGeom>
        </p:spPr>
      </p:pic>
    </p:spTree>
    <p:extLst>
      <p:ext uri="{BB962C8B-B14F-4D97-AF65-F5344CB8AC3E}">
        <p14:creationId xmlns:p14="http://schemas.microsoft.com/office/powerpoint/2010/main" val="245682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03DAC3-8AF7-3955-EA41-309B7D83A585}"/>
              </a:ext>
              <a:ext uri="{C183D7F6-B498-43B3-948B-1728B52AA6E4}">
                <adec:decorative xmlns:adec="http://schemas.microsoft.com/office/drawing/2017/decorative" val="1"/>
              </a:ext>
            </a:extLst>
          </p:cNvPr>
          <p:cNvSpPr>
            <a:spLocks noGrp="1"/>
          </p:cNvSpPr>
          <p:nvPr>
            <p:ph type="ftr" sz="quarter" idx="11"/>
          </p:nvPr>
        </p:nvSpPr>
        <p:spPr>
          <a:xfrm>
            <a:off x="7953377" y="6392859"/>
            <a:ext cx="4114800" cy="365125"/>
          </a:xfrm>
        </p:spPr>
        <p:txBody>
          <a:bodyPr/>
          <a:lstStyle/>
          <a:p>
            <a:pPr algn="r"/>
            <a:r>
              <a:rPr lang="en-GB" dirty="0"/>
              <a:t>Family Learning - Keeping The Promise Award </a:t>
            </a:r>
          </a:p>
        </p:txBody>
      </p:sp>
      <p:sp>
        <p:nvSpPr>
          <p:cNvPr id="12" name="Rectangle 2">
            <a:extLst>
              <a:ext uri="{FF2B5EF4-FFF2-40B4-BE49-F238E27FC236}">
                <a16:creationId xmlns:a16="http://schemas.microsoft.com/office/drawing/2014/main" id="{1E4392A3-106D-6285-4038-AA6FD437A618}"/>
              </a:ext>
            </a:extLst>
          </p:cNvPr>
          <p:cNvSpPr>
            <a:spLocks noGrp="1" noChangeArrowheads="1"/>
          </p:cNvSpPr>
          <p:nvPr>
            <p:ph type="title" idx="4294967295"/>
          </p:nvPr>
        </p:nvSpPr>
        <p:spPr bwMode="auto">
          <a:xfrm>
            <a:off x="145980" y="100016"/>
            <a:ext cx="11362251" cy="777875"/>
          </a:xfrm>
          <a:prstGeom prst="rect">
            <a:avLst/>
          </a:prstGeom>
          <a:noFill/>
          <a:ln>
            <a:noFill/>
            <a:prstDash/>
          </a:ln>
          <a:effectLst/>
        </p:spPr>
        <p:txBody>
          <a:bodyPr rot="0" spcFirstLastPara="0" vertOverflow="overflow" horzOverflow="overflow" vert="horz" wrap="square" lIns="90488" tIns="44450" rIns="90488" bIns="44450" numCol="1" spcCol="0" rtlCol="0" fromWordArt="0" anchor="ctr"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639763" indent="-273050">
              <a:defRPr>
                <a:solidFill>
                  <a:schemeClr val="tx1"/>
                </a:solidFill>
                <a:latin typeface="Arial" panose="020B0604020202020204" pitchFamily="34" charset="0"/>
                <a:cs typeface="Arial" panose="020B0604020202020204" pitchFamily="34" charset="0"/>
              </a:defRPr>
            </a:lvl2pPr>
            <a:lvl3pPr indent="-182563">
              <a:defRPr>
                <a:solidFill>
                  <a:schemeClr val="tx1"/>
                </a:solidFill>
                <a:latin typeface="Arial" panose="020B0604020202020204" pitchFamily="34" charset="0"/>
                <a:cs typeface="Arial" panose="020B0604020202020204" pitchFamily="34" charset="0"/>
              </a:defRPr>
            </a:lvl3pPr>
            <a:lvl4pPr marL="1187450" indent="-182563">
              <a:defRPr>
                <a:solidFill>
                  <a:schemeClr val="tx1"/>
                </a:solidFill>
                <a:latin typeface="Arial" panose="020B0604020202020204" pitchFamily="34" charset="0"/>
                <a:cs typeface="Arial" panose="020B0604020202020204" pitchFamily="34" charset="0"/>
              </a:defRPr>
            </a:lvl4pPr>
            <a:lvl5pPr marL="1462088" indent="-182563">
              <a:defRPr>
                <a:solidFill>
                  <a:schemeClr val="tx1"/>
                </a:solidFill>
                <a:latin typeface="Arial" panose="020B0604020202020204" pitchFamily="34" charset="0"/>
                <a:cs typeface="Arial" panose="020B0604020202020204" pitchFamily="34" charset="0"/>
              </a:defRPr>
            </a:lvl5pPr>
            <a:lvl6pPr marL="1919288" indent="-182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376488" indent="-182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33688" indent="-182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90888" indent="-182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Nurture for Wellbeing &amp; Self Esteem</a:t>
            </a:r>
            <a:endParaRPr kumimoji="0" lang="en-US" altLang="en-US"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p:txBody>
      </p:sp>
      <p:grpSp>
        <p:nvGrpSpPr>
          <p:cNvPr id="3" name="Group 2" descr="Diagram of two interlocking circles. One for Insecurely attached people and one for securely attached people. Securely attached people feel they are good, deserving and capable and insecurely attached people think they are bad, unlovable, and useless.">
            <a:extLst>
              <a:ext uri="{FF2B5EF4-FFF2-40B4-BE49-F238E27FC236}">
                <a16:creationId xmlns:a16="http://schemas.microsoft.com/office/drawing/2014/main" id="{252A7E1D-479E-08C3-9AE8-6796027C1B85}"/>
              </a:ext>
            </a:extLst>
          </p:cNvPr>
          <p:cNvGrpSpPr/>
          <p:nvPr/>
        </p:nvGrpSpPr>
        <p:grpSpPr>
          <a:xfrm>
            <a:off x="1957387" y="1180394"/>
            <a:ext cx="8367715" cy="5465778"/>
            <a:chOff x="1957387" y="1180394"/>
            <a:chExt cx="8367715" cy="5465778"/>
          </a:xfrm>
        </p:grpSpPr>
        <p:sp>
          <p:nvSpPr>
            <p:cNvPr id="4" name="Text Box 6">
              <a:extLst>
                <a:ext uri="{FF2B5EF4-FFF2-40B4-BE49-F238E27FC236}">
                  <a16:creationId xmlns:a16="http://schemas.microsoft.com/office/drawing/2014/main" id="{5797DB97-2AA3-3D3A-867A-5D19B486DF9A}"/>
                </a:ext>
              </a:extLst>
            </p:cNvPr>
            <p:cNvSpPr txBox="1">
              <a:spLocks noChangeArrowheads="1"/>
            </p:cNvSpPr>
            <p:nvPr/>
          </p:nvSpPr>
          <p:spPr bwMode="auto">
            <a:xfrm>
              <a:off x="3382168" y="1635123"/>
              <a:ext cx="18938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1600" b="1" dirty="0">
                  <a:latin typeface="Arial" panose="020B0604020202020204" pitchFamily="34" charset="0"/>
                  <a:cs typeface="Arial" panose="020B0604020202020204" pitchFamily="34" charset="0"/>
                </a:rPr>
                <a:t>I am:</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 Bad</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 Unlovable</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 Useless</a:t>
              </a:r>
            </a:p>
            <a:p>
              <a:pPr marL="285750" indent="-285750" eaLnBrk="1" hangingPunct="1">
                <a:spcBef>
                  <a:spcPct val="50000"/>
                </a:spcBef>
                <a:buFont typeface="Arial" panose="020B0604020202020204" pitchFamily="34" charset="0"/>
                <a:buChar char="•"/>
              </a:pPr>
              <a:r>
                <a:rPr lang="en-GB" altLang="en-US" sz="1600" b="1" dirty="0">
                  <a:latin typeface="Arial" panose="020B0604020202020204" pitchFamily="34" charset="0"/>
                  <a:cs typeface="Arial" panose="020B0604020202020204" pitchFamily="34" charset="0"/>
                </a:rPr>
                <a:t>Others are:</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Unreliable </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Unresponsive</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Uncaring</a:t>
              </a:r>
            </a:p>
            <a:p>
              <a:pPr eaLnBrk="1" hangingPunct="1">
                <a:spcBef>
                  <a:spcPct val="50000"/>
                </a:spcBef>
              </a:pPr>
              <a:r>
                <a:rPr lang="en-GB" altLang="en-US" sz="1600" b="1" dirty="0">
                  <a:latin typeface="Arial" panose="020B0604020202020204" pitchFamily="34" charset="0"/>
                  <a:cs typeface="Arial" panose="020B0604020202020204" pitchFamily="34" charset="0"/>
                </a:rPr>
                <a:t>The world is</a:t>
              </a:r>
              <a:r>
                <a:rPr lang="en-GB" altLang="en-US" sz="1600" dirty="0">
                  <a:latin typeface="Arial" panose="020B0604020202020204" pitchFamily="34" charset="0"/>
                  <a:cs typeface="Arial" panose="020B0604020202020204" pitchFamily="34" charset="0"/>
                </a:rPr>
                <a:t>:</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Unsafe</a:t>
              </a:r>
            </a:p>
          </p:txBody>
        </p:sp>
        <p:sp>
          <p:nvSpPr>
            <p:cNvPr id="7" name="Text Box 9">
              <a:extLst>
                <a:ext uri="{FF2B5EF4-FFF2-40B4-BE49-F238E27FC236}">
                  <a16:creationId xmlns:a16="http://schemas.microsoft.com/office/drawing/2014/main" id="{E7E4C706-4BC7-6D6F-43EB-D566A90211F6}"/>
                </a:ext>
              </a:extLst>
            </p:cNvPr>
            <p:cNvSpPr txBox="1">
              <a:spLocks noChangeArrowheads="1"/>
            </p:cNvSpPr>
            <p:nvPr/>
          </p:nvSpPr>
          <p:spPr bwMode="auto">
            <a:xfrm>
              <a:off x="7426932" y="1597729"/>
              <a:ext cx="1893887"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1600" b="1" dirty="0">
                  <a:latin typeface="Arial" panose="020B0604020202020204" pitchFamily="34" charset="0"/>
                  <a:cs typeface="Arial" panose="020B0604020202020204" pitchFamily="34" charset="0"/>
                </a:rPr>
                <a:t>I am:</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Good </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Deserving </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Capable</a:t>
              </a:r>
            </a:p>
            <a:p>
              <a:pPr eaLnBrk="1" hangingPunct="1">
                <a:spcBef>
                  <a:spcPct val="50000"/>
                </a:spcBef>
              </a:pPr>
              <a:r>
                <a:rPr lang="en-GB" altLang="en-US" sz="1600" b="1" dirty="0">
                  <a:latin typeface="Arial" panose="020B0604020202020204" pitchFamily="34" charset="0"/>
                  <a:cs typeface="Arial" panose="020B0604020202020204" pitchFamily="34" charset="0"/>
                </a:rPr>
                <a:t>Others are:</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Understanding</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Responsive</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Accessible</a:t>
              </a:r>
            </a:p>
            <a:p>
              <a:pPr eaLnBrk="1" hangingPunct="1">
                <a:spcBef>
                  <a:spcPct val="50000"/>
                </a:spcBef>
              </a:pPr>
              <a:r>
                <a:rPr lang="en-GB" altLang="en-US" sz="1600" b="1" dirty="0">
                  <a:latin typeface="Arial" panose="020B0604020202020204" pitchFamily="34" charset="0"/>
                  <a:cs typeface="Arial" panose="020B0604020202020204" pitchFamily="34" charset="0"/>
                </a:rPr>
                <a:t>The world is:</a:t>
              </a:r>
            </a:p>
            <a:p>
              <a:pPr marL="285750" indent="-285750" eaLnBrk="1" hangingPunct="1">
                <a:spcBef>
                  <a:spcPct val="5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Safe </a:t>
              </a:r>
              <a:endParaRPr lang="en-GB" altLang="en-US" sz="1400"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AD96A64C-A7F3-0665-B74A-951B0CD35E24}"/>
                </a:ext>
                <a:ext uri="{C183D7F6-B498-43B3-948B-1728B52AA6E4}">
                  <adec:decorative xmlns:adec="http://schemas.microsoft.com/office/drawing/2017/decorative" val="1"/>
                </a:ext>
              </a:extLst>
            </p:cNvPr>
            <p:cNvSpPr/>
            <p:nvPr/>
          </p:nvSpPr>
          <p:spPr>
            <a:xfrm>
              <a:off x="1957387" y="1226560"/>
              <a:ext cx="4743450" cy="4572000"/>
            </a:xfrm>
            <a:prstGeom prst="ellipse">
              <a:avLst/>
            </a:prstGeom>
            <a:noFill/>
            <a:ln w="57150">
              <a:solidFill>
                <a:srgbClr val="C70B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92EB746-00E5-5C72-96F3-6C586B8F8E0D}"/>
                </a:ext>
                <a:ext uri="{C183D7F6-B498-43B3-948B-1728B52AA6E4}">
                  <adec:decorative xmlns:adec="http://schemas.microsoft.com/office/drawing/2017/decorative" val="1"/>
                </a:ext>
              </a:extLst>
            </p:cNvPr>
            <p:cNvSpPr/>
            <p:nvPr/>
          </p:nvSpPr>
          <p:spPr>
            <a:xfrm>
              <a:off x="5581652" y="1180394"/>
              <a:ext cx="4743450" cy="4572000"/>
            </a:xfrm>
            <a:prstGeom prst="ellipse">
              <a:avLst/>
            </a:prstGeom>
            <a:noFill/>
            <a:ln w="57150">
              <a:solidFill>
                <a:srgbClr val="C70B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5982CEB-CECB-1F62-CC09-ACD36FE3898E}"/>
                </a:ext>
              </a:extLst>
            </p:cNvPr>
            <p:cNvSpPr txBox="1"/>
            <p:nvPr/>
          </p:nvSpPr>
          <p:spPr>
            <a:xfrm>
              <a:off x="2071687" y="5907508"/>
              <a:ext cx="8048625" cy="738664"/>
            </a:xfrm>
            <a:prstGeom prst="rect">
              <a:avLst/>
            </a:prstGeom>
            <a:noFill/>
          </p:spPr>
          <p:txBody>
            <a:bodyPr wrap="square" rtlCol="0">
              <a:spAutoFit/>
            </a:bodyPr>
            <a:lstStyle/>
            <a:p>
              <a:r>
                <a:rPr lang="en-GB" dirty="0"/>
                <a:t>	</a:t>
              </a:r>
              <a:r>
                <a:rPr lang="en-GB" sz="2400" b="1" dirty="0">
                  <a:latin typeface="+mj-lt"/>
                </a:rPr>
                <a:t>Insecure attachment                    Secure attachment  	</a:t>
              </a:r>
              <a:r>
                <a:rPr lang="en-GB" dirty="0"/>
                <a:t>		</a:t>
              </a:r>
            </a:p>
          </p:txBody>
        </p:sp>
        <p:cxnSp>
          <p:nvCxnSpPr>
            <p:cNvPr id="16" name="Straight Arrow Connector 15">
              <a:extLst>
                <a:ext uri="{FF2B5EF4-FFF2-40B4-BE49-F238E27FC236}">
                  <a16:creationId xmlns:a16="http://schemas.microsoft.com/office/drawing/2014/main" id="{F9BA615F-65D5-BD0F-0FB5-D3042B6BCB44}"/>
                </a:ext>
                <a:ext uri="{C183D7F6-B498-43B3-948B-1728B52AA6E4}">
                  <adec:decorative xmlns:adec="http://schemas.microsoft.com/office/drawing/2017/decorative" val="1"/>
                </a:ext>
              </a:extLst>
            </p:cNvPr>
            <p:cNvCxnSpPr>
              <a:cxnSpLocks/>
            </p:cNvCxnSpPr>
            <p:nvPr/>
          </p:nvCxnSpPr>
          <p:spPr>
            <a:xfrm>
              <a:off x="5235714" y="3512560"/>
              <a:ext cx="1743310" cy="10569"/>
            </a:xfrm>
            <a:prstGeom prst="straightConnector1">
              <a:avLst/>
            </a:prstGeom>
            <a:ln w="38100">
              <a:solidFill>
                <a:srgbClr val="C70BBA"/>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608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2D010C-E6B6-82F0-8DDA-6FA544979BAB}"/>
              </a:ext>
              <a:ext uri="{C183D7F6-B498-43B3-948B-1728B52AA6E4}">
                <adec:decorative xmlns:adec="http://schemas.microsoft.com/office/drawing/2017/decorative" val="1"/>
              </a:ext>
            </a:extLst>
          </p:cNvPr>
          <p:cNvSpPr>
            <a:spLocks noGrp="1"/>
          </p:cNvSpPr>
          <p:nvPr>
            <p:ph type="ftr" sz="quarter" idx="11"/>
          </p:nvPr>
        </p:nvSpPr>
        <p:spPr>
          <a:xfrm>
            <a:off x="7987260" y="6432915"/>
            <a:ext cx="4114800" cy="365125"/>
          </a:xfrm>
        </p:spPr>
        <p:txBody>
          <a:bodyPr/>
          <a:lstStyle/>
          <a:p>
            <a:pPr algn="r"/>
            <a:r>
              <a:rPr lang="en-GB" dirty="0"/>
              <a:t>Family Learning - Keeping The Promise Award </a:t>
            </a:r>
          </a:p>
        </p:txBody>
      </p:sp>
      <p:sp>
        <p:nvSpPr>
          <p:cNvPr id="5" name="Title 4">
            <a:extLst>
              <a:ext uri="{FF2B5EF4-FFF2-40B4-BE49-F238E27FC236}">
                <a16:creationId xmlns:a16="http://schemas.microsoft.com/office/drawing/2014/main" id="{FA2E340E-1C4A-A22A-8DE3-87DA8797F563}"/>
              </a:ext>
            </a:extLst>
          </p:cNvPr>
          <p:cNvSpPr txBox="1">
            <a:spLocks noGrp="1"/>
          </p:cNvSpPr>
          <p:nvPr>
            <p:ph type="title" idx="4294967295"/>
          </p:nvPr>
        </p:nvSpPr>
        <p:spPr>
          <a:xfrm>
            <a:off x="143940" y="114006"/>
            <a:ext cx="1036023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All Behaviour is Communication</a:t>
            </a:r>
            <a:endParaRPr kumimoji="0" lang="en-GB" sz="40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Content Placeholder 2">
            <a:extLst>
              <a:ext uri="{FF2B5EF4-FFF2-40B4-BE49-F238E27FC236}">
                <a16:creationId xmlns:a16="http://schemas.microsoft.com/office/drawing/2014/main" id="{F7C1353E-1AD3-6201-D654-065608341D2E}"/>
              </a:ext>
            </a:extLst>
          </p:cNvPr>
          <p:cNvSpPr txBox="1">
            <a:spLocks/>
          </p:cNvSpPr>
          <p:nvPr/>
        </p:nvSpPr>
        <p:spPr>
          <a:xfrm>
            <a:off x="322786" y="1300314"/>
            <a:ext cx="5109826" cy="46113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t>Children display both ‘desirable’ and ‘undesirable’ behaviours. </a:t>
            </a:r>
          </a:p>
          <a:p>
            <a:endParaRPr lang="en-GB" altLang="en-US" sz="900" dirty="0"/>
          </a:p>
          <a:p>
            <a:r>
              <a:rPr lang="en-GB" altLang="en-US" sz="2000" dirty="0"/>
              <a:t>All behaviour serves a purpose.</a:t>
            </a:r>
          </a:p>
          <a:p>
            <a:endParaRPr lang="en-GB" altLang="en-US" sz="900" dirty="0"/>
          </a:p>
          <a:p>
            <a:r>
              <a:rPr lang="en-GB" altLang="en-US" sz="2000" dirty="0"/>
              <a:t>By trying to work out the reasons, we can identify what changes we need to make our own behaviour to promote desirable ones.  </a:t>
            </a:r>
          </a:p>
          <a:p>
            <a:endParaRPr lang="en-GB" altLang="en-US" sz="900" dirty="0"/>
          </a:p>
          <a:p>
            <a:r>
              <a:rPr lang="en-GB" sz="2000" dirty="0"/>
              <a:t>Behaviour should be viewed in the context of the child’s needs and environment.</a:t>
            </a:r>
          </a:p>
          <a:p>
            <a:endParaRPr lang="en-GB" sz="900" dirty="0"/>
          </a:p>
          <a:p>
            <a:r>
              <a:rPr lang="en-GB" sz="2000" i="1" dirty="0">
                <a:solidFill>
                  <a:srgbClr val="0070C0"/>
                </a:solidFill>
              </a:rPr>
              <a:t>The ambition of The Promise is that there should be “no barriers to engagement”.</a:t>
            </a:r>
            <a:endParaRPr lang="en-GB" altLang="en-US" sz="2000" i="1" dirty="0">
              <a:solidFill>
                <a:srgbClr val="0070C0"/>
              </a:solidFill>
            </a:endParaRPr>
          </a:p>
        </p:txBody>
      </p:sp>
      <p:pic>
        <p:nvPicPr>
          <p:cNvPr id="3" name="Picture 2" descr="Graphic of Bruce Perry's sequence of engagement: regulate, relate and reason">
            <a:extLst>
              <a:ext uri="{FF2B5EF4-FFF2-40B4-BE49-F238E27FC236}">
                <a16:creationId xmlns:a16="http://schemas.microsoft.com/office/drawing/2014/main" id="{EB2B04A2-F9A3-2C86-68D9-E8F4F1DFB6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0724" y="873072"/>
            <a:ext cx="6068490" cy="5465798"/>
          </a:xfrm>
          <a:prstGeom prst="rect">
            <a:avLst/>
          </a:prstGeom>
        </p:spPr>
      </p:pic>
    </p:spTree>
    <p:extLst>
      <p:ext uri="{BB962C8B-B14F-4D97-AF65-F5344CB8AC3E}">
        <p14:creationId xmlns:p14="http://schemas.microsoft.com/office/powerpoint/2010/main" val="143642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5">
            <a:extLst>
              <a:ext uri="{FF2B5EF4-FFF2-40B4-BE49-F238E27FC236}">
                <a16:creationId xmlns:a16="http://schemas.microsoft.com/office/drawing/2014/main" id="{B49B272E-1356-4363-6298-BEC3D933F86E}"/>
              </a:ext>
              <a:ext uri="{C183D7F6-B498-43B3-948B-1728B52AA6E4}">
                <adec:decorative xmlns:adec="http://schemas.microsoft.com/office/drawing/2017/decorative" val="1"/>
              </a:ext>
            </a:extLst>
          </p:cNvPr>
          <p:cNvSpPr>
            <a:spLocks noGrp="1"/>
          </p:cNvSpPr>
          <p:nvPr>
            <p:ph type="ftr" sz="quarter" idx="11"/>
          </p:nvPr>
        </p:nvSpPr>
        <p:spPr>
          <a:xfrm>
            <a:off x="8029911" y="6446020"/>
            <a:ext cx="4114800" cy="365125"/>
          </a:xfrm>
        </p:spPr>
        <p:txBody>
          <a:bodyPr/>
          <a:lstStyle/>
          <a:p>
            <a:pPr algn="r"/>
            <a:r>
              <a:rPr lang="en-GB" dirty="0"/>
              <a:t>Family Learning - Keeping The Promise Award </a:t>
            </a:r>
          </a:p>
        </p:txBody>
      </p:sp>
      <p:sp>
        <p:nvSpPr>
          <p:cNvPr id="5" name="Title 1">
            <a:extLst>
              <a:ext uri="{FF2B5EF4-FFF2-40B4-BE49-F238E27FC236}">
                <a16:creationId xmlns:a16="http://schemas.microsoft.com/office/drawing/2014/main" id="{F827C9AF-4AC0-EAE5-DEAD-7D78566FF0D8}"/>
              </a:ext>
            </a:extLst>
          </p:cNvPr>
          <p:cNvSpPr txBox="1">
            <a:spLocks noGrp="1"/>
          </p:cNvSpPr>
          <p:nvPr>
            <p:ph type="title" idx="4294967295"/>
          </p:nvPr>
        </p:nvSpPr>
        <p:spPr>
          <a:xfrm>
            <a:off x="8296276" y="221924"/>
            <a:ext cx="5120561" cy="7019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mj-lt"/>
                <a:ea typeface="+mj-ea"/>
                <a:cs typeface="+mj-cs"/>
              </a:rPr>
              <a:t>Reflection Time</a:t>
            </a:r>
          </a:p>
        </p:txBody>
      </p:sp>
      <p:pic>
        <p:nvPicPr>
          <p:cNvPr id="2" name="Picture 1" descr="Graphic of the Anxiety Cycle showing A trigger, affects thoughts, which affect feelings, which affect our bodies response, which affects are behaviour.">
            <a:extLst>
              <a:ext uri="{FF2B5EF4-FFF2-40B4-BE49-F238E27FC236}">
                <a16:creationId xmlns:a16="http://schemas.microsoft.com/office/drawing/2014/main" id="{664B27BE-0897-7E81-6A11-602B75716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89" y="-5668"/>
            <a:ext cx="4846320" cy="6858000"/>
          </a:xfrm>
          <a:prstGeom prst="rect">
            <a:avLst/>
          </a:prstGeom>
        </p:spPr>
      </p:pic>
      <p:sp>
        <p:nvSpPr>
          <p:cNvPr id="7" name="TextBox 6">
            <a:extLst>
              <a:ext uri="{FF2B5EF4-FFF2-40B4-BE49-F238E27FC236}">
                <a16:creationId xmlns:a16="http://schemas.microsoft.com/office/drawing/2014/main" id="{93739556-0C08-C8BF-2CEE-BA9711F38C1B}"/>
              </a:ext>
            </a:extLst>
          </p:cNvPr>
          <p:cNvSpPr txBox="1"/>
          <p:nvPr/>
        </p:nvSpPr>
        <p:spPr>
          <a:xfrm>
            <a:off x="5072063" y="2016875"/>
            <a:ext cx="6886575" cy="523220"/>
          </a:xfrm>
          <a:prstGeom prst="rect">
            <a:avLst/>
          </a:prstGeom>
          <a:noFill/>
        </p:spPr>
        <p:txBody>
          <a:bodyPr wrap="square">
            <a:spAutoFit/>
          </a:bodyPr>
          <a:lstStyle/>
          <a:p>
            <a:pPr lvl="0" algn="r">
              <a:lnSpc>
                <a:spcPct val="100000"/>
              </a:lnSpc>
            </a:pPr>
            <a:r>
              <a:rPr lang="en-GB" sz="2800" dirty="0">
                <a:latin typeface="+mj-lt"/>
              </a:rPr>
              <a:t>What might ‘distressed’ behaviour look like?</a:t>
            </a:r>
            <a:endParaRPr lang="en-US" sz="2800" dirty="0">
              <a:latin typeface="+mj-lt"/>
            </a:endParaRPr>
          </a:p>
        </p:txBody>
      </p:sp>
      <p:sp>
        <p:nvSpPr>
          <p:cNvPr id="9" name="TextBox 8">
            <a:extLst>
              <a:ext uri="{FF2B5EF4-FFF2-40B4-BE49-F238E27FC236}">
                <a16:creationId xmlns:a16="http://schemas.microsoft.com/office/drawing/2014/main" id="{DDA408A7-B6F0-4C53-8B8E-A3ADA911C26B}"/>
              </a:ext>
            </a:extLst>
          </p:cNvPr>
          <p:cNvSpPr txBox="1"/>
          <p:nvPr/>
        </p:nvSpPr>
        <p:spPr>
          <a:xfrm>
            <a:off x="5214602" y="3423332"/>
            <a:ext cx="6744036" cy="523220"/>
          </a:xfrm>
          <a:prstGeom prst="rect">
            <a:avLst/>
          </a:prstGeom>
          <a:noFill/>
        </p:spPr>
        <p:txBody>
          <a:bodyPr wrap="square">
            <a:spAutoFit/>
          </a:bodyPr>
          <a:lstStyle/>
          <a:p>
            <a:pPr lvl="0" algn="r">
              <a:lnSpc>
                <a:spcPct val="100000"/>
              </a:lnSpc>
            </a:pPr>
            <a:r>
              <a:rPr lang="en-GB" sz="2800" dirty="0">
                <a:latin typeface="+mj-lt"/>
              </a:rPr>
              <a:t>What might this be communicating?</a:t>
            </a:r>
            <a:endParaRPr lang="en-US" sz="2800" dirty="0">
              <a:latin typeface="+mj-lt"/>
            </a:endParaRPr>
          </a:p>
        </p:txBody>
      </p:sp>
    </p:spTree>
    <p:extLst>
      <p:ext uri="{BB962C8B-B14F-4D97-AF65-F5344CB8AC3E}">
        <p14:creationId xmlns:p14="http://schemas.microsoft.com/office/powerpoint/2010/main" val="192635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5">
            <a:extLst>
              <a:ext uri="{FF2B5EF4-FFF2-40B4-BE49-F238E27FC236}">
                <a16:creationId xmlns:a16="http://schemas.microsoft.com/office/drawing/2014/main" id="{984D1199-3BEA-A3B4-E1A1-342B7097AFBA}"/>
              </a:ext>
              <a:ext uri="{C183D7F6-B498-43B3-948B-1728B52AA6E4}">
                <adec:decorative xmlns:adec="http://schemas.microsoft.com/office/drawing/2017/decorative" val="1"/>
              </a:ext>
            </a:extLst>
          </p:cNvPr>
          <p:cNvSpPr>
            <a:spLocks noGrp="1"/>
          </p:cNvSpPr>
          <p:nvPr>
            <p:ph type="ftr" sz="quarter" idx="11"/>
          </p:nvPr>
        </p:nvSpPr>
        <p:spPr>
          <a:xfrm>
            <a:off x="8029911" y="6446020"/>
            <a:ext cx="4114800" cy="365125"/>
          </a:xfrm>
        </p:spPr>
        <p:txBody>
          <a:bodyPr/>
          <a:lstStyle/>
          <a:p>
            <a:pPr algn="r"/>
            <a:r>
              <a:rPr lang="en-GB" dirty="0"/>
              <a:t>Family Learning - Keeping The Promise Award </a:t>
            </a:r>
          </a:p>
        </p:txBody>
      </p:sp>
      <p:sp>
        <p:nvSpPr>
          <p:cNvPr id="4" name="Title 4">
            <a:extLst>
              <a:ext uri="{FF2B5EF4-FFF2-40B4-BE49-F238E27FC236}">
                <a16:creationId xmlns:a16="http://schemas.microsoft.com/office/drawing/2014/main" id="{48991485-E639-B948-8ACD-417E8800CBA8}"/>
              </a:ext>
            </a:extLst>
          </p:cNvPr>
          <p:cNvSpPr txBox="1">
            <a:spLocks noGrp="1" noChangeArrowheads="1"/>
          </p:cNvSpPr>
          <p:nvPr>
            <p:ph type="title" idx="4294967295"/>
          </p:nvPr>
        </p:nvSpPr>
        <p:spPr>
          <a:xfrm>
            <a:off x="123825" y="139518"/>
            <a:ext cx="12363450" cy="13017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800" b="1" i="0" u="none" strike="noStrike" kern="1200" cap="none" spc="0" normalizeH="0" baseline="0" noProof="0" dirty="0">
                <a:ln>
                  <a:noFill/>
                </a:ln>
                <a:solidFill>
                  <a:schemeClr val="tx1"/>
                </a:solidFill>
                <a:effectLst/>
                <a:uLnTx/>
                <a:uFillTx/>
                <a:latin typeface="+mj-lt"/>
                <a:ea typeface="+mj-ea"/>
                <a:cs typeface="+mj-cs"/>
              </a:rPr>
              <a:t>What happens if we </a:t>
            </a:r>
            <a:r>
              <a:rPr lang="en-GB" altLang="en-US" sz="3800" b="1" dirty="0"/>
              <a:t>r</a:t>
            </a:r>
            <a:r>
              <a:rPr kumimoji="0" lang="en-GB" altLang="en-US" sz="3800" b="1" i="0" u="none" strike="noStrike" kern="1200" cap="none" spc="0" normalizeH="0" baseline="0" noProof="0" dirty="0" err="1">
                <a:ln>
                  <a:noFill/>
                </a:ln>
                <a:solidFill>
                  <a:schemeClr val="tx1"/>
                </a:solidFill>
                <a:effectLst/>
                <a:uLnTx/>
                <a:uFillTx/>
                <a:latin typeface="+mj-lt"/>
                <a:ea typeface="+mj-ea"/>
                <a:cs typeface="+mj-cs"/>
              </a:rPr>
              <a:t>eframe</a:t>
            </a:r>
            <a:r>
              <a:rPr kumimoji="0" lang="en-GB" altLang="en-US" sz="3800" b="1" i="0" u="none" strike="noStrike" kern="1200" cap="none" spc="0" normalizeH="0" baseline="0" noProof="0" dirty="0">
                <a:ln>
                  <a:noFill/>
                </a:ln>
                <a:solidFill>
                  <a:schemeClr val="tx1"/>
                </a:solidFill>
                <a:effectLst/>
                <a:uLnTx/>
                <a:uFillTx/>
                <a:latin typeface="+mj-lt"/>
                <a:ea typeface="+mj-ea"/>
                <a:cs typeface="+mj-cs"/>
              </a:rPr>
              <a:t> our </a:t>
            </a:r>
            <a:r>
              <a:rPr lang="en-GB" altLang="en-US" sz="3800" b="1" dirty="0"/>
              <a:t>t</a:t>
            </a:r>
            <a:r>
              <a:rPr kumimoji="0" lang="en-GB" altLang="en-US" sz="3800" b="1" i="0" u="none" strike="noStrike" kern="1200" cap="none" spc="0" normalizeH="0" baseline="0" noProof="0" dirty="0" err="1">
                <a:ln>
                  <a:noFill/>
                </a:ln>
                <a:solidFill>
                  <a:schemeClr val="tx1"/>
                </a:solidFill>
                <a:effectLst/>
                <a:uLnTx/>
                <a:uFillTx/>
                <a:latin typeface="+mj-lt"/>
                <a:ea typeface="+mj-ea"/>
                <a:cs typeface="+mj-cs"/>
              </a:rPr>
              <a:t>hinking</a:t>
            </a:r>
            <a:r>
              <a:rPr kumimoji="0" lang="en-GB" altLang="en-US" sz="3800" b="1" i="0" u="none" strike="noStrike" kern="1200" cap="none" spc="0" normalizeH="0" baseline="0" noProof="0" dirty="0">
                <a:ln>
                  <a:noFill/>
                </a:ln>
                <a:solidFill>
                  <a:schemeClr val="tx1"/>
                </a:solidFill>
                <a:effectLst/>
                <a:uLnTx/>
                <a:uFillTx/>
                <a:latin typeface="+mj-lt"/>
                <a:ea typeface="+mj-ea"/>
                <a:cs typeface="+mj-cs"/>
              </a:rPr>
              <a:t> and language?</a:t>
            </a:r>
          </a:p>
        </p:txBody>
      </p:sp>
      <p:sp>
        <p:nvSpPr>
          <p:cNvPr id="2" name="TextBox 1">
            <a:extLst>
              <a:ext uri="{FF2B5EF4-FFF2-40B4-BE49-F238E27FC236}">
                <a16:creationId xmlns:a16="http://schemas.microsoft.com/office/drawing/2014/main" id="{FEB1DBFB-5D8B-2F45-10E8-847AB0E6445C}"/>
              </a:ext>
            </a:extLst>
          </p:cNvPr>
          <p:cNvSpPr txBox="1"/>
          <p:nvPr/>
        </p:nvSpPr>
        <p:spPr>
          <a:xfrm>
            <a:off x="528638" y="968853"/>
            <a:ext cx="4307612" cy="461665"/>
          </a:xfrm>
          <a:prstGeom prst="rect">
            <a:avLst/>
          </a:prstGeom>
          <a:noFill/>
        </p:spPr>
        <p:txBody>
          <a:bodyPr wrap="square" rtlCol="0">
            <a:spAutoFit/>
          </a:bodyPr>
          <a:lstStyle/>
          <a:p>
            <a:r>
              <a:rPr lang="en-GB" sz="2400" dirty="0">
                <a:solidFill>
                  <a:srgbClr val="0070C0"/>
                </a:solidFill>
              </a:rPr>
              <a:t>Behaviour on display might be…</a:t>
            </a:r>
          </a:p>
        </p:txBody>
      </p:sp>
      <p:sp>
        <p:nvSpPr>
          <p:cNvPr id="5" name="Content Placeholder 2">
            <a:extLst>
              <a:ext uri="{FF2B5EF4-FFF2-40B4-BE49-F238E27FC236}">
                <a16:creationId xmlns:a16="http://schemas.microsoft.com/office/drawing/2014/main" id="{70C1A2A1-8F4C-C5CB-0861-AFB76D56415E}"/>
              </a:ext>
            </a:extLst>
          </p:cNvPr>
          <p:cNvSpPr txBox="1">
            <a:spLocks/>
          </p:cNvSpPr>
          <p:nvPr/>
        </p:nvSpPr>
        <p:spPr>
          <a:xfrm>
            <a:off x="911952" y="1614486"/>
            <a:ext cx="3924298" cy="4457702"/>
          </a:xfrm>
          <a:prstGeom prst="rect">
            <a:avLst/>
          </a:prstGeom>
        </p:spPr>
        <p:txBody>
          <a:bodyPr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defRPr/>
            </a:pPr>
            <a:r>
              <a:rPr lang="en-GB" sz="4400" dirty="0"/>
              <a:t>Angry</a:t>
            </a:r>
          </a:p>
          <a:p>
            <a:pPr marL="0" indent="0" algn="r">
              <a:lnSpc>
                <a:spcPct val="120000"/>
              </a:lnSpc>
              <a:buFont typeface="Arial" panose="020B0604020202020204" pitchFamily="34" charset="0"/>
              <a:buNone/>
              <a:defRPr/>
            </a:pPr>
            <a:r>
              <a:rPr lang="en-GB" sz="4400" dirty="0"/>
              <a:t>Aggressive                                                               </a:t>
            </a:r>
          </a:p>
          <a:p>
            <a:pPr marL="0" indent="0" algn="r">
              <a:lnSpc>
                <a:spcPct val="120000"/>
              </a:lnSpc>
              <a:buFont typeface="Arial" panose="020B0604020202020204" pitchFamily="34" charset="0"/>
              <a:buNone/>
              <a:defRPr/>
            </a:pPr>
            <a:r>
              <a:rPr lang="en-GB" sz="4400" dirty="0"/>
              <a:t>Defiant                                             </a:t>
            </a:r>
          </a:p>
          <a:p>
            <a:pPr marL="0" indent="0" algn="r">
              <a:lnSpc>
                <a:spcPct val="120000"/>
              </a:lnSpc>
              <a:buFont typeface="Arial" panose="020B0604020202020204" pitchFamily="34" charset="0"/>
              <a:buNone/>
              <a:defRPr/>
            </a:pPr>
            <a:r>
              <a:rPr lang="en-GB" sz="4400" dirty="0"/>
              <a:t>Not engaging                                  </a:t>
            </a:r>
          </a:p>
          <a:p>
            <a:pPr marL="0" indent="0" algn="r">
              <a:lnSpc>
                <a:spcPct val="120000"/>
              </a:lnSpc>
              <a:buFont typeface="Arial" panose="020B0604020202020204" pitchFamily="34" charset="0"/>
              <a:buNone/>
              <a:defRPr/>
            </a:pPr>
            <a:r>
              <a:rPr lang="en-GB" sz="4400" dirty="0"/>
              <a:t>Rude                                               </a:t>
            </a:r>
          </a:p>
          <a:p>
            <a:pPr marL="0" indent="0" algn="r">
              <a:lnSpc>
                <a:spcPct val="120000"/>
              </a:lnSpc>
              <a:buFont typeface="Arial" panose="020B0604020202020204" pitchFamily="34" charset="0"/>
              <a:buNone/>
              <a:defRPr/>
            </a:pPr>
            <a:r>
              <a:rPr lang="en-GB" sz="4400" dirty="0"/>
              <a:t>Withdrawn                                      </a:t>
            </a:r>
          </a:p>
          <a:p>
            <a:pPr marL="0" indent="0" algn="r">
              <a:lnSpc>
                <a:spcPct val="120000"/>
              </a:lnSpc>
              <a:buFont typeface="Arial" panose="020B0604020202020204" pitchFamily="34" charset="0"/>
              <a:buNone/>
              <a:defRPr/>
            </a:pPr>
            <a:r>
              <a:rPr lang="en-GB" sz="4400" dirty="0"/>
              <a:t>Attention seeking                           </a:t>
            </a:r>
          </a:p>
          <a:p>
            <a:pPr marL="0" indent="0" algn="r">
              <a:lnSpc>
                <a:spcPct val="120000"/>
              </a:lnSpc>
              <a:buFont typeface="Arial" panose="020B0604020202020204" pitchFamily="34" charset="0"/>
              <a:buNone/>
              <a:defRPr/>
            </a:pPr>
            <a:r>
              <a:rPr lang="en-GB" sz="4400" dirty="0"/>
              <a:t>Avoidant                                          </a:t>
            </a:r>
          </a:p>
          <a:p>
            <a:pPr marL="0" indent="0" algn="r">
              <a:lnSpc>
                <a:spcPct val="120000"/>
              </a:lnSpc>
              <a:buFont typeface="Arial" panose="020B0604020202020204" pitchFamily="34" charset="0"/>
              <a:buNone/>
              <a:defRPr/>
            </a:pPr>
            <a:r>
              <a:rPr lang="en-GB" sz="4400" dirty="0"/>
              <a:t>Unacceptable behaviour   </a:t>
            </a:r>
            <a:r>
              <a:rPr lang="en-GB" dirty="0"/>
              <a:t>              </a:t>
            </a:r>
          </a:p>
        </p:txBody>
      </p:sp>
      <p:sp>
        <p:nvSpPr>
          <p:cNvPr id="7" name="TextBox 6">
            <a:extLst>
              <a:ext uri="{FF2B5EF4-FFF2-40B4-BE49-F238E27FC236}">
                <a16:creationId xmlns:a16="http://schemas.microsoft.com/office/drawing/2014/main" id="{0AF4D3E8-C439-9A8A-E4A7-1E45BD6AAFC5}"/>
              </a:ext>
            </a:extLst>
          </p:cNvPr>
          <p:cNvSpPr txBox="1"/>
          <p:nvPr/>
        </p:nvSpPr>
        <p:spPr>
          <a:xfrm>
            <a:off x="6777037" y="967085"/>
            <a:ext cx="4884012" cy="461665"/>
          </a:xfrm>
          <a:prstGeom prst="rect">
            <a:avLst/>
          </a:prstGeom>
          <a:noFill/>
        </p:spPr>
        <p:txBody>
          <a:bodyPr wrap="square" rtlCol="0">
            <a:spAutoFit/>
          </a:bodyPr>
          <a:lstStyle/>
          <a:p>
            <a:r>
              <a:rPr lang="en-GB" sz="2400" dirty="0">
                <a:solidFill>
                  <a:srgbClr val="0070C0"/>
                </a:solidFill>
              </a:rPr>
              <a:t>We can choose to reframe it as…</a:t>
            </a:r>
          </a:p>
        </p:txBody>
      </p:sp>
      <p:sp>
        <p:nvSpPr>
          <p:cNvPr id="6" name="Content Placeholder 5">
            <a:extLst>
              <a:ext uri="{FF2B5EF4-FFF2-40B4-BE49-F238E27FC236}">
                <a16:creationId xmlns:a16="http://schemas.microsoft.com/office/drawing/2014/main" id="{54E7734A-1352-F0A0-F78D-830F76903CF8}"/>
              </a:ext>
            </a:extLst>
          </p:cNvPr>
          <p:cNvSpPr txBox="1">
            <a:spLocks/>
          </p:cNvSpPr>
          <p:nvPr/>
        </p:nvSpPr>
        <p:spPr>
          <a:xfrm>
            <a:off x="6779350" y="1614486"/>
            <a:ext cx="5707925" cy="3814764"/>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defRPr/>
            </a:pPr>
            <a:r>
              <a:rPr lang="en-GB" sz="2400" dirty="0"/>
              <a:t>Distressed</a:t>
            </a:r>
          </a:p>
          <a:p>
            <a:pPr marL="0" indent="0">
              <a:lnSpc>
                <a:spcPct val="100000"/>
              </a:lnSpc>
              <a:buFont typeface="Arial" panose="020B0604020202020204" pitchFamily="34" charset="0"/>
              <a:buNone/>
              <a:defRPr/>
            </a:pPr>
            <a:r>
              <a:rPr lang="en-GB" sz="2400" dirty="0"/>
              <a:t>Frightened</a:t>
            </a:r>
          </a:p>
          <a:p>
            <a:pPr marL="0" indent="0">
              <a:lnSpc>
                <a:spcPct val="100000"/>
              </a:lnSpc>
              <a:buFont typeface="Arial" panose="020B0604020202020204" pitchFamily="34" charset="0"/>
              <a:buNone/>
              <a:defRPr/>
            </a:pPr>
            <a:r>
              <a:rPr lang="en-GB" sz="2400" dirty="0"/>
              <a:t>‘In fight’ survival mode</a:t>
            </a:r>
          </a:p>
          <a:p>
            <a:pPr marL="0" indent="0">
              <a:lnSpc>
                <a:spcPct val="100000"/>
              </a:lnSpc>
              <a:buFont typeface="Arial" panose="020B0604020202020204" pitchFamily="34" charset="0"/>
              <a:buNone/>
              <a:defRPr/>
            </a:pPr>
            <a:r>
              <a:rPr lang="en-GB" sz="2400" dirty="0"/>
              <a:t>Doesn’t feel safe yet</a:t>
            </a:r>
          </a:p>
          <a:p>
            <a:pPr marL="0" indent="0">
              <a:lnSpc>
                <a:spcPct val="100000"/>
              </a:lnSpc>
              <a:buFont typeface="Arial" panose="020B0604020202020204" pitchFamily="34" charset="0"/>
              <a:buNone/>
              <a:defRPr/>
            </a:pPr>
            <a:r>
              <a:rPr lang="en-GB" sz="2400" dirty="0"/>
              <a:t>Self-protective</a:t>
            </a:r>
          </a:p>
          <a:p>
            <a:pPr marL="0" indent="0">
              <a:lnSpc>
                <a:spcPct val="100000"/>
              </a:lnSpc>
              <a:buFont typeface="Arial" panose="020B0604020202020204" pitchFamily="34" charset="0"/>
              <a:buNone/>
              <a:defRPr/>
            </a:pPr>
            <a:r>
              <a:rPr lang="en-GB" sz="2400" dirty="0"/>
              <a:t>Cautious</a:t>
            </a:r>
          </a:p>
          <a:p>
            <a:pPr marL="0" indent="0">
              <a:lnSpc>
                <a:spcPct val="100000"/>
              </a:lnSpc>
              <a:buFont typeface="Arial" panose="020B0604020202020204" pitchFamily="34" charset="0"/>
              <a:buNone/>
              <a:defRPr/>
            </a:pPr>
            <a:r>
              <a:rPr lang="en-GB" sz="2400" dirty="0"/>
              <a:t>Attachment seeking/attention needing</a:t>
            </a:r>
          </a:p>
          <a:p>
            <a:pPr marL="0" indent="0">
              <a:lnSpc>
                <a:spcPct val="100000"/>
              </a:lnSpc>
              <a:buFont typeface="Arial" panose="020B0604020202020204" pitchFamily="34" charset="0"/>
              <a:buNone/>
              <a:defRPr/>
            </a:pPr>
            <a:r>
              <a:rPr lang="en-GB" sz="2400" dirty="0"/>
              <a:t>‘In flight’ survival mode</a:t>
            </a:r>
          </a:p>
          <a:p>
            <a:pPr marL="0" indent="0">
              <a:lnSpc>
                <a:spcPct val="100000"/>
              </a:lnSpc>
              <a:buFont typeface="Arial" panose="020B0604020202020204" pitchFamily="34" charset="0"/>
              <a:buNone/>
              <a:defRPr/>
            </a:pPr>
            <a:r>
              <a:rPr lang="en-GB" sz="2400" dirty="0"/>
              <a:t>Understandable behaviour</a:t>
            </a:r>
          </a:p>
        </p:txBody>
      </p:sp>
      <p:pic>
        <p:nvPicPr>
          <p:cNvPr id="9" name="Picture 8">
            <a:extLst>
              <a:ext uri="{FF2B5EF4-FFF2-40B4-BE49-F238E27FC236}">
                <a16:creationId xmlns:a16="http://schemas.microsoft.com/office/drawing/2014/main" id="{D44FD2D8-8474-B1D5-E61D-05BDAF9C5D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8141" y="1614486"/>
            <a:ext cx="1019317" cy="323895"/>
          </a:xfrm>
          <a:prstGeom prst="rect">
            <a:avLst/>
          </a:prstGeom>
        </p:spPr>
      </p:pic>
      <p:pic>
        <p:nvPicPr>
          <p:cNvPr id="10" name="Picture 9">
            <a:extLst>
              <a:ext uri="{FF2B5EF4-FFF2-40B4-BE49-F238E27FC236}">
                <a16:creationId xmlns:a16="http://schemas.microsoft.com/office/drawing/2014/main" id="{BFBBCF21-0A23-7237-39E7-ADE77A943D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10050" y="2153385"/>
            <a:ext cx="1019317" cy="323895"/>
          </a:xfrm>
          <a:prstGeom prst="rect">
            <a:avLst/>
          </a:prstGeom>
        </p:spPr>
      </p:pic>
      <p:pic>
        <p:nvPicPr>
          <p:cNvPr id="11" name="Picture 10">
            <a:extLst>
              <a:ext uri="{FF2B5EF4-FFF2-40B4-BE49-F238E27FC236}">
                <a16:creationId xmlns:a16="http://schemas.microsoft.com/office/drawing/2014/main" id="{23C7026D-1FA0-9A52-44C3-CAA21B93C5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8141" y="2705880"/>
            <a:ext cx="1019317" cy="323895"/>
          </a:xfrm>
          <a:prstGeom prst="rect">
            <a:avLst/>
          </a:prstGeom>
        </p:spPr>
      </p:pic>
      <p:pic>
        <p:nvPicPr>
          <p:cNvPr id="12" name="Picture 11">
            <a:extLst>
              <a:ext uri="{FF2B5EF4-FFF2-40B4-BE49-F238E27FC236}">
                <a16:creationId xmlns:a16="http://schemas.microsoft.com/office/drawing/2014/main" id="{9067DA32-FFCA-F7EB-678D-84C67C3AB5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8141" y="3183897"/>
            <a:ext cx="1019317" cy="323895"/>
          </a:xfrm>
          <a:prstGeom prst="rect">
            <a:avLst/>
          </a:prstGeom>
        </p:spPr>
      </p:pic>
      <p:pic>
        <p:nvPicPr>
          <p:cNvPr id="13" name="Picture 12">
            <a:extLst>
              <a:ext uri="{FF2B5EF4-FFF2-40B4-BE49-F238E27FC236}">
                <a16:creationId xmlns:a16="http://schemas.microsoft.com/office/drawing/2014/main" id="{7ACDE37A-7539-CAE8-155A-DFD0DA7983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8141" y="3696220"/>
            <a:ext cx="1019317" cy="323895"/>
          </a:xfrm>
          <a:prstGeom prst="rect">
            <a:avLst/>
          </a:prstGeom>
        </p:spPr>
      </p:pic>
      <p:pic>
        <p:nvPicPr>
          <p:cNvPr id="14" name="Picture 13">
            <a:extLst>
              <a:ext uri="{FF2B5EF4-FFF2-40B4-BE49-F238E27FC236}">
                <a16:creationId xmlns:a16="http://schemas.microsoft.com/office/drawing/2014/main" id="{DA89B2F8-FD86-6224-3F26-BDC49AC876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8141" y="4153420"/>
            <a:ext cx="1019317" cy="323895"/>
          </a:xfrm>
          <a:prstGeom prst="rect">
            <a:avLst/>
          </a:prstGeom>
        </p:spPr>
      </p:pic>
      <p:pic>
        <p:nvPicPr>
          <p:cNvPr id="15" name="Picture 14">
            <a:extLst>
              <a:ext uri="{FF2B5EF4-FFF2-40B4-BE49-F238E27FC236}">
                <a16:creationId xmlns:a16="http://schemas.microsoft.com/office/drawing/2014/main" id="{74054345-4C80-1105-84BD-D397AA5399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86233" y="4657984"/>
            <a:ext cx="1019317" cy="323895"/>
          </a:xfrm>
          <a:prstGeom prst="rect">
            <a:avLst/>
          </a:prstGeom>
        </p:spPr>
      </p:pic>
      <p:pic>
        <p:nvPicPr>
          <p:cNvPr id="16" name="Picture 15">
            <a:extLst>
              <a:ext uri="{FF2B5EF4-FFF2-40B4-BE49-F238E27FC236}">
                <a16:creationId xmlns:a16="http://schemas.microsoft.com/office/drawing/2014/main" id="{C2824B02-C2A4-63ED-DD1D-B319251D97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8141" y="5136001"/>
            <a:ext cx="1019317" cy="323895"/>
          </a:xfrm>
          <a:prstGeom prst="rect">
            <a:avLst/>
          </a:prstGeom>
        </p:spPr>
      </p:pic>
      <p:pic>
        <p:nvPicPr>
          <p:cNvPr id="17" name="Picture 16">
            <a:extLst>
              <a:ext uri="{FF2B5EF4-FFF2-40B4-BE49-F238E27FC236}">
                <a16:creationId xmlns:a16="http://schemas.microsoft.com/office/drawing/2014/main" id="{AE0D72D1-FB72-B0A9-7029-70E8839715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8141" y="5648324"/>
            <a:ext cx="1019317" cy="323895"/>
          </a:xfrm>
          <a:prstGeom prst="rect">
            <a:avLst/>
          </a:prstGeom>
        </p:spPr>
      </p:pic>
    </p:spTree>
    <p:extLst>
      <p:ext uri="{BB962C8B-B14F-4D97-AF65-F5344CB8AC3E}">
        <p14:creationId xmlns:p14="http://schemas.microsoft.com/office/powerpoint/2010/main" val="64757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FBFC-1291-FEB5-4644-72DBF9C3EF78}"/>
              </a:ext>
            </a:extLst>
          </p:cNvPr>
          <p:cNvSpPr>
            <a:spLocks noGrp="1"/>
          </p:cNvSpPr>
          <p:nvPr>
            <p:ph type="title"/>
          </p:nvPr>
        </p:nvSpPr>
        <p:spPr>
          <a:xfrm>
            <a:off x="165847" y="-138907"/>
            <a:ext cx="10515600" cy="1325563"/>
          </a:xfrm>
        </p:spPr>
        <p:txBody>
          <a:bodyPr>
            <a:normAutofit/>
          </a:bodyPr>
          <a:lstStyle/>
          <a:p>
            <a:r>
              <a:rPr lang="en-GB" sz="4000" b="1" dirty="0"/>
              <a:t>Whole Family Support</a:t>
            </a:r>
          </a:p>
        </p:txBody>
      </p:sp>
      <p:sp>
        <p:nvSpPr>
          <p:cNvPr id="3" name="Content Placeholder 2">
            <a:extLst>
              <a:ext uri="{FF2B5EF4-FFF2-40B4-BE49-F238E27FC236}">
                <a16:creationId xmlns:a16="http://schemas.microsoft.com/office/drawing/2014/main" id="{E1A57AD3-F583-4CE0-F0C1-106F2C7A28D9}"/>
              </a:ext>
            </a:extLst>
          </p:cNvPr>
          <p:cNvSpPr>
            <a:spLocks noGrp="1"/>
          </p:cNvSpPr>
          <p:nvPr>
            <p:ph idx="1"/>
          </p:nvPr>
        </p:nvSpPr>
        <p:spPr>
          <a:xfrm>
            <a:off x="351067" y="1128484"/>
            <a:ext cx="11395737" cy="4351338"/>
          </a:xfrm>
        </p:spPr>
        <p:txBody>
          <a:bodyPr/>
          <a:lstStyle/>
          <a:p>
            <a:pPr marL="285750" indent="-285750">
              <a:buFont typeface="Arial" panose="020B0604020202020204" pitchFamily="34" charset="0"/>
              <a:buChar char="•"/>
            </a:pPr>
            <a:r>
              <a:rPr lang="en-GB" dirty="0"/>
              <a:t>Scotland must do all it can to keep children with their families.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dirty="0"/>
              <a:t>There must be more support for families based in the communities where they live.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dirty="0"/>
              <a:t>There must be significant, ongoing and persistent commitment to ending poverty and mitigating its impacts for Scotland’s children, families and communities.</a:t>
            </a:r>
          </a:p>
          <a:p>
            <a:endParaRPr lang="en-GB" dirty="0"/>
          </a:p>
        </p:txBody>
      </p:sp>
      <p:sp>
        <p:nvSpPr>
          <p:cNvPr id="4" name="Footer Placeholder 3">
            <a:extLst>
              <a:ext uri="{FF2B5EF4-FFF2-40B4-BE49-F238E27FC236}">
                <a16:creationId xmlns:a16="http://schemas.microsoft.com/office/drawing/2014/main" id="{CC7ED063-B599-2DE0-0ECD-D12EB1A86492}"/>
              </a:ext>
              <a:ext uri="{C183D7F6-B498-43B3-948B-1728B52AA6E4}">
                <adec:decorative xmlns:adec="http://schemas.microsoft.com/office/drawing/2017/decorative" val="1"/>
              </a:ext>
            </a:extLst>
          </p:cNvPr>
          <p:cNvSpPr>
            <a:spLocks noGrp="1"/>
          </p:cNvSpPr>
          <p:nvPr>
            <p:ph type="ftr" sz="quarter" idx="11"/>
          </p:nvPr>
        </p:nvSpPr>
        <p:spPr>
          <a:xfrm>
            <a:off x="8050306" y="6410138"/>
            <a:ext cx="4114800" cy="365125"/>
          </a:xfrm>
        </p:spPr>
        <p:txBody>
          <a:bodyPr/>
          <a:lstStyle/>
          <a:p>
            <a:pPr algn="r"/>
            <a:r>
              <a:rPr lang="en-GB" dirty="0"/>
              <a:t>Family Learning - Keeping The Promise Award </a:t>
            </a:r>
          </a:p>
        </p:txBody>
      </p:sp>
      <p:pic>
        <p:nvPicPr>
          <p:cNvPr id="2050" name="Picture 2">
            <a:extLst>
              <a:ext uri="{FF2B5EF4-FFF2-40B4-BE49-F238E27FC236}">
                <a16:creationId xmlns:a16="http://schemas.microsoft.com/office/drawing/2014/main" id="{0C6A7CF2-99C7-119B-6867-5C39AE9DE644}"/>
              </a:ex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1067" y="4867700"/>
            <a:ext cx="9563100" cy="122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99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7992707" y="6417392"/>
            <a:ext cx="4114800" cy="365125"/>
          </a:xfrm>
        </p:spPr>
        <p:txBody>
          <a:bodyPr/>
          <a:lstStyle/>
          <a:p>
            <a:pPr algn="r"/>
            <a:r>
              <a:rPr lang="en-GB" dirty="0"/>
              <a:t>Family Learning - Keeping The Promise Award </a:t>
            </a:r>
          </a:p>
        </p:txBody>
      </p:sp>
      <p:sp>
        <p:nvSpPr>
          <p:cNvPr id="5" name="Title 4">
            <a:extLst>
              <a:ext uri="{FF2B5EF4-FFF2-40B4-BE49-F238E27FC236}">
                <a16:creationId xmlns:a16="http://schemas.microsoft.com/office/drawing/2014/main" id="{D7A7DD7D-A08B-815C-DFF4-CB3C918BAA85}"/>
              </a:ext>
            </a:extLst>
          </p:cNvPr>
          <p:cNvSpPr txBox="1">
            <a:spLocks noGrp="1"/>
          </p:cNvSpPr>
          <p:nvPr>
            <p:ph type="title" idx="4294967295"/>
          </p:nvPr>
        </p:nvSpPr>
        <p:spPr>
          <a:xfrm>
            <a:off x="286603" y="244397"/>
            <a:ext cx="12001828" cy="11695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Supporting Children, Young People and Families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mj-lt"/>
                <a:ea typeface="+mn-ea"/>
                <a:cs typeface="+mn-cs"/>
              </a:rPr>
              <a:t>(including those who are care experienced)</a:t>
            </a:r>
          </a:p>
        </p:txBody>
      </p:sp>
      <p:sp>
        <p:nvSpPr>
          <p:cNvPr id="9" name="TextBox 8">
            <a:extLst>
              <a:ext uri="{FF2B5EF4-FFF2-40B4-BE49-F238E27FC236}">
                <a16:creationId xmlns:a16="http://schemas.microsoft.com/office/drawing/2014/main" id="{E679AFDA-7AD2-4E35-9954-2BFFDCAB0371}"/>
              </a:ext>
            </a:extLst>
          </p:cNvPr>
          <p:cNvSpPr txBox="1"/>
          <p:nvPr/>
        </p:nvSpPr>
        <p:spPr>
          <a:xfrm>
            <a:off x="286603" y="1588067"/>
            <a:ext cx="6471644" cy="5055230"/>
          </a:xfrm>
          <a:prstGeom prst="rect">
            <a:avLst/>
          </a:prstGeom>
          <a:noFill/>
        </p:spPr>
        <p:txBody>
          <a:bodyPr wrap="square">
            <a:spAutoFit/>
          </a:bodyPr>
          <a:lstStyle/>
          <a:p>
            <a:pPr lvl="1"/>
            <a:endParaRPr lang="en-GB" sz="2800" dirty="0"/>
          </a:p>
          <a:p>
            <a:pPr marL="342900" lvl="1" indent="-342900">
              <a:buFont typeface="Arial" panose="020B0604020202020204" pitchFamily="34" charset="0"/>
              <a:buChar char="•"/>
            </a:pPr>
            <a:r>
              <a:rPr lang="en-GB" sz="2400" dirty="0"/>
              <a:t>Trauma &amp; Risk factors</a:t>
            </a:r>
          </a:p>
          <a:p>
            <a:pPr marL="342900" lvl="1" indent="-342900">
              <a:buFont typeface="Arial" panose="020B0604020202020204" pitchFamily="34" charset="0"/>
              <a:buChar char="•"/>
            </a:pPr>
            <a:endParaRPr lang="en-GB" sz="1200" dirty="0"/>
          </a:p>
          <a:p>
            <a:pPr marL="342900" lvl="1" indent="-342900">
              <a:buFont typeface="Arial" panose="020B0604020202020204" pitchFamily="34" charset="0"/>
              <a:buChar char="•"/>
            </a:pPr>
            <a:r>
              <a:rPr lang="en-GB" sz="2400" dirty="0"/>
              <a:t>Brain development &amp; our Window of Tolerance</a:t>
            </a:r>
          </a:p>
          <a:p>
            <a:pPr marL="342900" lvl="1" indent="-342900">
              <a:buFont typeface="Arial" panose="020B0604020202020204" pitchFamily="34" charset="0"/>
              <a:buChar char="•"/>
            </a:pPr>
            <a:endParaRPr lang="en-GB" sz="1000" dirty="0"/>
          </a:p>
          <a:p>
            <a:pPr marL="342900" lvl="1" indent="-342900">
              <a:buFont typeface="Arial" panose="020B0604020202020204" pitchFamily="34" charset="0"/>
              <a:buChar char="•"/>
            </a:pPr>
            <a:r>
              <a:rPr lang="en-GB" sz="2400" dirty="0"/>
              <a:t>Positive experiences &amp; resilience</a:t>
            </a:r>
          </a:p>
          <a:p>
            <a:pPr marL="342900" lvl="1" indent="-342900">
              <a:buFont typeface="Arial" panose="020B0604020202020204" pitchFamily="34" charset="0"/>
              <a:buChar char="•"/>
            </a:pPr>
            <a:endParaRPr lang="en-GB" sz="1000" dirty="0"/>
          </a:p>
          <a:p>
            <a:pPr marL="342900" lvl="1" indent="-342900">
              <a:buFont typeface="Arial" panose="020B0604020202020204" pitchFamily="34" charset="0"/>
              <a:buChar char="•"/>
            </a:pPr>
            <a:r>
              <a:rPr lang="en-GB" sz="2400" dirty="0"/>
              <a:t>Nurture Principles &amp; Maslow</a:t>
            </a:r>
          </a:p>
          <a:p>
            <a:pPr marL="342900" lvl="1" indent="-342900">
              <a:buFont typeface="Arial" panose="020B0604020202020204" pitchFamily="34" charset="0"/>
              <a:buChar char="•"/>
            </a:pPr>
            <a:endParaRPr lang="en-GB" sz="1050" dirty="0"/>
          </a:p>
          <a:p>
            <a:pPr marL="342900" lvl="1" indent="-342900">
              <a:buFont typeface="Arial" panose="020B0604020202020204" pitchFamily="34" charset="0"/>
              <a:buChar char="•"/>
            </a:pPr>
            <a:r>
              <a:rPr lang="en-GB" sz="2400" dirty="0"/>
              <a:t>Behaviour &amp; Language</a:t>
            </a:r>
          </a:p>
          <a:p>
            <a:pPr marL="342900" lvl="1" indent="-342900">
              <a:buFont typeface="Arial" panose="020B0604020202020204" pitchFamily="34" charset="0"/>
              <a:buChar char="•"/>
            </a:pPr>
            <a:endParaRPr lang="en-GB" sz="1000" dirty="0">
              <a:solidFill>
                <a:srgbClr val="FF0000"/>
              </a:solidFill>
            </a:endParaRPr>
          </a:p>
          <a:p>
            <a:pPr marL="342900" lvl="1" indent="-342900">
              <a:buFont typeface="Arial" panose="020B0604020202020204" pitchFamily="34" charset="0"/>
              <a:buChar char="•"/>
            </a:pPr>
            <a:r>
              <a:rPr lang="en-GB" sz="2400" dirty="0"/>
              <a:t>How does Family Learning fit with Family Support</a:t>
            </a:r>
          </a:p>
          <a:p>
            <a:pPr marL="342900" lvl="1" indent="-342900">
              <a:buFont typeface="Arial" panose="020B0604020202020204" pitchFamily="34" charset="0"/>
              <a:buChar char="•"/>
            </a:pPr>
            <a:endParaRPr lang="en-GB" sz="1000" dirty="0"/>
          </a:p>
          <a:p>
            <a:pPr marL="342900" lvl="1" indent="-342900">
              <a:buFont typeface="Arial" panose="020B0604020202020204" pitchFamily="34" charset="0"/>
              <a:buChar char="•"/>
            </a:pPr>
            <a:r>
              <a:rPr lang="en-GB" sz="2400" dirty="0"/>
              <a:t>The 10 principles of Intensive Family Support</a:t>
            </a:r>
          </a:p>
          <a:p>
            <a:pPr algn="l" rtl="0" fontAlgn="base"/>
            <a:endParaRPr lang="en-GB" sz="4000" b="1" dirty="0">
              <a:latin typeface="+mj-lt"/>
            </a:endParaRPr>
          </a:p>
        </p:txBody>
      </p:sp>
      <p:pic>
        <p:nvPicPr>
          <p:cNvPr id="2052" name="Picture 4" descr="Infant Brain Development #511">
            <a:extLst>
              <a:ext uri="{FF2B5EF4-FFF2-40B4-BE49-F238E27FC236}">
                <a16:creationId xmlns:a16="http://schemas.microsoft.com/office/drawing/2014/main" id="{6C517F5B-C8EF-5EE0-38F5-E200342BC5C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58247" y="2466985"/>
            <a:ext cx="5147150" cy="329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2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4E5BF9-C937-8753-C287-563160A74EC6}"/>
              </a:ext>
            </a:extLst>
          </p:cNvPr>
          <p:cNvSpPr txBox="1">
            <a:spLocks noGrp="1"/>
          </p:cNvSpPr>
          <p:nvPr>
            <p:ph type="title" idx="4294967295"/>
          </p:nvPr>
        </p:nvSpPr>
        <p:spPr>
          <a:xfrm>
            <a:off x="86434" y="24789"/>
            <a:ext cx="1161424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mj-lt"/>
                <a:ea typeface="+mn-ea"/>
                <a:cs typeface="+mn-cs"/>
              </a:rPr>
              <a:t>Route Map &amp; National Principles of Holistic Whole Family Support</a:t>
            </a:r>
          </a:p>
        </p:txBody>
      </p:sp>
      <p:pic>
        <p:nvPicPr>
          <p:cNvPr id="6" name="Picture 5" descr="Where are we going?We every family that needs support to get the right support at the right time to fulfil children's right to be raised safely in their own families, as long as it is needed">
            <a:extLst>
              <a:ext uri="{FF2B5EF4-FFF2-40B4-BE49-F238E27FC236}">
                <a16:creationId xmlns:a16="http://schemas.microsoft.com/office/drawing/2014/main" id="{B247364B-1F1B-31BF-2262-7899023A7CBE}"/>
              </a:ext>
            </a:extLst>
          </p:cNvPr>
          <p:cNvPicPr>
            <a:picLocks noChangeAspect="1"/>
          </p:cNvPicPr>
          <p:nvPr/>
        </p:nvPicPr>
        <p:blipFill>
          <a:blip r:embed="rId3"/>
          <a:stretch>
            <a:fillRect/>
          </a:stretch>
        </p:blipFill>
        <p:spPr>
          <a:xfrm>
            <a:off x="294694" y="936478"/>
            <a:ext cx="2171700" cy="5114925"/>
          </a:xfrm>
          <a:prstGeom prst="rect">
            <a:avLst/>
          </a:prstGeom>
        </p:spPr>
      </p:pic>
      <p:grpSp>
        <p:nvGrpSpPr>
          <p:cNvPr id="26" name="Group 25" descr="Graphic of what needs to change to get us there? Four key elements:&#10;1. Children and families should be at the centre&#10;2. Supports should be available and accessible&#10;3. their should be a whole system approach i.e. joined up support&#10;4. Workforce and culture needs to be developed">
            <a:extLst>
              <a:ext uri="{FF2B5EF4-FFF2-40B4-BE49-F238E27FC236}">
                <a16:creationId xmlns:a16="http://schemas.microsoft.com/office/drawing/2014/main" id="{5C893089-5EB9-BFDA-68DC-BF1F9297A96C}"/>
              </a:ext>
            </a:extLst>
          </p:cNvPr>
          <p:cNvGrpSpPr/>
          <p:nvPr/>
        </p:nvGrpSpPr>
        <p:grpSpPr>
          <a:xfrm>
            <a:off x="2547142" y="536222"/>
            <a:ext cx="9564109" cy="5515181"/>
            <a:chOff x="2547142" y="536222"/>
            <a:chExt cx="9564109" cy="5515181"/>
          </a:xfrm>
        </p:grpSpPr>
        <p:pic>
          <p:nvPicPr>
            <p:cNvPr id="23" name="Picture 22">
              <a:extLst>
                <a:ext uri="{FF2B5EF4-FFF2-40B4-BE49-F238E27FC236}">
                  <a16:creationId xmlns:a16="http://schemas.microsoft.com/office/drawing/2014/main" id="{144AF23D-66D2-530A-F96A-6EA392FCB5CD}"/>
                </a:ext>
              </a:extLst>
            </p:cNvPr>
            <p:cNvPicPr>
              <a:picLocks noChangeAspect="1"/>
            </p:cNvPicPr>
            <p:nvPr/>
          </p:nvPicPr>
          <p:blipFill>
            <a:blip r:embed="rId4"/>
            <a:stretch>
              <a:fillRect/>
            </a:stretch>
          </p:blipFill>
          <p:spPr>
            <a:xfrm>
              <a:off x="6357574" y="536222"/>
              <a:ext cx="3743325" cy="571500"/>
            </a:xfrm>
            <a:prstGeom prst="rect">
              <a:avLst/>
            </a:prstGeom>
          </p:spPr>
        </p:pic>
        <p:pic>
          <p:nvPicPr>
            <p:cNvPr id="9" name="Picture 8">
              <a:extLst>
                <a:ext uri="{FF2B5EF4-FFF2-40B4-BE49-F238E27FC236}">
                  <a16:creationId xmlns:a16="http://schemas.microsoft.com/office/drawing/2014/main" id="{4C786A0A-B71C-9ED3-186A-E3F7AC9EB43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7142" y="940324"/>
              <a:ext cx="2036287" cy="5111079"/>
            </a:xfrm>
            <a:prstGeom prst="rect">
              <a:avLst/>
            </a:prstGeom>
          </p:spPr>
        </p:pic>
        <p:grpSp>
          <p:nvGrpSpPr>
            <p:cNvPr id="25" name="Group 24">
              <a:extLst>
                <a:ext uri="{FF2B5EF4-FFF2-40B4-BE49-F238E27FC236}">
                  <a16:creationId xmlns:a16="http://schemas.microsoft.com/office/drawing/2014/main" id="{712C5108-2023-4A15-64A7-6268704F5E27}"/>
                </a:ext>
              </a:extLst>
            </p:cNvPr>
            <p:cNvGrpSpPr/>
            <p:nvPr/>
          </p:nvGrpSpPr>
          <p:grpSpPr>
            <a:xfrm>
              <a:off x="4664177" y="1069085"/>
              <a:ext cx="7447074" cy="4952378"/>
              <a:chOff x="4664177" y="1069085"/>
              <a:chExt cx="7447074" cy="4952378"/>
            </a:xfrm>
          </p:grpSpPr>
          <p:grpSp>
            <p:nvGrpSpPr>
              <p:cNvPr id="21" name="Group 20">
                <a:extLst>
                  <a:ext uri="{FF2B5EF4-FFF2-40B4-BE49-F238E27FC236}">
                    <a16:creationId xmlns:a16="http://schemas.microsoft.com/office/drawing/2014/main" id="{EB778D79-116B-9F2C-8410-6C4762DCDC73}"/>
                  </a:ext>
                </a:extLst>
              </p:cNvPr>
              <p:cNvGrpSpPr/>
              <p:nvPr/>
            </p:nvGrpSpPr>
            <p:grpSpPr>
              <a:xfrm>
                <a:off x="5075291" y="1069085"/>
                <a:ext cx="7035960" cy="4952378"/>
                <a:chOff x="5075291" y="1004144"/>
                <a:chExt cx="7035960" cy="4952378"/>
              </a:xfrm>
            </p:grpSpPr>
            <p:sp>
              <p:nvSpPr>
                <p:cNvPr id="12" name="TextBox 11">
                  <a:extLst>
                    <a:ext uri="{FF2B5EF4-FFF2-40B4-BE49-F238E27FC236}">
                      <a16:creationId xmlns:a16="http://schemas.microsoft.com/office/drawing/2014/main" id="{78FB449B-FC0B-F4FA-56BA-6937FCB6658C}"/>
                    </a:ext>
                  </a:extLst>
                </p:cNvPr>
                <p:cNvSpPr txBox="1"/>
                <p:nvPr/>
              </p:nvSpPr>
              <p:spPr>
                <a:xfrm>
                  <a:off x="5075291" y="1004144"/>
                  <a:ext cx="7035960" cy="954107"/>
                </a:xfrm>
                <a:prstGeom prst="rect">
                  <a:avLst/>
                </a:prstGeom>
                <a:solidFill>
                  <a:schemeClr val="accent5">
                    <a:lumMod val="60000"/>
                    <a:lumOff val="40000"/>
                  </a:schemeClr>
                </a:solidFill>
              </p:spPr>
              <p:txBody>
                <a:bodyPr wrap="square" rtlCol="0">
                  <a:spAutoFit/>
                </a:bodyPr>
                <a:lstStyle/>
                <a:p>
                  <a:r>
                    <a:rPr lang="en-GB" sz="1400" dirty="0"/>
                    <a:t>Meaningful and ongoing participation in service design ensures choice and control for families</a:t>
                  </a:r>
                </a:p>
                <a:p>
                  <a:r>
                    <a:rPr lang="en-GB" sz="1400" dirty="0"/>
                    <a:t>Shift to needs and rights-based planning and participation</a:t>
                  </a:r>
                </a:p>
                <a:p>
                  <a:r>
                    <a:rPr lang="en-GB" sz="1400" dirty="0"/>
                    <a:t>Support is stigma-free, needs/rights-led even at universal level (does not have the same level of activity across the board)</a:t>
                  </a:r>
                </a:p>
              </p:txBody>
            </p:sp>
            <p:sp>
              <p:nvSpPr>
                <p:cNvPr id="13" name="TextBox 12">
                  <a:extLst>
                    <a:ext uri="{FF2B5EF4-FFF2-40B4-BE49-F238E27FC236}">
                      <a16:creationId xmlns:a16="http://schemas.microsoft.com/office/drawing/2014/main" id="{5E91CB70-BFC1-CA77-5AE1-357B2E58120F}"/>
                    </a:ext>
                  </a:extLst>
                </p:cNvPr>
                <p:cNvSpPr txBox="1"/>
                <p:nvPr/>
              </p:nvSpPr>
              <p:spPr>
                <a:xfrm>
                  <a:off x="5075291" y="2404037"/>
                  <a:ext cx="7035960" cy="954107"/>
                </a:xfrm>
                <a:prstGeom prst="rect">
                  <a:avLst/>
                </a:prstGeom>
                <a:solidFill>
                  <a:srgbClr val="9999FF"/>
                </a:solidFill>
              </p:spPr>
              <p:txBody>
                <a:bodyPr wrap="square" rtlCol="0">
                  <a:spAutoFit/>
                </a:bodyPr>
                <a:lstStyle/>
                <a:p>
                  <a:r>
                    <a:rPr lang="en-GB" sz="1400" dirty="0"/>
                    <a:t>Universally accessible early help and support</a:t>
                  </a:r>
                </a:p>
                <a:p>
                  <a:r>
                    <a:rPr lang="en-GB" sz="1400" dirty="0"/>
                    <a:t>Support delivery where and when suits families &amp; Multiple points of access in communities</a:t>
                  </a:r>
                </a:p>
                <a:p>
                  <a:r>
                    <a:rPr lang="en-GB" sz="1400" dirty="0"/>
                    <a:t>Better collective awareness of available support</a:t>
                  </a:r>
                </a:p>
                <a:p>
                  <a:r>
                    <a:rPr lang="en-GB" sz="1400" dirty="0"/>
                    <a:t>Investment &amp; innovation to deliver</a:t>
                  </a:r>
                </a:p>
              </p:txBody>
            </p:sp>
            <p:sp>
              <p:nvSpPr>
                <p:cNvPr id="14" name="TextBox 13">
                  <a:extLst>
                    <a:ext uri="{FF2B5EF4-FFF2-40B4-BE49-F238E27FC236}">
                      <a16:creationId xmlns:a16="http://schemas.microsoft.com/office/drawing/2014/main" id="{8D237453-3841-156E-6F39-B2F074AD5B53}"/>
                    </a:ext>
                  </a:extLst>
                </p:cNvPr>
                <p:cNvSpPr txBox="1"/>
                <p:nvPr/>
              </p:nvSpPr>
              <p:spPr>
                <a:xfrm>
                  <a:off x="5075291" y="3758046"/>
                  <a:ext cx="7035960" cy="954107"/>
                </a:xfrm>
                <a:prstGeom prst="rect">
                  <a:avLst/>
                </a:prstGeom>
                <a:solidFill>
                  <a:schemeClr val="accent6">
                    <a:lumMod val="40000"/>
                    <a:lumOff val="60000"/>
                  </a:schemeClr>
                </a:solidFill>
              </p:spPr>
              <p:txBody>
                <a:bodyPr wrap="square" rtlCol="0">
                  <a:spAutoFit/>
                </a:bodyPr>
                <a:lstStyle/>
                <a:p>
                  <a:r>
                    <a:rPr lang="en-GB" sz="1400" dirty="0"/>
                    <a:t>Shared accountability for whole system/ joined up approach</a:t>
                  </a:r>
                </a:p>
                <a:p>
                  <a:r>
                    <a:rPr lang="en-GB" sz="1400" dirty="0"/>
                    <a:t>Non-siloed aligned and proportionate FS funding that matches scale of need </a:t>
                  </a:r>
                </a:p>
                <a:p>
                  <a:r>
                    <a:rPr lang="en-GB" sz="1400" dirty="0"/>
                    <a:t>Transforming Commissioning and Procurement (Planning, service design and purchasing) </a:t>
                  </a:r>
                </a:p>
                <a:p>
                  <a:r>
                    <a:rPr lang="en-GB" sz="1400" dirty="0"/>
                    <a:t>Expand use of locally-based multi-agency services co-ordinating support </a:t>
                  </a:r>
                </a:p>
              </p:txBody>
            </p:sp>
            <p:sp>
              <p:nvSpPr>
                <p:cNvPr id="15" name="TextBox 14">
                  <a:extLst>
                    <a:ext uri="{FF2B5EF4-FFF2-40B4-BE49-F238E27FC236}">
                      <a16:creationId xmlns:a16="http://schemas.microsoft.com/office/drawing/2014/main" id="{7696CB82-5BC2-8559-7C45-F57E777C4EB5}"/>
                    </a:ext>
                  </a:extLst>
                </p:cNvPr>
                <p:cNvSpPr txBox="1"/>
                <p:nvPr/>
              </p:nvSpPr>
              <p:spPr>
                <a:xfrm>
                  <a:off x="5075291" y="5002415"/>
                  <a:ext cx="7019736" cy="954107"/>
                </a:xfrm>
                <a:prstGeom prst="rect">
                  <a:avLst/>
                </a:prstGeom>
                <a:solidFill>
                  <a:schemeClr val="accent2">
                    <a:lumMod val="40000"/>
                    <a:lumOff val="60000"/>
                  </a:schemeClr>
                </a:solidFill>
              </p:spPr>
              <p:txBody>
                <a:bodyPr wrap="square" rtlCol="0">
                  <a:spAutoFit/>
                </a:bodyPr>
                <a:lstStyle/>
                <a:p>
                  <a:r>
                    <a:rPr lang="en-GB" sz="1400" dirty="0"/>
                    <a:t>Clear &amp; shared understanding of families across whole system </a:t>
                  </a:r>
                </a:p>
                <a:p>
                  <a:r>
                    <a:rPr lang="en-GB" sz="1400" dirty="0"/>
                    <a:t>Address power dynamics &amp; Empowerment for innovation </a:t>
                  </a:r>
                </a:p>
                <a:p>
                  <a:r>
                    <a:rPr lang="en-GB" sz="1400" dirty="0"/>
                    <a:t>Additional capacity &amp; Support delivery where and when suits families </a:t>
                  </a:r>
                </a:p>
                <a:p>
                  <a:r>
                    <a:rPr lang="en-GB" sz="1400" dirty="0"/>
                    <a:t>Development of holistic workforce approach &amp; Mechanisms to share good practice nationally</a:t>
                  </a:r>
                </a:p>
              </p:txBody>
            </p:sp>
          </p:grpSp>
          <p:grpSp>
            <p:nvGrpSpPr>
              <p:cNvPr id="20" name="Group 19">
                <a:extLst>
                  <a:ext uri="{FF2B5EF4-FFF2-40B4-BE49-F238E27FC236}">
                    <a16:creationId xmlns:a16="http://schemas.microsoft.com/office/drawing/2014/main" id="{8A225A1F-4E1C-FD2F-F850-0F3125666FD1}"/>
                  </a:ext>
                </a:extLst>
              </p:cNvPr>
              <p:cNvGrpSpPr/>
              <p:nvPr/>
            </p:nvGrpSpPr>
            <p:grpSpPr>
              <a:xfrm>
                <a:off x="4664177" y="1423027"/>
                <a:ext cx="411114" cy="4244492"/>
                <a:chOff x="4664177" y="1358086"/>
                <a:chExt cx="411114" cy="4244492"/>
              </a:xfrm>
            </p:grpSpPr>
            <p:sp>
              <p:nvSpPr>
                <p:cNvPr id="16" name="Arrow: Left 15">
                  <a:extLst>
                    <a:ext uri="{FF2B5EF4-FFF2-40B4-BE49-F238E27FC236}">
                      <a16:creationId xmlns:a16="http://schemas.microsoft.com/office/drawing/2014/main" id="{7F74D2E8-03F1-D26E-5004-225E30EE5037}"/>
                    </a:ext>
                  </a:extLst>
                </p:cNvPr>
                <p:cNvSpPr/>
                <p:nvPr/>
              </p:nvSpPr>
              <p:spPr>
                <a:xfrm>
                  <a:off x="4664177" y="1358086"/>
                  <a:ext cx="411114" cy="246221"/>
                </a:xfrm>
                <a:prstGeom prst="leftArrow">
                  <a:avLst/>
                </a:prstGeom>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Left 16">
                  <a:extLst>
                    <a:ext uri="{FF2B5EF4-FFF2-40B4-BE49-F238E27FC236}">
                      <a16:creationId xmlns:a16="http://schemas.microsoft.com/office/drawing/2014/main" id="{8CE57B24-6A85-BA77-1693-5A02C3C19AA6}"/>
                    </a:ext>
                  </a:extLst>
                </p:cNvPr>
                <p:cNvSpPr/>
                <p:nvPr/>
              </p:nvSpPr>
              <p:spPr>
                <a:xfrm>
                  <a:off x="4664177" y="2757979"/>
                  <a:ext cx="411114" cy="246221"/>
                </a:xfrm>
                <a:prstGeom prst="leftArrow">
                  <a:avLst/>
                </a:prstGeom>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Left 17">
                  <a:extLst>
                    <a:ext uri="{FF2B5EF4-FFF2-40B4-BE49-F238E27FC236}">
                      <a16:creationId xmlns:a16="http://schemas.microsoft.com/office/drawing/2014/main" id="{E20B032E-4CF6-DC82-5D0D-38157FF9AE29}"/>
                    </a:ext>
                  </a:extLst>
                </p:cNvPr>
                <p:cNvSpPr/>
                <p:nvPr/>
              </p:nvSpPr>
              <p:spPr>
                <a:xfrm>
                  <a:off x="4664177" y="4114202"/>
                  <a:ext cx="411114" cy="246221"/>
                </a:xfrm>
                <a:prstGeom prst="leftArrow">
                  <a:avLst/>
                </a:prstGeom>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Left 18">
                  <a:extLst>
                    <a:ext uri="{FF2B5EF4-FFF2-40B4-BE49-F238E27FC236}">
                      <a16:creationId xmlns:a16="http://schemas.microsoft.com/office/drawing/2014/main" id="{79E37F39-2D3A-41A8-AB27-BF822146E87C}"/>
                    </a:ext>
                  </a:extLst>
                </p:cNvPr>
                <p:cNvSpPr/>
                <p:nvPr/>
              </p:nvSpPr>
              <p:spPr>
                <a:xfrm>
                  <a:off x="4664177" y="5356357"/>
                  <a:ext cx="411114" cy="246221"/>
                </a:xfrm>
                <a:prstGeom prst="leftArrow">
                  <a:avLst/>
                </a:prstGeom>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4" name="Arrow: Left-Right 23">
            <a:extLst>
              <a:ext uri="{FF2B5EF4-FFF2-40B4-BE49-F238E27FC236}">
                <a16:creationId xmlns:a16="http://schemas.microsoft.com/office/drawing/2014/main" id="{FEFF85FF-945E-B998-7616-34FC80629706}"/>
              </a:ext>
            </a:extLst>
          </p:cNvPr>
          <p:cNvSpPr/>
          <p:nvPr/>
        </p:nvSpPr>
        <p:spPr>
          <a:xfrm>
            <a:off x="2595348" y="6051403"/>
            <a:ext cx="9499679" cy="612050"/>
          </a:xfrm>
          <a:prstGeom prst="lef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Aim supported by and delivers on </a:t>
            </a:r>
            <a:r>
              <a:rPr lang="en-GB" sz="1000" dirty="0" err="1">
                <a:solidFill>
                  <a:schemeClr val="tx1"/>
                </a:solidFill>
              </a:rPr>
              <a:t>GIRFEC</a:t>
            </a:r>
            <a:r>
              <a:rPr lang="en-GB" sz="1000" dirty="0">
                <a:solidFill>
                  <a:schemeClr val="tx1"/>
                </a:solidFill>
              </a:rPr>
              <a:t>/ The Promise/ Transforming Outcomes for </a:t>
            </a:r>
            <a:r>
              <a:rPr lang="en-GB" sz="1000" dirty="0" err="1">
                <a:solidFill>
                  <a:schemeClr val="tx1"/>
                </a:solidFill>
              </a:rPr>
              <a:t>CYPF</a:t>
            </a:r>
            <a:r>
              <a:rPr lang="en-GB" sz="1000" dirty="0">
                <a:solidFill>
                  <a:schemeClr val="tx1"/>
                </a:solidFill>
              </a:rPr>
              <a:t>/ The Feeley Review/ Children’s Services Planning Partnerships/ </a:t>
            </a:r>
            <a:r>
              <a:rPr lang="en-GB" sz="1000" dirty="0" err="1">
                <a:solidFill>
                  <a:schemeClr val="tx1"/>
                </a:solidFill>
              </a:rPr>
              <a:t>UNCRC</a:t>
            </a:r>
            <a:r>
              <a:rPr lang="en-GB" sz="1000" dirty="0">
                <a:solidFill>
                  <a:schemeClr val="tx1"/>
                </a:solidFill>
              </a:rPr>
              <a:t>/ National Performance Framework/Child Poverty Action Plans Evidence based and data led Strong collective leadership at all levels</a:t>
            </a:r>
          </a:p>
        </p:txBody>
      </p:sp>
    </p:spTree>
    <p:extLst>
      <p:ext uri="{BB962C8B-B14F-4D97-AF65-F5344CB8AC3E}">
        <p14:creationId xmlns:p14="http://schemas.microsoft.com/office/powerpoint/2010/main" val="1416782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1EE441-A8BC-C2DD-4BB2-9D8C3C0AB88B}"/>
              </a:ext>
              <a:ext uri="{C183D7F6-B498-43B3-948B-1728B52AA6E4}">
                <adec:decorative xmlns:adec="http://schemas.microsoft.com/office/drawing/2017/decorative" val="1"/>
              </a:ext>
            </a:extLst>
          </p:cNvPr>
          <p:cNvSpPr>
            <a:spLocks noGrp="1"/>
          </p:cNvSpPr>
          <p:nvPr>
            <p:ph type="ftr" sz="quarter" idx="11"/>
          </p:nvPr>
        </p:nvSpPr>
        <p:spPr>
          <a:xfrm>
            <a:off x="8049904" y="6410942"/>
            <a:ext cx="4114800" cy="365125"/>
          </a:xfrm>
        </p:spPr>
        <p:txBody>
          <a:bodyPr/>
          <a:lstStyle/>
          <a:p>
            <a:pPr algn="r"/>
            <a:r>
              <a:rPr lang="en-GB" dirty="0"/>
              <a:t>Family Learning - Keeping The Promise Award </a:t>
            </a:r>
          </a:p>
        </p:txBody>
      </p:sp>
      <p:sp>
        <p:nvSpPr>
          <p:cNvPr id="6" name="Title 5">
            <a:extLst>
              <a:ext uri="{FF2B5EF4-FFF2-40B4-BE49-F238E27FC236}">
                <a16:creationId xmlns:a16="http://schemas.microsoft.com/office/drawing/2014/main" id="{FE7ABEF9-3382-5236-2734-215ED3F7B094}"/>
              </a:ext>
            </a:extLst>
          </p:cNvPr>
          <p:cNvSpPr txBox="1">
            <a:spLocks noGrp="1"/>
          </p:cNvSpPr>
          <p:nvPr>
            <p:ph type="title" idx="4294967295"/>
          </p:nvPr>
        </p:nvSpPr>
        <p:spPr>
          <a:xfrm>
            <a:off x="180832" y="136525"/>
            <a:ext cx="1144879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mn-ea"/>
                <a:cs typeface="+mn-cs"/>
              </a:rPr>
              <a:t>How Does Family Learning Support Families in Keeping The Promise?</a:t>
            </a:r>
          </a:p>
        </p:txBody>
      </p:sp>
      <p:sp>
        <p:nvSpPr>
          <p:cNvPr id="8" name="TextBox 7">
            <a:extLst>
              <a:ext uri="{FF2B5EF4-FFF2-40B4-BE49-F238E27FC236}">
                <a16:creationId xmlns:a16="http://schemas.microsoft.com/office/drawing/2014/main" id="{8EF5CB12-BFCF-F36D-D0CD-C2E3819E6B3C}"/>
              </a:ext>
            </a:extLst>
          </p:cNvPr>
          <p:cNvSpPr txBox="1"/>
          <p:nvPr/>
        </p:nvSpPr>
        <p:spPr>
          <a:xfrm>
            <a:off x="255611" y="870964"/>
            <a:ext cx="11680777" cy="5492273"/>
          </a:xfrm>
          <a:prstGeom prst="rect">
            <a:avLst/>
          </a:prstGeom>
          <a:noFill/>
        </p:spPr>
        <p:txBody>
          <a:bodyPr wrap="square" rtlCol="0">
            <a:spAutoFit/>
          </a:bodyPr>
          <a:lstStyle/>
          <a:p>
            <a:pPr>
              <a:lnSpc>
                <a:spcPct val="150000"/>
              </a:lnSpc>
            </a:pPr>
            <a:r>
              <a:rPr lang="en-GB" dirty="0"/>
              <a:t>Whatever issues families face, Scotland must ensure that intensive family support is available, proactive and characterised by the </a:t>
            </a:r>
            <a:r>
              <a:rPr lang="en-GB" b="1" dirty="0">
                <a:solidFill>
                  <a:srgbClr val="0070C0"/>
                </a:solidFill>
              </a:rPr>
              <a:t>10 family support principles</a:t>
            </a:r>
            <a:r>
              <a:rPr lang="en-GB" b="1" dirty="0"/>
              <a:t>:</a:t>
            </a:r>
            <a:endParaRPr lang="en-GB" b="1" u="sng" dirty="0"/>
          </a:p>
          <a:p>
            <a:pPr marL="742950" lvl="6" indent="-285750">
              <a:lnSpc>
                <a:spcPct val="150000"/>
              </a:lnSpc>
              <a:buFont typeface="Arial" panose="020B0604020202020204" pitchFamily="34" charset="0"/>
              <a:buChar char="•"/>
            </a:pPr>
            <a:r>
              <a:rPr lang="en-GB" sz="2000" dirty="0"/>
              <a:t>Community Based (incl. schools, health centres, village halls and sports centres etc.)</a:t>
            </a:r>
          </a:p>
          <a:p>
            <a:pPr marL="742950" lvl="6" indent="-285750">
              <a:lnSpc>
                <a:spcPct val="150000"/>
              </a:lnSpc>
              <a:buFont typeface="Arial" panose="020B0604020202020204" pitchFamily="34" charset="0"/>
              <a:buChar char="•"/>
            </a:pPr>
            <a:r>
              <a:rPr lang="en-GB" sz="2000" dirty="0"/>
              <a:t>Responsive and Timely</a:t>
            </a:r>
          </a:p>
          <a:p>
            <a:pPr marL="742950" lvl="6" indent="-285750">
              <a:lnSpc>
                <a:spcPct val="150000"/>
              </a:lnSpc>
              <a:buFont typeface="Arial" panose="020B0604020202020204" pitchFamily="34" charset="0"/>
              <a:buChar char="•"/>
            </a:pPr>
            <a:r>
              <a:rPr lang="en-GB" sz="2000" dirty="0"/>
              <a:t>Work with Family Assets</a:t>
            </a:r>
          </a:p>
          <a:p>
            <a:pPr marL="742950" lvl="6" indent="-285750">
              <a:lnSpc>
                <a:spcPct val="150000"/>
              </a:lnSpc>
              <a:buFont typeface="Arial" panose="020B0604020202020204" pitchFamily="34" charset="0"/>
              <a:buChar char="•"/>
            </a:pPr>
            <a:r>
              <a:rPr lang="en-GB" sz="2000" dirty="0"/>
              <a:t>Empowerment and Agency</a:t>
            </a:r>
          </a:p>
          <a:p>
            <a:pPr marL="742950" lvl="6" indent="-285750">
              <a:lnSpc>
                <a:spcPct val="150000"/>
              </a:lnSpc>
              <a:buFont typeface="Arial" panose="020B0604020202020204" pitchFamily="34" charset="0"/>
              <a:buChar char="•"/>
            </a:pPr>
            <a:r>
              <a:rPr lang="en-GB" sz="2000" dirty="0"/>
              <a:t>Flexible</a:t>
            </a:r>
          </a:p>
          <a:p>
            <a:pPr marL="742950" lvl="6" indent="-285750">
              <a:lnSpc>
                <a:spcPct val="150000"/>
              </a:lnSpc>
              <a:buFont typeface="Arial" panose="020B0604020202020204" pitchFamily="34" charset="0"/>
              <a:buChar char="•"/>
            </a:pPr>
            <a:r>
              <a:rPr lang="en-GB" sz="2000" dirty="0"/>
              <a:t>Holistic and Relational</a:t>
            </a:r>
          </a:p>
          <a:p>
            <a:pPr marL="742950" lvl="6" indent="-285750">
              <a:lnSpc>
                <a:spcPct val="150000"/>
              </a:lnSpc>
              <a:buFont typeface="Arial" panose="020B0604020202020204" pitchFamily="34" charset="0"/>
              <a:buChar char="•"/>
            </a:pPr>
            <a:r>
              <a:rPr lang="en-GB" sz="2000" dirty="0"/>
              <a:t>Therapeutic</a:t>
            </a:r>
          </a:p>
          <a:p>
            <a:pPr marL="742950" lvl="6" indent="-285750">
              <a:lnSpc>
                <a:spcPct val="150000"/>
              </a:lnSpc>
              <a:buFont typeface="Arial" panose="020B0604020202020204" pitchFamily="34" charset="0"/>
              <a:buChar char="•"/>
            </a:pPr>
            <a:r>
              <a:rPr lang="en-GB" sz="2000" dirty="0"/>
              <a:t>Non-Stigmatising</a:t>
            </a:r>
          </a:p>
          <a:p>
            <a:pPr marL="742950" lvl="6" indent="-285750">
              <a:lnSpc>
                <a:spcPct val="150000"/>
              </a:lnSpc>
              <a:buFont typeface="Arial" panose="020B0604020202020204" pitchFamily="34" charset="0"/>
              <a:buChar char="•"/>
            </a:pPr>
            <a:r>
              <a:rPr lang="en-GB" sz="2000" dirty="0"/>
              <a:t>Patient and Persistent</a:t>
            </a:r>
          </a:p>
          <a:p>
            <a:pPr marL="742950" lvl="6" indent="-285750">
              <a:lnSpc>
                <a:spcPct val="150000"/>
              </a:lnSpc>
              <a:buFont typeface="Arial" panose="020B0604020202020204" pitchFamily="34" charset="0"/>
              <a:buChar char="•"/>
            </a:pPr>
            <a:r>
              <a:rPr lang="en-GB" sz="2000" dirty="0"/>
              <a:t>Underpinned by Children’s Rights</a:t>
            </a:r>
          </a:p>
        </p:txBody>
      </p:sp>
      <p:pic>
        <p:nvPicPr>
          <p:cNvPr id="1028" name="Picture 4" descr="The Promise: Scotland’s ambition that children and young people grow up ...">
            <a:extLst>
              <a:ext uri="{FF2B5EF4-FFF2-40B4-BE49-F238E27FC236}">
                <a16:creationId xmlns:a16="http://schemas.microsoft.com/office/drawing/2014/main" id="{A473483E-DCA5-FC45-59E9-92AB4EF43B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9491" y="2857220"/>
            <a:ext cx="66008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1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1EE441-A8BC-C2DD-4BB2-9D8C3C0AB88B}"/>
              </a:ext>
              <a:ext uri="{C183D7F6-B498-43B3-948B-1728B52AA6E4}">
                <adec:decorative xmlns:adec="http://schemas.microsoft.com/office/drawing/2017/decorative" val="1"/>
              </a:ext>
            </a:extLst>
          </p:cNvPr>
          <p:cNvSpPr>
            <a:spLocks noGrp="1"/>
          </p:cNvSpPr>
          <p:nvPr>
            <p:ph type="ftr" sz="quarter" idx="11"/>
          </p:nvPr>
        </p:nvSpPr>
        <p:spPr>
          <a:xfrm>
            <a:off x="7982820" y="6397294"/>
            <a:ext cx="4114800" cy="365125"/>
          </a:xfrm>
        </p:spPr>
        <p:txBody>
          <a:bodyPr/>
          <a:lstStyle/>
          <a:p>
            <a:pPr algn="r"/>
            <a:r>
              <a:rPr lang="en-GB" dirty="0"/>
              <a:t>Family Learning - Keeping The Promise Award </a:t>
            </a:r>
          </a:p>
        </p:txBody>
      </p:sp>
      <p:sp>
        <p:nvSpPr>
          <p:cNvPr id="5" name="Title 4">
            <a:extLst>
              <a:ext uri="{FF2B5EF4-FFF2-40B4-BE49-F238E27FC236}">
                <a16:creationId xmlns:a16="http://schemas.microsoft.com/office/drawing/2014/main" id="{3F1AFA9D-62CB-03AF-2AFD-F40F3ECB8BC2}"/>
              </a:ext>
            </a:extLst>
          </p:cNvPr>
          <p:cNvSpPr txBox="1">
            <a:spLocks noGrp="1"/>
          </p:cNvSpPr>
          <p:nvPr>
            <p:ph type="title" idx="4294967295"/>
          </p:nvPr>
        </p:nvSpPr>
        <p:spPr>
          <a:xfrm>
            <a:off x="177422" y="136525"/>
            <a:ext cx="609372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mn-ea"/>
                <a:cs typeface="+mn-cs"/>
              </a:rPr>
              <a:t>The Promise Believes…</a:t>
            </a:r>
            <a:endParaRPr kumimoji="0" lang="en-GB"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3" name="TextBox 2">
            <a:extLst>
              <a:ext uri="{FF2B5EF4-FFF2-40B4-BE49-F238E27FC236}">
                <a16:creationId xmlns:a16="http://schemas.microsoft.com/office/drawing/2014/main" id="{896570A1-24EC-DA48-E57B-5DB6E1223336}"/>
              </a:ext>
            </a:extLst>
          </p:cNvPr>
          <p:cNvSpPr txBox="1"/>
          <p:nvPr/>
        </p:nvSpPr>
        <p:spPr>
          <a:xfrm>
            <a:off x="315080" y="1059120"/>
            <a:ext cx="6624780" cy="473975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70C0"/>
                </a:solidFill>
              </a:rPr>
              <a:t>Scotland’s commitment to early intervention and prevention must be realised through proper, holistic support for families. There must be a significant upscale in universal family support services.</a:t>
            </a:r>
          </a:p>
          <a:p>
            <a:endParaRPr lang="en-GB" sz="1400" dirty="0"/>
          </a:p>
          <a:p>
            <a:pPr marL="285750" indent="-285750">
              <a:buFont typeface="Arial" panose="020B0604020202020204" pitchFamily="34" charset="0"/>
              <a:buChar char="•"/>
            </a:pPr>
            <a:r>
              <a:rPr lang="en-GB" dirty="0"/>
              <a:t>Those services must have the development of authentic human relationships as their core focus, so Scotland’s experience of support is one that builds on relationships to facilitate human connection. </a:t>
            </a:r>
          </a:p>
          <a:p>
            <a:endParaRPr lang="en-GB" sz="1400" dirty="0"/>
          </a:p>
          <a:p>
            <a:pPr marL="285750" indent="-285750">
              <a:buFont typeface="Arial" panose="020B0604020202020204" pitchFamily="34" charset="0"/>
              <a:buChar char="•"/>
            </a:pPr>
            <a:r>
              <a:rPr lang="en-GB" dirty="0">
                <a:solidFill>
                  <a:srgbClr val="0070C0"/>
                </a:solidFill>
              </a:rPr>
              <a:t>Good universal support also provides the basis for the identification of risk of harm for children. Universal support will look different in every community and be delivered by a range of organisations and groups, but it must follow the journey of a family. </a:t>
            </a:r>
          </a:p>
          <a:p>
            <a:endParaRPr lang="en-GB" sz="1400" dirty="0"/>
          </a:p>
          <a:p>
            <a:pPr marL="285750" indent="-285750">
              <a:buFont typeface="Arial" panose="020B0604020202020204" pitchFamily="34" charset="0"/>
              <a:buChar char="•"/>
            </a:pPr>
            <a:r>
              <a:rPr lang="en-GB" dirty="0"/>
              <a:t> Scotland must support a broad understanding of the importance of the early years of parenting. </a:t>
            </a:r>
          </a:p>
          <a:p>
            <a:pPr marL="285750" indent="-285750">
              <a:buFont typeface="Arial" panose="020B0604020202020204" pitchFamily="34" charset="0"/>
              <a:buChar char="•"/>
            </a:pPr>
            <a:endParaRPr lang="en-GB" sz="800" dirty="0"/>
          </a:p>
        </p:txBody>
      </p:sp>
      <p:pic>
        <p:nvPicPr>
          <p:cNvPr id="4" name="Picture 3">
            <a:extLst>
              <a:ext uri="{FF2B5EF4-FFF2-40B4-BE49-F238E27FC236}">
                <a16:creationId xmlns:a16="http://schemas.microsoft.com/office/drawing/2014/main" id="{2FAA9588-B630-015E-31D2-80E3AA2374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83710" y="2507344"/>
            <a:ext cx="4731845" cy="1674691"/>
          </a:xfrm>
          <a:prstGeom prst="rect">
            <a:avLst/>
          </a:prstGeom>
        </p:spPr>
      </p:pic>
    </p:spTree>
    <p:extLst>
      <p:ext uri="{BB962C8B-B14F-4D97-AF65-F5344CB8AC3E}">
        <p14:creationId xmlns:p14="http://schemas.microsoft.com/office/powerpoint/2010/main" val="60572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86178F-9667-82A1-B898-75C908DCAE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379437"/>
            <a:ext cx="4502149" cy="1593397"/>
          </a:xfrm>
          <a:prstGeom prst="rect">
            <a:avLst/>
          </a:prstGeom>
        </p:spPr>
      </p:pic>
      <p:sp>
        <p:nvSpPr>
          <p:cNvPr id="2" name="Footer Placeholder 1">
            <a:extLst>
              <a:ext uri="{FF2B5EF4-FFF2-40B4-BE49-F238E27FC236}">
                <a16:creationId xmlns:a16="http://schemas.microsoft.com/office/drawing/2014/main" id="{62515E4D-CC11-0151-19B8-3D2B999DEE7D}"/>
              </a:ext>
              <a:ext uri="{C183D7F6-B498-43B3-948B-1728B52AA6E4}">
                <adec:decorative xmlns:adec="http://schemas.microsoft.com/office/drawing/2017/decorative" val="1"/>
              </a:ext>
            </a:extLst>
          </p:cNvPr>
          <p:cNvSpPr>
            <a:spLocks noGrp="1"/>
          </p:cNvSpPr>
          <p:nvPr>
            <p:ph type="ftr" sz="quarter" idx="11"/>
          </p:nvPr>
        </p:nvSpPr>
        <p:spPr>
          <a:xfrm>
            <a:off x="8008960" y="6294950"/>
            <a:ext cx="4114800" cy="365125"/>
          </a:xfrm>
        </p:spPr>
        <p:txBody>
          <a:bodyPr/>
          <a:lstStyle/>
          <a:p>
            <a:pPr algn="r"/>
            <a:r>
              <a:rPr lang="en-GB" dirty="0"/>
              <a:t>Family Learning - Keeping The Promise Award </a:t>
            </a:r>
          </a:p>
        </p:txBody>
      </p:sp>
      <p:sp>
        <p:nvSpPr>
          <p:cNvPr id="10" name="Title 9">
            <a:extLst>
              <a:ext uri="{FF2B5EF4-FFF2-40B4-BE49-F238E27FC236}">
                <a16:creationId xmlns:a16="http://schemas.microsoft.com/office/drawing/2014/main" id="{1BE74B6E-D888-3DBB-09D0-79C3BACD2B2F}"/>
              </a:ext>
            </a:extLst>
          </p:cNvPr>
          <p:cNvSpPr txBox="1">
            <a:spLocks noGrp="1"/>
          </p:cNvSpPr>
          <p:nvPr>
            <p:ph type="title" idx="4294967295"/>
          </p:nvPr>
        </p:nvSpPr>
        <p:spPr>
          <a:xfrm>
            <a:off x="177422" y="136525"/>
            <a:ext cx="609372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mn-ea"/>
                <a:cs typeface="+mn-cs"/>
              </a:rPr>
              <a:t>The Promise Believes continued …</a:t>
            </a:r>
            <a:endParaRPr kumimoji="0" lang="en-GB"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Box 3">
            <a:extLst>
              <a:ext uri="{FF2B5EF4-FFF2-40B4-BE49-F238E27FC236}">
                <a16:creationId xmlns:a16="http://schemas.microsoft.com/office/drawing/2014/main" id="{B579DF4B-2D0C-4B94-65FE-C6C06FFB9576}"/>
              </a:ext>
            </a:extLst>
          </p:cNvPr>
          <p:cNvSpPr txBox="1"/>
          <p:nvPr/>
        </p:nvSpPr>
        <p:spPr>
          <a:xfrm>
            <a:off x="4332870" y="802338"/>
            <a:ext cx="7352179" cy="5478423"/>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0070C0"/>
                </a:solidFill>
              </a:rPr>
              <a:t>Scotland must ensure that there are places in every community for parents of young children to go for support and advice, to meet other local parents and to stay and play with their children. </a:t>
            </a:r>
            <a:endParaRPr lang="en-GB" sz="1400" dirty="0">
              <a:solidFill>
                <a:srgbClr val="0070C0"/>
              </a:solidFill>
            </a:endParaRP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dirty="0"/>
              <a:t>There must be criteria free, community-based access to therapies that do not stigmatise but help and support children and young adults to work through difficulties they are facing. </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a:solidFill>
                  <a:srgbClr val="0070C0"/>
                </a:solidFill>
              </a:rPr>
              <a:t>If children are removed from the care of their parents, Scotland must not abandon those families. Families must continue to be provided with therapeutic support, advocacy and engagement in line with principles of intensive family support. </a:t>
            </a:r>
            <a:endParaRPr lang="en-GB" sz="1400" dirty="0">
              <a:solidFill>
                <a:srgbClr val="0070C0"/>
              </a:solidFill>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dirty="0"/>
              <a:t>Parenting education should be encouraged and available for everyone in advance of parenthood as an essential part of building a healthy society. That does not mean the provision of parenting education programmes that can be stigmatising, where an invitation onto a course can be interpreted as a sign of failure. Rather there must be a broader celebration of parenting and universal, community based, accessible nurture and support.</a:t>
            </a:r>
          </a:p>
        </p:txBody>
      </p:sp>
    </p:spTree>
    <p:extLst>
      <p:ext uri="{BB962C8B-B14F-4D97-AF65-F5344CB8AC3E}">
        <p14:creationId xmlns:p14="http://schemas.microsoft.com/office/powerpoint/2010/main" val="40916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317C5F-A2BD-820A-C45E-E8FDC9C740F4}"/>
              </a:ext>
              <a:ext uri="{C183D7F6-B498-43B3-948B-1728B52AA6E4}">
                <adec:decorative xmlns:adec="http://schemas.microsoft.com/office/drawing/2017/decorative" val="1"/>
              </a:ext>
            </a:extLst>
          </p:cNvPr>
          <p:cNvSpPr>
            <a:spLocks noGrp="1"/>
          </p:cNvSpPr>
          <p:nvPr>
            <p:ph type="ftr" sz="quarter" idx="11"/>
          </p:nvPr>
        </p:nvSpPr>
        <p:spPr>
          <a:xfrm>
            <a:off x="7994856" y="6418479"/>
            <a:ext cx="4114800" cy="365125"/>
          </a:xfrm>
        </p:spPr>
        <p:txBody>
          <a:bodyPr/>
          <a:lstStyle/>
          <a:p>
            <a:pPr algn="r"/>
            <a:r>
              <a:rPr lang="en-GB" dirty="0"/>
              <a:t>Family Learning - Keeping The Promise Award </a:t>
            </a:r>
          </a:p>
        </p:txBody>
      </p:sp>
      <p:sp>
        <p:nvSpPr>
          <p:cNvPr id="3" name="Title 2">
            <a:extLst>
              <a:ext uri="{FF2B5EF4-FFF2-40B4-BE49-F238E27FC236}">
                <a16:creationId xmlns:a16="http://schemas.microsoft.com/office/drawing/2014/main" id="{18112416-8F9F-08B3-8BB1-5111BAE44F7E}"/>
              </a:ext>
            </a:extLst>
          </p:cNvPr>
          <p:cNvSpPr txBox="1">
            <a:spLocks noGrp="1"/>
          </p:cNvSpPr>
          <p:nvPr>
            <p:ph type="title" idx="4294967295"/>
          </p:nvPr>
        </p:nvSpPr>
        <p:spPr>
          <a:xfrm>
            <a:off x="356888" y="-118943"/>
            <a:ext cx="1111504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  </a:t>
            </a:r>
            <a:endParaRPr kumimoji="0" lang="en-GB" sz="4400" b="1"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n-ea"/>
                <a:cs typeface="+mn-cs"/>
              </a:rPr>
              <a:t>A Final Thought by Sir Harry Burns</a:t>
            </a:r>
          </a:p>
        </p:txBody>
      </p:sp>
      <p:pic>
        <p:nvPicPr>
          <p:cNvPr id="6" name="Online Media 5" title="Sir Harry Burns on developing societies focused on well-being">
            <a:hlinkClick r:id="" action="ppaction://media"/>
            <a:extLst>
              <a:ext uri="{FF2B5EF4-FFF2-40B4-BE49-F238E27FC236}">
                <a16:creationId xmlns:a16="http://schemas.microsoft.com/office/drawing/2014/main" id="{B3FA7B44-1DEB-E2AB-AD5A-E976F81670DA}"/>
              </a:ext>
            </a:extLst>
          </p:cNvPr>
          <p:cNvPicPr>
            <a:picLocks noRot="1" noChangeAspect="1"/>
          </p:cNvPicPr>
          <p:nvPr>
            <a:videoFile r:link="rId1"/>
          </p:nvPr>
        </p:nvPicPr>
        <p:blipFill>
          <a:blip r:embed="rId4"/>
          <a:stretch>
            <a:fillRect/>
          </a:stretch>
        </p:blipFill>
        <p:spPr>
          <a:xfrm>
            <a:off x="1861613" y="1073408"/>
            <a:ext cx="8468773" cy="4784857"/>
          </a:xfrm>
          <a:prstGeom prst="rect">
            <a:avLst/>
          </a:prstGeom>
        </p:spPr>
      </p:pic>
      <p:sp>
        <p:nvSpPr>
          <p:cNvPr id="7" name="TextBox 6">
            <a:extLst>
              <a:ext uri="{FF2B5EF4-FFF2-40B4-BE49-F238E27FC236}">
                <a16:creationId xmlns:a16="http://schemas.microsoft.com/office/drawing/2014/main" id="{2270D0F6-AC56-806C-6533-7E9CB91A2200}"/>
              </a:ext>
            </a:extLst>
          </p:cNvPr>
          <p:cNvSpPr txBox="1"/>
          <p:nvPr/>
        </p:nvSpPr>
        <p:spPr>
          <a:xfrm>
            <a:off x="1861613" y="5880586"/>
            <a:ext cx="9335476" cy="584775"/>
          </a:xfrm>
          <a:prstGeom prst="rect">
            <a:avLst/>
          </a:prstGeom>
          <a:noFill/>
        </p:spPr>
        <p:txBody>
          <a:bodyPr wrap="square">
            <a:spAutoFit/>
          </a:bodyPr>
          <a:lstStyle/>
          <a:p>
            <a:r>
              <a:rPr lang="en-GB" sz="1600" dirty="0"/>
              <a:t>2mins 10 secs Link to access film: </a:t>
            </a:r>
            <a:r>
              <a:rPr lang="en-GB" sz="1600" dirty="0">
                <a:hlinkClick r:id="rId5"/>
              </a:rPr>
              <a:t>https://www.youtube.com/watch?v=OGCiNmXv4TU</a:t>
            </a:r>
            <a:r>
              <a:rPr lang="en-GB" sz="1600" dirty="0"/>
              <a:t> </a:t>
            </a:r>
          </a:p>
          <a:p>
            <a:r>
              <a:rPr lang="en-GB" sz="1600" dirty="0"/>
              <a:t>Film created by </a:t>
            </a:r>
            <a:r>
              <a:rPr lang="en-GB" sz="1600" dirty="0" err="1"/>
              <a:t>Sciana</a:t>
            </a:r>
            <a:r>
              <a:rPr lang="en-GB" sz="1600" dirty="0"/>
              <a:t> The Health Leaders Network  </a:t>
            </a:r>
          </a:p>
        </p:txBody>
      </p:sp>
    </p:spTree>
    <p:extLst>
      <p:ext uri="{BB962C8B-B14F-4D97-AF65-F5344CB8AC3E}">
        <p14:creationId xmlns:p14="http://schemas.microsoft.com/office/powerpoint/2010/main" val="15306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2B44-15E3-652D-6AFD-471B6AAAA1F0}"/>
              </a:ext>
            </a:extLst>
          </p:cNvPr>
          <p:cNvSpPr>
            <a:spLocks noGrp="1"/>
          </p:cNvSpPr>
          <p:nvPr>
            <p:ph type="title"/>
          </p:nvPr>
        </p:nvSpPr>
        <p:spPr>
          <a:xfrm>
            <a:off x="165099" y="-20687"/>
            <a:ext cx="10515600" cy="365125"/>
          </a:xfrm>
        </p:spPr>
        <p:txBody>
          <a:bodyPr>
            <a:normAutofit fontScale="90000"/>
          </a:bodyPr>
          <a:lstStyle/>
          <a:p>
            <a:br>
              <a:rPr lang="en-GB" dirty="0"/>
            </a:br>
            <a:r>
              <a:rPr lang="en-GB" b="1" dirty="0"/>
              <a:t>Consider and Discuss:</a:t>
            </a:r>
            <a:endParaRPr lang="en-GB" dirty="0"/>
          </a:p>
        </p:txBody>
      </p:sp>
      <p:sp>
        <p:nvSpPr>
          <p:cNvPr id="3" name="Footer Placeholder 2">
            <a:extLst>
              <a:ext uri="{FF2B5EF4-FFF2-40B4-BE49-F238E27FC236}">
                <a16:creationId xmlns:a16="http://schemas.microsoft.com/office/drawing/2014/main" id="{95D37B3A-FAC5-1E6C-0D5E-964BA048EECF}"/>
              </a:ext>
              <a:ext uri="{C183D7F6-B498-43B3-948B-1728B52AA6E4}">
                <adec:decorative xmlns:adec="http://schemas.microsoft.com/office/drawing/2017/decorative" val="1"/>
              </a:ext>
            </a:extLst>
          </p:cNvPr>
          <p:cNvSpPr>
            <a:spLocks noGrp="1"/>
          </p:cNvSpPr>
          <p:nvPr>
            <p:ph type="ftr" sz="quarter" idx="11"/>
          </p:nvPr>
        </p:nvSpPr>
        <p:spPr>
          <a:xfrm>
            <a:off x="7988300" y="6400800"/>
            <a:ext cx="4114800" cy="365125"/>
          </a:xfrm>
        </p:spPr>
        <p:txBody>
          <a:bodyPr/>
          <a:lstStyle/>
          <a:p>
            <a:pPr algn="r"/>
            <a:r>
              <a:rPr lang="en-GB" dirty="0"/>
              <a:t>Family Learning - Keeping The Promise Award </a:t>
            </a:r>
          </a:p>
        </p:txBody>
      </p:sp>
      <p:sp>
        <p:nvSpPr>
          <p:cNvPr id="5" name="TextBox 4">
            <a:extLst>
              <a:ext uri="{FF2B5EF4-FFF2-40B4-BE49-F238E27FC236}">
                <a16:creationId xmlns:a16="http://schemas.microsoft.com/office/drawing/2014/main" id="{6EB03C18-0B57-B25C-038F-05AD76B5A08A}"/>
              </a:ext>
            </a:extLst>
          </p:cNvPr>
          <p:cNvSpPr txBox="1"/>
          <p:nvPr/>
        </p:nvSpPr>
        <p:spPr>
          <a:xfrm>
            <a:off x="480060" y="1073057"/>
            <a:ext cx="11231879" cy="2062103"/>
          </a:xfrm>
          <a:prstGeom prst="rect">
            <a:avLst/>
          </a:prstGeom>
          <a:noFill/>
        </p:spPr>
        <p:txBody>
          <a:bodyPr wrap="square">
            <a:spAutoFit/>
          </a:bodyPr>
          <a:lstStyle/>
          <a:p>
            <a:r>
              <a:rPr lang="en-GB" sz="3200" dirty="0"/>
              <a:t>Having completed session 1 &amp; 2 of the Award, what small steps can you take in your practice to help ‘Keep The Promise’?</a:t>
            </a:r>
          </a:p>
          <a:p>
            <a:br>
              <a:rPr lang="en-GB" sz="3200" dirty="0"/>
            </a:br>
            <a:r>
              <a:rPr lang="en-GB" sz="3200" dirty="0"/>
              <a:t>What can you challenge your service to do to ‘Keep the Promise’?</a:t>
            </a:r>
          </a:p>
        </p:txBody>
      </p:sp>
      <p:pic>
        <p:nvPicPr>
          <p:cNvPr id="4" name="Picture 2">
            <a:extLst>
              <a:ext uri="{FF2B5EF4-FFF2-40B4-BE49-F238E27FC236}">
                <a16:creationId xmlns:a16="http://schemas.microsoft.com/office/drawing/2014/main" id="{2B17A19D-4AF0-E014-FFA1-E36B2482753E}"/>
              </a:ex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610079"/>
            <a:ext cx="12192000" cy="228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154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2CFAF3-EA23-870E-17FE-1CABF7397709}"/>
              </a:ext>
              <a:ext uri="{C183D7F6-B498-43B3-948B-1728B52AA6E4}">
                <adec:decorative xmlns:adec="http://schemas.microsoft.com/office/drawing/2017/decorative" val="1"/>
              </a:ext>
            </a:extLst>
          </p:cNvPr>
          <p:cNvSpPr>
            <a:spLocks noGrp="1"/>
          </p:cNvSpPr>
          <p:nvPr>
            <p:ph type="ftr" sz="quarter" idx="11"/>
          </p:nvPr>
        </p:nvSpPr>
        <p:spPr>
          <a:xfrm>
            <a:off x="7956775" y="6350618"/>
            <a:ext cx="4114800" cy="365125"/>
          </a:xfrm>
        </p:spPr>
        <p:txBody>
          <a:bodyPr/>
          <a:lstStyle/>
          <a:p>
            <a:pPr algn="r"/>
            <a:r>
              <a:rPr lang="en-GB" dirty="0"/>
              <a:t>Family Learning - Keeping The Promise Award </a:t>
            </a:r>
          </a:p>
        </p:txBody>
      </p:sp>
      <p:sp>
        <p:nvSpPr>
          <p:cNvPr id="3" name="Title 1">
            <a:extLst>
              <a:ext uri="{FF2B5EF4-FFF2-40B4-BE49-F238E27FC236}">
                <a16:creationId xmlns:a16="http://schemas.microsoft.com/office/drawing/2014/main" id="{6651048B-E972-D59F-0077-4EC6A2D1ED58}"/>
              </a:ext>
            </a:extLst>
          </p:cNvPr>
          <p:cNvSpPr txBox="1">
            <a:spLocks noGrp="1"/>
          </p:cNvSpPr>
          <p:nvPr>
            <p:ph type="title" idx="4294967295"/>
          </p:nvPr>
        </p:nvSpPr>
        <p:spPr>
          <a:xfrm>
            <a:off x="272143" y="142257"/>
            <a:ext cx="10515600" cy="10045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mj-lt"/>
                <a:ea typeface="+mj-ea"/>
                <a:cs typeface="+mj-cs"/>
              </a:rPr>
              <a:t>The Personal e-Learning Module</a:t>
            </a:r>
          </a:p>
        </p:txBody>
      </p:sp>
      <p:pic>
        <p:nvPicPr>
          <p:cNvPr id="5" name="x_Picture 2">
            <a:extLst>
              <a:ext uri="{FF2B5EF4-FFF2-40B4-BE49-F238E27FC236}">
                <a16:creationId xmlns:a16="http://schemas.microsoft.com/office/drawing/2014/main" id="{9929904F-B2B1-DEEA-6C19-CFD8E1C54A43}"/>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88751" y="1732300"/>
            <a:ext cx="1731508" cy="255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AE0ABDF-E41E-33EE-06D0-F9BC2A6C9581}"/>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63615" y="5697275"/>
            <a:ext cx="1149597" cy="1088412"/>
          </a:xfrm>
          <a:prstGeom prst="rect">
            <a:avLst/>
          </a:prstGeom>
        </p:spPr>
      </p:pic>
      <p:pic>
        <p:nvPicPr>
          <p:cNvPr id="7" name="Picture 6">
            <a:extLst>
              <a:ext uri="{FF2B5EF4-FFF2-40B4-BE49-F238E27FC236}">
                <a16:creationId xmlns:a16="http://schemas.microsoft.com/office/drawing/2014/main" id="{F9E69474-D21E-AC3B-BF4D-280627A3CBF3}"/>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10978" y="5705318"/>
            <a:ext cx="1080369" cy="1080369"/>
          </a:xfrm>
          <a:prstGeom prst="rect">
            <a:avLst/>
          </a:prstGeom>
        </p:spPr>
      </p:pic>
      <p:pic>
        <p:nvPicPr>
          <p:cNvPr id="8" name="Picture 7">
            <a:extLst>
              <a:ext uri="{FF2B5EF4-FFF2-40B4-BE49-F238E27FC236}">
                <a16:creationId xmlns:a16="http://schemas.microsoft.com/office/drawing/2014/main" id="{D2DAF9F7-108B-B161-F0CB-51566E027C26}"/>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60841" y="5758113"/>
            <a:ext cx="2148182" cy="1088412"/>
          </a:xfrm>
          <a:prstGeom prst="rect">
            <a:avLst/>
          </a:prstGeom>
        </p:spPr>
      </p:pic>
      <p:pic>
        <p:nvPicPr>
          <p:cNvPr id="9" name="Picture 2">
            <a:extLst>
              <a:ext uri="{FF2B5EF4-FFF2-40B4-BE49-F238E27FC236}">
                <a16:creationId xmlns:a16="http://schemas.microsoft.com/office/drawing/2014/main" id="{E6816304-FFC9-5CDE-5596-648B3816460A}"/>
              </a:ext>
              <a:ext uri="{C183D7F6-B498-43B3-948B-1728B52AA6E4}">
                <adec:decorative xmlns:adec="http://schemas.microsoft.com/office/drawing/2017/decorative" val="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716138" y="5845280"/>
            <a:ext cx="1850409" cy="9404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7DE7539-37BB-EF18-62FA-89F37AF50C17}"/>
              </a:ext>
            </a:extLst>
          </p:cNvPr>
          <p:cNvSpPr txBox="1"/>
          <p:nvPr/>
        </p:nvSpPr>
        <p:spPr>
          <a:xfrm>
            <a:off x="353962" y="1496883"/>
            <a:ext cx="8642119" cy="400110"/>
          </a:xfrm>
          <a:prstGeom prst="rect">
            <a:avLst/>
          </a:prstGeom>
          <a:noFill/>
        </p:spPr>
        <p:txBody>
          <a:bodyPr wrap="square">
            <a:spAutoFit/>
          </a:bodyPr>
          <a:lstStyle/>
          <a:p>
            <a:pPr marL="0" indent="0">
              <a:buNone/>
            </a:pPr>
            <a:r>
              <a:rPr lang="en-GB" sz="2000" dirty="0"/>
              <a:t>Please use the following weblink or QR code to access the E-Learning module</a:t>
            </a:r>
          </a:p>
        </p:txBody>
      </p:sp>
      <p:sp>
        <p:nvSpPr>
          <p:cNvPr id="13" name="TextBox 12">
            <a:extLst>
              <a:ext uri="{FF2B5EF4-FFF2-40B4-BE49-F238E27FC236}">
                <a16:creationId xmlns:a16="http://schemas.microsoft.com/office/drawing/2014/main" id="{DA20B10C-38DA-7C03-EE8B-4C39B6EEDC0D}"/>
              </a:ext>
            </a:extLst>
          </p:cNvPr>
          <p:cNvSpPr txBox="1"/>
          <p:nvPr/>
        </p:nvSpPr>
        <p:spPr>
          <a:xfrm>
            <a:off x="353961" y="2550445"/>
            <a:ext cx="6098240" cy="461665"/>
          </a:xfrm>
          <a:prstGeom prst="rect">
            <a:avLst/>
          </a:prstGeom>
          <a:noFill/>
        </p:spPr>
        <p:txBody>
          <a:bodyPr wrap="square">
            <a:spAutoFit/>
          </a:bodyPr>
          <a:lstStyle/>
          <a:p>
            <a:r>
              <a:rPr lang="en-GB" dirty="0"/>
              <a:t> </a:t>
            </a:r>
            <a:r>
              <a:rPr lang="en-GB" sz="2400" dirty="0">
                <a:hlinkClick r:id="rId8"/>
              </a:rPr>
              <a:t>E-learning Module Link</a:t>
            </a:r>
            <a:endParaRPr lang="en-GB" dirty="0"/>
          </a:p>
        </p:txBody>
      </p:sp>
      <p:sp>
        <p:nvSpPr>
          <p:cNvPr id="15" name="TextBox 14">
            <a:extLst>
              <a:ext uri="{FF2B5EF4-FFF2-40B4-BE49-F238E27FC236}">
                <a16:creationId xmlns:a16="http://schemas.microsoft.com/office/drawing/2014/main" id="{D5067BFF-9EE1-BD20-71D4-5F95C161AACD}"/>
              </a:ext>
            </a:extLst>
          </p:cNvPr>
          <p:cNvSpPr txBox="1"/>
          <p:nvPr/>
        </p:nvSpPr>
        <p:spPr>
          <a:xfrm>
            <a:off x="353961" y="3696341"/>
            <a:ext cx="8319392" cy="1015663"/>
          </a:xfrm>
          <a:prstGeom prst="rect">
            <a:avLst/>
          </a:prstGeom>
          <a:noFill/>
        </p:spPr>
        <p:txBody>
          <a:bodyPr wrap="square">
            <a:spAutoFit/>
          </a:bodyPr>
          <a:lstStyle/>
          <a:p>
            <a:r>
              <a:rPr lang="en-GB" sz="2000" b="1" dirty="0"/>
              <a:t>On completion of the E-Learning Module please complete the Knowledge Check/Quiz (the person leading this professional learning will be able to provide you with the link to access it).</a:t>
            </a:r>
          </a:p>
        </p:txBody>
      </p:sp>
    </p:spTree>
    <p:extLst>
      <p:ext uri="{BB962C8B-B14F-4D97-AF65-F5344CB8AC3E}">
        <p14:creationId xmlns:p14="http://schemas.microsoft.com/office/powerpoint/2010/main" val="4043064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27BEDD-9D4E-8CA3-30F2-9134F57AD37D}"/>
              </a:ext>
            </a:extLst>
          </p:cNvPr>
          <p:cNvSpPr txBox="1">
            <a:spLocks noGrp="1"/>
          </p:cNvSpPr>
          <p:nvPr>
            <p:ph type="title" idx="4294967295"/>
          </p:nvPr>
        </p:nvSpPr>
        <p:spPr>
          <a:xfrm>
            <a:off x="150203" y="112704"/>
            <a:ext cx="79718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Further Reading and Resources</a:t>
            </a:r>
          </a:p>
        </p:txBody>
      </p:sp>
      <p:sp>
        <p:nvSpPr>
          <p:cNvPr id="4" name="TextBox 3">
            <a:extLst>
              <a:ext uri="{FF2B5EF4-FFF2-40B4-BE49-F238E27FC236}">
                <a16:creationId xmlns:a16="http://schemas.microsoft.com/office/drawing/2014/main" id="{38A6DF42-6F66-2E5C-FF4A-172FC7239019}"/>
              </a:ext>
            </a:extLst>
          </p:cNvPr>
          <p:cNvSpPr txBox="1"/>
          <p:nvPr/>
        </p:nvSpPr>
        <p:spPr>
          <a:xfrm>
            <a:off x="244334" y="917912"/>
            <a:ext cx="11460480" cy="5632311"/>
          </a:xfrm>
          <a:prstGeom prst="rect">
            <a:avLst/>
          </a:prstGeom>
          <a:noFill/>
        </p:spPr>
        <p:txBody>
          <a:bodyPr wrap="square">
            <a:spAutoFit/>
          </a:bodyPr>
          <a:lstStyle/>
          <a:p>
            <a:r>
              <a:rPr lang="en-GB" dirty="0"/>
              <a:t>The Promise Family Support Guide (2020) </a:t>
            </a:r>
            <a:r>
              <a:rPr lang="en-GB" dirty="0">
                <a:hlinkClick r:id="rId3"/>
              </a:rPr>
              <a:t>keepthepromise-family-support.pdf</a:t>
            </a:r>
            <a:endParaRPr lang="en-GB" dirty="0"/>
          </a:p>
          <a:p>
            <a:endParaRPr lang="en-GB" dirty="0"/>
          </a:p>
          <a:p>
            <a:r>
              <a:rPr lang="en-GB" dirty="0"/>
              <a:t>Routemap and National Principles of Holistic Whole Family Support, Scottish Government (2022) </a:t>
            </a:r>
            <a:r>
              <a:rPr lang="en-GB" dirty="0">
                <a:hlinkClick r:id="rId4"/>
              </a:rPr>
              <a:t>Routemap and National Principles of Holistic Whole Family Support (www.gov.scot)</a:t>
            </a:r>
            <a:endParaRPr lang="en-GB" dirty="0"/>
          </a:p>
          <a:p>
            <a:endParaRPr lang="en-GB" u="sng" dirty="0">
              <a:solidFill>
                <a:srgbClr val="0563C1"/>
              </a:solidFill>
              <a:effectLst/>
              <a:latin typeface="+mj-lt"/>
              <a:ea typeface="Calibri" panose="020F0502020204030204" pitchFamily="34" charset="0"/>
              <a:hlinkClick r:id="rId5"/>
            </a:endParaRPr>
          </a:p>
          <a:p>
            <a:r>
              <a:rPr lang="en-GB" dirty="0">
                <a:ea typeface="Calibri" panose="020F0502020204030204" pitchFamily="34" charset="0"/>
              </a:rPr>
              <a:t>Beacon House - Window of Tolerance </a:t>
            </a:r>
            <a:r>
              <a:rPr lang="en-GB" u="sng" dirty="0">
                <a:solidFill>
                  <a:srgbClr val="0563C1"/>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https://youtu.be/0ehq5-P5OSs?si=SlJCLc1o6Y5NvBiI</a:t>
            </a:r>
            <a:endParaRPr lang="en-GB" u="sng" dirty="0">
              <a:solidFill>
                <a:srgbClr val="0563C1"/>
              </a:solidFill>
              <a:effectLst/>
              <a:latin typeface="Calibri" panose="020F0502020204030204" pitchFamily="34" charset="0"/>
              <a:ea typeface="Calibri" panose="020F0502020204030204" pitchFamily="34" charset="0"/>
            </a:endParaRPr>
          </a:p>
          <a:p>
            <a:endParaRPr lang="en-GB" dirty="0"/>
          </a:p>
          <a:p>
            <a:r>
              <a:rPr lang="en-GB" dirty="0"/>
              <a:t>Childhood Trauma and the Brain, </a:t>
            </a:r>
            <a:r>
              <a:rPr lang="en-GB" dirty="0" err="1"/>
              <a:t>Uk</a:t>
            </a:r>
            <a:r>
              <a:rPr lang="en-GB" dirty="0"/>
              <a:t> Trauma Council </a:t>
            </a:r>
            <a:r>
              <a:rPr lang="en-GB" dirty="0">
                <a:hlinkClick r:id="rId6"/>
              </a:rPr>
              <a:t>Childhood Trauma and the Brain (with English subtitles) | UK Trauma Council (youtube.com)</a:t>
            </a:r>
            <a:endParaRPr lang="en-GB" dirty="0"/>
          </a:p>
          <a:p>
            <a:endParaRPr lang="en-GB" dirty="0">
              <a:hlinkClick r:id="rId7"/>
            </a:endParaRPr>
          </a:p>
          <a:p>
            <a:r>
              <a:rPr lang="en-GB" dirty="0"/>
              <a:t>What is Trauma? Dr Bessel Van Der Kolk </a:t>
            </a:r>
            <a:r>
              <a:rPr lang="en-GB" dirty="0">
                <a:hlinkClick r:id="rId8"/>
              </a:rPr>
              <a:t>What is trauma? The author of “The Body Keeps the Score” explains | Bessel van der Kolk | Big Think (youtube.com)</a:t>
            </a:r>
            <a:endParaRPr lang="en-GB" dirty="0"/>
          </a:p>
          <a:p>
            <a:endParaRPr lang="en-GB" dirty="0"/>
          </a:p>
          <a:p>
            <a:r>
              <a:rPr lang="en-GB" dirty="0"/>
              <a:t>Sir Harry Burns, </a:t>
            </a:r>
            <a:r>
              <a:rPr lang="en-GB" dirty="0" err="1"/>
              <a:t>Sciana</a:t>
            </a:r>
            <a:r>
              <a:rPr lang="en-GB" dirty="0"/>
              <a:t> Network (2016)</a:t>
            </a:r>
          </a:p>
          <a:p>
            <a:r>
              <a:rPr lang="en-GB" dirty="0">
                <a:hlinkClick r:id="rId7"/>
              </a:rPr>
              <a:t>Sir Harry Burns on developing societies focused on well-being - YouTube</a:t>
            </a:r>
            <a:endParaRPr lang="en-GB" dirty="0"/>
          </a:p>
          <a:p>
            <a:endParaRPr lang="en-GB" dirty="0"/>
          </a:p>
          <a:p>
            <a:r>
              <a:rPr lang="en-GB" dirty="0">
                <a:hlinkClick r:id="rId9"/>
              </a:rPr>
              <a:t>Aligning family learning and The Promise - A guide for family learning professionals and </a:t>
            </a:r>
            <a:r>
              <a:rPr lang="en-GB" dirty="0" err="1">
                <a:hlinkClick r:id="rId9"/>
              </a:rPr>
              <a:t>GIRFEC</a:t>
            </a:r>
            <a:r>
              <a:rPr lang="en-GB" dirty="0">
                <a:hlinkClick r:id="rId9"/>
              </a:rPr>
              <a:t> strategic leads | Resources | Education Scotland</a:t>
            </a:r>
            <a:endParaRPr lang="en-GB" dirty="0">
              <a:hlinkClick r:id="rId7"/>
            </a:endParaRPr>
          </a:p>
          <a:p>
            <a:endParaRPr lang="en-GB" dirty="0">
              <a:latin typeface="+mj-lt"/>
              <a:ea typeface="Calibri" panose="020F0502020204030204" pitchFamily="34" charset="0"/>
            </a:endParaRPr>
          </a:p>
          <a:p>
            <a:endParaRPr lang="en-GB" dirty="0"/>
          </a:p>
        </p:txBody>
      </p:sp>
      <p:pic>
        <p:nvPicPr>
          <p:cNvPr id="9" name="Picture 8">
            <a:extLst>
              <a:ext uri="{FF2B5EF4-FFF2-40B4-BE49-F238E27FC236}">
                <a16:creationId xmlns:a16="http://schemas.microsoft.com/office/drawing/2014/main" id="{B3A27AF0-20D3-91A6-67D8-468ECC152ABD}"/>
              </a:ext>
              <a:ext uri="{C183D7F6-B498-43B3-948B-1728B52AA6E4}">
                <adec:decorative xmlns:adec="http://schemas.microsoft.com/office/drawing/2017/decorative" val="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863615" y="5697275"/>
            <a:ext cx="1149597" cy="1088412"/>
          </a:xfrm>
          <a:prstGeom prst="rect">
            <a:avLst/>
          </a:prstGeom>
        </p:spPr>
      </p:pic>
      <p:pic>
        <p:nvPicPr>
          <p:cNvPr id="10" name="Picture 9">
            <a:extLst>
              <a:ext uri="{FF2B5EF4-FFF2-40B4-BE49-F238E27FC236}">
                <a16:creationId xmlns:a16="http://schemas.microsoft.com/office/drawing/2014/main" id="{47F9190D-FA8B-F59E-0A70-64AF93ADBAB2}"/>
              </a:ext>
              <a:ext uri="{C183D7F6-B498-43B3-948B-1728B52AA6E4}">
                <adec:decorative xmlns:adec="http://schemas.microsoft.com/office/drawing/2017/decorative" val="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1010978" y="5705318"/>
            <a:ext cx="1080369" cy="1080369"/>
          </a:xfrm>
          <a:prstGeom prst="rect">
            <a:avLst/>
          </a:prstGeom>
        </p:spPr>
      </p:pic>
      <p:pic>
        <p:nvPicPr>
          <p:cNvPr id="11" name="Picture 10">
            <a:extLst>
              <a:ext uri="{FF2B5EF4-FFF2-40B4-BE49-F238E27FC236}">
                <a16:creationId xmlns:a16="http://schemas.microsoft.com/office/drawing/2014/main" id="{42BA6152-0FB6-D1AD-6531-AA60B5145EE8}"/>
              </a:ext>
              <a:ext uri="{C183D7F6-B498-43B3-948B-1728B52AA6E4}">
                <adec:decorative xmlns:adec="http://schemas.microsoft.com/office/drawing/2017/decorative" val="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660841" y="5758113"/>
            <a:ext cx="2148182" cy="1088412"/>
          </a:xfrm>
          <a:prstGeom prst="rect">
            <a:avLst/>
          </a:prstGeom>
        </p:spPr>
      </p:pic>
      <p:pic>
        <p:nvPicPr>
          <p:cNvPr id="12" name="Picture 2">
            <a:extLst>
              <a:ext uri="{FF2B5EF4-FFF2-40B4-BE49-F238E27FC236}">
                <a16:creationId xmlns:a16="http://schemas.microsoft.com/office/drawing/2014/main" id="{AF5D20F8-7111-B05F-ED68-1759892FB3B3}"/>
              </a:ext>
              <a:ext uri="{C183D7F6-B498-43B3-948B-1728B52AA6E4}">
                <adec:decorative xmlns:adec="http://schemas.microsoft.com/office/drawing/2017/decorative" val="1"/>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5716138" y="5845280"/>
            <a:ext cx="1850409" cy="94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39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BB264-0241-B88E-A655-3FC5065C238A}"/>
              </a:ext>
            </a:extLst>
          </p:cNvPr>
          <p:cNvSpPr txBox="1">
            <a:spLocks noGrp="1"/>
          </p:cNvSpPr>
          <p:nvPr>
            <p:ph type="title" idx="4294967295"/>
          </p:nvPr>
        </p:nvSpPr>
        <p:spPr>
          <a:xfrm>
            <a:off x="292076" y="182744"/>
            <a:ext cx="112141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mn-cs"/>
              </a:rPr>
              <a:t>What is Trauma?  </a:t>
            </a:r>
            <a:br>
              <a:rPr kumimoji="0" lang="en-US" sz="8800" b="0" i="0" u="none" strike="noStrike" kern="1200" cap="none" spc="0" normalizeH="0" baseline="0" noProof="0" dirty="0">
                <a:ln>
                  <a:noFill/>
                </a:ln>
                <a:solidFill>
                  <a:schemeClr val="tx1"/>
                </a:solidFill>
                <a:effectLst/>
                <a:uLnTx/>
                <a:uFillTx/>
                <a:latin typeface="+mn-lt"/>
                <a:ea typeface="+mn-ea"/>
                <a:cs typeface="+mn-cs"/>
              </a:rPr>
            </a:br>
            <a:endParaRPr kumimoji="0" lang="en-GB" sz="2000" b="1" i="0" u="none" strike="noStrike" kern="1200" cap="none" spc="0" normalizeH="0" baseline="0" noProof="0" dirty="0">
              <a:ln>
                <a:noFill/>
              </a:ln>
              <a:solidFill>
                <a:schemeClr val="tx1"/>
              </a:solidFill>
              <a:effectLst/>
              <a:uLnTx/>
              <a:uFillTx/>
              <a:latin typeface="+mj-lt"/>
              <a:ea typeface="+mn-ea"/>
              <a:cs typeface="+mn-cs"/>
            </a:endParaRPr>
          </a:p>
        </p:txBody>
      </p:sp>
      <p:sp>
        <p:nvSpPr>
          <p:cNvPr id="7" name="TextBox 6">
            <a:extLst>
              <a:ext uri="{FF2B5EF4-FFF2-40B4-BE49-F238E27FC236}">
                <a16:creationId xmlns:a16="http://schemas.microsoft.com/office/drawing/2014/main" id="{455FA1F9-7831-A115-A987-A6ADD282EBA7}"/>
              </a:ext>
            </a:extLst>
          </p:cNvPr>
          <p:cNvSpPr txBox="1"/>
          <p:nvPr/>
        </p:nvSpPr>
        <p:spPr>
          <a:xfrm>
            <a:off x="370804" y="1115638"/>
            <a:ext cx="7517490" cy="1692771"/>
          </a:xfrm>
          <a:prstGeom prst="rect">
            <a:avLst/>
          </a:prstGeom>
          <a:noFill/>
        </p:spPr>
        <p:txBody>
          <a:bodyPr wrap="square" rtlCol="0">
            <a:spAutoFit/>
          </a:bodyPr>
          <a:lstStyle/>
          <a:p>
            <a:r>
              <a:rPr lang="en-GB" sz="2200" b="1" dirty="0"/>
              <a:t>“An experience, or pattern of experiences, that impairs the proper functioning of the stress response system, making it more reactive, or sensitive.” </a:t>
            </a:r>
          </a:p>
          <a:p>
            <a:endParaRPr lang="en-GB" sz="1600" b="1" dirty="0"/>
          </a:p>
          <a:p>
            <a:pPr algn="r"/>
            <a:r>
              <a:rPr lang="en-GB" sz="2200" dirty="0"/>
              <a:t>(Dr Bruce Perry)</a:t>
            </a:r>
          </a:p>
        </p:txBody>
      </p:sp>
      <p:sp>
        <p:nvSpPr>
          <p:cNvPr id="5" name="TextBox 4">
            <a:extLst>
              <a:ext uri="{FF2B5EF4-FFF2-40B4-BE49-F238E27FC236}">
                <a16:creationId xmlns:a16="http://schemas.microsoft.com/office/drawing/2014/main" id="{25D64587-9A76-73CB-D266-8F6797E019A4}"/>
              </a:ext>
            </a:extLst>
          </p:cNvPr>
          <p:cNvSpPr txBox="1"/>
          <p:nvPr/>
        </p:nvSpPr>
        <p:spPr>
          <a:xfrm>
            <a:off x="370804" y="3284066"/>
            <a:ext cx="11565317" cy="2123658"/>
          </a:xfrm>
          <a:prstGeom prst="rect">
            <a:avLst/>
          </a:prstGeom>
          <a:noFill/>
        </p:spPr>
        <p:txBody>
          <a:bodyPr wrap="square">
            <a:spAutoFit/>
          </a:bodyPr>
          <a:lstStyle/>
          <a:p>
            <a:pPr algn="l"/>
            <a:r>
              <a:rPr lang="en-GB" sz="2000" b="1" dirty="0"/>
              <a:t>Simple</a:t>
            </a:r>
            <a:r>
              <a:rPr lang="en-GB" sz="2000" b="1" i="0" dirty="0">
                <a:effectLst/>
              </a:rPr>
              <a:t> trauma</a:t>
            </a:r>
            <a:r>
              <a:rPr lang="en-GB" sz="2000" b="0" i="0" dirty="0">
                <a:effectLst/>
              </a:rPr>
              <a:t> </a:t>
            </a:r>
            <a:r>
              <a:rPr lang="en-GB" sz="2000" dirty="0"/>
              <a:t>involves experiences of events that are life threatening and/or have the potential to cause serious injury, e.g. car accidents, fires.</a:t>
            </a:r>
          </a:p>
          <a:p>
            <a:pPr algn="l"/>
            <a:endParaRPr lang="en-GB" sz="1600" b="1" i="0" dirty="0">
              <a:effectLst/>
            </a:endParaRPr>
          </a:p>
          <a:p>
            <a:pPr marL="0" indent="0">
              <a:buNone/>
            </a:pPr>
            <a:r>
              <a:rPr lang="en-GB" sz="2000" b="1" i="0" dirty="0">
                <a:effectLst/>
              </a:rPr>
              <a:t>Complex trauma</a:t>
            </a:r>
            <a:r>
              <a:rPr lang="en-GB" sz="2000" b="0" i="0" dirty="0">
                <a:effectLst/>
              </a:rPr>
              <a:t> </a:t>
            </a:r>
            <a:r>
              <a:rPr lang="en-GB" sz="2000" b="0" dirty="0">
                <a:effectLst/>
              </a:rPr>
              <a:t>i</a:t>
            </a:r>
            <a:r>
              <a:rPr lang="en-GB" sz="2000" dirty="0"/>
              <a:t>nvolves interpersonal threat, violence and violation. It way involve multiple incidents. Examples include child abuse, bullying, domestic violence, rape and war.</a:t>
            </a:r>
          </a:p>
          <a:p>
            <a:pPr algn="l"/>
            <a:endParaRPr lang="en-GB" sz="1600" dirty="0"/>
          </a:p>
          <a:p>
            <a:pPr marL="0" indent="0">
              <a:buNone/>
            </a:pPr>
            <a:r>
              <a:rPr lang="en-GB" sz="2000" b="1" i="0" dirty="0">
                <a:effectLst/>
              </a:rPr>
              <a:t>Collective trauma</a:t>
            </a:r>
            <a:r>
              <a:rPr lang="en-GB" sz="2000" b="0" i="0" dirty="0">
                <a:effectLst/>
              </a:rPr>
              <a:t> </a:t>
            </a:r>
            <a:r>
              <a:rPr lang="en-GB" sz="2000" b="0" dirty="0">
                <a:effectLst/>
              </a:rPr>
              <a:t>is t</a:t>
            </a:r>
            <a:r>
              <a:rPr lang="en-GB" sz="2000" dirty="0"/>
              <a:t>he psychological reactions to a traumatic event that effects an entire society.</a:t>
            </a:r>
          </a:p>
        </p:txBody>
      </p:sp>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8008960" y="6424635"/>
            <a:ext cx="4114800" cy="365125"/>
          </a:xfrm>
        </p:spPr>
        <p:txBody>
          <a:bodyPr/>
          <a:lstStyle/>
          <a:p>
            <a:pPr algn="r"/>
            <a:r>
              <a:rPr lang="en-GB" dirty="0"/>
              <a:t>Family Learning - Keeping The Promise Award </a:t>
            </a:r>
          </a:p>
        </p:txBody>
      </p:sp>
      <p:pic>
        <p:nvPicPr>
          <p:cNvPr id="4" name="Picture 2">
            <a:extLst>
              <a:ext uri="{FF2B5EF4-FFF2-40B4-BE49-F238E27FC236}">
                <a16:creationId xmlns:a16="http://schemas.microsoft.com/office/drawing/2014/main" id="{82AF2DE7-058E-2ACB-DCD0-19C1F4CADAD7}"/>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2050" y="433365"/>
            <a:ext cx="3617882" cy="25416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6148C2-C15E-D638-41D6-CA1375C9FBCD}"/>
              </a:ext>
            </a:extLst>
          </p:cNvPr>
          <p:cNvSpPr txBox="1"/>
          <p:nvPr/>
        </p:nvSpPr>
        <p:spPr>
          <a:xfrm>
            <a:off x="392068" y="5716749"/>
            <a:ext cx="11565317" cy="707886"/>
          </a:xfrm>
          <a:prstGeom prst="rect">
            <a:avLst/>
          </a:prstGeom>
          <a:noFill/>
        </p:spPr>
        <p:txBody>
          <a:bodyPr wrap="square" rtlCol="0">
            <a:spAutoFit/>
          </a:bodyPr>
          <a:lstStyle/>
          <a:p>
            <a:r>
              <a:rPr lang="en-GB" sz="2000" dirty="0"/>
              <a:t>In Scotland we are committed to having a workforce that is Trauma Informed. To achieve this goal the NHS Education Service (NES) have developed the </a:t>
            </a:r>
            <a:r>
              <a:rPr lang="en-GB" sz="2000" dirty="0">
                <a:hlinkClick r:id="rId4"/>
              </a:rPr>
              <a:t>National Trauma Training Programme </a:t>
            </a:r>
            <a:endParaRPr lang="en-GB" sz="2000" dirty="0"/>
          </a:p>
        </p:txBody>
      </p:sp>
    </p:spTree>
    <p:extLst>
      <p:ext uri="{BB962C8B-B14F-4D97-AF65-F5344CB8AC3E}">
        <p14:creationId xmlns:p14="http://schemas.microsoft.com/office/powerpoint/2010/main" val="194800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7985666" y="6424590"/>
            <a:ext cx="4114800" cy="365125"/>
          </a:xfrm>
        </p:spPr>
        <p:txBody>
          <a:bodyPr/>
          <a:lstStyle/>
          <a:p>
            <a:pPr algn="r"/>
            <a:r>
              <a:rPr lang="en-GB" dirty="0"/>
              <a:t>Family Learning - Keeping The Promise Award </a:t>
            </a:r>
          </a:p>
        </p:txBody>
      </p:sp>
      <p:sp>
        <p:nvSpPr>
          <p:cNvPr id="3" name="Title 2">
            <a:extLst>
              <a:ext uri="{FF2B5EF4-FFF2-40B4-BE49-F238E27FC236}">
                <a16:creationId xmlns:a16="http://schemas.microsoft.com/office/drawing/2014/main" id="{D3D059A5-17F2-0401-8B20-BCA6AA94F378}"/>
              </a:ext>
            </a:extLst>
          </p:cNvPr>
          <p:cNvSpPr txBox="1">
            <a:spLocks noGrp="1"/>
          </p:cNvSpPr>
          <p:nvPr>
            <p:ph type="title" idx="4294967295"/>
          </p:nvPr>
        </p:nvSpPr>
        <p:spPr>
          <a:xfrm>
            <a:off x="236703" y="134504"/>
            <a:ext cx="700130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Developmental Trauma</a:t>
            </a:r>
          </a:p>
        </p:txBody>
      </p:sp>
      <p:sp>
        <p:nvSpPr>
          <p:cNvPr id="5" name="TextBox 4">
            <a:extLst>
              <a:ext uri="{FF2B5EF4-FFF2-40B4-BE49-F238E27FC236}">
                <a16:creationId xmlns:a16="http://schemas.microsoft.com/office/drawing/2014/main" id="{30916A94-B7E6-1895-13ED-4D0924774BB3}"/>
              </a:ext>
            </a:extLst>
          </p:cNvPr>
          <p:cNvSpPr txBox="1"/>
          <p:nvPr/>
        </p:nvSpPr>
        <p:spPr>
          <a:xfrm>
            <a:off x="236703" y="994046"/>
            <a:ext cx="11691439" cy="1200329"/>
          </a:xfrm>
          <a:prstGeom prst="rect">
            <a:avLst/>
          </a:prstGeom>
          <a:noFill/>
        </p:spPr>
        <p:txBody>
          <a:bodyPr wrap="square">
            <a:spAutoFit/>
          </a:bodyPr>
          <a:lstStyle/>
          <a:p>
            <a:r>
              <a:rPr lang="en-GB" dirty="0"/>
              <a:t>Developmental trauma is how early childhood development can be impacted by trauma.  Children and young people who have experienced trauma may have ongoing physical responses such as: re-triggering trauma memories, flashbacks, intrusive thoughts, sleep disturbance, avoidance of people, places or activities, mistrust of people and under or over-reliance on others. </a:t>
            </a:r>
          </a:p>
        </p:txBody>
      </p:sp>
      <p:sp>
        <p:nvSpPr>
          <p:cNvPr id="7" name="TextBox 6">
            <a:extLst>
              <a:ext uri="{FF2B5EF4-FFF2-40B4-BE49-F238E27FC236}">
                <a16:creationId xmlns:a16="http://schemas.microsoft.com/office/drawing/2014/main" id="{3031C20F-CDAE-65A6-CC63-FFDCC43533E4}"/>
              </a:ext>
            </a:extLst>
          </p:cNvPr>
          <p:cNvSpPr txBox="1"/>
          <p:nvPr/>
        </p:nvSpPr>
        <p:spPr>
          <a:xfrm>
            <a:off x="451857" y="2577383"/>
            <a:ext cx="5162493" cy="3847207"/>
          </a:xfrm>
          <a:prstGeom prst="rect">
            <a:avLst/>
          </a:prstGeom>
          <a:noFill/>
        </p:spPr>
        <p:txBody>
          <a:bodyPr wrap="square">
            <a:spAutoFit/>
          </a:bodyPr>
          <a:lstStyle/>
          <a:p>
            <a:r>
              <a:rPr lang="en-GB" sz="2000" b="1" dirty="0"/>
              <a:t>“An understanding of how early experiences shape neurodevelopment is imperative if we seek to impact the lives of children. This is especially true in the case of children growing up in homes plagued by violence, maltreatment and neglect. The impact of early trauma is so profound because it occurs during those critical periods when the brain is most rapidly developing and organising.”</a:t>
            </a:r>
          </a:p>
          <a:p>
            <a:endParaRPr lang="en-GB" sz="1000" b="1" i="1" dirty="0"/>
          </a:p>
          <a:p>
            <a:pPr algn="r"/>
            <a:r>
              <a:rPr lang="en-GB" dirty="0"/>
              <a:t>(Dr Bruce Perry)</a:t>
            </a:r>
          </a:p>
          <a:p>
            <a:r>
              <a:rPr lang="en-GB" sz="1800" b="1" i="1" dirty="0"/>
              <a:t>     </a:t>
            </a:r>
          </a:p>
          <a:p>
            <a:r>
              <a:rPr lang="en-GB" sz="1800" b="1" i="1" dirty="0"/>
              <a:t>                                       </a:t>
            </a:r>
            <a:endParaRPr lang="en-GB" sz="3600" b="1" dirty="0">
              <a:latin typeface="+mj-lt"/>
            </a:endParaRPr>
          </a:p>
        </p:txBody>
      </p:sp>
      <p:pic>
        <p:nvPicPr>
          <p:cNvPr id="4" name="Picture 3">
            <a:extLst>
              <a:ext uri="{FF2B5EF4-FFF2-40B4-BE49-F238E27FC236}">
                <a16:creationId xmlns:a16="http://schemas.microsoft.com/office/drawing/2014/main" id="{FBF1B0D4-DB9A-190B-1954-79B8D4A0E547}"/>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82422" y="2408615"/>
            <a:ext cx="5441218" cy="3455339"/>
          </a:xfrm>
          <a:prstGeom prst="rect">
            <a:avLst/>
          </a:prstGeom>
        </p:spPr>
      </p:pic>
    </p:spTree>
    <p:extLst>
      <p:ext uri="{BB962C8B-B14F-4D97-AF65-F5344CB8AC3E}">
        <p14:creationId xmlns:p14="http://schemas.microsoft.com/office/powerpoint/2010/main" val="408608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58AC11-1077-764F-111B-CFA7E29B8D47}"/>
              </a:ext>
              <a:ext uri="{C183D7F6-B498-43B3-948B-1728B52AA6E4}">
                <adec:decorative xmlns:adec="http://schemas.microsoft.com/office/drawing/2017/decorative" val="1"/>
              </a:ext>
            </a:extLst>
          </p:cNvPr>
          <p:cNvSpPr>
            <a:spLocks noGrp="1"/>
          </p:cNvSpPr>
          <p:nvPr>
            <p:ph type="ftr" sz="quarter" idx="11"/>
          </p:nvPr>
        </p:nvSpPr>
        <p:spPr>
          <a:xfrm>
            <a:off x="8058539" y="6386544"/>
            <a:ext cx="4114800" cy="365125"/>
          </a:xfrm>
        </p:spPr>
        <p:txBody>
          <a:bodyPr/>
          <a:lstStyle/>
          <a:p>
            <a:pPr algn="r"/>
            <a:r>
              <a:rPr lang="en-GB" dirty="0"/>
              <a:t>Family Learning - Keeping The Promise Award </a:t>
            </a:r>
          </a:p>
        </p:txBody>
      </p:sp>
      <p:sp>
        <p:nvSpPr>
          <p:cNvPr id="4" name="Title 3">
            <a:extLst>
              <a:ext uri="{FF2B5EF4-FFF2-40B4-BE49-F238E27FC236}">
                <a16:creationId xmlns:a16="http://schemas.microsoft.com/office/drawing/2014/main" id="{056EA205-F8DF-26D9-10D5-BE1DACAB6DDB}"/>
              </a:ext>
            </a:extLst>
          </p:cNvPr>
          <p:cNvSpPr txBox="1">
            <a:spLocks noGrp="1"/>
          </p:cNvSpPr>
          <p:nvPr>
            <p:ph type="title" idx="4294967295"/>
          </p:nvPr>
        </p:nvSpPr>
        <p:spPr>
          <a:xfrm>
            <a:off x="236703" y="134504"/>
            <a:ext cx="700130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Childhood Trauma &amp; the Brain</a:t>
            </a:r>
          </a:p>
        </p:txBody>
      </p:sp>
      <p:pic>
        <p:nvPicPr>
          <p:cNvPr id="3" name="Online Media 1" title="Childhood Trauma and the Brain (with English subtitles) | UK Trauma Council">
            <a:hlinkClick r:id="" action="ppaction://media"/>
            <a:extLst>
              <a:ext uri="{FF2B5EF4-FFF2-40B4-BE49-F238E27FC236}">
                <a16:creationId xmlns:a16="http://schemas.microsoft.com/office/drawing/2014/main" id="{847082C4-82E9-5EF5-359F-1993227A9F8F}"/>
              </a:ext>
            </a:extLst>
          </p:cNvPr>
          <p:cNvPicPr>
            <a:picLocks noRot="1" noChangeAspect="1"/>
          </p:cNvPicPr>
          <p:nvPr>
            <a:videoFile r:link="rId1"/>
          </p:nvPr>
        </p:nvPicPr>
        <p:blipFill>
          <a:blip r:embed="rId4"/>
          <a:stretch>
            <a:fillRect/>
          </a:stretch>
        </p:blipFill>
        <p:spPr>
          <a:xfrm>
            <a:off x="2062156" y="1008182"/>
            <a:ext cx="7685348" cy="4342233"/>
          </a:xfrm>
          <a:prstGeom prst="rect">
            <a:avLst/>
          </a:prstGeom>
        </p:spPr>
      </p:pic>
      <p:sp>
        <p:nvSpPr>
          <p:cNvPr id="5" name="TextBox 4">
            <a:extLst>
              <a:ext uri="{FF2B5EF4-FFF2-40B4-BE49-F238E27FC236}">
                <a16:creationId xmlns:a16="http://schemas.microsoft.com/office/drawing/2014/main" id="{E7727D03-6FBB-6A83-836D-D14251D0E0F5}"/>
              </a:ext>
            </a:extLst>
          </p:cNvPr>
          <p:cNvSpPr txBox="1"/>
          <p:nvPr/>
        </p:nvSpPr>
        <p:spPr>
          <a:xfrm>
            <a:off x="2062156" y="5560995"/>
            <a:ext cx="7838589" cy="584775"/>
          </a:xfrm>
          <a:prstGeom prst="rect">
            <a:avLst/>
          </a:prstGeom>
          <a:noFill/>
        </p:spPr>
        <p:txBody>
          <a:bodyPr wrap="square">
            <a:spAutoFit/>
          </a:bodyPr>
          <a:lstStyle/>
          <a:p>
            <a:r>
              <a:rPr lang="en-GB" sz="1600" dirty="0"/>
              <a:t>5 mins 10 mins Link to access film:  </a:t>
            </a:r>
            <a:r>
              <a:rPr lang="en-GB" sz="1600" dirty="0">
                <a:hlinkClick r:id="rId5"/>
              </a:rPr>
              <a:t>https://www.youtube.com/watch?v=EFrfBJrVLbE&amp;t=177s</a:t>
            </a:r>
            <a:r>
              <a:rPr lang="en-GB" sz="1600" dirty="0"/>
              <a:t> </a:t>
            </a:r>
          </a:p>
          <a:p>
            <a:r>
              <a:rPr lang="en-GB" sz="1600" dirty="0"/>
              <a:t>Film created by Anna Freud</a:t>
            </a:r>
          </a:p>
        </p:txBody>
      </p:sp>
    </p:spTree>
    <p:extLst>
      <p:ext uri="{BB962C8B-B14F-4D97-AF65-F5344CB8AC3E}">
        <p14:creationId xmlns:p14="http://schemas.microsoft.com/office/powerpoint/2010/main" val="313733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BB264-0241-B88E-A655-3FC5065C238A}"/>
              </a:ext>
            </a:extLst>
          </p:cNvPr>
          <p:cNvSpPr txBox="1">
            <a:spLocks noGrp="1"/>
          </p:cNvSpPr>
          <p:nvPr>
            <p:ph type="title" idx="4294967295"/>
          </p:nvPr>
        </p:nvSpPr>
        <p:spPr>
          <a:xfrm>
            <a:off x="285182" y="252009"/>
            <a:ext cx="1150014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mn-cs"/>
              </a:rPr>
              <a:t>Toxic Stress</a:t>
            </a:r>
            <a:endParaRPr kumimoji="0" lang="en-GB" sz="4000" b="1" i="0" u="none" strike="noStrike" kern="1200" cap="none" spc="0" normalizeH="0" baseline="0" noProof="0" dirty="0">
              <a:ln>
                <a:noFill/>
              </a:ln>
              <a:solidFill>
                <a:schemeClr val="tx1"/>
              </a:solidFill>
              <a:effectLst/>
              <a:uLnTx/>
              <a:uFillTx/>
              <a:latin typeface="+mj-lt"/>
              <a:ea typeface="+mn-ea"/>
              <a:cs typeface="+mn-cs"/>
            </a:endParaRPr>
          </a:p>
        </p:txBody>
      </p:sp>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8005096" y="6414933"/>
            <a:ext cx="3780232" cy="443067"/>
          </a:xfrm>
        </p:spPr>
        <p:txBody>
          <a:bodyPr/>
          <a:lstStyle/>
          <a:p>
            <a:pPr algn="r"/>
            <a:r>
              <a:rPr lang="en-GB" dirty="0"/>
              <a:t>Family Learning - Keeping The Promise Award </a:t>
            </a:r>
          </a:p>
        </p:txBody>
      </p:sp>
      <p:pic>
        <p:nvPicPr>
          <p:cNvPr id="2" name="Picture 1">
            <a:extLst>
              <a:ext uri="{FF2B5EF4-FFF2-40B4-BE49-F238E27FC236}">
                <a16:creationId xmlns:a16="http://schemas.microsoft.com/office/drawing/2014/main" id="{013F6BEE-E049-EB60-7C58-39A65F40871A}"/>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1892" y="0"/>
            <a:ext cx="3953436" cy="6858000"/>
          </a:xfrm>
          <a:prstGeom prst="rect">
            <a:avLst/>
          </a:prstGeom>
        </p:spPr>
      </p:pic>
      <p:sp>
        <p:nvSpPr>
          <p:cNvPr id="7" name="TextBox 6">
            <a:extLst>
              <a:ext uri="{FF2B5EF4-FFF2-40B4-BE49-F238E27FC236}">
                <a16:creationId xmlns:a16="http://schemas.microsoft.com/office/drawing/2014/main" id="{EDC3794E-4DA9-B3C7-6E34-FBF63C376239}"/>
              </a:ext>
            </a:extLst>
          </p:cNvPr>
          <p:cNvSpPr txBox="1"/>
          <p:nvPr/>
        </p:nvSpPr>
        <p:spPr>
          <a:xfrm>
            <a:off x="285182" y="959895"/>
            <a:ext cx="7598891" cy="5016758"/>
          </a:xfrm>
          <a:prstGeom prst="rect">
            <a:avLst/>
          </a:prstGeom>
          <a:noFill/>
        </p:spPr>
        <p:txBody>
          <a:bodyPr wrap="square" rtlCol="0">
            <a:spAutoFit/>
          </a:bodyPr>
          <a:lstStyle/>
          <a:p>
            <a:pPr marL="342900" indent="-342900">
              <a:buFont typeface="Arial" panose="020B0604020202020204" pitchFamily="34" charset="0"/>
              <a:buChar char="•"/>
            </a:pPr>
            <a:r>
              <a:rPr lang="en-GB" sz="2000" dirty="0"/>
              <a:t>Stress is something that we all have to deal with in life, however when stress becomes chronic, or toxic, it can lead to detrimental impacts for the whole family unit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Toxic stress is when the stress in our lives doesn’t abate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Stress can be isolating and overwhelming when there are no supports in place to help</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By understanding how stress impacts the families that we support, we can help share the load.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By offering a listening ear to families, signposting to relevant services and supporting access to local, community supports, we can help parents and families build resilience to buffer stress and encourage the implementation of healthy coping mechanisms. </a:t>
            </a:r>
          </a:p>
        </p:txBody>
      </p:sp>
    </p:spTree>
    <p:extLst>
      <p:ext uri="{BB962C8B-B14F-4D97-AF65-F5344CB8AC3E}">
        <p14:creationId xmlns:p14="http://schemas.microsoft.com/office/powerpoint/2010/main" val="118546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BB264-0241-B88E-A655-3FC5065C238A}"/>
              </a:ext>
            </a:extLst>
          </p:cNvPr>
          <p:cNvSpPr txBox="1">
            <a:spLocks noGrp="1"/>
          </p:cNvSpPr>
          <p:nvPr>
            <p:ph type="title" idx="4294967295"/>
          </p:nvPr>
        </p:nvSpPr>
        <p:spPr>
          <a:xfrm>
            <a:off x="226565" y="193583"/>
            <a:ext cx="1150014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mn-cs"/>
              </a:rPr>
              <a:t>How toxic stress affects us</a:t>
            </a:r>
            <a:endParaRPr kumimoji="0" lang="en-GB" sz="4000" b="1" i="0" u="none" strike="noStrike" kern="1200" cap="none" spc="0" normalizeH="0" baseline="0" noProof="0" dirty="0">
              <a:ln>
                <a:noFill/>
              </a:ln>
              <a:solidFill>
                <a:schemeClr val="tx1"/>
              </a:solidFill>
              <a:effectLst/>
              <a:uLnTx/>
              <a:uFillTx/>
              <a:latin typeface="+mj-lt"/>
              <a:ea typeface="+mn-ea"/>
              <a:cs typeface="+mn-cs"/>
            </a:endParaRPr>
          </a:p>
        </p:txBody>
      </p:sp>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8005096" y="6414933"/>
            <a:ext cx="4114800" cy="365125"/>
          </a:xfrm>
        </p:spPr>
        <p:txBody>
          <a:bodyPr/>
          <a:lstStyle/>
          <a:p>
            <a:pPr algn="r"/>
            <a:r>
              <a:rPr lang="en-GB" dirty="0"/>
              <a:t>Family Learning - Keeping The Promise Award </a:t>
            </a:r>
          </a:p>
        </p:txBody>
      </p:sp>
      <p:pic>
        <p:nvPicPr>
          <p:cNvPr id="8" name="Online Media 7" title="How Toxic Stress Affects Us, and What We Can Do About It">
            <a:hlinkClick r:id="" action="ppaction://media"/>
            <a:extLst>
              <a:ext uri="{FF2B5EF4-FFF2-40B4-BE49-F238E27FC236}">
                <a16:creationId xmlns:a16="http://schemas.microsoft.com/office/drawing/2014/main" id="{95985A51-BD4A-AB47-761F-2E2DF7D82B36}"/>
              </a:ext>
            </a:extLst>
          </p:cNvPr>
          <p:cNvPicPr>
            <a:picLocks noRot="1" noChangeAspect="1"/>
          </p:cNvPicPr>
          <p:nvPr>
            <a:videoFile r:link="rId1"/>
          </p:nvPr>
        </p:nvPicPr>
        <p:blipFill>
          <a:blip r:embed="rId4"/>
          <a:stretch>
            <a:fillRect/>
          </a:stretch>
        </p:blipFill>
        <p:spPr>
          <a:xfrm>
            <a:off x="2056257" y="1035002"/>
            <a:ext cx="7840763" cy="4430031"/>
          </a:xfrm>
          <a:prstGeom prst="rect">
            <a:avLst/>
          </a:prstGeom>
        </p:spPr>
      </p:pic>
      <p:sp>
        <p:nvSpPr>
          <p:cNvPr id="9" name="TextBox 8">
            <a:extLst>
              <a:ext uri="{FF2B5EF4-FFF2-40B4-BE49-F238E27FC236}">
                <a16:creationId xmlns:a16="http://schemas.microsoft.com/office/drawing/2014/main" id="{E332128A-9C89-64DD-3018-190A273D7BF0}"/>
              </a:ext>
            </a:extLst>
          </p:cNvPr>
          <p:cNvSpPr txBox="1"/>
          <p:nvPr/>
        </p:nvSpPr>
        <p:spPr>
          <a:xfrm>
            <a:off x="2056257" y="5647595"/>
            <a:ext cx="8913174" cy="584775"/>
          </a:xfrm>
          <a:prstGeom prst="rect">
            <a:avLst/>
          </a:prstGeom>
          <a:noFill/>
        </p:spPr>
        <p:txBody>
          <a:bodyPr wrap="square">
            <a:spAutoFit/>
          </a:bodyPr>
          <a:lstStyle/>
          <a:p>
            <a:r>
              <a:rPr lang="en-GB" sz="1600" dirty="0"/>
              <a:t>3 min 51 sec Link to access film: </a:t>
            </a:r>
            <a:r>
              <a:rPr lang="en-GB" sz="1600" dirty="0">
                <a:hlinkClick r:id="rId5"/>
              </a:rPr>
              <a:t>https://youtu.be/sutfPqtQFEc?t=1</a:t>
            </a:r>
            <a:r>
              <a:rPr lang="en-GB" sz="1600" dirty="0"/>
              <a:t> </a:t>
            </a:r>
          </a:p>
          <a:p>
            <a:r>
              <a:rPr lang="en-GB" sz="1600" dirty="0"/>
              <a:t>Film created by </a:t>
            </a:r>
            <a:r>
              <a:rPr lang="en-GB" sz="1600" b="0" i="0" dirty="0">
                <a:effectLst/>
                <a:highlight>
                  <a:srgbClr val="FFFFFF"/>
                </a:highlight>
                <a:cs typeface="Arial" panose="020B0604020202020204" pitchFamily="34" charset="0"/>
              </a:rPr>
              <a:t>Center on the Developing Child at Harvard University</a:t>
            </a:r>
            <a:endParaRPr lang="en-GB" sz="1600" dirty="0">
              <a:cs typeface="Arial" panose="020B0604020202020204" pitchFamily="34" charset="0"/>
            </a:endParaRPr>
          </a:p>
        </p:txBody>
      </p:sp>
    </p:spTree>
    <p:extLst>
      <p:ext uri="{BB962C8B-B14F-4D97-AF65-F5344CB8AC3E}">
        <p14:creationId xmlns:p14="http://schemas.microsoft.com/office/powerpoint/2010/main" val="331595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6AAB12-FC06-6C8D-DB9E-D60DECEAF549}"/>
              </a:ext>
              <a:ext uri="{C183D7F6-B498-43B3-948B-1728B52AA6E4}">
                <adec:decorative xmlns:adec="http://schemas.microsoft.com/office/drawing/2017/decorative" val="1"/>
              </a:ext>
            </a:extLst>
          </p:cNvPr>
          <p:cNvSpPr>
            <a:spLocks noGrp="1"/>
          </p:cNvSpPr>
          <p:nvPr>
            <p:ph type="ftr" sz="quarter" idx="11"/>
          </p:nvPr>
        </p:nvSpPr>
        <p:spPr>
          <a:xfrm>
            <a:off x="7965137" y="6396691"/>
            <a:ext cx="4114800" cy="365125"/>
          </a:xfrm>
        </p:spPr>
        <p:txBody>
          <a:bodyPr/>
          <a:lstStyle/>
          <a:p>
            <a:pPr algn="r"/>
            <a:r>
              <a:rPr lang="en-GB" dirty="0"/>
              <a:t>Family Learning - Keeping The Promise Award </a:t>
            </a:r>
          </a:p>
        </p:txBody>
      </p:sp>
      <p:sp>
        <p:nvSpPr>
          <p:cNvPr id="3" name="Title 2">
            <a:extLst>
              <a:ext uri="{FF2B5EF4-FFF2-40B4-BE49-F238E27FC236}">
                <a16:creationId xmlns:a16="http://schemas.microsoft.com/office/drawing/2014/main" id="{61ABB8BD-F240-47C8-3C3B-0C55B724B107}"/>
              </a:ext>
            </a:extLst>
          </p:cNvPr>
          <p:cNvSpPr txBox="1">
            <a:spLocks noGrp="1"/>
          </p:cNvSpPr>
          <p:nvPr>
            <p:ph type="title" idx="4294967295"/>
          </p:nvPr>
        </p:nvSpPr>
        <p:spPr>
          <a:xfrm>
            <a:off x="229340" y="245270"/>
            <a:ext cx="1113095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Risk factors to wellbeing and learning:</a:t>
            </a:r>
          </a:p>
        </p:txBody>
      </p:sp>
      <p:sp>
        <p:nvSpPr>
          <p:cNvPr id="5" name="TextBox 4">
            <a:extLst>
              <a:ext uri="{FF2B5EF4-FFF2-40B4-BE49-F238E27FC236}">
                <a16:creationId xmlns:a16="http://schemas.microsoft.com/office/drawing/2014/main" id="{DF560DEA-98A2-D8E2-2EEA-270409DB44A9}"/>
              </a:ext>
            </a:extLst>
          </p:cNvPr>
          <p:cNvSpPr txBox="1"/>
          <p:nvPr/>
        </p:nvSpPr>
        <p:spPr>
          <a:xfrm>
            <a:off x="5794816" y="1633547"/>
            <a:ext cx="6285121" cy="32762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000" dirty="0"/>
              <a:t>Poverty</a:t>
            </a:r>
          </a:p>
          <a:p>
            <a:pPr marL="342900" indent="-342900">
              <a:lnSpc>
                <a:spcPct val="150000"/>
              </a:lnSpc>
              <a:buFont typeface="Arial" panose="020B0604020202020204" pitchFamily="34" charset="0"/>
              <a:buChar char="•"/>
            </a:pPr>
            <a:r>
              <a:rPr lang="en-GB" sz="2000" dirty="0"/>
              <a:t>Adversity caused by neglect or abuse</a:t>
            </a:r>
          </a:p>
          <a:p>
            <a:pPr marL="342900" indent="-342900">
              <a:lnSpc>
                <a:spcPct val="150000"/>
              </a:lnSpc>
              <a:buFont typeface="Arial" panose="020B0604020202020204" pitchFamily="34" charset="0"/>
              <a:buChar char="•"/>
            </a:pPr>
            <a:r>
              <a:rPr lang="en-GB" sz="2000" dirty="0"/>
              <a:t>Disability</a:t>
            </a:r>
          </a:p>
          <a:p>
            <a:pPr marL="342900" indent="-342900">
              <a:lnSpc>
                <a:spcPct val="150000"/>
              </a:lnSpc>
              <a:buFont typeface="Arial" panose="020B0604020202020204" pitchFamily="34" charset="0"/>
              <a:buChar char="•"/>
            </a:pPr>
            <a:r>
              <a:rPr lang="en-GB" sz="2000" dirty="0"/>
              <a:t>Other wellbeing or health needs</a:t>
            </a:r>
          </a:p>
          <a:p>
            <a:pPr marL="342900" indent="-342900">
              <a:lnSpc>
                <a:spcPct val="150000"/>
              </a:lnSpc>
              <a:buFont typeface="Arial" panose="020B0604020202020204" pitchFamily="34" charset="0"/>
              <a:buChar char="•"/>
            </a:pPr>
            <a:r>
              <a:rPr lang="en-GB" sz="2000" dirty="0"/>
              <a:t>Challenging family circumstances</a:t>
            </a:r>
          </a:p>
          <a:p>
            <a:pPr marL="342900" indent="-342900">
              <a:lnSpc>
                <a:spcPct val="150000"/>
              </a:lnSpc>
              <a:buFont typeface="Arial" panose="020B0604020202020204" pitchFamily="34" charset="0"/>
              <a:buChar char="•"/>
            </a:pPr>
            <a:r>
              <a:rPr lang="en-GB" sz="2000" dirty="0"/>
              <a:t>Loss (parental separation, bereavement)</a:t>
            </a:r>
          </a:p>
          <a:p>
            <a:pPr marL="342900" indent="-342900">
              <a:lnSpc>
                <a:spcPct val="150000"/>
              </a:lnSpc>
              <a:buFont typeface="Arial" panose="020B0604020202020204" pitchFamily="34" charset="0"/>
              <a:buChar char="•"/>
            </a:pPr>
            <a:r>
              <a:rPr lang="en-GB" sz="2000" dirty="0"/>
              <a:t>Environment (physical, learning, social and emotional</a:t>
            </a:r>
            <a:r>
              <a:rPr lang="en-GB" sz="1800" dirty="0"/>
              <a:t>)</a:t>
            </a:r>
          </a:p>
        </p:txBody>
      </p:sp>
      <p:pic>
        <p:nvPicPr>
          <p:cNvPr id="1026" name="Picture 2">
            <a:extLst>
              <a:ext uri="{FF2B5EF4-FFF2-40B4-BE49-F238E27FC236}">
                <a16:creationId xmlns:a16="http://schemas.microsoft.com/office/drawing/2014/main" id="{D15E6DA2-BCD5-C3C1-1B27-A8205874C113}"/>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986" y="1633547"/>
            <a:ext cx="5248275" cy="349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49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87D107-5AF3-5EC1-4376-404FB284664E}"/>
              </a:ext>
              <a:ext uri="{C183D7F6-B498-43B3-948B-1728B52AA6E4}">
                <adec:decorative xmlns:adec="http://schemas.microsoft.com/office/drawing/2017/decorative" val="1"/>
              </a:ext>
            </a:extLst>
          </p:cNvPr>
          <p:cNvSpPr>
            <a:spLocks noGrp="1"/>
          </p:cNvSpPr>
          <p:nvPr>
            <p:ph type="ftr" sz="quarter" idx="11"/>
          </p:nvPr>
        </p:nvSpPr>
        <p:spPr>
          <a:xfrm>
            <a:off x="7973290" y="6361835"/>
            <a:ext cx="4114800" cy="365125"/>
          </a:xfrm>
        </p:spPr>
        <p:txBody>
          <a:bodyPr/>
          <a:lstStyle/>
          <a:p>
            <a:pPr algn="r"/>
            <a:r>
              <a:rPr lang="en-GB" dirty="0"/>
              <a:t>Family Learning - Keeping The Promise Award </a:t>
            </a:r>
          </a:p>
        </p:txBody>
      </p:sp>
      <p:sp>
        <p:nvSpPr>
          <p:cNvPr id="4" name="Title 1">
            <a:extLst>
              <a:ext uri="{FF2B5EF4-FFF2-40B4-BE49-F238E27FC236}">
                <a16:creationId xmlns:a16="http://schemas.microsoft.com/office/drawing/2014/main" id="{36005102-B760-257A-809D-E99B97C310EF}"/>
              </a:ext>
            </a:extLst>
          </p:cNvPr>
          <p:cNvSpPr txBox="1">
            <a:spLocks noGrp="1"/>
          </p:cNvSpPr>
          <p:nvPr>
            <p:ph type="title" idx="4294967295"/>
          </p:nvPr>
        </p:nvSpPr>
        <p:spPr>
          <a:xfrm>
            <a:off x="201973" y="188984"/>
            <a:ext cx="8297574" cy="809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Positive Experiences &amp; Resilience</a:t>
            </a:r>
          </a:p>
        </p:txBody>
      </p:sp>
      <p:pic>
        <p:nvPicPr>
          <p:cNvPr id="3" name="Picture 2" descr="Six Domains of Resilience - RESILIENCE">
            <a:extLst>
              <a:ext uri="{FF2B5EF4-FFF2-40B4-BE49-F238E27FC236}">
                <a16:creationId xmlns:a16="http://schemas.microsoft.com/office/drawing/2014/main" id="{33943ED5-66C9-3129-333B-2F414D10B3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1281" y="1060847"/>
            <a:ext cx="6929438" cy="51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44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5856</Words>
  <Application>Microsoft Office PowerPoint</Application>
  <PresentationFormat>Widescreen</PresentationFormat>
  <Paragraphs>452</Paragraphs>
  <Slides>27</Slides>
  <Notes>27</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adobe-garamond-pro</vt:lpstr>
      <vt:lpstr>Arial</vt:lpstr>
      <vt:lpstr>Calibri</vt:lpstr>
      <vt:lpstr>Calibri Light</vt:lpstr>
      <vt:lpstr>Courier New</vt:lpstr>
      <vt:lpstr>Merriweather</vt:lpstr>
      <vt:lpstr>Proxima Nova Regular</vt:lpstr>
      <vt:lpstr>Roboto</vt:lpstr>
      <vt:lpstr>Sarabun</vt:lpstr>
      <vt:lpstr>Symbol</vt:lpstr>
      <vt:lpstr>Office Theme</vt:lpstr>
      <vt:lpstr>Family Learning - Keeping the Promise Award Session 2</vt:lpstr>
      <vt:lpstr>Supporting Children, Young People and Families (including those who are care experienced)</vt:lpstr>
      <vt:lpstr>What is Trauma?   </vt:lpstr>
      <vt:lpstr>Developmental Trauma</vt:lpstr>
      <vt:lpstr>Childhood Trauma &amp; the Brain</vt:lpstr>
      <vt:lpstr>Toxic Stress</vt:lpstr>
      <vt:lpstr>How toxic stress affects us</vt:lpstr>
      <vt:lpstr>Risk factors to wellbeing and learning:</vt:lpstr>
      <vt:lpstr>Positive Experiences &amp; Resilience</vt:lpstr>
      <vt:lpstr>Maslow’s Hierarchy of Need</vt:lpstr>
      <vt:lpstr>Window of Tolerance</vt:lpstr>
      <vt:lpstr>Being Outside our Window of Tolerance </vt:lpstr>
      <vt:lpstr>Beacon House – Window of Tolerance </vt:lpstr>
      <vt:lpstr>Nurture Principles</vt:lpstr>
      <vt:lpstr>Nurture for Wellbeing &amp; Self Esteem</vt:lpstr>
      <vt:lpstr>All Behaviour is Communication</vt:lpstr>
      <vt:lpstr>Reflection Time</vt:lpstr>
      <vt:lpstr>What happens if we reframe our thinking and language?</vt:lpstr>
      <vt:lpstr>Whole Family Support</vt:lpstr>
      <vt:lpstr>Route Map &amp; National Principles of Holistic Whole Family Support</vt:lpstr>
      <vt:lpstr>How Does Family Learning Support Families in Keeping The Promise?</vt:lpstr>
      <vt:lpstr>The Promise Believes…</vt:lpstr>
      <vt:lpstr>The Promise Believes continued …</vt:lpstr>
      <vt:lpstr>   A Final Thought by Sir Harry Burns</vt:lpstr>
      <vt:lpstr> Consider and Discuss:</vt:lpstr>
      <vt:lpstr>The Personal e-Learning Module</vt:lpstr>
      <vt:lpstr>Further Reading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Learning - Keeping the Promise Award Session 2</dc:title>
  <dc:creator>Natasha Watson</dc:creator>
  <cp:lastModifiedBy>Jeremy Stevenson</cp:lastModifiedBy>
  <cp:revision>7</cp:revision>
  <dcterms:created xsi:type="dcterms:W3CDTF">2024-01-19T10:41:29Z</dcterms:created>
  <dcterms:modified xsi:type="dcterms:W3CDTF">2024-08-28T15:27:04Z</dcterms:modified>
</cp:coreProperties>
</file>