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handoutMasterIdLst>
    <p:handoutMasterId r:id="rId29"/>
  </p:handoutMasterIdLst>
  <p:sldIdLst>
    <p:sldId id="299" r:id="rId6"/>
    <p:sldId id="269" r:id="rId7"/>
    <p:sldId id="313" r:id="rId8"/>
    <p:sldId id="306" r:id="rId9"/>
    <p:sldId id="307" r:id="rId10"/>
    <p:sldId id="309" r:id="rId11"/>
    <p:sldId id="327" r:id="rId12"/>
    <p:sldId id="314" r:id="rId13"/>
    <p:sldId id="319" r:id="rId14"/>
    <p:sldId id="320" r:id="rId15"/>
    <p:sldId id="321" r:id="rId16"/>
    <p:sldId id="318" r:id="rId17"/>
    <p:sldId id="312" r:id="rId18"/>
    <p:sldId id="291" r:id="rId19"/>
    <p:sldId id="311" r:id="rId20"/>
    <p:sldId id="316" r:id="rId21"/>
    <p:sldId id="325" r:id="rId22"/>
    <p:sldId id="326" r:id="rId23"/>
    <p:sldId id="302" r:id="rId24"/>
    <p:sldId id="322" r:id="rId25"/>
    <p:sldId id="323" r:id="rId26"/>
    <p:sldId id="301"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4" autoAdjust="0"/>
    <p:restoredTop sz="84601" autoAdjust="0"/>
  </p:normalViewPr>
  <p:slideViewPr>
    <p:cSldViewPr snapToGrid="0">
      <p:cViewPr varScale="1">
        <p:scale>
          <a:sx n="92" d="100"/>
          <a:sy n="92" d="100"/>
        </p:scale>
        <p:origin x="-102" y="-498"/>
      </p:cViewPr>
      <p:guideLst>
        <p:guide orient="horz" pos="2160"/>
        <p:guide pos="3840"/>
      </p:guideLst>
    </p:cSldViewPr>
  </p:slideViewPr>
  <p:outlineViewPr>
    <p:cViewPr>
      <p:scale>
        <a:sx n="33" d="100"/>
        <a:sy n="33" d="100"/>
      </p:scale>
      <p:origin x="0" y="472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20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pPr/>
              <a:t>22/02/2017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pPr/>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pPr/>
              <a:t>22/02/2017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pPr/>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allblog.co.uk/2014/09/23/infographic-the-scottish-referendum-in-online-sta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ebatingeurope.eu/2013/01/22/how-is-social-media-changing-politi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r>
              <a:rPr lang="en-GB" dirty="0" smtClean="0"/>
              <a:t>http://stakeholders.ofcom.org.uk/binaries/research/media-literacy/media-use-attitudes-14/Childrens_2014_Report.pdf</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14</a:t>
            </a:fld>
            <a:endParaRPr lang="en-GB"/>
          </a:p>
        </p:txBody>
      </p:sp>
    </p:spTree>
    <p:extLst>
      <p:ext uri="{BB962C8B-B14F-4D97-AF65-F5344CB8AC3E}">
        <p14:creationId xmlns:p14="http://schemas.microsoft.com/office/powerpoint/2010/main" val="313908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Aims taken from: http://digitalcommonwealth.co.uk/wp-content/uploads/2014/09/digital-storytelling-handbook.pdf</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15</a:t>
            </a:fld>
            <a:endParaRPr lang="en-GB"/>
          </a:p>
        </p:txBody>
      </p:sp>
    </p:spTree>
    <p:extLst>
      <p:ext uri="{BB962C8B-B14F-4D97-AF65-F5344CB8AC3E}">
        <p14:creationId xmlns:p14="http://schemas.microsoft.com/office/powerpoint/2010/main" val="372194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6 components</a:t>
            </a:r>
            <a:r>
              <a:rPr lang="en-US" baseline="0" dirty="0" smtClean="0"/>
              <a:t> of a </a:t>
            </a:r>
            <a:r>
              <a:rPr lang="en-US" baseline="0" dirty="0" err="1" smtClean="0"/>
              <a:t>WebQuest</a:t>
            </a:r>
            <a:endParaRPr lang="en-US" baseline="0" dirty="0" smtClean="0"/>
          </a:p>
          <a:p>
            <a:pPr marL="228600" indent="-228600">
              <a:buAutoNum type="arabicParenR"/>
            </a:pPr>
            <a:r>
              <a:rPr lang="en-US" sz="1200" b="1" kern="1200" dirty="0" smtClean="0">
                <a:solidFill>
                  <a:schemeClr val="tx1"/>
                </a:solidFill>
                <a:latin typeface="+mn-lt"/>
                <a:ea typeface="+mn-ea"/>
                <a:cs typeface="+mn-cs"/>
              </a:rPr>
              <a:t>Introduction: The introduction section provides background information and motivational scenarios like giving students roles to play: "You are an underwater research scientist," or "You are an astronaut planning a trip to the moon." It also provides an overview of the learning goals to students.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latin typeface="+mn-lt"/>
                <a:ea typeface="+mn-ea"/>
                <a:cs typeface="+mn-cs"/>
              </a:rPr>
              <a:t>Task: The task is a formal description of what students will have accomplished by the end of the </a:t>
            </a:r>
            <a:r>
              <a:rPr lang="en-US" sz="1200" b="1" kern="1200" dirty="0" err="1" smtClean="0">
                <a:solidFill>
                  <a:schemeClr val="tx1"/>
                </a:solidFill>
                <a:latin typeface="+mn-lt"/>
                <a:ea typeface="+mn-ea"/>
                <a:cs typeface="+mn-cs"/>
              </a:rPr>
              <a:t>WebQuest</a:t>
            </a:r>
            <a:r>
              <a:rPr lang="en-US" sz="1200" b="1" kern="120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err="1" smtClean="0">
                <a:solidFill>
                  <a:schemeClr val="tx1"/>
                </a:solidFill>
                <a:latin typeface="+mn-lt"/>
                <a:ea typeface="+mn-ea"/>
                <a:cs typeface="+mn-cs"/>
              </a:rPr>
              <a:t>Process:This</a:t>
            </a:r>
            <a:r>
              <a:rPr lang="en-US" sz="1200" b="1" kern="1200" dirty="0" smtClean="0">
                <a:solidFill>
                  <a:schemeClr val="tx1"/>
                </a:solidFill>
                <a:latin typeface="+mn-lt"/>
                <a:ea typeface="+mn-ea"/>
                <a:cs typeface="+mn-cs"/>
              </a:rPr>
              <a:t> is a description of the steps learners should go through in accomplishing the task, with links embedded in each step.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latin typeface="+mn-lt"/>
                <a:ea typeface="+mn-ea"/>
                <a:cs typeface="+mn-cs"/>
              </a:rPr>
              <a:t>Resources: This section of the </a:t>
            </a:r>
            <a:r>
              <a:rPr lang="en-US" sz="1200" b="1" kern="1200" dirty="0" err="1" smtClean="0">
                <a:solidFill>
                  <a:schemeClr val="tx1"/>
                </a:solidFill>
                <a:latin typeface="+mn-lt"/>
                <a:ea typeface="+mn-ea"/>
                <a:cs typeface="+mn-cs"/>
              </a:rPr>
              <a:t>WebQuest</a:t>
            </a:r>
            <a:r>
              <a:rPr lang="en-US" sz="1200" b="1" kern="1200" dirty="0" smtClean="0">
                <a:solidFill>
                  <a:schemeClr val="tx1"/>
                </a:solidFill>
                <a:latin typeface="+mn-lt"/>
                <a:ea typeface="+mn-ea"/>
                <a:cs typeface="+mn-cs"/>
              </a:rPr>
              <a:t> consists of a list of the resources (bookmarked Web sites, print resources, etc.) that your students will need to complete the task.		</a:t>
            </a:r>
          </a:p>
          <a:p>
            <a:pPr marL="228600" indent="-228600">
              <a:buAutoNum type="arabicParenR"/>
            </a:pPr>
            <a:r>
              <a:rPr lang="en-US" sz="1200" b="1" kern="1200" dirty="0" smtClean="0">
                <a:solidFill>
                  <a:schemeClr val="tx1"/>
                </a:solidFill>
                <a:latin typeface="+mn-lt"/>
                <a:ea typeface="+mn-ea"/>
                <a:cs typeface="+mn-cs"/>
              </a:rPr>
              <a:t>Evaluation: Each </a:t>
            </a:r>
            <a:r>
              <a:rPr lang="en-US" sz="1200" b="1" kern="1200" dirty="0" err="1" smtClean="0">
                <a:solidFill>
                  <a:schemeClr val="tx1"/>
                </a:solidFill>
                <a:latin typeface="+mn-lt"/>
                <a:ea typeface="+mn-ea"/>
                <a:cs typeface="+mn-cs"/>
              </a:rPr>
              <a:t>WebQuest</a:t>
            </a:r>
            <a:r>
              <a:rPr lang="en-US" sz="1200" b="1" kern="1200" dirty="0" smtClean="0">
                <a:solidFill>
                  <a:schemeClr val="tx1"/>
                </a:solidFill>
                <a:latin typeface="+mn-lt"/>
                <a:ea typeface="+mn-ea"/>
                <a:cs typeface="+mn-cs"/>
              </a:rPr>
              <a:t> needs a rubric</a:t>
            </a:r>
            <a:r>
              <a:rPr lang="en-US" sz="1200" b="1" kern="1200" baseline="3000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for evaluating students' work. The standards should be fair, clear, consistent, and specific to the tasks set. </a:t>
            </a:r>
            <a:endParaRPr lang="en-US" sz="1200" b="1" u="non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latin typeface="+mn-lt"/>
                <a:ea typeface="+mn-ea"/>
                <a:cs typeface="+mn-cs"/>
              </a:rPr>
              <a:t>Conclusion: This step allows for reflection by the students and summation by the teacher.		</a:t>
            </a:r>
          </a:p>
          <a:p>
            <a:pPr marL="228600" indent="-228600">
              <a:buAutoNum type="arabicParenR"/>
            </a:pPr>
            <a:endParaRPr lang="en-US" u="none"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16</a:t>
            </a:fld>
            <a:endParaRPr lang="en-GB"/>
          </a:p>
        </p:txBody>
      </p:sp>
    </p:spTree>
    <p:extLst>
      <p:ext uri="{BB962C8B-B14F-4D97-AF65-F5344CB8AC3E}">
        <p14:creationId xmlns:p14="http://schemas.microsoft.com/office/powerpoint/2010/main" val="223702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2014,</a:t>
            </a:r>
            <a:r>
              <a:rPr lang="en-US" baseline="0" dirty="0" smtClean="0"/>
              <a:t> Digital Commonwealth ran a schools’ </a:t>
            </a:r>
            <a:r>
              <a:rPr lang="en-US" baseline="0" dirty="0" err="1" smtClean="0"/>
              <a:t>programme</a:t>
            </a:r>
            <a:r>
              <a:rPr lang="en-US" baseline="0" dirty="0" smtClean="0"/>
              <a:t> </a:t>
            </a:r>
            <a:r>
              <a:rPr lang="en-US" sz="1200" kern="1200" dirty="0" smtClean="0">
                <a:solidFill>
                  <a:schemeClr val="tx1"/>
                </a:solidFill>
                <a:latin typeface="+mn-lt"/>
                <a:ea typeface="+mn-ea"/>
                <a:cs typeface="+mn-cs"/>
              </a:rPr>
              <a:t>involving primary and secondary learners from across Scotland’s 32 local authorities, delivering in-school workshops on digital storytelling using audio, video, blogging and social media with supporting hard and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-copy learning materials.</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17</a:t>
            </a:fld>
            <a:endParaRPr lang="en-GB"/>
          </a:p>
        </p:txBody>
      </p:sp>
    </p:spTree>
    <p:extLst>
      <p:ext uri="{BB962C8B-B14F-4D97-AF65-F5344CB8AC3E}">
        <p14:creationId xmlns:p14="http://schemas.microsoft.com/office/powerpoint/2010/main" val="207747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Digital</a:t>
            </a:r>
            <a:r>
              <a:rPr lang="en-GB" baseline="0" dirty="0" smtClean="0"/>
              <a:t> participation: suggested apps and </a:t>
            </a:r>
            <a:r>
              <a:rPr lang="en-GB" baseline="0" smtClean="0"/>
              <a:t>web services</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pPr/>
              <a:t>18</a:t>
            </a:fld>
            <a:endParaRPr lang="en-GB"/>
          </a:p>
        </p:txBody>
      </p:sp>
    </p:spTree>
    <p:extLst>
      <p:ext uri="{BB962C8B-B14F-4D97-AF65-F5344CB8AC3E}">
        <p14:creationId xmlns:p14="http://schemas.microsoft.com/office/powerpoint/2010/main" val="243845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The Right to REMOVE</a:t>
            </a:r>
          </a:p>
          <a:p>
            <a:r>
              <a:rPr lang="en-US" sz="1200" b="1" kern="1200" dirty="0" smtClean="0">
                <a:solidFill>
                  <a:schemeClr val="tx1"/>
                </a:solidFill>
                <a:latin typeface="+mn-lt"/>
                <a:ea typeface="+mn-ea"/>
                <a:cs typeface="+mn-cs"/>
              </a:rPr>
              <a:t>Every child and young person should have the right to easily edit or delete all content they have created</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Right to KNOW</a:t>
            </a:r>
          </a:p>
          <a:p>
            <a:r>
              <a:rPr lang="en-US" sz="1200" b="1" kern="1200" dirty="0" smtClean="0">
                <a:solidFill>
                  <a:schemeClr val="tx1"/>
                </a:solidFill>
                <a:latin typeface="+mn-lt"/>
                <a:ea typeface="+mn-ea"/>
                <a:cs typeface="+mn-cs"/>
              </a:rPr>
              <a:t>Children and young people have the right to know who is holding or profiting from their information, what their information is being used for and whether it is being copied, sold or traded</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Right to SAFETY AND SUPPORT</a:t>
            </a:r>
          </a:p>
          <a:p>
            <a:r>
              <a:rPr lang="en-US" sz="1200" b="1" kern="1200" dirty="0" smtClean="0">
                <a:solidFill>
                  <a:schemeClr val="tx1"/>
                </a:solidFill>
                <a:latin typeface="+mn-lt"/>
                <a:ea typeface="+mn-ea"/>
                <a:cs typeface="+mn-cs"/>
              </a:rPr>
              <a:t>Children and young people should be confident that they will be protected from illegal practices and supported if confronted by troubling or upsetting scenarios online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Right to INFORMED AND CONSCIOUS CHOICES</a:t>
            </a:r>
          </a:p>
          <a:p>
            <a:r>
              <a:rPr lang="en-US" sz="1200" b="1" kern="1200" dirty="0" smtClean="0">
                <a:solidFill>
                  <a:schemeClr val="tx1"/>
                </a:solidFill>
                <a:latin typeface="+mn-lt"/>
                <a:ea typeface="+mn-ea"/>
                <a:cs typeface="+mn-cs"/>
              </a:rPr>
              <a:t>Children and young people should be empowered to reach into creative places online, but at the same time have the capacity and support to easily disengage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Right to DIGITAL LITERACY</a:t>
            </a:r>
          </a:p>
          <a:p>
            <a:r>
              <a:rPr lang="en-US" sz="1200" b="1" kern="1200" dirty="0" smtClean="0">
                <a:solidFill>
                  <a:schemeClr val="tx1"/>
                </a:solidFill>
                <a:latin typeface="+mn-lt"/>
                <a:ea typeface="+mn-ea"/>
                <a:cs typeface="+mn-cs"/>
              </a:rPr>
              <a:t>To access the knowledge that the Internet can deliver, children and young people need to be taught the skills to use, create and critique digital technologies, and given the tools to negotiate changing social norms</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20</a:t>
            </a:fld>
            <a:endParaRPr lang="en-GB"/>
          </a:p>
        </p:txBody>
      </p:sp>
    </p:spTree>
    <p:extLst>
      <p:ext uri="{BB962C8B-B14F-4D97-AF65-F5344CB8AC3E}">
        <p14:creationId xmlns:p14="http://schemas.microsoft.com/office/powerpoint/2010/main" val="22553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r>
              <a:rPr lang="en-GB" dirty="0" smtClean="0"/>
              <a:t>http://www.adweek.com/socialtimes/social-media-politics-infographic/471738</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4</a:t>
            </a:fld>
            <a:endParaRPr lang="en-GB"/>
          </a:p>
        </p:txBody>
      </p:sp>
    </p:spTree>
    <p:extLst>
      <p:ext uri="{BB962C8B-B14F-4D97-AF65-F5344CB8AC3E}">
        <p14:creationId xmlns:p14="http://schemas.microsoft.com/office/powerpoint/2010/main" val="402951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p>
          <a:p>
            <a:r>
              <a:rPr lang="en-GB" dirty="0" smtClean="0"/>
              <a:t>http://www.adweek.com/socialtimes/social-media-politics-infographic/471738</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5</a:t>
            </a:fld>
            <a:endParaRPr lang="en-GB"/>
          </a:p>
        </p:txBody>
      </p:sp>
    </p:spTree>
    <p:extLst>
      <p:ext uri="{BB962C8B-B14F-4D97-AF65-F5344CB8AC3E}">
        <p14:creationId xmlns:p14="http://schemas.microsoft.com/office/powerpoint/2010/main" val="285034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http://wallblog.co.uk/2014/09/23/infographic-the-scottish-referendum-in-online-stats/</a:t>
            </a:r>
            <a:endParaRPr lang="en-GB" dirty="0" smtClean="0"/>
          </a:p>
          <a:p>
            <a:r>
              <a:rPr lang="en-GB" dirty="0" smtClean="0"/>
              <a:t>Source:</a:t>
            </a:r>
          </a:p>
          <a:p>
            <a:r>
              <a:rPr lang="en-GB" dirty="0" smtClean="0"/>
              <a:t>http://www.forbes.com/sites/niallmccarthy/2014/09/18/scottish-independence-the-social-media-battle-infographic/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6</a:t>
            </a:fld>
            <a:endParaRPr lang="en-GB"/>
          </a:p>
        </p:txBody>
      </p:sp>
    </p:spTree>
    <p:extLst>
      <p:ext uri="{BB962C8B-B14F-4D97-AF65-F5344CB8AC3E}">
        <p14:creationId xmlns:p14="http://schemas.microsoft.com/office/powerpoint/2010/main" val="406398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https://www.integritysearch.co.uk/infographics/social-media-statistics-general-election-2015/</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9</a:t>
            </a:fld>
            <a:endParaRPr lang="en-GB"/>
          </a:p>
        </p:txBody>
      </p:sp>
    </p:spTree>
    <p:extLst>
      <p:ext uri="{BB962C8B-B14F-4D97-AF65-F5344CB8AC3E}">
        <p14:creationId xmlns:p14="http://schemas.microsoft.com/office/powerpoint/2010/main" val="135720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https://www.integritysearch.co.uk/infographics/social-media-statistics-general-election-2015/</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10</a:t>
            </a:fld>
            <a:endParaRPr lang="en-GB"/>
          </a:p>
        </p:txBody>
      </p:sp>
    </p:spTree>
    <p:extLst>
      <p:ext uri="{BB962C8B-B14F-4D97-AF65-F5344CB8AC3E}">
        <p14:creationId xmlns:p14="http://schemas.microsoft.com/office/powerpoint/2010/main" val="65037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https://www.integritysearch.co.uk/infographics/social-media-statistics-general-election-2015/</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11</a:t>
            </a:fld>
            <a:endParaRPr lang="en-GB"/>
          </a:p>
        </p:txBody>
      </p:sp>
    </p:spTree>
    <p:extLst>
      <p:ext uri="{BB962C8B-B14F-4D97-AF65-F5344CB8AC3E}">
        <p14:creationId xmlns:p14="http://schemas.microsoft.com/office/powerpoint/2010/main" val="237714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https://www.integritysearch.co.uk/infographics/social-media-statistics-general-election-2015/</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12</a:t>
            </a:fld>
            <a:endParaRPr lang="en-GB"/>
          </a:p>
        </p:txBody>
      </p:sp>
    </p:spTree>
    <p:extLst>
      <p:ext uri="{BB962C8B-B14F-4D97-AF65-F5344CB8AC3E}">
        <p14:creationId xmlns:p14="http://schemas.microsoft.com/office/powerpoint/2010/main" val="389228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r>
              <a:rPr lang="en-GB" dirty="0" smtClean="0">
                <a:hlinkClick r:id="rId3"/>
              </a:rPr>
              <a:t>http://www.debatingeurope.eu/2013/01/22/how-is-social-media-changing-politics/#.VdH0-PlVikp</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13</a:t>
            </a:fld>
            <a:endParaRPr lang="en-GB"/>
          </a:p>
        </p:txBody>
      </p:sp>
    </p:spTree>
    <p:extLst>
      <p:ext uri="{BB962C8B-B14F-4D97-AF65-F5344CB8AC3E}">
        <p14:creationId xmlns:p14="http://schemas.microsoft.com/office/powerpoint/2010/main" val="3621758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241868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227358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369538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1804675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174583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404996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385144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3164979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311537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2392607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81037-18AB-45D7-80F2-E633406F19F0}"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02ACA-A02E-4027-A877-3B0F9F032A6F}" type="slidenum">
              <a:rPr lang="en-GB" smtClean="0"/>
              <a:pPr/>
              <a:t>‹#›</a:t>
            </a:fld>
            <a:endParaRPr lang="en-GB"/>
          </a:p>
        </p:txBody>
      </p:sp>
    </p:spTree>
    <p:extLst>
      <p:ext uri="{BB962C8B-B14F-4D97-AF65-F5344CB8AC3E}">
        <p14:creationId xmlns:p14="http://schemas.microsoft.com/office/powerpoint/2010/main" val="372267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v</a:t>
            </a:r>
            <a:endParaRPr lang="en-GB" sz="1200" dirty="0">
              <a:solidFill>
                <a:schemeClr val="tx1">
                  <a:lumMod val="50000"/>
                  <a:lumOff val="50000"/>
                </a:schemeClr>
              </a:solidFill>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553998"/>
          </a:xfrm>
          <a:prstGeom prst="rect">
            <a:avLst/>
          </a:prstGeom>
          <a:noFill/>
        </p:spPr>
        <p:txBody>
          <a:bodyPr wrap="square" rtlCol="0">
            <a:spAutoFit/>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a:p>
            <a:pPr algn="l" eaLnBrk="1" hangingPunct="1">
              <a:spcBef>
                <a:spcPct val="50000"/>
              </a:spcBef>
            </a:pPr>
            <a:endParaRPr lang="en-GB" sz="1200" dirty="0">
              <a:solidFill>
                <a:schemeClr val="tx1">
                  <a:lumMod val="50000"/>
                  <a:lumOff val="50000"/>
                </a:schemeClr>
              </a:solidFill>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Social</a:t>
            </a:r>
            <a:r>
              <a:rPr lang="en-GB" sz="1200" baseline="0" dirty="0" smtClean="0">
                <a:solidFill>
                  <a:schemeClr val="tx1">
                    <a:lumMod val="50000"/>
                    <a:lumOff val="50000"/>
                  </a:schemeClr>
                </a:solidFill>
              </a:rPr>
              <a:t> media and </a:t>
            </a:r>
            <a:r>
              <a:rPr lang="en-GB" sz="1200" dirty="0" smtClean="0">
                <a:solidFill>
                  <a:schemeClr val="tx1">
                    <a:lumMod val="50000"/>
                    <a:lumOff val="50000"/>
                  </a:schemeClr>
                </a:solidFill>
              </a:rPr>
              <a:t>political literacy</a:t>
            </a:r>
          </a:p>
        </p:txBody>
      </p:sp>
      <p:pic>
        <p:nvPicPr>
          <p:cNvPr id="9" name="Picture 8"/>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1037-18AB-45D7-80F2-E633406F19F0}" type="datetimeFigureOut">
              <a:rPr lang="en-GB" smtClean="0"/>
              <a:pPr/>
              <a:t>22/02/2017</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2ACA-A02E-4027-A877-3B0F9F032A6F}" type="slidenum">
              <a:rPr lang="en-GB" smtClean="0"/>
              <a:pPr/>
              <a:t>‹#›</a:t>
            </a:fld>
            <a:endParaRPr lang="en-GB"/>
          </a:p>
        </p:txBody>
      </p:sp>
    </p:spTree>
    <p:extLst>
      <p:ext uri="{BB962C8B-B14F-4D97-AF65-F5344CB8AC3E}">
        <p14:creationId xmlns:p14="http://schemas.microsoft.com/office/powerpoint/2010/main" val="1850352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5754092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vimeo.com/57540927" TargetMode="External"/><Relationship Id="rId4" Type="http://schemas.openxmlformats.org/officeDocument/2006/relationships/hyperlink" Target="https://vimeo.com/5754092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ebquest.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zunal.com/index.php" TargetMode="External"/><Relationship Id="rId4" Type="http://schemas.openxmlformats.org/officeDocument/2006/relationships/hyperlink" Target="http://www.createwebquest.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igitalcommonwealth.co.uk/2014/09/18/handbook-of-digital-storytell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gif"/><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4.png"/><Relationship Id="rId20" Type="http://schemas.openxmlformats.org/officeDocument/2006/relationships/image" Target="../media/image38.gif"/><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irights.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7.xml"/><Relationship Id="rId10" Type="http://schemas.openxmlformats.org/officeDocument/2006/relationships/image" Target="../media/image5.png"/><Relationship Id="rId4" Type="http://schemas.openxmlformats.org/officeDocument/2006/relationships/slide" Target="slide6.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http://irights.uk/young-persons-version/" TargetMode="External"/><Relationship Id="rId2" Type="http://schemas.openxmlformats.org/officeDocument/2006/relationships/hyperlink" Target="http://irights.u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ducation.gov.scot/" TargetMode="External"/><Relationship Id="rId5" Type="http://schemas.openxmlformats.org/officeDocument/2006/relationships/hyperlink" Target="mailto:enquiries@educationscotland.gsi.gov.uk" TargetMode="Externa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d.ted.com/on/EMKPkQQ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sp>
        <p:nvSpPr>
          <p:cNvPr id="7" name="Rectangle 6"/>
          <p:cNvSpPr/>
          <p:nvPr/>
        </p:nvSpPr>
        <p:spPr>
          <a:xfrm>
            <a:off x="666532" y="2289451"/>
            <a:ext cx="10633257" cy="1200329"/>
          </a:xfrm>
          <a:prstGeom prst="rect">
            <a:avLst/>
          </a:prstGeom>
        </p:spPr>
        <p:txBody>
          <a:bodyPr wrap="square">
            <a:spAutoFit/>
          </a:bodyPr>
          <a:lstStyle/>
          <a:p>
            <a:r>
              <a:rPr lang="en-GB" sz="3600" b="1" dirty="0" smtClean="0">
                <a:solidFill>
                  <a:srgbClr val="00ABB5"/>
                </a:solidFill>
              </a:rPr>
              <a:t>Social Media, Digital Learning and Political Literacy</a:t>
            </a:r>
            <a:endParaRPr lang="en-US" sz="3600" b="1" dirty="0"/>
          </a:p>
        </p:txBody>
      </p:sp>
      <p:sp>
        <p:nvSpPr>
          <p:cNvPr id="8" name="Rectangle 7"/>
          <p:cNvSpPr/>
          <p:nvPr/>
        </p:nvSpPr>
        <p:spPr>
          <a:xfrm>
            <a:off x="666532" y="3461129"/>
            <a:ext cx="10633257" cy="400110"/>
          </a:xfrm>
          <a:prstGeom prst="rect">
            <a:avLst/>
          </a:prstGeom>
        </p:spPr>
        <p:txBody>
          <a:bodyPr wrap="square">
            <a:spAutoFit/>
          </a:bodyPr>
          <a:lstStyle/>
          <a:p>
            <a:r>
              <a:rPr lang="en-GB" sz="2000" b="1" dirty="0">
                <a:solidFill>
                  <a:srgbClr val="B3D236"/>
                </a:solidFill>
              </a:rPr>
              <a:t>Professional Learning Resource for Practitioners</a:t>
            </a:r>
            <a:endParaRPr lang="en-US" sz="2000" b="1" dirty="0">
              <a:solidFill>
                <a:srgbClr val="B3D236"/>
              </a:solidFill>
            </a:endParaRPr>
          </a:p>
        </p:txBody>
      </p:sp>
      <p:pic>
        <p:nvPicPr>
          <p:cNvPr id="12" name="Picture 11"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Tree>
    <p:extLst>
      <p:ext uri="{BB962C8B-B14F-4D97-AF65-F5344CB8AC3E}">
        <p14:creationId xmlns:p14="http://schemas.microsoft.com/office/powerpoint/2010/main" val="4080894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385836" y="241124"/>
            <a:ext cx="9372588" cy="5839367"/>
          </a:xfrm>
          <a:prstGeom prst="rect">
            <a:avLst/>
          </a:prstGeom>
        </p:spPr>
      </p:pic>
      <p:sp>
        <p:nvSpPr>
          <p:cNvPr id="4" name="Content Placeholder 5"/>
          <p:cNvSpPr txBox="1">
            <a:spLocks/>
          </p:cNvSpPr>
          <p:nvPr/>
        </p:nvSpPr>
        <p:spPr>
          <a:xfrm>
            <a:off x="9758424" y="2933776"/>
            <a:ext cx="1798320" cy="1145222"/>
          </a:xfrm>
          <a:prstGeom prst="rect">
            <a:avLst/>
          </a:prstGeom>
          <a:ln w="50800">
            <a:solidFill>
              <a:srgbClr val="7030A0"/>
            </a:solidFill>
          </a:ln>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2800" b="1" dirty="0" err="1" smtClean="0"/>
              <a:t>UKIP</a:t>
            </a:r>
            <a:endParaRPr lang="en-GB" sz="2800" b="1" dirty="0" smtClean="0"/>
          </a:p>
          <a:p>
            <a:pPr algn="ctr"/>
            <a:r>
              <a:rPr lang="en-GB" sz="2800" b="1" dirty="0" smtClean="0"/>
              <a:t>WIN</a:t>
            </a:r>
            <a:endParaRPr lang="en-GB"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578753" y="320661"/>
            <a:ext cx="9131441" cy="5792160"/>
          </a:xfrm>
          <a:prstGeom prst="rect">
            <a:avLst/>
          </a:prstGeom>
        </p:spPr>
      </p:pic>
      <p:sp>
        <p:nvSpPr>
          <p:cNvPr id="4" name="Content Placeholder 5"/>
          <p:cNvSpPr txBox="1">
            <a:spLocks/>
          </p:cNvSpPr>
          <p:nvPr/>
        </p:nvSpPr>
        <p:spPr>
          <a:xfrm>
            <a:off x="9890760" y="2918536"/>
            <a:ext cx="1798320" cy="1145222"/>
          </a:xfrm>
          <a:prstGeom prst="rect">
            <a:avLst/>
          </a:prstGeom>
          <a:ln w="50800">
            <a:solidFill>
              <a:srgbClr val="00B050"/>
            </a:solidFill>
          </a:ln>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2800" b="1" dirty="0" smtClean="0"/>
              <a:t>GREEN</a:t>
            </a:r>
          </a:p>
          <a:p>
            <a:pPr algn="ctr"/>
            <a:r>
              <a:rPr lang="en-GB" sz="2800" b="1" dirty="0" smtClean="0"/>
              <a:t>WIN</a:t>
            </a:r>
            <a:endParaRPr lang="en-GB"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75" y="348013"/>
            <a:ext cx="10836972" cy="711200"/>
          </a:xfrm>
        </p:spPr>
        <p:txBody>
          <a:bodyPr/>
          <a:lstStyle/>
          <a:p>
            <a:r>
              <a:rPr lang="en-US" dirty="0" smtClean="0"/>
              <a:t>Social media during 2015 General Election</a:t>
            </a:r>
            <a:endParaRPr lang="en-US" dirty="0"/>
          </a:p>
        </p:txBody>
      </p:sp>
      <p:pic>
        <p:nvPicPr>
          <p:cNvPr id="4" name="Picture 3"/>
          <p:cNvPicPr>
            <a:picLocks noChangeAspect="1"/>
          </p:cNvPicPr>
          <p:nvPr/>
        </p:nvPicPr>
        <p:blipFill>
          <a:blip r:embed="rId3"/>
          <a:stretch>
            <a:fillRect/>
          </a:stretch>
        </p:blipFill>
        <p:spPr>
          <a:xfrm>
            <a:off x="618326" y="1157401"/>
            <a:ext cx="8954460" cy="5439867"/>
          </a:xfrm>
          <a:prstGeom prst="rect">
            <a:avLst/>
          </a:prstGeom>
        </p:spPr>
      </p:pic>
      <p:sp>
        <p:nvSpPr>
          <p:cNvPr id="5" name="Content Placeholder 5"/>
          <p:cNvSpPr txBox="1">
            <a:spLocks/>
          </p:cNvSpPr>
          <p:nvPr/>
        </p:nvSpPr>
        <p:spPr>
          <a:xfrm>
            <a:off x="8488680" y="3304723"/>
            <a:ext cx="3215640" cy="977717"/>
          </a:xfrm>
          <a:prstGeom prst="rect">
            <a:avLst/>
          </a:prstGeom>
          <a:noFill/>
          <a:ln w="50800">
            <a:solidFill>
              <a:srgbClr val="0070C0"/>
            </a:solidFill>
          </a:ln>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2800" b="1" dirty="0" smtClean="0"/>
              <a:t>CONSERVATIVE</a:t>
            </a:r>
          </a:p>
          <a:p>
            <a:pPr algn="ctr"/>
            <a:r>
              <a:rPr lang="en-GB" sz="2800" b="1" dirty="0" smtClean="0"/>
              <a:t>WIN</a:t>
            </a:r>
            <a:endParaRPr lang="en-GB"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useful is social media in researching, </a:t>
            </a:r>
            <a:br>
              <a:rPr lang="en-GB" dirty="0" smtClean="0"/>
            </a:br>
            <a:r>
              <a:rPr lang="en-GB" dirty="0" smtClean="0"/>
              <a:t>debating and participating in democracy</a:t>
            </a:r>
            <a:endParaRPr lang="en-GB" dirty="0"/>
          </a:p>
        </p:txBody>
      </p:sp>
      <p:sp>
        <p:nvSpPr>
          <p:cNvPr id="3" name="Content Placeholder 2"/>
          <p:cNvSpPr>
            <a:spLocks noGrp="1"/>
          </p:cNvSpPr>
          <p:nvPr>
            <p:ph sz="half" idx="1"/>
          </p:nvPr>
        </p:nvSpPr>
        <p:spPr>
          <a:xfrm>
            <a:off x="716280" y="2436178"/>
            <a:ext cx="5384800" cy="3050222"/>
          </a:xfrm>
          <a:ln w="50800">
            <a:solidFill>
              <a:srgbClr val="B3D236"/>
            </a:solidFill>
          </a:ln>
        </p:spPr>
        <p:txBody>
          <a:bodyPr/>
          <a:lstStyle/>
          <a:p>
            <a:r>
              <a:rPr lang="en-GB" dirty="0" smtClean="0"/>
              <a:t>Watch clips from Adam </a:t>
            </a:r>
            <a:r>
              <a:rPr lang="en-GB" dirty="0" err="1" smtClean="0"/>
              <a:t>Konner</a:t>
            </a:r>
            <a:r>
              <a:rPr lang="en-GB" dirty="0" smtClean="0"/>
              <a:t>, Barack Obama’s social media strategist.</a:t>
            </a:r>
          </a:p>
          <a:p>
            <a:endParaRPr lang="en-GB" dirty="0" smtClean="0"/>
          </a:p>
          <a:p>
            <a:r>
              <a:rPr lang="en-GB" b="1" dirty="0" smtClean="0"/>
              <a:t>How is social media changing politics?</a:t>
            </a:r>
          </a:p>
          <a:p>
            <a:endParaRPr lang="en-GB" dirty="0" smtClean="0"/>
          </a:p>
        </p:txBody>
      </p:sp>
      <p:sp>
        <p:nvSpPr>
          <p:cNvPr id="6" name="Rounded Rectangular Callout 5"/>
          <p:cNvSpPr/>
          <p:nvPr/>
        </p:nvSpPr>
        <p:spPr>
          <a:xfrm>
            <a:off x="6888480" y="1691640"/>
            <a:ext cx="4907280" cy="1432560"/>
          </a:xfrm>
          <a:prstGeom prst="wedgeRoundRectCallout">
            <a:avLst>
              <a:gd name="adj1" fmla="val -63691"/>
              <a:gd name="adj2" fmla="val 50797"/>
              <a:gd name="adj3" fmla="val 16667"/>
            </a:avLst>
          </a:prstGeom>
          <a:ln w="508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i="1" dirty="0"/>
              <a:t>Should politicians pay attention to social media?</a:t>
            </a:r>
          </a:p>
          <a:p>
            <a:r>
              <a:rPr lang="en-US" sz="2400" dirty="0">
                <a:hlinkClick r:id="rId3"/>
              </a:rPr>
              <a:t>https://vimeo.com/57540926</a:t>
            </a:r>
            <a:endParaRPr lang="en-US" sz="2400" dirty="0"/>
          </a:p>
        </p:txBody>
      </p:sp>
      <p:sp>
        <p:nvSpPr>
          <p:cNvPr id="7" name="Rounded Rectangular Callout 6"/>
          <p:cNvSpPr/>
          <p:nvPr/>
        </p:nvSpPr>
        <p:spPr>
          <a:xfrm>
            <a:off x="6888480" y="3261360"/>
            <a:ext cx="4907280" cy="1630680"/>
          </a:xfrm>
          <a:prstGeom prst="wedgeRoundRectCallout">
            <a:avLst>
              <a:gd name="adj1" fmla="val -64312"/>
              <a:gd name="adj2" fmla="val 14985"/>
              <a:gd name="adj3" fmla="val 16667"/>
            </a:avLst>
          </a:prstGeom>
          <a:ln w="508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lvl="0" fontAlgn="base">
              <a:spcBef>
                <a:spcPct val="20000"/>
              </a:spcBef>
              <a:spcAft>
                <a:spcPct val="0"/>
              </a:spcAft>
            </a:pPr>
            <a:r>
              <a:rPr lang="en-US" sz="2400" b="1" i="1" kern="0" dirty="0">
                <a:solidFill>
                  <a:schemeClr val="tx1"/>
                </a:solidFill>
              </a:rPr>
              <a:t>Does social media motivate you to engage with politics offline?</a:t>
            </a:r>
          </a:p>
          <a:p>
            <a:pPr lvl="0" fontAlgn="base">
              <a:spcBef>
                <a:spcPct val="20000"/>
              </a:spcBef>
              <a:spcAft>
                <a:spcPct val="0"/>
              </a:spcAft>
            </a:pPr>
            <a:r>
              <a:rPr lang="en-US" sz="2400" kern="0" dirty="0">
                <a:solidFill>
                  <a:schemeClr val="tx1"/>
                </a:solidFill>
                <a:hlinkClick r:id="rId4"/>
              </a:rPr>
              <a:t>https://vimeo.com/57540928</a:t>
            </a:r>
            <a:endParaRPr lang="en-US" sz="2400" kern="0" dirty="0">
              <a:solidFill>
                <a:schemeClr val="tx1"/>
              </a:solidFill>
            </a:endParaRPr>
          </a:p>
        </p:txBody>
      </p:sp>
      <p:sp>
        <p:nvSpPr>
          <p:cNvPr id="8" name="Rounded Rectangular Callout 7"/>
          <p:cNvSpPr/>
          <p:nvPr/>
        </p:nvSpPr>
        <p:spPr>
          <a:xfrm>
            <a:off x="6888480" y="5013960"/>
            <a:ext cx="4907280" cy="1569720"/>
          </a:xfrm>
          <a:prstGeom prst="wedgeRoundRectCallout">
            <a:avLst>
              <a:gd name="adj1" fmla="val -64002"/>
              <a:gd name="adj2" fmla="val -48521"/>
              <a:gd name="adj3" fmla="val 16667"/>
            </a:avLst>
          </a:prstGeom>
          <a:ln w="508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i="1" dirty="0"/>
              <a:t>What is the impact of social media?  Does it reinforce your opinion or reflect diversity?</a:t>
            </a:r>
          </a:p>
          <a:p>
            <a:r>
              <a:rPr lang="en-US" sz="2400" dirty="0">
                <a:hlinkClick r:id="rId5"/>
              </a:rPr>
              <a:t>https://vimeo.com/57540927</a:t>
            </a:r>
            <a:r>
              <a:rPr lang="en-US" sz="2400" dirty="0"/>
              <a:t> </a:t>
            </a:r>
          </a:p>
        </p:txBody>
      </p:sp>
    </p:spTree>
    <p:extLst>
      <p:ext uri="{BB962C8B-B14F-4D97-AF65-F5344CB8AC3E}">
        <p14:creationId xmlns:p14="http://schemas.microsoft.com/office/powerpoint/2010/main" val="2840649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1" y="357823"/>
            <a:ext cx="10836972" cy="711200"/>
          </a:xfrm>
        </p:spPr>
        <p:txBody>
          <a:bodyPr/>
          <a:lstStyle/>
          <a:p>
            <a:r>
              <a:rPr lang="en-US" dirty="0" smtClean="0"/>
              <a:t>How do young people use social media?</a:t>
            </a:r>
            <a:endParaRPr lang="en-US" dirty="0"/>
          </a:p>
        </p:txBody>
      </p:sp>
      <p:sp>
        <p:nvSpPr>
          <p:cNvPr id="3" name="Content Placeholder 2"/>
          <p:cNvSpPr>
            <a:spLocks noGrp="1"/>
          </p:cNvSpPr>
          <p:nvPr>
            <p:ph idx="1"/>
          </p:nvPr>
        </p:nvSpPr>
        <p:spPr>
          <a:xfrm>
            <a:off x="670560" y="2085658"/>
            <a:ext cx="10817923" cy="3964622"/>
          </a:xfrm>
        </p:spPr>
        <p:txBody>
          <a:bodyPr/>
          <a:lstStyle/>
          <a:p>
            <a:pPr lvl="1"/>
            <a:endParaRPr lang="en-GB" sz="2800" dirty="0" smtClean="0"/>
          </a:p>
          <a:p>
            <a:pPr lvl="1"/>
            <a:endParaRPr lang="en-GB" sz="2800" dirty="0"/>
          </a:p>
          <a:p>
            <a:pPr marL="457200" lvl="1" indent="0">
              <a:buNone/>
            </a:pPr>
            <a:endParaRPr lang="en-GB" sz="2800" dirty="0" smtClean="0"/>
          </a:p>
          <a:p>
            <a:pPr lvl="1"/>
            <a:r>
              <a:rPr lang="en-GB" sz="2800" dirty="0" smtClean="0"/>
              <a:t>How many social media platforms can you name?</a:t>
            </a:r>
          </a:p>
          <a:p>
            <a:pPr lvl="1"/>
            <a:r>
              <a:rPr lang="en-GB" sz="2800" dirty="0" smtClean="0"/>
              <a:t>Describe the social media habits of your own children or the young people you work with?</a:t>
            </a:r>
          </a:p>
          <a:p>
            <a:pPr lvl="1"/>
            <a:r>
              <a:rPr lang="en-GB" sz="2800" dirty="0" smtClean="0"/>
              <a:t>Are there generational similarities and differences in how we use social media?</a:t>
            </a:r>
            <a:endParaRPr lang="en-US" sz="2800" dirty="0" smtClean="0"/>
          </a:p>
          <a:p>
            <a:pPr lvl="1"/>
            <a:endParaRPr lang="en-US" dirty="0"/>
          </a:p>
        </p:txBody>
      </p:sp>
      <p:sp>
        <p:nvSpPr>
          <p:cNvPr id="4" name="Cloud 3"/>
          <p:cNvSpPr/>
          <p:nvPr/>
        </p:nvSpPr>
        <p:spPr>
          <a:xfrm rot="494496">
            <a:off x="5775960" y="990600"/>
            <a:ext cx="4221480" cy="262128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lvl="1"/>
            <a:r>
              <a:rPr lang="en-US" sz="2000" b="1" dirty="0"/>
              <a:t>70% of UK children aged 12-15 who online have a social media profile</a:t>
            </a:r>
          </a:p>
        </p:txBody>
      </p:sp>
      <p:sp>
        <p:nvSpPr>
          <p:cNvPr id="5" name="Cloud 4"/>
          <p:cNvSpPr/>
          <p:nvPr/>
        </p:nvSpPr>
        <p:spPr>
          <a:xfrm rot="21326684">
            <a:off x="777240" y="990600"/>
            <a:ext cx="4221480" cy="262128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lvl="1"/>
            <a:r>
              <a:rPr lang="en-GB" sz="2000" b="1" dirty="0"/>
              <a:t>6 in 10 children aged 12-15 use the internet</a:t>
            </a:r>
            <a:br>
              <a:rPr lang="en-GB" sz="2000" b="1" dirty="0"/>
            </a:br>
            <a:r>
              <a:rPr lang="en-GB" sz="2000" b="1" dirty="0"/>
              <a:t>on their own most of the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28" y="537285"/>
            <a:ext cx="10836972" cy="711200"/>
          </a:xfrm>
        </p:spPr>
        <p:txBody>
          <a:bodyPr/>
          <a:lstStyle/>
          <a:p>
            <a:r>
              <a:rPr lang="en-GB" dirty="0" smtClean="0"/>
              <a:t>Social media and digital content:</a:t>
            </a:r>
            <a:br>
              <a:rPr lang="en-GB" dirty="0" smtClean="0"/>
            </a:br>
            <a:r>
              <a:rPr lang="en-GB" dirty="0" smtClean="0"/>
              <a:t>Suggested aims for practitioners </a:t>
            </a:r>
            <a:br>
              <a:rPr lang="en-GB" dirty="0" smtClean="0"/>
            </a:br>
            <a:r>
              <a:rPr lang="en-GB" dirty="0" smtClean="0"/>
              <a:t>and young people</a:t>
            </a:r>
            <a:endParaRPr lang="en-GB" dirty="0"/>
          </a:p>
        </p:txBody>
      </p:sp>
      <p:sp>
        <p:nvSpPr>
          <p:cNvPr id="4" name="Content Placeholder 3"/>
          <p:cNvSpPr>
            <a:spLocks noGrp="1"/>
          </p:cNvSpPr>
          <p:nvPr>
            <p:ph sz="half" idx="1"/>
          </p:nvPr>
        </p:nvSpPr>
        <p:spPr>
          <a:xfrm>
            <a:off x="121920" y="1675782"/>
            <a:ext cx="5384800" cy="3702050"/>
          </a:xfrm>
        </p:spPr>
        <p:txBody>
          <a:bodyPr/>
          <a:lstStyle/>
          <a:p>
            <a:pPr marL="971550" lvl="1" indent="-514350">
              <a:buFont typeface="+mj-lt"/>
              <a:buAutoNum type="arabicPeriod"/>
            </a:pPr>
            <a:r>
              <a:rPr lang="en-US" sz="2600" dirty="0" smtClean="0"/>
              <a:t>Understand the different forms of social media and how these tools can be used for sharing information, debate and discussion. </a:t>
            </a:r>
          </a:p>
          <a:p>
            <a:pPr marL="971550" lvl="1" indent="-514350">
              <a:buFont typeface="+mj-lt"/>
              <a:buAutoNum type="arabicPeriod"/>
            </a:pPr>
            <a:r>
              <a:rPr lang="en-US" sz="2600" dirty="0" smtClean="0"/>
              <a:t>Find examples of at least two different kinds of social media, blogs, video / podcasting sites that you can follow and use. </a:t>
            </a:r>
          </a:p>
          <a:p>
            <a:endParaRPr lang="en-US" sz="1600" dirty="0"/>
          </a:p>
        </p:txBody>
      </p:sp>
      <p:sp>
        <p:nvSpPr>
          <p:cNvPr id="5" name="Content Placeholder 4"/>
          <p:cNvSpPr>
            <a:spLocks noGrp="1"/>
          </p:cNvSpPr>
          <p:nvPr>
            <p:ph sz="half" idx="2"/>
          </p:nvPr>
        </p:nvSpPr>
        <p:spPr>
          <a:xfrm>
            <a:off x="5345412" y="1630062"/>
            <a:ext cx="5384800" cy="4727154"/>
          </a:xfrm>
        </p:spPr>
        <p:txBody>
          <a:bodyPr/>
          <a:lstStyle/>
          <a:p>
            <a:pPr marL="971550" lvl="1" indent="-514350">
              <a:buFont typeface="+mj-lt"/>
              <a:buAutoNum type="arabicPeriod" startAt="3"/>
            </a:pPr>
            <a:r>
              <a:rPr lang="en-US" sz="2600" dirty="0" smtClean="0"/>
              <a:t>Understand how to use social media safely and what to do if you have any concerns or problems. </a:t>
            </a:r>
          </a:p>
          <a:p>
            <a:pPr marL="971550" lvl="1" indent="-514350">
              <a:buFont typeface="+mj-lt"/>
              <a:buAutoNum type="arabicPeriod" startAt="3"/>
            </a:pPr>
            <a:r>
              <a:rPr lang="en-US" sz="2600" dirty="0" smtClean="0"/>
              <a:t>Reflect on what you like or dislike about using social media and how you might want to use it yourself or for your projects. </a:t>
            </a:r>
          </a:p>
          <a:p>
            <a:pPr marL="971550" lvl="1" indent="-514350">
              <a:buFont typeface="+mj-lt"/>
              <a:buAutoNum type="arabicPeriod" startAt="3"/>
            </a:pPr>
            <a:r>
              <a:rPr lang="en-US" sz="2600" dirty="0" smtClean="0"/>
              <a:t>Interact with other social media users. </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083" y="276699"/>
            <a:ext cx="1265237" cy="110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49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1" y="357823"/>
            <a:ext cx="10836972" cy="711200"/>
          </a:xfrm>
        </p:spPr>
        <p:txBody>
          <a:bodyPr/>
          <a:lstStyle/>
          <a:p>
            <a:r>
              <a:rPr lang="en-GB" dirty="0" smtClean="0"/>
              <a:t>Digital research: </a:t>
            </a:r>
            <a:r>
              <a:rPr lang="en-GB" dirty="0" err="1" smtClean="0"/>
              <a:t>WebQuests</a:t>
            </a:r>
            <a:endParaRPr lang="en-GB" dirty="0"/>
          </a:p>
        </p:txBody>
      </p:sp>
      <p:sp>
        <p:nvSpPr>
          <p:cNvPr id="3" name="Content Placeholder 2"/>
          <p:cNvSpPr>
            <a:spLocks noGrp="1"/>
          </p:cNvSpPr>
          <p:nvPr>
            <p:ph sz="half" idx="1"/>
          </p:nvPr>
        </p:nvSpPr>
        <p:spPr>
          <a:xfrm>
            <a:off x="6559814" y="1722120"/>
            <a:ext cx="5384800" cy="4084320"/>
          </a:xfrm>
          <a:ln w="50800">
            <a:solidFill>
              <a:srgbClr val="00C4C4"/>
            </a:solidFill>
          </a:ln>
        </p:spPr>
        <p:txBody>
          <a:bodyPr/>
          <a:lstStyle/>
          <a:p>
            <a:pPr marL="457200" indent="-457200">
              <a:buFont typeface="+mj-lt"/>
              <a:buAutoNum type="arabicPeriod"/>
            </a:pPr>
            <a:r>
              <a:rPr lang="en-GB" sz="2500" dirty="0" smtClean="0"/>
              <a:t>An </a:t>
            </a:r>
            <a:r>
              <a:rPr lang="en-GB" sz="2500" b="1" dirty="0" smtClean="0"/>
              <a:t>online lesson </a:t>
            </a:r>
            <a:r>
              <a:rPr lang="en-GB" sz="2500" dirty="0" smtClean="0"/>
              <a:t>with 6 components</a:t>
            </a:r>
          </a:p>
          <a:p>
            <a:pPr marL="457200" indent="-457200">
              <a:buFont typeface="+mj-lt"/>
              <a:buAutoNum type="arabicPeriod"/>
            </a:pPr>
            <a:r>
              <a:rPr lang="en-GB" sz="2500" dirty="0" smtClean="0"/>
              <a:t>Promotes higher order questions and </a:t>
            </a:r>
            <a:r>
              <a:rPr lang="en-GB" sz="2500" b="1" dirty="0" smtClean="0"/>
              <a:t>critical thinking skills</a:t>
            </a:r>
          </a:p>
          <a:p>
            <a:pPr marL="457200" indent="-457200">
              <a:buFont typeface="+mj-lt"/>
              <a:buAutoNum type="arabicPeriod"/>
            </a:pPr>
            <a:r>
              <a:rPr lang="en-GB" sz="2500" dirty="0" smtClean="0"/>
              <a:t>Teacher </a:t>
            </a:r>
            <a:r>
              <a:rPr lang="en-GB" sz="2500" b="1" dirty="0" smtClean="0"/>
              <a:t>preselects the sources </a:t>
            </a:r>
            <a:r>
              <a:rPr lang="en-GB" sz="2500" dirty="0" smtClean="0"/>
              <a:t>– emphasizing information use rather than information gathering</a:t>
            </a:r>
          </a:p>
          <a:p>
            <a:pPr marL="457200" indent="-457200">
              <a:buFont typeface="+mj-lt"/>
              <a:buAutoNum type="arabicPeriod"/>
            </a:pPr>
            <a:r>
              <a:rPr lang="en-GB" sz="2500" b="1" dirty="0" smtClean="0"/>
              <a:t>Collaborative </a:t>
            </a:r>
            <a:r>
              <a:rPr lang="en-GB" sz="2500" dirty="0" smtClean="0"/>
              <a:t>– promotes cooperative learning methods</a:t>
            </a:r>
            <a:endParaRPr lang="en-GB" sz="2500" dirty="0"/>
          </a:p>
        </p:txBody>
      </p:sp>
      <p:sp>
        <p:nvSpPr>
          <p:cNvPr id="4" name="Content Placeholder 3"/>
          <p:cNvSpPr>
            <a:spLocks noGrp="1"/>
          </p:cNvSpPr>
          <p:nvPr>
            <p:ph sz="half" idx="2"/>
          </p:nvPr>
        </p:nvSpPr>
        <p:spPr>
          <a:xfrm>
            <a:off x="601670" y="1401112"/>
            <a:ext cx="5384800" cy="4649168"/>
          </a:xfrm>
          <a:ln w="50800">
            <a:solidFill>
              <a:srgbClr val="00ABB5"/>
            </a:solidFill>
          </a:ln>
        </p:spPr>
        <p:txBody>
          <a:bodyPr/>
          <a:lstStyle/>
          <a:p>
            <a:r>
              <a:rPr lang="en-US" sz="2600" b="1" dirty="0" err="1" smtClean="0"/>
              <a:t>WebQuests</a:t>
            </a:r>
            <a:r>
              <a:rPr lang="en-US" sz="2600" b="1" dirty="0" smtClean="0"/>
              <a:t>: </a:t>
            </a:r>
            <a:r>
              <a:rPr lang="en-GB" sz="2400" dirty="0" smtClean="0">
                <a:hlinkClick r:id="rId3"/>
              </a:rPr>
              <a:t>http://webquest.org</a:t>
            </a:r>
            <a:endParaRPr lang="en-GB" sz="2400" dirty="0" smtClean="0"/>
          </a:p>
          <a:p>
            <a:r>
              <a:rPr lang="en-US" sz="2600" i="1" dirty="0" smtClean="0"/>
              <a:t>an inquiry based method to conduct research using the Internet.</a:t>
            </a:r>
          </a:p>
          <a:p>
            <a:pPr marL="1200150" lvl="1" indent="-457200">
              <a:buFont typeface="Arial" pitchFamily="34" charset="0"/>
              <a:buChar char="•"/>
            </a:pPr>
            <a:r>
              <a:rPr lang="en-US" dirty="0" smtClean="0"/>
              <a:t>Use </a:t>
            </a:r>
            <a:r>
              <a:rPr lang="en-US" dirty="0" err="1" smtClean="0"/>
              <a:t>Glow365</a:t>
            </a:r>
            <a:r>
              <a:rPr lang="en-US" dirty="0" smtClean="0"/>
              <a:t> software like PowerPoint, OneNote or Word</a:t>
            </a:r>
          </a:p>
          <a:p>
            <a:pPr marL="1200150" lvl="1" indent="-457200">
              <a:buFont typeface="Arial" pitchFamily="34" charset="0"/>
              <a:buChar char="•"/>
            </a:pPr>
            <a:r>
              <a:rPr lang="en-US" dirty="0" smtClean="0"/>
              <a:t>Or free </a:t>
            </a:r>
            <a:r>
              <a:rPr lang="en-US" dirty="0" err="1" smtClean="0"/>
              <a:t>WebQuest</a:t>
            </a:r>
            <a:r>
              <a:rPr lang="en-US" dirty="0" smtClean="0"/>
              <a:t> websites:</a:t>
            </a:r>
          </a:p>
          <a:p>
            <a:pPr marL="1200150" lvl="1" indent="-457200">
              <a:buFont typeface="Arial" pitchFamily="34" charset="0"/>
              <a:buChar char="•"/>
            </a:pPr>
            <a:r>
              <a:rPr lang="en-GB" dirty="0" smtClean="0">
                <a:hlinkClick r:id="rId4"/>
              </a:rPr>
              <a:t>http://www.createwebquest.com/</a:t>
            </a:r>
            <a:endParaRPr lang="en-GB" dirty="0" smtClean="0"/>
          </a:p>
          <a:p>
            <a:pPr marL="1200150" lvl="1" indent="-457200">
              <a:buFont typeface="Arial" pitchFamily="34" charset="0"/>
              <a:buChar char="•"/>
            </a:pPr>
            <a:r>
              <a:rPr lang="en-GB" dirty="0" smtClean="0">
                <a:hlinkClick r:id="rId5"/>
              </a:rPr>
              <a:t>http://zunal.com/index.php</a:t>
            </a:r>
            <a:endParaRPr lang="en-GB" dirty="0" smtClean="0"/>
          </a:p>
          <a:p>
            <a:endParaRPr lang="en-US" sz="2600" dirty="0" smtClean="0"/>
          </a:p>
          <a:p>
            <a:endParaRPr lang="en-US" sz="2600" dirty="0"/>
          </a:p>
        </p:txBody>
      </p:sp>
    </p:spTree>
    <p:extLst>
      <p:ext uri="{BB962C8B-B14F-4D97-AF65-F5344CB8AC3E}">
        <p14:creationId xmlns:p14="http://schemas.microsoft.com/office/powerpoint/2010/main" val="307838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participation:</a:t>
            </a:r>
            <a:br>
              <a:rPr lang="en-GB" dirty="0" smtClean="0"/>
            </a:br>
            <a:r>
              <a:rPr lang="en-GB" dirty="0" smtClean="0"/>
              <a:t>Handbook of Digital Storytelling</a:t>
            </a:r>
            <a:endParaRPr lang="en-US" dirty="0"/>
          </a:p>
        </p:txBody>
      </p:sp>
      <p:sp>
        <p:nvSpPr>
          <p:cNvPr id="3" name="Content Placeholder 2"/>
          <p:cNvSpPr>
            <a:spLocks noGrp="1"/>
          </p:cNvSpPr>
          <p:nvPr>
            <p:ph sz="half" idx="1"/>
          </p:nvPr>
        </p:nvSpPr>
        <p:spPr>
          <a:xfrm>
            <a:off x="685800" y="1887537"/>
            <a:ext cx="5053552" cy="4156665"/>
          </a:xfrm>
          <a:ln w="50800">
            <a:solidFill>
              <a:srgbClr val="FF0000"/>
            </a:solidFill>
          </a:ln>
        </p:spPr>
        <p:txBody>
          <a:bodyPr/>
          <a:lstStyle/>
          <a:p>
            <a:r>
              <a:rPr lang="en-US" dirty="0" smtClean="0"/>
              <a:t>Downloadable resource offering equipment suggestions, contexts for learning and top tips for the 4 key digital skills of:</a:t>
            </a:r>
          </a:p>
          <a:p>
            <a:r>
              <a:rPr lang="en-US" dirty="0" smtClean="0">
                <a:hlinkClick r:id="rId3"/>
              </a:rPr>
              <a:t>http://digitalcommonwealth.co.uk/2014/09/18/handbook-of-digital-storytelling/</a:t>
            </a:r>
            <a:r>
              <a:rPr lang="en-US" dirty="0" smtClean="0"/>
              <a:t> </a:t>
            </a:r>
          </a:p>
          <a:p>
            <a:endParaRPr lang="en-US" dirty="0"/>
          </a:p>
        </p:txBody>
      </p:sp>
      <p:sp>
        <p:nvSpPr>
          <p:cNvPr id="4" name="Content Placeholder 3"/>
          <p:cNvSpPr>
            <a:spLocks noGrp="1"/>
          </p:cNvSpPr>
          <p:nvPr>
            <p:ph sz="half" idx="2"/>
          </p:nvPr>
        </p:nvSpPr>
        <p:spPr>
          <a:xfrm>
            <a:off x="6776869" y="4001759"/>
            <a:ext cx="2577395" cy="2115869"/>
          </a:xfrm>
          <a:ln w="50800">
            <a:solidFill>
              <a:srgbClr val="00B050"/>
            </a:solidFill>
          </a:ln>
        </p:spPr>
        <p:txBody>
          <a:bodyPr/>
          <a:lstStyle/>
          <a:p>
            <a:pPr algn="ctr"/>
            <a:r>
              <a:rPr lang="en-US" sz="2900" b="1" dirty="0" smtClean="0"/>
              <a:t>Blogging</a:t>
            </a:r>
          </a:p>
          <a:p>
            <a:pPr algn="ctr"/>
            <a:r>
              <a:rPr lang="en-US" sz="2900" b="1" dirty="0" smtClean="0"/>
              <a:t>Video</a:t>
            </a:r>
          </a:p>
          <a:p>
            <a:pPr algn="ctr"/>
            <a:r>
              <a:rPr lang="en-US" sz="2900" b="1" dirty="0" smtClean="0"/>
              <a:t>Audio</a:t>
            </a:r>
          </a:p>
          <a:p>
            <a:pPr algn="ctr"/>
            <a:r>
              <a:rPr lang="en-US" sz="2900" b="1" dirty="0" smtClean="0"/>
              <a:t>Social media</a:t>
            </a:r>
            <a:endParaRPr lang="en-US" sz="2900" b="1"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6271" y="4136428"/>
            <a:ext cx="1922902" cy="168254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6869" y="1520029"/>
            <a:ext cx="4767804" cy="2383902"/>
          </a:xfrm>
          <a:prstGeom prst="rect">
            <a:avLst/>
          </a:prstGeom>
        </p:spPr>
      </p:pic>
      <p:cxnSp>
        <p:nvCxnSpPr>
          <p:cNvPr id="8" name="Straight Arrow Connector 7"/>
          <p:cNvCxnSpPr/>
          <p:nvPr/>
        </p:nvCxnSpPr>
        <p:spPr>
          <a:xfrm>
            <a:off x="5638800" y="3702088"/>
            <a:ext cx="1417320" cy="1428010"/>
          </a:xfrm>
          <a:prstGeom prst="straightConnector1">
            <a:avLst/>
          </a:prstGeom>
          <a:ln w="1301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76583045"/>
              </p:ext>
            </p:extLst>
          </p:nvPr>
        </p:nvGraphicFramePr>
        <p:xfrm>
          <a:off x="247384" y="299608"/>
          <a:ext cx="11577660" cy="6397515"/>
        </p:xfrm>
        <a:graphic>
          <a:graphicData uri="http://schemas.openxmlformats.org/drawingml/2006/table">
            <a:tbl>
              <a:tblPr firstRow="1" bandRow="1">
                <a:tableStyleId>{FABFCF23-3B69-468F-B69F-88F6DE6A72F2}</a:tableStyleId>
              </a:tblPr>
              <a:tblGrid>
                <a:gridCol w="2894415"/>
                <a:gridCol w="2894415"/>
                <a:gridCol w="2894415"/>
                <a:gridCol w="2894415"/>
              </a:tblGrid>
              <a:tr h="941595">
                <a:tc>
                  <a:txBody>
                    <a:bodyPr/>
                    <a:lstStyle/>
                    <a:p>
                      <a:pPr algn="ctr"/>
                      <a:r>
                        <a:rPr lang="en-US" sz="2200" b="1" dirty="0" smtClean="0"/>
                        <a:t>BLOGGING / QUIZ </a:t>
                      </a:r>
                    </a:p>
                    <a:p>
                      <a:pPr algn="ctr"/>
                      <a:r>
                        <a:rPr lang="en-US" sz="2200" b="1" dirty="0" smtClean="0"/>
                        <a:t>DISCUSSION</a:t>
                      </a:r>
                      <a:endParaRPr lang="en-US" sz="2200" b="1" dirty="0"/>
                    </a:p>
                  </a:txBody>
                  <a:tcPr anchor="ctr"/>
                </a:tc>
                <a:tc>
                  <a:txBody>
                    <a:bodyPr/>
                    <a:lstStyle/>
                    <a:p>
                      <a:pPr algn="ctr"/>
                      <a:r>
                        <a:rPr lang="en-US" sz="2200" b="1" dirty="0" smtClean="0"/>
                        <a:t>VIDEO / AUDIO</a:t>
                      </a:r>
                      <a:endParaRPr lang="en-US" sz="2200" b="1" dirty="0"/>
                    </a:p>
                  </a:txBody>
                  <a:tcPr anchor="ctr"/>
                </a:tc>
                <a:tc>
                  <a:txBody>
                    <a:bodyPr/>
                    <a:lstStyle/>
                    <a:p>
                      <a:pPr algn="ctr"/>
                      <a:r>
                        <a:rPr lang="en-US" sz="2200" b="1" dirty="0" smtClean="0"/>
                        <a:t>SOCIAL MEDIA </a:t>
                      </a:r>
                    </a:p>
                  </a:txBody>
                  <a:tcPr anchor="ctr"/>
                </a:tc>
                <a:tc>
                  <a:txBody>
                    <a:bodyPr/>
                    <a:lstStyle/>
                    <a:p>
                      <a:pPr algn="ctr"/>
                      <a:r>
                        <a:rPr lang="en-US" sz="2200" b="1" dirty="0" smtClean="0"/>
                        <a:t>DIGITAL STORYTELLING</a:t>
                      </a:r>
                      <a:endParaRPr lang="en-US" sz="2200" b="1" baseline="0" dirty="0" smtClean="0"/>
                    </a:p>
                  </a:txBody>
                  <a:tcPr anchor="ctr"/>
                </a:tc>
              </a:tr>
              <a:tr h="5371632">
                <a:tc>
                  <a:txBody>
                    <a:bodyPr/>
                    <a:lstStyle/>
                    <a:p>
                      <a:endParaRPr lang="en-US" sz="2200" b="1" dirty="0" smtClean="0"/>
                    </a:p>
                    <a:p>
                      <a:endParaRPr lang="en-US" sz="2200" b="1" dirty="0" smtClean="0"/>
                    </a:p>
                    <a:p>
                      <a:endParaRPr lang="en-US" sz="2200" b="1" dirty="0" smtClean="0"/>
                    </a:p>
                    <a:p>
                      <a:pPr algn="ctr"/>
                      <a:r>
                        <a:rPr lang="en-US" sz="2200" b="1" dirty="0" smtClean="0"/>
                        <a:t>Glow </a:t>
                      </a:r>
                      <a:r>
                        <a:rPr lang="en-US" sz="2200" b="1" dirty="0" err="1" smtClean="0"/>
                        <a:t>Wordpress</a:t>
                      </a:r>
                      <a:r>
                        <a:rPr lang="en-US" sz="2200" b="1" baseline="0" dirty="0" smtClean="0"/>
                        <a:t> Blogs</a:t>
                      </a:r>
                    </a:p>
                    <a:p>
                      <a:pPr algn="ctr"/>
                      <a:endParaRPr lang="en-US" sz="2200" b="1" baseline="0" dirty="0" smtClean="0"/>
                    </a:p>
                    <a:p>
                      <a:pPr algn="ctr"/>
                      <a:endParaRPr lang="en-US" sz="2200" b="1" baseline="0" dirty="0" smtClean="0"/>
                    </a:p>
                    <a:p>
                      <a:pPr algn="ctr"/>
                      <a:endParaRPr lang="en-US" sz="2200" b="1" baseline="0" dirty="0" smtClean="0"/>
                    </a:p>
                    <a:p>
                      <a:pPr algn="ctr"/>
                      <a:r>
                        <a:rPr lang="en-US" sz="2200" b="1" baseline="0" dirty="0" err="1" smtClean="0"/>
                        <a:t>Padlet</a:t>
                      </a:r>
                      <a:endParaRPr lang="en-US" sz="2200" b="1" baseline="0" dirty="0" smtClean="0"/>
                    </a:p>
                    <a:p>
                      <a:pPr algn="ctr"/>
                      <a:endParaRPr lang="en-US" sz="2200" b="1" baseline="0" dirty="0" smtClean="0"/>
                    </a:p>
                    <a:p>
                      <a:pPr algn="ctr"/>
                      <a:endParaRPr lang="en-US" sz="2200" b="1" baseline="0" dirty="0" smtClean="0"/>
                    </a:p>
                    <a:p>
                      <a:pPr algn="ctr"/>
                      <a:endParaRPr lang="en-US" sz="2200" b="1" baseline="0" dirty="0" smtClean="0"/>
                    </a:p>
                    <a:p>
                      <a:pPr algn="ctr"/>
                      <a:r>
                        <a:rPr lang="en-US" sz="2200" b="1" baseline="0" dirty="0" smtClean="0"/>
                        <a:t>Medium</a:t>
                      </a:r>
                    </a:p>
                    <a:p>
                      <a:pPr algn="ctr"/>
                      <a:endParaRPr lang="en-US" sz="2200" b="1" baseline="0" dirty="0" smtClean="0"/>
                    </a:p>
                    <a:p>
                      <a:pPr algn="ctr"/>
                      <a:endParaRPr lang="en-US" sz="2200" b="1" baseline="0" dirty="0" smtClean="0"/>
                    </a:p>
                    <a:p>
                      <a:pPr algn="ctr"/>
                      <a:r>
                        <a:rPr lang="en-US" sz="2200" b="1" baseline="0" dirty="0" err="1" smtClean="0"/>
                        <a:t>Kahoots</a:t>
                      </a:r>
                      <a:endParaRPr lang="en-US" sz="2200" b="1" dirty="0"/>
                    </a:p>
                  </a:txBody>
                  <a:tcPr/>
                </a:tc>
                <a:tc>
                  <a:txBody>
                    <a:bodyPr/>
                    <a:lstStyle/>
                    <a:p>
                      <a:endParaRPr lang="en-US" sz="2200" b="1" dirty="0" smtClean="0"/>
                    </a:p>
                    <a:p>
                      <a:endParaRPr lang="en-US" sz="2200" b="1" dirty="0" smtClean="0"/>
                    </a:p>
                    <a:p>
                      <a:pPr algn="ctr"/>
                      <a:endParaRPr lang="en-US" sz="2200" b="1" dirty="0" smtClean="0"/>
                    </a:p>
                    <a:p>
                      <a:pPr algn="ctr"/>
                      <a:r>
                        <a:rPr lang="en-US" sz="2200" b="1" dirty="0" smtClean="0"/>
                        <a:t>YouTube</a:t>
                      </a:r>
                    </a:p>
                    <a:p>
                      <a:pPr algn="ctr"/>
                      <a:endParaRPr lang="en-US" sz="2200" b="1" dirty="0" smtClean="0"/>
                    </a:p>
                    <a:p>
                      <a:pPr algn="ctr"/>
                      <a:endParaRPr lang="en-US" sz="2200" b="1" dirty="0" smtClean="0"/>
                    </a:p>
                    <a:p>
                      <a:pPr algn="ctr"/>
                      <a:r>
                        <a:rPr lang="en-US" sz="2200" b="1" dirty="0" err="1" smtClean="0"/>
                        <a:t>Vimeo</a:t>
                      </a:r>
                      <a:endParaRPr lang="en-US" sz="2200" b="1" dirty="0" smtClean="0"/>
                    </a:p>
                    <a:p>
                      <a:pPr algn="ctr"/>
                      <a:endParaRPr lang="en-US" sz="2200" b="1" dirty="0" smtClean="0"/>
                    </a:p>
                    <a:p>
                      <a:pPr algn="ctr"/>
                      <a:endParaRPr lang="en-US" sz="2200" b="1" dirty="0" smtClean="0"/>
                    </a:p>
                    <a:p>
                      <a:pPr algn="ctr"/>
                      <a:r>
                        <a:rPr lang="en-US" sz="2200" b="1" dirty="0" err="1" smtClean="0"/>
                        <a:t>Audioboom</a:t>
                      </a:r>
                      <a:endParaRPr lang="en-US" sz="2200" b="1" dirty="0" smtClean="0"/>
                    </a:p>
                    <a:p>
                      <a:pPr algn="ctr"/>
                      <a:endParaRPr lang="en-US" sz="2200" b="1" dirty="0" smtClean="0"/>
                    </a:p>
                    <a:p>
                      <a:pPr algn="ctr"/>
                      <a:endParaRPr lang="en-US" sz="2200" b="1" dirty="0" smtClean="0"/>
                    </a:p>
                    <a:p>
                      <a:pPr algn="ctr"/>
                      <a:r>
                        <a:rPr lang="en-US" sz="2200" b="1" dirty="0" smtClean="0"/>
                        <a:t>Adobe Voice</a:t>
                      </a:r>
                      <a:endParaRPr lang="en-US" sz="2200" b="1" dirty="0"/>
                    </a:p>
                  </a:txBody>
                  <a:tcPr/>
                </a:tc>
                <a:tc>
                  <a:txBody>
                    <a:bodyPr/>
                    <a:lstStyle/>
                    <a:p>
                      <a:pPr algn="ctr"/>
                      <a:endParaRPr lang="en-US" sz="2200" b="1" dirty="0" smtClean="0"/>
                    </a:p>
                    <a:p>
                      <a:pPr algn="ctr"/>
                      <a:endParaRPr lang="en-US" sz="2200" b="1" dirty="0" smtClean="0"/>
                    </a:p>
                    <a:p>
                      <a:pPr algn="ctr"/>
                      <a:r>
                        <a:rPr lang="en-US" sz="2200" b="1" dirty="0" smtClean="0"/>
                        <a:t>Twitter</a:t>
                      </a:r>
                    </a:p>
                    <a:p>
                      <a:pPr algn="ctr"/>
                      <a:endParaRPr lang="en-US" sz="2200" b="1" dirty="0" smtClean="0"/>
                    </a:p>
                    <a:p>
                      <a:pPr algn="ctr"/>
                      <a:endParaRPr lang="en-US" sz="2200" b="1" dirty="0" smtClean="0"/>
                    </a:p>
                    <a:p>
                      <a:pPr algn="ctr"/>
                      <a:r>
                        <a:rPr lang="en-US" sz="2200" b="1" dirty="0" err="1" smtClean="0"/>
                        <a:t>Facebook</a:t>
                      </a:r>
                      <a:endParaRPr lang="en-US" sz="2200" b="1" dirty="0" smtClean="0"/>
                    </a:p>
                    <a:p>
                      <a:pPr algn="ctr"/>
                      <a:endParaRPr lang="en-US" sz="2200" b="1" dirty="0" smtClean="0"/>
                    </a:p>
                    <a:p>
                      <a:pPr algn="ctr"/>
                      <a:endParaRPr lang="en-US" sz="2200" b="1" dirty="0" smtClean="0"/>
                    </a:p>
                    <a:p>
                      <a:pPr algn="ctr"/>
                      <a:r>
                        <a:rPr lang="en-US" sz="2200" b="1" dirty="0" err="1" smtClean="0"/>
                        <a:t>Instagram</a:t>
                      </a:r>
                      <a:endParaRPr lang="en-US" sz="2200" b="1" dirty="0" smtClean="0"/>
                    </a:p>
                    <a:p>
                      <a:pPr algn="ctr"/>
                      <a:endParaRPr lang="en-US" sz="2200" b="1" dirty="0" smtClean="0"/>
                    </a:p>
                    <a:p>
                      <a:pPr algn="ctr"/>
                      <a:endParaRPr lang="en-US" sz="2200" b="1" dirty="0" smtClean="0"/>
                    </a:p>
                    <a:p>
                      <a:pPr algn="ctr"/>
                      <a:r>
                        <a:rPr lang="en-US" sz="2200" b="1" dirty="0" err="1" smtClean="0"/>
                        <a:t>Pinterest</a:t>
                      </a:r>
                      <a:endParaRPr lang="en-US" sz="2200" b="1" dirty="0" smtClean="0"/>
                    </a:p>
                    <a:p>
                      <a:pPr algn="ctr"/>
                      <a:endParaRPr lang="en-US" sz="2200" b="1" dirty="0" smtClean="0"/>
                    </a:p>
                    <a:p>
                      <a:pPr algn="ctr"/>
                      <a:r>
                        <a:rPr lang="en-US" sz="2200" b="1" dirty="0" smtClean="0"/>
                        <a:t>Class</a:t>
                      </a:r>
                      <a:r>
                        <a:rPr lang="en-US" sz="2200" b="1" baseline="0" dirty="0" smtClean="0"/>
                        <a:t> Tools</a:t>
                      </a:r>
                    </a:p>
                    <a:p>
                      <a:pPr algn="ctr"/>
                      <a:r>
                        <a:rPr lang="en-US" sz="2200" b="1" i="1" baseline="0" dirty="0" smtClean="0"/>
                        <a:t>(for lots of applications) </a:t>
                      </a:r>
                      <a:endParaRPr lang="en-US" sz="2200" b="1"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200" b="1" baseline="0" dirty="0" smtClean="0"/>
                        <a:t>Glow Wikis</a:t>
                      </a:r>
                    </a:p>
                    <a:p>
                      <a:pPr algn="ctr"/>
                      <a:endParaRPr lang="en-US" sz="2200" b="1" dirty="0" smtClean="0"/>
                    </a:p>
                    <a:p>
                      <a:pPr algn="r"/>
                      <a:r>
                        <a:rPr lang="en-US" sz="2200" b="1" dirty="0" smtClean="0"/>
                        <a:t>Office</a:t>
                      </a:r>
                      <a:r>
                        <a:rPr lang="en-US" sz="2200" b="1" baseline="0" dirty="0" smtClean="0"/>
                        <a:t> Sway</a:t>
                      </a:r>
                    </a:p>
                    <a:p>
                      <a:pPr algn="ctr"/>
                      <a:endParaRPr lang="en-US" sz="2200" b="1" baseline="0" dirty="0" smtClean="0"/>
                    </a:p>
                    <a:p>
                      <a:pPr algn="l"/>
                      <a:r>
                        <a:rPr lang="en-US" sz="2200" b="1" baseline="0" dirty="0" err="1" smtClean="0"/>
                        <a:t>Prezi</a:t>
                      </a:r>
                      <a:endParaRPr lang="en-US" sz="2200" b="1" baseline="0" dirty="0" smtClean="0"/>
                    </a:p>
                    <a:p>
                      <a:pPr algn="l"/>
                      <a:endParaRPr lang="en-US" sz="2200" b="1" baseline="0" dirty="0" smtClean="0"/>
                    </a:p>
                    <a:p>
                      <a:pPr algn="r"/>
                      <a:r>
                        <a:rPr lang="en-US" sz="2200" b="1" baseline="0" dirty="0" err="1" smtClean="0"/>
                        <a:t>BookCreator</a:t>
                      </a:r>
                      <a:endParaRPr lang="en-US" sz="2200" b="1" baseline="0" dirty="0" smtClean="0"/>
                    </a:p>
                    <a:p>
                      <a:pPr algn="ctr"/>
                      <a:endParaRPr lang="en-US" sz="2200" b="1" baseline="0" dirty="0" smtClean="0"/>
                    </a:p>
                    <a:p>
                      <a:pPr algn="l"/>
                      <a:r>
                        <a:rPr lang="en-US" sz="2200" b="1" baseline="0" dirty="0" err="1" smtClean="0"/>
                        <a:t>Paper.li</a:t>
                      </a:r>
                      <a:endParaRPr lang="en-US" sz="2200" b="1" baseline="0" dirty="0" smtClean="0"/>
                    </a:p>
                    <a:p>
                      <a:pPr algn="r"/>
                      <a:endParaRPr lang="en-US" sz="2200" b="1" baseline="0" dirty="0" smtClean="0"/>
                    </a:p>
                    <a:p>
                      <a:pPr algn="r"/>
                      <a:r>
                        <a:rPr lang="en-US" sz="2200" b="1" baseline="0" dirty="0" err="1" smtClean="0"/>
                        <a:t>Storify</a:t>
                      </a:r>
                      <a:endParaRPr lang="en-US" sz="2200" b="1" dirty="0"/>
                    </a:p>
                  </a:txBody>
                  <a:tcPr/>
                </a:tc>
              </a:tr>
            </a:tbl>
          </a:graphicData>
        </a:graphic>
      </p:graphicFrame>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863" y="1303052"/>
            <a:ext cx="1252202" cy="8672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8588" y="1347828"/>
            <a:ext cx="944248" cy="90617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4020" y="4246567"/>
            <a:ext cx="719942" cy="71994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0910" y="1420856"/>
            <a:ext cx="701005" cy="74946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35410" y="2880741"/>
            <a:ext cx="1474093" cy="412746"/>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11581" y="3720691"/>
            <a:ext cx="589541" cy="589541"/>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5766" y="4635680"/>
            <a:ext cx="679349" cy="661657"/>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97909" y="2108797"/>
            <a:ext cx="1378472" cy="771944"/>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07648" y="2681551"/>
            <a:ext cx="989640" cy="989640"/>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23264" y="3474782"/>
            <a:ext cx="738001" cy="738001"/>
          </a:xfrm>
          <a:prstGeom prst="rect">
            <a:avLst/>
          </a:prstGeom>
        </p:spPr>
      </p:pic>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961265" y="4190250"/>
            <a:ext cx="1648663" cy="641147"/>
          </a:xfrm>
          <a:prstGeom prst="rect">
            <a:avLst/>
          </a:prstGeom>
        </p:spPr>
      </p:pic>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56184" y="4887559"/>
            <a:ext cx="1946284" cy="544959"/>
          </a:xfrm>
          <a:prstGeom prst="rect">
            <a:avLst/>
          </a:prstGeom>
        </p:spPr>
      </p:pic>
      <p:pic>
        <p:nvPicPr>
          <p:cNvPr id="20" name="Picture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49839" y="1347828"/>
            <a:ext cx="750016" cy="608447"/>
          </a:xfrm>
          <a:prstGeom prst="rect">
            <a:avLst/>
          </a:prstGeom>
        </p:spPr>
      </p:pic>
      <p:pic>
        <p:nvPicPr>
          <p:cNvPr id="21" name="Picture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08044" y="2271236"/>
            <a:ext cx="720030" cy="720030"/>
          </a:xfrm>
          <a:prstGeom prst="rect">
            <a:avLst/>
          </a:prstGeom>
        </p:spPr>
      </p:pic>
      <p:pic>
        <p:nvPicPr>
          <p:cNvPr id="22" name="Picture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84775" y="3372162"/>
            <a:ext cx="643299" cy="643299"/>
          </a:xfrm>
          <a:prstGeom prst="rect">
            <a:avLst/>
          </a:prstGeom>
        </p:spPr>
      </p:pic>
      <p:pic>
        <p:nvPicPr>
          <p:cNvPr id="23" name="Picture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23560" y="4510824"/>
            <a:ext cx="1802574" cy="455684"/>
          </a:xfrm>
          <a:prstGeom prst="rect">
            <a:avLst/>
          </a:prstGeom>
        </p:spPr>
      </p:pic>
      <p:pic>
        <p:nvPicPr>
          <p:cNvPr id="24" name="Picture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13547" y="2691011"/>
            <a:ext cx="908834" cy="908834"/>
          </a:xfrm>
          <a:prstGeom prst="rect">
            <a:avLst/>
          </a:prstGeom>
        </p:spPr>
      </p:pic>
      <p:pic>
        <p:nvPicPr>
          <p:cNvPr id="1028" name="Picture 4" descr="http://it.rel.tylerisd.org/modules/groups/homepagefiles/gwp/1698630/2322608/Image/Announcements/Kahoot%20logo6.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54020" y="5324310"/>
            <a:ext cx="679712" cy="679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eachershelper.wikispaces.com/file/view/class_tools.gif/46735997/class_tools.gif"/>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309178" y="5824763"/>
            <a:ext cx="2828262" cy="636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31" y="357823"/>
            <a:ext cx="10836972" cy="711200"/>
          </a:xfrm>
        </p:spPr>
        <p:txBody>
          <a:bodyPr/>
          <a:lstStyle/>
          <a:p>
            <a:r>
              <a:rPr lang="en-GB" dirty="0" err="1" smtClean="0"/>
              <a:t>iRights</a:t>
            </a:r>
            <a:r>
              <a:rPr lang="en-GB" dirty="0" smtClean="0"/>
              <a:t>: well informed 21</a:t>
            </a:r>
            <a:r>
              <a:rPr lang="en-GB" baseline="30000" dirty="0" smtClean="0"/>
              <a:t>st</a:t>
            </a:r>
            <a:r>
              <a:rPr lang="en-GB" dirty="0" smtClean="0"/>
              <a:t> Century citizens</a:t>
            </a:r>
            <a:endParaRPr lang="en-GB" dirty="0"/>
          </a:p>
        </p:txBody>
      </p:sp>
      <p:sp>
        <p:nvSpPr>
          <p:cNvPr id="3" name="Content Placeholder 2"/>
          <p:cNvSpPr>
            <a:spLocks noGrp="1"/>
          </p:cNvSpPr>
          <p:nvPr>
            <p:ph sz="half" idx="1"/>
          </p:nvPr>
        </p:nvSpPr>
        <p:spPr>
          <a:xfrm>
            <a:off x="746760" y="1555704"/>
            <a:ext cx="5384800" cy="4352131"/>
          </a:xfrm>
          <a:ln w="50800">
            <a:solidFill>
              <a:srgbClr val="FF0000"/>
            </a:solidFill>
          </a:ln>
        </p:spPr>
        <p:txBody>
          <a:bodyPr/>
          <a:lstStyle/>
          <a:p>
            <a:r>
              <a:rPr lang="en-US" sz="2400" b="1" dirty="0" smtClean="0"/>
              <a:t>“</a:t>
            </a:r>
            <a:r>
              <a:rPr lang="en-US" sz="2400" b="1" dirty="0" err="1" smtClean="0"/>
              <a:t>iRights</a:t>
            </a:r>
            <a:r>
              <a:rPr lang="en-US" sz="2400" dirty="0" smtClean="0"/>
              <a:t> seeks to make the digital world a more transparent and empowering place for children and young people (under 18) by delivering a universal framework of </a:t>
            </a:r>
            <a:r>
              <a:rPr lang="en-US" sz="2400" b="1" dirty="0" smtClean="0"/>
              <a:t>digital rights</a:t>
            </a:r>
            <a:r>
              <a:rPr lang="en-US" sz="2400" dirty="0" smtClean="0"/>
              <a:t>, in order that young people are able to access digital technologies creatively, knowledgeably and fearlessly.</a:t>
            </a:r>
            <a:r>
              <a:rPr lang="en-US" sz="2400" b="1" dirty="0" smtClean="0"/>
              <a:t>”</a:t>
            </a:r>
          </a:p>
          <a:p>
            <a:endParaRPr lang="en-US" sz="2400" dirty="0"/>
          </a:p>
          <a:p>
            <a:r>
              <a:rPr lang="en-US" sz="2400" dirty="0">
                <a:hlinkClick r:id="rId2"/>
              </a:rPr>
              <a:t>http://irights.uk</a:t>
            </a:r>
            <a:endParaRPr lang="en-US" sz="2400" dirty="0"/>
          </a:p>
          <a:p>
            <a:endParaRPr lang="en-US" sz="2400" dirty="0" smtClean="0"/>
          </a:p>
          <a:p>
            <a:endParaRPr lang="en-US" sz="2400" dirty="0" smtClean="0"/>
          </a:p>
          <a:p>
            <a:endParaRPr lang="en-GB" sz="2400" dirty="0"/>
          </a:p>
        </p:txBody>
      </p:sp>
      <p:pic>
        <p:nvPicPr>
          <p:cNvPr id="5" name="Picture 4"/>
          <p:cNvPicPr>
            <a:picLocks noChangeAspect="1"/>
          </p:cNvPicPr>
          <p:nvPr/>
        </p:nvPicPr>
        <p:blipFill>
          <a:blip r:embed="rId3"/>
          <a:stretch>
            <a:fillRect/>
          </a:stretch>
        </p:blipFill>
        <p:spPr>
          <a:xfrm>
            <a:off x="6371436" y="1412036"/>
            <a:ext cx="4495800" cy="4495800"/>
          </a:xfrm>
          <a:prstGeom prst="rect">
            <a:avLst/>
          </a:prstGeom>
        </p:spPr>
      </p:pic>
    </p:spTree>
    <p:extLst>
      <p:ext uri="{BB962C8B-B14F-4D97-AF65-F5344CB8AC3E}">
        <p14:creationId xmlns:p14="http://schemas.microsoft.com/office/powerpoint/2010/main" val="196467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1" y="357823"/>
            <a:ext cx="10836972" cy="711200"/>
          </a:xfrm>
        </p:spPr>
        <p:txBody>
          <a:bodyPr/>
          <a:lstStyle/>
          <a:p>
            <a:r>
              <a:rPr lang="en-GB" dirty="0" smtClean="0"/>
              <a:t>Contents</a:t>
            </a:r>
            <a:endParaRPr lang="en-GB" dirty="0"/>
          </a:p>
        </p:txBody>
      </p:sp>
      <p:sp>
        <p:nvSpPr>
          <p:cNvPr id="3" name="Content Placeholder 2"/>
          <p:cNvSpPr>
            <a:spLocks noGrp="1"/>
          </p:cNvSpPr>
          <p:nvPr>
            <p:ph sz="half" idx="1"/>
          </p:nvPr>
        </p:nvSpPr>
        <p:spPr>
          <a:xfrm>
            <a:off x="381000" y="1125537"/>
            <a:ext cx="7391400" cy="5138103"/>
          </a:xfrm>
        </p:spPr>
        <p:txBody>
          <a:bodyPr/>
          <a:lstStyle/>
          <a:p>
            <a:pPr marL="514350" indent="-514350">
              <a:spcAft>
                <a:spcPts val="1800"/>
              </a:spcAft>
              <a:buFont typeface="+mj-lt"/>
              <a:buAutoNum type="arabicPeriod"/>
            </a:pPr>
            <a:r>
              <a:rPr lang="en-US" sz="2400" dirty="0" smtClean="0">
                <a:hlinkClick r:id="rId2" action="ppaction://hlinksldjump"/>
              </a:rPr>
              <a:t>Media Literacy </a:t>
            </a:r>
            <a:endParaRPr lang="en-US" sz="2400" dirty="0" smtClean="0"/>
          </a:p>
          <a:p>
            <a:pPr marL="514350" indent="-514350">
              <a:spcAft>
                <a:spcPts val="1800"/>
              </a:spcAft>
              <a:buFont typeface="+mj-lt"/>
              <a:buAutoNum type="arabicPeriod"/>
            </a:pPr>
            <a:r>
              <a:rPr lang="en-US" sz="2400" dirty="0" smtClean="0">
                <a:hlinkClick r:id="rId3" action="ppaction://hlinksldjump"/>
              </a:rPr>
              <a:t>Social Media and US Elections</a:t>
            </a:r>
            <a:endParaRPr lang="en-US" sz="2400" dirty="0" smtClean="0"/>
          </a:p>
          <a:p>
            <a:pPr marL="514350" indent="-514350">
              <a:spcAft>
                <a:spcPts val="1800"/>
              </a:spcAft>
              <a:buFont typeface="+mj-lt"/>
              <a:buAutoNum type="arabicPeriod"/>
            </a:pPr>
            <a:r>
              <a:rPr lang="en-US" sz="2400" dirty="0" smtClean="0">
                <a:hlinkClick r:id="rId4" action="ppaction://hlinksldjump"/>
              </a:rPr>
              <a:t>Social Media and Scottish Referendum</a:t>
            </a:r>
            <a:endParaRPr lang="en-US" sz="2400" dirty="0" smtClean="0"/>
          </a:p>
          <a:p>
            <a:pPr marL="514350" indent="-514350">
              <a:spcAft>
                <a:spcPts val="1800"/>
              </a:spcAft>
              <a:buFont typeface="+mj-lt"/>
              <a:buAutoNum type="arabicPeriod"/>
            </a:pPr>
            <a:r>
              <a:rPr lang="en-US" sz="2400" dirty="0" smtClean="0">
                <a:hlinkClick r:id="rId5" action="ppaction://hlinksldjump"/>
              </a:rPr>
              <a:t>The Impact of Social </a:t>
            </a:r>
            <a:r>
              <a:rPr lang="en-US" sz="2400" dirty="0">
                <a:hlinkClick r:id="rId5" action="ppaction://hlinksldjump"/>
              </a:rPr>
              <a:t>M</a:t>
            </a:r>
            <a:r>
              <a:rPr lang="en-US" sz="2400" dirty="0" smtClean="0">
                <a:hlinkClick r:id="rId5" action="ppaction://hlinksldjump"/>
              </a:rPr>
              <a:t>edia on Political </a:t>
            </a:r>
            <a:r>
              <a:rPr lang="en-US" sz="2400" dirty="0">
                <a:hlinkClick r:id="rId5" action="ppaction://hlinksldjump"/>
              </a:rPr>
              <a:t>D</a:t>
            </a:r>
            <a:r>
              <a:rPr lang="en-US" sz="2400" dirty="0" smtClean="0">
                <a:hlinkClick r:id="rId5" action="ppaction://hlinksldjump"/>
              </a:rPr>
              <a:t>ebate</a:t>
            </a:r>
            <a:endParaRPr lang="en-US" sz="2400" dirty="0" smtClean="0"/>
          </a:p>
          <a:p>
            <a:pPr marL="514350" indent="-514350">
              <a:spcAft>
                <a:spcPts val="1800"/>
              </a:spcAft>
              <a:buFont typeface="+mj-lt"/>
              <a:buAutoNum type="arabicPeriod"/>
            </a:pPr>
            <a:r>
              <a:rPr lang="en-US" sz="2400" dirty="0" smtClean="0">
                <a:hlinkClick r:id="rId6" action="ppaction://hlinksldjump"/>
              </a:rPr>
              <a:t>Young People and Social </a:t>
            </a:r>
            <a:r>
              <a:rPr lang="en-US" sz="2400" dirty="0">
                <a:hlinkClick r:id="rId6" action="ppaction://hlinksldjump"/>
              </a:rPr>
              <a:t>M</a:t>
            </a:r>
            <a:r>
              <a:rPr lang="en-US" sz="2400" dirty="0" smtClean="0">
                <a:hlinkClick r:id="rId6" action="ppaction://hlinksldjump"/>
              </a:rPr>
              <a:t>edia</a:t>
            </a:r>
            <a:endParaRPr lang="en-US" sz="2400" dirty="0" smtClean="0"/>
          </a:p>
          <a:p>
            <a:pPr marL="514350" indent="-514350">
              <a:spcAft>
                <a:spcPts val="1800"/>
              </a:spcAft>
              <a:buFont typeface="+mj-lt"/>
              <a:buAutoNum type="arabicPeriod"/>
            </a:pPr>
            <a:r>
              <a:rPr lang="en-US" sz="2400" dirty="0" smtClean="0">
                <a:hlinkClick r:id="rId7" action="ppaction://hlinksldjump"/>
              </a:rPr>
              <a:t>Digital Research Skills</a:t>
            </a:r>
            <a:endParaRPr lang="en-US" sz="2400" dirty="0" smtClean="0"/>
          </a:p>
          <a:p>
            <a:pPr marL="514350" indent="-514350">
              <a:spcAft>
                <a:spcPts val="1800"/>
              </a:spcAft>
              <a:buFont typeface="+mj-lt"/>
              <a:buAutoNum type="arabicPeriod"/>
            </a:pPr>
            <a:r>
              <a:rPr lang="en-US" sz="2400" dirty="0" smtClean="0">
                <a:hlinkClick r:id="rId8" action="ppaction://hlinksldjump"/>
              </a:rPr>
              <a:t>Digital Debate and Participation Skills</a:t>
            </a:r>
            <a:endParaRPr lang="en-US" sz="2400" dirty="0" smtClean="0"/>
          </a:p>
          <a:p>
            <a:pPr marL="514350" indent="-514350">
              <a:spcAft>
                <a:spcPts val="1800"/>
              </a:spcAft>
              <a:buFont typeface="+mj-lt"/>
              <a:buAutoNum type="arabicPeriod"/>
            </a:pPr>
            <a:r>
              <a:rPr lang="en-US" sz="2400" dirty="0" smtClean="0">
                <a:hlinkClick r:id="rId9" action="ppaction://hlinksldjump"/>
              </a:rPr>
              <a:t>Digital Rights</a:t>
            </a:r>
            <a:endParaRPr lang="en-US" sz="2400" dirty="0" smtClean="0"/>
          </a:p>
          <a:p>
            <a:endParaRPr lang="en-GB" dirty="0"/>
          </a:p>
        </p:txBody>
      </p:sp>
      <p:pic>
        <p:nvPicPr>
          <p:cNvPr id="1026" name="Picture 2"/>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48537" y="1340803"/>
            <a:ext cx="4493631" cy="451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5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68389"/>
            <a:ext cx="10836972" cy="711200"/>
          </a:xfrm>
        </p:spPr>
        <p:txBody>
          <a:bodyPr/>
          <a:lstStyle/>
          <a:p>
            <a:r>
              <a:rPr lang="en-US" dirty="0" smtClean="0"/>
              <a:t>The 5 </a:t>
            </a:r>
            <a:r>
              <a:rPr lang="en-US" dirty="0" err="1" smtClean="0"/>
              <a:t>iRights</a:t>
            </a:r>
            <a:endParaRPr lang="en-US" dirty="0"/>
          </a:p>
        </p:txBody>
      </p:sp>
      <p:sp>
        <p:nvSpPr>
          <p:cNvPr id="5" name="Content Placeholder 4"/>
          <p:cNvSpPr>
            <a:spLocks noGrp="1"/>
          </p:cNvSpPr>
          <p:nvPr>
            <p:ph idx="1"/>
          </p:nvPr>
        </p:nvSpPr>
        <p:spPr>
          <a:xfrm>
            <a:off x="-351440" y="1504228"/>
            <a:ext cx="10817923" cy="4104994"/>
          </a:xfrm>
        </p:spPr>
        <p:txBody>
          <a:bodyPr/>
          <a:lstStyle/>
          <a:p>
            <a:pPr lvl="8">
              <a:buNone/>
            </a:pPr>
            <a:r>
              <a:rPr lang="en-US" sz="2500" b="1" dirty="0" smtClean="0"/>
              <a:t>The Right to </a:t>
            </a:r>
            <a:r>
              <a:rPr lang="en-US" sz="2500" b="1" dirty="0" smtClean="0">
                <a:solidFill>
                  <a:srgbClr val="FF0000"/>
                </a:solidFill>
              </a:rPr>
              <a:t>REMOVE</a:t>
            </a:r>
          </a:p>
          <a:p>
            <a:pPr lvl="8">
              <a:buNone/>
            </a:pPr>
            <a:endParaRPr lang="en-US" sz="2500" b="1" dirty="0" smtClean="0"/>
          </a:p>
          <a:p>
            <a:pPr lvl="8">
              <a:buNone/>
            </a:pPr>
            <a:r>
              <a:rPr lang="en-US" sz="2500" b="1" dirty="0" smtClean="0"/>
              <a:t>The Right to KNOW</a:t>
            </a:r>
          </a:p>
          <a:p>
            <a:pPr lvl="8">
              <a:buNone/>
            </a:pPr>
            <a:endParaRPr lang="en-US" sz="2500" b="1" dirty="0" smtClean="0"/>
          </a:p>
          <a:p>
            <a:pPr lvl="8">
              <a:buNone/>
            </a:pPr>
            <a:r>
              <a:rPr lang="en-US" sz="2500" b="1" dirty="0" smtClean="0"/>
              <a:t>The Right to </a:t>
            </a:r>
            <a:r>
              <a:rPr lang="en-US" sz="2500" b="1" dirty="0" smtClean="0">
                <a:solidFill>
                  <a:srgbClr val="FF0000"/>
                </a:solidFill>
              </a:rPr>
              <a:t>SAFETY AND SUPPORT</a:t>
            </a:r>
          </a:p>
          <a:p>
            <a:pPr lvl="8">
              <a:buNone/>
            </a:pPr>
            <a:endParaRPr lang="en-US" sz="2500" b="1" dirty="0" smtClean="0"/>
          </a:p>
          <a:p>
            <a:pPr lvl="8">
              <a:buNone/>
            </a:pPr>
            <a:r>
              <a:rPr lang="en-US" sz="2500" b="1" dirty="0" smtClean="0"/>
              <a:t>The Right to </a:t>
            </a:r>
            <a:r>
              <a:rPr lang="en-US" sz="2500" b="1" dirty="0" smtClean="0">
                <a:solidFill>
                  <a:srgbClr val="FF0000"/>
                </a:solidFill>
              </a:rPr>
              <a:t>INFORMED AND CONSCIOUS CHOICES</a:t>
            </a:r>
          </a:p>
          <a:p>
            <a:pPr lvl="8">
              <a:buNone/>
            </a:pPr>
            <a:endParaRPr lang="en-US" sz="2500" b="1" dirty="0" smtClean="0"/>
          </a:p>
          <a:p>
            <a:pPr lvl="8">
              <a:buNone/>
            </a:pPr>
            <a:r>
              <a:rPr lang="en-US" sz="2500" b="1" dirty="0" smtClean="0"/>
              <a:t>The Right to </a:t>
            </a:r>
            <a:r>
              <a:rPr lang="en-US" sz="2500" b="1" dirty="0" smtClean="0">
                <a:solidFill>
                  <a:srgbClr val="FF0000"/>
                </a:solidFill>
              </a:rPr>
              <a:t>DIGITAL LITERACY</a:t>
            </a:r>
            <a:endParaRPr lang="en-US" sz="2500" dirty="0">
              <a:solidFill>
                <a:srgbClr val="FF0000"/>
              </a:solidFill>
            </a:endParaRPr>
          </a:p>
        </p:txBody>
      </p:sp>
      <p:pic>
        <p:nvPicPr>
          <p:cNvPr id="7" name="Picture 6"/>
          <p:cNvPicPr>
            <a:picLocks noChangeAspect="1"/>
          </p:cNvPicPr>
          <p:nvPr/>
        </p:nvPicPr>
        <p:blipFill>
          <a:blip r:embed="rId3"/>
          <a:stretch>
            <a:fillRect/>
          </a:stretch>
        </p:blipFill>
        <p:spPr>
          <a:xfrm>
            <a:off x="1136680" y="1608131"/>
            <a:ext cx="1905000" cy="1905000"/>
          </a:xfrm>
          <a:prstGeom prst="rect">
            <a:avLst/>
          </a:prstGeom>
        </p:spPr>
      </p:pic>
      <p:pic>
        <p:nvPicPr>
          <p:cNvPr id="8" name="Picture 7"/>
          <p:cNvPicPr>
            <a:picLocks noChangeAspect="1"/>
          </p:cNvPicPr>
          <p:nvPr/>
        </p:nvPicPr>
        <p:blipFill>
          <a:blip r:embed="rId4"/>
          <a:stretch>
            <a:fillRect/>
          </a:stretch>
        </p:blipFill>
        <p:spPr>
          <a:xfrm>
            <a:off x="7419450" y="694987"/>
            <a:ext cx="1905000" cy="1905000"/>
          </a:xfrm>
          <a:prstGeom prst="rect">
            <a:avLst/>
          </a:prstGeom>
        </p:spPr>
      </p:pic>
      <p:pic>
        <p:nvPicPr>
          <p:cNvPr id="9" name="Picture 8"/>
          <p:cNvPicPr>
            <a:picLocks noChangeAspect="1"/>
          </p:cNvPicPr>
          <p:nvPr/>
        </p:nvPicPr>
        <p:blipFill>
          <a:blip r:embed="rId5"/>
          <a:stretch>
            <a:fillRect/>
          </a:stretch>
        </p:blipFill>
        <p:spPr>
          <a:xfrm>
            <a:off x="9513983" y="2460004"/>
            <a:ext cx="1905000" cy="1905000"/>
          </a:xfrm>
          <a:prstGeom prst="rect">
            <a:avLst/>
          </a:prstGeom>
        </p:spPr>
      </p:pic>
      <p:pic>
        <p:nvPicPr>
          <p:cNvPr id="10" name="Picture 9"/>
          <p:cNvPicPr>
            <a:picLocks noChangeAspect="1"/>
          </p:cNvPicPr>
          <p:nvPr/>
        </p:nvPicPr>
        <p:blipFill>
          <a:blip r:embed="rId6"/>
          <a:stretch>
            <a:fillRect/>
          </a:stretch>
        </p:blipFill>
        <p:spPr>
          <a:xfrm>
            <a:off x="1136680" y="3564331"/>
            <a:ext cx="1905000" cy="1905000"/>
          </a:xfrm>
          <a:prstGeom prst="rect">
            <a:avLst/>
          </a:prstGeom>
        </p:spPr>
      </p:pic>
      <p:pic>
        <p:nvPicPr>
          <p:cNvPr id="11" name="Picture 10"/>
          <p:cNvPicPr>
            <a:picLocks noChangeAspect="1"/>
          </p:cNvPicPr>
          <p:nvPr/>
        </p:nvPicPr>
        <p:blipFill>
          <a:blip r:embed="rId7"/>
          <a:stretch>
            <a:fillRect/>
          </a:stretch>
        </p:blipFill>
        <p:spPr>
          <a:xfrm>
            <a:off x="8964937" y="4571427"/>
            <a:ext cx="1905000" cy="1905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iRights</a:t>
            </a:r>
            <a:r>
              <a:rPr lang="en-US" dirty="0" smtClean="0"/>
              <a:t> links</a:t>
            </a:r>
            <a:endParaRPr lang="en-US" dirty="0"/>
          </a:p>
        </p:txBody>
      </p:sp>
      <p:sp>
        <p:nvSpPr>
          <p:cNvPr id="3" name="Content Placeholder 2"/>
          <p:cNvSpPr>
            <a:spLocks noGrp="1"/>
          </p:cNvSpPr>
          <p:nvPr>
            <p:ph idx="1"/>
          </p:nvPr>
        </p:nvSpPr>
        <p:spPr/>
        <p:txBody>
          <a:bodyPr/>
          <a:lstStyle/>
          <a:p>
            <a:pPr lvl="1"/>
            <a:r>
              <a:rPr lang="en-US" sz="2800" dirty="0" smtClean="0"/>
              <a:t>Watch the animated film about </a:t>
            </a:r>
            <a:r>
              <a:rPr lang="en-US" sz="2800" dirty="0" err="1" smtClean="0"/>
              <a:t>iRights</a:t>
            </a:r>
            <a:endParaRPr lang="en-US" sz="2800" dirty="0"/>
          </a:p>
          <a:p>
            <a:pPr marL="457200" lvl="1" indent="0">
              <a:buNone/>
            </a:pPr>
            <a:r>
              <a:rPr lang="en-US" sz="2800" dirty="0" smtClean="0">
                <a:hlinkClick r:id="rId2"/>
              </a:rPr>
              <a:t>http://irights.uk</a:t>
            </a:r>
            <a:r>
              <a:rPr lang="en-US" sz="2800" dirty="0" smtClean="0"/>
              <a:t> </a:t>
            </a:r>
          </a:p>
          <a:p>
            <a:pPr lvl="1"/>
            <a:r>
              <a:rPr lang="en-US" sz="2800" dirty="0" smtClean="0"/>
              <a:t>Look at the young person’s version </a:t>
            </a:r>
          </a:p>
          <a:p>
            <a:pPr marL="457200" lvl="1" indent="0">
              <a:buNone/>
            </a:pPr>
            <a:r>
              <a:rPr lang="en-US" sz="2800" dirty="0" smtClean="0">
                <a:hlinkClick r:id="rId3"/>
              </a:rPr>
              <a:t>http://irights.uk/young-persons-version/</a:t>
            </a:r>
            <a:endParaRPr lang="en-US" sz="2800" dirty="0" smtClean="0"/>
          </a:p>
          <a:p>
            <a:pPr lvl="1"/>
            <a:r>
              <a:rPr lang="en-US" sz="2800" dirty="0" smtClean="0"/>
              <a:t>How could you use the </a:t>
            </a:r>
            <a:r>
              <a:rPr lang="en-US" sz="2800" dirty="0" err="1" smtClean="0"/>
              <a:t>iRights</a:t>
            </a:r>
            <a:r>
              <a:rPr lang="en-US" sz="2800" dirty="0" smtClean="0"/>
              <a:t> with children and young people to reflect on and improve digital and online participation, including social media?</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smtClean="0">
                <a:hlinkClick r:id="rId5"/>
              </a:rPr>
              <a:t>enquiries@educationscotland.gsi.gov.uk</a:t>
            </a:r>
            <a:r>
              <a:rPr lang="en-US" sz="1400" dirty="0" smtClean="0"/>
              <a:t> </a:t>
            </a:r>
            <a:endParaRPr lang="en-GB" sz="1400" dirty="0"/>
          </a:p>
          <a:p>
            <a:r>
              <a:rPr lang="en-US" sz="1400" dirty="0"/>
              <a:t> </a:t>
            </a:r>
            <a:endParaRPr lang="en-GB" sz="1400" dirty="0"/>
          </a:p>
          <a:p>
            <a:r>
              <a:rPr lang="en-GB" sz="1400" b="1" smtClean="0">
                <a:solidFill>
                  <a:srgbClr val="00ABB5"/>
                </a:solidFill>
                <a:hlinkClick r:id="rId6"/>
              </a:rPr>
              <a:t>https://education.gov.scot</a:t>
            </a:r>
            <a:r>
              <a:rPr lang="en-GB" sz="1400" b="1" smtClean="0">
                <a:solidFill>
                  <a:srgbClr val="00ABB5"/>
                </a:solidFill>
              </a:rPr>
              <a:t> </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7" name="Content Placeholder 2"/>
          <p:cNvSpPr txBox="1">
            <a:spLocks/>
          </p:cNvSpPr>
          <p:nvPr/>
        </p:nvSpPr>
        <p:spPr>
          <a:xfrm>
            <a:off x="4539834" y="1860742"/>
            <a:ext cx="3130872" cy="2543618"/>
          </a:xfrm>
          <a:prstGeom prst="rect">
            <a:avLst/>
          </a:prstGeom>
          <a:ln>
            <a:noFill/>
          </a:ln>
        </p:spPr>
        <p:txBody>
          <a:bodyPr vert="horz" lIns="128016" tIns="64008" rIns="128016" bIns="64008" rtlCol="0">
            <a:noAutofit/>
          </a:bodyPr>
          <a:lstStyle/>
          <a:p>
            <a:pPr marL="480060" marR="0" lvl="0" indent="-480060" algn="just" defTabSz="64008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Image Copyright - The Noun Project: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Mazil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Ryan Beck, Luis Prado,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Marek</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Polakovic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Blake Thompson, Creative Stall, Darin S, Brennan Novak,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riyazali</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Ahmed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Elzahra</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Desbenoit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Julynn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 Baruch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Moskovits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Simple Icons,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Geral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Wildmoser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Mathieu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Dedebant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Jon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Prepeluh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Mourad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Mokrane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Sarah Joy, Evan MacDonald, Juan Pablo Bravo, Dan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Hetteix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Arthur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Shlain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015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what types of media you use most</a:t>
            </a:r>
            <a:br>
              <a:rPr lang="en-GB" dirty="0" smtClean="0"/>
            </a:br>
            <a:r>
              <a:rPr lang="en-GB" dirty="0" smtClean="0"/>
              <a:t>often?</a:t>
            </a:r>
            <a:endParaRPr lang="en-GB" dirty="0"/>
          </a:p>
        </p:txBody>
      </p:sp>
      <p:sp>
        <p:nvSpPr>
          <p:cNvPr id="3" name="Content Placeholder 2"/>
          <p:cNvSpPr>
            <a:spLocks noGrp="1"/>
          </p:cNvSpPr>
          <p:nvPr>
            <p:ph sz="half" idx="1"/>
          </p:nvPr>
        </p:nvSpPr>
        <p:spPr>
          <a:xfrm>
            <a:off x="685800" y="1887538"/>
            <a:ext cx="5384800" cy="4269422"/>
          </a:xfrm>
          <a:ln w="50800">
            <a:solidFill>
              <a:srgbClr val="00ABB5"/>
            </a:solidFill>
          </a:ln>
        </p:spPr>
        <p:txBody>
          <a:bodyPr/>
          <a:lstStyle/>
          <a:p>
            <a:r>
              <a:rPr lang="en-GB" dirty="0" smtClean="0"/>
              <a:t>What types of news and information media do you access most often?</a:t>
            </a:r>
          </a:p>
          <a:p>
            <a:endParaRPr lang="en-GB" dirty="0" smtClean="0"/>
          </a:p>
          <a:p>
            <a:r>
              <a:rPr lang="en-GB" dirty="0" smtClean="0"/>
              <a:t>TV, Radio, newspaper, online media, social media?</a:t>
            </a:r>
          </a:p>
          <a:p>
            <a:endParaRPr lang="en-GB" dirty="0"/>
          </a:p>
          <a:p>
            <a:r>
              <a:rPr lang="en-GB" dirty="0" smtClean="0"/>
              <a:t>What social media networks do you use?</a:t>
            </a:r>
          </a:p>
          <a:p>
            <a:endParaRPr lang="en-GB" dirty="0" smtClean="0"/>
          </a:p>
          <a:p>
            <a:endParaRPr lang="en-GB" dirty="0"/>
          </a:p>
        </p:txBody>
      </p:sp>
      <p:pic>
        <p:nvPicPr>
          <p:cNvPr id="5" name="Content Placeholder 4" descr="SocialMedia260.jpg"/>
          <p:cNvPicPr>
            <a:picLocks noGrp="1" noChangeAspect="1"/>
          </p:cNvPicPr>
          <p:nvPr>
            <p:ph sz="half" idx="2"/>
          </p:nvPr>
        </p:nvPicPr>
        <p:blipFill>
          <a:blip r:embed="rId2" cstate="email">
            <a:extLst>
              <a:ext uri="{28A0092B-C50C-407E-A947-70E740481C1C}">
                <a14:useLocalDpi xmlns:a14="http://schemas.microsoft.com/office/drawing/2010/main"/>
              </a:ext>
            </a:extLst>
          </a:blip>
          <a:srcRect l="-8741" r="-8741"/>
          <a:stretch>
            <a:fillRect/>
          </a:stretch>
        </p:blipFill>
        <p:spPr>
          <a:xfrm>
            <a:off x="5886439" y="1887537"/>
            <a:ext cx="5772161" cy="3968361"/>
          </a:xfrm>
        </p:spPr>
      </p:pic>
    </p:spTree>
    <p:extLst>
      <p:ext uri="{BB962C8B-B14F-4D97-AF65-F5344CB8AC3E}">
        <p14:creationId xmlns:p14="http://schemas.microsoft.com/office/powerpoint/2010/main" val="344459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17876"/>
            <a:ext cx="10836972" cy="711200"/>
          </a:xfrm>
        </p:spPr>
        <p:txBody>
          <a:bodyPr/>
          <a:lstStyle/>
          <a:p>
            <a:r>
              <a:rPr lang="en-GB" dirty="0" smtClean="0"/>
              <a:t>2008 US Presidential Election: </a:t>
            </a:r>
            <a:br>
              <a:rPr lang="en-GB" dirty="0" smtClean="0"/>
            </a:br>
            <a:r>
              <a:rPr lang="en-GB" dirty="0" smtClean="0"/>
              <a:t>First social media election?</a:t>
            </a:r>
            <a:endParaRPr lang="en-GB" dirty="0"/>
          </a:p>
        </p:txBody>
      </p:sp>
      <p:sp>
        <p:nvSpPr>
          <p:cNvPr id="3" name="Content Placeholder 2"/>
          <p:cNvSpPr>
            <a:spLocks noGrp="1"/>
          </p:cNvSpPr>
          <p:nvPr>
            <p:ph sz="half" idx="1"/>
          </p:nvPr>
        </p:nvSpPr>
        <p:spPr>
          <a:xfrm>
            <a:off x="685800" y="1732737"/>
            <a:ext cx="3291840" cy="4464863"/>
          </a:xfrm>
          <a:ln w="50800">
            <a:solidFill>
              <a:srgbClr val="B3D236"/>
            </a:solidFill>
          </a:ln>
        </p:spPr>
        <p:txBody>
          <a:bodyPr/>
          <a:lstStyle/>
          <a:p>
            <a:r>
              <a:rPr lang="en-GB" b="1" dirty="0" smtClean="0"/>
              <a:t>Barack Obama</a:t>
            </a:r>
          </a:p>
          <a:p>
            <a:r>
              <a:rPr lang="en-GB" i="1" dirty="0" smtClean="0"/>
              <a:t>Twitter followers</a:t>
            </a:r>
          </a:p>
          <a:p>
            <a:r>
              <a:rPr lang="en-GB" dirty="0" smtClean="0"/>
              <a:t>2008: 112,474 </a:t>
            </a:r>
          </a:p>
          <a:p>
            <a:r>
              <a:rPr lang="en-GB" smtClean="0"/>
              <a:t>2015</a:t>
            </a:r>
            <a:r>
              <a:rPr lang="en-GB" dirty="0" smtClean="0"/>
              <a:t>: 63.1 million</a:t>
            </a:r>
          </a:p>
          <a:p>
            <a:endParaRPr lang="en-GB" dirty="0" smtClean="0"/>
          </a:p>
          <a:p>
            <a:r>
              <a:rPr lang="en-GB" i="1" dirty="0" err="1" smtClean="0"/>
              <a:t>Facebook</a:t>
            </a:r>
            <a:r>
              <a:rPr lang="en-GB" i="1" dirty="0" smtClean="0"/>
              <a:t> followers</a:t>
            </a:r>
          </a:p>
          <a:p>
            <a:r>
              <a:rPr lang="en-GB" dirty="0" smtClean="0"/>
              <a:t>2008: 2,379,102</a:t>
            </a:r>
          </a:p>
          <a:p>
            <a:r>
              <a:rPr lang="en-GB" dirty="0" smtClean="0"/>
              <a:t>2015: 44,412,744</a:t>
            </a:r>
            <a:endParaRPr lang="en-GB" dirty="0"/>
          </a:p>
        </p:txBody>
      </p:sp>
      <p:sp>
        <p:nvSpPr>
          <p:cNvPr id="5" name="Content Placeholder 4"/>
          <p:cNvSpPr>
            <a:spLocks noGrp="1"/>
          </p:cNvSpPr>
          <p:nvPr>
            <p:ph sz="half" idx="2"/>
          </p:nvPr>
        </p:nvSpPr>
        <p:spPr/>
        <p:txBody>
          <a:bodyPr/>
          <a:lstStyle/>
          <a:p>
            <a:endParaRPr lang="en-US"/>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6083" y="1732737"/>
            <a:ext cx="7825383" cy="437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14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1" y="373063"/>
            <a:ext cx="10836972" cy="711200"/>
          </a:xfrm>
        </p:spPr>
        <p:txBody>
          <a:bodyPr/>
          <a:lstStyle/>
          <a:p>
            <a:r>
              <a:rPr lang="en-GB" dirty="0" smtClean="0"/>
              <a:t>2012 US Presidential Election</a:t>
            </a:r>
            <a:endParaRPr lang="en-GB"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9110132" y="2023004"/>
            <a:ext cx="2599267" cy="2899516"/>
          </a:xfrm>
          <a:ln w="50800">
            <a:solidFill>
              <a:srgbClr val="00C4C4"/>
            </a:solidFill>
          </a:ln>
        </p:spPr>
        <p:txBody>
          <a:bodyPr/>
          <a:lstStyle/>
          <a:p>
            <a:r>
              <a:rPr lang="en-US" dirty="0" smtClean="0"/>
              <a:t>Social media established as a vital campaign tool for politicians </a:t>
            </a:r>
            <a:r>
              <a:rPr lang="en-US" i="1" dirty="0" smtClean="0"/>
              <a:t>and </a:t>
            </a:r>
            <a:r>
              <a:rPr lang="en-US" dirty="0" smtClean="0"/>
              <a:t>voters.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523" y="1168401"/>
            <a:ext cx="8349953" cy="474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6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39197"/>
            <a:ext cx="10836972" cy="711200"/>
          </a:xfrm>
        </p:spPr>
        <p:txBody>
          <a:bodyPr/>
          <a:lstStyle/>
          <a:p>
            <a:r>
              <a:rPr lang="en-GB" dirty="0" smtClean="0"/>
              <a:t>Social media during the Scottish referendum</a:t>
            </a:r>
            <a:endParaRPr lang="en-GB" dirty="0"/>
          </a:p>
        </p:txBody>
      </p:sp>
      <p:sp>
        <p:nvSpPr>
          <p:cNvPr id="3" name="Content Placeholder 2"/>
          <p:cNvSpPr>
            <a:spLocks noGrp="1"/>
          </p:cNvSpPr>
          <p:nvPr>
            <p:ph sz="half" idx="1"/>
          </p:nvPr>
        </p:nvSpPr>
        <p:spPr>
          <a:xfrm>
            <a:off x="8085668" y="1642533"/>
            <a:ext cx="3750733" cy="4487333"/>
          </a:xfrm>
          <a:ln w="50800">
            <a:solidFill>
              <a:srgbClr val="B3D236"/>
            </a:solidFill>
          </a:ln>
        </p:spPr>
        <p:txBody>
          <a:bodyPr/>
          <a:lstStyle/>
          <a:p>
            <a:endParaRPr lang="en-GB" sz="1900" b="1" dirty="0" smtClean="0"/>
          </a:p>
          <a:p>
            <a:r>
              <a:rPr lang="en-GB" sz="1900" b="1" dirty="0" smtClean="0"/>
              <a:t>18 </a:t>
            </a:r>
            <a:r>
              <a:rPr lang="en-GB" sz="1900" b="1" dirty="0"/>
              <a:t>Sep 2014: Polls open </a:t>
            </a:r>
            <a:r>
              <a:rPr lang="en-GB" sz="1900" dirty="0"/>
              <a:t>= 898,750 </a:t>
            </a:r>
            <a:r>
              <a:rPr lang="en-GB" sz="1900" dirty="0" smtClean="0"/>
              <a:t>conversations</a:t>
            </a:r>
          </a:p>
          <a:p>
            <a:r>
              <a:rPr lang="en-GB" sz="1900" b="1" dirty="0"/>
              <a:t>11 Sep 2014: Scots want to change postal votes </a:t>
            </a:r>
            <a:r>
              <a:rPr lang="en-GB" sz="1900" dirty="0"/>
              <a:t>= 251,513 </a:t>
            </a:r>
            <a:r>
              <a:rPr lang="en-GB" sz="1900" dirty="0" smtClean="0"/>
              <a:t>conversations</a:t>
            </a:r>
          </a:p>
          <a:p>
            <a:r>
              <a:rPr lang="en-GB" sz="1900" b="1" dirty="0" smtClean="0"/>
              <a:t>13 Sep 2014: Three opinion polls say to close to call </a:t>
            </a:r>
            <a:r>
              <a:rPr lang="en-GB" sz="1900" dirty="0" smtClean="0"/>
              <a:t>= </a:t>
            </a:r>
            <a:r>
              <a:rPr lang="en-GB" sz="1900" dirty="0"/>
              <a:t>233, 361 conversations</a:t>
            </a:r>
          </a:p>
          <a:p>
            <a:r>
              <a:rPr lang="en-GB" sz="1900" b="1" dirty="0"/>
              <a:t>25 Aug 2014: TV debate </a:t>
            </a:r>
            <a:r>
              <a:rPr lang="en-GB" sz="1900" dirty="0"/>
              <a:t>= 137,404 conversations</a:t>
            </a:r>
          </a:p>
          <a:p>
            <a:r>
              <a:rPr lang="en-GB" sz="1900" b="1" dirty="0"/>
              <a:t>5 Aug 2014: TV debate </a:t>
            </a:r>
            <a:r>
              <a:rPr lang="en-GB" sz="1900" dirty="0"/>
              <a:t>= 89,843 conversations</a:t>
            </a:r>
          </a:p>
          <a:p>
            <a:endParaRPr lang="en-GB" sz="19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35" y="1110616"/>
            <a:ext cx="7518398" cy="4934584"/>
          </a:xfrm>
          <a:prstGeom prst="rect">
            <a:avLst/>
          </a:prstGeom>
          <a:noFill/>
          <a:ln w="47625">
            <a:solidFill>
              <a:srgbClr val="00ABB5"/>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67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 X talk: The impact of social media on</a:t>
            </a:r>
            <a:br>
              <a:rPr lang="en-US" dirty="0" smtClean="0"/>
            </a:br>
            <a:r>
              <a:rPr lang="en-US" dirty="0" smtClean="0"/>
              <a:t>political debate</a:t>
            </a:r>
            <a:endParaRPr lang="en-US" dirty="0"/>
          </a:p>
        </p:txBody>
      </p:sp>
      <p:sp>
        <p:nvSpPr>
          <p:cNvPr id="3" name="Content Placeholder 2"/>
          <p:cNvSpPr>
            <a:spLocks noGrp="1"/>
          </p:cNvSpPr>
          <p:nvPr>
            <p:ph sz="half" idx="1"/>
          </p:nvPr>
        </p:nvSpPr>
        <p:spPr>
          <a:xfrm>
            <a:off x="685800" y="1887538"/>
            <a:ext cx="5384800" cy="3903662"/>
          </a:xfrm>
          <a:ln w="50800">
            <a:solidFill>
              <a:srgbClr val="00ABB5"/>
            </a:solidFill>
          </a:ln>
        </p:spPr>
        <p:txBody>
          <a:bodyPr/>
          <a:lstStyle/>
          <a:p>
            <a:r>
              <a:rPr lang="en-US" sz="2600" dirty="0" smtClean="0"/>
              <a:t>Dr. Mark </a:t>
            </a:r>
            <a:r>
              <a:rPr lang="en-US" sz="2600" dirty="0" err="1" smtClean="0"/>
              <a:t>Shephard</a:t>
            </a:r>
            <a:r>
              <a:rPr lang="en-US" sz="2600" dirty="0" smtClean="0"/>
              <a:t> studied the content of thousands of social media posts for research into social media and the Scottish independence referendum debate online.</a:t>
            </a:r>
          </a:p>
          <a:p>
            <a:r>
              <a:rPr lang="en-US" sz="2600" dirty="0" smtClean="0"/>
              <a:t>He illustrates tips on what to spot and what mistakes to avoid when posting online. </a:t>
            </a:r>
          </a:p>
          <a:p>
            <a:endParaRPr lang="en-US" dirty="0" smtClean="0"/>
          </a:p>
        </p:txBody>
      </p:sp>
      <p:sp>
        <p:nvSpPr>
          <p:cNvPr id="4" name="Content Placeholder 3"/>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Watch here (12 </a:t>
            </a:r>
            <a:r>
              <a:rPr lang="en-US" dirty="0" err="1" smtClean="0"/>
              <a:t>mins</a:t>
            </a:r>
            <a:r>
              <a:rPr lang="en-US" dirty="0" smtClean="0"/>
              <a:t>): </a:t>
            </a:r>
            <a:r>
              <a:rPr lang="en-US" dirty="0" smtClean="0">
                <a:hlinkClick r:id="rId2"/>
              </a:rPr>
              <a:t>http://ed.ted.com/on/EMKPkQQ1#watch</a:t>
            </a:r>
            <a:r>
              <a:rPr lang="en-US" dirty="0" smtClean="0"/>
              <a:t> </a:t>
            </a:r>
          </a:p>
          <a:p>
            <a:endParaRPr lang="en-US" dirty="0"/>
          </a:p>
        </p:txBody>
      </p:sp>
      <p:pic>
        <p:nvPicPr>
          <p:cNvPr id="6" name="Picture 5"/>
          <p:cNvPicPr>
            <a:picLocks noChangeAspect="1"/>
          </p:cNvPicPr>
          <p:nvPr/>
        </p:nvPicPr>
        <p:blipFill>
          <a:blip r:embed="rId3"/>
          <a:stretch>
            <a:fillRect/>
          </a:stretch>
        </p:blipFill>
        <p:spPr>
          <a:xfrm>
            <a:off x="6378312" y="1623624"/>
            <a:ext cx="4193309" cy="27904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66" y="483857"/>
            <a:ext cx="10836972" cy="711200"/>
          </a:xfrm>
        </p:spPr>
        <p:txBody>
          <a:bodyPr/>
          <a:lstStyle/>
          <a:p>
            <a:r>
              <a:rPr lang="en-GB" dirty="0" smtClean="0"/>
              <a:t>Flaming keys and 5 Fs</a:t>
            </a:r>
            <a:endParaRPr lang="en-GB" dirty="0"/>
          </a:p>
        </p:txBody>
      </p:sp>
      <p:sp>
        <p:nvSpPr>
          <p:cNvPr id="3" name="Content Placeholder 2"/>
          <p:cNvSpPr>
            <a:spLocks noGrp="1"/>
          </p:cNvSpPr>
          <p:nvPr>
            <p:ph sz="half" idx="1"/>
          </p:nvPr>
        </p:nvSpPr>
        <p:spPr>
          <a:xfrm>
            <a:off x="692586" y="1594213"/>
            <a:ext cx="5384800" cy="4334148"/>
          </a:xfrm>
          <a:ln w="50800">
            <a:solidFill>
              <a:srgbClr val="00ABB5"/>
            </a:solidFill>
          </a:ln>
        </p:spPr>
        <p:txBody>
          <a:bodyPr/>
          <a:lstStyle/>
          <a:p>
            <a:pPr lvl="3">
              <a:buNone/>
            </a:pPr>
            <a:endParaRPr lang="en-GB" sz="3500" dirty="0" smtClean="0"/>
          </a:p>
          <a:p>
            <a:pPr lvl="3">
              <a:buNone/>
            </a:pPr>
            <a:r>
              <a:rPr lang="en-GB" sz="3500" dirty="0" smtClean="0"/>
              <a:t>Tweeting</a:t>
            </a:r>
          </a:p>
          <a:p>
            <a:pPr lvl="3">
              <a:buNone/>
            </a:pPr>
            <a:endParaRPr lang="en-GB" sz="3500" dirty="0" smtClean="0"/>
          </a:p>
          <a:p>
            <a:pPr lvl="3">
              <a:buNone/>
            </a:pPr>
            <a:r>
              <a:rPr lang="en-GB" sz="3500" dirty="0" smtClean="0"/>
              <a:t>Tipsy tweeting</a:t>
            </a:r>
          </a:p>
          <a:p>
            <a:pPr lvl="3">
              <a:buNone/>
            </a:pPr>
            <a:endParaRPr lang="en-GB" sz="3500" dirty="0" smtClean="0"/>
          </a:p>
          <a:p>
            <a:pPr lvl="3">
              <a:buNone/>
            </a:pPr>
            <a:r>
              <a:rPr lang="en-GB" sz="3500" dirty="0" smtClean="0"/>
              <a:t>Tanked tweeting</a:t>
            </a:r>
          </a:p>
          <a:p>
            <a:pPr lvl="3">
              <a:buNone/>
            </a:pPr>
            <a:endParaRPr lang="en-GB" sz="3500" dirty="0" smtClean="0"/>
          </a:p>
          <a:p>
            <a:endParaRPr lang="en-GB" sz="2400" dirty="0" smtClean="0"/>
          </a:p>
          <a:p>
            <a:endParaRPr lang="en-GB" sz="2400" dirty="0"/>
          </a:p>
        </p:txBody>
      </p:sp>
      <p:sp>
        <p:nvSpPr>
          <p:cNvPr id="4" name="Content Placeholder 3"/>
          <p:cNvSpPr>
            <a:spLocks noGrp="1"/>
          </p:cNvSpPr>
          <p:nvPr>
            <p:ph sz="half" idx="2"/>
          </p:nvPr>
        </p:nvSpPr>
        <p:spPr>
          <a:xfrm>
            <a:off x="6289040" y="1594213"/>
            <a:ext cx="5384800" cy="4383635"/>
          </a:xfrm>
          <a:ln w="50800">
            <a:solidFill>
              <a:srgbClr val="B3D236"/>
            </a:solidFill>
          </a:ln>
        </p:spPr>
        <p:txBody>
          <a:bodyPr/>
          <a:lstStyle/>
          <a:p>
            <a:r>
              <a:rPr lang="en-GB" sz="2400" b="1" dirty="0" smtClean="0">
                <a:solidFill>
                  <a:srgbClr val="FF0000"/>
                </a:solidFill>
              </a:rPr>
              <a:t>FOUL</a:t>
            </a:r>
            <a:r>
              <a:rPr lang="en-GB" sz="2400" dirty="0" smtClean="0"/>
              <a:t> = writing abusive, rude comments</a:t>
            </a:r>
          </a:p>
          <a:p>
            <a:r>
              <a:rPr lang="en-GB" sz="2400" b="1" dirty="0" smtClean="0">
                <a:solidFill>
                  <a:srgbClr val="FF0000"/>
                </a:solidFill>
              </a:rPr>
              <a:t>FALSE </a:t>
            </a:r>
            <a:r>
              <a:rPr lang="en-GB" sz="2400" dirty="0" smtClean="0"/>
              <a:t>= fallacious or generalised post</a:t>
            </a:r>
          </a:p>
          <a:p>
            <a:r>
              <a:rPr lang="en-GB" sz="2400" b="1" dirty="0" smtClean="0">
                <a:solidFill>
                  <a:srgbClr val="FF0000"/>
                </a:solidFill>
              </a:rPr>
              <a:t>FOGGY</a:t>
            </a:r>
            <a:r>
              <a:rPr lang="en-GB" sz="2400" dirty="0" smtClean="0"/>
              <a:t> = unclear language or behaviour</a:t>
            </a:r>
          </a:p>
          <a:p>
            <a:r>
              <a:rPr lang="en-GB" sz="2400" b="1" dirty="0" smtClean="0">
                <a:solidFill>
                  <a:srgbClr val="FF0000"/>
                </a:solidFill>
              </a:rPr>
              <a:t>FLANNEL</a:t>
            </a:r>
            <a:r>
              <a:rPr lang="en-GB" sz="2400" dirty="0" smtClean="0"/>
              <a:t> = unnecessary repetition about a point or comment</a:t>
            </a:r>
          </a:p>
          <a:p>
            <a:r>
              <a:rPr lang="en-GB" sz="2400" b="1" dirty="0" smtClean="0">
                <a:solidFill>
                  <a:srgbClr val="FF0000"/>
                </a:solidFill>
              </a:rPr>
              <a:t>FLAMING</a:t>
            </a:r>
            <a:r>
              <a:rPr lang="en-GB" sz="2400" dirty="0" smtClean="0"/>
              <a:t> = over exaggeration using too many capitals or exclamation marks etc.</a:t>
            </a:r>
          </a:p>
          <a:p>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680" y="1929493"/>
            <a:ext cx="1187548" cy="11822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467" y="3264401"/>
            <a:ext cx="1173936" cy="118972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680" y="4562103"/>
            <a:ext cx="1101511" cy="1108928"/>
          </a:xfrm>
          <a:prstGeom prst="rect">
            <a:avLst/>
          </a:prstGeom>
        </p:spPr>
      </p:pic>
      <p:sp>
        <p:nvSpPr>
          <p:cNvPr id="9" name="Rounded Rectangle 8"/>
          <p:cNvSpPr/>
          <p:nvPr/>
        </p:nvSpPr>
        <p:spPr>
          <a:xfrm>
            <a:off x="5638800" y="594360"/>
            <a:ext cx="379476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a:solidFill>
                  <a:schemeClr val="tx1"/>
                </a:solidFill>
              </a:rPr>
              <a:t>DON’T DRINK AND DIGIT!</a:t>
            </a:r>
          </a:p>
        </p:txBody>
      </p:sp>
    </p:spTree>
    <p:extLst>
      <p:ext uri="{BB962C8B-B14F-4D97-AF65-F5344CB8AC3E}">
        <p14:creationId xmlns:p14="http://schemas.microsoft.com/office/powerpoint/2010/main" val="368829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a:xfrm>
            <a:off x="9890760" y="3162376"/>
            <a:ext cx="1798320" cy="1074344"/>
          </a:xfrm>
          <a:ln w="50800">
            <a:solidFill>
              <a:srgbClr val="FF0000"/>
            </a:solidFill>
          </a:ln>
        </p:spPr>
        <p:txBody>
          <a:bodyPr/>
          <a:lstStyle/>
          <a:p>
            <a:pPr algn="ctr"/>
            <a:r>
              <a:rPr lang="en-GB" b="1" dirty="0" smtClean="0"/>
              <a:t>LABOUR WIN</a:t>
            </a:r>
            <a:endParaRPr lang="en-GB" b="1" dirty="0"/>
          </a:p>
        </p:txBody>
      </p:sp>
      <p:pic>
        <p:nvPicPr>
          <p:cNvPr id="3" name="Picture 2"/>
          <p:cNvPicPr>
            <a:picLocks noChangeAspect="1"/>
          </p:cNvPicPr>
          <p:nvPr/>
        </p:nvPicPr>
        <p:blipFill>
          <a:blip r:embed="rId3"/>
          <a:stretch>
            <a:fillRect/>
          </a:stretch>
        </p:blipFill>
        <p:spPr>
          <a:xfrm>
            <a:off x="492132" y="312699"/>
            <a:ext cx="9182100" cy="569935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19CE4-B891-41ED-84ED-B16B3187F455}"/>
</file>

<file path=customXml/itemProps2.xml><?xml version="1.0" encoding="utf-8"?>
<ds:datastoreItem xmlns:ds="http://schemas.openxmlformats.org/officeDocument/2006/customXml" ds:itemID="{FE75B553-2AE0-4B0C-913C-4B15DEBD22D7}"/>
</file>

<file path=customXml/itemProps3.xml><?xml version="1.0" encoding="utf-8"?>
<ds:datastoreItem xmlns:ds="http://schemas.openxmlformats.org/officeDocument/2006/customXml" ds:itemID="{D7967039-C71A-4B84-9858-0728C216CC08}"/>
</file>

<file path=docProps/app.xml><?xml version="1.0" encoding="utf-8"?>
<Properties xmlns="http://schemas.openxmlformats.org/officeDocument/2006/extended-properties" xmlns:vt="http://schemas.openxmlformats.org/officeDocument/2006/docPropsVTypes">
  <Template/>
  <TotalTime>2849</TotalTime>
  <Words>1069</Words>
  <Application>Microsoft Office PowerPoint</Application>
  <PresentationFormat>Custom</PresentationFormat>
  <Paragraphs>261</Paragraphs>
  <Slides>22</Slides>
  <Notes>16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3. Education Scotland Powerpoint Final</vt:lpstr>
      <vt:lpstr>Custom Design</vt:lpstr>
      <vt:lpstr>PowerPoint Presentation</vt:lpstr>
      <vt:lpstr>Contents</vt:lpstr>
      <vt:lpstr>Discuss what types of media you use most often?</vt:lpstr>
      <vt:lpstr>2008 US Presidential Election:  First social media election?</vt:lpstr>
      <vt:lpstr>2012 US Presidential Election</vt:lpstr>
      <vt:lpstr>Social media during the Scottish referendum</vt:lpstr>
      <vt:lpstr>TED X talk: The impact of social media on political debate</vt:lpstr>
      <vt:lpstr>Flaming keys and 5 Fs</vt:lpstr>
      <vt:lpstr>PowerPoint Presentation</vt:lpstr>
      <vt:lpstr>PowerPoint Presentation</vt:lpstr>
      <vt:lpstr>PowerPoint Presentation</vt:lpstr>
      <vt:lpstr>Social media during 2015 General Election</vt:lpstr>
      <vt:lpstr>How useful is social media in researching,  debating and participating in democracy</vt:lpstr>
      <vt:lpstr>How do young people use social media?</vt:lpstr>
      <vt:lpstr>Social media and digital content: Suggested aims for practitioners  and young people</vt:lpstr>
      <vt:lpstr>Digital research: WebQuests</vt:lpstr>
      <vt:lpstr>Digital participation: Handbook of Digital Storytelling</vt:lpstr>
      <vt:lpstr>PowerPoint Presentation</vt:lpstr>
      <vt:lpstr>iRights: well informed 21st Century citizens</vt:lpstr>
      <vt:lpstr>The 5 iRights</vt:lpstr>
      <vt:lpstr>iRights links</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Gormley A (Tony)</cp:lastModifiedBy>
  <cp:revision>124</cp:revision>
  <cp:lastPrinted>2014-02-19T15:05:01Z</cp:lastPrinted>
  <dcterms:created xsi:type="dcterms:W3CDTF">2015-09-07T22:05:19Z</dcterms:created>
  <dcterms:modified xsi:type="dcterms:W3CDTF">2017-02-22T09:03:14Z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