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9" r:id="rId1"/>
  </p:sldMasterIdLst>
  <p:notesMasterIdLst>
    <p:notesMasterId r:id="rId27"/>
  </p:notesMasterIdLst>
  <p:sldIdLst>
    <p:sldId id="647" r:id="rId2"/>
    <p:sldId id="673" r:id="rId3"/>
    <p:sldId id="648" r:id="rId4"/>
    <p:sldId id="649" r:id="rId5"/>
    <p:sldId id="650" r:id="rId6"/>
    <p:sldId id="667" r:id="rId7"/>
    <p:sldId id="651" r:id="rId8"/>
    <p:sldId id="662" r:id="rId9"/>
    <p:sldId id="652" r:id="rId10"/>
    <p:sldId id="672" r:id="rId11"/>
    <p:sldId id="656" r:id="rId12"/>
    <p:sldId id="670" r:id="rId13"/>
    <p:sldId id="655" r:id="rId14"/>
    <p:sldId id="676" r:id="rId15"/>
    <p:sldId id="661" r:id="rId16"/>
    <p:sldId id="658" r:id="rId17"/>
    <p:sldId id="674" r:id="rId18"/>
    <p:sldId id="664" r:id="rId19"/>
    <p:sldId id="669" r:id="rId20"/>
    <p:sldId id="665" r:id="rId21"/>
    <p:sldId id="671" r:id="rId22"/>
    <p:sldId id="666" r:id="rId23"/>
    <p:sldId id="653" r:id="rId24"/>
    <p:sldId id="675" r:id="rId25"/>
    <p:sldId id="2867" r:id="rId26"/>
  </p:sldIdLst>
  <p:sldSz cx="12192000" cy="6858000"/>
  <p:notesSz cx="6888163" cy="100187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eanor Haworth" initials="EH" lastIdx="5" clrIdx="0">
    <p:extLst>
      <p:ext uri="{19B8F6BF-5375-455C-9EA6-DF929625EA0E}">
        <p15:presenceInfo xmlns:p15="http://schemas.microsoft.com/office/powerpoint/2012/main" userId="S::eleanor.haworth@adoptionuk.org.uk::f6220632-ee0c-4282-a43e-5ba1028f529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0099"/>
    <a:srgbClr val="3F008F"/>
    <a:srgbClr val="F2364B"/>
    <a:srgbClr val="875CBE"/>
    <a:srgbClr val="FF6600"/>
    <a:srgbClr val="FFFFFF"/>
    <a:srgbClr val="3333FF"/>
    <a:srgbClr val="33B58D"/>
    <a:srgbClr val="E8AD31"/>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5FFE37-F30A-44C2-B7FC-8EA37D123BFE}" v="2" dt="2025-02-05T11:03:45.494"/>
    <p1510:client id="{B1B664BD-B2E7-8EC2-D1A8-84A4642EF707}" v="2" dt="2025-02-05T12:10:21.1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602" autoAdjust="0"/>
    <p:restoredTop sz="86364" autoAdjust="0"/>
  </p:normalViewPr>
  <p:slideViewPr>
    <p:cSldViewPr snapToGrid="0">
      <p:cViewPr varScale="1">
        <p:scale>
          <a:sx n="70" d="100"/>
          <a:sy n="70" d="100"/>
        </p:scale>
        <p:origin x="84" y="57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2676"/>
          </a:xfrm>
          <a:prstGeom prst="rect">
            <a:avLst/>
          </a:prstGeom>
        </p:spPr>
        <p:txBody>
          <a:bodyPr vert="horz" lIns="96606" tIns="48303" rIns="96606" bIns="48303" rtlCol="0"/>
          <a:lstStyle>
            <a:lvl1pPr algn="l">
              <a:defRPr sz="1300"/>
            </a:lvl1pPr>
          </a:lstStyle>
          <a:p>
            <a:endParaRPr lang="en-GB"/>
          </a:p>
        </p:txBody>
      </p:sp>
      <p:sp>
        <p:nvSpPr>
          <p:cNvPr id="3" name="Date Placeholder 2"/>
          <p:cNvSpPr>
            <a:spLocks noGrp="1"/>
          </p:cNvSpPr>
          <p:nvPr>
            <p:ph type="dt" idx="1"/>
          </p:nvPr>
        </p:nvSpPr>
        <p:spPr>
          <a:xfrm>
            <a:off x="3901698" y="0"/>
            <a:ext cx="2984871" cy="502676"/>
          </a:xfrm>
          <a:prstGeom prst="rect">
            <a:avLst/>
          </a:prstGeom>
        </p:spPr>
        <p:txBody>
          <a:bodyPr vert="horz" lIns="96606" tIns="48303" rIns="96606" bIns="48303" rtlCol="0"/>
          <a:lstStyle>
            <a:lvl1pPr algn="r">
              <a:defRPr sz="1300"/>
            </a:lvl1pPr>
          </a:lstStyle>
          <a:p>
            <a:fld id="{85173E28-738F-460E-BA19-06828E53DBCA}" type="datetimeFigureOut">
              <a:rPr lang="en-GB" smtClean="0"/>
              <a:t>10/02/2025</a:t>
            </a:fld>
            <a:endParaRPr lang="en-GB"/>
          </a:p>
        </p:txBody>
      </p:sp>
      <p:sp>
        <p:nvSpPr>
          <p:cNvPr id="4" name="Slide Image Placeholder 3"/>
          <p:cNvSpPr>
            <a:spLocks noGrp="1" noRot="1" noChangeAspect="1"/>
          </p:cNvSpPr>
          <p:nvPr>
            <p:ph type="sldImg" idx="2"/>
          </p:nvPr>
        </p:nvSpPr>
        <p:spPr>
          <a:xfrm>
            <a:off x="439738" y="1252538"/>
            <a:ext cx="6008687" cy="3381375"/>
          </a:xfrm>
          <a:prstGeom prst="rect">
            <a:avLst/>
          </a:prstGeom>
          <a:noFill/>
          <a:ln w="12700">
            <a:solidFill>
              <a:prstClr val="black"/>
            </a:solidFill>
          </a:ln>
        </p:spPr>
        <p:txBody>
          <a:bodyPr vert="horz" lIns="96606" tIns="48303" rIns="96606" bIns="48303" rtlCol="0" anchor="ctr"/>
          <a:lstStyle/>
          <a:p>
            <a:endParaRPr lang="en-GB"/>
          </a:p>
        </p:txBody>
      </p:sp>
      <p:sp>
        <p:nvSpPr>
          <p:cNvPr id="5" name="Notes Placeholder 4"/>
          <p:cNvSpPr>
            <a:spLocks noGrp="1"/>
          </p:cNvSpPr>
          <p:nvPr>
            <p:ph type="body" sz="quarter" idx="3"/>
          </p:nvPr>
        </p:nvSpPr>
        <p:spPr>
          <a:xfrm>
            <a:off x="688817" y="4821506"/>
            <a:ext cx="5510530" cy="3944868"/>
          </a:xfrm>
          <a:prstGeom prst="rect">
            <a:avLst/>
          </a:prstGeom>
        </p:spPr>
        <p:txBody>
          <a:bodyPr vert="horz" lIns="96606" tIns="48303" rIns="96606" bIns="4830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516039"/>
            <a:ext cx="2984871" cy="502674"/>
          </a:xfrm>
          <a:prstGeom prst="rect">
            <a:avLst/>
          </a:prstGeom>
        </p:spPr>
        <p:txBody>
          <a:bodyPr vert="horz" lIns="96606" tIns="48303" rIns="96606" bIns="48303" rtlCol="0" anchor="b"/>
          <a:lstStyle>
            <a:lvl1pPr algn="l">
              <a:defRPr sz="1300"/>
            </a:lvl1pPr>
          </a:lstStyle>
          <a:p>
            <a:endParaRPr lang="en-GB"/>
          </a:p>
        </p:txBody>
      </p:sp>
      <p:sp>
        <p:nvSpPr>
          <p:cNvPr id="7" name="Slide Number Placeholder 6"/>
          <p:cNvSpPr>
            <a:spLocks noGrp="1"/>
          </p:cNvSpPr>
          <p:nvPr>
            <p:ph type="sldNum" sz="quarter" idx="5"/>
          </p:nvPr>
        </p:nvSpPr>
        <p:spPr>
          <a:xfrm>
            <a:off x="3901698" y="9516039"/>
            <a:ext cx="2984871" cy="502674"/>
          </a:xfrm>
          <a:prstGeom prst="rect">
            <a:avLst/>
          </a:prstGeom>
        </p:spPr>
        <p:txBody>
          <a:bodyPr vert="horz" lIns="96606" tIns="48303" rIns="96606" bIns="48303" rtlCol="0" anchor="b"/>
          <a:lstStyle>
            <a:lvl1pPr algn="r">
              <a:defRPr sz="1300"/>
            </a:lvl1pPr>
          </a:lstStyle>
          <a:p>
            <a:fld id="{A6E5F8F3-C839-4373-868B-3335A832EFC4}" type="slidenum">
              <a:rPr lang="en-GB" smtClean="0"/>
              <a:t>‹#›</a:t>
            </a:fld>
            <a:endParaRPr lang="en-GB"/>
          </a:p>
        </p:txBody>
      </p:sp>
    </p:spTree>
    <p:extLst>
      <p:ext uri="{BB962C8B-B14F-4D97-AF65-F5344CB8AC3E}">
        <p14:creationId xmlns:p14="http://schemas.microsoft.com/office/powerpoint/2010/main" val="24833417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just">
              <a:buFont typeface="Symbol" panose="05050102010706020507" pitchFamily="18" charset="2"/>
              <a:buChar char=""/>
            </a:pPr>
            <a:r>
              <a:rPr lang="en-US" sz="1800" dirty="0">
                <a:effectLst/>
                <a:latin typeface="Calibri" panose="020F0502020204030204" pitchFamily="34" charset="0"/>
                <a:ea typeface="Calibri" panose="020F0502020204030204" pitchFamily="34" charset="0"/>
              </a:rPr>
              <a:t>Welcome to the ‘Supporting care experienced learners who are adopted’ professional learning activity. This activity is designed for anyone working with children and young people who are adopted in an educational setting or context. </a:t>
            </a:r>
            <a:endParaRPr lang="en-GB" sz="1800" dirty="0">
              <a:effectLst/>
              <a:latin typeface="Calibri" panose="020F0502020204030204" pitchFamily="34" charset="0"/>
              <a:ea typeface="Calibri" panose="020F0502020204030204" pitchFamily="34" charset="0"/>
            </a:endParaRPr>
          </a:p>
          <a:p>
            <a:pPr marL="342900" lvl="0" indent="-342900" algn="just">
              <a:buFont typeface="Symbol" panose="05050102010706020507" pitchFamily="18" charset="2"/>
              <a:buChar char=""/>
            </a:pPr>
            <a:r>
              <a:rPr lang="en-US" sz="1800" dirty="0">
                <a:effectLst/>
                <a:latin typeface="Calibri" panose="020F0502020204030204" pitchFamily="34" charset="0"/>
                <a:ea typeface="Calibri" panose="020F0502020204030204" pitchFamily="34" charset="0"/>
              </a:rPr>
              <a:t>This professional learning should take between 30 minutes and an hour depending on how it is undertaken. It can be studied as a group using this presentation as an in-service activity with some discussion around the reflective questions or as an individual professional learning activity with written reflections in a log. </a:t>
            </a:r>
            <a:endParaRPr lang="en-GB" sz="1800" dirty="0">
              <a:effectLst/>
              <a:latin typeface="Calibri" panose="020F0502020204030204" pitchFamily="34" charset="0"/>
              <a:ea typeface="Calibri" panose="020F0502020204030204" pitchFamily="34" charset="0"/>
            </a:endParaRPr>
          </a:p>
          <a:p>
            <a:pPr marL="342900" lvl="0" indent="-342900" algn="just">
              <a:buFont typeface="Symbol" panose="05050102010706020507" pitchFamily="18" charset="2"/>
              <a:buChar char=""/>
            </a:pPr>
            <a:r>
              <a:rPr lang="en-US" sz="1800" dirty="0">
                <a:effectLst/>
                <a:latin typeface="Calibri" panose="020F0502020204030204" pitchFamily="34" charset="0"/>
                <a:ea typeface="Calibri" panose="020F0502020204030204" pitchFamily="34" charset="0"/>
              </a:rPr>
              <a:t>If completing as an individual please log into the ES PL webpage so that your learning can be logged on your account. This professional learning is specifically for educational practitioners. It has been designed to help make the needs of adopted young people visible as well as suggesting ways to support them. </a:t>
            </a:r>
            <a:endParaRPr lang="en-GB" sz="18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A6E5F8F3-C839-4373-868B-3335A832EFC4}" type="slidenum">
              <a:rPr lang="en-GB" smtClean="0"/>
              <a:t>1</a:t>
            </a:fld>
            <a:endParaRPr lang="en-GB"/>
          </a:p>
        </p:txBody>
      </p:sp>
    </p:spTree>
    <p:extLst>
      <p:ext uri="{BB962C8B-B14F-4D97-AF65-F5344CB8AC3E}">
        <p14:creationId xmlns:p14="http://schemas.microsoft.com/office/powerpoint/2010/main" val="11957667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Calibri" panose="020F0502020204030204" pitchFamily="34" charset="0"/>
                <a:ea typeface="Calibri" panose="020F0502020204030204" pitchFamily="34" charset="0"/>
              </a:rPr>
              <a:t>Section B: Hidden Care-Experience</a:t>
            </a:r>
            <a:endParaRPr lang="en-GB" sz="1800" dirty="0">
              <a:effectLst/>
              <a:latin typeface="Calibri" panose="020F0502020204030204" pitchFamily="34" charset="0"/>
              <a:ea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A6E5F8F3-C839-4373-868B-3335A832EFC4}" type="slidenum">
              <a:rPr lang="en-GB" smtClean="0"/>
              <a:t>10</a:t>
            </a:fld>
            <a:endParaRPr lang="en-GB"/>
          </a:p>
        </p:txBody>
      </p:sp>
    </p:spTree>
    <p:extLst>
      <p:ext uri="{BB962C8B-B14F-4D97-AF65-F5344CB8AC3E}">
        <p14:creationId xmlns:p14="http://schemas.microsoft.com/office/powerpoint/2010/main" val="25465335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just">
              <a:buFont typeface="Symbol" panose="05050102010706020507" pitchFamily="18" charset="2"/>
              <a:buChar char=""/>
            </a:pPr>
            <a:r>
              <a:rPr lang="en-GB" sz="1800" dirty="0">
                <a:effectLst/>
                <a:latin typeface="Calibri" panose="020F0502020204030204" pitchFamily="34" charset="0"/>
                <a:ea typeface="Calibri" panose="020F0502020204030204" pitchFamily="34" charset="0"/>
              </a:rPr>
              <a:t>Often, we hear from adopted children and young people, that they have been subject to unkind comments and bullying about being adopted. They feel comments are left unchallenged by adults and this can often be a factor in pupil absence. </a:t>
            </a:r>
          </a:p>
          <a:p>
            <a:pPr marL="342900" lvl="0" indent="-342900" algn="just">
              <a:buFont typeface="Symbol" panose="05050102010706020507" pitchFamily="18" charset="2"/>
              <a:buChar char=""/>
            </a:pPr>
            <a:r>
              <a:rPr lang="en-GB" sz="1800" dirty="0">
                <a:effectLst/>
                <a:latin typeface="Calibri" panose="020F0502020204030204" pitchFamily="34" charset="0"/>
                <a:ea typeface="Calibri" panose="020F0502020204030204" pitchFamily="34" charset="0"/>
              </a:rPr>
              <a:t>The adoptee may not know the story of how they came into care. They may not have information about birth family. They may not have had opportunities to talk with parents, therapists or other adopted children about their experiences. In short, they may not have begun to unpack their experiences. </a:t>
            </a:r>
          </a:p>
          <a:p>
            <a:pPr marL="342900" lvl="0" indent="-342900" algn="just">
              <a:buFont typeface="Symbol" panose="05050102010706020507" pitchFamily="18" charset="2"/>
              <a:buChar char=""/>
            </a:pPr>
            <a:r>
              <a:rPr lang="en-GB" sz="1800" dirty="0">
                <a:effectLst/>
                <a:latin typeface="Calibri" panose="020F0502020204030204" pitchFamily="34" charset="0"/>
                <a:ea typeface="Calibri" panose="020F0502020204030204" pitchFamily="34" charset="0"/>
              </a:rPr>
              <a:t>They may feel that they don’t have someone they can trust to talk about their adoptive identity with, so they lock down their thoughts or create a fantasy in their own head. </a:t>
            </a:r>
          </a:p>
          <a:p>
            <a:pPr marL="342900" lvl="0" indent="-342900" algn="just">
              <a:buFont typeface="Symbol" panose="05050102010706020507" pitchFamily="18" charset="2"/>
              <a:buChar char=""/>
            </a:pPr>
            <a:r>
              <a:rPr lang="en-GB" sz="1800" dirty="0">
                <a:effectLst/>
                <a:latin typeface="Calibri" panose="020F0502020204030204" pitchFamily="34" charset="0"/>
                <a:ea typeface="Calibri" panose="020F0502020204030204" pitchFamily="34" charset="0"/>
              </a:rPr>
              <a:t>They may feel adoption marks them out as ‘different’ when they just want to blend in with peers, and so they don’t tell anyone about being adopted. </a:t>
            </a:r>
          </a:p>
          <a:p>
            <a:endParaRPr lang="en-GB" dirty="0"/>
          </a:p>
          <a:p>
            <a:endParaRPr lang="en-GB" dirty="0"/>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A6E5F8F3-C839-4373-868B-3335A832EFC4}" type="slidenum">
              <a:rPr lang="en-GB" smtClean="0"/>
              <a:t>11</a:t>
            </a:fld>
            <a:endParaRPr lang="en-GB"/>
          </a:p>
        </p:txBody>
      </p:sp>
    </p:spTree>
    <p:extLst>
      <p:ext uri="{BB962C8B-B14F-4D97-AF65-F5344CB8AC3E}">
        <p14:creationId xmlns:p14="http://schemas.microsoft.com/office/powerpoint/2010/main" val="17290958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just">
              <a:buFont typeface="Symbol" panose="05050102010706020507" pitchFamily="18" charset="2"/>
              <a:buChar char=""/>
            </a:pPr>
            <a:r>
              <a:rPr lang="en-GB" sz="1800" dirty="0">
                <a:effectLst/>
                <a:latin typeface="Calibri" panose="020F0502020204030204" pitchFamily="34" charset="0"/>
                <a:ea typeface="Calibri" panose="020F0502020204030204" pitchFamily="34" charset="0"/>
              </a:rPr>
              <a:t>The general assumption in society is that children live with their birth parent. This is reflected in language used on forms and in conversation. By implication, the learner who is adopted or their adoptive parent can feel ‘unseen’. </a:t>
            </a:r>
          </a:p>
          <a:p>
            <a:pPr marL="342900" lvl="0" indent="-342900" algn="just">
              <a:buFont typeface="Symbol" panose="05050102010706020507" pitchFamily="18" charset="2"/>
              <a:buChar char=""/>
            </a:pPr>
            <a:r>
              <a:rPr lang="en-GB" sz="1800" dirty="0">
                <a:effectLst/>
                <a:latin typeface="Calibri" panose="020F0502020204030204" pitchFamily="34" charset="0"/>
                <a:ea typeface="Calibri" panose="020F0502020204030204" pitchFamily="34" charset="0"/>
              </a:rPr>
              <a:t>Without a proper forum to share information, discussions with parents can lead to clumsy questions and leave the child or parent feeling awkward. </a:t>
            </a:r>
          </a:p>
          <a:p>
            <a:pPr marL="342900" lvl="0" indent="-342900" algn="just">
              <a:buFont typeface="Symbol" panose="05050102010706020507" pitchFamily="18" charset="2"/>
              <a:buChar char=""/>
            </a:pPr>
            <a:r>
              <a:rPr lang="en-GB" sz="1800" dirty="0">
                <a:effectLst/>
                <a:latin typeface="Calibri" panose="020F0502020204030204" pitchFamily="34" charset="0"/>
                <a:ea typeface="Calibri" panose="020F0502020204030204" pitchFamily="34" charset="0"/>
              </a:rPr>
              <a:t>By making simple changes to forms, giving families a choice to tick ‘adopted’ or choosing to use ‘families’ instead of ‘parent / carer’ or ‘pupil progress meeting’ instead of ‘parent consultation’ can be much more inclusive. </a:t>
            </a:r>
          </a:p>
          <a:p>
            <a:pPr marL="342900" lvl="0" indent="-342900" algn="just">
              <a:buFont typeface="Symbol" panose="05050102010706020507" pitchFamily="18" charset="2"/>
              <a:buChar char=""/>
            </a:pPr>
            <a:r>
              <a:rPr lang="en-GB" sz="1800" dirty="0">
                <a:effectLst/>
                <a:latin typeface="Calibri" panose="020F0502020204030204" pitchFamily="34" charset="0"/>
                <a:ea typeface="Calibri" panose="020F0502020204030204" pitchFamily="34" charset="0"/>
              </a:rPr>
              <a:t>Everyone is treated equally. Everyone belongs.</a:t>
            </a:r>
          </a:p>
          <a:p>
            <a:pPr marL="342900" lvl="0" indent="-342900" algn="just">
              <a:buFont typeface="Symbol" panose="05050102010706020507" pitchFamily="18" charset="2"/>
              <a:buChar char=""/>
            </a:pPr>
            <a:r>
              <a:rPr lang="en-GB" sz="1800" dirty="0">
                <a:effectLst/>
                <a:latin typeface="Calibri" panose="020F0502020204030204" pitchFamily="34" charset="0"/>
                <a:ea typeface="Calibri" panose="020F0502020204030204" pitchFamily="34" charset="0"/>
              </a:rPr>
              <a:t>Parents may not seek support and one of the reasons for this is a worry about being seen as ‘not coping’ in their parenting role. </a:t>
            </a:r>
          </a:p>
          <a:p>
            <a:pPr marL="342900" lvl="0" indent="-342900" algn="just">
              <a:buFont typeface="Symbol" panose="05050102010706020507" pitchFamily="18" charset="2"/>
              <a:buChar char=""/>
            </a:pPr>
            <a:r>
              <a:rPr lang="en-GB" sz="1800" dirty="0">
                <a:effectLst/>
                <a:latin typeface="Calibri" panose="020F0502020204030204" pitchFamily="34" charset="0"/>
                <a:ea typeface="Calibri" panose="020F0502020204030204" pitchFamily="34" charset="0"/>
              </a:rPr>
              <a:t>What they often don’t realise is that they, and their child, are dealing with the impact of difficult early life experiences and complex needs. </a:t>
            </a:r>
          </a:p>
          <a:p>
            <a:pPr marL="342900" lvl="0" indent="-342900" algn="just">
              <a:buFont typeface="Symbol" panose="05050102010706020507" pitchFamily="18" charset="2"/>
              <a:buChar char=""/>
            </a:pPr>
            <a:r>
              <a:rPr lang="en-GB" sz="1800" dirty="0">
                <a:effectLst/>
                <a:latin typeface="Calibri" panose="020F0502020204030204" pitchFamily="34" charset="0"/>
                <a:ea typeface="Calibri" panose="020F0502020204030204" pitchFamily="34" charset="0"/>
              </a:rPr>
              <a:t>Learners who are adopted must unpack experiences that their non-adopted peers simply don’t have. </a:t>
            </a:r>
          </a:p>
          <a:p>
            <a:pPr marL="342900" lvl="0" indent="-342900" algn="just">
              <a:buFont typeface="Symbol" panose="05050102010706020507" pitchFamily="18" charset="2"/>
              <a:buChar char=""/>
            </a:pPr>
            <a:r>
              <a:rPr lang="en-GB" sz="1800" dirty="0">
                <a:effectLst/>
                <a:latin typeface="Calibri" panose="020F0502020204030204" pitchFamily="34" charset="0"/>
                <a:ea typeface="Calibri" panose="020F0502020204030204" pitchFamily="34" charset="0"/>
              </a:rPr>
              <a:t>This isn’t an easy or quick process and both adoptees and their families can need support for this to happen safely. </a:t>
            </a:r>
          </a:p>
          <a:p>
            <a:pPr marL="342900" lvl="0" indent="-342900" algn="just">
              <a:buFont typeface="Symbol" panose="05050102010706020507" pitchFamily="18" charset="2"/>
              <a:buChar char=""/>
            </a:pPr>
            <a:r>
              <a:rPr lang="en-GB" sz="1800" dirty="0">
                <a:effectLst/>
                <a:latin typeface="Calibri" panose="020F0502020204030204" pitchFamily="34" charset="0"/>
                <a:ea typeface="Calibri" panose="020F0502020204030204" pitchFamily="34" charset="0"/>
              </a:rPr>
              <a:t>Schools are ideally placed to connect adoptive families with community supports.</a:t>
            </a:r>
          </a:p>
          <a:p>
            <a:endParaRPr lang="en-GB" dirty="0"/>
          </a:p>
          <a:p>
            <a:endParaRPr lang="en-GB" dirty="0"/>
          </a:p>
          <a:p>
            <a:endParaRPr lang="en-GB" dirty="0"/>
          </a:p>
          <a:p>
            <a:endParaRPr lang="en-GB" dirty="0"/>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A6E5F8F3-C839-4373-868B-3335A832EFC4}" type="slidenum">
              <a:rPr lang="en-GB" smtClean="0"/>
              <a:t>12</a:t>
            </a:fld>
            <a:endParaRPr lang="en-GB"/>
          </a:p>
        </p:txBody>
      </p:sp>
    </p:spTree>
    <p:extLst>
      <p:ext uri="{BB962C8B-B14F-4D97-AF65-F5344CB8AC3E}">
        <p14:creationId xmlns:p14="http://schemas.microsoft.com/office/powerpoint/2010/main" val="22946305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just">
              <a:buFont typeface="Symbol" panose="05050102010706020507" pitchFamily="18" charset="2"/>
              <a:buChar char=""/>
            </a:pPr>
            <a:r>
              <a:rPr lang="en-GB" sz="1800" dirty="0">
                <a:effectLst/>
                <a:latin typeface="Calibri" panose="020F0502020204030204" pitchFamily="34" charset="0"/>
                <a:ea typeface="Calibri" panose="020F0502020204030204" pitchFamily="34" charset="0"/>
              </a:rPr>
              <a:t>When learners move into a local authority after adoption, parents may not disclose adoption or previous care experience to schools which can result in difficulties being misinterpreted. We need to provide families with ample opportunities to offer information, and they are more likely to do this within the confines of warm, welcoming, safe relationships.</a:t>
            </a:r>
          </a:p>
          <a:p>
            <a:pPr marL="342900" lvl="0" indent="-342900" algn="just">
              <a:buFont typeface="Symbol" panose="05050102010706020507" pitchFamily="18" charset="2"/>
              <a:buChar char=""/>
            </a:pPr>
            <a:r>
              <a:rPr lang="en-GB" sz="1800" dirty="0">
                <a:effectLst/>
                <a:latin typeface="Calibri" panose="020F0502020204030204" pitchFamily="34" charset="0"/>
                <a:ea typeface="Calibri" panose="020F0502020204030204" pitchFamily="34" charset="0"/>
              </a:rPr>
              <a:t>When children are completely removed from birth family connections, the complexity of need and trauma is likely to be high. </a:t>
            </a:r>
          </a:p>
          <a:p>
            <a:pPr marL="342900" lvl="0" indent="-342900" algn="just">
              <a:buFont typeface="Symbol" panose="05050102010706020507" pitchFamily="18" charset="2"/>
              <a:buChar char=""/>
            </a:pPr>
            <a:r>
              <a:rPr lang="en-GB" sz="1800" dirty="0">
                <a:effectLst/>
                <a:latin typeface="Calibri" panose="020F0502020204030204" pitchFamily="34" charset="0"/>
                <a:ea typeface="Calibri" panose="020F0502020204030204" pitchFamily="34" charset="0"/>
              </a:rPr>
              <a:t>Adoptive parents may not know the full extent of additional support needs or genetic conditions of birth parents or have the complete early life history of their child. </a:t>
            </a:r>
          </a:p>
          <a:p>
            <a:pPr marL="342900" lvl="0" indent="-342900" algn="just">
              <a:buFont typeface="Symbol" panose="05050102010706020507" pitchFamily="18" charset="2"/>
              <a:buChar char=""/>
            </a:pPr>
            <a:r>
              <a:rPr lang="en-GB" sz="1800" dirty="0">
                <a:effectLst/>
                <a:latin typeface="Calibri" panose="020F0502020204030204" pitchFamily="34" charset="0"/>
                <a:ea typeface="Calibri" panose="020F0502020204030204" pitchFamily="34" charset="0"/>
              </a:rPr>
              <a:t>Despite the high likelihood of need, this group of learners are often under diagnosed, as early symptoms are attributed to trauma. An early diagnosis will improve educational outcomes and wellbeing. </a:t>
            </a:r>
          </a:p>
          <a:p>
            <a:pPr marL="342900" lvl="0" indent="-342900" algn="just">
              <a:buFont typeface="Symbol" panose="05050102010706020507" pitchFamily="18" charset="2"/>
              <a:buChar char=""/>
            </a:pPr>
            <a:r>
              <a:rPr lang="en-GB" sz="1800" dirty="0">
                <a:effectLst/>
                <a:latin typeface="Calibri" panose="020F0502020204030204" pitchFamily="34" charset="0"/>
                <a:ea typeface="Calibri" panose="020F0502020204030204" pitchFamily="34" charset="0"/>
              </a:rPr>
              <a:t>Adoptive parents learn to parent therapeutically which helps their child to heal from past trauma. Some approaches in schools can assume a base level of secure attachment, development and understanding, but when learners have experienced trauma and multiple family placements, they may need approaches that you would use with a younger child and that are rooted in nurture.  </a:t>
            </a:r>
          </a:p>
          <a:p>
            <a:pPr marL="342900" lvl="0" indent="-342900" algn="just">
              <a:buFont typeface="Symbol" panose="05050102010706020507" pitchFamily="18" charset="2"/>
              <a:buChar char=""/>
            </a:pPr>
            <a:r>
              <a:rPr lang="en-GB" sz="1800" dirty="0">
                <a:effectLst/>
                <a:latin typeface="Calibri" panose="020F0502020204030204" pitchFamily="34" charset="0"/>
                <a:ea typeface="Calibri" panose="020F0502020204030204" pitchFamily="34" charset="0"/>
              </a:rPr>
              <a:t>Learners who are adopted are likely to have insecure attachments and developmental profiles are likely to spikey. </a:t>
            </a:r>
          </a:p>
          <a:p>
            <a:pPr marL="342900" lvl="0" indent="-342900" algn="just">
              <a:buFont typeface="Symbol" panose="05050102010706020507" pitchFamily="18" charset="2"/>
              <a:buChar char=""/>
            </a:pPr>
            <a:r>
              <a:rPr lang="en-GB" sz="1800" dirty="0">
                <a:effectLst/>
                <a:latin typeface="Calibri" panose="020F0502020204030204" pitchFamily="34" charset="0"/>
                <a:ea typeface="Calibri" panose="020F0502020204030204" pitchFamily="34" charset="0"/>
              </a:rPr>
              <a:t>This means learners can excel in some developmental areas and be lagging in others. It is important educators understand that learners are making progress all the time – but that even when learners are approaching adulthood, there may still be times when the supporting adult must provide scaffolding and nurturing approach. </a:t>
            </a:r>
          </a:p>
          <a:p>
            <a:pPr marL="342900" lvl="0" indent="-342900" algn="just">
              <a:buFont typeface="Symbol" panose="05050102010706020507" pitchFamily="18" charset="2"/>
              <a:buChar char=""/>
            </a:pPr>
            <a:r>
              <a:rPr lang="en-GB" sz="1800" dirty="0">
                <a:effectLst/>
                <a:latin typeface="Calibri" panose="020F0502020204030204" pitchFamily="34" charset="0"/>
                <a:ea typeface="Calibri" panose="020F0502020204030204" pitchFamily="34" charset="0"/>
              </a:rPr>
              <a:t>With the right adult relationships, experiences and understanding, adopted children thrive and educational outcomes are positive. </a:t>
            </a:r>
          </a:p>
        </p:txBody>
      </p:sp>
      <p:sp>
        <p:nvSpPr>
          <p:cNvPr id="4" name="Slide Number Placeholder 3"/>
          <p:cNvSpPr>
            <a:spLocks noGrp="1"/>
          </p:cNvSpPr>
          <p:nvPr>
            <p:ph type="sldNum" sz="quarter" idx="5"/>
          </p:nvPr>
        </p:nvSpPr>
        <p:spPr/>
        <p:txBody>
          <a:bodyPr/>
          <a:lstStyle/>
          <a:p>
            <a:fld id="{A6E5F8F3-C839-4373-868B-3335A832EFC4}" type="slidenum">
              <a:rPr lang="en-GB" smtClean="0"/>
              <a:t>13</a:t>
            </a:fld>
            <a:endParaRPr lang="en-GB"/>
          </a:p>
        </p:txBody>
      </p:sp>
    </p:spTree>
    <p:extLst>
      <p:ext uri="{BB962C8B-B14F-4D97-AF65-F5344CB8AC3E}">
        <p14:creationId xmlns:p14="http://schemas.microsoft.com/office/powerpoint/2010/main" val="37930842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just">
              <a:buFont typeface="Symbol" panose="05050102010706020507" pitchFamily="18" charset="2"/>
              <a:buChar char=""/>
            </a:pPr>
            <a:r>
              <a:rPr lang="en-GB" sz="1800" dirty="0">
                <a:effectLst/>
                <a:latin typeface="Calibri" panose="020F0502020204030204" pitchFamily="34" charset="0"/>
                <a:ea typeface="Calibri" panose="020F0502020204030204" pitchFamily="34" charset="0"/>
              </a:rPr>
              <a:t>The numbers of learners diagnosed with </a:t>
            </a:r>
            <a:r>
              <a:rPr lang="en-GB" sz="1800" dirty="0" err="1">
                <a:effectLst/>
                <a:latin typeface="Calibri" panose="020F0502020204030204" pitchFamily="34" charset="0"/>
                <a:ea typeface="Calibri" panose="020F0502020204030204" pitchFamily="34" charset="0"/>
              </a:rPr>
              <a:t>Fetal</a:t>
            </a:r>
            <a:r>
              <a:rPr lang="en-GB" sz="1800" dirty="0">
                <a:effectLst/>
                <a:latin typeface="Calibri" panose="020F0502020204030204" pitchFamily="34" charset="0"/>
                <a:ea typeface="Calibri" panose="020F0502020204030204" pitchFamily="34" charset="0"/>
              </a:rPr>
              <a:t> Alcohol </a:t>
            </a:r>
            <a:r>
              <a:rPr lang="en-GB" sz="1800">
                <a:effectLst/>
                <a:latin typeface="Calibri" panose="020F0502020204030204" pitchFamily="34" charset="0"/>
                <a:ea typeface="Calibri" panose="020F0502020204030204" pitchFamily="34" charset="0"/>
              </a:rPr>
              <a:t>Spectrum Disorder (FASD) </a:t>
            </a:r>
            <a:r>
              <a:rPr lang="en-GB" sz="1800" dirty="0">
                <a:effectLst/>
                <a:latin typeface="Calibri" panose="020F0502020204030204" pitchFamily="34" charset="0"/>
                <a:ea typeface="Calibri" panose="020F0502020204030204" pitchFamily="34" charset="0"/>
              </a:rPr>
              <a:t>in our schools is relatively low at present. However, this is due to neurodevelopmental assessment pathways not yet being well established across all local authorities, and not because we don’t have learners who have been exposed to pre-natal alcohol in our schools. Statistics provided by the FASD Hub suggest we should consider prenatal alcohol exposure until it can be ruled out. Alcohol is legal and socially acceptable in Scotland and unplanned pregnancies occur. The risks of PAE are much greater than we might think. Where neonatal abstinence syndrome has occurred, alcohol should be considered a possibility too. Stigma and lack of knowledge about FASD is an issue many families face.</a:t>
            </a:r>
          </a:p>
          <a:p>
            <a:pPr marL="342900" lvl="0" indent="-342900" algn="just">
              <a:buFont typeface="Symbol" panose="05050102010706020507" pitchFamily="18" charset="2"/>
              <a:buChar char=""/>
            </a:pPr>
            <a:r>
              <a:rPr lang="en-GB" sz="1800" dirty="0">
                <a:effectLst/>
                <a:latin typeface="Calibri" panose="020F0502020204030204" pitchFamily="34" charset="0"/>
                <a:ea typeface="Calibri" panose="020F0502020204030204" pitchFamily="34" charset="0"/>
              </a:rPr>
              <a:t>Only about 10% of people have facial features associated with FASD meaning you cannot tell by looking at someone whether they have it.</a:t>
            </a:r>
          </a:p>
          <a:p>
            <a:pPr marL="342900" lvl="0" indent="-342900" algn="just">
              <a:buFont typeface="Symbol" panose="05050102010706020507" pitchFamily="18" charset="2"/>
              <a:buChar char=""/>
            </a:pPr>
            <a:r>
              <a:rPr lang="en-GB" sz="1800" dirty="0">
                <a:effectLst/>
                <a:latin typeface="Calibri" panose="020F0502020204030204" pitchFamily="34" charset="0"/>
                <a:ea typeface="Calibri" panose="020F0502020204030204" pitchFamily="34" charset="0"/>
              </a:rPr>
              <a:t>The impact of FASD on an individual involves a wide range of common challenges including impulsivity, difficulties with cognition, memory, the sensory system, motor skills, executive functioning, social skills and affect regulation. These are often seen as dysregulation, developmental dysmaturity, a spikey profile of ability and inconsistent performance ‘can’t do today what they learnt yesterday – on and off days’.   </a:t>
            </a:r>
          </a:p>
          <a:p>
            <a:pPr marL="342900" lvl="0" indent="-342900" algn="just">
              <a:buFont typeface="Symbol" panose="05050102010706020507" pitchFamily="18" charset="2"/>
              <a:buChar char=""/>
            </a:pPr>
            <a:r>
              <a:rPr lang="en-GB" sz="1800" dirty="0">
                <a:effectLst/>
                <a:latin typeface="Calibri" panose="020F0502020204030204" pitchFamily="34" charset="0"/>
                <a:ea typeface="Calibri" panose="020F0502020204030204" pitchFamily="34" charset="0"/>
              </a:rPr>
              <a:t>Education can bring many challenges for children and young people with FASD or a history of prenatal alcohol exposure. </a:t>
            </a:r>
          </a:p>
          <a:p>
            <a:pPr marL="342900" lvl="0" indent="-342900" algn="just">
              <a:buFont typeface="Symbol" panose="05050102010706020507" pitchFamily="18" charset="2"/>
              <a:buChar char=""/>
            </a:pPr>
            <a:r>
              <a:rPr lang="en-GB" sz="1800" dirty="0">
                <a:effectLst/>
                <a:latin typeface="Calibri" panose="020F0502020204030204" pitchFamily="34" charset="0"/>
                <a:ea typeface="Calibri" panose="020F0502020204030204" pitchFamily="34" charset="0"/>
              </a:rPr>
              <a:t>However, with the right support, learners can achieve great things. FASD Hub Scotland have produced a number of resources to support parents, carers and educators. This includes a series of FASD Education factsheets and FASD: Insights and Strategies for educators and professional training modules.</a:t>
            </a:r>
          </a:p>
        </p:txBody>
      </p:sp>
      <p:sp>
        <p:nvSpPr>
          <p:cNvPr id="4" name="Slide Number Placeholder 3"/>
          <p:cNvSpPr>
            <a:spLocks noGrp="1"/>
          </p:cNvSpPr>
          <p:nvPr>
            <p:ph type="sldNum" sz="quarter" idx="5"/>
          </p:nvPr>
        </p:nvSpPr>
        <p:spPr/>
        <p:txBody>
          <a:bodyPr/>
          <a:lstStyle/>
          <a:p>
            <a:fld id="{A6E5F8F3-C839-4373-868B-3335A832EFC4}" type="slidenum">
              <a:rPr lang="en-GB" smtClean="0"/>
              <a:t>14</a:t>
            </a:fld>
            <a:endParaRPr lang="en-GB"/>
          </a:p>
        </p:txBody>
      </p:sp>
    </p:spTree>
    <p:extLst>
      <p:ext uri="{BB962C8B-B14F-4D97-AF65-F5344CB8AC3E}">
        <p14:creationId xmlns:p14="http://schemas.microsoft.com/office/powerpoint/2010/main" val="32223738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Watch the video</a:t>
            </a:r>
          </a:p>
          <a:p>
            <a:endParaRPr lang="en-GB" dirty="0"/>
          </a:p>
          <a:p>
            <a:endParaRPr lang="en-GB" dirty="0"/>
          </a:p>
        </p:txBody>
      </p:sp>
      <p:sp>
        <p:nvSpPr>
          <p:cNvPr id="4" name="Slide Number Placeholder 3"/>
          <p:cNvSpPr>
            <a:spLocks noGrp="1"/>
          </p:cNvSpPr>
          <p:nvPr>
            <p:ph type="sldNum" sz="quarter" idx="5"/>
          </p:nvPr>
        </p:nvSpPr>
        <p:spPr/>
        <p:txBody>
          <a:bodyPr/>
          <a:lstStyle/>
          <a:p>
            <a:fld id="{A6E5F8F3-C839-4373-868B-3335A832EFC4}" type="slidenum">
              <a:rPr lang="en-GB" smtClean="0"/>
              <a:t>15</a:t>
            </a:fld>
            <a:endParaRPr lang="en-GB"/>
          </a:p>
        </p:txBody>
      </p:sp>
    </p:spTree>
    <p:extLst>
      <p:ext uri="{BB962C8B-B14F-4D97-AF65-F5344CB8AC3E}">
        <p14:creationId xmlns:p14="http://schemas.microsoft.com/office/powerpoint/2010/main" val="32224935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just">
              <a:buFont typeface="Symbol" panose="05050102010706020507" pitchFamily="18" charset="2"/>
              <a:buChar char=""/>
            </a:pPr>
            <a:r>
              <a:rPr lang="en-GB" sz="1800" dirty="0">
                <a:effectLst/>
                <a:latin typeface="Calibri" panose="020F0502020204030204" pitchFamily="34" charset="0"/>
                <a:ea typeface="Calibri" panose="020F0502020204030204" pitchFamily="34" charset="0"/>
              </a:rPr>
              <a:t>Reflecting on what you have just heard, in your educational or childcare setting what environmental and relationship adjustments have you made to help adoptive families and adopted young people feel safe and included? </a:t>
            </a:r>
          </a:p>
          <a:p>
            <a:pPr marL="342900" lvl="0" indent="-342900" algn="just">
              <a:buFont typeface="Symbol" panose="05050102010706020507" pitchFamily="18" charset="2"/>
              <a:buChar char=""/>
            </a:pPr>
            <a:r>
              <a:rPr lang="en-GB" sz="1800" dirty="0">
                <a:effectLst/>
                <a:latin typeface="Calibri" panose="020F0502020204030204" pitchFamily="34" charset="0"/>
                <a:ea typeface="Calibri" panose="020F0502020204030204" pitchFamily="34" charset="0"/>
              </a:rPr>
              <a:t>What extra adjustments might you have to make to ensure adoptive families feel a sense of belonging?</a:t>
            </a:r>
          </a:p>
          <a:p>
            <a:pPr marL="342900" lvl="0" indent="-342900" algn="just">
              <a:buFont typeface="Symbol" panose="05050102010706020507" pitchFamily="18" charset="2"/>
              <a:buChar char=""/>
            </a:pPr>
            <a:r>
              <a:rPr lang="en-GB" sz="1800" dirty="0">
                <a:effectLst/>
                <a:latin typeface="Calibri" panose="020F0502020204030204" pitchFamily="34" charset="0"/>
                <a:ea typeface="Calibri" panose="020F0502020204030204" pitchFamily="34" charset="0"/>
              </a:rPr>
              <a:t>Discuss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kern="0" dirty="0"/>
          </a:p>
          <a:p>
            <a:endParaRPr lang="en-GB" dirty="0"/>
          </a:p>
        </p:txBody>
      </p:sp>
      <p:sp>
        <p:nvSpPr>
          <p:cNvPr id="4" name="Slide Number Placeholder 3"/>
          <p:cNvSpPr>
            <a:spLocks noGrp="1"/>
          </p:cNvSpPr>
          <p:nvPr>
            <p:ph type="sldNum" sz="quarter" idx="5"/>
          </p:nvPr>
        </p:nvSpPr>
        <p:spPr/>
        <p:txBody>
          <a:bodyPr/>
          <a:lstStyle/>
          <a:p>
            <a:fld id="{A6E5F8F3-C839-4373-868B-3335A832EFC4}" type="slidenum">
              <a:rPr lang="en-GB" smtClean="0"/>
              <a:t>16</a:t>
            </a:fld>
            <a:endParaRPr lang="en-GB"/>
          </a:p>
        </p:txBody>
      </p:sp>
    </p:spTree>
    <p:extLst>
      <p:ext uri="{BB962C8B-B14F-4D97-AF65-F5344CB8AC3E}">
        <p14:creationId xmlns:p14="http://schemas.microsoft.com/office/powerpoint/2010/main" val="35300289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Calibri" panose="020F0502020204030204" pitchFamily="34" charset="0"/>
                <a:ea typeface="Calibri" panose="020F0502020204030204" pitchFamily="34" charset="0"/>
              </a:rPr>
              <a:t>Section C: Impact of Adoption on Education</a:t>
            </a:r>
            <a:endParaRPr lang="en-GB" sz="1800" dirty="0">
              <a:effectLst/>
              <a:latin typeface="Calibri" panose="020F0502020204030204" pitchFamily="34" charset="0"/>
              <a:ea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A6E5F8F3-C839-4373-868B-3335A832EFC4}" type="slidenum">
              <a:rPr lang="en-GB" smtClean="0"/>
              <a:t>17</a:t>
            </a:fld>
            <a:endParaRPr lang="en-GB"/>
          </a:p>
        </p:txBody>
      </p:sp>
    </p:spTree>
    <p:extLst>
      <p:ext uri="{BB962C8B-B14F-4D97-AF65-F5344CB8AC3E}">
        <p14:creationId xmlns:p14="http://schemas.microsoft.com/office/powerpoint/2010/main" val="8425074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just">
              <a:buFont typeface="Symbol" panose="05050102010706020507" pitchFamily="18" charset="2"/>
              <a:buChar char=""/>
            </a:pPr>
            <a:r>
              <a:rPr lang="en-GB" sz="1800" dirty="0">
                <a:effectLst/>
                <a:latin typeface="Calibri" panose="020F0502020204030204" pitchFamily="34" charset="0"/>
                <a:ea typeface="Calibri" panose="020F0502020204030204" pitchFamily="34" charset="0"/>
              </a:rPr>
              <a:t>Educators must work closely with young people, their families and support services to ensure wellbeing needs are met. </a:t>
            </a:r>
          </a:p>
          <a:p>
            <a:pPr marL="342900" lvl="0" indent="-342900" algn="just">
              <a:buFont typeface="Symbol" panose="05050102010706020507" pitchFamily="18" charset="2"/>
              <a:buChar char=""/>
            </a:pPr>
            <a:r>
              <a:rPr lang="en-GB" sz="1800" dirty="0">
                <a:effectLst/>
                <a:latin typeface="Calibri" panose="020F0502020204030204" pitchFamily="34" charset="0"/>
                <a:ea typeface="Calibri" panose="020F0502020204030204" pitchFamily="34" charset="0"/>
              </a:rPr>
              <a:t>The impact of adoption is lifelong and many , adopted children and adults need additional support with processing parts of their life journey. </a:t>
            </a:r>
          </a:p>
          <a:p>
            <a:endParaRPr lang="en-GB" dirty="0"/>
          </a:p>
        </p:txBody>
      </p:sp>
      <p:sp>
        <p:nvSpPr>
          <p:cNvPr id="4" name="Slide Number Placeholder 3"/>
          <p:cNvSpPr>
            <a:spLocks noGrp="1"/>
          </p:cNvSpPr>
          <p:nvPr>
            <p:ph type="sldNum" sz="quarter" idx="5"/>
          </p:nvPr>
        </p:nvSpPr>
        <p:spPr/>
        <p:txBody>
          <a:bodyPr/>
          <a:lstStyle/>
          <a:p>
            <a:fld id="{A6E5F8F3-C839-4373-868B-3335A832EFC4}" type="slidenum">
              <a:rPr lang="en-GB" smtClean="0"/>
              <a:t>18</a:t>
            </a:fld>
            <a:endParaRPr lang="en-GB"/>
          </a:p>
        </p:txBody>
      </p:sp>
    </p:spTree>
    <p:extLst>
      <p:ext uri="{BB962C8B-B14F-4D97-AF65-F5344CB8AC3E}">
        <p14:creationId xmlns:p14="http://schemas.microsoft.com/office/powerpoint/2010/main" val="39683051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pPr marL="342900" lvl="0" indent="-342900" algn="just">
              <a:buFont typeface="Symbol" panose="05050102010706020507" pitchFamily="18" charset="2"/>
              <a:buChar char=""/>
            </a:pPr>
            <a:r>
              <a:rPr lang="en-GB" sz="1800" dirty="0">
                <a:effectLst/>
                <a:latin typeface="Calibri" panose="020F0502020204030204" pitchFamily="34" charset="0"/>
                <a:ea typeface="Calibri" panose="020F0502020204030204" pitchFamily="34" charset="0"/>
              </a:rPr>
              <a:t>Education (Additional Support for Learning) Scotland Act 2004: All looked after children are assumed to have additional support needs unless they are assessed as not needing extra help to learn. A child or young person is ‘looked after’ if a local authority has taken on some legal responsibility for their care and wellbeing.</a:t>
            </a:r>
          </a:p>
          <a:p>
            <a:pPr marL="342900" lvl="0" indent="-342900" algn="just">
              <a:buFont typeface="Symbol" panose="05050102010706020507" pitchFamily="18" charset="2"/>
              <a:buChar char=""/>
            </a:pPr>
            <a:r>
              <a:rPr lang="en-GB" sz="1800" dirty="0">
                <a:effectLst/>
                <a:latin typeface="Calibri" panose="020F0502020204030204" pitchFamily="34" charset="0"/>
                <a:ea typeface="Calibri" panose="020F0502020204030204" pitchFamily="34" charset="0"/>
              </a:rPr>
              <a:t>Scottish guidance regularly uses the broad definition of ‘care-experience’ to be inclusive. It recognises that adopted children, who were once ‘looked after’ continue to have additional needs stemming from their early life experiences. The assumption should be that adopted children still require a support plan, until proven otherwise. </a:t>
            </a:r>
          </a:p>
          <a:p>
            <a:pPr marL="342900" lvl="0" indent="-342900" algn="just">
              <a:buFont typeface="Symbol" panose="05050102010706020507" pitchFamily="18" charset="2"/>
              <a:buChar char=""/>
            </a:pPr>
            <a:r>
              <a:rPr lang="en-GB" sz="1800" dirty="0">
                <a:effectLst/>
                <a:latin typeface="Calibri" panose="020F0502020204030204" pitchFamily="34" charset="0"/>
                <a:ea typeface="Calibri" panose="020F0502020204030204" pitchFamily="34" charset="0"/>
              </a:rPr>
              <a:t>Anecdotal evidence from Adoption UK suggests children, or trauma, may mask needs through primary school but adolescence can bring neurodevelopmental factors out into the open. However, it can be difficult for teenagers to engage with therapeutic interventions where they feel ‘different’. </a:t>
            </a:r>
          </a:p>
          <a:p>
            <a:pPr marL="342900" lvl="0" indent="-342900" algn="just">
              <a:buFont typeface="Symbol" panose="05050102010706020507" pitchFamily="18" charset="2"/>
              <a:buChar char=""/>
            </a:pPr>
            <a:r>
              <a:rPr lang="en-GB" sz="1800" dirty="0">
                <a:effectLst/>
                <a:latin typeface="Calibri" panose="020F0502020204030204" pitchFamily="34" charset="0"/>
                <a:ea typeface="Calibri" panose="020F0502020204030204" pitchFamily="34" charset="0"/>
              </a:rPr>
              <a:t>If an assessment of need is undertaken, and regularly updated, through primary school then early intervention and supports can be employed, meaning more positive outcomes for all. </a:t>
            </a:r>
          </a:p>
          <a:p>
            <a:pPr marL="342900" lvl="0" indent="-342900" algn="just">
              <a:buFont typeface="Symbol" panose="05050102010706020507" pitchFamily="18" charset="2"/>
              <a:buChar char=""/>
            </a:pPr>
            <a:r>
              <a:rPr lang="en-GB" sz="1800" dirty="0">
                <a:effectLst/>
                <a:latin typeface="Calibri" panose="020F0502020204030204" pitchFamily="34" charset="0"/>
                <a:ea typeface="Calibri" panose="020F0502020204030204" pitchFamily="34" charset="0"/>
              </a:rPr>
              <a:t>All children are different. Although the wellbeing wheel focuses on difficulties, there are learners who will excel and perform confidently in all areas. </a:t>
            </a:r>
          </a:p>
        </p:txBody>
      </p:sp>
      <p:sp>
        <p:nvSpPr>
          <p:cNvPr id="4" name="Slide Number Placeholder 3"/>
          <p:cNvSpPr>
            <a:spLocks noGrp="1"/>
          </p:cNvSpPr>
          <p:nvPr>
            <p:ph type="sldNum" sz="quarter" idx="5"/>
          </p:nvPr>
        </p:nvSpPr>
        <p:spPr/>
        <p:txBody>
          <a:bodyPr/>
          <a:lstStyle/>
          <a:p>
            <a:fld id="{A6E5F8F3-C839-4373-868B-3335A832EFC4}" type="slidenum">
              <a:rPr lang="en-GB" smtClean="0"/>
              <a:t>19</a:t>
            </a:fld>
            <a:endParaRPr lang="en-GB"/>
          </a:p>
        </p:txBody>
      </p:sp>
    </p:spTree>
    <p:extLst>
      <p:ext uri="{BB962C8B-B14F-4D97-AF65-F5344CB8AC3E}">
        <p14:creationId xmlns:p14="http://schemas.microsoft.com/office/powerpoint/2010/main" val="12268114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just">
              <a:buFont typeface="Symbol" panose="05050102010706020507" pitchFamily="18" charset="2"/>
              <a:buChar char=""/>
            </a:pPr>
            <a:r>
              <a:rPr lang="en-US" sz="1800" dirty="0">
                <a:effectLst/>
                <a:latin typeface="Calibri" panose="020F0502020204030204" pitchFamily="34" charset="0"/>
                <a:ea typeface="Calibri" panose="020F0502020204030204" pitchFamily="34" charset="0"/>
              </a:rPr>
              <a:t>This professional learning consists of 3 short sections. </a:t>
            </a:r>
            <a:endParaRPr lang="en-GB" sz="1800" dirty="0">
              <a:effectLst/>
              <a:latin typeface="Calibri" panose="020F0502020204030204" pitchFamily="34" charset="0"/>
              <a:ea typeface="Calibri" panose="020F0502020204030204" pitchFamily="34" charset="0"/>
            </a:endParaRPr>
          </a:p>
          <a:p>
            <a:pPr marL="342900" lvl="0" indent="-342900" algn="just">
              <a:buFont typeface="Symbol" panose="05050102010706020507" pitchFamily="18" charset="2"/>
              <a:buChar char=""/>
            </a:pPr>
            <a:r>
              <a:rPr lang="en-US" sz="1800" dirty="0">
                <a:effectLst/>
                <a:latin typeface="Calibri" panose="020F0502020204030204" pitchFamily="34" charset="0"/>
                <a:ea typeface="Calibri" panose="020F0502020204030204" pitchFamily="34" charset="0"/>
              </a:rPr>
              <a:t>This first section highlights the key information regarding children and young people who are adopted. </a:t>
            </a:r>
            <a:endParaRPr lang="en-GB" sz="1800" dirty="0">
              <a:effectLst/>
              <a:latin typeface="Calibri" panose="020F0502020204030204" pitchFamily="34" charset="0"/>
              <a:ea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A6E5F8F3-C839-4373-868B-3335A832EFC4}" type="slidenum">
              <a:rPr lang="en-GB" smtClean="0"/>
              <a:t>2</a:t>
            </a:fld>
            <a:endParaRPr lang="en-GB"/>
          </a:p>
        </p:txBody>
      </p:sp>
    </p:spTree>
    <p:extLst>
      <p:ext uri="{BB962C8B-B14F-4D97-AF65-F5344CB8AC3E}">
        <p14:creationId xmlns:p14="http://schemas.microsoft.com/office/powerpoint/2010/main" val="12753064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just">
              <a:buFont typeface="Symbol" panose="05050102010706020507" pitchFamily="18" charset="2"/>
              <a:buChar char=""/>
            </a:pPr>
            <a:r>
              <a:rPr lang="en-GB" sz="1800" dirty="0">
                <a:effectLst/>
                <a:latin typeface="Calibri" panose="020F0502020204030204" pitchFamily="34" charset="0"/>
                <a:ea typeface="Calibri" panose="020F0502020204030204" pitchFamily="34" charset="0"/>
              </a:rPr>
              <a:t>How might we know that a young person in our classroom or in our school is feeling the impact of adoption? Here are some possible signs that might connect to their care-experience or adoption.</a:t>
            </a:r>
          </a:p>
          <a:p>
            <a:pPr marL="342900" lvl="0" indent="-342900" algn="just">
              <a:buFont typeface="Symbol" panose="05050102010706020507" pitchFamily="18" charset="2"/>
              <a:buChar char=""/>
            </a:pPr>
            <a:r>
              <a:rPr lang="en-GB" sz="1800" dirty="0">
                <a:effectLst/>
                <a:latin typeface="Calibri" panose="020F0502020204030204" pitchFamily="34" charset="0"/>
                <a:ea typeface="Calibri" panose="020F0502020204030204" pitchFamily="34" charset="0"/>
              </a:rPr>
              <a:t>They drift off and can’t concentrate. Could be down to feeling unsafe, something has triggered a deep ingrained trauma memory, could be difficulty with executive skills, </a:t>
            </a:r>
            <a:r>
              <a:rPr lang="en-GB" sz="1800" dirty="0" err="1">
                <a:effectLst/>
                <a:latin typeface="Calibri" panose="020F0502020204030204" pitchFamily="34" charset="0"/>
                <a:ea typeface="Calibri" panose="020F0502020204030204" pitchFamily="34" charset="0"/>
              </a:rPr>
              <a:t>neurodivergency</a:t>
            </a:r>
            <a:r>
              <a:rPr lang="en-GB" sz="1800" dirty="0">
                <a:effectLst/>
                <a:latin typeface="Calibri" panose="020F0502020204030204" pitchFamily="34" charset="0"/>
                <a:ea typeface="Calibri" panose="020F0502020204030204" pitchFamily="34" charset="0"/>
              </a:rPr>
              <a:t>. It’s not wilful lack of effort. </a:t>
            </a:r>
          </a:p>
          <a:p>
            <a:pPr marL="342900" lvl="0" indent="-342900" algn="just">
              <a:buFont typeface="Symbol" panose="05050102010706020507" pitchFamily="18" charset="2"/>
              <a:buChar char=""/>
            </a:pPr>
            <a:r>
              <a:rPr lang="en-GB" sz="1800" dirty="0">
                <a:effectLst/>
                <a:latin typeface="Calibri" panose="020F0502020204030204" pitchFamily="34" charset="0"/>
                <a:ea typeface="Calibri" panose="020F0502020204030204" pitchFamily="34" charset="0"/>
              </a:rPr>
              <a:t>Every adopted child is different, but they have all developed a survival strategy. Survival responses can look very different – from the compliant, fawn like response to the aggressive, angry outburst. The commonality is feeling threatened. </a:t>
            </a:r>
          </a:p>
          <a:p>
            <a:pPr marL="342900" lvl="0" indent="-342900" algn="just">
              <a:buFont typeface="Symbol" panose="05050102010706020507" pitchFamily="18" charset="2"/>
              <a:buChar char=""/>
            </a:pPr>
            <a:r>
              <a:rPr lang="en-GB" sz="1800" dirty="0">
                <a:effectLst/>
                <a:latin typeface="Calibri" panose="020F0502020204030204" pitchFamily="34" charset="0"/>
                <a:ea typeface="Calibri" panose="020F0502020204030204" pitchFamily="34" charset="0"/>
              </a:rPr>
              <a:t>Adults should work hard to reduce the sense of threat and increase the feelings of safety rather than the outward behaviour itself.</a:t>
            </a:r>
          </a:p>
          <a:p>
            <a:pPr marL="342900" lvl="0" indent="-342900" algn="just">
              <a:buFont typeface="Symbol" panose="05050102010706020507" pitchFamily="18" charset="2"/>
              <a:buChar char=""/>
            </a:pPr>
            <a:r>
              <a:rPr lang="en-GB" sz="1800" dirty="0">
                <a:effectLst/>
                <a:latin typeface="Calibri" panose="020F0502020204030204" pitchFamily="34" charset="0"/>
                <a:ea typeface="Calibri" panose="020F0502020204030204" pitchFamily="34" charset="0"/>
              </a:rPr>
              <a:t>They can be overwhelmed because their body is processing too much information at once. Do not mistake this for lacking resilience. Instead focus on reducing the information load. </a:t>
            </a:r>
          </a:p>
          <a:p>
            <a:pPr marL="342900" lvl="0" indent="-342900" algn="just">
              <a:buFont typeface="Symbol" panose="05050102010706020507" pitchFamily="18" charset="2"/>
              <a:buChar char=""/>
            </a:pPr>
            <a:r>
              <a:rPr lang="en-GB" sz="1800" dirty="0">
                <a:effectLst/>
                <a:latin typeface="Calibri" panose="020F0502020204030204" pitchFamily="34" charset="0"/>
                <a:ea typeface="Calibri" panose="020F0502020204030204" pitchFamily="34" charset="0"/>
              </a:rPr>
              <a:t>Managing emotional responses and engaging in multiple social exchanges are executive function skills. These can take longer to develop, and can need support, due to interruptions in the child’s early development. They may appear younger than peers. </a:t>
            </a:r>
          </a:p>
          <a:p>
            <a:pPr marL="342900" lvl="0" indent="-342900" algn="just">
              <a:buFont typeface="Symbol" panose="05050102010706020507" pitchFamily="18" charset="2"/>
              <a:buChar char=""/>
            </a:pPr>
            <a:r>
              <a:rPr lang="en-GB" sz="1800" dirty="0">
                <a:effectLst/>
                <a:latin typeface="Calibri" panose="020F0502020204030204" pitchFamily="34" charset="0"/>
                <a:ea typeface="Calibri" panose="020F0502020204030204" pitchFamily="34" charset="0"/>
              </a:rPr>
              <a:t>They may have additional challenges due to neurodevelopmental factors. </a:t>
            </a:r>
          </a:p>
          <a:p>
            <a:pPr marL="342900" lvl="0" indent="-342900" algn="just">
              <a:buFont typeface="Symbol" panose="05050102010706020507" pitchFamily="18" charset="2"/>
              <a:buChar char=""/>
            </a:pPr>
            <a:r>
              <a:rPr lang="en-GB" sz="1800" dirty="0">
                <a:effectLst/>
                <a:latin typeface="Calibri" panose="020F0502020204030204" pitchFamily="34" charset="0"/>
                <a:ea typeface="Calibri" panose="020F0502020204030204" pitchFamily="34" charset="0"/>
              </a:rPr>
              <a:t>They may have a clear divide between home and school. Home should be a safe space. They may have difficulty with parents switching between roles. Rigid or literal thinking can be linked to neurodiversity. </a:t>
            </a:r>
          </a:p>
          <a:p>
            <a:pPr marL="342900" lvl="0" indent="-342900" algn="just">
              <a:buFont typeface="Symbol" panose="05050102010706020507" pitchFamily="18" charset="2"/>
              <a:buChar char=""/>
            </a:pPr>
            <a:r>
              <a:rPr lang="en-GB" sz="1800" dirty="0">
                <a:effectLst/>
                <a:latin typeface="Calibri" panose="020F0502020204030204" pitchFamily="34" charset="0"/>
                <a:ea typeface="Calibri" panose="020F0502020204030204" pitchFamily="34" charset="0"/>
              </a:rPr>
              <a:t>All children are different. For some, being the best is part of their survival strategy. They may be highly competitive. For others, they may be juggling too many challenges to excel at one thing. </a:t>
            </a:r>
          </a:p>
          <a:p>
            <a:pPr marL="342900" lvl="0" indent="-342900" algn="just">
              <a:buFont typeface="Symbol" panose="05050102010706020507" pitchFamily="18" charset="2"/>
              <a:buChar char=""/>
            </a:pPr>
            <a:r>
              <a:rPr lang="en-GB" sz="1800" dirty="0">
                <a:effectLst/>
                <a:latin typeface="Calibri" panose="020F0502020204030204" pitchFamily="34" charset="0"/>
                <a:ea typeface="Calibri" panose="020F0502020204030204" pitchFamily="34" charset="0"/>
              </a:rPr>
              <a:t>Learners come from every background and display every kind of behaviour. Some indicators that a young person might have developed a survival response related to trauma, may look ‘positive’ for example, they may present as mature for their age and be highly independent. It can also look the opposite of this where children seem very immature for their age and need attention all the time.</a:t>
            </a:r>
          </a:p>
          <a:p>
            <a:pPr marL="342900" lvl="0" indent="-342900" algn="just">
              <a:buFont typeface="Symbol" panose="05050102010706020507" pitchFamily="18" charset="2"/>
              <a:buChar char=""/>
            </a:pPr>
            <a:r>
              <a:rPr lang="en-GB" sz="1800" dirty="0">
                <a:effectLst/>
                <a:latin typeface="Calibri" panose="020F0502020204030204" pitchFamily="34" charset="0"/>
                <a:ea typeface="Calibri" panose="020F0502020204030204" pitchFamily="34" charset="0"/>
              </a:rPr>
              <a:t>Having good communication with the parent and taking on board any information they provide can help you to see the full picture of need. </a:t>
            </a:r>
          </a:p>
        </p:txBody>
      </p:sp>
      <p:sp>
        <p:nvSpPr>
          <p:cNvPr id="4" name="Slide Number Placeholder 3"/>
          <p:cNvSpPr>
            <a:spLocks noGrp="1"/>
          </p:cNvSpPr>
          <p:nvPr>
            <p:ph type="sldNum" sz="quarter" idx="5"/>
          </p:nvPr>
        </p:nvSpPr>
        <p:spPr/>
        <p:txBody>
          <a:bodyPr/>
          <a:lstStyle/>
          <a:p>
            <a:fld id="{A6E5F8F3-C839-4373-868B-3335A832EFC4}" type="slidenum">
              <a:rPr lang="en-GB" smtClean="0"/>
              <a:t>20</a:t>
            </a:fld>
            <a:endParaRPr lang="en-GB"/>
          </a:p>
        </p:txBody>
      </p:sp>
    </p:spTree>
    <p:extLst>
      <p:ext uri="{BB962C8B-B14F-4D97-AF65-F5344CB8AC3E}">
        <p14:creationId xmlns:p14="http://schemas.microsoft.com/office/powerpoint/2010/main" val="4700253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just">
              <a:buFont typeface="Symbol" panose="05050102010706020507" pitchFamily="18" charset="2"/>
              <a:buChar char=""/>
            </a:pPr>
            <a:r>
              <a:rPr lang="en-GB" sz="1800" dirty="0">
                <a:effectLst/>
                <a:latin typeface="Calibri" panose="020F0502020204030204" pitchFamily="34" charset="0"/>
                <a:ea typeface="Calibri" panose="020F0502020204030204" pitchFamily="34" charset="0"/>
              </a:rPr>
              <a:t>Watch the film</a:t>
            </a:r>
          </a:p>
          <a:p>
            <a:pPr marL="342900" lvl="0" indent="-342900" algn="just">
              <a:buFont typeface="Symbol" panose="05050102010706020507" pitchFamily="18" charset="2"/>
              <a:buChar char=""/>
            </a:pPr>
            <a:r>
              <a:rPr lang="en-GB" sz="1800" dirty="0">
                <a:effectLst/>
                <a:latin typeface="Calibri" panose="020F0502020204030204" pitchFamily="34" charset="0"/>
                <a:ea typeface="Calibri" panose="020F0502020204030204" pitchFamily="34" charset="0"/>
              </a:rPr>
              <a:t>As a personal reflection: what more could you do help learners like Ava cope in school?</a:t>
            </a:r>
          </a:p>
          <a:p>
            <a:endParaRPr lang="en-GB" dirty="0"/>
          </a:p>
        </p:txBody>
      </p:sp>
      <p:sp>
        <p:nvSpPr>
          <p:cNvPr id="4" name="Slide Number Placeholder 3"/>
          <p:cNvSpPr>
            <a:spLocks noGrp="1"/>
          </p:cNvSpPr>
          <p:nvPr>
            <p:ph type="sldNum" sz="quarter" idx="5"/>
          </p:nvPr>
        </p:nvSpPr>
        <p:spPr/>
        <p:txBody>
          <a:bodyPr/>
          <a:lstStyle/>
          <a:p>
            <a:fld id="{A6E5F8F3-C839-4373-868B-3335A832EFC4}" type="slidenum">
              <a:rPr lang="en-GB" smtClean="0"/>
              <a:t>21</a:t>
            </a:fld>
            <a:endParaRPr lang="en-GB"/>
          </a:p>
        </p:txBody>
      </p:sp>
    </p:spTree>
    <p:extLst>
      <p:ext uri="{BB962C8B-B14F-4D97-AF65-F5344CB8AC3E}">
        <p14:creationId xmlns:p14="http://schemas.microsoft.com/office/powerpoint/2010/main" val="41665547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sz="1800" dirty="0">
                <a:effectLst/>
                <a:latin typeface="Calibri" panose="020F0502020204030204" pitchFamily="34" charset="0"/>
                <a:ea typeface="Calibri" panose="020F0502020204030204" pitchFamily="34" charset="0"/>
              </a:rPr>
              <a:t>Reflection - How do you ensure early intervention of support for an adopted young person and their family?</a:t>
            </a:r>
          </a:p>
          <a:p>
            <a:endParaRPr lang="en-GB" dirty="0"/>
          </a:p>
        </p:txBody>
      </p:sp>
      <p:sp>
        <p:nvSpPr>
          <p:cNvPr id="4" name="Slide Number Placeholder 3"/>
          <p:cNvSpPr>
            <a:spLocks noGrp="1"/>
          </p:cNvSpPr>
          <p:nvPr>
            <p:ph type="sldNum" sz="quarter" idx="5"/>
          </p:nvPr>
        </p:nvSpPr>
        <p:spPr/>
        <p:txBody>
          <a:bodyPr/>
          <a:lstStyle/>
          <a:p>
            <a:fld id="{A6E5F8F3-C839-4373-868B-3335A832EFC4}" type="slidenum">
              <a:rPr lang="en-GB" smtClean="0"/>
              <a:t>22</a:t>
            </a:fld>
            <a:endParaRPr lang="en-GB"/>
          </a:p>
        </p:txBody>
      </p:sp>
    </p:spTree>
    <p:extLst>
      <p:ext uri="{BB962C8B-B14F-4D97-AF65-F5344CB8AC3E}">
        <p14:creationId xmlns:p14="http://schemas.microsoft.com/office/powerpoint/2010/main" val="30349482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200" b="1" i="0" u="none" strike="noStrike" kern="1200" cap="none" spc="0" normalizeH="0" baseline="0" noProof="0" dirty="0">
                <a:ln>
                  <a:noFill/>
                </a:ln>
                <a:solidFill>
                  <a:schemeClr val="tx1"/>
                </a:solidFill>
                <a:effectLst/>
                <a:uLnTx/>
                <a:uFillTx/>
                <a:latin typeface="Cabin Regular" pitchFamily="2" charset="0"/>
                <a:ea typeface="BBC Reith Serif" panose="02040603040305030204" pitchFamily="18" charset="0"/>
                <a:cs typeface="BBC Reith Serif" panose="02040603040305030204" pitchFamily="18" charset="0"/>
              </a:rPr>
              <a:t>Based on today’s professional learning:</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chemeClr val="tx1"/>
              </a:solidFill>
              <a:effectLst/>
              <a:uLnTx/>
              <a:uFillTx/>
              <a:latin typeface="Cabin Regular" pitchFamily="2" charset="0"/>
              <a:ea typeface="BBC Reith Serif" panose="02040603040305030204" pitchFamily="18" charset="0"/>
              <a:cs typeface="BBC Reith Serif" panose="02040603040305030204" pitchFamily="18" charset="0"/>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tx1"/>
                </a:solidFill>
                <a:effectLst/>
                <a:uLnTx/>
                <a:uFillTx/>
                <a:latin typeface="Cabin Regular" pitchFamily="2" charset="0"/>
                <a:ea typeface="BBC Reith Serif" panose="02040603040305030204" pitchFamily="18" charset="0"/>
                <a:cs typeface="BBC Reith Serif" panose="02040603040305030204" pitchFamily="18" charset="0"/>
              </a:rPr>
              <a:t>What will you, as an individual, do differently?</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chemeClr val="tx1"/>
              </a:solidFill>
              <a:effectLst/>
              <a:uLnTx/>
              <a:uFillTx/>
              <a:latin typeface="Cabin Regular" pitchFamily="2" charset="0"/>
              <a:ea typeface="BBC Reith Serif" panose="02040603040305030204" pitchFamily="18" charset="0"/>
              <a:cs typeface="BBC Reith Serif" panose="02040603040305030204" pitchFamily="18" charset="0"/>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tx1"/>
                </a:solidFill>
                <a:effectLst/>
                <a:uLnTx/>
                <a:uFillTx/>
                <a:latin typeface="Cabin Regular" pitchFamily="2" charset="0"/>
                <a:ea typeface="BBC Reith Serif" panose="02040603040305030204" pitchFamily="18" charset="0"/>
                <a:cs typeface="BBC Reith Serif" panose="02040603040305030204" pitchFamily="18" charset="0"/>
              </a:rPr>
              <a:t>What will our school do differently?</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chemeClr val="tx1"/>
              </a:solidFill>
              <a:effectLst/>
              <a:uLnTx/>
              <a:uFillTx/>
              <a:latin typeface="Cabin Regular" pitchFamily="2" charset="0"/>
              <a:ea typeface="BBC Reith Serif" panose="02040603040305030204" pitchFamily="18" charset="0"/>
              <a:cs typeface="BBC Reith Serif" panose="02040603040305030204" pitchFamily="18" charset="0"/>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tx1"/>
                </a:solidFill>
                <a:effectLst/>
                <a:uLnTx/>
                <a:uFillTx/>
                <a:latin typeface="Cabin Regular" pitchFamily="2" charset="0"/>
                <a:ea typeface="BBC Reith Serif" panose="02040603040305030204" pitchFamily="18" charset="0"/>
                <a:cs typeface="BBC Reith Serif" panose="02040603040305030204" pitchFamily="18" charset="0"/>
              </a:rPr>
              <a:t>How will you help our learning community do things differently? </a:t>
            </a:r>
            <a:endParaRPr lang="en-GB" dirty="0"/>
          </a:p>
        </p:txBody>
      </p:sp>
      <p:sp>
        <p:nvSpPr>
          <p:cNvPr id="4" name="Slide Number Placeholder 3"/>
          <p:cNvSpPr>
            <a:spLocks noGrp="1"/>
          </p:cNvSpPr>
          <p:nvPr>
            <p:ph type="sldNum" sz="quarter" idx="5"/>
          </p:nvPr>
        </p:nvSpPr>
        <p:spPr/>
        <p:txBody>
          <a:bodyPr/>
          <a:lstStyle/>
          <a:p>
            <a:fld id="{A6E5F8F3-C839-4373-868B-3335A832EFC4}" type="slidenum">
              <a:rPr lang="en-GB" smtClean="0"/>
              <a:t>23</a:t>
            </a:fld>
            <a:endParaRPr lang="en-GB"/>
          </a:p>
        </p:txBody>
      </p:sp>
    </p:spTree>
    <p:extLst>
      <p:ext uri="{BB962C8B-B14F-4D97-AF65-F5344CB8AC3E}">
        <p14:creationId xmlns:p14="http://schemas.microsoft.com/office/powerpoint/2010/main" val="40710244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 are some resources if you would like to explore this topic further.</a:t>
            </a:r>
          </a:p>
        </p:txBody>
      </p:sp>
      <p:sp>
        <p:nvSpPr>
          <p:cNvPr id="4" name="Slide Number Placeholder 3"/>
          <p:cNvSpPr>
            <a:spLocks noGrp="1"/>
          </p:cNvSpPr>
          <p:nvPr>
            <p:ph type="sldNum" sz="quarter" idx="5"/>
          </p:nvPr>
        </p:nvSpPr>
        <p:spPr/>
        <p:txBody>
          <a:bodyPr/>
          <a:lstStyle/>
          <a:p>
            <a:fld id="{A6E5F8F3-C839-4373-868B-3335A832EFC4}" type="slidenum">
              <a:rPr lang="en-GB" smtClean="0"/>
              <a:t>24</a:t>
            </a:fld>
            <a:endParaRPr lang="en-GB"/>
          </a:p>
        </p:txBody>
      </p:sp>
    </p:spTree>
    <p:extLst>
      <p:ext uri="{BB962C8B-B14F-4D97-AF65-F5344CB8AC3E}">
        <p14:creationId xmlns:p14="http://schemas.microsoft.com/office/powerpoint/2010/main" val="6243880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76ED88B-7843-4D9C-A2B3-26FDE060B586}" type="slidenum">
              <a:rPr kumimoji="0" lang="en-GB" alt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altLang="en-US"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charset="0"/>
              <a:ea typeface="ＭＳ Ｐゴシック" pitchFamily="34" charset="-128"/>
              <a:cs typeface="Arial"/>
            </a:endParaRPr>
          </a:p>
        </p:txBody>
      </p:sp>
    </p:spTree>
    <p:extLst>
      <p:ext uri="{BB962C8B-B14F-4D97-AF65-F5344CB8AC3E}">
        <p14:creationId xmlns:p14="http://schemas.microsoft.com/office/powerpoint/2010/main" val="37529801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just">
              <a:buFont typeface="Symbol" panose="05050102010706020507" pitchFamily="18" charset="2"/>
              <a:buChar char=""/>
            </a:pPr>
            <a:r>
              <a:rPr lang="en-GB" sz="1800" dirty="0">
                <a:effectLst/>
                <a:latin typeface="Calibri" panose="020F0502020204030204" pitchFamily="34" charset="0"/>
                <a:ea typeface="Calibri" panose="020F0502020204030204" pitchFamily="34" charset="0"/>
              </a:rPr>
              <a:t>Adoption is the legal process by which a child or siblings who cannot be brought up within their birth family become full, permanent and legal members of their new family. Adopters become the child's legal parents with the same rights and responsibilities as if the child was born to them. Most adopted children have lived in foster care, with a foster family, for part of their childhood. Time spent in foster care can range from days to several years, and many children have more than one foster placement before they move to their adoptive family.</a:t>
            </a:r>
          </a:p>
          <a:p>
            <a:pPr marL="342900" lvl="0" indent="-342900" algn="just">
              <a:buFont typeface="Symbol" panose="05050102010706020507" pitchFamily="18" charset="2"/>
              <a:buChar char=""/>
            </a:pPr>
            <a:r>
              <a:rPr lang="en-GB" sz="1800" dirty="0">
                <a:effectLst/>
                <a:latin typeface="Calibri" panose="020F0502020204030204" pitchFamily="34" charset="0"/>
                <a:ea typeface="Calibri" panose="020F0502020204030204" pitchFamily="34" charset="0"/>
              </a:rPr>
              <a:t>Most adoptive children will have been known to child protection services prior to their adoption, but once the adoption order is granted, they are given a new identity. Complexities around the legal process mean that schools can be unaware of a child’s previous care-experience and their adoptive status if a child has been adopted prior to starting school or has moved between authorities or nations. When a child remains in the same local authority after adoption, their records should still state ‘previously looked after’.</a:t>
            </a:r>
          </a:p>
          <a:p>
            <a:pPr marL="342900" lvl="0" indent="-342900" algn="just">
              <a:buFont typeface="Symbol" panose="05050102010706020507" pitchFamily="18" charset="2"/>
              <a:buChar char=""/>
            </a:pPr>
            <a:r>
              <a:rPr lang="en-GB" sz="1800" dirty="0">
                <a:effectLst/>
                <a:latin typeface="Calibri" panose="020F0502020204030204" pitchFamily="34" charset="0"/>
                <a:ea typeface="Calibri" panose="020F0502020204030204" pitchFamily="34" charset="0"/>
              </a:rPr>
              <a:t>There are relatively few adopted children in our schools. There were 370 adoptions in the whole of Scotland in 2022. However, of this number, half were already adopted by the time they started school and may have moved between authorities.</a:t>
            </a:r>
          </a:p>
          <a:p>
            <a:pPr marL="342900" lvl="0" indent="-342900" algn="just">
              <a:buFont typeface="Symbol" panose="05050102010706020507" pitchFamily="18" charset="2"/>
              <a:buChar char=""/>
            </a:pPr>
            <a:r>
              <a:rPr lang="en-GB" sz="1800" dirty="0">
                <a:effectLst/>
                <a:latin typeface="Calibri" panose="020F0502020204030204" pitchFamily="34" charset="0"/>
                <a:ea typeface="Calibri" panose="020F0502020204030204" pitchFamily="34" charset="0"/>
              </a:rPr>
              <a:t>Every child’s adoption story is different. Some have regular contact with birth family, and some have none. All are likely to have additional support needs, including needs directly related to trauma and adoption. Local authorities have a statutory responsibility to provide adoption support, and many adopted people need counselling, therapeutic services and mental health support at some point in their lives. </a:t>
            </a:r>
          </a:p>
        </p:txBody>
      </p:sp>
      <p:sp>
        <p:nvSpPr>
          <p:cNvPr id="4" name="Slide Number Placeholder 3"/>
          <p:cNvSpPr>
            <a:spLocks noGrp="1"/>
          </p:cNvSpPr>
          <p:nvPr>
            <p:ph type="sldNum" sz="quarter" idx="5"/>
          </p:nvPr>
        </p:nvSpPr>
        <p:spPr/>
        <p:txBody>
          <a:bodyPr/>
          <a:lstStyle/>
          <a:p>
            <a:fld id="{A6E5F8F3-C839-4373-868B-3335A832EFC4}" type="slidenum">
              <a:rPr lang="en-GB" smtClean="0"/>
              <a:t>3</a:t>
            </a:fld>
            <a:endParaRPr lang="en-GB"/>
          </a:p>
        </p:txBody>
      </p:sp>
    </p:spTree>
    <p:extLst>
      <p:ext uri="{BB962C8B-B14F-4D97-AF65-F5344CB8AC3E}">
        <p14:creationId xmlns:p14="http://schemas.microsoft.com/office/powerpoint/2010/main" val="36316025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just">
              <a:buFont typeface="Symbol" panose="05050102010706020507" pitchFamily="18" charset="2"/>
              <a:buChar char=""/>
            </a:pPr>
            <a:r>
              <a:rPr lang="en-GB" sz="1800" dirty="0">
                <a:effectLst/>
                <a:latin typeface="Calibri" panose="020F0502020204030204" pitchFamily="34" charset="0"/>
                <a:ea typeface="Calibri" panose="020F0502020204030204" pitchFamily="34" charset="0"/>
              </a:rPr>
              <a:t>Adoption brings specific challenges for this group of care-experienced learners. Early life experiences, and loss of carers, can have a deep impact on the child’s development of self and on how they connect with others. </a:t>
            </a:r>
          </a:p>
          <a:p>
            <a:pPr marL="342900" lvl="0" indent="-342900" algn="just">
              <a:buFont typeface="Symbol" panose="05050102010706020507" pitchFamily="18" charset="2"/>
              <a:buChar char=""/>
            </a:pPr>
            <a:r>
              <a:rPr lang="en-GB" sz="1800" dirty="0">
                <a:effectLst/>
                <a:latin typeface="Calibri" panose="020F0502020204030204" pitchFamily="34" charset="0"/>
                <a:ea typeface="Calibri" panose="020F0502020204030204" pitchFamily="34" charset="0"/>
              </a:rPr>
              <a:t>The loss of successive care-givers and homes can make it difficult for a child to achieve a sense of permanence and deep-felt security. The impact of this care-experience is often hidden by the adoption as the new adoptive parents are given the same rights as birth parents and the adoptive child is no longer ‘in care’. </a:t>
            </a:r>
          </a:p>
          <a:p>
            <a:pPr marL="342900" lvl="0" indent="-342900" algn="just">
              <a:buFont typeface="Symbol" panose="05050102010706020507" pitchFamily="18" charset="2"/>
              <a:buChar char=""/>
            </a:pPr>
            <a:r>
              <a:rPr lang="en-GB" sz="1800" dirty="0">
                <a:effectLst/>
                <a:latin typeface="Calibri" panose="020F0502020204030204" pitchFamily="34" charset="0"/>
                <a:ea typeface="Calibri" panose="020F0502020204030204" pitchFamily="34" charset="0"/>
              </a:rPr>
              <a:t>There is a lot of misinformation about adoption that leads to unconscious bias. Narratives that centre around the adoptee being ‘chosen’ or ‘lucky’ are incredibly harmful. The ‘lucky’ metaphor puts undue pressure on a child to be grateful. Every child deserves to be safe, loved and respected. They should not have to earn this.</a:t>
            </a:r>
          </a:p>
          <a:p>
            <a:pPr marL="342900" lvl="0" indent="-342900" algn="just">
              <a:buFont typeface="Symbol" panose="05050102010706020507" pitchFamily="18" charset="2"/>
              <a:buChar char=""/>
            </a:pPr>
            <a:r>
              <a:rPr lang="en-GB" sz="1800" dirty="0">
                <a:effectLst/>
                <a:latin typeface="Calibri" panose="020F0502020204030204" pitchFamily="34" charset="0"/>
                <a:ea typeface="Calibri" panose="020F0502020204030204" pitchFamily="34" charset="0"/>
              </a:rPr>
              <a:t>There is also an assumption that babies and young children are ‘resilient’, won’t remember or be affected by adverse experiences, including the loss of their first family. Neurodevelopmental research proves this to be false. In-utero experiences can lead to long term impact. Both drugs and alcohol will affect the developing </a:t>
            </a:r>
            <a:r>
              <a:rPr lang="en-GB" sz="1800" dirty="0" err="1">
                <a:effectLst/>
                <a:latin typeface="Calibri" panose="020F0502020204030204" pitchFamily="34" charset="0"/>
                <a:ea typeface="Calibri" panose="020F0502020204030204" pitchFamily="34" charset="0"/>
              </a:rPr>
              <a:t>fetus</a:t>
            </a:r>
            <a:r>
              <a:rPr lang="en-GB" sz="1800" dirty="0">
                <a:effectLst/>
                <a:latin typeface="Calibri" panose="020F0502020204030204" pitchFamily="34" charset="0"/>
                <a:ea typeface="Calibri" panose="020F0502020204030204" pitchFamily="34" charset="0"/>
              </a:rPr>
              <a:t>. </a:t>
            </a:r>
          </a:p>
          <a:p>
            <a:pPr marL="342900" lvl="0" indent="-342900" algn="just">
              <a:buFont typeface="Symbol" panose="05050102010706020507" pitchFamily="18" charset="2"/>
              <a:buChar char=""/>
            </a:pPr>
            <a:r>
              <a:rPr lang="en-GB" sz="1800" dirty="0">
                <a:effectLst/>
                <a:latin typeface="Calibri" panose="020F0502020204030204" pitchFamily="34" charset="0"/>
                <a:ea typeface="Calibri" panose="020F0502020204030204" pitchFamily="34" charset="0"/>
              </a:rPr>
              <a:t>Studies indicate that pre-natal alcohol exposure is higher in children who are adopted. This is particularly significant as children are not yet routinely diagnosed with FASD, and therefore their challenges can be left unsupported. Early assessment and diagnosis will lead to more positive outcomes. With the right support, people who have FASD can succeed in life. </a:t>
            </a:r>
          </a:p>
          <a:p>
            <a:endParaRPr lang="en-GB" dirty="0"/>
          </a:p>
        </p:txBody>
      </p:sp>
      <p:sp>
        <p:nvSpPr>
          <p:cNvPr id="4" name="Slide Number Placeholder 3"/>
          <p:cNvSpPr>
            <a:spLocks noGrp="1"/>
          </p:cNvSpPr>
          <p:nvPr>
            <p:ph type="sldNum" sz="quarter" idx="5"/>
          </p:nvPr>
        </p:nvSpPr>
        <p:spPr/>
        <p:txBody>
          <a:bodyPr/>
          <a:lstStyle/>
          <a:p>
            <a:fld id="{A6E5F8F3-C839-4373-868B-3335A832EFC4}" type="slidenum">
              <a:rPr lang="en-GB" smtClean="0"/>
              <a:t>4</a:t>
            </a:fld>
            <a:endParaRPr lang="en-GB"/>
          </a:p>
        </p:txBody>
      </p:sp>
    </p:spTree>
    <p:extLst>
      <p:ext uri="{BB962C8B-B14F-4D97-AF65-F5344CB8AC3E}">
        <p14:creationId xmlns:p14="http://schemas.microsoft.com/office/powerpoint/2010/main" val="35667240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just">
              <a:buFont typeface="Symbol" panose="05050102010706020507" pitchFamily="18" charset="2"/>
              <a:buChar char=""/>
            </a:pPr>
            <a:r>
              <a:rPr lang="en-GB" sz="1800" dirty="0">
                <a:effectLst/>
                <a:latin typeface="Calibri" panose="020F0502020204030204" pitchFamily="34" charset="0"/>
                <a:ea typeface="Calibri" panose="020F0502020204030204" pitchFamily="34" charset="0"/>
              </a:rPr>
              <a:t>Watch this short clip from the BBC Teach series Supporting care-experienced children. </a:t>
            </a:r>
          </a:p>
          <a:p>
            <a:pPr marL="342900" lvl="0" indent="-342900" algn="just">
              <a:buFont typeface="Symbol" panose="05050102010706020507" pitchFamily="18" charset="2"/>
              <a:buChar char=""/>
            </a:pPr>
            <a:r>
              <a:rPr lang="en-GB" sz="1800" dirty="0">
                <a:effectLst/>
                <a:latin typeface="Calibri" panose="020F0502020204030204" pitchFamily="34" charset="0"/>
                <a:ea typeface="Calibri" panose="020F0502020204030204" pitchFamily="34" charset="0"/>
              </a:rPr>
              <a:t>In the clip Molly talks about navigating school when you are adopted.</a:t>
            </a:r>
          </a:p>
          <a:p>
            <a:endParaRPr lang="en-GB" dirty="0"/>
          </a:p>
        </p:txBody>
      </p:sp>
      <p:sp>
        <p:nvSpPr>
          <p:cNvPr id="4" name="Slide Number Placeholder 3"/>
          <p:cNvSpPr>
            <a:spLocks noGrp="1"/>
          </p:cNvSpPr>
          <p:nvPr>
            <p:ph type="sldNum" sz="quarter" idx="5"/>
          </p:nvPr>
        </p:nvSpPr>
        <p:spPr/>
        <p:txBody>
          <a:bodyPr/>
          <a:lstStyle/>
          <a:p>
            <a:fld id="{A6E5F8F3-C839-4373-868B-3335A832EFC4}" type="slidenum">
              <a:rPr lang="en-GB" smtClean="0"/>
              <a:t>5</a:t>
            </a:fld>
            <a:endParaRPr lang="en-GB"/>
          </a:p>
        </p:txBody>
      </p:sp>
    </p:spTree>
    <p:extLst>
      <p:ext uri="{BB962C8B-B14F-4D97-AF65-F5344CB8AC3E}">
        <p14:creationId xmlns:p14="http://schemas.microsoft.com/office/powerpoint/2010/main" val="39339968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just">
              <a:buFont typeface="Symbol" panose="05050102010706020507" pitchFamily="18" charset="2"/>
              <a:buChar char=""/>
            </a:pPr>
            <a:r>
              <a:rPr lang="en-GB" sz="1800" dirty="0">
                <a:effectLst/>
                <a:latin typeface="Calibri" panose="020F0502020204030204" pitchFamily="34" charset="0"/>
                <a:ea typeface="Calibri" panose="020F0502020204030204" pitchFamily="34" charset="0"/>
              </a:rPr>
              <a:t>Adoption UK survey adoptive families across the UK each year. In last year’s survey almost half of respondents felt that school did not have a good understanding of their child’s needs. This is why our professional learning is so important.</a:t>
            </a:r>
          </a:p>
          <a:p>
            <a:pPr marL="342900" lvl="0" indent="-342900" algn="just">
              <a:buFont typeface="Symbol" panose="05050102010706020507" pitchFamily="18" charset="2"/>
              <a:buChar char=""/>
            </a:pPr>
            <a:r>
              <a:rPr lang="en-GB" sz="1800" dirty="0">
                <a:effectLst/>
                <a:latin typeface="Calibri" panose="020F0502020204030204" pitchFamily="34" charset="0"/>
                <a:ea typeface="Calibri" panose="020F0502020204030204" pitchFamily="34" charset="0"/>
              </a:rPr>
              <a:t>Learners who are adopted are more likely to have additional needs. </a:t>
            </a:r>
            <a:r>
              <a:rPr lang="en-US" sz="2800" b="0" i="0" dirty="0">
                <a:solidFill>
                  <a:srgbClr val="4D5156"/>
                </a:solidFill>
                <a:effectLst/>
                <a:latin typeface="Arial" panose="020B0604020202020204" pitchFamily="34" charset="0"/>
              </a:rPr>
              <a:t>The Education (Additional Support for Learning) (</a:t>
            </a:r>
            <a:r>
              <a:rPr lang="en-US" sz="2800" b="1" i="0" dirty="0">
                <a:solidFill>
                  <a:srgbClr val="5F6368"/>
                </a:solidFill>
                <a:effectLst/>
                <a:latin typeface="Arial" panose="020B0604020202020204" pitchFamily="34" charset="0"/>
              </a:rPr>
              <a:t>Scotland</a:t>
            </a:r>
            <a:r>
              <a:rPr lang="en-US" sz="2800" b="0" i="0" dirty="0">
                <a:solidFill>
                  <a:srgbClr val="4D5156"/>
                </a:solidFill>
                <a:effectLst/>
                <a:latin typeface="Arial" panose="020B0604020202020204" pitchFamily="34" charset="0"/>
              </a:rPr>
              <a:t>) </a:t>
            </a:r>
            <a:r>
              <a:rPr lang="en-US" sz="2800" b="1" i="0" dirty="0">
                <a:solidFill>
                  <a:srgbClr val="5F6368"/>
                </a:solidFill>
                <a:effectLst/>
                <a:latin typeface="Arial" panose="020B0604020202020204" pitchFamily="34" charset="0"/>
              </a:rPr>
              <a:t>Act</a:t>
            </a:r>
            <a:r>
              <a:rPr lang="en-US" sz="2800" b="0" i="0" dirty="0">
                <a:solidFill>
                  <a:srgbClr val="4D5156"/>
                </a:solidFill>
                <a:effectLst/>
                <a:latin typeface="Arial" panose="020B0604020202020204" pitchFamily="34" charset="0"/>
              </a:rPr>
              <a:t> (2004) </a:t>
            </a:r>
            <a:r>
              <a:rPr lang="en-GB" sz="1800" dirty="0">
                <a:effectLst/>
                <a:latin typeface="Calibri" panose="020F0502020204030204" pitchFamily="34" charset="0"/>
                <a:ea typeface="Calibri" panose="020F0502020204030204" pitchFamily="34" charset="0"/>
              </a:rPr>
              <a:t>presumes that children who are looked after have additional needs and require a support plan, unless proven otherwise. Adoption UK suggests that this presumption should extend to all previously looked after children, including children who are adopted. </a:t>
            </a:r>
          </a:p>
          <a:p>
            <a:pPr marL="342900" lvl="0" indent="-342900" algn="just">
              <a:buFont typeface="Symbol" panose="05050102010706020507" pitchFamily="18" charset="2"/>
              <a:buChar char=""/>
            </a:pPr>
            <a:r>
              <a:rPr lang="en-GB" sz="1800" dirty="0">
                <a:effectLst/>
                <a:latin typeface="Calibri" panose="020F0502020204030204" pitchFamily="34" charset="0"/>
                <a:ea typeface="Calibri" panose="020F0502020204030204" pitchFamily="34" charset="0"/>
              </a:rPr>
              <a:t>School is ideally placed to connect families to support yet 90% of families said it ‘was a continual struggle to get help’. Adoptive families need wider services and educators to be aware of the complexity of needs often impacting learners who are adopted. Too often learners will mask their difficulties in school and teachers mistakenly see them as ‘fine’. </a:t>
            </a:r>
          </a:p>
          <a:p>
            <a:pPr marL="342900" lvl="0" indent="-342900" algn="just">
              <a:buFont typeface="Symbol" panose="05050102010706020507" pitchFamily="18" charset="2"/>
              <a:buChar char=""/>
            </a:pPr>
            <a:r>
              <a:rPr lang="en-GB" sz="1800" dirty="0">
                <a:effectLst/>
                <a:latin typeface="Calibri" panose="020F0502020204030204" pitchFamily="34" charset="0"/>
                <a:ea typeface="Calibri" panose="020F0502020204030204" pitchFamily="34" charset="0"/>
              </a:rPr>
              <a:t>If schools act quickly when adoptive parents raise concerns about their child needs, then early intervention support will lead to much more positive outcomes for the learners and their families. A staggering 87% of families did not feel that wider services (</a:t>
            </a:r>
            <a:r>
              <a:rPr lang="en-GB" sz="1800" dirty="0" err="1">
                <a:effectLst/>
                <a:latin typeface="Calibri" panose="020F0502020204030204" pitchFamily="34" charset="0"/>
                <a:ea typeface="Calibri" panose="020F0502020204030204" pitchFamily="34" charset="0"/>
              </a:rPr>
              <a:t>eg</a:t>
            </a:r>
            <a:r>
              <a:rPr lang="en-GB" sz="1800" dirty="0">
                <a:effectLst/>
                <a:latin typeface="Calibri" panose="020F0502020204030204" pitchFamily="34" charset="0"/>
                <a:ea typeface="Calibri" panose="020F0502020204030204" pitchFamily="34" charset="0"/>
              </a:rPr>
              <a:t> health, education, social services) understood their child’s needs. </a:t>
            </a:r>
          </a:p>
          <a:p>
            <a:endParaRPr lang="en-GB" dirty="0"/>
          </a:p>
        </p:txBody>
      </p:sp>
      <p:sp>
        <p:nvSpPr>
          <p:cNvPr id="4" name="Slide Number Placeholder 3"/>
          <p:cNvSpPr>
            <a:spLocks noGrp="1"/>
          </p:cNvSpPr>
          <p:nvPr>
            <p:ph type="sldNum" sz="quarter" idx="5"/>
          </p:nvPr>
        </p:nvSpPr>
        <p:spPr/>
        <p:txBody>
          <a:bodyPr/>
          <a:lstStyle/>
          <a:p>
            <a:fld id="{A6E5F8F3-C839-4373-868B-3335A832EFC4}" type="slidenum">
              <a:rPr lang="en-GB" smtClean="0"/>
              <a:t>6</a:t>
            </a:fld>
            <a:endParaRPr lang="en-GB"/>
          </a:p>
        </p:txBody>
      </p:sp>
    </p:spTree>
    <p:extLst>
      <p:ext uri="{BB962C8B-B14F-4D97-AF65-F5344CB8AC3E}">
        <p14:creationId xmlns:p14="http://schemas.microsoft.com/office/powerpoint/2010/main" val="12449620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just">
              <a:buFont typeface="Symbol" panose="05050102010706020507" pitchFamily="18" charset="2"/>
              <a:buChar char=""/>
            </a:pPr>
            <a:r>
              <a:rPr lang="en-GB" sz="1800" dirty="0">
                <a:effectLst/>
                <a:latin typeface="Calibri" panose="020F0502020204030204" pitchFamily="34" charset="0"/>
                <a:ea typeface="Calibri" panose="020F0502020204030204" pitchFamily="34" charset="0"/>
              </a:rPr>
              <a:t>Aside from the registration of new adoptions in Scotland, no other adoption records exist. There is no national mechanism which tracks and monitors how adopted children do in school compared with all peers.</a:t>
            </a:r>
          </a:p>
          <a:p>
            <a:pPr marL="342900" lvl="0" indent="-342900" algn="just">
              <a:buFont typeface="Symbol" panose="05050102010706020507" pitchFamily="18" charset="2"/>
              <a:buChar char=""/>
            </a:pPr>
            <a:r>
              <a:rPr lang="en-GB" sz="1800" dirty="0">
                <a:effectLst/>
                <a:latin typeface="Calibri" panose="020F0502020204030204" pitchFamily="34" charset="0"/>
                <a:ea typeface="Calibri" panose="020F0502020204030204" pitchFamily="34" charset="0"/>
              </a:rPr>
              <a:t>Adopted learners should be recorded under the Previously Looked After tab on </a:t>
            </a:r>
            <a:r>
              <a:rPr lang="en-GB" sz="1800" dirty="0" err="1">
                <a:effectLst/>
                <a:latin typeface="Calibri" panose="020F0502020204030204" pitchFamily="34" charset="0"/>
                <a:ea typeface="Calibri" panose="020F0502020204030204" pitchFamily="34" charset="0"/>
              </a:rPr>
              <a:t>SEEMIS</a:t>
            </a:r>
            <a:r>
              <a:rPr lang="en-GB" sz="1800" dirty="0">
                <a:effectLst/>
                <a:latin typeface="Calibri" panose="020F0502020204030204" pitchFamily="34" charset="0"/>
                <a:ea typeface="Calibri" panose="020F0502020204030204" pitchFamily="34" charset="0"/>
              </a:rPr>
              <a:t> however adoptees data cannot be disaggregated from all other types of previous care experience. However, we know schools may not be aware of all their adopted learners, and </a:t>
            </a:r>
            <a:r>
              <a:rPr lang="en-GB" sz="1800" dirty="0" err="1">
                <a:effectLst/>
                <a:latin typeface="Calibri" panose="020F0502020204030204" pitchFamily="34" charset="0"/>
                <a:ea typeface="Calibri" panose="020F0502020204030204" pitchFamily="34" charset="0"/>
              </a:rPr>
              <a:t>SEEMIS</a:t>
            </a:r>
            <a:r>
              <a:rPr lang="en-GB" sz="1800" dirty="0">
                <a:effectLst/>
                <a:latin typeface="Calibri" panose="020F0502020204030204" pitchFamily="34" charset="0"/>
                <a:ea typeface="Calibri" panose="020F0502020204030204" pitchFamily="34" charset="0"/>
              </a:rPr>
              <a:t> cannot produce separate reports on adoptees as a group. So, tracking and monitoring of adopted young people in education remains problematic.</a:t>
            </a:r>
          </a:p>
          <a:p>
            <a:pPr marL="342900" lvl="0" indent="-342900" algn="just">
              <a:buFont typeface="Symbol" panose="05050102010706020507" pitchFamily="18" charset="2"/>
              <a:buChar char=""/>
            </a:pPr>
            <a:r>
              <a:rPr lang="en-GB" sz="1800" dirty="0">
                <a:effectLst/>
                <a:latin typeface="Calibri" panose="020F0502020204030204" pitchFamily="34" charset="0"/>
                <a:ea typeface="Calibri" panose="020F0502020204030204" pitchFamily="34" charset="0"/>
              </a:rPr>
              <a:t>It is recommended that parents and teachers engage adopted children in conversation about data recording and seek consent to identify care-experience so that appropriate supports and interventions can be initiated. </a:t>
            </a:r>
          </a:p>
          <a:p>
            <a:pPr marL="342900" lvl="0" indent="-342900" algn="just">
              <a:buFont typeface="Symbol" panose="05050102010706020507" pitchFamily="18" charset="2"/>
              <a:buChar char=""/>
            </a:pPr>
            <a:r>
              <a:rPr lang="en-GB" sz="1800" dirty="0">
                <a:effectLst/>
                <a:latin typeface="Calibri" panose="020F0502020204030204" pitchFamily="34" charset="0"/>
                <a:ea typeface="Calibri" panose="020F0502020204030204" pitchFamily="34" charset="0"/>
              </a:rPr>
              <a:t>Another potential pitfall occurs when learners transition to high school. At this point learners are re-registered, and information stored on </a:t>
            </a:r>
            <a:r>
              <a:rPr lang="en-GB" sz="1800" dirty="0" err="1">
                <a:effectLst/>
                <a:latin typeface="Calibri" panose="020F0502020204030204" pitchFamily="34" charset="0"/>
                <a:ea typeface="Calibri" panose="020F0502020204030204" pitchFamily="34" charset="0"/>
              </a:rPr>
              <a:t>SEEMIS</a:t>
            </a:r>
            <a:r>
              <a:rPr lang="en-GB" sz="1800" dirty="0">
                <a:effectLst/>
                <a:latin typeface="Calibri" panose="020F0502020204030204" pitchFamily="34" charset="0"/>
                <a:ea typeface="Calibri" panose="020F0502020204030204" pitchFamily="34" charset="0"/>
              </a:rPr>
              <a:t> about additional support needs, including family needs such as adoption, may be lost. </a:t>
            </a:r>
          </a:p>
          <a:p>
            <a:endParaRPr lang="en-GB" dirty="0"/>
          </a:p>
        </p:txBody>
      </p:sp>
      <p:sp>
        <p:nvSpPr>
          <p:cNvPr id="4" name="Slide Number Placeholder 3"/>
          <p:cNvSpPr>
            <a:spLocks noGrp="1"/>
          </p:cNvSpPr>
          <p:nvPr>
            <p:ph type="sldNum" sz="quarter" idx="5"/>
          </p:nvPr>
        </p:nvSpPr>
        <p:spPr/>
        <p:txBody>
          <a:bodyPr/>
          <a:lstStyle/>
          <a:p>
            <a:fld id="{A6E5F8F3-C839-4373-868B-3335A832EFC4}" type="slidenum">
              <a:rPr lang="en-GB" smtClean="0"/>
              <a:t>7</a:t>
            </a:fld>
            <a:endParaRPr lang="en-GB"/>
          </a:p>
        </p:txBody>
      </p:sp>
    </p:spTree>
    <p:extLst>
      <p:ext uri="{BB962C8B-B14F-4D97-AF65-F5344CB8AC3E}">
        <p14:creationId xmlns:p14="http://schemas.microsoft.com/office/powerpoint/2010/main" val="12775379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Jo, a learner in S5, reflects on her experiences of adoption and school. </a:t>
            </a:r>
          </a:p>
          <a:p>
            <a:endParaRPr lang="en-GB" dirty="0"/>
          </a:p>
        </p:txBody>
      </p:sp>
      <p:sp>
        <p:nvSpPr>
          <p:cNvPr id="4" name="Slide Number Placeholder 3"/>
          <p:cNvSpPr>
            <a:spLocks noGrp="1"/>
          </p:cNvSpPr>
          <p:nvPr>
            <p:ph type="sldNum" sz="quarter" idx="5"/>
          </p:nvPr>
        </p:nvSpPr>
        <p:spPr/>
        <p:txBody>
          <a:bodyPr/>
          <a:lstStyle/>
          <a:p>
            <a:fld id="{A6E5F8F3-C839-4373-868B-3335A832EFC4}" type="slidenum">
              <a:rPr lang="en-GB" smtClean="0"/>
              <a:t>8</a:t>
            </a:fld>
            <a:endParaRPr lang="en-GB"/>
          </a:p>
        </p:txBody>
      </p:sp>
    </p:spTree>
    <p:extLst>
      <p:ext uri="{BB962C8B-B14F-4D97-AF65-F5344CB8AC3E}">
        <p14:creationId xmlns:p14="http://schemas.microsoft.com/office/powerpoint/2010/main" val="23158030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sz="1800" dirty="0">
                <a:effectLst/>
                <a:latin typeface="Calibri" panose="020F0502020204030204" pitchFamily="34" charset="0"/>
                <a:ea typeface="Calibri" panose="020F0502020204030204" pitchFamily="34" charset="0"/>
              </a:rPr>
              <a:t>Reflecting on what you’ve just heard, why do you think so many adopted young people, and their families, report challenges with education, and struggle to access support?</a:t>
            </a:r>
          </a:p>
          <a:p>
            <a:pPr algn="just"/>
            <a:r>
              <a:rPr lang="en-GB" sz="1800" dirty="0">
                <a:effectLst/>
                <a:latin typeface="Calibri" panose="020F0502020204030204" pitchFamily="34" charset="0"/>
                <a:ea typeface="Calibri" panose="020F0502020204030204" pitchFamily="34" charset="0"/>
              </a:rPr>
              <a:t> </a:t>
            </a:r>
          </a:p>
          <a:p>
            <a:pPr algn="just"/>
            <a:r>
              <a:rPr lang="en-GB" sz="1800" dirty="0">
                <a:effectLst/>
                <a:latin typeface="Calibri" panose="020F0502020204030204" pitchFamily="34" charset="0"/>
                <a:ea typeface="Calibri" panose="020F0502020204030204" pitchFamily="34" charset="0"/>
              </a:rPr>
              <a:t>Reflecting on your own practice:</a:t>
            </a:r>
          </a:p>
          <a:p>
            <a:pPr marL="342900" lvl="0" indent="-342900" algn="just">
              <a:buFont typeface="Symbol" panose="05050102010706020507" pitchFamily="18" charset="2"/>
              <a:buChar char=""/>
            </a:pPr>
            <a:r>
              <a:rPr lang="en-GB" sz="1800" dirty="0">
                <a:effectLst/>
                <a:latin typeface="Calibri" panose="020F0502020204030204" pitchFamily="34" charset="0"/>
                <a:ea typeface="Calibri" panose="020F0502020204030204" pitchFamily="34" charset="0"/>
              </a:rPr>
              <a:t>what lesson content, routines or practices, can you identify that might be dysregulating for some learners?</a:t>
            </a:r>
          </a:p>
          <a:p>
            <a:pPr marL="342900" lvl="0" indent="-342900" algn="just">
              <a:buFont typeface="Symbol" panose="05050102010706020507" pitchFamily="18" charset="2"/>
              <a:buChar char=""/>
            </a:pPr>
            <a:r>
              <a:rPr lang="en-GB" sz="1800" dirty="0">
                <a:effectLst/>
                <a:latin typeface="Calibri" panose="020F0502020204030204" pitchFamily="34" charset="0"/>
                <a:ea typeface="Calibri" panose="020F0502020204030204" pitchFamily="34" charset="0"/>
              </a:rPr>
              <a:t>what adjustments could you make to help learners feel safe and regulated when they are with you?</a:t>
            </a:r>
          </a:p>
          <a:p>
            <a:pPr marL="0" lvl="0" indent="0" algn="just">
              <a:buFont typeface="Symbol" panose="05050102010706020507" pitchFamily="18" charset="2"/>
              <a:buNone/>
            </a:pPr>
            <a:endParaRPr lang="en-GB" sz="1800" dirty="0">
              <a:effectLst/>
              <a:latin typeface="Calibri" panose="020F0502020204030204" pitchFamily="34" charset="0"/>
              <a:ea typeface="Calibri" panose="020F0502020204030204" pitchFamily="34" charset="0"/>
            </a:endParaRPr>
          </a:p>
          <a:p>
            <a:pPr marL="0" lvl="0" indent="0" algn="just">
              <a:buFont typeface="Symbol" panose="05050102010706020507" pitchFamily="18" charset="2"/>
              <a:buNone/>
            </a:pPr>
            <a:r>
              <a:rPr lang="en-GB" sz="1800" dirty="0">
                <a:effectLst/>
                <a:latin typeface="Calibri" panose="020F0502020204030204" pitchFamily="34" charset="0"/>
                <a:ea typeface="Calibri" panose="020F0502020204030204" pitchFamily="34" charset="0"/>
              </a:rPr>
              <a:t>Discuss</a:t>
            </a:r>
          </a:p>
        </p:txBody>
      </p:sp>
      <p:sp>
        <p:nvSpPr>
          <p:cNvPr id="4" name="Slide Number Placeholder 3"/>
          <p:cNvSpPr>
            <a:spLocks noGrp="1"/>
          </p:cNvSpPr>
          <p:nvPr>
            <p:ph type="sldNum" sz="quarter" idx="5"/>
          </p:nvPr>
        </p:nvSpPr>
        <p:spPr/>
        <p:txBody>
          <a:bodyPr/>
          <a:lstStyle/>
          <a:p>
            <a:fld id="{A6E5F8F3-C839-4373-868B-3335A832EFC4}" type="slidenum">
              <a:rPr lang="en-GB" smtClean="0"/>
              <a:t>9</a:t>
            </a:fld>
            <a:endParaRPr lang="en-GB"/>
          </a:p>
        </p:txBody>
      </p:sp>
    </p:spTree>
    <p:extLst>
      <p:ext uri="{BB962C8B-B14F-4D97-AF65-F5344CB8AC3E}">
        <p14:creationId xmlns:p14="http://schemas.microsoft.com/office/powerpoint/2010/main" val="41911176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with text">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F09C024-FBDE-814F-820F-9EF5692BF04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59634" y="0"/>
            <a:ext cx="9232367" cy="6858000"/>
          </a:xfrm>
          <a:prstGeom prst="rect">
            <a:avLst/>
          </a:prstGeom>
        </p:spPr>
      </p:pic>
      <p:sp>
        <p:nvSpPr>
          <p:cNvPr id="3" name="Subtitle 2">
            <a:extLst>
              <a:ext uri="{FF2B5EF4-FFF2-40B4-BE49-F238E27FC236}">
                <a16:creationId xmlns:a16="http://schemas.microsoft.com/office/drawing/2014/main" id="{D515C8C7-F7C4-214F-B568-069C1679F290}"/>
              </a:ext>
            </a:extLst>
          </p:cNvPr>
          <p:cNvSpPr>
            <a:spLocks noGrp="1"/>
          </p:cNvSpPr>
          <p:nvPr>
            <p:ph type="subTitle" idx="1" hasCustomPrompt="1"/>
          </p:nvPr>
        </p:nvSpPr>
        <p:spPr>
          <a:xfrm>
            <a:off x="838201" y="4144513"/>
            <a:ext cx="6305551" cy="1612988"/>
          </a:xfrm>
        </p:spPr>
        <p:txBody>
          <a:bodyPr/>
          <a:lstStyle>
            <a:lvl1pPr marL="0" indent="0" algn="l">
              <a:spcBef>
                <a:spcPts val="450"/>
              </a:spcBef>
              <a:buNone/>
              <a:defRPr sz="2700" b="0" i="0" spc="0" baseline="0">
                <a:solidFill>
                  <a:schemeClr val="accent1"/>
                </a:solidFill>
                <a:latin typeface="Cabin" pitchFamily="2" charset="77"/>
                <a:ea typeface="BBC Reith Sans" panose="020B0603020204020204" pitchFamily="34" charset="0"/>
                <a:cs typeface="BBC Reith Sans" panose="020B0603020204020204" pitchFamily="34" charset="0"/>
              </a:defRPr>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GB"/>
              <a:t>CLICK TO EDIT MASTER SUBTITLE STYLE</a:t>
            </a:r>
            <a:endParaRPr lang="en-US"/>
          </a:p>
        </p:txBody>
      </p:sp>
      <p:sp>
        <p:nvSpPr>
          <p:cNvPr id="6" name="Slide Number Placeholder 5">
            <a:extLst>
              <a:ext uri="{FF2B5EF4-FFF2-40B4-BE49-F238E27FC236}">
                <a16:creationId xmlns:a16="http://schemas.microsoft.com/office/drawing/2014/main" id="{4A5F6BE1-3FD1-814C-A9BA-39394515AAE2}"/>
              </a:ext>
            </a:extLst>
          </p:cNvPr>
          <p:cNvSpPr>
            <a:spLocks noGrp="1"/>
          </p:cNvSpPr>
          <p:nvPr>
            <p:ph type="sldNum" sz="quarter" idx="12"/>
          </p:nvPr>
        </p:nvSpPr>
        <p:spPr/>
        <p:txBody>
          <a:bodyPr/>
          <a:lstStyle>
            <a:lvl1pPr>
              <a:defRPr>
                <a:solidFill>
                  <a:schemeClr val="bg1"/>
                </a:solidFill>
              </a:defRPr>
            </a:lvl1pPr>
          </a:lstStyle>
          <a:p>
            <a:fld id="{5DC2B412-3265-5A49-9094-02B68F19E606}" type="slidenum">
              <a:rPr lang="en-US" smtClean="0"/>
              <a:t>‹#›</a:t>
            </a:fld>
            <a:endParaRPr lang="en-US"/>
          </a:p>
        </p:txBody>
      </p:sp>
      <p:sp>
        <p:nvSpPr>
          <p:cNvPr id="5" name="Rectangle 4">
            <a:extLst>
              <a:ext uri="{FF2B5EF4-FFF2-40B4-BE49-F238E27FC236}">
                <a16:creationId xmlns:a16="http://schemas.microsoft.com/office/drawing/2014/main" id="{9C571290-533E-B848-8CAB-1F7DB1B22CE0}"/>
              </a:ext>
            </a:extLst>
          </p:cNvPr>
          <p:cNvSpPr/>
          <p:nvPr/>
        </p:nvSpPr>
        <p:spPr>
          <a:xfrm>
            <a:off x="0" y="-477077"/>
            <a:ext cx="344557" cy="3445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8" name="Rectangle 7">
            <a:extLst>
              <a:ext uri="{FF2B5EF4-FFF2-40B4-BE49-F238E27FC236}">
                <a16:creationId xmlns:a16="http://schemas.microsoft.com/office/drawing/2014/main" id="{3D6EC374-E553-AE47-A160-06B8F7733033}"/>
              </a:ext>
            </a:extLst>
          </p:cNvPr>
          <p:cNvSpPr/>
          <p:nvPr/>
        </p:nvSpPr>
        <p:spPr>
          <a:xfrm>
            <a:off x="437324" y="-477077"/>
            <a:ext cx="344557" cy="34455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9" name="Rectangle 8">
            <a:extLst>
              <a:ext uri="{FF2B5EF4-FFF2-40B4-BE49-F238E27FC236}">
                <a16:creationId xmlns:a16="http://schemas.microsoft.com/office/drawing/2014/main" id="{F4925FAC-BE99-2348-A3FF-533E5670368A}"/>
              </a:ext>
            </a:extLst>
          </p:cNvPr>
          <p:cNvSpPr/>
          <p:nvPr/>
        </p:nvSpPr>
        <p:spPr>
          <a:xfrm>
            <a:off x="874644" y="-477077"/>
            <a:ext cx="344557" cy="3445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0" name="Rectangle 9">
            <a:extLst>
              <a:ext uri="{FF2B5EF4-FFF2-40B4-BE49-F238E27FC236}">
                <a16:creationId xmlns:a16="http://schemas.microsoft.com/office/drawing/2014/main" id="{62798192-9A5D-9546-B6F2-6AC2A4CEBC82}"/>
              </a:ext>
            </a:extLst>
          </p:cNvPr>
          <p:cNvSpPr/>
          <p:nvPr/>
        </p:nvSpPr>
        <p:spPr>
          <a:xfrm>
            <a:off x="1311968" y="-477077"/>
            <a:ext cx="344557" cy="34455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Rectangle 10">
            <a:extLst>
              <a:ext uri="{FF2B5EF4-FFF2-40B4-BE49-F238E27FC236}">
                <a16:creationId xmlns:a16="http://schemas.microsoft.com/office/drawing/2014/main" id="{9A9992ED-9318-7E42-BCC2-4F7D054A7517}"/>
              </a:ext>
            </a:extLst>
          </p:cNvPr>
          <p:cNvSpPr/>
          <p:nvPr/>
        </p:nvSpPr>
        <p:spPr>
          <a:xfrm>
            <a:off x="1749288" y="-477077"/>
            <a:ext cx="344557" cy="34455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80549A91-8AD6-254C-AAFB-E3CB23E6E796}"/>
              </a:ext>
            </a:extLst>
          </p:cNvPr>
          <p:cNvSpPr/>
          <p:nvPr/>
        </p:nvSpPr>
        <p:spPr>
          <a:xfrm>
            <a:off x="2186608" y="-477077"/>
            <a:ext cx="344557" cy="34455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14" name="Graphic 13">
            <a:extLst>
              <a:ext uri="{FF2B5EF4-FFF2-40B4-BE49-F238E27FC236}">
                <a16:creationId xmlns:a16="http://schemas.microsoft.com/office/drawing/2014/main" id="{AAA0D2EE-39AD-AE41-A261-3BC7C22A3FB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8201" y="1161713"/>
            <a:ext cx="4348163" cy="1538265"/>
          </a:xfrm>
          <a:prstGeom prst="rect">
            <a:avLst/>
          </a:prstGeom>
        </p:spPr>
      </p:pic>
    </p:spTree>
    <p:extLst>
      <p:ext uri="{BB962C8B-B14F-4D97-AF65-F5344CB8AC3E}">
        <p14:creationId xmlns:p14="http://schemas.microsoft.com/office/powerpoint/2010/main" val="4004803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7A58BEB-7572-A846-9C33-5B671D95ADF2}"/>
              </a:ext>
            </a:extLst>
          </p:cNvPr>
          <p:cNvSpPr/>
          <p:nvPr userDrawn="1"/>
        </p:nvSpPr>
        <p:spPr>
          <a:xfrm>
            <a:off x="0" y="0"/>
            <a:ext cx="12192000" cy="1237458"/>
          </a:xfrm>
          <a:prstGeom prst="rect">
            <a:avLst/>
          </a:prstGeom>
          <a:solidFill>
            <a:schemeClr val="accent2">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5000" tIns="135000" rIns="135000" bIns="135000" rtlCol="0" anchor="ctr"/>
          <a:lstStyle/>
          <a:p>
            <a:pPr algn="ctr"/>
            <a:endParaRPr lang="en-US" sz="900">
              <a:latin typeface="BBC Reith Serif" panose="02040603040305030204" pitchFamily="18" charset="0"/>
              <a:ea typeface="BBC Reith Serif" panose="02040603040305030204" pitchFamily="18" charset="0"/>
              <a:cs typeface="BBC Reith Serif" panose="02040603040305030204" pitchFamily="18" charset="0"/>
            </a:endParaRPr>
          </a:p>
        </p:txBody>
      </p:sp>
      <p:sp>
        <p:nvSpPr>
          <p:cNvPr id="5" name="Slide Number Placeholder 4">
            <a:extLst>
              <a:ext uri="{FF2B5EF4-FFF2-40B4-BE49-F238E27FC236}">
                <a16:creationId xmlns:a16="http://schemas.microsoft.com/office/drawing/2014/main" id="{FBBD9FE9-3257-9C4D-BDED-EB1F1DE22E4B}"/>
              </a:ext>
            </a:extLst>
          </p:cNvPr>
          <p:cNvSpPr>
            <a:spLocks noGrp="1"/>
          </p:cNvSpPr>
          <p:nvPr>
            <p:ph type="sldNum" sz="quarter" idx="12"/>
          </p:nvPr>
        </p:nvSpPr>
        <p:spPr/>
        <p:txBody>
          <a:bodyPr/>
          <a:lstStyle/>
          <a:p>
            <a:fld id="{5DC2B412-3265-5A49-9094-02B68F19E606}" type="slidenum">
              <a:rPr lang="en-US" smtClean="0"/>
              <a:t>‹#›</a:t>
            </a:fld>
            <a:endParaRPr lang="en-US"/>
          </a:p>
        </p:txBody>
      </p:sp>
      <p:sp>
        <p:nvSpPr>
          <p:cNvPr id="4" name="Title 1">
            <a:extLst>
              <a:ext uri="{FF2B5EF4-FFF2-40B4-BE49-F238E27FC236}">
                <a16:creationId xmlns:a16="http://schemas.microsoft.com/office/drawing/2014/main" id="{DC53C65F-E483-494C-8DE8-FAC7CE96B845}"/>
              </a:ext>
            </a:extLst>
          </p:cNvPr>
          <p:cNvSpPr>
            <a:spLocks noGrp="1"/>
          </p:cNvSpPr>
          <p:nvPr>
            <p:ph type="title" hasCustomPrompt="1"/>
          </p:nvPr>
        </p:nvSpPr>
        <p:spPr>
          <a:xfrm>
            <a:off x="838200" y="328429"/>
            <a:ext cx="10515600" cy="668340"/>
          </a:xfrm>
        </p:spPr>
        <p:txBody>
          <a:bodyPr/>
          <a:lstStyle>
            <a:lvl1pPr algn="l">
              <a:spcBef>
                <a:spcPts val="0"/>
              </a:spcBef>
              <a:defRPr sz="2700" b="0" i="0" spc="0" baseline="0"/>
            </a:lvl1pPr>
          </a:lstStyle>
          <a:p>
            <a:r>
              <a:rPr lang="en-GB"/>
              <a:t>CLICK TO EDIT MASTER TITLE STYLE</a:t>
            </a:r>
            <a:endParaRPr lang="en-US"/>
          </a:p>
        </p:txBody>
      </p:sp>
      <p:sp>
        <p:nvSpPr>
          <p:cNvPr id="3" name="TextBox 2">
            <a:extLst>
              <a:ext uri="{FF2B5EF4-FFF2-40B4-BE49-F238E27FC236}">
                <a16:creationId xmlns:a16="http://schemas.microsoft.com/office/drawing/2014/main" id="{CB058F29-0E25-EA46-8F68-5BC7C1AB8860}"/>
              </a:ext>
            </a:extLst>
          </p:cNvPr>
          <p:cNvSpPr txBox="1"/>
          <p:nvPr userDrawn="1"/>
        </p:nvSpPr>
        <p:spPr>
          <a:xfrm>
            <a:off x="838200" y="1425205"/>
            <a:ext cx="10515600" cy="4622449"/>
          </a:xfrm>
          <a:prstGeom prst="rect">
            <a:avLst/>
          </a:prstGeom>
          <a:noFill/>
        </p:spPr>
        <p:txBody>
          <a:bodyPr wrap="square" lIns="0" tIns="0" rIns="0" bIns="0" rtlCol="0">
            <a:noAutofit/>
          </a:bodyPr>
          <a:lstStyle/>
          <a:p>
            <a:pPr algn="l">
              <a:lnSpc>
                <a:spcPct val="90000"/>
              </a:lnSpc>
            </a:pPr>
            <a:endParaRPr lang="en-US" sz="825">
              <a:latin typeface="BBC Reith Serif" panose="02040603040305030204" pitchFamily="18" charset="0"/>
              <a:ea typeface="BBC Reith Serif" panose="02040603040305030204" pitchFamily="18" charset="0"/>
              <a:cs typeface="BBC Reith Serif" panose="02040603040305030204" pitchFamily="18" charset="0"/>
            </a:endParaRPr>
          </a:p>
        </p:txBody>
      </p:sp>
      <p:sp>
        <p:nvSpPr>
          <p:cNvPr id="6" name="TextBox 5">
            <a:extLst>
              <a:ext uri="{FF2B5EF4-FFF2-40B4-BE49-F238E27FC236}">
                <a16:creationId xmlns:a16="http://schemas.microsoft.com/office/drawing/2014/main" id="{3A92C620-4C3A-2948-9793-7628D8C54366}"/>
              </a:ext>
            </a:extLst>
          </p:cNvPr>
          <p:cNvSpPr txBox="1"/>
          <p:nvPr userDrawn="1"/>
        </p:nvSpPr>
        <p:spPr>
          <a:xfrm>
            <a:off x="838200" y="1577984"/>
            <a:ext cx="9958027" cy="4357589"/>
          </a:xfrm>
          <a:prstGeom prst="rect">
            <a:avLst/>
          </a:prstGeom>
          <a:noFill/>
        </p:spPr>
        <p:txBody>
          <a:bodyPr wrap="square" lIns="0" tIns="0" rIns="0" bIns="0" rtlCol="0">
            <a:noAutofit/>
          </a:bodyPr>
          <a:lstStyle/>
          <a:p>
            <a:pPr marL="342900" marR="0" lvl="0" indent="-342900" algn="l" defTabSz="685800" rtl="0" eaLnBrk="1" fontAlgn="auto" latinLnBrk="0" hangingPunct="1">
              <a:lnSpc>
                <a:spcPct val="90000"/>
              </a:lnSpc>
              <a:spcBef>
                <a:spcPts val="0"/>
              </a:spcBef>
              <a:spcAft>
                <a:spcPts val="0"/>
              </a:spcAft>
              <a:buClrTx/>
              <a:buSzTx/>
              <a:buFont typeface="Arial" panose="020B0604020202020204" pitchFamily="34" charset="0"/>
              <a:buChar char="•"/>
              <a:tabLst/>
              <a:defRPr/>
            </a:pPr>
            <a:r>
              <a:rPr lang="en-US" sz="2100">
                <a:latin typeface="Cabin" pitchFamily="2" charset="77"/>
              </a:rPr>
              <a:t>Edit Master text styles</a:t>
            </a:r>
          </a:p>
          <a:p>
            <a:pPr marL="685800" marR="0" lvl="1" indent="-342900" algn="l" defTabSz="685800" rtl="0" eaLnBrk="1" fontAlgn="auto" latinLnBrk="0" hangingPunct="1">
              <a:lnSpc>
                <a:spcPct val="90000"/>
              </a:lnSpc>
              <a:spcBef>
                <a:spcPts val="0"/>
              </a:spcBef>
              <a:spcAft>
                <a:spcPts val="0"/>
              </a:spcAft>
              <a:buClrTx/>
              <a:buSzTx/>
              <a:buFont typeface="Arial" panose="020B0604020202020204" pitchFamily="34" charset="0"/>
              <a:buChar char="•"/>
              <a:tabLst/>
              <a:defRPr/>
            </a:pPr>
            <a:r>
              <a:rPr lang="en-US" sz="1800">
                <a:latin typeface="Cabin" pitchFamily="2" charset="77"/>
              </a:rPr>
              <a:t>Second level</a:t>
            </a:r>
          </a:p>
          <a:p>
            <a:pPr algn="l">
              <a:lnSpc>
                <a:spcPct val="90000"/>
              </a:lnSpc>
            </a:pPr>
            <a:endParaRPr lang="en-US" sz="825">
              <a:latin typeface="BBC Reith Serif" panose="02040603040305030204" pitchFamily="18" charset="0"/>
              <a:ea typeface="BBC Reith Serif" panose="02040603040305030204" pitchFamily="18" charset="0"/>
              <a:cs typeface="BBC Reith Serif" panose="02040603040305030204" pitchFamily="18" charset="0"/>
            </a:endParaRPr>
          </a:p>
        </p:txBody>
      </p:sp>
    </p:spTree>
    <p:extLst>
      <p:ext uri="{BB962C8B-B14F-4D97-AF65-F5344CB8AC3E}">
        <p14:creationId xmlns:p14="http://schemas.microsoft.com/office/powerpoint/2010/main" val="5771793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atistics">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BBD9FE9-3257-9C4D-BDED-EB1F1DE22E4B}"/>
              </a:ext>
            </a:extLst>
          </p:cNvPr>
          <p:cNvSpPr>
            <a:spLocks noGrp="1"/>
          </p:cNvSpPr>
          <p:nvPr>
            <p:ph type="sldNum" sz="quarter" idx="12"/>
          </p:nvPr>
        </p:nvSpPr>
        <p:spPr/>
        <p:txBody>
          <a:bodyPr/>
          <a:lstStyle/>
          <a:p>
            <a:fld id="{5DC2B412-3265-5A49-9094-02B68F19E606}" type="slidenum">
              <a:rPr lang="en-US" smtClean="0"/>
              <a:t>‹#›</a:t>
            </a:fld>
            <a:endParaRPr lang="en-US"/>
          </a:p>
        </p:txBody>
      </p:sp>
      <p:sp>
        <p:nvSpPr>
          <p:cNvPr id="4" name="Text Placeholder 3">
            <a:extLst>
              <a:ext uri="{FF2B5EF4-FFF2-40B4-BE49-F238E27FC236}">
                <a16:creationId xmlns:a16="http://schemas.microsoft.com/office/drawing/2014/main" id="{79119F9A-70EB-D647-9B11-54888D48A389}"/>
              </a:ext>
            </a:extLst>
          </p:cNvPr>
          <p:cNvSpPr>
            <a:spLocks noGrp="1"/>
          </p:cNvSpPr>
          <p:nvPr>
            <p:ph type="body" sz="quarter" idx="17"/>
          </p:nvPr>
        </p:nvSpPr>
        <p:spPr>
          <a:xfrm>
            <a:off x="838200" y="2508250"/>
            <a:ext cx="1970549" cy="1155700"/>
          </a:xfrm>
        </p:spPr>
        <p:txBody>
          <a:bodyPr/>
          <a:lstStyle>
            <a:lvl1pPr marL="8335" indent="-8335">
              <a:buNone/>
              <a:tabLst/>
              <a:defRPr/>
            </a:lvl1pPr>
          </a:lstStyle>
          <a:p>
            <a:pPr lvl="0"/>
            <a:r>
              <a:rPr lang="en-US"/>
              <a:t>Edit Master text styles</a:t>
            </a:r>
          </a:p>
        </p:txBody>
      </p:sp>
      <p:sp>
        <p:nvSpPr>
          <p:cNvPr id="10" name="Text Placeholder 3">
            <a:extLst>
              <a:ext uri="{FF2B5EF4-FFF2-40B4-BE49-F238E27FC236}">
                <a16:creationId xmlns:a16="http://schemas.microsoft.com/office/drawing/2014/main" id="{FD893A2B-96E4-AD45-9DEA-BCBE2B2F2949}"/>
              </a:ext>
            </a:extLst>
          </p:cNvPr>
          <p:cNvSpPr>
            <a:spLocks noGrp="1"/>
          </p:cNvSpPr>
          <p:nvPr>
            <p:ph type="body" sz="quarter" idx="18" hasCustomPrompt="1"/>
          </p:nvPr>
        </p:nvSpPr>
        <p:spPr>
          <a:xfrm>
            <a:off x="838200" y="1778000"/>
            <a:ext cx="1970549" cy="660400"/>
          </a:xfrm>
        </p:spPr>
        <p:txBody>
          <a:bodyPr anchor="b" anchorCtr="0"/>
          <a:lstStyle>
            <a:lvl1pPr marL="8335" indent="-8335">
              <a:buNone/>
              <a:tabLst/>
              <a:defRPr sz="3300"/>
            </a:lvl1pPr>
            <a:lvl2pPr marL="8335" indent="-8335">
              <a:buNone/>
              <a:tabLst/>
              <a:defRPr sz="1350"/>
            </a:lvl2pPr>
            <a:lvl3pPr>
              <a:buNone/>
              <a:defRPr/>
            </a:lvl3pPr>
            <a:lvl4pPr>
              <a:buNone/>
              <a:defRPr/>
            </a:lvl4pPr>
            <a:lvl5pPr>
              <a:buNone/>
              <a:defRPr/>
            </a:lvl5pPr>
          </a:lstStyle>
          <a:p>
            <a:pPr lvl="0"/>
            <a:r>
              <a:rPr lang="en-GB"/>
              <a:t>00</a:t>
            </a:r>
          </a:p>
        </p:txBody>
      </p:sp>
      <p:sp>
        <p:nvSpPr>
          <p:cNvPr id="11" name="Text Placeholder 3">
            <a:extLst>
              <a:ext uri="{FF2B5EF4-FFF2-40B4-BE49-F238E27FC236}">
                <a16:creationId xmlns:a16="http://schemas.microsoft.com/office/drawing/2014/main" id="{441F6FF3-2941-C347-8E78-9CB8FCC13538}"/>
              </a:ext>
            </a:extLst>
          </p:cNvPr>
          <p:cNvSpPr>
            <a:spLocks noGrp="1"/>
          </p:cNvSpPr>
          <p:nvPr>
            <p:ph type="body" sz="quarter" idx="19"/>
          </p:nvPr>
        </p:nvSpPr>
        <p:spPr>
          <a:xfrm>
            <a:off x="3559175" y="2508250"/>
            <a:ext cx="1973212" cy="1155700"/>
          </a:xfrm>
        </p:spPr>
        <p:txBody>
          <a:bodyPr/>
          <a:lstStyle>
            <a:lvl1pPr marL="8335" indent="-8335">
              <a:buNone/>
              <a:tabLst/>
              <a:defRPr/>
            </a:lvl1pPr>
          </a:lstStyle>
          <a:p>
            <a:pPr lvl="0"/>
            <a:r>
              <a:rPr lang="en-US"/>
              <a:t>Edit Master text styles</a:t>
            </a:r>
          </a:p>
        </p:txBody>
      </p:sp>
      <p:sp>
        <p:nvSpPr>
          <p:cNvPr id="12" name="Text Placeholder 3">
            <a:extLst>
              <a:ext uri="{FF2B5EF4-FFF2-40B4-BE49-F238E27FC236}">
                <a16:creationId xmlns:a16="http://schemas.microsoft.com/office/drawing/2014/main" id="{EC05DE71-09F2-CC41-AF52-72BEA309476B}"/>
              </a:ext>
            </a:extLst>
          </p:cNvPr>
          <p:cNvSpPr>
            <a:spLocks noGrp="1"/>
          </p:cNvSpPr>
          <p:nvPr>
            <p:ph type="body" sz="quarter" idx="20" hasCustomPrompt="1"/>
          </p:nvPr>
        </p:nvSpPr>
        <p:spPr>
          <a:xfrm>
            <a:off x="3559176" y="1778000"/>
            <a:ext cx="1970549" cy="660400"/>
          </a:xfrm>
        </p:spPr>
        <p:txBody>
          <a:bodyPr anchor="b" anchorCtr="0"/>
          <a:lstStyle>
            <a:lvl1pPr marL="8335" indent="-8335">
              <a:buNone/>
              <a:tabLst/>
              <a:defRPr sz="3300"/>
            </a:lvl1pPr>
            <a:lvl2pPr marL="8335" indent="-8335">
              <a:buNone/>
              <a:tabLst/>
              <a:defRPr sz="1350"/>
            </a:lvl2pPr>
            <a:lvl3pPr>
              <a:buNone/>
              <a:defRPr/>
            </a:lvl3pPr>
            <a:lvl4pPr>
              <a:buNone/>
              <a:defRPr/>
            </a:lvl4pPr>
            <a:lvl5pPr>
              <a:buNone/>
              <a:defRPr/>
            </a:lvl5pPr>
          </a:lstStyle>
          <a:p>
            <a:pPr lvl="0"/>
            <a:r>
              <a:rPr lang="en-GB"/>
              <a:t>00</a:t>
            </a:r>
          </a:p>
        </p:txBody>
      </p:sp>
      <p:sp>
        <p:nvSpPr>
          <p:cNvPr id="13" name="Text Placeholder 3">
            <a:extLst>
              <a:ext uri="{FF2B5EF4-FFF2-40B4-BE49-F238E27FC236}">
                <a16:creationId xmlns:a16="http://schemas.microsoft.com/office/drawing/2014/main" id="{BD5BEDA5-A8DA-B04B-BCD4-F049B2FBAA9F}"/>
              </a:ext>
            </a:extLst>
          </p:cNvPr>
          <p:cNvSpPr>
            <a:spLocks noGrp="1"/>
          </p:cNvSpPr>
          <p:nvPr>
            <p:ph type="body" sz="quarter" idx="21"/>
          </p:nvPr>
        </p:nvSpPr>
        <p:spPr>
          <a:xfrm>
            <a:off x="6276975" y="2508250"/>
            <a:ext cx="1970549" cy="1155700"/>
          </a:xfrm>
        </p:spPr>
        <p:txBody>
          <a:bodyPr/>
          <a:lstStyle>
            <a:lvl1pPr marL="8335" indent="-8335">
              <a:buNone/>
              <a:tabLst/>
              <a:defRPr/>
            </a:lvl1pPr>
          </a:lstStyle>
          <a:p>
            <a:pPr lvl="0"/>
            <a:r>
              <a:rPr lang="en-US"/>
              <a:t>Edit Master text styles</a:t>
            </a:r>
          </a:p>
        </p:txBody>
      </p:sp>
      <p:sp>
        <p:nvSpPr>
          <p:cNvPr id="14" name="Text Placeholder 3">
            <a:extLst>
              <a:ext uri="{FF2B5EF4-FFF2-40B4-BE49-F238E27FC236}">
                <a16:creationId xmlns:a16="http://schemas.microsoft.com/office/drawing/2014/main" id="{73E71183-B86E-524F-BA8A-9BD97EC9A24B}"/>
              </a:ext>
            </a:extLst>
          </p:cNvPr>
          <p:cNvSpPr>
            <a:spLocks noGrp="1"/>
          </p:cNvSpPr>
          <p:nvPr>
            <p:ph type="body" sz="quarter" idx="22" hasCustomPrompt="1"/>
          </p:nvPr>
        </p:nvSpPr>
        <p:spPr>
          <a:xfrm>
            <a:off x="6276975" y="1778000"/>
            <a:ext cx="1970549" cy="660400"/>
          </a:xfrm>
        </p:spPr>
        <p:txBody>
          <a:bodyPr anchor="b" anchorCtr="0"/>
          <a:lstStyle>
            <a:lvl1pPr marL="8335" indent="-8335">
              <a:buNone/>
              <a:tabLst/>
              <a:defRPr sz="3300"/>
            </a:lvl1pPr>
            <a:lvl2pPr marL="8335" indent="-8335">
              <a:buNone/>
              <a:tabLst/>
              <a:defRPr sz="1350"/>
            </a:lvl2pPr>
            <a:lvl3pPr>
              <a:buNone/>
              <a:defRPr/>
            </a:lvl3pPr>
            <a:lvl4pPr>
              <a:buNone/>
              <a:defRPr/>
            </a:lvl4pPr>
            <a:lvl5pPr>
              <a:buNone/>
              <a:defRPr/>
            </a:lvl5pPr>
          </a:lstStyle>
          <a:p>
            <a:pPr lvl="0"/>
            <a:r>
              <a:rPr lang="en-GB"/>
              <a:t>00</a:t>
            </a:r>
          </a:p>
        </p:txBody>
      </p:sp>
      <p:sp>
        <p:nvSpPr>
          <p:cNvPr id="15" name="Text Placeholder 3">
            <a:extLst>
              <a:ext uri="{FF2B5EF4-FFF2-40B4-BE49-F238E27FC236}">
                <a16:creationId xmlns:a16="http://schemas.microsoft.com/office/drawing/2014/main" id="{8C3EEEFB-8B1A-C349-B754-E168F842B2A8}"/>
              </a:ext>
            </a:extLst>
          </p:cNvPr>
          <p:cNvSpPr>
            <a:spLocks noGrp="1"/>
          </p:cNvSpPr>
          <p:nvPr>
            <p:ph type="body" sz="quarter" idx="23"/>
          </p:nvPr>
        </p:nvSpPr>
        <p:spPr>
          <a:xfrm>
            <a:off x="8991601" y="2508250"/>
            <a:ext cx="1981201" cy="1155700"/>
          </a:xfrm>
        </p:spPr>
        <p:txBody>
          <a:bodyPr/>
          <a:lstStyle>
            <a:lvl1pPr marL="8335" indent="-8335">
              <a:buNone/>
              <a:tabLst/>
              <a:defRPr/>
            </a:lvl1pPr>
          </a:lstStyle>
          <a:p>
            <a:pPr lvl="0"/>
            <a:r>
              <a:rPr lang="en-US"/>
              <a:t>Edit Master text styles</a:t>
            </a:r>
          </a:p>
        </p:txBody>
      </p:sp>
      <p:sp>
        <p:nvSpPr>
          <p:cNvPr id="16" name="Text Placeholder 3">
            <a:extLst>
              <a:ext uri="{FF2B5EF4-FFF2-40B4-BE49-F238E27FC236}">
                <a16:creationId xmlns:a16="http://schemas.microsoft.com/office/drawing/2014/main" id="{4ADBB1D3-254C-CF45-83E8-E32593EDCECA}"/>
              </a:ext>
            </a:extLst>
          </p:cNvPr>
          <p:cNvSpPr>
            <a:spLocks noGrp="1"/>
          </p:cNvSpPr>
          <p:nvPr>
            <p:ph type="body" sz="quarter" idx="24" hasCustomPrompt="1"/>
          </p:nvPr>
        </p:nvSpPr>
        <p:spPr>
          <a:xfrm>
            <a:off x="8991600" y="1778000"/>
            <a:ext cx="1981200" cy="660400"/>
          </a:xfrm>
        </p:spPr>
        <p:txBody>
          <a:bodyPr anchor="b" anchorCtr="0"/>
          <a:lstStyle>
            <a:lvl1pPr marL="8335" indent="-8335">
              <a:buNone/>
              <a:tabLst/>
              <a:defRPr sz="3300"/>
            </a:lvl1pPr>
            <a:lvl2pPr marL="8335" indent="-8335">
              <a:buNone/>
              <a:tabLst/>
              <a:defRPr sz="1350"/>
            </a:lvl2pPr>
            <a:lvl3pPr>
              <a:buNone/>
              <a:defRPr/>
            </a:lvl3pPr>
            <a:lvl4pPr>
              <a:buNone/>
              <a:defRPr/>
            </a:lvl4pPr>
            <a:lvl5pPr>
              <a:buNone/>
              <a:defRPr/>
            </a:lvl5pPr>
          </a:lstStyle>
          <a:p>
            <a:pPr lvl="0"/>
            <a:r>
              <a:rPr lang="en-GB"/>
              <a:t>00</a:t>
            </a:r>
          </a:p>
        </p:txBody>
      </p:sp>
      <p:sp>
        <p:nvSpPr>
          <p:cNvPr id="17" name="Text Placeholder 3">
            <a:extLst>
              <a:ext uri="{FF2B5EF4-FFF2-40B4-BE49-F238E27FC236}">
                <a16:creationId xmlns:a16="http://schemas.microsoft.com/office/drawing/2014/main" id="{EA7EF18D-2B04-214B-B672-848E695BBA47}"/>
              </a:ext>
            </a:extLst>
          </p:cNvPr>
          <p:cNvSpPr>
            <a:spLocks noGrp="1"/>
          </p:cNvSpPr>
          <p:nvPr>
            <p:ph type="body" sz="quarter" idx="25"/>
          </p:nvPr>
        </p:nvSpPr>
        <p:spPr>
          <a:xfrm>
            <a:off x="838200" y="4692650"/>
            <a:ext cx="1970549" cy="1155700"/>
          </a:xfrm>
        </p:spPr>
        <p:txBody>
          <a:bodyPr/>
          <a:lstStyle>
            <a:lvl1pPr marL="8335" indent="-8335">
              <a:buNone/>
              <a:tabLst/>
              <a:defRPr/>
            </a:lvl1pPr>
          </a:lstStyle>
          <a:p>
            <a:pPr lvl="0"/>
            <a:r>
              <a:rPr lang="en-US"/>
              <a:t>Edit Master text styles</a:t>
            </a:r>
          </a:p>
        </p:txBody>
      </p:sp>
      <p:sp>
        <p:nvSpPr>
          <p:cNvPr id="18" name="Text Placeholder 3">
            <a:extLst>
              <a:ext uri="{FF2B5EF4-FFF2-40B4-BE49-F238E27FC236}">
                <a16:creationId xmlns:a16="http://schemas.microsoft.com/office/drawing/2014/main" id="{3829B56C-7CB8-594B-8FA0-38E7AF96DAFA}"/>
              </a:ext>
            </a:extLst>
          </p:cNvPr>
          <p:cNvSpPr>
            <a:spLocks noGrp="1"/>
          </p:cNvSpPr>
          <p:nvPr>
            <p:ph type="body" sz="quarter" idx="26" hasCustomPrompt="1"/>
          </p:nvPr>
        </p:nvSpPr>
        <p:spPr>
          <a:xfrm>
            <a:off x="838200" y="3962400"/>
            <a:ext cx="1970549" cy="660400"/>
          </a:xfrm>
        </p:spPr>
        <p:txBody>
          <a:bodyPr anchor="b" anchorCtr="0"/>
          <a:lstStyle>
            <a:lvl1pPr marL="8335" indent="-8335">
              <a:buNone/>
              <a:tabLst/>
              <a:defRPr sz="3300"/>
            </a:lvl1pPr>
            <a:lvl2pPr marL="8335" indent="-8335">
              <a:buNone/>
              <a:tabLst/>
              <a:defRPr sz="1350"/>
            </a:lvl2pPr>
            <a:lvl3pPr>
              <a:buNone/>
              <a:defRPr/>
            </a:lvl3pPr>
            <a:lvl4pPr>
              <a:buNone/>
              <a:defRPr/>
            </a:lvl4pPr>
            <a:lvl5pPr>
              <a:buNone/>
              <a:defRPr/>
            </a:lvl5pPr>
          </a:lstStyle>
          <a:p>
            <a:pPr lvl="0"/>
            <a:r>
              <a:rPr lang="en-GB"/>
              <a:t>00</a:t>
            </a:r>
          </a:p>
        </p:txBody>
      </p:sp>
      <p:sp>
        <p:nvSpPr>
          <p:cNvPr id="19" name="Text Placeholder 3">
            <a:extLst>
              <a:ext uri="{FF2B5EF4-FFF2-40B4-BE49-F238E27FC236}">
                <a16:creationId xmlns:a16="http://schemas.microsoft.com/office/drawing/2014/main" id="{3D9C718C-0C55-3341-AF4C-454502C7E248}"/>
              </a:ext>
            </a:extLst>
          </p:cNvPr>
          <p:cNvSpPr>
            <a:spLocks noGrp="1"/>
          </p:cNvSpPr>
          <p:nvPr>
            <p:ph type="body" sz="quarter" idx="27"/>
          </p:nvPr>
        </p:nvSpPr>
        <p:spPr>
          <a:xfrm>
            <a:off x="3559175" y="4692650"/>
            <a:ext cx="1973212" cy="1155700"/>
          </a:xfrm>
        </p:spPr>
        <p:txBody>
          <a:bodyPr/>
          <a:lstStyle>
            <a:lvl1pPr marL="8335" indent="-8335">
              <a:buNone/>
              <a:tabLst/>
              <a:defRPr/>
            </a:lvl1pPr>
          </a:lstStyle>
          <a:p>
            <a:pPr lvl="0"/>
            <a:r>
              <a:rPr lang="en-US"/>
              <a:t>Edit Master text styles</a:t>
            </a:r>
          </a:p>
        </p:txBody>
      </p:sp>
      <p:sp>
        <p:nvSpPr>
          <p:cNvPr id="20" name="Text Placeholder 3">
            <a:extLst>
              <a:ext uri="{FF2B5EF4-FFF2-40B4-BE49-F238E27FC236}">
                <a16:creationId xmlns:a16="http://schemas.microsoft.com/office/drawing/2014/main" id="{C4537E9A-8DD9-654B-A88D-0B0D048C7FA8}"/>
              </a:ext>
            </a:extLst>
          </p:cNvPr>
          <p:cNvSpPr>
            <a:spLocks noGrp="1"/>
          </p:cNvSpPr>
          <p:nvPr>
            <p:ph type="body" sz="quarter" idx="28" hasCustomPrompt="1"/>
          </p:nvPr>
        </p:nvSpPr>
        <p:spPr>
          <a:xfrm>
            <a:off x="3559176" y="3962400"/>
            <a:ext cx="1970549" cy="660400"/>
          </a:xfrm>
        </p:spPr>
        <p:txBody>
          <a:bodyPr anchor="b" anchorCtr="0"/>
          <a:lstStyle>
            <a:lvl1pPr marL="8335" indent="-8335">
              <a:buNone/>
              <a:tabLst/>
              <a:defRPr sz="3300"/>
            </a:lvl1pPr>
            <a:lvl2pPr marL="8335" indent="-8335">
              <a:buNone/>
              <a:tabLst/>
              <a:defRPr sz="1350"/>
            </a:lvl2pPr>
            <a:lvl3pPr>
              <a:buNone/>
              <a:defRPr/>
            </a:lvl3pPr>
            <a:lvl4pPr>
              <a:buNone/>
              <a:defRPr/>
            </a:lvl4pPr>
            <a:lvl5pPr>
              <a:buNone/>
              <a:defRPr/>
            </a:lvl5pPr>
          </a:lstStyle>
          <a:p>
            <a:pPr lvl="0"/>
            <a:r>
              <a:rPr lang="en-GB"/>
              <a:t>00</a:t>
            </a:r>
          </a:p>
        </p:txBody>
      </p:sp>
      <p:sp>
        <p:nvSpPr>
          <p:cNvPr id="21" name="Text Placeholder 3">
            <a:extLst>
              <a:ext uri="{FF2B5EF4-FFF2-40B4-BE49-F238E27FC236}">
                <a16:creationId xmlns:a16="http://schemas.microsoft.com/office/drawing/2014/main" id="{8CE989BD-BEED-DA40-B909-3CD09C31A9F9}"/>
              </a:ext>
            </a:extLst>
          </p:cNvPr>
          <p:cNvSpPr>
            <a:spLocks noGrp="1"/>
          </p:cNvSpPr>
          <p:nvPr>
            <p:ph type="body" sz="quarter" idx="29"/>
          </p:nvPr>
        </p:nvSpPr>
        <p:spPr>
          <a:xfrm>
            <a:off x="6276975" y="4692650"/>
            <a:ext cx="1970549" cy="1155700"/>
          </a:xfrm>
        </p:spPr>
        <p:txBody>
          <a:bodyPr/>
          <a:lstStyle>
            <a:lvl1pPr marL="8335" indent="-8335">
              <a:buNone/>
              <a:tabLst/>
              <a:defRPr/>
            </a:lvl1pPr>
          </a:lstStyle>
          <a:p>
            <a:pPr lvl="0"/>
            <a:r>
              <a:rPr lang="en-US"/>
              <a:t>Edit Master text styles</a:t>
            </a:r>
          </a:p>
        </p:txBody>
      </p:sp>
      <p:sp>
        <p:nvSpPr>
          <p:cNvPr id="22" name="Text Placeholder 3">
            <a:extLst>
              <a:ext uri="{FF2B5EF4-FFF2-40B4-BE49-F238E27FC236}">
                <a16:creationId xmlns:a16="http://schemas.microsoft.com/office/drawing/2014/main" id="{5F21140F-0E1F-744F-B196-2242156E0E33}"/>
              </a:ext>
            </a:extLst>
          </p:cNvPr>
          <p:cNvSpPr>
            <a:spLocks noGrp="1"/>
          </p:cNvSpPr>
          <p:nvPr>
            <p:ph type="body" sz="quarter" idx="30" hasCustomPrompt="1"/>
          </p:nvPr>
        </p:nvSpPr>
        <p:spPr>
          <a:xfrm>
            <a:off x="6276975" y="3962400"/>
            <a:ext cx="1970549" cy="660400"/>
          </a:xfrm>
        </p:spPr>
        <p:txBody>
          <a:bodyPr anchor="b" anchorCtr="0"/>
          <a:lstStyle>
            <a:lvl1pPr marL="8335" indent="-8335">
              <a:buNone/>
              <a:tabLst/>
              <a:defRPr sz="3300"/>
            </a:lvl1pPr>
            <a:lvl2pPr marL="8335" indent="-8335">
              <a:buNone/>
              <a:tabLst/>
              <a:defRPr sz="1350"/>
            </a:lvl2pPr>
            <a:lvl3pPr>
              <a:buNone/>
              <a:defRPr/>
            </a:lvl3pPr>
            <a:lvl4pPr>
              <a:buNone/>
              <a:defRPr/>
            </a:lvl4pPr>
            <a:lvl5pPr>
              <a:buNone/>
              <a:defRPr/>
            </a:lvl5pPr>
          </a:lstStyle>
          <a:p>
            <a:pPr lvl="0"/>
            <a:r>
              <a:rPr lang="en-GB"/>
              <a:t>00</a:t>
            </a:r>
          </a:p>
        </p:txBody>
      </p:sp>
      <p:sp>
        <p:nvSpPr>
          <p:cNvPr id="23" name="Text Placeholder 3">
            <a:extLst>
              <a:ext uri="{FF2B5EF4-FFF2-40B4-BE49-F238E27FC236}">
                <a16:creationId xmlns:a16="http://schemas.microsoft.com/office/drawing/2014/main" id="{9972FF2E-6201-F847-BED9-90B2E7963306}"/>
              </a:ext>
            </a:extLst>
          </p:cNvPr>
          <p:cNvSpPr>
            <a:spLocks noGrp="1"/>
          </p:cNvSpPr>
          <p:nvPr>
            <p:ph type="body" sz="quarter" idx="31"/>
          </p:nvPr>
        </p:nvSpPr>
        <p:spPr>
          <a:xfrm>
            <a:off x="8991601" y="4692650"/>
            <a:ext cx="1981201" cy="1155700"/>
          </a:xfrm>
        </p:spPr>
        <p:txBody>
          <a:bodyPr/>
          <a:lstStyle>
            <a:lvl1pPr marL="8335" indent="-8335">
              <a:buNone/>
              <a:tabLst/>
              <a:defRPr/>
            </a:lvl1pPr>
          </a:lstStyle>
          <a:p>
            <a:pPr lvl="0"/>
            <a:r>
              <a:rPr lang="en-US"/>
              <a:t>Edit Master text styles</a:t>
            </a:r>
          </a:p>
        </p:txBody>
      </p:sp>
      <p:sp>
        <p:nvSpPr>
          <p:cNvPr id="24" name="Text Placeholder 3">
            <a:extLst>
              <a:ext uri="{FF2B5EF4-FFF2-40B4-BE49-F238E27FC236}">
                <a16:creationId xmlns:a16="http://schemas.microsoft.com/office/drawing/2014/main" id="{08F655F6-0C90-E643-824E-16BC2235827D}"/>
              </a:ext>
            </a:extLst>
          </p:cNvPr>
          <p:cNvSpPr>
            <a:spLocks noGrp="1"/>
          </p:cNvSpPr>
          <p:nvPr>
            <p:ph type="body" sz="quarter" idx="32" hasCustomPrompt="1"/>
          </p:nvPr>
        </p:nvSpPr>
        <p:spPr>
          <a:xfrm>
            <a:off x="8991600" y="3962400"/>
            <a:ext cx="1981200" cy="660400"/>
          </a:xfrm>
        </p:spPr>
        <p:txBody>
          <a:bodyPr anchor="b" anchorCtr="0"/>
          <a:lstStyle>
            <a:lvl1pPr marL="8335" indent="-8335">
              <a:buNone/>
              <a:tabLst/>
              <a:defRPr sz="3300"/>
            </a:lvl1pPr>
            <a:lvl2pPr marL="8335" indent="-8335">
              <a:buNone/>
              <a:tabLst/>
              <a:defRPr sz="1350"/>
            </a:lvl2pPr>
            <a:lvl3pPr>
              <a:buNone/>
              <a:defRPr/>
            </a:lvl3pPr>
            <a:lvl4pPr>
              <a:buNone/>
              <a:defRPr/>
            </a:lvl4pPr>
            <a:lvl5pPr>
              <a:buNone/>
              <a:defRPr/>
            </a:lvl5pPr>
          </a:lstStyle>
          <a:p>
            <a:pPr lvl="0"/>
            <a:r>
              <a:rPr lang="en-GB"/>
              <a:t>00</a:t>
            </a:r>
          </a:p>
        </p:txBody>
      </p:sp>
      <p:sp>
        <p:nvSpPr>
          <p:cNvPr id="25" name="Title 1">
            <a:extLst>
              <a:ext uri="{FF2B5EF4-FFF2-40B4-BE49-F238E27FC236}">
                <a16:creationId xmlns:a16="http://schemas.microsoft.com/office/drawing/2014/main" id="{A2000C0D-DF81-5347-9F15-A516CE312F0E}"/>
              </a:ext>
            </a:extLst>
          </p:cNvPr>
          <p:cNvSpPr>
            <a:spLocks noGrp="1"/>
          </p:cNvSpPr>
          <p:nvPr>
            <p:ph type="title" hasCustomPrompt="1"/>
          </p:nvPr>
        </p:nvSpPr>
        <p:spPr>
          <a:xfrm>
            <a:off x="838200" y="569118"/>
            <a:ext cx="10515600" cy="668340"/>
          </a:xfrm>
        </p:spPr>
        <p:txBody>
          <a:bodyPr/>
          <a:lstStyle>
            <a:lvl1pPr algn="l">
              <a:spcBef>
                <a:spcPts val="0"/>
              </a:spcBef>
              <a:defRPr sz="2700" b="0" i="0" spc="0" baseline="0"/>
            </a:lvl1pPr>
          </a:lstStyle>
          <a:p>
            <a:r>
              <a:rPr lang="en-GB"/>
              <a:t>CLICK TO EDIT MASTER TITLE STYLE</a:t>
            </a:r>
            <a:endParaRPr lang="en-US"/>
          </a:p>
        </p:txBody>
      </p:sp>
    </p:spTree>
    <p:extLst>
      <p:ext uri="{BB962C8B-B14F-4D97-AF65-F5344CB8AC3E}">
        <p14:creationId xmlns:p14="http://schemas.microsoft.com/office/powerpoint/2010/main" val="22621095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5" name="Rectangle 4"/>
          <p:cNvSpPr/>
          <p:nvPr/>
        </p:nvSpPr>
        <p:spPr>
          <a:xfrm>
            <a:off x="3178"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8"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8508168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96D49BB-FF68-4047-BB38-F51510AAA9EC}" type="datetimeFigureOut">
              <a:rPr lang="en-GB" smtClean="0"/>
              <a:pPr/>
              <a:t>10/02/2025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96E0F62-6EB6-479E-9E7C-6E5E2FE333AD}" type="slidenum">
              <a:rPr lang="en-GB" smtClean="0"/>
              <a:pPr/>
              <a:t>‹#›</a:t>
            </a:fld>
            <a:endParaRPr lang="en-GB"/>
          </a:p>
        </p:txBody>
      </p:sp>
    </p:spTree>
    <p:extLst>
      <p:ext uri="{BB962C8B-B14F-4D97-AF65-F5344CB8AC3E}">
        <p14:creationId xmlns:p14="http://schemas.microsoft.com/office/powerpoint/2010/main" val="5732876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hasCustomPrompt="1"/>
          </p:nvPr>
        </p:nvSpPr>
        <p:spPr/>
        <p:txBody>
          <a:bodyPr/>
          <a:lstStyle>
            <a:lvl1pPr>
              <a:defRPr b="0" baseline="0"/>
            </a:lvl1pPr>
            <a:lvl2pPr marL="742950" indent="-285750">
              <a:buFont typeface="Arial"/>
              <a:buChar char="•"/>
              <a:defRPr/>
            </a:lvl2pPr>
            <a:lvl3pPr marL="1257300" indent="-342900">
              <a:buFont typeface="Lucida Grande"/>
              <a:buChar char="-"/>
              <a:defRPr/>
            </a:lvl3pPr>
            <a:lvl4pPr marL="1714500" indent="-342900">
              <a:buClr>
                <a:srgbClr val="00ABB5"/>
              </a:buClr>
              <a:buFont typeface="Wingdings" charset="2"/>
              <a:buChar char="Ø"/>
              <a:defRPr/>
            </a:lvl4pPr>
            <a:lvl5pPr marL="2171700" indent="-342900">
              <a:buClr>
                <a:srgbClr val="00ABB5"/>
              </a:buClr>
              <a:buFont typeface="Lucida Grande"/>
              <a:buChar char="-"/>
              <a:defRPr/>
            </a:lvl5pPr>
            <a:lvl6pPr>
              <a:buClr>
                <a:srgbClr val="00ABB5"/>
              </a:buClr>
              <a:defRPr/>
            </a:lvl6pPr>
          </a:lstStyle>
          <a:p>
            <a:pPr lvl="0"/>
            <a:r>
              <a:rPr lang="en-US"/>
              <a:t>Main body style like this and leading into bullets:</a:t>
            </a:r>
          </a:p>
          <a:p>
            <a:pPr lvl="1"/>
            <a:r>
              <a:rPr lang="en-US"/>
              <a:t>First level bullet</a:t>
            </a:r>
          </a:p>
          <a:p>
            <a:pPr lvl="2"/>
            <a:r>
              <a:rPr lang="en-US"/>
              <a:t>Second level bullet</a:t>
            </a:r>
          </a:p>
          <a:p>
            <a:pPr lvl="3"/>
            <a:r>
              <a:rPr lang="en-US"/>
              <a:t>Third level bullet</a:t>
            </a:r>
          </a:p>
          <a:p>
            <a:pPr lvl="4"/>
            <a:r>
              <a:rPr lang="en-US"/>
              <a:t>Fourth level</a:t>
            </a:r>
          </a:p>
          <a:p>
            <a:pPr lvl="5"/>
            <a:r>
              <a:rPr lang="en-US"/>
              <a:t>Fifth level</a:t>
            </a:r>
            <a:endParaRPr lang="en-GB"/>
          </a:p>
        </p:txBody>
      </p:sp>
      <p:cxnSp>
        <p:nvCxnSpPr>
          <p:cNvPr id="6" name="Straight Connector 5"/>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BA84719E-0005-42AA-9183-AB9A51DD443D}"/>
              </a:ext>
            </a:extLst>
          </p:cNvPr>
          <p:cNvSpPr txBox="1"/>
          <p:nvPr userDrawn="1"/>
        </p:nvSpPr>
        <p:spPr>
          <a:xfrm>
            <a:off x="7522233" y="6232454"/>
            <a:ext cx="4101173" cy="461665"/>
          </a:xfrm>
          <a:prstGeom prst="rect">
            <a:avLst/>
          </a:prstGeom>
          <a:noFill/>
        </p:spPr>
        <p:txBody>
          <a:bodyPr wrap="square" rtlCol="0">
            <a:spAutoFit/>
          </a:bodyPr>
          <a:lstStyle/>
          <a:p>
            <a:pPr algn="r" eaLnBrk="1" hangingPunct="1">
              <a:lnSpc>
                <a:spcPct val="100000"/>
              </a:lnSpc>
              <a:spcBef>
                <a:spcPts val="0"/>
              </a:spcBef>
              <a:spcAft>
                <a:spcPts val="0"/>
              </a:spcAft>
            </a:pPr>
            <a:r>
              <a:rPr lang="en-GB" sz="1200" b="0">
                <a:solidFill>
                  <a:srgbClr val="00ABB5"/>
                </a:solidFill>
              </a:rPr>
              <a:t>For Scotland's learners, with Scotland's educators</a:t>
            </a:r>
          </a:p>
          <a:p>
            <a:pPr marL="0" marR="0" lvl="0" indent="0" algn="r" defTabSz="914400" rtl="0" eaLnBrk="1" fontAlgn="auto" latinLnBrk="0" hangingPunct="1">
              <a:lnSpc>
                <a:spcPct val="100000"/>
              </a:lnSpc>
              <a:spcBef>
                <a:spcPts val="0"/>
              </a:spcBef>
              <a:spcAft>
                <a:spcPts val="0"/>
              </a:spcAft>
              <a:buClrTx/>
              <a:buSzTx/>
              <a:buFontTx/>
              <a:buNone/>
              <a:tabLst/>
              <a:defRPr/>
            </a:pPr>
            <a:r>
              <a:rPr lang="en-GB" sz="1200" b="0">
                <a:solidFill>
                  <a:srgbClr val="00ABB5"/>
                </a:solidFill>
              </a:rPr>
              <a:t>Do luchd-ionnsachaidh na h-Alba, le luchd-foghlaim Alba </a:t>
            </a:r>
          </a:p>
        </p:txBody>
      </p:sp>
    </p:spTree>
    <p:extLst>
      <p:ext uri="{BB962C8B-B14F-4D97-AF65-F5344CB8AC3E}">
        <p14:creationId xmlns:p14="http://schemas.microsoft.com/office/powerpoint/2010/main" val="3166074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divider Dark (full bleed imag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6E74D08-EA4F-FA42-9681-74A0037C00C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276291"/>
            <a:ext cx="12192000" cy="8134291"/>
          </a:xfrm>
          <a:prstGeom prst="rect">
            <a:avLst/>
          </a:prstGeom>
        </p:spPr>
      </p:pic>
      <p:sp>
        <p:nvSpPr>
          <p:cNvPr id="6" name="Slide Number Placeholder 5">
            <a:extLst>
              <a:ext uri="{FF2B5EF4-FFF2-40B4-BE49-F238E27FC236}">
                <a16:creationId xmlns:a16="http://schemas.microsoft.com/office/drawing/2014/main" id="{4A5F6BE1-3FD1-814C-A9BA-39394515AAE2}"/>
              </a:ext>
            </a:extLst>
          </p:cNvPr>
          <p:cNvSpPr>
            <a:spLocks noGrp="1"/>
          </p:cNvSpPr>
          <p:nvPr>
            <p:ph type="sldNum" sz="quarter" idx="12"/>
          </p:nvPr>
        </p:nvSpPr>
        <p:spPr/>
        <p:txBody>
          <a:bodyPr/>
          <a:lstStyle>
            <a:lvl1pPr>
              <a:defRPr>
                <a:solidFill>
                  <a:schemeClr val="bg1"/>
                </a:solidFill>
              </a:defRPr>
            </a:lvl1pPr>
          </a:lstStyle>
          <a:p>
            <a:fld id="{5DC2B412-3265-5A49-9094-02B68F19E606}" type="slidenum">
              <a:rPr lang="en-US" smtClean="0"/>
              <a:t>‹#›</a:t>
            </a:fld>
            <a:endParaRPr lang="en-US"/>
          </a:p>
        </p:txBody>
      </p:sp>
      <p:sp>
        <p:nvSpPr>
          <p:cNvPr id="11" name="Rectangle 10">
            <a:extLst>
              <a:ext uri="{FF2B5EF4-FFF2-40B4-BE49-F238E27FC236}">
                <a16:creationId xmlns:a16="http://schemas.microsoft.com/office/drawing/2014/main" id="{31D0300E-5955-7644-9356-972D8289B1E6}"/>
              </a:ext>
            </a:extLst>
          </p:cNvPr>
          <p:cNvSpPr/>
          <p:nvPr/>
        </p:nvSpPr>
        <p:spPr>
          <a:xfrm>
            <a:off x="0" y="-477077"/>
            <a:ext cx="344557" cy="3445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42C2EB0-DE11-2B41-A9EF-ED9EF29C337B}"/>
              </a:ext>
            </a:extLst>
          </p:cNvPr>
          <p:cNvSpPr/>
          <p:nvPr/>
        </p:nvSpPr>
        <p:spPr>
          <a:xfrm>
            <a:off x="437324" y="-477077"/>
            <a:ext cx="344557" cy="34455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7588FCE0-E307-6E4A-B92D-F2DA28F3B024}"/>
              </a:ext>
            </a:extLst>
          </p:cNvPr>
          <p:cNvSpPr/>
          <p:nvPr/>
        </p:nvSpPr>
        <p:spPr>
          <a:xfrm>
            <a:off x="874644" y="-477077"/>
            <a:ext cx="344557" cy="3445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Rectangle 13">
            <a:extLst>
              <a:ext uri="{FF2B5EF4-FFF2-40B4-BE49-F238E27FC236}">
                <a16:creationId xmlns:a16="http://schemas.microsoft.com/office/drawing/2014/main" id="{CF2F1EA8-78CF-F84D-A16D-2D7C3B074140}"/>
              </a:ext>
            </a:extLst>
          </p:cNvPr>
          <p:cNvSpPr/>
          <p:nvPr/>
        </p:nvSpPr>
        <p:spPr>
          <a:xfrm>
            <a:off x="1311968" y="-477077"/>
            <a:ext cx="344557" cy="34455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5" name="Rectangle 14">
            <a:extLst>
              <a:ext uri="{FF2B5EF4-FFF2-40B4-BE49-F238E27FC236}">
                <a16:creationId xmlns:a16="http://schemas.microsoft.com/office/drawing/2014/main" id="{842DDF89-D445-3046-BD7C-29AE9BF97F07}"/>
              </a:ext>
            </a:extLst>
          </p:cNvPr>
          <p:cNvSpPr/>
          <p:nvPr/>
        </p:nvSpPr>
        <p:spPr>
          <a:xfrm>
            <a:off x="1749288" y="-477077"/>
            <a:ext cx="344557" cy="34455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6" name="Rectangle 15">
            <a:extLst>
              <a:ext uri="{FF2B5EF4-FFF2-40B4-BE49-F238E27FC236}">
                <a16:creationId xmlns:a16="http://schemas.microsoft.com/office/drawing/2014/main" id="{CD80F3A5-73E7-8246-93DE-E1B1419D2EB3}"/>
              </a:ext>
            </a:extLst>
          </p:cNvPr>
          <p:cNvSpPr/>
          <p:nvPr/>
        </p:nvSpPr>
        <p:spPr>
          <a:xfrm>
            <a:off x="2186608" y="-477077"/>
            <a:ext cx="344557" cy="34455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8" name="Freeform 17">
            <a:extLst>
              <a:ext uri="{FF2B5EF4-FFF2-40B4-BE49-F238E27FC236}">
                <a16:creationId xmlns:a16="http://schemas.microsoft.com/office/drawing/2014/main" id="{7C10097C-B130-4744-90BE-809B841AC03B}"/>
              </a:ext>
            </a:extLst>
          </p:cNvPr>
          <p:cNvSpPr/>
          <p:nvPr userDrawn="1"/>
        </p:nvSpPr>
        <p:spPr>
          <a:xfrm>
            <a:off x="-70883" y="1"/>
            <a:ext cx="6166884" cy="6867186"/>
          </a:xfrm>
          <a:custGeom>
            <a:avLst/>
            <a:gdLst>
              <a:gd name="connsiteX0" fmla="*/ 0 w 6104408"/>
              <a:gd name="connsiteY0" fmla="*/ 6306 h 6678273"/>
              <a:gd name="connsiteX1" fmla="*/ 0 w 6104408"/>
              <a:gd name="connsiteY1" fmla="*/ 6306 h 6678273"/>
              <a:gd name="connsiteX2" fmla="*/ 6104408 w 6104408"/>
              <a:gd name="connsiteY2" fmla="*/ 0 h 6678273"/>
              <a:gd name="connsiteX3" fmla="*/ 4534163 w 6104408"/>
              <a:gd name="connsiteY3" fmla="*/ 6678273 h 6678273"/>
              <a:gd name="connsiteX4" fmla="*/ 31531 w 6104408"/>
              <a:gd name="connsiteY4" fmla="*/ 6665661 h 6678273"/>
              <a:gd name="connsiteX5" fmla="*/ 0 w 6104408"/>
              <a:gd name="connsiteY5" fmla="*/ 6306 h 6678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04408" h="6678273">
                <a:moveTo>
                  <a:pt x="0" y="6306"/>
                </a:moveTo>
                <a:lnTo>
                  <a:pt x="0" y="6306"/>
                </a:lnTo>
                <a:lnTo>
                  <a:pt x="6104408" y="0"/>
                </a:lnTo>
                <a:lnTo>
                  <a:pt x="4534163" y="6678273"/>
                </a:lnTo>
                <a:lnTo>
                  <a:pt x="31531" y="6665661"/>
                </a:lnTo>
                <a:cubicBezTo>
                  <a:pt x="23123" y="4447978"/>
                  <a:pt x="14714" y="2230295"/>
                  <a:pt x="0" y="6306"/>
                </a:cubicBezTo>
                <a:close/>
              </a:path>
            </a:pathLst>
          </a:custGeom>
          <a:solidFill>
            <a:schemeClr val="accent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5000" tIns="135000" rIns="135000" bIns="135000" rtlCol="0" anchor="ctr"/>
          <a:lstStyle/>
          <a:p>
            <a:pPr algn="ctr"/>
            <a:endParaRPr lang="en-US" sz="900">
              <a:latin typeface="BBC Reith Serif" panose="02040603040305030204" pitchFamily="18" charset="0"/>
              <a:ea typeface="BBC Reith Serif" panose="02040603040305030204" pitchFamily="18" charset="0"/>
              <a:cs typeface="BBC Reith Serif" panose="02040603040305030204" pitchFamily="18" charset="0"/>
            </a:endParaRPr>
          </a:p>
        </p:txBody>
      </p:sp>
      <p:sp>
        <p:nvSpPr>
          <p:cNvPr id="19" name="Subtitle 2">
            <a:extLst>
              <a:ext uri="{FF2B5EF4-FFF2-40B4-BE49-F238E27FC236}">
                <a16:creationId xmlns:a16="http://schemas.microsoft.com/office/drawing/2014/main" id="{DA000FFD-8FE8-D34C-862F-81F0875DFB8E}"/>
              </a:ext>
            </a:extLst>
          </p:cNvPr>
          <p:cNvSpPr>
            <a:spLocks noGrp="1"/>
          </p:cNvSpPr>
          <p:nvPr>
            <p:ph type="subTitle" idx="1" hasCustomPrompt="1"/>
          </p:nvPr>
        </p:nvSpPr>
        <p:spPr>
          <a:xfrm>
            <a:off x="935187" y="2018713"/>
            <a:ext cx="3927436" cy="498598"/>
          </a:xfrm>
        </p:spPr>
        <p:txBody>
          <a:bodyPr wrap="square" anchor="t" anchorCtr="0">
            <a:spAutoFit/>
          </a:bodyPr>
          <a:lstStyle>
            <a:lvl1pPr marL="0" indent="0" algn="l">
              <a:spcBef>
                <a:spcPts val="450"/>
              </a:spcBef>
              <a:buFont typeface="Arial" panose="020B0604020202020204" pitchFamily="34" charset="0"/>
              <a:buNone/>
              <a:defRPr sz="1800" b="0" i="0" spc="0" baseline="0">
                <a:solidFill>
                  <a:schemeClr val="bg1"/>
                </a:solidFill>
                <a:latin typeface="Cabin Regular" pitchFamily="2" charset="77"/>
                <a:ea typeface="BBC Reith Sans" panose="020B0603020204020204" pitchFamily="34" charset="0"/>
                <a:cs typeface="BBC Reith Sans" panose="020B0603020204020204" pitchFamily="34" charset="0"/>
              </a:defRPr>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GB"/>
              <a:t>SECTION DIVIDER</a:t>
            </a:r>
            <a:br>
              <a:rPr lang="en-GB"/>
            </a:br>
            <a:r>
              <a:rPr lang="en-GB"/>
              <a:t>(DARK)</a:t>
            </a:r>
            <a:endParaRPr lang="en-US"/>
          </a:p>
        </p:txBody>
      </p:sp>
      <p:pic>
        <p:nvPicPr>
          <p:cNvPr id="5" name="Graphic 4">
            <a:extLst>
              <a:ext uri="{FF2B5EF4-FFF2-40B4-BE49-F238E27FC236}">
                <a16:creationId xmlns:a16="http://schemas.microsoft.com/office/drawing/2014/main" id="{5FF04EE8-457B-F845-A016-631EE71DEF6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28600" y="5758558"/>
            <a:ext cx="2302565" cy="814587"/>
          </a:xfrm>
          <a:prstGeom prst="rect">
            <a:avLst/>
          </a:prstGeom>
        </p:spPr>
      </p:pic>
    </p:spTree>
    <p:extLst>
      <p:ext uri="{BB962C8B-B14F-4D97-AF65-F5344CB8AC3E}">
        <p14:creationId xmlns:p14="http://schemas.microsoft.com/office/powerpoint/2010/main" val="1665435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Section divider Dark (full bleed imag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6E74D08-EA4F-FA42-9681-74A0037C00C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276291"/>
            <a:ext cx="12192000" cy="8134291"/>
          </a:xfrm>
          <a:prstGeom prst="rect">
            <a:avLst/>
          </a:prstGeom>
        </p:spPr>
      </p:pic>
      <p:sp>
        <p:nvSpPr>
          <p:cNvPr id="6" name="Slide Number Placeholder 5">
            <a:extLst>
              <a:ext uri="{FF2B5EF4-FFF2-40B4-BE49-F238E27FC236}">
                <a16:creationId xmlns:a16="http://schemas.microsoft.com/office/drawing/2014/main" id="{4A5F6BE1-3FD1-814C-A9BA-39394515AAE2}"/>
              </a:ext>
            </a:extLst>
          </p:cNvPr>
          <p:cNvSpPr>
            <a:spLocks noGrp="1"/>
          </p:cNvSpPr>
          <p:nvPr>
            <p:ph type="sldNum" sz="quarter" idx="12"/>
          </p:nvPr>
        </p:nvSpPr>
        <p:spPr/>
        <p:txBody>
          <a:bodyPr/>
          <a:lstStyle>
            <a:lvl1pPr>
              <a:defRPr>
                <a:solidFill>
                  <a:schemeClr val="bg1"/>
                </a:solidFill>
              </a:defRPr>
            </a:lvl1pPr>
          </a:lstStyle>
          <a:p>
            <a:fld id="{5DC2B412-3265-5A49-9094-02B68F19E606}" type="slidenum">
              <a:rPr lang="en-US" smtClean="0"/>
              <a:t>‹#›</a:t>
            </a:fld>
            <a:endParaRPr lang="en-US"/>
          </a:p>
        </p:txBody>
      </p:sp>
      <p:sp>
        <p:nvSpPr>
          <p:cNvPr id="11" name="Rectangle 10">
            <a:extLst>
              <a:ext uri="{FF2B5EF4-FFF2-40B4-BE49-F238E27FC236}">
                <a16:creationId xmlns:a16="http://schemas.microsoft.com/office/drawing/2014/main" id="{31D0300E-5955-7644-9356-972D8289B1E6}"/>
              </a:ext>
            </a:extLst>
          </p:cNvPr>
          <p:cNvSpPr/>
          <p:nvPr/>
        </p:nvSpPr>
        <p:spPr>
          <a:xfrm>
            <a:off x="0" y="-477077"/>
            <a:ext cx="344557" cy="3445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42C2EB0-DE11-2B41-A9EF-ED9EF29C337B}"/>
              </a:ext>
            </a:extLst>
          </p:cNvPr>
          <p:cNvSpPr/>
          <p:nvPr/>
        </p:nvSpPr>
        <p:spPr>
          <a:xfrm>
            <a:off x="437324" y="-477077"/>
            <a:ext cx="344557" cy="34455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7588FCE0-E307-6E4A-B92D-F2DA28F3B024}"/>
              </a:ext>
            </a:extLst>
          </p:cNvPr>
          <p:cNvSpPr/>
          <p:nvPr/>
        </p:nvSpPr>
        <p:spPr>
          <a:xfrm>
            <a:off x="874644" y="-477077"/>
            <a:ext cx="344557" cy="3445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Rectangle 13">
            <a:extLst>
              <a:ext uri="{FF2B5EF4-FFF2-40B4-BE49-F238E27FC236}">
                <a16:creationId xmlns:a16="http://schemas.microsoft.com/office/drawing/2014/main" id="{CF2F1EA8-78CF-F84D-A16D-2D7C3B074140}"/>
              </a:ext>
            </a:extLst>
          </p:cNvPr>
          <p:cNvSpPr/>
          <p:nvPr/>
        </p:nvSpPr>
        <p:spPr>
          <a:xfrm>
            <a:off x="1311968" y="-477077"/>
            <a:ext cx="344557" cy="34455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5" name="Rectangle 14">
            <a:extLst>
              <a:ext uri="{FF2B5EF4-FFF2-40B4-BE49-F238E27FC236}">
                <a16:creationId xmlns:a16="http://schemas.microsoft.com/office/drawing/2014/main" id="{842DDF89-D445-3046-BD7C-29AE9BF97F07}"/>
              </a:ext>
            </a:extLst>
          </p:cNvPr>
          <p:cNvSpPr/>
          <p:nvPr/>
        </p:nvSpPr>
        <p:spPr>
          <a:xfrm>
            <a:off x="1749288" y="-477077"/>
            <a:ext cx="344557" cy="34455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6" name="Rectangle 15">
            <a:extLst>
              <a:ext uri="{FF2B5EF4-FFF2-40B4-BE49-F238E27FC236}">
                <a16:creationId xmlns:a16="http://schemas.microsoft.com/office/drawing/2014/main" id="{CD80F3A5-73E7-8246-93DE-E1B1419D2EB3}"/>
              </a:ext>
            </a:extLst>
          </p:cNvPr>
          <p:cNvSpPr/>
          <p:nvPr/>
        </p:nvSpPr>
        <p:spPr>
          <a:xfrm>
            <a:off x="2186608" y="-477077"/>
            <a:ext cx="344557" cy="34455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8" name="Freeform 17">
            <a:extLst>
              <a:ext uri="{FF2B5EF4-FFF2-40B4-BE49-F238E27FC236}">
                <a16:creationId xmlns:a16="http://schemas.microsoft.com/office/drawing/2014/main" id="{7C10097C-B130-4744-90BE-809B841AC03B}"/>
              </a:ext>
            </a:extLst>
          </p:cNvPr>
          <p:cNvSpPr/>
          <p:nvPr userDrawn="1"/>
        </p:nvSpPr>
        <p:spPr>
          <a:xfrm>
            <a:off x="-70883" y="-1276291"/>
            <a:ext cx="6714874" cy="8143478"/>
          </a:xfrm>
          <a:custGeom>
            <a:avLst/>
            <a:gdLst>
              <a:gd name="connsiteX0" fmla="*/ 0 w 6104408"/>
              <a:gd name="connsiteY0" fmla="*/ 6306 h 6678273"/>
              <a:gd name="connsiteX1" fmla="*/ 0 w 6104408"/>
              <a:gd name="connsiteY1" fmla="*/ 6306 h 6678273"/>
              <a:gd name="connsiteX2" fmla="*/ 6104408 w 6104408"/>
              <a:gd name="connsiteY2" fmla="*/ 0 h 6678273"/>
              <a:gd name="connsiteX3" fmla="*/ 4534163 w 6104408"/>
              <a:gd name="connsiteY3" fmla="*/ 6678273 h 6678273"/>
              <a:gd name="connsiteX4" fmla="*/ 31531 w 6104408"/>
              <a:gd name="connsiteY4" fmla="*/ 6665661 h 6678273"/>
              <a:gd name="connsiteX5" fmla="*/ 0 w 6104408"/>
              <a:gd name="connsiteY5" fmla="*/ 6306 h 6678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04408" h="6678273">
                <a:moveTo>
                  <a:pt x="0" y="6306"/>
                </a:moveTo>
                <a:lnTo>
                  <a:pt x="0" y="6306"/>
                </a:lnTo>
                <a:lnTo>
                  <a:pt x="6104408" y="0"/>
                </a:lnTo>
                <a:lnTo>
                  <a:pt x="4534163" y="6678273"/>
                </a:lnTo>
                <a:lnTo>
                  <a:pt x="31531" y="6665661"/>
                </a:lnTo>
                <a:cubicBezTo>
                  <a:pt x="23123" y="4447978"/>
                  <a:pt x="14714" y="2230295"/>
                  <a:pt x="0" y="6306"/>
                </a:cubicBezTo>
                <a:close/>
              </a:path>
            </a:pathLst>
          </a:custGeom>
          <a:solidFill>
            <a:srgbClr val="33B58D">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5000" tIns="135000" rIns="135000" bIns="135000" rtlCol="0" anchor="ctr"/>
          <a:lstStyle/>
          <a:p>
            <a:pPr algn="ctr"/>
            <a:endParaRPr lang="en-US" sz="900">
              <a:latin typeface="BBC Reith Serif" panose="02040603040305030204" pitchFamily="18" charset="0"/>
              <a:ea typeface="BBC Reith Serif" panose="02040603040305030204" pitchFamily="18" charset="0"/>
              <a:cs typeface="BBC Reith Serif" panose="02040603040305030204" pitchFamily="18" charset="0"/>
            </a:endParaRPr>
          </a:p>
        </p:txBody>
      </p:sp>
      <p:sp>
        <p:nvSpPr>
          <p:cNvPr id="19" name="Subtitle 2">
            <a:extLst>
              <a:ext uri="{FF2B5EF4-FFF2-40B4-BE49-F238E27FC236}">
                <a16:creationId xmlns:a16="http://schemas.microsoft.com/office/drawing/2014/main" id="{DA000FFD-8FE8-D34C-862F-81F0875DFB8E}"/>
              </a:ext>
            </a:extLst>
          </p:cNvPr>
          <p:cNvSpPr>
            <a:spLocks noGrp="1"/>
          </p:cNvSpPr>
          <p:nvPr>
            <p:ph type="subTitle" idx="1" hasCustomPrompt="1"/>
          </p:nvPr>
        </p:nvSpPr>
        <p:spPr>
          <a:xfrm>
            <a:off x="935187" y="2018713"/>
            <a:ext cx="3927436" cy="498598"/>
          </a:xfrm>
        </p:spPr>
        <p:txBody>
          <a:bodyPr wrap="square" anchor="t" anchorCtr="0">
            <a:spAutoFit/>
          </a:bodyPr>
          <a:lstStyle>
            <a:lvl1pPr marL="0" indent="0" algn="l">
              <a:spcBef>
                <a:spcPts val="450"/>
              </a:spcBef>
              <a:buFont typeface="Arial" panose="020B0604020202020204" pitchFamily="34" charset="0"/>
              <a:buNone/>
              <a:defRPr sz="1800" b="0" i="0" spc="0" baseline="0">
                <a:solidFill>
                  <a:schemeClr val="bg1"/>
                </a:solidFill>
                <a:latin typeface="Cabin Regular" pitchFamily="2" charset="77"/>
                <a:ea typeface="BBC Reith Sans" panose="020B0603020204020204" pitchFamily="34" charset="0"/>
                <a:cs typeface="BBC Reith Sans" panose="020B0603020204020204" pitchFamily="34" charset="0"/>
              </a:defRPr>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GB"/>
              <a:t>SECTION DIVIDER</a:t>
            </a:r>
            <a:br>
              <a:rPr lang="en-GB"/>
            </a:br>
            <a:r>
              <a:rPr lang="en-GB"/>
              <a:t>(DARK)</a:t>
            </a:r>
            <a:endParaRPr lang="en-US"/>
          </a:p>
        </p:txBody>
      </p:sp>
      <p:pic>
        <p:nvPicPr>
          <p:cNvPr id="5" name="Graphic 4">
            <a:extLst>
              <a:ext uri="{FF2B5EF4-FFF2-40B4-BE49-F238E27FC236}">
                <a16:creationId xmlns:a16="http://schemas.microsoft.com/office/drawing/2014/main" id="{5FF04EE8-457B-F845-A016-631EE71DEF6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28600" y="5758558"/>
            <a:ext cx="2302565" cy="814587"/>
          </a:xfrm>
          <a:prstGeom prst="rect">
            <a:avLst/>
          </a:prstGeom>
        </p:spPr>
      </p:pic>
    </p:spTree>
    <p:extLst>
      <p:ext uri="{BB962C8B-B14F-4D97-AF65-F5344CB8AC3E}">
        <p14:creationId xmlns:p14="http://schemas.microsoft.com/office/powerpoint/2010/main" val="9882749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1_Section divider Dark (full bleed image)">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DDB2D16-5D64-3C40-84FC-97E6A6F533C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292"/>
          <a:stretch/>
        </p:blipFill>
        <p:spPr>
          <a:xfrm>
            <a:off x="-70884" y="1"/>
            <a:ext cx="12319591" cy="6858000"/>
          </a:xfrm>
          <a:prstGeom prst="rect">
            <a:avLst/>
          </a:prstGeom>
        </p:spPr>
      </p:pic>
      <p:sp>
        <p:nvSpPr>
          <p:cNvPr id="6" name="Slide Number Placeholder 5">
            <a:extLst>
              <a:ext uri="{FF2B5EF4-FFF2-40B4-BE49-F238E27FC236}">
                <a16:creationId xmlns:a16="http://schemas.microsoft.com/office/drawing/2014/main" id="{4A5F6BE1-3FD1-814C-A9BA-39394515AAE2}"/>
              </a:ext>
            </a:extLst>
          </p:cNvPr>
          <p:cNvSpPr>
            <a:spLocks noGrp="1"/>
          </p:cNvSpPr>
          <p:nvPr>
            <p:ph type="sldNum" sz="quarter" idx="12"/>
          </p:nvPr>
        </p:nvSpPr>
        <p:spPr/>
        <p:txBody>
          <a:bodyPr/>
          <a:lstStyle>
            <a:lvl1pPr>
              <a:defRPr>
                <a:solidFill>
                  <a:schemeClr val="bg1"/>
                </a:solidFill>
              </a:defRPr>
            </a:lvl1pPr>
          </a:lstStyle>
          <a:p>
            <a:fld id="{5DC2B412-3265-5A49-9094-02B68F19E606}" type="slidenum">
              <a:rPr lang="en-US" smtClean="0"/>
              <a:t>‹#›</a:t>
            </a:fld>
            <a:endParaRPr lang="en-US"/>
          </a:p>
        </p:txBody>
      </p:sp>
      <p:sp>
        <p:nvSpPr>
          <p:cNvPr id="11" name="Rectangle 10">
            <a:extLst>
              <a:ext uri="{FF2B5EF4-FFF2-40B4-BE49-F238E27FC236}">
                <a16:creationId xmlns:a16="http://schemas.microsoft.com/office/drawing/2014/main" id="{31D0300E-5955-7644-9356-972D8289B1E6}"/>
              </a:ext>
            </a:extLst>
          </p:cNvPr>
          <p:cNvSpPr/>
          <p:nvPr/>
        </p:nvSpPr>
        <p:spPr>
          <a:xfrm>
            <a:off x="0" y="-477077"/>
            <a:ext cx="344557" cy="3445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42C2EB0-DE11-2B41-A9EF-ED9EF29C337B}"/>
              </a:ext>
            </a:extLst>
          </p:cNvPr>
          <p:cNvSpPr/>
          <p:nvPr/>
        </p:nvSpPr>
        <p:spPr>
          <a:xfrm>
            <a:off x="437324" y="-477077"/>
            <a:ext cx="344557" cy="34455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7588FCE0-E307-6E4A-B92D-F2DA28F3B024}"/>
              </a:ext>
            </a:extLst>
          </p:cNvPr>
          <p:cNvSpPr/>
          <p:nvPr/>
        </p:nvSpPr>
        <p:spPr>
          <a:xfrm>
            <a:off x="874644" y="-477077"/>
            <a:ext cx="344557" cy="3445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Rectangle 13">
            <a:extLst>
              <a:ext uri="{FF2B5EF4-FFF2-40B4-BE49-F238E27FC236}">
                <a16:creationId xmlns:a16="http://schemas.microsoft.com/office/drawing/2014/main" id="{CF2F1EA8-78CF-F84D-A16D-2D7C3B074140}"/>
              </a:ext>
            </a:extLst>
          </p:cNvPr>
          <p:cNvSpPr/>
          <p:nvPr/>
        </p:nvSpPr>
        <p:spPr>
          <a:xfrm>
            <a:off x="1311968" y="-477077"/>
            <a:ext cx="344557" cy="34455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5" name="Rectangle 14">
            <a:extLst>
              <a:ext uri="{FF2B5EF4-FFF2-40B4-BE49-F238E27FC236}">
                <a16:creationId xmlns:a16="http://schemas.microsoft.com/office/drawing/2014/main" id="{842DDF89-D445-3046-BD7C-29AE9BF97F07}"/>
              </a:ext>
            </a:extLst>
          </p:cNvPr>
          <p:cNvSpPr/>
          <p:nvPr/>
        </p:nvSpPr>
        <p:spPr>
          <a:xfrm>
            <a:off x="1749288" y="-477077"/>
            <a:ext cx="344557" cy="34455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6" name="Rectangle 15">
            <a:extLst>
              <a:ext uri="{FF2B5EF4-FFF2-40B4-BE49-F238E27FC236}">
                <a16:creationId xmlns:a16="http://schemas.microsoft.com/office/drawing/2014/main" id="{CD80F3A5-73E7-8246-93DE-E1B1419D2EB3}"/>
              </a:ext>
            </a:extLst>
          </p:cNvPr>
          <p:cNvSpPr/>
          <p:nvPr/>
        </p:nvSpPr>
        <p:spPr>
          <a:xfrm>
            <a:off x="2186608" y="-477077"/>
            <a:ext cx="344557" cy="34455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 name="Freeform 1">
            <a:extLst>
              <a:ext uri="{FF2B5EF4-FFF2-40B4-BE49-F238E27FC236}">
                <a16:creationId xmlns:a16="http://schemas.microsoft.com/office/drawing/2014/main" id="{AC0731D8-8DD4-2549-82FC-7EAED9A8016E}"/>
              </a:ext>
            </a:extLst>
          </p:cNvPr>
          <p:cNvSpPr/>
          <p:nvPr userDrawn="1"/>
        </p:nvSpPr>
        <p:spPr>
          <a:xfrm>
            <a:off x="-70883" y="1"/>
            <a:ext cx="6166884" cy="6867186"/>
          </a:xfrm>
          <a:custGeom>
            <a:avLst/>
            <a:gdLst>
              <a:gd name="connsiteX0" fmla="*/ 0 w 6104408"/>
              <a:gd name="connsiteY0" fmla="*/ 6306 h 6678273"/>
              <a:gd name="connsiteX1" fmla="*/ 0 w 6104408"/>
              <a:gd name="connsiteY1" fmla="*/ 6306 h 6678273"/>
              <a:gd name="connsiteX2" fmla="*/ 6104408 w 6104408"/>
              <a:gd name="connsiteY2" fmla="*/ 0 h 6678273"/>
              <a:gd name="connsiteX3" fmla="*/ 4534163 w 6104408"/>
              <a:gd name="connsiteY3" fmla="*/ 6678273 h 6678273"/>
              <a:gd name="connsiteX4" fmla="*/ 31531 w 6104408"/>
              <a:gd name="connsiteY4" fmla="*/ 6665661 h 6678273"/>
              <a:gd name="connsiteX5" fmla="*/ 0 w 6104408"/>
              <a:gd name="connsiteY5" fmla="*/ 6306 h 6678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04408" h="6678273">
                <a:moveTo>
                  <a:pt x="0" y="6306"/>
                </a:moveTo>
                <a:lnTo>
                  <a:pt x="0" y="6306"/>
                </a:lnTo>
                <a:lnTo>
                  <a:pt x="6104408" y="0"/>
                </a:lnTo>
                <a:lnTo>
                  <a:pt x="4534163" y="6678273"/>
                </a:lnTo>
                <a:lnTo>
                  <a:pt x="31531" y="6665661"/>
                </a:lnTo>
                <a:cubicBezTo>
                  <a:pt x="23123" y="4447978"/>
                  <a:pt x="14714" y="2230295"/>
                  <a:pt x="0" y="6306"/>
                </a:cubicBezTo>
                <a:close/>
              </a:path>
            </a:pathLst>
          </a:custGeom>
          <a:solidFill>
            <a:schemeClr val="accent3">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5000" tIns="135000" rIns="135000" bIns="135000" rtlCol="0" anchor="ctr"/>
          <a:lstStyle/>
          <a:p>
            <a:pPr algn="ctr"/>
            <a:endParaRPr lang="en-US" sz="900">
              <a:solidFill>
                <a:schemeClr val="accent2"/>
              </a:solidFill>
              <a:latin typeface="BBC Reith Serif" panose="02040603040305030204" pitchFamily="18" charset="0"/>
              <a:ea typeface="BBC Reith Serif" panose="02040603040305030204" pitchFamily="18" charset="0"/>
              <a:cs typeface="BBC Reith Serif" panose="02040603040305030204" pitchFamily="18" charset="0"/>
            </a:endParaRPr>
          </a:p>
        </p:txBody>
      </p:sp>
      <p:sp>
        <p:nvSpPr>
          <p:cNvPr id="3" name="Subtitle 2">
            <a:extLst>
              <a:ext uri="{FF2B5EF4-FFF2-40B4-BE49-F238E27FC236}">
                <a16:creationId xmlns:a16="http://schemas.microsoft.com/office/drawing/2014/main" id="{D515C8C7-F7C4-214F-B568-069C1679F290}"/>
              </a:ext>
            </a:extLst>
          </p:cNvPr>
          <p:cNvSpPr>
            <a:spLocks noGrp="1"/>
          </p:cNvSpPr>
          <p:nvPr>
            <p:ph type="subTitle" idx="1" hasCustomPrompt="1"/>
          </p:nvPr>
        </p:nvSpPr>
        <p:spPr>
          <a:xfrm>
            <a:off x="935187" y="2018713"/>
            <a:ext cx="3927436" cy="498598"/>
          </a:xfrm>
        </p:spPr>
        <p:txBody>
          <a:bodyPr wrap="square" anchor="t" anchorCtr="0">
            <a:spAutoFit/>
          </a:bodyPr>
          <a:lstStyle>
            <a:lvl1pPr marL="0" indent="0" algn="l">
              <a:spcBef>
                <a:spcPts val="450"/>
              </a:spcBef>
              <a:buFont typeface="Arial" panose="020B0604020202020204" pitchFamily="34" charset="0"/>
              <a:buNone/>
              <a:defRPr sz="1800" b="0" i="0" spc="0" baseline="0">
                <a:solidFill>
                  <a:schemeClr val="bg1"/>
                </a:solidFill>
                <a:latin typeface="Cabin Regular" pitchFamily="2" charset="77"/>
                <a:ea typeface="BBC Reith Sans" panose="020B0603020204020204" pitchFamily="34" charset="0"/>
                <a:cs typeface="BBC Reith Sans" panose="020B0603020204020204" pitchFamily="34" charset="0"/>
              </a:defRPr>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GB"/>
              <a:t>SECTION DIVIDER</a:t>
            </a:r>
            <a:br>
              <a:rPr lang="en-GB"/>
            </a:br>
            <a:r>
              <a:rPr lang="en-GB"/>
              <a:t>(DARK)</a:t>
            </a:r>
            <a:endParaRPr lang="en-US"/>
          </a:p>
        </p:txBody>
      </p:sp>
      <p:pic>
        <p:nvPicPr>
          <p:cNvPr id="18" name="Graphic 17">
            <a:extLst>
              <a:ext uri="{FF2B5EF4-FFF2-40B4-BE49-F238E27FC236}">
                <a16:creationId xmlns:a16="http://schemas.microsoft.com/office/drawing/2014/main" id="{576ABBA1-950C-364A-A9E2-38F909C5E60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28600" y="5854503"/>
            <a:ext cx="2302565" cy="814587"/>
          </a:xfrm>
          <a:prstGeom prst="rect">
            <a:avLst/>
          </a:prstGeom>
        </p:spPr>
      </p:pic>
    </p:spTree>
    <p:extLst>
      <p:ext uri="{BB962C8B-B14F-4D97-AF65-F5344CB8AC3E}">
        <p14:creationId xmlns:p14="http://schemas.microsoft.com/office/powerpoint/2010/main" val="20890063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Divider (Sea Green)">
    <p:bg>
      <p:bgPr>
        <a:solidFill>
          <a:schemeClr val="accent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515C8C7-F7C4-214F-B568-069C1679F290}"/>
              </a:ext>
            </a:extLst>
          </p:cNvPr>
          <p:cNvSpPr>
            <a:spLocks noGrp="1"/>
          </p:cNvSpPr>
          <p:nvPr>
            <p:ph type="subTitle" idx="1" hasCustomPrompt="1"/>
          </p:nvPr>
        </p:nvSpPr>
        <p:spPr>
          <a:xfrm>
            <a:off x="2970215" y="3139341"/>
            <a:ext cx="6251572" cy="498598"/>
          </a:xfrm>
        </p:spPr>
        <p:txBody>
          <a:bodyPr anchor="t" anchorCtr="0">
            <a:spAutoFit/>
          </a:bodyPr>
          <a:lstStyle>
            <a:lvl1pPr marL="0" indent="0" algn="ctr">
              <a:spcBef>
                <a:spcPts val="450"/>
              </a:spcBef>
              <a:buFont typeface="Arial" panose="020B0604020202020204" pitchFamily="34" charset="0"/>
              <a:buNone/>
              <a:defRPr sz="1800" b="0" i="0" spc="0" baseline="0">
                <a:solidFill>
                  <a:schemeClr val="bg1"/>
                </a:solidFill>
                <a:latin typeface="Cabin Regular" pitchFamily="2" charset="77"/>
                <a:ea typeface="BBC Reith Sans" panose="020B0603020204020204" pitchFamily="34" charset="0"/>
                <a:cs typeface="BBC Reith Sans" panose="020B0603020204020204" pitchFamily="34" charset="0"/>
              </a:defRPr>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GB"/>
              <a:t>SECTION DIVIDER</a:t>
            </a:r>
            <a:br>
              <a:rPr lang="en-GB"/>
            </a:br>
            <a:r>
              <a:rPr lang="en-GB"/>
              <a:t>VIOLET</a:t>
            </a:r>
            <a:endParaRPr lang="en-US"/>
          </a:p>
        </p:txBody>
      </p:sp>
      <p:sp>
        <p:nvSpPr>
          <p:cNvPr id="6" name="Slide Number Placeholder 5">
            <a:extLst>
              <a:ext uri="{FF2B5EF4-FFF2-40B4-BE49-F238E27FC236}">
                <a16:creationId xmlns:a16="http://schemas.microsoft.com/office/drawing/2014/main" id="{4A5F6BE1-3FD1-814C-A9BA-39394515AAE2}"/>
              </a:ext>
            </a:extLst>
          </p:cNvPr>
          <p:cNvSpPr>
            <a:spLocks noGrp="1"/>
          </p:cNvSpPr>
          <p:nvPr>
            <p:ph type="sldNum" sz="quarter" idx="12"/>
          </p:nvPr>
        </p:nvSpPr>
        <p:spPr/>
        <p:txBody>
          <a:bodyPr/>
          <a:lstStyle>
            <a:lvl1pPr>
              <a:defRPr>
                <a:solidFill>
                  <a:schemeClr val="bg1"/>
                </a:solidFill>
              </a:defRPr>
            </a:lvl1pPr>
          </a:lstStyle>
          <a:p>
            <a:fld id="{5DC2B412-3265-5A49-9094-02B68F19E606}" type="slidenum">
              <a:rPr lang="en-US" smtClean="0"/>
              <a:t>‹#›</a:t>
            </a:fld>
            <a:endParaRPr lang="en-US"/>
          </a:p>
        </p:txBody>
      </p:sp>
      <p:sp>
        <p:nvSpPr>
          <p:cNvPr id="8" name="Rectangle 7">
            <a:extLst>
              <a:ext uri="{FF2B5EF4-FFF2-40B4-BE49-F238E27FC236}">
                <a16:creationId xmlns:a16="http://schemas.microsoft.com/office/drawing/2014/main" id="{F5B2BBE8-DB7C-6E41-AF8B-89959BB2FD30}"/>
              </a:ext>
            </a:extLst>
          </p:cNvPr>
          <p:cNvSpPr/>
          <p:nvPr/>
        </p:nvSpPr>
        <p:spPr>
          <a:xfrm>
            <a:off x="0" y="-477077"/>
            <a:ext cx="344557" cy="3445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Rectangle 10">
            <a:extLst>
              <a:ext uri="{FF2B5EF4-FFF2-40B4-BE49-F238E27FC236}">
                <a16:creationId xmlns:a16="http://schemas.microsoft.com/office/drawing/2014/main" id="{E05683BD-55E5-3041-8FB6-FCC92DA262FB}"/>
              </a:ext>
            </a:extLst>
          </p:cNvPr>
          <p:cNvSpPr/>
          <p:nvPr/>
        </p:nvSpPr>
        <p:spPr>
          <a:xfrm>
            <a:off x="437324" y="-477077"/>
            <a:ext cx="344557" cy="34455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E4F438C7-85F8-984D-A440-660C988544B6}"/>
              </a:ext>
            </a:extLst>
          </p:cNvPr>
          <p:cNvSpPr/>
          <p:nvPr/>
        </p:nvSpPr>
        <p:spPr>
          <a:xfrm>
            <a:off x="874644" y="-477077"/>
            <a:ext cx="344557" cy="3445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DB392FAA-F35A-004A-B054-50F9FDC4C4F5}"/>
              </a:ext>
            </a:extLst>
          </p:cNvPr>
          <p:cNvSpPr/>
          <p:nvPr/>
        </p:nvSpPr>
        <p:spPr>
          <a:xfrm>
            <a:off x="1311968" y="-477077"/>
            <a:ext cx="344557" cy="34455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Rectangle 13">
            <a:extLst>
              <a:ext uri="{FF2B5EF4-FFF2-40B4-BE49-F238E27FC236}">
                <a16:creationId xmlns:a16="http://schemas.microsoft.com/office/drawing/2014/main" id="{DE924CBC-E41D-E344-98C9-58A8BDD03E50}"/>
              </a:ext>
            </a:extLst>
          </p:cNvPr>
          <p:cNvSpPr/>
          <p:nvPr/>
        </p:nvSpPr>
        <p:spPr>
          <a:xfrm>
            <a:off x="1749288" y="-477077"/>
            <a:ext cx="344557" cy="34455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5" name="Rectangle 14">
            <a:extLst>
              <a:ext uri="{FF2B5EF4-FFF2-40B4-BE49-F238E27FC236}">
                <a16:creationId xmlns:a16="http://schemas.microsoft.com/office/drawing/2014/main" id="{1BCEAAAF-5135-924C-84C7-F759D13860C3}"/>
              </a:ext>
            </a:extLst>
          </p:cNvPr>
          <p:cNvSpPr/>
          <p:nvPr/>
        </p:nvSpPr>
        <p:spPr>
          <a:xfrm>
            <a:off x="2186608" y="-477077"/>
            <a:ext cx="344557" cy="34455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16" name="Graphic 15">
            <a:extLst>
              <a:ext uri="{FF2B5EF4-FFF2-40B4-BE49-F238E27FC236}">
                <a16:creationId xmlns:a16="http://schemas.microsoft.com/office/drawing/2014/main" id="{4D10714F-5A81-704E-91B6-DCBAACCE716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28600" y="5854503"/>
            <a:ext cx="2302565" cy="814587"/>
          </a:xfrm>
          <a:prstGeom prst="rect">
            <a:avLst/>
          </a:prstGeom>
        </p:spPr>
      </p:pic>
    </p:spTree>
    <p:extLst>
      <p:ext uri="{BB962C8B-B14F-4D97-AF65-F5344CB8AC3E}">
        <p14:creationId xmlns:p14="http://schemas.microsoft.com/office/powerpoint/2010/main" val="2465338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Divider Light (Tropical Pink)">
    <p:bg>
      <p:bgPr>
        <a:solidFill>
          <a:schemeClr val="accent3"/>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A5F6BE1-3FD1-814C-A9BA-39394515AAE2}"/>
              </a:ext>
            </a:extLst>
          </p:cNvPr>
          <p:cNvSpPr>
            <a:spLocks noGrp="1"/>
          </p:cNvSpPr>
          <p:nvPr>
            <p:ph type="sldNum" sz="quarter" idx="12"/>
          </p:nvPr>
        </p:nvSpPr>
        <p:spPr/>
        <p:txBody>
          <a:bodyPr/>
          <a:lstStyle>
            <a:lvl1pPr>
              <a:defRPr>
                <a:solidFill>
                  <a:schemeClr val="bg1"/>
                </a:solidFill>
              </a:defRPr>
            </a:lvl1pPr>
          </a:lstStyle>
          <a:p>
            <a:fld id="{5DC2B412-3265-5A49-9094-02B68F19E606}" type="slidenum">
              <a:rPr lang="en-US" smtClean="0"/>
              <a:t>‹#›</a:t>
            </a:fld>
            <a:endParaRPr lang="en-US"/>
          </a:p>
        </p:txBody>
      </p:sp>
      <p:sp>
        <p:nvSpPr>
          <p:cNvPr id="8" name="Rectangle 7">
            <a:extLst>
              <a:ext uri="{FF2B5EF4-FFF2-40B4-BE49-F238E27FC236}">
                <a16:creationId xmlns:a16="http://schemas.microsoft.com/office/drawing/2014/main" id="{F5B2BBE8-DB7C-6E41-AF8B-89959BB2FD30}"/>
              </a:ext>
            </a:extLst>
          </p:cNvPr>
          <p:cNvSpPr/>
          <p:nvPr/>
        </p:nvSpPr>
        <p:spPr>
          <a:xfrm>
            <a:off x="0" y="-477077"/>
            <a:ext cx="344557" cy="3445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Rectangle 10">
            <a:extLst>
              <a:ext uri="{FF2B5EF4-FFF2-40B4-BE49-F238E27FC236}">
                <a16:creationId xmlns:a16="http://schemas.microsoft.com/office/drawing/2014/main" id="{E05683BD-55E5-3041-8FB6-FCC92DA262FB}"/>
              </a:ext>
            </a:extLst>
          </p:cNvPr>
          <p:cNvSpPr/>
          <p:nvPr/>
        </p:nvSpPr>
        <p:spPr>
          <a:xfrm>
            <a:off x="437324" y="-477077"/>
            <a:ext cx="344557" cy="34455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E4F438C7-85F8-984D-A440-660C988544B6}"/>
              </a:ext>
            </a:extLst>
          </p:cNvPr>
          <p:cNvSpPr/>
          <p:nvPr/>
        </p:nvSpPr>
        <p:spPr>
          <a:xfrm>
            <a:off x="874644" y="-477077"/>
            <a:ext cx="344557" cy="3445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DB392FAA-F35A-004A-B054-50F9FDC4C4F5}"/>
              </a:ext>
            </a:extLst>
          </p:cNvPr>
          <p:cNvSpPr/>
          <p:nvPr/>
        </p:nvSpPr>
        <p:spPr>
          <a:xfrm>
            <a:off x="1311968" y="-477077"/>
            <a:ext cx="344557" cy="34455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Rectangle 13">
            <a:extLst>
              <a:ext uri="{FF2B5EF4-FFF2-40B4-BE49-F238E27FC236}">
                <a16:creationId xmlns:a16="http://schemas.microsoft.com/office/drawing/2014/main" id="{DE924CBC-E41D-E344-98C9-58A8BDD03E50}"/>
              </a:ext>
            </a:extLst>
          </p:cNvPr>
          <p:cNvSpPr/>
          <p:nvPr/>
        </p:nvSpPr>
        <p:spPr>
          <a:xfrm>
            <a:off x="1749288" y="-477077"/>
            <a:ext cx="344557" cy="34455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5" name="Rectangle 14">
            <a:extLst>
              <a:ext uri="{FF2B5EF4-FFF2-40B4-BE49-F238E27FC236}">
                <a16:creationId xmlns:a16="http://schemas.microsoft.com/office/drawing/2014/main" id="{1BCEAAAF-5135-924C-84C7-F759D13860C3}"/>
              </a:ext>
            </a:extLst>
          </p:cNvPr>
          <p:cNvSpPr/>
          <p:nvPr/>
        </p:nvSpPr>
        <p:spPr>
          <a:xfrm>
            <a:off x="2186608" y="-477077"/>
            <a:ext cx="344557" cy="34455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6" name="Subtitle 2">
            <a:extLst>
              <a:ext uri="{FF2B5EF4-FFF2-40B4-BE49-F238E27FC236}">
                <a16:creationId xmlns:a16="http://schemas.microsoft.com/office/drawing/2014/main" id="{8465C1F0-3F78-B842-8DF7-A13949CCC04E}"/>
              </a:ext>
            </a:extLst>
          </p:cNvPr>
          <p:cNvSpPr>
            <a:spLocks noGrp="1"/>
          </p:cNvSpPr>
          <p:nvPr>
            <p:ph type="subTitle" idx="1" hasCustomPrompt="1"/>
          </p:nvPr>
        </p:nvSpPr>
        <p:spPr>
          <a:xfrm>
            <a:off x="2970215" y="3139341"/>
            <a:ext cx="6251572" cy="498598"/>
          </a:xfrm>
        </p:spPr>
        <p:txBody>
          <a:bodyPr anchor="t" anchorCtr="0">
            <a:spAutoFit/>
          </a:bodyPr>
          <a:lstStyle>
            <a:lvl1pPr marL="0" indent="0" algn="ctr">
              <a:spcBef>
                <a:spcPts val="450"/>
              </a:spcBef>
              <a:buFont typeface="Arial" panose="020B0604020202020204" pitchFamily="34" charset="0"/>
              <a:buNone/>
              <a:defRPr sz="1800" b="0" i="0" spc="0" baseline="0">
                <a:solidFill>
                  <a:schemeClr val="bg1"/>
                </a:solidFill>
                <a:latin typeface="Cabin Regular" pitchFamily="2" charset="77"/>
                <a:ea typeface="BBC Reith Sans" panose="020B0603020204020204" pitchFamily="34" charset="0"/>
                <a:cs typeface="BBC Reith Sans" panose="020B0603020204020204" pitchFamily="34" charset="0"/>
              </a:defRPr>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GB"/>
              <a:t>SECTION DIVIDER</a:t>
            </a:r>
            <a:br>
              <a:rPr lang="en-GB"/>
            </a:br>
            <a:r>
              <a:rPr lang="en-GB"/>
              <a:t>VIOLET</a:t>
            </a:r>
            <a:endParaRPr lang="en-US"/>
          </a:p>
        </p:txBody>
      </p:sp>
      <p:pic>
        <p:nvPicPr>
          <p:cNvPr id="18" name="Graphic 17">
            <a:extLst>
              <a:ext uri="{FF2B5EF4-FFF2-40B4-BE49-F238E27FC236}">
                <a16:creationId xmlns:a16="http://schemas.microsoft.com/office/drawing/2014/main" id="{F2D0159F-8B24-9344-9627-74D698DC230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28600" y="5854503"/>
            <a:ext cx="2302565" cy="814587"/>
          </a:xfrm>
          <a:prstGeom prst="rect">
            <a:avLst/>
          </a:prstGeom>
        </p:spPr>
      </p:pic>
    </p:spTree>
    <p:extLst>
      <p:ext uri="{BB962C8B-B14F-4D97-AF65-F5344CB8AC3E}">
        <p14:creationId xmlns:p14="http://schemas.microsoft.com/office/powerpoint/2010/main" val="715394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ection Divider Light (Safari Clay)">
    <p:bg>
      <p:bgPr>
        <a:solidFill>
          <a:schemeClr val="accent4"/>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A5F6BE1-3FD1-814C-A9BA-39394515AAE2}"/>
              </a:ext>
            </a:extLst>
          </p:cNvPr>
          <p:cNvSpPr>
            <a:spLocks noGrp="1"/>
          </p:cNvSpPr>
          <p:nvPr>
            <p:ph type="sldNum" sz="quarter" idx="12"/>
          </p:nvPr>
        </p:nvSpPr>
        <p:spPr/>
        <p:txBody>
          <a:bodyPr/>
          <a:lstStyle>
            <a:lvl1pPr>
              <a:defRPr>
                <a:solidFill>
                  <a:schemeClr val="tx1"/>
                </a:solidFill>
              </a:defRPr>
            </a:lvl1pPr>
          </a:lstStyle>
          <a:p>
            <a:fld id="{5DC2B412-3265-5A49-9094-02B68F19E606}" type="slidenum">
              <a:rPr lang="en-US" smtClean="0"/>
              <a:t>‹#›</a:t>
            </a:fld>
            <a:endParaRPr lang="en-US"/>
          </a:p>
        </p:txBody>
      </p:sp>
      <p:sp>
        <p:nvSpPr>
          <p:cNvPr id="8" name="Rectangle 7">
            <a:extLst>
              <a:ext uri="{FF2B5EF4-FFF2-40B4-BE49-F238E27FC236}">
                <a16:creationId xmlns:a16="http://schemas.microsoft.com/office/drawing/2014/main" id="{F5B2BBE8-DB7C-6E41-AF8B-89959BB2FD30}"/>
              </a:ext>
            </a:extLst>
          </p:cNvPr>
          <p:cNvSpPr/>
          <p:nvPr/>
        </p:nvSpPr>
        <p:spPr>
          <a:xfrm>
            <a:off x="0" y="-477077"/>
            <a:ext cx="344557" cy="3445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Rectangle 10">
            <a:extLst>
              <a:ext uri="{FF2B5EF4-FFF2-40B4-BE49-F238E27FC236}">
                <a16:creationId xmlns:a16="http://schemas.microsoft.com/office/drawing/2014/main" id="{E05683BD-55E5-3041-8FB6-FCC92DA262FB}"/>
              </a:ext>
            </a:extLst>
          </p:cNvPr>
          <p:cNvSpPr/>
          <p:nvPr/>
        </p:nvSpPr>
        <p:spPr>
          <a:xfrm>
            <a:off x="437324" y="-477077"/>
            <a:ext cx="344557" cy="34455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E4F438C7-85F8-984D-A440-660C988544B6}"/>
              </a:ext>
            </a:extLst>
          </p:cNvPr>
          <p:cNvSpPr/>
          <p:nvPr/>
        </p:nvSpPr>
        <p:spPr>
          <a:xfrm>
            <a:off x="874644" y="-477077"/>
            <a:ext cx="344557" cy="3445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DB392FAA-F35A-004A-B054-50F9FDC4C4F5}"/>
              </a:ext>
            </a:extLst>
          </p:cNvPr>
          <p:cNvSpPr/>
          <p:nvPr/>
        </p:nvSpPr>
        <p:spPr>
          <a:xfrm>
            <a:off x="1311968" y="-477077"/>
            <a:ext cx="344557" cy="34455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Rectangle 13">
            <a:extLst>
              <a:ext uri="{FF2B5EF4-FFF2-40B4-BE49-F238E27FC236}">
                <a16:creationId xmlns:a16="http://schemas.microsoft.com/office/drawing/2014/main" id="{DE924CBC-E41D-E344-98C9-58A8BDD03E50}"/>
              </a:ext>
            </a:extLst>
          </p:cNvPr>
          <p:cNvSpPr/>
          <p:nvPr/>
        </p:nvSpPr>
        <p:spPr>
          <a:xfrm>
            <a:off x="1749288" y="-477077"/>
            <a:ext cx="344557" cy="34455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5" name="Rectangle 14">
            <a:extLst>
              <a:ext uri="{FF2B5EF4-FFF2-40B4-BE49-F238E27FC236}">
                <a16:creationId xmlns:a16="http://schemas.microsoft.com/office/drawing/2014/main" id="{1BCEAAAF-5135-924C-84C7-F759D13860C3}"/>
              </a:ext>
            </a:extLst>
          </p:cNvPr>
          <p:cNvSpPr/>
          <p:nvPr/>
        </p:nvSpPr>
        <p:spPr>
          <a:xfrm>
            <a:off x="2186608" y="-477077"/>
            <a:ext cx="344557" cy="34455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7" name="Subtitle 2">
            <a:extLst>
              <a:ext uri="{FF2B5EF4-FFF2-40B4-BE49-F238E27FC236}">
                <a16:creationId xmlns:a16="http://schemas.microsoft.com/office/drawing/2014/main" id="{FEB5F098-9B11-6C48-A8C2-CD2CF648E299}"/>
              </a:ext>
            </a:extLst>
          </p:cNvPr>
          <p:cNvSpPr>
            <a:spLocks noGrp="1"/>
          </p:cNvSpPr>
          <p:nvPr>
            <p:ph type="subTitle" idx="1" hasCustomPrompt="1"/>
          </p:nvPr>
        </p:nvSpPr>
        <p:spPr>
          <a:xfrm>
            <a:off x="2970215" y="3139341"/>
            <a:ext cx="6251572" cy="498598"/>
          </a:xfrm>
        </p:spPr>
        <p:txBody>
          <a:bodyPr anchor="t" anchorCtr="0">
            <a:spAutoFit/>
          </a:bodyPr>
          <a:lstStyle>
            <a:lvl1pPr marL="0" indent="0" algn="ctr">
              <a:spcBef>
                <a:spcPts val="450"/>
              </a:spcBef>
              <a:buFont typeface="Arial" panose="020B0604020202020204" pitchFamily="34" charset="0"/>
              <a:buNone/>
              <a:defRPr sz="1800" b="0" i="0" spc="0" baseline="0">
                <a:solidFill>
                  <a:schemeClr val="bg1"/>
                </a:solidFill>
                <a:latin typeface="Cabin Regular" pitchFamily="2" charset="77"/>
                <a:ea typeface="BBC Reith Sans" panose="020B0603020204020204" pitchFamily="34" charset="0"/>
                <a:cs typeface="BBC Reith Sans" panose="020B0603020204020204" pitchFamily="34" charset="0"/>
              </a:defRPr>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GB"/>
              <a:t>SECTION DIVIDER</a:t>
            </a:r>
            <a:br>
              <a:rPr lang="en-GB"/>
            </a:br>
            <a:r>
              <a:rPr lang="en-GB"/>
              <a:t>VIOLET</a:t>
            </a:r>
            <a:endParaRPr lang="en-US"/>
          </a:p>
        </p:txBody>
      </p:sp>
      <p:pic>
        <p:nvPicPr>
          <p:cNvPr id="18" name="Graphic 17">
            <a:extLst>
              <a:ext uri="{FF2B5EF4-FFF2-40B4-BE49-F238E27FC236}">
                <a16:creationId xmlns:a16="http://schemas.microsoft.com/office/drawing/2014/main" id="{F2C1CB10-CF1D-EC40-ACEA-B019EF69820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28600" y="5854503"/>
            <a:ext cx="2302565" cy="814587"/>
          </a:xfrm>
          <a:prstGeom prst="rect">
            <a:avLst/>
          </a:prstGeom>
        </p:spPr>
      </p:pic>
    </p:spTree>
    <p:extLst>
      <p:ext uri="{BB962C8B-B14F-4D97-AF65-F5344CB8AC3E}">
        <p14:creationId xmlns:p14="http://schemas.microsoft.com/office/powerpoint/2010/main" val="3370529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4_Section Divider Light (Safari Sunset)">
    <p:bg>
      <p:bgPr>
        <a:solidFill>
          <a:schemeClr val="accent5"/>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A5F6BE1-3FD1-814C-A9BA-39394515AAE2}"/>
              </a:ext>
            </a:extLst>
          </p:cNvPr>
          <p:cNvSpPr>
            <a:spLocks noGrp="1"/>
          </p:cNvSpPr>
          <p:nvPr>
            <p:ph type="sldNum" sz="quarter" idx="12"/>
          </p:nvPr>
        </p:nvSpPr>
        <p:spPr/>
        <p:txBody>
          <a:bodyPr/>
          <a:lstStyle>
            <a:lvl1pPr>
              <a:defRPr>
                <a:solidFill>
                  <a:schemeClr val="bg1"/>
                </a:solidFill>
              </a:defRPr>
            </a:lvl1pPr>
          </a:lstStyle>
          <a:p>
            <a:fld id="{5DC2B412-3265-5A49-9094-02B68F19E606}" type="slidenum">
              <a:rPr lang="en-US" smtClean="0"/>
              <a:t>‹#›</a:t>
            </a:fld>
            <a:endParaRPr lang="en-US"/>
          </a:p>
        </p:txBody>
      </p:sp>
      <p:sp>
        <p:nvSpPr>
          <p:cNvPr id="8" name="Rectangle 7">
            <a:extLst>
              <a:ext uri="{FF2B5EF4-FFF2-40B4-BE49-F238E27FC236}">
                <a16:creationId xmlns:a16="http://schemas.microsoft.com/office/drawing/2014/main" id="{F5B2BBE8-DB7C-6E41-AF8B-89959BB2FD30}"/>
              </a:ext>
            </a:extLst>
          </p:cNvPr>
          <p:cNvSpPr/>
          <p:nvPr/>
        </p:nvSpPr>
        <p:spPr>
          <a:xfrm>
            <a:off x="0" y="-477077"/>
            <a:ext cx="344557" cy="3445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Rectangle 10">
            <a:extLst>
              <a:ext uri="{FF2B5EF4-FFF2-40B4-BE49-F238E27FC236}">
                <a16:creationId xmlns:a16="http://schemas.microsoft.com/office/drawing/2014/main" id="{E05683BD-55E5-3041-8FB6-FCC92DA262FB}"/>
              </a:ext>
            </a:extLst>
          </p:cNvPr>
          <p:cNvSpPr/>
          <p:nvPr/>
        </p:nvSpPr>
        <p:spPr>
          <a:xfrm>
            <a:off x="437324" y="-477077"/>
            <a:ext cx="344557" cy="34455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E4F438C7-85F8-984D-A440-660C988544B6}"/>
              </a:ext>
            </a:extLst>
          </p:cNvPr>
          <p:cNvSpPr/>
          <p:nvPr/>
        </p:nvSpPr>
        <p:spPr>
          <a:xfrm>
            <a:off x="874644" y="-477077"/>
            <a:ext cx="344557" cy="3445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DB392FAA-F35A-004A-B054-50F9FDC4C4F5}"/>
              </a:ext>
            </a:extLst>
          </p:cNvPr>
          <p:cNvSpPr/>
          <p:nvPr/>
        </p:nvSpPr>
        <p:spPr>
          <a:xfrm>
            <a:off x="1311968" y="-477077"/>
            <a:ext cx="344557" cy="34455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Rectangle 13">
            <a:extLst>
              <a:ext uri="{FF2B5EF4-FFF2-40B4-BE49-F238E27FC236}">
                <a16:creationId xmlns:a16="http://schemas.microsoft.com/office/drawing/2014/main" id="{DE924CBC-E41D-E344-98C9-58A8BDD03E50}"/>
              </a:ext>
            </a:extLst>
          </p:cNvPr>
          <p:cNvSpPr/>
          <p:nvPr/>
        </p:nvSpPr>
        <p:spPr>
          <a:xfrm>
            <a:off x="1749288" y="-477077"/>
            <a:ext cx="344557" cy="34455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5" name="Rectangle 14">
            <a:extLst>
              <a:ext uri="{FF2B5EF4-FFF2-40B4-BE49-F238E27FC236}">
                <a16:creationId xmlns:a16="http://schemas.microsoft.com/office/drawing/2014/main" id="{1BCEAAAF-5135-924C-84C7-F759D13860C3}"/>
              </a:ext>
            </a:extLst>
          </p:cNvPr>
          <p:cNvSpPr/>
          <p:nvPr/>
        </p:nvSpPr>
        <p:spPr>
          <a:xfrm>
            <a:off x="2186608" y="-477077"/>
            <a:ext cx="344557" cy="34455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6" name="Subtitle 2">
            <a:extLst>
              <a:ext uri="{FF2B5EF4-FFF2-40B4-BE49-F238E27FC236}">
                <a16:creationId xmlns:a16="http://schemas.microsoft.com/office/drawing/2014/main" id="{6693337B-DE4B-5A44-A711-ABE52A83E452}"/>
              </a:ext>
            </a:extLst>
          </p:cNvPr>
          <p:cNvSpPr>
            <a:spLocks noGrp="1"/>
          </p:cNvSpPr>
          <p:nvPr>
            <p:ph type="subTitle" idx="1" hasCustomPrompt="1"/>
          </p:nvPr>
        </p:nvSpPr>
        <p:spPr>
          <a:xfrm>
            <a:off x="2970215" y="3139341"/>
            <a:ext cx="6251572" cy="498598"/>
          </a:xfrm>
        </p:spPr>
        <p:txBody>
          <a:bodyPr anchor="t" anchorCtr="0">
            <a:spAutoFit/>
          </a:bodyPr>
          <a:lstStyle>
            <a:lvl1pPr marL="0" indent="0" algn="ctr">
              <a:spcBef>
                <a:spcPts val="450"/>
              </a:spcBef>
              <a:buFont typeface="Arial" panose="020B0604020202020204" pitchFamily="34" charset="0"/>
              <a:buNone/>
              <a:defRPr sz="1800" b="0" i="0" spc="0" baseline="0">
                <a:solidFill>
                  <a:schemeClr val="bg1"/>
                </a:solidFill>
                <a:latin typeface="Cabin Regular" pitchFamily="2" charset="77"/>
                <a:ea typeface="BBC Reith Sans" panose="020B0603020204020204" pitchFamily="34" charset="0"/>
                <a:cs typeface="BBC Reith Sans" panose="020B0603020204020204" pitchFamily="34" charset="0"/>
              </a:defRPr>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GB"/>
              <a:t>SECTION DIVIDER</a:t>
            </a:r>
            <a:br>
              <a:rPr lang="en-GB"/>
            </a:br>
            <a:r>
              <a:rPr lang="en-GB"/>
              <a:t>VIOLET</a:t>
            </a:r>
            <a:endParaRPr lang="en-US"/>
          </a:p>
        </p:txBody>
      </p:sp>
      <p:pic>
        <p:nvPicPr>
          <p:cNvPr id="18" name="Graphic 17">
            <a:extLst>
              <a:ext uri="{FF2B5EF4-FFF2-40B4-BE49-F238E27FC236}">
                <a16:creationId xmlns:a16="http://schemas.microsoft.com/office/drawing/2014/main" id="{5B07FDE5-403B-294B-8032-67D385DF057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28600" y="5854503"/>
            <a:ext cx="2302565" cy="814587"/>
          </a:xfrm>
          <a:prstGeom prst="rect">
            <a:avLst/>
          </a:prstGeom>
        </p:spPr>
      </p:pic>
    </p:spTree>
    <p:extLst>
      <p:ext uri="{BB962C8B-B14F-4D97-AF65-F5344CB8AC3E}">
        <p14:creationId xmlns:p14="http://schemas.microsoft.com/office/powerpoint/2010/main" val="1942137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 Divider (Tropical Yellow)">
    <p:bg>
      <p:bgPr>
        <a:solidFill>
          <a:schemeClr val="accent2"/>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A5F6BE1-3FD1-814C-A9BA-39394515AAE2}"/>
              </a:ext>
            </a:extLst>
          </p:cNvPr>
          <p:cNvSpPr>
            <a:spLocks noGrp="1"/>
          </p:cNvSpPr>
          <p:nvPr>
            <p:ph type="sldNum" sz="quarter" idx="12"/>
          </p:nvPr>
        </p:nvSpPr>
        <p:spPr/>
        <p:txBody>
          <a:bodyPr/>
          <a:lstStyle>
            <a:lvl1pPr>
              <a:defRPr>
                <a:solidFill>
                  <a:schemeClr val="tx1"/>
                </a:solidFill>
              </a:defRPr>
            </a:lvl1pPr>
          </a:lstStyle>
          <a:p>
            <a:fld id="{5DC2B412-3265-5A49-9094-02B68F19E606}" type="slidenum">
              <a:rPr lang="en-US" smtClean="0"/>
              <a:t>‹#›</a:t>
            </a:fld>
            <a:endParaRPr lang="en-US"/>
          </a:p>
        </p:txBody>
      </p:sp>
      <p:sp>
        <p:nvSpPr>
          <p:cNvPr id="8" name="Rectangle 7">
            <a:extLst>
              <a:ext uri="{FF2B5EF4-FFF2-40B4-BE49-F238E27FC236}">
                <a16:creationId xmlns:a16="http://schemas.microsoft.com/office/drawing/2014/main" id="{F5B2BBE8-DB7C-6E41-AF8B-89959BB2FD30}"/>
              </a:ext>
            </a:extLst>
          </p:cNvPr>
          <p:cNvSpPr/>
          <p:nvPr/>
        </p:nvSpPr>
        <p:spPr>
          <a:xfrm>
            <a:off x="0" y="-477077"/>
            <a:ext cx="344557" cy="3445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Rectangle 10">
            <a:extLst>
              <a:ext uri="{FF2B5EF4-FFF2-40B4-BE49-F238E27FC236}">
                <a16:creationId xmlns:a16="http://schemas.microsoft.com/office/drawing/2014/main" id="{E05683BD-55E5-3041-8FB6-FCC92DA262FB}"/>
              </a:ext>
            </a:extLst>
          </p:cNvPr>
          <p:cNvSpPr/>
          <p:nvPr/>
        </p:nvSpPr>
        <p:spPr>
          <a:xfrm>
            <a:off x="437324" y="-477077"/>
            <a:ext cx="344557" cy="34455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E4F438C7-85F8-984D-A440-660C988544B6}"/>
              </a:ext>
            </a:extLst>
          </p:cNvPr>
          <p:cNvSpPr/>
          <p:nvPr/>
        </p:nvSpPr>
        <p:spPr>
          <a:xfrm>
            <a:off x="874644" y="-477077"/>
            <a:ext cx="344557" cy="3445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DB392FAA-F35A-004A-B054-50F9FDC4C4F5}"/>
              </a:ext>
            </a:extLst>
          </p:cNvPr>
          <p:cNvSpPr/>
          <p:nvPr/>
        </p:nvSpPr>
        <p:spPr>
          <a:xfrm>
            <a:off x="1311968" y="-477077"/>
            <a:ext cx="344557" cy="34455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Rectangle 13">
            <a:extLst>
              <a:ext uri="{FF2B5EF4-FFF2-40B4-BE49-F238E27FC236}">
                <a16:creationId xmlns:a16="http://schemas.microsoft.com/office/drawing/2014/main" id="{DE924CBC-E41D-E344-98C9-58A8BDD03E50}"/>
              </a:ext>
            </a:extLst>
          </p:cNvPr>
          <p:cNvSpPr/>
          <p:nvPr/>
        </p:nvSpPr>
        <p:spPr>
          <a:xfrm>
            <a:off x="1749288" y="-477077"/>
            <a:ext cx="344557" cy="34455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5" name="Rectangle 14">
            <a:extLst>
              <a:ext uri="{FF2B5EF4-FFF2-40B4-BE49-F238E27FC236}">
                <a16:creationId xmlns:a16="http://schemas.microsoft.com/office/drawing/2014/main" id="{1BCEAAAF-5135-924C-84C7-F759D13860C3}"/>
              </a:ext>
            </a:extLst>
          </p:cNvPr>
          <p:cNvSpPr/>
          <p:nvPr/>
        </p:nvSpPr>
        <p:spPr>
          <a:xfrm>
            <a:off x="2186608" y="-477077"/>
            <a:ext cx="344557" cy="34455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7" name="Subtitle 2">
            <a:extLst>
              <a:ext uri="{FF2B5EF4-FFF2-40B4-BE49-F238E27FC236}">
                <a16:creationId xmlns:a16="http://schemas.microsoft.com/office/drawing/2014/main" id="{602029ED-3103-F644-AF9A-447AD2400A2E}"/>
              </a:ext>
            </a:extLst>
          </p:cNvPr>
          <p:cNvSpPr>
            <a:spLocks noGrp="1"/>
          </p:cNvSpPr>
          <p:nvPr>
            <p:ph type="subTitle" idx="1" hasCustomPrompt="1"/>
          </p:nvPr>
        </p:nvSpPr>
        <p:spPr>
          <a:xfrm>
            <a:off x="2970215" y="3139341"/>
            <a:ext cx="6251572" cy="498598"/>
          </a:xfrm>
        </p:spPr>
        <p:txBody>
          <a:bodyPr anchor="t" anchorCtr="0">
            <a:spAutoFit/>
          </a:bodyPr>
          <a:lstStyle>
            <a:lvl1pPr marL="0" indent="0" algn="ctr">
              <a:spcBef>
                <a:spcPts val="450"/>
              </a:spcBef>
              <a:buFont typeface="Arial" panose="020B0604020202020204" pitchFamily="34" charset="0"/>
              <a:buNone/>
              <a:defRPr sz="1800" b="0" i="0" spc="0" baseline="0">
                <a:solidFill>
                  <a:schemeClr val="bg1"/>
                </a:solidFill>
                <a:latin typeface="Cabin Regular" pitchFamily="2" charset="77"/>
                <a:ea typeface="BBC Reith Sans" panose="020B0603020204020204" pitchFamily="34" charset="0"/>
                <a:cs typeface="BBC Reith Sans" panose="020B0603020204020204" pitchFamily="34" charset="0"/>
              </a:defRPr>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GB"/>
              <a:t>SECTION DIVIDER</a:t>
            </a:r>
            <a:br>
              <a:rPr lang="en-GB"/>
            </a:br>
            <a:r>
              <a:rPr lang="en-GB"/>
              <a:t>VIOLET</a:t>
            </a:r>
            <a:endParaRPr lang="en-US"/>
          </a:p>
        </p:txBody>
      </p:sp>
      <p:pic>
        <p:nvPicPr>
          <p:cNvPr id="18" name="Graphic 17">
            <a:extLst>
              <a:ext uri="{FF2B5EF4-FFF2-40B4-BE49-F238E27FC236}">
                <a16:creationId xmlns:a16="http://schemas.microsoft.com/office/drawing/2014/main" id="{63D8F23E-7307-3E49-B069-0A19608D840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28600" y="5854503"/>
            <a:ext cx="2302565" cy="814587"/>
          </a:xfrm>
          <a:prstGeom prst="rect">
            <a:avLst/>
          </a:prstGeom>
        </p:spPr>
      </p:pic>
    </p:spTree>
    <p:extLst>
      <p:ext uri="{BB962C8B-B14F-4D97-AF65-F5344CB8AC3E}">
        <p14:creationId xmlns:p14="http://schemas.microsoft.com/office/powerpoint/2010/main" val="981578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sv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11E1525-C45F-A044-B9A3-52D3E65BF129}"/>
              </a:ext>
            </a:extLst>
          </p:cNvPr>
          <p:cNvSpPr>
            <a:spLocks noGrp="1"/>
          </p:cNvSpPr>
          <p:nvPr>
            <p:ph type="title"/>
          </p:nvPr>
        </p:nvSpPr>
        <p:spPr>
          <a:xfrm>
            <a:off x="838200" y="546101"/>
            <a:ext cx="10515600" cy="850900"/>
          </a:xfrm>
          <a:prstGeom prst="rect">
            <a:avLst/>
          </a:prstGeom>
        </p:spPr>
        <p:txBody>
          <a:bodyPr vert="horz" lIns="0" tIns="0" rIns="0" bIns="0" rtlCol="0" anchor="b"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E60C3CB1-E18F-ED4C-AC09-62F1D40419FD}"/>
              </a:ext>
            </a:extLst>
          </p:cNvPr>
          <p:cNvSpPr>
            <a:spLocks noGrp="1"/>
          </p:cNvSpPr>
          <p:nvPr>
            <p:ph type="body" idx="1"/>
          </p:nvPr>
        </p:nvSpPr>
        <p:spPr>
          <a:xfrm>
            <a:off x="838200" y="1663891"/>
            <a:ext cx="5791200" cy="3960812"/>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C35ED10-9405-8B42-A8DE-B8B2229730C8}"/>
              </a:ext>
            </a:extLst>
          </p:cNvPr>
          <p:cNvSpPr>
            <a:spLocks noGrp="1"/>
          </p:cNvSpPr>
          <p:nvPr>
            <p:ph type="sldNum" sz="quarter" idx="4"/>
          </p:nvPr>
        </p:nvSpPr>
        <p:spPr>
          <a:xfrm>
            <a:off x="9221787" y="6450014"/>
            <a:ext cx="2743200" cy="223743"/>
          </a:xfrm>
          <a:prstGeom prst="rect">
            <a:avLst/>
          </a:prstGeom>
        </p:spPr>
        <p:txBody>
          <a:bodyPr vert="horz" lIns="0" tIns="0" rIns="0" bIns="0" rtlCol="0" anchor="b" anchorCtr="0"/>
          <a:lstStyle>
            <a:lvl1pPr algn="r">
              <a:defRPr sz="600" b="0" i="0">
                <a:solidFill>
                  <a:schemeClr val="tx1"/>
                </a:solidFill>
                <a:latin typeface="Cabin Regular" pitchFamily="2" charset="77"/>
              </a:defRPr>
            </a:lvl1pPr>
          </a:lstStyle>
          <a:p>
            <a:fld id="{5DC2B412-3265-5A49-9094-02B68F19E606}" type="slidenum">
              <a:rPr lang="en-US" smtClean="0"/>
              <a:pPr/>
              <a:t>‹#›</a:t>
            </a:fld>
            <a:endParaRPr lang="en-US"/>
          </a:p>
        </p:txBody>
      </p:sp>
      <p:sp>
        <p:nvSpPr>
          <p:cNvPr id="9" name="Rectangle 8">
            <a:extLst>
              <a:ext uri="{FF2B5EF4-FFF2-40B4-BE49-F238E27FC236}">
                <a16:creationId xmlns:a16="http://schemas.microsoft.com/office/drawing/2014/main" id="{E906DA91-84AE-774A-901D-4EE0BE4B9ADE}"/>
              </a:ext>
            </a:extLst>
          </p:cNvPr>
          <p:cNvSpPr/>
          <p:nvPr/>
        </p:nvSpPr>
        <p:spPr>
          <a:xfrm>
            <a:off x="-1" y="-477077"/>
            <a:ext cx="344557" cy="3445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Rectangle 10">
            <a:extLst>
              <a:ext uri="{FF2B5EF4-FFF2-40B4-BE49-F238E27FC236}">
                <a16:creationId xmlns:a16="http://schemas.microsoft.com/office/drawing/2014/main" id="{DE82EB06-5F42-4A49-BE68-42270F4C289F}"/>
              </a:ext>
            </a:extLst>
          </p:cNvPr>
          <p:cNvSpPr/>
          <p:nvPr/>
        </p:nvSpPr>
        <p:spPr>
          <a:xfrm>
            <a:off x="874644" y="-477077"/>
            <a:ext cx="344557" cy="3445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E0F355CF-A1F1-1A49-BF61-E50263510E5E}"/>
              </a:ext>
            </a:extLst>
          </p:cNvPr>
          <p:cNvSpPr/>
          <p:nvPr/>
        </p:nvSpPr>
        <p:spPr>
          <a:xfrm>
            <a:off x="1311968" y="-477077"/>
            <a:ext cx="344557" cy="34455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0C933737-FF34-DA4F-BD30-2FEC142AE6E1}"/>
              </a:ext>
            </a:extLst>
          </p:cNvPr>
          <p:cNvSpPr/>
          <p:nvPr/>
        </p:nvSpPr>
        <p:spPr>
          <a:xfrm>
            <a:off x="1749288" y="-477077"/>
            <a:ext cx="344557" cy="34455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Rectangle 13">
            <a:extLst>
              <a:ext uri="{FF2B5EF4-FFF2-40B4-BE49-F238E27FC236}">
                <a16:creationId xmlns:a16="http://schemas.microsoft.com/office/drawing/2014/main" id="{3F8270AE-5D91-D248-8D68-472A7412C238}"/>
              </a:ext>
            </a:extLst>
          </p:cNvPr>
          <p:cNvSpPr/>
          <p:nvPr/>
        </p:nvSpPr>
        <p:spPr>
          <a:xfrm>
            <a:off x="2186608" y="-477077"/>
            <a:ext cx="344557" cy="34455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5" name="Rectangle 14">
            <a:extLst>
              <a:ext uri="{FF2B5EF4-FFF2-40B4-BE49-F238E27FC236}">
                <a16:creationId xmlns:a16="http://schemas.microsoft.com/office/drawing/2014/main" id="{96878E7C-E9D3-F947-96B0-C69E2D5F2389}"/>
              </a:ext>
            </a:extLst>
          </p:cNvPr>
          <p:cNvSpPr/>
          <p:nvPr/>
        </p:nvSpPr>
        <p:spPr>
          <a:xfrm>
            <a:off x="437320" y="-477077"/>
            <a:ext cx="344557" cy="34455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17" name="Graphic 16">
            <a:extLst>
              <a:ext uri="{FF2B5EF4-FFF2-40B4-BE49-F238E27FC236}">
                <a16:creationId xmlns:a16="http://schemas.microsoft.com/office/drawing/2014/main" id="{681E8FD3-B507-954D-9130-D2FA6318A1F6}"/>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228601" y="5802661"/>
            <a:ext cx="2449105" cy="866429"/>
          </a:xfrm>
          <a:prstGeom prst="rect">
            <a:avLst/>
          </a:prstGeom>
        </p:spPr>
      </p:pic>
    </p:spTree>
    <p:extLst>
      <p:ext uri="{BB962C8B-B14F-4D97-AF65-F5344CB8AC3E}">
        <p14:creationId xmlns:p14="http://schemas.microsoft.com/office/powerpoint/2010/main" val="177811026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90" r:id="rId3"/>
    <p:sldLayoutId id="2147483712" r:id="rId4"/>
    <p:sldLayoutId id="2147483713" r:id="rId5"/>
    <p:sldLayoutId id="2147483715" r:id="rId6"/>
    <p:sldLayoutId id="2147483716" r:id="rId7"/>
    <p:sldLayoutId id="2147483717" r:id="rId8"/>
    <p:sldLayoutId id="2147483714" r:id="rId9"/>
    <p:sldLayoutId id="2147483718" r:id="rId10"/>
    <p:sldLayoutId id="2147483719" r:id="rId11"/>
    <p:sldLayoutId id="2147483722" r:id="rId12"/>
    <p:sldLayoutId id="2147483791" r:id="rId13"/>
    <p:sldLayoutId id="2147483792" r:id="rId14"/>
  </p:sldLayoutIdLst>
  <p:txStyles>
    <p:titleStyle>
      <a:lvl1pPr algn="l" defTabSz="685766" rtl="0" eaLnBrk="1" latinLnBrk="0" hangingPunct="1">
        <a:lnSpc>
          <a:spcPct val="90000"/>
        </a:lnSpc>
        <a:spcBef>
          <a:spcPts val="0"/>
        </a:spcBef>
        <a:buNone/>
        <a:defRPr sz="2700" b="0" i="0" kern="1200" spc="0" baseline="0">
          <a:solidFill>
            <a:schemeClr val="accent1"/>
          </a:solidFill>
          <a:latin typeface="Cabin Regular" pitchFamily="2" charset="77"/>
          <a:ea typeface="BBC Reith Sans XBold" panose="020B0603020204020204" pitchFamily="34" charset="0"/>
          <a:cs typeface="BBC Reith Sans XBold" panose="020B0603020204020204" pitchFamily="34" charset="0"/>
        </a:defRPr>
      </a:lvl1pPr>
    </p:titleStyle>
    <p:bodyStyle>
      <a:lvl1pPr marL="135731" indent="-135731" algn="l" defTabSz="685766" rtl="0" eaLnBrk="1" latinLnBrk="0" hangingPunct="1">
        <a:lnSpc>
          <a:spcPct val="90000"/>
        </a:lnSpc>
        <a:spcBef>
          <a:spcPts val="750"/>
        </a:spcBef>
        <a:buFont typeface="Arial" panose="020B0604020202020204" pitchFamily="34" charset="0"/>
        <a:buChar char="•"/>
        <a:tabLst/>
        <a:defRPr sz="2100" b="0" i="0" kern="1200">
          <a:solidFill>
            <a:schemeClr val="tx1"/>
          </a:solidFill>
          <a:latin typeface="Cabin" pitchFamily="2" charset="77"/>
          <a:ea typeface="+mn-ea"/>
          <a:cs typeface="+mn-cs"/>
        </a:defRPr>
      </a:lvl1pPr>
      <a:lvl2pPr marL="271463" indent="-115491" algn="l" defTabSz="685766" rtl="0" eaLnBrk="1" latinLnBrk="0" hangingPunct="1">
        <a:lnSpc>
          <a:spcPct val="90000"/>
        </a:lnSpc>
        <a:spcBef>
          <a:spcPts val="375"/>
        </a:spcBef>
        <a:buFont typeface="Arial" panose="020B0604020202020204" pitchFamily="34" charset="0"/>
        <a:buChar char="•"/>
        <a:tabLst/>
        <a:defRPr sz="1800" b="0" i="0" kern="1200">
          <a:solidFill>
            <a:schemeClr val="tx1"/>
          </a:solidFill>
          <a:latin typeface="Cabin" pitchFamily="2" charset="77"/>
          <a:ea typeface="+mn-ea"/>
          <a:cs typeface="+mn-cs"/>
        </a:defRPr>
      </a:lvl2pPr>
      <a:lvl3pPr marL="407194" indent="-135731" algn="l" defTabSz="685766" rtl="0" eaLnBrk="1" latinLnBrk="0" hangingPunct="1">
        <a:lnSpc>
          <a:spcPct val="90000"/>
        </a:lnSpc>
        <a:spcBef>
          <a:spcPts val="375"/>
        </a:spcBef>
        <a:buFont typeface="Arial" panose="020B0604020202020204" pitchFamily="34" charset="0"/>
        <a:buChar char="•"/>
        <a:tabLst/>
        <a:defRPr sz="1350" b="0" i="0" kern="1200">
          <a:solidFill>
            <a:schemeClr val="tx1"/>
          </a:solidFill>
          <a:latin typeface="Cabin" pitchFamily="2" charset="77"/>
          <a:ea typeface="+mn-ea"/>
          <a:cs typeface="+mn-cs"/>
        </a:defRPr>
      </a:lvl3pPr>
      <a:lvl4pPr marL="535781" indent="-134541" algn="l" defTabSz="685766" rtl="0" eaLnBrk="1" latinLnBrk="0" hangingPunct="1">
        <a:lnSpc>
          <a:spcPct val="90000"/>
        </a:lnSpc>
        <a:spcBef>
          <a:spcPts val="375"/>
        </a:spcBef>
        <a:buFont typeface="Arial" panose="020B0604020202020204" pitchFamily="34" charset="0"/>
        <a:buChar char="•"/>
        <a:tabLst/>
        <a:defRPr sz="1050" b="0" i="0" kern="1200">
          <a:solidFill>
            <a:schemeClr val="tx1"/>
          </a:solidFill>
          <a:latin typeface="Cabin" pitchFamily="2" charset="77"/>
          <a:ea typeface="+mn-ea"/>
          <a:cs typeface="+mn-cs"/>
        </a:defRPr>
      </a:lvl4pPr>
      <a:lvl5pPr marL="666750" indent="-130969" algn="l" defTabSz="685766" rtl="0" eaLnBrk="1" latinLnBrk="0" hangingPunct="1">
        <a:lnSpc>
          <a:spcPct val="90000"/>
        </a:lnSpc>
        <a:spcBef>
          <a:spcPts val="375"/>
        </a:spcBef>
        <a:buFont typeface="Arial" panose="020B0604020202020204" pitchFamily="34" charset="0"/>
        <a:buChar char="•"/>
        <a:tabLst/>
        <a:defRPr sz="900" b="0" i="0" kern="1200">
          <a:solidFill>
            <a:schemeClr val="tx1"/>
          </a:solidFill>
          <a:latin typeface="Cabin" pitchFamily="2" charset="77"/>
          <a:ea typeface="+mn-ea"/>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66" rtl="0" eaLnBrk="1" latinLnBrk="0" hangingPunct="1">
        <a:defRPr sz="1350" kern="1200">
          <a:solidFill>
            <a:schemeClr val="tx1"/>
          </a:solidFill>
          <a:latin typeface="+mn-lt"/>
          <a:ea typeface="+mn-ea"/>
          <a:cs typeface="+mn-cs"/>
        </a:defRPr>
      </a:lvl1pPr>
      <a:lvl2pPr marL="342884" algn="l" defTabSz="685766" rtl="0" eaLnBrk="1" latinLnBrk="0" hangingPunct="1">
        <a:defRPr sz="1350" kern="1200">
          <a:solidFill>
            <a:schemeClr val="tx1"/>
          </a:solidFill>
          <a:latin typeface="+mn-lt"/>
          <a:ea typeface="+mn-ea"/>
          <a:cs typeface="+mn-cs"/>
        </a:defRPr>
      </a:lvl2pPr>
      <a:lvl3pPr marL="685766" algn="l" defTabSz="685766" rtl="0" eaLnBrk="1" latinLnBrk="0" hangingPunct="1">
        <a:defRPr sz="1350" kern="1200">
          <a:solidFill>
            <a:schemeClr val="tx1"/>
          </a:solidFill>
          <a:latin typeface="+mn-lt"/>
          <a:ea typeface="+mn-ea"/>
          <a:cs typeface="+mn-cs"/>
        </a:defRPr>
      </a:lvl3pPr>
      <a:lvl4pPr marL="1028649" algn="l" defTabSz="685766" rtl="0" eaLnBrk="1" latinLnBrk="0" hangingPunct="1">
        <a:defRPr sz="1350" kern="1200">
          <a:solidFill>
            <a:schemeClr val="tx1"/>
          </a:solidFill>
          <a:latin typeface="+mn-lt"/>
          <a:ea typeface="+mn-ea"/>
          <a:cs typeface="+mn-cs"/>
        </a:defRPr>
      </a:lvl4pPr>
      <a:lvl5pPr marL="1371532" algn="l" defTabSz="685766" rtl="0" eaLnBrk="1" latinLnBrk="0" hangingPunct="1">
        <a:defRPr sz="1350" kern="1200">
          <a:solidFill>
            <a:schemeClr val="tx1"/>
          </a:solidFill>
          <a:latin typeface="+mn-lt"/>
          <a:ea typeface="+mn-ea"/>
          <a:cs typeface="+mn-cs"/>
        </a:defRPr>
      </a:lvl5pPr>
      <a:lvl6pPr marL="1714415" algn="l" defTabSz="685766" rtl="0" eaLnBrk="1" latinLnBrk="0" hangingPunct="1">
        <a:defRPr sz="1350" kern="1200">
          <a:solidFill>
            <a:schemeClr val="tx1"/>
          </a:solidFill>
          <a:latin typeface="+mn-lt"/>
          <a:ea typeface="+mn-ea"/>
          <a:cs typeface="+mn-cs"/>
        </a:defRPr>
      </a:lvl6pPr>
      <a:lvl7pPr marL="2057297" algn="l" defTabSz="685766" rtl="0" eaLnBrk="1" latinLnBrk="0" hangingPunct="1">
        <a:defRPr sz="1350" kern="1200">
          <a:solidFill>
            <a:schemeClr val="tx1"/>
          </a:solidFill>
          <a:latin typeface="+mn-lt"/>
          <a:ea typeface="+mn-ea"/>
          <a:cs typeface="+mn-cs"/>
        </a:defRPr>
      </a:lvl7pPr>
      <a:lvl8pPr marL="2400180" algn="l" defTabSz="685766" rtl="0" eaLnBrk="1" latinLnBrk="0" hangingPunct="1">
        <a:defRPr sz="1350" kern="1200">
          <a:solidFill>
            <a:schemeClr val="tx1"/>
          </a:solidFill>
          <a:latin typeface="+mn-lt"/>
          <a:ea typeface="+mn-ea"/>
          <a:cs typeface="+mn-cs"/>
        </a:defRPr>
      </a:lvl8pPr>
      <a:lvl9pPr marL="2743064" algn="l" defTabSz="685766"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144">
          <p15:clr>
            <a:srgbClr val="F26B43"/>
          </p15:clr>
        </p15:guide>
        <p15:guide id="4" orient="horz" pos="119">
          <p15:clr>
            <a:srgbClr val="F26B43"/>
          </p15:clr>
        </p15:guide>
        <p15:guide id="5" pos="7537">
          <p15:clr>
            <a:srgbClr val="F26B43"/>
          </p15:clr>
        </p15:guide>
        <p15:guide id="6" orient="horz" pos="4201">
          <p15:clr>
            <a:srgbClr val="F26B43"/>
          </p15:clr>
        </p15:guide>
        <p15:guide id="7" orient="horz" pos="347">
          <p15:clr>
            <a:srgbClr val="F26B43"/>
          </p15:clr>
        </p15:guide>
        <p15:guide id="8" pos="2242">
          <p15:clr>
            <a:srgbClr val="F26B43"/>
          </p15:clr>
        </p15:guide>
        <p15:guide id="9" pos="2008">
          <p15:clr>
            <a:srgbClr val="F26B43"/>
          </p15:clr>
        </p15:guide>
        <p15:guide id="10" pos="3724">
          <p15:clr>
            <a:srgbClr val="F26B43"/>
          </p15:clr>
        </p15:guide>
        <p15:guide id="11" pos="3954">
          <p15:clr>
            <a:srgbClr val="F26B43"/>
          </p15:clr>
        </p15:guide>
        <p15:guide id="12" pos="5438">
          <p15:clr>
            <a:srgbClr val="F26B43"/>
          </p15:clr>
        </p15:guide>
        <p15:guide id="13" pos="6297">
          <p15:clr>
            <a:srgbClr val="F26B43"/>
          </p15:clr>
        </p15:guide>
        <p15:guide id="14" pos="528">
          <p15:clr>
            <a:srgbClr val="F26B43"/>
          </p15:clr>
        </p15:guide>
        <p15:guide id="15" pos="2866">
          <p15:clr>
            <a:srgbClr val="F26B43"/>
          </p15:clr>
        </p15:guide>
        <p15:guide id="18" pos="3097">
          <p15:clr>
            <a:srgbClr val="F26B43"/>
          </p15:clr>
        </p15:guide>
        <p15:guide id="19" pos="4580">
          <p15:clr>
            <a:srgbClr val="F26B43"/>
          </p15:clr>
        </p15:guide>
        <p15:guide id="20" pos="4811">
          <p15:clr>
            <a:srgbClr val="F26B43"/>
          </p15:clr>
        </p15:guide>
        <p15:guide id="21" pos="7152">
          <p15:clr>
            <a:srgbClr val="F26B43"/>
          </p15:clr>
        </p15:guide>
        <p15:guide id="22" pos="1382">
          <p15:clr>
            <a:srgbClr val="F26B43"/>
          </p15:clr>
        </p15:guide>
        <p15:guide id="23" pos="5664">
          <p15:clr>
            <a:srgbClr val="F26B43"/>
          </p15:clr>
        </p15:guide>
        <p15:guide id="24" orient="horz" pos="550">
          <p15:clr>
            <a:srgbClr val="F26B43"/>
          </p15:clr>
        </p15:guide>
        <p15:guide id="25" orient="horz" pos="3884">
          <p15:clr>
            <a:srgbClr val="F26B43"/>
          </p15:clr>
        </p15:guide>
        <p15:guide id="26" pos="236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hyperlink" Target="https://girfec-ayrshire.co.uk/wp-content/uploads/2020/04/Understanding-FASD-What-Educators-need-to-know-271119.pdf" TargetMode="External"/><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hyperlink" Target="https://journals.sagepub.com/doi/abs/10.1177/0308575915594985" TargetMode="Externa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2.xml"/><Relationship Id="rId1" Type="http://schemas.openxmlformats.org/officeDocument/2006/relationships/video" Target="https://www.youtube.com/embed/VammKhercZ8?feature=oembed" TargetMode="External"/><Relationship Id="rId6" Type="http://schemas.openxmlformats.org/officeDocument/2006/relationships/hyperlink" Target="https://youtu.be/VammKhercZ8" TargetMode="External"/><Relationship Id="rId5" Type="http://schemas.openxmlformats.org/officeDocument/2006/relationships/hyperlink" Target="https://www.adoptionuk.org/fasd-hub" TargetMode="Externa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2.xml"/><Relationship Id="rId1" Type="http://schemas.openxmlformats.org/officeDocument/2006/relationships/video" Target="https://www.youtube.com/embed/852S1mlqV2s?feature=oembed" TargetMode="External"/><Relationship Id="rId6" Type="http://schemas.openxmlformats.org/officeDocument/2006/relationships/image" Target="../media/image20.jpeg"/><Relationship Id="rId5" Type="http://schemas.openxmlformats.org/officeDocument/2006/relationships/hyperlink" Target="https://www.youtube.com/watch?v=852S1mlqV2s" TargetMode="External"/><Relationship Id="rId4" Type="http://schemas.openxmlformats.org/officeDocument/2006/relationships/hyperlink" Target="https://www.adoptionuk.org/Pages/FAQs/Site/scotland/Category/supporting-education-and-schools"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8" Type="http://schemas.openxmlformats.org/officeDocument/2006/relationships/hyperlink" Target="https://www.adoptionuk.org/Handlers/Download.ashx?IDMF=25d0f383-de2f-4ffc-86dc-f153678cd277" TargetMode="External"/><Relationship Id="rId13" Type="http://schemas.openxmlformats.org/officeDocument/2006/relationships/hyperlink" Target="https://sacsadopt.scot/" TargetMode="External"/><Relationship Id="rId3" Type="http://schemas.openxmlformats.org/officeDocument/2006/relationships/hyperlink" Target="https://www.bbc.co.uk/teach/teacher-support/articles/zv8rdnb" TargetMode="External"/><Relationship Id="rId7" Type="http://schemas.openxmlformats.org/officeDocument/2006/relationships/hyperlink" Target="https://www.adoptionuk.org/Handlers/Download.ashx?IDMF=e844cdbc-0212-4834-8081-f7dfdb10a397" TargetMode="External"/><Relationship Id="rId12" Type="http://schemas.openxmlformats.org/officeDocument/2006/relationships/hyperlink" Target="https://www.facebook.com/ScottishAAM/" TargetMode="External"/><Relationship Id="rId2" Type="http://schemas.openxmlformats.org/officeDocument/2006/relationships/notesSlide" Target="../notesSlides/notesSlide24.xml"/><Relationship Id="rId1" Type="http://schemas.openxmlformats.org/officeDocument/2006/relationships/slideLayout" Target="../slideLayouts/slideLayout12.xml"/><Relationship Id="rId6" Type="http://schemas.openxmlformats.org/officeDocument/2006/relationships/hyperlink" Target="https://www.adoptionuk.org/Handlers/Download.ashx?IDMF=e39b9d49-2e9b-4a03-8514-50c50578cd7b" TargetMode="External"/><Relationship Id="rId11" Type="http://schemas.openxmlformats.org/officeDocument/2006/relationships/hyperlink" Target="https://kinship.scot/" TargetMode="External"/><Relationship Id="rId5" Type="http://schemas.openxmlformats.org/officeDocument/2006/relationships/hyperlink" Target="https://www.adoptionuk.org/Handlers/Download.ashx?IDMF=d75ee1a4-92eb-44b3-81e5-105b8084cf7d" TargetMode="External"/><Relationship Id="rId10" Type="http://schemas.openxmlformats.org/officeDocument/2006/relationships/hyperlink" Target="https://enquire.org.uk/professionals/understanding-asl/care-experienced-learners-rights/" TargetMode="External"/><Relationship Id="rId4" Type="http://schemas.openxmlformats.org/officeDocument/2006/relationships/hyperlink" Target="https://www.adoptionuk.org/Handlers/Download.ashx?IDMF=a9f8e943-48c7-4499-ac5c-0dd60c98f888" TargetMode="External"/><Relationship Id="rId9" Type="http://schemas.openxmlformats.org/officeDocument/2006/relationships/hyperlink" Target="https://www.adoptionuk.org/scotland" TargetMode="External"/><Relationship Id="rId14" Type="http://schemas.openxmlformats.org/officeDocument/2006/relationships/hyperlink" Target="https://www.scottishadoption.org/"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14.xml"/><Relationship Id="rId5" Type="http://schemas.openxmlformats.org/officeDocument/2006/relationships/image" Target="../media/image24.pn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hyperlink" Target="https://www.bbc.co.uk/teach/teacher-support/articles/zbqk7v4"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hyperlink" Target="https://www.adoptionuk.org/Handlers/Download.ashx?IDMF=a9f8e943-48c7-4499-ac5c-0dd60c98f888"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video" Target="https://www.youtube.com/embed/r8T9AgMccn8?feature=oembed" TargetMode="External"/><Relationship Id="rId6" Type="http://schemas.openxmlformats.org/officeDocument/2006/relationships/hyperlink" Target="https://www.adoptionuk.org/Pages/FAQs/Site/scotland/Category/supporting-education-and-schools" TargetMode="External"/><Relationship Id="rId5" Type="http://schemas.openxmlformats.org/officeDocument/2006/relationships/hyperlink" Target="https://youtu.be/r8T9AgMccn8" TargetMode="Externa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descr="This module is suitable for everyone who works with children and young people">
            <a:extLst>
              <a:ext uri="{FF2B5EF4-FFF2-40B4-BE49-F238E27FC236}">
                <a16:creationId xmlns:a16="http://schemas.microsoft.com/office/drawing/2014/main" id="{DD2FAB1D-2EE7-F54C-7149-36232CDC7D1A}"/>
              </a:ext>
            </a:extLst>
          </p:cNvPr>
          <p:cNvSpPr txBox="1">
            <a:spLocks noGrp="1"/>
          </p:cNvSpPr>
          <p:nvPr>
            <p:ph type="title" idx="4294967295"/>
          </p:nvPr>
        </p:nvSpPr>
        <p:spPr>
          <a:xfrm>
            <a:off x="995745" y="281020"/>
            <a:ext cx="9877778" cy="654755"/>
          </a:xfrm>
          <a:prstGeom prst="rect">
            <a:avLst/>
          </a:prstGeom>
          <a:solidFill>
            <a:schemeClr val="accent1"/>
          </a:solidFill>
          <a:ln w="28575">
            <a:solidFill>
              <a:schemeClr val="accent1">
                <a:lumMod val="75000"/>
              </a:schemeClr>
            </a:solid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rtl="0" eaLnBrk="1" latinLnBrk="0" hangingPunct="1"/>
            <a:r>
              <a:rPr lang="en-GB" sz="2700" b="1" i="0" kern="1200" spc="0" baseline="0" dirty="0">
                <a:solidFill>
                  <a:schemeClr val="accent1"/>
                </a:solidFill>
                <a:effectLst/>
                <a:latin typeface="Cabin Regular" pitchFamily="2" charset="77"/>
                <a:ea typeface="BBC Reith Sans XBold" panose="020B0603020204020204" pitchFamily="34" charset="0"/>
                <a:cs typeface="BBC Reith Sans XBold" panose="020B0603020204020204" pitchFamily="34" charset="0"/>
              </a:rPr>
              <a:t>Supporting care experienced learners who are adopted</a:t>
            </a:r>
            <a:endParaRPr lang="en-GB" sz="2000" dirty="0">
              <a:effectLst/>
            </a:endParaRPr>
          </a:p>
        </p:txBody>
      </p:sp>
      <p:pic>
        <p:nvPicPr>
          <p:cNvPr id="5" name="Picture 4" descr="Adoption UK in Scotland Logo&#10;Together we are family">
            <a:extLst>
              <a:ext uri="{FF2B5EF4-FFF2-40B4-BE49-F238E27FC236}">
                <a16:creationId xmlns:a16="http://schemas.microsoft.com/office/drawing/2014/main" id="{7AA230AB-7CCC-AC2A-B62A-0CAEA951DAE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67925" y="1432935"/>
            <a:ext cx="3733418" cy="1617182"/>
          </a:xfrm>
          <a:prstGeom prst="rect">
            <a:avLst/>
          </a:prstGeom>
        </p:spPr>
      </p:pic>
      <p:sp>
        <p:nvSpPr>
          <p:cNvPr id="6" name="TextBox 5">
            <a:extLst>
              <a:ext uri="{FF2B5EF4-FFF2-40B4-BE49-F238E27FC236}">
                <a16:creationId xmlns:a16="http://schemas.microsoft.com/office/drawing/2014/main" id="{6D10A749-8F81-8A53-DA19-6945E92F779A}"/>
              </a:ext>
            </a:extLst>
          </p:cNvPr>
          <p:cNvSpPr txBox="1"/>
          <p:nvPr/>
        </p:nvSpPr>
        <p:spPr>
          <a:xfrm>
            <a:off x="995745" y="3501147"/>
            <a:ext cx="9561419" cy="2639880"/>
          </a:xfrm>
          <a:prstGeom prst="rect">
            <a:avLst/>
          </a:prstGeom>
          <a:noFill/>
        </p:spPr>
        <p:txBody>
          <a:bodyPr wrap="square" lIns="0" tIns="0" rIns="0" bIns="0" rtlCol="0" anchor="t">
            <a:noAutofit/>
          </a:bodyPr>
          <a:lstStyle/>
          <a:p>
            <a:pPr algn="l">
              <a:lnSpc>
                <a:spcPct val="90000"/>
              </a:lnSpc>
            </a:pPr>
            <a:r>
              <a:rPr lang="en-GB" sz="3200" b="1" dirty="0">
                <a:solidFill>
                  <a:schemeClr val="accent1">
                    <a:lumMod val="75000"/>
                  </a:schemeClr>
                </a:solidFill>
                <a:latin typeface="Cabin Regular"/>
                <a:ea typeface="BBC Reith Serif" panose="02040603040305030204" pitchFamily="18" charset="0"/>
                <a:cs typeface="BBC Reith Serif" panose="02040603040305030204" pitchFamily="18" charset="0"/>
              </a:rPr>
              <a:t>Supporting care experienced learners who are adopted</a:t>
            </a:r>
            <a:endParaRPr lang="en-GB" dirty="0">
              <a:solidFill>
                <a:schemeClr val="accent1">
                  <a:lumMod val="75000"/>
                </a:schemeClr>
              </a:solidFill>
              <a:latin typeface="Cabin Regular" pitchFamily="2" charset="0"/>
              <a:ea typeface="BBC Reith Serif" panose="02040603040305030204" pitchFamily="18" charset="0"/>
              <a:cs typeface="BBC Reith Serif" panose="02040603040305030204" pitchFamily="18" charset="0"/>
            </a:endParaRPr>
          </a:p>
          <a:p>
            <a:pPr algn="l">
              <a:lnSpc>
                <a:spcPct val="150000"/>
              </a:lnSpc>
            </a:pPr>
            <a:r>
              <a:rPr lang="en-GB" sz="2000" dirty="0">
                <a:solidFill>
                  <a:schemeClr val="accent2"/>
                </a:solidFill>
                <a:latin typeface="Cabin Regular"/>
                <a:ea typeface="BBC Reith Serif" panose="02040603040305030204" pitchFamily="18" charset="0"/>
                <a:cs typeface="BBC Reith Serif" panose="02040603040305030204" pitchFamily="18" charset="0"/>
              </a:rPr>
              <a:t>Section A:	The Basics about Adoption</a:t>
            </a:r>
          </a:p>
          <a:p>
            <a:pPr algn="l">
              <a:lnSpc>
                <a:spcPct val="150000"/>
              </a:lnSpc>
            </a:pPr>
            <a:r>
              <a:rPr lang="en-GB" sz="2000" dirty="0">
                <a:solidFill>
                  <a:schemeClr val="accent2"/>
                </a:solidFill>
                <a:latin typeface="Cabin Regular"/>
                <a:ea typeface="BBC Reith Serif" panose="02040603040305030204" pitchFamily="18" charset="0"/>
                <a:cs typeface="BBC Reith Serif" panose="02040603040305030204" pitchFamily="18" charset="0"/>
              </a:rPr>
              <a:t>Section B:	Hidden Care-Experience</a:t>
            </a:r>
          </a:p>
          <a:p>
            <a:pPr algn="l">
              <a:lnSpc>
                <a:spcPct val="150000"/>
              </a:lnSpc>
            </a:pPr>
            <a:r>
              <a:rPr lang="en-GB" sz="2000" dirty="0">
                <a:solidFill>
                  <a:schemeClr val="accent2"/>
                </a:solidFill>
                <a:latin typeface="Cabin Regular"/>
                <a:ea typeface="BBC Reith Serif" panose="02040603040305030204" pitchFamily="18" charset="0"/>
                <a:cs typeface="BBC Reith Serif" panose="02040603040305030204" pitchFamily="18" charset="0"/>
              </a:rPr>
              <a:t>Section C: 	Impact of Adoption on Education</a:t>
            </a:r>
          </a:p>
          <a:p>
            <a:pPr algn="l">
              <a:lnSpc>
                <a:spcPct val="150000"/>
              </a:lnSpc>
            </a:pPr>
            <a:endParaRPr lang="en-GB" sz="2000" dirty="0">
              <a:solidFill>
                <a:schemeClr val="accent2"/>
              </a:solidFill>
              <a:latin typeface="Cabin Regular"/>
              <a:ea typeface="BBC Reith Serif" panose="02040603040305030204" pitchFamily="18" charset="0"/>
              <a:cs typeface="BBC Reith Serif" panose="02040603040305030204" pitchFamily="18" charset="0"/>
            </a:endParaRPr>
          </a:p>
          <a:p>
            <a:pPr algn="ctr">
              <a:lnSpc>
                <a:spcPct val="150000"/>
              </a:lnSpc>
            </a:pPr>
            <a:r>
              <a:rPr lang="en-GB" sz="2000" dirty="0">
                <a:latin typeface="Cabin Regular"/>
                <a:ea typeface="BBC Reith Serif" panose="02040603040305030204" pitchFamily="18" charset="0"/>
                <a:cs typeface="BBC Reith Serif" panose="02040603040305030204" pitchFamily="18" charset="0"/>
              </a:rPr>
              <a:t>Education Scotland supported the development of this professional learning resource</a:t>
            </a:r>
          </a:p>
        </p:txBody>
      </p:sp>
      <p:pic>
        <p:nvPicPr>
          <p:cNvPr id="3" name="Picture 2" descr="ES logo with blue and green colours">
            <a:extLst>
              <a:ext uri="{FF2B5EF4-FFF2-40B4-BE49-F238E27FC236}">
                <a16:creationId xmlns:a16="http://schemas.microsoft.com/office/drawing/2014/main" id="{D68C95D1-80DA-8A99-252C-CA67DA13107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417878" y="5501653"/>
            <a:ext cx="1556754" cy="778377"/>
          </a:xfrm>
          <a:prstGeom prst="rect">
            <a:avLst/>
          </a:prstGeom>
        </p:spPr>
      </p:pic>
    </p:spTree>
    <p:extLst>
      <p:ext uri="{BB962C8B-B14F-4D97-AF65-F5344CB8AC3E}">
        <p14:creationId xmlns:p14="http://schemas.microsoft.com/office/powerpoint/2010/main" val="1191676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B867E-3B99-04F7-8FDE-7A7F53EE5E0A}"/>
              </a:ext>
            </a:extLst>
          </p:cNvPr>
          <p:cNvSpPr>
            <a:spLocks noGrp="1"/>
          </p:cNvSpPr>
          <p:nvPr>
            <p:ph type="title" idx="4294967295"/>
          </p:nvPr>
        </p:nvSpPr>
        <p:spPr>
          <a:xfrm>
            <a:off x="838200" y="962526"/>
            <a:ext cx="10515600" cy="2891924"/>
          </a:xfrm>
        </p:spPr>
        <p:txBody>
          <a:bodyPr/>
          <a:lstStyle/>
          <a:p>
            <a:pPr algn="ctr"/>
            <a:r>
              <a:rPr lang="en-GB" sz="7200" b="1" dirty="0"/>
              <a:t>Section B</a:t>
            </a:r>
            <a:br>
              <a:rPr lang="en-GB" sz="7200" b="1" dirty="0"/>
            </a:br>
            <a:r>
              <a:rPr lang="en-GB" sz="7200" dirty="0">
                <a:solidFill>
                  <a:schemeClr val="accent2"/>
                </a:solidFill>
                <a:latin typeface="Cabin Medium" pitchFamily="2" charset="0"/>
                <a:ea typeface="BBC Reith Serif" panose="02040603040305030204" pitchFamily="18" charset="0"/>
                <a:cs typeface="BBC Reith Serif" panose="02040603040305030204" pitchFamily="18" charset="0"/>
              </a:rPr>
              <a:t>Hidden Care-Experience</a:t>
            </a:r>
            <a:endParaRPr lang="en-GB" sz="7200" b="1" dirty="0"/>
          </a:p>
        </p:txBody>
      </p:sp>
    </p:spTree>
    <p:extLst>
      <p:ext uri="{BB962C8B-B14F-4D97-AF65-F5344CB8AC3E}">
        <p14:creationId xmlns:p14="http://schemas.microsoft.com/office/powerpoint/2010/main" val="17348559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409C07B-60F7-D299-3005-A6EFFB990F09}"/>
              </a:ext>
            </a:extLst>
          </p:cNvPr>
          <p:cNvSpPr txBox="1">
            <a:spLocks noGrp="1"/>
          </p:cNvSpPr>
          <p:nvPr>
            <p:ph type="title" idx="4294967295"/>
          </p:nvPr>
        </p:nvSpPr>
        <p:spPr>
          <a:xfrm>
            <a:off x="434621" y="268110"/>
            <a:ext cx="10408356" cy="47413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3200" b="1" i="0" u="none" strike="noStrike" kern="1200" cap="none" spc="0" normalizeH="0" baseline="0" noProof="0" dirty="0">
                <a:ln>
                  <a:noFill/>
                </a:ln>
                <a:effectLst/>
                <a:uLnTx/>
                <a:uFillTx/>
                <a:latin typeface="Cabin Regular" pitchFamily="2" charset="0"/>
                <a:ea typeface="BBC Reith Serif" panose="02040603040305030204" pitchFamily="18" charset="0"/>
                <a:cs typeface="BBC Reith Serif" panose="02040603040305030204" pitchFamily="18" charset="0"/>
              </a:rPr>
              <a:t>Child Perspective</a:t>
            </a:r>
          </a:p>
        </p:txBody>
      </p:sp>
      <p:sp>
        <p:nvSpPr>
          <p:cNvPr id="4" name="TextBox 3">
            <a:extLst>
              <a:ext uri="{FF2B5EF4-FFF2-40B4-BE49-F238E27FC236}">
                <a16:creationId xmlns:a16="http://schemas.microsoft.com/office/drawing/2014/main" id="{48D336F1-3A0F-EFF6-322F-5C5FC0A49C0A}"/>
              </a:ext>
            </a:extLst>
          </p:cNvPr>
          <p:cNvSpPr txBox="1"/>
          <p:nvPr/>
        </p:nvSpPr>
        <p:spPr>
          <a:xfrm>
            <a:off x="434621" y="1038578"/>
            <a:ext cx="11579579" cy="5819422"/>
          </a:xfrm>
          <a:prstGeom prst="rect">
            <a:avLst/>
          </a:prstGeom>
          <a:noFill/>
        </p:spPr>
        <p:txBody>
          <a:bodyPr wrap="square" lIns="0" tIns="0" rIns="0" bIns="0" rtlCol="0">
            <a:noAutofit/>
          </a:bodyPr>
          <a:lstStyle/>
          <a:p>
            <a:pPr>
              <a:lnSpc>
                <a:spcPct val="150000"/>
              </a:lnSpc>
            </a:pPr>
            <a:r>
              <a:rPr lang="en-GB" sz="2000" b="1" dirty="0">
                <a:latin typeface="Cabin" pitchFamily="2" charset="0"/>
              </a:rPr>
              <a:t>The adoptee:</a:t>
            </a:r>
          </a:p>
          <a:p>
            <a:pPr marL="342900" indent="-342900">
              <a:lnSpc>
                <a:spcPct val="150000"/>
              </a:lnSpc>
              <a:buFont typeface="Arial" panose="020B0604020202020204" pitchFamily="34" charset="0"/>
              <a:buChar char="•"/>
            </a:pPr>
            <a:r>
              <a:rPr lang="en-GB" sz="2000" dirty="0">
                <a:latin typeface="Cabin" pitchFamily="2" charset="0"/>
              </a:rPr>
              <a:t>may have gaps in knowledge about their personal history </a:t>
            </a:r>
          </a:p>
          <a:p>
            <a:pPr marL="342900" indent="-342900">
              <a:lnSpc>
                <a:spcPct val="150000"/>
              </a:lnSpc>
              <a:buFont typeface="Arial" panose="020B0604020202020204" pitchFamily="34" charset="0"/>
              <a:buChar char="•"/>
            </a:pPr>
            <a:r>
              <a:rPr lang="en-GB" sz="2000" dirty="0">
                <a:latin typeface="Cabin" pitchFamily="2" charset="0"/>
              </a:rPr>
              <a:t>may internalise thoughts about identity and personal history </a:t>
            </a:r>
          </a:p>
          <a:p>
            <a:pPr marL="342900" indent="-342900">
              <a:lnSpc>
                <a:spcPct val="150000"/>
              </a:lnSpc>
              <a:buFont typeface="Arial" panose="020B0604020202020204" pitchFamily="34" charset="0"/>
              <a:buChar char="•"/>
            </a:pPr>
            <a:r>
              <a:rPr lang="en-GB" sz="2000" dirty="0">
                <a:latin typeface="Cabin" pitchFamily="2" charset="0"/>
              </a:rPr>
              <a:t>may create fantasies to fill gaps in knowledge</a:t>
            </a:r>
          </a:p>
          <a:p>
            <a:pPr marL="342900" indent="-342900">
              <a:lnSpc>
                <a:spcPct val="150000"/>
              </a:lnSpc>
              <a:buFont typeface="Arial" panose="020B0604020202020204" pitchFamily="34" charset="0"/>
              <a:buChar char="•"/>
            </a:pPr>
            <a:r>
              <a:rPr lang="en-GB" sz="2000" dirty="0">
                <a:latin typeface="Cabin" pitchFamily="2" charset="0"/>
              </a:rPr>
              <a:t>does not see themselves or family represented positively in literature or media</a:t>
            </a:r>
          </a:p>
          <a:p>
            <a:pPr marL="342900" indent="-342900">
              <a:lnSpc>
                <a:spcPct val="150000"/>
              </a:lnSpc>
              <a:buFont typeface="Arial" panose="020B0604020202020204" pitchFamily="34" charset="0"/>
              <a:buChar char="•"/>
            </a:pPr>
            <a:r>
              <a:rPr lang="en-GB" sz="2000" dirty="0">
                <a:latin typeface="Cabin" pitchFamily="2" charset="0"/>
              </a:rPr>
              <a:t>may worry about being bullied or stigmatised for their adoption</a:t>
            </a:r>
          </a:p>
          <a:p>
            <a:pPr marL="342900" indent="-342900">
              <a:lnSpc>
                <a:spcPct val="150000"/>
              </a:lnSpc>
              <a:buFont typeface="Arial" panose="020B0604020202020204" pitchFamily="34" charset="0"/>
              <a:buChar char="•"/>
            </a:pPr>
            <a:r>
              <a:rPr lang="en-GB" sz="2000" dirty="0">
                <a:latin typeface="Cabin" pitchFamily="2" charset="0"/>
              </a:rPr>
              <a:t>does not want to be seen or treated differently</a:t>
            </a:r>
          </a:p>
          <a:p>
            <a:pPr marL="342900" indent="-342900">
              <a:lnSpc>
                <a:spcPct val="150000"/>
              </a:lnSpc>
              <a:buFont typeface="Arial" panose="020B0604020202020204" pitchFamily="34" charset="0"/>
              <a:buChar char="•"/>
            </a:pPr>
            <a:r>
              <a:rPr lang="en-GB" sz="2000" dirty="0">
                <a:latin typeface="Cabin" pitchFamily="2" charset="0"/>
              </a:rPr>
              <a:t>may not realise that their thoughts and reactions are a natural response to what has happened to them</a:t>
            </a:r>
          </a:p>
          <a:p>
            <a:pPr marL="342900" indent="-342900">
              <a:lnSpc>
                <a:spcPct val="150000"/>
              </a:lnSpc>
              <a:buFont typeface="Arial" panose="020B0604020202020204" pitchFamily="34" charset="0"/>
              <a:buChar char="•"/>
            </a:pPr>
            <a:endParaRPr lang="en-GB" sz="2000" dirty="0">
              <a:latin typeface="Cabin" pitchFamily="2" charset="0"/>
            </a:endParaRPr>
          </a:p>
          <a:p>
            <a:pPr marL="1257300" lvl="2" indent="-342900">
              <a:lnSpc>
                <a:spcPct val="150000"/>
              </a:lnSpc>
              <a:buFont typeface="Arial" panose="020B0604020202020204" pitchFamily="34" charset="0"/>
              <a:buChar char="•"/>
            </a:pPr>
            <a:r>
              <a:rPr lang="en-GB" sz="2000" b="1" dirty="0">
                <a:solidFill>
                  <a:schemeClr val="accent1"/>
                </a:solidFill>
                <a:latin typeface="Cabin" pitchFamily="2" charset="0"/>
              </a:rPr>
              <a:t>Why might a learner find it difficult to focus during a class discussion on evacuees being sent away from home?</a:t>
            </a:r>
            <a:endParaRPr lang="en-GB" sz="2000" dirty="0">
              <a:solidFill>
                <a:schemeClr val="accent1"/>
              </a:solidFill>
              <a:latin typeface="Cabin" pitchFamily="2" charset="0"/>
            </a:endParaRPr>
          </a:p>
          <a:p>
            <a:pPr marL="342900" indent="-342900">
              <a:lnSpc>
                <a:spcPct val="150000"/>
              </a:lnSpc>
              <a:buFont typeface="Arial" panose="020B0604020202020204" pitchFamily="34" charset="0"/>
              <a:buChar char="•"/>
            </a:pPr>
            <a:endParaRPr lang="en-GB" sz="2000" dirty="0">
              <a:latin typeface="Cabin" pitchFamily="2" charset="0"/>
            </a:endParaRPr>
          </a:p>
        </p:txBody>
      </p:sp>
      <p:pic>
        <p:nvPicPr>
          <p:cNvPr id="2" name="Picture 1">
            <a:extLst>
              <a:ext uri="{FF2B5EF4-FFF2-40B4-BE49-F238E27FC236}">
                <a16:creationId xmlns:a16="http://schemas.microsoft.com/office/drawing/2014/main" id="{AF64583D-FC1B-FF16-D1FA-837450E9C643}"/>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4621" y="4968529"/>
            <a:ext cx="1097843" cy="1097843"/>
          </a:xfrm>
          <a:prstGeom prst="rect">
            <a:avLst/>
          </a:prstGeom>
        </p:spPr>
      </p:pic>
    </p:spTree>
    <p:extLst>
      <p:ext uri="{BB962C8B-B14F-4D97-AF65-F5344CB8AC3E}">
        <p14:creationId xmlns:p14="http://schemas.microsoft.com/office/powerpoint/2010/main" val="6919657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409C07B-60F7-D299-3005-A6EFFB990F09}"/>
              </a:ext>
            </a:extLst>
          </p:cNvPr>
          <p:cNvSpPr txBox="1">
            <a:spLocks noGrp="1"/>
          </p:cNvSpPr>
          <p:nvPr>
            <p:ph type="title" idx="4294967295"/>
          </p:nvPr>
        </p:nvSpPr>
        <p:spPr>
          <a:xfrm>
            <a:off x="434621" y="268110"/>
            <a:ext cx="10408356" cy="47413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3200" b="1" i="0" u="none" strike="noStrike" kern="1200" cap="none" spc="0" normalizeH="0" baseline="0" noProof="0" dirty="0">
                <a:ln>
                  <a:noFill/>
                </a:ln>
                <a:effectLst/>
                <a:uLnTx/>
                <a:uFillTx/>
                <a:latin typeface="Cabin Regular" pitchFamily="2" charset="0"/>
                <a:ea typeface="BBC Reith Serif" panose="02040603040305030204" pitchFamily="18" charset="0"/>
                <a:cs typeface="BBC Reith Serif" panose="02040603040305030204" pitchFamily="18" charset="0"/>
              </a:rPr>
              <a:t>Parent Perspective</a:t>
            </a:r>
          </a:p>
        </p:txBody>
      </p:sp>
      <p:sp>
        <p:nvSpPr>
          <p:cNvPr id="4" name="TextBox 3">
            <a:extLst>
              <a:ext uri="{FF2B5EF4-FFF2-40B4-BE49-F238E27FC236}">
                <a16:creationId xmlns:a16="http://schemas.microsoft.com/office/drawing/2014/main" id="{48D336F1-3A0F-EFF6-322F-5C5FC0A49C0A}"/>
              </a:ext>
            </a:extLst>
          </p:cNvPr>
          <p:cNvSpPr txBox="1"/>
          <p:nvPr/>
        </p:nvSpPr>
        <p:spPr>
          <a:xfrm>
            <a:off x="434621" y="1170001"/>
            <a:ext cx="11579579" cy="5819422"/>
          </a:xfrm>
          <a:prstGeom prst="rect">
            <a:avLst/>
          </a:prstGeom>
          <a:noFill/>
        </p:spPr>
        <p:txBody>
          <a:bodyPr wrap="square" lIns="0" tIns="0" rIns="0" bIns="0" rtlCol="0">
            <a:noAutofit/>
          </a:bodyPr>
          <a:lstStyle/>
          <a:p>
            <a:pPr lvl="0">
              <a:lnSpc>
                <a:spcPct val="150000"/>
              </a:lnSpc>
            </a:pPr>
            <a:r>
              <a:rPr lang="en-GB" sz="2000" b="1" dirty="0">
                <a:latin typeface="Cabin" pitchFamily="2" charset="0"/>
              </a:rPr>
              <a:t>The adoptive parent: </a:t>
            </a:r>
          </a:p>
          <a:p>
            <a:pPr marL="342900" indent="-342900">
              <a:lnSpc>
                <a:spcPct val="150000"/>
              </a:lnSpc>
              <a:buFont typeface="Arial" panose="020B0604020202020204" pitchFamily="34" charset="0"/>
              <a:buChar char="•"/>
            </a:pPr>
            <a:r>
              <a:rPr lang="en-GB" sz="2000" dirty="0">
                <a:latin typeface="Cabin" pitchFamily="2" charset="0"/>
              </a:rPr>
              <a:t>is rarely given opportunities to declare adoptive status in forms or surveys</a:t>
            </a:r>
          </a:p>
          <a:p>
            <a:pPr marL="342900" indent="-342900">
              <a:lnSpc>
                <a:spcPct val="150000"/>
              </a:lnSpc>
              <a:buFont typeface="Arial" panose="020B0604020202020204" pitchFamily="34" charset="0"/>
              <a:buChar char="•"/>
            </a:pPr>
            <a:r>
              <a:rPr lang="en-GB" sz="2000" dirty="0">
                <a:latin typeface="Cabin" pitchFamily="2" charset="0"/>
              </a:rPr>
              <a:t>does not want to share sensitive information about their child or themselves to strangers</a:t>
            </a:r>
          </a:p>
          <a:p>
            <a:pPr marL="342900" indent="-342900">
              <a:lnSpc>
                <a:spcPct val="150000"/>
              </a:lnSpc>
              <a:buFont typeface="Arial" panose="020B0604020202020204" pitchFamily="34" charset="0"/>
              <a:buChar char="•"/>
            </a:pPr>
            <a:r>
              <a:rPr lang="en-GB" sz="2000" dirty="0">
                <a:latin typeface="Cabin" pitchFamily="2" charset="0"/>
              </a:rPr>
              <a:t>does not want to be treated differently to other families</a:t>
            </a:r>
          </a:p>
          <a:p>
            <a:pPr marL="342900" indent="-342900">
              <a:lnSpc>
                <a:spcPct val="150000"/>
              </a:lnSpc>
              <a:buFont typeface="Arial" panose="020B0604020202020204" pitchFamily="34" charset="0"/>
              <a:buChar char="•"/>
            </a:pPr>
            <a:r>
              <a:rPr lang="en-GB" sz="2000" dirty="0">
                <a:latin typeface="Cabin" pitchFamily="2" charset="0"/>
              </a:rPr>
              <a:t>may be worried about their child being bullied or being stigmatised for their adoption</a:t>
            </a:r>
          </a:p>
          <a:p>
            <a:pPr marL="342900" indent="-342900">
              <a:lnSpc>
                <a:spcPct val="150000"/>
              </a:lnSpc>
              <a:buFont typeface="Arial" panose="020B0604020202020204" pitchFamily="34" charset="0"/>
              <a:buChar char="•"/>
            </a:pPr>
            <a:r>
              <a:rPr lang="en-GB" sz="2000" dirty="0">
                <a:latin typeface="Cabin" pitchFamily="2" charset="0"/>
              </a:rPr>
              <a:t>may not realise that the challenges they face at home or school are different to other families</a:t>
            </a:r>
          </a:p>
          <a:p>
            <a:pPr marL="342900" indent="-342900">
              <a:lnSpc>
                <a:spcPct val="150000"/>
              </a:lnSpc>
              <a:buFont typeface="Arial" panose="020B0604020202020204" pitchFamily="34" charset="0"/>
              <a:buChar char="•"/>
            </a:pPr>
            <a:endParaRPr lang="en-GB" sz="2000" dirty="0">
              <a:latin typeface="Cabin" pitchFamily="2" charset="0"/>
            </a:endParaRPr>
          </a:p>
          <a:p>
            <a:pPr>
              <a:lnSpc>
                <a:spcPct val="150000"/>
              </a:lnSpc>
            </a:pPr>
            <a:endParaRPr lang="en-GB" sz="2000" dirty="0">
              <a:latin typeface="Cabin" pitchFamily="2" charset="0"/>
            </a:endParaRPr>
          </a:p>
          <a:p>
            <a:pPr>
              <a:lnSpc>
                <a:spcPct val="150000"/>
              </a:lnSpc>
            </a:pPr>
            <a:r>
              <a:rPr lang="en-GB" sz="2000" b="1" dirty="0">
                <a:solidFill>
                  <a:schemeClr val="accent2"/>
                </a:solidFill>
                <a:latin typeface="Cabin" pitchFamily="2" charset="0"/>
              </a:rPr>
              <a:t>	      </a:t>
            </a:r>
            <a:r>
              <a:rPr lang="en-GB" sz="2000" b="1" dirty="0">
                <a:solidFill>
                  <a:schemeClr val="accent1"/>
                </a:solidFill>
                <a:latin typeface="Cabin" pitchFamily="2" charset="0"/>
              </a:rPr>
              <a:t>How do we </a:t>
            </a:r>
            <a:r>
              <a:rPr lang="en-GB" sz="2000" b="1" dirty="0">
                <a:solidFill>
                  <a:srgbClr val="440099"/>
                </a:solidFill>
                <a:latin typeface="Cabin" pitchFamily="2" charset="0"/>
              </a:rPr>
              <a:t>create </a:t>
            </a:r>
            <a:r>
              <a:rPr lang="en-GB" sz="2000" b="1" dirty="0">
                <a:solidFill>
                  <a:schemeClr val="accent1"/>
                </a:solidFill>
                <a:latin typeface="Cabin" pitchFamily="2" charset="0"/>
              </a:rPr>
              <a:t>safe and natural opportunities for families to communicate with us?</a:t>
            </a:r>
            <a:endParaRPr lang="en-GB" sz="2000" dirty="0">
              <a:solidFill>
                <a:schemeClr val="accent1"/>
              </a:solidFill>
              <a:latin typeface="Cabin" pitchFamily="2" charset="0"/>
            </a:endParaRPr>
          </a:p>
        </p:txBody>
      </p:sp>
      <p:pic>
        <p:nvPicPr>
          <p:cNvPr id="2" name="Picture 1">
            <a:extLst>
              <a:ext uri="{FF2B5EF4-FFF2-40B4-BE49-F238E27FC236}">
                <a16:creationId xmlns:a16="http://schemas.microsoft.com/office/drawing/2014/main" id="{B78EFE42-EBD6-6736-F895-8F4313992759}"/>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6723" y="4590156"/>
            <a:ext cx="1097843" cy="1097843"/>
          </a:xfrm>
          <a:prstGeom prst="rect">
            <a:avLst/>
          </a:prstGeom>
        </p:spPr>
      </p:pic>
    </p:spTree>
    <p:extLst>
      <p:ext uri="{BB962C8B-B14F-4D97-AF65-F5344CB8AC3E}">
        <p14:creationId xmlns:p14="http://schemas.microsoft.com/office/powerpoint/2010/main" val="9370169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409C07B-60F7-D299-3005-A6EFFB990F09}"/>
              </a:ext>
            </a:extLst>
          </p:cNvPr>
          <p:cNvSpPr txBox="1">
            <a:spLocks noGrp="1"/>
          </p:cNvSpPr>
          <p:nvPr>
            <p:ph type="title" idx="4294967295"/>
          </p:nvPr>
        </p:nvSpPr>
        <p:spPr>
          <a:xfrm>
            <a:off x="434621" y="366964"/>
            <a:ext cx="10408356" cy="47413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3200" b="1" i="0" u="none" strike="noStrike" kern="1200" cap="none" spc="0" normalizeH="0" baseline="0" noProof="0" dirty="0">
                <a:ln>
                  <a:noFill/>
                </a:ln>
                <a:effectLst/>
                <a:uLnTx/>
                <a:uFillTx/>
                <a:latin typeface="Cabin Regular" pitchFamily="2" charset="0"/>
                <a:ea typeface="BBC Reith Serif" panose="02040603040305030204" pitchFamily="18" charset="0"/>
                <a:cs typeface="BBC Reith Serif" panose="02040603040305030204" pitchFamily="18" charset="0"/>
              </a:rPr>
              <a:t>School Perspective</a:t>
            </a:r>
          </a:p>
        </p:txBody>
      </p:sp>
      <p:sp>
        <p:nvSpPr>
          <p:cNvPr id="4" name="TextBox 3">
            <a:extLst>
              <a:ext uri="{FF2B5EF4-FFF2-40B4-BE49-F238E27FC236}">
                <a16:creationId xmlns:a16="http://schemas.microsoft.com/office/drawing/2014/main" id="{48D336F1-3A0F-EFF6-322F-5C5FC0A49C0A}"/>
              </a:ext>
            </a:extLst>
          </p:cNvPr>
          <p:cNvSpPr txBox="1"/>
          <p:nvPr/>
        </p:nvSpPr>
        <p:spPr>
          <a:xfrm>
            <a:off x="434621" y="1242176"/>
            <a:ext cx="11579579" cy="5819422"/>
          </a:xfrm>
          <a:prstGeom prst="rect">
            <a:avLst/>
          </a:prstGeom>
          <a:noFill/>
        </p:spPr>
        <p:txBody>
          <a:bodyPr wrap="square" lIns="0" tIns="0" rIns="0" bIns="0" rtlCol="0">
            <a:noAutofit/>
          </a:bodyPr>
          <a:lstStyle/>
          <a:p>
            <a:pPr>
              <a:lnSpc>
                <a:spcPct val="150000"/>
              </a:lnSpc>
            </a:pPr>
            <a:r>
              <a:rPr lang="en-GB" sz="2000" b="1" dirty="0">
                <a:latin typeface="Cabin" pitchFamily="2" charset="0"/>
              </a:rPr>
              <a:t>Schools:</a:t>
            </a:r>
          </a:p>
          <a:p>
            <a:pPr marL="342900" indent="-342900">
              <a:lnSpc>
                <a:spcPct val="150000"/>
              </a:lnSpc>
              <a:buFont typeface="Arial" panose="020B0604020202020204" pitchFamily="34" charset="0"/>
              <a:buChar char="•"/>
            </a:pPr>
            <a:r>
              <a:rPr lang="en-GB" sz="2000" dirty="0">
                <a:latin typeface="Cabin" pitchFamily="2" charset="0"/>
              </a:rPr>
              <a:t>may not know a child is adopted</a:t>
            </a:r>
          </a:p>
          <a:p>
            <a:pPr marL="342900" indent="-342900">
              <a:lnSpc>
                <a:spcPct val="150000"/>
              </a:lnSpc>
              <a:buFont typeface="Arial" panose="020B0604020202020204" pitchFamily="34" charset="0"/>
              <a:buChar char="•"/>
            </a:pPr>
            <a:r>
              <a:rPr lang="en-GB" sz="2000" dirty="0">
                <a:latin typeface="Cabin" pitchFamily="2" charset="0"/>
              </a:rPr>
              <a:t>may not make the connection between adoption and previous ‘care-experience’</a:t>
            </a:r>
          </a:p>
          <a:p>
            <a:pPr marL="342900" indent="-342900">
              <a:lnSpc>
                <a:spcPct val="150000"/>
              </a:lnSpc>
              <a:buFont typeface="Arial" panose="020B0604020202020204" pitchFamily="34" charset="0"/>
              <a:buChar char="•"/>
            </a:pPr>
            <a:r>
              <a:rPr lang="en-GB" sz="2000" dirty="0">
                <a:latin typeface="Cabin" pitchFamily="2" charset="0"/>
              </a:rPr>
              <a:t>may link behaviour to trauma or ‘care-experience’ rather than neurodivergent needs</a:t>
            </a:r>
          </a:p>
          <a:p>
            <a:pPr marL="342900" indent="-342900">
              <a:lnSpc>
                <a:spcPct val="150000"/>
              </a:lnSpc>
              <a:buFont typeface="Arial" panose="020B0604020202020204" pitchFamily="34" charset="0"/>
              <a:buChar char="•"/>
            </a:pPr>
            <a:r>
              <a:rPr lang="en-GB" sz="2000" dirty="0">
                <a:latin typeface="Cabin" pitchFamily="2" charset="0"/>
              </a:rPr>
              <a:t>may underestimate the complexity of needs</a:t>
            </a:r>
          </a:p>
          <a:p>
            <a:pPr marL="342900" indent="-342900">
              <a:lnSpc>
                <a:spcPct val="150000"/>
              </a:lnSpc>
              <a:buFont typeface="Arial" panose="020B0604020202020204" pitchFamily="34" charset="0"/>
              <a:buChar char="•"/>
            </a:pPr>
            <a:r>
              <a:rPr lang="en-GB" sz="2000" dirty="0">
                <a:latin typeface="Cabin" pitchFamily="2" charset="0"/>
              </a:rPr>
              <a:t>may perceive the learner to be ‘fine’ because they are adopted and no longer looked after</a:t>
            </a:r>
          </a:p>
          <a:p>
            <a:pPr marL="342900" indent="-342900">
              <a:lnSpc>
                <a:spcPct val="150000"/>
              </a:lnSpc>
              <a:buFont typeface="Arial" panose="020B0604020202020204" pitchFamily="34" charset="0"/>
              <a:buChar char="•"/>
            </a:pPr>
            <a:r>
              <a:rPr lang="en-GB" sz="2000" dirty="0">
                <a:latin typeface="Cabin" pitchFamily="2" charset="0"/>
              </a:rPr>
              <a:t>may use approaches that can increase a learner’s dysregulation </a:t>
            </a:r>
          </a:p>
          <a:p>
            <a:pPr marL="342900" indent="-342900">
              <a:lnSpc>
                <a:spcPct val="150000"/>
              </a:lnSpc>
              <a:buFont typeface="Arial" panose="020B0604020202020204" pitchFamily="34" charset="0"/>
              <a:buChar char="•"/>
            </a:pPr>
            <a:endParaRPr lang="en-GB" sz="2000" dirty="0">
              <a:latin typeface="Cabin" pitchFamily="2" charset="0"/>
            </a:endParaRPr>
          </a:p>
          <a:p>
            <a:pPr>
              <a:lnSpc>
                <a:spcPct val="150000"/>
              </a:lnSpc>
            </a:pPr>
            <a:endParaRPr lang="en-GB" sz="2000" dirty="0">
              <a:latin typeface="Cabin" pitchFamily="2" charset="0"/>
            </a:endParaRPr>
          </a:p>
          <a:p>
            <a:pPr>
              <a:lnSpc>
                <a:spcPct val="150000"/>
              </a:lnSpc>
            </a:pPr>
            <a:r>
              <a:rPr lang="en-GB" sz="2000" b="1" dirty="0">
                <a:solidFill>
                  <a:schemeClr val="accent2"/>
                </a:solidFill>
                <a:latin typeface="Cabin" pitchFamily="2" charset="0"/>
              </a:rPr>
              <a:t>	      </a:t>
            </a:r>
            <a:r>
              <a:rPr lang="en-GB" sz="2000" b="1" dirty="0">
                <a:solidFill>
                  <a:srgbClr val="440099"/>
                </a:solidFill>
                <a:latin typeface="Cabin" pitchFamily="2" charset="0"/>
              </a:rPr>
              <a:t>What information would you find useful to plan support for adopted learners?</a:t>
            </a:r>
            <a:endParaRPr lang="en-GB" sz="2000" dirty="0">
              <a:solidFill>
                <a:srgbClr val="440099"/>
              </a:solidFill>
              <a:latin typeface="Cabin" pitchFamily="2" charset="0"/>
            </a:endParaRPr>
          </a:p>
        </p:txBody>
      </p:sp>
      <p:pic>
        <p:nvPicPr>
          <p:cNvPr id="2" name="Picture 1">
            <a:extLst>
              <a:ext uri="{FF2B5EF4-FFF2-40B4-BE49-F238E27FC236}">
                <a16:creationId xmlns:a16="http://schemas.microsoft.com/office/drawing/2014/main" id="{B7CEEFC9-2AC2-5939-E129-FCD3ABC06E79}"/>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4621" y="4927040"/>
            <a:ext cx="1097843" cy="1097843"/>
          </a:xfrm>
          <a:prstGeom prst="rect">
            <a:avLst/>
          </a:prstGeom>
        </p:spPr>
      </p:pic>
    </p:spTree>
    <p:extLst>
      <p:ext uri="{BB962C8B-B14F-4D97-AF65-F5344CB8AC3E}">
        <p14:creationId xmlns:p14="http://schemas.microsoft.com/office/powerpoint/2010/main" val="28062765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409C07B-60F7-D299-3005-A6EFFB990F09}"/>
              </a:ext>
            </a:extLst>
          </p:cNvPr>
          <p:cNvSpPr txBox="1">
            <a:spLocks noGrp="1"/>
          </p:cNvSpPr>
          <p:nvPr>
            <p:ph type="title" idx="4294967295"/>
          </p:nvPr>
        </p:nvSpPr>
        <p:spPr>
          <a:xfrm>
            <a:off x="146052" y="266400"/>
            <a:ext cx="12258975" cy="47413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3200" b="1" i="0" u="none" strike="noStrike" kern="1200" cap="none" spc="0" normalizeH="0" baseline="0" noProof="0" dirty="0">
                <a:ln>
                  <a:noFill/>
                </a:ln>
                <a:effectLst/>
                <a:uLnTx/>
                <a:uFillTx/>
                <a:latin typeface="Cabin" pitchFamily="2" charset="0"/>
                <a:ea typeface="BBC Reith Serif" panose="02040603040305030204" pitchFamily="18" charset="0"/>
                <a:cs typeface="BBC Reith Serif" panose="02040603040305030204" pitchFamily="18" charset="0"/>
              </a:rPr>
              <a:t>Considering Pre-Natal Alcohol Exposure and </a:t>
            </a:r>
            <a:r>
              <a:rPr kumimoji="0" lang="en-GB" sz="3200" b="1" i="0" u="none" strike="noStrike" kern="1200" cap="none" spc="0" normalizeH="0" baseline="0" noProof="0" dirty="0" err="1">
                <a:ln>
                  <a:noFill/>
                </a:ln>
                <a:effectLst/>
                <a:uLnTx/>
                <a:uFillTx/>
                <a:latin typeface="Cabin" pitchFamily="2" charset="0"/>
                <a:ea typeface="BBC Reith Serif" panose="02040603040305030204" pitchFamily="18" charset="0"/>
                <a:cs typeface="BBC Reith Serif" panose="02040603040305030204" pitchFamily="18" charset="0"/>
              </a:rPr>
              <a:t>Fetal</a:t>
            </a:r>
            <a:r>
              <a:rPr kumimoji="0" lang="en-GB" sz="3200" b="1" i="0" u="none" strike="noStrike" kern="1200" cap="none" spc="0" normalizeH="0" baseline="0" noProof="0" dirty="0">
                <a:ln>
                  <a:noFill/>
                </a:ln>
                <a:effectLst/>
                <a:uLnTx/>
                <a:uFillTx/>
                <a:latin typeface="Cabin" pitchFamily="2" charset="0"/>
                <a:ea typeface="BBC Reith Serif" panose="02040603040305030204" pitchFamily="18" charset="0"/>
                <a:cs typeface="BBC Reith Serif" panose="02040603040305030204" pitchFamily="18" charset="0"/>
              </a:rPr>
              <a:t> Alcohol Spectrum</a:t>
            </a:r>
          </a:p>
        </p:txBody>
      </p:sp>
      <p:sp>
        <p:nvSpPr>
          <p:cNvPr id="4" name="TextBox 3">
            <a:extLst>
              <a:ext uri="{FF2B5EF4-FFF2-40B4-BE49-F238E27FC236}">
                <a16:creationId xmlns:a16="http://schemas.microsoft.com/office/drawing/2014/main" id="{48D336F1-3A0F-EFF6-322F-5C5FC0A49C0A}"/>
              </a:ext>
            </a:extLst>
          </p:cNvPr>
          <p:cNvSpPr txBox="1"/>
          <p:nvPr/>
        </p:nvSpPr>
        <p:spPr>
          <a:xfrm>
            <a:off x="331610" y="856899"/>
            <a:ext cx="11528779" cy="1523571"/>
          </a:xfrm>
          <a:prstGeom prst="rect">
            <a:avLst/>
          </a:prstGeom>
          <a:noFill/>
        </p:spPr>
        <p:txBody>
          <a:bodyPr wrap="square" lIns="0" tIns="0" rIns="0" bIns="0" rtlCol="0" anchor="t">
            <a:noAutofit/>
          </a:bodyPr>
          <a:lstStyle/>
          <a:p>
            <a:pPr algn="l">
              <a:lnSpc>
                <a:spcPct val="90000"/>
              </a:lnSpc>
            </a:pPr>
            <a:r>
              <a:rPr lang="en-GB" sz="2000" dirty="0">
                <a:latin typeface="Cabin" pitchFamily="2" charset="0"/>
                <a:ea typeface="BBC Reith Serif" panose="02040603040305030204" pitchFamily="18" charset="0"/>
                <a:cs typeface="BBC Reith Serif" panose="02040603040305030204" pitchFamily="18" charset="0"/>
              </a:rPr>
              <a:t>Within the general population, the prevalence of FASD is around 3-5% (1 in 20 people). </a:t>
            </a:r>
          </a:p>
          <a:p>
            <a:pPr algn="l">
              <a:lnSpc>
                <a:spcPct val="90000"/>
              </a:lnSpc>
            </a:pPr>
            <a:endParaRPr lang="en-GB" sz="2000" dirty="0">
              <a:latin typeface="Cabin" pitchFamily="2" charset="0"/>
              <a:ea typeface="BBC Reith Serif" panose="02040603040305030204" pitchFamily="18" charset="0"/>
              <a:cs typeface="BBC Reith Serif" panose="02040603040305030204" pitchFamily="18" charset="0"/>
            </a:endParaRPr>
          </a:p>
          <a:p>
            <a:pPr algn="l">
              <a:lnSpc>
                <a:spcPct val="90000"/>
              </a:lnSpc>
            </a:pPr>
            <a:r>
              <a:rPr lang="en-GB" sz="2000" dirty="0">
                <a:latin typeface="Cabin" pitchFamily="2" charset="0"/>
                <a:ea typeface="BBC Reith Serif" panose="02040603040305030204" pitchFamily="18" charset="0"/>
                <a:cs typeface="BBC Reith Serif" panose="02040603040305030204" pitchFamily="18" charset="0"/>
              </a:rPr>
              <a:t>But, w</a:t>
            </a:r>
            <a:r>
              <a:rPr lang="en-GB" sz="2000" dirty="0">
                <a:effectLst/>
                <a:latin typeface="Cabin" pitchFamily="2" charset="0"/>
                <a:ea typeface="Times New Roman" panose="02020603050405020304" pitchFamily="18" charset="0"/>
                <a:cs typeface="Aptos" panose="020B0004020202020204" pitchFamily="34" charset="0"/>
              </a:rPr>
              <a:t>ithin the care-experienced population, particularly children and young people who are adopted, up to 75% are at risk of FASD due to prenatal alcohol exposure (3 in 4 people)*</a:t>
            </a:r>
          </a:p>
          <a:p>
            <a:pPr algn="l">
              <a:lnSpc>
                <a:spcPct val="90000"/>
              </a:lnSpc>
            </a:pPr>
            <a:endParaRPr lang="en-GB" sz="2000" dirty="0">
              <a:latin typeface="Cabin" pitchFamily="2" charset="0"/>
              <a:ea typeface="BBC Reith Serif" panose="02040603040305030204" pitchFamily="18" charset="0"/>
              <a:cs typeface="BBC Reith Serif" panose="02040603040305030204" pitchFamily="18" charset="0"/>
            </a:endParaRPr>
          </a:p>
          <a:p>
            <a:pPr>
              <a:lnSpc>
                <a:spcPct val="90000"/>
              </a:lnSpc>
            </a:pPr>
            <a:r>
              <a:rPr lang="en-GB" sz="2000" dirty="0">
                <a:latin typeface="Cabin" pitchFamily="2" charset="0"/>
                <a:ea typeface="BBC Reith Serif" panose="02040603040305030204" pitchFamily="18" charset="0"/>
                <a:cs typeface="BBC Reith Serif" panose="02040603040305030204" pitchFamily="18" charset="0"/>
              </a:rPr>
              <a:t>There are ten brain functions which can potentially be affected by alcohol during pregnancy:</a:t>
            </a:r>
          </a:p>
          <a:p>
            <a:pPr algn="l">
              <a:lnSpc>
                <a:spcPct val="90000"/>
              </a:lnSpc>
            </a:pPr>
            <a:endParaRPr lang="en-GB" sz="2000" dirty="0">
              <a:latin typeface="Cabin" pitchFamily="2" charset="0"/>
              <a:ea typeface="BBC Reith Serif" panose="02040603040305030204" pitchFamily="18" charset="0"/>
              <a:cs typeface="BBC Reith Serif" panose="02040603040305030204" pitchFamily="18" charset="0"/>
            </a:endParaRPr>
          </a:p>
          <a:p>
            <a:pPr algn="l">
              <a:lnSpc>
                <a:spcPct val="90000"/>
              </a:lnSpc>
            </a:pPr>
            <a:endParaRPr lang="en-GB" sz="2000" dirty="0">
              <a:latin typeface="Cabin" pitchFamily="2" charset="0"/>
              <a:ea typeface="BBC Reith Serif" panose="02040603040305030204" pitchFamily="18" charset="0"/>
              <a:cs typeface="BBC Reith Serif" panose="02040603040305030204" pitchFamily="18" charset="0"/>
            </a:endParaRPr>
          </a:p>
          <a:p>
            <a:pPr algn="l">
              <a:lnSpc>
                <a:spcPct val="90000"/>
              </a:lnSpc>
            </a:pPr>
            <a:endParaRPr lang="en-GB" sz="2000" dirty="0">
              <a:latin typeface="Cabin" pitchFamily="2" charset="0"/>
              <a:ea typeface="BBC Reith Serif" panose="02040603040305030204" pitchFamily="18" charset="0"/>
              <a:cs typeface="BBC Reith Serif" panose="02040603040305030204" pitchFamily="18" charset="0"/>
            </a:endParaRPr>
          </a:p>
        </p:txBody>
      </p:sp>
      <p:sp>
        <p:nvSpPr>
          <p:cNvPr id="5" name="TextBox 4">
            <a:extLst>
              <a:ext uri="{FF2B5EF4-FFF2-40B4-BE49-F238E27FC236}">
                <a16:creationId xmlns:a16="http://schemas.microsoft.com/office/drawing/2014/main" id="{A7F90CDA-9FB8-62CC-FA3A-9EBE7C9FEFE3}"/>
              </a:ext>
            </a:extLst>
          </p:cNvPr>
          <p:cNvSpPr txBox="1"/>
          <p:nvPr/>
        </p:nvSpPr>
        <p:spPr>
          <a:xfrm>
            <a:off x="298144" y="2736167"/>
            <a:ext cx="3435251" cy="474133"/>
          </a:xfrm>
          <a:prstGeom prst="rect">
            <a:avLst/>
          </a:prstGeom>
          <a:solidFill>
            <a:schemeClr val="accent1"/>
          </a:solidFill>
        </p:spPr>
        <p:txBody>
          <a:bodyPr wrap="square" lIns="0" tIns="0" rIns="0" bIns="0" rtlCol="0" anchor="ctr">
            <a:noAutofit/>
          </a:bodyPr>
          <a:lstStyle/>
          <a:p>
            <a:pPr algn="ctr">
              <a:lnSpc>
                <a:spcPct val="90000"/>
              </a:lnSpc>
            </a:pPr>
            <a:r>
              <a:rPr lang="en-GB" sz="2000" dirty="0">
                <a:solidFill>
                  <a:schemeClr val="bg1"/>
                </a:solidFill>
                <a:latin typeface="Cabin" pitchFamily="2" charset="0"/>
                <a:ea typeface="BBC Reith Serif" panose="02040603040305030204" pitchFamily="18" charset="0"/>
                <a:cs typeface="BBC Reith Serif" panose="02040603040305030204" pitchFamily="18" charset="0"/>
              </a:rPr>
              <a:t>executive functioning</a:t>
            </a:r>
          </a:p>
        </p:txBody>
      </p:sp>
      <p:sp>
        <p:nvSpPr>
          <p:cNvPr id="6" name="TextBox 5">
            <a:extLst>
              <a:ext uri="{FF2B5EF4-FFF2-40B4-BE49-F238E27FC236}">
                <a16:creationId xmlns:a16="http://schemas.microsoft.com/office/drawing/2014/main" id="{2FDC26A6-1EBE-049F-14F8-B28C26F565E7}"/>
              </a:ext>
            </a:extLst>
          </p:cNvPr>
          <p:cNvSpPr txBox="1"/>
          <p:nvPr/>
        </p:nvSpPr>
        <p:spPr>
          <a:xfrm>
            <a:off x="4227887" y="2736166"/>
            <a:ext cx="3435251" cy="474133"/>
          </a:xfrm>
          <a:prstGeom prst="rect">
            <a:avLst/>
          </a:prstGeom>
          <a:solidFill>
            <a:schemeClr val="accent1"/>
          </a:solidFill>
        </p:spPr>
        <p:txBody>
          <a:bodyPr wrap="square" lIns="0" tIns="0" rIns="0" bIns="0" rtlCol="0" anchor="ctr">
            <a:noAutofit/>
          </a:bodyPr>
          <a:lstStyle/>
          <a:p>
            <a:pPr algn="ctr">
              <a:lnSpc>
                <a:spcPct val="90000"/>
              </a:lnSpc>
            </a:pPr>
            <a:r>
              <a:rPr lang="en-GB" sz="2000" dirty="0">
                <a:solidFill>
                  <a:schemeClr val="bg1"/>
                </a:solidFill>
                <a:latin typeface="Cabin" pitchFamily="2" charset="0"/>
                <a:ea typeface="BBC Reith Serif" panose="02040603040305030204" pitchFamily="18" charset="0"/>
                <a:cs typeface="BBC Reith Serif" panose="02040603040305030204" pitchFamily="18" charset="0"/>
              </a:rPr>
              <a:t>sensory and motor</a:t>
            </a:r>
          </a:p>
        </p:txBody>
      </p:sp>
      <p:sp>
        <p:nvSpPr>
          <p:cNvPr id="7" name="TextBox 6">
            <a:extLst>
              <a:ext uri="{FF2B5EF4-FFF2-40B4-BE49-F238E27FC236}">
                <a16:creationId xmlns:a16="http://schemas.microsoft.com/office/drawing/2014/main" id="{1E34E2AD-5DDB-4650-C680-837B4B04C95E}"/>
              </a:ext>
            </a:extLst>
          </p:cNvPr>
          <p:cNvSpPr txBox="1"/>
          <p:nvPr/>
        </p:nvSpPr>
        <p:spPr>
          <a:xfrm>
            <a:off x="8157630" y="2736167"/>
            <a:ext cx="3435251" cy="474133"/>
          </a:xfrm>
          <a:prstGeom prst="rect">
            <a:avLst/>
          </a:prstGeom>
          <a:solidFill>
            <a:schemeClr val="accent1"/>
          </a:solidFill>
        </p:spPr>
        <p:txBody>
          <a:bodyPr wrap="square" lIns="0" tIns="0" rIns="0" bIns="0" rtlCol="0" anchor="ctr">
            <a:noAutofit/>
          </a:bodyPr>
          <a:lstStyle/>
          <a:p>
            <a:pPr algn="ctr">
              <a:lnSpc>
                <a:spcPct val="90000"/>
              </a:lnSpc>
            </a:pPr>
            <a:r>
              <a:rPr lang="en-GB" sz="2000" dirty="0">
                <a:solidFill>
                  <a:schemeClr val="bg1"/>
                </a:solidFill>
                <a:latin typeface="Cabin" pitchFamily="2" charset="0"/>
                <a:ea typeface="BBC Reith Serif" panose="02040603040305030204" pitchFamily="18" charset="0"/>
                <a:cs typeface="BBC Reith Serif" panose="02040603040305030204" pitchFamily="18" charset="0"/>
              </a:rPr>
              <a:t>academic skills</a:t>
            </a:r>
          </a:p>
        </p:txBody>
      </p:sp>
      <p:sp>
        <p:nvSpPr>
          <p:cNvPr id="8" name="TextBox 7">
            <a:extLst>
              <a:ext uri="{FF2B5EF4-FFF2-40B4-BE49-F238E27FC236}">
                <a16:creationId xmlns:a16="http://schemas.microsoft.com/office/drawing/2014/main" id="{0958D0F6-730B-D02E-69B3-F4DD5A68EADA}"/>
              </a:ext>
            </a:extLst>
          </p:cNvPr>
          <p:cNvSpPr txBox="1"/>
          <p:nvPr/>
        </p:nvSpPr>
        <p:spPr>
          <a:xfrm>
            <a:off x="298144" y="3475184"/>
            <a:ext cx="3435251" cy="474133"/>
          </a:xfrm>
          <a:prstGeom prst="rect">
            <a:avLst/>
          </a:prstGeom>
          <a:solidFill>
            <a:schemeClr val="accent1"/>
          </a:solidFill>
        </p:spPr>
        <p:txBody>
          <a:bodyPr wrap="square" lIns="0" tIns="0" rIns="0" bIns="0" rtlCol="0" anchor="ctr">
            <a:noAutofit/>
          </a:bodyPr>
          <a:lstStyle/>
          <a:p>
            <a:pPr algn="ctr">
              <a:lnSpc>
                <a:spcPct val="90000"/>
              </a:lnSpc>
            </a:pPr>
            <a:r>
              <a:rPr lang="en-GB" sz="2000" dirty="0">
                <a:solidFill>
                  <a:schemeClr val="bg1"/>
                </a:solidFill>
                <a:latin typeface="Cabin" pitchFamily="2" charset="0"/>
                <a:ea typeface="BBC Reith Serif" panose="02040603040305030204" pitchFamily="18" charset="0"/>
                <a:cs typeface="BBC Reith Serif" panose="02040603040305030204" pitchFamily="18" charset="0"/>
              </a:rPr>
              <a:t>focus and attention</a:t>
            </a:r>
          </a:p>
        </p:txBody>
      </p:sp>
      <p:sp>
        <p:nvSpPr>
          <p:cNvPr id="9" name="TextBox 8">
            <a:extLst>
              <a:ext uri="{FF2B5EF4-FFF2-40B4-BE49-F238E27FC236}">
                <a16:creationId xmlns:a16="http://schemas.microsoft.com/office/drawing/2014/main" id="{04377CC8-8D0D-B0E0-285E-DB1644355E9F}"/>
              </a:ext>
            </a:extLst>
          </p:cNvPr>
          <p:cNvSpPr txBox="1"/>
          <p:nvPr/>
        </p:nvSpPr>
        <p:spPr>
          <a:xfrm>
            <a:off x="4227887" y="3475183"/>
            <a:ext cx="3435251" cy="474133"/>
          </a:xfrm>
          <a:prstGeom prst="rect">
            <a:avLst/>
          </a:prstGeom>
          <a:solidFill>
            <a:schemeClr val="accent1"/>
          </a:solidFill>
        </p:spPr>
        <p:txBody>
          <a:bodyPr wrap="square" lIns="0" tIns="0" rIns="0" bIns="0" rtlCol="0" anchor="ctr">
            <a:noAutofit/>
          </a:bodyPr>
          <a:lstStyle/>
          <a:p>
            <a:pPr algn="ctr">
              <a:lnSpc>
                <a:spcPct val="90000"/>
              </a:lnSpc>
            </a:pPr>
            <a:r>
              <a:rPr lang="en-GB" sz="2000" dirty="0">
                <a:solidFill>
                  <a:schemeClr val="bg1"/>
                </a:solidFill>
                <a:latin typeface="Cabin" pitchFamily="2" charset="0"/>
                <a:ea typeface="BBC Reith Serif" panose="02040603040305030204" pitchFamily="18" charset="0"/>
                <a:cs typeface="BBC Reith Serif" panose="02040603040305030204" pitchFamily="18" charset="0"/>
              </a:rPr>
              <a:t>cognition </a:t>
            </a:r>
            <a:r>
              <a:rPr lang="en-GB" sz="1600" dirty="0">
                <a:solidFill>
                  <a:schemeClr val="bg1"/>
                </a:solidFill>
                <a:latin typeface="Cabin" pitchFamily="2" charset="0"/>
                <a:ea typeface="BBC Reith Serif" panose="02040603040305030204" pitchFamily="18" charset="0"/>
                <a:cs typeface="BBC Reith Serif" panose="02040603040305030204" pitchFamily="18" charset="0"/>
              </a:rPr>
              <a:t>(reasoning and thinking)</a:t>
            </a:r>
          </a:p>
        </p:txBody>
      </p:sp>
      <p:sp>
        <p:nvSpPr>
          <p:cNvPr id="10" name="TextBox 9">
            <a:extLst>
              <a:ext uri="{FF2B5EF4-FFF2-40B4-BE49-F238E27FC236}">
                <a16:creationId xmlns:a16="http://schemas.microsoft.com/office/drawing/2014/main" id="{5905FE9E-C705-419E-401F-C84C66761CA3}"/>
              </a:ext>
            </a:extLst>
          </p:cNvPr>
          <p:cNvSpPr txBox="1"/>
          <p:nvPr/>
        </p:nvSpPr>
        <p:spPr>
          <a:xfrm>
            <a:off x="8157630" y="3475184"/>
            <a:ext cx="3435251" cy="474133"/>
          </a:xfrm>
          <a:prstGeom prst="rect">
            <a:avLst/>
          </a:prstGeom>
          <a:solidFill>
            <a:schemeClr val="accent1"/>
          </a:solidFill>
        </p:spPr>
        <p:txBody>
          <a:bodyPr wrap="square" lIns="0" tIns="0" rIns="0" bIns="0" rtlCol="0" anchor="ctr">
            <a:noAutofit/>
          </a:bodyPr>
          <a:lstStyle/>
          <a:p>
            <a:pPr algn="ctr">
              <a:lnSpc>
                <a:spcPct val="90000"/>
              </a:lnSpc>
            </a:pPr>
            <a:r>
              <a:rPr lang="en-GB" sz="2000" dirty="0">
                <a:solidFill>
                  <a:schemeClr val="bg1"/>
                </a:solidFill>
                <a:latin typeface="Cabin" pitchFamily="2" charset="0"/>
                <a:ea typeface="BBC Reith Serif" panose="02040603040305030204" pitchFamily="18" charset="0"/>
                <a:cs typeface="BBC Reith Serif" panose="02040603040305030204" pitchFamily="18" charset="0"/>
              </a:rPr>
              <a:t>communication</a:t>
            </a:r>
          </a:p>
        </p:txBody>
      </p:sp>
      <p:sp>
        <p:nvSpPr>
          <p:cNvPr id="11" name="TextBox 10">
            <a:extLst>
              <a:ext uri="{FF2B5EF4-FFF2-40B4-BE49-F238E27FC236}">
                <a16:creationId xmlns:a16="http://schemas.microsoft.com/office/drawing/2014/main" id="{2DE2A7DF-E338-8A1B-E2DF-1FFFEB5D2E8A}"/>
              </a:ext>
            </a:extLst>
          </p:cNvPr>
          <p:cNvSpPr txBox="1"/>
          <p:nvPr/>
        </p:nvSpPr>
        <p:spPr>
          <a:xfrm>
            <a:off x="298144" y="4201501"/>
            <a:ext cx="3435251" cy="474133"/>
          </a:xfrm>
          <a:prstGeom prst="rect">
            <a:avLst/>
          </a:prstGeom>
          <a:solidFill>
            <a:schemeClr val="accent1"/>
          </a:solidFill>
        </p:spPr>
        <p:txBody>
          <a:bodyPr wrap="square" lIns="0" tIns="0" rIns="0" bIns="0" rtlCol="0" anchor="ctr">
            <a:noAutofit/>
          </a:bodyPr>
          <a:lstStyle/>
          <a:p>
            <a:pPr algn="ctr">
              <a:lnSpc>
                <a:spcPct val="90000"/>
              </a:lnSpc>
            </a:pPr>
            <a:r>
              <a:rPr lang="en-GB" sz="2000" dirty="0">
                <a:solidFill>
                  <a:schemeClr val="bg1"/>
                </a:solidFill>
                <a:latin typeface="Cabin" pitchFamily="2" charset="0"/>
                <a:ea typeface="BBC Reith Serif" panose="02040603040305030204" pitchFamily="18" charset="0"/>
                <a:cs typeface="BBC Reith Serif" panose="02040603040305030204" pitchFamily="18" charset="0"/>
              </a:rPr>
              <a:t>brain structure</a:t>
            </a:r>
          </a:p>
        </p:txBody>
      </p:sp>
      <p:sp>
        <p:nvSpPr>
          <p:cNvPr id="12" name="TextBox 11">
            <a:extLst>
              <a:ext uri="{FF2B5EF4-FFF2-40B4-BE49-F238E27FC236}">
                <a16:creationId xmlns:a16="http://schemas.microsoft.com/office/drawing/2014/main" id="{F5CE73DA-5ED0-2BAF-2270-0A4CF6EAD8B6}"/>
              </a:ext>
            </a:extLst>
          </p:cNvPr>
          <p:cNvSpPr txBox="1"/>
          <p:nvPr/>
        </p:nvSpPr>
        <p:spPr>
          <a:xfrm>
            <a:off x="4227887" y="4201500"/>
            <a:ext cx="3435251" cy="474133"/>
          </a:xfrm>
          <a:prstGeom prst="rect">
            <a:avLst/>
          </a:prstGeom>
          <a:solidFill>
            <a:schemeClr val="accent1"/>
          </a:solidFill>
        </p:spPr>
        <p:txBody>
          <a:bodyPr wrap="square" lIns="0" tIns="0" rIns="0" bIns="0" rtlCol="0" anchor="ctr">
            <a:noAutofit/>
          </a:bodyPr>
          <a:lstStyle/>
          <a:p>
            <a:pPr algn="ctr">
              <a:lnSpc>
                <a:spcPct val="90000"/>
              </a:lnSpc>
            </a:pPr>
            <a:r>
              <a:rPr lang="en-GB" sz="2000" dirty="0">
                <a:solidFill>
                  <a:schemeClr val="bg1"/>
                </a:solidFill>
                <a:latin typeface="Cabin" pitchFamily="2" charset="0"/>
                <a:ea typeface="BBC Reith Serif" panose="02040603040305030204" pitchFamily="18" charset="0"/>
                <a:cs typeface="BBC Reith Serif" panose="02040603040305030204" pitchFamily="18" charset="0"/>
              </a:rPr>
              <a:t>living and social skills</a:t>
            </a:r>
            <a:endParaRPr lang="en-GB" sz="1600" dirty="0">
              <a:solidFill>
                <a:schemeClr val="bg1"/>
              </a:solidFill>
              <a:latin typeface="Cabin" pitchFamily="2" charset="0"/>
              <a:ea typeface="BBC Reith Serif" panose="02040603040305030204" pitchFamily="18" charset="0"/>
              <a:cs typeface="BBC Reith Serif" panose="02040603040305030204" pitchFamily="18" charset="0"/>
            </a:endParaRPr>
          </a:p>
        </p:txBody>
      </p:sp>
      <p:sp>
        <p:nvSpPr>
          <p:cNvPr id="13" name="TextBox 12">
            <a:extLst>
              <a:ext uri="{FF2B5EF4-FFF2-40B4-BE49-F238E27FC236}">
                <a16:creationId xmlns:a16="http://schemas.microsoft.com/office/drawing/2014/main" id="{2AD2DC71-3556-A3D9-A40B-A35364D605C4}"/>
              </a:ext>
            </a:extLst>
          </p:cNvPr>
          <p:cNvSpPr txBox="1"/>
          <p:nvPr/>
        </p:nvSpPr>
        <p:spPr>
          <a:xfrm>
            <a:off x="8157630" y="4201501"/>
            <a:ext cx="3435251" cy="474133"/>
          </a:xfrm>
          <a:prstGeom prst="rect">
            <a:avLst/>
          </a:prstGeom>
          <a:solidFill>
            <a:schemeClr val="accent1"/>
          </a:solidFill>
        </p:spPr>
        <p:txBody>
          <a:bodyPr wrap="square" lIns="0" tIns="0" rIns="0" bIns="0" rtlCol="0" anchor="ctr">
            <a:noAutofit/>
          </a:bodyPr>
          <a:lstStyle/>
          <a:p>
            <a:pPr algn="ctr">
              <a:lnSpc>
                <a:spcPct val="90000"/>
              </a:lnSpc>
            </a:pPr>
            <a:r>
              <a:rPr lang="en-GB" sz="2000" dirty="0">
                <a:solidFill>
                  <a:schemeClr val="bg1"/>
                </a:solidFill>
                <a:latin typeface="Cabin" pitchFamily="2" charset="0"/>
                <a:ea typeface="BBC Reith Serif" panose="02040603040305030204" pitchFamily="18" charset="0"/>
                <a:cs typeface="BBC Reith Serif" panose="02040603040305030204" pitchFamily="18" charset="0"/>
              </a:rPr>
              <a:t>memory</a:t>
            </a:r>
          </a:p>
        </p:txBody>
      </p:sp>
      <p:sp>
        <p:nvSpPr>
          <p:cNvPr id="15" name="TextBox 14">
            <a:extLst>
              <a:ext uri="{FF2B5EF4-FFF2-40B4-BE49-F238E27FC236}">
                <a16:creationId xmlns:a16="http://schemas.microsoft.com/office/drawing/2014/main" id="{32E74B73-6D1E-8223-8412-E69B3CA7AA9B}"/>
              </a:ext>
            </a:extLst>
          </p:cNvPr>
          <p:cNvSpPr txBox="1"/>
          <p:nvPr/>
        </p:nvSpPr>
        <p:spPr>
          <a:xfrm>
            <a:off x="320320" y="4964862"/>
            <a:ext cx="3435251" cy="695708"/>
          </a:xfrm>
          <a:prstGeom prst="rect">
            <a:avLst/>
          </a:prstGeom>
          <a:solidFill>
            <a:schemeClr val="accent1"/>
          </a:solidFill>
        </p:spPr>
        <p:txBody>
          <a:bodyPr wrap="square" lIns="0" tIns="0" rIns="0" bIns="0" rtlCol="0" anchor="ctr">
            <a:noAutofit/>
          </a:bodyPr>
          <a:lstStyle/>
          <a:p>
            <a:pPr algn="ctr">
              <a:lnSpc>
                <a:spcPct val="90000"/>
              </a:lnSpc>
            </a:pPr>
            <a:r>
              <a:rPr lang="en-GB" sz="2000" dirty="0">
                <a:solidFill>
                  <a:schemeClr val="bg1"/>
                </a:solidFill>
                <a:latin typeface="Cabin" pitchFamily="2" charset="0"/>
                <a:ea typeface="BBC Reith Serif" panose="02040603040305030204" pitchFamily="18" charset="0"/>
                <a:cs typeface="BBC Reith Serif" panose="02040603040305030204" pitchFamily="18" charset="0"/>
              </a:rPr>
              <a:t>affect regulation</a:t>
            </a:r>
            <a:endParaRPr lang="en-GB" sz="1600" dirty="0">
              <a:solidFill>
                <a:schemeClr val="bg1"/>
              </a:solidFill>
              <a:latin typeface="Cabin" pitchFamily="2" charset="0"/>
              <a:ea typeface="BBC Reith Serif" panose="02040603040305030204" pitchFamily="18" charset="0"/>
              <a:cs typeface="BBC Reith Serif" panose="02040603040305030204" pitchFamily="18" charset="0"/>
            </a:endParaRPr>
          </a:p>
        </p:txBody>
      </p:sp>
      <p:sp>
        <p:nvSpPr>
          <p:cNvPr id="16" name="TextBox 15">
            <a:extLst>
              <a:ext uri="{FF2B5EF4-FFF2-40B4-BE49-F238E27FC236}">
                <a16:creationId xmlns:a16="http://schemas.microsoft.com/office/drawing/2014/main" id="{B68960C1-E58F-35CB-F382-BDA817080F74}"/>
              </a:ext>
            </a:extLst>
          </p:cNvPr>
          <p:cNvSpPr txBox="1"/>
          <p:nvPr/>
        </p:nvSpPr>
        <p:spPr>
          <a:xfrm>
            <a:off x="4227887" y="4964863"/>
            <a:ext cx="7364994" cy="695708"/>
          </a:xfrm>
          <a:prstGeom prst="rect">
            <a:avLst/>
          </a:prstGeom>
          <a:solidFill>
            <a:schemeClr val="accent1"/>
          </a:solidFill>
        </p:spPr>
        <p:txBody>
          <a:bodyPr wrap="square" lIns="0" tIns="0" rIns="0" bIns="0" rtlCol="0" anchor="ctr">
            <a:noAutofit/>
          </a:bodyPr>
          <a:lstStyle/>
          <a:p>
            <a:pPr algn="ctr">
              <a:lnSpc>
                <a:spcPct val="90000"/>
              </a:lnSpc>
            </a:pPr>
            <a:r>
              <a:rPr lang="en-GB" sz="2000" b="1" dirty="0">
                <a:solidFill>
                  <a:schemeClr val="bg1"/>
                </a:solidFill>
                <a:latin typeface="Cabin" pitchFamily="2" charset="0"/>
                <a:ea typeface="BBC Reith Serif" panose="02040603040305030204" pitchFamily="18" charset="0"/>
                <a:cs typeface="BBC Reith Serif" panose="02040603040305030204" pitchFamily="18" charset="0"/>
              </a:rPr>
              <a:t>FASD is a hidden disability. You cannot tell by looking at someone whether they have the condition.</a:t>
            </a:r>
          </a:p>
        </p:txBody>
      </p:sp>
      <p:sp>
        <p:nvSpPr>
          <p:cNvPr id="14" name="TextBox 13">
            <a:extLst>
              <a:ext uri="{FF2B5EF4-FFF2-40B4-BE49-F238E27FC236}">
                <a16:creationId xmlns:a16="http://schemas.microsoft.com/office/drawing/2014/main" id="{FB6F487C-D2FD-6DFB-3F05-7821E1CDD677}"/>
              </a:ext>
            </a:extLst>
          </p:cNvPr>
          <p:cNvSpPr txBox="1"/>
          <p:nvPr/>
        </p:nvSpPr>
        <p:spPr>
          <a:xfrm>
            <a:off x="320320" y="5983615"/>
            <a:ext cx="5955220" cy="257728"/>
          </a:xfrm>
          <a:prstGeom prst="rect">
            <a:avLst/>
          </a:prstGeom>
          <a:noFill/>
        </p:spPr>
        <p:txBody>
          <a:bodyPr wrap="square" lIns="0" tIns="0" rIns="0" bIns="0" rtlCol="0">
            <a:noAutofit/>
          </a:bodyPr>
          <a:lstStyle/>
          <a:p>
            <a:pPr algn="l">
              <a:lnSpc>
                <a:spcPct val="90000"/>
              </a:lnSpc>
            </a:pPr>
            <a:r>
              <a:rPr lang="en-GB" sz="2000" dirty="0">
                <a:latin typeface="Cabin" pitchFamily="2" charset="0"/>
                <a:ea typeface="BBC Reith Serif" panose="02040603040305030204" pitchFamily="18" charset="0"/>
                <a:cs typeface="BBC Reith Serif" panose="02040603040305030204" pitchFamily="18" charset="0"/>
                <a:hlinkClick r:id="rId3"/>
              </a:rPr>
              <a:t>Understanding FASD What Educators Need to Know</a:t>
            </a:r>
            <a:endParaRPr lang="en-GB" sz="2000" dirty="0">
              <a:latin typeface="Cabin" pitchFamily="2" charset="0"/>
              <a:ea typeface="BBC Reith Serif" panose="02040603040305030204" pitchFamily="18" charset="0"/>
              <a:cs typeface="BBC Reith Serif" panose="02040603040305030204" pitchFamily="18" charset="0"/>
            </a:endParaRPr>
          </a:p>
        </p:txBody>
      </p:sp>
      <p:sp>
        <p:nvSpPr>
          <p:cNvPr id="2" name="TextBox 1">
            <a:extLst>
              <a:ext uri="{FF2B5EF4-FFF2-40B4-BE49-F238E27FC236}">
                <a16:creationId xmlns:a16="http://schemas.microsoft.com/office/drawing/2014/main" id="{A82AACAF-B54E-288C-03F8-B27D733EB548}"/>
              </a:ext>
            </a:extLst>
          </p:cNvPr>
          <p:cNvSpPr txBox="1"/>
          <p:nvPr/>
        </p:nvSpPr>
        <p:spPr>
          <a:xfrm>
            <a:off x="6934200" y="5983615"/>
            <a:ext cx="5257800" cy="474133"/>
          </a:xfrm>
          <a:prstGeom prst="rect">
            <a:avLst/>
          </a:prstGeom>
          <a:noFill/>
        </p:spPr>
        <p:txBody>
          <a:bodyPr wrap="square" lIns="0" tIns="0" rIns="0" bIns="0" rtlCol="0">
            <a:noAutofit/>
          </a:bodyPr>
          <a:lstStyle/>
          <a:p>
            <a:pPr algn="l">
              <a:lnSpc>
                <a:spcPct val="90000"/>
              </a:lnSpc>
            </a:pPr>
            <a:r>
              <a:rPr lang="en-GB" sz="2000" b="0" i="0" dirty="0">
                <a:solidFill>
                  <a:srgbClr val="292B2C"/>
                </a:solidFill>
                <a:effectLst/>
                <a:highlight>
                  <a:srgbClr val="FFFFFF"/>
                </a:highlight>
                <a:latin typeface="Cabin" pitchFamily="2" charset="0"/>
              </a:rPr>
              <a:t>* </a:t>
            </a:r>
            <a:r>
              <a:rPr lang="en-GB" sz="2000" b="0" i="0" dirty="0">
                <a:solidFill>
                  <a:srgbClr val="292B2C"/>
                </a:solidFill>
                <a:effectLst/>
                <a:highlight>
                  <a:srgbClr val="FFFFFF"/>
                </a:highlight>
                <a:latin typeface="Cabin" pitchFamily="2" charset="0"/>
                <a:hlinkClick r:id="rId4"/>
              </a:rPr>
              <a:t>Research</a:t>
            </a:r>
            <a:r>
              <a:rPr lang="en-GB" sz="2000" b="0" i="0" dirty="0">
                <a:solidFill>
                  <a:srgbClr val="292B2C"/>
                </a:solidFill>
                <a:effectLst/>
                <a:highlight>
                  <a:srgbClr val="FFFFFF"/>
                </a:highlight>
                <a:latin typeface="Cabin" pitchFamily="2" charset="0"/>
              </a:rPr>
              <a:t> in Peterborough (Gregory et.al 2015) </a:t>
            </a:r>
            <a:endParaRPr lang="en-GB" sz="2000" dirty="0">
              <a:latin typeface="Cabin" pitchFamily="2" charset="0"/>
              <a:ea typeface="BBC Reith Serif" panose="02040603040305030204" pitchFamily="18" charset="0"/>
              <a:cs typeface="BBC Reith Serif" panose="02040603040305030204" pitchFamily="18" charset="0"/>
            </a:endParaRPr>
          </a:p>
        </p:txBody>
      </p:sp>
    </p:spTree>
    <p:extLst>
      <p:ext uri="{BB962C8B-B14F-4D97-AF65-F5344CB8AC3E}">
        <p14:creationId xmlns:p14="http://schemas.microsoft.com/office/powerpoint/2010/main" val="12960794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409C07B-60F7-D299-3005-A6EFFB990F09}"/>
              </a:ext>
            </a:extLst>
          </p:cNvPr>
          <p:cNvSpPr txBox="1">
            <a:spLocks noGrp="1"/>
          </p:cNvSpPr>
          <p:nvPr>
            <p:ph type="title" idx="4294967295"/>
          </p:nvPr>
        </p:nvSpPr>
        <p:spPr>
          <a:xfrm>
            <a:off x="434621" y="395110"/>
            <a:ext cx="11419922" cy="47413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3200" b="1" i="0" u="none" strike="noStrike" kern="1200" cap="none" spc="0" normalizeH="0" baseline="0" noProof="0" dirty="0">
                <a:ln>
                  <a:noFill/>
                </a:ln>
                <a:effectLst/>
                <a:uLnTx/>
                <a:uFillTx/>
                <a:latin typeface="Cabin Regular" pitchFamily="2" charset="0"/>
                <a:ea typeface="BBC Reith Serif" panose="02040603040305030204" pitchFamily="18" charset="0"/>
                <a:cs typeface="BBC Reith Serif" panose="02040603040305030204" pitchFamily="18" charset="0"/>
              </a:rPr>
              <a:t>FASD Makes Me, Me</a:t>
            </a:r>
          </a:p>
        </p:txBody>
      </p:sp>
      <p:pic>
        <p:nvPicPr>
          <p:cNvPr id="2" name="Online Media 1" title="FASD Makes Me, Me">
            <a:hlinkClick r:id="" action="ppaction://media"/>
            <a:extLst>
              <a:ext uri="{FF2B5EF4-FFF2-40B4-BE49-F238E27FC236}">
                <a16:creationId xmlns:a16="http://schemas.microsoft.com/office/drawing/2014/main" id="{DE03126E-DCB1-7C31-CE4C-C49CE1C368D5}"/>
              </a:ext>
            </a:extLst>
          </p:cNvPr>
          <p:cNvPicPr>
            <a:picLocks noRot="1" noChangeAspect="1"/>
          </p:cNvPicPr>
          <p:nvPr>
            <a:videoFile r:link="rId1"/>
          </p:nvPr>
        </p:nvPicPr>
        <p:blipFill>
          <a:blip r:embed="rId4"/>
          <a:srcRect t="2695" b="3863"/>
          <a:stretch/>
        </p:blipFill>
        <p:spPr>
          <a:xfrm>
            <a:off x="1655011" y="1055077"/>
            <a:ext cx="8881979" cy="4689231"/>
          </a:xfrm>
          <a:prstGeom prst="rect">
            <a:avLst/>
          </a:prstGeom>
        </p:spPr>
      </p:pic>
      <p:sp>
        <p:nvSpPr>
          <p:cNvPr id="4" name="TextBox 3">
            <a:extLst>
              <a:ext uri="{FF2B5EF4-FFF2-40B4-BE49-F238E27FC236}">
                <a16:creationId xmlns:a16="http://schemas.microsoft.com/office/drawing/2014/main" id="{48D336F1-3A0F-EFF6-322F-5C5FC0A49C0A}"/>
              </a:ext>
              <a:ext uri="{C183D7F6-B498-43B3-948B-1728B52AA6E4}">
                <adec:decorative xmlns:adec="http://schemas.microsoft.com/office/drawing/2017/decorative" val="1"/>
              </a:ext>
            </a:extLst>
          </p:cNvPr>
          <p:cNvSpPr txBox="1"/>
          <p:nvPr/>
        </p:nvSpPr>
        <p:spPr>
          <a:xfrm>
            <a:off x="10651958" y="1856128"/>
            <a:ext cx="1411705" cy="3662355"/>
          </a:xfrm>
          <a:prstGeom prst="rect">
            <a:avLst/>
          </a:prstGeom>
          <a:noFill/>
        </p:spPr>
        <p:txBody>
          <a:bodyPr wrap="square" lIns="0" tIns="0" rIns="0" bIns="0" rtlCol="0">
            <a:noAutofit/>
          </a:bodyPr>
          <a:lstStyle/>
          <a:p>
            <a:pPr algn="ctr">
              <a:lnSpc>
                <a:spcPct val="90000"/>
              </a:lnSpc>
            </a:pPr>
            <a:r>
              <a:rPr lang="en-GB" sz="2000">
                <a:latin typeface="Cabin Regular" pitchFamily="2" charset="0"/>
                <a:ea typeface="BBC Reith Serif" panose="02040603040305030204" pitchFamily="18" charset="0"/>
                <a:cs typeface="BBC Reith Serif" panose="02040603040305030204" pitchFamily="18" charset="0"/>
              </a:rPr>
              <a:t>4 min 55 Sec</a:t>
            </a:r>
          </a:p>
          <a:p>
            <a:pPr algn="ctr">
              <a:lnSpc>
                <a:spcPct val="90000"/>
              </a:lnSpc>
            </a:pPr>
            <a:endParaRPr lang="en-GB" sz="2000">
              <a:latin typeface="Cabin Regular" pitchFamily="2" charset="0"/>
              <a:ea typeface="BBC Reith Serif" panose="02040603040305030204" pitchFamily="18" charset="0"/>
              <a:cs typeface="BBC Reith Serif" panose="02040603040305030204" pitchFamily="18" charset="0"/>
            </a:endParaRPr>
          </a:p>
          <a:p>
            <a:pPr algn="ctr">
              <a:lnSpc>
                <a:spcPct val="90000"/>
              </a:lnSpc>
            </a:pPr>
            <a:r>
              <a:rPr lang="en-GB">
                <a:latin typeface="Cabin Regular" pitchFamily="2" charset="0"/>
                <a:ea typeface="BBC Reith Serif" panose="02040603040305030204" pitchFamily="18" charset="0"/>
                <a:cs typeface="BBC Reith Serif" panose="02040603040305030204" pitchFamily="18" charset="0"/>
              </a:rPr>
              <a:t>Film co-created by Adoption UK</a:t>
            </a:r>
          </a:p>
          <a:p>
            <a:pPr algn="ctr">
              <a:lnSpc>
                <a:spcPct val="90000"/>
              </a:lnSpc>
            </a:pPr>
            <a:r>
              <a:rPr lang="en-GB">
                <a:latin typeface="Cabin Regular" pitchFamily="2" charset="0"/>
                <a:ea typeface="BBC Reith Serif" panose="02040603040305030204" pitchFamily="18" charset="0"/>
                <a:cs typeface="BBC Reith Serif" panose="02040603040305030204" pitchFamily="18" charset="0"/>
              </a:rPr>
              <a:t>and children, young people and adults with FASD.</a:t>
            </a:r>
          </a:p>
          <a:p>
            <a:pPr algn="ctr">
              <a:lnSpc>
                <a:spcPct val="90000"/>
              </a:lnSpc>
            </a:pPr>
            <a:endParaRPr lang="en-GB">
              <a:latin typeface="Cabin Regular" pitchFamily="2" charset="0"/>
              <a:ea typeface="BBC Reith Serif" panose="02040603040305030204" pitchFamily="18" charset="0"/>
              <a:cs typeface="BBC Reith Serif" panose="02040603040305030204" pitchFamily="18" charset="0"/>
            </a:endParaRPr>
          </a:p>
          <a:p>
            <a:pPr algn="ctr">
              <a:lnSpc>
                <a:spcPct val="90000"/>
              </a:lnSpc>
            </a:pPr>
            <a:r>
              <a:rPr lang="en-GB">
                <a:latin typeface="Cabin Regular" pitchFamily="2" charset="0"/>
                <a:ea typeface="BBC Reith Serif" panose="02040603040305030204" pitchFamily="18" charset="0"/>
                <a:cs typeface="BBC Reith Serif" panose="02040603040305030204" pitchFamily="18" charset="0"/>
              </a:rPr>
              <a:t>For more information visit </a:t>
            </a:r>
          </a:p>
          <a:p>
            <a:pPr algn="ctr">
              <a:lnSpc>
                <a:spcPct val="90000"/>
              </a:lnSpc>
            </a:pPr>
            <a:r>
              <a:rPr lang="en-GB">
                <a:latin typeface="Cabin Regular" pitchFamily="2" charset="0"/>
                <a:ea typeface="BBC Reith Serif" panose="02040603040305030204" pitchFamily="18" charset="0"/>
                <a:cs typeface="BBC Reith Serif" panose="02040603040305030204" pitchFamily="18" charset="0"/>
                <a:hlinkClick r:id="rId5"/>
              </a:rPr>
              <a:t>FASD Hub</a:t>
            </a:r>
            <a:endParaRPr lang="en-GB">
              <a:latin typeface="Cabin Regular" pitchFamily="2" charset="0"/>
              <a:ea typeface="BBC Reith Serif" panose="02040603040305030204" pitchFamily="18" charset="0"/>
              <a:cs typeface="BBC Reith Serif" panose="02040603040305030204" pitchFamily="18" charset="0"/>
            </a:endParaRPr>
          </a:p>
        </p:txBody>
      </p:sp>
      <p:sp>
        <p:nvSpPr>
          <p:cNvPr id="10" name="TextBox 9">
            <a:extLst>
              <a:ext uri="{FF2B5EF4-FFF2-40B4-BE49-F238E27FC236}">
                <a16:creationId xmlns:a16="http://schemas.microsoft.com/office/drawing/2014/main" id="{07C66505-0F97-1C1D-FE6B-8970CCDFE019}"/>
              </a:ext>
              <a:ext uri="{C183D7F6-B498-43B3-948B-1728B52AA6E4}">
                <adec:decorative xmlns:adec="http://schemas.microsoft.com/office/drawing/2017/decorative" val="1"/>
              </a:ext>
            </a:extLst>
          </p:cNvPr>
          <p:cNvSpPr txBox="1"/>
          <p:nvPr/>
        </p:nvSpPr>
        <p:spPr>
          <a:xfrm>
            <a:off x="1655011" y="5988757"/>
            <a:ext cx="8881979" cy="474133"/>
          </a:xfrm>
          <a:prstGeom prst="rect">
            <a:avLst/>
          </a:prstGeom>
          <a:noFill/>
        </p:spPr>
        <p:txBody>
          <a:bodyPr wrap="square" lIns="0" tIns="0" rIns="0" bIns="0" rtlCol="0">
            <a:noAutofit/>
          </a:bodyPr>
          <a:lstStyle/>
          <a:p>
            <a:pPr algn="ctr">
              <a:lnSpc>
                <a:spcPct val="90000"/>
              </a:lnSpc>
            </a:pPr>
            <a:r>
              <a:rPr lang="en-GB" sz="2000">
                <a:latin typeface="Cabin Regular" pitchFamily="2" charset="0"/>
                <a:ea typeface="BBC Reith Serif" panose="02040603040305030204" pitchFamily="18" charset="0"/>
                <a:cs typeface="BBC Reith Serif" panose="02040603040305030204" pitchFamily="18" charset="0"/>
              </a:rPr>
              <a:t>Link to access film: </a:t>
            </a:r>
            <a:r>
              <a:rPr lang="en-GB" sz="2000">
                <a:latin typeface="Cabin Regular" pitchFamily="2" charset="0"/>
                <a:ea typeface="BBC Reith Serif" panose="02040603040305030204" pitchFamily="18" charset="0"/>
                <a:cs typeface="BBC Reith Serif" panose="02040603040305030204" pitchFamily="18" charset="0"/>
                <a:hlinkClick r:id="rId6"/>
              </a:rPr>
              <a:t>https://youtu.be/VammKhercZ8</a:t>
            </a:r>
            <a:r>
              <a:rPr lang="en-GB" sz="2000">
                <a:latin typeface="Cabin Regular" pitchFamily="2" charset="0"/>
                <a:ea typeface="BBC Reith Serif" panose="02040603040305030204" pitchFamily="18" charset="0"/>
                <a:cs typeface="BBC Reith Serif" panose="02040603040305030204" pitchFamily="18" charset="0"/>
              </a:rPr>
              <a:t>    </a:t>
            </a:r>
          </a:p>
        </p:txBody>
      </p:sp>
    </p:spTree>
    <p:extLst>
      <p:ext uri="{BB962C8B-B14F-4D97-AF65-F5344CB8AC3E}">
        <p14:creationId xmlns:p14="http://schemas.microsoft.com/office/powerpoint/2010/main" val="3989886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409C07B-60F7-D299-3005-A6EFFB990F09}"/>
              </a:ext>
            </a:extLst>
          </p:cNvPr>
          <p:cNvSpPr txBox="1">
            <a:spLocks noGrp="1"/>
          </p:cNvSpPr>
          <p:nvPr>
            <p:ph type="title" idx="4294967295"/>
          </p:nvPr>
        </p:nvSpPr>
        <p:spPr>
          <a:xfrm>
            <a:off x="434621" y="268110"/>
            <a:ext cx="10408356" cy="47413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3200" b="1" i="0" u="none" strike="noStrike" kern="1200" cap="none" spc="0" normalizeH="0" baseline="0" noProof="0" dirty="0">
                <a:ln>
                  <a:noFill/>
                </a:ln>
                <a:effectLst/>
                <a:uLnTx/>
                <a:uFillTx/>
                <a:latin typeface="Cabin Regular" pitchFamily="2" charset="0"/>
                <a:ea typeface="BBC Reith Serif" panose="02040603040305030204" pitchFamily="18" charset="0"/>
                <a:cs typeface="BBC Reith Serif" panose="02040603040305030204" pitchFamily="18" charset="0"/>
              </a:rPr>
              <a:t>Reflection Activity 2</a:t>
            </a:r>
          </a:p>
        </p:txBody>
      </p:sp>
      <p:sp>
        <p:nvSpPr>
          <p:cNvPr id="4" name="TextBox 3">
            <a:extLst>
              <a:ext uri="{FF2B5EF4-FFF2-40B4-BE49-F238E27FC236}">
                <a16:creationId xmlns:a16="http://schemas.microsoft.com/office/drawing/2014/main" id="{48D336F1-3A0F-EFF6-322F-5C5FC0A49C0A}"/>
              </a:ext>
            </a:extLst>
          </p:cNvPr>
          <p:cNvSpPr txBox="1"/>
          <p:nvPr/>
        </p:nvSpPr>
        <p:spPr>
          <a:xfrm>
            <a:off x="434621" y="1251348"/>
            <a:ext cx="8007920" cy="4841440"/>
          </a:xfrm>
          <a:prstGeom prst="rect">
            <a:avLst/>
          </a:prstGeom>
          <a:noFill/>
        </p:spPr>
        <p:txBody>
          <a:bodyPr wrap="square" lIns="0" tIns="0" rIns="0" bIns="0" rtlCol="0">
            <a:noAutofit/>
          </a:bodyPr>
          <a:lstStyle/>
          <a:p>
            <a:pPr algn="l">
              <a:lnSpc>
                <a:spcPct val="150000"/>
              </a:lnSpc>
            </a:pPr>
            <a:r>
              <a:rPr lang="en-GB" sz="2000" kern="0" dirty="0">
                <a:latin typeface="Cabin Regular" pitchFamily="2" charset="0"/>
              </a:rPr>
              <a:t>What environmental and relationship adjustments does your school make to help learners and their families feel safe and included?</a:t>
            </a:r>
          </a:p>
          <a:p>
            <a:pPr algn="l">
              <a:lnSpc>
                <a:spcPct val="150000"/>
              </a:lnSpc>
            </a:pPr>
            <a:endParaRPr lang="en-GB" sz="2000" kern="0" dirty="0">
              <a:latin typeface="Cabin Regular" pitchFamily="2" charset="0"/>
            </a:endParaRPr>
          </a:p>
          <a:p>
            <a:pPr algn="l">
              <a:lnSpc>
                <a:spcPct val="150000"/>
              </a:lnSpc>
            </a:pPr>
            <a:r>
              <a:rPr lang="en-GB" sz="2000" kern="0" dirty="0">
                <a:latin typeface="Cabin Regular" pitchFamily="2" charset="0"/>
              </a:rPr>
              <a:t>What extra adjustments might you have to make to ensure adoptive families feel a sense of belonging?</a:t>
            </a:r>
          </a:p>
          <a:p>
            <a:pPr algn="l">
              <a:lnSpc>
                <a:spcPct val="150000"/>
              </a:lnSpc>
            </a:pPr>
            <a:r>
              <a:rPr lang="en-GB" sz="2800" kern="0" dirty="0">
                <a:latin typeface="Cabin Regular" pitchFamily="2" charset="0"/>
              </a:rPr>
              <a:t> </a:t>
            </a:r>
            <a:endParaRPr lang="en-GB" sz="2800" dirty="0">
              <a:solidFill>
                <a:srgbClr val="292B2C"/>
              </a:solidFill>
              <a:highlight>
                <a:srgbClr val="FFFFFF"/>
              </a:highlight>
              <a:latin typeface="Cabin Regular" pitchFamily="2" charset="0"/>
              <a:ea typeface="BBC Reith Serif" panose="02040603040305030204" pitchFamily="18" charset="0"/>
              <a:cs typeface="BBC Reith Serif" panose="02040603040305030204" pitchFamily="18" charset="0"/>
            </a:endParaRPr>
          </a:p>
        </p:txBody>
      </p:sp>
      <p:pic>
        <p:nvPicPr>
          <p:cNvPr id="5" name="Picture 4">
            <a:extLst>
              <a:ext uri="{FF2B5EF4-FFF2-40B4-BE49-F238E27FC236}">
                <a16:creationId xmlns:a16="http://schemas.microsoft.com/office/drawing/2014/main" id="{B32956CB-CB7E-EDA4-67DE-20C5B766E5D3}"/>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55969" y="1130858"/>
            <a:ext cx="3446638" cy="3446638"/>
          </a:xfrm>
          <a:prstGeom prst="rect">
            <a:avLst/>
          </a:prstGeom>
        </p:spPr>
      </p:pic>
    </p:spTree>
    <p:extLst>
      <p:ext uri="{BB962C8B-B14F-4D97-AF65-F5344CB8AC3E}">
        <p14:creationId xmlns:p14="http://schemas.microsoft.com/office/powerpoint/2010/main" val="24244608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B867E-3B99-04F7-8FDE-7A7F53EE5E0A}"/>
              </a:ext>
            </a:extLst>
          </p:cNvPr>
          <p:cNvSpPr>
            <a:spLocks noGrp="1"/>
          </p:cNvSpPr>
          <p:nvPr>
            <p:ph type="title" idx="4294967295"/>
          </p:nvPr>
        </p:nvSpPr>
        <p:spPr>
          <a:xfrm>
            <a:off x="838200" y="3003550"/>
            <a:ext cx="10515600" cy="850900"/>
          </a:xfrm>
        </p:spPr>
        <p:txBody>
          <a:bodyPr/>
          <a:lstStyle/>
          <a:p>
            <a:pPr algn="ctr"/>
            <a:r>
              <a:rPr lang="en-GB" sz="7200" b="1" dirty="0"/>
              <a:t>Section C</a:t>
            </a:r>
            <a:br>
              <a:rPr lang="en-GB" sz="7200" b="1" dirty="0"/>
            </a:br>
            <a:r>
              <a:rPr lang="en-GB" sz="7200" dirty="0">
                <a:solidFill>
                  <a:schemeClr val="accent2"/>
                </a:solidFill>
                <a:latin typeface="Cabin Medium" pitchFamily="2" charset="0"/>
                <a:ea typeface="BBC Reith Serif" panose="02040603040305030204" pitchFamily="18" charset="0"/>
                <a:cs typeface="BBC Reith Serif" panose="02040603040305030204" pitchFamily="18" charset="0"/>
              </a:rPr>
              <a:t>Impact of Adoption on Education</a:t>
            </a:r>
            <a:endParaRPr lang="en-GB" sz="7200" b="1" dirty="0"/>
          </a:p>
        </p:txBody>
      </p:sp>
    </p:spTree>
    <p:extLst>
      <p:ext uri="{BB962C8B-B14F-4D97-AF65-F5344CB8AC3E}">
        <p14:creationId xmlns:p14="http://schemas.microsoft.com/office/powerpoint/2010/main" val="22765425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409C07B-60F7-D299-3005-A6EFFB990F09}"/>
              </a:ext>
            </a:extLst>
          </p:cNvPr>
          <p:cNvSpPr txBox="1">
            <a:spLocks noGrp="1"/>
          </p:cNvSpPr>
          <p:nvPr>
            <p:ph type="title" idx="4294967295"/>
          </p:nvPr>
        </p:nvSpPr>
        <p:spPr>
          <a:xfrm>
            <a:off x="434621" y="395110"/>
            <a:ext cx="11419922" cy="47413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3200" b="1" i="0" u="none" strike="noStrike" kern="1200" cap="none" spc="0" normalizeH="0" baseline="0" noProof="0" dirty="0">
                <a:ln>
                  <a:noFill/>
                </a:ln>
                <a:effectLst/>
                <a:uLnTx/>
                <a:uFillTx/>
                <a:latin typeface="Cabin Regular" pitchFamily="2" charset="0"/>
                <a:ea typeface="BBC Reith Serif" panose="02040603040305030204" pitchFamily="18" charset="0"/>
                <a:cs typeface="BBC Reith Serif" panose="02040603040305030204" pitchFamily="18" charset="0"/>
              </a:rPr>
              <a:t>Mental Health of Children and Young People who are Adopted</a:t>
            </a:r>
          </a:p>
        </p:txBody>
      </p:sp>
      <p:pic>
        <p:nvPicPr>
          <p:cNvPr id="5" name="Picture 4" descr="Chart from the Adoption Barometer Report 2024. Figure 8: Did your 16-25 year old access of attempt to access mental health services during 2023? &#10;28% accessed child and adolescent mental health services&#10;17% attempted to access child and adolescent mental health services&#10;15% accessed adult health mental health services&#10;13% attempted to access adult mental health services&#10;34% said they accessed nothing at all ">
            <a:extLst>
              <a:ext uri="{FF2B5EF4-FFF2-40B4-BE49-F238E27FC236}">
                <a16:creationId xmlns:a16="http://schemas.microsoft.com/office/drawing/2014/main" id="{DDE25EA2-9F4D-A6F3-76B8-750A62491298}"/>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434621" y="1371600"/>
            <a:ext cx="5921981" cy="4813300"/>
          </a:xfrm>
          <a:prstGeom prst="rect">
            <a:avLst/>
          </a:prstGeom>
        </p:spPr>
      </p:pic>
      <p:pic>
        <p:nvPicPr>
          <p:cNvPr id="7" name="Picture 6" descr="A white and blue poster sharing 4 statistics about education and health.&#10;&#10;30% of 16-25year olds represented by respondents were not in positive destinations with regard to education, employment or training&#10;&#10;66% of teens and young adults had accessed or attempted to access mental health services during 2023 &#10;&#10;13% of parents felt that wider services (education, health, mental health, housing) understood the needs of adopted young people &#10;&#10;90% of parents of 13-25 year olds said it was a continual struggle to get help and support their child's needs&#10;&#10;Adoption Barometer 2024&#10;&#10;The data and analysis for Scotland is based on survey responses from 48 early stage respondents, 170 established family respondents (including 70 with children aged 13-25) and 44 adopted adults.  &#10;Access the full report here. Click on here to access the report. &#10;Adoption UK Logo - purple circle, white and green A&#10;">
            <a:extLst>
              <a:ext uri="{FF2B5EF4-FFF2-40B4-BE49-F238E27FC236}">
                <a16:creationId xmlns:a16="http://schemas.microsoft.com/office/drawing/2014/main" id="{DD108F72-EDEC-0E92-07AA-24D6D432FFA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29400" y="1181100"/>
            <a:ext cx="5003800" cy="5003800"/>
          </a:xfrm>
          <a:prstGeom prst="rect">
            <a:avLst/>
          </a:prstGeom>
        </p:spPr>
      </p:pic>
    </p:spTree>
    <p:extLst>
      <p:ext uri="{BB962C8B-B14F-4D97-AF65-F5344CB8AC3E}">
        <p14:creationId xmlns:p14="http://schemas.microsoft.com/office/powerpoint/2010/main" val="35898420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409C07B-60F7-D299-3005-A6EFFB990F09}"/>
              </a:ext>
            </a:extLst>
          </p:cNvPr>
          <p:cNvSpPr txBox="1">
            <a:spLocks noGrp="1"/>
          </p:cNvSpPr>
          <p:nvPr>
            <p:ph type="title" idx="4294967295"/>
          </p:nvPr>
        </p:nvSpPr>
        <p:spPr>
          <a:xfrm>
            <a:off x="422264" y="292691"/>
            <a:ext cx="6328242" cy="474133"/>
          </a:xfrm>
          <a:prstGeom prst="rect">
            <a:avLst/>
          </a:prstGeom>
          <a:solidFill>
            <a:schemeClr val="bg1"/>
          </a:solid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3000" b="1" i="0" u="none" strike="noStrike" kern="1200" cap="none" spc="0" normalizeH="0" baseline="0" noProof="0" dirty="0">
                <a:ln>
                  <a:noFill/>
                </a:ln>
                <a:effectLst/>
                <a:uLnTx/>
                <a:uFillTx/>
                <a:latin typeface="Cabin Regular" pitchFamily="2" charset="0"/>
                <a:ea typeface="BBC Reith Serif" panose="02040603040305030204" pitchFamily="18" charset="0"/>
                <a:cs typeface="BBC Reith Serif" panose="02040603040305030204" pitchFamily="18" charset="0"/>
              </a:rPr>
              <a:t>Impact of Adoption on Wellbeing</a:t>
            </a:r>
          </a:p>
        </p:txBody>
      </p:sp>
      <p:sp>
        <p:nvSpPr>
          <p:cNvPr id="7" name="TextBox 6">
            <a:extLst>
              <a:ext uri="{FF2B5EF4-FFF2-40B4-BE49-F238E27FC236}">
                <a16:creationId xmlns:a16="http://schemas.microsoft.com/office/drawing/2014/main" id="{75C14E64-2CD9-96F9-3B75-7AA213BB40B1}"/>
              </a:ext>
            </a:extLst>
          </p:cNvPr>
          <p:cNvSpPr txBox="1"/>
          <p:nvPr/>
        </p:nvSpPr>
        <p:spPr>
          <a:xfrm>
            <a:off x="422264" y="943079"/>
            <a:ext cx="4727251" cy="5122941"/>
          </a:xfrm>
          <a:prstGeom prst="rect">
            <a:avLst/>
          </a:prstGeom>
          <a:noFill/>
        </p:spPr>
        <p:txBody>
          <a:bodyPr wrap="square" lIns="91440" tIns="45720" rIns="91440" bIns="45720" anchor="t">
            <a:spAutoFit/>
          </a:bodyPr>
          <a:lstStyle/>
          <a:p>
            <a:pPr marL="342900" indent="-342900" algn="l">
              <a:lnSpc>
                <a:spcPct val="150000"/>
              </a:lnSpc>
              <a:buFont typeface="Arial" panose="020B0604020202020204" pitchFamily="34" charset="0"/>
              <a:buChar char="•"/>
            </a:pPr>
            <a:r>
              <a:rPr lang="en-GB" sz="2000" dirty="0">
                <a:latin typeface="Cabin Regular"/>
                <a:ea typeface="BBC Reith Serif" panose="02040603040305030204" pitchFamily="18" charset="0"/>
                <a:cs typeface="BBC Reith Serif" panose="02040603040305030204" pitchFamily="18" charset="0"/>
              </a:rPr>
              <a:t>Due to a range of reasons, adopted learners' wellbeing may be compromised.</a:t>
            </a:r>
          </a:p>
          <a:p>
            <a:pPr marL="342900" indent="-342900" algn="l">
              <a:lnSpc>
                <a:spcPct val="150000"/>
              </a:lnSpc>
              <a:buFont typeface="Arial" panose="020B0604020202020204" pitchFamily="34" charset="0"/>
              <a:buChar char="•"/>
            </a:pPr>
            <a:r>
              <a:rPr lang="en-GB" sz="2000" dirty="0">
                <a:latin typeface="Cabin Regular"/>
                <a:ea typeface="BBC Reith Serif" panose="02040603040305030204" pitchFamily="18" charset="0"/>
                <a:cs typeface="BBC Reith Serif" panose="02040603040305030204" pitchFamily="18" charset="0"/>
              </a:rPr>
              <a:t>Children and young people  who feel well are more likely to engage in learning and fully access education.</a:t>
            </a:r>
          </a:p>
          <a:p>
            <a:pPr marL="342900" indent="-342900" algn="l">
              <a:lnSpc>
                <a:spcPct val="150000"/>
              </a:lnSpc>
              <a:buFont typeface="Arial" panose="020B0604020202020204" pitchFamily="34" charset="0"/>
              <a:buChar char="•"/>
            </a:pPr>
            <a:r>
              <a:rPr lang="en-GB" sz="2000" dirty="0">
                <a:latin typeface="Cabin Regular"/>
                <a:ea typeface="BBC Reith Serif" panose="02040603040305030204" pitchFamily="18" charset="0"/>
                <a:cs typeface="BBC Reith Serif" panose="02040603040305030204" pitchFamily="18" charset="0"/>
              </a:rPr>
              <a:t>Wellbeing can be assessed using the Getting it Right for Every Child (GIRFEC) Wellbeing Indicators. </a:t>
            </a:r>
          </a:p>
          <a:p>
            <a:pPr marL="342900" indent="-342900" algn="l">
              <a:lnSpc>
                <a:spcPct val="150000"/>
              </a:lnSpc>
              <a:buFont typeface="Arial" panose="020B0604020202020204" pitchFamily="34" charset="0"/>
              <a:buChar char="•"/>
            </a:pPr>
            <a:r>
              <a:rPr lang="en-GB" sz="2000" dirty="0">
                <a:latin typeface="Cabin Regular"/>
                <a:ea typeface="BBC Reith Serif" panose="02040603040305030204" pitchFamily="18" charset="0"/>
                <a:cs typeface="BBC Reith Serif" panose="02040603040305030204" pitchFamily="18" charset="0"/>
              </a:rPr>
              <a:t>Wellbeing and learning support should be readily available for all learners.</a:t>
            </a:r>
          </a:p>
        </p:txBody>
      </p:sp>
      <p:pic>
        <p:nvPicPr>
          <p:cNvPr id="4" name="Picture 3" descr="A pie chart showing the 8 wellbeing indicators. The text reads.&#10;Safe: The child's nervous system may be set on high alert for danger and survival responses are easily triggered. Breaks and lunch times often cause a spike in threat responses. &#10;Healthy: early health screenings and assessments are recommended as the prevalence of additional needs is higher in this group of learners. &#10;Achieving: without adequate support, attainment may be lower in learners with care-experience. The likelihood of neurodiversity is also higher. &#10;Nurtured: due to early life experiences including care, adoptees need repeated and sustained experiences of nurture.&#10;Active: additional needs may include gross or fine motor skill difficulties. Sensory aspects of PE eg loud hall and sudden movements require extra support. &#10;Respected: adaptive behaviours clash with social norms but have a protective function. When a child feels threatened or overwhelmed, value the child and their need to survive. &#10;Responsible: a child's development age may be out of sync with their chronological age. Adults may need to scaffold support for much longer than peers who are not adopted. &#10;Included: Subject lessons as well as neurotypical social communication can trigger a survival response.">
            <a:extLst>
              <a:ext uri="{FF2B5EF4-FFF2-40B4-BE49-F238E27FC236}">
                <a16:creationId xmlns:a16="http://schemas.microsoft.com/office/drawing/2014/main" id="{3B3C7171-8EC2-E41C-EDF3-A582ADCBB06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63758" y="0"/>
            <a:ext cx="6328242" cy="6328242"/>
          </a:xfrm>
          <a:prstGeom prst="rect">
            <a:avLst/>
          </a:prstGeom>
        </p:spPr>
      </p:pic>
    </p:spTree>
    <p:extLst>
      <p:ext uri="{BB962C8B-B14F-4D97-AF65-F5344CB8AC3E}">
        <p14:creationId xmlns:p14="http://schemas.microsoft.com/office/powerpoint/2010/main" val="370112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B867E-3B99-04F7-8FDE-7A7F53EE5E0A}"/>
              </a:ext>
            </a:extLst>
          </p:cNvPr>
          <p:cNvSpPr>
            <a:spLocks noGrp="1"/>
          </p:cNvSpPr>
          <p:nvPr>
            <p:ph type="title" idx="4294967295"/>
          </p:nvPr>
        </p:nvSpPr>
        <p:spPr>
          <a:xfrm>
            <a:off x="838200" y="3003550"/>
            <a:ext cx="10515600" cy="850900"/>
          </a:xfrm>
          <a:prstGeom prst="rect">
            <a:avLst/>
          </a:prstGeom>
          <a:noFill/>
          <a:ln>
            <a:noFill/>
            <a:prstDash/>
          </a:ln>
          <a:effectLst/>
        </p:spPr>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p>
            <a:pPr marL="0" marR="0" lvl="0" indent="0" algn="ctr" defTabSz="685766" rtl="0" eaLnBrk="1" fontAlgn="auto" latinLnBrk="0" hangingPunct="1">
              <a:lnSpc>
                <a:spcPct val="90000"/>
              </a:lnSpc>
              <a:spcBef>
                <a:spcPts val="0"/>
              </a:spcBef>
              <a:spcAft>
                <a:spcPts val="0"/>
              </a:spcAft>
              <a:buClrTx/>
              <a:buSzTx/>
              <a:buFontTx/>
              <a:buNone/>
              <a:tabLst/>
              <a:defRPr/>
            </a:pPr>
            <a:r>
              <a:rPr kumimoji="0" lang="en-GB" sz="7200" b="1" i="0" u="none" strike="noStrike" kern="1200" cap="none" spc="0" normalizeH="0" baseline="0" noProof="0" dirty="0">
                <a:ln>
                  <a:noFill/>
                </a:ln>
                <a:solidFill>
                  <a:schemeClr val="accent1"/>
                </a:solidFill>
                <a:effectLst/>
                <a:uLnTx/>
                <a:uFillTx/>
                <a:latin typeface="Cabin Regular" pitchFamily="2" charset="77"/>
                <a:ea typeface="BBC Reith Sans XBold" panose="020B0603020204020204" pitchFamily="34" charset="0"/>
                <a:cs typeface="BBC Reith Sans XBold" panose="020B0603020204020204" pitchFamily="34" charset="0"/>
              </a:rPr>
              <a:t>Section A</a:t>
            </a:r>
            <a:br>
              <a:rPr kumimoji="0" lang="en-GB" sz="7200" b="1" i="0" u="none" strike="noStrike" kern="1200" cap="none" spc="0" normalizeH="0" baseline="0" noProof="0" dirty="0">
                <a:ln>
                  <a:noFill/>
                </a:ln>
                <a:solidFill>
                  <a:schemeClr val="accent1"/>
                </a:solidFill>
                <a:effectLst/>
                <a:uLnTx/>
                <a:uFillTx/>
                <a:latin typeface="Cabin Regular" pitchFamily="2" charset="77"/>
                <a:ea typeface="BBC Reith Sans XBold" panose="020B0603020204020204" pitchFamily="34" charset="0"/>
                <a:cs typeface="BBC Reith Sans XBold" panose="020B0603020204020204" pitchFamily="34" charset="0"/>
              </a:rPr>
            </a:br>
            <a:r>
              <a:rPr kumimoji="0" lang="en-GB" sz="7200" b="0" i="0" u="none" strike="noStrike" kern="1200" cap="none" spc="0" normalizeH="0" baseline="0" noProof="0" dirty="0">
                <a:ln>
                  <a:noFill/>
                </a:ln>
                <a:solidFill>
                  <a:schemeClr val="accent2"/>
                </a:solidFill>
                <a:effectLst/>
                <a:uLnTx/>
                <a:uFillTx/>
                <a:latin typeface="Cabin Medium" pitchFamily="2" charset="0"/>
                <a:ea typeface="BBC Reith Serif" panose="02040603040305030204" pitchFamily="18" charset="0"/>
                <a:cs typeface="BBC Reith Serif" panose="02040603040305030204" pitchFamily="18" charset="0"/>
              </a:rPr>
              <a:t>The Basics about Adoption</a:t>
            </a:r>
            <a:endParaRPr kumimoji="0" lang="en-GB" sz="7200" b="1" i="0" u="none" strike="noStrike" kern="1200" cap="none" spc="0" normalizeH="0" baseline="0" noProof="0" dirty="0">
              <a:ln>
                <a:noFill/>
              </a:ln>
              <a:solidFill>
                <a:schemeClr val="accent1"/>
              </a:solidFill>
              <a:effectLst/>
              <a:uLnTx/>
              <a:uFillTx/>
              <a:latin typeface="Cabin Regular" pitchFamily="2" charset="77"/>
              <a:ea typeface="BBC Reith Sans XBold" panose="020B0603020204020204" pitchFamily="34" charset="0"/>
              <a:cs typeface="BBC Reith Sans XBold" panose="020B0603020204020204" pitchFamily="34" charset="0"/>
            </a:endParaRPr>
          </a:p>
        </p:txBody>
      </p:sp>
    </p:spTree>
    <p:extLst>
      <p:ext uri="{BB962C8B-B14F-4D97-AF65-F5344CB8AC3E}">
        <p14:creationId xmlns:p14="http://schemas.microsoft.com/office/powerpoint/2010/main" val="42168460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409C07B-60F7-D299-3005-A6EFFB990F09}"/>
              </a:ext>
            </a:extLst>
          </p:cNvPr>
          <p:cNvSpPr txBox="1">
            <a:spLocks noGrp="1"/>
          </p:cNvSpPr>
          <p:nvPr>
            <p:ph type="title" idx="4294967295"/>
          </p:nvPr>
        </p:nvSpPr>
        <p:spPr>
          <a:xfrm>
            <a:off x="434621" y="395110"/>
            <a:ext cx="11419922" cy="47413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3200" b="1" i="0" u="none" strike="noStrike" kern="1200" cap="none" spc="0" normalizeH="0" baseline="0" noProof="0" dirty="0">
                <a:ln>
                  <a:noFill/>
                </a:ln>
                <a:effectLst/>
                <a:uLnTx/>
                <a:uFillTx/>
                <a:latin typeface="Cabin Regular" pitchFamily="2" charset="0"/>
                <a:ea typeface="BBC Reith Serif" panose="02040603040305030204" pitchFamily="18" charset="0"/>
                <a:cs typeface="BBC Reith Serif" panose="02040603040305030204" pitchFamily="18" charset="0"/>
              </a:rPr>
              <a:t>Impact of Adoption on Education </a:t>
            </a:r>
          </a:p>
        </p:txBody>
      </p:sp>
      <p:sp>
        <p:nvSpPr>
          <p:cNvPr id="4" name="TextBox 3">
            <a:extLst>
              <a:ext uri="{FF2B5EF4-FFF2-40B4-BE49-F238E27FC236}">
                <a16:creationId xmlns:a16="http://schemas.microsoft.com/office/drawing/2014/main" id="{48D336F1-3A0F-EFF6-322F-5C5FC0A49C0A}"/>
              </a:ext>
            </a:extLst>
          </p:cNvPr>
          <p:cNvSpPr txBox="1"/>
          <p:nvPr/>
        </p:nvSpPr>
        <p:spPr>
          <a:xfrm>
            <a:off x="434621" y="1038578"/>
            <a:ext cx="11528779" cy="5177165"/>
          </a:xfrm>
          <a:prstGeom prst="rect">
            <a:avLst/>
          </a:prstGeom>
          <a:noFill/>
        </p:spPr>
        <p:txBody>
          <a:bodyPr wrap="square" lIns="0" tIns="0" rIns="0" bIns="0" rtlCol="0">
            <a:noAutofit/>
          </a:bodyPr>
          <a:lstStyle/>
          <a:p>
            <a:pPr algn="l">
              <a:lnSpc>
                <a:spcPct val="90000"/>
              </a:lnSpc>
            </a:pPr>
            <a:r>
              <a:rPr lang="en-GB" sz="2000" dirty="0">
                <a:latin typeface="Cabin Regular" pitchFamily="2" charset="0"/>
                <a:ea typeface="BBC Reith Serif" panose="02040603040305030204" pitchFamily="18" charset="0"/>
                <a:cs typeface="BBC Reith Serif" panose="02040603040305030204" pitchFamily="18" charset="0"/>
              </a:rPr>
              <a:t>In their education, learners who are adopted may:</a:t>
            </a:r>
          </a:p>
          <a:p>
            <a:pPr algn="l">
              <a:lnSpc>
                <a:spcPct val="90000"/>
              </a:lnSpc>
            </a:pPr>
            <a:endParaRPr lang="en-GB" sz="2000" dirty="0">
              <a:latin typeface="Cabin Regular" pitchFamily="2" charset="0"/>
              <a:ea typeface="BBC Reith Serif" panose="02040603040305030204" pitchFamily="18" charset="0"/>
              <a:cs typeface="BBC Reith Serif" panose="02040603040305030204" pitchFamily="18" charset="0"/>
            </a:endParaRPr>
          </a:p>
          <a:p>
            <a:pPr marL="342900" indent="-342900" algn="l">
              <a:lnSpc>
                <a:spcPct val="150000"/>
              </a:lnSpc>
              <a:buFont typeface="Arial" panose="020B0604020202020204" pitchFamily="34" charset="0"/>
              <a:buChar char="•"/>
            </a:pPr>
            <a:r>
              <a:rPr lang="en-GB" sz="2000" dirty="0">
                <a:latin typeface="Cabin Regular" pitchFamily="2" charset="0"/>
                <a:ea typeface="BBC Reith Serif" panose="02040603040305030204" pitchFamily="18" charset="0"/>
                <a:cs typeface="BBC Reith Serif" panose="02040603040305030204" pitchFamily="18" charset="0"/>
              </a:rPr>
              <a:t>be distracted (for example, lost in thoughts, checking where people are and if they are safe)</a:t>
            </a:r>
          </a:p>
          <a:p>
            <a:pPr marL="342900" indent="-342900" algn="l">
              <a:lnSpc>
                <a:spcPct val="150000"/>
              </a:lnSpc>
              <a:buFont typeface="Arial" panose="020B0604020202020204" pitchFamily="34" charset="0"/>
              <a:buChar char="•"/>
            </a:pPr>
            <a:r>
              <a:rPr lang="en-GB" sz="2000" dirty="0">
                <a:latin typeface="Cabin Regular" pitchFamily="2" charset="0"/>
                <a:ea typeface="BBC Reith Serif" panose="02040603040305030204" pitchFamily="18" charset="0"/>
                <a:cs typeface="BBC Reith Serif" panose="02040603040305030204" pitchFamily="18" charset="0"/>
              </a:rPr>
              <a:t>be quiet or withdrawn</a:t>
            </a:r>
          </a:p>
          <a:p>
            <a:pPr marL="342900" indent="-342900" algn="l">
              <a:lnSpc>
                <a:spcPct val="150000"/>
              </a:lnSpc>
              <a:buFont typeface="Arial" panose="020B0604020202020204" pitchFamily="34" charset="0"/>
              <a:buChar char="•"/>
            </a:pPr>
            <a:r>
              <a:rPr lang="en-GB" sz="2000" dirty="0">
                <a:latin typeface="Cabin Regular" pitchFamily="2" charset="0"/>
                <a:ea typeface="BBC Reith Serif" panose="02040603040305030204" pitchFamily="18" charset="0"/>
                <a:cs typeface="BBC Reith Serif" panose="02040603040305030204" pitchFamily="18" charset="0"/>
              </a:rPr>
              <a:t>be compliant or overly keen to please</a:t>
            </a:r>
          </a:p>
          <a:p>
            <a:pPr marL="342900" indent="-342900" algn="l">
              <a:lnSpc>
                <a:spcPct val="150000"/>
              </a:lnSpc>
              <a:buFont typeface="Arial" panose="020B0604020202020204" pitchFamily="34" charset="0"/>
              <a:buChar char="•"/>
            </a:pPr>
            <a:r>
              <a:rPr lang="en-GB" sz="2000" dirty="0">
                <a:latin typeface="Cabin Regular" pitchFamily="2" charset="0"/>
                <a:ea typeface="BBC Reith Serif" panose="02040603040305030204" pitchFamily="18" charset="0"/>
                <a:cs typeface="BBC Reith Serif" panose="02040603040305030204" pitchFamily="18" charset="0"/>
              </a:rPr>
              <a:t>be loud or extrovert</a:t>
            </a:r>
          </a:p>
          <a:p>
            <a:pPr marL="342900" indent="-342900" algn="l">
              <a:lnSpc>
                <a:spcPct val="150000"/>
              </a:lnSpc>
              <a:buFont typeface="Arial" panose="020B0604020202020204" pitchFamily="34" charset="0"/>
              <a:buChar char="•"/>
            </a:pPr>
            <a:r>
              <a:rPr lang="en-GB" sz="2000" dirty="0">
                <a:latin typeface="Cabin Regular" pitchFamily="2" charset="0"/>
                <a:ea typeface="BBC Reith Serif" panose="02040603040305030204" pitchFamily="18" charset="0"/>
                <a:cs typeface="BBC Reith Serif" panose="02040603040305030204" pitchFamily="18" charset="0"/>
              </a:rPr>
              <a:t>be overwhelmed processing sensory information from people, noises, learning, expectations, heat, etc</a:t>
            </a:r>
          </a:p>
          <a:p>
            <a:pPr marL="342900" indent="-342900" algn="l">
              <a:lnSpc>
                <a:spcPct val="150000"/>
              </a:lnSpc>
              <a:buFont typeface="Arial" panose="020B0604020202020204" pitchFamily="34" charset="0"/>
              <a:buChar char="•"/>
            </a:pPr>
            <a:r>
              <a:rPr lang="en-GB" sz="2000" dirty="0">
                <a:latin typeface="Cabin Regular" pitchFamily="2" charset="0"/>
                <a:ea typeface="BBC Reith Serif" panose="02040603040305030204" pitchFamily="18" charset="0"/>
                <a:cs typeface="BBC Reith Serif" panose="02040603040305030204" pitchFamily="18" charset="0"/>
              </a:rPr>
              <a:t>have difficulty managing complex social exchanges (may feel left out, argue, fight, be isolated)</a:t>
            </a:r>
          </a:p>
          <a:p>
            <a:pPr marL="342900" indent="-342900" algn="l">
              <a:lnSpc>
                <a:spcPct val="150000"/>
              </a:lnSpc>
              <a:buFont typeface="Arial" panose="020B0604020202020204" pitchFamily="34" charset="0"/>
              <a:buChar char="•"/>
            </a:pPr>
            <a:r>
              <a:rPr lang="en-GB" sz="2000" dirty="0">
                <a:latin typeface="Cabin Regular" pitchFamily="2" charset="0"/>
                <a:ea typeface="BBC Reith Serif" panose="02040603040305030204" pitchFamily="18" charset="0"/>
                <a:cs typeface="BBC Reith Serif" panose="02040603040305030204" pitchFamily="18" charset="0"/>
              </a:rPr>
              <a:t>have difficulty working at home due to compartmentalising home and school</a:t>
            </a:r>
          </a:p>
          <a:p>
            <a:pPr marL="342900" indent="-342900" algn="l">
              <a:lnSpc>
                <a:spcPct val="150000"/>
              </a:lnSpc>
              <a:buFont typeface="Arial" panose="020B0604020202020204" pitchFamily="34" charset="0"/>
              <a:buChar char="•"/>
            </a:pPr>
            <a:r>
              <a:rPr lang="en-GB" sz="2000" dirty="0">
                <a:latin typeface="Cabin Regular" pitchFamily="2" charset="0"/>
                <a:ea typeface="BBC Reith Serif" panose="02040603040305030204" pitchFamily="18" charset="0"/>
                <a:cs typeface="BBC Reith Serif" panose="02040603040305030204" pitchFamily="18" charset="0"/>
              </a:rPr>
              <a:t>be competitive (for example, desire to win, be picked or come first)</a:t>
            </a:r>
          </a:p>
          <a:p>
            <a:pPr marL="342900" indent="-342900" algn="l">
              <a:lnSpc>
                <a:spcPct val="150000"/>
              </a:lnSpc>
              <a:buFont typeface="Arial" panose="020B0604020202020204" pitchFamily="34" charset="0"/>
              <a:buChar char="•"/>
            </a:pPr>
            <a:r>
              <a:rPr lang="en-GB" sz="2000" dirty="0">
                <a:latin typeface="Cabin Regular" pitchFamily="2" charset="0"/>
                <a:ea typeface="BBC Reith Serif" panose="02040603040305030204" pitchFamily="18" charset="0"/>
                <a:cs typeface="BBC Reith Serif" panose="02040603040305030204" pitchFamily="18" charset="0"/>
              </a:rPr>
              <a:t>not progress onto a positive destination such as further education, training or work due to undiagnosed needs related to care-experience, neurodiversity or adoption</a:t>
            </a:r>
          </a:p>
          <a:p>
            <a:pPr algn="l">
              <a:lnSpc>
                <a:spcPct val="90000"/>
              </a:lnSpc>
            </a:pPr>
            <a:endParaRPr lang="en-GB" sz="2000" dirty="0">
              <a:latin typeface="Cabin Regular" pitchFamily="2" charset="0"/>
              <a:ea typeface="BBC Reith Serif" panose="02040603040305030204" pitchFamily="18" charset="0"/>
              <a:cs typeface="BBC Reith Serif" panose="02040603040305030204" pitchFamily="18" charset="0"/>
            </a:endParaRPr>
          </a:p>
          <a:p>
            <a:pPr algn="l">
              <a:lnSpc>
                <a:spcPct val="90000"/>
              </a:lnSpc>
            </a:pPr>
            <a:endParaRPr lang="en-GB" sz="2000" dirty="0">
              <a:latin typeface="Cabin Regular" pitchFamily="2" charset="0"/>
              <a:ea typeface="BBC Reith Serif" panose="02040603040305030204" pitchFamily="18" charset="0"/>
              <a:cs typeface="BBC Reith Serif" panose="02040603040305030204" pitchFamily="18" charset="0"/>
            </a:endParaRPr>
          </a:p>
        </p:txBody>
      </p:sp>
    </p:spTree>
    <p:extLst>
      <p:ext uri="{BB962C8B-B14F-4D97-AF65-F5344CB8AC3E}">
        <p14:creationId xmlns:p14="http://schemas.microsoft.com/office/powerpoint/2010/main" val="18786866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409C07B-60F7-D299-3005-A6EFFB990F09}"/>
              </a:ext>
            </a:extLst>
          </p:cNvPr>
          <p:cNvSpPr txBox="1">
            <a:spLocks noGrp="1"/>
          </p:cNvSpPr>
          <p:nvPr>
            <p:ph type="title" idx="4294967295"/>
          </p:nvPr>
        </p:nvSpPr>
        <p:spPr>
          <a:xfrm>
            <a:off x="434620" y="259243"/>
            <a:ext cx="10408356" cy="47413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3200" b="1" i="0" u="none" strike="noStrike" kern="1200" cap="none" spc="0" normalizeH="0" baseline="0" noProof="0" dirty="0">
                <a:ln>
                  <a:noFill/>
                </a:ln>
                <a:effectLst/>
                <a:uLnTx/>
                <a:uFillTx/>
                <a:latin typeface="Cabin Regular" pitchFamily="2" charset="0"/>
                <a:ea typeface="BBC Reith Serif" panose="02040603040305030204" pitchFamily="18" charset="0"/>
                <a:cs typeface="BBC Reith Serif" panose="02040603040305030204" pitchFamily="18" charset="0"/>
              </a:rPr>
              <a:t>A learner’s perspective – Ava’s Story</a:t>
            </a:r>
          </a:p>
        </p:txBody>
      </p:sp>
      <p:sp>
        <p:nvSpPr>
          <p:cNvPr id="2" name="TextBox 1">
            <a:extLst>
              <a:ext uri="{FF2B5EF4-FFF2-40B4-BE49-F238E27FC236}">
                <a16:creationId xmlns:a16="http://schemas.microsoft.com/office/drawing/2014/main" id="{46F79190-26D5-4E26-BD72-4FA12183FEA8}"/>
              </a:ext>
              <a:ext uri="{C183D7F6-B498-43B3-948B-1728B52AA6E4}">
                <adec:decorative xmlns:adec="http://schemas.microsoft.com/office/drawing/2017/decorative" val="1"/>
              </a:ext>
            </a:extLst>
          </p:cNvPr>
          <p:cNvSpPr txBox="1"/>
          <p:nvPr/>
        </p:nvSpPr>
        <p:spPr>
          <a:xfrm>
            <a:off x="10651958" y="1856128"/>
            <a:ext cx="1411705" cy="3598187"/>
          </a:xfrm>
          <a:prstGeom prst="rect">
            <a:avLst/>
          </a:prstGeom>
          <a:noFill/>
        </p:spPr>
        <p:txBody>
          <a:bodyPr wrap="square" lIns="0" tIns="0" rIns="0" bIns="0" rtlCol="0">
            <a:noAutofit/>
          </a:bodyPr>
          <a:lstStyle/>
          <a:p>
            <a:pPr algn="ctr">
              <a:lnSpc>
                <a:spcPct val="90000"/>
              </a:lnSpc>
            </a:pPr>
            <a:r>
              <a:rPr lang="en-GB" sz="2000">
                <a:latin typeface="Cabin Regular" pitchFamily="2" charset="0"/>
                <a:ea typeface="BBC Reith Serif" panose="02040603040305030204" pitchFamily="18" charset="0"/>
                <a:cs typeface="BBC Reith Serif" panose="02040603040305030204" pitchFamily="18" charset="0"/>
              </a:rPr>
              <a:t>2 min 19 sec</a:t>
            </a:r>
          </a:p>
          <a:p>
            <a:pPr algn="ctr">
              <a:lnSpc>
                <a:spcPct val="90000"/>
              </a:lnSpc>
            </a:pPr>
            <a:endParaRPr lang="en-GB" sz="2000">
              <a:latin typeface="Cabin Regular" pitchFamily="2" charset="0"/>
              <a:ea typeface="BBC Reith Serif" panose="02040603040305030204" pitchFamily="18" charset="0"/>
              <a:cs typeface="BBC Reith Serif" panose="02040603040305030204" pitchFamily="18" charset="0"/>
            </a:endParaRPr>
          </a:p>
          <a:p>
            <a:pPr algn="ctr">
              <a:lnSpc>
                <a:spcPct val="90000"/>
              </a:lnSpc>
            </a:pPr>
            <a:r>
              <a:rPr lang="en-GB">
                <a:latin typeface="Cabin Regular" pitchFamily="2" charset="0"/>
                <a:ea typeface="BBC Reith Serif" panose="02040603040305030204" pitchFamily="18" charset="0"/>
                <a:cs typeface="BBC Reith Serif" panose="02040603040305030204" pitchFamily="18" charset="0"/>
              </a:rPr>
              <a:t>Film co-created by Adoption UK</a:t>
            </a:r>
          </a:p>
          <a:p>
            <a:pPr algn="ctr">
              <a:lnSpc>
                <a:spcPct val="90000"/>
              </a:lnSpc>
            </a:pPr>
            <a:endParaRPr lang="en-GB">
              <a:latin typeface="Cabin Regular" pitchFamily="2" charset="0"/>
              <a:ea typeface="BBC Reith Serif" panose="02040603040305030204" pitchFamily="18" charset="0"/>
              <a:cs typeface="BBC Reith Serif" panose="02040603040305030204" pitchFamily="18" charset="0"/>
            </a:endParaRPr>
          </a:p>
          <a:p>
            <a:pPr algn="ctr">
              <a:lnSpc>
                <a:spcPct val="90000"/>
              </a:lnSpc>
            </a:pPr>
            <a:endParaRPr lang="en-GB">
              <a:latin typeface="Cabin Regular" pitchFamily="2" charset="0"/>
              <a:ea typeface="BBC Reith Serif" panose="02040603040305030204" pitchFamily="18" charset="0"/>
              <a:cs typeface="BBC Reith Serif" panose="02040603040305030204" pitchFamily="18" charset="0"/>
            </a:endParaRPr>
          </a:p>
          <a:p>
            <a:pPr algn="ctr">
              <a:lnSpc>
                <a:spcPct val="90000"/>
              </a:lnSpc>
            </a:pPr>
            <a:endParaRPr lang="en-GB">
              <a:latin typeface="Cabin Regular" pitchFamily="2" charset="0"/>
              <a:ea typeface="BBC Reith Serif" panose="02040603040305030204" pitchFamily="18" charset="0"/>
              <a:cs typeface="BBC Reith Serif" panose="02040603040305030204" pitchFamily="18" charset="0"/>
            </a:endParaRPr>
          </a:p>
          <a:p>
            <a:pPr algn="ctr">
              <a:lnSpc>
                <a:spcPct val="90000"/>
              </a:lnSpc>
            </a:pPr>
            <a:endParaRPr lang="en-GB">
              <a:latin typeface="Cabin Regular" pitchFamily="2" charset="0"/>
              <a:ea typeface="BBC Reith Serif" panose="02040603040305030204" pitchFamily="18" charset="0"/>
              <a:cs typeface="BBC Reith Serif" panose="02040603040305030204" pitchFamily="18" charset="0"/>
            </a:endParaRPr>
          </a:p>
          <a:p>
            <a:pPr algn="ctr">
              <a:lnSpc>
                <a:spcPct val="90000"/>
              </a:lnSpc>
            </a:pPr>
            <a:endParaRPr lang="en-GB">
              <a:latin typeface="Cabin Regular" pitchFamily="2" charset="0"/>
              <a:ea typeface="BBC Reith Serif" panose="02040603040305030204" pitchFamily="18" charset="0"/>
              <a:cs typeface="BBC Reith Serif" panose="02040603040305030204" pitchFamily="18" charset="0"/>
            </a:endParaRPr>
          </a:p>
          <a:p>
            <a:pPr algn="ctr">
              <a:lnSpc>
                <a:spcPct val="90000"/>
              </a:lnSpc>
            </a:pPr>
            <a:r>
              <a:rPr lang="en-GB">
                <a:latin typeface="Cabin Regular" pitchFamily="2" charset="0"/>
                <a:ea typeface="BBC Reith Serif" panose="02040603040305030204" pitchFamily="18" charset="0"/>
                <a:cs typeface="BBC Reith Serif" panose="02040603040305030204" pitchFamily="18" charset="0"/>
              </a:rPr>
              <a:t>For more resources see </a:t>
            </a:r>
            <a:r>
              <a:rPr lang="en-GB">
                <a:latin typeface="Cabin Regular" pitchFamily="2" charset="0"/>
                <a:ea typeface="BBC Reith Serif" panose="02040603040305030204" pitchFamily="18" charset="0"/>
                <a:cs typeface="BBC Reith Serif" panose="02040603040305030204" pitchFamily="18" charset="0"/>
                <a:hlinkClick r:id="rId4"/>
              </a:rPr>
              <a:t>Adoption UK (Scotland)</a:t>
            </a:r>
            <a:endParaRPr lang="en-GB">
              <a:latin typeface="Cabin Regular" pitchFamily="2" charset="0"/>
              <a:ea typeface="BBC Reith Serif" panose="02040603040305030204" pitchFamily="18" charset="0"/>
              <a:cs typeface="BBC Reith Serif" panose="02040603040305030204" pitchFamily="18" charset="0"/>
            </a:endParaRPr>
          </a:p>
          <a:p>
            <a:pPr algn="ctr">
              <a:lnSpc>
                <a:spcPct val="90000"/>
              </a:lnSpc>
            </a:pPr>
            <a:endParaRPr lang="en-GB">
              <a:latin typeface="Cabin Regular" pitchFamily="2" charset="0"/>
              <a:ea typeface="BBC Reith Serif" panose="02040603040305030204" pitchFamily="18" charset="0"/>
              <a:cs typeface="BBC Reith Serif" panose="02040603040305030204" pitchFamily="18" charset="0"/>
            </a:endParaRPr>
          </a:p>
          <a:p>
            <a:pPr algn="ctr">
              <a:lnSpc>
                <a:spcPct val="90000"/>
              </a:lnSpc>
            </a:pPr>
            <a:endParaRPr lang="en-GB">
              <a:latin typeface="Cabin Regular" pitchFamily="2" charset="0"/>
              <a:ea typeface="BBC Reith Serif" panose="02040603040305030204" pitchFamily="18" charset="0"/>
              <a:cs typeface="BBC Reith Serif" panose="02040603040305030204" pitchFamily="18" charset="0"/>
            </a:endParaRPr>
          </a:p>
        </p:txBody>
      </p:sp>
      <p:sp>
        <p:nvSpPr>
          <p:cNvPr id="4" name="TextBox 3">
            <a:extLst>
              <a:ext uri="{FF2B5EF4-FFF2-40B4-BE49-F238E27FC236}">
                <a16:creationId xmlns:a16="http://schemas.microsoft.com/office/drawing/2014/main" id="{0AEDB8C9-4AFC-D0F1-8AC5-EF40AD08074A}"/>
              </a:ext>
              <a:ext uri="{C183D7F6-B498-43B3-948B-1728B52AA6E4}">
                <adec:decorative xmlns:adec="http://schemas.microsoft.com/office/drawing/2017/decorative" val="1"/>
              </a:ext>
            </a:extLst>
          </p:cNvPr>
          <p:cNvSpPr txBox="1"/>
          <p:nvPr/>
        </p:nvSpPr>
        <p:spPr>
          <a:xfrm>
            <a:off x="1655011" y="5988757"/>
            <a:ext cx="8881979" cy="474133"/>
          </a:xfrm>
          <a:prstGeom prst="rect">
            <a:avLst/>
          </a:prstGeom>
          <a:noFill/>
        </p:spPr>
        <p:txBody>
          <a:bodyPr wrap="square" lIns="0" tIns="0" rIns="0" bIns="0" rtlCol="0">
            <a:noAutofit/>
          </a:bodyPr>
          <a:lstStyle/>
          <a:p>
            <a:pPr algn="ctr">
              <a:lnSpc>
                <a:spcPct val="90000"/>
              </a:lnSpc>
            </a:pPr>
            <a:r>
              <a:rPr lang="en-GB" sz="2000">
                <a:latin typeface="Cabin Regular" pitchFamily="2" charset="0"/>
                <a:ea typeface="BBC Reith Serif" panose="02040603040305030204" pitchFamily="18" charset="0"/>
                <a:cs typeface="BBC Reith Serif" panose="02040603040305030204" pitchFamily="18" charset="0"/>
              </a:rPr>
              <a:t>Link to access film: </a:t>
            </a:r>
            <a:r>
              <a:rPr lang="en-GB" sz="2000">
                <a:latin typeface="Cabin Regular" pitchFamily="2" charset="0"/>
                <a:ea typeface="BBC Reith Serif" panose="02040603040305030204" pitchFamily="18" charset="0"/>
                <a:cs typeface="BBC Reith Serif" panose="02040603040305030204" pitchFamily="18" charset="0"/>
                <a:hlinkClick r:id="rId5"/>
              </a:rPr>
              <a:t>https://www.youtube.com/watch?v=852S1mlqV2s</a:t>
            </a:r>
            <a:r>
              <a:rPr lang="en-GB" sz="2000">
                <a:latin typeface="Cabin Regular" pitchFamily="2" charset="0"/>
                <a:ea typeface="BBC Reith Serif" panose="02040603040305030204" pitchFamily="18" charset="0"/>
                <a:cs typeface="BBC Reith Serif" panose="02040603040305030204" pitchFamily="18" charset="0"/>
              </a:rPr>
              <a:t>        </a:t>
            </a:r>
          </a:p>
        </p:txBody>
      </p:sp>
      <p:pic>
        <p:nvPicPr>
          <p:cNvPr id="11" name="Online Media 10" title="Ava’s Story">
            <a:hlinkClick r:id="" action="ppaction://media"/>
            <a:extLst>
              <a:ext uri="{FF2B5EF4-FFF2-40B4-BE49-F238E27FC236}">
                <a16:creationId xmlns:a16="http://schemas.microsoft.com/office/drawing/2014/main" id="{4EEB264E-A081-2967-70A2-01DB29AC9480}"/>
              </a:ext>
            </a:extLst>
          </p:cNvPr>
          <p:cNvPicPr>
            <a:picLocks noRot="1" noChangeAspect="1"/>
          </p:cNvPicPr>
          <p:nvPr>
            <a:videoFile r:link="rId1"/>
          </p:nvPr>
        </p:nvPicPr>
        <p:blipFill>
          <a:blip r:embed="rId6"/>
          <a:stretch>
            <a:fillRect/>
          </a:stretch>
        </p:blipFill>
        <p:spPr>
          <a:xfrm>
            <a:off x="1497010" y="898476"/>
            <a:ext cx="8283575" cy="4676561"/>
          </a:xfrm>
          <a:prstGeom prst="rect">
            <a:avLst/>
          </a:prstGeom>
        </p:spPr>
      </p:pic>
    </p:spTree>
    <p:extLst>
      <p:ext uri="{BB962C8B-B14F-4D97-AF65-F5344CB8AC3E}">
        <p14:creationId xmlns:p14="http://schemas.microsoft.com/office/powerpoint/2010/main" val="2265082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1"/>
                </p:tgtEl>
              </p:cMediaNode>
            </p:video>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1"/>
                                        </p:tgtEl>
                                      </p:cBhvr>
                                    </p:cmd>
                                  </p:childTnLst>
                                </p:cTn>
                              </p:par>
                            </p:childTnLst>
                          </p:cTn>
                        </p:par>
                      </p:childTnLst>
                    </p:cTn>
                  </p:par>
                </p:childTnLst>
              </p:cTn>
              <p:nextCondLst>
                <p:cond evt="onClick" delay="0">
                  <p:tgtEl>
                    <p:spTgt spid="11"/>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409C07B-60F7-D299-3005-A6EFFB990F09}"/>
              </a:ext>
            </a:extLst>
          </p:cNvPr>
          <p:cNvSpPr txBox="1">
            <a:spLocks noGrp="1"/>
          </p:cNvSpPr>
          <p:nvPr>
            <p:ph type="title" idx="4294967295"/>
          </p:nvPr>
        </p:nvSpPr>
        <p:spPr>
          <a:xfrm>
            <a:off x="434621" y="268110"/>
            <a:ext cx="10408356" cy="47413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3200" b="1" i="0" u="none" strike="noStrike" kern="1200" cap="none" spc="0" normalizeH="0" baseline="0" noProof="0" dirty="0">
                <a:ln>
                  <a:noFill/>
                </a:ln>
                <a:effectLst/>
                <a:uLnTx/>
                <a:uFillTx/>
                <a:latin typeface="Cabin Regular" pitchFamily="2" charset="0"/>
                <a:ea typeface="BBC Reith Serif" panose="02040603040305030204" pitchFamily="18" charset="0"/>
                <a:cs typeface="BBC Reith Serif" panose="02040603040305030204" pitchFamily="18" charset="0"/>
              </a:rPr>
              <a:t>Reflection Activity 3</a:t>
            </a:r>
          </a:p>
        </p:txBody>
      </p:sp>
      <p:sp>
        <p:nvSpPr>
          <p:cNvPr id="4" name="TextBox 3">
            <a:extLst>
              <a:ext uri="{FF2B5EF4-FFF2-40B4-BE49-F238E27FC236}">
                <a16:creationId xmlns:a16="http://schemas.microsoft.com/office/drawing/2014/main" id="{48D336F1-3A0F-EFF6-322F-5C5FC0A49C0A}"/>
              </a:ext>
            </a:extLst>
          </p:cNvPr>
          <p:cNvSpPr txBox="1"/>
          <p:nvPr/>
        </p:nvSpPr>
        <p:spPr>
          <a:xfrm>
            <a:off x="393314" y="870538"/>
            <a:ext cx="11604979" cy="5719352"/>
          </a:xfrm>
          <a:prstGeom prst="rect">
            <a:avLst/>
          </a:prstGeom>
          <a:noFill/>
        </p:spPr>
        <p:txBody>
          <a:bodyPr wrap="square" lIns="0" tIns="0" rIns="0" bIns="0" rtlCol="0">
            <a:noAutofit/>
          </a:bodyPr>
          <a:lstStyle/>
          <a:p>
            <a:pPr algn="l">
              <a:lnSpc>
                <a:spcPct val="150000"/>
              </a:lnSpc>
            </a:pPr>
            <a:r>
              <a:rPr lang="en-GB" sz="2400" dirty="0">
                <a:solidFill>
                  <a:srgbClr val="292B2C"/>
                </a:solidFill>
                <a:highlight>
                  <a:srgbClr val="FFFFFF"/>
                </a:highlight>
                <a:latin typeface="Cabin Regular" pitchFamily="2" charset="0"/>
                <a:ea typeface="BBC Reith Serif" panose="02040603040305030204" pitchFamily="18" charset="0"/>
                <a:cs typeface="BBC Reith Serif" panose="02040603040305030204" pitchFamily="18" charset="0"/>
              </a:rPr>
              <a:t>How do you ensure early intervention of support for an adopted young person and their family?</a:t>
            </a:r>
            <a:endParaRPr lang="en-GB" sz="2400" dirty="0">
              <a:solidFill>
                <a:srgbClr val="292B2C"/>
              </a:solidFill>
              <a:highlight>
                <a:srgbClr val="FFFFFF"/>
              </a:highlight>
              <a:latin typeface="cabin" pitchFamily="2" charset="0"/>
              <a:ea typeface="BBC Reith Serif" panose="02040603040305030204" pitchFamily="18" charset="0"/>
              <a:cs typeface="BBC Reith Serif" panose="02040603040305030204" pitchFamily="18" charset="0"/>
            </a:endParaRPr>
          </a:p>
          <a:p>
            <a:pPr algn="l">
              <a:lnSpc>
                <a:spcPct val="150000"/>
              </a:lnSpc>
            </a:pPr>
            <a:endParaRPr lang="en-GB" sz="2400" dirty="0">
              <a:solidFill>
                <a:srgbClr val="292B2C"/>
              </a:solidFill>
              <a:highlight>
                <a:srgbClr val="FFFFFF"/>
              </a:highlight>
              <a:latin typeface="cabin" pitchFamily="2" charset="0"/>
              <a:ea typeface="BBC Reith Serif" panose="02040603040305030204" pitchFamily="18" charset="0"/>
              <a:cs typeface="BBC Reith Serif" panose="02040603040305030204" pitchFamily="18" charset="0"/>
            </a:endParaRPr>
          </a:p>
          <a:p>
            <a:pPr algn="l">
              <a:lnSpc>
                <a:spcPct val="150000"/>
              </a:lnSpc>
            </a:pPr>
            <a:endParaRPr lang="en-GB" sz="2400" dirty="0">
              <a:solidFill>
                <a:srgbClr val="292B2C"/>
              </a:solidFill>
              <a:highlight>
                <a:srgbClr val="FFFFFF"/>
              </a:highlight>
              <a:latin typeface="cabin" pitchFamily="2" charset="0"/>
              <a:ea typeface="BBC Reith Serif" panose="02040603040305030204" pitchFamily="18" charset="0"/>
              <a:cs typeface="BBC Reith Serif" panose="02040603040305030204" pitchFamily="18" charset="0"/>
            </a:endParaRPr>
          </a:p>
          <a:p>
            <a:pPr algn="l">
              <a:lnSpc>
                <a:spcPct val="150000"/>
              </a:lnSpc>
            </a:pPr>
            <a:endParaRPr lang="en-GB" sz="2400" dirty="0">
              <a:solidFill>
                <a:srgbClr val="292B2C"/>
              </a:solidFill>
              <a:highlight>
                <a:srgbClr val="FFFFFF"/>
              </a:highlight>
              <a:latin typeface="cabin" pitchFamily="2" charset="0"/>
              <a:ea typeface="BBC Reith Serif" panose="02040603040305030204" pitchFamily="18" charset="0"/>
              <a:cs typeface="BBC Reith Serif" panose="02040603040305030204" pitchFamily="18" charset="0"/>
            </a:endParaRPr>
          </a:p>
          <a:p>
            <a:pPr algn="l">
              <a:lnSpc>
                <a:spcPct val="150000"/>
              </a:lnSpc>
            </a:pPr>
            <a:endParaRPr lang="en-GB" sz="2400" dirty="0">
              <a:solidFill>
                <a:srgbClr val="292B2C"/>
              </a:solidFill>
              <a:highlight>
                <a:srgbClr val="FFFFFF"/>
              </a:highlight>
              <a:latin typeface="cabin" pitchFamily="2" charset="0"/>
              <a:ea typeface="BBC Reith Serif" panose="02040603040305030204" pitchFamily="18" charset="0"/>
              <a:cs typeface="BBC Reith Serif" panose="02040603040305030204" pitchFamily="18" charset="0"/>
            </a:endParaRPr>
          </a:p>
          <a:p>
            <a:pPr algn="l">
              <a:lnSpc>
                <a:spcPct val="150000"/>
              </a:lnSpc>
            </a:pPr>
            <a:endParaRPr lang="en-GB" sz="2400" dirty="0">
              <a:solidFill>
                <a:srgbClr val="292B2C"/>
              </a:solidFill>
              <a:highlight>
                <a:srgbClr val="FFFFFF"/>
              </a:highlight>
              <a:latin typeface="cabin" pitchFamily="2" charset="0"/>
              <a:ea typeface="BBC Reith Serif" panose="02040603040305030204" pitchFamily="18" charset="0"/>
              <a:cs typeface="BBC Reith Serif" panose="02040603040305030204" pitchFamily="18" charset="0"/>
            </a:endParaRPr>
          </a:p>
          <a:p>
            <a:pPr algn="l">
              <a:lnSpc>
                <a:spcPct val="150000"/>
              </a:lnSpc>
            </a:pPr>
            <a:endParaRPr lang="en-GB" sz="1200" dirty="0">
              <a:solidFill>
                <a:srgbClr val="292B2C"/>
              </a:solidFill>
              <a:highlight>
                <a:srgbClr val="FFFFFF"/>
              </a:highlight>
              <a:latin typeface="cabin" pitchFamily="2" charset="0"/>
              <a:ea typeface="BBC Reith Serif" panose="02040603040305030204" pitchFamily="18" charset="0"/>
              <a:cs typeface="BBC Reith Serif" panose="02040603040305030204" pitchFamily="18" charset="0"/>
            </a:endParaRPr>
          </a:p>
        </p:txBody>
      </p:sp>
      <p:pic>
        <p:nvPicPr>
          <p:cNvPr id="5" name="Picture 4">
            <a:extLst>
              <a:ext uri="{FF2B5EF4-FFF2-40B4-BE49-F238E27FC236}">
                <a16:creationId xmlns:a16="http://schemas.microsoft.com/office/drawing/2014/main" id="{B32956CB-CB7E-EDA4-67DE-20C5B766E5D3}"/>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05552" y="2289985"/>
            <a:ext cx="3087877" cy="3087877"/>
          </a:xfrm>
          <a:prstGeom prst="rect">
            <a:avLst/>
          </a:prstGeom>
        </p:spPr>
      </p:pic>
    </p:spTree>
    <p:extLst>
      <p:ext uri="{BB962C8B-B14F-4D97-AF65-F5344CB8AC3E}">
        <p14:creationId xmlns:p14="http://schemas.microsoft.com/office/powerpoint/2010/main" val="42706234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30B74A4-44CD-B813-A116-52A80E0669B4}"/>
              </a:ext>
            </a:extLst>
          </p:cNvPr>
          <p:cNvSpPr txBox="1">
            <a:spLocks noGrp="1"/>
          </p:cNvSpPr>
          <p:nvPr>
            <p:ph type="title" idx="4294967295"/>
          </p:nvPr>
        </p:nvSpPr>
        <p:spPr>
          <a:xfrm>
            <a:off x="528917" y="624541"/>
            <a:ext cx="11277600" cy="53086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3200" b="1" i="0" u="none" strike="noStrike" kern="1200" cap="none" spc="0" normalizeH="0" baseline="0" noProof="0" dirty="0">
                <a:ln>
                  <a:noFill/>
                </a:ln>
                <a:solidFill>
                  <a:schemeClr val="accent2"/>
                </a:solidFill>
                <a:effectLst/>
                <a:uLnTx/>
                <a:uFillTx/>
                <a:latin typeface="Cabin Regular" pitchFamily="2" charset="0"/>
                <a:ea typeface="BBC Reith Serif" panose="02040603040305030204" pitchFamily="18" charset="0"/>
                <a:cs typeface="BBC Reith Serif" panose="02040603040305030204" pitchFamily="18" charset="0"/>
              </a:rPr>
              <a:t>Next steps for our educational setting?</a:t>
            </a:r>
          </a:p>
        </p:txBody>
      </p:sp>
    </p:spTree>
    <p:extLst>
      <p:ext uri="{BB962C8B-B14F-4D97-AF65-F5344CB8AC3E}">
        <p14:creationId xmlns:p14="http://schemas.microsoft.com/office/powerpoint/2010/main" val="764041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E24B10BC-450C-2045-ECB2-967DB0CD2C90}"/>
              </a:ext>
            </a:extLst>
          </p:cNvPr>
          <p:cNvSpPr txBox="1">
            <a:spLocks noGrp="1"/>
          </p:cNvSpPr>
          <p:nvPr>
            <p:ph type="title" idx="4294967295"/>
          </p:nvPr>
        </p:nvSpPr>
        <p:spPr>
          <a:xfrm>
            <a:off x="386495" y="268110"/>
            <a:ext cx="10408356" cy="47413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685766" rtl="0" eaLnBrk="1" latinLnBrk="0" hangingPunct="1">
              <a:lnSpc>
                <a:spcPct val="90000"/>
              </a:lnSpc>
              <a:spcBef>
                <a:spcPts val="0"/>
              </a:spcBef>
              <a:buNone/>
              <a:defRPr sz="2700" b="0" i="0" kern="1200" spc="0" baseline="0">
                <a:solidFill>
                  <a:schemeClr val="accent1"/>
                </a:solidFill>
                <a:latin typeface="Cabin Regular" pitchFamily="2" charset="77"/>
                <a:ea typeface="BBC Reith Sans XBold" panose="020B0603020204020204" pitchFamily="34" charset="0"/>
                <a:cs typeface="BBC Reith Sans XBold" panose="020B0603020204020204" pitchFamily="34" charset="0"/>
              </a:defRPr>
            </a:lvl1p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3200" b="1" i="0" u="none" strike="noStrike" kern="1200" cap="none" spc="0" normalizeH="0" baseline="0" noProof="0" dirty="0">
                <a:ln>
                  <a:noFill/>
                </a:ln>
                <a:effectLst/>
                <a:uLnTx/>
                <a:uFillTx/>
                <a:latin typeface="Cabin Regular" pitchFamily="2" charset="0"/>
                <a:ea typeface="BBC Reith Serif" panose="02040603040305030204" pitchFamily="18" charset="0"/>
                <a:cs typeface="BBC Reith Serif" panose="02040603040305030204" pitchFamily="18" charset="0"/>
              </a:rPr>
              <a:t>Further resources </a:t>
            </a:r>
          </a:p>
        </p:txBody>
      </p:sp>
      <p:sp>
        <p:nvSpPr>
          <p:cNvPr id="4" name="TextBox 3">
            <a:extLst>
              <a:ext uri="{FF2B5EF4-FFF2-40B4-BE49-F238E27FC236}">
                <a16:creationId xmlns:a16="http://schemas.microsoft.com/office/drawing/2014/main" id="{57DD673C-43FA-989A-B070-63DD6DDBCE8A}"/>
              </a:ext>
            </a:extLst>
          </p:cNvPr>
          <p:cNvSpPr txBox="1"/>
          <p:nvPr/>
        </p:nvSpPr>
        <p:spPr>
          <a:xfrm>
            <a:off x="386495" y="742243"/>
            <a:ext cx="11018924" cy="6069739"/>
          </a:xfrm>
          <a:prstGeom prst="rect">
            <a:avLst/>
          </a:prstGeom>
          <a:noFill/>
        </p:spPr>
        <p:txBody>
          <a:bodyPr wrap="square">
            <a:spAutoFit/>
          </a:bodyPr>
          <a:lstStyle/>
          <a:p>
            <a:pPr>
              <a:lnSpc>
                <a:spcPct val="115000"/>
              </a:lnSpc>
            </a:pPr>
            <a:r>
              <a:rPr lang="en-GB" b="1" kern="0" dirty="0">
                <a:solidFill>
                  <a:srgbClr val="333333"/>
                </a:solidFill>
                <a:effectLst/>
                <a:highlight>
                  <a:srgbClr val="FAFAFA"/>
                </a:highlight>
                <a:latin typeface="Cabin Regular"/>
                <a:ea typeface="Times New Roman" panose="02020603050405020304" pitchFamily="18" charset="0"/>
                <a:cs typeface="Times New Roman" panose="02020603050405020304" pitchFamily="18" charset="0"/>
              </a:rPr>
              <a:t>Raise awareness of adoption among school practitioners</a:t>
            </a:r>
          </a:p>
          <a:p>
            <a:pPr marL="285750" indent="-285750">
              <a:lnSpc>
                <a:spcPct val="115000"/>
              </a:lnSpc>
              <a:buFont typeface="Arial" panose="020B0604020202020204" pitchFamily="34" charset="0"/>
              <a:buChar char="•"/>
            </a:pPr>
            <a:r>
              <a:rPr lang="en-GB" kern="0" dirty="0">
                <a:solidFill>
                  <a:srgbClr val="333333"/>
                </a:solidFill>
                <a:effectLst/>
                <a:highlight>
                  <a:srgbClr val="FAFAFA"/>
                </a:highlight>
                <a:latin typeface="Cabin Regular"/>
                <a:ea typeface="Times New Roman" panose="02020603050405020304" pitchFamily="18" charset="0"/>
                <a:cs typeface="Times New Roman" panose="02020603050405020304" pitchFamily="18" charset="0"/>
              </a:rPr>
              <a:t>BBC: </a:t>
            </a:r>
            <a:r>
              <a:rPr lang="en-GB" u="sng" kern="100" dirty="0">
                <a:solidFill>
                  <a:srgbClr val="000000"/>
                </a:solidFill>
                <a:effectLst/>
                <a:highlight>
                  <a:srgbClr val="FAFAFA"/>
                </a:highlight>
                <a:latin typeface="Cabin Regular"/>
                <a:ea typeface="Aptos" panose="020B0004020202020204" pitchFamily="34" charset="0"/>
                <a:cs typeface="Times New Roman" panose="02020603050405020304" pitchFamily="18" charset="0"/>
                <a:hlinkClick r:id="rId3"/>
              </a:rPr>
              <a:t>Supporting care-experienced children - BBC Teach</a:t>
            </a:r>
            <a:endParaRPr lang="en-GB" u="sng" kern="100" dirty="0">
              <a:solidFill>
                <a:srgbClr val="000000"/>
              </a:solidFill>
              <a:effectLst/>
              <a:highlight>
                <a:srgbClr val="FAFAFA"/>
              </a:highlight>
              <a:latin typeface="Cabin Regular"/>
              <a:ea typeface="Aptos" panose="020B0004020202020204" pitchFamily="34" charset="0"/>
              <a:cs typeface="Times New Roman" panose="02020603050405020304" pitchFamily="18" charset="0"/>
            </a:endParaRPr>
          </a:p>
          <a:p>
            <a:pPr marL="285750" indent="-285750">
              <a:lnSpc>
                <a:spcPct val="115000"/>
              </a:lnSpc>
              <a:buFont typeface="Arial" panose="020B0604020202020204" pitchFamily="34" charset="0"/>
              <a:buChar char="•"/>
            </a:pPr>
            <a:r>
              <a:rPr lang="en-GB" b="0" dirty="0">
                <a:solidFill>
                  <a:srgbClr val="292B2C"/>
                </a:solidFill>
                <a:effectLst/>
                <a:highlight>
                  <a:srgbClr val="FFFFFF"/>
                </a:highlight>
                <a:latin typeface="Cabin Regular"/>
                <a:hlinkClick r:id="rId4"/>
              </a:rPr>
              <a:t>Adoption </a:t>
            </a:r>
            <a:r>
              <a:rPr lang="en-GB" dirty="0">
                <a:solidFill>
                  <a:srgbClr val="292B2C"/>
                </a:solidFill>
                <a:highlight>
                  <a:srgbClr val="FFFFFF"/>
                </a:highlight>
                <a:latin typeface="Cabin Regular"/>
                <a:hlinkClick r:id="rId4"/>
              </a:rPr>
              <a:t>UK </a:t>
            </a:r>
            <a:r>
              <a:rPr lang="en-GB" b="0" dirty="0">
                <a:solidFill>
                  <a:srgbClr val="292B2C"/>
                </a:solidFill>
                <a:effectLst/>
                <a:highlight>
                  <a:srgbClr val="FFFFFF"/>
                </a:highlight>
                <a:latin typeface="Cabin Regular"/>
                <a:hlinkClick r:id="rId4"/>
              </a:rPr>
              <a:t>Barometer </a:t>
            </a:r>
            <a:r>
              <a:rPr lang="en-GB" kern="100" dirty="0">
                <a:solidFill>
                  <a:srgbClr val="000000"/>
                </a:solidFill>
                <a:effectLst/>
                <a:highlight>
                  <a:srgbClr val="FAFAFA"/>
                </a:highlight>
                <a:latin typeface="Cabin Regular"/>
                <a:ea typeface="Aptos" panose="020B0004020202020204" pitchFamily="34" charset="0"/>
                <a:cs typeface="Times New Roman" panose="02020603050405020304" pitchFamily="18" charset="0"/>
              </a:rPr>
              <a:t> </a:t>
            </a:r>
            <a:r>
              <a:rPr lang="en-GB" kern="0" dirty="0">
                <a:solidFill>
                  <a:srgbClr val="333333"/>
                </a:solidFill>
                <a:effectLst/>
                <a:highlight>
                  <a:srgbClr val="FAFAFA"/>
                </a:highlight>
                <a:latin typeface="Cabin Regular"/>
                <a:ea typeface="Times New Roman" panose="02020603050405020304" pitchFamily="18" charset="0"/>
                <a:cs typeface="Times New Roman" panose="02020603050405020304" pitchFamily="18" charset="0"/>
              </a:rPr>
              <a:t> </a:t>
            </a:r>
            <a:endParaRPr lang="en-GB" kern="100" dirty="0">
              <a:effectLst/>
              <a:highlight>
                <a:srgbClr val="FAFAFA"/>
              </a:highlight>
              <a:latin typeface="Cabin Regular"/>
              <a:ea typeface="Aptos" panose="020B0004020202020204" pitchFamily="34" charset="0"/>
              <a:cs typeface="Times New Roman" panose="02020603050405020304" pitchFamily="18" charset="0"/>
            </a:endParaRPr>
          </a:p>
          <a:p>
            <a:pPr>
              <a:lnSpc>
                <a:spcPct val="107000"/>
              </a:lnSpc>
            </a:pPr>
            <a:endParaRPr lang="en-GB" sz="1200" b="1" kern="100" dirty="0">
              <a:effectLst/>
              <a:latin typeface="Cabin Regular"/>
              <a:ea typeface="Times New Roman" panose="02020603050405020304" pitchFamily="18" charset="0"/>
              <a:cs typeface="Times New Roman" panose="02020603050405020304" pitchFamily="18" charset="0"/>
            </a:endParaRPr>
          </a:p>
          <a:p>
            <a:pPr>
              <a:lnSpc>
                <a:spcPct val="107000"/>
              </a:lnSpc>
            </a:pPr>
            <a:r>
              <a:rPr lang="en-GB" b="1" kern="100" dirty="0">
                <a:effectLst/>
                <a:latin typeface="Cabin Regular"/>
                <a:ea typeface="Times New Roman" panose="02020603050405020304" pitchFamily="18" charset="0"/>
                <a:cs typeface="Times New Roman" panose="02020603050405020304" pitchFamily="18" charset="0"/>
              </a:rPr>
              <a:t>Strategies to support adopted children in school</a:t>
            </a:r>
          </a:p>
          <a:p>
            <a:pPr marL="285750" lvl="0" indent="-285750">
              <a:lnSpc>
                <a:spcPct val="107000"/>
              </a:lnSpc>
              <a:spcAft>
                <a:spcPts val="375"/>
              </a:spcAft>
              <a:buSzPts val="1000"/>
              <a:buFont typeface="Arial" panose="020B0604020202020204" pitchFamily="34" charset="0"/>
              <a:buChar char="•"/>
              <a:tabLst>
                <a:tab pos="457200" algn="l"/>
              </a:tabLst>
            </a:pPr>
            <a:r>
              <a:rPr lang="en-GB" kern="0" dirty="0">
                <a:solidFill>
                  <a:srgbClr val="333333"/>
                </a:solidFill>
                <a:highlight>
                  <a:srgbClr val="FAFAFA"/>
                </a:highlight>
                <a:latin typeface="Cabin Regular"/>
                <a:ea typeface="Times New Roman" panose="02020603050405020304" pitchFamily="18" charset="0"/>
                <a:cs typeface="Times New Roman" panose="02020603050405020304" pitchFamily="18" charset="0"/>
                <a:hlinkClick r:id="rId5"/>
              </a:rPr>
              <a:t>Checklist for Teachers</a:t>
            </a:r>
            <a:endParaRPr lang="en-GB" kern="0" dirty="0">
              <a:solidFill>
                <a:srgbClr val="333333"/>
              </a:solidFill>
              <a:highlight>
                <a:srgbClr val="FAFAFA"/>
              </a:highlight>
              <a:latin typeface="Cabin Regular"/>
              <a:ea typeface="Times New Roman" panose="02020603050405020304" pitchFamily="18" charset="0"/>
              <a:cs typeface="Times New Roman" panose="02020603050405020304" pitchFamily="18" charset="0"/>
            </a:endParaRPr>
          </a:p>
          <a:p>
            <a:pPr marL="285750" lvl="0" indent="-285750">
              <a:lnSpc>
                <a:spcPct val="107000"/>
              </a:lnSpc>
              <a:spcAft>
                <a:spcPts val="375"/>
              </a:spcAft>
              <a:buSzPts val="1000"/>
              <a:buFont typeface="Arial" panose="020B0604020202020204" pitchFamily="34" charset="0"/>
              <a:buChar char="•"/>
              <a:tabLst>
                <a:tab pos="457200" algn="l"/>
              </a:tabLst>
            </a:pPr>
            <a:r>
              <a:rPr lang="en-GB" kern="0" dirty="0">
                <a:solidFill>
                  <a:srgbClr val="333333"/>
                </a:solidFill>
                <a:highlight>
                  <a:srgbClr val="FAFAFA"/>
                </a:highlight>
                <a:latin typeface="Cabin Regular"/>
                <a:ea typeface="Times New Roman" panose="02020603050405020304" pitchFamily="18" charset="0"/>
                <a:cs typeface="Times New Roman" panose="02020603050405020304" pitchFamily="18" charset="0"/>
                <a:hlinkClick r:id="rId6"/>
              </a:rPr>
              <a:t>Trauma Proofing the Curriculum</a:t>
            </a:r>
            <a:endParaRPr lang="en-GB" kern="0" dirty="0">
              <a:solidFill>
                <a:srgbClr val="333333"/>
              </a:solidFill>
              <a:highlight>
                <a:srgbClr val="FAFAFA"/>
              </a:highlight>
              <a:latin typeface="Cabin Regular"/>
              <a:ea typeface="Times New Roman" panose="02020603050405020304" pitchFamily="18" charset="0"/>
              <a:cs typeface="Times New Roman" panose="02020603050405020304" pitchFamily="18" charset="0"/>
            </a:endParaRPr>
          </a:p>
          <a:p>
            <a:pPr marL="285750" lvl="0" indent="-285750">
              <a:lnSpc>
                <a:spcPct val="107000"/>
              </a:lnSpc>
              <a:spcAft>
                <a:spcPts val="375"/>
              </a:spcAft>
              <a:buSzPts val="1000"/>
              <a:buFont typeface="Arial" panose="020B0604020202020204" pitchFamily="34" charset="0"/>
              <a:buChar char="•"/>
              <a:tabLst>
                <a:tab pos="457200" algn="l"/>
              </a:tabLst>
            </a:pPr>
            <a:r>
              <a:rPr lang="en-GB" kern="0" dirty="0">
                <a:solidFill>
                  <a:srgbClr val="333333"/>
                </a:solidFill>
                <a:highlight>
                  <a:srgbClr val="FAFAFA"/>
                </a:highlight>
                <a:latin typeface="Cabin Regular"/>
                <a:ea typeface="Times New Roman" panose="02020603050405020304" pitchFamily="18" charset="0"/>
                <a:cs typeface="Times New Roman" panose="02020603050405020304" pitchFamily="18" charset="0"/>
                <a:hlinkClick r:id="rId7"/>
              </a:rPr>
              <a:t>Talking about Adoption</a:t>
            </a:r>
            <a:endParaRPr lang="en-GB" kern="0" dirty="0">
              <a:solidFill>
                <a:srgbClr val="333333"/>
              </a:solidFill>
              <a:highlight>
                <a:srgbClr val="FAFAFA"/>
              </a:highlight>
              <a:latin typeface="Cabin Regular"/>
              <a:ea typeface="Times New Roman" panose="02020603050405020304" pitchFamily="18" charset="0"/>
              <a:cs typeface="Times New Roman" panose="02020603050405020304" pitchFamily="18" charset="0"/>
            </a:endParaRPr>
          </a:p>
          <a:p>
            <a:pPr marL="285750" lvl="0" indent="-285750">
              <a:lnSpc>
                <a:spcPct val="107000"/>
              </a:lnSpc>
              <a:spcAft>
                <a:spcPts val="375"/>
              </a:spcAft>
              <a:buSzPts val="1000"/>
              <a:buFont typeface="Arial" panose="020B0604020202020204" pitchFamily="34" charset="0"/>
              <a:buChar char="•"/>
              <a:tabLst>
                <a:tab pos="457200" algn="l"/>
              </a:tabLst>
            </a:pPr>
            <a:r>
              <a:rPr lang="en-GB" kern="0" dirty="0">
                <a:solidFill>
                  <a:srgbClr val="333333"/>
                </a:solidFill>
                <a:highlight>
                  <a:srgbClr val="FAFAFA"/>
                </a:highlight>
                <a:latin typeface="Cabin Regular"/>
                <a:ea typeface="Times New Roman" panose="02020603050405020304" pitchFamily="18" charset="0"/>
                <a:cs typeface="Times New Roman" panose="02020603050405020304" pitchFamily="18" charset="0"/>
                <a:hlinkClick r:id="rId8"/>
              </a:rPr>
              <a:t>Secure and Successful</a:t>
            </a:r>
            <a:endParaRPr lang="en-GB" kern="0" dirty="0">
              <a:solidFill>
                <a:srgbClr val="333333"/>
              </a:solidFill>
              <a:highlight>
                <a:srgbClr val="FAFAFA"/>
              </a:highlight>
              <a:latin typeface="Cabin Regular"/>
              <a:ea typeface="Times New Roman" panose="02020603050405020304" pitchFamily="18" charset="0"/>
              <a:cs typeface="Times New Roman" panose="02020603050405020304" pitchFamily="18" charset="0"/>
            </a:endParaRPr>
          </a:p>
          <a:p>
            <a:pPr marL="285750" lvl="0" indent="-285750">
              <a:lnSpc>
                <a:spcPct val="107000"/>
              </a:lnSpc>
              <a:spcAft>
                <a:spcPts val="375"/>
              </a:spcAft>
              <a:buSzPts val="1000"/>
              <a:buFont typeface="Arial" panose="020B0604020202020204" pitchFamily="34" charset="0"/>
              <a:buChar char="•"/>
              <a:tabLst>
                <a:tab pos="457200" algn="l"/>
              </a:tabLst>
            </a:pPr>
            <a:endParaRPr lang="en-GB" sz="1200" b="1" kern="0" dirty="0">
              <a:solidFill>
                <a:srgbClr val="333333"/>
              </a:solidFill>
              <a:highlight>
                <a:srgbClr val="FAFAFA"/>
              </a:highlight>
              <a:latin typeface="Cabin Regular"/>
              <a:ea typeface="Times New Roman" panose="02020603050405020304" pitchFamily="18" charset="0"/>
              <a:cs typeface="Times New Roman" panose="02020603050405020304" pitchFamily="18" charset="0"/>
            </a:endParaRPr>
          </a:p>
          <a:p>
            <a:pPr lvl="0">
              <a:lnSpc>
                <a:spcPct val="107000"/>
              </a:lnSpc>
              <a:spcAft>
                <a:spcPts val="375"/>
              </a:spcAft>
              <a:buSzPts val="1000"/>
              <a:tabLst>
                <a:tab pos="457200" algn="l"/>
              </a:tabLst>
            </a:pPr>
            <a:r>
              <a:rPr lang="en-GB" b="1" kern="0" dirty="0">
                <a:solidFill>
                  <a:srgbClr val="333333"/>
                </a:solidFill>
                <a:highlight>
                  <a:srgbClr val="FAFAFA"/>
                </a:highlight>
                <a:latin typeface="Cabin Regular"/>
                <a:ea typeface="Times New Roman" panose="02020603050405020304" pitchFamily="18" charset="0"/>
                <a:cs typeface="Times New Roman" panose="02020603050405020304" pitchFamily="18" charset="0"/>
              </a:rPr>
              <a:t>S</a:t>
            </a:r>
            <a:r>
              <a:rPr lang="en-GB" b="1" kern="0" dirty="0">
                <a:solidFill>
                  <a:srgbClr val="333333"/>
                </a:solidFill>
                <a:effectLst/>
                <a:highlight>
                  <a:srgbClr val="FAFAFA"/>
                </a:highlight>
                <a:latin typeface="Cabin Regular"/>
                <a:ea typeface="Times New Roman" panose="02020603050405020304" pitchFamily="18" charset="0"/>
                <a:cs typeface="Times New Roman" panose="02020603050405020304" pitchFamily="18" charset="0"/>
              </a:rPr>
              <a:t>upporting organisations with resources </a:t>
            </a:r>
          </a:p>
          <a:p>
            <a:pPr marL="342900" indent="-342900">
              <a:lnSpc>
                <a:spcPct val="107000"/>
              </a:lnSpc>
              <a:spcAft>
                <a:spcPts val="375"/>
              </a:spcAft>
              <a:buSzPts val="1000"/>
              <a:buFont typeface="Symbol" panose="05050102010706020507" pitchFamily="18" charset="2"/>
              <a:buChar char=""/>
              <a:tabLst>
                <a:tab pos="457200" algn="l"/>
              </a:tabLst>
            </a:pPr>
            <a:r>
              <a:rPr lang="en-GB" u="sng" kern="0" dirty="0">
                <a:solidFill>
                  <a:srgbClr val="000000"/>
                </a:solidFill>
                <a:effectLst/>
                <a:highlight>
                  <a:srgbClr val="FAFAFA"/>
                </a:highlight>
                <a:latin typeface="Cabin Regular"/>
                <a:ea typeface="Times New Roman" panose="02020603050405020304" pitchFamily="18" charset="0"/>
                <a:cs typeface="Times New Roman" panose="02020603050405020304" pitchFamily="18" charset="0"/>
                <a:hlinkClick r:id="rId9"/>
              </a:rPr>
              <a:t>Adoption UK</a:t>
            </a:r>
            <a:r>
              <a:rPr lang="en-GB" u="sng" kern="0" dirty="0">
                <a:solidFill>
                  <a:srgbClr val="000000"/>
                </a:solidFill>
                <a:effectLst/>
                <a:highlight>
                  <a:srgbClr val="FAFAFA"/>
                </a:highlight>
                <a:latin typeface="Cabin Regular"/>
                <a:ea typeface="Times New Roman" panose="02020603050405020304" pitchFamily="18" charset="0"/>
                <a:cs typeface="Times New Roman" panose="02020603050405020304" pitchFamily="18" charset="0"/>
              </a:rPr>
              <a:t> </a:t>
            </a:r>
            <a:endParaRPr lang="en-GB" kern="100" dirty="0">
              <a:effectLst/>
              <a:highlight>
                <a:srgbClr val="FAFAFA"/>
              </a:highlight>
              <a:latin typeface="Cabin Regular"/>
              <a:ea typeface="Aptos" panose="020B0004020202020204" pitchFamily="34" charset="0"/>
              <a:cs typeface="Times New Roman" panose="02020603050405020304" pitchFamily="18" charset="0"/>
            </a:endParaRPr>
          </a:p>
          <a:p>
            <a:pPr marL="342900" lvl="0" indent="-342900">
              <a:lnSpc>
                <a:spcPct val="115000"/>
              </a:lnSpc>
              <a:buSzPts val="1000"/>
              <a:buFont typeface="Symbol" panose="05050102010706020507" pitchFamily="18" charset="2"/>
              <a:buChar char=""/>
              <a:tabLst>
                <a:tab pos="457200" algn="l"/>
              </a:tabLst>
            </a:pPr>
            <a:r>
              <a:rPr lang="en-GB" u="sng" kern="100" dirty="0">
                <a:solidFill>
                  <a:srgbClr val="000000"/>
                </a:solidFill>
                <a:effectLst/>
                <a:highlight>
                  <a:srgbClr val="FAFAFA"/>
                </a:highlight>
                <a:latin typeface="Cabin Regular"/>
                <a:ea typeface="Aptos" panose="020B0004020202020204" pitchFamily="34" charset="0"/>
                <a:cs typeface="Times New Roman" panose="02020603050405020304" pitchFamily="18" charset="0"/>
                <a:hlinkClick r:id="rId10"/>
              </a:rPr>
              <a:t>Enquire: Care experienced learners’ rights </a:t>
            </a:r>
            <a:endParaRPr lang="en-GB" u="sng" kern="100" dirty="0">
              <a:solidFill>
                <a:srgbClr val="000000"/>
              </a:solidFill>
              <a:effectLst/>
              <a:highlight>
                <a:srgbClr val="FAFAFA"/>
              </a:highlight>
              <a:latin typeface="Cabin Regular"/>
              <a:ea typeface="Aptos" panose="020B0004020202020204" pitchFamily="34" charset="0"/>
              <a:cs typeface="Times New Roman" panose="02020603050405020304" pitchFamily="18" charset="0"/>
            </a:endParaRPr>
          </a:p>
          <a:p>
            <a:pPr marL="342900" lvl="0" indent="-342900">
              <a:lnSpc>
                <a:spcPct val="107000"/>
              </a:lnSpc>
              <a:spcAft>
                <a:spcPts val="375"/>
              </a:spcAft>
              <a:buSzPts val="1000"/>
              <a:buFont typeface="Symbol" panose="05050102010706020507" pitchFamily="18" charset="2"/>
              <a:buChar char=""/>
              <a:tabLst>
                <a:tab pos="457200" algn="l"/>
              </a:tabLst>
            </a:pPr>
            <a:r>
              <a:rPr lang="en-GB" u="sng" kern="0" dirty="0">
                <a:solidFill>
                  <a:srgbClr val="000000"/>
                </a:solidFill>
                <a:effectLst/>
                <a:highlight>
                  <a:srgbClr val="FAFAFA"/>
                </a:highlight>
                <a:latin typeface="Cabin Regular"/>
                <a:ea typeface="Times New Roman" panose="02020603050405020304" pitchFamily="18" charset="0"/>
                <a:cs typeface="Times New Roman" panose="02020603050405020304" pitchFamily="18" charset="0"/>
                <a:hlinkClick r:id="rId11"/>
              </a:rPr>
              <a:t>Kinship Care and Advice Service Scotland</a:t>
            </a:r>
            <a:endParaRPr lang="en-GB" u="sng" kern="0" dirty="0">
              <a:solidFill>
                <a:srgbClr val="000000"/>
              </a:solidFill>
              <a:effectLst/>
              <a:highlight>
                <a:srgbClr val="FAFAFA"/>
              </a:highlight>
              <a:latin typeface="Cabin Regular"/>
              <a:ea typeface="Times New Roman" panose="02020603050405020304" pitchFamily="18" charset="0"/>
              <a:cs typeface="Times New Roman" panose="02020603050405020304" pitchFamily="18" charset="0"/>
            </a:endParaRPr>
          </a:p>
          <a:p>
            <a:pPr marL="342900" indent="-342900">
              <a:lnSpc>
                <a:spcPct val="107000"/>
              </a:lnSpc>
              <a:spcAft>
                <a:spcPts val="375"/>
              </a:spcAft>
              <a:buSzPts val="1000"/>
              <a:buFont typeface="Symbol" panose="05050102010706020507" pitchFamily="18" charset="2"/>
              <a:buChar char=""/>
              <a:tabLst>
                <a:tab pos="457200" algn="l"/>
              </a:tabLst>
            </a:pPr>
            <a:r>
              <a:rPr lang="en-GB" kern="0" dirty="0">
                <a:solidFill>
                  <a:srgbClr val="333333"/>
                </a:solidFill>
                <a:effectLst/>
                <a:highlight>
                  <a:srgbClr val="FAFAFA"/>
                </a:highlight>
                <a:latin typeface="Cabin Regular"/>
                <a:ea typeface="Times New Roman" panose="02020603050405020304" pitchFamily="18" charset="0"/>
                <a:cs typeface="Times New Roman" panose="02020603050405020304" pitchFamily="18" charset="0"/>
                <a:hlinkClick r:id="rId12"/>
              </a:rPr>
              <a:t>Scottish Adoptee Adult Movement </a:t>
            </a:r>
            <a:r>
              <a:rPr lang="en-GB" u="sng" kern="100" dirty="0">
                <a:solidFill>
                  <a:srgbClr val="000000"/>
                </a:solidFill>
                <a:effectLst/>
                <a:highlight>
                  <a:srgbClr val="FAFAFA"/>
                </a:highlight>
                <a:latin typeface="Cabin Regular"/>
                <a:ea typeface="Aptos" panose="020B0004020202020204" pitchFamily="34" charset="0"/>
                <a:cs typeface="Times New Roman" panose="02020603050405020304" pitchFamily="18" charset="0"/>
                <a:hlinkClick r:id="rId12"/>
              </a:rPr>
              <a:t>Facebook Group</a:t>
            </a:r>
            <a:endParaRPr lang="en-GB" u="sng" kern="100" dirty="0">
              <a:solidFill>
                <a:srgbClr val="000000"/>
              </a:solidFill>
              <a:effectLst/>
              <a:highlight>
                <a:srgbClr val="FAFAFA"/>
              </a:highlight>
              <a:latin typeface="Cabin Regular"/>
              <a:ea typeface="Aptos" panose="020B0004020202020204" pitchFamily="34" charset="0"/>
              <a:cs typeface="Times New Roman" panose="02020603050405020304" pitchFamily="18" charset="0"/>
            </a:endParaRPr>
          </a:p>
          <a:p>
            <a:pPr marL="342900" lvl="0" indent="-342900">
              <a:lnSpc>
                <a:spcPct val="107000"/>
              </a:lnSpc>
              <a:spcAft>
                <a:spcPts val="375"/>
              </a:spcAft>
              <a:buSzPts val="1000"/>
              <a:buFont typeface="Symbol" panose="05050102010706020507" pitchFamily="18" charset="2"/>
              <a:buChar char=""/>
              <a:tabLst>
                <a:tab pos="457200" algn="l"/>
              </a:tabLst>
            </a:pPr>
            <a:r>
              <a:rPr lang="en-GB" u="sng" kern="0" dirty="0">
                <a:solidFill>
                  <a:srgbClr val="000000"/>
                </a:solidFill>
                <a:effectLst/>
                <a:highlight>
                  <a:srgbClr val="FAFAFA"/>
                </a:highlight>
                <a:latin typeface="Cabin Regular"/>
                <a:ea typeface="Times New Roman" panose="02020603050405020304" pitchFamily="18" charset="0"/>
                <a:cs typeface="Times New Roman" panose="02020603050405020304" pitchFamily="18" charset="0"/>
                <a:hlinkClick r:id="rId13"/>
              </a:rPr>
              <a:t>St Andrew’s Children Society</a:t>
            </a:r>
            <a:r>
              <a:rPr lang="en-GB" kern="0" dirty="0">
                <a:solidFill>
                  <a:srgbClr val="333333"/>
                </a:solidFill>
                <a:effectLst/>
                <a:highlight>
                  <a:srgbClr val="FAFAFA"/>
                </a:highlight>
                <a:latin typeface="Cabin Regular"/>
                <a:ea typeface="Times New Roman" panose="02020603050405020304" pitchFamily="18" charset="0"/>
                <a:cs typeface="Times New Roman" panose="02020603050405020304" pitchFamily="18" charset="0"/>
              </a:rPr>
              <a:t> </a:t>
            </a:r>
          </a:p>
          <a:p>
            <a:pPr marL="342900" lvl="0" indent="-342900">
              <a:lnSpc>
                <a:spcPct val="107000"/>
              </a:lnSpc>
              <a:spcAft>
                <a:spcPts val="375"/>
              </a:spcAft>
              <a:buSzPts val="1000"/>
              <a:buFont typeface="Symbol" panose="05050102010706020507" pitchFamily="18" charset="2"/>
              <a:buChar char=""/>
              <a:tabLst>
                <a:tab pos="457200" algn="l"/>
              </a:tabLst>
            </a:pPr>
            <a:r>
              <a:rPr lang="en-GB" u="sng" kern="0" dirty="0">
                <a:solidFill>
                  <a:srgbClr val="000000"/>
                </a:solidFill>
                <a:effectLst/>
                <a:highlight>
                  <a:srgbClr val="FAFAFA"/>
                </a:highlight>
                <a:latin typeface="Cabin Regular"/>
                <a:ea typeface="Times New Roman" panose="02020603050405020304" pitchFamily="18" charset="0"/>
                <a:cs typeface="Times New Roman" panose="02020603050405020304" pitchFamily="18" charset="0"/>
                <a:hlinkClick r:id="rId14"/>
              </a:rPr>
              <a:t>Scottish Adoption</a:t>
            </a:r>
            <a:r>
              <a:rPr lang="en-GB" kern="0" dirty="0">
                <a:solidFill>
                  <a:srgbClr val="333333"/>
                </a:solidFill>
                <a:effectLst/>
                <a:highlight>
                  <a:srgbClr val="FAFAFA"/>
                </a:highlight>
                <a:latin typeface="Cabin Regular"/>
                <a:ea typeface="Times New Roman" panose="02020603050405020304" pitchFamily="18" charset="0"/>
                <a:cs typeface="Times New Roman" panose="02020603050405020304" pitchFamily="18" charset="0"/>
              </a:rPr>
              <a:t> </a:t>
            </a:r>
            <a:endParaRPr lang="en-GB" u="sng" kern="100" dirty="0">
              <a:solidFill>
                <a:srgbClr val="000000"/>
              </a:solidFill>
              <a:effectLst/>
              <a:highlight>
                <a:srgbClr val="FAFAFA"/>
              </a:highlight>
              <a:latin typeface="Cabin Regular"/>
              <a:ea typeface="Aptos" panose="020B0004020202020204" pitchFamily="34" charset="0"/>
              <a:cs typeface="Times New Roman" panose="02020603050405020304" pitchFamily="18" charset="0"/>
            </a:endParaRPr>
          </a:p>
          <a:p>
            <a:pPr marL="342900" lvl="0" indent="-342900">
              <a:lnSpc>
                <a:spcPct val="107000"/>
              </a:lnSpc>
              <a:spcAft>
                <a:spcPts val="375"/>
              </a:spcAft>
              <a:buSzPts val="1000"/>
              <a:buFont typeface="Symbol" panose="05050102010706020507" pitchFamily="18" charset="2"/>
              <a:buChar char=""/>
              <a:tabLst>
                <a:tab pos="457200" algn="l"/>
              </a:tabLst>
            </a:pPr>
            <a:endParaRPr lang="en-GB" sz="1800" kern="100" dirty="0">
              <a:effectLst/>
              <a:highlight>
                <a:srgbClr val="FAFAFA"/>
              </a:highligh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6964577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2" name="TextBox 1"/>
          <p:cNvSpPr txBox="1">
            <a:spLocks noGrp="1" noChangeArrowheads="1"/>
          </p:cNvSpPr>
          <p:nvPr>
            <p:ph type="title" idx="4294967295"/>
          </p:nvPr>
        </p:nvSpPr>
        <p:spPr bwMode="auto">
          <a:xfrm>
            <a:off x="486956" y="222808"/>
            <a:ext cx="9056240" cy="5842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ABB5"/>
                </a:solidFill>
                <a:effectLst/>
                <a:uLnTx/>
                <a:uFillTx/>
                <a:latin typeface="Arial"/>
                <a:ea typeface="ＭＳ Ｐゴシック"/>
                <a:cs typeface="Arial"/>
              </a:rPr>
              <a:t>Your feedback</a:t>
            </a:r>
            <a:endParaRPr kumimoji="0" lang="en-GB" sz="3200" b="1" i="0" u="none" strike="noStrike" kern="1200" cap="none" spc="0" normalizeH="0" baseline="0" noProof="0" dirty="0">
              <a:ln>
                <a:noFill/>
              </a:ln>
              <a:solidFill>
                <a:prstClr val="white"/>
              </a:solidFill>
              <a:effectLst/>
              <a:uLnTx/>
              <a:uFillTx/>
              <a:latin typeface="Arial" charset="0"/>
              <a:ea typeface="ＭＳ Ｐゴシック" pitchFamily="34" charset="-128"/>
              <a:cs typeface="+mn-cs"/>
            </a:endParaRPr>
          </a:p>
        </p:txBody>
      </p:sp>
      <p:sp>
        <p:nvSpPr>
          <p:cNvPr id="2" name="TextBox 1">
            <a:extLst>
              <a:ext uri="{FF2B5EF4-FFF2-40B4-BE49-F238E27FC236}">
                <a16:creationId xmlns:a16="http://schemas.microsoft.com/office/drawing/2014/main" id="{20B3CDD1-A1DE-D766-9D97-76F31AC9D1D4}"/>
              </a:ext>
            </a:extLst>
          </p:cNvPr>
          <p:cNvSpPr txBox="1"/>
          <p:nvPr/>
        </p:nvSpPr>
        <p:spPr>
          <a:xfrm>
            <a:off x="1778258" y="1029972"/>
            <a:ext cx="6695182" cy="38164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200" b="0" i="0" u="none" strike="noStrike" kern="1200" cap="none" spc="0" normalizeH="0" baseline="0" noProof="0" dirty="0">
              <a:ln>
                <a:noFill/>
              </a:ln>
              <a:solidFill>
                <a:prstClr val="black"/>
              </a:solidFill>
              <a:effectLst/>
              <a:uLnTx/>
              <a:uFillTx/>
              <a:latin typeface="Segoe UI"/>
              <a:ea typeface="+mn-ea"/>
              <a:cs typeface="Arial"/>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1" i="0" u="none" strike="noStrike" kern="1200" cap="none" spc="0" normalizeH="0" baseline="0" noProof="0" dirty="0">
                <a:ln>
                  <a:noFill/>
                </a:ln>
                <a:solidFill>
                  <a:prstClr val="black"/>
                </a:solidFill>
                <a:effectLst/>
                <a:uLnTx/>
                <a:uFillTx/>
                <a:latin typeface="Segoe UI"/>
                <a:ea typeface="+mn-ea"/>
                <a:cs typeface="Arial"/>
              </a:rPr>
              <a:t>Your feedback could help us improve this resource and add to the overall value of the professional learning framework to the educational system</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200" b="0" i="0" u="none" strike="noStrike" kern="1200" cap="none" spc="0" normalizeH="0" baseline="0" noProof="0" dirty="0">
              <a:ln>
                <a:noFill/>
              </a:ln>
              <a:solidFill>
                <a:prstClr val="black"/>
              </a:solidFill>
              <a:effectLst/>
              <a:uLnTx/>
              <a:uFillTx/>
              <a:latin typeface="Segoe UI"/>
              <a:ea typeface="+mn-ea"/>
              <a:cs typeface="Arial"/>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prstClr val="black"/>
                </a:solidFill>
                <a:effectLst/>
                <a:uLnTx/>
                <a:uFillTx/>
                <a:latin typeface="Segoe UI"/>
                <a:ea typeface="+mn-ea"/>
                <a:cs typeface="Arial"/>
              </a:rPr>
              <a:t>Please complete this short form, using the link or QR code, to let us know what you thought of it and any suggestions you have on how it could be improved </a:t>
            </a:r>
            <a:endParaRPr kumimoji="0" lang="en-US" sz="2200" b="0" i="0" u="none" strike="noStrike" kern="1200" cap="none" spc="0" normalizeH="0" baseline="0" noProof="0" dirty="0">
              <a:ln>
                <a:noFill/>
              </a:ln>
              <a:solidFill>
                <a:prstClr val="black"/>
              </a:solidFill>
              <a:effectLst/>
              <a:uLnTx/>
              <a:uFillTx/>
              <a:latin typeface="Segoe UI"/>
              <a:ea typeface="+mn-ea"/>
              <a:cs typeface="Segoe U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200" b="1" i="0" u="none" strike="noStrike" kern="1200" cap="none" spc="0" normalizeH="0" baseline="0" noProof="0" dirty="0">
              <a:ln>
                <a:noFill/>
              </a:ln>
              <a:solidFill>
                <a:prstClr val="black"/>
              </a:solidFill>
              <a:effectLst/>
              <a:uLnTx/>
              <a:uFillTx/>
              <a:latin typeface="Segoe UI"/>
              <a:ea typeface="+mn-ea"/>
              <a:cs typeface="Arial"/>
            </a:endParaRPr>
          </a:p>
        </p:txBody>
      </p:sp>
      <p:sp>
        <p:nvSpPr>
          <p:cNvPr id="7" name="Title 6">
            <a:extLst>
              <a:ext uri="{FF2B5EF4-FFF2-40B4-BE49-F238E27FC236}">
                <a16:creationId xmlns:a16="http://schemas.microsoft.com/office/drawing/2014/main" id="{689B5DA9-7EB1-6512-7768-8CC6D2B5FF9E}"/>
              </a:ext>
            </a:extLst>
          </p:cNvPr>
          <p:cNvSpPr txBox="1">
            <a:spLocks/>
          </p:cNvSpPr>
          <p:nvPr/>
        </p:nvSpPr>
        <p:spPr>
          <a:xfrm>
            <a:off x="2342606" y="5567045"/>
            <a:ext cx="5311959"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Calibri" panose="020F0502020204030204" pitchFamily="34" charset="0"/>
                <a:cs typeface="Segoe UI" panose="020B0502040204020203" pitchFamily="34" charset="0"/>
              </a:rPr>
              <a:t>2025 LINK: </a:t>
            </a:r>
            <a:r>
              <a:rPr kumimoji="0" lang="en-GB" sz="1800" b="0" i="0" u="sng" strike="noStrike" kern="1200" cap="none" spc="0" normalizeH="0" baseline="0" noProof="0" dirty="0">
                <a:ln>
                  <a:noFill/>
                </a:ln>
                <a:solidFill>
                  <a:srgbClr val="00C8A5"/>
                </a:solidFill>
                <a:effectLst/>
                <a:uLnTx/>
                <a:uFillTx/>
                <a:latin typeface="Arial" panose="020B0604020202020204" pitchFamily="34" charset="0"/>
                <a:ea typeface="Calibri" panose="020F0502020204030204" pitchFamily="34" charset="0"/>
                <a:cs typeface="+mn-cs"/>
              </a:rPr>
              <a:t>https://forms.office.com/e/J2NQUuCHji</a:t>
            </a:r>
            <a:endPar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p:txBody>
      </p:sp>
      <p:pic>
        <p:nvPicPr>
          <p:cNvPr id="12" name="Picture 11" descr="A pencil and paper with check marks">
            <a:extLst>
              <a:ext uri="{FF2B5EF4-FFF2-40B4-BE49-F238E27FC236}">
                <a16:creationId xmlns:a16="http://schemas.microsoft.com/office/drawing/2014/main" id="{0EA6FC52-B4E5-86A6-CB22-60CCD004DB9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86956" y="1122116"/>
            <a:ext cx="1052755" cy="1182506"/>
          </a:xfrm>
          <a:prstGeom prst="rect">
            <a:avLst/>
          </a:prstGeom>
          <a:ln w="50800">
            <a:noFill/>
          </a:ln>
        </p:spPr>
      </p:pic>
      <p:pic>
        <p:nvPicPr>
          <p:cNvPr id="4" name="Picture 3" descr="Inclusion, wellbeing and equality logo&#10;">
            <a:extLst>
              <a:ext uri="{FF2B5EF4-FFF2-40B4-BE49-F238E27FC236}">
                <a16:creationId xmlns:a16="http://schemas.microsoft.com/office/drawing/2014/main" id="{7FB749AE-829F-F913-873C-6AEBCC4555E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842829" y="0"/>
            <a:ext cx="1321787" cy="677520"/>
          </a:xfrm>
          <a:prstGeom prst="rect">
            <a:avLst/>
          </a:prstGeom>
        </p:spPr>
      </p:pic>
      <p:pic>
        <p:nvPicPr>
          <p:cNvPr id="6" name="Picture 5" descr="A qr code on a green background">
            <a:extLst>
              <a:ext uri="{FF2B5EF4-FFF2-40B4-BE49-F238E27FC236}">
                <a16:creationId xmlns:a16="http://schemas.microsoft.com/office/drawing/2014/main" id="{B16F7BC2-38B6-414D-F9BE-377411D4674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596270" y="1334490"/>
            <a:ext cx="3278453" cy="3278453"/>
          </a:xfrm>
          <a:prstGeom prst="rect">
            <a:avLst/>
          </a:prstGeom>
        </p:spPr>
      </p:pic>
    </p:spTree>
    <p:extLst>
      <p:ext uri="{BB962C8B-B14F-4D97-AF65-F5344CB8AC3E}">
        <p14:creationId xmlns:p14="http://schemas.microsoft.com/office/powerpoint/2010/main" val="40199286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5FABD-5525-A24A-3900-DC1FC02E0D59}"/>
              </a:ext>
            </a:extLst>
          </p:cNvPr>
          <p:cNvSpPr txBox="1">
            <a:spLocks noGrp="1"/>
          </p:cNvSpPr>
          <p:nvPr>
            <p:ph type="title" idx="4294967295"/>
          </p:nvPr>
        </p:nvSpPr>
        <p:spPr>
          <a:xfrm>
            <a:off x="304799" y="372614"/>
            <a:ext cx="10408356" cy="47413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3200" b="1" i="0" u="none" strike="noStrike" kern="1200" cap="none" spc="0" normalizeH="0" baseline="0" noProof="0" dirty="0">
                <a:ln>
                  <a:noFill/>
                </a:ln>
                <a:effectLst/>
                <a:uLnTx/>
                <a:uFillTx/>
                <a:latin typeface="Cabin Regular" pitchFamily="2" charset="0"/>
                <a:ea typeface="BBC Reith Serif" panose="02040603040305030204" pitchFamily="18" charset="0"/>
                <a:cs typeface="BBC Reith Serif" panose="02040603040305030204" pitchFamily="18" charset="0"/>
              </a:rPr>
              <a:t>The Basics about Adoption</a:t>
            </a:r>
          </a:p>
        </p:txBody>
      </p:sp>
      <p:sp>
        <p:nvSpPr>
          <p:cNvPr id="4" name="TextBox 3">
            <a:extLst>
              <a:ext uri="{FF2B5EF4-FFF2-40B4-BE49-F238E27FC236}">
                <a16:creationId xmlns:a16="http://schemas.microsoft.com/office/drawing/2014/main" id="{01250BB7-E4B4-8075-9804-7FF7B479BCAC}"/>
              </a:ext>
            </a:extLst>
          </p:cNvPr>
          <p:cNvSpPr txBox="1"/>
          <p:nvPr/>
        </p:nvSpPr>
        <p:spPr>
          <a:xfrm>
            <a:off x="304799" y="1250634"/>
            <a:ext cx="11663083" cy="4092891"/>
          </a:xfrm>
          <a:prstGeom prst="rect">
            <a:avLst/>
          </a:prstGeom>
          <a:noFill/>
        </p:spPr>
        <p:txBody>
          <a:bodyPr wrap="square" lIns="0" tIns="0" rIns="0" bIns="0" rtlCol="0" anchor="t">
            <a:noAutofit/>
          </a:bodyPr>
          <a:lstStyle/>
          <a:p>
            <a:pPr marL="342900" indent="-342900" algn="l">
              <a:buFont typeface="Arial" panose="020B0604020202020204" pitchFamily="34" charset="0"/>
              <a:buChar char="•"/>
            </a:pPr>
            <a:r>
              <a:rPr lang="en-GB" sz="2000" dirty="0">
                <a:latin typeface="Cabin Regular"/>
                <a:ea typeface="BBC Reith Serif" panose="02040603040305030204" pitchFamily="18" charset="0"/>
                <a:cs typeface="BBC Reith Serif" panose="02040603040305030204" pitchFamily="18" charset="0"/>
              </a:rPr>
              <a:t>Once a child has been adopted, and the court has issued an ‘adoption order’, the adoptive parent becomes the legal guardian. All parental rights transfer to the adoptive parent.</a:t>
            </a:r>
          </a:p>
          <a:p>
            <a:pPr marL="342900" indent="-342900" algn="l">
              <a:buFont typeface="Arial" panose="020B0604020202020204" pitchFamily="34" charset="0"/>
              <a:buChar char="•"/>
            </a:pPr>
            <a:endParaRPr lang="en-GB" sz="2000">
              <a:latin typeface="Cabin Regular" pitchFamily="2" charset="0"/>
              <a:ea typeface="BBC Reith Serif" panose="02040603040305030204" pitchFamily="18" charset="0"/>
              <a:cs typeface="BBC Reith Serif" panose="02040603040305030204" pitchFamily="18" charset="0"/>
            </a:endParaRPr>
          </a:p>
          <a:p>
            <a:pPr marL="342900" indent="-342900">
              <a:buFont typeface="Arial" panose="020B0604020202020204" pitchFamily="34" charset="0"/>
              <a:buChar char="•"/>
            </a:pPr>
            <a:r>
              <a:rPr lang="en-GB" sz="2000" dirty="0">
                <a:latin typeface="Cabin Regular"/>
                <a:ea typeface="BBC Reith Serif" panose="02040603040305030204" pitchFamily="18" charset="0"/>
                <a:cs typeface="BBC Reith Serif" panose="02040603040305030204" pitchFamily="18" charset="0"/>
              </a:rPr>
              <a:t>Most children who are adopted have been removed from the family home due to risks to their safety.</a:t>
            </a:r>
          </a:p>
          <a:p>
            <a:pPr marL="342900" indent="-342900" algn="l">
              <a:buFont typeface="Arial" panose="020B0604020202020204" pitchFamily="34" charset="0"/>
              <a:buChar char="•"/>
            </a:pPr>
            <a:endParaRPr lang="en-GB" sz="2000">
              <a:latin typeface="Cabin Regular" pitchFamily="2" charset="0"/>
              <a:ea typeface="BBC Reith Serif" panose="02040603040305030204" pitchFamily="18" charset="0"/>
              <a:cs typeface="BBC Reith Serif" panose="02040603040305030204" pitchFamily="18" charset="0"/>
            </a:endParaRPr>
          </a:p>
          <a:p>
            <a:pPr marL="342900" indent="-342900" algn="l">
              <a:buFont typeface="Arial" panose="020B0604020202020204" pitchFamily="34" charset="0"/>
              <a:buChar char="•"/>
            </a:pPr>
            <a:r>
              <a:rPr lang="en-GB" sz="2000" dirty="0">
                <a:latin typeface="Cabin Regular"/>
                <a:ea typeface="BBC Reith Serif" panose="02040603040305030204" pitchFamily="18" charset="0"/>
                <a:cs typeface="BBC Reith Serif" panose="02040603040305030204" pitchFamily="18" charset="0"/>
              </a:rPr>
              <a:t>When a child starts school, their adoptive parents may choose not to share the child’s adoptive status. </a:t>
            </a:r>
          </a:p>
          <a:p>
            <a:pPr marL="342900" indent="-342900" algn="l">
              <a:buFont typeface="Arial" panose="020B0604020202020204" pitchFamily="34" charset="0"/>
              <a:buChar char="•"/>
            </a:pPr>
            <a:endParaRPr lang="en-GB" sz="2000">
              <a:latin typeface="Cabin Regular" pitchFamily="2" charset="0"/>
              <a:ea typeface="BBC Reith Serif" panose="02040603040305030204" pitchFamily="18" charset="0"/>
              <a:cs typeface="BBC Reith Serif" panose="02040603040305030204" pitchFamily="18" charset="0"/>
            </a:endParaRPr>
          </a:p>
          <a:p>
            <a:pPr marL="342900" indent="-342900" algn="l">
              <a:buFont typeface="Arial" panose="020B0604020202020204" pitchFamily="34" charset="0"/>
              <a:buChar char="•"/>
            </a:pPr>
            <a:r>
              <a:rPr lang="en-GB" sz="2000" dirty="0">
                <a:latin typeface="Cabin Regular"/>
                <a:ea typeface="BBC Reith Serif" panose="02040603040305030204" pitchFamily="18" charset="0"/>
                <a:cs typeface="BBC Reith Serif" panose="02040603040305030204" pitchFamily="18" charset="0"/>
              </a:rPr>
              <a:t>Some children continue to have contact with birth families, through letters or face-to-face meetings, and others have no contact.</a:t>
            </a:r>
          </a:p>
          <a:p>
            <a:pPr marL="342900" indent="-342900" algn="l">
              <a:buFont typeface="Arial" panose="020B0604020202020204" pitchFamily="34" charset="0"/>
              <a:buChar char="•"/>
            </a:pPr>
            <a:endParaRPr lang="en-GB" sz="2000">
              <a:latin typeface="Cabin Regular" pitchFamily="2" charset="0"/>
              <a:ea typeface="BBC Reith Serif" panose="02040603040305030204" pitchFamily="18" charset="0"/>
              <a:cs typeface="BBC Reith Serif" panose="02040603040305030204" pitchFamily="18" charset="0"/>
            </a:endParaRPr>
          </a:p>
          <a:p>
            <a:pPr marL="342900" indent="-342900">
              <a:buFont typeface="Arial" panose="020B0604020202020204" pitchFamily="34" charset="0"/>
              <a:buChar char="•"/>
            </a:pPr>
            <a:r>
              <a:rPr lang="en-GB" sz="2000" dirty="0">
                <a:latin typeface="Cabin Regular"/>
                <a:ea typeface="BBC Reith Serif" panose="02040603040305030204" pitchFamily="18" charset="0"/>
                <a:cs typeface="BBC Reith Serif" panose="02040603040305030204" pitchFamily="18" charset="0"/>
              </a:rPr>
              <a:t>Adopted children are more often recorded as requiring additional support compared to their peers.</a:t>
            </a:r>
          </a:p>
          <a:p>
            <a:pPr marL="342900" indent="-342900" algn="l">
              <a:buFont typeface="Arial" panose="020B0604020202020204" pitchFamily="34" charset="0"/>
              <a:buChar char="•"/>
            </a:pPr>
            <a:endParaRPr lang="en-GB" sz="2000">
              <a:latin typeface="Cabin Regular" pitchFamily="2" charset="0"/>
              <a:ea typeface="BBC Reith Serif" panose="02040603040305030204" pitchFamily="18" charset="0"/>
              <a:cs typeface="BBC Reith Serif" panose="02040603040305030204" pitchFamily="18" charset="0"/>
            </a:endParaRPr>
          </a:p>
          <a:p>
            <a:pPr marL="342900" indent="-342900" algn="l">
              <a:buFont typeface="Arial" panose="020B0604020202020204" pitchFamily="34" charset="0"/>
              <a:buChar char="•"/>
            </a:pPr>
            <a:r>
              <a:rPr lang="en-GB" sz="2000" dirty="0">
                <a:latin typeface="Cabin Regular"/>
                <a:ea typeface="BBC Reith Serif" panose="02040603040305030204" pitchFamily="18" charset="0"/>
                <a:cs typeface="BBC Reith Serif" panose="02040603040305030204" pitchFamily="18" charset="0"/>
              </a:rPr>
              <a:t>Adoption is lifelong. </a:t>
            </a:r>
            <a:endParaRPr lang="en-GB" b="0" i="0" dirty="0">
              <a:solidFill>
                <a:srgbClr val="0B0C0C"/>
              </a:solidFill>
              <a:effectLst/>
              <a:highlight>
                <a:srgbClr val="FFFFFF"/>
              </a:highlight>
              <a:latin typeface="Cabin Regular"/>
            </a:endParaRPr>
          </a:p>
          <a:p>
            <a:pPr algn="l"/>
            <a:endParaRPr lang="en-GB">
              <a:latin typeface="Cabin Regular" pitchFamily="2" charset="0"/>
              <a:ea typeface="BBC Reith Serif" panose="02040603040305030204" pitchFamily="18" charset="0"/>
              <a:cs typeface="BBC Reith Serif" panose="02040603040305030204" pitchFamily="18" charset="0"/>
            </a:endParaRPr>
          </a:p>
          <a:p>
            <a:pPr algn="l">
              <a:lnSpc>
                <a:spcPct val="90000"/>
              </a:lnSpc>
            </a:pPr>
            <a:endParaRPr lang="en-GB" sz="2000">
              <a:latin typeface="Cabin Regular" pitchFamily="2" charset="0"/>
              <a:ea typeface="BBC Reith Serif" panose="02040603040305030204" pitchFamily="18" charset="0"/>
              <a:cs typeface="BBC Reith Serif" panose="02040603040305030204" pitchFamily="18" charset="0"/>
            </a:endParaRPr>
          </a:p>
          <a:p>
            <a:pPr algn="l">
              <a:lnSpc>
                <a:spcPct val="90000"/>
              </a:lnSpc>
            </a:pPr>
            <a:endParaRPr lang="en-GB" sz="2000">
              <a:latin typeface="Cabin Regular" pitchFamily="2" charset="0"/>
              <a:ea typeface="BBC Reith Serif" panose="02040603040305030204" pitchFamily="18" charset="0"/>
              <a:cs typeface="BBC Reith Serif" panose="02040603040305030204" pitchFamily="18" charset="0"/>
            </a:endParaRPr>
          </a:p>
        </p:txBody>
      </p:sp>
    </p:spTree>
    <p:extLst>
      <p:ext uri="{BB962C8B-B14F-4D97-AF65-F5344CB8AC3E}">
        <p14:creationId xmlns:p14="http://schemas.microsoft.com/office/powerpoint/2010/main" val="20408071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409C07B-60F7-D299-3005-A6EFFB990F09}"/>
              </a:ext>
            </a:extLst>
          </p:cNvPr>
          <p:cNvSpPr txBox="1">
            <a:spLocks noGrp="1"/>
          </p:cNvSpPr>
          <p:nvPr>
            <p:ph type="title" idx="4294967295"/>
          </p:nvPr>
        </p:nvSpPr>
        <p:spPr>
          <a:xfrm>
            <a:off x="324492" y="276807"/>
            <a:ext cx="11136490" cy="47413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3200" b="1" i="0" u="none" strike="noStrike" kern="1200" cap="none" spc="0" normalizeH="0" baseline="0" noProof="0" dirty="0">
                <a:ln>
                  <a:noFill/>
                </a:ln>
                <a:effectLst/>
                <a:uLnTx/>
                <a:uFillTx/>
                <a:latin typeface="Cabin Regular" pitchFamily="2" charset="0"/>
                <a:ea typeface="BBC Reith Serif" panose="02040603040305030204" pitchFamily="18" charset="0"/>
                <a:cs typeface="BBC Reith Serif" panose="02040603040305030204" pitchFamily="18" charset="0"/>
              </a:rPr>
              <a:t>The challenges of adoption</a:t>
            </a:r>
          </a:p>
        </p:txBody>
      </p:sp>
      <p:sp>
        <p:nvSpPr>
          <p:cNvPr id="4" name="TextBox 3">
            <a:extLst>
              <a:ext uri="{FF2B5EF4-FFF2-40B4-BE49-F238E27FC236}">
                <a16:creationId xmlns:a16="http://schemas.microsoft.com/office/drawing/2014/main" id="{48D336F1-3A0F-EFF6-322F-5C5FC0A49C0A}"/>
              </a:ext>
            </a:extLst>
          </p:cNvPr>
          <p:cNvSpPr txBox="1"/>
          <p:nvPr/>
        </p:nvSpPr>
        <p:spPr>
          <a:xfrm>
            <a:off x="324492" y="1326683"/>
            <a:ext cx="11737520" cy="4204634"/>
          </a:xfrm>
          <a:prstGeom prst="rect">
            <a:avLst/>
          </a:prstGeom>
          <a:noFill/>
        </p:spPr>
        <p:txBody>
          <a:bodyPr wrap="square" lIns="0" tIns="0" rIns="0" bIns="0" rtlCol="0" anchor="t">
            <a:noAutofit/>
          </a:bodyPr>
          <a:lstStyle/>
          <a:p>
            <a:pPr marL="342900" indent="-342900" algn="l">
              <a:buFont typeface="Arial" panose="020B0604020202020204" pitchFamily="34" charset="0"/>
              <a:buChar char="•"/>
            </a:pPr>
            <a:r>
              <a:rPr lang="en-GB" sz="2000" dirty="0">
                <a:latin typeface="Cabin Regular"/>
                <a:ea typeface="BBC Reith Serif" panose="02040603040305030204" pitchFamily="18" charset="0"/>
                <a:cs typeface="BBC Reith Serif" panose="02040603040305030204" pitchFamily="18" charset="0"/>
              </a:rPr>
              <a:t>A child who is adopted will have experienced multiple, and repeated losses. </a:t>
            </a:r>
          </a:p>
          <a:p>
            <a:pPr marL="342900" indent="-342900" algn="l">
              <a:buFont typeface="Arial" panose="020B0604020202020204" pitchFamily="34" charset="0"/>
              <a:buChar char="•"/>
            </a:pPr>
            <a:endParaRPr lang="en-GB" sz="2000">
              <a:latin typeface="Cabin Regular" pitchFamily="2" charset="0"/>
              <a:ea typeface="BBC Reith Serif" panose="02040603040305030204" pitchFamily="18" charset="0"/>
              <a:cs typeface="BBC Reith Serif" panose="02040603040305030204" pitchFamily="18" charset="0"/>
            </a:endParaRPr>
          </a:p>
          <a:p>
            <a:pPr marL="342900" indent="-342900" algn="l">
              <a:buFont typeface="Arial" panose="020B0604020202020204" pitchFamily="34" charset="0"/>
              <a:buChar char="•"/>
            </a:pPr>
            <a:r>
              <a:rPr lang="en-GB" sz="2000" dirty="0">
                <a:latin typeface="Cabin Regular"/>
                <a:ea typeface="BBC Reith Serif" panose="02040603040305030204" pitchFamily="18" charset="0"/>
                <a:cs typeface="BBC Reith Serif" panose="02040603040305030204" pitchFamily="18" charset="0"/>
              </a:rPr>
              <a:t>A child who is adopted will have multiple families (birth, foster, adoptive) which can lead to confusion.</a:t>
            </a:r>
          </a:p>
          <a:p>
            <a:pPr marL="342900" indent="-342900" algn="l">
              <a:buFont typeface="Arial" panose="020B0604020202020204" pitchFamily="34" charset="0"/>
              <a:buChar char="•"/>
            </a:pPr>
            <a:endParaRPr lang="en-GB" sz="2000">
              <a:latin typeface="Cabin Regular" pitchFamily="2" charset="0"/>
              <a:ea typeface="BBC Reith Serif" panose="02040603040305030204" pitchFamily="18" charset="0"/>
              <a:cs typeface="BBC Reith Serif" panose="02040603040305030204" pitchFamily="18" charset="0"/>
            </a:endParaRPr>
          </a:p>
          <a:p>
            <a:pPr marL="342900" indent="-342900">
              <a:buFont typeface="Arial" panose="020B0604020202020204" pitchFamily="34" charset="0"/>
              <a:buChar char="•"/>
            </a:pPr>
            <a:r>
              <a:rPr lang="en-GB" sz="2000" dirty="0">
                <a:latin typeface="Cabin Regular"/>
                <a:ea typeface="BBC Reith Serif" panose="02040603040305030204" pitchFamily="18" charset="0"/>
                <a:cs typeface="BBC Reith Serif" panose="02040603040305030204" pitchFamily="18" charset="0"/>
              </a:rPr>
              <a:t>A child who is adopted is previously ‘care-experienced’, but this may not be recorded on SEEMIS.</a:t>
            </a:r>
          </a:p>
          <a:p>
            <a:pPr marL="342900" indent="-342900">
              <a:buFont typeface="Arial" panose="020B0604020202020204" pitchFamily="34" charset="0"/>
              <a:buChar char="•"/>
            </a:pPr>
            <a:endParaRPr lang="en-GB" sz="2000">
              <a:latin typeface="Cabin Regular" pitchFamily="2" charset="0"/>
              <a:ea typeface="BBC Reith Serif" panose="02040603040305030204" pitchFamily="18" charset="0"/>
              <a:cs typeface="BBC Reith Serif" panose="02040603040305030204" pitchFamily="18" charset="0"/>
            </a:endParaRPr>
          </a:p>
          <a:p>
            <a:pPr marL="342900" indent="-342900">
              <a:buFont typeface="Arial" panose="020B0604020202020204" pitchFamily="34" charset="0"/>
              <a:buChar char="•"/>
            </a:pPr>
            <a:r>
              <a:rPr lang="en-GB" sz="2000" dirty="0">
                <a:latin typeface="Cabin Regular"/>
                <a:ea typeface="BBC Reith Serif" panose="02040603040305030204" pitchFamily="18" charset="0"/>
                <a:cs typeface="BBC Reith Serif" panose="02040603040305030204" pitchFamily="18" charset="0"/>
              </a:rPr>
              <a:t>The misinformation and stigma of adoption is harmful: adoptees are not ‘lucky’ and should not be ‘grateful’. </a:t>
            </a:r>
          </a:p>
          <a:p>
            <a:pPr marL="342900" indent="-342900">
              <a:buFont typeface="Arial" panose="020B0604020202020204" pitchFamily="34" charset="0"/>
              <a:buChar char="•"/>
            </a:pPr>
            <a:endParaRPr lang="en-GB" sz="2000">
              <a:latin typeface="Cabin Regular" pitchFamily="2" charset="0"/>
              <a:ea typeface="BBC Reith Serif" panose="02040603040305030204" pitchFamily="18" charset="0"/>
              <a:cs typeface="BBC Reith Serif" panose="02040603040305030204" pitchFamily="18" charset="0"/>
            </a:endParaRPr>
          </a:p>
          <a:p>
            <a:pPr marL="342900" indent="-342900">
              <a:buFont typeface="Arial" panose="020B0604020202020204" pitchFamily="34" charset="0"/>
              <a:buChar char="•"/>
            </a:pPr>
            <a:r>
              <a:rPr lang="en-GB" sz="2000" dirty="0">
                <a:latin typeface="Cabin Regular"/>
                <a:ea typeface="BBC Reith Serif" panose="02040603040305030204" pitchFamily="18" charset="0"/>
                <a:cs typeface="BBC Reith Serif" panose="02040603040305030204" pitchFamily="18" charset="0"/>
              </a:rPr>
              <a:t>Pre-birth trauma is lifelong: the adoptee can be affected by in-utero experiences caused by substance abuse, neglect and violence. </a:t>
            </a:r>
          </a:p>
          <a:p>
            <a:pPr marL="342900" indent="-342900" algn="l">
              <a:buFont typeface="Arial" panose="020B0604020202020204" pitchFamily="34" charset="0"/>
              <a:buChar char="•"/>
            </a:pPr>
            <a:endParaRPr lang="en-GB" sz="2000">
              <a:latin typeface="Cabin Regular" pitchFamily="2" charset="0"/>
              <a:ea typeface="BBC Reith Serif" panose="02040603040305030204" pitchFamily="18" charset="0"/>
              <a:cs typeface="BBC Reith Serif" panose="02040603040305030204" pitchFamily="18" charset="0"/>
            </a:endParaRPr>
          </a:p>
          <a:p>
            <a:pPr marL="342900" indent="-342900">
              <a:buFont typeface="Arial" panose="020B0604020202020204" pitchFamily="34" charset="0"/>
              <a:buChar char="•"/>
            </a:pPr>
            <a:r>
              <a:rPr lang="en-GB" sz="2000" dirty="0">
                <a:latin typeface="Cabin Regular"/>
                <a:ea typeface="BBC Reith Serif" panose="02040603040305030204" pitchFamily="18" charset="0"/>
                <a:cs typeface="BBC Reith Serif" panose="02040603040305030204" pitchFamily="18" charset="0"/>
              </a:rPr>
              <a:t>The percentage of children with prenatal alcohol exposure is four times more likely in children who are adopted.</a:t>
            </a:r>
          </a:p>
          <a:p>
            <a:pPr marL="342900" indent="-342900" algn="l">
              <a:buFont typeface="Arial" panose="020B0604020202020204" pitchFamily="34" charset="0"/>
              <a:buChar char="•"/>
            </a:pPr>
            <a:endParaRPr lang="en-GB" sz="2000">
              <a:latin typeface="Cabin Regular" pitchFamily="2" charset="0"/>
              <a:ea typeface="BBC Reith Serif" panose="02040603040305030204" pitchFamily="18" charset="0"/>
              <a:cs typeface="BBC Reith Serif" panose="02040603040305030204" pitchFamily="18" charset="0"/>
            </a:endParaRPr>
          </a:p>
          <a:p>
            <a:pPr marL="342900" indent="-342900" algn="l">
              <a:buFont typeface="Arial" panose="020B0604020202020204" pitchFamily="34" charset="0"/>
              <a:buChar char="•"/>
            </a:pPr>
            <a:r>
              <a:rPr lang="en-GB" sz="2000" dirty="0">
                <a:latin typeface="Cabin Regular"/>
                <a:ea typeface="BBC Reith Serif" panose="02040603040305030204" pitchFamily="18" charset="0"/>
                <a:cs typeface="BBC Reith Serif" panose="02040603040305030204" pitchFamily="18" charset="0"/>
              </a:rPr>
              <a:t>Procedures for diagnosing FASD are not yet embedded across all local authority health boards. </a:t>
            </a:r>
          </a:p>
          <a:p>
            <a:endParaRPr lang="en-GB">
              <a:latin typeface="Cabin Regular" pitchFamily="2" charset="0"/>
              <a:ea typeface="BBC Reith Serif" panose="02040603040305030204" pitchFamily="18" charset="0"/>
              <a:cs typeface="BBC Reith Serif" panose="02040603040305030204" pitchFamily="18" charset="0"/>
            </a:endParaRPr>
          </a:p>
          <a:p>
            <a:pPr algn="l"/>
            <a:endParaRPr lang="en-GB">
              <a:latin typeface="Cabin Regular" pitchFamily="2" charset="0"/>
              <a:ea typeface="BBC Reith Serif" panose="02040603040305030204" pitchFamily="18" charset="0"/>
              <a:cs typeface="BBC Reith Serif" panose="02040603040305030204" pitchFamily="18" charset="0"/>
            </a:endParaRPr>
          </a:p>
          <a:p>
            <a:pPr algn="l"/>
            <a:endParaRPr lang="en-GB">
              <a:latin typeface="Cabin Regular" pitchFamily="2" charset="0"/>
              <a:ea typeface="BBC Reith Serif" panose="02040603040305030204" pitchFamily="18" charset="0"/>
              <a:cs typeface="BBC Reith Serif" panose="02040603040305030204" pitchFamily="18" charset="0"/>
            </a:endParaRPr>
          </a:p>
          <a:p>
            <a:pPr algn="l"/>
            <a:endParaRPr lang="en-GB">
              <a:latin typeface="Cabin Regular" pitchFamily="2" charset="0"/>
              <a:ea typeface="BBC Reith Serif" panose="02040603040305030204" pitchFamily="18" charset="0"/>
              <a:cs typeface="BBC Reith Serif" panose="02040603040305030204" pitchFamily="18" charset="0"/>
            </a:endParaRPr>
          </a:p>
          <a:p>
            <a:pPr algn="l"/>
            <a:r>
              <a:rPr lang="en-GB" dirty="0">
                <a:latin typeface="Cabin Regular"/>
                <a:ea typeface="BBC Reith Serif" panose="02040603040305030204" pitchFamily="18" charset="0"/>
                <a:cs typeface="BBC Reith Serif" panose="02040603040305030204" pitchFamily="18" charset="0"/>
              </a:rPr>
              <a:t>  </a:t>
            </a:r>
          </a:p>
        </p:txBody>
      </p:sp>
    </p:spTree>
    <p:extLst>
      <p:ext uri="{BB962C8B-B14F-4D97-AF65-F5344CB8AC3E}">
        <p14:creationId xmlns:p14="http://schemas.microsoft.com/office/powerpoint/2010/main" val="21873700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409C07B-60F7-D299-3005-A6EFFB990F09}"/>
              </a:ext>
            </a:extLst>
          </p:cNvPr>
          <p:cNvSpPr txBox="1">
            <a:spLocks noGrp="1"/>
          </p:cNvSpPr>
          <p:nvPr>
            <p:ph type="title" idx="4294967295"/>
          </p:nvPr>
        </p:nvSpPr>
        <p:spPr>
          <a:xfrm>
            <a:off x="434621" y="395110"/>
            <a:ext cx="10408356" cy="47413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3200" b="1" i="0" u="none" strike="noStrike" kern="1200" cap="none" spc="0" normalizeH="0" baseline="0" noProof="0" dirty="0">
                <a:ln>
                  <a:noFill/>
                </a:ln>
                <a:effectLst/>
                <a:uLnTx/>
                <a:uFillTx/>
                <a:latin typeface="Cabin Regular" pitchFamily="2" charset="0"/>
                <a:ea typeface="BBC Reith Serif" panose="02040603040305030204" pitchFamily="18" charset="0"/>
                <a:cs typeface="BBC Reith Serif" panose="02040603040305030204" pitchFamily="18" charset="0"/>
              </a:rPr>
              <a:t>What do young people tell us about adoption?</a:t>
            </a:r>
          </a:p>
        </p:txBody>
      </p:sp>
      <p:sp>
        <p:nvSpPr>
          <p:cNvPr id="4" name="TextBox 3">
            <a:extLst>
              <a:ext uri="{FF2B5EF4-FFF2-40B4-BE49-F238E27FC236}">
                <a16:creationId xmlns:a16="http://schemas.microsoft.com/office/drawing/2014/main" id="{48D336F1-3A0F-EFF6-322F-5C5FC0A49C0A}"/>
              </a:ext>
            </a:extLst>
          </p:cNvPr>
          <p:cNvSpPr txBox="1"/>
          <p:nvPr/>
        </p:nvSpPr>
        <p:spPr>
          <a:xfrm>
            <a:off x="434621" y="1576358"/>
            <a:ext cx="11220567" cy="2337770"/>
          </a:xfrm>
          <a:prstGeom prst="rect">
            <a:avLst/>
          </a:prstGeom>
          <a:noFill/>
        </p:spPr>
        <p:txBody>
          <a:bodyPr wrap="square" lIns="0" tIns="0" rIns="0" bIns="0" rtlCol="0" anchor="t">
            <a:noAutofit/>
          </a:bodyPr>
          <a:lstStyle/>
          <a:p>
            <a:pPr algn="l" fontAlgn="base"/>
            <a:r>
              <a:rPr lang="en-GB" sz="2800" dirty="0">
                <a:solidFill>
                  <a:srgbClr val="000000"/>
                </a:solidFill>
                <a:latin typeface="cabin"/>
              </a:rPr>
              <a:t>Watch the BBC Teach Clip </a:t>
            </a:r>
          </a:p>
          <a:p>
            <a:pPr algn="l" fontAlgn="base"/>
            <a:endParaRPr lang="en-GB" sz="2800" i="0" dirty="0">
              <a:solidFill>
                <a:srgbClr val="000000"/>
              </a:solidFill>
              <a:effectLst/>
              <a:latin typeface="cabin"/>
            </a:endParaRPr>
          </a:p>
          <a:p>
            <a:pPr algn="l" fontAlgn="base"/>
            <a:r>
              <a:rPr lang="en-GB" sz="2800" b="1" i="0" dirty="0">
                <a:solidFill>
                  <a:srgbClr val="000000"/>
                </a:solidFill>
                <a:effectLst/>
                <a:latin typeface="cabin"/>
              </a:rPr>
              <a:t>Supporting care-experienced children: Molly's Story - navigating school when you are adopted </a:t>
            </a:r>
          </a:p>
          <a:p>
            <a:pPr algn="l" fontAlgn="base"/>
            <a:r>
              <a:rPr lang="en-GB" sz="2800" dirty="0">
                <a:hlinkClick r:id="rId3"/>
              </a:rPr>
              <a:t>https://www.bbc.co.uk/teach/teacher-support (Molly's Story)</a:t>
            </a:r>
            <a:endParaRPr lang="en-GB" sz="2800" b="1" i="0" dirty="0">
              <a:solidFill>
                <a:srgbClr val="000000"/>
              </a:solidFill>
              <a:effectLst/>
              <a:latin typeface="cabin"/>
            </a:endParaRPr>
          </a:p>
        </p:txBody>
      </p:sp>
      <p:pic>
        <p:nvPicPr>
          <p:cNvPr id="5" name="Picture 4" descr="A hand pointing at a red button to symbolise 'Play me'. Click this link to access the BBC Teach Clip on 'Supporting care-experienced children: Molly's story - navigating school when you are adopted. ">
            <a:hlinkClick r:id="rId3"/>
            <a:extLst>
              <a:ext uri="{FF2B5EF4-FFF2-40B4-BE49-F238E27FC236}">
                <a16:creationId xmlns:a16="http://schemas.microsoft.com/office/drawing/2014/main" id="{8B36B473-C097-267A-76A6-2CCACBBEA422}"/>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4347147" y="4202571"/>
            <a:ext cx="2509193" cy="1895772"/>
          </a:xfrm>
          <a:prstGeom prst="rect">
            <a:avLst/>
          </a:prstGeom>
          <a:ln>
            <a:noFill/>
          </a:ln>
          <a:effectLst>
            <a:softEdge rad="112500"/>
          </a:effectLst>
        </p:spPr>
      </p:pic>
    </p:spTree>
    <p:extLst>
      <p:ext uri="{BB962C8B-B14F-4D97-AF65-F5344CB8AC3E}">
        <p14:creationId xmlns:p14="http://schemas.microsoft.com/office/powerpoint/2010/main" val="40780894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409C07B-60F7-D299-3005-A6EFFB990F09}"/>
              </a:ext>
            </a:extLst>
          </p:cNvPr>
          <p:cNvSpPr txBox="1">
            <a:spLocks noGrp="1"/>
          </p:cNvSpPr>
          <p:nvPr>
            <p:ph type="title" idx="4294967295"/>
          </p:nvPr>
        </p:nvSpPr>
        <p:spPr>
          <a:xfrm>
            <a:off x="433210" y="306867"/>
            <a:ext cx="10407650" cy="474662"/>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3200" b="1" i="0" u="none" strike="noStrike" kern="1200" cap="none" spc="0" normalizeH="0" baseline="0" noProof="0" dirty="0">
                <a:ln>
                  <a:noFill/>
                </a:ln>
                <a:effectLst/>
                <a:uLnTx/>
                <a:uFillTx/>
                <a:latin typeface="Cabin Regular" pitchFamily="2" charset="0"/>
                <a:ea typeface="BBC Reith Serif" panose="02040603040305030204" pitchFamily="18" charset="0"/>
                <a:cs typeface="BBC Reith Serif" panose="02040603040305030204" pitchFamily="18" charset="0"/>
              </a:rPr>
              <a:t>Adoption Statistics in Education</a:t>
            </a:r>
          </a:p>
        </p:txBody>
      </p:sp>
      <p:sp>
        <p:nvSpPr>
          <p:cNvPr id="4" name="TextBox 3">
            <a:extLst>
              <a:ext uri="{FF2B5EF4-FFF2-40B4-BE49-F238E27FC236}">
                <a16:creationId xmlns:a16="http://schemas.microsoft.com/office/drawing/2014/main" id="{48D336F1-3A0F-EFF6-322F-5C5FC0A49C0A}"/>
              </a:ext>
            </a:extLst>
          </p:cNvPr>
          <p:cNvSpPr txBox="1"/>
          <p:nvPr/>
        </p:nvSpPr>
        <p:spPr>
          <a:xfrm>
            <a:off x="433210" y="899196"/>
            <a:ext cx="11758790" cy="474133"/>
          </a:xfrm>
          <a:prstGeom prst="rect">
            <a:avLst/>
          </a:prstGeom>
          <a:noFill/>
        </p:spPr>
        <p:txBody>
          <a:bodyPr wrap="square" lIns="0" tIns="0" rIns="0" bIns="0" rtlCol="0">
            <a:noAutofit/>
          </a:bodyPr>
          <a:lstStyle/>
          <a:p>
            <a:pPr algn="l">
              <a:lnSpc>
                <a:spcPct val="90000"/>
              </a:lnSpc>
            </a:pPr>
            <a:r>
              <a:rPr lang="en-GB" sz="2600">
                <a:solidFill>
                  <a:srgbClr val="292B2C"/>
                </a:solidFill>
                <a:highlight>
                  <a:srgbClr val="FFFFFF"/>
                </a:highlight>
                <a:latin typeface="Cabin Regular" pitchFamily="2" charset="0"/>
                <a:ea typeface="BBC Reith Serif" panose="02040603040305030204" pitchFamily="18" charset="0"/>
                <a:cs typeface="BBC Reith Serif" panose="02040603040305030204" pitchFamily="18" charset="0"/>
              </a:rPr>
              <a:t>The 2024 </a:t>
            </a:r>
            <a:r>
              <a:rPr lang="en-GB" sz="2600" b="0" i="1">
                <a:solidFill>
                  <a:srgbClr val="292B2C"/>
                </a:solidFill>
                <a:effectLst/>
                <a:highlight>
                  <a:srgbClr val="FFFFFF"/>
                </a:highlight>
                <a:latin typeface="Cabin Regular" pitchFamily="2" charset="0"/>
                <a:hlinkClick r:id="rId3"/>
              </a:rPr>
              <a:t>Adoption </a:t>
            </a:r>
            <a:r>
              <a:rPr lang="en-GB" sz="2600" i="1">
                <a:solidFill>
                  <a:srgbClr val="292B2C"/>
                </a:solidFill>
                <a:highlight>
                  <a:srgbClr val="FFFFFF"/>
                </a:highlight>
                <a:latin typeface="Cabin Regular" pitchFamily="2" charset="0"/>
                <a:hlinkClick r:id="rId3"/>
              </a:rPr>
              <a:t>UK </a:t>
            </a:r>
            <a:r>
              <a:rPr lang="en-GB" sz="2600" b="0" i="1">
                <a:solidFill>
                  <a:srgbClr val="292B2C"/>
                </a:solidFill>
                <a:effectLst/>
                <a:highlight>
                  <a:srgbClr val="FFFFFF"/>
                </a:highlight>
                <a:latin typeface="Cabin Regular" pitchFamily="2" charset="0"/>
                <a:hlinkClick r:id="rId3"/>
              </a:rPr>
              <a:t>Barometer</a:t>
            </a:r>
            <a:r>
              <a:rPr lang="en-GB" sz="2600" b="0" i="0">
                <a:solidFill>
                  <a:srgbClr val="292B2C"/>
                </a:solidFill>
                <a:effectLst/>
                <a:highlight>
                  <a:srgbClr val="FFFFFF"/>
                </a:highlight>
                <a:latin typeface="Cabin Regular" pitchFamily="2" charset="0"/>
                <a:hlinkClick r:id="rId3"/>
              </a:rPr>
              <a:t> </a:t>
            </a:r>
            <a:r>
              <a:rPr lang="en-GB" sz="2600" b="0" i="0">
                <a:solidFill>
                  <a:srgbClr val="292B2C"/>
                </a:solidFill>
                <a:effectLst/>
                <a:highlight>
                  <a:srgbClr val="FFFFFF"/>
                </a:highlight>
                <a:latin typeface="Cabin Regular" pitchFamily="2" charset="0"/>
              </a:rPr>
              <a:t>provides a stock take of policy and practice:</a:t>
            </a:r>
          </a:p>
          <a:p>
            <a:pPr algn="l">
              <a:lnSpc>
                <a:spcPct val="90000"/>
              </a:lnSpc>
            </a:pPr>
            <a:endParaRPr lang="en-GB" sz="2800">
              <a:solidFill>
                <a:srgbClr val="292B2C"/>
              </a:solidFill>
              <a:highlight>
                <a:srgbClr val="FFFFFF"/>
              </a:highlight>
              <a:latin typeface="Cabin Regular" pitchFamily="2" charset="0"/>
              <a:ea typeface="BBC Reith Serif" panose="02040603040305030204" pitchFamily="18" charset="0"/>
              <a:cs typeface="BBC Reith Serif" panose="02040603040305030204" pitchFamily="18" charset="0"/>
            </a:endParaRPr>
          </a:p>
        </p:txBody>
      </p:sp>
      <p:sp>
        <p:nvSpPr>
          <p:cNvPr id="5" name="TextBox 4">
            <a:extLst>
              <a:ext uri="{FF2B5EF4-FFF2-40B4-BE49-F238E27FC236}">
                <a16:creationId xmlns:a16="http://schemas.microsoft.com/office/drawing/2014/main" id="{8BF6757F-5608-EBD8-74CB-EF4159882256}"/>
              </a:ext>
            </a:extLst>
          </p:cNvPr>
          <p:cNvSpPr txBox="1"/>
          <p:nvPr/>
        </p:nvSpPr>
        <p:spPr>
          <a:xfrm>
            <a:off x="434621" y="1476090"/>
            <a:ext cx="938024" cy="1055290"/>
          </a:xfrm>
          <a:prstGeom prst="rect">
            <a:avLst/>
          </a:prstGeom>
          <a:solidFill>
            <a:schemeClr val="accent1"/>
          </a:solidFill>
          <a:ln w="28575">
            <a:noFill/>
          </a:ln>
        </p:spPr>
        <p:txBody>
          <a:bodyPr wrap="square" lIns="0" tIns="0" rIns="0" bIns="0" rtlCol="0" anchor="ctr">
            <a:noAutofit/>
          </a:bodyPr>
          <a:lstStyle/>
          <a:p>
            <a:pPr algn="ctr">
              <a:lnSpc>
                <a:spcPct val="90000"/>
              </a:lnSpc>
            </a:pPr>
            <a:r>
              <a:rPr lang="en-GB" sz="2800" b="1">
                <a:solidFill>
                  <a:schemeClr val="bg1"/>
                </a:solidFill>
                <a:latin typeface="Cabin Regular" pitchFamily="2" charset="0"/>
              </a:rPr>
              <a:t>49%</a:t>
            </a:r>
            <a:endParaRPr lang="en-GB" sz="2800">
              <a:solidFill>
                <a:schemeClr val="bg1"/>
              </a:solidFill>
              <a:latin typeface="Cabin Regular" pitchFamily="2" charset="0"/>
            </a:endParaRPr>
          </a:p>
        </p:txBody>
      </p:sp>
      <p:sp>
        <p:nvSpPr>
          <p:cNvPr id="2" name="TextBox 1">
            <a:extLst>
              <a:ext uri="{FF2B5EF4-FFF2-40B4-BE49-F238E27FC236}">
                <a16:creationId xmlns:a16="http://schemas.microsoft.com/office/drawing/2014/main" id="{998C9AA0-A790-B961-E3D9-76F3D28E8CBF}"/>
              </a:ext>
            </a:extLst>
          </p:cNvPr>
          <p:cNvSpPr txBox="1"/>
          <p:nvPr/>
        </p:nvSpPr>
        <p:spPr>
          <a:xfrm>
            <a:off x="1596155" y="1476088"/>
            <a:ext cx="10206682" cy="1055291"/>
          </a:xfrm>
          <a:prstGeom prst="rect">
            <a:avLst/>
          </a:prstGeom>
          <a:solidFill>
            <a:schemeClr val="accent1"/>
          </a:solidFill>
          <a:ln w="28575">
            <a:noFill/>
          </a:ln>
        </p:spPr>
        <p:txBody>
          <a:bodyPr wrap="square" lIns="0" tIns="0" rIns="0" bIns="0" rtlCol="0" anchor="ctr">
            <a:noAutofit/>
          </a:bodyPr>
          <a:lstStyle/>
          <a:p>
            <a:pPr>
              <a:lnSpc>
                <a:spcPct val="90000"/>
              </a:lnSpc>
            </a:pPr>
            <a:r>
              <a:rPr lang="en-GB" sz="2800" dirty="0">
                <a:solidFill>
                  <a:schemeClr val="bg1"/>
                </a:solidFill>
                <a:latin typeface="Cabin Regular" pitchFamily="2" charset="0"/>
              </a:rPr>
              <a:t>of respondents in Scotland felt their child’s school had a good understanding of the needs of care-experienced learners </a:t>
            </a:r>
          </a:p>
        </p:txBody>
      </p:sp>
      <p:sp>
        <p:nvSpPr>
          <p:cNvPr id="7" name="TextBox 6">
            <a:extLst>
              <a:ext uri="{FF2B5EF4-FFF2-40B4-BE49-F238E27FC236}">
                <a16:creationId xmlns:a16="http://schemas.microsoft.com/office/drawing/2014/main" id="{DAC4CE45-060C-5038-D941-3B717EF5276C}"/>
              </a:ext>
            </a:extLst>
          </p:cNvPr>
          <p:cNvSpPr txBox="1"/>
          <p:nvPr/>
        </p:nvSpPr>
        <p:spPr>
          <a:xfrm>
            <a:off x="434621" y="2736898"/>
            <a:ext cx="938024" cy="1055290"/>
          </a:xfrm>
          <a:prstGeom prst="rect">
            <a:avLst/>
          </a:prstGeom>
          <a:solidFill>
            <a:schemeClr val="accent1"/>
          </a:solidFill>
          <a:ln w="28575">
            <a:noFill/>
          </a:ln>
        </p:spPr>
        <p:txBody>
          <a:bodyPr wrap="square" lIns="0" tIns="0" rIns="0" bIns="0" rtlCol="0" anchor="ctr">
            <a:noAutofit/>
          </a:bodyPr>
          <a:lstStyle/>
          <a:p>
            <a:pPr algn="ctr">
              <a:lnSpc>
                <a:spcPct val="90000"/>
              </a:lnSpc>
            </a:pPr>
            <a:r>
              <a:rPr lang="en-GB" sz="2800" b="1">
                <a:solidFill>
                  <a:schemeClr val="bg1"/>
                </a:solidFill>
                <a:latin typeface="Cabin Regular" pitchFamily="2" charset="0"/>
              </a:rPr>
              <a:t>53%</a:t>
            </a:r>
            <a:endParaRPr lang="en-GB" sz="2800">
              <a:solidFill>
                <a:schemeClr val="bg1"/>
              </a:solidFill>
              <a:latin typeface="Cabin Regular" pitchFamily="2" charset="0"/>
            </a:endParaRPr>
          </a:p>
        </p:txBody>
      </p:sp>
      <p:sp>
        <p:nvSpPr>
          <p:cNvPr id="6" name="TextBox 5">
            <a:extLst>
              <a:ext uri="{FF2B5EF4-FFF2-40B4-BE49-F238E27FC236}">
                <a16:creationId xmlns:a16="http://schemas.microsoft.com/office/drawing/2014/main" id="{171AD67E-EFE6-10EB-0323-05251C55A410}"/>
              </a:ext>
            </a:extLst>
          </p:cNvPr>
          <p:cNvSpPr txBox="1"/>
          <p:nvPr/>
        </p:nvSpPr>
        <p:spPr>
          <a:xfrm>
            <a:off x="1596155" y="2736896"/>
            <a:ext cx="10206682" cy="1055291"/>
          </a:xfrm>
          <a:prstGeom prst="rect">
            <a:avLst/>
          </a:prstGeom>
          <a:solidFill>
            <a:schemeClr val="accent1"/>
          </a:solidFill>
          <a:ln w="28575">
            <a:noFill/>
          </a:ln>
        </p:spPr>
        <p:txBody>
          <a:bodyPr wrap="square" lIns="0" tIns="0" rIns="0" bIns="0" rtlCol="0" anchor="ctr">
            <a:noAutofit/>
          </a:bodyPr>
          <a:lstStyle/>
          <a:p>
            <a:pPr>
              <a:lnSpc>
                <a:spcPct val="90000"/>
              </a:lnSpc>
            </a:pPr>
            <a:r>
              <a:rPr lang="en-GB" sz="2800" dirty="0">
                <a:solidFill>
                  <a:schemeClr val="bg1"/>
                </a:solidFill>
                <a:latin typeface="Cabin Regular"/>
              </a:rPr>
              <a:t>of respondents in Scotland felt their child required more support compared to other children of the same age</a:t>
            </a:r>
          </a:p>
        </p:txBody>
      </p:sp>
      <p:sp>
        <p:nvSpPr>
          <p:cNvPr id="15" name="TextBox 14">
            <a:extLst>
              <a:ext uri="{FF2B5EF4-FFF2-40B4-BE49-F238E27FC236}">
                <a16:creationId xmlns:a16="http://schemas.microsoft.com/office/drawing/2014/main" id="{06DF6815-9B58-0A53-63B3-DA334AAA3EF1}"/>
              </a:ext>
            </a:extLst>
          </p:cNvPr>
          <p:cNvSpPr txBox="1"/>
          <p:nvPr/>
        </p:nvSpPr>
        <p:spPr>
          <a:xfrm>
            <a:off x="434621" y="3997705"/>
            <a:ext cx="938024" cy="1055290"/>
          </a:xfrm>
          <a:prstGeom prst="rect">
            <a:avLst/>
          </a:prstGeom>
          <a:solidFill>
            <a:schemeClr val="accent1"/>
          </a:solidFill>
          <a:ln w="28575">
            <a:noFill/>
          </a:ln>
        </p:spPr>
        <p:txBody>
          <a:bodyPr wrap="square" lIns="0" tIns="0" rIns="0" bIns="0" rtlCol="0" anchor="ctr">
            <a:noAutofit/>
          </a:bodyPr>
          <a:lstStyle/>
          <a:p>
            <a:pPr algn="ctr">
              <a:lnSpc>
                <a:spcPct val="90000"/>
              </a:lnSpc>
            </a:pPr>
            <a:r>
              <a:rPr lang="en-GB" sz="2800" b="1">
                <a:solidFill>
                  <a:schemeClr val="bg1"/>
                </a:solidFill>
                <a:latin typeface="Cabin Regular" pitchFamily="2" charset="0"/>
              </a:rPr>
              <a:t>90%</a:t>
            </a:r>
            <a:endParaRPr lang="en-GB" sz="2800">
              <a:solidFill>
                <a:schemeClr val="bg1"/>
              </a:solidFill>
              <a:latin typeface="Cabin Regular" pitchFamily="2" charset="0"/>
            </a:endParaRPr>
          </a:p>
        </p:txBody>
      </p:sp>
      <p:sp>
        <p:nvSpPr>
          <p:cNvPr id="14" name="TextBox 13">
            <a:extLst>
              <a:ext uri="{FF2B5EF4-FFF2-40B4-BE49-F238E27FC236}">
                <a16:creationId xmlns:a16="http://schemas.microsoft.com/office/drawing/2014/main" id="{6D5C1C3E-5492-E3CC-4DB2-3AFC806A4528}"/>
              </a:ext>
            </a:extLst>
          </p:cNvPr>
          <p:cNvSpPr txBox="1"/>
          <p:nvPr/>
        </p:nvSpPr>
        <p:spPr>
          <a:xfrm>
            <a:off x="1596155" y="3997703"/>
            <a:ext cx="10206682" cy="1055291"/>
          </a:xfrm>
          <a:prstGeom prst="rect">
            <a:avLst/>
          </a:prstGeom>
          <a:solidFill>
            <a:schemeClr val="accent1"/>
          </a:solidFill>
          <a:ln w="28575">
            <a:noFill/>
          </a:ln>
        </p:spPr>
        <p:txBody>
          <a:bodyPr wrap="square" lIns="0" tIns="0" rIns="0" bIns="0" rtlCol="0" anchor="ctr">
            <a:noAutofit/>
          </a:bodyPr>
          <a:lstStyle/>
          <a:p>
            <a:pPr>
              <a:lnSpc>
                <a:spcPct val="90000"/>
              </a:lnSpc>
            </a:pPr>
            <a:r>
              <a:rPr lang="en-GB" sz="2800">
                <a:solidFill>
                  <a:schemeClr val="bg1"/>
                </a:solidFill>
                <a:latin typeface="Cabin Regular" pitchFamily="2" charset="0"/>
                <a:ea typeface="BBC Reith Serif" panose="02040603040305030204" pitchFamily="18" charset="0"/>
                <a:cs typeface="BBC Reith Serif" panose="02040603040305030204" pitchFamily="18" charset="0"/>
              </a:rPr>
              <a:t>of respondents said it is a continual struggle to get the help and support their children need</a:t>
            </a:r>
          </a:p>
        </p:txBody>
      </p:sp>
      <p:sp>
        <p:nvSpPr>
          <p:cNvPr id="17" name="TextBox 16">
            <a:extLst>
              <a:ext uri="{FF2B5EF4-FFF2-40B4-BE49-F238E27FC236}">
                <a16:creationId xmlns:a16="http://schemas.microsoft.com/office/drawing/2014/main" id="{A09662A6-014E-47EE-B41C-C3F785CD917E}"/>
              </a:ext>
            </a:extLst>
          </p:cNvPr>
          <p:cNvSpPr txBox="1"/>
          <p:nvPr/>
        </p:nvSpPr>
        <p:spPr>
          <a:xfrm>
            <a:off x="434621" y="5258512"/>
            <a:ext cx="938024" cy="1055290"/>
          </a:xfrm>
          <a:prstGeom prst="rect">
            <a:avLst/>
          </a:prstGeom>
          <a:solidFill>
            <a:schemeClr val="accent1"/>
          </a:solidFill>
          <a:ln w="28575">
            <a:noFill/>
          </a:ln>
        </p:spPr>
        <p:txBody>
          <a:bodyPr wrap="square" lIns="0" tIns="0" rIns="0" bIns="0" rtlCol="0" anchor="ctr">
            <a:noAutofit/>
          </a:bodyPr>
          <a:lstStyle/>
          <a:p>
            <a:pPr algn="ctr">
              <a:lnSpc>
                <a:spcPct val="90000"/>
              </a:lnSpc>
            </a:pPr>
            <a:r>
              <a:rPr lang="en-GB" sz="2800" b="1">
                <a:solidFill>
                  <a:schemeClr val="bg1"/>
                </a:solidFill>
                <a:latin typeface="Cabin Regular" pitchFamily="2" charset="0"/>
              </a:rPr>
              <a:t>13%</a:t>
            </a:r>
            <a:endParaRPr lang="en-GB" sz="2800">
              <a:solidFill>
                <a:schemeClr val="bg1"/>
              </a:solidFill>
              <a:latin typeface="Cabin Regular" pitchFamily="2" charset="0"/>
            </a:endParaRPr>
          </a:p>
        </p:txBody>
      </p:sp>
      <p:sp>
        <p:nvSpPr>
          <p:cNvPr id="16" name="TextBox 15">
            <a:extLst>
              <a:ext uri="{FF2B5EF4-FFF2-40B4-BE49-F238E27FC236}">
                <a16:creationId xmlns:a16="http://schemas.microsoft.com/office/drawing/2014/main" id="{2F5CA7D2-3BDD-2880-DEE1-B0BDE7A799A8}"/>
              </a:ext>
            </a:extLst>
          </p:cNvPr>
          <p:cNvSpPr txBox="1"/>
          <p:nvPr/>
        </p:nvSpPr>
        <p:spPr>
          <a:xfrm>
            <a:off x="1596155" y="5258510"/>
            <a:ext cx="10206682" cy="1055291"/>
          </a:xfrm>
          <a:prstGeom prst="rect">
            <a:avLst/>
          </a:prstGeom>
          <a:solidFill>
            <a:schemeClr val="accent1"/>
          </a:solidFill>
          <a:ln w="28575">
            <a:noFill/>
          </a:ln>
        </p:spPr>
        <p:txBody>
          <a:bodyPr wrap="square" lIns="0" tIns="0" rIns="0" bIns="0" rtlCol="0" anchor="ctr">
            <a:noAutofit/>
          </a:bodyPr>
          <a:lstStyle/>
          <a:p>
            <a:pPr>
              <a:lnSpc>
                <a:spcPct val="90000"/>
              </a:lnSpc>
            </a:pPr>
            <a:r>
              <a:rPr lang="en-GB" sz="2800">
                <a:solidFill>
                  <a:schemeClr val="bg1"/>
                </a:solidFill>
                <a:latin typeface="Cabin Regular" pitchFamily="2" charset="0"/>
                <a:ea typeface="BBC Reith Serif" panose="02040603040305030204" pitchFamily="18" charset="0"/>
                <a:cs typeface="BBC Reith Serif" panose="02040603040305030204" pitchFamily="18" charset="0"/>
              </a:rPr>
              <a:t>of respondents felt wider services understood their child’s needs</a:t>
            </a:r>
            <a:endParaRPr lang="en-GB" sz="2800">
              <a:solidFill>
                <a:schemeClr val="bg1"/>
              </a:solidFill>
              <a:latin typeface="Cabin Regular" pitchFamily="2" charset="0"/>
            </a:endParaRPr>
          </a:p>
        </p:txBody>
      </p:sp>
    </p:spTree>
    <p:extLst>
      <p:ext uri="{BB962C8B-B14F-4D97-AF65-F5344CB8AC3E}">
        <p14:creationId xmlns:p14="http://schemas.microsoft.com/office/powerpoint/2010/main" val="8205393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409C07B-60F7-D299-3005-A6EFFB990F09}"/>
              </a:ext>
            </a:extLst>
          </p:cNvPr>
          <p:cNvSpPr txBox="1">
            <a:spLocks noGrp="1"/>
          </p:cNvSpPr>
          <p:nvPr>
            <p:ph type="title" idx="4294967295"/>
          </p:nvPr>
        </p:nvSpPr>
        <p:spPr>
          <a:xfrm>
            <a:off x="434621" y="395110"/>
            <a:ext cx="10408356" cy="47413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3200" b="1" i="0" u="none" strike="noStrike" kern="1200" cap="none" spc="0" normalizeH="0" baseline="0" noProof="0" dirty="0">
                <a:ln>
                  <a:noFill/>
                </a:ln>
                <a:effectLst/>
                <a:uLnTx/>
                <a:uFillTx/>
                <a:latin typeface="Cabin Regular" pitchFamily="2" charset="0"/>
                <a:ea typeface="BBC Reith Serif" panose="02040603040305030204" pitchFamily="18" charset="0"/>
                <a:cs typeface="BBC Reith Serif" panose="02040603040305030204" pitchFamily="18" charset="0"/>
              </a:rPr>
              <a:t>Adoption Statistics in Education Data</a:t>
            </a:r>
          </a:p>
        </p:txBody>
      </p:sp>
      <p:sp>
        <p:nvSpPr>
          <p:cNvPr id="4" name="TextBox 3">
            <a:extLst>
              <a:ext uri="{FF2B5EF4-FFF2-40B4-BE49-F238E27FC236}">
                <a16:creationId xmlns:a16="http://schemas.microsoft.com/office/drawing/2014/main" id="{48D336F1-3A0F-EFF6-322F-5C5FC0A49C0A}"/>
              </a:ext>
            </a:extLst>
          </p:cNvPr>
          <p:cNvSpPr txBox="1"/>
          <p:nvPr/>
        </p:nvSpPr>
        <p:spPr>
          <a:xfrm>
            <a:off x="434621" y="984955"/>
            <a:ext cx="11081104" cy="4434943"/>
          </a:xfrm>
          <a:prstGeom prst="rect">
            <a:avLst/>
          </a:prstGeom>
          <a:noFill/>
        </p:spPr>
        <p:txBody>
          <a:bodyPr wrap="square" lIns="0" tIns="0" rIns="0" bIns="0" rtlCol="0" anchor="t">
            <a:noAutofit/>
          </a:bodyPr>
          <a:lstStyle/>
          <a:p>
            <a:pPr algn="l"/>
            <a:r>
              <a:rPr lang="en-GB" sz="2800" dirty="0">
                <a:latin typeface="Cabin Regular"/>
                <a:ea typeface="BBC Reith Serif" panose="02040603040305030204" pitchFamily="18" charset="0"/>
                <a:cs typeface="BBC Reith Serif" panose="02040603040305030204" pitchFamily="18" charset="0"/>
              </a:rPr>
              <a:t>At present there is no national record of how adopted children fare in school regarding:</a:t>
            </a:r>
          </a:p>
          <a:p>
            <a:pPr marL="457200" indent="-457200" algn="l">
              <a:lnSpc>
                <a:spcPct val="200000"/>
              </a:lnSpc>
              <a:buFont typeface="Arial" panose="020B0604020202020204" pitchFamily="34" charset="0"/>
              <a:buChar char="•"/>
            </a:pPr>
            <a:r>
              <a:rPr lang="en-GB" sz="2800" dirty="0">
                <a:latin typeface="Cabin Regular"/>
                <a:ea typeface="BBC Reith Serif" panose="02040603040305030204" pitchFamily="18" charset="0"/>
                <a:cs typeface="BBC Reith Serif" panose="02040603040305030204" pitchFamily="18" charset="0"/>
              </a:rPr>
              <a:t>Attendance</a:t>
            </a:r>
          </a:p>
          <a:p>
            <a:pPr marL="457200" indent="-457200" algn="l">
              <a:lnSpc>
                <a:spcPct val="200000"/>
              </a:lnSpc>
              <a:buFont typeface="Arial" panose="020B0604020202020204" pitchFamily="34" charset="0"/>
              <a:buChar char="•"/>
            </a:pPr>
            <a:r>
              <a:rPr lang="en-GB" sz="2800" dirty="0">
                <a:latin typeface="Cabin Regular"/>
                <a:ea typeface="BBC Reith Serif" panose="02040603040305030204" pitchFamily="18" charset="0"/>
                <a:cs typeface="BBC Reith Serif" panose="02040603040305030204" pitchFamily="18" charset="0"/>
              </a:rPr>
              <a:t>Wellbeing</a:t>
            </a:r>
          </a:p>
          <a:p>
            <a:pPr marL="457200" indent="-457200" algn="l">
              <a:lnSpc>
                <a:spcPct val="200000"/>
              </a:lnSpc>
              <a:buFont typeface="Arial" panose="020B0604020202020204" pitchFamily="34" charset="0"/>
              <a:buChar char="•"/>
            </a:pPr>
            <a:r>
              <a:rPr lang="en-GB" sz="2800" dirty="0">
                <a:latin typeface="Cabin Regular"/>
                <a:ea typeface="BBC Reith Serif" panose="02040603040305030204" pitchFamily="18" charset="0"/>
                <a:cs typeface="BBC Reith Serif" panose="02040603040305030204" pitchFamily="18" charset="0"/>
              </a:rPr>
              <a:t>Attainment</a:t>
            </a:r>
          </a:p>
          <a:p>
            <a:pPr marL="457200" indent="-457200" algn="l">
              <a:lnSpc>
                <a:spcPct val="200000"/>
              </a:lnSpc>
              <a:buFont typeface="Arial" panose="020B0604020202020204" pitchFamily="34" charset="0"/>
              <a:buChar char="•"/>
            </a:pPr>
            <a:r>
              <a:rPr lang="en-GB" sz="2800" dirty="0">
                <a:latin typeface="Cabin Regular"/>
                <a:ea typeface="BBC Reith Serif" panose="02040603040305030204" pitchFamily="18" charset="0"/>
                <a:cs typeface="BBC Reith Serif" panose="02040603040305030204" pitchFamily="18" charset="0"/>
              </a:rPr>
              <a:t>Positive Destination</a:t>
            </a:r>
          </a:p>
          <a:p>
            <a:pPr algn="l"/>
            <a:endParaRPr lang="en-GB" sz="2000">
              <a:latin typeface="Cabin Regular" pitchFamily="2" charset="0"/>
              <a:ea typeface="BBC Reith Serif" panose="02040603040305030204" pitchFamily="18" charset="0"/>
              <a:cs typeface="BBC Reith Serif" panose="02040603040305030204" pitchFamily="18" charset="0"/>
            </a:endParaRPr>
          </a:p>
          <a:p>
            <a:pPr algn="l"/>
            <a:r>
              <a:rPr lang="en-GB" sz="2000" dirty="0">
                <a:latin typeface="Cabin Regular"/>
                <a:ea typeface="BBC Reith Serif" panose="02040603040305030204" pitchFamily="18" charset="0"/>
                <a:cs typeface="BBC Reith Serif" panose="02040603040305030204" pitchFamily="18" charset="0"/>
              </a:rPr>
              <a:t>Adopted learners should be recorded under the Previously Looked After tab on SEEMIS. However,  adoptees' data cannot be disaggregated from all other types of previous care experience.</a:t>
            </a:r>
          </a:p>
          <a:p>
            <a:pPr marL="457200" indent="-457200" algn="l">
              <a:lnSpc>
                <a:spcPct val="90000"/>
              </a:lnSpc>
              <a:buFont typeface="Arial" panose="020B0604020202020204" pitchFamily="34" charset="0"/>
              <a:buChar char="•"/>
            </a:pPr>
            <a:endParaRPr lang="en-GB" sz="2800">
              <a:latin typeface="Cabin Regular" pitchFamily="2" charset="0"/>
              <a:ea typeface="BBC Reith Serif" panose="02040603040305030204" pitchFamily="18" charset="0"/>
              <a:cs typeface="BBC Reith Serif" panose="02040603040305030204" pitchFamily="18" charset="0"/>
            </a:endParaRPr>
          </a:p>
          <a:p>
            <a:pPr algn="l">
              <a:lnSpc>
                <a:spcPct val="90000"/>
              </a:lnSpc>
            </a:pPr>
            <a:endParaRPr lang="en-GB" sz="2800">
              <a:latin typeface="Cabin Regular" pitchFamily="2" charset="0"/>
              <a:ea typeface="BBC Reith Serif" panose="02040603040305030204" pitchFamily="18" charset="0"/>
              <a:cs typeface="BBC Reith Serif" panose="02040603040305030204" pitchFamily="18" charset="0"/>
            </a:endParaRPr>
          </a:p>
          <a:p>
            <a:pPr algn="l">
              <a:lnSpc>
                <a:spcPct val="90000"/>
              </a:lnSpc>
            </a:pPr>
            <a:endParaRPr lang="en-GB">
              <a:latin typeface="Cabin Regular" pitchFamily="2" charset="0"/>
              <a:ea typeface="BBC Reith Serif" panose="02040603040305030204" pitchFamily="18" charset="0"/>
              <a:cs typeface="BBC Reith Serif" panose="02040603040305030204" pitchFamily="18" charset="0"/>
            </a:endParaRPr>
          </a:p>
          <a:p>
            <a:pPr algn="l">
              <a:lnSpc>
                <a:spcPct val="90000"/>
              </a:lnSpc>
            </a:pPr>
            <a:endParaRPr lang="en-GB">
              <a:latin typeface="Cabin Regular" pitchFamily="2" charset="0"/>
              <a:ea typeface="BBC Reith Serif" panose="02040603040305030204" pitchFamily="18" charset="0"/>
              <a:cs typeface="BBC Reith Serif" panose="02040603040305030204" pitchFamily="18" charset="0"/>
            </a:endParaRPr>
          </a:p>
          <a:p>
            <a:pPr algn="l">
              <a:lnSpc>
                <a:spcPct val="90000"/>
              </a:lnSpc>
            </a:pPr>
            <a:endParaRPr lang="en-GB">
              <a:latin typeface="Cabin Regular" pitchFamily="2" charset="0"/>
              <a:ea typeface="BBC Reith Serif" panose="02040603040305030204" pitchFamily="18" charset="0"/>
              <a:cs typeface="BBC Reith Serif" panose="02040603040305030204" pitchFamily="18" charset="0"/>
            </a:endParaRPr>
          </a:p>
        </p:txBody>
      </p:sp>
    </p:spTree>
    <p:extLst>
      <p:ext uri="{BB962C8B-B14F-4D97-AF65-F5344CB8AC3E}">
        <p14:creationId xmlns:p14="http://schemas.microsoft.com/office/powerpoint/2010/main" val="14998875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409C07B-60F7-D299-3005-A6EFFB990F09}"/>
              </a:ext>
            </a:extLst>
          </p:cNvPr>
          <p:cNvSpPr txBox="1">
            <a:spLocks noGrp="1"/>
          </p:cNvSpPr>
          <p:nvPr>
            <p:ph type="title" idx="4294967295"/>
          </p:nvPr>
        </p:nvSpPr>
        <p:spPr>
          <a:xfrm>
            <a:off x="660110" y="314791"/>
            <a:ext cx="10408356" cy="47413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3200" b="1" i="0" u="none" strike="noStrike" kern="1200" cap="none" spc="0" normalizeH="0" baseline="0" noProof="0" dirty="0">
                <a:ln>
                  <a:noFill/>
                </a:ln>
                <a:effectLst/>
                <a:uLnTx/>
                <a:uFillTx/>
                <a:latin typeface="Cabin Regular" pitchFamily="2" charset="0"/>
                <a:ea typeface="BBC Reith Serif" panose="02040603040305030204" pitchFamily="18" charset="0"/>
                <a:cs typeface="BBC Reith Serif" panose="02040603040305030204" pitchFamily="18" charset="0"/>
              </a:rPr>
              <a:t>What do young people tell us about school?</a:t>
            </a:r>
          </a:p>
        </p:txBody>
      </p:sp>
      <p:pic>
        <p:nvPicPr>
          <p:cNvPr id="10" name="Online Media 9" title="Jo’s Story">
            <a:hlinkClick r:id="" action="ppaction://media"/>
            <a:extLst>
              <a:ext uri="{FF2B5EF4-FFF2-40B4-BE49-F238E27FC236}">
                <a16:creationId xmlns:a16="http://schemas.microsoft.com/office/drawing/2014/main" id="{E596F2C3-BF4A-446E-733D-1A3EB360099E}"/>
              </a:ext>
            </a:extLst>
          </p:cNvPr>
          <p:cNvPicPr>
            <a:picLocks noRot="1" noChangeAspect="1"/>
          </p:cNvPicPr>
          <p:nvPr>
            <a:videoFile r:link="rId1"/>
          </p:nvPr>
        </p:nvPicPr>
        <p:blipFill>
          <a:blip r:embed="rId4"/>
          <a:srcRect t="2230" b="1498"/>
          <a:stretch/>
        </p:blipFill>
        <p:spPr>
          <a:xfrm>
            <a:off x="362677" y="787482"/>
            <a:ext cx="8881979" cy="4831308"/>
          </a:xfrm>
          <a:prstGeom prst="rect">
            <a:avLst/>
          </a:prstGeom>
          <a:ln>
            <a:noFill/>
          </a:ln>
        </p:spPr>
      </p:pic>
      <p:sp>
        <p:nvSpPr>
          <p:cNvPr id="4" name="TextBox 3">
            <a:extLst>
              <a:ext uri="{FF2B5EF4-FFF2-40B4-BE49-F238E27FC236}">
                <a16:creationId xmlns:a16="http://schemas.microsoft.com/office/drawing/2014/main" id="{42D7AA9C-70CC-BFE9-6B7B-BCA055711141}"/>
              </a:ext>
              <a:ext uri="{C183D7F6-B498-43B3-948B-1728B52AA6E4}">
                <adec:decorative xmlns:adec="http://schemas.microsoft.com/office/drawing/2017/decorative" val="1"/>
              </a:ext>
            </a:extLst>
          </p:cNvPr>
          <p:cNvSpPr txBox="1"/>
          <p:nvPr/>
        </p:nvSpPr>
        <p:spPr>
          <a:xfrm>
            <a:off x="1655011" y="5988757"/>
            <a:ext cx="8881979" cy="474133"/>
          </a:xfrm>
          <a:prstGeom prst="rect">
            <a:avLst/>
          </a:prstGeom>
          <a:noFill/>
        </p:spPr>
        <p:txBody>
          <a:bodyPr wrap="square" lIns="0" tIns="0" rIns="0" bIns="0" rtlCol="0">
            <a:noAutofit/>
          </a:bodyPr>
          <a:lstStyle/>
          <a:p>
            <a:pPr algn="ctr">
              <a:lnSpc>
                <a:spcPct val="90000"/>
              </a:lnSpc>
            </a:pPr>
            <a:r>
              <a:rPr lang="en-GB" sz="2000">
                <a:latin typeface="Cabin Regular" pitchFamily="2" charset="0"/>
                <a:ea typeface="BBC Reith Serif" panose="02040603040305030204" pitchFamily="18" charset="0"/>
                <a:cs typeface="BBC Reith Serif" panose="02040603040305030204" pitchFamily="18" charset="0"/>
              </a:rPr>
              <a:t>Link to access film: </a:t>
            </a:r>
            <a:r>
              <a:rPr lang="en-GB" sz="2000">
                <a:latin typeface="Cabin Regular" pitchFamily="2" charset="0"/>
                <a:ea typeface="BBC Reith Serif" panose="02040603040305030204" pitchFamily="18" charset="0"/>
                <a:cs typeface="BBC Reith Serif" panose="02040603040305030204" pitchFamily="18" charset="0"/>
                <a:hlinkClick r:id="rId5"/>
              </a:rPr>
              <a:t>https://youtu.be/r8T9AgMccn8</a:t>
            </a:r>
            <a:r>
              <a:rPr lang="en-GB" sz="2000">
                <a:latin typeface="Cabin Regular" pitchFamily="2" charset="0"/>
                <a:ea typeface="BBC Reith Serif" panose="02040603040305030204" pitchFamily="18" charset="0"/>
                <a:cs typeface="BBC Reith Serif" panose="02040603040305030204" pitchFamily="18" charset="0"/>
              </a:rPr>
              <a:t>      </a:t>
            </a:r>
          </a:p>
        </p:txBody>
      </p:sp>
      <p:sp>
        <p:nvSpPr>
          <p:cNvPr id="6" name="TextBox 5">
            <a:extLst>
              <a:ext uri="{FF2B5EF4-FFF2-40B4-BE49-F238E27FC236}">
                <a16:creationId xmlns:a16="http://schemas.microsoft.com/office/drawing/2014/main" id="{1704E22C-EC06-83F0-6042-27ABBB8A9C92}"/>
              </a:ext>
              <a:ext uri="{C183D7F6-B498-43B3-948B-1728B52AA6E4}">
                <adec:decorative xmlns:adec="http://schemas.microsoft.com/office/drawing/2017/decorative" val="1"/>
              </a:ext>
            </a:extLst>
          </p:cNvPr>
          <p:cNvSpPr txBox="1"/>
          <p:nvPr/>
        </p:nvSpPr>
        <p:spPr>
          <a:xfrm>
            <a:off x="9823283" y="1227478"/>
            <a:ext cx="1411705" cy="3662355"/>
          </a:xfrm>
          <a:prstGeom prst="rect">
            <a:avLst/>
          </a:prstGeom>
          <a:noFill/>
        </p:spPr>
        <p:txBody>
          <a:bodyPr wrap="square" lIns="0" tIns="0" rIns="0" bIns="0" rtlCol="0">
            <a:noAutofit/>
          </a:bodyPr>
          <a:lstStyle/>
          <a:p>
            <a:pPr algn="ctr">
              <a:lnSpc>
                <a:spcPct val="90000"/>
              </a:lnSpc>
            </a:pPr>
            <a:r>
              <a:rPr lang="en-GB" sz="2000">
                <a:latin typeface="Cabin Regular" pitchFamily="2" charset="0"/>
                <a:ea typeface="BBC Reith Serif" panose="02040603040305030204" pitchFamily="18" charset="0"/>
                <a:cs typeface="BBC Reith Serif" panose="02040603040305030204" pitchFamily="18" charset="0"/>
              </a:rPr>
              <a:t>5 min 11 sec</a:t>
            </a:r>
          </a:p>
          <a:p>
            <a:pPr algn="ctr">
              <a:lnSpc>
                <a:spcPct val="90000"/>
              </a:lnSpc>
            </a:pPr>
            <a:endParaRPr lang="en-GB" sz="2000">
              <a:latin typeface="Cabin Regular" pitchFamily="2" charset="0"/>
              <a:ea typeface="BBC Reith Serif" panose="02040603040305030204" pitchFamily="18" charset="0"/>
              <a:cs typeface="BBC Reith Serif" panose="02040603040305030204" pitchFamily="18" charset="0"/>
            </a:endParaRPr>
          </a:p>
          <a:p>
            <a:pPr algn="ctr">
              <a:lnSpc>
                <a:spcPct val="90000"/>
              </a:lnSpc>
            </a:pPr>
            <a:r>
              <a:rPr lang="en-GB">
                <a:latin typeface="Cabin Regular" pitchFamily="2" charset="0"/>
                <a:ea typeface="BBC Reith Serif" panose="02040603040305030204" pitchFamily="18" charset="0"/>
                <a:cs typeface="BBC Reith Serif" panose="02040603040305030204" pitchFamily="18" charset="0"/>
              </a:rPr>
              <a:t>Film co-created by Adoption UK</a:t>
            </a:r>
          </a:p>
          <a:p>
            <a:pPr algn="ctr">
              <a:lnSpc>
                <a:spcPct val="90000"/>
              </a:lnSpc>
            </a:pPr>
            <a:endParaRPr lang="en-GB">
              <a:latin typeface="Cabin Regular" pitchFamily="2" charset="0"/>
              <a:ea typeface="BBC Reith Serif" panose="02040603040305030204" pitchFamily="18" charset="0"/>
              <a:cs typeface="BBC Reith Serif" panose="02040603040305030204" pitchFamily="18" charset="0"/>
            </a:endParaRPr>
          </a:p>
          <a:p>
            <a:pPr algn="ctr">
              <a:lnSpc>
                <a:spcPct val="90000"/>
              </a:lnSpc>
            </a:pPr>
            <a:endParaRPr lang="en-GB">
              <a:latin typeface="Cabin Regular" pitchFamily="2" charset="0"/>
              <a:ea typeface="BBC Reith Serif" panose="02040603040305030204" pitchFamily="18" charset="0"/>
              <a:cs typeface="BBC Reith Serif" panose="02040603040305030204" pitchFamily="18" charset="0"/>
            </a:endParaRPr>
          </a:p>
          <a:p>
            <a:pPr algn="ctr">
              <a:lnSpc>
                <a:spcPct val="90000"/>
              </a:lnSpc>
            </a:pPr>
            <a:endParaRPr lang="en-GB">
              <a:latin typeface="Cabin Regular" pitchFamily="2" charset="0"/>
              <a:ea typeface="BBC Reith Serif" panose="02040603040305030204" pitchFamily="18" charset="0"/>
              <a:cs typeface="BBC Reith Serif" panose="02040603040305030204" pitchFamily="18" charset="0"/>
            </a:endParaRPr>
          </a:p>
          <a:p>
            <a:pPr algn="ctr">
              <a:lnSpc>
                <a:spcPct val="90000"/>
              </a:lnSpc>
            </a:pPr>
            <a:endParaRPr lang="en-GB">
              <a:latin typeface="Cabin Regular" pitchFamily="2" charset="0"/>
              <a:ea typeface="BBC Reith Serif" panose="02040603040305030204" pitchFamily="18" charset="0"/>
              <a:cs typeface="BBC Reith Serif" panose="02040603040305030204" pitchFamily="18" charset="0"/>
            </a:endParaRPr>
          </a:p>
          <a:p>
            <a:pPr algn="ctr">
              <a:lnSpc>
                <a:spcPct val="90000"/>
              </a:lnSpc>
            </a:pPr>
            <a:endParaRPr lang="en-GB">
              <a:latin typeface="Cabin Regular" pitchFamily="2" charset="0"/>
              <a:ea typeface="BBC Reith Serif" panose="02040603040305030204" pitchFamily="18" charset="0"/>
              <a:cs typeface="BBC Reith Serif" panose="02040603040305030204" pitchFamily="18" charset="0"/>
            </a:endParaRPr>
          </a:p>
          <a:p>
            <a:pPr algn="ctr">
              <a:lnSpc>
                <a:spcPct val="90000"/>
              </a:lnSpc>
            </a:pPr>
            <a:r>
              <a:rPr lang="en-GB">
                <a:latin typeface="Cabin Regular" pitchFamily="2" charset="0"/>
                <a:ea typeface="BBC Reith Serif" panose="02040603040305030204" pitchFamily="18" charset="0"/>
                <a:cs typeface="BBC Reith Serif" panose="02040603040305030204" pitchFamily="18" charset="0"/>
              </a:rPr>
              <a:t>For more resources see </a:t>
            </a:r>
            <a:r>
              <a:rPr lang="en-GB">
                <a:latin typeface="Cabin Regular" pitchFamily="2" charset="0"/>
                <a:ea typeface="BBC Reith Serif" panose="02040603040305030204" pitchFamily="18" charset="0"/>
                <a:cs typeface="BBC Reith Serif" panose="02040603040305030204" pitchFamily="18" charset="0"/>
                <a:hlinkClick r:id="rId6"/>
              </a:rPr>
              <a:t>Adoption UK (Scotland)</a:t>
            </a:r>
            <a:endParaRPr lang="en-GB">
              <a:latin typeface="Cabin Regular" pitchFamily="2" charset="0"/>
              <a:ea typeface="BBC Reith Serif" panose="02040603040305030204" pitchFamily="18" charset="0"/>
              <a:cs typeface="BBC Reith Serif" panose="02040603040305030204" pitchFamily="18" charset="0"/>
            </a:endParaRPr>
          </a:p>
        </p:txBody>
      </p:sp>
    </p:spTree>
    <p:extLst>
      <p:ext uri="{BB962C8B-B14F-4D97-AF65-F5344CB8AC3E}">
        <p14:creationId xmlns:p14="http://schemas.microsoft.com/office/powerpoint/2010/main" val="2377566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0"/>
                </p:tgtEl>
              </p:cMediaNode>
            </p:video>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409C07B-60F7-D299-3005-A6EFFB990F09}"/>
              </a:ext>
            </a:extLst>
          </p:cNvPr>
          <p:cNvSpPr txBox="1">
            <a:spLocks noGrp="1"/>
          </p:cNvSpPr>
          <p:nvPr>
            <p:ph type="title" idx="4294967295"/>
          </p:nvPr>
        </p:nvSpPr>
        <p:spPr>
          <a:xfrm>
            <a:off x="434621" y="268110"/>
            <a:ext cx="10408356" cy="47413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3200" b="1" i="0" u="none" strike="noStrike" kern="1200" cap="none" spc="0" normalizeH="0" baseline="0" noProof="0" dirty="0">
                <a:ln>
                  <a:noFill/>
                </a:ln>
                <a:effectLst/>
                <a:uLnTx/>
                <a:uFillTx/>
                <a:latin typeface="Cabin Regular" pitchFamily="2" charset="0"/>
                <a:ea typeface="BBC Reith Serif" panose="02040603040305030204" pitchFamily="18" charset="0"/>
                <a:cs typeface="BBC Reith Serif" panose="02040603040305030204" pitchFamily="18" charset="0"/>
              </a:rPr>
              <a:t>Reflection Activity 1: Discuss</a:t>
            </a:r>
          </a:p>
        </p:txBody>
      </p:sp>
      <p:sp>
        <p:nvSpPr>
          <p:cNvPr id="4" name="TextBox 3">
            <a:extLst>
              <a:ext uri="{FF2B5EF4-FFF2-40B4-BE49-F238E27FC236}">
                <a16:creationId xmlns:a16="http://schemas.microsoft.com/office/drawing/2014/main" id="{48D336F1-3A0F-EFF6-322F-5C5FC0A49C0A}"/>
              </a:ext>
            </a:extLst>
          </p:cNvPr>
          <p:cNvSpPr txBox="1"/>
          <p:nvPr/>
        </p:nvSpPr>
        <p:spPr>
          <a:xfrm>
            <a:off x="434621" y="1303866"/>
            <a:ext cx="11084279" cy="4731174"/>
          </a:xfrm>
          <a:prstGeom prst="rect">
            <a:avLst/>
          </a:prstGeom>
          <a:noFill/>
        </p:spPr>
        <p:txBody>
          <a:bodyPr wrap="square" lIns="0" tIns="0" rIns="0" bIns="0" rtlCol="0">
            <a:noAutofit/>
          </a:bodyPr>
          <a:lstStyle/>
          <a:p>
            <a:pPr algn="l">
              <a:lnSpc>
                <a:spcPct val="150000"/>
              </a:lnSpc>
            </a:pPr>
            <a:r>
              <a:rPr lang="en-GB" sz="2800" dirty="0">
                <a:solidFill>
                  <a:srgbClr val="292B2C"/>
                </a:solidFill>
                <a:highlight>
                  <a:srgbClr val="FFFFFF"/>
                </a:highlight>
                <a:latin typeface="cabin" pitchFamily="2" charset="0"/>
                <a:ea typeface="BBC Reith Serif" panose="02040603040305030204" pitchFamily="18" charset="0"/>
                <a:cs typeface="BBC Reith Serif" panose="02040603040305030204" pitchFamily="18" charset="0"/>
              </a:rPr>
              <a:t>Why do you think so many learners, and their families, report challenges with education?</a:t>
            </a:r>
          </a:p>
          <a:p>
            <a:pPr algn="l">
              <a:lnSpc>
                <a:spcPct val="150000"/>
              </a:lnSpc>
            </a:pPr>
            <a:r>
              <a:rPr lang="en-GB" sz="2800" dirty="0">
                <a:solidFill>
                  <a:srgbClr val="292B2C"/>
                </a:solidFill>
                <a:highlight>
                  <a:srgbClr val="FFFFFF"/>
                </a:highlight>
                <a:latin typeface="cabin" pitchFamily="2" charset="0"/>
                <a:ea typeface="BBC Reith Serif" panose="02040603040305030204" pitchFamily="18" charset="0"/>
                <a:cs typeface="BBC Reith Serif" panose="02040603040305030204" pitchFamily="18" charset="0"/>
              </a:rPr>
              <a:t>Reflecting on your own practice:</a:t>
            </a:r>
          </a:p>
          <a:p>
            <a:pPr marL="457200" indent="-457200" algn="l">
              <a:lnSpc>
                <a:spcPct val="150000"/>
              </a:lnSpc>
              <a:buFont typeface="Arial" panose="020B0604020202020204" pitchFamily="34" charset="0"/>
              <a:buChar char="•"/>
            </a:pPr>
            <a:r>
              <a:rPr lang="en-GB" sz="2800" dirty="0">
                <a:solidFill>
                  <a:srgbClr val="292B2C"/>
                </a:solidFill>
                <a:highlight>
                  <a:srgbClr val="FFFFFF"/>
                </a:highlight>
                <a:latin typeface="cabin" pitchFamily="2" charset="0"/>
                <a:ea typeface="BBC Reith Serif" panose="02040603040305030204" pitchFamily="18" charset="0"/>
                <a:cs typeface="BBC Reith Serif" panose="02040603040305030204" pitchFamily="18" charset="0"/>
              </a:rPr>
              <a:t>what lesson content, routines, or practice, can you identify that might be dysregulating for some learners?</a:t>
            </a:r>
          </a:p>
          <a:p>
            <a:pPr marL="457200" indent="-457200" algn="l">
              <a:lnSpc>
                <a:spcPct val="150000"/>
              </a:lnSpc>
              <a:buFont typeface="Arial" panose="020B0604020202020204" pitchFamily="34" charset="0"/>
              <a:buChar char="•"/>
            </a:pPr>
            <a:r>
              <a:rPr lang="en-GB" sz="2800" dirty="0">
                <a:solidFill>
                  <a:srgbClr val="292B2C"/>
                </a:solidFill>
                <a:highlight>
                  <a:srgbClr val="FFFFFF"/>
                </a:highlight>
                <a:latin typeface="cabin" pitchFamily="2" charset="0"/>
                <a:ea typeface="BBC Reith Serif" panose="02040603040305030204" pitchFamily="18" charset="0"/>
                <a:cs typeface="BBC Reith Serif" panose="02040603040305030204" pitchFamily="18" charset="0"/>
              </a:rPr>
              <a:t>what adjustments could you make learner feel safe and regulated when they are with you?</a:t>
            </a:r>
          </a:p>
        </p:txBody>
      </p:sp>
      <p:pic>
        <p:nvPicPr>
          <p:cNvPr id="5" name="Picture 4">
            <a:extLst>
              <a:ext uri="{FF2B5EF4-FFF2-40B4-BE49-F238E27FC236}">
                <a16:creationId xmlns:a16="http://schemas.microsoft.com/office/drawing/2014/main" id="{B32956CB-CB7E-EDA4-67DE-20C5B766E5D3}"/>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740589" y="16537"/>
            <a:ext cx="1451411" cy="1451411"/>
          </a:xfrm>
          <a:prstGeom prst="rect">
            <a:avLst/>
          </a:prstGeom>
        </p:spPr>
      </p:pic>
    </p:spTree>
    <p:extLst>
      <p:ext uri="{BB962C8B-B14F-4D97-AF65-F5344CB8AC3E}">
        <p14:creationId xmlns:p14="http://schemas.microsoft.com/office/powerpoint/2010/main" val="661358407"/>
      </p:ext>
    </p:extLst>
  </p:cSld>
  <p:clrMapOvr>
    <a:masterClrMapping/>
  </p:clrMapOvr>
</p:sld>
</file>

<file path=ppt/theme/theme1.xml><?xml version="1.0" encoding="utf-8"?>
<a:theme xmlns:a="http://schemas.openxmlformats.org/drawingml/2006/main" name="2_NHU">
  <a:themeElements>
    <a:clrScheme name="Adoption UK 2021">
      <a:dk1>
        <a:srgbClr val="000000"/>
      </a:dk1>
      <a:lt1>
        <a:srgbClr val="FFFFFF"/>
      </a:lt1>
      <a:dk2>
        <a:srgbClr val="000000"/>
      </a:dk2>
      <a:lt2>
        <a:srgbClr val="FFFFFF"/>
      </a:lt2>
      <a:accent1>
        <a:srgbClr val="440099"/>
      </a:accent1>
      <a:accent2>
        <a:srgbClr val="33B68E"/>
      </a:accent2>
      <a:accent3>
        <a:srgbClr val="0083D4"/>
      </a:accent3>
      <a:accent4>
        <a:srgbClr val="F4364C"/>
      </a:accent4>
      <a:accent5>
        <a:srgbClr val="F0B333"/>
      </a:accent5>
      <a:accent6>
        <a:srgbClr val="355E5F"/>
      </a:accent6>
      <a:hlink>
        <a:srgbClr val="0083D4"/>
      </a:hlink>
      <a:folHlink>
        <a:srgbClr val="44009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180000" tIns="180000" rIns="180000" bIns="180000" rtlCol="0" anchor="ctr"/>
      <a:lstStyle>
        <a:defPPr algn="ctr">
          <a:defRPr sz="1200" dirty="0" err="1" smtClean="0">
            <a:latin typeface="BBC Reith Serif" panose="02040603040305030204" pitchFamily="18" charset="0"/>
            <a:ea typeface="BBC Reith Serif" panose="02040603040305030204" pitchFamily="18" charset="0"/>
            <a:cs typeface="BBC Reith Serif" panose="02040603040305030204" pitchFamily="18"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lnSpc>
            <a:spcPct val="90000"/>
          </a:lnSpc>
          <a:defRPr sz="2000" dirty="0" smtClean="0">
            <a:latin typeface="Cabin Regular" pitchFamily="2" charset="0"/>
            <a:ea typeface="BBC Reith Serif" panose="02040603040305030204" pitchFamily="18" charset="0"/>
            <a:cs typeface="BBC Reith Serif" panose="02040603040305030204" pitchFamily="18" charset="0"/>
          </a:defRPr>
        </a:defPPr>
      </a:lstStyle>
    </a:txDef>
  </a:objectDefaults>
  <a:extraClrSchemeLst/>
  <a:extLst>
    <a:ext uri="{05A4C25C-085E-4340-85A3-A5531E510DB2}">
      <thm15:themeFamily xmlns:thm15="http://schemas.microsoft.com/office/thememl/2012/main" name="Natural History PPT Template" id="{9771872F-EB30-164B-B1FA-0FC786372D41}" vid="{443485BA-E1E7-334F-865E-B6B0AC55873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Adoption UK</Template>
  <TotalTime>555</TotalTime>
  <Words>4672</Words>
  <Application>Microsoft Office PowerPoint</Application>
  <PresentationFormat>Widescreen</PresentationFormat>
  <Paragraphs>337</Paragraphs>
  <Slides>25</Slides>
  <Notes>25</Notes>
  <HiddenSlides>0</HiddenSlides>
  <MMClips>3</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25</vt:i4>
      </vt:variant>
    </vt:vector>
  </HeadingPairs>
  <TitlesOfParts>
    <vt:vector size="38" baseType="lpstr">
      <vt:lpstr>Aptos</vt:lpstr>
      <vt:lpstr>Arial</vt:lpstr>
      <vt:lpstr>BBC Reith Serif</vt:lpstr>
      <vt:lpstr>cabin</vt:lpstr>
      <vt:lpstr>cabin</vt:lpstr>
      <vt:lpstr>Cabin Medium</vt:lpstr>
      <vt:lpstr>Cabin Regular</vt:lpstr>
      <vt:lpstr>Calibri</vt:lpstr>
      <vt:lpstr>Lucida Grande</vt:lpstr>
      <vt:lpstr>Segoe UI</vt:lpstr>
      <vt:lpstr>Symbol</vt:lpstr>
      <vt:lpstr>Wingdings</vt:lpstr>
      <vt:lpstr>2_NHU</vt:lpstr>
      <vt:lpstr>Supporting care experienced learners who are adopted</vt:lpstr>
      <vt:lpstr>Section A The Basics about Adoption</vt:lpstr>
      <vt:lpstr>The Basics about Adoption</vt:lpstr>
      <vt:lpstr>The challenges of adoption</vt:lpstr>
      <vt:lpstr>What do young people tell us about adoption?</vt:lpstr>
      <vt:lpstr>Adoption Statistics in Education</vt:lpstr>
      <vt:lpstr>Adoption Statistics in Education Data</vt:lpstr>
      <vt:lpstr>What do young people tell us about school?</vt:lpstr>
      <vt:lpstr>Reflection Activity 1: Discuss</vt:lpstr>
      <vt:lpstr>Section B Hidden Care-Experience</vt:lpstr>
      <vt:lpstr>Child Perspective</vt:lpstr>
      <vt:lpstr>Parent Perspective</vt:lpstr>
      <vt:lpstr>School Perspective</vt:lpstr>
      <vt:lpstr>Considering Pre-Natal Alcohol Exposure and Fetal Alcohol Spectrum</vt:lpstr>
      <vt:lpstr>FASD Makes Me, Me</vt:lpstr>
      <vt:lpstr>Reflection Activity 2</vt:lpstr>
      <vt:lpstr>Section C Impact of Adoption on Education</vt:lpstr>
      <vt:lpstr>Mental Health of Children and Young People who are Adopted</vt:lpstr>
      <vt:lpstr>Impact of Adoption on Wellbeing</vt:lpstr>
      <vt:lpstr>Impact of Adoption on Education </vt:lpstr>
      <vt:lpstr>A learner’s perspective – Ava’s Story</vt:lpstr>
      <vt:lpstr>Reflection Activity 3</vt:lpstr>
      <vt:lpstr>Next steps for our educational setting?</vt:lpstr>
      <vt:lpstr>Further resources </vt:lpstr>
      <vt:lpstr>Your feedback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Supporting care experienced learners who are adopted</dc:title>
  <dc:creator>Diane;DLECJGEdS@gov.scot</dc:creator>
  <cp:lastModifiedBy>Jeremy Stevenson</cp:lastModifiedBy>
  <cp:revision>38</cp:revision>
  <cp:lastPrinted>2023-06-16T22:34:25Z</cp:lastPrinted>
  <dcterms:created xsi:type="dcterms:W3CDTF">2021-01-13T12:39:02Z</dcterms:created>
  <dcterms:modified xsi:type="dcterms:W3CDTF">2025-02-10T09:53:54Z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0x010100379A6C6856DA434B9F1C97BDEC18692A</vt:lpwstr>
  </property>
  <property fmtid="{D5CDD505-2E9C-101B-9397-08002B2CF9AE}" pid="3" name="MediaServiceImageTags">
    <vt:lpwstr/>
  </property>
</Properties>
</file>