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638" r:id="rId3"/>
    <p:sldId id="639" r:id="rId4"/>
    <p:sldId id="642" r:id="rId5"/>
    <p:sldId id="643" r:id="rId6"/>
    <p:sldId id="644" r:id="rId7"/>
    <p:sldId id="288" r:id="rId8"/>
    <p:sldId id="280" r:id="rId9"/>
    <p:sldId id="630" r:id="rId10"/>
    <p:sldId id="629" r:id="rId11"/>
    <p:sldId id="631" r:id="rId12"/>
    <p:sldId id="300" r:id="rId13"/>
    <p:sldId id="301" r:id="rId14"/>
    <p:sldId id="635" r:id="rId15"/>
    <p:sldId id="302" r:id="rId16"/>
    <p:sldId id="310" r:id="rId17"/>
    <p:sldId id="632" r:id="rId18"/>
    <p:sldId id="628" r:id="rId19"/>
    <p:sldId id="633" r:id="rId20"/>
    <p:sldId id="365" r:id="rId21"/>
    <p:sldId id="647" r:id="rId22"/>
    <p:sldId id="6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9E"/>
    <a:srgbClr val="FF0909"/>
    <a:srgbClr val="8800A8"/>
    <a:srgbClr val="E60000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38351-79EA-4A4D-9DF9-C50D9210B404}" v="1003" dt="2024-01-31T10:09:22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1658" autoAdjust="0"/>
  </p:normalViewPr>
  <p:slideViewPr>
    <p:cSldViewPr snapToGrid="0">
      <p:cViewPr varScale="1">
        <p:scale>
          <a:sx n="70" d="100"/>
          <a:sy n="70" d="100"/>
        </p:scale>
        <p:origin x="1166" y="48"/>
      </p:cViewPr>
      <p:guideLst/>
    </p:cSldViewPr>
  </p:slideViewPr>
  <p:outlineViewPr>
    <p:cViewPr>
      <p:scale>
        <a:sx n="33" d="100"/>
        <a:sy n="33" d="100"/>
      </p:scale>
      <p:origin x="0" y="-144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4175\OneDrive%20-%20SCOTS%20Connect\ES\Attendance%20national\natioanl%20data%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4175\OneDrive%20-%20SCOTS%20Connect\ES\Attendance%20national\natioanl%20data%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44175\OneDrive%20-%20SCOTS%20Connect\ES\Attendance%20national\natioanl%20data%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Attendance rates as a percentage by academic year</a:t>
            </a:r>
          </a:p>
        </c:rich>
      </c:tx>
      <c:layout>
        <c:manualLayout>
          <c:xMode val="edge"/>
          <c:yMode val="edge"/>
          <c:x val="0.21532545375353798"/>
          <c:y val="3.0090811462703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250637131279362E-2"/>
          <c:y val="0.17519999826247282"/>
          <c:w val="0.83948612401532441"/>
          <c:h val="0.664662631062794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B02-4946-8990-595E13034CEA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B02-4946-8990-595E13034CEA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B02-4946-8990-595E13034CEA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B02-4946-8990-595E13034CEA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B02-4946-8990-595E13034CEA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B02-4946-8990-595E13034CEA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B02-4946-8990-595E13034C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2010/11</c:v>
                </c:pt>
                <c:pt idx="1">
                  <c:v>2012/13</c:v>
                </c:pt>
                <c:pt idx="2">
                  <c:v>2014/15</c:v>
                </c:pt>
                <c:pt idx="3">
                  <c:v>2016/17</c:v>
                </c:pt>
                <c:pt idx="4">
                  <c:v>2018/19</c:v>
                </c:pt>
                <c:pt idx="5">
                  <c:v>2020/21</c:v>
                </c:pt>
                <c:pt idx="6">
                  <c:v>2022/23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93.1</c:v>
                </c:pt>
                <c:pt idx="1">
                  <c:v>93.6</c:v>
                </c:pt>
                <c:pt idx="2">
                  <c:v>93.7</c:v>
                </c:pt>
                <c:pt idx="3">
                  <c:v>93.3</c:v>
                </c:pt>
                <c:pt idx="4">
                  <c:v>93</c:v>
                </c:pt>
                <c:pt idx="5">
                  <c:v>92</c:v>
                </c:pt>
                <c:pt idx="6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0A-4CDE-9FB8-58AA59D9106A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7027952"/>
        <c:axId val="1417025456"/>
      </c:lineChart>
      <c:catAx>
        <c:axId val="1417027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/>
                  <a:t>Academic year</a:t>
                </a:r>
              </a:p>
            </c:rich>
          </c:tx>
          <c:layout>
            <c:manualLayout>
              <c:xMode val="edge"/>
              <c:yMode val="edge"/>
              <c:x val="0.3941681076037582"/>
              <c:y val="0.91982042656686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025456"/>
        <c:crosses val="autoZero"/>
        <c:auto val="1"/>
        <c:lblAlgn val="ctr"/>
        <c:lblOffset val="100"/>
        <c:noMultiLvlLbl val="0"/>
      </c:catAx>
      <c:valAx>
        <c:axId val="141702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dirty="0"/>
                  <a:t>Percentage</a:t>
                </a:r>
              </a:p>
            </c:rich>
          </c:tx>
          <c:layout>
            <c:manualLayout>
              <c:xMode val="edge"/>
              <c:yMode val="edge"/>
              <c:x val="1.7767835247670106E-2"/>
              <c:y val="0.37228217678193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02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Pupils</c:v>
                </c:pt>
                <c:pt idx="1">
                  <c:v>Lowest 20% of SIMD (Most deprived)</c:v>
                </c:pt>
                <c:pt idx="2">
                  <c:v>Highest 20% of SIMD (Least deprived)</c:v>
                </c:pt>
                <c:pt idx="3">
                  <c:v>Pupils with ASN</c:v>
                </c:pt>
                <c:pt idx="4">
                  <c:v>Pupils with no ASN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90.2</c:v>
                </c:pt>
                <c:pt idx="1">
                  <c:v>86.8</c:v>
                </c:pt>
                <c:pt idx="2">
                  <c:v>93.5</c:v>
                </c:pt>
                <c:pt idx="3">
                  <c:v>87.5</c:v>
                </c:pt>
                <c:pt idx="4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4-466B-8FE1-69ABB4FA1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0607248"/>
        <c:axId val="420607904"/>
      </c:barChart>
      <c:catAx>
        <c:axId val="42060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07904"/>
        <c:crosses val="autoZero"/>
        <c:auto val="1"/>
        <c:lblAlgn val="ctr"/>
        <c:lblOffset val="100"/>
        <c:noMultiLvlLbl val="0"/>
      </c:catAx>
      <c:valAx>
        <c:axId val="42060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07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Primary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Pupils</c:v>
                </c:pt>
                <c:pt idx="1">
                  <c:v>Lowest 20% of SIMD (Most deprived)</c:v>
                </c:pt>
                <c:pt idx="2">
                  <c:v>Highest 20% of SIMD (Least deprived)</c:v>
                </c:pt>
                <c:pt idx="3">
                  <c:v>Pupils with ASN</c:v>
                </c:pt>
                <c:pt idx="4">
                  <c:v>Pupils with no ASN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92.2</c:v>
                </c:pt>
                <c:pt idx="1">
                  <c:v>89.1</c:v>
                </c:pt>
                <c:pt idx="2">
                  <c:v>94.8</c:v>
                </c:pt>
                <c:pt idx="3">
                  <c:v>90.3</c:v>
                </c:pt>
                <c:pt idx="4">
                  <c:v>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2-42FC-924D-C114F57889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76068552"/>
        <c:axId val="576067568"/>
      </c:barChart>
      <c:catAx>
        <c:axId val="576068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067568"/>
        <c:crosses val="autoZero"/>
        <c:auto val="1"/>
        <c:lblAlgn val="ctr"/>
        <c:lblOffset val="100"/>
        <c:noMultiLvlLbl val="0"/>
      </c:catAx>
      <c:valAx>
        <c:axId val="57606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068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National attendance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All Pupils</c:v>
                </c:pt>
                <c:pt idx="1">
                  <c:v>Lowest 20% of SIMD (Most deprived)</c:v>
                </c:pt>
                <c:pt idx="2">
                  <c:v>Highest 20% of SIMD (Least deprived)</c:v>
                </c:pt>
                <c:pt idx="3">
                  <c:v>Pupils with ASN</c:v>
                </c:pt>
                <c:pt idx="4">
                  <c:v>Pupils with no ASN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87.7</c:v>
                </c:pt>
                <c:pt idx="1">
                  <c:v>83.7</c:v>
                </c:pt>
                <c:pt idx="2">
                  <c:v>91.8</c:v>
                </c:pt>
                <c:pt idx="3">
                  <c:v>84.9</c:v>
                </c:pt>
                <c:pt idx="4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9-49CB-9D70-248A20BE1A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0961440"/>
        <c:axId val="360961768"/>
      </c:barChart>
      <c:catAx>
        <c:axId val="36096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961768"/>
        <c:crosses val="autoZero"/>
        <c:auto val="1"/>
        <c:lblAlgn val="ctr"/>
        <c:lblOffset val="100"/>
        <c:noMultiLvlLbl val="0"/>
      </c:catAx>
      <c:valAx>
        <c:axId val="360961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961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81C0-16D8-4DA7-B696-4A3BA48ADAB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432A-FAAC-4BB0-92EA-4C9DBE0E8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about-education-scotland/planning-and-reporting/improving-attendance-in-scotland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lowblogs/fvwlric/school-refusal-assessment-scale-sras-r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A533EFE-4A1D-9E20-48AE-682F9D8F1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36A3C4F-43B8-95C6-872F-AABF3223E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3EB188-C24A-4EDD-9288-45C328ECA41B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75F76DB-24A7-0AD4-8D34-F4DE69707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ea typeface="Roboto Light" panose="02000000000000000000" pitchFamily="2" charset="0"/>
                <a:cs typeface="Arial"/>
              </a:rPr>
              <a:t>All </a:t>
            </a:r>
            <a:r>
              <a:rPr lang="en-GB" sz="1400" dirty="0">
                <a:ea typeface="Roboto Light" panose="02000000000000000000" pitchFamily="2" charset="0"/>
                <a:cs typeface="Calibri Light" panose="020F0302020204030204" pitchFamily="34" charset="0"/>
              </a:rPr>
              <a:t>information</a:t>
            </a:r>
            <a:r>
              <a:rPr lang="en-GB" sz="1400" dirty="0">
                <a:ea typeface="Roboto Light" panose="02000000000000000000" pitchFamily="2" charset="0"/>
                <a:cs typeface="Arial"/>
              </a:rPr>
              <a:t> correct as of January 2024</a:t>
            </a:r>
            <a:endParaRPr lang="en-GB" sz="1400" dirty="0">
              <a:ea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slides are intended to support </a:t>
            </a:r>
            <a:r>
              <a:rPr lang="en-GB" sz="14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 authorities to provide </a:t>
            </a:r>
            <a:r>
              <a:rPr lang="en-GB" sz="1400" baseline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overview </a:t>
            </a:r>
            <a:r>
              <a:rPr lang="en-GB" sz="14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content of </a:t>
            </a:r>
            <a:r>
              <a:rPr lang="en-GB" sz="1400" dirty="0">
                <a:hlinkClick r:id="rId3"/>
              </a:rPr>
              <a:t>Improving Attendance in Scotland</a:t>
            </a:r>
            <a:endParaRPr lang="en-GB" sz="140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40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PowerPoint is a template that presenters can adapt to suit their own context and style of presenting.</a:t>
            </a:r>
          </a:p>
          <a:p>
            <a:pPr>
              <a:lnSpc>
                <a:spcPct val="150000"/>
              </a:lnSpc>
            </a:pPr>
            <a:endParaRPr lang="en-GB" sz="140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the slide notes key messages.</a:t>
            </a: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anticipated the presenter will have read </a:t>
            </a:r>
            <a:r>
              <a:rPr lang="en-GB" sz="1400" dirty="0">
                <a:hlinkClick r:id="rId3"/>
              </a:rPr>
              <a:t>Improving Attendance in Scotland</a:t>
            </a:r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AFA46D8-695C-B505-30E4-842915D85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 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thinking about how we improve attendance it is helpful to consider how we support absence and promote attendance.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do this we need to consider what:</a:t>
            </a: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Pulls learners toward home? How can we mitigate or support pressures on young carers, the desire to game</a:t>
            </a:r>
            <a:r>
              <a:rPr lang="en-GB" sz="18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peer pressure?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pushes the learner away from home/community? As well as supporting the learner with what is happening at home, how do we capitalise on school being a solution such as strong relationships/ safe culture?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Pulls away from school that require mitigation such as peer relationships, staff relationship( affiliation), the relevance of curriculum, a curriculum that speaks to goals (agency), control over what/where they are learning (autonomy) identity as a learner (do they feel the curriculum is for them?)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Pulls towards school – What is your offer? What makes your </a:t>
            </a:r>
            <a:r>
              <a:rPr lang="en-GB" sz="18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CYP</a:t>
            </a: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get out of bed in the morning? What happens on the days of the week you have low attendance? 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schools understand what is pushing and pulling they can remove these barriers.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493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241425"/>
            <a:ext cx="5953125" cy="3349625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E8122EF-DA67-639C-52E5-A2A1F5990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850" y="4776788"/>
            <a:ext cx="5438775" cy="3908425"/>
          </a:xfrm>
        </p:spPr>
        <p:txBody>
          <a:bodyPr/>
          <a:lstStyle/>
          <a:p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 </a:t>
            </a:r>
          </a:p>
          <a:p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Certain groups are more vulnerable to low attendance</a:t>
            </a:r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 and young people impacted by poverty: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 and young people living in areas of high economic and social deprivation have higher absence rates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Recovery from absence is harder for these pupils are families are unable to mitigate the impact. </a:t>
            </a:r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Secondary-aged pupils: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Attendance diminishes as pupils move through school. It is important to have an early intervention strategy.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example, if the first unauthorised absence is not challenged this will likely lead to poor attendance later.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Children and young people who have experienced care (looked-after):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secondary schools, the difference in attendance rates between looked after children and all pupils was greater than in primary schools and special schools in 2020-21. </a:t>
            </a:r>
          </a:p>
          <a:p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Young people from Gypsy and Traveller communities: </a:t>
            </a:r>
          </a:p>
          <a:p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Outcomes for these young people are among the worst in Scottish education. </a:t>
            </a:r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Young Carers: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Around 7% of young people in Scotland have caring responsibilities.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a quarter of young carers aged 11 to 15 regularly miss school.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 and young people who have been excluded: </a:t>
            </a:r>
          </a:p>
          <a:p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Exclusion is associated with poor mental and physical health, substance abuse, antisocial behaviour, crime, low academic achievement, unemployment, and homelessness.</a:t>
            </a:r>
          </a:p>
          <a:p>
            <a:endParaRPr lang="en-GB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/>
              <a:t>Children and young people with social and emotional needs linked to mental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/>
              <a:t>Those</a:t>
            </a:r>
            <a:r>
              <a:rPr lang="en-GB" sz="1800" baseline="0" dirty="0"/>
              <a:t> experiencing emotionally-based avoidance</a:t>
            </a:r>
            <a:endParaRPr lang="en-GB" sz="1800" dirty="0"/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3976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89A95B2-C8D2-F750-225A-6B6790F6A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baseline="0" dirty="0">
                <a:latin typeface="+mn-lt"/>
                <a:cs typeface="Calibri"/>
              </a:rPr>
              <a:t>Key messages: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baseline="0" dirty="0">
                <a:latin typeface="+mn-lt"/>
                <a:cs typeface="Calibri"/>
              </a:rPr>
              <a:t>System is the easier to change but c</a:t>
            </a:r>
            <a:r>
              <a:rPr lang="en-GB" sz="1800" b="0" kern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ogs</a:t>
            </a:r>
            <a:r>
              <a:rPr lang="en-GB" sz="1800" b="0" kern="1200" baseline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0" kern="12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 reliant on each other.  Fixing just one on its own won’t work.</a:t>
            </a:r>
            <a:endParaRPr lang="en-GB" sz="1800" b="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15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4AA1A83-5637-A4EB-2CBD-B3CE17C38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800" b="0" dirty="0"/>
              <a:t>Key messages:</a:t>
            </a:r>
            <a:endParaRPr lang="en-GB" sz="1800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800" b="0" dirty="0"/>
              <a:t>Key messages:</a:t>
            </a:r>
            <a:endParaRPr lang="en-GB" sz="1800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800" b="0" baseline="0" dirty="0"/>
              <a:t>Consider the following to support system change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effective use of data to identify early warning signs</a:t>
            </a:r>
            <a:endParaRPr lang="en-GB" sz="18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rigorous tracking and monitoring of all absences</a:t>
            </a:r>
            <a:endParaRPr lang="en-GB" sz="18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analysis of ‘actionable data’</a:t>
            </a:r>
            <a:endParaRPr lang="en-GB" sz="18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identify history of absence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evidence-based support approaches</a:t>
            </a:r>
            <a:endParaRPr lang="en-GB" sz="18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whole school approaches </a:t>
            </a:r>
            <a:endParaRPr lang="en-GB" sz="18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highlight absence through a range of lenses systems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8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multi-dimensional, multi-tiered systems of support</a:t>
            </a:r>
            <a:endParaRPr lang="en-GB" sz="18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800" b="0" baseline="0" dirty="0" err="1"/>
              <a:t>onsider</a:t>
            </a:r>
            <a:r>
              <a:rPr lang="en-GB" sz="1800" b="0" baseline="0" dirty="0"/>
              <a:t> the following to support a change in systems</a:t>
            </a:r>
          </a:p>
        </p:txBody>
      </p:sp>
    </p:spTree>
    <p:extLst>
      <p:ext uri="{BB962C8B-B14F-4D97-AF65-F5344CB8AC3E}">
        <p14:creationId xmlns:p14="http://schemas.microsoft.com/office/powerpoint/2010/main" val="199739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89A95B2-C8D2-F750-225A-6B6790F6A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b="0" dirty="0"/>
              <a:t>Key messages:</a:t>
            </a:r>
            <a:endParaRPr lang="en-GB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0" baseline="0" dirty="0"/>
              <a:t>Consider the following to support a change in culture</a:t>
            </a:r>
            <a:endParaRPr lang="en-GB" sz="1200" b="0" kern="1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clear leadership is needed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equity and inclusion are embedded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compassionate, flexible relationships 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support families to build their confidence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feelings of safety and belonging are prioritised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niversal and targeted approaches are balanced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families, partners, and community members are valued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ensure all stakeholders understand the importance of attendance 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cross-sector working - avoiding a discrete problem-solving approach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12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16C35DB-CB06-3CE9-A224-A90B97FD0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b="0" dirty="0"/>
              <a:t>Key messages:</a:t>
            </a:r>
            <a:endParaRPr lang="en-GB" b="0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0" baseline="0" dirty="0"/>
              <a:t>Consider the following to support a change in practice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aligning to values and culture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getting it right for every child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reflecting the views of the young person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curriculum flexibility and learning pathways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low income supports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prioritising social and emotional support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building connections with a key person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targeting underlying causes such as wellbeing and additional support needs</a:t>
            </a:r>
            <a:endParaRPr lang="en-GB" sz="12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1200" b="0" kern="1200" dirty="0">
                <a:effectLst/>
                <a:ea typeface="Times New Roman" panose="02020603050405020304" pitchFamily="18" charset="0"/>
              </a:rPr>
              <a:t>activating children and young peoples’ motivation</a:t>
            </a:r>
            <a:endParaRPr lang="en-GB" sz="1200" b="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07507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5A5AFE2-FAD7-3B94-A213-69BBF118B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  <a:r>
              <a:rPr lang="en-GB" sz="18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Attendance should not be the role of one or a few people in a school.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whole school approach is required.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Ethos of care and justice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Rights and relationship policy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 learner voice and participation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and emotional learning focus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circles to problem solve and build community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Mediation and peer mentoring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Emotional literacy focus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Prioritise belonging and connectedness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Restorative approaches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Inclusion wellbeing and equalities focus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52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4C79855-A054-5B29-DEDF-C208202E5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r>
              <a:rPr lang="en-GB" sz="18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messages: 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Motivation is required to be engaged. </a:t>
            </a: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Self-determination theory suggests that establishments may wish to consider how effectively learners have: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*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Affiliation: a sense of belonging. I belong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*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Autonomy: a sense of self-determination. I am allowed/trusted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*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Agency: a belief in your ability to achieve your goals. I can.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/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Glasgow Motivation and Wellbeing Profile explores motivation and sense of wellbeing in the learning context.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812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7192ACF-905D-7837-E7F5-F51610270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dirty="0">
                <a:latin typeface="+mn-lt"/>
                <a:ea typeface="Times New Roman" panose="02020603050405020304" pitchFamily="18" charset="0"/>
              </a:rPr>
              <a:t>Key messages: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sz="18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absence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can affect progress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Initial un-challenged unauthorised absences lead to more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2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90% threshold for action is unreliable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Assessing the reasons for non-attendance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what is pushing the child or young person away from school and pulling them towards home? </a:t>
            </a:r>
            <a:endParaRPr lang="en-GB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/>
              <a:t>Certain groups are more vulnerable to non-attendance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those impacted by poverty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secondary-aged pupils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young people from Gypsy and Traveller communities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pupils with additional support needs including: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children and young people who have experienced care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Young carers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children and young people who have experienced exclusion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anxious children and young people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Absence in higher as a pupil moves through secondary</a:t>
            </a:r>
            <a:endParaRPr lang="en-GB" sz="1800" noProof="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Patterns of unauthorised attendance in </a:t>
            </a:r>
            <a:r>
              <a:rPr lang="en-GB" sz="1800" dirty="0" err="1">
                <a:latin typeface="Arial"/>
                <a:ea typeface="Times New Roman" panose="02020603050405020304" pitchFamily="18" charset="0"/>
                <a:cs typeface="Arial"/>
              </a:rPr>
              <a:t>P7</a:t>
            </a: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/</a:t>
            </a:r>
            <a:r>
              <a:rPr lang="en-GB" sz="1800" dirty="0" err="1">
                <a:latin typeface="Arial"/>
                <a:ea typeface="Times New Roman" panose="02020603050405020304" pitchFamily="18" charset="0"/>
                <a:cs typeface="Arial"/>
              </a:rPr>
              <a:t>S1</a:t>
            </a: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 can lead to more persistent absence later in secondary school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The first unauthorised</a:t>
            </a:r>
            <a:r>
              <a:rPr lang="en-GB" sz="1800" baseline="0" dirty="0">
                <a:latin typeface="Arial"/>
                <a:ea typeface="Times New Roman" panose="02020603050405020304" pitchFamily="18" charset="0"/>
                <a:cs typeface="Arial"/>
              </a:rPr>
              <a:t> absence will lead to more</a:t>
            </a:r>
            <a:r>
              <a:rPr lang="en-GB" sz="18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Absence is only a symptom of what else is happening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Knowledge of the child or young person is the strongest data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+mn-lt"/>
                <a:ea typeface="Times New Roman" panose="02020603050405020304" pitchFamily="18" charset="0"/>
              </a:rPr>
              <a:t>Reflective Question: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800" dirty="0">
                <a:latin typeface="+mn-lt"/>
                <a:ea typeface="Times New Roman" panose="02020603050405020304" pitchFamily="18" charset="0"/>
              </a:rPr>
              <a:t>What </a:t>
            </a:r>
            <a:r>
              <a:rPr lang="en-GB" sz="1800" dirty="0">
                <a:latin typeface="+mn-lt"/>
              </a:rPr>
              <a:t>type of data</a:t>
            </a:r>
            <a:r>
              <a:rPr lang="en-GB" sz="1800" baseline="0" dirty="0">
                <a:latin typeface="+mn-lt"/>
              </a:rPr>
              <a:t> or </a:t>
            </a:r>
            <a:r>
              <a:rPr lang="en-GB" sz="1800" dirty="0">
                <a:latin typeface="+mn-lt"/>
              </a:rPr>
              <a:t>demographic information are you using and how frequently is it analysed</a:t>
            </a:r>
            <a:r>
              <a:rPr lang="en-GB" sz="1800" dirty="0">
                <a:latin typeface="+mn-lt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283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FF987B-5894-065B-8223-CBCF592EE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Forth Valley</a:t>
            </a:r>
            <a:r>
              <a:rPr lang="en-GB" sz="12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West Lothian</a:t>
            </a:r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have created targeted intervention guidance for putting children and families at the centre. </a:t>
            </a: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GB" sz="12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follows the principles of </a:t>
            </a:r>
            <a:r>
              <a:rPr lang="en-GB" sz="1200" kern="1200" baseline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GIRFEC</a:t>
            </a:r>
            <a:r>
              <a:rPr lang="en-GB" sz="12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2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 flow chart for targeted intervention:</a:t>
            </a:r>
          </a:p>
          <a:p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Identify target pupils: use attendance data and early warning systems to identify target pupils.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Gather all views: gather individual views from the pupil, parent/carer, and key staff, to gain a holistic understanding of attendance problems.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Understand the causes: analyse qualitative data to determine the cause(s) and identify suitable interventions.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Co-create intervention plan: agree next steps and plan interventions in partnership with parents/carers, the pupils themselves, and any appropriate agencies.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Implement, monitor and evaluate: once interventions are implemented, continue to monitor progress and evaluate their effectiveness, sharing this information with all involved. </a:t>
            </a:r>
          </a:p>
          <a:p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Attendance Targeted Intervention Guidance: </a:t>
            </a:r>
            <a:r>
              <a:rPr lang="en-GB" dirty="0">
                <a:hlinkClick r:id="rId3"/>
              </a:rPr>
              <a:t>https://blogs.glowscotland.org.uk/glowblogs/fvwlric/school-refusal-assessment-scale-sras-r/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99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GB" sz="12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deep dive into attendance the following findings were identified (these will be further explored through the presentation)</a:t>
            </a:r>
          </a:p>
          <a:p>
            <a:endParaRPr lang="en-GB" sz="1200" kern="120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Actions for consideration were also identified:</a:t>
            </a:r>
          </a:p>
          <a:p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 authorities should monitor the outcome of strategic and implementation plans for improving attendance or develop a plan where one is not in place</a:t>
            </a:r>
            <a:endParaRPr lang="en-GB" sz="12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children and young people’s views at the centre of approaches</a:t>
            </a:r>
            <a:endParaRPr lang="en-GB" sz="12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 Scotland is working with stakeholders </a:t>
            </a:r>
          </a:p>
          <a:p>
            <a:pPr marL="342900" lvl="0" indent="-342900">
              <a:spcAft>
                <a:spcPts val="37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partners should provide bespoke support for areas where attendance remains a challenge</a:t>
            </a:r>
            <a:endParaRPr lang="en-GB" sz="12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Approaches to tracking and monitoring attendance should be shared</a:t>
            </a:r>
            <a:endParaRPr lang="en-GB" sz="12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75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 Scotland and Scottish Government will collaborate with the wider system to bring coherence to the work on improving attendance</a:t>
            </a:r>
            <a:endParaRPr lang="en-GB" sz="12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432A-FAAC-4BB0-92EA-4C9DBE0E8E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89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1175" y="685800"/>
            <a:ext cx="5953125" cy="33480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E58C2C-8C78-0C0B-B3C4-9C234567B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  <a:r>
              <a:rPr lang="en-GB" sz="18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Attendance can be considered a spectrum.  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Early intervention is easier to deal with rather than chronic absence.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scale shows: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attendance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warning signs of school attendance problems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attendance with substantial distress and pleas for non attendance 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Morning misbehaviours to pursue school absence/occasional tardiness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Repeated tardiness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Periodic skipping of classes, missing part of the day, or full absence 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Repeated tardiness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Periodic skipping of classes, missing part of the day or full absence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absence from school for an extended period of time</a:t>
            </a:r>
          </a:p>
          <a:p>
            <a:pPr marL="342900" indent="-342900"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drop out</a:t>
            </a: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 we make our staff more aware of the early warning system?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679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685800"/>
            <a:ext cx="5953125" cy="3348038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9DD19-26C5-F199-E4DE-0C9FBD354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Key messages:</a:t>
            </a:r>
            <a:r>
              <a:rPr lang="en-GB" baseline="0" dirty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Self-evaluation should be at the heart of improvement regardless of the resource used.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33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A533EFE-4A1D-9E20-48AE-682F9D8F1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36A3C4F-43B8-95C6-872F-AABF3223E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3EB188-C24A-4EDD-9288-45C328ECA41B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75F76DB-24A7-0AD4-8D34-F4DE69707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hope you found the resource useful. </a:t>
            </a:r>
          </a:p>
          <a:p>
            <a:pPr>
              <a:lnSpc>
                <a:spcPct val="150000"/>
              </a:lnSpc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let us know how we can improve this by answering the questions below.</a:t>
            </a: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https://forms.office.com/e/jC9rBVwD2M</a:t>
            </a: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r>
              <a:rPr lang="en-GB" sz="18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messages: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academic year 2023 to 2024, school attendance is at a 10-year low.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Attendance was on a downward trajectory before the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 pandemic.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data shows a sharper drop from 92% in 2020 to 2021 to 90.2 in 2022 to 2023</a:t>
            </a:r>
            <a:r>
              <a:rPr lang="en-GB" sz="18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pandemic hasn’t helped.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85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messages: </a:t>
            </a:r>
          </a:p>
          <a:p>
            <a:r>
              <a:rPr lang="en-GB" dirty="0"/>
              <a:t>There is a clear poverty-related attendance gap  (6.7%)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In addition, pupils with additional support needs also attend less than those without needs. (4.1%)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Commission on School Reform also report that there is variation across </a:t>
            </a:r>
            <a:r>
              <a:rPr lang="en-GB" sz="12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GB" sz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number of children and young people attending 90% or below.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6B1B7-317E-42F2-833F-B0659C6C18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5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messages: </a:t>
            </a:r>
          </a:p>
          <a:p>
            <a:r>
              <a:rPr lang="en-GB" dirty="0"/>
              <a:t>Ther</a:t>
            </a:r>
            <a:r>
              <a:rPr lang="en-GB" baseline="0" dirty="0"/>
              <a:t>e is  significant poverty related gap in primary school attendance. (5.7) </a:t>
            </a:r>
          </a:p>
          <a:p>
            <a:r>
              <a:rPr lang="en-GB" baseline="0" dirty="0"/>
              <a:t> In addition, pupils with an additional support need also attend less than those without needs. (2.6%)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6B1B7-317E-42F2-833F-B0659C6C18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1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messages: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</a:t>
            </a:r>
            <a:r>
              <a:rPr lang="en-GB" baseline="0" dirty="0"/>
              <a:t> poverty-related gap in school attendance widens further in secondary (6.7% in secondary compared to 5.7% in Primary )</a:t>
            </a:r>
            <a:endParaRPr lang="en-GB" dirty="0"/>
          </a:p>
          <a:p>
            <a:endParaRPr lang="en-GB" baseline="0" dirty="0"/>
          </a:p>
          <a:p>
            <a:r>
              <a:rPr lang="en-GB" baseline="0" dirty="0"/>
              <a:t>Attendance of those with an additional support need and those without needs also increases. (4.1% in secondary compared to 2.6% in Primary)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6B1B7-317E-42F2-833F-B0659C6C18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96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1C9E4D1-B782-4976-6E70-F20E91DA4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message:</a:t>
            </a:r>
            <a:r>
              <a:rPr lang="en-GB" sz="18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of the key findings is that ‘Engagement is as important as attendance’.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 and young people may physically be in school but can be disengaged from learning. Without engagement attendance is meaningless.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38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31FF-9609-45BA-BAB4-DCD2FF3A663B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668DF3-0D59-EF53-BE50-FA44C3E55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Talking point: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fact is most surprising?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message:</a:t>
            </a: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Improving Attendance: Understanding the Issues has a wealth of research that delves into the impact of absence. </a:t>
            </a:r>
          </a:p>
        </p:txBody>
      </p:sp>
    </p:spTree>
    <p:extLst>
      <p:ext uri="{BB962C8B-B14F-4D97-AF65-F5344CB8AC3E}">
        <p14:creationId xmlns:p14="http://schemas.microsoft.com/office/powerpoint/2010/main" val="65225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057275"/>
            <a:ext cx="5951538" cy="3348038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A4BCEC-11E2-A948-8EFA-5019E505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 </a:t>
            </a: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Forth Valley and West Lothian have categorised the reasons for absence under four headings: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 factors : such as health (physical/mental)  </a:t>
            </a:r>
            <a:r>
              <a:rPr lang="en-GB" sz="18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ASN</a:t>
            </a: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social factors, self-belief, lack of interest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 factors: such as relationship with teacher/peers, quality of learning/relevance, curriculum, transitions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Family factors: such as low interest/belief, parent mental health, loss and bereavement, worry about parents, financial concerns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Peer factors: peer pressure, social isolation, poor social skills, peer conflict, bullying, feeling of not belonging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Absence can be multifaceted and can therefore have more than one cause. Assessing the reasons will support the removal of any barriers.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7965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E3A7-C5A2-465F-3E83-90CA8E32C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E2F62-037D-ABB9-A6DC-55015DCBB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2AB1-27E6-0E6F-E86A-EBC6A3D1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78C9E-D81D-E853-AABE-69C4A4CB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11F2D-C56F-AFDE-7D09-C036741B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41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A955-E680-06DC-0FB4-7F0074F8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BCBE7-6631-32FA-6B01-4776045E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D8B45-B764-BE82-B848-8693986B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253AF-4645-B22C-6D59-2545F36F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AB08A-69D9-1593-7F5E-33343DE4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7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092CA-1F21-29F4-82A9-77808D38A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80798-063D-C930-43DB-34131DD1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92D72-5D7C-342D-C04F-C2619C0D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4887-7280-9173-72F9-DD22D65F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6C1B-CD71-6283-4AA4-F1EBBFFA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0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0705-7693-92A1-B1FF-EAF2A53C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F142-9CE5-E9F2-A484-BD0D9251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7A47-774A-E3E8-D4ED-28DB6933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CF6FB-9E87-5F46-9A1A-38EC8865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2B3C5-C81A-4B2D-BB55-D8F95591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3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F687-4509-ED1C-8A20-975364EF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7CAA-3226-6B76-3978-B32D1669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807F-7E8E-F4B4-54CB-8F6D7EC8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BC39-4AC0-7805-C5BF-68F7A100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BBB6E-2C25-1B7D-3B7A-90EA9F2F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4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E951-AAD2-B888-F583-9953482F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3797C-8A39-B0E4-5703-C916FC668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8ABDA-6317-D942-F352-0BB094892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F74AB-275C-B7CC-D7BF-41A40296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26844-BD21-9E15-0879-A05C3E74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80F7E-8C05-8EF2-A75E-9487293E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8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B8A8-093C-CB0E-BA5D-C719E7EB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42320-B3E5-B0B2-E3BF-4AF8B77E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8115D-9415-901B-4F56-6691AD085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366D1-D24E-B971-7A20-F91CA9609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64040-0C76-FE42-FE06-F94FDAFB5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8B4A9-4C92-CA19-1D3A-9FBD2C92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AF39E-6206-0BAB-7068-067F07BB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0AA6A-8DAB-93F9-3739-829F2E4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8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9AE7-6491-83CB-371B-2EC19FBC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FBB9A-9B53-1451-3D23-400462F1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58985-68BC-0DD6-3633-06D700D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36850-E26C-A1CE-4269-CADD288D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76CF0-5A37-7CC3-F3A9-E9B4ED6C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28BC3-9DF3-AD04-6FEF-3C262B9A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7FD3E-9B65-B17A-7377-264A05B5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9AC8-9D75-8130-321B-F98557D6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CC380-71CB-C8BE-CEAE-39E5EF9D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04FED-8B8C-B09E-A026-48C3E0D99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933F-5A6B-3B32-1F56-C729548A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5AF97-162A-3E05-BB33-63DDBB89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0A2B5-9290-DA31-8D9C-8F86BF15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3FA3-681C-59D4-6410-8F975F8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C7B9-3DC2-D5B9-D87E-1F90FCA37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FC7BB-3BB3-2FAE-7362-E7BD2A967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59068-ADE8-932B-7D94-E3C60AB7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FF23-BCC8-3287-3717-B4A0A0ED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DE884-A212-39A2-A593-59831DB3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4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B1FB0-1848-CE08-AA8A-7F07B965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F96D6-7B11-6F0F-5CFC-185C9EA33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D464-302A-75AD-0317-D0C249C0F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3E05-D0FC-4709-BFA7-3712DF91F41C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AAFD-94DD-65C2-7433-36C725B39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7A784-016F-B25C-6C39-F9595CB2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6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cj.org.uk/wp-content/uploads/2023/10/Info-Sheet-109-Restorative-Communitie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s.glowscotland.org.uk/glowblogs/fvwlric/school-refusal-assessment-scale-sras-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cation.gov.scot/about-education-scotland/planning-and-reporting/improving-attendance-in-scotland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cot/publications/included-engaged-involved-part-1-positive-approach-promotion-management-attendance-scottish-school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cation.gov.scot/media/zg0pgpul/promoting-attendance-updated.pdf" TargetMode="External"/><Relationship Id="rId4" Type="http://schemas.openxmlformats.org/officeDocument/2006/relationships/hyperlink" Target="https://blogs.glowscotland.org.uk/glowblogs/fvwlric/attendanc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courses.lumenlearning.com/microeconomics/chapter/putting-it-together-13/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E357300-FCF7-E728-C6A7-E67D3E06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3" y="2054082"/>
            <a:ext cx="10800000" cy="193899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6000" b="0" kern="1200" dirty="0">
                <a:latin typeface="+mj-lt"/>
                <a:ea typeface="Roboto Light" panose="02000000000000000000" pitchFamily="2" charset="0"/>
                <a:cs typeface="Arial"/>
              </a:rPr>
              <a:t>Supporting Attendance: Understanding the Issues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51A4B31C-6F5B-D9AF-EB39-7B6F1AB6F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7183" y="4064641"/>
            <a:ext cx="10800000" cy="83099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Roboto Light" panose="02000000000000000000" pitchFamily="2" charset="0"/>
                <a:cs typeface="Arial"/>
              </a:rPr>
              <a:t>An overview</a:t>
            </a:r>
            <a:endParaRPr lang="en-GB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Roboto Light" panose="02000000000000000000" pitchFamily="2" charset="0"/>
              <a:cs typeface="Arial"/>
            </a:endParaRPr>
          </a:p>
        </p:txBody>
      </p:sp>
      <p:pic>
        <p:nvPicPr>
          <p:cNvPr id="4" name="Picture 3" descr="Education Scotland Logo">
            <a:extLst>
              <a:ext uri="{FF2B5EF4-FFF2-40B4-BE49-F238E27FC236}">
                <a16:creationId xmlns:a16="http://schemas.microsoft.com/office/drawing/2014/main" id="{B7A35B87-9331-8E41-5BC9-5446956F0B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892" y="290696"/>
            <a:ext cx="4232791" cy="18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anner" title="Education Scotland banner">
            <a:extLst>
              <a:ext uri="{FF2B5EF4-FFF2-40B4-BE49-F238E27FC236}">
                <a16:creationId xmlns:a16="http://schemas.microsoft.com/office/drawing/2014/main" id="{CE4FA70F-4192-D289-0A6F-D73882DCA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036"/>
            <a:ext cx="12188504" cy="1377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0CF65DD-729B-CBB1-96F4-092BA28A6E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977" y="617981"/>
            <a:ext cx="10268828" cy="723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srgbClr val="B3D2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Pushes and Pulls</a:t>
            </a:r>
          </a:p>
        </p:txBody>
      </p:sp>
      <p:grpSp>
        <p:nvGrpSpPr>
          <p:cNvPr id="14" name="Group 13" title="Push and pull">
            <a:extLst>
              <a:ext uri="{FF2B5EF4-FFF2-40B4-BE49-F238E27FC236}">
                <a16:creationId xmlns:a16="http://schemas.microsoft.com/office/drawing/2014/main" id="{1EC2F95A-7C94-D119-E171-2A04AF5CA1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82971" y="1986889"/>
            <a:ext cx="11426058" cy="4085039"/>
            <a:chOff x="368572" y="1368580"/>
            <a:chExt cx="11426058" cy="4085039"/>
          </a:xfrm>
        </p:grpSpPr>
        <p:pic>
          <p:nvPicPr>
            <p:cNvPr id="2" name="Graphic 1" descr="Home with solid fill">
              <a:extLst>
                <a:ext uri="{FF2B5EF4-FFF2-40B4-BE49-F238E27FC236}">
                  <a16:creationId xmlns:a16="http://schemas.microsoft.com/office/drawing/2014/main" id="{93CE6DB3-13C5-A0C3-A01E-12B240FD0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572" y="1891800"/>
              <a:ext cx="2520000" cy="2520000"/>
            </a:xfrm>
            <a:prstGeom prst="rect">
              <a:avLst/>
            </a:prstGeom>
          </p:spPr>
        </p:pic>
        <p:pic>
          <p:nvPicPr>
            <p:cNvPr id="2050" name="Picture 2" descr="School Building Icon Black and White">
              <a:extLst>
                <a:ext uri="{FF2B5EF4-FFF2-40B4-BE49-F238E27FC236}">
                  <a16:creationId xmlns:a16="http://schemas.microsoft.com/office/drawing/2014/main" id="{F104C166-37E9-A04F-D406-8467EDA51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4" r="33492"/>
            <a:stretch/>
          </p:blipFill>
          <p:spPr bwMode="auto">
            <a:xfrm>
              <a:off x="9274630" y="18918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phic 3" descr="Children with solid fill">
              <a:extLst>
                <a:ext uri="{FF2B5EF4-FFF2-40B4-BE49-F238E27FC236}">
                  <a16:creationId xmlns:a16="http://schemas.microsoft.com/office/drawing/2014/main" id="{EFC74065-B967-9AD7-D808-FBE38BE19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20714" y="2345871"/>
              <a:ext cx="2166257" cy="2166257"/>
            </a:xfrm>
            <a:prstGeom prst="rect">
              <a:avLst/>
            </a:prstGeom>
          </p:spPr>
        </p:pic>
        <p:cxnSp>
          <p:nvCxnSpPr>
            <p:cNvPr id="6" name="Straight Arrow Connector 5" descr="red arrow points to home">
              <a:extLst>
                <a:ext uri="{FF2B5EF4-FFF2-40B4-BE49-F238E27FC236}">
                  <a16:creationId xmlns:a16="http://schemas.microsoft.com/office/drawing/2014/main" id="{27695C97-516B-F504-EF8C-E9B4EFD7B687}"/>
                </a:ext>
              </a:extLst>
            </p:cNvPr>
            <p:cNvCxnSpPr/>
            <p:nvPr/>
          </p:nvCxnSpPr>
          <p:spPr>
            <a:xfrm flipH="1">
              <a:off x="2888572" y="2630485"/>
              <a:ext cx="1800000" cy="0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B51EDC3-7834-08BB-0C55-4C0689307ABD}"/>
                </a:ext>
              </a:extLst>
            </p:cNvPr>
            <p:cNvCxnSpPr/>
            <p:nvPr/>
          </p:nvCxnSpPr>
          <p:spPr>
            <a:xfrm flipH="1">
              <a:off x="6996000" y="2630485"/>
              <a:ext cx="1800000" cy="0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D22B6EE-6DD7-8DA5-7BC2-6B11DD0B1C2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888572" y="3842656"/>
              <a:ext cx="1800000" cy="0"/>
            </a:xfrm>
            <a:prstGeom prst="straightConnector1">
              <a:avLst/>
            </a:prstGeom>
            <a:ln w="152400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DBA0CD4-B0A7-C69D-8B61-19EF346C847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996000" y="3842656"/>
              <a:ext cx="1800000" cy="0"/>
            </a:xfrm>
            <a:prstGeom prst="straightConnector1">
              <a:avLst/>
            </a:prstGeom>
            <a:ln w="152400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605831-BF43-186B-9184-E3460B98B4CA}"/>
                </a:ext>
              </a:extLst>
            </p:cNvPr>
            <p:cNvSpPr txBox="1"/>
            <p:nvPr/>
          </p:nvSpPr>
          <p:spPr>
            <a:xfrm>
              <a:off x="2667000" y="1368580"/>
              <a:ext cx="2021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Pull to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919762-CC51-0B92-AA52-A91909E96F6F}"/>
                </a:ext>
              </a:extLst>
            </p:cNvPr>
            <p:cNvSpPr txBox="1"/>
            <p:nvPr/>
          </p:nvSpPr>
          <p:spPr>
            <a:xfrm>
              <a:off x="6774428" y="1368580"/>
              <a:ext cx="21518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Push away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6549BC-ABD6-20E3-8416-5A4B9BA9CBFF}"/>
                </a:ext>
              </a:extLst>
            </p:cNvPr>
            <p:cNvSpPr txBox="1"/>
            <p:nvPr/>
          </p:nvSpPr>
          <p:spPr>
            <a:xfrm>
              <a:off x="2666999" y="4376401"/>
              <a:ext cx="21662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Push away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A1DC2B-FD7F-C4B2-F0A2-AC5FC6EBAB93}"/>
                </a:ext>
              </a:extLst>
            </p:cNvPr>
            <p:cNvSpPr txBox="1"/>
            <p:nvPr/>
          </p:nvSpPr>
          <p:spPr>
            <a:xfrm>
              <a:off x="6774428" y="4390932"/>
              <a:ext cx="2021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Pull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91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A252DD-8ED3-616A-B6AB-A59EC4F486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5427" y="472735"/>
            <a:ext cx="10643016" cy="7586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/>
              </a:rPr>
              <a:t>Groups more vulnerable to low attendance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9404ED-2066-A0B2-00E4-8A12F062D9DA}"/>
              </a:ext>
            </a:extLst>
          </p:cNvPr>
          <p:cNvSpPr txBox="1"/>
          <p:nvPr/>
        </p:nvSpPr>
        <p:spPr>
          <a:xfrm flipH="1">
            <a:off x="457050" y="1563910"/>
            <a:ext cx="112779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35560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children and young people impacted by poverty</a:t>
            </a:r>
          </a:p>
          <a:p>
            <a:pPr marL="533400" indent="-35560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secondary-aged pupils</a:t>
            </a:r>
          </a:p>
          <a:p>
            <a:pPr marL="533400" indent="-35560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young people from Gypsy and Traveller communities</a:t>
            </a:r>
          </a:p>
          <a:p>
            <a:pPr marL="533400" indent="-35560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pupils with additional support needs including:</a:t>
            </a:r>
          </a:p>
          <a:p>
            <a:pPr marL="898525" indent="-35560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children and young people who have experienced care</a:t>
            </a:r>
          </a:p>
          <a:p>
            <a:pPr marL="898525" indent="-35560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young carers</a:t>
            </a:r>
          </a:p>
          <a:p>
            <a:pPr marL="898525" indent="-35560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children and young people who have experienced exclusion</a:t>
            </a:r>
          </a:p>
          <a:p>
            <a:pPr marL="898525" indent="-35560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children and young people with social and emotional needs linked to mental health</a:t>
            </a:r>
          </a:p>
        </p:txBody>
      </p:sp>
      <p:pic>
        <p:nvPicPr>
          <p:cNvPr id="6" name="Picture 5" descr="image" title="boy walking away from school sign">
            <a:extLst>
              <a:ext uri="{FF2B5EF4-FFF2-40B4-BE49-F238E27FC236}">
                <a16:creationId xmlns:a16="http://schemas.microsoft.com/office/drawing/2014/main" id="{EFA2673D-1028-929C-88F6-60BA67A5F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052" y="1563910"/>
            <a:ext cx="3259898" cy="15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image of 3 cogs interlinked with the text Changing practice, changing systems and changing culture" title="3 cogs">
            <a:extLst>
              <a:ext uri="{FF2B5EF4-FFF2-40B4-BE49-F238E27FC236}">
                <a16:creationId xmlns:a16="http://schemas.microsoft.com/office/drawing/2014/main" id="{A191116D-A90B-8CFC-C24E-090E9A2B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091195" y="1419224"/>
            <a:ext cx="4918272" cy="4791722"/>
            <a:chOff x="3826335" y="1099594"/>
            <a:chExt cx="5281419" cy="514552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243F709F-7062-D30D-71AD-B1064ACB75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8" t="11711" r="17565" b="15524"/>
            <a:stretch/>
          </p:blipFill>
          <p:spPr bwMode="auto">
            <a:xfrm>
              <a:off x="3826335" y="3545119"/>
              <a:ext cx="2699999" cy="270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7F19682-9032-11A5-0018-92E9B0A649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605E4C">
                    <a:alpha val="64706"/>
                  </a:srgbClr>
                </a:clrFrom>
                <a:clrTo>
                  <a:srgbClr val="605E4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1" t="11226" r="17006" b="17458"/>
            <a:stretch/>
          </p:blipFill>
          <p:spPr bwMode="auto">
            <a:xfrm rot="21116828">
              <a:off x="4746000" y="1099594"/>
              <a:ext cx="2700000" cy="270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8D94F591-370B-B536-5B4D-6617C72DFF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6" t="9817" r="10263" b="11126"/>
            <a:stretch/>
          </p:blipFill>
          <p:spPr bwMode="auto">
            <a:xfrm rot="310095">
              <a:off x="6407754" y="3118092"/>
              <a:ext cx="2700000" cy="2700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Image of large cog with text that says implementing change " title="Big cog">
            <a:extLst>
              <a:ext uri="{FF2B5EF4-FFF2-40B4-BE49-F238E27FC236}">
                <a16:creationId xmlns:a16="http://schemas.microsoft.com/office/drawing/2014/main" id="{F410A1F5-D7D3-0130-8DA2-48F8FED88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4766" r="9120" b="9505"/>
          <a:stretch/>
        </p:blipFill>
        <p:spPr bwMode="auto">
          <a:xfrm>
            <a:off x="2526436" y="1559876"/>
            <a:ext cx="342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B5E430DC-AFD7-CE67-6EF1-6E9D8F95A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73037" y="291406"/>
            <a:ext cx="10836275" cy="71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can we do? </a:t>
            </a:r>
          </a:p>
        </p:txBody>
      </p:sp>
    </p:spTree>
    <p:extLst>
      <p:ext uri="{BB962C8B-B14F-4D97-AF65-F5344CB8AC3E}">
        <p14:creationId xmlns:p14="http://schemas.microsoft.com/office/powerpoint/2010/main" val="363704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85753987" descr="image of a cog with the text Changing systems" title="Co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9622" r="12701" b="11414"/>
          <a:stretch>
            <a:fillRect/>
          </a:stretch>
        </p:blipFill>
        <p:spPr bwMode="auto">
          <a:xfrm>
            <a:off x="8193605" y="1535699"/>
            <a:ext cx="3708635" cy="378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68E900D-10C9-AC6B-D588-313480E70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9119" y="657734"/>
            <a:ext cx="868244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Reviewing systems to support attendance</a:t>
            </a:r>
            <a:endParaRPr kumimoji="0" lang="en-GB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31800-FCEC-3B89-2C3C-E71DC7516A43}"/>
              </a:ext>
            </a:extLst>
          </p:cNvPr>
          <p:cNvSpPr txBox="1"/>
          <p:nvPr/>
        </p:nvSpPr>
        <p:spPr>
          <a:xfrm>
            <a:off x="709748" y="1830428"/>
            <a:ext cx="9261567" cy="3740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effective use of data to identify early warning signs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rigorous tracking and monitoring of all absences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analysis of ‘actionable data’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identify history of absence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evidence-based support approaches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whole school approaches 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highlight absence through a range of lenses systems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multi-dimensional, multi-tiered systems of support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0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767332521" descr="image of a cog with the text Changing culture" title="co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8820" r="12708" b="9868"/>
          <a:stretch>
            <a:fillRect/>
          </a:stretch>
        </p:blipFill>
        <p:spPr bwMode="auto">
          <a:xfrm>
            <a:off x="8080088" y="1642841"/>
            <a:ext cx="3341167" cy="35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F93444-D642-9AF8-A7CC-65C26D855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39" y="645682"/>
            <a:ext cx="1047307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Developing a positive culture for attendance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BDAC6-313B-8604-2D88-7DD442C5F25E}"/>
              </a:ext>
            </a:extLst>
          </p:cNvPr>
          <p:cNvSpPr txBox="1"/>
          <p:nvPr/>
        </p:nvSpPr>
        <p:spPr>
          <a:xfrm>
            <a:off x="670559" y="1941272"/>
            <a:ext cx="8993028" cy="421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clear leadership is needed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equity and inclusion are embedded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compassionate, flexible relationships 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support families to build their confidence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feelings of safety and belonging are prioritised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niversal and targeted approaches are balanced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families, partners, and community members are valued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ensure all stakeholders understand the importance of attendance 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cross-sector working - avoiding a discrete problem-solving approach</a:t>
            </a:r>
          </a:p>
        </p:txBody>
      </p:sp>
    </p:spTree>
    <p:extLst>
      <p:ext uri="{BB962C8B-B14F-4D97-AF65-F5344CB8AC3E}">
        <p14:creationId xmlns:p14="http://schemas.microsoft.com/office/powerpoint/2010/main" val="127814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514521461" descr="image of a cog with the text Changing Practice" title="CO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10060" r="10783" b="9120"/>
          <a:stretch>
            <a:fillRect/>
          </a:stretch>
        </p:blipFill>
        <p:spPr bwMode="auto">
          <a:xfrm>
            <a:off x="8570982" y="1277756"/>
            <a:ext cx="3532184" cy="35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1C05277-B8CB-C781-A7C0-E6A589A95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1222" y="301588"/>
            <a:ext cx="894370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Reviewing practices to support attendance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DAA2C-C1DA-AD49-E7E8-59068432F921}"/>
              </a:ext>
            </a:extLst>
          </p:cNvPr>
          <p:cNvSpPr txBox="1"/>
          <p:nvPr/>
        </p:nvSpPr>
        <p:spPr>
          <a:xfrm>
            <a:off x="740228" y="1714868"/>
            <a:ext cx="11190514" cy="421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aligning to values and culture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getting it right for every child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reflecting the views of the young person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curriculum flexibility and learning pathways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low income supports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prioritising social and emotional support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building connections with a key person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targeting underlying causes such as wellbeing and additional support needs</a:t>
            </a:r>
            <a:endParaRPr lang="en-GB" sz="24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sz="2400" b="0" kern="1200" dirty="0">
                <a:effectLst/>
                <a:ea typeface="Times New Roman" panose="02020603050405020304" pitchFamily="18" charset="0"/>
              </a:rPr>
              <a:t>activating children and young peoples’ motivation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61546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759" y="606010"/>
            <a:ext cx="851903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Whole school approaches</a:t>
            </a:r>
            <a:endParaRPr kumimoji="0" lang="en-GB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6F0AB-360D-BEC6-8935-FFB8D8196521}"/>
              </a:ext>
            </a:extLst>
          </p:cNvPr>
          <p:cNvSpPr txBox="1"/>
          <p:nvPr/>
        </p:nvSpPr>
        <p:spPr>
          <a:xfrm>
            <a:off x="6409508" y="5020358"/>
            <a:ext cx="607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/>
              </a:rPr>
              <a:t>Info Sheet 109 Restorative Communities (cycj.org.uk)</a:t>
            </a:r>
            <a:endParaRPr lang="en-GB" sz="2000" dirty="0">
              <a:highlight>
                <a:srgbClr val="FFFF00"/>
              </a:highlight>
            </a:endParaRPr>
          </a:p>
        </p:txBody>
      </p:sp>
      <p:pic>
        <p:nvPicPr>
          <p:cNvPr id="6" name="Picture 5" descr=" Image of lots of crosses that are interlinked with the following text.&#10;1. Ethos of care, respect, and justice.&#10;2. Rights and relationship policy.&#10;3. Strong learner voice and participation.&#10;4. Social and emotional learning focus.&#10;5. Use Circles to problem solve and build community.&#10;6. Mediation and peer mentoring.&#10;7. Emotional literacy focus.&#10;8. Prioritise belonging and connectedness.&#10;9. Restorative approaches.&#10;10. Inclusion, wellbeing and equality focus.&#10;" title="Whole school approaches">
            <a:extLst>
              <a:ext uri="{FF2B5EF4-FFF2-40B4-BE49-F238E27FC236}">
                <a16:creationId xmlns:a16="http://schemas.microsoft.com/office/drawing/2014/main" id="{0DAF7E48-3DEE-714B-54C9-E20B4C579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59" y="2220633"/>
            <a:ext cx="11534984" cy="2556784"/>
          </a:xfrm>
          <a:prstGeom prst="rect">
            <a:avLst/>
          </a:prstGeom>
          <a:ln w="28575">
            <a:solidFill>
              <a:srgbClr val="00ABB5"/>
            </a:solidFill>
          </a:ln>
        </p:spPr>
      </p:pic>
    </p:spTree>
    <p:extLst>
      <p:ext uri="{BB962C8B-B14F-4D97-AF65-F5344CB8AC3E}">
        <p14:creationId xmlns:p14="http://schemas.microsoft.com/office/powerpoint/2010/main" val="5293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967" y="578304"/>
            <a:ext cx="9233935" cy="755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Improving motivation and engagement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99A3C-6D8D-AB3F-C9F9-7C0441E0819C}"/>
              </a:ext>
            </a:extLst>
          </p:cNvPr>
          <p:cNvSpPr txBox="1"/>
          <p:nvPr/>
        </p:nvSpPr>
        <p:spPr>
          <a:xfrm>
            <a:off x="438967" y="1916613"/>
            <a:ext cx="108473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How do you promote a sense of belonging, empowerment and identity?</a:t>
            </a:r>
          </a:p>
          <a:p>
            <a:endParaRPr lang="en-GB" sz="2800" dirty="0"/>
          </a:p>
          <a:p>
            <a:r>
              <a:rPr lang="en-GB" sz="2800" dirty="0"/>
              <a:t>What impact does this have on attendance?</a:t>
            </a:r>
          </a:p>
        </p:txBody>
      </p:sp>
      <p:pic>
        <p:nvPicPr>
          <p:cNvPr id="8" name="Picture 7" descr="Image of 4 desks with only 3 pupils" title="Missing pupil">
            <a:extLst>
              <a:ext uri="{FF2B5EF4-FFF2-40B4-BE49-F238E27FC236}">
                <a16:creationId xmlns:a16="http://schemas.microsoft.com/office/drawing/2014/main" id="{6CC86DC1-7292-0427-52C7-5720B277B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11"/>
          <a:stretch/>
        </p:blipFill>
        <p:spPr>
          <a:xfrm>
            <a:off x="3601823" y="3429000"/>
            <a:ext cx="4988354" cy="27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3351DD-4E8C-13E4-103B-B49E52A66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684" y="738367"/>
            <a:ext cx="5397195" cy="723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srgbClr val="B3D2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What data do I need?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56870-0C4B-4F14-F9AA-228C46F78174}"/>
              </a:ext>
            </a:extLst>
          </p:cNvPr>
          <p:cNvSpPr txBox="1"/>
          <p:nvPr/>
        </p:nvSpPr>
        <p:spPr>
          <a:xfrm>
            <a:off x="475684" y="1852747"/>
            <a:ext cx="7727792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data are you using?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How is data gathered?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What is your early warning system?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What does your transition data look like?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How are you using data to protect </a:t>
            </a:r>
            <a:r>
              <a:rPr lang="en-GB" sz="2400" dirty="0"/>
              <a:t>vulnerable groups?</a:t>
            </a:r>
          </a:p>
        </p:txBody>
      </p:sp>
      <p:pic>
        <p:nvPicPr>
          <p:cNvPr id="10" name="Picture 9" descr="Image of man using a computer " title="Computer operator">
            <a:extLst>
              <a:ext uri="{FF2B5EF4-FFF2-40B4-BE49-F238E27FC236}">
                <a16:creationId xmlns:a16="http://schemas.microsoft.com/office/drawing/2014/main" id="{BF450A44-0316-41E2-F822-FB320B33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79" y="369159"/>
            <a:ext cx="6188491" cy="336777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7CDE3C4-A9AF-EA8F-A088-DA36A7659C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75684" y="5317636"/>
            <a:ext cx="1014572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Absence is only a symptom of what else is happening</a:t>
            </a:r>
            <a:r>
              <a:rPr lang="en-GB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1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CBC0B6-C21C-9DB3-181E-DD88BC59B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472" y="775641"/>
            <a:ext cx="11925322" cy="6617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srgbClr val="B3D2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Putting Children, Young People and Families at the Centre</a:t>
            </a:r>
          </a:p>
        </p:txBody>
      </p:sp>
      <p:pic>
        <p:nvPicPr>
          <p:cNvPr id="2" name="Picture 1" descr="Image1 magnify glass&#10;Image 2 group of people talking&#10;Image 3 hand holding a brain&#10;Image 4 group talking round a table&#10;image 5 circle with arrows" title="flow chart of change">
            <a:extLst>
              <a:ext uri="{FF2B5EF4-FFF2-40B4-BE49-F238E27FC236}">
                <a16:creationId xmlns:a16="http://schemas.microsoft.com/office/drawing/2014/main" id="{F019F94B-DF7C-F6C1-9C9F-A1D16885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2" t="44383" r="8997" b="33522"/>
          <a:stretch/>
        </p:blipFill>
        <p:spPr>
          <a:xfrm>
            <a:off x="362472" y="2838680"/>
            <a:ext cx="11146972" cy="1567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BFAFB-A394-6F53-FFA9-4000FD64013C}"/>
              </a:ext>
            </a:extLst>
          </p:cNvPr>
          <p:cNvSpPr txBox="1"/>
          <p:nvPr/>
        </p:nvSpPr>
        <p:spPr>
          <a:xfrm>
            <a:off x="475683" y="2222385"/>
            <a:ext cx="1645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1. Identify target pupils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49947-001A-7B41-9793-512DE110E22A}"/>
              </a:ext>
            </a:extLst>
          </p:cNvPr>
          <p:cNvSpPr txBox="1"/>
          <p:nvPr/>
        </p:nvSpPr>
        <p:spPr>
          <a:xfrm>
            <a:off x="2800873" y="2227578"/>
            <a:ext cx="1223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2. Gather all views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DFFB3B-AD76-DE3F-6A99-8C99CCD003A4}"/>
              </a:ext>
            </a:extLst>
          </p:cNvPr>
          <p:cNvSpPr txBox="1"/>
          <p:nvPr/>
        </p:nvSpPr>
        <p:spPr>
          <a:xfrm>
            <a:off x="4895283" y="2218508"/>
            <a:ext cx="1645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3. Understand the causes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CA26-8048-0CE8-1DE9-A823656E4809}"/>
              </a:ext>
            </a:extLst>
          </p:cNvPr>
          <p:cNvSpPr txBox="1"/>
          <p:nvPr/>
        </p:nvSpPr>
        <p:spPr>
          <a:xfrm>
            <a:off x="7061541" y="2227578"/>
            <a:ext cx="1811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4. Co-create intervention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5D0EB-BB9C-9EAE-6AA7-04DEF10FDF89}"/>
              </a:ext>
            </a:extLst>
          </p:cNvPr>
          <p:cNvSpPr txBox="1"/>
          <p:nvPr/>
        </p:nvSpPr>
        <p:spPr>
          <a:xfrm>
            <a:off x="9314883" y="2227578"/>
            <a:ext cx="2229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5. Implement, monitor and evaluate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AF2EC-4662-30D1-0FA6-7EC43250895C}"/>
              </a:ext>
            </a:extLst>
          </p:cNvPr>
          <p:cNvSpPr txBox="1"/>
          <p:nvPr/>
        </p:nvSpPr>
        <p:spPr>
          <a:xfrm>
            <a:off x="4024427" y="4626285"/>
            <a:ext cx="7579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4"/>
              </a:rPr>
              <a:t>Targeted Intervention and Data Gathering (Forth Valley &amp; West Lothian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94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Link to  Improving Attendance:underatnding the Issues report" title="Link">
            <a:extLst>
              <a:ext uri="{FF2B5EF4-FFF2-40B4-BE49-F238E27FC236}">
                <a16:creationId xmlns:a16="http://schemas.microsoft.com/office/drawing/2014/main" id="{757DFFDE-8109-3A4E-CECB-3FA79AEBC4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812" y="185372"/>
            <a:ext cx="8343900" cy="7976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Improving attendance in Scotland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Roboto Light" panose="02000000000000000000" pitchFamily="2" charset="0"/>
              <a:cs typeface="Arial"/>
            </a:endParaRPr>
          </a:p>
        </p:txBody>
      </p:sp>
      <p:pic>
        <p:nvPicPr>
          <p:cNvPr id="15" name="Picture 14" descr="Image of the key findings that are outlined more fully in the report" title="Sketchnote ">
            <a:extLst>
              <a:ext uri="{FF2B5EF4-FFF2-40B4-BE49-F238E27FC236}">
                <a16:creationId xmlns:a16="http://schemas.microsoft.com/office/drawing/2014/main" id="{0A874235-6087-F496-A5BF-21BAAA9E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8" r="21535" b="4972"/>
          <a:stretch/>
        </p:blipFill>
        <p:spPr>
          <a:xfrm>
            <a:off x="255345" y="1387896"/>
            <a:ext cx="7324523" cy="5240461"/>
          </a:xfrm>
          <a:prstGeom prst="rect">
            <a:avLst/>
          </a:prstGeom>
        </p:spPr>
      </p:pic>
      <p:pic>
        <p:nvPicPr>
          <p:cNvPr id="6" name="Picture 5" descr="llink to paper" title="QR code">
            <a:extLst>
              <a:ext uri="{FF2B5EF4-FFF2-40B4-BE49-F238E27FC236}">
                <a16:creationId xmlns:a16="http://schemas.microsoft.com/office/drawing/2014/main" id="{EA8528A7-B6CA-098B-BB09-B913D6AEB4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589" y="3461043"/>
            <a:ext cx="2607576" cy="2320504"/>
          </a:xfrm>
          <a:prstGeom prst="rect">
            <a:avLst/>
          </a:prstGeom>
        </p:spPr>
      </p:pic>
      <p:sp>
        <p:nvSpPr>
          <p:cNvPr id="7" name="Title 3" descr="Link to  Improving Attendance:underatnding the Issues report" title="Link">
            <a:extLst>
              <a:ext uri="{FF2B5EF4-FFF2-40B4-BE49-F238E27FC236}">
                <a16:creationId xmlns:a16="http://schemas.microsoft.com/office/drawing/2014/main" id="{25A03A5E-2F11-6445-683B-AF8B29DB8F60}"/>
              </a:ext>
            </a:extLst>
          </p:cNvPr>
          <p:cNvSpPr txBox="1">
            <a:spLocks/>
          </p:cNvSpPr>
          <p:nvPr/>
        </p:nvSpPr>
        <p:spPr>
          <a:xfrm>
            <a:off x="8655589" y="1387896"/>
            <a:ext cx="2897822" cy="1708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en-GB" sz="2800" dirty="0">
                <a:latin typeface="+mn-lt"/>
                <a:ea typeface="Roboto Light" panose="02000000000000000000" pitchFamily="2" charset="0"/>
                <a:cs typeface="+mn-cs"/>
              </a:rPr>
              <a:t>Read </a:t>
            </a:r>
            <a:r>
              <a:rPr lang="en-GB" sz="2800" dirty="0">
                <a:latin typeface="+mn-lt"/>
                <a:hlinkClick r:id="rId5"/>
              </a:rPr>
              <a:t>Improving Attendance in Scotland</a:t>
            </a:r>
            <a:endParaRPr lang="en-GB" sz="2800" dirty="0">
              <a:latin typeface="+mn-lt"/>
              <a:ea typeface="Roboto Light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2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2997" y="542002"/>
            <a:ext cx="4409259" cy="7586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/>
              </a:rPr>
              <a:t>Initiating Support 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his diagram outlined a spectrum with text and matching colours:&#10;1. School attendance - dark green&#10;Early warning signs of school attendance problems - green&#10;3. school attendance with substantial distress and pleas for non attendance - light green&#10;4. Morning misbehaviours to pursue school absence/occasional tardiness - very light green&#10;5. Repeated tardiness - yellow&#10;6. Periodic skipping of classes, missing part of the day, or full absence - yellow&#10;7. Repeated tardiness - amber&#10;8. Periodic skipping of classes, missing part of the day or full absence - orange&#10;9. Full absence from school for an extended period of time / school stayout - dark orange&#10;10. School drop out - red&#10;" title="Early warning system spectrum dia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8" y="2774351"/>
            <a:ext cx="10406003" cy="3327593"/>
          </a:xfrm>
          <a:prstGeom prst="rect">
            <a:avLst/>
          </a:prstGeom>
          <a:noFill/>
          <a:ln w="28575">
            <a:solidFill>
              <a:srgbClr val="31AEB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1A897-7EA6-C1F9-21F6-8C8E1CF9A6A0}"/>
              </a:ext>
            </a:extLst>
          </p:cNvPr>
          <p:cNvSpPr txBox="1"/>
          <p:nvPr/>
        </p:nvSpPr>
        <p:spPr>
          <a:xfrm>
            <a:off x="9001157" y="6329832"/>
            <a:ext cx="30574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>
                <a:cs typeface="Arial"/>
              </a:rPr>
              <a:t>(</a:t>
            </a:r>
            <a:r>
              <a:rPr lang="en-US" sz="2000" dirty="0"/>
              <a:t>Forth Valley West Lothian)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6D1B1-F028-7045-39C4-CDD3AE786599}"/>
              </a:ext>
            </a:extLst>
          </p:cNvPr>
          <p:cNvSpPr txBox="1"/>
          <p:nvPr/>
        </p:nvSpPr>
        <p:spPr>
          <a:xfrm>
            <a:off x="892997" y="1414615"/>
            <a:ext cx="10406004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Arial"/>
                <a:ea typeface="Times New Roman" panose="02020603050405020304" pitchFamily="18" charset="0"/>
                <a:cs typeface="Arial"/>
              </a:rPr>
              <a:t>School attendance through to school refusal can be considered as a spectrum which can be used as an early warning system to initiate support.</a:t>
            </a:r>
          </a:p>
        </p:txBody>
      </p:sp>
    </p:spTree>
    <p:extLst>
      <p:ext uri="{BB962C8B-B14F-4D97-AF65-F5344CB8AC3E}">
        <p14:creationId xmlns:p14="http://schemas.microsoft.com/office/powerpoint/2010/main" val="105920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98F68-A6DF-392B-D77C-156AA81E24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8346" y="206659"/>
            <a:ext cx="6821488" cy="742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Resources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 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834" y="1023875"/>
            <a:ext cx="11563061" cy="38475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hlinkClick r:id="rId3"/>
              </a:rPr>
              <a:t>Included, engaged and involved part 1 (gov.scot)</a:t>
            </a:r>
            <a:endParaRPr lang="en-GB" sz="2200" b="1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/>
                <a:ea typeface="Times New Roman" panose="02020603050405020304" pitchFamily="18" charset="0"/>
                <a:cs typeface="Arial"/>
              </a:rPr>
              <a:t>This national policy provides the framework for the promotion and management of attendance and absence.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hlinkClick r:id="rId4"/>
              </a:rPr>
              <a:t>Attendance toolkit (glowscotland.org.uk)</a:t>
            </a:r>
            <a:endParaRPr lang="en-GB" sz="22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/>
                <a:ea typeface="Times New Roman" panose="02020603050405020304" pitchFamily="18" charset="0"/>
                <a:cs typeface="Arial"/>
              </a:rPr>
              <a:t>An interactive attendance toolkit, created by FVWL Regional Improvement Collaborative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latin typeface="Arial"/>
                <a:ea typeface="Arial" panose="020B0604020202020204" pitchFamily="34" charset="0"/>
                <a:cs typeface="Arial"/>
                <a:hlinkClick r:id="rId5"/>
              </a:rPr>
              <a:t>Promoting Attendance: self-reflection questions for educational settings</a:t>
            </a:r>
            <a:endParaRPr lang="en-GB" sz="2200" dirty="0">
              <a:ea typeface="Arial" panose="020B0604020202020204" pitchFamily="34" charset="0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Arial"/>
                <a:ea typeface="Arial" panose="020B0604020202020204" pitchFamily="34" charset="0"/>
                <a:cs typeface="Arial"/>
              </a:rPr>
              <a:t>This resource provides self-reflection questions for schools to further explore and implement practices which will encourage good attendance.</a:t>
            </a:r>
            <a:endParaRPr lang="en-GB" sz="2000" dirty="0"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78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>
            <a:extLst>
              <a:ext uri="{FF2B5EF4-FFF2-40B4-BE49-F238E27FC236}">
                <a16:creationId xmlns:a16="http://schemas.microsoft.com/office/drawing/2014/main" id="{51A4B31C-6F5B-D9AF-EB39-7B6F1AB6F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7183" y="4064641"/>
            <a:ext cx="10800000" cy="83099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noProof="0" dirty="0">
                <a:latin typeface="+mn-lt"/>
                <a:ea typeface="Roboto Light" panose="02000000000000000000" pitchFamily="2" charset="0"/>
                <a:cs typeface="Arial"/>
              </a:rPr>
              <a:t>Thank you!</a:t>
            </a:r>
            <a:endParaRPr lang="en-GB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Roboto Light" panose="02000000000000000000" pitchFamily="2" charset="0"/>
              <a:cs typeface="Arial"/>
            </a:endParaRPr>
          </a:p>
        </p:txBody>
      </p:sp>
      <p:pic>
        <p:nvPicPr>
          <p:cNvPr id="6" name="Picture 5" descr="Banner" title="Education Scotland bann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036"/>
            <a:ext cx="12188504" cy="1377584"/>
          </a:xfrm>
          <a:prstGeom prst="rect">
            <a:avLst/>
          </a:prstGeom>
        </p:spPr>
      </p:pic>
      <p:pic>
        <p:nvPicPr>
          <p:cNvPr id="4" name="Picture 3" descr="Education Scotland Logo" title="Logo">
            <a:extLst>
              <a:ext uri="{FF2B5EF4-FFF2-40B4-BE49-F238E27FC236}">
                <a16:creationId xmlns:a16="http://schemas.microsoft.com/office/drawing/2014/main" id="{B7A35B87-9331-8E41-5BC9-5446956F0B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892" y="290696"/>
            <a:ext cx="4232791" cy="18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QR code" title="Feedback for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982" y="3044315"/>
            <a:ext cx="2146522" cy="21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D0698-E682-9D20-BA4D-3EB0249F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63" y="617675"/>
            <a:ext cx="2538550" cy="846455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Data</a:t>
            </a:r>
          </a:p>
        </p:txBody>
      </p:sp>
      <p:graphicFrame>
        <p:nvGraphicFramePr>
          <p:cNvPr id="9" name="Chart 8" descr="The data shows attendance as a percentage at:&#10;93.1% from 2010 to 2011&#10;93.6% from 2012 to 2013&#10;93.7% from 2014 to 2015&#10;93.3% from 2016 to 2017&#10;93% from 2018 to 2019&#10;92% from 2020 to 2021&#10;90.2% from 2022 to 2023&#10;">
            <a:extLst>
              <a:ext uri="{FF2B5EF4-FFF2-40B4-BE49-F238E27FC236}">
                <a16:creationId xmlns:a16="http://schemas.microsoft.com/office/drawing/2014/main" id="{527FC8A9-7DE5-2A19-313B-99063D79F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49371"/>
              </p:ext>
            </p:extLst>
          </p:nvPr>
        </p:nvGraphicFramePr>
        <p:xfrm>
          <a:off x="97972" y="1197429"/>
          <a:ext cx="9699171" cy="54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5" descr="Table with the following data. &#10;Academic year 2010 to 2011 Percentage 93.1&#10;&#10;Academic year 2012 to 2013 Percentage 93.6&#10;&#10;Academic year 2022 to 2023 Percentage 92.2&#10;&#10;Academic year 2020 to 2021 Percentage 92&#10;&#10;Academic year 2014 to 2015&#10; Percentage 93.&#10;&#10;&#10;&#10;&#10;&#10;" title="Attendance data ">
            <a:extLst>
              <a:ext uri="{FF2B5EF4-FFF2-40B4-BE49-F238E27FC236}">
                <a16:creationId xmlns:a16="http://schemas.microsoft.com/office/drawing/2014/main" id="{41C5CCCF-EDCE-3435-2E10-A5B543155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44157"/>
              </p:ext>
            </p:extLst>
          </p:nvPr>
        </p:nvGraphicFramePr>
        <p:xfrm>
          <a:off x="9165771" y="182246"/>
          <a:ext cx="2928257" cy="305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284642088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504178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Academic year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86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 to 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93.1%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56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 to 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93.6%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78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 to 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93.7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433421"/>
                  </a:ext>
                </a:extLst>
              </a:tr>
              <a:tr h="469063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 to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93.3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32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 to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68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 to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090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to 2023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90.2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44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4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BB7960-91E5-4A72-9D74-246205ADC4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100" y="391061"/>
            <a:ext cx="6142435" cy="6722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Attendance 2023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graphicFrame>
        <p:nvGraphicFramePr>
          <p:cNvPr id="5" name="Chart 4" descr="graph and table " title="Attendance 20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542138"/>
              </p:ext>
            </p:extLst>
          </p:nvPr>
        </p:nvGraphicFramePr>
        <p:xfrm>
          <a:off x="292100" y="846455"/>
          <a:ext cx="11582400" cy="601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97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BB7960-91E5-4A72-9D74-246205ADC4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009" y="77073"/>
            <a:ext cx="6142435" cy="6722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Primary School Attendance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graphicFrame>
        <p:nvGraphicFramePr>
          <p:cNvPr id="4" name="Chart 3" descr="Graph and table " title="Primary school dat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854803"/>
              </p:ext>
            </p:extLst>
          </p:nvPr>
        </p:nvGraphicFramePr>
        <p:xfrm>
          <a:off x="444500" y="749300"/>
          <a:ext cx="11150600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830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BB7960-91E5-4A72-9D74-246205ADC4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1458" y="245707"/>
            <a:ext cx="8174330" cy="6722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ea typeface="+mj-lt"/>
                <a:cs typeface="+mj-lt"/>
              </a:rPr>
              <a:t>Secondary School Attendance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graphicFrame>
        <p:nvGraphicFramePr>
          <p:cNvPr id="2" name="Chart 1" descr="Graph and table " title="SEcondary School Data">
            <a:extLst>
              <a:ext uri="{FF2B5EF4-FFF2-40B4-BE49-F238E27FC236}">
                <a16:creationId xmlns:a16="http://schemas.microsoft.com/office/drawing/2014/main" id="{3153608D-C896-0B95-FBEF-348619C98E08}"/>
              </a:ext>
            </a:extLst>
          </p:cNvPr>
          <p:cNvGraphicFramePr>
            <a:graphicFrameLocks/>
          </p:cNvGraphicFramePr>
          <p:nvPr/>
        </p:nvGraphicFramePr>
        <p:xfrm>
          <a:off x="430305" y="1075765"/>
          <a:ext cx="11421035" cy="557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124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64" y="631390"/>
            <a:ext cx="10409654" cy="98730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Engagement is as important as attendance</a:t>
            </a:r>
            <a:endParaRPr lang="en-GB" sz="4000" dirty="0">
              <a:highlight>
                <a:srgbClr val="FFFF00"/>
              </a:highlight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484" y="1831119"/>
            <a:ext cx="10335015" cy="3901837"/>
          </a:xfrm>
          <a:prstGeom prst="rect">
            <a:avLst/>
          </a:prstGeom>
          <a:ln w="28575">
            <a:solidFill>
              <a:srgbClr val="00ABB5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Arial"/>
                <a:ea typeface="Yu Mincho"/>
                <a:cs typeface="Arial"/>
              </a:rPr>
              <a:t>Engagement happens when children and young people give attention to, and are actively involved in, a learning task.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Arial"/>
                <a:ea typeface="Yu Mincho"/>
                <a:cs typeface="Arial"/>
              </a:rPr>
              <a:t>Types of e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ngagement include:</a:t>
            </a:r>
            <a:endParaRPr lang="en-GB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541020" lvl="0" indent="-36322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emotional</a:t>
            </a:r>
            <a:r>
              <a:rPr lang="en-GB" sz="2400" dirty="0">
                <a:latin typeface="Arial"/>
                <a:ea typeface="Yu Mincho"/>
                <a:cs typeface="Arial"/>
              </a:rPr>
              <a:t> (interest, boredom, happiness)</a:t>
            </a:r>
            <a:endParaRPr lang="en-GB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541020" indent="-36322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behavioural (attention, effort, persistence) </a:t>
            </a:r>
          </a:p>
          <a:p>
            <a:pPr marL="541020" lvl="0" indent="-36322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cognitive (motivation, learning strategies)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1020" indent="-36322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agency (expressing interests and needs) 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" title="Engagement is as important as attendance">
            <a:extLst>
              <a:ext uri="{FF2B5EF4-FFF2-40B4-BE49-F238E27FC236}">
                <a16:creationId xmlns:a16="http://schemas.microsoft.com/office/drawing/2014/main" id="{19A97EAE-B3D5-09E1-AE18-AC38F6551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6" t="11502" r="1403" b="11847"/>
          <a:stretch/>
        </p:blipFill>
        <p:spPr>
          <a:xfrm>
            <a:off x="7921126" y="4746171"/>
            <a:ext cx="4131538" cy="20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6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BB7960-91E5-4A72-9D74-246205ADC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0769" y="639778"/>
            <a:ext cx="6142435" cy="6722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ea typeface="+mj-lt"/>
                <a:cs typeface="+mj-lt"/>
              </a:rPr>
              <a:t>What does the research say?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sp>
        <p:nvSpPr>
          <p:cNvPr id="6" name="Rounded Rectangle 5" descr="Speech bubble containing ellipsis "/>
          <p:cNvSpPr/>
          <p:nvPr/>
        </p:nvSpPr>
        <p:spPr>
          <a:xfrm>
            <a:off x="8551225" y="90577"/>
            <a:ext cx="3482853" cy="8550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 descr="Image of a speech bubble with the text talking point." title="Talking point">
            <a:extLst>
              <a:ext uri="{FF2B5EF4-FFF2-40B4-BE49-F238E27FC236}">
                <a16:creationId xmlns:a16="http://schemas.microsoft.com/office/drawing/2014/main" id="{A146AD51-E1F2-F069-C0EB-C1678AF2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30406" y="266530"/>
            <a:ext cx="3190457" cy="1596647"/>
            <a:chOff x="34113" y="5056861"/>
            <a:chExt cx="2725583" cy="1392099"/>
          </a:xfrm>
          <a:solidFill>
            <a:schemeClr val="bg1"/>
          </a:solidFill>
        </p:grpSpPr>
        <p:pic>
          <p:nvPicPr>
            <p:cNvPr id="3" name="Graphic 2" descr="Chat bubble with solid fill">
              <a:extLst>
                <a:ext uri="{FF2B5EF4-FFF2-40B4-BE49-F238E27FC236}">
                  <a16:creationId xmlns:a16="http://schemas.microsoft.com/office/drawing/2014/main" id="{A8E0ED34-598B-76E7-AAAD-10948570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13" y="5056861"/>
              <a:ext cx="1594511" cy="13920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2A54C8-C5C8-E1E2-4DC6-C1C5465CBBCF}"/>
                </a:ext>
              </a:extLst>
            </p:cNvPr>
            <p:cNvSpPr txBox="1"/>
            <p:nvPr/>
          </p:nvSpPr>
          <p:spPr>
            <a:xfrm>
              <a:off x="1443616" y="5417446"/>
              <a:ext cx="1316080" cy="34885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Talking Point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6F4D85-6241-ADFF-4F5C-91B3C06799C0}"/>
              </a:ext>
            </a:extLst>
          </p:cNvPr>
          <p:cNvSpPr txBox="1"/>
          <p:nvPr/>
        </p:nvSpPr>
        <p:spPr>
          <a:xfrm>
            <a:off x="-51667" y="1657648"/>
            <a:ext cx="12295334" cy="42188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35000" indent="-457200">
              <a:lnSpc>
                <a:spcPct val="125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All absence affects attainment, even when related to illness </a:t>
            </a:r>
          </a:p>
          <a:p>
            <a:pPr marL="635000" indent="-457200">
              <a:lnSpc>
                <a:spcPct val="125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An average of 90% attendance is the equivalent of missing an entire school year by 3</a:t>
            </a:r>
            <a:r>
              <a:rPr lang="en-GB" sz="2000" baseline="30000" dirty="0">
                <a:cs typeface="Calibri"/>
              </a:rPr>
              <a:t>rd</a:t>
            </a:r>
            <a:r>
              <a:rPr lang="en-GB" sz="2000" dirty="0">
                <a:cs typeface="Calibri"/>
              </a:rPr>
              <a:t> year of high school</a:t>
            </a:r>
          </a:p>
          <a:p>
            <a:pPr marL="635000" indent="-457200">
              <a:lnSpc>
                <a:spcPct val="125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School absences are associated with lower educational attainment and a greater likelihood of non-employment</a:t>
            </a:r>
          </a:p>
          <a:p>
            <a:pPr marL="635000" indent="-457200">
              <a:lnSpc>
                <a:spcPct val="125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Individuals who missed five days of school at age 10 were 5.7% more likely to have no qualifications</a:t>
            </a:r>
          </a:p>
          <a:p>
            <a:pPr marL="635000" indent="-457200">
              <a:lnSpc>
                <a:spcPct val="125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cs typeface="Arial"/>
              </a:rPr>
              <a:t>1% absence =  3%  decrease of a standard deviation in post-16 qualification tariff scores</a:t>
            </a:r>
          </a:p>
          <a:p>
            <a:pPr marL="635000" indent="-457200">
              <a:lnSpc>
                <a:spcPct val="125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Late coming is an early indication that absence may become a problem </a:t>
            </a:r>
          </a:p>
          <a:p>
            <a:pPr marL="635000" indent="-457200">
              <a:lnSpc>
                <a:spcPct val="125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An increase in unauthorised absence from age 10 to 11 can indicate more significant absence in later years</a:t>
            </a:r>
          </a:p>
          <a:p>
            <a:pPr marL="635000" indent="-457200">
              <a:lnSpc>
                <a:spcPct val="125000"/>
              </a:lnSpc>
              <a:spcBef>
                <a:spcPts val="12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Absences may cause greater harm to those who experience socio‑economic deprivation</a:t>
            </a:r>
          </a:p>
        </p:txBody>
      </p:sp>
    </p:spTree>
    <p:extLst>
      <p:ext uri="{BB962C8B-B14F-4D97-AF65-F5344CB8AC3E}">
        <p14:creationId xmlns:p14="http://schemas.microsoft.com/office/powerpoint/2010/main" val="45781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C0E328-086A-B5A1-1DD9-9B972042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5954" y="6870700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latin typeface="+mn-lt"/>
                <a:hlinkClick r:id="rId3" tooltip="https://courses.lumenlearning.com/microeconomics/chapter/putting-it-together-1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6607" y="5023400"/>
            <a:ext cx="3336554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Calibri"/>
              </a:rPr>
              <a:t>(</a:t>
            </a:r>
            <a:r>
              <a:rPr lang="en-GB" sz="2000" dirty="0">
                <a:latin typeface="Arial"/>
                <a:ea typeface="Times New Roman" panose="02020603050405020304" pitchFamily="18" charset="0"/>
                <a:cs typeface="Calibri"/>
              </a:rPr>
              <a:t>Forth Valley West Lothian) </a:t>
            </a:r>
            <a:endParaRPr lang="en-GB" sz="2000" dirty="0">
              <a:latin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0FAAF-6E12-67AE-F095-0265C4439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4367" y="2247992"/>
            <a:ext cx="6318794" cy="3313030"/>
          </a:xfrm>
          <a:ln w="28575">
            <a:solidFill>
              <a:srgbClr val="00ABB5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kern="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The causes of absence are multifaceted and should be considered only as part of a bigger picture of the individual child or young person.</a:t>
            </a:r>
            <a:endParaRPr lang="en-GB" sz="3200" dirty="0">
              <a:solidFill>
                <a:srgbClr val="404040"/>
              </a:solidFill>
            </a:endParaRPr>
          </a:p>
          <a:p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E430DC-AFD7-CE67-6EF1-6E9D8F95A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677862" y="740709"/>
            <a:ext cx="10836275" cy="71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Understanding the reasons for absence</a:t>
            </a:r>
          </a:p>
        </p:txBody>
      </p:sp>
      <p:grpSp>
        <p:nvGrpSpPr>
          <p:cNvPr id="30" name="Group 29" descr="Four jigsaw pieces with the words: peers, family, school and individual written on each piece. ">
            <a:extLst>
              <a:ext uri="{FF2B5EF4-FFF2-40B4-BE49-F238E27FC236}">
                <a16:creationId xmlns:a16="http://schemas.microsoft.com/office/drawing/2014/main" id="{4A5CC74E-09AF-E15C-C184-981245F8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66391" y="1882344"/>
            <a:ext cx="3892731" cy="4271544"/>
            <a:chOff x="302898" y="59537"/>
            <a:chExt cx="5717331" cy="627369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0DCB6A-1889-01FC-FAF6-AA7A681FF9D8}"/>
                </a:ext>
              </a:extLst>
            </p:cNvPr>
            <p:cNvGrpSpPr/>
            <p:nvPr/>
          </p:nvGrpSpPr>
          <p:grpSpPr>
            <a:xfrm rot="2571816">
              <a:off x="1605553" y="59537"/>
              <a:ext cx="3132000" cy="3132000"/>
              <a:chOff x="2833803" y="3450717"/>
              <a:chExt cx="3132000" cy="3132000"/>
            </a:xfrm>
          </p:grpSpPr>
          <p:pic>
            <p:nvPicPr>
              <p:cNvPr id="11" name="Graphic 10" descr="Puzzle with solid fill">
                <a:extLst>
                  <a:ext uri="{FF2B5EF4-FFF2-40B4-BE49-F238E27FC236}">
                    <a16:creationId xmlns:a16="http://schemas.microsoft.com/office/drawing/2014/main" id="{79B643D7-43AF-EA93-46CB-2BA89D98D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833803" y="3450717"/>
                <a:ext cx="3132000" cy="31320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7E43DA-AD42-2B7A-5078-A419927454DC}"/>
                  </a:ext>
                </a:extLst>
              </p:cNvPr>
              <p:cNvSpPr txBox="1"/>
              <p:nvPr/>
            </p:nvSpPr>
            <p:spPr>
              <a:xfrm rot="19024067">
                <a:off x="3648875" y="4682174"/>
                <a:ext cx="1589252" cy="54310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School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9579DE-FDD7-D9C4-3DCD-DF342139B3E1}"/>
                </a:ext>
              </a:extLst>
            </p:cNvPr>
            <p:cNvGrpSpPr/>
            <p:nvPr/>
          </p:nvGrpSpPr>
          <p:grpSpPr>
            <a:xfrm>
              <a:off x="1653190" y="3201232"/>
              <a:ext cx="3132000" cy="3132000"/>
              <a:chOff x="2833803" y="3450717"/>
              <a:chExt cx="3132000" cy="3132000"/>
            </a:xfrm>
            <a:solidFill>
              <a:srgbClr val="00CC00"/>
            </a:solidFill>
          </p:grpSpPr>
          <p:pic>
            <p:nvPicPr>
              <p:cNvPr id="21" name="Graphic 20" descr="Puzzle with solid fill">
                <a:extLst>
                  <a:ext uri="{FF2B5EF4-FFF2-40B4-BE49-F238E27FC236}">
                    <a16:creationId xmlns:a16="http://schemas.microsoft.com/office/drawing/2014/main" id="{9D6EF8F2-C4FD-8271-025D-546E8F656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3803" y="3450717"/>
                <a:ext cx="3132000" cy="3132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4A05BC-7E7B-16C3-E60D-D8FD25B716E1}"/>
                  </a:ext>
                </a:extLst>
              </p:cNvPr>
              <p:cNvSpPr txBox="1"/>
              <p:nvPr/>
            </p:nvSpPr>
            <p:spPr>
              <a:xfrm rot="19024067">
                <a:off x="3648874" y="4682175"/>
                <a:ext cx="1589252" cy="54310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Family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742DBF-3B77-EA0D-085B-6F5785DB97D2}"/>
                </a:ext>
              </a:extLst>
            </p:cNvPr>
            <p:cNvGrpSpPr/>
            <p:nvPr/>
          </p:nvGrpSpPr>
          <p:grpSpPr>
            <a:xfrm rot="5400000">
              <a:off x="2888229" y="1806382"/>
              <a:ext cx="3132000" cy="3132000"/>
              <a:chOff x="2833803" y="3450717"/>
              <a:chExt cx="3132000" cy="3132000"/>
            </a:xfrm>
            <a:solidFill>
              <a:srgbClr val="0000FF"/>
            </a:solidFill>
          </p:grpSpPr>
          <p:pic>
            <p:nvPicPr>
              <p:cNvPr id="25" name="Graphic 24" descr="Puzzle with solid fill">
                <a:extLst>
                  <a:ext uri="{FF2B5EF4-FFF2-40B4-BE49-F238E27FC236}">
                    <a16:creationId xmlns:a16="http://schemas.microsoft.com/office/drawing/2014/main" id="{7A2AD305-0057-DD1F-EE03-AB0CC2635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33803" y="3450717"/>
                <a:ext cx="3132000" cy="31320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4FB428-C765-8899-F549-D803D31A4E1D}"/>
                  </a:ext>
                </a:extLst>
              </p:cNvPr>
              <p:cNvSpPr txBox="1"/>
              <p:nvPr/>
            </p:nvSpPr>
            <p:spPr>
              <a:xfrm rot="19024067">
                <a:off x="3425179" y="4678847"/>
                <a:ext cx="1898729" cy="67805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Individual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8B24BD8-024E-B25E-839F-E5F09572C4B0}"/>
                </a:ext>
              </a:extLst>
            </p:cNvPr>
            <p:cNvGrpSpPr/>
            <p:nvPr/>
          </p:nvGrpSpPr>
          <p:grpSpPr>
            <a:xfrm rot="5400000">
              <a:off x="302898" y="1804964"/>
              <a:ext cx="3132000" cy="3132000"/>
              <a:chOff x="2833803" y="3450717"/>
              <a:chExt cx="3132000" cy="3132000"/>
            </a:xfrm>
            <a:solidFill>
              <a:srgbClr val="FFFF00"/>
            </a:solidFill>
          </p:grpSpPr>
          <p:pic>
            <p:nvPicPr>
              <p:cNvPr id="28" name="Graphic 27" descr="Puzzle with solid fill">
                <a:extLst>
                  <a:ext uri="{FF2B5EF4-FFF2-40B4-BE49-F238E27FC236}">
                    <a16:creationId xmlns:a16="http://schemas.microsoft.com/office/drawing/2014/main" id="{F48462A0-35AE-6A5C-CBC2-A448A86EE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833803" y="3450717"/>
                <a:ext cx="3132000" cy="3132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A9C9F8-1E9C-6C6D-8525-381F9EAB44BC}"/>
                  </a:ext>
                </a:extLst>
              </p:cNvPr>
              <p:cNvSpPr txBox="1"/>
              <p:nvPr/>
            </p:nvSpPr>
            <p:spPr>
              <a:xfrm rot="19024067">
                <a:off x="3648876" y="4682174"/>
                <a:ext cx="1589252" cy="54310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b="1" dirty="0"/>
                  <a:t>Peers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950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2775</Words>
  <Application>Microsoft Office PowerPoint</Application>
  <PresentationFormat>Widescreen</PresentationFormat>
  <Paragraphs>385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Roboto Light</vt:lpstr>
      <vt:lpstr>Symbol</vt:lpstr>
      <vt:lpstr>Times New Roman</vt:lpstr>
      <vt:lpstr>Office Theme</vt:lpstr>
      <vt:lpstr>An overview</vt:lpstr>
      <vt:lpstr>Improving attendance in Scotland</vt:lpstr>
      <vt:lpstr>Data</vt:lpstr>
      <vt:lpstr>Attendance 2023 </vt:lpstr>
      <vt:lpstr>Primary School Attendance </vt:lpstr>
      <vt:lpstr>Secondary School Attendance </vt:lpstr>
      <vt:lpstr>Engagement is as important as attendance</vt:lpstr>
      <vt:lpstr>What does the research say? </vt:lpstr>
      <vt:lpstr>Understanding the reasons for absence</vt:lpstr>
      <vt:lpstr> Pushes and Pulls</vt:lpstr>
      <vt:lpstr>Groups more vulnerable to low attendance</vt:lpstr>
      <vt:lpstr>What can we do? </vt:lpstr>
      <vt:lpstr>Reviewing systems to support attendance</vt:lpstr>
      <vt:lpstr>Developing a positive culture for attendance</vt:lpstr>
      <vt:lpstr>Reviewing practices to support attendance</vt:lpstr>
      <vt:lpstr>Whole school approaches</vt:lpstr>
      <vt:lpstr>Improving motivation and engagement  </vt:lpstr>
      <vt:lpstr> What data do I need?</vt:lpstr>
      <vt:lpstr> Putting Children, Young People and Families at the Centre</vt:lpstr>
      <vt:lpstr>Initiating Support </vt:lpstr>
      <vt:lpstr>Resources  </vt:lpstr>
      <vt:lpstr>Thank you!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</dc:title>
  <dc:creator>Rebekah Constable</dc:creator>
  <cp:lastModifiedBy>Rebekah Constable</cp:lastModifiedBy>
  <cp:revision>16</cp:revision>
  <dcterms:created xsi:type="dcterms:W3CDTF">2024-01-29T08:52:26Z</dcterms:created>
  <dcterms:modified xsi:type="dcterms:W3CDTF">2024-03-12T13:21:30Z</dcterms:modified>
</cp:coreProperties>
</file>