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1" r:id="rId2"/>
    <p:sldId id="332" r:id="rId3"/>
    <p:sldId id="314" r:id="rId4"/>
    <p:sldId id="318" r:id="rId5"/>
    <p:sldId id="317" r:id="rId6"/>
    <p:sldId id="330" r:id="rId7"/>
    <p:sldId id="334" r:id="rId8"/>
    <p:sldId id="333" r:id="rId9"/>
    <p:sldId id="335" r:id="rId10"/>
    <p:sldId id="331" r:id="rId11"/>
    <p:sldId id="336" r:id="rId12"/>
    <p:sldId id="319" r:id="rId13"/>
    <p:sldId id="320" r:id="rId14"/>
    <p:sldId id="321" r:id="rId15"/>
    <p:sldId id="322" r:id="rId16"/>
    <p:sldId id="323" r:id="rId17"/>
    <p:sldId id="324" r:id="rId18"/>
    <p:sldId id="325" r:id="rId19"/>
    <p:sldId id="326" r:id="rId20"/>
    <p:sldId id="329" r:id="rId21"/>
    <p:sldId id="269" r:id="rId22"/>
    <p:sldId id="275"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22"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8179577-F272-484C-8AF8-ACA9FBB9616B}" type="datetimeFigureOut">
              <a:rPr lang="en-GB" smtClean="0"/>
              <a:t>26/09/2018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337039F-A7FC-48DB-9B59-E82040019FD8}" type="slidenum">
              <a:rPr lang="en-GB" smtClean="0"/>
              <a:t>‹#›</a:t>
            </a:fld>
            <a:endParaRPr lang="en-GB"/>
          </a:p>
        </p:txBody>
      </p:sp>
    </p:spTree>
    <p:extLst>
      <p:ext uri="{BB962C8B-B14F-4D97-AF65-F5344CB8AC3E}">
        <p14:creationId xmlns:p14="http://schemas.microsoft.com/office/powerpoint/2010/main" val="2825170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15BC94-20A2-42DB-962C-8B64A0931FF1}" type="slidenum">
              <a:rPr lang="en-GB" smtClean="0"/>
              <a:t>1</a:t>
            </a:fld>
            <a:endParaRPr lang="en-GB"/>
          </a:p>
        </p:txBody>
      </p:sp>
    </p:spTree>
    <p:extLst>
      <p:ext uri="{BB962C8B-B14F-4D97-AF65-F5344CB8AC3E}">
        <p14:creationId xmlns:p14="http://schemas.microsoft.com/office/powerpoint/2010/main" val="854554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337039F-A7FC-48DB-9B59-E82040019FD8}" type="slidenum">
              <a:rPr lang="en-GB" smtClean="0"/>
              <a:t>21</a:t>
            </a:fld>
            <a:endParaRPr lang="en-GB"/>
          </a:p>
        </p:txBody>
      </p:sp>
    </p:spTree>
    <p:extLst>
      <p:ext uri="{BB962C8B-B14F-4D97-AF65-F5344CB8AC3E}">
        <p14:creationId xmlns:p14="http://schemas.microsoft.com/office/powerpoint/2010/main" val="400394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346636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65212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97558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F516BD-B246-4BAA-8A82-117F17995DE9}"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869276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516BD-B246-4BAA-8A82-117F17995DE9}" type="datetimeFigureOut">
              <a:rPr lang="en-GB" smtClean="0"/>
              <a:t>26/09/2018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87951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F516BD-B246-4BAA-8A82-117F17995DE9}"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353559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F516BD-B246-4BAA-8A82-117F17995DE9}" type="datetimeFigureOut">
              <a:rPr lang="en-GB" smtClean="0"/>
              <a:t>26/09/2018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353375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F516BD-B246-4BAA-8A82-117F17995DE9}" type="datetimeFigureOut">
              <a:rPr lang="en-GB" smtClean="0"/>
              <a:t>26/09/2018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198440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516BD-B246-4BAA-8A82-117F17995DE9}" type="datetimeFigureOut">
              <a:rPr lang="en-GB" smtClean="0"/>
              <a:t>26/09/2018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1284586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516BD-B246-4BAA-8A82-117F17995DE9}"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97319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516BD-B246-4BAA-8A82-117F17995DE9}" type="datetimeFigureOut">
              <a:rPr lang="en-GB" smtClean="0"/>
              <a:t>26/09/2018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90ECBE-D330-4CC6-87DF-C45E564F1A4D}" type="slidenum">
              <a:rPr lang="en-GB" smtClean="0"/>
              <a:t>‹#›</a:t>
            </a:fld>
            <a:endParaRPr lang="en-GB"/>
          </a:p>
        </p:txBody>
      </p:sp>
    </p:spTree>
    <p:extLst>
      <p:ext uri="{BB962C8B-B14F-4D97-AF65-F5344CB8AC3E}">
        <p14:creationId xmlns:p14="http://schemas.microsoft.com/office/powerpoint/2010/main" val="2528705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516BD-B246-4BAA-8A82-117F17995DE9}" type="datetimeFigureOut">
              <a:rPr lang="en-GB" smtClean="0"/>
              <a:t>26/09/2018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0ECBE-D330-4CC6-87DF-C45E564F1A4D}" type="slidenum">
              <a:rPr lang="en-GB" smtClean="0"/>
              <a:t>‹#›</a:t>
            </a:fld>
            <a:endParaRPr lang="en-GB"/>
          </a:p>
        </p:txBody>
      </p:sp>
    </p:spTree>
    <p:extLst>
      <p:ext uri="{BB962C8B-B14F-4D97-AF65-F5344CB8AC3E}">
        <p14:creationId xmlns:p14="http://schemas.microsoft.com/office/powerpoint/2010/main" val="2415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9" descr="SOSLogo_highRes.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5955" y="5319714"/>
            <a:ext cx="1458515" cy="57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22" descr="12mmMarkRGB.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85889" y="5103020"/>
            <a:ext cx="440531" cy="74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descr="dualSGstacked_Col_print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2067" y="5103020"/>
            <a:ext cx="783431" cy="783431"/>
          </a:xfrm>
          <a:prstGeom prst="rect">
            <a:avLst/>
          </a:prstGeom>
          <a:noFill/>
          <a:extLst>
            <a:ext uri="{909E8E84-426E-40DD-AFC4-6F175D3DCCD1}">
              <a14:hiddenFill xmlns:a14="http://schemas.microsoft.com/office/drawing/2010/main">
                <a:solidFill>
                  <a:srgbClr val="FFFFFF"/>
                </a:solidFill>
              </a14:hiddenFill>
            </a:ext>
          </a:extLst>
        </p:spPr>
      </p:pic>
      <p:sp>
        <p:nvSpPr>
          <p:cNvPr id="22533" name="Text Box 5"/>
          <p:cNvSpPr txBox="1">
            <a:spLocks noChangeArrowheads="1"/>
          </p:cNvSpPr>
          <p:nvPr/>
        </p:nvSpPr>
        <p:spPr bwMode="auto">
          <a:xfrm>
            <a:off x="2789635" y="944167"/>
            <a:ext cx="32492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a:solidFill>
                  <a:srgbClr val="FFFFFF"/>
                </a:solidFill>
              </a:rPr>
              <a:t>Sense Over Sectarianism</a:t>
            </a:r>
          </a:p>
        </p:txBody>
      </p:sp>
      <p:grpSp>
        <p:nvGrpSpPr>
          <p:cNvPr id="22534" name="Group 6"/>
          <p:cNvGrpSpPr>
            <a:grpSpLocks/>
          </p:cNvGrpSpPr>
          <p:nvPr/>
        </p:nvGrpSpPr>
        <p:grpSpPr bwMode="auto">
          <a:xfrm>
            <a:off x="1143000" y="857251"/>
            <a:ext cx="6858000" cy="789385"/>
            <a:chOff x="0" y="0"/>
            <a:chExt cx="5760" cy="663"/>
          </a:xfrm>
        </p:grpSpPr>
        <p:sp>
          <p:nvSpPr>
            <p:cNvPr id="22535" name="Rectangle 7"/>
            <p:cNvSpPr>
              <a:spLocks noChangeArrowheads="1"/>
            </p:cNvSpPr>
            <p:nvPr/>
          </p:nvSpPr>
          <p:spPr bwMode="auto">
            <a:xfrm>
              <a:off x="0" y="0"/>
              <a:ext cx="5760" cy="572"/>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1350" b="1">
                <a:solidFill>
                  <a:srgbClr val="000000"/>
                </a:solidFill>
              </a:endParaRPr>
            </a:p>
          </p:txBody>
        </p:sp>
        <p:sp>
          <p:nvSpPr>
            <p:cNvPr id="22536" name="Text Box 8"/>
            <p:cNvSpPr txBox="1">
              <a:spLocks noChangeArrowheads="1"/>
            </p:cNvSpPr>
            <p:nvPr/>
          </p:nvSpPr>
          <p:spPr bwMode="auto">
            <a:xfrm>
              <a:off x="1383" y="73"/>
              <a:ext cx="2729"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GB" altLang="en-US" sz="2400" dirty="0">
                  <a:solidFill>
                    <a:srgbClr val="FFFFFF"/>
                  </a:solidFill>
                </a:rPr>
                <a:t>Sense Over Sectarianism</a:t>
              </a:r>
            </a:p>
          </p:txBody>
        </p:sp>
        <p:sp>
          <p:nvSpPr>
            <p:cNvPr id="22537" name="Rectangle 9"/>
            <p:cNvSpPr>
              <a:spLocks noChangeArrowheads="1"/>
            </p:cNvSpPr>
            <p:nvPr/>
          </p:nvSpPr>
          <p:spPr bwMode="auto">
            <a:xfrm>
              <a:off x="0" y="618"/>
              <a:ext cx="5760" cy="45"/>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1350" b="1">
                <a:solidFill>
                  <a:srgbClr val="000000"/>
                </a:solidFill>
              </a:endParaRPr>
            </a:p>
          </p:txBody>
        </p:sp>
      </p:grpSp>
      <p:sp>
        <p:nvSpPr>
          <p:cNvPr id="4" name="Title 3"/>
          <p:cNvSpPr>
            <a:spLocks noGrp="1"/>
          </p:cNvSpPr>
          <p:nvPr>
            <p:ph type="title"/>
          </p:nvPr>
        </p:nvSpPr>
        <p:spPr>
          <a:xfrm>
            <a:off x="430411" y="1759745"/>
            <a:ext cx="8256389" cy="987496"/>
          </a:xfrm>
        </p:spPr>
        <p:txBody>
          <a:bodyPr>
            <a:normAutofit fontScale="90000"/>
          </a:bodyPr>
          <a:lstStyle/>
          <a:p>
            <a:r>
              <a:rPr lang="en-GB" dirty="0" smtClean="0"/>
              <a:t>Employment, Social Media &amp; Sectarianism</a:t>
            </a:r>
            <a:endParaRPr lang="en-GB" dirty="0"/>
          </a:p>
        </p:txBody>
      </p:sp>
      <p:sp>
        <p:nvSpPr>
          <p:cNvPr id="5" name="Content Placeholder 4"/>
          <p:cNvSpPr>
            <a:spLocks noGrp="1"/>
          </p:cNvSpPr>
          <p:nvPr>
            <p:ph idx="1"/>
          </p:nvPr>
        </p:nvSpPr>
        <p:spPr>
          <a:xfrm>
            <a:off x="430411" y="2638894"/>
            <a:ext cx="8256389" cy="2406977"/>
          </a:xfrm>
        </p:spPr>
        <p:txBody>
          <a:bodyPr/>
          <a:lstStyle/>
          <a:p>
            <a:pPr marL="0" indent="0" algn="ctr">
              <a:buNone/>
            </a:pPr>
            <a:endParaRPr lang="en-GB" sz="3300" dirty="0" smtClean="0"/>
          </a:p>
          <a:p>
            <a:pPr algn="ctr"/>
            <a:r>
              <a:rPr lang="en-GB" sz="4000" dirty="0" smtClean="0"/>
              <a:t>Mark </a:t>
            </a:r>
            <a:r>
              <a:rPr lang="en-GB" sz="4000" dirty="0"/>
              <a:t>S </a:t>
            </a:r>
            <a:r>
              <a:rPr lang="en-GB" sz="4000" dirty="0" smtClean="0"/>
              <a:t>Adams</a:t>
            </a:r>
          </a:p>
          <a:p>
            <a:pPr algn="ctr"/>
            <a:r>
              <a:rPr lang="en-GB" sz="4000" dirty="0" smtClean="0"/>
              <a:t>Development Officer</a:t>
            </a:r>
            <a:endParaRPr lang="en-GB" sz="4000" dirty="0"/>
          </a:p>
        </p:txBody>
      </p:sp>
    </p:spTree>
    <p:extLst>
      <p:ext uri="{BB962C8B-B14F-4D97-AF65-F5344CB8AC3E}">
        <p14:creationId xmlns:p14="http://schemas.microsoft.com/office/powerpoint/2010/main" val="2597860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Hate Crime / Behaviours</a:t>
            </a:r>
            <a:endParaRPr lang="en-GB" dirty="0"/>
          </a:p>
        </p:txBody>
      </p:sp>
      <p:sp>
        <p:nvSpPr>
          <p:cNvPr id="3" name="Content Placeholder 2"/>
          <p:cNvSpPr>
            <a:spLocks noGrp="1"/>
          </p:cNvSpPr>
          <p:nvPr>
            <p:ph idx="1"/>
          </p:nvPr>
        </p:nvSpPr>
        <p:spPr>
          <a:xfrm>
            <a:off x="477078" y="2204865"/>
            <a:ext cx="8229600" cy="3096344"/>
          </a:xfrm>
        </p:spPr>
        <p:txBody>
          <a:bodyPr>
            <a:normAutofit lnSpcReduction="10000"/>
          </a:bodyPr>
          <a:lstStyle/>
          <a:p>
            <a:pPr marL="0" indent="0" algn="ctr">
              <a:buNone/>
            </a:pPr>
            <a:endParaRPr lang="en-GB" sz="4800" dirty="0" smtClean="0"/>
          </a:p>
          <a:p>
            <a:pPr marL="0" indent="0" algn="ctr">
              <a:buNone/>
            </a:pPr>
            <a:r>
              <a:rPr lang="en-GB" sz="4800" dirty="0" smtClean="0"/>
              <a:t>Work </a:t>
            </a:r>
            <a:r>
              <a:rPr lang="en-GB" sz="4800" dirty="0"/>
              <a:t>together to come up with a </a:t>
            </a:r>
            <a:r>
              <a:rPr lang="en-GB" sz="4800" dirty="0" smtClean="0"/>
              <a:t>examples </a:t>
            </a:r>
            <a:r>
              <a:rPr lang="en-GB" sz="4800" dirty="0"/>
              <a:t>of </a:t>
            </a:r>
            <a:r>
              <a:rPr lang="en-GB" sz="4800" dirty="0" smtClean="0"/>
              <a:t>hate Crime/ Behaviours?</a:t>
            </a:r>
            <a:endParaRPr lang="en-GB" sz="4800" dirty="0"/>
          </a:p>
        </p:txBody>
      </p:sp>
    </p:spTree>
    <p:extLst>
      <p:ext uri="{BB962C8B-B14F-4D97-AF65-F5344CB8AC3E}">
        <p14:creationId xmlns:p14="http://schemas.microsoft.com/office/powerpoint/2010/main" val="1950605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Hate Crime / Behaviours</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pPr marL="0" indent="0">
              <a:buNone/>
            </a:pPr>
            <a:r>
              <a:rPr lang="en-GB" sz="4000" dirty="0" smtClean="0"/>
              <a:t>Hate Crime/Behaviours: </a:t>
            </a:r>
            <a:r>
              <a:rPr lang="en-GB" sz="4000" dirty="0"/>
              <a:t>A hate crime can include verbal abuse, intimidation, threats, harassment, assault and bullying, as well as damage to property</a:t>
            </a:r>
            <a:endParaRPr lang="en-GB" sz="4000" dirty="0"/>
          </a:p>
        </p:txBody>
      </p:sp>
    </p:spTree>
    <p:extLst>
      <p:ext uri="{BB962C8B-B14F-4D97-AF65-F5344CB8AC3E}">
        <p14:creationId xmlns:p14="http://schemas.microsoft.com/office/powerpoint/2010/main" val="2020535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fontScale="90000"/>
          </a:bodyPr>
          <a:lstStyle/>
          <a:p>
            <a:r>
              <a:rPr lang="en-GB" dirty="0" smtClean="0"/>
              <a:t>Example One – 16 year old School Boy</a:t>
            </a:r>
            <a:endParaRPr lang="en-GB" dirty="0"/>
          </a:p>
        </p:txBody>
      </p:sp>
      <p:sp>
        <p:nvSpPr>
          <p:cNvPr id="3" name="Content Placeholder 2"/>
          <p:cNvSpPr>
            <a:spLocks noGrp="1"/>
          </p:cNvSpPr>
          <p:nvPr>
            <p:ph idx="1"/>
          </p:nvPr>
        </p:nvSpPr>
        <p:spPr>
          <a:xfrm>
            <a:off x="477078" y="2204865"/>
            <a:ext cx="8229600" cy="3096344"/>
          </a:xfrm>
        </p:spPr>
        <p:txBody>
          <a:bodyPr>
            <a:normAutofit fontScale="85000" lnSpcReduction="20000"/>
          </a:bodyPr>
          <a:lstStyle/>
          <a:p>
            <a:r>
              <a:rPr lang="en-GB" dirty="0" smtClean="0"/>
              <a:t>A 16 year old School boy was arrested for allegedly making sectarian &amp; racist comments n twitter after the Clutha Vaults helicopter crash.</a:t>
            </a:r>
          </a:p>
          <a:p>
            <a:r>
              <a:rPr lang="en-GB" dirty="0" smtClean="0"/>
              <a:t>He was arrested and detained in custody before appearing at Ayr Sherriff Court</a:t>
            </a:r>
          </a:p>
          <a:p>
            <a:r>
              <a:rPr lang="en-GB" dirty="0" smtClean="0"/>
              <a:t>https</a:t>
            </a:r>
            <a:r>
              <a:rPr lang="en-GB" dirty="0"/>
              <a:t>://www.eveningtimes.co.uk/news/13268867.Teenager_arrested_for_allegedly_posting_sectarian_and_racist_comment_online_following_Clutha_crash/</a:t>
            </a:r>
            <a:endParaRPr lang="en-GB" dirty="0" smtClean="0"/>
          </a:p>
        </p:txBody>
      </p:sp>
    </p:spTree>
    <p:extLst>
      <p:ext uri="{BB962C8B-B14F-4D97-AF65-F5344CB8AC3E}">
        <p14:creationId xmlns:p14="http://schemas.microsoft.com/office/powerpoint/2010/main" val="2004915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 Two – David </a:t>
            </a:r>
            <a:r>
              <a:rPr lang="en-GB" dirty="0" err="1" smtClean="0"/>
              <a:t>Limond</a:t>
            </a:r>
            <a:endParaRPr lang="en-GB" dirty="0"/>
          </a:p>
        </p:txBody>
      </p:sp>
      <p:sp>
        <p:nvSpPr>
          <p:cNvPr id="3" name="Content Placeholder 2"/>
          <p:cNvSpPr>
            <a:spLocks noGrp="1"/>
          </p:cNvSpPr>
          <p:nvPr>
            <p:ph idx="1"/>
          </p:nvPr>
        </p:nvSpPr>
        <p:spPr>
          <a:xfrm>
            <a:off x="477078" y="2204865"/>
            <a:ext cx="8229600" cy="3096344"/>
          </a:xfrm>
        </p:spPr>
        <p:txBody>
          <a:bodyPr>
            <a:normAutofit fontScale="70000" lnSpcReduction="20000"/>
          </a:bodyPr>
          <a:lstStyle/>
          <a:p>
            <a:r>
              <a:rPr lang="en-GB" dirty="0"/>
              <a:t>AN unofficial Rangers podcaster has been sentenced to six months in prison for making sectarian threats to a journalist. David </a:t>
            </a:r>
            <a:r>
              <a:rPr lang="en-GB" dirty="0" err="1"/>
              <a:t>Limond</a:t>
            </a:r>
            <a:r>
              <a:rPr lang="en-GB" dirty="0"/>
              <a:t>, 41, from Ayr, was also handed a three-year non-harassment order at Ayr Sheriff Court today. He had been convicted in December after calling journalist Angela Haggerty “Taig of the day” in his podcast, using a derogative word to describe Irish Catholics, and encouraged listeners to abuse her on Twitter.</a:t>
            </a:r>
            <a:br>
              <a:rPr lang="en-GB" dirty="0"/>
            </a:br>
            <a:r>
              <a:rPr lang="en-GB" dirty="0"/>
              <a:t/>
            </a:r>
            <a:br>
              <a:rPr lang="en-GB" dirty="0"/>
            </a:br>
            <a:r>
              <a:rPr lang="en-GB" dirty="0"/>
              <a:t>Read more at: https://www.scotsman.com/news/david-limond-jailed-for-6-months-for-sectarianism-1-3262906</a:t>
            </a:r>
            <a:endParaRPr lang="en-GB" dirty="0" smtClean="0"/>
          </a:p>
        </p:txBody>
      </p:sp>
    </p:spTree>
    <p:extLst>
      <p:ext uri="{BB962C8B-B14F-4D97-AF65-F5344CB8AC3E}">
        <p14:creationId xmlns:p14="http://schemas.microsoft.com/office/powerpoint/2010/main" val="978746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 Three – David Craig</a:t>
            </a:r>
            <a:endParaRPr lang="en-GB" dirty="0"/>
          </a:p>
        </p:txBody>
      </p:sp>
      <p:sp>
        <p:nvSpPr>
          <p:cNvPr id="3" name="Content Placeholder 2"/>
          <p:cNvSpPr>
            <a:spLocks noGrp="1"/>
          </p:cNvSpPr>
          <p:nvPr>
            <p:ph idx="1"/>
          </p:nvPr>
        </p:nvSpPr>
        <p:spPr>
          <a:xfrm>
            <a:off x="477078" y="2204865"/>
            <a:ext cx="8229600" cy="3096344"/>
          </a:xfrm>
        </p:spPr>
        <p:txBody>
          <a:bodyPr>
            <a:normAutofit fontScale="62500" lnSpcReduction="20000"/>
          </a:bodyPr>
          <a:lstStyle/>
          <a:p>
            <a:r>
              <a:rPr lang="en-GB" dirty="0"/>
              <a:t>A man who admitted posting a picture of Neil Lennon covered in bullet wounds on a social networking site has been jailed for 14 months.</a:t>
            </a:r>
          </a:p>
          <a:p>
            <a:r>
              <a:rPr lang="en-GB" dirty="0"/>
              <a:t>At Glasgow Sheriff Court, David Craig, 24, was also banned from all football grounds in the UK for three years.</a:t>
            </a:r>
          </a:p>
          <a:p>
            <a:r>
              <a:rPr lang="en-GB" dirty="0"/>
              <a:t>Craig posted abuse about the Celtic manager and Rangers slogans on his Facebook page after the so-called Old Firm "shame game" in March 2011.</a:t>
            </a:r>
          </a:p>
          <a:p>
            <a:r>
              <a:rPr lang="en-GB" dirty="0"/>
              <a:t>Sheriff Martin Jones told Craig that his actions were "vile and hateful."</a:t>
            </a:r>
          </a:p>
          <a:p>
            <a:r>
              <a:rPr lang="en-GB" dirty="0"/>
              <a:t>Craig, from Paisley, moved to Northern Ireland after receiving death </a:t>
            </a:r>
            <a:r>
              <a:rPr lang="en-GB" dirty="0" smtClean="0"/>
              <a:t>threats</a:t>
            </a:r>
          </a:p>
          <a:p>
            <a:r>
              <a:rPr lang="en-GB" dirty="0"/>
              <a:t>https://www.bbc.co.uk/news/uk-scotland-glasgow-west-17219700</a:t>
            </a:r>
            <a:endParaRPr lang="en-GB" dirty="0">
              <a:effectLst/>
            </a:endParaRPr>
          </a:p>
        </p:txBody>
      </p:sp>
    </p:spTree>
    <p:extLst>
      <p:ext uri="{BB962C8B-B14F-4D97-AF65-F5344CB8AC3E}">
        <p14:creationId xmlns:p14="http://schemas.microsoft.com/office/powerpoint/2010/main" val="1277068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 Four – William Kilpatrick</a:t>
            </a:r>
            <a:endParaRPr lang="en-GB" dirty="0"/>
          </a:p>
        </p:txBody>
      </p:sp>
      <p:sp>
        <p:nvSpPr>
          <p:cNvPr id="3" name="Content Placeholder 2"/>
          <p:cNvSpPr>
            <a:spLocks noGrp="1"/>
          </p:cNvSpPr>
          <p:nvPr>
            <p:ph idx="1"/>
          </p:nvPr>
        </p:nvSpPr>
        <p:spPr>
          <a:xfrm>
            <a:off x="477078" y="2204865"/>
            <a:ext cx="8229600" cy="3096344"/>
          </a:xfrm>
        </p:spPr>
        <p:txBody>
          <a:bodyPr>
            <a:normAutofit fontScale="62500" lnSpcReduction="20000"/>
          </a:bodyPr>
          <a:lstStyle/>
          <a:p>
            <a:r>
              <a:rPr lang="en-GB" b="1" dirty="0"/>
              <a:t>A Rangers fan has been jailed for nine months after he was convicted of targeting Celtic manager Neil Lennon with an offensive post on Facebook.</a:t>
            </a:r>
            <a:endParaRPr lang="en-GB" dirty="0"/>
          </a:p>
          <a:p>
            <a:r>
              <a:rPr lang="en-GB" dirty="0"/>
              <a:t>William Kilpatrick, 22, from Bannockburn, was sentenced to nine months in prison at Stirling Sheriff Court on Wednesday after he was found guilty of posting the sectarian message on the social networking site. </a:t>
            </a:r>
          </a:p>
          <a:p>
            <a:r>
              <a:rPr lang="en-GB" dirty="0"/>
              <a:t>The court heard that on April 24, 2011 after a Rangers v Celtic football match, Kilpatrick posted a message on Facebook targeting Lennon which was of an offensive, threatening and sectarian nature</a:t>
            </a:r>
            <a:r>
              <a:rPr lang="en-GB" dirty="0" smtClean="0"/>
              <a:t>.</a:t>
            </a:r>
          </a:p>
          <a:p>
            <a:r>
              <a:rPr lang="en-GB" dirty="0"/>
              <a:t>https://stv.tv/news/stirling-central/245012-william-kilpatrick-jailed-for-threatening-facebook-posts-about-neil-lennon/</a:t>
            </a:r>
          </a:p>
        </p:txBody>
      </p:sp>
    </p:spTree>
    <p:extLst>
      <p:ext uri="{BB962C8B-B14F-4D97-AF65-F5344CB8AC3E}">
        <p14:creationId xmlns:p14="http://schemas.microsoft.com/office/powerpoint/2010/main" val="138939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 Five – Megan McFadden</a:t>
            </a:r>
            <a:endParaRPr lang="en-GB" dirty="0"/>
          </a:p>
        </p:txBody>
      </p:sp>
      <p:sp>
        <p:nvSpPr>
          <p:cNvPr id="3" name="Content Placeholder 2"/>
          <p:cNvSpPr>
            <a:spLocks noGrp="1"/>
          </p:cNvSpPr>
          <p:nvPr>
            <p:ph idx="1"/>
          </p:nvPr>
        </p:nvSpPr>
        <p:spPr>
          <a:xfrm>
            <a:off x="477078" y="2204865"/>
            <a:ext cx="8229600" cy="3096344"/>
          </a:xfrm>
        </p:spPr>
        <p:txBody>
          <a:bodyPr>
            <a:normAutofit fontScale="62500" lnSpcReduction="20000"/>
          </a:bodyPr>
          <a:lstStyle/>
          <a:p>
            <a:r>
              <a:rPr lang="en-GB" dirty="0"/>
              <a:t>Megan McFadden, who played for Celtic ladies 20s team, was in line to sign for the first team but the club said last night she is not registered with them and will not be in the future</a:t>
            </a:r>
            <a:r>
              <a:rPr lang="en-GB" dirty="0" smtClean="0"/>
              <a:t>.</a:t>
            </a:r>
            <a:endParaRPr lang="en-GB" dirty="0"/>
          </a:p>
          <a:p>
            <a:r>
              <a:rPr lang="en-GB" dirty="0"/>
              <a:t>Megan took to Facebook on Sunday morning just hours before Celtic played Rangers in the League Cup semi-final and wrote: ‘Keeping quiet on Facebook today as my choice of words could be rather offensive to the unfortunate members of species who pull on a blue shirt this morning</a:t>
            </a:r>
            <a:r>
              <a:rPr lang="en-GB" dirty="0" smtClean="0"/>
              <a:t>.</a:t>
            </a:r>
            <a:endParaRPr lang="en-GB" dirty="0"/>
          </a:p>
          <a:p>
            <a:r>
              <a:rPr lang="en-GB" dirty="0"/>
              <a:t>‘May the odds be ever in your favour. HAHAH f***</a:t>
            </a:r>
            <a:r>
              <a:rPr lang="en-GB" dirty="0" err="1"/>
              <a:t>ing</a:t>
            </a:r>
            <a:r>
              <a:rPr lang="en-GB" dirty="0"/>
              <a:t> joke, right </a:t>
            </a:r>
            <a:r>
              <a:rPr lang="en-GB" dirty="0" err="1"/>
              <a:t>inty</a:t>
            </a:r>
            <a:r>
              <a:rPr lang="en-GB" dirty="0"/>
              <a:t> these dirty orange inbred monkey b******* the day Celtic. COYBIG HAIL </a:t>
            </a:r>
            <a:r>
              <a:rPr lang="en-GB" dirty="0" err="1"/>
              <a:t>HAIL</a:t>
            </a:r>
            <a:r>
              <a:rPr lang="en-GB" dirty="0"/>
              <a:t>.’</a:t>
            </a:r>
          </a:p>
          <a:p>
            <a:r>
              <a:rPr lang="en-GB" dirty="0"/>
              <a:t>https://www.dailyrecord.co.uk/news/scottish-news/young-celtic-ladies-starlet-gets-5096139</a:t>
            </a:r>
            <a:endParaRPr lang="en-GB" dirty="0" smtClean="0"/>
          </a:p>
        </p:txBody>
      </p:sp>
    </p:spTree>
    <p:extLst>
      <p:ext uri="{BB962C8B-B14F-4D97-AF65-F5344CB8AC3E}">
        <p14:creationId xmlns:p14="http://schemas.microsoft.com/office/powerpoint/2010/main" val="1096337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 Six – Sean Cowan</a:t>
            </a:r>
            <a:endParaRPr lang="en-GB" dirty="0"/>
          </a:p>
        </p:txBody>
      </p:sp>
      <p:sp>
        <p:nvSpPr>
          <p:cNvPr id="3" name="Content Placeholder 2"/>
          <p:cNvSpPr>
            <a:spLocks noGrp="1"/>
          </p:cNvSpPr>
          <p:nvPr>
            <p:ph idx="1"/>
          </p:nvPr>
        </p:nvSpPr>
        <p:spPr>
          <a:xfrm>
            <a:off x="477078" y="2204865"/>
            <a:ext cx="8229600" cy="3096344"/>
          </a:xfrm>
        </p:spPr>
        <p:txBody>
          <a:bodyPr>
            <a:normAutofit fontScale="40000" lnSpcReduction="20000"/>
          </a:bodyPr>
          <a:lstStyle/>
          <a:p>
            <a:r>
              <a:rPr lang="en-GB" sz="3800" dirty="0"/>
              <a:t>A RANGERS fan who threatened to shoot Neil Lennon in a foul-mouthed </a:t>
            </a:r>
            <a:r>
              <a:rPr lang="en-GB" sz="3800" dirty="0" err="1"/>
              <a:t>facebook</a:t>
            </a:r>
            <a:r>
              <a:rPr lang="en-GB" sz="3800" dirty="0"/>
              <a:t> rant has been spared jail.</a:t>
            </a:r>
          </a:p>
          <a:p>
            <a:r>
              <a:rPr lang="en-GB" sz="3800" dirty="0"/>
              <a:t>Sean Cowan, 54, threatened to kill the Hibs boss after he cupped his ears in celebration during a game between at Ibrox</a:t>
            </a:r>
            <a:r>
              <a:rPr lang="en-GB" sz="3800" dirty="0" smtClean="0"/>
              <a:t>.</a:t>
            </a:r>
          </a:p>
          <a:p>
            <a:r>
              <a:rPr lang="en-GB" sz="3800" dirty="0"/>
              <a:t>At around 10pm that night, Cowan went on to Facebook and posted: “Somebody give me a weapon and I will shoot this little terrorist c**t in the head with impunity.</a:t>
            </a:r>
          </a:p>
          <a:p>
            <a:r>
              <a:rPr lang="en-GB" sz="3800" dirty="0"/>
              <a:t>“I’m serious. I would.</a:t>
            </a:r>
          </a:p>
          <a:p>
            <a:r>
              <a:rPr lang="en-GB" sz="3800" dirty="0"/>
              <a:t>“I can get one, not a problem. Police Scotland are probably all over it now though. I have previous for firearms so I’m expecting a chap soon.”</a:t>
            </a:r>
          </a:p>
          <a:p>
            <a:r>
              <a:rPr lang="en-GB" sz="3800" dirty="0"/>
              <a:t>Cowan tried to cover his tracks by deleting the messages but was snared after screenshots of the messages were passed to cops – leading to his arrest and conviction.</a:t>
            </a:r>
          </a:p>
          <a:p>
            <a:r>
              <a:rPr lang="en-GB" sz="3800" dirty="0"/>
              <a:t>https://www.thescottishsun.co.uk/news/1869591/rangers-fan-sean-cowan-neil-lennon-shoot-threat-facebook-spared-jail/</a:t>
            </a:r>
          </a:p>
          <a:p>
            <a:endParaRPr lang="en-GB" dirty="0" smtClean="0"/>
          </a:p>
        </p:txBody>
      </p:sp>
    </p:spTree>
    <p:extLst>
      <p:ext uri="{BB962C8B-B14F-4D97-AF65-F5344CB8AC3E}">
        <p14:creationId xmlns:p14="http://schemas.microsoft.com/office/powerpoint/2010/main" val="382392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Example Seven – </a:t>
            </a:r>
            <a:r>
              <a:rPr lang="en-GB" dirty="0" err="1" smtClean="0"/>
              <a:t>Deryck</a:t>
            </a:r>
            <a:r>
              <a:rPr lang="en-GB" dirty="0" smtClean="0"/>
              <a:t> Conner</a:t>
            </a:r>
            <a:endParaRPr lang="en-GB" dirty="0"/>
          </a:p>
        </p:txBody>
      </p:sp>
      <p:sp>
        <p:nvSpPr>
          <p:cNvPr id="3" name="Content Placeholder 2"/>
          <p:cNvSpPr>
            <a:spLocks noGrp="1"/>
          </p:cNvSpPr>
          <p:nvPr>
            <p:ph idx="1"/>
          </p:nvPr>
        </p:nvSpPr>
        <p:spPr>
          <a:xfrm>
            <a:off x="477078" y="2204865"/>
            <a:ext cx="8229600" cy="3096344"/>
          </a:xfrm>
        </p:spPr>
        <p:txBody>
          <a:bodyPr>
            <a:normAutofit fontScale="70000" lnSpcReduction="20000"/>
          </a:bodyPr>
          <a:lstStyle/>
          <a:p>
            <a:r>
              <a:rPr lang="en-GB" dirty="0"/>
              <a:t>A RANGERS supporter has been fined £700 after sending a racist tweet about Celtic striker Moussa </a:t>
            </a:r>
            <a:r>
              <a:rPr lang="en-GB" dirty="0" err="1"/>
              <a:t>Dembele</a:t>
            </a:r>
            <a:r>
              <a:rPr lang="en-GB" dirty="0"/>
              <a:t>.</a:t>
            </a:r>
          </a:p>
          <a:p>
            <a:r>
              <a:rPr lang="en-GB" dirty="0"/>
              <a:t>Bigot </a:t>
            </a:r>
            <a:r>
              <a:rPr lang="en-GB" dirty="0" err="1"/>
              <a:t>Deryck</a:t>
            </a:r>
            <a:r>
              <a:rPr lang="en-GB" dirty="0"/>
              <a:t> Connor also sent offensive tweets about former Celtic star Chris Sutton and the Pope</a:t>
            </a:r>
          </a:p>
          <a:p>
            <a:r>
              <a:rPr lang="en-GB" dirty="0"/>
              <a:t>After being caught and charged, Connor said he felt “humiliated” over his actions and has given up his season ticket for Ibrox.</a:t>
            </a:r>
          </a:p>
          <a:p>
            <a:r>
              <a:rPr lang="en-GB" dirty="0"/>
              <a:t>Connor, 25, of The Beeches, </a:t>
            </a:r>
            <a:r>
              <a:rPr lang="en-GB" dirty="0" err="1"/>
              <a:t>Lochgelly</a:t>
            </a:r>
            <a:r>
              <a:rPr lang="en-GB" dirty="0"/>
              <a:t>, appeared in the dock at Dunfermline Sheriff Court</a:t>
            </a:r>
            <a:r>
              <a:rPr lang="en-GB" dirty="0" smtClean="0"/>
              <a:t>.</a:t>
            </a:r>
          </a:p>
          <a:p>
            <a:r>
              <a:rPr lang="en-GB" dirty="0"/>
              <a:t>https://www.thescottishsun.co.uk/news/1400652/rangers-supporter-tweets-moussa-dembele-chris-sutton/</a:t>
            </a:r>
          </a:p>
          <a:p>
            <a:endParaRPr lang="en-GB" dirty="0" smtClean="0"/>
          </a:p>
        </p:txBody>
      </p:sp>
    </p:spTree>
    <p:extLst>
      <p:ext uri="{BB962C8B-B14F-4D97-AF65-F5344CB8AC3E}">
        <p14:creationId xmlns:p14="http://schemas.microsoft.com/office/powerpoint/2010/main" val="3136206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fontScale="90000"/>
          </a:bodyPr>
          <a:lstStyle/>
          <a:p>
            <a:r>
              <a:rPr lang="en-GB" dirty="0" smtClean="0"/>
              <a:t>Example Eight – Crown </a:t>
            </a:r>
            <a:br>
              <a:rPr lang="en-GB" dirty="0" smtClean="0"/>
            </a:br>
            <a:r>
              <a:rPr lang="en-GB" dirty="0" smtClean="0"/>
              <a:t>Prosecution Staff </a:t>
            </a:r>
            <a:endParaRPr lang="en-GB" dirty="0"/>
          </a:p>
        </p:txBody>
      </p:sp>
      <p:sp>
        <p:nvSpPr>
          <p:cNvPr id="3" name="Content Placeholder 2"/>
          <p:cNvSpPr>
            <a:spLocks noGrp="1"/>
          </p:cNvSpPr>
          <p:nvPr>
            <p:ph idx="1"/>
          </p:nvPr>
        </p:nvSpPr>
        <p:spPr>
          <a:xfrm>
            <a:off x="477078" y="2204865"/>
            <a:ext cx="8229600" cy="3096344"/>
          </a:xfrm>
        </p:spPr>
        <p:txBody>
          <a:bodyPr>
            <a:normAutofit fontScale="62500" lnSpcReduction="20000"/>
          </a:bodyPr>
          <a:lstStyle/>
          <a:p>
            <a:r>
              <a:rPr lang="en-GB" dirty="0"/>
              <a:t>Three Crown Office workers have been caught making vile comments about colleagues on a work messaging </a:t>
            </a:r>
            <a:r>
              <a:rPr lang="en-GB" dirty="0" smtClean="0"/>
              <a:t>system</a:t>
            </a:r>
          </a:p>
          <a:p>
            <a:r>
              <a:rPr lang="en-GB" dirty="0"/>
              <a:t>Shocked staff blew the whistle on the men after spotting the offensive remarks on their computer screens</a:t>
            </a:r>
            <a:r>
              <a:rPr lang="en-GB" dirty="0" smtClean="0"/>
              <a:t>.</a:t>
            </a:r>
            <a:endParaRPr lang="en-GB" dirty="0"/>
          </a:p>
          <a:p>
            <a:r>
              <a:rPr lang="en-GB" dirty="0"/>
              <a:t>Following an internal probe, the men were found to have breached strict rules on bullying, harassment and discrimination</a:t>
            </a:r>
            <a:r>
              <a:rPr lang="en-GB" dirty="0" smtClean="0"/>
              <a:t>.</a:t>
            </a:r>
            <a:endParaRPr lang="en-GB" dirty="0"/>
          </a:p>
          <a:p>
            <a:r>
              <a:rPr lang="en-GB" dirty="0"/>
              <a:t>As a result, one worker has been sacked and another has resigned</a:t>
            </a:r>
            <a:r>
              <a:rPr lang="en-GB" dirty="0" smtClean="0"/>
              <a:t>.</a:t>
            </a:r>
            <a:endParaRPr lang="en-GB" dirty="0"/>
          </a:p>
          <a:p>
            <a:r>
              <a:rPr lang="en-GB" dirty="0"/>
              <a:t>A third, who had a senior managerial role, was given a final written warning</a:t>
            </a:r>
            <a:r>
              <a:rPr lang="en-GB" dirty="0" smtClean="0"/>
              <a:t>.</a:t>
            </a:r>
          </a:p>
          <a:p>
            <a:r>
              <a:rPr lang="en-GB" dirty="0"/>
              <a:t>https://www.dailyrecord.co.uk/news/scottish-news/workers-caught-crown-office-abuse-10762284</a:t>
            </a:r>
          </a:p>
          <a:p>
            <a:endParaRPr lang="en-GB" dirty="0" smtClean="0"/>
          </a:p>
        </p:txBody>
      </p:sp>
    </p:spTree>
    <p:extLst>
      <p:ext uri="{BB962C8B-B14F-4D97-AF65-F5344CB8AC3E}">
        <p14:creationId xmlns:p14="http://schemas.microsoft.com/office/powerpoint/2010/main" val="3036804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fontScale="90000"/>
          </a:bodyPr>
          <a:lstStyle/>
          <a:p>
            <a:r>
              <a:rPr lang="en-GB" dirty="0" smtClean="0"/>
              <a:t>Employment, Social Media &amp; Sectarianism</a:t>
            </a:r>
            <a:endParaRPr lang="en-GB" dirty="0"/>
          </a:p>
        </p:txBody>
      </p:sp>
      <p:sp>
        <p:nvSpPr>
          <p:cNvPr id="3" name="Content Placeholder 2"/>
          <p:cNvSpPr>
            <a:spLocks noGrp="1"/>
          </p:cNvSpPr>
          <p:nvPr>
            <p:ph idx="1"/>
          </p:nvPr>
        </p:nvSpPr>
        <p:spPr>
          <a:xfrm>
            <a:off x="477078" y="2204865"/>
            <a:ext cx="8229600" cy="3096344"/>
          </a:xfrm>
        </p:spPr>
        <p:txBody>
          <a:bodyPr>
            <a:normAutofit fontScale="92500"/>
          </a:bodyPr>
          <a:lstStyle/>
          <a:p>
            <a:r>
              <a:rPr lang="en-GB" dirty="0" smtClean="0"/>
              <a:t>The opportunity to gain, or keep, an employed position is increasingly influenced by the “Digital Footprint” of an applicant or employee.</a:t>
            </a:r>
          </a:p>
          <a:p>
            <a:r>
              <a:rPr lang="en-GB" dirty="0" smtClean="0"/>
              <a:t>Offensive behaviour &amp; hate crime including Sectarianism is a key component of this situation. </a:t>
            </a:r>
            <a:endParaRPr lang="en-GB" dirty="0" smtClean="0"/>
          </a:p>
        </p:txBody>
      </p:sp>
    </p:spTree>
    <p:extLst>
      <p:ext uri="{BB962C8B-B14F-4D97-AF65-F5344CB8AC3E}">
        <p14:creationId xmlns:p14="http://schemas.microsoft.com/office/powerpoint/2010/main" val="1657233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Hate Crime </a:t>
            </a:r>
            <a:r>
              <a:rPr lang="en-GB" dirty="0" smtClean="0"/>
              <a:t>&amp; </a:t>
            </a:r>
            <a:r>
              <a:rPr lang="en-GB" dirty="0" smtClean="0"/>
              <a:t>Hate Behaviour</a:t>
            </a:r>
            <a:endParaRPr lang="en-GB" dirty="0"/>
          </a:p>
        </p:txBody>
      </p:sp>
      <p:sp>
        <p:nvSpPr>
          <p:cNvPr id="3" name="Content Placeholder 2"/>
          <p:cNvSpPr>
            <a:spLocks noGrp="1"/>
          </p:cNvSpPr>
          <p:nvPr>
            <p:ph idx="1"/>
          </p:nvPr>
        </p:nvSpPr>
        <p:spPr>
          <a:xfrm>
            <a:off x="477078" y="2204865"/>
            <a:ext cx="8229600" cy="3096344"/>
          </a:xfrm>
        </p:spPr>
        <p:txBody>
          <a:bodyPr>
            <a:normAutofit lnSpcReduction="10000"/>
          </a:bodyPr>
          <a:lstStyle/>
          <a:p>
            <a:pPr marL="0" indent="0">
              <a:buNone/>
            </a:pPr>
            <a:r>
              <a:rPr lang="en-GB" sz="4000" dirty="0" smtClean="0"/>
              <a:t>Think about the comments and photos which appear on your newsfeeds across your social media platforms</a:t>
            </a:r>
          </a:p>
          <a:p>
            <a:pPr marL="0" indent="0">
              <a:buNone/>
            </a:pPr>
            <a:r>
              <a:rPr lang="en-GB" sz="4000" dirty="0" smtClean="0"/>
              <a:t>Are there instances of hate crime?</a:t>
            </a:r>
          </a:p>
          <a:p>
            <a:pPr marL="0" indent="0">
              <a:buNone/>
            </a:pPr>
            <a:r>
              <a:rPr lang="en-GB" sz="4000" dirty="0" smtClean="0"/>
              <a:t>Are there examples of hate behaviour? </a:t>
            </a:r>
            <a:endParaRPr lang="en-GB" sz="4000" dirty="0"/>
          </a:p>
        </p:txBody>
      </p:sp>
    </p:spTree>
    <p:extLst>
      <p:ext uri="{BB962C8B-B14F-4D97-AF65-F5344CB8AC3E}">
        <p14:creationId xmlns:p14="http://schemas.microsoft.com/office/powerpoint/2010/main" val="3427956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sz="7200" dirty="0" smtClean="0"/>
          </a:p>
          <a:p>
            <a:pPr marL="0" indent="0" algn="ctr">
              <a:buNone/>
            </a:pPr>
            <a:r>
              <a:rPr lang="en-GB" sz="5400" dirty="0" smtClean="0"/>
              <a:t>Any Questions???</a:t>
            </a:r>
            <a:endParaRPr lang="en-GB" sz="5400" dirty="0"/>
          </a:p>
          <a:p>
            <a:pPr marL="0" indent="0" algn="ctr">
              <a:buNone/>
            </a:pPr>
            <a:r>
              <a:rPr lang="en-GB" dirty="0" smtClean="0"/>
              <a:t> </a:t>
            </a:r>
            <a:endParaRPr lang="en-GB" dirty="0"/>
          </a:p>
        </p:txBody>
      </p:sp>
    </p:spTree>
    <p:extLst>
      <p:ext uri="{BB962C8B-B14F-4D97-AF65-F5344CB8AC3E}">
        <p14:creationId xmlns:p14="http://schemas.microsoft.com/office/powerpoint/2010/main" val="397353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936104"/>
          </a:xfrm>
        </p:spPr>
        <p:txBody>
          <a:bodyPr/>
          <a:lstStyle/>
          <a:p>
            <a:r>
              <a:rPr lang="en-GB" dirty="0" smtClean="0"/>
              <a:t>Twitter Details</a:t>
            </a:r>
            <a:endParaRPr lang="en-GB" dirty="0"/>
          </a:p>
        </p:txBody>
      </p:sp>
      <p:sp>
        <p:nvSpPr>
          <p:cNvPr id="3" name="Content Placeholder 2"/>
          <p:cNvSpPr>
            <a:spLocks noGrp="1"/>
          </p:cNvSpPr>
          <p:nvPr>
            <p:ph idx="1"/>
          </p:nvPr>
        </p:nvSpPr>
        <p:spPr>
          <a:xfrm>
            <a:off x="457200" y="1988840"/>
            <a:ext cx="8229600" cy="4137323"/>
          </a:xfrm>
        </p:spPr>
        <p:txBody>
          <a:bodyPr>
            <a:normAutofit/>
          </a:bodyPr>
          <a:lstStyle/>
          <a:p>
            <a:pPr marL="0" indent="0" algn="ctr">
              <a:buNone/>
            </a:pPr>
            <a:endParaRPr lang="en-GB" sz="4800" b="1" dirty="0" smtClean="0"/>
          </a:p>
          <a:p>
            <a:pPr marL="0" indent="0" algn="ctr">
              <a:buNone/>
            </a:pPr>
            <a:r>
              <a:rPr lang="en-GB" sz="6000" b="1" dirty="0" smtClean="0"/>
              <a:t>@</a:t>
            </a:r>
            <a:r>
              <a:rPr lang="en-GB" sz="6000" b="1" dirty="0" err="1" smtClean="0"/>
              <a:t>sos-glasgow</a:t>
            </a:r>
            <a:endParaRPr lang="en-GB" sz="6000" b="1" dirty="0" smtClean="0"/>
          </a:p>
          <a:p>
            <a:endParaRPr lang="en-GB" sz="2800" dirty="0"/>
          </a:p>
          <a:p>
            <a:endParaRPr lang="en-GB" dirty="0"/>
          </a:p>
        </p:txBody>
      </p:sp>
    </p:spTree>
    <p:extLst>
      <p:ext uri="{BB962C8B-B14F-4D97-AF65-F5344CB8AC3E}">
        <p14:creationId xmlns:p14="http://schemas.microsoft.com/office/powerpoint/2010/main" val="3174947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Digital Footprint Definition</a:t>
            </a:r>
            <a:endParaRPr lang="en-GB" dirty="0"/>
          </a:p>
        </p:txBody>
      </p:sp>
      <p:sp>
        <p:nvSpPr>
          <p:cNvPr id="3" name="Content Placeholder 2"/>
          <p:cNvSpPr>
            <a:spLocks noGrp="1"/>
          </p:cNvSpPr>
          <p:nvPr>
            <p:ph idx="1"/>
          </p:nvPr>
        </p:nvSpPr>
        <p:spPr>
          <a:xfrm>
            <a:off x="477078" y="2204865"/>
            <a:ext cx="8229600" cy="3096344"/>
          </a:xfrm>
        </p:spPr>
        <p:txBody>
          <a:bodyPr>
            <a:normAutofit lnSpcReduction="10000"/>
          </a:bodyPr>
          <a:lstStyle/>
          <a:p>
            <a:endParaRPr lang="en-GB" dirty="0" smtClean="0"/>
          </a:p>
          <a:p>
            <a:pPr marL="0" indent="0">
              <a:buNone/>
            </a:pPr>
            <a:r>
              <a:rPr lang="en-GB" sz="4000" dirty="0" smtClean="0"/>
              <a:t>Digital Footprint: the </a:t>
            </a:r>
            <a:r>
              <a:rPr lang="en-GB" sz="4000" dirty="0"/>
              <a:t>information about a particular person that exists on the Internet as a result of their online activity</a:t>
            </a:r>
          </a:p>
        </p:txBody>
      </p:sp>
    </p:spTree>
    <p:extLst>
      <p:ext uri="{BB962C8B-B14F-4D97-AF65-F5344CB8AC3E}">
        <p14:creationId xmlns:p14="http://schemas.microsoft.com/office/powerpoint/2010/main" val="1685724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Equality Act 2010</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endParaRPr lang="en-GB" dirty="0" smtClean="0"/>
          </a:p>
          <a:p>
            <a:pPr marL="0" indent="0">
              <a:buNone/>
            </a:pPr>
            <a:r>
              <a:rPr lang="en-GB" sz="4000" dirty="0" smtClean="0"/>
              <a:t>Protected Characteristic: The </a:t>
            </a:r>
            <a:r>
              <a:rPr lang="en-GB" sz="4000" dirty="0"/>
              <a:t>nine groups </a:t>
            </a:r>
            <a:r>
              <a:rPr lang="en-GB" sz="4000" i="1" dirty="0"/>
              <a:t>protected</a:t>
            </a:r>
            <a:r>
              <a:rPr lang="en-GB" sz="4000" dirty="0"/>
              <a:t> under the Equality Act 2010</a:t>
            </a:r>
          </a:p>
        </p:txBody>
      </p:sp>
    </p:spTree>
    <p:extLst>
      <p:ext uri="{BB962C8B-B14F-4D97-AF65-F5344CB8AC3E}">
        <p14:creationId xmlns:p14="http://schemas.microsoft.com/office/powerpoint/2010/main" val="142142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fontScale="90000"/>
          </a:bodyPr>
          <a:lstStyle/>
          <a:p>
            <a:r>
              <a:rPr lang="en-GB" dirty="0" smtClean="0"/>
              <a:t>Equality Act 2010 </a:t>
            </a:r>
            <a:br>
              <a:rPr lang="en-GB" dirty="0" smtClean="0"/>
            </a:br>
            <a:r>
              <a:rPr lang="en-GB" dirty="0" smtClean="0"/>
              <a:t>Protected Characteristics</a:t>
            </a:r>
            <a:endParaRPr lang="en-GB" dirty="0"/>
          </a:p>
        </p:txBody>
      </p:sp>
      <p:sp>
        <p:nvSpPr>
          <p:cNvPr id="3" name="Content Placeholder 2"/>
          <p:cNvSpPr>
            <a:spLocks noGrp="1"/>
          </p:cNvSpPr>
          <p:nvPr>
            <p:ph idx="1"/>
          </p:nvPr>
        </p:nvSpPr>
        <p:spPr>
          <a:xfrm>
            <a:off x="477078" y="2204865"/>
            <a:ext cx="8229600" cy="3096344"/>
          </a:xfrm>
        </p:spPr>
        <p:txBody>
          <a:bodyPr>
            <a:noAutofit/>
          </a:bodyPr>
          <a:lstStyle/>
          <a:p>
            <a:pPr algn="ctr"/>
            <a:r>
              <a:rPr lang="en-GB" sz="2400" b="1" dirty="0" smtClean="0"/>
              <a:t>Race</a:t>
            </a:r>
          </a:p>
          <a:p>
            <a:pPr algn="ctr"/>
            <a:r>
              <a:rPr lang="en-GB" sz="2400" b="1" dirty="0" smtClean="0"/>
              <a:t>Religion or Belief</a:t>
            </a:r>
          </a:p>
          <a:p>
            <a:pPr algn="ctr"/>
            <a:r>
              <a:rPr lang="en-GB" sz="2400" b="1" dirty="0" smtClean="0"/>
              <a:t>Gender</a:t>
            </a:r>
          </a:p>
          <a:p>
            <a:pPr algn="ctr"/>
            <a:r>
              <a:rPr lang="en-GB" sz="2400" b="1" dirty="0" smtClean="0"/>
              <a:t>Sexuality</a:t>
            </a:r>
          </a:p>
          <a:p>
            <a:pPr algn="ctr"/>
            <a:r>
              <a:rPr lang="en-GB" sz="2400" b="1" dirty="0" smtClean="0"/>
              <a:t>Marriage or Civil Partnership</a:t>
            </a:r>
          </a:p>
          <a:p>
            <a:pPr algn="ctr"/>
            <a:r>
              <a:rPr lang="en-GB" sz="2400" b="1" dirty="0" smtClean="0"/>
              <a:t>Pregnancy &amp; Maternity</a:t>
            </a:r>
          </a:p>
          <a:p>
            <a:pPr algn="ctr"/>
            <a:r>
              <a:rPr lang="en-GB" sz="2400" b="1" dirty="0" smtClean="0"/>
              <a:t>Transgender</a:t>
            </a:r>
          </a:p>
          <a:p>
            <a:pPr algn="ctr"/>
            <a:r>
              <a:rPr lang="en-GB" sz="2400" b="1" dirty="0" smtClean="0"/>
              <a:t>Age</a:t>
            </a:r>
          </a:p>
          <a:p>
            <a:pPr algn="ctr"/>
            <a:r>
              <a:rPr lang="en-GB" sz="2400" b="1" dirty="0" smtClean="0"/>
              <a:t>Disability</a:t>
            </a:r>
          </a:p>
        </p:txBody>
      </p:sp>
    </p:spTree>
    <p:extLst>
      <p:ext uri="{BB962C8B-B14F-4D97-AF65-F5344CB8AC3E}">
        <p14:creationId xmlns:p14="http://schemas.microsoft.com/office/powerpoint/2010/main" val="4113513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Offence</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pPr marL="0" lvl="0" indent="0" algn="ctr">
              <a:buNone/>
            </a:pPr>
            <a:endParaRPr lang="en-GB" sz="4000" dirty="0" smtClean="0">
              <a:solidFill>
                <a:prstClr val="black"/>
              </a:solidFill>
            </a:endParaRPr>
          </a:p>
          <a:p>
            <a:pPr marL="0" lvl="0" indent="0" algn="ctr">
              <a:buNone/>
            </a:pPr>
            <a:r>
              <a:rPr lang="en-GB" sz="4800" dirty="0" smtClean="0">
                <a:solidFill>
                  <a:prstClr val="black"/>
                </a:solidFill>
              </a:rPr>
              <a:t>Work </a:t>
            </a:r>
            <a:r>
              <a:rPr lang="en-GB" sz="4800" dirty="0">
                <a:solidFill>
                  <a:prstClr val="black"/>
                </a:solidFill>
              </a:rPr>
              <a:t>together to come up with a definition of </a:t>
            </a:r>
            <a:r>
              <a:rPr lang="en-GB" sz="4800" dirty="0" smtClean="0">
                <a:solidFill>
                  <a:prstClr val="black"/>
                </a:solidFill>
              </a:rPr>
              <a:t>Offence?</a:t>
            </a:r>
            <a:endParaRPr lang="en-GB" sz="4800" dirty="0">
              <a:solidFill>
                <a:prstClr val="black"/>
              </a:solidFill>
            </a:endParaRPr>
          </a:p>
        </p:txBody>
      </p:sp>
    </p:spTree>
    <p:extLst>
      <p:ext uri="{BB962C8B-B14F-4D97-AF65-F5344CB8AC3E}">
        <p14:creationId xmlns:p14="http://schemas.microsoft.com/office/powerpoint/2010/main" val="3967026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Offence</a:t>
            </a:r>
            <a:endParaRPr lang="en-GB" dirty="0"/>
          </a:p>
        </p:txBody>
      </p:sp>
      <p:sp>
        <p:nvSpPr>
          <p:cNvPr id="3" name="Content Placeholder 2"/>
          <p:cNvSpPr>
            <a:spLocks noGrp="1"/>
          </p:cNvSpPr>
          <p:nvPr>
            <p:ph idx="1"/>
          </p:nvPr>
        </p:nvSpPr>
        <p:spPr>
          <a:xfrm>
            <a:off x="477078" y="2204865"/>
            <a:ext cx="8229600" cy="3096344"/>
          </a:xfrm>
        </p:spPr>
        <p:txBody>
          <a:bodyPr>
            <a:normAutofit fontScale="85000" lnSpcReduction="20000"/>
          </a:bodyPr>
          <a:lstStyle/>
          <a:p>
            <a:pPr marL="0" indent="0">
              <a:buNone/>
            </a:pPr>
            <a:r>
              <a:rPr lang="en-GB" sz="4000" dirty="0" smtClean="0"/>
              <a:t>O</a:t>
            </a:r>
            <a:r>
              <a:rPr lang="en-GB" sz="4000" dirty="0" smtClean="0"/>
              <a:t>ffence: </a:t>
            </a:r>
            <a:r>
              <a:rPr lang="en-GB" sz="4000" dirty="0"/>
              <a:t>the condition of having </a:t>
            </a:r>
            <a:r>
              <a:rPr lang="en-GB" sz="4000" u="sng" dirty="0"/>
              <a:t>your</a:t>
            </a:r>
            <a:r>
              <a:rPr lang="en-GB" sz="4000" dirty="0"/>
              <a:t> feelings hurt esp. because someone has been rude or showed a lack of respect: </a:t>
            </a:r>
          </a:p>
          <a:p>
            <a:pPr marL="0" indent="0">
              <a:buNone/>
            </a:pPr>
            <a:endParaRPr lang="en-GB" sz="4000" dirty="0"/>
          </a:p>
          <a:p>
            <a:pPr marL="0" indent="0">
              <a:buNone/>
            </a:pPr>
            <a:r>
              <a:rPr lang="en-GB" sz="4000" dirty="0" smtClean="0"/>
              <a:t>E.G: Do </a:t>
            </a:r>
            <a:r>
              <a:rPr lang="en-GB" sz="4000" dirty="0"/>
              <a:t>you think he took offense (= was upset) at the joke about his age?</a:t>
            </a:r>
            <a:endParaRPr lang="en-GB" sz="4000" dirty="0"/>
          </a:p>
        </p:txBody>
      </p:sp>
    </p:spTree>
    <p:extLst>
      <p:ext uri="{BB962C8B-B14F-4D97-AF65-F5344CB8AC3E}">
        <p14:creationId xmlns:p14="http://schemas.microsoft.com/office/powerpoint/2010/main" val="1052040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Hate Crime</a:t>
            </a:r>
            <a:endParaRPr lang="en-GB" dirty="0"/>
          </a:p>
        </p:txBody>
      </p:sp>
      <p:sp>
        <p:nvSpPr>
          <p:cNvPr id="3" name="Content Placeholder 2"/>
          <p:cNvSpPr>
            <a:spLocks noGrp="1"/>
          </p:cNvSpPr>
          <p:nvPr>
            <p:ph idx="1"/>
          </p:nvPr>
        </p:nvSpPr>
        <p:spPr>
          <a:xfrm>
            <a:off x="477078" y="2204865"/>
            <a:ext cx="8229600" cy="3096344"/>
          </a:xfrm>
        </p:spPr>
        <p:txBody>
          <a:bodyPr>
            <a:normAutofit/>
          </a:bodyPr>
          <a:lstStyle/>
          <a:p>
            <a:pPr marL="0" indent="0" algn="ctr">
              <a:buNone/>
            </a:pPr>
            <a:endParaRPr lang="en-GB" sz="4000" dirty="0" smtClean="0"/>
          </a:p>
          <a:p>
            <a:pPr marL="0" indent="0" algn="ctr">
              <a:buNone/>
            </a:pPr>
            <a:r>
              <a:rPr lang="en-GB" sz="4800" dirty="0" smtClean="0"/>
              <a:t>Work </a:t>
            </a:r>
            <a:r>
              <a:rPr lang="en-GB" sz="4800" dirty="0"/>
              <a:t>together to come up with a definition of H</a:t>
            </a:r>
            <a:r>
              <a:rPr lang="en-GB" sz="4800" dirty="0" smtClean="0"/>
              <a:t>ate Crime?</a:t>
            </a:r>
            <a:endParaRPr lang="en-GB" sz="4800" dirty="0"/>
          </a:p>
        </p:txBody>
      </p:sp>
    </p:spTree>
    <p:extLst>
      <p:ext uri="{BB962C8B-B14F-4D97-AF65-F5344CB8AC3E}">
        <p14:creationId xmlns:p14="http://schemas.microsoft.com/office/powerpoint/2010/main" val="4028190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078" y="1124744"/>
            <a:ext cx="8229600" cy="936104"/>
          </a:xfrm>
        </p:spPr>
        <p:txBody>
          <a:bodyPr>
            <a:normAutofit/>
          </a:bodyPr>
          <a:lstStyle/>
          <a:p>
            <a:r>
              <a:rPr lang="en-GB" dirty="0" smtClean="0"/>
              <a:t>Hate Crime</a:t>
            </a:r>
            <a:endParaRPr lang="en-GB" dirty="0"/>
          </a:p>
        </p:txBody>
      </p:sp>
      <p:sp>
        <p:nvSpPr>
          <p:cNvPr id="3" name="Content Placeholder 2"/>
          <p:cNvSpPr>
            <a:spLocks noGrp="1"/>
          </p:cNvSpPr>
          <p:nvPr>
            <p:ph idx="1"/>
          </p:nvPr>
        </p:nvSpPr>
        <p:spPr>
          <a:xfrm>
            <a:off x="477078" y="2204865"/>
            <a:ext cx="8229600" cy="3096344"/>
          </a:xfrm>
        </p:spPr>
        <p:txBody>
          <a:bodyPr>
            <a:normAutofit fontScale="85000" lnSpcReduction="10000"/>
          </a:bodyPr>
          <a:lstStyle/>
          <a:p>
            <a:pPr marL="0" indent="0">
              <a:buNone/>
            </a:pPr>
            <a:r>
              <a:rPr lang="en-GB" sz="4000" dirty="0" smtClean="0"/>
              <a:t>Hate Crime: </a:t>
            </a:r>
            <a:r>
              <a:rPr lang="en-GB" sz="4000" dirty="0"/>
              <a:t>The term 'hate crime' can be used to describe a range of criminal behaviour where the perpetrator is motivated by hostility or demonstrates hostility towards the victim's disability, race, religion, sexual orientation or transgender identity</a:t>
            </a:r>
            <a:endParaRPr lang="en-GB" sz="4000" dirty="0"/>
          </a:p>
        </p:txBody>
      </p:sp>
    </p:spTree>
    <p:extLst>
      <p:ext uri="{BB962C8B-B14F-4D97-AF65-F5344CB8AC3E}">
        <p14:creationId xmlns:p14="http://schemas.microsoft.com/office/powerpoint/2010/main" val="183850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6212</TotalTime>
  <Words>1156</Words>
  <Application>Microsoft Office PowerPoint</Application>
  <PresentationFormat>On-screen Show (4:3)</PresentationFormat>
  <Paragraphs>98</Paragraphs>
  <Slides>22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Employment, Social Media &amp; Sectarianism</vt:lpstr>
      <vt:lpstr>Employment, Social Media &amp; Sectarianism</vt:lpstr>
      <vt:lpstr>Digital Footprint Definition</vt:lpstr>
      <vt:lpstr>Equality Act 2010</vt:lpstr>
      <vt:lpstr>Equality Act 2010  Protected Characteristics</vt:lpstr>
      <vt:lpstr>Offence</vt:lpstr>
      <vt:lpstr>Offence</vt:lpstr>
      <vt:lpstr>Hate Crime</vt:lpstr>
      <vt:lpstr>Hate Crime</vt:lpstr>
      <vt:lpstr>Hate Crime / Behaviours</vt:lpstr>
      <vt:lpstr>Hate Crime / Behaviours</vt:lpstr>
      <vt:lpstr>Example One – 16 year old School Boy</vt:lpstr>
      <vt:lpstr>Example Two – David Limond</vt:lpstr>
      <vt:lpstr>Example Three – David Craig</vt:lpstr>
      <vt:lpstr>Example Four – William Kilpatrick</vt:lpstr>
      <vt:lpstr>Example Five – Megan McFadden</vt:lpstr>
      <vt:lpstr>Example Six – Sean Cowan</vt:lpstr>
      <vt:lpstr>Example Seven – Deryck Conner</vt:lpstr>
      <vt:lpstr>Example Eight – Crown  Prosecution Staff </vt:lpstr>
      <vt:lpstr>Hate Crime &amp; Hate Behaviour</vt:lpstr>
      <vt:lpstr>PowerPoint Presentation</vt:lpstr>
      <vt:lpstr>Twitter Details</vt:lpstr>
    </vt:vector>
  </TitlesOfParts>
  <Company>GCC Corporate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Thomson, Susan (ED)</dc:creator>
  <cp:lastModifiedBy>Adams, Mark (Education)</cp:lastModifiedBy>
  <cp:revision>81</cp:revision>
  <cp:lastPrinted>2015-08-20T13:02:34Z</cp:lastPrinted>
  <dcterms:created xsi:type="dcterms:W3CDTF">2015-08-11T13:26:38Z</dcterms:created>
  <dcterms:modified xsi:type="dcterms:W3CDTF">2018-09-26T14:26:59Z</dcterms:modified>
</cp:coreProperties>
</file>