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5"/>
  </p:sldMasterIdLst>
  <p:notesMasterIdLst>
    <p:notesMasterId r:id="rId13"/>
  </p:notesMasterIdLst>
  <p:handoutMasterIdLst>
    <p:handoutMasterId r:id="rId14"/>
  </p:handoutMasterIdLst>
  <p:sldIdLst>
    <p:sldId id="264" r:id="rId6"/>
    <p:sldId id="369" r:id="rId7"/>
    <p:sldId id="323" r:id="rId8"/>
    <p:sldId id="374" r:id="rId9"/>
    <p:sldId id="337" r:id="rId10"/>
    <p:sldId id="367" r:id="rId11"/>
    <p:sldId id="373"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CCFFCC"/>
    <a:srgbClr val="FFFFCC"/>
    <a:srgbClr val="404040"/>
    <a:srgbClr val="00C4C4"/>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1CE21-FD40-4CDB-AFE9-63EBA652C308}" v="99" dt="2024-08-13T16:03:20.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70" d="100"/>
          <a:sy n="70" d="100"/>
        </p:scale>
        <p:origin x="8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20/08/2024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20/08/2024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‘Supporting Young Carers in Education’ Professional Learning Activity. This activity is designed for anyone working with young carers in an educational setting or context. This module of learning is part of a set of 3 modules. Each modules should take between 30 minutes and an hour depending on how it is undertaken. They can be studied as a group or as in-service activities with some discussion around the reflective questions or as an individual professional learning activity with written reflections in a log. Module one is designed specifically for all educational practitioners and should help them identify and support young carers. Module 2 is designed for anyone with leadership responsibility for organizing supports for young carers in their setting and includes their legal duties. Module 3 is designed for anyone hoping to develop a whole school approach towards supporting young carers.</a:t>
            </a: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module helps educational practitioners Identify Young Carers. It consists of 3 short presentations and some optional reading tasks. This first presentation highlights the key information regarding young carers.</a:t>
            </a: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195784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lumMod val="85000"/>
                    <a:lumOff val="15000"/>
                  </a:schemeClr>
                </a:solidFill>
              </a:rPr>
              <a:t>A </a:t>
            </a:r>
            <a:r>
              <a:rPr lang="en-GB" b="1" dirty="0">
                <a:solidFill>
                  <a:schemeClr val="tx1">
                    <a:lumMod val="85000"/>
                    <a:lumOff val="15000"/>
                  </a:schemeClr>
                </a:solidFill>
              </a:rPr>
              <a:t>young carer </a:t>
            </a:r>
            <a:r>
              <a:rPr lang="en-GB" dirty="0">
                <a:solidFill>
                  <a:schemeClr val="tx1">
                    <a:lumMod val="85000"/>
                    <a:lumOff val="15000"/>
                  </a:schemeClr>
                </a:solidFill>
              </a:rPr>
              <a:t>is someone under 18 who helps look after someone in their family, or a friend, who is ill, disabled, has a mental health condition or misuses drugs or alcohol. They don’t have to stay with the person they care for and there caring responsibilities may be emotional as well as practical. We know that the level of responsibility placed on a young carer would normally be associated with that of an adult. We know some young carers look after more than one person, so they may look after a grandparent or sibling, and they may also have health issues of their own. Some young carers may start providing care at a very young age, other may become carers overnight and this could be due to injury, illness or after a diagnosis. Other young carers are just born into a caring role. We know some young carers don’t realise they are, or recognise themselves, as carers. It’s just something that they do – it’s my mum/dad, it’s my brother/sister, or it’s my granny/</a:t>
            </a:r>
            <a:r>
              <a:rPr lang="en-GB" dirty="0" err="1">
                <a:solidFill>
                  <a:schemeClr val="tx1">
                    <a:lumMod val="85000"/>
                    <a:lumOff val="15000"/>
                  </a:schemeClr>
                </a:solidFill>
              </a:rPr>
              <a:t>granda</a:t>
            </a:r>
            <a:r>
              <a:rPr lang="en-GB" dirty="0">
                <a:solidFill>
                  <a:schemeClr val="tx1">
                    <a:lumMod val="85000"/>
                    <a:lumOff val="15000"/>
                  </a:schemeClr>
                </a:solidFill>
              </a:rPr>
              <a:t>. Often the condition of the person they care for is not obvious, so other people don’t realise that the young person needs help.</a:t>
            </a: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341803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91520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Young carers can have many responsibilities that include but are not restricted to domestic activities that include cleaning, washing, laundry and other tasks around the house. They may also do various household management jobs such as food shopping, cooking family meals. Young carers regularly ask to be taught extra life skills such as how to cook for a family of 5, how to iron schools uniforms, and specifically how to manage financial matters such as withdrawing cash from a cash machine, paying bills, managing the family budget. Young carers may also have to organise appointments, collect prescriptions, organise afterschool activities for a brother or sister, or even checking homework. Some young carers may be responsible for some of the personal care of a family member such as washing, bathing, giving medication, or helping someone get out of bed, move around, or push their wheelchair. Obviously some of the tasks could be quite physical. Emotional care is one of the biggest roles that young carers may provide and is often overlooked. They could just be making sure the person they care is OK but we often hear that they need additional help to be able to speak to someone who is depressed, anxious or suicidal. They could be caring for someone who has a mental health condition. Sibling care is when a young carer looks after a brother or sister in a parental role because their parent has a long term health condition. Some young carers also act as a communication broker for the person they care for, for example those with language barriers, those who use sign language or even those with low literacy level who need help filling out forms.</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you can see many of these tasks are above and beyond what a child or young person who does not have caring responsibilities would be expected to do.</a:t>
            </a:r>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28319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Scottish Government </a:t>
            </a:r>
            <a:r>
              <a:rPr lang="en-US" sz="1200" dirty="0" err="1"/>
              <a:t>recognise</a:t>
            </a:r>
            <a:r>
              <a:rPr lang="en-US" sz="1200" dirty="0"/>
              <a:t> that there are at least </a:t>
            </a:r>
            <a:r>
              <a:rPr lang="en-US" sz="1200" b="1" dirty="0">
                <a:solidFill>
                  <a:schemeClr val="accent2"/>
                </a:solidFill>
              </a:rPr>
              <a:t>30,000</a:t>
            </a:r>
            <a:r>
              <a:rPr lang="en-US" sz="1200" b="1" dirty="0">
                <a:solidFill>
                  <a:srgbClr val="E2007A"/>
                </a:solidFill>
              </a:rPr>
              <a:t> </a:t>
            </a:r>
            <a:r>
              <a:rPr lang="en-US" sz="1200" dirty="0"/>
              <a:t>young carers in Scotland. </a:t>
            </a:r>
            <a:r>
              <a:rPr lang="en-GB" sz="1200" dirty="0"/>
              <a:t>Extensive survey work by young carers services and Carers Trust show that </a:t>
            </a:r>
            <a:r>
              <a:rPr lang="en-GB" sz="1200" b="1" dirty="0">
                <a:solidFill>
                  <a:schemeClr val="accent2"/>
                </a:solidFill>
              </a:rPr>
              <a:t>1</a:t>
            </a:r>
            <a:r>
              <a:rPr lang="en-GB" sz="1200" dirty="0">
                <a:solidFill>
                  <a:schemeClr val="accent2"/>
                </a:solidFill>
              </a:rPr>
              <a:t> </a:t>
            </a:r>
            <a:r>
              <a:rPr lang="en-GB" sz="1200" dirty="0"/>
              <a:t>in </a:t>
            </a:r>
            <a:r>
              <a:rPr lang="en-GB" sz="1200" b="1" dirty="0">
                <a:solidFill>
                  <a:schemeClr val="accent2"/>
                </a:solidFill>
              </a:rPr>
              <a:t>5</a:t>
            </a:r>
            <a:r>
              <a:rPr lang="en-GB" sz="1200" dirty="0"/>
              <a:t> children in a class has a caring role. </a:t>
            </a:r>
            <a:r>
              <a:rPr lang="en-US" sz="1200" b="1" dirty="0">
                <a:solidFill>
                  <a:schemeClr val="accent2"/>
                </a:solidFill>
              </a:rPr>
              <a:t>However in the whole of Scotland only 5107</a:t>
            </a:r>
            <a:r>
              <a:rPr lang="en-US" sz="1200" dirty="0">
                <a:solidFill>
                  <a:schemeClr val="tx1"/>
                </a:solidFill>
              </a:rPr>
              <a:t> </a:t>
            </a:r>
            <a:r>
              <a:rPr lang="en-US" sz="1200" dirty="0"/>
              <a:t>young carers are recorded on </a:t>
            </a:r>
            <a:r>
              <a:rPr lang="en-US" sz="1200" dirty="0" err="1"/>
              <a:t>SEEMiS</a:t>
            </a:r>
            <a:r>
              <a:rPr lang="en-US" sz="1200" dirty="0"/>
              <a:t> 2022 Pupil Census in Scotland (Publicly funded primary and secondary schools). This shows a massive underrepresentation of young carers who are currently in Scottish schools.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53363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Reflecting on what you’ve just heard and read, </a:t>
            </a:r>
            <a:r>
              <a:rPr lang="en-US" sz="1200" dirty="0">
                <a:effectLst/>
                <a:latin typeface="Arial" panose="020B0604020202020204" pitchFamily="34" charset="0"/>
              </a:rPr>
              <a:t>i</a:t>
            </a:r>
            <a:r>
              <a:rPr lang="en-US" sz="1200" dirty="0">
                <a:effectLst/>
                <a:latin typeface="Arial" panose="020B0604020202020204" pitchFamily="34" charset="0"/>
                <a:ea typeface="Times New Roman" panose="02020603050405020304" pitchFamily="18" charset="0"/>
              </a:rPr>
              <a:t>f there are so many young carers in Scotland why do you think we only know about a small number of them?</a:t>
            </a:r>
            <a:r>
              <a:rPr lang="en-GB" sz="1200" kern="1200">
                <a:effectLst/>
                <a:latin typeface="Times New Roman" panose="02020603050405020304" pitchFamily="18" charset="0"/>
                <a:ea typeface="Times New Roman" panose="02020603050405020304" pitchFamily="18" charset="0"/>
              </a:rPr>
              <a:t> Please </a:t>
            </a:r>
            <a:r>
              <a:rPr lang="en-GB" sz="1200" kern="1200" dirty="0">
                <a:effectLst/>
                <a:latin typeface="Times New Roman" panose="02020603050405020304" pitchFamily="18" charset="0"/>
                <a:ea typeface="Times New Roman" panose="02020603050405020304" pitchFamily="18" charset="0"/>
              </a:rPr>
              <a:t>r</a:t>
            </a:r>
            <a:r>
              <a:rPr lang="en-GB" sz="1050" kern="0"/>
              <a:t>ecord </a:t>
            </a:r>
            <a:r>
              <a:rPr lang="en-GB" sz="1050" kern="0" dirty="0"/>
              <a:t>your thoughts in the professional </a:t>
            </a:r>
            <a:r>
              <a:rPr lang="en-GB" sz="1050" kern="0"/>
              <a:t>learning log.</a:t>
            </a:r>
            <a:endParaRPr lang="en-GB" sz="1050" kern="0" dirty="0"/>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78953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2" name="TextBox 11"/>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7" name="TextBox 6"/>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
        <p:nvSpPr>
          <p:cNvPr id="5" name="TextBox 4"/>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83623" y="6307283"/>
            <a:ext cx="3028257" cy="430887"/>
          </a:xfrm>
          <a:prstGeom prst="rect">
            <a:avLst/>
          </a:prstGeom>
          <a:noFill/>
        </p:spPr>
        <p:txBody>
          <a:bodyPr wrap="square" rtlCol="0">
            <a:spAutoFit/>
          </a:bodyPr>
          <a:lstStyle/>
          <a:p>
            <a:r>
              <a:rPr lang="en-GB" sz="1200" b="0" dirty="0">
                <a:solidFill>
                  <a:srgbClr val="00ABB5"/>
                </a:solidFill>
              </a:rPr>
              <a:t>Reviews, Rights and Promises:</a:t>
            </a:r>
          </a:p>
          <a:p>
            <a:r>
              <a:rPr lang="en-GB" sz="1000" b="0" dirty="0">
                <a:solidFill>
                  <a:srgbClr val="B3D236"/>
                </a:solidFill>
              </a:rPr>
              <a:t>How do these translate into Practice?</a:t>
            </a:r>
            <a:endParaRPr lang="en-US" sz="1000" b="0" dirty="0">
              <a:solidFill>
                <a:srgbClr val="B3D236"/>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BxzoS3-ILu4?feature=oembed" TargetMode="External"/><Relationship Id="rId5" Type="http://schemas.openxmlformats.org/officeDocument/2006/relationships/hyperlink" Target="https://www.youtube.com/watch?v=BxzoS3-ILu4"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146503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ABB5"/>
                </a:solidFill>
                <a:effectLst/>
                <a:uLnTx/>
                <a:uFillTx/>
                <a:latin typeface="+mn-lt"/>
                <a:ea typeface="+mn-ea"/>
                <a:cs typeface="+mn-cs"/>
              </a:rPr>
              <a:t>Supporting Young Carers in Education</a:t>
            </a:r>
          </a:p>
        </p:txBody>
      </p:sp>
      <p:sp>
        <p:nvSpPr>
          <p:cNvPr id="8" name="Text Box 2"/>
          <p:cNvSpPr txBox="1">
            <a:spLocks noChangeArrowheads="1"/>
          </p:cNvSpPr>
          <p:nvPr/>
        </p:nvSpPr>
        <p:spPr bwMode="auto">
          <a:xfrm>
            <a:off x="666531" y="3215284"/>
            <a:ext cx="8159835" cy="948140"/>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‘There are an estimated </a:t>
            </a:r>
            <a:r>
              <a:rPr lang="en-GB" b="1" i="1" dirty="0">
                <a:solidFill>
                  <a:schemeClr val="tx1"/>
                </a:solidFill>
              </a:rPr>
              <a:t>30,000</a:t>
            </a:r>
            <a:r>
              <a:rPr lang="en-GB" i="1" dirty="0">
                <a:solidFill>
                  <a:schemeClr val="tx1"/>
                </a:solidFill>
              </a:rPr>
              <a:t> young carers in Scotland under the age of 18. </a:t>
            </a:r>
          </a:p>
          <a:p>
            <a:r>
              <a:rPr lang="en-GB" i="1" dirty="0">
                <a:solidFill>
                  <a:schemeClr val="tx1"/>
                </a:solidFill>
              </a:rPr>
              <a:t>Three out of five of us will become carers at some stage in our lives.’                                                                                       </a:t>
            </a:r>
          </a:p>
          <a:p>
            <a:r>
              <a:rPr lang="en-GB" i="1" dirty="0">
                <a:solidFill>
                  <a:schemeClr val="tx1"/>
                </a:solidFill>
              </a:rPr>
              <a:t>                                                                                                         </a:t>
            </a:r>
            <a:r>
              <a:rPr lang="en-GB" dirty="0">
                <a:solidFill>
                  <a:schemeClr val="tx1"/>
                </a:solidFill>
              </a:rPr>
              <a:t>Carers Trust</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descr="Education Scotland Logo">
            <a:extLs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pic>
        <p:nvPicPr>
          <p:cNvPr id="2" name="Picture 1" descr="Carers Trust Logo">
            <a:extLs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pic>
        <p:nvPicPr>
          <p:cNvPr id="22" name="Audio 21">
            <a:hlinkClick r:id="" action="ppaction://media"/>
            <a:extLst>
              <a:ext uri="{FF2B5EF4-FFF2-40B4-BE49-F238E27FC236}">
                <a16:creationId xmlns:a16="http://schemas.microsoft.com/office/drawing/2014/main" id="{08E99207-5834-A702-A1DC-2CC8E2FDF39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25000" t="-160938" r="-325000" b="-160938"/>
          <a:stretch>
            <a:fillRect/>
          </a:stretch>
        </p:blipFill>
        <p:spPr>
          <a:xfrm>
            <a:off x="9283034" y="4547061"/>
            <a:ext cx="3048000" cy="1714500"/>
          </a:xfrm>
          <a:prstGeom prst="rect">
            <a:avLst/>
          </a:prstGeom>
        </p:spPr>
      </p:pic>
    </p:spTree>
    <p:extLst>
      <p:ext uri="{BB962C8B-B14F-4D97-AF65-F5344CB8AC3E}">
        <p14:creationId xmlns:p14="http://schemas.microsoft.com/office/powerpoint/2010/main" val="1717420105"/>
      </p:ext>
    </p:extLst>
  </p:cSld>
  <p:clrMapOvr>
    <a:masterClrMapping/>
  </p:clrMapOvr>
  <mc:AlternateContent xmlns:mc="http://schemas.openxmlformats.org/markup-compatibility/2006" xmlns:p14="http://schemas.microsoft.com/office/powerpoint/2010/main">
    <mc:Choice Requires="p14">
      <p:transition spd="slow" p14:dur="2000" advTm="36741"/>
    </mc:Choice>
    <mc:Fallback xmlns="">
      <p:transition spd="slow" advTm="36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146503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mn-lt"/>
                <a:ea typeface="+mn-ea"/>
                <a:cs typeface="+mn-cs"/>
              </a:rPr>
              <a:t>Module 1: Identifying Young Carers in Education</a:t>
            </a:r>
          </a:p>
        </p:txBody>
      </p:sp>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sp>
        <p:nvSpPr>
          <p:cNvPr id="3" name="Rectangle 2">
            <a:extLst>
              <a:ext uri="{FF2B5EF4-FFF2-40B4-BE49-F238E27FC236}">
                <a16:creationId xmlns:a16="http://schemas.microsoft.com/office/drawing/2014/main" id="{9E373217-13EC-209C-B797-40EC69830C6A}"/>
              </a:ext>
            </a:extLst>
          </p:cNvPr>
          <p:cNvSpPr/>
          <p:nvPr/>
        </p:nvSpPr>
        <p:spPr>
          <a:xfrm>
            <a:off x="666532" y="2935782"/>
            <a:ext cx="9244385" cy="400110"/>
          </a:xfrm>
          <a:prstGeom prst="rect">
            <a:avLst/>
          </a:prstGeom>
        </p:spPr>
        <p:txBody>
          <a:bodyPr wrap="square">
            <a:spAutoFit/>
          </a:bodyPr>
          <a:lstStyle/>
          <a:p>
            <a:r>
              <a:rPr lang="en-GB" sz="2000" b="1" dirty="0">
                <a:solidFill>
                  <a:srgbClr val="B3D236"/>
                </a:solidFill>
              </a:rPr>
              <a:t>Module 1A: 	      The Basics about Young Carers!</a:t>
            </a:r>
          </a:p>
        </p:txBody>
      </p:sp>
      <p:sp>
        <p:nvSpPr>
          <p:cNvPr id="8" name="Text Box 2"/>
          <p:cNvSpPr txBox="1">
            <a:spLocks noChangeArrowheads="1"/>
          </p:cNvSpPr>
          <p:nvPr/>
        </p:nvSpPr>
        <p:spPr bwMode="auto">
          <a:xfrm>
            <a:off x="658157" y="3548864"/>
            <a:ext cx="8447972" cy="402987"/>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This module is suitable for everyone who works with children and young people</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spTree>
    <p:extLst>
      <p:ext uri="{BB962C8B-B14F-4D97-AF65-F5344CB8AC3E}">
        <p14:creationId xmlns:p14="http://schemas.microsoft.com/office/powerpoint/2010/main" val="32853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521" y="845773"/>
            <a:ext cx="10836972" cy="711200"/>
          </a:xfrm>
        </p:spPr>
        <p:txBody>
          <a:bodyPr/>
          <a:lstStyle/>
          <a:p>
            <a:r>
              <a:rPr lang="en-GB" dirty="0"/>
              <a:t>About Young Carers – the absolute basics!</a:t>
            </a:r>
          </a:p>
        </p:txBody>
      </p:sp>
      <p:sp>
        <p:nvSpPr>
          <p:cNvPr id="13" name="TextBox 12"/>
          <p:cNvSpPr txBox="1"/>
          <p:nvPr/>
        </p:nvSpPr>
        <p:spPr>
          <a:xfrm>
            <a:off x="611332" y="1616050"/>
            <a:ext cx="11119483" cy="4801314"/>
          </a:xfrm>
          <a:prstGeom prst="rect">
            <a:avLst/>
          </a:prstGeom>
          <a:noFill/>
        </p:spPr>
        <p:txBody>
          <a:bodyPr wrap="square" rtlCol="0">
            <a:spAutoFit/>
          </a:bodyPr>
          <a:lstStyle/>
          <a:p>
            <a:r>
              <a:rPr lang="en-GB" dirty="0">
                <a:solidFill>
                  <a:schemeClr val="tx1">
                    <a:lumMod val="85000"/>
                    <a:lumOff val="15000"/>
                  </a:schemeClr>
                </a:solidFill>
              </a:rPr>
              <a:t>A </a:t>
            </a:r>
            <a:r>
              <a:rPr lang="en-GB" b="1" dirty="0">
                <a:solidFill>
                  <a:schemeClr val="tx1">
                    <a:lumMod val="85000"/>
                    <a:lumOff val="15000"/>
                  </a:schemeClr>
                </a:solidFill>
              </a:rPr>
              <a:t>young carer </a:t>
            </a:r>
            <a:r>
              <a:rPr lang="en-GB" dirty="0">
                <a:solidFill>
                  <a:schemeClr val="tx1">
                    <a:lumMod val="85000"/>
                    <a:lumOff val="15000"/>
                  </a:schemeClr>
                </a:solidFill>
              </a:rPr>
              <a:t>is someone under 18 who helps look after someone in their family, or a friend, who is ill, disabled, has a mental health condition or misuses drugs or alcohol </a:t>
            </a:r>
          </a:p>
          <a:p>
            <a:endParaRPr lang="en-GB" dirty="0">
              <a:solidFill>
                <a:schemeClr val="tx1">
                  <a:lumMod val="85000"/>
                  <a:lumOff val="15000"/>
                </a:schemeClr>
              </a:solidFill>
            </a:endParaRPr>
          </a:p>
          <a:p>
            <a:r>
              <a:rPr lang="en-GB" dirty="0">
                <a:solidFill>
                  <a:schemeClr val="tx1">
                    <a:lumMod val="85000"/>
                    <a:lumOff val="15000"/>
                  </a:schemeClr>
                </a:solidFill>
              </a:rPr>
              <a:t>They can have emotional as well as practical caring responsibilities</a:t>
            </a:r>
          </a:p>
          <a:p>
            <a:endParaRPr lang="en-GB" dirty="0">
              <a:solidFill>
                <a:schemeClr val="tx1">
                  <a:lumMod val="85000"/>
                  <a:lumOff val="15000"/>
                </a:schemeClr>
              </a:solidFill>
            </a:endParaRPr>
          </a:p>
          <a:p>
            <a:r>
              <a:rPr lang="en-GB" dirty="0">
                <a:solidFill>
                  <a:schemeClr val="tx1">
                    <a:lumMod val="85000"/>
                    <a:lumOff val="15000"/>
                  </a:schemeClr>
                </a:solidFill>
              </a:rPr>
              <a:t>The level of responsibility that is sometimes placed on young carers would normally be associated with that of an adult</a:t>
            </a:r>
          </a:p>
          <a:p>
            <a:r>
              <a:rPr lang="en-GB" dirty="0">
                <a:solidFill>
                  <a:schemeClr val="tx1">
                    <a:lumMod val="85000"/>
                    <a:lumOff val="15000"/>
                  </a:schemeClr>
                </a:solidFill>
              </a:rPr>
              <a:t> </a:t>
            </a:r>
          </a:p>
          <a:p>
            <a:r>
              <a:rPr lang="en-GB" dirty="0">
                <a:solidFill>
                  <a:schemeClr val="tx1">
                    <a:lumMod val="85000"/>
                    <a:lumOff val="15000"/>
                  </a:schemeClr>
                </a:solidFill>
              </a:rPr>
              <a:t>Some young carers look after more than one person and may also have health issues of their own </a:t>
            </a:r>
          </a:p>
          <a:p>
            <a:endParaRPr lang="en-GB" dirty="0">
              <a:solidFill>
                <a:schemeClr val="tx1">
                  <a:lumMod val="85000"/>
                  <a:lumOff val="15000"/>
                </a:schemeClr>
              </a:solidFill>
            </a:endParaRPr>
          </a:p>
          <a:p>
            <a:r>
              <a:rPr lang="en-GB" dirty="0">
                <a:solidFill>
                  <a:schemeClr val="tx1">
                    <a:lumMod val="85000"/>
                    <a:lumOff val="15000"/>
                  </a:schemeClr>
                </a:solidFill>
              </a:rPr>
              <a:t>Young carers may start providing care at a very young age, other young people become carers overnight</a:t>
            </a:r>
            <a:endParaRPr lang="en-GB" sz="1600" dirty="0">
              <a:solidFill>
                <a:schemeClr val="tx1">
                  <a:lumMod val="85000"/>
                  <a:lumOff val="15000"/>
                </a:schemeClr>
              </a:solidFill>
            </a:endParaRPr>
          </a:p>
          <a:p>
            <a:endParaRPr lang="en-GB" dirty="0">
              <a:solidFill>
                <a:schemeClr val="tx1">
                  <a:lumMod val="85000"/>
                  <a:lumOff val="15000"/>
                </a:schemeClr>
              </a:solidFill>
            </a:endParaRPr>
          </a:p>
          <a:p>
            <a:r>
              <a:rPr lang="en-GB" dirty="0">
                <a:solidFill>
                  <a:schemeClr val="tx1">
                    <a:lumMod val="85000"/>
                    <a:lumOff val="15000"/>
                  </a:schemeClr>
                </a:solidFill>
              </a:rPr>
              <a:t>Some young carers don’t realise they are, or recognise themselves, as carers</a:t>
            </a:r>
          </a:p>
          <a:p>
            <a:endParaRPr lang="en-GB" dirty="0">
              <a:solidFill>
                <a:schemeClr val="tx1">
                  <a:lumMod val="85000"/>
                  <a:lumOff val="15000"/>
                </a:schemeClr>
              </a:solidFill>
            </a:endParaRPr>
          </a:p>
          <a:p>
            <a:r>
              <a:rPr lang="en-GB" dirty="0">
                <a:solidFill>
                  <a:schemeClr val="tx1">
                    <a:lumMod val="85000"/>
                    <a:lumOff val="15000"/>
                  </a:schemeClr>
                </a:solidFill>
              </a:rPr>
              <a:t>Often the condition of the person they care for is not obvious so other people don’t realise that the young person needs help</a:t>
            </a:r>
          </a:p>
          <a:p>
            <a:endParaRPr lang="en-GB" dirty="0">
              <a:solidFill>
                <a:schemeClr val="tx1">
                  <a:lumMod val="75000"/>
                  <a:lumOff val="25000"/>
                </a:schemeClr>
              </a:solidFill>
            </a:endParaRPr>
          </a:p>
        </p:txBody>
      </p:sp>
      <p:pic>
        <p:nvPicPr>
          <p:cNvPr id="7" name="Audio 6">
            <a:hlinkClick r:id="" action="ppaction://media"/>
            <a:extLst>
              <a:ext uri="{FF2B5EF4-FFF2-40B4-BE49-F238E27FC236}">
                <a16:creationId xmlns:a16="http://schemas.microsoft.com/office/drawing/2014/main" id="{B318DD21-D447-AD9A-B968-B3C3DFB268F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74007" y="5941154"/>
            <a:ext cx="720000" cy="720000"/>
          </a:xfrm>
          <a:prstGeom prst="rect">
            <a:avLst/>
          </a:prstGeom>
        </p:spPr>
      </p:pic>
    </p:spTree>
    <p:extLst>
      <p:ext uri="{BB962C8B-B14F-4D97-AF65-F5344CB8AC3E}">
        <p14:creationId xmlns:p14="http://schemas.microsoft.com/office/powerpoint/2010/main" val="2650917202"/>
      </p:ext>
    </p:extLst>
  </p:cSld>
  <p:clrMapOvr>
    <a:masterClrMapping/>
  </p:clrMapOvr>
  <mc:AlternateContent xmlns:mc="http://schemas.openxmlformats.org/markup-compatibility/2006" xmlns:p14="http://schemas.microsoft.com/office/powerpoint/2010/main">
    <mc:Choice Requires="p14">
      <p:transition spd="slow" p14:dur="2000" advTm="78476"/>
    </mc:Choice>
    <mc:Fallback xmlns="">
      <p:transition spd="slow" advTm="78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5F3E-5A5D-A286-BB52-57509443EDAF}"/>
              </a:ext>
            </a:extLst>
          </p:cNvPr>
          <p:cNvSpPr>
            <a:spLocks noGrp="1"/>
          </p:cNvSpPr>
          <p:nvPr>
            <p:ph type="title"/>
          </p:nvPr>
        </p:nvSpPr>
        <p:spPr>
          <a:xfrm>
            <a:off x="677514" y="223773"/>
            <a:ext cx="10836972" cy="711200"/>
          </a:xfrm>
        </p:spPr>
        <p:txBody>
          <a:bodyPr/>
          <a:lstStyle/>
          <a:p>
            <a:r>
              <a:rPr lang="en-GB" dirty="0"/>
              <a:t>What is a young carer?</a:t>
            </a:r>
          </a:p>
        </p:txBody>
      </p:sp>
      <p:pic>
        <p:nvPicPr>
          <p:cNvPr id="4" name="Online Media 3" title="What Is A Young Carer | A Short Film By Young Carers">
            <a:hlinkClick r:id="" action="ppaction://media"/>
            <a:extLst>
              <a:ext uri="{FF2B5EF4-FFF2-40B4-BE49-F238E27FC236}">
                <a16:creationId xmlns:a16="http://schemas.microsoft.com/office/drawing/2014/main" id="{631B428B-4768-5D28-95EC-EE3F33E05376}"/>
              </a:ext>
            </a:extLst>
          </p:cNvPr>
          <p:cNvPicPr>
            <a:picLocks noRot="1" noChangeAspect="1"/>
          </p:cNvPicPr>
          <p:nvPr>
            <a:videoFile r:link="rId1"/>
          </p:nvPr>
        </p:nvPicPr>
        <p:blipFill>
          <a:blip r:embed="rId4"/>
          <a:stretch>
            <a:fillRect/>
          </a:stretch>
        </p:blipFill>
        <p:spPr>
          <a:xfrm>
            <a:off x="1993869" y="934973"/>
            <a:ext cx="8204261" cy="4635408"/>
          </a:xfrm>
          <a:prstGeom prst="rect">
            <a:avLst/>
          </a:prstGeom>
        </p:spPr>
      </p:pic>
      <p:sp>
        <p:nvSpPr>
          <p:cNvPr id="5" name="TextBox 4">
            <a:extLst>
              <a:ext uri="{FF2B5EF4-FFF2-40B4-BE49-F238E27FC236}">
                <a16:creationId xmlns:a16="http://schemas.microsoft.com/office/drawing/2014/main" id="{39912629-7038-2DF1-E701-25112E269322}"/>
              </a:ext>
            </a:extLst>
          </p:cNvPr>
          <p:cNvSpPr txBox="1"/>
          <p:nvPr/>
        </p:nvSpPr>
        <p:spPr>
          <a:xfrm>
            <a:off x="3536884" y="5523733"/>
            <a:ext cx="5118229" cy="560410"/>
          </a:xfrm>
          <a:prstGeom prst="rect">
            <a:avLst/>
          </a:prstGeom>
          <a:noFill/>
        </p:spPr>
        <p:txBody>
          <a:bodyPr wrap="square" rtlCol="0">
            <a:spAutoFit/>
          </a:bodyPr>
          <a:lstStyle/>
          <a:p>
            <a:pPr lvl="0">
              <a:lnSpc>
                <a:spcPct val="200000"/>
              </a:lnSpc>
            </a:pPr>
            <a:r>
              <a:rPr lang="en-GB" dirty="0">
                <a:solidFill>
                  <a:schemeClr val="tx1">
                    <a:lumMod val="65000"/>
                    <a:lumOff val="35000"/>
                  </a:schemeClr>
                </a:solidFill>
                <a:hlinkClick r:id="rId5"/>
              </a:rPr>
              <a:t>https://www.youtube.com/watch?v=BxzoS3-ILu4</a:t>
            </a:r>
            <a:r>
              <a:rPr lang="en-GB" dirty="0">
                <a:solidFill>
                  <a:schemeClr val="tx1">
                    <a:lumMod val="65000"/>
                    <a:lumOff val="35000"/>
                  </a:schemeClr>
                </a:solidFill>
              </a:rPr>
              <a:t> </a:t>
            </a:r>
          </a:p>
        </p:txBody>
      </p:sp>
      <p:sp>
        <p:nvSpPr>
          <p:cNvPr id="6" name="TextBox 5">
            <a:extLst>
              <a:ext uri="{FF2B5EF4-FFF2-40B4-BE49-F238E27FC236}">
                <a16:creationId xmlns:a16="http://schemas.microsoft.com/office/drawing/2014/main" id="{5175861E-A8EE-C6CA-E2D0-CA7759BD519F}"/>
              </a:ext>
            </a:extLst>
          </p:cNvPr>
          <p:cNvSpPr txBox="1"/>
          <p:nvPr/>
        </p:nvSpPr>
        <p:spPr>
          <a:xfrm>
            <a:off x="10428869" y="3148795"/>
            <a:ext cx="1504985" cy="560410"/>
          </a:xfrm>
          <a:prstGeom prst="rect">
            <a:avLst/>
          </a:prstGeom>
          <a:noFill/>
        </p:spPr>
        <p:txBody>
          <a:bodyPr wrap="square" rtlCol="0">
            <a:spAutoFit/>
          </a:bodyPr>
          <a:lstStyle/>
          <a:p>
            <a:pPr lvl="0">
              <a:lnSpc>
                <a:spcPct val="200000"/>
              </a:lnSpc>
            </a:pPr>
            <a:r>
              <a:rPr lang="en-GB" dirty="0">
                <a:solidFill>
                  <a:schemeClr val="tx1">
                    <a:lumMod val="65000"/>
                    <a:lumOff val="35000"/>
                  </a:schemeClr>
                </a:solidFill>
              </a:rPr>
              <a:t>3 min 18 sec</a:t>
            </a:r>
          </a:p>
        </p:txBody>
      </p:sp>
    </p:spTree>
    <p:extLst>
      <p:ext uri="{BB962C8B-B14F-4D97-AF65-F5344CB8AC3E}">
        <p14:creationId xmlns:p14="http://schemas.microsoft.com/office/powerpoint/2010/main" val="26029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1" y="421946"/>
            <a:ext cx="10836972" cy="711200"/>
          </a:xfrm>
        </p:spPr>
        <p:txBody>
          <a:bodyPr/>
          <a:lstStyle/>
          <a:p>
            <a:r>
              <a:rPr lang="en-GB" dirty="0"/>
              <a:t>What do young carers do?</a:t>
            </a:r>
          </a:p>
        </p:txBody>
      </p:sp>
      <p:sp>
        <p:nvSpPr>
          <p:cNvPr id="10" name="TextBox 9"/>
          <p:cNvSpPr txBox="1"/>
          <p:nvPr/>
        </p:nvSpPr>
        <p:spPr>
          <a:xfrm>
            <a:off x="666751" y="1219380"/>
            <a:ext cx="11119483" cy="5078313"/>
          </a:xfrm>
          <a:prstGeom prst="rect">
            <a:avLst/>
          </a:prstGeom>
          <a:noFill/>
        </p:spPr>
        <p:txBody>
          <a:bodyPr wrap="square" rtlCol="0">
            <a:spAutoFit/>
          </a:bodyPr>
          <a:lstStyle/>
          <a:p>
            <a:pPr lvl="0">
              <a:lnSpc>
                <a:spcPct val="200000"/>
              </a:lnSpc>
            </a:pPr>
            <a:r>
              <a:rPr lang="en-GB" b="1" dirty="0">
                <a:solidFill>
                  <a:schemeClr val="accent2"/>
                </a:solidFill>
              </a:rPr>
              <a:t>Young carers can have many responsibilities that may include but are not restricted to:</a:t>
            </a:r>
          </a:p>
          <a:p>
            <a:pPr lvl="0">
              <a:lnSpc>
                <a:spcPct val="200000"/>
              </a:lnSpc>
            </a:pPr>
            <a:r>
              <a:rPr lang="en-GB" dirty="0">
                <a:solidFill>
                  <a:schemeClr val="tx1">
                    <a:lumMod val="65000"/>
                    <a:lumOff val="35000"/>
                  </a:schemeClr>
                </a:solidFill>
              </a:rPr>
              <a:t>Domestic activities - cleaning, laundry, washing, ….</a:t>
            </a:r>
          </a:p>
          <a:p>
            <a:pPr lvl="0">
              <a:lnSpc>
                <a:spcPct val="200000"/>
              </a:lnSpc>
            </a:pPr>
            <a:r>
              <a:rPr lang="en-GB" dirty="0">
                <a:solidFill>
                  <a:schemeClr val="tx1">
                    <a:lumMod val="65000"/>
                    <a:lumOff val="35000"/>
                  </a:schemeClr>
                </a:solidFill>
              </a:rPr>
              <a:t>Household management - food shopping, cooking, …. </a:t>
            </a:r>
          </a:p>
          <a:p>
            <a:pPr lvl="0">
              <a:lnSpc>
                <a:spcPct val="200000"/>
              </a:lnSpc>
            </a:pPr>
            <a:r>
              <a:rPr lang="en-GB" dirty="0">
                <a:solidFill>
                  <a:schemeClr val="tx1">
                    <a:lumMod val="65000"/>
                    <a:lumOff val="35000"/>
                  </a:schemeClr>
                </a:solidFill>
              </a:rPr>
              <a:t>Financial management - withdrawing cash, paying bills, managing the family budget, ….</a:t>
            </a:r>
          </a:p>
          <a:p>
            <a:pPr lvl="0">
              <a:lnSpc>
                <a:spcPct val="200000"/>
              </a:lnSpc>
            </a:pPr>
            <a:r>
              <a:rPr lang="en-GB" dirty="0">
                <a:solidFill>
                  <a:schemeClr val="tx1">
                    <a:lumMod val="65000"/>
                    <a:lumOff val="35000"/>
                  </a:schemeClr>
                </a:solidFill>
              </a:rPr>
              <a:t>Practical management – organising appointments , collecting prescriptions, ….</a:t>
            </a:r>
          </a:p>
          <a:p>
            <a:pPr lvl="0">
              <a:lnSpc>
                <a:spcPct val="200000"/>
              </a:lnSpc>
            </a:pPr>
            <a:r>
              <a:rPr lang="en-GB" dirty="0">
                <a:solidFill>
                  <a:schemeClr val="tx1">
                    <a:lumMod val="65000"/>
                    <a:lumOff val="35000"/>
                  </a:schemeClr>
                </a:solidFill>
              </a:rPr>
              <a:t>Personal care - washing, bathing, giving medication, helping someone get up or move around, ….</a:t>
            </a:r>
          </a:p>
          <a:p>
            <a:pPr lvl="0">
              <a:lnSpc>
                <a:spcPct val="200000"/>
              </a:lnSpc>
            </a:pPr>
            <a:r>
              <a:rPr lang="en-GB" dirty="0">
                <a:solidFill>
                  <a:schemeClr val="tx1">
                    <a:lumMod val="65000"/>
                    <a:lumOff val="35000"/>
                  </a:schemeClr>
                </a:solidFill>
              </a:rPr>
              <a:t>Emotional care - making sure the person they care for is okay</a:t>
            </a:r>
          </a:p>
          <a:p>
            <a:pPr lvl="0">
              <a:lnSpc>
                <a:spcPct val="200000"/>
              </a:lnSpc>
            </a:pPr>
            <a:r>
              <a:rPr lang="en-GB" dirty="0">
                <a:solidFill>
                  <a:schemeClr val="tx1">
                    <a:lumMod val="65000"/>
                    <a:lumOff val="35000"/>
                  </a:schemeClr>
                </a:solidFill>
              </a:rPr>
              <a:t>Sibling care - looking after a brother or sister</a:t>
            </a:r>
          </a:p>
          <a:p>
            <a:pPr lvl="0">
              <a:lnSpc>
                <a:spcPct val="200000"/>
              </a:lnSpc>
            </a:pPr>
            <a:r>
              <a:rPr lang="en-GB" dirty="0">
                <a:solidFill>
                  <a:schemeClr val="tx1">
                    <a:lumMod val="65000"/>
                    <a:lumOff val="35000"/>
                  </a:schemeClr>
                </a:solidFill>
              </a:rPr>
              <a:t>Act as communication brokers for the cared for person, for example, those with language barriers</a:t>
            </a:r>
          </a:p>
        </p:txBody>
      </p:sp>
      <p:pic>
        <p:nvPicPr>
          <p:cNvPr id="7" name="Audio 6">
            <a:hlinkClick r:id="" action="ppaction://media"/>
            <a:extLst>
              <a:ext uri="{FF2B5EF4-FFF2-40B4-BE49-F238E27FC236}">
                <a16:creationId xmlns:a16="http://schemas.microsoft.com/office/drawing/2014/main" id="{5E831CA2-E8D3-BAC7-71C7-4E689D7E163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85682" y="5278620"/>
            <a:ext cx="720000" cy="720000"/>
          </a:xfrm>
          <a:prstGeom prst="rect">
            <a:avLst/>
          </a:prstGeom>
        </p:spPr>
      </p:pic>
    </p:spTree>
    <p:extLst>
      <p:ext uri="{BB962C8B-B14F-4D97-AF65-F5344CB8AC3E}">
        <p14:creationId xmlns:p14="http://schemas.microsoft.com/office/powerpoint/2010/main" val="1459010365"/>
      </p:ext>
    </p:extLst>
  </p:cSld>
  <p:clrMapOvr>
    <a:masterClrMapping/>
  </p:clrMapOvr>
  <mc:AlternateContent xmlns:mc="http://schemas.openxmlformats.org/markup-compatibility/2006" xmlns:p14="http://schemas.microsoft.com/office/powerpoint/2010/main">
    <mc:Choice Requires="p14">
      <p:transition spd="slow" p14:dur="2000" advTm="129517"/>
    </mc:Choice>
    <mc:Fallback xmlns="">
      <p:transition spd="slow" advTm="129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645543" y="608852"/>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Young Carer Statistics</a:t>
            </a:r>
          </a:p>
        </p:txBody>
      </p:sp>
      <p:sp>
        <p:nvSpPr>
          <p:cNvPr id="6" name="Content Placeholder 2"/>
          <p:cNvSpPr txBox="1">
            <a:spLocks/>
          </p:cNvSpPr>
          <p:nvPr/>
        </p:nvSpPr>
        <p:spPr bwMode="auto">
          <a:xfrm>
            <a:off x="645543" y="1552489"/>
            <a:ext cx="10817923" cy="438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buFont typeface="Arial" panose="020B0604020202020204" pitchFamily="34" charset="0"/>
              <a:buChar char="•"/>
            </a:pPr>
            <a:r>
              <a:rPr lang="en-US" sz="2800" dirty="0"/>
              <a:t>Scottish Government </a:t>
            </a:r>
            <a:r>
              <a:rPr lang="en-US" sz="2800" dirty="0" err="1"/>
              <a:t>recognise</a:t>
            </a:r>
            <a:r>
              <a:rPr lang="en-US" sz="2800" dirty="0"/>
              <a:t> that there are at least </a:t>
            </a:r>
            <a:r>
              <a:rPr lang="en-US" sz="2800" b="1" dirty="0">
                <a:solidFill>
                  <a:schemeClr val="accent2"/>
                </a:solidFill>
              </a:rPr>
              <a:t>30,000</a:t>
            </a:r>
            <a:r>
              <a:rPr lang="en-US" sz="2800" b="1" dirty="0">
                <a:solidFill>
                  <a:srgbClr val="E2007A"/>
                </a:solidFill>
              </a:rPr>
              <a:t> </a:t>
            </a:r>
            <a:r>
              <a:rPr lang="en-US" sz="2800" dirty="0"/>
              <a:t>young </a:t>
            </a:r>
            <a:r>
              <a:rPr lang="en-US" sz="2800" dirty="0" err="1"/>
              <a:t>carers</a:t>
            </a:r>
            <a:r>
              <a:rPr lang="en-US" sz="2800" dirty="0"/>
              <a:t> in Scotland</a:t>
            </a:r>
          </a:p>
          <a:p>
            <a:endParaRPr lang="en-US" sz="2800" dirty="0"/>
          </a:p>
          <a:p>
            <a:pPr marL="342900" indent="-342900">
              <a:buFont typeface="Arial" panose="020B0604020202020204" pitchFamily="34" charset="0"/>
              <a:buChar char="•"/>
            </a:pPr>
            <a:r>
              <a:rPr lang="en-GB" sz="2800" dirty="0"/>
              <a:t>Extensive survey work by young carers services and Carers Trust show that </a:t>
            </a:r>
            <a:r>
              <a:rPr lang="en-GB" sz="2800" b="1" dirty="0">
                <a:solidFill>
                  <a:schemeClr val="accent2"/>
                </a:solidFill>
              </a:rPr>
              <a:t>1</a:t>
            </a:r>
            <a:r>
              <a:rPr lang="en-GB" sz="2800" dirty="0">
                <a:solidFill>
                  <a:schemeClr val="accent2"/>
                </a:solidFill>
              </a:rPr>
              <a:t> </a:t>
            </a:r>
            <a:r>
              <a:rPr lang="en-GB" sz="2800" dirty="0"/>
              <a:t>in </a:t>
            </a:r>
            <a:r>
              <a:rPr lang="en-GB" sz="2800" b="1" dirty="0">
                <a:solidFill>
                  <a:schemeClr val="accent2"/>
                </a:solidFill>
              </a:rPr>
              <a:t>5</a:t>
            </a:r>
            <a:r>
              <a:rPr lang="en-GB" sz="2800" dirty="0"/>
              <a:t> children in a class has a caring role</a:t>
            </a:r>
          </a:p>
          <a:p>
            <a:endParaRPr lang="en-GB" sz="2800" dirty="0"/>
          </a:p>
          <a:p>
            <a:pPr marL="342900" indent="-342900">
              <a:buFont typeface="Arial" panose="020B0604020202020204" pitchFamily="34" charset="0"/>
              <a:buChar char="•"/>
            </a:pPr>
            <a:r>
              <a:rPr lang="en-US" sz="2800" b="1" dirty="0">
                <a:solidFill>
                  <a:schemeClr val="accent2"/>
                </a:solidFill>
              </a:rPr>
              <a:t>However in the whole of Scotland only 5107</a:t>
            </a:r>
            <a:r>
              <a:rPr lang="en-US" sz="2800" dirty="0">
                <a:solidFill>
                  <a:schemeClr val="tx1"/>
                </a:solidFill>
              </a:rPr>
              <a:t> </a:t>
            </a:r>
            <a:r>
              <a:rPr lang="en-US" sz="2800" dirty="0"/>
              <a:t>young carers are recorded on </a:t>
            </a:r>
            <a:r>
              <a:rPr lang="en-US" sz="2800" dirty="0" err="1"/>
              <a:t>SEEMiS</a:t>
            </a:r>
            <a:r>
              <a:rPr lang="en-US" sz="2800" dirty="0"/>
              <a:t> 2022 Pupil Census in Scotland (Publicly funded primary and secondary schools)</a:t>
            </a:r>
          </a:p>
        </p:txBody>
      </p:sp>
      <p:pic>
        <p:nvPicPr>
          <p:cNvPr id="17" name="Audio 16">
            <a:hlinkClick r:id="" action="ppaction://media"/>
            <a:extLst>
              <a:ext uri="{FF2B5EF4-FFF2-40B4-BE49-F238E27FC236}">
                <a16:creationId xmlns:a16="http://schemas.microsoft.com/office/drawing/2014/main" id="{9D17D365-3945-FFA3-68A4-13D0628518B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04029" y="5975966"/>
            <a:ext cx="720000" cy="720000"/>
          </a:xfrm>
          <a:prstGeom prst="rect">
            <a:avLst/>
          </a:prstGeom>
        </p:spPr>
      </p:pic>
    </p:spTree>
    <p:extLst>
      <p:ext uri="{BB962C8B-B14F-4D97-AF65-F5344CB8AC3E}">
        <p14:creationId xmlns:p14="http://schemas.microsoft.com/office/powerpoint/2010/main" val="1682283989"/>
      </p:ext>
    </p:extLst>
  </p:cSld>
  <p:clrMapOvr>
    <a:masterClrMapping/>
  </p:clrMapOvr>
  <mc:AlternateContent xmlns:mc="http://schemas.openxmlformats.org/markup-compatibility/2006" xmlns:p14="http://schemas.microsoft.com/office/powerpoint/2010/main">
    <mc:Choice Requires="p14">
      <p:transition spd="slow" p14:dur="2000" advTm="37843"/>
    </mc:Choice>
    <mc:Fallback xmlns="">
      <p:transition spd="slow" advTm="37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 Question 1</a:t>
            </a:r>
          </a:p>
        </p:txBody>
      </p:sp>
      <p:sp>
        <p:nvSpPr>
          <p:cNvPr id="5" name="Content Placeholder 2"/>
          <p:cNvSpPr txBox="1">
            <a:spLocks/>
          </p:cNvSpPr>
          <p:nvPr/>
        </p:nvSpPr>
        <p:spPr bwMode="auto">
          <a:xfrm>
            <a:off x="576530" y="1525228"/>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lvl="0"/>
            <a:r>
              <a:rPr lang="en-US" sz="1800" dirty="0">
                <a:effectLst/>
                <a:latin typeface="Arial" panose="020B0604020202020204" pitchFamily="34" charset="0"/>
                <a:ea typeface="Times New Roman" panose="02020603050405020304" pitchFamily="18" charset="0"/>
              </a:rPr>
              <a:t>If there are so many young </a:t>
            </a:r>
            <a:r>
              <a:rPr lang="en-US" sz="1800" dirty="0" err="1">
                <a:effectLst/>
                <a:latin typeface="Arial" panose="020B0604020202020204" pitchFamily="34" charset="0"/>
                <a:ea typeface="Times New Roman" panose="02020603050405020304" pitchFamily="18" charset="0"/>
              </a:rPr>
              <a:t>carers</a:t>
            </a:r>
            <a:r>
              <a:rPr lang="en-US" sz="1800" dirty="0">
                <a:effectLst/>
                <a:latin typeface="Arial" panose="020B0604020202020204" pitchFamily="34" charset="0"/>
                <a:ea typeface="Times New Roman" panose="02020603050405020304" pitchFamily="18" charset="0"/>
              </a:rPr>
              <a:t> in Scotland why do you think we only know about a small number of them?</a:t>
            </a:r>
            <a:endParaRPr lang="en-GB" sz="1800" dirty="0">
              <a:effectLst/>
              <a:latin typeface="Times New Roman" panose="02020603050405020304" pitchFamily="18" charset="0"/>
              <a:ea typeface="Times New Roman" panose="02020603050405020304" pitchFamily="18" charset="0"/>
            </a:endParaRPr>
          </a:p>
          <a:p>
            <a:r>
              <a:rPr lang="en-GB" sz="1400" kern="0" dirty="0"/>
              <a:t>(record your thoughts in the professional learning log)</a:t>
            </a:r>
          </a:p>
        </p:txBody>
      </p:sp>
      <p:pic>
        <p:nvPicPr>
          <p:cNvPr id="6" name="Picture 5" descr="Question Mark Response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6088" y="2645435"/>
            <a:ext cx="3272287" cy="3272287"/>
          </a:xfrm>
          <a:prstGeom prst="rect">
            <a:avLst/>
          </a:prstGeom>
        </p:spPr>
      </p:pic>
      <p:pic>
        <p:nvPicPr>
          <p:cNvPr id="9" name="Audio 8">
            <a:hlinkClick r:id="" action="ppaction://media"/>
            <a:extLst>
              <a:ext uri="{FF2B5EF4-FFF2-40B4-BE49-F238E27FC236}">
                <a16:creationId xmlns:a16="http://schemas.microsoft.com/office/drawing/2014/main" id="{758A1529-BFA1-8492-4C4C-28F6654C133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6591" y="6138000"/>
            <a:ext cx="720000" cy="720000"/>
          </a:xfrm>
          <a:prstGeom prst="rect">
            <a:avLst/>
          </a:prstGeom>
        </p:spPr>
      </p:pic>
    </p:spTree>
    <p:extLst>
      <p:ext uri="{BB962C8B-B14F-4D97-AF65-F5344CB8AC3E}">
        <p14:creationId xmlns:p14="http://schemas.microsoft.com/office/powerpoint/2010/main" val="1569296134"/>
      </p:ext>
    </p:extLst>
  </p:cSld>
  <p:clrMapOvr>
    <a:masterClrMapping/>
  </p:clrMapOvr>
  <mc:AlternateContent xmlns:mc="http://schemas.openxmlformats.org/markup-compatibility/2006" xmlns:p14="http://schemas.microsoft.com/office/powerpoint/2010/main">
    <mc:Choice Requires="p14">
      <p:transition spd="slow" p14:dur="2000" advTm="17959"/>
    </mc:Choice>
    <mc:Fallback xmlns="">
      <p:transition spd="slow" advTm="17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4c6631ba1f905652d62f655b6505f8ca">
  <xsd:schema xmlns:xsd="http://www.w3.org/2001/XMLSchema" xmlns:xs="http://www.w3.org/2001/XMLSchema" xmlns:p="http://schemas.microsoft.com/office/2006/metadata/properties" xmlns:ns3="04c2ad2a-64ee-43bb-8057-bcc149cdce45" xmlns:ns4="b975cf0e-a5f5-4f76-a7fd-397964997e33" targetNamespace="http://schemas.microsoft.com/office/2006/metadata/properties" ma:root="true" ma:fieldsID="a01e9b7bfa01ee19a5a53e1905d7f48b" ns3:_="" ns4:_="">
    <xsd:import namespace="04c2ad2a-64ee-43bb-8057-bcc149cdce45"/>
    <xsd:import namespace="b975cf0e-a5f5-4f76-a7fd-397964997e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1682E3BB-0B44-4254-A19A-8349C8DF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2ad2a-64ee-43bb-8057-bcc149cdce45"/>
    <ds:schemaRef ds:uri="b975cf0e-a5f5-4f76-a7fd-397964997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D7967039-C71A-4B84-9858-0728C216CC08}">
  <ds:schemaRefs>
    <ds:schemaRef ds:uri="http://purl.org/dc/elements/1.1/"/>
    <ds:schemaRef ds:uri="04c2ad2a-64ee-43bb-8057-bcc149cdce45"/>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b975cf0e-a5f5-4f76-a7fd-397964997e33"/>
  </ds:schemaRefs>
</ds:datastoreItem>
</file>

<file path=docProps/app.xml><?xml version="1.0" encoding="utf-8"?>
<Properties xmlns="http://schemas.openxmlformats.org/officeDocument/2006/extended-properties" xmlns:vt="http://schemas.openxmlformats.org/officeDocument/2006/docPropsVTypes">
  <Template>ES PP Template</Template>
  <TotalTime>7502</TotalTime>
  <Words>1365</Words>
  <Application>Microsoft Office PowerPoint</Application>
  <PresentationFormat>Widescreen</PresentationFormat>
  <Paragraphs>60</Paragraphs>
  <Slides>7</Slides>
  <Notes>7</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Bold</vt:lpstr>
      <vt:lpstr>Calibri</vt:lpstr>
      <vt:lpstr>Lucida Grande</vt:lpstr>
      <vt:lpstr>Times New Roman</vt:lpstr>
      <vt:lpstr>Wingdings</vt:lpstr>
      <vt:lpstr>Powerpoint_template</vt:lpstr>
      <vt:lpstr>Supporting Young Carers in Education</vt:lpstr>
      <vt:lpstr>Module 1: Identifying Young Carers in Education</vt:lpstr>
      <vt:lpstr>About Young Carers – the absolute basics!</vt:lpstr>
      <vt:lpstr>What is a young carer?</vt:lpstr>
      <vt:lpstr>What do young carers do?</vt:lpstr>
      <vt:lpstr>Young Carer Statistics</vt:lpstr>
      <vt:lpstr>Activity Reflection Question 1</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Young Carers in Education - Module 1A</dc:title>
  <dc:creator>Mccullough J (Janine)</dc:creator>
  <cp:lastModifiedBy>Jeremy Stevenson</cp:lastModifiedBy>
  <cp:revision>201</cp:revision>
  <cp:lastPrinted>2019-11-05T17:12:05Z</cp:lastPrinted>
  <dcterms:created xsi:type="dcterms:W3CDTF">2019-04-29T14:28:00Z</dcterms:created>
  <dcterms:modified xsi:type="dcterms:W3CDTF">2024-08-20T08:43:03Z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