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48"/>
  </p:notesMasterIdLst>
  <p:handoutMasterIdLst>
    <p:handoutMasterId r:id="rId49"/>
  </p:handoutMasterIdLst>
  <p:sldIdLst>
    <p:sldId id="258" r:id="rId6"/>
    <p:sldId id="261" r:id="rId7"/>
    <p:sldId id="328" r:id="rId8"/>
    <p:sldId id="314" r:id="rId9"/>
    <p:sldId id="265" r:id="rId10"/>
    <p:sldId id="316" r:id="rId11"/>
    <p:sldId id="315" r:id="rId12"/>
    <p:sldId id="269" r:id="rId13"/>
    <p:sldId id="317" r:id="rId14"/>
    <p:sldId id="311" r:id="rId15"/>
    <p:sldId id="271" r:id="rId16"/>
    <p:sldId id="324" r:id="rId17"/>
    <p:sldId id="318" r:id="rId18"/>
    <p:sldId id="319" r:id="rId19"/>
    <p:sldId id="320" r:id="rId20"/>
    <p:sldId id="321" r:id="rId21"/>
    <p:sldId id="307" r:id="rId22"/>
    <p:sldId id="275" r:id="rId23"/>
    <p:sldId id="276" r:id="rId24"/>
    <p:sldId id="322" r:id="rId25"/>
    <p:sldId id="291" r:id="rId26"/>
    <p:sldId id="312" r:id="rId27"/>
    <p:sldId id="293" r:id="rId28"/>
    <p:sldId id="323" r:id="rId29"/>
    <p:sldId id="294" r:id="rId30"/>
    <p:sldId id="289" r:id="rId31"/>
    <p:sldId id="297" r:id="rId32"/>
    <p:sldId id="292" r:id="rId33"/>
    <p:sldId id="299" r:id="rId34"/>
    <p:sldId id="295" r:id="rId35"/>
    <p:sldId id="296" r:id="rId36"/>
    <p:sldId id="301" r:id="rId37"/>
    <p:sldId id="326" r:id="rId38"/>
    <p:sldId id="302" r:id="rId39"/>
    <p:sldId id="306" r:id="rId40"/>
    <p:sldId id="327" r:id="rId41"/>
    <p:sldId id="303" r:id="rId42"/>
    <p:sldId id="305" r:id="rId43"/>
    <p:sldId id="304" r:id="rId44"/>
    <p:sldId id="325" r:id="rId45"/>
    <p:sldId id="272" r:id="rId46"/>
    <p:sldId id="267"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 L (Louise)" initials="GL(" lastIdx="65" clrIdx="0">
    <p:extLst>
      <p:ext uri="{19B8F6BF-5375-455C-9EA6-DF929625EA0E}">
        <p15:presenceInfo xmlns:p15="http://schemas.microsoft.com/office/powerpoint/2012/main" userId="S-1-5-21-765483983-692928010-316617838-318553" providerId="AD"/>
      </p:ext>
    </p:extLst>
  </p:cmAuthor>
  <p:cmAuthor id="2" name="Hugh S (Shona)" initials="HS(" lastIdx="26" clrIdx="1">
    <p:extLst>
      <p:ext uri="{19B8F6BF-5375-455C-9EA6-DF929625EA0E}">
        <p15:presenceInfo xmlns:p15="http://schemas.microsoft.com/office/powerpoint/2012/main" userId="S-1-5-21-765483983-692928010-316617838-411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547" autoAdjust="0"/>
  </p:normalViewPr>
  <p:slideViewPr>
    <p:cSldViewPr snapToGrid="0">
      <p:cViewPr varScale="1">
        <p:scale>
          <a:sx n="70" d="100"/>
          <a:sy n="70" d="100"/>
        </p:scale>
        <p:origin x="276"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302"/>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07/05/2019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07/05/2019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307646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33541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411821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15853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32221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897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09538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42371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23054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121647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378973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183776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185604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328877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85906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676593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114473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4273790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982417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3448143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894127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203351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710843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a:p>
        </p:txBody>
      </p:sp>
    </p:spTree>
    <p:extLst>
      <p:ext uri="{BB962C8B-B14F-4D97-AF65-F5344CB8AC3E}">
        <p14:creationId xmlns:p14="http://schemas.microsoft.com/office/powerpoint/2010/main" val="3179543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3861336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a:p>
        </p:txBody>
      </p:sp>
    </p:spTree>
    <p:extLst>
      <p:ext uri="{BB962C8B-B14F-4D97-AF65-F5344CB8AC3E}">
        <p14:creationId xmlns:p14="http://schemas.microsoft.com/office/powerpoint/2010/main" val="1301656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a:p>
        </p:txBody>
      </p:sp>
    </p:spTree>
    <p:extLst>
      <p:ext uri="{BB962C8B-B14F-4D97-AF65-F5344CB8AC3E}">
        <p14:creationId xmlns:p14="http://schemas.microsoft.com/office/powerpoint/2010/main" val="1942962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a:p>
        </p:txBody>
      </p:sp>
    </p:spTree>
    <p:extLst>
      <p:ext uri="{BB962C8B-B14F-4D97-AF65-F5344CB8AC3E}">
        <p14:creationId xmlns:p14="http://schemas.microsoft.com/office/powerpoint/2010/main" val="946080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a:p>
        </p:txBody>
      </p:sp>
    </p:spTree>
    <p:extLst>
      <p:ext uri="{BB962C8B-B14F-4D97-AF65-F5344CB8AC3E}">
        <p14:creationId xmlns:p14="http://schemas.microsoft.com/office/powerpoint/2010/main" val="21221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40</a:t>
            </a:fld>
            <a:endParaRPr lang="en-GB"/>
          </a:p>
        </p:txBody>
      </p:sp>
    </p:spTree>
    <p:extLst>
      <p:ext uri="{BB962C8B-B14F-4D97-AF65-F5344CB8AC3E}">
        <p14:creationId xmlns:p14="http://schemas.microsoft.com/office/powerpoint/2010/main" val="506559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41</a:t>
            </a:fld>
            <a:endParaRPr lang="en-GB"/>
          </a:p>
        </p:txBody>
      </p:sp>
    </p:spTree>
    <p:extLst>
      <p:ext uri="{BB962C8B-B14F-4D97-AF65-F5344CB8AC3E}">
        <p14:creationId xmlns:p14="http://schemas.microsoft.com/office/powerpoint/2010/main" val="2298368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 back cover page in </a:t>
            </a:r>
            <a:r>
              <a:rPr lang="en-GB" b="1" dirty="0" smtClean="0"/>
              <a:t>green</a:t>
            </a:r>
            <a:r>
              <a:rPr lang="en-GB" dirty="0" smtClean="0"/>
              <a:t>. You</a:t>
            </a:r>
            <a:r>
              <a:rPr lang="en-GB" baseline="0" dirty="0" smtClean="0"/>
              <a:t> may edit the address if needed only. It can only be once and at the end of the PowerPoint presentation. </a:t>
            </a:r>
            <a:r>
              <a:rPr lang="en-US" dirty="0" smtClean="0"/>
              <a:t>Use the corresponding</a:t>
            </a:r>
            <a:r>
              <a:rPr lang="en-US" baseline="0" dirty="0" smtClean="0"/>
              <a:t> </a:t>
            </a:r>
            <a:r>
              <a:rPr lang="en-US" b="1" baseline="0" dirty="0" smtClean="0"/>
              <a:t>green</a:t>
            </a:r>
            <a:r>
              <a:rPr lang="en-US" baseline="0" dirty="0" smtClean="0"/>
              <a:t> front and internal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17584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96228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33668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70330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51608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1fmQOATPzw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HAlvKuK2Sm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Nar_HElO3_0?list=PLcD2TdZ4bXSkjOl5T3hHXJdEc7yLEbMT_&amp;t=12"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https://education.gov.scot/improvement/Documents/nih079-kal-table.pdf" TargetMode="Externa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gov.scot/improvement/documents/modlang12-1plus2approachmar17.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ES_NO TAG_WHITE_TRANSPAR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6941" y="2277284"/>
            <a:ext cx="4501480" cy="1800085"/>
          </a:xfrm>
          <a:prstGeom prst="rect">
            <a:avLst/>
          </a:prstGeom>
        </p:spPr>
      </p:pic>
    </p:spTree>
    <p:extLst>
      <p:ext uri="{BB962C8B-B14F-4D97-AF65-F5344CB8AC3E}">
        <p14:creationId xmlns:p14="http://schemas.microsoft.com/office/powerpoint/2010/main" val="1336027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4" y="4617917"/>
            <a:ext cx="10363200" cy="1362075"/>
          </a:xfrm>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a:hlinkClick r:id="rId2"/>
          </p:cNvPr>
          <p:cNvPicPr>
            <a:picLocks noChangeAspect="1"/>
          </p:cNvPicPr>
          <p:nvPr/>
        </p:nvPicPr>
        <p:blipFill>
          <a:blip r:embed="rId3"/>
          <a:stretch>
            <a:fillRect/>
          </a:stretch>
        </p:blipFill>
        <p:spPr>
          <a:xfrm>
            <a:off x="759655" y="731520"/>
            <a:ext cx="10789919" cy="5248471"/>
          </a:xfrm>
          <a:prstGeom prst="rect">
            <a:avLst/>
          </a:prstGeom>
        </p:spPr>
      </p:pic>
    </p:spTree>
    <p:extLst>
      <p:ext uri="{BB962C8B-B14F-4D97-AF65-F5344CB8AC3E}">
        <p14:creationId xmlns:p14="http://schemas.microsoft.com/office/powerpoint/2010/main" val="2172540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693" y="228885"/>
            <a:ext cx="11049507" cy="782320"/>
          </a:xfrm>
        </p:spPr>
        <p:txBody>
          <a:bodyPr/>
          <a:lstStyle/>
          <a:p>
            <a:r>
              <a:rPr lang="en-GB" dirty="0" smtClean="0"/>
              <a:t>Creating a gradient of progression</a:t>
            </a:r>
            <a:endParaRPr lang="en-GB" dirty="0">
              <a:solidFill>
                <a:srgbClr val="00ABB5"/>
              </a:solidFill>
            </a:endParaRPr>
          </a:p>
        </p:txBody>
      </p:sp>
      <p:sp>
        <p:nvSpPr>
          <p:cNvPr id="3" name="Content Placeholder 2"/>
          <p:cNvSpPr>
            <a:spLocks noGrp="1"/>
          </p:cNvSpPr>
          <p:nvPr>
            <p:ph idx="1"/>
          </p:nvPr>
        </p:nvSpPr>
        <p:spPr>
          <a:xfrm>
            <a:off x="347693" y="1011205"/>
            <a:ext cx="10521292" cy="5252867"/>
          </a:xfrm>
        </p:spPr>
        <p:txBody>
          <a:bodyPr/>
          <a:lstStyle/>
          <a:p>
            <a:pPr>
              <a:buClr>
                <a:srgbClr val="00ABB5"/>
              </a:buClr>
            </a:pPr>
            <a:r>
              <a:rPr lang="en-GB" sz="2400" dirty="0">
                <a:solidFill>
                  <a:schemeClr val="tx1"/>
                </a:solidFill>
              </a:rPr>
              <a:t>B</a:t>
            </a:r>
            <a:r>
              <a:rPr lang="en-GB" sz="2400" dirty="0" smtClean="0">
                <a:solidFill>
                  <a:schemeClr val="tx1"/>
                </a:solidFill>
              </a:rPr>
              <a:t>y  the end of first level (around </a:t>
            </a:r>
            <a:r>
              <a:rPr lang="en-GB" sz="2400" dirty="0" err="1" smtClean="0">
                <a:solidFill>
                  <a:schemeClr val="tx1"/>
                </a:solidFill>
              </a:rPr>
              <a:t>P4</a:t>
            </a:r>
            <a:r>
              <a:rPr lang="en-GB" sz="2400" dirty="0" smtClean="0">
                <a:solidFill>
                  <a:schemeClr val="tx1"/>
                </a:solidFill>
              </a:rPr>
              <a:t>), language learning should have developed incrementally to the point where learners are able to:</a:t>
            </a:r>
          </a:p>
          <a:p>
            <a:pPr>
              <a:buClr>
                <a:srgbClr val="00ABB5"/>
              </a:buClr>
            </a:pPr>
            <a:endParaRPr lang="en-GB" sz="2400" dirty="0" smtClean="0">
              <a:solidFill>
                <a:schemeClr val="tx1"/>
              </a:solidFill>
            </a:endParaRPr>
          </a:p>
          <a:p>
            <a:pPr marL="342900" indent="-342900">
              <a:buClr>
                <a:srgbClr val="00ABB5"/>
              </a:buClr>
              <a:buFont typeface="Arial" panose="020B0604020202020204" pitchFamily="34" charset="0"/>
              <a:buChar char="•"/>
            </a:pPr>
            <a:r>
              <a:rPr lang="en-GB" sz="2400" dirty="0">
                <a:solidFill>
                  <a:schemeClr val="tx1"/>
                </a:solidFill>
              </a:rPr>
              <a:t>e</a:t>
            </a:r>
            <a:r>
              <a:rPr lang="en-GB" sz="2400" dirty="0" smtClean="0">
                <a:solidFill>
                  <a:schemeClr val="tx1"/>
                </a:solidFill>
              </a:rPr>
              <a:t>xchange personal information;</a:t>
            </a:r>
          </a:p>
          <a:p>
            <a:pPr marL="342900" indent="-342900">
              <a:buClr>
                <a:srgbClr val="00ABB5"/>
              </a:buClr>
              <a:buFont typeface="Arial" panose="020B0604020202020204" pitchFamily="34" charset="0"/>
              <a:buChar char="•"/>
            </a:pPr>
            <a:r>
              <a:rPr lang="en-GB" sz="2400" dirty="0">
                <a:solidFill>
                  <a:schemeClr val="tx1"/>
                </a:solidFill>
              </a:rPr>
              <a:t>u</a:t>
            </a:r>
            <a:r>
              <a:rPr lang="en-GB" sz="2400" dirty="0" smtClean="0">
                <a:solidFill>
                  <a:schemeClr val="tx1"/>
                </a:solidFill>
              </a:rPr>
              <a:t>nderstand and respond to familiar questions;</a:t>
            </a:r>
          </a:p>
          <a:p>
            <a:pPr marL="342900" indent="-342900">
              <a:buClr>
                <a:srgbClr val="00ABB5"/>
              </a:buClr>
              <a:buFont typeface="Arial" panose="020B0604020202020204" pitchFamily="34" charset="0"/>
              <a:buChar char="•"/>
            </a:pPr>
            <a:r>
              <a:rPr lang="en-GB" sz="2400" dirty="0">
                <a:solidFill>
                  <a:schemeClr val="tx1"/>
                </a:solidFill>
              </a:rPr>
              <a:t>r</a:t>
            </a:r>
            <a:r>
              <a:rPr lang="en-GB" sz="2400" dirty="0" smtClean="0">
                <a:solidFill>
                  <a:schemeClr val="tx1"/>
                </a:solidFill>
              </a:rPr>
              <a:t>ead aloud with increasing confidence;</a:t>
            </a:r>
          </a:p>
          <a:p>
            <a:pPr marL="342900" indent="-342900">
              <a:buClr>
                <a:srgbClr val="00ABB5"/>
              </a:buClr>
              <a:buFont typeface="Arial" panose="020B0604020202020204" pitchFamily="34" charset="0"/>
              <a:buChar char="•"/>
            </a:pPr>
            <a:r>
              <a:rPr lang="en-GB" sz="2400" dirty="0">
                <a:solidFill>
                  <a:schemeClr val="tx1"/>
                </a:solidFill>
              </a:rPr>
              <a:t>s</a:t>
            </a:r>
            <a:r>
              <a:rPr lang="en-GB" sz="2400" dirty="0" smtClean="0">
                <a:solidFill>
                  <a:schemeClr val="tx1"/>
                </a:solidFill>
              </a:rPr>
              <a:t>how awareness of pronunciation rules if confronted with some unknown text;</a:t>
            </a:r>
          </a:p>
          <a:p>
            <a:pPr marL="342900" indent="-342900">
              <a:buClr>
                <a:srgbClr val="00ABB5"/>
              </a:buClr>
              <a:buFont typeface="Arial" panose="020B0604020202020204" pitchFamily="34" charset="0"/>
              <a:buChar char="•"/>
            </a:pPr>
            <a:r>
              <a:rPr lang="en-GB" sz="2400" dirty="0">
                <a:solidFill>
                  <a:schemeClr val="tx1"/>
                </a:solidFill>
              </a:rPr>
              <a:t>u</a:t>
            </a:r>
            <a:r>
              <a:rPr lang="en-GB" sz="2400" dirty="0" smtClean="0">
                <a:solidFill>
                  <a:schemeClr val="tx1"/>
                </a:solidFill>
              </a:rPr>
              <a:t>se some support to assist understanding- word list picture prompts ; environmental print; and</a:t>
            </a:r>
          </a:p>
          <a:p>
            <a:pPr marL="342900" indent="-342900">
              <a:buClr>
                <a:srgbClr val="00ABB5"/>
              </a:buClr>
              <a:buFont typeface="Arial" panose="020B0604020202020204" pitchFamily="34" charset="0"/>
              <a:buChar char="•"/>
            </a:pPr>
            <a:r>
              <a:rPr lang="en-GB" sz="2400" dirty="0" smtClean="0">
                <a:solidFill>
                  <a:schemeClr val="tx1"/>
                </a:solidFill>
              </a:rPr>
              <a:t>demonstrate increasing confidence across the 4 skills</a:t>
            </a:r>
            <a:r>
              <a:rPr lang="en-GB" sz="2400" dirty="0">
                <a:solidFill>
                  <a:schemeClr val="tx1"/>
                </a:solidFill>
              </a:rPr>
              <a:t>.</a:t>
            </a:r>
            <a:endParaRPr lang="en-GB" sz="2400" dirty="0" smtClean="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012247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Creating a gradient of progression</a:t>
            </a:r>
            <a:endParaRPr lang="en-GB" dirty="0">
              <a:solidFill>
                <a:srgbClr val="00ABB5"/>
              </a:solidFill>
            </a:endParaRPr>
          </a:p>
        </p:txBody>
      </p:sp>
      <p:sp>
        <p:nvSpPr>
          <p:cNvPr id="3" name="Content Placeholder 2"/>
          <p:cNvSpPr>
            <a:spLocks noGrp="1"/>
          </p:cNvSpPr>
          <p:nvPr>
            <p:ph idx="1"/>
          </p:nvPr>
        </p:nvSpPr>
        <p:spPr>
          <a:xfrm>
            <a:off x="611801" y="1308169"/>
            <a:ext cx="10521292" cy="4679537"/>
          </a:xfrm>
        </p:spPr>
        <p:txBody>
          <a:bodyPr/>
          <a:lstStyle/>
          <a:p>
            <a:pPr>
              <a:buClr>
                <a:srgbClr val="00ABB5"/>
              </a:buClr>
            </a:pPr>
            <a:r>
              <a:rPr lang="en-GB" sz="2400" dirty="0" smtClean="0">
                <a:solidFill>
                  <a:schemeClr val="tx1"/>
                </a:solidFill>
              </a:rPr>
              <a:t>By the end of second level (around </a:t>
            </a:r>
            <a:r>
              <a:rPr lang="en-GB" sz="2400" dirty="0" err="1" smtClean="0">
                <a:solidFill>
                  <a:schemeClr val="tx1"/>
                </a:solidFill>
              </a:rPr>
              <a:t>P7</a:t>
            </a:r>
            <a:r>
              <a:rPr lang="en-GB" sz="2400" dirty="0" smtClean="0">
                <a:solidFill>
                  <a:schemeClr val="tx1"/>
                </a:solidFill>
              </a:rPr>
              <a:t>), the learning should develop steadily to the point where learners are able to:</a:t>
            </a:r>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g</a:t>
            </a:r>
            <a:r>
              <a:rPr lang="en-GB" sz="2400" dirty="0" smtClean="0">
                <a:solidFill>
                  <a:schemeClr val="tx1"/>
                </a:solidFill>
              </a:rPr>
              <a:t>ive </a:t>
            </a:r>
            <a:r>
              <a:rPr lang="en-GB" sz="2400" dirty="0">
                <a:solidFill>
                  <a:schemeClr val="tx1"/>
                </a:solidFill>
              </a:rPr>
              <a:t>a short presentation about </a:t>
            </a:r>
            <a:r>
              <a:rPr lang="en-GB" sz="2400" dirty="0" smtClean="0">
                <a:solidFill>
                  <a:schemeClr val="tx1"/>
                </a:solidFill>
              </a:rPr>
              <a:t>themselves; </a:t>
            </a:r>
            <a:endParaRPr lang="en-GB" sz="2400" dirty="0">
              <a:solidFill>
                <a:schemeClr val="tx1"/>
              </a:solidFill>
            </a:endParaRPr>
          </a:p>
          <a:p>
            <a:pPr marL="342900" indent="-342900">
              <a:buFont typeface="Arial" panose="020B0604020202020204" pitchFamily="34" charset="0"/>
              <a:buChar char="•"/>
            </a:pPr>
            <a:r>
              <a:rPr lang="en-GB" sz="2400" dirty="0" smtClean="0">
                <a:solidFill>
                  <a:schemeClr val="tx1"/>
                </a:solidFill>
              </a:rPr>
              <a:t>take </a:t>
            </a:r>
            <a:r>
              <a:rPr lang="en-GB" sz="2400" dirty="0">
                <a:solidFill>
                  <a:schemeClr val="tx1"/>
                </a:solidFill>
              </a:rPr>
              <a:t>part in conversations and </a:t>
            </a:r>
            <a:r>
              <a:rPr lang="en-GB" sz="2400" dirty="0" smtClean="0">
                <a:solidFill>
                  <a:schemeClr val="tx1"/>
                </a:solidFill>
              </a:rPr>
              <a:t>transactions; </a:t>
            </a:r>
          </a:p>
          <a:p>
            <a:pPr marL="342900" indent="-342900">
              <a:buFont typeface="Arial" panose="020B0604020202020204" pitchFamily="34" charset="0"/>
              <a:buChar char="•"/>
            </a:pPr>
            <a:r>
              <a:rPr lang="en-GB" sz="2400" dirty="0">
                <a:solidFill>
                  <a:schemeClr val="tx1"/>
                </a:solidFill>
              </a:rPr>
              <a:t>u</a:t>
            </a:r>
            <a:r>
              <a:rPr lang="en-GB" sz="2400" dirty="0" smtClean="0">
                <a:solidFill>
                  <a:schemeClr val="tx1"/>
                </a:solidFill>
              </a:rPr>
              <a:t>nderstand </a:t>
            </a:r>
            <a:r>
              <a:rPr lang="en-GB" sz="2400" dirty="0">
                <a:solidFill>
                  <a:schemeClr val="tx1"/>
                </a:solidFill>
              </a:rPr>
              <a:t>classroom instructions and personal </a:t>
            </a:r>
            <a:r>
              <a:rPr lang="en-GB" sz="2400" dirty="0" smtClean="0">
                <a:solidFill>
                  <a:schemeClr val="tx1"/>
                </a:solidFill>
              </a:rPr>
              <a:t>information; </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e</a:t>
            </a:r>
            <a:r>
              <a:rPr lang="en-GB" sz="2400" dirty="0" smtClean="0">
                <a:solidFill>
                  <a:schemeClr val="tx1"/>
                </a:solidFill>
              </a:rPr>
              <a:t>njoy </a:t>
            </a:r>
            <a:r>
              <a:rPr lang="en-GB" sz="2400" dirty="0">
                <a:solidFill>
                  <a:schemeClr val="tx1"/>
                </a:solidFill>
              </a:rPr>
              <a:t>listening to a story, a song or </a:t>
            </a:r>
            <a:r>
              <a:rPr lang="en-GB" sz="2400" dirty="0" smtClean="0">
                <a:solidFill>
                  <a:schemeClr val="tx1"/>
                </a:solidFill>
              </a:rPr>
              <a:t>poem; </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r</a:t>
            </a:r>
            <a:r>
              <a:rPr lang="en-GB" sz="2400" dirty="0" smtClean="0">
                <a:solidFill>
                  <a:schemeClr val="tx1"/>
                </a:solidFill>
              </a:rPr>
              <a:t>ead </a:t>
            </a:r>
            <a:r>
              <a:rPr lang="en-GB" sz="2400" dirty="0">
                <a:solidFill>
                  <a:schemeClr val="tx1"/>
                </a:solidFill>
              </a:rPr>
              <a:t>aloud a simple </a:t>
            </a:r>
            <a:r>
              <a:rPr lang="en-GB" sz="2400" dirty="0" smtClean="0">
                <a:solidFill>
                  <a:schemeClr val="tx1"/>
                </a:solidFill>
              </a:rPr>
              <a:t>text;</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r</a:t>
            </a:r>
            <a:r>
              <a:rPr lang="en-GB" sz="2400" dirty="0" smtClean="0">
                <a:solidFill>
                  <a:schemeClr val="tx1"/>
                </a:solidFill>
              </a:rPr>
              <a:t>ead </a:t>
            </a:r>
            <a:r>
              <a:rPr lang="en-GB" sz="2400" dirty="0">
                <a:solidFill>
                  <a:schemeClr val="tx1"/>
                </a:solidFill>
              </a:rPr>
              <a:t>and understand a short </a:t>
            </a:r>
            <a:r>
              <a:rPr lang="en-GB" sz="2400" dirty="0" smtClean="0">
                <a:solidFill>
                  <a:schemeClr val="tx1"/>
                </a:solidFill>
              </a:rPr>
              <a:t>text; and </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w</a:t>
            </a:r>
            <a:r>
              <a:rPr lang="en-GB" sz="2400" dirty="0" smtClean="0">
                <a:solidFill>
                  <a:schemeClr val="tx1"/>
                </a:solidFill>
              </a:rPr>
              <a:t>rite </a:t>
            </a:r>
            <a:r>
              <a:rPr lang="en-GB" sz="2400" dirty="0">
                <a:solidFill>
                  <a:schemeClr val="tx1"/>
                </a:solidFill>
              </a:rPr>
              <a:t>about themselves and others. </a:t>
            </a:r>
          </a:p>
          <a:p>
            <a:pPr>
              <a:buClr>
                <a:srgbClr val="00ABB5"/>
              </a:buClr>
            </a:pPr>
            <a:endParaRPr lang="en-GB" sz="2400"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64976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Listening and Talking</a:t>
            </a:r>
            <a:endParaRPr lang="en-GB" dirty="0">
              <a:solidFill>
                <a:srgbClr val="00ABB5"/>
              </a:solidFill>
            </a:endParaRPr>
          </a:p>
        </p:txBody>
      </p:sp>
      <p:sp>
        <p:nvSpPr>
          <p:cNvPr id="3" name="Content Placeholder 2"/>
          <p:cNvSpPr>
            <a:spLocks noGrp="1"/>
          </p:cNvSpPr>
          <p:nvPr>
            <p:ph idx="1"/>
          </p:nvPr>
        </p:nvSpPr>
        <p:spPr>
          <a:xfrm>
            <a:off x="611801" y="1308169"/>
            <a:ext cx="10521292" cy="4679537"/>
          </a:xfrm>
        </p:spPr>
        <p:txBody>
          <a:bodyPr/>
          <a:lstStyle/>
          <a:p>
            <a:pPr marL="342900" indent="-342900">
              <a:buFont typeface="Arial" panose="020B0604020202020204" pitchFamily="34" charset="0"/>
              <a:buChar char="•"/>
              <a:defRPr/>
            </a:pPr>
            <a:r>
              <a:rPr lang="en-GB" sz="2400" dirty="0">
                <a:solidFill>
                  <a:schemeClr val="tx1"/>
                </a:solidFill>
              </a:rPr>
              <a:t>Developing listening skills in the target language is </a:t>
            </a:r>
            <a:r>
              <a:rPr lang="en-GB" sz="2400" dirty="0" smtClean="0">
                <a:solidFill>
                  <a:schemeClr val="tx1"/>
                </a:solidFill>
              </a:rPr>
              <a:t>essential.</a:t>
            </a:r>
            <a:endParaRPr lang="en-GB" sz="2400" dirty="0">
              <a:solidFill>
                <a:schemeClr val="tx1"/>
              </a:solidFill>
            </a:endParaRPr>
          </a:p>
          <a:p>
            <a:pPr marL="342900" indent="-342900">
              <a:buFont typeface="Arial" panose="020B0604020202020204" pitchFamily="34" charset="0"/>
              <a:buChar char="•"/>
              <a:defRPr/>
            </a:pPr>
            <a:r>
              <a:rPr lang="en-GB" sz="2400" dirty="0">
                <a:solidFill>
                  <a:schemeClr val="tx1"/>
                </a:solidFill>
              </a:rPr>
              <a:t>Understanding will develop in non- verbal ways in young learners long before they can respond at the same level.</a:t>
            </a:r>
          </a:p>
          <a:p>
            <a:pPr marL="342900" indent="-342900">
              <a:buFont typeface="Arial" panose="020B0604020202020204" pitchFamily="34" charset="0"/>
              <a:buChar char="•"/>
            </a:pPr>
            <a:r>
              <a:rPr lang="en-GB" altLang="en-US" sz="2400" dirty="0">
                <a:solidFill>
                  <a:schemeClr val="tx1"/>
                </a:solidFill>
              </a:rPr>
              <a:t>Remember </a:t>
            </a:r>
            <a:r>
              <a:rPr lang="en-GB" altLang="en-US" sz="2400" b="1" dirty="0" smtClean="0">
                <a:solidFill>
                  <a:schemeClr val="tx1"/>
                </a:solidFill>
              </a:rPr>
              <a:t>ANY</a:t>
            </a:r>
            <a:r>
              <a:rPr lang="en-GB" altLang="en-US" sz="2400" dirty="0" smtClean="0">
                <a:solidFill>
                  <a:schemeClr val="tx1"/>
                </a:solidFill>
              </a:rPr>
              <a:t> exposure </a:t>
            </a:r>
            <a:r>
              <a:rPr lang="en-GB" altLang="en-US" sz="2400" dirty="0">
                <a:solidFill>
                  <a:schemeClr val="tx1"/>
                </a:solidFill>
              </a:rPr>
              <a:t>to the language provides an opportunity for </a:t>
            </a:r>
            <a:r>
              <a:rPr lang="en-GB" altLang="en-US" sz="2400" dirty="0" smtClean="0">
                <a:solidFill>
                  <a:schemeClr val="tx1"/>
                </a:solidFill>
              </a:rPr>
              <a:t>listening!</a:t>
            </a:r>
            <a:endParaRPr lang="en-GB" altLang="en-US" sz="2400" dirty="0">
              <a:solidFill>
                <a:schemeClr val="tx1"/>
              </a:solidFill>
            </a:endParaRPr>
          </a:p>
          <a:p>
            <a:pPr marL="342900" indent="-342900">
              <a:buFont typeface="Arial" panose="020B0604020202020204" pitchFamily="34" charset="0"/>
              <a:buChar char="•"/>
            </a:pPr>
            <a:r>
              <a:rPr lang="en-GB" altLang="en-US" sz="2400" dirty="0">
                <a:solidFill>
                  <a:schemeClr val="tx1"/>
                </a:solidFill>
              </a:rPr>
              <a:t>Levels of engagement with learners will vary as in any other area of the curriculum</a:t>
            </a:r>
          </a:p>
          <a:p>
            <a:pPr marL="342900" indent="-342900">
              <a:buFont typeface="Arial" panose="020B0604020202020204" pitchFamily="34" charset="0"/>
              <a:buChar char="•"/>
            </a:pPr>
            <a:r>
              <a:rPr lang="en-GB" altLang="en-US" sz="2400" dirty="0">
                <a:solidFill>
                  <a:schemeClr val="tx1"/>
                </a:solidFill>
              </a:rPr>
              <a:t>Some will be eager to mimic and respond </a:t>
            </a:r>
            <a:r>
              <a:rPr lang="en-GB" altLang="en-US" sz="2400" dirty="0" smtClean="0">
                <a:solidFill>
                  <a:schemeClr val="tx1"/>
                </a:solidFill>
              </a:rPr>
              <a:t>immediately, whereas others </a:t>
            </a:r>
            <a:r>
              <a:rPr lang="en-GB" altLang="en-US" sz="2400" dirty="0">
                <a:solidFill>
                  <a:schemeClr val="tx1"/>
                </a:solidFill>
              </a:rPr>
              <a:t>will need more </a:t>
            </a:r>
            <a:r>
              <a:rPr lang="en-GB" altLang="en-US" sz="2400" dirty="0" smtClean="0">
                <a:solidFill>
                  <a:schemeClr val="tx1"/>
                </a:solidFill>
              </a:rPr>
              <a:t>time.</a:t>
            </a:r>
            <a:endParaRPr lang="en-GB" altLang="en-US" sz="2400" dirty="0">
              <a:solidFill>
                <a:schemeClr val="tx1"/>
              </a:solidFill>
            </a:endParaRPr>
          </a:p>
          <a:p>
            <a:pPr marL="342900" indent="-342900">
              <a:buFont typeface="Arial" panose="020B0604020202020204" pitchFamily="34" charset="0"/>
              <a:buChar char="•"/>
            </a:pPr>
            <a:r>
              <a:rPr lang="en-GB" altLang="en-US" sz="2400" dirty="0">
                <a:solidFill>
                  <a:schemeClr val="tx1"/>
                </a:solidFill>
              </a:rPr>
              <a:t>Consistent </a:t>
            </a:r>
            <a:r>
              <a:rPr lang="en-GB" altLang="en-US" sz="2400" dirty="0" smtClean="0">
                <a:solidFill>
                  <a:schemeClr val="tx1"/>
                </a:solidFill>
              </a:rPr>
              <a:t>exposure to the language </a:t>
            </a:r>
            <a:r>
              <a:rPr lang="en-GB" altLang="en-US" sz="2400" dirty="0">
                <a:solidFill>
                  <a:schemeClr val="tx1"/>
                </a:solidFill>
              </a:rPr>
              <a:t>will build learner </a:t>
            </a:r>
            <a:r>
              <a:rPr lang="en-GB" altLang="en-US" sz="2400" dirty="0" smtClean="0">
                <a:solidFill>
                  <a:schemeClr val="tx1"/>
                </a:solidFill>
              </a:rPr>
              <a:t>(and teacher) </a:t>
            </a:r>
            <a:r>
              <a:rPr lang="en-GB" altLang="en-US" sz="2400" dirty="0">
                <a:solidFill>
                  <a:schemeClr val="tx1"/>
                </a:solidFill>
              </a:rPr>
              <a:t>confidence.</a:t>
            </a:r>
          </a:p>
          <a:p>
            <a:pPr>
              <a:defRPr/>
            </a:pPr>
            <a:endParaRPr lang="en-GB" sz="2400" dirty="0"/>
          </a:p>
          <a:p>
            <a:pPr>
              <a:buClr>
                <a:srgbClr val="00ABB5"/>
              </a:buClr>
            </a:pPr>
            <a:endParaRPr lang="en-GB" sz="2400"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1345" y="364804"/>
            <a:ext cx="1743549" cy="1292802"/>
          </a:xfrm>
          <a:prstGeom prst="rect">
            <a:avLst/>
          </a:prstGeom>
        </p:spPr>
      </p:pic>
    </p:spTree>
    <p:extLst>
      <p:ext uri="{BB962C8B-B14F-4D97-AF65-F5344CB8AC3E}">
        <p14:creationId xmlns:p14="http://schemas.microsoft.com/office/powerpoint/2010/main" val="82170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Listening and Talking</a:t>
            </a:r>
            <a:endParaRPr lang="en-GB" dirty="0">
              <a:solidFill>
                <a:srgbClr val="00ABB5"/>
              </a:solidFill>
            </a:endParaRPr>
          </a:p>
        </p:txBody>
      </p:sp>
      <p:sp>
        <p:nvSpPr>
          <p:cNvPr id="3" name="Content Placeholder 2"/>
          <p:cNvSpPr>
            <a:spLocks noGrp="1"/>
          </p:cNvSpPr>
          <p:nvPr>
            <p:ph idx="1"/>
          </p:nvPr>
        </p:nvSpPr>
        <p:spPr>
          <a:xfrm>
            <a:off x="611801" y="1308169"/>
            <a:ext cx="10521292" cy="5165193"/>
          </a:xfrm>
        </p:spPr>
        <p:txBody>
          <a:bodyPr/>
          <a:lstStyle/>
          <a:p>
            <a:pPr marL="342900" indent="-342900">
              <a:buFont typeface="Arial" panose="020B0604020202020204" pitchFamily="34" charset="0"/>
              <a:buChar char="•"/>
            </a:pPr>
            <a:r>
              <a:rPr lang="en-GB" altLang="en-US" sz="2400" dirty="0" smtClean="0">
                <a:solidFill>
                  <a:schemeClr val="tx1"/>
                </a:solidFill>
              </a:rPr>
              <a:t>Talking at first level will typically include </a:t>
            </a:r>
            <a:r>
              <a:rPr lang="en-GB" altLang="en-US" sz="2400" dirty="0">
                <a:solidFill>
                  <a:schemeClr val="tx1"/>
                </a:solidFill>
              </a:rPr>
              <a:t>frequent repetition of </a:t>
            </a:r>
            <a:r>
              <a:rPr lang="en-GB" altLang="en-US" sz="2400" dirty="0" smtClean="0">
                <a:solidFill>
                  <a:schemeClr val="tx1"/>
                </a:solidFill>
              </a:rPr>
              <a:t>simple, </a:t>
            </a:r>
            <a:r>
              <a:rPr lang="en-GB" altLang="en-US" sz="2400" dirty="0">
                <a:solidFill>
                  <a:schemeClr val="tx1"/>
                </a:solidFill>
              </a:rPr>
              <a:t>solid structures with lots of opportunities to repeat and mimic accent and intonation.</a:t>
            </a:r>
          </a:p>
          <a:p>
            <a:pPr marL="342900" indent="-342900">
              <a:buFont typeface="Arial" panose="020B0604020202020204" pitchFamily="34" charset="0"/>
              <a:buChar char="•"/>
            </a:pPr>
            <a:r>
              <a:rPr lang="en-GB" altLang="en-US" sz="2400" dirty="0">
                <a:solidFill>
                  <a:schemeClr val="tx1"/>
                </a:solidFill>
              </a:rPr>
              <a:t>As the learning progresses and becomes more complex, teachers should not  be worried if the learner doesn’t respond with the full </a:t>
            </a:r>
            <a:r>
              <a:rPr lang="en-GB" altLang="en-US" sz="2400" dirty="0" smtClean="0">
                <a:solidFill>
                  <a:schemeClr val="tx1"/>
                </a:solidFill>
              </a:rPr>
              <a:t>sentence, </a:t>
            </a:r>
            <a:r>
              <a:rPr lang="en-GB" altLang="en-US" sz="2400" dirty="0">
                <a:solidFill>
                  <a:schemeClr val="tx1"/>
                </a:solidFill>
              </a:rPr>
              <a:t>n</a:t>
            </a:r>
            <a:r>
              <a:rPr lang="en-GB" altLang="en-US" sz="2400" dirty="0" smtClean="0">
                <a:solidFill>
                  <a:schemeClr val="tx1"/>
                </a:solidFill>
              </a:rPr>
              <a:t>ative </a:t>
            </a:r>
            <a:r>
              <a:rPr lang="en-GB" altLang="en-US" sz="2400" dirty="0">
                <a:solidFill>
                  <a:schemeClr val="tx1"/>
                </a:solidFill>
              </a:rPr>
              <a:t>speakers do this all the time! </a:t>
            </a:r>
            <a:endParaRPr lang="en-GB" altLang="en-US" sz="2400" dirty="0" smtClean="0">
              <a:solidFill>
                <a:schemeClr val="tx1"/>
              </a:solidFill>
            </a:endParaRPr>
          </a:p>
          <a:p>
            <a:pPr marL="342900" indent="-342900">
              <a:buFont typeface="Arial" panose="020B0604020202020204" pitchFamily="34" charset="0"/>
              <a:buChar char="•"/>
            </a:pPr>
            <a:r>
              <a:rPr lang="en-GB" altLang="en-US" sz="2400" dirty="0" smtClean="0">
                <a:solidFill>
                  <a:schemeClr val="tx1"/>
                </a:solidFill>
              </a:rPr>
              <a:t>As </a:t>
            </a:r>
            <a:r>
              <a:rPr lang="en-GB" altLang="en-US" sz="2400" dirty="0">
                <a:solidFill>
                  <a:schemeClr val="tx1"/>
                </a:solidFill>
              </a:rPr>
              <a:t>learner </a:t>
            </a:r>
            <a:r>
              <a:rPr lang="en-GB" altLang="en-US" sz="2400" dirty="0" smtClean="0">
                <a:solidFill>
                  <a:schemeClr val="tx1"/>
                </a:solidFill>
              </a:rPr>
              <a:t>confidence </a:t>
            </a:r>
            <a:r>
              <a:rPr lang="en-GB" altLang="en-US" sz="2400" dirty="0">
                <a:solidFill>
                  <a:schemeClr val="tx1"/>
                </a:solidFill>
              </a:rPr>
              <a:t>builds , then these structures can be extended by adding e.g. an opinion. </a:t>
            </a:r>
          </a:p>
          <a:p>
            <a:pPr marL="342900" indent="-342900">
              <a:buFont typeface="Arial" panose="020B0604020202020204" pitchFamily="34" charset="0"/>
              <a:buChar char="•"/>
            </a:pPr>
            <a:r>
              <a:rPr lang="en-GB" altLang="en-US" sz="2400" dirty="0">
                <a:solidFill>
                  <a:schemeClr val="tx1"/>
                </a:solidFill>
              </a:rPr>
              <a:t>This demonstrates understanding but also allows the learner to develop their </a:t>
            </a:r>
            <a:r>
              <a:rPr lang="en-GB" altLang="en-US" sz="2400" dirty="0" smtClean="0">
                <a:solidFill>
                  <a:schemeClr val="tx1"/>
                </a:solidFill>
              </a:rPr>
              <a:t>response </a:t>
            </a:r>
            <a:r>
              <a:rPr lang="en-GB" altLang="en-US" sz="2400" dirty="0" err="1" smtClean="0">
                <a:solidFill>
                  <a:schemeClr val="tx1"/>
                </a:solidFill>
              </a:rPr>
              <a:t>e.g</a:t>
            </a:r>
            <a:endParaRPr lang="en-GB" altLang="en-US" sz="2400" dirty="0">
              <a:solidFill>
                <a:schemeClr val="tx1"/>
              </a:solidFill>
            </a:endParaRPr>
          </a:p>
          <a:p>
            <a:pPr marL="342900" indent="-342900">
              <a:buFont typeface="Wingdings" panose="05000000000000000000" pitchFamily="2" charset="2"/>
              <a:buChar char="Ø"/>
            </a:pPr>
            <a:r>
              <a:rPr lang="en-GB" altLang="en-US" sz="2400" dirty="0" err="1">
                <a:solidFill>
                  <a:schemeClr val="tx1"/>
                </a:solidFill>
              </a:rPr>
              <a:t>Tu</a:t>
            </a:r>
            <a:r>
              <a:rPr lang="en-GB" altLang="en-US" sz="2400" dirty="0">
                <a:solidFill>
                  <a:schemeClr val="tx1"/>
                </a:solidFill>
              </a:rPr>
              <a:t> </a:t>
            </a:r>
            <a:r>
              <a:rPr lang="en-GB" altLang="en-US" sz="2400" dirty="0" err="1">
                <a:solidFill>
                  <a:schemeClr val="tx1"/>
                </a:solidFill>
              </a:rPr>
              <a:t>aimes</a:t>
            </a:r>
            <a:r>
              <a:rPr lang="en-GB" altLang="en-US" sz="2400" dirty="0">
                <a:solidFill>
                  <a:schemeClr val="tx1"/>
                </a:solidFill>
              </a:rPr>
              <a:t> les </a:t>
            </a:r>
            <a:r>
              <a:rPr lang="en-GB" altLang="en-US" sz="2400" dirty="0" smtClean="0">
                <a:solidFill>
                  <a:schemeClr val="tx1"/>
                </a:solidFill>
              </a:rPr>
              <a:t>maths?  → </a:t>
            </a:r>
            <a:r>
              <a:rPr lang="en-GB" altLang="en-US" sz="2400" dirty="0" err="1" smtClean="0">
                <a:solidFill>
                  <a:schemeClr val="tx1"/>
                </a:solidFill>
              </a:rPr>
              <a:t>Oui</a:t>
            </a:r>
            <a:r>
              <a:rPr lang="en-GB" altLang="en-US" sz="2400" dirty="0" smtClean="0">
                <a:solidFill>
                  <a:schemeClr val="tx1"/>
                </a:solidFill>
              </a:rPr>
              <a:t> </a:t>
            </a:r>
            <a:r>
              <a:rPr lang="en-GB" altLang="en-US" sz="2400" dirty="0" err="1">
                <a:solidFill>
                  <a:schemeClr val="tx1"/>
                </a:solidFill>
              </a:rPr>
              <a:t>j’aime</a:t>
            </a:r>
            <a:r>
              <a:rPr lang="en-GB" altLang="en-US" sz="2400" dirty="0">
                <a:solidFill>
                  <a:schemeClr val="tx1"/>
                </a:solidFill>
              </a:rPr>
              <a:t> les maths</a:t>
            </a:r>
            <a:r>
              <a:rPr lang="en-GB" altLang="en-US" sz="2400" dirty="0" smtClean="0">
                <a:solidFill>
                  <a:schemeClr val="tx1"/>
                </a:solidFill>
              </a:rPr>
              <a:t>.    </a:t>
            </a:r>
            <a:endParaRPr lang="en-GB" altLang="en-US" sz="2400" dirty="0">
              <a:solidFill>
                <a:schemeClr val="tx1"/>
              </a:solidFill>
            </a:endParaRPr>
          </a:p>
          <a:p>
            <a:pPr marL="342900" indent="-342900">
              <a:buFont typeface="Wingdings" panose="05000000000000000000" pitchFamily="2" charset="2"/>
              <a:buChar char="Ø"/>
            </a:pPr>
            <a:r>
              <a:rPr lang="en-GB" altLang="en-US" sz="2400" dirty="0" err="1">
                <a:solidFill>
                  <a:schemeClr val="tx1"/>
                </a:solidFill>
              </a:rPr>
              <a:t>Pourquoi</a:t>
            </a:r>
            <a:r>
              <a:rPr lang="en-GB" altLang="en-US" sz="2400" dirty="0">
                <a:solidFill>
                  <a:schemeClr val="tx1"/>
                </a:solidFill>
              </a:rPr>
              <a:t>? </a:t>
            </a:r>
            <a:r>
              <a:rPr lang="en-GB" altLang="en-US" sz="2400" dirty="0" smtClean="0">
                <a:solidFill>
                  <a:schemeClr val="tx1"/>
                </a:solidFill>
              </a:rPr>
              <a:t>→ Car </a:t>
            </a:r>
            <a:r>
              <a:rPr lang="en-GB" altLang="en-US" sz="2400" dirty="0" err="1">
                <a:solidFill>
                  <a:schemeClr val="tx1"/>
                </a:solidFill>
              </a:rPr>
              <a:t>c’est</a:t>
            </a:r>
            <a:r>
              <a:rPr lang="en-GB" altLang="en-US" sz="2400" dirty="0">
                <a:solidFill>
                  <a:schemeClr val="tx1"/>
                </a:solidFill>
              </a:rPr>
              <a:t> </a:t>
            </a:r>
            <a:r>
              <a:rPr lang="en-GB" altLang="en-US" sz="2400" dirty="0" smtClean="0">
                <a:solidFill>
                  <a:schemeClr val="tx1"/>
                </a:solidFill>
              </a:rPr>
              <a:t>super!</a:t>
            </a:r>
            <a:endParaRPr lang="en-GB" sz="2400" dirty="0">
              <a:solidFill>
                <a:schemeClr val="tx1"/>
              </a:solidFill>
            </a:endParaRPr>
          </a:p>
          <a:p>
            <a:pPr>
              <a:buClr>
                <a:srgbClr val="00ABB5"/>
              </a:buClr>
            </a:pPr>
            <a:endParaRPr lang="en-GB" sz="2400"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 y="6230725"/>
            <a:ext cx="12209384" cy="1042737"/>
          </a:xfrm>
          <a:prstGeom prst="rect">
            <a:avLst/>
          </a:prstGeom>
        </p:spPr>
      </p:pic>
      <p:sp>
        <p:nvSpPr>
          <p:cNvPr id="7" name="Text Box 8"/>
          <p:cNvSpPr txBox="1"/>
          <p:nvPr/>
        </p:nvSpPr>
        <p:spPr>
          <a:xfrm>
            <a:off x="7162800" y="6752094"/>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4136" y="5081282"/>
            <a:ext cx="1978150" cy="995834"/>
          </a:xfrm>
          <a:prstGeom prst="rect">
            <a:avLst/>
          </a:prstGeom>
        </p:spPr>
      </p:pic>
    </p:spTree>
    <p:extLst>
      <p:ext uri="{BB962C8B-B14F-4D97-AF65-F5344CB8AC3E}">
        <p14:creationId xmlns:p14="http://schemas.microsoft.com/office/powerpoint/2010/main" val="397352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Listening and Talking</a:t>
            </a:r>
            <a:endParaRPr lang="en-GB" dirty="0">
              <a:solidFill>
                <a:srgbClr val="00ABB5"/>
              </a:solidFill>
            </a:endParaRPr>
          </a:p>
        </p:txBody>
      </p:sp>
      <p:sp>
        <p:nvSpPr>
          <p:cNvPr id="3" name="Content Placeholder 2"/>
          <p:cNvSpPr>
            <a:spLocks noGrp="1"/>
          </p:cNvSpPr>
          <p:nvPr>
            <p:ph idx="1"/>
          </p:nvPr>
        </p:nvSpPr>
        <p:spPr>
          <a:xfrm>
            <a:off x="611801" y="1308169"/>
            <a:ext cx="10521292" cy="4679537"/>
          </a:xfrm>
        </p:spPr>
        <p:txBody>
          <a:bodyPr/>
          <a:lstStyle/>
          <a:p>
            <a:pPr marL="342900" indent="-342900">
              <a:buFont typeface="Arial" panose="020B0604020202020204" pitchFamily="34" charset="0"/>
              <a:buChar char="•"/>
            </a:pPr>
            <a:r>
              <a:rPr lang="en-GB" altLang="en-US" sz="2400" dirty="0">
                <a:solidFill>
                  <a:schemeClr val="tx1"/>
                </a:solidFill>
              </a:rPr>
              <a:t>As pupils move towards second level, it is important that the demands on their listening and talking skills increase.</a:t>
            </a:r>
          </a:p>
          <a:p>
            <a:pPr marL="342900" indent="-342900">
              <a:buFont typeface="Arial" panose="020B0604020202020204" pitchFamily="34" charset="0"/>
              <a:buChar char="•"/>
            </a:pPr>
            <a:r>
              <a:rPr lang="en-GB" altLang="en-US" sz="2400" dirty="0" smtClean="0">
                <a:solidFill>
                  <a:schemeClr val="tx1"/>
                </a:solidFill>
              </a:rPr>
              <a:t>Learners are </a:t>
            </a:r>
            <a:r>
              <a:rPr lang="en-GB" altLang="en-US" sz="2400" dirty="0">
                <a:solidFill>
                  <a:schemeClr val="tx1"/>
                </a:solidFill>
              </a:rPr>
              <a:t>encouraged to extend their answers by adding more </a:t>
            </a:r>
            <a:r>
              <a:rPr lang="en-GB" altLang="en-US" sz="2400" dirty="0" smtClean="0">
                <a:solidFill>
                  <a:schemeClr val="tx1"/>
                </a:solidFill>
              </a:rPr>
              <a:t>detail, </a:t>
            </a:r>
            <a:r>
              <a:rPr lang="en-GB" altLang="en-US" sz="2400" dirty="0">
                <a:solidFill>
                  <a:schemeClr val="tx1"/>
                </a:solidFill>
              </a:rPr>
              <a:t>such as </a:t>
            </a:r>
            <a:r>
              <a:rPr lang="en-GB" altLang="en-US" sz="2400" dirty="0" smtClean="0">
                <a:solidFill>
                  <a:schemeClr val="tx1"/>
                </a:solidFill>
              </a:rPr>
              <a:t>connectives, </a:t>
            </a:r>
            <a:r>
              <a:rPr lang="en-GB" altLang="en-US" sz="2400" dirty="0">
                <a:solidFill>
                  <a:schemeClr val="tx1"/>
                </a:solidFill>
              </a:rPr>
              <a:t>which can be done with cue cards and other visual </a:t>
            </a:r>
            <a:r>
              <a:rPr lang="en-GB" altLang="en-US" sz="2400" dirty="0" smtClean="0">
                <a:solidFill>
                  <a:schemeClr val="tx1"/>
                </a:solidFill>
              </a:rPr>
              <a:t>prompts.</a:t>
            </a:r>
            <a:endParaRPr lang="en-GB" altLang="en-US" sz="2400" dirty="0">
              <a:solidFill>
                <a:schemeClr val="tx1"/>
              </a:solidFill>
            </a:endParaRPr>
          </a:p>
          <a:p>
            <a:pPr marL="342900" indent="-342900">
              <a:buFont typeface="Arial" panose="020B0604020202020204" pitchFamily="34" charset="0"/>
              <a:buChar char="•"/>
            </a:pPr>
            <a:r>
              <a:rPr lang="en-GB" altLang="en-US" sz="2400" dirty="0">
                <a:solidFill>
                  <a:schemeClr val="tx1"/>
                </a:solidFill>
              </a:rPr>
              <a:t>Reading aloud a prepared piece of writing or a shorter piece of </a:t>
            </a:r>
            <a:r>
              <a:rPr lang="en-GB" altLang="en-US" sz="2400" dirty="0" smtClean="0">
                <a:solidFill>
                  <a:schemeClr val="tx1"/>
                </a:solidFill>
              </a:rPr>
              <a:t>reading </a:t>
            </a:r>
            <a:r>
              <a:rPr lang="en-GB" altLang="en-US" sz="2400" dirty="0">
                <a:solidFill>
                  <a:schemeClr val="tx1"/>
                </a:solidFill>
              </a:rPr>
              <a:t>allows learners </a:t>
            </a:r>
            <a:r>
              <a:rPr lang="en-GB" altLang="en-US" sz="2400" dirty="0" smtClean="0">
                <a:solidFill>
                  <a:schemeClr val="tx1"/>
                </a:solidFill>
              </a:rPr>
              <a:t>to </a:t>
            </a:r>
            <a:r>
              <a:rPr lang="en-GB" altLang="en-US" sz="2400" dirty="0">
                <a:solidFill>
                  <a:schemeClr val="tx1"/>
                </a:solidFill>
              </a:rPr>
              <a:t>use prior learning of sounds and blended sounds to read aloud more unfamiliar words.</a:t>
            </a:r>
          </a:p>
          <a:p>
            <a:pPr marL="342900" indent="-342900">
              <a:buFont typeface="Arial" panose="020B0604020202020204" pitchFamily="34" charset="0"/>
              <a:buChar char="•"/>
            </a:pPr>
            <a:r>
              <a:rPr lang="en-GB" altLang="en-US" sz="2400" dirty="0" smtClean="0">
                <a:solidFill>
                  <a:schemeClr val="tx1"/>
                </a:solidFill>
              </a:rPr>
              <a:t>Therefore, </a:t>
            </a:r>
            <a:r>
              <a:rPr lang="en-GB" altLang="en-US" sz="2400" dirty="0">
                <a:solidFill>
                  <a:schemeClr val="tx1"/>
                </a:solidFill>
              </a:rPr>
              <a:t>the consistent embedding of the language begun in </a:t>
            </a:r>
            <a:r>
              <a:rPr lang="en-GB" altLang="en-US" sz="2400" dirty="0" err="1">
                <a:solidFill>
                  <a:schemeClr val="tx1"/>
                </a:solidFill>
              </a:rPr>
              <a:t>P1</a:t>
            </a:r>
            <a:r>
              <a:rPr lang="en-GB" altLang="en-US" sz="2400" dirty="0">
                <a:solidFill>
                  <a:schemeClr val="tx1"/>
                </a:solidFill>
              </a:rPr>
              <a:t> is the foundation upon which learners </a:t>
            </a:r>
            <a:r>
              <a:rPr lang="en-GB" altLang="en-US" sz="2400" dirty="0" smtClean="0">
                <a:solidFill>
                  <a:schemeClr val="tx1"/>
                </a:solidFill>
              </a:rPr>
              <a:t>progress, </a:t>
            </a:r>
            <a:r>
              <a:rPr lang="en-GB" altLang="en-US" sz="2400" dirty="0">
                <a:solidFill>
                  <a:schemeClr val="tx1"/>
                </a:solidFill>
              </a:rPr>
              <a:t>giving them a solid understanding of </a:t>
            </a:r>
            <a:r>
              <a:rPr lang="en-GB" altLang="en-US" sz="2400" dirty="0" smtClean="0">
                <a:solidFill>
                  <a:schemeClr val="tx1"/>
                </a:solidFill>
              </a:rPr>
              <a:t>phonics and sounds.</a:t>
            </a:r>
            <a:endParaRPr lang="en-GB" altLang="en-US" sz="2400" dirty="0">
              <a:solidFill>
                <a:schemeClr val="tx1"/>
              </a:solidFill>
            </a:endParaRPr>
          </a:p>
          <a:p>
            <a:pPr>
              <a:buClr>
                <a:srgbClr val="00ABB5"/>
              </a:buClr>
            </a:pPr>
            <a:endParaRPr lang="en-GB" sz="2400"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0113" y="76227"/>
            <a:ext cx="2207699" cy="1111393"/>
          </a:xfrm>
          <a:prstGeom prst="rect">
            <a:avLst/>
          </a:prstGeom>
        </p:spPr>
      </p:pic>
    </p:spTree>
    <p:extLst>
      <p:ext uri="{BB962C8B-B14F-4D97-AF65-F5344CB8AC3E}">
        <p14:creationId xmlns:p14="http://schemas.microsoft.com/office/powerpoint/2010/main" val="3762557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Listening and Talking</a:t>
            </a:r>
            <a:endParaRPr lang="en-GB" dirty="0">
              <a:solidFill>
                <a:srgbClr val="00ABB5"/>
              </a:solidFill>
            </a:endParaRPr>
          </a:p>
        </p:txBody>
      </p:sp>
      <p:sp>
        <p:nvSpPr>
          <p:cNvPr id="3" name="Content Placeholder 2"/>
          <p:cNvSpPr>
            <a:spLocks noGrp="1"/>
          </p:cNvSpPr>
          <p:nvPr>
            <p:ph idx="1"/>
          </p:nvPr>
        </p:nvSpPr>
        <p:spPr>
          <a:xfrm>
            <a:off x="611801" y="1308169"/>
            <a:ext cx="10521292" cy="4679537"/>
          </a:xfrm>
        </p:spPr>
        <p:txBody>
          <a:bodyPr/>
          <a:lstStyle/>
          <a:p>
            <a:pPr marL="342900" indent="-342900">
              <a:buFont typeface="Arial" panose="020B0604020202020204" pitchFamily="34" charset="0"/>
              <a:buChar char="•"/>
            </a:pPr>
            <a:r>
              <a:rPr lang="en-GB" sz="2400" dirty="0">
                <a:solidFill>
                  <a:schemeClr val="tx1"/>
                </a:solidFill>
              </a:rPr>
              <a:t>In the following </a:t>
            </a:r>
            <a:r>
              <a:rPr lang="en-GB" sz="2400" dirty="0" smtClean="0">
                <a:solidFill>
                  <a:schemeClr val="tx1"/>
                </a:solidFill>
              </a:rPr>
              <a:t>example, </a:t>
            </a:r>
            <a:r>
              <a:rPr lang="en-GB" sz="2400" dirty="0">
                <a:solidFill>
                  <a:schemeClr val="tx1"/>
                </a:solidFill>
              </a:rPr>
              <a:t>learners are reading aloud a prepared </a:t>
            </a:r>
            <a:r>
              <a:rPr lang="en-GB" sz="2400" dirty="0" smtClean="0">
                <a:solidFill>
                  <a:schemeClr val="tx1"/>
                </a:solidFill>
              </a:rPr>
              <a:t>text, which contains </a:t>
            </a:r>
            <a:r>
              <a:rPr lang="en-GB" sz="2400" dirty="0">
                <a:solidFill>
                  <a:schemeClr val="tx1"/>
                </a:solidFill>
              </a:rPr>
              <a:t>challenging vocabulary related to their </a:t>
            </a:r>
            <a:r>
              <a:rPr lang="en-GB" sz="2400" dirty="0" smtClean="0">
                <a:solidFill>
                  <a:schemeClr val="tx1"/>
                </a:solidFill>
              </a:rPr>
              <a:t>topic.</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The information is out of their </a:t>
            </a:r>
            <a:r>
              <a:rPr lang="en-GB" sz="2400" dirty="0" smtClean="0">
                <a:solidFill>
                  <a:schemeClr val="tx1"/>
                </a:solidFill>
              </a:rPr>
              <a:t>‘comfort zone’ </a:t>
            </a:r>
            <a:r>
              <a:rPr lang="en-GB" sz="2400" dirty="0">
                <a:solidFill>
                  <a:schemeClr val="tx1"/>
                </a:solidFill>
              </a:rPr>
              <a:t>in terms of names and </a:t>
            </a:r>
            <a:r>
              <a:rPr lang="en-GB" sz="2400" dirty="0" smtClean="0">
                <a:solidFill>
                  <a:schemeClr val="tx1"/>
                </a:solidFill>
              </a:rPr>
              <a:t>ages.</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The learners are thinking through pronunciation rules as they </a:t>
            </a:r>
            <a:r>
              <a:rPr lang="en-GB" sz="2400" dirty="0" smtClean="0">
                <a:solidFill>
                  <a:schemeClr val="tx1"/>
                </a:solidFill>
              </a:rPr>
              <a:t>go.</a:t>
            </a: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Although this is a very prepared talking activity, each listens carefully to the other.</a:t>
            </a:r>
          </a:p>
          <a:p>
            <a:pPr>
              <a:buClr>
                <a:srgbClr val="00ABB5"/>
              </a:buClr>
            </a:pPr>
            <a:endParaRPr lang="en-GB" sz="2400"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0" name="Picture 9"/>
          <p:cNvPicPr>
            <a:picLocks noChangeAspect="1"/>
          </p:cNvPicPr>
          <p:nvPr/>
        </p:nvPicPr>
        <p:blipFill>
          <a:blip r:embed="rId5"/>
          <a:stretch>
            <a:fillRect/>
          </a:stretch>
        </p:blipFill>
        <p:spPr>
          <a:xfrm>
            <a:off x="3947907" y="3812351"/>
            <a:ext cx="3906136" cy="2002911"/>
          </a:xfrm>
          <a:prstGeom prst="rect">
            <a:avLst/>
          </a:prstGeom>
        </p:spPr>
      </p:pic>
    </p:spTree>
    <p:extLst>
      <p:ext uri="{BB962C8B-B14F-4D97-AF65-F5344CB8AC3E}">
        <p14:creationId xmlns:p14="http://schemas.microsoft.com/office/powerpoint/2010/main" val="1949295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INSERT Melrose video</a:t>
            </a:r>
            <a:endParaRPr lang="en-GB" dirty="0"/>
          </a:p>
        </p:txBody>
      </p:sp>
      <p:pic>
        <p:nvPicPr>
          <p:cNvPr id="4" name="Picture 3">
            <a:hlinkClick r:id="rId2"/>
          </p:cNvPr>
          <p:cNvPicPr>
            <a:picLocks noChangeAspect="1"/>
          </p:cNvPicPr>
          <p:nvPr/>
        </p:nvPicPr>
        <p:blipFill>
          <a:blip r:embed="rId3"/>
          <a:stretch>
            <a:fillRect/>
          </a:stretch>
        </p:blipFill>
        <p:spPr>
          <a:xfrm>
            <a:off x="787791" y="776066"/>
            <a:ext cx="10538493" cy="5344681"/>
          </a:xfrm>
          <a:prstGeom prst="rect">
            <a:avLst/>
          </a:prstGeom>
        </p:spPr>
      </p:pic>
    </p:spTree>
    <p:extLst>
      <p:ext uri="{BB962C8B-B14F-4D97-AF65-F5344CB8AC3E}">
        <p14:creationId xmlns:p14="http://schemas.microsoft.com/office/powerpoint/2010/main" val="105849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Creating a gradient of progression</a:t>
            </a:r>
            <a:endParaRPr lang="en-GB" dirty="0">
              <a:solidFill>
                <a:srgbClr val="00ABB5"/>
              </a:solidFill>
            </a:endParaRPr>
          </a:p>
        </p:txBody>
      </p:sp>
      <p:sp>
        <p:nvSpPr>
          <p:cNvPr id="3" name="Content Placeholder 2"/>
          <p:cNvSpPr>
            <a:spLocks noGrp="1"/>
          </p:cNvSpPr>
          <p:nvPr>
            <p:ph idx="1"/>
          </p:nvPr>
        </p:nvSpPr>
        <p:spPr>
          <a:xfrm>
            <a:off x="1019510" y="1507437"/>
            <a:ext cx="10521292" cy="3990453"/>
          </a:xfrm>
        </p:spPr>
        <p:txBody>
          <a:bodyPr/>
          <a:lstStyle/>
          <a:p>
            <a:pPr marL="342900" indent="-342900">
              <a:buClr>
                <a:srgbClr val="00ABB5"/>
              </a:buClr>
              <a:buFont typeface="Arial" panose="020B0604020202020204" pitchFamily="34" charset="0"/>
              <a:buChar char="•"/>
            </a:pPr>
            <a:r>
              <a:rPr lang="en-GB" sz="2400" dirty="0" smtClean="0">
                <a:solidFill>
                  <a:schemeClr val="tx1"/>
                </a:solidFill>
              </a:rPr>
              <a:t>There is no doubt that in order to create </a:t>
            </a:r>
            <a:r>
              <a:rPr lang="en-GB" sz="2400" dirty="0">
                <a:solidFill>
                  <a:schemeClr val="tx1"/>
                </a:solidFill>
              </a:rPr>
              <a:t>a</a:t>
            </a:r>
            <a:r>
              <a:rPr lang="en-GB" sz="2400" dirty="0" smtClean="0">
                <a:solidFill>
                  <a:schemeClr val="tx1"/>
                </a:solidFill>
              </a:rPr>
              <a:t> gradient of progression, teachers need to work closely together to ensure the transition from stage to stage acknowledges and builds on prior learning.</a:t>
            </a:r>
          </a:p>
          <a:p>
            <a:pPr marL="342900" indent="-342900">
              <a:buClr>
                <a:srgbClr val="00ABB5"/>
              </a:buClr>
              <a:buFont typeface="Arial" panose="020B0604020202020204" pitchFamily="34" charset="0"/>
              <a:buChar char="•"/>
            </a:pPr>
            <a:r>
              <a:rPr lang="en-GB" sz="2400" dirty="0">
                <a:solidFill>
                  <a:schemeClr val="tx1"/>
                </a:solidFill>
              </a:rPr>
              <a:t>R</a:t>
            </a:r>
            <a:r>
              <a:rPr lang="en-GB" sz="2400" dirty="0" smtClean="0">
                <a:solidFill>
                  <a:schemeClr val="tx1"/>
                </a:solidFill>
              </a:rPr>
              <a:t>epetition of a particular aspect of the language learning should only be there as a confidence builder before moving the learning forward.</a:t>
            </a:r>
            <a:endParaRPr lang="en-GB" sz="2400" dirty="0">
              <a:solidFill>
                <a:schemeClr val="tx1"/>
              </a:solidFill>
            </a:endParaRPr>
          </a:p>
          <a:p>
            <a:pPr marL="342900" indent="-342900">
              <a:buClr>
                <a:srgbClr val="00ABB5"/>
              </a:buClr>
              <a:buFont typeface="Arial" panose="020B0604020202020204" pitchFamily="34" charset="0"/>
              <a:buChar char="•"/>
            </a:pPr>
            <a:r>
              <a:rPr lang="en-GB" sz="2400" dirty="0" smtClean="0">
                <a:solidFill>
                  <a:schemeClr val="tx1"/>
                </a:solidFill>
              </a:rPr>
              <a:t>Pupils should challenged by moving beyond the contexts covered at first level.</a:t>
            </a:r>
            <a:endParaRPr lang="en-GB" sz="2400" dirty="0">
              <a:solidFill>
                <a:schemeClr val="tx1"/>
              </a:solidFill>
            </a:endParaRPr>
          </a:p>
          <a:p>
            <a:pPr marL="342900" indent="-342900">
              <a:buClr>
                <a:srgbClr val="00ABB5"/>
              </a:buClr>
              <a:buFont typeface="Arial" panose="020B0604020202020204" pitchFamily="34" charset="0"/>
              <a:buChar char="•"/>
            </a:pPr>
            <a:r>
              <a:rPr lang="en-GB" sz="2400" dirty="0" smtClean="0">
                <a:solidFill>
                  <a:schemeClr val="tx1"/>
                </a:solidFill>
              </a:rPr>
              <a:t>Although day-to-day routines will inevitably contain familiar words, phrases and constructions, it</a:t>
            </a:r>
            <a:r>
              <a:rPr lang="en-GB" sz="2400" dirty="0">
                <a:solidFill>
                  <a:schemeClr val="tx1"/>
                </a:solidFill>
              </a:rPr>
              <a:t> </a:t>
            </a:r>
            <a:r>
              <a:rPr lang="en-GB" sz="2400" dirty="0" smtClean="0">
                <a:solidFill>
                  <a:schemeClr val="tx1"/>
                </a:solidFill>
              </a:rPr>
              <a:t>is important that these are used creatively to provide more challenge.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5967" y="320317"/>
            <a:ext cx="1380833" cy="1187119"/>
          </a:xfrm>
          <a:prstGeom prst="rect">
            <a:avLst/>
          </a:prstGeom>
        </p:spPr>
      </p:pic>
    </p:spTree>
    <p:extLst>
      <p:ext uri="{BB962C8B-B14F-4D97-AF65-F5344CB8AC3E}">
        <p14:creationId xmlns:p14="http://schemas.microsoft.com/office/powerpoint/2010/main" val="301348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Progression through  daily routines</a:t>
            </a:r>
            <a:endParaRPr lang="en-GB" dirty="0">
              <a:solidFill>
                <a:srgbClr val="00ABB5"/>
              </a:solidFill>
            </a:endParaRPr>
          </a:p>
        </p:txBody>
      </p:sp>
      <p:sp>
        <p:nvSpPr>
          <p:cNvPr id="3" name="Content Placeholder 2"/>
          <p:cNvSpPr>
            <a:spLocks noGrp="1"/>
          </p:cNvSpPr>
          <p:nvPr>
            <p:ph idx="1"/>
          </p:nvPr>
        </p:nvSpPr>
        <p:spPr>
          <a:xfrm>
            <a:off x="913167" y="1308169"/>
            <a:ext cx="10521292" cy="4976501"/>
          </a:xfrm>
        </p:spPr>
        <p:txBody>
          <a:bodyPr/>
          <a:lstStyle/>
          <a:p>
            <a:pPr>
              <a:buClr>
                <a:srgbClr val="00ABB5"/>
              </a:buClr>
            </a:pPr>
            <a:r>
              <a:rPr lang="en-GB" sz="2400" dirty="0" smtClean="0">
                <a:solidFill>
                  <a:schemeClr val="tx1"/>
                </a:solidFill>
              </a:rPr>
              <a:t>For example :</a:t>
            </a:r>
          </a:p>
          <a:p>
            <a:pPr marL="342900" indent="-342900">
              <a:buClr>
                <a:srgbClr val="00ABB5"/>
              </a:buClr>
              <a:buFont typeface="Arial" panose="020B0604020202020204" pitchFamily="34" charset="0"/>
              <a:buChar char="•"/>
            </a:pPr>
            <a:r>
              <a:rPr lang="en-GB" sz="2400" dirty="0" smtClean="0">
                <a:solidFill>
                  <a:schemeClr val="tx1"/>
                </a:solidFill>
              </a:rPr>
              <a:t> pupils taking on the role of the teacher in completing the register;</a:t>
            </a:r>
          </a:p>
          <a:p>
            <a:pPr marL="342900" indent="-342900">
              <a:buClr>
                <a:srgbClr val="00ABB5"/>
              </a:buClr>
              <a:buFont typeface="Arial" panose="020B0604020202020204" pitchFamily="34" charset="0"/>
              <a:buChar char="•"/>
            </a:pPr>
            <a:r>
              <a:rPr lang="en-GB" sz="2400" dirty="0">
                <a:solidFill>
                  <a:schemeClr val="tx1"/>
                </a:solidFill>
              </a:rPr>
              <a:t>t</a:t>
            </a:r>
            <a:r>
              <a:rPr lang="en-GB" sz="2400" dirty="0" smtClean="0">
                <a:solidFill>
                  <a:schemeClr val="tx1"/>
                </a:solidFill>
              </a:rPr>
              <a:t>aking a note of the lunch numbers;</a:t>
            </a:r>
          </a:p>
          <a:p>
            <a:pPr marL="342900" indent="-342900">
              <a:buClr>
                <a:srgbClr val="00ABB5"/>
              </a:buClr>
              <a:buFont typeface="Arial" panose="020B0604020202020204" pitchFamily="34" charset="0"/>
              <a:buChar char="•"/>
            </a:pPr>
            <a:r>
              <a:rPr lang="en-GB" sz="2400" dirty="0">
                <a:solidFill>
                  <a:schemeClr val="tx1"/>
                </a:solidFill>
              </a:rPr>
              <a:t>b</a:t>
            </a:r>
            <a:r>
              <a:rPr lang="en-GB" sz="2400" dirty="0" smtClean="0">
                <a:solidFill>
                  <a:schemeClr val="tx1"/>
                </a:solidFill>
              </a:rPr>
              <a:t>ringing in the lines;</a:t>
            </a:r>
          </a:p>
          <a:p>
            <a:pPr marL="342900" indent="-342900">
              <a:buClr>
                <a:srgbClr val="00ABB5"/>
              </a:buClr>
              <a:buFont typeface="Arial" panose="020B0604020202020204" pitchFamily="34" charset="0"/>
              <a:buChar char="•"/>
            </a:pPr>
            <a:r>
              <a:rPr lang="en-GB" sz="2400" dirty="0">
                <a:solidFill>
                  <a:schemeClr val="tx1"/>
                </a:solidFill>
              </a:rPr>
              <a:t>u</a:t>
            </a:r>
            <a:r>
              <a:rPr lang="en-GB" sz="2400" dirty="0" smtClean="0">
                <a:solidFill>
                  <a:schemeClr val="tx1"/>
                </a:solidFill>
              </a:rPr>
              <a:t>sing the target language for mental maths;</a:t>
            </a:r>
          </a:p>
          <a:p>
            <a:pPr marL="342900" indent="-342900">
              <a:buClr>
                <a:srgbClr val="00ABB5"/>
              </a:buClr>
              <a:buFont typeface="Arial" panose="020B0604020202020204" pitchFamily="34" charset="0"/>
              <a:buChar char="•"/>
            </a:pPr>
            <a:r>
              <a:rPr lang="en-GB" sz="2400" dirty="0">
                <a:solidFill>
                  <a:schemeClr val="tx1"/>
                </a:solidFill>
              </a:rPr>
              <a:t>u</a:t>
            </a:r>
            <a:r>
              <a:rPr lang="en-GB" sz="2400" dirty="0" smtClean="0">
                <a:solidFill>
                  <a:schemeClr val="tx1"/>
                </a:solidFill>
              </a:rPr>
              <a:t>sing the target language alphabet in a dictionary activity supporting a reading activity in </a:t>
            </a:r>
            <a:r>
              <a:rPr lang="en-GB" sz="2400" dirty="0" err="1" smtClean="0">
                <a:solidFill>
                  <a:schemeClr val="tx1"/>
                </a:solidFill>
              </a:rPr>
              <a:t>L1</a:t>
            </a:r>
            <a:r>
              <a:rPr lang="en-GB" sz="2400" dirty="0" smtClean="0">
                <a:solidFill>
                  <a:schemeClr val="tx1"/>
                </a:solidFill>
              </a:rPr>
              <a:t>;</a:t>
            </a:r>
          </a:p>
          <a:p>
            <a:pPr marL="342900" indent="-342900">
              <a:buClr>
                <a:srgbClr val="00ABB5"/>
              </a:buClr>
              <a:buFont typeface="Arial" panose="020B0604020202020204" pitchFamily="34" charset="0"/>
              <a:buChar char="•"/>
            </a:pPr>
            <a:r>
              <a:rPr lang="en-GB" sz="2400" dirty="0">
                <a:solidFill>
                  <a:schemeClr val="tx1"/>
                </a:solidFill>
              </a:rPr>
              <a:t>d</a:t>
            </a:r>
            <a:r>
              <a:rPr lang="en-GB" sz="2400" dirty="0" smtClean="0">
                <a:solidFill>
                  <a:schemeClr val="tx1"/>
                </a:solidFill>
              </a:rPr>
              <a:t>oing some sport /game using the target language; and</a:t>
            </a:r>
          </a:p>
          <a:p>
            <a:pPr marL="342900" indent="-342900">
              <a:buClr>
                <a:srgbClr val="00ABB5"/>
              </a:buClr>
              <a:buFont typeface="Arial" panose="020B0604020202020204" pitchFamily="34" charset="0"/>
              <a:buChar char="•"/>
            </a:pPr>
            <a:r>
              <a:rPr lang="en-GB" sz="2400" dirty="0">
                <a:solidFill>
                  <a:schemeClr val="tx1"/>
                </a:solidFill>
              </a:rPr>
              <a:t>s</a:t>
            </a:r>
            <a:r>
              <a:rPr lang="en-GB" sz="2400" dirty="0" smtClean="0">
                <a:solidFill>
                  <a:schemeClr val="tx1"/>
                </a:solidFill>
              </a:rPr>
              <a:t>upporting this through environmental print so all learners build confidence.</a:t>
            </a:r>
          </a:p>
          <a:p>
            <a:pPr>
              <a:buClr>
                <a:srgbClr val="00ABB5"/>
              </a:buClr>
            </a:pPr>
            <a:r>
              <a:rPr lang="en-GB" sz="2400" dirty="0" smtClean="0">
                <a:solidFill>
                  <a:schemeClr val="tx1"/>
                </a:solidFill>
              </a:rPr>
              <a:t>All verbal </a:t>
            </a:r>
            <a:r>
              <a:rPr lang="en-GB" sz="2400" i="1" dirty="0" smtClean="0">
                <a:solidFill>
                  <a:schemeClr val="tx1"/>
                </a:solidFill>
              </a:rPr>
              <a:t>and non verbal </a:t>
            </a:r>
            <a:r>
              <a:rPr lang="en-GB" sz="2400" dirty="0" smtClean="0">
                <a:solidFill>
                  <a:schemeClr val="tx1"/>
                </a:solidFill>
              </a:rPr>
              <a:t>interaction consolidates and supports!  </a:t>
            </a:r>
            <a:r>
              <a:rPr lang="en-GB" sz="2400" dirty="0" smtClean="0"/>
              <a:t>understanding.</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2" y="5928648"/>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168883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8157" y="2064764"/>
            <a:ext cx="10633257" cy="2308324"/>
          </a:xfrm>
          <a:prstGeom prst="rect">
            <a:avLst/>
          </a:prstGeom>
        </p:spPr>
        <p:txBody>
          <a:bodyPr wrap="square">
            <a:spAutoFit/>
          </a:bodyPr>
          <a:lstStyle/>
          <a:p>
            <a:r>
              <a:rPr lang="en-GB" sz="3600" dirty="0" smtClean="0">
                <a:solidFill>
                  <a:srgbClr val="00ABB5"/>
                </a:solidFill>
              </a:rPr>
              <a:t>Progression from First to Second Level in Language Learning</a:t>
            </a:r>
          </a:p>
          <a:p>
            <a:endParaRPr lang="en-GB" sz="3600" dirty="0">
              <a:solidFill>
                <a:srgbClr val="00ABB5"/>
              </a:solidFill>
            </a:endParaRPr>
          </a:p>
          <a:p>
            <a:r>
              <a:rPr lang="en-GB" sz="3600" dirty="0" smtClean="0">
                <a:solidFill>
                  <a:srgbClr val="00ABB5"/>
                </a:solidFill>
              </a:rPr>
              <a:t>A guide for teachers</a:t>
            </a:r>
            <a:endParaRPr lang="en-US" sz="3600" dirty="0"/>
          </a:p>
        </p:txBody>
      </p:sp>
      <p:sp>
        <p:nvSpPr>
          <p:cNvPr id="8" name="Rectangle 7"/>
          <p:cNvSpPr/>
          <p:nvPr/>
        </p:nvSpPr>
        <p:spPr>
          <a:xfrm>
            <a:off x="666532" y="3049649"/>
            <a:ext cx="10633257" cy="1323439"/>
          </a:xfrm>
          <a:prstGeom prst="rect">
            <a:avLst/>
          </a:prstGeom>
        </p:spPr>
        <p:txBody>
          <a:bodyPr wrap="square">
            <a:spAutoFit/>
          </a:bodyPr>
          <a:lstStyle/>
          <a:p>
            <a:endParaRPr lang="en-GB" sz="2000" b="1" dirty="0" smtClean="0">
              <a:solidFill>
                <a:srgbClr val="B3D236"/>
              </a:solidFill>
            </a:endParaRPr>
          </a:p>
          <a:p>
            <a:endParaRPr lang="en-GB" sz="2000" b="1" dirty="0">
              <a:solidFill>
                <a:srgbClr val="B3D236"/>
              </a:solidFill>
            </a:endParaRPr>
          </a:p>
          <a:p>
            <a:r>
              <a:rPr lang="en-GB" sz="2000" b="1" dirty="0" smtClean="0">
                <a:solidFill>
                  <a:srgbClr val="B3D236"/>
                </a:solidFill>
              </a:rPr>
              <a:t> </a:t>
            </a:r>
          </a:p>
          <a:p>
            <a:endParaRPr lang="en-US" sz="2000" b="1" dirty="0">
              <a:solidFill>
                <a:srgbClr val="B3D236"/>
              </a:solidFill>
            </a:endParaRPr>
          </a:p>
        </p:txBody>
      </p:sp>
      <p:pic>
        <p:nvPicPr>
          <p:cNvPr id="12" name="Picture 11"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11213"/>
            <a:ext cx="12209384" cy="1946787"/>
          </a:xfrm>
          <a:prstGeom prst="rect">
            <a:avLst/>
          </a:prstGeom>
        </p:spPr>
      </p:pic>
      <p:sp>
        <p:nvSpPr>
          <p:cNvPr id="9"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Arial Bold"/>
              </a:rPr>
              <a:t>For Scotland's learners, with Scotland's educators</a:t>
            </a:r>
            <a:endParaRPr lang="en-GB" sz="1200" dirty="0">
              <a:solidFill>
                <a:srgbClr val="595959"/>
              </a:solidFill>
              <a:effectLst/>
              <a:latin typeface="Arial Bold"/>
              <a:ea typeface="ＭＳ 明朝"/>
              <a:cs typeface="Arial Bold"/>
            </a:endParaRPr>
          </a:p>
        </p:txBody>
      </p:sp>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Pronunciation</a:t>
            </a:r>
            <a:endParaRPr lang="en-GB" dirty="0">
              <a:solidFill>
                <a:srgbClr val="00ABB5"/>
              </a:solidFill>
            </a:endParaRPr>
          </a:p>
        </p:txBody>
      </p:sp>
      <p:sp>
        <p:nvSpPr>
          <p:cNvPr id="3" name="Content Placeholder 2"/>
          <p:cNvSpPr>
            <a:spLocks noGrp="1"/>
          </p:cNvSpPr>
          <p:nvPr>
            <p:ph idx="1"/>
          </p:nvPr>
        </p:nvSpPr>
        <p:spPr>
          <a:xfrm>
            <a:off x="913167" y="1308169"/>
            <a:ext cx="10521292" cy="4976501"/>
          </a:xfrm>
        </p:spPr>
        <p:txBody>
          <a:bodyPr/>
          <a:lstStyle/>
          <a:p>
            <a:r>
              <a:rPr lang="en-GB" altLang="en-US" sz="2600" dirty="0">
                <a:solidFill>
                  <a:schemeClr val="tx1"/>
                </a:solidFill>
              </a:rPr>
              <a:t>To correct or not to correct pronunciation </a:t>
            </a:r>
            <a:r>
              <a:rPr lang="en-GB" altLang="en-US" sz="2600" dirty="0" smtClean="0">
                <a:solidFill>
                  <a:schemeClr val="tx1"/>
                </a:solidFill>
              </a:rPr>
              <a:t>?!</a:t>
            </a:r>
            <a:endParaRPr lang="en-GB" altLang="en-US" sz="2600" dirty="0">
              <a:solidFill>
                <a:schemeClr val="tx1"/>
              </a:solidFill>
            </a:endParaRPr>
          </a:p>
          <a:p>
            <a:pPr marL="342900" indent="-342900">
              <a:buFont typeface="Arial" panose="020B0604020202020204" pitchFamily="34" charset="0"/>
              <a:buChar char="•"/>
            </a:pPr>
            <a:r>
              <a:rPr lang="en-GB" altLang="en-US" sz="2600" dirty="0" smtClean="0">
                <a:solidFill>
                  <a:schemeClr val="tx1"/>
                </a:solidFill>
              </a:rPr>
              <a:t>Should </a:t>
            </a:r>
            <a:r>
              <a:rPr lang="en-GB" altLang="en-US" sz="2600" dirty="0">
                <a:solidFill>
                  <a:schemeClr val="tx1"/>
                </a:solidFill>
              </a:rPr>
              <a:t>you let errors </a:t>
            </a:r>
            <a:r>
              <a:rPr lang="en-GB" altLang="en-US" sz="2600" dirty="0" smtClean="0">
                <a:solidFill>
                  <a:schemeClr val="tx1"/>
                </a:solidFill>
              </a:rPr>
              <a:t>in pronunciation go </a:t>
            </a:r>
            <a:r>
              <a:rPr lang="en-GB" altLang="en-US" sz="2600" dirty="0">
                <a:solidFill>
                  <a:schemeClr val="tx1"/>
                </a:solidFill>
              </a:rPr>
              <a:t>in order to allow the language to </a:t>
            </a:r>
            <a:r>
              <a:rPr lang="en-GB" altLang="en-US" sz="2600" dirty="0" smtClean="0">
                <a:solidFill>
                  <a:schemeClr val="tx1"/>
                </a:solidFill>
              </a:rPr>
              <a:t>flow, or correct </a:t>
            </a:r>
            <a:r>
              <a:rPr lang="en-GB" altLang="en-US" sz="2600" dirty="0">
                <a:solidFill>
                  <a:schemeClr val="tx1"/>
                </a:solidFill>
              </a:rPr>
              <a:t>to make sure learners </a:t>
            </a:r>
            <a:r>
              <a:rPr lang="en-GB" altLang="en-US" sz="2600" dirty="0" smtClean="0">
                <a:solidFill>
                  <a:schemeClr val="tx1"/>
                </a:solidFill>
              </a:rPr>
              <a:t>make themselves </a:t>
            </a:r>
            <a:r>
              <a:rPr lang="en-GB" altLang="en-US" sz="2600" dirty="0">
                <a:solidFill>
                  <a:schemeClr val="tx1"/>
                </a:solidFill>
              </a:rPr>
              <a:t>understood</a:t>
            </a:r>
            <a:r>
              <a:rPr lang="en-GB" altLang="en-US" sz="2600" dirty="0" smtClean="0">
                <a:solidFill>
                  <a:schemeClr val="tx1"/>
                </a:solidFill>
              </a:rPr>
              <a:t>?</a:t>
            </a:r>
          </a:p>
          <a:p>
            <a:pPr marL="342900" indent="-342900">
              <a:buFont typeface="Arial" panose="020B0604020202020204" pitchFamily="34" charset="0"/>
              <a:buChar char="•"/>
            </a:pPr>
            <a:r>
              <a:rPr lang="en-GB" altLang="en-US" sz="2600" dirty="0" smtClean="0">
                <a:solidFill>
                  <a:schemeClr val="tx1"/>
                </a:solidFill>
              </a:rPr>
              <a:t>Teachers should </a:t>
            </a:r>
            <a:r>
              <a:rPr lang="en-GB" altLang="en-US" sz="2600" dirty="0">
                <a:solidFill>
                  <a:schemeClr val="tx1"/>
                </a:solidFill>
              </a:rPr>
              <a:t>use their judgement and develop their own </a:t>
            </a:r>
            <a:r>
              <a:rPr lang="en-GB" altLang="en-US" sz="2600" dirty="0" smtClean="0">
                <a:solidFill>
                  <a:schemeClr val="tx1"/>
                </a:solidFill>
              </a:rPr>
              <a:t>approach : they </a:t>
            </a:r>
            <a:r>
              <a:rPr lang="en-GB" altLang="en-US" sz="2600" dirty="0">
                <a:solidFill>
                  <a:schemeClr val="tx1"/>
                </a:solidFill>
              </a:rPr>
              <a:t>know </a:t>
            </a:r>
            <a:r>
              <a:rPr lang="en-GB" altLang="en-US" sz="2600" dirty="0" smtClean="0">
                <a:solidFill>
                  <a:schemeClr val="tx1"/>
                </a:solidFill>
              </a:rPr>
              <a:t>their learners </a:t>
            </a:r>
            <a:r>
              <a:rPr lang="en-GB" altLang="en-US" sz="2600" dirty="0">
                <a:solidFill>
                  <a:schemeClr val="tx1"/>
                </a:solidFill>
              </a:rPr>
              <a:t>best.</a:t>
            </a:r>
          </a:p>
          <a:p>
            <a:pPr marL="342900" indent="-342900">
              <a:buFont typeface="Arial" panose="020B0604020202020204" pitchFamily="34" charset="0"/>
              <a:buChar char="•"/>
            </a:pPr>
            <a:r>
              <a:rPr lang="en-GB" altLang="en-US" sz="2600" dirty="0">
                <a:solidFill>
                  <a:schemeClr val="tx1"/>
                </a:solidFill>
              </a:rPr>
              <a:t>They know when some learners need a nudge to be more </a:t>
            </a:r>
            <a:r>
              <a:rPr lang="en-GB" altLang="en-US" sz="2600" dirty="0" smtClean="0">
                <a:solidFill>
                  <a:schemeClr val="tx1"/>
                </a:solidFill>
              </a:rPr>
              <a:t>accurate, </a:t>
            </a:r>
            <a:r>
              <a:rPr lang="en-GB" altLang="en-US" sz="2600" dirty="0">
                <a:solidFill>
                  <a:schemeClr val="tx1"/>
                </a:solidFill>
              </a:rPr>
              <a:t>or when they’re doing their best.</a:t>
            </a:r>
          </a:p>
          <a:p>
            <a:pPr marL="342900" indent="-342900">
              <a:buFont typeface="Arial" panose="020B0604020202020204" pitchFamily="34" charset="0"/>
              <a:buChar char="•"/>
            </a:pPr>
            <a:r>
              <a:rPr lang="en-GB" altLang="en-US" sz="2600" dirty="0">
                <a:solidFill>
                  <a:schemeClr val="tx1"/>
                </a:solidFill>
              </a:rPr>
              <a:t>The key approach here is always to be supportive and allow the learners to hear </a:t>
            </a:r>
            <a:r>
              <a:rPr lang="en-GB" altLang="en-US" sz="2600" dirty="0" smtClean="0">
                <a:solidFill>
                  <a:schemeClr val="tx1"/>
                </a:solidFill>
              </a:rPr>
              <a:t>the phrase </a:t>
            </a:r>
            <a:r>
              <a:rPr lang="en-GB" altLang="en-US" sz="2600" dirty="0">
                <a:solidFill>
                  <a:schemeClr val="tx1"/>
                </a:solidFill>
              </a:rPr>
              <a:t>again </a:t>
            </a:r>
            <a:r>
              <a:rPr lang="en-GB" altLang="en-US" sz="2600" dirty="0" smtClean="0">
                <a:solidFill>
                  <a:schemeClr val="tx1"/>
                </a:solidFill>
              </a:rPr>
              <a:t>correctly, </a:t>
            </a:r>
            <a:r>
              <a:rPr lang="en-GB" altLang="en-US" sz="2600" dirty="0">
                <a:solidFill>
                  <a:schemeClr val="tx1"/>
                </a:solidFill>
              </a:rPr>
              <a:t>as often as you can to reinforce the sounds and structures.</a:t>
            </a:r>
          </a:p>
          <a:p>
            <a:pPr marL="342900" indent="-342900">
              <a:buClr>
                <a:srgbClr val="00ABB5"/>
              </a:buClr>
              <a:buFont typeface="Arial" panose="020B0604020202020204" pitchFamily="34" charset="0"/>
              <a:buChar char="•"/>
            </a:pPr>
            <a:endParaRPr lang="en-GB" sz="2600"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76" y="6137025"/>
            <a:ext cx="12209384" cy="1042737"/>
          </a:xfrm>
          <a:prstGeom prst="rect">
            <a:avLst/>
          </a:prstGeom>
        </p:spPr>
      </p:pic>
      <p:sp>
        <p:nvSpPr>
          <p:cNvPr id="7" name="Text Box 8"/>
          <p:cNvSpPr txBox="1"/>
          <p:nvPr/>
        </p:nvSpPr>
        <p:spPr>
          <a:xfrm>
            <a:off x="7162800" y="6606432"/>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32286" y="241560"/>
            <a:ext cx="1890190" cy="1539289"/>
          </a:xfrm>
          <a:prstGeom prst="rect">
            <a:avLst/>
          </a:prstGeom>
        </p:spPr>
      </p:pic>
    </p:spTree>
    <p:extLst>
      <p:ext uri="{BB962C8B-B14F-4D97-AF65-F5344CB8AC3E}">
        <p14:creationId xmlns:p14="http://schemas.microsoft.com/office/powerpoint/2010/main" val="2723410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t>Listening and talking</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5" name="Content Placeholder 4"/>
          <p:cNvSpPr>
            <a:spLocks noGrp="1"/>
          </p:cNvSpPr>
          <p:nvPr>
            <p:ph idx="1"/>
          </p:nvPr>
        </p:nvSpPr>
        <p:spPr>
          <a:xfrm>
            <a:off x="687038" y="1460666"/>
            <a:ext cx="10817923" cy="4616450"/>
          </a:xfrm>
        </p:spPr>
        <p:txBody>
          <a:bodyPr/>
          <a:lstStyle/>
          <a:p>
            <a:pPr marL="342900" indent="-342900">
              <a:buFont typeface="Arial" pitchFamily="34" charset="0"/>
              <a:buChar char="•"/>
            </a:pPr>
            <a:r>
              <a:rPr lang="en-GB" sz="2800" dirty="0">
                <a:solidFill>
                  <a:schemeClr val="tx1"/>
                </a:solidFill>
              </a:rPr>
              <a:t>In </a:t>
            </a:r>
            <a:r>
              <a:rPr lang="en-GB" sz="2800" dirty="0" smtClean="0">
                <a:solidFill>
                  <a:schemeClr val="tx1"/>
                </a:solidFill>
              </a:rPr>
              <a:t>the following activity, </a:t>
            </a:r>
            <a:r>
              <a:rPr lang="en-GB" sz="2800" dirty="0">
                <a:solidFill>
                  <a:schemeClr val="tx1"/>
                </a:solidFill>
              </a:rPr>
              <a:t>the learners are synthesising their </a:t>
            </a:r>
            <a:r>
              <a:rPr lang="en-GB" sz="2800" dirty="0" smtClean="0">
                <a:solidFill>
                  <a:schemeClr val="tx1"/>
                </a:solidFill>
              </a:rPr>
              <a:t>skills, through</a:t>
            </a:r>
            <a:r>
              <a:rPr lang="en-GB" sz="2800" dirty="0">
                <a:solidFill>
                  <a:schemeClr val="tx1"/>
                </a:solidFill>
              </a:rPr>
              <a:t> </a:t>
            </a:r>
            <a:r>
              <a:rPr lang="en-GB" sz="2800" dirty="0" smtClean="0">
                <a:solidFill>
                  <a:schemeClr val="tx1"/>
                </a:solidFill>
              </a:rPr>
              <a:t>listening </a:t>
            </a:r>
            <a:r>
              <a:rPr lang="en-GB" sz="2800" dirty="0">
                <a:solidFill>
                  <a:schemeClr val="tx1"/>
                </a:solidFill>
              </a:rPr>
              <a:t>to the teacher </a:t>
            </a:r>
            <a:r>
              <a:rPr lang="en-GB" sz="2800" dirty="0" smtClean="0">
                <a:solidFill>
                  <a:schemeClr val="tx1"/>
                </a:solidFill>
              </a:rPr>
              <a:t>and responding by selecting their snack.</a:t>
            </a:r>
          </a:p>
          <a:p>
            <a:pPr marL="342900" indent="-342900">
              <a:buFont typeface="Arial" pitchFamily="34" charset="0"/>
              <a:buChar char="•"/>
            </a:pPr>
            <a:r>
              <a:rPr lang="en-GB" sz="2800" dirty="0" smtClean="0">
                <a:solidFill>
                  <a:schemeClr val="tx1"/>
                </a:solidFill>
              </a:rPr>
              <a:t>The teacher reinforces correct pronunciation and offers subtle support to the more hesitant pupils. </a:t>
            </a:r>
          </a:p>
          <a:p>
            <a:pPr marL="342900" indent="-342900">
              <a:buFont typeface="Arial" pitchFamily="34" charset="0"/>
              <a:buChar char="•"/>
            </a:pPr>
            <a:r>
              <a:rPr lang="en-GB" sz="2800" dirty="0" smtClean="0">
                <a:solidFill>
                  <a:schemeClr val="tx1"/>
                </a:solidFill>
              </a:rPr>
              <a:t>Pupils respond to different questions by either saying the snack,  or finding the correct snack.</a:t>
            </a:r>
          </a:p>
          <a:p>
            <a:pPr marL="342900" indent="-342900">
              <a:buFont typeface="Arial" pitchFamily="34" charset="0"/>
              <a:buChar char="•"/>
            </a:pPr>
            <a:r>
              <a:rPr lang="en-GB" sz="2800" dirty="0" smtClean="0">
                <a:solidFill>
                  <a:schemeClr val="tx1"/>
                </a:solidFill>
              </a:rPr>
              <a:t>The teacher extends the question by asking them which colour. ‘</a:t>
            </a:r>
            <a:r>
              <a:rPr lang="en-GB" sz="2800" i="1" dirty="0" err="1" smtClean="0">
                <a:solidFill>
                  <a:schemeClr val="tx1"/>
                </a:solidFill>
              </a:rPr>
              <a:t>Une</a:t>
            </a:r>
            <a:r>
              <a:rPr lang="en-GB" sz="2800" i="1" dirty="0" smtClean="0">
                <a:solidFill>
                  <a:schemeClr val="tx1"/>
                </a:solidFill>
              </a:rPr>
              <a:t> </a:t>
            </a:r>
            <a:r>
              <a:rPr lang="en-GB" sz="2800" i="1" dirty="0" err="1" smtClean="0">
                <a:solidFill>
                  <a:schemeClr val="tx1"/>
                </a:solidFill>
              </a:rPr>
              <a:t>pomme</a:t>
            </a:r>
            <a:r>
              <a:rPr lang="en-GB" sz="2800" i="1" dirty="0" smtClean="0">
                <a:solidFill>
                  <a:schemeClr val="tx1"/>
                </a:solidFill>
              </a:rPr>
              <a:t> rouge </a:t>
            </a:r>
            <a:r>
              <a:rPr lang="en-GB" sz="2800" i="1" dirty="0" err="1" smtClean="0">
                <a:solidFill>
                  <a:schemeClr val="tx1"/>
                </a:solidFill>
              </a:rPr>
              <a:t>ou</a:t>
            </a:r>
            <a:r>
              <a:rPr lang="en-GB" sz="2800" i="1" dirty="0" smtClean="0">
                <a:solidFill>
                  <a:schemeClr val="tx1"/>
                </a:solidFill>
              </a:rPr>
              <a:t> </a:t>
            </a:r>
            <a:r>
              <a:rPr lang="en-GB" sz="2800" i="1" dirty="0" err="1" smtClean="0">
                <a:solidFill>
                  <a:schemeClr val="tx1"/>
                </a:solidFill>
              </a:rPr>
              <a:t>une</a:t>
            </a:r>
            <a:r>
              <a:rPr lang="en-GB" sz="2800" i="1" dirty="0" smtClean="0">
                <a:solidFill>
                  <a:schemeClr val="tx1"/>
                </a:solidFill>
              </a:rPr>
              <a:t> </a:t>
            </a:r>
            <a:r>
              <a:rPr lang="en-GB" sz="2800" i="1" dirty="0" err="1" smtClean="0">
                <a:solidFill>
                  <a:schemeClr val="tx1"/>
                </a:solidFill>
              </a:rPr>
              <a:t>pomme</a:t>
            </a:r>
            <a:r>
              <a:rPr lang="en-GB" sz="2800" i="1" dirty="0" smtClean="0">
                <a:solidFill>
                  <a:schemeClr val="tx1"/>
                </a:solidFill>
              </a:rPr>
              <a:t> </a:t>
            </a:r>
            <a:r>
              <a:rPr lang="en-GB" sz="2800" i="1" dirty="0" err="1" smtClean="0">
                <a:solidFill>
                  <a:schemeClr val="tx1"/>
                </a:solidFill>
              </a:rPr>
              <a:t>verte</a:t>
            </a:r>
            <a:r>
              <a:rPr lang="en-GB" sz="2800" i="1" dirty="0">
                <a:solidFill>
                  <a:schemeClr val="tx1"/>
                </a:solidFill>
              </a:rPr>
              <a:t>?</a:t>
            </a:r>
            <a:r>
              <a:rPr lang="en-GB" sz="2800" i="1" dirty="0" smtClean="0">
                <a:solidFill>
                  <a:schemeClr val="tx1"/>
                </a:solidFill>
              </a:rPr>
              <a:t>’ </a:t>
            </a:r>
            <a:r>
              <a:rPr lang="en-GB" sz="2800" dirty="0" smtClean="0">
                <a:solidFill>
                  <a:schemeClr val="tx1"/>
                </a:solidFill>
              </a:rPr>
              <a:t>and</a:t>
            </a:r>
            <a:r>
              <a:rPr lang="en-GB" sz="2800" i="1" dirty="0" smtClean="0">
                <a:solidFill>
                  <a:schemeClr val="tx1"/>
                </a:solidFill>
              </a:rPr>
              <a:t> </a:t>
            </a:r>
            <a:r>
              <a:rPr lang="en-GB" sz="2800" dirty="0" smtClean="0">
                <a:solidFill>
                  <a:schemeClr val="tx1"/>
                </a:solidFill>
              </a:rPr>
              <a:t>the pupil responds with more information</a:t>
            </a:r>
            <a:r>
              <a:rPr lang="en-GB" sz="2800" dirty="0" smtClean="0"/>
              <a:t>.</a:t>
            </a:r>
            <a:endParaRPr lang="en-GB" dirty="0"/>
          </a:p>
        </p:txBody>
      </p:sp>
    </p:spTree>
    <p:extLst>
      <p:ext uri="{BB962C8B-B14F-4D97-AF65-F5344CB8AC3E}">
        <p14:creationId xmlns:p14="http://schemas.microsoft.com/office/powerpoint/2010/main" val="2002400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Approach</a:t>
            </a:r>
            <a:endParaRPr lang="en-GB" dirty="0"/>
          </a:p>
        </p:txBody>
      </p:sp>
      <p:pic>
        <p:nvPicPr>
          <p:cNvPr id="3" name="Picture 2">
            <a:hlinkClick r:id="rId2"/>
          </p:cNvPr>
          <p:cNvPicPr>
            <a:picLocks noChangeAspect="1"/>
          </p:cNvPicPr>
          <p:nvPr/>
        </p:nvPicPr>
        <p:blipFill>
          <a:blip r:embed="rId3"/>
          <a:stretch>
            <a:fillRect/>
          </a:stretch>
        </p:blipFill>
        <p:spPr>
          <a:xfrm>
            <a:off x="774027" y="1541463"/>
            <a:ext cx="10622420" cy="3703746"/>
          </a:xfrm>
          <a:prstGeom prst="rect">
            <a:avLst/>
          </a:prstGeom>
        </p:spPr>
      </p:pic>
    </p:spTree>
    <p:extLst>
      <p:ext uri="{BB962C8B-B14F-4D97-AF65-F5344CB8AC3E}">
        <p14:creationId xmlns:p14="http://schemas.microsoft.com/office/powerpoint/2010/main" val="117337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err="1"/>
              <a:t>L1</a:t>
            </a:r>
            <a:r>
              <a:rPr lang="en-GB" dirty="0"/>
              <a:t>/ </a:t>
            </a:r>
            <a:r>
              <a:rPr lang="en-GB" dirty="0" err="1"/>
              <a:t>L2</a:t>
            </a:r>
            <a:r>
              <a:rPr lang="en-GB" dirty="0"/>
              <a:t> interference</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Content Placeholder 2"/>
          <p:cNvSpPr>
            <a:spLocks noGrp="1"/>
          </p:cNvSpPr>
          <p:nvPr>
            <p:ph idx="1"/>
          </p:nvPr>
        </p:nvSpPr>
        <p:spPr/>
        <p:txBody>
          <a:bodyPr/>
          <a:lstStyle/>
          <a:p>
            <a:endParaRPr lang="en-GB" sz="2800" dirty="0"/>
          </a:p>
          <a:p>
            <a:endParaRPr lang="en-GB" dirty="0"/>
          </a:p>
        </p:txBody>
      </p:sp>
      <p:sp>
        <p:nvSpPr>
          <p:cNvPr id="10" name="Rectangle 9"/>
          <p:cNvSpPr/>
          <p:nvPr/>
        </p:nvSpPr>
        <p:spPr>
          <a:xfrm>
            <a:off x="661812" y="1316799"/>
            <a:ext cx="10841911" cy="4832092"/>
          </a:xfrm>
          <a:prstGeom prst="rect">
            <a:avLst/>
          </a:prstGeom>
        </p:spPr>
        <p:txBody>
          <a:bodyPr wrap="square">
            <a:spAutoFit/>
          </a:bodyPr>
          <a:lstStyle/>
          <a:p>
            <a:pPr marL="342900" indent="-342900">
              <a:buFont typeface="Arial" panose="020B0604020202020204" pitchFamily="34" charset="0"/>
              <a:buChar char="•"/>
            </a:pPr>
            <a:r>
              <a:rPr lang="en-GB" altLang="en-US" sz="2800" dirty="0"/>
              <a:t>As we extend the language in the classroom it is natural that at times the learners may get mixed </a:t>
            </a:r>
            <a:r>
              <a:rPr lang="en-GB" altLang="en-US" sz="2800" dirty="0" smtClean="0"/>
              <a:t>up! </a:t>
            </a:r>
            <a:endParaRPr lang="en-GB" altLang="en-US" sz="2800" dirty="0"/>
          </a:p>
          <a:p>
            <a:pPr marL="342900" indent="-342900">
              <a:buFont typeface="Arial" panose="020B0604020202020204" pitchFamily="34" charset="0"/>
              <a:buChar char="•"/>
            </a:pPr>
            <a:r>
              <a:rPr lang="en-GB" altLang="en-US" sz="2800" dirty="0" smtClean="0"/>
              <a:t>This </a:t>
            </a:r>
            <a:r>
              <a:rPr lang="en-GB" altLang="en-US" sz="2800" dirty="0"/>
              <a:t>is a natural side effect and actually shows that the flexible pathways in the brain that deal with </a:t>
            </a:r>
            <a:r>
              <a:rPr lang="en-GB" altLang="en-US" sz="2800" dirty="0" err="1"/>
              <a:t>Ianguage</a:t>
            </a:r>
            <a:r>
              <a:rPr lang="en-GB" altLang="en-US" sz="2800" dirty="0"/>
              <a:t> learning are </a:t>
            </a:r>
            <a:r>
              <a:rPr lang="en-GB" altLang="en-US" sz="2800" dirty="0" smtClean="0"/>
              <a:t>making new </a:t>
            </a:r>
            <a:r>
              <a:rPr lang="en-GB" altLang="en-US" sz="2800" dirty="0"/>
              <a:t>connections. </a:t>
            </a:r>
          </a:p>
          <a:p>
            <a:pPr marL="342900" indent="-342900">
              <a:buFont typeface="Arial" panose="020B0604020202020204" pitchFamily="34" charset="0"/>
              <a:buChar char="•"/>
            </a:pPr>
            <a:r>
              <a:rPr lang="en-GB" altLang="en-US" sz="2800" dirty="0"/>
              <a:t>This effect is also often seen in children </a:t>
            </a:r>
            <a:r>
              <a:rPr lang="en-GB" altLang="en-US" sz="2800" dirty="0" smtClean="0"/>
              <a:t>who are raised </a:t>
            </a:r>
            <a:r>
              <a:rPr lang="en-GB" altLang="en-US" sz="2800" dirty="0"/>
              <a:t>in a immersive bi-lingual situation. </a:t>
            </a:r>
          </a:p>
          <a:p>
            <a:pPr marL="342900" indent="-342900">
              <a:buFont typeface="Arial" panose="020B0604020202020204" pitchFamily="34" charset="0"/>
              <a:buChar char="•"/>
            </a:pPr>
            <a:r>
              <a:rPr lang="en-GB" altLang="en-US" sz="2800" dirty="0"/>
              <a:t>At times pupils </a:t>
            </a:r>
            <a:r>
              <a:rPr lang="en-GB" altLang="en-US" sz="2800" dirty="0" smtClean="0"/>
              <a:t>might </a:t>
            </a:r>
            <a:r>
              <a:rPr lang="en-GB" altLang="en-US" sz="2800" dirty="0"/>
              <a:t>respond to the target language in their mother </a:t>
            </a:r>
            <a:r>
              <a:rPr lang="en-GB" altLang="en-US" sz="2800" dirty="0" smtClean="0"/>
              <a:t>tongue and vice versa.</a:t>
            </a:r>
            <a:endParaRPr lang="en-GB" altLang="en-US" sz="2800" dirty="0"/>
          </a:p>
          <a:p>
            <a:pPr marL="342900" indent="-342900">
              <a:buFont typeface="Arial" panose="020B0604020202020204" pitchFamily="34" charset="0"/>
              <a:buChar char="•"/>
            </a:pPr>
            <a:r>
              <a:rPr lang="en-GB" altLang="en-US" sz="2800" dirty="0" smtClean="0"/>
              <a:t>This </a:t>
            </a:r>
            <a:r>
              <a:rPr lang="en-GB" altLang="en-US" sz="2800" dirty="0"/>
              <a:t>is a sign of success that the language is </a:t>
            </a:r>
            <a:r>
              <a:rPr lang="en-GB" altLang="en-US" sz="2800" dirty="0" smtClean="0"/>
              <a:t>embedding! </a:t>
            </a:r>
            <a:endParaRPr lang="en-GB" altLang="en-US" sz="2800" dirty="0"/>
          </a:p>
          <a:p>
            <a:pPr marL="457200" indent="-457200">
              <a:buFont typeface="Arial" pitchFamily="34" charset="0"/>
              <a:buChar char="•"/>
            </a:pPr>
            <a:endParaRPr lang="en-GB" sz="2800"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5231" y="343133"/>
            <a:ext cx="1749228" cy="871588"/>
          </a:xfrm>
          <a:prstGeom prst="rect">
            <a:avLst/>
          </a:prstGeom>
        </p:spPr>
      </p:pic>
    </p:spTree>
    <p:extLst>
      <p:ext uri="{BB962C8B-B14F-4D97-AF65-F5344CB8AC3E}">
        <p14:creationId xmlns:p14="http://schemas.microsoft.com/office/powerpoint/2010/main" val="602562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t>Reading</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Content Placeholder 2"/>
          <p:cNvSpPr>
            <a:spLocks noGrp="1"/>
          </p:cNvSpPr>
          <p:nvPr>
            <p:ph idx="1"/>
          </p:nvPr>
        </p:nvSpPr>
        <p:spPr/>
        <p:txBody>
          <a:bodyPr/>
          <a:lstStyle/>
          <a:p>
            <a:endParaRPr lang="en-GB" sz="2800" dirty="0"/>
          </a:p>
          <a:p>
            <a:endParaRPr lang="en-GB" dirty="0"/>
          </a:p>
        </p:txBody>
      </p:sp>
      <p:sp>
        <p:nvSpPr>
          <p:cNvPr id="10" name="Rectangle 9"/>
          <p:cNvSpPr/>
          <p:nvPr/>
        </p:nvSpPr>
        <p:spPr>
          <a:xfrm>
            <a:off x="692424" y="2020083"/>
            <a:ext cx="10841911" cy="3539430"/>
          </a:xfrm>
          <a:prstGeom prst="rect">
            <a:avLst/>
          </a:prstGeom>
        </p:spPr>
        <p:txBody>
          <a:bodyPr wrap="square">
            <a:spAutoFit/>
          </a:bodyPr>
          <a:lstStyle/>
          <a:p>
            <a:pPr marL="457200" indent="-457200">
              <a:buFont typeface="Arial" pitchFamily="34" charset="0"/>
              <a:buChar char="•"/>
            </a:pPr>
            <a:r>
              <a:rPr lang="en-GB" sz="2800" dirty="0" smtClean="0"/>
              <a:t>Two </a:t>
            </a:r>
            <a:r>
              <a:rPr lang="en-GB" sz="2800" dirty="0"/>
              <a:t>brains are better than one!</a:t>
            </a:r>
          </a:p>
          <a:p>
            <a:pPr marL="457200" indent="-457200">
              <a:buFont typeface="Arial" pitchFamily="34" charset="0"/>
              <a:buChar char="•"/>
            </a:pPr>
            <a:r>
              <a:rPr lang="en-GB" sz="2800" dirty="0" smtClean="0"/>
              <a:t>As </a:t>
            </a:r>
            <a:r>
              <a:rPr lang="en-GB" sz="2800" dirty="0"/>
              <a:t>pupils progress beyond first level </a:t>
            </a:r>
            <a:r>
              <a:rPr lang="en-GB" sz="2800" dirty="0" smtClean="0"/>
              <a:t>in their reading, challenge them </a:t>
            </a:r>
            <a:r>
              <a:rPr lang="en-GB" sz="2800" dirty="0"/>
              <a:t>with group and paired reading tasks.</a:t>
            </a:r>
          </a:p>
          <a:p>
            <a:pPr marL="457200" indent="-457200">
              <a:buFont typeface="Arial" pitchFamily="34" charset="0"/>
              <a:buChar char="•"/>
            </a:pPr>
            <a:r>
              <a:rPr lang="en-GB" sz="2800" dirty="0" smtClean="0"/>
              <a:t>Collaboration </a:t>
            </a:r>
            <a:r>
              <a:rPr lang="en-GB" sz="2800" dirty="0"/>
              <a:t>benefits all in the group with careful monitoring and </a:t>
            </a:r>
            <a:r>
              <a:rPr lang="en-GB" sz="2800" dirty="0" smtClean="0"/>
              <a:t>structure.</a:t>
            </a:r>
            <a:endParaRPr lang="en-GB" sz="2800" dirty="0"/>
          </a:p>
          <a:p>
            <a:pPr marL="457200" indent="-457200">
              <a:buFont typeface="Arial" pitchFamily="34" charset="0"/>
              <a:buChar char="•"/>
            </a:pPr>
            <a:r>
              <a:rPr lang="en-GB" sz="2800" dirty="0"/>
              <a:t>Allow learners to link this to their own experiences through rich literacy </a:t>
            </a:r>
            <a:r>
              <a:rPr lang="en-GB" sz="2800" dirty="0" smtClean="0"/>
              <a:t>questions e.g. How does this compare with your school/ family/ home area? How would you feel if ..?</a:t>
            </a:r>
            <a:endParaRPr lang="en-GB" sz="2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72569" y="185623"/>
            <a:ext cx="1688738" cy="168873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3830" y="192212"/>
            <a:ext cx="1688738" cy="1688738"/>
          </a:xfrm>
          <a:prstGeom prst="rect">
            <a:avLst/>
          </a:prstGeom>
        </p:spPr>
      </p:pic>
    </p:spTree>
    <p:extLst>
      <p:ext uri="{BB962C8B-B14F-4D97-AF65-F5344CB8AC3E}">
        <p14:creationId xmlns:p14="http://schemas.microsoft.com/office/powerpoint/2010/main" val="3930436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8729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Reading</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Content Placeholder 2"/>
          <p:cNvSpPr>
            <a:spLocks noGrp="1"/>
          </p:cNvSpPr>
          <p:nvPr>
            <p:ph idx="1"/>
          </p:nvPr>
        </p:nvSpPr>
        <p:spPr/>
        <p:txBody>
          <a:bodyPr/>
          <a:lstStyle/>
          <a:p>
            <a:endParaRPr lang="en-GB" sz="2800" dirty="0"/>
          </a:p>
          <a:p>
            <a:endParaRPr lang="en-GB" dirty="0"/>
          </a:p>
        </p:txBody>
      </p:sp>
      <p:sp>
        <p:nvSpPr>
          <p:cNvPr id="10" name="Rectangle 9"/>
          <p:cNvSpPr/>
          <p:nvPr/>
        </p:nvSpPr>
        <p:spPr>
          <a:xfrm>
            <a:off x="736269" y="1146682"/>
            <a:ext cx="10698189" cy="5262979"/>
          </a:xfrm>
          <a:prstGeom prst="rect">
            <a:avLst/>
          </a:prstGeom>
        </p:spPr>
        <p:txBody>
          <a:bodyPr wrap="square">
            <a:spAutoFit/>
          </a:bodyPr>
          <a:lstStyle/>
          <a:p>
            <a:pPr marL="457200" indent="-457200">
              <a:buFont typeface="Arial" pitchFamily="34" charset="0"/>
              <a:buChar char="•"/>
            </a:pPr>
            <a:r>
              <a:rPr lang="en-GB" sz="2800" dirty="0" smtClean="0"/>
              <a:t>Reading </a:t>
            </a:r>
            <a:r>
              <a:rPr lang="en-GB" sz="2800" dirty="0"/>
              <a:t>skills </a:t>
            </a:r>
            <a:r>
              <a:rPr lang="en-GB" sz="2800" dirty="0" smtClean="0"/>
              <a:t>learners already </a:t>
            </a:r>
            <a:r>
              <a:rPr lang="en-GB" sz="2800" dirty="0"/>
              <a:t>have in </a:t>
            </a:r>
            <a:r>
              <a:rPr lang="en-GB" sz="2800" dirty="0" smtClean="0"/>
              <a:t>English / Gaelic </a:t>
            </a:r>
            <a:r>
              <a:rPr lang="en-GB" sz="2800" dirty="0"/>
              <a:t>such as skimming and scanning are all </a:t>
            </a:r>
            <a:r>
              <a:rPr lang="en-GB" sz="2800" dirty="0" smtClean="0"/>
              <a:t>relevant in the target language (TL) </a:t>
            </a:r>
          </a:p>
          <a:p>
            <a:r>
              <a:rPr lang="en-GB" sz="2800" dirty="0" smtClean="0"/>
              <a:t>Tackling texts in the TL to show understanding could include:</a:t>
            </a:r>
            <a:endParaRPr lang="en-GB" sz="2800" dirty="0"/>
          </a:p>
          <a:p>
            <a:pPr marL="457200" indent="-457200">
              <a:buFont typeface="Arial" panose="020B0604020202020204" pitchFamily="34" charset="0"/>
              <a:buChar char="•"/>
            </a:pPr>
            <a:r>
              <a:rPr lang="en-GB" sz="2800" dirty="0"/>
              <a:t>s</a:t>
            </a:r>
            <a:r>
              <a:rPr lang="en-GB" sz="2800" dirty="0" smtClean="0"/>
              <a:t>equencing </a:t>
            </a:r>
            <a:r>
              <a:rPr lang="en-GB" sz="2800" dirty="0"/>
              <a:t>pictures to show understanding of the </a:t>
            </a:r>
            <a:r>
              <a:rPr lang="en-GB" sz="2800" dirty="0" smtClean="0"/>
              <a:t>story;</a:t>
            </a:r>
            <a:endParaRPr lang="en-GB" sz="2800" dirty="0"/>
          </a:p>
          <a:p>
            <a:pPr marL="457200" indent="-457200">
              <a:buFont typeface="Arial" panose="020B0604020202020204" pitchFamily="34" charset="0"/>
              <a:buChar char="•"/>
            </a:pPr>
            <a:r>
              <a:rPr lang="en-GB" sz="2800" dirty="0" smtClean="0"/>
              <a:t>highlighting </a:t>
            </a:r>
            <a:r>
              <a:rPr lang="en-GB" sz="2800" dirty="0"/>
              <a:t>sections of longer texts to create </a:t>
            </a:r>
            <a:r>
              <a:rPr lang="en-GB" sz="2800" dirty="0" smtClean="0"/>
              <a:t>focus;</a:t>
            </a:r>
            <a:endParaRPr lang="en-GB" sz="2800" dirty="0"/>
          </a:p>
          <a:p>
            <a:pPr marL="457200" indent="-457200">
              <a:buFont typeface="Arial" panose="020B0604020202020204" pitchFamily="34" charset="0"/>
              <a:buChar char="•"/>
            </a:pPr>
            <a:r>
              <a:rPr lang="en-GB" sz="2800" dirty="0" smtClean="0"/>
              <a:t>breaking down the </a:t>
            </a:r>
            <a:r>
              <a:rPr lang="en-GB" sz="2800" dirty="0"/>
              <a:t>text to insert questions along the </a:t>
            </a:r>
            <a:r>
              <a:rPr lang="en-GB" sz="2800" dirty="0" smtClean="0"/>
              <a:t>way;</a:t>
            </a:r>
            <a:endParaRPr lang="en-GB" sz="2800" dirty="0"/>
          </a:p>
          <a:p>
            <a:pPr marL="457200" indent="-457200">
              <a:buFont typeface="Arial" panose="020B0604020202020204" pitchFamily="34" charset="0"/>
              <a:buChar char="•"/>
            </a:pPr>
            <a:r>
              <a:rPr lang="en-GB" sz="2800" dirty="0" smtClean="0"/>
              <a:t>using visuals or environmental print </a:t>
            </a:r>
            <a:r>
              <a:rPr lang="en-GB" sz="2800" dirty="0"/>
              <a:t>as prompts </a:t>
            </a:r>
            <a:r>
              <a:rPr lang="en-GB" sz="2800" dirty="0" smtClean="0"/>
              <a:t>to support understanding; and</a:t>
            </a:r>
            <a:endParaRPr lang="en-GB" sz="2800" dirty="0"/>
          </a:p>
          <a:p>
            <a:pPr marL="457200" indent="-457200">
              <a:buFont typeface="Arial" panose="020B0604020202020204" pitchFamily="34" charset="0"/>
              <a:buChar char="•"/>
            </a:pPr>
            <a:r>
              <a:rPr lang="en-GB" sz="2800" dirty="0" smtClean="0"/>
              <a:t>giving </a:t>
            </a:r>
            <a:r>
              <a:rPr lang="en-GB" sz="2800" dirty="0"/>
              <a:t>hints by numbering each part of a sentence for languages with more complex word </a:t>
            </a:r>
            <a:r>
              <a:rPr lang="en-GB" sz="2800" dirty="0" smtClean="0"/>
              <a:t>order.</a:t>
            </a:r>
            <a:endParaRPr lang="en-GB" sz="2800" dirty="0"/>
          </a:p>
          <a:p>
            <a:pPr marL="457200" indent="-457200">
              <a:buFont typeface="Arial" panose="020B0604020202020204" pitchFamily="34" charset="0"/>
              <a:buChar char="•"/>
            </a:pPr>
            <a:endParaRPr lang="en-GB" sz="2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58255" y="143110"/>
            <a:ext cx="1508474" cy="1132203"/>
          </a:xfrm>
          <a:prstGeom prst="rect">
            <a:avLst/>
          </a:prstGeom>
        </p:spPr>
      </p:pic>
    </p:spTree>
    <p:extLst>
      <p:ext uri="{BB962C8B-B14F-4D97-AF65-F5344CB8AC3E}">
        <p14:creationId xmlns:p14="http://schemas.microsoft.com/office/powerpoint/2010/main" val="2262317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A 1+2 approach</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45392" y="0"/>
            <a:ext cx="1649187" cy="166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a:xfrm>
            <a:off x="863600" y="1471612"/>
            <a:ext cx="10571163" cy="37197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b="1" dirty="0"/>
              <a:t>The use of the modern language in the classroom can be supported by appropriately chosen bilingual environmental print and pictures, with careful consideration of children’s learning in </a:t>
            </a:r>
            <a:r>
              <a:rPr lang="en-GB" sz="2800" b="1" dirty="0" smtClean="0"/>
              <a:t>English / Gaelic. </a:t>
            </a:r>
            <a:endParaRPr lang="en-GB" sz="2800" b="1" dirty="0"/>
          </a:p>
        </p:txBody>
      </p:sp>
      <p:sp>
        <p:nvSpPr>
          <p:cNvPr id="4" name="Rectangle 3"/>
          <p:cNvSpPr/>
          <p:nvPr/>
        </p:nvSpPr>
        <p:spPr>
          <a:xfrm>
            <a:off x="1038799" y="5354756"/>
            <a:ext cx="6096000" cy="646331"/>
          </a:xfrm>
          <a:prstGeom prst="rect">
            <a:avLst/>
          </a:prstGeom>
        </p:spPr>
        <p:txBody>
          <a:bodyPr>
            <a:spAutoFit/>
          </a:bodyP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spTree>
    <p:extLst>
      <p:ext uri="{BB962C8B-B14F-4D97-AF65-F5344CB8AC3E}">
        <p14:creationId xmlns:p14="http://schemas.microsoft.com/office/powerpoint/2010/main" val="3422981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96296"/>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Reading</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99377" y="6374080"/>
            <a:ext cx="2804346" cy="186956"/>
          </a:xfrm>
          <a:prstGeom prst="rect">
            <a:avLst/>
          </a:prstGeom>
        </p:spPr>
      </p:pic>
      <p:sp>
        <p:nvSpPr>
          <p:cNvPr id="3" name="Content Placeholder 2"/>
          <p:cNvSpPr>
            <a:spLocks noGrp="1"/>
          </p:cNvSpPr>
          <p:nvPr>
            <p:ph idx="1"/>
          </p:nvPr>
        </p:nvSpPr>
        <p:spPr/>
        <p:txBody>
          <a:bodyPr/>
          <a:lstStyle/>
          <a:p>
            <a:endParaRPr lang="en-GB" sz="2800" dirty="0"/>
          </a:p>
          <a:p>
            <a:endParaRPr lang="en-GB" dirty="0"/>
          </a:p>
        </p:txBody>
      </p:sp>
      <p:sp>
        <p:nvSpPr>
          <p:cNvPr id="10" name="Rectangle 9"/>
          <p:cNvSpPr/>
          <p:nvPr/>
        </p:nvSpPr>
        <p:spPr>
          <a:xfrm>
            <a:off x="736270" y="1146682"/>
            <a:ext cx="9892146" cy="4832092"/>
          </a:xfrm>
          <a:prstGeom prst="rect">
            <a:avLst/>
          </a:prstGeom>
        </p:spPr>
        <p:txBody>
          <a:bodyPr wrap="square">
            <a:spAutoFit/>
          </a:bodyPr>
          <a:lstStyle/>
          <a:p>
            <a:pPr marL="457200" indent="-457200">
              <a:buFont typeface="Arial" pitchFamily="34" charset="0"/>
              <a:buChar char="•"/>
            </a:pPr>
            <a:r>
              <a:rPr lang="en-GB" sz="2800" dirty="0" smtClean="0"/>
              <a:t>Using these techniques, learners can become more independent in their understanding of more complex texts.</a:t>
            </a:r>
          </a:p>
          <a:p>
            <a:pPr marL="457200" indent="-457200">
              <a:buFont typeface="Arial" pitchFamily="34" charset="0"/>
              <a:buChar char="•"/>
            </a:pPr>
            <a:endParaRPr lang="en-GB" sz="2800" dirty="0" smtClean="0"/>
          </a:p>
          <a:p>
            <a:pPr marL="457200" indent="-457200">
              <a:buFont typeface="Arial" pitchFamily="34" charset="0"/>
              <a:buChar char="•"/>
            </a:pPr>
            <a:r>
              <a:rPr lang="en-GB" sz="2800" dirty="0" smtClean="0"/>
              <a:t>They know how to support their understanding through the use of glossaries or a bilingual dictionary.</a:t>
            </a:r>
          </a:p>
          <a:p>
            <a:pPr marL="457200" indent="-457200">
              <a:buFont typeface="Arial" pitchFamily="34" charset="0"/>
              <a:buChar char="•"/>
            </a:pPr>
            <a:endParaRPr lang="en-GB" sz="2800" dirty="0" smtClean="0"/>
          </a:p>
          <a:p>
            <a:pPr marL="457200" indent="-457200">
              <a:buFont typeface="Arial" pitchFamily="34" charset="0"/>
              <a:buChar char="•"/>
            </a:pPr>
            <a:r>
              <a:rPr lang="en-GB" sz="2800" dirty="0" smtClean="0"/>
              <a:t>They gain confidence in their ability to find and use information in a text.</a:t>
            </a:r>
          </a:p>
          <a:p>
            <a:pPr marL="457200" indent="-457200">
              <a:buFont typeface="Arial" pitchFamily="34" charset="0"/>
              <a:buChar char="•"/>
            </a:pPr>
            <a:endParaRPr lang="en-GB" sz="2800" dirty="0" smtClean="0"/>
          </a:p>
          <a:p>
            <a:pPr marL="457200" indent="-457200">
              <a:buFont typeface="Arial" pitchFamily="34" charset="0"/>
              <a:buChar char="•"/>
            </a:pPr>
            <a:r>
              <a:rPr lang="en-GB" sz="2800" dirty="0" smtClean="0"/>
              <a:t>They can then use these skills to choose texts in the target language that are of interest to them.</a:t>
            </a:r>
            <a:endParaRPr lang="en-GB" sz="2800" dirty="0"/>
          </a:p>
        </p:txBody>
      </p:sp>
    </p:spTree>
    <p:extLst>
      <p:ext uri="{BB962C8B-B14F-4D97-AF65-F5344CB8AC3E}">
        <p14:creationId xmlns:p14="http://schemas.microsoft.com/office/powerpoint/2010/main" val="2308616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A 1+2 approach</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Content Placeholder 2"/>
          <p:cNvSpPr>
            <a:spLocks noGrp="1"/>
          </p:cNvSpPr>
          <p:nvPr>
            <p:ph idx="1"/>
          </p:nvPr>
        </p:nvSpPr>
        <p:spPr/>
        <p:txBody>
          <a:bodyPr/>
          <a:lstStyle/>
          <a:p>
            <a:endParaRPr lang="en-GB" sz="2800" dirty="0"/>
          </a:p>
          <a:p>
            <a:endParaRPr lang="en-GB" dirty="0"/>
          </a:p>
        </p:txBody>
      </p:sp>
      <p:sp>
        <p:nvSpPr>
          <p:cNvPr id="9" name="Oval 8"/>
          <p:cNvSpPr/>
          <p:nvPr/>
        </p:nvSpPr>
        <p:spPr>
          <a:xfrm>
            <a:off x="1397000" y="1089153"/>
            <a:ext cx="8964731" cy="4500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t>Teachers of children at </a:t>
            </a:r>
            <a:r>
              <a:rPr lang="en-GB" sz="2400" b="1" dirty="0" err="1"/>
              <a:t>P1</a:t>
            </a:r>
            <a:r>
              <a:rPr lang="en-GB" sz="2400" b="1" dirty="0"/>
              <a:t> already possess an extensive range of skills and understanding of how young children learn. Working with language colleagues in their own school or cluster, they will continue to develop teaching approaches to enable the best possible outcomes in modern languages. </a:t>
            </a:r>
          </a:p>
        </p:txBody>
      </p:sp>
      <p:sp>
        <p:nvSpPr>
          <p:cNvPr id="4" name="Rectangle 3"/>
          <p:cNvSpPr/>
          <p:nvPr/>
        </p:nvSpPr>
        <p:spPr>
          <a:xfrm>
            <a:off x="685800" y="5599181"/>
            <a:ext cx="6096000" cy="646331"/>
          </a:xfrm>
          <a:prstGeom prst="rect">
            <a:avLst/>
          </a:prstGeom>
        </p:spPr>
        <p:txBody>
          <a:bodyPr>
            <a:spAutoFit/>
          </a:bodyP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spTree>
    <p:extLst>
      <p:ext uri="{BB962C8B-B14F-4D97-AF65-F5344CB8AC3E}">
        <p14:creationId xmlns:p14="http://schemas.microsoft.com/office/powerpoint/2010/main" val="3451591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t>Cluster collaboration</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Content Placeholder 2"/>
          <p:cNvSpPr>
            <a:spLocks noGrp="1"/>
          </p:cNvSpPr>
          <p:nvPr>
            <p:ph idx="1"/>
          </p:nvPr>
        </p:nvSpPr>
        <p:spPr/>
        <p:txBody>
          <a:bodyPr/>
          <a:lstStyle/>
          <a:p>
            <a:endParaRPr lang="en-GB" sz="2800" dirty="0"/>
          </a:p>
          <a:p>
            <a:endParaRPr lang="en-GB" dirty="0"/>
          </a:p>
        </p:txBody>
      </p:sp>
      <p:sp>
        <p:nvSpPr>
          <p:cNvPr id="10" name="Rectangle 9"/>
          <p:cNvSpPr/>
          <p:nvPr/>
        </p:nvSpPr>
        <p:spPr>
          <a:xfrm>
            <a:off x="736270" y="1146682"/>
            <a:ext cx="9892146" cy="4401205"/>
          </a:xfrm>
          <a:prstGeom prst="rect">
            <a:avLst/>
          </a:prstGeom>
        </p:spPr>
        <p:txBody>
          <a:bodyPr wrap="square">
            <a:spAutoFit/>
          </a:bodyPr>
          <a:lstStyle/>
          <a:p>
            <a:pPr marL="457200" indent="-457200">
              <a:buFont typeface="Arial" pitchFamily="34" charset="0"/>
              <a:buChar char="•"/>
            </a:pPr>
            <a:r>
              <a:rPr lang="en-GB" sz="2800" dirty="0"/>
              <a:t>A</a:t>
            </a:r>
            <a:r>
              <a:rPr lang="en-GB" sz="2800" dirty="0" smtClean="0"/>
              <a:t> clear information exchange on learners’  progress with the associated secondary school creates a shared understanding of the learning taking place in the primary classroom.</a:t>
            </a:r>
          </a:p>
          <a:p>
            <a:pPr marL="457200" indent="-457200">
              <a:buFont typeface="Arial" pitchFamily="34" charset="0"/>
              <a:buChar char="•"/>
            </a:pPr>
            <a:r>
              <a:rPr lang="en-GB" sz="2800" dirty="0" smtClean="0"/>
              <a:t>It will allow secondary schemes of work to take into account the prior learning and avoid needless repetition. </a:t>
            </a:r>
          </a:p>
          <a:p>
            <a:pPr marL="457200" indent="-457200">
              <a:buFont typeface="Arial" pitchFamily="34" charset="0"/>
              <a:buChar char="•"/>
            </a:pPr>
            <a:r>
              <a:rPr lang="en-GB" sz="2800" dirty="0" smtClean="0"/>
              <a:t>Ensures the progression gradient from second to third level continues.</a:t>
            </a:r>
          </a:p>
          <a:p>
            <a:pPr marL="457200" indent="-457200">
              <a:buFont typeface="Arial" pitchFamily="34" charset="0"/>
              <a:buChar char="•"/>
            </a:pPr>
            <a:r>
              <a:rPr lang="en-GB" sz="2800" dirty="0" smtClean="0"/>
              <a:t>A win–win all round! </a:t>
            </a:r>
          </a:p>
          <a:p>
            <a:pPr marL="457200" indent="-457200">
              <a:buFont typeface="Arial" pitchFamily="34" charset="0"/>
              <a:buChar char="•"/>
            </a:pPr>
            <a:endParaRPr lang="en-GB" sz="2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8813" y="136051"/>
            <a:ext cx="2428143" cy="1167003"/>
          </a:xfrm>
          <a:prstGeom prst="rect">
            <a:avLst/>
          </a:prstGeom>
        </p:spPr>
      </p:pic>
    </p:spTree>
    <p:extLst>
      <p:ext uri="{BB962C8B-B14F-4D97-AF65-F5344CB8AC3E}">
        <p14:creationId xmlns:p14="http://schemas.microsoft.com/office/powerpoint/2010/main" val="394034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8157" y="2064764"/>
            <a:ext cx="10633257" cy="3970318"/>
          </a:xfrm>
          <a:prstGeom prst="rect">
            <a:avLst/>
          </a:prstGeom>
        </p:spPr>
        <p:txBody>
          <a:bodyPr wrap="square">
            <a:spAutoFit/>
          </a:bodyPr>
          <a:lstStyle/>
          <a:p>
            <a:r>
              <a:rPr lang="en-US" sz="3600" dirty="0" smtClean="0">
                <a:solidFill>
                  <a:schemeClr val="tx2"/>
                </a:solidFill>
              </a:rPr>
              <a:t>NB These slides give an easy-to-access overview of progression in language learning across the four skills from first to second level. It is intended that parts of the presentation will be used by primary teachers to focus on specific skills progression. The slides complement the other sections of the </a:t>
            </a:r>
            <a:r>
              <a:rPr lang="en-US" sz="3600" smtClean="0">
                <a:solidFill>
                  <a:schemeClr val="tx2"/>
                </a:solidFill>
              </a:rPr>
              <a:t>first to second </a:t>
            </a:r>
            <a:r>
              <a:rPr lang="en-US" sz="3600" dirty="0" smtClean="0">
                <a:solidFill>
                  <a:schemeClr val="tx2"/>
                </a:solidFill>
              </a:rPr>
              <a:t>level  progression framework.</a:t>
            </a:r>
            <a:endParaRPr lang="en-US" sz="3600" dirty="0">
              <a:solidFill>
                <a:schemeClr val="tx2"/>
              </a:solidFill>
            </a:endParaRPr>
          </a:p>
        </p:txBody>
      </p:sp>
      <p:sp>
        <p:nvSpPr>
          <p:cNvPr id="8" name="Rectangle 7"/>
          <p:cNvSpPr/>
          <p:nvPr/>
        </p:nvSpPr>
        <p:spPr>
          <a:xfrm>
            <a:off x="666532" y="3049649"/>
            <a:ext cx="10633257" cy="1323439"/>
          </a:xfrm>
          <a:prstGeom prst="rect">
            <a:avLst/>
          </a:prstGeom>
        </p:spPr>
        <p:txBody>
          <a:bodyPr wrap="square">
            <a:spAutoFit/>
          </a:bodyPr>
          <a:lstStyle/>
          <a:p>
            <a:endParaRPr lang="en-GB" sz="2000" b="1" dirty="0" smtClean="0">
              <a:solidFill>
                <a:srgbClr val="B3D236"/>
              </a:solidFill>
            </a:endParaRPr>
          </a:p>
          <a:p>
            <a:endParaRPr lang="en-GB" sz="2000" b="1" dirty="0">
              <a:solidFill>
                <a:srgbClr val="B3D236"/>
              </a:solidFill>
            </a:endParaRPr>
          </a:p>
          <a:p>
            <a:r>
              <a:rPr lang="en-GB" sz="2000" b="1" dirty="0" smtClean="0">
                <a:solidFill>
                  <a:srgbClr val="B3D236"/>
                </a:solidFill>
              </a:rPr>
              <a:t> </a:t>
            </a:r>
          </a:p>
          <a:p>
            <a:endParaRPr lang="en-US" sz="2000" b="1" dirty="0">
              <a:solidFill>
                <a:srgbClr val="B3D236"/>
              </a:solidFill>
            </a:endParaRPr>
          </a:p>
        </p:txBody>
      </p:sp>
      <p:pic>
        <p:nvPicPr>
          <p:cNvPr id="12" name="Picture 11"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57900"/>
            <a:ext cx="12209384" cy="800100"/>
          </a:xfrm>
          <a:prstGeom prst="rect">
            <a:avLst/>
          </a:prstGeom>
        </p:spPr>
      </p:pic>
      <p:sp>
        <p:nvSpPr>
          <p:cNvPr id="9"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Arial Bold"/>
              </a:rPr>
              <a:t>For Scotland's learners, with Scotland's educators</a:t>
            </a:r>
            <a:endParaRPr lang="en-GB" sz="1200" dirty="0">
              <a:solidFill>
                <a:srgbClr val="595959"/>
              </a:solidFill>
              <a:effectLst/>
              <a:latin typeface="Arial Bold"/>
              <a:ea typeface="ＭＳ 明朝"/>
              <a:cs typeface="Arial Bold"/>
            </a:endParaRPr>
          </a:p>
        </p:txBody>
      </p:sp>
    </p:spTree>
    <p:extLst>
      <p:ext uri="{BB962C8B-B14F-4D97-AF65-F5344CB8AC3E}">
        <p14:creationId xmlns:p14="http://schemas.microsoft.com/office/powerpoint/2010/main" val="194007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t>Writing skills</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732312" y="1366620"/>
            <a:ext cx="9741724" cy="5262979"/>
          </a:xfrm>
          <a:prstGeom prst="rect">
            <a:avLst/>
          </a:prstGeom>
        </p:spPr>
        <p:txBody>
          <a:bodyPr wrap="square">
            <a:spAutoFit/>
          </a:bodyPr>
          <a:lstStyle/>
          <a:p>
            <a:pPr marL="457200" indent="-457200">
              <a:buFont typeface="Arial" pitchFamily="34" charset="0"/>
              <a:buChar char="•"/>
            </a:pPr>
            <a:r>
              <a:rPr lang="en-GB" sz="2800" dirty="0" smtClean="0"/>
              <a:t>The point at which learner should begin writing in the target language can cause much debate amongst primary teachers. </a:t>
            </a:r>
          </a:p>
          <a:p>
            <a:pPr marL="457200" indent="-457200">
              <a:buFont typeface="Arial" pitchFamily="34" charset="0"/>
              <a:buChar char="•"/>
            </a:pPr>
            <a:r>
              <a:rPr lang="en-GB" sz="2800" dirty="0" smtClean="0"/>
              <a:t>However, </a:t>
            </a:r>
            <a:r>
              <a:rPr lang="en-GB" sz="2800" dirty="0"/>
              <a:t>most learners should </a:t>
            </a:r>
            <a:r>
              <a:rPr lang="en-GB" sz="2800" dirty="0" smtClean="0"/>
              <a:t>begin </a:t>
            </a:r>
            <a:r>
              <a:rPr lang="en-GB" sz="2800" dirty="0"/>
              <a:t>to experiment with the written word in the </a:t>
            </a:r>
            <a:r>
              <a:rPr lang="en-GB" sz="2800" dirty="0" smtClean="0"/>
              <a:t>TL </a:t>
            </a:r>
            <a:r>
              <a:rPr lang="en-GB" sz="2800" dirty="0"/>
              <a:t>with support and direction </a:t>
            </a:r>
            <a:r>
              <a:rPr lang="en-GB" sz="2800" dirty="0" smtClean="0"/>
              <a:t>around the </a:t>
            </a:r>
            <a:r>
              <a:rPr lang="en-GB" sz="2800" dirty="0"/>
              <a:t>Primary 4 stage.</a:t>
            </a:r>
          </a:p>
          <a:p>
            <a:pPr marL="457200" indent="-457200">
              <a:buFont typeface="Arial" pitchFamily="34" charset="0"/>
              <a:buChar char="•"/>
            </a:pPr>
            <a:r>
              <a:rPr lang="en-GB" sz="2800" dirty="0"/>
              <a:t>At this </a:t>
            </a:r>
            <a:r>
              <a:rPr lang="en-GB" sz="2800" dirty="0" smtClean="0"/>
              <a:t>point, </a:t>
            </a:r>
            <a:r>
              <a:rPr lang="en-GB" sz="2800" dirty="0"/>
              <a:t>learners should be more secure in their grasp of spelling and structure in </a:t>
            </a:r>
            <a:r>
              <a:rPr lang="en-GB" sz="2800" dirty="0" smtClean="0"/>
              <a:t>English / Gaelic  </a:t>
            </a:r>
            <a:r>
              <a:rPr lang="en-GB" sz="2800" dirty="0"/>
              <a:t>and therefore “other tongue” interference should be limited.</a:t>
            </a:r>
          </a:p>
          <a:p>
            <a:pPr marL="457200" indent="-457200">
              <a:buFont typeface="Arial" pitchFamily="34" charset="0"/>
              <a:buChar char="•"/>
            </a:pPr>
            <a:r>
              <a:rPr lang="en-GB" sz="2800" dirty="0"/>
              <a:t>At this point writing in the </a:t>
            </a:r>
            <a:r>
              <a:rPr lang="en-GB" sz="2800" dirty="0" err="1"/>
              <a:t>L2</a:t>
            </a:r>
            <a:r>
              <a:rPr lang="en-GB" sz="2800" dirty="0"/>
              <a:t> should be enhancing literacy in </a:t>
            </a:r>
            <a:r>
              <a:rPr lang="en-GB" sz="2800" dirty="0" smtClean="0"/>
              <a:t>English / Gaelic.</a:t>
            </a:r>
            <a:endParaRPr lang="en-GB" sz="2800" dirty="0"/>
          </a:p>
          <a:p>
            <a:endParaRPr lang="en-GB" sz="2800" b="1" i="1" dirty="0">
              <a:solidFill>
                <a:srgbClr val="FF00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398789">
            <a:off x="10254032" y="300619"/>
            <a:ext cx="1187764" cy="1676471"/>
          </a:xfrm>
          <a:prstGeom prst="rect">
            <a:avLst/>
          </a:prstGeom>
        </p:spPr>
      </p:pic>
    </p:spTree>
    <p:extLst>
      <p:ext uri="{BB962C8B-B14F-4D97-AF65-F5344CB8AC3E}">
        <p14:creationId xmlns:p14="http://schemas.microsoft.com/office/powerpoint/2010/main" val="2023555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Content Placeholder 2"/>
          <p:cNvSpPr>
            <a:spLocks noGrp="1"/>
          </p:cNvSpPr>
          <p:nvPr>
            <p:ph idx="1"/>
          </p:nvPr>
        </p:nvSpPr>
        <p:spPr>
          <a:xfrm>
            <a:off x="819397" y="1126671"/>
            <a:ext cx="10817923" cy="4542164"/>
          </a:xfrm>
        </p:spPr>
        <p:txBody>
          <a:bodyPr/>
          <a:lstStyle/>
          <a:p>
            <a:endParaRPr lang="en-GB" sz="2800" dirty="0"/>
          </a:p>
          <a:p>
            <a:endParaRPr lang="en-GB" dirty="0"/>
          </a:p>
          <a:p>
            <a:endParaRPr lang="en-GB" dirty="0"/>
          </a:p>
          <a:p>
            <a:endParaRPr lang="en-GB" dirty="0"/>
          </a:p>
          <a:p>
            <a:endParaRPr lang="en-GB" dirty="0"/>
          </a:p>
        </p:txBody>
      </p:sp>
      <p:sp>
        <p:nvSpPr>
          <p:cNvPr id="10" name="Rectangle 9"/>
          <p:cNvSpPr/>
          <p:nvPr/>
        </p:nvSpPr>
        <p:spPr>
          <a:xfrm>
            <a:off x="819397" y="1443565"/>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3" name="Oval Callout 12"/>
          <p:cNvSpPr/>
          <p:nvPr/>
        </p:nvSpPr>
        <p:spPr>
          <a:xfrm>
            <a:off x="1064821" y="130630"/>
            <a:ext cx="9539844" cy="5709912"/>
          </a:xfrm>
          <a:prstGeom prst="wedgeEllipseCallout">
            <a:avLst>
              <a:gd name="adj1" fmla="val -21042"/>
              <a:gd name="adj2" fmla="val 575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400" b="1" dirty="0">
              <a:solidFill>
                <a:srgbClr val="002060"/>
              </a:solidFill>
            </a:endParaRPr>
          </a:p>
          <a:p>
            <a:pPr>
              <a:defRPr/>
            </a:pPr>
            <a:r>
              <a:rPr lang="en-GB" sz="2400" b="1" dirty="0">
                <a:solidFill>
                  <a:srgbClr val="002060"/>
                </a:solidFill>
              </a:rPr>
              <a:t>Expected outcomes by the end of Primary 4 </a:t>
            </a:r>
            <a:endParaRPr lang="en-GB" sz="2400" dirty="0">
              <a:solidFill>
                <a:srgbClr val="002060"/>
              </a:solidFill>
            </a:endParaRPr>
          </a:p>
          <a:p>
            <a:pPr>
              <a:defRPr/>
            </a:pPr>
            <a:r>
              <a:rPr lang="en-GB" sz="2400" dirty="0">
                <a:solidFill>
                  <a:srgbClr val="002060"/>
                </a:solidFill>
              </a:rPr>
              <a:t>Through frequent and regular practice,  with continuing opportunities for repetition and the embedding of the modern language children will be able to demonstrate that they can: </a:t>
            </a:r>
          </a:p>
          <a:p>
            <a:pPr>
              <a:defRPr/>
            </a:pPr>
            <a:r>
              <a:rPr lang="en-GB" sz="2400" dirty="0">
                <a:solidFill>
                  <a:srgbClr val="002060"/>
                </a:solidFill>
              </a:rPr>
              <a:t>• Exchange personal language – orally and </a:t>
            </a:r>
            <a:r>
              <a:rPr lang="en-GB" sz="2400" b="1" dirty="0" smtClean="0">
                <a:solidFill>
                  <a:srgbClr val="FF0000"/>
                </a:solidFill>
              </a:rPr>
              <a:t>written </a:t>
            </a:r>
            <a:endParaRPr lang="en-GB" sz="2400" b="1" dirty="0">
              <a:solidFill>
                <a:srgbClr val="FF0000"/>
              </a:solidFill>
            </a:endParaRPr>
          </a:p>
          <a:p>
            <a:pPr>
              <a:defRPr/>
            </a:pPr>
            <a:r>
              <a:rPr lang="en-GB" sz="2400" dirty="0">
                <a:solidFill>
                  <a:srgbClr val="002060"/>
                </a:solidFill>
              </a:rPr>
              <a:t>• Use the modern language with increasing confidence and accuracy in the four skills of reading, </a:t>
            </a:r>
            <a:r>
              <a:rPr lang="en-GB" sz="2400" b="1" dirty="0">
                <a:solidFill>
                  <a:srgbClr val="FF0000"/>
                </a:solidFill>
              </a:rPr>
              <a:t>writing</a:t>
            </a:r>
            <a:r>
              <a:rPr lang="en-GB" sz="2400" dirty="0">
                <a:solidFill>
                  <a:srgbClr val="002060"/>
                </a:solidFill>
              </a:rPr>
              <a:t>, listening and talking </a:t>
            </a:r>
          </a:p>
          <a:p>
            <a:pPr>
              <a:defRPr/>
            </a:pPr>
            <a:endParaRPr lang="en-GB" dirty="0">
              <a:solidFill>
                <a:srgbClr val="002060"/>
              </a:solidFill>
            </a:endParaRPr>
          </a:p>
        </p:txBody>
      </p:sp>
      <p:sp>
        <p:nvSpPr>
          <p:cNvPr id="5" name="Rectangle 4"/>
          <p:cNvSpPr/>
          <p:nvPr/>
        </p:nvSpPr>
        <p:spPr>
          <a:xfrm>
            <a:off x="4898571" y="6129396"/>
            <a:ext cx="6096000" cy="369332"/>
          </a:xfrm>
          <a:prstGeom prst="rect">
            <a:avLst/>
          </a:prstGeom>
          <a:solidFill>
            <a:srgbClr val="002060"/>
          </a:solidFill>
        </p:spPr>
        <p:txBody>
          <a:bodyPr>
            <a:spAutoFit/>
          </a:bodyPr>
          <a:lstStyle/>
          <a:p>
            <a:r>
              <a:rPr lang="en-GB" dirty="0">
                <a:solidFill>
                  <a:schemeClr val="bg1"/>
                </a:solidFill>
              </a:rPr>
              <a:t>Primary Language Learning Overarching Framework</a:t>
            </a:r>
          </a:p>
        </p:txBody>
      </p:sp>
    </p:spTree>
    <p:extLst>
      <p:ext uri="{BB962C8B-B14F-4D97-AF65-F5344CB8AC3E}">
        <p14:creationId xmlns:p14="http://schemas.microsoft.com/office/powerpoint/2010/main" val="676292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Writing skills</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369963" y="1127497"/>
            <a:ext cx="9741724" cy="5262979"/>
          </a:xfrm>
          <a:prstGeom prst="rect">
            <a:avLst/>
          </a:prstGeom>
        </p:spPr>
        <p:txBody>
          <a:bodyPr wrap="square">
            <a:spAutoFit/>
          </a:bodyPr>
          <a:lstStyle/>
          <a:p>
            <a:pPr marL="457200" indent="-457200">
              <a:buFont typeface="Arial" pitchFamily="34" charset="0"/>
              <a:buChar char="•"/>
            </a:pPr>
            <a:endParaRPr lang="en-GB" altLang="en-US" sz="2800" dirty="0" smtClean="0"/>
          </a:p>
          <a:p>
            <a:pPr marL="457200" indent="-457200">
              <a:buFont typeface="Arial" pitchFamily="34" charset="0"/>
              <a:buChar char="•"/>
            </a:pPr>
            <a:r>
              <a:rPr lang="en-GB" altLang="en-US" sz="2800" dirty="0" smtClean="0"/>
              <a:t>Creating frequent opportunities for small amounts of writing helps build confidence.</a:t>
            </a:r>
          </a:p>
          <a:p>
            <a:pPr marL="457200" indent="-457200">
              <a:buFont typeface="Arial" pitchFamily="34" charset="0"/>
              <a:buChar char="•"/>
            </a:pPr>
            <a:r>
              <a:rPr lang="en-GB" altLang="en-US" sz="2800" dirty="0" smtClean="0"/>
              <a:t>Copywriting at this stage can consolidate a talking activity with support from the written word e.g. simple tongue twisters.</a:t>
            </a:r>
          </a:p>
          <a:p>
            <a:pPr marL="457200" indent="-457200">
              <a:buFont typeface="Arial" pitchFamily="34" charset="0"/>
              <a:buChar char="•"/>
            </a:pPr>
            <a:r>
              <a:rPr lang="en-GB" altLang="en-US" sz="2800" dirty="0" smtClean="0"/>
              <a:t>Creating their own environmental print with support, learners can play around with homonyms, creating their own simple rhymes and  </a:t>
            </a:r>
            <a:r>
              <a:rPr lang="en-GB" altLang="en-US" sz="2800" dirty="0"/>
              <a:t>poems from </a:t>
            </a:r>
            <a:r>
              <a:rPr lang="en-GB" altLang="en-US" sz="2800" dirty="0" smtClean="0"/>
              <a:t>similar sounds.</a:t>
            </a:r>
            <a:endParaRPr lang="en-GB" altLang="en-US" sz="2800" dirty="0"/>
          </a:p>
          <a:p>
            <a:pPr marL="457200" indent="-457200">
              <a:buFont typeface="Arial" pitchFamily="34" charset="0"/>
              <a:buChar char="•"/>
            </a:pPr>
            <a:r>
              <a:rPr lang="en-GB" altLang="en-US" sz="2800" dirty="0" smtClean="0"/>
              <a:t>Creating </a:t>
            </a:r>
            <a:r>
              <a:rPr lang="en-GB" altLang="en-US" sz="2800" dirty="0" err="1" smtClean="0"/>
              <a:t>caligramme</a:t>
            </a:r>
            <a:r>
              <a:rPr lang="en-GB" altLang="en-US" sz="2800" dirty="0" smtClean="0"/>
              <a:t> shapes, writing pyramids and word snakes</a:t>
            </a:r>
            <a:r>
              <a:rPr lang="en-GB" altLang="en-US" sz="2800" dirty="0"/>
              <a:t> </a:t>
            </a:r>
            <a:r>
              <a:rPr lang="en-GB" altLang="en-US" sz="2800" dirty="0" smtClean="0"/>
              <a:t>also supports spelling in the TL. </a:t>
            </a:r>
            <a:endParaRPr lang="en-GB" altLang="en-US" sz="2800" dirty="0"/>
          </a:p>
          <a:p>
            <a:endParaRPr lang="en-GB" sz="2800" b="1" i="1" dirty="0">
              <a:solidFill>
                <a:srgbClr val="FF0000"/>
              </a:solidFill>
            </a:endParaRPr>
          </a:p>
        </p:txBody>
      </p:sp>
      <p:pic>
        <p:nvPicPr>
          <p:cNvPr id="1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877389">
            <a:off x="10141551" y="321309"/>
            <a:ext cx="1662099" cy="197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601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Writing skills</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369963" y="1127497"/>
            <a:ext cx="9741724" cy="954107"/>
          </a:xfrm>
          <a:prstGeom prst="rect">
            <a:avLst/>
          </a:prstGeom>
        </p:spPr>
        <p:txBody>
          <a:bodyPr wrap="square">
            <a:spAutoFit/>
          </a:bodyPr>
          <a:lstStyle/>
          <a:p>
            <a:pPr marL="457200" indent="-457200">
              <a:buFont typeface="Arial" pitchFamily="34" charset="0"/>
              <a:buChar char="•"/>
            </a:pPr>
            <a:endParaRPr lang="en-GB" altLang="en-US" sz="2800" dirty="0" smtClean="0"/>
          </a:p>
          <a:p>
            <a:endParaRPr lang="en-GB" sz="2800" b="1" i="1" dirty="0">
              <a:solidFill>
                <a:srgbClr val="FF0000"/>
              </a:solidFill>
            </a:endParaRPr>
          </a:p>
        </p:txBody>
      </p:sp>
      <p:pic>
        <p:nvPicPr>
          <p:cNvPr id="1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877389">
            <a:off x="10141551" y="321309"/>
            <a:ext cx="1662099" cy="197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
          <p:cNvPicPr>
            <a:picLocks noGrp="1" noChangeAspect="1"/>
          </p:cNvPicPr>
          <p:nvPr>
            <p:ph idx="1"/>
          </p:nvPr>
        </p:nvPicPr>
        <p:blipFill>
          <a:blip r:embed="rId6">
            <a:extLst>
              <a:ext uri="{28A0092B-C50C-407E-A947-70E740481C1C}">
                <a14:useLocalDpi xmlns:a14="http://schemas.microsoft.com/office/drawing/2010/main"/>
              </a:ext>
            </a:extLst>
          </a:blip>
          <a:srcRect/>
          <a:stretch>
            <a:fillRect/>
          </a:stretch>
        </p:blipFill>
        <p:spPr>
          <a:xfrm>
            <a:off x="495668" y="1470219"/>
            <a:ext cx="4290347" cy="2878334"/>
          </a:xfrm>
        </p:spPr>
      </p:pic>
      <p:pic>
        <p:nvPicPr>
          <p:cNvPr id="14" name="Picture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98204" y="917009"/>
            <a:ext cx="2687637"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4821" y="5154343"/>
            <a:ext cx="10261142" cy="954107"/>
          </a:xfrm>
          <a:prstGeom prst="rect">
            <a:avLst/>
          </a:prstGeom>
          <a:noFill/>
        </p:spPr>
        <p:txBody>
          <a:bodyPr wrap="none" rtlCol="0">
            <a:spAutoFit/>
          </a:bodyPr>
          <a:lstStyle/>
          <a:p>
            <a:r>
              <a:rPr lang="en-GB" sz="2800" dirty="0" smtClean="0"/>
              <a:t>The shapes can be made with simple sentences adjectives e.g.</a:t>
            </a:r>
          </a:p>
          <a:p>
            <a:r>
              <a:rPr lang="en-GB" sz="2800" i="1" dirty="0" smtClean="0">
                <a:solidFill>
                  <a:srgbClr val="0070C0"/>
                </a:solidFill>
              </a:rPr>
              <a:t>Le </a:t>
            </a:r>
            <a:r>
              <a:rPr lang="en-GB" sz="2800" i="1" dirty="0" err="1" smtClean="0">
                <a:solidFill>
                  <a:srgbClr val="0070C0"/>
                </a:solidFill>
              </a:rPr>
              <a:t>papillon</a:t>
            </a:r>
            <a:r>
              <a:rPr lang="en-GB" sz="2800" i="1" dirty="0" smtClean="0">
                <a:solidFill>
                  <a:srgbClr val="0070C0"/>
                </a:solidFill>
              </a:rPr>
              <a:t> </a:t>
            </a:r>
            <a:r>
              <a:rPr lang="en-GB" sz="2800" i="1" dirty="0" err="1" smtClean="0">
                <a:solidFill>
                  <a:srgbClr val="0070C0"/>
                </a:solidFill>
              </a:rPr>
              <a:t>est</a:t>
            </a:r>
            <a:r>
              <a:rPr lang="en-GB" sz="2800" i="1" dirty="0" smtClean="0">
                <a:solidFill>
                  <a:srgbClr val="0070C0"/>
                </a:solidFill>
              </a:rPr>
              <a:t> petit et mignon. Le chat </a:t>
            </a:r>
            <a:r>
              <a:rPr lang="en-GB" sz="2800" i="1" dirty="0" err="1" smtClean="0">
                <a:solidFill>
                  <a:srgbClr val="0070C0"/>
                </a:solidFill>
              </a:rPr>
              <a:t>est</a:t>
            </a:r>
            <a:r>
              <a:rPr lang="en-GB" sz="2800" i="1" dirty="0" smtClean="0">
                <a:solidFill>
                  <a:srgbClr val="0070C0"/>
                </a:solidFill>
              </a:rPr>
              <a:t> blanc et noir.</a:t>
            </a:r>
            <a:endParaRPr lang="en-GB" sz="2800" i="1" dirty="0">
              <a:solidFill>
                <a:srgbClr val="0070C0"/>
              </a:solidFill>
            </a:endParaRPr>
          </a:p>
        </p:txBody>
      </p:sp>
    </p:spTree>
    <p:extLst>
      <p:ext uri="{BB962C8B-B14F-4D97-AF65-F5344CB8AC3E}">
        <p14:creationId xmlns:p14="http://schemas.microsoft.com/office/powerpoint/2010/main" val="15619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Writing</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862941" y="1936636"/>
            <a:ext cx="9741724" cy="3477875"/>
          </a:xfrm>
          <a:prstGeom prst="rect">
            <a:avLst/>
          </a:prstGeom>
        </p:spPr>
        <p:txBody>
          <a:bodyPr wrap="square">
            <a:spAutoFit/>
          </a:bodyPr>
          <a:lstStyle/>
          <a:p>
            <a:r>
              <a:rPr lang="en-GB" altLang="en-US" sz="3200" dirty="0" smtClean="0"/>
              <a:t>Build the writing activities in small steps e.g. </a:t>
            </a:r>
          </a:p>
          <a:p>
            <a:pPr marL="457200" indent="-457200">
              <a:buFont typeface="Arial" pitchFamily="34" charset="0"/>
              <a:buChar char="•"/>
            </a:pPr>
            <a:r>
              <a:rPr lang="en-GB" altLang="en-US" sz="3200" dirty="0"/>
              <a:t>c</a:t>
            </a:r>
            <a:r>
              <a:rPr lang="en-GB" altLang="en-US" sz="3200" dirty="0" smtClean="0"/>
              <a:t>opy </a:t>
            </a:r>
            <a:r>
              <a:rPr lang="en-GB" altLang="en-US" sz="3200" dirty="0"/>
              <a:t>and illustrate</a:t>
            </a:r>
          </a:p>
          <a:p>
            <a:pPr marL="457200" indent="-457200">
              <a:buFont typeface="Arial" pitchFamily="34" charset="0"/>
              <a:buChar char="•"/>
            </a:pPr>
            <a:r>
              <a:rPr lang="en-GB" altLang="en-US" sz="3200" dirty="0"/>
              <a:t>c</a:t>
            </a:r>
            <a:r>
              <a:rPr lang="en-GB" altLang="en-US" sz="3200" dirty="0" smtClean="0"/>
              <a:t>opy </a:t>
            </a:r>
            <a:r>
              <a:rPr lang="en-GB" altLang="en-US" sz="3200" dirty="0"/>
              <a:t>and colour</a:t>
            </a:r>
          </a:p>
          <a:p>
            <a:pPr marL="457200" indent="-457200">
              <a:buFont typeface="Arial" pitchFamily="34" charset="0"/>
              <a:buChar char="•"/>
            </a:pPr>
            <a:r>
              <a:rPr lang="en-GB" altLang="en-US" sz="3200" dirty="0"/>
              <a:t>c</a:t>
            </a:r>
            <a:r>
              <a:rPr lang="en-GB" altLang="en-US" sz="3200" dirty="0" smtClean="0"/>
              <a:t>opy</a:t>
            </a:r>
            <a:r>
              <a:rPr lang="en-GB" altLang="en-US" sz="3200" dirty="0"/>
              <a:t>, underline and change</a:t>
            </a:r>
          </a:p>
          <a:p>
            <a:pPr marL="457200" indent="-457200">
              <a:buFont typeface="Arial" pitchFamily="34" charset="0"/>
              <a:buChar char="•"/>
            </a:pPr>
            <a:r>
              <a:rPr lang="en-GB" altLang="en-US" sz="3200" dirty="0"/>
              <a:t>f</a:t>
            </a:r>
            <a:r>
              <a:rPr lang="en-GB" altLang="en-US" sz="3200" dirty="0" smtClean="0"/>
              <a:t>or more challenge, use cloze activities and </a:t>
            </a:r>
            <a:r>
              <a:rPr lang="en-GB" altLang="en-US" sz="3200" dirty="0"/>
              <a:t>word </a:t>
            </a:r>
            <a:r>
              <a:rPr lang="en-GB" altLang="en-US" sz="3200" dirty="0" smtClean="0"/>
              <a:t>banks.</a:t>
            </a:r>
            <a:endParaRPr lang="en-GB" altLang="en-US" sz="3200" dirty="0"/>
          </a:p>
          <a:p>
            <a:endParaRPr lang="en-GB" sz="2800" b="1" i="1" dirty="0">
              <a:solidFill>
                <a:srgbClr val="FF0000"/>
              </a:solidFill>
            </a:endParaRPr>
          </a:p>
        </p:txBody>
      </p:sp>
      <p:pic>
        <p:nvPicPr>
          <p:cNvPr id="9"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856127" y="504479"/>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65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t>Writing</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611801" y="1150422"/>
            <a:ext cx="10571518" cy="5262979"/>
          </a:xfrm>
          <a:prstGeom prst="rect">
            <a:avLst/>
          </a:prstGeom>
        </p:spPr>
        <p:txBody>
          <a:bodyPr wrap="square">
            <a:spAutoFit/>
          </a:bodyPr>
          <a:lstStyle/>
          <a:p>
            <a:pPr marL="457200" indent="-457200">
              <a:buFont typeface="Arial" panose="020B0604020202020204" pitchFamily="34" charset="0"/>
              <a:buChar char="•"/>
            </a:pPr>
            <a:r>
              <a:rPr lang="en-GB" sz="2800" dirty="0" smtClean="0"/>
              <a:t>Creative writing tasks, offering a choice of formats, allows for differentiation.</a:t>
            </a:r>
          </a:p>
          <a:p>
            <a:pPr marL="457200" indent="-457200">
              <a:buFont typeface="Arial" panose="020B0604020202020204" pitchFamily="34" charset="0"/>
              <a:buChar char="•"/>
            </a:pPr>
            <a:r>
              <a:rPr lang="en-GB" sz="2800" dirty="0"/>
              <a:t>T</a:t>
            </a:r>
            <a:r>
              <a:rPr lang="en-GB" sz="2800" dirty="0" smtClean="0"/>
              <a:t>he level of support offered allows all learners an opportunity to write in the target language.</a:t>
            </a:r>
          </a:p>
          <a:p>
            <a:pPr marL="457200" indent="-457200">
              <a:buFont typeface="Arial" panose="020B0604020202020204" pitchFamily="34" charset="0"/>
              <a:buChar char="•"/>
            </a:pPr>
            <a:r>
              <a:rPr lang="en-GB" sz="2800" dirty="0" smtClean="0"/>
              <a:t>Using ICT to support writing e.g. blogs, emails, (phone)texts, with supported writing frames give a variety of ‘real life’ writing opportunities to engage learners.</a:t>
            </a:r>
          </a:p>
          <a:p>
            <a:pPr marL="457200" indent="-457200">
              <a:buFont typeface="Arial" panose="020B0604020202020204" pitchFamily="34" charset="0"/>
              <a:buChar char="•"/>
            </a:pPr>
            <a:r>
              <a:rPr lang="en-GB" sz="2800" dirty="0" smtClean="0"/>
              <a:t>The example on the next slide is from a </a:t>
            </a:r>
            <a:r>
              <a:rPr lang="en-GB" sz="2800" dirty="0" err="1" smtClean="0"/>
              <a:t>P5</a:t>
            </a:r>
            <a:r>
              <a:rPr lang="en-GB" sz="2800" dirty="0" smtClean="0"/>
              <a:t> pupil, who had a </a:t>
            </a:r>
            <a:r>
              <a:rPr lang="en-GB" sz="2800" dirty="0" err="1" smtClean="0"/>
              <a:t>P1</a:t>
            </a:r>
            <a:r>
              <a:rPr lang="en-GB" sz="2800" dirty="0" smtClean="0"/>
              <a:t> start to learning French and used a writing frame to support her with the more complex words </a:t>
            </a:r>
            <a:r>
              <a:rPr lang="en-GB" sz="2800" dirty="0" err="1" smtClean="0"/>
              <a:t>eg</a:t>
            </a:r>
            <a:r>
              <a:rPr lang="en-GB" sz="2800" dirty="0" smtClean="0"/>
              <a:t> ‘</a:t>
            </a:r>
            <a:r>
              <a:rPr lang="en-GB" sz="2800" dirty="0" err="1" smtClean="0"/>
              <a:t>matières</a:t>
            </a:r>
            <a:r>
              <a:rPr lang="en-GB" sz="2800" dirty="0"/>
              <a:t> </a:t>
            </a:r>
            <a:r>
              <a:rPr lang="en-GB" sz="2800" dirty="0" err="1" smtClean="0"/>
              <a:t>préférées</a:t>
            </a:r>
            <a:r>
              <a:rPr lang="en-GB" sz="2800" dirty="0" smtClean="0"/>
              <a:t>’</a:t>
            </a:r>
            <a:endParaRPr lang="en-GB" sz="2800" dirty="0"/>
          </a:p>
          <a:p>
            <a:endParaRPr lang="en-GB" sz="2800" b="1" i="1" dirty="0" smtClean="0">
              <a:solidFill>
                <a:srgbClr val="FF0000"/>
              </a:solidFill>
            </a:endParaRPr>
          </a:p>
          <a:p>
            <a:endParaRPr lang="en-GB" sz="2800" b="1" i="1" dirty="0">
              <a:solidFill>
                <a:srgbClr val="FF0000"/>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9369" y="88666"/>
            <a:ext cx="1278708" cy="1032803"/>
          </a:xfrm>
          <a:prstGeom prst="rect">
            <a:avLst/>
          </a:prstGeom>
        </p:spPr>
      </p:pic>
    </p:spTree>
    <p:extLst>
      <p:ext uri="{BB962C8B-B14F-4D97-AF65-F5344CB8AC3E}">
        <p14:creationId xmlns:p14="http://schemas.microsoft.com/office/powerpoint/2010/main" val="3293802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12192000" cy="661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208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Writing </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597464" y="1400954"/>
            <a:ext cx="9741724" cy="4401205"/>
          </a:xfrm>
          <a:prstGeom prst="rect">
            <a:avLst/>
          </a:prstGeom>
        </p:spPr>
        <p:txBody>
          <a:bodyPr wrap="square">
            <a:spAutoFit/>
          </a:bodyPr>
          <a:lstStyle/>
          <a:p>
            <a:pPr marL="457200" indent="-457200">
              <a:buFont typeface="Arial" panose="020B0604020202020204" pitchFamily="34" charset="0"/>
              <a:buChar char="•"/>
            </a:pPr>
            <a:r>
              <a:rPr lang="en-GB" sz="2800" dirty="0"/>
              <a:t>B</a:t>
            </a:r>
            <a:r>
              <a:rPr lang="en-GB" sz="2800" dirty="0" smtClean="0"/>
              <a:t>y the time learners have reached </a:t>
            </a:r>
            <a:r>
              <a:rPr lang="en-GB" sz="2800" dirty="0" err="1" smtClean="0"/>
              <a:t>P7</a:t>
            </a:r>
            <a:r>
              <a:rPr lang="en-GB" sz="2800" dirty="0" smtClean="0"/>
              <a:t> from a </a:t>
            </a:r>
            <a:r>
              <a:rPr lang="en-GB" sz="2800" dirty="0" err="1" smtClean="0"/>
              <a:t>P1</a:t>
            </a:r>
            <a:r>
              <a:rPr lang="en-GB" sz="2800" dirty="0" smtClean="0"/>
              <a:t> start, they will have a much deeper understanding of the language and should be able to write across a range of contexts.</a:t>
            </a:r>
          </a:p>
          <a:p>
            <a:pPr marL="457200" indent="-457200">
              <a:buFont typeface="Arial" panose="020B0604020202020204" pitchFamily="34" charset="0"/>
              <a:buChar char="•"/>
            </a:pPr>
            <a:r>
              <a:rPr lang="en-GB" sz="2800" dirty="0" smtClean="0"/>
              <a:t>At this point, with support, learners should be able to write a little under a number of headings, such as: </a:t>
            </a:r>
          </a:p>
          <a:p>
            <a:pPr marL="457200" indent="-457200">
              <a:buFont typeface="Arial" panose="020B0604020202020204" pitchFamily="34" charset="0"/>
              <a:buChar char="•"/>
            </a:pPr>
            <a:r>
              <a:rPr lang="en-GB" sz="2800" dirty="0" smtClean="0"/>
              <a:t>‘Myself’ ‘My family’ ‘My </a:t>
            </a:r>
            <a:r>
              <a:rPr lang="en-GB" sz="2800" dirty="0" err="1" smtClean="0"/>
              <a:t>freetime</a:t>
            </a:r>
            <a:r>
              <a:rPr lang="en-GB" sz="2800" dirty="0" smtClean="0"/>
              <a:t>’ ‘Food and drink’ ‘My school’  etc.</a:t>
            </a:r>
          </a:p>
          <a:p>
            <a:pPr marL="457200" indent="-457200">
              <a:buFont typeface="Arial" panose="020B0604020202020204" pitchFamily="34" charset="0"/>
              <a:buChar char="•"/>
            </a:pPr>
            <a:r>
              <a:rPr lang="en-GB" sz="2800" dirty="0" smtClean="0"/>
              <a:t>This would be ideal to support a presentation or a placemat activity using the target language.</a:t>
            </a:r>
          </a:p>
        </p:txBody>
      </p:sp>
      <p:pic>
        <p:nvPicPr>
          <p:cNvPr id="9"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339188" y="224365"/>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23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Writing  </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11" name="Rectangle 10"/>
          <p:cNvSpPr/>
          <p:nvPr/>
        </p:nvSpPr>
        <p:spPr>
          <a:xfrm>
            <a:off x="862941" y="1936636"/>
            <a:ext cx="9741724" cy="4401205"/>
          </a:xfrm>
          <a:prstGeom prst="rect">
            <a:avLst/>
          </a:prstGeom>
        </p:spPr>
        <p:txBody>
          <a:bodyPr wrap="square">
            <a:spAutoFit/>
          </a:bodyPr>
          <a:lstStyle/>
          <a:p>
            <a:pPr marL="457200" indent="-457200">
              <a:buFont typeface="Arial" panose="020B0604020202020204" pitchFamily="34" charset="0"/>
              <a:buChar char="•"/>
            </a:pPr>
            <a:r>
              <a:rPr lang="en-GB" sz="2800" dirty="0"/>
              <a:t>This would be an ideal opportunity for pupils to showcase their learning as they move into </a:t>
            </a:r>
            <a:r>
              <a:rPr lang="en-GB" sz="2800" dirty="0" err="1"/>
              <a:t>S1</a:t>
            </a:r>
            <a:r>
              <a:rPr lang="en-GB" sz="2800" dirty="0"/>
              <a:t> with a small portfolio of their work.</a:t>
            </a:r>
          </a:p>
          <a:p>
            <a:pPr marL="457200" indent="-457200">
              <a:buFont typeface="Arial" panose="020B0604020202020204" pitchFamily="34" charset="0"/>
              <a:buChar char="•"/>
            </a:pPr>
            <a:endParaRPr lang="en-GB" sz="2800" b="1" i="1" dirty="0" smtClean="0">
              <a:solidFill>
                <a:srgbClr val="FF0000"/>
              </a:solidFill>
            </a:endParaRPr>
          </a:p>
          <a:p>
            <a:pPr marL="457200" indent="-457200">
              <a:buFont typeface="Arial" panose="020B0604020202020204" pitchFamily="34" charset="0"/>
              <a:buChar char="•"/>
            </a:pPr>
            <a:r>
              <a:rPr lang="en-GB" sz="2800" dirty="0" smtClean="0"/>
              <a:t>This kind of activity could be built up over time and would provide an opportunity to revise and refresh language covered in the early stages. </a:t>
            </a:r>
          </a:p>
          <a:p>
            <a:endParaRPr lang="en-GB" sz="2800" b="1" i="1" dirty="0">
              <a:solidFill>
                <a:srgbClr val="FF0000"/>
              </a:solidFill>
            </a:endParaRPr>
          </a:p>
          <a:p>
            <a:endParaRPr lang="en-GB" sz="2800" b="1" i="1" dirty="0" smtClean="0">
              <a:solidFill>
                <a:srgbClr val="FF0000"/>
              </a:solidFill>
            </a:endParaRPr>
          </a:p>
          <a:p>
            <a:endParaRPr lang="en-GB" sz="2800" b="1" i="1" dirty="0">
              <a:solidFill>
                <a:srgbClr val="FF0000"/>
              </a:solidFill>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4794" y="122266"/>
            <a:ext cx="2603530" cy="1746672"/>
          </a:xfrm>
          <a:prstGeom prst="rect">
            <a:avLst/>
          </a:prstGeom>
        </p:spPr>
      </p:pic>
    </p:spTree>
    <p:extLst>
      <p:ext uri="{BB962C8B-B14F-4D97-AF65-F5344CB8AC3E}">
        <p14:creationId xmlns:p14="http://schemas.microsoft.com/office/powerpoint/2010/main" val="565564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Knowledge about Language</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5" name="Rectangle 4"/>
          <p:cNvSpPr/>
          <p:nvPr/>
        </p:nvSpPr>
        <p:spPr>
          <a:xfrm>
            <a:off x="450143" y="1554243"/>
            <a:ext cx="10154522" cy="3416320"/>
          </a:xfrm>
          <a:prstGeom prst="rect">
            <a:avLst/>
          </a:prstGeom>
        </p:spPr>
        <p:txBody>
          <a:bodyPr wrap="square">
            <a:spAutoFit/>
          </a:bodyPr>
          <a:lstStyle/>
          <a:p>
            <a:pPr marL="342900" indent="-342900">
              <a:buFont typeface="Arial" panose="020B0604020202020204" pitchFamily="34" charset="0"/>
              <a:buChar char="•"/>
            </a:pPr>
            <a:r>
              <a:rPr lang="en-GB" sz="2400" dirty="0"/>
              <a:t>If pupils are to progress in their language learning at any </a:t>
            </a:r>
            <a:r>
              <a:rPr lang="en-GB" sz="2400" dirty="0" smtClean="0"/>
              <a:t>level, </a:t>
            </a:r>
            <a:r>
              <a:rPr lang="en-GB" sz="2400" dirty="0"/>
              <a:t>it is essential </a:t>
            </a:r>
            <a:r>
              <a:rPr lang="en-GB" sz="2400" dirty="0" smtClean="0"/>
              <a:t>that they know </a:t>
            </a:r>
            <a:r>
              <a:rPr lang="en-GB" sz="2400" dirty="0"/>
              <a:t>some grammatical </a:t>
            </a:r>
            <a:r>
              <a:rPr lang="en-GB" sz="2400" dirty="0" smtClean="0"/>
              <a:t>structures.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Grammar </a:t>
            </a:r>
            <a:r>
              <a:rPr lang="en-GB" sz="2400" dirty="0"/>
              <a:t>allows learners to understand the </a:t>
            </a:r>
            <a:r>
              <a:rPr lang="en-GB" sz="2400" dirty="0" smtClean="0"/>
              <a:t>‘building blocks’ </a:t>
            </a:r>
            <a:r>
              <a:rPr lang="en-GB" sz="2400" dirty="0"/>
              <a:t>of language and compare and contrast this with their understanding of </a:t>
            </a:r>
            <a:r>
              <a:rPr lang="en-GB" sz="2400" dirty="0" smtClean="0"/>
              <a:t>English / Gaelic.</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grammar inserts can fall naturally into the </a:t>
            </a:r>
            <a:r>
              <a:rPr lang="en-GB" sz="2400" dirty="0" smtClean="0"/>
              <a:t>current context for language learning (see the </a:t>
            </a:r>
            <a:r>
              <a:rPr lang="en-GB" sz="2400" dirty="0" err="1" smtClean="0">
                <a:hlinkClick r:id="rId5"/>
              </a:rPr>
              <a:t>KaL</a:t>
            </a:r>
            <a:r>
              <a:rPr lang="en-GB" sz="2400" dirty="0" smtClean="0">
                <a:hlinkClick r:id="rId5"/>
              </a:rPr>
              <a:t> framework</a:t>
            </a:r>
            <a:r>
              <a:rPr lang="en-GB" sz="2400" dirty="0" smtClean="0"/>
              <a:t>)</a:t>
            </a:r>
            <a:endParaRPr lang="en-GB" sz="2400" dirty="0"/>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2142" y="232520"/>
            <a:ext cx="1976659" cy="1284091"/>
          </a:xfrm>
          <a:prstGeom prst="rect">
            <a:avLst/>
          </a:prstGeom>
        </p:spPr>
      </p:pic>
    </p:spTree>
    <p:extLst>
      <p:ext uri="{BB962C8B-B14F-4D97-AF65-F5344CB8AC3E}">
        <p14:creationId xmlns:p14="http://schemas.microsoft.com/office/powerpoint/2010/main" val="218796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The aims….</a:t>
            </a:r>
            <a:endParaRPr lang="en-GB" dirty="0">
              <a:solidFill>
                <a:srgbClr val="00ABB5"/>
              </a:solidFill>
            </a:endParaRPr>
          </a:p>
        </p:txBody>
      </p:sp>
      <p:sp>
        <p:nvSpPr>
          <p:cNvPr id="3" name="Content Placeholder 2"/>
          <p:cNvSpPr>
            <a:spLocks noGrp="1"/>
          </p:cNvSpPr>
          <p:nvPr>
            <p:ph idx="1"/>
          </p:nvPr>
        </p:nvSpPr>
        <p:spPr>
          <a:xfrm>
            <a:off x="1019510" y="1507437"/>
            <a:ext cx="10521292" cy="3890063"/>
          </a:xfrm>
        </p:spPr>
        <p:txBody>
          <a:bodyPr/>
          <a:lstStyle/>
          <a:p>
            <a:pPr marL="342900" indent="-342900">
              <a:buFont typeface="Arial" panose="020B0604020202020204" pitchFamily="34" charset="0"/>
              <a:buChar char="•"/>
              <a:defRPr/>
            </a:pPr>
            <a:r>
              <a:rPr lang="en-GB" altLang="en-US" sz="2800" dirty="0">
                <a:solidFill>
                  <a:schemeClr val="tx1"/>
                </a:solidFill>
              </a:rPr>
              <a:t>To look at how to create a strong gradient of learning in the classroom</a:t>
            </a:r>
          </a:p>
          <a:p>
            <a:pPr marL="342900" indent="-342900">
              <a:buFont typeface="Arial" panose="020B0604020202020204" pitchFamily="34" charset="0"/>
              <a:buChar char="•"/>
              <a:defRPr/>
            </a:pPr>
            <a:r>
              <a:rPr lang="en-GB" altLang="en-US" sz="2800" dirty="0">
                <a:solidFill>
                  <a:schemeClr val="tx1"/>
                </a:solidFill>
              </a:rPr>
              <a:t>To give examples of what progression looks like across the four skills of language learning from first to second </a:t>
            </a:r>
            <a:r>
              <a:rPr lang="en-GB" altLang="en-US" sz="2800" dirty="0" smtClean="0">
                <a:solidFill>
                  <a:schemeClr val="tx1"/>
                </a:solidFill>
              </a:rPr>
              <a:t>level :</a:t>
            </a:r>
            <a:endParaRPr lang="en-GB" altLang="en-US" sz="2800" dirty="0">
              <a:solidFill>
                <a:schemeClr val="tx1"/>
              </a:solidFill>
            </a:endParaRPr>
          </a:p>
          <a:p>
            <a:pPr marL="457200" indent="-457200">
              <a:buFont typeface="Wingdings" panose="05000000000000000000" pitchFamily="2" charset="2"/>
              <a:buChar char="ü"/>
              <a:defRPr/>
            </a:pPr>
            <a:r>
              <a:rPr lang="en-GB" altLang="en-US" sz="2800" dirty="0">
                <a:solidFill>
                  <a:schemeClr val="tx1"/>
                </a:solidFill>
              </a:rPr>
              <a:t>Listening</a:t>
            </a:r>
          </a:p>
          <a:p>
            <a:pPr marL="457200" indent="-457200">
              <a:buFont typeface="Wingdings" panose="05000000000000000000" pitchFamily="2" charset="2"/>
              <a:buChar char="ü"/>
              <a:defRPr/>
            </a:pPr>
            <a:r>
              <a:rPr lang="en-GB" altLang="en-US" sz="2800" dirty="0">
                <a:solidFill>
                  <a:schemeClr val="tx1"/>
                </a:solidFill>
              </a:rPr>
              <a:t>Talking</a:t>
            </a:r>
          </a:p>
          <a:p>
            <a:pPr marL="457200" indent="-457200">
              <a:buFont typeface="Wingdings" panose="05000000000000000000" pitchFamily="2" charset="2"/>
              <a:buChar char="ü"/>
              <a:defRPr/>
            </a:pPr>
            <a:r>
              <a:rPr lang="en-GB" altLang="en-US" sz="2800" dirty="0">
                <a:solidFill>
                  <a:schemeClr val="tx1"/>
                </a:solidFill>
              </a:rPr>
              <a:t>Reading </a:t>
            </a:r>
          </a:p>
          <a:p>
            <a:pPr marL="457200" indent="-457200">
              <a:buFont typeface="Wingdings" panose="05000000000000000000" pitchFamily="2" charset="2"/>
              <a:buChar char="ü"/>
              <a:defRPr/>
            </a:pPr>
            <a:r>
              <a:rPr lang="en-GB" altLang="en-US" sz="2800" dirty="0">
                <a:solidFill>
                  <a:schemeClr val="tx1"/>
                </a:solidFill>
              </a:rPr>
              <a:t>Writing</a:t>
            </a:r>
          </a:p>
          <a:p>
            <a:pPr marL="342900" indent="-342900">
              <a:buClr>
                <a:srgbClr val="00ABB5"/>
              </a:buClr>
              <a:buFont typeface="Arial" panose="020B0604020202020204" pitchFamily="34" charset="0"/>
              <a:buChar char="•"/>
            </a:pPr>
            <a:endParaRPr lang="en-GB"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6113" y="3652761"/>
            <a:ext cx="2481287" cy="1865538"/>
          </a:xfrm>
          <a:prstGeom prst="rect">
            <a:avLst/>
          </a:prstGeom>
        </p:spPr>
      </p:pic>
    </p:spTree>
    <p:extLst>
      <p:ext uri="{BB962C8B-B14F-4D97-AF65-F5344CB8AC3E}">
        <p14:creationId xmlns:p14="http://schemas.microsoft.com/office/powerpoint/2010/main" val="413118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00" y="5842507"/>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A 1+2 approach to language learning </a:t>
            </a:r>
            <a:endParaRPr lang="en-GB" dirty="0"/>
          </a:p>
          <a:p>
            <a:r>
              <a:rPr lang="en-GB" dirty="0"/>
              <a:t>Framework for primary schools – Guidance for </a:t>
            </a:r>
            <a:r>
              <a:rPr lang="en-GB" dirty="0" err="1"/>
              <a:t>P1</a:t>
            </a:r>
            <a:r>
              <a:rPr lang="en-GB" dirty="0"/>
              <a:t>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Knowledge about </a:t>
            </a:r>
            <a:r>
              <a:rPr lang="en-GB" dirty="0" smtClean="0"/>
              <a:t>Language (continued)</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ectangle 9"/>
          <p:cNvSpPr/>
          <p:nvPr/>
        </p:nvSpPr>
        <p:spPr>
          <a:xfrm>
            <a:off x="3396343" y="2393591"/>
            <a:ext cx="8158348" cy="523220"/>
          </a:xfrm>
          <a:prstGeom prst="rect">
            <a:avLst/>
          </a:prstGeom>
        </p:spPr>
        <p:txBody>
          <a:bodyPr wrap="square">
            <a:spAutoFit/>
          </a:bodyPr>
          <a:lstStyle/>
          <a:p>
            <a:pPr marL="457200" indent="-457200">
              <a:buFont typeface="Arial" pitchFamily="34" charset="0"/>
              <a:buChar char="•"/>
            </a:pPr>
            <a:endParaRPr lang="en-GB" sz="2800" dirty="0"/>
          </a:p>
        </p:txBody>
      </p:sp>
      <p:sp>
        <p:nvSpPr>
          <p:cNvPr id="4" name="Rectangle 3"/>
          <p:cNvSpPr/>
          <p:nvPr/>
        </p:nvSpPr>
        <p:spPr>
          <a:xfrm>
            <a:off x="1064821" y="1443565"/>
            <a:ext cx="9539844" cy="707886"/>
          </a:xfrm>
          <a:prstGeom prst="rect">
            <a:avLst/>
          </a:prstGeom>
        </p:spPr>
        <p:txBody>
          <a:bodyPr wrap="square">
            <a:spAutoFit/>
          </a:bodyPr>
          <a:lstStyle/>
          <a:p>
            <a:endParaRPr lang="en-GB" sz="4000" dirty="0"/>
          </a:p>
        </p:txBody>
      </p:sp>
      <p:sp>
        <p:nvSpPr>
          <p:cNvPr id="5" name="Rectangle 4"/>
          <p:cNvSpPr/>
          <p:nvPr/>
        </p:nvSpPr>
        <p:spPr>
          <a:xfrm>
            <a:off x="757482" y="1601498"/>
            <a:ext cx="10154522" cy="4893647"/>
          </a:xfrm>
          <a:prstGeom prst="rect">
            <a:avLst/>
          </a:prstGeom>
        </p:spPr>
        <p:txBody>
          <a:bodyPr wrap="square">
            <a:spAutoFit/>
          </a:bodyPr>
          <a:lstStyle/>
          <a:p>
            <a:pPr marL="342900" indent="-342900">
              <a:buFont typeface="Arial" panose="020B0604020202020204" pitchFamily="34" charset="0"/>
              <a:buChar char="•"/>
            </a:pPr>
            <a:r>
              <a:rPr lang="en-GB" sz="2400" dirty="0" smtClean="0"/>
              <a:t>Using </a:t>
            </a:r>
            <a:r>
              <a:rPr lang="en-GB" sz="2400" dirty="0"/>
              <a:t>question forms in transactions e.g. O</a:t>
            </a:r>
            <a:r>
              <a:rPr lang="el-GR" sz="2400" dirty="0" smtClean="0"/>
              <a:t>ὺ</a:t>
            </a:r>
            <a:r>
              <a:rPr lang="en-GB" sz="2400" dirty="0" smtClean="0"/>
              <a:t> … </a:t>
            </a:r>
            <a:r>
              <a:rPr lang="en-GB" sz="2400" dirty="0"/>
              <a:t>? Il y </a:t>
            </a:r>
            <a:r>
              <a:rPr lang="en-GB" sz="2400" dirty="0" smtClean="0"/>
              <a:t>a … </a:t>
            </a:r>
            <a:r>
              <a:rPr lang="en-GB" sz="2400" dirty="0"/>
              <a:t>? </a:t>
            </a: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Using </a:t>
            </a:r>
            <a:r>
              <a:rPr lang="en-GB" sz="2400" dirty="0" smtClean="0"/>
              <a:t>first, </a:t>
            </a:r>
            <a:r>
              <a:rPr lang="en-GB" sz="2400" dirty="0"/>
              <a:t>second and third singular in questions ; answers and reporting back. </a:t>
            </a:r>
            <a:endParaRPr lang="en-GB" sz="2400" dirty="0" smtClean="0"/>
          </a:p>
          <a:p>
            <a:pPr marL="800100" lvl="1" indent="-342900">
              <a:buFont typeface="Wingdings" panose="05000000000000000000" pitchFamily="2" charset="2"/>
              <a:buChar char="§"/>
            </a:pPr>
            <a:r>
              <a:rPr lang="en-GB" sz="2400" dirty="0" smtClean="0"/>
              <a:t>Joe, </a:t>
            </a:r>
            <a:r>
              <a:rPr lang="en-GB" sz="2400" dirty="0" err="1" smtClean="0"/>
              <a:t>Tu</a:t>
            </a:r>
            <a:r>
              <a:rPr lang="en-GB" sz="2400" dirty="0" smtClean="0"/>
              <a:t> </a:t>
            </a:r>
            <a:r>
              <a:rPr lang="en-GB" sz="2400" dirty="0" err="1"/>
              <a:t>aimes</a:t>
            </a:r>
            <a:r>
              <a:rPr lang="en-GB" sz="2400" dirty="0"/>
              <a:t> le sport? </a:t>
            </a:r>
            <a:endParaRPr lang="en-GB" sz="2400" dirty="0" smtClean="0"/>
          </a:p>
          <a:p>
            <a:pPr marL="800100" lvl="1" indent="-342900">
              <a:buFont typeface="Wingdings" panose="05000000000000000000" pitchFamily="2" charset="2"/>
              <a:buChar char="§"/>
            </a:pPr>
            <a:r>
              <a:rPr lang="en-GB" sz="2400" dirty="0" err="1" smtClean="0"/>
              <a:t>Oui</a:t>
            </a:r>
            <a:r>
              <a:rPr lang="en-GB" sz="2400" dirty="0" smtClean="0"/>
              <a:t>, </a:t>
            </a:r>
            <a:r>
              <a:rPr lang="en-GB" sz="2400" dirty="0" err="1" smtClean="0"/>
              <a:t>j’aime</a:t>
            </a:r>
            <a:r>
              <a:rPr lang="en-GB" sz="2400" dirty="0" smtClean="0"/>
              <a:t> </a:t>
            </a:r>
            <a:r>
              <a:rPr lang="en-GB" sz="2400" dirty="0"/>
              <a:t>le </a:t>
            </a:r>
            <a:r>
              <a:rPr lang="en-GB" sz="2400" dirty="0" smtClean="0"/>
              <a:t>sport.</a:t>
            </a:r>
          </a:p>
          <a:p>
            <a:pPr lvl="1"/>
            <a:endParaRPr lang="en-GB" sz="2400" dirty="0" smtClean="0"/>
          </a:p>
          <a:p>
            <a:pPr marL="800100" lvl="1" indent="-342900">
              <a:buFont typeface="Courier New" panose="02070309020205020404" pitchFamily="49" charset="0"/>
              <a:buChar char="o"/>
            </a:pPr>
            <a:r>
              <a:rPr lang="en-GB" sz="2400" dirty="0" smtClean="0"/>
              <a:t>Joe </a:t>
            </a:r>
            <a:r>
              <a:rPr lang="en-GB" sz="2400" dirty="0" err="1" smtClean="0"/>
              <a:t>aime</a:t>
            </a:r>
            <a:r>
              <a:rPr lang="en-GB" sz="2400" dirty="0" smtClean="0"/>
              <a:t> </a:t>
            </a:r>
            <a:r>
              <a:rPr lang="en-GB" sz="2400" dirty="0"/>
              <a:t>le </a:t>
            </a:r>
            <a:r>
              <a:rPr lang="en-GB" sz="2400" dirty="0" smtClean="0"/>
              <a:t>sport?</a:t>
            </a:r>
          </a:p>
          <a:p>
            <a:pPr marL="800100" lvl="1" indent="-342900">
              <a:buFont typeface="Courier New" panose="02070309020205020404" pitchFamily="49" charset="0"/>
              <a:buChar char="o"/>
            </a:pPr>
            <a:r>
              <a:rPr lang="en-GB" sz="2400" dirty="0" err="1" smtClean="0"/>
              <a:t>Oui</a:t>
            </a:r>
            <a:r>
              <a:rPr lang="en-GB" sz="2400" dirty="0" smtClean="0"/>
              <a:t>, </a:t>
            </a:r>
            <a:r>
              <a:rPr lang="en-GB" sz="2400" dirty="0" err="1" smtClean="0"/>
              <a:t>il</a:t>
            </a:r>
            <a:r>
              <a:rPr lang="en-GB" sz="2400" dirty="0" smtClean="0"/>
              <a:t> </a:t>
            </a:r>
            <a:r>
              <a:rPr lang="en-GB" sz="2400" dirty="0" err="1" smtClean="0"/>
              <a:t>aime</a:t>
            </a:r>
            <a:r>
              <a:rPr lang="en-GB" sz="2400" dirty="0" smtClean="0"/>
              <a:t> le sport</a:t>
            </a:r>
          </a:p>
          <a:p>
            <a:endParaRPr lang="en-GB" sz="2400" dirty="0"/>
          </a:p>
          <a:p>
            <a:pPr marL="342900" indent="-342900">
              <a:buFont typeface="Arial" panose="020B0604020202020204" pitchFamily="34" charset="0"/>
              <a:buChar char="•"/>
            </a:pPr>
            <a:r>
              <a:rPr lang="en-GB" sz="2400" dirty="0"/>
              <a:t>These structures can be supported by environmental print and classroom displays.</a:t>
            </a:r>
          </a:p>
          <a:p>
            <a:pPr marL="342900" indent="-342900">
              <a:buFont typeface="Arial" panose="020B0604020202020204" pitchFamily="34" charset="0"/>
              <a:buChar char="•"/>
            </a:pPr>
            <a:endParaRPr lang="en-GB" sz="2400" dirty="0"/>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2142" y="232520"/>
            <a:ext cx="1976659" cy="1284091"/>
          </a:xfrm>
          <a:prstGeom prst="rect">
            <a:avLst/>
          </a:prstGeom>
        </p:spPr>
      </p:pic>
    </p:spTree>
    <p:extLst>
      <p:ext uri="{BB962C8B-B14F-4D97-AF65-F5344CB8AC3E}">
        <p14:creationId xmlns:p14="http://schemas.microsoft.com/office/powerpoint/2010/main" val="3326715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Creating a gradient of progression- Reflective Questions</a:t>
            </a:r>
            <a:endParaRPr lang="en-GB" dirty="0">
              <a:solidFill>
                <a:srgbClr val="00ABB5"/>
              </a:solidFill>
            </a:endParaRPr>
          </a:p>
        </p:txBody>
      </p:sp>
      <p:sp>
        <p:nvSpPr>
          <p:cNvPr id="3" name="Content Placeholder 2"/>
          <p:cNvSpPr>
            <a:spLocks noGrp="1"/>
          </p:cNvSpPr>
          <p:nvPr>
            <p:ph idx="1"/>
          </p:nvPr>
        </p:nvSpPr>
        <p:spPr>
          <a:xfrm>
            <a:off x="1041400" y="1302618"/>
            <a:ext cx="10619908" cy="4492236"/>
          </a:xfrm>
        </p:spPr>
        <p:txBody>
          <a:bodyPr/>
          <a:lstStyle/>
          <a:p>
            <a:pPr marL="342900" indent="-342900">
              <a:buFont typeface="Wingdings" panose="05000000000000000000" pitchFamily="2" charset="2"/>
              <a:buChar char="q"/>
            </a:pPr>
            <a:r>
              <a:rPr lang="en-GB" sz="2200" dirty="0" smtClean="0">
                <a:solidFill>
                  <a:schemeClr val="tx1"/>
                </a:solidFill>
              </a:rPr>
              <a:t>How </a:t>
            </a:r>
            <a:r>
              <a:rPr lang="en-GB" sz="2200" dirty="0">
                <a:solidFill>
                  <a:schemeClr val="tx1"/>
                </a:solidFill>
              </a:rPr>
              <a:t>are you ensuring sufficient emphasis on all four skills? </a:t>
            </a:r>
          </a:p>
          <a:p>
            <a:pPr marL="342900" indent="-342900">
              <a:buFont typeface="Wingdings" panose="05000000000000000000" pitchFamily="2" charset="2"/>
              <a:buChar char="q"/>
            </a:pPr>
            <a:endParaRPr lang="en-GB" sz="2200" dirty="0">
              <a:solidFill>
                <a:schemeClr val="tx1"/>
              </a:solidFill>
            </a:endParaRPr>
          </a:p>
          <a:p>
            <a:pPr marL="342900" indent="-342900">
              <a:buFont typeface="Wingdings" panose="05000000000000000000" pitchFamily="2" charset="2"/>
              <a:buChar char="q"/>
            </a:pPr>
            <a:r>
              <a:rPr lang="en-GB" sz="2200" dirty="0">
                <a:solidFill>
                  <a:schemeClr val="tx1"/>
                </a:solidFill>
              </a:rPr>
              <a:t>How are you including grammatical development (</a:t>
            </a:r>
            <a:r>
              <a:rPr lang="en-GB" sz="2200" dirty="0" err="1">
                <a:solidFill>
                  <a:schemeClr val="tx1"/>
                </a:solidFill>
              </a:rPr>
              <a:t>KAL</a:t>
            </a:r>
            <a:r>
              <a:rPr lang="en-GB" sz="2200" dirty="0">
                <a:solidFill>
                  <a:schemeClr val="tx1"/>
                </a:solidFill>
              </a:rPr>
              <a:t>) into your contexts for learning? </a:t>
            </a:r>
          </a:p>
          <a:p>
            <a:pPr marL="342900" indent="-342900">
              <a:buFont typeface="Wingdings" panose="05000000000000000000" pitchFamily="2" charset="2"/>
              <a:buChar char="q"/>
            </a:pPr>
            <a:r>
              <a:rPr lang="en-GB" sz="2200" dirty="0">
                <a:solidFill>
                  <a:schemeClr val="tx1"/>
                </a:solidFill>
              </a:rPr>
              <a:t>How can you use a familiar context to practise different skills? </a:t>
            </a:r>
          </a:p>
          <a:p>
            <a:pPr marL="342900" indent="-342900">
              <a:buFont typeface="Wingdings" panose="05000000000000000000" pitchFamily="2" charset="2"/>
              <a:buChar char="q"/>
            </a:pPr>
            <a:endParaRPr lang="en-GB" sz="2200" dirty="0">
              <a:solidFill>
                <a:schemeClr val="tx1"/>
              </a:solidFill>
            </a:endParaRPr>
          </a:p>
          <a:p>
            <a:pPr marL="342900" indent="-342900">
              <a:buFont typeface="Wingdings" panose="05000000000000000000" pitchFamily="2" charset="2"/>
              <a:buChar char="q"/>
            </a:pPr>
            <a:r>
              <a:rPr lang="en-GB" sz="2200" dirty="0">
                <a:solidFill>
                  <a:schemeClr val="tx1"/>
                </a:solidFill>
              </a:rPr>
              <a:t>Does your planning allow for recap and review? </a:t>
            </a:r>
          </a:p>
          <a:p>
            <a:pPr marL="342900" indent="-342900">
              <a:buFont typeface="Wingdings" panose="05000000000000000000" pitchFamily="2" charset="2"/>
              <a:buChar char="q"/>
            </a:pPr>
            <a:endParaRPr lang="en-GB" sz="2200" dirty="0">
              <a:solidFill>
                <a:schemeClr val="tx1"/>
              </a:solidFill>
            </a:endParaRPr>
          </a:p>
          <a:p>
            <a:pPr marL="342900" indent="-342900">
              <a:buFont typeface="Wingdings" panose="05000000000000000000" pitchFamily="2" charset="2"/>
              <a:buChar char="q"/>
            </a:pPr>
            <a:r>
              <a:rPr lang="en-GB" sz="2200" dirty="0">
                <a:solidFill>
                  <a:schemeClr val="tx1"/>
                </a:solidFill>
              </a:rPr>
              <a:t>Are you confident in the language you will need to cover the chosen themes effectively? </a:t>
            </a:r>
            <a:endParaRPr lang="en-GB" sz="2200" dirty="0" smtClean="0">
              <a:solidFill>
                <a:schemeClr val="tx1"/>
              </a:solidFill>
            </a:endParaRPr>
          </a:p>
          <a:p>
            <a:pPr marL="342900" indent="-342900">
              <a:buFont typeface="Wingdings" panose="05000000000000000000" pitchFamily="2" charset="2"/>
              <a:buChar char="q"/>
            </a:pPr>
            <a:r>
              <a:rPr lang="en-GB" sz="2200" dirty="0" smtClean="0">
                <a:solidFill>
                  <a:schemeClr val="tx1"/>
                </a:solidFill>
              </a:rPr>
              <a:t>Where </a:t>
            </a:r>
            <a:r>
              <a:rPr lang="en-GB" sz="2200" dirty="0">
                <a:solidFill>
                  <a:schemeClr val="tx1"/>
                </a:solidFill>
              </a:rPr>
              <a:t>can you find further support? </a:t>
            </a:r>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0503" y="3049996"/>
            <a:ext cx="2382534" cy="1317494"/>
          </a:xfrm>
          <a:prstGeom prst="rect">
            <a:avLst/>
          </a:prstGeom>
        </p:spPr>
      </p:pic>
    </p:spTree>
    <p:extLst>
      <p:ext uri="{BB962C8B-B14F-4D97-AF65-F5344CB8AC3E}">
        <p14:creationId xmlns:p14="http://schemas.microsoft.com/office/powerpoint/2010/main" val="3369136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8" name="Picture 7"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5"/>
            <a:ext cx="12209384" cy="310548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8868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Creating a gradient of progression</a:t>
            </a:r>
            <a:endParaRPr lang="en-GB" dirty="0">
              <a:solidFill>
                <a:srgbClr val="00ABB5"/>
              </a:solidFill>
            </a:endParaRPr>
          </a:p>
        </p:txBody>
      </p:sp>
      <p:sp>
        <p:nvSpPr>
          <p:cNvPr id="3" name="Content Placeholder 2"/>
          <p:cNvSpPr>
            <a:spLocks noGrp="1"/>
          </p:cNvSpPr>
          <p:nvPr>
            <p:ph idx="1"/>
          </p:nvPr>
        </p:nvSpPr>
        <p:spPr>
          <a:xfrm>
            <a:off x="1019510" y="1308169"/>
            <a:ext cx="10521292" cy="5252867"/>
          </a:xfrm>
        </p:spPr>
        <p:txBody>
          <a:bodyPr/>
          <a:lstStyle/>
          <a:p>
            <a:pPr marL="342900" indent="-342900">
              <a:buClr>
                <a:srgbClr val="00ABB5"/>
              </a:buClr>
              <a:buFont typeface="Arial" panose="020B0604020202020204" pitchFamily="34" charset="0"/>
              <a:buChar char="•"/>
            </a:pPr>
            <a:r>
              <a:rPr lang="en-GB" sz="2200" dirty="0" smtClean="0">
                <a:solidFill>
                  <a:schemeClr val="tx1"/>
                </a:solidFill>
              </a:rPr>
              <a:t>As learners move from stage to stage, it is imperative that their language learning develops in the same way as their other skills, such as those in literacy and numeracy.</a:t>
            </a:r>
          </a:p>
          <a:p>
            <a:pPr marL="342900" indent="-342900">
              <a:buClr>
                <a:srgbClr val="00ABB5"/>
              </a:buClr>
              <a:buFont typeface="Arial" panose="020B0604020202020204" pitchFamily="34" charset="0"/>
              <a:buChar char="•"/>
            </a:pPr>
            <a:r>
              <a:rPr lang="en-GB" sz="2200" dirty="0" smtClean="0">
                <a:solidFill>
                  <a:schemeClr val="tx1"/>
                </a:solidFill>
              </a:rPr>
              <a:t>Therefore planning for progression is key!</a:t>
            </a:r>
          </a:p>
          <a:p>
            <a:pPr marL="342900" indent="-342900">
              <a:buClr>
                <a:srgbClr val="00ABB5"/>
              </a:buClr>
              <a:buFont typeface="Arial" panose="020B0604020202020204" pitchFamily="34" charset="0"/>
              <a:buChar char="•"/>
            </a:pPr>
            <a:r>
              <a:rPr lang="en-GB" sz="2200" dirty="0">
                <a:solidFill>
                  <a:schemeClr val="tx1"/>
                </a:solidFill>
              </a:rPr>
              <a:t>The experiences and </a:t>
            </a:r>
            <a:r>
              <a:rPr lang="en-GB" sz="2200" dirty="0" smtClean="0">
                <a:solidFill>
                  <a:schemeClr val="tx1"/>
                </a:solidFill>
              </a:rPr>
              <a:t>outcomes, </a:t>
            </a:r>
            <a:r>
              <a:rPr lang="en-GB" sz="2200" dirty="0">
                <a:solidFill>
                  <a:schemeClr val="tx1"/>
                </a:solidFill>
              </a:rPr>
              <a:t>as well as the modern languages </a:t>
            </a:r>
            <a:r>
              <a:rPr lang="en-GB" sz="2200" dirty="0" smtClean="0">
                <a:solidFill>
                  <a:schemeClr val="tx1"/>
                </a:solidFill>
              </a:rPr>
              <a:t>benchmarks, </a:t>
            </a:r>
            <a:r>
              <a:rPr lang="en-GB" sz="2200" dirty="0">
                <a:solidFill>
                  <a:schemeClr val="tx1"/>
                </a:solidFill>
              </a:rPr>
              <a:t>clearly lay out the progress from stage to stage for learners through </a:t>
            </a:r>
            <a:r>
              <a:rPr lang="en-GB" sz="2200" dirty="0" smtClean="0">
                <a:solidFill>
                  <a:schemeClr val="tx1"/>
                </a:solidFill>
              </a:rPr>
              <a:t>the </a:t>
            </a:r>
            <a:r>
              <a:rPr lang="en-GB" sz="2200" dirty="0">
                <a:solidFill>
                  <a:schemeClr val="tx1"/>
                </a:solidFill>
              </a:rPr>
              <a:t>b</a:t>
            </a:r>
            <a:r>
              <a:rPr lang="en-GB" sz="2200" dirty="0" smtClean="0">
                <a:solidFill>
                  <a:schemeClr val="tx1"/>
                </a:solidFill>
              </a:rPr>
              <a:t>road </a:t>
            </a:r>
            <a:r>
              <a:rPr lang="en-GB" sz="2200" dirty="0">
                <a:solidFill>
                  <a:schemeClr val="tx1"/>
                </a:solidFill>
              </a:rPr>
              <a:t>g</a:t>
            </a:r>
            <a:r>
              <a:rPr lang="en-GB" sz="2200" dirty="0" smtClean="0">
                <a:solidFill>
                  <a:schemeClr val="tx1"/>
                </a:solidFill>
              </a:rPr>
              <a:t>eneral education (</a:t>
            </a:r>
            <a:r>
              <a:rPr lang="en-GB" sz="2200" dirty="0" err="1" smtClean="0">
                <a:solidFill>
                  <a:schemeClr val="tx1"/>
                </a:solidFill>
              </a:rPr>
              <a:t>BGE</a:t>
            </a:r>
            <a:r>
              <a:rPr lang="en-GB" sz="2200" dirty="0" smtClean="0">
                <a:solidFill>
                  <a:schemeClr val="tx1"/>
                </a:solidFill>
              </a:rPr>
              <a:t>).</a:t>
            </a:r>
            <a:endParaRPr lang="en-GB" sz="2200" dirty="0">
              <a:solidFill>
                <a:schemeClr val="tx1"/>
              </a:solidFill>
            </a:endParaRPr>
          </a:p>
          <a:p>
            <a:pPr marL="342900" indent="-342900">
              <a:buClr>
                <a:srgbClr val="00ABB5"/>
              </a:buClr>
              <a:buFont typeface="Arial" panose="020B0604020202020204" pitchFamily="34" charset="0"/>
              <a:buChar char="•"/>
            </a:pPr>
            <a:r>
              <a:rPr lang="en-GB" sz="2200" dirty="0" smtClean="0">
                <a:solidFill>
                  <a:schemeClr val="tx1"/>
                </a:solidFill>
              </a:rPr>
              <a:t>Having in place a framework for each stage will ensure the correct level of expectation for learners in their target language, so that development is clearly laid out for all teachers in the school/ cluster/ authority. </a:t>
            </a:r>
          </a:p>
          <a:p>
            <a:pPr marL="342900" indent="-342900">
              <a:buClr>
                <a:srgbClr val="00ABB5"/>
              </a:buClr>
              <a:buFont typeface="Arial" panose="020B0604020202020204" pitchFamily="34" charset="0"/>
              <a:buChar char="•"/>
            </a:pPr>
            <a:r>
              <a:rPr lang="en-GB" sz="2200" dirty="0" smtClean="0">
                <a:solidFill>
                  <a:schemeClr val="tx1"/>
                </a:solidFill>
              </a:rPr>
              <a:t>Ideally, this framework will contain resources and helpful links to support the teaching of languages.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32286" y="129111"/>
            <a:ext cx="1296604" cy="1179127"/>
          </a:xfrm>
          <a:prstGeom prst="rect">
            <a:avLst/>
          </a:prstGeom>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smtClean="0"/>
              <a:t>Creating a gradient of progression</a:t>
            </a:r>
            <a:endParaRPr lang="en-GB" dirty="0">
              <a:solidFill>
                <a:srgbClr val="00ABB5"/>
              </a:solidFill>
            </a:endParaRPr>
          </a:p>
        </p:txBody>
      </p:sp>
      <p:sp>
        <p:nvSpPr>
          <p:cNvPr id="3" name="Content Placeholder 2"/>
          <p:cNvSpPr>
            <a:spLocks noGrp="1"/>
          </p:cNvSpPr>
          <p:nvPr>
            <p:ph idx="1"/>
          </p:nvPr>
        </p:nvSpPr>
        <p:spPr>
          <a:xfrm>
            <a:off x="611801" y="1256262"/>
            <a:ext cx="10521292" cy="3890063"/>
          </a:xfrm>
        </p:spPr>
        <p:txBody>
          <a:bodyPr/>
          <a:lstStyle/>
          <a:p>
            <a:pPr marL="342900" indent="-342900">
              <a:buClr>
                <a:srgbClr val="00ABB5"/>
              </a:buClr>
              <a:buFont typeface="Arial" panose="020B0604020202020204" pitchFamily="34" charset="0"/>
              <a:buChar char="•"/>
            </a:pPr>
            <a:r>
              <a:rPr lang="en-GB" sz="2400" dirty="0">
                <a:solidFill>
                  <a:schemeClr val="tx1"/>
                </a:solidFill>
              </a:rPr>
              <a:t>T</a:t>
            </a:r>
            <a:r>
              <a:rPr lang="en-GB" sz="2400" dirty="0" smtClean="0">
                <a:solidFill>
                  <a:schemeClr val="tx1"/>
                </a:solidFill>
              </a:rPr>
              <a:t>hrough careful planning for learning, teaching and assessment, teachers will be able to evidence progress.</a:t>
            </a:r>
          </a:p>
          <a:p>
            <a:pPr marL="342900" indent="-342900">
              <a:buClr>
                <a:srgbClr val="00ABB5"/>
              </a:buClr>
              <a:buFont typeface="Arial" panose="020B0604020202020204" pitchFamily="34" charset="0"/>
              <a:buChar char="•"/>
            </a:pPr>
            <a:r>
              <a:rPr lang="en-GB" sz="2400" dirty="0" smtClean="0">
                <a:solidFill>
                  <a:schemeClr val="tx1"/>
                </a:solidFill>
              </a:rPr>
              <a:t>This is a learning journey that must be shared with all: learners, teachers, parents/carers.</a:t>
            </a:r>
          </a:p>
          <a:p>
            <a:pPr marL="342900" indent="-342900">
              <a:buClr>
                <a:srgbClr val="00ABB5"/>
              </a:buClr>
              <a:buFont typeface="Arial" panose="020B0604020202020204" pitchFamily="34" charset="0"/>
              <a:buChar char="•"/>
            </a:pPr>
            <a:r>
              <a:rPr lang="en-GB" sz="2400" dirty="0" smtClean="0">
                <a:solidFill>
                  <a:schemeClr val="tx1"/>
                </a:solidFill>
              </a:rPr>
              <a:t>In order to have the most success, the learner needs to know what is being learned, why it is being learned, what success will looks like and how it will be measured.</a:t>
            </a:r>
          </a:p>
          <a:p>
            <a:pPr marL="342900" indent="-342900">
              <a:buClr>
                <a:srgbClr val="00ABB5"/>
              </a:buClr>
              <a:buFont typeface="Arial" panose="020B0604020202020204" pitchFamily="34" charset="0"/>
              <a:buChar char="•"/>
            </a:pPr>
            <a:r>
              <a:rPr lang="en-GB" sz="2400" dirty="0" smtClean="0">
                <a:solidFill>
                  <a:schemeClr val="tx1"/>
                </a:solidFill>
              </a:rPr>
              <a:t>Schools and departments need to be clear on what progress at a level looks like; this is achieved through discussion which supports professional judgements consistent with national standards</a:t>
            </a:r>
            <a:r>
              <a:rPr lang="en-GB" dirty="0" smtClean="0">
                <a:solidFill>
                  <a:schemeClr val="tx1"/>
                </a:solidFill>
              </a:rPr>
              <a:t>.</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6636" y="5213267"/>
            <a:ext cx="2491924" cy="1071403"/>
          </a:xfrm>
          <a:prstGeom prst="rect">
            <a:avLst/>
          </a:prstGeom>
        </p:spPr>
      </p:pic>
    </p:spTree>
    <p:extLst>
      <p:ext uri="{BB962C8B-B14F-4D97-AF65-F5344CB8AC3E}">
        <p14:creationId xmlns:p14="http://schemas.microsoft.com/office/powerpoint/2010/main" val="53305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graphicFrame>
        <p:nvGraphicFramePr>
          <p:cNvPr id="5" name="Content Placeholder 4"/>
          <p:cNvGraphicFramePr>
            <a:graphicFrameLocks noGrp="1" noChangeAspect="1"/>
          </p:cNvGraphicFramePr>
          <p:nvPr>
            <p:ph idx="1"/>
            <p:extLst/>
          </p:nvPr>
        </p:nvGraphicFramePr>
        <p:xfrm>
          <a:off x="999292" y="276440"/>
          <a:ext cx="9685867" cy="6008230"/>
        </p:xfrm>
        <a:graphic>
          <a:graphicData uri="http://schemas.openxmlformats.org/presentationml/2006/ole">
            <mc:AlternateContent xmlns:mc="http://schemas.openxmlformats.org/markup-compatibility/2006">
              <mc:Choice xmlns:v="urn:schemas-microsoft-com:vml" Requires="v">
                <p:oleObj spid="_x0000_s1097" name="Acrobat Document" r:id="rId6" imgW="8019769" imgH="5667167" progId="AcroExch.Document.DC">
                  <p:embed/>
                </p:oleObj>
              </mc:Choice>
              <mc:Fallback>
                <p:oleObj name="Acrobat Document" r:id="rId6" imgW="8019769" imgH="5667167" progId="AcroExch.Document.DC">
                  <p:embed/>
                  <p:pic>
                    <p:nvPicPr>
                      <p:cNvPr id="5" name="Content Placeholder 4"/>
                      <p:cNvPicPr/>
                      <p:nvPr/>
                    </p:nvPicPr>
                    <p:blipFill>
                      <a:blip r:embed="rId7"/>
                      <a:stretch>
                        <a:fillRect/>
                      </a:stretch>
                    </p:blipFill>
                    <p:spPr>
                      <a:xfrm>
                        <a:off x="999292" y="276440"/>
                        <a:ext cx="9685867" cy="6008230"/>
                      </a:xfrm>
                      <a:prstGeom prst="rect">
                        <a:avLst/>
                      </a:prstGeom>
                    </p:spPr>
                  </p:pic>
                </p:oleObj>
              </mc:Fallback>
            </mc:AlternateContent>
          </a:graphicData>
        </a:graphic>
      </p:graphicFrame>
    </p:spTree>
    <p:extLst>
      <p:ext uri="{BB962C8B-B14F-4D97-AF65-F5344CB8AC3E}">
        <p14:creationId xmlns:p14="http://schemas.microsoft.com/office/powerpoint/2010/main" val="191296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Creating a gradient of progression</a:t>
            </a:r>
            <a:endParaRPr lang="en-GB" dirty="0">
              <a:solidFill>
                <a:srgbClr val="00ABB5"/>
              </a:solidFill>
            </a:endParaRPr>
          </a:p>
        </p:txBody>
      </p:sp>
      <p:sp>
        <p:nvSpPr>
          <p:cNvPr id="3" name="Content Placeholder 2"/>
          <p:cNvSpPr>
            <a:spLocks noGrp="1"/>
          </p:cNvSpPr>
          <p:nvPr>
            <p:ph idx="1"/>
          </p:nvPr>
        </p:nvSpPr>
        <p:spPr>
          <a:xfrm>
            <a:off x="1019510" y="1507437"/>
            <a:ext cx="10521292" cy="3990453"/>
          </a:xfrm>
        </p:spPr>
        <p:txBody>
          <a:bodyPr/>
          <a:lstStyle/>
          <a:p>
            <a:pPr marL="342900" indent="-342900">
              <a:buClr>
                <a:srgbClr val="00ABB5"/>
              </a:buClr>
              <a:buFont typeface="Arial" panose="020B0604020202020204" pitchFamily="34" charset="0"/>
              <a:buChar char="•"/>
            </a:pPr>
            <a:r>
              <a:rPr lang="en-GB" sz="2400" dirty="0" smtClean="0">
                <a:solidFill>
                  <a:schemeClr val="tx1"/>
                </a:solidFill>
              </a:rPr>
              <a:t>In the </a:t>
            </a:r>
            <a:r>
              <a:rPr lang="en-GB" sz="2400" dirty="0" smtClean="0">
                <a:solidFill>
                  <a:schemeClr val="tx1"/>
                </a:solidFill>
                <a:hlinkClick r:id="rId3"/>
              </a:rPr>
              <a:t>overarching framework </a:t>
            </a:r>
            <a:r>
              <a:rPr lang="en-GB" sz="2400" dirty="0">
                <a:solidFill>
                  <a:schemeClr val="tx1"/>
                </a:solidFill>
              </a:rPr>
              <a:t> </a:t>
            </a:r>
            <a:r>
              <a:rPr lang="en-GB" sz="2400" dirty="0" smtClean="0">
                <a:solidFill>
                  <a:schemeClr val="tx1"/>
                </a:solidFill>
              </a:rPr>
              <a:t>‘Approaching language learning from primary 1 onwards’, there are clearly laid out expectations of what learners should be able to achieve in their language learning journey as they progress from stage to stage through the </a:t>
            </a:r>
            <a:r>
              <a:rPr lang="en-GB" sz="2400" dirty="0" err="1" smtClean="0">
                <a:solidFill>
                  <a:schemeClr val="tx1"/>
                </a:solidFill>
              </a:rPr>
              <a:t>BGE</a:t>
            </a:r>
            <a:r>
              <a:rPr lang="en-GB" sz="2400" dirty="0" smtClean="0">
                <a:solidFill>
                  <a:schemeClr val="tx1"/>
                </a:solidFill>
              </a:rPr>
              <a:t>.</a:t>
            </a: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r>
              <a:rPr lang="en-GB" sz="2400" dirty="0" smtClean="0">
                <a:solidFill>
                  <a:schemeClr val="tx1"/>
                </a:solidFill>
              </a:rPr>
              <a:t>The grounding learners get from the embedding the language through routine, day-to-day exposure, coupled with discrete language lessons as learners progress through the primary stages, ensures that the pace, challenge and ambition for their learning builds steadily from </a:t>
            </a:r>
            <a:r>
              <a:rPr lang="en-GB" sz="2400" dirty="0" err="1" smtClean="0">
                <a:solidFill>
                  <a:schemeClr val="tx1"/>
                </a:solidFill>
              </a:rPr>
              <a:t>P1</a:t>
            </a:r>
            <a:r>
              <a:rPr lang="en-GB" sz="2400" dirty="0">
                <a:solidFill>
                  <a:schemeClr val="tx1"/>
                </a:solidFill>
              </a:rPr>
              <a:t> </a:t>
            </a:r>
            <a:r>
              <a:rPr lang="en-GB" sz="2400" dirty="0" smtClean="0">
                <a:solidFill>
                  <a:schemeClr val="tx1"/>
                </a:solidFill>
              </a:rPr>
              <a:t>onwards.</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989820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a:t>A 1+2 approach</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Content Placeholder 9">
            <a:extLst>
              <a:ext uri="{FF2B5EF4-FFF2-40B4-BE49-F238E27FC236}">
                <a16:creationId xmlns:a16="http://schemas.microsoft.com/office/drawing/2014/main" id="{2D2FEBFA-A3ED-4655-BB41-DFB749CF9049}"/>
              </a:ext>
            </a:extLst>
          </p:cNvPr>
          <p:cNvSpPr>
            <a:spLocks noGrp="1"/>
          </p:cNvSpPr>
          <p:nvPr>
            <p:ph idx="1"/>
          </p:nvPr>
        </p:nvSpPr>
        <p:spPr>
          <a:xfrm>
            <a:off x="1019175" y="1508125"/>
            <a:ext cx="10521950" cy="398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“Primary teachers </a:t>
            </a:r>
            <a:r>
              <a:rPr lang="en-GB" sz="2400" b="1" i="1" dirty="0"/>
              <a:t>do not have to be fluent </a:t>
            </a:r>
            <a:r>
              <a:rPr lang="en-GB" sz="2400" dirty="0"/>
              <a:t>in the modern language(s) they teach. However, they do need to have enough language and sufficient expertise in using and accessing appropriate resources so that they can include modern language teaching readily in lessons.” </a:t>
            </a:r>
          </a:p>
        </p:txBody>
      </p:sp>
      <p:sp>
        <p:nvSpPr>
          <p:cNvPr id="4" name="Rectangle 3"/>
          <p:cNvSpPr/>
          <p:nvPr/>
        </p:nvSpPr>
        <p:spPr>
          <a:xfrm>
            <a:off x="611801" y="5568084"/>
            <a:ext cx="6096000" cy="646331"/>
          </a:xfrm>
          <a:prstGeom prst="rect">
            <a:avLst/>
          </a:prstGeom>
        </p:spPr>
        <p:txBody>
          <a:bodyPr>
            <a:spAutoFit/>
          </a:bodyPr>
          <a:lstStyle/>
          <a:p>
            <a:r>
              <a:rPr lang="en-GB" altLang="en-US" b="1" dirty="0"/>
              <a:t>A 1+2 approach to language learning </a:t>
            </a:r>
            <a:endParaRPr lang="en-GB" altLang="en-US" dirty="0"/>
          </a:p>
          <a:p>
            <a:r>
              <a:rPr lang="en-GB" altLang="en-US" dirty="0"/>
              <a:t>Framework for primary schools – Guidance for </a:t>
            </a:r>
            <a:r>
              <a:rPr lang="en-GB" altLang="en-US" dirty="0" err="1"/>
              <a:t>P1</a:t>
            </a:r>
            <a:r>
              <a:rPr lang="en-GB" altLang="en-US" dirty="0"/>
              <a:t> </a:t>
            </a:r>
          </a:p>
        </p:txBody>
      </p:sp>
    </p:spTree>
    <p:extLst>
      <p:ext uri="{BB962C8B-B14F-4D97-AF65-F5344CB8AC3E}">
        <p14:creationId xmlns:p14="http://schemas.microsoft.com/office/powerpoint/2010/main" val="601252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8ED1F-5946-4976-92FD-CFA130983451}"/>
</file>

<file path=customXml/itemProps2.xml><?xml version="1.0" encoding="utf-8"?>
<ds:datastoreItem xmlns:ds="http://schemas.openxmlformats.org/officeDocument/2006/customXml" ds:itemID="{D7967039-C71A-4B84-9858-0728C216CC08}"/>
</file>

<file path=customXml/itemProps3.xml><?xml version="1.0" encoding="utf-8"?>
<ds:datastoreItem xmlns:ds="http://schemas.openxmlformats.org/officeDocument/2006/customXml" ds:itemID="{5745109E-2DDF-40CB-AC2B-FF9B10C90820}"/>
</file>

<file path=customXml/itemProps4.xml><?xml version="1.0" encoding="utf-8"?>
<ds:datastoreItem xmlns:ds="http://schemas.openxmlformats.org/officeDocument/2006/customXml" ds:itemID="{FE75B553-2AE0-4B0C-913C-4B15DEBD22D7}"/>
</file>

<file path=docProps/app.xml><?xml version="1.0" encoding="utf-8"?>
<Properties xmlns="http://schemas.openxmlformats.org/officeDocument/2006/extended-properties" xmlns:vt="http://schemas.openxmlformats.org/officeDocument/2006/docPropsVTypes">
  <Template>ES PP Template</Template>
  <TotalTime>1738</TotalTime>
  <Words>3225</Words>
  <Application>Microsoft Office PowerPoint</Application>
  <PresentationFormat>Widescreen</PresentationFormat>
  <Paragraphs>322</Paragraphs>
  <Slides>42</Slides>
  <Notes>38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Arial Bold</vt:lpstr>
      <vt:lpstr>Calibri</vt:lpstr>
      <vt:lpstr>Courier New</vt:lpstr>
      <vt:lpstr>Lucida Grande</vt:lpstr>
      <vt:lpstr>ＭＳ 明朝</vt:lpstr>
      <vt:lpstr>Times New Roman</vt:lpstr>
      <vt:lpstr>Wingdings</vt:lpstr>
      <vt:lpstr>Powerpoint_template</vt:lpstr>
      <vt:lpstr>Acrobat Document</vt:lpstr>
      <vt:lpstr>PowerPoint Presentation</vt:lpstr>
      <vt:lpstr>PowerPoint Presentation</vt:lpstr>
      <vt:lpstr>PowerPoint Presentation</vt:lpstr>
      <vt:lpstr>The aims….</vt:lpstr>
      <vt:lpstr>Creating a gradient of progression</vt:lpstr>
      <vt:lpstr>Creating a gradient of progression</vt:lpstr>
      <vt:lpstr>PowerPoint Presentation</vt:lpstr>
      <vt:lpstr>Creating a gradient of progression</vt:lpstr>
      <vt:lpstr>A 1+2 approach</vt:lpstr>
      <vt:lpstr>PowerPoint Presentation</vt:lpstr>
      <vt:lpstr>Creating a gradient of progression</vt:lpstr>
      <vt:lpstr>Creating a gradient of progression</vt:lpstr>
      <vt:lpstr>Listening and Talking</vt:lpstr>
      <vt:lpstr>Listening and Talking</vt:lpstr>
      <vt:lpstr>Listening and Talking</vt:lpstr>
      <vt:lpstr>Listening and Talking</vt:lpstr>
      <vt:lpstr>PowerPoint Presentation</vt:lpstr>
      <vt:lpstr>Creating a gradient of progression</vt:lpstr>
      <vt:lpstr>Progression through  daily routines</vt:lpstr>
      <vt:lpstr>Pronunciation</vt:lpstr>
      <vt:lpstr>Listening and talking</vt:lpstr>
      <vt:lpstr>1+2 Approach</vt:lpstr>
      <vt:lpstr>L1/ L2 interference</vt:lpstr>
      <vt:lpstr>Reading</vt:lpstr>
      <vt:lpstr>Reading</vt:lpstr>
      <vt:lpstr>A 1+2 approach</vt:lpstr>
      <vt:lpstr>Reading</vt:lpstr>
      <vt:lpstr>A 1+2 approach</vt:lpstr>
      <vt:lpstr>Cluster collaboration</vt:lpstr>
      <vt:lpstr>Writing skills</vt:lpstr>
      <vt:lpstr>PowerPoint Presentation</vt:lpstr>
      <vt:lpstr>Writing skills</vt:lpstr>
      <vt:lpstr>Writing skills</vt:lpstr>
      <vt:lpstr>Writing</vt:lpstr>
      <vt:lpstr>Writing</vt:lpstr>
      <vt:lpstr>PowerPoint Presentation</vt:lpstr>
      <vt:lpstr>Writing </vt:lpstr>
      <vt:lpstr>Writing  </vt:lpstr>
      <vt:lpstr>Knowledge about Language</vt:lpstr>
      <vt:lpstr>Knowledge about Language (continued)</vt:lpstr>
      <vt:lpstr>Creating a gradient of progression- Reflective Questions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Progression from First to Second Level in Language Learning</dc:title>
  <dc:creator>Hugh S (Shona)</dc:creator>
  <cp:lastModifiedBy>Stevenson J (Jeremy)</cp:lastModifiedBy>
  <cp:revision>194</cp:revision>
  <cp:lastPrinted>2019-03-20T14:11:17Z</cp:lastPrinted>
  <dcterms:created xsi:type="dcterms:W3CDTF">2018-11-27T13:37:47Z</dcterms:created>
  <dcterms:modified xsi:type="dcterms:W3CDTF">2019-05-07T15:37:14Z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