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5"/>
  </p:sldMasterIdLst>
  <p:notesMasterIdLst>
    <p:notesMasterId r:id="rId23"/>
  </p:notesMasterIdLst>
  <p:handoutMasterIdLst>
    <p:handoutMasterId r:id="rId24"/>
  </p:handoutMasterIdLst>
  <p:sldIdLst>
    <p:sldId id="264" r:id="rId6"/>
    <p:sldId id="369" r:id="rId7"/>
    <p:sldId id="323" r:id="rId8"/>
    <p:sldId id="374" r:id="rId9"/>
    <p:sldId id="337" r:id="rId10"/>
    <p:sldId id="367" r:id="rId11"/>
    <p:sldId id="373" r:id="rId12"/>
    <p:sldId id="338" r:id="rId13"/>
    <p:sldId id="371" r:id="rId14"/>
    <p:sldId id="370" r:id="rId15"/>
    <p:sldId id="354" r:id="rId16"/>
    <p:sldId id="339" r:id="rId17"/>
    <p:sldId id="379" r:id="rId18"/>
    <p:sldId id="340" r:id="rId19"/>
    <p:sldId id="368" r:id="rId20"/>
    <p:sldId id="372" r:id="rId21"/>
    <p:sldId id="381" r:id="rId2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D236"/>
    <a:srgbClr val="CCFFCC"/>
    <a:srgbClr val="FFFFCC"/>
    <a:srgbClr val="404040"/>
    <a:srgbClr val="00C4C4"/>
    <a:srgbClr val="00AB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7" autoAdjust="0"/>
    <p:restoredTop sz="86385" autoAdjust="0"/>
  </p:normalViewPr>
  <p:slideViewPr>
    <p:cSldViewPr snapToGrid="0">
      <p:cViewPr varScale="1">
        <p:scale>
          <a:sx n="61" d="100"/>
          <a:sy n="61" d="100"/>
        </p:scale>
        <p:origin x="90" y="21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6" d="100"/>
          <a:sy n="86" d="100"/>
        </p:scale>
        <p:origin x="379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E1EEAC2-6BA7-4ABE-8AD8-0D26EC897E9A}" type="datetimeFigureOut">
              <a:rPr lang="en-GB" smtClean="0"/>
              <a:t>19/08/2025</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47A8C41-7247-444A-9DC9-E9ACA2EFD3C8}" type="slidenum">
              <a:rPr lang="en-GB" smtClean="0"/>
              <a:t>‹#›</a:t>
            </a:fld>
            <a:endParaRPr lang="en-GB"/>
          </a:p>
        </p:txBody>
      </p:sp>
    </p:spTree>
    <p:extLst>
      <p:ext uri="{BB962C8B-B14F-4D97-AF65-F5344CB8AC3E}">
        <p14:creationId xmlns:p14="http://schemas.microsoft.com/office/powerpoint/2010/main" val="3429070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6D5B34D-ADEC-457E-B4B9-B8BA594A1FF5}" type="datetimeFigureOut">
              <a:rPr lang="en-GB" smtClean="0"/>
              <a:t>19/08/2025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238C683-9137-4122-84BD-5AA5692D6AF0}" type="slidenum">
              <a:rPr lang="en-GB" smtClean="0"/>
              <a:t>‹#›</a:t>
            </a:fld>
            <a:endParaRPr lang="en-GB"/>
          </a:p>
        </p:txBody>
      </p:sp>
    </p:spTree>
    <p:extLst>
      <p:ext uri="{BB962C8B-B14F-4D97-AF65-F5344CB8AC3E}">
        <p14:creationId xmlns:p14="http://schemas.microsoft.com/office/powerpoint/2010/main" val="1627232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youtube.com/watch?v=pFKIB25XIIQ"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BxzoS3-ILu4"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youtube.com/watch?v=KMqjBcIitJM"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Welcome to the ‘Supporting Young Carers in Education’ Professional Learning Activity. This activity is designed for anyone working with young carers in an educational setting or context. This module of learning is part of a set of 3 modules. Each modules should take between 30 minutes and an hour depending on how it is undertaken. They can be studied as a group or as in-service activities with some discussion around the reflective questions or as an individual professional learning activity with written reflections in a log. Module one is designed specifically for all educational practitioners and should help them identify and support young carers. Module 2 is designed for anyone with leadership responsibility for organizing supports for young carers in their setting and includes their legal duties. Module 3 is designed for anyone hoping to develop a whole school approach towards supporting young carers.</a:t>
            </a:r>
          </a:p>
        </p:txBody>
      </p:sp>
      <p:sp>
        <p:nvSpPr>
          <p:cNvPr id="4" name="Slide Number Placeholder 3"/>
          <p:cNvSpPr>
            <a:spLocks noGrp="1"/>
          </p:cNvSpPr>
          <p:nvPr>
            <p:ph type="sldNum" sz="quarter" idx="10"/>
          </p:nvPr>
        </p:nvSpPr>
        <p:spPr/>
        <p:txBody>
          <a:bodyPr/>
          <a:lstStyle/>
          <a:p>
            <a:fld id="{1238C683-9137-4122-84BD-5AA5692D6AF0}" type="slidenum">
              <a:rPr lang="en-GB" smtClean="0"/>
              <a:t>1</a:t>
            </a:fld>
            <a:endParaRPr lang="en-GB" dirty="0"/>
          </a:p>
        </p:txBody>
      </p:sp>
    </p:spTree>
    <p:extLst>
      <p:ext uri="{BB962C8B-B14F-4D97-AF65-F5344CB8AC3E}">
        <p14:creationId xmlns:p14="http://schemas.microsoft.com/office/powerpoint/2010/main" val="4144225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How might we know that a young person in our classroom or in our school is a young carer.  Here are some possible signs that might suggest someone has caring responsibilities.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They could be </a:t>
            </a:r>
            <a:r>
              <a:rPr lang="en-GB" dirty="0"/>
              <a:t>often late or misses days or weeks off school due to their caring responsibilities.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They hand in homework/coursework on time, or quality of their work suddenly drops as their caring responsibilities increase.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They may present as often tired, anxious, withdrawn or irritable in school.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They may get on better with adults and present as being quite mature for their age as opposed to getting on really well with their peer group which they may feel different to.</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They may get bullied or get into fights with their peers, sometimes that may be linked to something that has been said about a family member potentially about their disability or their health.</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They may find it difficult to concentrate on their 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They may difficulty joining extracurricular activities that perhaps once they joined into or they are unable to go on any school trips again making them feel slightly different to their peers and not having the same experiences as their peers.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They may regularly check their phone or want to contact the person they care for just to check that they are okay.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They may even have physical problems such as back pain perhaps if they are involved in personal care and have to lift a family member.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May also be extremely secretive about their home life.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sz="1200" b="0" i="0" kern="1200" dirty="0">
              <a:solidFill>
                <a:schemeClr val="tx1"/>
              </a:solidFill>
              <a:effectLst/>
              <a:latin typeface="+mn-lt"/>
              <a:ea typeface="+mn-ea"/>
              <a:cs typeface="+mn-cs"/>
            </a:endParaRPr>
          </a:p>
          <a:p>
            <a:endParaRPr lang="en-GB" sz="1200" b="0" i="0" kern="1200" dirty="0">
              <a:solidFill>
                <a:schemeClr val="tx1"/>
              </a:solidFill>
              <a:effectLst/>
              <a:latin typeface="+mn-lt"/>
              <a:ea typeface="+mn-ea"/>
              <a:cs typeface="+mn-cs"/>
            </a:endParaRP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Young carers, like any of their peers come from every background and display every kind of behaviour. Some indicators that a young person might be caring may look ‘positive’ for example, they may present as mature for their age, or ‘negative’, like getting into fights or skipping school. Being alert to other signs, especially if a young person is reluctant to discuss their home life is key to getting below the surface and not just treating the ‘symptom’.</a:t>
            </a:r>
            <a:endParaRPr lang="en-GB" dirty="0"/>
          </a:p>
        </p:txBody>
      </p:sp>
      <p:sp>
        <p:nvSpPr>
          <p:cNvPr id="4" name="Slide Number Placeholder 3"/>
          <p:cNvSpPr>
            <a:spLocks noGrp="1"/>
          </p:cNvSpPr>
          <p:nvPr>
            <p:ph type="sldNum" sz="quarter" idx="10"/>
          </p:nvPr>
        </p:nvSpPr>
        <p:spPr/>
        <p:txBody>
          <a:bodyPr/>
          <a:lstStyle/>
          <a:p>
            <a:fld id="{1238C683-9137-4122-84BD-5AA5692D6AF0}" type="slidenum">
              <a:rPr lang="en-GB" smtClean="0"/>
              <a:t>11</a:t>
            </a:fld>
            <a:endParaRPr lang="en-GB"/>
          </a:p>
        </p:txBody>
      </p:sp>
    </p:spTree>
    <p:extLst>
      <p:ext uri="{BB962C8B-B14F-4D97-AF65-F5344CB8AC3E}">
        <p14:creationId xmlns:p14="http://schemas.microsoft.com/office/powerpoint/2010/main" val="2098826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800" dirty="0">
                <a:solidFill>
                  <a:srgbClr val="FF0000"/>
                </a:solidFill>
              </a:rPr>
              <a:t>Some of the positives and negative impacts of caring.</a:t>
            </a:r>
          </a:p>
          <a:p>
            <a:endParaRPr lang="en-GB" sz="800" dirty="0">
              <a:solidFill>
                <a:srgbClr val="FF0000"/>
              </a:solidFill>
            </a:endParaRPr>
          </a:p>
          <a:p>
            <a:pPr lvl="0">
              <a:lnSpc>
                <a:spcPct val="150000"/>
              </a:lnSpc>
            </a:pPr>
            <a:r>
              <a:rPr lang="en-GB" sz="800" dirty="0"/>
              <a:t>Young carers tell us there are many positives of being a carer:</a:t>
            </a:r>
          </a:p>
          <a:p>
            <a:pPr marL="0" lvl="0" indent="0">
              <a:lnSpc>
                <a:spcPct val="150000"/>
              </a:lnSpc>
              <a:buFont typeface="Arial" panose="020B0604020202020204" pitchFamily="34" charset="0"/>
              <a:buNone/>
            </a:pPr>
            <a:r>
              <a:rPr lang="en-GB" sz="800" dirty="0"/>
              <a:t>They have a sense of responsibility</a:t>
            </a:r>
          </a:p>
          <a:p>
            <a:pPr marL="0" lvl="0" indent="0">
              <a:lnSpc>
                <a:spcPct val="150000"/>
              </a:lnSpc>
              <a:buFont typeface="Arial" panose="020B0604020202020204" pitchFamily="34" charset="0"/>
              <a:buNone/>
            </a:pPr>
            <a:r>
              <a:rPr lang="en-GB" sz="800" dirty="0"/>
              <a:t>They feel closer to their family and the person they care for.</a:t>
            </a:r>
          </a:p>
          <a:p>
            <a:pPr marL="0" lvl="0" indent="0">
              <a:lnSpc>
                <a:spcPct val="150000"/>
              </a:lnSpc>
              <a:buFont typeface="Arial" panose="020B0604020202020204" pitchFamily="34" charset="0"/>
              <a:buNone/>
            </a:pPr>
            <a:r>
              <a:rPr lang="en-GB" sz="800" dirty="0"/>
              <a:t>Some of them feel proud about being able to care for the people that they love.</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GB" sz="800" dirty="0"/>
              <a:t>We have talked about life skills and they do learn a how to be resilient, organisation and practical household skills, time management and budgeting.</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GB" sz="800" dirty="0"/>
              <a:t>They have a lot more awareness of medical conditions or emotional issues.</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endParaRPr lang="en-GB" sz="800" dirty="0"/>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GB" sz="800" dirty="0"/>
              <a:t>There are also negative issues to taking on a caring role.</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GB" sz="800" dirty="0"/>
              <a:t>They have less time for play, leisure or sport. They can’t take part in extracurricular activities or due to caring responsibilities they can’t attend school trips.</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GB" sz="800" dirty="0"/>
              <a:t>It can be stressful and cause anxiety</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GB" sz="800" dirty="0"/>
              <a:t>They find it difficult to make or maintain friendships.  Young carers often talk about loneliness this could be because friends may stop asking them to do things with them due to the young carer often having to say no, this is often due to caring responsibilities. </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GB" sz="800" dirty="0"/>
              <a:t>They can feel isolated.</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GB" sz="800" dirty="0"/>
              <a:t>The also feel like no one else understands what they are going through.</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GB" sz="800" dirty="0"/>
              <a:t>They can feel guilty when you want or take a break from caring.</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endParaRPr lang="en-GB" sz="800" dirty="0"/>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GB" sz="800" b="0" i="0" dirty="0">
                <a:solidFill>
                  <a:srgbClr val="FF0000"/>
                </a:solidFill>
              </a:rPr>
              <a:t>Young carers are more likely to report a mental health condition or ill health than their peers, and this likelihood increases as the hours spent caring increases.</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endParaRPr lang="en-GB" sz="800" dirty="0"/>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endParaRPr lang="en-GB" sz="800" dirty="0"/>
          </a:p>
          <a:p>
            <a:pPr marL="0" lvl="0" indent="0">
              <a:lnSpc>
                <a:spcPct val="150000"/>
              </a:lnSpc>
              <a:buFont typeface="Arial" panose="020B0604020202020204" pitchFamily="34" charset="0"/>
              <a:buNone/>
            </a:pPr>
            <a:endParaRPr lang="en-GB" sz="800" dirty="0"/>
          </a:p>
          <a:p>
            <a:endParaRPr lang="en-GB" sz="800" dirty="0">
              <a:solidFill>
                <a:srgbClr val="FF0000"/>
              </a:solidFill>
            </a:endParaRPr>
          </a:p>
          <a:p>
            <a:endParaRPr lang="en-GB" dirty="0">
              <a:solidFill>
                <a:srgbClr val="FF0000"/>
              </a:solidFill>
            </a:endParaRPr>
          </a:p>
        </p:txBody>
      </p:sp>
      <p:sp>
        <p:nvSpPr>
          <p:cNvPr id="4" name="Slide Number Placeholder 3"/>
          <p:cNvSpPr>
            <a:spLocks noGrp="1"/>
          </p:cNvSpPr>
          <p:nvPr>
            <p:ph type="sldNum" sz="quarter" idx="5"/>
          </p:nvPr>
        </p:nvSpPr>
        <p:spPr/>
        <p:txBody>
          <a:bodyPr/>
          <a:lstStyle/>
          <a:p>
            <a:fld id="{1238C683-9137-4122-84BD-5AA5692D6AF0}" type="slidenum">
              <a:rPr lang="en-GB" smtClean="0"/>
              <a:t>12</a:t>
            </a:fld>
            <a:endParaRPr lang="en-GB"/>
          </a:p>
        </p:txBody>
      </p:sp>
    </p:spTree>
    <p:extLst>
      <p:ext uri="{BB962C8B-B14F-4D97-AF65-F5344CB8AC3E}">
        <p14:creationId xmlns:p14="http://schemas.microsoft.com/office/powerpoint/2010/main" val="34738672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https://www.youtube.com/watch?v=pFKIB25XIIQ</a:t>
            </a:r>
            <a:endParaRPr lang="en-GB" dirty="0"/>
          </a:p>
        </p:txBody>
      </p:sp>
      <p:sp>
        <p:nvSpPr>
          <p:cNvPr id="4" name="Slide Number Placeholder 3"/>
          <p:cNvSpPr>
            <a:spLocks noGrp="1"/>
          </p:cNvSpPr>
          <p:nvPr>
            <p:ph type="sldNum" sz="quarter" idx="5"/>
          </p:nvPr>
        </p:nvSpPr>
        <p:spPr/>
        <p:txBody>
          <a:bodyPr/>
          <a:lstStyle/>
          <a:p>
            <a:fld id="{1238C683-9137-4122-84BD-5AA5692D6AF0}" type="slidenum">
              <a:rPr lang="en-GB" smtClean="0"/>
              <a:t>13</a:t>
            </a:fld>
            <a:endParaRPr lang="en-GB"/>
          </a:p>
        </p:txBody>
      </p:sp>
    </p:spTree>
    <p:extLst>
      <p:ext uri="{BB962C8B-B14F-4D97-AF65-F5344CB8AC3E}">
        <p14:creationId xmlns:p14="http://schemas.microsoft.com/office/powerpoint/2010/main" val="1500863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50000"/>
              </a:lnSpc>
            </a:pPr>
            <a:r>
              <a:rPr lang="en-GB" sz="1200" dirty="0">
                <a:solidFill>
                  <a:schemeClr val="tx1">
                    <a:lumMod val="65000"/>
                    <a:lumOff val="35000"/>
                  </a:schemeClr>
                </a:solidFill>
              </a:rPr>
              <a:t>Some of those negative impacts of caring then has a knock on effect on their education.</a:t>
            </a:r>
          </a:p>
          <a:p>
            <a:pPr lvl="0">
              <a:lnSpc>
                <a:spcPct val="150000"/>
              </a:lnSpc>
            </a:pPr>
            <a:r>
              <a:rPr lang="en-GB" sz="1200" dirty="0">
                <a:solidFill>
                  <a:schemeClr val="tx1">
                    <a:lumMod val="65000"/>
                    <a:lumOff val="35000"/>
                  </a:schemeClr>
                </a:solidFill>
              </a:rPr>
              <a:t>So in their education young carers may often be distracted from their work and find it difficult to finish pieces of work. </a:t>
            </a:r>
          </a:p>
          <a:p>
            <a:pPr marL="0"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r>
              <a:rPr lang="en-GB" sz="1200" dirty="0">
                <a:solidFill>
                  <a:schemeClr val="tx1">
                    <a:lumMod val="65000"/>
                    <a:lumOff val="35000"/>
                  </a:schemeClr>
                </a:solidFill>
              </a:rPr>
              <a:t> be quiet or withdrawn when it comes to group work activities or participation exercises.</a:t>
            </a:r>
          </a:p>
          <a:p>
            <a:pPr marL="0" indent="0">
              <a:lnSpc>
                <a:spcPct val="150000"/>
              </a:lnSpc>
              <a:buFont typeface="Arial" panose="020B0604020202020204" pitchFamily="34" charset="0"/>
              <a:buNone/>
            </a:pPr>
            <a:r>
              <a:rPr lang="en-GB" sz="1200" dirty="0">
                <a:solidFill>
                  <a:schemeClr val="tx1">
                    <a:lumMod val="65000"/>
                    <a:lumOff val="35000"/>
                  </a:schemeClr>
                </a:solidFill>
              </a:rPr>
              <a:t>Find it difficult to engage in learning because of worry or tiredness.</a:t>
            </a:r>
          </a:p>
          <a:p>
            <a:pPr marL="0" lvl="0" indent="0">
              <a:lnSpc>
                <a:spcPct val="150000"/>
              </a:lnSpc>
              <a:buFont typeface="Arial" panose="020B0604020202020204" pitchFamily="34" charset="0"/>
              <a:buNone/>
            </a:pPr>
            <a:r>
              <a:rPr lang="en-GB" sz="1200" dirty="0">
                <a:solidFill>
                  <a:schemeClr val="tx1">
                    <a:lumMod val="65000"/>
                    <a:lumOff val="35000"/>
                  </a:schemeClr>
                </a:solidFill>
              </a:rPr>
              <a:t>They often have difficulties doing homework due to a lack of time or opportunity to study at home and this can have a knock on effect on the progress they are making within a subject.</a:t>
            </a:r>
          </a:p>
          <a:p>
            <a:pPr marL="0" lvl="0" indent="0">
              <a:lnSpc>
                <a:spcPct val="150000"/>
              </a:lnSpc>
              <a:buFont typeface="Arial" panose="020B0604020202020204" pitchFamily="34" charset="0"/>
              <a:buNone/>
            </a:pPr>
            <a:r>
              <a:rPr lang="en-GB" sz="1200" dirty="0">
                <a:solidFill>
                  <a:schemeClr val="tx1">
                    <a:lumMod val="65000"/>
                    <a:lumOff val="35000"/>
                  </a:schemeClr>
                </a:solidFill>
              </a:rPr>
              <a:t>They can have a lack support from home for school activities such as parents nights/open days which makes them slightly different to their peers.</a:t>
            </a:r>
          </a:p>
          <a:p>
            <a:pPr marL="0" lvl="0" indent="0">
              <a:lnSpc>
                <a:spcPct val="150000"/>
              </a:lnSpc>
              <a:buFont typeface="Arial" panose="020B0604020202020204" pitchFamily="34" charset="0"/>
              <a:buNone/>
            </a:pPr>
            <a:r>
              <a:rPr lang="en-GB" sz="1200" dirty="0">
                <a:solidFill>
                  <a:schemeClr val="tx1">
                    <a:lumMod val="65000"/>
                    <a:lumOff val="35000"/>
                  </a:schemeClr>
                </a:solidFill>
              </a:rPr>
              <a:t>They may feel pressured to remain in a caring role after they leave school.</a:t>
            </a:r>
          </a:p>
          <a:p>
            <a:pPr marL="0" lvl="0" indent="0">
              <a:lnSpc>
                <a:spcPct val="150000"/>
              </a:lnSpc>
              <a:buFont typeface="Arial" panose="020B0604020202020204" pitchFamily="34" charset="0"/>
              <a:buNone/>
            </a:pPr>
            <a:r>
              <a:rPr lang="en-GB" sz="1200" dirty="0">
                <a:solidFill>
                  <a:schemeClr val="tx1">
                    <a:lumMod val="65000"/>
                    <a:lumOff val="35000"/>
                  </a:schemeClr>
                </a:solidFill>
              </a:rPr>
              <a:t>Thus could in the long term lead onto them not progressing onto a positive destination such as further/higher education, training, or work due to having caring responsibilities or wanting to continue with caring responsibilities.</a:t>
            </a:r>
          </a:p>
          <a:p>
            <a:endParaRPr lang="en-GB" dirty="0"/>
          </a:p>
        </p:txBody>
      </p:sp>
      <p:sp>
        <p:nvSpPr>
          <p:cNvPr id="4" name="Slide Number Placeholder 3"/>
          <p:cNvSpPr>
            <a:spLocks noGrp="1"/>
          </p:cNvSpPr>
          <p:nvPr>
            <p:ph type="sldNum" sz="quarter" idx="10"/>
          </p:nvPr>
        </p:nvSpPr>
        <p:spPr/>
        <p:txBody>
          <a:bodyPr/>
          <a:lstStyle/>
          <a:p>
            <a:fld id="{1238C683-9137-4122-84BD-5AA5692D6AF0}" type="slidenum">
              <a:rPr lang="en-GB" smtClean="0"/>
              <a:t>14</a:t>
            </a:fld>
            <a:endParaRPr lang="en-GB"/>
          </a:p>
        </p:txBody>
      </p:sp>
    </p:spTree>
    <p:extLst>
      <p:ext uri="{BB962C8B-B14F-4D97-AF65-F5344CB8AC3E}">
        <p14:creationId xmlns:p14="http://schemas.microsoft.com/office/powerpoint/2010/main" val="2255914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film developed by the NHS Education Service with young carers was primarily made for health and social care workers. However, it is equally applicable for anyone who supports young carers particularly those in education.</a:t>
            </a:r>
          </a:p>
          <a:p>
            <a:r>
              <a:rPr lang="en-GB" dirty="0"/>
              <a:t>Please enjoy the film by clicking on </a:t>
            </a:r>
            <a:r>
              <a:rPr lang="en-GB"/>
              <a:t>the link.</a:t>
            </a:r>
            <a:endParaRPr lang="en-GB" dirty="0"/>
          </a:p>
        </p:txBody>
      </p:sp>
      <p:sp>
        <p:nvSpPr>
          <p:cNvPr id="4" name="Slide Number Placeholder 3"/>
          <p:cNvSpPr>
            <a:spLocks noGrp="1"/>
          </p:cNvSpPr>
          <p:nvPr>
            <p:ph type="sldNum" sz="quarter" idx="5"/>
          </p:nvPr>
        </p:nvSpPr>
        <p:spPr/>
        <p:txBody>
          <a:bodyPr/>
          <a:lstStyle/>
          <a:p>
            <a:fld id="{1238C683-9137-4122-84BD-5AA5692D6AF0}" type="slidenum">
              <a:rPr lang="en-GB" smtClean="0"/>
              <a:t>15</a:t>
            </a:fld>
            <a:endParaRPr lang="en-GB"/>
          </a:p>
        </p:txBody>
      </p:sp>
    </p:spTree>
    <p:extLst>
      <p:ext uri="{BB962C8B-B14F-4D97-AF65-F5344CB8AC3E}">
        <p14:creationId xmlns:p14="http://schemas.microsoft.com/office/powerpoint/2010/main" val="25785459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Reflecting on what you have just heard and seen, </a:t>
            </a:r>
            <a:r>
              <a:rPr lang="en-GB" kern="0" dirty="0"/>
              <a:t>in your educational or child care setting is there a process for identifying young carers? Record your thoughts in the professional learning log.</a:t>
            </a:r>
          </a:p>
          <a:p>
            <a:endParaRPr lang="en-GB" dirty="0"/>
          </a:p>
        </p:txBody>
      </p:sp>
      <p:sp>
        <p:nvSpPr>
          <p:cNvPr id="4" name="Slide Number Placeholder 3"/>
          <p:cNvSpPr>
            <a:spLocks noGrp="1"/>
          </p:cNvSpPr>
          <p:nvPr>
            <p:ph type="sldNum" sz="quarter" idx="5"/>
          </p:nvPr>
        </p:nvSpPr>
        <p:spPr/>
        <p:txBody>
          <a:bodyPr/>
          <a:lstStyle/>
          <a:p>
            <a:fld id="{1238C683-9137-4122-84BD-5AA5692D6AF0}" type="slidenum">
              <a:rPr lang="en-GB" smtClean="0"/>
              <a:t>16</a:t>
            </a:fld>
            <a:endParaRPr lang="en-GB"/>
          </a:p>
        </p:txBody>
      </p:sp>
    </p:spTree>
    <p:extLst>
      <p:ext uri="{BB962C8B-B14F-4D97-AF65-F5344CB8AC3E}">
        <p14:creationId xmlns:p14="http://schemas.microsoft.com/office/powerpoint/2010/main" val="649227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Reflecting on what you have just heard and seen, </a:t>
            </a:r>
            <a:r>
              <a:rPr lang="en-GB" kern="0" dirty="0"/>
              <a:t>in your educational or child care setting is there a process for identifying young carers? Record your thoughts in the professional learning log.</a:t>
            </a:r>
          </a:p>
          <a:p>
            <a:endParaRPr lang="en-GB" dirty="0"/>
          </a:p>
        </p:txBody>
      </p:sp>
      <p:sp>
        <p:nvSpPr>
          <p:cNvPr id="4" name="Slide Number Placeholder 3"/>
          <p:cNvSpPr>
            <a:spLocks noGrp="1"/>
          </p:cNvSpPr>
          <p:nvPr>
            <p:ph type="sldNum" sz="quarter" idx="5"/>
          </p:nvPr>
        </p:nvSpPr>
        <p:spPr/>
        <p:txBody>
          <a:bodyPr/>
          <a:lstStyle/>
          <a:p>
            <a:fld id="{1238C683-9137-4122-84BD-5AA5692D6AF0}" type="slidenum">
              <a:rPr lang="en-GB" smtClean="0"/>
              <a:t>17</a:t>
            </a:fld>
            <a:endParaRPr lang="en-GB"/>
          </a:p>
        </p:txBody>
      </p:sp>
    </p:spTree>
    <p:extLst>
      <p:ext uri="{BB962C8B-B14F-4D97-AF65-F5344CB8AC3E}">
        <p14:creationId xmlns:p14="http://schemas.microsoft.com/office/powerpoint/2010/main" val="3285948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first module helps educational practitioners Identify Young Carers. It consists of 3 short presentations and some optional reading tasks. This first presentation highlights the key information regarding young carers.</a:t>
            </a:r>
          </a:p>
        </p:txBody>
      </p:sp>
      <p:sp>
        <p:nvSpPr>
          <p:cNvPr id="4" name="Slide Number Placeholder 3"/>
          <p:cNvSpPr>
            <a:spLocks noGrp="1"/>
          </p:cNvSpPr>
          <p:nvPr>
            <p:ph type="sldNum" sz="quarter" idx="10"/>
          </p:nvPr>
        </p:nvSpPr>
        <p:spPr/>
        <p:txBody>
          <a:bodyPr/>
          <a:lstStyle/>
          <a:p>
            <a:fld id="{1238C683-9137-4122-84BD-5AA5692D6AF0}" type="slidenum">
              <a:rPr lang="en-GB" smtClean="0"/>
              <a:t>2</a:t>
            </a:fld>
            <a:endParaRPr lang="en-GB" dirty="0"/>
          </a:p>
        </p:txBody>
      </p:sp>
    </p:spTree>
    <p:extLst>
      <p:ext uri="{BB962C8B-B14F-4D97-AF65-F5344CB8AC3E}">
        <p14:creationId xmlns:p14="http://schemas.microsoft.com/office/powerpoint/2010/main" val="1957840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tx1">
                    <a:lumMod val="85000"/>
                    <a:lumOff val="15000"/>
                  </a:schemeClr>
                </a:solidFill>
              </a:rPr>
              <a:t>A </a:t>
            </a:r>
            <a:r>
              <a:rPr lang="en-GB" b="1" dirty="0">
                <a:solidFill>
                  <a:schemeClr val="tx1">
                    <a:lumMod val="85000"/>
                    <a:lumOff val="15000"/>
                  </a:schemeClr>
                </a:solidFill>
              </a:rPr>
              <a:t>young carer </a:t>
            </a:r>
            <a:r>
              <a:rPr lang="en-GB" dirty="0">
                <a:solidFill>
                  <a:schemeClr val="tx1">
                    <a:lumMod val="85000"/>
                    <a:lumOff val="15000"/>
                  </a:schemeClr>
                </a:solidFill>
              </a:rPr>
              <a:t>is someone under 18 who helps look after someone in their family, or a friend, who is ill, disabled, has a mental health condition or misuses drugs or alcohol. They don’t have to stay with the person they care for and there caring responsibilities may be emotional as well as practical. We know that the level of responsibility placed on a young carer would normally be associated with that of an adult. We know some young carers look after more than one person, so they may look after a grandparent or sibling, and they may also have health issues of their own. Some young carers may start providing care at a very young age, other may become carers overnight and this could be due to injury, illness or after a diagnosis. Other young carers are just born into a caring role. We know some young carers don’t realise they are, or recognise themselves, as carers. It’s just something that they do – it’s my mum/dad, it’s my brother/sister, or it’s my granny/</a:t>
            </a:r>
            <a:r>
              <a:rPr lang="en-GB" dirty="0" err="1">
                <a:solidFill>
                  <a:schemeClr val="tx1">
                    <a:lumMod val="85000"/>
                    <a:lumOff val="15000"/>
                  </a:schemeClr>
                </a:solidFill>
              </a:rPr>
              <a:t>granda</a:t>
            </a:r>
            <a:r>
              <a:rPr lang="en-GB" dirty="0">
                <a:solidFill>
                  <a:schemeClr val="tx1">
                    <a:lumMod val="85000"/>
                    <a:lumOff val="15000"/>
                  </a:schemeClr>
                </a:solidFill>
              </a:rPr>
              <a:t>. Often the condition of the person they care for is not obvious, so other people don’t realise that the young person needs help.</a:t>
            </a:r>
          </a:p>
        </p:txBody>
      </p:sp>
      <p:sp>
        <p:nvSpPr>
          <p:cNvPr id="4" name="Slide Number Placeholder 3"/>
          <p:cNvSpPr>
            <a:spLocks noGrp="1"/>
          </p:cNvSpPr>
          <p:nvPr>
            <p:ph type="sldNum" sz="quarter" idx="10"/>
          </p:nvPr>
        </p:nvSpPr>
        <p:spPr/>
        <p:txBody>
          <a:bodyPr/>
          <a:lstStyle/>
          <a:p>
            <a:fld id="{1238C683-9137-4122-84BD-5AA5692D6AF0}" type="slidenum">
              <a:rPr lang="en-GB" smtClean="0"/>
              <a:t>3</a:t>
            </a:fld>
            <a:endParaRPr lang="en-GB" dirty="0"/>
          </a:p>
        </p:txBody>
      </p:sp>
    </p:spTree>
    <p:extLst>
      <p:ext uri="{BB962C8B-B14F-4D97-AF65-F5344CB8AC3E}">
        <p14:creationId xmlns:p14="http://schemas.microsoft.com/office/powerpoint/2010/main" val="3418034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lumMod val="65000"/>
                    <a:lumOff val="35000"/>
                  </a:schemeClr>
                </a:solidFill>
                <a:hlinkClick r:id="rId3"/>
              </a:rPr>
              <a:t>https://www.youtube.com/watch?v=BxzoS3-ILu4</a:t>
            </a:r>
            <a:r>
              <a:rPr lang="en-GB" dirty="0">
                <a:solidFill>
                  <a:schemeClr val="tx1">
                    <a:lumMod val="65000"/>
                    <a:lumOff val="35000"/>
                  </a:schemeClr>
                </a:solidFill>
              </a:rPr>
              <a:t> </a:t>
            </a:r>
          </a:p>
          <a:p>
            <a:endParaRPr lang="en-GB" dirty="0"/>
          </a:p>
        </p:txBody>
      </p:sp>
      <p:sp>
        <p:nvSpPr>
          <p:cNvPr id="4" name="Slide Number Placeholder 3"/>
          <p:cNvSpPr>
            <a:spLocks noGrp="1"/>
          </p:cNvSpPr>
          <p:nvPr>
            <p:ph type="sldNum" sz="quarter" idx="5"/>
          </p:nvPr>
        </p:nvSpPr>
        <p:spPr/>
        <p:txBody>
          <a:bodyPr/>
          <a:lstStyle/>
          <a:p>
            <a:fld id="{1238C683-9137-4122-84BD-5AA5692D6AF0}" type="slidenum">
              <a:rPr lang="en-GB" smtClean="0"/>
              <a:t>4</a:t>
            </a:fld>
            <a:endParaRPr lang="en-GB"/>
          </a:p>
        </p:txBody>
      </p:sp>
    </p:spTree>
    <p:extLst>
      <p:ext uri="{BB962C8B-B14F-4D97-AF65-F5344CB8AC3E}">
        <p14:creationId xmlns:p14="http://schemas.microsoft.com/office/powerpoint/2010/main" val="915202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Young carers can have many responsibilities that include but are not restricted to domestic activities that include cleaning, washing, laundry and other tasks around the house. They may also do various household management jobs such as food shopping, cooking family meals. Young carers regularly ask to be taught extra life skills such as how to cook for a family of 5, how to iron schools uniforms, and specifically how to manage financial matters such as withdrawing cash from a cash machine, paying bills, managing the family budget. Young carers may also have to organise appointments, collect prescriptions, organise afterschool activities for a brother or sister, or even checking homework. Some young carers may be responsible for some of the personal care of a family member such as washing, bathing, giving medication, or helping someone get out of bed, move around, or push their wheelchair. Obviously some of the tasks could be quite physical. Emotional care is one of the biggest roles that young carers may provide and is often overlooked. They could just be making sure the person they care is OK but we often hear that they need additional help to be able to speak to someone who is depressed, anxious or suicidal. They could be caring for someone who has a mental health condition. Sibling care is when a young carer looks after a brother or sister in a parental role because their parent has a long term health condition. Some young carers also act as a communication broker for the person they care for, for example those with language barriers, those who use sign language or even those with low literacy level who need help filling out forms.</a:t>
            </a:r>
          </a:p>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 </a:t>
            </a:r>
          </a:p>
          <a:p>
            <a:r>
              <a:rPr lang="en-GB" sz="1800" dirty="0">
                <a:effectLst/>
                <a:latin typeface="Arial" panose="020B0604020202020204" pitchFamily="34" charset="0"/>
                <a:ea typeface="Times New Roman" panose="02020603050405020304" pitchFamily="18" charset="0"/>
                <a:cs typeface="Times New Roman" panose="02020603050405020304" pitchFamily="18" charset="0"/>
              </a:rPr>
              <a:t>As you can see many of these tasks are above and beyond what a child or young person who does not have caring responsibilities would be expected to do.</a:t>
            </a:r>
          </a:p>
        </p:txBody>
      </p:sp>
      <p:sp>
        <p:nvSpPr>
          <p:cNvPr id="4" name="Slide Number Placeholder 3"/>
          <p:cNvSpPr>
            <a:spLocks noGrp="1"/>
          </p:cNvSpPr>
          <p:nvPr>
            <p:ph type="sldNum" sz="quarter" idx="5"/>
          </p:nvPr>
        </p:nvSpPr>
        <p:spPr/>
        <p:txBody>
          <a:bodyPr/>
          <a:lstStyle/>
          <a:p>
            <a:fld id="{1238C683-9137-4122-84BD-5AA5692D6AF0}" type="slidenum">
              <a:rPr lang="en-GB" smtClean="0"/>
              <a:t>5</a:t>
            </a:fld>
            <a:endParaRPr lang="en-GB"/>
          </a:p>
        </p:txBody>
      </p:sp>
    </p:spTree>
    <p:extLst>
      <p:ext uri="{BB962C8B-B14F-4D97-AF65-F5344CB8AC3E}">
        <p14:creationId xmlns:p14="http://schemas.microsoft.com/office/powerpoint/2010/main" val="1283196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dirty="0"/>
              <a:t>Scottish Government </a:t>
            </a:r>
            <a:r>
              <a:rPr lang="en-US" sz="1200" dirty="0" err="1"/>
              <a:t>recognise</a:t>
            </a:r>
            <a:r>
              <a:rPr lang="en-US" sz="1200" dirty="0"/>
              <a:t> that there are at least </a:t>
            </a:r>
            <a:r>
              <a:rPr lang="en-US" sz="1200" b="1" dirty="0">
                <a:solidFill>
                  <a:schemeClr val="accent2"/>
                </a:solidFill>
              </a:rPr>
              <a:t>30,000</a:t>
            </a:r>
            <a:r>
              <a:rPr lang="en-US" sz="1200" b="1" dirty="0">
                <a:solidFill>
                  <a:srgbClr val="E2007A"/>
                </a:solidFill>
              </a:rPr>
              <a:t> </a:t>
            </a:r>
            <a:r>
              <a:rPr lang="en-US" sz="1200" dirty="0"/>
              <a:t>young carers in Scotland. </a:t>
            </a:r>
            <a:r>
              <a:rPr lang="en-GB" sz="1200" dirty="0"/>
              <a:t>Extensive survey work by young carers services and Carers Trust show that </a:t>
            </a:r>
            <a:r>
              <a:rPr lang="en-GB" sz="1200" b="1" dirty="0">
                <a:solidFill>
                  <a:schemeClr val="accent2"/>
                </a:solidFill>
              </a:rPr>
              <a:t>1</a:t>
            </a:r>
            <a:r>
              <a:rPr lang="en-GB" sz="1200" dirty="0">
                <a:solidFill>
                  <a:schemeClr val="accent2"/>
                </a:solidFill>
              </a:rPr>
              <a:t> </a:t>
            </a:r>
            <a:r>
              <a:rPr lang="en-GB" sz="1200" dirty="0"/>
              <a:t>in </a:t>
            </a:r>
            <a:r>
              <a:rPr lang="en-GB" sz="1200" b="1" dirty="0">
                <a:solidFill>
                  <a:schemeClr val="accent2"/>
                </a:solidFill>
              </a:rPr>
              <a:t>5</a:t>
            </a:r>
            <a:r>
              <a:rPr lang="en-GB" sz="1200" dirty="0"/>
              <a:t> children in a class has a caring role. </a:t>
            </a:r>
            <a:r>
              <a:rPr lang="en-US" sz="1200" b="1" dirty="0">
                <a:solidFill>
                  <a:schemeClr val="accent2"/>
                </a:solidFill>
              </a:rPr>
              <a:t>However in the whole of Scotland only 8563</a:t>
            </a:r>
            <a:r>
              <a:rPr lang="en-US" sz="1200" dirty="0">
                <a:solidFill>
                  <a:schemeClr val="tx1"/>
                </a:solidFill>
              </a:rPr>
              <a:t> </a:t>
            </a:r>
            <a:r>
              <a:rPr lang="en-US" sz="1200" dirty="0"/>
              <a:t>young carers are recorded on </a:t>
            </a:r>
            <a:r>
              <a:rPr lang="en-US" sz="1200" dirty="0" err="1"/>
              <a:t>SEEMiS</a:t>
            </a:r>
            <a:r>
              <a:rPr lang="en-US" sz="1200"/>
              <a:t> 2024 </a:t>
            </a:r>
            <a:r>
              <a:rPr lang="en-US" sz="1200" dirty="0"/>
              <a:t>Pupil Census in Scotland (Publicly funded primary and secondary schools). This shows a massive underrepresentation of young carers who are currently in Scottish schools.</a:t>
            </a:r>
          </a:p>
          <a:p>
            <a:endParaRPr lang="en-GB" dirty="0"/>
          </a:p>
        </p:txBody>
      </p:sp>
      <p:sp>
        <p:nvSpPr>
          <p:cNvPr id="4" name="Slide Number Placeholder 3"/>
          <p:cNvSpPr>
            <a:spLocks noGrp="1"/>
          </p:cNvSpPr>
          <p:nvPr>
            <p:ph type="sldNum" sz="quarter" idx="5"/>
          </p:nvPr>
        </p:nvSpPr>
        <p:spPr/>
        <p:txBody>
          <a:bodyPr/>
          <a:lstStyle/>
          <a:p>
            <a:fld id="{1238C683-9137-4122-84BD-5AA5692D6AF0}" type="slidenum">
              <a:rPr lang="en-GB" smtClean="0"/>
              <a:t>6</a:t>
            </a:fld>
            <a:endParaRPr lang="en-GB"/>
          </a:p>
        </p:txBody>
      </p:sp>
    </p:spTree>
    <p:extLst>
      <p:ext uri="{BB962C8B-B14F-4D97-AF65-F5344CB8AC3E}">
        <p14:creationId xmlns:p14="http://schemas.microsoft.com/office/powerpoint/2010/main" val="1533639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a:t>Reflecting on what you’ve just heard and read, </a:t>
            </a:r>
            <a:r>
              <a:rPr lang="en-US" sz="1200" dirty="0">
                <a:effectLst/>
                <a:latin typeface="Arial" panose="020B0604020202020204" pitchFamily="34" charset="0"/>
              </a:rPr>
              <a:t>i</a:t>
            </a:r>
            <a:r>
              <a:rPr lang="en-US" sz="1200" dirty="0">
                <a:effectLst/>
                <a:latin typeface="Arial" panose="020B0604020202020204" pitchFamily="34" charset="0"/>
                <a:ea typeface="Times New Roman" panose="02020603050405020304" pitchFamily="18" charset="0"/>
              </a:rPr>
              <a:t>f there are so many young carers in Scotland why do you think we only know about a small number of them?</a:t>
            </a:r>
            <a:r>
              <a:rPr lang="en-GB" sz="1200" kern="1200">
                <a:effectLst/>
                <a:latin typeface="Times New Roman" panose="02020603050405020304" pitchFamily="18" charset="0"/>
                <a:ea typeface="Times New Roman" panose="02020603050405020304" pitchFamily="18" charset="0"/>
              </a:rPr>
              <a:t> Please </a:t>
            </a:r>
            <a:r>
              <a:rPr lang="en-GB" sz="1200" kern="1200" dirty="0">
                <a:effectLst/>
                <a:latin typeface="Times New Roman" panose="02020603050405020304" pitchFamily="18" charset="0"/>
                <a:ea typeface="Times New Roman" panose="02020603050405020304" pitchFamily="18" charset="0"/>
              </a:rPr>
              <a:t>r</a:t>
            </a:r>
            <a:r>
              <a:rPr lang="en-GB" sz="1050" kern="0"/>
              <a:t>ecord </a:t>
            </a:r>
            <a:r>
              <a:rPr lang="en-GB" sz="1050" kern="0" dirty="0"/>
              <a:t>your thoughts in the professional </a:t>
            </a:r>
            <a:r>
              <a:rPr lang="en-GB" sz="1050" kern="0"/>
              <a:t>learning log.</a:t>
            </a:r>
            <a:endParaRPr lang="en-GB" sz="1050" kern="0" dirty="0"/>
          </a:p>
          <a:p>
            <a:endParaRPr lang="en-GB" dirty="0"/>
          </a:p>
        </p:txBody>
      </p:sp>
      <p:sp>
        <p:nvSpPr>
          <p:cNvPr id="4" name="Slide Number Placeholder 3"/>
          <p:cNvSpPr>
            <a:spLocks noGrp="1"/>
          </p:cNvSpPr>
          <p:nvPr>
            <p:ph type="sldNum" sz="quarter" idx="5"/>
          </p:nvPr>
        </p:nvSpPr>
        <p:spPr/>
        <p:txBody>
          <a:bodyPr/>
          <a:lstStyle/>
          <a:p>
            <a:fld id="{1238C683-9137-4122-84BD-5AA5692D6AF0}" type="slidenum">
              <a:rPr lang="en-GB" smtClean="0"/>
              <a:t>7</a:t>
            </a:fld>
            <a:endParaRPr lang="en-GB"/>
          </a:p>
        </p:txBody>
      </p:sp>
    </p:spTree>
    <p:extLst>
      <p:ext uri="{BB962C8B-B14F-4D97-AF65-F5344CB8AC3E}">
        <p14:creationId xmlns:p14="http://schemas.microsoft.com/office/powerpoint/2010/main" val="3789538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Often, we hear from young carers the reasons that they don’t come forward and one of the biggest reasons for keeping their caring role a secret is due to worrying about being taken into care. They worry about the family being split up, there is a genuine fear of social work and there needs to be work to re-educate young carers about social workers.</a:t>
            </a:r>
          </a:p>
          <a:p>
            <a:endParaRPr lang="en-GB" dirty="0"/>
          </a:p>
          <a:p>
            <a:r>
              <a:rPr lang="en-GB" dirty="0"/>
              <a:t>Some don’t realise they are young carers or that their life is different to their peers.  Some young carers have told us they thought everyone had caring responsibilities and it wasn’t any different.</a:t>
            </a:r>
          </a:p>
          <a:p>
            <a:endParaRPr lang="en-GB" dirty="0"/>
          </a:p>
          <a:p>
            <a:r>
              <a:rPr lang="en-GB" dirty="0"/>
              <a:t>No one has asked them about being a young carer so they have never had an opportunity to share their story.</a:t>
            </a:r>
          </a:p>
          <a:p>
            <a:endParaRPr lang="en-GB" dirty="0"/>
          </a:p>
          <a:p>
            <a:r>
              <a:rPr lang="en-GB" dirty="0"/>
              <a:t>They also don’t feel they have someone they can trust to talk about their caring role so they never disclose.  They don’t want to come forward but may drop little hints, however, will never fully trust anyone.</a:t>
            </a:r>
          </a:p>
          <a:p>
            <a:endParaRPr lang="en-GB" dirty="0"/>
          </a:p>
          <a:p>
            <a:r>
              <a:rPr lang="en-GB" dirty="0"/>
              <a:t>The don’t want to be considered different to their peers. When peers come into class and are talking about activities they did the night before, the young carer doesn’t want to talk about being different.</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Another one is they can be </a:t>
            </a:r>
            <a:r>
              <a:rPr lang="en-GB" sz="1200" dirty="0">
                <a:solidFill>
                  <a:schemeClr val="tx1">
                    <a:lumMod val="65000"/>
                    <a:lumOff val="35000"/>
                  </a:schemeClr>
                </a:solidFill>
              </a:rPr>
              <a:t>embarrassed about their caring role or they don’t want others to think badly about their parents or family, particularly if they have a mental health condition or there is drugs or alcohol involved, there is a big stigma around this.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tx1">
                  <a:lumMod val="65000"/>
                  <a:lumOff val="3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lumMod val="65000"/>
                    <a:lumOff val="35000"/>
                  </a:schemeClr>
                </a:solidFill>
              </a:rPr>
              <a:t>They are really worried about bullying, a lot of young carers come forward saying they feel they are going to be bullied for what they do.</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chemeClr val="tx1">
                    <a:lumMod val="65000"/>
                    <a:lumOff val="35000"/>
                  </a:schemeClr>
                </a:solidFill>
              </a:rPr>
              <a:t>Want to keep their identity at school/college/work separate from their caring role, this is a chance where they have an opportunity to be someone different and not just a young carer.</a:t>
            </a:r>
          </a:p>
          <a:p>
            <a:endParaRPr lang="en-GB" dirty="0"/>
          </a:p>
          <a:p>
            <a:endParaRPr lang="en-GB" dirty="0"/>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1238C683-9137-4122-84BD-5AA5692D6AF0}" type="slidenum">
              <a:rPr lang="en-GB" smtClean="0"/>
              <a:t>8</a:t>
            </a:fld>
            <a:endParaRPr lang="en-GB"/>
          </a:p>
        </p:txBody>
      </p:sp>
    </p:spTree>
    <p:extLst>
      <p:ext uri="{BB962C8B-B14F-4D97-AF65-F5344CB8AC3E}">
        <p14:creationId xmlns:p14="http://schemas.microsoft.com/office/powerpoint/2010/main" val="3142512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hlinkClick r:id="rId3"/>
              </a:rPr>
              <a:t>(270) Media Ambassadors 2021 - YouTube</a:t>
            </a:r>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1238C683-9137-4122-84BD-5AA5692D6AF0}" type="slidenum">
              <a:rPr lang="en-GB" smtClean="0"/>
              <a:t>9</a:t>
            </a:fld>
            <a:endParaRPr lang="en-GB"/>
          </a:p>
        </p:txBody>
      </p:sp>
    </p:spTree>
    <p:extLst>
      <p:ext uri="{BB962C8B-B14F-4D97-AF65-F5344CB8AC3E}">
        <p14:creationId xmlns:p14="http://schemas.microsoft.com/office/powerpoint/2010/main" val="340612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hasCustomPrompt="1"/>
          </p:nvPr>
        </p:nvSpPr>
        <p:spPr/>
        <p:txBody>
          <a:bodyPr/>
          <a:lstStyle>
            <a:lvl1pPr>
              <a:defRPr b="0" baseline="0"/>
            </a:lvl1pPr>
            <a:lvl2pPr marL="742950" indent="-285750">
              <a:buFont typeface="Arial"/>
              <a:buChar char="•"/>
              <a:defRPr/>
            </a:lvl2pPr>
            <a:lvl3pPr marL="1257300" indent="-342900">
              <a:buFont typeface="Lucida Grande"/>
              <a:buChar char="-"/>
              <a:defRPr/>
            </a:lvl3pPr>
            <a:lvl4pPr marL="1714500" indent="-342900">
              <a:buClr>
                <a:srgbClr val="00ABB5"/>
              </a:buClr>
              <a:buFont typeface="Wingdings" charset="2"/>
              <a:buChar char="Ø"/>
              <a:defRPr/>
            </a:lvl4pPr>
            <a:lvl5pPr marL="2171700" indent="-342900">
              <a:buClr>
                <a:srgbClr val="00ABB5"/>
              </a:buClr>
              <a:buFont typeface="Lucida Grande"/>
              <a:buChar char="-"/>
              <a:defRPr/>
            </a:lvl5pPr>
            <a:lvl6pPr>
              <a:buClr>
                <a:srgbClr val="00ABB5"/>
              </a:buClr>
              <a:defRPr/>
            </a:lvl6pPr>
          </a:lstStyle>
          <a:p>
            <a:pPr lvl="0"/>
            <a:r>
              <a:rPr lang="en-US" dirty="0"/>
              <a:t>Main body style like this and leading into bullets:</a:t>
            </a:r>
          </a:p>
          <a:p>
            <a:pPr lvl="1"/>
            <a:r>
              <a:rPr lang="en-US" dirty="0"/>
              <a:t>First level bullet</a:t>
            </a:r>
          </a:p>
          <a:p>
            <a:pPr lvl="2"/>
            <a:r>
              <a:rPr lang="en-US" dirty="0"/>
              <a:t>Second level bullet</a:t>
            </a:r>
          </a:p>
          <a:p>
            <a:pPr lvl="3"/>
            <a:r>
              <a:rPr lang="en-US" dirty="0"/>
              <a:t>Third level bullet</a:t>
            </a:r>
          </a:p>
          <a:p>
            <a:pPr lvl="4"/>
            <a:r>
              <a:rPr lang="en-US" dirty="0"/>
              <a:t>Fourth level</a:t>
            </a:r>
          </a:p>
          <a:p>
            <a:pPr lvl="5"/>
            <a:r>
              <a:rPr lang="en-US" dirty="0"/>
              <a:t>Fifth level</a:t>
            </a:r>
            <a:endParaRPr lang="en-GB" dirty="0"/>
          </a:p>
        </p:txBody>
      </p:sp>
      <p:cxnSp>
        <p:nvCxnSpPr>
          <p:cNvPr id="6" name="Straight Connector 5"/>
          <p:cNvCxnSpPr/>
          <p:nvPr userDrawn="1"/>
        </p:nvCxnSpPr>
        <p:spPr>
          <a:xfrm>
            <a:off x="666751" y="6223000"/>
            <a:ext cx="10836972"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7400253" y="6301465"/>
            <a:ext cx="4223154" cy="276999"/>
          </a:xfrm>
          <a:prstGeom prst="rect">
            <a:avLst/>
          </a:prstGeom>
          <a:noFill/>
        </p:spPr>
        <p:txBody>
          <a:bodyPr wrap="square" rtlCol="0">
            <a:spAutoFit/>
          </a:bodyPr>
          <a:lstStyle/>
          <a:p>
            <a:pPr algn="r" eaLnBrk="1" hangingPunct="1">
              <a:spcBef>
                <a:spcPct val="50000"/>
              </a:spcBef>
            </a:pPr>
            <a:r>
              <a:rPr lang="en-GB" sz="1200" dirty="0">
                <a:solidFill>
                  <a:srgbClr val="00ABB5"/>
                </a:solidFill>
              </a:rPr>
              <a:t>For Scotland's learners, with Scotland's educators</a:t>
            </a:r>
          </a:p>
        </p:txBody>
      </p:sp>
      <p:sp>
        <p:nvSpPr>
          <p:cNvPr id="9" name="TextBox 8"/>
          <p:cNvSpPr txBox="1"/>
          <p:nvPr userDrawn="1"/>
        </p:nvSpPr>
        <p:spPr>
          <a:xfrm>
            <a:off x="583623" y="6307283"/>
            <a:ext cx="3028257" cy="276999"/>
          </a:xfrm>
          <a:prstGeom prst="rect">
            <a:avLst/>
          </a:prstGeom>
          <a:noFill/>
        </p:spPr>
        <p:txBody>
          <a:bodyPr wrap="square" rtlCol="0">
            <a:spAutoFit/>
          </a:bodyPr>
          <a:lstStyle/>
          <a:p>
            <a:r>
              <a:rPr lang="en-GB" sz="1200" b="0" dirty="0">
                <a:solidFill>
                  <a:srgbClr val="00ABB5"/>
                </a:solidFill>
              </a:rPr>
              <a:t>Supporting Young Carers in Education</a:t>
            </a:r>
          </a:p>
        </p:txBody>
      </p:sp>
    </p:spTree>
    <p:extLst>
      <p:ext uri="{BB962C8B-B14F-4D97-AF65-F5344CB8AC3E}">
        <p14:creationId xmlns:p14="http://schemas.microsoft.com/office/powerpoint/2010/main" val="2994506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11168" y="830264"/>
            <a:ext cx="2747433" cy="47593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66751" y="830264"/>
            <a:ext cx="8041216" cy="47593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4" name="Straight Connector 3"/>
          <p:cNvCxnSpPr/>
          <p:nvPr userDrawn="1"/>
        </p:nvCxnSpPr>
        <p:spPr>
          <a:xfrm>
            <a:off x="666751" y="6223000"/>
            <a:ext cx="10836972"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83623" y="6307283"/>
            <a:ext cx="3028257" cy="276999"/>
          </a:xfrm>
          <a:prstGeom prst="rect">
            <a:avLst/>
          </a:prstGeom>
          <a:noFill/>
        </p:spPr>
        <p:txBody>
          <a:bodyPr wrap="square" rtlCol="0">
            <a:spAutoFit/>
          </a:bodyPr>
          <a:lstStyle/>
          <a:p>
            <a:r>
              <a:rPr lang="en-GB" sz="1200" b="0" dirty="0">
                <a:solidFill>
                  <a:srgbClr val="00ABB5"/>
                </a:solidFill>
              </a:rPr>
              <a:t>Supporting Young Carers in Education</a:t>
            </a:r>
          </a:p>
        </p:txBody>
      </p:sp>
      <p:sp>
        <p:nvSpPr>
          <p:cNvPr id="9" name="TextBox 8"/>
          <p:cNvSpPr txBox="1"/>
          <p:nvPr userDrawn="1"/>
        </p:nvSpPr>
        <p:spPr>
          <a:xfrm>
            <a:off x="7876411" y="6307282"/>
            <a:ext cx="3627312" cy="276999"/>
          </a:xfrm>
          <a:prstGeom prst="rect">
            <a:avLst/>
          </a:prstGeom>
          <a:noFill/>
        </p:spPr>
        <p:txBody>
          <a:bodyPr wrap="square" rtlCol="0">
            <a:spAutoFit/>
          </a:bodyPr>
          <a:lstStyle/>
          <a:p>
            <a:r>
              <a:rPr lang="en-GB" sz="1200" dirty="0">
                <a:solidFill>
                  <a:srgbClr val="00ABB5"/>
                </a:solidFill>
                <a:latin typeface="+mn-lt"/>
              </a:rPr>
              <a:t>For</a:t>
            </a:r>
            <a:r>
              <a:rPr lang="en-GB" sz="1200" baseline="0" dirty="0">
                <a:solidFill>
                  <a:srgbClr val="00ABB5"/>
                </a:solidFill>
                <a:latin typeface="+mn-lt"/>
              </a:rPr>
              <a:t> Scotland’s learners, with Scotland’s educators</a:t>
            </a:r>
            <a:endParaRPr lang="en-GB" sz="1200" dirty="0">
              <a:solidFill>
                <a:srgbClr val="00ABB5"/>
              </a:solidFill>
              <a:latin typeface="+mn-lt"/>
            </a:endParaRPr>
          </a:p>
        </p:txBody>
      </p:sp>
    </p:spTree>
    <p:extLst>
      <p:ext uri="{BB962C8B-B14F-4D97-AF65-F5344CB8AC3E}">
        <p14:creationId xmlns:p14="http://schemas.microsoft.com/office/powerpoint/2010/main" val="1344635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cxnSp>
        <p:nvCxnSpPr>
          <p:cNvPr id="4" name="Straight Connector 3"/>
          <p:cNvCxnSpPr/>
          <p:nvPr userDrawn="1"/>
        </p:nvCxnSpPr>
        <p:spPr>
          <a:xfrm>
            <a:off x="666751" y="6223000"/>
            <a:ext cx="10836972"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userDrawn="1"/>
        </p:nvSpPr>
        <p:spPr>
          <a:xfrm>
            <a:off x="7462966" y="6301465"/>
            <a:ext cx="4144762" cy="276999"/>
          </a:xfrm>
          <a:prstGeom prst="rect">
            <a:avLst/>
          </a:prstGeom>
          <a:noFill/>
        </p:spPr>
        <p:txBody>
          <a:bodyPr wrap="square" rtlCol="0">
            <a:spAutoFit/>
          </a:bodyPr>
          <a:lstStyle/>
          <a:p>
            <a:pPr algn="r" eaLnBrk="1" hangingPunct="1">
              <a:spcBef>
                <a:spcPct val="50000"/>
              </a:spcBef>
            </a:pPr>
            <a:r>
              <a:rPr lang="en-GB" sz="1200" dirty="0">
                <a:solidFill>
                  <a:srgbClr val="00ABB5"/>
                </a:solidFill>
              </a:rPr>
              <a:t>For Scotland's learners, with Scotland's educators</a:t>
            </a:r>
          </a:p>
        </p:txBody>
      </p:sp>
      <p:sp>
        <p:nvSpPr>
          <p:cNvPr id="8" name="TextBox 7"/>
          <p:cNvSpPr txBox="1"/>
          <p:nvPr userDrawn="1"/>
        </p:nvSpPr>
        <p:spPr>
          <a:xfrm>
            <a:off x="583623" y="6307283"/>
            <a:ext cx="3028257" cy="276999"/>
          </a:xfrm>
          <a:prstGeom prst="rect">
            <a:avLst/>
          </a:prstGeom>
          <a:noFill/>
        </p:spPr>
        <p:txBody>
          <a:bodyPr wrap="square" rtlCol="0">
            <a:spAutoFit/>
          </a:bodyPr>
          <a:lstStyle/>
          <a:p>
            <a:r>
              <a:rPr lang="en-GB" sz="1200" b="0" dirty="0">
                <a:solidFill>
                  <a:srgbClr val="00ABB5"/>
                </a:solidFill>
              </a:rPr>
              <a:t>Supporting Young Carers in Education</a:t>
            </a:r>
          </a:p>
        </p:txBody>
      </p:sp>
    </p:spTree>
    <p:extLst>
      <p:ext uri="{BB962C8B-B14F-4D97-AF65-F5344CB8AC3E}">
        <p14:creationId xmlns:p14="http://schemas.microsoft.com/office/powerpoint/2010/main" val="1008376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887538"/>
            <a:ext cx="5384800" cy="3702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273800" y="1887538"/>
            <a:ext cx="5384800" cy="3702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a:xfrm>
            <a:off x="666751" y="6223000"/>
            <a:ext cx="10836972"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583623" y="6307283"/>
            <a:ext cx="3028257" cy="276999"/>
          </a:xfrm>
          <a:prstGeom prst="rect">
            <a:avLst/>
          </a:prstGeom>
          <a:noFill/>
        </p:spPr>
        <p:txBody>
          <a:bodyPr wrap="square" rtlCol="0">
            <a:spAutoFit/>
          </a:bodyPr>
          <a:lstStyle/>
          <a:p>
            <a:r>
              <a:rPr lang="en-GB" sz="1200" b="0" dirty="0">
                <a:solidFill>
                  <a:srgbClr val="00ABB5"/>
                </a:solidFill>
              </a:rPr>
              <a:t>Supporting Young Carers in Education</a:t>
            </a:r>
          </a:p>
        </p:txBody>
      </p:sp>
      <p:sp>
        <p:nvSpPr>
          <p:cNvPr id="10" name="TextBox 9"/>
          <p:cNvSpPr txBox="1"/>
          <p:nvPr userDrawn="1"/>
        </p:nvSpPr>
        <p:spPr>
          <a:xfrm>
            <a:off x="7876411" y="6307282"/>
            <a:ext cx="3627312" cy="276999"/>
          </a:xfrm>
          <a:prstGeom prst="rect">
            <a:avLst/>
          </a:prstGeom>
          <a:noFill/>
        </p:spPr>
        <p:txBody>
          <a:bodyPr wrap="square" rtlCol="0">
            <a:spAutoFit/>
          </a:bodyPr>
          <a:lstStyle/>
          <a:p>
            <a:r>
              <a:rPr lang="en-GB" sz="1200" dirty="0">
                <a:solidFill>
                  <a:srgbClr val="00ABB5"/>
                </a:solidFill>
                <a:latin typeface="+mn-lt"/>
              </a:rPr>
              <a:t>For</a:t>
            </a:r>
            <a:r>
              <a:rPr lang="en-GB" sz="1200" baseline="0" dirty="0">
                <a:solidFill>
                  <a:srgbClr val="00ABB5"/>
                </a:solidFill>
                <a:latin typeface="+mn-lt"/>
              </a:rPr>
              <a:t> Scotland’s learners, with Scotland’s educators</a:t>
            </a:r>
            <a:endParaRPr lang="en-GB" sz="1200" dirty="0">
              <a:solidFill>
                <a:srgbClr val="00ABB5"/>
              </a:solidFill>
              <a:latin typeface="+mn-lt"/>
            </a:endParaRPr>
          </a:p>
        </p:txBody>
      </p:sp>
    </p:spTree>
    <p:extLst>
      <p:ext uri="{BB962C8B-B14F-4D97-AF65-F5344CB8AC3E}">
        <p14:creationId xmlns:p14="http://schemas.microsoft.com/office/powerpoint/2010/main" val="396765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7" name="Straight Connector 6"/>
          <p:cNvCxnSpPr/>
          <p:nvPr userDrawn="1"/>
        </p:nvCxnSpPr>
        <p:spPr>
          <a:xfrm>
            <a:off x="666751" y="6223000"/>
            <a:ext cx="10836972"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583623" y="6307283"/>
            <a:ext cx="3028257" cy="276999"/>
          </a:xfrm>
          <a:prstGeom prst="rect">
            <a:avLst/>
          </a:prstGeom>
          <a:noFill/>
        </p:spPr>
        <p:txBody>
          <a:bodyPr wrap="square" rtlCol="0">
            <a:spAutoFit/>
          </a:bodyPr>
          <a:lstStyle/>
          <a:p>
            <a:r>
              <a:rPr lang="en-GB" sz="1200" b="0" dirty="0">
                <a:solidFill>
                  <a:srgbClr val="00ABB5"/>
                </a:solidFill>
              </a:rPr>
              <a:t>Supporting Young Carers in Education</a:t>
            </a:r>
          </a:p>
        </p:txBody>
      </p:sp>
      <p:sp>
        <p:nvSpPr>
          <p:cNvPr id="12" name="TextBox 11"/>
          <p:cNvSpPr txBox="1"/>
          <p:nvPr userDrawn="1"/>
        </p:nvSpPr>
        <p:spPr>
          <a:xfrm>
            <a:off x="7876411" y="6307282"/>
            <a:ext cx="3627312" cy="276999"/>
          </a:xfrm>
          <a:prstGeom prst="rect">
            <a:avLst/>
          </a:prstGeom>
          <a:noFill/>
        </p:spPr>
        <p:txBody>
          <a:bodyPr wrap="square" rtlCol="0">
            <a:spAutoFit/>
          </a:bodyPr>
          <a:lstStyle/>
          <a:p>
            <a:r>
              <a:rPr lang="en-GB" sz="1200" dirty="0">
                <a:solidFill>
                  <a:srgbClr val="00ABB5"/>
                </a:solidFill>
                <a:latin typeface="+mn-lt"/>
              </a:rPr>
              <a:t>For</a:t>
            </a:r>
            <a:r>
              <a:rPr lang="en-GB" sz="1200" baseline="0" dirty="0">
                <a:solidFill>
                  <a:srgbClr val="00ABB5"/>
                </a:solidFill>
                <a:latin typeface="+mn-lt"/>
              </a:rPr>
              <a:t> Scotland’s learners, with Scotland’s educators</a:t>
            </a:r>
            <a:endParaRPr lang="en-GB" sz="1200" dirty="0">
              <a:solidFill>
                <a:srgbClr val="00ABB5"/>
              </a:solidFill>
              <a:latin typeface="+mn-lt"/>
            </a:endParaRPr>
          </a:p>
        </p:txBody>
      </p:sp>
    </p:spTree>
    <p:extLst>
      <p:ext uri="{BB962C8B-B14F-4D97-AF65-F5344CB8AC3E}">
        <p14:creationId xmlns:p14="http://schemas.microsoft.com/office/powerpoint/2010/main" val="2329684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cxnSp>
        <p:nvCxnSpPr>
          <p:cNvPr id="3" name="Straight Connector 2"/>
          <p:cNvCxnSpPr/>
          <p:nvPr userDrawn="1"/>
        </p:nvCxnSpPr>
        <p:spPr>
          <a:xfrm>
            <a:off x="666751" y="6223000"/>
            <a:ext cx="10836972"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a:xfrm>
            <a:off x="7447288" y="6301465"/>
            <a:ext cx="4160440" cy="276999"/>
          </a:xfrm>
          <a:prstGeom prst="rect">
            <a:avLst/>
          </a:prstGeom>
          <a:noFill/>
        </p:spPr>
        <p:txBody>
          <a:bodyPr wrap="square" rtlCol="0">
            <a:spAutoFit/>
          </a:bodyPr>
          <a:lstStyle/>
          <a:p>
            <a:pPr algn="r" eaLnBrk="1" hangingPunct="1">
              <a:spcBef>
                <a:spcPct val="50000"/>
              </a:spcBef>
            </a:pPr>
            <a:r>
              <a:rPr lang="en-GB" sz="1200" dirty="0">
                <a:solidFill>
                  <a:srgbClr val="00ABB5"/>
                </a:solidFill>
              </a:rPr>
              <a:t>For Scotland's learners, with Scotland's educators</a:t>
            </a:r>
          </a:p>
        </p:txBody>
      </p:sp>
      <p:sp>
        <p:nvSpPr>
          <p:cNvPr id="7" name="TextBox 6"/>
          <p:cNvSpPr txBox="1"/>
          <p:nvPr userDrawn="1"/>
        </p:nvSpPr>
        <p:spPr>
          <a:xfrm>
            <a:off x="583623" y="6307283"/>
            <a:ext cx="3028257" cy="276999"/>
          </a:xfrm>
          <a:prstGeom prst="rect">
            <a:avLst/>
          </a:prstGeom>
          <a:noFill/>
        </p:spPr>
        <p:txBody>
          <a:bodyPr wrap="square" rtlCol="0">
            <a:spAutoFit/>
          </a:bodyPr>
          <a:lstStyle/>
          <a:p>
            <a:r>
              <a:rPr lang="en-GB" sz="1200" b="0" dirty="0">
                <a:solidFill>
                  <a:srgbClr val="00ABB5"/>
                </a:solidFill>
              </a:rPr>
              <a:t>Supporting Young Carers in Education</a:t>
            </a:r>
          </a:p>
        </p:txBody>
      </p:sp>
    </p:spTree>
    <p:extLst>
      <p:ext uri="{BB962C8B-B14F-4D97-AF65-F5344CB8AC3E}">
        <p14:creationId xmlns:p14="http://schemas.microsoft.com/office/powerpoint/2010/main" val="1455894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cxnSp>
        <p:nvCxnSpPr>
          <p:cNvPr id="2" name="Straight Connector 1"/>
          <p:cNvCxnSpPr/>
          <p:nvPr userDrawn="1"/>
        </p:nvCxnSpPr>
        <p:spPr>
          <a:xfrm>
            <a:off x="666751" y="6223000"/>
            <a:ext cx="10836972"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7876411" y="6307282"/>
            <a:ext cx="3627312" cy="276999"/>
          </a:xfrm>
          <a:prstGeom prst="rect">
            <a:avLst/>
          </a:prstGeom>
          <a:noFill/>
        </p:spPr>
        <p:txBody>
          <a:bodyPr wrap="square" rtlCol="0">
            <a:spAutoFit/>
          </a:bodyPr>
          <a:lstStyle/>
          <a:p>
            <a:r>
              <a:rPr lang="en-GB" sz="1200" dirty="0">
                <a:solidFill>
                  <a:srgbClr val="00ABB5"/>
                </a:solidFill>
                <a:latin typeface="+mn-lt"/>
              </a:rPr>
              <a:t>For</a:t>
            </a:r>
            <a:r>
              <a:rPr lang="en-GB" sz="1200" baseline="0" dirty="0">
                <a:solidFill>
                  <a:srgbClr val="00ABB5"/>
                </a:solidFill>
                <a:latin typeface="+mn-lt"/>
              </a:rPr>
              <a:t> Scotland’s learners, with Scotland’s educators</a:t>
            </a:r>
            <a:endParaRPr lang="en-GB" sz="1200" dirty="0">
              <a:solidFill>
                <a:srgbClr val="00ABB5"/>
              </a:solidFill>
              <a:latin typeface="+mn-lt"/>
            </a:endParaRPr>
          </a:p>
        </p:txBody>
      </p:sp>
      <p:sp>
        <p:nvSpPr>
          <p:cNvPr id="5" name="TextBox 4"/>
          <p:cNvSpPr txBox="1"/>
          <p:nvPr userDrawn="1"/>
        </p:nvSpPr>
        <p:spPr>
          <a:xfrm>
            <a:off x="583623" y="6307283"/>
            <a:ext cx="3028257" cy="276999"/>
          </a:xfrm>
          <a:prstGeom prst="rect">
            <a:avLst/>
          </a:prstGeom>
          <a:noFill/>
        </p:spPr>
        <p:txBody>
          <a:bodyPr wrap="square" rtlCol="0">
            <a:spAutoFit/>
          </a:bodyPr>
          <a:lstStyle/>
          <a:p>
            <a:r>
              <a:rPr lang="en-GB" sz="1200" b="0" dirty="0">
                <a:solidFill>
                  <a:srgbClr val="00ABB5"/>
                </a:solidFill>
              </a:rPr>
              <a:t>Supporting Young Carers in Education</a:t>
            </a:r>
          </a:p>
        </p:txBody>
      </p:sp>
    </p:spTree>
    <p:extLst>
      <p:ext uri="{BB962C8B-B14F-4D97-AF65-F5344CB8AC3E}">
        <p14:creationId xmlns:p14="http://schemas.microsoft.com/office/powerpoint/2010/main" val="3923925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5" name="Straight Connector 4"/>
          <p:cNvCxnSpPr/>
          <p:nvPr userDrawn="1"/>
        </p:nvCxnSpPr>
        <p:spPr>
          <a:xfrm>
            <a:off x="666751" y="6223000"/>
            <a:ext cx="10836972"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583623" y="6307283"/>
            <a:ext cx="3028257" cy="276999"/>
          </a:xfrm>
          <a:prstGeom prst="rect">
            <a:avLst/>
          </a:prstGeom>
          <a:noFill/>
        </p:spPr>
        <p:txBody>
          <a:bodyPr wrap="square" rtlCol="0">
            <a:spAutoFit/>
          </a:bodyPr>
          <a:lstStyle/>
          <a:p>
            <a:r>
              <a:rPr lang="en-GB" sz="1200" b="0" dirty="0">
                <a:solidFill>
                  <a:srgbClr val="00ABB5"/>
                </a:solidFill>
              </a:rPr>
              <a:t>Supporting Young Carers in Education</a:t>
            </a:r>
          </a:p>
        </p:txBody>
      </p:sp>
      <p:sp>
        <p:nvSpPr>
          <p:cNvPr id="10" name="TextBox 9"/>
          <p:cNvSpPr txBox="1"/>
          <p:nvPr userDrawn="1"/>
        </p:nvSpPr>
        <p:spPr>
          <a:xfrm>
            <a:off x="7876411" y="6307282"/>
            <a:ext cx="3627312" cy="276999"/>
          </a:xfrm>
          <a:prstGeom prst="rect">
            <a:avLst/>
          </a:prstGeom>
          <a:noFill/>
        </p:spPr>
        <p:txBody>
          <a:bodyPr wrap="square" rtlCol="0">
            <a:spAutoFit/>
          </a:bodyPr>
          <a:lstStyle/>
          <a:p>
            <a:r>
              <a:rPr lang="en-GB" sz="1200" dirty="0">
                <a:solidFill>
                  <a:srgbClr val="00ABB5"/>
                </a:solidFill>
                <a:latin typeface="+mn-lt"/>
              </a:rPr>
              <a:t>For</a:t>
            </a:r>
            <a:r>
              <a:rPr lang="en-GB" sz="1200" baseline="0" dirty="0">
                <a:solidFill>
                  <a:srgbClr val="00ABB5"/>
                </a:solidFill>
                <a:latin typeface="+mn-lt"/>
              </a:rPr>
              <a:t> Scotland’s learners, with Scotland’s educators</a:t>
            </a:r>
            <a:endParaRPr lang="en-GB" sz="1200" dirty="0">
              <a:solidFill>
                <a:srgbClr val="00ABB5"/>
              </a:solidFill>
              <a:latin typeface="+mn-lt"/>
            </a:endParaRPr>
          </a:p>
        </p:txBody>
      </p:sp>
    </p:spTree>
    <p:extLst>
      <p:ext uri="{BB962C8B-B14F-4D97-AF65-F5344CB8AC3E}">
        <p14:creationId xmlns:p14="http://schemas.microsoft.com/office/powerpoint/2010/main" val="2668443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5" name="Straight Connector 4"/>
          <p:cNvCxnSpPr/>
          <p:nvPr userDrawn="1"/>
        </p:nvCxnSpPr>
        <p:spPr>
          <a:xfrm>
            <a:off x="666751" y="6223000"/>
            <a:ext cx="10836972"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583623" y="6307283"/>
            <a:ext cx="3028257" cy="276999"/>
          </a:xfrm>
          <a:prstGeom prst="rect">
            <a:avLst/>
          </a:prstGeom>
          <a:noFill/>
        </p:spPr>
        <p:txBody>
          <a:bodyPr wrap="square" rtlCol="0">
            <a:spAutoFit/>
          </a:bodyPr>
          <a:lstStyle/>
          <a:p>
            <a:r>
              <a:rPr lang="en-GB" sz="1200" b="0" dirty="0">
                <a:solidFill>
                  <a:srgbClr val="00ABB5"/>
                </a:solidFill>
              </a:rPr>
              <a:t>Supporting Young Carers in Education</a:t>
            </a:r>
          </a:p>
        </p:txBody>
      </p:sp>
      <p:sp>
        <p:nvSpPr>
          <p:cNvPr id="10" name="TextBox 9"/>
          <p:cNvSpPr txBox="1"/>
          <p:nvPr userDrawn="1"/>
        </p:nvSpPr>
        <p:spPr>
          <a:xfrm>
            <a:off x="7876411" y="6307282"/>
            <a:ext cx="3627312" cy="276999"/>
          </a:xfrm>
          <a:prstGeom prst="rect">
            <a:avLst/>
          </a:prstGeom>
          <a:noFill/>
        </p:spPr>
        <p:txBody>
          <a:bodyPr wrap="square" rtlCol="0">
            <a:spAutoFit/>
          </a:bodyPr>
          <a:lstStyle/>
          <a:p>
            <a:r>
              <a:rPr lang="en-GB" sz="1200" dirty="0">
                <a:solidFill>
                  <a:srgbClr val="00ABB5"/>
                </a:solidFill>
                <a:latin typeface="+mn-lt"/>
              </a:rPr>
              <a:t>For</a:t>
            </a:r>
            <a:r>
              <a:rPr lang="en-GB" sz="1200" baseline="0" dirty="0">
                <a:solidFill>
                  <a:srgbClr val="00ABB5"/>
                </a:solidFill>
                <a:latin typeface="+mn-lt"/>
              </a:rPr>
              <a:t> Scotland’s learners, with Scotland’s educators</a:t>
            </a:r>
            <a:endParaRPr lang="en-GB" sz="1200" dirty="0">
              <a:solidFill>
                <a:srgbClr val="00ABB5"/>
              </a:solidFill>
              <a:latin typeface="+mn-lt"/>
            </a:endParaRPr>
          </a:p>
        </p:txBody>
      </p:sp>
    </p:spTree>
    <p:extLst>
      <p:ext uri="{BB962C8B-B14F-4D97-AF65-F5344CB8AC3E}">
        <p14:creationId xmlns:p14="http://schemas.microsoft.com/office/powerpoint/2010/main" val="4188069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4" name="Straight Connector 3"/>
          <p:cNvCxnSpPr/>
          <p:nvPr userDrawn="1"/>
        </p:nvCxnSpPr>
        <p:spPr>
          <a:xfrm>
            <a:off x="666751" y="6223000"/>
            <a:ext cx="10836972" cy="0"/>
          </a:xfrm>
          <a:prstGeom prst="line">
            <a:avLst/>
          </a:prstGeom>
          <a:ln>
            <a:solidFill>
              <a:srgbClr val="B3D236"/>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83623" y="6307283"/>
            <a:ext cx="3028257" cy="276999"/>
          </a:xfrm>
          <a:prstGeom prst="rect">
            <a:avLst/>
          </a:prstGeom>
          <a:noFill/>
        </p:spPr>
        <p:txBody>
          <a:bodyPr wrap="square" rtlCol="0">
            <a:spAutoFit/>
          </a:bodyPr>
          <a:lstStyle/>
          <a:p>
            <a:r>
              <a:rPr lang="en-GB" sz="1200" b="0" dirty="0">
                <a:solidFill>
                  <a:srgbClr val="00ABB5"/>
                </a:solidFill>
              </a:rPr>
              <a:t>Supporting Young Carers in Education</a:t>
            </a:r>
          </a:p>
        </p:txBody>
      </p:sp>
      <p:sp>
        <p:nvSpPr>
          <p:cNvPr id="9" name="TextBox 8"/>
          <p:cNvSpPr txBox="1"/>
          <p:nvPr userDrawn="1"/>
        </p:nvSpPr>
        <p:spPr>
          <a:xfrm>
            <a:off x="7876411" y="6307282"/>
            <a:ext cx="3627312" cy="276999"/>
          </a:xfrm>
          <a:prstGeom prst="rect">
            <a:avLst/>
          </a:prstGeom>
          <a:noFill/>
        </p:spPr>
        <p:txBody>
          <a:bodyPr wrap="square" rtlCol="0">
            <a:spAutoFit/>
          </a:bodyPr>
          <a:lstStyle/>
          <a:p>
            <a:r>
              <a:rPr lang="en-GB" sz="1200" dirty="0">
                <a:solidFill>
                  <a:srgbClr val="00ABB5"/>
                </a:solidFill>
                <a:latin typeface="+mn-lt"/>
              </a:rPr>
              <a:t>For</a:t>
            </a:r>
            <a:r>
              <a:rPr lang="en-GB" sz="1200" baseline="0" dirty="0">
                <a:solidFill>
                  <a:srgbClr val="00ABB5"/>
                </a:solidFill>
                <a:latin typeface="+mn-lt"/>
              </a:rPr>
              <a:t> Scotland’s learners, with Scotland’s educators</a:t>
            </a:r>
            <a:endParaRPr lang="en-GB" sz="1200" dirty="0">
              <a:solidFill>
                <a:srgbClr val="00ABB5"/>
              </a:solidFill>
              <a:latin typeface="+mn-lt"/>
            </a:endParaRPr>
          </a:p>
        </p:txBody>
      </p:sp>
    </p:spTree>
    <p:extLst>
      <p:ext uri="{BB962C8B-B14F-4D97-AF65-F5344CB8AC3E}">
        <p14:creationId xmlns:p14="http://schemas.microsoft.com/office/powerpoint/2010/main" val="3853926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666751" y="830263"/>
            <a:ext cx="10836972"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dirty="0"/>
          </a:p>
        </p:txBody>
      </p:sp>
      <p:sp>
        <p:nvSpPr>
          <p:cNvPr id="1028" name="Rectangle 3"/>
          <p:cNvSpPr>
            <a:spLocks noGrp="1" noChangeArrowheads="1"/>
          </p:cNvSpPr>
          <p:nvPr>
            <p:ph type="body" idx="1"/>
          </p:nvPr>
        </p:nvSpPr>
        <p:spPr bwMode="auto">
          <a:xfrm>
            <a:off x="685800" y="1887538"/>
            <a:ext cx="10817923" cy="370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Main body style like this and leading into bullets:</a:t>
            </a:r>
          </a:p>
          <a:p>
            <a:pPr lvl="1"/>
            <a:r>
              <a:rPr lang="en-US" dirty="0"/>
              <a:t>First level bullet</a:t>
            </a:r>
          </a:p>
          <a:p>
            <a:pPr lvl="2"/>
            <a:r>
              <a:rPr lang="en-US" dirty="0"/>
              <a:t>Second level bullet</a:t>
            </a:r>
          </a:p>
          <a:p>
            <a:pPr lvl="3"/>
            <a:r>
              <a:rPr lang="en-US" dirty="0"/>
              <a:t>Third level bullet</a:t>
            </a:r>
          </a:p>
          <a:p>
            <a:pPr lvl="4"/>
            <a:r>
              <a:rPr lang="en-US" dirty="0"/>
              <a:t>Fourth level</a:t>
            </a:r>
          </a:p>
          <a:p>
            <a:pPr lvl="5"/>
            <a:r>
              <a:rPr lang="en-US" dirty="0"/>
              <a:t>Fifth level</a:t>
            </a:r>
            <a:endParaRPr lang="en-GB" dirty="0"/>
          </a:p>
        </p:txBody>
      </p:sp>
      <p:sp>
        <p:nvSpPr>
          <p:cNvPr id="1029" name="Text Box 7"/>
          <p:cNvSpPr txBox="1">
            <a:spLocks noChangeArrowheads="1"/>
          </p:cNvSpPr>
          <p:nvPr/>
        </p:nvSpPr>
        <p:spPr bwMode="auto">
          <a:xfrm>
            <a:off x="7127342" y="6304472"/>
            <a:ext cx="451273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spcBef>
                <a:spcPct val="50000"/>
              </a:spcBef>
            </a:pPr>
            <a:r>
              <a:rPr lang="en-GB" sz="1200" dirty="0">
                <a:solidFill>
                  <a:srgbClr val="00ABB5"/>
                </a:solidFill>
              </a:rPr>
              <a:t>For Scotland's learners, with Scotland's educators</a:t>
            </a:r>
          </a:p>
        </p:txBody>
      </p:sp>
      <p:sp>
        <p:nvSpPr>
          <p:cNvPr id="1030" name="Picture 9" descr="Education Scotland White (higher res)"/>
          <p:cNvSpPr>
            <a:spLocks noChangeAspect="1" noChangeArrowheads="1"/>
          </p:cNvSpPr>
          <p:nvPr/>
        </p:nvSpPr>
        <p:spPr bwMode="auto">
          <a:xfrm>
            <a:off x="9359900" y="5892800"/>
            <a:ext cx="2159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sz="1800"/>
          </a:p>
        </p:txBody>
      </p:sp>
      <p:cxnSp>
        <p:nvCxnSpPr>
          <p:cNvPr id="3" name="Straight Connector 2"/>
          <p:cNvCxnSpPr>
            <a:endCxn id="1030" idx="3"/>
          </p:cNvCxnSpPr>
          <p:nvPr/>
        </p:nvCxnSpPr>
        <p:spPr>
          <a:xfrm flipV="1">
            <a:off x="676690" y="6216650"/>
            <a:ext cx="10842210" cy="41072"/>
          </a:xfrm>
          <a:prstGeom prst="line">
            <a:avLst/>
          </a:prstGeom>
          <a:ln w="12700" cmpd="sng">
            <a:solidFill>
              <a:srgbClr val="B3D236"/>
            </a:solidFill>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userDrawn="1"/>
        </p:nvSpPr>
        <p:spPr>
          <a:xfrm>
            <a:off x="583623" y="6307283"/>
            <a:ext cx="3028257" cy="430887"/>
          </a:xfrm>
          <a:prstGeom prst="rect">
            <a:avLst/>
          </a:prstGeom>
          <a:noFill/>
        </p:spPr>
        <p:txBody>
          <a:bodyPr wrap="square" rtlCol="0">
            <a:spAutoFit/>
          </a:bodyPr>
          <a:lstStyle/>
          <a:p>
            <a:r>
              <a:rPr lang="en-GB" sz="1200" b="0" dirty="0">
                <a:solidFill>
                  <a:srgbClr val="00ABB5"/>
                </a:solidFill>
              </a:rPr>
              <a:t>Reviews, Rights and Promises:</a:t>
            </a:r>
          </a:p>
          <a:p>
            <a:r>
              <a:rPr lang="en-GB" sz="1000" b="0" dirty="0">
                <a:solidFill>
                  <a:srgbClr val="B3D236"/>
                </a:solidFill>
              </a:rPr>
              <a:t>How do these translate into Practice?</a:t>
            </a:r>
            <a:endParaRPr lang="en-US" sz="1000" b="0" dirty="0">
              <a:solidFill>
                <a:srgbClr val="B3D236"/>
              </a:solidFill>
            </a:endParaRPr>
          </a:p>
        </p:txBody>
      </p:sp>
    </p:spTree>
    <p:extLst>
      <p:ext uri="{BB962C8B-B14F-4D97-AF65-F5344CB8AC3E}">
        <p14:creationId xmlns:p14="http://schemas.microsoft.com/office/powerpoint/2010/main" val="51478965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l" rtl="0" eaLnBrk="1" fontAlgn="base" hangingPunct="1">
        <a:spcBef>
          <a:spcPct val="0"/>
        </a:spcBef>
        <a:spcAft>
          <a:spcPct val="0"/>
        </a:spcAft>
        <a:defRPr sz="3000" b="1">
          <a:solidFill>
            <a:srgbClr val="00ABB5"/>
          </a:solidFill>
          <a:latin typeface="+mj-lt"/>
          <a:ea typeface="+mj-ea"/>
          <a:cs typeface="+mj-cs"/>
        </a:defRPr>
      </a:lvl1pPr>
      <a:lvl2pPr algn="l" rtl="0" eaLnBrk="1" fontAlgn="base" hangingPunct="1">
        <a:spcBef>
          <a:spcPct val="0"/>
        </a:spcBef>
        <a:spcAft>
          <a:spcPct val="0"/>
        </a:spcAft>
        <a:defRPr sz="3000" b="1">
          <a:solidFill>
            <a:srgbClr val="000000"/>
          </a:solidFill>
          <a:latin typeface="Arial" charset="0"/>
          <a:cs typeface="Arial" charset="0"/>
        </a:defRPr>
      </a:lvl2pPr>
      <a:lvl3pPr algn="l" rtl="0" eaLnBrk="1" fontAlgn="base" hangingPunct="1">
        <a:spcBef>
          <a:spcPct val="0"/>
        </a:spcBef>
        <a:spcAft>
          <a:spcPct val="0"/>
        </a:spcAft>
        <a:defRPr sz="3000" b="1">
          <a:solidFill>
            <a:srgbClr val="000000"/>
          </a:solidFill>
          <a:latin typeface="Arial" charset="0"/>
          <a:cs typeface="Arial" charset="0"/>
        </a:defRPr>
      </a:lvl3pPr>
      <a:lvl4pPr algn="l" rtl="0" eaLnBrk="1" fontAlgn="base" hangingPunct="1">
        <a:spcBef>
          <a:spcPct val="0"/>
        </a:spcBef>
        <a:spcAft>
          <a:spcPct val="0"/>
        </a:spcAft>
        <a:defRPr sz="3000" b="1">
          <a:solidFill>
            <a:srgbClr val="000000"/>
          </a:solidFill>
          <a:latin typeface="Arial" charset="0"/>
          <a:cs typeface="Arial" charset="0"/>
        </a:defRPr>
      </a:lvl4pPr>
      <a:lvl5pPr algn="l" rtl="0" eaLnBrk="1" fontAlgn="base" hangingPunct="1">
        <a:spcBef>
          <a:spcPct val="0"/>
        </a:spcBef>
        <a:spcAft>
          <a:spcPct val="0"/>
        </a:spcAft>
        <a:defRPr sz="3000" b="1">
          <a:solidFill>
            <a:srgbClr val="000000"/>
          </a:solidFill>
          <a:latin typeface="Arial" charset="0"/>
          <a:cs typeface="Arial" charset="0"/>
        </a:defRPr>
      </a:lvl5pPr>
      <a:lvl6pPr marL="457200" algn="l" rtl="0" eaLnBrk="1" fontAlgn="base" hangingPunct="1">
        <a:spcBef>
          <a:spcPct val="0"/>
        </a:spcBef>
        <a:spcAft>
          <a:spcPct val="0"/>
        </a:spcAft>
        <a:defRPr sz="3000" b="1">
          <a:solidFill>
            <a:srgbClr val="000000"/>
          </a:solidFill>
          <a:latin typeface="Arial" charset="0"/>
          <a:cs typeface="Arial" charset="0"/>
        </a:defRPr>
      </a:lvl6pPr>
      <a:lvl7pPr marL="914400" algn="l" rtl="0" eaLnBrk="1" fontAlgn="base" hangingPunct="1">
        <a:spcBef>
          <a:spcPct val="0"/>
        </a:spcBef>
        <a:spcAft>
          <a:spcPct val="0"/>
        </a:spcAft>
        <a:defRPr sz="3000" b="1">
          <a:solidFill>
            <a:srgbClr val="000000"/>
          </a:solidFill>
          <a:latin typeface="Arial" charset="0"/>
          <a:cs typeface="Arial" charset="0"/>
        </a:defRPr>
      </a:lvl7pPr>
      <a:lvl8pPr marL="1371600" algn="l" rtl="0" eaLnBrk="1" fontAlgn="base" hangingPunct="1">
        <a:spcBef>
          <a:spcPct val="0"/>
        </a:spcBef>
        <a:spcAft>
          <a:spcPct val="0"/>
        </a:spcAft>
        <a:defRPr sz="3000" b="1">
          <a:solidFill>
            <a:srgbClr val="000000"/>
          </a:solidFill>
          <a:latin typeface="Arial" charset="0"/>
          <a:cs typeface="Arial" charset="0"/>
        </a:defRPr>
      </a:lvl8pPr>
      <a:lvl9pPr marL="1828800" algn="l" rtl="0" eaLnBrk="1" fontAlgn="base" hangingPunct="1">
        <a:spcBef>
          <a:spcPct val="0"/>
        </a:spcBef>
        <a:spcAft>
          <a:spcPct val="0"/>
        </a:spcAft>
        <a:defRPr sz="3000" b="1">
          <a:solidFill>
            <a:srgbClr val="000000"/>
          </a:solidFill>
          <a:latin typeface="Arial" charset="0"/>
          <a:cs typeface="Arial" charset="0"/>
        </a:defRPr>
      </a:lvl9pPr>
    </p:titleStyle>
    <p:bodyStyle>
      <a:lvl1pPr marL="0" indent="0" algn="l" rtl="0" eaLnBrk="1" fontAlgn="base" hangingPunct="1">
        <a:spcBef>
          <a:spcPct val="20000"/>
        </a:spcBef>
        <a:spcAft>
          <a:spcPct val="0"/>
        </a:spcAft>
        <a:buFont typeface="Arial"/>
        <a:buNone/>
        <a:defRPr sz="2000" baseline="0">
          <a:solidFill>
            <a:schemeClr val="tx1">
              <a:lumMod val="65000"/>
              <a:lumOff val="35000"/>
            </a:schemeClr>
          </a:solidFill>
          <a:latin typeface="+mn-lt"/>
          <a:ea typeface="+mn-ea"/>
          <a:cs typeface="+mn-cs"/>
        </a:defRPr>
      </a:lvl1pPr>
      <a:lvl2pPr marL="742950" indent="-285750" algn="l" rtl="0" eaLnBrk="1" fontAlgn="base" hangingPunct="1">
        <a:spcBef>
          <a:spcPct val="20000"/>
        </a:spcBef>
        <a:spcAft>
          <a:spcPct val="0"/>
        </a:spcAft>
        <a:buClr>
          <a:srgbClr val="00ABB5"/>
        </a:buClr>
        <a:buFont typeface="Arial"/>
        <a:buChar char="•"/>
        <a:defRPr sz="2000">
          <a:solidFill>
            <a:schemeClr val="tx1">
              <a:lumMod val="65000"/>
              <a:lumOff val="35000"/>
            </a:schemeClr>
          </a:solidFill>
          <a:latin typeface="+mn-lt"/>
          <a:cs typeface="+mn-cs"/>
        </a:defRPr>
      </a:lvl2pPr>
      <a:lvl3pPr marL="1257300" marR="0" indent="-342900" algn="l" defTabSz="914400" rtl="0" eaLnBrk="1" fontAlgn="base" latinLnBrk="0" hangingPunct="1">
        <a:lnSpc>
          <a:spcPct val="100000"/>
        </a:lnSpc>
        <a:spcBef>
          <a:spcPct val="20000"/>
        </a:spcBef>
        <a:spcAft>
          <a:spcPct val="0"/>
        </a:spcAft>
        <a:buClr>
          <a:srgbClr val="00ABB5"/>
        </a:buClr>
        <a:buSzTx/>
        <a:buFont typeface="Lucida Grande"/>
        <a:buChar char="-"/>
        <a:tabLst/>
        <a:defRPr sz="2000">
          <a:solidFill>
            <a:schemeClr val="tx1">
              <a:lumMod val="65000"/>
              <a:lumOff val="35000"/>
            </a:schemeClr>
          </a:solidFill>
          <a:latin typeface="+mn-lt"/>
          <a:cs typeface="+mn-cs"/>
        </a:defRPr>
      </a:lvl3pPr>
      <a:lvl4pPr marL="1714500" indent="-342900" algn="l" rtl="0" eaLnBrk="1" fontAlgn="base" hangingPunct="1">
        <a:spcBef>
          <a:spcPct val="20000"/>
        </a:spcBef>
        <a:spcAft>
          <a:spcPct val="0"/>
        </a:spcAft>
        <a:buClr>
          <a:srgbClr val="00ABB5"/>
        </a:buClr>
        <a:buFont typeface="Wingdings" charset="2"/>
        <a:buChar char="Ø"/>
        <a:defRPr sz="2000">
          <a:solidFill>
            <a:schemeClr val="tx1">
              <a:lumMod val="65000"/>
              <a:lumOff val="35000"/>
            </a:schemeClr>
          </a:solidFill>
          <a:latin typeface="+mn-lt"/>
          <a:cs typeface="+mn-cs"/>
        </a:defRPr>
      </a:lvl4pPr>
      <a:lvl5pPr marL="2171700" indent="-342900" algn="l" rtl="0" eaLnBrk="1" fontAlgn="base" hangingPunct="1">
        <a:spcBef>
          <a:spcPct val="20000"/>
        </a:spcBef>
        <a:spcAft>
          <a:spcPct val="0"/>
        </a:spcAft>
        <a:buClr>
          <a:srgbClr val="00ABB5"/>
        </a:buClr>
        <a:buFont typeface="Lucida Grande"/>
        <a:buChar char="-"/>
        <a:defRPr sz="2000">
          <a:solidFill>
            <a:schemeClr val="tx1">
              <a:lumMod val="65000"/>
              <a:lumOff val="35000"/>
            </a:schemeClr>
          </a:solidFill>
          <a:latin typeface="+mn-lt"/>
          <a:cs typeface="+mn-cs"/>
        </a:defRPr>
      </a:lvl5pPr>
      <a:lvl6pPr marL="2514600" indent="-228600" algn="l" rtl="0" eaLnBrk="1" fontAlgn="base" hangingPunct="1">
        <a:spcBef>
          <a:spcPct val="20000"/>
        </a:spcBef>
        <a:spcAft>
          <a:spcPct val="0"/>
        </a:spcAft>
        <a:buClr>
          <a:srgbClr val="00ABB5"/>
        </a:buClr>
        <a:buFontTx/>
        <a:buChar char="»"/>
        <a:defRPr sz="2000">
          <a:solidFill>
            <a:schemeClr val="tx1">
              <a:lumMod val="65000"/>
              <a:lumOff val="35000"/>
            </a:schemeClr>
          </a:solidFill>
          <a:latin typeface="+mn-lt"/>
          <a:cs typeface="+mn-cs"/>
        </a:defRPr>
      </a:lvl6pPr>
      <a:lvl7pPr marL="2971800" indent="-228600" algn="l" rtl="0" eaLnBrk="1" fontAlgn="base" hangingPunct="1">
        <a:spcBef>
          <a:spcPct val="20000"/>
        </a:spcBef>
        <a:spcAft>
          <a:spcPct val="0"/>
        </a:spcAft>
        <a:buChar char="»"/>
        <a:defRPr sz="2000">
          <a:solidFill>
            <a:srgbClr val="000000"/>
          </a:solidFill>
          <a:latin typeface="+mn-lt"/>
          <a:cs typeface="+mn-cs"/>
        </a:defRPr>
      </a:lvl7pPr>
      <a:lvl8pPr marL="3429000" indent="-228600" algn="l" rtl="0" eaLnBrk="1" fontAlgn="base" hangingPunct="1">
        <a:spcBef>
          <a:spcPct val="20000"/>
        </a:spcBef>
        <a:spcAft>
          <a:spcPct val="0"/>
        </a:spcAft>
        <a:buChar char="»"/>
        <a:defRPr sz="2000">
          <a:solidFill>
            <a:srgbClr val="000000"/>
          </a:solidFill>
          <a:latin typeface="+mn-lt"/>
          <a:cs typeface="+mn-cs"/>
        </a:defRPr>
      </a:lvl8pPr>
      <a:lvl9pPr marL="3886200" indent="-228600" algn="l" rtl="0" eaLnBrk="1" fontAlgn="base" hangingPunct="1">
        <a:spcBef>
          <a:spcPct val="20000"/>
        </a:spcBef>
        <a:spcAft>
          <a:spcPct val="0"/>
        </a:spcAft>
        <a:buChar char="»"/>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video" Target="https://www.youtube.com/embed/pFKIB25XIIQ?feature=oembed" TargetMode="External"/><Relationship Id="rId5" Type="http://schemas.openxmlformats.org/officeDocument/2006/relationships/image" Target="../media/image7.jpeg"/><Relationship Id="rId4" Type="http://schemas.openxmlformats.org/officeDocument/2006/relationships/hyperlink" Target="https://www.youtube.com/watch?v=pFKIB25XIIQ"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vimeo.com/showcase/9644783"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3.jp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ideo" Target="https://www.youtube.com/embed/BxzoS3-ILu4?feature=oembed" TargetMode="External"/><Relationship Id="rId5" Type="http://schemas.openxmlformats.org/officeDocument/2006/relationships/hyperlink" Target="https://www.youtube.com/watch?v=BxzoS3-ILu4" TargetMode="Externa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ideo" Target="https://www.youtube.com/embed/KMqjBcIitJM?feature=oembed" TargetMode="External"/><Relationship Id="rId5" Type="http://schemas.openxmlformats.org/officeDocument/2006/relationships/image" Target="../media/image6.jpeg"/><Relationship Id="rId4" Type="http://schemas.openxmlformats.org/officeDocument/2006/relationships/hyperlink" Target="https://www.youtube.com/watch?v=KMqjBcIitJ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idx="4294967295"/>
          </p:nvPr>
        </p:nvSpPr>
        <p:spPr>
          <a:xfrm>
            <a:off x="666532" y="2289451"/>
            <a:ext cx="11465034" cy="83099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srgbClr val="00ABB5"/>
                </a:solidFill>
                <a:effectLst/>
                <a:uLnTx/>
                <a:uFillTx/>
                <a:latin typeface="+mn-lt"/>
                <a:ea typeface="+mn-ea"/>
                <a:cs typeface="+mn-cs"/>
              </a:rPr>
              <a:t>Supporting Young Carers in Education</a:t>
            </a:r>
          </a:p>
        </p:txBody>
      </p:sp>
      <p:sp>
        <p:nvSpPr>
          <p:cNvPr id="8" name="Text Box 2"/>
          <p:cNvSpPr txBox="1">
            <a:spLocks noChangeArrowheads="1"/>
          </p:cNvSpPr>
          <p:nvPr/>
        </p:nvSpPr>
        <p:spPr bwMode="auto">
          <a:xfrm>
            <a:off x="666531" y="3215284"/>
            <a:ext cx="8159835" cy="948140"/>
          </a:xfrm>
          <a:prstGeom prst="rect">
            <a:avLst/>
          </a:prstGeom>
          <a:solidFill>
            <a:srgbClr val="00ABB5"/>
          </a:solidFill>
          <a:ln>
            <a:headEnd/>
            <a:tailEnd/>
          </a:ln>
        </p:spPr>
        <p:style>
          <a:lnRef idx="2">
            <a:schemeClr val="accent5">
              <a:shade val="50000"/>
            </a:schemeClr>
          </a:lnRef>
          <a:fillRef idx="1">
            <a:schemeClr val="accent5"/>
          </a:fillRef>
          <a:effectRef idx="0">
            <a:schemeClr val="accent5"/>
          </a:effectRef>
          <a:fontRef idx="minor">
            <a:schemeClr val="lt1"/>
          </a:fontRef>
        </p:style>
        <p:txBody>
          <a:bodyPr rot="0" vert="horz" wrap="square" lIns="91440" tIns="45720" rIns="91440" bIns="45720" anchor="t" anchorCtr="0">
            <a:noAutofit/>
          </a:bodyPr>
          <a:lstStyle/>
          <a:p>
            <a:r>
              <a:rPr lang="en-GB" i="1" dirty="0">
                <a:solidFill>
                  <a:schemeClr val="tx1"/>
                </a:solidFill>
              </a:rPr>
              <a:t>‘There are an estimated </a:t>
            </a:r>
            <a:r>
              <a:rPr lang="en-GB" b="1" i="1" dirty="0">
                <a:solidFill>
                  <a:schemeClr val="tx1"/>
                </a:solidFill>
              </a:rPr>
              <a:t>30,000</a:t>
            </a:r>
            <a:r>
              <a:rPr lang="en-GB" i="1" dirty="0">
                <a:solidFill>
                  <a:schemeClr val="tx1"/>
                </a:solidFill>
              </a:rPr>
              <a:t> young carers in Scotland under the age of 18. </a:t>
            </a:r>
          </a:p>
          <a:p>
            <a:r>
              <a:rPr lang="en-GB" i="1" dirty="0">
                <a:solidFill>
                  <a:schemeClr val="tx1"/>
                </a:solidFill>
              </a:rPr>
              <a:t>Three out of five of us will become carers at some stage in our lives.’                                                                                       </a:t>
            </a:r>
          </a:p>
          <a:p>
            <a:r>
              <a:rPr lang="en-GB" i="1" dirty="0">
                <a:solidFill>
                  <a:schemeClr val="tx1"/>
                </a:solidFill>
              </a:rPr>
              <a:t>                                                                                                         </a:t>
            </a:r>
            <a:r>
              <a:rPr lang="en-GB" dirty="0">
                <a:solidFill>
                  <a:schemeClr val="tx1"/>
                </a:solidFill>
              </a:rPr>
              <a:t>Carers Trust</a:t>
            </a:r>
            <a:endParaRPr lang="en-GB"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Text Box 8">
            <a:extLst>
              <a:ext uri="{C183D7F6-B498-43B3-948B-1728B52AA6E4}">
                <adec:decorative xmlns:adec="http://schemas.microsoft.com/office/drawing/2017/decorative" val="1"/>
              </a:ext>
            </a:extLst>
          </p:cNvPr>
          <p:cNvSpPr txBox="1"/>
          <p:nvPr/>
        </p:nvSpPr>
        <p:spPr>
          <a:xfrm>
            <a:off x="7162800" y="6057900"/>
            <a:ext cx="5029200" cy="800100"/>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R="259715" algn="r">
              <a:spcAft>
                <a:spcPts val="0"/>
              </a:spcAft>
              <a:tabLst>
                <a:tab pos="3330575" algn="l"/>
              </a:tabLst>
            </a:pPr>
            <a:r>
              <a:rPr lang="en-GB" sz="1400" dirty="0">
                <a:solidFill>
                  <a:srgbClr val="FFFFFF"/>
                </a:solidFill>
                <a:effectLst/>
                <a:latin typeface="Arial Bold"/>
                <a:ea typeface="ＭＳ 明朝"/>
                <a:cs typeface="Times New Roman"/>
              </a:rPr>
              <a:t>For Scotland's learners, with Scotland's educators</a:t>
            </a:r>
            <a:endParaRPr lang="en-GB" sz="1200" dirty="0">
              <a:solidFill>
                <a:srgbClr val="595959"/>
              </a:solidFill>
              <a:effectLst/>
              <a:latin typeface="Arial"/>
              <a:ea typeface="ＭＳ 明朝"/>
              <a:cs typeface="Times New Roman"/>
            </a:endParaRPr>
          </a:p>
        </p:txBody>
      </p:sp>
      <p:pic>
        <p:nvPicPr>
          <p:cNvPr id="5" name="Picture 4" descr="Education Scotland Logo">
            <a:extLst>
              <a:ext uri="{C183D7F6-B498-43B3-948B-1728B52AA6E4}">
                <adec:decorative xmlns:adec="http://schemas.microsoft.com/office/drawing/2017/decorative" val="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58157" y="528429"/>
            <a:ext cx="3392718" cy="1428664"/>
          </a:xfrm>
          <a:prstGeom prst="rect">
            <a:avLst/>
          </a:prstGeom>
        </p:spPr>
      </p:pic>
      <p:pic>
        <p:nvPicPr>
          <p:cNvPr id="12" name="Picture 11">
            <a:extLs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3851569"/>
            <a:ext cx="12209380" cy="3105484"/>
          </a:xfrm>
          <a:prstGeom prst="rect">
            <a:avLst/>
          </a:prstGeom>
        </p:spPr>
      </p:pic>
      <p:pic>
        <p:nvPicPr>
          <p:cNvPr id="2" name="Picture 1" descr="Carers Trust Logo">
            <a:extLst>
              <a:ext uri="{C183D7F6-B498-43B3-948B-1728B52AA6E4}">
                <adec:decorative xmlns:adec="http://schemas.microsoft.com/office/drawing/2017/decorative" val="0"/>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9832258" y="417260"/>
            <a:ext cx="1949553" cy="1536011"/>
          </a:xfrm>
          <a:prstGeom prst="rect">
            <a:avLst/>
          </a:prstGeom>
        </p:spPr>
      </p:pic>
    </p:spTree>
    <p:extLst>
      <p:ext uri="{BB962C8B-B14F-4D97-AF65-F5344CB8AC3E}">
        <p14:creationId xmlns:p14="http://schemas.microsoft.com/office/powerpoint/2010/main" val="1717420105"/>
      </p:ext>
    </p:extLst>
  </p:cSld>
  <p:clrMapOvr>
    <a:masterClrMapping/>
  </p:clrMapOvr>
  <mc:AlternateContent xmlns:mc="http://schemas.openxmlformats.org/markup-compatibility/2006" xmlns:p14="http://schemas.microsoft.com/office/powerpoint/2010/main">
    <mc:Choice Requires="p14">
      <p:transition spd="slow" p14:dur="2000" advTm="36741"/>
    </mc:Choice>
    <mc:Fallback xmlns="">
      <p:transition spd="slow" advTm="3674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bwMode="auto">
          <a:xfrm>
            <a:off x="643746" y="565720"/>
            <a:ext cx="10836972" cy="7112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1" fontAlgn="base" hangingPunct="1">
              <a:spcBef>
                <a:spcPct val="0"/>
              </a:spcBef>
              <a:spcAft>
                <a:spcPct val="0"/>
              </a:spcAft>
              <a:defRPr sz="3000" b="1">
                <a:solidFill>
                  <a:srgbClr val="00ABB5"/>
                </a:solidFill>
                <a:latin typeface="+mj-lt"/>
                <a:ea typeface="+mj-ea"/>
                <a:cs typeface="+mj-cs"/>
              </a:defRPr>
            </a:lvl1pPr>
            <a:lvl2pPr algn="l" rtl="0" eaLnBrk="1" fontAlgn="base" hangingPunct="1">
              <a:spcBef>
                <a:spcPct val="0"/>
              </a:spcBef>
              <a:spcAft>
                <a:spcPct val="0"/>
              </a:spcAft>
              <a:defRPr sz="3000" b="1">
                <a:solidFill>
                  <a:srgbClr val="000000"/>
                </a:solidFill>
                <a:latin typeface="Arial" charset="0"/>
                <a:cs typeface="Arial" charset="0"/>
              </a:defRPr>
            </a:lvl2pPr>
            <a:lvl3pPr algn="l" rtl="0" eaLnBrk="1" fontAlgn="base" hangingPunct="1">
              <a:spcBef>
                <a:spcPct val="0"/>
              </a:spcBef>
              <a:spcAft>
                <a:spcPct val="0"/>
              </a:spcAft>
              <a:defRPr sz="3000" b="1">
                <a:solidFill>
                  <a:srgbClr val="000000"/>
                </a:solidFill>
                <a:latin typeface="Arial" charset="0"/>
                <a:cs typeface="Arial" charset="0"/>
              </a:defRPr>
            </a:lvl3pPr>
            <a:lvl4pPr algn="l" rtl="0" eaLnBrk="1" fontAlgn="base" hangingPunct="1">
              <a:spcBef>
                <a:spcPct val="0"/>
              </a:spcBef>
              <a:spcAft>
                <a:spcPct val="0"/>
              </a:spcAft>
              <a:defRPr sz="3000" b="1">
                <a:solidFill>
                  <a:srgbClr val="000000"/>
                </a:solidFill>
                <a:latin typeface="Arial" charset="0"/>
                <a:cs typeface="Arial" charset="0"/>
              </a:defRPr>
            </a:lvl4pPr>
            <a:lvl5pPr algn="l" rtl="0" eaLnBrk="1" fontAlgn="base" hangingPunct="1">
              <a:spcBef>
                <a:spcPct val="0"/>
              </a:spcBef>
              <a:spcAft>
                <a:spcPct val="0"/>
              </a:spcAft>
              <a:defRPr sz="3000" b="1">
                <a:solidFill>
                  <a:srgbClr val="000000"/>
                </a:solidFill>
                <a:latin typeface="Arial" charset="0"/>
                <a:cs typeface="Arial" charset="0"/>
              </a:defRPr>
            </a:lvl5pPr>
            <a:lvl6pPr marL="457200" algn="l" rtl="0" eaLnBrk="1" fontAlgn="base" hangingPunct="1">
              <a:spcBef>
                <a:spcPct val="0"/>
              </a:spcBef>
              <a:spcAft>
                <a:spcPct val="0"/>
              </a:spcAft>
              <a:defRPr sz="3000" b="1">
                <a:solidFill>
                  <a:srgbClr val="000000"/>
                </a:solidFill>
                <a:latin typeface="Arial" charset="0"/>
                <a:cs typeface="Arial" charset="0"/>
              </a:defRPr>
            </a:lvl6pPr>
            <a:lvl7pPr marL="914400" algn="l" rtl="0" eaLnBrk="1" fontAlgn="base" hangingPunct="1">
              <a:spcBef>
                <a:spcPct val="0"/>
              </a:spcBef>
              <a:spcAft>
                <a:spcPct val="0"/>
              </a:spcAft>
              <a:defRPr sz="3000" b="1">
                <a:solidFill>
                  <a:srgbClr val="000000"/>
                </a:solidFill>
                <a:latin typeface="Arial" charset="0"/>
                <a:cs typeface="Arial" charset="0"/>
              </a:defRPr>
            </a:lvl7pPr>
            <a:lvl8pPr marL="1371600" algn="l" rtl="0" eaLnBrk="1" fontAlgn="base" hangingPunct="1">
              <a:spcBef>
                <a:spcPct val="0"/>
              </a:spcBef>
              <a:spcAft>
                <a:spcPct val="0"/>
              </a:spcAft>
              <a:defRPr sz="3000" b="1">
                <a:solidFill>
                  <a:srgbClr val="000000"/>
                </a:solidFill>
                <a:latin typeface="Arial" charset="0"/>
                <a:cs typeface="Arial" charset="0"/>
              </a:defRPr>
            </a:lvl8pPr>
            <a:lvl9pPr marL="1828800" algn="l" rtl="0" eaLnBrk="1" fontAlgn="base" hangingPunct="1">
              <a:spcBef>
                <a:spcPct val="0"/>
              </a:spcBef>
              <a:spcAft>
                <a:spcPct val="0"/>
              </a:spcAft>
              <a:defRPr sz="3000" b="1">
                <a:solidFill>
                  <a:srgbClr val="000000"/>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000" b="1" i="0" u="none" strike="noStrike" kern="0" cap="none" spc="0" normalizeH="0" baseline="0" noProof="0" dirty="0">
                <a:ln>
                  <a:noFill/>
                </a:ln>
                <a:solidFill>
                  <a:srgbClr val="00ABB5"/>
                </a:solidFill>
                <a:effectLst/>
                <a:uLnTx/>
                <a:uFillTx/>
                <a:latin typeface="+mj-lt"/>
                <a:ea typeface="+mj-ea"/>
                <a:cs typeface="+mj-cs"/>
              </a:rPr>
              <a:t>Activity Reflection question 2</a:t>
            </a:r>
          </a:p>
        </p:txBody>
      </p:sp>
      <p:sp>
        <p:nvSpPr>
          <p:cNvPr id="5" name="Content Placeholder 2"/>
          <p:cNvSpPr txBox="1">
            <a:spLocks/>
          </p:cNvSpPr>
          <p:nvPr/>
        </p:nvSpPr>
        <p:spPr bwMode="auto">
          <a:xfrm>
            <a:off x="662795" y="1622995"/>
            <a:ext cx="10817923" cy="78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 typeface="Arial"/>
              <a:buNone/>
              <a:defRPr sz="2000" b="0" baseline="0">
                <a:solidFill>
                  <a:schemeClr val="tx1">
                    <a:lumMod val="65000"/>
                    <a:lumOff val="35000"/>
                  </a:schemeClr>
                </a:solidFill>
                <a:latin typeface="+mn-lt"/>
                <a:ea typeface="+mn-ea"/>
                <a:cs typeface="+mn-cs"/>
              </a:defRPr>
            </a:lvl1pPr>
            <a:lvl2pPr marL="742950" indent="-285750" algn="l" rtl="0" eaLnBrk="1" fontAlgn="base" hangingPunct="1">
              <a:spcBef>
                <a:spcPct val="20000"/>
              </a:spcBef>
              <a:spcAft>
                <a:spcPct val="0"/>
              </a:spcAft>
              <a:buClr>
                <a:srgbClr val="00ABB5"/>
              </a:buClr>
              <a:buFont typeface="Arial"/>
              <a:buChar char="•"/>
              <a:defRPr sz="2000">
                <a:solidFill>
                  <a:schemeClr val="tx1">
                    <a:lumMod val="65000"/>
                    <a:lumOff val="35000"/>
                  </a:schemeClr>
                </a:solidFill>
                <a:latin typeface="+mn-lt"/>
                <a:cs typeface="+mn-cs"/>
              </a:defRPr>
            </a:lvl2pPr>
            <a:lvl3pPr marL="1257300" marR="0" indent="-342900" algn="l" defTabSz="914400" rtl="0" eaLnBrk="1" fontAlgn="base" latinLnBrk="0" hangingPunct="1">
              <a:lnSpc>
                <a:spcPct val="100000"/>
              </a:lnSpc>
              <a:spcBef>
                <a:spcPct val="20000"/>
              </a:spcBef>
              <a:spcAft>
                <a:spcPct val="0"/>
              </a:spcAft>
              <a:buClr>
                <a:srgbClr val="00ABB5"/>
              </a:buClr>
              <a:buSzTx/>
              <a:buFont typeface="Lucida Grande"/>
              <a:buChar char="-"/>
              <a:tabLst/>
              <a:defRPr sz="2000">
                <a:solidFill>
                  <a:schemeClr val="tx1">
                    <a:lumMod val="65000"/>
                    <a:lumOff val="35000"/>
                  </a:schemeClr>
                </a:solidFill>
                <a:latin typeface="+mn-lt"/>
                <a:cs typeface="+mn-cs"/>
              </a:defRPr>
            </a:lvl3pPr>
            <a:lvl4pPr marL="1714500" indent="-342900" algn="l" rtl="0" eaLnBrk="1" fontAlgn="base" hangingPunct="1">
              <a:spcBef>
                <a:spcPct val="20000"/>
              </a:spcBef>
              <a:spcAft>
                <a:spcPct val="0"/>
              </a:spcAft>
              <a:buClr>
                <a:srgbClr val="00ABB5"/>
              </a:buClr>
              <a:buFont typeface="Wingdings" charset="2"/>
              <a:buChar char="Ø"/>
              <a:defRPr sz="2000">
                <a:solidFill>
                  <a:schemeClr val="tx1">
                    <a:lumMod val="65000"/>
                    <a:lumOff val="35000"/>
                  </a:schemeClr>
                </a:solidFill>
                <a:latin typeface="+mn-lt"/>
                <a:cs typeface="+mn-cs"/>
              </a:defRPr>
            </a:lvl4pPr>
            <a:lvl5pPr marL="2171700" indent="-342900" algn="l" rtl="0" eaLnBrk="1" fontAlgn="base" hangingPunct="1">
              <a:spcBef>
                <a:spcPct val="20000"/>
              </a:spcBef>
              <a:spcAft>
                <a:spcPct val="0"/>
              </a:spcAft>
              <a:buClr>
                <a:srgbClr val="00ABB5"/>
              </a:buClr>
              <a:buFont typeface="Lucida Grande"/>
              <a:buChar char="-"/>
              <a:defRPr sz="2000">
                <a:solidFill>
                  <a:schemeClr val="tx1">
                    <a:lumMod val="65000"/>
                    <a:lumOff val="35000"/>
                  </a:schemeClr>
                </a:solidFill>
                <a:latin typeface="+mn-lt"/>
                <a:cs typeface="+mn-cs"/>
              </a:defRPr>
            </a:lvl5pPr>
            <a:lvl6pPr marL="2514600" indent="-228600" algn="l" rtl="0" eaLnBrk="1" fontAlgn="base" hangingPunct="1">
              <a:spcBef>
                <a:spcPct val="20000"/>
              </a:spcBef>
              <a:spcAft>
                <a:spcPct val="0"/>
              </a:spcAft>
              <a:buClr>
                <a:srgbClr val="00ABB5"/>
              </a:buClr>
              <a:buFontTx/>
              <a:buChar char="»"/>
              <a:defRPr sz="2000">
                <a:solidFill>
                  <a:schemeClr val="tx1">
                    <a:lumMod val="65000"/>
                    <a:lumOff val="35000"/>
                  </a:schemeClr>
                </a:solidFill>
                <a:latin typeface="+mn-lt"/>
                <a:cs typeface="+mn-cs"/>
              </a:defRPr>
            </a:lvl6pPr>
            <a:lvl7pPr marL="2971800" indent="-228600" algn="l" rtl="0" eaLnBrk="1" fontAlgn="base" hangingPunct="1">
              <a:spcBef>
                <a:spcPct val="20000"/>
              </a:spcBef>
              <a:spcAft>
                <a:spcPct val="0"/>
              </a:spcAft>
              <a:buChar char="»"/>
              <a:defRPr sz="2000">
                <a:solidFill>
                  <a:srgbClr val="000000"/>
                </a:solidFill>
                <a:latin typeface="+mn-lt"/>
                <a:cs typeface="+mn-cs"/>
              </a:defRPr>
            </a:lvl7pPr>
            <a:lvl8pPr marL="3429000" indent="-228600" algn="l" rtl="0" eaLnBrk="1" fontAlgn="base" hangingPunct="1">
              <a:spcBef>
                <a:spcPct val="20000"/>
              </a:spcBef>
              <a:spcAft>
                <a:spcPct val="0"/>
              </a:spcAft>
              <a:buChar char="»"/>
              <a:defRPr sz="2000">
                <a:solidFill>
                  <a:srgbClr val="000000"/>
                </a:solidFill>
                <a:latin typeface="+mn-lt"/>
                <a:cs typeface="+mn-cs"/>
              </a:defRPr>
            </a:lvl8pPr>
            <a:lvl9pPr marL="3886200" indent="-228600" algn="l" rtl="0" eaLnBrk="1" fontAlgn="base" hangingPunct="1">
              <a:spcBef>
                <a:spcPct val="20000"/>
              </a:spcBef>
              <a:spcAft>
                <a:spcPct val="0"/>
              </a:spcAft>
              <a:buChar char="»"/>
              <a:defRPr sz="2000">
                <a:solidFill>
                  <a:srgbClr val="000000"/>
                </a:solidFill>
                <a:latin typeface="+mn-lt"/>
                <a:cs typeface="+mn-cs"/>
              </a:defRPr>
            </a:lvl9pPr>
          </a:lstStyle>
          <a:p>
            <a:r>
              <a:rPr lang="en-GB" kern="0" dirty="0"/>
              <a:t>In an educational or childcare setting what could be signs that a child or young person might have caring responsibilities? 	</a:t>
            </a:r>
            <a:endParaRPr lang="en-GB" sz="1400" kern="0" dirty="0"/>
          </a:p>
        </p:txBody>
      </p:sp>
      <p:pic>
        <p:nvPicPr>
          <p:cNvPr id="6" name="Picture 5">
            <a:extLst>
              <a:ext uri="{C183D7F6-B498-43B3-948B-1728B52AA6E4}">
                <adec:decorative xmlns:adec="http://schemas.microsoft.com/office/drawing/2017/decorative" val="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426088" y="2645435"/>
            <a:ext cx="3272287" cy="3272287"/>
          </a:xfrm>
          <a:prstGeom prst="rect">
            <a:avLst/>
          </a:prstGeom>
        </p:spPr>
      </p:pic>
    </p:spTree>
    <p:extLst>
      <p:ext uri="{BB962C8B-B14F-4D97-AF65-F5344CB8AC3E}">
        <p14:creationId xmlns:p14="http://schemas.microsoft.com/office/powerpoint/2010/main" val="3254291601"/>
      </p:ext>
    </p:extLst>
  </p:cSld>
  <p:clrMapOvr>
    <a:masterClrMapping/>
  </p:clrMapOvr>
  <mc:AlternateContent xmlns:mc="http://schemas.openxmlformats.org/markup-compatibility/2006" xmlns:p14="http://schemas.microsoft.com/office/powerpoint/2010/main">
    <mc:Choice Requires="p14">
      <p:transition spd="slow" p14:dur="2000" advTm="17345"/>
    </mc:Choice>
    <mc:Fallback xmlns="">
      <p:transition spd="slow" advTm="17345"/>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93191"/>
            <a:ext cx="10836972" cy="711200"/>
          </a:xfrm>
        </p:spPr>
        <p:txBody>
          <a:bodyPr/>
          <a:lstStyle/>
          <a:p>
            <a:r>
              <a:rPr lang="en-GB" sz="2400" dirty="0"/>
              <a:t>Possible signs that might suggest someone has caring responsibilities:</a:t>
            </a:r>
          </a:p>
        </p:txBody>
      </p:sp>
      <p:sp>
        <p:nvSpPr>
          <p:cNvPr id="3" name="Content Placeholder 2"/>
          <p:cNvSpPr>
            <a:spLocks noGrp="1"/>
          </p:cNvSpPr>
          <p:nvPr>
            <p:ph idx="1"/>
          </p:nvPr>
        </p:nvSpPr>
        <p:spPr>
          <a:xfrm>
            <a:off x="685800" y="1104391"/>
            <a:ext cx="10817923" cy="4938652"/>
          </a:xfrm>
        </p:spPr>
        <p:txBody>
          <a:bodyPr/>
          <a:lstStyle/>
          <a:p>
            <a:pPr marL="342900" indent="-342900">
              <a:lnSpc>
                <a:spcPct val="150000"/>
              </a:lnSpc>
              <a:buFont typeface="Arial" panose="020B0604020202020204" pitchFamily="34" charset="0"/>
              <a:buChar char="•"/>
            </a:pPr>
            <a:r>
              <a:rPr lang="en-GB" dirty="0"/>
              <a:t>Is often late or misses days or weeks off school </a:t>
            </a:r>
          </a:p>
          <a:p>
            <a:pPr marL="342900" indent="-342900">
              <a:lnSpc>
                <a:spcPct val="150000"/>
              </a:lnSpc>
              <a:buFont typeface="Arial" panose="020B0604020202020204" pitchFamily="34" charset="0"/>
              <a:buChar char="•"/>
            </a:pPr>
            <a:r>
              <a:rPr lang="en-GB" dirty="0"/>
              <a:t>Doesn’t hand in homework/coursework on time, or quality of their work drops</a:t>
            </a:r>
          </a:p>
          <a:p>
            <a:pPr marL="342900" indent="-342900">
              <a:lnSpc>
                <a:spcPct val="150000"/>
              </a:lnSpc>
              <a:buFont typeface="Arial" panose="020B0604020202020204" pitchFamily="34" charset="0"/>
              <a:buChar char="•"/>
            </a:pPr>
            <a:r>
              <a:rPr lang="en-GB" dirty="0"/>
              <a:t>Often tired, anxious, withdrawn or irritable</a:t>
            </a:r>
          </a:p>
          <a:p>
            <a:pPr marL="342900" indent="-342900">
              <a:lnSpc>
                <a:spcPct val="150000"/>
              </a:lnSpc>
              <a:buFont typeface="Arial" panose="020B0604020202020204" pitchFamily="34" charset="0"/>
              <a:buChar char="•"/>
            </a:pPr>
            <a:r>
              <a:rPr lang="en-GB" dirty="0"/>
              <a:t>Gets on well with adults and presents as mature for their age</a:t>
            </a:r>
          </a:p>
          <a:p>
            <a:pPr marL="342900" indent="-342900">
              <a:lnSpc>
                <a:spcPct val="150000"/>
              </a:lnSpc>
              <a:buFont typeface="Arial" panose="020B0604020202020204" pitchFamily="34" charset="0"/>
              <a:buChar char="•"/>
            </a:pPr>
            <a:r>
              <a:rPr lang="en-GB" dirty="0"/>
              <a:t>Is bullied or fights with peers (sometimes linked to a family member’s disability or health)</a:t>
            </a:r>
          </a:p>
          <a:p>
            <a:pPr marL="342900" indent="-342900">
              <a:lnSpc>
                <a:spcPct val="150000"/>
              </a:lnSpc>
              <a:buFont typeface="Arial" panose="020B0604020202020204" pitchFamily="34" charset="0"/>
              <a:buChar char="•"/>
            </a:pPr>
            <a:r>
              <a:rPr lang="en-GB" dirty="0"/>
              <a:t>Finds it difficult to concentrate on their work</a:t>
            </a:r>
          </a:p>
          <a:p>
            <a:pPr marL="342900" indent="-342900">
              <a:lnSpc>
                <a:spcPct val="150000"/>
              </a:lnSpc>
              <a:buFont typeface="Arial" panose="020B0604020202020204" pitchFamily="34" charset="0"/>
              <a:buChar char="•"/>
            </a:pPr>
            <a:r>
              <a:rPr lang="en-GB" dirty="0"/>
              <a:t>Has difficulty joining extracurricular activities or is unable to attend school trips</a:t>
            </a:r>
          </a:p>
          <a:p>
            <a:pPr marL="342900" indent="-342900">
              <a:lnSpc>
                <a:spcPct val="150000"/>
              </a:lnSpc>
              <a:buFont typeface="Arial" panose="020B0604020202020204" pitchFamily="34" charset="0"/>
              <a:buChar char="•"/>
            </a:pPr>
            <a:r>
              <a:rPr lang="en-GB" dirty="0"/>
              <a:t>Checks their phone or regularly contacts the person they care for</a:t>
            </a:r>
          </a:p>
          <a:p>
            <a:pPr marL="342900" indent="-342900">
              <a:lnSpc>
                <a:spcPct val="150000"/>
              </a:lnSpc>
              <a:buFont typeface="Arial" panose="020B0604020202020204" pitchFamily="34" charset="0"/>
              <a:buChar char="•"/>
            </a:pPr>
            <a:r>
              <a:rPr lang="en-GB" dirty="0"/>
              <a:t>Has physical problems such as back pain (perhaps from heavy lifting)</a:t>
            </a:r>
          </a:p>
          <a:p>
            <a:pPr marL="342900" indent="-342900">
              <a:lnSpc>
                <a:spcPct val="150000"/>
              </a:lnSpc>
              <a:buFont typeface="Arial" panose="020B0604020202020204" pitchFamily="34" charset="0"/>
              <a:buChar char="•"/>
            </a:pPr>
            <a:r>
              <a:rPr lang="en-GB" dirty="0"/>
              <a:t>Is secretive about home life</a:t>
            </a:r>
          </a:p>
        </p:txBody>
      </p:sp>
    </p:spTree>
    <p:extLst>
      <p:ext uri="{BB962C8B-B14F-4D97-AF65-F5344CB8AC3E}">
        <p14:creationId xmlns:p14="http://schemas.microsoft.com/office/powerpoint/2010/main" val="3906454328"/>
      </p:ext>
    </p:extLst>
  </p:cSld>
  <p:clrMapOvr>
    <a:masterClrMapping/>
  </p:clrMapOvr>
  <mc:AlternateContent xmlns:mc="http://schemas.openxmlformats.org/markup-compatibility/2006" xmlns:p14="http://schemas.microsoft.com/office/powerpoint/2010/main">
    <mc:Choice Requires="p14">
      <p:transition spd="slow" p14:dur="2000" advTm="111009"/>
    </mc:Choice>
    <mc:Fallback xmlns="">
      <p:transition spd="slow" advTm="11100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6750" y="393535"/>
            <a:ext cx="10836972" cy="711200"/>
          </a:xfrm>
        </p:spPr>
        <p:txBody>
          <a:bodyPr/>
          <a:lstStyle/>
          <a:p>
            <a:r>
              <a:rPr lang="en-GB" dirty="0"/>
              <a:t>Positive and negative impact of caring:</a:t>
            </a:r>
          </a:p>
        </p:txBody>
      </p:sp>
      <p:sp>
        <p:nvSpPr>
          <p:cNvPr id="10" name="TextBox 9"/>
          <p:cNvSpPr txBox="1"/>
          <p:nvPr/>
        </p:nvSpPr>
        <p:spPr>
          <a:xfrm>
            <a:off x="726091" y="1201911"/>
            <a:ext cx="5931018" cy="3831818"/>
          </a:xfrm>
          <a:prstGeom prst="rect">
            <a:avLst/>
          </a:prstGeom>
          <a:solidFill>
            <a:schemeClr val="accent3">
              <a:lumMod val="40000"/>
              <a:lumOff val="60000"/>
            </a:schemeClr>
          </a:solidFill>
        </p:spPr>
        <p:txBody>
          <a:bodyPr wrap="square" rtlCol="0">
            <a:spAutoFit/>
          </a:bodyPr>
          <a:lstStyle/>
          <a:p>
            <a:pPr lvl="0">
              <a:lnSpc>
                <a:spcPct val="150000"/>
              </a:lnSpc>
            </a:pPr>
            <a:r>
              <a:rPr lang="en-GB" sz="1600" dirty="0"/>
              <a:t>Young carers tell us there are many positives of being a carer:</a:t>
            </a:r>
          </a:p>
          <a:p>
            <a:pPr marL="285750" lvl="0" indent="-285750">
              <a:lnSpc>
                <a:spcPct val="150000"/>
              </a:lnSpc>
              <a:buFont typeface="Arial" panose="020B0604020202020204" pitchFamily="34" charset="0"/>
              <a:buChar char="•"/>
            </a:pPr>
            <a:r>
              <a:rPr lang="en-GB" sz="1600" dirty="0"/>
              <a:t>You have a sense of responsibility</a:t>
            </a:r>
          </a:p>
          <a:p>
            <a:pPr marL="285750" lvl="0" indent="-285750">
              <a:lnSpc>
                <a:spcPct val="150000"/>
              </a:lnSpc>
              <a:buFont typeface="Arial" panose="020B0604020202020204" pitchFamily="34" charset="0"/>
              <a:buChar char="•"/>
            </a:pPr>
            <a:r>
              <a:rPr lang="en-GB" sz="1600" dirty="0"/>
              <a:t>You feel closer to your family</a:t>
            </a:r>
          </a:p>
          <a:p>
            <a:pPr marL="285750" lvl="0" indent="-285750">
              <a:lnSpc>
                <a:spcPct val="150000"/>
              </a:lnSpc>
              <a:buFont typeface="Arial" panose="020B0604020202020204" pitchFamily="34" charset="0"/>
              <a:buChar char="•"/>
            </a:pPr>
            <a:r>
              <a:rPr lang="en-GB" sz="1600" dirty="0"/>
              <a:t>You feel proud about being able to care for the people you love</a:t>
            </a:r>
          </a:p>
          <a:p>
            <a:pPr marL="285750" indent="-285750">
              <a:lnSpc>
                <a:spcPct val="150000"/>
              </a:lnSpc>
              <a:buFont typeface="Arial" panose="020B0604020202020204" pitchFamily="34" charset="0"/>
              <a:buChar char="•"/>
            </a:pPr>
            <a:r>
              <a:rPr lang="en-GB" sz="1600" dirty="0"/>
              <a:t>You learn a lot of life skills earlier such as how to be resilient, organisation and practical household skills, time management, budgeting</a:t>
            </a:r>
          </a:p>
          <a:p>
            <a:pPr marL="285750" indent="-285750">
              <a:lnSpc>
                <a:spcPct val="150000"/>
              </a:lnSpc>
              <a:buFont typeface="Arial" panose="020B0604020202020204" pitchFamily="34" charset="0"/>
              <a:buChar char="•"/>
            </a:pPr>
            <a:r>
              <a:rPr lang="en-GB" sz="1600" dirty="0"/>
              <a:t>You have more awareness of medical or emotional issues, etc.</a:t>
            </a:r>
          </a:p>
        </p:txBody>
      </p:sp>
      <p:sp>
        <p:nvSpPr>
          <p:cNvPr id="4" name="TextBox 3"/>
          <p:cNvSpPr txBox="1"/>
          <p:nvPr/>
        </p:nvSpPr>
        <p:spPr>
          <a:xfrm>
            <a:off x="6657109" y="1203329"/>
            <a:ext cx="4738255" cy="3830400"/>
          </a:xfrm>
          <a:prstGeom prst="rect">
            <a:avLst/>
          </a:prstGeom>
          <a:solidFill>
            <a:schemeClr val="accent2">
              <a:lumMod val="20000"/>
              <a:lumOff val="80000"/>
            </a:schemeClr>
          </a:solidFill>
        </p:spPr>
        <p:txBody>
          <a:bodyPr wrap="square" rtlCol="0">
            <a:spAutoFit/>
          </a:bodyPr>
          <a:lstStyle/>
          <a:p>
            <a:pPr>
              <a:lnSpc>
                <a:spcPct val="150000"/>
              </a:lnSpc>
            </a:pPr>
            <a:r>
              <a:rPr lang="en-GB" sz="1600" dirty="0"/>
              <a:t>They also tell us there are can be negative impacts of taking on a caring role:</a:t>
            </a:r>
          </a:p>
          <a:p>
            <a:pPr marL="285750" indent="-285750">
              <a:lnSpc>
                <a:spcPct val="150000"/>
              </a:lnSpc>
              <a:buFont typeface="Arial" panose="020B0604020202020204" pitchFamily="34" charset="0"/>
              <a:buChar char="•"/>
            </a:pPr>
            <a:r>
              <a:rPr lang="en-GB" sz="1600" dirty="0"/>
              <a:t>You have less time for play, leisure or sport</a:t>
            </a:r>
          </a:p>
          <a:p>
            <a:pPr marL="285750" indent="-285750">
              <a:lnSpc>
                <a:spcPct val="150000"/>
              </a:lnSpc>
              <a:buFont typeface="Arial" panose="020B0604020202020204" pitchFamily="34" charset="0"/>
              <a:buChar char="•"/>
            </a:pPr>
            <a:r>
              <a:rPr lang="en-GB" sz="1600" dirty="0"/>
              <a:t>It can be stressful and cause anxiety</a:t>
            </a:r>
          </a:p>
          <a:p>
            <a:pPr marL="285750" indent="-285750">
              <a:lnSpc>
                <a:spcPct val="150000"/>
              </a:lnSpc>
              <a:buFont typeface="Arial" panose="020B0604020202020204" pitchFamily="34" charset="0"/>
              <a:buChar char="•"/>
            </a:pPr>
            <a:r>
              <a:rPr lang="en-GB" sz="1600" dirty="0"/>
              <a:t>It can make it difficult to make or maintain friendships</a:t>
            </a:r>
          </a:p>
          <a:p>
            <a:pPr marL="285750" indent="-285750">
              <a:lnSpc>
                <a:spcPct val="150000"/>
              </a:lnSpc>
              <a:buFont typeface="Arial" panose="020B0604020202020204" pitchFamily="34" charset="0"/>
              <a:buChar char="•"/>
            </a:pPr>
            <a:r>
              <a:rPr lang="en-GB" sz="1600" dirty="0"/>
              <a:t>You can feel isolated</a:t>
            </a:r>
          </a:p>
          <a:p>
            <a:pPr marL="285750" indent="-285750">
              <a:lnSpc>
                <a:spcPct val="150000"/>
              </a:lnSpc>
              <a:buFont typeface="Arial" panose="020B0604020202020204" pitchFamily="34" charset="0"/>
              <a:buChar char="•"/>
            </a:pPr>
            <a:r>
              <a:rPr lang="en-GB" sz="1600" dirty="0"/>
              <a:t>You can feel like no one else understands </a:t>
            </a:r>
          </a:p>
          <a:p>
            <a:pPr marL="285750" indent="-285750">
              <a:lnSpc>
                <a:spcPct val="150000"/>
              </a:lnSpc>
              <a:buFont typeface="Arial" panose="020B0604020202020204" pitchFamily="34" charset="0"/>
              <a:buChar char="•"/>
            </a:pPr>
            <a:r>
              <a:rPr lang="en-GB" sz="1600" dirty="0"/>
              <a:t>You can feel guilty when you want or take a break from caring </a:t>
            </a:r>
            <a:endParaRPr lang="en-GB" dirty="0"/>
          </a:p>
        </p:txBody>
      </p:sp>
      <p:sp>
        <p:nvSpPr>
          <p:cNvPr id="5" name="TextBox 4"/>
          <p:cNvSpPr txBox="1"/>
          <p:nvPr/>
        </p:nvSpPr>
        <p:spPr>
          <a:xfrm>
            <a:off x="726091" y="5329335"/>
            <a:ext cx="10777630" cy="584775"/>
          </a:xfrm>
          <a:prstGeom prst="rect">
            <a:avLst/>
          </a:prstGeom>
          <a:noFill/>
        </p:spPr>
        <p:txBody>
          <a:bodyPr wrap="square" rtlCol="0">
            <a:spAutoFit/>
          </a:bodyPr>
          <a:lstStyle/>
          <a:p>
            <a:pPr fontAlgn="base"/>
            <a:r>
              <a:rPr lang="en-GB" sz="1600" b="1" i="1" dirty="0">
                <a:solidFill>
                  <a:srgbClr val="FF0000"/>
                </a:solidFill>
              </a:rPr>
              <a:t>Young carers are more likely to report a mental health condition or ill health than their peers, and this likelihood increases as the hours spent caring increases</a:t>
            </a:r>
          </a:p>
        </p:txBody>
      </p:sp>
    </p:spTree>
    <p:extLst>
      <p:ext uri="{BB962C8B-B14F-4D97-AF65-F5344CB8AC3E}">
        <p14:creationId xmlns:p14="http://schemas.microsoft.com/office/powerpoint/2010/main" val="1126342424"/>
      </p:ext>
    </p:extLst>
  </p:cSld>
  <p:clrMapOvr>
    <a:masterClrMapping/>
  </p:clrMapOvr>
  <mc:AlternateContent xmlns:mc="http://schemas.openxmlformats.org/markup-compatibility/2006" xmlns:p14="http://schemas.microsoft.com/office/powerpoint/2010/main">
    <mc:Choice Requires="p14">
      <p:transition spd="slow" p14:dur="2000" advTm="89551"/>
    </mc:Choice>
    <mc:Fallback xmlns="">
      <p:transition spd="slow" advTm="89551"/>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FDEF1-2A15-A2B9-1B47-42F2C651C069}"/>
              </a:ext>
            </a:extLst>
          </p:cNvPr>
          <p:cNvSpPr>
            <a:spLocks noGrp="1"/>
          </p:cNvSpPr>
          <p:nvPr>
            <p:ph type="title"/>
          </p:nvPr>
        </p:nvSpPr>
        <p:spPr>
          <a:xfrm>
            <a:off x="774906" y="151837"/>
            <a:ext cx="10836972" cy="711200"/>
          </a:xfrm>
        </p:spPr>
        <p:txBody>
          <a:bodyPr/>
          <a:lstStyle/>
          <a:p>
            <a:r>
              <a:rPr lang="en-GB" dirty="0"/>
              <a:t>Mental Health of Young Carers</a:t>
            </a:r>
          </a:p>
        </p:txBody>
      </p:sp>
      <p:sp>
        <p:nvSpPr>
          <p:cNvPr id="3" name="Content Placeholder 2">
            <a:extLst>
              <a:ext uri="{FF2B5EF4-FFF2-40B4-BE49-F238E27FC236}">
                <a16:creationId xmlns:a16="http://schemas.microsoft.com/office/drawing/2014/main" id="{4616E5BD-55DD-054A-6BB4-362196B391BC}"/>
              </a:ext>
            </a:extLst>
          </p:cNvPr>
          <p:cNvSpPr>
            <a:spLocks noGrp="1"/>
          </p:cNvSpPr>
          <p:nvPr>
            <p:ph idx="1"/>
          </p:nvPr>
        </p:nvSpPr>
        <p:spPr>
          <a:xfrm>
            <a:off x="2314267" y="5633884"/>
            <a:ext cx="7563465" cy="486646"/>
          </a:xfrm>
        </p:spPr>
        <p:txBody>
          <a:bodyPr/>
          <a:lstStyle/>
          <a:p>
            <a:r>
              <a:rPr lang="en-GB" dirty="0">
                <a:hlinkClick r:id="rId4"/>
              </a:rPr>
              <a:t>https://www.youtube.com/watch?v=pFKIB25XIIQ</a:t>
            </a:r>
            <a:r>
              <a:rPr lang="en-GB" dirty="0"/>
              <a:t>    (2 min 31 sec)</a:t>
            </a:r>
          </a:p>
        </p:txBody>
      </p:sp>
      <p:pic>
        <p:nvPicPr>
          <p:cNvPr id="4" name="Online Media 3" title="Mental Health Support For Young Carers | A Short Film By Young Carers">
            <a:hlinkClick r:id="" action="ppaction://media"/>
            <a:extLst>
              <a:ext uri="{FF2B5EF4-FFF2-40B4-BE49-F238E27FC236}">
                <a16:creationId xmlns:a16="http://schemas.microsoft.com/office/drawing/2014/main" id="{FB4692C8-5135-0E1E-6801-EC35D9D3410C}"/>
              </a:ext>
            </a:extLst>
          </p:cNvPr>
          <p:cNvPicPr>
            <a:picLocks noRot="1" noChangeAspect="1"/>
          </p:cNvPicPr>
          <p:nvPr>
            <a:videoFile r:link="rId1"/>
          </p:nvPr>
        </p:nvPicPr>
        <p:blipFill>
          <a:blip r:embed="rId5"/>
          <a:stretch>
            <a:fillRect/>
          </a:stretch>
        </p:blipFill>
        <p:spPr>
          <a:xfrm>
            <a:off x="1870554" y="737470"/>
            <a:ext cx="8450890" cy="4774753"/>
          </a:xfrm>
          <a:prstGeom prst="rect">
            <a:avLst/>
          </a:prstGeom>
        </p:spPr>
      </p:pic>
    </p:spTree>
    <p:extLst>
      <p:ext uri="{BB962C8B-B14F-4D97-AF65-F5344CB8AC3E}">
        <p14:creationId xmlns:p14="http://schemas.microsoft.com/office/powerpoint/2010/main" val="4145620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6750" y="393535"/>
            <a:ext cx="10836972" cy="711200"/>
          </a:xfrm>
        </p:spPr>
        <p:txBody>
          <a:bodyPr/>
          <a:lstStyle/>
          <a:p>
            <a:r>
              <a:rPr lang="en-GB" dirty="0"/>
              <a:t>Impact of Caring on a Young Carer in education</a:t>
            </a:r>
          </a:p>
        </p:txBody>
      </p:sp>
      <p:sp>
        <p:nvSpPr>
          <p:cNvPr id="4" name="TextBox 3"/>
          <p:cNvSpPr txBox="1"/>
          <p:nvPr/>
        </p:nvSpPr>
        <p:spPr>
          <a:xfrm>
            <a:off x="666750" y="1473224"/>
            <a:ext cx="10836971" cy="4708981"/>
          </a:xfrm>
          <a:prstGeom prst="rect">
            <a:avLst/>
          </a:prstGeom>
          <a:noFill/>
        </p:spPr>
        <p:txBody>
          <a:bodyPr wrap="square" rtlCol="0">
            <a:spAutoFit/>
          </a:bodyPr>
          <a:lstStyle/>
          <a:p>
            <a:pPr lvl="0">
              <a:lnSpc>
                <a:spcPct val="150000"/>
              </a:lnSpc>
            </a:pPr>
            <a:r>
              <a:rPr lang="en-GB" sz="2000" dirty="0">
                <a:solidFill>
                  <a:schemeClr val="tx1">
                    <a:lumMod val="65000"/>
                    <a:lumOff val="35000"/>
                  </a:schemeClr>
                </a:solidFill>
              </a:rPr>
              <a:t>In their education young carers may:</a:t>
            </a:r>
          </a:p>
          <a:p>
            <a:pPr lvl="0">
              <a:lnSpc>
                <a:spcPct val="150000"/>
              </a:lnSpc>
            </a:pPr>
            <a:endParaRPr lang="en-GB" sz="2000" dirty="0">
              <a:solidFill>
                <a:schemeClr val="tx1">
                  <a:lumMod val="65000"/>
                  <a:lumOff val="35000"/>
                </a:schemeClr>
              </a:solidFill>
            </a:endParaRPr>
          </a:p>
          <a:p>
            <a:pPr marL="285750" lvl="0" indent="-285750">
              <a:lnSpc>
                <a:spcPct val="150000"/>
              </a:lnSpc>
              <a:buFont typeface="Arial" panose="020B0604020202020204" pitchFamily="34" charset="0"/>
              <a:buChar char="•"/>
            </a:pPr>
            <a:r>
              <a:rPr lang="en-GB" sz="2000" dirty="0">
                <a:solidFill>
                  <a:schemeClr val="tx1">
                    <a:lumMod val="65000"/>
                    <a:lumOff val="35000"/>
                  </a:schemeClr>
                </a:solidFill>
              </a:rPr>
              <a:t>be distracted (for example, checking their phone often) </a:t>
            </a:r>
          </a:p>
          <a:p>
            <a:pPr marL="285750" lvl="0" indent="-285750">
              <a:lnSpc>
                <a:spcPct val="150000"/>
              </a:lnSpc>
              <a:buFont typeface="Arial" panose="020B0604020202020204" pitchFamily="34" charset="0"/>
              <a:buChar char="•"/>
            </a:pPr>
            <a:r>
              <a:rPr lang="en-GB" sz="2000" dirty="0">
                <a:solidFill>
                  <a:schemeClr val="tx1">
                    <a:lumMod val="65000"/>
                    <a:lumOff val="35000"/>
                  </a:schemeClr>
                </a:solidFill>
              </a:rPr>
              <a:t>be quiet or withdrawn</a:t>
            </a:r>
          </a:p>
          <a:p>
            <a:pPr marL="285750" indent="-285750">
              <a:lnSpc>
                <a:spcPct val="150000"/>
              </a:lnSpc>
              <a:buFont typeface="Arial" panose="020B0604020202020204" pitchFamily="34" charset="0"/>
              <a:buChar char="•"/>
            </a:pPr>
            <a:r>
              <a:rPr lang="en-GB" sz="2000" dirty="0">
                <a:solidFill>
                  <a:schemeClr val="tx1">
                    <a:lumMod val="65000"/>
                    <a:lumOff val="35000"/>
                  </a:schemeClr>
                </a:solidFill>
              </a:rPr>
              <a:t>find it difficult to engage in learning because of worry or tiredness</a:t>
            </a:r>
          </a:p>
          <a:p>
            <a:pPr marL="285750" lvl="0" indent="-285750">
              <a:lnSpc>
                <a:spcPct val="150000"/>
              </a:lnSpc>
              <a:buFont typeface="Arial" panose="020B0604020202020204" pitchFamily="34" charset="0"/>
              <a:buChar char="•"/>
            </a:pPr>
            <a:r>
              <a:rPr lang="en-GB" sz="2000" dirty="0">
                <a:solidFill>
                  <a:schemeClr val="tx1">
                    <a:lumMod val="65000"/>
                    <a:lumOff val="35000"/>
                  </a:schemeClr>
                </a:solidFill>
              </a:rPr>
              <a:t>have difficulties doing homework due to a lack of time or opportunity to study at home</a:t>
            </a:r>
          </a:p>
          <a:p>
            <a:pPr marL="285750" lvl="0" indent="-285750">
              <a:lnSpc>
                <a:spcPct val="150000"/>
              </a:lnSpc>
              <a:buFont typeface="Arial" panose="020B0604020202020204" pitchFamily="34" charset="0"/>
              <a:buChar char="•"/>
            </a:pPr>
            <a:r>
              <a:rPr lang="en-GB" sz="2000" dirty="0">
                <a:solidFill>
                  <a:schemeClr val="tx1">
                    <a:lumMod val="65000"/>
                    <a:lumOff val="35000"/>
                  </a:schemeClr>
                </a:solidFill>
              </a:rPr>
              <a:t>lack support from home for school activities such as parents nights/open days</a:t>
            </a:r>
          </a:p>
          <a:p>
            <a:pPr marL="285750" lvl="0" indent="-285750">
              <a:lnSpc>
                <a:spcPct val="150000"/>
              </a:lnSpc>
              <a:buFont typeface="Arial" panose="020B0604020202020204" pitchFamily="34" charset="0"/>
              <a:buChar char="•"/>
            </a:pPr>
            <a:r>
              <a:rPr lang="en-GB" sz="2000" dirty="0">
                <a:solidFill>
                  <a:schemeClr val="tx1">
                    <a:lumMod val="65000"/>
                    <a:lumOff val="35000"/>
                  </a:schemeClr>
                </a:solidFill>
              </a:rPr>
              <a:t>feel pressured to remain in a caring role after they leave school</a:t>
            </a:r>
          </a:p>
          <a:p>
            <a:pPr marL="285750" lvl="0" indent="-285750">
              <a:lnSpc>
                <a:spcPct val="150000"/>
              </a:lnSpc>
              <a:buFont typeface="Arial" panose="020B0604020202020204" pitchFamily="34" charset="0"/>
              <a:buChar char="•"/>
            </a:pPr>
            <a:r>
              <a:rPr lang="en-GB" sz="2000" dirty="0">
                <a:solidFill>
                  <a:schemeClr val="tx1">
                    <a:lumMod val="65000"/>
                    <a:lumOff val="35000"/>
                  </a:schemeClr>
                </a:solidFill>
              </a:rPr>
              <a:t> not progress onto a positive destination such as further/higher education, training, or work due to their caring responsibilities</a:t>
            </a:r>
          </a:p>
        </p:txBody>
      </p:sp>
    </p:spTree>
    <p:extLst>
      <p:ext uri="{BB962C8B-B14F-4D97-AF65-F5344CB8AC3E}">
        <p14:creationId xmlns:p14="http://schemas.microsoft.com/office/powerpoint/2010/main" val="1972157939"/>
      </p:ext>
    </p:extLst>
  </p:cSld>
  <p:clrMapOvr>
    <a:masterClrMapping/>
  </p:clrMapOvr>
  <mc:AlternateContent xmlns:mc="http://schemas.openxmlformats.org/markup-compatibility/2006" xmlns:p14="http://schemas.microsoft.com/office/powerpoint/2010/main">
    <mc:Choice Requires="p14">
      <p:transition spd="slow" p14:dur="2000" advTm="86427"/>
    </mc:Choice>
    <mc:Fallback xmlns="">
      <p:transition spd="slow" advTm="86427"/>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14" y="341536"/>
            <a:ext cx="10836972" cy="711200"/>
          </a:xfrm>
        </p:spPr>
        <p:txBody>
          <a:bodyPr/>
          <a:lstStyle/>
          <a:p>
            <a:r>
              <a:rPr lang="en-GB" dirty="0"/>
              <a:t>Identifying Young carers: See me, Include me, Support me</a:t>
            </a:r>
          </a:p>
        </p:txBody>
      </p:sp>
      <p:sp>
        <p:nvSpPr>
          <p:cNvPr id="3" name="Content Placeholder 2"/>
          <p:cNvSpPr>
            <a:spLocks noGrp="1"/>
          </p:cNvSpPr>
          <p:nvPr>
            <p:ph idx="1"/>
          </p:nvPr>
        </p:nvSpPr>
        <p:spPr>
          <a:xfrm>
            <a:off x="677514" y="1102863"/>
            <a:ext cx="10817923" cy="819600"/>
          </a:xfrm>
        </p:spPr>
        <p:txBody>
          <a:bodyPr/>
          <a:lstStyle/>
          <a:p>
            <a:r>
              <a:rPr lang="en-GB" dirty="0"/>
              <a:t>This film by the NHS Education Service primarily for health and social care workers is really good for </a:t>
            </a:r>
            <a:r>
              <a:rPr lang="en-GB" b="1" dirty="0"/>
              <a:t>anyone</a:t>
            </a:r>
            <a:r>
              <a:rPr lang="en-GB" dirty="0"/>
              <a:t> who works with and supports young carers                            (5 min 30 sec) </a:t>
            </a:r>
          </a:p>
        </p:txBody>
      </p:sp>
      <p:pic>
        <p:nvPicPr>
          <p:cNvPr id="4" name="Picture 3">
            <a:hlinkClick r:id="rId3"/>
            <a:extLst>
              <a:ext uri="{C183D7F6-B498-43B3-948B-1728B52AA6E4}">
                <adec:decorative xmlns:adec="http://schemas.microsoft.com/office/drawing/2017/decorative" val="1"/>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783126" y="1922463"/>
            <a:ext cx="6625748" cy="3737985"/>
          </a:xfrm>
          <a:prstGeom prst="rect">
            <a:avLst/>
          </a:prstGeom>
        </p:spPr>
      </p:pic>
      <p:sp>
        <p:nvSpPr>
          <p:cNvPr id="6" name="TextBox 5">
            <a:extLst>
              <a:ext uri="{FF2B5EF4-FFF2-40B4-BE49-F238E27FC236}">
                <a16:creationId xmlns:a16="http://schemas.microsoft.com/office/drawing/2014/main" id="{FCDDAB3D-C680-596C-0435-4BEAC646DDB1}"/>
              </a:ext>
            </a:extLst>
          </p:cNvPr>
          <p:cNvSpPr txBox="1"/>
          <p:nvPr/>
        </p:nvSpPr>
        <p:spPr>
          <a:xfrm>
            <a:off x="3084068" y="5755137"/>
            <a:ext cx="6059932" cy="369332"/>
          </a:xfrm>
          <a:prstGeom prst="rect">
            <a:avLst/>
          </a:prstGeom>
          <a:noFill/>
        </p:spPr>
        <p:txBody>
          <a:bodyPr wrap="square">
            <a:spAutoFit/>
          </a:bodyPr>
          <a:lstStyle/>
          <a:p>
            <a:r>
              <a:rPr lang="en-GB" dirty="0">
                <a:hlinkClick r:id="rId3"/>
              </a:rPr>
              <a:t>https://vimeo.com/showcase/9644783</a:t>
            </a:r>
            <a:r>
              <a:rPr lang="en-GB" dirty="0"/>
              <a:t>         5 min 30 sec) </a:t>
            </a:r>
          </a:p>
        </p:txBody>
      </p:sp>
    </p:spTree>
    <p:extLst>
      <p:ext uri="{BB962C8B-B14F-4D97-AF65-F5344CB8AC3E}">
        <p14:creationId xmlns:p14="http://schemas.microsoft.com/office/powerpoint/2010/main" val="2712513455"/>
      </p:ext>
    </p:extLst>
  </p:cSld>
  <p:clrMapOvr>
    <a:masterClrMapping/>
  </p:clrMapOvr>
  <mc:AlternateContent xmlns:mc="http://schemas.openxmlformats.org/markup-compatibility/2006" xmlns:p14="http://schemas.microsoft.com/office/powerpoint/2010/main">
    <mc:Choice Requires="p14">
      <p:transition spd="slow" p14:dur="2000" advTm="20642"/>
    </mc:Choice>
    <mc:Fallback xmlns="">
      <p:transition spd="slow" advTm="20642"/>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bwMode="auto">
          <a:xfrm>
            <a:off x="643746" y="565720"/>
            <a:ext cx="10836972" cy="7112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1" fontAlgn="base" hangingPunct="1">
              <a:spcBef>
                <a:spcPct val="0"/>
              </a:spcBef>
              <a:spcAft>
                <a:spcPct val="0"/>
              </a:spcAft>
              <a:defRPr sz="3000" b="1">
                <a:solidFill>
                  <a:srgbClr val="00ABB5"/>
                </a:solidFill>
                <a:latin typeface="+mj-lt"/>
                <a:ea typeface="+mj-ea"/>
                <a:cs typeface="+mj-cs"/>
              </a:defRPr>
            </a:lvl1pPr>
            <a:lvl2pPr algn="l" rtl="0" eaLnBrk="1" fontAlgn="base" hangingPunct="1">
              <a:spcBef>
                <a:spcPct val="0"/>
              </a:spcBef>
              <a:spcAft>
                <a:spcPct val="0"/>
              </a:spcAft>
              <a:defRPr sz="3000" b="1">
                <a:solidFill>
                  <a:srgbClr val="000000"/>
                </a:solidFill>
                <a:latin typeface="Arial" charset="0"/>
                <a:cs typeface="Arial" charset="0"/>
              </a:defRPr>
            </a:lvl2pPr>
            <a:lvl3pPr algn="l" rtl="0" eaLnBrk="1" fontAlgn="base" hangingPunct="1">
              <a:spcBef>
                <a:spcPct val="0"/>
              </a:spcBef>
              <a:spcAft>
                <a:spcPct val="0"/>
              </a:spcAft>
              <a:defRPr sz="3000" b="1">
                <a:solidFill>
                  <a:srgbClr val="000000"/>
                </a:solidFill>
                <a:latin typeface="Arial" charset="0"/>
                <a:cs typeface="Arial" charset="0"/>
              </a:defRPr>
            </a:lvl3pPr>
            <a:lvl4pPr algn="l" rtl="0" eaLnBrk="1" fontAlgn="base" hangingPunct="1">
              <a:spcBef>
                <a:spcPct val="0"/>
              </a:spcBef>
              <a:spcAft>
                <a:spcPct val="0"/>
              </a:spcAft>
              <a:defRPr sz="3000" b="1">
                <a:solidFill>
                  <a:srgbClr val="000000"/>
                </a:solidFill>
                <a:latin typeface="Arial" charset="0"/>
                <a:cs typeface="Arial" charset="0"/>
              </a:defRPr>
            </a:lvl4pPr>
            <a:lvl5pPr algn="l" rtl="0" eaLnBrk="1" fontAlgn="base" hangingPunct="1">
              <a:spcBef>
                <a:spcPct val="0"/>
              </a:spcBef>
              <a:spcAft>
                <a:spcPct val="0"/>
              </a:spcAft>
              <a:defRPr sz="3000" b="1">
                <a:solidFill>
                  <a:srgbClr val="000000"/>
                </a:solidFill>
                <a:latin typeface="Arial" charset="0"/>
                <a:cs typeface="Arial" charset="0"/>
              </a:defRPr>
            </a:lvl5pPr>
            <a:lvl6pPr marL="457200" algn="l" rtl="0" eaLnBrk="1" fontAlgn="base" hangingPunct="1">
              <a:spcBef>
                <a:spcPct val="0"/>
              </a:spcBef>
              <a:spcAft>
                <a:spcPct val="0"/>
              </a:spcAft>
              <a:defRPr sz="3000" b="1">
                <a:solidFill>
                  <a:srgbClr val="000000"/>
                </a:solidFill>
                <a:latin typeface="Arial" charset="0"/>
                <a:cs typeface="Arial" charset="0"/>
              </a:defRPr>
            </a:lvl6pPr>
            <a:lvl7pPr marL="914400" algn="l" rtl="0" eaLnBrk="1" fontAlgn="base" hangingPunct="1">
              <a:spcBef>
                <a:spcPct val="0"/>
              </a:spcBef>
              <a:spcAft>
                <a:spcPct val="0"/>
              </a:spcAft>
              <a:defRPr sz="3000" b="1">
                <a:solidFill>
                  <a:srgbClr val="000000"/>
                </a:solidFill>
                <a:latin typeface="Arial" charset="0"/>
                <a:cs typeface="Arial" charset="0"/>
              </a:defRPr>
            </a:lvl7pPr>
            <a:lvl8pPr marL="1371600" algn="l" rtl="0" eaLnBrk="1" fontAlgn="base" hangingPunct="1">
              <a:spcBef>
                <a:spcPct val="0"/>
              </a:spcBef>
              <a:spcAft>
                <a:spcPct val="0"/>
              </a:spcAft>
              <a:defRPr sz="3000" b="1">
                <a:solidFill>
                  <a:srgbClr val="000000"/>
                </a:solidFill>
                <a:latin typeface="Arial" charset="0"/>
                <a:cs typeface="Arial" charset="0"/>
              </a:defRPr>
            </a:lvl8pPr>
            <a:lvl9pPr marL="1828800" algn="l" rtl="0" eaLnBrk="1" fontAlgn="base" hangingPunct="1">
              <a:spcBef>
                <a:spcPct val="0"/>
              </a:spcBef>
              <a:spcAft>
                <a:spcPct val="0"/>
              </a:spcAft>
              <a:defRPr sz="3000" b="1">
                <a:solidFill>
                  <a:srgbClr val="000000"/>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000" b="1" i="0" u="none" strike="noStrike" kern="0" cap="none" spc="0" normalizeH="0" baseline="0" noProof="0" dirty="0">
                <a:ln>
                  <a:noFill/>
                </a:ln>
                <a:solidFill>
                  <a:srgbClr val="00ABB5"/>
                </a:solidFill>
                <a:effectLst/>
                <a:uLnTx/>
                <a:uFillTx/>
                <a:latin typeface="+mj-lt"/>
                <a:ea typeface="+mj-ea"/>
                <a:cs typeface="+mj-cs"/>
              </a:rPr>
              <a:t>Activity Reflection</a:t>
            </a:r>
          </a:p>
        </p:txBody>
      </p:sp>
      <p:sp>
        <p:nvSpPr>
          <p:cNvPr id="5" name="Content Placeholder 2"/>
          <p:cNvSpPr txBox="1">
            <a:spLocks/>
          </p:cNvSpPr>
          <p:nvPr/>
        </p:nvSpPr>
        <p:spPr bwMode="auto">
          <a:xfrm>
            <a:off x="662795" y="1622995"/>
            <a:ext cx="10817923" cy="78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 typeface="Arial"/>
              <a:buNone/>
              <a:defRPr sz="2000" b="0" baseline="0">
                <a:solidFill>
                  <a:schemeClr val="tx1">
                    <a:lumMod val="65000"/>
                    <a:lumOff val="35000"/>
                  </a:schemeClr>
                </a:solidFill>
                <a:latin typeface="+mn-lt"/>
                <a:ea typeface="+mn-ea"/>
                <a:cs typeface="+mn-cs"/>
              </a:defRPr>
            </a:lvl1pPr>
            <a:lvl2pPr marL="742950" indent="-285750" algn="l" rtl="0" eaLnBrk="1" fontAlgn="base" hangingPunct="1">
              <a:spcBef>
                <a:spcPct val="20000"/>
              </a:spcBef>
              <a:spcAft>
                <a:spcPct val="0"/>
              </a:spcAft>
              <a:buClr>
                <a:srgbClr val="00ABB5"/>
              </a:buClr>
              <a:buFont typeface="Arial"/>
              <a:buChar char="•"/>
              <a:defRPr sz="2000">
                <a:solidFill>
                  <a:schemeClr val="tx1">
                    <a:lumMod val="65000"/>
                    <a:lumOff val="35000"/>
                  </a:schemeClr>
                </a:solidFill>
                <a:latin typeface="+mn-lt"/>
                <a:cs typeface="+mn-cs"/>
              </a:defRPr>
            </a:lvl2pPr>
            <a:lvl3pPr marL="1257300" marR="0" indent="-342900" algn="l" defTabSz="914400" rtl="0" eaLnBrk="1" fontAlgn="base" latinLnBrk="0" hangingPunct="1">
              <a:lnSpc>
                <a:spcPct val="100000"/>
              </a:lnSpc>
              <a:spcBef>
                <a:spcPct val="20000"/>
              </a:spcBef>
              <a:spcAft>
                <a:spcPct val="0"/>
              </a:spcAft>
              <a:buClr>
                <a:srgbClr val="00ABB5"/>
              </a:buClr>
              <a:buSzTx/>
              <a:buFont typeface="Lucida Grande"/>
              <a:buChar char="-"/>
              <a:tabLst/>
              <a:defRPr sz="2000">
                <a:solidFill>
                  <a:schemeClr val="tx1">
                    <a:lumMod val="65000"/>
                    <a:lumOff val="35000"/>
                  </a:schemeClr>
                </a:solidFill>
                <a:latin typeface="+mn-lt"/>
                <a:cs typeface="+mn-cs"/>
              </a:defRPr>
            </a:lvl3pPr>
            <a:lvl4pPr marL="1714500" indent="-342900" algn="l" rtl="0" eaLnBrk="1" fontAlgn="base" hangingPunct="1">
              <a:spcBef>
                <a:spcPct val="20000"/>
              </a:spcBef>
              <a:spcAft>
                <a:spcPct val="0"/>
              </a:spcAft>
              <a:buClr>
                <a:srgbClr val="00ABB5"/>
              </a:buClr>
              <a:buFont typeface="Wingdings" charset="2"/>
              <a:buChar char="Ø"/>
              <a:defRPr sz="2000">
                <a:solidFill>
                  <a:schemeClr val="tx1">
                    <a:lumMod val="65000"/>
                    <a:lumOff val="35000"/>
                  </a:schemeClr>
                </a:solidFill>
                <a:latin typeface="+mn-lt"/>
                <a:cs typeface="+mn-cs"/>
              </a:defRPr>
            </a:lvl4pPr>
            <a:lvl5pPr marL="2171700" indent="-342900" algn="l" rtl="0" eaLnBrk="1" fontAlgn="base" hangingPunct="1">
              <a:spcBef>
                <a:spcPct val="20000"/>
              </a:spcBef>
              <a:spcAft>
                <a:spcPct val="0"/>
              </a:spcAft>
              <a:buClr>
                <a:srgbClr val="00ABB5"/>
              </a:buClr>
              <a:buFont typeface="Lucida Grande"/>
              <a:buChar char="-"/>
              <a:defRPr sz="2000">
                <a:solidFill>
                  <a:schemeClr val="tx1">
                    <a:lumMod val="65000"/>
                    <a:lumOff val="35000"/>
                  </a:schemeClr>
                </a:solidFill>
                <a:latin typeface="+mn-lt"/>
                <a:cs typeface="+mn-cs"/>
              </a:defRPr>
            </a:lvl5pPr>
            <a:lvl6pPr marL="2514600" indent="-228600" algn="l" rtl="0" eaLnBrk="1" fontAlgn="base" hangingPunct="1">
              <a:spcBef>
                <a:spcPct val="20000"/>
              </a:spcBef>
              <a:spcAft>
                <a:spcPct val="0"/>
              </a:spcAft>
              <a:buClr>
                <a:srgbClr val="00ABB5"/>
              </a:buClr>
              <a:buFontTx/>
              <a:buChar char="»"/>
              <a:defRPr sz="2000">
                <a:solidFill>
                  <a:schemeClr val="tx1">
                    <a:lumMod val="65000"/>
                    <a:lumOff val="35000"/>
                  </a:schemeClr>
                </a:solidFill>
                <a:latin typeface="+mn-lt"/>
                <a:cs typeface="+mn-cs"/>
              </a:defRPr>
            </a:lvl6pPr>
            <a:lvl7pPr marL="2971800" indent="-228600" algn="l" rtl="0" eaLnBrk="1" fontAlgn="base" hangingPunct="1">
              <a:spcBef>
                <a:spcPct val="20000"/>
              </a:spcBef>
              <a:spcAft>
                <a:spcPct val="0"/>
              </a:spcAft>
              <a:buChar char="»"/>
              <a:defRPr sz="2000">
                <a:solidFill>
                  <a:srgbClr val="000000"/>
                </a:solidFill>
                <a:latin typeface="+mn-lt"/>
                <a:cs typeface="+mn-cs"/>
              </a:defRPr>
            </a:lvl7pPr>
            <a:lvl8pPr marL="3429000" indent="-228600" algn="l" rtl="0" eaLnBrk="1" fontAlgn="base" hangingPunct="1">
              <a:spcBef>
                <a:spcPct val="20000"/>
              </a:spcBef>
              <a:spcAft>
                <a:spcPct val="0"/>
              </a:spcAft>
              <a:buChar char="»"/>
              <a:defRPr sz="2000">
                <a:solidFill>
                  <a:srgbClr val="000000"/>
                </a:solidFill>
                <a:latin typeface="+mn-lt"/>
                <a:cs typeface="+mn-cs"/>
              </a:defRPr>
            </a:lvl8pPr>
            <a:lvl9pPr marL="3886200" indent="-228600" algn="l" rtl="0" eaLnBrk="1" fontAlgn="base" hangingPunct="1">
              <a:spcBef>
                <a:spcPct val="20000"/>
              </a:spcBef>
              <a:spcAft>
                <a:spcPct val="0"/>
              </a:spcAft>
              <a:buChar char="»"/>
              <a:defRPr sz="2000">
                <a:solidFill>
                  <a:srgbClr val="000000"/>
                </a:solidFill>
                <a:latin typeface="+mn-lt"/>
                <a:cs typeface="+mn-cs"/>
              </a:defRPr>
            </a:lvl9pPr>
          </a:lstStyle>
          <a:p>
            <a:r>
              <a:rPr lang="en-GB" kern="0" dirty="0"/>
              <a:t>In your educational </a:t>
            </a:r>
            <a:r>
              <a:rPr lang="en-GB" kern="0"/>
              <a:t>or childcare </a:t>
            </a:r>
            <a:r>
              <a:rPr lang="en-GB" kern="0" dirty="0"/>
              <a:t>setting is there a process for identifying young carers</a:t>
            </a:r>
          </a:p>
        </p:txBody>
      </p:sp>
      <p:pic>
        <p:nvPicPr>
          <p:cNvPr id="2" name="Picture 1">
            <a:extLs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435612" y="2794959"/>
            <a:ext cx="3272287" cy="3272287"/>
          </a:xfrm>
          <a:prstGeom prst="rect">
            <a:avLst/>
          </a:prstGeom>
        </p:spPr>
      </p:pic>
    </p:spTree>
    <p:extLst>
      <p:ext uri="{BB962C8B-B14F-4D97-AF65-F5344CB8AC3E}">
        <p14:creationId xmlns:p14="http://schemas.microsoft.com/office/powerpoint/2010/main" val="3223286921"/>
      </p:ext>
    </p:extLst>
  </p:cSld>
  <p:clrMapOvr>
    <a:masterClrMapping/>
  </p:clrMapOvr>
  <mc:AlternateContent xmlns:mc="http://schemas.openxmlformats.org/markup-compatibility/2006" xmlns:p14="http://schemas.microsoft.com/office/powerpoint/2010/main">
    <mc:Choice Requires="p14">
      <p:transition spd="slow" p14:dur="2000" advTm="15974"/>
    </mc:Choice>
    <mc:Fallback xmlns="">
      <p:transition spd="slow" advTm="15974"/>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bwMode="auto">
          <a:xfrm>
            <a:off x="643746" y="565720"/>
            <a:ext cx="10836972" cy="7112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1" fontAlgn="base" hangingPunct="1">
              <a:spcBef>
                <a:spcPct val="0"/>
              </a:spcBef>
              <a:spcAft>
                <a:spcPct val="0"/>
              </a:spcAft>
              <a:defRPr sz="3000" b="1">
                <a:solidFill>
                  <a:srgbClr val="00ABB5"/>
                </a:solidFill>
                <a:latin typeface="+mj-lt"/>
                <a:ea typeface="+mj-ea"/>
                <a:cs typeface="+mj-cs"/>
              </a:defRPr>
            </a:lvl1pPr>
            <a:lvl2pPr algn="l" rtl="0" eaLnBrk="1" fontAlgn="base" hangingPunct="1">
              <a:spcBef>
                <a:spcPct val="0"/>
              </a:spcBef>
              <a:spcAft>
                <a:spcPct val="0"/>
              </a:spcAft>
              <a:defRPr sz="3000" b="1">
                <a:solidFill>
                  <a:srgbClr val="000000"/>
                </a:solidFill>
                <a:latin typeface="Arial" charset="0"/>
                <a:cs typeface="Arial" charset="0"/>
              </a:defRPr>
            </a:lvl2pPr>
            <a:lvl3pPr algn="l" rtl="0" eaLnBrk="1" fontAlgn="base" hangingPunct="1">
              <a:spcBef>
                <a:spcPct val="0"/>
              </a:spcBef>
              <a:spcAft>
                <a:spcPct val="0"/>
              </a:spcAft>
              <a:defRPr sz="3000" b="1">
                <a:solidFill>
                  <a:srgbClr val="000000"/>
                </a:solidFill>
                <a:latin typeface="Arial" charset="0"/>
                <a:cs typeface="Arial" charset="0"/>
              </a:defRPr>
            </a:lvl3pPr>
            <a:lvl4pPr algn="l" rtl="0" eaLnBrk="1" fontAlgn="base" hangingPunct="1">
              <a:spcBef>
                <a:spcPct val="0"/>
              </a:spcBef>
              <a:spcAft>
                <a:spcPct val="0"/>
              </a:spcAft>
              <a:defRPr sz="3000" b="1">
                <a:solidFill>
                  <a:srgbClr val="000000"/>
                </a:solidFill>
                <a:latin typeface="Arial" charset="0"/>
                <a:cs typeface="Arial" charset="0"/>
              </a:defRPr>
            </a:lvl4pPr>
            <a:lvl5pPr algn="l" rtl="0" eaLnBrk="1" fontAlgn="base" hangingPunct="1">
              <a:spcBef>
                <a:spcPct val="0"/>
              </a:spcBef>
              <a:spcAft>
                <a:spcPct val="0"/>
              </a:spcAft>
              <a:defRPr sz="3000" b="1">
                <a:solidFill>
                  <a:srgbClr val="000000"/>
                </a:solidFill>
                <a:latin typeface="Arial" charset="0"/>
                <a:cs typeface="Arial" charset="0"/>
              </a:defRPr>
            </a:lvl5pPr>
            <a:lvl6pPr marL="457200" algn="l" rtl="0" eaLnBrk="1" fontAlgn="base" hangingPunct="1">
              <a:spcBef>
                <a:spcPct val="0"/>
              </a:spcBef>
              <a:spcAft>
                <a:spcPct val="0"/>
              </a:spcAft>
              <a:defRPr sz="3000" b="1">
                <a:solidFill>
                  <a:srgbClr val="000000"/>
                </a:solidFill>
                <a:latin typeface="Arial" charset="0"/>
                <a:cs typeface="Arial" charset="0"/>
              </a:defRPr>
            </a:lvl6pPr>
            <a:lvl7pPr marL="914400" algn="l" rtl="0" eaLnBrk="1" fontAlgn="base" hangingPunct="1">
              <a:spcBef>
                <a:spcPct val="0"/>
              </a:spcBef>
              <a:spcAft>
                <a:spcPct val="0"/>
              </a:spcAft>
              <a:defRPr sz="3000" b="1">
                <a:solidFill>
                  <a:srgbClr val="000000"/>
                </a:solidFill>
                <a:latin typeface="Arial" charset="0"/>
                <a:cs typeface="Arial" charset="0"/>
              </a:defRPr>
            </a:lvl7pPr>
            <a:lvl8pPr marL="1371600" algn="l" rtl="0" eaLnBrk="1" fontAlgn="base" hangingPunct="1">
              <a:spcBef>
                <a:spcPct val="0"/>
              </a:spcBef>
              <a:spcAft>
                <a:spcPct val="0"/>
              </a:spcAft>
              <a:defRPr sz="3000" b="1">
                <a:solidFill>
                  <a:srgbClr val="000000"/>
                </a:solidFill>
                <a:latin typeface="Arial" charset="0"/>
                <a:cs typeface="Arial" charset="0"/>
              </a:defRPr>
            </a:lvl8pPr>
            <a:lvl9pPr marL="1828800" algn="l" rtl="0" eaLnBrk="1" fontAlgn="base" hangingPunct="1">
              <a:spcBef>
                <a:spcPct val="0"/>
              </a:spcBef>
              <a:spcAft>
                <a:spcPct val="0"/>
              </a:spcAft>
              <a:defRPr sz="3000" b="1">
                <a:solidFill>
                  <a:srgbClr val="000000"/>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000" b="1" i="0" u="none" strike="noStrike" kern="0" cap="none" spc="0" normalizeH="0" baseline="0" noProof="0" dirty="0">
                <a:ln>
                  <a:noFill/>
                </a:ln>
                <a:solidFill>
                  <a:srgbClr val="00ABB5"/>
                </a:solidFill>
                <a:effectLst/>
                <a:uLnTx/>
                <a:uFillTx/>
                <a:latin typeface="+mj-lt"/>
                <a:ea typeface="+mj-ea"/>
                <a:cs typeface="+mj-cs"/>
              </a:rPr>
              <a:t>And finally…..</a:t>
            </a:r>
          </a:p>
        </p:txBody>
      </p:sp>
      <p:sp>
        <p:nvSpPr>
          <p:cNvPr id="5" name="Content Placeholder 2"/>
          <p:cNvSpPr txBox="1">
            <a:spLocks/>
          </p:cNvSpPr>
          <p:nvPr/>
        </p:nvSpPr>
        <p:spPr bwMode="auto">
          <a:xfrm>
            <a:off x="662795" y="1622995"/>
            <a:ext cx="10817923" cy="78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 typeface="Arial"/>
              <a:buNone/>
              <a:defRPr sz="2000" b="0" baseline="0">
                <a:solidFill>
                  <a:schemeClr val="tx1">
                    <a:lumMod val="65000"/>
                    <a:lumOff val="35000"/>
                  </a:schemeClr>
                </a:solidFill>
                <a:latin typeface="+mn-lt"/>
                <a:ea typeface="+mn-ea"/>
                <a:cs typeface="+mn-cs"/>
              </a:defRPr>
            </a:lvl1pPr>
            <a:lvl2pPr marL="742950" indent="-285750" algn="l" rtl="0" eaLnBrk="1" fontAlgn="base" hangingPunct="1">
              <a:spcBef>
                <a:spcPct val="20000"/>
              </a:spcBef>
              <a:spcAft>
                <a:spcPct val="0"/>
              </a:spcAft>
              <a:buClr>
                <a:srgbClr val="00ABB5"/>
              </a:buClr>
              <a:buFont typeface="Arial"/>
              <a:buChar char="•"/>
              <a:defRPr sz="2000">
                <a:solidFill>
                  <a:schemeClr val="tx1">
                    <a:lumMod val="65000"/>
                    <a:lumOff val="35000"/>
                  </a:schemeClr>
                </a:solidFill>
                <a:latin typeface="+mn-lt"/>
                <a:cs typeface="+mn-cs"/>
              </a:defRPr>
            </a:lvl2pPr>
            <a:lvl3pPr marL="1257300" marR="0" indent="-342900" algn="l" defTabSz="914400" rtl="0" eaLnBrk="1" fontAlgn="base" latinLnBrk="0" hangingPunct="1">
              <a:lnSpc>
                <a:spcPct val="100000"/>
              </a:lnSpc>
              <a:spcBef>
                <a:spcPct val="20000"/>
              </a:spcBef>
              <a:spcAft>
                <a:spcPct val="0"/>
              </a:spcAft>
              <a:buClr>
                <a:srgbClr val="00ABB5"/>
              </a:buClr>
              <a:buSzTx/>
              <a:buFont typeface="Lucida Grande"/>
              <a:buChar char="-"/>
              <a:tabLst/>
              <a:defRPr sz="2000">
                <a:solidFill>
                  <a:schemeClr val="tx1">
                    <a:lumMod val="65000"/>
                    <a:lumOff val="35000"/>
                  </a:schemeClr>
                </a:solidFill>
                <a:latin typeface="+mn-lt"/>
                <a:cs typeface="+mn-cs"/>
              </a:defRPr>
            </a:lvl3pPr>
            <a:lvl4pPr marL="1714500" indent="-342900" algn="l" rtl="0" eaLnBrk="1" fontAlgn="base" hangingPunct="1">
              <a:spcBef>
                <a:spcPct val="20000"/>
              </a:spcBef>
              <a:spcAft>
                <a:spcPct val="0"/>
              </a:spcAft>
              <a:buClr>
                <a:srgbClr val="00ABB5"/>
              </a:buClr>
              <a:buFont typeface="Wingdings" charset="2"/>
              <a:buChar char="Ø"/>
              <a:defRPr sz="2000">
                <a:solidFill>
                  <a:schemeClr val="tx1">
                    <a:lumMod val="65000"/>
                    <a:lumOff val="35000"/>
                  </a:schemeClr>
                </a:solidFill>
                <a:latin typeface="+mn-lt"/>
                <a:cs typeface="+mn-cs"/>
              </a:defRPr>
            </a:lvl4pPr>
            <a:lvl5pPr marL="2171700" indent="-342900" algn="l" rtl="0" eaLnBrk="1" fontAlgn="base" hangingPunct="1">
              <a:spcBef>
                <a:spcPct val="20000"/>
              </a:spcBef>
              <a:spcAft>
                <a:spcPct val="0"/>
              </a:spcAft>
              <a:buClr>
                <a:srgbClr val="00ABB5"/>
              </a:buClr>
              <a:buFont typeface="Lucida Grande"/>
              <a:buChar char="-"/>
              <a:defRPr sz="2000">
                <a:solidFill>
                  <a:schemeClr val="tx1">
                    <a:lumMod val="65000"/>
                    <a:lumOff val="35000"/>
                  </a:schemeClr>
                </a:solidFill>
                <a:latin typeface="+mn-lt"/>
                <a:cs typeface="+mn-cs"/>
              </a:defRPr>
            </a:lvl5pPr>
            <a:lvl6pPr marL="2514600" indent="-228600" algn="l" rtl="0" eaLnBrk="1" fontAlgn="base" hangingPunct="1">
              <a:spcBef>
                <a:spcPct val="20000"/>
              </a:spcBef>
              <a:spcAft>
                <a:spcPct val="0"/>
              </a:spcAft>
              <a:buClr>
                <a:srgbClr val="00ABB5"/>
              </a:buClr>
              <a:buFontTx/>
              <a:buChar char="»"/>
              <a:defRPr sz="2000">
                <a:solidFill>
                  <a:schemeClr val="tx1">
                    <a:lumMod val="65000"/>
                    <a:lumOff val="35000"/>
                  </a:schemeClr>
                </a:solidFill>
                <a:latin typeface="+mn-lt"/>
                <a:cs typeface="+mn-cs"/>
              </a:defRPr>
            </a:lvl6pPr>
            <a:lvl7pPr marL="2971800" indent="-228600" algn="l" rtl="0" eaLnBrk="1" fontAlgn="base" hangingPunct="1">
              <a:spcBef>
                <a:spcPct val="20000"/>
              </a:spcBef>
              <a:spcAft>
                <a:spcPct val="0"/>
              </a:spcAft>
              <a:buChar char="»"/>
              <a:defRPr sz="2000">
                <a:solidFill>
                  <a:srgbClr val="000000"/>
                </a:solidFill>
                <a:latin typeface="+mn-lt"/>
                <a:cs typeface="+mn-cs"/>
              </a:defRPr>
            </a:lvl7pPr>
            <a:lvl8pPr marL="3429000" indent="-228600" algn="l" rtl="0" eaLnBrk="1" fontAlgn="base" hangingPunct="1">
              <a:spcBef>
                <a:spcPct val="20000"/>
              </a:spcBef>
              <a:spcAft>
                <a:spcPct val="0"/>
              </a:spcAft>
              <a:buChar char="»"/>
              <a:defRPr sz="2000">
                <a:solidFill>
                  <a:srgbClr val="000000"/>
                </a:solidFill>
                <a:latin typeface="+mn-lt"/>
                <a:cs typeface="+mn-cs"/>
              </a:defRPr>
            </a:lvl8pPr>
            <a:lvl9pPr marL="3886200" indent="-228600" algn="l" rtl="0" eaLnBrk="1" fontAlgn="base" hangingPunct="1">
              <a:spcBef>
                <a:spcPct val="20000"/>
              </a:spcBef>
              <a:spcAft>
                <a:spcPct val="0"/>
              </a:spcAft>
              <a:buChar char="»"/>
              <a:defRPr sz="2000">
                <a:solidFill>
                  <a:srgbClr val="000000"/>
                </a:solidFill>
                <a:latin typeface="+mn-lt"/>
                <a:cs typeface="+mn-cs"/>
              </a:defRPr>
            </a:lvl9pPr>
          </a:lstStyle>
          <a:p>
            <a:pPr algn="just">
              <a:lnSpc>
                <a:spcPct val="200000"/>
              </a:lnSpc>
            </a:pPr>
            <a:r>
              <a:rPr lang="en-GB" sz="2400" b="1" dirty="0">
                <a:effectLst/>
                <a:latin typeface="Calibri" panose="020F0502020204030204" pitchFamily="34" charset="0"/>
                <a:ea typeface="Calibri" panose="020F0502020204030204" pitchFamily="34" charset="0"/>
              </a:rPr>
              <a:t>Based on today’s professional learning:</a:t>
            </a:r>
          </a:p>
          <a:p>
            <a:pPr marL="342900" lvl="0" indent="-342900" algn="just">
              <a:lnSpc>
                <a:spcPct val="200000"/>
              </a:lnSpc>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What will you, as an individual, do differently?</a:t>
            </a:r>
          </a:p>
          <a:p>
            <a:pPr marL="342900" lvl="0" indent="-342900" algn="just">
              <a:lnSpc>
                <a:spcPct val="200000"/>
              </a:lnSpc>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What will your school do differently?</a:t>
            </a:r>
          </a:p>
          <a:p>
            <a:pPr marL="342900" lvl="0" indent="-342900" algn="just">
              <a:lnSpc>
                <a:spcPct val="200000"/>
              </a:lnSpc>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How will you help your learning community do things differently?</a:t>
            </a:r>
          </a:p>
        </p:txBody>
      </p:sp>
      <p:pic>
        <p:nvPicPr>
          <p:cNvPr id="2" name="Picture 1">
            <a:extLs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500613" y="2817962"/>
            <a:ext cx="3272287" cy="3272287"/>
          </a:xfrm>
          <a:prstGeom prst="rect">
            <a:avLst/>
          </a:prstGeom>
        </p:spPr>
      </p:pic>
    </p:spTree>
    <p:extLst>
      <p:ext uri="{BB962C8B-B14F-4D97-AF65-F5344CB8AC3E}">
        <p14:creationId xmlns:p14="http://schemas.microsoft.com/office/powerpoint/2010/main" val="3546134460"/>
      </p:ext>
    </p:extLst>
  </p:cSld>
  <p:clrMapOvr>
    <a:masterClrMapping/>
  </p:clrMapOvr>
  <mc:AlternateContent xmlns:mc="http://schemas.openxmlformats.org/markup-compatibility/2006" xmlns:p14="http://schemas.microsoft.com/office/powerpoint/2010/main">
    <mc:Choice Requires="p14">
      <p:transition spd="slow" p14:dur="2000" advTm="15974"/>
    </mc:Choice>
    <mc:Fallback xmlns="">
      <p:transition spd="slow" advTm="1597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idx="4294967295"/>
          </p:nvPr>
        </p:nvSpPr>
        <p:spPr>
          <a:xfrm>
            <a:off x="666532" y="2289451"/>
            <a:ext cx="11465034"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ABB5"/>
                </a:solidFill>
                <a:effectLst/>
                <a:uLnTx/>
                <a:uFillTx/>
                <a:latin typeface="+mn-lt"/>
                <a:ea typeface="+mn-ea"/>
                <a:cs typeface="+mn-cs"/>
              </a:rPr>
              <a:t>Module 1: Identifying Young Carers in Education</a:t>
            </a:r>
          </a:p>
        </p:txBody>
      </p:sp>
      <p:sp>
        <p:nvSpPr>
          <p:cNvPr id="6" name="Text Box 8">
            <a:extLst>
              <a:ext uri="{C183D7F6-B498-43B3-948B-1728B52AA6E4}">
                <adec:decorative xmlns:adec="http://schemas.microsoft.com/office/drawing/2017/decorative" val="1"/>
              </a:ext>
            </a:extLst>
          </p:cNvPr>
          <p:cNvSpPr txBox="1"/>
          <p:nvPr/>
        </p:nvSpPr>
        <p:spPr>
          <a:xfrm>
            <a:off x="7162800" y="6057900"/>
            <a:ext cx="5029200" cy="800100"/>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R="259715" algn="r">
              <a:spcAft>
                <a:spcPts val="0"/>
              </a:spcAft>
              <a:tabLst>
                <a:tab pos="3330575" algn="l"/>
              </a:tabLst>
            </a:pPr>
            <a:r>
              <a:rPr lang="en-GB" sz="1400" dirty="0">
                <a:solidFill>
                  <a:srgbClr val="FFFFFF"/>
                </a:solidFill>
                <a:effectLst/>
                <a:latin typeface="Arial Bold"/>
                <a:ea typeface="ＭＳ 明朝"/>
                <a:cs typeface="Times New Roman"/>
              </a:rPr>
              <a:t>For Scotland's learners, with Scotland's educators</a:t>
            </a:r>
            <a:endParaRPr lang="en-GB" sz="1200" dirty="0">
              <a:solidFill>
                <a:srgbClr val="595959"/>
              </a:solidFill>
              <a:effectLst/>
              <a:latin typeface="Arial"/>
              <a:ea typeface="ＭＳ 明朝"/>
              <a:cs typeface="Times New Roman"/>
            </a:endParaRPr>
          </a:p>
        </p:txBody>
      </p:sp>
      <p:pic>
        <p:nvPicPr>
          <p:cNvPr id="5" name="Picture 4">
            <a:extLst>
              <a:ext uri="{C183D7F6-B498-43B3-948B-1728B52AA6E4}">
                <adec:decorative xmlns:adec="http://schemas.microsoft.com/office/drawing/2017/decorative" val="1"/>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58157" y="528429"/>
            <a:ext cx="3392718" cy="1428664"/>
          </a:xfrm>
          <a:prstGeom prst="rect">
            <a:avLst/>
          </a:prstGeom>
        </p:spPr>
      </p:pic>
      <p:pic>
        <p:nvPicPr>
          <p:cNvPr id="12" name="Picture 11">
            <a:extLs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3851569"/>
            <a:ext cx="12209380" cy="3105484"/>
          </a:xfrm>
          <a:prstGeom prst="rect">
            <a:avLst/>
          </a:prstGeom>
        </p:spPr>
      </p:pic>
      <p:sp>
        <p:nvSpPr>
          <p:cNvPr id="3" name="Rectangle 2">
            <a:extLst>
              <a:ext uri="{FF2B5EF4-FFF2-40B4-BE49-F238E27FC236}">
                <a16:creationId xmlns:a16="http://schemas.microsoft.com/office/drawing/2014/main" id="{9E373217-13EC-209C-B797-40EC69830C6A}"/>
              </a:ext>
            </a:extLst>
          </p:cNvPr>
          <p:cNvSpPr/>
          <p:nvPr/>
        </p:nvSpPr>
        <p:spPr>
          <a:xfrm>
            <a:off x="666532" y="2935782"/>
            <a:ext cx="9244385" cy="400110"/>
          </a:xfrm>
          <a:prstGeom prst="rect">
            <a:avLst/>
          </a:prstGeom>
        </p:spPr>
        <p:txBody>
          <a:bodyPr wrap="square">
            <a:spAutoFit/>
          </a:bodyPr>
          <a:lstStyle/>
          <a:p>
            <a:r>
              <a:rPr lang="en-GB" sz="2000" b="1" dirty="0">
                <a:solidFill>
                  <a:srgbClr val="B3D236"/>
                </a:solidFill>
              </a:rPr>
              <a:t>Module 1A: 	      The Basics about Young Carers!</a:t>
            </a:r>
          </a:p>
        </p:txBody>
      </p:sp>
      <p:sp>
        <p:nvSpPr>
          <p:cNvPr id="8" name="Text Box 2"/>
          <p:cNvSpPr txBox="1">
            <a:spLocks noChangeArrowheads="1"/>
          </p:cNvSpPr>
          <p:nvPr/>
        </p:nvSpPr>
        <p:spPr bwMode="auto">
          <a:xfrm>
            <a:off x="658157" y="3548864"/>
            <a:ext cx="8447972" cy="402987"/>
          </a:xfrm>
          <a:prstGeom prst="rect">
            <a:avLst/>
          </a:prstGeom>
          <a:solidFill>
            <a:srgbClr val="00ABB5"/>
          </a:solidFill>
          <a:ln>
            <a:headEnd/>
            <a:tailEnd/>
          </a:ln>
        </p:spPr>
        <p:style>
          <a:lnRef idx="2">
            <a:schemeClr val="accent5">
              <a:shade val="50000"/>
            </a:schemeClr>
          </a:lnRef>
          <a:fillRef idx="1">
            <a:schemeClr val="accent5"/>
          </a:fillRef>
          <a:effectRef idx="0">
            <a:schemeClr val="accent5"/>
          </a:effectRef>
          <a:fontRef idx="minor">
            <a:schemeClr val="lt1"/>
          </a:fontRef>
        </p:style>
        <p:txBody>
          <a:bodyPr rot="0" vert="horz" wrap="square" lIns="91440" tIns="45720" rIns="91440" bIns="45720" anchor="t" anchorCtr="0">
            <a:noAutofit/>
          </a:bodyPr>
          <a:lstStyle/>
          <a:p>
            <a:r>
              <a:rPr lang="en-GB" i="1" dirty="0">
                <a:solidFill>
                  <a:schemeClr val="tx1"/>
                </a:solidFill>
              </a:rPr>
              <a:t>This module is suitable for everyone who works with children and young people</a:t>
            </a:r>
            <a:endParaRPr lang="en-GB"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2" name="Picture 1">
            <a:extLs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9832258" y="417260"/>
            <a:ext cx="1949553" cy="1536011"/>
          </a:xfrm>
          <a:prstGeom prst="rect">
            <a:avLst/>
          </a:prstGeom>
        </p:spPr>
      </p:pic>
    </p:spTree>
    <p:extLst>
      <p:ext uri="{BB962C8B-B14F-4D97-AF65-F5344CB8AC3E}">
        <p14:creationId xmlns:p14="http://schemas.microsoft.com/office/powerpoint/2010/main" val="328532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5521" y="845773"/>
            <a:ext cx="10836972" cy="711200"/>
          </a:xfrm>
        </p:spPr>
        <p:txBody>
          <a:bodyPr/>
          <a:lstStyle/>
          <a:p>
            <a:r>
              <a:rPr lang="en-GB" dirty="0"/>
              <a:t>About Young Carers – the absolute basics!</a:t>
            </a:r>
          </a:p>
        </p:txBody>
      </p:sp>
      <p:sp>
        <p:nvSpPr>
          <p:cNvPr id="13" name="TextBox 12"/>
          <p:cNvSpPr txBox="1"/>
          <p:nvPr/>
        </p:nvSpPr>
        <p:spPr>
          <a:xfrm>
            <a:off x="611332" y="1616050"/>
            <a:ext cx="11119483" cy="4801314"/>
          </a:xfrm>
          <a:prstGeom prst="rect">
            <a:avLst/>
          </a:prstGeom>
          <a:noFill/>
        </p:spPr>
        <p:txBody>
          <a:bodyPr wrap="square" rtlCol="0">
            <a:spAutoFit/>
          </a:bodyPr>
          <a:lstStyle/>
          <a:p>
            <a:r>
              <a:rPr lang="en-GB" dirty="0">
                <a:solidFill>
                  <a:schemeClr val="tx1">
                    <a:lumMod val="85000"/>
                    <a:lumOff val="15000"/>
                  </a:schemeClr>
                </a:solidFill>
              </a:rPr>
              <a:t>A </a:t>
            </a:r>
            <a:r>
              <a:rPr lang="en-GB" b="1" dirty="0">
                <a:solidFill>
                  <a:schemeClr val="tx1">
                    <a:lumMod val="85000"/>
                    <a:lumOff val="15000"/>
                  </a:schemeClr>
                </a:solidFill>
              </a:rPr>
              <a:t>young carer </a:t>
            </a:r>
            <a:r>
              <a:rPr lang="en-GB" dirty="0">
                <a:solidFill>
                  <a:schemeClr val="tx1">
                    <a:lumMod val="85000"/>
                    <a:lumOff val="15000"/>
                  </a:schemeClr>
                </a:solidFill>
              </a:rPr>
              <a:t>is someone under 18 who helps look after someone in their family, or a friend, who is ill, disabled, has a mental health condition or misuses drugs or alcohol </a:t>
            </a:r>
          </a:p>
          <a:p>
            <a:endParaRPr lang="en-GB" dirty="0">
              <a:solidFill>
                <a:schemeClr val="tx1">
                  <a:lumMod val="85000"/>
                  <a:lumOff val="15000"/>
                </a:schemeClr>
              </a:solidFill>
            </a:endParaRPr>
          </a:p>
          <a:p>
            <a:r>
              <a:rPr lang="en-GB" dirty="0">
                <a:solidFill>
                  <a:schemeClr val="tx1">
                    <a:lumMod val="85000"/>
                    <a:lumOff val="15000"/>
                  </a:schemeClr>
                </a:solidFill>
              </a:rPr>
              <a:t>They can have emotional as well as practical caring responsibilities</a:t>
            </a:r>
          </a:p>
          <a:p>
            <a:endParaRPr lang="en-GB" dirty="0">
              <a:solidFill>
                <a:schemeClr val="tx1">
                  <a:lumMod val="85000"/>
                  <a:lumOff val="15000"/>
                </a:schemeClr>
              </a:solidFill>
            </a:endParaRPr>
          </a:p>
          <a:p>
            <a:r>
              <a:rPr lang="en-GB" dirty="0">
                <a:solidFill>
                  <a:schemeClr val="tx1">
                    <a:lumMod val="85000"/>
                    <a:lumOff val="15000"/>
                  </a:schemeClr>
                </a:solidFill>
              </a:rPr>
              <a:t>The level of responsibility that is sometimes placed on young carers would normally be associated with that of an adult</a:t>
            </a:r>
          </a:p>
          <a:p>
            <a:r>
              <a:rPr lang="en-GB" dirty="0">
                <a:solidFill>
                  <a:schemeClr val="tx1">
                    <a:lumMod val="85000"/>
                    <a:lumOff val="15000"/>
                  </a:schemeClr>
                </a:solidFill>
              </a:rPr>
              <a:t> </a:t>
            </a:r>
          </a:p>
          <a:p>
            <a:r>
              <a:rPr lang="en-GB" dirty="0">
                <a:solidFill>
                  <a:schemeClr val="tx1">
                    <a:lumMod val="85000"/>
                    <a:lumOff val="15000"/>
                  </a:schemeClr>
                </a:solidFill>
              </a:rPr>
              <a:t>Some young carers look after more than one person and may also have health issues of their own </a:t>
            </a:r>
          </a:p>
          <a:p>
            <a:endParaRPr lang="en-GB" dirty="0">
              <a:solidFill>
                <a:schemeClr val="tx1">
                  <a:lumMod val="85000"/>
                  <a:lumOff val="15000"/>
                </a:schemeClr>
              </a:solidFill>
            </a:endParaRPr>
          </a:p>
          <a:p>
            <a:r>
              <a:rPr lang="en-GB" dirty="0">
                <a:solidFill>
                  <a:schemeClr val="tx1">
                    <a:lumMod val="85000"/>
                    <a:lumOff val="15000"/>
                  </a:schemeClr>
                </a:solidFill>
              </a:rPr>
              <a:t>Young carers may start providing care at a very young age, other young people become carers overnight</a:t>
            </a:r>
            <a:endParaRPr lang="en-GB" sz="1600" dirty="0">
              <a:solidFill>
                <a:schemeClr val="tx1">
                  <a:lumMod val="85000"/>
                  <a:lumOff val="15000"/>
                </a:schemeClr>
              </a:solidFill>
            </a:endParaRPr>
          </a:p>
          <a:p>
            <a:endParaRPr lang="en-GB" dirty="0">
              <a:solidFill>
                <a:schemeClr val="tx1">
                  <a:lumMod val="85000"/>
                  <a:lumOff val="15000"/>
                </a:schemeClr>
              </a:solidFill>
            </a:endParaRPr>
          </a:p>
          <a:p>
            <a:r>
              <a:rPr lang="en-GB" dirty="0">
                <a:solidFill>
                  <a:schemeClr val="tx1">
                    <a:lumMod val="85000"/>
                    <a:lumOff val="15000"/>
                  </a:schemeClr>
                </a:solidFill>
              </a:rPr>
              <a:t>Some young carers don’t realise they are, or recognise themselves, as carers</a:t>
            </a:r>
          </a:p>
          <a:p>
            <a:endParaRPr lang="en-GB" dirty="0">
              <a:solidFill>
                <a:schemeClr val="tx1">
                  <a:lumMod val="85000"/>
                  <a:lumOff val="15000"/>
                </a:schemeClr>
              </a:solidFill>
            </a:endParaRPr>
          </a:p>
          <a:p>
            <a:r>
              <a:rPr lang="en-GB" dirty="0">
                <a:solidFill>
                  <a:schemeClr val="tx1">
                    <a:lumMod val="85000"/>
                    <a:lumOff val="15000"/>
                  </a:schemeClr>
                </a:solidFill>
              </a:rPr>
              <a:t>Often the condition of the person they care for is not obvious so other people don’t realise that the young person needs help</a:t>
            </a:r>
          </a:p>
          <a:p>
            <a:endParaRPr lang="en-GB" dirty="0">
              <a:solidFill>
                <a:schemeClr val="tx1">
                  <a:lumMod val="75000"/>
                  <a:lumOff val="25000"/>
                </a:schemeClr>
              </a:solidFill>
            </a:endParaRPr>
          </a:p>
        </p:txBody>
      </p:sp>
    </p:spTree>
    <p:extLst>
      <p:ext uri="{BB962C8B-B14F-4D97-AF65-F5344CB8AC3E}">
        <p14:creationId xmlns:p14="http://schemas.microsoft.com/office/powerpoint/2010/main" val="2650917202"/>
      </p:ext>
    </p:extLst>
  </p:cSld>
  <p:clrMapOvr>
    <a:masterClrMapping/>
  </p:clrMapOvr>
  <mc:AlternateContent xmlns:mc="http://schemas.openxmlformats.org/markup-compatibility/2006" xmlns:p14="http://schemas.microsoft.com/office/powerpoint/2010/main">
    <mc:Choice Requires="p14">
      <p:transition spd="slow" p14:dur="2000" advTm="78476"/>
    </mc:Choice>
    <mc:Fallback xmlns="">
      <p:transition spd="slow" advTm="7847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05F3E-5A5D-A286-BB52-57509443EDAF}"/>
              </a:ext>
            </a:extLst>
          </p:cNvPr>
          <p:cNvSpPr>
            <a:spLocks noGrp="1"/>
          </p:cNvSpPr>
          <p:nvPr>
            <p:ph type="title"/>
          </p:nvPr>
        </p:nvSpPr>
        <p:spPr>
          <a:xfrm>
            <a:off x="677514" y="223773"/>
            <a:ext cx="10836972" cy="711200"/>
          </a:xfrm>
        </p:spPr>
        <p:txBody>
          <a:bodyPr/>
          <a:lstStyle/>
          <a:p>
            <a:r>
              <a:rPr lang="en-GB" dirty="0"/>
              <a:t>What is a young carer?</a:t>
            </a:r>
          </a:p>
        </p:txBody>
      </p:sp>
      <p:pic>
        <p:nvPicPr>
          <p:cNvPr id="4" name="Online Media 3" title="What Is A Young Carer | A Short Film By Young Carers">
            <a:hlinkClick r:id="" action="ppaction://media"/>
            <a:extLst>
              <a:ext uri="{FF2B5EF4-FFF2-40B4-BE49-F238E27FC236}">
                <a16:creationId xmlns:a16="http://schemas.microsoft.com/office/drawing/2014/main" id="{631B428B-4768-5D28-95EC-EE3F33E05376}"/>
              </a:ext>
            </a:extLst>
          </p:cNvPr>
          <p:cNvPicPr>
            <a:picLocks noRot="1" noChangeAspect="1"/>
          </p:cNvPicPr>
          <p:nvPr>
            <a:videoFile r:link="rId1"/>
          </p:nvPr>
        </p:nvPicPr>
        <p:blipFill>
          <a:blip r:embed="rId4"/>
          <a:stretch>
            <a:fillRect/>
          </a:stretch>
        </p:blipFill>
        <p:spPr>
          <a:xfrm>
            <a:off x="1993869" y="934973"/>
            <a:ext cx="8204261" cy="4635408"/>
          </a:xfrm>
          <a:prstGeom prst="rect">
            <a:avLst/>
          </a:prstGeom>
        </p:spPr>
      </p:pic>
      <p:sp>
        <p:nvSpPr>
          <p:cNvPr id="5" name="TextBox 4">
            <a:extLst>
              <a:ext uri="{FF2B5EF4-FFF2-40B4-BE49-F238E27FC236}">
                <a16:creationId xmlns:a16="http://schemas.microsoft.com/office/drawing/2014/main" id="{39912629-7038-2DF1-E701-25112E269322}"/>
              </a:ext>
            </a:extLst>
          </p:cNvPr>
          <p:cNvSpPr txBox="1"/>
          <p:nvPr/>
        </p:nvSpPr>
        <p:spPr>
          <a:xfrm>
            <a:off x="3536884" y="5523733"/>
            <a:ext cx="5118229" cy="560410"/>
          </a:xfrm>
          <a:prstGeom prst="rect">
            <a:avLst/>
          </a:prstGeom>
          <a:noFill/>
        </p:spPr>
        <p:txBody>
          <a:bodyPr wrap="square" rtlCol="0">
            <a:spAutoFit/>
          </a:bodyPr>
          <a:lstStyle/>
          <a:p>
            <a:pPr lvl="0">
              <a:lnSpc>
                <a:spcPct val="200000"/>
              </a:lnSpc>
            </a:pPr>
            <a:r>
              <a:rPr lang="en-GB" dirty="0">
                <a:solidFill>
                  <a:schemeClr val="tx1">
                    <a:lumMod val="65000"/>
                    <a:lumOff val="35000"/>
                  </a:schemeClr>
                </a:solidFill>
                <a:hlinkClick r:id="rId5"/>
              </a:rPr>
              <a:t>https://www.youtube.com/watch?v=BxzoS3-ILu4</a:t>
            </a:r>
            <a:r>
              <a:rPr lang="en-GB" dirty="0">
                <a:solidFill>
                  <a:schemeClr val="tx1">
                    <a:lumMod val="65000"/>
                    <a:lumOff val="35000"/>
                  </a:schemeClr>
                </a:solidFill>
              </a:rPr>
              <a:t> </a:t>
            </a:r>
          </a:p>
        </p:txBody>
      </p:sp>
      <p:sp>
        <p:nvSpPr>
          <p:cNvPr id="6" name="TextBox 5">
            <a:extLst>
              <a:ext uri="{FF2B5EF4-FFF2-40B4-BE49-F238E27FC236}">
                <a16:creationId xmlns:a16="http://schemas.microsoft.com/office/drawing/2014/main" id="{5175861E-A8EE-C6CA-E2D0-CA7759BD519F}"/>
              </a:ext>
            </a:extLst>
          </p:cNvPr>
          <p:cNvSpPr txBox="1"/>
          <p:nvPr/>
        </p:nvSpPr>
        <p:spPr>
          <a:xfrm>
            <a:off x="10428869" y="3148795"/>
            <a:ext cx="1504985" cy="560410"/>
          </a:xfrm>
          <a:prstGeom prst="rect">
            <a:avLst/>
          </a:prstGeom>
          <a:noFill/>
        </p:spPr>
        <p:txBody>
          <a:bodyPr wrap="square" rtlCol="0">
            <a:spAutoFit/>
          </a:bodyPr>
          <a:lstStyle/>
          <a:p>
            <a:pPr lvl="0">
              <a:lnSpc>
                <a:spcPct val="200000"/>
              </a:lnSpc>
            </a:pPr>
            <a:r>
              <a:rPr lang="en-GB" dirty="0">
                <a:solidFill>
                  <a:schemeClr val="tx1">
                    <a:lumMod val="65000"/>
                    <a:lumOff val="35000"/>
                  </a:schemeClr>
                </a:solidFill>
              </a:rPr>
              <a:t>3 min 18 sec</a:t>
            </a:r>
          </a:p>
        </p:txBody>
      </p:sp>
    </p:spTree>
    <p:extLst>
      <p:ext uri="{BB962C8B-B14F-4D97-AF65-F5344CB8AC3E}">
        <p14:creationId xmlns:p14="http://schemas.microsoft.com/office/powerpoint/2010/main" val="2602903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6751" y="421946"/>
            <a:ext cx="10836972" cy="711200"/>
          </a:xfrm>
        </p:spPr>
        <p:txBody>
          <a:bodyPr/>
          <a:lstStyle/>
          <a:p>
            <a:r>
              <a:rPr lang="en-GB" dirty="0"/>
              <a:t>What do young carers do?</a:t>
            </a:r>
          </a:p>
        </p:txBody>
      </p:sp>
      <p:sp>
        <p:nvSpPr>
          <p:cNvPr id="10" name="TextBox 9"/>
          <p:cNvSpPr txBox="1"/>
          <p:nvPr/>
        </p:nvSpPr>
        <p:spPr>
          <a:xfrm>
            <a:off x="666751" y="1219380"/>
            <a:ext cx="11119483" cy="5078313"/>
          </a:xfrm>
          <a:prstGeom prst="rect">
            <a:avLst/>
          </a:prstGeom>
          <a:noFill/>
        </p:spPr>
        <p:txBody>
          <a:bodyPr wrap="square" rtlCol="0">
            <a:spAutoFit/>
          </a:bodyPr>
          <a:lstStyle/>
          <a:p>
            <a:pPr lvl="0">
              <a:lnSpc>
                <a:spcPct val="200000"/>
              </a:lnSpc>
            </a:pPr>
            <a:r>
              <a:rPr lang="en-GB" b="1" dirty="0">
                <a:solidFill>
                  <a:schemeClr val="accent2"/>
                </a:solidFill>
              </a:rPr>
              <a:t>Young carers can have many responsibilities that may include but are not restricted to:</a:t>
            </a:r>
          </a:p>
          <a:p>
            <a:pPr lvl="0">
              <a:lnSpc>
                <a:spcPct val="200000"/>
              </a:lnSpc>
            </a:pPr>
            <a:r>
              <a:rPr lang="en-GB" dirty="0">
                <a:solidFill>
                  <a:schemeClr val="tx1">
                    <a:lumMod val="65000"/>
                    <a:lumOff val="35000"/>
                  </a:schemeClr>
                </a:solidFill>
              </a:rPr>
              <a:t>Domestic activities - cleaning, laundry, washing, ….</a:t>
            </a:r>
          </a:p>
          <a:p>
            <a:pPr lvl="0">
              <a:lnSpc>
                <a:spcPct val="200000"/>
              </a:lnSpc>
            </a:pPr>
            <a:r>
              <a:rPr lang="en-GB" dirty="0">
                <a:solidFill>
                  <a:schemeClr val="tx1">
                    <a:lumMod val="65000"/>
                    <a:lumOff val="35000"/>
                  </a:schemeClr>
                </a:solidFill>
              </a:rPr>
              <a:t>Household management - food shopping, cooking, …. </a:t>
            </a:r>
          </a:p>
          <a:p>
            <a:pPr lvl="0">
              <a:lnSpc>
                <a:spcPct val="200000"/>
              </a:lnSpc>
            </a:pPr>
            <a:r>
              <a:rPr lang="en-GB" dirty="0">
                <a:solidFill>
                  <a:schemeClr val="tx1">
                    <a:lumMod val="65000"/>
                    <a:lumOff val="35000"/>
                  </a:schemeClr>
                </a:solidFill>
              </a:rPr>
              <a:t>Financial management - withdrawing cash, paying bills, managing the family budget, ….</a:t>
            </a:r>
          </a:p>
          <a:p>
            <a:pPr lvl="0">
              <a:lnSpc>
                <a:spcPct val="200000"/>
              </a:lnSpc>
            </a:pPr>
            <a:r>
              <a:rPr lang="en-GB" dirty="0">
                <a:solidFill>
                  <a:schemeClr val="tx1">
                    <a:lumMod val="65000"/>
                    <a:lumOff val="35000"/>
                  </a:schemeClr>
                </a:solidFill>
              </a:rPr>
              <a:t>Practical management – organising appointments , collecting prescriptions, ….</a:t>
            </a:r>
          </a:p>
          <a:p>
            <a:pPr lvl="0">
              <a:lnSpc>
                <a:spcPct val="200000"/>
              </a:lnSpc>
            </a:pPr>
            <a:r>
              <a:rPr lang="en-GB" dirty="0">
                <a:solidFill>
                  <a:schemeClr val="tx1">
                    <a:lumMod val="65000"/>
                    <a:lumOff val="35000"/>
                  </a:schemeClr>
                </a:solidFill>
              </a:rPr>
              <a:t>Personal care - washing, bathing, giving medication, helping someone get up or move around, ….</a:t>
            </a:r>
          </a:p>
          <a:p>
            <a:pPr lvl="0">
              <a:lnSpc>
                <a:spcPct val="200000"/>
              </a:lnSpc>
            </a:pPr>
            <a:r>
              <a:rPr lang="en-GB" dirty="0">
                <a:solidFill>
                  <a:schemeClr val="tx1">
                    <a:lumMod val="65000"/>
                    <a:lumOff val="35000"/>
                  </a:schemeClr>
                </a:solidFill>
              </a:rPr>
              <a:t>Emotional care - making sure the person they care for is okay</a:t>
            </a:r>
          </a:p>
          <a:p>
            <a:pPr lvl="0">
              <a:lnSpc>
                <a:spcPct val="200000"/>
              </a:lnSpc>
            </a:pPr>
            <a:r>
              <a:rPr lang="en-GB" dirty="0">
                <a:solidFill>
                  <a:schemeClr val="tx1">
                    <a:lumMod val="65000"/>
                    <a:lumOff val="35000"/>
                  </a:schemeClr>
                </a:solidFill>
              </a:rPr>
              <a:t>Sibling care - looking after a brother or sister</a:t>
            </a:r>
          </a:p>
          <a:p>
            <a:pPr lvl="0">
              <a:lnSpc>
                <a:spcPct val="200000"/>
              </a:lnSpc>
            </a:pPr>
            <a:r>
              <a:rPr lang="en-GB" dirty="0">
                <a:solidFill>
                  <a:schemeClr val="tx1">
                    <a:lumMod val="65000"/>
                    <a:lumOff val="35000"/>
                  </a:schemeClr>
                </a:solidFill>
              </a:rPr>
              <a:t>Act as communication brokers for the cared for person, for example, those with language barriers</a:t>
            </a:r>
          </a:p>
        </p:txBody>
      </p:sp>
    </p:spTree>
    <p:extLst>
      <p:ext uri="{BB962C8B-B14F-4D97-AF65-F5344CB8AC3E}">
        <p14:creationId xmlns:p14="http://schemas.microsoft.com/office/powerpoint/2010/main" val="1459010365"/>
      </p:ext>
    </p:extLst>
  </p:cSld>
  <p:clrMapOvr>
    <a:masterClrMapping/>
  </p:clrMapOvr>
  <mc:AlternateContent xmlns:mc="http://schemas.openxmlformats.org/markup-compatibility/2006" xmlns:p14="http://schemas.microsoft.com/office/powerpoint/2010/main">
    <mc:Choice Requires="p14">
      <p:transition spd="slow" p14:dur="2000" advTm="129517"/>
    </mc:Choice>
    <mc:Fallback xmlns="">
      <p:transition spd="slow" advTm="12951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idx="4294967295"/>
          </p:nvPr>
        </p:nvSpPr>
        <p:spPr bwMode="auto">
          <a:xfrm>
            <a:off x="645543" y="608852"/>
            <a:ext cx="10836972" cy="7112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1" fontAlgn="base" hangingPunct="1">
              <a:spcBef>
                <a:spcPct val="0"/>
              </a:spcBef>
              <a:spcAft>
                <a:spcPct val="0"/>
              </a:spcAft>
              <a:defRPr sz="3000" b="1">
                <a:solidFill>
                  <a:srgbClr val="00ABB5"/>
                </a:solidFill>
                <a:latin typeface="+mj-lt"/>
                <a:ea typeface="+mj-ea"/>
                <a:cs typeface="+mj-cs"/>
              </a:defRPr>
            </a:lvl1pPr>
            <a:lvl2pPr algn="l" rtl="0" eaLnBrk="1" fontAlgn="base" hangingPunct="1">
              <a:spcBef>
                <a:spcPct val="0"/>
              </a:spcBef>
              <a:spcAft>
                <a:spcPct val="0"/>
              </a:spcAft>
              <a:defRPr sz="3000" b="1">
                <a:solidFill>
                  <a:srgbClr val="000000"/>
                </a:solidFill>
                <a:latin typeface="Arial" charset="0"/>
                <a:cs typeface="Arial" charset="0"/>
              </a:defRPr>
            </a:lvl2pPr>
            <a:lvl3pPr algn="l" rtl="0" eaLnBrk="1" fontAlgn="base" hangingPunct="1">
              <a:spcBef>
                <a:spcPct val="0"/>
              </a:spcBef>
              <a:spcAft>
                <a:spcPct val="0"/>
              </a:spcAft>
              <a:defRPr sz="3000" b="1">
                <a:solidFill>
                  <a:srgbClr val="000000"/>
                </a:solidFill>
                <a:latin typeface="Arial" charset="0"/>
                <a:cs typeface="Arial" charset="0"/>
              </a:defRPr>
            </a:lvl3pPr>
            <a:lvl4pPr algn="l" rtl="0" eaLnBrk="1" fontAlgn="base" hangingPunct="1">
              <a:spcBef>
                <a:spcPct val="0"/>
              </a:spcBef>
              <a:spcAft>
                <a:spcPct val="0"/>
              </a:spcAft>
              <a:defRPr sz="3000" b="1">
                <a:solidFill>
                  <a:srgbClr val="000000"/>
                </a:solidFill>
                <a:latin typeface="Arial" charset="0"/>
                <a:cs typeface="Arial" charset="0"/>
              </a:defRPr>
            </a:lvl4pPr>
            <a:lvl5pPr algn="l" rtl="0" eaLnBrk="1" fontAlgn="base" hangingPunct="1">
              <a:spcBef>
                <a:spcPct val="0"/>
              </a:spcBef>
              <a:spcAft>
                <a:spcPct val="0"/>
              </a:spcAft>
              <a:defRPr sz="3000" b="1">
                <a:solidFill>
                  <a:srgbClr val="000000"/>
                </a:solidFill>
                <a:latin typeface="Arial" charset="0"/>
                <a:cs typeface="Arial" charset="0"/>
              </a:defRPr>
            </a:lvl5pPr>
            <a:lvl6pPr marL="457200" algn="l" rtl="0" eaLnBrk="1" fontAlgn="base" hangingPunct="1">
              <a:spcBef>
                <a:spcPct val="0"/>
              </a:spcBef>
              <a:spcAft>
                <a:spcPct val="0"/>
              </a:spcAft>
              <a:defRPr sz="3000" b="1">
                <a:solidFill>
                  <a:srgbClr val="000000"/>
                </a:solidFill>
                <a:latin typeface="Arial" charset="0"/>
                <a:cs typeface="Arial" charset="0"/>
              </a:defRPr>
            </a:lvl6pPr>
            <a:lvl7pPr marL="914400" algn="l" rtl="0" eaLnBrk="1" fontAlgn="base" hangingPunct="1">
              <a:spcBef>
                <a:spcPct val="0"/>
              </a:spcBef>
              <a:spcAft>
                <a:spcPct val="0"/>
              </a:spcAft>
              <a:defRPr sz="3000" b="1">
                <a:solidFill>
                  <a:srgbClr val="000000"/>
                </a:solidFill>
                <a:latin typeface="Arial" charset="0"/>
                <a:cs typeface="Arial" charset="0"/>
              </a:defRPr>
            </a:lvl7pPr>
            <a:lvl8pPr marL="1371600" algn="l" rtl="0" eaLnBrk="1" fontAlgn="base" hangingPunct="1">
              <a:spcBef>
                <a:spcPct val="0"/>
              </a:spcBef>
              <a:spcAft>
                <a:spcPct val="0"/>
              </a:spcAft>
              <a:defRPr sz="3000" b="1">
                <a:solidFill>
                  <a:srgbClr val="000000"/>
                </a:solidFill>
                <a:latin typeface="Arial" charset="0"/>
                <a:cs typeface="Arial" charset="0"/>
              </a:defRPr>
            </a:lvl8pPr>
            <a:lvl9pPr marL="1828800" algn="l" rtl="0" eaLnBrk="1" fontAlgn="base" hangingPunct="1">
              <a:spcBef>
                <a:spcPct val="0"/>
              </a:spcBef>
              <a:spcAft>
                <a:spcPct val="0"/>
              </a:spcAft>
              <a:defRPr sz="3000" b="1">
                <a:solidFill>
                  <a:srgbClr val="000000"/>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000" b="1" i="0" u="none" strike="noStrike" kern="0" cap="none" spc="0" normalizeH="0" baseline="0" noProof="0" dirty="0">
                <a:ln>
                  <a:noFill/>
                </a:ln>
                <a:solidFill>
                  <a:srgbClr val="00ABB5"/>
                </a:solidFill>
                <a:effectLst/>
                <a:uLnTx/>
                <a:uFillTx/>
                <a:latin typeface="+mj-lt"/>
                <a:ea typeface="+mj-ea"/>
                <a:cs typeface="+mj-cs"/>
              </a:rPr>
              <a:t>Young Carer Statistics</a:t>
            </a:r>
          </a:p>
        </p:txBody>
      </p:sp>
      <p:sp>
        <p:nvSpPr>
          <p:cNvPr id="6" name="Content Placeholder 2"/>
          <p:cNvSpPr txBox="1">
            <a:spLocks/>
          </p:cNvSpPr>
          <p:nvPr/>
        </p:nvSpPr>
        <p:spPr bwMode="auto">
          <a:xfrm>
            <a:off x="645543" y="1552489"/>
            <a:ext cx="10817923" cy="4384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 typeface="Arial"/>
              <a:buNone/>
              <a:defRPr sz="2000" b="0" baseline="0">
                <a:solidFill>
                  <a:schemeClr val="tx1">
                    <a:lumMod val="65000"/>
                    <a:lumOff val="35000"/>
                  </a:schemeClr>
                </a:solidFill>
                <a:latin typeface="+mn-lt"/>
                <a:ea typeface="+mn-ea"/>
                <a:cs typeface="+mn-cs"/>
              </a:defRPr>
            </a:lvl1pPr>
            <a:lvl2pPr marL="742950" indent="-285750" algn="l" rtl="0" eaLnBrk="1" fontAlgn="base" hangingPunct="1">
              <a:spcBef>
                <a:spcPct val="20000"/>
              </a:spcBef>
              <a:spcAft>
                <a:spcPct val="0"/>
              </a:spcAft>
              <a:buClr>
                <a:srgbClr val="00ABB5"/>
              </a:buClr>
              <a:buFont typeface="Arial"/>
              <a:buChar char="•"/>
              <a:defRPr sz="2000">
                <a:solidFill>
                  <a:schemeClr val="tx1">
                    <a:lumMod val="65000"/>
                    <a:lumOff val="35000"/>
                  </a:schemeClr>
                </a:solidFill>
                <a:latin typeface="+mn-lt"/>
                <a:cs typeface="+mn-cs"/>
              </a:defRPr>
            </a:lvl2pPr>
            <a:lvl3pPr marL="1257300" marR="0" indent="-342900" algn="l" defTabSz="914400" rtl="0" eaLnBrk="1" fontAlgn="base" latinLnBrk="0" hangingPunct="1">
              <a:lnSpc>
                <a:spcPct val="100000"/>
              </a:lnSpc>
              <a:spcBef>
                <a:spcPct val="20000"/>
              </a:spcBef>
              <a:spcAft>
                <a:spcPct val="0"/>
              </a:spcAft>
              <a:buClr>
                <a:srgbClr val="00ABB5"/>
              </a:buClr>
              <a:buSzTx/>
              <a:buFont typeface="Lucida Grande"/>
              <a:buChar char="-"/>
              <a:tabLst/>
              <a:defRPr sz="2000">
                <a:solidFill>
                  <a:schemeClr val="tx1">
                    <a:lumMod val="65000"/>
                    <a:lumOff val="35000"/>
                  </a:schemeClr>
                </a:solidFill>
                <a:latin typeface="+mn-lt"/>
                <a:cs typeface="+mn-cs"/>
              </a:defRPr>
            </a:lvl3pPr>
            <a:lvl4pPr marL="1714500" indent="-342900" algn="l" rtl="0" eaLnBrk="1" fontAlgn="base" hangingPunct="1">
              <a:spcBef>
                <a:spcPct val="20000"/>
              </a:spcBef>
              <a:spcAft>
                <a:spcPct val="0"/>
              </a:spcAft>
              <a:buClr>
                <a:srgbClr val="00ABB5"/>
              </a:buClr>
              <a:buFont typeface="Wingdings" charset="2"/>
              <a:buChar char="Ø"/>
              <a:defRPr sz="2000">
                <a:solidFill>
                  <a:schemeClr val="tx1">
                    <a:lumMod val="65000"/>
                    <a:lumOff val="35000"/>
                  </a:schemeClr>
                </a:solidFill>
                <a:latin typeface="+mn-lt"/>
                <a:cs typeface="+mn-cs"/>
              </a:defRPr>
            </a:lvl4pPr>
            <a:lvl5pPr marL="2171700" indent="-342900" algn="l" rtl="0" eaLnBrk="1" fontAlgn="base" hangingPunct="1">
              <a:spcBef>
                <a:spcPct val="20000"/>
              </a:spcBef>
              <a:spcAft>
                <a:spcPct val="0"/>
              </a:spcAft>
              <a:buClr>
                <a:srgbClr val="00ABB5"/>
              </a:buClr>
              <a:buFont typeface="Lucida Grande"/>
              <a:buChar char="-"/>
              <a:defRPr sz="2000">
                <a:solidFill>
                  <a:schemeClr val="tx1">
                    <a:lumMod val="65000"/>
                    <a:lumOff val="35000"/>
                  </a:schemeClr>
                </a:solidFill>
                <a:latin typeface="+mn-lt"/>
                <a:cs typeface="+mn-cs"/>
              </a:defRPr>
            </a:lvl5pPr>
            <a:lvl6pPr marL="2514600" indent="-228600" algn="l" rtl="0" eaLnBrk="1" fontAlgn="base" hangingPunct="1">
              <a:spcBef>
                <a:spcPct val="20000"/>
              </a:spcBef>
              <a:spcAft>
                <a:spcPct val="0"/>
              </a:spcAft>
              <a:buClr>
                <a:srgbClr val="00ABB5"/>
              </a:buClr>
              <a:buFontTx/>
              <a:buChar char="»"/>
              <a:defRPr sz="2000">
                <a:solidFill>
                  <a:schemeClr val="tx1">
                    <a:lumMod val="65000"/>
                    <a:lumOff val="35000"/>
                  </a:schemeClr>
                </a:solidFill>
                <a:latin typeface="+mn-lt"/>
                <a:cs typeface="+mn-cs"/>
              </a:defRPr>
            </a:lvl6pPr>
            <a:lvl7pPr marL="2971800" indent="-228600" algn="l" rtl="0" eaLnBrk="1" fontAlgn="base" hangingPunct="1">
              <a:spcBef>
                <a:spcPct val="20000"/>
              </a:spcBef>
              <a:spcAft>
                <a:spcPct val="0"/>
              </a:spcAft>
              <a:buChar char="»"/>
              <a:defRPr sz="2000">
                <a:solidFill>
                  <a:srgbClr val="000000"/>
                </a:solidFill>
                <a:latin typeface="+mn-lt"/>
                <a:cs typeface="+mn-cs"/>
              </a:defRPr>
            </a:lvl7pPr>
            <a:lvl8pPr marL="3429000" indent="-228600" algn="l" rtl="0" eaLnBrk="1" fontAlgn="base" hangingPunct="1">
              <a:spcBef>
                <a:spcPct val="20000"/>
              </a:spcBef>
              <a:spcAft>
                <a:spcPct val="0"/>
              </a:spcAft>
              <a:buChar char="»"/>
              <a:defRPr sz="2000">
                <a:solidFill>
                  <a:srgbClr val="000000"/>
                </a:solidFill>
                <a:latin typeface="+mn-lt"/>
                <a:cs typeface="+mn-cs"/>
              </a:defRPr>
            </a:lvl8pPr>
            <a:lvl9pPr marL="3886200" indent="-228600" algn="l" rtl="0" eaLnBrk="1" fontAlgn="base" hangingPunct="1">
              <a:spcBef>
                <a:spcPct val="20000"/>
              </a:spcBef>
              <a:spcAft>
                <a:spcPct val="0"/>
              </a:spcAft>
              <a:buChar char="»"/>
              <a:defRPr sz="2000">
                <a:solidFill>
                  <a:srgbClr val="000000"/>
                </a:solidFill>
                <a:latin typeface="+mn-lt"/>
                <a:cs typeface="+mn-cs"/>
              </a:defRPr>
            </a:lvl9pPr>
          </a:lstStyle>
          <a:p>
            <a:pPr marL="342900" indent="-342900">
              <a:buFont typeface="Arial" panose="020B0604020202020204" pitchFamily="34" charset="0"/>
              <a:buChar char="•"/>
            </a:pPr>
            <a:r>
              <a:rPr lang="en-US" sz="2800" dirty="0"/>
              <a:t>Scottish Government </a:t>
            </a:r>
            <a:r>
              <a:rPr lang="en-US" sz="2800" dirty="0" err="1"/>
              <a:t>recognise</a:t>
            </a:r>
            <a:r>
              <a:rPr lang="en-US" sz="2800" dirty="0"/>
              <a:t> that there are at least </a:t>
            </a:r>
            <a:r>
              <a:rPr lang="en-US" sz="2800" b="1" dirty="0">
                <a:solidFill>
                  <a:schemeClr val="accent2"/>
                </a:solidFill>
              </a:rPr>
              <a:t>30,000</a:t>
            </a:r>
            <a:r>
              <a:rPr lang="en-US" sz="2800" b="1" dirty="0">
                <a:solidFill>
                  <a:srgbClr val="E2007A"/>
                </a:solidFill>
              </a:rPr>
              <a:t> </a:t>
            </a:r>
            <a:r>
              <a:rPr lang="en-US" sz="2800" dirty="0"/>
              <a:t>young </a:t>
            </a:r>
            <a:r>
              <a:rPr lang="en-US" sz="2800" dirty="0" err="1"/>
              <a:t>carers</a:t>
            </a:r>
            <a:r>
              <a:rPr lang="en-US" sz="2800" dirty="0"/>
              <a:t> in Scotland</a:t>
            </a:r>
          </a:p>
          <a:p>
            <a:endParaRPr lang="en-US" sz="2800" dirty="0"/>
          </a:p>
          <a:p>
            <a:pPr marL="342900" indent="-342900">
              <a:buFont typeface="Arial" panose="020B0604020202020204" pitchFamily="34" charset="0"/>
              <a:buChar char="•"/>
            </a:pPr>
            <a:r>
              <a:rPr lang="en-GB" sz="2800" dirty="0"/>
              <a:t>Extensive survey work by young carers services and Carers Trust show that </a:t>
            </a:r>
            <a:r>
              <a:rPr lang="en-GB" sz="2800" b="1" dirty="0">
                <a:solidFill>
                  <a:schemeClr val="accent2"/>
                </a:solidFill>
              </a:rPr>
              <a:t>1</a:t>
            </a:r>
            <a:r>
              <a:rPr lang="en-GB" sz="2800" dirty="0">
                <a:solidFill>
                  <a:schemeClr val="accent2"/>
                </a:solidFill>
              </a:rPr>
              <a:t> </a:t>
            </a:r>
            <a:r>
              <a:rPr lang="en-GB" sz="2800" dirty="0"/>
              <a:t>in </a:t>
            </a:r>
            <a:r>
              <a:rPr lang="en-GB" sz="2800" b="1" dirty="0">
                <a:solidFill>
                  <a:schemeClr val="accent2"/>
                </a:solidFill>
              </a:rPr>
              <a:t>5</a:t>
            </a:r>
            <a:r>
              <a:rPr lang="en-GB" sz="2800" dirty="0"/>
              <a:t> children in a class has a caring role</a:t>
            </a:r>
          </a:p>
          <a:p>
            <a:endParaRPr lang="en-GB" sz="2800" dirty="0"/>
          </a:p>
          <a:p>
            <a:pPr marL="342900" indent="-342900">
              <a:buFont typeface="Arial" panose="020B0604020202020204" pitchFamily="34" charset="0"/>
              <a:buChar char="•"/>
            </a:pPr>
            <a:r>
              <a:rPr lang="en-US" sz="2800" b="1" dirty="0">
                <a:solidFill>
                  <a:schemeClr val="accent2"/>
                </a:solidFill>
              </a:rPr>
              <a:t>However in the whole of Scotland only 8563</a:t>
            </a:r>
            <a:r>
              <a:rPr lang="en-US" sz="2800" dirty="0">
                <a:solidFill>
                  <a:schemeClr val="tx1"/>
                </a:solidFill>
              </a:rPr>
              <a:t> </a:t>
            </a:r>
            <a:r>
              <a:rPr lang="en-US" sz="2800" dirty="0"/>
              <a:t>young carers are recorded on </a:t>
            </a:r>
            <a:r>
              <a:rPr lang="en-US" sz="2800" dirty="0" err="1"/>
              <a:t>SEEMiS</a:t>
            </a:r>
            <a:r>
              <a:rPr lang="en-US" sz="2800" dirty="0"/>
              <a:t> 2024 Pupil Census in Scotland (Publicly funded primary and secondary schools)</a:t>
            </a:r>
          </a:p>
        </p:txBody>
      </p:sp>
    </p:spTree>
    <p:extLst>
      <p:ext uri="{BB962C8B-B14F-4D97-AF65-F5344CB8AC3E}">
        <p14:creationId xmlns:p14="http://schemas.microsoft.com/office/powerpoint/2010/main" val="1682283989"/>
      </p:ext>
    </p:extLst>
  </p:cSld>
  <p:clrMapOvr>
    <a:masterClrMapping/>
  </p:clrMapOvr>
  <mc:AlternateContent xmlns:mc="http://schemas.openxmlformats.org/markup-compatibility/2006" xmlns:p14="http://schemas.microsoft.com/office/powerpoint/2010/main">
    <mc:Choice Requires="p14">
      <p:transition spd="slow" p14:dur="2000" advTm="37843"/>
    </mc:Choice>
    <mc:Fallback xmlns="">
      <p:transition spd="slow" advTm="3784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bwMode="auto">
          <a:xfrm>
            <a:off x="643746" y="565720"/>
            <a:ext cx="10836972" cy="7112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1" fontAlgn="base" hangingPunct="1">
              <a:spcBef>
                <a:spcPct val="0"/>
              </a:spcBef>
              <a:spcAft>
                <a:spcPct val="0"/>
              </a:spcAft>
              <a:defRPr sz="3000" b="1">
                <a:solidFill>
                  <a:srgbClr val="00ABB5"/>
                </a:solidFill>
                <a:latin typeface="+mj-lt"/>
                <a:ea typeface="+mj-ea"/>
                <a:cs typeface="+mj-cs"/>
              </a:defRPr>
            </a:lvl1pPr>
            <a:lvl2pPr algn="l" rtl="0" eaLnBrk="1" fontAlgn="base" hangingPunct="1">
              <a:spcBef>
                <a:spcPct val="0"/>
              </a:spcBef>
              <a:spcAft>
                <a:spcPct val="0"/>
              </a:spcAft>
              <a:defRPr sz="3000" b="1">
                <a:solidFill>
                  <a:srgbClr val="000000"/>
                </a:solidFill>
                <a:latin typeface="Arial" charset="0"/>
                <a:cs typeface="Arial" charset="0"/>
              </a:defRPr>
            </a:lvl2pPr>
            <a:lvl3pPr algn="l" rtl="0" eaLnBrk="1" fontAlgn="base" hangingPunct="1">
              <a:spcBef>
                <a:spcPct val="0"/>
              </a:spcBef>
              <a:spcAft>
                <a:spcPct val="0"/>
              </a:spcAft>
              <a:defRPr sz="3000" b="1">
                <a:solidFill>
                  <a:srgbClr val="000000"/>
                </a:solidFill>
                <a:latin typeface="Arial" charset="0"/>
                <a:cs typeface="Arial" charset="0"/>
              </a:defRPr>
            </a:lvl3pPr>
            <a:lvl4pPr algn="l" rtl="0" eaLnBrk="1" fontAlgn="base" hangingPunct="1">
              <a:spcBef>
                <a:spcPct val="0"/>
              </a:spcBef>
              <a:spcAft>
                <a:spcPct val="0"/>
              </a:spcAft>
              <a:defRPr sz="3000" b="1">
                <a:solidFill>
                  <a:srgbClr val="000000"/>
                </a:solidFill>
                <a:latin typeface="Arial" charset="0"/>
                <a:cs typeface="Arial" charset="0"/>
              </a:defRPr>
            </a:lvl4pPr>
            <a:lvl5pPr algn="l" rtl="0" eaLnBrk="1" fontAlgn="base" hangingPunct="1">
              <a:spcBef>
                <a:spcPct val="0"/>
              </a:spcBef>
              <a:spcAft>
                <a:spcPct val="0"/>
              </a:spcAft>
              <a:defRPr sz="3000" b="1">
                <a:solidFill>
                  <a:srgbClr val="000000"/>
                </a:solidFill>
                <a:latin typeface="Arial" charset="0"/>
                <a:cs typeface="Arial" charset="0"/>
              </a:defRPr>
            </a:lvl5pPr>
            <a:lvl6pPr marL="457200" algn="l" rtl="0" eaLnBrk="1" fontAlgn="base" hangingPunct="1">
              <a:spcBef>
                <a:spcPct val="0"/>
              </a:spcBef>
              <a:spcAft>
                <a:spcPct val="0"/>
              </a:spcAft>
              <a:defRPr sz="3000" b="1">
                <a:solidFill>
                  <a:srgbClr val="000000"/>
                </a:solidFill>
                <a:latin typeface="Arial" charset="0"/>
                <a:cs typeface="Arial" charset="0"/>
              </a:defRPr>
            </a:lvl6pPr>
            <a:lvl7pPr marL="914400" algn="l" rtl="0" eaLnBrk="1" fontAlgn="base" hangingPunct="1">
              <a:spcBef>
                <a:spcPct val="0"/>
              </a:spcBef>
              <a:spcAft>
                <a:spcPct val="0"/>
              </a:spcAft>
              <a:defRPr sz="3000" b="1">
                <a:solidFill>
                  <a:srgbClr val="000000"/>
                </a:solidFill>
                <a:latin typeface="Arial" charset="0"/>
                <a:cs typeface="Arial" charset="0"/>
              </a:defRPr>
            </a:lvl7pPr>
            <a:lvl8pPr marL="1371600" algn="l" rtl="0" eaLnBrk="1" fontAlgn="base" hangingPunct="1">
              <a:spcBef>
                <a:spcPct val="0"/>
              </a:spcBef>
              <a:spcAft>
                <a:spcPct val="0"/>
              </a:spcAft>
              <a:defRPr sz="3000" b="1">
                <a:solidFill>
                  <a:srgbClr val="000000"/>
                </a:solidFill>
                <a:latin typeface="Arial" charset="0"/>
                <a:cs typeface="Arial" charset="0"/>
              </a:defRPr>
            </a:lvl8pPr>
            <a:lvl9pPr marL="1828800" algn="l" rtl="0" eaLnBrk="1" fontAlgn="base" hangingPunct="1">
              <a:spcBef>
                <a:spcPct val="0"/>
              </a:spcBef>
              <a:spcAft>
                <a:spcPct val="0"/>
              </a:spcAft>
              <a:defRPr sz="3000" b="1">
                <a:solidFill>
                  <a:srgbClr val="000000"/>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000" b="1" i="0" u="none" strike="noStrike" kern="0" cap="none" spc="0" normalizeH="0" baseline="0" noProof="0" dirty="0">
                <a:ln>
                  <a:noFill/>
                </a:ln>
                <a:solidFill>
                  <a:srgbClr val="00ABB5"/>
                </a:solidFill>
                <a:effectLst/>
                <a:uLnTx/>
                <a:uFillTx/>
                <a:latin typeface="+mj-lt"/>
                <a:ea typeface="+mj-ea"/>
                <a:cs typeface="+mj-cs"/>
              </a:rPr>
              <a:t>Activity Reflection Question 1</a:t>
            </a:r>
          </a:p>
        </p:txBody>
      </p:sp>
      <p:sp>
        <p:nvSpPr>
          <p:cNvPr id="5" name="Content Placeholder 2"/>
          <p:cNvSpPr txBox="1">
            <a:spLocks/>
          </p:cNvSpPr>
          <p:nvPr/>
        </p:nvSpPr>
        <p:spPr bwMode="auto">
          <a:xfrm>
            <a:off x="576530" y="1525228"/>
            <a:ext cx="10817923" cy="78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Font typeface="Arial"/>
              <a:buNone/>
              <a:defRPr sz="2000" b="0" baseline="0">
                <a:solidFill>
                  <a:schemeClr val="tx1">
                    <a:lumMod val="65000"/>
                    <a:lumOff val="35000"/>
                  </a:schemeClr>
                </a:solidFill>
                <a:latin typeface="+mn-lt"/>
                <a:ea typeface="+mn-ea"/>
                <a:cs typeface="+mn-cs"/>
              </a:defRPr>
            </a:lvl1pPr>
            <a:lvl2pPr marL="742950" indent="-285750" algn="l" rtl="0" eaLnBrk="1" fontAlgn="base" hangingPunct="1">
              <a:spcBef>
                <a:spcPct val="20000"/>
              </a:spcBef>
              <a:spcAft>
                <a:spcPct val="0"/>
              </a:spcAft>
              <a:buClr>
                <a:srgbClr val="00ABB5"/>
              </a:buClr>
              <a:buFont typeface="Arial"/>
              <a:buChar char="•"/>
              <a:defRPr sz="2000">
                <a:solidFill>
                  <a:schemeClr val="tx1">
                    <a:lumMod val="65000"/>
                    <a:lumOff val="35000"/>
                  </a:schemeClr>
                </a:solidFill>
                <a:latin typeface="+mn-lt"/>
                <a:cs typeface="+mn-cs"/>
              </a:defRPr>
            </a:lvl2pPr>
            <a:lvl3pPr marL="1257300" marR="0" indent="-342900" algn="l" defTabSz="914400" rtl="0" eaLnBrk="1" fontAlgn="base" latinLnBrk="0" hangingPunct="1">
              <a:lnSpc>
                <a:spcPct val="100000"/>
              </a:lnSpc>
              <a:spcBef>
                <a:spcPct val="20000"/>
              </a:spcBef>
              <a:spcAft>
                <a:spcPct val="0"/>
              </a:spcAft>
              <a:buClr>
                <a:srgbClr val="00ABB5"/>
              </a:buClr>
              <a:buSzTx/>
              <a:buFont typeface="Lucida Grande"/>
              <a:buChar char="-"/>
              <a:tabLst/>
              <a:defRPr sz="2000">
                <a:solidFill>
                  <a:schemeClr val="tx1">
                    <a:lumMod val="65000"/>
                    <a:lumOff val="35000"/>
                  </a:schemeClr>
                </a:solidFill>
                <a:latin typeface="+mn-lt"/>
                <a:cs typeface="+mn-cs"/>
              </a:defRPr>
            </a:lvl3pPr>
            <a:lvl4pPr marL="1714500" indent="-342900" algn="l" rtl="0" eaLnBrk="1" fontAlgn="base" hangingPunct="1">
              <a:spcBef>
                <a:spcPct val="20000"/>
              </a:spcBef>
              <a:spcAft>
                <a:spcPct val="0"/>
              </a:spcAft>
              <a:buClr>
                <a:srgbClr val="00ABB5"/>
              </a:buClr>
              <a:buFont typeface="Wingdings" charset="2"/>
              <a:buChar char="Ø"/>
              <a:defRPr sz="2000">
                <a:solidFill>
                  <a:schemeClr val="tx1">
                    <a:lumMod val="65000"/>
                    <a:lumOff val="35000"/>
                  </a:schemeClr>
                </a:solidFill>
                <a:latin typeface="+mn-lt"/>
                <a:cs typeface="+mn-cs"/>
              </a:defRPr>
            </a:lvl4pPr>
            <a:lvl5pPr marL="2171700" indent="-342900" algn="l" rtl="0" eaLnBrk="1" fontAlgn="base" hangingPunct="1">
              <a:spcBef>
                <a:spcPct val="20000"/>
              </a:spcBef>
              <a:spcAft>
                <a:spcPct val="0"/>
              </a:spcAft>
              <a:buClr>
                <a:srgbClr val="00ABB5"/>
              </a:buClr>
              <a:buFont typeface="Lucida Grande"/>
              <a:buChar char="-"/>
              <a:defRPr sz="2000">
                <a:solidFill>
                  <a:schemeClr val="tx1">
                    <a:lumMod val="65000"/>
                    <a:lumOff val="35000"/>
                  </a:schemeClr>
                </a:solidFill>
                <a:latin typeface="+mn-lt"/>
                <a:cs typeface="+mn-cs"/>
              </a:defRPr>
            </a:lvl5pPr>
            <a:lvl6pPr marL="2514600" indent="-228600" algn="l" rtl="0" eaLnBrk="1" fontAlgn="base" hangingPunct="1">
              <a:spcBef>
                <a:spcPct val="20000"/>
              </a:spcBef>
              <a:spcAft>
                <a:spcPct val="0"/>
              </a:spcAft>
              <a:buClr>
                <a:srgbClr val="00ABB5"/>
              </a:buClr>
              <a:buFontTx/>
              <a:buChar char="»"/>
              <a:defRPr sz="2000">
                <a:solidFill>
                  <a:schemeClr val="tx1">
                    <a:lumMod val="65000"/>
                    <a:lumOff val="35000"/>
                  </a:schemeClr>
                </a:solidFill>
                <a:latin typeface="+mn-lt"/>
                <a:cs typeface="+mn-cs"/>
              </a:defRPr>
            </a:lvl6pPr>
            <a:lvl7pPr marL="2971800" indent="-228600" algn="l" rtl="0" eaLnBrk="1" fontAlgn="base" hangingPunct="1">
              <a:spcBef>
                <a:spcPct val="20000"/>
              </a:spcBef>
              <a:spcAft>
                <a:spcPct val="0"/>
              </a:spcAft>
              <a:buChar char="»"/>
              <a:defRPr sz="2000">
                <a:solidFill>
                  <a:srgbClr val="000000"/>
                </a:solidFill>
                <a:latin typeface="+mn-lt"/>
                <a:cs typeface="+mn-cs"/>
              </a:defRPr>
            </a:lvl7pPr>
            <a:lvl8pPr marL="3429000" indent="-228600" algn="l" rtl="0" eaLnBrk="1" fontAlgn="base" hangingPunct="1">
              <a:spcBef>
                <a:spcPct val="20000"/>
              </a:spcBef>
              <a:spcAft>
                <a:spcPct val="0"/>
              </a:spcAft>
              <a:buChar char="»"/>
              <a:defRPr sz="2000">
                <a:solidFill>
                  <a:srgbClr val="000000"/>
                </a:solidFill>
                <a:latin typeface="+mn-lt"/>
                <a:cs typeface="+mn-cs"/>
              </a:defRPr>
            </a:lvl8pPr>
            <a:lvl9pPr marL="3886200" indent="-228600" algn="l" rtl="0" eaLnBrk="1" fontAlgn="base" hangingPunct="1">
              <a:spcBef>
                <a:spcPct val="20000"/>
              </a:spcBef>
              <a:spcAft>
                <a:spcPct val="0"/>
              </a:spcAft>
              <a:buChar char="»"/>
              <a:defRPr sz="2000">
                <a:solidFill>
                  <a:srgbClr val="000000"/>
                </a:solidFill>
                <a:latin typeface="+mn-lt"/>
                <a:cs typeface="+mn-cs"/>
              </a:defRPr>
            </a:lvl9pPr>
          </a:lstStyle>
          <a:p>
            <a:pPr lvl="0"/>
            <a:r>
              <a:rPr lang="en-US" sz="1800" dirty="0">
                <a:effectLst/>
                <a:latin typeface="Arial" panose="020B0604020202020204" pitchFamily="34" charset="0"/>
                <a:ea typeface="Times New Roman" panose="02020603050405020304" pitchFamily="18" charset="0"/>
              </a:rPr>
              <a:t>If there are so many young carers in Scotland why do you think we only know about a small number of them?</a:t>
            </a:r>
            <a:endParaRPr lang="en-GB" sz="1800" dirty="0">
              <a:effectLst/>
              <a:latin typeface="Times New Roman" panose="02020603050405020304" pitchFamily="18" charset="0"/>
              <a:ea typeface="Times New Roman" panose="02020603050405020304" pitchFamily="18" charset="0"/>
            </a:endParaRPr>
          </a:p>
        </p:txBody>
      </p:sp>
      <p:pic>
        <p:nvPicPr>
          <p:cNvPr id="6" name="Picture 5" descr="Question Mark Response - Free image on Pixabay"/>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426088" y="2645435"/>
            <a:ext cx="3272287" cy="3272287"/>
          </a:xfrm>
          <a:prstGeom prst="rect">
            <a:avLst/>
          </a:prstGeom>
        </p:spPr>
      </p:pic>
    </p:spTree>
    <p:extLst>
      <p:ext uri="{BB962C8B-B14F-4D97-AF65-F5344CB8AC3E}">
        <p14:creationId xmlns:p14="http://schemas.microsoft.com/office/powerpoint/2010/main" val="1569296134"/>
      </p:ext>
    </p:extLst>
  </p:cSld>
  <p:clrMapOvr>
    <a:masterClrMapping/>
  </p:clrMapOvr>
  <mc:AlternateContent xmlns:mc="http://schemas.openxmlformats.org/markup-compatibility/2006" xmlns:p14="http://schemas.microsoft.com/office/powerpoint/2010/main">
    <mc:Choice Requires="p14">
      <p:transition spd="slow" p14:dur="2000" advTm="17959"/>
    </mc:Choice>
    <mc:Fallback xmlns="">
      <p:transition spd="slow" advTm="1795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66750" y="393535"/>
            <a:ext cx="10836972" cy="711200"/>
          </a:xfrm>
        </p:spPr>
        <p:txBody>
          <a:bodyPr/>
          <a:lstStyle/>
          <a:p>
            <a:r>
              <a:rPr lang="en-GB" dirty="0"/>
              <a:t>Hidden young carers</a:t>
            </a:r>
          </a:p>
        </p:txBody>
      </p:sp>
      <p:sp>
        <p:nvSpPr>
          <p:cNvPr id="10" name="TextBox 9"/>
          <p:cNvSpPr txBox="1"/>
          <p:nvPr/>
        </p:nvSpPr>
        <p:spPr>
          <a:xfrm>
            <a:off x="666750" y="989716"/>
            <a:ext cx="10836971" cy="5113644"/>
          </a:xfrm>
          <a:prstGeom prst="rect">
            <a:avLst/>
          </a:prstGeom>
          <a:noFill/>
        </p:spPr>
        <p:txBody>
          <a:bodyPr wrap="square" rtlCol="0">
            <a:spAutoFit/>
          </a:bodyPr>
          <a:lstStyle/>
          <a:p>
            <a:pPr lvl="0">
              <a:lnSpc>
                <a:spcPct val="150000"/>
              </a:lnSpc>
            </a:pPr>
            <a:r>
              <a:rPr lang="en-GB" sz="2000" dirty="0">
                <a:solidFill>
                  <a:schemeClr val="tx1">
                    <a:lumMod val="65000"/>
                    <a:lumOff val="35000"/>
                  </a:schemeClr>
                </a:solidFill>
              </a:rPr>
              <a:t>Often the young carer:- </a:t>
            </a:r>
          </a:p>
          <a:p>
            <a:pPr marL="342900" indent="-342900">
              <a:lnSpc>
                <a:spcPct val="150000"/>
              </a:lnSpc>
              <a:buFont typeface="Arial" panose="020B0604020202020204" pitchFamily="34" charset="0"/>
              <a:buChar char="•"/>
            </a:pPr>
            <a:r>
              <a:rPr lang="en-GB" sz="2000" dirty="0">
                <a:solidFill>
                  <a:schemeClr val="tx1">
                    <a:lumMod val="65000"/>
                    <a:lumOff val="35000"/>
                  </a:schemeClr>
                </a:solidFill>
              </a:rPr>
              <a:t>wants to keep caring a secret due to worry that they may be taken into care and/or the family split up</a:t>
            </a:r>
          </a:p>
          <a:p>
            <a:pPr marL="285750" lvl="0" indent="-285750">
              <a:lnSpc>
                <a:spcPct val="150000"/>
              </a:lnSpc>
              <a:buFont typeface="Arial" panose="020B0604020202020204" pitchFamily="34" charset="0"/>
              <a:buChar char="•"/>
            </a:pPr>
            <a:r>
              <a:rPr lang="en-GB" sz="2000" dirty="0">
                <a:solidFill>
                  <a:schemeClr val="tx1">
                    <a:lumMod val="65000"/>
                    <a:lumOff val="35000"/>
                  </a:schemeClr>
                </a:solidFill>
              </a:rPr>
              <a:t>does not realise that they are a carer or that their life is different to their peers</a:t>
            </a:r>
          </a:p>
          <a:p>
            <a:pPr marL="285750" indent="-285750">
              <a:lnSpc>
                <a:spcPct val="150000"/>
              </a:lnSpc>
              <a:buFont typeface="Arial" panose="020B0604020202020204" pitchFamily="34" charset="0"/>
              <a:buChar char="•"/>
            </a:pPr>
            <a:r>
              <a:rPr lang="en-GB" sz="2000" dirty="0">
                <a:solidFill>
                  <a:schemeClr val="tx1">
                    <a:lumMod val="65000"/>
                    <a:lumOff val="35000"/>
                  </a:schemeClr>
                </a:solidFill>
              </a:rPr>
              <a:t>has not had an opportunity to share their story</a:t>
            </a:r>
          </a:p>
          <a:p>
            <a:pPr marL="285750" indent="-285750">
              <a:lnSpc>
                <a:spcPct val="150000"/>
              </a:lnSpc>
              <a:buFont typeface="Arial" panose="020B0604020202020204" pitchFamily="34" charset="0"/>
              <a:buChar char="•"/>
            </a:pPr>
            <a:r>
              <a:rPr lang="en-GB" sz="2000" dirty="0">
                <a:solidFill>
                  <a:schemeClr val="tx1">
                    <a:lumMod val="65000"/>
                    <a:lumOff val="35000"/>
                  </a:schemeClr>
                </a:solidFill>
              </a:rPr>
              <a:t>does not feel they have someone they can trust to talk to about their caring role </a:t>
            </a:r>
          </a:p>
          <a:p>
            <a:pPr marL="285750" indent="-285750">
              <a:lnSpc>
                <a:spcPct val="150000"/>
              </a:lnSpc>
              <a:buFont typeface="Arial" panose="020B0604020202020204" pitchFamily="34" charset="0"/>
              <a:buChar char="•"/>
            </a:pPr>
            <a:r>
              <a:rPr lang="en-GB" sz="2000" dirty="0">
                <a:solidFill>
                  <a:schemeClr val="tx1">
                    <a:lumMod val="65000"/>
                    <a:lumOff val="35000"/>
                  </a:schemeClr>
                </a:solidFill>
              </a:rPr>
              <a:t>does not want to be considered different to their peers</a:t>
            </a:r>
          </a:p>
          <a:p>
            <a:pPr marL="285750" indent="-285750">
              <a:lnSpc>
                <a:spcPct val="150000"/>
              </a:lnSpc>
              <a:buFont typeface="Arial" panose="020B0604020202020204" pitchFamily="34" charset="0"/>
              <a:buChar char="•"/>
            </a:pPr>
            <a:r>
              <a:rPr lang="en-GB" sz="2000" dirty="0">
                <a:solidFill>
                  <a:schemeClr val="tx1">
                    <a:lumMod val="65000"/>
                    <a:lumOff val="35000"/>
                  </a:schemeClr>
                </a:solidFill>
              </a:rPr>
              <a:t>is embarrassed about their caring role or they don’t want others to think badly about their parents or family</a:t>
            </a:r>
          </a:p>
          <a:p>
            <a:pPr marL="285750" indent="-285750">
              <a:lnSpc>
                <a:spcPct val="150000"/>
              </a:lnSpc>
              <a:buFont typeface="Arial" panose="020B0604020202020204" pitchFamily="34" charset="0"/>
              <a:buChar char="•"/>
            </a:pPr>
            <a:r>
              <a:rPr lang="en-GB" sz="2000" dirty="0">
                <a:solidFill>
                  <a:schemeClr val="tx1">
                    <a:lumMod val="65000"/>
                    <a:lumOff val="35000"/>
                  </a:schemeClr>
                </a:solidFill>
              </a:rPr>
              <a:t>is worried about bullying</a:t>
            </a:r>
          </a:p>
          <a:p>
            <a:pPr marL="285750" indent="-285750">
              <a:lnSpc>
                <a:spcPct val="150000"/>
              </a:lnSpc>
              <a:buFont typeface="Arial" panose="020B0604020202020204" pitchFamily="34" charset="0"/>
              <a:buChar char="•"/>
            </a:pPr>
            <a:r>
              <a:rPr lang="en-GB" sz="2000" dirty="0">
                <a:solidFill>
                  <a:schemeClr val="tx1">
                    <a:lumMod val="65000"/>
                    <a:lumOff val="35000"/>
                  </a:schemeClr>
                </a:solidFill>
              </a:rPr>
              <a:t>wants to keep their identity at school/college/work separate from their caring role</a:t>
            </a:r>
          </a:p>
        </p:txBody>
      </p:sp>
    </p:spTree>
    <p:extLst>
      <p:ext uri="{BB962C8B-B14F-4D97-AF65-F5344CB8AC3E}">
        <p14:creationId xmlns:p14="http://schemas.microsoft.com/office/powerpoint/2010/main" val="370042908"/>
      </p:ext>
    </p:extLst>
  </p:cSld>
  <p:clrMapOvr>
    <a:masterClrMapping/>
  </p:clrMapOvr>
  <mc:AlternateContent xmlns:mc="http://schemas.openxmlformats.org/markup-compatibility/2006" xmlns:p14="http://schemas.microsoft.com/office/powerpoint/2010/main">
    <mc:Choice Requires="p14">
      <p:transition spd="slow" p14:dur="2000" advTm="97660"/>
    </mc:Choice>
    <mc:Fallback xmlns="">
      <p:transition spd="slow" advTm="9766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516" y="240328"/>
            <a:ext cx="10836972" cy="711200"/>
          </a:xfrm>
        </p:spPr>
        <p:txBody>
          <a:bodyPr/>
          <a:lstStyle/>
          <a:p>
            <a:r>
              <a:rPr lang="en-GB" dirty="0"/>
              <a:t>Young Carer Media Ambassadors</a:t>
            </a:r>
          </a:p>
        </p:txBody>
      </p:sp>
      <p:sp>
        <p:nvSpPr>
          <p:cNvPr id="3" name="Content Placeholder 2"/>
          <p:cNvSpPr>
            <a:spLocks noGrp="1"/>
          </p:cNvSpPr>
          <p:nvPr>
            <p:ph idx="1"/>
          </p:nvPr>
        </p:nvSpPr>
        <p:spPr>
          <a:xfrm>
            <a:off x="264757" y="951528"/>
            <a:ext cx="2618019" cy="5294083"/>
          </a:xfrm>
        </p:spPr>
        <p:txBody>
          <a:bodyPr/>
          <a:lstStyle/>
          <a:p>
            <a:r>
              <a:rPr lang="en-GB" sz="1600" dirty="0"/>
              <a:t>A group of young carers created a short film about the issues young carers are experiencing. They participated in training with Media Education and created a storyboard for their film. Filming this remotely, the group conducted peer led interviews with young carers across Scotland. Their film focuses on themes important to young carers including education, respite and loneliness.</a:t>
            </a:r>
          </a:p>
          <a:p>
            <a:endParaRPr lang="en-GB" sz="1600" dirty="0"/>
          </a:p>
          <a:p>
            <a:r>
              <a:rPr lang="en-GB" sz="1600" dirty="0">
                <a:hlinkClick r:id="rId4"/>
              </a:rPr>
              <a:t>https://www.youtube.com/watch?v=KMqjBcIitJM</a:t>
            </a:r>
            <a:r>
              <a:rPr lang="en-GB" sz="1600" dirty="0"/>
              <a:t>  </a:t>
            </a:r>
          </a:p>
          <a:p>
            <a:pPr algn="ctr"/>
            <a:r>
              <a:rPr lang="en-GB" sz="1600" dirty="0"/>
              <a:t>(4 min 16 sec)</a:t>
            </a:r>
          </a:p>
        </p:txBody>
      </p:sp>
      <p:pic>
        <p:nvPicPr>
          <p:cNvPr id="4" name="Online Media 3" title="Scottish young carers film | Media Education Film">
            <a:hlinkClick r:id="" action="ppaction://media"/>
            <a:extLst>
              <a:ext uri="{FF2B5EF4-FFF2-40B4-BE49-F238E27FC236}">
                <a16:creationId xmlns:a16="http://schemas.microsoft.com/office/drawing/2014/main" id="{4D38241F-AE5F-45E9-AA73-A7DAA45494CA}"/>
              </a:ext>
            </a:extLst>
          </p:cNvPr>
          <p:cNvPicPr>
            <a:picLocks noRot="1" noChangeAspect="1"/>
          </p:cNvPicPr>
          <p:nvPr>
            <a:videoFile r:link="rId1"/>
          </p:nvPr>
        </p:nvPicPr>
        <p:blipFill>
          <a:blip r:embed="rId5"/>
          <a:stretch>
            <a:fillRect/>
          </a:stretch>
        </p:blipFill>
        <p:spPr>
          <a:xfrm>
            <a:off x="2881009" y="951528"/>
            <a:ext cx="9046234" cy="5111122"/>
          </a:xfrm>
          <a:prstGeom prst="rect">
            <a:avLst/>
          </a:prstGeom>
        </p:spPr>
      </p:pic>
    </p:spTree>
    <p:extLst>
      <p:ext uri="{BB962C8B-B14F-4D97-AF65-F5344CB8AC3E}">
        <p14:creationId xmlns:p14="http://schemas.microsoft.com/office/powerpoint/2010/main" val="4232566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Powerpoint_templat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C8A5"/>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FFFFFF"/>
        </a:dk1>
        <a:lt1>
          <a:srgbClr val="FFFFFF"/>
        </a:lt1>
        <a:dk2>
          <a:srgbClr val="FFFFFF"/>
        </a:dk2>
        <a:lt2>
          <a:srgbClr val="808080"/>
        </a:lt2>
        <a:accent1>
          <a:srgbClr val="009BAA"/>
        </a:accent1>
        <a:accent2>
          <a:srgbClr val="B2D235"/>
        </a:accent2>
        <a:accent3>
          <a:srgbClr val="FFFFFF"/>
        </a:accent3>
        <a:accent4>
          <a:srgbClr val="DADADA"/>
        </a:accent4>
        <a:accent5>
          <a:srgbClr val="AACBD2"/>
        </a:accent5>
        <a:accent6>
          <a:srgbClr val="A1BE2F"/>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3CDEFF26B41FC4EBE047BA539D8A916" ma:contentTypeVersion="14" ma:contentTypeDescription="Create a new document." ma:contentTypeScope="" ma:versionID="4c6631ba1f905652d62f655b6505f8ca">
  <xsd:schema xmlns:xsd="http://www.w3.org/2001/XMLSchema" xmlns:xs="http://www.w3.org/2001/XMLSchema" xmlns:p="http://schemas.microsoft.com/office/2006/metadata/properties" xmlns:ns3="04c2ad2a-64ee-43bb-8057-bcc149cdce45" xmlns:ns4="b975cf0e-a5f5-4f76-a7fd-397964997e33" targetNamespace="http://schemas.microsoft.com/office/2006/metadata/properties" ma:root="true" ma:fieldsID="a01e9b7bfa01ee19a5a53e1905d7f48b" ns3:_="" ns4:_="">
    <xsd:import namespace="04c2ad2a-64ee-43bb-8057-bcc149cdce45"/>
    <xsd:import namespace="b975cf0e-a5f5-4f76-a7fd-397964997e3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c2ad2a-64ee-43bb-8057-bcc149cdce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975cf0e-a5f5-4f76-a7fd-397964997e33"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etadata xmlns="http://www.objective.com/ecm/document/metadata/53D26341A57B383EE0540010E0463CCA" version="1.0.0">
  <systemFields>
    <field name="Objective-Id">
      <value order="0">A21498026</value>
    </field>
    <field name="Objective-Title">
      <value order="0">ES PP Template</value>
    </field>
    <field name="Objective-Description">
      <value order="0"/>
    </field>
    <field name="Objective-CreationStamp">
      <value order="0">2018-07-03T15:47:18Z</value>
    </field>
    <field name="Objective-IsApproved">
      <value order="0">false</value>
    </field>
    <field name="Objective-IsPublished">
      <value order="0">false</value>
    </field>
    <field name="Objective-DatePublished">
      <value order="0"/>
    </field>
    <field name="Objective-ModificationStamp">
      <value order="0">2018-07-03T15:47:33Z</value>
    </field>
    <field name="Objective-Owner">
      <value order="0">Gore, Hazel H (Z612349)</value>
    </field>
    <field name="Objective-Path">
      <value order="0">Objective Global Folder:SG File Plan:Administration:Corporate strategy:Communications:General: Communications:Education Scotland: Communications: Branding and Templates: 2016-2021</value>
    </field>
    <field name="Objective-Parent">
      <value order="0">Education Scotland: Communications: Branding and Templates: 2016-2021</value>
    </field>
    <field name="Objective-State">
      <value order="0">Being Drafted</value>
    </field>
    <field name="Objective-VersionId">
      <value order="0">vA30249846</value>
    </field>
    <field name="Objective-Version">
      <value order="0">0.2</value>
    </field>
    <field name="Objective-VersionNumber">
      <value order="0">2</value>
    </field>
    <field name="Objective-VersionComment">
      <value order="0"/>
    </field>
    <field name="Objective-FileNumber">
      <value order="0">qA635530</value>
    </field>
    <field name="Objective-Classification">
      <value order="0">OFFICIAL</value>
    </field>
    <field name="Objective-Caveats">
      <value order="0">Caveat for access to SG Fileplan</value>
    </field>
  </systemFields>
  <catalogues>
    <catalogue name="Document Type Catalogue" type="type" ori="id:cA35">
      <field name="Objective-Connect Creator">
        <value order="0"/>
      </field>
      <field name="Objective-Date Received">
        <value order="0"/>
      </field>
      <field name="Objective-Date of Original">
        <value order="0"/>
      </field>
      <field name="Objective-SG Web Publication - Category">
        <value order="0"/>
      </field>
      <field name="Objective-SG Web Publication - Category 2 Classification">
        <value order="0"/>
      </field>
    </catalogue>
  </catalogues>
</metadat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E75B553-2AE0-4B0C-913C-4B15DEBD22D7}">
  <ds:schemaRefs>
    <ds:schemaRef ds:uri="http://schemas.microsoft.com/sharepoint/v3/contenttype/forms"/>
  </ds:schemaRefs>
</ds:datastoreItem>
</file>

<file path=customXml/itemProps2.xml><?xml version="1.0" encoding="utf-8"?>
<ds:datastoreItem xmlns:ds="http://schemas.openxmlformats.org/officeDocument/2006/customXml" ds:itemID="{1682E3BB-0B44-4254-A19A-8349C8DFB5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c2ad2a-64ee-43bb-8057-bcc149cdce45"/>
    <ds:schemaRef ds:uri="b975cf0e-a5f5-4f76-a7fd-397964997e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745109E-2DDF-40CB-AC2B-FF9B10C90820}">
  <ds:schemaRefs>
    <ds:schemaRef ds:uri="http://www.objective.com/ecm/document/metadata/53D26341A57B383EE0540010E0463CCA"/>
  </ds:schemaRefs>
</ds:datastoreItem>
</file>

<file path=customXml/itemProps4.xml><?xml version="1.0" encoding="utf-8"?>
<ds:datastoreItem xmlns:ds="http://schemas.openxmlformats.org/officeDocument/2006/customXml" ds:itemID="{D7967039-C71A-4B84-9858-0728C216CC08}">
  <ds:schemaRefs>
    <ds:schemaRef ds:uri="http://schemas.microsoft.com/office/2006/documentManagement/types"/>
    <ds:schemaRef ds:uri="04c2ad2a-64ee-43bb-8057-bcc149cdce45"/>
    <ds:schemaRef ds:uri="b975cf0e-a5f5-4f76-a7fd-397964997e33"/>
    <ds:schemaRef ds:uri="http://purl.org/dc/elements/1.1/"/>
    <ds:schemaRef ds:uri="http://schemas.microsoft.com/office/infopath/2007/PartnerControls"/>
    <ds:schemaRef ds:uri="http://schemas.microsoft.com/office/2006/metadata/properties"/>
    <ds:schemaRef ds:uri="http://purl.org/dc/dcmitype/"/>
    <ds:schemaRef ds:uri="http://www.w3.org/XML/1998/namespace"/>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ES PP Template</Template>
  <TotalTime>7511</TotalTime>
  <Words>3415</Words>
  <Application>Microsoft Office PowerPoint</Application>
  <PresentationFormat>Widescreen</PresentationFormat>
  <Paragraphs>208</Paragraphs>
  <Slides>17</Slides>
  <Notes>16</Notes>
  <HiddenSlides>0</HiddenSlides>
  <MMClips>3</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Bold</vt:lpstr>
      <vt:lpstr>Calibri</vt:lpstr>
      <vt:lpstr>Lucida Grande</vt:lpstr>
      <vt:lpstr>Times New Roman</vt:lpstr>
      <vt:lpstr>Wingdings</vt:lpstr>
      <vt:lpstr>Powerpoint_template</vt:lpstr>
      <vt:lpstr>Supporting Young Carers in Education</vt:lpstr>
      <vt:lpstr>Module 1: Identifying Young Carers in Education</vt:lpstr>
      <vt:lpstr>About Young Carers – the absolute basics!</vt:lpstr>
      <vt:lpstr>What is a young carer?</vt:lpstr>
      <vt:lpstr>What do young carers do?</vt:lpstr>
      <vt:lpstr>Young Carer Statistics</vt:lpstr>
      <vt:lpstr>Activity Reflection Question 1</vt:lpstr>
      <vt:lpstr>Hidden young carers</vt:lpstr>
      <vt:lpstr>Young Carer Media Ambassadors</vt:lpstr>
      <vt:lpstr>Activity Reflection question 2</vt:lpstr>
      <vt:lpstr>Possible signs that might suggest someone has caring responsibilities:</vt:lpstr>
      <vt:lpstr>Positive and negative impact of caring:</vt:lpstr>
      <vt:lpstr>Mental Health of Young Carers</vt:lpstr>
      <vt:lpstr>Impact of Caring on a Young Carer in education</vt:lpstr>
      <vt:lpstr>Identifying Young carers: See me, Include me, Support me</vt:lpstr>
      <vt:lpstr>Activity Reflection</vt:lpstr>
      <vt:lpstr>And finally…..</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1A: 	      The Basics about Young Carers!</dc:title>
  <dc:creator>Mccullough J (Janine)</dc:creator>
  <cp:lastModifiedBy>Jeremy Stevenson</cp:lastModifiedBy>
  <cp:revision>202</cp:revision>
  <cp:lastPrinted>2019-11-05T17:12:05Z</cp:lastPrinted>
  <dcterms:created xsi:type="dcterms:W3CDTF">2019-04-29T14:28:00Z</dcterms:created>
  <dcterms:modified xsi:type="dcterms:W3CDTF">2025-08-19T15:37:55Z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0x01010053CDEFF26B41FC4EBE047BA539D8A916</vt:lpwstr>
  </property>
  <property fmtid="{D5CDD505-2E9C-101B-9397-08002B2CF9AE}" pid="3" name="_dlc_DocIdItemGuid">
    <vt:lpwstr>c74d0d01-22fa-4460-a599-e806a271597e</vt:lpwstr>
  </property>
  <property fmtid="{D5CDD505-2E9C-101B-9397-08002B2CF9AE}" pid="4" name="Objective-Id">
    <vt:lpwstr>A21498026</vt:lpwstr>
  </property>
  <property fmtid="{D5CDD505-2E9C-101B-9397-08002B2CF9AE}" pid="5" name="Objective-Title">
    <vt:lpwstr>ES PP Template</vt:lpwstr>
  </property>
  <property fmtid="{D5CDD505-2E9C-101B-9397-08002B2CF9AE}" pid="6" name="Objective-Description">
    <vt:lpwstr/>
  </property>
  <property fmtid="{D5CDD505-2E9C-101B-9397-08002B2CF9AE}" pid="7" name="Objective-CreationStamp">
    <vt:filetime>2018-07-03T15:47:23Z</vt:filetime>
  </property>
  <property fmtid="{D5CDD505-2E9C-101B-9397-08002B2CF9AE}" pid="8" name="Objective-IsApproved">
    <vt:bool>false</vt:bool>
  </property>
  <property fmtid="{D5CDD505-2E9C-101B-9397-08002B2CF9AE}" pid="9" name="Objective-IsPublished">
    <vt:bool>false</vt:bool>
  </property>
  <property fmtid="{D5CDD505-2E9C-101B-9397-08002B2CF9AE}" pid="10" name="Objective-DatePublished">
    <vt:lpwstr/>
  </property>
  <property fmtid="{D5CDD505-2E9C-101B-9397-08002B2CF9AE}" pid="11" name="Objective-ModificationStamp">
    <vt:filetime>2018-07-18T13:20:05Z</vt:filetime>
  </property>
  <property fmtid="{D5CDD505-2E9C-101B-9397-08002B2CF9AE}" pid="12" name="Objective-Owner">
    <vt:lpwstr>Gore, Hazel H (Z612349)</vt:lpwstr>
  </property>
  <property fmtid="{D5CDD505-2E9C-101B-9397-08002B2CF9AE}" pid="13" name="Objective-Path">
    <vt:lpwstr>Objective Global Folder:SG File Plan:Administration:Corporate strategy:Communications:General: Communications:Education Scotland: Communications: Branding and Templates: 2016-2021:</vt:lpwstr>
  </property>
  <property fmtid="{D5CDD505-2E9C-101B-9397-08002B2CF9AE}" pid="14" name="Objective-Parent">
    <vt:lpwstr>Education Scotland: Communications: Branding and Templates: 2016-2021</vt:lpwstr>
  </property>
  <property fmtid="{D5CDD505-2E9C-101B-9397-08002B2CF9AE}" pid="15" name="Objective-State">
    <vt:lpwstr>Being Drafted</vt:lpwstr>
  </property>
  <property fmtid="{D5CDD505-2E9C-101B-9397-08002B2CF9AE}" pid="16" name="Objective-VersionId">
    <vt:lpwstr>vA30249846</vt:lpwstr>
  </property>
  <property fmtid="{D5CDD505-2E9C-101B-9397-08002B2CF9AE}" pid="17" name="Objective-Version">
    <vt:lpwstr>0.2</vt:lpwstr>
  </property>
  <property fmtid="{D5CDD505-2E9C-101B-9397-08002B2CF9AE}" pid="18" name="Objective-VersionNumber">
    <vt:r8>2</vt:r8>
  </property>
  <property fmtid="{D5CDD505-2E9C-101B-9397-08002B2CF9AE}" pid="19" name="Objective-VersionComment">
    <vt:lpwstr>Version 2</vt:lpwstr>
  </property>
  <property fmtid="{D5CDD505-2E9C-101B-9397-08002B2CF9AE}" pid="20" name="Objective-FileNumber">
    <vt:lpwstr/>
  </property>
  <property fmtid="{D5CDD505-2E9C-101B-9397-08002B2CF9AE}" pid="21" name="Objective-Classification">
    <vt:lpwstr>[Inherited - OFFICIAL]</vt:lpwstr>
  </property>
  <property fmtid="{D5CDD505-2E9C-101B-9397-08002B2CF9AE}" pid="22" name="Objective-Caveats">
    <vt:lpwstr/>
  </property>
  <property fmtid="{D5CDD505-2E9C-101B-9397-08002B2CF9AE}" pid="23" name="Objective-Connect Creator">
    <vt:lpwstr/>
  </property>
  <property fmtid="{D5CDD505-2E9C-101B-9397-08002B2CF9AE}" pid="24" name="Objective-Date Received">
    <vt:lpwstr/>
  </property>
  <property fmtid="{D5CDD505-2E9C-101B-9397-08002B2CF9AE}" pid="25" name="Objective-Date of Original">
    <vt:lpwstr/>
  </property>
  <property fmtid="{D5CDD505-2E9C-101B-9397-08002B2CF9AE}" pid="26" name="Objective-SG Web Publication - Category">
    <vt:lpwstr/>
  </property>
  <property fmtid="{D5CDD505-2E9C-101B-9397-08002B2CF9AE}" pid="27" name="Objective-SG Web Publication - Category 2 Classification">
    <vt:lpwstr/>
  </property>
  <property fmtid="{D5CDD505-2E9C-101B-9397-08002B2CF9AE}" pid="28" name="Objective-Comment">
    <vt:lpwstr/>
  </property>
  <property fmtid="{D5CDD505-2E9C-101B-9397-08002B2CF9AE}" pid="29" name="Objective-Date of Original [system]">
    <vt:lpwstr/>
  </property>
  <property fmtid="{D5CDD505-2E9C-101B-9397-08002B2CF9AE}" pid="30" name="Objective-Date Received [system]">
    <vt:lpwstr/>
  </property>
  <property fmtid="{D5CDD505-2E9C-101B-9397-08002B2CF9AE}" pid="31" name="Objective-SG Web Publication - Category [system]">
    <vt:lpwstr/>
  </property>
  <property fmtid="{D5CDD505-2E9C-101B-9397-08002B2CF9AE}" pid="32" name="Objective-SG Web Publication - Category 2 Classification [system]">
    <vt:lpwstr/>
  </property>
  <property fmtid="{D5CDD505-2E9C-101B-9397-08002B2CF9AE}" pid="33" name="Objective-Connect Creator [system]">
    <vt:lpwstr/>
  </property>
</Properties>
</file>