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Lst>
  <p:notesMasterIdLst>
    <p:notesMasterId r:id="rId37"/>
  </p:notesMasterIdLst>
  <p:handoutMasterIdLst>
    <p:handoutMasterId r:id="rId38"/>
  </p:handoutMasterIdLst>
  <p:sldIdLst>
    <p:sldId id="264" r:id="rId6"/>
    <p:sldId id="699" r:id="rId7"/>
    <p:sldId id="700" r:id="rId8"/>
    <p:sldId id="597" r:id="rId9"/>
    <p:sldId id="269" r:id="rId10"/>
    <p:sldId id="2695" r:id="rId11"/>
    <p:sldId id="695" r:id="rId12"/>
    <p:sldId id="2681" r:id="rId13"/>
    <p:sldId id="693" r:id="rId14"/>
    <p:sldId id="694" r:id="rId15"/>
    <p:sldId id="696" r:id="rId16"/>
    <p:sldId id="676" r:id="rId17"/>
    <p:sldId id="270" r:id="rId18"/>
    <p:sldId id="635" r:id="rId19"/>
    <p:sldId id="2696" r:id="rId20"/>
    <p:sldId id="2694" r:id="rId21"/>
    <p:sldId id="641" r:id="rId22"/>
    <p:sldId id="650" r:id="rId23"/>
    <p:sldId id="697" r:id="rId24"/>
    <p:sldId id="649" r:id="rId25"/>
    <p:sldId id="698" r:id="rId26"/>
    <p:sldId id="669" r:id="rId27"/>
    <p:sldId id="637" r:id="rId28"/>
    <p:sldId id="647" r:id="rId29"/>
    <p:sldId id="2645" r:id="rId30"/>
    <p:sldId id="648" r:id="rId31"/>
    <p:sldId id="689" r:id="rId32"/>
    <p:sldId id="681" r:id="rId33"/>
    <p:sldId id="702" r:id="rId34"/>
    <p:sldId id="710" r:id="rId35"/>
    <p:sldId id="268"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00ABB5"/>
    <a:srgbClr val="F6882E"/>
    <a:srgbClr val="9EB929"/>
    <a:srgbClr val="B3D236"/>
    <a:srgbClr val="362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12F92-D860-4D59-AF79-0F0CF265157D}" v="22" dt="2021-09-15T08:06:45.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69918" autoAdjust="0"/>
  </p:normalViewPr>
  <p:slideViewPr>
    <p:cSldViewPr snapToGrid="0">
      <p:cViewPr varScale="1">
        <p:scale>
          <a:sx n="78" d="100"/>
          <a:sy n="78" d="100"/>
        </p:scale>
        <p:origin x="36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Foreman" userId="aa986a95982d754f" providerId="LiveId" clId="{16212F92-D860-4D59-AF79-0F0CF265157D}"/>
    <pc:docChg chg="custSel mod addSld delSld modSld modMainMaster">
      <pc:chgData name="Fran Foreman" userId="aa986a95982d754f" providerId="LiveId" clId="{16212F92-D860-4D59-AF79-0F0CF265157D}" dt="2021-09-15T08:07:29.703" v="309"/>
      <pc:docMkLst>
        <pc:docMk/>
      </pc:docMkLst>
      <pc:sldChg chg="addSp delSp modSp mod">
        <pc:chgData name="Fran Foreman" userId="aa986a95982d754f" providerId="LiveId" clId="{16212F92-D860-4D59-AF79-0F0CF265157D}" dt="2021-09-15T07:12:04.529" v="40" actId="1076"/>
        <pc:sldMkLst>
          <pc:docMk/>
          <pc:sldMk cId="1717420105" sldId="264"/>
        </pc:sldMkLst>
        <pc:spChg chg="del">
          <ac:chgData name="Fran Foreman" userId="aa986a95982d754f" providerId="LiveId" clId="{16212F92-D860-4D59-AF79-0F0CF265157D}" dt="2021-09-15T07:11:41.544" v="32" actId="478"/>
          <ac:spMkLst>
            <pc:docMk/>
            <pc:sldMk cId="1717420105" sldId="264"/>
            <ac:spMk id="6" creationId="{00000000-0000-0000-0000-000000000000}"/>
          </ac:spMkLst>
        </pc:spChg>
        <pc:spChg chg="mod">
          <ac:chgData name="Fran Foreman" userId="aa986a95982d754f" providerId="LiveId" clId="{16212F92-D860-4D59-AF79-0F0CF265157D}" dt="2021-09-15T07:10:50.115" v="31" actId="313"/>
          <ac:spMkLst>
            <pc:docMk/>
            <pc:sldMk cId="1717420105" sldId="264"/>
            <ac:spMk id="7" creationId="{00000000-0000-0000-0000-000000000000}"/>
          </ac:spMkLst>
        </pc:spChg>
        <pc:spChg chg="add mod">
          <ac:chgData name="Fran Foreman" userId="aa986a95982d754f" providerId="LiveId" clId="{16212F92-D860-4D59-AF79-0F0CF265157D}" dt="2021-09-15T07:11:44.932" v="34" actId="1076"/>
          <ac:spMkLst>
            <pc:docMk/>
            <pc:sldMk cId="1717420105" sldId="264"/>
            <ac:spMk id="8" creationId="{448DF2E8-63F6-4BC8-9BAC-ED5B88FE8899}"/>
          </ac:spMkLst>
        </pc:spChg>
        <pc:picChg chg="add mod">
          <ac:chgData name="Fran Foreman" userId="aa986a95982d754f" providerId="LiveId" clId="{16212F92-D860-4D59-AF79-0F0CF265157D}" dt="2021-09-15T07:12:04.529" v="40" actId="1076"/>
          <ac:picMkLst>
            <pc:docMk/>
            <pc:sldMk cId="1717420105" sldId="264"/>
            <ac:picMk id="3" creationId="{D2D2F740-95D9-46D1-AD0E-0E9A2138B077}"/>
          </ac:picMkLst>
        </pc:picChg>
        <pc:picChg chg="mod">
          <ac:chgData name="Fran Foreman" userId="aa986a95982d754f" providerId="LiveId" clId="{16212F92-D860-4D59-AF79-0F0CF265157D}" dt="2021-09-15T07:06:24.480" v="0" actId="1076"/>
          <ac:picMkLst>
            <pc:docMk/>
            <pc:sldMk cId="1717420105" sldId="264"/>
            <ac:picMk id="9" creationId="{D68E5C3C-1453-4501-955B-435E5E4CCDA7}"/>
          </ac:picMkLst>
        </pc:picChg>
      </pc:sldChg>
      <pc:sldChg chg="modNotesTx">
        <pc:chgData name="Fran Foreman" userId="aa986a95982d754f" providerId="LiveId" clId="{16212F92-D860-4D59-AF79-0F0CF265157D}" dt="2021-09-15T07:58:12.826" v="83" actId="20577"/>
        <pc:sldMkLst>
          <pc:docMk/>
          <pc:sldMk cId="1199071255" sldId="268"/>
        </pc:sldMkLst>
      </pc:sldChg>
      <pc:sldChg chg="delSp mod">
        <pc:chgData name="Fran Foreman" userId="aa986a95982d754f" providerId="LiveId" clId="{16212F92-D860-4D59-AF79-0F0CF265157D}" dt="2021-09-15T07:57:44.519" v="82" actId="478"/>
        <pc:sldMkLst>
          <pc:docMk/>
          <pc:sldMk cId="753625556" sldId="597"/>
        </pc:sldMkLst>
        <pc:spChg chg="del">
          <ac:chgData name="Fran Foreman" userId="aa986a95982d754f" providerId="LiveId" clId="{16212F92-D860-4D59-AF79-0F0CF265157D}" dt="2021-09-15T07:57:44.519" v="82" actId="478"/>
          <ac:spMkLst>
            <pc:docMk/>
            <pc:sldMk cId="753625556" sldId="597"/>
            <ac:spMk id="7" creationId="{00000000-0000-0000-0000-000000000000}"/>
          </ac:spMkLst>
        </pc:spChg>
      </pc:sldChg>
      <pc:sldChg chg="modSp mod modNotesTx">
        <pc:chgData name="Fran Foreman" userId="aa986a95982d754f" providerId="LiveId" clId="{16212F92-D860-4D59-AF79-0F0CF265157D}" dt="2021-09-15T08:04:25.341" v="298" actId="1076"/>
        <pc:sldMkLst>
          <pc:docMk/>
          <pc:sldMk cId="3940754647" sldId="635"/>
        </pc:sldMkLst>
        <pc:spChg chg="mod">
          <ac:chgData name="Fran Foreman" userId="aa986a95982d754f" providerId="LiveId" clId="{16212F92-D860-4D59-AF79-0F0CF265157D}" dt="2021-09-15T07:59:57.677" v="97" actId="1076"/>
          <ac:spMkLst>
            <pc:docMk/>
            <pc:sldMk cId="3940754647" sldId="635"/>
            <ac:spMk id="2" creationId="{CFE73388-0932-4C16-BB93-D2C13ED3FD62}"/>
          </ac:spMkLst>
        </pc:spChg>
        <pc:spChg chg="mod">
          <ac:chgData name="Fran Foreman" userId="aa986a95982d754f" providerId="LiveId" clId="{16212F92-D860-4D59-AF79-0F0CF265157D}" dt="2021-09-15T08:04:25.341" v="298" actId="1076"/>
          <ac:spMkLst>
            <pc:docMk/>
            <pc:sldMk cId="3940754647" sldId="635"/>
            <ac:spMk id="3" creationId="{913DCE51-5D70-475F-8044-8A89F1018C7F}"/>
          </ac:spMkLst>
        </pc:spChg>
        <pc:picChg chg="mod">
          <ac:chgData name="Fran Foreman" userId="aa986a95982d754f" providerId="LiveId" clId="{16212F92-D860-4D59-AF79-0F0CF265157D}" dt="2021-09-15T08:04:16.709" v="295" actId="14100"/>
          <ac:picMkLst>
            <pc:docMk/>
            <pc:sldMk cId="3940754647" sldId="635"/>
            <ac:picMk id="4" creationId="{C2397B98-9EF7-4A60-851B-33937B14D4CB}"/>
          </ac:picMkLst>
        </pc:picChg>
      </pc:sldChg>
      <pc:sldChg chg="modNotesTx">
        <pc:chgData name="Fran Foreman" userId="aa986a95982d754f" providerId="LiveId" clId="{16212F92-D860-4D59-AF79-0F0CF265157D}" dt="2021-09-15T07:58:51.394" v="86" actId="6549"/>
        <pc:sldMkLst>
          <pc:docMk/>
          <pc:sldMk cId="3477509573" sldId="647"/>
        </pc:sldMkLst>
      </pc:sldChg>
      <pc:sldChg chg="delSp modSp mod">
        <pc:chgData name="Fran Foreman" userId="aa986a95982d754f" providerId="LiveId" clId="{16212F92-D860-4D59-AF79-0F0CF265157D}" dt="2021-09-15T08:06:19.026" v="305" actId="478"/>
        <pc:sldMkLst>
          <pc:docMk/>
          <pc:sldMk cId="3784298394" sldId="648"/>
        </pc:sldMkLst>
        <pc:spChg chg="del mod">
          <ac:chgData name="Fran Foreman" userId="aa986a95982d754f" providerId="LiveId" clId="{16212F92-D860-4D59-AF79-0F0CF265157D}" dt="2021-09-15T08:06:19.026" v="305" actId="478"/>
          <ac:spMkLst>
            <pc:docMk/>
            <pc:sldMk cId="3784298394" sldId="648"/>
            <ac:spMk id="7" creationId="{15C9E082-700C-4BB3-81C9-913AE5A8C14F}"/>
          </ac:spMkLst>
        </pc:spChg>
      </pc:sldChg>
      <pc:sldChg chg="del modNotesTx">
        <pc:chgData name="Fran Foreman" userId="aa986a95982d754f" providerId="LiveId" clId="{16212F92-D860-4D59-AF79-0F0CF265157D}" dt="2021-09-15T07:58:37.779" v="85" actId="47"/>
        <pc:sldMkLst>
          <pc:docMk/>
          <pc:sldMk cId="1958825957" sldId="674"/>
        </pc:sldMkLst>
      </pc:sldChg>
      <pc:sldChg chg="modSp mod">
        <pc:chgData name="Fran Foreman" userId="aa986a95982d754f" providerId="LiveId" clId="{16212F92-D860-4D59-AF79-0F0CF265157D}" dt="2021-09-15T08:06:50.455" v="308"/>
        <pc:sldMkLst>
          <pc:docMk/>
          <pc:sldMk cId="901018911" sldId="689"/>
        </pc:sldMkLst>
        <pc:spChg chg="mod">
          <ac:chgData name="Fran Foreman" userId="aa986a95982d754f" providerId="LiveId" clId="{16212F92-D860-4D59-AF79-0F0CF265157D}" dt="2021-09-15T08:06:50.455" v="308"/>
          <ac:spMkLst>
            <pc:docMk/>
            <pc:sldMk cId="901018911" sldId="689"/>
            <ac:spMk id="2" creationId="{FFF469D6-7857-44F1-ACA7-3C0BCA3FE5E5}"/>
          </ac:spMkLst>
        </pc:spChg>
      </pc:sldChg>
      <pc:sldChg chg="modNotesTx">
        <pc:chgData name="Fran Foreman" userId="aa986a95982d754f" providerId="LiveId" clId="{16212F92-D860-4D59-AF79-0F0CF265157D}" dt="2021-09-15T08:04:57.232" v="302" actId="20577"/>
        <pc:sldMkLst>
          <pc:docMk/>
          <pc:sldMk cId="3702906887" sldId="2694"/>
        </pc:sldMkLst>
      </pc:sldChg>
      <pc:sldChg chg="addSp delSp modSp add mod">
        <pc:chgData name="Fran Foreman" userId="aa986a95982d754f" providerId="LiveId" clId="{16212F92-D860-4D59-AF79-0F0CF265157D}" dt="2021-09-15T08:04:04.881" v="294" actId="1076"/>
        <pc:sldMkLst>
          <pc:docMk/>
          <pc:sldMk cId="2349771267" sldId="2696"/>
        </pc:sldMkLst>
        <pc:spChg chg="del mod">
          <ac:chgData name="Fran Foreman" userId="aa986a95982d754f" providerId="LiveId" clId="{16212F92-D860-4D59-AF79-0F0CF265157D}" dt="2021-09-15T08:01:59.399" v="130" actId="478"/>
          <ac:spMkLst>
            <pc:docMk/>
            <pc:sldMk cId="2349771267" sldId="2696"/>
            <ac:spMk id="2" creationId="{CFE73388-0932-4C16-BB93-D2C13ED3FD62}"/>
          </ac:spMkLst>
        </pc:spChg>
        <pc:spChg chg="del">
          <ac:chgData name="Fran Foreman" userId="aa986a95982d754f" providerId="LiveId" clId="{16212F92-D860-4D59-AF79-0F0CF265157D}" dt="2021-09-15T08:00:40.348" v="106" actId="478"/>
          <ac:spMkLst>
            <pc:docMk/>
            <pc:sldMk cId="2349771267" sldId="2696"/>
            <ac:spMk id="3" creationId="{913DCE51-5D70-475F-8044-8A89F1018C7F}"/>
          </ac:spMkLst>
        </pc:spChg>
        <pc:spChg chg="add mod">
          <ac:chgData name="Fran Foreman" userId="aa986a95982d754f" providerId="LiveId" clId="{16212F92-D860-4D59-AF79-0F0CF265157D}" dt="2021-09-15T08:04:04.881" v="294" actId="1076"/>
          <ac:spMkLst>
            <pc:docMk/>
            <pc:sldMk cId="2349771267" sldId="2696"/>
            <ac:spMk id="7" creationId="{490A51E7-9EC4-4831-AAF2-B6181F979E2D}"/>
          </ac:spMkLst>
        </pc:spChg>
        <pc:spChg chg="add mod">
          <ac:chgData name="Fran Foreman" userId="aa986a95982d754f" providerId="LiveId" clId="{16212F92-D860-4D59-AF79-0F0CF265157D}" dt="2021-09-15T08:02:04.737" v="131"/>
          <ac:spMkLst>
            <pc:docMk/>
            <pc:sldMk cId="2349771267" sldId="2696"/>
            <ac:spMk id="8" creationId="{C46FD860-AABD-4CF9-AEBD-F6F1D2491036}"/>
          </ac:spMkLst>
        </pc:spChg>
        <pc:picChg chg="mod">
          <ac:chgData name="Fran Foreman" userId="aa986a95982d754f" providerId="LiveId" clId="{16212F92-D860-4D59-AF79-0F0CF265157D}" dt="2021-09-15T08:01:35.870" v="115" actId="1076"/>
          <ac:picMkLst>
            <pc:docMk/>
            <pc:sldMk cId="2349771267" sldId="2696"/>
            <ac:picMk id="4" creationId="{C2397B98-9EF7-4A60-851B-33937B14D4CB}"/>
          </ac:picMkLst>
        </pc:picChg>
      </pc:sldChg>
      <pc:sldMasterChg chg="addSp delSp modSp modSldLayout">
        <pc:chgData name="Fran Foreman" userId="aa986a95982d754f" providerId="LiveId" clId="{16212F92-D860-4D59-AF79-0F0CF265157D}" dt="2021-09-15T07:57:12.235" v="81" actId="478"/>
        <pc:sldMasterMkLst>
          <pc:docMk/>
          <pc:sldMasterMk cId="514789653" sldId="2147483660"/>
        </pc:sldMasterMkLst>
        <pc:spChg chg="del">
          <ac:chgData name="Fran Foreman" userId="aa986a95982d754f" providerId="LiveId" clId="{16212F92-D860-4D59-AF79-0F0CF265157D}" dt="2021-09-15T07:55:22.154" v="52" actId="478"/>
          <ac:spMkLst>
            <pc:docMk/>
            <pc:sldMasterMk cId="514789653" sldId="2147483660"/>
            <ac:spMk id="8" creationId="{00000000-0000-0000-0000-000000000000}"/>
          </ac:spMkLst>
        </pc:spChg>
        <pc:spChg chg="add mod">
          <ac:chgData name="Fran Foreman" userId="aa986a95982d754f" providerId="LiveId" clId="{16212F92-D860-4D59-AF79-0F0CF265157D}" dt="2021-09-15T07:55:19.810" v="51"/>
          <ac:spMkLst>
            <pc:docMk/>
            <pc:sldMasterMk cId="514789653" sldId="2147483660"/>
            <ac:spMk id="9" creationId="{26418711-90FD-4819-AE90-8C6134747297}"/>
          </ac:spMkLst>
        </pc:spChg>
        <pc:spChg chg="del">
          <ac:chgData name="Fran Foreman" userId="aa986a95982d754f" providerId="LiveId" clId="{16212F92-D860-4D59-AF79-0F0CF265157D}" dt="2021-09-15T07:55:19.120" v="50" actId="478"/>
          <ac:spMkLst>
            <pc:docMk/>
            <pc:sldMasterMk cId="514789653" sldId="2147483660"/>
            <ac:spMk id="1029" creationId="{00000000-0000-0000-0000-000000000000}"/>
          </ac:spMkLst>
        </pc:spChg>
        <pc:sldLayoutChg chg="addSp delSp modSp mod">
          <pc:chgData name="Fran Foreman" userId="aa986a95982d754f" providerId="LiveId" clId="{16212F92-D860-4D59-AF79-0F0CF265157D}" dt="2021-09-15T07:55:29.043" v="55" actId="478"/>
          <pc:sldLayoutMkLst>
            <pc:docMk/>
            <pc:sldMasterMk cId="514789653" sldId="2147483660"/>
            <pc:sldLayoutMk cId="2994506827" sldId="2147483662"/>
          </pc:sldLayoutMkLst>
          <pc:spChg chg="del">
            <ac:chgData name="Fran Foreman" userId="aa986a95982d754f" providerId="LiveId" clId="{16212F92-D860-4D59-AF79-0F0CF265157D}" dt="2021-09-15T07:55:29.043" v="55" actId="478"/>
            <ac:spMkLst>
              <pc:docMk/>
              <pc:sldMasterMk cId="514789653" sldId="2147483660"/>
              <pc:sldLayoutMk cId="2994506827" sldId="2147483662"/>
              <ac:spMk id="7" creationId="{00000000-0000-0000-0000-000000000000}"/>
            </ac:spMkLst>
          </pc:spChg>
          <pc:spChg chg="del">
            <ac:chgData name="Fran Foreman" userId="aa986a95982d754f" providerId="LiveId" clId="{16212F92-D860-4D59-AF79-0F0CF265157D}" dt="2021-09-15T07:55:25.201" v="53" actId="478"/>
            <ac:spMkLst>
              <pc:docMk/>
              <pc:sldMasterMk cId="514789653" sldId="2147483660"/>
              <pc:sldLayoutMk cId="2994506827" sldId="2147483662"/>
              <ac:spMk id="8" creationId="{00000000-0000-0000-0000-000000000000}"/>
            </ac:spMkLst>
          </pc:spChg>
          <pc:spChg chg="add mod">
            <ac:chgData name="Fran Foreman" userId="aa986a95982d754f" providerId="LiveId" clId="{16212F92-D860-4D59-AF79-0F0CF265157D}" dt="2021-09-15T07:55:26.723" v="54"/>
            <ac:spMkLst>
              <pc:docMk/>
              <pc:sldMasterMk cId="514789653" sldId="2147483660"/>
              <pc:sldLayoutMk cId="2994506827" sldId="2147483662"/>
              <ac:spMk id="9" creationId="{BC70D544-429D-428C-8C6C-1032B09F2DD3}"/>
            </ac:spMkLst>
          </pc:spChg>
        </pc:sldLayoutChg>
        <pc:sldLayoutChg chg="addSp delSp modSp mod">
          <pc:chgData name="Fran Foreman" userId="aa986a95982d754f" providerId="LiveId" clId="{16212F92-D860-4D59-AF79-0F0CF265157D}" dt="2021-09-15T07:55:41.310" v="60" actId="1076"/>
          <pc:sldLayoutMkLst>
            <pc:docMk/>
            <pc:sldMasterMk cId="514789653" sldId="2147483660"/>
            <pc:sldLayoutMk cId="1008376888" sldId="2147483663"/>
          </pc:sldLayoutMkLst>
          <pc:spChg chg="del">
            <ac:chgData name="Fran Foreman" userId="aa986a95982d754f" providerId="LiveId" clId="{16212F92-D860-4D59-AF79-0F0CF265157D}" dt="2021-09-15T07:55:32.008" v="56" actId="478"/>
            <ac:spMkLst>
              <pc:docMk/>
              <pc:sldMasterMk cId="514789653" sldId="2147483660"/>
              <pc:sldLayoutMk cId="1008376888" sldId="2147483663"/>
              <ac:spMk id="5" creationId="{00000000-0000-0000-0000-000000000000}"/>
            </ac:spMkLst>
          </pc:spChg>
          <pc:spChg chg="del">
            <ac:chgData name="Fran Foreman" userId="aa986a95982d754f" providerId="LiveId" clId="{16212F92-D860-4D59-AF79-0F0CF265157D}" dt="2021-09-15T07:55:38.419" v="59" actId="478"/>
            <ac:spMkLst>
              <pc:docMk/>
              <pc:sldMasterMk cId="514789653" sldId="2147483660"/>
              <pc:sldLayoutMk cId="1008376888" sldId="2147483663"/>
              <ac:spMk id="6" creationId="{00000000-0000-0000-0000-000000000000}"/>
            </ac:spMkLst>
          </pc:spChg>
          <pc:spChg chg="add mod">
            <ac:chgData name="Fran Foreman" userId="aa986a95982d754f" providerId="LiveId" clId="{16212F92-D860-4D59-AF79-0F0CF265157D}" dt="2021-09-15T07:55:41.310" v="60" actId="1076"/>
            <ac:spMkLst>
              <pc:docMk/>
              <pc:sldMasterMk cId="514789653" sldId="2147483660"/>
              <pc:sldLayoutMk cId="1008376888" sldId="2147483663"/>
              <ac:spMk id="7" creationId="{F6A9B276-230B-455A-9F0C-FDCED395C131}"/>
            </ac:spMkLst>
          </pc:spChg>
        </pc:sldLayoutChg>
        <pc:sldLayoutChg chg="addSp delSp modSp mod">
          <pc:chgData name="Fran Foreman" userId="aa986a95982d754f" providerId="LiveId" clId="{16212F92-D860-4D59-AF79-0F0CF265157D}" dt="2021-09-15T07:56:27.359" v="63" actId="478"/>
          <pc:sldLayoutMkLst>
            <pc:docMk/>
            <pc:sldMasterMk cId="514789653" sldId="2147483660"/>
            <pc:sldLayoutMk cId="3967654122" sldId="2147483664"/>
          </pc:sldLayoutMkLst>
          <pc:spChg chg="del">
            <ac:chgData name="Fran Foreman" userId="aa986a95982d754f" providerId="LiveId" clId="{16212F92-D860-4D59-AF79-0F0CF265157D}" dt="2021-09-15T07:56:27.359" v="63" actId="478"/>
            <ac:spMkLst>
              <pc:docMk/>
              <pc:sldMasterMk cId="514789653" sldId="2147483660"/>
              <pc:sldLayoutMk cId="3967654122" sldId="2147483664"/>
              <ac:spMk id="6" creationId="{00000000-0000-0000-0000-000000000000}"/>
            </ac:spMkLst>
          </pc:spChg>
          <pc:spChg chg="del">
            <ac:chgData name="Fran Foreman" userId="aa986a95982d754f" providerId="LiveId" clId="{16212F92-D860-4D59-AF79-0F0CF265157D}" dt="2021-09-15T07:56:22.841" v="61" actId="478"/>
            <ac:spMkLst>
              <pc:docMk/>
              <pc:sldMasterMk cId="514789653" sldId="2147483660"/>
              <pc:sldLayoutMk cId="3967654122" sldId="2147483664"/>
              <ac:spMk id="7" creationId="{00000000-0000-0000-0000-000000000000}"/>
            </ac:spMkLst>
          </pc:spChg>
          <pc:spChg chg="add mod">
            <ac:chgData name="Fran Foreman" userId="aa986a95982d754f" providerId="LiveId" clId="{16212F92-D860-4D59-AF79-0F0CF265157D}" dt="2021-09-15T07:56:24.301" v="62"/>
            <ac:spMkLst>
              <pc:docMk/>
              <pc:sldMasterMk cId="514789653" sldId="2147483660"/>
              <pc:sldLayoutMk cId="3967654122" sldId="2147483664"/>
              <ac:spMk id="8" creationId="{94C35FFE-1C9C-4C27-9CB5-5C8D4ACA8297}"/>
            </ac:spMkLst>
          </pc:spChg>
        </pc:sldLayoutChg>
        <pc:sldLayoutChg chg="addSp delSp modSp mod">
          <pc:chgData name="Fran Foreman" userId="aa986a95982d754f" providerId="LiveId" clId="{16212F92-D860-4D59-AF79-0F0CF265157D}" dt="2021-09-15T07:56:34.852" v="66" actId="478"/>
          <pc:sldLayoutMkLst>
            <pc:docMk/>
            <pc:sldMasterMk cId="514789653" sldId="2147483660"/>
            <pc:sldLayoutMk cId="2329684544" sldId="2147483665"/>
          </pc:sldLayoutMkLst>
          <pc:spChg chg="del">
            <ac:chgData name="Fran Foreman" userId="aa986a95982d754f" providerId="LiveId" clId="{16212F92-D860-4D59-AF79-0F0CF265157D}" dt="2021-09-15T07:56:34.852" v="66" actId="478"/>
            <ac:spMkLst>
              <pc:docMk/>
              <pc:sldMasterMk cId="514789653" sldId="2147483660"/>
              <pc:sldLayoutMk cId="2329684544" sldId="2147483665"/>
              <ac:spMk id="8" creationId="{00000000-0000-0000-0000-000000000000}"/>
            </ac:spMkLst>
          </pc:spChg>
          <pc:spChg chg="del">
            <ac:chgData name="Fran Foreman" userId="aa986a95982d754f" providerId="LiveId" clId="{16212F92-D860-4D59-AF79-0F0CF265157D}" dt="2021-09-15T07:56:30.635" v="64" actId="478"/>
            <ac:spMkLst>
              <pc:docMk/>
              <pc:sldMasterMk cId="514789653" sldId="2147483660"/>
              <pc:sldLayoutMk cId="2329684544" sldId="2147483665"/>
              <ac:spMk id="9" creationId="{00000000-0000-0000-0000-000000000000}"/>
            </ac:spMkLst>
          </pc:spChg>
          <pc:spChg chg="add mod">
            <ac:chgData name="Fran Foreman" userId="aa986a95982d754f" providerId="LiveId" clId="{16212F92-D860-4D59-AF79-0F0CF265157D}" dt="2021-09-15T07:56:31.922" v="65"/>
            <ac:spMkLst>
              <pc:docMk/>
              <pc:sldMasterMk cId="514789653" sldId="2147483660"/>
              <pc:sldLayoutMk cId="2329684544" sldId="2147483665"/>
              <ac:spMk id="10" creationId="{076BE45E-662C-47C9-A50C-992BFE788EE9}"/>
            </ac:spMkLst>
          </pc:spChg>
        </pc:sldLayoutChg>
        <pc:sldLayoutChg chg="addSp delSp modSp mod">
          <pc:chgData name="Fran Foreman" userId="aa986a95982d754f" providerId="LiveId" clId="{16212F92-D860-4D59-AF79-0F0CF265157D}" dt="2021-09-15T07:56:42.019" v="69"/>
          <pc:sldLayoutMkLst>
            <pc:docMk/>
            <pc:sldMasterMk cId="514789653" sldId="2147483660"/>
            <pc:sldLayoutMk cId="1455894651" sldId="2147483666"/>
          </pc:sldLayoutMkLst>
          <pc:spChg chg="del">
            <ac:chgData name="Fran Foreman" userId="aa986a95982d754f" providerId="LiveId" clId="{16212F92-D860-4D59-AF79-0F0CF265157D}" dt="2021-09-15T07:56:40.716" v="68" actId="478"/>
            <ac:spMkLst>
              <pc:docMk/>
              <pc:sldMasterMk cId="514789653" sldId="2147483660"/>
              <pc:sldLayoutMk cId="1455894651" sldId="2147483666"/>
              <ac:spMk id="4" creationId="{00000000-0000-0000-0000-000000000000}"/>
            </ac:spMkLst>
          </pc:spChg>
          <pc:spChg chg="del">
            <ac:chgData name="Fran Foreman" userId="aa986a95982d754f" providerId="LiveId" clId="{16212F92-D860-4D59-AF79-0F0CF265157D}" dt="2021-09-15T07:56:37.977" v="67" actId="478"/>
            <ac:spMkLst>
              <pc:docMk/>
              <pc:sldMasterMk cId="514789653" sldId="2147483660"/>
              <pc:sldLayoutMk cId="1455894651" sldId="2147483666"/>
              <ac:spMk id="5" creationId="{00000000-0000-0000-0000-000000000000}"/>
            </ac:spMkLst>
          </pc:spChg>
          <pc:spChg chg="add mod">
            <ac:chgData name="Fran Foreman" userId="aa986a95982d754f" providerId="LiveId" clId="{16212F92-D860-4D59-AF79-0F0CF265157D}" dt="2021-09-15T07:56:42.019" v="69"/>
            <ac:spMkLst>
              <pc:docMk/>
              <pc:sldMasterMk cId="514789653" sldId="2147483660"/>
              <pc:sldLayoutMk cId="1455894651" sldId="2147483666"/>
              <ac:spMk id="6" creationId="{40390B80-32AB-4980-95C3-4D061C8BD905}"/>
            </ac:spMkLst>
          </pc:spChg>
        </pc:sldLayoutChg>
        <pc:sldLayoutChg chg="addSp delSp modSp mod">
          <pc:chgData name="Fran Foreman" userId="aa986a95982d754f" providerId="LiveId" clId="{16212F92-D860-4D59-AF79-0F0CF265157D}" dt="2021-09-15T07:55:08.789" v="49" actId="478"/>
          <pc:sldLayoutMkLst>
            <pc:docMk/>
            <pc:sldMasterMk cId="514789653" sldId="2147483660"/>
            <pc:sldLayoutMk cId="3923925972" sldId="2147483667"/>
          </pc:sldLayoutMkLst>
          <pc:spChg chg="del">
            <ac:chgData name="Fran Foreman" userId="aa986a95982d754f" providerId="LiveId" clId="{16212F92-D860-4D59-AF79-0F0CF265157D}" dt="2021-09-15T07:55:08.789" v="49" actId="478"/>
            <ac:spMkLst>
              <pc:docMk/>
              <pc:sldMasterMk cId="514789653" sldId="2147483660"/>
              <pc:sldLayoutMk cId="3923925972" sldId="2147483667"/>
              <ac:spMk id="3" creationId="{00000000-0000-0000-0000-000000000000}"/>
            </ac:spMkLst>
          </pc:spChg>
          <pc:spChg chg="del">
            <ac:chgData name="Fran Foreman" userId="aa986a95982d754f" providerId="LiveId" clId="{16212F92-D860-4D59-AF79-0F0CF265157D}" dt="2021-09-15T07:54:52.097" v="41" actId="478"/>
            <ac:spMkLst>
              <pc:docMk/>
              <pc:sldMasterMk cId="514789653" sldId="2147483660"/>
              <pc:sldLayoutMk cId="3923925972" sldId="2147483667"/>
              <ac:spMk id="4" creationId="{00000000-0000-0000-0000-000000000000}"/>
            </ac:spMkLst>
          </pc:spChg>
          <pc:spChg chg="add mod">
            <ac:chgData name="Fran Foreman" userId="aa986a95982d754f" providerId="LiveId" clId="{16212F92-D860-4D59-AF79-0F0CF265157D}" dt="2021-09-15T07:55:06.465" v="48" actId="1076"/>
            <ac:spMkLst>
              <pc:docMk/>
              <pc:sldMasterMk cId="514789653" sldId="2147483660"/>
              <pc:sldLayoutMk cId="3923925972" sldId="2147483667"/>
              <ac:spMk id="5" creationId="{A100CA36-EFD1-416B-BE4D-6433AF0859B3}"/>
            </ac:spMkLst>
          </pc:spChg>
        </pc:sldLayoutChg>
        <pc:sldLayoutChg chg="addSp delSp modSp mod">
          <pc:chgData name="Fran Foreman" userId="aa986a95982d754f" providerId="LiveId" clId="{16212F92-D860-4D59-AF79-0F0CF265157D}" dt="2021-09-15T07:56:51.599" v="72" actId="478"/>
          <pc:sldLayoutMkLst>
            <pc:docMk/>
            <pc:sldMasterMk cId="514789653" sldId="2147483660"/>
            <pc:sldLayoutMk cId="2668443570" sldId="2147483668"/>
          </pc:sldLayoutMkLst>
          <pc:spChg chg="del">
            <ac:chgData name="Fran Foreman" userId="aa986a95982d754f" providerId="LiveId" clId="{16212F92-D860-4D59-AF79-0F0CF265157D}" dt="2021-09-15T07:56:51.599" v="72" actId="478"/>
            <ac:spMkLst>
              <pc:docMk/>
              <pc:sldMasterMk cId="514789653" sldId="2147483660"/>
              <pc:sldLayoutMk cId="2668443570" sldId="2147483668"/>
              <ac:spMk id="6" creationId="{00000000-0000-0000-0000-000000000000}"/>
            </ac:spMkLst>
          </pc:spChg>
          <pc:spChg chg="del">
            <ac:chgData name="Fran Foreman" userId="aa986a95982d754f" providerId="LiveId" clId="{16212F92-D860-4D59-AF79-0F0CF265157D}" dt="2021-09-15T07:56:48.239" v="70" actId="478"/>
            <ac:spMkLst>
              <pc:docMk/>
              <pc:sldMasterMk cId="514789653" sldId="2147483660"/>
              <pc:sldLayoutMk cId="2668443570" sldId="2147483668"/>
              <ac:spMk id="7" creationId="{00000000-0000-0000-0000-000000000000}"/>
            </ac:spMkLst>
          </pc:spChg>
          <pc:spChg chg="add mod">
            <ac:chgData name="Fran Foreman" userId="aa986a95982d754f" providerId="LiveId" clId="{16212F92-D860-4D59-AF79-0F0CF265157D}" dt="2021-09-15T07:56:49.439" v="71"/>
            <ac:spMkLst>
              <pc:docMk/>
              <pc:sldMasterMk cId="514789653" sldId="2147483660"/>
              <pc:sldLayoutMk cId="2668443570" sldId="2147483668"/>
              <ac:spMk id="8" creationId="{ADD8B45C-6A98-42B2-9C63-19110FF50809}"/>
            </ac:spMkLst>
          </pc:spChg>
        </pc:sldLayoutChg>
        <pc:sldLayoutChg chg="addSp delSp modSp mod">
          <pc:chgData name="Fran Foreman" userId="aa986a95982d754f" providerId="LiveId" clId="{16212F92-D860-4D59-AF79-0F0CF265157D}" dt="2021-09-15T07:56:59.193" v="75" actId="478"/>
          <pc:sldLayoutMkLst>
            <pc:docMk/>
            <pc:sldMasterMk cId="514789653" sldId="2147483660"/>
            <pc:sldLayoutMk cId="4188069960" sldId="2147483669"/>
          </pc:sldLayoutMkLst>
          <pc:spChg chg="del">
            <ac:chgData name="Fran Foreman" userId="aa986a95982d754f" providerId="LiveId" clId="{16212F92-D860-4D59-AF79-0F0CF265157D}" dt="2021-09-15T07:56:59.193" v="75" actId="478"/>
            <ac:spMkLst>
              <pc:docMk/>
              <pc:sldMasterMk cId="514789653" sldId="2147483660"/>
              <pc:sldLayoutMk cId="4188069960" sldId="2147483669"/>
              <ac:spMk id="6" creationId="{00000000-0000-0000-0000-000000000000}"/>
            </ac:spMkLst>
          </pc:spChg>
          <pc:spChg chg="del">
            <ac:chgData name="Fran Foreman" userId="aa986a95982d754f" providerId="LiveId" clId="{16212F92-D860-4D59-AF79-0F0CF265157D}" dt="2021-09-15T07:56:54.793" v="73" actId="478"/>
            <ac:spMkLst>
              <pc:docMk/>
              <pc:sldMasterMk cId="514789653" sldId="2147483660"/>
              <pc:sldLayoutMk cId="4188069960" sldId="2147483669"/>
              <ac:spMk id="7" creationId="{00000000-0000-0000-0000-000000000000}"/>
            </ac:spMkLst>
          </pc:spChg>
          <pc:spChg chg="add mod">
            <ac:chgData name="Fran Foreman" userId="aa986a95982d754f" providerId="LiveId" clId="{16212F92-D860-4D59-AF79-0F0CF265157D}" dt="2021-09-15T07:56:56.040" v="74"/>
            <ac:spMkLst>
              <pc:docMk/>
              <pc:sldMasterMk cId="514789653" sldId="2147483660"/>
              <pc:sldLayoutMk cId="4188069960" sldId="2147483669"/>
              <ac:spMk id="8" creationId="{1967838D-BED3-4CD0-9AC3-7A2948277F3E}"/>
            </ac:spMkLst>
          </pc:spChg>
        </pc:sldLayoutChg>
        <pc:sldLayoutChg chg="addSp delSp modSp mod">
          <pc:chgData name="Fran Foreman" userId="aa986a95982d754f" providerId="LiveId" clId="{16212F92-D860-4D59-AF79-0F0CF265157D}" dt="2021-09-15T07:57:05.502" v="78" actId="478"/>
          <pc:sldLayoutMkLst>
            <pc:docMk/>
            <pc:sldMasterMk cId="514789653" sldId="2147483660"/>
            <pc:sldLayoutMk cId="3853926949" sldId="2147483670"/>
          </pc:sldLayoutMkLst>
          <pc:spChg chg="del">
            <ac:chgData name="Fran Foreman" userId="aa986a95982d754f" providerId="LiveId" clId="{16212F92-D860-4D59-AF79-0F0CF265157D}" dt="2021-09-15T07:57:05.502" v="78" actId="478"/>
            <ac:spMkLst>
              <pc:docMk/>
              <pc:sldMasterMk cId="514789653" sldId="2147483660"/>
              <pc:sldLayoutMk cId="3853926949" sldId="2147483670"/>
              <ac:spMk id="5" creationId="{00000000-0000-0000-0000-000000000000}"/>
            </ac:spMkLst>
          </pc:spChg>
          <pc:spChg chg="del">
            <ac:chgData name="Fran Foreman" userId="aa986a95982d754f" providerId="LiveId" clId="{16212F92-D860-4D59-AF79-0F0CF265157D}" dt="2021-09-15T07:57:02.057" v="76" actId="478"/>
            <ac:spMkLst>
              <pc:docMk/>
              <pc:sldMasterMk cId="514789653" sldId="2147483660"/>
              <pc:sldLayoutMk cId="3853926949" sldId="2147483670"/>
              <ac:spMk id="6" creationId="{00000000-0000-0000-0000-000000000000}"/>
            </ac:spMkLst>
          </pc:spChg>
          <pc:spChg chg="add mod">
            <ac:chgData name="Fran Foreman" userId="aa986a95982d754f" providerId="LiveId" clId="{16212F92-D860-4D59-AF79-0F0CF265157D}" dt="2021-09-15T07:57:03.251" v="77"/>
            <ac:spMkLst>
              <pc:docMk/>
              <pc:sldMasterMk cId="514789653" sldId="2147483660"/>
              <pc:sldLayoutMk cId="3853926949" sldId="2147483670"/>
              <ac:spMk id="7" creationId="{9285AD79-150B-49D4-80D3-850C20CF33EE}"/>
            </ac:spMkLst>
          </pc:spChg>
        </pc:sldLayoutChg>
        <pc:sldLayoutChg chg="addSp delSp modSp mod">
          <pc:chgData name="Fran Foreman" userId="aa986a95982d754f" providerId="LiveId" clId="{16212F92-D860-4D59-AF79-0F0CF265157D}" dt="2021-09-15T07:57:12.235" v="81" actId="478"/>
          <pc:sldLayoutMkLst>
            <pc:docMk/>
            <pc:sldMasterMk cId="514789653" sldId="2147483660"/>
            <pc:sldLayoutMk cId="1344635199" sldId="2147483671"/>
          </pc:sldLayoutMkLst>
          <pc:spChg chg="del">
            <ac:chgData name="Fran Foreman" userId="aa986a95982d754f" providerId="LiveId" clId="{16212F92-D860-4D59-AF79-0F0CF265157D}" dt="2021-09-15T07:57:12.235" v="81" actId="478"/>
            <ac:spMkLst>
              <pc:docMk/>
              <pc:sldMasterMk cId="514789653" sldId="2147483660"/>
              <pc:sldLayoutMk cId="1344635199" sldId="2147483671"/>
              <ac:spMk id="5" creationId="{00000000-0000-0000-0000-000000000000}"/>
            </ac:spMkLst>
          </pc:spChg>
          <pc:spChg chg="del">
            <ac:chgData name="Fran Foreman" userId="aa986a95982d754f" providerId="LiveId" clId="{16212F92-D860-4D59-AF79-0F0CF265157D}" dt="2021-09-15T07:57:08.517" v="79" actId="478"/>
            <ac:spMkLst>
              <pc:docMk/>
              <pc:sldMasterMk cId="514789653" sldId="2147483660"/>
              <pc:sldLayoutMk cId="1344635199" sldId="2147483671"/>
              <ac:spMk id="6" creationId="{00000000-0000-0000-0000-000000000000}"/>
            </ac:spMkLst>
          </pc:spChg>
          <pc:spChg chg="add mod">
            <ac:chgData name="Fran Foreman" userId="aa986a95982d754f" providerId="LiveId" clId="{16212F92-D860-4D59-AF79-0F0CF265157D}" dt="2021-09-15T07:57:09.728" v="80"/>
            <ac:spMkLst>
              <pc:docMk/>
              <pc:sldMasterMk cId="514789653" sldId="2147483660"/>
              <pc:sldLayoutMk cId="1344635199" sldId="2147483671"/>
              <ac:spMk id="7" creationId="{4C70045C-EFCE-4AEB-8A6E-E67EFF05A83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17/09/2021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17/09/2021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52315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78761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406585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1547874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CF3875DD-ED94-9B45-9398-8346033825C7}" type="slidenum">
              <a:rPr lang="en-GB" smtClean="0"/>
              <a:pPr>
                <a:defRPr/>
              </a:pPr>
              <a:t>16</a:t>
            </a:fld>
            <a:endParaRPr lang="en-GB"/>
          </a:p>
        </p:txBody>
      </p:sp>
    </p:spTree>
    <p:extLst>
      <p:ext uri="{BB962C8B-B14F-4D97-AF65-F5344CB8AC3E}">
        <p14:creationId xmlns:p14="http://schemas.microsoft.com/office/powerpoint/2010/main" val="91966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203964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180929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4246187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3073558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186444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6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130092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302300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684052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film – 7 minutes long </a:t>
            </a:r>
          </a:p>
        </p:txBody>
      </p:sp>
      <p:sp>
        <p:nvSpPr>
          <p:cNvPr id="4" name="Slide Number Placeholder 3"/>
          <p:cNvSpPr>
            <a:spLocks noGrp="1"/>
          </p:cNvSpPr>
          <p:nvPr>
            <p:ph type="sldNum" sz="quarter" idx="5"/>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86435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3750899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Differentiation handout </a:t>
            </a:r>
          </a:p>
        </p:txBody>
      </p:sp>
      <p:sp>
        <p:nvSpPr>
          <p:cNvPr id="4" name="Slide Number Placeholder 3"/>
          <p:cNvSpPr>
            <a:spLocks noGrp="1"/>
          </p:cNvSpPr>
          <p:nvPr>
            <p:ph type="sldNum" sz="quarter" idx="5"/>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432340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4156006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895567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33824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93213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68405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15887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59492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421223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46071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70D544-429D-428C-8C6C-1032B09F2DD3}"/>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C70045C-EFCE-4AEB-8A6E-E67EFF05A839}"/>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6A9B276-230B-455A-9F0C-FDCED395C131}"/>
              </a:ext>
            </a:extLst>
          </p:cNvPr>
          <p:cNvSpPr txBox="1"/>
          <p:nvPr userDrawn="1"/>
        </p:nvSpPr>
        <p:spPr>
          <a:xfrm>
            <a:off x="5964067" y="6274885"/>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C35FFE-1C9C-4C27-9CB5-5C8D4ACA8297}"/>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6BE45E-662C-47C9-A50C-992BFE788EE9}"/>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390B80-32AB-4980-95C3-4D061C8BD905}"/>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00CA36-EFD1-416B-BE4D-6433AF0859B3}"/>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D8B45C-6A98-42B2-9C63-19110FF50809}"/>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67838D-BED3-4CD0-9AC3-7A2948277F3E}"/>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85AD79-150B-49D4-80D3-850C20CF33EE}"/>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6418711-90FD-4819-AE90-8C6134747297}"/>
              </a:ext>
            </a:extLst>
          </p:cNvPr>
          <p:cNvSpPr txBox="1"/>
          <p:nvPr userDrawn="1"/>
        </p:nvSpPr>
        <p:spPr>
          <a:xfrm>
            <a:off x="6395388" y="6283512"/>
            <a:ext cx="5580952" cy="430887"/>
          </a:xfrm>
          <a:prstGeom prst="rect">
            <a:avLst/>
          </a:prstGeom>
          <a:noFill/>
        </p:spPr>
        <p:txBody>
          <a:bodyPr wrap="square" rtlCol="0">
            <a:spAutoFit/>
          </a:bodyPr>
          <a:lstStyle/>
          <a:p>
            <a:pPr algn="r" eaLnBrk="1" hangingPunct="1">
              <a:lnSpc>
                <a:spcPct val="100000"/>
              </a:lnSpc>
              <a:spcBef>
                <a:spcPts val="0"/>
              </a:spcBef>
              <a:spcAft>
                <a:spcPts val="0"/>
              </a:spcAft>
            </a:pPr>
            <a:r>
              <a:rPr lang="en-GB" sz="11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dirty="0">
                <a:solidFill>
                  <a:srgbClr val="00ABB5"/>
                </a:solidFill>
              </a:rPr>
              <a:t>Do luchd-ionnsachaidh na h-Alba, le luchd-foghlaim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gov.scot/publications/young-ambassadors-for-inclusion-vision-statement-for-success/" TargetMode="Externa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gov.scot/improvement/self-evaluation/young-ambassadors-for-inclusion"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education.gov.scot/improvement/" TargetMode="External"/><Relationship Id="rId18" Type="http://schemas.openxmlformats.org/officeDocument/2006/relationships/hyperlink" Target="https://education.gov.scot/improvement/self-evaluation/young-ambassadors-for-inclusion/" TargetMode="External"/><Relationship Id="rId3" Type="http://schemas.openxmlformats.org/officeDocument/2006/relationships/hyperlink" Target="addressingdyslexia.org" TargetMode="External"/><Relationship Id="rId7" Type="http://schemas.openxmlformats.org/officeDocument/2006/relationships/hyperlink" Target="https://education.gov.scot/improvement/learning-resources/a-summary-of-developing-the-young-workforce-dyw-resources/" TargetMode="External"/><Relationship Id="rId12" Type="http://schemas.openxmlformats.org/officeDocument/2006/relationships/image" Target="../media/image26.png"/><Relationship Id="rId17" Type="http://schemas.openxmlformats.org/officeDocument/2006/relationships/image" Target="../media/image29.png"/><Relationship Id="rId2" Type="http://schemas.openxmlformats.org/officeDocument/2006/relationships/notesSlide" Target="../notesSlides/notesSlide27.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hyperlink" Target="https://education.gov.scot/improvement/scotland-learns" TargetMode="External"/><Relationship Id="rId5" Type="http://schemas.openxmlformats.org/officeDocument/2006/relationships/hyperlink" Target="http://www.autismtoolbox.co.uk/" TargetMode="External"/><Relationship Id="rId15" Type="http://schemas.openxmlformats.org/officeDocument/2006/relationships/hyperlink" Target="https://education.gov.scot/improvement/learning-resources/realising-the-ambition/" TargetMode="External"/><Relationship Id="rId10" Type="http://schemas.openxmlformats.org/officeDocument/2006/relationships/image" Target="../media/image25.png"/><Relationship Id="rId19" Type="http://schemas.openxmlformats.org/officeDocument/2006/relationships/image" Target="../media/image30.jpeg"/><Relationship Id="rId4" Type="http://schemas.openxmlformats.org/officeDocument/2006/relationships/image" Target="../media/image22.png"/><Relationship Id="rId9" Type="http://schemas.openxmlformats.org/officeDocument/2006/relationships/hyperlink" Target="https://wakelet.com/wake/9912e7fa-458f-4b38-b47e-ab1585ddf79f" TargetMode="External"/><Relationship Id="rId1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US" sz="3600" dirty="0">
                <a:solidFill>
                  <a:srgbClr val="00ABB5"/>
                </a:solidFill>
              </a:rPr>
              <a:t>Introduction to Additional Support and Equality </a:t>
            </a:r>
          </a:p>
        </p:txBody>
      </p:sp>
      <p:pic>
        <p:nvPicPr>
          <p:cNvPr id="12" name="Picture 11" desc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pic>
        <p:nvPicPr>
          <p:cNvPr id="9" name="Picture 8">
            <a:extLst>
              <a:ext uri="{FF2B5EF4-FFF2-40B4-BE49-F238E27FC236}">
                <a16:creationId xmlns:a16="http://schemas.microsoft.com/office/drawing/2014/main" id="{D68E5C3C-1453-4501-955B-435E5E4CCDA7}"/>
              </a:ext>
            </a:extLst>
          </p:cNvPr>
          <p:cNvPicPr/>
          <p:nvPr/>
        </p:nvPicPr>
        <p:blipFill>
          <a:blip r:embed="rId5" cstate="print">
            <a:extLst>
              <a:ext uri="{28A0092B-C50C-407E-A947-70E740481C1C}">
                <a14:useLocalDpi xmlns:a14="http://schemas.microsoft.com/office/drawing/2010/main"/>
              </a:ext>
            </a:extLst>
          </a:blip>
          <a:stretch>
            <a:fillRect/>
          </a:stretch>
        </p:blipFill>
        <p:spPr>
          <a:xfrm>
            <a:off x="10072120" y="524051"/>
            <a:ext cx="1726557" cy="890679"/>
          </a:xfrm>
          <a:prstGeom prst="rect">
            <a:avLst/>
          </a:prstGeom>
        </p:spPr>
      </p:pic>
      <p:sp>
        <p:nvSpPr>
          <p:cNvPr id="8" name="TextBox 7">
            <a:extLst>
              <a:ext uri="{FF2B5EF4-FFF2-40B4-BE49-F238E27FC236}">
                <a16:creationId xmlns:a16="http://schemas.microsoft.com/office/drawing/2014/main" id="{448DF2E8-63F6-4BC8-9BAC-ED5B88FE8899}"/>
              </a:ext>
            </a:extLst>
          </p:cNvPr>
          <p:cNvSpPr txBox="1"/>
          <p:nvPr/>
        </p:nvSpPr>
        <p:spPr>
          <a:xfrm>
            <a:off x="6458648" y="59602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luchd-ionnsachaidh na h-Alba, le luchd-foghlaim Alba </a:t>
            </a:r>
          </a:p>
        </p:txBody>
      </p:sp>
      <p:pic>
        <p:nvPicPr>
          <p:cNvPr id="3" name="Picture 2" descr="Icon&#10;&#10;Description automatically generated">
            <a:extLst>
              <a:ext uri="{FF2B5EF4-FFF2-40B4-BE49-F238E27FC236}">
                <a16:creationId xmlns:a16="http://schemas.microsoft.com/office/drawing/2014/main" id="{D2D2F740-95D9-46D1-AD0E-0E9A2138B0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500" y="3071876"/>
            <a:ext cx="1767840" cy="1604655"/>
          </a:xfrm>
          <a:prstGeom prst="rect">
            <a:avLst/>
          </a:prstGeom>
        </p:spPr>
      </p:pic>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a:solidFill>
                  <a:srgbClr val="00ABB5"/>
                </a:solidFill>
                <a:latin typeface="Segoe UI" panose="020B0502040204020203" pitchFamily="34" charset="0"/>
                <a:cs typeface="Segoe UI" panose="020B0502040204020203" pitchFamily="34" charset="0"/>
              </a:rPr>
              <a:t>Equity</a:t>
            </a:r>
          </a:p>
        </p:txBody>
      </p:sp>
      <p:sp>
        <p:nvSpPr>
          <p:cNvPr id="6" name="Content Placeholder 2">
            <a:extLst>
              <a:ext uri="{FF2B5EF4-FFF2-40B4-BE49-F238E27FC236}">
                <a16:creationId xmlns:a16="http://schemas.microsoft.com/office/drawing/2014/main" id="{FE8A091B-4DCE-41CB-9324-6F9430867199}"/>
              </a:ext>
            </a:extLst>
          </p:cNvPr>
          <p:cNvSpPr>
            <a:spLocks noGrp="1"/>
          </p:cNvSpPr>
          <p:nvPr>
            <p:ph idx="1"/>
          </p:nvPr>
        </p:nvSpPr>
        <p:spPr>
          <a:xfrm>
            <a:off x="530692" y="1308169"/>
            <a:ext cx="11310748" cy="4944723"/>
          </a:xfrm>
        </p:spPr>
        <p:txBody>
          <a:bodyPr/>
          <a:lstStyle/>
          <a:p>
            <a:pPr>
              <a:buClr>
                <a:srgbClr val="00ABB5"/>
              </a:buClr>
            </a:pPr>
            <a:r>
              <a:rPr lang="en-GB" sz="2400" dirty="0">
                <a:latin typeface="Segoe UI" panose="020B0502040204020203" pitchFamily="34" charset="0"/>
                <a:cs typeface="Segoe UI" panose="020B0502040204020203" pitchFamily="34" charset="0"/>
              </a:rPr>
              <a:t>Equity means treating people fairly, but not necessarily treating people the same.</a:t>
            </a:r>
          </a:p>
          <a:p>
            <a:pPr>
              <a:buClr>
                <a:srgbClr val="00ABB5"/>
              </a:buClr>
            </a:pPr>
            <a:endParaRPr lang="en-GB" sz="2400" dirty="0">
              <a:latin typeface="Segoe UI" panose="020B0502040204020203" pitchFamily="34" charset="0"/>
              <a:cs typeface="Segoe UI" panose="020B0502040204020203" pitchFamily="34" charset="0"/>
            </a:endParaRPr>
          </a:p>
          <a:p>
            <a:r>
              <a:rPr lang="en-GB" sz="2400" dirty="0">
                <a:latin typeface="Segoe UI" panose="020B0502040204020203" pitchFamily="34" charset="0"/>
                <a:cs typeface="Segoe UI" panose="020B0502040204020203" pitchFamily="34" charset="0"/>
              </a:rPr>
              <a:t>Equity in education means that personal or social circumstances such as gender, ethnic origin or family background are not obstacles to achieving educational potential and that all our young people are well supported to secure wellbeing, skills for learning, life and work and the best possible post-school destination, HGIOS 4 (2016). </a:t>
            </a:r>
          </a:p>
          <a:p>
            <a:endParaRPr lang="en-GB" sz="2400" dirty="0">
              <a:latin typeface="Segoe UI" panose="020B0502040204020203" pitchFamily="34" charset="0"/>
              <a:cs typeface="Segoe UI" panose="020B0502040204020203" pitchFamily="34" charset="0"/>
            </a:endParaRPr>
          </a:p>
          <a:p>
            <a:r>
              <a:rPr lang="en-GB" sz="2400" dirty="0">
                <a:latin typeface="Segoe UI" panose="020B0502040204020203" pitchFamily="34" charset="0"/>
                <a:cs typeface="Segoe UI" panose="020B0502040204020203" pitchFamily="34" charset="0"/>
              </a:rPr>
              <a:t>Equity is generally understood to refer to fairness and impartiality for people in general and sometimes especially relating to fairness for people facing socio-economic disadvantage.</a:t>
            </a:r>
          </a:p>
        </p:txBody>
      </p:sp>
      <p:pic>
        <p:nvPicPr>
          <p:cNvPr id="4" name="Picture 3">
            <a:extLst>
              <a:ext uri="{FF2B5EF4-FFF2-40B4-BE49-F238E27FC236}">
                <a16:creationId xmlns:a16="http://schemas.microsoft.com/office/drawing/2014/main" id="{E0FCC8B7-8C49-4CFB-945A-83B21B1169F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5" name="Rectangle 4">
            <a:extLst>
              <a:ext uri="{FF2B5EF4-FFF2-40B4-BE49-F238E27FC236}">
                <a16:creationId xmlns:a16="http://schemas.microsoft.com/office/drawing/2014/main" id="{4A0CB380-7108-4C75-BD09-86E9A89CD8BE}"/>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610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DF9907E-807B-404F-964F-A03ABCDA451E}"/>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4" descr="CfE">
            <a:extLst>
              <a:ext uri="{FF2B5EF4-FFF2-40B4-BE49-F238E27FC236}">
                <a16:creationId xmlns:a16="http://schemas.microsoft.com/office/drawing/2014/main" id="{33F47A9A-C200-4222-B750-AE94A0C3818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9546" y="623453"/>
            <a:ext cx="1786370" cy="6188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52E00911-2F8C-49CC-A81C-F9652C78A5A2}"/>
              </a:ext>
            </a:extLst>
          </p:cNvPr>
          <p:cNvSpPr>
            <a:spLocks noChangeArrowheads="1"/>
          </p:cNvSpPr>
          <p:nvPr/>
        </p:nvSpPr>
        <p:spPr bwMode="auto">
          <a:xfrm>
            <a:off x="307109" y="1213008"/>
            <a:ext cx="11577782"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971800" algn="l"/>
                <a:tab pos="3429000" algn="l"/>
                <a:tab pos="57150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971800" algn="l"/>
                <a:tab pos="3429000" algn="l"/>
                <a:tab pos="5715000" algn="r"/>
              </a:tabLst>
            </a:pPr>
            <a:endParaRPr kumimoji="0" lang="en-GB" alt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971800" algn="l"/>
                <a:tab pos="3429000" algn="l"/>
                <a:tab pos="5715000" algn="r"/>
              </a:tabLst>
            </a:pPr>
            <a:r>
              <a:rPr kumimoji="0" lang="en-GB" altLang="en-US" sz="24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“Curriculum for Excellence is an inclusive curriculum from 3 to 18 wherever learning is taking place”.</a:t>
            </a:r>
            <a:r>
              <a:rPr kumimoji="0" lang="en-GB" altLang="en-US" sz="2400" b="1"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971800" algn="l"/>
                <a:tab pos="3429000" algn="l"/>
                <a:tab pos="5715000" algn="r"/>
              </a:tabLst>
            </a:pPr>
            <a:endParaRPr lang="en-GB" altLang="en-US" sz="2400" b="1" dirty="0">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971800" algn="l"/>
                <a:tab pos="3429000" algn="l"/>
                <a:tab pos="5715000" algn="r"/>
              </a:tabLst>
            </a:pPr>
            <a:endParaRPr kumimoji="0" lang="en-GB" alt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tab pos="457200" algn="l"/>
                <a:tab pos="914400" algn="l"/>
                <a:tab pos="1371600" algn="l"/>
                <a:tab pos="1828800" algn="l"/>
                <a:tab pos="2971800" algn="l"/>
                <a:tab pos="3429000" algn="l"/>
                <a:tab pos="5715000" algn="r"/>
              </a:tabLst>
            </a:pPr>
            <a:r>
              <a:rPr kumimoji="0" lang="en-GB" altLang="en-US" sz="24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Curriculum for Excellence is a world-class example of universal design for learning. Its principles of curriculum design include relevance, personalisation and choice and challenge and enjoyment.  At its development stage, special school head teachers and support for learning teachers advised on building experiential learning into the curriculum through experiences and outcomes across its levels. </a:t>
            </a:r>
            <a:endParaRPr kumimoji="0" lang="en-GB" alt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971800" algn="l"/>
                <a:tab pos="3429000" algn="l"/>
                <a:tab pos="5715000" algn="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814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CC8B7-8C49-4CFB-945A-83B21B1169F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5" name="Title 4">
            <a:extLst>
              <a:ext uri="{FF2B5EF4-FFF2-40B4-BE49-F238E27FC236}">
                <a16:creationId xmlns:a16="http://schemas.microsoft.com/office/drawing/2014/main" id="{08B43884-9262-4801-A992-7399806A79D5}"/>
              </a:ext>
            </a:extLst>
          </p:cNvPr>
          <p:cNvSpPr>
            <a:spLocks noGrp="1"/>
          </p:cNvSpPr>
          <p:nvPr>
            <p:ph type="title"/>
          </p:nvPr>
        </p:nvSpPr>
        <p:spPr>
          <a:xfrm>
            <a:off x="742951" y="792163"/>
            <a:ext cx="10836972" cy="711200"/>
          </a:xfrm>
        </p:spPr>
        <p:txBody>
          <a:bodyPr/>
          <a:lstStyle/>
          <a:p>
            <a:r>
              <a:rPr lang="en-GB" sz="2800" dirty="0">
                <a:latin typeface="Segoe UI" panose="020B0502040204020203" pitchFamily="34" charset="0"/>
                <a:cs typeface="Segoe UI" panose="020B0502040204020203" pitchFamily="34" charset="0"/>
              </a:rPr>
              <a:t>Additional Support Needs </a:t>
            </a:r>
            <a:endParaRPr lang="en-GB" dirty="0">
              <a:latin typeface="Segoe UI" panose="020B0502040204020203" pitchFamily="34" charset="0"/>
              <a:cs typeface="Segoe UI" panose="020B0502040204020203" pitchFamily="34" charset="0"/>
            </a:endParaRPr>
          </a:p>
        </p:txBody>
      </p:sp>
      <p:sp>
        <p:nvSpPr>
          <p:cNvPr id="8" name="Content Placeholder 2">
            <a:extLst>
              <a:ext uri="{FF2B5EF4-FFF2-40B4-BE49-F238E27FC236}">
                <a16:creationId xmlns:a16="http://schemas.microsoft.com/office/drawing/2014/main" id="{3214D09B-0456-4F4C-8AC3-CE2EFEC74B83}"/>
              </a:ext>
            </a:extLst>
          </p:cNvPr>
          <p:cNvSpPr txBox="1">
            <a:spLocks/>
          </p:cNvSpPr>
          <p:nvPr/>
        </p:nvSpPr>
        <p:spPr>
          <a:xfrm>
            <a:off x="673100" y="1868807"/>
            <a:ext cx="10817923" cy="3858894"/>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nSpc>
                <a:spcPct val="120000"/>
              </a:lnSpc>
            </a:pPr>
            <a:r>
              <a:rPr lang="en-GB" sz="2400" kern="0" dirty="0">
                <a:solidFill>
                  <a:schemeClr val="tx1">
                    <a:lumMod val="85000"/>
                    <a:lumOff val="15000"/>
                  </a:schemeClr>
                </a:solidFill>
                <a:latin typeface="Segoe UI" panose="020B0502040204020203" pitchFamily="34" charset="0"/>
                <a:cs typeface="Segoe UI" panose="020B0502040204020203" pitchFamily="34" charset="0"/>
              </a:rPr>
              <a:t>‘Additional Support Needs’ is the standard terminology used in Scotland when children and young people need more – or different - support to what is normally provided in schools or pre-schools to children of the same age.</a:t>
            </a:r>
          </a:p>
          <a:p>
            <a:pPr>
              <a:lnSpc>
                <a:spcPct val="120000"/>
              </a:lnSpc>
            </a:pPr>
            <a:endParaRPr lang="en-GB" sz="2400" kern="0"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20000"/>
              </a:lnSpc>
            </a:pPr>
            <a:r>
              <a:rPr lang="en-GB" sz="2400" kern="0" dirty="0">
                <a:solidFill>
                  <a:schemeClr val="tx1">
                    <a:lumMod val="85000"/>
                    <a:lumOff val="15000"/>
                  </a:schemeClr>
                </a:solidFill>
                <a:latin typeface="Segoe UI" panose="020B0502040204020203" pitchFamily="34" charset="0"/>
                <a:cs typeface="Segoe UI" panose="020B0502040204020203" pitchFamily="34" charset="0"/>
              </a:rPr>
              <a:t>Additional support is a broad and inclusive term which applies to children or young people who, for whatever reason, require additional support, long or short term, in order to help them make the most of their school education and to be included fully in their learning. </a:t>
            </a:r>
          </a:p>
        </p:txBody>
      </p:sp>
      <p:sp>
        <p:nvSpPr>
          <p:cNvPr id="6" name="Rectangle 5">
            <a:extLst>
              <a:ext uri="{FF2B5EF4-FFF2-40B4-BE49-F238E27FC236}">
                <a16:creationId xmlns:a16="http://schemas.microsoft.com/office/drawing/2014/main" id="{B8FDCF05-7402-49C6-B7D5-A1B321C3AB50}"/>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328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A213-1C87-48C6-A0AC-4F138C2A6DEC}"/>
              </a:ext>
            </a:extLst>
          </p:cNvPr>
          <p:cNvSpPr>
            <a:spLocks noGrp="1"/>
          </p:cNvSpPr>
          <p:nvPr>
            <p:ph type="title"/>
          </p:nvPr>
        </p:nvSpPr>
        <p:spPr>
          <a:xfrm>
            <a:off x="666751" y="373117"/>
            <a:ext cx="10836972" cy="631818"/>
          </a:xfrm>
        </p:spPr>
        <p:txBody>
          <a:bodyPr/>
          <a:lstStyle/>
          <a:p>
            <a:r>
              <a:rPr lang="en-GB" sz="2800" dirty="0"/>
              <a:t>Here are some examples</a:t>
            </a:r>
            <a:endParaRPr lang="en-GB" dirty="0"/>
          </a:p>
        </p:txBody>
      </p:sp>
      <p:sp>
        <p:nvSpPr>
          <p:cNvPr id="4" name="TextBox 3">
            <a:extLst>
              <a:ext uri="{FF2B5EF4-FFF2-40B4-BE49-F238E27FC236}">
                <a16:creationId xmlns:a16="http://schemas.microsoft.com/office/drawing/2014/main" id="{D3A7C5E7-355D-4B54-91E3-814813F72231}"/>
              </a:ext>
            </a:extLst>
          </p:cNvPr>
          <p:cNvSpPr txBox="1"/>
          <p:nvPr/>
        </p:nvSpPr>
        <p:spPr>
          <a:xfrm>
            <a:off x="666751" y="2571514"/>
            <a:ext cx="1435008" cy="461665"/>
          </a:xfrm>
          <a:prstGeom prst="rect">
            <a:avLst/>
          </a:prstGeom>
          <a:noFill/>
        </p:spPr>
        <p:txBody>
          <a:bodyPr wrap="none" rtlCol="0">
            <a:spAutoFit/>
          </a:bodyPr>
          <a:lstStyle/>
          <a:p>
            <a:r>
              <a:rPr lang="en-GB" sz="2400" dirty="0">
                <a:solidFill>
                  <a:schemeClr val="accent5">
                    <a:lumMod val="50000"/>
                  </a:schemeClr>
                </a:solidFill>
              </a:rPr>
              <a:t>Dyslexia </a:t>
            </a:r>
          </a:p>
        </p:txBody>
      </p:sp>
      <p:sp>
        <p:nvSpPr>
          <p:cNvPr id="5" name="TextBox 4">
            <a:extLst>
              <a:ext uri="{FF2B5EF4-FFF2-40B4-BE49-F238E27FC236}">
                <a16:creationId xmlns:a16="http://schemas.microsoft.com/office/drawing/2014/main" id="{5D14F3F4-D0A1-4A3D-A66A-EFF8115B0F9D}"/>
              </a:ext>
            </a:extLst>
          </p:cNvPr>
          <p:cNvSpPr txBox="1"/>
          <p:nvPr/>
        </p:nvSpPr>
        <p:spPr>
          <a:xfrm>
            <a:off x="4266653" y="2582236"/>
            <a:ext cx="1829347" cy="461665"/>
          </a:xfrm>
          <a:prstGeom prst="rect">
            <a:avLst/>
          </a:prstGeom>
          <a:noFill/>
        </p:spPr>
        <p:txBody>
          <a:bodyPr wrap="none" rtlCol="0">
            <a:spAutoFit/>
          </a:bodyPr>
          <a:lstStyle/>
          <a:p>
            <a:r>
              <a:rPr lang="en-GB" sz="2400" dirty="0">
                <a:solidFill>
                  <a:schemeClr val="accent5">
                    <a:lumMod val="50000"/>
                  </a:schemeClr>
                </a:solidFill>
              </a:rPr>
              <a:t>Dyscalculia </a:t>
            </a:r>
          </a:p>
        </p:txBody>
      </p:sp>
      <p:sp>
        <p:nvSpPr>
          <p:cNvPr id="6" name="TextBox 5">
            <a:extLst>
              <a:ext uri="{FF2B5EF4-FFF2-40B4-BE49-F238E27FC236}">
                <a16:creationId xmlns:a16="http://schemas.microsoft.com/office/drawing/2014/main" id="{D7345C0E-8410-4E4A-95ED-C45D3E43C8B5}"/>
              </a:ext>
            </a:extLst>
          </p:cNvPr>
          <p:cNvSpPr txBox="1"/>
          <p:nvPr/>
        </p:nvSpPr>
        <p:spPr>
          <a:xfrm>
            <a:off x="5314272" y="3442562"/>
            <a:ext cx="1295547" cy="461665"/>
          </a:xfrm>
          <a:prstGeom prst="rect">
            <a:avLst/>
          </a:prstGeom>
          <a:noFill/>
        </p:spPr>
        <p:txBody>
          <a:bodyPr wrap="none" rtlCol="0">
            <a:spAutoFit/>
          </a:bodyPr>
          <a:lstStyle/>
          <a:p>
            <a:r>
              <a:rPr lang="en-GB" sz="2400" dirty="0">
                <a:solidFill>
                  <a:schemeClr val="accent5">
                    <a:lumMod val="50000"/>
                  </a:schemeClr>
                </a:solidFill>
              </a:rPr>
              <a:t>Autism  </a:t>
            </a:r>
          </a:p>
        </p:txBody>
      </p:sp>
      <p:sp>
        <p:nvSpPr>
          <p:cNvPr id="7" name="TextBox 6">
            <a:extLst>
              <a:ext uri="{FF2B5EF4-FFF2-40B4-BE49-F238E27FC236}">
                <a16:creationId xmlns:a16="http://schemas.microsoft.com/office/drawing/2014/main" id="{9DB07548-7405-4BA8-BF89-3C5CF829ECAE}"/>
              </a:ext>
            </a:extLst>
          </p:cNvPr>
          <p:cNvSpPr txBox="1"/>
          <p:nvPr/>
        </p:nvSpPr>
        <p:spPr>
          <a:xfrm>
            <a:off x="2563258" y="3413626"/>
            <a:ext cx="1535549" cy="461665"/>
          </a:xfrm>
          <a:prstGeom prst="rect">
            <a:avLst/>
          </a:prstGeom>
          <a:noFill/>
        </p:spPr>
        <p:txBody>
          <a:bodyPr wrap="none" rtlCol="0">
            <a:spAutoFit/>
          </a:bodyPr>
          <a:lstStyle/>
          <a:p>
            <a:r>
              <a:rPr lang="en-GB" sz="2400" dirty="0">
                <a:solidFill>
                  <a:schemeClr val="accent5">
                    <a:lumMod val="50000"/>
                  </a:schemeClr>
                </a:solidFill>
              </a:rPr>
              <a:t>Tourettes </a:t>
            </a:r>
          </a:p>
        </p:txBody>
      </p:sp>
      <p:sp>
        <p:nvSpPr>
          <p:cNvPr id="8" name="TextBox 7">
            <a:extLst>
              <a:ext uri="{FF2B5EF4-FFF2-40B4-BE49-F238E27FC236}">
                <a16:creationId xmlns:a16="http://schemas.microsoft.com/office/drawing/2014/main" id="{E6E91C1B-1A66-4390-B7C8-F7218067003A}"/>
              </a:ext>
            </a:extLst>
          </p:cNvPr>
          <p:cNvSpPr txBox="1"/>
          <p:nvPr/>
        </p:nvSpPr>
        <p:spPr>
          <a:xfrm>
            <a:off x="2633479" y="2609717"/>
            <a:ext cx="1143262" cy="461665"/>
          </a:xfrm>
          <a:prstGeom prst="rect">
            <a:avLst/>
          </a:prstGeom>
          <a:noFill/>
        </p:spPr>
        <p:txBody>
          <a:bodyPr wrap="none" rtlCol="0">
            <a:spAutoFit/>
          </a:bodyPr>
          <a:lstStyle/>
          <a:p>
            <a:r>
              <a:rPr lang="en-GB" sz="2400" dirty="0">
                <a:solidFill>
                  <a:schemeClr val="accent5">
                    <a:lumMod val="50000"/>
                  </a:schemeClr>
                </a:solidFill>
              </a:rPr>
              <a:t>ADHD </a:t>
            </a:r>
          </a:p>
        </p:txBody>
      </p:sp>
      <p:sp>
        <p:nvSpPr>
          <p:cNvPr id="9" name="TextBox 8">
            <a:extLst>
              <a:ext uri="{FF2B5EF4-FFF2-40B4-BE49-F238E27FC236}">
                <a16:creationId xmlns:a16="http://schemas.microsoft.com/office/drawing/2014/main" id="{13E06981-1557-4EB9-A037-61AC863D04BC}"/>
              </a:ext>
            </a:extLst>
          </p:cNvPr>
          <p:cNvSpPr txBox="1"/>
          <p:nvPr/>
        </p:nvSpPr>
        <p:spPr>
          <a:xfrm>
            <a:off x="7624906" y="4321592"/>
            <a:ext cx="4176143" cy="461665"/>
          </a:xfrm>
          <a:prstGeom prst="rect">
            <a:avLst/>
          </a:prstGeom>
          <a:noFill/>
        </p:spPr>
        <p:txBody>
          <a:bodyPr wrap="none" rtlCol="0">
            <a:spAutoFit/>
          </a:bodyPr>
          <a:lstStyle/>
          <a:p>
            <a:r>
              <a:rPr lang="en-GB" sz="2400" dirty="0">
                <a:solidFill>
                  <a:schemeClr val="accent5">
                    <a:lumMod val="50000"/>
                  </a:schemeClr>
                </a:solidFill>
              </a:rPr>
              <a:t>Disability and or Health Need</a:t>
            </a:r>
          </a:p>
        </p:txBody>
      </p:sp>
      <p:sp>
        <p:nvSpPr>
          <p:cNvPr id="10" name="TextBox 9">
            <a:extLst>
              <a:ext uri="{FF2B5EF4-FFF2-40B4-BE49-F238E27FC236}">
                <a16:creationId xmlns:a16="http://schemas.microsoft.com/office/drawing/2014/main" id="{B0EEEC69-E9F5-4A20-A5CF-39BAA89FB315}"/>
              </a:ext>
            </a:extLst>
          </p:cNvPr>
          <p:cNvSpPr txBox="1"/>
          <p:nvPr/>
        </p:nvSpPr>
        <p:spPr>
          <a:xfrm>
            <a:off x="666751" y="4323228"/>
            <a:ext cx="2906565" cy="461665"/>
          </a:xfrm>
          <a:prstGeom prst="rect">
            <a:avLst/>
          </a:prstGeom>
          <a:noFill/>
        </p:spPr>
        <p:txBody>
          <a:bodyPr wrap="none" rtlCol="0">
            <a:spAutoFit/>
          </a:bodyPr>
          <a:lstStyle/>
          <a:p>
            <a:r>
              <a:rPr lang="en-GB" sz="2400" dirty="0">
                <a:solidFill>
                  <a:schemeClr val="accent5">
                    <a:lumMod val="50000"/>
                  </a:schemeClr>
                </a:solidFill>
              </a:rPr>
              <a:t>Care Experienced   </a:t>
            </a:r>
          </a:p>
        </p:txBody>
      </p:sp>
      <p:sp>
        <p:nvSpPr>
          <p:cNvPr id="11" name="TextBox 10">
            <a:extLst>
              <a:ext uri="{FF2B5EF4-FFF2-40B4-BE49-F238E27FC236}">
                <a16:creationId xmlns:a16="http://schemas.microsoft.com/office/drawing/2014/main" id="{F0C38C6A-F1DF-4436-8779-8D68DF7CBC07}"/>
              </a:ext>
            </a:extLst>
          </p:cNvPr>
          <p:cNvSpPr txBox="1"/>
          <p:nvPr/>
        </p:nvSpPr>
        <p:spPr>
          <a:xfrm>
            <a:off x="10022227" y="4824635"/>
            <a:ext cx="354584" cy="461665"/>
          </a:xfrm>
          <a:prstGeom prst="rect">
            <a:avLst/>
          </a:prstGeom>
          <a:noFill/>
        </p:spPr>
        <p:txBody>
          <a:bodyPr wrap="none" rtlCol="0">
            <a:spAutoFit/>
          </a:bodyPr>
          <a:lstStyle/>
          <a:p>
            <a:r>
              <a:rPr lang="en-GB" sz="2400" dirty="0">
                <a:solidFill>
                  <a:schemeClr val="accent5">
                    <a:lumMod val="50000"/>
                  </a:schemeClr>
                </a:solidFill>
              </a:rPr>
              <a:t>  </a:t>
            </a:r>
          </a:p>
        </p:txBody>
      </p:sp>
      <p:sp>
        <p:nvSpPr>
          <p:cNvPr id="12" name="TextBox 11">
            <a:extLst>
              <a:ext uri="{FF2B5EF4-FFF2-40B4-BE49-F238E27FC236}">
                <a16:creationId xmlns:a16="http://schemas.microsoft.com/office/drawing/2014/main" id="{A3693450-84D3-46E5-B86B-021F5155B537}"/>
              </a:ext>
            </a:extLst>
          </p:cNvPr>
          <p:cNvSpPr txBox="1"/>
          <p:nvPr/>
        </p:nvSpPr>
        <p:spPr>
          <a:xfrm>
            <a:off x="666751" y="5238843"/>
            <a:ext cx="2837636" cy="461665"/>
          </a:xfrm>
          <a:prstGeom prst="rect">
            <a:avLst/>
          </a:prstGeom>
          <a:noFill/>
        </p:spPr>
        <p:txBody>
          <a:bodyPr wrap="none" rtlCol="0">
            <a:spAutoFit/>
          </a:bodyPr>
          <a:lstStyle/>
          <a:p>
            <a:r>
              <a:rPr lang="en-GB" sz="2400" dirty="0">
                <a:solidFill>
                  <a:schemeClr val="accent5">
                    <a:lumMod val="50000"/>
                  </a:schemeClr>
                </a:solidFill>
              </a:rPr>
              <a:t>Loss/Bereavement </a:t>
            </a:r>
          </a:p>
        </p:txBody>
      </p:sp>
      <p:sp>
        <p:nvSpPr>
          <p:cNvPr id="13" name="TextBox 12">
            <a:extLst>
              <a:ext uri="{FF2B5EF4-FFF2-40B4-BE49-F238E27FC236}">
                <a16:creationId xmlns:a16="http://schemas.microsoft.com/office/drawing/2014/main" id="{4BE8182D-BCFF-471D-8AB1-9AC1DD967CD4}"/>
              </a:ext>
            </a:extLst>
          </p:cNvPr>
          <p:cNvSpPr txBox="1"/>
          <p:nvPr/>
        </p:nvSpPr>
        <p:spPr>
          <a:xfrm>
            <a:off x="4525713" y="5238844"/>
            <a:ext cx="1988621" cy="461665"/>
          </a:xfrm>
          <a:prstGeom prst="rect">
            <a:avLst/>
          </a:prstGeom>
          <a:noFill/>
        </p:spPr>
        <p:txBody>
          <a:bodyPr wrap="none" rtlCol="0">
            <a:spAutoFit/>
          </a:bodyPr>
          <a:lstStyle/>
          <a:p>
            <a:r>
              <a:rPr lang="en-GB" sz="2400" dirty="0">
                <a:solidFill>
                  <a:schemeClr val="accent5">
                    <a:lumMod val="50000"/>
                  </a:schemeClr>
                </a:solidFill>
              </a:rPr>
              <a:t>Young Carer </a:t>
            </a:r>
          </a:p>
        </p:txBody>
      </p:sp>
      <p:sp>
        <p:nvSpPr>
          <p:cNvPr id="14" name="TextBox 13">
            <a:extLst>
              <a:ext uri="{FF2B5EF4-FFF2-40B4-BE49-F238E27FC236}">
                <a16:creationId xmlns:a16="http://schemas.microsoft.com/office/drawing/2014/main" id="{484D42C4-27FE-4833-A208-F8DCD418CA1B}"/>
              </a:ext>
            </a:extLst>
          </p:cNvPr>
          <p:cNvSpPr txBox="1"/>
          <p:nvPr/>
        </p:nvSpPr>
        <p:spPr>
          <a:xfrm>
            <a:off x="8854599" y="1769217"/>
            <a:ext cx="3044423" cy="461665"/>
          </a:xfrm>
          <a:prstGeom prst="rect">
            <a:avLst/>
          </a:prstGeom>
          <a:noFill/>
        </p:spPr>
        <p:txBody>
          <a:bodyPr wrap="none" rtlCol="0">
            <a:spAutoFit/>
          </a:bodyPr>
          <a:lstStyle/>
          <a:p>
            <a:r>
              <a:rPr lang="en-GB" sz="2400" dirty="0">
                <a:solidFill>
                  <a:schemeClr val="accent5">
                    <a:lumMod val="50000"/>
                  </a:schemeClr>
                </a:solidFill>
              </a:rPr>
              <a:t>Interrupted Learning </a:t>
            </a:r>
          </a:p>
        </p:txBody>
      </p:sp>
      <p:sp>
        <p:nvSpPr>
          <p:cNvPr id="15" name="TextBox 14">
            <a:extLst>
              <a:ext uri="{FF2B5EF4-FFF2-40B4-BE49-F238E27FC236}">
                <a16:creationId xmlns:a16="http://schemas.microsoft.com/office/drawing/2014/main" id="{51872CF9-B774-473D-8406-5D534E8B5212}"/>
              </a:ext>
            </a:extLst>
          </p:cNvPr>
          <p:cNvSpPr txBox="1"/>
          <p:nvPr/>
        </p:nvSpPr>
        <p:spPr>
          <a:xfrm>
            <a:off x="666751" y="1729341"/>
            <a:ext cx="4768485" cy="461665"/>
          </a:xfrm>
          <a:prstGeom prst="rect">
            <a:avLst/>
          </a:prstGeom>
          <a:noFill/>
        </p:spPr>
        <p:txBody>
          <a:bodyPr wrap="none" rtlCol="0">
            <a:spAutoFit/>
          </a:bodyPr>
          <a:lstStyle/>
          <a:p>
            <a:r>
              <a:rPr lang="en-GB" sz="2400" dirty="0">
                <a:solidFill>
                  <a:schemeClr val="accent5">
                    <a:lumMod val="50000"/>
                  </a:schemeClr>
                </a:solidFill>
              </a:rPr>
              <a:t>Hearing and or Visual Impairment</a:t>
            </a:r>
          </a:p>
        </p:txBody>
      </p:sp>
      <p:sp>
        <p:nvSpPr>
          <p:cNvPr id="16" name="TextBox 15">
            <a:extLst>
              <a:ext uri="{FF2B5EF4-FFF2-40B4-BE49-F238E27FC236}">
                <a16:creationId xmlns:a16="http://schemas.microsoft.com/office/drawing/2014/main" id="{11751B54-0C66-4FB0-9803-CA8EDF016643}"/>
              </a:ext>
            </a:extLst>
          </p:cNvPr>
          <p:cNvSpPr txBox="1"/>
          <p:nvPr/>
        </p:nvSpPr>
        <p:spPr>
          <a:xfrm>
            <a:off x="666751" y="3422191"/>
            <a:ext cx="1279517" cy="461665"/>
          </a:xfrm>
          <a:prstGeom prst="rect">
            <a:avLst/>
          </a:prstGeom>
          <a:noFill/>
        </p:spPr>
        <p:txBody>
          <a:bodyPr wrap="none" rtlCol="0">
            <a:spAutoFit/>
          </a:bodyPr>
          <a:lstStyle/>
          <a:p>
            <a:r>
              <a:rPr lang="en-GB" sz="2400" dirty="0">
                <a:solidFill>
                  <a:schemeClr val="accent5">
                    <a:lumMod val="50000"/>
                  </a:schemeClr>
                </a:solidFill>
              </a:rPr>
              <a:t>Anxiety </a:t>
            </a:r>
          </a:p>
        </p:txBody>
      </p:sp>
      <p:sp>
        <p:nvSpPr>
          <p:cNvPr id="17" name="TextBox 16">
            <a:extLst>
              <a:ext uri="{FF2B5EF4-FFF2-40B4-BE49-F238E27FC236}">
                <a16:creationId xmlns:a16="http://schemas.microsoft.com/office/drawing/2014/main" id="{82DEB003-A9FD-4145-9DC8-0ACCF467CC18}"/>
              </a:ext>
            </a:extLst>
          </p:cNvPr>
          <p:cNvSpPr txBox="1"/>
          <p:nvPr/>
        </p:nvSpPr>
        <p:spPr>
          <a:xfrm>
            <a:off x="3776741" y="4294002"/>
            <a:ext cx="1313180" cy="461665"/>
          </a:xfrm>
          <a:prstGeom prst="rect">
            <a:avLst/>
          </a:prstGeom>
          <a:noFill/>
        </p:spPr>
        <p:txBody>
          <a:bodyPr wrap="none" rtlCol="0">
            <a:spAutoFit/>
          </a:bodyPr>
          <a:lstStyle/>
          <a:p>
            <a:r>
              <a:rPr lang="en-GB" sz="2400" dirty="0">
                <a:solidFill>
                  <a:schemeClr val="accent5">
                    <a:lumMod val="50000"/>
                  </a:schemeClr>
                </a:solidFill>
              </a:rPr>
              <a:t>Poverty </a:t>
            </a:r>
          </a:p>
        </p:txBody>
      </p:sp>
      <p:sp>
        <p:nvSpPr>
          <p:cNvPr id="19" name="Rectangle 18">
            <a:extLst>
              <a:ext uri="{FF2B5EF4-FFF2-40B4-BE49-F238E27FC236}">
                <a16:creationId xmlns:a16="http://schemas.microsoft.com/office/drawing/2014/main" id="{4BBF1607-B467-4BAC-A473-A67D684ECCB4}"/>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BA085EB-A372-4C4B-A5D1-D931D8C6C08E}"/>
              </a:ext>
            </a:extLst>
          </p:cNvPr>
          <p:cNvSpPr txBox="1"/>
          <p:nvPr/>
        </p:nvSpPr>
        <p:spPr>
          <a:xfrm>
            <a:off x="7775765" y="5215797"/>
            <a:ext cx="4038285" cy="461665"/>
          </a:xfrm>
          <a:prstGeom prst="rect">
            <a:avLst/>
          </a:prstGeom>
          <a:noFill/>
        </p:spPr>
        <p:txBody>
          <a:bodyPr wrap="none" rtlCol="0">
            <a:spAutoFit/>
          </a:bodyPr>
          <a:lstStyle/>
          <a:p>
            <a:r>
              <a:rPr lang="en-GB" sz="2400" dirty="0">
                <a:solidFill>
                  <a:schemeClr val="accent5">
                    <a:lumMod val="50000"/>
                  </a:schemeClr>
                </a:solidFill>
              </a:rPr>
              <a:t>Family Changes/Breakdown</a:t>
            </a:r>
          </a:p>
        </p:txBody>
      </p:sp>
      <p:sp>
        <p:nvSpPr>
          <p:cNvPr id="20" name="TextBox 19">
            <a:extLst>
              <a:ext uri="{FF2B5EF4-FFF2-40B4-BE49-F238E27FC236}">
                <a16:creationId xmlns:a16="http://schemas.microsoft.com/office/drawing/2014/main" id="{989BD5A7-D83B-46EE-9719-508CCE7269F4}"/>
              </a:ext>
            </a:extLst>
          </p:cNvPr>
          <p:cNvSpPr txBox="1"/>
          <p:nvPr/>
        </p:nvSpPr>
        <p:spPr>
          <a:xfrm>
            <a:off x="6096000" y="1766037"/>
            <a:ext cx="1404359" cy="461665"/>
          </a:xfrm>
          <a:prstGeom prst="rect">
            <a:avLst/>
          </a:prstGeom>
          <a:noFill/>
        </p:spPr>
        <p:txBody>
          <a:bodyPr wrap="none" rtlCol="0">
            <a:spAutoFit/>
          </a:bodyPr>
          <a:lstStyle/>
          <a:p>
            <a:r>
              <a:rPr lang="en-GB" sz="2400" dirty="0">
                <a:solidFill>
                  <a:schemeClr val="accent5">
                    <a:lumMod val="50000"/>
                  </a:schemeClr>
                </a:solidFill>
              </a:rPr>
              <a:t>Trauma  </a:t>
            </a:r>
          </a:p>
        </p:txBody>
      </p:sp>
      <p:sp>
        <p:nvSpPr>
          <p:cNvPr id="21" name="TextBox 20">
            <a:extLst>
              <a:ext uri="{FF2B5EF4-FFF2-40B4-BE49-F238E27FC236}">
                <a16:creationId xmlns:a16="http://schemas.microsoft.com/office/drawing/2014/main" id="{CF0A1FBD-F2CD-4842-9EE7-23CC16EF8CA2}"/>
              </a:ext>
            </a:extLst>
          </p:cNvPr>
          <p:cNvSpPr txBox="1"/>
          <p:nvPr/>
        </p:nvSpPr>
        <p:spPr>
          <a:xfrm>
            <a:off x="7895971" y="3422191"/>
            <a:ext cx="4252511" cy="461665"/>
          </a:xfrm>
          <a:prstGeom prst="rect">
            <a:avLst/>
          </a:prstGeom>
          <a:noFill/>
        </p:spPr>
        <p:txBody>
          <a:bodyPr wrap="none" rtlCol="0">
            <a:spAutoFit/>
          </a:bodyPr>
          <a:lstStyle/>
          <a:p>
            <a:r>
              <a:rPr lang="en-GB" sz="2400" dirty="0">
                <a:solidFill>
                  <a:schemeClr val="accent5">
                    <a:lumMod val="50000"/>
                  </a:schemeClr>
                </a:solidFill>
              </a:rPr>
              <a:t>Particularly Able or Talented   </a:t>
            </a:r>
          </a:p>
        </p:txBody>
      </p:sp>
      <p:sp>
        <p:nvSpPr>
          <p:cNvPr id="22" name="TextBox 21">
            <a:extLst>
              <a:ext uri="{FF2B5EF4-FFF2-40B4-BE49-F238E27FC236}">
                <a16:creationId xmlns:a16="http://schemas.microsoft.com/office/drawing/2014/main" id="{59BF3034-4036-4400-8602-152CA3A8CC2E}"/>
              </a:ext>
            </a:extLst>
          </p:cNvPr>
          <p:cNvSpPr txBox="1"/>
          <p:nvPr/>
        </p:nvSpPr>
        <p:spPr>
          <a:xfrm>
            <a:off x="6410942" y="2585369"/>
            <a:ext cx="5628464" cy="461665"/>
          </a:xfrm>
          <a:prstGeom prst="rect">
            <a:avLst/>
          </a:prstGeom>
          <a:noFill/>
        </p:spPr>
        <p:txBody>
          <a:bodyPr wrap="none" rtlCol="0">
            <a:spAutoFit/>
          </a:bodyPr>
          <a:lstStyle/>
          <a:p>
            <a:r>
              <a:rPr lang="en-GB" sz="2400" dirty="0">
                <a:solidFill>
                  <a:schemeClr val="accent5">
                    <a:lumMod val="50000"/>
                  </a:schemeClr>
                </a:solidFill>
              </a:rPr>
              <a:t>Living with Parental Substance Misuse  </a:t>
            </a:r>
          </a:p>
        </p:txBody>
      </p:sp>
    </p:spTree>
    <p:extLst>
      <p:ext uri="{BB962C8B-B14F-4D97-AF65-F5344CB8AC3E}">
        <p14:creationId xmlns:p14="http://schemas.microsoft.com/office/powerpoint/2010/main" val="301076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3388-0932-4C16-BB93-D2C13ED3FD62}"/>
              </a:ext>
            </a:extLst>
          </p:cNvPr>
          <p:cNvSpPr>
            <a:spLocks noGrp="1"/>
          </p:cNvSpPr>
          <p:nvPr>
            <p:ph type="title"/>
          </p:nvPr>
        </p:nvSpPr>
        <p:spPr>
          <a:xfrm>
            <a:off x="425451" y="258763"/>
            <a:ext cx="3955125" cy="711200"/>
          </a:xfrm>
        </p:spPr>
        <p:txBody>
          <a:bodyPr/>
          <a:lstStyle/>
          <a:p>
            <a:r>
              <a:rPr lang="en-GB" dirty="0">
                <a:latin typeface="Segoe UI" panose="020B0502040204020203" pitchFamily="34" charset="0"/>
                <a:cs typeface="Segoe UI" panose="020B0502040204020203" pitchFamily="34" charset="0"/>
              </a:rPr>
              <a:t>Barriers to Learning </a:t>
            </a:r>
          </a:p>
        </p:txBody>
      </p:sp>
      <p:pic>
        <p:nvPicPr>
          <p:cNvPr id="4" name="Picture 3">
            <a:extLst>
              <a:ext uri="{FF2B5EF4-FFF2-40B4-BE49-F238E27FC236}">
                <a16:creationId xmlns:a16="http://schemas.microsoft.com/office/drawing/2014/main" id="{C2397B98-9EF7-4A60-851B-33937B14D4CB}"/>
              </a:ext>
            </a:extLst>
          </p:cNvPr>
          <p:cNvPicPr/>
          <p:nvPr/>
        </p:nvPicPr>
        <p:blipFill>
          <a:blip r:embed="rId3" cstate="print">
            <a:extLst>
              <a:ext uri="{28A0092B-C50C-407E-A947-70E740481C1C}">
                <a14:useLocalDpi xmlns:a14="http://schemas.microsoft.com/office/drawing/2010/main"/>
              </a:ext>
            </a:extLst>
          </a:blip>
          <a:stretch>
            <a:fillRect/>
          </a:stretch>
        </p:blipFill>
        <p:spPr>
          <a:xfrm>
            <a:off x="7162800" y="1127624"/>
            <a:ext cx="4660900" cy="4663576"/>
          </a:xfrm>
          <a:prstGeom prst="rect">
            <a:avLst/>
          </a:prstGeom>
        </p:spPr>
      </p:pic>
      <p:pic>
        <p:nvPicPr>
          <p:cNvPr id="5" name="Picture 4">
            <a:extLst>
              <a:ext uri="{FF2B5EF4-FFF2-40B4-BE49-F238E27FC236}">
                <a16:creationId xmlns:a16="http://schemas.microsoft.com/office/drawing/2014/main" id="{2878A2D7-AC15-4546-8888-41634586362C}"/>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3" name="TextBox 2">
            <a:extLst>
              <a:ext uri="{FF2B5EF4-FFF2-40B4-BE49-F238E27FC236}">
                <a16:creationId xmlns:a16="http://schemas.microsoft.com/office/drawing/2014/main" id="{913DCE51-5D70-475F-8044-8A89F1018C7F}"/>
              </a:ext>
            </a:extLst>
          </p:cNvPr>
          <p:cNvSpPr txBox="1"/>
          <p:nvPr/>
        </p:nvSpPr>
        <p:spPr>
          <a:xfrm>
            <a:off x="439312" y="901353"/>
            <a:ext cx="6444088" cy="5324535"/>
          </a:xfrm>
          <a:prstGeom prst="rect">
            <a:avLst/>
          </a:prstGeom>
          <a:noFill/>
        </p:spPr>
        <p:txBody>
          <a:bodyPr wrap="square" rtlCol="0">
            <a:spAutoFit/>
          </a:bodyPr>
          <a:lstStyle/>
          <a:p>
            <a:r>
              <a:rPr lang="en-GB" sz="2000" dirty="0">
                <a:latin typeface="Segoe UI" panose="020B0502040204020203" pitchFamily="34" charset="0"/>
                <a:cs typeface="Segoe UI" panose="020B0502040204020203" pitchFamily="34" charset="0"/>
              </a:rPr>
              <a:t>Within Curriculum for Excellence, </a:t>
            </a:r>
          </a:p>
          <a:p>
            <a:r>
              <a:rPr lang="en-GB" sz="2000" dirty="0">
                <a:latin typeface="Segoe UI" panose="020B0502040204020203" pitchFamily="34" charset="0"/>
                <a:cs typeface="Segoe UI" panose="020B0502040204020203" pitchFamily="34" charset="0"/>
              </a:rPr>
              <a:t>all children and young people are entitled </a:t>
            </a:r>
          </a:p>
          <a:p>
            <a:r>
              <a:rPr lang="en-GB" sz="2000" dirty="0">
                <a:latin typeface="Segoe UI" panose="020B0502040204020203" pitchFamily="34" charset="0"/>
                <a:cs typeface="Segoe UI" panose="020B0502040204020203" pitchFamily="34" charset="0"/>
              </a:rPr>
              <a:t>to support to enable them to achieve. </a:t>
            </a:r>
          </a:p>
          <a:p>
            <a:endParaRPr lang="en-GB" sz="2000" dirty="0">
              <a:latin typeface="Segoe UI" panose="020B0502040204020203" pitchFamily="34" charset="0"/>
              <a:cs typeface="Segoe UI" panose="020B0502040204020203" pitchFamily="34" charset="0"/>
            </a:endParaRPr>
          </a:p>
          <a:p>
            <a:r>
              <a:rPr lang="en-GB" sz="2000" dirty="0">
                <a:latin typeface="Segoe UI" panose="020B0502040204020203" pitchFamily="34" charset="0"/>
                <a:cs typeface="Segoe UI" panose="020B0502040204020203" pitchFamily="34" charset="0"/>
              </a:rPr>
              <a:t>Education authorities are required to identify </a:t>
            </a:r>
          </a:p>
          <a:p>
            <a:r>
              <a:rPr lang="en-GB" sz="2000" dirty="0">
                <a:latin typeface="Segoe UI" panose="020B0502040204020203" pitchFamily="34" charset="0"/>
                <a:cs typeface="Segoe UI" panose="020B0502040204020203" pitchFamily="34" charset="0"/>
              </a:rPr>
              <a:t>the additional support needs of each child </a:t>
            </a:r>
          </a:p>
          <a:p>
            <a:r>
              <a:rPr lang="en-GB" sz="2000" dirty="0">
                <a:latin typeface="Segoe UI" panose="020B0502040204020203" pitchFamily="34" charset="0"/>
                <a:cs typeface="Segoe UI" panose="020B0502040204020203" pitchFamily="34" charset="0"/>
              </a:rPr>
              <a:t>or young person for whose school education </a:t>
            </a:r>
          </a:p>
          <a:p>
            <a:r>
              <a:rPr lang="en-GB" sz="2000" dirty="0">
                <a:latin typeface="Segoe UI" panose="020B0502040204020203" pitchFamily="34" charset="0"/>
                <a:cs typeface="Segoe UI" panose="020B0502040204020203" pitchFamily="34" charset="0"/>
              </a:rPr>
              <a:t>they are responsible. This can be achieved in a range of ways. </a:t>
            </a:r>
          </a:p>
          <a:p>
            <a:endParaRPr lang="en-GB" sz="2000" dirty="0">
              <a:latin typeface="Segoe UI" panose="020B0502040204020203" pitchFamily="34" charset="0"/>
              <a:cs typeface="Segoe UI" panose="020B0502040204020203" pitchFamily="34" charset="0"/>
            </a:endParaRPr>
          </a:p>
          <a:p>
            <a:r>
              <a:rPr lang="en-GB" sz="2000" b="0" kern="1200" dirty="0">
                <a:solidFill>
                  <a:schemeClr val="tx1"/>
                </a:solidFill>
                <a:effectLst/>
                <a:latin typeface="Segoe UI" panose="020B0502040204020203" pitchFamily="34" charset="0"/>
                <a:cs typeface="Segoe UI" panose="020B0502040204020203" pitchFamily="34" charset="0"/>
              </a:rPr>
              <a:t>Any person working with the child, or the young person himself/herself, could draw attention to the fact that difficulties with learning exist. For example, this person might be the parent, class teacher, a member of the school health team, educational psychologist, social worker or any person who has been working with a child or young person.</a:t>
            </a:r>
            <a:endParaRPr lang="en-GB" sz="2000" b="1" kern="1200" dirty="0">
              <a:solidFill>
                <a:schemeClr val="tx1"/>
              </a:solidFill>
              <a:effectLst/>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FBCF49F2-5329-4683-9B13-A04C906FB877}"/>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75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97B98-9EF7-4A60-851B-33937B14D4CB}"/>
              </a:ext>
            </a:extLst>
          </p:cNvPr>
          <p:cNvPicPr/>
          <p:nvPr/>
        </p:nvPicPr>
        <p:blipFill>
          <a:blip r:embed="rId3" cstate="screen">
            <a:extLst>
              <a:ext uri="{28A0092B-C50C-407E-A947-70E740481C1C}">
                <a14:useLocalDpi xmlns:a14="http://schemas.microsoft.com/office/drawing/2010/main"/>
              </a:ext>
            </a:extLst>
          </a:blip>
          <a:stretch>
            <a:fillRect/>
          </a:stretch>
        </p:blipFill>
        <p:spPr>
          <a:xfrm>
            <a:off x="8369300" y="1661024"/>
            <a:ext cx="3187700" cy="3050676"/>
          </a:xfrm>
          <a:prstGeom prst="rect">
            <a:avLst/>
          </a:prstGeom>
        </p:spPr>
      </p:pic>
      <p:pic>
        <p:nvPicPr>
          <p:cNvPr id="5" name="Picture 4">
            <a:extLst>
              <a:ext uri="{FF2B5EF4-FFF2-40B4-BE49-F238E27FC236}">
                <a16:creationId xmlns:a16="http://schemas.microsoft.com/office/drawing/2014/main" id="{2878A2D7-AC15-4546-8888-41634586362C}"/>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6" name="Rectangle 5">
            <a:extLst>
              <a:ext uri="{FF2B5EF4-FFF2-40B4-BE49-F238E27FC236}">
                <a16:creationId xmlns:a16="http://schemas.microsoft.com/office/drawing/2014/main" id="{FBCF49F2-5329-4683-9B13-A04C906FB877}"/>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90A51E7-9EC4-4831-AAF2-B6181F979E2D}"/>
              </a:ext>
            </a:extLst>
          </p:cNvPr>
          <p:cNvSpPr txBox="1"/>
          <p:nvPr/>
        </p:nvSpPr>
        <p:spPr>
          <a:xfrm>
            <a:off x="386722" y="1465687"/>
            <a:ext cx="7715877" cy="4262705"/>
          </a:xfrm>
          <a:prstGeom prst="rect">
            <a:avLst/>
          </a:prstGeom>
          <a:noFill/>
        </p:spPr>
        <p:txBody>
          <a:bodyPr wrap="square" rtlCol="0">
            <a:spAutoFit/>
          </a:bodyPr>
          <a:lstStyle/>
          <a:p>
            <a:pPr>
              <a:lnSpc>
                <a:spcPct val="115000"/>
              </a:lnSpc>
              <a:spcBef>
                <a:spcPts val="200"/>
              </a:spcBef>
              <a:tabLst>
                <a:tab pos="457200" algn="l"/>
                <a:tab pos="914400" algn="l"/>
                <a:tab pos="1371600" algn="l"/>
                <a:tab pos="1828800" algn="l"/>
                <a:tab pos="2971800" algn="l"/>
                <a:tab pos="3429000" algn="l"/>
                <a:tab pos="5715000" algn="r"/>
              </a:tabLst>
            </a:pPr>
            <a:r>
              <a:rPr lang="en-GB" sz="2000" b="0" dirty="0">
                <a:solidFill>
                  <a:schemeClr val="tx1">
                    <a:lumMod val="75000"/>
                    <a:lumOff val="25000"/>
                  </a:schemeClr>
                </a:solidFill>
                <a:effectLst/>
                <a:latin typeface="Segoe UI" panose="020B0502040204020203" pitchFamily="34" charset="0"/>
                <a:ea typeface="Times New Roman" panose="02020603050405020304" pitchFamily="18" charset="0"/>
                <a:cs typeface="Times New Roman" panose="02020603050405020304" pitchFamily="18" charset="0"/>
              </a:rPr>
              <a:t>The </a:t>
            </a:r>
            <a:r>
              <a:rPr lang="en-GB" sz="2000" dirty="0">
                <a:solidFill>
                  <a:schemeClr val="tx1">
                    <a:lumMod val="75000"/>
                    <a:lumOff val="25000"/>
                  </a:schemeClr>
                </a:solidFill>
                <a:latin typeface="Segoe UI" panose="020B0502040204020203" pitchFamily="34" charset="0"/>
                <a:ea typeface="Times New Roman" panose="02020603050405020304" pitchFamily="18" charset="0"/>
                <a:cs typeface="Times New Roman" panose="02020603050405020304" pitchFamily="18" charset="0"/>
              </a:rPr>
              <a:t>next slide has a list which highlights the overlap between ASN and disability. This is often referred to as co-occurrence. The list </a:t>
            </a:r>
            <a:r>
              <a:rPr lang="en-GB" sz="2000" b="0" dirty="0">
                <a:solidFill>
                  <a:schemeClr val="tx1">
                    <a:lumMod val="75000"/>
                    <a:lumOff val="25000"/>
                  </a:schemeClr>
                </a:solidFill>
                <a:effectLst/>
                <a:latin typeface="Segoe UI" panose="020B0502040204020203" pitchFamily="34" charset="0"/>
                <a:ea typeface="Times New Roman" panose="02020603050405020304" pitchFamily="18" charset="0"/>
                <a:cs typeface="Times New Roman" panose="02020603050405020304" pitchFamily="18" charset="0"/>
              </a:rPr>
              <a:t>is </a:t>
            </a:r>
            <a:r>
              <a:rPr lang="en-GB" sz="2000" b="1" dirty="0">
                <a:solidFill>
                  <a:schemeClr val="tx1">
                    <a:lumMod val="75000"/>
                    <a:lumOff val="25000"/>
                  </a:schemeClr>
                </a:solidFill>
                <a:effectLst/>
                <a:latin typeface="Segoe UI" panose="020B0502040204020203" pitchFamily="34" charset="0"/>
                <a:ea typeface="Times New Roman" panose="02020603050405020304" pitchFamily="18" charset="0"/>
                <a:cs typeface="Times New Roman" panose="02020603050405020304" pitchFamily="18" charset="0"/>
              </a:rPr>
              <a:t>not exhaustive</a:t>
            </a:r>
            <a:endParaRPr lang="en-GB" sz="2000" b="1" dirty="0">
              <a:solidFill>
                <a:schemeClr val="tx1">
                  <a:lumMod val="75000"/>
                  <a:lumOff val="2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tabLst>
                <a:tab pos="457200" algn="l"/>
                <a:tab pos="914400" algn="l"/>
                <a:tab pos="1371600" algn="l"/>
                <a:tab pos="1828800" algn="l"/>
                <a:tab pos="2971800" algn="l"/>
                <a:tab pos="3429000" algn="l"/>
                <a:tab pos="5715000" algn="r"/>
              </a:tabLst>
            </a:pPr>
            <a:r>
              <a:rPr lang="en-GB" sz="2000" dirty="0">
                <a:solidFill>
                  <a:schemeClr val="tx1">
                    <a:lumMod val="75000"/>
                    <a:lumOff val="25000"/>
                  </a:schemeClr>
                </a:solidFill>
                <a:effectLst/>
                <a:latin typeface="Segoe UI" panose="020B0502040204020203" pitchFamily="34" charset="0"/>
                <a:ea typeface="Times New Roman" panose="02020603050405020304" pitchFamily="18" charset="0"/>
                <a:cs typeface="Times New Roman" panose="02020603050405020304" pitchFamily="18" charset="0"/>
              </a:rPr>
              <a:t>It should not be assumed that inclusion in the list inevitably implies that additional support will be necessary. </a:t>
            </a:r>
          </a:p>
          <a:p>
            <a:pPr algn="l">
              <a:lnSpc>
                <a:spcPct val="115000"/>
              </a:lnSpc>
              <a:tabLst>
                <a:tab pos="457200" algn="l"/>
                <a:tab pos="914400" algn="l"/>
                <a:tab pos="1371600" algn="l"/>
                <a:tab pos="1828800" algn="l"/>
                <a:tab pos="2971800" algn="l"/>
                <a:tab pos="3429000" algn="l"/>
                <a:tab pos="5715000" algn="r"/>
              </a:tabLst>
            </a:pPr>
            <a:endParaRPr lang="en-GB" sz="2000" dirty="0">
              <a:solidFill>
                <a:schemeClr val="tx1">
                  <a:lumMod val="75000"/>
                  <a:lumOff val="25000"/>
                </a:schemeClr>
              </a:solidFill>
              <a:latin typeface="Segoe UI" panose="020B0502040204020203" pitchFamily="34" charset="0"/>
              <a:ea typeface="Times New Roman" panose="02020603050405020304" pitchFamily="18" charset="0"/>
              <a:cs typeface="Times New Roman" panose="02020603050405020304" pitchFamily="18" charset="0"/>
            </a:endParaRPr>
          </a:p>
          <a:p>
            <a:pPr algn="l">
              <a:lnSpc>
                <a:spcPct val="115000"/>
              </a:lnSpc>
              <a:tabLst>
                <a:tab pos="457200" algn="l"/>
                <a:tab pos="914400" algn="l"/>
                <a:tab pos="1371600" algn="l"/>
                <a:tab pos="1828800" algn="l"/>
                <a:tab pos="2971800" algn="l"/>
                <a:tab pos="3429000" algn="l"/>
                <a:tab pos="5715000" algn="r"/>
              </a:tabLst>
            </a:pPr>
            <a:r>
              <a:rPr lang="en-GB" sz="2000" dirty="0">
                <a:solidFill>
                  <a:schemeClr val="tx1">
                    <a:lumMod val="75000"/>
                    <a:lumOff val="25000"/>
                  </a:schemeClr>
                </a:solidFill>
                <a:effectLst/>
                <a:latin typeface="Segoe UI" panose="020B0502040204020203" pitchFamily="34" charset="0"/>
                <a:ea typeface="Times New Roman" panose="02020603050405020304" pitchFamily="18" charset="0"/>
                <a:cs typeface="Times New Roman" panose="02020603050405020304" pitchFamily="18" charset="0"/>
              </a:rPr>
              <a:t>However, the ASL Act automatically deems that all looked after (care experienced) children and young people have additional support needs unless the education authority determine that they do not require additional support in order to benefit from school education.</a:t>
            </a:r>
            <a:endParaRPr lang="en-GB" sz="20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8" name="Rectangle 7">
            <a:extLst>
              <a:ext uri="{FF2B5EF4-FFF2-40B4-BE49-F238E27FC236}">
                <a16:creationId xmlns:a16="http://schemas.microsoft.com/office/drawing/2014/main" id="{C46FD860-AABD-4CF9-AEBD-F6F1D2491036}"/>
              </a:ext>
            </a:extLst>
          </p:cNvPr>
          <p:cNvSpPr/>
          <p:nvPr/>
        </p:nvSpPr>
        <p:spPr>
          <a:xfrm>
            <a:off x="283963" y="198497"/>
            <a:ext cx="6741300" cy="523220"/>
          </a:xfrm>
          <a:prstGeom prst="rect">
            <a:avLst/>
          </a:prstGeom>
        </p:spPr>
        <p:txBody>
          <a:bodyPr wrap="square">
            <a:spAutoFit/>
          </a:bodyPr>
          <a:lstStyle/>
          <a:p>
            <a:r>
              <a:rPr lang="en-GB" altLang="en-US" sz="2800" b="1" dirty="0">
                <a:solidFill>
                  <a:srgbClr val="00ABB5"/>
                </a:solidFill>
                <a:latin typeface="Segoe UI" panose="020B0502040204020203" pitchFamily="34" charset="0"/>
                <a:cs typeface="Segoe UI" panose="020B0502040204020203" pitchFamily="34" charset="0"/>
              </a:rPr>
              <a:t>ASN, Co-occurrence and Disability </a:t>
            </a:r>
          </a:p>
        </p:txBody>
      </p:sp>
    </p:spTree>
    <p:extLst>
      <p:ext uri="{BB962C8B-B14F-4D97-AF65-F5344CB8AC3E}">
        <p14:creationId xmlns:p14="http://schemas.microsoft.com/office/powerpoint/2010/main" val="234977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9272" y="214913"/>
            <a:ext cx="1321787" cy="677520"/>
          </a:xfrm>
          <a:prstGeom prst="rect">
            <a:avLst/>
          </a:prstGeom>
        </p:spPr>
      </p:pic>
      <p:sp>
        <p:nvSpPr>
          <p:cNvPr id="11" name="Rectangle 10">
            <a:extLst>
              <a:ext uri="{FF2B5EF4-FFF2-40B4-BE49-F238E27FC236}">
                <a16:creationId xmlns:a16="http://schemas.microsoft.com/office/drawing/2014/main" id="{5BF46ABE-E1C3-40C2-BDF6-E5517622B20B}"/>
              </a:ext>
            </a:extLst>
          </p:cNvPr>
          <p:cNvSpPr/>
          <p:nvPr/>
        </p:nvSpPr>
        <p:spPr>
          <a:xfrm>
            <a:off x="283963" y="198497"/>
            <a:ext cx="6741300" cy="523220"/>
          </a:xfrm>
          <a:prstGeom prst="rect">
            <a:avLst/>
          </a:prstGeom>
        </p:spPr>
        <p:txBody>
          <a:bodyPr wrap="square">
            <a:spAutoFit/>
          </a:bodyPr>
          <a:lstStyle/>
          <a:p>
            <a:r>
              <a:rPr lang="en-GB" altLang="en-US" sz="2800" b="1" dirty="0">
                <a:solidFill>
                  <a:srgbClr val="00ABB5"/>
                </a:solidFill>
                <a:latin typeface="Segoe UI" panose="020B0502040204020203" pitchFamily="34" charset="0"/>
                <a:cs typeface="Segoe UI" panose="020B0502040204020203" pitchFamily="34" charset="0"/>
              </a:rPr>
              <a:t>ASN, Co-occurrence and Disability </a:t>
            </a:r>
          </a:p>
        </p:txBody>
      </p:sp>
      <p:pic>
        <p:nvPicPr>
          <p:cNvPr id="7" name="Picture 6" descr="Image of a brain with text saying neurodiversity on a rainbow background">
            <a:extLst>
              <a:ext uri="{FF2B5EF4-FFF2-40B4-BE49-F238E27FC236}">
                <a16:creationId xmlns:a16="http://schemas.microsoft.com/office/drawing/2014/main" id="{EF8FC65A-BF6A-49FC-81E1-A08F16E134B1}"/>
              </a:ext>
            </a:extLst>
          </p:cNvPr>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631092" y="1677496"/>
            <a:ext cx="3280641" cy="3388775"/>
          </a:xfrm>
          <a:prstGeom prst="rect">
            <a:avLst/>
          </a:prstGeom>
          <a:noFill/>
          <a:ln>
            <a:noFill/>
          </a:ln>
        </p:spPr>
      </p:pic>
      <p:pic>
        <p:nvPicPr>
          <p:cNvPr id="4" name="Picture 3" descr="Timeline&#10;&#10;Description automatically generated with low confidence">
            <a:extLst>
              <a:ext uri="{FF2B5EF4-FFF2-40B4-BE49-F238E27FC236}">
                <a16:creationId xmlns:a16="http://schemas.microsoft.com/office/drawing/2014/main" id="{224A9808-A412-4EA2-9C9C-315144AF99C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73942" y="0"/>
            <a:ext cx="5818058" cy="6858000"/>
          </a:xfrm>
          <a:prstGeom prst="rect">
            <a:avLst/>
          </a:prstGeom>
        </p:spPr>
      </p:pic>
    </p:spTree>
    <p:extLst>
      <p:ext uri="{BB962C8B-B14F-4D97-AF65-F5344CB8AC3E}">
        <p14:creationId xmlns:p14="http://schemas.microsoft.com/office/powerpoint/2010/main" val="370290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671D-E209-44FF-B871-00F6F066FCF5}"/>
              </a:ext>
            </a:extLst>
          </p:cNvPr>
          <p:cNvSpPr>
            <a:spLocks noGrp="1"/>
          </p:cNvSpPr>
          <p:nvPr>
            <p:ph type="title"/>
          </p:nvPr>
        </p:nvSpPr>
        <p:spPr/>
        <p:txBody>
          <a:bodyPr/>
          <a:lstStyle/>
          <a:p>
            <a:r>
              <a:rPr lang="en-GB" dirty="0">
                <a:latin typeface="Segoe UI" panose="020B0502040204020203" pitchFamily="34" charset="0"/>
                <a:cs typeface="Segoe UI" panose="020B0502040204020203" pitchFamily="34" charset="0"/>
              </a:rPr>
              <a:t>Staged Intervention </a:t>
            </a:r>
          </a:p>
        </p:txBody>
      </p:sp>
      <p:sp>
        <p:nvSpPr>
          <p:cNvPr id="4" name="Rectangle 3">
            <a:extLst>
              <a:ext uri="{FF2B5EF4-FFF2-40B4-BE49-F238E27FC236}">
                <a16:creationId xmlns:a16="http://schemas.microsoft.com/office/drawing/2014/main" id="{6E7F29E7-E43E-4D29-B5C7-79607BC8739A}"/>
              </a:ext>
            </a:extLst>
          </p:cNvPr>
          <p:cNvSpPr/>
          <p:nvPr/>
        </p:nvSpPr>
        <p:spPr>
          <a:xfrm>
            <a:off x="594324" y="1541463"/>
            <a:ext cx="10817922" cy="4524315"/>
          </a:xfrm>
          <a:prstGeom prst="rect">
            <a:avLst/>
          </a:prstGeom>
        </p:spPr>
        <p:txBody>
          <a:bodyPr wrap="square">
            <a:spAutoFit/>
          </a:bodyPr>
          <a:lstStyle/>
          <a:p>
            <a:r>
              <a:rPr lang="en-GB" sz="2400" kern="0" dirty="0">
                <a:solidFill>
                  <a:schemeClr val="tx1">
                    <a:lumMod val="85000"/>
                    <a:lumOff val="15000"/>
                  </a:schemeClr>
                </a:solidFill>
                <a:latin typeface="Segoe UI" panose="020B0502040204020203" pitchFamily="34" charset="0"/>
                <a:cs typeface="Segoe UI" panose="020B0502040204020203" pitchFamily="34" charset="0"/>
              </a:rPr>
              <a:t>Staged intervention is used as a means of identification, assessment, planning, recording and review to meet the learning needs of children and young people. </a:t>
            </a:r>
            <a:r>
              <a:rPr lang="en-GB" sz="2400" dirty="0">
                <a:latin typeface="Segoe UI" panose="020B0502040204020203" pitchFamily="34" charset="0"/>
                <a:cs typeface="Segoe UI" panose="020B0502040204020203" pitchFamily="34" charset="0"/>
              </a:rPr>
              <a:t>Staged intervention:</a:t>
            </a:r>
            <a:endParaRPr lang="en-GB" sz="2400" b="1" dirty="0">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en-GB" sz="2400" dirty="0">
                <a:latin typeface="Segoe UI" panose="020B0502040204020203" pitchFamily="34" charset="0"/>
                <a:cs typeface="Segoe UI" panose="020B0502040204020203" pitchFamily="34" charset="0"/>
              </a:rPr>
              <a:t>Provides a solution-focused approach to meeting needs at the earliest opportunity and with the least intrusive level of intervention. </a:t>
            </a:r>
          </a:p>
          <a:p>
            <a:pPr marL="342900" lvl="0" indent="-342900">
              <a:buFont typeface="Arial" panose="020B0604020202020204" pitchFamily="34" charset="0"/>
              <a:buChar char="•"/>
            </a:pPr>
            <a:endParaRPr lang="en-GB" sz="2400" b="1" dirty="0">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en-GB" sz="2400" dirty="0">
                <a:latin typeface="Segoe UI" panose="020B0502040204020203" pitchFamily="34" charset="0"/>
                <a:cs typeface="Segoe UI" panose="020B0502040204020203" pitchFamily="34" charset="0"/>
              </a:rPr>
              <a:t>Involves the child, parents/carers, school staff and, at some levels, other professionals. All working in partnership to get it right for every child. </a:t>
            </a:r>
          </a:p>
          <a:p>
            <a:r>
              <a:rPr lang="en-GB" sz="2400" dirty="0">
                <a:latin typeface="Segoe UI" panose="020B0502040204020203" pitchFamily="34" charset="0"/>
                <a:cs typeface="Segoe UI" panose="020B0502040204020203" pitchFamily="34" charset="0"/>
              </a:rPr>
              <a:t> </a:t>
            </a:r>
          </a:p>
          <a:p>
            <a:r>
              <a:rPr lang="en-GB" sz="2400" dirty="0">
                <a:latin typeface="Segoe UI" panose="020B0502040204020203" pitchFamily="34" charset="0"/>
                <a:cs typeface="Segoe UI" panose="020B0502040204020203" pitchFamily="34" charset="0"/>
              </a:rPr>
              <a:t>Staged intervention is designed to be flexible and allows for movement between stages depending on progress. There are variations between local authorities regarding the number of stages within their process</a:t>
            </a:r>
            <a:r>
              <a:rPr lang="en-GB" sz="2400" kern="0" dirty="0">
                <a:solidFill>
                  <a:schemeClr val="tx1">
                    <a:lumMod val="85000"/>
                    <a:lumOff val="15000"/>
                  </a:schemeClr>
                </a:solidFill>
                <a:latin typeface="Segoe UI" panose="020B0502040204020203" pitchFamily="34" charset="0"/>
                <a:cs typeface="Segoe UI" panose="020B0502040204020203" pitchFamily="34" charset="0"/>
              </a:rPr>
              <a:t>  </a:t>
            </a:r>
          </a:p>
        </p:txBody>
      </p:sp>
      <p:pic>
        <p:nvPicPr>
          <p:cNvPr id="5" name="Picture 4">
            <a:extLst>
              <a:ext uri="{FF2B5EF4-FFF2-40B4-BE49-F238E27FC236}">
                <a16:creationId xmlns:a16="http://schemas.microsoft.com/office/drawing/2014/main" id="{B6D4B681-44FF-4392-AA99-0AE08509850C}"/>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6" name="Rectangle 5">
            <a:extLst>
              <a:ext uri="{FF2B5EF4-FFF2-40B4-BE49-F238E27FC236}">
                <a16:creationId xmlns:a16="http://schemas.microsoft.com/office/drawing/2014/main" id="{804D7639-F9DB-46BB-BF69-57FC99B4D0DB}"/>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497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EB4279-A941-499A-ADB3-9AF46A6C1AFF}"/>
              </a:ext>
            </a:extLst>
          </p:cNvPr>
          <p:cNvSpPr txBox="1">
            <a:spLocks/>
          </p:cNvSpPr>
          <p:nvPr/>
        </p:nvSpPr>
        <p:spPr>
          <a:xfrm>
            <a:off x="666751" y="8302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latin typeface="Segoe UI" panose="020B0502040204020203" pitchFamily="34" charset="0"/>
                <a:cs typeface="Segoe UI" panose="020B0502040204020203" pitchFamily="34" charset="0"/>
              </a:rPr>
              <a:t>Universal Support </a:t>
            </a:r>
          </a:p>
        </p:txBody>
      </p:sp>
      <p:sp>
        <p:nvSpPr>
          <p:cNvPr id="6" name="Content Placeholder 2">
            <a:extLst>
              <a:ext uri="{FF2B5EF4-FFF2-40B4-BE49-F238E27FC236}">
                <a16:creationId xmlns:a16="http://schemas.microsoft.com/office/drawing/2014/main" id="{CA094787-623B-4D16-904D-C6D4C91C24DA}"/>
              </a:ext>
            </a:extLst>
          </p:cNvPr>
          <p:cNvSpPr txBox="1">
            <a:spLocks/>
          </p:cNvSpPr>
          <p:nvPr/>
        </p:nvSpPr>
        <p:spPr>
          <a:xfrm>
            <a:off x="685800" y="1887538"/>
            <a:ext cx="10817923" cy="3702050"/>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400" kern="0" dirty="0">
                <a:solidFill>
                  <a:schemeClr val="tx1">
                    <a:lumMod val="85000"/>
                    <a:lumOff val="15000"/>
                  </a:schemeClr>
                </a:solidFill>
                <a:latin typeface="Segoe UI" panose="020B0502040204020203" pitchFamily="34" charset="0"/>
                <a:cs typeface="Segoe UI" panose="020B0502040204020203" pitchFamily="34" charset="0"/>
              </a:rPr>
              <a:t>The entitlement to universal  support for all children and young people is provided from within the existing pre-school and school settings.</a:t>
            </a:r>
          </a:p>
          <a:p>
            <a:endParaRPr lang="en-GB" sz="2400" kern="0" dirty="0">
              <a:solidFill>
                <a:schemeClr val="tx1">
                  <a:lumMod val="85000"/>
                  <a:lumOff val="15000"/>
                </a:schemeClr>
              </a:solidFill>
              <a:latin typeface="Segoe UI" panose="020B0502040204020203" pitchFamily="34" charset="0"/>
              <a:cs typeface="Segoe UI" panose="020B0502040204020203" pitchFamily="34" charset="0"/>
            </a:endParaRPr>
          </a:p>
          <a:p>
            <a:endParaRPr lang="en-GB" sz="2400" kern="0" dirty="0">
              <a:solidFill>
                <a:schemeClr val="tx1">
                  <a:lumMod val="85000"/>
                  <a:lumOff val="15000"/>
                </a:schemeClr>
              </a:solidFill>
              <a:latin typeface="Segoe UI" panose="020B0502040204020203" pitchFamily="34" charset="0"/>
              <a:cs typeface="Segoe UI" panose="020B0502040204020203" pitchFamily="34" charset="0"/>
            </a:endParaRPr>
          </a:p>
          <a:p>
            <a:r>
              <a:rPr lang="en-GB" sz="2400" kern="0" dirty="0">
                <a:solidFill>
                  <a:schemeClr val="tx1">
                    <a:lumMod val="85000"/>
                    <a:lumOff val="15000"/>
                  </a:schemeClr>
                </a:solidFill>
                <a:latin typeface="Segoe UI" panose="020B0502040204020203" pitchFamily="34" charset="0"/>
                <a:cs typeface="Segoe UI" panose="020B0502040204020203" pitchFamily="34" charset="0"/>
              </a:rPr>
              <a:t>Universal support starts with the ethos, climate and relationships within every learning environment. It is the responsibility of all practitioners  to take a child-centred approach which promotes and supports wellbeing, inclusion equality and fairness</a:t>
            </a:r>
          </a:p>
        </p:txBody>
      </p:sp>
      <p:pic>
        <p:nvPicPr>
          <p:cNvPr id="4" name="Picture 3">
            <a:extLst>
              <a:ext uri="{FF2B5EF4-FFF2-40B4-BE49-F238E27FC236}">
                <a16:creationId xmlns:a16="http://schemas.microsoft.com/office/drawing/2014/main" id="{E1F3E76A-D4C4-40A1-9DEB-4EAACEF98976}"/>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7" name="Rectangle 6">
            <a:extLst>
              <a:ext uri="{FF2B5EF4-FFF2-40B4-BE49-F238E27FC236}">
                <a16:creationId xmlns:a16="http://schemas.microsoft.com/office/drawing/2014/main" id="{4FAB53E7-9D7C-47C2-A495-C76C3C8CCFD7}"/>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539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EB4279-A941-499A-ADB3-9AF46A6C1AFF}"/>
              </a:ext>
            </a:extLst>
          </p:cNvPr>
          <p:cNvSpPr txBox="1">
            <a:spLocks/>
          </p:cNvSpPr>
          <p:nvPr/>
        </p:nvSpPr>
        <p:spPr>
          <a:xfrm>
            <a:off x="666751" y="8302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latin typeface="Segoe UI" panose="020B0502040204020203" pitchFamily="34" charset="0"/>
                <a:cs typeface="Segoe UI" panose="020B0502040204020203" pitchFamily="34" charset="0"/>
              </a:rPr>
              <a:t>Universal Support  - Examples  </a:t>
            </a:r>
          </a:p>
        </p:txBody>
      </p:sp>
      <p:sp>
        <p:nvSpPr>
          <p:cNvPr id="6" name="Content Placeholder 2">
            <a:extLst>
              <a:ext uri="{FF2B5EF4-FFF2-40B4-BE49-F238E27FC236}">
                <a16:creationId xmlns:a16="http://schemas.microsoft.com/office/drawing/2014/main" id="{CA094787-623B-4D16-904D-C6D4C91C24DA}"/>
              </a:ext>
            </a:extLst>
          </p:cNvPr>
          <p:cNvSpPr txBox="1">
            <a:spLocks/>
          </p:cNvSpPr>
          <p:nvPr/>
        </p:nvSpPr>
        <p:spPr>
          <a:xfrm>
            <a:off x="685800" y="1887538"/>
            <a:ext cx="10817923" cy="3702050"/>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400" kern="0" dirty="0">
                <a:solidFill>
                  <a:schemeClr val="tx1">
                    <a:lumMod val="85000"/>
                    <a:lumOff val="15000"/>
                  </a:schemeClr>
                </a:solidFill>
                <a:latin typeface="Segoe UI" panose="020B0502040204020203" pitchFamily="34" charset="0"/>
                <a:cs typeface="Segoe UI" panose="020B0502040204020203" pitchFamily="34" charset="0"/>
              </a:rPr>
              <a:t>Note – this list is not exhaustive.</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Personalised learning plans</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Literacy, numeracy or health and wellbeing support</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Enhanced transition e.g. P7 – S1 </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Use of ICT e.g. digital learning and teaching resources such as course work, P1, P4, P7 &amp; S3 Scottish National Standardised Assessments </a:t>
            </a:r>
            <a:r>
              <a:rPr lang="en-GB" dirty="0">
                <a:solidFill>
                  <a:schemeClr val="tx1">
                    <a:lumMod val="85000"/>
                    <a:lumOff val="15000"/>
                  </a:schemeClr>
                </a:solidFill>
                <a:latin typeface="Segoe UI" panose="020B0502040204020203" pitchFamily="34" charset="0"/>
                <a:cs typeface="Segoe UI" panose="020B0502040204020203" pitchFamily="34" charset="0"/>
              </a:rPr>
              <a:t>(</a:t>
            </a:r>
            <a:r>
              <a:rPr lang="en-GB" sz="2400" dirty="0">
                <a:solidFill>
                  <a:schemeClr val="tx1">
                    <a:lumMod val="85000"/>
                    <a:lumOff val="15000"/>
                  </a:schemeClr>
                </a:solidFill>
                <a:latin typeface="Segoe UI" panose="020B0502040204020203" pitchFamily="34" charset="0"/>
                <a:cs typeface="Segoe UI" panose="020B0502040204020203" pitchFamily="34" charset="0"/>
              </a:rPr>
              <a:t>SNSA) , prelims and digital SQA exams Quiet spaces</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Visual time tables </a:t>
            </a:r>
          </a:p>
          <a:p>
            <a:r>
              <a:rPr lang="en-GB" sz="2400" kern="0" dirty="0">
                <a:solidFill>
                  <a:schemeClr val="tx1">
                    <a:lumMod val="85000"/>
                    <a:lumOff val="15000"/>
                  </a:schemeClr>
                </a:solidFill>
                <a:latin typeface="Segoe UI" panose="020B0502040204020203"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E1F3E76A-D4C4-40A1-9DEB-4EAACEF98976}"/>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7" name="Rectangle 6">
            <a:extLst>
              <a:ext uri="{FF2B5EF4-FFF2-40B4-BE49-F238E27FC236}">
                <a16:creationId xmlns:a16="http://schemas.microsoft.com/office/drawing/2014/main" id="{4FAB53E7-9D7C-47C2-A495-C76C3C8CCFD7}"/>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287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5142" y="6384175"/>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81E86E8F-D348-4054-9F97-503A9C0D0C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6013" y="2251247"/>
            <a:ext cx="2216727" cy="2216727"/>
          </a:xfrm>
          <a:prstGeom prst="rect">
            <a:avLst/>
          </a:prstGeom>
        </p:spPr>
      </p:pic>
      <p:sp>
        <p:nvSpPr>
          <p:cNvPr id="9" name="Title 1">
            <a:extLst>
              <a:ext uri="{FF2B5EF4-FFF2-40B4-BE49-F238E27FC236}">
                <a16:creationId xmlns:a16="http://schemas.microsoft.com/office/drawing/2014/main" id="{B02ED651-A135-4B3D-929D-BE82B65072D0}"/>
              </a:ext>
            </a:extLst>
          </p:cNvPr>
          <p:cNvSpPr txBox="1">
            <a:spLocks/>
          </p:cNvSpPr>
          <p:nvPr/>
        </p:nvSpPr>
        <p:spPr>
          <a:xfrm>
            <a:off x="454152" y="570799"/>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dirty="0"/>
              <a:t>Scottish Context for Inclusion, Equality and Equity</a:t>
            </a:r>
          </a:p>
          <a:p>
            <a:endParaRPr lang="en-GB" kern="0" dirty="0">
              <a:cs typeface="Calibri" panose="020F0502020204030204" pitchFamily="34" charset="0"/>
            </a:endParaRPr>
          </a:p>
        </p:txBody>
      </p:sp>
      <p:sp>
        <p:nvSpPr>
          <p:cNvPr id="2" name="Rectangle 1">
            <a:extLst>
              <a:ext uri="{FF2B5EF4-FFF2-40B4-BE49-F238E27FC236}">
                <a16:creationId xmlns:a16="http://schemas.microsoft.com/office/drawing/2014/main" id="{52FE8B07-1E40-4237-8AA3-EBA3F504770A}"/>
              </a:ext>
            </a:extLst>
          </p:cNvPr>
          <p:cNvSpPr/>
          <p:nvPr/>
        </p:nvSpPr>
        <p:spPr>
          <a:xfrm>
            <a:off x="454152" y="1453411"/>
            <a:ext cx="8383171" cy="4483215"/>
          </a:xfrm>
          <a:prstGeom prst="rect">
            <a:avLst/>
          </a:prstGeom>
        </p:spPr>
        <p:txBody>
          <a:bodyPr wrap="square">
            <a:spAutoFit/>
          </a:bodyPr>
          <a:lstStyle/>
          <a:p>
            <a:pPr>
              <a:lnSpc>
                <a:spcPct val="120000"/>
              </a:lnSpc>
            </a:pPr>
            <a:r>
              <a:rPr lang="en-GB" sz="2400" dirty="0">
                <a:solidFill>
                  <a:schemeClr val="tx1">
                    <a:lumMod val="65000"/>
                    <a:lumOff val="35000"/>
                  </a:schemeClr>
                </a:solidFill>
                <a:latin typeface="Segoe UI" panose="020B0502040204020203" pitchFamily="34" charset="0"/>
                <a:ea typeface="Times New Roman" panose="02020603050405020304" pitchFamily="18" charset="0"/>
                <a:cs typeface="Segoe UI" panose="020B0502040204020203" pitchFamily="34" charset="0"/>
              </a:rPr>
              <a:t>Scottish education is based on the belief that education is a human right and that all children and young people should be supported to reach their fullest potential. </a:t>
            </a:r>
            <a:r>
              <a:rPr lang="en-GB" sz="2400" dirty="0">
                <a:solidFill>
                  <a:schemeClr val="tx1">
                    <a:lumMod val="65000"/>
                    <a:lumOff val="35000"/>
                  </a:schemeClr>
                </a:solidFill>
              </a:rPr>
              <a:t>Children’s rights and entitlements are fundamental to Scotland’s approach to inclusive education. It is supported by the legislative framework and key policy drivers </a:t>
            </a:r>
            <a:endParaRPr lang="en-GB" sz="2400" dirty="0">
              <a:solidFill>
                <a:schemeClr val="tx1">
                  <a:lumMod val="65000"/>
                  <a:lumOff val="35000"/>
                </a:schemeClr>
              </a:solidFill>
              <a:latin typeface="Segoe UI" panose="020B0502040204020203" pitchFamily="34" charset="0"/>
              <a:ea typeface="Times New Roman" panose="02020603050405020304" pitchFamily="18" charset="0"/>
              <a:cs typeface="Segoe UI" panose="020B0502040204020203" pitchFamily="34" charset="0"/>
            </a:endParaRPr>
          </a:p>
          <a:p>
            <a:pPr>
              <a:lnSpc>
                <a:spcPct val="120000"/>
              </a:lnSpc>
            </a:pPr>
            <a:endParaRPr lang="en-GB" sz="2400" dirty="0">
              <a:solidFill>
                <a:schemeClr val="tx1">
                  <a:lumMod val="65000"/>
                  <a:lumOff val="35000"/>
                </a:schemeClr>
              </a:solidFill>
              <a:latin typeface="Segoe UI" panose="020B0502040204020203" pitchFamily="34" charset="0"/>
              <a:ea typeface="Times New Roman" panose="02020603050405020304" pitchFamily="18" charset="0"/>
              <a:cs typeface="Segoe UI" panose="020B0502040204020203" pitchFamily="34" charset="0"/>
            </a:endParaRPr>
          </a:p>
          <a:p>
            <a:pPr>
              <a:lnSpc>
                <a:spcPct val="120000"/>
              </a:lnSpc>
            </a:pPr>
            <a:r>
              <a:rPr lang="en-GB" sz="2400" dirty="0">
                <a:solidFill>
                  <a:schemeClr val="tx1">
                    <a:lumMod val="65000"/>
                    <a:lumOff val="35000"/>
                  </a:schemeClr>
                </a:solidFill>
                <a:latin typeface="Segoe UI" panose="020B0502040204020203" pitchFamily="34" charset="0"/>
                <a:ea typeface="Times New Roman" panose="02020603050405020304" pitchFamily="18" charset="0"/>
                <a:cs typeface="Segoe UI" panose="020B0502040204020203" pitchFamily="34" charset="0"/>
              </a:rPr>
              <a:t>Scotland’s education system is designed to be an inclusive one for all children and young people in Scottish schools, with or without additional support needs. </a:t>
            </a:r>
          </a:p>
        </p:txBody>
      </p:sp>
      <p:pic>
        <p:nvPicPr>
          <p:cNvPr id="10" name="Picture 9">
            <a:extLst>
              <a:ext uri="{FF2B5EF4-FFF2-40B4-BE49-F238E27FC236}">
                <a16:creationId xmlns:a16="http://schemas.microsoft.com/office/drawing/2014/main" id="{76A3491A-CD37-4639-ACE9-606790EBBC38}"/>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784377" y="663217"/>
            <a:ext cx="1013494" cy="526364"/>
          </a:xfrm>
          <a:prstGeom prst="rect">
            <a:avLst/>
          </a:prstGeom>
        </p:spPr>
      </p:pic>
      <p:sp>
        <p:nvSpPr>
          <p:cNvPr id="7" name="Rectangle 6">
            <a:extLst>
              <a:ext uri="{FF2B5EF4-FFF2-40B4-BE49-F238E27FC236}">
                <a16:creationId xmlns:a16="http://schemas.microsoft.com/office/drawing/2014/main" id="{E801EF0D-E507-428B-9892-6D1C51423083}"/>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6482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88B0DE-A8C1-4899-BDF6-1FD750BB432E}"/>
              </a:ext>
            </a:extLst>
          </p:cNvPr>
          <p:cNvSpPr txBox="1">
            <a:spLocks/>
          </p:cNvSpPr>
          <p:nvPr/>
        </p:nvSpPr>
        <p:spPr>
          <a:xfrm>
            <a:off x="666751" y="8302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latin typeface="Segoe UI" panose="020B0502040204020203" pitchFamily="34" charset="0"/>
                <a:cs typeface="Segoe UI" panose="020B0502040204020203" pitchFamily="34" charset="0"/>
              </a:rPr>
              <a:t>Targeted Support </a:t>
            </a:r>
          </a:p>
        </p:txBody>
      </p:sp>
      <p:sp>
        <p:nvSpPr>
          <p:cNvPr id="6" name="Content Placeholder 2">
            <a:extLst>
              <a:ext uri="{FF2B5EF4-FFF2-40B4-BE49-F238E27FC236}">
                <a16:creationId xmlns:a16="http://schemas.microsoft.com/office/drawing/2014/main" id="{4A8BEA9F-672F-4CBC-8DAD-7B47BD5643DE}"/>
              </a:ext>
            </a:extLst>
          </p:cNvPr>
          <p:cNvSpPr txBox="1">
            <a:spLocks/>
          </p:cNvSpPr>
          <p:nvPr/>
        </p:nvSpPr>
        <p:spPr>
          <a:xfrm>
            <a:off x="685800" y="1887538"/>
            <a:ext cx="10817923" cy="3702050"/>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400" kern="0" dirty="0">
                <a:solidFill>
                  <a:schemeClr val="tx1">
                    <a:lumMod val="85000"/>
                    <a:lumOff val="15000"/>
                  </a:schemeClr>
                </a:solidFill>
                <a:latin typeface="Segoe UI" panose="020B0502040204020203" pitchFamily="34" charset="0"/>
                <a:cs typeface="Segoe UI" panose="020B0502040204020203" pitchFamily="34" charset="0"/>
              </a:rPr>
              <a:t>Targeted support is usually, but not exclusively, co-ordinated and provided by staff with additional training and expertise through a staged intervention process. This may be by staff other than the class teacher and </a:t>
            </a:r>
            <a:r>
              <a:rPr lang="en-GB" sz="2400" kern="0" dirty="0" err="1">
                <a:solidFill>
                  <a:schemeClr val="tx1">
                    <a:lumMod val="85000"/>
                    <a:lumOff val="15000"/>
                  </a:schemeClr>
                </a:solidFill>
                <a:latin typeface="Segoe UI" panose="020B0502040204020203" pitchFamily="34" charset="0"/>
                <a:cs typeface="Segoe UI" panose="020B0502040204020203" pitchFamily="34" charset="0"/>
              </a:rPr>
              <a:t>outwith</a:t>
            </a:r>
            <a:r>
              <a:rPr lang="en-GB" sz="2400" kern="0" dirty="0">
                <a:solidFill>
                  <a:schemeClr val="tx1">
                    <a:lumMod val="85000"/>
                    <a:lumOff val="15000"/>
                  </a:schemeClr>
                </a:solidFill>
                <a:latin typeface="Segoe UI" panose="020B0502040204020203" pitchFamily="34" charset="0"/>
                <a:cs typeface="Segoe UI" panose="020B0502040204020203" pitchFamily="34" charset="0"/>
              </a:rPr>
              <a:t> the pre-school or  school setting but within education services </a:t>
            </a:r>
          </a:p>
          <a:p>
            <a:endParaRPr lang="en-GB" sz="2400" kern="0" dirty="0">
              <a:solidFill>
                <a:schemeClr val="tx1">
                  <a:lumMod val="85000"/>
                  <a:lumOff val="15000"/>
                </a:schemeClr>
              </a:solidFill>
              <a:latin typeface="Segoe UI" panose="020B0502040204020203" pitchFamily="34" charset="0"/>
              <a:cs typeface="Segoe UI" panose="020B0502040204020203" pitchFamily="34" charset="0"/>
            </a:endParaRPr>
          </a:p>
          <a:p>
            <a:endParaRPr lang="en-GB" sz="2400" kern="0" dirty="0">
              <a:solidFill>
                <a:schemeClr val="tx1">
                  <a:lumMod val="85000"/>
                  <a:lumOff val="15000"/>
                </a:schemeClr>
              </a:solidFill>
              <a:latin typeface="Segoe UI" panose="020B0502040204020203" pitchFamily="34" charset="0"/>
              <a:cs typeface="Segoe UI" panose="020B0502040204020203" pitchFamily="34" charset="0"/>
            </a:endParaRPr>
          </a:p>
          <a:p>
            <a:r>
              <a:rPr lang="en-GB" sz="2400" kern="0" dirty="0">
                <a:solidFill>
                  <a:schemeClr val="tx1">
                    <a:lumMod val="85000"/>
                    <a:lumOff val="15000"/>
                  </a:schemeClr>
                </a:solidFill>
                <a:latin typeface="Segoe UI" panose="020B0502040204020203" pitchFamily="34" charset="0"/>
                <a:cs typeface="Segoe UI" panose="020B0502040204020203" pitchFamily="34" charset="0"/>
              </a:rPr>
              <a:t>Targeted' support is any focused support which children or young people may require for short or longer periods of time to help them overcome barriers to learning or to ensure progress in learning. </a:t>
            </a:r>
          </a:p>
        </p:txBody>
      </p:sp>
      <p:pic>
        <p:nvPicPr>
          <p:cNvPr id="4" name="Picture 3">
            <a:extLst>
              <a:ext uri="{FF2B5EF4-FFF2-40B4-BE49-F238E27FC236}">
                <a16:creationId xmlns:a16="http://schemas.microsoft.com/office/drawing/2014/main" id="{5A705EDC-087F-4EEA-9834-FE9677C927E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7" name="Rectangle 6">
            <a:extLst>
              <a:ext uri="{FF2B5EF4-FFF2-40B4-BE49-F238E27FC236}">
                <a16:creationId xmlns:a16="http://schemas.microsoft.com/office/drawing/2014/main" id="{AD1F3B5C-16F2-4C43-A4D1-1E4451B2F3A5}"/>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895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88B0DE-A8C1-4899-BDF6-1FD750BB432E}"/>
              </a:ext>
            </a:extLst>
          </p:cNvPr>
          <p:cNvSpPr txBox="1">
            <a:spLocks/>
          </p:cNvSpPr>
          <p:nvPr/>
        </p:nvSpPr>
        <p:spPr>
          <a:xfrm>
            <a:off x="666751" y="8302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latin typeface="Segoe UI" panose="020B0502040204020203" pitchFamily="34" charset="0"/>
                <a:cs typeface="Segoe UI" panose="020B0502040204020203" pitchFamily="34" charset="0"/>
              </a:rPr>
              <a:t>Targeted Support - Examples </a:t>
            </a:r>
          </a:p>
        </p:txBody>
      </p:sp>
      <p:sp>
        <p:nvSpPr>
          <p:cNvPr id="6" name="Content Placeholder 2">
            <a:extLst>
              <a:ext uri="{FF2B5EF4-FFF2-40B4-BE49-F238E27FC236}">
                <a16:creationId xmlns:a16="http://schemas.microsoft.com/office/drawing/2014/main" id="{4A8BEA9F-672F-4CBC-8DAD-7B47BD5643DE}"/>
              </a:ext>
            </a:extLst>
          </p:cNvPr>
          <p:cNvSpPr txBox="1">
            <a:spLocks/>
          </p:cNvSpPr>
          <p:nvPr/>
        </p:nvSpPr>
        <p:spPr>
          <a:xfrm>
            <a:off x="685800" y="1887538"/>
            <a:ext cx="10817923" cy="3702050"/>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400" kern="0" dirty="0">
                <a:solidFill>
                  <a:schemeClr val="tx1">
                    <a:lumMod val="85000"/>
                    <a:lumOff val="15000"/>
                  </a:schemeClr>
                </a:solidFill>
                <a:latin typeface="Segoe UI" panose="020B0502040204020203" pitchFamily="34" charset="0"/>
                <a:cs typeface="Segoe UI" panose="020B0502040204020203" pitchFamily="34" charset="0"/>
              </a:rPr>
              <a:t>Note – this list is not exhaustive.</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Higher attaining children (ensuring progression) </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Bereavement </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Input from Allied Health Professionals e.g. speech and language therapist </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Specific Learning difficulties </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Trauma </a:t>
            </a:r>
          </a:p>
          <a:p>
            <a:pPr marL="342900" lvl="0" indent="-342900">
              <a:buFont typeface="Arial" panose="020B0604020202020204" pitchFamily="34" charset="0"/>
              <a:buChar char="•"/>
            </a:pPr>
            <a:r>
              <a:rPr lang="en-GB" sz="2400" dirty="0">
                <a:solidFill>
                  <a:schemeClr val="tx1">
                    <a:lumMod val="85000"/>
                    <a:lumOff val="15000"/>
                  </a:schemeClr>
                </a:solidFill>
                <a:latin typeface="Segoe UI" panose="020B0502040204020203" pitchFamily="34" charset="0"/>
                <a:cs typeface="Segoe UI" panose="020B0502040204020203" pitchFamily="34" charset="0"/>
              </a:rPr>
              <a:t>Complex needs </a:t>
            </a:r>
          </a:p>
          <a:p>
            <a:endParaRPr lang="en-GB" sz="2400" kern="0" dirty="0">
              <a:solidFill>
                <a:schemeClr val="tx1">
                  <a:lumMod val="85000"/>
                  <a:lumOff val="15000"/>
                </a:schemeClr>
              </a:solidFill>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5A705EDC-087F-4EEA-9834-FE9677C927E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7" name="Rectangle 6">
            <a:extLst>
              <a:ext uri="{FF2B5EF4-FFF2-40B4-BE49-F238E27FC236}">
                <a16:creationId xmlns:a16="http://schemas.microsoft.com/office/drawing/2014/main" id="{AD1F3B5C-16F2-4C43-A4D1-1E4451B2F3A5}"/>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46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95B367-1BCD-4A97-9F10-0A95A47680B1}"/>
              </a:ext>
            </a:extLst>
          </p:cNvPr>
          <p:cNvSpPr>
            <a:spLocks noGrp="1"/>
          </p:cNvSpPr>
          <p:nvPr>
            <p:ph type="title"/>
          </p:nvPr>
        </p:nvSpPr>
        <p:spPr>
          <a:xfrm>
            <a:off x="615142" y="443444"/>
            <a:ext cx="8160558" cy="953555"/>
          </a:xfrm>
        </p:spPr>
        <p:txBody>
          <a:bodyPr anchor="t"/>
          <a:lstStyle/>
          <a:p>
            <a:r>
              <a:rPr lang="en-GB" sz="2800" dirty="0">
                <a:latin typeface="Segoe UI" panose="020B0502040204020203" pitchFamily="34" charset="0"/>
                <a:cs typeface="Segoe UI" panose="020B0502040204020203" pitchFamily="34" charset="0"/>
              </a:rPr>
              <a:t>Support approaches and strategies education staff need to know.</a:t>
            </a:r>
          </a:p>
        </p:txBody>
      </p:sp>
      <p:sp>
        <p:nvSpPr>
          <p:cNvPr id="5" name="Rectangle 4">
            <a:extLst>
              <a:ext uri="{FF2B5EF4-FFF2-40B4-BE49-F238E27FC236}">
                <a16:creationId xmlns:a16="http://schemas.microsoft.com/office/drawing/2014/main" id="{5E1BA8F7-5786-4C66-9366-4199904747BD}"/>
              </a:ext>
            </a:extLst>
          </p:cNvPr>
          <p:cNvSpPr/>
          <p:nvPr/>
        </p:nvSpPr>
        <p:spPr>
          <a:xfrm>
            <a:off x="539692" y="1539655"/>
            <a:ext cx="10777056" cy="4893647"/>
          </a:xfrm>
          <a:prstGeom prst="rect">
            <a:avLst/>
          </a:prstGeom>
        </p:spPr>
        <p:txBody>
          <a:bodyPr wrap="square">
            <a:spAutoFit/>
          </a:bodyPr>
          <a:lstStyle/>
          <a:p>
            <a:pPr marL="342900" indent="-342900">
              <a:spcBef>
                <a:spcPts val="30"/>
              </a:spcBef>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Awareness of the Scottish context and inclusion </a:t>
            </a:r>
          </a:p>
          <a:p>
            <a:pPr marL="342900" indent="-342900">
              <a:spcBef>
                <a:spcPts val="30"/>
              </a:spcBef>
              <a:buFont typeface="Arial" panose="020B0604020202020204" pitchFamily="34" charset="0"/>
              <a:buChar char="•"/>
            </a:pPr>
            <a:endParaRPr lang="en-GB" sz="24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spcBef>
                <a:spcPts val="30"/>
              </a:spcBef>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Awareness of ASN and co-occurrence  </a:t>
            </a:r>
          </a:p>
          <a:p>
            <a:pPr marL="342900" indent="-342900">
              <a:spcBef>
                <a:spcPts val="30"/>
              </a:spcBef>
              <a:buFont typeface="Arial" panose="020B0604020202020204" pitchFamily="34" charset="0"/>
              <a:buChar char="•"/>
            </a:pPr>
            <a:endParaRPr lang="en-GB" sz="24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spcBef>
                <a:spcPts val="30"/>
              </a:spcBef>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Effective learning and teaching pedagogy &amp; learner participation </a:t>
            </a:r>
          </a:p>
          <a:p>
            <a:pPr marL="342900" indent="-342900">
              <a:spcBef>
                <a:spcPts val="30"/>
              </a:spcBef>
              <a:buFont typeface="Arial" panose="020B0604020202020204" pitchFamily="34" charset="0"/>
              <a:buChar char="•"/>
            </a:pPr>
            <a:endParaRPr lang="en-GB" sz="24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spcBef>
                <a:spcPts val="30"/>
              </a:spcBef>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Effective moderation and assessment</a:t>
            </a:r>
          </a:p>
          <a:p>
            <a:pPr marL="342900" indent="-342900">
              <a:spcBef>
                <a:spcPts val="30"/>
              </a:spcBef>
              <a:buFont typeface="Arial" panose="020B0604020202020204" pitchFamily="34" charset="0"/>
              <a:buChar char="•"/>
            </a:pPr>
            <a:endParaRPr lang="en-GB" sz="24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spcBef>
                <a:spcPts val="30"/>
              </a:spcBef>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Differentiation </a:t>
            </a:r>
          </a:p>
          <a:p>
            <a:pPr marL="342900" indent="-342900">
              <a:spcBef>
                <a:spcPts val="30"/>
              </a:spcBef>
              <a:buFont typeface="Arial" panose="020B0604020202020204" pitchFamily="34" charset="0"/>
              <a:buChar char="•"/>
            </a:pPr>
            <a:endParaRPr lang="en-GB" sz="24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spcBef>
                <a:spcPts val="30"/>
              </a:spcBef>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Accessible curriculum  </a:t>
            </a:r>
          </a:p>
          <a:p>
            <a:pPr>
              <a:spcBef>
                <a:spcPts val="30"/>
              </a:spcBef>
            </a:pPr>
            <a:endParaRPr lang="en-GB" sz="2400" dirty="0">
              <a:solidFill>
                <a:schemeClr val="tx1">
                  <a:lumMod val="75000"/>
                  <a:lumOff val="25000"/>
                </a:schemeClr>
              </a:solidFill>
              <a:latin typeface="Segoe UI" panose="020B0502040204020203" pitchFamily="34" charset="0"/>
              <a:cs typeface="Segoe UI" panose="020B0502040204020203" pitchFamily="34" charset="0"/>
            </a:endParaRPr>
          </a:p>
          <a:p>
            <a:pPr>
              <a:spcBef>
                <a:spcPts val="30"/>
              </a:spcBef>
            </a:pPr>
            <a:endParaRPr lang="en-GB" sz="240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527C5423-51F2-4042-A70A-780753D71E5B}"/>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6" name="Rectangle 5">
            <a:extLst>
              <a:ext uri="{FF2B5EF4-FFF2-40B4-BE49-F238E27FC236}">
                <a16:creationId xmlns:a16="http://schemas.microsoft.com/office/drawing/2014/main" id="{BC4E5ED3-1011-48F3-A71A-8F222D99C0D3}"/>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255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7B922C-7D90-49AB-94F8-E4255F2F8C53}"/>
              </a:ext>
            </a:extLst>
          </p:cNvPr>
          <p:cNvSpPr>
            <a:spLocks noGrp="1"/>
          </p:cNvSpPr>
          <p:nvPr>
            <p:ph type="title"/>
          </p:nvPr>
        </p:nvSpPr>
        <p:spPr>
          <a:xfrm>
            <a:off x="714052" y="450435"/>
            <a:ext cx="10836972" cy="711200"/>
          </a:xfrm>
        </p:spPr>
        <p:txBody>
          <a:bodyPr/>
          <a:lstStyle/>
          <a:p>
            <a:r>
              <a:rPr lang="en-GB" dirty="0">
                <a:latin typeface="Segoe UI" panose="020B0502040204020203" pitchFamily="34" charset="0"/>
                <a:cs typeface="Segoe UI" panose="020B0502040204020203" pitchFamily="34" charset="0"/>
              </a:rPr>
              <a:t>Activity</a:t>
            </a:r>
            <a:r>
              <a:rPr lang="en-GB" dirty="0"/>
              <a:t> – True or False? </a:t>
            </a:r>
          </a:p>
        </p:txBody>
      </p:sp>
      <p:sp>
        <p:nvSpPr>
          <p:cNvPr id="5" name="TextBox 4">
            <a:extLst>
              <a:ext uri="{FF2B5EF4-FFF2-40B4-BE49-F238E27FC236}">
                <a16:creationId xmlns:a16="http://schemas.microsoft.com/office/drawing/2014/main" id="{B4B79EE6-C2C4-47DC-9328-BDCFEB672D2F}"/>
              </a:ext>
            </a:extLst>
          </p:cNvPr>
          <p:cNvSpPr txBox="1"/>
          <p:nvPr/>
        </p:nvSpPr>
        <p:spPr>
          <a:xfrm>
            <a:off x="714052" y="1273823"/>
            <a:ext cx="10185009" cy="923330"/>
          </a:xfrm>
          <a:prstGeom prst="rect">
            <a:avLst/>
          </a:prstGeom>
          <a:noFill/>
        </p:spPr>
        <p:txBody>
          <a:bodyPr wrap="square" rtlCol="0">
            <a:spAutoFit/>
          </a:bodyPr>
          <a:lstStyle/>
          <a:p>
            <a:r>
              <a:rPr lang="en-GB" b="1" dirty="0">
                <a:latin typeface="Segoe UI" panose="020B0502040204020203" pitchFamily="34" charset="0"/>
                <a:cs typeface="Segoe UI" panose="020B0502040204020203" pitchFamily="34" charset="0"/>
              </a:rPr>
              <a:t>All children and young people receive targeted support</a:t>
            </a:r>
            <a:r>
              <a:rPr lang="en-GB" dirty="0">
                <a:latin typeface="Segoe UI" panose="020B0502040204020203" pitchFamily="34" charset="0"/>
                <a:cs typeface="Segoe UI" panose="020B0502040204020203" pitchFamily="34" charset="0"/>
              </a:rPr>
              <a:t>.</a:t>
            </a:r>
          </a:p>
          <a:p>
            <a:r>
              <a:rPr lang="en-GB" b="1" dirty="0">
                <a:solidFill>
                  <a:schemeClr val="accent6">
                    <a:lumMod val="75000"/>
                  </a:schemeClr>
                </a:solidFill>
                <a:latin typeface="Segoe UI" panose="020B0502040204020203" pitchFamily="34" charset="0"/>
                <a:cs typeface="Segoe UI" panose="020B0502040204020203" pitchFamily="34" charset="0"/>
              </a:rPr>
              <a:t>False: </a:t>
            </a:r>
            <a:r>
              <a:rPr lang="en-GB" b="1" dirty="0">
                <a:solidFill>
                  <a:srgbClr val="008080"/>
                </a:solidFill>
                <a:latin typeface="Segoe UI" panose="020B0502040204020203" pitchFamily="34" charset="0"/>
                <a:cs typeface="Segoe UI" panose="020B0502040204020203" pitchFamily="34" charset="0"/>
              </a:rPr>
              <a:t>Targeted support is very focused support and is not provided to every child or young person because it is not needed for all children and young people.  </a:t>
            </a:r>
          </a:p>
        </p:txBody>
      </p:sp>
      <p:sp>
        <p:nvSpPr>
          <p:cNvPr id="6" name="TextBox 5">
            <a:extLst>
              <a:ext uri="{FF2B5EF4-FFF2-40B4-BE49-F238E27FC236}">
                <a16:creationId xmlns:a16="http://schemas.microsoft.com/office/drawing/2014/main" id="{ABF2F460-024E-4BA0-B49F-2339C01AFE47}"/>
              </a:ext>
            </a:extLst>
          </p:cNvPr>
          <p:cNvSpPr txBox="1"/>
          <p:nvPr/>
        </p:nvSpPr>
        <p:spPr>
          <a:xfrm>
            <a:off x="646468" y="2364646"/>
            <a:ext cx="11162030" cy="646331"/>
          </a:xfrm>
          <a:prstGeom prst="rect">
            <a:avLst/>
          </a:prstGeom>
          <a:noFill/>
        </p:spPr>
        <p:txBody>
          <a:bodyPr wrap="none" rtlCol="0">
            <a:spAutoFit/>
          </a:bodyPr>
          <a:lstStyle/>
          <a:p>
            <a:r>
              <a:rPr lang="en-GB" b="1" dirty="0">
                <a:latin typeface="Segoe UI" panose="020B0502040204020203" pitchFamily="34" charset="0"/>
                <a:cs typeface="Segoe UI" panose="020B0502040204020203" pitchFamily="34" charset="0"/>
              </a:rPr>
              <a:t>Universal  support for all children and young people is provided from within the existing pre-school </a:t>
            </a:r>
          </a:p>
          <a:p>
            <a:r>
              <a:rPr lang="en-GB" b="1" dirty="0">
                <a:latin typeface="Segoe UI" panose="020B0502040204020203" pitchFamily="34" charset="0"/>
                <a:cs typeface="Segoe UI" panose="020B0502040204020203" pitchFamily="34" charset="0"/>
              </a:rPr>
              <a:t>and school settings – </a:t>
            </a:r>
            <a:r>
              <a:rPr lang="en-GB" b="1" dirty="0">
                <a:solidFill>
                  <a:schemeClr val="accent4">
                    <a:lumMod val="75000"/>
                  </a:schemeClr>
                </a:solidFill>
                <a:latin typeface="Segoe UI" panose="020B0502040204020203" pitchFamily="34" charset="0"/>
                <a:cs typeface="Segoe UI" panose="020B0502040204020203" pitchFamily="34" charset="0"/>
              </a:rPr>
              <a:t>True </a:t>
            </a:r>
          </a:p>
        </p:txBody>
      </p:sp>
      <p:sp>
        <p:nvSpPr>
          <p:cNvPr id="7" name="TextBox 6">
            <a:extLst>
              <a:ext uri="{FF2B5EF4-FFF2-40B4-BE49-F238E27FC236}">
                <a16:creationId xmlns:a16="http://schemas.microsoft.com/office/drawing/2014/main" id="{3A3C7FE5-0ABD-4CAA-9F52-E2A841BEFEA1}"/>
              </a:ext>
            </a:extLst>
          </p:cNvPr>
          <p:cNvSpPr txBox="1"/>
          <p:nvPr/>
        </p:nvSpPr>
        <p:spPr>
          <a:xfrm>
            <a:off x="646468" y="3178470"/>
            <a:ext cx="10610597" cy="923330"/>
          </a:xfrm>
          <a:prstGeom prst="rect">
            <a:avLst/>
          </a:prstGeom>
          <a:noFill/>
        </p:spPr>
        <p:txBody>
          <a:bodyPr wrap="none" rtlCol="0">
            <a:spAutoFit/>
          </a:bodyPr>
          <a:lstStyle/>
          <a:p>
            <a:r>
              <a:rPr lang="en-GB" b="1" dirty="0">
                <a:latin typeface="Segoe UI" panose="020B0502040204020203" pitchFamily="34" charset="0"/>
                <a:cs typeface="Segoe UI" panose="020B0502040204020203" pitchFamily="34" charset="0"/>
              </a:rPr>
              <a:t>Universal support is the responsibility of staff with additional training and expertise through a </a:t>
            </a:r>
          </a:p>
          <a:p>
            <a:r>
              <a:rPr lang="en-GB" b="1" dirty="0">
                <a:latin typeface="Segoe UI" panose="020B0502040204020203" pitchFamily="34" charset="0"/>
                <a:cs typeface="Segoe UI" panose="020B0502040204020203" pitchFamily="34" charset="0"/>
              </a:rPr>
              <a:t>staged intervention process.</a:t>
            </a:r>
          </a:p>
          <a:p>
            <a:r>
              <a:rPr lang="en-GB" b="1" dirty="0">
                <a:solidFill>
                  <a:schemeClr val="accent6">
                    <a:lumMod val="75000"/>
                  </a:schemeClr>
                </a:solidFill>
                <a:latin typeface="Segoe UI" panose="020B0502040204020203" pitchFamily="34" charset="0"/>
                <a:cs typeface="Segoe UI" panose="020B0502040204020203" pitchFamily="34" charset="0"/>
              </a:rPr>
              <a:t>False: </a:t>
            </a:r>
            <a:r>
              <a:rPr lang="en-GB" b="1" dirty="0">
                <a:solidFill>
                  <a:srgbClr val="008080"/>
                </a:solidFill>
                <a:latin typeface="Segoe UI" panose="020B0502040204020203" pitchFamily="34" charset="0"/>
                <a:cs typeface="Segoe UI" panose="020B0502040204020203" pitchFamily="34" charset="0"/>
              </a:rPr>
              <a:t>Class teachers have a responsibility for universal support</a:t>
            </a:r>
            <a:r>
              <a:rPr lang="en-GB" dirty="0">
                <a:latin typeface="Segoe UI" panose="020B0502040204020203" pitchFamily="34" charset="0"/>
                <a:cs typeface="Segoe UI" panose="020B0502040204020203" pitchFamily="34" charset="0"/>
              </a:rPr>
              <a:t>. </a:t>
            </a:r>
          </a:p>
        </p:txBody>
      </p:sp>
      <p:sp>
        <p:nvSpPr>
          <p:cNvPr id="8" name="TextBox 7">
            <a:extLst>
              <a:ext uri="{FF2B5EF4-FFF2-40B4-BE49-F238E27FC236}">
                <a16:creationId xmlns:a16="http://schemas.microsoft.com/office/drawing/2014/main" id="{2BA053F9-C8B1-477F-BC61-EF65358DCEF2}"/>
              </a:ext>
            </a:extLst>
          </p:cNvPr>
          <p:cNvSpPr txBox="1"/>
          <p:nvPr/>
        </p:nvSpPr>
        <p:spPr>
          <a:xfrm>
            <a:off x="622087" y="4280339"/>
            <a:ext cx="11020902" cy="646331"/>
          </a:xfrm>
          <a:prstGeom prst="rect">
            <a:avLst/>
          </a:prstGeom>
          <a:noFill/>
        </p:spPr>
        <p:txBody>
          <a:bodyPr wrap="none" rtlCol="0">
            <a:spAutoFit/>
          </a:bodyPr>
          <a:lstStyle/>
          <a:p>
            <a:r>
              <a:rPr lang="en-GB" b="1" dirty="0">
                <a:latin typeface="Segoe UI" panose="020B0502040204020203" pitchFamily="34" charset="0"/>
                <a:cs typeface="Segoe UI" panose="020B0502040204020203" pitchFamily="34" charset="0"/>
              </a:rPr>
              <a:t>Targeted support is usually, but not exclusively, co-ordinated and provided by staff with additional </a:t>
            </a:r>
          </a:p>
          <a:p>
            <a:r>
              <a:rPr lang="en-GB" b="1" dirty="0">
                <a:latin typeface="Segoe UI" panose="020B0502040204020203" pitchFamily="34" charset="0"/>
                <a:cs typeface="Segoe UI" panose="020B0502040204020203" pitchFamily="34" charset="0"/>
              </a:rPr>
              <a:t>training and expertise through a staged intervention process</a:t>
            </a:r>
            <a:r>
              <a:rPr lang="en-GB" dirty="0">
                <a:latin typeface="Segoe UI" panose="020B0502040204020203" pitchFamily="34" charset="0"/>
                <a:cs typeface="Segoe UI" panose="020B0502040204020203" pitchFamily="34" charset="0"/>
              </a:rPr>
              <a:t>. - </a:t>
            </a:r>
            <a:r>
              <a:rPr lang="en-GB" b="1" dirty="0">
                <a:solidFill>
                  <a:schemeClr val="accent4">
                    <a:lumMod val="75000"/>
                  </a:schemeClr>
                </a:solidFill>
                <a:latin typeface="Segoe UI" panose="020B0502040204020203" pitchFamily="34" charset="0"/>
                <a:cs typeface="Segoe UI" panose="020B0502040204020203" pitchFamily="34" charset="0"/>
              </a:rPr>
              <a:t>True </a:t>
            </a:r>
            <a:endParaRPr lang="en-GB"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8921D187-E320-419F-A725-969BA3C31A0A}"/>
              </a:ext>
            </a:extLst>
          </p:cNvPr>
          <p:cNvSpPr txBox="1"/>
          <p:nvPr/>
        </p:nvSpPr>
        <p:spPr>
          <a:xfrm>
            <a:off x="622087" y="5105209"/>
            <a:ext cx="11937755" cy="1477328"/>
          </a:xfrm>
          <a:prstGeom prst="rect">
            <a:avLst/>
          </a:prstGeom>
          <a:noFill/>
        </p:spPr>
        <p:txBody>
          <a:bodyPr wrap="none" rtlCol="0">
            <a:spAutoFit/>
          </a:bodyPr>
          <a:lstStyle/>
          <a:p>
            <a:r>
              <a:rPr lang="en-GB" b="1" dirty="0">
                <a:latin typeface="Segoe UI" panose="020B0502040204020203" pitchFamily="34" charset="0"/>
                <a:cs typeface="Segoe UI" panose="020B0502040204020203" pitchFamily="34" charset="0"/>
              </a:rPr>
              <a:t>Targeted support is usually coordinated by class teachers.</a:t>
            </a:r>
          </a:p>
          <a:p>
            <a:r>
              <a:rPr lang="en-GB" b="1" dirty="0">
                <a:solidFill>
                  <a:schemeClr val="accent6">
                    <a:lumMod val="75000"/>
                  </a:schemeClr>
                </a:solidFill>
                <a:latin typeface="Segoe UI" panose="020B0502040204020203" pitchFamily="34" charset="0"/>
                <a:cs typeface="Segoe UI" panose="020B0502040204020203" pitchFamily="34" charset="0"/>
              </a:rPr>
              <a:t>False: </a:t>
            </a:r>
            <a:r>
              <a:rPr lang="en-GB" b="1" dirty="0">
                <a:solidFill>
                  <a:srgbClr val="008080"/>
                </a:solidFill>
                <a:latin typeface="Segoe UI" panose="020B0502040204020203" pitchFamily="34" charset="0"/>
                <a:cs typeface="Segoe UI" panose="020B0502040204020203" pitchFamily="34" charset="0"/>
              </a:rPr>
              <a:t>Class teachers do not usually coordinate targeted support. this is usually done by staff with additional </a:t>
            </a:r>
          </a:p>
          <a:p>
            <a:r>
              <a:rPr lang="en-GB" b="1" dirty="0">
                <a:solidFill>
                  <a:srgbClr val="008080"/>
                </a:solidFill>
                <a:latin typeface="Segoe UI" panose="020B0502040204020203" pitchFamily="34" charset="0"/>
                <a:cs typeface="Segoe UI" panose="020B0502040204020203" pitchFamily="34" charset="0"/>
              </a:rPr>
              <a:t>training and expertise</a:t>
            </a:r>
          </a:p>
          <a:p>
            <a:r>
              <a:rPr lang="en-GB" dirty="0">
                <a:latin typeface="Segoe UI" panose="020B0502040204020203" pitchFamily="34" charset="0"/>
                <a:cs typeface="Segoe UI" panose="020B0502040204020203" pitchFamily="34" charset="0"/>
              </a:rPr>
              <a:t> </a:t>
            </a:r>
          </a:p>
          <a:p>
            <a:endParaRPr lang="en-GB" dirty="0">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BFA04E92-BA4C-422C-BD9A-E254CF943483}"/>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11" name="Rectangle 10">
            <a:extLst>
              <a:ext uri="{FF2B5EF4-FFF2-40B4-BE49-F238E27FC236}">
                <a16:creationId xmlns:a16="http://schemas.microsoft.com/office/drawing/2014/main" id="{7A6D34C5-E1FF-4B3F-A07D-E063D153D3AD}"/>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65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15727A-6909-420B-BA97-5A705A59AE90}"/>
              </a:ext>
            </a:extLst>
          </p:cNvPr>
          <p:cNvSpPr txBox="1">
            <a:spLocks/>
          </p:cNvSpPr>
          <p:nvPr/>
        </p:nvSpPr>
        <p:spPr>
          <a:xfrm>
            <a:off x="565151" y="3095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800" kern="0" dirty="0">
                <a:latin typeface="Segoe UI" panose="020B0502040204020203" pitchFamily="34" charset="0"/>
                <a:cs typeface="Segoe UI" panose="020B0502040204020203" pitchFamily="34" charset="0"/>
              </a:rPr>
              <a:t>Young Ambassadors for Inclusion </a:t>
            </a:r>
            <a:br>
              <a:rPr lang="en-GB" sz="2800" kern="0" dirty="0">
                <a:latin typeface="Segoe UI" panose="020B0502040204020203" pitchFamily="34" charset="0"/>
                <a:cs typeface="Segoe UI" panose="020B0502040204020203" pitchFamily="34" charset="0"/>
              </a:rPr>
            </a:br>
            <a:endParaRPr lang="en-GB" sz="2800" kern="0"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8CC5EFFF-C178-4B79-8374-E544BD6A30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1581" y="902533"/>
            <a:ext cx="4726820" cy="452830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48DB315E-7D43-4371-887B-49C6BE2B44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4331" y="2146966"/>
            <a:ext cx="5130090" cy="2368466"/>
          </a:xfrm>
          <a:prstGeom prst="rect">
            <a:avLst/>
          </a:prstGeom>
        </p:spPr>
      </p:pic>
      <p:sp>
        <p:nvSpPr>
          <p:cNvPr id="7" name="Rectangle 6">
            <a:extLst>
              <a:ext uri="{FF2B5EF4-FFF2-40B4-BE49-F238E27FC236}">
                <a16:creationId xmlns:a16="http://schemas.microsoft.com/office/drawing/2014/main" id="{C804AC78-9D7E-4C00-B323-CC1F92F08A19}"/>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1EECF73-03B4-409D-9989-5B7F165EA739}"/>
              </a:ext>
            </a:extLst>
          </p:cNvPr>
          <p:cNvSpPr txBox="1"/>
          <p:nvPr/>
        </p:nvSpPr>
        <p:spPr>
          <a:xfrm>
            <a:off x="508000" y="5549900"/>
            <a:ext cx="10668000" cy="646331"/>
          </a:xfrm>
          <a:prstGeom prst="rect">
            <a:avLst/>
          </a:prstGeom>
          <a:noFill/>
        </p:spPr>
        <p:txBody>
          <a:bodyPr wrap="square" rtlCol="0">
            <a:spAutoFit/>
          </a:bodyPr>
          <a:lstStyle/>
          <a:p>
            <a:r>
              <a:rPr lang="en-GB" dirty="0"/>
              <a:t>These are the 5 areas </a:t>
            </a:r>
            <a:r>
              <a:rPr lang="en-GB" dirty="0">
                <a:solidFill>
                  <a:schemeClr val="tx1">
                    <a:lumMod val="75000"/>
                    <a:lumOff val="25000"/>
                  </a:schemeClr>
                </a:solidFill>
                <a:latin typeface="Segoe UI" panose="020B0502040204020203" pitchFamily="34" charset="0"/>
                <a:cs typeface="Segoe UI" panose="020B0502040204020203" pitchFamily="34" charset="0"/>
              </a:rPr>
              <a:t>the</a:t>
            </a:r>
            <a:r>
              <a:rPr lang="en-GB" dirty="0"/>
              <a:t> young ambassadors said made them feel included in their school community.</a:t>
            </a:r>
          </a:p>
          <a:p>
            <a:r>
              <a:rPr lang="en-GB" dirty="0"/>
              <a:t>They develop[ed a pledge for schools to adopt and a vision statement which is on the next slide.  </a:t>
            </a:r>
          </a:p>
        </p:txBody>
      </p:sp>
    </p:spTree>
    <p:extLst>
      <p:ext uri="{BB962C8B-B14F-4D97-AF65-F5344CB8AC3E}">
        <p14:creationId xmlns:p14="http://schemas.microsoft.com/office/powerpoint/2010/main" val="347750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92" y="130433"/>
            <a:ext cx="9143999" cy="711200"/>
          </a:xfrm>
        </p:spPr>
        <p:txBody>
          <a:bodyPr/>
          <a:lstStyle/>
          <a:p>
            <a:r>
              <a:rPr lang="en-GB" dirty="0"/>
              <a:t>Inclusion </a:t>
            </a:r>
          </a:p>
        </p:txBody>
      </p:sp>
      <p:pic>
        <p:nvPicPr>
          <p:cNvPr id="5" name="Picture 4"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1832" y="176813"/>
            <a:ext cx="1321787" cy="677520"/>
          </a:xfrm>
          <a:prstGeom prst="rect">
            <a:avLst/>
          </a:prstGeom>
        </p:spPr>
      </p:pic>
      <p:pic>
        <p:nvPicPr>
          <p:cNvPr id="10" name="Picture 9">
            <a:extLst>
              <a:ext uri="{FF2B5EF4-FFF2-40B4-BE49-F238E27FC236}">
                <a16:creationId xmlns:a16="http://schemas.microsoft.com/office/drawing/2014/main" id="{EF9D22A4-6488-449B-8449-DDFDBEFB5EE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394700" y="1277256"/>
            <a:ext cx="2768600" cy="2545444"/>
          </a:xfrm>
          <a:prstGeom prst="rect">
            <a:avLst/>
          </a:prstGeom>
          <a:noFill/>
          <a:ln>
            <a:noFill/>
          </a:ln>
        </p:spPr>
      </p:pic>
      <p:sp>
        <p:nvSpPr>
          <p:cNvPr id="7" name="TextBox 6">
            <a:extLst>
              <a:ext uri="{FF2B5EF4-FFF2-40B4-BE49-F238E27FC236}">
                <a16:creationId xmlns:a16="http://schemas.microsoft.com/office/drawing/2014/main" id="{E6AB6F79-D33B-4E66-94F4-05912B576C8A}"/>
              </a:ext>
            </a:extLst>
          </p:cNvPr>
          <p:cNvSpPr txBox="1"/>
          <p:nvPr/>
        </p:nvSpPr>
        <p:spPr>
          <a:xfrm>
            <a:off x="546100" y="891907"/>
            <a:ext cx="7061200" cy="5223289"/>
          </a:xfrm>
          <a:prstGeom prst="rect">
            <a:avLst/>
          </a:prstGeom>
          <a:noFill/>
        </p:spPr>
        <p:txBody>
          <a:bodyPr wrap="square">
            <a:spAutoFit/>
          </a:bodyPr>
          <a:lstStyle/>
          <a:p>
            <a:r>
              <a:rPr lang="en-GB" sz="2000" b="1" dirty="0">
                <a:solidFill>
                  <a:srgbClr val="00ABB5"/>
                </a:solidFill>
                <a:latin typeface="Segoe UI" panose="020B0502040204020203" pitchFamily="34" charset="0"/>
                <a:cs typeface="Segoe UI" panose="020B0502040204020203" pitchFamily="34" charset="0"/>
              </a:rPr>
              <a:t>Young Ambassadors for Inclusion Vision Statement </a:t>
            </a:r>
          </a:p>
          <a:p>
            <a:pPr algn="l"/>
            <a:endParaRPr lang="en-GB" sz="2000" b="0" i="0" dirty="0">
              <a:solidFill>
                <a:srgbClr val="333333"/>
              </a:solidFill>
              <a:effectLst/>
              <a:latin typeface="Segoe UI" panose="020B0502040204020203" pitchFamily="34" charset="0"/>
              <a:cs typeface="Segoe UI" panose="020B0502040204020203" pitchFamily="34" charset="0"/>
            </a:endParaRPr>
          </a:p>
          <a:p>
            <a:pPr marL="342900" indent="-342900" algn="l">
              <a:lnSpc>
                <a:spcPct val="120000"/>
              </a:lnSpc>
              <a:buFont typeface="Arial" panose="020B0604020202020204" pitchFamily="34" charset="0"/>
              <a:buChar char="•"/>
            </a:pPr>
            <a:r>
              <a:rPr lang="en-GB" sz="2100" b="0" i="0" dirty="0">
                <a:solidFill>
                  <a:schemeClr val="bg2">
                    <a:lumMod val="25000"/>
                  </a:schemeClr>
                </a:solidFill>
                <a:effectLst/>
                <a:latin typeface="Segoe UI" panose="020B0502040204020203" pitchFamily="34" charset="0"/>
                <a:cs typeface="Segoe UI" panose="020B0502040204020203" pitchFamily="34" charset="0"/>
              </a:rPr>
              <a:t>School should help me be the best I can be.</a:t>
            </a:r>
          </a:p>
          <a:p>
            <a:pPr marL="342900" indent="-342900" algn="l">
              <a:lnSpc>
                <a:spcPct val="120000"/>
              </a:lnSpc>
              <a:buFont typeface="Arial" panose="020B0604020202020204" pitchFamily="34" charset="0"/>
              <a:buChar char="•"/>
            </a:pPr>
            <a:r>
              <a:rPr lang="en-GB" sz="2100" b="0" i="0" dirty="0">
                <a:solidFill>
                  <a:schemeClr val="bg2">
                    <a:lumMod val="25000"/>
                  </a:schemeClr>
                </a:solidFill>
                <a:effectLst/>
                <a:latin typeface="Segoe UI" panose="020B0502040204020203" pitchFamily="34" charset="0"/>
                <a:cs typeface="Segoe UI" panose="020B0502040204020203" pitchFamily="34" charset="0"/>
              </a:rPr>
              <a:t>School is a place where children and young people learn, socialise and become prepared for life beyond school.</a:t>
            </a:r>
          </a:p>
          <a:p>
            <a:pPr marL="342900" indent="-342900" algn="l">
              <a:lnSpc>
                <a:spcPct val="120000"/>
              </a:lnSpc>
              <a:buFont typeface="Arial" panose="020B0604020202020204" pitchFamily="34" charset="0"/>
              <a:buChar char="•"/>
            </a:pPr>
            <a:r>
              <a:rPr lang="en-GB" sz="2100" b="0" i="0" dirty="0">
                <a:solidFill>
                  <a:schemeClr val="bg2">
                    <a:lumMod val="25000"/>
                  </a:schemeClr>
                </a:solidFill>
                <a:effectLst/>
                <a:latin typeface="Segoe UI" panose="020B0502040204020203" pitchFamily="34" charset="0"/>
                <a:cs typeface="Segoe UI" panose="020B0502040204020203" pitchFamily="34" charset="0"/>
              </a:rPr>
              <a:t>Success is different for everyone.</a:t>
            </a:r>
          </a:p>
          <a:p>
            <a:pPr marL="342900" indent="-342900" algn="l">
              <a:lnSpc>
                <a:spcPct val="120000"/>
              </a:lnSpc>
              <a:buFont typeface="Arial" panose="020B0604020202020204" pitchFamily="34" charset="0"/>
              <a:buChar char="•"/>
            </a:pPr>
            <a:r>
              <a:rPr lang="en-GB" sz="2100" b="0" i="0" dirty="0">
                <a:solidFill>
                  <a:schemeClr val="bg2">
                    <a:lumMod val="25000"/>
                  </a:schemeClr>
                </a:solidFill>
                <a:effectLst/>
                <a:latin typeface="Segoe UI" panose="020B0502040204020203" pitchFamily="34" charset="0"/>
                <a:cs typeface="Segoe UI" panose="020B0502040204020203" pitchFamily="34" charset="0"/>
              </a:rPr>
              <a:t>But it is important that all the adults that children and young people come in to contact with in school get to know them as individuals. They should ask, listen and act, on what the young people say about the support that works best for them.</a:t>
            </a:r>
          </a:p>
          <a:p>
            <a:pPr marL="342900" indent="-342900" algn="l">
              <a:lnSpc>
                <a:spcPct val="120000"/>
              </a:lnSpc>
              <a:buFont typeface="Arial" panose="020B0604020202020204" pitchFamily="34" charset="0"/>
              <a:buChar char="•"/>
            </a:pPr>
            <a:endParaRPr lang="en-GB" sz="2000" dirty="0">
              <a:solidFill>
                <a:schemeClr val="bg2">
                  <a:lumMod val="25000"/>
                </a:schemeClr>
              </a:solidFill>
              <a:latin typeface="Segoe UI" panose="020B0502040204020203" pitchFamily="34" charset="0"/>
              <a:cs typeface="Segoe UI" panose="020B0502040204020203" pitchFamily="34" charset="0"/>
            </a:endParaRPr>
          </a:p>
          <a:p>
            <a:pPr algn="l">
              <a:lnSpc>
                <a:spcPct val="120000"/>
              </a:lnSpc>
            </a:pPr>
            <a:r>
              <a:rPr lang="en-GB" sz="1600" dirty="0">
                <a:solidFill>
                  <a:schemeClr val="bg2">
                    <a:lumMod val="25000"/>
                  </a:schemeClr>
                </a:solidFill>
                <a:latin typeface="Segoe UI" panose="020B0502040204020203" pitchFamily="34" charset="0"/>
                <a:cs typeface="Segoe UI" panose="020B0502040204020203" pitchFamily="34" charset="0"/>
              </a:rPr>
              <a:t>04.08.21. </a:t>
            </a:r>
            <a:r>
              <a:rPr lang="en-GB" sz="1100" dirty="0">
                <a:hlinkClick r:id="rId5"/>
              </a:rPr>
              <a:t>Young Ambassadors for Inclusion vision statement for success - </a:t>
            </a:r>
            <a:r>
              <a:rPr lang="en-GB" sz="1100" dirty="0" err="1">
                <a:hlinkClick r:id="rId5"/>
              </a:rPr>
              <a:t>gov.scot</a:t>
            </a:r>
            <a:r>
              <a:rPr lang="en-GB" sz="1100" dirty="0">
                <a:hlinkClick r:id="rId5"/>
              </a:rPr>
              <a:t> (www.gov.scot)</a:t>
            </a:r>
            <a:r>
              <a:rPr lang="en-GB" sz="1100" dirty="0">
                <a:solidFill>
                  <a:schemeClr val="bg2">
                    <a:lumMod val="25000"/>
                  </a:schemeClr>
                </a:solidFill>
                <a:latin typeface="Segoe UI" panose="020B0502040204020203" pitchFamily="34" charset="0"/>
                <a:cs typeface="Segoe UI" panose="020B0502040204020203" pitchFamily="34" charset="0"/>
              </a:rPr>
              <a:t> </a:t>
            </a:r>
            <a:endParaRPr lang="en-GB" sz="2000" dirty="0">
              <a:solidFill>
                <a:schemeClr val="bg2">
                  <a:lumMod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170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9F836F-7CB5-4A33-9B1C-666FE865AE02}"/>
              </a:ext>
            </a:extLst>
          </p:cNvPr>
          <p:cNvSpPr txBox="1">
            <a:spLocks/>
          </p:cNvSpPr>
          <p:nvPr/>
        </p:nvSpPr>
        <p:spPr>
          <a:xfrm>
            <a:off x="497721" y="530718"/>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200" kern="0" dirty="0">
                <a:latin typeface="Segoe UI" panose="020B0502040204020203" pitchFamily="34" charset="0"/>
                <a:cs typeface="Segoe UI" panose="020B0502040204020203" pitchFamily="34" charset="0"/>
              </a:rPr>
              <a:t>‘Ask us, Hear us, Include us’</a:t>
            </a:r>
          </a:p>
        </p:txBody>
      </p:sp>
      <p:pic>
        <p:nvPicPr>
          <p:cNvPr id="6" name="Picture 5">
            <a:hlinkClick r:id="rId3"/>
            <a:extLst>
              <a:ext uri="{FF2B5EF4-FFF2-40B4-BE49-F238E27FC236}">
                <a16:creationId xmlns:a16="http://schemas.microsoft.com/office/drawing/2014/main" id="{06F6EE57-689C-4455-8C2D-74E3572295D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43229" y="1617785"/>
            <a:ext cx="6850967" cy="393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57D9982E-D79B-49B3-A676-6BF10E528842}"/>
              </a:ext>
            </a:extLst>
          </p:cNvPr>
          <p:cNvPicPr/>
          <p:nvPr/>
        </p:nvPicPr>
        <p:blipFill>
          <a:blip r:embed="rId5"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pic>
        <p:nvPicPr>
          <p:cNvPr id="9" name="Picture 8">
            <a:extLst>
              <a:ext uri="{FF2B5EF4-FFF2-40B4-BE49-F238E27FC236}">
                <a16:creationId xmlns:a16="http://schemas.microsoft.com/office/drawing/2014/main" id="{BF36D7E6-D482-4C0B-8B73-88727A4359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297" y="1421674"/>
            <a:ext cx="1785346" cy="1626256"/>
          </a:xfrm>
          <a:prstGeom prst="rect">
            <a:avLst/>
          </a:prstGeom>
        </p:spPr>
      </p:pic>
      <p:sp>
        <p:nvSpPr>
          <p:cNvPr id="10" name="Rectangle 9">
            <a:extLst>
              <a:ext uri="{FF2B5EF4-FFF2-40B4-BE49-F238E27FC236}">
                <a16:creationId xmlns:a16="http://schemas.microsoft.com/office/drawing/2014/main" id="{76342552-34A6-40BA-95E9-8B1FCD231769}"/>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429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5142" y="6384175"/>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B02ED651-A135-4B3D-929D-BE82B65072D0}"/>
              </a:ext>
            </a:extLst>
          </p:cNvPr>
          <p:cNvSpPr txBox="1">
            <a:spLocks/>
          </p:cNvSpPr>
          <p:nvPr/>
        </p:nvSpPr>
        <p:spPr>
          <a:xfrm>
            <a:off x="583014" y="394586"/>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latin typeface="Segoe UI" panose="020B0502040204020203" pitchFamily="34" charset="0"/>
                <a:cs typeface="Segoe UI" panose="020B0502040204020203" pitchFamily="34" charset="0"/>
              </a:rPr>
              <a:t>Supporting all learners - Inclusive classrooms</a:t>
            </a:r>
          </a:p>
        </p:txBody>
      </p:sp>
      <p:pic>
        <p:nvPicPr>
          <p:cNvPr id="7" name="Picture 6">
            <a:extLst>
              <a:ext uri="{FF2B5EF4-FFF2-40B4-BE49-F238E27FC236}">
                <a16:creationId xmlns:a16="http://schemas.microsoft.com/office/drawing/2014/main" id="{B4262AD4-62B5-4EDF-BFA5-3C360E6951C0}"/>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10" name="Rectangle 9">
            <a:extLst>
              <a:ext uri="{FF2B5EF4-FFF2-40B4-BE49-F238E27FC236}">
                <a16:creationId xmlns:a16="http://schemas.microsoft.com/office/drawing/2014/main" id="{A83D3E7F-DCED-4155-8A1F-CC06E30AACC7}"/>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FF469D6-7857-44F1-ACA7-3C0BCA3FE5E5}"/>
              </a:ext>
            </a:extLst>
          </p:cNvPr>
          <p:cNvSpPr/>
          <p:nvPr/>
        </p:nvSpPr>
        <p:spPr>
          <a:xfrm>
            <a:off x="583014" y="913972"/>
            <a:ext cx="10215327" cy="5858014"/>
          </a:xfrm>
          <a:prstGeom prst="rect">
            <a:avLst/>
          </a:prstGeom>
        </p:spPr>
        <p:txBody>
          <a:bodyPr wrap="square">
            <a:spAutoFit/>
          </a:bodyPr>
          <a:lstStyle/>
          <a:p>
            <a:pPr>
              <a:lnSpc>
                <a:spcPct val="150000"/>
              </a:lnSpc>
            </a:pPr>
            <a:r>
              <a:rPr lang="en-GB" dirty="0">
                <a:latin typeface="Arial" panose="020B0604020202020204" pitchFamily="34" charset="0"/>
                <a:ea typeface="Times New Roman" panose="02020603050405020304" pitchFamily="18" charset="0"/>
              </a:rPr>
              <a:t>An inclusive classroom is one where positive relationships are at the centre of learning. </a:t>
            </a:r>
          </a:p>
          <a:p>
            <a:pPr>
              <a:lnSpc>
                <a:spcPct val="150000"/>
              </a:lnSpc>
            </a:pPr>
            <a:r>
              <a:rPr lang="en-GB" dirty="0">
                <a:latin typeface="Arial" panose="020B0604020202020204" pitchFamily="34" charset="0"/>
                <a:ea typeface="Times New Roman" panose="02020603050405020304" pitchFamily="18" charset="0"/>
              </a:rPr>
              <a:t>Staff routinely incorporate supports and strategies that focus on adapting the physical and social environment; establish structures and routines throughout the school day; and implement learner-centred approaches to enhance motivation and engagement. </a:t>
            </a:r>
          </a:p>
          <a:p>
            <a:pPr>
              <a:lnSpc>
                <a:spcPct val="150000"/>
              </a:lnSpc>
            </a:pPr>
            <a:endParaRPr lang="en-GB" dirty="0">
              <a:latin typeface="Arial" panose="020B0604020202020204" pitchFamily="34" charset="0"/>
              <a:ea typeface="Times New Roman" panose="02020603050405020304" pitchFamily="18" charset="0"/>
            </a:endParaRPr>
          </a:p>
          <a:p>
            <a:pPr>
              <a:lnSpc>
                <a:spcPct val="150000"/>
              </a:lnSpc>
            </a:pPr>
            <a:r>
              <a:rPr lang="en-GB" dirty="0">
                <a:latin typeface="Arial" panose="020B0604020202020204" pitchFamily="34" charset="0"/>
                <a:ea typeface="Times New Roman" panose="02020603050405020304" pitchFamily="18" charset="0"/>
              </a:rPr>
              <a:t>Setting up an inclusive classroom is a practical way of providing support for all learners in the class by optimising the physical and social environment of the classroom; putting in place structures and routines to support engagement; and by utilising approaches to support motivation. </a:t>
            </a:r>
          </a:p>
          <a:p>
            <a:pPr>
              <a:lnSpc>
                <a:spcPct val="150000"/>
              </a:lnSpc>
            </a:pPr>
            <a:endParaRPr lang="en-GB" dirty="0">
              <a:latin typeface="Arial" panose="020B0604020202020204" pitchFamily="34" charset="0"/>
              <a:ea typeface="Times New Roman" panose="02020603050405020304" pitchFamily="18" charset="0"/>
            </a:endParaRPr>
          </a:p>
          <a:p>
            <a:pPr>
              <a:lnSpc>
                <a:spcPct val="150000"/>
              </a:lnSpc>
            </a:pPr>
            <a:r>
              <a:rPr lang="en-GB" dirty="0"/>
              <a:t>All learners are influenced by the ethos, physical environment and social environment, how they feel about themselves and their interest in the tasks they have been asked to do. The social environment concerns the attitudes, expectations and actions of peers and adults</a:t>
            </a:r>
          </a:p>
          <a:p>
            <a:pPr>
              <a:lnSpc>
                <a:spcPct val="150000"/>
              </a:lnSpc>
            </a:pPr>
            <a:r>
              <a:rPr lang="en-GB" b="1" dirty="0"/>
              <a:t>These notes form part of the CIRCLE module </a:t>
            </a:r>
          </a:p>
          <a:p>
            <a:pPr>
              <a:lnSpc>
                <a:spcPct val="150000"/>
              </a:lnSpc>
            </a:pPr>
            <a:endParaRPr lang="en-GB"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01018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CD5ABF-D3CA-4A39-9CFC-187B91B38289}"/>
              </a:ext>
            </a:extLst>
          </p:cNvPr>
          <p:cNvSpPr>
            <a:spLocks noGrp="1"/>
          </p:cNvSpPr>
          <p:nvPr>
            <p:ph type="title"/>
          </p:nvPr>
        </p:nvSpPr>
        <p:spPr>
          <a:xfrm>
            <a:off x="615142" y="443445"/>
            <a:ext cx="10836972" cy="711200"/>
          </a:xfrm>
        </p:spPr>
        <p:txBody>
          <a:bodyPr/>
          <a:lstStyle/>
          <a:p>
            <a:r>
              <a:rPr lang="en-GB" sz="3000" cap="none" dirty="0">
                <a:latin typeface="Segoe UI" panose="020B0502040204020203" pitchFamily="34" charset="0"/>
                <a:cs typeface="Segoe UI" panose="020B0502040204020203" pitchFamily="34" charset="0"/>
              </a:rPr>
              <a:t>Differentiation </a:t>
            </a:r>
          </a:p>
        </p:txBody>
      </p:sp>
      <p:pic>
        <p:nvPicPr>
          <p:cNvPr id="14" name="Picture 13">
            <a:extLst>
              <a:ext uri="{FF2B5EF4-FFF2-40B4-BE49-F238E27FC236}">
                <a16:creationId xmlns:a16="http://schemas.microsoft.com/office/drawing/2014/main" id="{4043CB36-AD59-488C-9D94-1EEBE72FCED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pic>
        <p:nvPicPr>
          <p:cNvPr id="6" name="Picture 5" descr="A 8 Differenciation">
            <a:extLst>
              <a:ext uri="{FF2B5EF4-FFF2-40B4-BE49-F238E27FC236}">
                <a16:creationId xmlns:a16="http://schemas.microsoft.com/office/drawing/2014/main" id="{ED4E4711-1EC6-49D7-8400-37398CD0B22A}"/>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0115" y="1523340"/>
            <a:ext cx="4571999" cy="3811320"/>
          </a:xfrm>
          <a:prstGeom prst="rect">
            <a:avLst/>
          </a:prstGeom>
          <a:noFill/>
          <a:ln>
            <a:noFill/>
          </a:ln>
        </p:spPr>
      </p:pic>
      <p:sp>
        <p:nvSpPr>
          <p:cNvPr id="7" name="Content Placeholder 2">
            <a:extLst>
              <a:ext uri="{FF2B5EF4-FFF2-40B4-BE49-F238E27FC236}">
                <a16:creationId xmlns:a16="http://schemas.microsoft.com/office/drawing/2014/main" id="{01101DD1-7C95-4E5F-90E9-F23F6FD29C12}"/>
              </a:ext>
            </a:extLst>
          </p:cNvPr>
          <p:cNvSpPr txBox="1">
            <a:spLocks/>
          </p:cNvSpPr>
          <p:nvPr/>
        </p:nvSpPr>
        <p:spPr bwMode="auto">
          <a:xfrm>
            <a:off x="615142" y="1523340"/>
            <a:ext cx="6013764" cy="409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457200" indent="0" algn="l" rtl="0" eaLnBrk="1" fontAlgn="base" hangingPunct="1">
              <a:spcBef>
                <a:spcPct val="20000"/>
              </a:spcBef>
              <a:spcAft>
                <a:spcPct val="0"/>
              </a:spcAft>
              <a:buClr>
                <a:srgbClr val="00ABB5"/>
              </a:buClr>
              <a:buFont typeface="Arial"/>
              <a:buNone/>
              <a:defRPr sz="1800">
                <a:solidFill>
                  <a:schemeClr val="tx1">
                    <a:lumMod val="65000"/>
                    <a:lumOff val="35000"/>
                  </a:schemeClr>
                </a:solidFill>
                <a:latin typeface="+mn-lt"/>
                <a:cs typeface="+mn-cs"/>
              </a:defRPr>
            </a:lvl2pPr>
            <a:lvl3pPr marL="914400" marR="0" indent="0" algn="l" defTabSz="914400" rtl="0" eaLnBrk="1" fontAlgn="base" latinLnBrk="0" hangingPunct="1">
              <a:lnSpc>
                <a:spcPct val="100000"/>
              </a:lnSpc>
              <a:spcBef>
                <a:spcPct val="20000"/>
              </a:spcBef>
              <a:spcAft>
                <a:spcPct val="0"/>
              </a:spcAft>
              <a:buClr>
                <a:srgbClr val="00ABB5"/>
              </a:buClr>
              <a:buSzTx/>
              <a:buFont typeface="Lucida Grande"/>
              <a:buNone/>
              <a:tabLst/>
              <a:defRPr sz="1600">
                <a:solidFill>
                  <a:schemeClr val="tx1">
                    <a:lumMod val="65000"/>
                    <a:lumOff val="35000"/>
                  </a:schemeClr>
                </a:solidFill>
                <a:latin typeface="+mn-lt"/>
                <a:cs typeface="+mn-cs"/>
              </a:defRPr>
            </a:lvl3pPr>
            <a:lvl4pPr marL="1371600" indent="0" algn="l" rtl="0" eaLnBrk="1" fontAlgn="base" hangingPunct="1">
              <a:spcBef>
                <a:spcPct val="20000"/>
              </a:spcBef>
              <a:spcAft>
                <a:spcPct val="0"/>
              </a:spcAft>
              <a:buClr>
                <a:srgbClr val="00ABB5"/>
              </a:buClr>
              <a:buFont typeface="Wingdings" charset="2"/>
              <a:buNone/>
              <a:defRPr sz="1400">
                <a:solidFill>
                  <a:schemeClr val="tx1">
                    <a:lumMod val="65000"/>
                    <a:lumOff val="35000"/>
                  </a:schemeClr>
                </a:solidFill>
                <a:latin typeface="+mn-lt"/>
                <a:cs typeface="+mn-cs"/>
              </a:defRPr>
            </a:lvl4pPr>
            <a:lvl5pPr marL="1828800" indent="0" algn="l" rtl="0" eaLnBrk="1" fontAlgn="base" hangingPunct="1">
              <a:spcBef>
                <a:spcPct val="20000"/>
              </a:spcBef>
              <a:spcAft>
                <a:spcPct val="0"/>
              </a:spcAft>
              <a:buClr>
                <a:srgbClr val="00ABB5"/>
              </a:buClr>
              <a:buFont typeface="Lucida Grande"/>
              <a:buNone/>
              <a:defRPr sz="1400">
                <a:solidFill>
                  <a:schemeClr val="tx1">
                    <a:lumMod val="65000"/>
                    <a:lumOff val="35000"/>
                  </a:schemeClr>
                </a:solidFill>
                <a:latin typeface="+mn-lt"/>
                <a:cs typeface="+mn-cs"/>
              </a:defRPr>
            </a:lvl5pPr>
            <a:lvl6pPr marL="2286000" indent="0" algn="l" rtl="0" eaLnBrk="1" fontAlgn="base" hangingPunct="1">
              <a:spcBef>
                <a:spcPct val="20000"/>
              </a:spcBef>
              <a:spcAft>
                <a:spcPct val="0"/>
              </a:spcAft>
              <a:buClr>
                <a:srgbClr val="00ABB5"/>
              </a:buClr>
              <a:buFontTx/>
              <a:buNone/>
              <a:defRPr sz="1400">
                <a:solidFill>
                  <a:schemeClr val="tx1">
                    <a:lumMod val="65000"/>
                    <a:lumOff val="35000"/>
                  </a:schemeClr>
                </a:solidFill>
                <a:latin typeface="+mn-lt"/>
                <a:cs typeface="+mn-cs"/>
              </a:defRPr>
            </a:lvl6pPr>
            <a:lvl7pPr marL="2743200" indent="0" algn="l" rtl="0" eaLnBrk="1" fontAlgn="base" hangingPunct="1">
              <a:spcBef>
                <a:spcPct val="20000"/>
              </a:spcBef>
              <a:spcAft>
                <a:spcPct val="0"/>
              </a:spcAft>
              <a:buNone/>
              <a:defRPr sz="1400">
                <a:solidFill>
                  <a:srgbClr val="000000"/>
                </a:solidFill>
                <a:latin typeface="+mn-lt"/>
                <a:cs typeface="+mn-cs"/>
              </a:defRPr>
            </a:lvl7pPr>
            <a:lvl8pPr marL="3200400" indent="0" algn="l" rtl="0" eaLnBrk="1" fontAlgn="base" hangingPunct="1">
              <a:spcBef>
                <a:spcPct val="20000"/>
              </a:spcBef>
              <a:spcAft>
                <a:spcPct val="0"/>
              </a:spcAft>
              <a:buNone/>
              <a:defRPr sz="1400">
                <a:solidFill>
                  <a:srgbClr val="000000"/>
                </a:solidFill>
                <a:latin typeface="+mn-lt"/>
                <a:cs typeface="+mn-cs"/>
              </a:defRPr>
            </a:lvl8pPr>
            <a:lvl9pPr marL="3657600" indent="0" algn="l" rtl="0" eaLnBrk="1" fontAlgn="base" hangingPunct="1">
              <a:spcBef>
                <a:spcPct val="20000"/>
              </a:spcBef>
              <a:spcAft>
                <a:spcPct val="0"/>
              </a:spcAft>
              <a:buNone/>
              <a:defRPr sz="1400">
                <a:solidFill>
                  <a:srgbClr val="000000"/>
                </a:solidFill>
                <a:latin typeface="+mn-lt"/>
                <a:cs typeface="+mn-cs"/>
              </a:defRPr>
            </a:lvl9pPr>
          </a:lstStyle>
          <a:p>
            <a:r>
              <a:rPr lang="en-GB" kern="0" dirty="0">
                <a:solidFill>
                  <a:schemeClr val="tx1">
                    <a:lumMod val="85000"/>
                    <a:lumOff val="15000"/>
                  </a:schemeClr>
                </a:solidFill>
                <a:latin typeface="Segoe UI" panose="020B0502040204020203" pitchFamily="34" charset="0"/>
                <a:cs typeface="Segoe UI" panose="020B0502040204020203" pitchFamily="34" charset="0"/>
              </a:rPr>
              <a:t>The impact any additional support need has on learning varies in degree according to the learning and teaching environment. </a:t>
            </a:r>
          </a:p>
          <a:p>
            <a:endParaRPr lang="en-GB" kern="0" dirty="0">
              <a:solidFill>
                <a:schemeClr val="tx1">
                  <a:lumMod val="85000"/>
                  <a:lumOff val="15000"/>
                </a:schemeClr>
              </a:solidFill>
              <a:latin typeface="Segoe UI" panose="020B0502040204020203" pitchFamily="34" charset="0"/>
              <a:cs typeface="Segoe UI" panose="020B0502040204020203" pitchFamily="34" charset="0"/>
            </a:endParaRPr>
          </a:p>
          <a:p>
            <a:r>
              <a:rPr lang="en-GB" kern="0" dirty="0">
                <a:solidFill>
                  <a:schemeClr val="tx1">
                    <a:lumMod val="85000"/>
                    <a:lumOff val="15000"/>
                  </a:schemeClr>
                </a:solidFill>
                <a:latin typeface="Segoe UI" panose="020B0502040204020203" pitchFamily="34" charset="0"/>
                <a:cs typeface="Segoe UI" panose="020B0502040204020203" pitchFamily="34" charset="0"/>
              </a:rPr>
              <a:t>It is the responsibility of all who work with children to respond appropriately to their needs. </a:t>
            </a:r>
          </a:p>
          <a:p>
            <a:endParaRPr lang="en-GB" kern="0" dirty="0">
              <a:solidFill>
                <a:schemeClr val="tx1">
                  <a:lumMod val="85000"/>
                  <a:lumOff val="15000"/>
                </a:schemeClr>
              </a:solidFill>
              <a:latin typeface="Segoe UI" panose="020B0502040204020203" pitchFamily="34" charset="0"/>
              <a:cs typeface="Segoe UI" panose="020B0502040204020203" pitchFamily="34" charset="0"/>
            </a:endParaRPr>
          </a:p>
          <a:p>
            <a:r>
              <a:rPr lang="en-GB" kern="0" dirty="0">
                <a:solidFill>
                  <a:schemeClr val="tx1">
                    <a:lumMod val="85000"/>
                    <a:lumOff val="15000"/>
                  </a:schemeClr>
                </a:solidFill>
                <a:latin typeface="Segoe UI" panose="020B0502040204020203" pitchFamily="34" charset="0"/>
                <a:cs typeface="Segoe UI" panose="020B0502040204020203" pitchFamily="34" charset="0"/>
              </a:rPr>
              <a:t>Recognising early signs of difficulties and adapting learning and teaching approaches are a regular part of the daily routine for teachers supporting all children in an educational environment.  </a:t>
            </a:r>
          </a:p>
          <a:p>
            <a:endParaRPr lang="en-GB" kern="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BE9FCAD6-2032-4F28-81DC-839BBB216658}"/>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680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88B0DE-A8C1-4899-BDF6-1FD750BB432E}"/>
              </a:ext>
            </a:extLst>
          </p:cNvPr>
          <p:cNvSpPr txBox="1">
            <a:spLocks/>
          </p:cNvSpPr>
          <p:nvPr/>
        </p:nvSpPr>
        <p:spPr>
          <a:xfrm>
            <a:off x="531277" y="541029"/>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Self Evaluation Activity </a:t>
            </a:r>
          </a:p>
        </p:txBody>
      </p:sp>
      <p:pic>
        <p:nvPicPr>
          <p:cNvPr id="7" name="Picture 6">
            <a:extLst>
              <a:ext uri="{FF2B5EF4-FFF2-40B4-BE49-F238E27FC236}">
                <a16:creationId xmlns:a16="http://schemas.microsoft.com/office/drawing/2014/main" id="{363B9C2E-57B9-4790-8A4C-1F2D48302F0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6" name="Rectangle 5">
            <a:extLst>
              <a:ext uri="{FF2B5EF4-FFF2-40B4-BE49-F238E27FC236}">
                <a16:creationId xmlns:a16="http://schemas.microsoft.com/office/drawing/2014/main" id="{E6CADD6A-0861-480F-B6C3-055176404E50}"/>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id="{C657C29C-B268-4B99-8E9A-2DB607AEF2AB}"/>
              </a:ext>
            </a:extLst>
          </p:cNvPr>
          <p:cNvGraphicFramePr>
            <a:graphicFrameLocks noGrp="1"/>
          </p:cNvGraphicFramePr>
          <p:nvPr/>
        </p:nvGraphicFramePr>
        <p:xfrm>
          <a:off x="503339" y="1599948"/>
          <a:ext cx="11137764" cy="3934806"/>
        </p:xfrm>
        <a:graphic>
          <a:graphicData uri="http://schemas.openxmlformats.org/drawingml/2006/table">
            <a:tbl>
              <a:tblPr>
                <a:tableStyleId>{5C22544A-7EE6-4342-B048-85BDC9FD1C3A}</a:tableStyleId>
              </a:tblPr>
              <a:tblGrid>
                <a:gridCol w="1442907">
                  <a:extLst>
                    <a:ext uri="{9D8B030D-6E8A-4147-A177-3AD203B41FA5}">
                      <a16:colId xmlns:a16="http://schemas.microsoft.com/office/drawing/2014/main" val="14930445"/>
                    </a:ext>
                  </a:extLst>
                </a:gridCol>
                <a:gridCol w="3087149">
                  <a:extLst>
                    <a:ext uri="{9D8B030D-6E8A-4147-A177-3AD203B41FA5}">
                      <a16:colId xmlns:a16="http://schemas.microsoft.com/office/drawing/2014/main" val="807745621"/>
                    </a:ext>
                  </a:extLst>
                </a:gridCol>
                <a:gridCol w="3305262">
                  <a:extLst>
                    <a:ext uri="{9D8B030D-6E8A-4147-A177-3AD203B41FA5}">
                      <a16:colId xmlns:a16="http://schemas.microsoft.com/office/drawing/2014/main" val="1953451323"/>
                    </a:ext>
                  </a:extLst>
                </a:gridCol>
                <a:gridCol w="3302446">
                  <a:extLst>
                    <a:ext uri="{9D8B030D-6E8A-4147-A177-3AD203B41FA5}">
                      <a16:colId xmlns:a16="http://schemas.microsoft.com/office/drawing/2014/main" val="78210949"/>
                    </a:ext>
                  </a:extLst>
                </a:gridCol>
              </a:tblGrid>
              <a:tr h="509288">
                <a:tc gridSpan="4">
                  <a:txBody>
                    <a:bodyPr/>
                    <a:lstStyle/>
                    <a:p>
                      <a:pPr algn="l"/>
                      <a:r>
                        <a:rPr lang="en-GB" sz="2800" b="1" dirty="0">
                          <a:solidFill>
                            <a:schemeClr val="bg1"/>
                          </a:solidFill>
                          <a:effectLst/>
                          <a:latin typeface="Segoe UI" panose="020B0502040204020203" pitchFamily="34" charset="0"/>
                          <a:ea typeface="MS Mincho" panose="02020609040205080304" pitchFamily="49" charset="-128"/>
                          <a:cs typeface="Segoe UI" panose="020B0502040204020203" pitchFamily="34" charset="0"/>
                        </a:rPr>
                        <a:t>Supporting learners who require additional support. </a:t>
                      </a:r>
                    </a:p>
                  </a:txBody>
                  <a:tcPr marL="114300" marR="114300" marT="0" marB="0">
                    <a:solidFill>
                      <a:srgbClr val="00ABB5"/>
                    </a:solidFill>
                  </a:tcPr>
                </a:tc>
                <a:tc hMerge="1">
                  <a:txBody>
                    <a:bodyPr/>
                    <a:lstStyle/>
                    <a:p>
                      <a:pPr algn="l"/>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14300" marR="114300" marT="0" marB="0"/>
                </a:tc>
                <a:tc hMerge="1">
                  <a:txBody>
                    <a:bodyPr/>
                    <a:lstStyle/>
                    <a:p>
                      <a:pPr algn="l"/>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14300" marR="114300" marT="0" marB="0"/>
                </a:tc>
                <a:tc hMerge="1">
                  <a:txBody>
                    <a:bodyPr/>
                    <a:lstStyle/>
                    <a:p>
                      <a:pPr algn="l"/>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14300" marR="114300" marT="0" marB="0"/>
                </a:tc>
                <a:extLst>
                  <a:ext uri="{0D108BD9-81ED-4DB2-BD59-A6C34878D82A}">
                    <a16:rowId xmlns:a16="http://schemas.microsoft.com/office/drawing/2014/main" val="3790356423"/>
                  </a:ext>
                </a:extLst>
              </a:tr>
              <a:tr h="702246">
                <a:tc>
                  <a:txBody>
                    <a:bodyPr/>
                    <a:lstStyle/>
                    <a:p>
                      <a:pPr algn="l">
                        <a:lnSpc>
                          <a:spcPct val="115000"/>
                        </a:lnSpc>
                        <a:spcAft>
                          <a:spcPts val="1000"/>
                        </a:spcAft>
                      </a:pPr>
                      <a:r>
                        <a:rPr lang="en-GB" sz="1800" b="1" dirty="0">
                          <a:effectLst/>
                        </a:rPr>
                        <a:t> Reflection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solidFill>
                      <a:srgbClr val="A5D5D7"/>
                    </a:solidFill>
                  </a:tcPr>
                </a:tc>
                <a:tc>
                  <a:txBody>
                    <a:bodyPr/>
                    <a:lstStyle/>
                    <a:p>
                      <a:pPr algn="l">
                        <a:lnSpc>
                          <a:spcPct val="115000"/>
                        </a:lnSpc>
                        <a:spcAft>
                          <a:spcPts val="1000"/>
                        </a:spcAft>
                      </a:pPr>
                      <a:r>
                        <a:rPr lang="en-GB" sz="1800" b="1" dirty="0">
                          <a:effectLst/>
                        </a:rPr>
                        <a:t>In my role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solidFill>
                      <a:srgbClr val="A5D5D7"/>
                    </a:solidFill>
                  </a:tcPr>
                </a:tc>
                <a:tc>
                  <a:txBody>
                    <a:bodyPr/>
                    <a:lstStyle/>
                    <a:p>
                      <a:pPr algn="l">
                        <a:lnSpc>
                          <a:spcPct val="115000"/>
                        </a:lnSpc>
                        <a:spcAft>
                          <a:spcPts val="1000"/>
                        </a:spcAft>
                      </a:pPr>
                      <a:r>
                        <a:rPr lang="en-GB" sz="1800" b="1" dirty="0">
                          <a:effectLst/>
                        </a:rPr>
                        <a:t>In our school community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solidFill>
                      <a:srgbClr val="A5D5D7"/>
                    </a:solidFill>
                  </a:tcPr>
                </a:tc>
                <a:tc>
                  <a:txBody>
                    <a:bodyPr/>
                    <a:lstStyle/>
                    <a:p>
                      <a:pPr algn="l">
                        <a:lnSpc>
                          <a:spcPct val="115000"/>
                        </a:lnSpc>
                        <a:spcAft>
                          <a:spcPts val="1000"/>
                        </a:spcAft>
                      </a:pPr>
                      <a:r>
                        <a:rPr lang="en-GB" sz="1800" b="1" dirty="0">
                          <a:effectLst/>
                        </a:rPr>
                        <a:t>In our local authority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solidFill>
                      <a:srgbClr val="A5D5D7"/>
                    </a:solidFill>
                  </a:tcPr>
                </a:tc>
                <a:extLst>
                  <a:ext uri="{0D108BD9-81ED-4DB2-BD59-A6C34878D82A}">
                    <a16:rowId xmlns:a16="http://schemas.microsoft.com/office/drawing/2014/main" val="4168331036"/>
                  </a:ext>
                </a:extLst>
              </a:tr>
              <a:tr h="586777">
                <a:tc>
                  <a:txBody>
                    <a:bodyPr/>
                    <a:lstStyle/>
                    <a:p>
                      <a:pPr algn="l">
                        <a:lnSpc>
                          <a:spcPct val="115000"/>
                        </a:lnSpc>
                        <a:spcAft>
                          <a:spcPts val="1000"/>
                        </a:spcAft>
                      </a:pPr>
                      <a:r>
                        <a:rPr lang="en-GB" sz="1800" dirty="0">
                          <a:effectLst/>
                        </a:rPr>
                        <a:t>What I /we do well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solidFill>
                      <a:srgbClr val="A5D5D7"/>
                    </a:solidFill>
                  </a:tcPr>
                </a:tc>
                <a:tc>
                  <a:txBody>
                    <a:bodyPr/>
                    <a:lstStyle/>
                    <a:p>
                      <a:pPr algn="l">
                        <a:lnSpc>
                          <a:spcPct val="115000"/>
                        </a:lnSpc>
                        <a:spcAft>
                          <a:spcPts val="1000"/>
                        </a:spcAft>
                      </a:pPr>
                      <a:r>
                        <a:rPr lang="en-GB" sz="1100" dirty="0">
                          <a:effectLst/>
                        </a:rPr>
                        <a:t> </a:t>
                      </a:r>
                    </a:p>
                    <a:p>
                      <a:pPr algn="l">
                        <a:lnSpc>
                          <a:spcPct val="115000"/>
                        </a:lnSpc>
                        <a:spcAft>
                          <a:spcPts val="1000"/>
                        </a:spcAft>
                      </a:pPr>
                      <a:endParaRPr lang="en-GB" sz="1100" dirty="0">
                        <a:effectLst/>
                      </a:endParaRPr>
                    </a:p>
                    <a:p>
                      <a:pPr algn="l">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algn="l">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algn="l">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extLst>
                  <a:ext uri="{0D108BD9-81ED-4DB2-BD59-A6C34878D82A}">
                    <a16:rowId xmlns:a16="http://schemas.microsoft.com/office/drawing/2014/main" val="1590666903"/>
                  </a:ext>
                </a:extLst>
              </a:tr>
              <a:tr h="921168">
                <a:tc>
                  <a:txBody>
                    <a:bodyPr/>
                    <a:lstStyle/>
                    <a:p>
                      <a:pPr algn="l">
                        <a:lnSpc>
                          <a:spcPct val="115000"/>
                        </a:lnSpc>
                        <a:spcAft>
                          <a:spcPts val="1000"/>
                        </a:spcAft>
                      </a:pPr>
                      <a:r>
                        <a:rPr lang="en-GB" sz="1800" dirty="0">
                          <a:effectLst/>
                        </a:rPr>
                        <a:t>What needs to improve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solidFill>
                      <a:srgbClr val="A5D5D7"/>
                    </a:solidFill>
                  </a:tcPr>
                </a:tc>
                <a:tc>
                  <a:txBody>
                    <a:bodyPr/>
                    <a:lstStyle/>
                    <a:p>
                      <a:pPr algn="l">
                        <a:lnSpc>
                          <a:spcPct val="115000"/>
                        </a:lnSpc>
                        <a:spcAft>
                          <a:spcPts val="1000"/>
                        </a:spcAft>
                      </a:pPr>
                      <a:r>
                        <a:rPr lang="en-GB" sz="1100" dirty="0">
                          <a:effectLst/>
                        </a:rPr>
                        <a:t> </a:t>
                      </a:r>
                    </a:p>
                    <a:p>
                      <a:pPr algn="l">
                        <a:lnSpc>
                          <a:spcPct val="115000"/>
                        </a:lnSpc>
                        <a:spcAft>
                          <a:spcPts val="1000"/>
                        </a:spcAft>
                      </a:pPr>
                      <a:r>
                        <a:rPr lang="en-GB" sz="1100" dirty="0">
                          <a:effectLst/>
                        </a:rPr>
                        <a:t> </a:t>
                      </a:r>
                    </a:p>
                    <a:p>
                      <a:pPr algn="l">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algn="l">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algn="l">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extLst>
                  <a:ext uri="{0D108BD9-81ED-4DB2-BD59-A6C34878D82A}">
                    <a16:rowId xmlns:a16="http://schemas.microsoft.com/office/drawing/2014/main" val="2375829321"/>
                  </a:ext>
                </a:extLst>
              </a:tr>
              <a:tr h="921168">
                <a:tc>
                  <a:txBody>
                    <a:bodyPr/>
                    <a:lstStyle/>
                    <a:p>
                      <a:pPr algn="l">
                        <a:lnSpc>
                          <a:spcPct val="115000"/>
                        </a:lnSpc>
                        <a:spcAft>
                          <a:spcPts val="1000"/>
                        </a:spcAft>
                      </a:pPr>
                      <a:r>
                        <a:rPr lang="en-GB" sz="1800" dirty="0">
                          <a:effectLst/>
                        </a:rPr>
                        <a:t>How to improve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solidFill>
                      <a:srgbClr val="A5D5D7"/>
                    </a:solidFill>
                  </a:tcPr>
                </a:tc>
                <a:tc>
                  <a:txBody>
                    <a:bodyPr/>
                    <a:lstStyle/>
                    <a:p>
                      <a:pPr algn="l">
                        <a:lnSpc>
                          <a:spcPct val="115000"/>
                        </a:lnSpc>
                        <a:spcAft>
                          <a:spcPts val="1000"/>
                        </a:spcAft>
                      </a:pPr>
                      <a:r>
                        <a:rPr lang="en-GB" sz="1100">
                          <a:effectLst/>
                        </a:rPr>
                        <a:t> </a:t>
                      </a:r>
                    </a:p>
                    <a:p>
                      <a:pPr algn="l">
                        <a:lnSpc>
                          <a:spcPct val="115000"/>
                        </a:lnSpc>
                        <a:spcAft>
                          <a:spcPts val="1000"/>
                        </a:spcAft>
                      </a:pPr>
                      <a:r>
                        <a:rPr lang="en-GB" sz="1100">
                          <a:effectLst/>
                        </a:rPr>
                        <a:t> </a:t>
                      </a:r>
                    </a:p>
                    <a:p>
                      <a:pPr algn="l">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algn="l">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algn="l">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extLst>
                  <a:ext uri="{0D108BD9-81ED-4DB2-BD59-A6C34878D82A}">
                    <a16:rowId xmlns:a16="http://schemas.microsoft.com/office/drawing/2014/main" val="263651144"/>
                  </a:ext>
                </a:extLst>
              </a:tr>
            </a:tbl>
          </a:graphicData>
        </a:graphic>
      </p:graphicFrame>
      <p:sp>
        <p:nvSpPr>
          <p:cNvPr id="3" name="TextBox 2">
            <a:extLst>
              <a:ext uri="{FF2B5EF4-FFF2-40B4-BE49-F238E27FC236}">
                <a16:creationId xmlns:a16="http://schemas.microsoft.com/office/drawing/2014/main" id="{664752D0-23E1-42BB-A839-6544BB07FB1D}"/>
              </a:ext>
            </a:extLst>
          </p:cNvPr>
          <p:cNvSpPr txBox="1"/>
          <p:nvPr/>
        </p:nvSpPr>
        <p:spPr>
          <a:xfrm>
            <a:off x="457201" y="1082296"/>
            <a:ext cx="5811206" cy="369332"/>
          </a:xfrm>
          <a:prstGeom prst="rect">
            <a:avLst/>
          </a:prstGeom>
          <a:noFill/>
        </p:spPr>
        <p:txBody>
          <a:bodyPr wrap="none" rtlCol="0">
            <a:spAutoFit/>
          </a:bodyPr>
          <a:lstStyle/>
          <a:p>
            <a:r>
              <a:rPr lang="en-GB" dirty="0">
                <a:latin typeface="Segoe UI" panose="020B0502040204020203" pitchFamily="34" charset="0"/>
                <a:cs typeface="Segoe UI" panose="020B0502040204020203" pitchFamily="34" charset="0"/>
              </a:rPr>
              <a:t>This activity can be done individually or with colleagues</a:t>
            </a:r>
          </a:p>
        </p:txBody>
      </p:sp>
    </p:spTree>
    <p:extLst>
      <p:ext uri="{BB962C8B-B14F-4D97-AF65-F5344CB8AC3E}">
        <p14:creationId xmlns:p14="http://schemas.microsoft.com/office/powerpoint/2010/main" val="282185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5142" y="6384175"/>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B02ED651-A135-4B3D-929D-BE82B65072D0}"/>
              </a:ext>
            </a:extLst>
          </p:cNvPr>
          <p:cNvSpPr txBox="1">
            <a:spLocks/>
          </p:cNvSpPr>
          <p:nvPr/>
        </p:nvSpPr>
        <p:spPr>
          <a:xfrm>
            <a:off x="167756" y="32842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400" dirty="0">
                <a:latin typeface="Segoe UI" panose="020B0502040204020203" pitchFamily="34" charset="0"/>
                <a:cs typeface="Segoe UI" panose="020B0502040204020203" pitchFamily="34" charset="0"/>
              </a:rPr>
              <a:t>Scottish Context for Inclusion, Equality and Equity – Overview </a:t>
            </a:r>
          </a:p>
          <a:p>
            <a:endParaRPr lang="en-GB" sz="2400" kern="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B4262AD4-62B5-4EDF-BFA5-3C360E6951C0}"/>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59798" y="328423"/>
            <a:ext cx="1013494" cy="526364"/>
          </a:xfrm>
          <a:prstGeom prst="rect">
            <a:avLst/>
          </a:prstGeom>
        </p:spPr>
      </p:pic>
      <p:sp>
        <p:nvSpPr>
          <p:cNvPr id="10" name="Rectangle 9">
            <a:extLst>
              <a:ext uri="{FF2B5EF4-FFF2-40B4-BE49-F238E27FC236}">
                <a16:creationId xmlns:a16="http://schemas.microsoft.com/office/drawing/2014/main" id="{A83D3E7F-DCED-4155-8A1F-CC06E30AACC7}"/>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lose up of text on a white background&#10;&#10;Description automatically generated">
            <a:extLst>
              <a:ext uri="{FF2B5EF4-FFF2-40B4-BE49-F238E27FC236}">
                <a16:creationId xmlns:a16="http://schemas.microsoft.com/office/drawing/2014/main" id="{15D88797-016F-48C1-8F03-D90FD64CE3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6806" y="1592642"/>
            <a:ext cx="5702014" cy="3672715"/>
          </a:xfrm>
          <a:prstGeom prst="rect">
            <a:avLst/>
          </a:prstGeom>
        </p:spPr>
      </p:pic>
      <p:sp>
        <p:nvSpPr>
          <p:cNvPr id="4" name="TextBox 3">
            <a:extLst>
              <a:ext uri="{FF2B5EF4-FFF2-40B4-BE49-F238E27FC236}">
                <a16:creationId xmlns:a16="http://schemas.microsoft.com/office/drawing/2014/main" id="{A15AF7CD-8A99-404E-B455-32CC645CD2CD}"/>
              </a:ext>
            </a:extLst>
          </p:cNvPr>
          <p:cNvSpPr txBox="1"/>
          <p:nvPr/>
        </p:nvSpPr>
        <p:spPr>
          <a:xfrm>
            <a:off x="3546226" y="5340130"/>
            <a:ext cx="4445640" cy="646331"/>
          </a:xfrm>
          <a:prstGeom prst="rect">
            <a:avLst/>
          </a:prstGeom>
          <a:noFill/>
        </p:spPr>
        <p:txBody>
          <a:bodyPr wrap="none" rtlCol="0">
            <a:spAutoFit/>
          </a:bodyPr>
          <a:lstStyle/>
          <a:p>
            <a:pPr algn="ctr"/>
            <a:r>
              <a:rPr lang="en-GB" dirty="0">
                <a:solidFill>
                  <a:schemeClr val="tx1">
                    <a:lumMod val="65000"/>
                    <a:lumOff val="35000"/>
                  </a:schemeClr>
                </a:solidFill>
                <a:latin typeface="Segoe UI" panose="020B0502040204020203" pitchFamily="34" charset="0"/>
                <a:cs typeface="Segoe UI" panose="020B0502040204020203" pitchFamily="34" charset="0"/>
              </a:rPr>
              <a:t>Education Scotland </a:t>
            </a:r>
          </a:p>
          <a:p>
            <a:pPr algn="ctr"/>
            <a:r>
              <a:rPr lang="en-GB" dirty="0">
                <a:solidFill>
                  <a:schemeClr val="tx1">
                    <a:lumMod val="65000"/>
                    <a:lumOff val="35000"/>
                  </a:schemeClr>
                </a:solidFill>
                <a:latin typeface="Segoe UI" panose="020B0502040204020203" pitchFamily="34" charset="0"/>
                <a:cs typeface="Segoe UI" panose="020B0502040204020203" pitchFamily="34" charset="0"/>
              </a:rPr>
              <a:t>Professional Organisations and Standards </a:t>
            </a:r>
          </a:p>
        </p:txBody>
      </p:sp>
      <p:sp>
        <p:nvSpPr>
          <p:cNvPr id="11" name="TextBox 10">
            <a:extLst>
              <a:ext uri="{FF2B5EF4-FFF2-40B4-BE49-F238E27FC236}">
                <a16:creationId xmlns:a16="http://schemas.microsoft.com/office/drawing/2014/main" id="{3E0FDBE1-FC07-4D2D-B139-E4DFCFC97E8F}"/>
              </a:ext>
            </a:extLst>
          </p:cNvPr>
          <p:cNvSpPr txBox="1"/>
          <p:nvPr/>
        </p:nvSpPr>
        <p:spPr>
          <a:xfrm>
            <a:off x="8478965" y="2584390"/>
            <a:ext cx="3394327" cy="1754326"/>
          </a:xfrm>
          <a:prstGeom prst="rect">
            <a:avLst/>
          </a:prstGeom>
          <a:noFill/>
        </p:spPr>
        <p:txBody>
          <a:bodyPr wrap="none" rtlCol="0">
            <a:spAutoFit/>
          </a:bodyPr>
          <a:lstStyle/>
          <a:p>
            <a:r>
              <a:rPr lang="en-GB" dirty="0">
                <a:solidFill>
                  <a:schemeClr val="tx1">
                    <a:lumMod val="65000"/>
                    <a:lumOff val="35000"/>
                  </a:schemeClr>
                </a:solidFill>
                <a:latin typeface="Segoe UI" panose="020B0502040204020203" pitchFamily="34" charset="0"/>
                <a:cs typeface="Segoe UI" panose="020B0502040204020203" pitchFamily="34" charset="0"/>
              </a:rPr>
              <a:t>Additional Support</a:t>
            </a:r>
          </a:p>
          <a:p>
            <a:r>
              <a:rPr lang="en-GB" dirty="0">
                <a:solidFill>
                  <a:schemeClr val="tx1">
                    <a:lumMod val="65000"/>
                    <a:lumOff val="35000"/>
                  </a:schemeClr>
                </a:solidFill>
                <a:latin typeface="Segoe UI" panose="020B0502040204020203" pitchFamily="34" charset="0"/>
                <a:cs typeface="Segoe UI" panose="020B0502040204020203" pitchFamily="34" charset="0"/>
              </a:rPr>
              <a:t>Accessibility </a:t>
            </a:r>
          </a:p>
          <a:p>
            <a:r>
              <a:rPr lang="en-GB" dirty="0">
                <a:solidFill>
                  <a:schemeClr val="tx1">
                    <a:lumMod val="65000"/>
                    <a:lumOff val="35000"/>
                  </a:schemeClr>
                </a:solidFill>
                <a:latin typeface="Segoe UI" panose="020B0502040204020203" pitchFamily="34" charset="0"/>
                <a:cs typeface="Segoe UI" panose="020B0502040204020203" pitchFamily="34" charset="0"/>
              </a:rPr>
              <a:t>Equality </a:t>
            </a:r>
          </a:p>
          <a:p>
            <a:r>
              <a:rPr lang="en-GB" dirty="0">
                <a:solidFill>
                  <a:schemeClr val="tx1">
                    <a:lumMod val="65000"/>
                    <a:lumOff val="35000"/>
                  </a:schemeClr>
                </a:solidFill>
                <a:latin typeface="Segoe UI" panose="020B0502040204020203" pitchFamily="34" charset="0"/>
                <a:cs typeface="Segoe UI" panose="020B0502040204020203" pitchFamily="34" charset="0"/>
              </a:rPr>
              <a:t>Inclusion</a:t>
            </a:r>
          </a:p>
          <a:p>
            <a:r>
              <a:rPr lang="en-GB" dirty="0">
                <a:solidFill>
                  <a:schemeClr val="tx1">
                    <a:lumMod val="65000"/>
                    <a:lumOff val="35000"/>
                  </a:schemeClr>
                </a:solidFill>
                <a:latin typeface="Segoe UI" panose="020B0502040204020203" pitchFamily="34" charset="0"/>
                <a:cs typeface="Segoe UI" panose="020B0502040204020203" pitchFamily="34" charset="0"/>
              </a:rPr>
              <a:t>Learner Voice and Participation </a:t>
            </a:r>
          </a:p>
          <a:p>
            <a:r>
              <a:rPr lang="en-GB" dirty="0">
                <a:solidFill>
                  <a:schemeClr val="tx1">
                    <a:lumMod val="65000"/>
                    <a:lumOff val="35000"/>
                  </a:schemeClr>
                </a:solidFill>
                <a:latin typeface="Segoe UI" panose="020B0502040204020203" pitchFamily="34" charset="0"/>
                <a:cs typeface="Segoe UI" panose="020B0502040204020203" pitchFamily="34" charset="0"/>
              </a:rPr>
              <a:t>Rights </a:t>
            </a:r>
          </a:p>
        </p:txBody>
      </p:sp>
      <p:sp>
        <p:nvSpPr>
          <p:cNvPr id="13" name="TextBox 12">
            <a:extLst>
              <a:ext uri="{FF2B5EF4-FFF2-40B4-BE49-F238E27FC236}">
                <a16:creationId xmlns:a16="http://schemas.microsoft.com/office/drawing/2014/main" id="{2B31E621-9BA4-4413-89B1-01B71A12DD7C}"/>
              </a:ext>
            </a:extLst>
          </p:cNvPr>
          <p:cNvSpPr txBox="1"/>
          <p:nvPr/>
        </p:nvSpPr>
        <p:spPr>
          <a:xfrm>
            <a:off x="2639567" y="1039623"/>
            <a:ext cx="6258958" cy="369332"/>
          </a:xfrm>
          <a:prstGeom prst="rect">
            <a:avLst/>
          </a:prstGeom>
          <a:noFill/>
        </p:spPr>
        <p:txBody>
          <a:bodyPr wrap="none" rtlCol="0">
            <a:spAutoFit/>
          </a:bodyPr>
          <a:lstStyle/>
          <a:p>
            <a:r>
              <a:rPr lang="en-GB" dirty="0">
                <a:solidFill>
                  <a:schemeClr val="tx1">
                    <a:lumMod val="65000"/>
                    <a:lumOff val="35000"/>
                  </a:schemeClr>
                </a:solidFill>
                <a:latin typeface="Segoe UI" panose="020B0502040204020203" pitchFamily="34" charset="0"/>
                <a:cs typeface="Segoe UI" panose="020B0502040204020203" pitchFamily="34" charset="0"/>
              </a:rPr>
              <a:t>Attainment, Curriculum, Empowerment, Equality, Outcomes</a:t>
            </a:r>
          </a:p>
        </p:txBody>
      </p:sp>
      <p:sp>
        <p:nvSpPr>
          <p:cNvPr id="14" name="TextBox 13">
            <a:extLst>
              <a:ext uri="{FF2B5EF4-FFF2-40B4-BE49-F238E27FC236}">
                <a16:creationId xmlns:a16="http://schemas.microsoft.com/office/drawing/2014/main" id="{40D0EE15-6C64-485A-A5C1-2CF451707B4F}"/>
              </a:ext>
            </a:extLst>
          </p:cNvPr>
          <p:cNvSpPr txBox="1"/>
          <p:nvPr/>
        </p:nvSpPr>
        <p:spPr>
          <a:xfrm>
            <a:off x="243170" y="2508342"/>
            <a:ext cx="2448940" cy="1477328"/>
          </a:xfrm>
          <a:prstGeom prst="rect">
            <a:avLst/>
          </a:prstGeom>
          <a:noFill/>
        </p:spPr>
        <p:txBody>
          <a:bodyPr wrap="none" rtlCol="0">
            <a:spAutoFit/>
          </a:bodyPr>
          <a:lstStyle/>
          <a:p>
            <a:r>
              <a:rPr lang="en-GB" dirty="0">
                <a:solidFill>
                  <a:schemeClr val="tx1">
                    <a:lumMod val="65000"/>
                    <a:lumOff val="35000"/>
                  </a:schemeClr>
                </a:solidFill>
                <a:latin typeface="Segoe UI" panose="020B0502040204020203" pitchFamily="34" charset="0"/>
                <a:cs typeface="Segoe UI" panose="020B0502040204020203" pitchFamily="34" charset="0"/>
              </a:rPr>
              <a:t>DYW</a:t>
            </a:r>
          </a:p>
          <a:p>
            <a:r>
              <a:rPr lang="en-GB" dirty="0">
                <a:solidFill>
                  <a:schemeClr val="tx1">
                    <a:lumMod val="65000"/>
                    <a:lumOff val="35000"/>
                  </a:schemeClr>
                </a:solidFill>
                <a:latin typeface="Segoe UI" panose="020B0502040204020203" pitchFamily="34" charset="0"/>
                <a:cs typeface="Segoe UI" panose="020B0502040204020203" pitchFamily="34" charset="0"/>
              </a:rPr>
              <a:t>Inclusive ELC/schools  </a:t>
            </a:r>
          </a:p>
          <a:p>
            <a:r>
              <a:rPr lang="en-GB" dirty="0">
                <a:solidFill>
                  <a:schemeClr val="tx1">
                    <a:lumMod val="65000"/>
                    <a:lumOff val="35000"/>
                  </a:schemeClr>
                </a:solidFill>
                <a:latin typeface="Segoe UI" panose="020B0502040204020203" pitchFamily="34" charset="0"/>
                <a:cs typeface="Segoe UI" panose="020B0502040204020203" pitchFamily="34" charset="0"/>
              </a:rPr>
              <a:t>Positive Relationships </a:t>
            </a:r>
          </a:p>
          <a:p>
            <a:r>
              <a:rPr lang="en-GB" dirty="0">
                <a:solidFill>
                  <a:schemeClr val="tx1">
                    <a:lumMod val="65000"/>
                    <a:lumOff val="35000"/>
                  </a:schemeClr>
                </a:solidFill>
                <a:latin typeface="Segoe UI" panose="020B0502040204020203" pitchFamily="34" charset="0"/>
                <a:cs typeface="Segoe UI" panose="020B0502040204020203" pitchFamily="34" charset="0"/>
              </a:rPr>
              <a:t>Safeguarding</a:t>
            </a:r>
          </a:p>
          <a:p>
            <a:r>
              <a:rPr lang="en-GB" dirty="0">
                <a:solidFill>
                  <a:schemeClr val="tx1">
                    <a:lumMod val="65000"/>
                    <a:lumOff val="35000"/>
                  </a:schemeClr>
                </a:solidFill>
                <a:latin typeface="Segoe UI" panose="020B0502040204020203" pitchFamily="34" charset="0"/>
                <a:cs typeface="Segoe UI" panose="020B0502040204020203" pitchFamily="34" charset="0"/>
              </a:rPr>
              <a:t>The GIRFEC approach</a:t>
            </a:r>
          </a:p>
        </p:txBody>
      </p:sp>
    </p:spTree>
    <p:extLst>
      <p:ext uri="{BB962C8B-B14F-4D97-AF65-F5344CB8AC3E}">
        <p14:creationId xmlns:p14="http://schemas.microsoft.com/office/powerpoint/2010/main" val="2265161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246" y="56963"/>
            <a:ext cx="11049507" cy="782320"/>
          </a:xfrm>
        </p:spPr>
        <p:txBody>
          <a:bodyPr/>
          <a:lstStyle/>
          <a:p>
            <a:r>
              <a:rPr lang="en-GB" sz="3200" dirty="0">
                <a:solidFill>
                  <a:srgbClr val="00ABB5"/>
                </a:solidFill>
                <a:latin typeface="Segoe UI" panose="020B0502040204020203" pitchFamily="34" charset="0"/>
                <a:cs typeface="Segoe UI" panose="020B0502040204020203" pitchFamily="34" charset="0"/>
              </a:rPr>
              <a:t>Useful </a:t>
            </a:r>
            <a:r>
              <a:rPr lang="en-GB" sz="3200" dirty="0">
                <a:latin typeface="Segoe UI" panose="020B0502040204020203" pitchFamily="34" charset="0"/>
                <a:cs typeface="Segoe UI" panose="020B0502040204020203" pitchFamily="34" charset="0"/>
              </a:rPr>
              <a:t>information/resources  </a:t>
            </a:r>
            <a:endParaRPr lang="en-GB" sz="3200" dirty="0">
              <a:solidFill>
                <a:srgbClr val="00ABB5"/>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4A0CB380-7108-4C75-BD09-86E9A89CD8BE}"/>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screenshot of a social media post&#10;&#10;Description automatically generated">
            <a:hlinkClick r:id="rId3"/>
            <a:extLst>
              <a:ext uri="{FF2B5EF4-FFF2-40B4-BE49-F238E27FC236}">
                <a16:creationId xmlns:a16="http://schemas.microsoft.com/office/drawing/2014/main" id="{D0AD7910-7B70-45C4-B8BB-7F4B2D7A44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1064" y="933374"/>
            <a:ext cx="2730436" cy="3353255"/>
          </a:xfrm>
          <a:prstGeom prst="rect">
            <a:avLst/>
          </a:prstGeom>
        </p:spPr>
      </p:pic>
      <p:pic>
        <p:nvPicPr>
          <p:cNvPr id="11" name="Picture 10" descr="A screenshot of a cell phone&#10;&#10;Description automatically generated">
            <a:hlinkClick r:id="rId5"/>
            <a:extLst>
              <a:ext uri="{FF2B5EF4-FFF2-40B4-BE49-F238E27FC236}">
                <a16:creationId xmlns:a16="http://schemas.microsoft.com/office/drawing/2014/main" id="{54B5A7FC-4394-41A6-AC06-2F772FE46E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9754" y="865598"/>
            <a:ext cx="2327842" cy="3487576"/>
          </a:xfrm>
          <a:prstGeom prst="rect">
            <a:avLst/>
          </a:prstGeom>
        </p:spPr>
      </p:pic>
      <p:pic>
        <p:nvPicPr>
          <p:cNvPr id="15" name="Picture 14" descr="A screenshot of a social media post&#10;&#10;Description automatically generated">
            <a:hlinkClick r:id="rId7"/>
            <a:extLst>
              <a:ext uri="{FF2B5EF4-FFF2-40B4-BE49-F238E27FC236}">
                <a16:creationId xmlns:a16="http://schemas.microsoft.com/office/drawing/2014/main" id="{BA0897DB-0AF2-4F86-8808-D85E73CAC57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45184" y="4696812"/>
            <a:ext cx="2386908" cy="1219259"/>
          </a:xfrm>
          <a:prstGeom prst="rect">
            <a:avLst/>
          </a:prstGeom>
        </p:spPr>
      </p:pic>
      <p:pic>
        <p:nvPicPr>
          <p:cNvPr id="13" name="Picture 12" descr="A screenshot of a cell phone&#10;&#10;Description automatically generated">
            <a:hlinkClick r:id="rId9"/>
            <a:extLst>
              <a:ext uri="{FF2B5EF4-FFF2-40B4-BE49-F238E27FC236}">
                <a16:creationId xmlns:a16="http://schemas.microsoft.com/office/drawing/2014/main" id="{7A5B4066-F3C1-409F-BA73-D8610BAAC14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2887" y="969000"/>
            <a:ext cx="2411633" cy="2702516"/>
          </a:xfrm>
          <a:prstGeom prst="rect">
            <a:avLst/>
          </a:prstGeom>
          <a:ln>
            <a:noFill/>
          </a:ln>
          <a:effectLst>
            <a:outerShdw blurRad="292100" dist="139700" dir="2700000" algn="tl" rotWithShape="0">
              <a:srgbClr val="333333">
                <a:alpha val="65000"/>
              </a:srgbClr>
            </a:outerShdw>
          </a:effectLst>
        </p:spPr>
      </p:pic>
      <p:pic>
        <p:nvPicPr>
          <p:cNvPr id="12" name="Picture 11" descr="A person taking a selfie&#10;&#10;Description automatically generated">
            <a:hlinkClick r:id="rId11"/>
            <a:extLst>
              <a:ext uri="{FF2B5EF4-FFF2-40B4-BE49-F238E27FC236}">
                <a16:creationId xmlns:a16="http://schemas.microsoft.com/office/drawing/2014/main" id="{FA11FB37-F296-45BD-A0AB-59A1257CBB4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5438" y="5163628"/>
            <a:ext cx="2745985" cy="875655"/>
          </a:xfrm>
          <a:prstGeom prst="rect">
            <a:avLst/>
          </a:prstGeom>
        </p:spPr>
      </p:pic>
      <p:pic>
        <p:nvPicPr>
          <p:cNvPr id="17" name="Picture 16" descr="A screenshot of a computer screen&#10;&#10;Description automatically generated">
            <a:hlinkClick r:id="rId13"/>
            <a:extLst>
              <a:ext uri="{FF2B5EF4-FFF2-40B4-BE49-F238E27FC236}">
                <a16:creationId xmlns:a16="http://schemas.microsoft.com/office/drawing/2014/main" id="{5A3035E1-16DD-4BAD-9D84-9555CB41382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2887" y="4499329"/>
            <a:ext cx="2565507" cy="153863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080655B5-2027-43E9-A7AB-89DB03BEFD0B}"/>
              </a:ext>
            </a:extLst>
          </p:cNvPr>
          <p:cNvSpPr txBox="1"/>
          <p:nvPr/>
        </p:nvSpPr>
        <p:spPr>
          <a:xfrm>
            <a:off x="6544368" y="303802"/>
            <a:ext cx="2954655" cy="369332"/>
          </a:xfrm>
          <a:prstGeom prst="rect">
            <a:avLst/>
          </a:prstGeom>
          <a:noFill/>
        </p:spPr>
        <p:txBody>
          <a:bodyPr wrap="none" rtlCol="0">
            <a:spAutoFit/>
          </a:bodyPr>
          <a:lstStyle/>
          <a:p>
            <a:r>
              <a:rPr lang="en-GB" dirty="0"/>
              <a:t>All images are hyperlinked </a:t>
            </a:r>
          </a:p>
        </p:txBody>
      </p:sp>
      <p:pic>
        <p:nvPicPr>
          <p:cNvPr id="2050" name="Picture 2" descr="https://education.gov.scot/media/qe5odbdi/rambition.png?width=328&amp;height=231&amp;mode=max">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9545850" y="1613671"/>
            <a:ext cx="2388819" cy="16875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ES_NO TAG_COLOUR_TRANSPARENT.png">
            <a:extLst>
              <a:ext uri="{FF2B5EF4-FFF2-40B4-BE49-F238E27FC236}">
                <a16:creationId xmlns:a16="http://schemas.microsoft.com/office/drawing/2014/main" id="{9FC2EA46-8F35-494A-B41D-3141E10692E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402658" y="307523"/>
            <a:ext cx="1329776" cy="531760"/>
          </a:xfrm>
          <a:prstGeom prst="rect">
            <a:avLst/>
          </a:prstGeom>
        </p:spPr>
      </p:pic>
      <p:pic>
        <p:nvPicPr>
          <p:cNvPr id="6" name="Picture 5" descr="Diagram, schematic&#10;&#10;Description automatically generated">
            <a:hlinkClick r:id="rId18"/>
            <a:extLst>
              <a:ext uri="{FF2B5EF4-FFF2-40B4-BE49-F238E27FC236}">
                <a16:creationId xmlns:a16="http://schemas.microsoft.com/office/drawing/2014/main" id="{5621E88E-0A01-4BE0-941C-5EE2D4E2ADD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524010" y="3686539"/>
            <a:ext cx="2430959" cy="2328864"/>
          </a:xfrm>
          <a:prstGeom prst="rect">
            <a:avLst/>
          </a:prstGeom>
        </p:spPr>
      </p:pic>
      <p:sp>
        <p:nvSpPr>
          <p:cNvPr id="16" name="Text Box 8">
            <a:extLst>
              <a:ext uri="{FF2B5EF4-FFF2-40B4-BE49-F238E27FC236}">
                <a16:creationId xmlns:a16="http://schemas.microsoft.com/office/drawing/2014/main" id="{CD5B9A1E-0F6F-4251-9340-B077B6795726}"/>
              </a:ext>
            </a:extLst>
          </p:cNvPr>
          <p:cNvSpPr txBox="1"/>
          <p:nvPr/>
        </p:nvSpPr>
        <p:spPr>
          <a:xfrm>
            <a:off x="6425064" y="6516139"/>
            <a:ext cx="5498123" cy="34186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200" dirty="0">
                <a:solidFill>
                  <a:srgbClr val="00ABB5"/>
                </a:solidFill>
              </a:rPr>
              <a:t>Do luchd-ionnsachaidh na h-Alba, le luchd-foghlaim Alba </a:t>
            </a:r>
          </a:p>
        </p:txBody>
      </p:sp>
    </p:spTree>
    <p:extLst>
      <p:ext uri="{BB962C8B-B14F-4D97-AF65-F5344CB8AC3E}">
        <p14:creationId xmlns:p14="http://schemas.microsoft.com/office/powerpoint/2010/main" val="1578077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a:t>(0)131 244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desc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Children’s rights and entitlements</a:t>
            </a:r>
          </a:p>
        </p:txBody>
      </p:sp>
      <p:sp>
        <p:nvSpPr>
          <p:cNvPr id="3" name="Content Placeholder 2"/>
          <p:cNvSpPr>
            <a:spLocks noGrp="1"/>
          </p:cNvSpPr>
          <p:nvPr>
            <p:ph idx="1"/>
          </p:nvPr>
        </p:nvSpPr>
        <p:spPr/>
        <p:txBody>
          <a:bodyPr/>
          <a:lstStyle/>
          <a:p>
            <a:r>
              <a:rPr lang="en-GB" dirty="0">
                <a:solidFill>
                  <a:schemeClr val="tx1">
                    <a:lumMod val="75000"/>
                    <a:lumOff val="25000"/>
                  </a:schemeClr>
                </a:solidFill>
              </a:rPr>
              <a:t>Children’s rights and entitlements are fundamental to Scotland’s approach to inclusive education. It is supported by the legislative framework and key policy drivers including, </a:t>
            </a:r>
          </a:p>
          <a:p>
            <a:endParaRPr lang="en-GB" dirty="0">
              <a:solidFill>
                <a:schemeClr val="tx1">
                  <a:lumMod val="75000"/>
                  <a:lumOff val="25000"/>
                </a:schemeClr>
              </a:solidFill>
            </a:endParaRPr>
          </a:p>
          <a:p>
            <a:r>
              <a:rPr lang="en-GB" dirty="0">
                <a:solidFill>
                  <a:schemeClr val="tx1">
                    <a:lumMod val="75000"/>
                    <a:lumOff val="25000"/>
                  </a:schemeClr>
                </a:solidFill>
              </a:rPr>
              <a:t>Curriculum for Excellence </a:t>
            </a:r>
          </a:p>
          <a:p>
            <a:endParaRPr lang="en-GB" dirty="0">
              <a:solidFill>
                <a:schemeClr val="tx1">
                  <a:lumMod val="75000"/>
                  <a:lumOff val="25000"/>
                </a:schemeClr>
              </a:solidFill>
            </a:endParaRPr>
          </a:p>
          <a:p>
            <a:endParaRPr lang="en-GB" dirty="0">
              <a:solidFill>
                <a:schemeClr val="tx1">
                  <a:lumMod val="75000"/>
                  <a:lumOff val="25000"/>
                </a:schemeClr>
              </a:solidFill>
            </a:endParaRPr>
          </a:p>
          <a:p>
            <a:r>
              <a:rPr lang="en-GB" dirty="0">
                <a:solidFill>
                  <a:schemeClr val="tx1">
                    <a:lumMod val="75000"/>
                    <a:lumOff val="25000"/>
                  </a:schemeClr>
                </a:solidFill>
              </a:rPr>
              <a:t>The getting it right for every child approach</a:t>
            </a:r>
          </a:p>
          <a:p>
            <a:endParaRPr lang="en-GB" dirty="0">
              <a:solidFill>
                <a:schemeClr val="tx1">
                  <a:lumMod val="75000"/>
                  <a:lumOff val="25000"/>
                </a:schemeClr>
              </a:solidFill>
            </a:endParaRPr>
          </a:p>
          <a:p>
            <a:endParaRPr lang="en-GB" dirty="0">
              <a:solidFill>
                <a:schemeClr val="tx1">
                  <a:lumMod val="75000"/>
                  <a:lumOff val="25000"/>
                </a:schemeClr>
              </a:solidFill>
            </a:endParaRPr>
          </a:p>
          <a:p>
            <a:r>
              <a:rPr lang="en-GB" dirty="0">
                <a:solidFill>
                  <a:schemeClr val="tx1">
                    <a:lumMod val="75000"/>
                    <a:lumOff val="25000"/>
                  </a:schemeClr>
                </a:solidFill>
              </a:rPr>
              <a:t>Framework for Professional Standards for practitioners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8953" y="2910946"/>
            <a:ext cx="2272553" cy="44686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8094" y="4620038"/>
            <a:ext cx="892269" cy="892269"/>
          </a:xfrm>
          <a:prstGeom prst="rect">
            <a:avLst/>
          </a:prstGeom>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58953" y="3578039"/>
            <a:ext cx="1395413"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CDAEBB11-70E7-419D-9D1B-C8C8A31F85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Tree>
    <p:extLst>
      <p:ext uri="{BB962C8B-B14F-4D97-AF65-F5344CB8AC3E}">
        <p14:creationId xmlns:p14="http://schemas.microsoft.com/office/powerpoint/2010/main" val="75362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a:latin typeface="Segoe UI" panose="020B0502040204020203" pitchFamily="34" charset="0"/>
                <a:cs typeface="Segoe UI" panose="020B0502040204020203" pitchFamily="34" charset="0"/>
              </a:rPr>
              <a:t>Reflective Activity </a:t>
            </a:r>
            <a:endParaRPr lang="en-GB" sz="3200" dirty="0">
              <a:solidFill>
                <a:srgbClr val="00ABB5"/>
              </a:solidFill>
              <a:latin typeface="Segoe UI" panose="020B0502040204020203" pitchFamily="34" charset="0"/>
              <a:cs typeface="Segoe UI" panose="020B0502040204020203" pitchFamily="34" charset="0"/>
            </a:endParaRPr>
          </a:p>
        </p:txBody>
      </p:sp>
      <p:sp>
        <p:nvSpPr>
          <p:cNvPr id="6" name="Content Placeholder 2">
            <a:extLst>
              <a:ext uri="{FF2B5EF4-FFF2-40B4-BE49-F238E27FC236}">
                <a16:creationId xmlns:a16="http://schemas.microsoft.com/office/drawing/2014/main" id="{FE8A091B-4DCE-41CB-9324-6F9430867199}"/>
              </a:ext>
            </a:extLst>
          </p:cNvPr>
          <p:cNvSpPr>
            <a:spLocks noGrp="1"/>
          </p:cNvSpPr>
          <p:nvPr>
            <p:ph idx="1"/>
          </p:nvPr>
        </p:nvSpPr>
        <p:spPr>
          <a:xfrm>
            <a:off x="611801" y="1607913"/>
            <a:ext cx="11049507" cy="3815113"/>
          </a:xfrm>
        </p:spPr>
        <p:txBody>
          <a:bodyPr/>
          <a:lstStyle/>
          <a:p>
            <a:pPr>
              <a:buClr>
                <a:srgbClr val="00ABB5"/>
              </a:buClr>
            </a:pPr>
            <a:r>
              <a:rPr lang="en-GB" sz="2400" b="1" dirty="0">
                <a:solidFill>
                  <a:srgbClr val="00ABB5"/>
                </a:solidFill>
              </a:rPr>
              <a:t>Consider the following questions</a:t>
            </a:r>
          </a:p>
          <a:p>
            <a:pPr>
              <a:buClr>
                <a:srgbClr val="00ABB5"/>
              </a:buClr>
            </a:pPr>
            <a:endParaRPr lang="en-GB" sz="3200" dirty="0">
              <a:latin typeface="Segoe UI" panose="020B0502040204020203" pitchFamily="34" charset="0"/>
              <a:cs typeface="Segoe UI" panose="020B0502040204020203" pitchFamily="34" charset="0"/>
            </a:endParaRPr>
          </a:p>
          <a:p>
            <a:pPr marL="514350" indent="-514350">
              <a:buClr>
                <a:srgbClr val="00ABB5"/>
              </a:buClr>
              <a:buFont typeface="+mj-lt"/>
              <a:buAutoNum type="arabicPeriod"/>
            </a:pPr>
            <a:r>
              <a:rPr lang="en-GB" sz="2400" dirty="0">
                <a:latin typeface="Segoe UI" panose="020B0502040204020203" pitchFamily="34" charset="0"/>
                <a:cs typeface="Segoe UI" panose="020B0502040204020203" pitchFamily="34" charset="0"/>
              </a:rPr>
              <a:t>What does the term ‘inclusion’ mean to you? </a:t>
            </a:r>
          </a:p>
          <a:p>
            <a:pPr>
              <a:buClr>
                <a:srgbClr val="00ABB5"/>
              </a:buClr>
            </a:pPr>
            <a:endParaRPr lang="en-GB" sz="2400" dirty="0">
              <a:latin typeface="Segoe UI" panose="020B0502040204020203" pitchFamily="34" charset="0"/>
              <a:cs typeface="Segoe UI" panose="020B0502040204020203" pitchFamily="34" charset="0"/>
            </a:endParaRPr>
          </a:p>
          <a:p>
            <a:pPr>
              <a:buClr>
                <a:srgbClr val="00ABB5"/>
              </a:buClr>
            </a:pPr>
            <a:r>
              <a:rPr lang="en-GB" sz="2400" dirty="0">
                <a:solidFill>
                  <a:srgbClr val="00ABB5"/>
                </a:solidFill>
                <a:latin typeface="Segoe UI" panose="020B0502040204020203" pitchFamily="34" charset="0"/>
                <a:cs typeface="Segoe UI" panose="020B0502040204020203" pitchFamily="34" charset="0"/>
              </a:rPr>
              <a:t>2. </a:t>
            </a:r>
            <a:r>
              <a:rPr lang="en-GB" sz="2400" dirty="0">
                <a:latin typeface="Segoe UI" panose="020B0502040204020203" pitchFamily="34" charset="0"/>
                <a:cs typeface="Segoe UI" panose="020B0502040204020203" pitchFamily="34" charset="0"/>
              </a:rPr>
              <a:t>Reflect on why you/your colleagues feel your early years setting/school is, or is not an inclusive one for all learners.  </a:t>
            </a:r>
          </a:p>
        </p:txBody>
      </p:sp>
      <p:pic>
        <p:nvPicPr>
          <p:cNvPr id="4" name="Picture 3">
            <a:extLst>
              <a:ext uri="{FF2B5EF4-FFF2-40B4-BE49-F238E27FC236}">
                <a16:creationId xmlns:a16="http://schemas.microsoft.com/office/drawing/2014/main" id="{E0FCC8B7-8C49-4CFB-945A-83B21B1169F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5" name="Rectangle 4">
            <a:extLst>
              <a:ext uri="{FF2B5EF4-FFF2-40B4-BE49-F238E27FC236}">
                <a16:creationId xmlns:a16="http://schemas.microsoft.com/office/drawing/2014/main" id="{4A0CB380-7108-4C75-BD09-86E9A89CD8BE}"/>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028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92" y="130433"/>
            <a:ext cx="9143999" cy="711200"/>
          </a:xfrm>
        </p:spPr>
        <p:txBody>
          <a:bodyPr/>
          <a:lstStyle/>
          <a:p>
            <a:r>
              <a:rPr lang="en-GB" dirty="0"/>
              <a:t>Inclusion </a:t>
            </a:r>
          </a:p>
        </p:txBody>
      </p:sp>
      <p:pic>
        <p:nvPicPr>
          <p:cNvPr id="5" name="Picture 4"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1832" y="176813"/>
            <a:ext cx="1321787" cy="677520"/>
          </a:xfrm>
          <a:prstGeom prst="rect">
            <a:avLst/>
          </a:prstGeom>
        </p:spPr>
      </p:pic>
      <p:pic>
        <p:nvPicPr>
          <p:cNvPr id="10" name="Picture 9">
            <a:extLst>
              <a:ext uri="{FF2B5EF4-FFF2-40B4-BE49-F238E27FC236}">
                <a16:creationId xmlns:a16="http://schemas.microsoft.com/office/drawing/2014/main" id="{EF9D22A4-6488-449B-8449-DDFDBEFB5EE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952500" y="1175656"/>
            <a:ext cx="4203700" cy="4082144"/>
          </a:xfrm>
          <a:prstGeom prst="rect">
            <a:avLst/>
          </a:prstGeom>
          <a:noFill/>
          <a:ln>
            <a:noFill/>
          </a:ln>
        </p:spPr>
      </p:pic>
      <p:sp>
        <p:nvSpPr>
          <p:cNvPr id="3" name="TextBox 2">
            <a:extLst>
              <a:ext uri="{FF2B5EF4-FFF2-40B4-BE49-F238E27FC236}">
                <a16:creationId xmlns:a16="http://schemas.microsoft.com/office/drawing/2014/main" id="{C0F22CC6-E758-41E0-84DE-B77821AF9F99}"/>
              </a:ext>
            </a:extLst>
          </p:cNvPr>
          <p:cNvSpPr txBox="1"/>
          <p:nvPr/>
        </p:nvSpPr>
        <p:spPr>
          <a:xfrm>
            <a:off x="5746543" y="1981200"/>
            <a:ext cx="5492958" cy="2677656"/>
          </a:xfrm>
          <a:prstGeom prst="rect">
            <a:avLst/>
          </a:prstGeom>
          <a:noFill/>
        </p:spPr>
        <p:txBody>
          <a:bodyPr wrap="square" rtlCol="0">
            <a:spAutoFit/>
          </a:bodyPr>
          <a:lstStyle/>
          <a:p>
            <a:r>
              <a:rPr lang="en-GB" sz="2400" dirty="0">
                <a:solidFill>
                  <a:schemeClr val="tx1">
                    <a:lumMod val="75000"/>
                    <a:lumOff val="25000"/>
                  </a:schemeClr>
                </a:solidFill>
                <a:latin typeface="Segoe UI" panose="020B0502040204020203" pitchFamily="34" charset="0"/>
                <a:cs typeface="Segoe UI" panose="020B0502040204020203" pitchFamily="34" charset="0"/>
              </a:rPr>
              <a:t>To be included</a:t>
            </a:r>
            <a:r>
              <a:rPr lang="en-GB" sz="2400" b="1" dirty="0">
                <a:solidFill>
                  <a:schemeClr val="tx1">
                    <a:lumMod val="75000"/>
                    <a:lumOff val="25000"/>
                  </a:schemeClr>
                </a:solidFill>
                <a:latin typeface="Segoe UI" panose="020B0502040204020203" pitchFamily="34" charset="0"/>
                <a:cs typeface="Segoe UI" panose="020B0502040204020203" pitchFamily="34" charset="0"/>
              </a:rPr>
              <a:t> all </a:t>
            </a:r>
            <a:r>
              <a:rPr lang="en-GB" sz="2400" dirty="0">
                <a:solidFill>
                  <a:schemeClr val="tx1">
                    <a:lumMod val="75000"/>
                    <a:lumOff val="25000"/>
                  </a:schemeClr>
                </a:solidFill>
                <a:latin typeface="Segoe UI" panose="020B0502040204020203" pitchFamily="34" charset="0"/>
                <a:cs typeface="Segoe UI" panose="020B0502040204020203" pitchFamily="34" charset="0"/>
              </a:rPr>
              <a:t>children and young people need to be and feel: </a:t>
            </a:r>
          </a:p>
          <a:p>
            <a:endParaRPr lang="en-GB" sz="24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Present</a:t>
            </a:r>
          </a:p>
          <a:p>
            <a:pPr marL="342900" indent="-342900">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Participating</a:t>
            </a:r>
          </a:p>
          <a:p>
            <a:pPr marL="342900" indent="-342900">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Achieving</a:t>
            </a:r>
          </a:p>
          <a:p>
            <a:pPr marL="342900" indent="-342900">
              <a:buFont typeface="Arial" panose="020B0604020202020204" pitchFamily="34" charset="0"/>
              <a:buChar char="•"/>
            </a:pPr>
            <a:r>
              <a:rPr lang="en-GB" sz="2400" dirty="0">
                <a:solidFill>
                  <a:schemeClr val="tx1">
                    <a:lumMod val="75000"/>
                    <a:lumOff val="25000"/>
                  </a:schemeClr>
                </a:solidFill>
                <a:latin typeface="Segoe UI" panose="020B0502040204020203" pitchFamily="34" charset="0"/>
                <a:cs typeface="Segoe UI" panose="020B0502040204020203" pitchFamily="34" charset="0"/>
              </a:rPr>
              <a:t>Supported. </a:t>
            </a:r>
          </a:p>
        </p:txBody>
      </p:sp>
    </p:spTree>
    <p:extLst>
      <p:ext uri="{BB962C8B-B14F-4D97-AF65-F5344CB8AC3E}">
        <p14:creationId xmlns:p14="http://schemas.microsoft.com/office/powerpoint/2010/main" val="186569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a:solidFill>
                  <a:srgbClr val="00ABB5"/>
                </a:solidFill>
                <a:latin typeface="Segoe UI" panose="020B0502040204020203" pitchFamily="34" charset="0"/>
                <a:cs typeface="Segoe UI" panose="020B0502040204020203" pitchFamily="34" charset="0"/>
              </a:rPr>
              <a:t>Inclusion </a:t>
            </a:r>
          </a:p>
        </p:txBody>
      </p:sp>
      <p:sp>
        <p:nvSpPr>
          <p:cNvPr id="6" name="Content Placeholder 2">
            <a:extLst>
              <a:ext uri="{FF2B5EF4-FFF2-40B4-BE49-F238E27FC236}">
                <a16:creationId xmlns:a16="http://schemas.microsoft.com/office/drawing/2014/main" id="{FE8A091B-4DCE-41CB-9324-6F9430867199}"/>
              </a:ext>
            </a:extLst>
          </p:cNvPr>
          <p:cNvSpPr>
            <a:spLocks noGrp="1"/>
          </p:cNvSpPr>
          <p:nvPr>
            <p:ph idx="1"/>
          </p:nvPr>
        </p:nvSpPr>
        <p:spPr>
          <a:xfrm>
            <a:off x="506591" y="1712724"/>
            <a:ext cx="11049507" cy="3893749"/>
          </a:xfrm>
        </p:spPr>
        <p:txBody>
          <a:bodyPr/>
          <a:lstStyle/>
          <a:p>
            <a:pPr>
              <a:lnSpc>
                <a:spcPct val="150000"/>
              </a:lnSpc>
              <a:buClr>
                <a:srgbClr val="00ABB5"/>
              </a:buClr>
            </a:pPr>
            <a:r>
              <a:rPr lang="en-GB" sz="2400" dirty="0">
                <a:latin typeface="Segoe UI" panose="020B0502040204020203" pitchFamily="34" charset="0"/>
                <a:cs typeface="Segoe UI" panose="020B0502040204020203" pitchFamily="34" charset="0"/>
              </a:rPr>
              <a:t>Inclusions means taking positive action and intervening in order to enable achievement for all by building and fulfilling the potential of every child, young person and adult.</a:t>
            </a:r>
          </a:p>
          <a:p>
            <a:pPr>
              <a:lnSpc>
                <a:spcPct val="150000"/>
              </a:lnSpc>
              <a:buClr>
                <a:srgbClr val="00ABB5"/>
              </a:buClr>
            </a:pPr>
            <a:endParaRPr lang="en-GB" sz="2400" dirty="0">
              <a:latin typeface="Segoe UI" panose="020B0502040204020203" pitchFamily="34" charset="0"/>
              <a:cs typeface="Segoe UI" panose="020B0502040204020203" pitchFamily="34" charset="0"/>
            </a:endParaRPr>
          </a:p>
          <a:p>
            <a:pPr>
              <a:lnSpc>
                <a:spcPct val="150000"/>
              </a:lnSpc>
              <a:buClr>
                <a:srgbClr val="00ABB5"/>
              </a:buClr>
            </a:pPr>
            <a:r>
              <a:rPr lang="en-GB" sz="2400" dirty="0">
                <a:latin typeface="Segoe UI" panose="020B0502040204020203" pitchFamily="34" charset="0"/>
                <a:cs typeface="Segoe UI" panose="020B0502040204020203" pitchFamily="34" charset="0"/>
              </a:rPr>
              <a:t>Curriculum for Excellence was design to be an inclusive curriculum. </a:t>
            </a:r>
          </a:p>
        </p:txBody>
      </p:sp>
      <p:pic>
        <p:nvPicPr>
          <p:cNvPr id="4" name="Picture 3">
            <a:extLst>
              <a:ext uri="{FF2B5EF4-FFF2-40B4-BE49-F238E27FC236}">
                <a16:creationId xmlns:a16="http://schemas.microsoft.com/office/drawing/2014/main" id="{E0FCC8B7-8C49-4CFB-945A-83B21B1169F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5" name="Rectangle 4">
            <a:extLst>
              <a:ext uri="{FF2B5EF4-FFF2-40B4-BE49-F238E27FC236}">
                <a16:creationId xmlns:a16="http://schemas.microsoft.com/office/drawing/2014/main" id="{4A0CB380-7108-4C75-BD09-86E9A89CD8BE}"/>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98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5142" y="6384175"/>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801EF0D-E507-428B-9892-6D1C51423083}"/>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81359" y="1790193"/>
            <a:ext cx="12010641" cy="4154984"/>
          </a:xfrm>
          <a:prstGeom prst="rect">
            <a:avLst/>
          </a:prstGeom>
          <a:noFill/>
        </p:spPr>
        <p:txBody>
          <a:bodyPr wrap="square" rtlCol="0">
            <a:spAutoFit/>
          </a:bodyPr>
          <a:lstStyle/>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Relationship based approaches </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Child centred planning</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Inclusive pedagogy - maximising universal support </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Professional learning opportunities </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Collaborative approaches - partnerships</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No ‘one-size-fits-all’ approach</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Progression pathways – flexible pathways – flexible curriculum* </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Balance, progression and coherence</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Tackling bureaucracy</a:t>
            </a:r>
          </a:p>
          <a:p>
            <a:pPr marL="342900" indent="-432000">
              <a:lnSpc>
                <a:spcPct val="120000"/>
              </a:lnSpc>
              <a:buFont typeface="Arial" panose="020B0604020202020204" pitchFamily="34" charset="0"/>
              <a:buChar char="•"/>
            </a:pPr>
            <a:r>
              <a:rPr lang="en-GB" sz="2200" dirty="0">
                <a:solidFill>
                  <a:schemeClr val="tx1">
                    <a:lumMod val="75000"/>
                    <a:lumOff val="25000"/>
                  </a:schemeClr>
                </a:solidFill>
                <a:latin typeface="Segoe UI" panose="020B0502040204020203" pitchFamily="34" charset="0"/>
                <a:cs typeface="Segoe UI" panose="020B0502040204020203" pitchFamily="34" charset="0"/>
              </a:rPr>
              <a:t>Continuous cycle of improvement - effective use of reflection, self-evaluation robust data. </a:t>
            </a:r>
          </a:p>
        </p:txBody>
      </p:sp>
      <p:sp>
        <p:nvSpPr>
          <p:cNvPr id="10" name="Title 1">
            <a:extLst>
              <a:ext uri="{FF2B5EF4-FFF2-40B4-BE49-F238E27FC236}">
                <a16:creationId xmlns:a16="http://schemas.microsoft.com/office/drawing/2014/main" id="{1A031B55-062F-4FF0-BAAF-D4AB93FB7D52}"/>
              </a:ext>
            </a:extLst>
          </p:cNvPr>
          <p:cNvSpPr txBox="1">
            <a:spLocks/>
          </p:cNvSpPr>
          <p:nvPr/>
        </p:nvSpPr>
        <p:spPr bwMode="auto">
          <a:xfrm>
            <a:off x="181359" y="531077"/>
            <a:ext cx="9942818" cy="82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400" kern="0" dirty="0">
                <a:latin typeface="Segoe UI" panose="020B0502040204020203" pitchFamily="34" charset="0"/>
                <a:cs typeface="Segoe UI" panose="020B0502040204020203" pitchFamily="34" charset="0"/>
              </a:rPr>
              <a:t>What makes effective and inclusive learning and teaching that meets the needs of </a:t>
            </a:r>
            <a:r>
              <a:rPr lang="en-GB" sz="2800" kern="0" dirty="0">
                <a:latin typeface="Segoe UI" panose="020B0502040204020203" pitchFamily="34" charset="0"/>
                <a:cs typeface="Segoe UI" panose="020B0502040204020203" pitchFamily="34" charset="0"/>
              </a:rPr>
              <a:t>all </a:t>
            </a:r>
            <a:r>
              <a:rPr lang="en-GB" sz="2400" kern="0" dirty="0">
                <a:latin typeface="Segoe UI" panose="020B0502040204020203" pitchFamily="34" charset="0"/>
                <a:cs typeface="Segoe UI" panose="020B0502040204020203" pitchFamily="34" charset="0"/>
              </a:rPr>
              <a:t>learners – including those who require additional support?</a:t>
            </a:r>
          </a:p>
        </p:txBody>
      </p:sp>
      <p:pic>
        <p:nvPicPr>
          <p:cNvPr id="9" name="Picture 8"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1832" y="176813"/>
            <a:ext cx="1321787" cy="677520"/>
          </a:xfrm>
          <a:prstGeom prst="rect">
            <a:avLst/>
          </a:prstGeom>
        </p:spPr>
      </p:pic>
    </p:spTree>
    <p:extLst>
      <p:ext uri="{BB962C8B-B14F-4D97-AF65-F5344CB8AC3E}">
        <p14:creationId xmlns:p14="http://schemas.microsoft.com/office/powerpoint/2010/main" val="8750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a:solidFill>
                  <a:srgbClr val="00ABB5"/>
                </a:solidFill>
                <a:latin typeface="Segoe UI" panose="020B0502040204020203" pitchFamily="34" charset="0"/>
                <a:cs typeface="Segoe UI" panose="020B0502040204020203" pitchFamily="34" charset="0"/>
              </a:rPr>
              <a:t>Equality </a:t>
            </a:r>
          </a:p>
        </p:txBody>
      </p:sp>
      <p:sp>
        <p:nvSpPr>
          <p:cNvPr id="6" name="Content Placeholder 2">
            <a:extLst>
              <a:ext uri="{FF2B5EF4-FFF2-40B4-BE49-F238E27FC236}">
                <a16:creationId xmlns:a16="http://schemas.microsoft.com/office/drawing/2014/main" id="{FE8A091B-4DCE-41CB-9324-6F9430867199}"/>
              </a:ext>
            </a:extLst>
          </p:cNvPr>
          <p:cNvSpPr>
            <a:spLocks noGrp="1"/>
          </p:cNvSpPr>
          <p:nvPr>
            <p:ph idx="1"/>
          </p:nvPr>
        </p:nvSpPr>
        <p:spPr>
          <a:xfrm>
            <a:off x="506591" y="1712724"/>
            <a:ext cx="11049507" cy="3815113"/>
          </a:xfrm>
        </p:spPr>
        <p:txBody>
          <a:bodyPr/>
          <a:lstStyle/>
          <a:p>
            <a:pPr>
              <a:lnSpc>
                <a:spcPct val="150000"/>
              </a:lnSpc>
              <a:buClr>
                <a:srgbClr val="00ABB5"/>
              </a:buClr>
            </a:pPr>
            <a:r>
              <a:rPr lang="en-GB" sz="2400" dirty="0">
                <a:latin typeface="Segoe UI" panose="020B0502040204020203" pitchFamily="34" charset="0"/>
                <a:cs typeface="Segoe UI" panose="020B0502040204020203" pitchFamily="34" charset="0"/>
              </a:rPr>
              <a:t>Equality is described as the removal of discrimination, disadvantage, inequality and / or barriers which can affect people on the grounds of the protected characteristics set out in the Equality Act 2010: age, disability, gender, gender reassignment, pregnancy and maternity, race, religion or belief and sexual orientation. </a:t>
            </a:r>
          </a:p>
        </p:txBody>
      </p:sp>
      <p:pic>
        <p:nvPicPr>
          <p:cNvPr id="4" name="Picture 3">
            <a:extLst>
              <a:ext uri="{FF2B5EF4-FFF2-40B4-BE49-F238E27FC236}">
                <a16:creationId xmlns:a16="http://schemas.microsoft.com/office/drawing/2014/main" id="{E0FCC8B7-8C49-4CFB-945A-83B21B1169F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827946" y="579422"/>
            <a:ext cx="1013494" cy="526364"/>
          </a:xfrm>
          <a:prstGeom prst="rect">
            <a:avLst/>
          </a:prstGeom>
        </p:spPr>
      </p:pic>
      <p:sp>
        <p:nvSpPr>
          <p:cNvPr id="5" name="Rectangle 4">
            <a:extLst>
              <a:ext uri="{FF2B5EF4-FFF2-40B4-BE49-F238E27FC236}">
                <a16:creationId xmlns:a16="http://schemas.microsoft.com/office/drawing/2014/main" id="{4A0CB380-7108-4C75-BD09-86E9A89CD8BE}"/>
              </a:ext>
            </a:extLst>
          </p:cNvPr>
          <p:cNvSpPr/>
          <p:nvPr/>
        </p:nvSpPr>
        <p:spPr>
          <a:xfrm>
            <a:off x="616417" y="6344987"/>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9610407"/>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88D83EC43BDE4EABDA42528F57866E" ma:contentTypeVersion="4" ma:contentTypeDescription="Create a new document." ma:contentTypeScope="" ma:versionID="40e2af3e6fd62fbbbf13e10c8f76278d">
  <xsd:schema xmlns:xsd="http://www.w3.org/2001/XMLSchema" xmlns:xs="http://www.w3.org/2001/XMLSchema" xmlns:p="http://schemas.microsoft.com/office/2006/metadata/properties" xmlns:ns2="373af908-157f-4d70-80d2-56206b9fa420" targetNamespace="http://schemas.microsoft.com/office/2006/metadata/properties" ma:root="true" ma:fieldsID="4bac45adc4d72b0c163fedd8d42b54af" ns2:_="">
    <xsd:import namespace="373af908-157f-4d70-80d2-56206b9fa4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3af908-157f-4d70-80d2-56206b9fa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42D58C6C-F3E1-4F32-9051-71C77A137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3af908-157f-4d70-80d2-56206b9fa4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967039-C71A-4B84-9858-0728C216CC0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73af908-157f-4d70-80d2-56206b9fa420"/>
    <ds:schemaRef ds:uri="http://www.w3.org/XML/1998/namespace"/>
    <ds:schemaRef ds:uri="http://purl.org/dc/dcmitype/"/>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ES PP Template</Template>
  <TotalTime>1974</TotalTime>
  <Words>2049</Words>
  <Application>Microsoft Office PowerPoint</Application>
  <PresentationFormat>Widescreen</PresentationFormat>
  <Paragraphs>267</Paragraphs>
  <Slides>31</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Bold</vt:lpstr>
      <vt:lpstr>Calibri</vt:lpstr>
      <vt:lpstr>Cambria</vt:lpstr>
      <vt:lpstr>Lucida Grande</vt:lpstr>
      <vt:lpstr>MS Mincho</vt:lpstr>
      <vt:lpstr>MS Mincho</vt:lpstr>
      <vt:lpstr>Segoe UI</vt:lpstr>
      <vt:lpstr>Times New Roman</vt:lpstr>
      <vt:lpstr>Wingdings</vt:lpstr>
      <vt:lpstr>Powerpoint_template</vt:lpstr>
      <vt:lpstr>PowerPoint Presentation</vt:lpstr>
      <vt:lpstr>PowerPoint Presentation</vt:lpstr>
      <vt:lpstr>PowerPoint Presentation</vt:lpstr>
      <vt:lpstr>Children’s rights and entitlements</vt:lpstr>
      <vt:lpstr>Reflective Activity </vt:lpstr>
      <vt:lpstr>Inclusion </vt:lpstr>
      <vt:lpstr>Inclusion </vt:lpstr>
      <vt:lpstr>PowerPoint Presentation</vt:lpstr>
      <vt:lpstr>Equality </vt:lpstr>
      <vt:lpstr>Equity</vt:lpstr>
      <vt:lpstr>PowerPoint Presentation</vt:lpstr>
      <vt:lpstr>Additional Support Needs </vt:lpstr>
      <vt:lpstr>Here are some examples</vt:lpstr>
      <vt:lpstr>Barriers to Learning </vt:lpstr>
      <vt:lpstr>PowerPoint Presentation</vt:lpstr>
      <vt:lpstr>PowerPoint Presentation</vt:lpstr>
      <vt:lpstr>Staged Intervention </vt:lpstr>
      <vt:lpstr>PowerPoint Presentation</vt:lpstr>
      <vt:lpstr>PowerPoint Presentation</vt:lpstr>
      <vt:lpstr>PowerPoint Presentation</vt:lpstr>
      <vt:lpstr>PowerPoint Presentation</vt:lpstr>
      <vt:lpstr>Support approaches and strategies education staff need to know.</vt:lpstr>
      <vt:lpstr>Activity – True or False? </vt:lpstr>
      <vt:lpstr>PowerPoint Presentation</vt:lpstr>
      <vt:lpstr>Inclusion </vt:lpstr>
      <vt:lpstr>PowerPoint Presentation</vt:lpstr>
      <vt:lpstr>PowerPoint Presentation</vt:lpstr>
      <vt:lpstr>Differentiation </vt:lpstr>
      <vt:lpstr>PowerPoint Presentation</vt:lpstr>
      <vt:lpstr>Useful information/resources  </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Gore H (Hazel)</dc:creator>
  <cp:lastModifiedBy>Stevenson J (Jeremy)</cp:lastModifiedBy>
  <cp:revision>52</cp:revision>
  <cp:lastPrinted>2014-02-19T15:05:01Z</cp:lastPrinted>
  <dcterms:created xsi:type="dcterms:W3CDTF">2019-01-11T13:27:44Z</dcterms:created>
  <dcterms:modified xsi:type="dcterms:W3CDTF">2021-09-17T16:23:47Z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0x010100B888D83EC43BDE4EABDA42528F57866E</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