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drawings/drawing1.xml" ContentType="application/vnd.openxmlformats-officedocument.drawingml.chartshapes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5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14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3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2.xml" ContentType="application/vnd.openxmlformats-officedocument.drawingml.chart+xml"/>
  <Override PartName="/ppt/notesMasters/notesMaster1.xml" ContentType="application/vnd.openxmlformats-officedocument.presentationml.notesMaster+xml"/>
  <Override PartName="/ppt/charts/chart1.xml" ContentType="application/vnd.openxmlformats-officedocument.drawingml.chart+xml"/>
  <Override PartName="/ppt/theme/theme2.xml" ContentType="application/vnd.openxmlformats-officedocument.theme+xml"/>
  <Override PartName="/ppt/theme/theme1.xml" ContentType="application/vnd.openxmlformats-officedocument.them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10.xml" ContentType="application/vnd.openxmlformats-officedocument.drawingml.chart+xml"/>
  <Override PartName="/ppt/charts/chart9.xml" ContentType="application/vnd.openxmlformats-officedocument.drawingml.chart+xml"/>
  <Override PartName="/ppt/charts/chart8.xml" ContentType="application/vnd.openxmlformats-officedocument.drawingml.chart+xml"/>
  <Override PartName="/ppt/charts/chart7.xml" ContentType="application/vnd.openxmlformats-officedocument.drawingml.chart+xml"/>
  <Override PartName="/ppt/charts/chart6.xml" ContentType="application/vnd.openxmlformats-officedocument.drawingml.chart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2"/>
  </p:sldMasterIdLst>
  <p:notesMasterIdLst>
    <p:notesMasterId r:id="rId21"/>
  </p:notesMasterIdLst>
  <p:sldIdLst>
    <p:sldId id="256" r:id="rId3"/>
    <p:sldId id="257" r:id="rId4"/>
    <p:sldId id="269" r:id="rId5"/>
    <p:sldId id="259" r:id="rId6"/>
    <p:sldId id="260" r:id="rId7"/>
    <p:sldId id="264" r:id="rId8"/>
    <p:sldId id="265" r:id="rId9"/>
    <p:sldId id="261" r:id="rId10"/>
    <p:sldId id="266" r:id="rId11"/>
    <p:sldId id="268" r:id="rId12"/>
    <p:sldId id="267" r:id="rId13"/>
    <p:sldId id="262" r:id="rId14"/>
    <p:sldId id="271" r:id="rId15"/>
    <p:sldId id="272" r:id="rId16"/>
    <p:sldId id="273" r:id="rId17"/>
    <p:sldId id="274" r:id="rId18"/>
    <p:sldId id="276" r:id="rId19"/>
    <p:sldId id="27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476" autoAdjust="0"/>
  </p:normalViewPr>
  <p:slideViewPr>
    <p:cSldViewPr>
      <p:cViewPr varScale="1">
        <p:scale>
          <a:sx n="90" d="100"/>
          <a:sy n="90" d="100"/>
        </p:scale>
        <p:origin x="44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customXml" Target="../customXml/item2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28" Type="http://schemas.openxmlformats.org/officeDocument/2006/relationships/customXml" Target="../customXml/item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Relationship Id="rId27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E:\SIMD%20Report%20-%20with%20absences%20-%20Whole%20School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H:\SCHOOL%20SUPPORT%20DATA%20new%202017-2018%20(1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SIMD%20Report%20-%20with%20absences%20-%20Whole%20Schoo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H:\SIMD%20Report%20-%20with%20absences%20-%20Whole%20School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H:\SIMD%20Report%20-%20with%20absences%20-%20Whole%20School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SIMD%20Report%20-%20with%20absences%20-%20Whole%20School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hq-file2\PSPS\Staff%20Room\5.%20SfL%20&amp;%20Nurture\Phonological%20Awareness%20SFL%20result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hq-file2\PSPS\Staff%20Room\5.%20SfL%20&amp;%20Nurture\Phonological%20Awareness%20SFL%20result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H:\SCHOOL%20SUPPORT%20DATA%20new%202017-2018%20(1)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H:\SCHOOL%20SUPPORT%20DATA%20new%202017-2018%20(1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8079979585885093E-2"/>
          <c:y val="3.6766098176233435E-2"/>
          <c:w val="0.80209718576844558"/>
          <c:h val="0.82534081697088557"/>
        </c:manualLayout>
      </c:layout>
      <c:barChart>
        <c:barDir val="col"/>
        <c:grouping val="clustered"/>
        <c:varyColors val="0"/>
        <c:ser>
          <c:idx val="1"/>
          <c:order val="0"/>
          <c:tx>
            <c:v>SIMD 3</c:v>
          </c:tx>
          <c:invertIfNegative val="0"/>
          <c:cat>
            <c:numRef>
              <c:f>Engagement!$E$2:$I$2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Engagement!$E$4:$I$4</c:f>
              <c:numCache>
                <c:formatCode>General</c:formatCode>
                <c:ptCount val="5"/>
                <c:pt idx="0">
                  <c:v>2</c:v>
                </c:pt>
                <c:pt idx="1">
                  <c:v>20</c:v>
                </c:pt>
                <c:pt idx="2">
                  <c:v>48</c:v>
                </c:pt>
                <c:pt idx="3">
                  <c:v>88</c:v>
                </c:pt>
                <c:pt idx="4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83-4C97-946E-EE61CF41DF27}"/>
            </c:ext>
          </c:extLst>
        </c:ser>
        <c:ser>
          <c:idx val="0"/>
          <c:order val="1"/>
          <c:tx>
            <c:v>ACEs</c:v>
          </c:tx>
          <c:invertIfNegative val="0"/>
          <c:val>
            <c:numRef>
              <c:f>Engagement!$B$16:$F$16</c:f>
              <c:numCache>
                <c:formatCode>General</c:formatCode>
                <c:ptCount val="5"/>
                <c:pt idx="0">
                  <c:v>1</c:v>
                </c:pt>
                <c:pt idx="1">
                  <c:v>18</c:v>
                </c:pt>
                <c:pt idx="2">
                  <c:v>36</c:v>
                </c:pt>
                <c:pt idx="3">
                  <c:v>35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D83-4C97-946E-EE61CF41DF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7957888"/>
        <c:axId val="177964160"/>
      </c:barChart>
      <c:catAx>
        <c:axId val="1779578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Engagement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77964160"/>
        <c:crosses val="autoZero"/>
        <c:auto val="1"/>
        <c:lblAlgn val="ctr"/>
        <c:lblOffset val="100"/>
        <c:noMultiLvlLbl val="0"/>
      </c:catAx>
      <c:valAx>
        <c:axId val="17796416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Number of pupils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7795788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Engagement</a:t>
            </a:r>
            <a:r>
              <a:rPr lang="en-US" baseline="0"/>
              <a:t> - Music</a:t>
            </a:r>
            <a:endParaRPr lang="en-US"/>
          </a:p>
        </c:rich>
      </c:tx>
      <c:layout>
        <c:manualLayout>
          <c:xMode val="edge"/>
          <c:yMode val="edge"/>
          <c:x val="0.13544327477423854"/>
          <c:y val="1.851851851851851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3568285214348205"/>
          <c:y val="5.1400554097404488E-2"/>
          <c:w val="0.82301224846894139"/>
          <c:h val="0.8326195683872849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Charts!$D$36</c:f>
              <c:strCache>
                <c:ptCount val="1"/>
                <c:pt idx="0">
                  <c:v>Percentage</c:v>
                </c:pt>
              </c:strCache>
            </c:strRef>
          </c:tx>
          <c:invertIfNegative val="0"/>
          <c:cat>
            <c:numRef>
              <c:f>Charts!$C$2:$C$6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Charts!$D$37:$D$41</c:f>
              <c:numCache>
                <c:formatCode>0%</c:formatCode>
                <c:ptCount val="5"/>
                <c:pt idx="0">
                  <c:v>0</c:v>
                </c:pt>
                <c:pt idx="1">
                  <c:v>3.2608695652173912E-2</c:v>
                </c:pt>
                <c:pt idx="2">
                  <c:v>0.11956521739130435</c:v>
                </c:pt>
                <c:pt idx="3">
                  <c:v>0.54347826086956519</c:v>
                </c:pt>
                <c:pt idx="4">
                  <c:v>0.30434782608695654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18-40EC-A897-A493D6F6A3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7576960"/>
        <c:axId val="177599232"/>
      </c:barChart>
      <c:catAx>
        <c:axId val="177576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77599232"/>
        <c:crosses val="autoZero"/>
        <c:auto val="1"/>
        <c:lblAlgn val="ctr"/>
        <c:lblOffset val="100"/>
        <c:noMultiLvlLbl val="0"/>
      </c:catAx>
      <c:valAx>
        <c:axId val="17759923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775769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v>SIMD 6,7,9</c:v>
          </c:tx>
          <c:invertIfNegative val="0"/>
          <c:val>
            <c:numRef>
              <c:f>Engagement!$B$29:$F$29</c:f>
              <c:numCache>
                <c:formatCode>General</c:formatCode>
                <c:ptCount val="5"/>
                <c:pt idx="0">
                  <c:v>1</c:v>
                </c:pt>
                <c:pt idx="1">
                  <c:v>7</c:v>
                </c:pt>
                <c:pt idx="2">
                  <c:v>6</c:v>
                </c:pt>
                <c:pt idx="3">
                  <c:v>21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70-4B80-BF58-855406F712C7}"/>
            </c:ext>
          </c:extLst>
        </c:ser>
        <c:ser>
          <c:idx val="0"/>
          <c:order val="1"/>
          <c:tx>
            <c:v>ACEs</c:v>
          </c:tx>
          <c:invertIfNegative val="0"/>
          <c:val>
            <c:numRef>
              <c:f>Engagement!$H$29:$L$29</c:f>
              <c:numCache>
                <c:formatCode>General</c:formatCode>
                <c:ptCount val="5"/>
                <c:pt idx="0">
                  <c:v>1</c:v>
                </c:pt>
                <c:pt idx="1">
                  <c:v>3</c:v>
                </c:pt>
                <c:pt idx="2">
                  <c:v>2</c:v>
                </c:pt>
                <c:pt idx="3">
                  <c:v>6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D70-4B80-BF58-855406F712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8281856"/>
        <c:axId val="178288128"/>
      </c:barChart>
      <c:catAx>
        <c:axId val="1782818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Engagement</a:t>
                </a:r>
              </a:p>
            </c:rich>
          </c:tx>
          <c:overlay val="0"/>
        </c:title>
        <c:majorTickMark val="out"/>
        <c:minorTickMark val="none"/>
        <c:tickLblPos val="nextTo"/>
        <c:crossAx val="178288128"/>
        <c:crosses val="autoZero"/>
        <c:auto val="1"/>
        <c:lblAlgn val="ctr"/>
        <c:lblOffset val="100"/>
        <c:noMultiLvlLbl val="0"/>
      </c:catAx>
      <c:valAx>
        <c:axId val="17828812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Number of pupils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7828185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GB" sz="1400"/>
              <a:t>SIMD 3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v>Children in SIMD 3 on track for numeracy</c:v>
          </c:tx>
          <c:invertIfNegative val="0"/>
          <c:val>
            <c:numRef>
              <c:f>Engagement!$D$39:$H$39</c:f>
              <c:numCache>
                <c:formatCode>General</c:formatCode>
                <c:ptCount val="5"/>
                <c:pt idx="0">
                  <c:v>0</c:v>
                </c:pt>
                <c:pt idx="1">
                  <c:v>3</c:v>
                </c:pt>
                <c:pt idx="2">
                  <c:v>15</c:v>
                </c:pt>
                <c:pt idx="3">
                  <c:v>62</c:v>
                </c:pt>
                <c:pt idx="4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73-437F-AA6A-F73BF585E44B}"/>
            </c:ext>
          </c:extLst>
        </c:ser>
        <c:ser>
          <c:idx val="0"/>
          <c:order val="1"/>
          <c:tx>
            <c:v>All children in SIMD3</c:v>
          </c:tx>
          <c:invertIfNegative val="0"/>
          <c:val>
            <c:numRef>
              <c:f>Engagement!$E$4:$I$4</c:f>
              <c:numCache>
                <c:formatCode>General</c:formatCode>
                <c:ptCount val="5"/>
                <c:pt idx="0">
                  <c:v>2</c:v>
                </c:pt>
                <c:pt idx="1">
                  <c:v>20</c:v>
                </c:pt>
                <c:pt idx="2">
                  <c:v>48</c:v>
                </c:pt>
                <c:pt idx="3">
                  <c:v>88</c:v>
                </c:pt>
                <c:pt idx="4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273-437F-AA6A-F73BF585E4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8306432"/>
        <c:axId val="177346048"/>
      </c:barChart>
      <c:catAx>
        <c:axId val="1783064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Engagement</a:t>
                </a:r>
              </a:p>
            </c:rich>
          </c:tx>
          <c:overlay val="0"/>
        </c:title>
        <c:majorTickMark val="out"/>
        <c:minorTickMark val="none"/>
        <c:tickLblPos val="nextTo"/>
        <c:crossAx val="177346048"/>
        <c:crosses val="autoZero"/>
        <c:auto val="1"/>
        <c:lblAlgn val="ctr"/>
        <c:lblOffset val="100"/>
        <c:noMultiLvlLbl val="0"/>
      </c:catAx>
      <c:valAx>
        <c:axId val="17734604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Number of pupils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7830643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GB" sz="1400"/>
              <a:t>SIMD 6, 7 AND 9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v>Children in SIMD 6, 7 and 9 on track for numeracy</c:v>
          </c:tx>
          <c:invertIfNegative val="0"/>
          <c:val>
            <c:numRef>
              <c:f>Engagement!$D$45:$H$45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15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08-4F07-9F82-C5758B005043}"/>
            </c:ext>
          </c:extLst>
        </c:ser>
        <c:ser>
          <c:idx val="0"/>
          <c:order val="1"/>
          <c:tx>
            <c:v>All children in SIMD 6, 7 and 9</c:v>
          </c:tx>
          <c:invertIfNegative val="0"/>
          <c:val>
            <c:numRef>
              <c:f>Engagement!$B$23:$F$23</c:f>
              <c:numCache>
                <c:formatCode>General</c:formatCode>
                <c:ptCount val="5"/>
                <c:pt idx="0">
                  <c:v>1</c:v>
                </c:pt>
                <c:pt idx="1">
                  <c:v>7</c:v>
                </c:pt>
                <c:pt idx="2">
                  <c:v>6</c:v>
                </c:pt>
                <c:pt idx="3">
                  <c:v>21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08-4F07-9F82-C5758B0050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7356160"/>
        <c:axId val="177370624"/>
      </c:barChart>
      <c:catAx>
        <c:axId val="1773561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Engagement</a:t>
                </a:r>
              </a:p>
            </c:rich>
          </c:tx>
          <c:overlay val="0"/>
        </c:title>
        <c:majorTickMark val="out"/>
        <c:minorTickMark val="none"/>
        <c:tickLblPos val="nextTo"/>
        <c:crossAx val="177370624"/>
        <c:crosses val="autoZero"/>
        <c:auto val="1"/>
        <c:lblAlgn val="ctr"/>
        <c:lblOffset val="100"/>
        <c:noMultiLvlLbl val="0"/>
      </c:catAx>
      <c:valAx>
        <c:axId val="17737062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Number of pupils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7735616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SIMD 3</c:v>
          </c:tx>
          <c:invertIfNegative val="0"/>
          <c:cat>
            <c:strRef>
              <c:f>('Off track'!$C$3,'Off track'!$F$3)</c:f>
              <c:strCache>
                <c:ptCount val="2"/>
                <c:pt idx="0">
                  <c:v>Off track reading</c:v>
                </c:pt>
                <c:pt idx="1">
                  <c:v>Off track numeracy</c:v>
                </c:pt>
              </c:strCache>
            </c:strRef>
          </c:cat>
          <c:val>
            <c:numRef>
              <c:f>'Off track'!$C$19:$D$19</c:f>
              <c:numCache>
                <c:formatCode>General</c:formatCode>
                <c:ptCount val="2"/>
                <c:pt idx="0">
                  <c:v>69.099999999999994</c:v>
                </c:pt>
                <c:pt idx="1">
                  <c:v>71.8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A5-4121-9BA9-52082E321DF5}"/>
            </c:ext>
          </c:extLst>
        </c:ser>
        <c:ser>
          <c:idx val="1"/>
          <c:order val="1"/>
          <c:tx>
            <c:v>SIMD 6,7 and 9</c:v>
          </c:tx>
          <c:invertIfNegative val="0"/>
          <c:cat>
            <c:strRef>
              <c:f>('Off track'!$C$3,'Off track'!$F$3)</c:f>
              <c:strCache>
                <c:ptCount val="2"/>
                <c:pt idx="0">
                  <c:v>Off track reading</c:v>
                </c:pt>
                <c:pt idx="1">
                  <c:v>Off track numeracy</c:v>
                </c:pt>
              </c:strCache>
            </c:strRef>
          </c:cat>
          <c:val>
            <c:numRef>
              <c:f>'Off track'!$C$20:$D$20</c:f>
              <c:numCache>
                <c:formatCode>General</c:formatCode>
                <c:ptCount val="2"/>
                <c:pt idx="0">
                  <c:v>50</c:v>
                </c:pt>
                <c:pt idx="1">
                  <c:v>43.8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A5-4121-9BA9-52082E321D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7429888"/>
        <c:axId val="177431680"/>
      </c:barChart>
      <c:catAx>
        <c:axId val="1774298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77431680"/>
        <c:crosses val="autoZero"/>
        <c:auto val="1"/>
        <c:lblAlgn val="ctr"/>
        <c:lblOffset val="100"/>
        <c:noMultiLvlLbl val="0"/>
      </c:catAx>
      <c:valAx>
        <c:axId val="177431680"/>
        <c:scaling>
          <c:orientation val="minMax"/>
          <c:max val="1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Percentage of pupils (%)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7742988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200" b="0" i="0" u="sng" baseline="0">
                <a:effectLst/>
                <a:latin typeface="SassoonCRInfant" panose="02010503020300020003" pitchFamily="2" charset="0"/>
              </a:rPr>
              <a:t>Phonological Awareness Scores August 2017 with number of children in Decile 3</a:t>
            </a:r>
            <a:endParaRPr lang="en-GB" sz="1200">
              <a:effectLst/>
              <a:latin typeface="SassoonCRInfant" panose="02010503020300020003" pitchFamily="2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3319248490809649"/>
          <c:y val="0.17625078502017402"/>
          <c:w val="0.66905891017877017"/>
          <c:h val="0.659778807034111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Sheet2!$A$33</c:f>
              <c:strCache>
                <c:ptCount val="1"/>
                <c:pt idx="0">
                  <c:v>No. of children</c:v>
                </c:pt>
              </c:strCache>
            </c:strRef>
          </c:tx>
          <c:invertIfNegative val="0"/>
          <c:cat>
            <c:strRef>
              <c:f>Sheet2!$B$32:$E$32</c:f>
              <c:strCache>
                <c:ptCount val="4"/>
                <c:pt idx="0">
                  <c:v>0-25%</c:v>
                </c:pt>
                <c:pt idx="1">
                  <c:v>26-50%</c:v>
                </c:pt>
                <c:pt idx="2">
                  <c:v>51-75%</c:v>
                </c:pt>
                <c:pt idx="3">
                  <c:v>76-100%</c:v>
                </c:pt>
              </c:strCache>
            </c:strRef>
          </c:cat>
          <c:val>
            <c:numRef>
              <c:f>Sheet2!$B$33:$E$33</c:f>
              <c:numCache>
                <c:formatCode>General</c:formatCode>
                <c:ptCount val="4"/>
                <c:pt idx="0">
                  <c:v>4</c:v>
                </c:pt>
                <c:pt idx="1">
                  <c:v>8</c:v>
                </c:pt>
                <c:pt idx="2">
                  <c:v>10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C1-48B5-A5F7-126D7972FC00}"/>
            </c:ext>
          </c:extLst>
        </c:ser>
        <c:ser>
          <c:idx val="1"/>
          <c:order val="1"/>
          <c:tx>
            <c:strRef>
              <c:f>Sheet2!$A$34</c:f>
              <c:strCache>
                <c:ptCount val="1"/>
                <c:pt idx="0">
                  <c:v>No of children in Decile 3</c:v>
                </c:pt>
              </c:strCache>
            </c:strRef>
          </c:tx>
          <c:spPr>
            <a:solidFill>
              <a:srgbClr val="669900"/>
            </a:solidFill>
          </c:spPr>
          <c:invertIfNegative val="0"/>
          <c:cat>
            <c:strRef>
              <c:f>Sheet2!$B$32:$E$32</c:f>
              <c:strCache>
                <c:ptCount val="4"/>
                <c:pt idx="0">
                  <c:v>0-25%</c:v>
                </c:pt>
                <c:pt idx="1">
                  <c:v>26-50%</c:v>
                </c:pt>
                <c:pt idx="2">
                  <c:v>51-75%</c:v>
                </c:pt>
                <c:pt idx="3">
                  <c:v>76-100%</c:v>
                </c:pt>
              </c:strCache>
            </c:strRef>
          </c:cat>
          <c:val>
            <c:numRef>
              <c:f>Sheet2!$B$34:$E$34</c:f>
              <c:numCache>
                <c:formatCode>General</c:formatCode>
                <c:ptCount val="4"/>
                <c:pt idx="0">
                  <c:v>3</c:v>
                </c:pt>
                <c:pt idx="1">
                  <c:v>5</c:v>
                </c:pt>
                <c:pt idx="2">
                  <c:v>7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7C1-48B5-A5F7-126D7972FC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7465984"/>
        <c:axId val="177472256"/>
      </c:barChart>
      <c:catAx>
        <c:axId val="1774659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000" b="0" i="0" baseline="0">
                    <a:effectLst/>
                    <a:latin typeface="SassoonCRInfant" panose="02010503020300020003" pitchFamily="2" charset="0"/>
                  </a:rPr>
                  <a:t>% Score in Phonological Awarness Assessment</a:t>
                </a:r>
                <a:endParaRPr lang="en-GB" sz="1000">
                  <a:effectLst/>
                  <a:latin typeface="SassoonCRInfant" panose="02010503020300020003" pitchFamily="2" charset="0"/>
                </a:endParaRPr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crossAx val="177472256"/>
        <c:crosses val="autoZero"/>
        <c:auto val="1"/>
        <c:lblAlgn val="ctr"/>
        <c:lblOffset val="100"/>
        <c:noMultiLvlLbl val="0"/>
      </c:catAx>
      <c:valAx>
        <c:axId val="17747225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000" b="0" i="0" baseline="0">
                    <a:effectLst/>
                    <a:latin typeface="SassoonCRInfant" panose="02010503020300020003" pitchFamily="2" charset="0"/>
                  </a:rPr>
                  <a:t>Number of Children</a:t>
                </a:r>
                <a:endParaRPr lang="en-GB" sz="1000">
                  <a:effectLst/>
                  <a:latin typeface="SassoonCRInfant" panose="02010503020300020003" pitchFamily="2" charset="0"/>
                </a:endParaRPr>
              </a:p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GB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774659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184250769522338"/>
          <c:y val="0.41775990939278351"/>
          <c:w val="0.16223660230659356"/>
          <c:h val="0.21427860140708896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200" b="0" i="0" u="sng" baseline="0">
                <a:effectLst/>
                <a:latin typeface="SassoonCRInfant" panose="02010503020300020003" pitchFamily="2" charset="0"/>
              </a:rPr>
              <a:t>Phonological Awareness Scores after intervention (Dec 17) with number of children in Decile 3</a:t>
            </a:r>
            <a:endParaRPr lang="en-GB" sz="1200">
              <a:effectLst/>
              <a:latin typeface="SassoonCRInfant" panose="02010503020300020003" pitchFamily="2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2960659578569628"/>
          <c:y val="0.29690699012191429"/>
          <c:w val="0.64407847324169221"/>
          <c:h val="0.617658392661640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Sheet2!$A$40</c:f>
              <c:strCache>
                <c:ptCount val="1"/>
                <c:pt idx="0">
                  <c:v>No. of children</c:v>
                </c:pt>
              </c:strCache>
            </c:strRef>
          </c:tx>
          <c:invertIfNegative val="0"/>
          <c:cat>
            <c:strRef>
              <c:f>Sheet2!$B$39:$E$39</c:f>
              <c:strCache>
                <c:ptCount val="4"/>
                <c:pt idx="0">
                  <c:v>0-25%</c:v>
                </c:pt>
                <c:pt idx="1">
                  <c:v>26-50%</c:v>
                </c:pt>
                <c:pt idx="2">
                  <c:v>51-75%</c:v>
                </c:pt>
                <c:pt idx="3">
                  <c:v>76-100%</c:v>
                </c:pt>
              </c:strCache>
            </c:strRef>
          </c:cat>
          <c:val>
            <c:numRef>
              <c:f>Sheet2!$B$40:$E$40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14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9B-47F1-98B9-53FFD3D0E8D7}"/>
            </c:ext>
          </c:extLst>
        </c:ser>
        <c:ser>
          <c:idx val="1"/>
          <c:order val="1"/>
          <c:tx>
            <c:strRef>
              <c:f>Sheet2!$A$41</c:f>
              <c:strCache>
                <c:ptCount val="1"/>
                <c:pt idx="0">
                  <c:v>Decile 3</c:v>
                </c:pt>
              </c:strCache>
            </c:strRef>
          </c:tx>
          <c:spPr>
            <a:solidFill>
              <a:srgbClr val="669900"/>
            </a:solidFill>
          </c:spPr>
          <c:invertIfNegative val="0"/>
          <c:cat>
            <c:strRef>
              <c:f>Sheet2!$B$39:$E$39</c:f>
              <c:strCache>
                <c:ptCount val="4"/>
                <c:pt idx="0">
                  <c:v>0-25%</c:v>
                </c:pt>
                <c:pt idx="1">
                  <c:v>26-50%</c:v>
                </c:pt>
                <c:pt idx="2">
                  <c:v>51-75%</c:v>
                </c:pt>
                <c:pt idx="3">
                  <c:v>76-100%</c:v>
                </c:pt>
              </c:strCache>
            </c:strRef>
          </c:cat>
          <c:val>
            <c:numRef>
              <c:f>Sheet2!$B$41:$E$41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10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F9B-47F1-98B9-53FFD3D0E8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7493888"/>
        <c:axId val="177512448"/>
      </c:barChart>
      <c:catAx>
        <c:axId val="1774938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000" b="0" i="0" baseline="0">
                    <a:effectLst/>
                    <a:latin typeface="SassoonCRInfant" panose="02010503020300020003" pitchFamily="2" charset="0"/>
                  </a:rPr>
                  <a:t>% Score in Phonological Awarness Assessment</a:t>
                </a:r>
                <a:endParaRPr lang="en-GB" sz="1000">
                  <a:effectLst/>
                  <a:latin typeface="SassoonCRInfant" panose="02010503020300020003" pitchFamily="2" charset="0"/>
                </a:endParaRPr>
              </a:p>
            </c:rich>
          </c:tx>
          <c:layout>
            <c:manualLayout>
              <c:xMode val="edge"/>
              <c:yMode val="edge"/>
              <c:x val="0.19596972830796797"/>
              <c:y val="0.89688750610808365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crossAx val="177512448"/>
        <c:crosses val="autoZero"/>
        <c:auto val="1"/>
        <c:lblAlgn val="ctr"/>
        <c:lblOffset val="100"/>
        <c:noMultiLvlLbl val="0"/>
      </c:catAx>
      <c:valAx>
        <c:axId val="17751244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sz="1000" b="0" i="0" baseline="0">
                    <a:effectLst/>
                    <a:latin typeface="SassoonCRInfant" panose="02010503020300020003" pitchFamily="2" charset="0"/>
                  </a:rPr>
                  <a:t>Number of Children</a:t>
                </a:r>
                <a:endParaRPr lang="en-GB" sz="1000">
                  <a:effectLst/>
                  <a:latin typeface="SassoonCRInfant" panose="02010503020300020003" pitchFamily="2" charset="0"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774938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623999683655355"/>
          <c:y val="0.74219185877491944"/>
          <c:w val="0.19367211866878223"/>
          <c:h val="0.14204959454695029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Engagement</a:t>
            </a:r>
            <a:r>
              <a:rPr lang="en-US" baseline="0"/>
              <a:t> Oct'17</a:t>
            </a:r>
          </a:p>
        </c:rich>
      </c:tx>
      <c:layout>
        <c:manualLayout>
          <c:xMode val="edge"/>
          <c:yMode val="edge"/>
          <c:x val="0.12613806995055851"/>
          <c:y val="2.314814814814814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3568285214348205"/>
          <c:y val="5.1400554097404488E-2"/>
          <c:w val="0.83134558180227469"/>
          <c:h val="0.8326195683872849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Charts!$D$1</c:f>
              <c:strCache>
                <c:ptCount val="1"/>
                <c:pt idx="0">
                  <c:v>Percentage</c:v>
                </c:pt>
              </c:strCache>
            </c:strRef>
          </c:tx>
          <c:invertIfNegative val="0"/>
          <c:cat>
            <c:numRef>
              <c:f>Charts!$C$2:$C$6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Charts!$D$2:$D$6</c:f>
              <c:numCache>
                <c:formatCode>0%</c:formatCode>
                <c:ptCount val="5"/>
                <c:pt idx="0">
                  <c:v>0</c:v>
                </c:pt>
                <c:pt idx="1">
                  <c:v>0.11824324324324324</c:v>
                </c:pt>
                <c:pt idx="2">
                  <c:v>0.24324324324324326</c:v>
                </c:pt>
                <c:pt idx="3">
                  <c:v>0.34797297297297297</c:v>
                </c:pt>
                <c:pt idx="4">
                  <c:v>0.29054054054054052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C3-4048-A98F-CB4D7922C3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7533696"/>
        <c:axId val="177535232"/>
      </c:barChart>
      <c:catAx>
        <c:axId val="177533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77535232"/>
        <c:crosses val="autoZero"/>
        <c:auto val="1"/>
        <c:lblAlgn val="ctr"/>
        <c:lblOffset val="100"/>
        <c:noMultiLvlLbl val="0"/>
      </c:catAx>
      <c:valAx>
        <c:axId val="17753523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775336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Engagement Dec'17</a:t>
            </a:r>
          </a:p>
        </c:rich>
      </c:tx>
      <c:layout>
        <c:manualLayout>
          <c:xMode val="edge"/>
          <c:yMode val="edge"/>
          <c:x val="0.14750999262347111"/>
          <c:y val="2.314814814814814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3568285214348205"/>
          <c:y val="5.1400554097404488E-2"/>
          <c:w val="0.82856780402449692"/>
          <c:h val="0.8326195683872849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Charts!$D$19</c:f>
              <c:strCache>
                <c:ptCount val="1"/>
                <c:pt idx="0">
                  <c:v>Percentage</c:v>
                </c:pt>
              </c:strCache>
            </c:strRef>
          </c:tx>
          <c:invertIfNegative val="0"/>
          <c:cat>
            <c:numRef>
              <c:f>Charts!$C$2:$C$6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Charts!$D$20:$D$24</c:f>
              <c:numCache>
                <c:formatCode>0%</c:formatCode>
                <c:ptCount val="5"/>
                <c:pt idx="0">
                  <c:v>0</c:v>
                </c:pt>
                <c:pt idx="1">
                  <c:v>0.10299003322259136</c:v>
                </c:pt>
                <c:pt idx="2">
                  <c:v>0.17940199335548174</c:v>
                </c:pt>
                <c:pt idx="3">
                  <c:v>0.3687707641196013</c:v>
                </c:pt>
                <c:pt idx="4">
                  <c:v>0.34883720930232559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8C-4C67-B497-24D72EBE53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7559424"/>
        <c:axId val="177560960"/>
      </c:barChart>
      <c:catAx>
        <c:axId val="177559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77560960"/>
        <c:crosses val="autoZero"/>
        <c:auto val="1"/>
        <c:lblAlgn val="ctr"/>
        <c:lblOffset val="100"/>
        <c:noMultiLvlLbl val="0"/>
      </c:catAx>
      <c:valAx>
        <c:axId val="17756096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775594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0.255</cdr:x>
      <cdr:y>0.05405</cdr:y>
    </cdr:from>
    <cdr:to>
      <cdr:x>0.86749</cdr:x>
      <cdr:y>0.11769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98576" y="244624"/>
          <a:ext cx="504056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GB" sz="1100" dirty="0"/>
        </a:p>
      </cdr:txBody>
    </cdr:sp>
  </cdr:relSizeAnchor>
  <cdr:relSizeAnchor xmlns:cdr="http://schemas.openxmlformats.org/drawingml/2006/chartDrawing">
    <cdr:from>
      <cdr:x>0.24625</cdr:x>
      <cdr:y>0.05405</cdr:y>
    </cdr:from>
    <cdr:to>
      <cdr:x>0.85</cdr:x>
      <cdr:y>0.11769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026568" y="244624"/>
          <a:ext cx="496855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GB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31B51-ACAC-4826-BA69-0AC2841CFECE}" type="datetimeFigureOut">
              <a:rPr lang="en-GB" smtClean="0"/>
              <a:t>09/02/2018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963805-093E-45BF-B83C-12718BCB57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043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63805-093E-45BF-B83C-12718BCB5721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6863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BC516-4ED1-4438-8BFB-5B0C460FD22B}" type="datetimeFigureOut">
              <a:rPr lang="en-GB" smtClean="0"/>
              <a:t>09/02/2018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51AA-8103-48A1-8BB7-BED27095AB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668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BC516-4ED1-4438-8BFB-5B0C460FD22B}" type="datetimeFigureOut">
              <a:rPr lang="en-GB" smtClean="0"/>
              <a:t>09/02/2018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51AA-8103-48A1-8BB7-BED27095AB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1981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BC516-4ED1-4438-8BFB-5B0C460FD22B}" type="datetimeFigureOut">
              <a:rPr lang="en-GB" smtClean="0"/>
              <a:t>09/02/2018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51AA-8103-48A1-8BB7-BED27095AB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660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BC516-4ED1-4438-8BFB-5B0C460FD22B}" type="datetimeFigureOut">
              <a:rPr lang="en-GB" smtClean="0"/>
              <a:t>09/02/2018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51AA-8103-48A1-8BB7-BED27095AB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880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BC516-4ED1-4438-8BFB-5B0C460FD22B}" type="datetimeFigureOut">
              <a:rPr lang="en-GB" smtClean="0"/>
              <a:t>09/02/2018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51AA-8103-48A1-8BB7-BED27095AB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7527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BC516-4ED1-4438-8BFB-5B0C460FD22B}" type="datetimeFigureOut">
              <a:rPr lang="en-GB" smtClean="0"/>
              <a:t>09/02/2018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51AA-8103-48A1-8BB7-BED27095AB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2085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BC516-4ED1-4438-8BFB-5B0C460FD22B}" type="datetimeFigureOut">
              <a:rPr lang="en-GB" smtClean="0"/>
              <a:t>09/02/2018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51AA-8103-48A1-8BB7-BED27095AB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872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BC516-4ED1-4438-8BFB-5B0C460FD22B}" type="datetimeFigureOut">
              <a:rPr lang="en-GB" smtClean="0"/>
              <a:t>09/02/2018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51AA-8103-48A1-8BB7-BED27095AB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462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BC516-4ED1-4438-8BFB-5B0C460FD22B}" type="datetimeFigureOut">
              <a:rPr lang="en-GB" smtClean="0"/>
              <a:t>09/02/2018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51AA-8103-48A1-8BB7-BED27095AB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124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BC516-4ED1-4438-8BFB-5B0C460FD22B}" type="datetimeFigureOut">
              <a:rPr lang="en-GB" smtClean="0"/>
              <a:t>09/02/2018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51AA-8103-48A1-8BB7-BED27095AB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1951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BC516-4ED1-4438-8BFB-5B0C460FD22B}" type="datetimeFigureOut">
              <a:rPr lang="en-GB" smtClean="0"/>
              <a:t>09/02/2018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51AA-8103-48A1-8BB7-BED27095AB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2932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BC516-4ED1-4438-8BFB-5B0C460FD22B}" type="datetimeFigureOut">
              <a:rPr lang="en-GB" smtClean="0"/>
              <a:t>09/02/2018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751AA-8103-48A1-8BB7-BED27095AB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713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Creative approaches to closing the poverty related attainment gap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0029" y="3140968"/>
            <a:ext cx="6400800" cy="1752600"/>
          </a:xfrm>
        </p:spPr>
        <p:txBody>
          <a:bodyPr>
            <a:normAutofit/>
          </a:bodyPr>
          <a:lstStyle/>
          <a:p>
            <a:endParaRPr lang="en-GB" b="1" dirty="0" smtClean="0"/>
          </a:p>
          <a:p>
            <a:r>
              <a:rPr lang="en-GB" sz="2400" b="1" dirty="0" smtClean="0">
                <a:solidFill>
                  <a:schemeClr val="tx1"/>
                </a:solidFill>
              </a:rPr>
              <a:t>Sarah Ogden </a:t>
            </a:r>
          </a:p>
          <a:p>
            <a:r>
              <a:rPr lang="en-GB" sz="2400" b="1" dirty="0" smtClean="0">
                <a:solidFill>
                  <a:schemeClr val="tx1"/>
                </a:solidFill>
              </a:rPr>
              <a:t>8</a:t>
            </a:r>
            <a:r>
              <a:rPr lang="en-GB" sz="2400" b="1" baseline="30000" dirty="0" smtClean="0">
                <a:solidFill>
                  <a:schemeClr val="tx1"/>
                </a:solidFill>
              </a:rPr>
              <a:t>th</a:t>
            </a:r>
            <a:r>
              <a:rPr lang="en-GB" sz="2400" b="1" dirty="0" smtClean="0">
                <a:solidFill>
                  <a:schemeClr val="tx1"/>
                </a:solidFill>
              </a:rPr>
              <a:t> February </a:t>
            </a:r>
            <a:r>
              <a:rPr lang="en-GB" sz="2000" b="1" dirty="0" smtClean="0">
                <a:solidFill>
                  <a:schemeClr val="tx1"/>
                </a:solidFill>
              </a:rPr>
              <a:t>2018</a:t>
            </a:r>
            <a:endParaRPr lang="en-GB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53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did we need to do first?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needed to increase engagement </a:t>
            </a:r>
          </a:p>
          <a:p>
            <a:endParaRPr lang="en-GB" dirty="0" smtClean="0"/>
          </a:p>
          <a:p>
            <a:r>
              <a:rPr lang="en-GB" dirty="0" smtClean="0"/>
              <a:t>We needed to further support children in SIMD 3 with ACEs so that they would be ready to learn </a:t>
            </a:r>
          </a:p>
          <a:p>
            <a:endParaRPr lang="en-GB" dirty="0" smtClean="0"/>
          </a:p>
          <a:p>
            <a:r>
              <a:rPr lang="en-GB" dirty="0" smtClean="0"/>
              <a:t>Address the phonological gaps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918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did we decide to do this?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GB" dirty="0" smtClean="0"/>
              <a:t>Build on what we were already doing </a:t>
            </a:r>
          </a:p>
          <a:p>
            <a:r>
              <a:rPr lang="en-GB" dirty="0"/>
              <a:t>Nurture</a:t>
            </a:r>
          </a:p>
          <a:p>
            <a:r>
              <a:rPr lang="en-GB" dirty="0" smtClean="0"/>
              <a:t>Restorative</a:t>
            </a:r>
          </a:p>
          <a:p>
            <a:r>
              <a:rPr lang="en-GB" dirty="0" smtClean="0">
                <a:solidFill>
                  <a:srgbClr val="00B050"/>
                </a:solidFill>
              </a:rPr>
              <a:t>Family Befriending service</a:t>
            </a:r>
            <a:endParaRPr lang="en-GB" dirty="0">
              <a:solidFill>
                <a:srgbClr val="00B050"/>
              </a:solidFill>
            </a:endParaRPr>
          </a:p>
          <a:p>
            <a:r>
              <a:rPr lang="en-GB" dirty="0"/>
              <a:t>Universal </a:t>
            </a:r>
            <a:r>
              <a:rPr lang="en-GB" dirty="0" smtClean="0"/>
              <a:t>supports</a:t>
            </a:r>
          </a:p>
          <a:p>
            <a:r>
              <a:rPr lang="en-GB" dirty="0" smtClean="0">
                <a:solidFill>
                  <a:srgbClr val="00B050"/>
                </a:solidFill>
              </a:rPr>
              <a:t>Phonological awareness support</a:t>
            </a:r>
          </a:p>
          <a:p>
            <a:r>
              <a:rPr lang="en-GB" dirty="0" smtClean="0"/>
              <a:t>Outdoor </a:t>
            </a:r>
            <a:r>
              <a:rPr lang="en-GB" dirty="0"/>
              <a:t>learning Nursery –P7</a:t>
            </a:r>
          </a:p>
          <a:p>
            <a:r>
              <a:rPr lang="en-GB" dirty="0" smtClean="0"/>
              <a:t>The </a:t>
            </a:r>
            <a:r>
              <a:rPr lang="en-GB" dirty="0"/>
              <a:t>pupil’s voice</a:t>
            </a:r>
          </a:p>
          <a:p>
            <a:r>
              <a:rPr lang="en-GB" dirty="0"/>
              <a:t>The Pod</a:t>
            </a:r>
          </a:p>
          <a:p>
            <a:r>
              <a:rPr lang="en-GB" dirty="0"/>
              <a:t>Community responsibility</a:t>
            </a:r>
          </a:p>
          <a:p>
            <a:r>
              <a:rPr lang="en-GB" dirty="0">
                <a:solidFill>
                  <a:srgbClr val="00B050"/>
                </a:solidFill>
              </a:rPr>
              <a:t>Music and The Arts</a:t>
            </a:r>
          </a:p>
          <a:p>
            <a:pPr marL="0" indent="0" algn="ctr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3923928" y="3789040"/>
            <a:ext cx="1152128" cy="18722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150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did we Implement?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3000" dirty="0" smtClean="0">
                <a:solidFill>
                  <a:schemeClr val="bg1">
                    <a:lumMod val="50000"/>
                  </a:schemeClr>
                </a:solidFill>
              </a:rPr>
              <a:t>Recruit a Social Worker part time to establish a family befriending service for the school</a:t>
            </a:r>
          </a:p>
          <a:p>
            <a:pPr marL="0" indent="0">
              <a:buNone/>
            </a:pPr>
            <a:endParaRPr lang="en-GB" sz="30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GB" sz="3000" dirty="0" smtClean="0"/>
              <a:t>Work with the Arts Service to recruit 2 music graduates </a:t>
            </a:r>
          </a:p>
          <a:p>
            <a:endParaRPr lang="en-GB" sz="3000" dirty="0" smtClean="0"/>
          </a:p>
          <a:p>
            <a:r>
              <a:rPr lang="en-GB" sz="3000" dirty="0" smtClean="0"/>
              <a:t>Recruit classroom assistant to deliver phonological awareness together with music</a:t>
            </a:r>
          </a:p>
          <a:p>
            <a:endParaRPr lang="en-GB" sz="30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GB" sz="3000" dirty="0" smtClean="0">
                <a:solidFill>
                  <a:schemeClr val="bg1">
                    <a:lumMod val="50000"/>
                  </a:schemeClr>
                </a:solidFill>
              </a:rPr>
              <a:t>Work with the Arts service to recruit a dance tutor and a drama tutor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964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Measuring the Impact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 smtClean="0"/>
              <a:t>Phonological awareness- groups and music</a:t>
            </a:r>
          </a:p>
          <a:p>
            <a:endParaRPr lang="en-GB" sz="2800" dirty="0" smtClean="0"/>
          </a:p>
          <a:p>
            <a:r>
              <a:rPr lang="en-GB" sz="2800" dirty="0" smtClean="0"/>
              <a:t>Highlands </a:t>
            </a:r>
            <a:r>
              <a:rPr lang="en-GB" sz="2800" dirty="0"/>
              <a:t>Literacy Phonological Awareness </a:t>
            </a:r>
            <a:r>
              <a:rPr lang="en-GB" sz="2800" dirty="0" smtClean="0"/>
              <a:t>screener </a:t>
            </a:r>
          </a:p>
          <a:p>
            <a:endParaRPr lang="en-GB" sz="2800" dirty="0" smtClean="0"/>
          </a:p>
          <a:p>
            <a:r>
              <a:rPr lang="en-GB" sz="2800" dirty="0" smtClean="0"/>
              <a:t>12 </a:t>
            </a:r>
            <a:r>
              <a:rPr lang="en-GB" sz="2800" dirty="0"/>
              <a:t>areas of phonological </a:t>
            </a:r>
            <a:r>
              <a:rPr lang="en-GB" sz="2800" dirty="0" smtClean="0"/>
              <a:t>awareness</a:t>
            </a:r>
          </a:p>
          <a:p>
            <a:endParaRPr lang="en-GB" sz="2800" dirty="0" smtClean="0"/>
          </a:p>
          <a:p>
            <a:r>
              <a:rPr lang="en-GB" sz="2800" dirty="0" smtClean="0"/>
              <a:t>Each </a:t>
            </a:r>
            <a:r>
              <a:rPr lang="en-GB" sz="2800" dirty="0"/>
              <a:t>child was given a score out of 12, which has been converted into a percentage</a:t>
            </a:r>
            <a:r>
              <a:rPr lang="en-GB" sz="2800" dirty="0" smtClean="0"/>
              <a:t> </a:t>
            </a:r>
          </a:p>
          <a:p>
            <a:endParaRPr lang="en-GB" sz="2800" dirty="0" smtClean="0"/>
          </a:p>
          <a:p>
            <a:r>
              <a:rPr lang="en-GB" sz="2800" dirty="0" smtClean="0"/>
              <a:t>Screener carried out August 2017 and December 2017</a:t>
            </a:r>
          </a:p>
        </p:txBody>
      </p:sp>
    </p:spTree>
    <p:extLst>
      <p:ext uri="{BB962C8B-B14F-4D97-AF65-F5344CB8AC3E}">
        <p14:creationId xmlns:p14="http://schemas.microsoft.com/office/powerpoint/2010/main" val="410416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7587440"/>
              </p:ext>
            </p:extLst>
          </p:nvPr>
        </p:nvGraphicFramePr>
        <p:xfrm>
          <a:off x="2267744" y="692696"/>
          <a:ext cx="4896544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949383278"/>
              </p:ext>
            </p:extLst>
          </p:nvPr>
        </p:nvGraphicFramePr>
        <p:xfrm>
          <a:off x="2123728" y="3429000"/>
          <a:ext cx="4896544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1419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Measuring the Impact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dirty="0" smtClean="0"/>
              <a:t>Music within classes and jamming </a:t>
            </a:r>
            <a:r>
              <a:rPr lang="en-GB" b="1" smtClean="0"/>
              <a:t>at lunchtimes</a:t>
            </a:r>
          </a:p>
          <a:p>
            <a:pPr marL="0" indent="0" algn="ctr">
              <a:buNone/>
            </a:pPr>
            <a:endParaRPr lang="en-GB" b="1" dirty="0" smtClean="0"/>
          </a:p>
          <a:p>
            <a:r>
              <a:rPr lang="en-GB" sz="2800" dirty="0" smtClean="0"/>
              <a:t>Leuven Scale carried out with every class- in class and within music</a:t>
            </a:r>
          </a:p>
          <a:p>
            <a:r>
              <a:rPr lang="en-GB" sz="2800" dirty="0" smtClean="0"/>
              <a:t>Class data October 2017 and December 2017</a:t>
            </a:r>
          </a:p>
          <a:p>
            <a:r>
              <a:rPr lang="en-GB" sz="2800" dirty="0" smtClean="0"/>
              <a:t>Music data December 2017</a:t>
            </a:r>
          </a:p>
          <a:p>
            <a:r>
              <a:rPr lang="en-GB" sz="2800" dirty="0" smtClean="0"/>
              <a:t>On/off track October 2017 and December 2017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61834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Engagement Tracking   </a:t>
            </a:r>
            <a:endParaRPr lang="en-GB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012120"/>
              </p:ext>
            </p:extLst>
          </p:nvPr>
        </p:nvGraphicFramePr>
        <p:xfrm>
          <a:off x="323528" y="2564904"/>
          <a:ext cx="286702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5895891"/>
              </p:ext>
            </p:extLst>
          </p:nvPr>
        </p:nvGraphicFramePr>
        <p:xfrm>
          <a:off x="3203848" y="2564904"/>
          <a:ext cx="291465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316954"/>
              </p:ext>
            </p:extLst>
          </p:nvPr>
        </p:nvGraphicFramePr>
        <p:xfrm>
          <a:off x="6084168" y="2564904"/>
          <a:ext cx="294005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7256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Measuring Impact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b="1" dirty="0" smtClean="0"/>
              <a:t>Family Befriending Service</a:t>
            </a:r>
          </a:p>
          <a:p>
            <a:pPr marL="0" indent="0" algn="ctr">
              <a:buNone/>
            </a:pPr>
            <a:endParaRPr lang="en-GB" b="1" dirty="0" smtClean="0"/>
          </a:p>
          <a:p>
            <a:r>
              <a:rPr lang="en-GB" dirty="0" smtClean="0"/>
              <a:t>Children accessing emotional/ social supports tracked using Boxall profiles</a:t>
            </a:r>
          </a:p>
          <a:p>
            <a:r>
              <a:rPr lang="en-GB" dirty="0" smtClean="0"/>
              <a:t>Nurture room coffee morning for parents- numbers tracked </a:t>
            </a:r>
          </a:p>
          <a:p>
            <a:r>
              <a:rPr lang="en-GB" dirty="0" smtClean="0"/>
              <a:t>Numbers of parents participating in parenting classes tracked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079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Where Next?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Currently Advertising for 17.5 hours week Senior Social Worker- to commence work April 2018</a:t>
            </a:r>
          </a:p>
          <a:p>
            <a:r>
              <a:rPr lang="en-GB" dirty="0" smtClean="0"/>
              <a:t>Pupils have identified dance instructor </a:t>
            </a:r>
          </a:p>
          <a:p>
            <a:r>
              <a:rPr lang="en-GB" dirty="0" smtClean="0"/>
              <a:t>Taster for drama tutor</a:t>
            </a:r>
          </a:p>
          <a:p>
            <a:r>
              <a:rPr lang="en-GB" dirty="0" smtClean="0"/>
              <a:t>Start the broadened curriculum from April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86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Planning for PEF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 We needed to:- 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know our school and its context</a:t>
            </a:r>
          </a:p>
          <a:p>
            <a:endParaRPr lang="en-GB" dirty="0" smtClean="0"/>
          </a:p>
          <a:p>
            <a:r>
              <a:rPr lang="en-GB" dirty="0" smtClean="0"/>
              <a:t>build/ enhance current practice</a:t>
            </a:r>
          </a:p>
          <a:p>
            <a:endParaRPr lang="en-GB" dirty="0" smtClean="0"/>
          </a:p>
          <a:p>
            <a:r>
              <a:rPr lang="en-GB" dirty="0" smtClean="0"/>
              <a:t>use data effectively- </a:t>
            </a:r>
            <a:r>
              <a:rPr lang="en-GB" sz="2400" dirty="0" smtClean="0"/>
              <a:t>understand what and why we were doing something AND to show ongoing impact </a:t>
            </a:r>
          </a:p>
        </p:txBody>
      </p:sp>
    </p:spTree>
    <p:extLst>
      <p:ext uri="{BB962C8B-B14F-4D97-AF65-F5344CB8AC3E}">
        <p14:creationId xmlns:p14="http://schemas.microsoft.com/office/powerpoint/2010/main" val="183340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Compared data between SIMD cohorts </a:t>
            </a:r>
          </a:p>
          <a:p>
            <a:r>
              <a:rPr lang="en-GB" dirty="0"/>
              <a:t>Free School Meals</a:t>
            </a:r>
          </a:p>
          <a:p>
            <a:r>
              <a:rPr lang="en-GB" dirty="0"/>
              <a:t>On/off track </a:t>
            </a:r>
            <a:r>
              <a:rPr lang="en-GB" dirty="0" smtClean="0"/>
              <a:t>– literacy and numeracy</a:t>
            </a:r>
            <a:endParaRPr lang="en-GB" dirty="0"/>
          </a:p>
          <a:p>
            <a:r>
              <a:rPr lang="en-GB" dirty="0"/>
              <a:t>ACEs</a:t>
            </a:r>
          </a:p>
          <a:p>
            <a:r>
              <a:rPr lang="en-GB" dirty="0"/>
              <a:t>Engagement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18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r>
              <a:rPr lang="en-GB" sz="2000" dirty="0" smtClean="0"/>
              <a:t>Engagement of pupils in SIMD 3 </a:t>
            </a:r>
            <a:endParaRPr lang="en-GB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625889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5790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Engagement of pupils in SIMD 6,7 and 9 combined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3273849"/>
              </p:ext>
            </p:extLst>
          </p:nvPr>
        </p:nvGraphicFramePr>
        <p:xfrm>
          <a:off x="1259632" y="1772816"/>
          <a:ext cx="6408712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9460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Pupils in SIMD 3 on track numeracy</a:t>
            </a:r>
            <a:endParaRPr lang="en-GB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4097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Pupils in SIMD 6,7 and 9 on track numeracy</a:t>
            </a:r>
            <a:endParaRPr lang="en-GB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7059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Percentage of children off track with ACEs</a:t>
            </a:r>
            <a:br>
              <a:rPr lang="en-US" sz="2400" dirty="0"/>
            </a:br>
            <a:endParaRPr lang="en-GB" sz="24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4022533"/>
              </p:ext>
            </p:extLst>
          </p:nvPr>
        </p:nvGraphicFramePr>
        <p:xfrm>
          <a:off x="2012950" y="1674812"/>
          <a:ext cx="5655394" cy="4274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82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did our data tell 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Pupils who were NOT scoring 4 or 5 on the Leuven Scale were far more likely to be off track with learning</a:t>
            </a:r>
          </a:p>
          <a:p>
            <a:endParaRPr lang="en-GB" dirty="0"/>
          </a:p>
          <a:p>
            <a:r>
              <a:rPr lang="en-GB" dirty="0" smtClean="0"/>
              <a:t>There were approximately 20% more children with ACEs in SIMD 3 off track with their learning compared to those in SIMD 6,7 and 9.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966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metadata xmlns="http://www.objective.com/ecm/document/metadata/53D26341A57B383EE0540010E0463CCA" version="1.0.0">
  <systemFields>
    <field name="Objective-Id">
      <value order="0">A20134236</value>
    </field>
    <field name="Objective-Title">
      <value order="0">V2 Pinkie St Peters PEF FINAL FOR PUBLICATION 08-02-18</value>
    </field>
    <field name="Objective-Description">
      <value order="0"/>
    </field>
    <field name="Objective-CreationStamp">
      <value order="0">2018-02-09T13:43:07Z</value>
    </field>
    <field name="Objective-IsApproved">
      <value order="0">false</value>
    </field>
    <field name="Objective-IsPublished">
      <value order="0">false</value>
    </field>
    <field name="Objective-DatePublished">
      <value order="0"/>
    </field>
    <field name="Objective-ModificationStamp">
      <value order="0">2018-02-09T14:26:41Z</value>
    </field>
    <field name="Objective-Owner">
      <value order="0">Walker, Joe J (U417636)</value>
    </field>
    <field name="Objective-Path">
      <value order="0">Objective Global Folder:SG File Plan:Education, careers and employment:Education and skills:Schools - Governance, management and finance:Advice and policy: Schools - governance, management and finance:Scottish Attainment Challenge: Pupil Equity Funding: Events: 2016-2021</value>
    </field>
    <field name="Objective-Parent">
      <value order="0">Scottish Attainment Challenge: Pupil Equity Funding: Events: 2016-2021</value>
    </field>
    <field name="Objective-State">
      <value order="0">Being Drafted</value>
    </field>
    <field name="Objective-VersionId">
      <value order="0">vA28163812</value>
    </field>
    <field name="Objective-Version">
      <value order="0">0.1</value>
    </field>
    <field name="Objective-VersionNumber">
      <value order="0">1</value>
    </field>
    <field name="Objective-VersionComment">
      <value order="0"/>
    </field>
    <field name="Objective-FileNumber">
      <value order="0">qA627808</value>
    </field>
    <field name="Objective-Classification">
      <value order="0">OFFICIAL</value>
    </field>
    <field name="Objective-Caveats">
      <value order="0">Caveat for access to SG Fileplan</value>
    </field>
  </systemFields>
  <catalogues>
    <catalogue name="Document Type Catalogue" type="type" ori="id:cA35">
      <field name="Objective-Connect Creator">
        <value order="0"/>
      </field>
      <field name="Objective-Date Received">
        <value order="0"/>
      </field>
      <field name="Objective-Date of Original">
        <value order="0"/>
      </field>
      <field name="Objective-SG Web Publication - Category">
        <value order="0"/>
      </field>
      <field name="Objective-SG Web Publication - Category 2 Classification">
        <value order="0"/>
      </field>
    </catalogue>
  </catalogues>
</metadata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3EDB45499E3C4A9CABBFB5D3A49FC1" ma:contentTypeVersion="" ma:contentTypeDescription="Create a new document." ma:contentTypeScope="" ma:versionID="5c5f75ac7c3d579760b9791698263576">
  <xsd:schema xmlns:xsd="http://www.w3.org/2001/XMLSchema" xmlns:xs="http://www.w3.org/2001/XMLSchema" xmlns:p="http://schemas.microsoft.com/office/2006/metadata/properties" xmlns:ns2="1b74abb2-0bc9-42e8-aab0-5e5156035123" targetNamespace="http://schemas.microsoft.com/office/2006/metadata/properties" ma:root="true" ma:fieldsID="b9ac8e7a53c5cc55c3a307b0fefe977b" ns2:_="">
    <xsd:import namespace="1b74abb2-0bc9-42e8-aab0-5e515603512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74abb2-0bc9-42e8-aab0-5e51560351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7149289-D89E-458D-8DEC-9874668C0D63}"/>
</file>

<file path=customXml/itemProps2.xml><?xml version="1.0" encoding="utf-8"?>
<ds:datastoreItem xmlns:ds="http://schemas.openxmlformats.org/officeDocument/2006/customXml" ds:itemID="{5745109E-2DDF-40CB-AC2B-FF9B10C90820}"/>
</file>

<file path=customXml/itemProps3.xml><?xml version="1.0" encoding="utf-8"?>
<ds:datastoreItem xmlns:ds="http://schemas.openxmlformats.org/officeDocument/2006/customXml" ds:itemID="{F90E4D0D-642D-4406-848F-0E85093887C9}"/>
</file>

<file path=customXml/itemProps4.xml><?xml version="1.0" encoding="utf-8"?>
<ds:datastoreItem xmlns:ds="http://schemas.openxmlformats.org/officeDocument/2006/customXml" ds:itemID="{683020BB-87DE-4DCB-B079-BE9425A3932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2625</TotalTime>
  <Words>522</Words>
  <Application>Microsoft Office PowerPoint</Application>
  <PresentationFormat>On-screen Show (4:3)</PresentationFormat>
  <Paragraphs>104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SassoonCRInfant</vt:lpstr>
      <vt:lpstr>Office Theme</vt:lpstr>
      <vt:lpstr>Creative approaches to closing the poverty related attainment gap</vt:lpstr>
      <vt:lpstr>Planning for PEF</vt:lpstr>
      <vt:lpstr>Data </vt:lpstr>
      <vt:lpstr> Engagement of pupils in SIMD 3 </vt:lpstr>
      <vt:lpstr>Engagement of pupils in SIMD 6,7 and 9 combined</vt:lpstr>
      <vt:lpstr>Pupils in SIMD 3 on track numeracy</vt:lpstr>
      <vt:lpstr>Pupils in SIMD 6,7 and 9 on track numeracy</vt:lpstr>
      <vt:lpstr>Percentage of children off track with ACEs </vt:lpstr>
      <vt:lpstr>What did our data tell us?</vt:lpstr>
      <vt:lpstr>What did we need to do first?</vt:lpstr>
      <vt:lpstr>How did we decide to do this?</vt:lpstr>
      <vt:lpstr>How did we Implement? </vt:lpstr>
      <vt:lpstr>Measuring the Impact</vt:lpstr>
      <vt:lpstr>PowerPoint Presentation</vt:lpstr>
      <vt:lpstr>Measuring the Impact</vt:lpstr>
      <vt:lpstr>Engagement Tracking   </vt:lpstr>
      <vt:lpstr>Measuring Impact </vt:lpstr>
      <vt:lpstr>Where Next?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Creative approaches to closing the poverty related attainment gap</dc:title>
  <dc:creator>Pinkie St Peter</dc:creator>
  <cp:lastModifiedBy>Stevenson J (Jeremy)</cp:lastModifiedBy>
  <cp:revision>25</cp:revision>
  <dcterms:created xsi:type="dcterms:W3CDTF">2017-10-10T05:36:41Z</dcterms:created>
  <dcterms:modified xsi:type="dcterms:W3CDTF">2018-02-09T15:54:11Z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A20134236</vt:lpwstr>
  </property>
  <property fmtid="{D5CDD505-2E9C-101B-9397-08002B2CF9AE}" pid="4" name="Objective-Title">
    <vt:lpwstr>V2 Pinkie St Peters PEF FINAL FOR PUBLICATION 08-02-18</vt:lpwstr>
  </property>
  <property fmtid="{D5CDD505-2E9C-101B-9397-08002B2CF9AE}" pid="5" name="Objective-Description">
    <vt:lpwstr/>
  </property>
  <property fmtid="{D5CDD505-2E9C-101B-9397-08002B2CF9AE}" pid="6" name="Objective-CreationStamp">
    <vt:filetime>2018-02-09T14:26:40Z</vt:filetime>
  </property>
  <property fmtid="{D5CDD505-2E9C-101B-9397-08002B2CF9AE}" pid="7" name="Objective-IsApproved">
    <vt:bool>false</vt:bool>
  </property>
  <property fmtid="{D5CDD505-2E9C-101B-9397-08002B2CF9AE}" pid="8" name="Objective-IsPublished">
    <vt:bool>false</vt:bool>
  </property>
  <property fmtid="{D5CDD505-2E9C-101B-9397-08002B2CF9AE}" pid="9" name="Objective-DatePublished">
    <vt:lpwstr/>
  </property>
  <property fmtid="{D5CDD505-2E9C-101B-9397-08002B2CF9AE}" pid="10" name="Objective-ModificationStamp">
    <vt:filetime>2018-02-09T14:26:41Z</vt:filetime>
  </property>
  <property fmtid="{D5CDD505-2E9C-101B-9397-08002B2CF9AE}" pid="11" name="Objective-Owner">
    <vt:lpwstr>Walker, Joe J (U417636)</vt:lpwstr>
  </property>
  <property fmtid="{D5CDD505-2E9C-101B-9397-08002B2CF9AE}" pid="12" name="Objective-Path">
    <vt:lpwstr>Objective Global Folder:SG File Plan:Education, careers and employment:Education and skills:Schools - Governance, management and finance:Advice and policy: Schools - governance, management and finance:Scottish Attainment Challenge: Pupil Equity Funding: E</vt:lpwstr>
  </property>
  <property fmtid="{D5CDD505-2E9C-101B-9397-08002B2CF9AE}" pid="13" name="Objective-Parent">
    <vt:lpwstr>Scottish Attainment Challenge: Pupil Equity Funding: Events: 2016-2021</vt:lpwstr>
  </property>
  <property fmtid="{D5CDD505-2E9C-101B-9397-08002B2CF9AE}" pid="14" name="Objective-State">
    <vt:lpwstr>Being Drafted</vt:lpwstr>
  </property>
  <property fmtid="{D5CDD505-2E9C-101B-9397-08002B2CF9AE}" pid="15" name="Objective-VersionId">
    <vt:lpwstr>vA28163812</vt:lpwstr>
  </property>
  <property fmtid="{D5CDD505-2E9C-101B-9397-08002B2CF9AE}" pid="16" name="Objective-Version">
    <vt:lpwstr>0.1</vt:lpwstr>
  </property>
  <property fmtid="{D5CDD505-2E9C-101B-9397-08002B2CF9AE}" pid="17" name="Objective-VersionNumber">
    <vt:r8>1</vt:r8>
  </property>
  <property fmtid="{D5CDD505-2E9C-101B-9397-08002B2CF9AE}" pid="18" name="Objective-VersionComment">
    <vt:lpwstr>First version</vt:lpwstr>
  </property>
  <property fmtid="{D5CDD505-2E9C-101B-9397-08002B2CF9AE}" pid="19" name="Objective-FileNumber">
    <vt:lpwstr/>
  </property>
  <property fmtid="{D5CDD505-2E9C-101B-9397-08002B2CF9AE}" pid="20" name="Objective-Classification">
    <vt:lpwstr>[Inherited - OFFICIAL]</vt:lpwstr>
  </property>
  <property fmtid="{D5CDD505-2E9C-101B-9397-08002B2CF9AE}" pid="21" name="Objective-Caveats">
    <vt:lpwstr/>
  </property>
  <property fmtid="{D5CDD505-2E9C-101B-9397-08002B2CF9AE}" pid="22" name="Objective-Connect Creator">
    <vt:lpwstr/>
  </property>
  <property fmtid="{D5CDD505-2E9C-101B-9397-08002B2CF9AE}" pid="23" name="Objective-Date Received">
    <vt:lpwstr/>
  </property>
  <property fmtid="{D5CDD505-2E9C-101B-9397-08002B2CF9AE}" pid="24" name="Objective-Date of Original">
    <vt:lpwstr/>
  </property>
  <property fmtid="{D5CDD505-2E9C-101B-9397-08002B2CF9AE}" pid="25" name="Objective-SG Web Publication - Category">
    <vt:lpwstr/>
  </property>
  <property fmtid="{D5CDD505-2E9C-101B-9397-08002B2CF9AE}" pid="26" name="Objective-SG Web Publication - Category 2 Classification">
    <vt:lpwstr/>
  </property>
  <property fmtid="{D5CDD505-2E9C-101B-9397-08002B2CF9AE}" pid="27" name="Objective-Comment">
    <vt:lpwstr/>
  </property>
  <property fmtid="{D5CDD505-2E9C-101B-9397-08002B2CF9AE}" pid="28" name="Objective-Date of Original [system]">
    <vt:lpwstr/>
  </property>
  <property fmtid="{D5CDD505-2E9C-101B-9397-08002B2CF9AE}" pid="29" name="Objective-Date Received [system]">
    <vt:lpwstr/>
  </property>
  <property fmtid="{D5CDD505-2E9C-101B-9397-08002B2CF9AE}" pid="30" name="Objective-SG Web Publication - Category [system]">
    <vt:lpwstr/>
  </property>
  <property fmtid="{D5CDD505-2E9C-101B-9397-08002B2CF9AE}" pid="31" name="Objective-SG Web Publication - Category 2 Classification [system]">
    <vt:lpwstr/>
  </property>
  <property fmtid="{D5CDD505-2E9C-101B-9397-08002B2CF9AE}" pid="32" name="Objective-Connect Creator [system]">
    <vt:lpwstr/>
  </property>
  <property fmtid="{D5CDD505-2E9C-101B-9397-08002B2CF9AE}" pid="33" name="ContentTypeId">
    <vt:lpwstr>0x010100403EDB45499E3C4A9CABBFB5D3A49FC1</vt:lpwstr>
  </property>
</Properties>
</file>