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5C3B4-E5ED-26ED-549E-C470DBE5E5B6}" v="8" dt="2024-01-16T14:24:46.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9" autoAdjust="0"/>
    <p:restoredTop sz="72150" autoAdjust="0"/>
  </p:normalViewPr>
  <p:slideViewPr>
    <p:cSldViewPr snapToGrid="0">
      <p:cViewPr varScale="1">
        <p:scale>
          <a:sx n="61" d="100"/>
          <a:sy n="61"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Mcmurray" userId="a3273a8f-d4d6-4046-9ffe-a02dd60ebdc0" providerId="ADAL" clId="{96FC98F7-6878-4069-8F38-69C7F6C6A1ED}"/>
    <pc:docChg chg="undo custSel modSld">
      <pc:chgData name="Hayley Mcmurray" userId="a3273a8f-d4d6-4046-9ffe-a02dd60ebdc0" providerId="ADAL" clId="{96FC98F7-6878-4069-8F38-69C7F6C6A1ED}" dt="2024-01-17T10:52:20.715" v="128"/>
      <pc:docMkLst>
        <pc:docMk/>
      </pc:docMkLst>
      <pc:sldChg chg="modNotesTx">
        <pc:chgData name="Hayley Mcmurray" userId="a3273a8f-d4d6-4046-9ffe-a02dd60ebdc0" providerId="ADAL" clId="{96FC98F7-6878-4069-8F38-69C7F6C6A1ED}" dt="2024-01-17T10:34:11.761" v="2"/>
        <pc:sldMkLst>
          <pc:docMk/>
          <pc:sldMk cId="41917076" sldId="257"/>
        </pc:sldMkLst>
      </pc:sldChg>
      <pc:sldChg chg="modNotesTx">
        <pc:chgData name="Hayley Mcmurray" userId="a3273a8f-d4d6-4046-9ffe-a02dd60ebdc0" providerId="ADAL" clId="{96FC98F7-6878-4069-8F38-69C7F6C6A1ED}" dt="2024-01-17T10:34:29.516" v="39" actId="20577"/>
        <pc:sldMkLst>
          <pc:docMk/>
          <pc:sldMk cId="3935024020" sldId="258"/>
        </pc:sldMkLst>
      </pc:sldChg>
      <pc:sldChg chg="modNotesTx">
        <pc:chgData name="Hayley Mcmurray" userId="a3273a8f-d4d6-4046-9ffe-a02dd60ebdc0" providerId="ADAL" clId="{96FC98F7-6878-4069-8F38-69C7F6C6A1ED}" dt="2024-01-17T10:48:33.272" v="117" actId="113"/>
        <pc:sldMkLst>
          <pc:docMk/>
          <pc:sldMk cId="130430500" sldId="259"/>
        </pc:sldMkLst>
      </pc:sldChg>
      <pc:sldChg chg="modNotesTx">
        <pc:chgData name="Hayley Mcmurray" userId="a3273a8f-d4d6-4046-9ffe-a02dd60ebdc0" providerId="ADAL" clId="{96FC98F7-6878-4069-8F38-69C7F6C6A1ED}" dt="2024-01-17T10:52:01.885" v="119" actId="20577"/>
        <pc:sldMkLst>
          <pc:docMk/>
          <pc:sldMk cId="2961794762" sldId="260"/>
        </pc:sldMkLst>
      </pc:sldChg>
      <pc:sldChg chg="modNotesTx">
        <pc:chgData name="Hayley Mcmurray" userId="a3273a8f-d4d6-4046-9ffe-a02dd60ebdc0" providerId="ADAL" clId="{96FC98F7-6878-4069-8F38-69C7F6C6A1ED}" dt="2024-01-17T10:52:04.780" v="121" actId="20577"/>
        <pc:sldMkLst>
          <pc:docMk/>
          <pc:sldMk cId="1706294542" sldId="261"/>
        </pc:sldMkLst>
      </pc:sldChg>
      <pc:sldChg chg="modNotesTx">
        <pc:chgData name="Hayley Mcmurray" userId="a3273a8f-d4d6-4046-9ffe-a02dd60ebdc0" providerId="ADAL" clId="{96FC98F7-6878-4069-8F38-69C7F6C6A1ED}" dt="2024-01-17T10:52:07.179" v="123" actId="20577"/>
        <pc:sldMkLst>
          <pc:docMk/>
          <pc:sldMk cId="1838501489" sldId="262"/>
        </pc:sldMkLst>
      </pc:sldChg>
      <pc:sldChg chg="modNotesTx">
        <pc:chgData name="Hayley Mcmurray" userId="a3273a8f-d4d6-4046-9ffe-a02dd60ebdc0" providerId="ADAL" clId="{96FC98F7-6878-4069-8F38-69C7F6C6A1ED}" dt="2024-01-17T10:52:10.104" v="125" actId="20577"/>
        <pc:sldMkLst>
          <pc:docMk/>
          <pc:sldMk cId="1015986601" sldId="263"/>
        </pc:sldMkLst>
      </pc:sldChg>
      <pc:sldChg chg="modNotesTx">
        <pc:chgData name="Hayley Mcmurray" userId="a3273a8f-d4d6-4046-9ffe-a02dd60ebdc0" providerId="ADAL" clId="{96FC98F7-6878-4069-8F38-69C7F6C6A1ED}" dt="2024-01-17T10:52:18.307" v="127" actId="20577"/>
        <pc:sldMkLst>
          <pc:docMk/>
          <pc:sldMk cId="1918774045" sldId="265"/>
        </pc:sldMkLst>
      </pc:sldChg>
      <pc:sldChg chg="modNotesTx">
        <pc:chgData name="Hayley Mcmurray" userId="a3273a8f-d4d6-4046-9ffe-a02dd60ebdc0" providerId="ADAL" clId="{96FC98F7-6878-4069-8F38-69C7F6C6A1ED}" dt="2024-01-17T10:52:20.715" v="128"/>
        <pc:sldMkLst>
          <pc:docMk/>
          <pc:sldMk cId="1517497130" sldId="266"/>
        </pc:sldMkLst>
      </pc:sldChg>
      <pc:sldChg chg="modNotesTx">
        <pc:chgData name="Hayley Mcmurray" userId="a3273a8f-d4d6-4046-9ffe-a02dd60ebdc0" providerId="ADAL" clId="{96FC98F7-6878-4069-8F38-69C7F6C6A1ED}" dt="2024-01-17T10:39:55.533" v="40"/>
        <pc:sldMkLst>
          <pc:docMk/>
          <pc:sldMk cId="1145290692" sldId="268"/>
        </pc:sldMkLst>
      </pc:sldChg>
      <pc:sldChg chg="modNotesTx">
        <pc:chgData name="Hayley Mcmurray" userId="a3273a8f-d4d6-4046-9ffe-a02dd60ebdc0" providerId="ADAL" clId="{96FC98F7-6878-4069-8F38-69C7F6C6A1ED}" dt="2024-01-17T10:42:02.081" v="75" actId="20577"/>
        <pc:sldMkLst>
          <pc:docMk/>
          <pc:sldMk cId="4266174873" sldId="269"/>
        </pc:sldMkLst>
      </pc:sldChg>
    </pc:docChg>
  </pc:docChgLst>
  <pc:docChgLst>
    <pc:chgData name="Hayley Mcmurray" userId="S::hayley.mcmurray@educationscotland.gov.scot::a3273a8f-d4d6-4046-9ffe-a02dd60ebdc0" providerId="AD" clId="Web-{3155C3B4-E5ED-26ED-549E-C470DBE5E5B6}"/>
    <pc:docChg chg="modSld">
      <pc:chgData name="Hayley Mcmurray" userId="S::hayley.mcmurray@educationscotland.gov.scot::a3273a8f-d4d6-4046-9ffe-a02dd60ebdc0" providerId="AD" clId="Web-{3155C3B4-E5ED-26ED-549E-C470DBE5E5B6}" dt="2024-01-16T14:24:46.191" v="3" actId="1076"/>
      <pc:docMkLst>
        <pc:docMk/>
      </pc:docMkLst>
      <pc:sldChg chg="delSp modSp">
        <pc:chgData name="Hayley Mcmurray" userId="S::hayley.mcmurray@educationscotland.gov.scot::a3273a8f-d4d6-4046-9ffe-a02dd60ebdc0" providerId="AD" clId="Web-{3155C3B4-E5ED-26ED-549E-C470DBE5E5B6}" dt="2024-01-16T14:24:46.191" v="3" actId="1076"/>
        <pc:sldMkLst>
          <pc:docMk/>
          <pc:sldMk cId="4266174873" sldId="269"/>
        </pc:sldMkLst>
        <pc:spChg chg="del mod">
          <ac:chgData name="Hayley Mcmurray" userId="S::hayley.mcmurray@educationscotland.gov.scot::a3273a8f-d4d6-4046-9ffe-a02dd60ebdc0" providerId="AD" clId="Web-{3155C3B4-E5ED-26ED-549E-C470DBE5E5B6}" dt="2024-01-16T14:24:44.395" v="2"/>
          <ac:spMkLst>
            <pc:docMk/>
            <pc:sldMk cId="4266174873" sldId="269"/>
            <ac:spMk id="6" creationId="{00000000-0000-0000-0000-000000000000}"/>
          </ac:spMkLst>
        </pc:spChg>
        <pc:picChg chg="mod">
          <ac:chgData name="Hayley Mcmurray" userId="S::hayley.mcmurray@educationscotland.gov.scot::a3273a8f-d4d6-4046-9ffe-a02dd60ebdc0" providerId="AD" clId="Web-{3155C3B4-E5ED-26ED-549E-C470DBE5E5B6}" dt="2024-01-16T14:24:46.191" v="3" actId="1076"/>
          <ac:picMkLst>
            <pc:docMk/>
            <pc:sldMk cId="4266174873" sldId="269"/>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BBB61-7FE8-4E86-A1C0-97648918B637}"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15E25-874F-438B-B502-F524A63C036B}" type="slidenum">
              <a:rPr lang="en-GB" smtClean="0"/>
              <a:t>‹#›</a:t>
            </a:fld>
            <a:endParaRPr lang="en-GB"/>
          </a:p>
        </p:txBody>
      </p:sp>
    </p:spTree>
    <p:extLst>
      <p:ext uri="{BB962C8B-B14F-4D97-AF65-F5344CB8AC3E}">
        <p14:creationId xmlns:p14="http://schemas.microsoft.com/office/powerpoint/2010/main" val="123873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pen.edu/openlearncreate/mod/oucontent/view.php?id=174472&amp;section=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mod/oucontent/view.php?id=174472&amp;section=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pen.edu/openlearncreate/mod/oucontent/view.php?id=174472&amp;section=1.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module </a:t>
            </a:r>
            <a:r>
              <a:rPr lang="en-GB" i="1" dirty="0"/>
              <a:t>An Introduction to Autism and Inclusive Practice i</a:t>
            </a:r>
            <a:r>
              <a:rPr lang="en-GB" dirty="0"/>
              <a:t>s designed to provide an introduction for educational staff and anyone with an interest in supporting autistic learners in the settings that</a:t>
            </a:r>
            <a:r>
              <a:rPr lang="en-GB" baseline="0" dirty="0"/>
              <a:t> they work and support.  This introductory module  aims to help you develop an awareness of what autism is, its impact and how it can be supported within an inclusive school community.  It may also be of interest if you work in the voluntary sector or simply have an interest in autism and inclusive practice.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20728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dirty="0"/>
          </a:p>
        </p:txBody>
      </p:sp>
      <p:sp>
        <p:nvSpPr>
          <p:cNvPr id="4" name="Slide Number Placeholder 3"/>
          <p:cNvSpPr>
            <a:spLocks noGrp="1"/>
          </p:cNvSpPr>
          <p:nvPr>
            <p:ph type="sldNum" sz="quarter" idx="5"/>
          </p:nvPr>
        </p:nvSpPr>
        <p:spPr/>
        <p:txBody>
          <a:bodyPr/>
          <a:lstStyle/>
          <a:p>
            <a:fld id="{77415E25-874F-438B-B502-F524A63C036B}" type="slidenum">
              <a:rPr lang="en-GB" smtClean="0"/>
              <a:t>10</a:t>
            </a:fld>
            <a:endParaRPr lang="en-GB"/>
          </a:p>
        </p:txBody>
      </p:sp>
    </p:spTree>
    <p:extLst>
      <p:ext uri="{BB962C8B-B14F-4D97-AF65-F5344CB8AC3E}">
        <p14:creationId xmlns:p14="http://schemas.microsoft.com/office/powerpoint/2010/main" val="147134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a:t>
            </a:r>
            <a:r>
              <a:rPr lang="en-GB" baseline="0" dirty="0"/>
              <a:t> log, page 14 and 15</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11</a:t>
            </a:fld>
            <a:endParaRPr lang="en-GB"/>
          </a:p>
        </p:txBody>
      </p:sp>
    </p:spTree>
    <p:extLst>
      <p:ext uri="{BB962C8B-B14F-4D97-AF65-F5344CB8AC3E}">
        <p14:creationId xmlns:p14="http://schemas.microsoft.com/office/powerpoint/2010/main" val="319690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Tasks for completion between this session and next.  4-6 weeks between each group learning session is optimal. </a:t>
            </a:r>
          </a:p>
          <a:p>
            <a:endParaRPr lang="en-GB" dirty="0"/>
          </a:p>
        </p:txBody>
      </p:sp>
      <p:sp>
        <p:nvSpPr>
          <p:cNvPr id="4" name="Slide Number Placeholder 3"/>
          <p:cNvSpPr>
            <a:spLocks noGrp="1"/>
          </p:cNvSpPr>
          <p:nvPr>
            <p:ph type="sldNum" sz="quarter" idx="5"/>
          </p:nvPr>
        </p:nvSpPr>
        <p:spPr/>
        <p:txBody>
          <a:bodyPr/>
          <a:lstStyle/>
          <a:p>
            <a:fld id="{77415E25-874F-438B-B502-F524A63C036B}" type="slidenum">
              <a:rPr lang="en-GB" smtClean="0"/>
              <a:t>12</a:t>
            </a:fld>
            <a:endParaRPr lang="en-GB"/>
          </a:p>
        </p:txBody>
      </p:sp>
    </p:spTree>
    <p:extLst>
      <p:ext uri="{BB962C8B-B14F-4D97-AF65-F5344CB8AC3E}">
        <p14:creationId xmlns:p14="http://schemas.microsoft.com/office/powerpoint/2010/main" val="368084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session, we will explore the section Supporting Learners and Families. </a:t>
            </a:r>
          </a:p>
        </p:txBody>
      </p:sp>
      <p:sp>
        <p:nvSpPr>
          <p:cNvPr id="4" name="Slide Number Placeholder 3"/>
          <p:cNvSpPr>
            <a:spLocks noGrp="1"/>
          </p:cNvSpPr>
          <p:nvPr>
            <p:ph type="sldNum" sz="quarter" idx="10"/>
          </p:nvPr>
        </p:nvSpPr>
        <p:spPr/>
        <p:txBody>
          <a:bodyPr/>
          <a:lstStyle/>
          <a:p>
            <a:fld id="{96DBD324-5F1C-447A-9673-ED2EAA12B90E}" type="slidenum">
              <a:rPr lang="en-GB" smtClean="0"/>
              <a:t>13</a:t>
            </a:fld>
            <a:endParaRPr lang="en-GB"/>
          </a:p>
        </p:txBody>
      </p:sp>
    </p:spTree>
    <p:extLst>
      <p:ext uri="{BB962C8B-B14F-4D97-AF65-F5344CB8AC3E}">
        <p14:creationId xmlns:p14="http://schemas.microsoft.com/office/powerpoint/2010/main" val="79888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03708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and this supporting programme</a:t>
            </a:r>
            <a:r>
              <a:rPr lang="en-GB" baseline="0" dirty="0"/>
              <a:t> for reflection is split into seven sections: </a:t>
            </a:r>
          </a:p>
          <a:p>
            <a:endParaRPr lang="en-GB" baseline="0" dirty="0"/>
          </a:p>
          <a:p>
            <a:pPr marL="514350" indent="-514350">
              <a:buAutoNum type="arabicPeriod"/>
            </a:pPr>
            <a:r>
              <a:rPr lang="en-GB" dirty="0">
                <a:solidFill>
                  <a:srgbClr val="33CCCC"/>
                </a:solidFill>
              </a:rPr>
              <a:t>Terminology</a:t>
            </a:r>
          </a:p>
          <a:p>
            <a:pPr marL="514350" indent="-514350">
              <a:buAutoNum type="arabicPeriod"/>
            </a:pPr>
            <a:r>
              <a:rPr lang="en-GB" b="0"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endParaRPr lang="en-GB" baseline="0" dirty="0"/>
          </a:p>
          <a:p>
            <a:r>
              <a:rPr lang="en-GB" baseline="0" dirty="0"/>
              <a:t>Today we will explore the fourth section of the module, Assessment and Monitoring.</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2</a:t>
            </a:fld>
            <a:endParaRPr lang="en-GB"/>
          </a:p>
        </p:txBody>
      </p:sp>
    </p:spTree>
    <p:extLst>
      <p:ext uri="{BB962C8B-B14F-4D97-AF65-F5344CB8AC3E}">
        <p14:creationId xmlns:p14="http://schemas.microsoft.com/office/powerpoint/2010/main" val="336545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subsections, included within the section on Assessment and Monitoring:</a:t>
            </a:r>
          </a:p>
          <a:p>
            <a:endParaRPr lang="en-GB" b="0" dirty="0"/>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4.1 </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Assessing and monitoring</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4.2</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Identification of autism</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4.3</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Supporting learners – staged levels of intervention</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4.4</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Autism support, planning and monitoring</a:t>
            </a:r>
            <a:endParaRPr lang="en-GB" sz="1800" b="0" i="0" u="none" strike="noStrike" dirty="0">
              <a:effectLst/>
              <a:latin typeface="Arial" panose="020B0604020202020204" pitchFamily="34" charset="0"/>
            </a:endParaRPr>
          </a:p>
          <a:p>
            <a:pPr marL="228600" algn="l" rtl="0" eaLnBrk="1" fontAlgn="t" latinLnBrk="0" hangingPunct="1">
              <a:spcBef>
                <a:spcPts val="0"/>
              </a:spcBef>
              <a:spcAft>
                <a:spcPts val="0"/>
              </a:spcAft>
            </a:pPr>
            <a:r>
              <a:rPr lang="en-GB" sz="1800" b="0" i="0" u="none" strike="noStrike" kern="1200" dirty="0">
                <a:solidFill>
                  <a:srgbClr val="33CCCC"/>
                </a:solidFill>
                <a:effectLst/>
                <a:latin typeface="Calibri" panose="020F0502020204030204" pitchFamily="34" charset="0"/>
              </a:rPr>
              <a:t>4.5</a:t>
            </a:r>
            <a:r>
              <a:rPr lang="en-GB" sz="1800" b="0" i="0" u="none" strike="noStrike" kern="1200" dirty="0">
                <a:solidFill>
                  <a:schemeClr val="tx1"/>
                </a:solidFill>
                <a:effectLst/>
                <a:latin typeface="Arial" panose="020B0604020202020204" pitchFamily="34" charset="0"/>
              </a:rPr>
              <a:t> </a:t>
            </a:r>
            <a:r>
              <a:rPr lang="en-GB" sz="1800" b="0" i="0" u="none" strike="noStrike" kern="1200" dirty="0">
                <a:solidFill>
                  <a:srgbClr val="33CCCC"/>
                </a:solidFill>
                <a:effectLst/>
                <a:latin typeface="Calibri" panose="020F0502020204030204" pitchFamily="34" charset="0"/>
              </a:rPr>
              <a:t>Partnership working and roles</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7415E25-874F-438B-B502-F524A63C036B}" type="slidenum">
              <a:rPr lang="en-GB" smtClean="0"/>
              <a:t>3</a:t>
            </a:fld>
            <a:endParaRPr lang="en-GB"/>
          </a:p>
        </p:txBody>
      </p:sp>
    </p:spTree>
    <p:extLst>
      <p:ext uri="{BB962C8B-B14F-4D97-AF65-F5344CB8AC3E}">
        <p14:creationId xmlns:p14="http://schemas.microsoft.com/office/powerpoint/2010/main" val="424045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Assessment and monitoring are dynamic and symbiotic processes in which an autistic learner (and every learner) is at the centre. As a result, it should not be divorced from other aspects of the child’s life either at school, home or in the community.</a:t>
            </a:r>
          </a:p>
          <a:p>
            <a:r>
              <a:rPr lang="en-GB" sz="1200" kern="1200" dirty="0">
                <a:solidFill>
                  <a:schemeClr val="tx1"/>
                </a:solidFill>
                <a:effectLst/>
                <a:latin typeface="+mn-lt"/>
                <a:ea typeface="+mn-ea"/>
                <a:cs typeface="+mn-cs"/>
              </a:rPr>
              <a:t>Assessment is an integral part of learning and teaching which takes place in every classroom each day. It helps to provide a picture of a learner’s progress and achievements and to identify next steps in learning. Assessment should identify if particular strategies and supports continue to be appropriate for individual pupils. </a:t>
            </a:r>
          </a:p>
          <a:p>
            <a:r>
              <a:rPr lang="en-GB" sz="1200" kern="1200" dirty="0">
                <a:solidFill>
                  <a:schemeClr val="tx1"/>
                </a:solidFill>
                <a:effectLst/>
                <a:latin typeface="+mn-lt"/>
                <a:ea typeface="+mn-ea"/>
                <a:cs typeface="+mn-cs"/>
              </a:rPr>
              <a:t>Assessment can be for a variety of purposes. These may include reviewing and revising individualised educational/learning/support plans or compiling risk assessments, as well as monitoring progress in curriculum areas. Information may be required as part of a ‘joined-up’ assessment, towards development of a pupil profile, diagnostic information or for a coordinated support plan, consistent with the principles of the ‘Getting it right for every child’ approach to provide a holistic view of the child.</a:t>
            </a:r>
          </a:p>
          <a:p>
            <a:r>
              <a:rPr lang="en-GB" sz="1200" b="1" i="0" kern="1200" dirty="0">
                <a:solidFill>
                  <a:schemeClr val="tx1"/>
                </a:solidFill>
                <a:effectLst/>
                <a:latin typeface="+mn-lt"/>
                <a:ea typeface="+mn-ea"/>
                <a:cs typeface="+mn-cs"/>
              </a:rPr>
              <a:t>Assessing autism</a:t>
            </a:r>
          </a:p>
          <a:p>
            <a:r>
              <a:rPr lang="en-GB" sz="1200" b="0" i="0" kern="1200" dirty="0">
                <a:solidFill>
                  <a:schemeClr val="tx1"/>
                </a:solidFill>
                <a:effectLst/>
                <a:latin typeface="+mn-lt"/>
                <a:ea typeface="+mn-ea"/>
                <a:cs typeface="+mn-cs"/>
              </a:rPr>
              <a:t>The assessment of autism in Scotland:</a:t>
            </a:r>
          </a:p>
          <a:p>
            <a:r>
              <a:rPr lang="en-GB" sz="1200" b="0" i="0" kern="1200" dirty="0">
                <a:solidFill>
                  <a:schemeClr val="tx1"/>
                </a:solidFill>
                <a:effectLst/>
                <a:latin typeface="+mn-lt"/>
                <a:ea typeface="+mn-ea"/>
                <a:cs typeface="+mn-cs"/>
              </a:rPr>
              <a:t>Is a process rather than an end-product. The information provided in the assessment should support the learner’s next steps for learning.</a:t>
            </a:r>
          </a:p>
          <a:p>
            <a:r>
              <a:rPr lang="en-GB" sz="1200" b="0" i="0" kern="1200" dirty="0">
                <a:solidFill>
                  <a:schemeClr val="tx1"/>
                </a:solidFill>
                <a:effectLst/>
                <a:latin typeface="+mn-lt"/>
                <a:ea typeface="+mn-ea"/>
                <a:cs typeface="+mn-cs"/>
              </a:rPr>
              <a:t>Should be a holistic and collaborative process which takes place over a period of time, drawing on a range of observational and assessment methods.</a:t>
            </a:r>
          </a:p>
          <a:p>
            <a:r>
              <a:rPr lang="en-GB" sz="1200" b="0" i="0" kern="1200" dirty="0">
                <a:solidFill>
                  <a:schemeClr val="tx1"/>
                </a:solidFill>
                <a:effectLst/>
                <a:latin typeface="+mn-lt"/>
                <a:ea typeface="+mn-ea"/>
                <a:cs typeface="+mn-cs"/>
              </a:rPr>
              <a:t>It is the responsibility of all who work with children to respond appropriately to their needs. Recognising early signs of difficulties and adapting learning and teaching approaches are a regular part of the daily routine for teachers supporting all children in an education environment. For those learners who may have additional learning needs, such as those arising from autism, it is important that these needs are met in the best possible way by accurate and timely identification.</a:t>
            </a:r>
          </a:p>
          <a:p>
            <a:r>
              <a:rPr lang="en-GB" sz="1200" b="0" i="0" kern="1200" dirty="0">
                <a:solidFill>
                  <a:schemeClr val="tx1"/>
                </a:solidFill>
                <a:effectLst/>
                <a:latin typeface="+mn-lt"/>
                <a:ea typeface="+mn-ea"/>
                <a:cs typeface="+mn-cs"/>
              </a:rPr>
              <a:t>My World Triangle is one approach which can be used to gather more information from a range of sources (some of it possibly specialist), to identify the strengths or wellbeing concerns in the child or young person’s world.</a:t>
            </a:r>
          </a:p>
          <a:p>
            <a:br>
              <a:rPr lang="en-GB" dirty="0">
                <a:effectLst/>
              </a:rPr>
            </a:br>
            <a:r>
              <a:rPr lang="en-GB" sz="1200" b="0" i="0" kern="1200" dirty="0">
                <a:solidFill>
                  <a:schemeClr val="tx1"/>
                </a:solidFill>
                <a:effectLst/>
                <a:latin typeface="+mn-lt"/>
                <a:ea typeface="+mn-ea"/>
                <a:cs typeface="+mn-cs"/>
              </a:rPr>
              <a:t>Access and download a copy of the My World Triangle and Further resources, images and information on the My World Triangle.</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4</a:t>
            </a:fld>
            <a:endParaRPr lang="en-GB"/>
          </a:p>
        </p:txBody>
      </p:sp>
    </p:spTree>
    <p:extLst>
      <p:ext uri="{BB962C8B-B14F-4D97-AF65-F5344CB8AC3E}">
        <p14:creationId xmlns:p14="http://schemas.microsoft.com/office/powerpoint/2010/main" val="236618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Scotland, there is currently a move towards assessing and diagnosing autism as part of a range of neurodevelopmental conditions. We recognise that autistic young people can have other co-occurring difficulties that also need to be recognised, especially if they are to understand their own strengths and difficulties. Currently, a diagnosis of autism is given through the local health authority (NHS) but across Scotland there are a range of pathways and professionals involved. The Diagnostic and Statistical Manual (DSM-5) and the International Statistical Classification of Diseases and Related Health Problems (</a:t>
            </a:r>
            <a:r>
              <a:rPr lang="en-GB" sz="1200" b="0" i="0" kern="1200" dirty="0" err="1">
                <a:solidFill>
                  <a:schemeClr val="tx1"/>
                </a:solidFill>
                <a:effectLst/>
                <a:latin typeface="+mn-lt"/>
                <a:ea typeface="+mn-ea"/>
                <a:cs typeface="+mn-cs"/>
              </a:rPr>
              <a:t>ICD</a:t>
            </a:r>
            <a:r>
              <a:rPr lang="en-GB" sz="1200" b="0" i="0" kern="1200" dirty="0">
                <a:solidFill>
                  <a:schemeClr val="tx1"/>
                </a:solidFill>
                <a:effectLst/>
                <a:latin typeface="+mn-lt"/>
                <a:ea typeface="+mn-ea"/>
                <a:cs typeface="+mn-cs"/>
              </a:rPr>
              <a:t>) are used by clinicians to identify autism. In 2013, DSM-5 redefined autism. The terms ‘Autistic Disorder’, ‘Asperger’s Disorder’ and ‘</a:t>
            </a:r>
            <a:r>
              <a:rPr lang="en-GB" sz="1200" b="0" i="0" kern="1200" dirty="0" err="1">
                <a:solidFill>
                  <a:schemeClr val="tx1"/>
                </a:solidFill>
                <a:effectLst/>
                <a:latin typeface="+mn-lt"/>
                <a:ea typeface="+mn-ea"/>
                <a:cs typeface="+mn-cs"/>
              </a:rPr>
              <a:t>PDD-NOS</a:t>
            </a:r>
            <a:r>
              <a:rPr lang="en-GB" sz="1200" b="0" i="0" kern="1200" dirty="0">
                <a:solidFill>
                  <a:schemeClr val="tx1"/>
                </a:solidFill>
                <a:effectLst/>
                <a:latin typeface="+mn-lt"/>
                <a:ea typeface="+mn-ea"/>
                <a:cs typeface="+mn-cs"/>
              </a:rPr>
              <a:t>’ were replaced by the diagnosis of Autism Spectrum Disorder. The </a:t>
            </a:r>
            <a:r>
              <a:rPr lang="en-GB" sz="1200" b="0" i="0" kern="1200" dirty="0" err="1">
                <a:solidFill>
                  <a:schemeClr val="tx1"/>
                </a:solidFill>
                <a:effectLst/>
                <a:latin typeface="+mn-lt"/>
                <a:ea typeface="+mn-ea"/>
                <a:cs typeface="+mn-cs"/>
              </a:rPr>
              <a:t>ICD</a:t>
            </a:r>
            <a:r>
              <a:rPr lang="en-GB" sz="1200" b="0" i="0" kern="1200" dirty="0">
                <a:solidFill>
                  <a:schemeClr val="tx1"/>
                </a:solidFill>
                <a:effectLst/>
                <a:latin typeface="+mn-lt"/>
                <a:ea typeface="+mn-ea"/>
                <a:cs typeface="+mn-cs"/>
              </a:rPr>
              <a:t> is the diagnostic classification standard for all clinical and research purposes used to identify autism and this version of the manual.</a:t>
            </a:r>
          </a:p>
          <a:p>
            <a:endParaRPr lang="en-GB" sz="1200" b="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Early identification of autism</a:t>
            </a:r>
          </a:p>
          <a:p>
            <a:r>
              <a:rPr lang="en-GB" sz="1200" kern="1200" dirty="0">
                <a:solidFill>
                  <a:schemeClr val="tx1"/>
                </a:solidFill>
                <a:effectLst/>
                <a:latin typeface="+mn-lt"/>
                <a:ea typeface="+mn-ea"/>
                <a:cs typeface="+mn-cs"/>
              </a:rPr>
              <a:t>Early identification of autism can be helpful as it can allow professionals to understand and respond to the child or young person’s unique pattern of strengths and difficulties, and thus allow the learner to flourish. Health professionals and education partners should therefore be aware of the possibility of autism when they notice a pattern of features in the areas of:</a:t>
            </a:r>
          </a:p>
          <a:p>
            <a:r>
              <a:rPr lang="en-GB" sz="1200" kern="1200" dirty="0">
                <a:solidFill>
                  <a:schemeClr val="tx1"/>
                </a:solidFill>
                <a:effectLst/>
                <a:latin typeface="+mn-lt"/>
                <a:ea typeface="+mn-ea"/>
                <a:cs typeface="+mn-cs"/>
              </a:rPr>
              <a:t>‘social interaction and play, speech, language and communication difficulties and behaviour’.</a:t>
            </a:r>
          </a:p>
          <a:p>
            <a:r>
              <a:rPr lang="en-GB" sz="1200" kern="1200" dirty="0">
                <a:solidFill>
                  <a:schemeClr val="tx1"/>
                </a:solidFill>
                <a:effectLst/>
                <a:latin typeface="+mn-lt"/>
                <a:ea typeface="+mn-ea"/>
                <a:cs typeface="+mn-cs"/>
              </a:rPr>
              <a:t>(Sign 145, 2016)</a:t>
            </a:r>
          </a:p>
          <a:p>
            <a:r>
              <a:rPr lang="en-GB" sz="1200" kern="1200" dirty="0">
                <a:solidFill>
                  <a:schemeClr val="tx1"/>
                </a:solidFill>
                <a:effectLst/>
                <a:latin typeface="+mn-lt"/>
                <a:ea typeface="+mn-ea"/>
                <a:cs typeface="+mn-cs"/>
              </a:rPr>
              <a:t>In early years and childcare settings and in schools, assessment involves the gathering of information about the learner’s strengths and difficulties and will include a wellbeing assessment. In collaboration with parents and the learner, a profile of the learner is established; this may result in a request for further assessment by speech and language therapy services and potentially educational psychology services.</a:t>
            </a:r>
          </a:p>
          <a:p>
            <a:r>
              <a:rPr lang="en-GB" sz="1200" kern="1200" dirty="0">
                <a:solidFill>
                  <a:schemeClr val="tx1"/>
                </a:solidFill>
                <a:effectLst/>
                <a:latin typeface="+mn-lt"/>
                <a:ea typeface="+mn-ea"/>
                <a:cs typeface="+mn-cs"/>
              </a:rPr>
              <a:t>If the information gathered indicates that the learner may be autistic, a request for assistance can be made to the local specialist autism or neurodevelopmental diagnostic team. For a range of reasons, some parents decide that they do not wish to move to formal identification. This does not stop the team around the child planning to support and meet the needs of that child or young person.</a:t>
            </a:r>
          </a:p>
          <a:p>
            <a:r>
              <a:rPr lang="en-GB" sz="1200" b="1" kern="1200" dirty="0">
                <a:solidFill>
                  <a:schemeClr val="tx1"/>
                </a:solidFill>
                <a:effectLst/>
                <a:latin typeface="+mn-lt"/>
                <a:ea typeface="+mn-ea"/>
                <a:cs typeface="+mn-cs"/>
              </a:rPr>
              <a:t>Good practice for the identification of autism</a:t>
            </a:r>
          </a:p>
          <a:p>
            <a:r>
              <a:rPr lang="en-GB" sz="1200" kern="1200" dirty="0">
                <a:solidFill>
                  <a:schemeClr val="tx1"/>
                </a:solidFill>
                <a:effectLst/>
                <a:latin typeface="+mn-lt"/>
                <a:ea typeface="+mn-ea"/>
                <a:cs typeface="+mn-cs"/>
              </a:rPr>
              <a:t>Good practice in terms of identification of autism involves the gathering of information by a multi-disciplinary team with the relevant skills and experience. Information should include the child or young person’s strengths and difficulties, and a diagnostic assessment based on the current version of DSM-5 or </a:t>
            </a:r>
            <a:r>
              <a:rPr lang="en-GB" sz="1200" kern="1200" dirty="0" err="1">
                <a:solidFill>
                  <a:schemeClr val="tx1"/>
                </a:solidFill>
                <a:effectLst/>
                <a:latin typeface="+mn-lt"/>
                <a:ea typeface="+mn-ea"/>
                <a:cs typeface="+mn-cs"/>
              </a:rPr>
              <a:t>ICD</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‘Specialist assessment should involve a history-taking element, a clinical observation/assessment element, and the obtaining of wider contextual and functional information.’</a:t>
            </a:r>
          </a:p>
          <a:p>
            <a:r>
              <a:rPr lang="en-GB" sz="1200" kern="1200" dirty="0">
                <a:solidFill>
                  <a:schemeClr val="tx1"/>
                </a:solidFill>
                <a:effectLst/>
                <a:latin typeface="+mn-lt"/>
                <a:ea typeface="+mn-ea"/>
                <a:cs typeface="+mn-cs"/>
              </a:rPr>
              <a:t>(Sign 145)</a:t>
            </a:r>
          </a:p>
          <a:p>
            <a:r>
              <a:rPr lang="en-GB" sz="1200" kern="1200" dirty="0">
                <a:solidFill>
                  <a:schemeClr val="tx1"/>
                </a:solidFill>
                <a:effectLst/>
                <a:latin typeface="+mn-lt"/>
                <a:ea typeface="+mn-ea"/>
                <a:cs typeface="+mn-cs"/>
              </a:rPr>
              <a:t>The team uses this information to decide if the child or young person fits the criteria for autism. A report is usually compiled based on the gathered information and post-diagnostic support is normally offered to the family.</a:t>
            </a:r>
          </a:p>
          <a:p>
            <a:r>
              <a:rPr lang="en-GB" sz="1200" b="0" i="0" u="none" strike="noStrike" kern="1200" dirty="0">
                <a:solidFill>
                  <a:schemeClr val="tx1"/>
                </a:solidFill>
                <a:effectLst/>
                <a:latin typeface="+mn-lt"/>
                <a:ea typeface="+mn-ea"/>
                <a:cs typeface="+mn-cs"/>
                <a:hlinkClick r:id="rId3" tooltip="Back to previous page"/>
              </a:rPr>
              <a:t>Back to previous </a:t>
            </a:r>
            <a:r>
              <a:rPr lang="en-GB" sz="1200" b="0" i="0" u="none" strike="noStrike" kern="1200" dirty="0" err="1">
                <a:solidFill>
                  <a:schemeClr val="tx1"/>
                </a:solidFill>
                <a:effectLst/>
                <a:latin typeface="+mn-lt"/>
                <a:ea typeface="+mn-ea"/>
                <a:cs typeface="+mn-cs"/>
                <a:hlinkClick r:id="rId3" tooltip="Back to previous page"/>
              </a:rPr>
              <a:t>pagePrevious</a:t>
            </a:r>
            <a:br>
              <a:rPr lang="en-GB" dirty="0">
                <a:effectLst/>
              </a:rPr>
            </a:b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5</a:t>
            </a:fld>
            <a:endParaRPr lang="en-GB"/>
          </a:p>
        </p:txBody>
      </p:sp>
    </p:spTree>
    <p:extLst>
      <p:ext uri="{BB962C8B-B14F-4D97-AF65-F5344CB8AC3E}">
        <p14:creationId xmlns:p14="http://schemas.microsoft.com/office/powerpoint/2010/main" val="256771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Scottish schools, the staged intervention is used as a means of identification, assessment, planning, recording and review to meet the learning needs of children and young people, including autistic learners. Staged intervention:</a:t>
            </a:r>
          </a:p>
          <a:p>
            <a:r>
              <a:rPr lang="en-GB" sz="1200" kern="1200" dirty="0">
                <a:solidFill>
                  <a:schemeClr val="tx1"/>
                </a:solidFill>
                <a:effectLst/>
                <a:latin typeface="+mn-lt"/>
                <a:ea typeface="+mn-ea"/>
                <a:cs typeface="+mn-cs"/>
              </a:rPr>
              <a:t>provides a solution-focused approach to meeting needs at the earliest opportunity and with the least intrusive level of intervention</a:t>
            </a:r>
          </a:p>
          <a:p>
            <a:r>
              <a:rPr lang="en-GB" sz="1200" kern="1200" dirty="0">
                <a:solidFill>
                  <a:schemeClr val="tx1"/>
                </a:solidFill>
                <a:effectLst/>
                <a:latin typeface="+mn-lt"/>
                <a:ea typeface="+mn-ea"/>
                <a:cs typeface="+mn-cs"/>
              </a:rPr>
              <a:t>involves the child, parents/carers, school staff and, at some levels, other professionals, all working in partnership to get it right for every child.</a:t>
            </a:r>
          </a:p>
          <a:p>
            <a:r>
              <a:rPr lang="en-GB" sz="1200" kern="1200" dirty="0">
                <a:solidFill>
                  <a:schemeClr val="tx1"/>
                </a:solidFill>
                <a:effectLst/>
                <a:latin typeface="+mn-lt"/>
                <a:ea typeface="+mn-ea"/>
                <a:cs typeface="+mn-cs"/>
              </a:rPr>
              <a:t>Staged intervention is designed to be flexible and allows for movement between stages depending on progress. There are variations between local authorities regarding the number of stages within their process</a:t>
            </a:r>
          </a:p>
          <a:p>
            <a:r>
              <a:rPr lang="en-GB" sz="1200" b="1" kern="1200" dirty="0">
                <a:solidFill>
                  <a:schemeClr val="tx1"/>
                </a:solidFill>
                <a:effectLst/>
                <a:latin typeface="+mn-lt"/>
                <a:ea typeface="+mn-ea"/>
                <a:cs typeface="+mn-cs"/>
              </a:rPr>
              <a:t>Universal support</a:t>
            </a:r>
          </a:p>
          <a:p>
            <a:r>
              <a:rPr lang="en-GB" sz="1200" kern="1200" dirty="0">
                <a:solidFill>
                  <a:schemeClr val="tx1"/>
                </a:solidFill>
                <a:effectLst/>
                <a:latin typeface="+mn-lt"/>
                <a:ea typeface="+mn-ea"/>
                <a:cs typeface="+mn-cs"/>
              </a:rPr>
              <a:t>Universal support starts with the ethos, climate and relationships within every learning environment. It is the responsibility of all practitioners to take a child-centred approach that promotes and supports wellbeing, inclusion equality and fairness. The entitlement to universal support for all children and young people is provided from within the existing pre-school and school settings.</a:t>
            </a:r>
          </a:p>
          <a:p>
            <a:r>
              <a:rPr lang="en-GB" sz="1200" kern="1200" dirty="0">
                <a:solidFill>
                  <a:schemeClr val="tx1"/>
                </a:solidFill>
                <a:effectLst/>
                <a:latin typeface="+mn-lt"/>
                <a:ea typeface="+mn-ea"/>
                <a:cs typeface="+mn-cs"/>
              </a:rPr>
              <a:t>An environment which is caring, inclusive, fair and focused on delivering learning to meet individual needs will encourage all children and young people to strive to meet their learning potential. Every child and young person is entitled to support to enable them to gain as much as possible from the opportunities which Curriculum for Excellence can provide. When a child or young person may require some additional support, this is initially the responsibility of the classroom teacher. The majority of children and young people’s needs are met through universal support.</a:t>
            </a:r>
          </a:p>
          <a:p>
            <a:r>
              <a:rPr lang="en-GB" sz="1200" kern="1200" dirty="0">
                <a:solidFill>
                  <a:schemeClr val="tx1"/>
                </a:solidFill>
                <a:effectLst/>
                <a:latin typeface="+mn-lt"/>
                <a:ea typeface="+mn-ea"/>
                <a:cs typeface="+mn-cs"/>
              </a:rPr>
              <a:t>Some examples of universal support are below. This list is not exhaustive.</a:t>
            </a:r>
          </a:p>
          <a:p>
            <a:r>
              <a:rPr lang="en-GB" sz="1200" kern="1200" dirty="0">
                <a:solidFill>
                  <a:schemeClr val="tx1"/>
                </a:solidFill>
                <a:effectLst/>
                <a:latin typeface="+mn-lt"/>
                <a:ea typeface="+mn-ea"/>
                <a:cs typeface="+mn-cs"/>
              </a:rPr>
              <a:t>personalised learning plans</a:t>
            </a:r>
          </a:p>
          <a:p>
            <a:r>
              <a:rPr lang="en-GB" sz="1200" kern="1200" dirty="0">
                <a:solidFill>
                  <a:schemeClr val="tx1"/>
                </a:solidFill>
                <a:effectLst/>
                <a:latin typeface="+mn-lt"/>
                <a:ea typeface="+mn-ea"/>
                <a:cs typeface="+mn-cs"/>
              </a:rPr>
              <a:t>literacy, numeracy or health and wellbeing support</a:t>
            </a:r>
          </a:p>
          <a:p>
            <a:r>
              <a:rPr lang="en-GB" sz="1200" kern="1200" dirty="0">
                <a:solidFill>
                  <a:schemeClr val="tx1"/>
                </a:solidFill>
                <a:effectLst/>
                <a:latin typeface="+mn-lt"/>
                <a:ea typeface="+mn-ea"/>
                <a:cs typeface="+mn-cs"/>
              </a:rPr>
              <a:t>enhanced transition – macro and micro</a:t>
            </a:r>
          </a:p>
          <a:p>
            <a:r>
              <a:rPr lang="en-GB" sz="1200" kern="1200" dirty="0">
                <a:solidFill>
                  <a:schemeClr val="tx1"/>
                </a:solidFill>
                <a:effectLst/>
                <a:latin typeface="+mn-lt"/>
                <a:ea typeface="+mn-ea"/>
                <a:cs typeface="+mn-cs"/>
              </a:rPr>
              <a:t>use of ICT e.g. digital learning and teaching resources such as digital course material and </a:t>
            </a:r>
            <a:r>
              <a:rPr lang="en-GB" sz="1200" kern="1200" dirty="0" err="1">
                <a:solidFill>
                  <a:schemeClr val="tx1"/>
                </a:solidFill>
                <a:effectLst/>
                <a:latin typeface="+mn-lt"/>
                <a:ea typeface="+mn-ea"/>
                <a:cs typeface="+mn-cs"/>
              </a:rPr>
              <a:t>SQA</a:t>
            </a:r>
            <a:r>
              <a:rPr lang="en-GB" sz="1200" kern="1200" dirty="0">
                <a:solidFill>
                  <a:schemeClr val="tx1"/>
                </a:solidFill>
                <a:effectLst/>
                <a:latin typeface="+mn-lt"/>
                <a:ea typeface="+mn-ea"/>
                <a:cs typeface="+mn-cs"/>
              </a:rPr>
              <a:t> exams</a:t>
            </a:r>
          </a:p>
          <a:p>
            <a:r>
              <a:rPr lang="en-GB" sz="1200" kern="1200" dirty="0">
                <a:solidFill>
                  <a:schemeClr val="tx1"/>
                </a:solidFill>
                <a:effectLst/>
                <a:latin typeface="+mn-lt"/>
                <a:ea typeface="+mn-ea"/>
                <a:cs typeface="+mn-cs"/>
              </a:rPr>
              <a:t>quiet spaces</a:t>
            </a:r>
          </a:p>
          <a:p>
            <a:r>
              <a:rPr lang="en-GB" sz="1200" kern="1200" dirty="0">
                <a:solidFill>
                  <a:schemeClr val="tx1"/>
                </a:solidFill>
                <a:effectLst/>
                <a:latin typeface="+mn-lt"/>
                <a:ea typeface="+mn-ea"/>
                <a:cs typeface="+mn-cs"/>
              </a:rPr>
              <a:t>visual timetables and supports.</a:t>
            </a:r>
          </a:p>
          <a:p>
            <a:r>
              <a:rPr lang="en-GB" sz="1200" b="1" kern="1200" dirty="0">
                <a:solidFill>
                  <a:schemeClr val="tx1"/>
                </a:solidFill>
                <a:effectLst/>
                <a:latin typeface="+mn-lt"/>
                <a:ea typeface="+mn-ea"/>
                <a:cs typeface="+mn-cs"/>
              </a:rPr>
              <a:t>Targeted support</a:t>
            </a:r>
          </a:p>
          <a:p>
            <a:r>
              <a:rPr lang="en-GB" sz="1200" kern="1200" dirty="0">
                <a:solidFill>
                  <a:schemeClr val="tx1"/>
                </a:solidFill>
                <a:effectLst/>
                <a:latin typeface="+mn-lt"/>
                <a:ea typeface="+mn-ea"/>
                <a:cs typeface="+mn-cs"/>
              </a:rPr>
              <a:t>Children and young people can benefit from additional or targeted support, tailored to their individual circumstances. This could be at any point on their learning journey.</a:t>
            </a:r>
          </a:p>
          <a:p>
            <a:r>
              <a:rPr lang="en-GB" sz="1200" kern="1200" dirty="0">
                <a:solidFill>
                  <a:schemeClr val="tx1"/>
                </a:solidFill>
                <a:effectLst/>
                <a:latin typeface="+mn-lt"/>
                <a:ea typeface="+mn-ea"/>
                <a:cs typeface="+mn-cs"/>
              </a:rPr>
              <a:t>This targeted support is any focused support that children or young people may require for short or longer periods of time, in order to help them overcome barriers to learning or to ensure progress in learning.</a:t>
            </a:r>
          </a:p>
          <a:p>
            <a:r>
              <a:rPr lang="en-GB" sz="1200" kern="1200" dirty="0">
                <a:solidFill>
                  <a:schemeClr val="tx1"/>
                </a:solidFill>
                <a:effectLst/>
                <a:latin typeface="+mn-lt"/>
                <a:ea typeface="+mn-ea"/>
                <a:cs typeface="+mn-cs"/>
              </a:rPr>
              <a:t>Targeted support is usually, but not exclusively, coordinated and provided by staff with additional training and expertise through a staged intervention process. This may be by staff other than the class teacher and outside the pre-school or school setting, but within education services.</a:t>
            </a:r>
          </a:p>
          <a:p>
            <a:r>
              <a:rPr lang="en-GB" sz="1200" kern="1200" dirty="0">
                <a:solidFill>
                  <a:schemeClr val="tx1"/>
                </a:solidFill>
                <a:effectLst/>
                <a:latin typeface="+mn-lt"/>
                <a:ea typeface="+mn-ea"/>
                <a:cs typeface="+mn-cs"/>
              </a:rPr>
              <a:t>Some examples of targeted support are below. This list is not exhaustive.</a:t>
            </a:r>
          </a:p>
          <a:p>
            <a:r>
              <a:rPr lang="en-GB" sz="1200" kern="1200" dirty="0">
                <a:solidFill>
                  <a:schemeClr val="tx1"/>
                </a:solidFill>
                <a:effectLst/>
                <a:latin typeface="+mn-lt"/>
                <a:ea typeface="+mn-ea"/>
                <a:cs typeface="+mn-cs"/>
              </a:rPr>
              <a:t>higher attaining children (ensuring progression)</a:t>
            </a:r>
          </a:p>
          <a:p>
            <a:r>
              <a:rPr lang="en-GB" sz="1200" kern="1200" dirty="0">
                <a:solidFill>
                  <a:schemeClr val="tx1"/>
                </a:solidFill>
                <a:effectLst/>
                <a:latin typeface="+mn-lt"/>
                <a:ea typeface="+mn-ea"/>
                <a:cs typeface="+mn-cs"/>
              </a:rPr>
              <a:t>bereavement peer support group</a:t>
            </a:r>
          </a:p>
          <a:p>
            <a:r>
              <a:rPr lang="en-GB" sz="1200" kern="1200" dirty="0">
                <a:solidFill>
                  <a:schemeClr val="tx1"/>
                </a:solidFill>
                <a:effectLst/>
                <a:latin typeface="+mn-lt"/>
                <a:ea typeface="+mn-ea"/>
                <a:cs typeface="+mn-cs"/>
              </a:rPr>
              <a:t>input from Allied Health Professionals e.g. Speech and Language Therapist</a:t>
            </a:r>
          </a:p>
          <a:p>
            <a:r>
              <a:rPr lang="en-GB" sz="1200" kern="1200" dirty="0">
                <a:solidFill>
                  <a:schemeClr val="tx1"/>
                </a:solidFill>
                <a:effectLst/>
                <a:latin typeface="+mn-lt"/>
                <a:ea typeface="+mn-ea"/>
                <a:cs typeface="+mn-cs"/>
              </a:rPr>
              <a:t>trauma informed interventions designed for a care experienced child/young person</a:t>
            </a:r>
          </a:p>
          <a:p>
            <a:r>
              <a:rPr lang="en-GB" sz="1200" kern="1200" dirty="0">
                <a:solidFill>
                  <a:schemeClr val="tx1"/>
                </a:solidFill>
                <a:effectLst/>
                <a:latin typeface="+mn-lt"/>
                <a:ea typeface="+mn-ea"/>
                <a:cs typeface="+mn-cs"/>
              </a:rPr>
              <a:t>complex needs e.g. sessions in a sensory room.</a:t>
            </a:r>
          </a:p>
          <a:p>
            <a:r>
              <a:rPr lang="en-GB" sz="1200" b="0" u="none" strike="noStrike" kern="1200" dirty="0">
                <a:solidFill>
                  <a:schemeClr val="tx1"/>
                </a:solidFill>
                <a:effectLst/>
                <a:latin typeface="+mn-lt"/>
                <a:ea typeface="+mn-ea"/>
                <a:cs typeface="+mn-cs"/>
                <a:hlinkClick r:id="rId3" tooltip="Back to previous page"/>
              </a:rPr>
              <a:t>Back to previous </a:t>
            </a:r>
            <a:r>
              <a:rPr lang="en-GB" sz="1200" b="0" u="none" strike="noStrike" kern="1200" dirty="0" err="1">
                <a:solidFill>
                  <a:schemeClr val="tx1"/>
                </a:solidFill>
                <a:effectLst/>
                <a:latin typeface="+mn-lt"/>
                <a:ea typeface="+mn-ea"/>
                <a:cs typeface="+mn-cs"/>
                <a:hlinkClick r:id="rId3" tooltip="Back to previous page"/>
              </a:rPr>
              <a:t>pagePrevious</a:t>
            </a:r>
            <a:r>
              <a:rPr lang="en-GB" dirty="0" err="1">
                <a:effectLst/>
              </a:rPr>
              <a:t>4.2</a:t>
            </a:r>
            <a:r>
              <a:rPr lang="en-GB" dirty="0">
                <a:effectLst/>
              </a:rPr>
              <a:t> Identification of autism</a:t>
            </a:r>
          </a:p>
          <a:p>
            <a:r>
              <a:rPr lang="en-GB" sz="1200" b="0" i="0" u="none" strike="noStrike" kern="1200" dirty="0">
                <a:solidFill>
                  <a:schemeClr val="tx1"/>
                </a:solidFill>
                <a:effectLst/>
                <a:latin typeface="+mn-lt"/>
                <a:ea typeface="+mn-ea"/>
                <a:cs typeface="+mn-cs"/>
                <a:hlinkClick r:id="rId4" tooltip="Go to next page"/>
              </a:rPr>
              <a:t>Go to next </a:t>
            </a:r>
            <a:r>
              <a:rPr lang="en-GB" sz="1200" b="0" i="0" u="none" strike="noStrike" kern="1200" dirty="0" err="1">
                <a:solidFill>
                  <a:schemeClr val="tx1"/>
                </a:solidFill>
                <a:effectLst/>
                <a:latin typeface="+mn-lt"/>
                <a:ea typeface="+mn-ea"/>
                <a:cs typeface="+mn-cs"/>
                <a:hlinkClick r:id="rId4" tooltip="Go to next page"/>
              </a:rPr>
              <a:t>pageNext</a:t>
            </a:r>
            <a:br>
              <a:rPr lang="en-GB" dirty="0">
                <a:effectLst/>
              </a:rPr>
            </a:b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6</a:t>
            </a:fld>
            <a:endParaRPr lang="en-GB"/>
          </a:p>
        </p:txBody>
      </p:sp>
    </p:spTree>
    <p:extLst>
      <p:ext uri="{BB962C8B-B14F-4D97-AF65-F5344CB8AC3E}">
        <p14:creationId xmlns:p14="http://schemas.microsoft.com/office/powerpoint/2010/main" val="306894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key message highlighted through this module is that a diagnosis of autism is not the end of a journey in supporting an autistic learner; it can aid an ongoing process of support which will require planning and monitoring.</a:t>
            </a:r>
          </a:p>
          <a:p>
            <a:r>
              <a:rPr lang="en-GB" sz="1200" kern="1200" dirty="0">
                <a:solidFill>
                  <a:schemeClr val="tx1"/>
                </a:solidFill>
                <a:effectLst/>
                <a:latin typeface="+mn-lt"/>
                <a:ea typeface="+mn-ea"/>
                <a:cs typeface="+mn-cs"/>
              </a:rPr>
              <a:t>The principles of Curriculum for Excellence and the ‘Getting it right for every child’ approach place the child at the centre of all planning. Central to supporting pupils with autism is:</a:t>
            </a:r>
          </a:p>
          <a:p>
            <a:r>
              <a:rPr lang="en-GB" dirty="0">
                <a:effectLst/>
              </a:rPr>
              <a:t>Planning to support emotional and social wellbeing.</a:t>
            </a:r>
          </a:p>
          <a:p>
            <a:r>
              <a:rPr lang="en-GB" dirty="0">
                <a:effectLst/>
              </a:rPr>
              <a:t>Knowledgeable staff who can provide a flexible approach, reflect on their own teaching styles and adapt to their knowledge of the pupil.</a:t>
            </a:r>
          </a:p>
          <a:p>
            <a:r>
              <a:rPr lang="en-GB" dirty="0">
                <a:effectLst/>
              </a:rPr>
              <a:t>Consistency from all staff, developing trust and reducing anxieties.</a:t>
            </a:r>
          </a:p>
          <a:p>
            <a:r>
              <a:rPr lang="en-GB" sz="1200" kern="1200" dirty="0">
                <a:solidFill>
                  <a:schemeClr val="tx1"/>
                </a:solidFill>
                <a:effectLst/>
                <a:latin typeface="+mn-lt"/>
                <a:ea typeface="+mn-ea"/>
                <a:cs typeface="+mn-cs"/>
              </a:rPr>
              <a:t>It is important that schools recognise that any adjustments made to support pupils with autism will potentially benefit all pupils.</a:t>
            </a:r>
          </a:p>
          <a:p>
            <a:r>
              <a:rPr lang="en-GB" sz="1200" b="1" i="0" kern="1200" dirty="0">
                <a:solidFill>
                  <a:schemeClr val="tx1"/>
                </a:solidFill>
                <a:effectLst/>
                <a:latin typeface="+mn-lt"/>
                <a:ea typeface="+mn-ea"/>
                <a:cs typeface="+mn-cs"/>
              </a:rPr>
              <a:t>Personalised support and planning</a:t>
            </a:r>
          </a:p>
          <a:p>
            <a:r>
              <a:rPr lang="en-GB" sz="1200" b="0" i="0" kern="1200" dirty="0">
                <a:solidFill>
                  <a:schemeClr val="tx1"/>
                </a:solidFill>
                <a:effectLst/>
                <a:latin typeface="+mn-lt"/>
                <a:ea typeface="+mn-ea"/>
                <a:cs typeface="+mn-cs"/>
              </a:rPr>
              <a:t>Recap: Section 2 highlighted</a:t>
            </a:r>
          </a:p>
          <a:p>
            <a:r>
              <a:rPr lang="en-GB" sz="1200" b="0" i="0" kern="1200" dirty="0">
                <a:solidFill>
                  <a:schemeClr val="tx1"/>
                </a:solidFill>
                <a:effectLst/>
                <a:latin typeface="+mn-lt"/>
                <a:ea typeface="+mn-ea"/>
                <a:cs typeface="+mn-cs"/>
              </a:rPr>
              <a:t>‘Many autistic learners may only require minimal levels of support in class. Their needs will be met by a small number of reasonable adjustments within an inclusive classroom environment. This might include providing a visual timetable to enable them to better understand the structure of their day. A smaller number of autistic learners will need a more personalised, tailored approach.’</a:t>
            </a:r>
          </a:p>
          <a:p>
            <a:r>
              <a:rPr lang="en-GB" sz="1200" b="0" i="0" kern="1200" dirty="0">
                <a:solidFill>
                  <a:schemeClr val="tx1"/>
                </a:solidFill>
                <a:effectLst/>
                <a:latin typeface="+mn-lt"/>
                <a:ea typeface="+mn-ea"/>
                <a:cs typeface="+mn-cs"/>
              </a:rPr>
              <a:t>Through Curriculum for Excellence, all children and young people should have frequent and regular opportunities to engage with an adult who knows them well and with whom they have a mutually trusting relationship to review and discuss their learning and progress. Cognisance must be given to the individual developmental needs of learners when staff plan and support this engagement. For Social and Language partners, different methods of establishing their preferences are required. This key member of staff has the holistic overview of the child or young person’s learning and personal development.</a:t>
            </a:r>
          </a:p>
          <a:p>
            <a:r>
              <a:rPr lang="en-GB" sz="1200" b="0" i="0" kern="1200" dirty="0">
                <a:solidFill>
                  <a:schemeClr val="tx1"/>
                </a:solidFill>
                <a:effectLst/>
                <a:latin typeface="+mn-lt"/>
                <a:ea typeface="+mn-ea"/>
                <a:cs typeface="+mn-cs"/>
              </a:rPr>
              <a:t>There are variations between local authorities regarding the number of stages within their process and their terminology used to describe planning documents. An overview using common terms is provided in the table below.</a:t>
            </a:r>
          </a:p>
          <a:p>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Personal learning planning (</a:t>
            </a:r>
            <a:r>
              <a:rPr lang="en-GB" sz="1200" b="1" i="0" kern="1200" dirty="0" err="1">
                <a:solidFill>
                  <a:schemeClr val="tx1"/>
                </a:solidFill>
                <a:effectLst/>
                <a:latin typeface="+mn-lt"/>
                <a:ea typeface="+mn-ea"/>
                <a:cs typeface="+mn-cs"/>
              </a:rPr>
              <a:t>PLP</a:t>
            </a:r>
            <a:r>
              <a:rPr lang="en-GB" sz="1200" b="1"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Personalised learning is at the heart of supporting learning in which the learning environment is a crucial factor. Conversations about learning, reviewing progress and planning next steps are central to this process. All children and young people should be involved in personal learning planning (</a:t>
            </a:r>
            <a:r>
              <a:rPr lang="en-GB" sz="1200" b="0" i="0" kern="1200" dirty="0" err="1">
                <a:solidFill>
                  <a:schemeClr val="tx1"/>
                </a:solidFill>
                <a:effectLst/>
                <a:latin typeface="+mn-lt"/>
                <a:ea typeface="+mn-ea"/>
                <a:cs typeface="+mn-cs"/>
              </a:rPr>
              <a:t>PLP</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Autistic learners (as are all learners) are entitled to have opportunities for achievement which focus on learning and progress made through activities across the full range of contexts and settings in which the curriculum is experienced. The 2017 Code of Practice says that children with additional support needs should be involved in their personal learning planning. It also says that, for many, this will be enough to meet their needs.</a:t>
            </a:r>
          </a:p>
          <a:p>
            <a:r>
              <a:rPr lang="en-GB" sz="1200" b="1" i="0" kern="1200" dirty="0">
                <a:solidFill>
                  <a:schemeClr val="tx1"/>
                </a:solidFill>
                <a:effectLst/>
                <a:latin typeface="+mn-lt"/>
                <a:ea typeface="+mn-ea"/>
                <a:cs typeface="+mn-cs"/>
              </a:rPr>
              <a:t>Individualised educational programme (</a:t>
            </a:r>
            <a:r>
              <a:rPr lang="en-GB" sz="1200" b="1" i="0" kern="1200" dirty="0" err="1">
                <a:solidFill>
                  <a:schemeClr val="tx1"/>
                </a:solidFill>
                <a:effectLst/>
                <a:latin typeface="+mn-lt"/>
                <a:ea typeface="+mn-ea"/>
                <a:cs typeface="+mn-cs"/>
              </a:rPr>
              <a:t>IEP</a:t>
            </a:r>
            <a:r>
              <a:rPr lang="en-GB" sz="1200" b="1"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If a </a:t>
            </a:r>
            <a:r>
              <a:rPr lang="en-GB" sz="1200" b="0" i="0" kern="1200" dirty="0" err="1">
                <a:solidFill>
                  <a:schemeClr val="tx1"/>
                </a:solidFill>
                <a:effectLst/>
                <a:latin typeface="+mn-lt"/>
                <a:ea typeface="+mn-ea"/>
                <a:cs typeface="+mn-cs"/>
              </a:rPr>
              <a:t>PLP</a:t>
            </a:r>
            <a:r>
              <a:rPr lang="en-GB" sz="1200" b="0" i="0" kern="1200" dirty="0">
                <a:solidFill>
                  <a:schemeClr val="tx1"/>
                </a:solidFill>
                <a:effectLst/>
                <a:latin typeface="+mn-lt"/>
                <a:ea typeface="+mn-ea"/>
                <a:cs typeface="+mn-cs"/>
              </a:rPr>
              <a:t> does not enable sufficient planning to support an autistic learner, their </a:t>
            </a:r>
            <a:r>
              <a:rPr lang="en-GB" sz="1200" b="0" i="0" kern="1200" dirty="0" err="1">
                <a:solidFill>
                  <a:schemeClr val="tx1"/>
                </a:solidFill>
                <a:effectLst/>
                <a:latin typeface="+mn-lt"/>
                <a:ea typeface="+mn-ea"/>
                <a:cs typeface="+mn-cs"/>
              </a:rPr>
              <a:t>PLP</a:t>
            </a:r>
            <a:r>
              <a:rPr lang="en-GB" sz="1200" b="0" i="0" kern="1200" dirty="0">
                <a:solidFill>
                  <a:schemeClr val="tx1"/>
                </a:solidFill>
                <a:effectLst/>
                <a:latin typeface="+mn-lt"/>
                <a:ea typeface="+mn-ea"/>
                <a:cs typeface="+mn-cs"/>
              </a:rPr>
              <a:t> can be supported by an individualised educational programme (</a:t>
            </a:r>
            <a:r>
              <a:rPr lang="en-GB" sz="1200" b="0" i="0" kern="1200" dirty="0" err="1">
                <a:solidFill>
                  <a:schemeClr val="tx1"/>
                </a:solidFill>
                <a:effectLst/>
                <a:latin typeface="+mn-lt"/>
                <a:ea typeface="+mn-ea"/>
                <a:cs typeface="+mn-cs"/>
              </a:rPr>
              <a:t>IEP</a:t>
            </a:r>
            <a:r>
              <a:rPr lang="en-GB" sz="1200" b="0" i="0" kern="1200" dirty="0">
                <a:solidFill>
                  <a:schemeClr val="tx1"/>
                </a:solidFill>
                <a:effectLst/>
                <a:latin typeface="+mn-lt"/>
                <a:ea typeface="+mn-ea"/>
                <a:cs typeface="+mn-cs"/>
              </a:rPr>
              <a:t>). An </a:t>
            </a:r>
            <a:r>
              <a:rPr lang="en-GB" sz="1200" b="0" i="0" kern="1200" dirty="0" err="1">
                <a:solidFill>
                  <a:schemeClr val="tx1"/>
                </a:solidFill>
                <a:effectLst/>
                <a:latin typeface="+mn-lt"/>
                <a:ea typeface="+mn-ea"/>
                <a:cs typeface="+mn-cs"/>
              </a:rPr>
              <a:t>IEP</a:t>
            </a:r>
            <a:r>
              <a:rPr lang="en-GB" sz="1200" b="0" i="0" kern="1200" dirty="0">
                <a:solidFill>
                  <a:schemeClr val="tx1"/>
                </a:solidFill>
                <a:effectLst/>
                <a:latin typeface="+mn-lt"/>
                <a:ea typeface="+mn-ea"/>
                <a:cs typeface="+mn-cs"/>
              </a:rPr>
              <a:t> is a non-statutory document used to plan specific aspects of education for learners who need some of or their entire curriculum to be individualised. </a:t>
            </a:r>
            <a:r>
              <a:rPr lang="en-GB" sz="1200" b="0" i="0" kern="1200" dirty="0" err="1">
                <a:solidFill>
                  <a:schemeClr val="tx1"/>
                </a:solidFill>
                <a:effectLst/>
                <a:latin typeface="+mn-lt"/>
                <a:ea typeface="+mn-ea"/>
                <a:cs typeface="+mn-cs"/>
              </a:rPr>
              <a:t>IEPs</a:t>
            </a:r>
            <a:r>
              <a:rPr lang="en-GB" sz="1200" b="0" i="0" kern="1200" dirty="0">
                <a:solidFill>
                  <a:schemeClr val="tx1"/>
                </a:solidFill>
                <a:effectLst/>
                <a:latin typeface="+mn-lt"/>
                <a:ea typeface="+mn-ea"/>
                <a:cs typeface="+mn-cs"/>
              </a:rPr>
              <a:t> are usually provided when the curriculum planning required is to be ‘significantly’ different from the class curriculum. Involvement with group work or extraction for a number of sessions a week does not normally meet the criteria for an </a:t>
            </a:r>
            <a:r>
              <a:rPr lang="en-GB" sz="1200" b="0" i="0" kern="1200" dirty="0" err="1">
                <a:solidFill>
                  <a:schemeClr val="tx1"/>
                </a:solidFill>
                <a:effectLst/>
                <a:latin typeface="+mn-lt"/>
                <a:ea typeface="+mn-ea"/>
                <a:cs typeface="+mn-cs"/>
              </a:rPr>
              <a:t>IEP</a:t>
            </a:r>
            <a:r>
              <a:rPr lang="en-GB" sz="1200" b="0" i="0" kern="1200" dirty="0">
                <a:solidFill>
                  <a:schemeClr val="tx1"/>
                </a:solidFill>
                <a:effectLst/>
                <a:latin typeface="+mn-lt"/>
                <a:ea typeface="+mn-ea"/>
                <a:cs typeface="+mn-cs"/>
              </a:rPr>
              <a:t>.</a:t>
            </a:r>
          </a:p>
          <a:p>
            <a:r>
              <a:rPr lang="en-GB" sz="1200" b="1" i="0" kern="1200" dirty="0">
                <a:solidFill>
                  <a:schemeClr val="tx1"/>
                </a:solidFill>
                <a:effectLst/>
                <a:latin typeface="+mn-lt"/>
                <a:ea typeface="+mn-ea"/>
                <a:cs typeface="+mn-cs"/>
              </a:rPr>
              <a:t>Coordinated support plan (</a:t>
            </a:r>
            <a:r>
              <a:rPr lang="en-GB" sz="1200" b="1" i="0" kern="1200" dirty="0" err="1">
                <a:solidFill>
                  <a:schemeClr val="tx1"/>
                </a:solidFill>
                <a:effectLst/>
                <a:latin typeface="+mn-lt"/>
                <a:ea typeface="+mn-ea"/>
                <a:cs typeface="+mn-cs"/>
              </a:rPr>
              <a:t>CSP</a:t>
            </a:r>
            <a:r>
              <a:rPr lang="en-GB" sz="1200" b="1" i="0" kern="1200" dirty="0">
                <a:solidFill>
                  <a:schemeClr val="tx1"/>
                </a:solidFill>
                <a:effectLst/>
                <a:latin typeface="+mn-lt"/>
                <a:ea typeface="+mn-ea"/>
                <a:cs typeface="+mn-cs"/>
              </a:rPr>
              <a:t>) – targeted support</a:t>
            </a:r>
          </a:p>
          <a:p>
            <a:r>
              <a:rPr lang="en-GB" sz="1200" b="0" i="0" kern="1200" dirty="0">
                <a:solidFill>
                  <a:schemeClr val="tx1"/>
                </a:solidFill>
                <a:effectLst/>
                <a:latin typeface="+mn-lt"/>
                <a:ea typeface="+mn-ea"/>
                <a:cs typeface="+mn-cs"/>
              </a:rPr>
              <a:t>A </a:t>
            </a:r>
            <a:r>
              <a:rPr lang="en-GB" sz="1200" b="0" i="0" kern="1200" dirty="0" err="1">
                <a:solidFill>
                  <a:schemeClr val="tx1"/>
                </a:solidFill>
                <a:effectLst/>
                <a:latin typeface="+mn-lt"/>
                <a:ea typeface="+mn-ea"/>
                <a:cs typeface="+mn-cs"/>
              </a:rPr>
              <a:t>CSP</a:t>
            </a:r>
            <a:r>
              <a:rPr lang="en-GB" sz="1200" b="0" i="0" kern="1200" dirty="0">
                <a:solidFill>
                  <a:schemeClr val="tx1"/>
                </a:solidFill>
                <a:effectLst/>
                <a:latin typeface="+mn-lt"/>
                <a:ea typeface="+mn-ea"/>
                <a:cs typeface="+mn-cs"/>
              </a:rPr>
              <a:t> is the only statutory educational plan in Scotland. It is a legal document and aims to ensure that all the professionals, the child/young person and the parents/carers work together and are fully involved in the support. It was developed to help coordinate services for children or young people whose additional support needs:</a:t>
            </a:r>
          </a:p>
          <a:p>
            <a:r>
              <a:rPr lang="en-GB" sz="1200" b="0" i="0" kern="1200" dirty="0">
                <a:solidFill>
                  <a:schemeClr val="tx1"/>
                </a:solidFill>
                <a:effectLst/>
                <a:latin typeface="+mn-lt"/>
                <a:ea typeface="+mn-ea"/>
                <a:cs typeface="+mn-cs"/>
              </a:rPr>
              <a:t>arise from complex or multiple factors</a:t>
            </a:r>
          </a:p>
          <a:p>
            <a:r>
              <a:rPr lang="en-GB" sz="1200" b="0" i="0" kern="1200" dirty="0">
                <a:solidFill>
                  <a:schemeClr val="tx1"/>
                </a:solidFill>
                <a:effectLst/>
                <a:latin typeface="+mn-lt"/>
                <a:ea typeface="+mn-ea"/>
                <a:cs typeface="+mn-cs"/>
              </a:rPr>
              <a:t>have a significant adverse effect on their school education</a:t>
            </a:r>
          </a:p>
          <a:p>
            <a:r>
              <a:rPr lang="en-GB" sz="1200" b="0" i="0" kern="1200" dirty="0">
                <a:solidFill>
                  <a:schemeClr val="tx1"/>
                </a:solidFill>
                <a:effectLst/>
                <a:latin typeface="+mn-lt"/>
                <a:ea typeface="+mn-ea"/>
                <a:cs typeface="+mn-cs"/>
              </a:rPr>
              <a:t>are likely to last at least a year, and which require support to be provided by an education authority and at least one other non-education service or agency.</a:t>
            </a:r>
          </a:p>
          <a:p>
            <a:r>
              <a:rPr lang="en-GB" sz="1200" b="1" i="0" kern="1200" dirty="0">
                <a:solidFill>
                  <a:schemeClr val="tx1"/>
                </a:solidFill>
                <a:effectLst/>
                <a:latin typeface="+mn-lt"/>
                <a:ea typeface="+mn-ea"/>
                <a:cs typeface="+mn-cs"/>
              </a:rPr>
              <a:t>Child’s Plan – targeted support</a:t>
            </a:r>
          </a:p>
          <a:p>
            <a:r>
              <a:rPr lang="en-GB" sz="1200" b="0" i="0" kern="1200" dirty="0">
                <a:solidFill>
                  <a:schemeClr val="tx1"/>
                </a:solidFill>
                <a:effectLst/>
                <a:latin typeface="+mn-lt"/>
                <a:ea typeface="+mn-ea"/>
                <a:cs typeface="+mn-cs"/>
              </a:rPr>
              <a:t>In line with the Children and Young People Act 2014 and the ‘Getting it right for every child’ approach, many children and young people will now have a Child’s Plan. Child’s Plans are created if a child or young person needs some extra support to meet their wellbeing needs, such as access to mental health services or respite care or help from a range of different agencies. The Child’s Plan will contain information about:</a:t>
            </a:r>
          </a:p>
          <a:p>
            <a:r>
              <a:rPr lang="en-GB" sz="1200" b="0" i="0" kern="1200" dirty="0">
                <a:solidFill>
                  <a:schemeClr val="tx1"/>
                </a:solidFill>
                <a:effectLst/>
                <a:latin typeface="+mn-lt"/>
                <a:ea typeface="+mn-ea"/>
                <a:cs typeface="+mn-cs"/>
              </a:rPr>
              <a:t>why a child or young person needs support</a:t>
            </a:r>
          </a:p>
          <a:p>
            <a:r>
              <a:rPr lang="en-GB" sz="1200" b="0" i="0" kern="1200" dirty="0">
                <a:solidFill>
                  <a:schemeClr val="tx1"/>
                </a:solidFill>
                <a:effectLst/>
                <a:latin typeface="+mn-lt"/>
                <a:ea typeface="+mn-ea"/>
                <a:cs typeface="+mn-cs"/>
              </a:rPr>
              <a:t>the type of support they will need</a:t>
            </a:r>
          </a:p>
          <a:p>
            <a:r>
              <a:rPr lang="en-GB" sz="1200" b="0" i="0" kern="1200" dirty="0">
                <a:solidFill>
                  <a:schemeClr val="tx1"/>
                </a:solidFill>
                <a:effectLst/>
                <a:latin typeface="+mn-lt"/>
                <a:ea typeface="+mn-ea"/>
                <a:cs typeface="+mn-cs"/>
              </a:rPr>
              <a:t>how long they will need support and who should provide it.</a:t>
            </a:r>
          </a:p>
          <a:p>
            <a:r>
              <a:rPr lang="en-GB" sz="1200" b="0" i="0" kern="1200" dirty="0">
                <a:solidFill>
                  <a:schemeClr val="tx1"/>
                </a:solidFill>
                <a:effectLst/>
                <a:latin typeface="+mn-lt"/>
                <a:ea typeface="+mn-ea"/>
                <a:cs typeface="+mn-cs"/>
              </a:rPr>
              <a:t>All professionals working with the child would use the plan, which may include an </a:t>
            </a:r>
            <a:r>
              <a:rPr lang="en-GB" sz="1200" b="0" i="0" kern="1200" dirty="0" err="1">
                <a:solidFill>
                  <a:schemeClr val="tx1"/>
                </a:solidFill>
                <a:effectLst/>
                <a:latin typeface="+mn-lt"/>
                <a:ea typeface="+mn-ea"/>
                <a:cs typeface="+mn-cs"/>
              </a:rPr>
              <a:t>IEP</a:t>
            </a:r>
            <a:r>
              <a:rPr lang="en-GB" sz="1200" b="0" i="0" kern="1200" dirty="0">
                <a:solidFill>
                  <a:schemeClr val="tx1"/>
                </a:solidFill>
                <a:effectLst/>
                <a:latin typeface="+mn-lt"/>
                <a:ea typeface="+mn-ea"/>
                <a:cs typeface="+mn-cs"/>
              </a:rPr>
              <a:t> or a </a:t>
            </a:r>
            <a:r>
              <a:rPr lang="en-GB" sz="1200" b="0" i="0" kern="1200" dirty="0" err="1">
                <a:solidFill>
                  <a:schemeClr val="tx1"/>
                </a:solidFill>
                <a:effectLst/>
                <a:latin typeface="+mn-lt"/>
                <a:ea typeface="+mn-ea"/>
                <a:cs typeface="+mn-cs"/>
              </a:rPr>
              <a:t>CSP</a:t>
            </a:r>
            <a:r>
              <a:rPr lang="en-GB" sz="1200" b="0" i="0" kern="1200" dirty="0">
                <a:solidFill>
                  <a:schemeClr val="tx1"/>
                </a:solidFill>
                <a:effectLst/>
                <a:latin typeface="+mn-lt"/>
                <a:ea typeface="+mn-ea"/>
                <a:cs typeface="+mn-cs"/>
              </a:rPr>
              <a:t>. Where there is a Child’s Plan and targeted interventions to support a child or young person and parents, there will be a Lead Professional to coordinate that help.</a:t>
            </a:r>
          </a:p>
          <a:p>
            <a:r>
              <a:rPr lang="en-GB" sz="1200" b="1" i="0" kern="1200" dirty="0">
                <a:solidFill>
                  <a:schemeClr val="tx1"/>
                </a:solidFill>
                <a:effectLst/>
                <a:latin typeface="+mn-lt"/>
                <a:ea typeface="+mn-ea"/>
                <a:cs typeface="+mn-cs"/>
              </a:rPr>
              <a:t>Reporting</a:t>
            </a:r>
          </a:p>
          <a:p>
            <a:r>
              <a:rPr lang="en-GB" sz="1200" b="1" i="1" kern="1200" dirty="0">
                <a:solidFill>
                  <a:schemeClr val="tx1"/>
                </a:solidFill>
                <a:effectLst/>
                <a:latin typeface="+mn-lt"/>
                <a:ea typeface="+mn-ea"/>
                <a:cs typeface="+mn-cs"/>
              </a:rPr>
              <a:t>Educational reporting</a:t>
            </a:r>
          </a:p>
          <a:p>
            <a:r>
              <a:rPr lang="en-GB" sz="1200" b="0" i="0" kern="1200" dirty="0">
                <a:solidFill>
                  <a:schemeClr val="tx1"/>
                </a:solidFill>
                <a:effectLst/>
                <a:latin typeface="+mn-lt"/>
                <a:ea typeface="+mn-ea"/>
                <a:cs typeface="+mn-cs"/>
              </a:rPr>
              <a:t>Reporting ‘provides clear, positive and constructive feedback … [on] learning and progress’ to parents and learners and ‘creates an agenda for discussions … about their next steps in learning.'</a:t>
            </a:r>
          </a:p>
          <a:p>
            <a:r>
              <a:rPr lang="en-GB" sz="1200" b="0" i="0" kern="1200" dirty="0">
                <a:solidFill>
                  <a:schemeClr val="tx1"/>
                </a:solidFill>
                <a:effectLst/>
                <a:latin typeface="+mn-lt"/>
                <a:ea typeface="+mn-ea"/>
                <a:cs typeface="+mn-cs"/>
              </a:rPr>
              <a:t>(Building the Curriculum 5)</a:t>
            </a:r>
          </a:p>
          <a:p>
            <a:r>
              <a:rPr lang="en-GB" sz="1200" b="0" i="0" kern="1200" dirty="0">
                <a:solidFill>
                  <a:schemeClr val="tx1"/>
                </a:solidFill>
                <a:effectLst/>
                <a:latin typeface="+mn-lt"/>
                <a:ea typeface="+mn-ea"/>
                <a:cs typeface="+mn-cs"/>
              </a:rPr>
              <a:t>Staff supporting learners who require additional support are familiar with this kind of reporting whether for review meetings, evaluating plans and targets with learners, or as a report for parents or carers.</a:t>
            </a:r>
          </a:p>
          <a:p>
            <a:r>
              <a:rPr lang="en-GB" sz="1200" b="1" i="0" kern="1200" dirty="0">
                <a:solidFill>
                  <a:schemeClr val="tx1"/>
                </a:solidFill>
                <a:effectLst/>
                <a:latin typeface="+mn-lt"/>
                <a:ea typeface="+mn-ea"/>
                <a:cs typeface="+mn-cs"/>
              </a:rPr>
              <a:t>Curriculum planning and monitoring considerations</a:t>
            </a:r>
          </a:p>
          <a:p>
            <a:r>
              <a:rPr lang="en-GB" sz="1200" b="0" i="0" kern="1200" dirty="0">
                <a:solidFill>
                  <a:schemeClr val="tx1"/>
                </a:solidFill>
                <a:effectLst/>
                <a:latin typeface="+mn-lt"/>
                <a:ea typeface="+mn-ea"/>
                <a:cs typeface="+mn-cs"/>
              </a:rPr>
              <a:t>Intervention at all levels is managed in close collaboration with parents, allied health professionals (if there are signs that this is warranted) and others who may be able to give support either directly or indirectly. Where a collaborative plan of intervention requires to be developed, all parties involved may require meeting with parents/carers to ensure a common strategy for supporting the child. A record should be kept of any such meetings and retained with the paperwork for the Staged Process of Assessment and Intervention. </a:t>
            </a:r>
          </a:p>
          <a:p>
            <a:r>
              <a:rPr lang="en-GB" sz="1200" b="0" i="0" kern="1200" dirty="0">
                <a:solidFill>
                  <a:schemeClr val="tx1"/>
                </a:solidFill>
                <a:effectLst/>
                <a:latin typeface="+mn-lt"/>
                <a:ea typeface="+mn-ea"/>
                <a:cs typeface="+mn-cs"/>
              </a:rPr>
              <a:t>Effective monitoring of autistic learners’ learning is essential to support their progress and positive experiences of learning. This will guide staff to use appropriate levels of assessment and inform their planning.</a:t>
            </a:r>
          </a:p>
          <a:p>
            <a:r>
              <a:rPr lang="en-GB" sz="1200" b="0" i="0" kern="1200" dirty="0">
                <a:solidFill>
                  <a:schemeClr val="tx1"/>
                </a:solidFill>
                <a:effectLst/>
                <a:latin typeface="+mn-lt"/>
                <a:ea typeface="+mn-ea"/>
                <a:cs typeface="+mn-cs"/>
              </a:rPr>
              <a:t>The information gathered throughout the assessment process and diagnostic conclusions should support the planning for the autistic learner’s next steps. This will require monitoring due to the changes and challenges which will occur as they grow, and their curriculum develops as both they and their peers develop. For example, the difficulties experienced in </a:t>
            </a:r>
            <a:r>
              <a:rPr lang="en-GB" sz="1200" b="0" i="0" kern="1200" dirty="0" err="1">
                <a:solidFill>
                  <a:schemeClr val="tx1"/>
                </a:solidFill>
                <a:effectLst/>
                <a:latin typeface="+mn-lt"/>
                <a:ea typeface="+mn-ea"/>
                <a:cs typeface="+mn-cs"/>
              </a:rPr>
              <a:t>P6</a:t>
            </a:r>
            <a:r>
              <a:rPr lang="en-GB" sz="1200" b="0" i="0" kern="1200" dirty="0">
                <a:solidFill>
                  <a:schemeClr val="tx1"/>
                </a:solidFill>
                <a:effectLst/>
                <a:latin typeface="+mn-lt"/>
                <a:ea typeface="+mn-ea"/>
                <a:cs typeface="+mn-cs"/>
              </a:rPr>
              <a:t> may not be exactly the same in </a:t>
            </a:r>
            <a:r>
              <a:rPr lang="en-GB" sz="1200" b="0" i="0" kern="1200" dirty="0" err="1">
                <a:solidFill>
                  <a:schemeClr val="tx1"/>
                </a:solidFill>
                <a:effectLst/>
                <a:latin typeface="+mn-lt"/>
                <a:ea typeface="+mn-ea"/>
                <a:cs typeface="+mn-cs"/>
              </a:rPr>
              <a:t>S3</a:t>
            </a:r>
            <a:r>
              <a:rPr lang="en-GB" sz="1200" b="0" i="0" kern="1200" dirty="0">
                <a:solidFill>
                  <a:schemeClr val="tx1"/>
                </a:solidFill>
                <a:effectLst/>
                <a:latin typeface="+mn-lt"/>
                <a:ea typeface="+mn-ea"/>
                <a:cs typeface="+mn-cs"/>
              </a:rPr>
              <a:t> – they may be harder or easier and other challenges may replace them.</a:t>
            </a:r>
          </a:p>
          <a:p>
            <a:r>
              <a:rPr lang="en-GB" sz="1200" b="0" i="0" kern="1200" dirty="0">
                <a:solidFill>
                  <a:schemeClr val="tx1"/>
                </a:solidFill>
                <a:effectLst/>
                <a:latin typeface="+mn-lt"/>
                <a:ea typeface="+mn-ea"/>
                <a:cs typeface="+mn-cs"/>
              </a:rPr>
              <a:t>Listed below are areas that help schools achieve effective planning for their autistic learners.</a:t>
            </a:r>
          </a:p>
          <a:p>
            <a:r>
              <a:rPr lang="en-GB" sz="1200" b="0" i="0" kern="1200" dirty="0">
                <a:solidFill>
                  <a:schemeClr val="tx1"/>
                </a:solidFill>
                <a:effectLst/>
                <a:latin typeface="+mn-lt"/>
                <a:ea typeface="+mn-ea"/>
                <a:cs typeface="+mn-cs"/>
              </a:rPr>
              <a:t>Participation of autistic learners and families incorporated in planning.</a:t>
            </a:r>
          </a:p>
          <a:p>
            <a:r>
              <a:rPr lang="en-GB" sz="1200" b="0" i="0" kern="1200" dirty="0">
                <a:solidFill>
                  <a:schemeClr val="tx1"/>
                </a:solidFill>
                <a:effectLst/>
                <a:latin typeface="+mn-lt"/>
                <a:ea typeface="+mn-ea"/>
                <a:cs typeface="+mn-cs"/>
              </a:rPr>
              <a:t>Consideration of autistic learners and families incorporated in planning.</a:t>
            </a:r>
          </a:p>
          <a:p>
            <a:r>
              <a:rPr lang="en-GB" sz="1200" b="0" i="0" kern="1200" dirty="0">
                <a:solidFill>
                  <a:schemeClr val="tx1"/>
                </a:solidFill>
                <a:effectLst/>
                <a:latin typeface="+mn-lt"/>
                <a:ea typeface="+mn-ea"/>
                <a:cs typeface="+mn-cs"/>
              </a:rPr>
              <a:t>Whole staff awareness of autism and inclusive practice.</a:t>
            </a:r>
          </a:p>
          <a:p>
            <a:r>
              <a:rPr lang="en-GB" sz="1200" b="0" i="0" kern="1200" dirty="0">
                <a:solidFill>
                  <a:schemeClr val="tx1"/>
                </a:solidFill>
                <a:effectLst/>
                <a:latin typeface="+mn-lt"/>
                <a:ea typeface="+mn-ea"/>
                <a:cs typeface="+mn-cs"/>
              </a:rPr>
              <a:t>Whole staff awareness and understanding of effective planning to support autistic learners – including professional and legislative duties.</a:t>
            </a:r>
          </a:p>
          <a:p>
            <a:r>
              <a:rPr lang="en-GB" sz="1200" b="0" i="0" kern="1200" dirty="0">
                <a:solidFill>
                  <a:schemeClr val="tx1"/>
                </a:solidFill>
                <a:effectLst/>
                <a:latin typeface="+mn-lt"/>
                <a:ea typeface="+mn-ea"/>
                <a:cs typeface="+mn-cs"/>
              </a:rPr>
              <a:t>Awareness of the impact of sensory environment in social areas.</a:t>
            </a:r>
          </a:p>
          <a:p>
            <a:r>
              <a:rPr lang="en-GB" sz="1200" b="0" i="0" kern="1200" dirty="0">
                <a:solidFill>
                  <a:schemeClr val="tx1"/>
                </a:solidFill>
                <a:effectLst/>
                <a:latin typeface="+mn-lt"/>
                <a:ea typeface="+mn-ea"/>
                <a:cs typeface="+mn-cs"/>
              </a:rPr>
              <a:t>Accurate profiling which identifies strengths as well as barriers to learning</a:t>
            </a:r>
          </a:p>
          <a:p>
            <a:r>
              <a:rPr lang="en-GB" sz="1200" b="0" i="0" kern="1200" dirty="0">
                <a:solidFill>
                  <a:schemeClr val="tx1"/>
                </a:solidFill>
                <a:effectLst/>
                <a:latin typeface="+mn-lt"/>
                <a:ea typeface="+mn-ea"/>
                <a:cs typeface="+mn-cs"/>
              </a:rPr>
              <a:t>Appropriate assessment and reporting procedures.</a:t>
            </a:r>
          </a:p>
          <a:p>
            <a:r>
              <a:rPr lang="en-GB" sz="1200" b="0" i="0" kern="1200" dirty="0">
                <a:solidFill>
                  <a:schemeClr val="tx1"/>
                </a:solidFill>
                <a:effectLst/>
                <a:latin typeface="+mn-lt"/>
                <a:ea typeface="+mn-ea"/>
                <a:cs typeface="+mn-cs"/>
              </a:rPr>
              <a:t>Forward planning for transitions – across the school and at times of personal changes.</a:t>
            </a:r>
          </a:p>
          <a:p>
            <a:r>
              <a:rPr lang="en-GB" sz="1200" b="0" i="0" kern="1200" dirty="0">
                <a:solidFill>
                  <a:schemeClr val="tx1"/>
                </a:solidFill>
                <a:effectLst/>
                <a:latin typeface="+mn-lt"/>
                <a:ea typeface="+mn-ea"/>
                <a:cs typeface="+mn-cs"/>
              </a:rPr>
              <a:t>Coordinated communication regarding pupils.</a:t>
            </a:r>
          </a:p>
          <a:p>
            <a:r>
              <a:rPr lang="en-GB" sz="1200" b="0" i="0" kern="1200" dirty="0">
                <a:solidFill>
                  <a:schemeClr val="tx1"/>
                </a:solidFill>
                <a:effectLst/>
                <a:latin typeface="+mn-lt"/>
                <a:ea typeface="+mn-ea"/>
                <a:cs typeface="+mn-cs"/>
              </a:rPr>
              <a:t>Collaborative partnership working with families and other agencies.</a:t>
            </a:r>
          </a:p>
          <a:p>
            <a:r>
              <a:rPr lang="en-GB" sz="1200" b="0" i="0" kern="1200" dirty="0">
                <a:solidFill>
                  <a:schemeClr val="tx1"/>
                </a:solidFill>
                <a:effectLst/>
                <a:latin typeface="+mn-lt"/>
                <a:ea typeface="+mn-ea"/>
                <a:cs typeface="+mn-cs"/>
              </a:rPr>
              <a:t>Effective self-evaluation of school ethos, policies and practices.</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7</a:t>
            </a:fld>
            <a:endParaRPr lang="en-GB"/>
          </a:p>
        </p:txBody>
      </p:sp>
    </p:spTree>
    <p:extLst>
      <p:ext uri="{BB962C8B-B14F-4D97-AF65-F5344CB8AC3E}">
        <p14:creationId xmlns:p14="http://schemas.microsoft.com/office/powerpoint/2010/main" val="314690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in</a:t>
            </a:r>
            <a:r>
              <a:rPr lang="en-GB" baseline="0" dirty="0"/>
              <a:t> the Reflective Log pack***</a:t>
            </a:r>
          </a:p>
          <a:p>
            <a:r>
              <a:rPr lang="en-GB" baseline="0" dirty="0"/>
              <a:t>Use Additional notes page</a:t>
            </a:r>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8</a:t>
            </a:fld>
            <a:endParaRPr lang="en-GB"/>
          </a:p>
        </p:txBody>
      </p:sp>
    </p:spTree>
    <p:extLst>
      <p:ext uri="{BB962C8B-B14F-4D97-AF65-F5344CB8AC3E}">
        <p14:creationId xmlns:p14="http://schemas.microsoft.com/office/powerpoint/2010/main" val="165605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Notes from module: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Supporting learners is a collaborative process that involves effective partnership working between professionals, families and the learner, where possible. This is particularly important and helpful when identifying and planning support for an autistic learner.</a:t>
            </a:r>
          </a:p>
          <a:p>
            <a:r>
              <a:rPr lang="en-GB" sz="1200" b="0" i="0" kern="1200" dirty="0">
                <a:solidFill>
                  <a:schemeClr val="tx1"/>
                </a:solidFill>
                <a:effectLst/>
                <a:latin typeface="+mn-lt"/>
                <a:ea typeface="+mn-ea"/>
                <a:cs typeface="+mn-cs"/>
              </a:rPr>
              <a:t>The role and views of the parents, carers, and child or young person are extremely important and can provide valuable information to support assessment and monitoring. Learning targets are more likely to be reinforced at home if parents have also been centrally involved in planning.</a:t>
            </a:r>
          </a:p>
          <a:p>
            <a:r>
              <a:rPr lang="en-GB" sz="1200" b="0" i="0" kern="1200" dirty="0">
                <a:solidFill>
                  <a:schemeClr val="tx1"/>
                </a:solidFill>
                <a:effectLst/>
                <a:latin typeface="+mn-lt"/>
                <a:ea typeface="+mn-ea"/>
                <a:cs typeface="+mn-cs"/>
              </a:rPr>
              <a:t>Planning is considered to be most effective when the young person's views are taken into account. There is a clear consensus that joint planning at the earliest possible stage is most helpful in meeting children's and young people's needs. Early and good communication between education staff, allied health professionals and parents is more likely to lead to coordinated and appropriate planning, support and monitoring for each individual child.</a:t>
            </a:r>
          </a:p>
          <a:p>
            <a:endParaRPr lang="en-GB" dirty="0"/>
          </a:p>
        </p:txBody>
      </p:sp>
      <p:sp>
        <p:nvSpPr>
          <p:cNvPr id="4" name="Slide Number Placeholder 3"/>
          <p:cNvSpPr>
            <a:spLocks noGrp="1"/>
          </p:cNvSpPr>
          <p:nvPr>
            <p:ph type="sldNum" sz="quarter" idx="10"/>
          </p:nvPr>
        </p:nvSpPr>
        <p:spPr/>
        <p:txBody>
          <a:bodyPr/>
          <a:lstStyle/>
          <a:p>
            <a:fld id="{96DBD324-5F1C-447A-9673-ED2EAA12B90E}" type="slidenum">
              <a:rPr lang="en-GB" smtClean="0"/>
              <a:t>9</a:t>
            </a:fld>
            <a:endParaRPr lang="en-GB"/>
          </a:p>
        </p:txBody>
      </p:sp>
    </p:spTree>
    <p:extLst>
      <p:ext uri="{BB962C8B-B14F-4D97-AF65-F5344CB8AC3E}">
        <p14:creationId xmlns:p14="http://schemas.microsoft.com/office/powerpoint/2010/main" val="236205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0AC103-038E-4A83-ABAF-9C058792D59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375887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0AC103-038E-4A83-ABAF-9C058792D59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317534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0AC103-038E-4A83-ABAF-9C058792D59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262463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0AC103-038E-4A83-ABAF-9C058792D59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3222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0AC103-038E-4A83-ABAF-9C058792D599}"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252110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0AC103-038E-4A83-ABAF-9C058792D59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381374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0AC103-038E-4A83-ABAF-9C058792D599}"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167155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0AC103-038E-4A83-ABAF-9C058792D599}"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403224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AC103-038E-4A83-ABAF-9C058792D599}"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15401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0AC103-038E-4A83-ABAF-9C058792D59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28024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0AC103-038E-4A83-ABAF-9C058792D599}"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33541-1670-42A3-9968-82521FC74379}" type="slidenum">
              <a:rPr lang="en-GB" smtClean="0"/>
              <a:t>‹#›</a:t>
            </a:fld>
            <a:endParaRPr lang="en-GB"/>
          </a:p>
        </p:txBody>
      </p:sp>
    </p:spTree>
    <p:extLst>
      <p:ext uri="{BB962C8B-B14F-4D97-AF65-F5344CB8AC3E}">
        <p14:creationId xmlns:p14="http://schemas.microsoft.com/office/powerpoint/2010/main" val="184832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0AC103-038E-4A83-ABAF-9C058792D599}"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33541-1670-42A3-9968-82521FC74379}" type="slidenum">
              <a:rPr lang="en-GB" smtClean="0"/>
              <a:t>‹#›</a:t>
            </a:fld>
            <a:endParaRPr lang="en-GB"/>
          </a:p>
        </p:txBody>
      </p:sp>
    </p:spTree>
    <p:extLst>
      <p:ext uri="{BB962C8B-B14F-4D97-AF65-F5344CB8AC3E}">
        <p14:creationId xmlns:p14="http://schemas.microsoft.com/office/powerpoint/2010/main" val="38302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v.scot/publications/shanarr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ho.int/standards/classifications/classification-of-diseases" TargetMode="External"/><Relationship Id="rId5" Type="http://schemas.openxmlformats.org/officeDocument/2006/relationships/hyperlink" Target="https://www.autism.org.uk/advice-and-guidance/topics/diagnosis/diagnostic-criteria"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788061" y="2007203"/>
            <a:ext cx="10633257" cy="2308324"/>
          </a:xfrm>
          <a:prstGeom prst="rect">
            <a:avLst/>
          </a:prstGeom>
        </p:spPr>
        <p:txBody>
          <a:bodyPr wrap="square">
            <a:spAutoFit/>
          </a:bodyPr>
          <a:lstStyle/>
          <a:p>
            <a:r>
              <a:rPr lang="en-GB" sz="3600" dirty="0">
                <a:solidFill>
                  <a:srgbClr val="00ABB5"/>
                </a:solidFill>
              </a:rPr>
              <a:t>Autism &amp; Inclusive Practice</a:t>
            </a:r>
          </a:p>
          <a:p>
            <a:r>
              <a:rPr lang="en-GB" sz="3600" dirty="0">
                <a:solidFill>
                  <a:srgbClr val="00ABB5"/>
                </a:solidFill>
              </a:rPr>
              <a:t>Professional Learning Module</a:t>
            </a:r>
          </a:p>
          <a:p>
            <a:r>
              <a:rPr lang="en-GB" sz="3600" dirty="0">
                <a:solidFill>
                  <a:srgbClr val="00ABB5"/>
                </a:solidFill>
              </a:rPr>
              <a:t>Session 4.  Assessment and Monitoring</a:t>
            </a:r>
          </a:p>
          <a:p>
            <a:endParaRPr lang="en-US" sz="3600" dirty="0">
              <a:solidFill>
                <a:srgbClr val="00ABB5"/>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9" name="Text Box 7">
            <a:extLst>
              <a:ext uri="{FF2B5EF4-FFF2-40B4-BE49-F238E27FC236}">
                <a16:creationId xmlns:a16="http://schemas.microsoft.com/office/drawing/2014/main" id="{7377D1C0-0CB5-4AA4-9369-EFE08180A505}"/>
              </a:ext>
            </a:extLst>
          </p:cNvPr>
          <p:cNvSpPr txBox="1">
            <a:spLocks noChangeArrowheads="1"/>
          </p:cNvSpPr>
          <p:nvPr/>
        </p:nvSpPr>
        <p:spPr bwMode="auto">
          <a:xfrm>
            <a:off x="6104689" y="5953600"/>
            <a:ext cx="5946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ts val="0"/>
              </a:spcBef>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a:t>
            </a:r>
            <a:r>
              <a:rPr lang="en-GB" sz="1400" b="1" dirty="0" err="1">
                <a:solidFill>
                  <a:schemeClr val="bg1"/>
                </a:solidFill>
              </a:rPr>
              <a:t>luchd-ionnsachaidh</a:t>
            </a:r>
            <a:r>
              <a:rPr lang="en-GB" sz="1400" b="1" dirty="0">
                <a:solidFill>
                  <a:schemeClr val="bg1"/>
                </a:solidFill>
              </a:rPr>
              <a:t> </a:t>
            </a:r>
            <a:r>
              <a:rPr lang="en-GB" sz="1400" b="1" dirty="0" err="1">
                <a:solidFill>
                  <a:schemeClr val="bg1"/>
                </a:solidFill>
              </a:rPr>
              <a:t>na</a:t>
            </a:r>
            <a:r>
              <a:rPr lang="en-GB" sz="1400" b="1" dirty="0">
                <a:solidFill>
                  <a:schemeClr val="bg1"/>
                </a:solidFill>
              </a:rPr>
              <a:t> h-Alba, le </a:t>
            </a:r>
            <a:r>
              <a:rPr lang="en-GB" sz="1400" b="1" dirty="0" err="1">
                <a:solidFill>
                  <a:schemeClr val="bg1"/>
                </a:solidFill>
              </a:rPr>
              <a:t>luchd-foghlaim</a:t>
            </a:r>
            <a:r>
              <a:rPr lang="en-GB" sz="1400" b="1" dirty="0">
                <a:solidFill>
                  <a:schemeClr val="bg1"/>
                </a:solidFill>
              </a:rPr>
              <a:t> Alba </a:t>
            </a:r>
          </a:p>
        </p:txBody>
      </p:sp>
      <p:pic>
        <p:nvPicPr>
          <p:cNvPr id="10" name="Picture 9">
            <a:extLst>
              <a:ext uri="{FF2B5EF4-FFF2-40B4-BE49-F238E27FC236}">
                <a16:creationId xmlns:a16="http://schemas.microsoft.com/office/drawing/2014/main" id="{2878A2D7-AC15-4546-8888-41634586362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76404" y="601195"/>
            <a:ext cx="2459182" cy="1355898"/>
          </a:xfrm>
          <a:prstGeom prst="rect">
            <a:avLst/>
          </a:prstGeom>
        </p:spPr>
      </p:pic>
    </p:spTree>
    <p:extLst>
      <p:ext uri="{BB962C8B-B14F-4D97-AF65-F5344CB8AC3E}">
        <p14:creationId xmlns:p14="http://schemas.microsoft.com/office/powerpoint/2010/main" val="41917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14</a:t>
            </a:r>
          </a:p>
        </p:txBody>
      </p:sp>
      <p:pic>
        <p:nvPicPr>
          <p:cNvPr id="4" name="Content Placeholder 3"/>
          <p:cNvPicPr>
            <a:picLocks noGrp="1" noChangeAspect="1"/>
          </p:cNvPicPr>
          <p:nvPr>
            <p:ph idx="1"/>
          </p:nvPr>
        </p:nvPicPr>
        <p:blipFill>
          <a:blip r:embed="rId3"/>
          <a:stretch>
            <a:fillRect/>
          </a:stretch>
        </p:blipFill>
        <p:spPr>
          <a:xfrm>
            <a:off x="616043" y="2178098"/>
            <a:ext cx="4505325" cy="2247900"/>
          </a:xfrm>
          <a:prstGeom prst="rect">
            <a:avLst/>
          </a:prstGeom>
        </p:spPr>
      </p:pic>
      <p:pic>
        <p:nvPicPr>
          <p:cNvPr id="5" name="Picture 4"/>
          <p:cNvPicPr>
            <a:picLocks noChangeAspect="1"/>
          </p:cNvPicPr>
          <p:nvPr/>
        </p:nvPicPr>
        <p:blipFill>
          <a:blip r:embed="rId4"/>
          <a:stretch>
            <a:fillRect/>
          </a:stretch>
        </p:blipFill>
        <p:spPr>
          <a:xfrm>
            <a:off x="6382591" y="216273"/>
            <a:ext cx="4429125" cy="6534150"/>
          </a:xfrm>
          <a:prstGeom prst="rect">
            <a:avLst/>
          </a:prstGeom>
        </p:spPr>
      </p:pic>
      <p:pic>
        <p:nvPicPr>
          <p:cNvPr id="6" name="Picture 5"/>
          <p:cNvPicPr>
            <a:picLocks noChangeAspect="1"/>
          </p:cNvPicPr>
          <p:nvPr/>
        </p:nvPicPr>
        <p:blipFill>
          <a:blip r:embed="rId5"/>
          <a:stretch>
            <a:fillRect/>
          </a:stretch>
        </p:blipFill>
        <p:spPr>
          <a:xfrm>
            <a:off x="1653882" y="4425998"/>
            <a:ext cx="2429646" cy="1685567"/>
          </a:xfrm>
          <a:prstGeom prst="rect">
            <a:avLst/>
          </a:prstGeom>
        </p:spPr>
      </p:pic>
    </p:spTree>
    <p:extLst>
      <p:ext uri="{BB962C8B-B14F-4D97-AF65-F5344CB8AC3E}">
        <p14:creationId xmlns:p14="http://schemas.microsoft.com/office/powerpoint/2010/main" val="15174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14</a:t>
            </a:r>
          </a:p>
        </p:txBody>
      </p:sp>
      <p:pic>
        <p:nvPicPr>
          <p:cNvPr id="5" name="Content Placeholder 4"/>
          <p:cNvPicPr>
            <a:picLocks noGrp="1" noChangeAspect="1"/>
          </p:cNvPicPr>
          <p:nvPr>
            <p:ph idx="1"/>
          </p:nvPr>
        </p:nvPicPr>
        <p:blipFill>
          <a:blip r:embed="rId3"/>
          <a:stretch>
            <a:fillRect/>
          </a:stretch>
        </p:blipFill>
        <p:spPr>
          <a:xfrm>
            <a:off x="838200" y="1690688"/>
            <a:ext cx="2469094" cy="1713124"/>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3738616" y="292184"/>
            <a:ext cx="7666074" cy="5427854"/>
          </a:xfrm>
          <a:prstGeom prst="rect">
            <a:avLst/>
          </a:prstGeom>
          <a:ln w="12700">
            <a:solidFill>
              <a:schemeClr val="tx1"/>
            </a:solidFill>
          </a:ln>
        </p:spPr>
      </p:pic>
      <p:pic>
        <p:nvPicPr>
          <p:cNvPr id="4" name="Picture 3"/>
          <p:cNvPicPr>
            <a:picLocks noChangeAspect="1"/>
          </p:cNvPicPr>
          <p:nvPr/>
        </p:nvPicPr>
        <p:blipFill>
          <a:blip r:embed="rId5"/>
          <a:stretch>
            <a:fillRect/>
          </a:stretch>
        </p:blipFill>
        <p:spPr>
          <a:xfrm>
            <a:off x="4359347" y="4995231"/>
            <a:ext cx="6443332" cy="1719603"/>
          </a:xfrm>
          <a:prstGeom prst="rect">
            <a:avLst/>
          </a:prstGeom>
        </p:spPr>
      </p:pic>
    </p:spTree>
    <p:extLst>
      <p:ext uri="{BB962C8B-B14F-4D97-AF65-F5344CB8AC3E}">
        <p14:creationId xmlns:p14="http://schemas.microsoft.com/office/powerpoint/2010/main" val="237011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Gap Task</a:t>
            </a:r>
          </a:p>
        </p:txBody>
      </p:sp>
      <p:sp>
        <p:nvSpPr>
          <p:cNvPr id="3" name="Content Placeholder 2"/>
          <p:cNvSpPr>
            <a:spLocks noGrp="1"/>
          </p:cNvSpPr>
          <p:nvPr>
            <p:ph idx="1"/>
          </p:nvPr>
        </p:nvSpPr>
        <p:spPr/>
        <p:txBody>
          <a:bodyPr/>
          <a:lstStyle/>
          <a:p>
            <a:pPr marL="0" indent="0">
              <a:buNone/>
            </a:pPr>
            <a:r>
              <a:rPr lang="en-GB" dirty="0">
                <a:solidFill>
                  <a:srgbClr val="33CCCC"/>
                </a:solidFill>
              </a:rPr>
              <a:t>Complete sections:</a:t>
            </a:r>
          </a:p>
          <a:p>
            <a:pPr marL="0" indent="0">
              <a:buNone/>
            </a:pPr>
            <a:r>
              <a:rPr lang="en-GB" dirty="0">
                <a:solidFill>
                  <a:srgbClr val="33CCCC"/>
                </a:solidFill>
              </a:rPr>
              <a:t>5. Supporting Learners and Families</a:t>
            </a:r>
          </a:p>
          <a:p>
            <a:pPr marL="0" indent="0">
              <a:buNone/>
            </a:pPr>
            <a:endParaRPr lang="en-GB" dirty="0">
              <a:solidFill>
                <a:srgbClr val="33CCCC"/>
              </a:solidFill>
            </a:endParaRPr>
          </a:p>
          <a:p>
            <a:pPr marL="0" indent="0">
              <a:buNone/>
            </a:pPr>
            <a:r>
              <a:rPr lang="en-GB" dirty="0">
                <a:solidFill>
                  <a:srgbClr val="33CCCC"/>
                </a:solidFill>
              </a:rPr>
              <a:t>Reflective Log:</a:t>
            </a:r>
          </a:p>
          <a:p>
            <a:r>
              <a:rPr lang="en-GB" dirty="0">
                <a:solidFill>
                  <a:srgbClr val="33CCCC"/>
                </a:solidFill>
              </a:rPr>
              <a:t>Activity 13</a:t>
            </a:r>
          </a:p>
          <a:p>
            <a:r>
              <a:rPr lang="en-GB" dirty="0">
                <a:solidFill>
                  <a:srgbClr val="33CCCC"/>
                </a:solidFill>
              </a:rPr>
              <a:t>Activity 14</a:t>
            </a:r>
          </a:p>
        </p:txBody>
      </p:sp>
      <p:pic>
        <p:nvPicPr>
          <p:cNvPr id="4" name="Picture 3"/>
          <p:cNvPicPr>
            <a:picLocks noChangeAspect="1"/>
          </p:cNvPicPr>
          <p:nvPr/>
        </p:nvPicPr>
        <p:blipFill>
          <a:blip r:embed="rId3"/>
          <a:stretch>
            <a:fillRect/>
          </a:stretch>
        </p:blipFill>
        <p:spPr>
          <a:xfrm>
            <a:off x="6273279" y="1825625"/>
            <a:ext cx="963251" cy="908383"/>
          </a:xfrm>
          <a:prstGeom prst="rect">
            <a:avLst/>
          </a:prstGeom>
        </p:spPr>
      </p:pic>
    </p:spTree>
    <p:extLst>
      <p:ext uri="{BB962C8B-B14F-4D97-AF65-F5344CB8AC3E}">
        <p14:creationId xmlns:p14="http://schemas.microsoft.com/office/powerpoint/2010/main" val="114529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Next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dirty="0">
                <a:solidFill>
                  <a:srgbClr val="33CCCC"/>
                </a:solidFill>
              </a:rPr>
              <a:t>Assessment and Monitoring </a:t>
            </a:r>
          </a:p>
          <a:p>
            <a:pPr marL="514350" indent="-514350">
              <a:buAutoNum type="arabicPeriod"/>
            </a:pPr>
            <a:r>
              <a:rPr lang="en-GB" b="1"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6700471" y="3849096"/>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9284125" y="4114144"/>
            <a:ext cx="963251" cy="908383"/>
          </a:xfrm>
          <a:prstGeom prst="rect">
            <a:avLst/>
          </a:prstGeom>
        </p:spPr>
      </p:pic>
    </p:spTree>
    <p:extLst>
      <p:ext uri="{BB962C8B-B14F-4D97-AF65-F5344CB8AC3E}">
        <p14:creationId xmlns:p14="http://schemas.microsoft.com/office/powerpoint/2010/main" val="426617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pPr marL="0" indent="0">
              <a:buNone/>
            </a:pPr>
            <a:r>
              <a:rPr lang="en-US" sz="1400" b="1" dirty="0"/>
              <a:t>Education Scotland</a:t>
            </a:r>
          </a:p>
          <a:p>
            <a:pPr marL="0" indent="0">
              <a:buNone/>
            </a:pPr>
            <a:r>
              <a:rPr lang="en-US" sz="1400" dirty="0" err="1"/>
              <a:t>Denholm</a:t>
            </a:r>
            <a:r>
              <a:rPr lang="en-US" sz="1400" dirty="0"/>
              <a:t> House</a:t>
            </a:r>
            <a:endParaRPr lang="en-GB" sz="1400" dirty="0"/>
          </a:p>
          <a:p>
            <a:pPr marL="0" indent="0">
              <a:buNone/>
            </a:pPr>
            <a:r>
              <a:rPr lang="en-US" sz="1400" dirty="0" err="1"/>
              <a:t>Almondvale</a:t>
            </a:r>
            <a:r>
              <a:rPr lang="en-US" sz="1400" dirty="0"/>
              <a:t> Business Park</a:t>
            </a:r>
            <a:endParaRPr lang="en-GB" sz="1400" dirty="0"/>
          </a:p>
          <a:p>
            <a:pPr marL="0" indent="0">
              <a:buNone/>
            </a:pPr>
            <a:r>
              <a:rPr lang="en-US" sz="1400" dirty="0" err="1"/>
              <a:t>Almondvale</a:t>
            </a:r>
            <a:r>
              <a:rPr lang="en-US" sz="1400" dirty="0"/>
              <a:t> Way</a:t>
            </a:r>
            <a:endParaRPr lang="en-GB" sz="1400" dirty="0"/>
          </a:p>
          <a:p>
            <a:pPr marL="0" indent="0">
              <a:buNone/>
            </a:pPr>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6916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This week’s session</a:t>
            </a:r>
          </a:p>
        </p:txBody>
      </p:sp>
      <p:sp>
        <p:nvSpPr>
          <p:cNvPr id="3" name="Content Placeholder 2"/>
          <p:cNvSpPr>
            <a:spLocks noGrp="1"/>
          </p:cNvSpPr>
          <p:nvPr>
            <p:ph idx="1"/>
          </p:nvPr>
        </p:nvSpPr>
        <p:spPr/>
        <p:txBody>
          <a:bodyPr/>
          <a:lstStyle/>
          <a:p>
            <a:pPr marL="514350" indent="-514350">
              <a:buAutoNum type="arabicPeriod"/>
            </a:pPr>
            <a:r>
              <a:rPr lang="en-GB" dirty="0">
                <a:solidFill>
                  <a:srgbClr val="33CCCC"/>
                </a:solidFill>
              </a:rPr>
              <a:t>Terminology</a:t>
            </a:r>
          </a:p>
          <a:p>
            <a:pPr marL="514350" indent="-514350">
              <a:buAutoNum type="arabicPeriod"/>
            </a:pPr>
            <a:r>
              <a:rPr lang="en-GB" dirty="0">
                <a:solidFill>
                  <a:srgbClr val="33CCCC"/>
                </a:solidFill>
              </a:rPr>
              <a:t>The Scottish context for autism and inclusion</a:t>
            </a:r>
          </a:p>
          <a:p>
            <a:pPr marL="514350" indent="-514350">
              <a:buAutoNum type="arabicPeriod"/>
            </a:pPr>
            <a:r>
              <a:rPr lang="en-GB" dirty="0">
                <a:solidFill>
                  <a:srgbClr val="33CCCC"/>
                </a:solidFill>
              </a:rPr>
              <a:t>Understanding Autism</a:t>
            </a:r>
          </a:p>
          <a:p>
            <a:pPr marL="514350" indent="-514350">
              <a:buAutoNum type="arabicPeriod"/>
            </a:pPr>
            <a:r>
              <a:rPr lang="en-GB" b="1" dirty="0">
                <a:solidFill>
                  <a:srgbClr val="33CCCC"/>
                </a:solidFill>
              </a:rPr>
              <a:t>Assessment and Monitoring </a:t>
            </a:r>
          </a:p>
          <a:p>
            <a:pPr marL="514350" indent="-514350">
              <a:buAutoNum type="arabicPeriod"/>
            </a:pPr>
            <a:r>
              <a:rPr lang="en-GB" dirty="0">
                <a:solidFill>
                  <a:srgbClr val="33CCCC"/>
                </a:solidFill>
              </a:rPr>
              <a:t>Supporting Learners and Families</a:t>
            </a:r>
          </a:p>
          <a:p>
            <a:pPr marL="514350" indent="-514350">
              <a:buAutoNum type="arabicPeriod"/>
            </a:pPr>
            <a:r>
              <a:rPr lang="en-GB" dirty="0">
                <a:solidFill>
                  <a:srgbClr val="33CCCC"/>
                </a:solidFill>
              </a:rPr>
              <a:t>Social and Emotional Wellbeing</a:t>
            </a:r>
          </a:p>
          <a:p>
            <a:pPr marL="514350" indent="-514350">
              <a:buAutoNum type="arabicPeriod"/>
            </a:pPr>
            <a:r>
              <a:rPr lang="en-GB" dirty="0">
                <a:solidFill>
                  <a:srgbClr val="33CCCC"/>
                </a:solidFill>
              </a:rPr>
              <a:t>Transitions</a:t>
            </a:r>
          </a:p>
          <a:p>
            <a:pPr marL="0" indent="0">
              <a:buNone/>
            </a:pPr>
            <a:endParaRPr lang="en-GB" dirty="0"/>
          </a:p>
        </p:txBody>
      </p:sp>
      <p:sp>
        <p:nvSpPr>
          <p:cNvPr id="4" name="Left Arrow 3"/>
          <p:cNvSpPr/>
          <p:nvPr/>
        </p:nvSpPr>
        <p:spPr>
          <a:xfrm>
            <a:off x="5828601" y="3296203"/>
            <a:ext cx="2767263" cy="529389"/>
          </a:xfrm>
          <a:prstGeom prst="leftArrow">
            <a:avLst/>
          </a:prstGeom>
          <a:solidFill>
            <a:srgbClr val="33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103589" y="2487908"/>
            <a:ext cx="1152244" cy="1072989"/>
          </a:xfrm>
          <a:prstGeom prst="rect">
            <a:avLst/>
          </a:prstGeom>
        </p:spPr>
      </p:pic>
    </p:spTree>
    <p:extLst>
      <p:ext uri="{BB962C8B-B14F-4D97-AF65-F5344CB8AC3E}">
        <p14:creationId xmlns:p14="http://schemas.microsoft.com/office/powerpoint/2010/main" val="393502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Recap of Section 4</a:t>
            </a:r>
            <a:br>
              <a:rPr lang="en-GB" b="1" dirty="0">
                <a:solidFill>
                  <a:srgbClr val="33CCCC"/>
                </a:solidFill>
              </a:rPr>
            </a:br>
            <a:r>
              <a:rPr lang="en-GB" b="1" dirty="0">
                <a:solidFill>
                  <a:srgbClr val="33CCCC"/>
                </a:solidFill>
              </a:rPr>
              <a:t>Assessment and Monitoring</a:t>
            </a:r>
          </a:p>
        </p:txBody>
      </p:sp>
      <p:graphicFrame>
        <p:nvGraphicFramePr>
          <p:cNvPr id="4" name="Content Placeholder 3"/>
          <p:cNvGraphicFramePr>
            <a:graphicFrameLocks noGrp="1"/>
          </p:cNvGraphicFramePr>
          <p:nvPr>
            <p:ph idx="1"/>
          </p:nvPr>
        </p:nvGraphicFramePr>
        <p:xfrm>
          <a:off x="838200" y="3074194"/>
          <a:ext cx="10515600" cy="2590800"/>
        </p:xfrm>
        <a:graphic>
          <a:graphicData uri="http://schemas.openxmlformats.org/drawingml/2006/table">
            <a:tbl>
              <a:tblPr firstRow="1" bandRow="1">
                <a:tableStyleId>{5C22544A-7EE6-4342-B048-85BDC9FD1C3A}</a:tableStyleId>
              </a:tblPr>
              <a:tblGrid>
                <a:gridCol w="1536700">
                  <a:extLst>
                    <a:ext uri="{9D8B030D-6E8A-4147-A177-3AD203B41FA5}">
                      <a16:colId xmlns:a16="http://schemas.microsoft.com/office/drawing/2014/main" val="3060589541"/>
                    </a:ext>
                  </a:extLst>
                </a:gridCol>
                <a:gridCol w="8978900">
                  <a:extLst>
                    <a:ext uri="{9D8B030D-6E8A-4147-A177-3AD203B41FA5}">
                      <a16:colId xmlns:a16="http://schemas.microsoft.com/office/drawing/2014/main" val="1943599774"/>
                    </a:ext>
                  </a:extLst>
                </a:gridCol>
              </a:tblGrid>
              <a:tr h="370840">
                <a:tc>
                  <a:txBody>
                    <a:bodyPr/>
                    <a:lstStyle/>
                    <a:p>
                      <a:pPr marL="228600" algn="l">
                        <a:spcAft>
                          <a:spcPts val="0"/>
                        </a:spcAft>
                      </a:pPr>
                      <a:r>
                        <a:rPr lang="en-GB" sz="2800" b="1">
                          <a:solidFill>
                            <a:srgbClr val="33CCCC"/>
                          </a:solidFill>
                          <a:effectLst/>
                        </a:rPr>
                        <a:t>4.1 </a:t>
                      </a:r>
                      <a:endParaRPr lang="en-GB" sz="2800" b="1">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rPr>
                        <a:t>Assessing and monitoring</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3930238920"/>
                  </a:ext>
                </a:extLst>
              </a:tr>
              <a:tr h="370840">
                <a:tc>
                  <a:txBody>
                    <a:bodyPr/>
                    <a:lstStyle/>
                    <a:p>
                      <a:pPr marL="228600" algn="l">
                        <a:spcAft>
                          <a:spcPts val="0"/>
                        </a:spcAft>
                      </a:pPr>
                      <a:r>
                        <a:rPr lang="en-GB" sz="2800" b="1">
                          <a:solidFill>
                            <a:srgbClr val="33CCCC"/>
                          </a:solidFill>
                          <a:effectLst/>
                        </a:rPr>
                        <a:t>4.2</a:t>
                      </a:r>
                      <a:endParaRPr lang="en-GB" sz="2800" b="1">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rPr>
                        <a:t>Identification of autism</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2314961683"/>
                  </a:ext>
                </a:extLst>
              </a:tr>
              <a:tr h="370840">
                <a:tc>
                  <a:txBody>
                    <a:bodyPr/>
                    <a:lstStyle/>
                    <a:p>
                      <a:pPr marL="228600" algn="l">
                        <a:spcAft>
                          <a:spcPts val="0"/>
                        </a:spcAft>
                      </a:pPr>
                      <a:r>
                        <a:rPr lang="en-GB" sz="2800" b="1">
                          <a:solidFill>
                            <a:srgbClr val="33CCCC"/>
                          </a:solidFill>
                          <a:effectLst/>
                        </a:rPr>
                        <a:t>4.3</a:t>
                      </a:r>
                      <a:endParaRPr lang="en-GB" sz="2800" b="1">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rPr>
                        <a:t>Supporting learners – staged levels of intervention</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379970574"/>
                  </a:ext>
                </a:extLst>
              </a:tr>
              <a:tr h="370840">
                <a:tc>
                  <a:txBody>
                    <a:bodyPr/>
                    <a:lstStyle/>
                    <a:p>
                      <a:pPr marL="228600" algn="l">
                        <a:spcAft>
                          <a:spcPts val="0"/>
                        </a:spcAft>
                      </a:pPr>
                      <a:r>
                        <a:rPr lang="en-GB" sz="2800" b="1">
                          <a:solidFill>
                            <a:srgbClr val="33CCCC"/>
                          </a:solidFill>
                          <a:effectLst/>
                        </a:rPr>
                        <a:t>4.4</a:t>
                      </a:r>
                      <a:endParaRPr lang="en-GB" sz="2800" b="1">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rPr>
                        <a:t>Autism support, planning and monitoring</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4001677364"/>
                  </a:ext>
                </a:extLst>
              </a:tr>
              <a:tr h="370840">
                <a:tc>
                  <a:txBody>
                    <a:bodyPr/>
                    <a:lstStyle/>
                    <a:p>
                      <a:pPr marL="228600" algn="l">
                        <a:spcAft>
                          <a:spcPts val="0"/>
                        </a:spcAft>
                      </a:pPr>
                      <a:r>
                        <a:rPr lang="en-GB" sz="2800" b="1" dirty="0">
                          <a:solidFill>
                            <a:srgbClr val="33CCCC"/>
                          </a:solidFill>
                          <a:effectLst/>
                        </a:rPr>
                        <a:t>4.5</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95EFE4"/>
                    </a:solidFill>
                  </a:tcPr>
                </a:tc>
                <a:tc>
                  <a:txBody>
                    <a:bodyPr/>
                    <a:lstStyle/>
                    <a:p>
                      <a:pPr marL="228600" algn="l">
                        <a:spcAft>
                          <a:spcPts val="0"/>
                        </a:spcAft>
                      </a:pPr>
                      <a:r>
                        <a:rPr lang="en-GB" sz="2800" b="1" dirty="0">
                          <a:solidFill>
                            <a:srgbClr val="33CCCC"/>
                          </a:solidFill>
                          <a:effectLst/>
                        </a:rPr>
                        <a:t>Partnership working and roles</a:t>
                      </a:r>
                      <a:endParaRPr lang="en-GB" sz="2800" b="1" dirty="0">
                        <a:solidFill>
                          <a:srgbClr val="33CCCC"/>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CCFFFF"/>
                    </a:solidFill>
                  </a:tcPr>
                </a:tc>
                <a:extLst>
                  <a:ext uri="{0D108BD9-81ED-4DB2-BD59-A6C34878D82A}">
                    <a16:rowId xmlns:a16="http://schemas.microsoft.com/office/drawing/2014/main" val="1121759791"/>
                  </a:ext>
                </a:extLst>
              </a:tr>
            </a:tbl>
          </a:graphicData>
        </a:graphic>
      </p:graphicFrame>
      <p:pic>
        <p:nvPicPr>
          <p:cNvPr id="3" name="Picture 2"/>
          <p:cNvPicPr>
            <a:picLocks noChangeAspect="1"/>
          </p:cNvPicPr>
          <p:nvPr/>
        </p:nvPicPr>
        <p:blipFill>
          <a:blip r:embed="rId3"/>
          <a:stretch>
            <a:fillRect/>
          </a:stretch>
        </p:blipFill>
        <p:spPr>
          <a:xfrm>
            <a:off x="5243432" y="106775"/>
            <a:ext cx="1038548" cy="967113"/>
          </a:xfrm>
          <a:prstGeom prst="rect">
            <a:avLst/>
          </a:prstGeom>
        </p:spPr>
      </p:pic>
    </p:spTree>
    <p:extLst>
      <p:ext uri="{BB962C8B-B14F-4D97-AF65-F5344CB8AC3E}">
        <p14:creationId xmlns:p14="http://schemas.microsoft.com/office/powerpoint/2010/main" val="13043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4.1  Assessing and monitoring</a:t>
            </a:r>
            <a:br>
              <a:rPr lang="en-GB" b="1" dirty="0">
                <a:solidFill>
                  <a:srgbClr val="33CCCC"/>
                </a:solidFill>
                <a:latin typeface="Arial" panose="020B0604020202020204" pitchFamily="34" charset="0"/>
                <a:ea typeface="Times New Roman" panose="02020603050405020304" pitchFamily="18" charset="0"/>
                <a:cs typeface="Times New Roman" panose="02020603050405020304" pitchFamily="18" charset="0"/>
              </a:rPr>
            </a:br>
            <a:endParaRPr lang="en-GB" b="1" dirty="0">
              <a:solidFill>
                <a:srgbClr val="33CCCC"/>
              </a:solidFill>
            </a:endParaRPr>
          </a:p>
        </p:txBody>
      </p:sp>
      <p:pic>
        <p:nvPicPr>
          <p:cNvPr id="4" name="Picture 3"/>
          <p:cNvPicPr>
            <a:picLocks noChangeAspect="1"/>
          </p:cNvPicPr>
          <p:nvPr/>
        </p:nvPicPr>
        <p:blipFill rotWithShape="1">
          <a:blip r:embed="rId3"/>
          <a:srcRect b="17310"/>
          <a:stretch/>
        </p:blipFill>
        <p:spPr>
          <a:xfrm>
            <a:off x="7696233" y="269481"/>
            <a:ext cx="1152458" cy="1070222"/>
          </a:xfrm>
          <a:prstGeom prst="rect">
            <a:avLst/>
          </a:prstGeom>
        </p:spPr>
      </p:pic>
      <p:sp>
        <p:nvSpPr>
          <p:cNvPr id="3" name="Rectangle 2"/>
          <p:cNvSpPr/>
          <p:nvPr/>
        </p:nvSpPr>
        <p:spPr>
          <a:xfrm>
            <a:off x="3007825" y="6356915"/>
            <a:ext cx="4430187" cy="369332"/>
          </a:xfrm>
          <a:prstGeom prst="rect">
            <a:avLst/>
          </a:prstGeom>
        </p:spPr>
        <p:txBody>
          <a:bodyPr wrap="none">
            <a:spAutoFit/>
          </a:bodyPr>
          <a:lstStyle/>
          <a:p>
            <a:r>
              <a:rPr lang="en-GB" dirty="0">
                <a:hlinkClick r:id="rId4"/>
              </a:rPr>
              <a:t>https://www.gov.scot/publications/shanarri/</a:t>
            </a:r>
            <a:r>
              <a:rPr lang="en-GB" dirty="0"/>
              <a:t> </a:t>
            </a:r>
          </a:p>
        </p:txBody>
      </p:sp>
      <p:pic>
        <p:nvPicPr>
          <p:cNvPr id="7" name="Content Placeholder 6"/>
          <p:cNvPicPr>
            <a:picLocks noGrp="1" noChangeAspect="1"/>
          </p:cNvPicPr>
          <p:nvPr>
            <p:ph idx="1"/>
          </p:nvPr>
        </p:nvPicPr>
        <p:blipFill>
          <a:blip r:embed="rId5"/>
          <a:stretch>
            <a:fillRect/>
          </a:stretch>
        </p:blipFill>
        <p:spPr>
          <a:xfrm>
            <a:off x="3007825" y="1339703"/>
            <a:ext cx="6848869" cy="4825139"/>
          </a:xfrm>
          <a:prstGeom prst="rect">
            <a:avLst/>
          </a:prstGeom>
        </p:spPr>
      </p:pic>
    </p:spTree>
    <p:extLst>
      <p:ext uri="{BB962C8B-B14F-4D97-AF65-F5344CB8AC3E}">
        <p14:creationId xmlns:p14="http://schemas.microsoft.com/office/powerpoint/2010/main" val="296179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4.2  Identification of autism</a:t>
            </a:r>
          </a:p>
        </p:txBody>
      </p:sp>
      <p:sp>
        <p:nvSpPr>
          <p:cNvPr id="3" name="Content Placeholder 2"/>
          <p:cNvSpPr>
            <a:spLocks noGrp="1"/>
          </p:cNvSpPr>
          <p:nvPr>
            <p:ph idx="1"/>
          </p:nvPr>
        </p:nvSpPr>
        <p:spPr/>
        <p:txBody>
          <a:bodyPr/>
          <a:lstStyle/>
          <a:p>
            <a:r>
              <a:rPr lang="en-GB" dirty="0">
                <a:solidFill>
                  <a:srgbClr val="33CCCC"/>
                </a:solidFill>
              </a:rPr>
              <a:t>Early identification of autism</a:t>
            </a:r>
          </a:p>
          <a:p>
            <a:r>
              <a:rPr lang="en-GB" dirty="0">
                <a:solidFill>
                  <a:srgbClr val="33CCCC"/>
                </a:solidFill>
              </a:rPr>
              <a:t>Good practice for the identification of autism</a:t>
            </a:r>
          </a:p>
        </p:txBody>
      </p:sp>
      <p:pic>
        <p:nvPicPr>
          <p:cNvPr id="4" name="Picture 3"/>
          <p:cNvPicPr>
            <a:picLocks noChangeAspect="1"/>
          </p:cNvPicPr>
          <p:nvPr/>
        </p:nvPicPr>
        <p:blipFill>
          <a:blip r:embed="rId3"/>
          <a:stretch>
            <a:fillRect/>
          </a:stretch>
        </p:blipFill>
        <p:spPr>
          <a:xfrm>
            <a:off x="7203702" y="365125"/>
            <a:ext cx="1039346" cy="1039346"/>
          </a:xfrm>
          <a:prstGeom prst="rect">
            <a:avLst/>
          </a:prstGeom>
        </p:spPr>
      </p:pic>
      <p:pic>
        <p:nvPicPr>
          <p:cNvPr id="5" name="Picture 4"/>
          <p:cNvPicPr>
            <a:picLocks noChangeAspect="1"/>
          </p:cNvPicPr>
          <p:nvPr/>
        </p:nvPicPr>
        <p:blipFill>
          <a:blip r:embed="rId4"/>
          <a:stretch>
            <a:fillRect/>
          </a:stretch>
        </p:blipFill>
        <p:spPr>
          <a:xfrm>
            <a:off x="1005167" y="3353360"/>
            <a:ext cx="1790700" cy="1657350"/>
          </a:xfrm>
          <a:prstGeom prst="rect">
            <a:avLst/>
          </a:prstGeom>
        </p:spPr>
      </p:pic>
      <p:sp>
        <p:nvSpPr>
          <p:cNvPr id="6" name="Rectangle 5"/>
          <p:cNvSpPr/>
          <p:nvPr/>
        </p:nvSpPr>
        <p:spPr>
          <a:xfrm>
            <a:off x="3048000" y="2828836"/>
            <a:ext cx="6096000" cy="646331"/>
          </a:xfrm>
          <a:prstGeom prst="rect">
            <a:avLst/>
          </a:prstGeom>
        </p:spPr>
        <p:txBody>
          <a:bodyPr>
            <a:spAutoFit/>
          </a:bodyPr>
          <a:lstStyle/>
          <a:p>
            <a:br>
              <a:rPr lang="en-GB" dirty="0"/>
            </a:br>
            <a:endParaRPr lang="en-GB" dirty="0"/>
          </a:p>
        </p:txBody>
      </p:sp>
      <p:sp>
        <p:nvSpPr>
          <p:cNvPr id="7" name="TextBox 6"/>
          <p:cNvSpPr txBox="1"/>
          <p:nvPr/>
        </p:nvSpPr>
        <p:spPr>
          <a:xfrm>
            <a:off x="3092823" y="3402822"/>
            <a:ext cx="6051177" cy="646331"/>
          </a:xfrm>
          <a:prstGeom prst="rect">
            <a:avLst/>
          </a:prstGeom>
          <a:noFill/>
        </p:spPr>
        <p:txBody>
          <a:bodyPr wrap="square" rtlCol="0">
            <a:spAutoFit/>
          </a:bodyPr>
          <a:lstStyle/>
          <a:p>
            <a:r>
              <a:rPr lang="en-GB" dirty="0">
                <a:solidFill>
                  <a:srgbClr val="33CCCC"/>
                </a:solidFill>
              </a:rPr>
              <a:t>Further information about the DSM-5 can be found on</a:t>
            </a:r>
          </a:p>
          <a:p>
            <a:r>
              <a:rPr lang="en-GB" dirty="0">
                <a:hlinkClick r:id="rId5"/>
              </a:rPr>
              <a:t>the National Autistic Society website</a:t>
            </a:r>
            <a:r>
              <a:rPr lang="en-GB" dirty="0">
                <a:solidFill>
                  <a:srgbClr val="33CCCC"/>
                </a:solidFill>
              </a:rPr>
              <a:t>.</a:t>
            </a:r>
            <a:endParaRPr lang="en-GB" dirty="0"/>
          </a:p>
        </p:txBody>
      </p:sp>
      <p:sp>
        <p:nvSpPr>
          <p:cNvPr id="8" name="Rectangle 7"/>
          <p:cNvSpPr/>
          <p:nvPr/>
        </p:nvSpPr>
        <p:spPr>
          <a:xfrm>
            <a:off x="3070411" y="4364379"/>
            <a:ext cx="6096000" cy="646331"/>
          </a:xfrm>
          <a:prstGeom prst="rect">
            <a:avLst/>
          </a:prstGeom>
        </p:spPr>
        <p:txBody>
          <a:bodyPr>
            <a:spAutoFit/>
          </a:bodyPr>
          <a:lstStyle/>
          <a:p>
            <a:r>
              <a:rPr lang="en-GB" dirty="0">
                <a:solidFill>
                  <a:srgbClr val="33CCCC"/>
                </a:solidFill>
              </a:rPr>
              <a:t>Further information about </a:t>
            </a:r>
            <a:r>
              <a:rPr lang="en-GB" dirty="0" err="1">
                <a:solidFill>
                  <a:srgbClr val="33CCCC"/>
                </a:solidFill>
              </a:rPr>
              <a:t>ICD</a:t>
            </a:r>
            <a:r>
              <a:rPr lang="en-GB" dirty="0">
                <a:solidFill>
                  <a:srgbClr val="33CCCC"/>
                </a:solidFill>
              </a:rPr>
              <a:t> can be found on the</a:t>
            </a:r>
          </a:p>
          <a:p>
            <a:r>
              <a:rPr lang="en-GB" dirty="0">
                <a:hlinkClick r:id="rId6"/>
              </a:rPr>
              <a:t>World Health Organisation website</a:t>
            </a:r>
            <a:r>
              <a:rPr lang="en-GB" dirty="0">
                <a:solidFill>
                  <a:srgbClr val="33CCCC"/>
                </a:solidFill>
              </a:rPr>
              <a:t>.</a:t>
            </a:r>
            <a:r>
              <a:rPr lang="en-GB" dirty="0"/>
              <a:t> </a:t>
            </a:r>
          </a:p>
        </p:txBody>
      </p:sp>
    </p:spTree>
    <p:extLst>
      <p:ext uri="{BB962C8B-B14F-4D97-AF65-F5344CB8AC3E}">
        <p14:creationId xmlns:p14="http://schemas.microsoft.com/office/powerpoint/2010/main" val="170629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33CCCC"/>
                </a:solidFill>
              </a:rPr>
              <a:t>4.3  Supporting learners – staged levels of intervention</a:t>
            </a:r>
          </a:p>
        </p:txBody>
      </p:sp>
      <p:pic>
        <p:nvPicPr>
          <p:cNvPr id="4" name="Content Placeholder 3"/>
          <p:cNvPicPr>
            <a:picLocks noGrp="1" noChangeAspect="1"/>
          </p:cNvPicPr>
          <p:nvPr>
            <p:ph idx="1"/>
          </p:nvPr>
        </p:nvPicPr>
        <p:blipFill>
          <a:blip r:embed="rId3"/>
          <a:stretch>
            <a:fillRect/>
          </a:stretch>
        </p:blipFill>
        <p:spPr>
          <a:xfrm>
            <a:off x="4445715" y="1825625"/>
            <a:ext cx="3300570" cy="4351338"/>
          </a:xfrm>
          <a:prstGeom prst="rect">
            <a:avLst/>
          </a:prstGeom>
        </p:spPr>
      </p:pic>
    </p:spTree>
    <p:extLst>
      <p:ext uri="{BB962C8B-B14F-4D97-AF65-F5344CB8AC3E}">
        <p14:creationId xmlns:p14="http://schemas.microsoft.com/office/powerpoint/2010/main" val="183850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4.4  Autism support, planning and monitoring</a:t>
            </a:r>
          </a:p>
        </p:txBody>
      </p:sp>
      <p:sp>
        <p:nvSpPr>
          <p:cNvPr id="3" name="Content Placeholder 2"/>
          <p:cNvSpPr>
            <a:spLocks noGrp="1"/>
          </p:cNvSpPr>
          <p:nvPr>
            <p:ph idx="1"/>
          </p:nvPr>
        </p:nvSpPr>
        <p:spPr/>
        <p:txBody>
          <a:bodyPr/>
          <a:lstStyle/>
          <a:p>
            <a:pPr marL="0" indent="0">
              <a:buNone/>
            </a:pPr>
            <a:endParaRPr lang="en-GB" dirty="0">
              <a:solidFill>
                <a:srgbClr val="33CCCC"/>
              </a:solidFill>
            </a:endParaRPr>
          </a:p>
        </p:txBody>
      </p:sp>
      <p:pic>
        <p:nvPicPr>
          <p:cNvPr id="4" name="Picture 3"/>
          <p:cNvPicPr>
            <a:picLocks noChangeAspect="1"/>
          </p:cNvPicPr>
          <p:nvPr/>
        </p:nvPicPr>
        <p:blipFill>
          <a:blip r:embed="rId3"/>
          <a:stretch>
            <a:fillRect/>
          </a:stretch>
        </p:blipFill>
        <p:spPr>
          <a:xfrm>
            <a:off x="2245659" y="1825625"/>
            <a:ext cx="7265263" cy="3950196"/>
          </a:xfrm>
          <a:prstGeom prst="rect">
            <a:avLst/>
          </a:prstGeom>
        </p:spPr>
      </p:pic>
    </p:spTree>
    <p:extLst>
      <p:ext uri="{BB962C8B-B14F-4D97-AF65-F5344CB8AC3E}">
        <p14:creationId xmlns:p14="http://schemas.microsoft.com/office/powerpoint/2010/main" val="101598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Activity 13</a:t>
            </a:r>
          </a:p>
        </p:txBody>
      </p:sp>
      <p:pic>
        <p:nvPicPr>
          <p:cNvPr id="4" name="Content Placeholder 3"/>
          <p:cNvPicPr>
            <a:picLocks noGrp="1" noChangeAspect="1"/>
          </p:cNvPicPr>
          <p:nvPr>
            <p:ph idx="1"/>
          </p:nvPr>
        </p:nvPicPr>
        <p:blipFill rotWithShape="1">
          <a:blip r:embed="rId3"/>
          <a:srcRect l="-863" t="3264" r="863" b="-3264"/>
          <a:stretch/>
        </p:blipFill>
        <p:spPr>
          <a:xfrm>
            <a:off x="554272" y="2084527"/>
            <a:ext cx="5865998" cy="4133677"/>
          </a:xfrm>
          <a:prstGeom prst="rect">
            <a:avLst/>
          </a:prstGeom>
        </p:spPr>
      </p:pic>
      <p:pic>
        <p:nvPicPr>
          <p:cNvPr id="5" name="Picture 4"/>
          <p:cNvPicPr>
            <a:picLocks noChangeAspect="1"/>
          </p:cNvPicPr>
          <p:nvPr/>
        </p:nvPicPr>
        <p:blipFill>
          <a:blip r:embed="rId4"/>
          <a:stretch>
            <a:fillRect/>
          </a:stretch>
        </p:blipFill>
        <p:spPr>
          <a:xfrm>
            <a:off x="8727924" y="4531661"/>
            <a:ext cx="3120685" cy="2164976"/>
          </a:xfrm>
          <a:prstGeom prst="rect">
            <a:avLst/>
          </a:prstGeom>
        </p:spPr>
      </p:pic>
    </p:spTree>
    <p:extLst>
      <p:ext uri="{BB962C8B-B14F-4D97-AF65-F5344CB8AC3E}">
        <p14:creationId xmlns:p14="http://schemas.microsoft.com/office/powerpoint/2010/main" val="211073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4.5  Partnership working and roles</a:t>
            </a:r>
          </a:p>
        </p:txBody>
      </p:sp>
      <p:pic>
        <p:nvPicPr>
          <p:cNvPr id="4" name="Content Placeholder 3"/>
          <p:cNvPicPr>
            <a:picLocks noGrp="1" noChangeAspect="1"/>
          </p:cNvPicPr>
          <p:nvPr>
            <p:ph idx="1"/>
          </p:nvPr>
        </p:nvPicPr>
        <p:blipFill>
          <a:blip r:embed="rId3"/>
          <a:stretch>
            <a:fillRect/>
          </a:stretch>
        </p:blipFill>
        <p:spPr>
          <a:xfrm>
            <a:off x="3885797" y="1825625"/>
            <a:ext cx="4420406" cy="4351338"/>
          </a:xfrm>
          <a:prstGeom prst="rect">
            <a:avLst/>
          </a:prstGeom>
        </p:spPr>
      </p:pic>
    </p:spTree>
    <p:extLst>
      <p:ext uri="{BB962C8B-B14F-4D97-AF65-F5344CB8AC3E}">
        <p14:creationId xmlns:p14="http://schemas.microsoft.com/office/powerpoint/2010/main" val="1918774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3466</Words>
  <Application>Microsoft Office PowerPoint</Application>
  <PresentationFormat>Widescreen</PresentationFormat>
  <Paragraphs>216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Bold</vt:lpstr>
      <vt:lpstr>Calibri</vt:lpstr>
      <vt:lpstr>Calibri Light</vt:lpstr>
      <vt:lpstr>Office Theme</vt:lpstr>
      <vt:lpstr>PowerPoint Presentation</vt:lpstr>
      <vt:lpstr>This week’s session</vt:lpstr>
      <vt:lpstr>Recap of Section 4 Assessment and Monitoring</vt:lpstr>
      <vt:lpstr>4.1  Assessing and monitoring </vt:lpstr>
      <vt:lpstr>4.2  Identification of autism</vt:lpstr>
      <vt:lpstr>4.3  Supporting learners – staged levels of intervention</vt:lpstr>
      <vt:lpstr>4.4  Autism support, planning and monitoring</vt:lpstr>
      <vt:lpstr>Activity 13</vt:lpstr>
      <vt:lpstr>4.5  Partnership working and roles</vt:lpstr>
      <vt:lpstr>Activity 14</vt:lpstr>
      <vt:lpstr>Activity 14</vt:lpstr>
      <vt:lpstr>Gap Task</vt:lpstr>
      <vt:lpstr>Next session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Assessment and Monitoring</dc:title>
  <dc:creator>Hayley Mcmurray</dc:creator>
  <cp:lastModifiedBy>Jeremy Stevenson</cp:lastModifiedBy>
  <cp:revision>5</cp:revision>
  <dcterms:created xsi:type="dcterms:W3CDTF">2022-06-29T10:05:38Z</dcterms:created>
  <dcterms:modified xsi:type="dcterms:W3CDTF">2024-01-17T16:37:08Z</dcterms:modified>
</cp:coreProperties>
</file>