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0" r:id="rId3"/>
    <p:sldId id="302" r:id="rId4"/>
    <p:sldId id="311" r:id="rId5"/>
    <p:sldId id="303" r:id="rId6"/>
    <p:sldId id="304" r:id="rId7"/>
    <p:sldId id="310" r:id="rId8"/>
    <p:sldId id="305" r:id="rId9"/>
    <p:sldId id="306" r:id="rId10"/>
    <p:sldId id="309" r:id="rId11"/>
    <p:sldId id="312" r:id="rId12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A93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30" autoAdjust="0"/>
    <p:restoredTop sz="90664" autoAdjust="0"/>
  </p:normalViewPr>
  <p:slideViewPr>
    <p:cSldViewPr>
      <p:cViewPr>
        <p:scale>
          <a:sx n="80" d="100"/>
          <a:sy n="80" d="100"/>
        </p:scale>
        <p:origin x="-798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B3769-D3FC-4958-8F16-B2BBD5460D0A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FFAEA-D96B-4C9B-8F72-151CFAD7F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998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9CC10-9C5E-4F76-A149-1A92CEEEF49D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051E6-5931-4E5F-B5E6-FC15DE989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36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4032448" cy="1470025"/>
          </a:xfrm>
        </p:spPr>
        <p:txBody>
          <a:bodyPr/>
          <a:lstStyle>
            <a:lvl1pPr>
              <a:defRPr sz="320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591339"/>
            <a:ext cx="4032448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C760-5A06-4260-BA8D-756017E1DBF6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869-948B-43D0-A1BE-2B7760F06F6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5144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72000" y="1"/>
            <a:ext cx="457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656" y="1412776"/>
            <a:ext cx="431124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43945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C760-5A06-4260-BA8D-756017E1DBF6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869-948B-43D0-A1BE-2B7760F0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691194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C760-5A06-4260-BA8D-756017E1DBF6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869-948B-43D0-A1BE-2B7760F0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658138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C760-5A06-4260-BA8D-756017E1DBF6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869-948B-43D0-A1BE-2B7760F0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802573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848872" cy="1143000"/>
          </a:xfrm>
        </p:spPr>
        <p:txBody>
          <a:bodyPr anchor="t">
            <a:normAutofit/>
          </a:bodyPr>
          <a:lstStyle>
            <a:lvl1pPr algn="l">
              <a:defRPr sz="2800" b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052736"/>
            <a:ext cx="7848872" cy="547260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8892480" y="1"/>
            <a:ext cx="25152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788" y="6165304"/>
            <a:ext cx="586424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26700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848872" cy="1143000"/>
          </a:xfrm>
        </p:spPr>
        <p:txBody>
          <a:bodyPr anchor="t">
            <a:normAutofit/>
          </a:bodyPr>
          <a:lstStyle>
            <a:lvl1pPr algn="l">
              <a:defRPr sz="2800" b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052736"/>
            <a:ext cx="7848872" cy="547260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92480" y="1"/>
            <a:ext cx="25152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788" y="6165304"/>
            <a:ext cx="586424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76661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C760-5A06-4260-BA8D-756017E1DBF6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869-948B-43D0-A1BE-2B7760F0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29923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C760-5A06-4260-BA8D-756017E1DBF6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869-948B-43D0-A1BE-2B7760F0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626950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C760-5A06-4260-BA8D-756017E1DBF6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869-948B-43D0-A1BE-2B7760F0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753592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C760-5A06-4260-BA8D-756017E1DBF6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869-948B-43D0-A1BE-2B7760F0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590675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C760-5A06-4260-BA8D-756017E1DBF6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869-948B-43D0-A1BE-2B7760F0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515251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C760-5A06-4260-BA8D-756017E1DBF6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869-948B-43D0-A1BE-2B7760F0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668593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1C760-5A06-4260-BA8D-756017E1DBF6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5C869-948B-43D0-A1BE-2B7760F0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32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Larbert High School</a:t>
            </a:r>
            <a:br>
              <a:rPr lang="en-GB" dirty="0" smtClean="0"/>
            </a:br>
            <a:r>
              <a:rPr lang="en-GB" dirty="0" smtClean="0"/>
              <a:t>Skills Framework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573016"/>
            <a:ext cx="4032448" cy="925150"/>
          </a:xfrm>
        </p:spPr>
        <p:txBody>
          <a:bodyPr anchor="ctr">
            <a:noAutofit/>
          </a:bodyPr>
          <a:lstStyle/>
          <a:p>
            <a:r>
              <a:rPr lang="en-GB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Supporting Skills Development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596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GB" dirty="0" smtClean="0"/>
              <a:t>The skills icons should be integrated into learning and teaching.</a:t>
            </a:r>
          </a:p>
          <a:p>
            <a:pPr>
              <a:spcAft>
                <a:spcPts val="1800"/>
              </a:spcAft>
            </a:pPr>
            <a:endParaRPr lang="en-GB" dirty="0"/>
          </a:p>
          <a:p>
            <a:pPr>
              <a:spcAft>
                <a:spcPts val="1800"/>
              </a:spcAft>
            </a:pPr>
            <a:endParaRPr lang="en-GB" dirty="0" smtClean="0"/>
          </a:p>
          <a:p>
            <a:pPr>
              <a:spcAft>
                <a:spcPts val="1800"/>
              </a:spcAft>
            </a:pPr>
            <a:r>
              <a:rPr lang="en-GB" dirty="0" smtClean="0"/>
              <a:t>All subject profiles have a skills focus which allows pupils to comment on how they are developing their skills in each curricular area. This is also a focus of the learner conversations.</a:t>
            </a:r>
          </a:p>
          <a:p>
            <a:pPr>
              <a:spcAft>
                <a:spcPts val="1800"/>
              </a:spcAft>
            </a:pPr>
            <a:r>
              <a:rPr lang="en-GB" dirty="0" smtClean="0"/>
              <a:t>Wider Achievement Opportunities in all year groups focus on </a:t>
            </a:r>
            <a:r>
              <a:rPr lang="en-GB" b="1" u="sng" dirty="0" smtClean="0"/>
              <a:t>two</a:t>
            </a:r>
            <a:r>
              <a:rPr lang="en-GB" dirty="0" smtClean="0"/>
              <a:t> key skills which are tracked by the teacher though OTB.</a:t>
            </a:r>
          </a:p>
          <a:p>
            <a:pPr>
              <a:spcAft>
                <a:spcPts val="1800"/>
              </a:spcAft>
            </a:pPr>
            <a:r>
              <a:rPr lang="en-GB" dirty="0" smtClean="0"/>
              <a:t>The skills developed through the Wider Achievement Opportunities form the basis for pupil reports.</a:t>
            </a:r>
          </a:p>
          <a:p>
            <a:pPr>
              <a:spcAft>
                <a:spcPts val="1800"/>
              </a:spcAft>
            </a:pPr>
            <a:r>
              <a:rPr lang="en-GB" dirty="0" smtClean="0"/>
              <a:t>Whole school skills profile to collate ‘best’ examples of skills development.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72" y="1599526"/>
            <a:ext cx="91256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39" y="1531181"/>
            <a:ext cx="80845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096" y="1552211"/>
            <a:ext cx="83834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43" y="1599526"/>
            <a:ext cx="12443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40" y="1599526"/>
            <a:ext cx="1277580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729" y="1599526"/>
            <a:ext cx="1380820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65" y="1599526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7940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6179">
            <a:off x="1273760" y="563325"/>
            <a:ext cx="4069631" cy="57899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270">
            <a:off x="4055598" y="593418"/>
            <a:ext cx="4085675" cy="57899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97964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Skills Development </a:t>
            </a:r>
            <a:endParaRPr lang="en-GB" dirty="0">
              <a:ln w="3175">
                <a:noFill/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9592" y="908720"/>
            <a:ext cx="7848872" cy="5472608"/>
          </a:xfrm>
        </p:spPr>
        <p:txBody>
          <a:bodyPr>
            <a:normAutofit/>
          </a:bodyPr>
          <a:lstStyle/>
          <a:p>
            <a:r>
              <a:rPr lang="en-GB" dirty="0" smtClean="0"/>
              <a:t>National Improvement Framework and HGIOS4 place skills development (particularly </a:t>
            </a:r>
            <a:r>
              <a:rPr lang="en-GB" dirty="0" err="1" smtClean="0"/>
              <a:t>SfLLW</a:t>
            </a:r>
            <a:r>
              <a:rPr lang="en-GB" dirty="0" smtClean="0"/>
              <a:t>) at the centre of learning.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39752" y="1868597"/>
            <a:ext cx="4824537" cy="2928555"/>
            <a:chOff x="2339752" y="3378240"/>
            <a:chExt cx="5184577" cy="31471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32290" t="8657" r="33950" b="6688"/>
            <a:stretch/>
          </p:blipFill>
          <p:spPr>
            <a:xfrm>
              <a:off x="2339752" y="3378240"/>
              <a:ext cx="2232248" cy="3147104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32290" t="8657" r="33950" b="6688"/>
            <a:stretch/>
          </p:blipFill>
          <p:spPr>
            <a:xfrm>
              <a:off x="5292080" y="3378240"/>
              <a:ext cx="2232249" cy="3147104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Content Placeholder 4"/>
          <p:cNvSpPr txBox="1">
            <a:spLocks/>
          </p:cNvSpPr>
          <p:nvPr/>
        </p:nvSpPr>
        <p:spPr>
          <a:xfrm>
            <a:off x="899592" y="5013176"/>
            <a:ext cx="7848872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  <a:defRPr sz="1800" kern="12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1600" kern="12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  <a:defRPr sz="1200" kern="12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»"/>
              <a:defRPr sz="1200" kern="12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Focus on:</a:t>
            </a:r>
          </a:p>
          <a:p>
            <a:pPr lvl="1"/>
            <a:r>
              <a:rPr lang="en-GB" sz="17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what skills pupils are developing in our classrooms</a:t>
            </a:r>
          </a:p>
          <a:p>
            <a:pPr lvl="1"/>
            <a:r>
              <a:rPr lang="en-GB" sz="17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the reason pupils are developing these skills</a:t>
            </a:r>
          </a:p>
          <a:p>
            <a:pPr lvl="1"/>
            <a:r>
              <a:rPr lang="en-GB" sz="17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how pupils might be able to apply these skills in the future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48015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Skills Framework</a:t>
            </a:r>
            <a:endParaRPr lang="en-GB" dirty="0">
              <a:ln w="3175"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response to the issues identified by the Skills SIG it was decided that Larbert High should:</a:t>
            </a:r>
          </a:p>
          <a:p>
            <a:pPr lvl="1"/>
            <a:r>
              <a:rPr lang="en-GB" dirty="0" smtClean="0"/>
              <a:t>Create a </a:t>
            </a:r>
            <a:r>
              <a:rPr lang="en-GB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common language </a:t>
            </a:r>
            <a:r>
              <a:rPr lang="en-GB" dirty="0" smtClean="0"/>
              <a:t>for skills that can be used across our school</a:t>
            </a:r>
          </a:p>
          <a:p>
            <a:pPr lvl="1"/>
            <a:r>
              <a:rPr lang="en-GB" dirty="0" smtClean="0"/>
              <a:t>Use language that </a:t>
            </a:r>
            <a:r>
              <a:rPr lang="en-GB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clearly and consistently describes skills</a:t>
            </a:r>
            <a:r>
              <a:rPr lang="en-GB" dirty="0" smtClean="0"/>
              <a:t> so as to allow for a </a:t>
            </a:r>
            <a:r>
              <a:rPr lang="en-GB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shared understanding </a:t>
            </a:r>
            <a:r>
              <a:rPr lang="en-GB" dirty="0" smtClean="0"/>
              <a:t>amongst staff, pupils and parents</a:t>
            </a:r>
          </a:p>
          <a:p>
            <a:pPr lvl="1"/>
            <a:r>
              <a:rPr lang="en-GB" dirty="0" smtClean="0"/>
              <a:t>Create a resource that succinctly </a:t>
            </a:r>
            <a:r>
              <a:rPr lang="en-GB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categorises and exemplifies the most common skills</a:t>
            </a:r>
            <a:r>
              <a:rPr lang="en-GB" dirty="0" smtClean="0"/>
              <a:t> used by our pupils</a:t>
            </a:r>
          </a:p>
          <a:p>
            <a:pPr lvl="1"/>
            <a:r>
              <a:rPr lang="en-GB" dirty="0" smtClean="0"/>
              <a:t>Provide simple graphics that can be used easily across the school to </a:t>
            </a:r>
            <a:r>
              <a:rPr lang="en-GB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highlight the importance of skills development in all learning </a:t>
            </a:r>
            <a:r>
              <a:rPr lang="en-GB" dirty="0" smtClean="0"/>
              <a:t>and teaching.</a:t>
            </a:r>
          </a:p>
          <a:p>
            <a:r>
              <a:rPr lang="en-GB" dirty="0" smtClean="0"/>
              <a:t>As a result, using advice in BTC4 and following an audit of skills with input from staff pupils and parents, the Skills SIG have produced the LHS Skills Framework.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04957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04665"/>
            <a:ext cx="7776864" cy="18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05416"/>
            <a:ext cx="7848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71" y="1700808"/>
            <a:ext cx="79629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42" y="2312630"/>
            <a:ext cx="78867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2"/>
          <a:stretch/>
        </p:blipFill>
        <p:spPr bwMode="auto">
          <a:xfrm>
            <a:off x="899592" y="2895525"/>
            <a:ext cx="7886892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39484"/>
            <a:ext cx="7658869" cy="500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36312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Skills Framework</a:t>
            </a:r>
            <a:endParaRPr lang="en-GB" dirty="0">
              <a:ln w="3175">
                <a:noFill/>
              </a:ln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Skills Framework exists as an interactive PDF on Shared for Staff and OTB. </a:t>
            </a:r>
            <a:endParaRPr lang="en-GB" dirty="0" smtClean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  <a:p>
            <a:r>
              <a:rPr lang="en-GB" dirty="0" smtClean="0"/>
              <a:t>Clicking each icon will take you to a different skills category.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943246"/>
            <a:ext cx="4638844" cy="327543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38710"/>
            <a:ext cx="2546781" cy="180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11847"/>
            <a:ext cx="2546781" cy="180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84984"/>
            <a:ext cx="2546781" cy="180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58121"/>
            <a:ext cx="2546781" cy="180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31258"/>
            <a:ext cx="2546781" cy="180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04395"/>
            <a:ext cx="2546781" cy="180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77534"/>
            <a:ext cx="2546781" cy="180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72230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Skills Framework</a:t>
            </a:r>
            <a:endParaRPr lang="en-GB" dirty="0">
              <a:ln w="3175">
                <a:noFill/>
              </a:ln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Each section of the framework lists a </a:t>
            </a:r>
            <a:r>
              <a:rPr lang="en-GB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series of skills </a:t>
            </a:r>
            <a:r>
              <a:rPr lang="en-GB" dirty="0" smtClean="0"/>
              <a:t>as well as a </a:t>
            </a:r>
            <a:r>
              <a:rPr lang="en-GB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concise explanation </a:t>
            </a:r>
            <a:r>
              <a:rPr lang="en-GB" dirty="0" smtClean="0"/>
              <a:t>of what each skill is and finally a </a:t>
            </a:r>
            <a:r>
              <a:rPr lang="en-GB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success criteria </a:t>
            </a:r>
            <a:r>
              <a:rPr lang="en-GB" dirty="0" smtClean="0"/>
              <a:t>suggesting how you could demonstrate that skill.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5544616" cy="3905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00045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Skills Framework</a:t>
            </a:r>
            <a:endParaRPr lang="en-GB" dirty="0">
              <a:ln w="3175">
                <a:noFill/>
              </a:ln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reporting purposes, each of the success criteria can be used with the terms:</a:t>
            </a:r>
          </a:p>
          <a:p>
            <a:pPr lvl="1"/>
            <a:r>
              <a:rPr lang="en-GB" sz="17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With support…</a:t>
            </a:r>
            <a:endParaRPr lang="en-GB" sz="1700" i="1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  <a:p>
            <a:pPr lvl="1"/>
            <a:r>
              <a:rPr lang="en-GB" sz="17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Independently…</a:t>
            </a:r>
            <a:endParaRPr lang="en-GB" sz="1700" i="1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  <a:p>
            <a:pPr lvl="1"/>
            <a:r>
              <a:rPr lang="en-GB" sz="17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In an unfamiliar context…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6" b="72898"/>
          <a:stretch/>
        </p:blipFill>
        <p:spPr bwMode="auto">
          <a:xfrm>
            <a:off x="1475656" y="3362561"/>
            <a:ext cx="6626810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58673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GB" dirty="0" smtClean="0"/>
              <a:t>A common language for skills will help pupils form a better understanding of the relevance and importance of developing skills to support their learning.</a:t>
            </a:r>
          </a:p>
          <a:p>
            <a:pPr>
              <a:spcAft>
                <a:spcPts val="1800"/>
              </a:spcAft>
            </a:pPr>
            <a:r>
              <a:rPr lang="en-GB" dirty="0" smtClean="0"/>
              <a:t>A better understanding of skills will help pupils become more able to articulate skills to teachers/parents/universities/future employers.</a:t>
            </a:r>
          </a:p>
          <a:p>
            <a:pPr>
              <a:spcAft>
                <a:spcPts val="1800"/>
              </a:spcAft>
            </a:pPr>
            <a:r>
              <a:rPr lang="en-GB" dirty="0" smtClean="0"/>
              <a:t>Learning Conversations can be more easily framed around skills development given the increased awareness and understanding.</a:t>
            </a:r>
          </a:p>
          <a:p>
            <a:pPr>
              <a:spcAft>
                <a:spcPts val="1800"/>
              </a:spcAft>
            </a:pPr>
            <a:r>
              <a:rPr lang="en-GB" dirty="0" smtClean="0"/>
              <a:t>Staff can access the Skills Framework resource to quickly and easily to find information relating to skills they might be developing.</a:t>
            </a:r>
          </a:p>
          <a:p>
            <a:pPr>
              <a:spcAft>
                <a:spcPts val="1800"/>
              </a:spcAft>
            </a:pPr>
            <a:r>
              <a:rPr lang="en-GB" dirty="0" smtClean="0"/>
              <a:t>Staff have opportunity to use Skills Framework resources to clearly show skills development in their classroom and help pupils see links to skills in other subjects/curricular areas.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2909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GB" dirty="0" smtClean="0"/>
              <a:t>Skills should be explicitly referenced at the beginning of every lesson in the Learning Intentions and Success Criteria.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297" y="2000969"/>
            <a:ext cx="5972175" cy="452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42762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EDB45499E3C4A9CABBFB5D3A49FC1" ma:contentTypeVersion="" ma:contentTypeDescription="Create a new document." ma:contentTypeScope="" ma:versionID="5c5f75ac7c3d579760b9791698263576">
  <xsd:schema xmlns:xsd="http://www.w3.org/2001/XMLSchema" xmlns:xs="http://www.w3.org/2001/XMLSchema" xmlns:p="http://schemas.microsoft.com/office/2006/metadata/properties" xmlns:ns2="1b74abb2-0bc9-42e8-aab0-5e5156035123" targetNamespace="http://schemas.microsoft.com/office/2006/metadata/properties" ma:root="true" ma:fieldsID="b9ac8e7a53c5cc55c3a307b0fefe977b" ns2:_="">
    <xsd:import namespace="1b74abb2-0bc9-42e8-aab0-5e51560351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4abb2-0bc9-42e8-aab0-5e5156035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2829DA-76F1-4AA1-ACEB-53936A49E00D}"/>
</file>

<file path=customXml/itemProps2.xml><?xml version="1.0" encoding="utf-8"?>
<ds:datastoreItem xmlns:ds="http://schemas.openxmlformats.org/officeDocument/2006/customXml" ds:itemID="{64D24994-B630-4223-8D20-162C6A24C0C4}"/>
</file>

<file path=customXml/itemProps3.xml><?xml version="1.0" encoding="utf-8"?>
<ds:datastoreItem xmlns:ds="http://schemas.openxmlformats.org/officeDocument/2006/customXml" ds:itemID="{2154E7DF-49CE-4E8A-933E-CF64569F138E}"/>
</file>

<file path=docProps/app.xml><?xml version="1.0" encoding="utf-8"?>
<Properties xmlns="http://schemas.openxmlformats.org/officeDocument/2006/extended-properties" xmlns:vt="http://schemas.openxmlformats.org/officeDocument/2006/docPropsVTypes">
  <TotalTime>6330</TotalTime>
  <Words>508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Larbert High School Skills Framework</vt:lpstr>
      <vt:lpstr>Skills Development </vt:lpstr>
      <vt:lpstr>The Skills Framework</vt:lpstr>
      <vt:lpstr>PowerPoint Presentation</vt:lpstr>
      <vt:lpstr>The Skills Framework</vt:lpstr>
      <vt:lpstr>The Skills Framework</vt:lpstr>
      <vt:lpstr>The Skills Framework</vt:lpstr>
      <vt:lpstr>The Benefits</vt:lpstr>
      <vt:lpstr>Implementation</vt:lpstr>
      <vt:lpstr>Implementation</vt:lpstr>
      <vt:lpstr>PowerPoint Presentation</vt:lpstr>
    </vt:vector>
  </TitlesOfParts>
  <Company>Falkirk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presentation: ES Profiling</dc:title>
  <dc:creator>MartinThomas</dc:creator>
  <cp:lastModifiedBy>Colin Meikle</cp:lastModifiedBy>
  <cp:revision>229</cp:revision>
  <cp:lastPrinted>2015-11-03T18:03:04Z</cp:lastPrinted>
  <dcterms:created xsi:type="dcterms:W3CDTF">2015-11-02T10:13:58Z</dcterms:created>
  <dcterms:modified xsi:type="dcterms:W3CDTF">2017-10-30T09:42:12Z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0x010100403EDB45499E3C4A9CABBFB5D3A49FC1</vt:lpwstr>
  </property>
</Properties>
</file>