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4" r:id="rId2"/>
    <p:sldId id="638" r:id="rId3"/>
    <p:sldId id="432" r:id="rId4"/>
    <p:sldId id="288" r:id="rId5"/>
    <p:sldId id="630" r:id="rId6"/>
    <p:sldId id="648" r:id="rId7"/>
    <p:sldId id="2655" r:id="rId8"/>
    <p:sldId id="633" r:id="rId9"/>
    <p:sldId id="2656" r:id="rId10"/>
    <p:sldId id="2657" r:id="rId11"/>
    <p:sldId id="629" r:id="rId12"/>
    <p:sldId id="647" r:id="rId13"/>
    <p:sldId id="64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488537-3D71-022D-689E-831F17866C3B}" name="Liz Sommerville" initials="LS" userId="S::Elizabeth.Sommerville@educationscotland.gov.scot::2f7e0dbb-a0ac-4dfe-a131-6a892135118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29E"/>
    <a:srgbClr val="FF0909"/>
    <a:srgbClr val="8800A8"/>
    <a:srgbClr val="E60000"/>
    <a:srgbClr val="FCF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3ABE55-4B2B-4EFA-946A-C58D85F4D08B}" v="261" dt="2024-08-05T09:47:23.794"/>
    <p1510:client id="{A4E591C4-89FE-4748-AD16-D5B06808B813}" v="8" dt="2024-08-06T09:17:04.9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54656" autoAdjust="0"/>
  </p:normalViewPr>
  <p:slideViewPr>
    <p:cSldViewPr snapToGrid="0">
      <p:cViewPr varScale="1">
        <p:scale>
          <a:sx n="33" d="100"/>
          <a:sy n="33" d="100"/>
        </p:scale>
        <p:origin x="1876" y="36"/>
      </p:cViewPr>
      <p:guideLst/>
    </p:cSldViewPr>
  </p:slideViewPr>
  <p:outlineViewPr>
    <p:cViewPr>
      <p:scale>
        <a:sx n="33" d="100"/>
        <a:sy n="33" d="100"/>
      </p:scale>
      <p:origin x="0" y="-1445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881C0-16D8-4DA7-B696-4A3BA48ADABD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432A-FAAC-4BB0-92EA-4C9DBE0E8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720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gov.scot/about-education-scotland/planning-and-reporting/improving-attendance-in-scotland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glowscotland.org.uk/glowblogs/fvwlric/school-refusal-assessment-scale-sras-r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1A533EFE-4A1D-9E20-48AE-682F9D8F1F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236A3C4F-43B8-95C6-872F-AABF3223E8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3EB188-C24A-4EDD-9288-45C328ECA41B}" type="slidenum">
              <a:rPr lang="en-GB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 dirty="0">
              <a:latin typeface="Calibri" panose="020F0502020204030204" pitchFamily="34" charset="0"/>
            </a:endParaRPr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75F76DB-24A7-0AD4-8D34-F4DE69707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ea typeface="Roboto Light" panose="02000000000000000000" pitchFamily="2" charset="0"/>
                <a:cs typeface="Arial"/>
              </a:rPr>
              <a:t>All </a:t>
            </a:r>
            <a:r>
              <a:rPr lang="en-GB" sz="1400" dirty="0">
                <a:ea typeface="Roboto Light" panose="02000000000000000000" pitchFamily="2" charset="0"/>
                <a:cs typeface="Calibri Light" panose="020F0302020204030204" pitchFamily="34" charset="0"/>
              </a:rPr>
              <a:t>information</a:t>
            </a:r>
            <a:r>
              <a:rPr lang="en-GB" sz="1400" dirty="0">
                <a:ea typeface="Roboto Light" panose="02000000000000000000" pitchFamily="2" charset="0"/>
                <a:cs typeface="Arial"/>
              </a:rPr>
              <a:t> correct as of August 2024</a:t>
            </a:r>
            <a:endParaRPr lang="en-GB" sz="1400" dirty="0">
              <a:ea typeface="Roboto Light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GB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These slides are intended to support </a:t>
            </a:r>
            <a:r>
              <a:rPr lang="en-GB" sz="1400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local authorities and schools.</a:t>
            </a:r>
          </a:p>
          <a:p>
            <a:pPr>
              <a:lnSpc>
                <a:spcPct val="150000"/>
              </a:lnSpc>
            </a:pPr>
            <a:endParaRPr lang="en-GB" sz="1400" baseline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400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PowerPoint is a template that presenters can adapt to suit their own context and style of presenting.</a:t>
            </a:r>
          </a:p>
          <a:p>
            <a:pPr>
              <a:lnSpc>
                <a:spcPct val="150000"/>
              </a:lnSpc>
            </a:pPr>
            <a:endParaRPr lang="en-GB" sz="1400" baseline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400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Within the slide notes key messages.</a:t>
            </a:r>
          </a:p>
          <a:p>
            <a:pPr>
              <a:lnSpc>
                <a:spcPct val="150000"/>
              </a:lnSpc>
            </a:pPr>
            <a:endParaRPr lang="en-GB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is anticipated the presenter will have read </a:t>
            </a:r>
            <a:r>
              <a:rPr lang="en-GB" sz="1400" dirty="0">
                <a:hlinkClick r:id="rId3"/>
              </a:rPr>
              <a:t>Improving Attendance in Scotland</a:t>
            </a:r>
            <a:r>
              <a:rPr lang="en-GB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31FF-9609-45BA-BAB4-DCD2FF3A663B}" type="slidenum">
              <a:rPr lang="en-GB" smtClean="0"/>
              <a:t>10</a:t>
            </a:fld>
            <a:endParaRPr lang="en-GB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3668DF3-0D59-EF53-BE50-FA44C3E55C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 messages: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Think about the wider community setting and how other partners can support attendance.</a:t>
            </a:r>
            <a:endParaRPr lang="en-GB" sz="18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021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0C528F-6E84-414B-9E4C-CA62DA57E183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AFA46D8-695C-B505-30E4-842915D85E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 messages: </a:t>
            </a:r>
          </a:p>
          <a:p>
            <a:endParaRPr lang="en-GB" sz="18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thinking about how we improve attendance it is helpful to consider how we support absence and promote attendance. 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do this we need to consider with families what:</a:t>
            </a:r>
          </a:p>
          <a:p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Pulls learners toward home? How can we mitigate or support pressures on young carers, the desire to game</a:t>
            </a:r>
            <a:r>
              <a:rPr lang="en-GB" sz="1800" kern="1200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peer pressure?</a:t>
            </a:r>
            <a:endParaRPr lang="en-GB" sz="18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pushes the learner away from home/community? As well as supporting the learner with what is happening at home, how do we capitalise on school being a solution such as strong relationships/ safe culture?</a:t>
            </a:r>
            <a:endParaRPr lang="en-GB" sz="18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Pulls away from school that require mitigation such as peer relationships, staff relationship( affiliation), the relevance of curriculum, a curriculum that speaks to goals (agency), control over what/where they are learning (autonomy) identity as a learner (do they feel the curriculum is for them?)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Pulls towards school – What is your offer? What makes your </a:t>
            </a:r>
            <a:r>
              <a:rPr lang="en-GB" sz="1800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CYP</a:t>
            </a:r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get out of bed in the morning? What happens on the days of the week you have low attendance?  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When schools understand what is pushing and pulling they can remove these barriers.</a:t>
            </a:r>
          </a:p>
          <a:p>
            <a:endParaRPr lang="en-GB" sz="18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Children and young people are at the heart of any solution.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493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685800"/>
            <a:ext cx="5953125" cy="3348038"/>
          </a:xfrm>
          <a:prstGeom prst="rect">
            <a:avLst/>
          </a:prstGeo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F0C528F-6E84-414B-9E4C-CA62DA57E183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F9DD19-26C5-F199-E4DE-0C9FBD354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Key messages:</a:t>
            </a:r>
            <a:r>
              <a:rPr lang="en-GB" baseline="0" dirty="0"/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Self-evaluation should be at the heart of improvement regardless of the resource used.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333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1A533EFE-4A1D-9E20-48AE-682F9D8F1F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236A3C4F-43B8-95C6-872F-AABF3223E8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3EB188-C24A-4EDD-9288-45C328ECA41B}" type="slidenum">
              <a:rPr lang="en-GB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altLang="en-US" dirty="0">
              <a:latin typeface="Calibri" panose="020F0502020204030204" pitchFamily="34" charset="0"/>
            </a:endParaRPr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75F76DB-24A7-0AD4-8D34-F4DE69707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hope you found the resource useful. </a:t>
            </a:r>
          </a:p>
          <a:p>
            <a:pPr>
              <a:lnSpc>
                <a:spcPct val="150000"/>
              </a:lnSpc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let us know how we can improve this by answering the questions below.</a:t>
            </a:r>
            <a:endParaRPr lang="en-GB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https://forms.office.com/e/jC9rBVwD2M</a:t>
            </a:r>
          </a:p>
          <a:p>
            <a:pPr>
              <a:lnSpc>
                <a:spcPct val="150000"/>
              </a:lnSpc>
            </a:pPr>
            <a:endParaRPr lang="en-GB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55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 messages:</a:t>
            </a:r>
            <a:endParaRPr lang="en-GB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2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2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After</a:t>
            </a:r>
            <a:r>
              <a:rPr lang="en-GB" sz="1200" kern="1200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deep dive into attendance one of the key findings was the importance of partnerships including families.</a:t>
            </a:r>
          </a:p>
          <a:p>
            <a:endParaRPr lang="en-GB" sz="1200" kern="1200" baseline="0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1200" kern="1200" baseline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will explore how partnerships can be developed with families throughout this presentation. </a:t>
            </a:r>
            <a:endParaRPr lang="en-GB" sz="1200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432A-FAAC-4BB0-92EA-4C9DBE0E8E9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089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Key message:</a:t>
            </a:r>
          </a:p>
          <a:p>
            <a:endParaRPr lang="en-GB" dirty="0"/>
          </a:p>
          <a:p>
            <a:r>
              <a:rPr lang="en-GB" dirty="0"/>
              <a:t>Reflect on how this is linked to attendance and how the curriculum enables every learner to reach their potential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640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C528F-6E84-414B-9E4C-CA62DA57E183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1C9E4D1-B782-4976-6E70-F20E91DA43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 messages:</a:t>
            </a:r>
            <a:r>
              <a:rPr lang="en-GB" sz="1800" kern="1200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endParaRPr lang="en-GB" sz="18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One of the key findings is that ‘Engagement is as important as attendance’.</a:t>
            </a:r>
          </a:p>
          <a:p>
            <a:endParaRPr lang="en-GB" sz="18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Children and young people may physically be in school but can be disengaged from learning. Without engagement attendance is meaningless. </a:t>
            </a:r>
          </a:p>
          <a:p>
            <a:endParaRPr lang="en-GB" sz="18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support attendance and engagement we need to understand the reasons why children and young people are not coming to school. </a:t>
            </a:r>
          </a:p>
          <a:p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also need to change the narrative- it is our role to engage children and young people – not their responsibility to engage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4383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1057275"/>
            <a:ext cx="5951538" cy="3348038"/>
          </a:xfrm>
          <a:prstGeom prst="rect">
            <a:avLst/>
          </a:prstGeo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F0C528F-6E84-414B-9E4C-CA62DA57E183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4A4BCEC-11E2-A948-8EFA-5019E5053D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 messages: </a:t>
            </a:r>
          </a:p>
          <a:p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Forth Valley and West Lothian have categorised the reasons for absence under four headings: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Individual factors : such as health (physical/mental)  </a:t>
            </a:r>
            <a:r>
              <a:rPr lang="en-GB" sz="1800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ASN</a:t>
            </a:r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social factors, self-belief, lack of interest</a:t>
            </a:r>
            <a:endParaRPr lang="en-GB" sz="18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School factors: such as relationship with teacher/peers, quality of learning/relevance, curriculum, transitions</a:t>
            </a:r>
            <a:endParaRPr lang="en-GB" sz="18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Family factors: such as low interest/belief, parent mental health, loss and bereavement, worry about parents, financial concerns, not having access to the right equipment and clothing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Peer factors: peer pressure, social isolation, poor social skills, peer conflict, bullying, feeling of not belonging </a:t>
            </a:r>
          </a:p>
          <a:p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Absence can be multifaceted and can therefore have more than one cause. Assessing the reasons will support the removal of any barriers.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479650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31FF-9609-45BA-BAB4-DCD2FF3A663B}" type="slidenum">
              <a:rPr lang="en-GB" smtClean="0"/>
              <a:t>6</a:t>
            </a:fld>
            <a:endParaRPr lang="en-GB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3668DF3-0D59-EF53-BE50-FA44C3E55C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Suggested task: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Discuss what is working for them, not working or missing.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 messages: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Make sure that conversations are in a safe space that learners and their parents/carers are comfortable with.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Make sure that any outcomes or decisions are followed up and fed back to the learner and parent /carer.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943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Key messages:</a:t>
            </a:r>
          </a:p>
          <a:p>
            <a:endParaRPr lang="en-GB" dirty="0"/>
          </a:p>
          <a:p>
            <a:r>
              <a:rPr lang="en-GB" dirty="0"/>
              <a:t>This is a model by Professor Laura Lundy who takes article</a:t>
            </a:r>
            <a:r>
              <a:rPr lang="en-GB" baseline="0" dirty="0"/>
              <a:t> 12 as her starting point and interprets what that means.</a:t>
            </a:r>
          </a:p>
          <a:p>
            <a:endParaRPr lang="en-GB" baseline="0" dirty="0"/>
          </a:p>
          <a:p>
            <a:r>
              <a:rPr lang="en-GB" baseline="0" dirty="0"/>
              <a:t>Not just a case of listening to children and young people, but giving them a safe space to form and express their views. This is about the culture and ethos/values in a school that allows learners to feel safe to share their views. If they don’t feel safe or feel that they will be ridiculed, challenged, ignored, etc –  they are unlikely to share their views.</a:t>
            </a:r>
          </a:p>
          <a:p>
            <a:endParaRPr lang="en-GB" baseline="0" dirty="0"/>
          </a:p>
          <a:p>
            <a:r>
              <a:rPr lang="en-GB" baseline="0" dirty="0"/>
              <a:t>Voice – children need to be given the skills, support to enable them to use their voice and find a way of expressing themselves.</a:t>
            </a:r>
          </a:p>
          <a:p>
            <a:endParaRPr lang="en-GB" baseline="0" dirty="0"/>
          </a:p>
          <a:p>
            <a:r>
              <a:rPr lang="en-GB" baseline="0" dirty="0"/>
              <a:t>Audience – when a view is given it should be listened to respectfully and given due weight, not just done in a tokenistic way.</a:t>
            </a:r>
          </a:p>
          <a:p>
            <a:endParaRPr lang="en-GB" baseline="0" dirty="0"/>
          </a:p>
          <a:p>
            <a:r>
              <a:rPr lang="en-GB" baseline="0" dirty="0"/>
              <a:t>Influence – this doesn’t mean that we will always follow through on what children and young people want, that might be in contravention of some of their other rights, </a:t>
            </a:r>
            <a:r>
              <a:rPr lang="en-GB" baseline="0" dirty="0" err="1"/>
              <a:t>eg.</a:t>
            </a:r>
            <a:r>
              <a:rPr lang="en-GB" baseline="0" dirty="0"/>
              <a:t> keeping them safe, but where it is appropriate and there are things that can be changed that will improve children and young people’s experience then we should change them.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8C683-9137-4122-84BD-5AA5692D6AF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633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CFF987B-5894-065B-8223-CBCF592EEC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sz="12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 messages:</a:t>
            </a:r>
          </a:p>
          <a:p>
            <a:r>
              <a:rPr lang="en-GB" sz="12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Forth Valley</a:t>
            </a:r>
            <a:r>
              <a:rPr lang="en-GB" sz="1200" kern="1200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West Lothian</a:t>
            </a:r>
            <a:r>
              <a:rPr lang="en-GB" sz="12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have created targeted intervention guidance for putting children and families at the centre. </a:t>
            </a:r>
          </a:p>
          <a:p>
            <a:r>
              <a:rPr lang="en-GB" sz="12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</a:t>
            </a:r>
            <a:r>
              <a:rPr lang="en-GB" sz="1200" kern="1200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follows the principles of </a:t>
            </a:r>
            <a:r>
              <a:rPr lang="en-GB" sz="1200" kern="1200" baseline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GIRFEC</a:t>
            </a:r>
            <a:r>
              <a:rPr lang="en-GB" sz="1200" kern="1200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12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sz="12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is a flow chart for targeted intervention:</a:t>
            </a:r>
          </a:p>
          <a:p>
            <a:endParaRPr lang="en-GB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Identify target pupils: use attendance data and early warning systems to identify target pupils.</a:t>
            </a:r>
          </a:p>
          <a:p>
            <a:r>
              <a:rPr lang="en-GB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Gather all views: gather individual views from the pupil, parent/carer, and key staff, to gain a holistic understanding of attendance problems.</a:t>
            </a:r>
          </a:p>
          <a:p>
            <a:r>
              <a:rPr lang="en-GB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Understand the causes: analyse qualitative data to determine the cause(s) and identify suitable interventions.</a:t>
            </a:r>
          </a:p>
          <a:p>
            <a:r>
              <a:rPr lang="en-GB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Co-create intervention plan: agree next steps and plan interventions in partnership with parents/carers, the pupils themselves, and any appropriate agencies.</a:t>
            </a:r>
          </a:p>
          <a:p>
            <a:r>
              <a:rPr lang="en-GB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Implement, monitor and evaluate: once interventions are implemented, continue to monitor progress and evaluate their effectiveness, sharing this information with all involved. </a:t>
            </a:r>
          </a:p>
          <a:p>
            <a:endParaRPr lang="en-GB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Attendance Targeted Intervention Guidance: </a:t>
            </a:r>
            <a:r>
              <a:rPr lang="en-GB" dirty="0">
                <a:hlinkClick r:id="rId3"/>
              </a:rPr>
              <a:t>https://blogs.glowscotland.org.uk/glowblogs/fvwlric/school-refusal-assessment-scale-sras-r/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991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31FF-9609-45BA-BAB4-DCD2FF3A663B}" type="slidenum">
              <a:rPr lang="en-GB" smtClean="0"/>
              <a:t>9</a:t>
            </a:fld>
            <a:endParaRPr lang="en-GB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3668DF3-0D59-EF53-BE50-FA44C3E55C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 messages: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Have parents and carers been made aware of the importance of attendance? Have learners? What is in place to support children who are often late – are they humiliated if they arrive after the start of the school day?</a:t>
            </a:r>
            <a:endParaRPr lang="en-GB" sz="18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56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FE3A7-C5A2-465F-3E83-90CA8E32C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BE2F62-037D-ABB9-A6DC-55015DCBB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E2AB1-27E6-0E6F-E86A-EBC6A3D18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3E05-D0FC-4709-BFA7-3712DF91F41C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78C9E-D81D-E853-AABE-69C4A4CBF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11F2D-C56F-AFDE-7D09-C036741B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FE8-2644-4A1B-BDF7-4A12AA8BD8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41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FA955-E680-06DC-0FB4-7F0074F8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4BCBE7-6631-32FA-6B01-4776045E9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D8B45-B764-BE82-B848-8693986BF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3E05-D0FC-4709-BFA7-3712DF91F41C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253AF-4645-B22C-6D59-2545F36F3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AB08A-69D9-1593-7F5E-33343DE4B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FE8-2644-4A1B-BDF7-4A12AA8BD8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37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A092CA-1F21-29F4-82A9-77808D38AF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280798-063D-C930-43DB-34131DD1A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92D72-5D7C-342D-C04F-C2619C0DD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3E05-D0FC-4709-BFA7-3712DF91F41C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04887-7280-9173-72F9-DD22D65F5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C6C1B-CD71-6283-4AA4-F1EBBFFA1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FE8-2644-4A1B-BDF7-4A12AA8BD8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40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B0705-7693-92A1-B1FF-EAF2A53C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5F142-9CE5-E9F2-A484-BD0D92516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87A47-774A-E3E8-D4ED-28DB69334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3E05-D0FC-4709-BFA7-3712DF91F41C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CF6FB-9E87-5F46-9A1A-38EC8865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2B3C5-C81A-4B2D-BB55-D8F95591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FE8-2644-4A1B-BDF7-4A12AA8BD8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73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F687-4509-ED1C-8A20-975364EFF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B7CAA-3226-6B76-3978-B32D16696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1807F-7E8E-F4B4-54CB-8F6D7EC8D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3E05-D0FC-4709-BFA7-3712DF91F41C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2BC39-4AC0-7805-C5BF-68F7A100A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BBB6E-2C25-1B7D-3B7A-90EA9F2F5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FE8-2644-4A1B-BDF7-4A12AA8BD8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74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1E951-AAD2-B888-F583-9953482FF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3797C-8A39-B0E4-5703-C916FC6683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8ABDA-6317-D942-F352-0BB094892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F74AB-275C-B7CC-D7BF-41A40296B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3E05-D0FC-4709-BFA7-3712DF91F41C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F26844-BD21-9E15-0879-A05C3E743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880F7E-8C05-8EF2-A75E-9487293E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FE8-2644-4A1B-BDF7-4A12AA8BD8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088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7B8A8-093C-CB0E-BA5D-C719E7EB7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42320-B3E5-B0B2-E3BF-4AF8B77E5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8115D-9415-901B-4F56-6691AD085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3366D1-D24E-B971-7A20-F91CA9609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864040-0C76-FE42-FE06-F94FDAFB5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A8B4A9-4C92-CA19-1D3A-9FBD2C922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3E05-D0FC-4709-BFA7-3712DF91F41C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3AF39E-6206-0BAB-7068-067F07BB4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D0AA6A-8DAB-93F9-3739-829F2E44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FE8-2644-4A1B-BDF7-4A12AA8BD8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48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C9AE7-6491-83CB-371B-2EC19FBC0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5FBB9A-9B53-1451-3D23-400462F11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3E05-D0FC-4709-BFA7-3712DF91F41C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658985-68BC-0DD6-3633-06D700DD5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136850-E26C-A1CE-4269-CADD288DA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FE8-2644-4A1B-BDF7-4A12AA8BD8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87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B76CF0-5A37-7CC3-F3A9-E9B4ED6C5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3E05-D0FC-4709-BFA7-3712DF91F41C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628BC3-9DF3-AD04-6FEF-3C262B9AF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7FD3E-9B65-B17A-7377-264A05B5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FE8-2644-4A1B-BDF7-4A12AA8BD8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62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29AC8-9D75-8130-321B-F98557D6F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CC380-71CB-C8BE-CEAE-39E5EF9DB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304FED-8B8C-B09E-A026-48C3E0D99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D933F-5A6B-3B32-1F56-C729548A7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3E05-D0FC-4709-BFA7-3712DF91F41C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5AF97-162A-3E05-BB33-63DDBB892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0A2B5-9290-DA31-8D9C-8F86BF15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FE8-2644-4A1B-BDF7-4A12AA8BD8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09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F3FA3-681C-59D4-6410-8F975F8C4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30C7B9-3DC2-D5B9-D87E-1F90FCA372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6FC7BB-3BB3-2FAE-7362-E7BD2A967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59068-ADE8-932B-7D94-E3C60AB74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3E05-D0FC-4709-BFA7-3712DF91F41C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7FF23-BCC8-3287-3717-B4A0A0EDF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8DE884-A212-39A2-A593-59831DB34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FE8-2644-4A1B-BDF7-4A12AA8BD8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74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AB1FB0-1848-CE08-AA8A-7F07B9650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4F96D6-7B11-6F0F-5CFC-185C9EA33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9D464-302A-75AD-0317-D0C249C0FB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C3E05-D0FC-4709-BFA7-3712DF91F41C}" type="datetimeFigureOut">
              <a:rPr lang="en-GB" smtClean="0"/>
              <a:t>28/08/2024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DAAFD-94DD-65C2-7433-36C725B39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7A784-016F-B25C-6C39-F9595CB28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0BFE8-2644-4A1B-BDF7-4A12AA8BD8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96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scot/publications/included-engaged-involved-part-1-positive-approach-promotion-management-attendance-scottish-school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ducation.gov.scot/resource-themes/childrens-rights-in-scotland/" TargetMode="External"/><Relationship Id="rId4" Type="http://schemas.openxmlformats.org/officeDocument/2006/relationships/hyperlink" Target="https://education.gov.scot/resources/improving-attendance-in-scotland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ducation.gov.scot/about-education-scotland/planning-and-reporting/improving-attendance-in-scotland/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hyperlink" Target="https://courses.lumenlearning.com/microeconomics/chapter/putting-it-together-13/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hyperlink" Target="https://creativecommons.org/licenses/by/3.0/" TargetMode="Externa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logs.glowscotland.org.uk/glowblogs/fvwlric/school-refusal-assessment-scale-sras-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6E357300-FCF7-E728-C6A7-E67D3E06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317" y="2154211"/>
            <a:ext cx="10800000" cy="2677656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charset="0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charset="0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charset="0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6000" b="0" kern="1200" dirty="0">
                <a:latin typeface="+mn-lt"/>
                <a:ea typeface="Roboto Light" panose="02000000000000000000" pitchFamily="2" charset="0"/>
                <a:cs typeface="Arial"/>
              </a:rPr>
              <a:t>Supporting Attendance: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Putting Children, Young People and Families at the Centre</a:t>
            </a:r>
            <a:endParaRPr lang="en-GB" altLang="en-US" sz="5400" b="0" kern="1200" dirty="0">
              <a:latin typeface="+mn-lt"/>
              <a:ea typeface="Roboto Light" panose="02000000000000000000" pitchFamily="2" charset="0"/>
              <a:cs typeface="Arial"/>
            </a:endParaRPr>
          </a:p>
        </p:txBody>
      </p:sp>
      <p:pic>
        <p:nvPicPr>
          <p:cNvPr id="4" name="Picture 3" descr="Education Scotland Logo">
            <a:extLst>
              <a:ext uri="{FF2B5EF4-FFF2-40B4-BE49-F238E27FC236}">
                <a16:creationId xmlns:a16="http://schemas.microsoft.com/office/drawing/2014/main" id="{B7A35B87-9331-8E41-5BC9-5446956F0B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7892" y="290696"/>
            <a:ext cx="4232791" cy="186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Banner" title="Education Scotland banner">
            <a:extLst>
              <a:ext uri="{FF2B5EF4-FFF2-40B4-BE49-F238E27FC236}">
                <a16:creationId xmlns:a16="http://schemas.microsoft.com/office/drawing/2014/main" id="{CE4FA70F-4192-D289-0A6F-D73882DCA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036"/>
            <a:ext cx="12188504" cy="13775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CBB7960-91E5-4A72-9D74-246205ADC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8803" y="354704"/>
            <a:ext cx="11380569" cy="67222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effectLst/>
                <a:latin typeface="Segoe UI" panose="020B0502040204020203" pitchFamily="34" charset="0"/>
              </a:rPr>
              <a:t>Considerations for all adults who support me Part 2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lt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A165F1-3D4B-CBF3-0E0A-7797D209922C}"/>
              </a:ext>
            </a:extLst>
          </p:cNvPr>
          <p:cNvSpPr txBox="1"/>
          <p:nvPr/>
        </p:nvSpPr>
        <p:spPr>
          <a:xfrm>
            <a:off x="508803" y="1026931"/>
            <a:ext cx="884080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5. When does my attendance become a concern?</a:t>
            </a:r>
          </a:p>
          <a:p>
            <a:endParaRPr lang="en-GB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Are you aware of children and young people whose attendance is at risk of becoming a concern, and put in early intervention(s)?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Is the tracking you have in place able to identify early thresholds?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 you know who your most vulnerable to absence</a:t>
            </a:r>
            <a:r>
              <a:rPr lang="en-GB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; those impacted by poverty, </a:t>
            </a:r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young people from Gypsy and Traveller communities, children and young people who have been excluded </a:t>
            </a:r>
            <a:r>
              <a:rPr lang="en-GB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learners with additional support needs; </a:t>
            </a:r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including young carers, those who have experienced care, health issues and anxiety?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 you have systems in place to report children and young people who may be missing, or at risk, in the community when not in school?</a:t>
            </a:r>
          </a:p>
          <a:p>
            <a:endParaRPr lang="en-GB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Who can help me?</a:t>
            </a:r>
          </a:p>
          <a:p>
            <a:pPr lvl="0"/>
            <a:endParaRPr lang="en-GB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How strong are your partnerships across services in supporting families and learners?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What processes are there to support families with routine in the home, including bedtime and mornings?</a:t>
            </a:r>
          </a:p>
        </p:txBody>
      </p:sp>
      <p:pic>
        <p:nvPicPr>
          <p:cNvPr id="3" name="Picture 2" descr="Image of group of people looking at a calendar with text shared understanding of the importance of attendance">
            <a:extLst>
              <a:ext uri="{FF2B5EF4-FFF2-40B4-BE49-F238E27FC236}">
                <a16:creationId xmlns:a16="http://schemas.microsoft.com/office/drawing/2014/main" id="{F58BAF81-1C44-799C-6C5A-8D4AA3C2B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607" y="1026931"/>
            <a:ext cx="2636920" cy="228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22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50CF65DD-729B-CBB1-96F4-092BA28A6E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2971" y="248349"/>
            <a:ext cx="10268828" cy="7232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srgbClr val="B3D23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Pushes and </a:t>
            </a:r>
            <a:r>
              <a:rPr lang="en-GB" sz="4000" dirty="0">
                <a:latin typeface="+mn-lt"/>
                <a:ea typeface="+mn-ea"/>
                <a:cs typeface="Arial" panose="020B0604020202020204" pitchFamily="34" charset="0"/>
              </a:rPr>
              <a:t>p</a:t>
            </a:r>
            <a:r>
              <a:rPr kumimoji="0" lang="en-GB" sz="40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ulls</a:t>
            </a: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to support attendance</a:t>
            </a:r>
          </a:p>
        </p:txBody>
      </p:sp>
      <p:grpSp>
        <p:nvGrpSpPr>
          <p:cNvPr id="14" name="Group 13" title="Push and pull">
            <a:extLst>
              <a:ext uri="{FF2B5EF4-FFF2-40B4-BE49-F238E27FC236}">
                <a16:creationId xmlns:a16="http://schemas.microsoft.com/office/drawing/2014/main" id="{1EC2F95A-7C94-D119-E171-2A04AF5CA13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382971" y="1986889"/>
            <a:ext cx="11426058" cy="4085039"/>
            <a:chOff x="368572" y="1368580"/>
            <a:chExt cx="11426058" cy="4085039"/>
          </a:xfrm>
        </p:grpSpPr>
        <p:pic>
          <p:nvPicPr>
            <p:cNvPr id="2" name="Graphic 1" descr="Home with solid fill">
              <a:extLst>
                <a:ext uri="{FF2B5EF4-FFF2-40B4-BE49-F238E27FC236}">
                  <a16:creationId xmlns:a16="http://schemas.microsoft.com/office/drawing/2014/main" id="{93CE6DB3-13C5-A0C3-A01E-12B240FD0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8572" y="1891800"/>
              <a:ext cx="2520000" cy="2520000"/>
            </a:xfrm>
            <a:prstGeom prst="rect">
              <a:avLst/>
            </a:prstGeom>
          </p:spPr>
        </p:pic>
        <p:pic>
          <p:nvPicPr>
            <p:cNvPr id="2050" name="Picture 2" descr="School Building Icon Black and White">
              <a:extLst>
                <a:ext uri="{FF2B5EF4-FFF2-40B4-BE49-F238E27FC236}">
                  <a16:creationId xmlns:a16="http://schemas.microsoft.com/office/drawing/2014/main" id="{F104C166-37E9-A04F-D406-8467EDA51B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94" r="33492"/>
            <a:stretch/>
          </p:blipFill>
          <p:spPr bwMode="auto">
            <a:xfrm>
              <a:off x="9274630" y="1891800"/>
              <a:ext cx="2520000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Graphic 3" descr="Children with solid fill">
              <a:extLst>
                <a:ext uri="{FF2B5EF4-FFF2-40B4-BE49-F238E27FC236}">
                  <a16:creationId xmlns:a16="http://schemas.microsoft.com/office/drawing/2014/main" id="{EFC74065-B967-9AD7-D808-FBE38BE19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20714" y="2345871"/>
              <a:ext cx="2166257" cy="2166257"/>
            </a:xfrm>
            <a:prstGeom prst="rect">
              <a:avLst/>
            </a:prstGeom>
          </p:spPr>
        </p:pic>
        <p:cxnSp>
          <p:nvCxnSpPr>
            <p:cNvPr id="6" name="Straight Arrow Connector 5" descr="red arrow points to home">
              <a:extLst>
                <a:ext uri="{FF2B5EF4-FFF2-40B4-BE49-F238E27FC236}">
                  <a16:creationId xmlns:a16="http://schemas.microsoft.com/office/drawing/2014/main" id="{27695C97-516B-F504-EF8C-E9B4EFD7B687}"/>
                </a:ext>
              </a:extLst>
            </p:cNvPr>
            <p:cNvCxnSpPr/>
            <p:nvPr/>
          </p:nvCxnSpPr>
          <p:spPr>
            <a:xfrm flipH="1">
              <a:off x="2888572" y="2630485"/>
              <a:ext cx="1800000" cy="0"/>
            </a:xfrm>
            <a:prstGeom prst="straightConnector1">
              <a:avLst/>
            </a:prstGeom>
            <a:ln w="152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BB51EDC3-7834-08BB-0C55-4C0689307ABD}"/>
                </a:ext>
              </a:extLst>
            </p:cNvPr>
            <p:cNvCxnSpPr/>
            <p:nvPr/>
          </p:nvCxnSpPr>
          <p:spPr>
            <a:xfrm flipH="1">
              <a:off x="6996000" y="2630485"/>
              <a:ext cx="1800000" cy="0"/>
            </a:xfrm>
            <a:prstGeom prst="straightConnector1">
              <a:avLst/>
            </a:prstGeom>
            <a:ln w="152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D22B6EE-6DD7-8DA5-7BC2-6B11DD0B1C29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888572" y="3842656"/>
              <a:ext cx="1800000" cy="0"/>
            </a:xfrm>
            <a:prstGeom prst="straightConnector1">
              <a:avLst/>
            </a:prstGeom>
            <a:ln w="152400">
              <a:solidFill>
                <a:srgbClr val="33CC3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DBA0CD4-B0A7-C69D-8B61-19EF346C8474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6996000" y="3842656"/>
              <a:ext cx="1800000" cy="0"/>
            </a:xfrm>
            <a:prstGeom prst="straightConnector1">
              <a:avLst/>
            </a:prstGeom>
            <a:ln w="152400">
              <a:solidFill>
                <a:srgbClr val="33CC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C605831-BF43-186B-9184-E3460B98B4CA}"/>
                </a:ext>
              </a:extLst>
            </p:cNvPr>
            <p:cNvSpPr txBox="1"/>
            <p:nvPr/>
          </p:nvSpPr>
          <p:spPr>
            <a:xfrm>
              <a:off x="2667000" y="1368580"/>
              <a:ext cx="20215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/>
                <a:t>Pull to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F919762-CC51-0B92-AA52-A91909E96F6F}"/>
                </a:ext>
              </a:extLst>
            </p:cNvPr>
            <p:cNvSpPr txBox="1"/>
            <p:nvPr/>
          </p:nvSpPr>
          <p:spPr>
            <a:xfrm>
              <a:off x="6774428" y="1368580"/>
              <a:ext cx="21518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/>
                <a:t>Push away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6549BC-ABD6-20E3-8416-5A4B9BA9CBFF}"/>
                </a:ext>
              </a:extLst>
            </p:cNvPr>
            <p:cNvSpPr txBox="1"/>
            <p:nvPr/>
          </p:nvSpPr>
          <p:spPr>
            <a:xfrm>
              <a:off x="2666999" y="4376401"/>
              <a:ext cx="21662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/>
                <a:t>Push away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A1DC2B-FD7F-C4B2-F0A2-AC5FC6EBAB93}"/>
                </a:ext>
              </a:extLst>
            </p:cNvPr>
            <p:cNvSpPr txBox="1"/>
            <p:nvPr/>
          </p:nvSpPr>
          <p:spPr>
            <a:xfrm>
              <a:off x="6774428" y="4390932"/>
              <a:ext cx="20215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/>
                <a:t>Pull 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4911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E98F68-A6DF-392B-D77C-156AA81E243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8346" y="206659"/>
            <a:ext cx="6821488" cy="7429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Resources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  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834" y="1023875"/>
            <a:ext cx="11563061" cy="438652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</a:pPr>
            <a:r>
              <a:rPr lang="en-GB" sz="2000" dirty="0">
                <a:hlinkClick r:id="rId3"/>
              </a:rPr>
              <a:t>Included, engaged and involved part 1 (gov.scot)</a:t>
            </a:r>
            <a:endParaRPr lang="en-GB" sz="2000" b="1" dirty="0">
              <a:ea typeface="Times New Roman" panose="02020603050405020304" pitchFamily="18" charset="0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ea typeface="Times New Roman" panose="02020603050405020304" pitchFamily="18" charset="0"/>
                <a:cs typeface="Arial"/>
              </a:rPr>
              <a:t>This national policy provides the framework for the promotion and management of attendance and absence.</a:t>
            </a:r>
          </a:p>
          <a:p>
            <a:pPr>
              <a:lnSpc>
                <a:spcPct val="115000"/>
              </a:lnSpc>
            </a:pPr>
            <a:endParaRPr lang="en-GB" sz="2000" dirty="0">
              <a:ea typeface="Times New Roman" panose="02020603050405020304" pitchFamily="18" charset="0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hlinkClick r:id="rId4"/>
              </a:rPr>
              <a:t>Improving attendance in Scotland | Resources | Education Scotland</a:t>
            </a:r>
            <a:endParaRPr lang="en-GB" sz="2000" dirty="0"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ea typeface="Times New Roman" panose="02020603050405020304" pitchFamily="18" charset="0"/>
                <a:cs typeface="Arial"/>
              </a:rPr>
              <a:t>Resource page for supporting attendance</a:t>
            </a:r>
          </a:p>
          <a:p>
            <a:pPr>
              <a:lnSpc>
                <a:spcPct val="115000"/>
              </a:lnSpc>
            </a:pPr>
            <a:endParaRPr lang="en-GB" sz="2000" dirty="0">
              <a:ea typeface="Times New Roman" panose="02020603050405020304" pitchFamily="18" charset="0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ea typeface="Times New Roman" panose="02020603050405020304" pitchFamily="18" charset="0"/>
                <a:cs typeface="Arial"/>
                <a:hlinkClick r:id="rId5"/>
              </a:rPr>
              <a:t>https://education.gov.scot/resource-themes/childrens-rights-in-scotland/</a:t>
            </a:r>
            <a:endParaRPr lang="en-GB" sz="2000" dirty="0">
              <a:ea typeface="Times New Roman" panose="02020603050405020304" pitchFamily="18" charset="0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highlight>
                  <a:srgbClr val="FAFAFA"/>
                </a:highlight>
                <a:cs typeface="Arial" panose="020B0604020202020204" pitchFamily="34" charset="0"/>
              </a:rPr>
              <a:t>H</a:t>
            </a:r>
            <a:r>
              <a:rPr lang="en-GB" sz="2000" b="0" i="0" dirty="0">
                <a:effectLst/>
                <a:highlight>
                  <a:srgbClr val="FAFAFA"/>
                </a:highlight>
                <a:cs typeface="Arial" panose="020B0604020202020204" pitchFamily="34" charset="0"/>
              </a:rPr>
              <a:t>elp to take forward a children’s rights approach to policy and practice.</a:t>
            </a:r>
          </a:p>
          <a:p>
            <a:pPr>
              <a:lnSpc>
                <a:spcPct val="115000"/>
              </a:lnSpc>
            </a:pPr>
            <a:endParaRPr lang="en-GB" sz="2000" dirty="0">
              <a:highlight>
                <a:srgbClr val="FAFAFA"/>
              </a:highlight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solidFill>
                  <a:srgbClr val="FF0000"/>
                </a:solidFill>
                <a:highlight>
                  <a:srgbClr val="FAFAFA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Insert link </a:t>
            </a:r>
          </a:p>
          <a:p>
            <a:pPr>
              <a:lnSpc>
                <a:spcPct val="115000"/>
              </a:lnSpc>
            </a:pPr>
            <a:r>
              <a:rPr lang="en-GB" sz="2000" dirty="0">
                <a:highlight>
                  <a:srgbClr val="FAFAFA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Support to data to identify groups for improved attendance. 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GB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781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6">
            <a:extLst>
              <a:ext uri="{FF2B5EF4-FFF2-40B4-BE49-F238E27FC236}">
                <a16:creationId xmlns:a16="http://schemas.microsoft.com/office/drawing/2014/main" id="{51A4B31C-6F5B-D9AF-EB39-7B6F1AB6F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77183" y="4064641"/>
            <a:ext cx="10800000" cy="830997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600" noProof="0" dirty="0">
                <a:latin typeface="+mn-lt"/>
                <a:ea typeface="Roboto Light" panose="02000000000000000000" pitchFamily="2" charset="0"/>
                <a:cs typeface="Arial"/>
              </a:rPr>
              <a:t>Thank you!</a:t>
            </a:r>
            <a:endParaRPr lang="en-GB" alt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Roboto Light" panose="02000000000000000000" pitchFamily="2" charset="0"/>
              <a:cs typeface="Arial"/>
            </a:endParaRPr>
          </a:p>
        </p:txBody>
      </p:sp>
      <p:pic>
        <p:nvPicPr>
          <p:cNvPr id="6" name="Picture 5" descr="Banner" title="Education Scotland bann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036"/>
            <a:ext cx="12188504" cy="1377584"/>
          </a:xfrm>
          <a:prstGeom prst="rect">
            <a:avLst/>
          </a:prstGeom>
        </p:spPr>
      </p:pic>
      <p:pic>
        <p:nvPicPr>
          <p:cNvPr id="4" name="Picture 3" descr="Education Scotland Logo" title="Logo">
            <a:extLst>
              <a:ext uri="{FF2B5EF4-FFF2-40B4-BE49-F238E27FC236}">
                <a16:creationId xmlns:a16="http://schemas.microsoft.com/office/drawing/2014/main" id="{B7A35B87-9331-8E41-5BC9-5446956F0B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7892" y="290696"/>
            <a:ext cx="4232791" cy="186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QR code" title="Feedback for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1982" y="3044315"/>
            <a:ext cx="2146522" cy="214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2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Link to  Improving Attendance:underatnding the Issues report" title="Link">
            <a:extLst>
              <a:ext uri="{FF2B5EF4-FFF2-40B4-BE49-F238E27FC236}">
                <a16:creationId xmlns:a16="http://schemas.microsoft.com/office/drawing/2014/main" id="{757DFFDE-8109-3A4E-CECB-3FA79AEBC47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6812" y="185372"/>
            <a:ext cx="8343900" cy="7976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Roboto Light" panose="02000000000000000000" pitchFamily="2" charset="0"/>
                <a:cs typeface="+mn-cs"/>
              </a:rPr>
              <a:t>Improving attendance in Scotland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Roboto Light" panose="02000000000000000000" pitchFamily="2" charset="0"/>
              <a:cs typeface="Arial"/>
            </a:endParaRPr>
          </a:p>
        </p:txBody>
      </p:sp>
      <p:pic>
        <p:nvPicPr>
          <p:cNvPr id="15" name="Picture 14" descr="Image of the key findings that are outlined more fully in the report" title="Sketchnote ">
            <a:extLst>
              <a:ext uri="{FF2B5EF4-FFF2-40B4-BE49-F238E27FC236}">
                <a16:creationId xmlns:a16="http://schemas.microsoft.com/office/drawing/2014/main" id="{0A874235-6087-F496-A5BF-21BAAA9ED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" t="15637" r="77959" b="76053"/>
          <a:stretch/>
        </p:blipFill>
        <p:spPr>
          <a:xfrm>
            <a:off x="456812" y="1570775"/>
            <a:ext cx="1674305" cy="548481"/>
          </a:xfrm>
          <a:prstGeom prst="rect">
            <a:avLst/>
          </a:prstGeom>
        </p:spPr>
      </p:pic>
      <p:pic>
        <p:nvPicPr>
          <p:cNvPr id="6" name="Picture 5" descr="llink to paper" title="QR code">
            <a:extLst>
              <a:ext uri="{FF2B5EF4-FFF2-40B4-BE49-F238E27FC236}">
                <a16:creationId xmlns:a16="http://schemas.microsoft.com/office/drawing/2014/main" id="{EA8528A7-B6CA-098B-BB09-B913D6AEB44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5589" y="3461043"/>
            <a:ext cx="2607576" cy="2320504"/>
          </a:xfrm>
          <a:prstGeom prst="rect">
            <a:avLst/>
          </a:prstGeom>
        </p:spPr>
      </p:pic>
      <p:sp>
        <p:nvSpPr>
          <p:cNvPr id="7" name="Title 3" descr="Link to  Improving Attendance:underatnding the Issues report" title="Link">
            <a:extLst>
              <a:ext uri="{FF2B5EF4-FFF2-40B4-BE49-F238E27FC236}">
                <a16:creationId xmlns:a16="http://schemas.microsoft.com/office/drawing/2014/main" id="{25A03A5E-2F11-6445-683B-AF8B29DB8F60}"/>
              </a:ext>
            </a:extLst>
          </p:cNvPr>
          <p:cNvSpPr txBox="1">
            <a:spLocks/>
          </p:cNvSpPr>
          <p:nvPr/>
        </p:nvSpPr>
        <p:spPr>
          <a:xfrm>
            <a:off x="8655589" y="1387896"/>
            <a:ext cx="2897822" cy="17081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  <a:defRPr/>
            </a:pPr>
            <a:r>
              <a:rPr lang="en-GB" sz="2800" dirty="0">
                <a:latin typeface="+mn-lt"/>
                <a:ea typeface="Roboto Light" panose="02000000000000000000" pitchFamily="2" charset="0"/>
                <a:cs typeface="+mn-cs"/>
              </a:rPr>
              <a:t>Read </a:t>
            </a:r>
            <a:r>
              <a:rPr lang="en-GB" sz="2800" dirty="0">
                <a:latin typeface="+mn-lt"/>
                <a:hlinkClick r:id="rId5"/>
              </a:rPr>
              <a:t>Improving Attendance in Scotland</a:t>
            </a:r>
            <a:endParaRPr lang="en-GB" sz="2800" dirty="0">
              <a:latin typeface="+mn-lt"/>
              <a:ea typeface="Roboto Light" panose="02000000000000000000" pitchFamily="2" charset="0"/>
              <a:cs typeface="Arial"/>
            </a:endParaRPr>
          </a:p>
        </p:txBody>
      </p:sp>
      <p:pic>
        <p:nvPicPr>
          <p:cNvPr id="2" name="Picture 1" descr="Image of the key findings that are outlined more fully in the report" title="Sketchnote ">
            <a:extLst>
              <a:ext uri="{FF2B5EF4-FFF2-40B4-BE49-F238E27FC236}">
                <a16:creationId xmlns:a16="http://schemas.microsoft.com/office/drawing/2014/main" id="{58B8FDDF-045C-0521-8E1D-808757124D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" t="71019" r="71870" b="4972"/>
          <a:stretch/>
        </p:blipFill>
        <p:spPr>
          <a:xfrm>
            <a:off x="376216" y="2119256"/>
            <a:ext cx="6293525" cy="415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6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474" y="396409"/>
            <a:ext cx="8805040" cy="57785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+mn-lt"/>
              </a:rPr>
              <a:t>Goals of Education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93474" y="1517593"/>
            <a:ext cx="6287183" cy="372968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BB5"/>
              </a:buClr>
              <a:buFont typeface="Arial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2pPr>
            <a:lvl3pPr marL="12573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ABB5"/>
              </a:buClr>
              <a:buSzTx/>
              <a:buFont typeface="Lucida Grande"/>
              <a:buChar char="-"/>
              <a:tabLst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3pPr>
            <a:lvl4pPr marL="17145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BB5"/>
              </a:buClr>
              <a:buFont typeface="Wingdings" charset="2"/>
              <a:buChar char="Ø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BB5"/>
              </a:buClr>
              <a:buFont typeface="Lucida Grande"/>
              <a:buChar char="-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BB5"/>
              </a:buClr>
              <a:buFontTx/>
              <a:buChar char="»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r>
              <a:rPr lang="en-GB" sz="2275" kern="0" dirty="0"/>
              <a:t>4 main articles</a:t>
            </a:r>
          </a:p>
          <a:p>
            <a:pPr lvl="1"/>
            <a:r>
              <a:rPr lang="en-GB" sz="2275" b="1" kern="0" dirty="0"/>
              <a:t>28 – Right to an education. This must respect children’s dignity</a:t>
            </a:r>
          </a:p>
          <a:p>
            <a:pPr lvl="1"/>
            <a:r>
              <a:rPr lang="en-GB" sz="2275" b="1" kern="0" dirty="0"/>
              <a:t>29 – Education must develop every child’s personality, talents and abilities to the full</a:t>
            </a:r>
          </a:p>
          <a:p>
            <a:pPr lvl="1"/>
            <a:r>
              <a:rPr lang="en-GB" sz="2275" b="1" kern="0" dirty="0"/>
              <a:t>30 – Right to language, customs and religion of your family</a:t>
            </a:r>
          </a:p>
          <a:p>
            <a:pPr lvl="1"/>
            <a:r>
              <a:rPr lang="en-GB" sz="2275" b="1" kern="0" dirty="0"/>
              <a:t>31 – Relax, play and take part in a wide range of cultural and artistic activities</a:t>
            </a:r>
          </a:p>
          <a:p>
            <a:pPr lvl="1"/>
            <a:endParaRPr lang="en-GB" sz="2275" b="1" kern="0" dirty="0"/>
          </a:p>
        </p:txBody>
      </p:sp>
      <p:pic>
        <p:nvPicPr>
          <p:cNvPr id="5" name="Picture 2" descr="Image of The United Nations Convention on the Rights of the Chi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662" y="1505210"/>
            <a:ext cx="2736827" cy="3854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/>
          <p:nvPr/>
        </p:nvSpPr>
        <p:spPr>
          <a:xfrm>
            <a:off x="7310104" y="5929938"/>
            <a:ext cx="4467225" cy="35820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211018" algn="r">
              <a:tabLst>
                <a:tab pos="2706092" algn="l"/>
              </a:tabLst>
            </a:pPr>
            <a:r>
              <a:rPr lang="en-GB" sz="1138" b="1">
                <a:solidFill>
                  <a:schemeClr val="bg1"/>
                </a:solidFill>
              </a:rPr>
              <a:t>Do luchd-ionnsachaidh na h-Alba, le luchd-foghlaim Alba </a:t>
            </a:r>
          </a:p>
        </p:txBody>
      </p:sp>
      <p:grpSp>
        <p:nvGrpSpPr>
          <p:cNvPr id="4" name="Group 3" descr="Image of a speech bubble with the text talking point." title="Talking point">
            <a:extLst>
              <a:ext uri="{FF2B5EF4-FFF2-40B4-BE49-F238E27FC236}">
                <a16:creationId xmlns:a16="http://schemas.microsoft.com/office/drawing/2014/main" id="{0E589027-D606-F442-14E1-2EBDA97CD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43621" y="0"/>
            <a:ext cx="3190457" cy="1292087"/>
            <a:chOff x="34113" y="5056861"/>
            <a:chExt cx="2725583" cy="1392099"/>
          </a:xfrm>
          <a:solidFill>
            <a:schemeClr val="bg1"/>
          </a:solidFill>
        </p:grpSpPr>
        <p:pic>
          <p:nvPicPr>
            <p:cNvPr id="6" name="Graphic 5" descr="Chat bubble with solid fill">
              <a:extLst>
                <a:ext uri="{FF2B5EF4-FFF2-40B4-BE49-F238E27FC236}">
                  <a16:creationId xmlns:a16="http://schemas.microsoft.com/office/drawing/2014/main" id="{1F5563DC-0A24-A5D6-7DF9-80C3DED9E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113" y="5056861"/>
              <a:ext cx="1594511" cy="139209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309F93-0941-8FF0-834B-B8F7443CC660}"/>
                </a:ext>
              </a:extLst>
            </p:cNvPr>
            <p:cNvSpPr txBox="1"/>
            <p:nvPr/>
          </p:nvSpPr>
          <p:spPr>
            <a:xfrm>
              <a:off x="1443616" y="5417446"/>
              <a:ext cx="1316080" cy="34885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Talking 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6915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011" y="295152"/>
            <a:ext cx="10409654" cy="987307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4000" dirty="0">
                <a:latin typeface="+mn-lt"/>
                <a:ea typeface="Roboto Light" panose="02000000000000000000" pitchFamily="2" charset="0"/>
                <a:cs typeface="Arial" panose="020B0604020202020204" pitchFamily="34" charset="0"/>
              </a:rPr>
              <a:t>Engagement is as important as attendance</a:t>
            </a:r>
            <a:endParaRPr lang="en-GB" sz="4000" dirty="0">
              <a:highlight>
                <a:srgbClr val="FFFF00"/>
              </a:highlight>
              <a:latin typeface="+mn-lt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2484" y="1831119"/>
            <a:ext cx="10335015" cy="3901837"/>
          </a:xfrm>
          <a:prstGeom prst="rect">
            <a:avLst/>
          </a:prstGeom>
          <a:ln w="28575">
            <a:solidFill>
              <a:srgbClr val="00ABB5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 dirty="0">
                <a:latin typeface="Arial"/>
                <a:ea typeface="Yu Mincho"/>
                <a:cs typeface="Arial"/>
              </a:rPr>
              <a:t>Engagement happens when children and young people give attention to, and are actively involved in, a learning task.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 dirty="0">
                <a:latin typeface="Arial"/>
                <a:ea typeface="Yu Mincho"/>
                <a:cs typeface="Arial"/>
              </a:rPr>
              <a:t>Types of e</a:t>
            </a:r>
            <a:r>
              <a:rPr lang="en-GB" sz="2400" dirty="0">
                <a:latin typeface="Arial"/>
                <a:ea typeface="Calibri" panose="020F0502020204030204" pitchFamily="34" charset="0"/>
                <a:cs typeface="Arial"/>
              </a:rPr>
              <a:t>ngagement include:</a:t>
            </a:r>
            <a:endParaRPr lang="en-GB" sz="2400" dirty="0">
              <a:latin typeface="Arial"/>
              <a:ea typeface="Times New Roman" panose="02020603050405020304" pitchFamily="18" charset="0"/>
              <a:cs typeface="Arial"/>
            </a:endParaRPr>
          </a:p>
          <a:p>
            <a:pPr marL="541020" lvl="0" indent="-36322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Arial"/>
                <a:ea typeface="Calibri" panose="020F0502020204030204" pitchFamily="34" charset="0"/>
                <a:cs typeface="Arial"/>
              </a:rPr>
              <a:t>emotional</a:t>
            </a:r>
            <a:r>
              <a:rPr lang="en-GB" sz="2400" dirty="0">
                <a:latin typeface="Arial"/>
                <a:ea typeface="Yu Mincho"/>
                <a:cs typeface="Arial"/>
              </a:rPr>
              <a:t> (interest, boredom, happiness)</a:t>
            </a:r>
            <a:endParaRPr lang="en-GB" sz="2400" dirty="0">
              <a:latin typeface="Arial"/>
              <a:ea typeface="Times New Roman" panose="02020603050405020304" pitchFamily="18" charset="0"/>
              <a:cs typeface="Arial"/>
            </a:endParaRPr>
          </a:p>
          <a:p>
            <a:pPr marL="541020" indent="-36322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latin typeface="Arial"/>
                <a:ea typeface="Calibri" panose="020F0502020204030204" pitchFamily="34" charset="0"/>
                <a:cs typeface="Arial"/>
              </a:rPr>
              <a:t>behavioural (attention, effort, persistence) </a:t>
            </a:r>
          </a:p>
          <a:p>
            <a:pPr marL="541020" lvl="0" indent="-36322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Arial"/>
                <a:ea typeface="Calibri" panose="020F0502020204030204" pitchFamily="34" charset="0"/>
                <a:cs typeface="Arial"/>
              </a:rPr>
              <a:t>cognitive (motivation, learning strategies) </a:t>
            </a:r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41020" indent="-36322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latin typeface="Arial"/>
                <a:ea typeface="Calibri" panose="020F0502020204030204" pitchFamily="34" charset="0"/>
                <a:cs typeface="Arial"/>
              </a:rPr>
              <a:t>agency (expressing interests and needs) </a:t>
            </a: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image" title="Engagement is as important as attendance">
            <a:extLst>
              <a:ext uri="{FF2B5EF4-FFF2-40B4-BE49-F238E27FC236}">
                <a16:creationId xmlns:a16="http://schemas.microsoft.com/office/drawing/2014/main" id="{19A97EAE-B3D5-09E1-AE18-AC38F6551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96" t="11502" r="1403" b="11847"/>
          <a:stretch/>
        </p:blipFill>
        <p:spPr>
          <a:xfrm>
            <a:off x="7921126" y="4746171"/>
            <a:ext cx="4131538" cy="202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67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2C0E328-086A-B5A1-1DD9-9B9720428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75954" y="6870700"/>
            <a:ext cx="241604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 dirty="0">
                <a:solidFill>
                  <a:srgbClr val="FFFFFF"/>
                </a:solidFill>
                <a:latin typeface="+mn-lt"/>
                <a:hlinkClick r:id="rId3" tooltip="https://courses.lumenlearning.com/microeconomics/chapter/putting-it-together-13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 dirty="0">
                <a:solidFill>
                  <a:srgbClr val="FFFFFF"/>
                </a:solidFill>
                <a:latin typeface="+mn-lt"/>
              </a:rPr>
              <a:t> by Unknown Author is licensed under </a:t>
            </a:r>
            <a:r>
              <a:rPr lang="en-GB" sz="700" dirty="0">
                <a:solidFill>
                  <a:srgbClr val="FFFFFF"/>
                </a:solidFill>
                <a:latin typeface="+mn-lt"/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GB" sz="7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96607" y="5023400"/>
            <a:ext cx="3336554" cy="40011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sz="2000" dirty="0">
                <a:latin typeface="Arial"/>
                <a:ea typeface="Calibri"/>
                <a:cs typeface="Calibri"/>
              </a:rPr>
              <a:t>(</a:t>
            </a:r>
            <a:r>
              <a:rPr lang="en-GB" sz="2000" dirty="0">
                <a:latin typeface="Arial"/>
                <a:ea typeface="Times New Roman" panose="02020603050405020304" pitchFamily="18" charset="0"/>
                <a:cs typeface="Calibri"/>
              </a:rPr>
              <a:t>Forth Valley West Lothian) </a:t>
            </a:r>
            <a:endParaRPr lang="en-GB" sz="2000" dirty="0">
              <a:latin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B0FAAF-6E12-67AE-F095-0265C4439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14367" y="2247992"/>
            <a:ext cx="6318794" cy="3313030"/>
          </a:xfrm>
          <a:ln w="28575">
            <a:solidFill>
              <a:srgbClr val="00ABB5"/>
            </a:solidFill>
          </a:ln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kern="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The causes of absence are multifaceted and should be considered only as part of a bigger picture of the individual child or young person.</a:t>
            </a:r>
            <a:endParaRPr lang="en-GB" sz="3200" dirty="0">
              <a:solidFill>
                <a:srgbClr val="404040"/>
              </a:solidFill>
            </a:endParaRPr>
          </a:p>
          <a:p>
            <a:endParaRPr lang="en-GB" dirty="0">
              <a:solidFill>
                <a:srgbClr val="40404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5E430DC-AFD7-CE67-6EF1-6E9D8F95A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566391" y="491072"/>
            <a:ext cx="10836275" cy="711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Understanding the reasons for absence</a:t>
            </a:r>
          </a:p>
        </p:txBody>
      </p:sp>
      <p:grpSp>
        <p:nvGrpSpPr>
          <p:cNvPr id="30" name="Group 29" descr="Four jigsaw pieces with the words: peers, family, school and individual written on each piece. ">
            <a:extLst>
              <a:ext uri="{FF2B5EF4-FFF2-40B4-BE49-F238E27FC236}">
                <a16:creationId xmlns:a16="http://schemas.microsoft.com/office/drawing/2014/main" id="{4A5CC74E-09AF-E15C-C184-981245F8C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566391" y="1882344"/>
            <a:ext cx="3892731" cy="4271544"/>
            <a:chOff x="302898" y="59537"/>
            <a:chExt cx="5717331" cy="627369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30DCB6A-1889-01FC-FAF6-AA7A681FF9D8}"/>
                </a:ext>
              </a:extLst>
            </p:cNvPr>
            <p:cNvGrpSpPr/>
            <p:nvPr/>
          </p:nvGrpSpPr>
          <p:grpSpPr>
            <a:xfrm rot="2571816">
              <a:off x="1605553" y="59537"/>
              <a:ext cx="3132000" cy="3132000"/>
              <a:chOff x="2833803" y="3450717"/>
              <a:chExt cx="3132000" cy="3132000"/>
            </a:xfrm>
          </p:grpSpPr>
          <p:pic>
            <p:nvPicPr>
              <p:cNvPr id="11" name="Graphic 10" descr="Puzzle with solid fill">
                <a:extLst>
                  <a:ext uri="{FF2B5EF4-FFF2-40B4-BE49-F238E27FC236}">
                    <a16:creationId xmlns:a16="http://schemas.microsoft.com/office/drawing/2014/main" id="{79B643D7-43AF-EA93-46CB-2BA89D98D7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833803" y="3450717"/>
                <a:ext cx="3132000" cy="3132000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B7E43DA-AD42-2B7A-5078-A419927454DC}"/>
                  </a:ext>
                </a:extLst>
              </p:cNvPr>
              <p:cNvSpPr txBox="1"/>
              <p:nvPr/>
            </p:nvSpPr>
            <p:spPr>
              <a:xfrm rot="19024067">
                <a:off x="3648875" y="4682174"/>
                <a:ext cx="1589252" cy="54310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bg1"/>
                    </a:solidFill>
                  </a:rPr>
                  <a:t>School 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79579DE-FDD7-D9C4-3DCD-DF342139B3E1}"/>
                </a:ext>
              </a:extLst>
            </p:cNvPr>
            <p:cNvGrpSpPr/>
            <p:nvPr/>
          </p:nvGrpSpPr>
          <p:grpSpPr>
            <a:xfrm>
              <a:off x="1653190" y="3201232"/>
              <a:ext cx="3132000" cy="3132000"/>
              <a:chOff x="2833803" y="3450717"/>
              <a:chExt cx="3132000" cy="3132000"/>
            </a:xfrm>
            <a:solidFill>
              <a:srgbClr val="00CC00"/>
            </a:solidFill>
          </p:grpSpPr>
          <p:pic>
            <p:nvPicPr>
              <p:cNvPr id="21" name="Graphic 20" descr="Puzzle with solid fill">
                <a:extLst>
                  <a:ext uri="{FF2B5EF4-FFF2-40B4-BE49-F238E27FC236}">
                    <a16:creationId xmlns:a16="http://schemas.microsoft.com/office/drawing/2014/main" id="{9D6EF8F2-C4FD-8271-025D-546E8F6567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833803" y="3450717"/>
                <a:ext cx="3132000" cy="3132000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14A05BC-7E7B-16C3-E60D-D8FD25B716E1}"/>
                  </a:ext>
                </a:extLst>
              </p:cNvPr>
              <p:cNvSpPr txBox="1"/>
              <p:nvPr/>
            </p:nvSpPr>
            <p:spPr>
              <a:xfrm rot="19024067">
                <a:off x="3648874" y="4682175"/>
                <a:ext cx="1589252" cy="543105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bg1"/>
                    </a:solidFill>
                  </a:rPr>
                  <a:t>Family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3742DBF-3B77-EA0D-085B-6F5785DB97D2}"/>
                </a:ext>
              </a:extLst>
            </p:cNvPr>
            <p:cNvGrpSpPr/>
            <p:nvPr/>
          </p:nvGrpSpPr>
          <p:grpSpPr>
            <a:xfrm rot="5400000">
              <a:off x="2888229" y="1806382"/>
              <a:ext cx="3132000" cy="3132000"/>
              <a:chOff x="2833803" y="3450717"/>
              <a:chExt cx="3132000" cy="3132000"/>
            </a:xfrm>
            <a:solidFill>
              <a:srgbClr val="0000FF"/>
            </a:solidFill>
          </p:grpSpPr>
          <p:pic>
            <p:nvPicPr>
              <p:cNvPr id="25" name="Graphic 24" descr="Puzzle with solid fill">
                <a:extLst>
                  <a:ext uri="{FF2B5EF4-FFF2-40B4-BE49-F238E27FC236}">
                    <a16:creationId xmlns:a16="http://schemas.microsoft.com/office/drawing/2014/main" id="{7A2AD305-0057-DD1F-EE03-AB0CC26356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833803" y="3450717"/>
                <a:ext cx="3132000" cy="3132000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4FB428-C765-8899-F549-D803D31A4E1D}"/>
                  </a:ext>
                </a:extLst>
              </p:cNvPr>
              <p:cNvSpPr txBox="1"/>
              <p:nvPr/>
            </p:nvSpPr>
            <p:spPr>
              <a:xfrm rot="19024067">
                <a:off x="3425179" y="4678847"/>
                <a:ext cx="1898729" cy="678057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bg1"/>
                    </a:solidFill>
                  </a:rPr>
                  <a:t>Individual</a:t>
                </a:r>
                <a:r>
                  <a:rPr lang="en-GB" sz="2400" b="1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8B24BD8-024E-B25E-839F-E5F09572C4B0}"/>
                </a:ext>
              </a:extLst>
            </p:cNvPr>
            <p:cNvGrpSpPr/>
            <p:nvPr/>
          </p:nvGrpSpPr>
          <p:grpSpPr>
            <a:xfrm rot="5400000">
              <a:off x="302898" y="1804964"/>
              <a:ext cx="3132000" cy="3132000"/>
              <a:chOff x="2833803" y="3450717"/>
              <a:chExt cx="3132000" cy="3132000"/>
            </a:xfrm>
            <a:solidFill>
              <a:srgbClr val="FFFF00"/>
            </a:solidFill>
          </p:grpSpPr>
          <p:pic>
            <p:nvPicPr>
              <p:cNvPr id="28" name="Graphic 27" descr="Puzzle with solid fill">
                <a:extLst>
                  <a:ext uri="{FF2B5EF4-FFF2-40B4-BE49-F238E27FC236}">
                    <a16:creationId xmlns:a16="http://schemas.microsoft.com/office/drawing/2014/main" id="{F48462A0-35AE-6A5C-CBC2-A448A86EE5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2833803" y="3450717"/>
                <a:ext cx="3132000" cy="3132000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DA9C9F8-1E9C-6C6D-8525-381F9EAB44BC}"/>
                  </a:ext>
                </a:extLst>
              </p:cNvPr>
              <p:cNvSpPr txBox="1"/>
              <p:nvPr/>
            </p:nvSpPr>
            <p:spPr>
              <a:xfrm rot="19024067">
                <a:off x="3648876" y="4682174"/>
                <a:ext cx="1589252" cy="543105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2400" b="1" dirty="0"/>
                  <a:t>Peers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9501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CBB7960-91E5-4A72-9D74-246205ADC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4646" y="202425"/>
            <a:ext cx="7466422" cy="67222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latin typeface="+mn-lt"/>
                <a:ea typeface="+mj-lt"/>
                <a:cs typeface="+mj-lt"/>
              </a:rPr>
              <a:t>Top tips for engaging with families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lt"/>
              <a:cs typeface="Calibri"/>
            </a:endParaRPr>
          </a:p>
        </p:txBody>
      </p:sp>
      <p:sp>
        <p:nvSpPr>
          <p:cNvPr id="6" name="Rounded Rectangle 5" descr="Speech bubble containing ellipsis "/>
          <p:cNvSpPr/>
          <p:nvPr/>
        </p:nvSpPr>
        <p:spPr>
          <a:xfrm>
            <a:off x="8551225" y="90577"/>
            <a:ext cx="3482853" cy="8550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 descr="Image of a speech bubble with the text talking point." title="Talking point">
            <a:extLst>
              <a:ext uri="{FF2B5EF4-FFF2-40B4-BE49-F238E27FC236}">
                <a16:creationId xmlns:a16="http://schemas.microsoft.com/office/drawing/2014/main" id="{A146AD51-E1F2-F069-C0EB-C1678AF2E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43621" y="0"/>
            <a:ext cx="3190457" cy="1596647"/>
            <a:chOff x="34113" y="5056861"/>
            <a:chExt cx="2725583" cy="1392099"/>
          </a:xfrm>
          <a:solidFill>
            <a:schemeClr val="bg1"/>
          </a:solidFill>
        </p:grpSpPr>
        <p:pic>
          <p:nvPicPr>
            <p:cNvPr id="3" name="Graphic 2" descr="Chat bubble with solid fill">
              <a:extLst>
                <a:ext uri="{FF2B5EF4-FFF2-40B4-BE49-F238E27FC236}">
                  <a16:creationId xmlns:a16="http://schemas.microsoft.com/office/drawing/2014/main" id="{A8E0ED34-598B-76E7-AAAD-109485708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113" y="5056861"/>
              <a:ext cx="1594511" cy="139209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22A54C8-C5C8-E1E2-4DC6-C1C5465CBBCF}"/>
                </a:ext>
              </a:extLst>
            </p:cNvPr>
            <p:cNvSpPr txBox="1"/>
            <p:nvPr/>
          </p:nvSpPr>
          <p:spPr>
            <a:xfrm>
              <a:off x="1443616" y="5417446"/>
              <a:ext cx="1316080" cy="34885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Talking Point</a:t>
              </a:r>
            </a:p>
          </p:txBody>
        </p:sp>
      </p:grpSp>
      <p:sp>
        <p:nvSpPr>
          <p:cNvPr id="4" name="Rectangle 1">
            <a:extLst>
              <a:ext uri="{FF2B5EF4-FFF2-40B4-BE49-F238E27FC236}">
                <a16:creationId xmlns:a16="http://schemas.microsoft.com/office/drawing/2014/main" id="{B8267CCE-D5C2-00CF-2E58-0EF13A2A9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811" y="1046617"/>
            <a:ext cx="10986628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Start with the positives - what motivates them to come to school / go into class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Ask about the barriers to attending school /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Any conversation or meeting must be voluntary, with the possibility for views to be shared in other ways if necessary - such as talking mats, a voice recording, drawing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Any meeting  should be with a trusted adult who won’t be defensive or make judgements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The meeting should be in a safe, familiar place where there will be no interruptions - it does not have to be in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Ensure that everyone involved understands the need for confidentiality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Inform all that if they say anything that indicates they may be at risk, that this will have to be shared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Give comfort breaks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Allow time for reflection on any questions and for participants to come back to earlier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Make sure questions are open and conversational - start with things such as ‘tell me about’; ‘what happens when’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The meeting should be transparent and informative -  learners need to know about their right to be heard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cs typeface="Arial" panose="020B0604020202020204" pitchFamily="34" charset="0"/>
              </a:rPr>
              <a:t>Be accountable -  commit to following-up with  learners  and families on their feedback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23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2290" y="257550"/>
            <a:ext cx="10515600" cy="689124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+mn-lt"/>
                <a:ea typeface="+mn-ea"/>
                <a:cs typeface="Arial" panose="020B0604020202020204" pitchFamily="34" charset="0"/>
              </a:rPr>
              <a:t>Voice is not enough, Lundy (2007)</a:t>
            </a:r>
            <a:endParaRPr lang="en-GB" sz="4000" dirty="0"/>
          </a:p>
        </p:txBody>
      </p:sp>
      <p:pic>
        <p:nvPicPr>
          <p:cNvPr id="5" name="Picture 4" descr="Image outlining Article 12.&#10;The right to express views and have views given due weight.  Four bubble sound the main text: &#10;Space - safe and inclusive opportunities to form and express a view&#10;Voice - facilitated to express views freely in medium of choice&#10;Audience - the view must be listened to&#10;Influence - the view must be action upon as appropriate"/>
          <p:cNvPicPr>
            <a:picLocks noChangeAspect="1"/>
          </p:cNvPicPr>
          <p:nvPr/>
        </p:nvPicPr>
        <p:blipFill rotWithShape="1">
          <a:blip r:embed="rId3"/>
          <a:srcRect l="22718" t="19317" r="19612" b="4900"/>
          <a:stretch/>
        </p:blipFill>
        <p:spPr>
          <a:xfrm>
            <a:off x="2732443" y="946674"/>
            <a:ext cx="6540649" cy="499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59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CBC0B6-C21C-9DB3-181E-DD88BC59B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252" y="341321"/>
            <a:ext cx="12287794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Putting Children, Young People and Families at the Centre</a:t>
            </a:r>
          </a:p>
        </p:txBody>
      </p:sp>
      <p:pic>
        <p:nvPicPr>
          <p:cNvPr id="2" name="Picture 1" descr="Image1 magnify glass&#10;Image 2 group of people talking&#10;Image 3 hand holding a brain&#10;Image 4 group talking round a table&#10;image 5 circle with arrows" title="flow chart of change">
            <a:extLst>
              <a:ext uri="{FF2B5EF4-FFF2-40B4-BE49-F238E27FC236}">
                <a16:creationId xmlns:a16="http://schemas.microsoft.com/office/drawing/2014/main" id="{F019F94B-DF7C-F6C1-9C9F-A1D168855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22" t="44383" r="8997" b="33522"/>
          <a:stretch/>
        </p:blipFill>
        <p:spPr>
          <a:xfrm>
            <a:off x="362472" y="2838680"/>
            <a:ext cx="11146972" cy="1567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5BFAFB-A394-6F53-FFA9-4000FD64013C}"/>
              </a:ext>
            </a:extLst>
          </p:cNvPr>
          <p:cNvSpPr txBox="1"/>
          <p:nvPr/>
        </p:nvSpPr>
        <p:spPr>
          <a:xfrm>
            <a:off x="475683" y="2222385"/>
            <a:ext cx="1645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1. Identify target pupils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749947-001A-7B41-9793-512DE110E22A}"/>
              </a:ext>
            </a:extLst>
          </p:cNvPr>
          <p:cNvSpPr txBox="1"/>
          <p:nvPr/>
        </p:nvSpPr>
        <p:spPr>
          <a:xfrm>
            <a:off x="2800873" y="2227578"/>
            <a:ext cx="1223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2. Gather all views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DFFB3B-AD76-DE3F-6A99-8C99CCD003A4}"/>
              </a:ext>
            </a:extLst>
          </p:cNvPr>
          <p:cNvSpPr txBox="1"/>
          <p:nvPr/>
        </p:nvSpPr>
        <p:spPr>
          <a:xfrm>
            <a:off x="4895283" y="2218508"/>
            <a:ext cx="1645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3. Understand the causes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CBCA26-8048-0CE8-1DE9-A823656E4809}"/>
              </a:ext>
            </a:extLst>
          </p:cNvPr>
          <p:cNvSpPr txBox="1"/>
          <p:nvPr/>
        </p:nvSpPr>
        <p:spPr>
          <a:xfrm>
            <a:off x="7061541" y="2227578"/>
            <a:ext cx="18113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4. Co-create intervention plan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25D0EB-BB9C-9EAE-6AA7-04DEF10FDF89}"/>
              </a:ext>
            </a:extLst>
          </p:cNvPr>
          <p:cNvSpPr txBox="1"/>
          <p:nvPr/>
        </p:nvSpPr>
        <p:spPr>
          <a:xfrm>
            <a:off x="9314883" y="2227578"/>
            <a:ext cx="2229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5. Implement, monitor and evaluate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4AF2EC-4662-30D1-0FA6-7EC43250895C}"/>
              </a:ext>
            </a:extLst>
          </p:cNvPr>
          <p:cNvSpPr txBox="1"/>
          <p:nvPr/>
        </p:nvSpPr>
        <p:spPr>
          <a:xfrm>
            <a:off x="4024427" y="4626285"/>
            <a:ext cx="75797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hlinkClick r:id="rId4"/>
              </a:rPr>
              <a:t>Targeted Intervention and Data Gathering (Forth Valley &amp; West Lothian</a:t>
            </a:r>
            <a:r>
              <a:rPr lang="en-GB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51943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CBB7960-91E5-4A72-9D74-246205ADC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9618" y="200852"/>
            <a:ext cx="12041393" cy="67222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effectLst/>
                <a:latin typeface="Segoe UI" panose="020B0502040204020203" pitchFamily="34" charset="0"/>
              </a:rPr>
              <a:t>Considerations for all adults who support me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lt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A165F1-3D4B-CBF3-0E0A-7797D209922C}"/>
              </a:ext>
            </a:extLst>
          </p:cNvPr>
          <p:cNvSpPr txBox="1"/>
          <p:nvPr/>
        </p:nvSpPr>
        <p:spPr>
          <a:xfrm>
            <a:off x="419740" y="873079"/>
            <a:ext cx="9817333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 I have what I need?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How do you ensure all children and young people have everything they need for learning at school, home and in the community, and is this done in a way that is sensitive?</a:t>
            </a:r>
          </a:p>
          <a:p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2. Have my barriers been removed?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Are you ensuring all barriers are removed to allow all learners to participate in the totality of the curriculum, including school trips and clubs?</a:t>
            </a:r>
          </a:p>
          <a:p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3. Have I been encouraged to attend school?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How have you raised the profile of the importance of attendance with learners and families?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 you ensure that all children are welcomed regardless of when they arrive at school?</a:t>
            </a:r>
          </a:p>
          <a:p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4. Am I consulted and listened to in school?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When initial concerns around attendance arise do you have an initial conversation with all stakeholders – including children, young people and families?</a:t>
            </a:r>
          </a:p>
          <a:p>
            <a:r>
              <a:rPr lang="en-GB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" name="Picture 2" descr="Image of five hands joining ">
            <a:extLst>
              <a:ext uri="{FF2B5EF4-FFF2-40B4-BE49-F238E27FC236}">
                <a16:creationId xmlns:a16="http://schemas.microsoft.com/office/drawing/2014/main" id="{102DFA71-84DD-4FAC-4743-9D78994D3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9271" y="5345420"/>
            <a:ext cx="2374807" cy="150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64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2168</TotalTime>
  <Words>2057</Words>
  <Application>Microsoft Office PowerPoint</Application>
  <PresentationFormat>Widescreen</PresentationFormat>
  <Paragraphs>198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Improving attendance in Scotland</vt:lpstr>
      <vt:lpstr>Goals of Education</vt:lpstr>
      <vt:lpstr>Engagement is as important as attendance</vt:lpstr>
      <vt:lpstr>Understanding the reasons for absence</vt:lpstr>
      <vt:lpstr>Top tips for engaging with families </vt:lpstr>
      <vt:lpstr>Voice is not enough, Lundy (2007)</vt:lpstr>
      <vt:lpstr>Putting Children, Young People and Families at the Centre</vt:lpstr>
      <vt:lpstr>Considerations for all adults who support me</vt:lpstr>
      <vt:lpstr>Considerations for all adults who support me Part 2</vt:lpstr>
      <vt:lpstr> Pushes and pulls to support attendance</vt:lpstr>
      <vt:lpstr>Resources  </vt:lpstr>
      <vt:lpstr>Thank you!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</dc:title>
  <dc:creator>Rebekah Constable</dc:creator>
  <cp:lastModifiedBy>Liz Sommerville</cp:lastModifiedBy>
  <cp:revision>20</cp:revision>
  <dcterms:created xsi:type="dcterms:W3CDTF">2024-01-29T08:52:26Z</dcterms:created>
  <dcterms:modified xsi:type="dcterms:W3CDTF">2024-08-28T12:38:43Z</dcterms:modified>
</cp:coreProperties>
</file>