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notesMasterIdLst>
    <p:notesMasterId r:id="rId19"/>
  </p:notesMasterIdLst>
  <p:sldIdLst>
    <p:sldId id="1342" r:id="rId2"/>
    <p:sldId id="1343" r:id="rId3"/>
    <p:sldId id="260" r:id="rId4"/>
    <p:sldId id="257" r:id="rId5"/>
    <p:sldId id="259" r:id="rId6"/>
    <p:sldId id="264" r:id="rId7"/>
    <p:sldId id="1356" r:id="rId8"/>
    <p:sldId id="1344" r:id="rId9"/>
    <p:sldId id="1351" r:id="rId10"/>
    <p:sldId id="1352" r:id="rId11"/>
    <p:sldId id="1353" r:id="rId12"/>
    <p:sldId id="266" r:id="rId13"/>
    <p:sldId id="1354" r:id="rId14"/>
    <p:sldId id="1355" r:id="rId15"/>
    <p:sldId id="263" r:id="rId16"/>
    <p:sldId id="1358" r:id="rId17"/>
    <p:sldId id="301" r:id="rId18"/>
  </p:sldIdLst>
  <p:sldSz cx="18288000" cy="10287000"/>
  <p:notesSz cx="6858000" cy="9144000"/>
  <p:embeddedFontLst>
    <p:embeddedFont>
      <p:font typeface="Baguet Script" panose="00000500000000000000" pitchFamily="2" charset="0"/>
      <p:regular r:id="rId20"/>
    </p:embeddedFont>
    <p:embeddedFont>
      <p:font typeface="Calibri" panose="020F0502020204030204" pitchFamily="34" charset="0"/>
      <p:regular r:id="rId21"/>
      <p:bold r:id="rId22"/>
      <p:italic r:id="rId23"/>
      <p:boldItalic r:id="rId24"/>
    </p:embeddedFont>
    <p:embeddedFont>
      <p:font typeface="Futura Bold" panose="020B0604020202020204" charset="0"/>
      <p:regular r:id="rId25"/>
    </p:embeddedFont>
    <p:embeddedFont>
      <p:font typeface="Kollektif" panose="020B0604020202020204" charset="0"/>
      <p:regular r:id="rId26"/>
    </p:embeddedFont>
    <p:embeddedFont>
      <p:font typeface="Kollektif Bold" panose="020B0604020202020204"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E25C70E9-0EF2-4BD9-8235-C5CD579778FC}">
          <p14:sldIdLst>
            <p14:sldId id="1342"/>
            <p14:sldId id="1343"/>
            <p14:sldId id="260"/>
            <p14:sldId id="257"/>
            <p14:sldId id="259"/>
            <p14:sldId id="264"/>
            <p14:sldId id="1356"/>
            <p14:sldId id="1344"/>
            <p14:sldId id="1351"/>
            <p14:sldId id="1352"/>
            <p14:sldId id="1353"/>
            <p14:sldId id="266"/>
            <p14:sldId id="1354"/>
            <p14:sldId id="1355"/>
            <p14:sldId id="263"/>
            <p14:sldId id="1358"/>
            <p14:sldId id="30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BB5"/>
    <a:srgbClr val="FBF6F1"/>
    <a:srgbClr val="FDFA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CACA2F-9A1C-4714-A28D-7EA29BE7F9D7}" v="6" dt="2024-09-03T14:16:30.2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614" autoAdjust="0"/>
  </p:normalViewPr>
  <p:slideViewPr>
    <p:cSldViewPr snapToGrid="0">
      <p:cViewPr varScale="1">
        <p:scale>
          <a:sx n="34" d="100"/>
          <a:sy n="34" d="100"/>
        </p:scale>
        <p:origin x="1260"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55BEAC-118A-4CA8-A67E-151F79BDFEE9}"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n-GB"/>
        </a:p>
      </dgm:t>
    </dgm:pt>
    <dgm:pt modelId="{F1043FCD-7D6F-456D-9C0D-EC644134CE4A}">
      <dgm:prSet phldrT="[Text]"/>
      <dgm:spPr/>
      <dgm:t>
        <a:bodyPr/>
        <a:lstStyle/>
        <a:p>
          <a:r>
            <a:rPr lang="en-GB"/>
            <a:t>Student Focused (SF)</a:t>
          </a:r>
        </a:p>
      </dgm:t>
    </dgm:pt>
    <dgm:pt modelId="{1AAAD193-4B23-4F93-92FB-367DB3D78E1F}" type="parTrans" cxnId="{E57E0217-9889-4DC6-8CF6-CB29DDEE3D1C}">
      <dgm:prSet/>
      <dgm:spPr/>
      <dgm:t>
        <a:bodyPr/>
        <a:lstStyle/>
        <a:p>
          <a:endParaRPr lang="en-GB"/>
        </a:p>
      </dgm:t>
    </dgm:pt>
    <dgm:pt modelId="{A1222B6D-5A76-41FF-90E6-322405AAC6AC}" type="sibTrans" cxnId="{E57E0217-9889-4DC6-8CF6-CB29DDEE3D1C}">
      <dgm:prSet/>
      <dgm:spPr/>
      <dgm:t>
        <a:bodyPr/>
        <a:lstStyle/>
        <a:p>
          <a:endParaRPr lang="en-GB"/>
        </a:p>
      </dgm:t>
    </dgm:pt>
    <dgm:pt modelId="{E710D829-C3F1-44AB-82A1-383722088182}">
      <dgm:prSet phldrT="[Text]"/>
      <dgm:spPr/>
      <dgm:t>
        <a:bodyPr/>
        <a:lstStyle/>
        <a:p>
          <a:r>
            <a:rPr lang="en-GB"/>
            <a:t>Administration (AD)</a:t>
          </a:r>
        </a:p>
      </dgm:t>
    </dgm:pt>
    <dgm:pt modelId="{2429C647-90E6-4F3E-8F8F-FAA42C0DEA2B}" type="parTrans" cxnId="{0B8A52B8-2B4D-46EB-95F1-6749C172291B}">
      <dgm:prSet/>
      <dgm:spPr/>
      <dgm:t>
        <a:bodyPr/>
        <a:lstStyle/>
        <a:p>
          <a:endParaRPr lang="en-GB"/>
        </a:p>
      </dgm:t>
    </dgm:pt>
    <dgm:pt modelId="{387DC8C2-FCD3-49F3-BBB5-C474DF300717}" type="sibTrans" cxnId="{0B8A52B8-2B4D-46EB-95F1-6749C172291B}">
      <dgm:prSet/>
      <dgm:spPr/>
      <dgm:t>
        <a:bodyPr/>
        <a:lstStyle/>
        <a:p>
          <a:endParaRPr lang="en-GB"/>
        </a:p>
      </dgm:t>
    </dgm:pt>
    <dgm:pt modelId="{FF2FB3FF-3A2A-46F7-8B7C-71C911F4FC02}">
      <dgm:prSet phldrT="[Text]"/>
      <dgm:spPr/>
      <dgm:t>
        <a:bodyPr/>
        <a:lstStyle/>
        <a:p>
          <a:r>
            <a:rPr lang="en-GB"/>
            <a:t>Organisational (OR)</a:t>
          </a:r>
        </a:p>
      </dgm:t>
    </dgm:pt>
    <dgm:pt modelId="{BB2767F9-CB39-4A83-82C4-2B23BE9F334D}" type="parTrans" cxnId="{8EE3968B-166A-4DE8-A69B-266B5B54CC69}">
      <dgm:prSet/>
      <dgm:spPr/>
      <dgm:t>
        <a:bodyPr/>
        <a:lstStyle/>
        <a:p>
          <a:endParaRPr lang="en-GB"/>
        </a:p>
      </dgm:t>
    </dgm:pt>
    <dgm:pt modelId="{0007945A-642F-4944-B607-0C7967F8D807}" type="sibTrans" cxnId="{8EE3968B-166A-4DE8-A69B-266B5B54CC69}">
      <dgm:prSet/>
      <dgm:spPr/>
      <dgm:t>
        <a:bodyPr/>
        <a:lstStyle/>
        <a:p>
          <a:endParaRPr lang="en-GB"/>
        </a:p>
      </dgm:t>
    </dgm:pt>
    <dgm:pt modelId="{9747E59D-C1AC-4E74-88B2-A3DF178DA7AE}">
      <dgm:prSet phldrT="[Text]"/>
      <dgm:spPr/>
      <dgm:t>
        <a:bodyPr/>
        <a:lstStyle/>
        <a:p>
          <a:r>
            <a:rPr lang="en-GB"/>
            <a:t>Supervisory (SU)</a:t>
          </a:r>
        </a:p>
      </dgm:t>
    </dgm:pt>
    <dgm:pt modelId="{C66A9BCE-6BE2-4C8B-97F0-D15E0FDB51E9}" type="parTrans" cxnId="{3C485472-A31E-4C01-844A-9636FEA6EC87}">
      <dgm:prSet/>
      <dgm:spPr/>
      <dgm:t>
        <a:bodyPr/>
        <a:lstStyle/>
        <a:p>
          <a:endParaRPr lang="en-GB"/>
        </a:p>
      </dgm:t>
    </dgm:pt>
    <dgm:pt modelId="{0CBBFA18-CF88-4C21-97AC-8C72E3EB5780}" type="sibTrans" cxnId="{3C485472-A31E-4C01-844A-9636FEA6EC87}">
      <dgm:prSet/>
      <dgm:spPr/>
      <dgm:t>
        <a:bodyPr/>
        <a:lstStyle/>
        <a:p>
          <a:endParaRPr lang="en-GB"/>
        </a:p>
      </dgm:t>
    </dgm:pt>
    <dgm:pt modelId="{3E5065EE-56FE-4353-B070-50E64C02BC26}">
      <dgm:prSet/>
      <dgm:spPr/>
      <dgm:t>
        <a:bodyPr/>
        <a:lstStyle/>
        <a:p>
          <a:r>
            <a:rPr lang="en-GB"/>
            <a:t>Staff Development (SD)</a:t>
          </a:r>
        </a:p>
      </dgm:t>
    </dgm:pt>
    <dgm:pt modelId="{E8355FC6-5714-466D-BA20-39EC7FB57152}" type="parTrans" cxnId="{B4FC18BD-504F-4AA6-B2E1-F86FA8CB724A}">
      <dgm:prSet/>
      <dgm:spPr/>
      <dgm:t>
        <a:bodyPr/>
        <a:lstStyle/>
        <a:p>
          <a:endParaRPr lang="en-GB"/>
        </a:p>
      </dgm:t>
    </dgm:pt>
    <dgm:pt modelId="{C35B3DFD-B6DC-46BB-BA54-B9DC486C5B12}" type="sibTrans" cxnId="{B4FC18BD-504F-4AA6-B2E1-F86FA8CB724A}">
      <dgm:prSet/>
      <dgm:spPr/>
      <dgm:t>
        <a:bodyPr/>
        <a:lstStyle/>
        <a:p>
          <a:endParaRPr lang="en-GB"/>
        </a:p>
      </dgm:t>
    </dgm:pt>
    <dgm:pt modelId="{511EE076-338B-4785-82AE-0E5EFC153E35}">
      <dgm:prSet/>
      <dgm:spPr/>
      <dgm:t>
        <a:bodyPr/>
        <a:lstStyle/>
        <a:p>
          <a:r>
            <a:rPr lang="en-GB"/>
            <a:t>Strategic (ST)</a:t>
          </a:r>
        </a:p>
      </dgm:t>
    </dgm:pt>
    <dgm:pt modelId="{48CE921D-DD89-46AF-9E9C-D94908C9DF3B}" type="parTrans" cxnId="{651CC9C6-8463-4389-97EC-13887D6AFCA2}">
      <dgm:prSet/>
      <dgm:spPr/>
      <dgm:t>
        <a:bodyPr/>
        <a:lstStyle/>
        <a:p>
          <a:endParaRPr lang="en-GB"/>
        </a:p>
      </dgm:t>
    </dgm:pt>
    <dgm:pt modelId="{210F2F7F-1905-49FA-B70C-CD9BFE286034}" type="sibTrans" cxnId="{651CC9C6-8463-4389-97EC-13887D6AFCA2}">
      <dgm:prSet/>
      <dgm:spPr/>
      <dgm:t>
        <a:bodyPr/>
        <a:lstStyle/>
        <a:p>
          <a:endParaRPr lang="en-GB"/>
        </a:p>
      </dgm:t>
    </dgm:pt>
    <dgm:pt modelId="{0FDEA3F9-70DC-4C2E-ADE0-CE1BFA61696C}" type="pres">
      <dgm:prSet presAssocID="{8555BEAC-118A-4CA8-A67E-151F79BDFEE9}" presName="Name0" presStyleCnt="0">
        <dgm:presLayoutVars>
          <dgm:dir/>
          <dgm:resizeHandles val="exact"/>
        </dgm:presLayoutVars>
      </dgm:prSet>
      <dgm:spPr/>
    </dgm:pt>
    <dgm:pt modelId="{68FD1B7A-8EBC-4F5E-830F-9EE2D694D623}" type="pres">
      <dgm:prSet presAssocID="{F1043FCD-7D6F-456D-9C0D-EC644134CE4A}" presName="Name5" presStyleLbl="vennNode1" presStyleIdx="0" presStyleCnt="6">
        <dgm:presLayoutVars>
          <dgm:bulletEnabled val="1"/>
        </dgm:presLayoutVars>
      </dgm:prSet>
      <dgm:spPr/>
    </dgm:pt>
    <dgm:pt modelId="{ADA0C4C0-C3BE-4BE1-A64C-60E333871109}" type="pres">
      <dgm:prSet presAssocID="{A1222B6D-5A76-41FF-90E6-322405AAC6AC}" presName="space" presStyleCnt="0"/>
      <dgm:spPr/>
    </dgm:pt>
    <dgm:pt modelId="{CE4CD191-2E24-4776-B66C-CABC3D6A6F0F}" type="pres">
      <dgm:prSet presAssocID="{E710D829-C3F1-44AB-82A1-383722088182}" presName="Name5" presStyleLbl="vennNode1" presStyleIdx="1" presStyleCnt="6">
        <dgm:presLayoutVars>
          <dgm:bulletEnabled val="1"/>
        </dgm:presLayoutVars>
      </dgm:prSet>
      <dgm:spPr/>
    </dgm:pt>
    <dgm:pt modelId="{931AD47C-CD18-4B1E-AEB8-93ABD142EFD9}" type="pres">
      <dgm:prSet presAssocID="{387DC8C2-FCD3-49F3-BBB5-C474DF300717}" presName="space" presStyleCnt="0"/>
      <dgm:spPr/>
    </dgm:pt>
    <dgm:pt modelId="{AA2294CE-8739-40B9-A5A4-D4235353F926}" type="pres">
      <dgm:prSet presAssocID="{FF2FB3FF-3A2A-46F7-8B7C-71C911F4FC02}" presName="Name5" presStyleLbl="vennNode1" presStyleIdx="2" presStyleCnt="6">
        <dgm:presLayoutVars>
          <dgm:bulletEnabled val="1"/>
        </dgm:presLayoutVars>
      </dgm:prSet>
      <dgm:spPr/>
    </dgm:pt>
    <dgm:pt modelId="{972BFB76-884F-4EA5-931A-8C1FA7846D28}" type="pres">
      <dgm:prSet presAssocID="{0007945A-642F-4944-B607-0C7967F8D807}" presName="space" presStyleCnt="0"/>
      <dgm:spPr/>
    </dgm:pt>
    <dgm:pt modelId="{98AD176C-59BE-4907-A07B-BE6857CA9C54}" type="pres">
      <dgm:prSet presAssocID="{9747E59D-C1AC-4E74-88B2-A3DF178DA7AE}" presName="Name5" presStyleLbl="vennNode1" presStyleIdx="3" presStyleCnt="6">
        <dgm:presLayoutVars>
          <dgm:bulletEnabled val="1"/>
        </dgm:presLayoutVars>
      </dgm:prSet>
      <dgm:spPr/>
    </dgm:pt>
    <dgm:pt modelId="{7A5ED6D0-B1D7-4162-803E-CA809D7412DC}" type="pres">
      <dgm:prSet presAssocID="{0CBBFA18-CF88-4C21-97AC-8C72E3EB5780}" presName="space" presStyleCnt="0"/>
      <dgm:spPr/>
    </dgm:pt>
    <dgm:pt modelId="{BCF04D6E-D102-47F6-9538-9C5B37C512EC}" type="pres">
      <dgm:prSet presAssocID="{3E5065EE-56FE-4353-B070-50E64C02BC26}" presName="Name5" presStyleLbl="vennNode1" presStyleIdx="4" presStyleCnt="6">
        <dgm:presLayoutVars>
          <dgm:bulletEnabled val="1"/>
        </dgm:presLayoutVars>
      </dgm:prSet>
      <dgm:spPr/>
    </dgm:pt>
    <dgm:pt modelId="{5812ABE3-D9AB-46E4-B82C-4CDBEC46FBC7}" type="pres">
      <dgm:prSet presAssocID="{C35B3DFD-B6DC-46BB-BA54-B9DC486C5B12}" presName="space" presStyleCnt="0"/>
      <dgm:spPr/>
    </dgm:pt>
    <dgm:pt modelId="{071ECE01-312C-40A8-A74D-6E9C9C266113}" type="pres">
      <dgm:prSet presAssocID="{511EE076-338B-4785-82AE-0E5EFC153E35}" presName="Name5" presStyleLbl="vennNode1" presStyleIdx="5" presStyleCnt="6">
        <dgm:presLayoutVars>
          <dgm:bulletEnabled val="1"/>
        </dgm:presLayoutVars>
      </dgm:prSet>
      <dgm:spPr/>
    </dgm:pt>
  </dgm:ptLst>
  <dgm:cxnLst>
    <dgm:cxn modelId="{E57E0217-9889-4DC6-8CF6-CB29DDEE3D1C}" srcId="{8555BEAC-118A-4CA8-A67E-151F79BDFEE9}" destId="{F1043FCD-7D6F-456D-9C0D-EC644134CE4A}" srcOrd="0" destOrd="0" parTransId="{1AAAD193-4B23-4F93-92FB-367DB3D78E1F}" sibTransId="{A1222B6D-5A76-41FF-90E6-322405AAC6AC}"/>
    <dgm:cxn modelId="{FACDDE38-6765-4E2E-94FA-6941BA0F572B}" type="presOf" srcId="{511EE076-338B-4785-82AE-0E5EFC153E35}" destId="{071ECE01-312C-40A8-A74D-6E9C9C266113}" srcOrd="0" destOrd="0" presId="urn:microsoft.com/office/officeart/2005/8/layout/venn3"/>
    <dgm:cxn modelId="{DE68C33D-1239-41DF-AFCA-AAB667940221}" type="presOf" srcId="{F1043FCD-7D6F-456D-9C0D-EC644134CE4A}" destId="{68FD1B7A-8EBC-4F5E-830F-9EE2D694D623}" srcOrd="0" destOrd="0" presId="urn:microsoft.com/office/officeart/2005/8/layout/venn3"/>
    <dgm:cxn modelId="{1A4B2748-FE62-4A8F-BC61-E177EC7F569B}" type="presOf" srcId="{9747E59D-C1AC-4E74-88B2-A3DF178DA7AE}" destId="{98AD176C-59BE-4907-A07B-BE6857CA9C54}" srcOrd="0" destOrd="0" presId="urn:microsoft.com/office/officeart/2005/8/layout/venn3"/>
    <dgm:cxn modelId="{3C485472-A31E-4C01-844A-9636FEA6EC87}" srcId="{8555BEAC-118A-4CA8-A67E-151F79BDFEE9}" destId="{9747E59D-C1AC-4E74-88B2-A3DF178DA7AE}" srcOrd="3" destOrd="0" parTransId="{C66A9BCE-6BE2-4C8B-97F0-D15E0FDB51E9}" sibTransId="{0CBBFA18-CF88-4C21-97AC-8C72E3EB5780}"/>
    <dgm:cxn modelId="{8EE3968B-166A-4DE8-A69B-266B5B54CC69}" srcId="{8555BEAC-118A-4CA8-A67E-151F79BDFEE9}" destId="{FF2FB3FF-3A2A-46F7-8B7C-71C911F4FC02}" srcOrd="2" destOrd="0" parTransId="{BB2767F9-CB39-4A83-82C4-2B23BE9F334D}" sibTransId="{0007945A-642F-4944-B607-0C7967F8D807}"/>
    <dgm:cxn modelId="{028D3E9A-BAD3-47B4-818A-C72D5AD39F9B}" type="presOf" srcId="{FF2FB3FF-3A2A-46F7-8B7C-71C911F4FC02}" destId="{AA2294CE-8739-40B9-A5A4-D4235353F926}" srcOrd="0" destOrd="0" presId="urn:microsoft.com/office/officeart/2005/8/layout/venn3"/>
    <dgm:cxn modelId="{0B8A52B8-2B4D-46EB-95F1-6749C172291B}" srcId="{8555BEAC-118A-4CA8-A67E-151F79BDFEE9}" destId="{E710D829-C3F1-44AB-82A1-383722088182}" srcOrd="1" destOrd="0" parTransId="{2429C647-90E6-4F3E-8F8F-FAA42C0DEA2B}" sibTransId="{387DC8C2-FCD3-49F3-BBB5-C474DF300717}"/>
    <dgm:cxn modelId="{B4FC18BD-504F-4AA6-B2E1-F86FA8CB724A}" srcId="{8555BEAC-118A-4CA8-A67E-151F79BDFEE9}" destId="{3E5065EE-56FE-4353-B070-50E64C02BC26}" srcOrd="4" destOrd="0" parTransId="{E8355FC6-5714-466D-BA20-39EC7FB57152}" sibTransId="{C35B3DFD-B6DC-46BB-BA54-B9DC486C5B12}"/>
    <dgm:cxn modelId="{F4B484BD-6D52-49E9-B91E-6BA75A5E2A01}" type="presOf" srcId="{8555BEAC-118A-4CA8-A67E-151F79BDFEE9}" destId="{0FDEA3F9-70DC-4C2E-ADE0-CE1BFA61696C}" srcOrd="0" destOrd="0" presId="urn:microsoft.com/office/officeart/2005/8/layout/venn3"/>
    <dgm:cxn modelId="{98969BC5-7E96-443C-8D58-A9AB4C418FEE}" type="presOf" srcId="{E710D829-C3F1-44AB-82A1-383722088182}" destId="{CE4CD191-2E24-4776-B66C-CABC3D6A6F0F}" srcOrd="0" destOrd="0" presId="urn:microsoft.com/office/officeart/2005/8/layout/venn3"/>
    <dgm:cxn modelId="{651CC9C6-8463-4389-97EC-13887D6AFCA2}" srcId="{8555BEAC-118A-4CA8-A67E-151F79BDFEE9}" destId="{511EE076-338B-4785-82AE-0E5EFC153E35}" srcOrd="5" destOrd="0" parTransId="{48CE921D-DD89-46AF-9E9C-D94908C9DF3B}" sibTransId="{210F2F7F-1905-49FA-B70C-CD9BFE286034}"/>
    <dgm:cxn modelId="{949A43DF-B955-4C96-B6E7-08C00035D354}" type="presOf" srcId="{3E5065EE-56FE-4353-B070-50E64C02BC26}" destId="{BCF04D6E-D102-47F6-9538-9C5B37C512EC}" srcOrd="0" destOrd="0" presId="urn:microsoft.com/office/officeart/2005/8/layout/venn3"/>
    <dgm:cxn modelId="{AA180637-F971-4881-9910-5718171E6EBA}" type="presParOf" srcId="{0FDEA3F9-70DC-4C2E-ADE0-CE1BFA61696C}" destId="{68FD1B7A-8EBC-4F5E-830F-9EE2D694D623}" srcOrd="0" destOrd="0" presId="urn:microsoft.com/office/officeart/2005/8/layout/venn3"/>
    <dgm:cxn modelId="{9197D8B2-85FB-44FD-A25E-BDA6FD754F96}" type="presParOf" srcId="{0FDEA3F9-70DC-4C2E-ADE0-CE1BFA61696C}" destId="{ADA0C4C0-C3BE-4BE1-A64C-60E333871109}" srcOrd="1" destOrd="0" presId="urn:microsoft.com/office/officeart/2005/8/layout/venn3"/>
    <dgm:cxn modelId="{66C63AC8-0E99-41BC-B4A6-C5C8C197DE6C}" type="presParOf" srcId="{0FDEA3F9-70DC-4C2E-ADE0-CE1BFA61696C}" destId="{CE4CD191-2E24-4776-B66C-CABC3D6A6F0F}" srcOrd="2" destOrd="0" presId="urn:microsoft.com/office/officeart/2005/8/layout/venn3"/>
    <dgm:cxn modelId="{E35FA333-6815-4EE1-A5CC-2B2018A370EA}" type="presParOf" srcId="{0FDEA3F9-70DC-4C2E-ADE0-CE1BFA61696C}" destId="{931AD47C-CD18-4B1E-AEB8-93ABD142EFD9}" srcOrd="3" destOrd="0" presId="urn:microsoft.com/office/officeart/2005/8/layout/venn3"/>
    <dgm:cxn modelId="{B364EA02-38AB-4EBA-B97D-1A9289388D4C}" type="presParOf" srcId="{0FDEA3F9-70DC-4C2E-ADE0-CE1BFA61696C}" destId="{AA2294CE-8739-40B9-A5A4-D4235353F926}" srcOrd="4" destOrd="0" presId="urn:microsoft.com/office/officeart/2005/8/layout/venn3"/>
    <dgm:cxn modelId="{08B78A50-B147-425B-AED6-858462CB1755}" type="presParOf" srcId="{0FDEA3F9-70DC-4C2E-ADE0-CE1BFA61696C}" destId="{972BFB76-884F-4EA5-931A-8C1FA7846D28}" srcOrd="5" destOrd="0" presId="urn:microsoft.com/office/officeart/2005/8/layout/venn3"/>
    <dgm:cxn modelId="{5A3B011C-4D59-48A2-9A54-D60E929D5614}" type="presParOf" srcId="{0FDEA3F9-70DC-4C2E-ADE0-CE1BFA61696C}" destId="{98AD176C-59BE-4907-A07B-BE6857CA9C54}" srcOrd="6" destOrd="0" presId="urn:microsoft.com/office/officeart/2005/8/layout/venn3"/>
    <dgm:cxn modelId="{10322A0A-9E8F-465D-B945-128D921C77A5}" type="presParOf" srcId="{0FDEA3F9-70DC-4C2E-ADE0-CE1BFA61696C}" destId="{7A5ED6D0-B1D7-4162-803E-CA809D7412DC}" srcOrd="7" destOrd="0" presId="urn:microsoft.com/office/officeart/2005/8/layout/venn3"/>
    <dgm:cxn modelId="{01F8CE58-79C0-4114-955E-0746C76F68F1}" type="presParOf" srcId="{0FDEA3F9-70DC-4C2E-ADE0-CE1BFA61696C}" destId="{BCF04D6E-D102-47F6-9538-9C5B37C512EC}" srcOrd="8" destOrd="0" presId="urn:microsoft.com/office/officeart/2005/8/layout/venn3"/>
    <dgm:cxn modelId="{A203BADA-86E3-4C9A-B63F-84018C855781}" type="presParOf" srcId="{0FDEA3F9-70DC-4C2E-ADE0-CE1BFA61696C}" destId="{5812ABE3-D9AB-46E4-B82C-4CDBEC46FBC7}" srcOrd="9" destOrd="0" presId="urn:microsoft.com/office/officeart/2005/8/layout/venn3"/>
    <dgm:cxn modelId="{84C2EE77-94D4-4001-BB5F-0E67F19B5638}" type="presParOf" srcId="{0FDEA3F9-70DC-4C2E-ADE0-CE1BFA61696C}" destId="{071ECE01-312C-40A8-A74D-6E9C9C266113}" srcOrd="10"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FD1B7A-8EBC-4F5E-830F-9EE2D694D623}">
      <dsp:nvSpPr>
        <dsp:cNvPr id="0" name=""/>
        <dsp:cNvSpPr/>
      </dsp:nvSpPr>
      <dsp:spPr>
        <a:xfrm>
          <a:off x="2232" y="1613346"/>
          <a:ext cx="3656707" cy="3656707"/>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1241" tIns="35560" rIns="201241" bIns="35560" numCol="1" spcCol="1270" anchor="ctr" anchorCtr="0">
          <a:noAutofit/>
        </a:bodyPr>
        <a:lstStyle/>
        <a:p>
          <a:pPr marL="0" lvl="0" indent="0" algn="ctr" defTabSz="1244600">
            <a:lnSpc>
              <a:spcPct val="90000"/>
            </a:lnSpc>
            <a:spcBef>
              <a:spcPct val="0"/>
            </a:spcBef>
            <a:spcAft>
              <a:spcPct val="35000"/>
            </a:spcAft>
            <a:buNone/>
          </a:pPr>
          <a:r>
            <a:rPr lang="en-GB" sz="2800" kern="1200"/>
            <a:t>Student Focused (SF)</a:t>
          </a:r>
        </a:p>
      </dsp:txBody>
      <dsp:txXfrm>
        <a:off x="537744" y="2148858"/>
        <a:ext cx="2585683" cy="2585683"/>
      </dsp:txXfrm>
    </dsp:sp>
    <dsp:sp modelId="{CE4CD191-2E24-4776-B66C-CABC3D6A6F0F}">
      <dsp:nvSpPr>
        <dsp:cNvPr id="0" name=""/>
        <dsp:cNvSpPr/>
      </dsp:nvSpPr>
      <dsp:spPr>
        <a:xfrm>
          <a:off x="2927598" y="1613346"/>
          <a:ext cx="3656707" cy="3656707"/>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1241" tIns="35560" rIns="201241" bIns="35560" numCol="1" spcCol="1270" anchor="ctr" anchorCtr="0">
          <a:noAutofit/>
        </a:bodyPr>
        <a:lstStyle/>
        <a:p>
          <a:pPr marL="0" lvl="0" indent="0" algn="ctr" defTabSz="1244600">
            <a:lnSpc>
              <a:spcPct val="90000"/>
            </a:lnSpc>
            <a:spcBef>
              <a:spcPct val="0"/>
            </a:spcBef>
            <a:spcAft>
              <a:spcPct val="35000"/>
            </a:spcAft>
            <a:buNone/>
          </a:pPr>
          <a:r>
            <a:rPr lang="en-GB" sz="2800" kern="1200"/>
            <a:t>Administration (AD)</a:t>
          </a:r>
        </a:p>
      </dsp:txBody>
      <dsp:txXfrm>
        <a:off x="3463110" y="2148858"/>
        <a:ext cx="2585683" cy="2585683"/>
      </dsp:txXfrm>
    </dsp:sp>
    <dsp:sp modelId="{AA2294CE-8739-40B9-A5A4-D4235353F926}">
      <dsp:nvSpPr>
        <dsp:cNvPr id="0" name=""/>
        <dsp:cNvSpPr/>
      </dsp:nvSpPr>
      <dsp:spPr>
        <a:xfrm>
          <a:off x="5852963" y="1613346"/>
          <a:ext cx="3656707" cy="3656707"/>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1241" tIns="35560" rIns="201241" bIns="35560" numCol="1" spcCol="1270" anchor="ctr" anchorCtr="0">
          <a:noAutofit/>
        </a:bodyPr>
        <a:lstStyle/>
        <a:p>
          <a:pPr marL="0" lvl="0" indent="0" algn="ctr" defTabSz="1244600">
            <a:lnSpc>
              <a:spcPct val="90000"/>
            </a:lnSpc>
            <a:spcBef>
              <a:spcPct val="0"/>
            </a:spcBef>
            <a:spcAft>
              <a:spcPct val="35000"/>
            </a:spcAft>
            <a:buNone/>
          </a:pPr>
          <a:r>
            <a:rPr lang="en-GB" sz="2800" kern="1200"/>
            <a:t>Organisational (OR)</a:t>
          </a:r>
        </a:p>
      </dsp:txBody>
      <dsp:txXfrm>
        <a:off x="6388475" y="2148858"/>
        <a:ext cx="2585683" cy="2585683"/>
      </dsp:txXfrm>
    </dsp:sp>
    <dsp:sp modelId="{98AD176C-59BE-4907-A07B-BE6857CA9C54}">
      <dsp:nvSpPr>
        <dsp:cNvPr id="0" name=""/>
        <dsp:cNvSpPr/>
      </dsp:nvSpPr>
      <dsp:spPr>
        <a:xfrm>
          <a:off x="8778329" y="1613346"/>
          <a:ext cx="3656707" cy="3656707"/>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1241" tIns="35560" rIns="201241" bIns="35560" numCol="1" spcCol="1270" anchor="ctr" anchorCtr="0">
          <a:noAutofit/>
        </a:bodyPr>
        <a:lstStyle/>
        <a:p>
          <a:pPr marL="0" lvl="0" indent="0" algn="ctr" defTabSz="1244600">
            <a:lnSpc>
              <a:spcPct val="90000"/>
            </a:lnSpc>
            <a:spcBef>
              <a:spcPct val="0"/>
            </a:spcBef>
            <a:spcAft>
              <a:spcPct val="35000"/>
            </a:spcAft>
            <a:buNone/>
          </a:pPr>
          <a:r>
            <a:rPr lang="en-GB" sz="2800" kern="1200"/>
            <a:t>Supervisory (SU)</a:t>
          </a:r>
        </a:p>
      </dsp:txBody>
      <dsp:txXfrm>
        <a:off x="9313841" y="2148858"/>
        <a:ext cx="2585683" cy="2585683"/>
      </dsp:txXfrm>
    </dsp:sp>
    <dsp:sp modelId="{BCF04D6E-D102-47F6-9538-9C5B37C512EC}">
      <dsp:nvSpPr>
        <dsp:cNvPr id="0" name=""/>
        <dsp:cNvSpPr/>
      </dsp:nvSpPr>
      <dsp:spPr>
        <a:xfrm>
          <a:off x="11703694" y="1613346"/>
          <a:ext cx="3656707" cy="3656707"/>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1241" tIns="35560" rIns="201241" bIns="35560" numCol="1" spcCol="1270" anchor="ctr" anchorCtr="0">
          <a:noAutofit/>
        </a:bodyPr>
        <a:lstStyle/>
        <a:p>
          <a:pPr marL="0" lvl="0" indent="0" algn="ctr" defTabSz="1244600">
            <a:lnSpc>
              <a:spcPct val="90000"/>
            </a:lnSpc>
            <a:spcBef>
              <a:spcPct val="0"/>
            </a:spcBef>
            <a:spcAft>
              <a:spcPct val="35000"/>
            </a:spcAft>
            <a:buNone/>
          </a:pPr>
          <a:r>
            <a:rPr lang="en-GB" sz="2800" kern="1200"/>
            <a:t>Staff Development (SD)</a:t>
          </a:r>
        </a:p>
      </dsp:txBody>
      <dsp:txXfrm>
        <a:off x="12239206" y="2148858"/>
        <a:ext cx="2585683" cy="2585683"/>
      </dsp:txXfrm>
    </dsp:sp>
    <dsp:sp modelId="{071ECE01-312C-40A8-A74D-6E9C9C266113}">
      <dsp:nvSpPr>
        <dsp:cNvPr id="0" name=""/>
        <dsp:cNvSpPr/>
      </dsp:nvSpPr>
      <dsp:spPr>
        <a:xfrm>
          <a:off x="14629060" y="1613346"/>
          <a:ext cx="3656707" cy="3656707"/>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1241" tIns="35560" rIns="201241" bIns="35560" numCol="1" spcCol="1270" anchor="ctr" anchorCtr="0">
          <a:noAutofit/>
        </a:bodyPr>
        <a:lstStyle/>
        <a:p>
          <a:pPr marL="0" lvl="0" indent="0" algn="ctr" defTabSz="1244600">
            <a:lnSpc>
              <a:spcPct val="90000"/>
            </a:lnSpc>
            <a:spcBef>
              <a:spcPct val="0"/>
            </a:spcBef>
            <a:spcAft>
              <a:spcPct val="35000"/>
            </a:spcAft>
            <a:buNone/>
          </a:pPr>
          <a:r>
            <a:rPr lang="en-GB" sz="2800" kern="1200"/>
            <a:t>Strategic (ST)</a:t>
          </a:r>
        </a:p>
      </dsp:txBody>
      <dsp:txXfrm>
        <a:off x="15164572" y="2148858"/>
        <a:ext cx="2585683" cy="2585683"/>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03.09.2024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ducation.gov.scot/professional-learning/professional-learning-programmes-webinars-and-events/programmes/aspiring-to-middle-leadership/"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All information is correct as of June 2024.</a:t>
            </a:r>
          </a:p>
          <a:p>
            <a:endParaRPr lang="en-US"/>
          </a:p>
          <a:p>
            <a:r>
              <a:rPr lang="en-US"/>
              <a:t>This PowerPoint is intended to support senior leaders, middle leaders and practitioners in schools and local authorities to deliver an introduction to a group on the Aspiring to Middle Leadership (AML) programme.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 PowerPoint is a template that presenters can adapt to suit their own context and style of presenting.  It can be added to, but please do not remove any slides as they are all essential to the Introductory session. You may wish to add the date, a logo alongside the Education Scotland one, </a:t>
            </a:r>
            <a:r>
              <a:rPr lang="en-US">
                <a:solidFill>
                  <a:srgbClr val="FF0000"/>
                </a:solidFill>
              </a:rPr>
              <a:t>and </a:t>
            </a:r>
            <a:r>
              <a:rPr lang="en-US" i="1">
                <a:solidFill>
                  <a:srgbClr val="FF0000"/>
                </a:solidFill>
              </a:rPr>
              <a:t>/or to add a link to a feedback form into the last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Within the slides, suggested timings, key messages to get across, facilitator notes and reflective questions are included.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a:t>
            </a:r>
          </a:p>
          <a:p>
            <a:r>
              <a:rPr lang="en-US"/>
              <a:t>The session this PowerPoint is intended to support has been designed to be delivered by facilitators in </a:t>
            </a:r>
            <a:r>
              <a:rPr lang="en-US" b="1"/>
              <a:t>60 minutes</a:t>
            </a:r>
            <a:r>
              <a:rPr lang="en-US"/>
              <a:t>. If you have longer, we would encourage you to use that time for (more) discussion of the reflective questions, and perhaps invite some feedback. Suggested approximate timings can be found in the notes for each slide.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IMPORTANT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This PowerPoint refers to the Education Scotland Aspiring to Middle Leadership programme [</a:t>
            </a:r>
            <a:r>
              <a:rPr lang="en-GB">
                <a:hlinkClick r:id="rId3"/>
              </a:rPr>
              <a:t>Aspiring to Middle Leadership | Programmes | Professional learning programmes, webinars and events | Professional Learning | Education Scotland</a:t>
            </a:r>
            <a:r>
              <a:rPr lang="en-US" b="1" u="none">
                <a:solidFill>
                  <a:srgbClr val="FF0000"/>
                </a:solidFill>
              </a:rPr>
              <a:t>]</a:t>
            </a:r>
            <a:r>
              <a:rPr lang="en-US" b="1" u="none"/>
              <a:t>. </a:t>
            </a:r>
            <a:r>
              <a:rPr lang="en-US" b="1"/>
              <a:t>It is anticipated the presenter will be familiar with the content of these pages.  It will be particularly useful to be familiar with Introductory Activities 1-3, before delivering this session.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You may wish participants to bring their devices for slides 11-13, when you present ‘The Learning ahead’ that is accessed through the website. Alternatively, you could share your screen whilst viewing the AML area of the website, to show/remind participants how and where to access the Professional Learning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While use of the AML Reflective Journal is optional, we would encourage its use as part of this facilitated programme. If used, it will be helpful for participants to have it to hand during this session.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You might also want to consider planning follow up sessions to check in/support those engaged in the learning and to share learning from Professional Learning Activities undertaken throughout the programme.</a:t>
            </a:r>
          </a:p>
          <a:p>
            <a:endParaRPr lang="en-US"/>
          </a:p>
          <a:p>
            <a:endParaRPr lang="en-US"/>
          </a:p>
          <a:p>
            <a:endParaRPr lang="en-US"/>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Suggested timing: </a:t>
            </a:r>
          </a:p>
          <a:p>
            <a:endParaRPr lang="en-US" b="1"/>
          </a:p>
          <a:p>
            <a:r>
              <a:rPr lang="en-US" b="0"/>
              <a:t>3 minutes</a:t>
            </a:r>
          </a:p>
          <a:p>
            <a:endParaRPr lang="en-US"/>
          </a:p>
          <a:p>
            <a:r>
              <a:rPr lang="en-US" b="1"/>
              <a:t>Key messages:</a:t>
            </a:r>
          </a:p>
          <a:p>
            <a:endParaRPr lang="en-US" b="1"/>
          </a:p>
          <a:p>
            <a:r>
              <a:rPr lang="en-US" b="0"/>
              <a:t>Remind the group that all the learning for the programme is contained in  the Aspiring to Middle Leadership webpages [insert link].</a:t>
            </a:r>
          </a:p>
          <a:p>
            <a:r>
              <a:rPr lang="en-US" b="0"/>
              <a:t>Next steps are to choose the 2 ‘Roles of Middle Leadership’ PLAs based on the self-evaluation wheel and complete these within an agreed timeframe.</a:t>
            </a:r>
          </a:p>
          <a:p>
            <a:endParaRPr lang="en-US"/>
          </a:p>
          <a:p>
            <a:r>
              <a:rPr lang="en-US" b="1"/>
              <a:t>Facilitator notes:</a:t>
            </a:r>
          </a:p>
          <a:p>
            <a:endParaRPr lang="en-US" b="1"/>
          </a:p>
          <a:p>
            <a:r>
              <a:rPr lang="en-US" b="0"/>
              <a:t>You may wish to share the webpages as part of the session, or if participants have devices, allow some time for them to access the pages and read through them.</a:t>
            </a:r>
          </a:p>
          <a:p>
            <a:pPr marL="0" indent="0">
              <a:buFont typeface="Arial" panose="020B0604020202020204" pitchFamily="34" charset="0"/>
              <a:buNone/>
            </a:pPr>
            <a:endParaRPr lang="en-US"/>
          </a:p>
          <a:p>
            <a:pPr marL="0" indent="0">
              <a:buFont typeface="Arial" panose="020B0604020202020204" pitchFamily="34" charset="0"/>
              <a:buNone/>
            </a:pPr>
            <a:r>
              <a:rPr lang="en-US" b="1"/>
              <a:t>Further notes:</a:t>
            </a:r>
          </a:p>
          <a:p>
            <a:pPr marL="0" indent="0">
              <a:buFont typeface="Arial" panose="020B0604020202020204" pitchFamily="34" charset="0"/>
              <a:buNone/>
            </a:pPr>
            <a:endParaRPr lang="en-US" b="1"/>
          </a:p>
          <a:p>
            <a:pPr marL="0" indent="0">
              <a:buFont typeface="Arial" panose="020B0604020202020204" pitchFamily="34" charset="0"/>
              <a:buNone/>
            </a:pPr>
            <a:r>
              <a:rPr lang="en-US" b="0"/>
              <a:t>It will be useful to to check that participants are confident in accessing the website and have accounts set up so they can access the PLAs.</a:t>
            </a:r>
          </a:p>
          <a:p>
            <a:pPr marL="0" indent="0">
              <a:buFont typeface="Arial" panose="020B0604020202020204" pitchFamily="34" charset="0"/>
              <a:buNone/>
            </a:pPr>
            <a:endParaRPr lang="en-US" b="1"/>
          </a:p>
          <a:p>
            <a:pPr marL="0" indent="0">
              <a:buFont typeface="Arial" panose="020B0604020202020204" pitchFamily="34" charset="0"/>
              <a:buNone/>
            </a:pPr>
            <a:r>
              <a:rPr lang="en-US" b="1"/>
              <a:t>Reflective questions:</a:t>
            </a:r>
          </a:p>
          <a:p>
            <a:pPr marL="0" indent="0">
              <a:buFont typeface="Arial" panose="020B0604020202020204" pitchFamily="34" charset="0"/>
              <a:buNone/>
            </a:pPr>
            <a:endParaRPr lang="en-US" b="1"/>
          </a:p>
          <a:p>
            <a:pPr marL="0" indent="0">
              <a:buFont typeface="Arial" panose="020B0604020202020204" pitchFamily="34" charset="0"/>
              <a:buNone/>
            </a:pPr>
            <a:r>
              <a:rPr lang="en-US" b="0"/>
              <a:t>You may wish to invite any questions at this point.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728198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Suggested timing: </a:t>
            </a:r>
          </a:p>
          <a:p>
            <a:endParaRPr lang="en-US" b="1"/>
          </a:p>
          <a:p>
            <a:r>
              <a:rPr lang="en-US" b="0"/>
              <a:t>3 minutes</a:t>
            </a:r>
          </a:p>
          <a:p>
            <a:endParaRPr lang="en-US"/>
          </a:p>
          <a:p>
            <a:r>
              <a:rPr lang="en-US" b="1"/>
              <a:t>Key messages:</a:t>
            </a:r>
          </a:p>
          <a:p>
            <a:endParaRPr lang="en-US" b="1"/>
          </a:p>
          <a:p>
            <a:r>
              <a:rPr lang="en-US" b="0"/>
              <a:t>Remind the group that all the learning for the programme is contained in  the Aspiring to Middle Leadership webpages.</a:t>
            </a:r>
          </a:p>
          <a:p>
            <a:r>
              <a:rPr lang="en-US" b="0"/>
              <a:t>Next steps are to choose the 2 ‘Roles of Middle Leadership’ PLAs based on their self-evaluation wheel and complete these within an agreed timeframe. The links to the 8 ‘Roles of middle leadership’ PLAs are found within the AML webpages. Remember an account is required to access the PLAs. Once logged in, the links to the PLAs will work.</a:t>
            </a:r>
          </a:p>
          <a:p>
            <a:endParaRPr lang="en-US"/>
          </a:p>
          <a:p>
            <a:r>
              <a:rPr lang="en-US" b="1"/>
              <a:t>Facilitator notes:</a:t>
            </a:r>
          </a:p>
          <a:p>
            <a:endParaRPr lang="en-US" b="1"/>
          </a:p>
          <a:p>
            <a:r>
              <a:rPr lang="en-US" b="0"/>
              <a:t>You may wish to screen-share the relevant webpage as part of the session, or if participants have devices, allow some time for them to access the pages and read through them.</a:t>
            </a:r>
          </a:p>
          <a:p>
            <a:r>
              <a:rPr lang="en-US" b="0"/>
              <a:t>Tell the group each PLA takes 2-3 hours and is in ‘bite-sized’ steps that can be saved as they go along. There are reflective questions in each step with space to record reflections. Every PLA ends with an ‘impact step’. A PDF summary of each PLA, with reflections, can be downloaded once complete. Participants can also use the Reflective Journal to record thoughts as they go through the PLA and perhaps when they have completed it as well.</a:t>
            </a:r>
          </a:p>
          <a:p>
            <a:endParaRPr lang="en-US" b="0"/>
          </a:p>
          <a:p>
            <a:r>
              <a:rPr lang="en-US" b="0"/>
              <a:t>A suggested timeframe for completing 2 PLAs is a term, but this should be negotiated and agreed with the group and /or leadership team.</a:t>
            </a:r>
          </a:p>
          <a:p>
            <a:pPr marL="0" indent="0">
              <a:buFont typeface="Arial" panose="020B0604020202020204" pitchFamily="34" charset="0"/>
              <a:buNone/>
            </a:pPr>
            <a:endParaRPr lang="en-US" b="1"/>
          </a:p>
          <a:p>
            <a:pPr marL="0" indent="0">
              <a:buFont typeface="Arial" panose="020B0604020202020204" pitchFamily="34" charset="0"/>
              <a:buNone/>
            </a:pPr>
            <a:r>
              <a:rPr lang="en-US" b="1"/>
              <a:t>Reflective questions:</a:t>
            </a:r>
          </a:p>
          <a:p>
            <a:pPr marL="0" indent="0">
              <a:buFont typeface="Arial" panose="020B0604020202020204" pitchFamily="34" charset="0"/>
              <a:buNone/>
            </a:pPr>
            <a:r>
              <a:rPr lang="en-US" b="0"/>
              <a:t>Invite any questions at this point. How are the group feeling about the learning now? Are there any hopes / concerns?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2926788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CHANGE THIS TO SIGNPOST THIS ASPECT OF THE PROGRAMME</a:t>
            </a:r>
          </a:p>
          <a:p>
            <a:endParaRPr lang="en-US" b="1"/>
          </a:p>
          <a:p>
            <a:r>
              <a:rPr lang="en-US" b="1"/>
              <a:t>Suggested timings:</a:t>
            </a:r>
          </a:p>
          <a:p>
            <a:endParaRPr lang="en-US" b="1"/>
          </a:p>
          <a:p>
            <a:r>
              <a:rPr lang="en-US" b="0"/>
              <a:t>10 minutes (more time should be taken on this activity after the session, when participants are ready to start choosing which PLAs they will do).</a:t>
            </a:r>
          </a:p>
          <a:p>
            <a:endParaRPr lang="en-US" b="1"/>
          </a:p>
          <a:p>
            <a:r>
              <a:rPr lang="en-US" b="1"/>
              <a:t>Key messages:</a:t>
            </a:r>
          </a:p>
          <a:p>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0"/>
              <a:t>This slide is about Introductory activity 4- the self-evaluation wheel. This activity is important. Participants’ learning will be determined by this activity, as they will select their </a:t>
            </a:r>
            <a:r>
              <a:rPr lang="en-GB" sz="1200">
                <a:effectLst/>
                <a:latin typeface="Arial" panose="020B0604020202020204" pitchFamily="34" charset="0"/>
                <a:ea typeface="Times New Roman" panose="02020603050405020304" pitchFamily="18" charset="0"/>
                <a:cs typeface="Times New Roman" panose="02020603050405020304" pitchFamily="18" charset="0"/>
              </a:rPr>
              <a:t>Professional Learning Activities (</a:t>
            </a:r>
            <a:r>
              <a:rPr lang="en-US" b="0"/>
              <a:t>PLAs) based on the outcomes of it.</a:t>
            </a:r>
            <a:r>
              <a:rPr lang="en-GB" sz="1800">
                <a:effectLst/>
                <a:latin typeface="Arial" panose="020B0604020202020204" pitchFamily="34" charset="0"/>
                <a:ea typeface="Times New Roman" panose="02020603050405020304" pitchFamily="18" charset="0"/>
                <a:cs typeface="Times New Roman" panose="02020603050405020304" pitchFamily="18" charset="0"/>
              </a:rPr>
              <a:t> Each item around the wheel has a corresponding PLA.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Arial" panose="020B0604020202020204" pitchFamily="34" charset="0"/>
                <a:ea typeface="Times New Roman" panose="02020603050405020304" pitchFamily="18" charset="0"/>
                <a:cs typeface="Times New Roman" panose="02020603050405020304" pitchFamily="18" charset="0"/>
              </a:rPr>
              <a:t>A self-evaluation wheel is a valuable tool for supporting self-evaluation. Using a wheel can help you to explore your current reality and critically reflect on yourself as a professional and your practice. It can support you to create clarity about the areas of learning you wish to focus on and perform a simple gap analysis about where you are now, and where you would like to be. You can use it independently or as part of a dialogue.</a:t>
            </a:r>
            <a:endParaRPr lang="en-US" b="0"/>
          </a:p>
          <a:p>
            <a:endParaRPr lang="en-US" b="1"/>
          </a:p>
          <a:p>
            <a:r>
              <a:rPr lang="en-US" b="1"/>
              <a:t>Facilitator notes:</a:t>
            </a:r>
          </a:p>
          <a:p>
            <a:endParaRPr lang="en-US" b="0"/>
          </a:p>
          <a:p>
            <a:r>
              <a:rPr lang="en-US" b="0"/>
              <a:t>Tell the group that this is a self-evaluation wheel with 8 boxes showing John De Nobile’s 8 roles of middle leadership. If participants are using the Reflective Journal, they will find it in there and can make a start using the Journal now. If not, encourage them to draw a wheel of their own with the 8 roles of middle leadership as shown.</a:t>
            </a:r>
          </a:p>
          <a:p>
            <a:endParaRPr lang="en-US" b="0"/>
          </a:p>
          <a:p>
            <a:r>
              <a:rPr lang="en-US" b="0"/>
              <a:t>Allow the group some quiet, individual time to begin scoring themselves on the wheel, by marking a cross on the ‘spokes’ to indicate a score between 0 and 10, where:</a:t>
            </a:r>
          </a:p>
          <a:p>
            <a:endParaRPr lang="en-US" b="0"/>
          </a:p>
          <a:p>
            <a:pPr marL="342900" lvl="0" indent="-342900">
              <a:lnSpc>
                <a:spcPct val="115000"/>
              </a:lnSpc>
              <a:buSzPts val="1000"/>
              <a:buFont typeface="Symbol" panose="05050102010706020507" pitchFamily="18" charset="2"/>
              <a:buChar char=""/>
              <a:tabLst>
                <a:tab pos="457200" algn="l"/>
              </a:tabLst>
            </a:pPr>
            <a:r>
              <a:rPr lang="en-GB" sz="1800">
                <a:effectLst/>
                <a:latin typeface="Arial" panose="020B0604020202020204" pitchFamily="34" charset="0"/>
                <a:ea typeface="Times New Roman" panose="02020603050405020304" pitchFamily="18" charset="0"/>
                <a:cs typeface="Times New Roman" panose="02020603050405020304" pitchFamily="18" charset="0"/>
              </a:rPr>
              <a:t>0 = not confident/ lots of areas to develop or work on/ no experience of this role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nSpc>
                <a:spcPct val="115000"/>
              </a:lnSpc>
              <a:buSzPts val="1000"/>
              <a:buFont typeface="Symbol" panose="05050102010706020507" pitchFamily="18" charset="2"/>
              <a:buChar char=""/>
              <a:tabLst>
                <a:tab pos="457200" algn="l"/>
              </a:tabLst>
            </a:pPr>
            <a:r>
              <a:rPr lang="en-GB" sz="1800">
                <a:effectLst/>
                <a:latin typeface="Arial" panose="020B0604020202020204" pitchFamily="34" charset="0"/>
                <a:ea typeface="Times New Roman" panose="02020603050405020304" pitchFamily="18" charset="0"/>
                <a:cs typeface="Times New Roman" panose="02020603050405020304" pitchFamily="18" charset="0"/>
              </a:rPr>
              <a:t>10 = very confident/ accomplished in this area/ lots of experience of this role </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b="0"/>
          </a:p>
          <a:p>
            <a:r>
              <a:rPr lang="en-US" b="0"/>
              <a:t>Tell the group they can spend more time with this later to help them plan their learning. They can select 2 ‘AML Roles of Middle Leadership’ PLAs based on their wheel. They can choose areas of strength, areas for development or areas of interest.</a:t>
            </a:r>
          </a:p>
          <a:p>
            <a:endParaRPr lang="en-US" b="1"/>
          </a:p>
          <a:p>
            <a:r>
              <a:rPr lang="en-US" b="1"/>
              <a:t>Reflective questions:</a:t>
            </a:r>
          </a:p>
          <a:p>
            <a:endParaRPr lang="en-US" b="1"/>
          </a:p>
          <a:p>
            <a:r>
              <a:rPr lang="en-US" b="1"/>
              <a:t>Questions for now: </a:t>
            </a:r>
            <a:r>
              <a:rPr lang="en-US" b="0"/>
              <a:t>What do you think of the self-evaluation wheel as a tool? How else might you use it with colleagues? </a:t>
            </a:r>
          </a:p>
          <a:p>
            <a:endParaRPr lang="en-US" b="1"/>
          </a:p>
          <a:p>
            <a:pPr marL="0" lvl="0" indent="0">
              <a:lnSpc>
                <a:spcPct val="115000"/>
              </a:lnSpc>
              <a:buSzPts val="1000"/>
              <a:buFont typeface="Symbol" panose="05050102010706020507" pitchFamily="18" charset="2"/>
              <a:buNone/>
              <a:tabLst>
                <a:tab pos="457200" algn="l"/>
              </a:tabLst>
            </a:pPr>
            <a:r>
              <a:rPr lang="en-GB" sz="1800" b="1">
                <a:effectLst/>
                <a:latin typeface="Arial" panose="020B0604020202020204" pitchFamily="34" charset="0"/>
                <a:ea typeface="Times New Roman" panose="02020603050405020304" pitchFamily="18" charset="0"/>
                <a:cs typeface="Times New Roman" panose="02020603050405020304" pitchFamily="18" charset="0"/>
              </a:rPr>
              <a:t>Questions for later: </a:t>
            </a:r>
            <a:r>
              <a:rPr lang="en-GB" sz="1800">
                <a:effectLst/>
                <a:latin typeface="Arial" panose="020B0604020202020204" pitchFamily="34" charset="0"/>
                <a:ea typeface="Times New Roman" panose="02020603050405020304" pitchFamily="18" charset="0"/>
                <a:cs typeface="Times New Roman" panose="02020603050405020304" pitchFamily="18" charset="0"/>
              </a:rPr>
              <a:t>After completion of the self-evaluation wheel (these appear in the Reflective Journal)-</a:t>
            </a:r>
          </a:p>
          <a:p>
            <a:pPr marL="0" lvl="0" indent="0">
              <a:lnSpc>
                <a:spcPct val="115000"/>
              </a:lnSpc>
              <a:buSzPts val="1000"/>
              <a:buFont typeface="Symbol" panose="05050102010706020507" pitchFamily="18" charset="2"/>
              <a:buNone/>
              <a:tabLst>
                <a:tab pos="457200" algn="l"/>
              </a:tabLst>
            </a:pPr>
            <a:r>
              <a:rPr lang="en-GB" sz="1800">
                <a:effectLst/>
                <a:latin typeface="Arial" panose="020B0604020202020204" pitchFamily="34" charset="0"/>
                <a:ea typeface="Times New Roman" panose="02020603050405020304" pitchFamily="18" charset="0"/>
                <a:cs typeface="Times New Roman" panose="02020603050405020304" pitchFamily="18" charset="0"/>
              </a:rPr>
              <a:t>What do you notice? What’s most important? What stands out? What’s the gap? What’s my priority? What’s a key strength? How might these roles impact on each other?</a:t>
            </a:r>
          </a:p>
          <a:p>
            <a:pPr marL="0" lvl="0" indent="0">
              <a:lnSpc>
                <a:spcPct val="115000"/>
              </a:lnSpc>
              <a:buSzPts val="1000"/>
              <a:buFont typeface="Symbol" panose="05050102010706020507" pitchFamily="18" charset="2"/>
              <a:buNone/>
              <a:tabLst>
                <a:tab pos="457200" algn="l"/>
              </a:tabLst>
            </a:pPr>
            <a:r>
              <a:rPr lang="en-GB" sz="1800">
                <a:effectLst/>
                <a:latin typeface="Arial" panose="020B0604020202020204" pitchFamily="34" charset="0"/>
                <a:ea typeface="Times New Roman" panose="02020603050405020304" pitchFamily="18" charset="0"/>
                <a:cs typeface="Times New Roman" panose="02020603050405020304" pitchFamily="18" charset="0"/>
              </a:rPr>
              <a:t>Which 2 PLAs do I want to focus on?</a:t>
            </a:r>
            <a:endParaRPr lang="en-GB"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b="1"/>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t>Suggested timing: </a:t>
            </a:r>
          </a:p>
          <a:p>
            <a:endParaRPr lang="en-US" b="1" dirty="0"/>
          </a:p>
          <a:p>
            <a:r>
              <a:rPr lang="en-US" b="0" dirty="0"/>
              <a:t>3 minutes</a:t>
            </a:r>
          </a:p>
          <a:p>
            <a:endParaRPr lang="en-US" dirty="0"/>
          </a:p>
          <a:p>
            <a:r>
              <a:rPr lang="en-US" b="1" dirty="0"/>
              <a:t>Key messages:</a:t>
            </a:r>
          </a:p>
          <a:p>
            <a:r>
              <a:rPr lang="en-US" b="0" dirty="0"/>
              <a:t>This slide shows the national framework for inclusion wellbeing and equalities. Participants will move onto learning about 2 specific areas in the second part of the programme, once 2 ‘Roles of middle leadership’ have been completed. </a:t>
            </a:r>
            <a:endParaRPr lang="en-US" b="1" dirty="0"/>
          </a:p>
          <a:p>
            <a:endParaRPr lang="en-US" dirty="0"/>
          </a:p>
          <a:p>
            <a:r>
              <a:rPr lang="en-US" b="1" dirty="0"/>
              <a:t>Facilitator notes:</a:t>
            </a:r>
          </a:p>
          <a:p>
            <a:endParaRPr lang="en-US" b="1" dirty="0"/>
          </a:p>
          <a:p>
            <a:r>
              <a:rPr lang="en-US" b="0" dirty="0"/>
              <a:t>You may wish to screen-share the AML webpage on Inclusion, wellbeing and equalities at this point, or if participants have devices, allow some time for them to access the pages and read through them. Some context is provided for the </a:t>
            </a:r>
            <a:r>
              <a:rPr lang="en-US" b="0" dirty="0" err="1"/>
              <a:t>IWE</a:t>
            </a:r>
            <a:r>
              <a:rPr lang="en-US" b="0" dirty="0"/>
              <a:t> learning and additional resources signposted at the relevant webpage.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Tell the group they will select 2 further PLAs on Inclusion, wellbeing and equalities themes from a list available at the Aspiring to Middle Leadership webpages. These may be individual choices based on the needs of their learners, or PLAs the whole group will do, based on the school improvement plan, or perhaps one of each.</a:t>
            </a:r>
          </a:p>
          <a:p>
            <a:endParaRPr lang="en-US" b="0" dirty="0"/>
          </a:p>
          <a:p>
            <a:r>
              <a:rPr lang="en-US" b="0" dirty="0"/>
              <a:t>Again, a suggested timeframe for completing 2 PLAs is a term, but this should be negotiated and agreed with the group, as before.</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Reflective questions:</a:t>
            </a:r>
          </a:p>
          <a:p>
            <a:pPr marL="0" indent="0">
              <a:buFont typeface="Arial" panose="020B0604020202020204" pitchFamily="34" charset="0"/>
              <a:buNone/>
            </a:pPr>
            <a:r>
              <a:rPr lang="en-US" b="0" dirty="0"/>
              <a:t>Invite any questions at this point. How are the group feeling about the learning now? Are there any aspects of </a:t>
            </a:r>
            <a:r>
              <a:rPr lang="en-US" b="0" dirty="0" err="1"/>
              <a:t>IWE</a:t>
            </a:r>
            <a:r>
              <a:rPr lang="en-US" b="0" dirty="0"/>
              <a:t> they are interested in or want to learn more about?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81440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t>Suggested timings:</a:t>
            </a:r>
          </a:p>
          <a:p>
            <a:endParaRPr lang="en-US" b="1" dirty="0"/>
          </a:p>
          <a:p>
            <a:r>
              <a:rPr lang="en-US" b="0" dirty="0"/>
              <a:t>3 minutes</a:t>
            </a:r>
          </a:p>
          <a:p>
            <a:endParaRPr lang="en-US" b="1" dirty="0"/>
          </a:p>
          <a:p>
            <a:r>
              <a:rPr lang="en-US" b="1" dirty="0"/>
              <a:t>Key messages:</a:t>
            </a:r>
          </a:p>
          <a:p>
            <a:endParaRPr lang="en-US" b="1" dirty="0"/>
          </a:p>
          <a:p>
            <a:r>
              <a:rPr lang="en-US" b="0" dirty="0"/>
              <a:t>Working with a peer supporter can have benefits for both people involved. A peer supporter will hold space for professional dialogue about your learning. A peer supporter guide [insert link] provides more information and is available at the AML webpages.</a:t>
            </a:r>
          </a:p>
          <a:p>
            <a:endParaRPr lang="en-US" b="1" dirty="0"/>
          </a:p>
          <a:p>
            <a:r>
              <a:rPr lang="en-US" b="1" dirty="0"/>
              <a:t>Facilitator notes:</a:t>
            </a:r>
          </a:p>
          <a:p>
            <a:endParaRPr lang="en-US" b="1" dirty="0"/>
          </a:p>
          <a:p>
            <a:r>
              <a:rPr lang="en-US" b="0" dirty="0"/>
              <a:t>This slide provides a suggested schedule of meetings, assuming the programme is taking place over 8-12 months. If participants are to work with a peer supporter, this can be someone from within the group who is also part of the programme, but doesn’t have to be. The peer supporter can be a current middle leader or someone the participant has a good existing relationship with. They do not need to be working in the same setting.</a:t>
            </a:r>
          </a:p>
          <a:p>
            <a:endParaRPr lang="en-US" b="0" dirty="0"/>
          </a:p>
          <a:p>
            <a:r>
              <a:rPr lang="en-US" b="0" dirty="0"/>
              <a:t>Suggested timing for meetings is 20-40 minutes of focused reflection/discussion.</a:t>
            </a:r>
          </a:p>
          <a:p>
            <a:endParaRPr lang="en-US" b="1" dirty="0"/>
          </a:p>
          <a:p>
            <a:r>
              <a:rPr lang="en-US" b="1" dirty="0"/>
              <a:t>Reflective questions:</a:t>
            </a:r>
          </a:p>
          <a:p>
            <a:endParaRPr lang="en-US" b="1" dirty="0"/>
          </a:p>
          <a:p>
            <a:r>
              <a:rPr lang="en-US" b="0" dirty="0"/>
              <a:t>What do you want from a peer supporter relationship?</a:t>
            </a:r>
          </a:p>
          <a:p>
            <a:r>
              <a:rPr lang="en-US" b="0" dirty="0"/>
              <a:t>What might be the benefits?</a:t>
            </a:r>
          </a:p>
          <a:p>
            <a:r>
              <a:rPr lang="en-US" b="0" dirty="0"/>
              <a:t>Who might be a good fit to support me in my learning?</a:t>
            </a:r>
          </a:p>
          <a:p>
            <a:endParaRPr lang="en-US" b="1" dirty="0"/>
          </a:p>
          <a:p>
            <a:endParaRPr lang="en-US" b="1"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4274308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t>Suggested timing:</a:t>
            </a:r>
          </a:p>
          <a:p>
            <a:endParaRPr lang="en-US" dirty="0"/>
          </a:p>
          <a:p>
            <a:r>
              <a:rPr lang="en-US" dirty="0"/>
              <a:t>3 minutes</a:t>
            </a:r>
          </a:p>
          <a:p>
            <a:endParaRPr lang="en-US" dirty="0"/>
          </a:p>
          <a:p>
            <a:r>
              <a:rPr lang="en-US" b="1" dirty="0"/>
              <a:t>Key messages:</a:t>
            </a:r>
          </a:p>
          <a:p>
            <a:endParaRPr lang="en-US" b="1" dirty="0"/>
          </a:p>
          <a:p>
            <a:r>
              <a:rPr lang="en-US" dirty="0"/>
              <a:t>Middle leaders have a wide sphere of influence and are key brokers of change and improvement.</a:t>
            </a:r>
          </a:p>
          <a:p>
            <a:endParaRPr lang="en-US" dirty="0"/>
          </a:p>
          <a:p>
            <a:r>
              <a:rPr lang="en-US" b="1" dirty="0"/>
              <a:t>Facilitator notes: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Tell the group that Professor Andy Hargreaves in his book </a:t>
            </a:r>
            <a:r>
              <a:rPr lang="en-US" i="1" dirty="0"/>
              <a:t>Leadership from the Middle </a:t>
            </a:r>
            <a:r>
              <a:rPr lang="en-US" i="0" dirty="0"/>
              <a:t>describes </a:t>
            </a:r>
            <a:r>
              <a:rPr lang="en-US" dirty="0"/>
              <a:t>leading from the middle as a privilege of being in a place where real change can be made. The middle is sometimes seen as the bridge between practice and </a:t>
            </a:r>
            <a:r>
              <a:rPr lang="en-US" dirty="0" err="1"/>
              <a:t>SLT</a:t>
            </a:r>
            <a:r>
              <a:rPr lang="en-US" dirty="0"/>
              <a:t>. This can be both an opportunity and a challenge. For Hargreaves, the middle isn't a hierarchical </a:t>
            </a:r>
            <a:r>
              <a:rPr lang="en-US" dirty="0" err="1"/>
              <a:t>placemarker</a:t>
            </a:r>
            <a:r>
              <a:rPr lang="en-US" dirty="0"/>
              <a:t> but more like being right in the thick of things - where the action is - and where your influence can be both far-reaching and lasting.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Dr Kylie Lipscombe describes middle leaders as 'brokers' of change. </a:t>
            </a:r>
          </a:p>
          <a:p>
            <a:endParaRPr lang="en-US" b="1" dirty="0"/>
          </a:p>
          <a:p>
            <a:r>
              <a:rPr lang="en-US" b="1" dirty="0"/>
              <a:t>Reflective questions:</a:t>
            </a:r>
          </a:p>
          <a:p>
            <a:r>
              <a:rPr lang="en-US" dirty="0"/>
              <a:t>Thinking of the ripples spreading outward from the drop of water, who do you reach? </a:t>
            </a:r>
          </a:p>
          <a:p>
            <a:r>
              <a:rPr lang="en-US" dirty="0"/>
              <a:t>Where are your spheres of influence as an aspiring leader?</a:t>
            </a:r>
          </a:p>
          <a:p>
            <a:endParaRPr lang="en-US" dirty="0"/>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257175"/>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6906684" y="0"/>
            <a:ext cx="5283200" cy="257175"/>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4384675" y="384175"/>
            <a:ext cx="3422650" cy="192563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219200" y="2438400"/>
            <a:ext cx="9753600" cy="2311004"/>
          </a:xfrm>
          <a:prstGeom prst="rect">
            <a:avLst/>
          </a:prstGeom>
        </p:spPr>
        <p:txBody>
          <a:bodyPr vert="horz" lIns="91440" tIns="45720" rIns="91440" bIns="45720" rtlCol="0"/>
          <a:lstStyle/>
          <a:p>
            <a:r>
              <a:rPr lang="en-US" b="1" dirty="0"/>
              <a:t>Suggested timing:</a:t>
            </a:r>
          </a:p>
          <a:p>
            <a:endParaRPr lang="en-US" dirty="0"/>
          </a:p>
          <a:p>
            <a:r>
              <a:rPr lang="en-US" dirty="0"/>
              <a:t>2 minutes</a:t>
            </a:r>
          </a:p>
          <a:p>
            <a:endParaRPr lang="en-US" dirty="0"/>
          </a:p>
          <a:p>
            <a:r>
              <a:rPr lang="en-US" b="1" dirty="0"/>
              <a:t>Key messages: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Hopefully the group now feel ready to get started. They can use the link or QR code on the slide to access the AML webpages or the link in the chat pane. Explore the webpages more and look for the ‘Get started’ section to get straight into the learning.</a:t>
            </a:r>
          </a:p>
          <a:p>
            <a:endParaRPr lang="en-US" dirty="0"/>
          </a:p>
          <a:p>
            <a:r>
              <a:rPr lang="en-US" b="1"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0" dirty="0"/>
              <a:t>The group is also welcome to sign up for the </a:t>
            </a:r>
            <a:r>
              <a:rPr lang="en-GB" sz="1200" b="0" dirty="0">
                <a:latin typeface="Arial" panose="020B0604020202020204" pitchFamily="34" charset="0"/>
                <a:cs typeface="Arial" panose="020B0604020202020204" pitchFamily="34" charset="0"/>
              </a:rPr>
              <a:t>online Middle Leadership Sharing the Learning event in May. This is an opportunity to meet others from across Scotland who have completed AML, share reflections on learning with them, and hear about their learning too. Education Scotland would love to see you there. Full details are at the AML webpages. It may be that you hold a local sharing session for the group, in which case share details as appropriate.</a:t>
            </a:r>
            <a:endParaRPr lang="en-US" dirty="0"/>
          </a:p>
        </p:txBody>
      </p:sp>
      <p:sp>
        <p:nvSpPr>
          <p:cNvPr id="6" name="Footer Placeholder 5"/>
          <p:cNvSpPr>
            <a:spLocks noGrp="1"/>
          </p:cNvSpPr>
          <p:nvPr>
            <p:ph type="ftr" sz="quarter" idx="4"/>
          </p:nvPr>
        </p:nvSpPr>
        <p:spPr>
          <a:xfrm>
            <a:off x="0" y="4876800"/>
            <a:ext cx="5283200" cy="255985"/>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6906684" y="4876800"/>
            <a:ext cx="5283200" cy="255985"/>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5647877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GB" dirty="0"/>
              <a:t>Thank the group for their time and engagement and make sure they know who to approach with any questions and how to contact them. You may wish to add these details to the slide.</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50000"/>
              </a:lnSpc>
              <a:spcBef>
                <a:spcPts val="0"/>
              </a:spcBef>
              <a:spcAft>
                <a:spcPts val="0"/>
              </a:spcAft>
              <a:buClrTx/>
              <a:buSzTx/>
              <a:buFontTx/>
              <a:buNone/>
              <a:tabLst/>
              <a:defRPr/>
            </a:pPr>
            <a:r>
              <a:rPr lang="en-GB" dirty="0"/>
              <a:t>You </a:t>
            </a:r>
            <a:r>
              <a:rPr lang="en-GB"/>
              <a:t>may also wish </a:t>
            </a:r>
            <a:r>
              <a:rPr lang="en-GB" dirty="0"/>
              <a:t>to add a link or QR code for your own feedback form at this slide.</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50000"/>
              </a:lnSpc>
              <a:spcBef>
                <a:spcPts val="0"/>
              </a:spcBef>
              <a:spcAft>
                <a:spcPts val="0"/>
              </a:spcAft>
              <a:buClrTx/>
              <a:buSzTx/>
              <a:buFontTx/>
              <a:buNone/>
              <a:tabLst/>
              <a:defRPr/>
            </a:pPr>
            <a:r>
              <a:rPr lang="en-GB" dirty="0"/>
              <a:t>If you would like to provide feedback on this resource, as a facilitator, please go to https://forms.office.com/e/edkPTYNNDC</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5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5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5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5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DD04D9-FF02-40C5-8D85-1A6056E8D2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0090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Suggested timing: </a:t>
            </a:r>
          </a:p>
          <a:p>
            <a:endParaRPr lang="en-US" b="1"/>
          </a:p>
          <a:p>
            <a:r>
              <a:rPr lang="en-US" b="0"/>
              <a:t>5 minutes</a:t>
            </a:r>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1"/>
              <a:t>Key messages:</a:t>
            </a:r>
          </a:p>
          <a:p>
            <a:endParaRPr lang="en-US"/>
          </a:p>
          <a:p>
            <a:r>
              <a:rPr lang="en-US"/>
              <a:t> - Why establish group protocols?</a:t>
            </a:r>
          </a:p>
          <a:p>
            <a:endParaRPr lang="en-US"/>
          </a:p>
          <a:p>
            <a:r>
              <a:rPr lang="en-US"/>
              <a:t>Effective professional learning goes beyond simply delivering information. It fosters a learning community where educators can learn with, from, and on behalf of one another. To achieve this, the facilitator of this learning should establish clear protocols and a positive learning environment at the outset. The general notes below will support the facilitator to help everyone feel comfortable participating and contribute to a rich learning experience. </a:t>
            </a:r>
          </a:p>
          <a:p>
            <a:endParaRPr lang="en-US"/>
          </a:p>
          <a:p>
            <a:r>
              <a:rPr lang="en-US" b="1"/>
              <a:t>Facilitator notes:</a:t>
            </a:r>
          </a:p>
          <a:p>
            <a:endParaRPr lang="en-US" b="1"/>
          </a:p>
          <a:p>
            <a:r>
              <a:rPr lang="en-US"/>
              <a:t>Take some time to establish group protocols (ways of working together) for this session and any further Aspiring to Middle Leadership sessions you may deliver. </a:t>
            </a:r>
          </a:p>
          <a:p>
            <a:r>
              <a:rPr lang="en-US"/>
              <a:t>Ask participants to comment on anything they would like to add or amend. </a:t>
            </a:r>
          </a:p>
          <a:p>
            <a:r>
              <a:rPr lang="en-US"/>
              <a:t>Is there anything that participants feel is missing or anything they would like to remove?</a:t>
            </a:r>
          </a:p>
          <a:p>
            <a:r>
              <a:rPr lang="en-US"/>
              <a:t>The protocols on the slide are suggestions to be amended for your context or group. </a:t>
            </a:r>
          </a:p>
          <a:p>
            <a:r>
              <a:rPr lang="en-US" b="1"/>
              <a:t> </a:t>
            </a:r>
          </a:p>
          <a:p>
            <a:r>
              <a:rPr lang="en-US" b="1"/>
              <a:t>Further notes on creating protocols:</a:t>
            </a:r>
          </a:p>
          <a:p>
            <a:endParaRPr lang="en-US"/>
          </a:p>
          <a:p>
            <a:r>
              <a:rPr lang="en-US" b="1"/>
              <a:t>1. Contract a safe space</a:t>
            </a:r>
          </a:p>
          <a:p>
            <a:endParaRPr lang="en-US"/>
          </a:p>
          <a:p>
            <a:r>
              <a:rPr lang="en-US"/>
              <a:t>Co-create a safe space agreement with your group. This agreement outlines expectations for respectful communication and active listening. A safe space allows trust to flourish, fostering a collaborative environment where everyone feels comfortable sharing ideas and taking risks. </a:t>
            </a:r>
          </a:p>
          <a:p>
            <a:endParaRPr lang="en-US"/>
          </a:p>
          <a:p>
            <a:r>
              <a:rPr lang="en-US" b="1"/>
              <a:t>2. Shift from top-down to collaborative learning </a:t>
            </a:r>
          </a:p>
          <a:p>
            <a:endParaRPr lang="en-US"/>
          </a:p>
          <a:p>
            <a:r>
              <a:rPr lang="en-US"/>
              <a:t>Move beyond the traditional model where one person imparts knowledge. Embrace a collaborative approach where all participants actively engage. This means learning with, from, and on behalf of one another. By leveraging the diverse perspectives within the group, gaining a richer understanding and creating a more impactful learning experience for everyone. </a:t>
            </a:r>
          </a:p>
          <a:p>
            <a:endParaRPr lang="en-US"/>
          </a:p>
          <a:p>
            <a:r>
              <a:rPr lang="en-US" b="1"/>
              <a:t>3. Holding the ladder: Shared expertise and recognition </a:t>
            </a:r>
          </a:p>
          <a:p>
            <a:endParaRPr lang="en-US"/>
          </a:p>
          <a:p>
            <a:r>
              <a:rPr lang="en-US"/>
              <a:t>Holding the ladder signifies a two-fold approach: </a:t>
            </a:r>
          </a:p>
          <a:p>
            <a:endParaRPr lang="en-US"/>
          </a:p>
          <a:p>
            <a:pPr marL="171450" indent="-171450">
              <a:buFont typeface="Arial" panose="020B0604020202020204" pitchFamily="34" charset="0"/>
              <a:buChar char="•"/>
            </a:pPr>
            <a:r>
              <a:rPr lang="en-US"/>
              <a:t>Sharing expertise: Those with experience can share their knowledge and insights.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Recognising everyone’s contribution: Actively listen and be open to learning from the unique perspectives and experiences of colleagues. Build on each other's ideas to foster a collaborative environment where everyone feels valued, and their contributions are respected. </a:t>
            </a:r>
          </a:p>
          <a:p>
            <a:endParaRPr lang="en-US"/>
          </a:p>
          <a:p>
            <a:r>
              <a:rPr lang="en-US"/>
              <a:t> </a:t>
            </a:r>
            <a:endParaRPr lang="en-US" b="1"/>
          </a:p>
          <a:p>
            <a:r>
              <a:rPr lang="en-US" b="1"/>
              <a:t>4. Hold space for silence and respectful discussion </a:t>
            </a:r>
          </a:p>
          <a:p>
            <a:endParaRPr lang="en-US"/>
          </a:p>
          <a:p>
            <a:r>
              <a:rPr lang="en-US"/>
              <a:t> Hold space for silence after someone speaks or asks a question. It can be tempting to jump in to fill silence but allowing time for quiet can avoid interrupting thought and produce more thoughtful responses. Everyone deserves to be heard and understood. </a:t>
            </a:r>
          </a:p>
          <a:p>
            <a:endParaRPr lang="en-US"/>
          </a:p>
          <a:p>
            <a:r>
              <a:rPr lang="en-US"/>
              <a:t>Adapt the time allocation based on the size of the group and the complexity of the topic.  </a:t>
            </a:r>
          </a:p>
          <a:p>
            <a:endParaRPr lang="en-US"/>
          </a:p>
          <a:p>
            <a:r>
              <a:rPr lang="en-US" b="1"/>
              <a:t>5. Schedule regular breaks </a:t>
            </a:r>
          </a:p>
          <a:p>
            <a:endParaRPr lang="en-US"/>
          </a:p>
          <a:p>
            <a:r>
              <a:rPr lang="en-US"/>
              <a:t>Schedule a break into the session (as a minimum, one 5–minute break per hour). This allows participants to process information, refocus, and return with renewed energy, leading to a more productive learning experience. </a:t>
            </a:r>
          </a:p>
          <a:p>
            <a:endParaRPr lang="en-US"/>
          </a:p>
          <a:p>
            <a:r>
              <a:rPr lang="en-US" b="1"/>
              <a:t>6. Centre learning in real life </a:t>
            </a:r>
          </a:p>
          <a:p>
            <a:endParaRPr lang="en-US"/>
          </a:p>
          <a:p>
            <a:r>
              <a:rPr lang="en-US"/>
              <a:t>Connect the learning to real-life experiences by encouraging participants to share relevant personal anecdotes or applications. This strengthens understanding and makes the learning more relatable and impactful for all. </a:t>
            </a:r>
          </a:p>
          <a:p>
            <a:endParaRPr lang="en-US"/>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algn="l" rtl="0" fontAlgn="base"/>
            <a:r>
              <a:rPr lang="en-GB" b="1" i="0" u="none" strike="noStrike">
                <a:solidFill>
                  <a:srgbClr val="000000"/>
                </a:solidFill>
                <a:effectLst/>
                <a:latin typeface="Calibri" panose="020F0502020204030204" pitchFamily="34" charset="0"/>
              </a:rPr>
              <a:t>Suggested timing:</a:t>
            </a:r>
          </a:p>
          <a:p>
            <a:pPr algn="l" rtl="0" fontAlgn="base"/>
            <a:endParaRPr lang="en-GB" b="1" i="0" u="none" strike="noStrike">
              <a:solidFill>
                <a:srgbClr val="000000"/>
              </a:solidFill>
              <a:effectLst/>
              <a:latin typeface="Calibri" panose="020F0502020204030204" pitchFamily="34" charset="0"/>
            </a:endParaRPr>
          </a:p>
          <a:p>
            <a:pPr algn="l" rtl="0" fontAlgn="base"/>
            <a:r>
              <a:rPr lang="en-GB" b="0" i="0" u="none" strike="noStrike">
                <a:solidFill>
                  <a:srgbClr val="000000"/>
                </a:solidFill>
                <a:effectLst/>
                <a:latin typeface="Calibri" panose="020F0502020204030204" pitchFamily="34" charset="0"/>
              </a:rPr>
              <a:t>1 minute</a:t>
            </a:r>
          </a:p>
          <a:p>
            <a:pPr algn="l" rtl="0" fontAlgn="base"/>
            <a:endParaRPr lang="en-GB" b="1" i="0" u="none" strike="noStrike">
              <a:solidFill>
                <a:srgbClr val="000000"/>
              </a:solidFill>
              <a:effectLst/>
              <a:latin typeface="Calibri" panose="020F0502020204030204" pitchFamily="34" charset="0"/>
            </a:endParaRPr>
          </a:p>
          <a:p>
            <a:pPr algn="l" rtl="0" fontAlgn="base"/>
            <a:r>
              <a:rPr lang="en-GB" b="1" i="0" u="none" strike="noStrike">
                <a:solidFill>
                  <a:srgbClr val="000000"/>
                </a:solidFill>
                <a:effectLst/>
                <a:latin typeface="Calibri" panose="020F0502020204030204" pitchFamily="34" charset="0"/>
              </a:rPr>
              <a:t>Facilitator notes:</a:t>
            </a:r>
            <a:r>
              <a:rPr lang="en-US" b="0" i="0">
                <a:solidFill>
                  <a:srgbClr val="444444"/>
                </a:solidFill>
                <a:effectLst/>
                <a:latin typeface="Calibri" panose="020F0502020204030204" pitchFamily="34" charset="0"/>
              </a:rPr>
              <a:t>​</a:t>
            </a:r>
          </a:p>
          <a:p>
            <a:pPr algn="l" rtl="0" fontAlgn="base"/>
            <a:r>
              <a:rPr lang="en-GB" b="0" i="0">
                <a:solidFill>
                  <a:srgbClr val="444444"/>
                </a:solidFill>
                <a:effectLst/>
                <a:latin typeface="Calibri" panose="020F0502020204030204" pitchFamily="34" charset="0"/>
              </a:rPr>
              <a:t>​</a:t>
            </a:r>
          </a:p>
          <a:p>
            <a:pPr algn="l" rtl="0" fontAlgn="base"/>
            <a:r>
              <a:rPr lang="en-GB" b="0" i="0" u="none" strike="noStrike">
                <a:solidFill>
                  <a:srgbClr val="000000"/>
                </a:solidFill>
                <a:effectLst/>
                <a:latin typeface="Calibri" panose="020F0502020204030204" pitchFamily="34" charset="0"/>
              </a:rPr>
              <a:t>This slide shows what will be looked at in this session, to be shared with participants. Invite any questions they may have. </a:t>
            </a:r>
          </a:p>
          <a:p>
            <a:pPr algn="l" rtl="0" fontAlgn="base"/>
            <a:r>
              <a:rPr lang="en-GB" b="0" i="0" u="none" strike="noStrike">
                <a:solidFill>
                  <a:srgbClr val="000000"/>
                </a:solidFill>
                <a:effectLst/>
                <a:latin typeface="Calibri" panose="020F0502020204030204" pitchFamily="34" charset="0"/>
              </a:rPr>
              <a:t> </a:t>
            </a:r>
          </a:p>
          <a:p>
            <a:pPr algn="l" rtl="0" fontAlgn="base"/>
            <a:endParaRPr lang="en-US" b="0" i="0">
              <a:solidFill>
                <a:srgbClr val="444444"/>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4141520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Suggested timing:</a:t>
            </a:r>
          </a:p>
          <a:p>
            <a:endParaRPr lang="en-US" b="1"/>
          </a:p>
          <a:p>
            <a:r>
              <a:rPr lang="en-US" b="0"/>
              <a:t>2 minutes</a:t>
            </a:r>
          </a:p>
          <a:p>
            <a:endParaRPr lang="en-US" b="1"/>
          </a:p>
          <a:p>
            <a:r>
              <a:rPr lang="en-US" b="1"/>
              <a:t>Key messages:</a:t>
            </a:r>
          </a:p>
          <a:p>
            <a:endParaRPr lang="en-US" b="1"/>
          </a:p>
          <a:p>
            <a:r>
              <a:rPr lang="en-US"/>
              <a:t>Aspiring to Middle Leadership has been designed using the national model of professional learning and the principles of adult learning or andragogy. </a:t>
            </a:r>
          </a:p>
          <a:p>
            <a:r>
              <a:rPr lang="en-US"/>
              <a:t>If you want to explore the model further, use the QR code on the slide. </a:t>
            </a:r>
            <a:r>
              <a:rPr lang="en-US" b="1"/>
              <a:t>– THIS QR CODE IS NOT WORKING FOR ME </a:t>
            </a:r>
          </a:p>
          <a:p>
            <a:endParaRPr lang="en-US"/>
          </a:p>
          <a:p>
            <a:r>
              <a:rPr lang="en-US" b="1"/>
              <a:t>Facilitator notes:</a:t>
            </a:r>
          </a:p>
          <a:p>
            <a:endParaRPr lang="en-US" b="1"/>
          </a:p>
          <a:p>
            <a:r>
              <a:rPr lang="en-US" b="0"/>
              <a:t>Briefly talk through each part of the model:</a:t>
            </a:r>
          </a:p>
          <a:p>
            <a:pPr marL="171450" indent="-171450">
              <a:buFont typeface="Arial" panose="020B0604020202020204" pitchFamily="34" charset="0"/>
              <a:buChar char="•"/>
            </a:pPr>
            <a:r>
              <a:rPr lang="en-US" b="0"/>
              <a:t>The heart (</a:t>
            </a:r>
            <a:r>
              <a:rPr lang="en-US" b="0" err="1"/>
              <a:t>centre</a:t>
            </a:r>
            <a:r>
              <a:rPr lang="en-US" b="0"/>
              <a:t>) of the model - the professional learning in this programme should impact on you as educators and in turn impact on your learners. All effective professional learning links the educator’s learning with that of the children, young people or adult learners you work with. You will be in the role of a learner in this programme too. Please reflect throughout on the potential of your learning to impact on your learners.</a:t>
            </a:r>
          </a:p>
          <a:p>
            <a:pPr marL="171450" indent="-171450">
              <a:buFont typeface="Arial" panose="020B0604020202020204" pitchFamily="34" charset="0"/>
              <a:buChar char="•"/>
            </a:pPr>
            <a:r>
              <a:rPr lang="en-US" b="0"/>
              <a:t>The next three elements in green – the programme involves enquiry, collaboration and learning that deepens your knowledge and understanding, because these approaches are known to support effective learning that can transform practice.</a:t>
            </a:r>
          </a:p>
          <a:p>
            <a:pPr marL="171450" indent="-171450">
              <a:buFont typeface="Arial" panose="020B0604020202020204" pitchFamily="34" charset="0"/>
              <a:buChar char="•"/>
            </a:pPr>
            <a:r>
              <a:rPr lang="en-US" b="0"/>
              <a:t>The programme is linked to professional standards, whether the </a:t>
            </a:r>
            <a:r>
              <a:rPr lang="en-US"/>
              <a:t>General Teaching Council (Scotland) (GTCS) Standard for Middle Leadership, the Scottish Social Services Council (SSSC) Codes of Practice or Standard for Childhood Practice (2015), or the Community Learning and Development Standards Council (CLDS) Competent Practitioner Framework.</a:t>
            </a:r>
          </a:p>
          <a:p>
            <a:pPr marL="171450" indent="-171450">
              <a:buFont typeface="Arial" panose="020B0604020202020204" pitchFamily="34" charset="0"/>
              <a:buChar char="•"/>
            </a:pPr>
            <a:r>
              <a:rPr lang="en-US"/>
              <a:t>Leadership of and for learning is about creating a culture of learning in a setting, with everyone playing a part in creating that ethos, not just leadership teams.</a:t>
            </a:r>
          </a:p>
          <a:p>
            <a:endParaRPr lang="en-US"/>
          </a:p>
          <a:p>
            <a:endParaRPr lang="en-US"/>
          </a:p>
          <a:p>
            <a:r>
              <a:rPr lang="en-US" b="1"/>
              <a:t>Reflective question:</a:t>
            </a:r>
          </a:p>
          <a:p>
            <a:endParaRPr lang="en-US" b="1"/>
          </a:p>
          <a:p>
            <a:r>
              <a:rPr lang="en-US"/>
              <a:t>Is there anything that resonates with you and if so, why? </a:t>
            </a:r>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NEEDS EDITED </a:t>
            </a:r>
          </a:p>
          <a:p>
            <a:endParaRPr lang="en-US" b="1"/>
          </a:p>
          <a:p>
            <a:r>
              <a:rPr lang="en-US" b="1"/>
              <a:t>Suggested timing: </a:t>
            </a:r>
          </a:p>
          <a:p>
            <a:endParaRPr lang="en-US"/>
          </a:p>
          <a:p>
            <a:r>
              <a:rPr lang="en-US"/>
              <a:t>2 + 10 mins</a:t>
            </a:r>
          </a:p>
          <a:p>
            <a:endParaRPr lang="en-US"/>
          </a:p>
          <a:p>
            <a:r>
              <a:rPr lang="en-US" b="1"/>
              <a:t>Key messages:</a:t>
            </a:r>
          </a:p>
          <a:p>
            <a:r>
              <a:rPr lang="en-US"/>
              <a:t>Reflecting on the activities already done will bring the group ‘back into’ the learning, having already done Introductory activities 1-3, and provide a good starting point for today’s thinking and learning.</a:t>
            </a:r>
          </a:p>
          <a:p>
            <a:endParaRPr lang="en-US"/>
          </a:p>
          <a:p>
            <a:r>
              <a:rPr lang="en-US" b="1"/>
              <a:t>Facilitator notes:</a:t>
            </a:r>
          </a:p>
          <a:p>
            <a:pPr marL="171450" indent="-171450">
              <a:buFont typeface="Arial" panose="020B0604020202020204" pitchFamily="34" charset="0"/>
              <a:buChar char="•"/>
            </a:pPr>
            <a:r>
              <a:rPr lang="en-US"/>
              <a:t>If participants have used the optional Reflective Journal for the Introductory activities, it will be useful to have it to hand.</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If time permits, you may wish to ask each small group to feed back any key points or themes from their discussion. If not, invite one or two reflections on the Introductory activities.</a:t>
            </a:r>
          </a:p>
          <a:p>
            <a:pPr marL="171450" indent="-171450">
              <a:buFont typeface="Arial" panose="020B0604020202020204" pitchFamily="34" charset="0"/>
              <a:buChar char="•"/>
            </a:pPr>
            <a:endParaRPr lang="en-US"/>
          </a:p>
          <a:p>
            <a:pPr marL="0" indent="0">
              <a:buFont typeface="Arial" panose="020B0604020202020204" pitchFamily="34" charset="0"/>
              <a:buNone/>
            </a:pPr>
            <a:r>
              <a:rPr lang="en-US" b="1"/>
              <a:t>Further notes on connectors:</a:t>
            </a:r>
          </a:p>
          <a:p>
            <a:pPr marL="171450" indent="-171450">
              <a:buFont typeface="Arial" panose="020B0604020202020204" pitchFamily="34" charset="0"/>
              <a:buChar char="•"/>
            </a:pPr>
            <a:r>
              <a:rPr lang="en-US"/>
              <a:t>A connector activity allows participants to take part in an informal discussion. </a:t>
            </a:r>
          </a:p>
          <a:p>
            <a:pPr marL="171450" indent="-171450">
              <a:buFont typeface="Arial" panose="020B0604020202020204" pitchFamily="34" charset="0"/>
              <a:buChar char="•"/>
            </a:pPr>
            <a:r>
              <a:rPr lang="en-US"/>
              <a:t>This is to ensure that participants are relaxed, focused and ready for an interactive workshop. </a:t>
            </a:r>
          </a:p>
          <a:p>
            <a:pPr marL="0" indent="0">
              <a:buFont typeface="Arial" panose="020B0604020202020204" pitchFamily="34" charset="0"/>
              <a:buNone/>
            </a:pPr>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NEEDS UPDATED </a:t>
            </a:r>
          </a:p>
          <a:p>
            <a:endParaRPr lang="en-US" b="1"/>
          </a:p>
          <a:p>
            <a:r>
              <a:rPr lang="en-US" b="1"/>
              <a:t>Suggested timing:</a:t>
            </a:r>
          </a:p>
          <a:p>
            <a:endParaRPr lang="en-US" b="1"/>
          </a:p>
          <a:p>
            <a:r>
              <a:rPr lang="en-US" b="0"/>
              <a:t>7 minutes</a:t>
            </a:r>
          </a:p>
          <a:p>
            <a:endParaRPr lang="en-US" b="1"/>
          </a:p>
          <a:p>
            <a:r>
              <a:rPr lang="en-US" b="1"/>
              <a:t>Key messages: </a:t>
            </a:r>
          </a:p>
          <a:p>
            <a:endParaRPr lang="en-US" b="1"/>
          </a:p>
          <a:p>
            <a:r>
              <a:rPr lang="en-US" b="0"/>
              <a:t>This model presents the evidence that underpins this programme and the roles of middle leadership on which the PLAs are based. </a:t>
            </a:r>
          </a:p>
          <a:p>
            <a:endParaRPr lang="en-US" b="1"/>
          </a:p>
          <a:p>
            <a:pPr marL="0" indent="0">
              <a:buFont typeface="Arial" panose="020B0604020202020204" pitchFamily="34" charset="0"/>
              <a:buNone/>
            </a:pPr>
            <a:r>
              <a:rPr lang="en-GB" b="1"/>
              <a:t>Facilitator notes:</a:t>
            </a:r>
          </a:p>
          <a:p>
            <a:pPr marL="0" indent="0">
              <a:buFont typeface="Arial" panose="020B0604020202020204" pitchFamily="34" charset="0"/>
              <a:buNone/>
            </a:pPr>
            <a:endParaRPr lang="en-GB" b="1"/>
          </a:p>
          <a:p>
            <a:pPr marL="0" indent="0">
              <a:buFont typeface="Arial" panose="020B0604020202020204" pitchFamily="34" charset="0"/>
              <a:buNone/>
            </a:pPr>
            <a:r>
              <a:rPr lang="en-GB" b="0"/>
              <a:t>Recap the model briefly (participants will have learned about it already in the Introductory activities). </a:t>
            </a:r>
          </a:p>
          <a:p>
            <a:pPr marL="0" indent="0">
              <a:buFont typeface="Arial" panose="020B0604020202020204" pitchFamily="34" charset="0"/>
              <a:buNone/>
            </a:pPr>
            <a:endParaRPr lang="en-GB" b="0"/>
          </a:p>
          <a:p>
            <a:pPr marL="0" indent="0">
              <a:buFont typeface="Arial" panose="020B0604020202020204" pitchFamily="34" charset="0"/>
              <a:buNone/>
            </a:pPr>
            <a:r>
              <a:rPr lang="en-GB" b="0"/>
              <a:t>For your own reference, in the model:</a:t>
            </a:r>
          </a:p>
          <a:p>
            <a:pPr marL="0" indent="0">
              <a:buFont typeface="Arial" panose="020B0604020202020204" pitchFamily="34" charset="0"/>
              <a:buNone/>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Inputs</a:t>
            </a:r>
            <a:r>
              <a:rPr kumimoji="0" lang="en-US" sz="1200" b="0" i="0" u="none" strike="noStrike" kern="1200" cap="none" spc="0" normalizeH="0" baseline="0" noProof="0">
                <a:ln>
                  <a:noFill/>
                </a:ln>
                <a:solidFill>
                  <a:prstClr val="black"/>
                </a:solidFill>
                <a:effectLst/>
                <a:uLnTx/>
                <a:uFillTx/>
                <a:latin typeface="Calibri"/>
                <a:ea typeface="+mn-ea"/>
                <a:cs typeface="+mn-cs"/>
              </a:rPr>
              <a:t> are the influences on middle leaders that determine how effectively they can carry out their role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Notes: Principal support = Headteacher support;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C, P &amp; A = Curriculum, Pedagogy and Assessment;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‘Other??’ is included as John De Nobile acknowledged this list not to be exhaustive.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Roles</a:t>
            </a:r>
            <a:r>
              <a:rPr kumimoji="0" lang="en-US" sz="1200" b="0" i="0" u="none" strike="noStrike" kern="1200" cap="none" spc="0" normalizeH="0" baseline="0" noProof="0">
                <a:ln>
                  <a:noFill/>
                </a:ln>
                <a:solidFill>
                  <a:prstClr val="black"/>
                </a:solidFill>
                <a:effectLst/>
                <a:uLnTx/>
                <a:uFillTx/>
                <a:latin typeface="Calibri"/>
                <a:ea typeface="+mn-ea"/>
                <a:cs typeface="+mn-cs"/>
              </a:rPr>
              <a:t> are where the acronyms stand for: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algn="l"/>
            <a:r>
              <a:rPr kumimoji="0" lang="en-US" sz="1200" b="1" i="0" u="none" strike="noStrike" kern="1200" cap="none" spc="0" normalizeH="0" baseline="0" noProof="0">
                <a:ln>
                  <a:noFill/>
                </a:ln>
                <a:solidFill>
                  <a:prstClr val="black"/>
                </a:solidFill>
                <a:effectLst/>
                <a:uLnTx/>
                <a:uFillTx/>
                <a:latin typeface="Calibri"/>
                <a:ea typeface="+mn-ea"/>
                <a:cs typeface="+mn-cs"/>
              </a:rPr>
              <a:t>SF Student focused </a:t>
            </a:r>
            <a:r>
              <a:rPr kumimoji="0" lang="en-US" sz="1200" b="0" i="0" u="none" strike="noStrike" kern="1200" cap="none" spc="0" normalizeH="0" baseline="0" noProof="0">
                <a:ln>
                  <a:noFill/>
                </a:ln>
                <a:solidFill>
                  <a:prstClr val="black"/>
                </a:solidFill>
                <a:effectLst/>
                <a:uLnTx/>
                <a:uFillTx/>
                <a:latin typeface="Calibri"/>
                <a:ea typeface="+mn-ea"/>
                <a:cs typeface="+mn-cs"/>
              </a:rPr>
              <a:t>- </a:t>
            </a:r>
            <a:r>
              <a:rPr lang="en-GB" sz="1800" b="0" i="0" u="none" strike="noStrike" baseline="0">
                <a:latin typeface="TimesNewRomanPSMT"/>
              </a:rPr>
              <a:t>concerns instances when middle leaders are dealing with learner issues that are not related to the other roles. Examples of activity in this area would</a:t>
            </a:r>
          </a:p>
          <a:p>
            <a:pPr algn="l"/>
            <a:r>
              <a:rPr lang="en-GB" sz="1800" b="0" i="0" u="none" strike="noStrike" baseline="0">
                <a:latin typeface="TimesNewRomanPSMT"/>
              </a:rPr>
              <a:t>include: assisting learners with academic issues, dealing with behaviour problems and addressing the welfare needs of learners.</a:t>
            </a:r>
          </a:p>
          <a:p>
            <a:pPr algn="l"/>
            <a:endParaRPr lang="en-GB" sz="1800" b="0" i="0" u="none" strike="noStrike" baseline="0">
              <a:latin typeface="TimesNewRomanPSMT"/>
            </a:endParaRPr>
          </a:p>
          <a:p>
            <a:pPr algn="l"/>
            <a:r>
              <a:rPr kumimoji="0" lang="en-GB" sz="1800" b="1" i="0" u="none" strike="noStrike" kern="1200" cap="none" spc="0" normalizeH="0" baseline="0" noProof="0">
                <a:ln>
                  <a:noFill/>
                </a:ln>
                <a:solidFill>
                  <a:prstClr val="black"/>
                </a:solidFill>
                <a:effectLst/>
                <a:uLnTx/>
                <a:uFillTx/>
                <a:latin typeface="TimesNewRomanPSMT"/>
                <a:ea typeface="+mn-ea"/>
                <a:cs typeface="+mn-cs"/>
              </a:rPr>
              <a:t>AD Administration</a:t>
            </a:r>
            <a:r>
              <a:rPr kumimoji="0" lang="en-GB" sz="1800" b="0" i="0" u="none" strike="noStrike" kern="1200" cap="none" spc="0" normalizeH="0" baseline="0" noProof="0">
                <a:ln>
                  <a:noFill/>
                </a:ln>
                <a:solidFill>
                  <a:prstClr val="black"/>
                </a:solidFill>
                <a:effectLst/>
                <a:uLnTx/>
                <a:uFillTx/>
                <a:latin typeface="TimesNewRomanPSMT"/>
                <a:ea typeface="+mn-ea"/>
                <a:cs typeface="+mn-cs"/>
              </a:rPr>
              <a:t> - </a:t>
            </a:r>
            <a:r>
              <a:rPr lang="en-GB" sz="1800" b="0" i="0" u="none" strike="noStrike" baseline="0">
                <a:latin typeface="TimesNewRomanPSMT"/>
              </a:rPr>
              <a:t>concerns the development of procedures and putting them in place so that a variety of tasks can be carried out by staff members and the organisational role can be executed effectively. The ultimate goal of the administration role is efficient use of time and resources. This role includes the organisation of systems, such as files and databases for the keeping of records relating to a variety of things ranging from purchases and inventory through to learner achievement and behaviour. The middle leader develops these systems, or does so as part of a team, or may even engage school administration staff to produce the necessary resources.</a:t>
            </a:r>
          </a:p>
          <a:p>
            <a:pPr algn="l"/>
            <a:endParaRPr lang="en-GB" sz="1800" b="0" i="0" u="none" strike="noStrike" baseline="0">
              <a:latin typeface="TimesNewRomanPSMT"/>
            </a:endParaRPr>
          </a:p>
          <a:p>
            <a:pPr algn="l"/>
            <a:r>
              <a:rPr kumimoji="0" lang="en-US" sz="1200" b="1" i="0" u="none" strike="noStrike" kern="1200" cap="none" spc="0" normalizeH="0" baseline="0" noProof="0">
                <a:ln>
                  <a:noFill/>
                </a:ln>
                <a:solidFill>
                  <a:prstClr val="black"/>
                </a:solidFill>
                <a:effectLst/>
                <a:uLnTx/>
                <a:uFillTx/>
                <a:latin typeface="Calibri"/>
                <a:ea typeface="+mn-ea"/>
                <a:cs typeface="+mn-cs"/>
              </a:rPr>
              <a:t>OR Organisational </a:t>
            </a:r>
            <a:r>
              <a:rPr lang="en-GB" sz="1800" b="0" i="0" u="none" strike="noStrike" baseline="0">
                <a:latin typeface="TimesNewRomanPSMT"/>
              </a:rPr>
              <a:t>has to do with the organisation of physical and human resources through tasks that help schools to achieve their goals and objectives. Coordination of people</a:t>
            </a:r>
          </a:p>
          <a:p>
            <a:pPr algn="l"/>
            <a:r>
              <a:rPr lang="en-GB" sz="1800" b="0" i="0" u="none" strike="noStrike" baseline="0">
                <a:latin typeface="TimesNewRomanPSMT"/>
              </a:rPr>
              <a:t>and materials is the main activity. As part of this role, middle leaders organise duty rosters and teaching timetables. The role also involves planning, executing and implementing a range of programmes, events and activities. These are increasingly collaborative tasks with others in a team, department or committee. The organisational role also requires middle leaders to collect data on student achievement through the monitoring of assessment results, which can provide the basis for work in other roles.</a:t>
            </a:r>
            <a:endParaRPr kumimoji="0" lang="en-US" sz="1200" b="1" i="0" u="none" strike="noStrike" kern="1200" cap="none" spc="0" normalizeH="0" baseline="0" noProof="0">
              <a:ln>
                <a:noFill/>
              </a:ln>
              <a:solidFill>
                <a:prstClr val="black"/>
              </a:solidFill>
              <a:effectLst/>
              <a:uLnTx/>
              <a:uFillTx/>
              <a:latin typeface="Calibri"/>
              <a:ea typeface="+mn-ea"/>
              <a:cs typeface="+mn-cs"/>
            </a:endParaRPr>
          </a:p>
          <a:p>
            <a:pPr algn="l"/>
            <a:endParaRPr kumimoji="0" lang="en-US" sz="1200" b="1" i="0" u="none" strike="noStrike" kern="1200" cap="none" spc="0" normalizeH="0" baseline="0" noProof="0">
              <a:ln>
                <a:noFill/>
              </a:ln>
              <a:solidFill>
                <a:prstClr val="black"/>
              </a:solidFill>
              <a:effectLst/>
              <a:uLnTx/>
              <a:uFillTx/>
              <a:latin typeface="Calibri"/>
              <a:ea typeface="+mn-ea"/>
              <a:cs typeface="+mn-cs"/>
            </a:endParaRPr>
          </a:p>
          <a:p>
            <a:pPr algn="l"/>
            <a:r>
              <a:rPr kumimoji="0" lang="en-US" sz="1200" b="1" i="0" u="none" strike="noStrike" kern="1200" cap="none" spc="0" normalizeH="0" baseline="0" noProof="0">
                <a:ln>
                  <a:noFill/>
                </a:ln>
                <a:solidFill>
                  <a:prstClr val="black"/>
                </a:solidFill>
                <a:effectLst/>
                <a:uLnTx/>
                <a:uFillTx/>
                <a:latin typeface="Calibri"/>
                <a:ea typeface="+mn-ea"/>
                <a:cs typeface="+mn-cs"/>
              </a:rPr>
              <a:t>SU Supervisory - </a:t>
            </a:r>
            <a:r>
              <a:rPr lang="en-GB" sz="1800" b="0" i="0" u="none" strike="noStrike" baseline="0">
                <a:latin typeface="TimesNewRomanPSMT"/>
              </a:rPr>
              <a:t>involves monitoring and evaluating the performance of staff, including perhaps junior leaders (such as assistant department heads). The focus of this particular role is monitoring and reporting on the competency of individuals they have authority over as well as the quality of their work. This role suggests that middle leaders may be required to assess teachers. However, in some studies, middle leaders preferred a softer, collegial notion of supervision where performance was discussed rather than observed and measured. The supervisory role links to the staff development role when discussions extend to suggestions about in-service training, such as short courses or other activities to lessen knowledge gaps and improve skills.</a:t>
            </a:r>
            <a:endParaRPr kumimoji="0" lang="en-US" sz="1200" b="1" i="0" u="none" strike="noStrike" kern="1200" cap="none" spc="0" normalizeH="0" baseline="0" noProof="0">
              <a:ln>
                <a:noFill/>
              </a:ln>
              <a:solidFill>
                <a:prstClr val="black"/>
              </a:solidFill>
              <a:effectLst/>
              <a:uLnTx/>
              <a:uFillTx/>
              <a:latin typeface="Calibri"/>
              <a:ea typeface="+mn-ea"/>
              <a:cs typeface="+mn-cs"/>
            </a:endParaRPr>
          </a:p>
          <a:p>
            <a:pPr algn="l"/>
            <a:endParaRPr kumimoji="0" lang="en-US" sz="1200" b="1" i="0" u="none" strike="noStrike" kern="1200" cap="none" spc="0" normalizeH="0" baseline="0" noProof="0">
              <a:ln>
                <a:noFill/>
              </a:ln>
              <a:solidFill>
                <a:prstClr val="black"/>
              </a:solidFill>
              <a:effectLst/>
              <a:uLnTx/>
              <a:uFillTx/>
              <a:latin typeface="Calibri"/>
              <a:ea typeface="+mn-ea"/>
              <a:cs typeface="+mn-cs"/>
            </a:endParaRPr>
          </a:p>
          <a:p>
            <a:pPr algn="l"/>
            <a:r>
              <a:rPr kumimoji="0" lang="en-US" sz="1200" b="1" i="0" u="none" strike="noStrike" kern="1200" cap="none" spc="0" normalizeH="0" baseline="0" noProof="0">
                <a:ln>
                  <a:noFill/>
                </a:ln>
                <a:solidFill>
                  <a:prstClr val="black"/>
                </a:solidFill>
                <a:effectLst/>
                <a:uLnTx/>
                <a:uFillTx/>
                <a:latin typeface="Calibri"/>
                <a:ea typeface="+mn-ea"/>
                <a:cs typeface="+mn-cs"/>
              </a:rPr>
              <a:t>SD Staff development - </a:t>
            </a:r>
            <a:r>
              <a:rPr lang="en-GB" sz="1800" b="0" i="0" u="none" strike="noStrike" baseline="0">
                <a:latin typeface="TimesNewRomanPSMT"/>
              </a:rPr>
              <a:t>concerns building the capacity and competence of staff members so that they can do their jobs more effectively. This role is carried out in several ways. The simplest acts are offerings of encouragement, praise or support for work being done, the aim of which is to keep teachers and other staff motivated to develop their abilities and reach their potential. Another well-known way to carry out the staff development role is to lead by example. Middle leaders are often regarded as effective teachers and role models,</a:t>
            </a:r>
          </a:p>
          <a:p>
            <a:pPr algn="l"/>
            <a:r>
              <a:rPr lang="en-GB" sz="1800" b="0" i="0" u="none" strike="noStrike" baseline="0">
                <a:latin typeface="TimesNewRomanPSMT"/>
              </a:rPr>
              <a:t>often reaching their position because of their capacity for leading by example. They might enhance their reach as role models by letting other staff members</a:t>
            </a:r>
          </a:p>
          <a:p>
            <a:pPr algn="l"/>
            <a:r>
              <a:rPr lang="en-GB" sz="1800" b="0" i="0" u="none" strike="noStrike" baseline="0">
                <a:latin typeface="TimesNewRomanPSMT"/>
              </a:rPr>
              <a:t>observe them, providing advice to teachers, mentoring and coaching their colleagues in a</a:t>
            </a:r>
          </a:p>
          <a:p>
            <a:pPr algn="l"/>
            <a:r>
              <a:rPr lang="en-GB" sz="1800" b="0" i="0" u="none" strike="noStrike" baseline="0">
                <a:latin typeface="TimesNewRomanPSMT"/>
              </a:rPr>
              <a:t>grade or subject area, or simply working the way they want their colleagues to work. Middle leaders have also been observed to organise and even run professional development for teachers based on their particular expertise.</a:t>
            </a:r>
          </a:p>
          <a:p>
            <a:pPr algn="l"/>
            <a:endParaRPr kumimoji="0" lang="en-US" sz="1200" b="1" i="0" u="none" strike="noStrike" kern="1200" cap="none" spc="0" normalizeH="0" baseline="0" noProof="0">
              <a:ln>
                <a:noFill/>
              </a:ln>
              <a:solidFill>
                <a:prstClr val="black"/>
              </a:solidFill>
              <a:effectLst/>
              <a:uLnTx/>
              <a:uFillTx/>
              <a:latin typeface="Calibri"/>
              <a:ea typeface="+mn-ea"/>
              <a:cs typeface="+mn-cs"/>
            </a:endParaRPr>
          </a:p>
          <a:p>
            <a:pPr algn="l"/>
            <a:r>
              <a:rPr kumimoji="0" lang="en-US" sz="1200" b="1" i="0" u="none" strike="noStrike" kern="1200" cap="none" spc="0" normalizeH="0" baseline="0" noProof="0">
                <a:ln>
                  <a:noFill/>
                </a:ln>
                <a:solidFill>
                  <a:prstClr val="black"/>
                </a:solidFill>
                <a:effectLst/>
                <a:uLnTx/>
                <a:uFillTx/>
                <a:latin typeface="Calibri"/>
                <a:ea typeface="+mn-ea"/>
                <a:cs typeface="+mn-cs"/>
              </a:rPr>
              <a:t>ST Strategic - </a:t>
            </a:r>
            <a:r>
              <a:rPr lang="en-GB" sz="1800" b="0" i="0" u="none" strike="noStrike" baseline="0">
                <a:latin typeface="TimesNewRomanPSMT"/>
              </a:rPr>
              <a:t>primarily concerns vision forming and goal setting and acquiring the resources to achieve these. Middle leaders are increasingly being asked to develop a vision for</a:t>
            </a:r>
          </a:p>
          <a:p>
            <a:pPr algn="l"/>
            <a:r>
              <a:rPr lang="en-GB" sz="1800" b="0" i="0" u="none" strike="noStrike" baseline="0">
                <a:latin typeface="TimesNewRomanPSMT"/>
              </a:rPr>
              <a:t>their area of responsibility. This means that they must also persuade those in their area of responsibility to ‘buy in’ and work towards that vision. Collaborative styles of leadership that cultivate positive trusting relationships will be useful , especially where teaching practices may need to change. The strategic role also involves motivating and persuading others to follow a</a:t>
            </a:r>
          </a:p>
          <a:p>
            <a:pPr algn="l"/>
            <a:r>
              <a:rPr lang="en-GB" sz="1800" b="0" i="0" u="none" strike="noStrike" baseline="0">
                <a:latin typeface="TimesNewRomanPSMT"/>
              </a:rPr>
              <a:t>particular policy line or get involved in implementing new ideas. The strategic role is likely to be much easier to carry out if middle leaders are good staff developers, supervisors,</a:t>
            </a:r>
          </a:p>
          <a:p>
            <a:pPr algn="l"/>
            <a:r>
              <a:rPr lang="en-GB" sz="1800" b="0" i="0" u="none" strike="noStrike" baseline="0">
                <a:latin typeface="TimesNewRomanPSMT"/>
              </a:rPr>
              <a:t>administrators and managers because they are creating the optimal conditions for influence and change. The larger theoretical model (De Nobile, 2017) suggests that middle leadership roles are</a:t>
            </a:r>
          </a:p>
          <a:p>
            <a:pPr algn="l"/>
            <a:r>
              <a:rPr lang="en-GB" sz="1800" b="0" i="0" u="none" strike="noStrike" baseline="0">
                <a:latin typeface="TimesNewRomanPSMT"/>
              </a:rPr>
              <a:t>at the centre of what these important people do and their potential impacts on school effectiveness through their influence on the quality of teacher work. </a:t>
            </a:r>
          </a:p>
          <a:p>
            <a:pPr algn="l"/>
            <a:endParaRPr kumimoji="0" lang="en-GB" sz="1800" b="0" i="0" u="none" strike="noStrike" kern="1200" cap="none" spc="0" normalizeH="0" baseline="0" noProof="0">
              <a:ln>
                <a:noFill/>
              </a:ln>
              <a:solidFill>
                <a:prstClr val="black"/>
              </a:solidFill>
              <a:effectLst/>
              <a:uLnTx/>
              <a:uFillTx/>
              <a:latin typeface="TimesNewRomanPSMT"/>
              <a:ea typeface="+mn-ea"/>
              <a:cs typeface="+mn-cs"/>
            </a:endParaRPr>
          </a:p>
          <a:p>
            <a:pPr algn="l"/>
            <a:r>
              <a:rPr kumimoji="0" lang="en-GB" sz="1800" b="0" i="0" u="none" strike="noStrike" kern="1200" cap="none" spc="0" normalizeH="0" baseline="0" noProof="0">
                <a:ln>
                  <a:noFill/>
                </a:ln>
                <a:solidFill>
                  <a:prstClr val="black"/>
                </a:solidFill>
                <a:effectLst/>
                <a:uLnTx/>
                <a:uFillTx/>
                <a:latin typeface="TimesNewRomanPSMT"/>
                <a:ea typeface="+mn-ea"/>
                <a:cs typeface="+mn-cs"/>
              </a:rPr>
              <a:t>(For full article and references please access </a:t>
            </a:r>
            <a:r>
              <a:rPr lang="en-GB" sz="1800" b="1" i="0" u="none" strike="noStrike" baseline="0">
                <a:latin typeface="TimesNewRomanPS-BoldMT"/>
              </a:rPr>
              <a:t>The Roles of Middle Leaders in Schools: Developing a Conceptual Framework for Research, </a:t>
            </a:r>
            <a:r>
              <a:rPr lang="en-GB" sz="1800" b="0" i="0" u="none" strike="noStrike" baseline="0">
                <a:latin typeface="TimesNewRomanPS-BoldMT"/>
              </a:rPr>
              <a:t>De Nobile, 2017 via EBSCO).</a:t>
            </a:r>
          </a:p>
          <a:p>
            <a:pPr algn="l"/>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Tell participants that John De Nobile worked with Scottish Middle Leaders in 2021 through Education Scotland’s </a:t>
            </a:r>
            <a:r>
              <a:rPr kumimoji="0" lang="en-US" sz="1200" b="0" i="1" u="none" strike="noStrike" kern="1200" cap="none" spc="0" normalizeH="0" baseline="0" noProof="0">
                <a:ln>
                  <a:noFill/>
                </a:ln>
                <a:solidFill>
                  <a:prstClr val="black"/>
                </a:solidFill>
                <a:effectLst/>
                <a:uLnTx/>
                <a:uFillTx/>
                <a:latin typeface="Calibri"/>
                <a:ea typeface="+mn-ea"/>
                <a:cs typeface="+mn-cs"/>
              </a:rPr>
              <a:t>Middle Leaders Leading Change </a:t>
            </a:r>
            <a:r>
              <a:rPr kumimoji="0" lang="en-US" sz="1200" b="0" i="0" u="none" strike="noStrike" kern="1200" cap="none" spc="0" normalizeH="0" baseline="0" noProof="0">
                <a:ln>
                  <a:noFill/>
                </a:ln>
                <a:solidFill>
                  <a:prstClr val="black"/>
                </a:solidFill>
                <a:effectLst/>
                <a:uLnTx/>
                <a:uFillTx/>
                <a:latin typeface="Calibri"/>
                <a:ea typeface="+mn-ea"/>
                <a:cs typeface="+mn-cs"/>
              </a:rPr>
              <a:t>programme, and they identified some additional roles, including: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algn="l"/>
            <a:r>
              <a:rPr kumimoji="0" lang="en-US" sz="1200" b="1" i="0" u="none" strike="noStrike" kern="1200" cap="none" spc="0" normalizeH="0" baseline="0" noProof="0">
                <a:ln>
                  <a:noFill/>
                </a:ln>
                <a:solidFill>
                  <a:prstClr val="black"/>
                </a:solidFill>
                <a:effectLst/>
                <a:uLnTx/>
                <a:uFillTx/>
                <a:latin typeface="Calibri"/>
                <a:ea typeface="+mn-ea"/>
                <a:cs typeface="+mn-cs"/>
              </a:rPr>
              <a:t>External liaison </a:t>
            </a:r>
            <a:r>
              <a:rPr kumimoji="0" lang="en-US" sz="1200" b="0" i="0" u="none" strike="noStrike" kern="1200" cap="none" spc="0" normalizeH="0" baseline="0" noProof="0">
                <a:ln>
                  <a:noFill/>
                </a:ln>
                <a:solidFill>
                  <a:prstClr val="black"/>
                </a:solidFill>
                <a:effectLst/>
                <a:uLnTx/>
                <a:uFillTx/>
                <a:latin typeface="Calibri"/>
                <a:ea typeface="+mn-ea"/>
                <a:cs typeface="+mn-cs"/>
              </a:rPr>
              <a:t>– concerns </a:t>
            </a:r>
            <a:r>
              <a:rPr lang="en-GB" sz="1800" b="0" i="0" u="none" strike="noStrike" baseline="0">
                <a:latin typeface="CIDFont+F1"/>
              </a:rPr>
              <a:t>interaction with third parties such as specialists and social workers, facilitating work experience and interacting with employers or universities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Staff health and wellbeing – </a:t>
            </a:r>
            <a:r>
              <a:rPr kumimoji="0" lang="en-US" sz="1200" b="0" i="0" u="none" strike="noStrike" kern="1200" cap="none" spc="0" normalizeH="0" baseline="0" noProof="0">
                <a:ln>
                  <a:noFill/>
                </a:ln>
                <a:solidFill>
                  <a:prstClr val="black"/>
                </a:solidFill>
                <a:effectLst/>
                <a:uLnTx/>
                <a:uFillTx/>
                <a:latin typeface="Calibri"/>
                <a:ea typeface="+mn-ea"/>
                <a:cs typeface="+mn-cs"/>
              </a:rPr>
              <a:t>concerns looking after staff mental and physical health issues and other aspects of staff inclusion.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Managing and Leading</a:t>
            </a:r>
            <a:r>
              <a:rPr kumimoji="0" lang="en-US" sz="1200" b="0" i="0" u="none" strike="noStrike" kern="1200" cap="none" spc="0" normalizeH="0" baseline="0" noProof="0">
                <a:ln>
                  <a:noFill/>
                </a:ln>
                <a:solidFill>
                  <a:prstClr val="black"/>
                </a:solidFill>
                <a:effectLst/>
                <a:uLnTx/>
                <a:uFillTx/>
                <a:latin typeface="Calibri"/>
                <a:ea typeface="+mn-ea"/>
                <a:cs typeface="+mn-cs"/>
              </a:rPr>
              <a:t> are distinct but complementary and the middle leader roles will involve aspects of both. The 6 roles are distinct but interrelated.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Outputs</a:t>
            </a:r>
            <a:r>
              <a:rPr kumimoji="0" lang="en-US" sz="1200" b="0" i="0" u="none" strike="noStrike" kern="1200" cap="none" spc="0" normalizeH="0" baseline="0" noProof="0">
                <a:ln>
                  <a:noFill/>
                </a:ln>
                <a:solidFill>
                  <a:prstClr val="black"/>
                </a:solidFill>
                <a:effectLst/>
                <a:uLnTx/>
                <a:uFillTx/>
                <a:latin typeface="Calibri"/>
                <a:ea typeface="+mn-ea"/>
                <a:cs typeface="+mn-cs"/>
              </a:rPr>
              <a:t> are the impacts middle leaders can have.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How? </a:t>
            </a:r>
            <a:r>
              <a:rPr kumimoji="0" lang="en-US" sz="1200" b="0" i="0" u="none" strike="noStrike" kern="1200" cap="none" spc="0" normalizeH="0" baseline="0" noProof="0">
                <a:ln>
                  <a:noFill/>
                </a:ln>
                <a:solidFill>
                  <a:prstClr val="black"/>
                </a:solidFill>
                <a:effectLst/>
                <a:uLnTx/>
                <a:uFillTx/>
                <a:latin typeface="Calibri"/>
                <a:ea typeface="+mn-ea"/>
                <a:cs typeface="+mn-cs"/>
              </a:rPr>
              <a:t>are the skills and behaviours demonstrated by middle leaders in carrying out their roles.</a:t>
            </a:r>
          </a:p>
          <a:p>
            <a:pPr marL="0" indent="0">
              <a:buFont typeface="Arial" panose="020B0604020202020204" pitchFamily="34" charset="0"/>
              <a:buNone/>
            </a:pPr>
            <a:endParaRPr lang="en-GB" b="1"/>
          </a:p>
          <a:p>
            <a:r>
              <a:rPr lang="en-US"/>
              <a:t> </a:t>
            </a:r>
          </a:p>
          <a:p>
            <a:r>
              <a:rPr lang="en-US" b="1"/>
              <a:t>Reflective Questions:</a:t>
            </a:r>
          </a:p>
          <a:p>
            <a:endParaRPr lang="en-US" b="1"/>
          </a:p>
          <a:p>
            <a:r>
              <a:rPr lang="en-US" b="0"/>
              <a:t>What are your thoughts about the model? Does it ring true for you in relation to what you know about middle leadership? Were there any surprises?</a:t>
            </a:r>
          </a:p>
          <a:p>
            <a:endParaRPr lang="en-US" b="1"/>
          </a:p>
          <a:p>
            <a:r>
              <a:rPr lang="en-US" b="0"/>
              <a:t>What might be the other inputs (influences on) and outputs (impacts)? What other aspects of the How? might there be?</a:t>
            </a:r>
          </a:p>
          <a:p>
            <a:pPr marL="0" indent="0">
              <a:buFont typeface="Arial" panose="020B0604020202020204" pitchFamily="34" charset="0"/>
              <a:buNone/>
            </a:pPr>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NEEDS UPDATED </a:t>
            </a:r>
          </a:p>
          <a:p>
            <a:endParaRPr lang="en-US" b="1"/>
          </a:p>
          <a:p>
            <a:r>
              <a:rPr lang="en-US" b="1"/>
              <a:t>Suggested timing:</a:t>
            </a:r>
          </a:p>
          <a:p>
            <a:endParaRPr lang="en-US" b="1"/>
          </a:p>
          <a:p>
            <a:r>
              <a:rPr lang="en-US" b="0"/>
              <a:t>7 minutes</a:t>
            </a:r>
          </a:p>
          <a:p>
            <a:endParaRPr lang="en-US" b="1"/>
          </a:p>
          <a:p>
            <a:r>
              <a:rPr lang="en-US" b="1"/>
              <a:t>Key messages: </a:t>
            </a:r>
          </a:p>
          <a:p>
            <a:endParaRPr lang="en-US" b="1"/>
          </a:p>
          <a:p>
            <a:r>
              <a:rPr lang="en-US" b="0"/>
              <a:t>This model presents the evidence that underpins this programme and the roles of middle leadership on which the PLAs are based. </a:t>
            </a:r>
          </a:p>
          <a:p>
            <a:endParaRPr lang="en-US" b="1"/>
          </a:p>
          <a:p>
            <a:pPr marL="0" indent="0">
              <a:buFont typeface="Arial" panose="020B0604020202020204" pitchFamily="34" charset="0"/>
              <a:buNone/>
            </a:pPr>
            <a:r>
              <a:rPr lang="en-GB" b="1"/>
              <a:t>Facilitator notes:</a:t>
            </a:r>
          </a:p>
          <a:p>
            <a:pPr marL="0" indent="0">
              <a:buFont typeface="Arial" panose="020B0604020202020204" pitchFamily="34" charset="0"/>
              <a:buNone/>
            </a:pPr>
            <a:endParaRPr lang="en-GB" b="1"/>
          </a:p>
          <a:p>
            <a:pPr marL="0" indent="0">
              <a:buFont typeface="Arial" panose="020B0604020202020204" pitchFamily="34" charset="0"/>
              <a:buNone/>
            </a:pPr>
            <a:r>
              <a:rPr lang="en-GB" b="0"/>
              <a:t>Recap the model briefly (participants will have learned about it already in the Introductory activities). </a:t>
            </a:r>
          </a:p>
          <a:p>
            <a:pPr marL="0" indent="0">
              <a:buFont typeface="Arial" panose="020B0604020202020204" pitchFamily="34" charset="0"/>
              <a:buNone/>
            </a:pPr>
            <a:endParaRPr lang="en-GB" b="0"/>
          </a:p>
          <a:p>
            <a:pPr marL="0" indent="0">
              <a:buFont typeface="Arial" panose="020B0604020202020204" pitchFamily="34" charset="0"/>
              <a:buNone/>
            </a:pPr>
            <a:r>
              <a:rPr lang="en-GB" b="0"/>
              <a:t>For your own reference, in the model:</a:t>
            </a:r>
          </a:p>
          <a:p>
            <a:pPr marL="0" indent="0">
              <a:buFont typeface="Arial" panose="020B0604020202020204" pitchFamily="34" charset="0"/>
              <a:buNone/>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Inputs</a:t>
            </a:r>
            <a:r>
              <a:rPr kumimoji="0" lang="en-US" sz="1200" b="0" i="0" u="none" strike="noStrike" kern="1200" cap="none" spc="0" normalizeH="0" baseline="0" noProof="0">
                <a:ln>
                  <a:noFill/>
                </a:ln>
                <a:solidFill>
                  <a:prstClr val="black"/>
                </a:solidFill>
                <a:effectLst/>
                <a:uLnTx/>
                <a:uFillTx/>
                <a:latin typeface="Calibri"/>
                <a:ea typeface="+mn-ea"/>
                <a:cs typeface="+mn-cs"/>
              </a:rPr>
              <a:t> are the influences on middle leaders that determine how effectively they can carry out their role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Notes: Principal support = Headteacher support;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C, P &amp; A = Curriculum, Pedagogy and Assessment;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‘Other??’ is included as John De Nobile acknowledged this list not to be exhaustive.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Roles</a:t>
            </a:r>
            <a:r>
              <a:rPr kumimoji="0" lang="en-US" sz="1200" b="0" i="0" u="none" strike="noStrike" kern="1200" cap="none" spc="0" normalizeH="0" baseline="0" noProof="0">
                <a:ln>
                  <a:noFill/>
                </a:ln>
                <a:solidFill>
                  <a:prstClr val="black"/>
                </a:solidFill>
                <a:effectLst/>
                <a:uLnTx/>
                <a:uFillTx/>
                <a:latin typeface="Calibri"/>
                <a:ea typeface="+mn-ea"/>
                <a:cs typeface="+mn-cs"/>
              </a:rPr>
              <a:t> are where the acronyms stand for: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algn="l"/>
            <a:r>
              <a:rPr kumimoji="0" lang="en-US" sz="1200" b="1" i="0" u="none" strike="noStrike" kern="1200" cap="none" spc="0" normalizeH="0" baseline="0" noProof="0">
                <a:ln>
                  <a:noFill/>
                </a:ln>
                <a:solidFill>
                  <a:prstClr val="black"/>
                </a:solidFill>
                <a:effectLst/>
                <a:uLnTx/>
                <a:uFillTx/>
                <a:latin typeface="Calibri"/>
                <a:ea typeface="+mn-ea"/>
                <a:cs typeface="+mn-cs"/>
              </a:rPr>
              <a:t>SF Student focused </a:t>
            </a:r>
            <a:r>
              <a:rPr kumimoji="0" lang="en-US" sz="1200" b="0" i="0" u="none" strike="noStrike" kern="1200" cap="none" spc="0" normalizeH="0" baseline="0" noProof="0">
                <a:ln>
                  <a:noFill/>
                </a:ln>
                <a:solidFill>
                  <a:prstClr val="black"/>
                </a:solidFill>
                <a:effectLst/>
                <a:uLnTx/>
                <a:uFillTx/>
                <a:latin typeface="Calibri"/>
                <a:ea typeface="+mn-ea"/>
                <a:cs typeface="+mn-cs"/>
              </a:rPr>
              <a:t>- </a:t>
            </a:r>
            <a:r>
              <a:rPr lang="en-GB" sz="1800" b="0" i="0" u="none" strike="noStrike" baseline="0">
                <a:latin typeface="TimesNewRomanPSMT"/>
              </a:rPr>
              <a:t>concerns instances when middle leaders are dealing with learner issues that are not related to the other roles. Examples of activity in this area would</a:t>
            </a:r>
          </a:p>
          <a:p>
            <a:pPr algn="l"/>
            <a:r>
              <a:rPr lang="en-GB" sz="1800" b="0" i="0" u="none" strike="noStrike" baseline="0">
                <a:latin typeface="TimesNewRomanPSMT"/>
              </a:rPr>
              <a:t>include: assisting learners with academic issues, dealing with behaviour problems and addressing the welfare needs of learners.</a:t>
            </a:r>
          </a:p>
          <a:p>
            <a:pPr algn="l"/>
            <a:endParaRPr lang="en-GB" sz="1800" b="0" i="0" u="none" strike="noStrike" baseline="0">
              <a:latin typeface="TimesNewRomanPSMT"/>
            </a:endParaRPr>
          </a:p>
          <a:p>
            <a:pPr algn="l"/>
            <a:r>
              <a:rPr kumimoji="0" lang="en-GB" sz="1800" b="1" i="0" u="none" strike="noStrike" kern="1200" cap="none" spc="0" normalizeH="0" baseline="0" noProof="0">
                <a:ln>
                  <a:noFill/>
                </a:ln>
                <a:solidFill>
                  <a:prstClr val="black"/>
                </a:solidFill>
                <a:effectLst/>
                <a:uLnTx/>
                <a:uFillTx/>
                <a:latin typeface="TimesNewRomanPSMT"/>
                <a:ea typeface="+mn-ea"/>
                <a:cs typeface="+mn-cs"/>
              </a:rPr>
              <a:t>AD Administration</a:t>
            </a:r>
            <a:r>
              <a:rPr kumimoji="0" lang="en-GB" sz="1800" b="0" i="0" u="none" strike="noStrike" kern="1200" cap="none" spc="0" normalizeH="0" baseline="0" noProof="0">
                <a:ln>
                  <a:noFill/>
                </a:ln>
                <a:solidFill>
                  <a:prstClr val="black"/>
                </a:solidFill>
                <a:effectLst/>
                <a:uLnTx/>
                <a:uFillTx/>
                <a:latin typeface="TimesNewRomanPSMT"/>
                <a:ea typeface="+mn-ea"/>
                <a:cs typeface="+mn-cs"/>
              </a:rPr>
              <a:t> - </a:t>
            </a:r>
            <a:r>
              <a:rPr lang="en-GB" sz="1800" b="0" i="0" u="none" strike="noStrike" baseline="0">
                <a:latin typeface="TimesNewRomanPSMT"/>
              </a:rPr>
              <a:t>concerns the development of procedures and putting them in place so that a variety of tasks can be carried out by staff members and the organisational role can be executed effectively. The ultimate goal of the administration role is efficient use of time and resources. This role includes the organisation of systems, such as files and databases for the keeping of records relating to a variety of things ranging from purchases and inventory through to learner achievement and behaviour. The middle leader develops these systems, or does so as part of a team, or may even engage school administration staff to produce the necessary resources.</a:t>
            </a:r>
          </a:p>
          <a:p>
            <a:pPr algn="l"/>
            <a:endParaRPr lang="en-GB" sz="1800" b="0" i="0" u="none" strike="noStrike" baseline="0">
              <a:latin typeface="TimesNewRomanPSMT"/>
            </a:endParaRPr>
          </a:p>
          <a:p>
            <a:pPr algn="l"/>
            <a:r>
              <a:rPr kumimoji="0" lang="en-US" sz="1200" b="1" i="0" u="none" strike="noStrike" kern="1200" cap="none" spc="0" normalizeH="0" baseline="0" noProof="0">
                <a:ln>
                  <a:noFill/>
                </a:ln>
                <a:solidFill>
                  <a:prstClr val="black"/>
                </a:solidFill>
                <a:effectLst/>
                <a:uLnTx/>
                <a:uFillTx/>
                <a:latin typeface="Calibri"/>
                <a:ea typeface="+mn-ea"/>
                <a:cs typeface="+mn-cs"/>
              </a:rPr>
              <a:t>OR Organisational </a:t>
            </a:r>
            <a:r>
              <a:rPr lang="en-GB" sz="1800" b="0" i="0" u="none" strike="noStrike" baseline="0">
                <a:latin typeface="TimesNewRomanPSMT"/>
              </a:rPr>
              <a:t>has to do with the organisation of physical and human resources through tasks that help schools to achieve their goals and objectives. Coordination of people</a:t>
            </a:r>
          </a:p>
          <a:p>
            <a:pPr algn="l"/>
            <a:r>
              <a:rPr lang="en-GB" sz="1800" b="0" i="0" u="none" strike="noStrike" baseline="0">
                <a:latin typeface="TimesNewRomanPSMT"/>
              </a:rPr>
              <a:t>and materials is the main activity. As part of this role, middle leaders organise duty rosters and teaching timetables. The role also involves planning, executing and implementing a range of programmes, events and activities. These are increasingly collaborative tasks with others in a team, department or committee. The organisational role also requires middle leaders to collect data on student achievement through the monitoring of assessment results, which can provide the basis for work in other roles.</a:t>
            </a:r>
            <a:endParaRPr kumimoji="0" lang="en-US" sz="1200" b="1" i="0" u="none" strike="noStrike" kern="1200" cap="none" spc="0" normalizeH="0" baseline="0" noProof="0">
              <a:ln>
                <a:noFill/>
              </a:ln>
              <a:solidFill>
                <a:prstClr val="black"/>
              </a:solidFill>
              <a:effectLst/>
              <a:uLnTx/>
              <a:uFillTx/>
              <a:latin typeface="Calibri"/>
              <a:ea typeface="+mn-ea"/>
              <a:cs typeface="+mn-cs"/>
            </a:endParaRPr>
          </a:p>
          <a:p>
            <a:pPr algn="l"/>
            <a:endParaRPr kumimoji="0" lang="en-US" sz="1200" b="1" i="0" u="none" strike="noStrike" kern="1200" cap="none" spc="0" normalizeH="0" baseline="0" noProof="0">
              <a:ln>
                <a:noFill/>
              </a:ln>
              <a:solidFill>
                <a:prstClr val="black"/>
              </a:solidFill>
              <a:effectLst/>
              <a:uLnTx/>
              <a:uFillTx/>
              <a:latin typeface="Calibri"/>
              <a:ea typeface="+mn-ea"/>
              <a:cs typeface="+mn-cs"/>
            </a:endParaRPr>
          </a:p>
          <a:p>
            <a:pPr algn="l"/>
            <a:r>
              <a:rPr kumimoji="0" lang="en-US" sz="1200" b="1" i="0" u="none" strike="noStrike" kern="1200" cap="none" spc="0" normalizeH="0" baseline="0" noProof="0">
                <a:ln>
                  <a:noFill/>
                </a:ln>
                <a:solidFill>
                  <a:prstClr val="black"/>
                </a:solidFill>
                <a:effectLst/>
                <a:uLnTx/>
                <a:uFillTx/>
                <a:latin typeface="Calibri"/>
                <a:ea typeface="+mn-ea"/>
                <a:cs typeface="+mn-cs"/>
              </a:rPr>
              <a:t>SU Supervisory - </a:t>
            </a:r>
            <a:r>
              <a:rPr lang="en-GB" sz="1800" b="0" i="0" u="none" strike="noStrike" baseline="0">
                <a:latin typeface="TimesNewRomanPSMT"/>
              </a:rPr>
              <a:t>involves monitoring and evaluating the performance of staff, including perhaps junior leaders (such as assistant department heads). The focus of this particular role is monitoring and reporting on the competency of individuals they have authority over as well as the quality of their work. This role suggests that middle leaders may be required to assess teachers. However, in some studies, middle leaders preferred a softer, collegial notion of supervision where performance was discussed rather than observed and measured. The supervisory role links to the staff development role when discussions extend to suggestions about in-service training, such as short courses or other activities to lessen knowledge gaps and improve skills.</a:t>
            </a:r>
            <a:endParaRPr kumimoji="0" lang="en-US" sz="1200" b="1" i="0" u="none" strike="noStrike" kern="1200" cap="none" spc="0" normalizeH="0" baseline="0" noProof="0">
              <a:ln>
                <a:noFill/>
              </a:ln>
              <a:solidFill>
                <a:prstClr val="black"/>
              </a:solidFill>
              <a:effectLst/>
              <a:uLnTx/>
              <a:uFillTx/>
              <a:latin typeface="Calibri"/>
              <a:ea typeface="+mn-ea"/>
              <a:cs typeface="+mn-cs"/>
            </a:endParaRPr>
          </a:p>
          <a:p>
            <a:pPr algn="l"/>
            <a:endParaRPr kumimoji="0" lang="en-US" sz="1200" b="1" i="0" u="none" strike="noStrike" kern="1200" cap="none" spc="0" normalizeH="0" baseline="0" noProof="0">
              <a:ln>
                <a:noFill/>
              </a:ln>
              <a:solidFill>
                <a:prstClr val="black"/>
              </a:solidFill>
              <a:effectLst/>
              <a:uLnTx/>
              <a:uFillTx/>
              <a:latin typeface="Calibri"/>
              <a:ea typeface="+mn-ea"/>
              <a:cs typeface="+mn-cs"/>
            </a:endParaRPr>
          </a:p>
          <a:p>
            <a:pPr algn="l"/>
            <a:r>
              <a:rPr kumimoji="0" lang="en-US" sz="1200" b="1" i="0" u="none" strike="noStrike" kern="1200" cap="none" spc="0" normalizeH="0" baseline="0" noProof="0">
                <a:ln>
                  <a:noFill/>
                </a:ln>
                <a:solidFill>
                  <a:prstClr val="black"/>
                </a:solidFill>
                <a:effectLst/>
                <a:uLnTx/>
                <a:uFillTx/>
                <a:latin typeface="Calibri"/>
                <a:ea typeface="+mn-ea"/>
                <a:cs typeface="+mn-cs"/>
              </a:rPr>
              <a:t>SD Staff development - </a:t>
            </a:r>
            <a:r>
              <a:rPr lang="en-GB" sz="1800" b="0" i="0" u="none" strike="noStrike" baseline="0">
                <a:latin typeface="TimesNewRomanPSMT"/>
              </a:rPr>
              <a:t>concerns building the capacity and competence of staff members so that they can do their jobs more effectively. This role is carried out in several ways. The simplest acts are offerings of encouragement, praise or support for work being done, the aim of which is to keep teachers and other staff motivated to develop their abilities and reach their potential. Another well-known way to carry out the staff development role is to lead by example. Middle leaders are often regarded as effective teachers and role models,</a:t>
            </a:r>
          </a:p>
          <a:p>
            <a:pPr algn="l"/>
            <a:r>
              <a:rPr lang="en-GB" sz="1800" b="0" i="0" u="none" strike="noStrike" baseline="0">
                <a:latin typeface="TimesNewRomanPSMT"/>
              </a:rPr>
              <a:t>often reaching their position because of their capacity for leading by example. They might enhance their reach as role models by letting other staff members</a:t>
            </a:r>
          </a:p>
          <a:p>
            <a:pPr algn="l"/>
            <a:r>
              <a:rPr lang="en-GB" sz="1800" b="0" i="0" u="none" strike="noStrike" baseline="0">
                <a:latin typeface="TimesNewRomanPSMT"/>
              </a:rPr>
              <a:t>observe them, providing advice to teachers, mentoring and coaching their colleagues in a</a:t>
            </a:r>
          </a:p>
          <a:p>
            <a:pPr algn="l"/>
            <a:r>
              <a:rPr lang="en-GB" sz="1800" b="0" i="0" u="none" strike="noStrike" baseline="0">
                <a:latin typeface="TimesNewRomanPSMT"/>
              </a:rPr>
              <a:t>grade or subject area, or simply working the way they want their colleagues to work. Middle leaders have also been observed to organise and even run professional development for teachers based on their particular expertise.</a:t>
            </a:r>
          </a:p>
          <a:p>
            <a:pPr algn="l"/>
            <a:endParaRPr kumimoji="0" lang="en-US" sz="1200" b="1" i="0" u="none" strike="noStrike" kern="1200" cap="none" spc="0" normalizeH="0" baseline="0" noProof="0">
              <a:ln>
                <a:noFill/>
              </a:ln>
              <a:solidFill>
                <a:prstClr val="black"/>
              </a:solidFill>
              <a:effectLst/>
              <a:uLnTx/>
              <a:uFillTx/>
              <a:latin typeface="Calibri"/>
              <a:ea typeface="+mn-ea"/>
              <a:cs typeface="+mn-cs"/>
            </a:endParaRPr>
          </a:p>
          <a:p>
            <a:pPr algn="l"/>
            <a:r>
              <a:rPr kumimoji="0" lang="en-US" sz="1200" b="1" i="0" u="none" strike="noStrike" kern="1200" cap="none" spc="0" normalizeH="0" baseline="0" noProof="0">
                <a:ln>
                  <a:noFill/>
                </a:ln>
                <a:solidFill>
                  <a:prstClr val="black"/>
                </a:solidFill>
                <a:effectLst/>
                <a:uLnTx/>
                <a:uFillTx/>
                <a:latin typeface="Calibri"/>
                <a:ea typeface="+mn-ea"/>
                <a:cs typeface="+mn-cs"/>
              </a:rPr>
              <a:t>ST Strategic - </a:t>
            </a:r>
            <a:r>
              <a:rPr lang="en-GB" sz="1800" b="0" i="0" u="none" strike="noStrike" baseline="0">
                <a:latin typeface="TimesNewRomanPSMT"/>
              </a:rPr>
              <a:t>primarily concerns vision forming and goal setting and acquiring the resources to achieve these. Middle leaders are increasingly being asked to develop a vision for</a:t>
            </a:r>
          </a:p>
          <a:p>
            <a:pPr algn="l"/>
            <a:r>
              <a:rPr lang="en-GB" sz="1800" b="0" i="0" u="none" strike="noStrike" baseline="0">
                <a:latin typeface="TimesNewRomanPSMT"/>
              </a:rPr>
              <a:t>their area of responsibility. This means that they must also persuade those in their area of responsibility to ‘buy in’ and work towards that vision. Collaborative styles of leadership that cultivate positive trusting relationships will be useful , especially where teaching practices may need to change. The strategic role also involves motivating and persuading others to follow a</a:t>
            </a:r>
          </a:p>
          <a:p>
            <a:pPr algn="l"/>
            <a:r>
              <a:rPr lang="en-GB" sz="1800" b="0" i="0" u="none" strike="noStrike" baseline="0">
                <a:latin typeface="TimesNewRomanPSMT"/>
              </a:rPr>
              <a:t>particular policy line or get involved in implementing new ideas. The strategic role is likely to be much easier to carry out if middle leaders are good staff developers, supervisors,</a:t>
            </a:r>
          </a:p>
          <a:p>
            <a:pPr algn="l"/>
            <a:r>
              <a:rPr lang="en-GB" sz="1800" b="0" i="0" u="none" strike="noStrike" baseline="0">
                <a:latin typeface="TimesNewRomanPSMT"/>
              </a:rPr>
              <a:t>administrators and managers because they are creating the optimal conditions for influence and change. The larger theoretical model (De Nobile, 2017) suggests that middle leadership roles are</a:t>
            </a:r>
          </a:p>
          <a:p>
            <a:pPr algn="l"/>
            <a:r>
              <a:rPr lang="en-GB" sz="1800" b="0" i="0" u="none" strike="noStrike" baseline="0">
                <a:latin typeface="TimesNewRomanPSMT"/>
              </a:rPr>
              <a:t>at the centre of what these important people do and their potential impacts on school effectiveness through their influence on the quality of teacher work. </a:t>
            </a:r>
          </a:p>
          <a:p>
            <a:pPr algn="l"/>
            <a:endParaRPr kumimoji="0" lang="en-GB" sz="1800" b="0" i="0" u="none" strike="noStrike" kern="1200" cap="none" spc="0" normalizeH="0" baseline="0" noProof="0">
              <a:ln>
                <a:noFill/>
              </a:ln>
              <a:solidFill>
                <a:prstClr val="black"/>
              </a:solidFill>
              <a:effectLst/>
              <a:uLnTx/>
              <a:uFillTx/>
              <a:latin typeface="TimesNewRomanPSMT"/>
              <a:ea typeface="+mn-ea"/>
              <a:cs typeface="+mn-cs"/>
            </a:endParaRPr>
          </a:p>
          <a:p>
            <a:pPr algn="l"/>
            <a:r>
              <a:rPr kumimoji="0" lang="en-GB" sz="1800" b="0" i="0" u="none" strike="noStrike" kern="1200" cap="none" spc="0" normalizeH="0" baseline="0" noProof="0">
                <a:ln>
                  <a:noFill/>
                </a:ln>
                <a:solidFill>
                  <a:prstClr val="black"/>
                </a:solidFill>
                <a:effectLst/>
                <a:uLnTx/>
                <a:uFillTx/>
                <a:latin typeface="TimesNewRomanPSMT"/>
                <a:ea typeface="+mn-ea"/>
                <a:cs typeface="+mn-cs"/>
              </a:rPr>
              <a:t>(For full article and references please access </a:t>
            </a:r>
            <a:r>
              <a:rPr lang="en-GB" sz="1800" b="1" i="0" u="none" strike="noStrike" baseline="0">
                <a:latin typeface="TimesNewRomanPS-BoldMT"/>
              </a:rPr>
              <a:t>The Roles of Middle Leaders in Schools: Developing a Conceptual Framework for Research, </a:t>
            </a:r>
            <a:r>
              <a:rPr lang="en-GB" sz="1800" b="0" i="0" u="none" strike="noStrike" baseline="0">
                <a:latin typeface="TimesNewRomanPS-BoldMT"/>
              </a:rPr>
              <a:t>De Nobile, 2017 via EBSCO).</a:t>
            </a:r>
          </a:p>
          <a:p>
            <a:pPr algn="l"/>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Tell participants that John De Nobile worked with Scottish Middle Leaders in 2021 through Education Scotland’s </a:t>
            </a:r>
            <a:r>
              <a:rPr kumimoji="0" lang="en-US" sz="1200" b="0" i="1" u="none" strike="noStrike" kern="1200" cap="none" spc="0" normalizeH="0" baseline="0" noProof="0">
                <a:ln>
                  <a:noFill/>
                </a:ln>
                <a:solidFill>
                  <a:prstClr val="black"/>
                </a:solidFill>
                <a:effectLst/>
                <a:uLnTx/>
                <a:uFillTx/>
                <a:latin typeface="Calibri"/>
                <a:ea typeface="+mn-ea"/>
                <a:cs typeface="+mn-cs"/>
              </a:rPr>
              <a:t>Middle Leaders Leading Change </a:t>
            </a:r>
            <a:r>
              <a:rPr kumimoji="0" lang="en-US" sz="1200" b="0" i="0" u="none" strike="noStrike" kern="1200" cap="none" spc="0" normalizeH="0" baseline="0" noProof="0">
                <a:ln>
                  <a:noFill/>
                </a:ln>
                <a:solidFill>
                  <a:prstClr val="black"/>
                </a:solidFill>
                <a:effectLst/>
                <a:uLnTx/>
                <a:uFillTx/>
                <a:latin typeface="Calibri"/>
                <a:ea typeface="+mn-ea"/>
                <a:cs typeface="+mn-cs"/>
              </a:rPr>
              <a:t>programme, and they identified some additional roles, including: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algn="l"/>
            <a:r>
              <a:rPr kumimoji="0" lang="en-US" sz="1200" b="1" i="0" u="none" strike="noStrike" kern="1200" cap="none" spc="0" normalizeH="0" baseline="0" noProof="0">
                <a:ln>
                  <a:noFill/>
                </a:ln>
                <a:solidFill>
                  <a:prstClr val="black"/>
                </a:solidFill>
                <a:effectLst/>
                <a:uLnTx/>
                <a:uFillTx/>
                <a:latin typeface="Calibri"/>
                <a:ea typeface="+mn-ea"/>
                <a:cs typeface="+mn-cs"/>
              </a:rPr>
              <a:t>External liaison </a:t>
            </a:r>
            <a:r>
              <a:rPr kumimoji="0" lang="en-US" sz="1200" b="0" i="0" u="none" strike="noStrike" kern="1200" cap="none" spc="0" normalizeH="0" baseline="0" noProof="0">
                <a:ln>
                  <a:noFill/>
                </a:ln>
                <a:solidFill>
                  <a:prstClr val="black"/>
                </a:solidFill>
                <a:effectLst/>
                <a:uLnTx/>
                <a:uFillTx/>
                <a:latin typeface="Calibri"/>
                <a:ea typeface="+mn-ea"/>
                <a:cs typeface="+mn-cs"/>
              </a:rPr>
              <a:t>– concerns </a:t>
            </a:r>
            <a:r>
              <a:rPr lang="en-GB" sz="1800" b="0" i="0" u="none" strike="noStrike" baseline="0">
                <a:latin typeface="CIDFont+F1"/>
              </a:rPr>
              <a:t>interaction with third parties such as specialists and social workers, facilitating work experience and interacting with employers or universities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Staff health and wellbeing – </a:t>
            </a:r>
            <a:r>
              <a:rPr kumimoji="0" lang="en-US" sz="1200" b="0" i="0" u="none" strike="noStrike" kern="1200" cap="none" spc="0" normalizeH="0" baseline="0" noProof="0">
                <a:ln>
                  <a:noFill/>
                </a:ln>
                <a:solidFill>
                  <a:prstClr val="black"/>
                </a:solidFill>
                <a:effectLst/>
                <a:uLnTx/>
                <a:uFillTx/>
                <a:latin typeface="Calibri"/>
                <a:ea typeface="+mn-ea"/>
                <a:cs typeface="+mn-cs"/>
              </a:rPr>
              <a:t>concerns looking after staff mental and physical health issues and other aspects of staff inclusion.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Managing and Leading</a:t>
            </a:r>
            <a:r>
              <a:rPr kumimoji="0" lang="en-US" sz="1200" b="0" i="0" u="none" strike="noStrike" kern="1200" cap="none" spc="0" normalizeH="0" baseline="0" noProof="0">
                <a:ln>
                  <a:noFill/>
                </a:ln>
                <a:solidFill>
                  <a:prstClr val="black"/>
                </a:solidFill>
                <a:effectLst/>
                <a:uLnTx/>
                <a:uFillTx/>
                <a:latin typeface="Calibri"/>
                <a:ea typeface="+mn-ea"/>
                <a:cs typeface="+mn-cs"/>
              </a:rPr>
              <a:t> are distinct but complementary and the middle leader roles will involve aspects of both. The 6 roles are distinct but interrelated.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Outputs</a:t>
            </a:r>
            <a:r>
              <a:rPr kumimoji="0" lang="en-US" sz="1200" b="0" i="0" u="none" strike="noStrike" kern="1200" cap="none" spc="0" normalizeH="0" baseline="0" noProof="0">
                <a:ln>
                  <a:noFill/>
                </a:ln>
                <a:solidFill>
                  <a:prstClr val="black"/>
                </a:solidFill>
                <a:effectLst/>
                <a:uLnTx/>
                <a:uFillTx/>
                <a:latin typeface="Calibri"/>
                <a:ea typeface="+mn-ea"/>
                <a:cs typeface="+mn-cs"/>
              </a:rPr>
              <a:t> are the impacts middle leaders can have.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How? </a:t>
            </a:r>
            <a:r>
              <a:rPr kumimoji="0" lang="en-US" sz="1200" b="0" i="0" u="none" strike="noStrike" kern="1200" cap="none" spc="0" normalizeH="0" baseline="0" noProof="0">
                <a:ln>
                  <a:noFill/>
                </a:ln>
                <a:solidFill>
                  <a:prstClr val="black"/>
                </a:solidFill>
                <a:effectLst/>
                <a:uLnTx/>
                <a:uFillTx/>
                <a:latin typeface="Calibri"/>
                <a:ea typeface="+mn-ea"/>
                <a:cs typeface="+mn-cs"/>
              </a:rPr>
              <a:t>are the skills and behaviours demonstrated by middle leaders in carrying out their roles.</a:t>
            </a:r>
          </a:p>
          <a:p>
            <a:pPr marL="0" indent="0">
              <a:buFont typeface="Arial" panose="020B0604020202020204" pitchFamily="34" charset="0"/>
              <a:buNone/>
            </a:pPr>
            <a:endParaRPr lang="en-GB" b="1"/>
          </a:p>
          <a:p>
            <a:r>
              <a:rPr lang="en-US"/>
              <a:t> </a:t>
            </a:r>
          </a:p>
          <a:p>
            <a:r>
              <a:rPr lang="en-US" b="1"/>
              <a:t>Reflective Questions:</a:t>
            </a:r>
          </a:p>
          <a:p>
            <a:endParaRPr lang="en-US" b="1"/>
          </a:p>
          <a:p>
            <a:r>
              <a:rPr lang="en-US" b="0"/>
              <a:t>What are your thoughts about the model? Does it ring true for you in relation to what you know about middle leadership? Were there any surprises?</a:t>
            </a:r>
          </a:p>
          <a:p>
            <a:endParaRPr lang="en-US" b="1"/>
          </a:p>
          <a:p>
            <a:r>
              <a:rPr lang="en-US" b="0"/>
              <a:t>What might be the other inputs (influences on) and outputs (impacts)? What other aspects of the How? might there be?</a:t>
            </a:r>
          </a:p>
          <a:p>
            <a:pPr marL="0" indent="0">
              <a:buFont typeface="Arial" panose="020B0604020202020204" pitchFamily="34" charset="0"/>
              <a:buNone/>
            </a:pPr>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577662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Suggested timing: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Key messages: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Reflecting on your own professional 'why' will help you remember why you educate and get you thinking about what kind of leader you want to become.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Here's the view of Jeffrey Boakye, author and education commentator, on why he teaches and what he feels education is for. Read the quote out and invite reflections on these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What is your why?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Why educate?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What is education 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Why aspire to lead?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a:p>
            <a:r>
              <a:rPr lang="en-US" b="1"/>
              <a:t>Invite the group to share any reflections.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Suggested timing: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Key messages: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Our 'how' is also very important - our skills, experiences, knowledge, abilities, attitudes, values and unique qualities matter!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Another couple of quotes that might tell us something about how to lead in education, and how to be as a </a:t>
            </a:r>
            <a:r>
              <a:rPr kumimoji="0" lang="en-US" sz="1200" b="0" i="0" u="none" strike="noStrike" kern="1200" cap="none" spc="0" normalizeH="0" baseline="0" noProof="0">
                <a:ln>
                  <a:noFill/>
                </a:ln>
                <a:solidFill>
                  <a:prstClr val="black"/>
                </a:solidFill>
                <a:effectLst/>
                <a:uLnTx/>
                <a:uFillTx/>
                <a:latin typeface="+mn-lt"/>
                <a:ea typeface="+mn-ea"/>
                <a:cs typeface="+mn-cs"/>
              </a:rPr>
              <a:t>leader; the importance of authenticity and modelling to learners how to be a lifelong learner.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n-lt"/>
                <a:ea typeface="+mn-ea"/>
                <a:cs typeface="+mn-cs"/>
              </a:rPr>
              <a:t>Encourage the group to tell their learners they are on a learning programme.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Mention that the professional standards and values also help us with the 'why' and the 'how' and encourage participants to check in with them from time to time as they as they proceed through the programme.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a:ea typeface="+mn-ea"/>
                <a:cs typeface="+mn-cs"/>
              </a:rPr>
              <a:t>Invite the group to share any reflections.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230776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F6F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7.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hyperlink" Target="https://education.gov.scot/professional-learning/professional-learning-programmes-webinars-and-events/programmes/aspiring-to-middle-leadership/"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8915400" y="-27214"/>
            <a:ext cx="9372600" cy="10314214"/>
            <a:chOff x="0" y="0"/>
            <a:chExt cx="2328732" cy="2550139"/>
          </a:xfrm>
        </p:grpSpPr>
        <p:sp>
          <p:nvSpPr>
            <p:cNvPr id="3" name="Freeform 3"/>
            <p:cNvSpPr/>
            <p:nvPr/>
          </p:nvSpPr>
          <p:spPr>
            <a:xfrm>
              <a:off x="0" y="0"/>
              <a:ext cx="2328732" cy="2550139"/>
            </a:xfrm>
            <a:custGeom>
              <a:avLst/>
              <a:gdLst/>
              <a:ahLst/>
              <a:cxnLst/>
              <a:rect l="l" t="t" r="r" b="b"/>
              <a:pathLst>
                <a:path w="2328732" h="2550139">
                  <a:moveTo>
                    <a:pt x="0" y="0"/>
                  </a:moveTo>
                  <a:lnTo>
                    <a:pt x="2328732" y="0"/>
                  </a:lnTo>
                  <a:lnTo>
                    <a:pt x="2328732" y="2550139"/>
                  </a:lnTo>
                  <a:lnTo>
                    <a:pt x="0" y="2550139"/>
                  </a:lnTo>
                  <a:close/>
                </a:path>
              </a:pathLst>
            </a:custGeom>
            <a:solidFill>
              <a:srgbClr val="FBF6F1"/>
            </a:solidFill>
          </p:spPr>
          <p:txBody>
            <a:bodyPr/>
            <a:lstStyle/>
            <a:p>
              <a:endParaRPr lang="en-GB"/>
            </a:p>
          </p:txBody>
        </p:sp>
        <p:sp>
          <p:nvSpPr>
            <p:cNvPr id="4" name="TextBox 4"/>
            <p:cNvSpPr txBox="1"/>
            <p:nvPr/>
          </p:nvSpPr>
          <p:spPr>
            <a:xfrm>
              <a:off x="0" y="-28575"/>
              <a:ext cx="2328732" cy="2578714"/>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descr="ES logo"/>
          <p:cNvSpPr/>
          <p:nvPr/>
        </p:nvSpPr>
        <p:spPr>
          <a:xfrm>
            <a:off x="639040" y="508379"/>
            <a:ext cx="3704359" cy="1587117"/>
          </a:xfrm>
          <a:custGeom>
            <a:avLst/>
            <a:gdLst/>
            <a:ahLst/>
            <a:cxnLst/>
            <a:rect l="l" t="t" r="r" b="b"/>
            <a:pathLst>
              <a:path w="2606890" h="1040640">
                <a:moveTo>
                  <a:pt x="0" y="0"/>
                </a:moveTo>
                <a:lnTo>
                  <a:pt x="2606890" y="0"/>
                </a:lnTo>
                <a:lnTo>
                  <a:pt x="2606890" y="1040640"/>
                </a:lnTo>
                <a:lnTo>
                  <a:pt x="0" y="1040640"/>
                </a:lnTo>
                <a:lnTo>
                  <a:pt x="0" y="0"/>
                </a:lnTo>
                <a:close/>
              </a:path>
            </a:pathLst>
          </a:custGeom>
          <a:blipFill>
            <a:blip r:embed="rId3"/>
            <a:stretch>
              <a:fillRect/>
            </a:stretch>
          </a:blipFill>
        </p:spPr>
        <p:txBody>
          <a:bodyPr/>
          <a:lstStyle/>
          <a:p>
            <a:endParaRPr lang="en-GB"/>
          </a:p>
        </p:txBody>
      </p:sp>
      <p:sp>
        <p:nvSpPr>
          <p:cNvPr id="7" name="TextBox 7"/>
          <p:cNvSpPr txBox="1"/>
          <p:nvPr/>
        </p:nvSpPr>
        <p:spPr>
          <a:xfrm>
            <a:off x="381000" y="3619500"/>
            <a:ext cx="8151344" cy="4066434"/>
          </a:xfrm>
          <a:prstGeom prst="rect">
            <a:avLst/>
          </a:prstGeom>
        </p:spPr>
        <p:txBody>
          <a:bodyPr lIns="0" tIns="0" rIns="0" bIns="0" rtlCol="0" anchor="t">
            <a:spAutoFit/>
          </a:bodyPr>
          <a:lstStyle/>
          <a:p>
            <a:pPr marL="0" marR="0" lvl="0" indent="0" algn="ctr" defTabSz="914400" rtl="0" eaLnBrk="1" fontAlgn="auto" latinLnBrk="0" hangingPunct="1">
              <a:lnSpc>
                <a:spcPts val="8160"/>
              </a:lnSpc>
              <a:spcBef>
                <a:spcPts val="0"/>
              </a:spcBef>
              <a:spcAft>
                <a:spcPts val="0"/>
              </a:spcAft>
              <a:buClrTx/>
              <a:buSzTx/>
              <a:buFontTx/>
              <a:buNone/>
              <a:tabLst/>
              <a:defRPr/>
            </a:pPr>
            <a:r>
              <a:rPr kumimoji="0" lang="en-US" sz="8000" b="1" i="0" u="none" strike="noStrike" kern="1200" cap="none" spc="32" normalizeH="0" baseline="0" noProof="0">
                <a:ln>
                  <a:noFill/>
                </a:ln>
                <a:solidFill>
                  <a:schemeClr val="bg1"/>
                </a:solidFill>
                <a:effectLst/>
                <a:uLnTx/>
                <a:uFillTx/>
                <a:latin typeface="Arial" panose="020B0604020202020204" pitchFamily="34" charset="0"/>
                <a:cs typeface="Arial" panose="020B0604020202020204" pitchFamily="34" charset="0"/>
              </a:rPr>
              <a:t>Aspiring to Middle Leadership</a:t>
            </a:r>
          </a:p>
          <a:p>
            <a:pPr marL="0" marR="0" lvl="0" indent="0" algn="ctr" defTabSz="914400" rtl="0" eaLnBrk="1" fontAlgn="auto" latinLnBrk="0" hangingPunct="1">
              <a:lnSpc>
                <a:spcPts val="8160"/>
              </a:lnSpc>
              <a:spcBef>
                <a:spcPts val="0"/>
              </a:spcBef>
              <a:spcAft>
                <a:spcPts val="0"/>
              </a:spcAft>
              <a:buClrTx/>
              <a:buSzTx/>
              <a:buFontTx/>
              <a:buNone/>
              <a:tabLst/>
              <a:defRPr/>
            </a:pPr>
            <a:r>
              <a:rPr lang="en-US" sz="4400" spc="32">
                <a:solidFill>
                  <a:schemeClr val="bg1"/>
                </a:solidFill>
                <a:latin typeface="Arial" panose="020B0604020202020204" pitchFamily="34" charset="0"/>
                <a:ea typeface="+mn-ea"/>
                <a:cs typeface="Arial" panose="020B0604020202020204" pitchFamily="34" charset="0"/>
              </a:rPr>
              <a:t>Introductory session</a:t>
            </a:r>
            <a:r>
              <a:rPr kumimoji="0" lang="en-US" sz="4400" i="0" u="none" strike="noStrike" kern="1200" cap="none" spc="32" normalizeH="0" baseline="0" noProof="0">
                <a:ln>
                  <a:noFill/>
                </a:ln>
                <a:solidFill>
                  <a:schemeClr val="bg1"/>
                </a:solidFill>
                <a:effectLst/>
                <a:uLnTx/>
                <a:uFillTx/>
                <a:latin typeface="Futura Bold"/>
                <a:ea typeface="+mn-ea"/>
                <a:cs typeface="+mn-cs"/>
              </a:rPr>
              <a:t> </a:t>
            </a:r>
          </a:p>
        </p:txBody>
      </p:sp>
      <p:sp>
        <p:nvSpPr>
          <p:cNvPr id="8" name="Freeform 2">
            <a:extLst>
              <a:ext uri="{FF2B5EF4-FFF2-40B4-BE49-F238E27FC236}">
                <a16:creationId xmlns:a16="http://schemas.microsoft.com/office/drawing/2014/main" id="{E133385E-9377-F8DD-1D97-8790864C7A5E}"/>
              </a:ext>
              <a:ext uri="{C183D7F6-B498-43B3-948B-1728B52AA6E4}">
                <adec:decorative xmlns:adec="http://schemas.microsoft.com/office/drawing/2017/decorative" val="1"/>
              </a:ext>
            </a:extLst>
          </p:cNvPr>
          <p:cNvSpPr/>
          <p:nvPr/>
        </p:nvSpPr>
        <p:spPr>
          <a:xfrm>
            <a:off x="10089997" y="1500031"/>
            <a:ext cx="7023405" cy="2103140"/>
          </a:xfrm>
          <a:custGeom>
            <a:avLst/>
            <a:gdLst/>
            <a:ahLst/>
            <a:cxnLst/>
            <a:rect l="l" t="t" r="r" b="b"/>
            <a:pathLst>
              <a:path w="9777371" h="4558699">
                <a:moveTo>
                  <a:pt x="0" y="0"/>
                </a:moveTo>
                <a:lnTo>
                  <a:pt x="9777371" y="0"/>
                </a:lnTo>
                <a:lnTo>
                  <a:pt x="9777371" y="4558699"/>
                </a:lnTo>
                <a:lnTo>
                  <a:pt x="0" y="45586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3" name="Freeform 3" descr="A group of seven people wearing colourful clothes and smiling, with hands raised in a welcoming gesture">
            <a:extLst>
              <a:ext uri="{FF2B5EF4-FFF2-40B4-BE49-F238E27FC236}">
                <a16:creationId xmlns:a16="http://schemas.microsoft.com/office/drawing/2014/main" id="{F815C1AF-3B04-5827-8B85-29A128C355AC}"/>
              </a:ext>
            </a:extLst>
          </p:cNvPr>
          <p:cNvSpPr/>
          <p:nvPr/>
        </p:nvSpPr>
        <p:spPr>
          <a:xfrm>
            <a:off x="9619359" y="5098483"/>
            <a:ext cx="7658400" cy="5092836"/>
          </a:xfrm>
          <a:custGeom>
            <a:avLst/>
            <a:gdLst/>
            <a:ahLst/>
            <a:cxnLst/>
            <a:rect l="l" t="t" r="r" b="b"/>
            <a:pathLst>
              <a:path w="7658400" h="5092836">
                <a:moveTo>
                  <a:pt x="0" y="0"/>
                </a:moveTo>
                <a:lnTo>
                  <a:pt x="7658399" y="0"/>
                </a:lnTo>
                <a:lnTo>
                  <a:pt x="7658399" y="5092836"/>
                </a:lnTo>
                <a:lnTo>
                  <a:pt x="0" y="50928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3" name="TextBox 3"/>
          <p:cNvSpPr txBox="1"/>
          <p:nvPr/>
        </p:nvSpPr>
        <p:spPr>
          <a:xfrm>
            <a:off x="1028700" y="828675"/>
            <a:ext cx="8115300" cy="897682"/>
          </a:xfrm>
          <a:prstGeom prst="rect">
            <a:avLst/>
          </a:prstGeom>
        </p:spPr>
        <p:txBody>
          <a:bodyPr wrap="square" lIns="0" tIns="0" rIns="0" bIns="0" rtlCol="0" anchor="t">
            <a:spAutoFit/>
          </a:bodyPr>
          <a:lstStyle/>
          <a:p>
            <a:pPr marL="0" marR="0" lvl="0" indent="0" algn="l" defTabSz="914400" rtl="0" eaLnBrk="1" fontAlgn="auto" latinLnBrk="0" hangingPunct="1">
              <a:lnSpc>
                <a:spcPts val="7000"/>
              </a:lnSpc>
              <a:spcBef>
                <a:spcPts val="0"/>
              </a:spcBef>
              <a:spcAft>
                <a:spcPts val="0"/>
              </a:spcAft>
              <a:buClrTx/>
              <a:buSzTx/>
              <a:buFontTx/>
              <a:buNone/>
              <a:tabLst/>
              <a:defRPr/>
            </a:pPr>
            <a:r>
              <a:rPr kumimoji="0" lang="en-US" sz="5000" b="0" i="0" u="none" strike="noStrike" kern="1200" cap="none" spc="0" normalizeH="0" baseline="0" noProof="0">
                <a:ln>
                  <a:noFill/>
                </a:ln>
                <a:solidFill>
                  <a:srgbClr val="80379B"/>
                </a:solidFill>
                <a:effectLst/>
                <a:uLnTx/>
                <a:uFillTx/>
                <a:latin typeface="Futura Bold"/>
                <a:ea typeface="+mn-ea"/>
                <a:cs typeface="+mn-cs"/>
              </a:rPr>
              <a:t> </a:t>
            </a:r>
            <a:r>
              <a:rPr kumimoji="0" lang="en-US" sz="6000" b="0" i="0" u="none" strike="noStrike" kern="1200" cap="none" spc="0" normalizeH="0" baseline="0" noProof="0">
                <a:ln>
                  <a:noFill/>
                </a:ln>
                <a:solidFill>
                  <a:srgbClr val="80379B"/>
                </a:solidFill>
                <a:effectLst/>
                <a:uLnTx/>
                <a:uFillTx/>
                <a:latin typeface="Futura Bold"/>
                <a:ea typeface="+mn-ea"/>
                <a:cs typeface="+mn-cs"/>
              </a:rPr>
              <a:t> </a:t>
            </a:r>
            <a:r>
              <a:rPr kumimoji="0" lang="en-US" sz="60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The learning </a:t>
            </a:r>
            <a:r>
              <a:rPr lang="en-US" sz="6000" b="1">
                <a:solidFill>
                  <a:schemeClr val="bg1"/>
                </a:solidFill>
                <a:latin typeface="Arial" panose="020B0604020202020204" pitchFamily="34" charset="0"/>
                <a:cs typeface="Arial" panose="020B0604020202020204" pitchFamily="34" charset="0"/>
              </a:rPr>
              <a:t>a</a:t>
            </a:r>
            <a:r>
              <a:rPr kumimoji="0" lang="en-US" sz="60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head</a:t>
            </a:r>
          </a:p>
        </p:txBody>
      </p:sp>
      <p:pic>
        <p:nvPicPr>
          <p:cNvPr id="7" name="Picture 6" descr="Screenshot of ES website - PL programmes page">
            <a:extLst>
              <a:ext uri="{FF2B5EF4-FFF2-40B4-BE49-F238E27FC236}">
                <a16:creationId xmlns:a16="http://schemas.microsoft.com/office/drawing/2014/main" id="{913DD265-D1CF-FFE9-EB28-9FBDBA69BBC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51518" y="2095499"/>
            <a:ext cx="14935162" cy="7467581"/>
          </a:xfrm>
          <a:prstGeom prst="rect">
            <a:avLst/>
          </a:prstGeom>
        </p:spPr>
      </p:pic>
      <p:sp>
        <p:nvSpPr>
          <p:cNvPr id="4" name="Freeform 24">
            <a:extLst>
              <a:ext uri="{FF2B5EF4-FFF2-40B4-BE49-F238E27FC236}">
                <a16:creationId xmlns:a16="http://schemas.microsoft.com/office/drawing/2014/main" id="{92A74409-0025-2D34-3EE1-3001FAB922ED}"/>
              </a:ext>
              <a:ext uri="{C183D7F6-B498-43B3-948B-1728B52AA6E4}">
                <adec:decorative xmlns:adec="http://schemas.microsoft.com/office/drawing/2017/decorative" val="1"/>
              </a:ext>
            </a:extLst>
          </p:cNvPr>
          <p:cNvSpPr/>
          <p:nvPr/>
        </p:nvSpPr>
        <p:spPr>
          <a:xfrm>
            <a:off x="14020800" y="6687723"/>
            <a:ext cx="3926776" cy="3244499"/>
          </a:xfrm>
          <a:custGeom>
            <a:avLst/>
            <a:gdLst/>
            <a:ahLst/>
            <a:cxnLst/>
            <a:rect l="l" t="t" r="r" b="b"/>
            <a:pathLst>
              <a:path w="3926776" h="3244499">
                <a:moveTo>
                  <a:pt x="0" y="0"/>
                </a:moveTo>
                <a:lnTo>
                  <a:pt x="3926776" y="0"/>
                </a:lnTo>
                <a:lnTo>
                  <a:pt x="3926776" y="3244499"/>
                </a:lnTo>
                <a:lnTo>
                  <a:pt x="0" y="3244499"/>
                </a:lnTo>
                <a:lnTo>
                  <a:pt x="0" y="0"/>
                </a:lnTo>
                <a:close/>
              </a:path>
            </a:pathLst>
          </a:custGeo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GB"/>
          </a:p>
        </p:txBody>
      </p:sp>
    </p:spTree>
    <p:extLst>
      <p:ext uri="{BB962C8B-B14F-4D97-AF65-F5344CB8AC3E}">
        <p14:creationId xmlns:p14="http://schemas.microsoft.com/office/powerpoint/2010/main" val="482414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3" name="TextBox 3"/>
          <p:cNvSpPr txBox="1"/>
          <p:nvPr/>
        </p:nvSpPr>
        <p:spPr>
          <a:xfrm>
            <a:off x="1028700" y="828675"/>
            <a:ext cx="15430500" cy="1795363"/>
          </a:xfrm>
          <a:prstGeom prst="rect">
            <a:avLst/>
          </a:prstGeom>
        </p:spPr>
        <p:txBody>
          <a:bodyPr wrap="square" lIns="0" tIns="0" rIns="0" bIns="0" rtlCol="0" anchor="t">
            <a:spAutoFit/>
          </a:bodyPr>
          <a:lstStyle/>
          <a:p>
            <a:pPr marL="0" marR="0" lvl="0" indent="0" algn="l" defTabSz="914400" rtl="0" eaLnBrk="1" fontAlgn="auto" latinLnBrk="0" hangingPunct="1">
              <a:lnSpc>
                <a:spcPts val="7000"/>
              </a:lnSpc>
              <a:spcBef>
                <a:spcPts val="0"/>
              </a:spcBef>
              <a:spcAft>
                <a:spcPts val="0"/>
              </a:spcAft>
              <a:buClrTx/>
              <a:buSzTx/>
              <a:buFontTx/>
              <a:buNone/>
              <a:tabLst/>
              <a:defRPr/>
            </a:pPr>
            <a:r>
              <a:rPr kumimoji="0" lang="en-US" sz="5000" b="0" i="0" u="none" strike="noStrike" kern="1200" cap="none" spc="0" normalizeH="0" baseline="0" noProof="0">
                <a:ln>
                  <a:noFill/>
                </a:ln>
                <a:solidFill>
                  <a:srgbClr val="80379B"/>
                </a:solidFill>
                <a:effectLst/>
                <a:uLnTx/>
                <a:uFillTx/>
                <a:latin typeface="Futura Bold"/>
                <a:ea typeface="+mn-ea"/>
                <a:cs typeface="+mn-cs"/>
              </a:rPr>
              <a:t> </a:t>
            </a:r>
            <a:r>
              <a:rPr kumimoji="0" lang="en-US" sz="6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The learning </a:t>
            </a:r>
            <a:r>
              <a:rPr lang="en-US" sz="6000" b="1">
                <a:solidFill>
                  <a:prstClr val="white"/>
                </a:solidFill>
                <a:latin typeface="Arial" panose="020B0604020202020204" pitchFamily="34" charset="0"/>
                <a:cs typeface="Arial" panose="020B0604020202020204" pitchFamily="34" charset="0"/>
              </a:rPr>
              <a:t>a</a:t>
            </a:r>
            <a:r>
              <a:rPr kumimoji="0" lang="en-US" sz="6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head:</a:t>
            </a:r>
          </a:p>
          <a:p>
            <a:pPr marL="0" marR="0" lvl="0" indent="0" algn="l" defTabSz="914400" rtl="0" eaLnBrk="1" fontAlgn="auto" latinLnBrk="0" hangingPunct="1">
              <a:lnSpc>
                <a:spcPts val="7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 ‘Roles of middle leadership’ PLAs</a:t>
            </a:r>
          </a:p>
        </p:txBody>
      </p:sp>
      <p:pic>
        <p:nvPicPr>
          <p:cNvPr id="11" name="Picture 10" descr="Screenshot - Roles of middle leadership PLA">
            <a:extLst>
              <a:ext uri="{FF2B5EF4-FFF2-40B4-BE49-F238E27FC236}">
                <a16:creationId xmlns:a16="http://schemas.microsoft.com/office/drawing/2014/main" id="{2D8B86E0-7AAF-B1F9-6095-52417B48A97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04926" y="2627926"/>
            <a:ext cx="12477750" cy="7393404"/>
          </a:xfrm>
          <a:prstGeom prst="rect">
            <a:avLst/>
          </a:prstGeom>
        </p:spPr>
      </p:pic>
      <p:sp>
        <p:nvSpPr>
          <p:cNvPr id="2" name="Freeform 3">
            <a:extLst>
              <a:ext uri="{FF2B5EF4-FFF2-40B4-BE49-F238E27FC236}">
                <a16:creationId xmlns:a16="http://schemas.microsoft.com/office/drawing/2014/main" id="{BE0657A0-8BFB-BA6B-C663-5F8825B585FC}"/>
              </a:ext>
              <a:ext uri="{C183D7F6-B498-43B3-948B-1728B52AA6E4}">
                <adec:decorative xmlns:adec="http://schemas.microsoft.com/office/drawing/2017/decorative" val="1"/>
              </a:ext>
            </a:extLst>
          </p:cNvPr>
          <p:cNvSpPr/>
          <p:nvPr/>
        </p:nvSpPr>
        <p:spPr>
          <a:xfrm>
            <a:off x="10616630" y="5868430"/>
            <a:ext cx="6884543" cy="4152900"/>
          </a:xfrm>
          <a:custGeom>
            <a:avLst/>
            <a:gdLst/>
            <a:ahLst/>
            <a:cxnLst/>
            <a:rect l="l" t="t" r="r" b="b"/>
            <a:pathLst>
              <a:path w="7658400" h="5092836">
                <a:moveTo>
                  <a:pt x="0" y="0"/>
                </a:moveTo>
                <a:lnTo>
                  <a:pt x="7658399" y="0"/>
                </a:lnTo>
                <a:lnTo>
                  <a:pt x="7658399" y="5092836"/>
                </a:lnTo>
                <a:lnTo>
                  <a:pt x="0" y="50928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Tree>
    <p:extLst>
      <p:ext uri="{BB962C8B-B14F-4D97-AF65-F5344CB8AC3E}">
        <p14:creationId xmlns:p14="http://schemas.microsoft.com/office/powerpoint/2010/main" val="576165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371600" y="723900"/>
            <a:ext cx="14406116" cy="915764"/>
          </a:xfrm>
          <a:prstGeom prst="rect">
            <a:avLst/>
          </a:prstGeom>
        </p:spPr>
        <p:txBody>
          <a:bodyPr wrap="square" lIns="0" tIns="0" rIns="0" bIns="0" rtlCol="0" anchor="t">
            <a:spAutoFit/>
          </a:bodyPr>
          <a:lstStyle/>
          <a:p>
            <a:pPr>
              <a:lnSpc>
                <a:spcPts val="7669"/>
              </a:lnSpc>
            </a:pPr>
            <a:r>
              <a:rPr lang="en-US" sz="6000" b="1">
                <a:solidFill>
                  <a:srgbClr val="00ABB5"/>
                </a:solidFill>
                <a:latin typeface="Arial" panose="020B0604020202020204" pitchFamily="34" charset="0"/>
                <a:cs typeface="Arial" panose="020B0604020202020204" pitchFamily="34" charset="0"/>
              </a:rPr>
              <a:t>Where are you in all this?</a:t>
            </a:r>
          </a:p>
        </p:txBody>
      </p:sp>
      <p:grpSp>
        <p:nvGrpSpPr>
          <p:cNvPr id="13" name="Group 9" descr="Question - where are you in all this? Diagram of globe with arrows">
            <a:extLst>
              <a:ext uri="{FF2B5EF4-FFF2-40B4-BE49-F238E27FC236}">
                <a16:creationId xmlns:a16="http://schemas.microsoft.com/office/drawing/2014/main" id="{6C8C5E34-E859-3222-5030-57EFCD874225}"/>
              </a:ext>
            </a:extLst>
          </p:cNvPr>
          <p:cNvGrpSpPr/>
          <p:nvPr/>
        </p:nvGrpSpPr>
        <p:grpSpPr>
          <a:xfrm>
            <a:off x="2904173" y="1863992"/>
            <a:ext cx="11547127" cy="7956327"/>
            <a:chOff x="-28634" y="16007"/>
            <a:chExt cx="15396170" cy="10608436"/>
          </a:xfrm>
        </p:grpSpPr>
        <p:sp>
          <p:nvSpPr>
            <p:cNvPr id="14" name="Freeform 10">
              <a:extLst>
                <a:ext uri="{FF2B5EF4-FFF2-40B4-BE49-F238E27FC236}">
                  <a16:creationId xmlns:a16="http://schemas.microsoft.com/office/drawing/2014/main" id="{38F16FB6-C477-832C-8F13-7599F62B39CE}"/>
                </a:ext>
              </a:extLst>
            </p:cNvPr>
            <p:cNvSpPr/>
            <p:nvPr/>
          </p:nvSpPr>
          <p:spPr>
            <a:xfrm>
              <a:off x="-28634" y="16007"/>
              <a:ext cx="15396170" cy="10608436"/>
            </a:xfrm>
            <a:custGeom>
              <a:avLst/>
              <a:gdLst/>
              <a:ahLst/>
              <a:cxnLst/>
              <a:rect l="l" t="t" r="r" b="b"/>
              <a:pathLst>
                <a:path w="15396170" h="10608436">
                  <a:moveTo>
                    <a:pt x="0" y="0"/>
                  </a:moveTo>
                  <a:lnTo>
                    <a:pt x="15396170" y="0"/>
                  </a:lnTo>
                  <a:lnTo>
                    <a:pt x="15396170" y="10608436"/>
                  </a:lnTo>
                  <a:lnTo>
                    <a:pt x="0" y="10608436"/>
                  </a:lnTo>
                  <a:lnTo>
                    <a:pt x="0" y="0"/>
                  </a:lnTo>
                  <a:close/>
                </a:path>
              </a:pathLst>
            </a:custGeom>
            <a:blipFill>
              <a:blip r:embed="rId3"/>
              <a:stretch>
                <a:fillRect/>
              </a:stretch>
            </a:blipFill>
          </p:spPr>
          <p:txBody>
            <a:bodyPr/>
            <a:lstStyle/>
            <a:p>
              <a:endParaRPr lang="en-GB"/>
            </a:p>
          </p:txBody>
        </p:sp>
        <p:sp>
          <p:nvSpPr>
            <p:cNvPr id="15" name="Freeform 11">
              <a:extLst>
                <a:ext uri="{FF2B5EF4-FFF2-40B4-BE49-F238E27FC236}">
                  <a16:creationId xmlns:a16="http://schemas.microsoft.com/office/drawing/2014/main" id="{70DE9C90-A37B-1699-F238-5DE60EA2FC33}"/>
                </a:ext>
              </a:extLst>
            </p:cNvPr>
            <p:cNvSpPr/>
            <p:nvPr/>
          </p:nvSpPr>
          <p:spPr>
            <a:xfrm>
              <a:off x="7126082" y="2816490"/>
              <a:ext cx="572003" cy="640899"/>
            </a:xfrm>
            <a:custGeom>
              <a:avLst/>
              <a:gdLst/>
              <a:ahLst/>
              <a:cxnLst/>
              <a:rect l="l" t="t" r="r" b="b"/>
              <a:pathLst>
                <a:path w="572003" h="640899">
                  <a:moveTo>
                    <a:pt x="0" y="0"/>
                  </a:moveTo>
                  <a:lnTo>
                    <a:pt x="572003" y="0"/>
                  </a:lnTo>
                  <a:lnTo>
                    <a:pt x="572003" y="640899"/>
                  </a:lnTo>
                  <a:lnTo>
                    <a:pt x="0" y="640899"/>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GB"/>
            </a:p>
          </p:txBody>
        </p:sp>
        <p:sp>
          <p:nvSpPr>
            <p:cNvPr id="16" name="TextBox 12">
              <a:extLst>
                <a:ext uri="{FF2B5EF4-FFF2-40B4-BE49-F238E27FC236}">
                  <a16:creationId xmlns:a16="http://schemas.microsoft.com/office/drawing/2014/main" id="{277865C0-88DE-B4EA-2CC0-B8BBAB287AA2}"/>
                </a:ext>
              </a:extLst>
            </p:cNvPr>
            <p:cNvSpPr txBox="1"/>
            <p:nvPr/>
          </p:nvSpPr>
          <p:spPr>
            <a:xfrm>
              <a:off x="5684255" y="177352"/>
              <a:ext cx="3398391" cy="1199132"/>
            </a:xfrm>
            <a:prstGeom prst="rect">
              <a:avLst/>
            </a:prstGeom>
          </p:spPr>
          <p:txBody>
            <a:bodyPr lIns="0" tIns="0" rIns="0" bIns="0" rtlCol="0" anchor="t">
              <a:spAutoFit/>
            </a:bodyPr>
            <a:lstStyle/>
            <a:p>
              <a:pPr algn="ctr">
                <a:lnSpc>
                  <a:spcPts val="3500"/>
                </a:lnSpc>
                <a:spcBef>
                  <a:spcPct val="0"/>
                </a:spcBef>
              </a:pPr>
              <a:r>
                <a:rPr lang="en-US" sz="3200">
                  <a:solidFill>
                    <a:srgbClr val="0155B1"/>
                  </a:solidFill>
                  <a:latin typeface="Baguet Script" panose="00000500000000000000" pitchFamily="2" charset="0"/>
                </a:rPr>
                <a:t>Student-focused</a:t>
              </a:r>
            </a:p>
          </p:txBody>
        </p:sp>
        <p:sp>
          <p:nvSpPr>
            <p:cNvPr id="17" name="TextBox 13">
              <a:extLst>
                <a:ext uri="{FF2B5EF4-FFF2-40B4-BE49-F238E27FC236}">
                  <a16:creationId xmlns:a16="http://schemas.microsoft.com/office/drawing/2014/main" id="{7E8D2D83-B245-22DB-D38D-655EFDFCA204}"/>
                </a:ext>
              </a:extLst>
            </p:cNvPr>
            <p:cNvSpPr txBox="1"/>
            <p:nvPr/>
          </p:nvSpPr>
          <p:spPr>
            <a:xfrm>
              <a:off x="10392260" y="2318323"/>
              <a:ext cx="3779393" cy="598455"/>
            </a:xfrm>
            <a:prstGeom prst="rect">
              <a:avLst/>
            </a:prstGeom>
          </p:spPr>
          <p:txBody>
            <a:bodyPr lIns="0" tIns="0" rIns="0" bIns="0" rtlCol="0" anchor="t">
              <a:spAutoFit/>
            </a:bodyPr>
            <a:lstStyle/>
            <a:p>
              <a:pPr algn="ctr">
                <a:lnSpc>
                  <a:spcPts val="3500"/>
                </a:lnSpc>
                <a:spcBef>
                  <a:spcPct val="0"/>
                </a:spcBef>
              </a:pPr>
              <a:r>
                <a:rPr lang="en-US" sz="3200">
                  <a:solidFill>
                    <a:srgbClr val="0155B1"/>
                  </a:solidFill>
                  <a:latin typeface="Baguet Script" panose="00000500000000000000" pitchFamily="2" charset="0"/>
                </a:rPr>
                <a:t>Administration</a:t>
              </a:r>
            </a:p>
          </p:txBody>
        </p:sp>
        <p:sp>
          <p:nvSpPr>
            <p:cNvPr id="18" name="TextBox 14">
              <a:extLst>
                <a:ext uri="{FF2B5EF4-FFF2-40B4-BE49-F238E27FC236}">
                  <a16:creationId xmlns:a16="http://schemas.microsoft.com/office/drawing/2014/main" id="{B2FDCDD6-AD7D-9B66-F0B4-118571F4E4D2}"/>
                </a:ext>
              </a:extLst>
            </p:cNvPr>
            <p:cNvSpPr txBox="1"/>
            <p:nvPr/>
          </p:nvSpPr>
          <p:spPr>
            <a:xfrm>
              <a:off x="11400798" y="4763716"/>
              <a:ext cx="3398391" cy="598455"/>
            </a:xfrm>
            <a:prstGeom prst="rect">
              <a:avLst/>
            </a:prstGeom>
          </p:spPr>
          <p:txBody>
            <a:bodyPr lIns="0" tIns="0" rIns="0" bIns="0" rtlCol="0" anchor="t">
              <a:spAutoFit/>
            </a:bodyPr>
            <a:lstStyle/>
            <a:p>
              <a:pPr algn="ctr">
                <a:lnSpc>
                  <a:spcPts val="3500"/>
                </a:lnSpc>
                <a:spcBef>
                  <a:spcPct val="0"/>
                </a:spcBef>
              </a:pPr>
              <a:r>
                <a:rPr lang="en-US" sz="3100">
                  <a:solidFill>
                    <a:srgbClr val="0155B1"/>
                  </a:solidFill>
                  <a:latin typeface="Baguet Script" panose="00000500000000000000" pitchFamily="2" charset="0"/>
                </a:rPr>
                <a:t>Organisational</a:t>
              </a:r>
            </a:p>
          </p:txBody>
        </p:sp>
        <p:sp>
          <p:nvSpPr>
            <p:cNvPr id="19" name="TextBox 15">
              <a:extLst>
                <a:ext uri="{FF2B5EF4-FFF2-40B4-BE49-F238E27FC236}">
                  <a16:creationId xmlns:a16="http://schemas.microsoft.com/office/drawing/2014/main" id="{67963947-E4C0-7EB9-E71E-30BA18F8A066}"/>
                </a:ext>
              </a:extLst>
            </p:cNvPr>
            <p:cNvSpPr txBox="1"/>
            <p:nvPr/>
          </p:nvSpPr>
          <p:spPr>
            <a:xfrm>
              <a:off x="10392260" y="7419520"/>
              <a:ext cx="3398391" cy="600677"/>
            </a:xfrm>
            <a:prstGeom prst="rect">
              <a:avLst/>
            </a:prstGeom>
          </p:spPr>
          <p:txBody>
            <a:bodyPr lIns="0" tIns="0" rIns="0" bIns="0" rtlCol="0" anchor="t">
              <a:spAutoFit/>
            </a:bodyPr>
            <a:lstStyle/>
            <a:p>
              <a:pPr algn="ctr">
                <a:lnSpc>
                  <a:spcPts val="3500"/>
                </a:lnSpc>
                <a:spcBef>
                  <a:spcPct val="0"/>
                </a:spcBef>
              </a:pPr>
              <a:r>
                <a:rPr lang="en-US" sz="3200">
                  <a:solidFill>
                    <a:srgbClr val="0155B1"/>
                  </a:solidFill>
                  <a:latin typeface="Baguet Script" panose="00000500000000000000" pitchFamily="2" charset="0"/>
                </a:rPr>
                <a:t>Supervisory</a:t>
              </a:r>
            </a:p>
          </p:txBody>
        </p:sp>
        <p:sp>
          <p:nvSpPr>
            <p:cNvPr id="20" name="TextBox 16">
              <a:extLst>
                <a:ext uri="{FF2B5EF4-FFF2-40B4-BE49-F238E27FC236}">
                  <a16:creationId xmlns:a16="http://schemas.microsoft.com/office/drawing/2014/main" id="{06399308-0377-2001-5C24-796A7B1B3652}"/>
                </a:ext>
              </a:extLst>
            </p:cNvPr>
            <p:cNvSpPr txBox="1"/>
            <p:nvPr/>
          </p:nvSpPr>
          <p:spPr>
            <a:xfrm>
              <a:off x="5482548" y="9186007"/>
              <a:ext cx="3801805" cy="1169209"/>
            </a:xfrm>
            <a:prstGeom prst="rect">
              <a:avLst/>
            </a:prstGeom>
          </p:spPr>
          <p:txBody>
            <a:bodyPr lIns="0" tIns="0" rIns="0" bIns="0" rtlCol="0" anchor="t">
              <a:spAutoFit/>
            </a:bodyPr>
            <a:lstStyle/>
            <a:p>
              <a:pPr algn="ctr">
                <a:lnSpc>
                  <a:spcPts val="3360"/>
                </a:lnSpc>
                <a:spcBef>
                  <a:spcPct val="0"/>
                </a:spcBef>
              </a:pPr>
              <a:r>
                <a:rPr lang="en-US" sz="3200">
                  <a:solidFill>
                    <a:srgbClr val="0155B1"/>
                  </a:solidFill>
                  <a:latin typeface="Baguet Script" panose="00000500000000000000" pitchFamily="2" charset="0"/>
                </a:rPr>
                <a:t>Staff development</a:t>
              </a:r>
            </a:p>
          </p:txBody>
        </p:sp>
        <p:sp>
          <p:nvSpPr>
            <p:cNvPr id="21" name="TextBox 17">
              <a:extLst>
                <a:ext uri="{FF2B5EF4-FFF2-40B4-BE49-F238E27FC236}">
                  <a16:creationId xmlns:a16="http://schemas.microsoft.com/office/drawing/2014/main" id="{3E4B8F6B-270E-4FC6-3057-0DE5351A7969}"/>
                </a:ext>
              </a:extLst>
            </p:cNvPr>
            <p:cNvSpPr txBox="1"/>
            <p:nvPr/>
          </p:nvSpPr>
          <p:spPr>
            <a:xfrm>
              <a:off x="799939" y="7206938"/>
              <a:ext cx="3398391" cy="598455"/>
            </a:xfrm>
            <a:prstGeom prst="rect">
              <a:avLst/>
            </a:prstGeom>
          </p:spPr>
          <p:txBody>
            <a:bodyPr lIns="0" tIns="0" rIns="0" bIns="0" rtlCol="0" anchor="t">
              <a:spAutoFit/>
            </a:bodyPr>
            <a:lstStyle/>
            <a:p>
              <a:pPr algn="ctr">
                <a:lnSpc>
                  <a:spcPts val="3500"/>
                </a:lnSpc>
                <a:spcBef>
                  <a:spcPct val="0"/>
                </a:spcBef>
              </a:pPr>
              <a:r>
                <a:rPr lang="en-US" sz="3200">
                  <a:solidFill>
                    <a:srgbClr val="0155B1"/>
                  </a:solidFill>
                  <a:latin typeface="Baguet Script" panose="00000500000000000000" pitchFamily="2" charset="0"/>
                </a:rPr>
                <a:t>Strategic</a:t>
              </a:r>
            </a:p>
          </p:txBody>
        </p:sp>
        <p:sp>
          <p:nvSpPr>
            <p:cNvPr id="22" name="TextBox 18">
              <a:extLst>
                <a:ext uri="{FF2B5EF4-FFF2-40B4-BE49-F238E27FC236}">
                  <a16:creationId xmlns:a16="http://schemas.microsoft.com/office/drawing/2014/main" id="{FB2728D0-57B2-44E2-7243-F05208F4E62E}"/>
                </a:ext>
              </a:extLst>
            </p:cNvPr>
            <p:cNvSpPr txBox="1"/>
            <p:nvPr/>
          </p:nvSpPr>
          <p:spPr>
            <a:xfrm>
              <a:off x="599213" y="2124231"/>
              <a:ext cx="3398391" cy="1199132"/>
            </a:xfrm>
            <a:prstGeom prst="rect">
              <a:avLst/>
            </a:prstGeom>
          </p:spPr>
          <p:txBody>
            <a:bodyPr lIns="0" tIns="0" rIns="0" bIns="0" rtlCol="0" anchor="t">
              <a:spAutoFit/>
            </a:bodyPr>
            <a:lstStyle/>
            <a:p>
              <a:pPr algn="ctr">
                <a:lnSpc>
                  <a:spcPts val="3500"/>
                </a:lnSpc>
                <a:spcBef>
                  <a:spcPct val="0"/>
                </a:spcBef>
              </a:pPr>
              <a:r>
                <a:rPr lang="en-US" sz="3200">
                  <a:solidFill>
                    <a:srgbClr val="0155B1"/>
                  </a:solidFill>
                  <a:latin typeface="Baguet Script" panose="00000500000000000000" pitchFamily="2" charset="0"/>
                </a:rPr>
                <a:t>Staff health and wellbeing</a:t>
              </a:r>
            </a:p>
          </p:txBody>
        </p:sp>
        <p:sp>
          <p:nvSpPr>
            <p:cNvPr id="23" name="TextBox 19">
              <a:extLst>
                <a:ext uri="{FF2B5EF4-FFF2-40B4-BE49-F238E27FC236}">
                  <a16:creationId xmlns:a16="http://schemas.microsoft.com/office/drawing/2014/main" id="{BAC83067-369D-A691-FA09-51A92C92175A}"/>
                </a:ext>
              </a:extLst>
            </p:cNvPr>
            <p:cNvSpPr txBox="1"/>
            <p:nvPr/>
          </p:nvSpPr>
          <p:spPr>
            <a:xfrm>
              <a:off x="164301" y="4668119"/>
              <a:ext cx="3398391" cy="1199132"/>
            </a:xfrm>
            <a:prstGeom prst="rect">
              <a:avLst/>
            </a:prstGeom>
          </p:spPr>
          <p:txBody>
            <a:bodyPr lIns="0" tIns="0" rIns="0" bIns="0" rtlCol="0" anchor="t">
              <a:spAutoFit/>
            </a:bodyPr>
            <a:lstStyle/>
            <a:p>
              <a:pPr algn="ctr">
                <a:lnSpc>
                  <a:spcPts val="3500"/>
                </a:lnSpc>
                <a:spcBef>
                  <a:spcPct val="0"/>
                </a:spcBef>
              </a:pPr>
              <a:r>
                <a:rPr lang="en-US" sz="3200">
                  <a:solidFill>
                    <a:srgbClr val="0155B1"/>
                  </a:solidFill>
                  <a:latin typeface="Baguet Script" panose="00000500000000000000" pitchFamily="2" charset="0"/>
                </a:rPr>
                <a:t>External liaison</a:t>
              </a:r>
            </a:p>
          </p:txBody>
        </p:sp>
        <p:sp>
          <p:nvSpPr>
            <p:cNvPr id="24" name="Freeform 20">
              <a:extLst>
                <a:ext uri="{FF2B5EF4-FFF2-40B4-BE49-F238E27FC236}">
                  <a16:creationId xmlns:a16="http://schemas.microsoft.com/office/drawing/2014/main" id="{2C179B82-3067-09F8-F7CA-4293534E9B2A}"/>
                </a:ext>
              </a:extLst>
            </p:cNvPr>
            <p:cNvSpPr/>
            <p:nvPr/>
          </p:nvSpPr>
          <p:spPr>
            <a:xfrm>
              <a:off x="5970257" y="3963109"/>
              <a:ext cx="572003" cy="640899"/>
            </a:xfrm>
            <a:custGeom>
              <a:avLst/>
              <a:gdLst/>
              <a:ahLst/>
              <a:cxnLst/>
              <a:rect l="l" t="t" r="r" b="b"/>
              <a:pathLst>
                <a:path w="572003" h="640899">
                  <a:moveTo>
                    <a:pt x="0" y="0"/>
                  </a:moveTo>
                  <a:lnTo>
                    <a:pt x="572002" y="0"/>
                  </a:lnTo>
                  <a:lnTo>
                    <a:pt x="572002" y="640900"/>
                  </a:lnTo>
                  <a:lnTo>
                    <a:pt x="0" y="640900"/>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GB"/>
            </a:p>
          </p:txBody>
        </p:sp>
        <p:sp>
          <p:nvSpPr>
            <p:cNvPr id="25" name="Freeform 21">
              <a:extLst>
                <a:ext uri="{FF2B5EF4-FFF2-40B4-BE49-F238E27FC236}">
                  <a16:creationId xmlns:a16="http://schemas.microsoft.com/office/drawing/2014/main" id="{4B94C580-0B24-0FD7-06E2-85E8A6AA8AFA}"/>
                </a:ext>
              </a:extLst>
            </p:cNvPr>
            <p:cNvSpPr/>
            <p:nvPr/>
          </p:nvSpPr>
          <p:spPr>
            <a:xfrm>
              <a:off x="8291135" y="3747785"/>
              <a:ext cx="572003" cy="640899"/>
            </a:xfrm>
            <a:custGeom>
              <a:avLst/>
              <a:gdLst/>
              <a:ahLst/>
              <a:cxnLst/>
              <a:rect l="l" t="t" r="r" b="b"/>
              <a:pathLst>
                <a:path w="572003" h="640899">
                  <a:moveTo>
                    <a:pt x="0" y="0"/>
                  </a:moveTo>
                  <a:lnTo>
                    <a:pt x="572003" y="0"/>
                  </a:lnTo>
                  <a:lnTo>
                    <a:pt x="572003" y="640899"/>
                  </a:lnTo>
                  <a:lnTo>
                    <a:pt x="0" y="640899"/>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GB"/>
            </a:p>
          </p:txBody>
        </p:sp>
        <p:sp>
          <p:nvSpPr>
            <p:cNvPr id="26" name="Freeform 22">
              <a:extLst>
                <a:ext uri="{FF2B5EF4-FFF2-40B4-BE49-F238E27FC236}">
                  <a16:creationId xmlns:a16="http://schemas.microsoft.com/office/drawing/2014/main" id="{45741898-4A78-6ABB-0D71-A121EC4C64B5}"/>
                </a:ext>
              </a:extLst>
            </p:cNvPr>
            <p:cNvSpPr/>
            <p:nvPr/>
          </p:nvSpPr>
          <p:spPr>
            <a:xfrm>
              <a:off x="7097449" y="6449608"/>
              <a:ext cx="572003" cy="640899"/>
            </a:xfrm>
            <a:custGeom>
              <a:avLst/>
              <a:gdLst/>
              <a:ahLst/>
              <a:cxnLst/>
              <a:rect l="l" t="t" r="r" b="b"/>
              <a:pathLst>
                <a:path w="572003" h="640899">
                  <a:moveTo>
                    <a:pt x="0" y="0"/>
                  </a:moveTo>
                  <a:lnTo>
                    <a:pt x="572003" y="0"/>
                  </a:lnTo>
                  <a:lnTo>
                    <a:pt x="572003" y="640899"/>
                  </a:lnTo>
                  <a:lnTo>
                    <a:pt x="0" y="640899"/>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GB"/>
            </a:p>
          </p:txBody>
        </p:sp>
        <p:sp>
          <p:nvSpPr>
            <p:cNvPr id="27" name="Freeform 23">
              <a:extLst>
                <a:ext uri="{FF2B5EF4-FFF2-40B4-BE49-F238E27FC236}">
                  <a16:creationId xmlns:a16="http://schemas.microsoft.com/office/drawing/2014/main" id="{F5A8F54D-2C8A-3943-A34B-2156C82EB55A}"/>
                </a:ext>
              </a:extLst>
            </p:cNvPr>
            <p:cNvSpPr/>
            <p:nvPr/>
          </p:nvSpPr>
          <p:spPr>
            <a:xfrm>
              <a:off x="7698085" y="5587413"/>
              <a:ext cx="572003" cy="640899"/>
            </a:xfrm>
            <a:custGeom>
              <a:avLst/>
              <a:gdLst/>
              <a:ahLst/>
              <a:cxnLst/>
              <a:rect l="l" t="t" r="r" b="b"/>
              <a:pathLst>
                <a:path w="572003" h="640899">
                  <a:moveTo>
                    <a:pt x="0" y="0"/>
                  </a:moveTo>
                  <a:lnTo>
                    <a:pt x="572002" y="0"/>
                  </a:lnTo>
                  <a:lnTo>
                    <a:pt x="572002" y="640899"/>
                  </a:lnTo>
                  <a:lnTo>
                    <a:pt x="0" y="640899"/>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GB"/>
            </a:p>
          </p:txBody>
        </p:sp>
        <p:sp>
          <p:nvSpPr>
            <p:cNvPr id="28" name="Freeform 24">
              <a:extLst>
                <a:ext uri="{FF2B5EF4-FFF2-40B4-BE49-F238E27FC236}">
                  <a16:creationId xmlns:a16="http://schemas.microsoft.com/office/drawing/2014/main" id="{5E2B99DB-3588-EDD2-7691-0DC897F7FAFF}"/>
                </a:ext>
              </a:extLst>
            </p:cNvPr>
            <p:cNvSpPr/>
            <p:nvPr/>
          </p:nvSpPr>
          <p:spPr>
            <a:xfrm>
              <a:off x="6256258" y="5760284"/>
              <a:ext cx="572003" cy="640899"/>
            </a:xfrm>
            <a:custGeom>
              <a:avLst/>
              <a:gdLst/>
              <a:ahLst/>
              <a:cxnLst/>
              <a:rect l="l" t="t" r="r" b="b"/>
              <a:pathLst>
                <a:path w="572003" h="640899">
                  <a:moveTo>
                    <a:pt x="0" y="0"/>
                  </a:moveTo>
                  <a:lnTo>
                    <a:pt x="572002" y="0"/>
                  </a:lnTo>
                  <a:lnTo>
                    <a:pt x="572002" y="640899"/>
                  </a:lnTo>
                  <a:lnTo>
                    <a:pt x="0" y="640899"/>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GB"/>
            </a:p>
          </p:txBody>
        </p:sp>
        <p:sp>
          <p:nvSpPr>
            <p:cNvPr id="29" name="Freeform 25">
              <a:extLst>
                <a:ext uri="{FF2B5EF4-FFF2-40B4-BE49-F238E27FC236}">
                  <a16:creationId xmlns:a16="http://schemas.microsoft.com/office/drawing/2014/main" id="{D6A61BC9-1981-D6CF-49E6-EE72CFC342A4}"/>
                </a:ext>
              </a:extLst>
            </p:cNvPr>
            <p:cNvSpPr/>
            <p:nvPr/>
          </p:nvSpPr>
          <p:spPr>
            <a:xfrm>
              <a:off x="4910545" y="4946514"/>
              <a:ext cx="572003" cy="640899"/>
            </a:xfrm>
            <a:custGeom>
              <a:avLst/>
              <a:gdLst/>
              <a:ahLst/>
              <a:cxnLst/>
              <a:rect l="l" t="t" r="r" b="b"/>
              <a:pathLst>
                <a:path w="572003" h="640899">
                  <a:moveTo>
                    <a:pt x="0" y="0"/>
                  </a:moveTo>
                  <a:lnTo>
                    <a:pt x="572003" y="0"/>
                  </a:lnTo>
                  <a:lnTo>
                    <a:pt x="572003" y="640899"/>
                  </a:lnTo>
                  <a:lnTo>
                    <a:pt x="0" y="640899"/>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GB"/>
            </a:p>
          </p:txBody>
        </p:sp>
        <p:sp>
          <p:nvSpPr>
            <p:cNvPr id="30" name="Freeform 26">
              <a:extLst>
                <a:ext uri="{FF2B5EF4-FFF2-40B4-BE49-F238E27FC236}">
                  <a16:creationId xmlns:a16="http://schemas.microsoft.com/office/drawing/2014/main" id="{79666E0C-918A-EB0B-E834-AEC84B6ACF84}"/>
                </a:ext>
              </a:extLst>
            </p:cNvPr>
            <p:cNvSpPr/>
            <p:nvPr/>
          </p:nvSpPr>
          <p:spPr>
            <a:xfrm>
              <a:off x="8998352" y="4946514"/>
              <a:ext cx="572003" cy="640899"/>
            </a:xfrm>
            <a:custGeom>
              <a:avLst/>
              <a:gdLst/>
              <a:ahLst/>
              <a:cxnLst/>
              <a:rect l="l" t="t" r="r" b="b"/>
              <a:pathLst>
                <a:path w="572003" h="640899">
                  <a:moveTo>
                    <a:pt x="0" y="0"/>
                  </a:moveTo>
                  <a:lnTo>
                    <a:pt x="572003" y="0"/>
                  </a:lnTo>
                  <a:lnTo>
                    <a:pt x="572003" y="640899"/>
                  </a:lnTo>
                  <a:lnTo>
                    <a:pt x="0" y="640899"/>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GB"/>
            </a:p>
          </p:txBody>
        </p:sp>
      </p:grpSp>
      <p:sp>
        <p:nvSpPr>
          <p:cNvPr id="31" name="Freeform 7">
            <a:extLst>
              <a:ext uri="{FF2B5EF4-FFF2-40B4-BE49-F238E27FC236}">
                <a16:creationId xmlns:a16="http://schemas.microsoft.com/office/drawing/2014/main" id="{65BE6C25-95B4-EECB-17C4-2A0539648610}"/>
              </a:ext>
              <a:ext uri="{C183D7F6-B498-43B3-948B-1728B52AA6E4}">
                <adec:decorative xmlns:adec="http://schemas.microsoft.com/office/drawing/2017/decorative" val="1"/>
              </a:ext>
            </a:extLst>
          </p:cNvPr>
          <p:cNvSpPr/>
          <p:nvPr/>
        </p:nvSpPr>
        <p:spPr>
          <a:xfrm>
            <a:off x="15453932" y="6172200"/>
            <a:ext cx="1805368" cy="4114800"/>
          </a:xfrm>
          <a:custGeom>
            <a:avLst/>
            <a:gdLst/>
            <a:ahLst/>
            <a:cxnLst/>
            <a:rect l="l" t="t" r="r" b="b"/>
            <a:pathLst>
              <a:path w="1805368" h="4114800">
                <a:moveTo>
                  <a:pt x="0" y="0"/>
                </a:moveTo>
                <a:lnTo>
                  <a:pt x="1805368" y="0"/>
                </a:lnTo>
                <a:lnTo>
                  <a:pt x="1805368" y="4114800"/>
                </a:lnTo>
                <a:lnTo>
                  <a:pt x="0" y="4114800"/>
                </a:lnTo>
                <a:lnTo>
                  <a:pt x="0" y="0"/>
                </a:lnTo>
                <a:close/>
              </a:path>
            </a:pathLst>
          </a:custGeom>
          <a: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GB"/>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3" name="TextBox 3"/>
          <p:cNvSpPr txBox="1"/>
          <p:nvPr/>
        </p:nvSpPr>
        <p:spPr>
          <a:xfrm>
            <a:off x="1028700" y="828675"/>
            <a:ext cx="16192500" cy="1687706"/>
          </a:xfrm>
          <a:prstGeom prst="rect">
            <a:avLst/>
          </a:prstGeom>
        </p:spPr>
        <p:txBody>
          <a:bodyPr wrap="square" lIns="0" tIns="0" rIns="0" bIns="0" rtlCol="0" anchor="t">
            <a:spAutoFit/>
          </a:bodyPr>
          <a:lstStyle/>
          <a:p>
            <a:pPr marL="0" marR="0" lvl="0" indent="0" algn="l" defTabSz="914400" rtl="0" eaLnBrk="1" fontAlgn="auto" latinLnBrk="0" hangingPunct="1">
              <a:lnSpc>
                <a:spcPts val="7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The learning </a:t>
            </a:r>
            <a:r>
              <a:rPr lang="en-US" sz="6000" b="1">
                <a:solidFill>
                  <a:prstClr val="white"/>
                </a:solidFill>
                <a:latin typeface="Arial" panose="020B0604020202020204" pitchFamily="34" charset="0"/>
                <a:cs typeface="Arial" panose="020B0604020202020204" pitchFamily="34" charset="0"/>
              </a:rPr>
              <a:t>a</a:t>
            </a:r>
            <a:r>
              <a:rPr kumimoji="0" lang="en-US" sz="6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head: </a:t>
            </a:r>
          </a:p>
          <a:p>
            <a:pPr marL="0" marR="0" lvl="0" indent="0" algn="l" defTabSz="914400" rtl="0" eaLnBrk="1" fontAlgn="auto" latinLnBrk="0" hangingPunct="1">
              <a:lnSpc>
                <a:spcPts val="7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 Inclusion, wellbeing and equalities PLAs</a:t>
            </a:r>
          </a:p>
        </p:txBody>
      </p:sp>
      <p:pic>
        <p:nvPicPr>
          <p:cNvPr id="5" name="Picture 4" descr="IWE diagram">
            <a:extLst>
              <a:ext uri="{FF2B5EF4-FFF2-40B4-BE49-F238E27FC236}">
                <a16:creationId xmlns:a16="http://schemas.microsoft.com/office/drawing/2014/main" id="{1211CE88-E516-633A-A0BD-E50C344493C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55137" y="2871283"/>
            <a:ext cx="14091531" cy="6587042"/>
          </a:xfrm>
          <a:prstGeom prst="rect">
            <a:avLst/>
          </a:prstGeom>
        </p:spPr>
      </p:pic>
      <p:sp>
        <p:nvSpPr>
          <p:cNvPr id="6" name="Freeform 11">
            <a:extLst>
              <a:ext uri="{FF2B5EF4-FFF2-40B4-BE49-F238E27FC236}">
                <a16:creationId xmlns:a16="http://schemas.microsoft.com/office/drawing/2014/main" id="{7EF95D97-D1C8-8778-A4F7-FC4209B97271}"/>
              </a:ext>
              <a:ext uri="{C183D7F6-B498-43B3-948B-1728B52AA6E4}">
                <adec:decorative xmlns:adec="http://schemas.microsoft.com/office/drawing/2017/decorative" val="1"/>
              </a:ext>
            </a:extLst>
          </p:cNvPr>
          <p:cNvSpPr/>
          <p:nvPr/>
        </p:nvSpPr>
        <p:spPr>
          <a:xfrm>
            <a:off x="14325600" y="6209921"/>
            <a:ext cx="3568489" cy="3495649"/>
          </a:xfrm>
          <a:custGeom>
            <a:avLst/>
            <a:gdLst/>
            <a:ahLst/>
            <a:cxnLst/>
            <a:rect l="l" t="t" r="r" b="b"/>
            <a:pathLst>
              <a:path w="4546740" h="4114800">
                <a:moveTo>
                  <a:pt x="0" y="0"/>
                </a:moveTo>
                <a:lnTo>
                  <a:pt x="4546740" y="0"/>
                </a:lnTo>
                <a:lnTo>
                  <a:pt x="4546740" y="4114800"/>
                </a:lnTo>
                <a:lnTo>
                  <a:pt x="0" y="4114800"/>
                </a:lnTo>
                <a:lnTo>
                  <a:pt x="0" y="0"/>
                </a:lnTo>
                <a:close/>
              </a:path>
            </a:pathLst>
          </a:custGeo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GB"/>
          </a:p>
        </p:txBody>
      </p:sp>
    </p:spTree>
    <p:extLst>
      <p:ext uri="{BB962C8B-B14F-4D97-AF65-F5344CB8AC3E}">
        <p14:creationId xmlns:p14="http://schemas.microsoft.com/office/powerpoint/2010/main" val="545947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371600" y="723900"/>
            <a:ext cx="14406116" cy="1903213"/>
          </a:xfrm>
          <a:prstGeom prst="rect">
            <a:avLst/>
          </a:prstGeom>
        </p:spPr>
        <p:txBody>
          <a:bodyPr wrap="square" lIns="0" tIns="0" rIns="0" bIns="0" rtlCol="0" anchor="t">
            <a:spAutoFit/>
          </a:bodyPr>
          <a:lstStyle/>
          <a:p>
            <a:pPr marL="0" marR="0" lvl="0" indent="0" algn="l" defTabSz="914400" rtl="0" eaLnBrk="1" fontAlgn="auto" latinLnBrk="0" hangingPunct="1">
              <a:lnSpc>
                <a:spcPts val="7669"/>
              </a:lnSpc>
              <a:spcBef>
                <a:spcPts val="0"/>
              </a:spcBef>
              <a:spcAft>
                <a:spcPts val="0"/>
              </a:spcAft>
              <a:buClrTx/>
              <a:buSzTx/>
              <a:buFontTx/>
              <a:buNone/>
              <a:tabLst/>
              <a:defRPr/>
            </a:pPr>
            <a:r>
              <a:rPr kumimoji="0" lang="en-US" sz="6000" b="1" i="0" u="none" strike="noStrike" kern="1200" cap="none" spc="0" normalizeH="0" baseline="0" noProof="0">
                <a:ln>
                  <a:noFill/>
                </a:ln>
                <a:solidFill>
                  <a:srgbClr val="00ABB5"/>
                </a:solidFill>
                <a:effectLst/>
                <a:uLnTx/>
                <a:uFillTx/>
                <a:latin typeface="Arial" panose="020B0604020202020204" pitchFamily="34" charset="0"/>
                <a:ea typeface="+mn-ea"/>
                <a:cs typeface="Arial" panose="020B0604020202020204" pitchFamily="34" charset="0"/>
              </a:rPr>
              <a:t>Working with a peer supporter:</a:t>
            </a:r>
          </a:p>
          <a:p>
            <a:pPr marL="0" marR="0" lvl="0" indent="0" algn="l" defTabSz="914400" rtl="0" eaLnBrk="1" fontAlgn="auto" latinLnBrk="0" hangingPunct="1">
              <a:lnSpc>
                <a:spcPts val="7669"/>
              </a:lnSpc>
              <a:spcBef>
                <a:spcPts val="0"/>
              </a:spcBef>
              <a:spcAft>
                <a:spcPts val="0"/>
              </a:spcAft>
              <a:buClrTx/>
              <a:buSzTx/>
              <a:buFontTx/>
              <a:buNone/>
              <a:tabLst/>
              <a:defRPr/>
            </a:pPr>
            <a:r>
              <a:rPr lang="en-US" sz="4000" b="1">
                <a:solidFill>
                  <a:srgbClr val="00ABB5"/>
                </a:solidFill>
                <a:latin typeface="Arial" panose="020B0604020202020204" pitchFamily="34" charset="0"/>
                <a:cs typeface="Arial" panose="020B0604020202020204" pitchFamily="34" charset="0"/>
              </a:rPr>
              <a:t>Example schedule of meetings</a:t>
            </a:r>
            <a:endParaRPr kumimoji="0" lang="en-US" sz="4000" b="1" i="0" u="none" strike="noStrike" kern="1200" cap="none" spc="0" normalizeH="0" baseline="0" noProof="0">
              <a:ln>
                <a:noFill/>
              </a:ln>
              <a:solidFill>
                <a:srgbClr val="00ABB5"/>
              </a:solidFill>
              <a:effectLst/>
              <a:uLnTx/>
              <a:uFillTx/>
              <a:latin typeface="Arial" panose="020B0604020202020204" pitchFamily="34" charset="0"/>
              <a:ea typeface="+mn-ea"/>
              <a:cs typeface="Arial" panose="020B0604020202020204" pitchFamily="34" charset="0"/>
            </a:endParaRPr>
          </a:p>
        </p:txBody>
      </p:sp>
      <p:sp>
        <p:nvSpPr>
          <p:cNvPr id="2" name="Freeform 34">
            <a:extLst>
              <a:ext uri="{FF2B5EF4-FFF2-40B4-BE49-F238E27FC236}">
                <a16:creationId xmlns:a16="http://schemas.microsoft.com/office/drawing/2014/main" id="{33394BB3-B763-FC25-9219-F6E9F20FB8EB}"/>
              </a:ext>
              <a:ext uri="{C183D7F6-B498-43B3-948B-1728B52AA6E4}">
                <adec:decorative xmlns:adec="http://schemas.microsoft.com/office/drawing/2017/decorative" val="1"/>
              </a:ext>
            </a:extLst>
          </p:cNvPr>
          <p:cNvSpPr/>
          <p:nvPr/>
        </p:nvSpPr>
        <p:spPr>
          <a:xfrm>
            <a:off x="14214387" y="722113"/>
            <a:ext cx="3126658" cy="1905000"/>
          </a:xfrm>
          <a:custGeom>
            <a:avLst/>
            <a:gdLst/>
            <a:ahLst/>
            <a:cxnLst/>
            <a:rect l="l" t="t" r="r" b="b"/>
            <a:pathLst>
              <a:path w="2742767" h="1607947">
                <a:moveTo>
                  <a:pt x="0" y="0"/>
                </a:moveTo>
                <a:lnTo>
                  <a:pt x="2742767" y="0"/>
                </a:lnTo>
                <a:lnTo>
                  <a:pt x="2742767" y="1607947"/>
                </a:lnTo>
                <a:lnTo>
                  <a:pt x="0" y="1607947"/>
                </a:lnTo>
                <a:lnTo>
                  <a:pt x="0" y="0"/>
                </a:lnTo>
                <a:close/>
              </a:path>
            </a:pathLst>
          </a:cu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GB"/>
          </a:p>
        </p:txBody>
      </p:sp>
      <p:sp>
        <p:nvSpPr>
          <p:cNvPr id="10" name="TextBox 9">
            <a:extLst>
              <a:ext uri="{FF2B5EF4-FFF2-40B4-BE49-F238E27FC236}">
                <a16:creationId xmlns:a16="http://schemas.microsoft.com/office/drawing/2014/main" id="{0A034BED-77E4-FD27-5BF1-9C80895FDA34}"/>
              </a:ext>
            </a:extLst>
          </p:cNvPr>
          <p:cNvSpPr txBox="1"/>
          <p:nvPr/>
        </p:nvSpPr>
        <p:spPr>
          <a:xfrm>
            <a:off x="1351934" y="3086100"/>
            <a:ext cx="16402666" cy="7602081"/>
          </a:xfrm>
          <a:prstGeom prst="rect">
            <a:avLst/>
          </a:prstGeom>
          <a:noFill/>
        </p:spPr>
        <p:txBody>
          <a:bodyPr wrap="square" rtlCol="0">
            <a:spAutoFit/>
          </a:bodyPr>
          <a:lstStyle/>
          <a:p>
            <a:r>
              <a:rPr lang="en-GB" sz="3600" b="1">
                <a:latin typeface="Arial" panose="020B0604020202020204" pitchFamily="34" charset="0"/>
                <a:cs typeface="Arial" panose="020B0604020202020204" pitchFamily="34" charset="0"/>
              </a:rPr>
              <a:t>At the beginning: </a:t>
            </a:r>
            <a:r>
              <a:rPr lang="en-GB" sz="3600">
                <a:latin typeface="Arial" panose="020B0604020202020204" pitchFamily="34" charset="0"/>
                <a:cs typeface="Arial" panose="020B0604020202020204" pitchFamily="34" charset="0"/>
              </a:rPr>
              <a:t>Agree dates, duration, approach and expectations</a:t>
            </a:r>
          </a:p>
          <a:p>
            <a:endParaRPr lang="en-GB" sz="3600">
              <a:latin typeface="Arial" panose="020B0604020202020204" pitchFamily="34" charset="0"/>
              <a:cs typeface="Arial" panose="020B0604020202020204" pitchFamily="34" charset="0"/>
            </a:endParaRPr>
          </a:p>
          <a:p>
            <a:r>
              <a:rPr lang="en-GB" sz="3600" b="1">
                <a:latin typeface="Arial" panose="020B0604020202020204" pitchFamily="34" charset="0"/>
                <a:cs typeface="Arial" panose="020B0604020202020204" pitchFamily="34" charset="0"/>
              </a:rPr>
              <a:t>After Introductory activities 1-3</a:t>
            </a:r>
            <a:r>
              <a:rPr lang="en-GB" sz="3600">
                <a:latin typeface="Arial" panose="020B0604020202020204" pitchFamily="34" charset="0"/>
                <a:cs typeface="Arial" panose="020B0604020202020204" pitchFamily="34" charset="0"/>
              </a:rPr>
              <a:t>: Reflect on learning</a:t>
            </a:r>
          </a:p>
          <a:p>
            <a:endParaRPr lang="en-GB" sz="3600">
              <a:latin typeface="Arial" panose="020B0604020202020204" pitchFamily="34" charset="0"/>
              <a:cs typeface="Arial" panose="020B0604020202020204" pitchFamily="34" charset="0"/>
            </a:endParaRPr>
          </a:p>
          <a:p>
            <a:r>
              <a:rPr lang="en-GB" sz="3600" b="1">
                <a:latin typeface="Arial" panose="020B0604020202020204" pitchFamily="34" charset="0"/>
                <a:cs typeface="Arial" panose="020B0604020202020204" pitchFamily="34" charset="0"/>
              </a:rPr>
              <a:t>After self-evaluation wheel activity: </a:t>
            </a:r>
            <a:r>
              <a:rPr lang="en-GB" sz="3600">
                <a:latin typeface="Arial" panose="020B0604020202020204" pitchFamily="34" charset="0"/>
                <a:cs typeface="Arial" panose="020B0604020202020204" pitchFamily="34" charset="0"/>
              </a:rPr>
              <a:t>Reflect on areas of focus</a:t>
            </a:r>
          </a:p>
          <a:p>
            <a:endParaRPr lang="en-GB" sz="3600">
              <a:latin typeface="Arial" panose="020B0604020202020204" pitchFamily="34" charset="0"/>
              <a:cs typeface="Arial" panose="020B0604020202020204" pitchFamily="34" charset="0"/>
            </a:endParaRPr>
          </a:p>
          <a:p>
            <a:r>
              <a:rPr lang="en-GB" sz="3600" b="1">
                <a:latin typeface="Arial" panose="020B0604020202020204" pitchFamily="34" charset="0"/>
                <a:cs typeface="Arial" panose="020B0604020202020204" pitchFamily="34" charset="0"/>
              </a:rPr>
              <a:t>After Roles of Middle Leadership PLAs: </a:t>
            </a:r>
            <a:r>
              <a:rPr lang="en-GB" sz="3600">
                <a:latin typeface="Arial" panose="020B0604020202020204" pitchFamily="34" charset="0"/>
                <a:cs typeface="Arial" panose="020B0604020202020204" pitchFamily="34" charset="0"/>
              </a:rPr>
              <a:t>Reflect on learning and next steps</a:t>
            </a:r>
          </a:p>
          <a:p>
            <a:endParaRPr lang="en-GB" sz="3600">
              <a:latin typeface="Arial" panose="020B0604020202020204" pitchFamily="34" charset="0"/>
              <a:cs typeface="Arial" panose="020B0604020202020204" pitchFamily="34" charset="0"/>
            </a:endParaRPr>
          </a:p>
          <a:p>
            <a:r>
              <a:rPr lang="en-GB" sz="3600" b="1">
                <a:latin typeface="Arial" panose="020B0604020202020204" pitchFamily="34" charset="0"/>
                <a:cs typeface="Arial" panose="020B0604020202020204" pitchFamily="34" charset="0"/>
              </a:rPr>
              <a:t>After Inclusion, wellbeing and equalities PLAs</a:t>
            </a:r>
            <a:r>
              <a:rPr lang="en-GB" sz="3600">
                <a:latin typeface="Arial" panose="020B0604020202020204" pitchFamily="34" charset="0"/>
                <a:cs typeface="Arial" panose="020B0604020202020204" pitchFamily="34" charset="0"/>
              </a:rPr>
              <a:t>: Reflect on learning and impact of the programme as a whole on self, learners and others</a:t>
            </a:r>
          </a:p>
          <a:p>
            <a:endParaRPr lang="en-GB" sz="3200">
              <a:latin typeface="Arial" panose="020B0604020202020204" pitchFamily="34" charset="0"/>
              <a:cs typeface="Arial" panose="020B0604020202020204" pitchFamily="34" charset="0"/>
            </a:endParaRPr>
          </a:p>
          <a:p>
            <a:endParaRPr lang="en-GB" sz="3200">
              <a:latin typeface="Arial" panose="020B0604020202020204" pitchFamily="34" charset="0"/>
              <a:cs typeface="Arial" panose="020B0604020202020204" pitchFamily="34" charset="0"/>
            </a:endParaRPr>
          </a:p>
          <a:p>
            <a:endParaRPr lang="en-GB" sz="3200">
              <a:latin typeface="Arial" panose="020B0604020202020204" pitchFamily="34" charset="0"/>
              <a:cs typeface="Arial" panose="020B0604020202020204" pitchFamily="34" charset="0"/>
            </a:endParaRPr>
          </a:p>
          <a:p>
            <a:pPr algn="ctr"/>
            <a:endParaRPr lang="en-GB" sz="3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2274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600200" y="419100"/>
            <a:ext cx="12725400" cy="915764"/>
          </a:xfrm>
          <a:prstGeom prst="rect">
            <a:avLst/>
          </a:prstGeom>
        </p:spPr>
        <p:txBody>
          <a:bodyPr wrap="square" lIns="0" tIns="0" rIns="0" bIns="0" rtlCol="0" anchor="t">
            <a:spAutoFit/>
          </a:bodyPr>
          <a:lstStyle/>
          <a:p>
            <a:pPr>
              <a:lnSpc>
                <a:spcPts val="7669"/>
              </a:lnSpc>
            </a:pPr>
            <a:r>
              <a:rPr lang="en-US" sz="6000" b="1">
                <a:solidFill>
                  <a:srgbClr val="00ABB5"/>
                </a:solidFill>
                <a:latin typeface="Arial" panose="020B0604020202020204" pitchFamily="34" charset="0"/>
                <a:cs typeface="Arial" panose="020B0604020202020204" pitchFamily="34" charset="0"/>
              </a:rPr>
              <a:t>Leading from the middle….</a:t>
            </a:r>
          </a:p>
        </p:txBody>
      </p:sp>
      <p:pic>
        <p:nvPicPr>
          <p:cNvPr id="8" name="Picture 8" descr="Video screenshot - Where is your sphere of influence - water droplet- and ripples">
            <a:hlinkClick r:id="" action="ppaction://media"/>
            <a:extLst>
              <a:ext uri="{FF2B5EF4-FFF2-40B4-BE49-F238E27FC236}">
                <a16:creationId xmlns:a16="http://schemas.microsoft.com/office/drawing/2014/main" id="{D37B0D82-2EDA-1AEF-3DC4-24104302B4DF}"/>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a:stretch>
            <a:fillRect/>
          </a:stretch>
        </p:blipFill>
        <p:spPr>
          <a:xfrm>
            <a:off x="1600200" y="1864447"/>
            <a:ext cx="13335000" cy="7525693"/>
          </a:xfrm>
          <a:prstGeom prst="rect">
            <a:avLst/>
          </a:prstGeom>
        </p:spPr>
      </p:pic>
      <p:sp>
        <p:nvSpPr>
          <p:cNvPr id="10" name="TextBox 11">
            <a:extLst>
              <a:ext uri="{FF2B5EF4-FFF2-40B4-BE49-F238E27FC236}">
                <a16:creationId xmlns:a16="http://schemas.microsoft.com/office/drawing/2014/main" id="{AD7034BD-EDFF-5F6E-10B7-D5EE4CD96037}"/>
              </a:ext>
            </a:extLst>
          </p:cNvPr>
          <p:cNvSpPr txBox="1"/>
          <p:nvPr/>
        </p:nvSpPr>
        <p:spPr>
          <a:xfrm>
            <a:off x="-209766" y="2324100"/>
            <a:ext cx="16954931" cy="995594"/>
          </a:xfrm>
          <a:prstGeom prst="rect">
            <a:avLst/>
          </a:prstGeom>
        </p:spPr>
        <p:txBody>
          <a:bodyPr lIns="0" tIns="0" rIns="0" bIns="0" rtlCol="0" anchor="t">
            <a:spAutoFit/>
          </a:bodyPr>
          <a:lstStyle/>
          <a:p>
            <a:pPr algn="ctr">
              <a:lnSpc>
                <a:spcPts val="8539"/>
              </a:lnSpc>
              <a:spcBef>
                <a:spcPct val="0"/>
              </a:spcBef>
            </a:pPr>
            <a:r>
              <a:rPr lang="en-US" sz="4800">
                <a:solidFill>
                  <a:schemeClr val="bg1"/>
                </a:solidFill>
                <a:latin typeface="Arial" panose="020B0604020202020204" pitchFamily="34" charset="0"/>
                <a:cs typeface="Arial" panose="020B0604020202020204" pitchFamily="34" charset="0"/>
              </a:rPr>
              <a:t>...where are your spheres of influence?</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8"/>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371600" y="750291"/>
            <a:ext cx="12725400" cy="915764"/>
          </a:xfrm>
          <a:prstGeom prst="rect">
            <a:avLst/>
          </a:prstGeom>
        </p:spPr>
        <p:txBody>
          <a:bodyPr wrap="square" lIns="0" tIns="0" rIns="0" bIns="0" rtlCol="0" anchor="t">
            <a:spAutoFit/>
          </a:bodyPr>
          <a:lstStyle/>
          <a:p>
            <a:pPr>
              <a:lnSpc>
                <a:spcPts val="7669"/>
              </a:lnSpc>
            </a:pPr>
            <a:r>
              <a:rPr lang="en-US" sz="6000" b="1">
                <a:solidFill>
                  <a:srgbClr val="00ABB5"/>
                </a:solidFill>
                <a:latin typeface="Arial" panose="020B0604020202020204" pitchFamily="34" charset="0"/>
                <a:cs typeface="Arial" panose="020B0604020202020204" pitchFamily="34" charset="0"/>
              </a:rPr>
              <a:t>Next steps</a:t>
            </a:r>
          </a:p>
        </p:txBody>
      </p:sp>
      <p:sp>
        <p:nvSpPr>
          <p:cNvPr id="2" name="TextBox 1">
            <a:extLst>
              <a:ext uri="{FF2B5EF4-FFF2-40B4-BE49-F238E27FC236}">
                <a16:creationId xmlns:a16="http://schemas.microsoft.com/office/drawing/2014/main" id="{93CD2D11-2169-D167-CB00-3FFD6C090E90}"/>
              </a:ext>
            </a:extLst>
          </p:cNvPr>
          <p:cNvSpPr txBox="1"/>
          <p:nvPr/>
        </p:nvSpPr>
        <p:spPr>
          <a:xfrm>
            <a:off x="1371600" y="2003749"/>
            <a:ext cx="11616612" cy="4524315"/>
          </a:xfrm>
          <a:prstGeom prst="rect">
            <a:avLst/>
          </a:prstGeom>
          <a:noFill/>
        </p:spPr>
        <p:txBody>
          <a:bodyPr wrap="square" rtlCol="0">
            <a:spAutoFit/>
          </a:bodyPr>
          <a:lstStyle/>
          <a:p>
            <a:r>
              <a:rPr lang="en-GB" sz="3200" b="1">
                <a:latin typeface="Arial" panose="020B0604020202020204" pitchFamily="34" charset="0"/>
                <a:cs typeface="Arial" panose="020B0604020202020204" pitchFamily="34" charset="0"/>
              </a:rPr>
              <a:t>Getting started </a:t>
            </a:r>
          </a:p>
          <a:p>
            <a:r>
              <a:rPr lang="en-GB" sz="2800">
                <a:latin typeface="Arial" panose="020B0604020202020204" pitchFamily="34" charset="0"/>
                <a:cs typeface="Arial" panose="020B0604020202020204" pitchFamily="34" charset="0"/>
              </a:rPr>
              <a:t>You are now ready to get started on the programme. If you haven’t already done so, use the following link to find out more: </a:t>
            </a:r>
          </a:p>
          <a:p>
            <a:endParaRPr lang="en-GB" sz="3600">
              <a:latin typeface="Arial" panose="020B0604020202020204" pitchFamily="34" charset="0"/>
              <a:cs typeface="Arial" panose="020B0604020202020204" pitchFamily="34" charset="0"/>
            </a:endParaRPr>
          </a:p>
          <a:p>
            <a:r>
              <a:rPr lang="en-GB" sz="3200">
                <a:hlinkClick r:id="rId3"/>
              </a:rPr>
              <a:t>Aspiring to Middle Leadership | Programmes | Professional learning programmes, webinars and events | Professional Learning | Education Scotland</a:t>
            </a:r>
            <a:endParaRPr lang="en-GB" sz="3200"/>
          </a:p>
          <a:p>
            <a:endParaRPr lang="en-GB" sz="3200">
              <a:latin typeface="Arial" panose="020B0604020202020204" pitchFamily="34" charset="0"/>
              <a:cs typeface="Arial" panose="020B0604020202020204" pitchFamily="34" charset="0"/>
            </a:endParaRPr>
          </a:p>
          <a:p>
            <a:endParaRPr lang="en-GB" sz="36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CFB9F2E-F9F6-5D27-C3CF-4890C35C41A6}"/>
              </a:ext>
            </a:extLst>
          </p:cNvPr>
          <p:cNvSpPr txBox="1"/>
          <p:nvPr/>
        </p:nvSpPr>
        <p:spPr>
          <a:xfrm>
            <a:off x="1371600" y="5920272"/>
            <a:ext cx="11859208" cy="3170099"/>
          </a:xfrm>
          <a:prstGeom prst="rect">
            <a:avLst/>
          </a:prstGeom>
          <a:noFill/>
        </p:spPr>
        <p:txBody>
          <a:bodyPr wrap="square">
            <a:spAutoFit/>
          </a:bodyPr>
          <a:lstStyle/>
          <a:p>
            <a:r>
              <a:rPr lang="en-GB" sz="3200" b="1" dirty="0">
                <a:latin typeface="Arial" panose="020B0604020202020204" pitchFamily="34" charset="0"/>
                <a:cs typeface="Arial" panose="020B0604020202020204" pitchFamily="34" charset="0"/>
              </a:rPr>
              <a:t>Sharing the Learning sign-up</a:t>
            </a:r>
          </a:p>
          <a:p>
            <a:r>
              <a:rPr lang="en-GB" sz="2800" dirty="0">
                <a:latin typeface="Arial" panose="020B0604020202020204" pitchFamily="34" charset="0"/>
                <a:cs typeface="Arial" panose="020B0604020202020204" pitchFamily="34" charset="0"/>
              </a:rPr>
              <a:t>We offer an annual online Middle Leadership Sharing the Learning event in May which you are welcome to attend to share and discuss your learning with colleagues. </a:t>
            </a:r>
          </a:p>
          <a:p>
            <a:endParaRPr lang="en-GB" sz="2800" dirty="0">
              <a:latin typeface="Arial" panose="020B0604020202020204" pitchFamily="34" charset="0"/>
              <a:cs typeface="Arial" panose="020B0604020202020204" pitchFamily="34" charset="0"/>
            </a:endParaRPr>
          </a:p>
          <a:p>
            <a:r>
              <a:rPr lang="en-GB" sz="2800" dirty="0">
                <a:latin typeface="Arial" panose="020B0604020202020204" pitchFamily="34" charset="0"/>
                <a:cs typeface="Arial" panose="020B0604020202020204" pitchFamily="34" charset="0"/>
              </a:rPr>
              <a:t>There is more information on this, including how to sign up, in the programme webpages. </a:t>
            </a:r>
          </a:p>
        </p:txBody>
      </p:sp>
      <p:pic>
        <p:nvPicPr>
          <p:cNvPr id="7" name="Picture 6" descr="A qr code on a gift box&#10;&#10;Description automatically generated">
            <a:extLst>
              <a:ext uri="{FF2B5EF4-FFF2-40B4-BE49-F238E27FC236}">
                <a16:creationId xmlns:a16="http://schemas.microsoft.com/office/drawing/2014/main" id="{F4BB3319-44EF-3D36-3DEB-8DC7A170F4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15780" y="1018845"/>
            <a:ext cx="3400620" cy="4901427"/>
          </a:xfrm>
          <a:prstGeom prst="rect">
            <a:avLst/>
          </a:prstGeom>
        </p:spPr>
      </p:pic>
    </p:spTree>
    <p:extLst>
      <p:ext uri="{BB962C8B-B14F-4D97-AF65-F5344CB8AC3E}">
        <p14:creationId xmlns:p14="http://schemas.microsoft.com/office/powerpoint/2010/main" val="618832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52A493-943A-5ED7-49EE-CD39A5F9BE5E}"/>
              </a:ext>
            </a:extLst>
          </p:cNvPr>
          <p:cNvSpPr>
            <a:spLocks noGrp="1"/>
          </p:cNvSpPr>
          <p:nvPr>
            <p:ph type="title" idx="4294967295"/>
          </p:nvPr>
        </p:nvSpPr>
        <p:spPr>
          <a:xfrm>
            <a:off x="1905000" y="800100"/>
            <a:ext cx="4038600" cy="1061829"/>
          </a:xfrm>
          <a:prstGeom prst="rect">
            <a:avLst/>
          </a:prstGeom>
          <a:noFill/>
          <a:ln>
            <a:noFill/>
            <a:prstDash/>
          </a:ln>
          <a:effectLst/>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pPr algn="l" defTabSz="1371600">
              <a:spcBef>
                <a:spcPts val="0"/>
              </a:spcBef>
              <a:defRPr/>
            </a:pPr>
            <a:r>
              <a:rPr lang="en-US" sz="6000" b="1">
                <a:solidFill>
                  <a:srgbClr val="00ABB5"/>
                </a:solidFill>
                <a:latin typeface="Arial" panose="020B0604020202020204" pitchFamily="34" charset="0"/>
                <a:ea typeface="+mn-ea"/>
                <a:cs typeface="Arial" panose="020B0604020202020204" pitchFamily="34" charset="0"/>
              </a:rPr>
              <a:t>Feedback</a:t>
            </a:r>
          </a:p>
        </p:txBody>
      </p:sp>
      <p:pic>
        <p:nvPicPr>
          <p:cNvPr id="7" name="Picture 6" descr="The Education Scotland logo">
            <a:extLst>
              <a:ext uri="{FF2B5EF4-FFF2-40B4-BE49-F238E27FC236}">
                <a16:creationId xmlns:a16="http://schemas.microsoft.com/office/drawing/2014/main" id="{B135B038-C436-0831-B21F-1EC61F3E4E24}"/>
              </a:ext>
              <a:ext uri="{C183D7F6-B498-43B3-948B-1728B52AA6E4}">
                <adec:decorative xmlns:adec="http://schemas.microsoft.com/office/drawing/2017/decorative" val="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572358" y="546168"/>
            <a:ext cx="5089077" cy="2142996"/>
          </a:xfrm>
          <a:prstGeom prst="rect">
            <a:avLst/>
          </a:prstGeom>
        </p:spPr>
      </p:pic>
      <p:sp>
        <p:nvSpPr>
          <p:cNvPr id="2" name="TextBox 1">
            <a:extLst>
              <a:ext uri="{FF2B5EF4-FFF2-40B4-BE49-F238E27FC236}">
                <a16:creationId xmlns:a16="http://schemas.microsoft.com/office/drawing/2014/main" id="{24F6EE7E-7220-DBEA-91BC-EA307774394E}"/>
              </a:ext>
            </a:extLst>
          </p:cNvPr>
          <p:cNvSpPr txBox="1"/>
          <p:nvPr/>
        </p:nvSpPr>
        <p:spPr>
          <a:xfrm>
            <a:off x="11087251" y="4838700"/>
            <a:ext cx="6319157" cy="1200329"/>
          </a:xfrm>
          <a:prstGeom prst="rect">
            <a:avLst/>
          </a:prstGeom>
          <a:noFill/>
        </p:spPr>
        <p:txBody>
          <a:bodyPr wrap="square" rtlCol="0">
            <a:spAutoFit/>
          </a:bodyPr>
          <a:lstStyle/>
          <a:p>
            <a:pPr defTabSz="1371600">
              <a:defRPr/>
            </a:pPr>
            <a:r>
              <a:rPr lang="en-GB" sz="3600" dirty="0">
                <a:solidFill>
                  <a:prstClr val="black"/>
                </a:solidFill>
                <a:latin typeface="Arial" panose="020B0604020202020204" pitchFamily="34" charset="0"/>
                <a:cs typeface="Arial" panose="020B0604020202020204" pitchFamily="34" charset="0"/>
              </a:rPr>
              <a:t>We hope that you found this session useful. </a:t>
            </a:r>
          </a:p>
        </p:txBody>
      </p:sp>
      <p:sp>
        <p:nvSpPr>
          <p:cNvPr id="4" name="Freeform 6" descr="Thank you text">
            <a:extLst>
              <a:ext uri="{FF2B5EF4-FFF2-40B4-BE49-F238E27FC236}">
                <a16:creationId xmlns:a16="http://schemas.microsoft.com/office/drawing/2014/main" id="{CD26CB0B-3E4D-5F56-D926-DE01501CF87F}"/>
              </a:ext>
            </a:extLst>
          </p:cNvPr>
          <p:cNvSpPr/>
          <p:nvPr/>
        </p:nvSpPr>
        <p:spPr>
          <a:xfrm>
            <a:off x="11406555" y="3299429"/>
            <a:ext cx="4894234" cy="1101036"/>
          </a:xfrm>
          <a:custGeom>
            <a:avLst/>
            <a:gdLst/>
            <a:ahLst/>
            <a:cxnLst/>
            <a:rect l="l" t="t" r="r" b="b"/>
            <a:pathLst>
              <a:path w="9238596" h="2852417">
                <a:moveTo>
                  <a:pt x="0" y="0"/>
                </a:moveTo>
                <a:lnTo>
                  <a:pt x="9238597" y="0"/>
                </a:lnTo>
                <a:lnTo>
                  <a:pt x="9238597" y="2852417"/>
                </a:lnTo>
                <a:lnTo>
                  <a:pt x="0" y="28524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3" name="Freeform 7">
            <a:extLst>
              <a:ext uri="{FF2B5EF4-FFF2-40B4-BE49-F238E27FC236}">
                <a16:creationId xmlns:a16="http://schemas.microsoft.com/office/drawing/2014/main" id="{2178BC0C-DF3A-586F-8CA1-268095529F24}"/>
              </a:ext>
              <a:ext uri="{C183D7F6-B498-43B3-948B-1728B52AA6E4}">
                <adec:decorative xmlns:adec="http://schemas.microsoft.com/office/drawing/2017/decorative" val="1"/>
              </a:ext>
            </a:extLst>
          </p:cNvPr>
          <p:cNvSpPr/>
          <p:nvPr/>
        </p:nvSpPr>
        <p:spPr>
          <a:xfrm>
            <a:off x="0" y="6163072"/>
            <a:ext cx="9485726" cy="4123928"/>
          </a:xfrm>
          <a:custGeom>
            <a:avLst/>
            <a:gdLst/>
            <a:ahLst/>
            <a:cxnLst/>
            <a:rect l="l" t="t" r="r" b="b"/>
            <a:pathLst>
              <a:path w="12908729" h="5808928">
                <a:moveTo>
                  <a:pt x="0" y="0"/>
                </a:moveTo>
                <a:lnTo>
                  <a:pt x="12908729" y="0"/>
                </a:lnTo>
                <a:lnTo>
                  <a:pt x="12908729" y="5808928"/>
                </a:lnTo>
                <a:lnTo>
                  <a:pt x="0" y="5808928"/>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en-GB"/>
          </a:p>
        </p:txBody>
      </p:sp>
    </p:spTree>
    <p:extLst>
      <p:ext uri="{BB962C8B-B14F-4D97-AF65-F5344CB8AC3E}">
        <p14:creationId xmlns:p14="http://schemas.microsoft.com/office/powerpoint/2010/main" val="1622436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AD470B-87D1-316D-F00C-6E6BCDCBAB4E}"/>
              </a:ext>
            </a:extLst>
          </p:cNvPr>
          <p:cNvSpPr txBox="1"/>
          <p:nvPr/>
        </p:nvSpPr>
        <p:spPr>
          <a:xfrm>
            <a:off x="914400" y="495300"/>
            <a:ext cx="10134600" cy="1056187"/>
          </a:xfrm>
          <a:prstGeom prst="rect">
            <a:avLst/>
          </a:prstGeom>
          <a:noFill/>
        </p:spPr>
        <p:txBody>
          <a:bodyPr wrap="square">
            <a:spAutoFit/>
          </a:bodyPr>
          <a:lstStyle/>
          <a:p>
            <a:pPr marL="0" marR="0" lvl="0" indent="0" algn="ctr" defTabSz="914400" rtl="0" eaLnBrk="1" fontAlgn="auto" latinLnBrk="0" hangingPunct="1">
              <a:lnSpc>
                <a:spcPts val="8160"/>
              </a:lnSpc>
              <a:spcBef>
                <a:spcPts val="0"/>
              </a:spcBef>
              <a:spcAft>
                <a:spcPts val="0"/>
              </a:spcAft>
              <a:buClrTx/>
              <a:buSzTx/>
              <a:buFontTx/>
              <a:buNone/>
              <a:tabLst/>
              <a:defRPr/>
            </a:pPr>
            <a:r>
              <a:rPr kumimoji="0" lang="en-US" sz="6000" b="1" i="0" u="none" strike="noStrike" kern="1200" cap="none" spc="32" normalizeH="0" baseline="0" noProof="0">
                <a:ln>
                  <a:noFill/>
                </a:ln>
                <a:solidFill>
                  <a:prstClr val="white"/>
                </a:solidFill>
                <a:effectLst/>
                <a:uLnTx/>
                <a:uFillTx/>
                <a:latin typeface="Arial" panose="020B0604020202020204" pitchFamily="34" charset="0"/>
                <a:cs typeface="Arial" panose="020B0604020202020204" pitchFamily="34" charset="0"/>
              </a:rPr>
              <a:t>Ways of working together</a:t>
            </a:r>
          </a:p>
        </p:txBody>
      </p:sp>
      <p:sp>
        <p:nvSpPr>
          <p:cNvPr id="10" name="TextBox 9">
            <a:extLst>
              <a:ext uri="{FF2B5EF4-FFF2-40B4-BE49-F238E27FC236}">
                <a16:creationId xmlns:a16="http://schemas.microsoft.com/office/drawing/2014/main" id="{585612A5-1372-1B4B-A339-623B06B88901}"/>
              </a:ext>
            </a:extLst>
          </p:cNvPr>
          <p:cNvSpPr txBox="1"/>
          <p:nvPr/>
        </p:nvSpPr>
        <p:spPr>
          <a:xfrm>
            <a:off x="1295400" y="1866900"/>
            <a:ext cx="8458200" cy="7294305"/>
          </a:xfrm>
          <a:prstGeom prst="rect">
            <a:avLst/>
          </a:prstGeom>
          <a:noFill/>
        </p:spPr>
        <p:txBody>
          <a:bodyPr wrap="square" rtlCol="0">
            <a:spAutoFit/>
          </a:bodyPr>
          <a:lstStyle/>
          <a:p>
            <a:pPr marL="285750" indent="-285750">
              <a:buFont typeface="Arial" panose="020B0604020202020204" pitchFamily="34" charset="0"/>
              <a:buChar char="•"/>
            </a:pPr>
            <a:r>
              <a:rPr lang="en-GB" sz="3600">
                <a:solidFill>
                  <a:schemeClr val="bg1"/>
                </a:solidFill>
                <a:latin typeface="Arial" panose="020B0604020202020204" pitchFamily="34" charset="0"/>
                <a:cs typeface="Arial" panose="020B0604020202020204" pitchFamily="34" charset="0"/>
              </a:rPr>
              <a:t>We all work together</a:t>
            </a:r>
          </a:p>
          <a:p>
            <a:pPr marL="285750" indent="-285750">
              <a:buFont typeface="Arial" panose="020B0604020202020204" pitchFamily="34" charset="0"/>
              <a:buChar char="•"/>
            </a:pPr>
            <a:endParaRPr lang="en-GB" sz="360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3600">
                <a:solidFill>
                  <a:schemeClr val="bg1"/>
                </a:solidFill>
                <a:latin typeface="Arial" panose="020B0604020202020204" pitchFamily="34" charset="0"/>
                <a:cs typeface="Arial" panose="020B0604020202020204" pitchFamily="34" charset="0"/>
              </a:rPr>
              <a:t>We learn from, with and on behalf of each other</a:t>
            </a:r>
          </a:p>
          <a:p>
            <a:pPr marL="285750" indent="-285750">
              <a:buFont typeface="Arial" panose="020B0604020202020204" pitchFamily="34" charset="0"/>
              <a:buChar char="•"/>
            </a:pPr>
            <a:endParaRPr lang="en-GB" sz="360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3600">
                <a:solidFill>
                  <a:schemeClr val="bg1"/>
                </a:solidFill>
                <a:latin typeface="Arial" panose="020B0604020202020204" pitchFamily="34" charset="0"/>
                <a:cs typeface="Arial" panose="020B0604020202020204" pitchFamily="34" charset="0"/>
              </a:rPr>
              <a:t>We create a safe space to share ideas and build learning</a:t>
            </a:r>
          </a:p>
          <a:p>
            <a:pPr marL="285750" indent="-285750">
              <a:buFont typeface="Arial" panose="020B0604020202020204" pitchFamily="34" charset="0"/>
              <a:buChar char="•"/>
            </a:pPr>
            <a:endParaRPr lang="en-GB" sz="360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3600">
                <a:solidFill>
                  <a:schemeClr val="bg1"/>
                </a:solidFill>
                <a:latin typeface="Arial" panose="020B0604020202020204" pitchFamily="34" charset="0"/>
                <a:cs typeface="Arial" panose="020B0604020202020204" pitchFamily="34" charset="0"/>
              </a:rPr>
              <a:t>We agree that everyone is an equal and valued participant</a:t>
            </a:r>
          </a:p>
          <a:p>
            <a:pPr marL="285750" indent="-285750">
              <a:buFont typeface="Arial" panose="020B0604020202020204" pitchFamily="34" charset="0"/>
              <a:buChar char="•"/>
            </a:pPr>
            <a:endParaRPr lang="en-GB" sz="360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3600">
                <a:solidFill>
                  <a:schemeClr val="bg1"/>
                </a:solidFill>
                <a:latin typeface="Arial" panose="020B0604020202020204" pitchFamily="34" charset="0"/>
                <a:cs typeface="Arial" panose="020B0604020202020204" pitchFamily="34" charset="0"/>
              </a:rPr>
              <a:t>We remain ‘in the room’ (follow email and phone protocol)</a:t>
            </a:r>
          </a:p>
        </p:txBody>
      </p:sp>
      <p:grpSp>
        <p:nvGrpSpPr>
          <p:cNvPr id="5" name="Group 2">
            <a:extLst>
              <a:ext uri="{FF2B5EF4-FFF2-40B4-BE49-F238E27FC236}">
                <a16:creationId xmlns:a16="http://schemas.microsoft.com/office/drawing/2014/main" id="{970BF83D-9B99-3B92-1F90-635999AE8256}"/>
              </a:ext>
              <a:ext uri="{C183D7F6-B498-43B3-948B-1728B52AA6E4}">
                <adec:decorative xmlns:adec="http://schemas.microsoft.com/office/drawing/2017/decorative" val="1"/>
              </a:ext>
            </a:extLst>
          </p:cNvPr>
          <p:cNvGrpSpPr/>
          <p:nvPr/>
        </p:nvGrpSpPr>
        <p:grpSpPr>
          <a:xfrm>
            <a:off x="11517086" y="0"/>
            <a:ext cx="6781800" cy="10314214"/>
            <a:chOff x="0" y="0"/>
            <a:chExt cx="2328732" cy="2550139"/>
          </a:xfrm>
        </p:grpSpPr>
        <p:sp>
          <p:nvSpPr>
            <p:cNvPr id="6" name="Freeform 3">
              <a:extLst>
                <a:ext uri="{FF2B5EF4-FFF2-40B4-BE49-F238E27FC236}">
                  <a16:creationId xmlns:a16="http://schemas.microsoft.com/office/drawing/2014/main" id="{BBA8EF5B-748A-1F1C-E71D-5924B1A21403}"/>
                </a:ext>
              </a:extLst>
            </p:cNvPr>
            <p:cNvSpPr/>
            <p:nvPr/>
          </p:nvSpPr>
          <p:spPr>
            <a:xfrm>
              <a:off x="0" y="0"/>
              <a:ext cx="2328732" cy="2550139"/>
            </a:xfrm>
            <a:custGeom>
              <a:avLst/>
              <a:gdLst/>
              <a:ahLst/>
              <a:cxnLst/>
              <a:rect l="l" t="t" r="r" b="b"/>
              <a:pathLst>
                <a:path w="2328732" h="2550139">
                  <a:moveTo>
                    <a:pt x="0" y="0"/>
                  </a:moveTo>
                  <a:lnTo>
                    <a:pt x="2328732" y="0"/>
                  </a:lnTo>
                  <a:lnTo>
                    <a:pt x="2328732" y="2550139"/>
                  </a:lnTo>
                  <a:lnTo>
                    <a:pt x="0" y="2550139"/>
                  </a:lnTo>
                  <a:close/>
                </a:path>
              </a:pathLst>
            </a:custGeom>
            <a:solidFill>
              <a:srgbClr val="FBF6F1"/>
            </a:solidFill>
          </p:spPr>
          <p:txBody>
            <a:bodyPr/>
            <a:lstStyle/>
            <a:p>
              <a:endParaRPr lang="en-GB"/>
            </a:p>
          </p:txBody>
        </p:sp>
        <p:sp>
          <p:nvSpPr>
            <p:cNvPr id="8" name="TextBox 4">
              <a:extLst>
                <a:ext uri="{FF2B5EF4-FFF2-40B4-BE49-F238E27FC236}">
                  <a16:creationId xmlns:a16="http://schemas.microsoft.com/office/drawing/2014/main" id="{62FC75A3-43DC-0559-8315-C529F0BF3771}"/>
                </a:ext>
              </a:extLst>
            </p:cNvPr>
            <p:cNvSpPr txBox="1"/>
            <p:nvPr/>
          </p:nvSpPr>
          <p:spPr>
            <a:xfrm>
              <a:off x="0" y="-28575"/>
              <a:ext cx="2328732" cy="2578714"/>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7" descr="Image of five people standing in a circle with a sixth person standing in the middle holding five strings. Each of the five strings is held at its other end by the five people in the circle.">
            <a:extLst>
              <a:ext uri="{FF2B5EF4-FFF2-40B4-BE49-F238E27FC236}">
                <a16:creationId xmlns:a16="http://schemas.microsoft.com/office/drawing/2014/main" id="{25563434-19CA-D80A-73AB-8DBCF372377F}"/>
              </a:ext>
            </a:extLst>
          </p:cNvPr>
          <p:cNvSpPr/>
          <p:nvPr/>
        </p:nvSpPr>
        <p:spPr>
          <a:xfrm>
            <a:off x="12586790" y="2789555"/>
            <a:ext cx="4642392" cy="5610142"/>
          </a:xfrm>
          <a:custGeom>
            <a:avLst/>
            <a:gdLst/>
            <a:ahLst/>
            <a:cxnLst/>
            <a:rect l="l" t="t" r="r" b="b"/>
            <a:pathLst>
              <a:path w="4642392" h="5610142">
                <a:moveTo>
                  <a:pt x="0" y="0"/>
                </a:moveTo>
                <a:lnTo>
                  <a:pt x="4642393" y="0"/>
                </a:lnTo>
                <a:lnTo>
                  <a:pt x="4642393" y="5610142"/>
                </a:lnTo>
                <a:lnTo>
                  <a:pt x="0" y="5610142"/>
                </a:lnTo>
                <a:lnTo>
                  <a:pt x="0" y="0"/>
                </a:lnTo>
                <a:close/>
              </a:path>
            </a:pathLst>
          </a:cu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GB"/>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028700" y="828675"/>
            <a:ext cx="6210300" cy="897682"/>
          </a:xfrm>
          <a:prstGeom prst="rect">
            <a:avLst/>
          </a:prstGeom>
        </p:spPr>
        <p:txBody>
          <a:bodyPr wrap="square" lIns="0" tIns="0" rIns="0" bIns="0" rtlCol="0" anchor="t">
            <a:spAutoFit/>
          </a:bodyPr>
          <a:lstStyle/>
          <a:p>
            <a:pPr algn="l">
              <a:lnSpc>
                <a:spcPts val="7000"/>
              </a:lnSpc>
            </a:pPr>
            <a:r>
              <a:rPr lang="en-US" sz="6000" b="1">
                <a:solidFill>
                  <a:srgbClr val="00ABB5"/>
                </a:solidFill>
                <a:latin typeface="Arial" panose="020B0604020202020204" pitchFamily="34" charset="0"/>
                <a:cs typeface="Arial" panose="020B0604020202020204" pitchFamily="34" charset="0"/>
              </a:rPr>
              <a:t>Today’s session</a:t>
            </a:r>
          </a:p>
        </p:txBody>
      </p:sp>
      <p:sp>
        <p:nvSpPr>
          <p:cNvPr id="8" name="TextBox 7">
            <a:extLst>
              <a:ext uri="{FF2B5EF4-FFF2-40B4-BE49-F238E27FC236}">
                <a16:creationId xmlns:a16="http://schemas.microsoft.com/office/drawing/2014/main" id="{1559BB70-01F4-DB21-7740-2DEBF9EB1BC3}"/>
              </a:ext>
            </a:extLst>
          </p:cNvPr>
          <p:cNvSpPr txBox="1"/>
          <p:nvPr/>
        </p:nvSpPr>
        <p:spPr>
          <a:xfrm>
            <a:off x="1230923" y="2400300"/>
            <a:ext cx="11506200" cy="6247864"/>
          </a:xfrm>
          <a:prstGeom prst="rect">
            <a:avLst/>
          </a:prstGeom>
          <a:noFill/>
        </p:spPr>
        <p:txBody>
          <a:bodyPr wrap="square" rtlCol="0">
            <a:spAutoFit/>
          </a:bodyPr>
          <a:lstStyle/>
          <a:p>
            <a:r>
              <a:rPr lang="en-GB" sz="3200">
                <a:latin typeface="Arial" panose="020B0604020202020204" pitchFamily="34" charset="0"/>
                <a:cs typeface="Arial" panose="020B0604020202020204" pitchFamily="34" charset="0"/>
              </a:rPr>
              <a:t>In this session we will:</a:t>
            </a:r>
          </a:p>
          <a:p>
            <a:endParaRPr lang="en-GB" sz="320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800">
                <a:latin typeface="Arial" panose="020B0604020202020204" pitchFamily="34" charset="0"/>
                <a:cs typeface="Arial" panose="020B0604020202020204" pitchFamily="34" charset="0"/>
              </a:rPr>
              <a:t>Introduce the Education Scotland Aspiring to Middle Leadership (AML) programme  </a:t>
            </a:r>
          </a:p>
          <a:p>
            <a:pPr marL="457200" indent="-457200">
              <a:buFont typeface="Arial" panose="020B0604020202020204" pitchFamily="34" charset="0"/>
              <a:buChar char="•"/>
            </a:pPr>
            <a:endParaRPr lang="en-GB" sz="280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800">
                <a:latin typeface="Arial" panose="020B0604020202020204" pitchFamily="34" charset="0"/>
                <a:cs typeface="Arial" panose="020B0604020202020204" pitchFamily="34" charset="0"/>
              </a:rPr>
              <a:t>Take a look at the roles of middle leadership explored through AML</a:t>
            </a:r>
          </a:p>
          <a:p>
            <a:pPr marL="457200" indent="-457200">
              <a:buFont typeface="Arial" panose="020B0604020202020204" pitchFamily="34" charset="0"/>
              <a:buChar char="•"/>
            </a:pPr>
            <a:endParaRPr lang="en-GB" sz="280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800">
                <a:latin typeface="Arial" panose="020B0604020202020204" pitchFamily="34" charset="0"/>
                <a:cs typeface="Arial" panose="020B0604020202020204" pitchFamily="34" charset="0"/>
              </a:rPr>
              <a:t>Familiarise with the programme ahead, including </a:t>
            </a:r>
          </a:p>
          <a:p>
            <a:r>
              <a:rPr lang="en-GB" sz="2800">
                <a:latin typeface="Arial" panose="020B0604020202020204" pitchFamily="34" charset="0"/>
                <a:cs typeface="Arial" panose="020B0604020202020204" pitchFamily="34" charset="0"/>
              </a:rPr>
              <a:t>	- using the PLAs</a:t>
            </a:r>
          </a:p>
          <a:p>
            <a:r>
              <a:rPr lang="en-GB" sz="2800">
                <a:latin typeface="Arial" panose="020B0604020202020204" pitchFamily="34" charset="0"/>
                <a:cs typeface="Arial" panose="020B0604020202020204" pitchFamily="34" charset="0"/>
              </a:rPr>
              <a:t>	- inclusion, wellbeing and equalities</a:t>
            </a:r>
          </a:p>
          <a:p>
            <a:pPr marL="457200" indent="-457200">
              <a:buFont typeface="Arial" panose="020B0604020202020204" pitchFamily="34" charset="0"/>
              <a:buChar char="•"/>
            </a:pPr>
            <a:endParaRPr lang="en-GB" sz="280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800">
                <a:latin typeface="Arial" panose="020B0604020202020204" pitchFamily="34" charset="0"/>
                <a:cs typeface="Arial" panose="020B0604020202020204" pitchFamily="34" charset="0"/>
              </a:rPr>
              <a:t>Consider the benefits of working with a peer supporter</a:t>
            </a:r>
          </a:p>
          <a:p>
            <a:pPr marL="457200" indent="-457200">
              <a:buFont typeface="Arial" panose="020B0604020202020204" pitchFamily="34" charset="0"/>
              <a:buChar char="•"/>
            </a:pPr>
            <a:endParaRPr lang="en-GB" sz="280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800">
                <a:latin typeface="Arial" panose="020B0604020202020204" pitchFamily="34" charset="0"/>
                <a:cs typeface="Arial" panose="020B0604020202020204" pitchFamily="34" charset="0"/>
              </a:rPr>
              <a:t>Think about our next steps</a:t>
            </a:r>
          </a:p>
        </p:txBody>
      </p:sp>
      <p:sp>
        <p:nvSpPr>
          <p:cNvPr id="7" name="Freeform 7" descr="Image of a magnifying glass trained upon a document with a bar graph and a pie chart">
            <a:extLst>
              <a:ext uri="{FF2B5EF4-FFF2-40B4-BE49-F238E27FC236}">
                <a16:creationId xmlns:a16="http://schemas.microsoft.com/office/drawing/2014/main" id="{CD831639-7797-CE24-55A0-009A5B3EDD73}"/>
              </a:ext>
            </a:extLst>
          </p:cNvPr>
          <p:cNvSpPr/>
          <p:nvPr/>
        </p:nvSpPr>
        <p:spPr>
          <a:xfrm>
            <a:off x="12725400" y="1485900"/>
            <a:ext cx="3987224" cy="4114800"/>
          </a:xfrm>
          <a:custGeom>
            <a:avLst/>
            <a:gdLst/>
            <a:ahLst/>
            <a:cxnLst/>
            <a:rect l="l" t="t" r="r" b="b"/>
            <a:pathLst>
              <a:path w="3453824" h="3427921">
                <a:moveTo>
                  <a:pt x="0" y="0"/>
                </a:moveTo>
                <a:lnTo>
                  <a:pt x="3453825" y="0"/>
                </a:lnTo>
                <a:lnTo>
                  <a:pt x="3453825" y="3427920"/>
                </a:lnTo>
                <a:lnTo>
                  <a:pt x="0" y="34279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1066800" y="775790"/>
            <a:ext cx="15392400" cy="665695"/>
          </a:xfrm>
          <a:prstGeom prst="rect">
            <a:avLst/>
          </a:prstGeom>
        </p:spPr>
        <p:txBody>
          <a:bodyPr wrap="square" lIns="0" tIns="0" rIns="0" bIns="0" rtlCol="0" anchor="t">
            <a:spAutoFit/>
          </a:bodyPr>
          <a:lstStyle/>
          <a:p>
            <a:pPr>
              <a:lnSpc>
                <a:spcPts val="5099"/>
              </a:lnSpc>
            </a:pPr>
            <a:r>
              <a:rPr lang="en-US" sz="6000" b="1" spc="20">
                <a:solidFill>
                  <a:srgbClr val="00ABB5"/>
                </a:solidFill>
                <a:latin typeface="Arial" panose="020B0604020202020204" pitchFamily="34" charset="0"/>
                <a:cs typeface="Arial" panose="020B0604020202020204" pitchFamily="34" charset="0"/>
              </a:rPr>
              <a:t>National Model of Professional Learning</a:t>
            </a:r>
          </a:p>
        </p:txBody>
      </p:sp>
      <p:grpSp>
        <p:nvGrpSpPr>
          <p:cNvPr id="2" name="Group 2" descr="National model of Professional leaning circle diagram"/>
          <p:cNvGrpSpPr/>
          <p:nvPr/>
        </p:nvGrpSpPr>
        <p:grpSpPr>
          <a:xfrm>
            <a:off x="5181600" y="2247900"/>
            <a:ext cx="7391400" cy="7010399"/>
            <a:chOff x="0" y="0"/>
            <a:chExt cx="7565701" cy="7397368"/>
          </a:xfrm>
        </p:grpSpPr>
        <p:sp>
          <p:nvSpPr>
            <p:cNvPr id="3" name="Freeform 3"/>
            <p:cNvSpPr/>
            <p:nvPr/>
          </p:nvSpPr>
          <p:spPr>
            <a:xfrm>
              <a:off x="0" y="0"/>
              <a:ext cx="7565644" cy="7397369"/>
            </a:xfrm>
            <a:custGeom>
              <a:avLst/>
              <a:gdLst/>
              <a:ahLst/>
              <a:cxnLst/>
              <a:rect l="l" t="t" r="r" b="b"/>
              <a:pathLst>
                <a:path w="7565644" h="7397369">
                  <a:moveTo>
                    <a:pt x="0" y="0"/>
                  </a:moveTo>
                  <a:lnTo>
                    <a:pt x="7565644" y="0"/>
                  </a:lnTo>
                  <a:lnTo>
                    <a:pt x="7565644" y="7397369"/>
                  </a:lnTo>
                  <a:lnTo>
                    <a:pt x="0" y="7397369"/>
                  </a:lnTo>
                  <a:lnTo>
                    <a:pt x="0" y="0"/>
                  </a:lnTo>
                  <a:close/>
                </a:path>
              </a:pathLst>
            </a:custGeom>
            <a:blipFill>
              <a:blip r:embed="rId3"/>
              <a:stretch>
                <a:fillRect/>
              </a:stretch>
            </a:blipFill>
          </p:spPr>
          <p:txBody>
            <a:bodyPr/>
            <a:lstStyle/>
            <a:p>
              <a:endParaRPr lang="en-GB"/>
            </a:p>
          </p:txBody>
        </p:sp>
      </p:grpSp>
      <p:sp>
        <p:nvSpPr>
          <p:cNvPr id="11" name="Freeform 4" descr="Learn more button">
            <a:extLst>
              <a:ext uri="{FF2B5EF4-FFF2-40B4-BE49-F238E27FC236}">
                <a16:creationId xmlns:a16="http://schemas.microsoft.com/office/drawing/2014/main" id="{11B2372C-C014-25CD-CC2F-B77AB3E73BC0}"/>
              </a:ext>
            </a:extLst>
          </p:cNvPr>
          <p:cNvSpPr/>
          <p:nvPr/>
        </p:nvSpPr>
        <p:spPr>
          <a:xfrm>
            <a:off x="623313" y="7560003"/>
            <a:ext cx="1932153" cy="420243"/>
          </a:xfrm>
          <a:custGeom>
            <a:avLst/>
            <a:gdLst/>
            <a:ahLst/>
            <a:cxnLst/>
            <a:rect l="l" t="t" r="r" b="b"/>
            <a:pathLst>
              <a:path w="1932153" h="420243">
                <a:moveTo>
                  <a:pt x="0" y="0"/>
                </a:moveTo>
                <a:lnTo>
                  <a:pt x="1932153" y="0"/>
                </a:lnTo>
                <a:lnTo>
                  <a:pt x="1932153" y="420243"/>
                </a:lnTo>
                <a:lnTo>
                  <a:pt x="0" y="420243"/>
                </a:lnTo>
                <a:lnTo>
                  <a:pt x="0" y="0"/>
                </a:lnTo>
                <a:close/>
              </a:path>
            </a:pathLst>
          </a:custGeo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GB"/>
          </a:p>
        </p:txBody>
      </p:sp>
      <p:sp>
        <p:nvSpPr>
          <p:cNvPr id="10" name="Freeform 3" descr="QR code link">
            <a:extLst>
              <a:ext uri="{FF2B5EF4-FFF2-40B4-BE49-F238E27FC236}">
                <a16:creationId xmlns:a16="http://schemas.microsoft.com/office/drawing/2014/main" id="{965F2693-6CA7-DB91-9B3F-C94F6A488F87}"/>
              </a:ext>
            </a:extLst>
          </p:cNvPr>
          <p:cNvSpPr/>
          <p:nvPr/>
        </p:nvSpPr>
        <p:spPr>
          <a:xfrm>
            <a:off x="623313" y="8006623"/>
            <a:ext cx="1828000" cy="1819039"/>
          </a:xfrm>
          <a:custGeom>
            <a:avLst/>
            <a:gdLst/>
            <a:ahLst/>
            <a:cxnLst/>
            <a:rect l="l" t="t" r="r" b="b"/>
            <a:pathLst>
              <a:path w="1828000" h="1819039">
                <a:moveTo>
                  <a:pt x="0" y="0"/>
                </a:moveTo>
                <a:lnTo>
                  <a:pt x="1828000" y="0"/>
                </a:lnTo>
                <a:lnTo>
                  <a:pt x="1828000" y="1819039"/>
                </a:lnTo>
                <a:lnTo>
                  <a:pt x="0" y="1819039"/>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en-GB"/>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3" name="TextBox 3"/>
          <p:cNvSpPr txBox="1"/>
          <p:nvPr/>
        </p:nvSpPr>
        <p:spPr>
          <a:xfrm>
            <a:off x="1028700" y="828675"/>
            <a:ext cx="4146422" cy="897682"/>
          </a:xfrm>
          <a:prstGeom prst="rect">
            <a:avLst/>
          </a:prstGeom>
        </p:spPr>
        <p:txBody>
          <a:bodyPr lIns="0" tIns="0" rIns="0" bIns="0" rtlCol="0" anchor="t">
            <a:spAutoFit/>
          </a:bodyPr>
          <a:lstStyle/>
          <a:p>
            <a:pPr algn="l">
              <a:lnSpc>
                <a:spcPts val="7000"/>
              </a:lnSpc>
            </a:pPr>
            <a:r>
              <a:rPr lang="en-US" sz="5000">
                <a:solidFill>
                  <a:srgbClr val="80379B"/>
                </a:solidFill>
                <a:latin typeface="Futura Bold"/>
              </a:rPr>
              <a:t> </a:t>
            </a:r>
            <a:r>
              <a:rPr lang="en-US" sz="6000" b="1">
                <a:solidFill>
                  <a:schemeClr val="bg1"/>
                </a:solidFill>
                <a:latin typeface="Arial" panose="020B0604020202020204" pitchFamily="34" charset="0"/>
                <a:cs typeface="Arial" panose="020B0604020202020204" pitchFamily="34" charset="0"/>
              </a:rPr>
              <a:t>Connector</a:t>
            </a:r>
            <a:r>
              <a:rPr lang="en-US" sz="6000">
                <a:solidFill>
                  <a:srgbClr val="80379B"/>
                </a:solidFill>
                <a:latin typeface="Futura Bold"/>
              </a:rPr>
              <a:t> </a:t>
            </a:r>
          </a:p>
        </p:txBody>
      </p:sp>
      <p:sp>
        <p:nvSpPr>
          <p:cNvPr id="34" name="TextBox 33">
            <a:extLst>
              <a:ext uri="{FF2B5EF4-FFF2-40B4-BE49-F238E27FC236}">
                <a16:creationId xmlns:a16="http://schemas.microsoft.com/office/drawing/2014/main" id="{7A7154FC-392B-D8B9-B51B-B8B6D818B93F}"/>
              </a:ext>
            </a:extLst>
          </p:cNvPr>
          <p:cNvSpPr txBox="1"/>
          <p:nvPr/>
        </p:nvSpPr>
        <p:spPr>
          <a:xfrm>
            <a:off x="1295400" y="2019300"/>
            <a:ext cx="10134600" cy="5016758"/>
          </a:xfrm>
          <a:prstGeom prst="rect">
            <a:avLst/>
          </a:prstGeom>
          <a:noFill/>
        </p:spPr>
        <p:txBody>
          <a:bodyPr wrap="square" rtlCol="0">
            <a:spAutoFit/>
          </a:bodyPr>
          <a:lstStyle/>
          <a:p>
            <a:r>
              <a:rPr lang="en-GB" sz="4000">
                <a:solidFill>
                  <a:schemeClr val="bg1"/>
                </a:solidFill>
                <a:latin typeface="Arial" panose="020B0604020202020204" pitchFamily="34" charset="0"/>
                <a:cs typeface="Arial" panose="020B0604020202020204" pitchFamily="34" charset="0"/>
              </a:rPr>
              <a:t>Think of a middle leader you’ve worked with in the past, what different </a:t>
            </a:r>
            <a:r>
              <a:rPr lang="en-GB" sz="4000" b="1">
                <a:solidFill>
                  <a:schemeClr val="bg1"/>
                </a:solidFill>
                <a:latin typeface="Arial" panose="020B0604020202020204" pitchFamily="34" charset="0"/>
                <a:cs typeface="Arial" panose="020B0604020202020204" pitchFamily="34" charset="0"/>
              </a:rPr>
              <a:t>roles</a:t>
            </a:r>
            <a:r>
              <a:rPr lang="en-GB" sz="4000">
                <a:solidFill>
                  <a:schemeClr val="bg1"/>
                </a:solidFill>
                <a:latin typeface="Arial" panose="020B0604020202020204" pitchFamily="34" charset="0"/>
                <a:cs typeface="Arial" panose="020B0604020202020204" pitchFamily="34" charset="0"/>
              </a:rPr>
              <a:t> did you observe them undertaking as a middle leader? What are the different functions of being a middle leader in your experience?</a:t>
            </a:r>
          </a:p>
          <a:p>
            <a:pPr marL="457200" indent="-457200">
              <a:buFont typeface="Arial" panose="020B0604020202020204" pitchFamily="34" charset="0"/>
              <a:buChar char="•"/>
            </a:pPr>
            <a:endParaRPr lang="en-GB" sz="4000">
              <a:solidFill>
                <a:schemeClr val="bg1"/>
              </a:solidFill>
              <a:latin typeface="Arial" panose="020B0604020202020204" pitchFamily="34" charset="0"/>
              <a:cs typeface="Arial" panose="020B0604020202020204" pitchFamily="34" charset="0"/>
            </a:endParaRPr>
          </a:p>
          <a:p>
            <a:r>
              <a:rPr lang="en-GB" sz="4000">
                <a:solidFill>
                  <a:schemeClr val="bg1"/>
                </a:solidFill>
                <a:latin typeface="Arial" panose="020B0604020202020204" pitchFamily="34" charset="0"/>
                <a:cs typeface="Arial" panose="020B0604020202020204" pitchFamily="34" charset="0"/>
              </a:rPr>
              <a:t>Share the roles you observed (but do not identify the middle leader you’re thinking of)</a:t>
            </a:r>
          </a:p>
        </p:txBody>
      </p:sp>
      <p:sp>
        <p:nvSpPr>
          <p:cNvPr id="2" name="Freeform 7" descr="Image of three people using large jigsaw pieces to build a construction - to indicate working as a team.">
            <a:extLst>
              <a:ext uri="{FF2B5EF4-FFF2-40B4-BE49-F238E27FC236}">
                <a16:creationId xmlns:a16="http://schemas.microsoft.com/office/drawing/2014/main" id="{14077DC1-4F79-754A-2C41-F319F20F352D}"/>
              </a:ext>
            </a:extLst>
          </p:cNvPr>
          <p:cNvSpPr/>
          <p:nvPr/>
        </p:nvSpPr>
        <p:spPr>
          <a:xfrm>
            <a:off x="12710744" y="4380967"/>
            <a:ext cx="4305302" cy="3886197"/>
          </a:xfrm>
          <a:custGeom>
            <a:avLst/>
            <a:gdLst/>
            <a:ahLst/>
            <a:cxnLst/>
            <a:rect l="l" t="t" r="r" b="b"/>
            <a:pathLst>
              <a:path w="4174925" h="2891136">
                <a:moveTo>
                  <a:pt x="0" y="0"/>
                </a:moveTo>
                <a:lnTo>
                  <a:pt x="4174925" y="0"/>
                </a:lnTo>
                <a:lnTo>
                  <a:pt x="4174925" y="2891135"/>
                </a:lnTo>
                <a:lnTo>
                  <a:pt x="0" y="28911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6" name="Freeform 13">
            <a:extLst>
              <a:ext uri="{FF2B5EF4-FFF2-40B4-BE49-F238E27FC236}">
                <a16:creationId xmlns:a16="http://schemas.microsoft.com/office/drawing/2014/main" id="{B7EEBB47-EDCD-C029-3F4B-08628B613598}"/>
              </a:ext>
              <a:ext uri="{C183D7F6-B498-43B3-948B-1728B52AA6E4}">
                <adec:decorative xmlns:adec="http://schemas.microsoft.com/office/drawing/2017/decorative" val="1"/>
              </a:ext>
            </a:extLst>
          </p:cNvPr>
          <p:cNvSpPr/>
          <p:nvPr/>
        </p:nvSpPr>
        <p:spPr>
          <a:xfrm>
            <a:off x="14249400" y="1031403"/>
            <a:ext cx="2266788" cy="1975794"/>
          </a:xfrm>
          <a:custGeom>
            <a:avLst/>
            <a:gdLst/>
            <a:ahLst/>
            <a:cxnLst/>
            <a:rect l="l" t="t" r="r" b="b"/>
            <a:pathLst>
              <a:path w="3176100" h="3176100">
                <a:moveTo>
                  <a:pt x="0" y="0"/>
                </a:moveTo>
                <a:lnTo>
                  <a:pt x="3176100" y="0"/>
                </a:lnTo>
                <a:lnTo>
                  <a:pt x="3176100" y="3176100"/>
                </a:lnTo>
                <a:lnTo>
                  <a:pt x="0" y="3176100"/>
                </a:lnTo>
                <a:lnTo>
                  <a:pt x="0" y="0"/>
                </a:lnTo>
                <a:close/>
              </a:path>
            </a:pathLst>
          </a:custGeom>
          <a: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GB"/>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4748" y="342900"/>
            <a:ext cx="18288000" cy="915764"/>
          </a:xfrm>
          <a:prstGeom prst="rect">
            <a:avLst/>
          </a:prstGeom>
        </p:spPr>
        <p:txBody>
          <a:bodyPr lIns="0" tIns="0" rIns="0" bIns="0" rtlCol="0" anchor="t">
            <a:spAutoFit/>
          </a:bodyPr>
          <a:lstStyle/>
          <a:p>
            <a:pPr algn="ctr">
              <a:lnSpc>
                <a:spcPts val="7669"/>
              </a:lnSpc>
            </a:pPr>
            <a:r>
              <a:rPr lang="en-US" sz="6000" b="1">
                <a:solidFill>
                  <a:srgbClr val="00ABB5"/>
                </a:solidFill>
                <a:latin typeface="Arial" panose="020B0604020202020204" pitchFamily="34" charset="0"/>
                <a:cs typeface="Arial" panose="020B0604020202020204" pitchFamily="34" charset="0"/>
              </a:rPr>
              <a:t>A theoretical model of middle leadership</a:t>
            </a:r>
          </a:p>
        </p:txBody>
      </p:sp>
      <p:graphicFrame>
        <p:nvGraphicFramePr>
          <p:cNvPr id="2" name="Diagram 1">
            <a:extLst>
              <a:ext uri="{FF2B5EF4-FFF2-40B4-BE49-F238E27FC236}">
                <a16:creationId xmlns:a16="http://schemas.microsoft.com/office/drawing/2014/main" id="{E9B9A738-5CF6-93A2-6E7A-270AF1A7CC8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54595266"/>
              </p:ext>
            </p:extLst>
          </p:nvPr>
        </p:nvGraphicFramePr>
        <p:xfrm>
          <a:off x="0" y="1917700"/>
          <a:ext cx="18288000" cy="688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2D49FF75-45C9-0159-DCBD-0563167229F7}"/>
              </a:ext>
            </a:extLst>
          </p:cNvPr>
          <p:cNvSpPr txBox="1"/>
          <p:nvPr/>
        </p:nvSpPr>
        <p:spPr>
          <a:xfrm>
            <a:off x="4419600" y="1485900"/>
            <a:ext cx="9448800" cy="707886"/>
          </a:xfrm>
          <a:prstGeom prst="rect">
            <a:avLst/>
          </a:prstGeom>
          <a:noFill/>
        </p:spPr>
        <p:txBody>
          <a:bodyPr wrap="square" rtlCol="0">
            <a:spAutoFit/>
          </a:bodyPr>
          <a:lstStyle/>
          <a:p>
            <a:pPr algn="ctr"/>
            <a:r>
              <a:rPr lang="en-GB" sz="4000" b="1"/>
              <a:t>The roles of middle leaders </a:t>
            </a:r>
          </a:p>
        </p:txBody>
      </p:sp>
      <p:sp>
        <p:nvSpPr>
          <p:cNvPr id="6" name="TextBox 5">
            <a:extLst>
              <a:ext uri="{FF2B5EF4-FFF2-40B4-BE49-F238E27FC236}">
                <a16:creationId xmlns:a16="http://schemas.microsoft.com/office/drawing/2014/main" id="{FF6A5A65-A1EF-4BF4-A9DC-C10D4FD5631A}"/>
              </a:ext>
            </a:extLst>
          </p:cNvPr>
          <p:cNvSpPr txBox="1"/>
          <p:nvPr/>
        </p:nvSpPr>
        <p:spPr>
          <a:xfrm>
            <a:off x="4419600" y="9232900"/>
            <a:ext cx="9448800" cy="584775"/>
          </a:xfrm>
          <a:prstGeom prst="rect">
            <a:avLst/>
          </a:prstGeom>
          <a:noFill/>
        </p:spPr>
        <p:txBody>
          <a:bodyPr wrap="square" rtlCol="0">
            <a:spAutoFit/>
          </a:bodyPr>
          <a:lstStyle/>
          <a:p>
            <a:pPr algn="ctr"/>
            <a:r>
              <a:rPr lang="en-GB" sz="3200"/>
              <a:t>Adapted from </a:t>
            </a:r>
            <a:r>
              <a:rPr lang="en-GB" sz="3200" i="0" u="none" strike="noStrike" baseline="0"/>
              <a:t>De Nobile, 2017 </a:t>
            </a:r>
            <a:endParaRPr lang="en-GB" sz="32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4748" y="342900"/>
            <a:ext cx="18288000" cy="915764"/>
          </a:xfrm>
          <a:prstGeom prst="rect">
            <a:avLst/>
          </a:prstGeom>
        </p:spPr>
        <p:txBody>
          <a:bodyPr lIns="0" tIns="0" rIns="0" bIns="0" rtlCol="0" anchor="t">
            <a:spAutoFit/>
          </a:bodyPr>
          <a:lstStyle/>
          <a:p>
            <a:pPr algn="ctr">
              <a:lnSpc>
                <a:spcPts val="7669"/>
              </a:lnSpc>
            </a:pPr>
            <a:r>
              <a:rPr lang="en-US" sz="6000" b="1">
                <a:solidFill>
                  <a:srgbClr val="00ABB5"/>
                </a:solidFill>
                <a:latin typeface="Arial" panose="020B0604020202020204" pitchFamily="34" charset="0"/>
                <a:cs typeface="Arial" panose="020B0604020202020204" pitchFamily="34" charset="0"/>
              </a:rPr>
              <a:t>A theoretical model of middle leadership</a:t>
            </a:r>
          </a:p>
        </p:txBody>
      </p:sp>
      <p:sp>
        <p:nvSpPr>
          <p:cNvPr id="4" name="Freeform 8" descr="John de Noble - model of middle leadership diagram">
            <a:extLst>
              <a:ext uri="{FF2B5EF4-FFF2-40B4-BE49-F238E27FC236}">
                <a16:creationId xmlns:a16="http://schemas.microsoft.com/office/drawing/2014/main" id="{A109AA34-B198-DC3E-284F-8119451AA469}"/>
              </a:ext>
            </a:extLst>
          </p:cNvPr>
          <p:cNvSpPr/>
          <p:nvPr/>
        </p:nvSpPr>
        <p:spPr>
          <a:xfrm>
            <a:off x="2378789" y="1638300"/>
            <a:ext cx="13500926" cy="8102544"/>
          </a:xfrm>
          <a:custGeom>
            <a:avLst/>
            <a:gdLst/>
            <a:ahLst/>
            <a:cxnLst/>
            <a:rect l="l" t="t" r="r" b="b"/>
            <a:pathLst>
              <a:path w="13500926" h="8102544">
                <a:moveTo>
                  <a:pt x="0" y="0"/>
                </a:moveTo>
                <a:lnTo>
                  <a:pt x="13500925" y="0"/>
                </a:lnTo>
                <a:lnTo>
                  <a:pt x="13500925" y="8102544"/>
                </a:lnTo>
                <a:lnTo>
                  <a:pt x="0" y="8102544"/>
                </a:lnTo>
                <a:lnTo>
                  <a:pt x="0" y="0"/>
                </a:lnTo>
                <a:close/>
              </a:path>
            </a:pathLst>
          </a:custGeom>
          <a:blipFill>
            <a:blip r:embed="rId3"/>
            <a:stretch>
              <a:fillRect/>
            </a:stretch>
          </a:blipFill>
        </p:spPr>
        <p:txBody>
          <a:bodyPr/>
          <a:lstStyle/>
          <a:p>
            <a:r>
              <a:rPr lang="en-GB" dirty="0"/>
              <a:t>De Noble </a:t>
            </a:r>
          </a:p>
        </p:txBody>
      </p:sp>
    </p:spTree>
    <p:extLst>
      <p:ext uri="{BB962C8B-B14F-4D97-AF65-F5344CB8AC3E}">
        <p14:creationId xmlns:p14="http://schemas.microsoft.com/office/powerpoint/2010/main" val="323360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32067BA-14A3-7BEC-E875-A78814ABE8CD}"/>
              </a:ext>
            </a:extLst>
          </p:cNvPr>
          <p:cNvSpPr txBox="1"/>
          <p:nvPr/>
        </p:nvSpPr>
        <p:spPr>
          <a:xfrm>
            <a:off x="838200" y="1900944"/>
            <a:ext cx="7924800" cy="6485109"/>
          </a:xfrm>
          <a:prstGeom prst="rect">
            <a:avLst/>
          </a:prstGeom>
          <a:noFill/>
        </p:spPr>
        <p:txBody>
          <a:bodyPr wrap="square">
            <a:spAutoFit/>
          </a:bodyPr>
          <a:lstStyle/>
          <a:p>
            <a:pPr marL="0" marR="0" lvl="0" indent="0" algn="l" defTabSz="914400" rtl="0" eaLnBrk="1" fontAlgn="auto" latinLnBrk="0" hangingPunct="1">
              <a:lnSpc>
                <a:spcPts val="6300"/>
              </a:lnSpc>
              <a:spcBef>
                <a:spcPct val="0"/>
              </a:spcBef>
              <a:spcAft>
                <a:spcPts val="0"/>
              </a:spcAft>
              <a:buClrTx/>
              <a:buSzTx/>
              <a:buFontTx/>
              <a:buNone/>
              <a:tabLst/>
              <a:defRPr/>
            </a:pPr>
            <a:r>
              <a:rPr kumimoji="0" lang="en-US" sz="45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‘...to promote social justice... to navigate contexts...to flourish in creativity...to open doors of opportunity...to bridge the present to the future...to feel that education is important for the sake of our collective humanity...’</a:t>
            </a:r>
          </a:p>
        </p:txBody>
      </p:sp>
      <p:sp>
        <p:nvSpPr>
          <p:cNvPr id="14" name="TextBox 13">
            <a:extLst>
              <a:ext uri="{FF2B5EF4-FFF2-40B4-BE49-F238E27FC236}">
                <a16:creationId xmlns:a16="http://schemas.microsoft.com/office/drawing/2014/main" id="{B9A28317-D92E-2569-7F8A-E4E8EC79A052}"/>
              </a:ext>
            </a:extLst>
          </p:cNvPr>
          <p:cNvSpPr txBox="1"/>
          <p:nvPr/>
        </p:nvSpPr>
        <p:spPr>
          <a:xfrm>
            <a:off x="1766981" y="8609840"/>
            <a:ext cx="9144000" cy="1040606"/>
          </a:xfrm>
          <a:prstGeom prst="rect">
            <a:avLst/>
          </a:prstGeom>
          <a:noFill/>
        </p:spPr>
        <p:txBody>
          <a:bodyPr wrap="square">
            <a:spAutoFit/>
          </a:bodyPr>
          <a:lstStyle/>
          <a:p>
            <a:pPr marL="0" marR="0" lvl="0" indent="0" algn="ctr" defTabSz="914400" rtl="0" eaLnBrk="1" fontAlgn="auto" latinLnBrk="0" hangingPunct="1">
              <a:lnSpc>
                <a:spcPts val="4200"/>
              </a:lnSpc>
              <a:spcBef>
                <a:spcPts val="0"/>
              </a:spcBef>
              <a:spcAft>
                <a:spcPts val="0"/>
              </a:spcAft>
              <a:buClrTx/>
              <a:buSzTx/>
              <a:buFontTx/>
              <a:buNone/>
              <a:tabLst/>
              <a:defRPr/>
            </a:pPr>
            <a:r>
              <a:rPr kumimoji="0" lang="en-US" sz="3000" b="0" i="0" u="none" strike="noStrike" kern="1200" cap="none" spc="0" normalizeH="0" baseline="0" noProof="0">
                <a:ln>
                  <a:noFill/>
                </a:ln>
                <a:solidFill>
                  <a:srgbClr val="000000"/>
                </a:solidFill>
                <a:effectLst/>
                <a:uLnTx/>
                <a:uFillTx/>
                <a:latin typeface="Kollektif"/>
                <a:ea typeface="+mn-ea"/>
                <a:cs typeface="+mn-cs"/>
              </a:rPr>
              <a:t>Jeffrey Boakye, ‘I Heard What You Said - </a:t>
            </a:r>
          </a:p>
          <a:p>
            <a:pPr marL="0" marR="0" lvl="0" indent="0" algn="l" defTabSz="914400" rtl="0" eaLnBrk="1" fontAlgn="auto" latinLnBrk="0" hangingPunct="1">
              <a:lnSpc>
                <a:spcPts val="3500"/>
              </a:lnSpc>
              <a:spcBef>
                <a:spcPct val="0"/>
              </a:spcBef>
              <a:spcAft>
                <a:spcPts val="0"/>
              </a:spcAft>
              <a:buClrTx/>
              <a:buSzTx/>
              <a:buFontTx/>
              <a:buNone/>
              <a:tabLst/>
              <a:defRPr/>
            </a:pPr>
            <a:r>
              <a:rPr kumimoji="0" lang="en-US" sz="2500" b="0" i="0" u="none" strike="noStrike" kern="1200" cap="none" spc="0" normalizeH="0" baseline="0" noProof="0">
                <a:ln>
                  <a:noFill/>
                </a:ln>
                <a:solidFill>
                  <a:srgbClr val="000000"/>
                </a:solidFill>
                <a:effectLst/>
                <a:uLnTx/>
                <a:uFillTx/>
                <a:latin typeface="Kollektif"/>
                <a:ea typeface="+mn-ea"/>
                <a:cs typeface="+mn-cs"/>
              </a:rPr>
              <a:t>‘A Black Teacher, A White System’, 2023</a:t>
            </a:r>
          </a:p>
        </p:txBody>
      </p:sp>
      <p:grpSp>
        <p:nvGrpSpPr>
          <p:cNvPr id="2" name="Group 2">
            <a:extLst>
              <a:ext uri="{C183D7F6-B498-43B3-948B-1728B52AA6E4}">
                <adec:decorative xmlns:adec="http://schemas.microsoft.com/office/drawing/2017/decorative" val="1"/>
              </a:ext>
            </a:extLst>
          </p:cNvPr>
          <p:cNvGrpSpPr/>
          <p:nvPr/>
        </p:nvGrpSpPr>
        <p:grpSpPr>
          <a:xfrm>
            <a:off x="10345615" y="-342898"/>
            <a:ext cx="7924800" cy="10972797"/>
            <a:chOff x="0" y="-82262"/>
            <a:chExt cx="2328732" cy="2632401"/>
          </a:xfrm>
        </p:grpSpPr>
        <p:sp>
          <p:nvSpPr>
            <p:cNvPr id="3" name="Freeform 3"/>
            <p:cNvSpPr/>
            <p:nvPr/>
          </p:nvSpPr>
          <p:spPr>
            <a:xfrm>
              <a:off x="0" y="-82262"/>
              <a:ext cx="2328732" cy="2550139"/>
            </a:xfrm>
            <a:custGeom>
              <a:avLst/>
              <a:gdLst/>
              <a:ahLst/>
              <a:cxnLst/>
              <a:rect l="l" t="t" r="r" b="b"/>
              <a:pathLst>
                <a:path w="2328732" h="2550139">
                  <a:moveTo>
                    <a:pt x="0" y="0"/>
                  </a:moveTo>
                  <a:lnTo>
                    <a:pt x="2328732" y="0"/>
                  </a:lnTo>
                  <a:lnTo>
                    <a:pt x="2328732" y="2550139"/>
                  </a:lnTo>
                  <a:lnTo>
                    <a:pt x="0" y="2550139"/>
                  </a:lnTo>
                  <a:close/>
                </a:path>
              </a:pathLst>
            </a:custGeom>
            <a:solidFill>
              <a:srgbClr val="FBF6F1"/>
            </a:solidFill>
          </p:spPr>
          <p:txBody>
            <a:bodyPr/>
            <a:lstStyle/>
            <a:p>
              <a:endParaRPr lang="en-GB"/>
            </a:p>
          </p:txBody>
        </p:sp>
        <p:sp>
          <p:nvSpPr>
            <p:cNvPr id="4" name="TextBox 4"/>
            <p:cNvSpPr txBox="1"/>
            <p:nvPr/>
          </p:nvSpPr>
          <p:spPr>
            <a:xfrm>
              <a:off x="0" y="-28575"/>
              <a:ext cx="2328732" cy="2578714"/>
            </a:xfrm>
            <a:prstGeom prst="rect">
              <a:avLst/>
            </a:prstGeom>
          </p:spPr>
          <p:txBody>
            <a:bodyPr lIns="50800" tIns="50800" rIns="50800" bIns="50800" rtlCol="0" anchor="ctr"/>
            <a:lstStyle/>
            <a:p>
              <a:pPr algn="ctr">
                <a:lnSpc>
                  <a:spcPts val="1960"/>
                </a:lnSpc>
              </a:pPr>
              <a:endParaRPr/>
            </a:p>
          </p:txBody>
        </p:sp>
      </p:grpSp>
      <p:sp>
        <p:nvSpPr>
          <p:cNvPr id="7" name="Freeform 7" descr="ES logo"/>
          <p:cNvSpPr/>
          <p:nvPr/>
        </p:nvSpPr>
        <p:spPr>
          <a:xfrm>
            <a:off x="639041" y="508380"/>
            <a:ext cx="2606890" cy="1040640"/>
          </a:xfrm>
          <a:custGeom>
            <a:avLst/>
            <a:gdLst/>
            <a:ahLst/>
            <a:cxnLst/>
            <a:rect l="l" t="t" r="r" b="b"/>
            <a:pathLst>
              <a:path w="2606890" h="1040640">
                <a:moveTo>
                  <a:pt x="0" y="0"/>
                </a:moveTo>
                <a:lnTo>
                  <a:pt x="2606890" y="0"/>
                </a:lnTo>
                <a:lnTo>
                  <a:pt x="2606890" y="1040640"/>
                </a:lnTo>
                <a:lnTo>
                  <a:pt x="0" y="104064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GB"/>
          </a:p>
        </p:txBody>
      </p:sp>
      <p:sp>
        <p:nvSpPr>
          <p:cNvPr id="12" name="Freeform 7">
            <a:extLst>
              <a:ext uri="{FF2B5EF4-FFF2-40B4-BE49-F238E27FC236}">
                <a16:creationId xmlns:a16="http://schemas.microsoft.com/office/drawing/2014/main" id="{378AACB0-BA82-D9FD-7326-1AB12CF4366A}"/>
              </a:ext>
              <a:ext uri="{C183D7F6-B498-43B3-948B-1728B52AA6E4}">
                <adec:decorative xmlns:adec="http://schemas.microsoft.com/office/drawing/2017/decorative" val="1"/>
              </a:ext>
            </a:extLst>
          </p:cNvPr>
          <p:cNvSpPr/>
          <p:nvPr/>
        </p:nvSpPr>
        <p:spPr>
          <a:xfrm>
            <a:off x="11242987" y="6172200"/>
            <a:ext cx="6130056" cy="4114800"/>
          </a:xfrm>
          <a:custGeom>
            <a:avLst/>
            <a:gdLst/>
            <a:ahLst/>
            <a:cxnLst/>
            <a:rect l="l" t="t" r="r" b="b"/>
            <a:pathLst>
              <a:path w="6130056" h="4114800">
                <a:moveTo>
                  <a:pt x="0" y="0"/>
                </a:moveTo>
                <a:lnTo>
                  <a:pt x="6130056" y="0"/>
                </a:lnTo>
                <a:lnTo>
                  <a:pt x="6130056" y="4114800"/>
                </a:lnTo>
                <a:lnTo>
                  <a:pt x="0" y="4114800"/>
                </a:lnTo>
                <a:lnTo>
                  <a:pt x="0" y="0"/>
                </a:lnTo>
                <a:close/>
              </a:path>
            </a:pathLst>
          </a:custGeo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GB"/>
          </a:p>
        </p:txBody>
      </p:sp>
      <p:sp>
        <p:nvSpPr>
          <p:cNvPr id="6" name="TextBox 6"/>
          <p:cNvSpPr txBox="1"/>
          <p:nvPr/>
        </p:nvSpPr>
        <p:spPr>
          <a:xfrm>
            <a:off x="10810718" y="1043354"/>
            <a:ext cx="6994594" cy="3599832"/>
          </a:xfrm>
          <a:prstGeom prst="rect">
            <a:avLst/>
          </a:prstGeom>
        </p:spPr>
        <p:txBody>
          <a:bodyPr lIns="0" tIns="0" rIns="0" bIns="0" rtlCol="0" anchor="t">
            <a:spAutoFit/>
          </a:bodyPr>
          <a:lstStyle/>
          <a:p>
            <a:pPr algn="ctr">
              <a:lnSpc>
                <a:spcPts val="7000"/>
              </a:lnSpc>
            </a:pPr>
            <a:r>
              <a:rPr lang="en-US" sz="8000" dirty="0">
                <a:solidFill>
                  <a:srgbClr val="00ABB5"/>
                </a:solidFill>
                <a:latin typeface="Arial" panose="020B0604020202020204" pitchFamily="34" charset="0"/>
                <a:cs typeface="Arial" panose="020B0604020202020204" pitchFamily="34" charset="0"/>
              </a:rPr>
              <a:t>Our ‘why’</a:t>
            </a:r>
          </a:p>
          <a:p>
            <a:pPr algn="ctr">
              <a:lnSpc>
                <a:spcPts val="7000"/>
              </a:lnSpc>
            </a:pPr>
            <a:endParaRPr lang="en-US" sz="8000" dirty="0">
              <a:solidFill>
                <a:srgbClr val="00ABB5"/>
              </a:solidFill>
              <a:latin typeface="Arial" panose="020B0604020202020204" pitchFamily="34" charset="0"/>
              <a:cs typeface="Arial" panose="020B0604020202020204" pitchFamily="34" charset="0"/>
            </a:endParaRPr>
          </a:p>
          <a:p>
            <a:pPr algn="ctr">
              <a:lnSpc>
                <a:spcPts val="7000"/>
              </a:lnSpc>
            </a:pPr>
            <a:r>
              <a:rPr lang="en-US" sz="8000" dirty="0">
                <a:solidFill>
                  <a:srgbClr val="00ABB5"/>
                </a:solidFill>
                <a:latin typeface="Arial" panose="020B0604020202020204" pitchFamily="34" charset="0"/>
                <a:cs typeface="Arial" panose="020B0604020202020204" pitchFamily="34" charset="0"/>
              </a:rPr>
              <a:t>Why do we do what we do?</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ABB5"/>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0345615" y="-342898"/>
            <a:ext cx="7924800" cy="10972797"/>
            <a:chOff x="0" y="-82262"/>
            <a:chExt cx="2328732" cy="2632401"/>
          </a:xfrm>
        </p:grpSpPr>
        <p:sp>
          <p:nvSpPr>
            <p:cNvPr id="3" name="Freeform 3"/>
            <p:cNvSpPr/>
            <p:nvPr/>
          </p:nvSpPr>
          <p:spPr>
            <a:xfrm>
              <a:off x="0" y="-82262"/>
              <a:ext cx="2328732" cy="2550139"/>
            </a:xfrm>
            <a:custGeom>
              <a:avLst/>
              <a:gdLst/>
              <a:ahLst/>
              <a:cxnLst/>
              <a:rect l="l" t="t" r="r" b="b"/>
              <a:pathLst>
                <a:path w="2328732" h="2550139">
                  <a:moveTo>
                    <a:pt x="0" y="0"/>
                  </a:moveTo>
                  <a:lnTo>
                    <a:pt x="2328732" y="0"/>
                  </a:lnTo>
                  <a:lnTo>
                    <a:pt x="2328732" y="2550139"/>
                  </a:lnTo>
                  <a:lnTo>
                    <a:pt x="0" y="2550139"/>
                  </a:lnTo>
                  <a:close/>
                </a:path>
              </a:pathLst>
            </a:custGeom>
            <a:solidFill>
              <a:srgbClr val="FBF6F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28575"/>
              <a:ext cx="2328732" cy="2578714"/>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0">
            <a:extLst>
              <a:ext uri="{FF2B5EF4-FFF2-40B4-BE49-F238E27FC236}">
                <a16:creationId xmlns:a16="http://schemas.microsoft.com/office/drawing/2014/main" id="{58A5FECF-CF09-DCDC-B67E-1B805D9AEBD8}"/>
              </a:ext>
            </a:extLst>
          </p:cNvPr>
          <p:cNvSpPr txBox="1"/>
          <p:nvPr/>
        </p:nvSpPr>
        <p:spPr>
          <a:xfrm>
            <a:off x="578601" y="2504839"/>
            <a:ext cx="9098799" cy="2440861"/>
          </a:xfrm>
          <a:prstGeom prst="rect">
            <a:avLst/>
          </a:prstGeom>
        </p:spPr>
        <p:txBody>
          <a:bodyPr wrap="square" lIns="0" tIns="0" rIns="0" bIns="0" rtlCol="0" anchor="t">
            <a:spAutoFit/>
          </a:bodyPr>
          <a:lstStyle/>
          <a:p>
            <a:pPr algn="l">
              <a:lnSpc>
                <a:spcPts val="7560"/>
              </a:lnSpc>
            </a:pPr>
            <a:r>
              <a:rPr lang="en-US" sz="5400">
                <a:solidFill>
                  <a:srgbClr val="000000"/>
                </a:solidFill>
                <a:latin typeface="Kollektif Bold"/>
              </a:rPr>
              <a:t>‘Teach children how to learn, not merely how to be taught’</a:t>
            </a:r>
          </a:p>
          <a:p>
            <a:pPr algn="l">
              <a:lnSpc>
                <a:spcPts val="4200"/>
              </a:lnSpc>
              <a:spcBef>
                <a:spcPct val="0"/>
              </a:spcBef>
            </a:pPr>
            <a:r>
              <a:rPr lang="en-US" sz="3000">
                <a:solidFill>
                  <a:srgbClr val="000000"/>
                </a:solidFill>
                <a:latin typeface="Kollektif"/>
              </a:rPr>
              <a:t>Santiago Rincon-Gallardo</a:t>
            </a:r>
          </a:p>
        </p:txBody>
      </p:sp>
      <p:sp>
        <p:nvSpPr>
          <p:cNvPr id="9" name="TextBox 11">
            <a:extLst>
              <a:ext uri="{FF2B5EF4-FFF2-40B4-BE49-F238E27FC236}">
                <a16:creationId xmlns:a16="http://schemas.microsoft.com/office/drawing/2014/main" id="{503BE507-914A-C9E9-8573-2FA932C0272F}"/>
              </a:ext>
            </a:extLst>
          </p:cNvPr>
          <p:cNvSpPr txBox="1"/>
          <p:nvPr/>
        </p:nvSpPr>
        <p:spPr>
          <a:xfrm>
            <a:off x="612409" y="5901519"/>
            <a:ext cx="8504959" cy="3427926"/>
          </a:xfrm>
          <a:prstGeom prst="rect">
            <a:avLst/>
          </a:prstGeom>
        </p:spPr>
        <p:txBody>
          <a:bodyPr wrap="square" lIns="0" tIns="0" rIns="0" bIns="0" rtlCol="0" anchor="t">
            <a:spAutoFit/>
          </a:bodyPr>
          <a:lstStyle/>
          <a:p>
            <a:pPr algn="l">
              <a:lnSpc>
                <a:spcPts val="7560"/>
              </a:lnSpc>
            </a:pPr>
            <a:r>
              <a:rPr lang="en-US" sz="5400">
                <a:solidFill>
                  <a:srgbClr val="000000"/>
                </a:solidFill>
                <a:latin typeface="Kollektif"/>
              </a:rPr>
              <a:t>‘Flawlessly perfect leadership is unattainable and undesirable’</a:t>
            </a:r>
          </a:p>
          <a:p>
            <a:pPr algn="l">
              <a:lnSpc>
                <a:spcPts val="4340"/>
              </a:lnSpc>
              <a:spcBef>
                <a:spcPct val="0"/>
              </a:spcBef>
            </a:pPr>
            <a:r>
              <a:rPr lang="en-US" sz="3100">
                <a:solidFill>
                  <a:srgbClr val="000000"/>
                </a:solidFill>
                <a:latin typeface="Kollektif"/>
              </a:rPr>
              <a:t> </a:t>
            </a:r>
            <a:r>
              <a:rPr lang="en-US" sz="3100">
                <a:solidFill>
                  <a:srgbClr val="000000"/>
                </a:solidFill>
                <a:latin typeface="Kollektif Bold"/>
              </a:rPr>
              <a:t>Prof. Andy Hargreaves</a:t>
            </a:r>
          </a:p>
        </p:txBody>
      </p:sp>
      <p:sp>
        <p:nvSpPr>
          <p:cNvPr id="6" name="TextBox 6"/>
          <p:cNvSpPr txBox="1"/>
          <p:nvPr/>
        </p:nvSpPr>
        <p:spPr>
          <a:xfrm>
            <a:off x="10810718" y="2553244"/>
            <a:ext cx="6994594" cy="2702150"/>
          </a:xfrm>
          <a:prstGeom prst="rect">
            <a:avLst/>
          </a:prstGeom>
        </p:spPr>
        <p:txBody>
          <a:bodyPr lIns="0" tIns="0" rIns="0" bIns="0" rtlCol="0" anchor="t">
            <a:spAutoFit/>
          </a:bodyPr>
          <a:lstStyle/>
          <a:p>
            <a:pPr marL="0" marR="0" lvl="0" indent="0" algn="ctr" defTabSz="914400" rtl="0" eaLnBrk="1" fontAlgn="auto" latinLnBrk="0" hangingPunct="1">
              <a:lnSpc>
                <a:spcPts val="7000"/>
              </a:lnSpc>
              <a:spcBef>
                <a:spcPts val="0"/>
              </a:spcBef>
              <a:spcAft>
                <a:spcPts val="0"/>
              </a:spcAft>
              <a:buClrTx/>
              <a:buSzTx/>
              <a:buFontTx/>
              <a:buNone/>
              <a:tabLst/>
              <a:defRPr/>
            </a:pPr>
            <a:r>
              <a:rPr kumimoji="0" lang="en-US" sz="8000" b="0" i="0" u="none" strike="noStrike" kern="1200" cap="none" spc="0" normalizeH="0" baseline="0" noProof="0">
                <a:ln>
                  <a:noFill/>
                </a:ln>
                <a:solidFill>
                  <a:srgbClr val="00ABB5"/>
                </a:solidFill>
                <a:effectLst/>
                <a:uLnTx/>
                <a:uFillTx/>
                <a:latin typeface="Arial" panose="020B0604020202020204" pitchFamily="34" charset="0"/>
                <a:ea typeface="+mn-ea"/>
                <a:cs typeface="Arial" panose="020B0604020202020204" pitchFamily="34" charset="0"/>
              </a:rPr>
              <a:t>Our ‘how’ matters too</a:t>
            </a:r>
          </a:p>
          <a:p>
            <a:pPr marL="0" marR="0" lvl="0" indent="0" algn="ctr" defTabSz="914400" rtl="0" eaLnBrk="1" fontAlgn="auto" latinLnBrk="0" hangingPunct="1">
              <a:lnSpc>
                <a:spcPts val="7000"/>
              </a:lnSpc>
              <a:spcBef>
                <a:spcPts val="0"/>
              </a:spcBef>
              <a:spcAft>
                <a:spcPts val="0"/>
              </a:spcAft>
              <a:buClrTx/>
              <a:buSzTx/>
              <a:buFontTx/>
              <a:buNone/>
              <a:tabLst/>
              <a:defRPr/>
            </a:pPr>
            <a:endParaRPr kumimoji="0" lang="en-US" sz="8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Freeform 7" descr="ES logo"/>
          <p:cNvSpPr/>
          <p:nvPr/>
        </p:nvSpPr>
        <p:spPr>
          <a:xfrm>
            <a:off x="639041" y="508380"/>
            <a:ext cx="2606890" cy="1040640"/>
          </a:xfrm>
          <a:custGeom>
            <a:avLst/>
            <a:gdLst/>
            <a:ahLst/>
            <a:cxnLst/>
            <a:rect l="l" t="t" r="r" b="b"/>
            <a:pathLst>
              <a:path w="2606890" h="1040640">
                <a:moveTo>
                  <a:pt x="0" y="0"/>
                </a:moveTo>
                <a:lnTo>
                  <a:pt x="2606890" y="0"/>
                </a:lnTo>
                <a:lnTo>
                  <a:pt x="2606890" y="1040640"/>
                </a:lnTo>
                <a:lnTo>
                  <a:pt x="0" y="104064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9">
            <a:extLst>
              <a:ext uri="{FF2B5EF4-FFF2-40B4-BE49-F238E27FC236}">
                <a16:creationId xmlns:a16="http://schemas.microsoft.com/office/drawing/2014/main" id="{7644CC8E-6972-4393-D966-479EA35BDD87}"/>
              </a:ext>
              <a:ext uri="{C183D7F6-B498-43B3-948B-1728B52AA6E4}">
                <adec:decorative xmlns:adec="http://schemas.microsoft.com/office/drawing/2017/decorative" val="1"/>
              </a:ext>
            </a:extLst>
          </p:cNvPr>
          <p:cNvSpPr/>
          <p:nvPr/>
        </p:nvSpPr>
        <p:spPr>
          <a:xfrm>
            <a:off x="12379598" y="6632979"/>
            <a:ext cx="4414177" cy="3663767"/>
          </a:xfrm>
          <a:custGeom>
            <a:avLst/>
            <a:gdLst/>
            <a:ahLst/>
            <a:cxnLst/>
            <a:rect l="l" t="t" r="r" b="b"/>
            <a:pathLst>
              <a:path w="4414177" h="3663767">
                <a:moveTo>
                  <a:pt x="0" y="0"/>
                </a:moveTo>
                <a:lnTo>
                  <a:pt x="4414177" y="0"/>
                </a:lnTo>
                <a:lnTo>
                  <a:pt x="4414177" y="3663767"/>
                </a:lnTo>
                <a:lnTo>
                  <a:pt x="0" y="3663767"/>
                </a:lnTo>
                <a:lnTo>
                  <a:pt x="0" y="0"/>
                </a:lnTo>
                <a:close/>
              </a:path>
            </a:pathLst>
          </a:custGeo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GB"/>
          </a:p>
        </p:txBody>
      </p:sp>
    </p:spTree>
    <p:extLst>
      <p:ext uri="{BB962C8B-B14F-4D97-AF65-F5344CB8AC3E}">
        <p14:creationId xmlns:p14="http://schemas.microsoft.com/office/powerpoint/2010/main" val="31275797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6160</Words>
  <Application>Microsoft Office PowerPoint</Application>
  <PresentationFormat>Custom</PresentationFormat>
  <Paragraphs>544</Paragraphs>
  <Slides>17</Slides>
  <Notes>17</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Symbol</vt:lpstr>
      <vt:lpstr>CIDFont+F1</vt:lpstr>
      <vt:lpstr>Arial</vt:lpstr>
      <vt:lpstr>TimesNewRomanPSMT</vt:lpstr>
      <vt:lpstr>Calibri</vt:lpstr>
      <vt:lpstr>Baguet Script</vt:lpstr>
      <vt:lpstr>Kollektif Bold</vt:lpstr>
      <vt:lpstr>TimesNewRomanPS-BoldMT</vt:lpstr>
      <vt:lpstr>Futura Bold</vt:lpstr>
      <vt:lpstr>Kollektif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Feedback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2024-07-03T14:21:05Z</dcterms:created>
  <dcterms:modified xsi:type="dcterms:W3CDTF">2024-09-03T14:21:26Z</dcterms:modified>
  <dc:identifier/>
</cp:coreProperties>
</file>