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5"/>
  </p:sldMasterIdLst>
  <p:notesMasterIdLst>
    <p:notesMasterId r:id="rId14"/>
  </p:notesMasterIdLst>
  <p:handoutMasterIdLst>
    <p:handoutMasterId r:id="rId15"/>
  </p:handoutMasterIdLst>
  <p:sldIdLst>
    <p:sldId id="264" r:id="rId6"/>
    <p:sldId id="389" r:id="rId7"/>
    <p:sldId id="361" r:id="rId8"/>
    <p:sldId id="355" r:id="rId9"/>
    <p:sldId id="374" r:id="rId10"/>
    <p:sldId id="388" r:id="rId11"/>
    <p:sldId id="362" r:id="rId12"/>
    <p:sldId id="385"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CCFFCC"/>
    <a:srgbClr val="FFFFCC"/>
    <a:srgbClr val="404040"/>
    <a:srgbClr val="00C4C4"/>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C419A-B9DA-4603-9751-4DAB8EFFE7A6}" v="1" dt="2024-08-20T11:10:10.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70" d="100"/>
          <a:sy n="70" d="100"/>
        </p:scale>
        <p:origin x="84" y="48"/>
      </p:cViewPr>
      <p:guideLst>
        <p:guide orient="horz" pos="2160"/>
        <p:guide pos="3840"/>
      </p:guideLst>
    </p:cSldViewPr>
  </p:slideViewPr>
  <p:outlineViewPr>
    <p:cViewPr>
      <p:scale>
        <a:sx n="33" d="100"/>
        <a:sy n="33" d="100"/>
      </p:scale>
      <p:origin x="0" y="-636"/>
    </p:cViewPr>
  </p:outlineViewPr>
  <p:notesTextViewPr>
    <p:cViewPr>
      <p:scale>
        <a:sx n="1" d="1"/>
        <a:sy n="1" d="1"/>
      </p:scale>
      <p:origin x="0" y="0"/>
    </p:cViewPr>
  </p:notesTextViewPr>
  <p:notesViewPr>
    <p:cSldViewPr snapToGrid="0">
      <p:cViewPr varScale="1">
        <p:scale>
          <a:sx n="86" d="100"/>
          <a:sy n="86"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20/08/2024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20/08/2024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2.gov.scot/Topics/Health/Support-Social-Care/Unpaid-Carers/Implementation/Carers-scotland-act-201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rers.org/resources/all-resources?topic=%2C+Schools&amp;p=1&amp;location=%2CScotla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2ti-R-NsT-U&amp;list=PLV0wpVbwgJcEdkHVBu0YyvwD1ieBvn0Lm&amp;index=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‘Supporting Young Carers in Education’ Professional Learning Activity. This activity is designed for anyone working with young carers in an educational setting or context. This module of learning is part of a set of 3 modules. Each modules should take between 30 minutes and an hour depending on how it is undertaken. They can be studied as a group or as in-service activities with some discussion around the reflective questions or as an individual professional learning activity with written reflections in a log. Module one is designed specifically for all educational practitioners and should help them identify and support young carers. Module 2 is designed for anyone with leadership responsibility for organizing supports for young carers in their setting and includes their legal duties. Module 3 is designed for anyone hoping to develop a whole school approach towards supporting young carers.</a:t>
            </a: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second module helps those with a leadership responsibility towards young carers to know their legal duties and responsibilities including information about the young carers statement. It consists of 3 short presentations and some optional reading tasks. This first presentation highlights the key information regarding the Young Carers Act and Young Carer Statements.</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308887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Legislation, Policies and Guidance around young carers - The Legal Bit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April 2018, the Scottish Government launched the Carers (Scotland) Act 2016.</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Under this act the definition of a young carer is anyone aged 18 and under, or 18 and still in school, who provides, or intends to provide care. It’s really important that we understand it’s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anyone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under 18. There are young carers services and other supporting agencies that provide support for young carers as young as 5.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Iit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can be a taboo subject so please look out for those very young, young carers.</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Carers (Scotland) Act 2016</a:t>
            </a:r>
            <a:r>
              <a:rPr lang="en-GB" sz="1800" u="sng"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places specific duties on local authorities to support carers’ health and wellbeing and help make caring more sustainable.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Some of these duties involve: providing support to carers, based on their identified needs which meet the local eligibility criteria; providing a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Young Carer Statement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 identify young carers’ needs and personal outcomes; and to have an information and advice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service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for carers</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Carers Charter summarises the key provisions and rights from the carers act and you can find out more about it with this link.</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05177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Implications of the Carer’s (Scotland) Act 2016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your educational setting if you identify a young carer, you should inform them about their right to have a Young Carer Statement.</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Young Carer Statement will detail any additional support needs the young carer may have and how they would like to receive that support. This includes support in education or in other outcomes they might identify.</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Your local authority will be able to tell you who is leading on Young Carer Statements. It may be education, social work or a commissioned service such as a local young carer service. It may also be the health board where a young carer is in early learning and child care.</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Details for each local authority can be found on the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Carers Trust Digital Education Hub</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316952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What is the Young Carers Statement?</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It’s when and how the Young Carer Statement conversation is to take place is agreed with the young carer. There is a different young carers statement in every local authority so there should be 32 different versions.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young carer should get a copy of the Statement and any other person that the young carer requests, unless there is a reason that this would not be appropriate. For example, it might not be considered appropriate (or there may not be consent) to share sensitive medical information about the person who is cared for.</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When a young carer turns 18 their Statement will continue until they are provided with an Adult Carer Support Plan. If they do not wish to continue providing care, they can choose not to have an Adult Carer Support Plan.</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29143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https://www.youtube.com/watch?v=2ti-R-NsT-U&amp;list=PLV0wpVbwgJcEdkHVBu0YyvwD1ieBvn0Lm&amp;index=6</a:t>
            </a:r>
            <a:endParaRPr lang="en-GB" sz="1200" u="sng" kern="1200" dirty="0">
              <a:solidFill>
                <a:schemeClr val="tx1"/>
              </a:solidFill>
              <a:effectLst/>
              <a:latin typeface="+mn-lt"/>
              <a:ea typeface="+mn-ea"/>
              <a:cs typeface="+mn-cs"/>
            </a:endParaRPr>
          </a:p>
          <a:p>
            <a:endParaRPr lang="en-GB" dirty="0"/>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the following film you will hear a young carer ask a policy lead in Scottish Government about YC statements. In it you will find out what they are, how to get one, and who should help a young carer get one. There is also a link to some very simple information about the statement that you could be using with a young carer. This information is also found in the resources provided immediately after this presentation.</a:t>
            </a: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03008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Responsible authorities must offer a ‘Young Carer Statement’ to anyone they identify as a young carer.  In each local authority the Young Carer Statement is different some come in the form of an app and others as a short colourful document or professional form. For any young carer who accepts this offer they must prepare a statement which should contain information about the young carer’s circumstances and caring role such as:-</a:t>
            </a:r>
          </a:p>
          <a:p>
            <a:pPr marL="285750" lvl="0" indent="-285750">
              <a:buFont typeface="Arial" panose="020B0604020202020204" pitchFamily="34" charset="0"/>
              <a:buChar char="•"/>
            </a:pPr>
            <a:r>
              <a:rPr lang="en-GB" sz="1200" dirty="0"/>
              <a:t>the nature and extent of the care provided and the impact on the young carers wellbeing and day-to-day life</a:t>
            </a:r>
          </a:p>
          <a:p>
            <a:pPr marL="285750" lvl="0" indent="-285750">
              <a:buFont typeface="Arial" panose="020B0604020202020204" pitchFamily="34" charset="0"/>
              <a:buChar char="•"/>
            </a:pPr>
            <a:r>
              <a:rPr lang="en-GB" sz="1200" dirty="0"/>
              <a:t>the extent to which the young carer is able and willing to provide care</a:t>
            </a:r>
          </a:p>
          <a:p>
            <a:pPr marL="285750" lvl="0" indent="-285750">
              <a:buFont typeface="Arial" panose="020B0604020202020204" pitchFamily="34" charset="0"/>
              <a:buChar char="•"/>
            </a:pPr>
            <a:r>
              <a:rPr lang="en-GB" sz="1200" dirty="0"/>
              <a:t>whether the responsible authority thinks that it is appropriate for the young carer to be a carer for the person they care for</a:t>
            </a:r>
          </a:p>
          <a:p>
            <a:pPr marL="285750" lvl="0" indent="-285750">
              <a:buFont typeface="Arial" panose="020B0604020202020204" pitchFamily="34" charset="0"/>
              <a:buChar char="•"/>
            </a:pPr>
            <a:r>
              <a:rPr lang="en-GB" sz="1200" dirty="0"/>
              <a:t>emergency and future care planning, including any arrangements that are in place</a:t>
            </a:r>
          </a:p>
          <a:p>
            <a:pPr marL="285750" lvl="0" indent="-285750">
              <a:buFont typeface="Arial" panose="020B0604020202020204" pitchFamily="34" charset="0"/>
              <a:buChar char="•"/>
            </a:pPr>
            <a:r>
              <a:rPr lang="en-GB" sz="1200" dirty="0"/>
              <a:t>what 'personal outcomes' matter to the young carer in order continue to provide care, where that is appropriate, to have a life alongside caring, and to improve their  health and wellbeing</a:t>
            </a:r>
          </a:p>
          <a:p>
            <a:pPr marL="285750" lvl="0" indent="-285750">
              <a:buFont typeface="Arial" panose="020B0604020202020204" pitchFamily="34" charset="0"/>
              <a:buChar char="•"/>
            </a:pPr>
            <a:r>
              <a:rPr lang="en-GB" sz="1200" dirty="0"/>
              <a:t>support available if they live in a different local authority are from the person you care for</a:t>
            </a:r>
          </a:p>
          <a:p>
            <a:pPr marL="285750" lvl="0" indent="-285750">
              <a:buFont typeface="Arial" panose="020B0604020202020204" pitchFamily="34" charset="0"/>
              <a:buChar char="•"/>
            </a:pPr>
            <a:r>
              <a:rPr lang="en-GB" sz="1200" dirty="0"/>
              <a:t>whether support should be provided as a break from caring</a:t>
            </a:r>
          </a:p>
          <a:p>
            <a:pPr marL="285750" lvl="0" indent="-285750">
              <a:buFont typeface="Arial" panose="020B0604020202020204" pitchFamily="34" charset="0"/>
              <a:buChar char="•"/>
            </a:pPr>
            <a:r>
              <a:rPr lang="en-GB" sz="1200" dirty="0"/>
              <a:t>support available locally</a:t>
            </a:r>
          </a:p>
          <a:p>
            <a:pPr marL="285750" lvl="0" indent="-285750">
              <a:buFont typeface="Arial" panose="020B0604020202020204" pitchFamily="34" charset="0"/>
              <a:buChar char="•"/>
            </a:pPr>
            <a:r>
              <a:rPr lang="en-GB" sz="1200" dirty="0"/>
              <a:t>any support which the responsible authority intends to provide to the young carer</a:t>
            </a:r>
          </a:p>
          <a:p>
            <a:pPr marL="285750" lvl="0" indent="-285750">
              <a:buFont typeface="Arial" panose="020B0604020202020204" pitchFamily="34" charset="0"/>
              <a:buChar char="•"/>
            </a:pPr>
            <a:r>
              <a:rPr lang="en-GB" sz="1200" dirty="0"/>
              <a:t>the circumstances in which the Young Carer Statement is to be reviewed.</a:t>
            </a:r>
          </a:p>
          <a:p>
            <a:endParaRPr lang="en-GB" sz="1200"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292637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Reflecting on what you’ve just heard and read consider: </a:t>
            </a:r>
            <a:r>
              <a:rPr lang="en-GB" dirty="0">
                <a:solidFill>
                  <a:srgbClr val="000000"/>
                </a:solidFill>
                <a:effectLst/>
                <a:latin typeface="Arial" panose="020B0604020202020204" pitchFamily="34" charset="0"/>
                <a:ea typeface="Arial" panose="020B0604020202020204" pitchFamily="34" charset="0"/>
              </a:rPr>
              <a:t>In your educational authority who is responsible for supporting a young carer to complete their Young Carer Statement and can you view a template of it? Please record your thoughts in the </a:t>
            </a:r>
            <a:r>
              <a:rPr lang="en-GB">
                <a:solidFill>
                  <a:srgbClr val="000000"/>
                </a:solidFill>
                <a:effectLst/>
                <a:latin typeface="Arial" panose="020B0604020202020204" pitchFamily="34" charset="0"/>
                <a:ea typeface="Arial" panose="020B0604020202020204" pitchFamily="34" charset="0"/>
              </a:rPr>
              <a:t>professional learning log.																					</a:t>
            </a: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70487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2" name="TextBox 11"/>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7" name="TextBox 6"/>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
        <p:nvSpPr>
          <p:cNvPr id="5" name="TextBox 4"/>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83623" y="6307283"/>
            <a:ext cx="3028257" cy="430887"/>
          </a:xfrm>
          <a:prstGeom prst="rect">
            <a:avLst/>
          </a:prstGeom>
          <a:noFill/>
        </p:spPr>
        <p:txBody>
          <a:bodyPr wrap="square" rtlCol="0">
            <a:spAutoFit/>
          </a:bodyPr>
          <a:lstStyle/>
          <a:p>
            <a:r>
              <a:rPr lang="en-GB" sz="1200" b="0" dirty="0">
                <a:solidFill>
                  <a:srgbClr val="00ABB5"/>
                </a:solidFill>
              </a:rPr>
              <a:t>Reviews, Rights and Promises:</a:t>
            </a:r>
          </a:p>
          <a:p>
            <a:r>
              <a:rPr lang="en-GB" sz="1000" b="0" dirty="0">
                <a:solidFill>
                  <a:srgbClr val="B3D236"/>
                </a:solidFill>
              </a:rPr>
              <a:t>How do these translate into Practice?</a:t>
            </a:r>
            <a:endParaRPr lang="en-US" sz="1000" b="0" dirty="0">
              <a:solidFill>
                <a:srgbClr val="B3D236"/>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hyperlink" Target="https://www.gov.scot/publications/carers-charter/"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2.gov.scot/Topics/Health/Support-Social-Care/Unpaid-Carers/Implementation/Carers-scotland-act-2016" TargetMode="External"/><Relationship Id="rId5" Type="http://schemas.openxmlformats.org/officeDocument/2006/relationships/image" Target="../media/image5.png"/><Relationship Id="rId4" Type="http://schemas.openxmlformats.org/officeDocument/2006/relationships/notesSlide" Target="../notesSlides/notesSlide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hyperlink" Target="https://carers.org/resources/all-resources?topic=%2C+Schools&amp;p=1&amp;location=%2CScotland"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youtube.com/watch?v=2ti-R-NsT-U&amp;list=PLV0wpVbwgJcEdkHVBu0YyvwD1ieBvn0Lm&amp;index=7" TargetMode="External"/><Relationship Id="rId5" Type="http://schemas.openxmlformats.org/officeDocument/2006/relationships/hyperlink" Target="https://young.scot/get-informed/what-is-a-young-carer-statement/" TargetMode="External"/><Relationship Id="rId4" Type="http://schemas.openxmlformats.org/officeDocument/2006/relationships/notesSlide" Target="../notesSlides/notesSlide6.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66532" y="2289451"/>
            <a:ext cx="1146503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ABB5"/>
                </a:solidFill>
                <a:effectLst/>
                <a:uLnTx/>
                <a:uFillTx/>
                <a:latin typeface="+mn-lt"/>
                <a:ea typeface="+mn-ea"/>
                <a:cs typeface="+mn-cs"/>
              </a:rPr>
              <a:t>Supporting Young Carers in Education</a:t>
            </a:r>
          </a:p>
        </p:txBody>
      </p:sp>
      <p:sp>
        <p:nvSpPr>
          <p:cNvPr id="8" name="Text Box 2"/>
          <p:cNvSpPr txBox="1">
            <a:spLocks noChangeArrowheads="1"/>
          </p:cNvSpPr>
          <p:nvPr/>
        </p:nvSpPr>
        <p:spPr bwMode="auto">
          <a:xfrm>
            <a:off x="666531" y="3215284"/>
            <a:ext cx="8159835" cy="948140"/>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solidFill>
                  <a:schemeClr val="tx1"/>
                </a:solidFill>
              </a:rPr>
              <a:t>‘There are an estimated </a:t>
            </a:r>
            <a:r>
              <a:rPr lang="en-GB" b="1" i="1" dirty="0">
                <a:solidFill>
                  <a:schemeClr val="tx1"/>
                </a:solidFill>
              </a:rPr>
              <a:t>30,000</a:t>
            </a:r>
            <a:r>
              <a:rPr lang="en-GB" i="1" dirty="0">
                <a:solidFill>
                  <a:schemeClr val="tx1"/>
                </a:solidFill>
              </a:rPr>
              <a:t> young carers in Scotland under the age of 18. </a:t>
            </a:r>
          </a:p>
          <a:p>
            <a:r>
              <a:rPr lang="en-GB" i="1" dirty="0">
                <a:solidFill>
                  <a:schemeClr val="tx1"/>
                </a:solidFill>
              </a:rPr>
              <a:t>Three out of five of us will become carers at some stage in our lives.’                                                                                       </a:t>
            </a:r>
          </a:p>
          <a:p>
            <a:r>
              <a:rPr lang="en-GB" i="1" dirty="0">
                <a:solidFill>
                  <a:schemeClr val="tx1"/>
                </a:solidFill>
              </a:rPr>
              <a:t>                                                                                                         </a:t>
            </a:r>
            <a:r>
              <a:rPr lang="en-GB" dirty="0">
                <a:solidFill>
                  <a:schemeClr val="tx1"/>
                </a:solidFill>
              </a:rPr>
              <a:t>Carers Trust</a:t>
            </a:r>
            <a:endParaRPr lang="en-GB"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 Box 8">
            <a:extLst>
              <a:ext uri="{C183D7F6-B498-43B3-948B-1728B52AA6E4}">
                <adec:decorative xmlns:adec="http://schemas.microsoft.com/office/drawing/2017/decorative" val="1"/>
              </a:ext>
            </a:extLst>
          </p:cNvPr>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descr="Education Scotland Logo"/>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51569"/>
            <a:ext cx="12209380" cy="3105484"/>
          </a:xfrm>
          <a:prstGeom prst="rect">
            <a:avLst/>
          </a:prstGeom>
        </p:spPr>
      </p:pic>
      <p:pic>
        <p:nvPicPr>
          <p:cNvPr id="2" name="Picture 1" descr="Carers Trust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2258" y="417260"/>
            <a:ext cx="1949553" cy="1536011"/>
          </a:xfrm>
          <a:prstGeom prst="rect">
            <a:avLst/>
          </a:prstGeom>
        </p:spPr>
      </p:pic>
      <p:pic>
        <p:nvPicPr>
          <p:cNvPr id="22" name="Audio 21">
            <a:hlinkClick r:id="" action="ppaction://media"/>
            <a:extLst>
              <a:ext uri="{FF2B5EF4-FFF2-40B4-BE49-F238E27FC236}">
                <a16:creationId xmlns:a16="http://schemas.microsoft.com/office/drawing/2014/main" id="{08E99207-5834-A702-A1DC-2CC8E2FDF39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25000" t="-160938" r="-325000" b="-160938"/>
          <a:stretch>
            <a:fillRect/>
          </a:stretch>
        </p:blipFill>
        <p:spPr>
          <a:xfrm>
            <a:off x="9283034" y="4547061"/>
            <a:ext cx="3048000" cy="1714500"/>
          </a:xfrm>
          <a:prstGeom prst="rect">
            <a:avLst/>
          </a:prstGeom>
        </p:spPr>
      </p:pic>
    </p:spTree>
    <p:extLst>
      <p:ext uri="{BB962C8B-B14F-4D97-AF65-F5344CB8AC3E}">
        <p14:creationId xmlns:p14="http://schemas.microsoft.com/office/powerpoint/2010/main" val="1717420105"/>
      </p:ext>
    </p:extLst>
  </p:cSld>
  <p:clrMapOvr>
    <a:masterClrMapping/>
  </p:clrMapOvr>
  <mc:AlternateContent xmlns:mc="http://schemas.openxmlformats.org/markup-compatibility/2006" xmlns:p14="http://schemas.microsoft.com/office/powerpoint/2010/main">
    <mc:Choice Requires="p14">
      <p:transition spd="slow" p14:dur="2000" advTm="36741"/>
    </mc:Choice>
    <mc:Fallback xmlns="">
      <p:transition spd="slow" advTm="36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Title 6"/>
          <p:cNvSpPr>
            <a:spLocks noGrp="1"/>
          </p:cNvSpPr>
          <p:nvPr>
            <p:ph type="title" idx="4294967295"/>
          </p:nvPr>
        </p:nvSpPr>
        <p:spPr>
          <a:xfrm>
            <a:off x="666532" y="2289451"/>
            <a:ext cx="1146503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BB5"/>
                </a:solidFill>
                <a:effectLst/>
                <a:uLnTx/>
                <a:uFillTx/>
                <a:latin typeface="+mn-lt"/>
                <a:ea typeface="+mn-ea"/>
                <a:cs typeface="+mn-cs"/>
              </a:rPr>
              <a:t>Module 2:	Young Carers and The Law, Their 				Rights, and Their Voice</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51569"/>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258" y="417260"/>
            <a:ext cx="1949553" cy="1536011"/>
          </a:xfrm>
          <a:prstGeom prst="rect">
            <a:avLst/>
          </a:prstGeom>
        </p:spPr>
      </p:pic>
      <p:sp>
        <p:nvSpPr>
          <p:cNvPr id="3" name="Text Box 2">
            <a:extLst>
              <a:ext uri="{FF2B5EF4-FFF2-40B4-BE49-F238E27FC236}">
                <a16:creationId xmlns:a16="http://schemas.microsoft.com/office/drawing/2014/main" id="{E22DA7AF-D41E-032F-6C69-F60DCBF34FD1}"/>
              </a:ext>
            </a:extLst>
          </p:cNvPr>
          <p:cNvSpPr txBox="1">
            <a:spLocks noChangeArrowheads="1"/>
          </p:cNvSpPr>
          <p:nvPr/>
        </p:nvSpPr>
        <p:spPr bwMode="auto">
          <a:xfrm>
            <a:off x="666532" y="3989405"/>
            <a:ext cx="9266130" cy="402987"/>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solidFill>
                  <a:schemeClr val="tx1"/>
                </a:solidFill>
              </a:rPr>
              <a:t>This module is suitable for anyone with specific responsibility for supporting young carers</a:t>
            </a:r>
            <a:endParaRPr lang="en-GB"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E373217-13EC-209C-B797-40EC69830C6A}"/>
              </a:ext>
            </a:extLst>
          </p:cNvPr>
          <p:cNvSpPr/>
          <p:nvPr/>
        </p:nvSpPr>
        <p:spPr>
          <a:xfrm>
            <a:off x="587873" y="3429000"/>
            <a:ext cx="1033576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B3D236"/>
                </a:solidFill>
              </a:rPr>
              <a:t>Module </a:t>
            </a:r>
            <a:r>
              <a:rPr lang="en-GB" sz="2000" b="1" dirty="0" err="1">
                <a:solidFill>
                  <a:srgbClr val="B3D236"/>
                </a:solidFill>
              </a:rPr>
              <a:t>2A</a:t>
            </a:r>
            <a:r>
              <a:rPr lang="en-GB" sz="2000" b="1" dirty="0">
                <a:solidFill>
                  <a:srgbClr val="B3D236"/>
                </a:solidFill>
              </a:rPr>
              <a:t>: 	      	 Legislation and Young Carers Statements</a:t>
            </a:r>
          </a:p>
        </p:txBody>
      </p:sp>
    </p:spTree>
    <p:extLst>
      <p:ext uri="{BB962C8B-B14F-4D97-AF65-F5344CB8AC3E}">
        <p14:creationId xmlns:p14="http://schemas.microsoft.com/office/powerpoint/2010/main" val="17274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17" y="204668"/>
            <a:ext cx="10836972" cy="711200"/>
          </a:xfrm>
        </p:spPr>
        <p:txBody>
          <a:bodyPr/>
          <a:lstStyle/>
          <a:p>
            <a:r>
              <a:rPr lang="en-GB" dirty="0"/>
              <a:t>The Legal Bit - Legislation, Policies and Guidance</a:t>
            </a:r>
          </a:p>
        </p:txBody>
      </p:sp>
      <p:sp>
        <p:nvSpPr>
          <p:cNvPr id="4" name="Content Placeholder 2"/>
          <p:cNvSpPr txBox="1">
            <a:spLocks/>
          </p:cNvSpPr>
          <p:nvPr/>
        </p:nvSpPr>
        <p:spPr bwMode="auto">
          <a:xfrm>
            <a:off x="413917" y="903109"/>
            <a:ext cx="9278819" cy="169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In April 2018, the Scottish Government launched the Carers (Scotland) Act 2016.</a:t>
            </a:r>
          </a:p>
          <a:p>
            <a:endParaRPr lang="en-GB" dirty="0"/>
          </a:p>
          <a:p>
            <a:r>
              <a:rPr lang="en-GB" dirty="0"/>
              <a:t>Under the Carers (Scotland) Act the definition of </a:t>
            </a:r>
            <a:r>
              <a:rPr lang="en-GB" dirty="0">
                <a:solidFill>
                  <a:srgbClr val="7030A0"/>
                </a:solidFill>
              </a:rPr>
              <a:t>a young carer is anyone aged 18 and under, or 18 and still in school, who provides, or intends to provide care.</a:t>
            </a:r>
          </a:p>
        </p:txBody>
      </p:sp>
      <p:pic>
        <p:nvPicPr>
          <p:cNvPr id="5" name="Picture Placeholder 7">
            <a:extLst>
              <a:ext uri="{FF2B5EF4-FFF2-40B4-BE49-F238E27FC236}">
                <a16:creationId xmlns:a16="http://schemas.microsoft.com/office/drawing/2014/main" id="{FDF64ED9-774B-4E48-A40E-CDFB55BECF9E}"/>
              </a:ext>
              <a:ext uri="{C183D7F6-B498-43B3-948B-1728B52AA6E4}">
                <adec:decorative xmlns:adec="http://schemas.microsoft.com/office/drawing/2017/decorative" val="1"/>
              </a:ext>
            </a:extLst>
          </p:cNvPr>
          <p:cNvPicPr>
            <a:picLocks noGrp="1" noChangeAspect="1"/>
          </p:cNvPicPr>
          <p:nvPr>
            <p:ph sz="quarter" idx="4294967295"/>
          </p:nvPr>
        </p:nvPicPr>
        <p:blipFill>
          <a:blip r:embed="rId5"/>
          <a:srcRect t="12111" b="12111"/>
          <a:stretch>
            <a:fillRect/>
          </a:stretch>
        </p:blipFill>
        <p:spPr>
          <a:xfrm>
            <a:off x="9578051" y="56259"/>
            <a:ext cx="2491308" cy="2750529"/>
          </a:xfrm>
          <a:prstGeom prst="rect">
            <a:avLst/>
          </a:prstGeom>
          <a:ln>
            <a:solidFill>
              <a:schemeClr val="tx1"/>
            </a:solidFill>
          </a:ln>
        </p:spPr>
      </p:pic>
      <p:sp>
        <p:nvSpPr>
          <p:cNvPr id="3" name="Content Placeholder 2">
            <a:extLst>
              <a:ext uri="{FF2B5EF4-FFF2-40B4-BE49-F238E27FC236}">
                <a16:creationId xmlns:a16="http://schemas.microsoft.com/office/drawing/2014/main" id="{4A7FB57F-35DA-FFAC-CB01-F0C714C5ACF4}"/>
              </a:ext>
            </a:extLst>
          </p:cNvPr>
          <p:cNvSpPr txBox="1">
            <a:spLocks/>
          </p:cNvSpPr>
          <p:nvPr/>
        </p:nvSpPr>
        <p:spPr bwMode="auto">
          <a:xfrm>
            <a:off x="413917" y="2972261"/>
            <a:ext cx="8984216" cy="321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The </a:t>
            </a:r>
            <a:r>
              <a:rPr lang="en-GB" u="sng" dirty="0">
                <a:hlinkClick r:id="rId6"/>
              </a:rPr>
              <a:t>Carers (Scotland) Act 2016</a:t>
            </a:r>
            <a:r>
              <a:rPr lang="en-GB" u="sng" dirty="0"/>
              <a:t> </a:t>
            </a:r>
            <a:r>
              <a:rPr lang="en-GB" dirty="0"/>
              <a:t> places specific duties on local authorities to support carers’ health and wellbeing and help make caring more sustainable. </a:t>
            </a:r>
          </a:p>
          <a:p>
            <a:endParaRPr lang="en-GB" dirty="0"/>
          </a:p>
          <a:p>
            <a:r>
              <a:rPr lang="en-GB" dirty="0"/>
              <a:t>These duties include:</a:t>
            </a:r>
          </a:p>
          <a:p>
            <a:pPr marL="342900" lvl="0" indent="-342900">
              <a:buFont typeface="Arial" panose="020B0604020202020204" pitchFamily="34" charset="0"/>
              <a:buChar char="•"/>
            </a:pPr>
            <a:r>
              <a:rPr lang="en-GB" dirty="0"/>
              <a:t>providing support to carers, based on their identified needs which meet the local eligibility criteria</a:t>
            </a:r>
          </a:p>
          <a:p>
            <a:pPr marL="342900" lvl="0" indent="-342900">
              <a:buFont typeface="Arial" panose="020B0604020202020204" pitchFamily="34" charset="0"/>
              <a:buChar char="•"/>
            </a:pPr>
            <a:r>
              <a:rPr lang="en-GB" dirty="0"/>
              <a:t>providing a </a:t>
            </a:r>
            <a:r>
              <a:rPr lang="en-GB" b="1" dirty="0"/>
              <a:t>Young Carer Statement </a:t>
            </a:r>
            <a:r>
              <a:rPr lang="en-GB" dirty="0"/>
              <a:t>to identify young carers’ needs and personal outcomes</a:t>
            </a:r>
          </a:p>
          <a:p>
            <a:pPr marL="342900" lvl="0" indent="-342900">
              <a:buFont typeface="Arial" panose="020B0604020202020204" pitchFamily="34" charset="0"/>
              <a:buChar char="•"/>
            </a:pPr>
            <a:r>
              <a:rPr lang="en-GB" dirty="0"/>
              <a:t>to have an information and advice </a:t>
            </a:r>
            <a:r>
              <a:rPr lang="en-GB" b="1" dirty="0"/>
              <a:t>service</a:t>
            </a:r>
            <a:r>
              <a:rPr lang="en-GB" dirty="0"/>
              <a:t> for carers</a:t>
            </a:r>
          </a:p>
        </p:txBody>
      </p:sp>
      <p:grpSp>
        <p:nvGrpSpPr>
          <p:cNvPr id="8" name="Group 7" descr="Carers Charter which summarises the key provisions and rights from the carers act">
            <a:extLst>
              <a:ext uri="{FF2B5EF4-FFF2-40B4-BE49-F238E27FC236}">
                <a16:creationId xmlns:a16="http://schemas.microsoft.com/office/drawing/2014/main" id="{E102D60B-E61D-6CFA-BEE1-13967661DCBE}"/>
              </a:ext>
            </a:extLst>
          </p:cNvPr>
          <p:cNvGrpSpPr/>
          <p:nvPr/>
        </p:nvGrpSpPr>
        <p:grpSpPr>
          <a:xfrm>
            <a:off x="9578050" y="2806788"/>
            <a:ext cx="2417304" cy="3289212"/>
            <a:chOff x="9556215" y="2806788"/>
            <a:chExt cx="2555472" cy="3289212"/>
          </a:xfrm>
        </p:grpSpPr>
        <p:sp>
          <p:nvSpPr>
            <p:cNvPr id="6" name="Content Placeholder 2"/>
            <p:cNvSpPr txBox="1">
              <a:spLocks/>
            </p:cNvSpPr>
            <p:nvPr/>
          </p:nvSpPr>
          <p:spPr bwMode="auto">
            <a:xfrm>
              <a:off x="9556215" y="2806788"/>
              <a:ext cx="2555472" cy="11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lvl="0" fontAlgn="auto">
                <a:spcBef>
                  <a:spcPts val="0"/>
                </a:spcBef>
                <a:spcAft>
                  <a:spcPts val="0"/>
                </a:spcAft>
                <a:defRPr/>
              </a:pPr>
              <a:r>
                <a:rPr lang="en-GB" sz="1600" dirty="0"/>
                <a:t>The </a:t>
              </a:r>
              <a:r>
                <a:rPr lang="en-GB" sz="1600" u="sng" dirty="0">
                  <a:hlinkClick r:id="rId7"/>
                </a:rPr>
                <a:t>Carers' charter</a:t>
              </a:r>
              <a:r>
                <a:rPr lang="en-GB" sz="1600" dirty="0"/>
                <a:t> summarises the key provisions and rights from the Carer’s Act</a:t>
              </a:r>
            </a:p>
          </p:txBody>
        </p:sp>
        <p:pic>
          <p:nvPicPr>
            <p:cNvPr id="7" name="Picture 6"/>
            <p:cNvPicPr>
              <a:picLocks noChangeAspect="1"/>
            </p:cNvPicPr>
            <p:nvPr/>
          </p:nvPicPr>
          <p:blipFill rotWithShape="1">
            <a:blip r:embed="rId8"/>
            <a:srcRect l="5840" t="32035"/>
            <a:stretch/>
          </p:blipFill>
          <p:spPr>
            <a:xfrm>
              <a:off x="9677456" y="3852607"/>
              <a:ext cx="2434231" cy="2243393"/>
            </a:xfrm>
            <a:prstGeom prst="rect">
              <a:avLst/>
            </a:prstGeom>
            <a:ln>
              <a:solidFill>
                <a:schemeClr val="tx1"/>
              </a:solidFill>
            </a:ln>
          </p:spPr>
        </p:pic>
      </p:grpSp>
      <p:pic>
        <p:nvPicPr>
          <p:cNvPr id="12" name="Audio 11">
            <a:hlinkClick r:id="" action="ppaction://media"/>
            <a:extLst>
              <a:ext uri="{FF2B5EF4-FFF2-40B4-BE49-F238E27FC236}">
                <a16:creationId xmlns:a16="http://schemas.microsoft.com/office/drawing/2014/main" id="{E95A7681-46DF-7430-9F35-3194A3A4700A}"/>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44560079"/>
      </p:ext>
    </p:extLst>
  </p:cSld>
  <p:clrMapOvr>
    <a:masterClrMapping/>
  </p:clrMapOvr>
  <mc:AlternateContent xmlns:mc="http://schemas.openxmlformats.org/markup-compatibility/2006" xmlns:p14="http://schemas.microsoft.com/office/powerpoint/2010/main">
    <mc:Choice Requires="p14">
      <p:transition spd="slow" p14:dur="2000" advTm="76457"/>
    </mc:Choice>
    <mc:Fallback xmlns="">
      <p:transition spd="slow" advTm="76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4128"/>
            <a:ext cx="10836972" cy="711200"/>
          </a:xfrm>
        </p:spPr>
        <p:txBody>
          <a:bodyPr/>
          <a:lstStyle/>
          <a:p>
            <a:r>
              <a:rPr lang="en-GB" dirty="0"/>
              <a:t>Implications of the Carer’s (Scotland) Act 2016</a:t>
            </a:r>
          </a:p>
        </p:txBody>
      </p:sp>
      <p:sp>
        <p:nvSpPr>
          <p:cNvPr id="3" name="Content Placeholder 2"/>
          <p:cNvSpPr>
            <a:spLocks noGrp="1"/>
          </p:cNvSpPr>
          <p:nvPr>
            <p:ph idx="1"/>
          </p:nvPr>
        </p:nvSpPr>
        <p:spPr>
          <a:xfrm>
            <a:off x="685800" y="1540928"/>
            <a:ext cx="10571480" cy="3904832"/>
          </a:xfrm>
        </p:spPr>
        <p:txBody>
          <a:bodyPr/>
          <a:lstStyle/>
          <a:p>
            <a:r>
              <a:rPr lang="en-GB" dirty="0"/>
              <a:t>In your educational setting if you identify a young carer, you should inform them about their right to have a Young Carer Statement.</a:t>
            </a:r>
          </a:p>
          <a:p>
            <a:endParaRPr lang="en-GB" dirty="0"/>
          </a:p>
          <a:p>
            <a:r>
              <a:rPr lang="en-GB" dirty="0"/>
              <a:t>This Young Carer Statement will detail any additional support needs the young carer may have and how they would like to receive that support. This includes support in education.</a:t>
            </a:r>
          </a:p>
          <a:p>
            <a:endParaRPr lang="en-GB" dirty="0"/>
          </a:p>
          <a:p>
            <a:pPr lvl="0"/>
            <a:r>
              <a:rPr lang="en-GB" dirty="0"/>
              <a:t>Your local authority will be able to tell you who is leading on Young Carer Statements. It may be education, social work or a commissioned service such as a local young carer service. It may also be the health board where a young carer is in early learning and child care.</a:t>
            </a:r>
          </a:p>
          <a:p>
            <a:endParaRPr lang="en-GB" dirty="0"/>
          </a:p>
          <a:p>
            <a:r>
              <a:rPr lang="en-GB" dirty="0"/>
              <a:t>Details for each local authority can be found on the </a:t>
            </a:r>
            <a:r>
              <a:rPr lang="en-GB" dirty="0">
                <a:hlinkClick r:id="rId5"/>
              </a:rPr>
              <a:t>Carers Trust Digital Education Hub</a:t>
            </a:r>
            <a:endParaRPr lang="en-GB" dirty="0"/>
          </a:p>
        </p:txBody>
      </p:sp>
      <p:pic>
        <p:nvPicPr>
          <p:cNvPr id="6" name="Audio 5">
            <a:hlinkClick r:id="" action="ppaction://media"/>
            <a:extLst>
              <a:ext uri="{FF2B5EF4-FFF2-40B4-BE49-F238E27FC236}">
                <a16:creationId xmlns:a16="http://schemas.microsoft.com/office/drawing/2014/main" id="{83CC3C38-24B7-7151-AAB3-1B72AE5F6640}"/>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511938957"/>
      </p:ext>
    </p:extLst>
  </p:cSld>
  <p:clrMapOvr>
    <a:masterClrMapping/>
  </p:clrMapOvr>
  <mc:AlternateContent xmlns:mc="http://schemas.openxmlformats.org/markup-compatibility/2006" xmlns:p14="http://schemas.microsoft.com/office/powerpoint/2010/main">
    <mc:Choice Requires="p14">
      <p:transition spd="slow" p14:dur="2000" advTm="49554"/>
    </mc:Choice>
    <mc:Fallback xmlns="">
      <p:transition spd="slow" advTm="495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6884"/>
            <a:ext cx="10836972" cy="711200"/>
          </a:xfrm>
        </p:spPr>
        <p:txBody>
          <a:bodyPr/>
          <a:lstStyle/>
          <a:p>
            <a:r>
              <a:rPr lang="en-GB" dirty="0"/>
              <a:t>What is the Young Carers Statement?</a:t>
            </a:r>
          </a:p>
        </p:txBody>
      </p:sp>
      <p:sp>
        <p:nvSpPr>
          <p:cNvPr id="3" name="Content Placeholder 2"/>
          <p:cNvSpPr>
            <a:spLocks noGrp="1"/>
          </p:cNvSpPr>
          <p:nvPr>
            <p:ph idx="1"/>
          </p:nvPr>
        </p:nvSpPr>
        <p:spPr>
          <a:xfrm>
            <a:off x="685800" y="1854267"/>
            <a:ext cx="10977880" cy="3149466"/>
          </a:xfrm>
        </p:spPr>
        <p:txBody>
          <a:bodyPr/>
          <a:lstStyle/>
          <a:p>
            <a:r>
              <a:rPr lang="en-GB" dirty="0"/>
              <a:t>When and how the Young Carer Statement conversation is to take place is agreed with the young carer </a:t>
            </a:r>
          </a:p>
          <a:p>
            <a:endParaRPr lang="en-GB" dirty="0"/>
          </a:p>
          <a:p>
            <a:r>
              <a:rPr lang="en-GB" dirty="0"/>
              <a:t>The young carer gets a copy of the Statement and any other person that the young carer requests, unless there is a reason that this would not be appropriate. For example, it might not be considered appropriate (or there may not be consent) to share sensitive medical information about the person who is cared for</a:t>
            </a:r>
          </a:p>
          <a:p>
            <a:endParaRPr lang="en-GB" dirty="0"/>
          </a:p>
          <a:p>
            <a:r>
              <a:rPr lang="en-GB" dirty="0"/>
              <a:t>When a young carer turns 18 their Statement will continue until they are provided with an Adult Carer Support Plan. If they do not wish to continue providing care, they can choose not to have an Adult Carer Support Plan.</a:t>
            </a:r>
          </a:p>
          <a:p>
            <a:endParaRPr lang="en-GB" dirty="0"/>
          </a:p>
        </p:txBody>
      </p:sp>
      <p:pic>
        <p:nvPicPr>
          <p:cNvPr id="6" name="Audio 5">
            <a:hlinkClick r:id="" action="ppaction://media"/>
            <a:extLst>
              <a:ext uri="{FF2B5EF4-FFF2-40B4-BE49-F238E27FC236}">
                <a16:creationId xmlns:a16="http://schemas.microsoft.com/office/drawing/2014/main" id="{E85FCBD0-26B0-D9D2-881E-AEE102AEDA9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656871366"/>
      </p:ext>
    </p:extLst>
  </p:cSld>
  <p:clrMapOvr>
    <a:masterClrMapping/>
  </p:clrMapOvr>
  <mc:AlternateContent xmlns:mc="http://schemas.openxmlformats.org/markup-compatibility/2006" xmlns:p14="http://schemas.microsoft.com/office/powerpoint/2010/main">
    <mc:Choice Requires="p14">
      <p:transition spd="slow" p14:dur="2000" advTm="49471"/>
    </mc:Choice>
    <mc:Fallback xmlns="">
      <p:transition spd="slow" advTm="49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6884"/>
            <a:ext cx="10836972" cy="711200"/>
          </a:xfrm>
        </p:spPr>
        <p:txBody>
          <a:bodyPr/>
          <a:lstStyle/>
          <a:p>
            <a:r>
              <a:rPr lang="en-GB" dirty="0"/>
              <a:t>More about Young Carers Statements</a:t>
            </a:r>
          </a:p>
        </p:txBody>
      </p:sp>
      <p:sp>
        <p:nvSpPr>
          <p:cNvPr id="10" name="Content Placeholder 2">
            <a:extLst>
              <a:ext uri="{FF2B5EF4-FFF2-40B4-BE49-F238E27FC236}">
                <a16:creationId xmlns:a16="http://schemas.microsoft.com/office/drawing/2014/main" id="{61406138-4ADB-7F9A-6A95-37AF6D6B16EA}"/>
              </a:ext>
            </a:extLst>
          </p:cNvPr>
          <p:cNvSpPr txBox="1">
            <a:spLocks/>
          </p:cNvSpPr>
          <p:nvPr/>
        </p:nvSpPr>
        <p:spPr bwMode="auto">
          <a:xfrm>
            <a:off x="685800" y="1184086"/>
            <a:ext cx="5410200" cy="148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800" kern="0" dirty="0"/>
              <a:t>Listen to a Young Carer ask about the Statements:</a:t>
            </a:r>
          </a:p>
          <a:p>
            <a:pPr marL="285750" indent="-285750">
              <a:buFont typeface="Arial" panose="020B0604020202020204" pitchFamily="34" charset="0"/>
              <a:buChar char="•"/>
            </a:pPr>
            <a:r>
              <a:rPr lang="en-GB" sz="1800" kern="0" dirty="0"/>
              <a:t>what they are,</a:t>
            </a:r>
          </a:p>
          <a:p>
            <a:pPr marL="285750" indent="-285750">
              <a:buFont typeface="Arial" panose="020B0604020202020204" pitchFamily="34" charset="0"/>
              <a:buChar char="•"/>
            </a:pPr>
            <a:r>
              <a:rPr lang="en-GB" sz="1800" kern="0" dirty="0"/>
              <a:t>how to get one, and</a:t>
            </a:r>
          </a:p>
          <a:p>
            <a:pPr marL="285750" indent="-285750">
              <a:buFont typeface="Arial" panose="020B0604020202020204" pitchFamily="34" charset="0"/>
              <a:buChar char="•"/>
            </a:pPr>
            <a:r>
              <a:rPr lang="en-GB" sz="1800" kern="0" dirty="0"/>
              <a:t>who should help them get one</a:t>
            </a:r>
          </a:p>
          <a:p>
            <a:endParaRPr lang="en-GB" sz="1800" kern="0" dirty="0"/>
          </a:p>
        </p:txBody>
      </p:sp>
      <p:sp>
        <p:nvSpPr>
          <p:cNvPr id="3" name="Content Placeholder 2"/>
          <p:cNvSpPr>
            <a:spLocks noGrp="1"/>
          </p:cNvSpPr>
          <p:nvPr>
            <p:ph idx="1"/>
          </p:nvPr>
        </p:nvSpPr>
        <p:spPr>
          <a:xfrm>
            <a:off x="6745241" y="2184838"/>
            <a:ext cx="4674266" cy="3152591"/>
          </a:xfrm>
        </p:spPr>
        <p:txBody>
          <a:bodyPr/>
          <a:lstStyle/>
          <a:p>
            <a:r>
              <a:rPr lang="en-GB" sz="1800" dirty="0"/>
              <a:t>For easy read information about Young Carers Statements please visit:</a:t>
            </a:r>
          </a:p>
          <a:p>
            <a:endParaRPr lang="en-GB" sz="1800" dirty="0"/>
          </a:p>
          <a:p>
            <a:endParaRPr lang="en-GB" sz="1800" dirty="0"/>
          </a:p>
          <a:p>
            <a:endParaRPr lang="en-GB" sz="1800" dirty="0"/>
          </a:p>
          <a:p>
            <a:endParaRPr lang="en-GB" sz="1800" dirty="0"/>
          </a:p>
          <a:p>
            <a:endParaRPr lang="en-GB" sz="1800" dirty="0"/>
          </a:p>
          <a:p>
            <a:endParaRPr lang="en-GB" sz="1800" dirty="0"/>
          </a:p>
          <a:p>
            <a:r>
              <a:rPr lang="en-GB" sz="1600" dirty="0">
                <a:hlinkClick r:id="rId5"/>
              </a:rPr>
              <a:t>What is a Young Carer Statement? – Young Scot</a:t>
            </a:r>
            <a:endParaRPr lang="en-GB" sz="1800" dirty="0"/>
          </a:p>
          <a:p>
            <a:endParaRPr lang="en-GB" sz="1800" dirty="0"/>
          </a:p>
          <a:p>
            <a:endParaRPr lang="en-GB" sz="1800" dirty="0"/>
          </a:p>
        </p:txBody>
      </p:sp>
      <p:grpSp>
        <p:nvGrpSpPr>
          <p:cNvPr id="4" name="Group 3">
            <a:extLst>
              <a:ext uri="{C183D7F6-B498-43B3-948B-1728B52AA6E4}">
                <adec:decorative xmlns:adec="http://schemas.microsoft.com/office/drawing/2017/decorative" val="1"/>
              </a:ext>
            </a:extLst>
          </p:cNvPr>
          <p:cNvGrpSpPr/>
          <p:nvPr/>
        </p:nvGrpSpPr>
        <p:grpSpPr>
          <a:xfrm>
            <a:off x="676059" y="2509172"/>
            <a:ext cx="11300041" cy="3562322"/>
            <a:chOff x="7203171" y="1955521"/>
            <a:chExt cx="10438262" cy="3492462"/>
          </a:xfrm>
        </p:grpSpPr>
        <p:pic>
          <p:nvPicPr>
            <p:cNvPr id="5" name="Picture 4">
              <a:hlinkClick r:id="rId6"/>
            </p:cNvPr>
            <p:cNvPicPr>
              <a:picLocks noChangeAspect="1"/>
            </p:cNvPicPr>
            <p:nvPr/>
          </p:nvPicPr>
          <p:blipFill>
            <a:blip r:embed="rId7"/>
            <a:stretch>
              <a:fillRect/>
            </a:stretch>
          </p:blipFill>
          <p:spPr>
            <a:xfrm>
              <a:off x="7203172" y="1955521"/>
              <a:ext cx="4584652" cy="2749363"/>
            </a:xfrm>
            <a:prstGeom prst="rect">
              <a:avLst/>
            </a:prstGeom>
          </p:spPr>
        </p:pic>
        <p:sp>
          <p:nvSpPr>
            <p:cNvPr id="6" name="Content Placeholder 2"/>
            <p:cNvSpPr txBox="1">
              <a:spLocks/>
            </p:cNvSpPr>
            <p:nvPr/>
          </p:nvSpPr>
          <p:spPr bwMode="auto">
            <a:xfrm>
              <a:off x="7203171" y="4728315"/>
              <a:ext cx="10438262" cy="71966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solidFill>
                    <a:schemeClr val="tx1"/>
                  </a:solidFill>
                </a:rPr>
                <a:t>What is a Young Carer Statement?</a:t>
              </a:r>
            </a:p>
            <a:p>
              <a:r>
                <a:rPr lang="en-GB" sz="1600" kern="0" dirty="0">
                  <a:solidFill>
                    <a:schemeClr val="tx1"/>
                  </a:solidFill>
                  <a:hlinkClick r:id="rId6">
                    <a:extLst>
                      <a:ext uri="{A12FA001-AC4F-418D-AE19-62706E023703}">
                        <ahyp:hlinkClr xmlns:ahyp="http://schemas.microsoft.com/office/drawing/2018/hyperlinkcolor" val="tx"/>
                      </a:ext>
                    </a:extLst>
                  </a:hlinkClick>
                </a:rPr>
                <a:t>https://www.youtube.com/watch?v=2ti-R-NsT-U&amp;list=PLV0wpVbwgJcEdkHVBu0YyvwD1ieBvn0Lm&amp;index=7</a:t>
              </a:r>
              <a:r>
                <a:rPr lang="en-GB" sz="1600" kern="0" dirty="0">
                  <a:solidFill>
                    <a:schemeClr val="tx1"/>
                  </a:solidFill>
                </a:rPr>
                <a:t>  (</a:t>
              </a:r>
              <a:r>
                <a:rPr lang="en-GB" sz="1600" kern="0" dirty="0" err="1">
                  <a:solidFill>
                    <a:schemeClr val="tx1"/>
                  </a:solidFill>
                </a:rPr>
                <a:t>9min</a:t>
              </a:r>
              <a:r>
                <a:rPr lang="en-GB" sz="1600" kern="0" dirty="0">
                  <a:solidFill>
                    <a:schemeClr val="tx1"/>
                  </a:solidFill>
                </a:rPr>
                <a:t> </a:t>
              </a:r>
              <a:r>
                <a:rPr lang="en-GB" sz="1600" kern="0" dirty="0" err="1">
                  <a:solidFill>
                    <a:schemeClr val="tx1"/>
                  </a:solidFill>
                </a:rPr>
                <a:t>35sec</a:t>
              </a:r>
              <a:r>
                <a:rPr lang="en-GB" sz="1600" kern="0" dirty="0">
                  <a:solidFill>
                    <a:schemeClr val="tx1"/>
                  </a:solidFill>
                </a:rPr>
                <a:t>)</a:t>
              </a:r>
            </a:p>
          </p:txBody>
        </p:sp>
      </p:grpSp>
      <p:grpSp>
        <p:nvGrpSpPr>
          <p:cNvPr id="7" name="Group 6" descr="Young Scot Logo">
            <a:extLst>
              <a:ext uri="{FF2B5EF4-FFF2-40B4-BE49-F238E27FC236}">
                <a16:creationId xmlns:a16="http://schemas.microsoft.com/office/drawing/2014/main" id="{8BB48E5B-54C9-9243-93F0-2F22FE875950}"/>
              </a:ext>
            </a:extLst>
          </p:cNvPr>
          <p:cNvGrpSpPr/>
          <p:nvPr/>
        </p:nvGrpSpPr>
        <p:grpSpPr>
          <a:xfrm>
            <a:off x="7291582" y="3011466"/>
            <a:ext cx="3581584" cy="1206562"/>
            <a:chOff x="6967128" y="3797171"/>
            <a:chExt cx="3581584" cy="1206562"/>
          </a:xfrm>
        </p:grpSpPr>
        <p:pic>
          <p:nvPicPr>
            <p:cNvPr id="8" name="Picture 7">
              <a:hlinkClick r:id="rId5"/>
              <a:extLst>
                <a:ext uri="{FF2B5EF4-FFF2-40B4-BE49-F238E27FC236}">
                  <a16:creationId xmlns:a16="http://schemas.microsoft.com/office/drawing/2014/main" id="{E16C7397-C862-1E16-F70C-498633162175}"/>
                </a:ext>
              </a:extLst>
            </p:cNvPr>
            <p:cNvPicPr>
              <a:picLocks noChangeAspect="1"/>
            </p:cNvPicPr>
            <p:nvPr/>
          </p:nvPicPr>
          <p:blipFill>
            <a:blip r:embed="rId8"/>
            <a:stretch>
              <a:fillRect/>
            </a:stretch>
          </p:blipFill>
          <p:spPr>
            <a:xfrm>
              <a:off x="6967128" y="3797171"/>
              <a:ext cx="3581584" cy="1206562"/>
            </a:xfrm>
            <a:prstGeom prst="rect">
              <a:avLst/>
            </a:prstGeom>
          </p:spPr>
        </p:pic>
        <p:sp>
          <p:nvSpPr>
            <p:cNvPr id="9" name="Rectangle 8">
              <a:extLst>
                <a:ext uri="{FF2B5EF4-FFF2-40B4-BE49-F238E27FC236}">
                  <a16:creationId xmlns:a16="http://schemas.microsoft.com/office/drawing/2014/main" id="{D8450B74-3AAC-D568-29D5-D8D1AA42336A}"/>
                </a:ext>
              </a:extLst>
            </p:cNvPr>
            <p:cNvSpPr/>
            <p:nvPr/>
          </p:nvSpPr>
          <p:spPr>
            <a:xfrm>
              <a:off x="10027510" y="3797171"/>
              <a:ext cx="511461" cy="37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pic>
        <p:nvPicPr>
          <p:cNvPr id="14" name="Audio 13">
            <a:hlinkClick r:id="" action="ppaction://media"/>
            <a:extLst>
              <a:ext uri="{FF2B5EF4-FFF2-40B4-BE49-F238E27FC236}">
                <a16:creationId xmlns:a16="http://schemas.microsoft.com/office/drawing/2014/main" id="{D759744D-9E73-9E2B-D421-42DB15A17ECB}"/>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597775238"/>
      </p:ext>
    </p:extLst>
  </p:cSld>
  <p:clrMapOvr>
    <a:masterClrMapping/>
  </p:clrMapOvr>
  <mc:AlternateContent xmlns:mc="http://schemas.openxmlformats.org/markup-compatibility/2006" xmlns:p14="http://schemas.microsoft.com/office/powerpoint/2010/main">
    <mc:Choice Requires="p14">
      <p:transition spd="slow" p14:dur="2000" advTm="36486"/>
    </mc:Choice>
    <mc:Fallback xmlns="">
      <p:transition spd="slow" advTm="36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3753"/>
            <a:ext cx="10836972" cy="711200"/>
          </a:xfrm>
        </p:spPr>
        <p:txBody>
          <a:bodyPr/>
          <a:lstStyle/>
          <a:p>
            <a:r>
              <a:rPr lang="en-GB" dirty="0"/>
              <a:t>In summary a Young Carer Statement should contain</a:t>
            </a:r>
          </a:p>
        </p:txBody>
      </p:sp>
      <p:sp>
        <p:nvSpPr>
          <p:cNvPr id="3" name="Content Placeholder 2"/>
          <p:cNvSpPr>
            <a:spLocks noGrp="1"/>
          </p:cNvSpPr>
          <p:nvPr>
            <p:ph idx="1"/>
          </p:nvPr>
        </p:nvSpPr>
        <p:spPr>
          <a:xfrm>
            <a:off x="685800" y="1489593"/>
            <a:ext cx="10633076" cy="5109594"/>
          </a:xfrm>
        </p:spPr>
        <p:txBody>
          <a:bodyPr/>
          <a:lstStyle/>
          <a:p>
            <a:r>
              <a:rPr lang="en-GB" dirty="0"/>
              <a:t>information about the young carer’s circumstances and caring role, such as:-</a:t>
            </a:r>
          </a:p>
          <a:p>
            <a:endParaRPr lang="en-GB" dirty="0"/>
          </a:p>
          <a:p>
            <a:pPr marL="285750" lvl="0" indent="-285750">
              <a:buFont typeface="Arial" panose="020B0604020202020204" pitchFamily="34" charset="0"/>
              <a:buChar char="•"/>
            </a:pPr>
            <a:r>
              <a:rPr lang="en-GB" dirty="0"/>
              <a:t>the nature and extent of the care provided and the impact on the young carers wellbeing and day-to-day life including education</a:t>
            </a:r>
          </a:p>
          <a:p>
            <a:pPr marL="285750" lvl="0" indent="-285750">
              <a:buFont typeface="Arial" panose="020B0604020202020204" pitchFamily="34" charset="0"/>
              <a:buChar char="•"/>
            </a:pPr>
            <a:r>
              <a:rPr lang="en-GB" dirty="0"/>
              <a:t>the extent to which the young carer is able and willing to provide care</a:t>
            </a:r>
          </a:p>
          <a:p>
            <a:pPr marL="285750" lvl="0" indent="-285750">
              <a:buFont typeface="Arial" panose="020B0604020202020204" pitchFamily="34" charset="0"/>
              <a:buChar char="•"/>
            </a:pPr>
            <a:r>
              <a:rPr lang="en-GB" dirty="0"/>
              <a:t>emergency and future care planning, including any arrangements that are in place</a:t>
            </a:r>
          </a:p>
          <a:p>
            <a:pPr marL="285750" lvl="0" indent="-285750">
              <a:buFont typeface="Arial" panose="020B0604020202020204" pitchFamily="34" charset="0"/>
              <a:buChar char="•"/>
            </a:pPr>
            <a:r>
              <a:rPr lang="en-GB" dirty="0"/>
              <a:t>what 'personal outcomes' matter to the young carer in order continue to provide care, to have a life alongside caring, and to improve their health and wellbeing</a:t>
            </a:r>
          </a:p>
          <a:p>
            <a:pPr marL="285750" lvl="0" indent="-285750">
              <a:buFont typeface="Arial" panose="020B0604020202020204" pitchFamily="34" charset="0"/>
              <a:buChar char="•"/>
            </a:pPr>
            <a:r>
              <a:rPr lang="en-GB" dirty="0"/>
              <a:t>support available if they live in a different local authority from the person they care for</a:t>
            </a:r>
          </a:p>
          <a:p>
            <a:pPr marL="285750" lvl="0" indent="-285750">
              <a:buFont typeface="Arial" panose="020B0604020202020204" pitchFamily="34" charset="0"/>
              <a:buChar char="•"/>
            </a:pPr>
            <a:r>
              <a:rPr lang="en-GB" dirty="0"/>
              <a:t>whether support should be provided as a break from caring</a:t>
            </a:r>
          </a:p>
          <a:p>
            <a:pPr marL="285750" lvl="0" indent="-285750">
              <a:buFont typeface="Arial" panose="020B0604020202020204" pitchFamily="34" charset="0"/>
              <a:buChar char="•"/>
            </a:pPr>
            <a:r>
              <a:rPr lang="en-GB" dirty="0"/>
              <a:t>any support which the responsible authority intends to provide to the young carer</a:t>
            </a:r>
          </a:p>
          <a:p>
            <a:pPr marL="285750" lvl="0" indent="-285750">
              <a:buFont typeface="Arial" panose="020B0604020202020204" pitchFamily="34" charset="0"/>
              <a:buChar char="•"/>
            </a:pPr>
            <a:r>
              <a:rPr lang="en-GB" dirty="0"/>
              <a:t>the circumstances in which the Young Carer Statement is to be reviewed.</a:t>
            </a:r>
          </a:p>
        </p:txBody>
      </p:sp>
      <p:pic>
        <p:nvPicPr>
          <p:cNvPr id="6" name="Audio 5">
            <a:hlinkClick r:id="" action="ppaction://media"/>
            <a:extLst>
              <a:ext uri="{FF2B5EF4-FFF2-40B4-BE49-F238E27FC236}">
                <a16:creationId xmlns:a16="http://schemas.microsoft.com/office/drawing/2014/main" id="{FDE8C227-11E6-0079-3286-CC1781237A33}"/>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813973518"/>
      </p:ext>
    </p:extLst>
  </p:cSld>
  <p:clrMapOvr>
    <a:masterClrMapping/>
  </p:clrMapOvr>
  <mc:AlternateContent xmlns:mc="http://schemas.openxmlformats.org/markup-compatibility/2006" xmlns:p14="http://schemas.microsoft.com/office/powerpoint/2010/main">
    <mc:Choice Requires="p14">
      <p:transition spd="slow" p14:dur="2000" advTm="63156"/>
    </mc:Choice>
    <mc:Fallback xmlns="">
      <p:transition spd="slow" advTm="63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Activity Reflection question 4</a:t>
            </a:r>
          </a:p>
        </p:txBody>
      </p:sp>
      <p:sp>
        <p:nvSpPr>
          <p:cNvPr id="5" name="Content Placeholder 2"/>
          <p:cNvSpPr txBox="1">
            <a:spLocks/>
          </p:cNvSpPr>
          <p:nvPr/>
        </p:nvSpPr>
        <p:spPr bwMode="auto">
          <a:xfrm>
            <a:off x="662795" y="1622995"/>
            <a:ext cx="10817923" cy="117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solidFill>
                  <a:srgbClr val="000000"/>
                </a:solidFill>
                <a:effectLst/>
                <a:latin typeface="Arial" panose="020B0604020202020204" pitchFamily="34" charset="0"/>
                <a:ea typeface="Arial" panose="020B0604020202020204" pitchFamily="34" charset="0"/>
              </a:rPr>
              <a:t>In your educational authority who is responsible for supporting a young carer to complete their Young Carer Statement and can you view a template of it? </a:t>
            </a:r>
            <a:r>
              <a:rPr lang="en-GB" kern="0" dirty="0"/>
              <a:t>	                    </a:t>
            </a:r>
          </a:p>
          <a:p>
            <a:r>
              <a:rPr lang="en-GB" sz="1400" kern="0" dirty="0"/>
              <a:t>(record your thoughts in the professional learning log)</a:t>
            </a:r>
          </a:p>
        </p:txBody>
      </p:sp>
      <p:pic>
        <p:nvPicPr>
          <p:cNvPr id="2" name="Picture 1" descr="Question Mark Response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5612" y="2794959"/>
            <a:ext cx="3272287" cy="3272287"/>
          </a:xfrm>
          <a:prstGeom prst="rect">
            <a:avLst/>
          </a:prstGeom>
        </p:spPr>
      </p:pic>
      <p:pic>
        <p:nvPicPr>
          <p:cNvPr id="8" name="Audio 7">
            <a:hlinkClick r:id="" action="ppaction://media"/>
            <a:extLst>
              <a:ext uri="{FF2B5EF4-FFF2-40B4-BE49-F238E27FC236}">
                <a16:creationId xmlns:a16="http://schemas.microsoft.com/office/drawing/2014/main" id="{71EC5120-FF2C-62B8-237A-BABCC31EECA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77474902"/>
      </p:ext>
    </p:extLst>
  </p:cSld>
  <p:clrMapOvr>
    <a:masterClrMapping/>
  </p:clrMapOvr>
  <mc:AlternateContent xmlns:mc="http://schemas.openxmlformats.org/markup-compatibility/2006" xmlns:p14="http://schemas.microsoft.com/office/powerpoint/2010/main">
    <mc:Choice Requires="p14">
      <p:transition spd="slow" p14:dur="2000" advTm="22236"/>
    </mc:Choice>
    <mc:Fallback xmlns="">
      <p:transition spd="slow" advTm="22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ct:contentTypeSchema xmlns:ct="http://schemas.microsoft.com/office/2006/metadata/contentType" xmlns:ma="http://schemas.microsoft.com/office/2006/metadata/properties/metaAttributes" ct:_="" ma:_="" ma:contentTypeName="Document" ma:contentTypeID="0x01010053CDEFF26B41FC4EBE047BA539D8A916" ma:contentTypeVersion="14" ma:contentTypeDescription="Create a new document." ma:contentTypeScope="" ma:versionID="4c6631ba1f905652d62f655b6505f8ca">
  <xsd:schema xmlns:xsd="http://www.w3.org/2001/XMLSchema" xmlns:xs="http://www.w3.org/2001/XMLSchema" xmlns:p="http://schemas.microsoft.com/office/2006/metadata/properties" xmlns:ns3="04c2ad2a-64ee-43bb-8057-bcc149cdce45" xmlns:ns4="b975cf0e-a5f5-4f76-a7fd-397964997e33" targetNamespace="http://schemas.microsoft.com/office/2006/metadata/properties" ma:root="true" ma:fieldsID="a01e9b7bfa01ee19a5a53e1905d7f48b" ns3:_="" ns4:_="">
    <xsd:import namespace="04c2ad2a-64ee-43bb-8057-bcc149cdce45"/>
    <xsd:import namespace="b975cf0e-a5f5-4f76-a7fd-397964997e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2ad2a-64ee-43bb-8057-bcc149cdc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5cf0e-a5f5-4f76-a7fd-397964997e3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b975cf0e-a5f5-4f76-a7fd-397964997e33"/>
    <ds:schemaRef ds:uri="04c2ad2a-64ee-43bb-8057-bcc149cdce45"/>
    <ds:schemaRef ds:uri="http://purl.org/dc/elements/1.1/"/>
    <ds:schemaRef ds:uri="http://schemas.microsoft.com/office/infopath/2007/PartnerControls"/>
    <ds:schemaRef ds:uri="http://schemas.microsoft.com/office/2006/metadata/properties"/>
    <ds:schemaRef ds:uri="http://purl.org/dc/dcmitype/"/>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1682E3BB-0B44-4254-A19A-8349C8DFB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2ad2a-64ee-43bb-8057-bcc149cdce45"/>
    <ds:schemaRef ds:uri="b975cf0e-a5f5-4f76-a7fd-397964997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7351</TotalTime>
  <Words>1924</Words>
  <Application>Microsoft Office PowerPoint</Application>
  <PresentationFormat>Widescreen</PresentationFormat>
  <Paragraphs>114</Paragraphs>
  <Slides>8</Slides>
  <Notes>8</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Bold</vt:lpstr>
      <vt:lpstr>Calibri</vt:lpstr>
      <vt:lpstr>Lucida Grande</vt:lpstr>
      <vt:lpstr>Wingdings</vt:lpstr>
      <vt:lpstr>Powerpoint_template</vt:lpstr>
      <vt:lpstr>Supporting Young Carers in Education</vt:lpstr>
      <vt:lpstr>Module 2: Young Carers and The Law, Their     Rights, and Their Voice</vt:lpstr>
      <vt:lpstr>The Legal Bit - Legislation, Policies and Guidance</vt:lpstr>
      <vt:lpstr>Implications of the Carer’s (Scotland) Act 2016</vt:lpstr>
      <vt:lpstr>What is the Young Carers Statement?</vt:lpstr>
      <vt:lpstr>More about Young Carers Statements</vt:lpstr>
      <vt:lpstr>In summary a Young Carer Statement should contain</vt:lpstr>
      <vt:lpstr>Activity Reflection question 4</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Young Carers in Education - Module 2A</dc:title>
  <dc:creator>Mccullough J (Janine)</dc:creator>
  <cp:lastModifiedBy>Jeremy Stevenson</cp:lastModifiedBy>
  <cp:revision>200</cp:revision>
  <cp:lastPrinted>2019-11-05T17:12:05Z</cp:lastPrinted>
  <dcterms:created xsi:type="dcterms:W3CDTF">2019-04-29T14:28:00Z</dcterms:created>
  <dcterms:modified xsi:type="dcterms:W3CDTF">2024-08-20T11:10:21Z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0x01010053CDEFF26B41FC4EBE047BA539D8A916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