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1"/>
  </p:notesMasterIdLst>
  <p:sldIdLst>
    <p:sldId id="272" r:id="rId2"/>
    <p:sldId id="275" r:id="rId3"/>
    <p:sldId id="346" r:id="rId4"/>
    <p:sldId id="2946" r:id="rId5"/>
    <p:sldId id="2973" r:id="rId6"/>
    <p:sldId id="2971" r:id="rId7"/>
    <p:sldId id="2978" r:id="rId8"/>
    <p:sldId id="1554" r:id="rId9"/>
    <p:sldId id="2974" r:id="rId10"/>
    <p:sldId id="1566" r:id="rId11"/>
    <p:sldId id="2975" r:id="rId12"/>
    <p:sldId id="2977" r:id="rId13"/>
    <p:sldId id="1567" r:id="rId14"/>
    <p:sldId id="1672" r:id="rId15"/>
    <p:sldId id="2969" r:id="rId16"/>
    <p:sldId id="1568" r:id="rId17"/>
    <p:sldId id="2970" r:id="rId18"/>
    <p:sldId id="2959" r:id="rId19"/>
    <p:sldId id="2945" r:id="rId20"/>
    <p:sldId id="1569" r:id="rId21"/>
    <p:sldId id="2925" r:id="rId22"/>
    <p:sldId id="2957" r:id="rId23"/>
    <p:sldId id="2958" r:id="rId24"/>
    <p:sldId id="2956" r:id="rId25"/>
    <p:sldId id="2954" r:id="rId26"/>
    <p:sldId id="2955" r:id="rId27"/>
    <p:sldId id="2953" r:id="rId28"/>
    <p:sldId id="268" r:id="rId29"/>
    <p:sldId id="316"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3" autoAdjust="0"/>
    <p:restoredTop sz="68735" autoAdjust="0"/>
  </p:normalViewPr>
  <p:slideViewPr>
    <p:cSldViewPr snapToGrid="0">
      <p:cViewPr varScale="1">
        <p:scale>
          <a:sx n="51" d="100"/>
          <a:sy n="51" d="100"/>
        </p:scale>
        <p:origin x="340" y="36"/>
      </p:cViewPr>
      <p:guideLst/>
    </p:cSldViewPr>
  </p:slideViewPr>
  <p:outlineViewPr>
    <p:cViewPr>
      <p:scale>
        <a:sx n="33" d="100"/>
        <a:sy n="33" d="100"/>
      </p:scale>
      <p:origin x="0" y="-403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 Foreman" userId="1cfa5fa4-6413-4bfc-881f-e54539b751bb" providerId="ADAL" clId="{FE919546-E30A-46A8-9483-F7DBC83CD46C}"/>
    <pc:docChg chg="modSld">
      <pc:chgData name="Fran Foreman" userId="1cfa5fa4-6413-4bfc-881f-e54539b751bb" providerId="ADAL" clId="{FE919546-E30A-46A8-9483-F7DBC83CD46C}" dt="2026-03-26T21:36:21.795" v="23" actId="20577"/>
      <pc:docMkLst>
        <pc:docMk/>
      </pc:docMkLst>
      <pc:sldChg chg="modNotesTx">
        <pc:chgData name="Fran Foreman" userId="1cfa5fa4-6413-4bfc-881f-e54539b751bb" providerId="ADAL" clId="{FE919546-E30A-46A8-9483-F7DBC83CD46C}" dt="2026-03-26T21:36:21.795" v="23" actId="20577"/>
        <pc:sldMkLst>
          <pc:docMk/>
          <pc:sldMk cId="3515790239" sldId="268"/>
        </pc:sldMkLst>
      </pc:sldChg>
      <pc:sldChg chg="modNotesTx">
        <pc:chgData name="Fran Foreman" userId="1cfa5fa4-6413-4bfc-881f-e54539b751bb" providerId="ADAL" clId="{FE919546-E30A-46A8-9483-F7DBC83CD46C}" dt="2026-03-26T21:35:00.681" v="0" actId="20577"/>
        <pc:sldMkLst>
          <pc:docMk/>
          <pc:sldMk cId="3205266082" sldId="275"/>
        </pc:sldMkLst>
      </pc:sldChg>
      <pc:sldChg chg="modNotesTx">
        <pc:chgData name="Fran Foreman" userId="1cfa5fa4-6413-4bfc-881f-e54539b751bb" providerId="ADAL" clId="{FE919546-E30A-46A8-9483-F7DBC83CD46C}" dt="2026-03-26T21:35:03.666" v="1" actId="20577"/>
        <pc:sldMkLst>
          <pc:docMk/>
          <pc:sldMk cId="1307844666" sldId="346"/>
        </pc:sldMkLst>
      </pc:sldChg>
      <pc:sldChg chg="modNotesTx">
        <pc:chgData name="Fran Foreman" userId="1cfa5fa4-6413-4bfc-881f-e54539b751bb" providerId="ADAL" clId="{FE919546-E30A-46A8-9483-F7DBC83CD46C}" dt="2026-03-26T21:35:17.504" v="5" actId="20577"/>
        <pc:sldMkLst>
          <pc:docMk/>
          <pc:sldMk cId="4106589233" sldId="1554"/>
        </pc:sldMkLst>
      </pc:sldChg>
      <pc:sldChg chg="modNotesTx">
        <pc:chgData name="Fran Foreman" userId="1cfa5fa4-6413-4bfc-881f-e54539b751bb" providerId="ADAL" clId="{FE919546-E30A-46A8-9483-F7DBC83CD46C}" dt="2026-03-26T21:35:28.903" v="7" actId="20577"/>
        <pc:sldMkLst>
          <pc:docMk/>
          <pc:sldMk cId="808925773" sldId="1566"/>
        </pc:sldMkLst>
      </pc:sldChg>
      <pc:sldChg chg="modNotesTx">
        <pc:chgData name="Fran Foreman" userId="1cfa5fa4-6413-4bfc-881f-e54539b751bb" providerId="ADAL" clId="{FE919546-E30A-46A8-9483-F7DBC83CD46C}" dt="2026-03-26T21:35:37.343" v="10" actId="20577"/>
        <pc:sldMkLst>
          <pc:docMk/>
          <pc:sldMk cId="1654930092" sldId="1567"/>
        </pc:sldMkLst>
      </pc:sldChg>
      <pc:sldChg chg="modNotesTx">
        <pc:chgData name="Fran Foreman" userId="1cfa5fa4-6413-4bfc-881f-e54539b751bb" providerId="ADAL" clId="{FE919546-E30A-46A8-9483-F7DBC83CD46C}" dt="2026-03-26T21:35:47.772" v="13" actId="20577"/>
        <pc:sldMkLst>
          <pc:docMk/>
          <pc:sldMk cId="119606361" sldId="1568"/>
        </pc:sldMkLst>
      </pc:sldChg>
      <pc:sldChg chg="modNotesTx">
        <pc:chgData name="Fran Foreman" userId="1cfa5fa4-6413-4bfc-881f-e54539b751bb" providerId="ADAL" clId="{FE919546-E30A-46A8-9483-F7DBC83CD46C}" dt="2026-03-26T21:36:00.962" v="17" actId="20577"/>
        <pc:sldMkLst>
          <pc:docMk/>
          <pc:sldMk cId="2531981916" sldId="1569"/>
        </pc:sldMkLst>
      </pc:sldChg>
      <pc:sldChg chg="modNotesTx">
        <pc:chgData name="Fran Foreman" userId="1cfa5fa4-6413-4bfc-881f-e54539b751bb" providerId="ADAL" clId="{FE919546-E30A-46A8-9483-F7DBC83CD46C}" dt="2026-03-26T21:35:39.402" v="11" actId="20577"/>
        <pc:sldMkLst>
          <pc:docMk/>
          <pc:sldMk cId="82289329" sldId="1672"/>
        </pc:sldMkLst>
      </pc:sldChg>
      <pc:sldChg chg="modNotesTx">
        <pc:chgData name="Fran Foreman" userId="1cfa5fa4-6413-4bfc-881f-e54539b751bb" providerId="ADAL" clId="{FE919546-E30A-46A8-9483-F7DBC83CD46C}" dt="2026-03-26T21:36:02.727" v="18" actId="20577"/>
        <pc:sldMkLst>
          <pc:docMk/>
          <pc:sldMk cId="434480563" sldId="2925"/>
        </pc:sldMkLst>
      </pc:sldChg>
      <pc:sldChg chg="modNotesTx">
        <pc:chgData name="Fran Foreman" userId="1cfa5fa4-6413-4bfc-881f-e54539b751bb" providerId="ADAL" clId="{FE919546-E30A-46A8-9483-F7DBC83CD46C}" dt="2026-03-26T21:35:58.574" v="16" actId="20577"/>
        <pc:sldMkLst>
          <pc:docMk/>
          <pc:sldMk cId="282357609" sldId="2945"/>
        </pc:sldMkLst>
      </pc:sldChg>
      <pc:sldChg chg="modNotesTx">
        <pc:chgData name="Fran Foreman" userId="1cfa5fa4-6413-4bfc-881f-e54539b751bb" providerId="ADAL" clId="{FE919546-E30A-46A8-9483-F7DBC83CD46C}" dt="2026-03-26T21:36:18.844" v="22" actId="20577"/>
        <pc:sldMkLst>
          <pc:docMk/>
          <pc:sldMk cId="3188477200" sldId="2953"/>
        </pc:sldMkLst>
      </pc:sldChg>
      <pc:sldChg chg="modNotesTx">
        <pc:chgData name="Fran Foreman" userId="1cfa5fa4-6413-4bfc-881f-e54539b751bb" providerId="ADAL" clId="{FE919546-E30A-46A8-9483-F7DBC83CD46C}" dt="2026-03-26T21:36:12.916" v="21" actId="20577"/>
        <pc:sldMkLst>
          <pc:docMk/>
          <pc:sldMk cId="2751922214" sldId="2956"/>
        </pc:sldMkLst>
      </pc:sldChg>
      <pc:sldChg chg="modNotesTx">
        <pc:chgData name="Fran Foreman" userId="1cfa5fa4-6413-4bfc-881f-e54539b751bb" providerId="ADAL" clId="{FE919546-E30A-46A8-9483-F7DBC83CD46C}" dt="2026-03-26T21:36:06.102" v="19" actId="20577"/>
        <pc:sldMkLst>
          <pc:docMk/>
          <pc:sldMk cId="2946811279" sldId="2957"/>
        </pc:sldMkLst>
      </pc:sldChg>
      <pc:sldChg chg="modNotesTx">
        <pc:chgData name="Fran Foreman" userId="1cfa5fa4-6413-4bfc-881f-e54539b751bb" providerId="ADAL" clId="{FE919546-E30A-46A8-9483-F7DBC83CD46C}" dt="2026-03-26T21:36:08.685" v="20" actId="20577"/>
        <pc:sldMkLst>
          <pc:docMk/>
          <pc:sldMk cId="1048835319" sldId="2958"/>
        </pc:sldMkLst>
      </pc:sldChg>
      <pc:sldChg chg="modNotesTx">
        <pc:chgData name="Fran Foreman" userId="1cfa5fa4-6413-4bfc-881f-e54539b751bb" providerId="ADAL" clId="{FE919546-E30A-46A8-9483-F7DBC83CD46C}" dt="2026-03-26T21:35:54.581" v="15" actId="20577"/>
        <pc:sldMkLst>
          <pc:docMk/>
          <pc:sldMk cId="2592726259" sldId="2959"/>
        </pc:sldMkLst>
      </pc:sldChg>
      <pc:sldChg chg="modNotesTx">
        <pc:chgData name="Fran Foreman" userId="1cfa5fa4-6413-4bfc-881f-e54539b751bb" providerId="ADAL" clId="{FE919546-E30A-46A8-9483-F7DBC83CD46C}" dt="2026-03-26T21:35:43.504" v="12" actId="20577"/>
        <pc:sldMkLst>
          <pc:docMk/>
          <pc:sldMk cId="2312048733" sldId="2969"/>
        </pc:sldMkLst>
      </pc:sldChg>
      <pc:sldChg chg="modNotesTx">
        <pc:chgData name="Fran Foreman" userId="1cfa5fa4-6413-4bfc-881f-e54539b751bb" providerId="ADAL" clId="{FE919546-E30A-46A8-9483-F7DBC83CD46C}" dt="2026-03-26T21:35:52.042" v="14" actId="20577"/>
        <pc:sldMkLst>
          <pc:docMk/>
          <pc:sldMk cId="1444913420" sldId="2970"/>
        </pc:sldMkLst>
      </pc:sldChg>
      <pc:sldChg chg="modNotesTx">
        <pc:chgData name="Fran Foreman" userId="1cfa5fa4-6413-4bfc-881f-e54539b751bb" providerId="ADAL" clId="{FE919546-E30A-46A8-9483-F7DBC83CD46C}" dt="2026-03-26T21:35:10.491" v="3" actId="20577"/>
        <pc:sldMkLst>
          <pc:docMk/>
          <pc:sldMk cId="1884487500" sldId="2971"/>
        </pc:sldMkLst>
      </pc:sldChg>
      <pc:sldChg chg="modNotesTx">
        <pc:chgData name="Fran Foreman" userId="1cfa5fa4-6413-4bfc-881f-e54539b751bb" providerId="ADAL" clId="{FE919546-E30A-46A8-9483-F7DBC83CD46C}" dt="2026-03-26T21:35:08.149" v="2" actId="20577"/>
        <pc:sldMkLst>
          <pc:docMk/>
          <pc:sldMk cId="1690774989" sldId="2973"/>
        </pc:sldMkLst>
      </pc:sldChg>
      <pc:sldChg chg="modNotesTx">
        <pc:chgData name="Fran Foreman" userId="1cfa5fa4-6413-4bfc-881f-e54539b751bb" providerId="ADAL" clId="{FE919546-E30A-46A8-9483-F7DBC83CD46C}" dt="2026-03-26T21:35:22.820" v="6" actId="20577"/>
        <pc:sldMkLst>
          <pc:docMk/>
          <pc:sldMk cId="2417751221" sldId="2974"/>
        </pc:sldMkLst>
      </pc:sldChg>
      <pc:sldChg chg="modNotesTx">
        <pc:chgData name="Fran Foreman" userId="1cfa5fa4-6413-4bfc-881f-e54539b751bb" providerId="ADAL" clId="{FE919546-E30A-46A8-9483-F7DBC83CD46C}" dt="2026-03-26T21:35:32.426" v="8" actId="20577"/>
        <pc:sldMkLst>
          <pc:docMk/>
          <pc:sldMk cId="2683752463" sldId="2975"/>
        </pc:sldMkLst>
      </pc:sldChg>
      <pc:sldChg chg="modNotesTx">
        <pc:chgData name="Fran Foreman" userId="1cfa5fa4-6413-4bfc-881f-e54539b751bb" providerId="ADAL" clId="{FE919546-E30A-46A8-9483-F7DBC83CD46C}" dt="2026-03-26T21:35:34.783" v="9" actId="20577"/>
        <pc:sldMkLst>
          <pc:docMk/>
          <pc:sldMk cId="1755977975" sldId="2977"/>
        </pc:sldMkLst>
      </pc:sldChg>
      <pc:sldChg chg="modNotesTx">
        <pc:chgData name="Fran Foreman" userId="1cfa5fa4-6413-4bfc-881f-e54539b751bb" providerId="ADAL" clId="{FE919546-E30A-46A8-9483-F7DBC83CD46C}" dt="2026-03-26T21:35:14.745" v="4" actId="20577"/>
        <pc:sldMkLst>
          <pc:docMk/>
          <pc:sldMk cId="3122543082" sldId="297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B873F6-9722-476D-B623-FAEE5B7E89F7}" type="datetimeFigureOut">
              <a:rPr lang="en-GB" smtClean="0"/>
              <a:t>26/03/2026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C168FBC-445A-4ABF-8C65-1ACAB363C20E}" type="slidenum">
              <a:rPr lang="en-GB" smtClean="0"/>
              <a:t>‹#›</a:t>
            </a:fld>
            <a:endParaRPr lang="en-GB"/>
          </a:p>
        </p:txBody>
      </p:sp>
    </p:spTree>
    <p:extLst>
      <p:ext uri="{BB962C8B-B14F-4D97-AF65-F5344CB8AC3E}">
        <p14:creationId xmlns:p14="http://schemas.microsoft.com/office/powerpoint/2010/main" val="6891112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EAFAB5-36C2-B27E-7A98-2D4FA33D53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0BCBE26-B370-3B27-5FB0-CCFE6964F9D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F41F164-F9B5-56E5-8B90-C77CC4CC9C2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50360230-7019-6988-809C-C43BBB8DD33B}"/>
              </a:ext>
            </a:extLst>
          </p:cNvPr>
          <p:cNvSpPr>
            <a:spLocks noGrp="1"/>
          </p:cNvSpPr>
          <p:nvPr>
            <p:ph type="sldNum" sz="quarter" idx="5"/>
          </p:nvPr>
        </p:nvSpPr>
        <p:spPr/>
        <p:txBody>
          <a:bodyPr/>
          <a:lstStyle/>
          <a:p>
            <a:fld id="{9035681A-6C9B-44AB-8D69-E5FD41F7E01E}" type="slidenum">
              <a:rPr lang="en-GB" smtClean="0"/>
              <a:t>2</a:t>
            </a:fld>
            <a:endParaRPr lang="en-GB"/>
          </a:p>
        </p:txBody>
      </p:sp>
    </p:spTree>
    <p:extLst>
      <p:ext uri="{BB962C8B-B14F-4D97-AF65-F5344CB8AC3E}">
        <p14:creationId xmlns:p14="http://schemas.microsoft.com/office/powerpoint/2010/main" val="36856457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normAutofit/>
          </a:bodyPr>
          <a:lstStyle/>
          <a:p>
            <a:endParaRPr lang="en-GB" dirty="0"/>
          </a:p>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60587E4-8D9A-4709-9FA4-EF9802EDB3DF}"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7000482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11B53D-1F6D-3816-8CEB-CFDB2C7DA8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8B661-77B1-00F6-28D6-45660CEF41F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2865645-9AA3-5D02-E262-3CC322CA451F}"/>
              </a:ext>
            </a:extLst>
          </p:cNvPr>
          <p:cNvSpPr>
            <a:spLocks noGrp="1"/>
          </p:cNvSpPr>
          <p:nvPr>
            <p:ph type="body" idx="1"/>
          </p:nvPr>
        </p:nvSpPr>
        <p:spPr/>
        <p:txBody>
          <a:bodyPr/>
          <a:lstStyle/>
          <a:p>
            <a:pPr marL="171450" indent="-171450">
              <a:buFont typeface="Arial" panose="020B0604020202020204" pitchFamily="34" charset="0"/>
              <a:buChar char="•"/>
            </a:pPr>
            <a:endParaRPr lang="en-GB" dirty="0">
              <a:ea typeface="Calibri"/>
              <a:cs typeface="Calibri"/>
            </a:endParaRPr>
          </a:p>
        </p:txBody>
      </p:sp>
      <p:sp>
        <p:nvSpPr>
          <p:cNvPr id="4" name="Slide Number Placeholder 3">
            <a:extLst>
              <a:ext uri="{FF2B5EF4-FFF2-40B4-BE49-F238E27FC236}">
                <a16:creationId xmlns:a16="http://schemas.microsoft.com/office/drawing/2014/main" id="{ADA9A726-7DCF-3F51-627A-872B8C061FCF}"/>
              </a:ext>
            </a:extLst>
          </p:cNvPr>
          <p:cNvSpPr>
            <a:spLocks noGrp="1"/>
          </p:cNvSpPr>
          <p:nvPr>
            <p:ph type="sldNum" sz="quarter" idx="5"/>
          </p:nvPr>
        </p:nvSpPr>
        <p:spPr/>
        <p:txBody>
          <a:bodyPr/>
          <a:lstStyle/>
          <a:p>
            <a:fld id="{43CAE7D5-2882-4A60-9456-B75EBA7BB4B7}" type="slidenum">
              <a:rPr lang="en-GB" smtClean="0"/>
              <a:t>12</a:t>
            </a:fld>
            <a:endParaRPr lang="en-GB"/>
          </a:p>
        </p:txBody>
      </p:sp>
    </p:spTree>
    <p:extLst>
      <p:ext uri="{BB962C8B-B14F-4D97-AF65-F5344CB8AC3E}">
        <p14:creationId xmlns:p14="http://schemas.microsoft.com/office/powerpoint/2010/main" val="3846326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3F93F960-8963-474D-8AE3-05B2F4BCC3A7}" type="slidenum">
              <a:rPr lang="en-GB" smtClean="0"/>
              <a:t>13</a:t>
            </a:fld>
            <a:endParaRPr lang="en-GB"/>
          </a:p>
        </p:txBody>
      </p:sp>
    </p:spTree>
    <p:extLst>
      <p:ext uri="{BB962C8B-B14F-4D97-AF65-F5344CB8AC3E}">
        <p14:creationId xmlns:p14="http://schemas.microsoft.com/office/powerpoint/2010/main" val="27304427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43CAE7D5-2882-4A60-9456-B75EBA7BB4B7}" type="slidenum">
              <a:rPr lang="en-GB" smtClean="0"/>
              <a:t>14</a:t>
            </a:fld>
            <a:endParaRPr lang="en-GB"/>
          </a:p>
        </p:txBody>
      </p:sp>
    </p:spTree>
    <p:extLst>
      <p:ext uri="{BB962C8B-B14F-4D97-AF65-F5344CB8AC3E}">
        <p14:creationId xmlns:p14="http://schemas.microsoft.com/office/powerpoint/2010/main" val="43933194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8F7FDF-C62D-66E0-6168-555BCC9DEA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DFF6882-6A66-BB57-5DCA-3605BCCE5F7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3889CEE-5316-D4A9-DC79-393C37555219}"/>
              </a:ext>
            </a:extLst>
          </p:cNvPr>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51D5D2E7-BEA3-E4FF-E01B-4CFF5E3B9D65}"/>
              </a:ext>
            </a:extLst>
          </p:cNvPr>
          <p:cNvSpPr>
            <a:spLocks noGrp="1"/>
          </p:cNvSpPr>
          <p:nvPr>
            <p:ph type="sldNum" sz="quarter" idx="5"/>
          </p:nvPr>
        </p:nvSpPr>
        <p:spPr/>
        <p:txBody>
          <a:bodyPr/>
          <a:lstStyle/>
          <a:p>
            <a:fld id="{43CAE7D5-2882-4A60-9456-B75EBA7BB4B7}" type="slidenum">
              <a:rPr lang="en-GB" smtClean="0"/>
              <a:t>15</a:t>
            </a:fld>
            <a:endParaRPr lang="en-GB"/>
          </a:p>
        </p:txBody>
      </p:sp>
    </p:spTree>
    <p:extLst>
      <p:ext uri="{BB962C8B-B14F-4D97-AF65-F5344CB8AC3E}">
        <p14:creationId xmlns:p14="http://schemas.microsoft.com/office/powerpoint/2010/main" val="420255500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3F93F960-8963-474D-8AE3-05B2F4BCC3A7}" type="slidenum">
              <a:rPr lang="en-GB" smtClean="0"/>
              <a:t>16</a:t>
            </a:fld>
            <a:endParaRPr lang="en-GB"/>
          </a:p>
        </p:txBody>
      </p:sp>
    </p:spTree>
    <p:extLst>
      <p:ext uri="{BB962C8B-B14F-4D97-AF65-F5344CB8AC3E}">
        <p14:creationId xmlns:p14="http://schemas.microsoft.com/office/powerpoint/2010/main" val="279105968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318D5105-778A-4311-A904-BBBB5D0904FA}" type="slidenum">
              <a:rPr lang="en-GB" smtClean="0"/>
              <a:t>17</a:t>
            </a:fld>
            <a:endParaRPr lang="en-GB"/>
          </a:p>
        </p:txBody>
      </p:sp>
    </p:spTree>
    <p:extLst>
      <p:ext uri="{BB962C8B-B14F-4D97-AF65-F5344CB8AC3E}">
        <p14:creationId xmlns:p14="http://schemas.microsoft.com/office/powerpoint/2010/main" val="331117896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318D5105-778A-4311-A904-BBBB5D0904FA}" type="slidenum">
              <a:rPr lang="en-GB" smtClean="0"/>
              <a:t>18</a:t>
            </a:fld>
            <a:endParaRPr lang="en-GB"/>
          </a:p>
        </p:txBody>
      </p:sp>
    </p:spTree>
    <p:extLst>
      <p:ext uri="{BB962C8B-B14F-4D97-AF65-F5344CB8AC3E}">
        <p14:creationId xmlns:p14="http://schemas.microsoft.com/office/powerpoint/2010/main" val="10822473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318D5105-778A-4311-A904-BBBB5D0904FA}" type="slidenum">
              <a:rPr lang="en-GB" smtClean="0"/>
              <a:t>19</a:t>
            </a:fld>
            <a:endParaRPr lang="en-GB"/>
          </a:p>
        </p:txBody>
      </p:sp>
    </p:spTree>
    <p:extLst>
      <p:ext uri="{BB962C8B-B14F-4D97-AF65-F5344CB8AC3E}">
        <p14:creationId xmlns:p14="http://schemas.microsoft.com/office/powerpoint/2010/main" val="32668272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3F93F960-8963-474D-8AE3-05B2F4BCC3A7}" type="slidenum">
              <a:rPr lang="en-GB" smtClean="0"/>
              <a:t>20</a:t>
            </a:fld>
            <a:endParaRPr lang="en-GB"/>
          </a:p>
        </p:txBody>
      </p:sp>
    </p:spTree>
    <p:extLst>
      <p:ext uri="{BB962C8B-B14F-4D97-AF65-F5344CB8AC3E}">
        <p14:creationId xmlns:p14="http://schemas.microsoft.com/office/powerpoint/2010/main" val="22205368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7B107ED-4F52-4269-A262-46B83A765753}"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92982260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50BCE-7D4C-384E-C068-D58ABCC55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D34C005-B1B6-4061-FE8A-00123C5E22D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AF6709A-B60B-C052-C7F0-AD329E846CD6}"/>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7E55C22-EBAB-8886-F03D-065E2B02ED0E}"/>
              </a:ext>
            </a:extLst>
          </p:cNvPr>
          <p:cNvSpPr>
            <a:spLocks noGrp="1"/>
          </p:cNvSpPr>
          <p:nvPr>
            <p:ph type="sldNum" sz="quarter" idx="10"/>
          </p:nvPr>
        </p:nvSpPr>
        <p:spPr/>
        <p:txBody>
          <a:bodyPr/>
          <a:lstStyle/>
          <a:p>
            <a:fld id="{3F93F960-8963-474D-8AE3-05B2F4BCC3A7}" type="slidenum">
              <a:rPr lang="en-GB" smtClean="0"/>
              <a:t>21</a:t>
            </a:fld>
            <a:endParaRPr lang="en-GB"/>
          </a:p>
        </p:txBody>
      </p:sp>
    </p:spTree>
    <p:extLst>
      <p:ext uri="{BB962C8B-B14F-4D97-AF65-F5344CB8AC3E}">
        <p14:creationId xmlns:p14="http://schemas.microsoft.com/office/powerpoint/2010/main" val="27917044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8D5105-778A-4311-A904-BBBB5D0904FA}" type="slidenum">
              <a:rPr lang="en-GB" smtClean="0"/>
              <a:t>22</a:t>
            </a:fld>
            <a:endParaRPr lang="en-GB"/>
          </a:p>
        </p:txBody>
      </p:sp>
    </p:spTree>
    <p:extLst>
      <p:ext uri="{BB962C8B-B14F-4D97-AF65-F5344CB8AC3E}">
        <p14:creationId xmlns:p14="http://schemas.microsoft.com/office/powerpoint/2010/main" val="23964774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endParaRPr lang="en-GB" dirty="0">
              <a:sym typeface="Wingdings" panose="05000000000000000000" pitchFamily="2" charset="2"/>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A2B89E7-3667-4B43-B355-79BEEB643580}"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873921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D836DE-3210-7BDF-9612-FD02B4F433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1019CC-2A3B-8B5A-6298-EE95862377D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29D57E-781F-D446-8646-36EC2218920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D247A6DB-43F1-F17F-419A-B09AD966AD41}"/>
              </a:ext>
            </a:extLst>
          </p:cNvPr>
          <p:cNvSpPr>
            <a:spLocks noGrp="1"/>
          </p:cNvSpPr>
          <p:nvPr>
            <p:ph type="sldNum" sz="quarter" idx="5"/>
          </p:nvPr>
        </p:nvSpPr>
        <p:spPr/>
        <p:txBody>
          <a:bodyPr/>
          <a:lstStyle/>
          <a:p>
            <a:fld id="{318D5105-778A-4311-A904-BBBB5D0904FA}" type="slidenum">
              <a:rPr lang="en-GB" smtClean="0"/>
              <a:t>24</a:t>
            </a:fld>
            <a:endParaRPr lang="en-GB"/>
          </a:p>
        </p:txBody>
      </p:sp>
    </p:spTree>
    <p:extLst>
      <p:ext uri="{BB962C8B-B14F-4D97-AF65-F5344CB8AC3E}">
        <p14:creationId xmlns:p14="http://schemas.microsoft.com/office/powerpoint/2010/main" val="24896339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8768A0-719D-16C8-5ED0-C5902E1A2A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0B2A80-D221-CECC-A433-EA6FEF4A4B5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811BFC1-A9E8-622A-F95E-4D673AFD353C}"/>
              </a:ext>
            </a:extLst>
          </p:cNvPr>
          <p:cNvSpPr>
            <a:spLocks noGrp="1"/>
          </p:cNvSpPr>
          <p:nvPr>
            <p:ph type="body" idx="1"/>
          </p:nvPr>
        </p:nvSpPr>
        <p:spPr/>
        <p:txBody>
          <a:bodyPr/>
          <a:lstStyle/>
          <a:p>
            <a:pPr marL="342900" lvl="0" indent="-342900">
              <a:lnSpc>
                <a:spcPct val="115000"/>
              </a:lnSpc>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Following on from what Laura and Gwyneth has said, </a:t>
            </a:r>
            <a:r>
              <a:rPr lang="en-GB" sz="1200" b="1"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with the significant rise in children requiring additional support across the country</a:t>
            </a:r>
            <a:r>
              <a:rPr lang="en-GB" sz="1200" b="1" kern="100">
                <a:effectLst/>
                <a:latin typeface="Aptos" panose="020B0004020202020204" pitchFamily="34" charset="0"/>
                <a:ea typeface="Aptos" panose="020B0004020202020204" pitchFamily="34" charset="0"/>
                <a:cs typeface="Times New Roman" panose="02020603050405020304" pitchFamily="18" charset="0"/>
              </a:rPr>
              <a:t>,</a:t>
            </a:r>
            <a:r>
              <a:rPr lang="en-GB" sz="1200" kern="100">
                <a:effectLst/>
                <a:latin typeface="Aptos" panose="020B0004020202020204" pitchFamily="34" charset="0"/>
                <a:ea typeface="Aptos" panose="020B0004020202020204" pitchFamily="34" charset="0"/>
                <a:cs typeface="Times New Roman" panose="02020603050405020304" pitchFamily="18" charset="0"/>
              </a:rPr>
              <a:t> we, at Catrine Early Childhood Centre, were no different. </a:t>
            </a:r>
          </a:p>
          <a:p>
            <a:pPr marL="457200">
              <a:lnSpc>
                <a:spcPct val="115000"/>
              </a:lnSpc>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ASN was on our centre Improvement Plan. What was </a:t>
            </a:r>
            <a:r>
              <a:rPr lang="en-GB" sz="1200" b="1" kern="100">
                <a:solidFill>
                  <a:srgbClr val="00B0F0"/>
                </a:solidFill>
                <a:effectLst/>
                <a:latin typeface="Aptos" panose="020B0004020202020204" pitchFamily="34" charset="0"/>
                <a:ea typeface="Aptos" panose="020B0004020202020204" pitchFamily="34" charset="0"/>
                <a:cs typeface="Times New Roman" panose="02020603050405020304" pitchFamily="18" charset="0"/>
              </a:rPr>
              <a:t>once considered occasional is now part of everyday practice</a:t>
            </a:r>
            <a:r>
              <a:rPr lang="en-GB" sz="1200" kern="100">
                <a:effectLst/>
                <a:latin typeface="Aptos" panose="020B0004020202020204" pitchFamily="34" charset="0"/>
                <a:ea typeface="Aptos" panose="020B0004020202020204" pitchFamily="34" charset="0"/>
                <a:cs typeface="Times New Roman" panose="02020603050405020304" pitchFamily="18" charset="0"/>
              </a:rPr>
              <a:t>, and the statistics are not just about diagnosed conditions. </a:t>
            </a: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Experienced practitioners were feeling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overwhelmed with the rising needs</a:t>
            </a:r>
            <a:r>
              <a:rPr lang="en-GB" sz="1200"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of ASN, staff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confidence and moral was low</a:t>
            </a:r>
            <a:r>
              <a:rPr lang="en-GB" sz="1200" kern="100">
                <a:effectLst/>
                <a:latin typeface="Aptos" panose="020B0004020202020204" pitchFamily="34" charset="0"/>
                <a:ea typeface="Aptos" panose="020B0004020202020204" pitchFamily="34" charset="0"/>
                <a:cs typeface="Times New Roman" panose="02020603050405020304" pitchFamily="18" charset="0"/>
              </a:rPr>
              <a:t>, and children’s emotional wellbeing was at times difficult and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saddening to watch</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We knew </a:t>
            </a:r>
            <a:r>
              <a:rPr lang="en-GB" sz="1200" b="1"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something had to change</a:t>
            </a:r>
            <a:r>
              <a:rPr lang="en-GB" sz="1200" kern="100">
                <a:effectLst/>
                <a:latin typeface="Aptos" panose="020B0004020202020204" pitchFamily="34" charset="0"/>
                <a:ea typeface="Aptos" panose="020B0004020202020204" pitchFamily="34" charset="0"/>
                <a:cs typeface="Times New Roman" panose="02020603050405020304" pitchFamily="18" charset="0"/>
              </a:rPr>
              <a:t>, but until we joined this project I don’t think we really truly knew that it was actually us that needed to make the change. </a:t>
            </a: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Myself, my senior and one of our support assistants attended the first training session in Oct 2024. Pretty much instantly I was </a:t>
            </a:r>
            <a:r>
              <a:rPr lang="en-GB" sz="1200" b="1"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sold on the concept and couldn’t wait to get started.</a:t>
            </a:r>
            <a:r>
              <a:rPr lang="en-GB" sz="1200"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We took it back to the staff team, who to be fair at first </a:t>
            </a:r>
            <a:r>
              <a:rPr lang="en-GB" sz="1200" b="1"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weren’t as convinced</a:t>
            </a:r>
            <a:r>
              <a:rPr lang="en-GB" sz="1200"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on it as we were but, they were </a:t>
            </a:r>
            <a:r>
              <a:rPr lang="en-GB" sz="1200" b="1"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willing to try</a:t>
            </a:r>
            <a:r>
              <a:rPr lang="en-GB" sz="1200"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and that was all I asked of them. </a:t>
            </a: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We began gathering the </a:t>
            </a:r>
            <a:r>
              <a:rPr lang="en-GB" sz="1200" b="1" kern="100">
                <a:solidFill>
                  <a:srgbClr val="60CAF3"/>
                </a:solidFill>
                <a:effectLst/>
                <a:latin typeface="Aptos" panose="020B0004020202020204" pitchFamily="34" charset="0"/>
                <a:ea typeface="Aptos" panose="020B0004020202020204" pitchFamily="34" charset="0"/>
                <a:cs typeface="Times New Roman" panose="02020603050405020304" pitchFamily="18" charset="0"/>
              </a:rPr>
              <a:t>data</a:t>
            </a:r>
            <a:r>
              <a:rPr lang="en-GB" sz="1200" kern="100">
                <a:effectLst/>
                <a:latin typeface="Aptos" panose="020B0004020202020204" pitchFamily="34" charset="0"/>
                <a:ea typeface="Aptos" panose="020B0004020202020204" pitchFamily="34" charset="0"/>
                <a:cs typeface="Times New Roman" panose="02020603050405020304" pitchFamily="18" charset="0"/>
              </a:rPr>
              <a:t>, discussed as a team what we believed the </a:t>
            </a:r>
            <a:r>
              <a:rPr lang="en-GB" sz="1200" b="1" kern="100">
                <a:solidFill>
                  <a:srgbClr val="60CAF3"/>
                </a:solidFill>
                <a:effectLst/>
                <a:latin typeface="Aptos" panose="020B0004020202020204" pitchFamily="34" charset="0"/>
                <a:ea typeface="Aptos" panose="020B0004020202020204" pitchFamily="34" charset="0"/>
                <a:cs typeface="Times New Roman" panose="02020603050405020304" pitchFamily="18" charset="0"/>
              </a:rPr>
              <a:t>root causes</a:t>
            </a:r>
            <a:r>
              <a:rPr lang="en-GB" sz="1200" kern="100">
                <a:solidFill>
                  <a:srgbClr val="60CAF3"/>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could be using the </a:t>
            </a:r>
            <a:r>
              <a:rPr lang="en-GB" sz="1200" b="1" kern="100">
                <a:solidFill>
                  <a:srgbClr val="60CAF3"/>
                </a:solidFill>
                <a:effectLst/>
                <a:latin typeface="Aptos" panose="020B0004020202020204" pitchFamily="34" charset="0"/>
                <a:ea typeface="Aptos" panose="020B0004020202020204" pitchFamily="34" charset="0"/>
                <a:cs typeface="Times New Roman" panose="02020603050405020304" pitchFamily="18" charset="0"/>
              </a:rPr>
              <a:t>fishbone</a:t>
            </a:r>
            <a:r>
              <a:rPr lang="en-GB" sz="1200" kern="100">
                <a:effectLst/>
                <a:latin typeface="Aptos" panose="020B0004020202020204" pitchFamily="34" charset="0"/>
                <a:ea typeface="Aptos" panose="020B0004020202020204" pitchFamily="34" charset="0"/>
                <a:cs typeface="Times New Roman" panose="02020603050405020304" pitchFamily="18" charset="0"/>
              </a:rPr>
              <a:t> and prioritised together what </a:t>
            </a:r>
            <a:r>
              <a:rPr lang="en-GB" sz="1200" b="1" kern="100">
                <a:solidFill>
                  <a:srgbClr val="60CAF3"/>
                </a:solidFill>
                <a:effectLst/>
                <a:latin typeface="Aptos" panose="020B0004020202020204" pitchFamily="34" charset="0"/>
                <a:ea typeface="Aptos" panose="020B0004020202020204" pitchFamily="34" charset="0"/>
                <a:cs typeface="Times New Roman" panose="02020603050405020304" pitchFamily="18" charset="0"/>
              </a:rPr>
              <a:t>change we would begin with.</a:t>
            </a:r>
            <a:r>
              <a:rPr lang="en-GB" sz="1200" kern="100">
                <a:solidFill>
                  <a:srgbClr val="60CAF3"/>
                </a:solidFill>
                <a:effectLst/>
                <a:latin typeface="Aptos" panose="020B0004020202020204" pitchFamily="34" charset="0"/>
                <a:ea typeface="Aptos" panose="020B0004020202020204" pitchFamily="34" charset="0"/>
                <a:cs typeface="Times New Roman" panose="02020603050405020304" pitchFamily="18" charset="0"/>
              </a:rPr>
              <a:t> </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As the year went on, we attended more sessions, grew in confidence, became more aware of our own priorities and ultimately staff were seeing noticeable improvements to children’s wellbeing scores. They had the belief that by changing their mindset, THEY could make the differences and now, we have an abundance of quality improvement tools to carry this on and adapt it to each new cohort that comes through our doors every year. </a:t>
            </a:r>
          </a:p>
          <a:p>
            <a:endParaRPr lang="en-GB"/>
          </a:p>
        </p:txBody>
      </p:sp>
      <p:sp>
        <p:nvSpPr>
          <p:cNvPr id="4" name="Slide Number Placeholder 3">
            <a:extLst>
              <a:ext uri="{FF2B5EF4-FFF2-40B4-BE49-F238E27FC236}">
                <a16:creationId xmlns:a16="http://schemas.microsoft.com/office/drawing/2014/main" id="{A036869C-A4F1-E1B0-EA53-64B5DCF4408E}"/>
              </a:ext>
            </a:extLst>
          </p:cNvPr>
          <p:cNvSpPr>
            <a:spLocks noGrp="1"/>
          </p:cNvSpPr>
          <p:nvPr>
            <p:ph type="sldNum" sz="quarter" idx="5"/>
          </p:nvPr>
        </p:nvSpPr>
        <p:spPr/>
        <p:txBody>
          <a:bodyPr/>
          <a:lstStyle/>
          <a:p>
            <a:fld id="{318D5105-778A-4311-A904-BBBB5D0904FA}" type="slidenum">
              <a:rPr lang="en-GB" smtClean="0"/>
              <a:t>25</a:t>
            </a:fld>
            <a:endParaRPr lang="en-GB"/>
          </a:p>
        </p:txBody>
      </p:sp>
    </p:spTree>
    <p:extLst>
      <p:ext uri="{BB962C8B-B14F-4D97-AF65-F5344CB8AC3E}">
        <p14:creationId xmlns:p14="http://schemas.microsoft.com/office/powerpoint/2010/main" val="137074547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342900" lvl="0" indent="-342900">
              <a:lnSpc>
                <a:spcPct val="115000"/>
              </a:lnSpc>
              <a:spcAft>
                <a:spcPts val="800"/>
              </a:spcAft>
              <a:buFont typeface="Symbol" panose="05050102010706020507" pitchFamily="18" charset="2"/>
              <a:buChar char=""/>
              <a:tabLst>
                <a:tab pos="1606550" algn="l"/>
              </a:tabLst>
            </a:pPr>
            <a:r>
              <a:rPr lang="en-GB" sz="1200" kern="100">
                <a:effectLst/>
                <a:latin typeface="Aptos" panose="020B0004020202020204" pitchFamily="34" charset="0"/>
                <a:ea typeface="Aptos" panose="020B0004020202020204" pitchFamily="34" charset="0"/>
                <a:cs typeface="Times New Roman" panose="02020603050405020304" pitchFamily="18" charset="0"/>
              </a:rPr>
              <a:t>As you can see, our run chart began to show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significant improvements</a:t>
            </a:r>
            <a:endParaRPr lang="en-GB" sz="1200" kern="100">
              <a:effectLst/>
              <a:latin typeface="Aptos" panose="020B0004020202020204" pitchFamily="34" charset="0"/>
              <a:ea typeface="Aptos" panose="020B0004020202020204" pitchFamily="34" charset="0"/>
              <a:cs typeface="Times New Roman" panose="02020603050405020304" pitchFamily="18" charset="0"/>
            </a:endParaRPr>
          </a:p>
          <a:p>
            <a:pPr>
              <a:lnSpc>
                <a:spcPct val="115000"/>
              </a:lnSpc>
              <a:spcAft>
                <a:spcPts val="800"/>
              </a:spcAft>
              <a:buNone/>
              <a:tabLst>
                <a:tab pos="1606550" algn="l"/>
              </a:tabLst>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tabLst>
                <a:tab pos="1606550" algn="l"/>
              </a:tabLst>
            </a:pPr>
            <a:r>
              <a:rPr lang="en-GB" sz="1200" b="1"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Without the data, all you have are opinions</a:t>
            </a:r>
            <a:r>
              <a:rPr lang="en-GB" sz="1200"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and some days it’s hard to remember how far you have come, so these were a huge benefit and reminder to staff of the impact they were making</a:t>
            </a:r>
          </a:p>
          <a:p>
            <a:pPr>
              <a:lnSpc>
                <a:spcPct val="115000"/>
              </a:lnSpc>
              <a:spcAft>
                <a:spcPts val="800"/>
              </a:spcAft>
              <a:buNone/>
              <a:tabLst>
                <a:tab pos="1606550" algn="l"/>
              </a:tabLst>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buFont typeface="Symbol" panose="05050102010706020507" pitchFamily="18" charset="2"/>
              <a:buChar char=""/>
              <a:tabLst>
                <a:tab pos="1606550" algn="l"/>
              </a:tabLst>
            </a:pPr>
            <a:r>
              <a:rPr lang="en-GB" sz="1200" kern="100">
                <a:effectLst/>
                <a:latin typeface="Aptos" panose="020B0004020202020204" pitchFamily="34" charset="0"/>
                <a:ea typeface="Aptos" panose="020B0004020202020204" pitchFamily="34" charset="0"/>
                <a:cs typeface="Times New Roman" panose="02020603050405020304" pitchFamily="18" charset="0"/>
              </a:rPr>
              <a:t>Although the collective data on the chart is great, it’s also about those </a:t>
            </a:r>
            <a:r>
              <a:rPr lang="en-GB" sz="1200" b="1"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individual children</a:t>
            </a:r>
            <a:r>
              <a:rPr lang="en-GB" sz="1200"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that we made a difference to…….</a:t>
            </a:r>
          </a:p>
          <a:p>
            <a:pPr marL="342900" lvl="0" indent="-342900">
              <a:lnSpc>
                <a:spcPct val="115000"/>
              </a:lnSpc>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One child in particular and the </a:t>
            </a:r>
            <a:r>
              <a:rPr lang="en-GB" sz="1200" b="1"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majority of our professional discussions and PDSA cycles</a:t>
            </a:r>
            <a:r>
              <a:rPr lang="en-GB" sz="1200" kern="100">
                <a:solidFill>
                  <a:srgbClr val="EE0000"/>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had him, and his wellbeing, at the heart of them all. </a:t>
            </a:r>
          </a:p>
          <a:p>
            <a:pPr marL="457200">
              <a:lnSpc>
                <a:spcPct val="115000"/>
              </a:lnSpc>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He came to us so dysregulated for a number of reasons that we had </a:t>
            </a:r>
            <a:r>
              <a:rPr lang="en-GB" sz="1200" b="1" kern="100">
                <a:solidFill>
                  <a:srgbClr val="00B0F0"/>
                </a:solidFill>
                <a:effectLst/>
                <a:latin typeface="Aptos" panose="020B0004020202020204" pitchFamily="34" charset="0"/>
                <a:ea typeface="Aptos" panose="020B0004020202020204" pitchFamily="34" charset="0"/>
                <a:cs typeface="Times New Roman" panose="02020603050405020304" pitchFamily="18" charset="0"/>
              </a:rPr>
              <a:t>no control over</a:t>
            </a:r>
            <a:r>
              <a:rPr lang="en-GB" sz="1200" kern="100">
                <a:effectLst/>
                <a:latin typeface="Aptos" panose="020B0004020202020204" pitchFamily="34" charset="0"/>
                <a:ea typeface="Aptos" panose="020B0004020202020204" pitchFamily="34" charset="0"/>
                <a:cs typeface="Times New Roman" panose="02020603050405020304" pitchFamily="18" charset="0"/>
              </a:rPr>
              <a:t>. But we </a:t>
            </a:r>
            <a:r>
              <a:rPr lang="en-GB" sz="1200" b="1" kern="100">
                <a:solidFill>
                  <a:srgbClr val="00B0F0"/>
                </a:solidFill>
                <a:effectLst/>
                <a:latin typeface="Aptos" panose="020B0004020202020204" pitchFamily="34" charset="0"/>
                <a:ea typeface="Aptos" panose="020B0004020202020204" pitchFamily="34" charset="0"/>
                <a:cs typeface="Times New Roman" panose="02020603050405020304" pitchFamily="18" charset="0"/>
              </a:rPr>
              <a:t>recognised the things we could control and we acted on them</a:t>
            </a: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He wouldn’t allow us to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touch </a:t>
            </a:r>
            <a:r>
              <a:rPr lang="en-GB" sz="1200" kern="100">
                <a:effectLst/>
                <a:latin typeface="Aptos" panose="020B0004020202020204" pitchFamily="34" charset="0"/>
                <a:ea typeface="Aptos" panose="020B0004020202020204" pitchFamily="34" charset="0"/>
                <a:cs typeface="Times New Roman" panose="02020603050405020304" pitchFamily="18" charset="0"/>
              </a:rPr>
              <a:t>him in any way, sometimes even making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eye contact</a:t>
            </a:r>
            <a:r>
              <a:rPr lang="en-GB" sz="1200"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with him was enough to trigger his emotions further. His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speech</a:t>
            </a:r>
            <a:r>
              <a:rPr lang="en-GB" sz="1200" kern="100">
                <a:effectLst/>
                <a:latin typeface="Aptos" panose="020B0004020202020204" pitchFamily="34" charset="0"/>
                <a:ea typeface="Aptos" panose="020B0004020202020204" pitchFamily="34" charset="0"/>
                <a:cs typeface="Times New Roman" panose="02020603050405020304" pitchFamily="18" charset="0"/>
              </a:rPr>
              <a:t> was poor therefore it was difficult to talk things through with him and the high levels of </a:t>
            </a:r>
            <a:r>
              <a:rPr lang="en-GB" sz="1200" b="1"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violence and aggression led to a multitude of</a:t>
            </a:r>
            <a:r>
              <a:rPr lang="en-GB" sz="1200" kern="100">
                <a:solidFill>
                  <a:srgbClr val="47D459"/>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health and safety reports, incident sheets, first aid treatments on others and safety plans. </a:t>
            </a: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Throughout the project, we made </a:t>
            </a:r>
            <a:r>
              <a:rPr lang="en-GB" sz="1200"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changes to the deployment </a:t>
            </a:r>
            <a:r>
              <a:rPr lang="en-GB" sz="1200" kern="100">
                <a:effectLst/>
                <a:latin typeface="Aptos" panose="020B0004020202020204" pitchFamily="34" charset="0"/>
                <a:ea typeface="Aptos" panose="020B0004020202020204" pitchFamily="34" charset="0"/>
                <a:cs typeface="Times New Roman" panose="02020603050405020304" pitchFamily="18" charset="0"/>
              </a:rPr>
              <a:t>of our staff, offered daily </a:t>
            </a:r>
            <a:r>
              <a:rPr lang="en-GB" sz="1200" b="1"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nurture </a:t>
            </a:r>
            <a:r>
              <a:rPr lang="en-GB" sz="1200" kern="100">
                <a:effectLst/>
                <a:latin typeface="Aptos" panose="020B0004020202020204" pitchFamily="34" charset="0"/>
                <a:ea typeface="Aptos" panose="020B0004020202020204" pitchFamily="34" charset="0"/>
                <a:cs typeface="Times New Roman" panose="02020603050405020304" pitchFamily="18" charset="0"/>
              </a:rPr>
              <a:t>sessions, purchased more </a:t>
            </a:r>
            <a:r>
              <a:rPr lang="en-GB" sz="1200" b="1"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schematic play</a:t>
            </a:r>
            <a:r>
              <a:rPr lang="en-GB" sz="1200"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resources to suit the age and stage of his development, offered a </a:t>
            </a:r>
            <a:r>
              <a:rPr lang="en-GB" sz="1200" b="1"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breakaway</a:t>
            </a:r>
            <a:r>
              <a:rPr lang="en-GB" sz="1200" kern="100">
                <a:effectLst/>
                <a:latin typeface="Aptos" panose="020B0004020202020204" pitchFamily="34" charset="0"/>
                <a:ea typeface="Aptos" panose="020B0004020202020204" pitchFamily="34" charset="0"/>
                <a:cs typeface="Times New Roman" panose="02020603050405020304" pitchFamily="18" charset="0"/>
              </a:rPr>
              <a:t> area and </a:t>
            </a:r>
            <a:r>
              <a:rPr lang="en-GB" sz="1200" b="1"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tailored lunchtimes</a:t>
            </a:r>
            <a:r>
              <a:rPr lang="en-GB" sz="1200" kern="100">
                <a:solidFill>
                  <a:srgbClr val="FFC000"/>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to meet his needs. </a:t>
            </a:r>
          </a:p>
          <a:p>
            <a:pPr>
              <a:lnSpc>
                <a:spcPct val="115000"/>
              </a:lnSpc>
              <a:spcAft>
                <a:spcPts val="800"/>
              </a:spcAft>
              <a:buNone/>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marL="342900" lvl="0" indent="-342900">
              <a:lnSpc>
                <a:spcPct val="115000"/>
              </a:lnSpc>
              <a:spcAft>
                <a:spcPts val="800"/>
              </a:spcAft>
              <a:buFont typeface="Symbol" panose="05050102010706020507" pitchFamily="18" charset="2"/>
              <a:buChar char=""/>
            </a:pPr>
            <a:r>
              <a:rPr lang="en-GB" sz="1200" kern="100">
                <a:effectLst/>
                <a:latin typeface="Aptos" panose="020B0004020202020204" pitchFamily="34" charset="0"/>
                <a:ea typeface="Aptos" panose="020B0004020202020204" pitchFamily="34" charset="0"/>
                <a:cs typeface="Times New Roman" panose="02020603050405020304" pitchFamily="18" charset="0"/>
              </a:rPr>
              <a:t>Over time and building upon </a:t>
            </a:r>
            <a:r>
              <a:rPr lang="en-GB" sz="1200" b="1"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trust and continued predictability</a:t>
            </a:r>
            <a:r>
              <a:rPr lang="en-GB" sz="1200"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for him, we got to a place where he would allow myself and our senior to </a:t>
            </a:r>
            <a:r>
              <a:rPr lang="en-GB" sz="1200" b="1"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take his hand</a:t>
            </a:r>
            <a:r>
              <a:rPr lang="en-GB" sz="1200" kern="100">
                <a:effectLst/>
                <a:latin typeface="Aptos" panose="020B0004020202020204" pitchFamily="34" charset="0"/>
                <a:ea typeface="Aptos" panose="020B0004020202020204" pitchFamily="34" charset="0"/>
                <a:cs typeface="Times New Roman" panose="02020603050405020304" pitchFamily="18" charset="0"/>
              </a:rPr>
              <a:t>, we saw a </a:t>
            </a:r>
            <a:r>
              <a:rPr lang="en-GB" sz="1200" b="1"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reduction in harm</a:t>
            </a:r>
            <a:r>
              <a:rPr lang="en-GB" sz="1200"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towards others and he slowly began to allow peers and staff to </a:t>
            </a:r>
            <a:r>
              <a:rPr lang="en-GB" sz="1200" b="1"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carry out massage</a:t>
            </a:r>
            <a:r>
              <a:rPr lang="en-GB" sz="1200" kern="100">
                <a:solidFill>
                  <a:srgbClr val="D86DCB"/>
                </a:solidFill>
                <a:effectLst/>
                <a:latin typeface="Aptos" panose="020B0004020202020204" pitchFamily="34" charset="0"/>
                <a:ea typeface="Aptos" panose="020B0004020202020204" pitchFamily="34" charset="0"/>
                <a:cs typeface="Times New Roman" panose="02020603050405020304" pitchFamily="18" charset="0"/>
              </a:rPr>
              <a:t> </a:t>
            </a:r>
            <a:r>
              <a:rPr lang="en-GB" sz="1200" kern="100">
                <a:effectLst/>
                <a:latin typeface="Aptos" panose="020B0004020202020204" pitchFamily="34" charset="0"/>
                <a:ea typeface="Aptos" panose="020B0004020202020204" pitchFamily="34" charset="0"/>
                <a:cs typeface="Times New Roman" panose="02020603050405020304" pitchFamily="18" charset="0"/>
              </a:rPr>
              <a:t>on him which was a huge step in the right direction.</a:t>
            </a:r>
          </a:p>
          <a:p>
            <a:pPr>
              <a:lnSpc>
                <a:spcPct val="115000"/>
              </a:lnSpc>
              <a:spcAft>
                <a:spcPts val="800"/>
              </a:spcAft>
              <a:buNone/>
              <a:tabLst>
                <a:tab pos="1606550" algn="l"/>
              </a:tabLst>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pPr>
              <a:lnSpc>
                <a:spcPct val="115000"/>
              </a:lnSpc>
              <a:spcAft>
                <a:spcPts val="800"/>
              </a:spcAft>
              <a:buNone/>
              <a:tabLst>
                <a:tab pos="1606550" algn="l"/>
              </a:tabLst>
            </a:pPr>
            <a:r>
              <a:rPr lang="en-GB" sz="1200" kern="100">
                <a:effectLst/>
                <a:latin typeface="Aptos" panose="020B0004020202020204" pitchFamily="34" charset="0"/>
                <a:ea typeface="Aptos" panose="020B0004020202020204" pitchFamily="34" charset="0"/>
                <a:cs typeface="Times New Roman" panose="02020603050405020304" pitchFamily="18" charset="0"/>
              </a:rPr>
              <a:t> </a:t>
            </a:r>
          </a:p>
          <a:p>
            <a:endParaRPr lang="en-GB" sz="1200" kern="1200">
              <a:solidFill>
                <a:schemeClr val="tx1"/>
              </a:solidFill>
              <a:effectLst/>
              <a:latin typeface="+mn-lt"/>
              <a:ea typeface="+mn-ea"/>
              <a:cs typeface="+mn-cs"/>
            </a:endParaRPr>
          </a:p>
          <a:p>
            <a:endParaRPr lang="en-GB"/>
          </a:p>
        </p:txBody>
      </p:sp>
      <p:sp>
        <p:nvSpPr>
          <p:cNvPr id="4" name="Slide Number Placeholder 3"/>
          <p:cNvSpPr>
            <a:spLocks noGrp="1"/>
          </p:cNvSpPr>
          <p:nvPr>
            <p:ph type="sldNum" sz="quarter" idx="5"/>
          </p:nvPr>
        </p:nvSpPr>
        <p:spPr/>
        <p:txBody>
          <a:bodyPr/>
          <a:lstStyle/>
          <a:p>
            <a:fld id="{318D5105-778A-4311-A904-BBBB5D0904FA}" type="slidenum">
              <a:rPr lang="en-GB" smtClean="0"/>
              <a:t>26</a:t>
            </a:fld>
            <a:endParaRPr lang="en-GB"/>
          </a:p>
        </p:txBody>
      </p:sp>
    </p:spTree>
    <p:extLst>
      <p:ext uri="{BB962C8B-B14F-4D97-AF65-F5344CB8AC3E}">
        <p14:creationId xmlns:p14="http://schemas.microsoft.com/office/powerpoint/2010/main" val="223431307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18D5105-778A-4311-A904-BBBB5D0904FA}" type="slidenum">
              <a:rPr lang="en-GB" smtClean="0"/>
              <a:t>27</a:t>
            </a:fld>
            <a:endParaRPr lang="en-GB"/>
          </a:p>
        </p:txBody>
      </p:sp>
    </p:spTree>
    <p:extLst>
      <p:ext uri="{BB962C8B-B14F-4D97-AF65-F5344CB8AC3E}">
        <p14:creationId xmlns:p14="http://schemas.microsoft.com/office/powerpoint/2010/main" val="96084005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43CAE7D5-2882-4A60-9456-B75EBA7BB4B7}" type="slidenum">
              <a:rPr lang="en-GB" smtClean="0"/>
              <a:t>28</a:t>
            </a:fld>
            <a:endParaRPr lang="en-GB"/>
          </a:p>
        </p:txBody>
      </p:sp>
    </p:spTree>
    <p:extLst>
      <p:ext uri="{BB962C8B-B14F-4D97-AF65-F5344CB8AC3E}">
        <p14:creationId xmlns:p14="http://schemas.microsoft.com/office/powerpoint/2010/main" val="426155263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C168FBC-445A-4ABF-8C65-1ACAB363C20E}" type="slidenum">
              <a:rPr lang="en-GB" smtClean="0"/>
              <a:t>29</a:t>
            </a:fld>
            <a:endParaRPr lang="en-GB"/>
          </a:p>
        </p:txBody>
      </p:sp>
    </p:spTree>
    <p:extLst>
      <p:ext uri="{BB962C8B-B14F-4D97-AF65-F5344CB8AC3E}">
        <p14:creationId xmlns:p14="http://schemas.microsoft.com/office/powerpoint/2010/main" val="26222547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AE17FC-BC3F-EB7C-457F-C2231C3D4D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6AC4D88-2817-3086-555B-B29BA5158F7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C09B903-A13F-E15C-948A-C96990E3F40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p:txBody>
      </p:sp>
      <p:sp>
        <p:nvSpPr>
          <p:cNvPr id="4" name="Slide Number Placeholder 3">
            <a:extLst>
              <a:ext uri="{FF2B5EF4-FFF2-40B4-BE49-F238E27FC236}">
                <a16:creationId xmlns:a16="http://schemas.microsoft.com/office/drawing/2014/main" id="{782DFE9A-542E-57C5-D878-8B3659C1EA16}"/>
              </a:ext>
            </a:extLst>
          </p:cNvPr>
          <p:cNvSpPr>
            <a:spLocks noGrp="1"/>
          </p:cNvSpPr>
          <p:nvPr>
            <p:ph type="sldNum" sz="quarter" idx="5"/>
          </p:nvPr>
        </p:nvSpPr>
        <p:spPr/>
        <p:txBody>
          <a:bodyPr/>
          <a:lstStyle/>
          <a:p>
            <a:fld id="{318D5105-778A-4311-A904-BBBB5D0904FA}" type="slidenum">
              <a:rPr lang="en-GB" smtClean="0"/>
              <a:t>4</a:t>
            </a:fld>
            <a:endParaRPr lang="en-GB"/>
          </a:p>
        </p:txBody>
      </p:sp>
    </p:spTree>
    <p:extLst>
      <p:ext uri="{BB962C8B-B14F-4D97-AF65-F5344CB8AC3E}">
        <p14:creationId xmlns:p14="http://schemas.microsoft.com/office/powerpoint/2010/main" val="410640857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E5FCEE-A27D-A2F5-441F-E6C7581EB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AF44A6-DBAD-DE18-3CB8-FBBAC094C4C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F5C0702-343C-B04F-D167-205E587EB44D}"/>
              </a:ext>
            </a:extLst>
          </p:cNvPr>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a:extLst>
              <a:ext uri="{FF2B5EF4-FFF2-40B4-BE49-F238E27FC236}">
                <a16:creationId xmlns:a16="http://schemas.microsoft.com/office/drawing/2014/main" id="{7FC99000-57DA-5B0A-D749-69E4CD7864FF}"/>
              </a:ext>
            </a:extLst>
          </p:cNvPr>
          <p:cNvSpPr>
            <a:spLocks noGrp="1"/>
          </p:cNvSpPr>
          <p:nvPr>
            <p:ph type="sldNum" sz="quarter" idx="5"/>
          </p:nvPr>
        </p:nvSpPr>
        <p:spPr/>
        <p:txBody>
          <a:bodyPr/>
          <a:lstStyle/>
          <a:p>
            <a:fld id="{318D5105-778A-4311-A904-BBBB5D0904FA}" type="slidenum">
              <a:rPr lang="en-GB" smtClean="0"/>
              <a:t>5</a:t>
            </a:fld>
            <a:endParaRPr lang="en-GB"/>
          </a:p>
        </p:txBody>
      </p:sp>
    </p:spTree>
    <p:extLst>
      <p:ext uri="{BB962C8B-B14F-4D97-AF65-F5344CB8AC3E}">
        <p14:creationId xmlns:p14="http://schemas.microsoft.com/office/powerpoint/2010/main" val="373144513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6651A5-F201-4ED1-AAFD-0E7AA4077AF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8809E54-A6EB-1467-C179-5058255CB74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42BA380-F73D-E1FA-9EF6-3C6CFA64B755}"/>
              </a:ext>
            </a:extLst>
          </p:cNvPr>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DEEE6C6F-4D55-73B1-6969-1AD830B86C48}"/>
              </a:ext>
            </a:extLst>
          </p:cNvPr>
          <p:cNvSpPr>
            <a:spLocks noGrp="1"/>
          </p:cNvSpPr>
          <p:nvPr>
            <p:ph type="sldNum" sz="quarter" idx="5"/>
          </p:nvPr>
        </p:nvSpPr>
        <p:spPr/>
        <p:txBody>
          <a:bodyPr/>
          <a:lstStyle/>
          <a:p>
            <a:fld id="{318D5105-778A-4311-A904-BBBB5D0904FA}" type="slidenum">
              <a:rPr lang="en-GB" smtClean="0"/>
              <a:t>6</a:t>
            </a:fld>
            <a:endParaRPr lang="en-GB"/>
          </a:p>
        </p:txBody>
      </p:sp>
    </p:spTree>
    <p:extLst>
      <p:ext uri="{BB962C8B-B14F-4D97-AF65-F5344CB8AC3E}">
        <p14:creationId xmlns:p14="http://schemas.microsoft.com/office/powerpoint/2010/main" val="40967319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0B22C-79AF-EFA0-8496-64C4B3AE40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34A1266-F960-B51E-6272-23666DC3C49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943A931-1692-CFB0-6EAF-EB79C298061C}"/>
              </a:ext>
            </a:extLst>
          </p:cNvPr>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08ED57DC-BBBA-50FF-B9AB-475BB07DF091}"/>
              </a:ext>
            </a:extLst>
          </p:cNvPr>
          <p:cNvSpPr>
            <a:spLocks noGrp="1"/>
          </p:cNvSpPr>
          <p:nvPr>
            <p:ph type="sldNum" sz="quarter" idx="5"/>
          </p:nvPr>
        </p:nvSpPr>
        <p:spPr/>
        <p:txBody>
          <a:bodyPr/>
          <a:lstStyle/>
          <a:p>
            <a:fld id="{318D5105-778A-4311-A904-BBBB5D0904FA}" type="slidenum">
              <a:rPr lang="en-GB" smtClean="0"/>
              <a:t>7</a:t>
            </a:fld>
            <a:endParaRPr lang="en-GB"/>
          </a:p>
        </p:txBody>
      </p:sp>
    </p:spTree>
    <p:extLst>
      <p:ext uri="{BB962C8B-B14F-4D97-AF65-F5344CB8AC3E}">
        <p14:creationId xmlns:p14="http://schemas.microsoft.com/office/powerpoint/2010/main" val="27710866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5CB7DCD-7DC1-4A1F-A83D-A95DFE782522}"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2683376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F93F960-8963-474D-8AE3-05B2F4BCC3A7}"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5092800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10"/>
          </p:nvPr>
        </p:nvSpPr>
        <p:spPr/>
        <p:txBody>
          <a:bodyPr/>
          <a:lstStyle/>
          <a:p>
            <a:fld id="{3F93F960-8963-474D-8AE3-05B2F4BCC3A7}" type="slidenum">
              <a:rPr lang="en-GB" smtClean="0"/>
              <a:t>10</a:t>
            </a:fld>
            <a:endParaRPr lang="en-GB"/>
          </a:p>
        </p:txBody>
      </p:sp>
    </p:spTree>
    <p:extLst>
      <p:ext uri="{BB962C8B-B14F-4D97-AF65-F5344CB8AC3E}">
        <p14:creationId xmlns:p14="http://schemas.microsoft.com/office/powerpoint/2010/main" val="15312262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A369C6-20AD-95B4-EB56-15D0CF274A57}"/>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957EFE21-83EE-D847-63E2-9224030B032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176FA81D-ED1E-17BD-9AB2-D1A6814D7972}"/>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5" name="Footer Placeholder 4">
            <a:extLst>
              <a:ext uri="{FF2B5EF4-FFF2-40B4-BE49-F238E27FC236}">
                <a16:creationId xmlns:a16="http://schemas.microsoft.com/office/drawing/2014/main" id="{44914195-F4D0-8200-16A6-19BFB5D50F2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02C1432-7830-D491-477E-CE150EBC1182}"/>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9284171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50D580-FF79-C63B-BC21-5A34CFE796ED}"/>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9703FD35-2FA7-EAD9-D746-98B254FEC24E}"/>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E16F5BAD-53EB-2A74-B1BD-83EADBFB7FA2}"/>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5" name="Footer Placeholder 4">
            <a:extLst>
              <a:ext uri="{FF2B5EF4-FFF2-40B4-BE49-F238E27FC236}">
                <a16:creationId xmlns:a16="http://schemas.microsoft.com/office/drawing/2014/main" id="{B6A0C83B-8961-8DDE-1C27-293E41C89E17}"/>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15FC3A-C7EC-2978-F307-11CA82B4BEC1}"/>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4355101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3163CE9-5946-9BDB-258F-B13167114F16}"/>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49124BA6-DA77-0752-1846-BB0D2155997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81FDCC60-00CD-33A5-8250-C15500A8F276}"/>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5" name="Footer Placeholder 4">
            <a:extLst>
              <a:ext uri="{FF2B5EF4-FFF2-40B4-BE49-F238E27FC236}">
                <a16:creationId xmlns:a16="http://schemas.microsoft.com/office/drawing/2014/main" id="{85A19A38-A490-3781-14AC-36B59EFC6C9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AD2C8D09-ED5A-9FFE-89A5-B02EB7307E07}"/>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0647849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Custom Layout">
    <p:bg>
      <p:bgPr>
        <a:solidFill>
          <a:srgbClr val="117980"/>
        </a:solidFill>
        <a:effectLst/>
      </p:bgPr>
    </p:bg>
    <p:spTree>
      <p:nvGrpSpPr>
        <p:cNvPr id="1" name=""/>
        <p:cNvGrpSpPr/>
        <p:nvPr/>
      </p:nvGrpSpPr>
      <p:grpSpPr>
        <a:xfrm>
          <a:off x="0" y="0"/>
          <a:ext cx="0" cy="0"/>
          <a:chOff x="0" y="0"/>
          <a:chExt cx="0" cy="0"/>
        </a:xfrm>
      </p:grpSpPr>
      <p:pic>
        <p:nvPicPr>
          <p:cNvPr id="1026" name="Picture 2" descr="Education Scotland logo">
            <a:extLst>
              <a:ext uri="{FF2B5EF4-FFF2-40B4-BE49-F238E27FC236}">
                <a16:creationId xmlns:a16="http://schemas.microsoft.com/office/drawing/2014/main" id="{BE69DBDB-C089-F2E6-D218-3A920D27CC11}"/>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071938" y="2619375"/>
            <a:ext cx="4048125" cy="1619250"/>
          </a:xfrm>
          <a:prstGeom prst="rect">
            <a:avLst/>
          </a:prstGeom>
          <a:noFill/>
          <a:extLst>
            <a:ext uri="{909E8E84-426E-40DD-AFC4-6F175D3DCCD1}">
              <a14:hiddenFill xmlns:a14="http://schemas.microsoft.com/office/drawing/2010/main">
                <a:solidFill>
                  <a:srgbClr val="FFFFFF"/>
                </a:solidFill>
              </a14:hiddenFill>
            </a:ext>
          </a:extLst>
        </p:spPr>
      </p:pic>
      <p:sp>
        <p:nvSpPr>
          <p:cNvPr id="6" name="Title 1">
            <a:extLst>
              <a:ext uri="{FF2B5EF4-FFF2-40B4-BE49-F238E27FC236}">
                <a16:creationId xmlns:a16="http://schemas.microsoft.com/office/drawing/2014/main" id="{B10D8A01-D75E-FE28-B859-9C3954D89C24}"/>
              </a:ext>
            </a:extLst>
          </p:cNvPr>
          <p:cNvSpPr>
            <a:spLocks noGrp="1"/>
          </p:cNvSpPr>
          <p:nvPr>
            <p:ph type="title" hasCustomPrompt="1"/>
          </p:nvPr>
        </p:nvSpPr>
        <p:spPr>
          <a:xfrm>
            <a:off x="1" y="-556255"/>
            <a:ext cx="12191999" cy="542295"/>
          </a:xfrm>
        </p:spPr>
        <p:txBody>
          <a:bodyPr/>
          <a:lstStyle>
            <a:lvl1pPr>
              <a:defRPr sz="4000">
                <a:solidFill>
                  <a:srgbClr val="117980"/>
                </a:solidFill>
              </a:defRPr>
            </a:lvl1pPr>
          </a:lstStyle>
          <a:p>
            <a:r>
              <a:rPr lang="en-GB"/>
              <a:t>Education Scotland logo white on teal background</a:t>
            </a:r>
          </a:p>
        </p:txBody>
      </p:sp>
    </p:spTree>
    <p:extLst>
      <p:ext uri="{BB962C8B-B14F-4D97-AF65-F5344CB8AC3E}">
        <p14:creationId xmlns:p14="http://schemas.microsoft.com/office/powerpoint/2010/main" val="1421227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3C2AD0-CEFC-16B6-0ACD-B03F6A9F424F}"/>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12D6DB8-03F4-C4D1-81C9-A17303887526}"/>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51651F1-5639-DF49-3595-8E538678D3B5}"/>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5" name="Footer Placeholder 4">
            <a:extLst>
              <a:ext uri="{FF2B5EF4-FFF2-40B4-BE49-F238E27FC236}">
                <a16:creationId xmlns:a16="http://schemas.microsoft.com/office/drawing/2014/main" id="{4D28254E-7962-8BD0-D620-6879C565343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C1AB8BC-58BA-87ED-52A5-0DFF3A2297E6}"/>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3216472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3BFF41-0FB5-9224-3CFC-0160D325F2FB}"/>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2153A40B-654D-0903-9127-9B388D41B4D0}"/>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85D69E3C-7029-80B4-FF0C-07F5F5470137}"/>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5" name="Footer Placeholder 4">
            <a:extLst>
              <a:ext uri="{FF2B5EF4-FFF2-40B4-BE49-F238E27FC236}">
                <a16:creationId xmlns:a16="http://schemas.microsoft.com/office/drawing/2014/main" id="{29E0D489-158E-0D40-EC05-971F914AAD2F}"/>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549DB1-32C3-D727-5035-970738CCC8ED}"/>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411224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12E835-ADC8-33EF-E28D-62AABA1B6AB9}"/>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F3F25464-9C75-7178-C85C-49355014560C}"/>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E110BFF3-00BE-664F-37D0-5949D232E886}"/>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377416DA-3801-EC43-0BE1-54DFF8D126BC}"/>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6" name="Footer Placeholder 5">
            <a:extLst>
              <a:ext uri="{FF2B5EF4-FFF2-40B4-BE49-F238E27FC236}">
                <a16:creationId xmlns:a16="http://schemas.microsoft.com/office/drawing/2014/main" id="{59F99627-4757-F1E7-5930-14232901730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DBB67837-0822-1B21-F7DC-9B25F4C82123}"/>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33650161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E60F59-F85C-81A8-7777-737C45E4F56F}"/>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37E8D6E2-00B1-665C-3B41-88A86399484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FC66D159-ECE1-DDE4-6A5F-D24A3F05B342}"/>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58829A61-80BD-59FD-1530-7A3E3A6B415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700D1CD1-3CD3-C252-BC1A-8B72EDE587BB}"/>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F451009-270F-98CF-2B6A-554F944927FA}"/>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8" name="Footer Placeholder 7">
            <a:extLst>
              <a:ext uri="{FF2B5EF4-FFF2-40B4-BE49-F238E27FC236}">
                <a16:creationId xmlns:a16="http://schemas.microsoft.com/office/drawing/2014/main" id="{B8329E4E-A56F-5AE1-F8B8-0098528ECE6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838DA89D-D6FD-B216-3ADB-8E447321F6C4}"/>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41940851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BCD49A-B724-79DB-9988-5B65382A47D1}"/>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35AA9E2C-072D-6DF7-8A5C-186DB24031D5}"/>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4" name="Footer Placeholder 3">
            <a:extLst>
              <a:ext uri="{FF2B5EF4-FFF2-40B4-BE49-F238E27FC236}">
                <a16:creationId xmlns:a16="http://schemas.microsoft.com/office/drawing/2014/main" id="{FB11A77B-E951-EF6F-B8B2-BA0B40118384}"/>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EA4F4101-F1C9-9839-14F2-3D84BCDD4B4A}"/>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5349467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6C641D2-8062-296C-5304-1C08CC0077AB}"/>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3" name="Footer Placeholder 2">
            <a:extLst>
              <a:ext uri="{FF2B5EF4-FFF2-40B4-BE49-F238E27FC236}">
                <a16:creationId xmlns:a16="http://schemas.microsoft.com/office/drawing/2014/main" id="{159EA896-591E-D975-CA4D-ABB79234A905}"/>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6A0B1EFB-BF23-060C-C097-91FEFB3C9618}"/>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13547474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0AE-AA5A-9255-02D4-C83A34951974}"/>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C38C1797-CA14-8EC5-4C5F-EA3687C3EDA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871ED8A6-9FD2-8F2B-81C0-0179CE4C40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BDFF6E5-4230-8ACC-0C3D-52797D568E95}"/>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6" name="Footer Placeholder 5">
            <a:extLst>
              <a:ext uri="{FF2B5EF4-FFF2-40B4-BE49-F238E27FC236}">
                <a16:creationId xmlns:a16="http://schemas.microsoft.com/office/drawing/2014/main" id="{10043F2E-E616-62DA-B55D-52B9E82C333F}"/>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670F853-49DE-69EE-0D56-9B33202472E5}"/>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4902459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D341A-89C7-2CC6-3274-18005874E13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27860C1D-827B-C1BD-2B41-E3A050598814}"/>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8B064D0C-BDE8-1915-25CB-55E6949D29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C5837B5F-EFA5-8E27-C29C-A6E972C89EB5}"/>
              </a:ext>
            </a:extLst>
          </p:cNvPr>
          <p:cNvSpPr>
            <a:spLocks noGrp="1"/>
          </p:cNvSpPr>
          <p:nvPr>
            <p:ph type="dt" sz="half" idx="10"/>
          </p:nvPr>
        </p:nvSpPr>
        <p:spPr/>
        <p:txBody>
          <a:bodyPr/>
          <a:lstStyle/>
          <a:p>
            <a:fld id="{8FA77E05-FC74-48E7-8783-FBA347944045}" type="datetimeFigureOut">
              <a:rPr lang="en-GB" smtClean="0"/>
              <a:t>26/03/2026</a:t>
            </a:fld>
            <a:endParaRPr lang="en-GB"/>
          </a:p>
        </p:txBody>
      </p:sp>
      <p:sp>
        <p:nvSpPr>
          <p:cNvPr id="6" name="Footer Placeholder 5">
            <a:extLst>
              <a:ext uri="{FF2B5EF4-FFF2-40B4-BE49-F238E27FC236}">
                <a16:creationId xmlns:a16="http://schemas.microsoft.com/office/drawing/2014/main" id="{72240144-22B8-9D37-2282-447725553523}"/>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2197D74A-F150-321D-53DB-14841BC32327}"/>
              </a:ext>
            </a:extLst>
          </p:cNvPr>
          <p:cNvSpPr>
            <a:spLocks noGrp="1"/>
          </p:cNvSpPr>
          <p:nvPr>
            <p:ph type="sldNum" sz="quarter" idx="12"/>
          </p:nvPr>
        </p:nvSpPr>
        <p:spPr/>
        <p:txBody>
          <a:bodyPr/>
          <a:lstStyle/>
          <a:p>
            <a:fld id="{BF4D81E5-444F-4EE8-A8EF-D10F05FA01FC}" type="slidenum">
              <a:rPr lang="en-GB" smtClean="0"/>
              <a:t>‹#›</a:t>
            </a:fld>
            <a:endParaRPr lang="en-GB"/>
          </a:p>
        </p:txBody>
      </p:sp>
    </p:spTree>
    <p:extLst>
      <p:ext uri="{BB962C8B-B14F-4D97-AF65-F5344CB8AC3E}">
        <p14:creationId xmlns:p14="http://schemas.microsoft.com/office/powerpoint/2010/main" val="3647663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F1D207C-FDE0-2988-7CB8-E1E8BED754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7A5D0995-E999-FF6B-4CBD-AAD1A78BA21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538F5EAB-B717-6E89-C9DB-247B1818A96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8FA77E05-FC74-48E7-8783-FBA347944045}" type="datetimeFigureOut">
              <a:rPr lang="en-GB" smtClean="0"/>
              <a:t>26/03/2026</a:t>
            </a:fld>
            <a:endParaRPr lang="en-GB"/>
          </a:p>
        </p:txBody>
      </p:sp>
      <p:sp>
        <p:nvSpPr>
          <p:cNvPr id="5" name="Footer Placeholder 4">
            <a:extLst>
              <a:ext uri="{FF2B5EF4-FFF2-40B4-BE49-F238E27FC236}">
                <a16:creationId xmlns:a16="http://schemas.microsoft.com/office/drawing/2014/main" id="{8A9EF610-6BC8-0913-3904-3CA1FDC3C4B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9CA76112-08CB-CB0E-C0D8-668AA856C8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F4D81E5-444F-4EE8-A8EF-D10F05FA01FC}" type="slidenum">
              <a:rPr lang="en-GB" smtClean="0"/>
              <a:t>‹#›</a:t>
            </a:fld>
            <a:endParaRPr lang="en-GB"/>
          </a:p>
        </p:txBody>
      </p:sp>
    </p:spTree>
    <p:extLst>
      <p:ext uri="{BB962C8B-B14F-4D97-AF65-F5344CB8AC3E}">
        <p14:creationId xmlns:p14="http://schemas.microsoft.com/office/powerpoint/2010/main" val="32358751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9.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6.svg"/></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hyperlink" Target="mailto:Gwyneth.quinn@east-ayrshire.gov.uk" TargetMode="External"/><Relationship Id="rId2" Type="http://schemas.openxmlformats.org/officeDocument/2006/relationships/notesSlide" Target="../notesSlides/notesSlide27.xml"/><Relationship Id="rId1" Type="http://schemas.openxmlformats.org/officeDocument/2006/relationships/slideLayout" Target="../slideLayouts/slideLayout2.xml"/><Relationship Id="rId5" Type="http://schemas.openxmlformats.org/officeDocument/2006/relationships/hyperlink" Target="mailto:Alana.speirs@eastayrshire.org.uk" TargetMode="External"/><Relationship Id="rId4" Type="http://schemas.openxmlformats.org/officeDocument/2006/relationships/hyperlink" Target="mailto:Gwyneth.Quinn@east-ayrshire.gov.uk"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svg"/></Relationships>
</file>

<file path=ppt/slides/_rels/slide7.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 Id="rId9" Type="http://schemas.openxmlformats.org/officeDocument/2006/relationships/image" Target="../media/image15.sv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6">
            <a:extLst>
              <a:ext uri="{FF2B5EF4-FFF2-40B4-BE49-F238E27FC236}">
                <a16:creationId xmlns:a16="http://schemas.microsoft.com/office/drawing/2014/main" id="{1F47BC25-8D6D-C3F4-2BDD-5CFF0497DF4C}"/>
              </a:ext>
            </a:extLst>
          </p:cNvPr>
          <p:cNvSpPr>
            <a:spLocks noGrp="1" noChangeArrowheads="1"/>
          </p:cNvSpPr>
          <p:nvPr>
            <p:ph type="title"/>
          </p:nvPr>
        </p:nvSpPr>
        <p:spPr bwMode="auto">
          <a:xfrm>
            <a:off x="562428" y="1135127"/>
            <a:ext cx="6475413" cy="4081117"/>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r>
              <a:rPr lang="en-GB" sz="3600" b="1" dirty="0">
                <a:solidFill>
                  <a:schemeClr val="tx1">
                    <a:lumMod val="90000"/>
                    <a:lumOff val="10000"/>
                  </a:schemeClr>
                </a:solidFill>
                <a:latin typeface="Segoe UI"/>
                <a:cs typeface="Segoe UI"/>
              </a:rPr>
              <a:t>The Additional Support for Learning Engagement Event 2026 </a:t>
            </a:r>
            <a:br>
              <a:rPr lang="en-GB" sz="3600" dirty="0">
                <a:latin typeface="Segoe UI" panose="020B0502040204020203" pitchFamily="34" charset="0"/>
                <a:cs typeface="Segoe UI" panose="020B0502040204020203" pitchFamily="34" charset="0"/>
              </a:rPr>
            </a:br>
            <a:br>
              <a:rPr lang="en-GB" sz="3600" dirty="0">
                <a:latin typeface="Segoe UI" panose="020B0502040204020203" pitchFamily="34" charset="0"/>
                <a:cs typeface="Segoe UI" panose="020B0502040204020203" pitchFamily="34" charset="0"/>
              </a:rPr>
            </a:br>
            <a:r>
              <a:rPr lang="en-GB" sz="3600" b="1" dirty="0">
                <a:solidFill>
                  <a:schemeClr val="tx1">
                    <a:lumMod val="90000"/>
                    <a:lumOff val="10000"/>
                  </a:schemeClr>
                </a:solidFill>
                <a:latin typeface="Segoe UI"/>
                <a:cs typeface="Segoe UI"/>
              </a:rPr>
              <a:t>Sharing What Works: Improving ASN Together</a:t>
            </a:r>
            <a:br>
              <a:rPr lang="en-GB" dirty="0">
                <a:latin typeface="Segoe UI" panose="020B0502040204020203" pitchFamily="34" charset="0"/>
                <a:cs typeface="Segoe UI" panose="020B0502040204020203" pitchFamily="34" charset="0"/>
              </a:rPr>
            </a:br>
            <a:br>
              <a:rPr lang="en-GB" dirty="0">
                <a:latin typeface="Segoe UI" panose="020B0502040204020203" pitchFamily="34" charset="0"/>
                <a:cs typeface="Segoe UI" panose="020B0502040204020203" pitchFamily="34" charset="0"/>
              </a:rPr>
            </a:br>
            <a:r>
              <a:rPr lang="en-GB" sz="3200" dirty="0">
                <a:solidFill>
                  <a:srgbClr val="1A919E"/>
                </a:solidFill>
                <a:latin typeface="Segoe UI"/>
                <a:cs typeface="Segoe UI"/>
              </a:rPr>
              <a:t>12 March 2026 </a:t>
            </a:r>
            <a:endParaRPr kumimoji="0" lang="en-GB" altLang="en-US" sz="3200" b="0" i="0" u="none" strike="noStrike" kern="1200" cap="none" spc="0" normalizeH="0" noProof="0" dirty="0">
              <a:ln>
                <a:noFill/>
              </a:ln>
              <a:solidFill>
                <a:srgbClr val="1A919E"/>
              </a:solidFill>
              <a:effectLst/>
              <a:uLnTx/>
              <a:uFillTx/>
              <a:latin typeface="Segoe UI"/>
              <a:ea typeface="+mn-ea"/>
              <a:cs typeface="Segoe UI"/>
            </a:endParaRPr>
          </a:p>
        </p:txBody>
      </p:sp>
      <p:pic>
        <p:nvPicPr>
          <p:cNvPr id="5" name="Picture 4" descr="Education Scotland logo&#10;">
            <a:extLst>
              <a:ext uri="{FF2B5EF4-FFF2-40B4-BE49-F238E27FC236}">
                <a16:creationId xmlns:a16="http://schemas.microsoft.com/office/drawing/2014/main" id="{68AB1E18-8B1F-AC78-CF05-A0696BD649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0040" t="16808" r="10529" b="28484"/>
          <a:stretch>
            <a:fillRect/>
          </a:stretch>
        </p:blipFill>
        <p:spPr bwMode="auto">
          <a:xfrm>
            <a:off x="7342453" y="1304740"/>
            <a:ext cx="2890757" cy="12174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5" descr="This is the Scottish Government Logo. It has a Scottish flag on the right side. ">
            <a:extLst>
              <a:ext uri="{FF2B5EF4-FFF2-40B4-BE49-F238E27FC236}">
                <a16:creationId xmlns:a16="http://schemas.microsoft.com/office/drawing/2014/main" id="{ADDB06CD-DCA3-CFBC-E559-8F5E4C0C43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61723" y="3293892"/>
            <a:ext cx="4402018" cy="807384"/>
          </a:xfrm>
          <a:prstGeom prst="rect">
            <a:avLst/>
          </a:prstGeom>
        </p:spPr>
      </p:pic>
      <p:sp>
        <p:nvSpPr>
          <p:cNvPr id="7" name="Rectangle 6">
            <a:extLst>
              <a:ext uri="{FF2B5EF4-FFF2-40B4-BE49-F238E27FC236}">
                <a16:creationId xmlns:a16="http://schemas.microsoft.com/office/drawing/2014/main" id="{902D9BE5-2FAF-AFDB-75D8-4CC434A058C1}"/>
              </a:ext>
              <a:ext uri="{C183D7F6-B498-43B3-948B-1728B52AA6E4}">
                <adec:decorative xmlns:adec="http://schemas.microsoft.com/office/drawing/2017/decorative" val="1"/>
              </a:ext>
            </a:extLst>
          </p:cNvPr>
          <p:cNvSpPr/>
          <p:nvPr/>
        </p:nvSpPr>
        <p:spPr>
          <a:xfrm>
            <a:off x="0" y="77476"/>
            <a:ext cx="12192000" cy="78129"/>
          </a:xfrm>
          <a:prstGeom prst="rect">
            <a:avLst/>
          </a:prstGeom>
          <a:solidFill>
            <a:srgbClr val="00AAB5"/>
          </a:solidFill>
          <a:ln>
            <a:solidFill>
              <a:srgbClr val="00A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1A4D2154-7287-84FC-A517-3A20DCA585B3}"/>
              </a:ext>
              <a:ext uri="{C183D7F6-B498-43B3-948B-1728B52AA6E4}">
                <adec:decorative xmlns:adec="http://schemas.microsoft.com/office/drawing/2017/decorative" val="1"/>
              </a:ext>
            </a:extLst>
          </p:cNvPr>
          <p:cNvSpPr/>
          <p:nvPr/>
        </p:nvSpPr>
        <p:spPr>
          <a:xfrm flipV="1">
            <a:off x="0" y="1"/>
            <a:ext cx="12192000" cy="83282"/>
          </a:xfrm>
          <a:prstGeom prst="rect">
            <a:avLst/>
          </a:prstGeom>
          <a:solidFill>
            <a:srgbClr val="0173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Isosceles Triangle 13">
            <a:extLst>
              <a:ext uri="{FF2B5EF4-FFF2-40B4-BE49-F238E27FC236}">
                <a16:creationId xmlns:a16="http://schemas.microsoft.com/office/drawing/2014/main" id="{5286A8D9-4F66-EEF7-A47F-C4A5EBEAAD42}"/>
              </a:ext>
              <a:ext uri="{C183D7F6-B498-43B3-948B-1728B52AA6E4}">
                <adec:decorative xmlns:adec="http://schemas.microsoft.com/office/drawing/2017/decorative" val="1"/>
              </a:ext>
            </a:extLst>
          </p:cNvPr>
          <p:cNvSpPr/>
          <p:nvPr/>
        </p:nvSpPr>
        <p:spPr>
          <a:xfrm>
            <a:off x="4918732" y="5204691"/>
            <a:ext cx="7273268" cy="1653309"/>
          </a:xfrm>
          <a:prstGeom prst="triangle">
            <a:avLst>
              <a:gd name="adj" fmla="val 99907"/>
            </a:avLst>
          </a:prstGeom>
          <a:solidFill>
            <a:srgbClr val="0173B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Isosceles Triangle 14">
            <a:extLst>
              <a:ext uri="{FF2B5EF4-FFF2-40B4-BE49-F238E27FC236}">
                <a16:creationId xmlns:a16="http://schemas.microsoft.com/office/drawing/2014/main" id="{9922DDC3-F5D0-936F-10CA-3ABFEC6961C4}"/>
              </a:ext>
              <a:ext uri="{C183D7F6-B498-43B3-948B-1728B52AA6E4}">
                <adec:decorative xmlns:adec="http://schemas.microsoft.com/office/drawing/2017/decorative" val="1"/>
              </a:ext>
            </a:extLst>
          </p:cNvPr>
          <p:cNvSpPr/>
          <p:nvPr/>
        </p:nvSpPr>
        <p:spPr>
          <a:xfrm flipH="1">
            <a:off x="0" y="5479468"/>
            <a:ext cx="8395855" cy="1378532"/>
          </a:xfrm>
          <a:prstGeom prst="triangle">
            <a:avLst>
              <a:gd name="adj" fmla="val 99907"/>
            </a:avLst>
          </a:prstGeom>
          <a:solidFill>
            <a:srgbClr val="00AAB5">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8671152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nfographic of the 6 stages in the quality improvement journey is focusing on Understanding systems">
            <a:extLst>
              <a:ext uri="{FF2B5EF4-FFF2-40B4-BE49-F238E27FC236}">
                <a16:creationId xmlns:a16="http://schemas.microsoft.com/office/drawing/2014/main" id="{49CC2DA1-AA3E-4B4D-96FC-97DE4F4AECA6}"/>
              </a:ext>
            </a:extLst>
          </p:cNvPr>
          <p:cNvPicPr/>
          <p:nvPr/>
        </p:nvPicPr>
        <p:blipFill rotWithShape="1">
          <a:blip r:embed="rId3" cstate="print">
            <a:alphaModFix amt="32000"/>
            <a:extLst>
              <a:ext uri="{28A0092B-C50C-407E-A947-70E740481C1C}">
                <a14:useLocalDpi xmlns:a14="http://schemas.microsoft.com/office/drawing/2010/main" val="0"/>
              </a:ext>
            </a:extLst>
          </a:blip>
          <a:srcRect r="-73"/>
          <a:stretch/>
        </p:blipFill>
        <p:spPr>
          <a:xfrm>
            <a:off x="0" y="763408"/>
            <a:ext cx="12191999" cy="6094593"/>
          </a:xfrm>
          <a:prstGeom prst="rect">
            <a:avLst/>
          </a:prstGeom>
        </p:spPr>
      </p:pic>
      <p:sp>
        <p:nvSpPr>
          <p:cNvPr id="2" name="AutoShape 2" descr="https://ukc-powerpoint.officeapps.live.com/pods/GetClipboardImage.ashx?Id=3ab35d18-d827-4118-99da-3dcfb766354d&amp;DC=GUK1&amp;pkey=b6ced449-87f0-4c7a-aaa5-b0b9f2c5966d&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ae92cd5e-b650-47fb-94bb-45e73f3eddb6&amp;DC=GUK1&amp;pkey=3b433021-e193-4da0-9f6f-7bca84ce3d9a&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6">
            <a:extLst>
              <a:ext uri="{FF2B5EF4-FFF2-40B4-BE49-F238E27FC236}">
                <a16:creationId xmlns:a16="http://schemas.microsoft.com/office/drawing/2014/main" id="{90BD6139-F471-C13A-2E59-093058CEE4B3}"/>
              </a:ext>
            </a:extLst>
          </p:cNvPr>
          <p:cNvSpPr>
            <a:spLocks noGrp="1"/>
          </p:cNvSpPr>
          <p:nvPr>
            <p:ph type="title" idx="4294967295"/>
          </p:nvPr>
        </p:nvSpPr>
        <p:spPr>
          <a:xfrm>
            <a:off x="1831" y="8034"/>
            <a:ext cx="12192000" cy="807400"/>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lt1"/>
                </a:solidFill>
                <a:effectLst/>
                <a:uLnTx/>
                <a:uFillTx/>
                <a:latin typeface="Helvetica"/>
                <a:ea typeface="+mn-lt"/>
                <a:cs typeface="+mn-lt"/>
              </a:rPr>
              <a:t>Quality Improvement Journey.</a:t>
            </a:r>
            <a:br>
              <a:rPr kumimoji="0" lang="en-GB" sz="5400" b="1" i="0" u="none" strike="noStrike" kern="1200" cap="none" spc="0" normalizeH="0" baseline="0" noProof="0" dirty="0">
                <a:ln>
                  <a:noFill/>
                </a:ln>
                <a:solidFill>
                  <a:schemeClr val="lt1"/>
                </a:solidFill>
                <a:effectLst/>
                <a:uLnTx/>
                <a:uFillTx/>
                <a:latin typeface="Helvetica"/>
                <a:ea typeface="+mn-lt"/>
                <a:cs typeface="+mn-lt"/>
              </a:rPr>
            </a:br>
            <a:endParaRPr kumimoji="0" lang="en-GB" sz="5400" b="0" i="0" u="none" strike="noStrike" kern="1200" cap="none" spc="0" normalizeH="0" baseline="0" noProof="0" dirty="0">
              <a:ln>
                <a:noFill/>
              </a:ln>
              <a:solidFill>
                <a:schemeClr val="lt1"/>
              </a:solidFill>
              <a:effectLst/>
              <a:uLnTx/>
              <a:uFillTx/>
              <a:latin typeface="Helvetica"/>
              <a:ea typeface="+mn-lt"/>
              <a:cs typeface="+mn-lt"/>
            </a:endParaRPr>
          </a:p>
        </p:txBody>
      </p:sp>
      <p:pic>
        <p:nvPicPr>
          <p:cNvPr id="4" name="Picture 3" descr="Understanding Systems &#10;Understand current system and oppertunities for improvement">
            <a:extLst>
              <a:ext uri="{FF2B5EF4-FFF2-40B4-BE49-F238E27FC236}">
                <a16:creationId xmlns:a16="http://schemas.microsoft.com/office/drawing/2014/main" id="{1DCEF1C3-605A-1491-B9DD-A97E29DA18A1}"/>
              </a:ext>
            </a:extLst>
          </p:cNvPr>
          <p:cNvPicPr/>
          <p:nvPr/>
        </p:nvPicPr>
        <p:blipFill rotWithShape="1">
          <a:blip r:embed="rId3" cstate="print">
            <a:extLst>
              <a:ext uri="{28A0092B-C50C-407E-A947-70E740481C1C}">
                <a14:useLocalDpi xmlns:a14="http://schemas.microsoft.com/office/drawing/2010/main" val="0"/>
              </a:ext>
            </a:extLst>
          </a:blip>
          <a:srcRect l="21640" t="19167" r="61473" b="31565"/>
          <a:stretch/>
        </p:blipFill>
        <p:spPr>
          <a:xfrm>
            <a:off x="2636520" y="1940011"/>
            <a:ext cx="2057400" cy="3002692"/>
          </a:xfrm>
          <a:prstGeom prst="rect">
            <a:avLst/>
          </a:prstGeom>
        </p:spPr>
      </p:pic>
    </p:spTree>
    <p:extLst>
      <p:ext uri="{BB962C8B-B14F-4D97-AF65-F5344CB8AC3E}">
        <p14:creationId xmlns:p14="http://schemas.microsoft.com/office/powerpoint/2010/main" val="808925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bwMode="auto">
          <a:xfrm>
            <a:off x="1524000" y="0"/>
            <a:ext cx="9144000" cy="1268760"/>
          </a:xfrm>
          <a:prstGeom prst="rect">
            <a:avLst/>
          </a:prstGeom>
          <a:noFill/>
          <a:ln w="9525">
            <a:noFill/>
            <a:miter lim="800000"/>
            <a:headEnd/>
            <a:tailEnd/>
          </a:ln>
        </p:spPr>
        <p:txBody>
          <a:bodyPr>
            <a:normAutofit/>
          </a:bodyPr>
          <a:lstStyle/>
          <a:p>
            <a:pPr algn="ctr">
              <a:lnSpc>
                <a:spcPct val="100000"/>
              </a:lnSpc>
              <a:spcBef>
                <a:spcPts val="0"/>
              </a:spcBef>
              <a:defRPr/>
            </a:pPr>
            <a:r>
              <a:rPr lang="en-GB" sz="4000" b="1" kern="0">
                <a:latin typeface="Arial" pitchFamily="34" charset="0"/>
                <a:cs typeface="Arial" pitchFamily="34" charset="0"/>
              </a:rPr>
              <a:t>Fishbone: Cause and Effect Diagram</a:t>
            </a:r>
          </a:p>
        </p:txBody>
      </p:sp>
      <p:pic>
        <p:nvPicPr>
          <p:cNvPr id="3" name="Picture 2" descr="fishbones icon "/>
          <p:cNvPicPr>
            <a:picLocks noChangeAspect="1"/>
          </p:cNvPicPr>
          <p:nvPr/>
        </p:nvPicPr>
        <p:blipFill>
          <a:blip r:embed="rId3" cstate="print"/>
          <a:srcRect t="25840" r="-349" b="19499"/>
          <a:stretch>
            <a:fillRect/>
          </a:stretch>
        </p:blipFill>
        <p:spPr>
          <a:xfrm flipH="1">
            <a:off x="1775520" y="1772816"/>
            <a:ext cx="8568952" cy="5085184"/>
          </a:xfrm>
          <a:prstGeom prst="rect">
            <a:avLst/>
          </a:prstGeom>
        </p:spPr>
      </p:pic>
    </p:spTree>
    <p:extLst>
      <p:ext uri="{BB962C8B-B14F-4D97-AF65-F5344CB8AC3E}">
        <p14:creationId xmlns:p14="http://schemas.microsoft.com/office/powerpoint/2010/main" val="2683752463"/>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FF4F2B-672B-6BAD-63DB-04030ACFE049}"/>
            </a:ext>
          </a:extLst>
        </p:cNvPr>
        <p:cNvGrpSpPr/>
        <p:nvPr/>
      </p:nvGrpSpPr>
      <p:grpSpPr>
        <a:xfrm>
          <a:off x="0" y="0"/>
          <a:ext cx="0" cy="0"/>
          <a:chOff x="0" y="0"/>
          <a:chExt cx="0" cy="0"/>
        </a:xfrm>
      </p:grpSpPr>
      <p:sp>
        <p:nvSpPr>
          <p:cNvPr id="26" name="Title 25">
            <a:extLst>
              <a:ext uri="{FF2B5EF4-FFF2-40B4-BE49-F238E27FC236}">
                <a16:creationId xmlns:a16="http://schemas.microsoft.com/office/drawing/2014/main" id="{436020B1-9298-5EE4-D9C5-F418985476CC}"/>
              </a:ext>
            </a:extLst>
          </p:cNvPr>
          <p:cNvSpPr>
            <a:spLocks noGrp="1"/>
          </p:cNvSpPr>
          <p:nvPr>
            <p:ph type="title"/>
          </p:nvPr>
        </p:nvSpPr>
        <p:spPr>
          <a:xfrm>
            <a:off x="8428016" y="353389"/>
            <a:ext cx="3603564" cy="632861"/>
          </a:xfrm>
        </p:spPr>
        <p:txBody>
          <a:bodyPr>
            <a:normAutofit/>
          </a:bodyPr>
          <a:lstStyle/>
          <a:p>
            <a:r>
              <a:rPr lang="en-GB" sz="2800" dirty="0"/>
              <a:t>Fishbone Activity </a:t>
            </a:r>
          </a:p>
        </p:txBody>
      </p:sp>
      <p:sp>
        <p:nvSpPr>
          <p:cNvPr id="8" name="TextBox 7">
            <a:extLst>
              <a:ext uri="{FF2B5EF4-FFF2-40B4-BE49-F238E27FC236}">
                <a16:creationId xmlns:a16="http://schemas.microsoft.com/office/drawing/2014/main" id="{6C00BE51-DB2E-986D-392B-BFDD57B07A6A}"/>
              </a:ext>
            </a:extLst>
          </p:cNvPr>
          <p:cNvSpPr txBox="1"/>
          <p:nvPr/>
        </p:nvSpPr>
        <p:spPr>
          <a:xfrm>
            <a:off x="7858303" y="2368161"/>
            <a:ext cx="3934326" cy="1643527"/>
          </a:xfrm>
          <a:prstGeom prst="rect">
            <a:avLst/>
          </a:prstGeom>
          <a:solidFill>
            <a:schemeClr val="bg1"/>
          </a:solidFill>
          <a:ln w="38100">
            <a:solidFill>
              <a:schemeClr val="tx1"/>
            </a:solidFill>
          </a:ln>
        </p:spPr>
        <p:txBody>
          <a:bodyPr wrap="square" lIns="91440" tIns="45720" rIns="91440" bIns="45720" rtlCol="0" anchor="t">
            <a:spAutoFit/>
          </a:bodyPr>
          <a:lstStyle/>
          <a:p>
            <a:pPr defTabSz="533400">
              <a:lnSpc>
                <a:spcPct val="90000"/>
              </a:lnSpc>
              <a:spcBef>
                <a:spcPct val="0"/>
              </a:spcBef>
              <a:spcAft>
                <a:spcPct val="35000"/>
              </a:spcAft>
            </a:pPr>
            <a:r>
              <a:rPr lang="en-GB" sz="2800" b="1" dirty="0">
                <a:latin typeface="Helvetica" pitchFamily="2" charset="0"/>
              </a:rPr>
              <a:t>The wellbeing of children with ASN is lower than we would like</a:t>
            </a:r>
            <a:endParaRPr lang="en-GB" sz="2800" b="1" dirty="0">
              <a:latin typeface="Helvetica" pitchFamily="2" charset="0"/>
              <a:ea typeface="Calibri"/>
              <a:cs typeface="Calibri"/>
            </a:endParaRPr>
          </a:p>
        </p:txBody>
      </p:sp>
      <p:pic>
        <p:nvPicPr>
          <p:cNvPr id="42" name="Picture 41" descr="fish bone ">
            <a:extLst>
              <a:ext uri="{FF2B5EF4-FFF2-40B4-BE49-F238E27FC236}">
                <a16:creationId xmlns:a16="http://schemas.microsoft.com/office/drawing/2014/main" id="{89068673-E5EE-5F15-DEF8-3E709FAF9456}"/>
              </a:ext>
            </a:extLst>
          </p:cNvPr>
          <p:cNvPicPr>
            <a:picLocks noChangeAspect="1"/>
          </p:cNvPicPr>
          <p:nvPr/>
        </p:nvPicPr>
        <p:blipFill>
          <a:blip r:embed="rId3"/>
          <a:stretch>
            <a:fillRect/>
          </a:stretch>
        </p:blipFill>
        <p:spPr>
          <a:xfrm>
            <a:off x="556788" y="1349467"/>
            <a:ext cx="7311363" cy="4134469"/>
          </a:xfrm>
          <a:prstGeom prst="rect">
            <a:avLst/>
          </a:prstGeom>
        </p:spPr>
      </p:pic>
      <p:sp>
        <p:nvSpPr>
          <p:cNvPr id="2" name="TextBox 1">
            <a:extLst>
              <a:ext uri="{FF2B5EF4-FFF2-40B4-BE49-F238E27FC236}">
                <a16:creationId xmlns:a16="http://schemas.microsoft.com/office/drawing/2014/main" id="{0BFBB2E4-E56F-958E-3399-3AFB577870C3}"/>
              </a:ext>
            </a:extLst>
          </p:cNvPr>
          <p:cNvSpPr txBox="1"/>
          <p:nvPr/>
        </p:nvSpPr>
        <p:spPr>
          <a:xfrm>
            <a:off x="160420" y="158033"/>
            <a:ext cx="3816669" cy="1255728"/>
          </a:xfrm>
          <a:prstGeom prst="rect">
            <a:avLst/>
          </a:prstGeom>
          <a:solidFill>
            <a:schemeClr val="accent1">
              <a:lumMod val="40000"/>
              <a:lumOff val="60000"/>
            </a:schemeClr>
          </a:solidFill>
        </p:spPr>
        <p:txBody>
          <a:bodyPr wrap="square" lIns="91440" tIns="45720" rIns="91440" bIns="45720" rtlCol="0" anchor="ctr">
            <a:spAutoFit/>
          </a:bodyPr>
          <a:lstStyle/>
          <a:p>
            <a:pPr algn="ctr" defTabSz="533400">
              <a:lnSpc>
                <a:spcPct val="90000"/>
              </a:lnSpc>
              <a:spcBef>
                <a:spcPct val="0"/>
              </a:spcBef>
              <a:spcAft>
                <a:spcPct val="35000"/>
              </a:spcAft>
            </a:pPr>
            <a:r>
              <a:rPr lang="en-US" sz="2800" dirty="0">
                <a:latin typeface="Helvetica" pitchFamily="2" charset="0"/>
              </a:rPr>
              <a:t>Staff CONFIDENCE to support children with ASN</a:t>
            </a:r>
          </a:p>
        </p:txBody>
      </p:sp>
      <p:sp>
        <p:nvSpPr>
          <p:cNvPr id="6" name="TextBox 5">
            <a:extLst>
              <a:ext uri="{FF2B5EF4-FFF2-40B4-BE49-F238E27FC236}">
                <a16:creationId xmlns:a16="http://schemas.microsoft.com/office/drawing/2014/main" id="{4E5F1187-E81C-E4A8-B74C-4B9DB854FB29}"/>
              </a:ext>
            </a:extLst>
          </p:cNvPr>
          <p:cNvSpPr txBox="1"/>
          <p:nvPr/>
        </p:nvSpPr>
        <p:spPr>
          <a:xfrm>
            <a:off x="4201554" y="171265"/>
            <a:ext cx="3816669" cy="1255728"/>
          </a:xfrm>
          <a:prstGeom prst="rect">
            <a:avLst/>
          </a:prstGeom>
          <a:solidFill>
            <a:schemeClr val="accent1">
              <a:lumMod val="40000"/>
              <a:lumOff val="60000"/>
            </a:schemeClr>
          </a:solidFill>
        </p:spPr>
        <p:txBody>
          <a:bodyPr wrap="square" lIns="91440" tIns="45720" rIns="91440" bIns="45720" rtlCol="0" anchor="ctr">
            <a:noAutofit/>
          </a:bodyPr>
          <a:lstStyle/>
          <a:p>
            <a:pPr algn="ctr" defTabSz="533400">
              <a:lnSpc>
                <a:spcPct val="90000"/>
              </a:lnSpc>
              <a:spcBef>
                <a:spcPct val="0"/>
              </a:spcBef>
              <a:spcAft>
                <a:spcPct val="35000"/>
              </a:spcAft>
            </a:pPr>
            <a:endParaRPr lang="en-US" sz="2800">
              <a:latin typeface="Helvetica" pitchFamily="2" charset="0"/>
            </a:endParaRPr>
          </a:p>
          <a:p>
            <a:pPr algn="ctr" defTabSz="533400">
              <a:lnSpc>
                <a:spcPct val="90000"/>
              </a:lnSpc>
              <a:spcBef>
                <a:spcPct val="0"/>
              </a:spcBef>
              <a:spcAft>
                <a:spcPct val="35000"/>
              </a:spcAft>
            </a:pPr>
            <a:r>
              <a:rPr lang="en-US" sz="2800">
                <a:latin typeface="Helvetica" pitchFamily="2" charset="0"/>
              </a:rPr>
              <a:t>ENVIRONMENT</a:t>
            </a:r>
          </a:p>
          <a:p>
            <a:pPr algn="ctr" defTabSz="533400">
              <a:lnSpc>
                <a:spcPct val="90000"/>
              </a:lnSpc>
              <a:spcBef>
                <a:spcPct val="0"/>
              </a:spcBef>
              <a:spcAft>
                <a:spcPct val="35000"/>
              </a:spcAft>
            </a:pPr>
            <a:endParaRPr lang="en-US" sz="2800">
              <a:latin typeface="Helvetica" pitchFamily="2" charset="0"/>
            </a:endParaRPr>
          </a:p>
        </p:txBody>
      </p:sp>
      <p:sp>
        <p:nvSpPr>
          <p:cNvPr id="9" name="TextBox 8">
            <a:extLst>
              <a:ext uri="{FF2B5EF4-FFF2-40B4-BE49-F238E27FC236}">
                <a16:creationId xmlns:a16="http://schemas.microsoft.com/office/drawing/2014/main" id="{B366964F-14E2-4C56-8698-EB326A341E5E}"/>
              </a:ext>
            </a:extLst>
          </p:cNvPr>
          <p:cNvSpPr txBox="1"/>
          <p:nvPr/>
        </p:nvSpPr>
        <p:spPr>
          <a:xfrm>
            <a:off x="160420" y="5444239"/>
            <a:ext cx="4163430" cy="1255728"/>
          </a:xfrm>
          <a:prstGeom prst="rect">
            <a:avLst/>
          </a:prstGeom>
          <a:solidFill>
            <a:schemeClr val="accent1">
              <a:lumMod val="40000"/>
              <a:lumOff val="60000"/>
            </a:schemeClr>
          </a:solidFill>
        </p:spPr>
        <p:txBody>
          <a:bodyPr wrap="square" lIns="91440" tIns="45720" rIns="91440" bIns="45720" rtlCol="0" anchor="t">
            <a:spAutoFit/>
          </a:bodyPr>
          <a:lstStyle/>
          <a:p>
            <a:pPr algn="ctr" defTabSz="533400">
              <a:lnSpc>
                <a:spcPct val="90000"/>
              </a:lnSpc>
              <a:spcBef>
                <a:spcPct val="0"/>
              </a:spcBef>
              <a:spcAft>
                <a:spcPct val="35000"/>
              </a:spcAft>
            </a:pPr>
            <a:r>
              <a:rPr lang="en-US" sz="2800" dirty="0">
                <a:latin typeface="Helvetica" pitchFamily="2" charset="0"/>
              </a:rPr>
              <a:t>PARTNERSHIP working (with families/professionals)</a:t>
            </a:r>
            <a:endParaRPr lang="en-US" sz="2800" dirty="0">
              <a:latin typeface="Helvetica" pitchFamily="2" charset="0"/>
              <a:ea typeface="Calibri"/>
              <a:cs typeface="Calibri"/>
            </a:endParaRPr>
          </a:p>
        </p:txBody>
      </p:sp>
      <p:sp>
        <p:nvSpPr>
          <p:cNvPr id="5" name="TextBox 4">
            <a:extLst>
              <a:ext uri="{FF2B5EF4-FFF2-40B4-BE49-F238E27FC236}">
                <a16:creationId xmlns:a16="http://schemas.microsoft.com/office/drawing/2014/main" id="{0E2C96B7-3374-058E-93E2-E82299545336}"/>
              </a:ext>
            </a:extLst>
          </p:cNvPr>
          <p:cNvSpPr txBox="1"/>
          <p:nvPr/>
        </p:nvSpPr>
        <p:spPr>
          <a:xfrm>
            <a:off x="4534656" y="5455914"/>
            <a:ext cx="4163429" cy="1255727"/>
          </a:xfrm>
          <a:prstGeom prst="rect">
            <a:avLst/>
          </a:prstGeom>
          <a:solidFill>
            <a:schemeClr val="accent1">
              <a:lumMod val="40000"/>
              <a:lumOff val="60000"/>
            </a:schemeClr>
          </a:solidFill>
        </p:spPr>
        <p:txBody>
          <a:bodyPr wrap="square" lIns="91440" tIns="45720" rIns="91440" bIns="45720" rtlCol="0" anchor="ctr">
            <a:noAutofit/>
          </a:bodyPr>
          <a:lstStyle/>
          <a:p>
            <a:pPr algn="ctr" defTabSz="533400">
              <a:lnSpc>
                <a:spcPct val="90000"/>
              </a:lnSpc>
              <a:spcBef>
                <a:spcPct val="0"/>
              </a:spcBef>
              <a:spcAft>
                <a:spcPct val="35000"/>
              </a:spcAft>
            </a:pPr>
            <a:endParaRPr lang="en-US" sz="2800" dirty="0">
              <a:latin typeface="Helvetica" pitchFamily="2" charset="0"/>
            </a:endParaRPr>
          </a:p>
          <a:p>
            <a:pPr algn="ctr" defTabSz="533400">
              <a:lnSpc>
                <a:spcPct val="90000"/>
              </a:lnSpc>
              <a:spcBef>
                <a:spcPct val="0"/>
              </a:spcBef>
              <a:spcAft>
                <a:spcPct val="35000"/>
              </a:spcAft>
            </a:pPr>
            <a:r>
              <a:rPr lang="en-US" sz="2800" dirty="0">
                <a:latin typeface="Helvetica" pitchFamily="2" charset="0"/>
              </a:rPr>
              <a:t>TRANSITIONS</a:t>
            </a:r>
          </a:p>
          <a:p>
            <a:pPr algn="ctr" defTabSz="533400">
              <a:lnSpc>
                <a:spcPct val="90000"/>
              </a:lnSpc>
              <a:spcBef>
                <a:spcPct val="0"/>
              </a:spcBef>
              <a:spcAft>
                <a:spcPct val="35000"/>
              </a:spcAft>
            </a:pPr>
            <a:endParaRPr lang="en-US" sz="3200" dirty="0">
              <a:latin typeface="Helvetica" pitchFamily="2" charset="0"/>
              <a:ea typeface="Calibri"/>
              <a:cs typeface="Calibri"/>
            </a:endParaRPr>
          </a:p>
        </p:txBody>
      </p:sp>
      <p:sp>
        <p:nvSpPr>
          <p:cNvPr id="3" name="Rectangle 2">
            <a:extLst>
              <a:ext uri="{FF2B5EF4-FFF2-40B4-BE49-F238E27FC236}">
                <a16:creationId xmlns:a16="http://schemas.microsoft.com/office/drawing/2014/main" id="{6209544D-9141-EE1A-FF27-D03315507F9F}"/>
              </a:ext>
              <a:ext uri="{C183D7F6-B498-43B3-948B-1728B52AA6E4}">
                <adec:decorative xmlns:adec="http://schemas.microsoft.com/office/drawing/2017/decorative" val="1"/>
              </a:ext>
            </a:extLst>
          </p:cNvPr>
          <p:cNvSpPr/>
          <p:nvPr/>
        </p:nvSpPr>
        <p:spPr>
          <a:xfrm>
            <a:off x="9112228" y="4862018"/>
            <a:ext cx="288032" cy="288032"/>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 name="TextBox 3">
            <a:extLst>
              <a:ext uri="{FF2B5EF4-FFF2-40B4-BE49-F238E27FC236}">
                <a16:creationId xmlns:a16="http://schemas.microsoft.com/office/drawing/2014/main" id="{8C633E11-47C3-9193-7653-3DC40D22326D}"/>
              </a:ext>
            </a:extLst>
          </p:cNvPr>
          <p:cNvSpPr txBox="1"/>
          <p:nvPr/>
        </p:nvSpPr>
        <p:spPr>
          <a:xfrm>
            <a:off x="9440622" y="4873051"/>
            <a:ext cx="1516047" cy="307777"/>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400" dirty="0">
                <a:solidFill>
                  <a:prstClr val="black"/>
                </a:solidFill>
                <a:latin typeface="Arial"/>
                <a:cs typeface="Arial"/>
              </a:rPr>
              <a:t>Potential causes</a:t>
            </a:r>
            <a:endParaRPr kumimoji="0" lang="en-GB" sz="1400" b="0" i="0" u="none" strike="noStrike" kern="1200" cap="none" spc="0" normalizeH="0" baseline="0" noProof="0" dirty="0">
              <a:ln>
                <a:noFill/>
              </a:ln>
              <a:solidFill>
                <a:prstClr val="black"/>
              </a:solidFill>
              <a:effectLst/>
              <a:uLnTx/>
              <a:uFillTx/>
              <a:latin typeface="Arial"/>
              <a:cs typeface="Arial"/>
            </a:endParaRPr>
          </a:p>
        </p:txBody>
      </p:sp>
      <p:grpSp>
        <p:nvGrpSpPr>
          <p:cNvPr id="32" name="Group 31" descr="rectangle sto represent post it notes ">
            <a:extLst>
              <a:ext uri="{FF2B5EF4-FFF2-40B4-BE49-F238E27FC236}">
                <a16:creationId xmlns:a16="http://schemas.microsoft.com/office/drawing/2014/main" id="{F5418220-2C6E-D449-CE20-3E4A0C405C7C}"/>
              </a:ext>
            </a:extLst>
          </p:cNvPr>
          <p:cNvGrpSpPr/>
          <p:nvPr/>
        </p:nvGrpSpPr>
        <p:grpSpPr>
          <a:xfrm>
            <a:off x="496398" y="1541869"/>
            <a:ext cx="7009389" cy="3801521"/>
            <a:chOff x="496398" y="1541869"/>
            <a:chExt cx="7009389" cy="3801521"/>
          </a:xfrm>
        </p:grpSpPr>
        <p:sp>
          <p:nvSpPr>
            <p:cNvPr id="7" name="Rectangle 6">
              <a:extLst>
                <a:ext uri="{FF2B5EF4-FFF2-40B4-BE49-F238E27FC236}">
                  <a16:creationId xmlns:a16="http://schemas.microsoft.com/office/drawing/2014/main" id="{D5D99603-5015-DBF2-7031-76D4B135E3EC}"/>
                </a:ext>
              </a:extLst>
            </p:cNvPr>
            <p:cNvSpPr/>
            <p:nvPr/>
          </p:nvSpPr>
          <p:spPr>
            <a:xfrm>
              <a:off x="2242135" y="4073455"/>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0" name="Rectangle 9">
              <a:extLst>
                <a:ext uri="{FF2B5EF4-FFF2-40B4-BE49-F238E27FC236}">
                  <a16:creationId xmlns:a16="http://schemas.microsoft.com/office/drawing/2014/main" id="{5A39F210-C500-54D1-769E-161DEA3BF0DC}"/>
                </a:ext>
              </a:extLst>
            </p:cNvPr>
            <p:cNvSpPr/>
            <p:nvPr/>
          </p:nvSpPr>
          <p:spPr>
            <a:xfrm>
              <a:off x="5699477" y="1680959"/>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1" name="Rectangle 10">
              <a:extLst>
                <a:ext uri="{FF2B5EF4-FFF2-40B4-BE49-F238E27FC236}">
                  <a16:creationId xmlns:a16="http://schemas.microsoft.com/office/drawing/2014/main" id="{1740EE63-6A59-55BC-1E4A-533A7B67FB3F}"/>
                </a:ext>
              </a:extLst>
            </p:cNvPr>
            <p:cNvSpPr/>
            <p:nvPr/>
          </p:nvSpPr>
          <p:spPr>
            <a:xfrm>
              <a:off x="6316539" y="2549885"/>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2" name="Rectangle 11">
              <a:extLst>
                <a:ext uri="{FF2B5EF4-FFF2-40B4-BE49-F238E27FC236}">
                  <a16:creationId xmlns:a16="http://schemas.microsoft.com/office/drawing/2014/main" id="{D9AD225F-174A-FFC0-4B49-05F5598DD14E}"/>
                </a:ext>
              </a:extLst>
            </p:cNvPr>
            <p:cNvSpPr/>
            <p:nvPr/>
          </p:nvSpPr>
          <p:spPr>
            <a:xfrm>
              <a:off x="5297563" y="2400075"/>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3" name="Rectangle 12">
              <a:extLst>
                <a:ext uri="{FF2B5EF4-FFF2-40B4-BE49-F238E27FC236}">
                  <a16:creationId xmlns:a16="http://schemas.microsoft.com/office/drawing/2014/main" id="{B68C0D48-7861-AA96-ED30-08B860CACF77}"/>
                </a:ext>
              </a:extLst>
            </p:cNvPr>
            <p:cNvSpPr/>
            <p:nvPr/>
          </p:nvSpPr>
          <p:spPr>
            <a:xfrm>
              <a:off x="1672231" y="1974557"/>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4" name="Rectangle 13">
              <a:extLst>
                <a:ext uri="{FF2B5EF4-FFF2-40B4-BE49-F238E27FC236}">
                  <a16:creationId xmlns:a16="http://schemas.microsoft.com/office/drawing/2014/main" id="{CEF71A54-0446-BBE0-89E3-6711ED0147F2}"/>
                </a:ext>
              </a:extLst>
            </p:cNvPr>
            <p:cNvSpPr/>
            <p:nvPr/>
          </p:nvSpPr>
          <p:spPr>
            <a:xfrm>
              <a:off x="6219849" y="3856197"/>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5" name="Rectangle 14">
              <a:extLst>
                <a:ext uri="{FF2B5EF4-FFF2-40B4-BE49-F238E27FC236}">
                  <a16:creationId xmlns:a16="http://schemas.microsoft.com/office/drawing/2014/main" id="{8809B6C7-F06C-5C60-FE79-1A460DCB6589}"/>
                </a:ext>
              </a:extLst>
            </p:cNvPr>
            <p:cNvSpPr/>
            <p:nvPr/>
          </p:nvSpPr>
          <p:spPr>
            <a:xfrm>
              <a:off x="4664178" y="1541869"/>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pic>
          <p:nvPicPr>
            <p:cNvPr id="16" name="Picture 15">
              <a:extLst>
                <a:ext uri="{FF2B5EF4-FFF2-40B4-BE49-F238E27FC236}">
                  <a16:creationId xmlns:a16="http://schemas.microsoft.com/office/drawing/2014/main" id="{713808CD-0D68-EB08-1E79-63F49A73F8ED}"/>
                </a:ext>
              </a:extLst>
            </p:cNvPr>
            <p:cNvPicPr>
              <a:picLocks noChangeAspect="1"/>
            </p:cNvPicPr>
            <p:nvPr/>
          </p:nvPicPr>
          <p:blipFill>
            <a:blip r:embed="rId4"/>
            <a:stretch>
              <a:fillRect/>
            </a:stretch>
          </p:blipFill>
          <p:spPr>
            <a:xfrm>
              <a:off x="5799436" y="4694074"/>
              <a:ext cx="816935" cy="615749"/>
            </a:xfrm>
            <a:prstGeom prst="rect">
              <a:avLst/>
            </a:prstGeom>
          </p:spPr>
        </p:pic>
        <p:sp>
          <p:nvSpPr>
            <p:cNvPr id="17" name="Rectangle 16">
              <a:extLst>
                <a:ext uri="{FF2B5EF4-FFF2-40B4-BE49-F238E27FC236}">
                  <a16:creationId xmlns:a16="http://schemas.microsoft.com/office/drawing/2014/main" id="{0278E425-ED76-0FC6-D6C8-40C94F8EF3A1}"/>
                </a:ext>
              </a:extLst>
            </p:cNvPr>
            <p:cNvSpPr/>
            <p:nvPr/>
          </p:nvSpPr>
          <p:spPr>
            <a:xfrm>
              <a:off x="1824425" y="4699278"/>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8" name="Rectangle 17">
              <a:extLst>
                <a:ext uri="{FF2B5EF4-FFF2-40B4-BE49-F238E27FC236}">
                  <a16:creationId xmlns:a16="http://schemas.microsoft.com/office/drawing/2014/main" id="{EAE1FA98-C6F0-7E08-835E-3A97831EB062}"/>
                </a:ext>
              </a:extLst>
            </p:cNvPr>
            <p:cNvSpPr/>
            <p:nvPr/>
          </p:nvSpPr>
          <p:spPr>
            <a:xfrm>
              <a:off x="2366534" y="2600380"/>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19" name="Rectangle 18">
              <a:extLst>
                <a:ext uri="{FF2B5EF4-FFF2-40B4-BE49-F238E27FC236}">
                  <a16:creationId xmlns:a16="http://schemas.microsoft.com/office/drawing/2014/main" id="{B0C815FA-BB68-8916-A750-999B03127EA3}"/>
                </a:ext>
              </a:extLst>
            </p:cNvPr>
            <p:cNvSpPr/>
            <p:nvPr/>
          </p:nvSpPr>
          <p:spPr>
            <a:xfrm>
              <a:off x="781874" y="2507734"/>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A09DC5B5-DFA2-9F30-1A2A-39300420807C}"/>
                </a:ext>
              </a:extLst>
            </p:cNvPr>
            <p:cNvSpPr/>
            <p:nvPr/>
          </p:nvSpPr>
          <p:spPr>
            <a:xfrm>
              <a:off x="4940563" y="4562854"/>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BBD2B3E7-2E39-3FD1-DDF4-E09E94571427}"/>
                </a:ext>
              </a:extLst>
            </p:cNvPr>
            <p:cNvSpPr/>
            <p:nvPr/>
          </p:nvSpPr>
          <p:spPr>
            <a:xfrm>
              <a:off x="5135489" y="3466332"/>
              <a:ext cx="793045" cy="587196"/>
            </a:xfrm>
            <a:prstGeom prst="rect">
              <a:avLst/>
            </a:prstGeom>
            <a:solidFill>
              <a:srgbClr val="FFFF0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4" name="Rectangle 23">
              <a:extLst>
                <a:ext uri="{FF2B5EF4-FFF2-40B4-BE49-F238E27FC236}">
                  <a16:creationId xmlns:a16="http://schemas.microsoft.com/office/drawing/2014/main" id="{D9954CD8-86F2-01FB-504E-AA3FE41E6F1C}"/>
                </a:ext>
              </a:extLst>
            </p:cNvPr>
            <p:cNvSpPr/>
            <p:nvPr/>
          </p:nvSpPr>
          <p:spPr>
            <a:xfrm>
              <a:off x="1415025" y="4079265"/>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5" name="Rectangle 24">
              <a:extLst>
                <a:ext uri="{FF2B5EF4-FFF2-40B4-BE49-F238E27FC236}">
                  <a16:creationId xmlns:a16="http://schemas.microsoft.com/office/drawing/2014/main" id="{811EE441-E480-5AD8-13F1-4A64CD8F3E5E}"/>
                </a:ext>
              </a:extLst>
            </p:cNvPr>
            <p:cNvSpPr/>
            <p:nvPr/>
          </p:nvSpPr>
          <p:spPr>
            <a:xfrm>
              <a:off x="879186" y="4734160"/>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7" name="Rectangle 26">
              <a:extLst>
                <a:ext uri="{FF2B5EF4-FFF2-40B4-BE49-F238E27FC236}">
                  <a16:creationId xmlns:a16="http://schemas.microsoft.com/office/drawing/2014/main" id="{969E7311-6CF9-8204-00B2-FA2399557EA8}"/>
                </a:ext>
              </a:extLst>
            </p:cNvPr>
            <p:cNvSpPr/>
            <p:nvPr/>
          </p:nvSpPr>
          <p:spPr>
            <a:xfrm>
              <a:off x="758059" y="1859097"/>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8" name="Rectangle 27">
              <a:extLst>
                <a:ext uri="{FF2B5EF4-FFF2-40B4-BE49-F238E27FC236}">
                  <a16:creationId xmlns:a16="http://schemas.microsoft.com/office/drawing/2014/main" id="{399EEE9C-13B1-EF64-772C-2549CD17C17D}"/>
                </a:ext>
              </a:extLst>
            </p:cNvPr>
            <p:cNvSpPr/>
            <p:nvPr/>
          </p:nvSpPr>
          <p:spPr>
            <a:xfrm>
              <a:off x="4379866" y="2400963"/>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9" name="Rectangle 28">
              <a:extLst>
                <a:ext uri="{FF2B5EF4-FFF2-40B4-BE49-F238E27FC236}">
                  <a16:creationId xmlns:a16="http://schemas.microsoft.com/office/drawing/2014/main" id="{2B9F792C-5937-F325-2A2D-D04443EAA12B}"/>
                </a:ext>
              </a:extLst>
            </p:cNvPr>
            <p:cNvSpPr/>
            <p:nvPr/>
          </p:nvSpPr>
          <p:spPr>
            <a:xfrm>
              <a:off x="5090331" y="3809727"/>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0" name="Rectangle 29">
              <a:extLst>
                <a:ext uri="{FF2B5EF4-FFF2-40B4-BE49-F238E27FC236}">
                  <a16:creationId xmlns:a16="http://schemas.microsoft.com/office/drawing/2014/main" id="{83F8C34F-7F51-AC51-11B4-90DC59BA8834}"/>
                </a:ext>
              </a:extLst>
            </p:cNvPr>
            <p:cNvSpPr/>
            <p:nvPr/>
          </p:nvSpPr>
          <p:spPr>
            <a:xfrm>
              <a:off x="4297286" y="1573084"/>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1" name="Rectangle 30">
              <a:extLst>
                <a:ext uri="{FF2B5EF4-FFF2-40B4-BE49-F238E27FC236}">
                  <a16:creationId xmlns:a16="http://schemas.microsoft.com/office/drawing/2014/main" id="{CA70E846-6912-8CC4-915A-0765C7C34BF5}"/>
                </a:ext>
              </a:extLst>
            </p:cNvPr>
            <p:cNvSpPr/>
            <p:nvPr/>
          </p:nvSpPr>
          <p:spPr>
            <a:xfrm>
              <a:off x="4589688" y="4756194"/>
              <a:ext cx="793045" cy="587196"/>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5" name="Rectangle 34">
              <a:extLst>
                <a:ext uri="{FF2B5EF4-FFF2-40B4-BE49-F238E27FC236}">
                  <a16:creationId xmlns:a16="http://schemas.microsoft.com/office/drawing/2014/main" id="{83583335-2871-CCEB-7A25-17B6E1B4B1ED}"/>
                </a:ext>
              </a:extLst>
            </p:cNvPr>
            <p:cNvSpPr/>
            <p:nvPr/>
          </p:nvSpPr>
          <p:spPr>
            <a:xfrm>
              <a:off x="4201554" y="3645340"/>
              <a:ext cx="793045" cy="587196"/>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6" name="Rectangle 35">
              <a:extLst>
                <a:ext uri="{FF2B5EF4-FFF2-40B4-BE49-F238E27FC236}">
                  <a16:creationId xmlns:a16="http://schemas.microsoft.com/office/drawing/2014/main" id="{302C5746-F523-1E03-B18F-78DE5388ED03}"/>
                </a:ext>
              </a:extLst>
            </p:cNvPr>
            <p:cNvSpPr/>
            <p:nvPr/>
          </p:nvSpPr>
          <p:spPr>
            <a:xfrm>
              <a:off x="6712742" y="1650436"/>
              <a:ext cx="793045" cy="587196"/>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7" name="Rectangle 36">
              <a:extLst>
                <a:ext uri="{FF2B5EF4-FFF2-40B4-BE49-F238E27FC236}">
                  <a16:creationId xmlns:a16="http://schemas.microsoft.com/office/drawing/2014/main" id="{414A0980-166F-742B-A21A-81BFBCE6A451}"/>
                </a:ext>
              </a:extLst>
            </p:cNvPr>
            <p:cNvSpPr/>
            <p:nvPr/>
          </p:nvSpPr>
          <p:spPr>
            <a:xfrm>
              <a:off x="3995324" y="4748476"/>
              <a:ext cx="793045" cy="587196"/>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8" name="Rectangle 37">
              <a:extLst>
                <a:ext uri="{FF2B5EF4-FFF2-40B4-BE49-F238E27FC236}">
                  <a16:creationId xmlns:a16="http://schemas.microsoft.com/office/drawing/2014/main" id="{E54207BB-0192-D663-52E7-8F5814A83AE7}"/>
                </a:ext>
              </a:extLst>
            </p:cNvPr>
            <p:cNvSpPr/>
            <p:nvPr/>
          </p:nvSpPr>
          <p:spPr>
            <a:xfrm>
              <a:off x="496398" y="4068082"/>
              <a:ext cx="793045" cy="587196"/>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9" name="Rectangle 38">
              <a:extLst>
                <a:ext uri="{FF2B5EF4-FFF2-40B4-BE49-F238E27FC236}">
                  <a16:creationId xmlns:a16="http://schemas.microsoft.com/office/drawing/2014/main" id="{5524773C-E8D3-A930-6667-DB17E7F56F68}"/>
                </a:ext>
              </a:extLst>
            </p:cNvPr>
            <p:cNvSpPr/>
            <p:nvPr/>
          </p:nvSpPr>
          <p:spPr>
            <a:xfrm>
              <a:off x="1521724" y="2644862"/>
              <a:ext cx="793045" cy="587196"/>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40" name="Rectangle 39">
              <a:extLst>
                <a:ext uri="{FF2B5EF4-FFF2-40B4-BE49-F238E27FC236}">
                  <a16:creationId xmlns:a16="http://schemas.microsoft.com/office/drawing/2014/main" id="{293290BE-8C26-E84A-BA30-BB1D97D571C5}"/>
                </a:ext>
              </a:extLst>
            </p:cNvPr>
            <p:cNvSpPr/>
            <p:nvPr/>
          </p:nvSpPr>
          <p:spPr>
            <a:xfrm>
              <a:off x="3417478" y="1852443"/>
              <a:ext cx="793045" cy="587196"/>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grpSp>
      <p:sp>
        <p:nvSpPr>
          <p:cNvPr id="22" name="Rectangle 21">
            <a:extLst>
              <a:ext uri="{FF2B5EF4-FFF2-40B4-BE49-F238E27FC236}">
                <a16:creationId xmlns:a16="http://schemas.microsoft.com/office/drawing/2014/main" id="{25F05939-FB0D-3430-2EEF-95C2E32B81DD}"/>
              </a:ext>
              <a:ext uri="{C183D7F6-B498-43B3-948B-1728B52AA6E4}">
                <adec:decorative xmlns:adec="http://schemas.microsoft.com/office/drawing/2017/decorative" val="1"/>
              </a:ext>
            </a:extLst>
          </p:cNvPr>
          <p:cNvSpPr/>
          <p:nvPr/>
        </p:nvSpPr>
        <p:spPr>
          <a:xfrm>
            <a:off x="9110598" y="5444239"/>
            <a:ext cx="288032" cy="288032"/>
          </a:xfrm>
          <a:prstGeom prst="rect">
            <a:avLst/>
          </a:prstGeom>
          <a:solidFill>
            <a:srgbClr val="C0504D">
              <a:lumMod val="60000"/>
              <a:lumOff val="40000"/>
            </a:srgbClr>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38152CAF-0574-F982-7A52-C2B2AA09C1BC}"/>
              </a:ext>
            </a:extLst>
          </p:cNvPr>
          <p:cNvSpPr txBox="1"/>
          <p:nvPr/>
        </p:nvSpPr>
        <p:spPr>
          <a:xfrm>
            <a:off x="9466759" y="5468376"/>
            <a:ext cx="1403648"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itchFamily="34" charset="0"/>
                <a:ea typeface="+mn-ea"/>
                <a:cs typeface="Arial" pitchFamily="34" charset="0"/>
              </a:rPr>
              <a:t>Root Causes</a:t>
            </a:r>
          </a:p>
        </p:txBody>
      </p:sp>
      <p:sp>
        <p:nvSpPr>
          <p:cNvPr id="33" name="Rectangle 32">
            <a:extLst>
              <a:ext uri="{FF2B5EF4-FFF2-40B4-BE49-F238E27FC236}">
                <a16:creationId xmlns:a16="http://schemas.microsoft.com/office/drawing/2014/main" id="{ED19287B-FF7C-B3F2-E94A-7D9752940CC3}"/>
              </a:ext>
              <a:ext uri="{C183D7F6-B498-43B3-948B-1728B52AA6E4}">
                <adec:decorative xmlns:adec="http://schemas.microsoft.com/office/drawing/2017/decorative" val="1"/>
              </a:ext>
            </a:extLst>
          </p:cNvPr>
          <p:cNvSpPr/>
          <p:nvPr/>
        </p:nvSpPr>
        <p:spPr>
          <a:xfrm flipH="1">
            <a:off x="9110598" y="6026460"/>
            <a:ext cx="288032" cy="288032"/>
          </a:xfrm>
          <a:prstGeom prst="rect">
            <a:avLst/>
          </a:prstGeom>
          <a:solidFill>
            <a:srgbClr val="92D050"/>
          </a:solidFill>
          <a:ln w="25400" cap="flat" cmpd="sng" algn="ctr">
            <a:solidFill>
              <a:sysClr val="window" lastClr="FFFFFF">
                <a:lumMod val="50000"/>
              </a:sysClr>
            </a:solidFill>
            <a:prstDash val="solid"/>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0" cap="none" spc="0" normalizeH="0" baseline="0" noProof="0">
              <a:ln>
                <a:noFill/>
              </a:ln>
              <a:solidFill>
                <a:sysClr val="window" lastClr="FFFFFF"/>
              </a:solidFill>
              <a:effectLst/>
              <a:uLnTx/>
              <a:uFillTx/>
              <a:latin typeface="Calibri"/>
              <a:ea typeface="+mn-ea"/>
              <a:cs typeface="+mn-cs"/>
            </a:endParaRPr>
          </a:p>
        </p:txBody>
      </p:sp>
      <p:sp>
        <p:nvSpPr>
          <p:cNvPr id="34" name="TextBox 33">
            <a:extLst>
              <a:ext uri="{FF2B5EF4-FFF2-40B4-BE49-F238E27FC236}">
                <a16:creationId xmlns:a16="http://schemas.microsoft.com/office/drawing/2014/main" id="{E540C3F6-334E-5826-2B0B-A6BE07B7E95A}"/>
              </a:ext>
            </a:extLst>
          </p:cNvPr>
          <p:cNvSpPr txBox="1"/>
          <p:nvPr/>
        </p:nvSpPr>
        <p:spPr>
          <a:xfrm>
            <a:off x="9440621" y="6037493"/>
            <a:ext cx="2033219" cy="30777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a:ln>
                  <a:noFill/>
                </a:ln>
                <a:solidFill>
                  <a:prstClr val="black"/>
                </a:solidFill>
                <a:effectLst/>
                <a:uLnTx/>
                <a:uFillTx/>
                <a:latin typeface="Arial" pitchFamily="34" charset="0"/>
                <a:ea typeface="+mn-ea"/>
                <a:cs typeface="Arial" pitchFamily="34" charset="0"/>
              </a:rPr>
              <a:t>Solutions/change ideas</a:t>
            </a:r>
          </a:p>
        </p:txBody>
      </p:sp>
    </p:spTree>
    <p:extLst>
      <p:ext uri="{BB962C8B-B14F-4D97-AF65-F5344CB8AC3E}">
        <p14:creationId xmlns:p14="http://schemas.microsoft.com/office/powerpoint/2010/main" val="17559779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nfographic of the 6 stages in the quality improvement journey is focusing on Developing Aims">
            <a:extLst>
              <a:ext uri="{FF2B5EF4-FFF2-40B4-BE49-F238E27FC236}">
                <a16:creationId xmlns:a16="http://schemas.microsoft.com/office/drawing/2014/main" id="{49CC2DA1-AA3E-4B4D-96FC-97DE4F4AECA6}"/>
              </a:ext>
            </a:extLst>
          </p:cNvPr>
          <p:cNvPicPr/>
          <p:nvPr/>
        </p:nvPicPr>
        <p:blipFill rotWithShape="1">
          <a:blip r:embed="rId3" cstate="print">
            <a:alphaModFix amt="32000"/>
            <a:extLst>
              <a:ext uri="{28A0092B-C50C-407E-A947-70E740481C1C}">
                <a14:useLocalDpi xmlns:a14="http://schemas.microsoft.com/office/drawing/2010/main" val="0"/>
              </a:ext>
            </a:extLst>
          </a:blip>
          <a:srcRect r="-73"/>
          <a:stretch/>
        </p:blipFill>
        <p:spPr>
          <a:xfrm>
            <a:off x="1" y="755373"/>
            <a:ext cx="12191999" cy="6094593"/>
          </a:xfrm>
          <a:prstGeom prst="rect">
            <a:avLst/>
          </a:prstGeom>
        </p:spPr>
      </p:pic>
      <p:sp>
        <p:nvSpPr>
          <p:cNvPr id="2" name="AutoShape 2" descr="https://ukc-powerpoint.officeapps.live.com/pods/GetClipboardImage.ashx?Id=3ab35d18-d827-4118-99da-3dcfb766354d&amp;DC=GUK1&amp;pkey=b6ced449-87f0-4c7a-aaa5-b0b9f2c5966d&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ae92cd5e-b650-47fb-94bb-45e73f3eddb6&amp;DC=GUK1&amp;pkey=3b433021-e193-4da0-9f6f-7bca84ce3d9a&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6">
            <a:extLst>
              <a:ext uri="{FF2B5EF4-FFF2-40B4-BE49-F238E27FC236}">
                <a16:creationId xmlns:a16="http://schemas.microsoft.com/office/drawing/2014/main" id="{90BD6139-F471-C13A-2E59-093058CEE4B3}"/>
              </a:ext>
            </a:extLst>
          </p:cNvPr>
          <p:cNvSpPr>
            <a:spLocks noGrp="1"/>
          </p:cNvSpPr>
          <p:nvPr>
            <p:ph type="title" idx="4294967295"/>
          </p:nvPr>
        </p:nvSpPr>
        <p:spPr>
          <a:xfrm>
            <a:off x="1831" y="8034"/>
            <a:ext cx="12192000" cy="807400"/>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lt1"/>
                </a:solidFill>
                <a:effectLst/>
                <a:uLnTx/>
                <a:uFillTx/>
                <a:latin typeface="Helvetica"/>
                <a:ea typeface="+mn-lt"/>
                <a:cs typeface="+mn-lt"/>
              </a:rPr>
              <a:t>Quality Improvement Journey </a:t>
            </a:r>
            <a:r>
              <a:rPr kumimoji="0" lang="en-GB" sz="4800" b="0" i="0" u="none" strike="noStrike" kern="1200" cap="none" spc="0" normalizeH="0" baseline="0" noProof="0" dirty="0" err="1">
                <a:ln>
                  <a:noFill/>
                </a:ln>
                <a:solidFill>
                  <a:schemeClr val="lt1"/>
                </a:solidFill>
                <a:effectLst/>
                <a:uLnTx/>
                <a:uFillTx/>
                <a:latin typeface="Helvetica"/>
                <a:ea typeface="+mn-lt"/>
                <a:cs typeface="+mn-lt"/>
              </a:rPr>
              <a:t>con’t</a:t>
            </a:r>
            <a:r>
              <a:rPr kumimoji="0" lang="en-GB" sz="4800" b="0" i="0" u="none" strike="noStrike" kern="1200" cap="none" spc="0" normalizeH="0" baseline="0" noProof="0" dirty="0">
                <a:ln>
                  <a:noFill/>
                </a:ln>
                <a:solidFill>
                  <a:schemeClr val="lt1"/>
                </a:solidFill>
                <a:effectLst/>
                <a:uLnTx/>
                <a:uFillTx/>
                <a:latin typeface="Helvetica"/>
                <a:ea typeface="+mn-lt"/>
                <a:cs typeface="+mn-lt"/>
              </a:rPr>
              <a:t>.</a:t>
            </a:r>
            <a:br>
              <a:rPr kumimoji="0" lang="en-GB" sz="5400" b="1" i="0" u="none" strike="noStrike" kern="1200" cap="none" spc="0" normalizeH="0" baseline="0" noProof="0" dirty="0">
                <a:ln>
                  <a:noFill/>
                </a:ln>
                <a:solidFill>
                  <a:schemeClr val="lt1"/>
                </a:solidFill>
                <a:effectLst/>
                <a:uLnTx/>
                <a:uFillTx/>
                <a:latin typeface="Helvetica"/>
                <a:ea typeface="+mn-lt"/>
                <a:cs typeface="+mn-lt"/>
              </a:rPr>
            </a:br>
            <a:endParaRPr kumimoji="0" lang="en-GB" sz="5400" b="0" i="0" u="none" strike="noStrike" kern="1200" cap="none" spc="0" normalizeH="0" baseline="0" noProof="0" dirty="0">
              <a:ln>
                <a:noFill/>
              </a:ln>
              <a:solidFill>
                <a:schemeClr val="lt1"/>
              </a:solidFill>
              <a:effectLst/>
              <a:uLnTx/>
              <a:uFillTx/>
              <a:latin typeface="Helvetica"/>
              <a:ea typeface="+mn-lt"/>
              <a:cs typeface="+mn-lt"/>
            </a:endParaRPr>
          </a:p>
        </p:txBody>
      </p:sp>
      <p:pic>
        <p:nvPicPr>
          <p:cNvPr id="4" name="Picture 3" descr="Developing Aims&#10;Develop aim and change theory">
            <a:extLst>
              <a:ext uri="{FF2B5EF4-FFF2-40B4-BE49-F238E27FC236}">
                <a16:creationId xmlns:a16="http://schemas.microsoft.com/office/drawing/2014/main" id="{1DCEF1C3-605A-1491-B9DD-A97E29DA18A1}"/>
              </a:ext>
            </a:extLst>
          </p:cNvPr>
          <p:cNvPicPr/>
          <p:nvPr/>
        </p:nvPicPr>
        <p:blipFill rotWithShape="1">
          <a:blip r:embed="rId3" cstate="print">
            <a:extLst>
              <a:ext uri="{28A0092B-C50C-407E-A947-70E740481C1C}">
                <a14:useLocalDpi xmlns:a14="http://schemas.microsoft.com/office/drawing/2010/main" val="0"/>
              </a:ext>
            </a:extLst>
          </a:blip>
          <a:srcRect l="36171" t="6090" r="49965" b="44107"/>
          <a:stretch/>
        </p:blipFill>
        <p:spPr>
          <a:xfrm>
            <a:off x="4406900" y="1143001"/>
            <a:ext cx="1689100" cy="3035300"/>
          </a:xfrm>
          <a:prstGeom prst="rect">
            <a:avLst/>
          </a:prstGeom>
        </p:spPr>
      </p:pic>
    </p:spTree>
    <p:extLst>
      <p:ext uri="{BB962C8B-B14F-4D97-AF65-F5344CB8AC3E}">
        <p14:creationId xmlns:p14="http://schemas.microsoft.com/office/powerpoint/2010/main" val="16549300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9">
            <a:extLst>
              <a:ext uri="{FF2B5EF4-FFF2-40B4-BE49-F238E27FC236}">
                <a16:creationId xmlns:a16="http://schemas.microsoft.com/office/drawing/2014/main" id="{901CAA11-6A3D-B5D6-4146-7B32DEEF6FC1}"/>
              </a:ext>
            </a:extLst>
          </p:cNvPr>
          <p:cNvSpPr>
            <a:spLocks noGrp="1"/>
          </p:cNvSpPr>
          <p:nvPr>
            <p:ph type="title" idx="4294967295"/>
          </p:nvPr>
        </p:nvSpPr>
        <p:spPr>
          <a:xfrm>
            <a:off x="1831" y="8034"/>
            <a:ext cx="12192000" cy="565966"/>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mn-lt"/>
                <a:ea typeface="+mn-ea"/>
                <a:cs typeface="+mn-cs"/>
              </a:rPr>
              <a:t>Vision:  All children in ELC thrive and reach their full potential</a:t>
            </a:r>
          </a:p>
        </p:txBody>
      </p:sp>
      <p:sp>
        <p:nvSpPr>
          <p:cNvPr id="5" name="TextBox 4">
            <a:extLst>
              <a:ext uri="{FF2B5EF4-FFF2-40B4-BE49-F238E27FC236}">
                <a16:creationId xmlns:a16="http://schemas.microsoft.com/office/drawing/2014/main" id="{2D12EF14-3706-B697-B549-D1BB823F1BA5}"/>
              </a:ext>
            </a:extLst>
          </p:cNvPr>
          <p:cNvSpPr txBox="1"/>
          <p:nvPr/>
        </p:nvSpPr>
        <p:spPr>
          <a:xfrm>
            <a:off x="561570" y="713766"/>
            <a:ext cx="2417684" cy="1200329"/>
          </a:xfrm>
          <a:prstGeom prst="rect">
            <a:avLst/>
          </a:prstGeom>
          <a:noFill/>
        </p:spPr>
        <p:txBody>
          <a:bodyPr wrap="square" rtlCol="0">
            <a:spAutoFit/>
          </a:bodyPr>
          <a:lstStyle/>
          <a:p>
            <a:r>
              <a:rPr lang="en-GB" sz="2400" dirty="0"/>
              <a:t>In order to achieve this aim…</a:t>
            </a:r>
          </a:p>
        </p:txBody>
      </p:sp>
      <p:grpSp>
        <p:nvGrpSpPr>
          <p:cNvPr id="2" name="Group 1">
            <a:extLst>
              <a:ext uri="{C183D7F6-B498-43B3-948B-1728B52AA6E4}">
                <adec:decorative xmlns:adec="http://schemas.microsoft.com/office/drawing/2017/decorative" val="1"/>
              </a:ext>
            </a:extLst>
          </p:cNvPr>
          <p:cNvGrpSpPr/>
          <p:nvPr/>
        </p:nvGrpSpPr>
        <p:grpSpPr>
          <a:xfrm>
            <a:off x="426989" y="2016326"/>
            <a:ext cx="2417684" cy="4437595"/>
            <a:chOff x="0" y="536877"/>
            <a:chExt cx="1216790" cy="3556118"/>
          </a:xfrm>
          <a:solidFill>
            <a:srgbClr val="002060"/>
          </a:solidFill>
        </p:grpSpPr>
        <p:sp>
          <p:nvSpPr>
            <p:cNvPr id="3" name="Rounded Rectangle 2"/>
            <p:cNvSpPr/>
            <p:nvPr/>
          </p:nvSpPr>
          <p:spPr>
            <a:xfrm>
              <a:off x="0" y="536877"/>
              <a:ext cx="1216790" cy="3556118"/>
            </a:xfrm>
            <a:prstGeom prst="roundRect">
              <a:avLst>
                <a:gd name="adj" fmla="val 10000"/>
              </a:avLst>
            </a:prstGeom>
            <a:grp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4" name="Rounded Rectangle 4" descr="By April 2026, in 6 East Ayrshire ELC settings,  improve the average WELLBEING score of children with additional support needs from 2.8 to 4  &#10;"/>
            <p:cNvSpPr txBox="1"/>
            <p:nvPr/>
          </p:nvSpPr>
          <p:spPr>
            <a:xfrm>
              <a:off x="67733" y="566503"/>
              <a:ext cx="1089426" cy="3444568"/>
            </a:xfrm>
            <a:prstGeom prst="rect">
              <a:avLst/>
            </a:prstGeom>
            <a:grpFill/>
            <a:ln>
              <a:solidFill>
                <a:srgbClr val="002060"/>
              </a:solidFill>
            </a:ln>
          </p:spPr>
          <p:style>
            <a:lnRef idx="0">
              <a:scrgbClr r="0" g="0" b="0"/>
            </a:lnRef>
            <a:fillRef idx="0">
              <a:scrgbClr r="0" g="0" b="0"/>
            </a:fillRef>
            <a:effectRef idx="0">
              <a:scrgbClr r="0" g="0" b="0"/>
            </a:effectRef>
            <a:fontRef idx="minor">
              <a:schemeClr val="lt1"/>
            </a:fontRef>
          </p:style>
          <p:txBody>
            <a:bodyPr spcFirstLastPara="0" vert="horz" wrap="square" lIns="72000" tIns="72000" rIns="72000" bIns="72000" numCol="1" spcCol="1270" anchor="ctr" anchorCtr="0">
              <a:noAutofit/>
            </a:bodyPr>
            <a:lstStyle/>
            <a:p>
              <a:pPr lvl="0" defTabSz="444500">
                <a:lnSpc>
                  <a:spcPct val="120000"/>
                </a:lnSpc>
                <a:spcBef>
                  <a:spcPct val="0"/>
                </a:spcBef>
                <a:spcAft>
                  <a:spcPct val="35000"/>
                </a:spcAft>
              </a:pPr>
              <a:r>
                <a:rPr lang="en-US" sz="2000" b="1" kern="1200" dirty="0">
                  <a:solidFill>
                    <a:schemeClr val="bg1"/>
                  </a:solidFill>
                </a:rPr>
                <a:t>By </a:t>
              </a:r>
              <a:r>
                <a:rPr lang="en-US" sz="2000" b="1" dirty="0">
                  <a:solidFill>
                    <a:schemeClr val="bg1"/>
                  </a:solidFill>
                </a:rPr>
                <a:t>April</a:t>
              </a:r>
              <a:r>
                <a:rPr lang="en-US" sz="2000" b="1" kern="1200" dirty="0">
                  <a:solidFill>
                    <a:schemeClr val="bg1"/>
                  </a:solidFill>
                </a:rPr>
                <a:t> 2026,</a:t>
              </a:r>
              <a:r>
                <a:rPr lang="en-US" sz="2000" b="1" dirty="0">
                  <a:solidFill>
                    <a:schemeClr val="bg1"/>
                  </a:solidFill>
                </a:rPr>
                <a:t> in 6 East Ayrshire ELC settings, </a:t>
              </a:r>
              <a:r>
                <a:rPr lang="en-US" sz="2000" b="1" kern="1200" dirty="0">
                  <a:solidFill>
                    <a:schemeClr val="bg1"/>
                  </a:solidFill>
                </a:rPr>
                <a:t> improve the average WELLBEING score of children with </a:t>
              </a:r>
              <a:r>
                <a:rPr lang="en-US" sz="2000" b="1" dirty="0">
                  <a:solidFill>
                    <a:schemeClr val="bg1"/>
                  </a:solidFill>
                </a:rPr>
                <a:t>a</a:t>
              </a:r>
              <a:r>
                <a:rPr lang="en-US" sz="2000" b="1" kern="1200" dirty="0">
                  <a:solidFill>
                    <a:schemeClr val="bg1"/>
                  </a:solidFill>
                </a:rPr>
                <a:t>dditional </a:t>
              </a:r>
              <a:r>
                <a:rPr lang="en-US" sz="2000" b="1" dirty="0">
                  <a:solidFill>
                    <a:schemeClr val="bg1"/>
                  </a:solidFill>
                </a:rPr>
                <a:t>s</a:t>
              </a:r>
              <a:r>
                <a:rPr lang="en-US" sz="2000" b="1" kern="1200" dirty="0">
                  <a:solidFill>
                    <a:schemeClr val="bg1"/>
                  </a:solidFill>
                </a:rPr>
                <a:t>upport </a:t>
              </a:r>
              <a:r>
                <a:rPr lang="en-US" sz="2000" b="1" dirty="0">
                  <a:solidFill>
                    <a:schemeClr val="bg1"/>
                  </a:solidFill>
                </a:rPr>
                <a:t>n</a:t>
              </a:r>
              <a:r>
                <a:rPr lang="en-US" sz="2000" b="1" kern="1200" dirty="0">
                  <a:solidFill>
                    <a:schemeClr val="bg1"/>
                  </a:solidFill>
                </a:rPr>
                <a:t>eeds </a:t>
              </a:r>
              <a:r>
                <a:rPr lang="en-US" sz="2000" b="1" dirty="0">
                  <a:solidFill>
                    <a:schemeClr val="bg1"/>
                  </a:solidFill>
                </a:rPr>
                <a:t>from 2.8 to 4</a:t>
              </a:r>
              <a:r>
                <a:rPr lang="en-US" sz="2000" b="1" kern="1200" dirty="0">
                  <a:solidFill>
                    <a:schemeClr val="bg1"/>
                  </a:solidFill>
                </a:rPr>
                <a:t>  </a:t>
              </a:r>
              <a:endParaRPr lang="en-US" sz="2000" b="1" kern="1200" dirty="0">
                <a:solidFill>
                  <a:schemeClr val="bg1"/>
                </a:solidFill>
                <a:cs typeface="Arial"/>
              </a:endParaRPr>
            </a:p>
          </p:txBody>
        </p:sp>
      </p:grpSp>
    </p:spTree>
    <p:extLst>
      <p:ext uri="{BB962C8B-B14F-4D97-AF65-F5344CB8AC3E}">
        <p14:creationId xmlns:p14="http://schemas.microsoft.com/office/powerpoint/2010/main" val="822893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685E7F-09DE-7AEB-5C8B-5F117B109FE3}"/>
            </a:ext>
          </a:extLst>
        </p:cNvPr>
        <p:cNvGrpSpPr/>
        <p:nvPr/>
      </p:nvGrpSpPr>
      <p:grpSpPr>
        <a:xfrm>
          <a:off x="0" y="0"/>
          <a:ext cx="0" cy="0"/>
          <a:chOff x="0" y="0"/>
          <a:chExt cx="0" cy="0"/>
        </a:xfrm>
      </p:grpSpPr>
      <p:sp>
        <p:nvSpPr>
          <p:cNvPr id="20" name="Title 19">
            <a:extLst>
              <a:ext uri="{FF2B5EF4-FFF2-40B4-BE49-F238E27FC236}">
                <a16:creationId xmlns:a16="http://schemas.microsoft.com/office/drawing/2014/main" id="{D07941C4-FDFC-B2CE-0CF0-740597C8CEA3}"/>
              </a:ext>
            </a:extLst>
          </p:cNvPr>
          <p:cNvSpPr>
            <a:spLocks noGrp="1"/>
          </p:cNvSpPr>
          <p:nvPr>
            <p:ph type="title" idx="4294967295"/>
          </p:nvPr>
        </p:nvSpPr>
        <p:spPr>
          <a:xfrm>
            <a:off x="1831" y="8034"/>
            <a:ext cx="12192000" cy="565966"/>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200" b="0" i="0" u="none" strike="noStrike" kern="1200" cap="none" spc="0" normalizeH="0" baseline="0" noProof="0" dirty="0">
                <a:ln>
                  <a:noFill/>
                </a:ln>
                <a:solidFill>
                  <a:schemeClr val="bg1"/>
                </a:solidFill>
                <a:effectLst/>
                <a:uLnTx/>
                <a:uFillTx/>
                <a:latin typeface="+mn-lt"/>
                <a:ea typeface="+mn-ea"/>
                <a:cs typeface="+mn-cs"/>
              </a:rPr>
              <a:t>Vision:  All children in ELC thrive and reach their full potential.</a:t>
            </a:r>
          </a:p>
        </p:txBody>
      </p:sp>
      <p:sp>
        <p:nvSpPr>
          <p:cNvPr id="5" name="TextBox 4">
            <a:extLst>
              <a:ext uri="{FF2B5EF4-FFF2-40B4-BE49-F238E27FC236}">
                <a16:creationId xmlns:a16="http://schemas.microsoft.com/office/drawing/2014/main" id="{71D66377-324B-6977-24AE-D5A5BB030170}"/>
              </a:ext>
            </a:extLst>
          </p:cNvPr>
          <p:cNvSpPr txBox="1"/>
          <p:nvPr/>
        </p:nvSpPr>
        <p:spPr>
          <a:xfrm>
            <a:off x="445184" y="843312"/>
            <a:ext cx="2310542" cy="707886"/>
          </a:xfrm>
          <a:prstGeom prst="rect">
            <a:avLst/>
          </a:prstGeom>
          <a:noFill/>
        </p:spPr>
        <p:txBody>
          <a:bodyPr wrap="square" rtlCol="0">
            <a:spAutoFit/>
          </a:bodyPr>
          <a:lstStyle/>
          <a:p>
            <a:r>
              <a:rPr lang="en-GB" sz="2000" b="1" dirty="0"/>
              <a:t>In order to achieve this aim…</a:t>
            </a:r>
          </a:p>
        </p:txBody>
      </p:sp>
      <p:grpSp>
        <p:nvGrpSpPr>
          <p:cNvPr id="2" name="Group 1" descr="By April 2026, in 6 East Ayrshire ELC settings, improve the average WELLBEING score of children with additional support needs from 2.8 to 4  &#10;">
            <a:extLst>
              <a:ext uri="{FF2B5EF4-FFF2-40B4-BE49-F238E27FC236}">
                <a16:creationId xmlns:a16="http://schemas.microsoft.com/office/drawing/2014/main" id="{ACF6BC96-DDC0-1EB0-3EA2-DBF551D65F71}"/>
              </a:ext>
            </a:extLst>
          </p:cNvPr>
          <p:cNvGrpSpPr/>
          <p:nvPr/>
        </p:nvGrpSpPr>
        <p:grpSpPr>
          <a:xfrm>
            <a:off x="388146" y="1941170"/>
            <a:ext cx="2612431" cy="4437595"/>
            <a:chOff x="0" y="536877"/>
            <a:chExt cx="1216790" cy="3556118"/>
          </a:xfrm>
          <a:solidFill>
            <a:srgbClr val="002060"/>
          </a:solidFill>
        </p:grpSpPr>
        <p:sp>
          <p:nvSpPr>
            <p:cNvPr id="3" name="Rounded Rectangle 2">
              <a:extLst>
                <a:ext uri="{FF2B5EF4-FFF2-40B4-BE49-F238E27FC236}">
                  <a16:creationId xmlns:a16="http://schemas.microsoft.com/office/drawing/2014/main" id="{EAFC0D3B-B988-9F76-C07D-617D631F90B0}"/>
                </a:ext>
              </a:extLst>
            </p:cNvPr>
            <p:cNvSpPr/>
            <p:nvPr/>
          </p:nvSpPr>
          <p:spPr>
            <a:xfrm>
              <a:off x="0" y="536877"/>
              <a:ext cx="1216790" cy="3556118"/>
            </a:xfrm>
            <a:prstGeom prst="roundRect">
              <a:avLst>
                <a:gd name="adj" fmla="val 10000"/>
              </a:avLst>
            </a:prstGeom>
            <a:grpFill/>
            <a:ln>
              <a:solidFill>
                <a:srgbClr val="002060"/>
              </a:solidFill>
            </a:ln>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txBody>
            <a:bodyPr/>
            <a:lstStyle/>
            <a:p>
              <a:endParaRPr lang="en-GB"/>
            </a:p>
          </p:txBody>
        </p:sp>
        <p:sp>
          <p:nvSpPr>
            <p:cNvPr id="4" name="Rounded Rectangle 4">
              <a:extLst>
                <a:ext uri="{FF2B5EF4-FFF2-40B4-BE49-F238E27FC236}">
                  <a16:creationId xmlns:a16="http://schemas.microsoft.com/office/drawing/2014/main" id="{71A5C634-CA20-CB05-131F-45ABAE6AE769}"/>
                </a:ext>
              </a:extLst>
            </p:cNvPr>
            <p:cNvSpPr txBox="1"/>
            <p:nvPr/>
          </p:nvSpPr>
          <p:spPr>
            <a:xfrm>
              <a:off x="67733" y="566503"/>
              <a:ext cx="1089426" cy="3444568"/>
            </a:xfrm>
            <a:prstGeom prst="rect">
              <a:avLst/>
            </a:prstGeom>
            <a:grpFill/>
            <a:ln>
              <a:solidFill>
                <a:srgbClr val="002060"/>
              </a:solidFill>
            </a:ln>
          </p:spPr>
          <p:style>
            <a:lnRef idx="0">
              <a:scrgbClr r="0" g="0" b="0"/>
            </a:lnRef>
            <a:fillRef idx="0">
              <a:scrgbClr r="0" g="0" b="0"/>
            </a:fillRef>
            <a:effectRef idx="0">
              <a:scrgbClr r="0" g="0" b="0"/>
            </a:effectRef>
            <a:fontRef idx="minor">
              <a:schemeClr val="lt1"/>
            </a:fontRef>
          </p:style>
          <p:txBody>
            <a:bodyPr spcFirstLastPara="0" vert="horz" wrap="square" lIns="72000" tIns="72000" rIns="72000" bIns="72000" numCol="1" spcCol="1270" anchor="ctr" anchorCtr="0">
              <a:noAutofit/>
            </a:bodyPr>
            <a:lstStyle/>
            <a:p>
              <a:pPr lvl="0" defTabSz="444500">
                <a:lnSpc>
                  <a:spcPct val="130000"/>
                </a:lnSpc>
                <a:spcBef>
                  <a:spcPct val="0"/>
                </a:spcBef>
                <a:spcAft>
                  <a:spcPct val="35000"/>
                </a:spcAft>
              </a:pPr>
              <a:r>
                <a:rPr lang="en-US" sz="2000" b="1" kern="1200" dirty="0">
                  <a:solidFill>
                    <a:schemeClr val="bg1"/>
                  </a:solidFill>
                </a:rPr>
                <a:t>By </a:t>
              </a:r>
              <a:r>
                <a:rPr lang="en-US" sz="2000" b="1" dirty="0">
                  <a:solidFill>
                    <a:schemeClr val="bg1"/>
                  </a:solidFill>
                </a:rPr>
                <a:t>April</a:t>
              </a:r>
              <a:r>
                <a:rPr lang="en-US" sz="2000" b="1" kern="1200" dirty="0">
                  <a:solidFill>
                    <a:schemeClr val="bg1"/>
                  </a:solidFill>
                </a:rPr>
                <a:t> 2026, in 6 East Ayrshire ELC settings, improve the average WELLBEING score of children with </a:t>
              </a:r>
              <a:r>
                <a:rPr lang="en-US" sz="2000" b="1" dirty="0">
                  <a:solidFill>
                    <a:schemeClr val="bg1"/>
                  </a:solidFill>
                </a:rPr>
                <a:t>a</a:t>
              </a:r>
              <a:r>
                <a:rPr lang="en-US" sz="2000" b="1" kern="1200" dirty="0">
                  <a:solidFill>
                    <a:schemeClr val="bg1"/>
                  </a:solidFill>
                </a:rPr>
                <a:t>dditional </a:t>
              </a:r>
              <a:r>
                <a:rPr lang="en-US" sz="2000" b="1" dirty="0">
                  <a:solidFill>
                    <a:schemeClr val="bg1"/>
                  </a:solidFill>
                </a:rPr>
                <a:t>s</a:t>
              </a:r>
              <a:r>
                <a:rPr lang="en-US" sz="2000" b="1" kern="1200" dirty="0">
                  <a:solidFill>
                    <a:schemeClr val="bg1"/>
                  </a:solidFill>
                </a:rPr>
                <a:t>upport </a:t>
              </a:r>
              <a:r>
                <a:rPr lang="en-US" sz="2000" b="1" dirty="0">
                  <a:solidFill>
                    <a:schemeClr val="bg1"/>
                  </a:solidFill>
                </a:rPr>
                <a:t>n</a:t>
              </a:r>
              <a:r>
                <a:rPr lang="en-US" sz="2000" b="1" kern="1200" dirty="0">
                  <a:solidFill>
                    <a:schemeClr val="bg1"/>
                  </a:solidFill>
                </a:rPr>
                <a:t>eeds </a:t>
              </a:r>
              <a:r>
                <a:rPr lang="en-US" sz="2000" b="1" dirty="0">
                  <a:solidFill>
                    <a:schemeClr val="bg1"/>
                  </a:solidFill>
                </a:rPr>
                <a:t>from 2.8 to 4</a:t>
              </a:r>
              <a:r>
                <a:rPr lang="en-US" sz="2000" b="1" kern="1200" dirty="0">
                  <a:solidFill>
                    <a:schemeClr val="bg1"/>
                  </a:solidFill>
                </a:rPr>
                <a:t>  </a:t>
              </a:r>
              <a:endParaRPr lang="en-US" sz="2000" b="1" kern="1200" dirty="0">
                <a:solidFill>
                  <a:schemeClr val="bg1"/>
                </a:solidFill>
                <a:cs typeface="Arial"/>
              </a:endParaRPr>
            </a:p>
          </p:txBody>
        </p:sp>
      </p:grpSp>
      <p:sp>
        <p:nvSpPr>
          <p:cNvPr id="6" name="TextBox 5">
            <a:extLst>
              <a:ext uri="{FF2B5EF4-FFF2-40B4-BE49-F238E27FC236}">
                <a16:creationId xmlns:a16="http://schemas.microsoft.com/office/drawing/2014/main" id="{1C899DA9-EFBB-6A1C-F204-3627FEF44F3F}"/>
              </a:ext>
            </a:extLst>
          </p:cNvPr>
          <p:cNvSpPr txBox="1"/>
          <p:nvPr/>
        </p:nvSpPr>
        <p:spPr>
          <a:xfrm>
            <a:off x="3207957" y="797145"/>
            <a:ext cx="2310541" cy="400110"/>
          </a:xfrm>
          <a:prstGeom prst="rect">
            <a:avLst/>
          </a:prstGeom>
          <a:noFill/>
        </p:spPr>
        <p:txBody>
          <a:bodyPr wrap="square" rtlCol="0">
            <a:spAutoFit/>
          </a:bodyPr>
          <a:lstStyle/>
          <a:p>
            <a:r>
              <a:rPr lang="en-GB" sz="2000" b="1" dirty="0"/>
              <a:t>We must ensure…</a:t>
            </a:r>
          </a:p>
        </p:txBody>
      </p:sp>
      <p:grpSp>
        <p:nvGrpSpPr>
          <p:cNvPr id="8" name="Group 7" descr="Confident STAFF that are empowered to make changes&#10;">
            <a:extLst>
              <a:ext uri="{FF2B5EF4-FFF2-40B4-BE49-F238E27FC236}">
                <a16:creationId xmlns:a16="http://schemas.microsoft.com/office/drawing/2014/main" id="{02E16945-4B8E-680B-A83C-FBC9E5BBF88E}"/>
              </a:ext>
            </a:extLst>
          </p:cNvPr>
          <p:cNvGrpSpPr/>
          <p:nvPr/>
        </p:nvGrpSpPr>
        <p:grpSpPr>
          <a:xfrm>
            <a:off x="3264323" y="1429067"/>
            <a:ext cx="2612431" cy="1581071"/>
            <a:chOff x="2243989" y="206894"/>
            <a:chExt cx="1008521" cy="729322"/>
          </a:xfrm>
          <a:solidFill>
            <a:srgbClr val="00B050"/>
          </a:solidFill>
        </p:grpSpPr>
        <p:sp>
          <p:nvSpPr>
            <p:cNvPr id="9" name="Rounded Rectangle 8">
              <a:extLst>
                <a:ext uri="{FF2B5EF4-FFF2-40B4-BE49-F238E27FC236}">
                  <a16:creationId xmlns:a16="http://schemas.microsoft.com/office/drawing/2014/main" id="{8625B1B5-2190-6441-1CFC-66B61C24CA40}"/>
                </a:ext>
              </a:extLst>
            </p:cNvPr>
            <p:cNvSpPr/>
            <p:nvPr/>
          </p:nvSpPr>
          <p:spPr>
            <a:xfrm>
              <a:off x="2243989" y="206894"/>
              <a:ext cx="1008521" cy="729322"/>
            </a:xfrm>
            <a:prstGeom prst="roundRect">
              <a:avLst>
                <a:gd name="adj" fmla="val 10000"/>
              </a:avLst>
            </a:prstGeom>
            <a:grpFill/>
          </p:spPr>
          <p:style>
            <a:lnRef idx="1">
              <a:schemeClr val="accent6"/>
            </a:lnRef>
            <a:fillRef idx="3">
              <a:schemeClr val="accent6"/>
            </a:fillRef>
            <a:effectRef idx="2">
              <a:schemeClr val="accent6"/>
            </a:effectRef>
            <a:fontRef idx="minor">
              <a:schemeClr val="lt1"/>
            </a:fontRef>
          </p:style>
          <p:txBody>
            <a:bodyPr/>
            <a:lstStyle/>
            <a:p>
              <a:endParaRPr lang="en-GB"/>
            </a:p>
          </p:txBody>
        </p:sp>
        <p:sp>
          <p:nvSpPr>
            <p:cNvPr id="10" name="Rounded Rectangle 4">
              <a:extLst>
                <a:ext uri="{FF2B5EF4-FFF2-40B4-BE49-F238E27FC236}">
                  <a16:creationId xmlns:a16="http://schemas.microsoft.com/office/drawing/2014/main" id="{3E92768C-B0E9-0374-CBB2-9DC0FAB84562}"/>
                </a:ext>
              </a:extLst>
            </p:cNvPr>
            <p:cNvSpPr txBox="1"/>
            <p:nvPr/>
          </p:nvSpPr>
          <p:spPr>
            <a:xfrm>
              <a:off x="2265351" y="228255"/>
              <a:ext cx="965799" cy="686600"/>
            </a:xfrm>
            <a:prstGeom prst="rect">
              <a:avLst/>
            </a:prstGeom>
            <a:grpFill/>
          </p:spPr>
          <p:style>
            <a:lnRef idx="1">
              <a:schemeClr val="accent6"/>
            </a:lnRef>
            <a:fillRef idx="3">
              <a:schemeClr val="accent6"/>
            </a:fillRef>
            <a:effectRef idx="2">
              <a:schemeClr val="accent6"/>
            </a:effectRef>
            <a:fontRef idx="minor">
              <a:schemeClr val="lt1"/>
            </a:fontRef>
          </p:style>
          <p:txBody>
            <a:bodyPr spcFirstLastPara="0" vert="horz" wrap="square" lIns="7620" tIns="7620" rIns="7620" bIns="7620" numCol="1" spcCol="1270" anchor="ctr" anchorCtr="0">
              <a:noAutofit/>
            </a:bodyPr>
            <a:lstStyle/>
            <a:p>
              <a:pPr defTabSz="533400">
                <a:lnSpc>
                  <a:spcPct val="90000"/>
                </a:lnSpc>
                <a:spcBef>
                  <a:spcPct val="0"/>
                </a:spcBef>
                <a:spcAft>
                  <a:spcPct val="35000"/>
                </a:spcAft>
              </a:pPr>
              <a:r>
                <a:rPr lang="en-US" sz="2000" b="1" dirty="0"/>
                <a:t>Confident </a:t>
              </a:r>
              <a:r>
                <a:rPr lang="en-US" sz="2400" b="1" dirty="0"/>
                <a:t>staff </a:t>
              </a:r>
              <a:r>
                <a:rPr lang="en-US" sz="2000" b="1" dirty="0"/>
                <a:t>that are empowered to make changes</a:t>
              </a:r>
            </a:p>
          </p:txBody>
        </p:sp>
      </p:grpSp>
      <p:grpSp>
        <p:nvGrpSpPr>
          <p:cNvPr id="17" name="Group 16" descr="An environment which meets the needs of all children&#10;">
            <a:extLst>
              <a:ext uri="{FF2B5EF4-FFF2-40B4-BE49-F238E27FC236}">
                <a16:creationId xmlns:a16="http://schemas.microsoft.com/office/drawing/2014/main" id="{59D868A7-EA75-EF18-8ED8-E7641F116B95}"/>
              </a:ext>
            </a:extLst>
          </p:cNvPr>
          <p:cNvGrpSpPr/>
          <p:nvPr/>
        </p:nvGrpSpPr>
        <p:grpSpPr>
          <a:xfrm>
            <a:off x="3207957" y="3298411"/>
            <a:ext cx="2695058" cy="1577351"/>
            <a:chOff x="2243989" y="206894"/>
            <a:chExt cx="1008521" cy="729322"/>
          </a:xfrm>
          <a:solidFill>
            <a:srgbClr val="0070C0"/>
          </a:solidFill>
        </p:grpSpPr>
        <p:sp>
          <p:nvSpPr>
            <p:cNvPr id="18" name="Rounded Rectangle 17">
              <a:extLst>
                <a:ext uri="{FF2B5EF4-FFF2-40B4-BE49-F238E27FC236}">
                  <a16:creationId xmlns:a16="http://schemas.microsoft.com/office/drawing/2014/main" id="{B5B69066-EDFD-239E-CB4A-E075E40A9B64}"/>
                </a:ext>
              </a:extLst>
            </p:cNvPr>
            <p:cNvSpPr/>
            <p:nvPr/>
          </p:nvSpPr>
          <p:spPr>
            <a:xfrm>
              <a:off x="2243989" y="206894"/>
              <a:ext cx="1008521" cy="729322"/>
            </a:xfrm>
            <a:prstGeom prst="roundRect">
              <a:avLst>
                <a:gd name="adj" fmla="val 10000"/>
              </a:avLst>
            </a:prstGeom>
            <a:grpFill/>
          </p:spPr>
          <p:style>
            <a:lnRef idx="1">
              <a:schemeClr val="accent5"/>
            </a:lnRef>
            <a:fillRef idx="3">
              <a:schemeClr val="accent5"/>
            </a:fillRef>
            <a:effectRef idx="2">
              <a:schemeClr val="accent5"/>
            </a:effectRef>
            <a:fontRef idx="minor">
              <a:schemeClr val="lt1"/>
            </a:fontRef>
          </p:style>
          <p:txBody>
            <a:bodyPr/>
            <a:lstStyle/>
            <a:p>
              <a:endParaRPr lang="en-GB"/>
            </a:p>
          </p:txBody>
        </p:sp>
        <p:sp>
          <p:nvSpPr>
            <p:cNvPr id="19" name="Rounded Rectangle 4">
              <a:extLst>
                <a:ext uri="{FF2B5EF4-FFF2-40B4-BE49-F238E27FC236}">
                  <a16:creationId xmlns:a16="http://schemas.microsoft.com/office/drawing/2014/main" id="{858A4641-3B35-DBE1-4C2C-6236D7120F0D}"/>
                </a:ext>
              </a:extLst>
            </p:cNvPr>
            <p:cNvSpPr txBox="1"/>
            <p:nvPr/>
          </p:nvSpPr>
          <p:spPr>
            <a:xfrm>
              <a:off x="2265350" y="228254"/>
              <a:ext cx="965799" cy="686600"/>
            </a:xfrm>
            <a:prstGeom prst="rect">
              <a:avLst/>
            </a:prstGeom>
            <a:grpFill/>
          </p:spPr>
          <p:style>
            <a:lnRef idx="1">
              <a:schemeClr val="accent5"/>
            </a:lnRef>
            <a:fillRef idx="3">
              <a:schemeClr val="accent5"/>
            </a:fillRef>
            <a:effectRef idx="2">
              <a:schemeClr val="accent5"/>
            </a:effectRef>
            <a:fontRef idx="minor">
              <a:schemeClr val="lt1"/>
            </a:fontRef>
          </p:style>
          <p:txBody>
            <a:bodyPr spcFirstLastPara="0" vert="horz" wrap="square" lIns="7620" tIns="7620" rIns="7620" bIns="7620" numCol="1" spcCol="1270" anchor="ctr" anchorCtr="0">
              <a:noAutofit/>
            </a:bodyPr>
            <a:lstStyle/>
            <a:p>
              <a:pPr defTabSz="533400">
                <a:lnSpc>
                  <a:spcPct val="90000"/>
                </a:lnSpc>
                <a:spcBef>
                  <a:spcPct val="0"/>
                </a:spcBef>
                <a:spcAft>
                  <a:spcPct val="35000"/>
                </a:spcAft>
              </a:pPr>
              <a:r>
                <a:rPr lang="en-US" sz="2000" b="1" dirty="0"/>
                <a:t>An</a:t>
              </a:r>
              <a:r>
                <a:rPr lang="en-US" sz="2400" b="1" dirty="0"/>
                <a:t> environment </a:t>
              </a:r>
              <a:r>
                <a:rPr lang="en-US" sz="2000" b="1" dirty="0"/>
                <a:t>which meets the needs of all children</a:t>
              </a:r>
              <a:endParaRPr lang="en-US" sz="2000" b="1" dirty="0">
                <a:cs typeface="Arial"/>
              </a:endParaRPr>
            </a:p>
          </p:txBody>
        </p:sp>
      </p:grpSp>
      <p:grpSp>
        <p:nvGrpSpPr>
          <p:cNvPr id="11" name="Group 10" descr="INDIVIDUALISED approach for all children&#10;">
            <a:extLst>
              <a:ext uri="{FF2B5EF4-FFF2-40B4-BE49-F238E27FC236}">
                <a16:creationId xmlns:a16="http://schemas.microsoft.com/office/drawing/2014/main" id="{6A4D4AE9-63DA-8D49-D796-8E5B8501515C}"/>
              </a:ext>
            </a:extLst>
          </p:cNvPr>
          <p:cNvGrpSpPr/>
          <p:nvPr/>
        </p:nvGrpSpPr>
        <p:grpSpPr>
          <a:xfrm>
            <a:off x="3207957" y="5022665"/>
            <a:ext cx="2695058" cy="1711662"/>
            <a:chOff x="2243989" y="998045"/>
            <a:chExt cx="1008521" cy="729322"/>
          </a:xfrm>
          <a:solidFill>
            <a:srgbClr val="8F45C7"/>
          </a:solidFill>
        </p:grpSpPr>
        <p:sp>
          <p:nvSpPr>
            <p:cNvPr id="12" name="Rounded Rectangle 11">
              <a:extLst>
                <a:ext uri="{FF2B5EF4-FFF2-40B4-BE49-F238E27FC236}">
                  <a16:creationId xmlns:a16="http://schemas.microsoft.com/office/drawing/2014/main" id="{D9AB4C8D-6600-D3B5-6386-57AB87E673BF}"/>
                </a:ext>
              </a:extLst>
            </p:cNvPr>
            <p:cNvSpPr/>
            <p:nvPr/>
          </p:nvSpPr>
          <p:spPr>
            <a:xfrm>
              <a:off x="2243989" y="998045"/>
              <a:ext cx="1008521" cy="729322"/>
            </a:xfrm>
            <a:prstGeom prst="roundRect">
              <a:avLst>
                <a:gd name="adj" fmla="val 1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txBody>
            <a:bodyPr/>
            <a:lstStyle/>
            <a:p>
              <a:endParaRPr lang="en-GB"/>
            </a:p>
          </p:txBody>
        </p:sp>
        <p:sp>
          <p:nvSpPr>
            <p:cNvPr id="13" name="Rounded Rectangle 4">
              <a:extLst>
                <a:ext uri="{FF2B5EF4-FFF2-40B4-BE49-F238E27FC236}">
                  <a16:creationId xmlns:a16="http://schemas.microsoft.com/office/drawing/2014/main" id="{B530CF1F-3A88-98BF-9154-A48EDEF17D0E}"/>
                </a:ext>
              </a:extLst>
            </p:cNvPr>
            <p:cNvSpPr txBox="1"/>
            <p:nvPr/>
          </p:nvSpPr>
          <p:spPr>
            <a:xfrm>
              <a:off x="2265350" y="1019406"/>
              <a:ext cx="965799" cy="68660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7620" tIns="7620" rIns="7620" bIns="7620" numCol="1" spcCol="1270" anchor="ctr" anchorCtr="0">
              <a:noAutofit/>
            </a:bodyPr>
            <a:lstStyle/>
            <a:p>
              <a:pPr defTabSz="533400">
                <a:lnSpc>
                  <a:spcPct val="90000"/>
                </a:lnSpc>
                <a:spcBef>
                  <a:spcPct val="0"/>
                </a:spcBef>
                <a:spcAft>
                  <a:spcPct val="35000"/>
                </a:spcAft>
              </a:pPr>
              <a:r>
                <a:rPr lang="en-US" sz="2600" b="1" dirty="0" err="1"/>
                <a:t>Individualised</a:t>
              </a:r>
              <a:r>
                <a:rPr lang="en-US" sz="2400" b="1" dirty="0"/>
                <a:t> approach for all children</a:t>
              </a:r>
            </a:p>
          </p:txBody>
        </p:sp>
      </p:grpSp>
      <p:sp>
        <p:nvSpPr>
          <p:cNvPr id="7" name="TextBox 6">
            <a:extLst>
              <a:ext uri="{FF2B5EF4-FFF2-40B4-BE49-F238E27FC236}">
                <a16:creationId xmlns:a16="http://schemas.microsoft.com/office/drawing/2014/main" id="{9D06E243-6C14-05D2-A4C2-C88E77B10F41}"/>
              </a:ext>
            </a:extLst>
          </p:cNvPr>
          <p:cNvSpPr txBox="1"/>
          <p:nvPr/>
        </p:nvSpPr>
        <p:spPr>
          <a:xfrm>
            <a:off x="6385351" y="811781"/>
            <a:ext cx="2540324" cy="400110"/>
          </a:xfrm>
          <a:prstGeom prst="rect">
            <a:avLst/>
          </a:prstGeom>
          <a:noFill/>
        </p:spPr>
        <p:txBody>
          <a:bodyPr wrap="square" rtlCol="0">
            <a:spAutoFit/>
          </a:bodyPr>
          <a:lstStyle/>
          <a:p>
            <a:r>
              <a:rPr lang="en-GB" sz="2000" b="1" dirty="0"/>
              <a:t>Which requires…</a:t>
            </a:r>
          </a:p>
        </p:txBody>
      </p:sp>
      <p:sp>
        <p:nvSpPr>
          <p:cNvPr id="15" name="Rounded Rectangle 4">
            <a:extLst>
              <a:ext uri="{FF2B5EF4-FFF2-40B4-BE49-F238E27FC236}">
                <a16:creationId xmlns:a16="http://schemas.microsoft.com/office/drawing/2014/main" id="{BBFC6B6F-1460-3F7C-8827-125583B3C47B}"/>
              </a:ext>
            </a:extLst>
          </p:cNvPr>
          <p:cNvSpPr txBox="1"/>
          <p:nvPr/>
        </p:nvSpPr>
        <p:spPr>
          <a:xfrm>
            <a:off x="6488482" y="1324831"/>
            <a:ext cx="5536504" cy="1749037"/>
          </a:xfrm>
          <a:prstGeom prst="rect">
            <a:avLst/>
          </a:prstGeom>
          <a:solidFill>
            <a:schemeClr val="accent6">
              <a:lumMod val="20000"/>
              <a:lumOff val="80000"/>
            </a:schemeClr>
          </a:solidFill>
          <a:ln w="38100">
            <a:solidFill>
              <a:srgbClr val="00B050"/>
            </a:solidFill>
          </a:ln>
        </p:spPr>
        <p:style>
          <a:lnRef idx="0">
            <a:scrgbClr r="0" g="0" b="0"/>
          </a:lnRef>
          <a:fillRef idx="0">
            <a:scrgbClr r="0" g="0" b="0"/>
          </a:fillRef>
          <a:effectRef idx="0">
            <a:scrgbClr r="0" g="0" b="0"/>
          </a:effectRef>
          <a:fontRef idx="minor">
            <a:schemeClr val="dk1"/>
          </a:fontRef>
        </p:style>
        <p:txBody>
          <a:bodyPr spcFirstLastPara="0" vert="horz" wrap="square" lIns="72000" tIns="6350" rIns="6350" bIns="6350" numCol="1" spcCol="1270" anchor="t" anchorCtr="0">
            <a:noAutofit/>
          </a:bodyPr>
          <a:lstStyle/>
          <a:p>
            <a:pPr marL="285750" lvl="0" indent="-285750" algn="l" defTabSz="444500">
              <a:lnSpc>
                <a:spcPct val="90000"/>
              </a:lnSpc>
              <a:spcBef>
                <a:spcPct val="0"/>
              </a:spcBef>
              <a:spcAft>
                <a:spcPct val="35000"/>
              </a:spcAft>
              <a:buFont typeface="Arial" panose="020B0604020202020204" pitchFamily="34" charset="0"/>
              <a:buChar char="•"/>
            </a:pPr>
            <a:r>
              <a:rPr lang="en-US" kern="1200" dirty="0">
                <a:solidFill>
                  <a:schemeClr val="tx1"/>
                </a:solidFill>
              </a:rPr>
              <a:t>Regular, solution focused conversations to develop practice and support reflection</a:t>
            </a:r>
          </a:p>
          <a:p>
            <a:pPr marL="285750" indent="-285750" defTabSz="444500">
              <a:lnSpc>
                <a:spcPct val="90000"/>
              </a:lnSpc>
              <a:spcBef>
                <a:spcPct val="0"/>
              </a:spcBef>
              <a:spcAft>
                <a:spcPct val="35000"/>
              </a:spcAft>
              <a:buFont typeface="Arial" panose="020B0604020202020204" pitchFamily="34" charset="0"/>
              <a:buChar char="•"/>
            </a:pPr>
            <a:r>
              <a:rPr lang="en-US" dirty="0">
                <a:solidFill>
                  <a:schemeClr val="tx1"/>
                </a:solidFill>
              </a:rPr>
              <a:t>Use of QI tools and regular data to support decision making</a:t>
            </a:r>
          </a:p>
          <a:p>
            <a:pPr marL="285750" indent="-285750" defTabSz="444500">
              <a:lnSpc>
                <a:spcPct val="90000"/>
              </a:lnSpc>
              <a:spcBef>
                <a:spcPct val="0"/>
              </a:spcBef>
              <a:spcAft>
                <a:spcPct val="35000"/>
              </a:spcAft>
              <a:buFont typeface="Arial" panose="020B0604020202020204" pitchFamily="34" charset="0"/>
              <a:buChar char="•"/>
            </a:pPr>
            <a:r>
              <a:rPr lang="en-US" dirty="0">
                <a:solidFill>
                  <a:schemeClr val="tx1"/>
                </a:solidFill>
              </a:rPr>
              <a:t>Consistent, predictable routines and approaches by </a:t>
            </a:r>
            <a:r>
              <a:rPr lang="en-US" i="1" dirty="0">
                <a:solidFill>
                  <a:schemeClr val="tx1"/>
                </a:solidFill>
              </a:rPr>
              <a:t>all</a:t>
            </a:r>
            <a:r>
              <a:rPr lang="en-US" dirty="0">
                <a:solidFill>
                  <a:schemeClr val="tx1"/>
                </a:solidFill>
              </a:rPr>
              <a:t> staff</a:t>
            </a:r>
          </a:p>
          <a:p>
            <a:pPr defTabSz="444500">
              <a:lnSpc>
                <a:spcPct val="90000"/>
              </a:lnSpc>
              <a:spcBef>
                <a:spcPct val="0"/>
              </a:spcBef>
              <a:spcAft>
                <a:spcPct val="35000"/>
              </a:spcAft>
            </a:pPr>
            <a:endParaRPr lang="en-US" sz="1600" dirty="0">
              <a:solidFill>
                <a:schemeClr val="bg1"/>
              </a:solidFill>
            </a:endParaRPr>
          </a:p>
          <a:p>
            <a:pPr lvl="0" algn="l" defTabSz="444500">
              <a:lnSpc>
                <a:spcPct val="90000"/>
              </a:lnSpc>
              <a:spcBef>
                <a:spcPct val="0"/>
              </a:spcBef>
              <a:spcAft>
                <a:spcPct val="35000"/>
              </a:spcAft>
            </a:pPr>
            <a:endParaRPr lang="en-US" sz="1600" kern="1200" dirty="0">
              <a:solidFill>
                <a:schemeClr val="bg1"/>
              </a:solidFill>
            </a:endParaRPr>
          </a:p>
        </p:txBody>
      </p:sp>
      <p:sp>
        <p:nvSpPr>
          <p:cNvPr id="49" name="Rounded Rectangle 4">
            <a:extLst>
              <a:ext uri="{FF2B5EF4-FFF2-40B4-BE49-F238E27FC236}">
                <a16:creationId xmlns:a16="http://schemas.microsoft.com/office/drawing/2014/main" id="{3E8D0C90-AF79-3DBC-D99E-93900BCD05DF}"/>
              </a:ext>
            </a:extLst>
          </p:cNvPr>
          <p:cNvSpPr txBox="1"/>
          <p:nvPr/>
        </p:nvSpPr>
        <p:spPr>
          <a:xfrm>
            <a:off x="6449442" y="3344608"/>
            <a:ext cx="5536503" cy="1531154"/>
          </a:xfrm>
          <a:prstGeom prst="rect">
            <a:avLst/>
          </a:prstGeom>
          <a:solidFill>
            <a:schemeClr val="accent4">
              <a:lumMod val="40000"/>
              <a:lumOff val="60000"/>
            </a:schemeClr>
          </a:solidFill>
          <a:ln w="28575">
            <a:solidFill>
              <a:schemeClr val="tx2">
                <a:lumMod val="75000"/>
                <a:lumOff val="25000"/>
              </a:schemeClr>
            </a:solidFill>
          </a:ln>
        </p:spPr>
        <p:style>
          <a:lnRef idx="0">
            <a:scrgbClr r="0" g="0" b="0"/>
          </a:lnRef>
          <a:fillRef idx="0">
            <a:scrgbClr r="0" g="0" b="0"/>
          </a:fillRef>
          <a:effectRef idx="0">
            <a:scrgbClr r="0" g="0" b="0"/>
          </a:effectRef>
          <a:fontRef idx="minor">
            <a:schemeClr val="dk1"/>
          </a:fontRef>
        </p:style>
        <p:txBody>
          <a:bodyPr spcFirstLastPara="0" vert="horz" wrap="square" lIns="72000" tIns="6350" rIns="6350" bIns="6350" numCol="1" spcCol="1270" anchor="t" anchorCtr="0">
            <a:noAutofit/>
          </a:bodyPr>
          <a:lstStyle/>
          <a:p>
            <a:pPr marL="285750" lvl="0" indent="-285750" algn="l" defTabSz="444500">
              <a:lnSpc>
                <a:spcPct val="90000"/>
              </a:lnSpc>
              <a:spcBef>
                <a:spcPct val="0"/>
              </a:spcBef>
              <a:spcAft>
                <a:spcPct val="35000"/>
              </a:spcAft>
              <a:buFont typeface="Arial" panose="020B0604020202020204" pitchFamily="34" charset="0"/>
              <a:buChar char="•"/>
            </a:pPr>
            <a:r>
              <a:rPr lang="en-US" kern="1200" dirty="0">
                <a:solidFill>
                  <a:schemeClr val="tx1"/>
                </a:solidFill>
              </a:rPr>
              <a:t>Meal times are adapted to meet the needs of identified children</a:t>
            </a:r>
          </a:p>
          <a:p>
            <a:pPr marL="285750" indent="-285750" defTabSz="444500">
              <a:lnSpc>
                <a:spcPct val="90000"/>
              </a:lnSpc>
              <a:spcBef>
                <a:spcPct val="0"/>
              </a:spcBef>
              <a:spcAft>
                <a:spcPct val="35000"/>
              </a:spcAft>
              <a:buFont typeface="Arial" panose="020B0604020202020204" pitchFamily="34" charset="0"/>
              <a:buChar char="•"/>
            </a:pPr>
            <a:r>
              <a:rPr lang="en-US" dirty="0">
                <a:solidFill>
                  <a:schemeClr val="tx1"/>
                </a:solidFill>
              </a:rPr>
              <a:t>A separate safe/quiet space is available</a:t>
            </a:r>
          </a:p>
          <a:p>
            <a:pPr marL="285750" indent="-285750" defTabSz="444500">
              <a:lnSpc>
                <a:spcPct val="90000"/>
              </a:lnSpc>
              <a:spcBef>
                <a:spcPct val="0"/>
              </a:spcBef>
              <a:spcAft>
                <a:spcPct val="35000"/>
              </a:spcAft>
              <a:buFont typeface="Arial" panose="020B0604020202020204" pitchFamily="34" charset="0"/>
              <a:buChar char="•"/>
            </a:pPr>
            <a:r>
              <a:rPr lang="en-US" dirty="0">
                <a:solidFill>
                  <a:schemeClr val="tx1"/>
                </a:solidFill>
              </a:rPr>
              <a:t>Consistent use of visuals to support transitions</a:t>
            </a:r>
          </a:p>
          <a:p>
            <a:pPr defTabSz="444500">
              <a:lnSpc>
                <a:spcPct val="90000"/>
              </a:lnSpc>
              <a:spcBef>
                <a:spcPct val="0"/>
              </a:spcBef>
              <a:spcAft>
                <a:spcPct val="35000"/>
              </a:spcAft>
            </a:pPr>
            <a:endParaRPr lang="en-US" sz="1600" dirty="0">
              <a:solidFill>
                <a:schemeClr val="tx1"/>
              </a:solidFill>
            </a:endParaRPr>
          </a:p>
          <a:p>
            <a:pPr lvl="0" algn="l" defTabSz="444500">
              <a:lnSpc>
                <a:spcPct val="90000"/>
              </a:lnSpc>
              <a:spcBef>
                <a:spcPct val="0"/>
              </a:spcBef>
              <a:spcAft>
                <a:spcPct val="35000"/>
              </a:spcAft>
            </a:pPr>
            <a:endParaRPr lang="en-US" sz="1600" kern="1200" dirty="0">
              <a:solidFill>
                <a:schemeClr val="tx1"/>
              </a:solidFill>
            </a:endParaRPr>
          </a:p>
        </p:txBody>
      </p:sp>
      <p:sp>
        <p:nvSpPr>
          <p:cNvPr id="170" name="Rounded Rectangle 4">
            <a:extLst>
              <a:ext uri="{FF2B5EF4-FFF2-40B4-BE49-F238E27FC236}">
                <a16:creationId xmlns:a16="http://schemas.microsoft.com/office/drawing/2014/main" id="{80A3AC7A-2F53-C3CE-3136-75D72A378FF7}"/>
              </a:ext>
            </a:extLst>
          </p:cNvPr>
          <p:cNvSpPr txBox="1"/>
          <p:nvPr/>
        </p:nvSpPr>
        <p:spPr>
          <a:xfrm>
            <a:off x="6410403" y="5022665"/>
            <a:ext cx="5614583" cy="1661529"/>
          </a:xfrm>
          <a:prstGeom prst="rect">
            <a:avLst/>
          </a:prstGeom>
          <a:solidFill>
            <a:schemeClr val="accent5">
              <a:lumMod val="20000"/>
              <a:lumOff val="80000"/>
            </a:schemeClr>
          </a:solidFill>
          <a:ln w="28575">
            <a:solidFill>
              <a:srgbClr val="7030A0"/>
            </a:solidFill>
          </a:ln>
        </p:spPr>
        <p:style>
          <a:lnRef idx="0">
            <a:scrgbClr r="0" g="0" b="0"/>
          </a:lnRef>
          <a:fillRef idx="0">
            <a:scrgbClr r="0" g="0" b="0"/>
          </a:fillRef>
          <a:effectRef idx="0">
            <a:scrgbClr r="0" g="0" b="0"/>
          </a:effectRef>
          <a:fontRef idx="minor">
            <a:schemeClr val="dk1"/>
          </a:fontRef>
        </p:style>
        <p:txBody>
          <a:bodyPr spcFirstLastPara="0" vert="horz" wrap="square" lIns="72000" tIns="6350" rIns="6350" bIns="6350" numCol="1" spcCol="1270" anchor="t" anchorCtr="0">
            <a:noAutofit/>
          </a:bodyPr>
          <a:lstStyle/>
          <a:p>
            <a:pPr marL="285750" lvl="0" indent="-285750" algn="l" defTabSz="444500">
              <a:lnSpc>
                <a:spcPct val="90000"/>
              </a:lnSpc>
              <a:spcBef>
                <a:spcPct val="0"/>
              </a:spcBef>
              <a:spcAft>
                <a:spcPct val="35000"/>
              </a:spcAft>
              <a:buFont typeface="Arial" panose="020B0604020202020204" pitchFamily="34" charset="0"/>
              <a:buChar char="•"/>
            </a:pPr>
            <a:endParaRPr lang="en-US" kern="1200" dirty="0">
              <a:solidFill>
                <a:schemeClr val="tx1"/>
              </a:solidFill>
            </a:endParaRPr>
          </a:p>
          <a:p>
            <a:pPr marL="285750" lvl="0" indent="-285750" algn="l" defTabSz="444500">
              <a:lnSpc>
                <a:spcPct val="90000"/>
              </a:lnSpc>
              <a:spcBef>
                <a:spcPct val="0"/>
              </a:spcBef>
              <a:spcAft>
                <a:spcPct val="35000"/>
              </a:spcAft>
              <a:buFont typeface="Arial" panose="020B0604020202020204" pitchFamily="34" charset="0"/>
              <a:buChar char="•"/>
            </a:pPr>
            <a:r>
              <a:rPr lang="en-US" kern="1200" dirty="0">
                <a:solidFill>
                  <a:schemeClr val="tx1"/>
                </a:solidFill>
              </a:rPr>
              <a:t>Daily high-quality input on emotional regulation</a:t>
            </a:r>
          </a:p>
          <a:p>
            <a:pPr marL="285750" indent="-285750" defTabSz="444500">
              <a:lnSpc>
                <a:spcPct val="90000"/>
              </a:lnSpc>
              <a:spcBef>
                <a:spcPct val="0"/>
              </a:spcBef>
              <a:spcAft>
                <a:spcPct val="35000"/>
              </a:spcAft>
              <a:buFont typeface="Arial" panose="020B0604020202020204" pitchFamily="34" charset="0"/>
              <a:buChar char="•"/>
            </a:pPr>
            <a:r>
              <a:rPr lang="en-US" dirty="0">
                <a:solidFill>
                  <a:schemeClr val="tx1"/>
                </a:solidFill>
              </a:rPr>
              <a:t>Children are involved in the process</a:t>
            </a:r>
          </a:p>
          <a:p>
            <a:pPr marL="285750" indent="-285750" defTabSz="444500">
              <a:lnSpc>
                <a:spcPct val="90000"/>
              </a:lnSpc>
              <a:spcBef>
                <a:spcPct val="0"/>
              </a:spcBef>
              <a:spcAft>
                <a:spcPct val="35000"/>
              </a:spcAft>
              <a:buFont typeface="Arial" panose="020B0604020202020204" pitchFamily="34" charset="0"/>
              <a:buChar char="•"/>
            </a:pPr>
            <a:r>
              <a:rPr lang="en-US" dirty="0">
                <a:solidFill>
                  <a:schemeClr val="tx1"/>
                </a:solidFill>
              </a:rPr>
              <a:t>Partnership working with families and professionals</a:t>
            </a:r>
          </a:p>
          <a:p>
            <a:pPr marL="285750" indent="-285750" defTabSz="444500">
              <a:lnSpc>
                <a:spcPct val="90000"/>
              </a:lnSpc>
              <a:spcBef>
                <a:spcPct val="0"/>
              </a:spcBef>
              <a:spcAft>
                <a:spcPct val="35000"/>
              </a:spcAft>
              <a:buFont typeface="Arial" panose="020B0604020202020204" pitchFamily="34" charset="0"/>
              <a:buChar char="•"/>
            </a:pPr>
            <a:endParaRPr lang="en-US" dirty="0">
              <a:solidFill>
                <a:schemeClr val="bg1"/>
              </a:solidFill>
            </a:endParaRPr>
          </a:p>
          <a:p>
            <a:pPr marL="285750" lvl="0" indent="-285750" algn="l" defTabSz="444500">
              <a:lnSpc>
                <a:spcPct val="90000"/>
              </a:lnSpc>
              <a:spcBef>
                <a:spcPct val="0"/>
              </a:spcBef>
              <a:spcAft>
                <a:spcPct val="35000"/>
              </a:spcAft>
              <a:buFont typeface="Arial" panose="020B0604020202020204" pitchFamily="34" charset="0"/>
              <a:buChar char="•"/>
            </a:pPr>
            <a:endParaRPr lang="en-US" kern="1200" dirty="0">
              <a:solidFill>
                <a:schemeClr val="bg1"/>
              </a:solidFill>
            </a:endParaRPr>
          </a:p>
        </p:txBody>
      </p:sp>
    </p:spTree>
    <p:extLst>
      <p:ext uri="{BB962C8B-B14F-4D97-AF65-F5344CB8AC3E}">
        <p14:creationId xmlns:p14="http://schemas.microsoft.com/office/powerpoint/2010/main" val="2312048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nfographic of the 6 stages in the quality improvement journey is focusing on Testing Changes ">
            <a:extLst>
              <a:ext uri="{FF2B5EF4-FFF2-40B4-BE49-F238E27FC236}">
                <a16:creationId xmlns:a16="http://schemas.microsoft.com/office/drawing/2014/main" id="{49CC2DA1-AA3E-4B4D-96FC-97DE4F4AECA6}"/>
              </a:ext>
            </a:extLst>
          </p:cNvPr>
          <p:cNvPicPr/>
          <p:nvPr/>
        </p:nvPicPr>
        <p:blipFill rotWithShape="1">
          <a:blip r:embed="rId3" cstate="print">
            <a:alphaModFix amt="32000"/>
            <a:extLst>
              <a:ext uri="{28A0092B-C50C-407E-A947-70E740481C1C}">
                <a14:useLocalDpi xmlns:a14="http://schemas.microsoft.com/office/drawing/2010/main" val="0"/>
              </a:ext>
            </a:extLst>
          </a:blip>
          <a:srcRect r="-73"/>
          <a:stretch/>
        </p:blipFill>
        <p:spPr>
          <a:xfrm>
            <a:off x="0" y="763408"/>
            <a:ext cx="12191999" cy="6094593"/>
          </a:xfrm>
          <a:prstGeom prst="rect">
            <a:avLst/>
          </a:prstGeom>
        </p:spPr>
      </p:pic>
      <p:sp>
        <p:nvSpPr>
          <p:cNvPr id="2" name="AutoShape 2" descr="https://ukc-powerpoint.officeapps.live.com/pods/GetClipboardImage.ashx?Id=3ab35d18-d827-4118-99da-3dcfb766354d&amp;DC=GUK1&amp;pkey=b6ced449-87f0-4c7a-aaa5-b0b9f2c5966d&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ae92cd5e-b650-47fb-94bb-45e73f3eddb6&amp;DC=GUK1&amp;pkey=3b433021-e193-4da0-9f6f-7bca84ce3d9a&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6">
            <a:extLst>
              <a:ext uri="{FF2B5EF4-FFF2-40B4-BE49-F238E27FC236}">
                <a16:creationId xmlns:a16="http://schemas.microsoft.com/office/drawing/2014/main" id="{90BD6139-F471-C13A-2E59-093058CEE4B3}"/>
              </a:ext>
            </a:extLst>
          </p:cNvPr>
          <p:cNvSpPr>
            <a:spLocks noGrp="1"/>
          </p:cNvSpPr>
          <p:nvPr>
            <p:ph type="title" idx="4294967295"/>
          </p:nvPr>
        </p:nvSpPr>
        <p:spPr>
          <a:xfrm>
            <a:off x="1831" y="8034"/>
            <a:ext cx="12192000" cy="807400"/>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lt1"/>
                </a:solidFill>
                <a:effectLst/>
                <a:uLnTx/>
                <a:uFillTx/>
                <a:latin typeface="Helvetica"/>
                <a:ea typeface="+mn-lt"/>
                <a:cs typeface="+mn-lt"/>
              </a:rPr>
              <a:t>Quality Improvement Journey</a:t>
            </a:r>
            <a:r>
              <a:rPr kumimoji="0" lang="en-GB" sz="4800" b="0" i="0" u="none" strike="noStrike" kern="1200" cap="none" spc="0" normalizeH="0" noProof="0" dirty="0">
                <a:ln>
                  <a:noFill/>
                </a:ln>
                <a:solidFill>
                  <a:schemeClr val="lt1"/>
                </a:solidFill>
                <a:effectLst/>
                <a:uLnTx/>
                <a:uFillTx/>
                <a:latin typeface="Helvetica"/>
                <a:ea typeface="+mn-lt"/>
                <a:cs typeface="+mn-lt"/>
              </a:rPr>
              <a:t> </a:t>
            </a:r>
            <a:r>
              <a:rPr kumimoji="0" lang="en-GB" sz="2800" b="0" i="0" u="none" strike="noStrike" kern="1200" cap="none" spc="0" normalizeH="0" noProof="0" dirty="0" err="1">
                <a:ln>
                  <a:noFill/>
                </a:ln>
                <a:solidFill>
                  <a:schemeClr val="lt1"/>
                </a:solidFill>
                <a:effectLst/>
                <a:uLnTx/>
                <a:uFillTx/>
                <a:latin typeface="Helvetica"/>
                <a:ea typeface="+mn-lt"/>
                <a:cs typeface="+mn-lt"/>
              </a:rPr>
              <a:t>con’t</a:t>
            </a:r>
            <a:br>
              <a:rPr kumimoji="0" lang="en-GB" sz="5400" b="1" i="0" u="none" strike="noStrike" kern="1200" cap="none" spc="0" normalizeH="0" baseline="0" noProof="0" dirty="0">
                <a:ln>
                  <a:noFill/>
                </a:ln>
                <a:solidFill>
                  <a:schemeClr val="lt1"/>
                </a:solidFill>
                <a:effectLst/>
                <a:uLnTx/>
                <a:uFillTx/>
                <a:latin typeface="Helvetica"/>
                <a:ea typeface="+mn-lt"/>
                <a:cs typeface="+mn-lt"/>
              </a:rPr>
            </a:br>
            <a:endParaRPr kumimoji="0" lang="en-GB" sz="5400" b="0" i="0" u="none" strike="noStrike" kern="1200" cap="none" spc="0" normalizeH="0" baseline="0" noProof="0" dirty="0">
              <a:ln>
                <a:noFill/>
              </a:ln>
              <a:solidFill>
                <a:schemeClr val="lt1"/>
              </a:solidFill>
              <a:effectLst/>
              <a:uLnTx/>
              <a:uFillTx/>
              <a:latin typeface="Helvetica"/>
              <a:ea typeface="+mn-lt"/>
              <a:cs typeface="+mn-lt"/>
            </a:endParaRPr>
          </a:p>
        </p:txBody>
      </p:sp>
      <p:pic>
        <p:nvPicPr>
          <p:cNvPr id="4" name="Picture 3" descr="Testing Change&#10;Identify specfic cahnge ideas,test and refine using PDSA">
            <a:extLst>
              <a:ext uri="{FF2B5EF4-FFF2-40B4-BE49-F238E27FC236}">
                <a16:creationId xmlns:a16="http://schemas.microsoft.com/office/drawing/2014/main" id="{1DCEF1C3-605A-1491-B9DD-A97E29DA18A1}"/>
              </a:ext>
            </a:extLst>
          </p:cNvPr>
          <p:cNvPicPr/>
          <p:nvPr/>
        </p:nvPicPr>
        <p:blipFill rotWithShape="1">
          <a:blip r:embed="rId3" cstate="print">
            <a:extLst>
              <a:ext uri="{28A0092B-C50C-407E-A947-70E740481C1C}">
                <a14:useLocalDpi xmlns:a14="http://schemas.microsoft.com/office/drawing/2010/main" val="0"/>
              </a:ext>
            </a:extLst>
          </a:blip>
          <a:srcRect l="47950" t="16509" r="36830" b="30979"/>
          <a:stretch/>
        </p:blipFill>
        <p:spPr>
          <a:xfrm>
            <a:off x="5842000" y="1778000"/>
            <a:ext cx="1854200" cy="3200399"/>
          </a:xfrm>
          <a:prstGeom prst="rect">
            <a:avLst/>
          </a:prstGeom>
        </p:spPr>
      </p:pic>
    </p:spTree>
    <p:extLst>
      <p:ext uri="{BB962C8B-B14F-4D97-AF65-F5344CB8AC3E}">
        <p14:creationId xmlns:p14="http://schemas.microsoft.com/office/powerpoint/2010/main" val="11960636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7DFA51-8691-CECE-0F09-2ADBF55A5595}"/>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Impact? </a:t>
            </a:r>
          </a:p>
        </p:txBody>
      </p:sp>
      <p:pic>
        <p:nvPicPr>
          <p:cNvPr id="3" name="Picture 2" descr="A photograpgh  of a young child's face">
            <a:extLst>
              <a:ext uri="{FF2B5EF4-FFF2-40B4-BE49-F238E27FC236}">
                <a16:creationId xmlns:a16="http://schemas.microsoft.com/office/drawing/2014/main" id="{58A69115-5194-719C-23E9-31AA8ACCD0B5}"/>
              </a:ext>
            </a:extLst>
          </p:cNvPr>
          <p:cNvPicPr>
            <a:picLocks noChangeAspect="1"/>
          </p:cNvPicPr>
          <p:nvPr/>
        </p:nvPicPr>
        <p:blipFill>
          <a:blip r:embed="rId3"/>
          <a:srcRect t="8309" b="16705"/>
          <a:stretch>
            <a:fillRect/>
          </a:stretch>
        </p:blipFill>
        <p:spPr>
          <a:xfrm>
            <a:off x="2323070" y="166816"/>
            <a:ext cx="7895967" cy="6524368"/>
          </a:xfrm>
          <a:prstGeom prst="rect">
            <a:avLst/>
          </a:prstGeom>
        </p:spPr>
      </p:pic>
    </p:spTree>
    <p:extLst>
      <p:ext uri="{BB962C8B-B14F-4D97-AF65-F5344CB8AC3E}">
        <p14:creationId xmlns:p14="http://schemas.microsoft.com/office/powerpoint/2010/main" val="14449134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A screen grap of a run chart showing an improvement in wellbeing scores">
            <a:extLst>
              <a:ext uri="{FF2B5EF4-FFF2-40B4-BE49-F238E27FC236}">
                <a16:creationId xmlns:a16="http://schemas.microsoft.com/office/drawing/2014/main" id="{D2DFE1B4-94C7-7DAA-D1E6-B8ACDAE51F29}"/>
              </a:ext>
            </a:extLst>
          </p:cNvPr>
          <p:cNvPicPr>
            <a:picLocks noChangeAspect="1"/>
          </p:cNvPicPr>
          <p:nvPr/>
        </p:nvPicPr>
        <p:blipFill>
          <a:blip r:embed="rId3"/>
          <a:srcRect t="2618" b="5221"/>
          <a:stretch>
            <a:fillRect/>
          </a:stretch>
        </p:blipFill>
        <p:spPr>
          <a:xfrm>
            <a:off x="788073" y="179574"/>
            <a:ext cx="10615853" cy="6320377"/>
          </a:xfrm>
          <a:prstGeom prst="rect">
            <a:avLst/>
          </a:prstGeom>
        </p:spPr>
      </p:pic>
      <p:sp>
        <p:nvSpPr>
          <p:cNvPr id="2" name="Title 1">
            <a:extLst>
              <a:ext uri="{FF2B5EF4-FFF2-40B4-BE49-F238E27FC236}">
                <a16:creationId xmlns:a16="http://schemas.microsoft.com/office/drawing/2014/main" id="{724BB8B1-EA97-E717-FCFB-51CF1BA0EDAA}"/>
              </a:ext>
            </a:extLst>
          </p:cNvPr>
          <p:cNvSpPr txBox="1">
            <a:spLocks noGrp="1"/>
          </p:cNvSpPr>
          <p:nvPr>
            <p:ph type="title" idx="4294967295"/>
          </p:nvPr>
        </p:nvSpPr>
        <p:spPr>
          <a:xfrm>
            <a:off x="2704123" y="239904"/>
            <a:ext cx="7534709" cy="461665"/>
          </a:xfrm>
          <a:prstGeom prst="rect">
            <a:avLst/>
          </a:prstGeom>
          <a:solidFill>
            <a:schemeClr val="bg1"/>
          </a:solid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sng" strike="noStrike" kern="1200" cap="none" spc="0" normalizeH="0" baseline="0" noProof="0" dirty="0">
                <a:ln>
                  <a:noFill/>
                </a:ln>
                <a:solidFill>
                  <a:schemeClr val="tx1"/>
                </a:solidFill>
                <a:effectLst/>
                <a:uLnTx/>
                <a:uFillTx/>
                <a:latin typeface="Helvetica" pitchFamily="2" charset="0"/>
                <a:ea typeface="+mn-ea"/>
                <a:cs typeface="+mn-cs"/>
              </a:rPr>
              <a:t>Average Wellbeing Score across 2024/25 Settings</a:t>
            </a:r>
          </a:p>
        </p:txBody>
      </p:sp>
      <p:grpSp>
        <p:nvGrpSpPr>
          <p:cNvPr id="6" name="Group 5" descr="highlighted changes on the run chart">
            <a:extLst>
              <a:ext uri="{FF2B5EF4-FFF2-40B4-BE49-F238E27FC236}">
                <a16:creationId xmlns:a16="http://schemas.microsoft.com/office/drawing/2014/main" id="{64E3D0AD-8779-F6B6-EC63-47616B457E5B}"/>
              </a:ext>
            </a:extLst>
          </p:cNvPr>
          <p:cNvGrpSpPr/>
          <p:nvPr/>
        </p:nvGrpSpPr>
        <p:grpSpPr>
          <a:xfrm>
            <a:off x="1343489" y="946564"/>
            <a:ext cx="9237479" cy="3579502"/>
            <a:chOff x="1343489" y="946564"/>
            <a:chExt cx="9237479" cy="3579502"/>
          </a:xfrm>
        </p:grpSpPr>
        <p:sp>
          <p:nvSpPr>
            <p:cNvPr id="3" name="TextBox 2">
              <a:extLst>
                <a:ext uri="{FF2B5EF4-FFF2-40B4-BE49-F238E27FC236}">
                  <a16:creationId xmlns:a16="http://schemas.microsoft.com/office/drawing/2014/main" id="{55A99960-09B9-2FB6-1418-5C68AA57DEB4}"/>
                </a:ext>
              </a:extLst>
            </p:cNvPr>
            <p:cNvSpPr txBox="1"/>
            <p:nvPr/>
          </p:nvSpPr>
          <p:spPr>
            <a:xfrm>
              <a:off x="6995159" y="3602736"/>
              <a:ext cx="3481882" cy="923330"/>
            </a:xfrm>
            <a:prstGeom prst="rect">
              <a:avLst/>
            </a:prstGeom>
            <a:solidFill>
              <a:schemeClr val="bg1"/>
            </a:solidFill>
          </p:spPr>
          <p:txBody>
            <a:bodyPr wrap="square" rtlCol="0">
              <a:spAutoFit/>
            </a:bodyPr>
            <a:lstStyle/>
            <a:p>
              <a:r>
                <a:rPr lang="en-GB">
                  <a:latin typeface="Helvetica" pitchFamily="2" charset="0"/>
                </a:rPr>
                <a:t>Specialist input from OT, </a:t>
              </a:r>
              <a:r>
                <a:rPr lang="en-GB" err="1">
                  <a:latin typeface="Helvetica" pitchFamily="2" charset="0"/>
                </a:rPr>
                <a:t>SaLT</a:t>
              </a:r>
              <a:r>
                <a:rPr lang="en-GB">
                  <a:latin typeface="Helvetica" pitchFamily="2" charset="0"/>
                </a:rPr>
                <a:t>, Educational Psychologist </a:t>
              </a:r>
            </a:p>
            <a:p>
              <a:endParaRPr lang="en-GB">
                <a:latin typeface="Helvetica" pitchFamily="2" charset="0"/>
              </a:endParaRPr>
            </a:p>
          </p:txBody>
        </p:sp>
        <p:cxnSp>
          <p:nvCxnSpPr>
            <p:cNvPr id="5" name="Straight Arrow Connector 4">
              <a:extLst>
                <a:ext uri="{FF2B5EF4-FFF2-40B4-BE49-F238E27FC236}">
                  <a16:creationId xmlns:a16="http://schemas.microsoft.com/office/drawing/2014/main" id="{1A12AC32-19E9-2E2E-CE6A-20A80FDDE2DF}"/>
                </a:ext>
                <a:ext uri="{C183D7F6-B498-43B3-948B-1728B52AA6E4}">
                  <adec:decorative xmlns:adec="http://schemas.microsoft.com/office/drawing/2017/decorative" val="1"/>
                </a:ext>
              </a:extLst>
            </p:cNvPr>
            <p:cNvCxnSpPr>
              <a:cxnSpLocks/>
            </p:cNvCxnSpPr>
            <p:nvPr/>
          </p:nvCxnSpPr>
          <p:spPr>
            <a:xfrm flipV="1">
              <a:off x="8876538" y="3076956"/>
              <a:ext cx="164592" cy="557784"/>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9" name="Straight Arrow Connector 8">
              <a:extLst>
                <a:ext uri="{FF2B5EF4-FFF2-40B4-BE49-F238E27FC236}">
                  <a16:creationId xmlns:a16="http://schemas.microsoft.com/office/drawing/2014/main" id="{DC2748BC-58FF-5AB9-C6E3-419CD08F19A2}"/>
                </a:ext>
                <a:ext uri="{C183D7F6-B498-43B3-948B-1728B52AA6E4}">
                  <adec:decorative xmlns:adec="http://schemas.microsoft.com/office/drawing/2017/decorative" val="1"/>
                </a:ext>
              </a:extLst>
            </p:cNvPr>
            <p:cNvCxnSpPr>
              <a:cxnSpLocks/>
            </p:cNvCxnSpPr>
            <p:nvPr/>
          </p:nvCxnSpPr>
          <p:spPr>
            <a:xfrm flipV="1">
              <a:off x="8543925" y="3108960"/>
              <a:ext cx="0" cy="52578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1" name="Straight Arrow Connector 10">
              <a:extLst>
                <a:ext uri="{FF2B5EF4-FFF2-40B4-BE49-F238E27FC236}">
                  <a16:creationId xmlns:a16="http://schemas.microsoft.com/office/drawing/2014/main" id="{736C9D87-2225-D0EA-DEDA-BD2F05B0EE27}"/>
                </a:ext>
                <a:ext uri="{C183D7F6-B498-43B3-948B-1728B52AA6E4}">
                  <adec:decorative xmlns:adec="http://schemas.microsoft.com/office/drawing/2017/decorative" val="1"/>
                </a:ext>
              </a:extLst>
            </p:cNvPr>
            <p:cNvCxnSpPr>
              <a:cxnSpLocks/>
            </p:cNvCxnSpPr>
            <p:nvPr/>
          </p:nvCxnSpPr>
          <p:spPr>
            <a:xfrm flipH="1" flipV="1">
              <a:off x="7982382" y="3076956"/>
              <a:ext cx="256566" cy="557784"/>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14" name="TextBox 13">
              <a:extLst>
                <a:ext uri="{FF2B5EF4-FFF2-40B4-BE49-F238E27FC236}">
                  <a16:creationId xmlns:a16="http://schemas.microsoft.com/office/drawing/2014/main" id="{2D336AB4-F366-3C0B-6FAB-9091840D5E8F}"/>
                </a:ext>
              </a:extLst>
            </p:cNvPr>
            <p:cNvSpPr txBox="1"/>
            <p:nvPr/>
          </p:nvSpPr>
          <p:spPr>
            <a:xfrm>
              <a:off x="4618050" y="3255264"/>
              <a:ext cx="1682166" cy="646331"/>
            </a:xfrm>
            <a:prstGeom prst="rect">
              <a:avLst/>
            </a:prstGeom>
            <a:solidFill>
              <a:schemeClr val="bg1"/>
            </a:solidFill>
          </p:spPr>
          <p:txBody>
            <a:bodyPr wrap="square" rtlCol="0">
              <a:spAutoFit/>
            </a:bodyPr>
            <a:lstStyle/>
            <a:p>
              <a:r>
                <a:rPr lang="en-GB">
                  <a:latin typeface="Helvetica" pitchFamily="2" charset="0"/>
                </a:rPr>
                <a:t>Support Visits</a:t>
              </a:r>
            </a:p>
            <a:p>
              <a:endParaRPr lang="en-GB"/>
            </a:p>
          </p:txBody>
        </p:sp>
        <p:cxnSp>
          <p:nvCxnSpPr>
            <p:cNvPr id="16" name="Straight Arrow Connector 15">
              <a:extLst>
                <a:ext uri="{FF2B5EF4-FFF2-40B4-BE49-F238E27FC236}">
                  <a16:creationId xmlns:a16="http://schemas.microsoft.com/office/drawing/2014/main" id="{8565AFF3-74F4-6429-339F-6EA0E9B30422}"/>
                </a:ext>
                <a:ext uri="{C183D7F6-B498-43B3-948B-1728B52AA6E4}">
                  <adec:decorative xmlns:adec="http://schemas.microsoft.com/office/drawing/2017/decorative" val="1"/>
                </a:ext>
              </a:extLst>
            </p:cNvPr>
            <p:cNvCxnSpPr>
              <a:cxnSpLocks/>
            </p:cNvCxnSpPr>
            <p:nvPr/>
          </p:nvCxnSpPr>
          <p:spPr>
            <a:xfrm flipH="1" flipV="1">
              <a:off x="4892040" y="3076956"/>
              <a:ext cx="356616" cy="17830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9" name="Straight Arrow Connector 18">
              <a:extLst>
                <a:ext uri="{FF2B5EF4-FFF2-40B4-BE49-F238E27FC236}">
                  <a16:creationId xmlns:a16="http://schemas.microsoft.com/office/drawing/2014/main" id="{6BC58234-90E8-F160-03FB-B6227422079B}"/>
                </a:ext>
                <a:ext uri="{C183D7F6-B498-43B3-948B-1728B52AA6E4}">
                  <adec:decorative xmlns:adec="http://schemas.microsoft.com/office/drawing/2017/decorative" val="1"/>
                </a:ext>
              </a:extLst>
            </p:cNvPr>
            <p:cNvCxnSpPr>
              <a:cxnSpLocks/>
            </p:cNvCxnSpPr>
            <p:nvPr/>
          </p:nvCxnSpPr>
          <p:spPr>
            <a:xfrm flipV="1">
              <a:off x="5581268" y="3076956"/>
              <a:ext cx="373137" cy="178308"/>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5" name="TextBox 24">
              <a:extLst>
                <a:ext uri="{FF2B5EF4-FFF2-40B4-BE49-F238E27FC236}">
                  <a16:creationId xmlns:a16="http://schemas.microsoft.com/office/drawing/2014/main" id="{05051E70-8DB9-1A4B-EDAF-005265936714}"/>
                </a:ext>
              </a:extLst>
            </p:cNvPr>
            <p:cNvSpPr txBox="1"/>
            <p:nvPr/>
          </p:nvSpPr>
          <p:spPr>
            <a:xfrm>
              <a:off x="6471478" y="1663634"/>
              <a:ext cx="1850133" cy="646331"/>
            </a:xfrm>
            <a:prstGeom prst="rect">
              <a:avLst/>
            </a:prstGeom>
            <a:solidFill>
              <a:schemeClr val="bg1"/>
            </a:solidFill>
          </p:spPr>
          <p:txBody>
            <a:bodyPr wrap="square" rtlCol="0">
              <a:spAutoFit/>
            </a:bodyPr>
            <a:lstStyle/>
            <a:p>
              <a:r>
                <a:rPr lang="en-GB">
                  <a:latin typeface="Helvetica" pitchFamily="2" charset="0"/>
                </a:rPr>
                <a:t>Project Surgery </a:t>
              </a:r>
            </a:p>
            <a:p>
              <a:endParaRPr lang="en-GB"/>
            </a:p>
          </p:txBody>
        </p:sp>
        <p:cxnSp>
          <p:nvCxnSpPr>
            <p:cNvPr id="26" name="Straight Arrow Connector 25">
              <a:extLst>
                <a:ext uri="{FF2B5EF4-FFF2-40B4-BE49-F238E27FC236}">
                  <a16:creationId xmlns:a16="http://schemas.microsoft.com/office/drawing/2014/main" id="{56C242F4-E464-312F-46C3-8D2D95B4AC4D}"/>
                </a:ext>
                <a:ext uri="{C183D7F6-B498-43B3-948B-1728B52AA6E4}">
                  <adec:decorative xmlns:adec="http://schemas.microsoft.com/office/drawing/2017/decorative" val="1"/>
                </a:ext>
              </a:extLst>
            </p:cNvPr>
            <p:cNvCxnSpPr>
              <a:cxnSpLocks/>
            </p:cNvCxnSpPr>
            <p:nvPr/>
          </p:nvCxnSpPr>
          <p:spPr>
            <a:xfrm>
              <a:off x="7022592" y="1986801"/>
              <a:ext cx="0" cy="664959"/>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29" name="TextBox 28">
              <a:extLst>
                <a:ext uri="{FF2B5EF4-FFF2-40B4-BE49-F238E27FC236}">
                  <a16:creationId xmlns:a16="http://schemas.microsoft.com/office/drawing/2014/main" id="{47BCC2EB-F47B-CF14-89A7-4375C7C4B972}"/>
                </a:ext>
              </a:extLst>
            </p:cNvPr>
            <p:cNvSpPr txBox="1"/>
            <p:nvPr/>
          </p:nvSpPr>
          <p:spPr>
            <a:xfrm>
              <a:off x="4227264" y="1497383"/>
              <a:ext cx="1935955" cy="923330"/>
            </a:xfrm>
            <a:prstGeom prst="rect">
              <a:avLst/>
            </a:prstGeom>
            <a:solidFill>
              <a:schemeClr val="bg1"/>
            </a:solidFill>
          </p:spPr>
          <p:txBody>
            <a:bodyPr wrap="square" rtlCol="0">
              <a:spAutoFit/>
            </a:bodyPr>
            <a:lstStyle/>
            <a:p>
              <a:r>
                <a:rPr lang="en-GB">
                  <a:latin typeface="Helvetica" pitchFamily="2" charset="0"/>
                </a:rPr>
                <a:t>Sharing Learning &amp; Data Support</a:t>
              </a:r>
            </a:p>
            <a:p>
              <a:endParaRPr lang="en-GB"/>
            </a:p>
          </p:txBody>
        </p:sp>
        <p:sp>
          <p:nvSpPr>
            <p:cNvPr id="33" name="TextBox 32">
              <a:extLst>
                <a:ext uri="{FF2B5EF4-FFF2-40B4-BE49-F238E27FC236}">
                  <a16:creationId xmlns:a16="http://schemas.microsoft.com/office/drawing/2014/main" id="{FCDC8497-2234-6299-5B31-9618F0FF9E8D}"/>
                </a:ext>
              </a:extLst>
            </p:cNvPr>
            <p:cNvSpPr txBox="1"/>
            <p:nvPr/>
          </p:nvSpPr>
          <p:spPr>
            <a:xfrm>
              <a:off x="2622971" y="946564"/>
              <a:ext cx="1850134" cy="646331"/>
            </a:xfrm>
            <a:prstGeom prst="rect">
              <a:avLst/>
            </a:prstGeom>
            <a:solidFill>
              <a:schemeClr val="bg1"/>
            </a:solidFill>
          </p:spPr>
          <p:txBody>
            <a:bodyPr wrap="square" rtlCol="0">
              <a:spAutoFit/>
            </a:bodyPr>
            <a:lstStyle/>
            <a:p>
              <a:r>
                <a:rPr lang="en-GB">
                  <a:latin typeface="Helvetica" pitchFamily="2" charset="0"/>
                </a:rPr>
                <a:t>Change Ideas &amp; PDSA Testing</a:t>
              </a:r>
            </a:p>
          </p:txBody>
        </p:sp>
        <p:sp>
          <p:nvSpPr>
            <p:cNvPr id="34" name="TextBox 33">
              <a:extLst>
                <a:ext uri="{FF2B5EF4-FFF2-40B4-BE49-F238E27FC236}">
                  <a16:creationId xmlns:a16="http://schemas.microsoft.com/office/drawing/2014/main" id="{DDC7258D-7533-40C8-E906-592639949189}"/>
                </a:ext>
              </a:extLst>
            </p:cNvPr>
            <p:cNvSpPr txBox="1"/>
            <p:nvPr/>
          </p:nvSpPr>
          <p:spPr>
            <a:xfrm>
              <a:off x="1343489" y="1809619"/>
              <a:ext cx="2679558" cy="646331"/>
            </a:xfrm>
            <a:prstGeom prst="rect">
              <a:avLst/>
            </a:prstGeom>
            <a:solidFill>
              <a:schemeClr val="bg1"/>
            </a:solidFill>
          </p:spPr>
          <p:txBody>
            <a:bodyPr wrap="square" rtlCol="0">
              <a:spAutoFit/>
            </a:bodyPr>
            <a:lstStyle/>
            <a:p>
              <a:r>
                <a:rPr lang="en-GB">
                  <a:latin typeface="Helvetica" pitchFamily="2" charset="0"/>
                </a:rPr>
                <a:t>Measurement, </a:t>
              </a:r>
            </a:p>
            <a:p>
              <a:r>
                <a:rPr lang="en-GB">
                  <a:latin typeface="Helvetica" pitchFamily="2" charset="0"/>
                </a:rPr>
                <a:t>Fishbone Tool</a:t>
              </a:r>
            </a:p>
          </p:txBody>
        </p:sp>
        <p:cxnSp>
          <p:nvCxnSpPr>
            <p:cNvPr id="35" name="Straight Arrow Connector 34">
              <a:extLst>
                <a:ext uri="{FF2B5EF4-FFF2-40B4-BE49-F238E27FC236}">
                  <a16:creationId xmlns:a16="http://schemas.microsoft.com/office/drawing/2014/main" id="{5C969E51-8561-57DF-0E2C-9D87D1D8866D}"/>
                </a:ext>
                <a:ext uri="{C183D7F6-B498-43B3-948B-1728B52AA6E4}">
                  <adec:decorative xmlns:adec="http://schemas.microsoft.com/office/drawing/2017/decorative" val="1"/>
                </a:ext>
              </a:extLst>
            </p:cNvPr>
            <p:cNvCxnSpPr>
              <a:cxnSpLocks/>
            </p:cNvCxnSpPr>
            <p:nvPr/>
          </p:nvCxnSpPr>
          <p:spPr>
            <a:xfrm flipH="1">
              <a:off x="4608428" y="2102428"/>
              <a:ext cx="273990" cy="63657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0" name="Straight Arrow Connector 29">
              <a:extLst>
                <a:ext uri="{FF2B5EF4-FFF2-40B4-BE49-F238E27FC236}">
                  <a16:creationId xmlns:a16="http://schemas.microsoft.com/office/drawing/2014/main" id="{66B7EEA7-572D-7AD7-BDAA-F5CC3A534D24}"/>
                </a:ext>
                <a:ext uri="{C183D7F6-B498-43B3-948B-1728B52AA6E4}">
                  <adec:decorative xmlns:adec="http://schemas.microsoft.com/office/drawing/2017/decorative" val="1"/>
                </a:ext>
              </a:extLst>
            </p:cNvPr>
            <p:cNvCxnSpPr>
              <a:cxnSpLocks/>
            </p:cNvCxnSpPr>
            <p:nvPr/>
          </p:nvCxnSpPr>
          <p:spPr>
            <a:xfrm flipH="1">
              <a:off x="3101193" y="1592895"/>
              <a:ext cx="166282" cy="1384205"/>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38" name="Straight Arrow Connector 37">
              <a:extLst>
                <a:ext uri="{FF2B5EF4-FFF2-40B4-BE49-F238E27FC236}">
                  <a16:creationId xmlns:a16="http://schemas.microsoft.com/office/drawing/2014/main" id="{F83654D8-7A7E-30A0-A59A-13DC2A66DDB9}"/>
                </a:ext>
                <a:ext uri="{C183D7F6-B498-43B3-948B-1728B52AA6E4}">
                  <adec:decorative xmlns:adec="http://schemas.microsoft.com/office/drawing/2017/decorative" val="1"/>
                </a:ext>
              </a:extLst>
            </p:cNvPr>
            <p:cNvCxnSpPr>
              <a:cxnSpLocks/>
            </p:cNvCxnSpPr>
            <p:nvPr/>
          </p:nvCxnSpPr>
          <p:spPr>
            <a:xfrm flipH="1">
              <a:off x="1969907" y="2384853"/>
              <a:ext cx="47708" cy="970995"/>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
          <p:nvSpPr>
            <p:cNvPr id="40" name="TextBox 39">
              <a:extLst>
                <a:ext uri="{FF2B5EF4-FFF2-40B4-BE49-F238E27FC236}">
                  <a16:creationId xmlns:a16="http://schemas.microsoft.com/office/drawing/2014/main" id="{30121650-2B09-E3E0-4D00-FBD324CC7951}"/>
                </a:ext>
              </a:extLst>
            </p:cNvPr>
            <p:cNvSpPr txBox="1"/>
            <p:nvPr/>
          </p:nvSpPr>
          <p:spPr>
            <a:xfrm>
              <a:off x="1417341" y="3695069"/>
              <a:ext cx="1997888" cy="369332"/>
            </a:xfrm>
            <a:prstGeom prst="rect">
              <a:avLst/>
            </a:prstGeom>
            <a:solidFill>
              <a:schemeClr val="bg1"/>
            </a:solidFill>
          </p:spPr>
          <p:txBody>
            <a:bodyPr wrap="square" rtlCol="0">
              <a:spAutoFit/>
            </a:bodyPr>
            <a:lstStyle/>
            <a:p>
              <a:r>
                <a:rPr lang="en-GB">
                  <a:solidFill>
                    <a:srgbClr val="FF0000"/>
                  </a:solidFill>
                  <a:latin typeface="Helvetica" pitchFamily="2" charset="0"/>
                </a:rPr>
                <a:t>Baseline Median</a:t>
              </a:r>
            </a:p>
          </p:txBody>
        </p:sp>
        <p:sp>
          <p:nvSpPr>
            <p:cNvPr id="41" name="TextBox 40">
              <a:extLst>
                <a:ext uri="{FF2B5EF4-FFF2-40B4-BE49-F238E27FC236}">
                  <a16:creationId xmlns:a16="http://schemas.microsoft.com/office/drawing/2014/main" id="{35F77515-5B0E-73B3-5708-34884501F4C6}"/>
                </a:ext>
              </a:extLst>
            </p:cNvPr>
            <p:cNvSpPr txBox="1"/>
            <p:nvPr/>
          </p:nvSpPr>
          <p:spPr>
            <a:xfrm>
              <a:off x="8730834" y="1305127"/>
              <a:ext cx="1850134" cy="369332"/>
            </a:xfrm>
            <a:prstGeom prst="rect">
              <a:avLst/>
            </a:prstGeom>
            <a:solidFill>
              <a:schemeClr val="bg1"/>
            </a:solidFill>
          </p:spPr>
          <p:txBody>
            <a:bodyPr wrap="square" rtlCol="0">
              <a:spAutoFit/>
            </a:bodyPr>
            <a:lstStyle/>
            <a:p>
              <a:r>
                <a:rPr lang="en-GB">
                  <a:solidFill>
                    <a:srgbClr val="FF0000"/>
                  </a:solidFill>
                  <a:latin typeface="Helvetica" pitchFamily="2" charset="0"/>
                </a:rPr>
                <a:t>New Median</a:t>
              </a:r>
            </a:p>
          </p:txBody>
        </p:sp>
        <p:sp>
          <p:nvSpPr>
            <p:cNvPr id="4" name="Oval 3">
              <a:extLst>
                <a:ext uri="{FF2B5EF4-FFF2-40B4-BE49-F238E27FC236}">
                  <a16:creationId xmlns:a16="http://schemas.microsoft.com/office/drawing/2014/main" id="{91ACAD9B-7617-947E-AB17-FB75C30A8D80}"/>
                </a:ext>
                <a:ext uri="{C183D7F6-B498-43B3-948B-1728B52AA6E4}">
                  <adec:decorative xmlns:adec="http://schemas.microsoft.com/office/drawing/2017/decorative" val="1"/>
                </a:ext>
              </a:extLst>
            </p:cNvPr>
            <p:cNvSpPr/>
            <p:nvPr/>
          </p:nvSpPr>
          <p:spPr>
            <a:xfrm>
              <a:off x="3775319" y="2079955"/>
              <a:ext cx="4830958" cy="1032237"/>
            </a:xfrm>
            <a:prstGeom prst="ellipse">
              <a:avLst/>
            </a:prstGeom>
            <a:noFill/>
            <a:ln w="28575">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59272625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DC972D-6A9D-83B8-6A47-B2DE49DA8285}"/>
              </a:ext>
            </a:extLst>
          </p:cNvPr>
          <p:cNvSpPr>
            <a:spLocks noGrp="1"/>
          </p:cNvSpPr>
          <p:nvPr>
            <p:ph type="title"/>
          </p:nvPr>
        </p:nvSpPr>
        <p:spPr>
          <a:xfrm>
            <a:off x="838200" y="-1325563"/>
            <a:ext cx="10515600" cy="1325563"/>
          </a:xfrm>
        </p:spPr>
        <p:txBody>
          <a:bodyPr vert="horz" lIns="91440" tIns="45720" rIns="91440" bIns="45720" rtlCol="0" anchor="b">
            <a:normAutofit/>
          </a:bodyPr>
          <a:lstStyle/>
          <a:p>
            <a:r>
              <a:rPr lang="en-GB" dirty="0"/>
              <a:t>Quotes </a:t>
            </a:r>
          </a:p>
        </p:txBody>
      </p:sp>
      <p:sp>
        <p:nvSpPr>
          <p:cNvPr id="4" name="Speech Bubble: Rectangle with Corners Rounded 3">
            <a:extLst>
              <a:ext uri="{FF2B5EF4-FFF2-40B4-BE49-F238E27FC236}">
                <a16:creationId xmlns:a16="http://schemas.microsoft.com/office/drawing/2014/main" id="{401C6F9C-11D8-9E5F-DE37-A0ED7A659398}"/>
              </a:ext>
            </a:extLst>
          </p:cNvPr>
          <p:cNvSpPr/>
          <p:nvPr/>
        </p:nvSpPr>
        <p:spPr>
          <a:xfrm>
            <a:off x="352539" y="572877"/>
            <a:ext cx="4384714" cy="2530209"/>
          </a:xfrm>
          <a:prstGeom prst="wedgeRoundRect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‘How amazing are our staff team – we just needed to </a:t>
            </a:r>
            <a:r>
              <a:rPr lang="en-GB" sz="3200" b="1"/>
              <a:t>change our approach </a:t>
            </a:r>
            <a:r>
              <a:rPr lang="en-GB" sz="2400"/>
              <a:t>to allow them to shine! (much like our children!)’</a:t>
            </a:r>
          </a:p>
        </p:txBody>
      </p:sp>
      <p:sp>
        <p:nvSpPr>
          <p:cNvPr id="5" name="Speech Bubble: Rectangle with Corners Rounded 4">
            <a:extLst>
              <a:ext uri="{FF2B5EF4-FFF2-40B4-BE49-F238E27FC236}">
                <a16:creationId xmlns:a16="http://schemas.microsoft.com/office/drawing/2014/main" id="{1A421569-DD3B-CB2C-38A2-7BF2D700D3B2}"/>
              </a:ext>
            </a:extLst>
          </p:cNvPr>
          <p:cNvSpPr/>
          <p:nvPr/>
        </p:nvSpPr>
        <p:spPr>
          <a:xfrm>
            <a:off x="7061812" y="163414"/>
            <a:ext cx="4891489" cy="2939672"/>
          </a:xfrm>
          <a:prstGeom prst="wedgeRoundRect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‘The programme helped us define exactly where we needed to </a:t>
            </a:r>
            <a:r>
              <a:rPr lang="en-GB" sz="3200" b="1"/>
              <a:t>focus our attention</a:t>
            </a:r>
            <a:r>
              <a:rPr lang="en-GB" sz="2400"/>
              <a:t>, then provided a clear path showing where to go next with support every step’</a:t>
            </a:r>
          </a:p>
        </p:txBody>
      </p:sp>
      <p:sp>
        <p:nvSpPr>
          <p:cNvPr id="8" name="Speech Bubble: Rectangle with Corners Rounded 7">
            <a:extLst>
              <a:ext uri="{FF2B5EF4-FFF2-40B4-BE49-F238E27FC236}">
                <a16:creationId xmlns:a16="http://schemas.microsoft.com/office/drawing/2014/main" id="{95E47367-D546-AF26-10CA-F32903D1379D}"/>
              </a:ext>
            </a:extLst>
          </p:cNvPr>
          <p:cNvSpPr/>
          <p:nvPr/>
        </p:nvSpPr>
        <p:spPr>
          <a:xfrm>
            <a:off x="2741363" y="3754915"/>
            <a:ext cx="3922005" cy="2247442"/>
          </a:xfrm>
          <a:prstGeom prst="wedgeRoundRect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‘You can’t change everything straight away, the importance of </a:t>
            </a:r>
            <a:r>
              <a:rPr lang="en-GB" sz="3200" b="1"/>
              <a:t>regular data</a:t>
            </a:r>
            <a:r>
              <a:rPr lang="en-GB" sz="3200"/>
              <a:t> </a:t>
            </a:r>
            <a:r>
              <a:rPr lang="en-GB" sz="2400"/>
              <a:t>highlights the journey and the why!’</a:t>
            </a:r>
          </a:p>
        </p:txBody>
      </p:sp>
      <p:sp>
        <p:nvSpPr>
          <p:cNvPr id="11" name="Speech Bubble: Rectangle with Corners Rounded 10">
            <a:extLst>
              <a:ext uri="{FF2B5EF4-FFF2-40B4-BE49-F238E27FC236}">
                <a16:creationId xmlns:a16="http://schemas.microsoft.com/office/drawing/2014/main" id="{BE25EFC8-CB48-AA1D-6A27-3D6B6ABEB20D}"/>
              </a:ext>
            </a:extLst>
          </p:cNvPr>
          <p:cNvSpPr/>
          <p:nvPr/>
        </p:nvSpPr>
        <p:spPr>
          <a:xfrm>
            <a:off x="7884403" y="4006469"/>
            <a:ext cx="3922005" cy="2247442"/>
          </a:xfrm>
          <a:prstGeom prst="wedgeRoundRectCallout">
            <a:avLst/>
          </a:prstGeom>
          <a:solidFill>
            <a:srgbClr val="7030A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a:t>‘Everyone has these same challenges – now we have a </a:t>
            </a:r>
            <a:r>
              <a:rPr lang="en-GB" sz="3200" b="1"/>
              <a:t>method</a:t>
            </a:r>
            <a:r>
              <a:rPr lang="en-GB" sz="2400"/>
              <a:t> to use’</a:t>
            </a:r>
          </a:p>
        </p:txBody>
      </p:sp>
    </p:spTree>
    <p:extLst>
      <p:ext uri="{BB962C8B-B14F-4D97-AF65-F5344CB8AC3E}">
        <p14:creationId xmlns:p14="http://schemas.microsoft.com/office/powerpoint/2010/main" val="2823576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904981-8485-D6CC-68A8-191841B2FAB0}"/>
            </a:ext>
          </a:extLst>
        </p:cNvPr>
        <p:cNvGrpSpPr/>
        <p:nvPr/>
      </p:nvGrpSpPr>
      <p:grpSpPr>
        <a:xfrm>
          <a:off x="0" y="0"/>
          <a:ext cx="0" cy="0"/>
          <a:chOff x="0" y="0"/>
          <a:chExt cx="0" cy="0"/>
        </a:xfrm>
      </p:grpSpPr>
      <p:sp>
        <p:nvSpPr>
          <p:cNvPr id="2" name="Rectangle 6">
            <a:extLst>
              <a:ext uri="{FF2B5EF4-FFF2-40B4-BE49-F238E27FC236}">
                <a16:creationId xmlns:a16="http://schemas.microsoft.com/office/drawing/2014/main" id="{629B573F-FC05-D888-B879-49211FCDEC34}"/>
              </a:ext>
            </a:extLst>
          </p:cNvPr>
          <p:cNvSpPr txBox="1">
            <a:spLocks noGrp="1" noChangeArrowheads="1"/>
          </p:cNvSpPr>
          <p:nvPr>
            <p:ph type="title"/>
          </p:nvPr>
        </p:nvSpPr>
        <p:spPr bwMode="auto">
          <a:xfrm>
            <a:off x="506839" y="1029999"/>
            <a:ext cx="11437062" cy="1754326"/>
          </a:xfrm>
          <a:prstGeom prst="rect">
            <a:avLst/>
          </a:prstGeom>
          <a:noFill/>
          <a:ln>
            <a:noFill/>
            <a:prstDash/>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400" kern="1200">
                <a:solidFill>
                  <a:schemeClr val="tx1"/>
                </a:solidFill>
                <a:latin typeface="Arial" panose="020B0604020202020204" pitchFamily="34" charset="0"/>
                <a:ea typeface="+mj-ea"/>
                <a:cs typeface="+mj-cs"/>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fontAlgn="base">
              <a:spcBef>
                <a:spcPct val="0"/>
              </a:spcBef>
              <a:spcAft>
                <a:spcPct val="0"/>
              </a:spcAft>
              <a:defRPr>
                <a:solidFill>
                  <a:schemeClr val="tx1"/>
                </a:solidFill>
                <a:latin typeface="Arial" panose="020B0604020202020204" pitchFamily="34" charset="0"/>
              </a:defRPr>
            </a:lvl6pPr>
            <a:lvl7pPr marL="2971800" indent="-228600" fontAlgn="base">
              <a:spcBef>
                <a:spcPct val="0"/>
              </a:spcBef>
              <a:spcAft>
                <a:spcPct val="0"/>
              </a:spcAft>
              <a:defRPr>
                <a:solidFill>
                  <a:schemeClr val="tx1"/>
                </a:solidFill>
                <a:latin typeface="Arial" panose="020B0604020202020204" pitchFamily="34" charset="0"/>
              </a:defRPr>
            </a:lvl7pPr>
            <a:lvl8pPr marL="3429000" indent="-228600" fontAlgn="base">
              <a:spcBef>
                <a:spcPct val="0"/>
              </a:spcBef>
              <a:spcAft>
                <a:spcPct val="0"/>
              </a:spcAft>
              <a:defRPr>
                <a:solidFill>
                  <a:schemeClr val="tx1"/>
                </a:solidFill>
                <a:latin typeface="Arial" panose="020B0604020202020204" pitchFamily="34" charset="0"/>
              </a:defRPr>
            </a:lvl8pPr>
            <a:lvl9pPr marL="3886200" indent="-228600" fontAlgn="base">
              <a:spcBef>
                <a:spcPct val="0"/>
              </a:spcBef>
              <a:spcAft>
                <a:spcPct val="0"/>
              </a:spcAft>
              <a:defRPr>
                <a:solidFill>
                  <a:schemeClr val="tx1"/>
                </a:solidFill>
                <a:latin typeface="Arial" panose="020B0604020202020204" pitchFamily="34" charset="0"/>
              </a:defRPr>
            </a:lvl9pPr>
          </a:lstStyle>
          <a:p>
            <a:pPr fontAlgn="base">
              <a:lnSpc>
                <a:spcPct val="100000"/>
              </a:lnSpc>
              <a:spcAft>
                <a:spcPct val="0"/>
              </a:spcAft>
              <a:defRPr/>
            </a:pPr>
            <a:r>
              <a:rPr lang="en-GB" sz="3600" b="1" dirty="0">
                <a:solidFill>
                  <a:srgbClr val="117980"/>
                </a:solidFill>
              </a:rPr>
              <a:t>Session 1: </a:t>
            </a:r>
            <a:br>
              <a:rPr lang="en-GB" sz="3600" b="1" dirty="0">
                <a:solidFill>
                  <a:srgbClr val="117980"/>
                </a:solidFill>
              </a:rPr>
            </a:br>
            <a:r>
              <a:rPr lang="en-GB" sz="3600" b="1" dirty="0">
                <a:solidFill>
                  <a:srgbClr val="117980"/>
                </a:solidFill>
              </a:rPr>
              <a:t>East Ayrshire ELC and Children and Young People Improvement Collaborative (</a:t>
            </a:r>
            <a:r>
              <a:rPr lang="en-GB" sz="3600" b="1" dirty="0" err="1">
                <a:solidFill>
                  <a:srgbClr val="117980"/>
                </a:solidFill>
              </a:rPr>
              <a:t>CYPIC</a:t>
            </a:r>
            <a:r>
              <a:rPr lang="en-GB" sz="3600" b="1" dirty="0">
                <a:solidFill>
                  <a:srgbClr val="117980"/>
                </a:solidFill>
              </a:rPr>
              <a:t>)</a:t>
            </a:r>
            <a:endParaRPr kumimoji="0" lang="en-GB" altLang="en-US" sz="4000" b="0" i="0" u="none" strike="noStrike" kern="1200" cap="none" spc="0" normalizeH="0" baseline="0" noProof="0" dirty="0">
              <a:ln>
                <a:noFill/>
              </a:ln>
              <a:solidFill>
                <a:srgbClr val="117980"/>
              </a:solidFill>
              <a:effectLst/>
              <a:uLnTx/>
              <a:uFillTx/>
              <a:ea typeface="+mn-ea"/>
              <a:cs typeface="+mn-cs"/>
            </a:endParaRPr>
          </a:p>
        </p:txBody>
      </p:sp>
      <p:sp>
        <p:nvSpPr>
          <p:cNvPr id="4" name="TextBox 3">
            <a:extLst>
              <a:ext uri="{FF2B5EF4-FFF2-40B4-BE49-F238E27FC236}">
                <a16:creationId xmlns:a16="http://schemas.microsoft.com/office/drawing/2014/main" id="{B9589374-CED6-7E0C-DF8B-3286649C9ADA}"/>
              </a:ext>
            </a:extLst>
          </p:cNvPr>
          <p:cNvSpPr txBox="1"/>
          <p:nvPr/>
        </p:nvSpPr>
        <p:spPr>
          <a:xfrm>
            <a:off x="506839" y="3113799"/>
            <a:ext cx="8277615" cy="147732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b="1">
                <a:solidFill>
                  <a:srgbClr val="117980"/>
                </a:solidFill>
                <a:latin typeface="Arial"/>
                <a:ea typeface="+mj-ea"/>
                <a:cs typeface="Arial"/>
              </a:rPr>
              <a:t>Laura Haggarty – Improvement Advisor, Scottish Government</a:t>
            </a:r>
            <a:endParaRPr lang="en-US" b="1">
              <a:solidFill>
                <a:srgbClr val="117980"/>
              </a:solidFill>
              <a:latin typeface="Arial"/>
              <a:ea typeface="+mj-ea"/>
              <a:cs typeface="Arial"/>
            </a:endParaRPr>
          </a:p>
          <a:p>
            <a:endParaRPr lang="en-GB" b="1">
              <a:solidFill>
                <a:srgbClr val="117980"/>
              </a:solidFill>
              <a:latin typeface="Arial" panose="020B0604020202020204" pitchFamily="34" charset="0"/>
              <a:ea typeface="+mj-ea"/>
              <a:cs typeface="Arial"/>
            </a:endParaRPr>
          </a:p>
          <a:p>
            <a:r>
              <a:rPr lang="en-GB" b="1">
                <a:solidFill>
                  <a:srgbClr val="117980"/>
                </a:solidFill>
                <a:latin typeface="Arial"/>
                <a:ea typeface="+mj-ea"/>
                <a:cs typeface="Arial"/>
              </a:rPr>
              <a:t>Gwyneth Quinn - Early Years Service Manager (Development)</a:t>
            </a:r>
          </a:p>
          <a:p>
            <a:endParaRPr lang="en-GB" b="1">
              <a:solidFill>
                <a:srgbClr val="117980"/>
              </a:solidFill>
              <a:latin typeface="Arial" panose="020B0604020202020204" pitchFamily="34" charset="0"/>
              <a:ea typeface="+mj-ea"/>
              <a:cs typeface="Arial"/>
            </a:endParaRPr>
          </a:p>
          <a:p>
            <a:r>
              <a:rPr lang="en-GB" b="1">
                <a:solidFill>
                  <a:srgbClr val="117980"/>
                </a:solidFill>
                <a:latin typeface="Arial"/>
                <a:ea typeface="+mj-ea"/>
                <a:cs typeface="Arial"/>
              </a:rPr>
              <a:t>Alana Speirs - Depute Manager, Catrine Early Childhood Centre</a:t>
            </a:r>
          </a:p>
        </p:txBody>
      </p:sp>
      <p:pic>
        <p:nvPicPr>
          <p:cNvPr id="15" name="Picture 14" descr="East Ayrshire Logo ">
            <a:extLst>
              <a:ext uri="{FF2B5EF4-FFF2-40B4-BE49-F238E27FC236}">
                <a16:creationId xmlns:a16="http://schemas.microsoft.com/office/drawing/2014/main" id="{57550F5F-C19C-705D-BC2D-5A73D46A4133}"/>
              </a:ext>
            </a:extLst>
          </p:cNvPr>
          <p:cNvPicPr>
            <a:picLocks noChangeAspect="1"/>
          </p:cNvPicPr>
          <p:nvPr/>
        </p:nvPicPr>
        <p:blipFill>
          <a:blip r:embed="rId3"/>
          <a:stretch>
            <a:fillRect/>
          </a:stretch>
        </p:blipFill>
        <p:spPr>
          <a:xfrm>
            <a:off x="3546631" y="5078662"/>
            <a:ext cx="2330570" cy="749339"/>
          </a:xfrm>
          <a:prstGeom prst="rect">
            <a:avLst/>
          </a:prstGeom>
        </p:spPr>
      </p:pic>
      <p:pic>
        <p:nvPicPr>
          <p:cNvPr id="17" name="Picture 16" descr="Children and young people improvement collaborative (CYPIC) logo.">
            <a:extLst>
              <a:ext uri="{FF2B5EF4-FFF2-40B4-BE49-F238E27FC236}">
                <a16:creationId xmlns:a16="http://schemas.microsoft.com/office/drawing/2014/main" id="{C5045D59-CA00-534A-7377-95C91F970F7E}"/>
              </a:ext>
            </a:extLst>
          </p:cNvPr>
          <p:cNvPicPr>
            <a:picLocks noChangeAspect="1"/>
          </p:cNvPicPr>
          <p:nvPr/>
        </p:nvPicPr>
        <p:blipFill>
          <a:blip r:embed="rId4"/>
          <a:stretch>
            <a:fillRect/>
          </a:stretch>
        </p:blipFill>
        <p:spPr>
          <a:xfrm>
            <a:off x="6274270" y="4797134"/>
            <a:ext cx="2286117" cy="1130358"/>
          </a:xfrm>
          <a:prstGeom prst="rect">
            <a:avLst/>
          </a:prstGeom>
        </p:spPr>
      </p:pic>
      <p:sp>
        <p:nvSpPr>
          <p:cNvPr id="3" name="Rectangle 2">
            <a:extLst>
              <a:ext uri="{FF2B5EF4-FFF2-40B4-BE49-F238E27FC236}">
                <a16:creationId xmlns:a16="http://schemas.microsoft.com/office/drawing/2014/main" id="{1D437569-3700-8000-0CD7-7EB065C2AD93}"/>
              </a:ext>
              <a:ext uri="{C183D7F6-B498-43B3-948B-1728B52AA6E4}">
                <adec:decorative xmlns:adec="http://schemas.microsoft.com/office/drawing/2017/decorative" val="1"/>
              </a:ext>
            </a:extLst>
          </p:cNvPr>
          <p:cNvSpPr/>
          <p:nvPr/>
        </p:nvSpPr>
        <p:spPr>
          <a:xfrm>
            <a:off x="0" y="77476"/>
            <a:ext cx="12192000" cy="78129"/>
          </a:xfrm>
          <a:prstGeom prst="rect">
            <a:avLst/>
          </a:prstGeom>
          <a:solidFill>
            <a:srgbClr val="00AAB5"/>
          </a:solidFill>
          <a:ln>
            <a:solidFill>
              <a:srgbClr val="00AAB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BDB69727-A39F-5BA9-6300-3B7BF664943B}"/>
              </a:ext>
              <a:ext uri="{C183D7F6-B498-43B3-948B-1728B52AA6E4}">
                <adec:decorative xmlns:adec="http://schemas.microsoft.com/office/drawing/2017/decorative" val="1"/>
              </a:ext>
            </a:extLst>
          </p:cNvPr>
          <p:cNvSpPr/>
          <p:nvPr/>
        </p:nvSpPr>
        <p:spPr>
          <a:xfrm flipV="1">
            <a:off x="0" y="1"/>
            <a:ext cx="12192000" cy="83282"/>
          </a:xfrm>
          <a:prstGeom prst="rect">
            <a:avLst/>
          </a:prstGeom>
          <a:solidFill>
            <a:srgbClr val="0173B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Isosceles Triangle 5">
            <a:extLst>
              <a:ext uri="{FF2B5EF4-FFF2-40B4-BE49-F238E27FC236}">
                <a16:creationId xmlns:a16="http://schemas.microsoft.com/office/drawing/2014/main" id="{C1BB232C-DE0C-364D-9DA4-6D391898989C}"/>
              </a:ext>
              <a:ext uri="{C183D7F6-B498-43B3-948B-1728B52AA6E4}">
                <adec:decorative xmlns:adec="http://schemas.microsoft.com/office/drawing/2017/decorative" val="1"/>
              </a:ext>
            </a:extLst>
          </p:cNvPr>
          <p:cNvSpPr/>
          <p:nvPr/>
        </p:nvSpPr>
        <p:spPr>
          <a:xfrm>
            <a:off x="4918732" y="5204691"/>
            <a:ext cx="7273268" cy="1653309"/>
          </a:xfrm>
          <a:prstGeom prst="triangle">
            <a:avLst>
              <a:gd name="adj" fmla="val 99907"/>
            </a:avLst>
          </a:prstGeom>
          <a:solidFill>
            <a:srgbClr val="0173B5">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Isosceles Triangle 6">
            <a:extLst>
              <a:ext uri="{FF2B5EF4-FFF2-40B4-BE49-F238E27FC236}">
                <a16:creationId xmlns:a16="http://schemas.microsoft.com/office/drawing/2014/main" id="{46994F11-D803-07CB-F6C0-C04FEF04F5C2}"/>
              </a:ext>
              <a:ext uri="{C183D7F6-B498-43B3-948B-1728B52AA6E4}">
                <adec:decorative xmlns:adec="http://schemas.microsoft.com/office/drawing/2017/decorative" val="1"/>
              </a:ext>
            </a:extLst>
          </p:cNvPr>
          <p:cNvSpPr/>
          <p:nvPr/>
        </p:nvSpPr>
        <p:spPr>
          <a:xfrm flipH="1">
            <a:off x="0" y="5479467"/>
            <a:ext cx="8395855" cy="1378532"/>
          </a:xfrm>
          <a:prstGeom prst="triangle">
            <a:avLst>
              <a:gd name="adj" fmla="val 99907"/>
            </a:avLst>
          </a:prstGeom>
          <a:solidFill>
            <a:srgbClr val="00AAB5">
              <a:alpha val="69804"/>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320526608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The infographic of the 6 stages in the quality improvement journey is focusing on Implement and Spread ">
            <a:extLst>
              <a:ext uri="{FF2B5EF4-FFF2-40B4-BE49-F238E27FC236}">
                <a16:creationId xmlns:a16="http://schemas.microsoft.com/office/drawing/2014/main" id="{49CC2DA1-AA3E-4B4D-96FC-97DE4F4AECA6}"/>
              </a:ext>
            </a:extLst>
          </p:cNvPr>
          <p:cNvPicPr/>
          <p:nvPr/>
        </p:nvPicPr>
        <p:blipFill rotWithShape="1">
          <a:blip r:embed="rId3" cstate="print">
            <a:alphaModFix amt="32000"/>
            <a:extLst>
              <a:ext uri="{28A0092B-C50C-407E-A947-70E740481C1C}">
                <a14:useLocalDpi xmlns:a14="http://schemas.microsoft.com/office/drawing/2010/main" val="0"/>
              </a:ext>
            </a:extLst>
          </a:blip>
          <a:srcRect r="-73"/>
          <a:stretch/>
        </p:blipFill>
        <p:spPr>
          <a:xfrm>
            <a:off x="-1830" y="695194"/>
            <a:ext cx="12191999" cy="6094593"/>
          </a:xfrm>
          <a:prstGeom prst="rect">
            <a:avLst/>
          </a:prstGeom>
        </p:spPr>
      </p:pic>
      <p:sp>
        <p:nvSpPr>
          <p:cNvPr id="2" name="AutoShape 2" descr="https://ukc-powerpoint.officeapps.live.com/pods/GetClipboardImage.ashx?Id=3ab35d18-d827-4118-99da-3dcfb766354d&amp;DC=GUK1&amp;pkey=b6ced449-87f0-4c7a-aaa5-b0b9f2c5966d&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ae92cd5e-b650-47fb-94bb-45e73f3eddb6&amp;DC=GUK1&amp;pkey=3b433021-e193-4da0-9f6f-7bca84ce3d9a&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6">
            <a:extLst>
              <a:ext uri="{FF2B5EF4-FFF2-40B4-BE49-F238E27FC236}">
                <a16:creationId xmlns:a16="http://schemas.microsoft.com/office/drawing/2014/main" id="{90BD6139-F471-C13A-2E59-093058CEE4B3}"/>
              </a:ext>
            </a:extLst>
          </p:cNvPr>
          <p:cNvSpPr>
            <a:spLocks noGrp="1"/>
          </p:cNvSpPr>
          <p:nvPr>
            <p:ph type="title" idx="4294967295"/>
          </p:nvPr>
        </p:nvSpPr>
        <p:spPr>
          <a:xfrm>
            <a:off x="1831" y="8034"/>
            <a:ext cx="12192000" cy="807400"/>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lt1"/>
                </a:solidFill>
                <a:effectLst/>
                <a:uLnTx/>
                <a:uFillTx/>
                <a:latin typeface="Helvetica"/>
                <a:ea typeface="+mn-lt"/>
                <a:cs typeface="+mn-lt"/>
              </a:rPr>
              <a:t>Quality Improvement Journey..</a:t>
            </a:r>
            <a:br>
              <a:rPr kumimoji="0" lang="en-GB" sz="5400" b="1" i="0" u="none" strike="noStrike" kern="1200" cap="none" spc="0" normalizeH="0" baseline="0" noProof="0" dirty="0">
                <a:ln>
                  <a:noFill/>
                </a:ln>
                <a:solidFill>
                  <a:schemeClr val="lt1"/>
                </a:solidFill>
                <a:effectLst/>
                <a:uLnTx/>
                <a:uFillTx/>
                <a:latin typeface="Helvetica"/>
                <a:ea typeface="+mn-lt"/>
                <a:cs typeface="+mn-lt"/>
              </a:rPr>
            </a:br>
            <a:endParaRPr kumimoji="0" lang="en-GB" sz="5400" b="0" i="0" u="none" strike="noStrike" kern="1200" cap="none" spc="0" normalizeH="0" baseline="0" noProof="0" dirty="0">
              <a:ln>
                <a:noFill/>
              </a:ln>
              <a:solidFill>
                <a:schemeClr val="lt1"/>
              </a:solidFill>
              <a:effectLst/>
              <a:uLnTx/>
              <a:uFillTx/>
              <a:latin typeface="Helvetica"/>
              <a:ea typeface="+mn-lt"/>
              <a:cs typeface="+mn-lt"/>
            </a:endParaRPr>
          </a:p>
        </p:txBody>
      </p:sp>
      <p:pic>
        <p:nvPicPr>
          <p:cNvPr id="4" name="Picture 3" descr="Implement&#10;Implement and sustain wher tested">
            <a:extLst>
              <a:ext uri="{FF2B5EF4-FFF2-40B4-BE49-F238E27FC236}">
                <a16:creationId xmlns:a16="http://schemas.microsoft.com/office/drawing/2014/main" id="{1DCEF1C3-605A-1491-B9DD-A97E29DA18A1}"/>
              </a:ext>
            </a:extLst>
          </p:cNvPr>
          <p:cNvPicPr/>
          <p:nvPr/>
        </p:nvPicPr>
        <p:blipFill rotWithShape="1">
          <a:blip r:embed="rId3" cstate="print">
            <a:extLst>
              <a:ext uri="{28A0092B-C50C-407E-A947-70E740481C1C}">
                <a14:useLocalDpi xmlns:a14="http://schemas.microsoft.com/office/drawing/2010/main" val="0"/>
              </a:ext>
            </a:extLst>
          </a:blip>
          <a:srcRect l="61085" t="4840" r="24320" b="43065"/>
          <a:stretch/>
        </p:blipFill>
        <p:spPr>
          <a:xfrm>
            <a:off x="7442200" y="1066801"/>
            <a:ext cx="1778000" cy="3175000"/>
          </a:xfrm>
          <a:prstGeom prst="rect">
            <a:avLst/>
          </a:prstGeom>
        </p:spPr>
      </p:pic>
      <p:pic>
        <p:nvPicPr>
          <p:cNvPr id="8" name="Picture 7" descr="Spread&#10;Share learning and spread where relevant">
            <a:extLst>
              <a:ext uri="{FF2B5EF4-FFF2-40B4-BE49-F238E27FC236}">
                <a16:creationId xmlns:a16="http://schemas.microsoft.com/office/drawing/2014/main" id="{F3179483-8688-E9EE-2997-00DC8F9E6556}"/>
              </a:ext>
            </a:extLst>
          </p:cNvPr>
          <p:cNvPicPr/>
          <p:nvPr/>
        </p:nvPicPr>
        <p:blipFill rotWithShape="1">
          <a:blip r:embed="rId3" cstate="print">
            <a:extLst>
              <a:ext uri="{28A0092B-C50C-407E-A947-70E740481C1C}">
                <a14:useLocalDpi xmlns:a14="http://schemas.microsoft.com/office/drawing/2010/main" val="0"/>
              </a:ext>
            </a:extLst>
          </a:blip>
          <a:srcRect l="74534" t="4840" r="7535" b="32021"/>
          <a:stretch/>
        </p:blipFill>
        <p:spPr>
          <a:xfrm>
            <a:off x="9080500" y="1066800"/>
            <a:ext cx="2184400" cy="3848099"/>
          </a:xfrm>
          <a:prstGeom prst="rect">
            <a:avLst/>
          </a:prstGeom>
        </p:spPr>
      </p:pic>
    </p:spTree>
    <p:extLst>
      <p:ext uri="{BB962C8B-B14F-4D97-AF65-F5344CB8AC3E}">
        <p14:creationId xmlns:p14="http://schemas.microsoft.com/office/powerpoint/2010/main" val="253198191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9799AC-BADD-4050-3BF6-E35A44465A09}"/>
            </a:ext>
          </a:extLst>
        </p:cNvPr>
        <p:cNvGrpSpPr/>
        <p:nvPr/>
      </p:nvGrpSpPr>
      <p:grpSpPr>
        <a:xfrm>
          <a:off x="0" y="0"/>
          <a:ext cx="0" cy="0"/>
          <a:chOff x="0" y="0"/>
          <a:chExt cx="0" cy="0"/>
        </a:xfrm>
      </p:grpSpPr>
      <p:pic>
        <p:nvPicPr>
          <p:cNvPr id="3" name="Picture 2" descr="a infographic of the 6 stages in the quality improvement journey with a focus on  Leadership and Teams, Project Management and Communication and Measurement. ">
            <a:extLst>
              <a:ext uri="{FF2B5EF4-FFF2-40B4-BE49-F238E27FC236}">
                <a16:creationId xmlns:a16="http://schemas.microsoft.com/office/drawing/2014/main" id="{7DF536FC-515C-D57C-E3CD-71A76F021EB8}"/>
              </a:ext>
            </a:extLst>
          </p:cNvPr>
          <p:cNvPicPr/>
          <p:nvPr/>
        </p:nvPicPr>
        <p:blipFill rotWithShape="1">
          <a:blip r:embed="rId3" cstate="print">
            <a:alphaModFix amt="32000"/>
            <a:extLst>
              <a:ext uri="{28A0092B-C50C-407E-A947-70E740481C1C}">
                <a14:useLocalDpi xmlns:a14="http://schemas.microsoft.com/office/drawing/2010/main" val="0"/>
              </a:ext>
            </a:extLst>
          </a:blip>
          <a:srcRect r="-73"/>
          <a:stretch/>
        </p:blipFill>
        <p:spPr>
          <a:xfrm>
            <a:off x="0" y="763408"/>
            <a:ext cx="12191999" cy="6094593"/>
          </a:xfrm>
          <a:prstGeom prst="rect">
            <a:avLst/>
          </a:prstGeom>
        </p:spPr>
      </p:pic>
      <p:sp>
        <p:nvSpPr>
          <p:cNvPr id="2" name="AutoShape 2" descr="https://ukc-powerpoint.officeapps.live.com/pods/GetClipboardImage.ashx?Id=3ab35d18-d827-4118-99da-3dcfb766354d&amp;DC=GUK1&amp;pkey=b6ced449-87f0-4c7a-aaa5-b0b9f2c5966d&amp;wdwaccluster=GUK1">
            <a:extLst>
              <a:ext uri="{FF2B5EF4-FFF2-40B4-BE49-F238E27FC236}">
                <a16:creationId xmlns:a16="http://schemas.microsoft.com/office/drawing/2014/main" id="{3B6F70D8-2699-6386-89FE-FE979FA4146C}"/>
              </a:ext>
            </a:extLst>
          </p:cNvPr>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5" name="AutoShape 4" descr="https://ukc-powerpoint.officeapps.live.com/pods/GetClipboardImage.ashx?Id=ae92cd5e-b650-47fb-94bb-45e73f3eddb6&amp;DC=GUK1&amp;pkey=3b433021-e193-4da0-9f6f-7bca84ce3d9a&amp;wdwaccluster=GUK1">
            <a:extLst>
              <a:ext uri="{FF2B5EF4-FFF2-40B4-BE49-F238E27FC236}">
                <a16:creationId xmlns:a16="http://schemas.microsoft.com/office/drawing/2014/main" id="{433A85A5-4D01-C12C-EF49-2314FE1D19AD}"/>
              </a:ext>
            </a:extLst>
          </p:cNvPr>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7" name="Title 6">
            <a:extLst>
              <a:ext uri="{FF2B5EF4-FFF2-40B4-BE49-F238E27FC236}">
                <a16:creationId xmlns:a16="http://schemas.microsoft.com/office/drawing/2014/main" id="{D1986E66-FF98-7F0F-0D95-8E8556F53FE2}"/>
              </a:ext>
            </a:extLst>
          </p:cNvPr>
          <p:cNvSpPr>
            <a:spLocks noGrp="1"/>
          </p:cNvSpPr>
          <p:nvPr>
            <p:ph type="title" idx="4294967295"/>
          </p:nvPr>
        </p:nvSpPr>
        <p:spPr>
          <a:xfrm>
            <a:off x="1831" y="8034"/>
            <a:ext cx="12192000" cy="807400"/>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lt1"/>
              </a:solidFill>
              <a:effectLst/>
              <a:uLnTx/>
              <a:uFillTx/>
              <a:latin typeface="Helvetica"/>
              <a:ea typeface="+mn-lt"/>
              <a:cs typeface="+mn-lt"/>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lt1"/>
                </a:solidFill>
                <a:effectLst/>
                <a:uLnTx/>
                <a:uFillTx/>
                <a:latin typeface="Helvetica"/>
                <a:ea typeface="+mn-lt"/>
                <a:cs typeface="+mn-lt"/>
              </a:rPr>
              <a:t>Quality Improvement Journey Sustainability</a:t>
            </a:r>
            <a:br>
              <a:rPr kumimoji="0" lang="en-GB" sz="5400" b="1" i="0" u="none" strike="noStrike" kern="1200" cap="none" spc="0" normalizeH="0" baseline="0" noProof="0" dirty="0">
                <a:ln>
                  <a:noFill/>
                </a:ln>
                <a:solidFill>
                  <a:schemeClr val="lt1"/>
                </a:solidFill>
                <a:effectLst/>
                <a:uLnTx/>
                <a:uFillTx/>
                <a:latin typeface="Helvetica"/>
                <a:ea typeface="+mn-lt"/>
                <a:cs typeface="+mn-lt"/>
              </a:rPr>
            </a:br>
            <a:endParaRPr kumimoji="0" lang="en-GB" sz="5400" b="0" i="0" u="none" strike="noStrike" kern="1200" cap="none" spc="0" normalizeH="0" baseline="0" noProof="0" dirty="0">
              <a:ln>
                <a:noFill/>
              </a:ln>
              <a:solidFill>
                <a:schemeClr val="lt1"/>
              </a:solidFill>
              <a:effectLst/>
              <a:uLnTx/>
              <a:uFillTx/>
              <a:latin typeface="Helvetica"/>
              <a:ea typeface="+mn-lt"/>
              <a:cs typeface="+mn-lt"/>
            </a:endParaRPr>
          </a:p>
        </p:txBody>
      </p:sp>
      <p:sp>
        <p:nvSpPr>
          <p:cNvPr id="6" name="Rectangle 5" descr="Leadership and Teams icon">
            <a:extLst>
              <a:ext uri="{FF2B5EF4-FFF2-40B4-BE49-F238E27FC236}">
                <a16:creationId xmlns:a16="http://schemas.microsoft.com/office/drawing/2014/main" id="{18E66BEA-1740-E96A-A1A2-1BAE8D61AD9B}"/>
              </a:ext>
            </a:extLst>
          </p:cNvPr>
          <p:cNvSpPr/>
          <p:nvPr/>
        </p:nvSpPr>
        <p:spPr>
          <a:xfrm>
            <a:off x="12702746" y="1648271"/>
            <a:ext cx="617838" cy="216243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descr="Leadership and teams icon">
            <a:extLst>
              <a:ext uri="{FF2B5EF4-FFF2-40B4-BE49-F238E27FC236}">
                <a16:creationId xmlns:a16="http://schemas.microsoft.com/office/drawing/2014/main" id="{684B441E-C206-1C80-61B5-8927AD179493}"/>
              </a:ext>
            </a:extLst>
          </p:cNvPr>
          <p:cNvPicPr/>
          <p:nvPr/>
        </p:nvPicPr>
        <p:blipFill rotWithShape="1">
          <a:blip r:embed="rId3" cstate="print">
            <a:extLst>
              <a:ext uri="{28A0092B-C50C-407E-A947-70E740481C1C}">
                <a14:useLocalDpi xmlns:a14="http://schemas.microsoft.com/office/drawing/2010/main" val="0"/>
              </a:ext>
            </a:extLst>
          </a:blip>
          <a:srcRect l="25015" t="68396" r="59660" b="272"/>
          <a:stretch/>
        </p:blipFill>
        <p:spPr>
          <a:xfrm>
            <a:off x="3181350" y="4948334"/>
            <a:ext cx="1866900" cy="1909666"/>
          </a:xfrm>
          <a:prstGeom prst="rect">
            <a:avLst/>
          </a:prstGeom>
        </p:spPr>
      </p:pic>
      <p:pic>
        <p:nvPicPr>
          <p:cNvPr id="9" name="Picture 8" descr="Project Management and communication icon ">
            <a:extLst>
              <a:ext uri="{FF2B5EF4-FFF2-40B4-BE49-F238E27FC236}">
                <a16:creationId xmlns:a16="http://schemas.microsoft.com/office/drawing/2014/main" id="{46629BC1-9C90-15AF-411F-F6C0B9D87D9C}"/>
              </a:ext>
            </a:extLst>
          </p:cNvPr>
          <p:cNvPicPr/>
          <p:nvPr/>
        </p:nvPicPr>
        <p:blipFill rotWithShape="1">
          <a:blip r:embed="rId3" cstate="print">
            <a:extLst>
              <a:ext uri="{28A0092B-C50C-407E-A947-70E740481C1C}">
                <a14:useLocalDpi xmlns:a14="http://schemas.microsoft.com/office/drawing/2010/main" val="0"/>
              </a:ext>
            </a:extLst>
          </a:blip>
          <a:srcRect l="42008" t="68396" r="41833" b="272"/>
          <a:stretch/>
        </p:blipFill>
        <p:spPr>
          <a:xfrm>
            <a:off x="5118100" y="4940300"/>
            <a:ext cx="1968500" cy="1909666"/>
          </a:xfrm>
          <a:prstGeom prst="rect">
            <a:avLst/>
          </a:prstGeom>
        </p:spPr>
      </p:pic>
      <p:pic>
        <p:nvPicPr>
          <p:cNvPr id="10" name="Picture 9" descr="Measurement icon">
            <a:extLst>
              <a:ext uri="{FF2B5EF4-FFF2-40B4-BE49-F238E27FC236}">
                <a16:creationId xmlns:a16="http://schemas.microsoft.com/office/drawing/2014/main" id="{B18770A9-6874-FC29-2982-36EF12A9B053}"/>
              </a:ext>
            </a:extLst>
          </p:cNvPr>
          <p:cNvPicPr/>
          <p:nvPr/>
        </p:nvPicPr>
        <p:blipFill rotWithShape="1">
          <a:blip r:embed="rId3" cstate="print">
            <a:extLst>
              <a:ext uri="{28A0092B-C50C-407E-A947-70E740481C1C}">
                <a14:useLocalDpi xmlns:a14="http://schemas.microsoft.com/office/drawing/2010/main" val="0"/>
              </a:ext>
            </a:extLst>
          </a:blip>
          <a:srcRect l="59313" t="68396" r="24945" b="4932"/>
          <a:stretch/>
        </p:blipFill>
        <p:spPr>
          <a:xfrm>
            <a:off x="7226300" y="4940300"/>
            <a:ext cx="1917700" cy="1625600"/>
          </a:xfrm>
          <a:prstGeom prst="rect">
            <a:avLst/>
          </a:prstGeom>
        </p:spPr>
      </p:pic>
    </p:spTree>
    <p:extLst>
      <p:ext uri="{BB962C8B-B14F-4D97-AF65-F5344CB8AC3E}">
        <p14:creationId xmlns:p14="http://schemas.microsoft.com/office/powerpoint/2010/main" val="43448056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F15F9C5-DE76-205B-9DD4-7A53737BB523}"/>
              </a:ext>
            </a:extLst>
          </p:cNvPr>
          <p:cNvSpPr>
            <a:spLocks noGrp="1"/>
          </p:cNvSpPr>
          <p:nvPr>
            <p:ph type="ctrTitle"/>
          </p:nvPr>
        </p:nvSpPr>
        <p:spPr>
          <a:xfrm>
            <a:off x="1524000" y="-2387600"/>
            <a:ext cx="9144000" cy="2387600"/>
          </a:xfrm>
        </p:spPr>
        <p:txBody>
          <a:bodyPr vert="horz" lIns="91440" tIns="45720" rIns="91440" bIns="45720" rtlCol="0" anchor="b">
            <a:normAutofit/>
          </a:bodyPr>
          <a:lstStyle/>
          <a:p>
            <a:r>
              <a:rPr lang="en-GB" dirty="0"/>
              <a:t>Making a cake analogy </a:t>
            </a:r>
          </a:p>
        </p:txBody>
      </p:sp>
      <p:sp>
        <p:nvSpPr>
          <p:cNvPr id="3" name="Subtitle 2">
            <a:extLst>
              <a:ext uri="{FF2B5EF4-FFF2-40B4-BE49-F238E27FC236}">
                <a16:creationId xmlns:a16="http://schemas.microsoft.com/office/drawing/2014/main" id="{6A335B99-B4E2-B805-139A-58A03143D6B0}"/>
              </a:ext>
            </a:extLst>
          </p:cNvPr>
          <p:cNvSpPr>
            <a:spLocks noGrp="1"/>
          </p:cNvSpPr>
          <p:nvPr>
            <p:ph type="subTitle" idx="1"/>
          </p:nvPr>
        </p:nvSpPr>
        <p:spPr/>
        <p:txBody>
          <a:bodyPr/>
          <a:lstStyle/>
          <a:p>
            <a:endParaRPr lang="en-GB"/>
          </a:p>
        </p:txBody>
      </p:sp>
      <p:pic>
        <p:nvPicPr>
          <p:cNvPr id="4" name="Picture 3" descr="A group of people holding cakes on plates">
            <a:extLst>
              <a:ext uri="{FF2B5EF4-FFF2-40B4-BE49-F238E27FC236}">
                <a16:creationId xmlns:a16="http://schemas.microsoft.com/office/drawing/2014/main" id="{49534090-38CC-77EF-4764-CEA962F17633}"/>
              </a:ext>
            </a:extLst>
          </p:cNvPr>
          <p:cNvPicPr>
            <a:picLocks noChangeAspect="1"/>
          </p:cNvPicPr>
          <p:nvPr/>
        </p:nvPicPr>
        <p:blipFill>
          <a:blip r:embed="rId3"/>
          <a:stretch>
            <a:fillRect/>
          </a:stretch>
        </p:blipFill>
        <p:spPr>
          <a:xfrm>
            <a:off x="-17891" y="18288"/>
            <a:ext cx="12209891" cy="6839712"/>
          </a:xfrm>
          <a:prstGeom prst="rect">
            <a:avLst/>
          </a:prstGeom>
        </p:spPr>
      </p:pic>
    </p:spTree>
    <p:extLst>
      <p:ext uri="{BB962C8B-B14F-4D97-AF65-F5344CB8AC3E}">
        <p14:creationId xmlns:p14="http://schemas.microsoft.com/office/powerpoint/2010/main" val="294681127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descr="a photograph of a mountain goats jumping across rocks high up on a mountain "/>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1999" cy="6858000"/>
          </a:xfrm>
          <a:prstGeom prst="rect">
            <a:avLst/>
          </a:prstGeom>
        </p:spPr>
      </p:pic>
      <p:sp>
        <p:nvSpPr>
          <p:cNvPr id="3" name="Title 2"/>
          <p:cNvSpPr txBox="1">
            <a:spLocks noGrp="1"/>
          </p:cNvSpPr>
          <p:nvPr>
            <p:ph type="title" idx="4294967295"/>
          </p:nvPr>
        </p:nvSpPr>
        <p:spPr>
          <a:xfrm>
            <a:off x="1524000" y="0"/>
            <a:ext cx="9144000" cy="193899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6000" b="1"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With challenge comes opportunity!</a:t>
            </a:r>
          </a:p>
        </p:txBody>
      </p:sp>
    </p:spTree>
    <p:extLst>
      <p:ext uri="{BB962C8B-B14F-4D97-AF65-F5344CB8AC3E}">
        <p14:creationId xmlns:p14="http://schemas.microsoft.com/office/powerpoint/2010/main" val="104883531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869673-8E8F-8056-3395-CBBCA6A7E133}"/>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110EBF95-F7F9-C570-1C73-703163D4019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7" y="-376"/>
            <a:ext cx="12191333" cy="6858375"/>
          </a:xfrm>
          <a:prstGeom prst="rect">
            <a:avLst/>
          </a:prstGeom>
        </p:spPr>
      </p:pic>
      <p:sp>
        <p:nvSpPr>
          <p:cNvPr id="28" name="TextBox 28">
            <a:extLst>
              <a:ext uri="{FF2B5EF4-FFF2-40B4-BE49-F238E27FC236}">
                <a16:creationId xmlns:a16="http://schemas.microsoft.com/office/drawing/2014/main" id="{9F7A9D0B-D707-CEF8-7513-5F83D4C6EEA9}"/>
              </a:ext>
            </a:extLst>
          </p:cNvPr>
          <p:cNvSpPr txBox="1">
            <a:spLocks noGrp="1"/>
          </p:cNvSpPr>
          <p:nvPr>
            <p:ph type="title" idx="4294967295"/>
          </p:nvPr>
        </p:nvSpPr>
        <p:spPr>
          <a:xfrm>
            <a:off x="1152394" y="2607116"/>
            <a:ext cx="12191333" cy="677108"/>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812A90"/>
                </a:solidFill>
                <a:effectLst/>
                <a:uLnTx/>
                <a:uFillTx/>
                <a:latin typeface="Helvetica" pitchFamily="2" charset="0"/>
                <a:ea typeface="+mn-ea"/>
                <a:cs typeface="+mn-cs"/>
              </a:rPr>
              <a:t>Change designed with staff, not for staff</a:t>
            </a:r>
            <a:endParaRPr kumimoji="0" lang="en-US" sz="4400" b="0" i="0" u="none" strike="noStrike" kern="1200" cap="none" spc="0" normalizeH="0" baseline="0" noProof="0" dirty="0">
              <a:ln>
                <a:noFill/>
              </a:ln>
              <a:solidFill>
                <a:srgbClr val="812A90"/>
              </a:solidFill>
              <a:effectLst/>
              <a:uLnTx/>
              <a:uFillTx/>
              <a:latin typeface="Helvetica" pitchFamily="2" charset="0"/>
              <a:ea typeface="+mn-ea"/>
              <a:cs typeface="+mn-cs"/>
            </a:endParaRPr>
          </a:p>
        </p:txBody>
      </p:sp>
    </p:spTree>
    <p:extLst>
      <p:ext uri="{BB962C8B-B14F-4D97-AF65-F5344CB8AC3E}">
        <p14:creationId xmlns:p14="http://schemas.microsoft.com/office/powerpoint/2010/main" val="275192221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A6F8E-2746-7E39-B8E5-091665EB0090}"/>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AE5122DF-F01F-6558-A9DB-1F45537542B0}"/>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7" y="-376"/>
            <a:ext cx="12191333" cy="6858375"/>
          </a:xfrm>
          <a:prstGeom prst="rect">
            <a:avLst/>
          </a:prstGeom>
        </p:spPr>
      </p:pic>
      <p:sp>
        <p:nvSpPr>
          <p:cNvPr id="28" name="TextBox 28">
            <a:extLst>
              <a:ext uri="{FF2B5EF4-FFF2-40B4-BE49-F238E27FC236}">
                <a16:creationId xmlns:a16="http://schemas.microsoft.com/office/drawing/2014/main" id="{F6BA407B-CA0B-DFA1-C78E-A68265720D5F}"/>
              </a:ext>
            </a:extLst>
          </p:cNvPr>
          <p:cNvSpPr txBox="1">
            <a:spLocks noGrp="1"/>
          </p:cNvSpPr>
          <p:nvPr>
            <p:ph type="title" idx="4294967295"/>
          </p:nvPr>
        </p:nvSpPr>
        <p:spPr>
          <a:xfrm>
            <a:off x="526094" y="2268913"/>
            <a:ext cx="10922696" cy="1692771"/>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609630" rtl="0" eaLnBrk="1" fontAlgn="auto" latinLnBrk="0" hangingPunct="1">
              <a:lnSpc>
                <a:spcPct val="100000"/>
              </a:lnSpc>
              <a:spcBef>
                <a:spcPts val="0"/>
              </a:spcBef>
              <a:spcAft>
                <a:spcPts val="0"/>
              </a:spcAft>
              <a:buClrTx/>
              <a:buSzTx/>
              <a:buFontTx/>
              <a:buNone/>
              <a:tabLst/>
              <a:defRPr/>
            </a:pPr>
            <a:r>
              <a:rPr kumimoji="0" lang="en-GB" sz="4400" b="0" i="0" u="none" strike="noStrike" kern="1200" cap="none" spc="0" normalizeH="0" baseline="0" noProof="0" dirty="0">
                <a:ln>
                  <a:noFill/>
                </a:ln>
                <a:solidFill>
                  <a:srgbClr val="812A90"/>
                </a:solidFill>
                <a:effectLst/>
                <a:uLnTx/>
                <a:uFillTx/>
                <a:latin typeface="Helvetica" pitchFamily="2" charset="0"/>
                <a:ea typeface="+mn-ea"/>
                <a:cs typeface="+mn-cs"/>
              </a:rPr>
              <a:t>Improvement begins with us.  When adults adapt, children thrive</a:t>
            </a:r>
            <a:r>
              <a:rPr kumimoji="0" lang="en-GB" sz="6600" b="0" i="0" u="none" strike="noStrike" kern="1200" cap="none" spc="0" normalizeH="0" baseline="0" noProof="0" dirty="0">
                <a:ln>
                  <a:noFill/>
                </a:ln>
                <a:solidFill>
                  <a:srgbClr val="812A90"/>
                </a:solidFill>
                <a:effectLst/>
                <a:uLnTx/>
                <a:uFillTx/>
                <a:latin typeface="Helvetica" pitchFamily="2" charset="0"/>
                <a:ea typeface="+mn-ea"/>
                <a:cs typeface="+mn-cs"/>
              </a:rPr>
              <a:t>.</a:t>
            </a:r>
            <a:endParaRPr kumimoji="0" lang="en-US" sz="6600" b="0" i="0" u="none" strike="noStrike" kern="1200" cap="none" spc="0" normalizeH="0" baseline="0" noProof="0" dirty="0">
              <a:ln>
                <a:noFill/>
              </a:ln>
              <a:solidFill>
                <a:srgbClr val="812A90"/>
              </a:solidFill>
              <a:effectLst/>
              <a:uLnTx/>
              <a:uFillTx/>
              <a:latin typeface="Helvetica" pitchFamily="2" charset="0"/>
              <a:ea typeface="+mn-ea"/>
              <a:cs typeface="+mn-cs"/>
            </a:endParaRPr>
          </a:p>
        </p:txBody>
      </p:sp>
      <p:pic>
        <p:nvPicPr>
          <p:cNvPr id="3" name="Picture 2" descr="Catrine Early Childhood Centre Logo ">
            <a:extLst>
              <a:ext uri="{FF2B5EF4-FFF2-40B4-BE49-F238E27FC236}">
                <a16:creationId xmlns:a16="http://schemas.microsoft.com/office/drawing/2014/main" id="{18707E75-EF0B-529B-55C6-74DE2AA6A1A1}"/>
              </a:ext>
            </a:extLst>
          </p:cNvPr>
          <p:cNvPicPr>
            <a:picLocks noChangeAspect="1"/>
          </p:cNvPicPr>
          <p:nvPr/>
        </p:nvPicPr>
        <p:blipFill>
          <a:blip r:embed="rId4"/>
          <a:stretch>
            <a:fillRect/>
          </a:stretch>
        </p:blipFill>
        <p:spPr>
          <a:xfrm>
            <a:off x="264586" y="194638"/>
            <a:ext cx="1883703" cy="1879261"/>
          </a:xfrm>
          <a:prstGeom prst="rect">
            <a:avLst/>
          </a:prstGeom>
        </p:spPr>
      </p:pic>
    </p:spTree>
    <p:extLst>
      <p:ext uri="{BB962C8B-B14F-4D97-AF65-F5344CB8AC3E}">
        <p14:creationId xmlns:p14="http://schemas.microsoft.com/office/powerpoint/2010/main" val="250293342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0C86A7F0-DB16-29A3-61B6-BB767C8DA51D}"/>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Run chart</a:t>
            </a:r>
          </a:p>
        </p:txBody>
      </p:sp>
      <p:pic>
        <p:nvPicPr>
          <p:cNvPr id="2" name="Graphic 1" descr="a screenshot of a run chart highlighting wellbeing data ">
            <a:extLst>
              <a:ext uri="{FF2B5EF4-FFF2-40B4-BE49-F238E27FC236}">
                <a16:creationId xmlns:a16="http://schemas.microsoft.com/office/drawing/2014/main" id="{B203768F-DE87-83AB-4222-8A9F693DBF1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4404" y="148808"/>
            <a:ext cx="11677879" cy="6568645"/>
          </a:xfrm>
          <a:prstGeom prst="rect">
            <a:avLst/>
          </a:prstGeom>
        </p:spPr>
      </p:pic>
    </p:spTree>
    <p:extLst>
      <p:ext uri="{BB962C8B-B14F-4D97-AF65-F5344CB8AC3E}">
        <p14:creationId xmlns:p14="http://schemas.microsoft.com/office/powerpoint/2010/main" val="12249699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40C8093-E6B5-F26A-49C4-1C912936A99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Quote</a:t>
            </a:r>
          </a:p>
        </p:txBody>
      </p:sp>
      <p:pic>
        <p:nvPicPr>
          <p:cNvPr id="2" name="Picture 1" descr="a quote from educator Rita Pierson.&#10;&quot;Every child deserves a champion: an adult who will never give up on them, who understands the power of connection and insists they become the best they can possibly be&quot; ">
            <a:extLst>
              <a:ext uri="{FF2B5EF4-FFF2-40B4-BE49-F238E27FC236}">
                <a16:creationId xmlns:a16="http://schemas.microsoft.com/office/drawing/2014/main" id="{C01C75ED-68A7-C1F8-41D1-718AD57EEABC}"/>
              </a:ext>
            </a:extLst>
          </p:cNvPr>
          <p:cNvPicPr>
            <a:picLocks noChangeAspect="1"/>
          </p:cNvPicPr>
          <p:nvPr/>
        </p:nvPicPr>
        <p:blipFill>
          <a:blip r:embed="rId3"/>
          <a:srcRect l="248" t="1189" r="916" b="1306"/>
          <a:stretch>
            <a:fillRect/>
          </a:stretch>
        </p:blipFill>
        <p:spPr>
          <a:xfrm>
            <a:off x="1663546" y="264406"/>
            <a:ext cx="8802477" cy="6323682"/>
          </a:xfrm>
          <a:prstGeom prst="rect">
            <a:avLst/>
          </a:prstGeom>
        </p:spPr>
      </p:pic>
    </p:spTree>
    <p:extLst>
      <p:ext uri="{BB962C8B-B14F-4D97-AF65-F5344CB8AC3E}">
        <p14:creationId xmlns:p14="http://schemas.microsoft.com/office/powerpoint/2010/main" val="318847720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txBox="1">
            <a:spLocks noGrp="1"/>
          </p:cNvSpPr>
          <p:nvPr>
            <p:ph type="title" idx="4294967295"/>
          </p:nvPr>
        </p:nvSpPr>
        <p:spPr>
          <a:xfrm>
            <a:off x="192087" y="482624"/>
            <a:ext cx="11807825" cy="427809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err="1">
                <a:ln>
                  <a:noFill/>
                </a:ln>
                <a:solidFill>
                  <a:schemeClr val="tx1"/>
                </a:solidFill>
                <a:effectLst/>
                <a:uLnTx/>
                <a:uFillTx/>
                <a:latin typeface="Calibri" panose="020F0502020204030204" pitchFamily="34" charset="0"/>
                <a:ea typeface="Calibri" panose="020F0502020204030204" pitchFamily="34" charset="0"/>
                <a:cs typeface="+mn-cs"/>
                <a:hlinkClick r:id="rId3"/>
              </a:rPr>
              <a:t>Laura.Haggarty@gov.scot</a:t>
            </a:r>
            <a:endPar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hlinkClick r:id="rId3"/>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hlinkClick r:id="rId3"/>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hlinkClick r:id="rId4"/>
              </a:rPr>
              <a:t>Gwyneth.Quinn@east-ayrshire.gov.uk</a:t>
            </a:r>
            <a:endPar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endParaRP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endParaRPr>
          </a:p>
          <a:p>
            <a:pPr marL="0" marR="0" lvl="0" indent="0" algn="ctr" defTabSz="914400" rtl="0" eaLnBrk="1" fontAlgn="base"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hlinkClick r:id="rId5"/>
              </a:rPr>
              <a:t>Alana.Speirs@eastayrshire.org.uk</a:t>
            </a:r>
            <a:r>
              <a:rPr kumimoji="0" lang="en-GB" sz="48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rPr>
              <a:t> </a:t>
            </a:r>
          </a:p>
          <a:p>
            <a:pPr marL="0" marR="0" lvl="0" indent="0" algn="ctr" defTabSz="914400" rtl="0" eaLnBrk="1" fontAlgn="base"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schemeClr val="tx1"/>
              </a:solidFill>
              <a:effectLst/>
              <a:uLnTx/>
              <a:uFillTx/>
              <a:latin typeface="Calibri" panose="020F0502020204030204" pitchFamily="34" charset="0"/>
              <a:ea typeface="Calibri" panose="020F0502020204030204" pitchFamily="34" charset="0"/>
              <a:cs typeface="+mn-cs"/>
            </a:endParaRPr>
          </a:p>
        </p:txBody>
      </p:sp>
      <p:sp>
        <p:nvSpPr>
          <p:cNvPr id="13" name="Rectangle 12">
            <a:extLst>
              <a:ext uri="{C183D7F6-B498-43B3-948B-1728B52AA6E4}">
                <adec:decorative xmlns:adec="http://schemas.microsoft.com/office/drawing/2017/decorative" val="1"/>
              </a:ext>
            </a:extLst>
          </p:cNvPr>
          <p:cNvSpPr/>
          <p:nvPr/>
        </p:nvSpPr>
        <p:spPr>
          <a:xfrm>
            <a:off x="0" y="6175472"/>
            <a:ext cx="12192000" cy="680400"/>
          </a:xfrm>
          <a:prstGeom prst="rect">
            <a:avLst/>
          </a:prstGeom>
          <a:solidFill>
            <a:srgbClr val="812A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a:ln>
                  <a:noFill/>
                </a:ln>
                <a:solidFill>
                  <a:prstClr val="white"/>
                </a:solidFill>
                <a:effectLst/>
                <a:uLnTx/>
                <a:uFillTx/>
                <a:latin typeface="Helvetica" pitchFamily="2" charset="0"/>
                <a:ea typeface="+mn-ea"/>
                <a:cs typeface="+mn-cs"/>
              </a:rPr>
              <a:t>								</a:t>
            </a:r>
          </a:p>
        </p:txBody>
      </p:sp>
      <p:grpSp>
        <p:nvGrpSpPr>
          <p:cNvPr id="14" name="Group 13">
            <a:extLst>
              <a:ext uri="{C183D7F6-B498-43B3-948B-1728B52AA6E4}">
                <adec:decorative xmlns:adec="http://schemas.microsoft.com/office/drawing/2017/decorative" val="1"/>
              </a:ext>
            </a:extLst>
          </p:cNvPr>
          <p:cNvGrpSpPr/>
          <p:nvPr/>
        </p:nvGrpSpPr>
        <p:grpSpPr>
          <a:xfrm>
            <a:off x="1020437" y="5232302"/>
            <a:ext cx="11160000" cy="819539"/>
            <a:chOff x="1062477" y="5256089"/>
            <a:chExt cx="11160000" cy="819539"/>
          </a:xfrm>
        </p:grpSpPr>
        <p:cxnSp>
          <p:nvCxnSpPr>
            <p:cNvPr id="15" name="Straight Connector 14"/>
            <p:cNvCxnSpPr/>
            <p:nvPr/>
          </p:nvCxnSpPr>
          <p:spPr>
            <a:xfrm flipV="1">
              <a:off x="4662477" y="5256089"/>
              <a:ext cx="7560000" cy="0"/>
            </a:xfrm>
            <a:prstGeom prst="line">
              <a:avLst/>
            </a:prstGeom>
            <a:ln w="76200">
              <a:solidFill>
                <a:srgbClr val="D1252A"/>
              </a:solidFill>
            </a:ln>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flipV="1">
              <a:off x="3942477" y="5419997"/>
              <a:ext cx="8280000" cy="0"/>
            </a:xfrm>
            <a:prstGeom prst="line">
              <a:avLst/>
            </a:prstGeom>
            <a:ln w="76200">
              <a:solidFill>
                <a:srgbClr val="F27022"/>
              </a:solidFill>
            </a:ln>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flipV="1">
              <a:off x="3222477" y="5583905"/>
              <a:ext cx="9000000" cy="0"/>
            </a:xfrm>
            <a:prstGeom prst="line">
              <a:avLst/>
            </a:prstGeom>
            <a:ln w="76200">
              <a:solidFill>
                <a:srgbClr val="FFF200"/>
              </a:solidFill>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flipV="1">
              <a:off x="2502477" y="5747813"/>
              <a:ext cx="9720000" cy="0"/>
            </a:xfrm>
            <a:prstGeom prst="line">
              <a:avLst/>
            </a:prstGeom>
            <a:ln w="76200">
              <a:solidFill>
                <a:srgbClr val="41AF49"/>
              </a:solidFill>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flipV="1">
              <a:off x="1782477" y="5911721"/>
              <a:ext cx="10440000" cy="0"/>
            </a:xfrm>
            <a:prstGeom prst="line">
              <a:avLst/>
            </a:prstGeom>
            <a:ln w="76200">
              <a:solidFill>
                <a:srgbClr val="00AEE5"/>
              </a:solidFill>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1062477" y="6075628"/>
              <a:ext cx="11160000" cy="0"/>
            </a:xfrm>
            <a:prstGeom prst="line">
              <a:avLst/>
            </a:prstGeom>
            <a:ln w="76200">
              <a:solidFill>
                <a:srgbClr val="BD1B8C"/>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35157902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1D81B835-B509-E8CF-4AC4-013CC3C303B8}"/>
              </a:ext>
            </a:extLst>
          </p:cNvPr>
          <p:cNvSpPr>
            <a:spLocks noGrp="1"/>
          </p:cNvSpPr>
          <p:nvPr>
            <p:ph type="title"/>
          </p:nvPr>
        </p:nvSpPr>
        <p:spPr>
          <a:xfrm>
            <a:off x="0" y="-649154"/>
            <a:ext cx="12192000" cy="649154"/>
          </a:xfrm>
        </p:spPr>
        <p:txBody>
          <a:bodyPr vert="horz" lIns="91440" tIns="45720" rIns="91440" bIns="45720" rtlCol="0" anchor="b">
            <a:normAutofit/>
          </a:bodyPr>
          <a:lstStyle/>
          <a:p>
            <a:r>
              <a:rPr lang="en-GB" sz="4000"/>
              <a:t>Education Scotland logo: white on teal background</a:t>
            </a:r>
          </a:p>
        </p:txBody>
      </p:sp>
      <p:pic>
        <p:nvPicPr>
          <p:cNvPr id="2" name="Picture 1" descr="This is the Scottish Government Logo. It has a Scottish flag on the right side. ">
            <a:extLst>
              <a:ext uri="{FF2B5EF4-FFF2-40B4-BE49-F238E27FC236}">
                <a16:creationId xmlns:a16="http://schemas.microsoft.com/office/drawing/2014/main" id="{99391BCC-9296-B1AC-54BF-5C52C1E22B9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49730" y="4832276"/>
            <a:ext cx="5974255" cy="1095752"/>
          </a:xfrm>
          <a:prstGeom prst="rect">
            <a:avLst/>
          </a:prstGeom>
        </p:spPr>
      </p:pic>
    </p:spTree>
    <p:extLst>
      <p:ext uri="{BB962C8B-B14F-4D97-AF65-F5344CB8AC3E}">
        <p14:creationId xmlns:p14="http://schemas.microsoft.com/office/powerpoint/2010/main" val="4050705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9953" y="3084008"/>
            <a:ext cx="11807825" cy="1106488"/>
          </a:xfrm>
        </p:spPr>
        <p:txBody>
          <a:bodyPr>
            <a:noAutofit/>
          </a:bodyPr>
          <a:lstStyle/>
          <a:p>
            <a:pPr algn="ctr"/>
            <a:r>
              <a:rPr lang="en-GB" b="1">
                <a:solidFill>
                  <a:srgbClr val="1D3764"/>
                </a:solidFill>
                <a:latin typeface="Bariol"/>
              </a:rPr>
              <a:t>Improving Outcomes for Children </a:t>
            </a:r>
            <a:br>
              <a:rPr lang="en-GB" b="1">
                <a:solidFill>
                  <a:srgbClr val="1D3764"/>
                </a:solidFill>
                <a:latin typeface="Bariol"/>
              </a:rPr>
            </a:br>
            <a:r>
              <a:rPr lang="en-GB" b="1">
                <a:solidFill>
                  <a:srgbClr val="1D3764"/>
                </a:solidFill>
                <a:latin typeface="Bariol"/>
              </a:rPr>
              <a:t>with Additional Support Needs</a:t>
            </a:r>
          </a:p>
        </p:txBody>
      </p:sp>
      <p:pic>
        <p:nvPicPr>
          <p:cNvPr id="23" name="Content Placeholder 3" descr="This is the Children and Young People Improvement (CYPIC) Collaborative Logo"/>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99953" y="264833"/>
            <a:ext cx="3520045" cy="1748788"/>
          </a:xfrm>
        </p:spPr>
      </p:pic>
      <p:pic>
        <p:nvPicPr>
          <p:cNvPr id="6" name="Picture 5" descr="The East Ayrshire Council Logo">
            <a:extLst>
              <a:ext uri="{FF2B5EF4-FFF2-40B4-BE49-F238E27FC236}">
                <a16:creationId xmlns:a16="http://schemas.microsoft.com/office/drawing/2014/main" id="{C04D2AA8-54BE-6A5A-2063-5BB48608230C}"/>
              </a:ext>
            </a:extLst>
          </p:cNvPr>
          <p:cNvPicPr>
            <a:picLocks noChangeAspect="1"/>
          </p:cNvPicPr>
          <p:nvPr/>
        </p:nvPicPr>
        <p:blipFill>
          <a:blip r:embed="rId4"/>
          <a:stretch>
            <a:fillRect/>
          </a:stretch>
        </p:blipFill>
        <p:spPr>
          <a:xfrm>
            <a:off x="4579983" y="519397"/>
            <a:ext cx="4533022" cy="1511007"/>
          </a:xfrm>
          <a:prstGeom prst="rect">
            <a:avLst/>
          </a:prstGeom>
        </p:spPr>
      </p:pic>
      <p:pic>
        <p:nvPicPr>
          <p:cNvPr id="3" name="Picture 2" descr="National Health Scotland Ayrshire and Arran health board logo">
            <a:extLst>
              <a:ext uri="{FF2B5EF4-FFF2-40B4-BE49-F238E27FC236}">
                <a16:creationId xmlns:a16="http://schemas.microsoft.com/office/drawing/2014/main" id="{44A620EA-B950-64C6-C832-69F697C2ED4F}"/>
              </a:ext>
            </a:extLst>
          </p:cNvPr>
          <p:cNvPicPr>
            <a:picLocks noChangeAspect="1"/>
          </p:cNvPicPr>
          <p:nvPr/>
        </p:nvPicPr>
        <p:blipFill>
          <a:blip r:embed="rId5"/>
          <a:stretch>
            <a:fillRect/>
          </a:stretch>
        </p:blipFill>
        <p:spPr>
          <a:xfrm>
            <a:off x="9972990" y="462872"/>
            <a:ext cx="1797102" cy="1595387"/>
          </a:xfrm>
          <a:prstGeom prst="rect">
            <a:avLst/>
          </a:prstGeom>
        </p:spPr>
      </p:pic>
      <p:sp>
        <p:nvSpPr>
          <p:cNvPr id="5" name="Rectangle 4" descr="the CYPIC website address "/>
          <p:cNvSpPr/>
          <p:nvPr/>
        </p:nvSpPr>
        <p:spPr>
          <a:xfrm>
            <a:off x="0" y="6426000"/>
            <a:ext cx="12207733" cy="432000"/>
          </a:xfrm>
          <a:prstGeom prst="rect">
            <a:avLst/>
          </a:prstGeom>
          <a:solidFill>
            <a:srgbClr val="812A9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dirty="0">
                <a:ln>
                  <a:noFill/>
                </a:ln>
                <a:solidFill>
                  <a:prstClr val="white"/>
                </a:solidFill>
                <a:effectLst/>
                <a:uLnTx/>
                <a:uFillTx/>
                <a:latin typeface="Helvetica" pitchFamily="2" charset="0"/>
                <a:ea typeface="+mn-ea"/>
                <a:cs typeface="+mn-cs"/>
              </a:rPr>
              <a:t>www.cypic.co.uk 								</a:t>
            </a:r>
          </a:p>
        </p:txBody>
      </p:sp>
      <p:grpSp>
        <p:nvGrpSpPr>
          <p:cNvPr id="22" name="Group 21">
            <a:extLst>
              <a:ext uri="{C183D7F6-B498-43B3-948B-1728B52AA6E4}">
                <adec:decorative xmlns:adec="http://schemas.microsoft.com/office/drawing/2017/decorative" val="1"/>
              </a:ext>
            </a:extLst>
          </p:cNvPr>
          <p:cNvGrpSpPr/>
          <p:nvPr/>
        </p:nvGrpSpPr>
        <p:grpSpPr>
          <a:xfrm>
            <a:off x="1754085" y="5642072"/>
            <a:ext cx="10440000" cy="655632"/>
            <a:chOff x="1782477" y="5256089"/>
            <a:chExt cx="10440000" cy="655632"/>
          </a:xfrm>
        </p:grpSpPr>
        <p:cxnSp>
          <p:nvCxnSpPr>
            <p:cNvPr id="4" name="Straight Connector 3"/>
            <p:cNvCxnSpPr/>
            <p:nvPr/>
          </p:nvCxnSpPr>
          <p:spPr>
            <a:xfrm flipV="1">
              <a:off x="4662477" y="5256089"/>
              <a:ext cx="7560000" cy="0"/>
            </a:xfrm>
            <a:prstGeom prst="line">
              <a:avLst/>
            </a:prstGeom>
            <a:ln w="76200">
              <a:solidFill>
                <a:srgbClr val="D1252A"/>
              </a:solidFill>
            </a:ln>
          </p:spPr>
          <p:style>
            <a:lnRef idx="1">
              <a:schemeClr val="accent1"/>
            </a:lnRef>
            <a:fillRef idx="0">
              <a:schemeClr val="accent1"/>
            </a:fillRef>
            <a:effectRef idx="0">
              <a:schemeClr val="accent1"/>
            </a:effectRef>
            <a:fontRef idx="minor">
              <a:schemeClr val="tx1"/>
            </a:fontRef>
          </p:style>
        </p:cxnSp>
        <p:cxnSp>
          <p:nvCxnSpPr>
            <p:cNvPr id="7" name="Straight Connector 6"/>
            <p:cNvCxnSpPr/>
            <p:nvPr/>
          </p:nvCxnSpPr>
          <p:spPr>
            <a:xfrm flipV="1">
              <a:off x="3942477" y="5419997"/>
              <a:ext cx="8280000" cy="0"/>
            </a:xfrm>
            <a:prstGeom prst="line">
              <a:avLst/>
            </a:prstGeom>
            <a:ln w="76200">
              <a:solidFill>
                <a:srgbClr val="F27022"/>
              </a:solidFill>
            </a:ln>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p:nvCxnSpPr>
          <p:spPr>
            <a:xfrm flipV="1">
              <a:off x="3222477" y="5583905"/>
              <a:ext cx="9000000" cy="0"/>
            </a:xfrm>
            <a:prstGeom prst="line">
              <a:avLst/>
            </a:prstGeom>
            <a:ln w="76200">
              <a:solidFill>
                <a:srgbClr val="FFF200"/>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V="1">
              <a:off x="2502477" y="5747813"/>
              <a:ext cx="9720000" cy="0"/>
            </a:xfrm>
            <a:prstGeom prst="line">
              <a:avLst/>
            </a:prstGeom>
            <a:ln w="76200">
              <a:solidFill>
                <a:srgbClr val="41AF49"/>
              </a:solidFill>
            </a:ln>
          </p:spPr>
          <p:style>
            <a:lnRef idx="1">
              <a:schemeClr val="accent1"/>
            </a:lnRef>
            <a:fillRef idx="0">
              <a:schemeClr val="accent1"/>
            </a:fillRef>
            <a:effectRef idx="0">
              <a:schemeClr val="accent1"/>
            </a:effectRef>
            <a:fontRef idx="minor">
              <a:schemeClr val="tx1"/>
            </a:fontRef>
          </p:style>
        </p:cxnSp>
        <p:cxnSp>
          <p:nvCxnSpPr>
            <p:cNvPr id="10" name="Straight Connector 9"/>
            <p:cNvCxnSpPr/>
            <p:nvPr/>
          </p:nvCxnSpPr>
          <p:spPr>
            <a:xfrm flipV="1">
              <a:off x="1782477" y="5911721"/>
              <a:ext cx="10440000" cy="0"/>
            </a:xfrm>
            <a:prstGeom prst="line">
              <a:avLst/>
            </a:prstGeom>
            <a:ln w="76200">
              <a:solidFill>
                <a:srgbClr val="00AEE5"/>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30784466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BD06FC-1B7F-B59E-4B4A-66FD072C39B9}"/>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587A1201-C096-4A81-8E41-058ECDF25FE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377"/>
            <a:ext cx="12191333" cy="6858375"/>
          </a:xfrm>
          <a:prstGeom prst="rect">
            <a:avLst/>
          </a:prstGeom>
        </p:spPr>
      </p:pic>
      <p:sp>
        <p:nvSpPr>
          <p:cNvPr id="2" name="Title 1">
            <a:extLst>
              <a:ext uri="{FF2B5EF4-FFF2-40B4-BE49-F238E27FC236}">
                <a16:creationId xmlns:a16="http://schemas.microsoft.com/office/drawing/2014/main" id="{B912D37E-40CA-4016-B1C9-F2D47B1C8433}"/>
              </a:ext>
            </a:extLst>
          </p:cNvPr>
          <p:cNvSpPr txBox="1">
            <a:spLocks noGrp="1"/>
          </p:cNvSpPr>
          <p:nvPr>
            <p:ph type="title" idx="4294967295"/>
          </p:nvPr>
        </p:nvSpPr>
        <p:spPr>
          <a:xfrm>
            <a:off x="463946" y="2188044"/>
            <a:ext cx="11398202" cy="214212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20000"/>
              </a:lnSpc>
              <a:spcBef>
                <a:spcPts val="0"/>
              </a:spcBef>
              <a:spcAft>
                <a:spcPts val="0"/>
              </a:spcAft>
              <a:buClrTx/>
              <a:buSzTx/>
              <a:buFontTx/>
              <a:buNone/>
              <a:tabLst/>
              <a:defRPr/>
            </a:pPr>
            <a:r>
              <a:rPr kumimoji="0" lang="en-GB" sz="2400" b="0" i="0" u="none" strike="noStrike" kern="1200" cap="none" spc="0" normalizeH="0" baseline="0" noProof="0" dirty="0">
                <a:ln>
                  <a:noFill/>
                </a:ln>
                <a:solidFill>
                  <a:schemeClr val="tx1"/>
                </a:solidFill>
                <a:effectLst/>
                <a:uLnTx/>
                <a:uFillTx/>
                <a:latin typeface="+mn-lt"/>
                <a:ea typeface="+mn-ea"/>
                <a:cs typeface="+mn-cs"/>
              </a:rPr>
              <a:t>This work began in</a:t>
            </a:r>
            <a:r>
              <a:rPr kumimoji="0" lang="en-GB" sz="2400" b="1" i="0" u="none" strike="noStrike" kern="1200" cap="none" spc="0" normalizeH="0" baseline="0" noProof="0" dirty="0">
                <a:ln>
                  <a:noFill/>
                </a:ln>
                <a:solidFill>
                  <a:schemeClr val="tx1"/>
                </a:solidFill>
                <a:effectLst/>
                <a:uLnTx/>
                <a:uFillTx/>
                <a:latin typeface="+mn-lt"/>
                <a:ea typeface="+mn-ea"/>
                <a:cs typeface="+mn-cs"/>
              </a:rPr>
              <a:t> one </a:t>
            </a:r>
            <a:r>
              <a:rPr kumimoji="0" lang="en-GB" sz="2400" b="0" i="0" u="none" strike="noStrike" kern="1200" cap="none" spc="0" normalizeH="0" baseline="0" noProof="0" dirty="0">
                <a:ln>
                  <a:noFill/>
                </a:ln>
                <a:solidFill>
                  <a:schemeClr val="tx1"/>
                </a:solidFill>
                <a:effectLst/>
                <a:uLnTx/>
                <a:uFillTx/>
                <a:latin typeface="+mn-lt"/>
                <a:ea typeface="+mn-ea"/>
                <a:cs typeface="+mn-cs"/>
              </a:rPr>
              <a:t>setting in East Ayrshire when they experienced a significant rise in the number of children with complex additional support needs who were struggling to settle, struggling with emotional regulation and dysregulated behaviours making it more and more challenging for staff to meet the needs of </a:t>
            </a:r>
            <a:r>
              <a:rPr kumimoji="0" lang="en-GB" sz="2400" b="0" i="1" u="none" strike="noStrike" kern="1200" cap="none" spc="0" normalizeH="0" baseline="0" noProof="0" dirty="0">
                <a:ln>
                  <a:noFill/>
                </a:ln>
                <a:solidFill>
                  <a:schemeClr val="tx1"/>
                </a:solidFill>
                <a:effectLst/>
                <a:uLnTx/>
                <a:uFillTx/>
                <a:latin typeface="+mn-lt"/>
                <a:ea typeface="+mn-ea"/>
                <a:cs typeface="+mn-cs"/>
              </a:rPr>
              <a:t>all</a:t>
            </a:r>
            <a:r>
              <a:rPr kumimoji="0" lang="en-GB" sz="2400" b="0" i="0" u="none" strike="noStrike" kern="1200" cap="none" spc="0" normalizeH="0" baseline="0" noProof="0" dirty="0">
                <a:ln>
                  <a:noFill/>
                </a:ln>
                <a:solidFill>
                  <a:schemeClr val="tx1"/>
                </a:solidFill>
                <a:effectLst/>
                <a:uLnTx/>
                <a:uFillTx/>
                <a:latin typeface="+mn-lt"/>
                <a:ea typeface="+mn-ea"/>
                <a:cs typeface="+mn-cs"/>
              </a:rPr>
              <a:t> children.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p:txBody>
      </p:sp>
      <p:grpSp>
        <p:nvGrpSpPr>
          <p:cNvPr id="3" name="Group 2" descr="A stylised icon of a school and with  two icons below representing an educator and some learners.">
            <a:extLst>
              <a:ext uri="{FF2B5EF4-FFF2-40B4-BE49-F238E27FC236}">
                <a16:creationId xmlns:a16="http://schemas.microsoft.com/office/drawing/2014/main" id="{487B9332-D43B-3619-898B-848A5FFFD798}"/>
              </a:ext>
            </a:extLst>
          </p:cNvPr>
          <p:cNvGrpSpPr/>
          <p:nvPr/>
        </p:nvGrpSpPr>
        <p:grpSpPr>
          <a:xfrm>
            <a:off x="463946" y="-377"/>
            <a:ext cx="1865896" cy="2042119"/>
            <a:chOff x="442383" y="573088"/>
            <a:chExt cx="1327150" cy="1827212"/>
          </a:xfrm>
        </p:grpSpPr>
        <p:pic>
          <p:nvPicPr>
            <p:cNvPr id="4" name="Picture 3" descr="Icon&#10;&#10;Description automatically generated">
              <a:extLst>
                <a:ext uri="{FF2B5EF4-FFF2-40B4-BE49-F238E27FC236}">
                  <a16:creationId xmlns:a16="http://schemas.microsoft.com/office/drawing/2014/main" id="{D19A5644-BF49-74E7-E318-C5AFFDD7311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808" y="573088"/>
              <a:ext cx="1130300" cy="1130300"/>
            </a:xfrm>
            <a:prstGeom prst="rect">
              <a:avLst/>
            </a:prstGeom>
          </p:spPr>
        </p:pic>
        <p:pic>
          <p:nvPicPr>
            <p:cNvPr id="5" name="Picture 4" descr="Icon&#10;&#10;Description automatically generated">
              <a:extLst>
                <a:ext uri="{FF2B5EF4-FFF2-40B4-BE49-F238E27FC236}">
                  <a16:creationId xmlns:a16="http://schemas.microsoft.com/office/drawing/2014/main" id="{3909DC55-69D7-8DBB-D9A7-A3F2C05EBE7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383" y="1816100"/>
              <a:ext cx="584200" cy="584200"/>
            </a:xfrm>
            <a:prstGeom prst="rect">
              <a:avLst/>
            </a:prstGeom>
          </p:spPr>
        </p:pic>
        <p:pic>
          <p:nvPicPr>
            <p:cNvPr id="6" name="Picture 5" descr="Icon&#10;&#10;Description automatically generated">
              <a:extLst>
                <a:ext uri="{FF2B5EF4-FFF2-40B4-BE49-F238E27FC236}">
                  <a16:creationId xmlns:a16="http://schemas.microsoft.com/office/drawing/2014/main" id="{A41A92A1-B64A-D451-7E97-798769B192A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333" y="1816100"/>
              <a:ext cx="584200" cy="584200"/>
            </a:xfrm>
            <a:prstGeom prst="rect">
              <a:avLst/>
            </a:prstGeom>
          </p:spPr>
        </p:pic>
      </p:grpSp>
    </p:spTree>
    <p:extLst>
      <p:ext uri="{BB962C8B-B14F-4D97-AF65-F5344CB8AC3E}">
        <p14:creationId xmlns:p14="http://schemas.microsoft.com/office/powerpoint/2010/main" val="288005482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AFAFF2-A520-C86A-20D8-C688D1A8CCCD}"/>
            </a:ext>
          </a:extLst>
        </p:cNvPr>
        <p:cNvGrpSpPr/>
        <p:nvPr/>
      </p:nvGrpSpPr>
      <p:grpSpPr>
        <a:xfrm>
          <a:off x="0" y="0"/>
          <a:ext cx="0" cy="0"/>
          <a:chOff x="0" y="0"/>
          <a:chExt cx="0" cy="0"/>
        </a:xfrm>
      </p:grpSpPr>
      <p:sp>
        <p:nvSpPr>
          <p:cNvPr id="28" name="Title 27" descr="2022&#10;296 children aged 2-5&#10;(10.6%)">
            <a:extLst>
              <a:ext uri="{FF2B5EF4-FFF2-40B4-BE49-F238E27FC236}">
                <a16:creationId xmlns:a16="http://schemas.microsoft.com/office/drawing/2014/main" id="{3C428385-8585-BB95-8BE1-F6519A55FEB3}"/>
              </a:ext>
            </a:extLst>
          </p:cNvPr>
          <p:cNvSpPr txBox="1">
            <a:spLocks noGrp="1"/>
          </p:cNvSpPr>
          <p:nvPr>
            <p:ph type="title" idx="4294967295"/>
          </p:nvPr>
        </p:nvSpPr>
        <p:spPr>
          <a:xfrm>
            <a:off x="905268" y="589693"/>
            <a:ext cx="2832837" cy="2431435"/>
          </a:xfrm>
          <a:prstGeom prst="rect">
            <a:avLst/>
          </a:prstGeom>
          <a:noFill/>
          <a:ln>
            <a:solidFill>
              <a:srgbClr val="7030A0"/>
            </a:solid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0" i="0" u="none" strike="noStrike" kern="1200" cap="none" spc="0" normalizeH="0" baseline="0" noProof="0" dirty="0">
                <a:ln>
                  <a:noFill/>
                </a:ln>
                <a:solidFill>
                  <a:srgbClr val="7030A0"/>
                </a:solidFill>
                <a:effectLst/>
                <a:uLnTx/>
                <a:uFillTx/>
                <a:latin typeface="+mn-lt"/>
                <a:ea typeface="+mn-ea"/>
                <a:cs typeface="+mn-cs"/>
              </a:rPr>
              <a:t>2022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000" b="1" i="0" u="none" strike="noStrike" kern="1200" cap="none" spc="0" normalizeH="0" baseline="0" noProof="0" dirty="0">
                <a:ln>
                  <a:noFill/>
                </a:ln>
                <a:solidFill>
                  <a:srgbClr val="7030A0"/>
                </a:solidFill>
                <a:effectLst/>
                <a:uLnTx/>
                <a:uFillTx/>
                <a:latin typeface="+mn-lt"/>
                <a:ea typeface="+mn-ea"/>
                <a:cs typeface="+mn-cs"/>
              </a:rPr>
              <a:t>296</a:t>
            </a:r>
            <a:r>
              <a:rPr kumimoji="0" lang="en-GB" sz="3600" b="0" i="0" u="none" strike="noStrike" kern="1200" cap="none" spc="0" normalizeH="0" baseline="0" noProof="0" dirty="0">
                <a:ln>
                  <a:noFill/>
                </a:ln>
                <a:solidFill>
                  <a:srgbClr val="7030A0"/>
                </a:solidFill>
                <a:effectLst/>
                <a:uLnTx/>
                <a:uFillTx/>
                <a:latin typeface="+mn-lt"/>
                <a:ea typeface="+mn-ea"/>
                <a:cs typeface="+mn-cs"/>
              </a:rPr>
              <a:t> children aged 2-5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dirty="0">
                <a:ln>
                  <a:noFill/>
                </a:ln>
                <a:solidFill>
                  <a:srgbClr val="7030A0"/>
                </a:solidFill>
                <a:effectLst/>
                <a:uLnTx/>
                <a:uFillTx/>
                <a:latin typeface="+mn-lt"/>
                <a:ea typeface="+mn-ea"/>
                <a:cs typeface="+mn-cs"/>
              </a:rPr>
              <a:t>(10.6%)</a:t>
            </a:r>
          </a:p>
        </p:txBody>
      </p:sp>
      <p:pic>
        <p:nvPicPr>
          <p:cNvPr id="40" name="Picture 39">
            <a:extLst>
              <a:ext uri="{FF2B5EF4-FFF2-40B4-BE49-F238E27FC236}">
                <a16:creationId xmlns:a16="http://schemas.microsoft.com/office/drawing/2014/main" id="{1F6C8BC9-4AF5-43AD-6C5B-A0ABA562A0F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0" y="0"/>
            <a:ext cx="12191333" cy="6858375"/>
          </a:xfrm>
          <a:prstGeom prst="rect">
            <a:avLst/>
          </a:prstGeom>
        </p:spPr>
      </p:pic>
      <p:grpSp>
        <p:nvGrpSpPr>
          <p:cNvPr id="3" name="Group 2" descr="A stylised icon of a school and with  two icons below representing an educator and some learners.">
            <a:extLst>
              <a:ext uri="{FF2B5EF4-FFF2-40B4-BE49-F238E27FC236}">
                <a16:creationId xmlns:a16="http://schemas.microsoft.com/office/drawing/2014/main" id="{91110312-E0FE-3E13-E8C7-0D543442A030}"/>
              </a:ext>
            </a:extLst>
          </p:cNvPr>
          <p:cNvGrpSpPr/>
          <p:nvPr/>
        </p:nvGrpSpPr>
        <p:grpSpPr>
          <a:xfrm>
            <a:off x="5177481" y="2286000"/>
            <a:ext cx="2199503" cy="2570206"/>
            <a:chOff x="442383" y="573088"/>
            <a:chExt cx="1327150" cy="1827212"/>
          </a:xfrm>
        </p:grpSpPr>
        <p:pic>
          <p:nvPicPr>
            <p:cNvPr id="4" name="Picture 3" descr="Icon&#10;&#10;Description automatically generated">
              <a:extLst>
                <a:ext uri="{FF2B5EF4-FFF2-40B4-BE49-F238E27FC236}">
                  <a16:creationId xmlns:a16="http://schemas.microsoft.com/office/drawing/2014/main" id="{13813066-6B29-949C-B78F-8088746232F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808" y="573088"/>
              <a:ext cx="1130300" cy="1130300"/>
            </a:xfrm>
            <a:prstGeom prst="rect">
              <a:avLst/>
            </a:prstGeom>
          </p:spPr>
        </p:pic>
        <p:pic>
          <p:nvPicPr>
            <p:cNvPr id="5" name="Picture 4" descr="Icon&#10;&#10;Description automatically generated">
              <a:extLst>
                <a:ext uri="{FF2B5EF4-FFF2-40B4-BE49-F238E27FC236}">
                  <a16:creationId xmlns:a16="http://schemas.microsoft.com/office/drawing/2014/main" id="{E4F13BB3-C9A7-B9C2-DC9B-62471F8451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383" y="1816100"/>
              <a:ext cx="584200" cy="584200"/>
            </a:xfrm>
            <a:prstGeom prst="rect">
              <a:avLst/>
            </a:prstGeom>
          </p:spPr>
        </p:pic>
        <p:pic>
          <p:nvPicPr>
            <p:cNvPr id="6" name="Picture 5" descr="Icon&#10;&#10;Description automatically generated">
              <a:extLst>
                <a:ext uri="{FF2B5EF4-FFF2-40B4-BE49-F238E27FC236}">
                  <a16:creationId xmlns:a16="http://schemas.microsoft.com/office/drawing/2014/main" id="{DB71F410-1582-F160-E7F4-5FDDF81D6BD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333" y="1816100"/>
              <a:ext cx="584200" cy="584200"/>
            </a:xfrm>
            <a:prstGeom prst="rect">
              <a:avLst/>
            </a:prstGeom>
          </p:spPr>
        </p:pic>
      </p:grpSp>
    </p:spTree>
    <p:extLst>
      <p:ext uri="{BB962C8B-B14F-4D97-AF65-F5344CB8AC3E}">
        <p14:creationId xmlns:p14="http://schemas.microsoft.com/office/powerpoint/2010/main" val="16907749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D44545-02CD-D05E-C3BF-2ED51CA703B1}"/>
            </a:ext>
          </a:extLst>
        </p:cNvPr>
        <p:cNvGrpSpPr/>
        <p:nvPr/>
      </p:nvGrpSpPr>
      <p:grpSpPr>
        <a:xfrm>
          <a:off x="0" y="0"/>
          <a:ext cx="0" cy="0"/>
          <a:chOff x="0" y="0"/>
          <a:chExt cx="0" cy="0"/>
        </a:xfrm>
      </p:grpSpPr>
      <p:pic>
        <p:nvPicPr>
          <p:cNvPr id="40" name="Picture 39">
            <a:extLst>
              <a:ext uri="{FF2B5EF4-FFF2-40B4-BE49-F238E27FC236}">
                <a16:creationId xmlns:a16="http://schemas.microsoft.com/office/drawing/2014/main" id="{41320118-D9A5-36E6-C848-38CEE9B30A8E}"/>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7" y="-376"/>
            <a:ext cx="12191333" cy="6858375"/>
          </a:xfrm>
          <a:prstGeom prst="rect">
            <a:avLst/>
          </a:prstGeom>
        </p:spPr>
      </p:pic>
      <p:sp>
        <p:nvSpPr>
          <p:cNvPr id="27" name="Title 26">
            <a:extLst>
              <a:ext uri="{FF2B5EF4-FFF2-40B4-BE49-F238E27FC236}">
                <a16:creationId xmlns:a16="http://schemas.microsoft.com/office/drawing/2014/main" id="{0B751B99-E80F-C319-39DF-C4495EF82F78}"/>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How to spread the work </a:t>
            </a:r>
          </a:p>
        </p:txBody>
      </p:sp>
      <p:grpSp>
        <p:nvGrpSpPr>
          <p:cNvPr id="2" name="Group 1" descr="seven  stylised icons of a school positioned in a triagualr layout. The top icon is a different colour">
            <a:extLst>
              <a:ext uri="{FF2B5EF4-FFF2-40B4-BE49-F238E27FC236}">
                <a16:creationId xmlns:a16="http://schemas.microsoft.com/office/drawing/2014/main" id="{D0ECC4B0-36AE-E221-6BC0-3B646ACCD1C4}"/>
              </a:ext>
            </a:extLst>
          </p:cNvPr>
          <p:cNvGrpSpPr/>
          <p:nvPr/>
        </p:nvGrpSpPr>
        <p:grpSpPr>
          <a:xfrm>
            <a:off x="2743114" y="1268299"/>
            <a:ext cx="6845049" cy="5350165"/>
            <a:chOff x="2743114" y="1268299"/>
            <a:chExt cx="6845049" cy="5350165"/>
          </a:xfrm>
        </p:grpSpPr>
        <p:grpSp>
          <p:nvGrpSpPr>
            <p:cNvPr id="3" name="Group 2">
              <a:extLst>
                <a:ext uri="{FF2B5EF4-FFF2-40B4-BE49-F238E27FC236}">
                  <a16:creationId xmlns:a16="http://schemas.microsoft.com/office/drawing/2014/main" id="{DB3B701B-B6A8-1D22-EB3E-0BAC44BF9573}"/>
                </a:ext>
              </a:extLst>
            </p:cNvPr>
            <p:cNvGrpSpPr/>
            <p:nvPr/>
          </p:nvGrpSpPr>
          <p:grpSpPr>
            <a:xfrm>
              <a:off x="5493391" y="1268299"/>
              <a:ext cx="1327150" cy="1827212"/>
              <a:chOff x="442383" y="573088"/>
              <a:chExt cx="1327150" cy="1827212"/>
            </a:xfrm>
          </p:grpSpPr>
          <p:pic>
            <p:nvPicPr>
              <p:cNvPr id="4" name="Picture 3" descr="Icon&#10;&#10;Description automatically generated">
                <a:extLst>
                  <a:ext uri="{FF2B5EF4-FFF2-40B4-BE49-F238E27FC236}">
                    <a16:creationId xmlns:a16="http://schemas.microsoft.com/office/drawing/2014/main" id="{605644BC-AC45-215E-2E36-19F51A1FC37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808" y="573088"/>
                <a:ext cx="1130300" cy="1130300"/>
              </a:xfrm>
              <a:prstGeom prst="rect">
                <a:avLst/>
              </a:prstGeom>
            </p:spPr>
          </p:pic>
          <p:pic>
            <p:nvPicPr>
              <p:cNvPr id="5" name="Picture 4" descr="Icon&#10;&#10;Description automatically generated">
                <a:extLst>
                  <a:ext uri="{FF2B5EF4-FFF2-40B4-BE49-F238E27FC236}">
                    <a16:creationId xmlns:a16="http://schemas.microsoft.com/office/drawing/2014/main" id="{96FA7857-691D-5325-6A64-0424784A060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383" y="1816100"/>
                <a:ext cx="584200" cy="584200"/>
              </a:xfrm>
              <a:prstGeom prst="rect">
                <a:avLst/>
              </a:prstGeom>
            </p:spPr>
          </p:pic>
          <p:pic>
            <p:nvPicPr>
              <p:cNvPr id="6" name="Picture 5" descr="Icon&#10;&#10;Description automatically generated">
                <a:extLst>
                  <a:ext uri="{FF2B5EF4-FFF2-40B4-BE49-F238E27FC236}">
                    <a16:creationId xmlns:a16="http://schemas.microsoft.com/office/drawing/2014/main" id="{4098E225-E0C2-CA12-3D7B-7A8F29F84C3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333" y="1816100"/>
                <a:ext cx="584200" cy="584200"/>
              </a:xfrm>
              <a:prstGeom prst="rect">
                <a:avLst/>
              </a:prstGeom>
            </p:spPr>
          </p:pic>
        </p:grpSp>
        <p:grpSp>
          <p:nvGrpSpPr>
            <p:cNvPr id="7" name="Group 6">
              <a:extLst>
                <a:ext uri="{FF2B5EF4-FFF2-40B4-BE49-F238E27FC236}">
                  <a16:creationId xmlns:a16="http://schemas.microsoft.com/office/drawing/2014/main" id="{46E07490-0297-3C8E-1B8C-A6F0C2220894}"/>
                </a:ext>
              </a:extLst>
            </p:cNvPr>
            <p:cNvGrpSpPr/>
            <p:nvPr/>
          </p:nvGrpSpPr>
          <p:grpSpPr>
            <a:xfrm>
              <a:off x="6991436" y="3035994"/>
              <a:ext cx="1327150" cy="1714500"/>
              <a:chOff x="4722283" y="3071178"/>
              <a:chExt cx="1327150" cy="1714500"/>
            </a:xfrm>
          </p:grpSpPr>
          <p:pic>
            <p:nvPicPr>
              <p:cNvPr id="8" name="Picture 7" descr="Shape&#10;&#10;Description automatically generated with low confidence">
                <a:extLst>
                  <a:ext uri="{FF2B5EF4-FFF2-40B4-BE49-F238E27FC236}">
                    <a16:creationId xmlns:a16="http://schemas.microsoft.com/office/drawing/2014/main" id="{1458ED08-9273-FC2F-901A-4C54DFEFB78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9" name="Content Placeholder 4" descr="Icon&#10;&#10;Description automatically generated">
                <a:extLst>
                  <a:ext uri="{FF2B5EF4-FFF2-40B4-BE49-F238E27FC236}">
                    <a16:creationId xmlns:a16="http://schemas.microsoft.com/office/drawing/2014/main" id="{D13C75B9-5F2B-07E2-A97D-DE92B2C94B1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10" name="Content Placeholder 4" descr="Icon&#10;&#10;Description automatically generated">
                <a:extLst>
                  <a:ext uri="{FF2B5EF4-FFF2-40B4-BE49-F238E27FC236}">
                    <a16:creationId xmlns:a16="http://schemas.microsoft.com/office/drawing/2014/main" id="{FD8E86C2-D897-9B66-C52E-D774C78238E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11" name="Group 10">
              <a:extLst>
                <a:ext uri="{FF2B5EF4-FFF2-40B4-BE49-F238E27FC236}">
                  <a16:creationId xmlns:a16="http://schemas.microsoft.com/office/drawing/2014/main" id="{8990878E-81A4-DF71-E297-C7A963D2F754}"/>
                </a:ext>
              </a:extLst>
            </p:cNvPr>
            <p:cNvGrpSpPr/>
            <p:nvPr/>
          </p:nvGrpSpPr>
          <p:grpSpPr>
            <a:xfrm>
              <a:off x="3680532" y="3035994"/>
              <a:ext cx="1327150" cy="1714500"/>
              <a:chOff x="4722283" y="3071178"/>
              <a:chExt cx="1327150" cy="1714500"/>
            </a:xfrm>
          </p:grpSpPr>
          <p:pic>
            <p:nvPicPr>
              <p:cNvPr id="12" name="Picture 11" descr="Shape&#10;&#10;Description automatically generated with low confidence">
                <a:extLst>
                  <a:ext uri="{FF2B5EF4-FFF2-40B4-BE49-F238E27FC236}">
                    <a16:creationId xmlns:a16="http://schemas.microsoft.com/office/drawing/2014/main" id="{0CCCF9AA-26F1-5C7C-1B0B-E4AE91E809D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13" name="Content Placeholder 4" descr="Icon&#10;&#10;Description automatically generated">
                <a:extLst>
                  <a:ext uri="{FF2B5EF4-FFF2-40B4-BE49-F238E27FC236}">
                    <a16:creationId xmlns:a16="http://schemas.microsoft.com/office/drawing/2014/main" id="{271F717A-3EFC-4F30-79E0-BCBD5E4E518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14" name="Content Placeholder 4" descr="Icon&#10;&#10;Description automatically generated">
                <a:extLst>
                  <a:ext uri="{FF2B5EF4-FFF2-40B4-BE49-F238E27FC236}">
                    <a16:creationId xmlns:a16="http://schemas.microsoft.com/office/drawing/2014/main" id="{BE6DEF93-94DD-9F59-987D-6716C2EDE18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15" name="Group 14">
              <a:extLst>
                <a:ext uri="{FF2B5EF4-FFF2-40B4-BE49-F238E27FC236}">
                  <a16:creationId xmlns:a16="http://schemas.microsoft.com/office/drawing/2014/main" id="{83673CE6-5339-5C25-1960-F21FA0995610}"/>
                </a:ext>
              </a:extLst>
            </p:cNvPr>
            <p:cNvGrpSpPr/>
            <p:nvPr/>
          </p:nvGrpSpPr>
          <p:grpSpPr>
            <a:xfrm>
              <a:off x="5534243" y="4903964"/>
              <a:ext cx="1327150" cy="1714500"/>
              <a:chOff x="4722283" y="3071178"/>
              <a:chExt cx="1327150" cy="1714500"/>
            </a:xfrm>
          </p:grpSpPr>
          <p:pic>
            <p:nvPicPr>
              <p:cNvPr id="16" name="Picture 15" descr="Shape&#10;&#10;Description automatically generated with low confidence">
                <a:extLst>
                  <a:ext uri="{FF2B5EF4-FFF2-40B4-BE49-F238E27FC236}">
                    <a16:creationId xmlns:a16="http://schemas.microsoft.com/office/drawing/2014/main" id="{2673F541-BF19-D084-F628-4BE0F52E15A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17" name="Content Placeholder 4" descr="Icon&#10;&#10;Description automatically generated">
                <a:extLst>
                  <a:ext uri="{FF2B5EF4-FFF2-40B4-BE49-F238E27FC236}">
                    <a16:creationId xmlns:a16="http://schemas.microsoft.com/office/drawing/2014/main" id="{7381F5FF-DFB9-938B-3EEE-E226861D8F2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18" name="Content Placeholder 4" descr="Icon&#10;&#10;Description automatically generated">
                <a:extLst>
                  <a:ext uri="{FF2B5EF4-FFF2-40B4-BE49-F238E27FC236}">
                    <a16:creationId xmlns:a16="http://schemas.microsoft.com/office/drawing/2014/main" id="{6E970E0A-01D4-5EC8-EBB8-2662556B476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19" name="Group 18">
              <a:extLst>
                <a:ext uri="{FF2B5EF4-FFF2-40B4-BE49-F238E27FC236}">
                  <a16:creationId xmlns:a16="http://schemas.microsoft.com/office/drawing/2014/main" id="{C40F0ED7-6729-7384-416F-CC49E5A4A6E3}"/>
                </a:ext>
              </a:extLst>
            </p:cNvPr>
            <p:cNvGrpSpPr/>
            <p:nvPr/>
          </p:nvGrpSpPr>
          <p:grpSpPr>
            <a:xfrm>
              <a:off x="8261013" y="4903964"/>
              <a:ext cx="1327150" cy="1714500"/>
              <a:chOff x="4722283" y="3071178"/>
              <a:chExt cx="1327150" cy="1714500"/>
            </a:xfrm>
          </p:grpSpPr>
          <p:pic>
            <p:nvPicPr>
              <p:cNvPr id="20" name="Picture 19" descr="Shape&#10;&#10;Description automatically generated with low confidence">
                <a:extLst>
                  <a:ext uri="{FF2B5EF4-FFF2-40B4-BE49-F238E27FC236}">
                    <a16:creationId xmlns:a16="http://schemas.microsoft.com/office/drawing/2014/main" id="{9B1AF378-E3D9-6825-3F68-1866EACC6FD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21" name="Content Placeholder 4" descr="Icon&#10;&#10;Description automatically generated">
                <a:extLst>
                  <a:ext uri="{FF2B5EF4-FFF2-40B4-BE49-F238E27FC236}">
                    <a16:creationId xmlns:a16="http://schemas.microsoft.com/office/drawing/2014/main" id="{56975BA7-6028-685E-5B3C-D077AA76F75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22" name="Content Placeholder 4" descr="Icon&#10;&#10;Description automatically generated">
                <a:extLst>
                  <a:ext uri="{FF2B5EF4-FFF2-40B4-BE49-F238E27FC236}">
                    <a16:creationId xmlns:a16="http://schemas.microsoft.com/office/drawing/2014/main" id="{D3A4C4F2-2E01-A1E5-9E63-BA3D321FDA76}"/>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23" name="Group 22">
              <a:extLst>
                <a:ext uri="{FF2B5EF4-FFF2-40B4-BE49-F238E27FC236}">
                  <a16:creationId xmlns:a16="http://schemas.microsoft.com/office/drawing/2014/main" id="{018F35FE-D791-31C0-6C2D-5883494F835E}"/>
                </a:ext>
              </a:extLst>
            </p:cNvPr>
            <p:cNvGrpSpPr/>
            <p:nvPr/>
          </p:nvGrpSpPr>
          <p:grpSpPr>
            <a:xfrm>
              <a:off x="2743114" y="4903964"/>
              <a:ext cx="1327150" cy="1714500"/>
              <a:chOff x="4722283" y="3071178"/>
              <a:chExt cx="1327150" cy="1714500"/>
            </a:xfrm>
          </p:grpSpPr>
          <p:pic>
            <p:nvPicPr>
              <p:cNvPr id="24" name="Picture 23" descr="Shape&#10;&#10;Description automatically generated with low confidence">
                <a:extLst>
                  <a:ext uri="{FF2B5EF4-FFF2-40B4-BE49-F238E27FC236}">
                    <a16:creationId xmlns:a16="http://schemas.microsoft.com/office/drawing/2014/main" id="{D07CEEA4-DAB7-A333-82A8-698FC9F2A9C2}"/>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25" name="Content Placeholder 4" descr="Icon&#10;&#10;Description automatically generated">
                <a:extLst>
                  <a:ext uri="{FF2B5EF4-FFF2-40B4-BE49-F238E27FC236}">
                    <a16:creationId xmlns:a16="http://schemas.microsoft.com/office/drawing/2014/main" id="{3440499E-3813-62AD-0238-781CB4B8B8F1}"/>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26" name="Content Placeholder 4" descr="Icon&#10;&#10;Description automatically generated">
                <a:extLst>
                  <a:ext uri="{FF2B5EF4-FFF2-40B4-BE49-F238E27FC236}">
                    <a16:creationId xmlns:a16="http://schemas.microsoft.com/office/drawing/2014/main" id="{C0645E28-6393-B3A4-B3BB-C0E7B71647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pic>
        <p:nvPicPr>
          <p:cNvPr id="29" name="Graphic 28" descr="Question Mark with solid fill">
            <a:extLst>
              <a:ext uri="{FF2B5EF4-FFF2-40B4-BE49-F238E27FC236}">
                <a16:creationId xmlns:a16="http://schemas.microsoft.com/office/drawing/2014/main" id="{CDFC86CF-6220-CB86-476C-8D81E3617E4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35132" y="3235829"/>
            <a:ext cx="1439618" cy="1439618"/>
          </a:xfrm>
          <a:prstGeom prst="rect">
            <a:avLst/>
          </a:prstGeom>
        </p:spPr>
      </p:pic>
    </p:spTree>
    <p:extLst>
      <p:ext uri="{BB962C8B-B14F-4D97-AF65-F5344CB8AC3E}">
        <p14:creationId xmlns:p14="http://schemas.microsoft.com/office/powerpoint/2010/main" val="18844875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94D03-955F-5B6E-C8B5-FBF565A32D6D}"/>
            </a:ext>
          </a:extLst>
        </p:cNvPr>
        <p:cNvGrpSpPr/>
        <p:nvPr/>
      </p:nvGrpSpPr>
      <p:grpSpPr>
        <a:xfrm>
          <a:off x="0" y="0"/>
          <a:ext cx="0" cy="0"/>
          <a:chOff x="0" y="0"/>
          <a:chExt cx="0" cy="0"/>
        </a:xfrm>
      </p:grpSpPr>
      <p:sp>
        <p:nvSpPr>
          <p:cNvPr id="31" name="Title 30">
            <a:extLst>
              <a:ext uri="{FF2B5EF4-FFF2-40B4-BE49-F238E27FC236}">
                <a16:creationId xmlns:a16="http://schemas.microsoft.com/office/drawing/2014/main" id="{18BA606B-C5A6-9D0A-825E-7D48886D75CF}"/>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data</a:t>
            </a:r>
          </a:p>
        </p:txBody>
      </p:sp>
      <p:pic>
        <p:nvPicPr>
          <p:cNvPr id="40" name="Picture 39">
            <a:extLst>
              <a:ext uri="{FF2B5EF4-FFF2-40B4-BE49-F238E27FC236}">
                <a16:creationId xmlns:a16="http://schemas.microsoft.com/office/drawing/2014/main" id="{A2C1E7F0-D829-78E3-621F-70B1F9BB98C3}"/>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7" y="-376"/>
            <a:ext cx="12191333" cy="6858375"/>
          </a:xfrm>
          <a:prstGeom prst="rect">
            <a:avLst/>
          </a:prstGeom>
        </p:spPr>
      </p:pic>
      <p:sp>
        <p:nvSpPr>
          <p:cNvPr id="32" name="TextBox 31">
            <a:extLst>
              <a:ext uri="{FF2B5EF4-FFF2-40B4-BE49-F238E27FC236}">
                <a16:creationId xmlns:a16="http://schemas.microsoft.com/office/drawing/2014/main" id="{3C1DB81B-23E7-2AA6-4217-6E52B5D085B0}"/>
              </a:ext>
            </a:extLst>
          </p:cNvPr>
          <p:cNvSpPr txBox="1"/>
          <p:nvPr/>
        </p:nvSpPr>
        <p:spPr>
          <a:xfrm>
            <a:off x="838200" y="781878"/>
            <a:ext cx="2725646" cy="2585323"/>
          </a:xfrm>
          <a:prstGeom prst="rect">
            <a:avLst/>
          </a:prstGeom>
          <a:noFill/>
          <a:ln w="28575">
            <a:solidFill>
              <a:srgbClr val="7030A0"/>
            </a:solidFill>
          </a:ln>
        </p:spPr>
        <p:txBody>
          <a:bodyPr wrap="square" rtlCol="0">
            <a:spAutoFit/>
          </a:bodyPr>
          <a:lstStyle/>
          <a:p>
            <a:pPr algn="ctr">
              <a:lnSpc>
                <a:spcPct val="100000"/>
              </a:lnSpc>
              <a:spcBef>
                <a:spcPts val="0"/>
              </a:spcBef>
              <a:defRPr/>
            </a:pPr>
            <a:r>
              <a:rPr lang="en-GB" sz="3600" dirty="0">
                <a:solidFill>
                  <a:srgbClr val="7030A0"/>
                </a:solidFill>
              </a:rPr>
              <a:t>2022</a:t>
            </a:r>
          </a:p>
          <a:p>
            <a:pPr algn="ctr">
              <a:lnSpc>
                <a:spcPct val="100000"/>
              </a:lnSpc>
              <a:spcBef>
                <a:spcPts val="0"/>
              </a:spcBef>
              <a:defRPr/>
            </a:pPr>
            <a:r>
              <a:rPr lang="en-GB" sz="3600" b="1" dirty="0">
                <a:solidFill>
                  <a:srgbClr val="7030A0"/>
                </a:solidFill>
              </a:rPr>
              <a:t>296</a:t>
            </a:r>
            <a:r>
              <a:rPr lang="en-GB" sz="3600" dirty="0">
                <a:solidFill>
                  <a:srgbClr val="7030A0"/>
                </a:solidFill>
              </a:rPr>
              <a:t> children aged 2-5</a:t>
            </a:r>
          </a:p>
          <a:p>
            <a:pPr algn="ctr">
              <a:lnSpc>
                <a:spcPct val="100000"/>
              </a:lnSpc>
              <a:spcBef>
                <a:spcPts val="0"/>
              </a:spcBef>
              <a:defRPr/>
            </a:pPr>
            <a:r>
              <a:rPr lang="en-GB" sz="3600" dirty="0">
                <a:solidFill>
                  <a:srgbClr val="7030A0"/>
                </a:solidFill>
              </a:rPr>
              <a:t>(10.6%).</a:t>
            </a:r>
          </a:p>
          <a:p>
            <a:endParaRPr lang="en-GB" dirty="0"/>
          </a:p>
        </p:txBody>
      </p:sp>
      <p:sp>
        <p:nvSpPr>
          <p:cNvPr id="28" name="TextBox 27">
            <a:extLst>
              <a:ext uri="{FF2B5EF4-FFF2-40B4-BE49-F238E27FC236}">
                <a16:creationId xmlns:a16="http://schemas.microsoft.com/office/drawing/2014/main" id="{ACF6451F-3D1A-3288-C8AD-FE1E78E3E9A4}"/>
              </a:ext>
            </a:extLst>
          </p:cNvPr>
          <p:cNvSpPr txBox="1"/>
          <p:nvPr/>
        </p:nvSpPr>
        <p:spPr>
          <a:xfrm>
            <a:off x="8575827" y="585509"/>
            <a:ext cx="2832837" cy="2431435"/>
          </a:xfrm>
          <a:prstGeom prst="rect">
            <a:avLst/>
          </a:prstGeom>
          <a:noFill/>
          <a:ln w="76200">
            <a:solidFill>
              <a:srgbClr val="7030A0"/>
            </a:solidFill>
          </a:ln>
        </p:spPr>
        <p:txBody>
          <a:bodyPr wrap="square" rtlCol="0">
            <a:spAutoFit/>
          </a:bodyPr>
          <a:lstStyle/>
          <a:p>
            <a:pPr algn="ctr"/>
            <a:r>
              <a:rPr lang="en-GB" sz="4000" dirty="0">
                <a:solidFill>
                  <a:srgbClr val="7030A0"/>
                </a:solidFill>
              </a:rPr>
              <a:t>2025</a:t>
            </a:r>
          </a:p>
          <a:p>
            <a:pPr algn="ctr"/>
            <a:r>
              <a:rPr lang="en-GB" sz="4000" b="1" dirty="0">
                <a:solidFill>
                  <a:srgbClr val="7030A0"/>
                </a:solidFill>
              </a:rPr>
              <a:t>413</a:t>
            </a:r>
            <a:r>
              <a:rPr lang="en-GB" sz="3600" dirty="0">
                <a:solidFill>
                  <a:srgbClr val="7030A0"/>
                </a:solidFill>
              </a:rPr>
              <a:t> children aged 2-5</a:t>
            </a:r>
          </a:p>
          <a:p>
            <a:pPr algn="ctr"/>
            <a:r>
              <a:rPr lang="en-GB" sz="3600" dirty="0">
                <a:solidFill>
                  <a:srgbClr val="7030A0"/>
                </a:solidFill>
              </a:rPr>
              <a:t>(15.7%)</a:t>
            </a:r>
          </a:p>
        </p:txBody>
      </p:sp>
      <p:grpSp>
        <p:nvGrpSpPr>
          <p:cNvPr id="2" name="Group 1" descr="seven  stylised icons of a school positioned in a triagualr layout. The top icon is a different colour">
            <a:extLst>
              <a:ext uri="{FF2B5EF4-FFF2-40B4-BE49-F238E27FC236}">
                <a16:creationId xmlns:a16="http://schemas.microsoft.com/office/drawing/2014/main" id="{68209BFF-0DC4-6E77-4EAD-D30A6AD4BE15}"/>
              </a:ext>
            </a:extLst>
          </p:cNvPr>
          <p:cNvGrpSpPr/>
          <p:nvPr/>
        </p:nvGrpSpPr>
        <p:grpSpPr>
          <a:xfrm>
            <a:off x="2743114" y="1268299"/>
            <a:ext cx="6845049" cy="5350165"/>
            <a:chOff x="2743114" y="1268299"/>
            <a:chExt cx="6845049" cy="5350165"/>
          </a:xfrm>
        </p:grpSpPr>
        <p:grpSp>
          <p:nvGrpSpPr>
            <p:cNvPr id="3" name="Group 2">
              <a:extLst>
                <a:ext uri="{FF2B5EF4-FFF2-40B4-BE49-F238E27FC236}">
                  <a16:creationId xmlns:a16="http://schemas.microsoft.com/office/drawing/2014/main" id="{ED575CFE-146D-89A5-8CA8-705731F39D77}"/>
                </a:ext>
              </a:extLst>
            </p:cNvPr>
            <p:cNvGrpSpPr/>
            <p:nvPr/>
          </p:nvGrpSpPr>
          <p:grpSpPr>
            <a:xfrm>
              <a:off x="5493391" y="1268299"/>
              <a:ext cx="1327150" cy="1827212"/>
              <a:chOff x="442383" y="573088"/>
              <a:chExt cx="1327150" cy="1827212"/>
            </a:xfrm>
          </p:grpSpPr>
          <p:pic>
            <p:nvPicPr>
              <p:cNvPr id="4" name="Picture 3" descr="Icon&#10;&#10;Description automatically generated">
                <a:extLst>
                  <a:ext uri="{FF2B5EF4-FFF2-40B4-BE49-F238E27FC236}">
                    <a16:creationId xmlns:a16="http://schemas.microsoft.com/office/drawing/2014/main" id="{D0E83454-32C0-D0A2-525B-842D168C939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0808" y="573088"/>
                <a:ext cx="1130300" cy="1130300"/>
              </a:xfrm>
              <a:prstGeom prst="rect">
                <a:avLst/>
              </a:prstGeom>
            </p:spPr>
          </p:pic>
          <p:pic>
            <p:nvPicPr>
              <p:cNvPr id="5" name="Picture 4" descr="Icon&#10;&#10;Description automatically generated">
                <a:extLst>
                  <a:ext uri="{FF2B5EF4-FFF2-40B4-BE49-F238E27FC236}">
                    <a16:creationId xmlns:a16="http://schemas.microsoft.com/office/drawing/2014/main" id="{DE1163BE-1BC3-3F72-967A-082B1E3E39A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42383" y="1816100"/>
                <a:ext cx="584200" cy="584200"/>
              </a:xfrm>
              <a:prstGeom prst="rect">
                <a:avLst/>
              </a:prstGeom>
            </p:spPr>
          </p:pic>
          <p:pic>
            <p:nvPicPr>
              <p:cNvPr id="6" name="Picture 5" descr="Icon&#10;&#10;Description automatically generated">
                <a:extLst>
                  <a:ext uri="{FF2B5EF4-FFF2-40B4-BE49-F238E27FC236}">
                    <a16:creationId xmlns:a16="http://schemas.microsoft.com/office/drawing/2014/main" id="{95186BA4-7782-0CBE-A35E-A7653C02533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85333" y="1816100"/>
                <a:ext cx="584200" cy="584200"/>
              </a:xfrm>
              <a:prstGeom prst="rect">
                <a:avLst/>
              </a:prstGeom>
            </p:spPr>
          </p:pic>
        </p:grpSp>
        <p:grpSp>
          <p:nvGrpSpPr>
            <p:cNvPr id="7" name="Group 6">
              <a:extLst>
                <a:ext uri="{FF2B5EF4-FFF2-40B4-BE49-F238E27FC236}">
                  <a16:creationId xmlns:a16="http://schemas.microsoft.com/office/drawing/2014/main" id="{0FF0724C-8F4C-093A-2563-A06905249BF8}"/>
                </a:ext>
              </a:extLst>
            </p:cNvPr>
            <p:cNvGrpSpPr/>
            <p:nvPr/>
          </p:nvGrpSpPr>
          <p:grpSpPr>
            <a:xfrm>
              <a:off x="6991436" y="3035994"/>
              <a:ext cx="1327150" cy="1714500"/>
              <a:chOff x="4722283" y="3071178"/>
              <a:chExt cx="1327150" cy="1714500"/>
            </a:xfrm>
          </p:grpSpPr>
          <p:pic>
            <p:nvPicPr>
              <p:cNvPr id="8" name="Picture 7" descr="Shape&#10;&#10;Description automatically generated with low confidence">
                <a:extLst>
                  <a:ext uri="{FF2B5EF4-FFF2-40B4-BE49-F238E27FC236}">
                    <a16:creationId xmlns:a16="http://schemas.microsoft.com/office/drawing/2014/main" id="{470A7375-301E-7528-D8BF-2638C26808B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9" name="Content Placeholder 4" descr="Icon&#10;&#10;Description automatically generated">
                <a:extLst>
                  <a:ext uri="{FF2B5EF4-FFF2-40B4-BE49-F238E27FC236}">
                    <a16:creationId xmlns:a16="http://schemas.microsoft.com/office/drawing/2014/main" id="{C000DEBD-74AC-D7BE-0FF2-7E4D3F9805F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10" name="Content Placeholder 4" descr="Icon&#10;&#10;Description automatically generated">
                <a:extLst>
                  <a:ext uri="{FF2B5EF4-FFF2-40B4-BE49-F238E27FC236}">
                    <a16:creationId xmlns:a16="http://schemas.microsoft.com/office/drawing/2014/main" id="{0137E12C-0404-973D-F8FA-98F27A87307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11" name="Group 10">
              <a:extLst>
                <a:ext uri="{FF2B5EF4-FFF2-40B4-BE49-F238E27FC236}">
                  <a16:creationId xmlns:a16="http://schemas.microsoft.com/office/drawing/2014/main" id="{1DD756AA-D0FA-98E8-734E-5D2FBD0B99A8}"/>
                </a:ext>
              </a:extLst>
            </p:cNvPr>
            <p:cNvGrpSpPr/>
            <p:nvPr/>
          </p:nvGrpSpPr>
          <p:grpSpPr>
            <a:xfrm>
              <a:off x="3680532" y="3035994"/>
              <a:ext cx="1327150" cy="1714500"/>
              <a:chOff x="4722283" y="3071178"/>
              <a:chExt cx="1327150" cy="1714500"/>
            </a:xfrm>
          </p:grpSpPr>
          <p:pic>
            <p:nvPicPr>
              <p:cNvPr id="12" name="Picture 11" descr="Shape&#10;&#10;Description automatically generated with low confidence">
                <a:extLst>
                  <a:ext uri="{FF2B5EF4-FFF2-40B4-BE49-F238E27FC236}">
                    <a16:creationId xmlns:a16="http://schemas.microsoft.com/office/drawing/2014/main" id="{EADD32FA-3C6D-5F9C-1FCF-3FFC8DD874F8}"/>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13" name="Content Placeholder 4" descr="Icon&#10;&#10;Description automatically generated">
                <a:extLst>
                  <a:ext uri="{FF2B5EF4-FFF2-40B4-BE49-F238E27FC236}">
                    <a16:creationId xmlns:a16="http://schemas.microsoft.com/office/drawing/2014/main" id="{1C0CADE0-0B12-1D1C-8E01-162EC146882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14" name="Content Placeholder 4" descr="Icon&#10;&#10;Description automatically generated">
                <a:extLst>
                  <a:ext uri="{FF2B5EF4-FFF2-40B4-BE49-F238E27FC236}">
                    <a16:creationId xmlns:a16="http://schemas.microsoft.com/office/drawing/2014/main" id="{98F878BA-B8E2-602A-9AC2-309DA3CA2F0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15" name="Group 14">
              <a:extLst>
                <a:ext uri="{FF2B5EF4-FFF2-40B4-BE49-F238E27FC236}">
                  <a16:creationId xmlns:a16="http://schemas.microsoft.com/office/drawing/2014/main" id="{E70D4080-92A8-E7C5-C1F5-C304C86C17D8}"/>
                </a:ext>
              </a:extLst>
            </p:cNvPr>
            <p:cNvGrpSpPr/>
            <p:nvPr/>
          </p:nvGrpSpPr>
          <p:grpSpPr>
            <a:xfrm>
              <a:off x="5534243" y="4903964"/>
              <a:ext cx="1327150" cy="1714500"/>
              <a:chOff x="4722283" y="3071178"/>
              <a:chExt cx="1327150" cy="1714500"/>
            </a:xfrm>
          </p:grpSpPr>
          <p:pic>
            <p:nvPicPr>
              <p:cNvPr id="16" name="Picture 15" descr="Shape&#10;&#10;Description automatically generated with low confidence">
                <a:extLst>
                  <a:ext uri="{FF2B5EF4-FFF2-40B4-BE49-F238E27FC236}">
                    <a16:creationId xmlns:a16="http://schemas.microsoft.com/office/drawing/2014/main" id="{31297069-98C2-C937-4534-C20E69042679}"/>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17" name="Content Placeholder 4" descr="Icon&#10;&#10;Description automatically generated">
                <a:extLst>
                  <a:ext uri="{FF2B5EF4-FFF2-40B4-BE49-F238E27FC236}">
                    <a16:creationId xmlns:a16="http://schemas.microsoft.com/office/drawing/2014/main" id="{A0F39036-FB60-7DE4-AA8D-55227CF3E884}"/>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18" name="Content Placeholder 4" descr="Icon&#10;&#10;Description automatically generated">
                <a:extLst>
                  <a:ext uri="{FF2B5EF4-FFF2-40B4-BE49-F238E27FC236}">
                    <a16:creationId xmlns:a16="http://schemas.microsoft.com/office/drawing/2014/main" id="{D9E89E3A-ADB2-A8AF-61F9-40D7D967440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19" name="Group 18">
              <a:extLst>
                <a:ext uri="{FF2B5EF4-FFF2-40B4-BE49-F238E27FC236}">
                  <a16:creationId xmlns:a16="http://schemas.microsoft.com/office/drawing/2014/main" id="{2D52BAED-1D59-2BDC-D7B9-E7B87972E2D4}"/>
                </a:ext>
              </a:extLst>
            </p:cNvPr>
            <p:cNvGrpSpPr/>
            <p:nvPr/>
          </p:nvGrpSpPr>
          <p:grpSpPr>
            <a:xfrm>
              <a:off x="8261013" y="4903964"/>
              <a:ext cx="1327150" cy="1714500"/>
              <a:chOff x="4722283" y="3071178"/>
              <a:chExt cx="1327150" cy="1714500"/>
            </a:xfrm>
          </p:grpSpPr>
          <p:pic>
            <p:nvPicPr>
              <p:cNvPr id="20" name="Picture 19" descr="Shape&#10;&#10;Description automatically generated with low confidence">
                <a:extLst>
                  <a:ext uri="{FF2B5EF4-FFF2-40B4-BE49-F238E27FC236}">
                    <a16:creationId xmlns:a16="http://schemas.microsoft.com/office/drawing/2014/main" id="{7E6F2AE3-9ED5-1B10-D8A6-381F5B00EB64}"/>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21" name="Content Placeholder 4" descr="Icon&#10;&#10;Description automatically generated">
                <a:extLst>
                  <a:ext uri="{FF2B5EF4-FFF2-40B4-BE49-F238E27FC236}">
                    <a16:creationId xmlns:a16="http://schemas.microsoft.com/office/drawing/2014/main" id="{5C02D151-8E7F-6BF2-1262-3F620BEB07F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22" name="Content Placeholder 4" descr="Icon&#10;&#10;Description automatically generated">
                <a:extLst>
                  <a:ext uri="{FF2B5EF4-FFF2-40B4-BE49-F238E27FC236}">
                    <a16:creationId xmlns:a16="http://schemas.microsoft.com/office/drawing/2014/main" id="{BA002F98-D0EA-AAB9-950E-19BA1C938E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nvGrpSpPr>
            <p:cNvPr id="23" name="Group 22">
              <a:extLst>
                <a:ext uri="{FF2B5EF4-FFF2-40B4-BE49-F238E27FC236}">
                  <a16:creationId xmlns:a16="http://schemas.microsoft.com/office/drawing/2014/main" id="{0F34E7B1-EE97-F124-147D-CFC2291EDDDB}"/>
                </a:ext>
              </a:extLst>
            </p:cNvPr>
            <p:cNvGrpSpPr/>
            <p:nvPr/>
          </p:nvGrpSpPr>
          <p:grpSpPr>
            <a:xfrm>
              <a:off x="2743114" y="4903964"/>
              <a:ext cx="1327150" cy="1714500"/>
              <a:chOff x="4722283" y="3071178"/>
              <a:chExt cx="1327150" cy="1714500"/>
            </a:xfrm>
          </p:grpSpPr>
          <p:pic>
            <p:nvPicPr>
              <p:cNvPr id="24" name="Picture 23" descr="Shape&#10;&#10;Description automatically generated with low confidence">
                <a:extLst>
                  <a:ext uri="{FF2B5EF4-FFF2-40B4-BE49-F238E27FC236}">
                    <a16:creationId xmlns:a16="http://schemas.microsoft.com/office/drawing/2014/main" id="{ED08D38C-73F7-31FA-49F5-186ED5E9006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79856" y="3071178"/>
                <a:ext cx="1130300" cy="1130300"/>
              </a:xfrm>
              <a:prstGeom prst="rect">
                <a:avLst/>
              </a:prstGeom>
            </p:spPr>
          </p:pic>
          <p:pic>
            <p:nvPicPr>
              <p:cNvPr id="25" name="Content Placeholder 4" descr="Icon&#10;&#10;Description automatically generated">
                <a:extLst>
                  <a:ext uri="{FF2B5EF4-FFF2-40B4-BE49-F238E27FC236}">
                    <a16:creationId xmlns:a16="http://schemas.microsoft.com/office/drawing/2014/main" id="{F823474A-97CC-27F1-561E-A667EC122AD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722283" y="4201478"/>
                <a:ext cx="584200" cy="584200"/>
              </a:xfrm>
              <a:prstGeom prst="rect">
                <a:avLst/>
              </a:prstGeom>
            </p:spPr>
          </p:pic>
          <p:pic>
            <p:nvPicPr>
              <p:cNvPr id="26" name="Content Placeholder 4" descr="Icon&#10;&#10;Description automatically generated">
                <a:extLst>
                  <a:ext uri="{FF2B5EF4-FFF2-40B4-BE49-F238E27FC236}">
                    <a16:creationId xmlns:a16="http://schemas.microsoft.com/office/drawing/2014/main" id="{7CC10A46-6103-E00B-5C9D-D675216396B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65233" y="4201478"/>
                <a:ext cx="584200" cy="584200"/>
              </a:xfrm>
              <a:prstGeom prst="rect">
                <a:avLst/>
              </a:prstGeom>
            </p:spPr>
          </p:pic>
        </p:grpSp>
      </p:grpSp>
      <p:pic>
        <p:nvPicPr>
          <p:cNvPr id="29" name="Graphic 28" descr="Question Mark with solid fill">
            <a:extLst>
              <a:ext uri="{FF2B5EF4-FFF2-40B4-BE49-F238E27FC236}">
                <a16:creationId xmlns:a16="http://schemas.microsoft.com/office/drawing/2014/main" id="{718F2667-00D8-2EEB-3C4E-B50CEADA4D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5435132" y="3235829"/>
            <a:ext cx="1439618" cy="1439618"/>
          </a:xfrm>
          <a:prstGeom prst="rect">
            <a:avLst/>
          </a:prstGeom>
        </p:spPr>
      </p:pic>
    </p:spTree>
    <p:extLst>
      <p:ext uri="{BB962C8B-B14F-4D97-AF65-F5344CB8AC3E}">
        <p14:creationId xmlns:p14="http://schemas.microsoft.com/office/powerpoint/2010/main" val="31225430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Picture 39">
            <a:extLst>
              <a:ext uri="{FF2B5EF4-FFF2-40B4-BE49-F238E27FC236}">
                <a16:creationId xmlns:a16="http://schemas.microsoft.com/office/drawing/2014/main" id="{3D83FBC6-421D-48F3-0B59-D0569D38C406}"/>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67" y="-376"/>
            <a:ext cx="12191333" cy="6858375"/>
          </a:xfrm>
          <a:prstGeom prst="rect">
            <a:avLst/>
          </a:prstGeom>
        </p:spPr>
      </p:pic>
      <p:sp>
        <p:nvSpPr>
          <p:cNvPr id="28" name="TextBox 28"/>
          <p:cNvSpPr txBox="1">
            <a:spLocks noGrp="1"/>
          </p:cNvSpPr>
          <p:nvPr>
            <p:ph type="title" idx="4294967295"/>
          </p:nvPr>
        </p:nvSpPr>
        <p:spPr>
          <a:xfrm>
            <a:off x="1688280" y="1665581"/>
            <a:ext cx="8815439" cy="3135154"/>
          </a:xfrm>
          <a:prstGeom prst="rect">
            <a:avLst/>
          </a:prstGeom>
          <a:noFill/>
          <a:ln>
            <a:noFill/>
            <a:prstDash/>
          </a:ln>
          <a:effectLst/>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GB" sz="3200" b="0" i="0" u="none" strike="noStrike" kern="1200" cap="none" spc="0" normalizeH="0" baseline="0" noProof="0" dirty="0">
                <a:ln>
                  <a:noFill/>
                </a:ln>
                <a:solidFill>
                  <a:srgbClr val="7030A0"/>
                </a:solidFill>
                <a:effectLst/>
                <a:uLnTx/>
                <a:uFillTx/>
                <a:latin typeface="Helvetica" pitchFamily="2" charset="0"/>
                <a:ea typeface="+mn-ea"/>
                <a:cs typeface="+mn-cs"/>
              </a:rPr>
              <a:t>The Children and Young People Improvement Collaborative brings </a:t>
            </a:r>
            <a:r>
              <a:rPr kumimoji="0" lang="en-GB" sz="3200" b="1" i="0" u="none" strike="noStrike" kern="1200" cap="none" spc="0" normalizeH="0" baseline="0" noProof="0" dirty="0">
                <a:ln>
                  <a:noFill/>
                </a:ln>
                <a:solidFill>
                  <a:srgbClr val="7030A0"/>
                </a:solidFill>
                <a:effectLst/>
                <a:uLnTx/>
                <a:uFillTx/>
                <a:latin typeface="Helvetica" pitchFamily="2" charset="0"/>
                <a:ea typeface="+mn-ea"/>
                <a:cs typeface="+mn-cs"/>
              </a:rPr>
              <a:t>focus, connection</a:t>
            </a:r>
            <a:r>
              <a:rPr kumimoji="0" lang="en-GB" sz="3200" b="0" i="0" u="none" strike="noStrike" kern="1200" cap="none" spc="0" normalizeH="0" baseline="0" noProof="0" dirty="0">
                <a:ln>
                  <a:noFill/>
                </a:ln>
                <a:solidFill>
                  <a:srgbClr val="7030A0"/>
                </a:solidFill>
                <a:effectLst/>
                <a:uLnTx/>
                <a:uFillTx/>
                <a:latin typeface="Helvetica" pitchFamily="2" charset="0"/>
                <a:ea typeface="+mn-ea"/>
                <a:cs typeface="+mn-cs"/>
              </a:rPr>
              <a:t> and </a:t>
            </a:r>
            <a:r>
              <a:rPr kumimoji="0" lang="en-GB" sz="3200" b="1" i="0" u="none" strike="noStrike" kern="1200" cap="none" spc="0" normalizeH="0" baseline="0" noProof="0" dirty="0">
                <a:ln>
                  <a:noFill/>
                </a:ln>
                <a:solidFill>
                  <a:srgbClr val="7030A0"/>
                </a:solidFill>
                <a:effectLst/>
                <a:uLnTx/>
                <a:uFillTx/>
                <a:latin typeface="Helvetica" pitchFamily="2" charset="0"/>
                <a:ea typeface="+mn-ea"/>
                <a:cs typeface="+mn-cs"/>
              </a:rPr>
              <a:t>method</a:t>
            </a:r>
            <a:r>
              <a:rPr kumimoji="0" lang="en-GB" sz="3200" b="0" i="0" u="none" strike="noStrike" kern="1200" cap="none" spc="0" normalizeH="0" baseline="0" noProof="0" dirty="0">
                <a:ln>
                  <a:noFill/>
                </a:ln>
                <a:solidFill>
                  <a:srgbClr val="7030A0"/>
                </a:solidFill>
                <a:effectLst/>
                <a:uLnTx/>
                <a:uFillTx/>
                <a:latin typeface="Helvetica" pitchFamily="2" charset="0"/>
                <a:ea typeface="+mn-ea"/>
                <a:cs typeface="+mn-cs"/>
              </a:rPr>
              <a:t> where it is most needed to improve the wellbeing and life chances of children and young people in Scotland.</a:t>
            </a:r>
          </a:p>
        </p:txBody>
      </p:sp>
    </p:spTree>
    <p:extLst>
      <p:ext uri="{BB962C8B-B14F-4D97-AF65-F5344CB8AC3E}">
        <p14:creationId xmlns:p14="http://schemas.microsoft.com/office/powerpoint/2010/main" val="41065892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infographic of the 6 stages in the quality improvement journey, underpinned by Leadership and Teams, Project Management and communication and Measurement. &#10;&#10;1. Creating the conditions&#10;2. Understanding systems&#10;3. Developing Aims&#10;4. Testing change &#10;5. Implement &#10;6. Spread&#10;">
            <a:extLst>
              <a:ext uri="{FF2B5EF4-FFF2-40B4-BE49-F238E27FC236}">
                <a16:creationId xmlns:a16="http://schemas.microsoft.com/office/drawing/2014/main" id="{49CC2DA1-AA3E-4B4D-96FC-97DE4F4AECA6}"/>
              </a:ext>
            </a:extLst>
          </p:cNvPr>
          <p:cNvPicPr/>
          <p:nvPr/>
        </p:nvPicPr>
        <p:blipFill rotWithShape="1">
          <a:blip r:embed="rId3" cstate="print">
            <a:extLst>
              <a:ext uri="{28A0092B-C50C-407E-A947-70E740481C1C}">
                <a14:useLocalDpi xmlns:a14="http://schemas.microsoft.com/office/drawing/2010/main" val="0"/>
              </a:ext>
            </a:extLst>
          </a:blip>
          <a:srcRect r="-73"/>
          <a:stretch/>
        </p:blipFill>
        <p:spPr>
          <a:xfrm>
            <a:off x="212725" y="755373"/>
            <a:ext cx="12191999" cy="6094593"/>
          </a:xfrm>
          <a:prstGeom prst="rect">
            <a:avLst/>
          </a:prstGeom>
        </p:spPr>
      </p:pic>
      <p:sp>
        <p:nvSpPr>
          <p:cNvPr id="2" name="AutoShape 2" descr="https://ukc-powerpoint.officeapps.live.com/pods/GetClipboardImage.ashx?Id=3ab35d18-d827-4118-99da-3dcfb766354d&amp;DC=GUK1&amp;pkey=b6ced449-87f0-4c7a-aaa5-b0b9f2c5966d&amp;wdwaccluster=GUK1"/>
          <p:cNvSpPr>
            <a:spLocks noChangeAspect="1" noChangeArrowheads="1"/>
          </p:cNvSpPr>
          <p:nvPr/>
        </p:nvSpPr>
        <p:spPr bwMode="auto">
          <a:xfrm>
            <a:off x="21272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AutoShape 4" descr="https://ukc-powerpoint.officeapps.live.com/pods/GetClipboardImage.ashx?Id=ae92cd5e-b650-47fb-94bb-45e73f3eddb6&amp;DC=GUK1&amp;pkey=3b433021-e193-4da0-9f6f-7bca84ce3d9a&amp;wdwaccluster=GUK1"/>
          <p:cNvSpPr>
            <a:spLocks noChangeAspect="1" noChangeArrowheads="1"/>
          </p:cNvSpPr>
          <p:nvPr/>
        </p:nvSpPr>
        <p:spPr bwMode="auto">
          <a:xfrm>
            <a:off x="36512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7" name="Title 6">
            <a:extLst>
              <a:ext uri="{FF2B5EF4-FFF2-40B4-BE49-F238E27FC236}">
                <a16:creationId xmlns:a16="http://schemas.microsoft.com/office/drawing/2014/main" id="{90BD6139-F471-C13A-2E59-093058CEE4B3}"/>
              </a:ext>
            </a:extLst>
          </p:cNvPr>
          <p:cNvSpPr>
            <a:spLocks noGrp="1"/>
          </p:cNvSpPr>
          <p:nvPr>
            <p:ph type="title" idx="4294967295"/>
          </p:nvPr>
        </p:nvSpPr>
        <p:spPr>
          <a:xfrm>
            <a:off x="1830" y="8034"/>
            <a:ext cx="12402893" cy="807400"/>
          </a:xfrm>
          <a:prstGeom prst="rect">
            <a:avLst/>
          </a:prstGeom>
          <a:solidFill>
            <a:srgbClr val="812A90"/>
          </a:solidFill>
          <a:ln w="1905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Helvetica"/>
              <a:ea typeface="+mn-lt"/>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3200" b="0" i="0" u="none" strike="noStrike" kern="1200" cap="none" spc="0" normalizeH="0" baseline="0" noProof="0" dirty="0">
              <a:ln>
                <a:noFill/>
              </a:ln>
              <a:solidFill>
                <a:prstClr val="white"/>
              </a:solidFill>
              <a:effectLst/>
              <a:uLnTx/>
              <a:uFillTx/>
              <a:latin typeface="Helvetica"/>
              <a:ea typeface="+mn-lt"/>
              <a:cs typeface="Calibri" panose="020F0502020204030204"/>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4800" b="0" i="0" u="none" strike="noStrike" kern="1200" cap="none" spc="0" normalizeH="0" baseline="0" noProof="0" dirty="0">
                <a:ln>
                  <a:noFill/>
                </a:ln>
                <a:solidFill>
                  <a:prstClr val="white"/>
                </a:solidFill>
                <a:effectLst/>
                <a:uLnTx/>
                <a:uFillTx/>
                <a:latin typeface="Bariol"/>
                <a:ea typeface="+mn-lt"/>
                <a:cs typeface="Calibri" panose="020F0502020204030204"/>
              </a:rPr>
              <a:t>Quality Improvement Journey</a:t>
            </a:r>
            <a:br>
              <a:rPr kumimoji="0" lang="en-GB" sz="5400" b="1" i="0" u="none" strike="noStrike" kern="1200" cap="none" spc="0" normalizeH="0" baseline="0" noProof="0" dirty="0">
                <a:ln>
                  <a:noFill/>
                </a:ln>
                <a:solidFill>
                  <a:prstClr val="white"/>
                </a:solidFill>
                <a:effectLst/>
                <a:uLnTx/>
                <a:uFillTx/>
                <a:latin typeface="Helvetica"/>
                <a:ea typeface="+mn-lt"/>
                <a:cs typeface="Calibri" panose="020F0502020204030204"/>
              </a:rPr>
            </a:br>
            <a:endParaRPr kumimoji="0" lang="en-GB" sz="5400" b="0" i="0" u="none" strike="noStrike" kern="1200" cap="none" spc="0" normalizeH="0" baseline="0" noProof="0" dirty="0">
              <a:ln>
                <a:noFill/>
              </a:ln>
              <a:solidFill>
                <a:prstClr val="white"/>
              </a:solidFill>
              <a:effectLst/>
              <a:uLnTx/>
              <a:uFillTx/>
              <a:latin typeface="Helvetica"/>
              <a:ea typeface="+mn-lt"/>
              <a:cs typeface="Calibri" panose="020F0502020204030204"/>
            </a:endParaRPr>
          </a:p>
        </p:txBody>
      </p:sp>
    </p:spTree>
    <p:extLst>
      <p:ext uri="{BB962C8B-B14F-4D97-AF65-F5344CB8AC3E}">
        <p14:creationId xmlns:p14="http://schemas.microsoft.com/office/powerpoint/2010/main" val="241775122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0ef77447-1083-4dec-b89f-27c765076840}" enabled="0" method="" siteId="{0ef77447-1083-4dec-b89f-27c765076840}" removed="1"/>
</clbl:labelList>
</file>

<file path=docProps/app.xml><?xml version="1.0" encoding="utf-8"?>
<Properties xmlns="http://schemas.openxmlformats.org/officeDocument/2006/extended-properties" xmlns:vt="http://schemas.openxmlformats.org/officeDocument/2006/docPropsVTypes">
  <TotalTime>445</TotalTime>
  <Words>1351</Words>
  <Application>Microsoft Office PowerPoint</Application>
  <PresentationFormat>Widescreen</PresentationFormat>
  <Paragraphs>161</Paragraphs>
  <Slides>29</Slides>
  <Notes>28</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29</vt:i4>
      </vt:variant>
    </vt:vector>
  </HeadingPairs>
  <TitlesOfParts>
    <vt:vector size="39" baseType="lpstr">
      <vt:lpstr>Aptos</vt:lpstr>
      <vt:lpstr>Aptos Display</vt:lpstr>
      <vt:lpstr>Arial</vt:lpstr>
      <vt:lpstr>Bariol</vt:lpstr>
      <vt:lpstr>Calibri</vt:lpstr>
      <vt:lpstr>Helvetica</vt:lpstr>
      <vt:lpstr>Segoe UI</vt:lpstr>
      <vt:lpstr>Symbol</vt:lpstr>
      <vt:lpstr>Wingdings</vt:lpstr>
      <vt:lpstr>Office Theme</vt:lpstr>
      <vt:lpstr>The Additional Support for Learning Engagement Event 2026   Sharing What Works: Improving ASN Together  12 March 2026 </vt:lpstr>
      <vt:lpstr>Session 1:  East Ayrshire ELC and Children and Young People Improvement Collaborative (CYPIC)</vt:lpstr>
      <vt:lpstr>Improving Outcomes for Children  with Additional Support Needs</vt:lpstr>
      <vt:lpstr>This work began in one setting in East Ayrshire when they experienced a significant rise in the number of children with complex additional support needs who were struggling to settle, struggling with emotional regulation and dysregulated behaviours making it more and more challenging for staff to meet the needs of all children.   </vt:lpstr>
      <vt:lpstr>2022 296 children aged 2-5 (10.6%)</vt:lpstr>
      <vt:lpstr>How to spread the work </vt:lpstr>
      <vt:lpstr>data</vt:lpstr>
      <vt:lpstr>The Children and Young People Improvement Collaborative brings focus, connection and method where it is most needed to improve the wellbeing and life chances of children and young people in Scotland.</vt:lpstr>
      <vt:lpstr>  Quality Improvement Journey </vt:lpstr>
      <vt:lpstr>  Quality Improvement Journey. </vt:lpstr>
      <vt:lpstr>Fishbone: Cause and Effect Diagram</vt:lpstr>
      <vt:lpstr>Fishbone Activity </vt:lpstr>
      <vt:lpstr>  Quality Improvement Journey con’t. </vt:lpstr>
      <vt:lpstr>Vision:  All children in ELC thrive and reach their full potential</vt:lpstr>
      <vt:lpstr>Vision:  All children in ELC thrive and reach their full potential.</vt:lpstr>
      <vt:lpstr>  Quality Improvement Journey con’t </vt:lpstr>
      <vt:lpstr>Impact? </vt:lpstr>
      <vt:lpstr>Average Wellbeing Score across 2024/25 Settings</vt:lpstr>
      <vt:lpstr>Quotes </vt:lpstr>
      <vt:lpstr>  Quality Improvement Journey.. </vt:lpstr>
      <vt:lpstr>  Quality Improvement Journey Sustainability </vt:lpstr>
      <vt:lpstr>Making a cake analogy </vt:lpstr>
      <vt:lpstr>With challenge comes opportunity!</vt:lpstr>
      <vt:lpstr>Change designed with staff, not for staff</vt:lpstr>
      <vt:lpstr>Improvement begins with us.  When adults adapt, children thrive.</vt:lpstr>
      <vt:lpstr>Run chart</vt:lpstr>
      <vt:lpstr>Quote</vt:lpstr>
      <vt:lpstr>Laura.Haggarty@gov.scot  Gwyneth.Quinn@east-ayrshire.gov.uk  Alana.Speirs@eastayrshire.org.uk  </vt:lpstr>
      <vt:lpstr>Education Scotland logo: white on teal background</vt:lpstr>
    </vt:vector>
  </TitlesOfParts>
  <Company>Scottish Government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 Foreman</dc:creator>
  <cp:lastModifiedBy>Fran Foreman</cp:lastModifiedBy>
  <cp:revision>2</cp:revision>
  <dcterms:created xsi:type="dcterms:W3CDTF">2026-03-23T14:54:30Z</dcterms:created>
  <dcterms:modified xsi:type="dcterms:W3CDTF">2026-03-26T21:36:23Z</dcterms:modified>
</cp:coreProperties>
</file>