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48" r:id="rId6"/>
  </p:sldMasterIdLst>
  <p:notesMasterIdLst>
    <p:notesMasterId r:id="rId33"/>
  </p:notesMasterIdLst>
  <p:sldIdLst>
    <p:sldId id="293" r:id="rId7"/>
    <p:sldId id="294" r:id="rId8"/>
    <p:sldId id="295" r:id="rId9"/>
    <p:sldId id="296" r:id="rId10"/>
    <p:sldId id="263" r:id="rId11"/>
    <p:sldId id="265" r:id="rId12"/>
    <p:sldId id="267" r:id="rId13"/>
    <p:sldId id="266" r:id="rId14"/>
    <p:sldId id="309" r:id="rId15"/>
    <p:sldId id="268" r:id="rId16"/>
    <p:sldId id="269" r:id="rId17"/>
    <p:sldId id="277" r:id="rId18"/>
    <p:sldId id="278" r:id="rId19"/>
    <p:sldId id="279" r:id="rId20"/>
    <p:sldId id="280" r:id="rId21"/>
    <p:sldId id="306" r:id="rId22"/>
    <p:sldId id="307" r:id="rId23"/>
    <p:sldId id="298" r:id="rId24"/>
    <p:sldId id="312" r:id="rId25"/>
    <p:sldId id="311" r:id="rId26"/>
    <p:sldId id="310" r:id="rId27"/>
    <p:sldId id="300" r:id="rId28"/>
    <p:sldId id="301" r:id="rId29"/>
    <p:sldId id="305" r:id="rId30"/>
    <p:sldId id="302" r:id="rId31"/>
    <p:sldId id="282"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na Aitken" initials="LA" lastIdx="3" clrIdx="0">
    <p:extLst>
      <p:ext uri="{19B8F6BF-5375-455C-9EA6-DF929625EA0E}">
        <p15:presenceInfo xmlns:p15="http://schemas.microsoft.com/office/powerpoint/2012/main" userId="S::eslaitken@glow.gov.uk::4c7ae9fd-f038-4fd4-bc35-9f096aab69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ED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F321C-F791-4C96-9E39-5B8CCA1CFE9C}" v="24" dt="2021-03-02T11:43:48.366"/>
    <p1510:client id="{0463CD29-BD7E-4E40-A911-87F5A463A3F8}" v="29" dt="2021-03-02T11:31:32.769"/>
    <p1510:client id="{185CF426-A21C-4BDD-B8CA-266BFC53EFF5}" v="39" dt="2020-08-24T15:24:02.675"/>
    <p1510:client id="{19175F64-F1B4-47DF-A7F6-305DB4B175BA}" v="1" dt="2021-03-02T11:45:18.587"/>
    <p1510:client id="{1F223532-3A90-4261-9B22-159354A2E32A}" v="5" dt="2021-03-01T12:06:00.614"/>
    <p1510:client id="{3FF8FB18-333D-4C1F-8A7C-B5D393A7BAAE}" v="59" dt="2020-11-19T16:18:05.439"/>
    <p1510:client id="{40A6168D-19AA-40D9-8DD7-96B081B46460}" v="30" dt="2021-03-02T11:34:18.441"/>
    <p1510:client id="{44964404-5E31-4DA5-BA5F-56A7B68CBECA}" v="51" dt="2021-06-03T09:58:22.843"/>
    <p1510:client id="{4B4A0CAF-ED25-414A-90B0-02A8EFB42BBC}" v="10" dt="2020-10-28T09:05:56.709"/>
    <p1510:client id="{4FBADBF3-1D53-4424-8AF4-D58974C7DB88}" v="42" dt="2021-03-02T11:47:51.743"/>
    <p1510:client id="{58975298-56AD-4017-AD5D-7E3F1AE2BEAA}" v="1" dt="2021-02-01T13:54:54.625"/>
    <p1510:client id="{5DDEB50C-092E-4AF4-AC75-267CD0099A5A}" v="4" dt="2021-01-27T15:01:32.311"/>
    <p1510:client id="{66367D4B-2740-4C8F-BF8F-66C6C8371704}" v="4" dt="2021-06-17T13:47:29.290"/>
    <p1510:client id="{79F75998-C815-8F28-CF50-6174FE4ACB84}" v="60" dt="2020-08-27T10:54:38.970"/>
    <p1510:client id="{7E48C4D3-7CAB-49F9-AFD9-3AF6E300E549}" v="3" dt="2021-05-03T09:17:30.916"/>
    <p1510:client id="{8450279C-C9DC-4BED-8FD6-3658105ADD3E}" v="82" dt="2021-07-05T11:53:32.122"/>
    <p1510:client id="{8CEEC3BD-1250-4614-941C-9CCBFDB80735}" v="13" dt="2021-03-02T11:44:53.319"/>
    <p1510:client id="{98E64211-CD1D-45F1-808F-A0E87E94C2A9}" v="5" dt="2020-11-02T11:49:42.423"/>
    <p1510:client id="{A3E1C305-2AB0-49A8-2A2B-BDCF8CA84F52}" v="91" dt="2020-08-27T10:44:27.214"/>
    <p1510:client id="{BE863E0F-F741-40F9-B79E-46F71FE6297F}" v="14" dt="2020-11-25T09:18:27.474"/>
    <p1510:client id="{C60B2F05-8087-4EDE-9E22-159B895555D1}" v="14" dt="2020-11-25T13:18:50.263"/>
    <p1510:client id="{D5740D8F-BBD9-4A78-AE4D-B60E9458E961}" v="8" dt="2020-11-19T11:07:55.624"/>
    <p1510:client id="{E948C154-7CFB-4D7A-BA87-1AD2A8EB9536}" v="149" dt="2020-10-21T10:24:44.002"/>
    <p1510:client id="{EEDF9B48-805F-484F-9C9C-AE0D5DD32012}" v="74" dt="2020-10-28T09:13:10.017"/>
    <p1510:client id="{FC0EE0F4-15DA-4BCF-9B05-01A70F54AD79}" v="170" dt="2020-12-03T11:52:18.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80492" autoAdjust="0"/>
  </p:normalViewPr>
  <p:slideViewPr>
    <p:cSldViewPr snapToGrid="0">
      <p:cViewPr varScale="1">
        <p:scale>
          <a:sx n="70" d="100"/>
          <a:sy n="70" d="100"/>
        </p:scale>
        <p:origin x="1344" y="48"/>
      </p:cViewPr>
      <p:guideLst/>
    </p:cSldViewPr>
  </p:slideViewPr>
  <p:outlineViewPr>
    <p:cViewPr>
      <p:scale>
        <a:sx n="33" d="100"/>
        <a:sy n="33" d="100"/>
      </p:scale>
      <p:origin x="0" y="-54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microsoft.com/office/2015/10/relationships/revisionInfo" Target="revisionInfo.xml"/><Relationship Id="rId21" Type="http://schemas.openxmlformats.org/officeDocument/2006/relationships/slide" Target="slides/slide15.xml"/><Relationship Id="rId34"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A726AC-9E07-4D03-8A3D-1BCCC7FF9BB8}" type="datetimeFigureOut">
              <a:rPr lang="en-GB" smtClean="0"/>
              <a:t>31/01/2024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5A2D20-1EA2-4B82-808B-7D4C8ED80D92}" type="slidenum">
              <a:rPr lang="en-GB" smtClean="0"/>
              <a:t>‹#›</a:t>
            </a:fld>
            <a:endParaRPr lang="en-GB"/>
          </a:p>
        </p:txBody>
      </p:sp>
    </p:spTree>
    <p:extLst>
      <p:ext uri="{BB962C8B-B14F-4D97-AF65-F5344CB8AC3E}">
        <p14:creationId xmlns:p14="http://schemas.microsoft.com/office/powerpoint/2010/main" val="324493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gov.scot/publications/developing-positive-whole-school-ethos-culture-relationships-learning-behaviour/"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Hi, I’m … and welcome to the 3 session course on Children’s rights and the current context. This is Part 3 – How do we embed children’s rights?</a:t>
            </a:r>
            <a:endParaRPr lang="en-GB" b="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0586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So, we’ve looked at the standards of the profession as a whole, we’re now going to look at values within your setting. </a:t>
            </a:r>
            <a:endParaRPr lang="en-GB" sz="1200" b="1"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Activity</a:t>
            </a:r>
            <a:r>
              <a:rPr lang="en-US" sz="1200" b="0" kern="1200" dirty="0">
                <a:solidFill>
                  <a:schemeClr val="tx1"/>
                </a:solidFill>
                <a:effectLst/>
                <a:latin typeface="+mn-lt"/>
                <a:ea typeface="+mn-ea"/>
                <a:cs typeface="+mn-cs"/>
              </a:rPr>
              <a:t>: Reflect on the values in your setting using these prompt questions: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What are the core values in your setting?</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How do staff share their values and use these to inform their practice?</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How does a rights-based agenda help inform your values?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If I was to walk into your classroom / setting, what would I see, hear, feel that would show your professional values in action, particularly in relation to rights?</a:t>
            </a:r>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If you asked your learners  to use 5 words describing how it feels to be in your classroom / setting, what would they choose?</a:t>
            </a:r>
            <a:endParaRPr lang="en-GB" sz="1200" b="1" kern="1200" dirty="0">
              <a:solidFill>
                <a:schemeClr val="tx1"/>
              </a:solidFill>
              <a:effectLst/>
              <a:latin typeface="+mn-lt"/>
              <a:ea typeface="+mn-ea"/>
              <a:cs typeface="+mn-cs"/>
            </a:endParaRPr>
          </a:p>
          <a:p>
            <a:endParaRPr lang="en-GB" sz="1200" b="1" i="1"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any way you like. We have found that this activity is best done on </a:t>
            </a:r>
            <a:r>
              <a:rPr lang="en-GB" sz="1200" i="1" kern="1200" dirty="0" err="1">
                <a:solidFill>
                  <a:schemeClr val="tx1"/>
                </a:solidFill>
                <a:effectLst/>
                <a:latin typeface="+mn-lt"/>
                <a:ea typeface="+mn-ea"/>
                <a:cs typeface="+mn-cs"/>
              </a:rPr>
              <a:t>padlet</a:t>
            </a:r>
            <a:r>
              <a:rPr lang="en-GB" sz="1200" i="1" kern="1200" dirty="0">
                <a:solidFill>
                  <a:schemeClr val="tx1"/>
                </a:solidFill>
                <a:effectLst/>
                <a:latin typeface="+mn-lt"/>
                <a:ea typeface="+mn-ea"/>
                <a:cs typeface="+mn-cs"/>
              </a:rPr>
              <a:t> where there are five headings (one for each question), so that practitioners have the chance to choose which headings they feel most able to input under. This is a good way of getting quick engagement from practitioners. </a:t>
            </a:r>
            <a:endParaRPr lang="en-GB" sz="120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a:t>
            </a:r>
            <a:br>
              <a:rPr lang="en-GB" dirty="0">
                <a:effectLst/>
              </a:rPr>
            </a:br>
            <a:r>
              <a:rPr lang="en-US" sz="1200" i="1" kern="1200" dirty="0">
                <a:solidFill>
                  <a:schemeClr val="tx1"/>
                </a:solidFill>
                <a:effectLst/>
                <a:latin typeface="+mn-lt"/>
                <a:ea typeface="+mn-ea"/>
                <a:cs typeface="+mn-cs"/>
              </a:rPr>
              <a:t>Talk through any commonalities in the suggestions coming through. You might want to ask individuals to unmute and talk through their suggestions.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10</a:t>
            </a:fld>
            <a:endParaRPr lang="en-GB"/>
          </a:p>
        </p:txBody>
      </p:sp>
    </p:spTree>
    <p:extLst>
      <p:ext uri="{BB962C8B-B14F-4D97-AF65-F5344CB8AC3E}">
        <p14:creationId xmlns:p14="http://schemas.microsoft.com/office/powerpoint/2010/main" val="10535406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Activity</a:t>
            </a:r>
            <a:r>
              <a:rPr lang="en-US" sz="1200" kern="1200" dirty="0">
                <a:solidFill>
                  <a:schemeClr val="tx1"/>
                </a:solidFill>
                <a:effectLst/>
                <a:latin typeface="+mn-lt"/>
                <a:ea typeface="+mn-ea"/>
                <a:cs typeface="+mn-cs"/>
              </a:rPr>
              <a:t>: Watch the clip of children in Longniddry discussing how they were involved in their vision, values and aims.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11</a:t>
            </a:fld>
            <a:endParaRPr lang="en-GB"/>
          </a:p>
        </p:txBody>
      </p:sp>
    </p:spTree>
    <p:extLst>
      <p:ext uri="{BB962C8B-B14F-4D97-AF65-F5344CB8AC3E}">
        <p14:creationId xmlns:p14="http://schemas.microsoft.com/office/powerpoint/2010/main" val="3758765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We’ve looked at vision, values and aims, and now I’d like to explore how we put rights into practice. </a:t>
            </a:r>
            <a:endParaRPr lang="en-GB" sz="1200"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Activity</a:t>
            </a:r>
            <a:r>
              <a:rPr lang="en-US" sz="1200" kern="1200" dirty="0">
                <a:solidFill>
                  <a:schemeClr val="tx1"/>
                </a:solidFill>
                <a:effectLst/>
                <a:latin typeface="+mn-lt"/>
                <a:ea typeface="+mn-ea"/>
                <a:cs typeface="+mn-cs"/>
              </a:rPr>
              <a:t>: Think about a specific approach/ intervention/ improvement plan priority in your setting. Consider:</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you think this might fit with the articles from </a:t>
            </a:r>
            <a:r>
              <a:rPr lang="en-US" sz="1200" kern="1200" dirty="0" err="1">
                <a:solidFill>
                  <a:schemeClr val="tx1"/>
                </a:solidFill>
                <a:effectLst/>
                <a:latin typeface="+mn-lt"/>
                <a:ea typeface="+mn-ea"/>
                <a:cs typeface="+mn-cs"/>
              </a:rPr>
              <a:t>UNCRC</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the links with the articles can be made more evident (to both the duty-bearers and to children/young people to help empower them to claim their rights?)</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in any way you like. We have found that posing the questions and getting people to answer in the chat pane is a great way to get quick participant engagement. </a:t>
            </a:r>
            <a:endParaRPr lang="en-GB" sz="1200" kern="1200" dirty="0">
              <a:solidFill>
                <a:schemeClr val="tx1"/>
              </a:solidFill>
              <a:effectLst/>
              <a:latin typeface="+mn-lt"/>
              <a:ea typeface="+mn-ea"/>
              <a:cs typeface="+mn-cs"/>
            </a:endParaRPr>
          </a:p>
          <a:p>
            <a:br>
              <a:rPr lang="en-GB" dirty="0">
                <a:effectLst/>
              </a:rPr>
            </a:br>
            <a:r>
              <a:rPr lang="en-US" sz="1200" i="1" kern="1200" dirty="0">
                <a:solidFill>
                  <a:schemeClr val="tx1"/>
                </a:solidFill>
                <a:effectLst/>
                <a:latin typeface="+mn-lt"/>
                <a:ea typeface="+mn-ea"/>
                <a:cs typeface="+mn-cs"/>
              </a:rPr>
              <a:t>Talk through any commonalities in the suggestions coming through. You might want to ask individuals to unmute and talk through their suggestions.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12</a:t>
            </a:fld>
            <a:endParaRPr lang="en-GB"/>
          </a:p>
        </p:txBody>
      </p:sp>
    </p:spTree>
    <p:extLst>
      <p:ext uri="{BB962C8B-B14F-4D97-AF65-F5344CB8AC3E}">
        <p14:creationId xmlns:p14="http://schemas.microsoft.com/office/powerpoint/2010/main" val="3865114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thinking about your current relationships policy and practices, consider:</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do they take account of  the </a:t>
            </a:r>
            <a:r>
              <a:rPr lang="en-US" sz="1200" kern="1200" dirty="0" err="1">
                <a:solidFill>
                  <a:schemeClr val="tx1"/>
                </a:solidFill>
                <a:effectLst/>
                <a:latin typeface="+mn-lt"/>
                <a:ea typeface="+mn-ea"/>
                <a:cs typeface="+mn-cs"/>
              </a:rPr>
              <a:t>UNCRC</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specific articles might be relevant to this?</a:t>
            </a:r>
            <a:endParaRPr lang="en-GB" sz="1200" kern="1200" dirty="0">
              <a:solidFill>
                <a:schemeClr val="tx1"/>
              </a:solidFill>
              <a:effectLst/>
              <a:latin typeface="+mn-lt"/>
              <a:ea typeface="+mn-ea"/>
              <a:cs typeface="+mn-cs"/>
            </a:endParaRPr>
          </a:p>
          <a:p>
            <a:pPr marL="171450" indent="-171450">
              <a:buFontTx/>
              <a:buChar char="-"/>
            </a:pPr>
            <a:r>
              <a:rPr lang="en-US" sz="1200" kern="1200" dirty="0">
                <a:solidFill>
                  <a:schemeClr val="tx1"/>
                </a:solidFill>
                <a:effectLst/>
                <a:latin typeface="+mn-lt"/>
                <a:ea typeface="+mn-ea"/>
                <a:cs typeface="+mn-cs"/>
              </a:rPr>
              <a:t>How can a rights based approach support relationships and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a:t>
            </a:r>
          </a:p>
          <a:p>
            <a:pPr marL="171450" indent="-171450">
              <a:buFontTx/>
              <a:buChar char="-"/>
            </a:pP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There are many ways that supporting positive relationships can be linked to rights, for example, Article 29 Education should develop your personality, talents and abilities to the full, and teach you to respect other people and the environment. </a:t>
            </a:r>
          </a:p>
          <a:p>
            <a:pPr lvl="0"/>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 order to fulfil others rights we need to be mindful of our own actions and </a:t>
            </a:r>
            <a:r>
              <a:rPr lang="en-US" sz="1200" kern="1200" dirty="0" err="1">
                <a:solidFill>
                  <a:schemeClr val="tx1"/>
                </a:solidFill>
                <a:effectLst/>
                <a:latin typeface="+mn-lt"/>
                <a:ea typeface="+mn-ea"/>
                <a:cs typeface="+mn-cs"/>
              </a:rPr>
              <a:t>behaviours</a:t>
            </a:r>
            <a:r>
              <a:rPr lang="en-US" sz="1200" kern="1200" dirty="0">
                <a:solidFill>
                  <a:schemeClr val="tx1"/>
                </a:solidFill>
                <a:effectLst/>
                <a:latin typeface="+mn-lt"/>
                <a:ea typeface="+mn-ea"/>
                <a:cs typeface="+mn-cs"/>
              </a:rPr>
              <a:t> towards others.</a:t>
            </a:r>
          </a:p>
          <a:p>
            <a:pPr lvl="0"/>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Adults as duty bearers have a responsibility to ensure children’s rights are met – this means treating them with dignity, respect, developing positive respectful relationships but also keeping them safe from harm and promoting their wellbeing.</a:t>
            </a:r>
          </a:p>
          <a:p>
            <a:pPr lvl="0"/>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To further reflect on relationships, you might want to consider looking at: ‘Developing a positive whole school culture and ethos: relationships, learning and </a:t>
            </a:r>
            <a:r>
              <a:rPr lang="en-US" sz="1200" kern="1200" dirty="0" err="1">
                <a:solidFill>
                  <a:schemeClr val="tx1"/>
                </a:solidFill>
                <a:effectLst/>
                <a:latin typeface="+mn-lt"/>
                <a:ea typeface="+mn-ea"/>
                <a:cs typeface="+mn-cs"/>
              </a:rPr>
              <a:t>behaviour</a:t>
            </a:r>
            <a:r>
              <a:rPr lang="en-US" sz="1200" kern="1200" dirty="0">
                <a:solidFill>
                  <a:schemeClr val="tx1"/>
                </a:solidFill>
                <a:effectLst/>
                <a:latin typeface="+mn-lt"/>
                <a:ea typeface="+mn-ea"/>
                <a:cs typeface="+mn-cs"/>
              </a:rPr>
              <a:t>. ' (June 2018) </a:t>
            </a:r>
            <a:r>
              <a:rPr lang="en-US" sz="1200" u="sng" kern="1200" dirty="0">
                <a:solidFill>
                  <a:schemeClr val="tx1"/>
                </a:solidFill>
                <a:effectLst/>
                <a:latin typeface="+mn-lt"/>
                <a:ea typeface="+mn-ea"/>
                <a:cs typeface="+mn-cs"/>
                <a:hlinkClick r:id="rId3"/>
              </a:rPr>
              <a:t>https://www.gov.scot/publications/developing-positive-whole-school-ethos-culture-relationships-learning-behaviour/</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13</a:t>
            </a:fld>
            <a:endParaRPr lang="en-GB"/>
          </a:p>
        </p:txBody>
      </p:sp>
    </p:spTree>
    <p:extLst>
      <p:ext uri="{BB962C8B-B14F-4D97-AF65-F5344CB8AC3E}">
        <p14:creationId xmlns:p14="http://schemas.microsoft.com/office/powerpoint/2010/main" val="40908103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go onto learning for sustainability, </a:t>
            </a:r>
            <a:r>
              <a:rPr lang="en-US" sz="1200" kern="1200" dirty="0" err="1">
                <a:solidFill>
                  <a:schemeClr val="tx1"/>
                </a:solidFill>
                <a:effectLst/>
                <a:latin typeface="+mn-lt"/>
                <a:ea typeface="+mn-ea"/>
                <a:cs typeface="+mn-cs"/>
              </a:rPr>
              <a:t>LfS</a:t>
            </a:r>
            <a:r>
              <a:rPr lang="en-US" sz="1200" kern="1200" dirty="0">
                <a:solidFill>
                  <a:schemeClr val="tx1"/>
                </a:solidFill>
                <a:effectLst/>
                <a:latin typeface="+mn-lt"/>
                <a:ea typeface="+mn-ea"/>
                <a:cs typeface="+mn-cs"/>
              </a:rPr>
              <a:t> can help schools and their wider communities to build a socially- just, sustainable and equitable society and has a clear link with a rights-based agenda. For reflection: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do you develop learners’ awareness of </a:t>
            </a:r>
            <a:r>
              <a:rPr lang="en-US" sz="1200" kern="1200" dirty="0" err="1">
                <a:solidFill>
                  <a:schemeClr val="tx1"/>
                </a:solidFill>
                <a:effectLst/>
                <a:latin typeface="+mn-lt"/>
                <a:ea typeface="+mn-ea"/>
                <a:cs typeface="+mn-cs"/>
              </a:rPr>
              <a:t>LfS</a:t>
            </a:r>
            <a:r>
              <a:rPr lang="en-US" sz="1200" kern="1200" dirty="0">
                <a:solidFill>
                  <a:schemeClr val="tx1"/>
                </a:solidFill>
                <a:effectLst/>
                <a:latin typeface="+mn-lt"/>
                <a:ea typeface="+mn-ea"/>
                <a:cs typeface="+mn-cs"/>
              </a:rPr>
              <a:t> and it’s links to the convention?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specific activities have you undertaken around </a:t>
            </a:r>
            <a:r>
              <a:rPr lang="en-US" sz="1200" kern="1200" dirty="0" err="1">
                <a:solidFill>
                  <a:schemeClr val="tx1"/>
                </a:solidFill>
                <a:effectLst/>
                <a:latin typeface="+mn-lt"/>
                <a:ea typeface="+mn-ea"/>
                <a:cs typeface="+mn-cs"/>
              </a:rPr>
              <a:t>LfS</a:t>
            </a:r>
            <a:r>
              <a:rPr lang="en-US" sz="1200" kern="1200" dirty="0">
                <a:solidFill>
                  <a:schemeClr val="tx1"/>
                </a:solidFill>
                <a:effectLst/>
                <a:latin typeface="+mn-lt"/>
                <a:ea typeface="+mn-ea"/>
                <a:cs typeface="+mn-cs"/>
              </a:rPr>
              <a:t> and how would this link to the convention?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indent="-171450">
              <a:buFont typeface="Arial"/>
              <a:buChar char="•"/>
            </a:pPr>
            <a:endParaRPr lang="en-US" dirty="0">
              <a:cs typeface="Calibri" panose="020F0502020204030204"/>
            </a:endParaRPr>
          </a:p>
          <a:p>
            <a:endParaRPr lang="en-GB" b="1" dirty="0">
              <a:cs typeface="Calibri" panose="020F0502020204030204"/>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14</a:t>
            </a:fld>
            <a:endParaRPr lang="en-GB"/>
          </a:p>
        </p:txBody>
      </p:sp>
    </p:spTree>
    <p:extLst>
      <p:ext uri="{BB962C8B-B14F-4D97-AF65-F5344CB8AC3E}">
        <p14:creationId xmlns:p14="http://schemas.microsoft.com/office/powerpoint/2010/main" val="2102065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a:t>
            </a:r>
            <a:r>
              <a:rPr lang="en-US" sz="1200" kern="1200" dirty="0">
                <a:solidFill>
                  <a:schemeClr val="tx1"/>
                </a:solidFill>
                <a:effectLst/>
                <a:latin typeface="+mn-lt"/>
                <a:ea typeface="+mn-ea"/>
                <a:cs typeface="+mn-cs"/>
              </a:rPr>
              <a:t>: Consider:</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do children in your setting learn about the </a:t>
            </a:r>
            <a:r>
              <a:rPr lang="en-US" sz="1200" kern="1200" dirty="0" err="1">
                <a:solidFill>
                  <a:schemeClr val="tx1"/>
                </a:solidFill>
                <a:effectLst/>
                <a:latin typeface="+mn-lt"/>
                <a:ea typeface="+mn-ea"/>
                <a:cs typeface="+mn-cs"/>
              </a:rPr>
              <a:t>UNCRC</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do you link learning to the </a:t>
            </a:r>
            <a:r>
              <a:rPr lang="en-US" sz="1200" kern="1200" dirty="0" err="1">
                <a:solidFill>
                  <a:schemeClr val="tx1"/>
                </a:solidFill>
                <a:effectLst/>
                <a:latin typeface="+mn-lt"/>
                <a:ea typeface="+mn-ea"/>
                <a:cs typeface="+mn-cs"/>
              </a:rPr>
              <a:t>UNCRC</a:t>
            </a:r>
            <a:r>
              <a:rPr lang="en-US" sz="1200"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a:p>
            <a:pPr marL="0" indent="0">
              <a:buFontTx/>
              <a:buNone/>
            </a:pPr>
            <a:r>
              <a:rPr lang="en-US" sz="1200" kern="1200" dirty="0">
                <a:solidFill>
                  <a:schemeClr val="tx1"/>
                </a:solidFill>
                <a:effectLst/>
                <a:latin typeface="+mn-lt"/>
                <a:ea typeface="+mn-ea"/>
                <a:cs typeface="+mn-cs"/>
              </a:rPr>
              <a:t>- How do children express their views about their learning?</a:t>
            </a:r>
          </a:p>
          <a:p>
            <a:pPr marL="171450" indent="-171450">
              <a:buFontTx/>
              <a:buChar char="-"/>
            </a:pP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rights based approach should be threaded through all aspects of learning and teaching –  children should first of all have many opportunities to learn about their rights and be able to </a:t>
            </a:r>
            <a:r>
              <a:rPr lang="en-US" sz="1200" kern="1200" dirty="0" err="1">
                <a:solidFill>
                  <a:schemeClr val="tx1"/>
                </a:solidFill>
                <a:effectLst/>
                <a:latin typeface="+mn-lt"/>
                <a:ea typeface="+mn-ea"/>
                <a:cs typeface="+mn-cs"/>
              </a:rPr>
              <a:t>recognise</a:t>
            </a:r>
            <a:r>
              <a:rPr lang="en-US" sz="1200" kern="1200" dirty="0">
                <a:solidFill>
                  <a:schemeClr val="tx1"/>
                </a:solidFill>
                <a:effectLst/>
                <a:latin typeface="+mn-lt"/>
                <a:ea typeface="+mn-ea"/>
                <a:cs typeface="+mn-cs"/>
              </a:rPr>
              <a:t> these.</a:t>
            </a:r>
          </a:p>
          <a:p>
            <a:pPr lvl="0"/>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Secondly, all learning and teaching should be linked to rights where possible, e.g. demonstrating the articles which demonstrate rights – e.g. linking learning about healthy bodies with article 24.</a:t>
            </a:r>
          </a:p>
          <a:p>
            <a:pPr lvl="0"/>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Thirdly, children should have the opportunity to have their voices heard with regard to learning and teaching and what works for them.</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any way you like. We have found that this activity is best done on </a:t>
            </a:r>
            <a:r>
              <a:rPr lang="en-GB" sz="1200" i="1" kern="1200" dirty="0" err="1">
                <a:solidFill>
                  <a:schemeClr val="tx1"/>
                </a:solidFill>
                <a:effectLst/>
                <a:latin typeface="+mn-lt"/>
                <a:ea typeface="+mn-ea"/>
                <a:cs typeface="+mn-cs"/>
              </a:rPr>
              <a:t>padlet</a:t>
            </a:r>
            <a:r>
              <a:rPr lang="en-GB" sz="1200" i="1" kern="1200" dirty="0">
                <a:solidFill>
                  <a:schemeClr val="tx1"/>
                </a:solidFill>
                <a:effectLst/>
                <a:latin typeface="+mn-lt"/>
                <a:ea typeface="+mn-ea"/>
                <a:cs typeface="+mn-cs"/>
              </a:rPr>
              <a:t> where there are three headings (one for each question), so that practitioners have the chance to choose which headings they feel most able to input under, or as a </a:t>
            </a:r>
            <a:r>
              <a:rPr lang="en-GB" sz="1200" i="1" kern="1200" dirty="0" err="1">
                <a:solidFill>
                  <a:schemeClr val="tx1"/>
                </a:solidFill>
                <a:effectLst/>
                <a:latin typeface="+mn-lt"/>
                <a:ea typeface="+mn-ea"/>
                <a:cs typeface="+mn-cs"/>
              </a:rPr>
              <a:t>menti</a:t>
            </a:r>
            <a:r>
              <a:rPr lang="en-GB" sz="1200" i="1" kern="1200" dirty="0">
                <a:solidFill>
                  <a:schemeClr val="tx1"/>
                </a:solidFill>
                <a:effectLst/>
                <a:latin typeface="+mn-lt"/>
                <a:ea typeface="+mn-ea"/>
                <a:cs typeface="+mn-cs"/>
              </a:rPr>
              <a:t> using the speech bubble format. This is a good way of getting quick engagement from practitioners.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15</a:t>
            </a:fld>
            <a:endParaRPr lang="en-GB"/>
          </a:p>
        </p:txBody>
      </p:sp>
    </p:spTree>
    <p:extLst>
      <p:ext uri="{BB962C8B-B14F-4D97-AF65-F5344CB8AC3E}">
        <p14:creationId xmlns:p14="http://schemas.microsoft.com/office/powerpoint/2010/main" val="35542971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Talk through any commonalities in the suggestions coming through. You might want to ask individuals to unmute and talk through their suggestions.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a:p>
            <a:endParaRPr lang="en-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643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When reflecting on learning and teaching, it’s worth also looking at the 3 articles that make up the Goals of education:</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- 28 – Right to an education. This must respect children’s dignity.</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- 29 – Education must develop every child’s personality, talents and abilities to the full.</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- 31 – Relax, play and take part in a wide range of cultural and artistic activities.</a:t>
            </a:r>
            <a:endParaRPr lang="en-GB"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It’s important to reflect on when these things do happen in your setting or learning environment, and when they don’t happen.</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19696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a:t>
            </a:r>
            <a:r>
              <a:rPr lang="en-US" sz="1200" b="0" kern="1200" dirty="0">
                <a:solidFill>
                  <a:schemeClr val="tx1"/>
                </a:solidFill>
                <a:effectLst/>
                <a:latin typeface="+mn-lt"/>
                <a:ea typeface="+mn-ea"/>
                <a:cs typeface="+mn-cs"/>
              </a:rPr>
              <a:t>: Watch this short clip of teachers from </a:t>
            </a:r>
            <a:r>
              <a:rPr lang="en-US" sz="1200" b="0" kern="1200" dirty="0" err="1">
                <a:solidFill>
                  <a:schemeClr val="tx1"/>
                </a:solidFill>
                <a:effectLst/>
                <a:latin typeface="+mn-lt"/>
                <a:ea typeface="+mn-ea"/>
                <a:cs typeface="+mn-cs"/>
              </a:rPr>
              <a:t>Caldercuilt</a:t>
            </a:r>
            <a:r>
              <a:rPr lang="en-US" sz="1200" b="0" kern="1200" dirty="0">
                <a:solidFill>
                  <a:schemeClr val="tx1"/>
                </a:solidFill>
                <a:effectLst/>
                <a:latin typeface="+mn-lt"/>
                <a:ea typeface="+mn-ea"/>
                <a:cs typeface="+mn-cs"/>
              </a:rPr>
              <a:t> and Longniddry discussing how they make links with curriculum and rights.</a:t>
            </a:r>
          </a:p>
          <a:p>
            <a:pPr lvl="0"/>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If you’re short on time, it might be worth missing out the video, or just watching the first teacher speak.</a:t>
            </a:r>
            <a:endParaRPr lang="en-GB" sz="1200" kern="1200" dirty="0">
              <a:solidFill>
                <a:schemeClr val="tx1"/>
              </a:solidFill>
              <a:effectLst/>
              <a:latin typeface="+mn-lt"/>
              <a:ea typeface="+mn-ea"/>
              <a:cs typeface="+mn-cs"/>
            </a:endParaRPr>
          </a:p>
          <a:p>
            <a:pPr lvl="0"/>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07529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Having considered how we realise rights, it’s also worth reflecting on some real life examples of how not to realise rights. On the screen are a list of things that still happen in schools today. Take a moment to reflect on how these things may be counter to a right-based approach. You may recognize some of these statements from your own setting or from the earlier activity of when rights are infringed upon. </a:t>
            </a:r>
            <a:endParaRPr lang="en-GB"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These statements really reveal the need to keep a reflective and opened mind, to challenge all parts of our own practice and the policies that we currently have within our schools.</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9381FB-E9E1-4E6F-B013-64AC6E1D12B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39994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Different sessions may have slightly different protocols based on the platform you are delivering the session through or who has asked you to run the session, so it’s worth double checking beforehand if your protocols match the expectations of the people who have asked you to run the sessions, in particular around recording the session.</a:t>
            </a:r>
            <a:endParaRPr lang="en-GB" sz="1200" i="0" kern="1200" dirty="0">
              <a:solidFill>
                <a:schemeClr val="tx1"/>
              </a:solidFill>
              <a:effectLst/>
              <a:latin typeface="+mn-lt"/>
              <a:ea typeface="+mn-ea"/>
              <a:cs typeface="+mn-cs"/>
            </a:endParaRPr>
          </a:p>
          <a:p>
            <a:br>
              <a:rPr lang="en-GB" dirty="0">
                <a:effectLst/>
              </a:rPr>
            </a:br>
            <a:r>
              <a:rPr lang="en-US" sz="1200" b="0" kern="1200" dirty="0">
                <a:solidFill>
                  <a:schemeClr val="tx1"/>
                </a:solidFill>
                <a:effectLst/>
                <a:latin typeface="+mn-lt"/>
                <a:ea typeface="+mn-ea"/>
                <a:cs typeface="+mn-cs"/>
              </a:rPr>
              <a:t>Please take a moment to read through the protocols of this session. </a:t>
            </a:r>
            <a:endParaRPr lang="en-GB"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Please take a moment to introduce yourselves in the chat!</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9541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Jen's example</a:t>
            </a:r>
          </a:p>
          <a:p>
            <a:endParaRPr lang="en-GB" dirty="0">
              <a:cs typeface="Calibri"/>
            </a:endParaRPr>
          </a:p>
          <a:p>
            <a:r>
              <a:rPr lang="en-GB" dirty="0">
                <a:cs typeface="Calibri"/>
              </a:rPr>
              <a:t>How can a rights based approach help stop these scenarios</a:t>
            </a:r>
          </a:p>
          <a:p>
            <a:endParaRPr lang="en-GB" dirty="0">
              <a:cs typeface="Calibri"/>
            </a:endParaRPr>
          </a:p>
          <a:p>
            <a:r>
              <a:rPr lang="en-GB" dirty="0" err="1">
                <a:cs typeface="Calibri"/>
              </a:rPr>
              <a:t>CLPL</a:t>
            </a:r>
            <a:r>
              <a:rPr lang="en-GB" dirty="0">
                <a:cs typeface="Calibri"/>
              </a:rPr>
              <a:t> needed, but teachers need to engage with it and reflect, as is required in their standards</a:t>
            </a:r>
          </a:p>
          <a:p>
            <a:r>
              <a:rPr lang="en-GB" dirty="0">
                <a:cs typeface="Calibri"/>
              </a:rPr>
              <a:t>In addition, majority of teachers / </a:t>
            </a:r>
            <a:r>
              <a:rPr lang="en-GB" dirty="0" err="1">
                <a:cs typeface="Calibri"/>
              </a:rPr>
              <a:t>HTs</a:t>
            </a:r>
            <a:r>
              <a:rPr lang="en-GB" dirty="0">
                <a:cs typeface="Calibri"/>
              </a:rPr>
              <a:t>  / are horrified b y these stories. One colleague told me that all of these (in the first slide) had happened to her son on the same day</a:t>
            </a:r>
          </a:p>
          <a:p>
            <a:endParaRPr lang="en-GB" dirty="0">
              <a:cs typeface="Calibri"/>
            </a:endParaRPr>
          </a:p>
          <a:p>
            <a:r>
              <a:rPr lang="en-GB" dirty="0">
                <a:cs typeface="Calibri"/>
              </a:rPr>
              <a:t>Go back to professional values in </a:t>
            </a:r>
            <a:r>
              <a:rPr lang="en-GB" dirty="0" err="1">
                <a:cs typeface="Calibri"/>
              </a:rPr>
              <a:t>GTCS</a:t>
            </a:r>
            <a:r>
              <a:rPr lang="en-GB" dirty="0">
                <a:cs typeface="Calibri"/>
              </a:rPr>
              <a:t>, and the emphasis on trust and respect</a:t>
            </a:r>
          </a:p>
          <a:p>
            <a:endParaRPr lang="en-GB" dirty="0">
              <a:cs typeface="Calibri"/>
            </a:endParaRPr>
          </a:p>
          <a:p>
            <a:r>
              <a:rPr lang="en-GB" b="1" dirty="0">
                <a:cs typeface="Calibri"/>
              </a:rPr>
              <a:t>Professional Commitments talk about:</a:t>
            </a:r>
          </a:p>
          <a:p>
            <a:r>
              <a:rPr lang="en-GB" dirty="0"/>
              <a:t>developing deep knowledge of learning and teaching;  critically examining how our teaching impacts on learners; and  using evidence collaboratively to inform teacher judgement and next steps for learners.</a:t>
            </a:r>
            <a:endParaRPr lang="en-GB" dirty="0">
              <a:cs typeface="Calibri"/>
            </a:endParaRPr>
          </a:p>
        </p:txBody>
      </p:sp>
      <p:sp>
        <p:nvSpPr>
          <p:cNvPr id="4" name="Slide Number Placeholder 3"/>
          <p:cNvSpPr>
            <a:spLocks noGrp="1"/>
          </p:cNvSpPr>
          <p:nvPr>
            <p:ph type="sldNum" sz="quarter" idx="10"/>
          </p:nvPr>
        </p:nvSpPr>
        <p:spPr/>
        <p:txBody>
          <a:bodyPr/>
          <a:lstStyle/>
          <a:p>
            <a:fld id="{E99381FB-E9E1-4E6F-B013-64AC6E1D12BB}" type="slidenum">
              <a:rPr lang="en-GB" smtClean="0"/>
              <a:t>20</a:t>
            </a:fld>
            <a:endParaRPr lang="en-GB"/>
          </a:p>
        </p:txBody>
      </p:sp>
    </p:spTree>
    <p:extLst>
      <p:ext uri="{BB962C8B-B14F-4D97-AF65-F5344CB8AC3E}">
        <p14:creationId xmlns:p14="http://schemas.microsoft.com/office/powerpoint/2010/main" val="21983510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Chat / break out rooms</a:t>
            </a:r>
          </a:p>
        </p:txBody>
      </p:sp>
      <p:sp>
        <p:nvSpPr>
          <p:cNvPr id="4" name="Slide Number Placeholder 3"/>
          <p:cNvSpPr>
            <a:spLocks noGrp="1"/>
          </p:cNvSpPr>
          <p:nvPr>
            <p:ph type="sldNum" sz="quarter" idx="10"/>
          </p:nvPr>
        </p:nvSpPr>
        <p:spPr/>
        <p:txBody>
          <a:bodyPr/>
          <a:lstStyle/>
          <a:p>
            <a:fld id="{E99381FB-E9E1-4E6F-B013-64AC6E1D12BB}" type="slidenum">
              <a:rPr lang="en-GB" smtClean="0"/>
              <a:t>21</a:t>
            </a:fld>
            <a:endParaRPr lang="en-GB"/>
          </a:p>
        </p:txBody>
      </p:sp>
    </p:spTree>
    <p:extLst>
      <p:ext uri="{BB962C8B-B14F-4D97-AF65-F5344CB8AC3E}">
        <p14:creationId xmlns:p14="http://schemas.microsoft.com/office/powerpoint/2010/main" val="6163735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a:t>
            </a:r>
            <a:r>
              <a:rPr lang="en-US" sz="1200" b="0" kern="1200" dirty="0">
                <a:solidFill>
                  <a:schemeClr val="tx1"/>
                </a:solidFill>
                <a:effectLst/>
                <a:latin typeface="+mn-lt"/>
                <a:ea typeface="+mn-ea"/>
                <a:cs typeface="+mn-cs"/>
              </a:rPr>
              <a:t>: Take a moment to read these statements. Consider how you would feel in each of these situations as an adult. </a:t>
            </a:r>
          </a:p>
          <a:p>
            <a:endParaRPr lang="en-GB" sz="1200" b="1"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This may be quite a challenging slide for some participants, so thought should be given to if you include it in your session. If you choose to use it, it would be worth ensuring you are familiar with all the prompts and are able to answer any questions, or facilitate effective reflection and discussion around how each point might connect to the </a:t>
            </a:r>
            <a:r>
              <a:rPr lang="en-GB" sz="1200" i="1" kern="1200" dirty="0" err="1">
                <a:solidFill>
                  <a:schemeClr val="tx1"/>
                </a:solidFill>
                <a:effectLst/>
                <a:latin typeface="+mn-lt"/>
                <a:ea typeface="+mn-ea"/>
                <a:cs typeface="+mn-cs"/>
              </a:rPr>
              <a:t>UNCRC</a:t>
            </a:r>
            <a:r>
              <a:rPr lang="en-GB" sz="1200" i="1" kern="1200" dirty="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DD4BE5-565F-4B63-B4A8-1C4B141C718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8536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a:t>
            </a:r>
            <a:r>
              <a:rPr lang="en-US" sz="1200" kern="1200" dirty="0">
                <a:solidFill>
                  <a:schemeClr val="tx1"/>
                </a:solidFill>
                <a:effectLst/>
                <a:latin typeface="+mn-lt"/>
                <a:ea typeface="+mn-ea"/>
                <a:cs typeface="+mn-cs"/>
              </a:rPr>
              <a:t>: What do we need to change in our schools to make them less like a workplace of 150 years ago, and more like a workplace of the future?  What do we need to keep / lose / introduce?</a:t>
            </a:r>
            <a:endParaRPr lang="en-GB" sz="1200"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in any way you like. If you’re running low on time, utilising the chat pane to get initial reactions to keep, lose and introduce, might be best, or leaving it as an individual reflective task might be the quickest solution. </a:t>
            </a: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819938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To continue reflecting, consider these questions: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If you had a blank slate, where would you start?</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 What would you focus on/ what would be a priority area?</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 What would children and young people learn?</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 What would the learning environment look/feel/sound like?</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 How would children and young people learn?</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 What would the role of the teacher be?</a:t>
            </a:r>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Who else will lead and enrich learning?</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25A2D20-1EA2-4B82-808B-7D4C8ED80D92}" type="slidenum">
              <a:rPr lang="en-GB" smtClean="0"/>
              <a:t>24</a:t>
            </a:fld>
            <a:endParaRPr lang="en-GB"/>
          </a:p>
        </p:txBody>
      </p:sp>
    </p:spTree>
    <p:extLst>
      <p:ext uri="{BB962C8B-B14F-4D97-AF65-F5344CB8AC3E}">
        <p14:creationId xmlns:p14="http://schemas.microsoft.com/office/powerpoint/2010/main" val="15414754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As we come to an end, I think it would be worth taking a picture of this and the next slide, or making a note to reflect on these questions for your own setting:</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How does our school / LA support the delivery of the goals of education?</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What professional learning do we provide that supports practitioners  with this?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What opportunities do we provide to support children and young people in a variety of pathways?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How effective are our transitions at every stage of a learner's journey?</a:t>
            </a:r>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What more do we need to do?</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9381FB-E9E1-4E6F-B013-64AC6E1D12B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503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continue,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Is this a clear improvement priority?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is our starting point? How do we know?</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Is our Ethos currently based on rights?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Who will lead the rights agenda with staff? How?</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Who will lead the rights agenda with pupils? How?</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When will we learn about rights?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support/resources are available?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improvement is feasible in this year?</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will we know we have grown in how we realise children’s rights?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How will good practice be </a:t>
            </a:r>
            <a:r>
              <a:rPr lang="en-US" sz="1200" kern="1200" dirty="0" err="1">
                <a:solidFill>
                  <a:schemeClr val="tx1"/>
                </a:solidFill>
                <a:effectLst/>
                <a:latin typeface="+mn-lt"/>
                <a:ea typeface="+mn-ea"/>
                <a:cs typeface="+mn-cs"/>
              </a:rPr>
              <a:t>recognised</a:t>
            </a:r>
            <a:r>
              <a:rPr lang="en-US" sz="1200" kern="1200" dirty="0">
                <a:solidFill>
                  <a:schemeClr val="tx1"/>
                </a:solidFill>
                <a:effectLst/>
                <a:latin typeface="+mn-lt"/>
                <a:ea typeface="+mn-ea"/>
                <a:cs typeface="+mn-cs"/>
              </a:rPr>
              <a:t> and shared?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26</a:t>
            </a:fld>
            <a:endParaRPr lang="en-GB"/>
          </a:p>
        </p:txBody>
      </p:sp>
    </p:spTree>
    <p:extLst>
      <p:ext uri="{BB962C8B-B14F-4D97-AF65-F5344CB8AC3E}">
        <p14:creationId xmlns:p14="http://schemas.microsoft.com/office/powerpoint/2010/main" val="110221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training is intended to support practitioners knowledge but should also be delivered by those attending the training to other practitioners, so although it can be a stand-alone training, it can also be a training for trainers.</a:t>
            </a:r>
            <a:endParaRPr lang="en-GB"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These are the aims for all 3 of the sessions connected with this 3-session course:</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To raise practitioner’s awareness and develop their knowledge/understanding of the United Nations Convention of the Rights of the Child (</a:t>
            </a:r>
            <a:r>
              <a:rPr lang="en-US" sz="1200" b="0" kern="1200" dirty="0" err="1">
                <a:solidFill>
                  <a:schemeClr val="tx1"/>
                </a:solidFill>
                <a:effectLst/>
                <a:latin typeface="+mn-lt"/>
                <a:ea typeface="+mn-ea"/>
                <a:cs typeface="+mn-cs"/>
              </a:rPr>
              <a:t>UNCRC</a:t>
            </a:r>
            <a:r>
              <a:rPr lang="en-US" sz="1200" b="0" kern="1200" dirty="0">
                <a:solidFill>
                  <a:schemeClr val="tx1"/>
                </a:solidFill>
                <a:effectLst/>
                <a:latin typeface="+mn-lt"/>
                <a:ea typeface="+mn-ea"/>
                <a:cs typeface="+mn-cs"/>
              </a:rPr>
              <a:t>). Through promoting practitioners understanding and knowledge, we want to support children and young people to </a:t>
            </a:r>
            <a:r>
              <a:rPr lang="en-US" sz="1200" b="0" kern="1200" dirty="0" err="1">
                <a:solidFill>
                  <a:schemeClr val="tx1"/>
                </a:solidFill>
                <a:effectLst/>
                <a:latin typeface="+mn-lt"/>
                <a:ea typeface="+mn-ea"/>
                <a:cs typeface="+mn-cs"/>
              </a:rPr>
              <a:t>recognise</a:t>
            </a:r>
            <a:r>
              <a:rPr lang="en-US" sz="1200" b="0" kern="1200" dirty="0">
                <a:solidFill>
                  <a:schemeClr val="tx1"/>
                </a:solidFill>
                <a:effectLst/>
                <a:latin typeface="+mn-lt"/>
                <a:ea typeface="+mn-ea"/>
                <a:cs typeface="+mn-cs"/>
              </a:rPr>
              <a:t> and realise their rights.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To support rights-based practice across schools and other </a:t>
            </a:r>
            <a:r>
              <a:rPr lang="en-US" sz="1200" b="0" kern="1200" dirty="0" err="1">
                <a:solidFill>
                  <a:schemeClr val="tx1"/>
                </a:solidFill>
                <a:effectLst/>
                <a:latin typeface="+mn-lt"/>
                <a:ea typeface="+mn-ea"/>
                <a:cs typeface="+mn-cs"/>
              </a:rPr>
              <a:t>organisations</a:t>
            </a:r>
            <a:r>
              <a:rPr lang="en-US" sz="1200" b="0" kern="1200" dirty="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To link rights-based practice to the Scottish legislation and policy context.</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To support individuals, establishments and </a:t>
            </a:r>
            <a:r>
              <a:rPr lang="en-US" sz="1200" b="0" kern="1200" dirty="0" err="1">
                <a:solidFill>
                  <a:schemeClr val="tx1"/>
                </a:solidFill>
                <a:effectLst/>
                <a:latin typeface="+mn-lt"/>
                <a:ea typeface="+mn-ea"/>
                <a:cs typeface="+mn-cs"/>
              </a:rPr>
              <a:t>organisations</a:t>
            </a:r>
            <a:r>
              <a:rPr lang="en-US" sz="1200" b="0" kern="1200" dirty="0">
                <a:solidFill>
                  <a:schemeClr val="tx1"/>
                </a:solidFill>
                <a:effectLst/>
                <a:latin typeface="+mn-lt"/>
                <a:ea typeface="+mn-ea"/>
                <a:cs typeface="+mn-cs"/>
              </a:rPr>
              <a:t> to begin to  reflect on and self-evaluate their current practice in light of the </a:t>
            </a:r>
            <a:r>
              <a:rPr lang="en-US" sz="1200" b="0" kern="1200" dirty="0" err="1">
                <a:solidFill>
                  <a:schemeClr val="tx1"/>
                </a:solidFill>
                <a:effectLst/>
                <a:latin typeface="+mn-lt"/>
                <a:ea typeface="+mn-ea"/>
                <a:cs typeface="+mn-cs"/>
              </a:rPr>
              <a:t>UNCRC</a:t>
            </a:r>
            <a:r>
              <a:rPr lang="en-US" sz="1200" b="0" kern="1200" dirty="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 The final aim (To enable children to know, understand and claim their rights) is in brackets since this highlights the intended impact from the training rather than suggesting that the pack is directly for children or young people.</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642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This session aims to:</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Enable you to reflect on previous session.</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Consider how we can develop a culture and ethos that upholds rights-based practice.</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Reflect on professional standards and how we embed the idea of social justice.</a:t>
            </a:r>
            <a:endParaRPr lang="en-GB" sz="1200" b="1" kern="1200" dirty="0">
              <a:solidFill>
                <a:schemeClr val="tx1"/>
              </a:solidFill>
              <a:effectLst/>
              <a:latin typeface="+mn-lt"/>
              <a:ea typeface="+mn-ea"/>
              <a:cs typeface="+mn-cs"/>
            </a:endParaRPr>
          </a:p>
          <a:p>
            <a:pPr lvl="0"/>
            <a:endParaRPr lang="en-GB" sz="1200" b="1"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Activity</a:t>
            </a:r>
            <a:r>
              <a:rPr lang="en-GB" sz="1200" b="0" kern="1200" dirty="0">
                <a:solidFill>
                  <a:schemeClr val="tx1"/>
                </a:solidFill>
                <a:effectLst/>
                <a:latin typeface="+mn-lt"/>
                <a:ea typeface="+mn-ea"/>
                <a:cs typeface="+mn-cs"/>
              </a:rPr>
              <a:t>: Consider, what made you think most from last week? </a:t>
            </a:r>
            <a:endParaRPr lang="en-GB" sz="1200" b="1" kern="1200" dirty="0">
              <a:solidFill>
                <a:schemeClr val="tx1"/>
              </a:solidFill>
              <a:effectLst/>
              <a:latin typeface="+mn-lt"/>
              <a:ea typeface="+mn-ea"/>
              <a:cs typeface="+mn-cs"/>
            </a:endParaRPr>
          </a:p>
          <a:p>
            <a:endParaRPr lang="en-GB" sz="1200" b="1" i="1"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in any way you like. We have found that posing the questions and getting people to answer in the chat pane is a great way to get quick participant engagement.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D65CFC-FD17-4F47-A600-208DE60119F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6574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To start this session, I just wanted to put forward this quote from the welsh government: ‘Children and young people should be seen as young citizens, with rights and opinions to be taken into account now. They are not a species apart, to be alternately demonized and </a:t>
            </a:r>
            <a:r>
              <a:rPr lang="en-US" sz="1200" b="0" kern="1200" dirty="0" err="1">
                <a:solidFill>
                  <a:schemeClr val="tx1"/>
                </a:solidFill>
                <a:effectLst/>
                <a:latin typeface="+mn-lt"/>
                <a:ea typeface="+mn-ea"/>
                <a:cs typeface="+mn-cs"/>
              </a:rPr>
              <a:t>sentimentalised</a:t>
            </a:r>
            <a:r>
              <a:rPr lang="en-US" sz="1200" b="0" kern="1200" dirty="0">
                <a:solidFill>
                  <a:schemeClr val="tx1"/>
                </a:solidFill>
                <a:effectLst/>
                <a:latin typeface="+mn-lt"/>
                <a:ea typeface="+mn-ea"/>
                <a:cs typeface="+mn-cs"/>
              </a:rPr>
              <a:t>, nor trainee adults who do not yet have a full place in society’.</a:t>
            </a:r>
            <a:endParaRPr lang="en-GB" sz="1200" b="1" kern="1200" dirty="0">
              <a:solidFill>
                <a:schemeClr val="tx1"/>
              </a:solidFill>
              <a:effectLst/>
              <a:latin typeface="+mn-lt"/>
              <a:ea typeface="+mn-ea"/>
              <a:cs typeface="+mn-cs"/>
            </a:endParaRPr>
          </a:p>
          <a:p>
            <a:pPr lvl="0"/>
            <a:r>
              <a:rPr lang="en-US" sz="1200" b="0" kern="1200" dirty="0">
                <a:solidFill>
                  <a:schemeClr val="tx1"/>
                </a:solidFill>
                <a:effectLst/>
                <a:latin typeface="+mn-lt"/>
                <a:ea typeface="+mn-ea"/>
                <a:cs typeface="+mn-cs"/>
              </a:rPr>
              <a:t>When we begin to start thinking about how we might begin to embed children’s rights into settings, it might be worth starting with reflecting on the thoughts we have about how we see children. Only once everyone in your setting </a:t>
            </a:r>
            <a:r>
              <a:rPr lang="en-US" sz="1200" b="0" kern="1200" dirty="0" err="1">
                <a:solidFill>
                  <a:schemeClr val="tx1"/>
                </a:solidFill>
                <a:effectLst/>
                <a:latin typeface="+mn-lt"/>
                <a:ea typeface="+mn-ea"/>
                <a:cs typeface="+mn-cs"/>
              </a:rPr>
              <a:t>recognises</a:t>
            </a:r>
            <a:r>
              <a:rPr lang="en-US" sz="1200" b="0" kern="1200" dirty="0">
                <a:solidFill>
                  <a:schemeClr val="tx1"/>
                </a:solidFill>
                <a:effectLst/>
                <a:latin typeface="+mn-lt"/>
                <a:ea typeface="+mn-ea"/>
                <a:cs typeface="+mn-cs"/>
              </a:rPr>
              <a:t> that every child has an equal right to be heard and taken as seriously as the adult staff members, can you be confident that rights-based practice will be effectively embedded. </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endParaRPr lang="en-GB" sz="1200" b="1"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5</a:t>
            </a:fld>
            <a:endParaRPr lang="en-GB"/>
          </a:p>
        </p:txBody>
      </p:sp>
    </p:spTree>
    <p:extLst>
      <p:ext uri="{BB962C8B-B14F-4D97-AF65-F5344CB8AC3E}">
        <p14:creationId xmlns:p14="http://schemas.microsoft.com/office/powerpoint/2010/main" val="1181579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Activity</a:t>
            </a:r>
            <a:r>
              <a:rPr lang="en-US" sz="1200" kern="1200" dirty="0">
                <a:solidFill>
                  <a:schemeClr val="tx1"/>
                </a:solidFill>
                <a:effectLst/>
                <a:latin typeface="+mn-lt"/>
                <a:ea typeface="+mn-ea"/>
                <a:cs typeface="+mn-cs"/>
              </a:rPr>
              <a:t>: Consider:</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rights-based practice </a:t>
            </a:r>
            <a:r>
              <a:rPr lang="en-US" sz="1200" b="1" kern="1200" dirty="0">
                <a:solidFill>
                  <a:schemeClr val="tx1"/>
                </a:solidFill>
                <a:effectLst/>
                <a:latin typeface="+mn-lt"/>
                <a:ea typeface="+mn-ea"/>
                <a:cs typeface="+mn-cs"/>
              </a:rPr>
              <a:t>is.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What rights-based practice </a:t>
            </a:r>
            <a:r>
              <a:rPr lang="en-US" sz="1200" b="1" kern="1200" dirty="0">
                <a:solidFill>
                  <a:schemeClr val="tx1"/>
                </a:solidFill>
                <a:effectLst/>
                <a:latin typeface="+mn-lt"/>
                <a:ea typeface="+mn-ea"/>
                <a:cs typeface="+mn-cs"/>
              </a:rPr>
              <a:t>isn’t. </a:t>
            </a:r>
            <a:endParaRPr lang="en-GB" sz="1200" kern="1200" dirty="0">
              <a:solidFill>
                <a:schemeClr val="tx1"/>
              </a:solidFill>
              <a:effectLst/>
              <a:latin typeface="+mn-lt"/>
              <a:ea typeface="+mn-ea"/>
              <a:cs typeface="+mn-cs"/>
            </a:endParaRPr>
          </a:p>
          <a:p>
            <a:endParaRPr lang="en-GB" sz="1200" b="1" i="1"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in any way you like. Utilising the chat pane might be a good way to get quick practitioner engagement. However, if all the participants are from the same school, it might be worth taking time to use the speech bubble format on </a:t>
            </a:r>
            <a:r>
              <a:rPr lang="en-GB" sz="1200" i="1" kern="1200" dirty="0" err="1">
                <a:solidFill>
                  <a:schemeClr val="tx1"/>
                </a:solidFill>
                <a:effectLst/>
                <a:latin typeface="+mn-lt"/>
                <a:ea typeface="+mn-ea"/>
                <a:cs typeface="+mn-cs"/>
              </a:rPr>
              <a:t>menti</a:t>
            </a:r>
            <a:r>
              <a:rPr lang="en-GB" sz="1200" i="1" kern="1200" dirty="0">
                <a:solidFill>
                  <a:schemeClr val="tx1"/>
                </a:solidFill>
                <a:effectLst/>
                <a:latin typeface="+mn-lt"/>
                <a:ea typeface="+mn-ea"/>
                <a:cs typeface="+mn-cs"/>
              </a:rPr>
              <a:t> so that a visual can be created that you can export and send to all the participants in the session, which might help with further sessions that the school might do around children’s rights in their setting.</a:t>
            </a:r>
            <a:endParaRPr lang="en-GB" sz="1200" kern="1200" dirty="0">
              <a:solidFill>
                <a:schemeClr val="tx1"/>
              </a:solidFill>
              <a:effectLst/>
              <a:latin typeface="+mn-lt"/>
              <a:ea typeface="+mn-ea"/>
              <a:cs typeface="+mn-cs"/>
            </a:endParaRPr>
          </a:p>
          <a:p>
            <a:pPr lvl="0"/>
            <a:br>
              <a:rPr lang="en-GB" dirty="0">
                <a:effectLst/>
              </a:rPr>
            </a:br>
            <a:r>
              <a:rPr lang="en-US" sz="1200" b="0" i="1" kern="1200" dirty="0">
                <a:solidFill>
                  <a:schemeClr val="tx1"/>
                </a:solidFill>
                <a:effectLst/>
                <a:latin typeface="+mn-lt"/>
                <a:ea typeface="+mn-ea"/>
                <a:cs typeface="+mn-cs"/>
              </a:rPr>
              <a:t>Talk through any commonalities in the suggestions coming through. You might want to ask individuals to unmute and talk through their suggestions.</a:t>
            </a:r>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6</a:t>
            </a:fld>
            <a:endParaRPr lang="en-GB"/>
          </a:p>
        </p:txBody>
      </p:sp>
    </p:spTree>
    <p:extLst>
      <p:ext uri="{BB962C8B-B14F-4D97-AF65-F5344CB8AC3E}">
        <p14:creationId xmlns:p14="http://schemas.microsoft.com/office/powerpoint/2010/main" val="6465473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663" y="571500"/>
            <a:ext cx="6610350" cy="3719513"/>
          </a:xfrm>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we go through this session, I’d like you to reflect on how well we put right’s-based approaches into practice in our settings.</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When we look at the triangle, we can see how the aspects of any school such as ethos, values &amp; culture; skills &amp; attitudes; curriculum &amp; targeted support, should have the </a:t>
            </a:r>
            <a:r>
              <a:rPr lang="en-US" sz="1200" kern="1200" dirty="0" err="1">
                <a:solidFill>
                  <a:schemeClr val="tx1"/>
                </a:solidFill>
                <a:effectLst/>
                <a:latin typeface="+mn-lt"/>
                <a:ea typeface="+mn-ea"/>
                <a:cs typeface="+mn-cs"/>
              </a:rPr>
              <a:t>UNCRC</a:t>
            </a:r>
            <a:r>
              <a:rPr lang="en-US" sz="1200" kern="1200" dirty="0">
                <a:solidFill>
                  <a:schemeClr val="tx1"/>
                </a:solidFill>
                <a:effectLst/>
                <a:latin typeface="+mn-lt"/>
                <a:ea typeface="+mn-ea"/>
                <a:cs typeface="+mn-cs"/>
              </a:rPr>
              <a:t> embedded?</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 really like this visual as it also shows how dignity, relationships and empowering leadership are needed to help facilitate these aspects. </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So as we go through, reflect on whether the </a:t>
            </a:r>
            <a:r>
              <a:rPr lang="en-US" sz="1200" kern="1200" dirty="0" err="1">
                <a:solidFill>
                  <a:schemeClr val="tx1"/>
                </a:solidFill>
                <a:effectLst/>
                <a:latin typeface="+mn-lt"/>
                <a:ea typeface="+mn-ea"/>
                <a:cs typeface="+mn-cs"/>
              </a:rPr>
              <a:t>UNCRC</a:t>
            </a:r>
            <a:r>
              <a:rPr lang="en-US" sz="1200" kern="1200" dirty="0">
                <a:solidFill>
                  <a:schemeClr val="tx1"/>
                </a:solidFill>
                <a:effectLst/>
                <a:latin typeface="+mn-lt"/>
                <a:ea typeface="+mn-ea"/>
                <a:cs typeface="+mn-cs"/>
              </a:rPr>
              <a:t> actually is evident in all areas.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5A91792-A41E-4012-B8CE-1115F0C6DBC3}"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695295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To go right back to the standards of being a teacher in Scotland, as laid out by the </a:t>
            </a:r>
            <a:r>
              <a:rPr lang="en-US" sz="1200" b="0" kern="1200" dirty="0" err="1">
                <a:solidFill>
                  <a:schemeClr val="tx1"/>
                </a:solidFill>
                <a:effectLst/>
                <a:latin typeface="+mn-lt"/>
                <a:ea typeface="+mn-ea"/>
                <a:cs typeface="+mn-cs"/>
              </a:rPr>
              <a:t>GTCS</a:t>
            </a:r>
            <a:r>
              <a:rPr lang="en-US" sz="1200" b="0" kern="1200" dirty="0">
                <a:solidFill>
                  <a:schemeClr val="tx1"/>
                </a:solidFill>
                <a:effectLst/>
                <a:latin typeface="+mn-lt"/>
                <a:ea typeface="+mn-ea"/>
                <a:cs typeface="+mn-cs"/>
              </a:rPr>
              <a:t>, we can see that children’s rights is embedded in the professional values and personal commitment. There’s:</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Embracing global educational and social values of sustainability, equality, equity, and justice and </a:t>
            </a:r>
            <a:r>
              <a:rPr lang="en-US" sz="1200" b="0" kern="1200" dirty="0" err="1">
                <a:solidFill>
                  <a:schemeClr val="tx1"/>
                </a:solidFill>
                <a:effectLst/>
                <a:latin typeface="+mn-lt"/>
                <a:ea typeface="+mn-ea"/>
                <a:cs typeface="+mn-cs"/>
              </a:rPr>
              <a:t>recognising</a:t>
            </a:r>
            <a:r>
              <a:rPr lang="en-US" sz="1200" b="0" kern="1200" dirty="0">
                <a:solidFill>
                  <a:schemeClr val="tx1"/>
                </a:solidFill>
                <a:effectLst/>
                <a:latin typeface="+mn-lt"/>
                <a:ea typeface="+mn-ea"/>
                <a:cs typeface="+mn-cs"/>
              </a:rPr>
              <a:t> children’s rights. </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Respecting the rights of all learners as outlined in the United Nations Convention on the Rights of the Child (</a:t>
            </a:r>
            <a:r>
              <a:rPr lang="en-US" sz="1200" b="0" kern="1200" dirty="0" err="1">
                <a:solidFill>
                  <a:schemeClr val="tx1"/>
                </a:solidFill>
                <a:effectLst/>
                <a:latin typeface="+mn-lt"/>
                <a:ea typeface="+mn-ea"/>
                <a:cs typeface="+mn-cs"/>
              </a:rPr>
              <a:t>UNCRC</a:t>
            </a:r>
            <a:r>
              <a:rPr lang="en-US" sz="1200" b="0" kern="1200" dirty="0">
                <a:solidFill>
                  <a:schemeClr val="tx1"/>
                </a:solidFill>
                <a:effectLst/>
                <a:latin typeface="+mn-lt"/>
                <a:ea typeface="+mn-ea"/>
                <a:cs typeface="+mn-cs"/>
              </a:rPr>
              <a:t>) and their entitlement to be included in decisions regarding their learning experiences and have all aspects of their wellbeing developed and supported.</a:t>
            </a:r>
            <a:endParaRPr lang="en-GB"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Valuing, as well as respecting, social, ecological, cultural, religious, and racial diversity and promoting the principles and practices of sustainable development and local and global citizenship for all learners.</a:t>
            </a:r>
            <a:endParaRPr lang="en-GB" sz="1200" b="1"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Activity</a:t>
            </a:r>
            <a:r>
              <a:rPr lang="en-US" sz="1200" b="0" kern="1200" dirty="0">
                <a:solidFill>
                  <a:schemeClr val="tx1"/>
                </a:solidFill>
                <a:effectLst/>
                <a:latin typeface="+mn-lt"/>
                <a:ea typeface="+mn-ea"/>
                <a:cs typeface="+mn-cs"/>
              </a:rPr>
              <a:t>: Consider, what do these standards look like in practice? And how well do we put these standards into practice?</a:t>
            </a:r>
            <a:endParaRPr lang="en-GB" sz="1200" b="1" kern="1200" dirty="0">
              <a:solidFill>
                <a:schemeClr val="tx1"/>
              </a:solidFill>
              <a:effectLst/>
              <a:latin typeface="+mn-lt"/>
              <a:ea typeface="+mn-ea"/>
              <a:cs typeface="+mn-cs"/>
            </a:endParaRPr>
          </a:p>
          <a:p>
            <a:endParaRPr lang="en-GB" sz="1200" b="1" i="1" kern="1200" dirty="0">
              <a:solidFill>
                <a:schemeClr val="tx1"/>
              </a:solidFill>
              <a:effectLst/>
              <a:latin typeface="+mn-lt"/>
              <a:ea typeface="+mn-ea"/>
              <a:cs typeface="+mn-cs"/>
            </a:endParaRPr>
          </a:p>
          <a:p>
            <a:r>
              <a:rPr lang="en-GB" sz="1200" b="1" i="1" kern="1200" dirty="0">
                <a:solidFill>
                  <a:schemeClr val="tx1"/>
                </a:solidFill>
                <a:effectLst/>
                <a:latin typeface="+mn-lt"/>
                <a:ea typeface="+mn-ea"/>
                <a:cs typeface="+mn-cs"/>
              </a:rPr>
              <a:t>Trainer Tip</a:t>
            </a:r>
            <a:r>
              <a:rPr lang="en-GB" sz="1200" i="1" kern="1200" dirty="0">
                <a:solidFill>
                  <a:schemeClr val="tx1"/>
                </a:solidFill>
                <a:effectLst/>
                <a:latin typeface="+mn-lt"/>
                <a:ea typeface="+mn-ea"/>
                <a:cs typeface="+mn-cs"/>
              </a:rPr>
              <a:t>: You can do this activity in any way you like. We have found that using </a:t>
            </a:r>
            <a:r>
              <a:rPr lang="en-GB" sz="1200" i="1" kern="1200" dirty="0" err="1">
                <a:solidFill>
                  <a:schemeClr val="tx1"/>
                </a:solidFill>
                <a:effectLst/>
                <a:latin typeface="+mn-lt"/>
                <a:ea typeface="+mn-ea"/>
                <a:cs typeface="+mn-cs"/>
              </a:rPr>
              <a:t>Jamboard</a:t>
            </a:r>
            <a:r>
              <a:rPr lang="en-GB" sz="1200" i="1" kern="1200" dirty="0">
                <a:solidFill>
                  <a:schemeClr val="tx1"/>
                </a:solidFill>
                <a:effectLst/>
                <a:latin typeface="+mn-lt"/>
                <a:ea typeface="+mn-ea"/>
                <a:cs typeface="+mn-cs"/>
              </a:rPr>
              <a:t> and putting each question on a slide to itself, then getting participants to add post-it notes is a great way to get effective participant engagement. You can then use the snip and sketch tool to take a picture of each </a:t>
            </a:r>
            <a:r>
              <a:rPr lang="en-GB" sz="1200" i="1" kern="1200" dirty="0" err="1">
                <a:solidFill>
                  <a:schemeClr val="tx1"/>
                </a:solidFill>
                <a:effectLst/>
                <a:latin typeface="+mn-lt"/>
                <a:ea typeface="+mn-ea"/>
                <a:cs typeface="+mn-cs"/>
              </a:rPr>
              <a:t>Jamboard</a:t>
            </a:r>
            <a:r>
              <a:rPr lang="en-GB" sz="1200" i="1" kern="1200" dirty="0">
                <a:solidFill>
                  <a:schemeClr val="tx1"/>
                </a:solidFill>
                <a:effectLst/>
                <a:latin typeface="+mn-lt"/>
                <a:ea typeface="+mn-ea"/>
                <a:cs typeface="+mn-cs"/>
              </a:rPr>
              <a:t> and email it to participants as a picture. </a:t>
            </a:r>
            <a:endParaRPr lang="en-GB" sz="1200" i="0" kern="1200" dirty="0">
              <a:solidFill>
                <a:schemeClr val="tx1"/>
              </a:solidFill>
              <a:effectLst/>
              <a:latin typeface="+mn-lt"/>
              <a:ea typeface="+mn-ea"/>
              <a:cs typeface="+mn-cs"/>
            </a:endParaRPr>
          </a:p>
          <a:p>
            <a:br>
              <a:rPr lang="en-GB" dirty="0">
                <a:effectLst/>
              </a:rPr>
            </a:br>
            <a:r>
              <a:rPr lang="en-US" sz="1200" i="1" kern="1200" dirty="0">
                <a:solidFill>
                  <a:schemeClr val="tx1"/>
                </a:solidFill>
                <a:effectLst/>
                <a:latin typeface="+mn-lt"/>
                <a:ea typeface="+mn-ea"/>
                <a:cs typeface="+mn-cs"/>
              </a:rPr>
              <a:t>Talk through any commonalities in the suggestions coming through. You might want to ask individuals to unmute and talk through their suggestions.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1987263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i="1" kern="1200" dirty="0">
                <a:solidFill>
                  <a:schemeClr val="tx1"/>
                </a:solidFill>
                <a:effectLst/>
                <a:latin typeface="+mn-lt"/>
                <a:ea typeface="+mn-ea"/>
                <a:cs typeface="+mn-cs"/>
              </a:rPr>
              <a:t>This slide is only needed if you choose to facilitate the activity through </a:t>
            </a:r>
            <a:r>
              <a:rPr lang="en-US" sz="1200" i="1" kern="1200" dirty="0" err="1">
                <a:solidFill>
                  <a:schemeClr val="tx1"/>
                </a:solidFill>
                <a:effectLst/>
                <a:latin typeface="+mn-lt"/>
                <a:ea typeface="+mn-ea"/>
                <a:cs typeface="+mn-cs"/>
              </a:rPr>
              <a:t>padlet</a:t>
            </a:r>
            <a:r>
              <a:rPr lang="en-US" sz="1200" i="1" kern="1200" dirty="0">
                <a:solidFill>
                  <a:schemeClr val="tx1"/>
                </a:solidFill>
                <a:effectLst/>
                <a:latin typeface="+mn-lt"/>
                <a:ea typeface="+mn-ea"/>
                <a:cs typeface="+mn-cs"/>
              </a:rPr>
              <a:t>. It can also be done using Jamboard or through chat – either face to face or using chat function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9709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E462A89-8751-4697-9E2F-55D10C022143}"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322408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62A89-8751-4697-9E2F-55D10C022143}"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203438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62A89-8751-4697-9E2F-55D10C022143}"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1090321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5511695-8952-48E1-A6BD-4113FF0F1846}"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2242747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511695-8952-48E1-A6BD-4113FF0F1846}"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1147365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5511695-8952-48E1-A6BD-4113FF0F1846}"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733232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5511695-8952-48E1-A6BD-4113FF0F1846}"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23741552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5511695-8952-48E1-A6BD-4113FF0F1846}" type="datetimeFigureOut">
              <a:rPr lang="en-GB" smtClean="0"/>
              <a:t>31/01/2024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375959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5511695-8952-48E1-A6BD-4113FF0F1846}" type="datetimeFigureOut">
              <a:rPr lang="en-GB" smtClean="0"/>
              <a:t>31/01/2024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3807609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511695-8952-48E1-A6BD-4113FF0F1846}" type="datetimeFigureOut">
              <a:rPr lang="en-GB" smtClean="0"/>
              <a:t>31/01/2024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17166410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11695-8952-48E1-A6BD-4113FF0F1846}"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3383348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E462A89-8751-4697-9E2F-55D10C022143}"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6217663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5511695-8952-48E1-A6BD-4113FF0F1846}"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26584186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511695-8952-48E1-A6BD-4113FF0F1846}"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2041025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5511695-8952-48E1-A6BD-4113FF0F1846}"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937F37-4334-43A7-8A6F-BCEC172EB714}" type="slidenum">
              <a:rPr lang="en-GB" smtClean="0"/>
              <a:t>‹#›</a:t>
            </a:fld>
            <a:endParaRPr lang="en-GB"/>
          </a:p>
        </p:txBody>
      </p:sp>
    </p:spTree>
    <p:extLst>
      <p:ext uri="{BB962C8B-B14F-4D97-AF65-F5344CB8AC3E}">
        <p14:creationId xmlns:p14="http://schemas.microsoft.com/office/powerpoint/2010/main" val="1466117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462A89-8751-4697-9E2F-55D10C022143}" type="datetimeFigureOut">
              <a:rPr lang="en-GB" smtClean="0"/>
              <a:t>31/01/2024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1148233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E462A89-8751-4697-9E2F-55D10C022143}"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1532950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E462A89-8751-4697-9E2F-55D10C022143}" type="datetimeFigureOut">
              <a:rPr lang="en-GB" smtClean="0"/>
              <a:t>31/01/2024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2498153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E462A89-8751-4697-9E2F-55D10C022143}" type="datetimeFigureOut">
              <a:rPr lang="en-GB" smtClean="0"/>
              <a:t>31/01/2024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267221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62A89-8751-4697-9E2F-55D10C022143}" type="datetimeFigureOut">
              <a:rPr lang="en-GB" smtClean="0"/>
              <a:t>31/01/2024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428133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62A89-8751-4697-9E2F-55D10C022143}"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212557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462A89-8751-4697-9E2F-55D10C022143}" type="datetimeFigureOut">
              <a:rPr lang="en-GB" smtClean="0"/>
              <a:t>31/01/2024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1AFBC8-CBC7-478D-9CB1-72ADD2048EF1}" type="slidenum">
              <a:rPr lang="en-GB" smtClean="0"/>
              <a:t>‹#›</a:t>
            </a:fld>
            <a:endParaRPr lang="en-GB"/>
          </a:p>
        </p:txBody>
      </p:sp>
    </p:spTree>
    <p:extLst>
      <p:ext uri="{BB962C8B-B14F-4D97-AF65-F5344CB8AC3E}">
        <p14:creationId xmlns:p14="http://schemas.microsoft.com/office/powerpoint/2010/main" val="997760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62A89-8751-4697-9E2F-55D10C022143}" type="datetimeFigureOut">
              <a:rPr lang="en-GB" smtClean="0"/>
              <a:t>31/01/2024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1AFBC8-CBC7-478D-9CB1-72ADD2048EF1}" type="slidenum">
              <a:rPr lang="en-GB" smtClean="0"/>
              <a:t>‹#›</a:t>
            </a:fld>
            <a:endParaRPr lang="en-GB"/>
          </a:p>
        </p:txBody>
      </p:sp>
    </p:spTree>
    <p:extLst>
      <p:ext uri="{BB962C8B-B14F-4D97-AF65-F5344CB8AC3E}">
        <p14:creationId xmlns:p14="http://schemas.microsoft.com/office/powerpoint/2010/main" val="525084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11695-8952-48E1-A6BD-4113FF0F1846}" type="datetimeFigureOut">
              <a:rPr lang="en-GB" smtClean="0"/>
              <a:t>31/01/2024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37F37-4334-43A7-8A6F-BCEC172EB714}" type="slidenum">
              <a:rPr lang="en-GB" smtClean="0"/>
              <a:t>‹#›</a:t>
            </a:fld>
            <a:endParaRPr lang="en-GB"/>
          </a:p>
        </p:txBody>
      </p:sp>
    </p:spTree>
    <p:extLst>
      <p:ext uri="{BB962C8B-B14F-4D97-AF65-F5344CB8AC3E}">
        <p14:creationId xmlns:p14="http://schemas.microsoft.com/office/powerpoint/2010/main" val="13991828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2ahUKEwj41p6UgsfeAhXk4IUKHdnHBFEQjRx6BAgBEAU&amp;url=http://www.mecmining.com.au/how-valuable-are-organisational-values/&amp;psig=AOvVaw08PFAtMyOqWYjqGeWWPhn0&amp;ust=154184278871462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youtu.be/TCjxYjdzvQs"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5.png"/><Relationship Id="rId4" Type="http://schemas.openxmlformats.org/officeDocument/2006/relationships/hyperlink" Target="http://www.menti.com/"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7.png"/><Relationship Id="rId7" Type="http://schemas.openxmlformats.org/officeDocument/2006/relationships/image" Target="../media/image20.jpe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youtu.be/pWOKfXTSG8s" TargetMode="Externa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7"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5.xml"/><Relationship Id="rId6" Type="http://schemas.openxmlformats.org/officeDocument/2006/relationships/image" Target="../media/image3.png"/><Relationship Id="rId5" Type="http://schemas.openxmlformats.org/officeDocument/2006/relationships/image" Target="../media/image7.png"/><Relationship Id="rId4" Type="http://schemas.openxmlformats.org/officeDocument/2006/relationships/hyperlink" Target="https://padlet.com/edscotrrcr/8akva7wnw0qbhd8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666529" y="2197371"/>
            <a:ext cx="10633257" cy="261610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ABB5"/>
                </a:solidFill>
                <a:effectLst/>
                <a:uLnTx/>
                <a:uFillTx/>
                <a:latin typeface="Arial"/>
                <a:ea typeface="+mn-ea"/>
                <a:cs typeface="+mn-cs"/>
              </a:rPr>
              <a:t>Children’s Rights and the Current Context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a:ea typeface="+mn-ea"/>
                <a:cs typeface="+mn-cs"/>
              </a:rPr>
              <a:t>What are they? Why do they matter? How do we embed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rgbClr val="00ABB5"/>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srgbClr val="00ABB5"/>
              </a:solidFill>
              <a:effectLst/>
              <a:uLnTx/>
              <a:uFillTx/>
              <a:latin typeface="Arial"/>
              <a:ea typeface="+mn-ea"/>
              <a:cs typeface="+mn-cs"/>
            </a:endParaRPr>
          </a:p>
        </p:txBody>
      </p:sp>
      <p:pic>
        <p:nvPicPr>
          <p:cNvPr id="9" name="Picture 8" descr="ES logo"/>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09963" y="358612"/>
            <a:ext cx="3057033" cy="1287308"/>
          </a:xfrm>
          <a:prstGeom prst="rect">
            <a:avLst/>
          </a:prstGeom>
        </p:spPr>
      </p:pic>
      <p:sp>
        <p:nvSpPr>
          <p:cNvPr id="2" name="TextBox 1"/>
          <p:cNvSpPr txBox="1"/>
          <p:nvPr/>
        </p:nvSpPr>
        <p:spPr>
          <a:xfrm>
            <a:off x="3978234" y="666973"/>
            <a:ext cx="7576457"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ABB5"/>
                </a:solidFill>
                <a:effectLst/>
                <a:uLnTx/>
                <a:uFillTx/>
                <a:latin typeface="Arial"/>
                <a:ea typeface="+mn-ea"/>
                <a:cs typeface="+mn-cs"/>
              </a:rPr>
              <a:t> Part 3 –</a:t>
            </a:r>
            <a:r>
              <a:rPr kumimoji="0" lang="en-GB" sz="3600" b="1" i="0" u="none" strike="noStrike" kern="1200" cap="none" spc="0" normalizeH="0" noProof="0" dirty="0">
                <a:ln>
                  <a:noFill/>
                </a:ln>
                <a:solidFill>
                  <a:srgbClr val="00ABB5"/>
                </a:solidFill>
                <a:effectLst/>
                <a:uLnTx/>
                <a:uFillTx/>
                <a:latin typeface="Arial"/>
                <a:ea typeface="+mn-ea"/>
                <a:cs typeface="+mn-cs"/>
              </a:rPr>
              <a:t> How do we embed them?</a:t>
            </a:r>
            <a:endParaRPr kumimoji="0" lang="en-GB" sz="3600" b="1" i="0" u="none" strike="noStrike" kern="1200" cap="none" spc="0" normalizeH="0" baseline="0" noProof="0" dirty="0">
              <a:ln>
                <a:noFill/>
              </a:ln>
              <a:solidFill>
                <a:srgbClr val="00ABB5"/>
              </a:solidFill>
              <a:effectLst/>
              <a:uLnTx/>
              <a:uFillTx/>
              <a:latin typeface="Arial"/>
              <a:ea typeface="+mn-ea"/>
              <a:cs typeface="+mn-cs"/>
            </a:endParaRPr>
          </a:p>
        </p:txBody>
      </p:sp>
      <p:pic>
        <p:nvPicPr>
          <p:cNvPr id="12" name="Picture 11">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6" name="Text Box 8"/>
          <p:cNvSpPr txBox="1"/>
          <p:nvPr/>
        </p:nvSpPr>
        <p:spPr>
          <a:xfrm>
            <a:off x="7162800" y="6119968"/>
            <a:ext cx="5029200" cy="800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10" name="Text Box 8"/>
          <p:cNvSpPr txBox="1"/>
          <p:nvPr/>
        </p:nvSpPr>
        <p:spPr>
          <a:xfrm>
            <a:off x="6735647" y="6417135"/>
            <a:ext cx="5498123" cy="800100"/>
          </a:xfrm>
          <a:prstGeom prst="rect">
            <a:avLst/>
          </a:prstGeom>
          <a:noFill/>
          <a:ln>
            <a:noFill/>
          </a:ln>
          <a:effectLst/>
          <a:extLst>
            <a:ext uri="{C572A759-6A51-4108-AA02-DFA0A04FC94B}">
              <ma14:wrappingTextBoxFlag xmlns="" xmlns:ma14="http://schemas.microsoft.com/office/mac/drawingml/2011/main"/>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0" cap="none" spc="0" normalizeH="0" baseline="0" noProof="0" dirty="0">
                <a:ln>
                  <a:noFill/>
                </a:ln>
                <a:solidFill>
                  <a:prstClr val="white"/>
                </a:solidFill>
                <a:effectLst/>
                <a:uLnTx/>
                <a:uFillTx/>
                <a:latin typeface="Arial"/>
                <a:ea typeface="+mn-ea"/>
                <a:cs typeface="+mn-cs"/>
              </a:rPr>
              <a:t>Do luchd-ionnsachaidh na h-Alba, le luchd-foghlaim Alba </a:t>
            </a:r>
          </a:p>
        </p:txBody>
      </p:sp>
    </p:spTree>
    <p:extLst>
      <p:ext uri="{BB962C8B-B14F-4D97-AF65-F5344CB8AC3E}">
        <p14:creationId xmlns:p14="http://schemas.microsoft.com/office/powerpoint/2010/main" val="1820512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6751" y="569006"/>
            <a:ext cx="10836972" cy="711200"/>
          </a:xfrm>
        </p:spPr>
        <p:txBody>
          <a:bodyPr/>
          <a:lstStyle/>
          <a:p>
            <a:r>
              <a:rPr lang="en-GB" b="1" dirty="0"/>
              <a:t>Exploring values - Activity</a:t>
            </a:r>
          </a:p>
        </p:txBody>
      </p:sp>
      <p:sp>
        <p:nvSpPr>
          <p:cNvPr id="5" name="Content Placeholder 4"/>
          <p:cNvSpPr>
            <a:spLocks noGrp="1"/>
          </p:cNvSpPr>
          <p:nvPr>
            <p:ph idx="1"/>
          </p:nvPr>
        </p:nvSpPr>
        <p:spPr>
          <a:xfrm>
            <a:off x="685800" y="1740581"/>
            <a:ext cx="10817923" cy="4076018"/>
          </a:xfrm>
        </p:spPr>
        <p:txBody>
          <a:bodyPr vert="horz" lIns="91440" tIns="45720" rIns="91440" bIns="45720" rtlCol="0" anchor="t">
            <a:normAutofit fontScale="92500" lnSpcReduction="20000"/>
          </a:bodyPr>
          <a:lstStyle/>
          <a:p>
            <a:pPr marL="0" indent="0">
              <a:buNone/>
            </a:pPr>
            <a:r>
              <a:rPr lang="en-GB" dirty="0">
                <a:cs typeface="Calibri"/>
              </a:rPr>
              <a:t> </a:t>
            </a:r>
            <a:r>
              <a:rPr lang="en-GB" b="1" dirty="0"/>
              <a:t>Part 1</a:t>
            </a:r>
            <a:endParaRPr lang="en-GB" b="1" dirty="0">
              <a:cs typeface="Calibri"/>
            </a:endParaRPr>
          </a:p>
          <a:p>
            <a:pPr marL="342900" indent="-342900">
              <a:buFont typeface="Arial" panose="020B0604020202020204" pitchFamily="34" charset="0"/>
              <a:buChar char="•"/>
            </a:pPr>
            <a:r>
              <a:rPr lang="en-GB" dirty="0"/>
              <a:t>What are the core values in your setting?</a:t>
            </a:r>
            <a:endParaRPr lang="en-GB" dirty="0">
              <a:cs typeface="Calibri"/>
            </a:endParaRPr>
          </a:p>
          <a:p>
            <a:pPr marL="342900" indent="-342900">
              <a:buFont typeface="Arial" panose="020B0604020202020204" pitchFamily="34" charset="0"/>
              <a:buChar char="•"/>
            </a:pPr>
            <a:r>
              <a:rPr lang="en-GB" dirty="0"/>
              <a:t>How do staff share their values and use these to inform their practice?</a:t>
            </a:r>
            <a:endParaRPr lang="en-GB" dirty="0">
              <a:cs typeface="Calibri"/>
            </a:endParaRPr>
          </a:p>
          <a:p>
            <a:pPr marL="342900" indent="-342900">
              <a:buFont typeface="Arial" panose="020B0604020202020204" pitchFamily="34" charset="0"/>
              <a:buChar char="•"/>
            </a:pPr>
            <a:r>
              <a:rPr lang="en-GB" dirty="0"/>
              <a:t>How does a rights-based agenda help inform your values?</a:t>
            </a:r>
            <a:endParaRPr lang="en-GB" dirty="0">
              <a:cs typeface="Calibri"/>
            </a:endParaRPr>
          </a:p>
          <a:p>
            <a:endParaRPr lang="en-GB" dirty="0"/>
          </a:p>
          <a:p>
            <a:pPr marL="0" indent="0">
              <a:buNone/>
            </a:pPr>
            <a:r>
              <a:rPr lang="en-GB" b="1" dirty="0"/>
              <a:t>Part 2</a:t>
            </a:r>
            <a:endParaRPr lang="en-GB" b="1" dirty="0">
              <a:cs typeface="Calibri"/>
            </a:endParaRPr>
          </a:p>
          <a:p>
            <a:pPr marL="342900" indent="-342900"/>
            <a:r>
              <a:rPr lang="en-GB" dirty="0"/>
              <a:t>If I was to walk into your classroom / setting, what would I see, hear, feel that would show your professional values in action, particularly in relation to rights?</a:t>
            </a:r>
            <a:endParaRPr lang="en-GB" dirty="0">
              <a:cs typeface="Calibri"/>
            </a:endParaRPr>
          </a:p>
          <a:p>
            <a:pPr marL="342900" indent="-342900"/>
            <a:r>
              <a:rPr lang="en-GB" dirty="0"/>
              <a:t>If you asked your learners  to use 5 words describing how it feels to be in your classroom / setting, what would they choose?</a:t>
            </a:r>
            <a:endParaRPr lang="en-GB" dirty="0">
              <a:cs typeface="Calibri"/>
            </a:endParaRPr>
          </a:p>
          <a:p>
            <a:endParaRPr lang="en-GB" b="1" dirty="0"/>
          </a:p>
          <a:p>
            <a:endParaRPr lang="en-GB" dirty="0"/>
          </a:p>
        </p:txBody>
      </p:sp>
      <p:sp>
        <p:nvSpPr>
          <p:cNvPr id="7" name="AutoShape 2" descr="Image result for values">
            <a:hlinkClick r:id="rId3"/>
          </p:cNvPr>
          <p:cNvSpPr>
            <a:spLocks noChangeAspect="1" noChangeArrowheads="1"/>
          </p:cNvSpPr>
          <p:nvPr/>
        </p:nvSpPr>
        <p:spPr bwMode="auto">
          <a:xfrm>
            <a:off x="1830388" y="-1554163"/>
            <a:ext cx="7810500" cy="32480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 name="Picture 9">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861637" y="69850"/>
            <a:ext cx="5162601" cy="2146195"/>
          </a:xfrm>
          <a:prstGeom prst="rect">
            <a:avLst/>
          </a:prstGeom>
        </p:spPr>
      </p:pic>
      <p:pic>
        <p:nvPicPr>
          <p:cNvPr id="6" name="Picture 5">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429441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Film – Vision, Values and Aims</a:t>
            </a:r>
          </a:p>
        </p:txBody>
      </p:sp>
      <p:pic>
        <p:nvPicPr>
          <p:cNvPr id="8" name="Content Placeholder 4" descr="Video still of a child in a purple shirt"/>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098153" y="1663587"/>
            <a:ext cx="5995694" cy="3592512"/>
          </a:xfrm>
          <a:prstGeom prst="rect">
            <a:avLst/>
          </a:prstGeo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9" name="TextBox 8"/>
          <p:cNvSpPr txBox="1"/>
          <p:nvPr/>
        </p:nvSpPr>
        <p:spPr>
          <a:xfrm>
            <a:off x="3943792" y="5430624"/>
            <a:ext cx="4282889" cy="646331"/>
          </a:xfrm>
          <a:prstGeom prst="rect">
            <a:avLst/>
          </a:prstGeom>
          <a:noFill/>
        </p:spPr>
        <p:txBody>
          <a:bodyPr wrap="square" rtlCol="0">
            <a:spAutoFit/>
          </a:bodyPr>
          <a:lstStyle/>
          <a:p>
            <a:pPr algn="ctr"/>
            <a:r>
              <a:rPr lang="en-GB" b="1" dirty="0">
                <a:hlinkClick r:id="rId5"/>
              </a:rPr>
              <a:t>View video on ES YouTube channel:  https://youtu.be/TCjxYjdzvQs</a:t>
            </a:r>
            <a:endParaRPr lang="en-GB" b="1" dirty="0"/>
          </a:p>
        </p:txBody>
      </p:sp>
      <p:sp>
        <p:nvSpPr>
          <p:cNvPr id="6"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7"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582839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6392" y="483422"/>
            <a:ext cx="10836972" cy="711200"/>
          </a:xfrm>
        </p:spPr>
        <p:txBody>
          <a:bodyPr/>
          <a:lstStyle/>
          <a:p>
            <a:pPr algn="ctr"/>
            <a:r>
              <a:rPr lang="en-GB" b="1" dirty="0"/>
              <a:t>Embedding Children’s Rights - Activity</a:t>
            </a:r>
          </a:p>
        </p:txBody>
      </p:sp>
      <p:sp>
        <p:nvSpPr>
          <p:cNvPr id="6" name="Content Placeholder 2"/>
          <p:cNvSpPr txBox="1">
            <a:spLocks/>
          </p:cNvSpPr>
          <p:nvPr/>
        </p:nvSpPr>
        <p:spPr bwMode="auto">
          <a:xfrm>
            <a:off x="867103" y="1613455"/>
            <a:ext cx="6714789" cy="488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marL="342900" indent="-342900">
              <a:buFont typeface="Arial" panose="020B0604020202020204" pitchFamily="34" charset="0"/>
              <a:buChar char="•"/>
            </a:pPr>
            <a:r>
              <a:rPr lang="en-GB" sz="2800" dirty="0">
                <a:solidFill>
                  <a:schemeClr val="tx1"/>
                </a:solidFill>
              </a:rPr>
              <a:t>Think about a specific approach/intervention/improvement plan priority in your setting and discuss how you think that this might fit with the articles from </a:t>
            </a:r>
            <a:r>
              <a:rPr lang="en-GB" sz="2800" dirty="0" err="1">
                <a:solidFill>
                  <a:schemeClr val="tx1"/>
                </a:solidFill>
              </a:rPr>
              <a:t>UNCRC</a:t>
            </a:r>
            <a:endParaRPr lang="en-GB" sz="2800" dirty="0">
              <a:solidFill>
                <a:schemeClr val="tx1"/>
              </a:solidFill>
            </a:endParaRPr>
          </a:p>
          <a:p>
            <a:pPr marL="342900" indent="-342900">
              <a:buFont typeface="Arial" panose="020B0604020202020204" pitchFamily="34" charset="0"/>
              <a:buChar char="•"/>
            </a:pPr>
            <a:r>
              <a:rPr lang="en-GB" sz="2800" dirty="0">
                <a:solidFill>
                  <a:schemeClr val="tx1"/>
                </a:solidFill>
              </a:rPr>
              <a:t>How can the links with the articles be made more evident (to both the duty-bearers and to children/young people to help empower them to claim their rights?)</a:t>
            </a:r>
          </a:p>
        </p:txBody>
      </p:sp>
      <p:pic>
        <p:nvPicPr>
          <p:cNvPr id="5" name="Content Placeholder 13">
            <a:extLst>
              <a:ext uri="{C183D7F6-B498-43B3-948B-1728B52AA6E4}">
                <adec:decorative xmlns:adec="http://schemas.microsoft.com/office/drawing/2017/decorative" val="1"/>
              </a:ext>
            </a:extLst>
          </p:cNvPr>
          <p:cNvPicPr>
            <a:picLocks noGrp="1" noChangeAspect="1"/>
          </p:cNvPicPr>
          <p:nvPr>
            <p:ph sz="half" idx="4294967295"/>
          </p:nvPr>
        </p:nvPicPr>
        <p:blipFill>
          <a:blip r:embed="rId3" cstate="email">
            <a:extLst>
              <a:ext uri="{28A0092B-C50C-407E-A947-70E740481C1C}">
                <a14:useLocalDpi xmlns:a14="http://schemas.microsoft.com/office/drawing/2010/main"/>
              </a:ext>
            </a:extLst>
          </a:blip>
          <a:stretch>
            <a:fillRect/>
          </a:stretch>
        </p:blipFill>
        <p:spPr>
          <a:xfrm>
            <a:off x="7642820" y="2168886"/>
            <a:ext cx="4549180" cy="2828784"/>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417115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6392" y="142503"/>
            <a:ext cx="10836972" cy="1354679"/>
          </a:xfrm>
        </p:spPr>
        <p:txBody>
          <a:bodyPr>
            <a:normAutofit/>
          </a:bodyPr>
          <a:lstStyle/>
          <a:p>
            <a:r>
              <a:rPr lang="en-GB" b="1" dirty="0"/>
              <a:t>Embedding Children’s Rights – Supporting Relationships and Behaviour</a:t>
            </a:r>
          </a:p>
        </p:txBody>
      </p:sp>
      <p:sp>
        <p:nvSpPr>
          <p:cNvPr id="6" name="Content Placeholder 2"/>
          <p:cNvSpPr txBox="1">
            <a:spLocks/>
          </p:cNvSpPr>
          <p:nvPr/>
        </p:nvSpPr>
        <p:spPr bwMode="auto">
          <a:xfrm>
            <a:off x="371475" y="1613455"/>
            <a:ext cx="6791325" cy="488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Font typeface="Arial"/>
              <a:buNone/>
              <a:defRPr sz="2000" b="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marL="457200" indent="-457200">
              <a:buFont typeface="Arial" panose="020B0604020202020204" pitchFamily="34" charset="0"/>
              <a:buChar char="•"/>
            </a:pPr>
            <a:r>
              <a:rPr lang="en-GB" sz="2800" kern="0" dirty="0">
                <a:solidFill>
                  <a:schemeClr val="tx1"/>
                </a:solidFill>
              </a:rPr>
              <a:t>Relationships policies alongside other policies and practice should  incorporate rights-based practice</a:t>
            </a:r>
          </a:p>
          <a:p>
            <a:pPr marL="457200" indent="-457200">
              <a:buFont typeface="Arial" panose="020B0604020202020204" pitchFamily="34" charset="0"/>
              <a:buChar char="•"/>
            </a:pPr>
            <a:r>
              <a:rPr lang="en-GB" sz="2800" kern="0" dirty="0">
                <a:solidFill>
                  <a:schemeClr val="tx1"/>
                </a:solidFill>
              </a:rPr>
              <a:t>Any approaches to promoting positive relationships and behaviour should be fully linked with the </a:t>
            </a:r>
            <a:r>
              <a:rPr lang="en-GB" sz="2800" kern="0" dirty="0" err="1">
                <a:solidFill>
                  <a:schemeClr val="tx1"/>
                </a:solidFill>
              </a:rPr>
              <a:t>UNCRC</a:t>
            </a:r>
            <a:endParaRPr lang="en-GB" sz="2800" kern="0" dirty="0">
              <a:solidFill>
                <a:schemeClr val="tx1"/>
              </a:solidFill>
            </a:endParaRPr>
          </a:p>
          <a:p>
            <a:pPr marL="457200" indent="-457200">
              <a:buFont typeface="Arial" panose="020B0604020202020204" pitchFamily="34" charset="0"/>
              <a:buChar char="•"/>
            </a:pPr>
            <a:r>
              <a:rPr lang="en-GB" sz="2800" kern="0" dirty="0">
                <a:solidFill>
                  <a:schemeClr val="tx1"/>
                </a:solidFill>
              </a:rPr>
              <a:t>Supporting children who have experienced adversity and trauma is a rights-based issue</a:t>
            </a:r>
          </a:p>
        </p:txBody>
      </p:sp>
      <p:sp>
        <p:nvSpPr>
          <p:cNvPr id="10" name="object 6"/>
          <p:cNvSpPr/>
          <p:nvPr/>
        </p:nvSpPr>
        <p:spPr>
          <a:xfrm>
            <a:off x="7581892" y="1194622"/>
            <a:ext cx="4147653" cy="4505706"/>
          </a:xfrm>
          <a:prstGeom prst="rect">
            <a:avLst/>
          </a:prstGeom>
          <a:solidFill>
            <a:srgbClr val="7030A0"/>
          </a:solidFill>
        </p:spPr>
        <p:txBody>
          <a:bodyPr wrap="square" lIns="0" tIns="0" rIns="0" bIns="0" rtlCol="0"/>
          <a:lstStyle/>
          <a:p>
            <a:pPr algn="ctr"/>
            <a:endParaRPr lang="en-GB" sz="2000" dirty="0">
              <a:solidFill>
                <a:schemeClr val="bg1"/>
              </a:solidFill>
              <a:effectLst>
                <a:outerShdw blurRad="38100" dist="38100" dir="2700000" algn="tl">
                  <a:srgbClr val="000000">
                    <a:alpha val="43137"/>
                  </a:srgbClr>
                </a:outerShdw>
              </a:effectLst>
            </a:endParaRPr>
          </a:p>
          <a:p>
            <a:pPr algn="ctr"/>
            <a:r>
              <a:rPr lang="en-GB" sz="2200" dirty="0">
                <a:solidFill>
                  <a:schemeClr val="bg1"/>
                </a:solidFill>
                <a:effectLst>
                  <a:outerShdw blurRad="38100" dist="38100" dir="2700000" algn="tl">
                    <a:srgbClr val="000000">
                      <a:alpha val="43137"/>
                    </a:srgbClr>
                  </a:outerShdw>
                </a:effectLst>
              </a:rPr>
              <a:t>Think about your current relationships policy and </a:t>
            </a:r>
          </a:p>
          <a:p>
            <a:pPr algn="ctr"/>
            <a:r>
              <a:rPr lang="en-GB" sz="2200" dirty="0">
                <a:solidFill>
                  <a:schemeClr val="bg1"/>
                </a:solidFill>
                <a:effectLst>
                  <a:outerShdw blurRad="38100" dist="38100" dir="2700000" algn="tl">
                    <a:srgbClr val="000000">
                      <a:alpha val="43137"/>
                    </a:srgbClr>
                  </a:outerShdw>
                </a:effectLst>
              </a:rPr>
              <a:t>practices. </a:t>
            </a:r>
          </a:p>
          <a:p>
            <a:pPr algn="ctr"/>
            <a:endParaRPr lang="en-GB" sz="2200" dirty="0">
              <a:solidFill>
                <a:schemeClr val="bg1"/>
              </a:solidFill>
              <a:effectLst>
                <a:outerShdw blurRad="38100" dist="38100" dir="2700000" algn="tl">
                  <a:srgbClr val="000000">
                    <a:alpha val="43137"/>
                  </a:srgbClr>
                </a:outerShdw>
              </a:effectLst>
            </a:endParaRPr>
          </a:p>
          <a:p>
            <a:pPr marL="342900" indent="-342900" algn="ctr">
              <a:buFont typeface="Arial" panose="020B0604020202020204" pitchFamily="34" charset="0"/>
              <a:buChar char="•"/>
            </a:pPr>
            <a:r>
              <a:rPr lang="en-GB" sz="2200" dirty="0">
                <a:solidFill>
                  <a:schemeClr val="bg1"/>
                </a:solidFill>
                <a:effectLst>
                  <a:outerShdw blurRad="38100" dist="38100" dir="2700000" algn="tl">
                    <a:srgbClr val="000000">
                      <a:alpha val="43137"/>
                    </a:srgbClr>
                  </a:outerShdw>
                </a:effectLst>
              </a:rPr>
              <a:t>How do they take account of </a:t>
            </a:r>
          </a:p>
          <a:p>
            <a:pPr algn="ctr"/>
            <a:r>
              <a:rPr lang="en-GB" sz="2200" dirty="0">
                <a:solidFill>
                  <a:schemeClr val="bg1"/>
                </a:solidFill>
                <a:effectLst>
                  <a:outerShdw blurRad="38100" dist="38100" dir="2700000" algn="tl">
                    <a:srgbClr val="000000">
                      <a:alpha val="43137"/>
                    </a:srgbClr>
                  </a:outerShdw>
                </a:effectLst>
              </a:rPr>
              <a:t>the </a:t>
            </a:r>
            <a:r>
              <a:rPr lang="en-GB" sz="2200" dirty="0" err="1">
                <a:solidFill>
                  <a:schemeClr val="bg1"/>
                </a:solidFill>
                <a:effectLst>
                  <a:outerShdw blurRad="38100" dist="38100" dir="2700000" algn="tl">
                    <a:srgbClr val="000000">
                      <a:alpha val="43137"/>
                    </a:srgbClr>
                  </a:outerShdw>
                </a:effectLst>
              </a:rPr>
              <a:t>UNCRC</a:t>
            </a:r>
            <a:r>
              <a:rPr lang="en-GB" sz="2200" dirty="0">
                <a:solidFill>
                  <a:schemeClr val="bg1"/>
                </a:solidFill>
                <a:effectLst>
                  <a:outerShdw blurRad="38100" dist="38100" dir="2700000" algn="tl">
                    <a:srgbClr val="000000">
                      <a:alpha val="43137"/>
                    </a:srgbClr>
                  </a:outerShdw>
                </a:effectLst>
              </a:rPr>
              <a:t>?</a:t>
            </a:r>
          </a:p>
          <a:p>
            <a:pPr marL="342900" indent="-342900" algn="ctr">
              <a:buFont typeface="Arial" panose="020B0604020202020204" pitchFamily="34" charset="0"/>
              <a:buChar char="•"/>
            </a:pPr>
            <a:r>
              <a:rPr lang="en-GB" sz="2200" dirty="0">
                <a:solidFill>
                  <a:schemeClr val="bg1"/>
                </a:solidFill>
                <a:effectLst>
                  <a:outerShdw blurRad="38100" dist="38100" dir="2700000" algn="tl">
                    <a:srgbClr val="000000">
                      <a:alpha val="43137"/>
                    </a:srgbClr>
                  </a:outerShdw>
                </a:effectLst>
              </a:rPr>
              <a:t>What specific articles might </a:t>
            </a:r>
          </a:p>
          <a:p>
            <a:pPr algn="ctr"/>
            <a:r>
              <a:rPr lang="en-GB" sz="2200" dirty="0">
                <a:solidFill>
                  <a:schemeClr val="bg1"/>
                </a:solidFill>
                <a:effectLst>
                  <a:outerShdw blurRad="38100" dist="38100" dir="2700000" algn="tl">
                    <a:srgbClr val="000000">
                      <a:alpha val="43137"/>
                    </a:srgbClr>
                  </a:outerShdw>
                </a:effectLst>
              </a:rPr>
              <a:t>be relevant to this?</a:t>
            </a:r>
          </a:p>
          <a:p>
            <a:pPr marL="342900" indent="-342900" algn="ctr">
              <a:buFont typeface="Arial" panose="020B0604020202020204" pitchFamily="34" charset="0"/>
              <a:buChar char="•"/>
            </a:pPr>
            <a:r>
              <a:rPr lang="en-GB" sz="2200" dirty="0">
                <a:solidFill>
                  <a:schemeClr val="bg1"/>
                </a:solidFill>
                <a:effectLst>
                  <a:outerShdw blurRad="38100" dist="38100" dir="2700000" algn="tl">
                    <a:srgbClr val="000000">
                      <a:alpha val="43137"/>
                    </a:srgbClr>
                  </a:outerShdw>
                </a:effectLst>
              </a:rPr>
              <a:t>How can a rights based </a:t>
            </a:r>
          </a:p>
          <a:p>
            <a:pPr algn="ctr"/>
            <a:r>
              <a:rPr lang="en-GB" sz="2200" dirty="0">
                <a:solidFill>
                  <a:schemeClr val="bg1"/>
                </a:solidFill>
                <a:effectLst>
                  <a:outerShdw blurRad="38100" dist="38100" dir="2700000" algn="tl">
                    <a:srgbClr val="000000">
                      <a:alpha val="43137"/>
                    </a:srgbClr>
                  </a:outerShdw>
                </a:effectLst>
              </a:rPr>
              <a:t>approach support relationships </a:t>
            </a:r>
          </a:p>
          <a:p>
            <a:pPr algn="ctr"/>
            <a:r>
              <a:rPr lang="en-GB" sz="2200" dirty="0">
                <a:solidFill>
                  <a:schemeClr val="bg1"/>
                </a:solidFill>
                <a:effectLst>
                  <a:outerShdw blurRad="38100" dist="38100" dir="2700000" algn="tl">
                    <a:srgbClr val="000000">
                      <a:alpha val="43137"/>
                    </a:srgbClr>
                  </a:outerShdw>
                </a:effectLst>
              </a:rPr>
              <a:t>and behaviour?</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79727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6751" y="325460"/>
            <a:ext cx="10836972" cy="965095"/>
          </a:xfrm>
        </p:spPr>
        <p:txBody>
          <a:bodyPr>
            <a:normAutofit fontScale="90000"/>
          </a:bodyPr>
          <a:lstStyle/>
          <a:p>
            <a:r>
              <a:rPr lang="en-GB" b="1" dirty="0"/>
              <a:t>Embedding Children’s Rights – Learning for Sustainability</a:t>
            </a:r>
          </a:p>
        </p:txBody>
      </p:sp>
      <p:sp>
        <p:nvSpPr>
          <p:cNvPr id="8" name="object 9"/>
          <p:cNvSpPr txBox="1"/>
          <p:nvPr/>
        </p:nvSpPr>
        <p:spPr>
          <a:xfrm>
            <a:off x="684740" y="1810384"/>
            <a:ext cx="6640610" cy="2000548"/>
          </a:xfrm>
          <a:prstGeom prst="rect">
            <a:avLst/>
          </a:prstGeom>
        </p:spPr>
        <p:txBody>
          <a:bodyPr vert="horz" wrap="square" lIns="0" tIns="0" rIns="0" bIns="0" rtlCol="0" anchor="t">
            <a:spAutoFit/>
          </a:bodyPr>
          <a:lstStyle/>
          <a:p>
            <a:pPr marL="469900" indent="-457200">
              <a:lnSpc>
                <a:spcPct val="100000"/>
              </a:lnSpc>
              <a:spcBef>
                <a:spcPts val="1495"/>
              </a:spcBef>
              <a:buFont typeface="Arial" panose="020B0604020202020204" pitchFamily="34" charset="0"/>
              <a:buChar char="•"/>
            </a:pPr>
            <a:r>
              <a:rPr sz="2600" spc="-5" dirty="0">
                <a:latin typeface="Arial"/>
                <a:cs typeface="Arial"/>
              </a:rPr>
              <a:t>Le</a:t>
            </a:r>
            <a:r>
              <a:rPr sz="2600" dirty="0">
                <a:latin typeface="Arial"/>
                <a:cs typeface="Arial"/>
              </a:rPr>
              <a:t>a</a:t>
            </a:r>
            <a:r>
              <a:rPr sz="2600" spc="-5" dirty="0">
                <a:latin typeface="Arial"/>
                <a:cs typeface="Arial"/>
              </a:rPr>
              <a:t>rn</a:t>
            </a:r>
            <a:r>
              <a:rPr sz="2600" dirty="0">
                <a:latin typeface="Arial"/>
                <a:cs typeface="Arial"/>
              </a:rPr>
              <a:t>i</a:t>
            </a:r>
            <a:r>
              <a:rPr sz="2600" spc="-5" dirty="0">
                <a:latin typeface="Arial"/>
                <a:cs typeface="Arial"/>
              </a:rPr>
              <a:t>ng</a:t>
            </a:r>
            <a:r>
              <a:rPr sz="2600" spc="15" dirty="0">
                <a:latin typeface="Arial"/>
                <a:cs typeface="Arial"/>
              </a:rPr>
              <a:t> </a:t>
            </a:r>
            <a:r>
              <a:rPr sz="2600" spc="-5" dirty="0">
                <a:latin typeface="Arial"/>
                <a:cs typeface="Arial"/>
              </a:rPr>
              <a:t>for</a:t>
            </a:r>
            <a:r>
              <a:rPr sz="2600" spc="5" dirty="0">
                <a:latin typeface="Arial"/>
                <a:cs typeface="Arial"/>
              </a:rPr>
              <a:t> </a:t>
            </a:r>
            <a:r>
              <a:rPr sz="2600" spc="-5" dirty="0">
                <a:latin typeface="Arial"/>
                <a:cs typeface="Arial"/>
              </a:rPr>
              <a:t>s</a:t>
            </a:r>
            <a:r>
              <a:rPr sz="2600" dirty="0">
                <a:latin typeface="Arial"/>
                <a:cs typeface="Arial"/>
              </a:rPr>
              <a:t>u</a:t>
            </a:r>
            <a:r>
              <a:rPr sz="2600" spc="-5" dirty="0">
                <a:latin typeface="Arial"/>
                <a:cs typeface="Arial"/>
              </a:rPr>
              <a:t>st</a:t>
            </a:r>
            <a:r>
              <a:rPr sz="2600" dirty="0">
                <a:latin typeface="Arial"/>
                <a:cs typeface="Arial"/>
              </a:rPr>
              <a:t>a</a:t>
            </a:r>
            <a:r>
              <a:rPr sz="2600" spc="-5" dirty="0">
                <a:latin typeface="Arial"/>
                <a:cs typeface="Arial"/>
              </a:rPr>
              <a:t>in</a:t>
            </a:r>
            <a:r>
              <a:rPr sz="2600" dirty="0">
                <a:latin typeface="Arial"/>
                <a:cs typeface="Arial"/>
              </a:rPr>
              <a:t>a</a:t>
            </a:r>
            <a:r>
              <a:rPr sz="2600" spc="-5" dirty="0">
                <a:latin typeface="Arial"/>
                <a:cs typeface="Arial"/>
              </a:rPr>
              <a:t>bi</a:t>
            </a:r>
            <a:r>
              <a:rPr sz="2600" dirty="0">
                <a:latin typeface="Arial"/>
                <a:cs typeface="Arial"/>
              </a:rPr>
              <a:t>l</a:t>
            </a:r>
            <a:r>
              <a:rPr sz="2600" spc="-5" dirty="0">
                <a:latin typeface="Arial"/>
                <a:cs typeface="Arial"/>
              </a:rPr>
              <a:t>ity</a:t>
            </a:r>
            <a:r>
              <a:rPr sz="2600" spc="-10" dirty="0">
                <a:latin typeface="Arial"/>
                <a:cs typeface="Arial"/>
              </a:rPr>
              <a:t> </a:t>
            </a:r>
            <a:r>
              <a:rPr sz="2600" spc="-5" dirty="0">
                <a:latin typeface="Arial"/>
                <a:cs typeface="Arial"/>
              </a:rPr>
              <a:t>c</a:t>
            </a:r>
            <a:r>
              <a:rPr sz="2600" dirty="0">
                <a:latin typeface="Arial"/>
                <a:cs typeface="Arial"/>
              </a:rPr>
              <a:t>a</a:t>
            </a:r>
            <a:r>
              <a:rPr sz="2600" spc="-5" dirty="0">
                <a:latin typeface="Arial"/>
                <a:cs typeface="Arial"/>
              </a:rPr>
              <a:t>n</a:t>
            </a:r>
            <a:r>
              <a:rPr lang="en-GB" sz="2600" dirty="0">
                <a:latin typeface="Arial"/>
                <a:cs typeface="Arial"/>
              </a:rPr>
              <a:t> </a:t>
            </a:r>
            <a:r>
              <a:rPr sz="2600" dirty="0">
                <a:latin typeface="Arial"/>
                <a:cs typeface="Arial"/>
              </a:rPr>
              <a:t>h</a:t>
            </a:r>
            <a:r>
              <a:rPr sz="2600" spc="-5" dirty="0">
                <a:latin typeface="Arial"/>
                <a:cs typeface="Arial"/>
              </a:rPr>
              <a:t>e</a:t>
            </a:r>
            <a:r>
              <a:rPr sz="2600" dirty="0">
                <a:latin typeface="Arial"/>
                <a:cs typeface="Arial"/>
              </a:rPr>
              <a:t>l</a:t>
            </a:r>
            <a:r>
              <a:rPr sz="2600" spc="-5" dirty="0">
                <a:latin typeface="Arial"/>
                <a:cs typeface="Arial"/>
              </a:rPr>
              <a:t>p </a:t>
            </a:r>
            <a:r>
              <a:rPr sz="2600" spc="0" dirty="0">
                <a:latin typeface="Arial"/>
                <a:cs typeface="Arial"/>
              </a:rPr>
              <a:t>s</a:t>
            </a:r>
            <a:r>
              <a:rPr sz="2600" spc="-5" dirty="0">
                <a:latin typeface="Arial"/>
                <a:cs typeface="Arial"/>
              </a:rPr>
              <a:t>c</a:t>
            </a:r>
            <a:r>
              <a:rPr sz="2600" dirty="0">
                <a:latin typeface="Arial"/>
                <a:cs typeface="Arial"/>
              </a:rPr>
              <a:t>h</a:t>
            </a:r>
            <a:r>
              <a:rPr sz="2600" spc="-5" dirty="0">
                <a:latin typeface="Arial"/>
                <a:cs typeface="Arial"/>
              </a:rPr>
              <a:t>o</a:t>
            </a:r>
            <a:r>
              <a:rPr sz="2600" dirty="0">
                <a:latin typeface="Arial"/>
                <a:cs typeface="Arial"/>
              </a:rPr>
              <a:t>o</a:t>
            </a:r>
            <a:r>
              <a:rPr sz="2600" spc="-5" dirty="0">
                <a:latin typeface="Arial"/>
                <a:cs typeface="Arial"/>
              </a:rPr>
              <a:t>ls</a:t>
            </a:r>
            <a:r>
              <a:rPr sz="2600" dirty="0">
                <a:latin typeface="Arial"/>
                <a:cs typeface="Arial"/>
              </a:rPr>
              <a:t> </a:t>
            </a:r>
            <a:r>
              <a:rPr sz="2600" spc="-5" dirty="0">
                <a:latin typeface="Arial"/>
                <a:cs typeface="Arial"/>
              </a:rPr>
              <a:t>a</a:t>
            </a:r>
            <a:r>
              <a:rPr sz="2600" spc="0" dirty="0">
                <a:latin typeface="Arial"/>
                <a:cs typeface="Arial"/>
              </a:rPr>
              <a:t>n</a:t>
            </a:r>
            <a:r>
              <a:rPr sz="2600" spc="-5" dirty="0">
                <a:latin typeface="Arial"/>
                <a:cs typeface="Arial"/>
              </a:rPr>
              <a:t>d </a:t>
            </a:r>
            <a:r>
              <a:rPr sz="2600" dirty="0">
                <a:latin typeface="Arial"/>
                <a:cs typeface="Arial"/>
              </a:rPr>
              <a:t>t</a:t>
            </a:r>
            <a:r>
              <a:rPr sz="2600" spc="-5" dirty="0">
                <a:latin typeface="Arial"/>
                <a:cs typeface="Arial"/>
              </a:rPr>
              <a:t>h</a:t>
            </a:r>
            <a:r>
              <a:rPr sz="2600" dirty="0">
                <a:latin typeface="Arial"/>
                <a:cs typeface="Arial"/>
              </a:rPr>
              <a:t>e</a:t>
            </a:r>
            <a:r>
              <a:rPr sz="2600" spc="-5" dirty="0">
                <a:latin typeface="Arial"/>
                <a:cs typeface="Arial"/>
              </a:rPr>
              <a:t>ir</a:t>
            </a:r>
            <a:r>
              <a:rPr sz="2600" spc="5" dirty="0">
                <a:latin typeface="Arial"/>
                <a:cs typeface="Arial"/>
              </a:rPr>
              <a:t> </a:t>
            </a:r>
            <a:r>
              <a:rPr sz="2600" spc="-5" dirty="0">
                <a:latin typeface="Arial"/>
                <a:cs typeface="Arial"/>
              </a:rPr>
              <a:t>wid</a:t>
            </a:r>
            <a:r>
              <a:rPr sz="2600" dirty="0">
                <a:latin typeface="Arial"/>
                <a:cs typeface="Arial"/>
              </a:rPr>
              <a:t>e</a:t>
            </a:r>
            <a:r>
              <a:rPr sz="2600" spc="-5" dirty="0">
                <a:latin typeface="Arial"/>
                <a:cs typeface="Arial"/>
              </a:rPr>
              <a:t>r c</a:t>
            </a:r>
            <a:r>
              <a:rPr sz="2600" dirty="0">
                <a:latin typeface="Arial"/>
                <a:cs typeface="Arial"/>
              </a:rPr>
              <a:t>o</a:t>
            </a:r>
            <a:r>
              <a:rPr sz="2600" spc="-5" dirty="0">
                <a:latin typeface="Arial"/>
                <a:cs typeface="Arial"/>
              </a:rPr>
              <a:t>mmu</a:t>
            </a:r>
            <a:r>
              <a:rPr sz="2600" dirty="0">
                <a:latin typeface="Arial"/>
                <a:cs typeface="Arial"/>
              </a:rPr>
              <a:t>n</a:t>
            </a:r>
            <a:r>
              <a:rPr sz="2600" spc="-5" dirty="0">
                <a:latin typeface="Arial"/>
                <a:cs typeface="Arial"/>
              </a:rPr>
              <a:t>it</a:t>
            </a:r>
            <a:r>
              <a:rPr sz="2600" dirty="0">
                <a:latin typeface="Arial"/>
                <a:cs typeface="Arial"/>
              </a:rPr>
              <a:t>i</a:t>
            </a:r>
            <a:r>
              <a:rPr sz="2600" spc="-5" dirty="0">
                <a:latin typeface="Arial"/>
                <a:cs typeface="Arial"/>
              </a:rPr>
              <a:t>es</a:t>
            </a:r>
            <a:r>
              <a:rPr sz="2600" spc="15" dirty="0">
                <a:latin typeface="Arial"/>
                <a:cs typeface="Arial"/>
              </a:rPr>
              <a:t> </a:t>
            </a:r>
            <a:r>
              <a:rPr sz="2600" spc="-5" dirty="0">
                <a:latin typeface="Arial"/>
                <a:cs typeface="Arial"/>
              </a:rPr>
              <a:t>to b</a:t>
            </a:r>
            <a:r>
              <a:rPr sz="2600" dirty="0">
                <a:latin typeface="Arial"/>
                <a:cs typeface="Arial"/>
              </a:rPr>
              <a:t>u</a:t>
            </a:r>
            <a:r>
              <a:rPr sz="2600" spc="-5" dirty="0">
                <a:latin typeface="Arial"/>
                <a:cs typeface="Arial"/>
              </a:rPr>
              <a:t>ild</a:t>
            </a:r>
            <a:r>
              <a:rPr sz="2600" spc="15" dirty="0">
                <a:latin typeface="Arial"/>
                <a:cs typeface="Arial"/>
              </a:rPr>
              <a:t> </a:t>
            </a:r>
            <a:r>
              <a:rPr sz="2600" spc="-5" dirty="0">
                <a:latin typeface="Arial"/>
                <a:cs typeface="Arial"/>
              </a:rPr>
              <a:t>a </a:t>
            </a:r>
            <a:r>
              <a:rPr sz="2600" spc="0" dirty="0">
                <a:latin typeface="Arial"/>
                <a:cs typeface="Arial"/>
              </a:rPr>
              <a:t>s</a:t>
            </a:r>
            <a:r>
              <a:rPr sz="2600" spc="-5" dirty="0">
                <a:latin typeface="Arial"/>
                <a:cs typeface="Arial"/>
              </a:rPr>
              <a:t>o</a:t>
            </a:r>
            <a:r>
              <a:rPr sz="2600" dirty="0">
                <a:latin typeface="Arial"/>
                <a:cs typeface="Arial"/>
              </a:rPr>
              <a:t>c</a:t>
            </a:r>
            <a:r>
              <a:rPr sz="2600" spc="-5" dirty="0">
                <a:latin typeface="Arial"/>
                <a:cs typeface="Arial"/>
              </a:rPr>
              <a:t>i</a:t>
            </a:r>
            <a:r>
              <a:rPr sz="2600" dirty="0">
                <a:latin typeface="Arial"/>
                <a:cs typeface="Arial"/>
              </a:rPr>
              <a:t>a</a:t>
            </a:r>
            <a:r>
              <a:rPr sz="2600" spc="-5" dirty="0">
                <a:latin typeface="Arial"/>
                <a:cs typeface="Arial"/>
              </a:rPr>
              <a:t>ll</a:t>
            </a:r>
            <a:r>
              <a:rPr sz="2600" spc="50" dirty="0">
                <a:latin typeface="Arial"/>
                <a:cs typeface="Arial"/>
              </a:rPr>
              <a:t>y</a:t>
            </a:r>
            <a:r>
              <a:rPr sz="2600" spc="-5" dirty="0">
                <a:latin typeface="Arial"/>
                <a:cs typeface="Arial"/>
              </a:rPr>
              <a:t>- ju</a:t>
            </a:r>
            <a:r>
              <a:rPr sz="2600" dirty="0">
                <a:latin typeface="Arial"/>
                <a:cs typeface="Arial"/>
              </a:rPr>
              <a:t>s</a:t>
            </a:r>
            <a:r>
              <a:rPr sz="2600" spc="-5" dirty="0">
                <a:latin typeface="Arial"/>
                <a:cs typeface="Arial"/>
              </a:rPr>
              <a:t>t, sus</a:t>
            </a:r>
            <a:r>
              <a:rPr sz="2600" dirty="0">
                <a:latin typeface="Arial"/>
                <a:cs typeface="Arial"/>
              </a:rPr>
              <a:t>t</a:t>
            </a:r>
            <a:r>
              <a:rPr sz="2600" spc="-5" dirty="0">
                <a:latin typeface="Arial"/>
                <a:cs typeface="Arial"/>
              </a:rPr>
              <a:t>ai</a:t>
            </a:r>
            <a:r>
              <a:rPr sz="2600" dirty="0">
                <a:latin typeface="Arial"/>
                <a:cs typeface="Arial"/>
              </a:rPr>
              <a:t>n</a:t>
            </a:r>
            <a:r>
              <a:rPr sz="2600" spc="-5" dirty="0">
                <a:latin typeface="Arial"/>
                <a:cs typeface="Arial"/>
              </a:rPr>
              <a:t>ab</a:t>
            </a:r>
            <a:r>
              <a:rPr sz="2600" dirty="0">
                <a:latin typeface="Arial"/>
                <a:cs typeface="Arial"/>
              </a:rPr>
              <a:t>l</a:t>
            </a:r>
            <a:r>
              <a:rPr sz="2600" spc="-5" dirty="0">
                <a:latin typeface="Arial"/>
                <a:cs typeface="Arial"/>
              </a:rPr>
              <a:t>e </a:t>
            </a:r>
            <a:r>
              <a:rPr sz="2600" dirty="0">
                <a:latin typeface="Arial"/>
                <a:cs typeface="Arial"/>
              </a:rPr>
              <a:t>a</a:t>
            </a:r>
            <a:r>
              <a:rPr sz="2600" spc="-5" dirty="0">
                <a:latin typeface="Arial"/>
                <a:cs typeface="Arial"/>
              </a:rPr>
              <a:t>nd</a:t>
            </a:r>
            <a:r>
              <a:rPr lang="en-GB" sz="2600" dirty="0">
                <a:latin typeface="Arial"/>
                <a:cs typeface="Arial"/>
              </a:rPr>
              <a:t> </a:t>
            </a:r>
            <a:r>
              <a:rPr sz="2600" dirty="0">
                <a:latin typeface="Arial"/>
                <a:cs typeface="Arial"/>
              </a:rPr>
              <a:t>e</a:t>
            </a:r>
            <a:r>
              <a:rPr sz="2600" spc="-5" dirty="0">
                <a:latin typeface="Arial"/>
                <a:cs typeface="Arial"/>
              </a:rPr>
              <a:t>q</a:t>
            </a:r>
            <a:r>
              <a:rPr sz="2600" dirty="0">
                <a:latin typeface="Arial"/>
                <a:cs typeface="Arial"/>
              </a:rPr>
              <a:t>u</a:t>
            </a:r>
            <a:r>
              <a:rPr sz="2600" spc="-5" dirty="0">
                <a:latin typeface="Arial"/>
                <a:cs typeface="Arial"/>
              </a:rPr>
              <a:t>it</a:t>
            </a:r>
            <a:r>
              <a:rPr sz="2600" dirty="0">
                <a:latin typeface="Arial"/>
                <a:cs typeface="Arial"/>
              </a:rPr>
              <a:t>a</a:t>
            </a:r>
            <a:r>
              <a:rPr sz="2600" spc="-5" dirty="0">
                <a:latin typeface="Arial"/>
                <a:cs typeface="Arial"/>
              </a:rPr>
              <a:t>b</a:t>
            </a:r>
            <a:r>
              <a:rPr sz="2600" dirty="0">
                <a:latin typeface="Arial"/>
                <a:cs typeface="Arial"/>
              </a:rPr>
              <a:t>l</a:t>
            </a:r>
            <a:r>
              <a:rPr sz="2600" spc="-5" dirty="0">
                <a:latin typeface="Arial"/>
                <a:cs typeface="Arial"/>
              </a:rPr>
              <a:t>e</a:t>
            </a:r>
            <a:r>
              <a:rPr sz="2600" spc="15" dirty="0">
                <a:latin typeface="Arial"/>
                <a:cs typeface="Arial"/>
              </a:rPr>
              <a:t> </a:t>
            </a:r>
            <a:r>
              <a:rPr sz="2600" spc="-5" dirty="0">
                <a:latin typeface="Arial"/>
                <a:cs typeface="Arial"/>
              </a:rPr>
              <a:t>s</a:t>
            </a:r>
            <a:r>
              <a:rPr sz="2600" dirty="0">
                <a:latin typeface="Arial"/>
                <a:cs typeface="Arial"/>
              </a:rPr>
              <a:t>o</a:t>
            </a:r>
            <a:r>
              <a:rPr sz="2600" spc="-5" dirty="0">
                <a:latin typeface="Arial"/>
                <a:cs typeface="Arial"/>
              </a:rPr>
              <a:t>c</a:t>
            </a:r>
            <a:r>
              <a:rPr sz="2600" dirty="0">
                <a:latin typeface="Arial"/>
                <a:cs typeface="Arial"/>
              </a:rPr>
              <a:t>i</a:t>
            </a:r>
            <a:r>
              <a:rPr sz="2600" spc="-5" dirty="0">
                <a:latin typeface="Arial"/>
                <a:cs typeface="Arial"/>
              </a:rPr>
              <a:t>ety</a:t>
            </a:r>
            <a:r>
              <a:rPr sz="2600" spc="-15" dirty="0">
                <a:latin typeface="Arial"/>
                <a:cs typeface="Arial"/>
              </a:rPr>
              <a:t> </a:t>
            </a:r>
            <a:r>
              <a:rPr sz="2600" spc="-5" dirty="0">
                <a:latin typeface="Arial"/>
                <a:cs typeface="Arial"/>
              </a:rPr>
              <a:t>a</a:t>
            </a:r>
            <a:r>
              <a:rPr sz="2600" dirty="0">
                <a:latin typeface="Arial"/>
                <a:cs typeface="Arial"/>
              </a:rPr>
              <a:t>n</a:t>
            </a:r>
            <a:r>
              <a:rPr sz="2600" spc="-5" dirty="0">
                <a:latin typeface="Arial"/>
                <a:cs typeface="Arial"/>
              </a:rPr>
              <a:t>d </a:t>
            </a:r>
            <a:r>
              <a:rPr sz="2600" spc="0" dirty="0">
                <a:latin typeface="Arial"/>
                <a:cs typeface="Arial"/>
              </a:rPr>
              <a:t>h</a:t>
            </a:r>
            <a:r>
              <a:rPr sz="2600" spc="-5" dirty="0">
                <a:latin typeface="Arial"/>
                <a:cs typeface="Arial"/>
              </a:rPr>
              <a:t>as</a:t>
            </a:r>
            <a:r>
              <a:rPr sz="2600" spc="5" dirty="0">
                <a:latin typeface="Arial"/>
                <a:cs typeface="Arial"/>
              </a:rPr>
              <a:t> </a:t>
            </a:r>
            <a:r>
              <a:rPr sz="2600" spc="-5" dirty="0">
                <a:latin typeface="Arial"/>
                <a:cs typeface="Arial"/>
              </a:rPr>
              <a:t>a</a:t>
            </a:r>
            <a:r>
              <a:rPr sz="2600" spc="5" dirty="0">
                <a:latin typeface="Arial"/>
                <a:cs typeface="Arial"/>
              </a:rPr>
              <a:t> </a:t>
            </a:r>
            <a:r>
              <a:rPr sz="2600" spc="-5" dirty="0">
                <a:latin typeface="Arial"/>
                <a:cs typeface="Arial"/>
              </a:rPr>
              <a:t>c</a:t>
            </a:r>
            <a:r>
              <a:rPr sz="2600" dirty="0">
                <a:latin typeface="Arial"/>
                <a:cs typeface="Arial"/>
              </a:rPr>
              <a:t>l</a:t>
            </a:r>
            <a:r>
              <a:rPr sz="2600" spc="-5" dirty="0">
                <a:latin typeface="Arial"/>
                <a:cs typeface="Arial"/>
              </a:rPr>
              <a:t>e</a:t>
            </a:r>
            <a:r>
              <a:rPr sz="2600" dirty="0">
                <a:latin typeface="Arial"/>
                <a:cs typeface="Arial"/>
              </a:rPr>
              <a:t>a</a:t>
            </a:r>
            <a:r>
              <a:rPr sz="2600" spc="-5" dirty="0">
                <a:latin typeface="Arial"/>
                <a:cs typeface="Arial"/>
              </a:rPr>
              <a:t>r li</a:t>
            </a:r>
            <a:r>
              <a:rPr sz="2600" dirty="0">
                <a:latin typeface="Arial"/>
                <a:cs typeface="Arial"/>
              </a:rPr>
              <a:t>n</a:t>
            </a:r>
            <a:r>
              <a:rPr sz="2600" spc="-5" dirty="0">
                <a:latin typeface="Arial"/>
                <a:cs typeface="Arial"/>
              </a:rPr>
              <a:t>k</a:t>
            </a:r>
            <a:r>
              <a:rPr sz="2600" dirty="0">
                <a:latin typeface="Arial"/>
                <a:cs typeface="Arial"/>
              </a:rPr>
              <a:t> </a:t>
            </a:r>
            <a:r>
              <a:rPr sz="2600" spc="-5" dirty="0">
                <a:latin typeface="Arial"/>
                <a:cs typeface="Arial"/>
              </a:rPr>
              <a:t>with</a:t>
            </a:r>
            <a:r>
              <a:rPr sz="2600" dirty="0">
                <a:latin typeface="Arial"/>
                <a:cs typeface="Arial"/>
              </a:rPr>
              <a:t> </a:t>
            </a:r>
            <a:r>
              <a:rPr sz="2600" spc="-5" dirty="0">
                <a:latin typeface="Arial"/>
                <a:cs typeface="Arial"/>
              </a:rPr>
              <a:t>a</a:t>
            </a:r>
            <a:r>
              <a:rPr sz="2600" spc="5" dirty="0">
                <a:latin typeface="Arial"/>
                <a:cs typeface="Arial"/>
              </a:rPr>
              <a:t> </a:t>
            </a:r>
            <a:r>
              <a:rPr lang="en-GB" sz="2600" spc="-5" dirty="0">
                <a:latin typeface="Arial"/>
                <a:cs typeface="Arial"/>
              </a:rPr>
              <a:t>rights-based</a:t>
            </a:r>
            <a:r>
              <a:rPr sz="2600" spc="-5" dirty="0">
                <a:latin typeface="Arial"/>
                <a:cs typeface="Arial"/>
              </a:rPr>
              <a:t> </a:t>
            </a:r>
            <a:r>
              <a:rPr sz="2600" spc="0" dirty="0">
                <a:latin typeface="Arial"/>
                <a:cs typeface="Arial"/>
              </a:rPr>
              <a:t>a</a:t>
            </a:r>
            <a:r>
              <a:rPr sz="2600" spc="-5" dirty="0">
                <a:latin typeface="Arial"/>
                <a:cs typeface="Arial"/>
              </a:rPr>
              <a:t>g</a:t>
            </a:r>
            <a:r>
              <a:rPr sz="2600" dirty="0">
                <a:latin typeface="Arial"/>
                <a:cs typeface="Arial"/>
              </a:rPr>
              <a:t>e</a:t>
            </a:r>
            <a:r>
              <a:rPr sz="2600" spc="-5" dirty="0">
                <a:latin typeface="Arial"/>
                <a:cs typeface="Arial"/>
              </a:rPr>
              <a:t>n</a:t>
            </a:r>
            <a:r>
              <a:rPr sz="2600" dirty="0">
                <a:latin typeface="Arial"/>
                <a:cs typeface="Arial"/>
              </a:rPr>
              <a:t>d</a:t>
            </a:r>
            <a:r>
              <a:rPr sz="2600" spc="-5" dirty="0">
                <a:latin typeface="Arial"/>
                <a:cs typeface="Arial"/>
              </a:rPr>
              <a:t>a</a:t>
            </a:r>
            <a:endParaRPr sz="2600" dirty="0">
              <a:latin typeface="Arial"/>
              <a:cs typeface="Arial"/>
            </a:endParaRPr>
          </a:p>
        </p:txBody>
      </p:sp>
      <p:sp>
        <p:nvSpPr>
          <p:cNvPr id="13" name="object 6" descr="Text - how do you develop learner's awareness learning for sustainability and it's links to the convention"/>
          <p:cNvSpPr/>
          <p:nvPr/>
        </p:nvSpPr>
        <p:spPr>
          <a:xfrm>
            <a:off x="7811627" y="1379639"/>
            <a:ext cx="3525773" cy="4505706"/>
          </a:xfrm>
          <a:prstGeom prst="rect">
            <a:avLst/>
          </a:prstGeom>
          <a:solidFill>
            <a:srgbClr val="7030A0"/>
          </a:solidFill>
        </p:spPr>
        <p:txBody>
          <a:bodyPr wrap="square" lIns="0" tIns="0" rIns="0" bIns="0" rtlCol="0"/>
          <a:lstStyle/>
          <a:p>
            <a:endParaRPr/>
          </a:p>
        </p:txBody>
      </p:sp>
      <p:sp>
        <p:nvSpPr>
          <p:cNvPr id="12" name="object 10"/>
          <p:cNvSpPr txBox="1"/>
          <p:nvPr/>
        </p:nvSpPr>
        <p:spPr>
          <a:xfrm>
            <a:off x="8028548" y="1624095"/>
            <a:ext cx="2822575" cy="1538883"/>
          </a:xfrm>
          <a:prstGeom prst="rect">
            <a:avLst/>
          </a:prstGeom>
        </p:spPr>
        <p:txBody>
          <a:bodyPr vert="horz" wrap="square" lIns="0" tIns="0" rIns="0" bIns="0" rtlCol="0">
            <a:spAutoFit/>
          </a:bodyPr>
          <a:lstStyle/>
          <a:p>
            <a:pPr marL="12700" marR="5080" indent="-635" algn="ctr">
              <a:lnSpc>
                <a:spcPct val="100000"/>
              </a:lnSpc>
            </a:pPr>
            <a:r>
              <a:rPr sz="2000">
                <a:solidFill>
                  <a:schemeClr val="bg1"/>
                </a:solidFill>
                <a:latin typeface="Arial"/>
                <a:cs typeface="Arial"/>
              </a:rPr>
              <a:t>How</a:t>
            </a:r>
            <a:r>
              <a:rPr sz="2000" spc="-15">
                <a:solidFill>
                  <a:schemeClr val="bg1"/>
                </a:solidFill>
                <a:latin typeface="Arial"/>
                <a:cs typeface="Arial"/>
              </a:rPr>
              <a:t> </a:t>
            </a:r>
            <a:r>
              <a:rPr sz="2000">
                <a:solidFill>
                  <a:schemeClr val="bg1"/>
                </a:solidFill>
                <a:latin typeface="Arial"/>
                <a:cs typeface="Arial"/>
              </a:rPr>
              <a:t>do</a:t>
            </a:r>
            <a:r>
              <a:rPr sz="2000" spc="-15">
                <a:solidFill>
                  <a:schemeClr val="bg1"/>
                </a:solidFill>
                <a:latin typeface="Arial"/>
                <a:cs typeface="Arial"/>
              </a:rPr>
              <a:t> </a:t>
            </a:r>
            <a:r>
              <a:rPr sz="2000" spc="-10">
                <a:solidFill>
                  <a:schemeClr val="bg1"/>
                </a:solidFill>
                <a:latin typeface="Arial"/>
                <a:cs typeface="Arial"/>
              </a:rPr>
              <a:t>y</a:t>
            </a:r>
            <a:r>
              <a:rPr sz="2000">
                <a:solidFill>
                  <a:schemeClr val="bg1"/>
                </a:solidFill>
                <a:latin typeface="Arial"/>
                <a:cs typeface="Arial"/>
              </a:rPr>
              <a:t>ou de</a:t>
            </a:r>
            <a:r>
              <a:rPr sz="2000" spc="-15">
                <a:solidFill>
                  <a:schemeClr val="bg1"/>
                </a:solidFill>
                <a:latin typeface="Arial"/>
                <a:cs typeface="Arial"/>
              </a:rPr>
              <a:t>v</a:t>
            </a:r>
            <a:r>
              <a:rPr sz="2000">
                <a:solidFill>
                  <a:schemeClr val="bg1"/>
                </a:solidFill>
                <a:latin typeface="Arial"/>
                <a:cs typeface="Arial"/>
              </a:rPr>
              <a:t>elop lea</a:t>
            </a:r>
            <a:r>
              <a:rPr sz="2000" spc="5">
                <a:solidFill>
                  <a:schemeClr val="bg1"/>
                </a:solidFill>
                <a:latin typeface="Arial"/>
                <a:cs typeface="Arial"/>
              </a:rPr>
              <a:t>r</a:t>
            </a:r>
            <a:r>
              <a:rPr sz="2000">
                <a:solidFill>
                  <a:schemeClr val="bg1"/>
                </a:solidFill>
                <a:latin typeface="Arial"/>
                <a:cs typeface="Arial"/>
              </a:rPr>
              <a:t>ne</a:t>
            </a:r>
            <a:r>
              <a:rPr sz="2000" spc="75">
                <a:solidFill>
                  <a:schemeClr val="bg1"/>
                </a:solidFill>
                <a:latin typeface="Arial"/>
                <a:cs typeface="Arial"/>
              </a:rPr>
              <a:t>r</a:t>
            </a:r>
            <a:r>
              <a:rPr sz="2000" spc="-40">
                <a:solidFill>
                  <a:schemeClr val="bg1"/>
                </a:solidFill>
                <a:latin typeface="Arial"/>
                <a:cs typeface="Arial"/>
              </a:rPr>
              <a:t>’</a:t>
            </a:r>
            <a:r>
              <a:rPr sz="2000">
                <a:solidFill>
                  <a:schemeClr val="bg1"/>
                </a:solidFill>
                <a:latin typeface="Arial"/>
                <a:cs typeface="Arial"/>
              </a:rPr>
              <a:t>s</a:t>
            </a:r>
            <a:r>
              <a:rPr sz="2000" spc="-25">
                <a:solidFill>
                  <a:schemeClr val="bg1"/>
                </a:solidFill>
                <a:latin typeface="Arial"/>
                <a:cs typeface="Arial"/>
              </a:rPr>
              <a:t> </a:t>
            </a:r>
            <a:r>
              <a:rPr sz="2000">
                <a:solidFill>
                  <a:schemeClr val="bg1"/>
                </a:solidFill>
                <a:latin typeface="Arial"/>
                <a:cs typeface="Arial"/>
              </a:rPr>
              <a:t>awarene</a:t>
            </a:r>
            <a:r>
              <a:rPr sz="2000" spc="10">
                <a:solidFill>
                  <a:schemeClr val="bg1"/>
                </a:solidFill>
                <a:latin typeface="Arial"/>
                <a:cs typeface="Arial"/>
              </a:rPr>
              <a:t>s</a:t>
            </a:r>
            <a:r>
              <a:rPr sz="2000">
                <a:solidFill>
                  <a:schemeClr val="bg1"/>
                </a:solidFill>
                <a:latin typeface="Arial"/>
                <a:cs typeface="Arial"/>
              </a:rPr>
              <a:t>s lea</a:t>
            </a:r>
            <a:r>
              <a:rPr sz="2000" spc="5">
                <a:solidFill>
                  <a:schemeClr val="bg1"/>
                </a:solidFill>
                <a:latin typeface="Arial"/>
                <a:cs typeface="Arial"/>
              </a:rPr>
              <a:t>r</a:t>
            </a:r>
            <a:r>
              <a:rPr sz="2000">
                <a:solidFill>
                  <a:schemeClr val="bg1"/>
                </a:solidFill>
                <a:latin typeface="Arial"/>
                <a:cs typeface="Arial"/>
              </a:rPr>
              <a:t>ning</a:t>
            </a:r>
            <a:r>
              <a:rPr sz="2000" spc="-15">
                <a:solidFill>
                  <a:schemeClr val="bg1"/>
                </a:solidFill>
                <a:latin typeface="Arial"/>
                <a:cs typeface="Arial"/>
              </a:rPr>
              <a:t> </a:t>
            </a:r>
            <a:r>
              <a:rPr sz="2000">
                <a:solidFill>
                  <a:schemeClr val="bg1"/>
                </a:solidFill>
                <a:latin typeface="Arial"/>
                <a:cs typeface="Arial"/>
              </a:rPr>
              <a:t>for</a:t>
            </a:r>
            <a:r>
              <a:rPr sz="2000" spc="-30">
                <a:solidFill>
                  <a:schemeClr val="bg1"/>
                </a:solidFill>
                <a:latin typeface="Arial"/>
                <a:cs typeface="Arial"/>
              </a:rPr>
              <a:t> </a:t>
            </a:r>
            <a:r>
              <a:rPr sz="2000">
                <a:solidFill>
                  <a:schemeClr val="bg1"/>
                </a:solidFill>
                <a:latin typeface="Arial"/>
                <a:cs typeface="Arial"/>
              </a:rPr>
              <a:t>s</a:t>
            </a:r>
            <a:r>
              <a:rPr sz="2000" spc="5">
                <a:solidFill>
                  <a:schemeClr val="bg1"/>
                </a:solidFill>
                <a:latin typeface="Arial"/>
                <a:cs typeface="Arial"/>
              </a:rPr>
              <a:t>u</a:t>
            </a:r>
            <a:r>
              <a:rPr sz="2000">
                <a:solidFill>
                  <a:schemeClr val="bg1"/>
                </a:solidFill>
                <a:latin typeface="Arial"/>
                <a:cs typeface="Arial"/>
              </a:rPr>
              <a:t>staina</a:t>
            </a:r>
            <a:r>
              <a:rPr sz="2000" spc="5">
                <a:solidFill>
                  <a:schemeClr val="bg1"/>
                </a:solidFill>
                <a:latin typeface="Arial"/>
                <a:cs typeface="Arial"/>
              </a:rPr>
              <a:t>b</a:t>
            </a:r>
            <a:r>
              <a:rPr sz="2000">
                <a:solidFill>
                  <a:schemeClr val="bg1"/>
                </a:solidFill>
                <a:latin typeface="Arial"/>
                <a:cs typeface="Arial"/>
              </a:rPr>
              <a:t>ili</a:t>
            </a:r>
            <a:r>
              <a:rPr sz="2000" spc="-10">
                <a:solidFill>
                  <a:schemeClr val="bg1"/>
                </a:solidFill>
                <a:latin typeface="Arial"/>
                <a:cs typeface="Arial"/>
              </a:rPr>
              <a:t>t</a:t>
            </a:r>
            <a:r>
              <a:rPr sz="2000">
                <a:solidFill>
                  <a:schemeClr val="bg1"/>
                </a:solidFill>
                <a:latin typeface="Arial"/>
                <a:cs typeface="Arial"/>
              </a:rPr>
              <a:t>y and</a:t>
            </a:r>
            <a:r>
              <a:rPr sz="2000" spc="-15">
                <a:solidFill>
                  <a:schemeClr val="bg1"/>
                </a:solidFill>
                <a:latin typeface="Arial"/>
                <a:cs typeface="Arial"/>
              </a:rPr>
              <a:t> </a:t>
            </a:r>
            <a:r>
              <a:rPr sz="2000">
                <a:solidFill>
                  <a:schemeClr val="bg1"/>
                </a:solidFill>
                <a:latin typeface="Arial"/>
                <a:cs typeface="Arial"/>
              </a:rPr>
              <a:t>it</a:t>
            </a:r>
            <a:r>
              <a:rPr sz="2000" spc="-45">
                <a:solidFill>
                  <a:schemeClr val="bg1"/>
                </a:solidFill>
                <a:latin typeface="Arial"/>
                <a:cs typeface="Arial"/>
              </a:rPr>
              <a:t>’</a:t>
            </a:r>
            <a:r>
              <a:rPr sz="2000">
                <a:solidFill>
                  <a:schemeClr val="bg1"/>
                </a:solidFill>
                <a:latin typeface="Arial"/>
                <a:cs typeface="Arial"/>
              </a:rPr>
              <a:t>s links</a:t>
            </a:r>
            <a:r>
              <a:rPr sz="2000" spc="-15">
                <a:solidFill>
                  <a:schemeClr val="bg1"/>
                </a:solidFill>
                <a:latin typeface="Arial"/>
                <a:cs typeface="Arial"/>
              </a:rPr>
              <a:t> </a:t>
            </a:r>
            <a:r>
              <a:rPr sz="2000">
                <a:solidFill>
                  <a:schemeClr val="bg1"/>
                </a:solidFill>
                <a:latin typeface="Arial"/>
                <a:cs typeface="Arial"/>
              </a:rPr>
              <a:t>to</a:t>
            </a:r>
            <a:r>
              <a:rPr sz="2000" spc="-10">
                <a:solidFill>
                  <a:schemeClr val="bg1"/>
                </a:solidFill>
                <a:latin typeface="Arial"/>
                <a:cs typeface="Arial"/>
              </a:rPr>
              <a:t> </a:t>
            </a:r>
            <a:r>
              <a:rPr sz="2000">
                <a:solidFill>
                  <a:schemeClr val="bg1"/>
                </a:solidFill>
                <a:latin typeface="Arial"/>
                <a:cs typeface="Arial"/>
              </a:rPr>
              <a:t>the conven</a:t>
            </a:r>
            <a:r>
              <a:rPr sz="2000" spc="-10">
                <a:solidFill>
                  <a:schemeClr val="bg1"/>
                </a:solidFill>
                <a:latin typeface="Arial"/>
                <a:cs typeface="Arial"/>
              </a:rPr>
              <a:t>t</a:t>
            </a:r>
            <a:r>
              <a:rPr sz="2000">
                <a:solidFill>
                  <a:schemeClr val="bg1"/>
                </a:solidFill>
                <a:latin typeface="Arial"/>
                <a:cs typeface="Arial"/>
              </a:rPr>
              <a:t>io</a:t>
            </a:r>
            <a:r>
              <a:rPr sz="2000" spc="-5">
                <a:solidFill>
                  <a:schemeClr val="bg1"/>
                </a:solidFill>
                <a:latin typeface="Arial"/>
                <a:cs typeface="Arial"/>
              </a:rPr>
              <a:t>n</a:t>
            </a:r>
            <a:r>
              <a:rPr sz="2000">
                <a:solidFill>
                  <a:schemeClr val="bg1"/>
                </a:solidFill>
                <a:latin typeface="Arial"/>
                <a:cs typeface="Arial"/>
              </a:rPr>
              <a:t>?</a:t>
            </a:r>
          </a:p>
        </p:txBody>
      </p:sp>
      <p:sp>
        <p:nvSpPr>
          <p:cNvPr id="10" name="object 11"/>
          <p:cNvSpPr txBox="1"/>
          <p:nvPr/>
        </p:nvSpPr>
        <p:spPr>
          <a:xfrm>
            <a:off x="8253129" y="3407433"/>
            <a:ext cx="2580005" cy="1846659"/>
          </a:xfrm>
          <a:prstGeom prst="rect">
            <a:avLst/>
          </a:prstGeom>
        </p:spPr>
        <p:txBody>
          <a:bodyPr vert="horz" wrap="square" lIns="0" tIns="0" rIns="0" bIns="0" rtlCol="0">
            <a:spAutoFit/>
          </a:bodyPr>
          <a:lstStyle/>
          <a:p>
            <a:pPr marL="12065" marR="5080" algn="ctr">
              <a:lnSpc>
                <a:spcPct val="100000"/>
              </a:lnSpc>
            </a:pPr>
            <a:r>
              <a:rPr sz="2000">
                <a:solidFill>
                  <a:schemeClr val="bg1"/>
                </a:solidFill>
                <a:latin typeface="Arial"/>
                <a:cs typeface="Arial"/>
              </a:rPr>
              <a:t>Wh</a:t>
            </a:r>
            <a:r>
              <a:rPr sz="2000" spc="5">
                <a:solidFill>
                  <a:schemeClr val="bg1"/>
                </a:solidFill>
                <a:latin typeface="Arial"/>
                <a:cs typeface="Arial"/>
              </a:rPr>
              <a:t>a</a:t>
            </a:r>
            <a:r>
              <a:rPr sz="2000">
                <a:solidFill>
                  <a:schemeClr val="bg1"/>
                </a:solidFill>
                <a:latin typeface="Arial"/>
                <a:cs typeface="Arial"/>
              </a:rPr>
              <a:t>t</a:t>
            </a:r>
            <a:r>
              <a:rPr sz="2000" spc="-35">
                <a:solidFill>
                  <a:schemeClr val="bg1"/>
                </a:solidFill>
                <a:latin typeface="Arial"/>
                <a:cs typeface="Arial"/>
              </a:rPr>
              <a:t> </a:t>
            </a:r>
            <a:r>
              <a:rPr sz="2000" spc="5">
                <a:solidFill>
                  <a:schemeClr val="bg1"/>
                </a:solidFill>
                <a:latin typeface="Arial"/>
                <a:cs typeface="Arial"/>
              </a:rPr>
              <a:t>s</a:t>
            </a:r>
            <a:r>
              <a:rPr sz="2000">
                <a:solidFill>
                  <a:schemeClr val="bg1"/>
                </a:solidFill>
                <a:latin typeface="Arial"/>
                <a:cs typeface="Arial"/>
              </a:rPr>
              <a:t>p</a:t>
            </a:r>
            <a:r>
              <a:rPr sz="2000" spc="5">
                <a:solidFill>
                  <a:schemeClr val="bg1"/>
                </a:solidFill>
                <a:latin typeface="Arial"/>
                <a:cs typeface="Arial"/>
              </a:rPr>
              <a:t>ec</a:t>
            </a:r>
            <a:r>
              <a:rPr sz="2000">
                <a:solidFill>
                  <a:schemeClr val="bg1"/>
                </a:solidFill>
                <a:latin typeface="Arial"/>
                <a:cs typeface="Arial"/>
              </a:rPr>
              <a:t>if</a:t>
            </a:r>
            <a:r>
              <a:rPr sz="2000" spc="-10">
                <a:solidFill>
                  <a:schemeClr val="bg1"/>
                </a:solidFill>
                <a:latin typeface="Arial"/>
                <a:cs typeface="Arial"/>
              </a:rPr>
              <a:t>i</a:t>
            </a:r>
            <a:r>
              <a:rPr sz="2000">
                <a:solidFill>
                  <a:schemeClr val="bg1"/>
                </a:solidFill>
                <a:latin typeface="Arial"/>
                <a:cs typeface="Arial"/>
              </a:rPr>
              <a:t>c</a:t>
            </a:r>
            <a:r>
              <a:rPr sz="2000" spc="-25">
                <a:solidFill>
                  <a:schemeClr val="bg1"/>
                </a:solidFill>
                <a:latin typeface="Arial"/>
                <a:cs typeface="Arial"/>
              </a:rPr>
              <a:t> </a:t>
            </a:r>
            <a:r>
              <a:rPr sz="2000">
                <a:solidFill>
                  <a:schemeClr val="bg1"/>
                </a:solidFill>
                <a:latin typeface="Arial"/>
                <a:cs typeface="Arial"/>
              </a:rPr>
              <a:t>a</a:t>
            </a:r>
            <a:r>
              <a:rPr sz="2000" spc="10">
                <a:solidFill>
                  <a:schemeClr val="bg1"/>
                </a:solidFill>
                <a:latin typeface="Arial"/>
                <a:cs typeface="Arial"/>
              </a:rPr>
              <a:t>c</a:t>
            </a:r>
            <a:r>
              <a:rPr sz="2000">
                <a:solidFill>
                  <a:schemeClr val="bg1"/>
                </a:solidFill>
                <a:latin typeface="Arial"/>
                <a:cs typeface="Arial"/>
              </a:rPr>
              <a:t>ti</a:t>
            </a:r>
            <a:r>
              <a:rPr sz="2000" spc="-10">
                <a:solidFill>
                  <a:schemeClr val="bg1"/>
                </a:solidFill>
                <a:latin typeface="Arial"/>
                <a:cs typeface="Arial"/>
              </a:rPr>
              <a:t>v</a:t>
            </a:r>
            <a:r>
              <a:rPr sz="2000">
                <a:solidFill>
                  <a:schemeClr val="bg1"/>
                </a:solidFill>
                <a:latin typeface="Arial"/>
                <a:cs typeface="Arial"/>
              </a:rPr>
              <a:t>it</a:t>
            </a:r>
            <a:r>
              <a:rPr sz="2000" spc="-10">
                <a:solidFill>
                  <a:schemeClr val="bg1"/>
                </a:solidFill>
                <a:latin typeface="Arial"/>
                <a:cs typeface="Arial"/>
              </a:rPr>
              <a:t>i</a:t>
            </a:r>
            <a:r>
              <a:rPr sz="2000">
                <a:solidFill>
                  <a:schemeClr val="bg1"/>
                </a:solidFill>
                <a:latin typeface="Arial"/>
                <a:cs typeface="Arial"/>
              </a:rPr>
              <a:t>es h</a:t>
            </a:r>
            <a:r>
              <a:rPr sz="2000" spc="5">
                <a:solidFill>
                  <a:schemeClr val="bg1"/>
                </a:solidFill>
                <a:latin typeface="Arial"/>
                <a:cs typeface="Arial"/>
              </a:rPr>
              <a:t>a</a:t>
            </a:r>
            <a:r>
              <a:rPr sz="2000">
                <a:solidFill>
                  <a:schemeClr val="bg1"/>
                </a:solidFill>
                <a:latin typeface="Arial"/>
                <a:cs typeface="Arial"/>
              </a:rPr>
              <a:t>ve</a:t>
            </a:r>
            <a:r>
              <a:rPr sz="2000" spc="-15">
                <a:solidFill>
                  <a:schemeClr val="bg1"/>
                </a:solidFill>
                <a:latin typeface="Arial"/>
                <a:cs typeface="Arial"/>
              </a:rPr>
              <a:t> </a:t>
            </a:r>
            <a:r>
              <a:rPr sz="2000">
                <a:solidFill>
                  <a:schemeClr val="bg1"/>
                </a:solidFill>
                <a:latin typeface="Arial"/>
                <a:cs typeface="Arial"/>
              </a:rPr>
              <a:t>you u</a:t>
            </a:r>
            <a:r>
              <a:rPr sz="2000" spc="5">
                <a:solidFill>
                  <a:schemeClr val="bg1"/>
                </a:solidFill>
                <a:latin typeface="Arial"/>
                <a:cs typeface="Arial"/>
              </a:rPr>
              <a:t>n</a:t>
            </a:r>
            <a:r>
              <a:rPr sz="2000">
                <a:solidFill>
                  <a:schemeClr val="bg1"/>
                </a:solidFill>
                <a:latin typeface="Arial"/>
                <a:cs typeface="Arial"/>
              </a:rPr>
              <a:t>d</a:t>
            </a:r>
            <a:r>
              <a:rPr sz="2000" spc="5">
                <a:solidFill>
                  <a:schemeClr val="bg1"/>
                </a:solidFill>
                <a:latin typeface="Arial"/>
                <a:cs typeface="Arial"/>
              </a:rPr>
              <a:t>e</a:t>
            </a:r>
            <a:r>
              <a:rPr sz="2000">
                <a:solidFill>
                  <a:schemeClr val="bg1"/>
                </a:solidFill>
                <a:latin typeface="Arial"/>
                <a:cs typeface="Arial"/>
              </a:rPr>
              <a:t>rta</a:t>
            </a:r>
            <a:r>
              <a:rPr sz="2000" spc="10">
                <a:solidFill>
                  <a:schemeClr val="bg1"/>
                </a:solidFill>
                <a:latin typeface="Arial"/>
                <a:cs typeface="Arial"/>
              </a:rPr>
              <a:t>k</a:t>
            </a:r>
            <a:r>
              <a:rPr sz="2000">
                <a:solidFill>
                  <a:schemeClr val="bg1"/>
                </a:solidFill>
                <a:latin typeface="Arial"/>
                <a:cs typeface="Arial"/>
              </a:rPr>
              <a:t>en around</a:t>
            </a:r>
            <a:r>
              <a:rPr sz="2000" spc="-25">
                <a:solidFill>
                  <a:schemeClr val="bg1"/>
                </a:solidFill>
                <a:latin typeface="Arial"/>
                <a:cs typeface="Arial"/>
              </a:rPr>
              <a:t> </a:t>
            </a:r>
            <a:r>
              <a:rPr sz="2000">
                <a:solidFill>
                  <a:schemeClr val="bg1"/>
                </a:solidFill>
                <a:latin typeface="Arial"/>
                <a:cs typeface="Arial"/>
              </a:rPr>
              <a:t>learning</a:t>
            </a:r>
            <a:r>
              <a:rPr sz="2000" spc="-25">
                <a:solidFill>
                  <a:schemeClr val="bg1"/>
                </a:solidFill>
                <a:latin typeface="Arial"/>
                <a:cs typeface="Arial"/>
              </a:rPr>
              <a:t> </a:t>
            </a:r>
            <a:r>
              <a:rPr sz="2000">
                <a:solidFill>
                  <a:schemeClr val="bg1"/>
                </a:solidFill>
                <a:latin typeface="Arial"/>
                <a:cs typeface="Arial"/>
              </a:rPr>
              <a:t>for </a:t>
            </a:r>
            <a:r>
              <a:rPr sz="2000" spc="5">
                <a:solidFill>
                  <a:schemeClr val="bg1"/>
                </a:solidFill>
                <a:latin typeface="Arial"/>
                <a:cs typeface="Arial"/>
              </a:rPr>
              <a:t>s</a:t>
            </a:r>
            <a:r>
              <a:rPr sz="2000">
                <a:solidFill>
                  <a:schemeClr val="bg1"/>
                </a:solidFill>
                <a:latin typeface="Arial"/>
                <a:cs typeface="Arial"/>
              </a:rPr>
              <a:t>u</a:t>
            </a:r>
            <a:r>
              <a:rPr sz="2000" spc="10">
                <a:solidFill>
                  <a:schemeClr val="bg1"/>
                </a:solidFill>
                <a:latin typeface="Arial"/>
                <a:cs typeface="Arial"/>
              </a:rPr>
              <a:t>s</a:t>
            </a:r>
            <a:r>
              <a:rPr sz="2000">
                <a:solidFill>
                  <a:schemeClr val="bg1"/>
                </a:solidFill>
                <a:latin typeface="Arial"/>
                <a:cs typeface="Arial"/>
              </a:rPr>
              <a:t>tainability</a:t>
            </a:r>
            <a:r>
              <a:rPr sz="2000" spc="-35">
                <a:solidFill>
                  <a:schemeClr val="bg1"/>
                </a:solidFill>
                <a:latin typeface="Arial"/>
                <a:cs typeface="Arial"/>
              </a:rPr>
              <a:t> </a:t>
            </a:r>
            <a:r>
              <a:rPr sz="2000">
                <a:solidFill>
                  <a:schemeClr val="bg1"/>
                </a:solidFill>
                <a:latin typeface="Arial"/>
                <a:cs typeface="Arial"/>
              </a:rPr>
              <a:t>and</a:t>
            </a:r>
            <a:r>
              <a:rPr sz="2000" spc="-15">
                <a:solidFill>
                  <a:schemeClr val="bg1"/>
                </a:solidFill>
                <a:latin typeface="Arial"/>
                <a:cs typeface="Arial"/>
              </a:rPr>
              <a:t> </a:t>
            </a:r>
            <a:r>
              <a:rPr sz="2000">
                <a:solidFill>
                  <a:schemeClr val="bg1"/>
                </a:solidFill>
                <a:latin typeface="Arial"/>
                <a:cs typeface="Arial"/>
              </a:rPr>
              <a:t>how would</a:t>
            </a:r>
            <a:r>
              <a:rPr sz="2000" spc="-15">
                <a:solidFill>
                  <a:schemeClr val="bg1"/>
                </a:solidFill>
                <a:latin typeface="Arial"/>
                <a:cs typeface="Arial"/>
              </a:rPr>
              <a:t> </a:t>
            </a:r>
            <a:r>
              <a:rPr sz="2000">
                <a:solidFill>
                  <a:schemeClr val="bg1"/>
                </a:solidFill>
                <a:latin typeface="Arial"/>
                <a:cs typeface="Arial"/>
              </a:rPr>
              <a:t>this</a:t>
            </a:r>
            <a:r>
              <a:rPr sz="2000" spc="-15">
                <a:solidFill>
                  <a:schemeClr val="bg1"/>
                </a:solidFill>
                <a:latin typeface="Arial"/>
                <a:cs typeface="Arial"/>
              </a:rPr>
              <a:t> </a:t>
            </a:r>
            <a:r>
              <a:rPr sz="2000">
                <a:solidFill>
                  <a:schemeClr val="bg1"/>
                </a:solidFill>
                <a:latin typeface="Arial"/>
                <a:cs typeface="Arial"/>
              </a:rPr>
              <a:t>link to</a:t>
            </a:r>
            <a:r>
              <a:rPr sz="2000" spc="-10">
                <a:solidFill>
                  <a:schemeClr val="bg1"/>
                </a:solidFill>
                <a:latin typeface="Arial"/>
                <a:cs typeface="Arial"/>
              </a:rPr>
              <a:t> </a:t>
            </a:r>
            <a:r>
              <a:rPr sz="2000">
                <a:solidFill>
                  <a:schemeClr val="bg1"/>
                </a:solidFill>
                <a:latin typeface="Arial"/>
                <a:cs typeface="Arial"/>
              </a:rPr>
              <a:t>the </a:t>
            </a:r>
            <a:r>
              <a:rPr sz="2000" spc="5">
                <a:solidFill>
                  <a:schemeClr val="bg1"/>
                </a:solidFill>
                <a:latin typeface="Arial"/>
                <a:cs typeface="Arial"/>
              </a:rPr>
              <a:t>UNCRC</a:t>
            </a:r>
            <a:r>
              <a:rPr sz="2000">
                <a:solidFill>
                  <a:schemeClr val="bg1"/>
                </a:solidFill>
                <a:latin typeface="Arial"/>
                <a:cs typeface="Arial"/>
              </a:rPr>
              <a:t>?</a:t>
            </a:r>
          </a:p>
        </p:txBody>
      </p:sp>
      <p:pic>
        <p:nvPicPr>
          <p:cNvPr id="9" name="Picture 8">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pic>
        <p:nvPicPr>
          <p:cNvPr id="2" name="Picture 1">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374167" y="4122590"/>
            <a:ext cx="3261756" cy="1831749"/>
          </a:xfrm>
          <a:prstGeom prst="rect">
            <a:avLst/>
          </a:prstGeom>
        </p:spPr>
      </p:pic>
      <p:sp>
        <p:nvSpPr>
          <p:cNvPr id="11"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14"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17760788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2509" y="253311"/>
            <a:ext cx="11171214" cy="711200"/>
          </a:xfrm>
        </p:spPr>
        <p:txBody>
          <a:bodyPr>
            <a:normAutofit fontScale="90000"/>
          </a:bodyPr>
          <a:lstStyle/>
          <a:p>
            <a:r>
              <a:rPr lang="en-GB" b="1" dirty="0"/>
              <a:t>Embedding Children’s Rights – Learning and Teaching</a:t>
            </a:r>
          </a:p>
        </p:txBody>
      </p:sp>
      <p:sp>
        <p:nvSpPr>
          <p:cNvPr id="6" name="object 5"/>
          <p:cNvSpPr txBox="1"/>
          <p:nvPr/>
        </p:nvSpPr>
        <p:spPr>
          <a:xfrm>
            <a:off x="666751" y="1165067"/>
            <a:ext cx="7165208" cy="3545586"/>
          </a:xfrm>
          <a:prstGeom prst="rect">
            <a:avLst/>
          </a:prstGeom>
        </p:spPr>
        <p:txBody>
          <a:bodyPr vert="horz" wrap="square" lIns="0" tIns="0" rIns="0" bIns="0" rtlCol="0">
            <a:spAutoFit/>
          </a:bodyPr>
          <a:lstStyle/>
          <a:p>
            <a:pPr marL="355600" marR="5080" indent="-342900">
              <a:lnSpc>
                <a:spcPct val="120000"/>
              </a:lnSpc>
              <a:buFont typeface="Arial" panose="020B0604020202020204" pitchFamily="34" charset="0"/>
              <a:buChar char="•"/>
            </a:pPr>
            <a:r>
              <a:rPr sz="2400" spc="-5" dirty="0">
                <a:latin typeface="Arial"/>
                <a:cs typeface="Arial"/>
              </a:rPr>
              <a:t>Rig</a:t>
            </a:r>
            <a:r>
              <a:rPr sz="2400" dirty="0">
                <a:latin typeface="Arial"/>
                <a:cs typeface="Arial"/>
              </a:rPr>
              <a:t>h</a:t>
            </a:r>
            <a:r>
              <a:rPr sz="2400" spc="-5" dirty="0">
                <a:latin typeface="Arial"/>
                <a:cs typeface="Arial"/>
              </a:rPr>
              <a:t>ts</a:t>
            </a:r>
            <a:r>
              <a:rPr sz="2400" dirty="0">
                <a:latin typeface="Arial"/>
                <a:cs typeface="Arial"/>
              </a:rPr>
              <a:t> </a:t>
            </a:r>
            <a:r>
              <a:rPr sz="2400" spc="-5" dirty="0">
                <a:latin typeface="Arial"/>
                <a:cs typeface="Arial"/>
              </a:rPr>
              <a:t>b</a:t>
            </a:r>
            <a:r>
              <a:rPr sz="2400" spc="0" dirty="0">
                <a:latin typeface="Arial"/>
                <a:cs typeface="Arial"/>
              </a:rPr>
              <a:t>a</a:t>
            </a:r>
            <a:r>
              <a:rPr sz="2400" spc="-5" dirty="0">
                <a:latin typeface="Arial"/>
                <a:cs typeface="Arial"/>
              </a:rPr>
              <a:t>s</a:t>
            </a:r>
            <a:r>
              <a:rPr sz="2400" dirty="0">
                <a:latin typeface="Arial"/>
                <a:cs typeface="Arial"/>
              </a:rPr>
              <a:t>e</a:t>
            </a:r>
            <a:r>
              <a:rPr sz="2400" spc="-5" dirty="0">
                <a:latin typeface="Arial"/>
                <a:cs typeface="Arial"/>
              </a:rPr>
              <a:t>d </a:t>
            </a:r>
            <a:r>
              <a:rPr sz="2400" spc="0" dirty="0">
                <a:latin typeface="Arial"/>
                <a:cs typeface="Arial"/>
              </a:rPr>
              <a:t>a</a:t>
            </a:r>
            <a:r>
              <a:rPr sz="2400" spc="-5" dirty="0">
                <a:latin typeface="Arial"/>
                <a:cs typeface="Arial"/>
              </a:rPr>
              <a:t>p</a:t>
            </a:r>
            <a:r>
              <a:rPr sz="2400" dirty="0">
                <a:latin typeface="Arial"/>
                <a:cs typeface="Arial"/>
              </a:rPr>
              <a:t>p</a:t>
            </a:r>
            <a:r>
              <a:rPr sz="2400" spc="-5" dirty="0">
                <a:latin typeface="Arial"/>
                <a:cs typeface="Arial"/>
              </a:rPr>
              <a:t>r</a:t>
            </a:r>
            <a:r>
              <a:rPr sz="2400" dirty="0">
                <a:latin typeface="Arial"/>
                <a:cs typeface="Arial"/>
              </a:rPr>
              <a:t>o</a:t>
            </a:r>
            <a:r>
              <a:rPr sz="2400" spc="-5" dirty="0">
                <a:latin typeface="Arial"/>
                <a:cs typeface="Arial"/>
              </a:rPr>
              <a:t>a</a:t>
            </a:r>
            <a:r>
              <a:rPr sz="2400" dirty="0">
                <a:latin typeface="Arial"/>
                <a:cs typeface="Arial"/>
              </a:rPr>
              <a:t>c</a:t>
            </a:r>
            <a:r>
              <a:rPr sz="2400" spc="-5" dirty="0">
                <a:latin typeface="Arial"/>
                <a:cs typeface="Arial"/>
              </a:rPr>
              <a:t>h</a:t>
            </a:r>
            <a:r>
              <a:rPr sz="2400" dirty="0">
                <a:latin typeface="Arial"/>
                <a:cs typeface="Arial"/>
              </a:rPr>
              <a:t>e</a:t>
            </a:r>
            <a:r>
              <a:rPr sz="2400" spc="-5" dirty="0">
                <a:latin typeface="Arial"/>
                <a:cs typeface="Arial"/>
              </a:rPr>
              <a:t>s, pa</a:t>
            </a:r>
            <a:r>
              <a:rPr sz="2400" dirty="0">
                <a:latin typeface="Arial"/>
                <a:cs typeface="Arial"/>
              </a:rPr>
              <a:t>r</a:t>
            </a:r>
            <a:r>
              <a:rPr sz="2400" spc="-5" dirty="0">
                <a:latin typeface="Arial"/>
                <a:cs typeface="Arial"/>
              </a:rPr>
              <a:t>ti</a:t>
            </a:r>
            <a:r>
              <a:rPr sz="2400" dirty="0">
                <a:latin typeface="Arial"/>
                <a:cs typeface="Arial"/>
              </a:rPr>
              <a:t>c</a:t>
            </a:r>
            <a:r>
              <a:rPr sz="2400" spc="-5" dirty="0">
                <a:latin typeface="Arial"/>
                <a:cs typeface="Arial"/>
              </a:rPr>
              <a:t>ul</a:t>
            </a:r>
            <a:r>
              <a:rPr sz="2400" dirty="0">
                <a:latin typeface="Arial"/>
                <a:cs typeface="Arial"/>
              </a:rPr>
              <a:t>a</a:t>
            </a:r>
            <a:r>
              <a:rPr sz="2400" spc="-5" dirty="0">
                <a:latin typeface="Arial"/>
                <a:cs typeface="Arial"/>
              </a:rPr>
              <a:t>rly</a:t>
            </a:r>
            <a:r>
              <a:rPr sz="2400" spc="5" dirty="0">
                <a:latin typeface="Arial"/>
                <a:cs typeface="Arial"/>
              </a:rPr>
              <a:t> </a:t>
            </a:r>
            <a:r>
              <a:rPr sz="2400" spc="-5" dirty="0">
                <a:latin typeface="Arial"/>
                <a:cs typeface="Arial"/>
              </a:rPr>
              <a:t>l</a:t>
            </a:r>
            <a:r>
              <a:rPr sz="2400" dirty="0">
                <a:latin typeface="Arial"/>
                <a:cs typeface="Arial"/>
              </a:rPr>
              <a:t>e</a:t>
            </a:r>
            <a:r>
              <a:rPr sz="2400" spc="-5" dirty="0">
                <a:latin typeface="Arial"/>
                <a:cs typeface="Arial"/>
              </a:rPr>
              <a:t>ar</a:t>
            </a:r>
            <a:r>
              <a:rPr sz="2400" dirty="0">
                <a:latin typeface="Arial"/>
                <a:cs typeface="Arial"/>
              </a:rPr>
              <a:t>n</a:t>
            </a:r>
            <a:r>
              <a:rPr sz="2400" spc="-5" dirty="0">
                <a:latin typeface="Arial"/>
                <a:cs typeface="Arial"/>
              </a:rPr>
              <a:t>er</a:t>
            </a:r>
            <a:r>
              <a:rPr sz="2400" spc="15" dirty="0">
                <a:latin typeface="Arial"/>
                <a:cs typeface="Arial"/>
              </a:rPr>
              <a:t> </a:t>
            </a:r>
            <a:r>
              <a:rPr sz="2400" spc="-5" dirty="0">
                <a:latin typeface="Arial"/>
                <a:cs typeface="Arial"/>
              </a:rPr>
              <a:t>pa</a:t>
            </a:r>
            <a:r>
              <a:rPr sz="2400" dirty="0">
                <a:latin typeface="Arial"/>
                <a:cs typeface="Arial"/>
              </a:rPr>
              <a:t>r</a:t>
            </a:r>
            <a:r>
              <a:rPr sz="2400" spc="-5" dirty="0">
                <a:latin typeface="Arial"/>
                <a:cs typeface="Arial"/>
              </a:rPr>
              <a:t>ti</a:t>
            </a:r>
            <a:r>
              <a:rPr sz="2400" dirty="0">
                <a:latin typeface="Arial"/>
                <a:cs typeface="Arial"/>
              </a:rPr>
              <a:t>c</a:t>
            </a:r>
            <a:r>
              <a:rPr sz="2400" spc="-5" dirty="0">
                <a:latin typeface="Arial"/>
                <a:cs typeface="Arial"/>
              </a:rPr>
              <a:t>ip</a:t>
            </a:r>
            <a:r>
              <a:rPr sz="2400" dirty="0">
                <a:latin typeface="Arial"/>
                <a:cs typeface="Arial"/>
              </a:rPr>
              <a:t>a</a:t>
            </a:r>
            <a:r>
              <a:rPr sz="2400" spc="-5" dirty="0">
                <a:latin typeface="Arial"/>
                <a:cs typeface="Arial"/>
              </a:rPr>
              <a:t>ti</a:t>
            </a:r>
            <a:r>
              <a:rPr sz="2400" dirty="0">
                <a:latin typeface="Arial"/>
                <a:cs typeface="Arial"/>
              </a:rPr>
              <a:t>o</a:t>
            </a:r>
            <a:r>
              <a:rPr sz="2400" spc="-5" dirty="0">
                <a:latin typeface="Arial"/>
                <a:cs typeface="Arial"/>
              </a:rPr>
              <a:t>n h</a:t>
            </a:r>
            <a:r>
              <a:rPr sz="2400" dirty="0">
                <a:latin typeface="Arial"/>
                <a:cs typeface="Arial"/>
              </a:rPr>
              <a:t>a</a:t>
            </a:r>
            <a:r>
              <a:rPr sz="2400" spc="-5" dirty="0">
                <a:latin typeface="Arial"/>
                <a:cs typeface="Arial"/>
              </a:rPr>
              <a:t>ve</a:t>
            </a:r>
            <a:r>
              <a:rPr sz="2400" spc="5" dirty="0">
                <a:latin typeface="Arial"/>
                <a:cs typeface="Arial"/>
              </a:rPr>
              <a:t> </a:t>
            </a:r>
            <a:r>
              <a:rPr sz="2400" dirty="0">
                <a:latin typeface="Arial"/>
                <a:cs typeface="Arial"/>
              </a:rPr>
              <a:t>c</a:t>
            </a:r>
            <a:r>
              <a:rPr sz="2400" spc="-5" dirty="0">
                <a:latin typeface="Arial"/>
                <a:cs typeface="Arial"/>
              </a:rPr>
              <a:t>l</a:t>
            </a:r>
            <a:r>
              <a:rPr sz="2400" dirty="0">
                <a:latin typeface="Arial"/>
                <a:cs typeface="Arial"/>
              </a:rPr>
              <a:t>e</a:t>
            </a:r>
            <a:r>
              <a:rPr sz="2400" spc="-5" dirty="0">
                <a:latin typeface="Arial"/>
                <a:cs typeface="Arial"/>
              </a:rPr>
              <a:t>ar</a:t>
            </a:r>
            <a:r>
              <a:rPr sz="2400" spc="5" dirty="0">
                <a:latin typeface="Arial"/>
                <a:cs typeface="Arial"/>
              </a:rPr>
              <a:t> </a:t>
            </a:r>
            <a:r>
              <a:rPr sz="2400" spc="-5" dirty="0">
                <a:latin typeface="Arial"/>
                <a:cs typeface="Arial"/>
              </a:rPr>
              <a:t>l</a:t>
            </a:r>
            <a:r>
              <a:rPr sz="2400" dirty="0">
                <a:latin typeface="Arial"/>
                <a:cs typeface="Arial"/>
              </a:rPr>
              <a:t>i</a:t>
            </a:r>
            <a:r>
              <a:rPr sz="2400" spc="-5" dirty="0">
                <a:latin typeface="Arial"/>
                <a:cs typeface="Arial"/>
              </a:rPr>
              <a:t>n</a:t>
            </a:r>
            <a:r>
              <a:rPr sz="2400" dirty="0">
                <a:latin typeface="Arial"/>
                <a:cs typeface="Arial"/>
              </a:rPr>
              <a:t>k</a:t>
            </a:r>
            <a:r>
              <a:rPr sz="2400" spc="-5" dirty="0">
                <a:latin typeface="Arial"/>
                <a:cs typeface="Arial"/>
              </a:rPr>
              <a:t>s with </a:t>
            </a:r>
            <a:r>
              <a:rPr sz="2400" dirty="0">
                <a:latin typeface="Arial"/>
                <a:cs typeface="Arial"/>
              </a:rPr>
              <a:t>i</a:t>
            </a:r>
            <a:r>
              <a:rPr sz="2400" spc="-5" dirty="0">
                <a:latin typeface="Arial"/>
                <a:cs typeface="Arial"/>
              </a:rPr>
              <a:t>mp</a:t>
            </a:r>
            <a:r>
              <a:rPr sz="2400" dirty="0">
                <a:latin typeface="Arial"/>
                <a:cs typeface="Arial"/>
              </a:rPr>
              <a:t>r</a:t>
            </a:r>
            <a:r>
              <a:rPr sz="2400" spc="-5" dirty="0">
                <a:latin typeface="Arial"/>
                <a:cs typeface="Arial"/>
              </a:rPr>
              <a:t>o</a:t>
            </a:r>
            <a:r>
              <a:rPr sz="2400" dirty="0">
                <a:latin typeface="Arial"/>
                <a:cs typeface="Arial"/>
              </a:rPr>
              <a:t>v</a:t>
            </a:r>
            <a:r>
              <a:rPr sz="2400" spc="-5" dirty="0">
                <a:latin typeface="Arial"/>
                <a:cs typeface="Arial"/>
              </a:rPr>
              <a:t>ed le</a:t>
            </a:r>
            <a:r>
              <a:rPr sz="2400" dirty="0">
                <a:latin typeface="Arial"/>
                <a:cs typeface="Arial"/>
              </a:rPr>
              <a:t>a</a:t>
            </a:r>
            <a:r>
              <a:rPr sz="2400" spc="-5" dirty="0">
                <a:latin typeface="Arial"/>
                <a:cs typeface="Arial"/>
              </a:rPr>
              <a:t>r</a:t>
            </a:r>
            <a:r>
              <a:rPr sz="2400" dirty="0">
                <a:latin typeface="Arial"/>
                <a:cs typeface="Arial"/>
              </a:rPr>
              <a:t>n</a:t>
            </a:r>
            <a:r>
              <a:rPr sz="2400" spc="-5" dirty="0">
                <a:latin typeface="Arial"/>
                <a:cs typeface="Arial"/>
              </a:rPr>
              <a:t>i</a:t>
            </a:r>
            <a:r>
              <a:rPr sz="2400" dirty="0">
                <a:latin typeface="Arial"/>
                <a:cs typeface="Arial"/>
              </a:rPr>
              <a:t>n</a:t>
            </a:r>
            <a:r>
              <a:rPr sz="2400" spc="-5" dirty="0">
                <a:latin typeface="Arial"/>
                <a:cs typeface="Arial"/>
              </a:rPr>
              <a:t>g</a:t>
            </a:r>
            <a:r>
              <a:rPr sz="2400" spc="15" dirty="0">
                <a:latin typeface="Arial"/>
                <a:cs typeface="Arial"/>
              </a:rPr>
              <a:t> </a:t>
            </a:r>
            <a:r>
              <a:rPr sz="2400" spc="-5" dirty="0">
                <a:latin typeface="Arial"/>
                <a:cs typeface="Arial"/>
              </a:rPr>
              <a:t>a</a:t>
            </a:r>
            <a:r>
              <a:rPr sz="2400" dirty="0">
                <a:latin typeface="Arial"/>
                <a:cs typeface="Arial"/>
              </a:rPr>
              <a:t>n</a:t>
            </a:r>
            <a:r>
              <a:rPr sz="2400" spc="-5" dirty="0">
                <a:latin typeface="Arial"/>
                <a:cs typeface="Arial"/>
              </a:rPr>
              <a:t>d </a:t>
            </a:r>
            <a:r>
              <a:rPr sz="2400" dirty="0">
                <a:latin typeface="Arial"/>
                <a:cs typeface="Arial"/>
              </a:rPr>
              <a:t>t</a:t>
            </a:r>
            <a:r>
              <a:rPr sz="2400" spc="-5" dirty="0">
                <a:latin typeface="Arial"/>
                <a:cs typeface="Arial"/>
              </a:rPr>
              <a:t>e</a:t>
            </a:r>
            <a:r>
              <a:rPr sz="2400" dirty="0">
                <a:latin typeface="Arial"/>
                <a:cs typeface="Arial"/>
              </a:rPr>
              <a:t>a</a:t>
            </a:r>
            <a:r>
              <a:rPr sz="2400" spc="-5" dirty="0">
                <a:latin typeface="Arial"/>
                <a:cs typeface="Arial"/>
              </a:rPr>
              <a:t>c</a:t>
            </a:r>
            <a:r>
              <a:rPr sz="2400" dirty="0">
                <a:latin typeface="Arial"/>
                <a:cs typeface="Arial"/>
              </a:rPr>
              <a:t>h</a:t>
            </a:r>
            <a:r>
              <a:rPr sz="2400" spc="-5" dirty="0">
                <a:latin typeface="Arial"/>
                <a:cs typeface="Arial"/>
              </a:rPr>
              <a:t>i</a:t>
            </a:r>
            <a:r>
              <a:rPr sz="2400" dirty="0">
                <a:latin typeface="Arial"/>
                <a:cs typeface="Arial"/>
              </a:rPr>
              <a:t>n</a:t>
            </a:r>
            <a:r>
              <a:rPr sz="2400" spc="-5" dirty="0">
                <a:latin typeface="Arial"/>
                <a:cs typeface="Arial"/>
              </a:rPr>
              <a:t>g</a:t>
            </a:r>
            <a:r>
              <a:rPr lang="en-GB" sz="2400" spc="-5" dirty="0">
                <a:latin typeface="Arial"/>
                <a:cs typeface="Arial"/>
              </a:rPr>
              <a:t>. </a:t>
            </a:r>
          </a:p>
          <a:p>
            <a:pPr marL="355600" marR="5080" indent="-342900">
              <a:lnSpc>
                <a:spcPct val="120000"/>
              </a:lnSpc>
              <a:buFont typeface="Arial" panose="020B0604020202020204" pitchFamily="34" charset="0"/>
              <a:buChar char="•"/>
            </a:pPr>
            <a:r>
              <a:rPr lang="en-GB" sz="2400" spc="-5" dirty="0">
                <a:latin typeface="Arial"/>
                <a:cs typeface="Arial"/>
              </a:rPr>
              <a:t>Children and young people should:</a:t>
            </a:r>
          </a:p>
          <a:p>
            <a:pPr marL="355600" marR="5080" indent="-342900">
              <a:lnSpc>
                <a:spcPct val="120000"/>
              </a:lnSpc>
              <a:buFontTx/>
              <a:buChar char="-"/>
            </a:pPr>
            <a:r>
              <a:rPr lang="en-GB" sz="2400" spc="-5" dirty="0">
                <a:latin typeface="Arial"/>
                <a:cs typeface="Arial"/>
              </a:rPr>
              <a:t>learn about their rights</a:t>
            </a:r>
          </a:p>
          <a:p>
            <a:pPr marL="355600" marR="5080" indent="-342900">
              <a:lnSpc>
                <a:spcPct val="120000"/>
              </a:lnSpc>
              <a:buFontTx/>
              <a:buChar char="-"/>
            </a:pPr>
            <a:r>
              <a:rPr lang="en-GB" sz="2400" spc="-5" dirty="0">
                <a:latin typeface="Arial"/>
                <a:cs typeface="Arial"/>
              </a:rPr>
              <a:t>have the curriculum linked to rights, and</a:t>
            </a:r>
          </a:p>
          <a:p>
            <a:pPr marL="355600" marR="5080" indent="-342900">
              <a:lnSpc>
                <a:spcPct val="120000"/>
              </a:lnSpc>
              <a:buFontTx/>
              <a:buChar char="-"/>
            </a:pPr>
            <a:r>
              <a:rPr lang="en-GB" sz="2400" spc="-5" dirty="0">
                <a:latin typeface="Arial"/>
                <a:cs typeface="Arial"/>
              </a:rPr>
              <a:t>Use their right to have their voice heard throughout learning and teaching </a:t>
            </a:r>
            <a:endParaRPr lang="en-GB" sz="2800" spc="-5" dirty="0">
              <a:latin typeface="Arial"/>
              <a:cs typeface="Arial"/>
            </a:endParaRPr>
          </a:p>
        </p:txBody>
      </p:sp>
      <p:sp>
        <p:nvSpPr>
          <p:cNvPr id="8" name="object 9" descr="cover of 'Learner Participation in Educational Settings'"/>
          <p:cNvSpPr/>
          <p:nvPr/>
        </p:nvSpPr>
        <p:spPr>
          <a:xfrm>
            <a:off x="4249355" y="4756930"/>
            <a:ext cx="1824311" cy="1410895"/>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9" name="object 10" descr="Cover of 'How Good is OUR school'"/>
          <p:cNvSpPr/>
          <p:nvPr/>
        </p:nvSpPr>
        <p:spPr>
          <a:xfrm>
            <a:off x="6412384" y="3913014"/>
            <a:ext cx="1744517" cy="2306811"/>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7" name="object 6" descr="How do children in your setting learn about the UNCRC?&#10;How do you link learning to the UNCRC?&#10;How do children express their views about their learning?&#10;"/>
          <p:cNvSpPr/>
          <p:nvPr/>
        </p:nvSpPr>
        <p:spPr>
          <a:xfrm>
            <a:off x="8040875" y="1023649"/>
            <a:ext cx="4151123" cy="4545301"/>
          </a:xfrm>
          <a:prstGeom prst="rect">
            <a:avLst/>
          </a:prstGeom>
          <a:solidFill>
            <a:srgbClr val="7030A0"/>
          </a:solidFill>
        </p:spPr>
        <p:txBody>
          <a:bodyPr wrap="square" lIns="0" tIns="0" rIns="0" bIns="0" rtlCol="0"/>
          <a:lstStyle/>
          <a:p>
            <a:endParaRPr/>
          </a:p>
        </p:txBody>
      </p:sp>
      <p:sp>
        <p:nvSpPr>
          <p:cNvPr id="10" name="object 7"/>
          <p:cNvSpPr txBox="1"/>
          <p:nvPr/>
        </p:nvSpPr>
        <p:spPr>
          <a:xfrm>
            <a:off x="8639108" y="1158358"/>
            <a:ext cx="2954655" cy="1107996"/>
          </a:xfrm>
          <a:prstGeom prst="rect">
            <a:avLst/>
          </a:prstGeom>
        </p:spPr>
        <p:txBody>
          <a:bodyPr vert="horz" wrap="square" lIns="0" tIns="0" rIns="0" bIns="0" rtlCol="0">
            <a:spAutoFit/>
          </a:bodyPr>
          <a:lstStyle/>
          <a:p>
            <a:pPr marL="12700" marR="5080" algn="ctr">
              <a:lnSpc>
                <a:spcPct val="100000"/>
              </a:lnSpc>
            </a:pPr>
            <a:r>
              <a:rPr sz="2400" spc="-5" dirty="0">
                <a:solidFill>
                  <a:srgbClr val="FFFFFF"/>
                </a:solidFill>
                <a:latin typeface="Arial"/>
                <a:cs typeface="Arial"/>
              </a:rPr>
              <a:t>How</a:t>
            </a:r>
            <a:r>
              <a:rPr sz="2400" spc="5" dirty="0">
                <a:solidFill>
                  <a:srgbClr val="FFFFFF"/>
                </a:solidFill>
                <a:latin typeface="Arial"/>
                <a:cs typeface="Arial"/>
              </a:rPr>
              <a:t> </a:t>
            </a:r>
            <a:r>
              <a:rPr sz="2400" spc="-5" dirty="0">
                <a:solidFill>
                  <a:srgbClr val="FFFFFF"/>
                </a:solidFill>
                <a:latin typeface="Arial"/>
                <a:cs typeface="Arial"/>
              </a:rPr>
              <a:t>do</a:t>
            </a:r>
            <a:r>
              <a:rPr sz="2400" spc="5" dirty="0">
                <a:solidFill>
                  <a:srgbClr val="FFFFFF"/>
                </a:solidFill>
                <a:latin typeface="Arial"/>
                <a:cs typeface="Arial"/>
              </a:rPr>
              <a:t> </a:t>
            </a:r>
            <a:r>
              <a:rPr sz="2400" spc="-5" dirty="0">
                <a:solidFill>
                  <a:srgbClr val="FFFFFF"/>
                </a:solidFill>
                <a:latin typeface="Arial"/>
                <a:cs typeface="Arial"/>
              </a:rPr>
              <a:t>c</a:t>
            </a:r>
            <a:r>
              <a:rPr sz="2400" dirty="0">
                <a:solidFill>
                  <a:srgbClr val="FFFFFF"/>
                </a:solidFill>
                <a:latin typeface="Arial"/>
                <a:cs typeface="Arial"/>
              </a:rPr>
              <a:t>h</a:t>
            </a:r>
            <a:r>
              <a:rPr sz="2400" spc="-5" dirty="0">
                <a:solidFill>
                  <a:srgbClr val="FFFFFF"/>
                </a:solidFill>
                <a:latin typeface="Arial"/>
                <a:cs typeface="Arial"/>
              </a:rPr>
              <a:t>il</a:t>
            </a:r>
            <a:r>
              <a:rPr sz="2400" dirty="0">
                <a:solidFill>
                  <a:srgbClr val="FFFFFF"/>
                </a:solidFill>
                <a:latin typeface="Arial"/>
                <a:cs typeface="Arial"/>
              </a:rPr>
              <a:t>d</a:t>
            </a:r>
            <a:r>
              <a:rPr sz="2400" spc="-5" dirty="0">
                <a:solidFill>
                  <a:srgbClr val="FFFFFF"/>
                </a:solidFill>
                <a:latin typeface="Arial"/>
                <a:cs typeface="Arial"/>
              </a:rPr>
              <a:t>ren</a:t>
            </a:r>
            <a:r>
              <a:rPr sz="2400" spc="15" dirty="0">
                <a:solidFill>
                  <a:srgbClr val="FFFFFF"/>
                </a:solidFill>
                <a:latin typeface="Arial"/>
                <a:cs typeface="Arial"/>
              </a:rPr>
              <a:t> </a:t>
            </a:r>
            <a:r>
              <a:rPr sz="2400" spc="-5" dirty="0">
                <a:solidFill>
                  <a:srgbClr val="FFFFFF"/>
                </a:solidFill>
                <a:latin typeface="Arial"/>
                <a:cs typeface="Arial"/>
              </a:rPr>
              <a:t>in y</a:t>
            </a:r>
            <a:r>
              <a:rPr sz="2400" dirty="0">
                <a:solidFill>
                  <a:srgbClr val="FFFFFF"/>
                </a:solidFill>
                <a:latin typeface="Arial"/>
                <a:cs typeface="Arial"/>
              </a:rPr>
              <a:t>o</a:t>
            </a:r>
            <a:r>
              <a:rPr sz="2400" spc="-5" dirty="0">
                <a:solidFill>
                  <a:srgbClr val="FFFFFF"/>
                </a:solidFill>
                <a:latin typeface="Arial"/>
                <a:cs typeface="Arial"/>
              </a:rPr>
              <a:t>ur</a:t>
            </a:r>
            <a:r>
              <a:rPr sz="2400" spc="5" dirty="0">
                <a:solidFill>
                  <a:srgbClr val="FFFFFF"/>
                </a:solidFill>
                <a:latin typeface="Arial"/>
                <a:cs typeface="Arial"/>
              </a:rPr>
              <a:t> </a:t>
            </a:r>
            <a:r>
              <a:rPr sz="2400" dirty="0">
                <a:solidFill>
                  <a:srgbClr val="FFFFFF"/>
                </a:solidFill>
                <a:latin typeface="Arial"/>
                <a:cs typeface="Arial"/>
              </a:rPr>
              <a:t>s</a:t>
            </a:r>
            <a:r>
              <a:rPr sz="2400" spc="-5" dirty="0">
                <a:solidFill>
                  <a:srgbClr val="FFFFFF"/>
                </a:solidFill>
                <a:latin typeface="Arial"/>
                <a:cs typeface="Arial"/>
              </a:rPr>
              <a:t>et</a:t>
            </a:r>
            <a:r>
              <a:rPr sz="2400" dirty="0">
                <a:solidFill>
                  <a:srgbClr val="FFFFFF"/>
                </a:solidFill>
                <a:latin typeface="Arial"/>
                <a:cs typeface="Arial"/>
              </a:rPr>
              <a:t>t</a:t>
            </a:r>
            <a:r>
              <a:rPr sz="2400" spc="-5" dirty="0">
                <a:solidFill>
                  <a:srgbClr val="FFFFFF"/>
                </a:solidFill>
                <a:latin typeface="Arial"/>
                <a:cs typeface="Arial"/>
              </a:rPr>
              <a:t>i</a:t>
            </a:r>
            <a:r>
              <a:rPr sz="2400" dirty="0">
                <a:solidFill>
                  <a:srgbClr val="FFFFFF"/>
                </a:solidFill>
                <a:latin typeface="Arial"/>
                <a:cs typeface="Arial"/>
              </a:rPr>
              <a:t>n</a:t>
            </a:r>
            <a:r>
              <a:rPr sz="2400" spc="-5" dirty="0">
                <a:solidFill>
                  <a:srgbClr val="FFFFFF"/>
                </a:solidFill>
                <a:latin typeface="Arial"/>
                <a:cs typeface="Arial"/>
              </a:rPr>
              <a:t>g le</a:t>
            </a:r>
            <a:r>
              <a:rPr sz="2400" dirty="0">
                <a:solidFill>
                  <a:srgbClr val="FFFFFF"/>
                </a:solidFill>
                <a:latin typeface="Arial"/>
                <a:cs typeface="Arial"/>
              </a:rPr>
              <a:t>a</a:t>
            </a:r>
            <a:r>
              <a:rPr sz="2400" spc="-5" dirty="0">
                <a:solidFill>
                  <a:srgbClr val="FFFFFF"/>
                </a:solidFill>
                <a:latin typeface="Arial"/>
                <a:cs typeface="Arial"/>
              </a:rPr>
              <a:t>rn a</a:t>
            </a:r>
            <a:r>
              <a:rPr sz="2400" dirty="0">
                <a:solidFill>
                  <a:srgbClr val="FFFFFF"/>
                </a:solidFill>
                <a:latin typeface="Arial"/>
                <a:cs typeface="Arial"/>
              </a:rPr>
              <a:t>b</a:t>
            </a:r>
            <a:r>
              <a:rPr sz="2400" spc="-5" dirty="0">
                <a:solidFill>
                  <a:srgbClr val="FFFFFF"/>
                </a:solidFill>
                <a:latin typeface="Arial"/>
                <a:cs typeface="Arial"/>
              </a:rPr>
              <a:t>o</a:t>
            </a:r>
            <a:r>
              <a:rPr sz="2400" dirty="0">
                <a:solidFill>
                  <a:srgbClr val="FFFFFF"/>
                </a:solidFill>
                <a:latin typeface="Arial"/>
                <a:cs typeface="Arial"/>
              </a:rPr>
              <a:t>u</a:t>
            </a:r>
            <a:r>
              <a:rPr sz="2400" spc="-5" dirty="0">
                <a:solidFill>
                  <a:srgbClr val="FFFFFF"/>
                </a:solidFill>
                <a:latin typeface="Arial"/>
                <a:cs typeface="Arial"/>
              </a:rPr>
              <a:t>t t</a:t>
            </a:r>
            <a:r>
              <a:rPr sz="2400" spc="0" dirty="0">
                <a:solidFill>
                  <a:srgbClr val="FFFFFF"/>
                </a:solidFill>
                <a:latin typeface="Arial"/>
                <a:cs typeface="Arial"/>
              </a:rPr>
              <a:t>h</a:t>
            </a:r>
            <a:r>
              <a:rPr sz="2400" spc="-5" dirty="0">
                <a:solidFill>
                  <a:srgbClr val="FFFFFF"/>
                </a:solidFill>
                <a:latin typeface="Arial"/>
                <a:cs typeface="Arial"/>
              </a:rPr>
              <a:t>e </a:t>
            </a:r>
            <a:r>
              <a:rPr sz="2400" spc="-10" dirty="0" err="1">
                <a:solidFill>
                  <a:srgbClr val="FFFFFF"/>
                </a:solidFill>
                <a:latin typeface="Arial"/>
                <a:cs typeface="Arial"/>
              </a:rPr>
              <a:t>UNCRC</a:t>
            </a:r>
            <a:r>
              <a:rPr sz="2400" spc="-5" dirty="0">
                <a:solidFill>
                  <a:srgbClr val="FFFFFF"/>
                </a:solidFill>
                <a:latin typeface="Arial"/>
                <a:cs typeface="Arial"/>
              </a:rPr>
              <a:t>?</a:t>
            </a:r>
            <a:endParaRPr sz="2400" dirty="0">
              <a:latin typeface="Arial"/>
              <a:cs typeface="Arial"/>
            </a:endParaRPr>
          </a:p>
        </p:txBody>
      </p:sp>
      <p:sp>
        <p:nvSpPr>
          <p:cNvPr id="11" name="object 8"/>
          <p:cNvSpPr txBox="1"/>
          <p:nvPr/>
        </p:nvSpPr>
        <p:spPr>
          <a:xfrm>
            <a:off x="8272928" y="2507723"/>
            <a:ext cx="3687013" cy="2954655"/>
          </a:xfrm>
          <a:prstGeom prst="rect">
            <a:avLst/>
          </a:prstGeom>
        </p:spPr>
        <p:txBody>
          <a:bodyPr vert="horz" wrap="square" lIns="0" tIns="0" rIns="0" bIns="0" rtlCol="0" anchor="t">
            <a:spAutoFit/>
          </a:bodyPr>
          <a:lstStyle/>
          <a:p>
            <a:pPr marL="12065" marR="5080" algn="ctr"/>
            <a:r>
              <a:rPr sz="2400" spc="-5" dirty="0">
                <a:solidFill>
                  <a:srgbClr val="FFFFFF"/>
                </a:solidFill>
                <a:latin typeface="Arial"/>
                <a:cs typeface="Arial"/>
              </a:rPr>
              <a:t>How</a:t>
            </a:r>
            <a:r>
              <a:rPr sz="2400" spc="10" dirty="0">
                <a:solidFill>
                  <a:srgbClr val="FFFFFF"/>
                </a:solidFill>
                <a:latin typeface="Arial"/>
                <a:cs typeface="Arial"/>
              </a:rPr>
              <a:t> </a:t>
            </a:r>
            <a:r>
              <a:rPr sz="2400" spc="-5" dirty="0">
                <a:solidFill>
                  <a:srgbClr val="FFFFFF"/>
                </a:solidFill>
                <a:latin typeface="Arial"/>
                <a:cs typeface="Arial"/>
              </a:rPr>
              <a:t>do</a:t>
            </a:r>
            <a:r>
              <a:rPr sz="2400" spc="5" dirty="0">
                <a:solidFill>
                  <a:srgbClr val="FFFFFF"/>
                </a:solidFill>
                <a:latin typeface="Arial"/>
                <a:cs typeface="Arial"/>
              </a:rPr>
              <a:t> </a:t>
            </a:r>
            <a:r>
              <a:rPr sz="2400" dirty="0">
                <a:solidFill>
                  <a:srgbClr val="FFFFFF"/>
                </a:solidFill>
                <a:latin typeface="Arial"/>
                <a:cs typeface="Arial"/>
              </a:rPr>
              <a:t>y</a:t>
            </a:r>
            <a:r>
              <a:rPr sz="2400" spc="-5" dirty="0">
                <a:solidFill>
                  <a:srgbClr val="FFFFFF"/>
                </a:solidFill>
                <a:latin typeface="Arial"/>
                <a:cs typeface="Arial"/>
              </a:rPr>
              <a:t>ou</a:t>
            </a:r>
            <a:r>
              <a:rPr lang="en-GB" sz="2400" spc="-5" dirty="0">
                <a:solidFill>
                  <a:srgbClr val="FFFFFF"/>
                </a:solidFill>
                <a:latin typeface="Arial"/>
                <a:cs typeface="Arial"/>
              </a:rPr>
              <a:t> link</a:t>
            </a:r>
            <a:r>
              <a:rPr sz="2400" spc="5" dirty="0">
                <a:solidFill>
                  <a:srgbClr val="FFFFFF"/>
                </a:solidFill>
                <a:latin typeface="Arial"/>
                <a:cs typeface="Arial"/>
              </a:rPr>
              <a:t> </a:t>
            </a:r>
            <a:r>
              <a:rPr lang="en-GB" sz="2400" spc="-5" dirty="0">
                <a:solidFill>
                  <a:srgbClr val="FFFFFF"/>
                </a:solidFill>
                <a:latin typeface="Arial"/>
                <a:cs typeface="Arial"/>
              </a:rPr>
              <a:t>children's experiences </a:t>
            </a:r>
            <a:r>
              <a:rPr sz="2400" spc="-5" dirty="0">
                <a:solidFill>
                  <a:srgbClr val="FFFFFF"/>
                </a:solidFill>
                <a:latin typeface="Arial"/>
                <a:cs typeface="Arial"/>
              </a:rPr>
              <a:t>in</a:t>
            </a:r>
            <a:r>
              <a:rPr sz="2400" spc="5" dirty="0">
                <a:solidFill>
                  <a:srgbClr val="FFFFFF"/>
                </a:solidFill>
                <a:latin typeface="Arial"/>
                <a:cs typeface="Arial"/>
              </a:rPr>
              <a:t> </a:t>
            </a:r>
            <a:r>
              <a:rPr sz="2400" spc="-5" dirty="0">
                <a:solidFill>
                  <a:srgbClr val="FFFFFF"/>
                </a:solidFill>
                <a:latin typeface="Arial"/>
                <a:cs typeface="Arial"/>
              </a:rPr>
              <a:t>y</a:t>
            </a:r>
            <a:r>
              <a:rPr sz="2400" dirty="0">
                <a:solidFill>
                  <a:srgbClr val="FFFFFF"/>
                </a:solidFill>
                <a:latin typeface="Arial"/>
                <a:cs typeface="Arial"/>
              </a:rPr>
              <a:t>o</a:t>
            </a:r>
            <a:r>
              <a:rPr sz="2400" spc="-5" dirty="0">
                <a:solidFill>
                  <a:srgbClr val="FFFFFF"/>
                </a:solidFill>
                <a:latin typeface="Arial"/>
                <a:cs typeface="Arial"/>
              </a:rPr>
              <a:t>ur s</a:t>
            </a:r>
            <a:r>
              <a:rPr sz="2400" dirty="0">
                <a:solidFill>
                  <a:srgbClr val="FFFFFF"/>
                </a:solidFill>
                <a:latin typeface="Arial"/>
                <a:cs typeface="Arial"/>
              </a:rPr>
              <a:t>e</a:t>
            </a:r>
            <a:r>
              <a:rPr sz="2400" spc="-5" dirty="0">
                <a:solidFill>
                  <a:srgbClr val="FFFFFF"/>
                </a:solidFill>
                <a:latin typeface="Arial"/>
                <a:cs typeface="Arial"/>
              </a:rPr>
              <a:t>tt</a:t>
            </a:r>
            <a:r>
              <a:rPr sz="2400" dirty="0">
                <a:solidFill>
                  <a:srgbClr val="FFFFFF"/>
                </a:solidFill>
                <a:latin typeface="Arial"/>
                <a:cs typeface="Arial"/>
              </a:rPr>
              <a:t>i</a:t>
            </a:r>
            <a:r>
              <a:rPr sz="2400" spc="-5" dirty="0">
                <a:solidFill>
                  <a:srgbClr val="FFFFFF"/>
                </a:solidFill>
                <a:latin typeface="Arial"/>
                <a:cs typeface="Arial"/>
              </a:rPr>
              <a:t>ng to the </a:t>
            </a:r>
            <a:r>
              <a:rPr sz="2400" spc="-10" dirty="0" err="1">
                <a:solidFill>
                  <a:srgbClr val="FFFFFF"/>
                </a:solidFill>
                <a:latin typeface="Arial"/>
                <a:cs typeface="Arial"/>
              </a:rPr>
              <a:t>UNCRC</a:t>
            </a:r>
            <a:r>
              <a:rPr sz="2400" spc="-5" dirty="0">
                <a:solidFill>
                  <a:srgbClr val="FFFFFF"/>
                </a:solidFill>
                <a:latin typeface="Arial"/>
                <a:cs typeface="Arial"/>
              </a:rPr>
              <a:t>?</a:t>
            </a:r>
            <a:endParaRPr lang="en-GB" sz="2400" spc="-5" dirty="0">
              <a:solidFill>
                <a:srgbClr val="FFFFFF"/>
              </a:solidFill>
              <a:latin typeface="Arial"/>
              <a:cs typeface="Arial"/>
            </a:endParaRPr>
          </a:p>
          <a:p>
            <a:pPr marL="12065" marR="5080" algn="ctr"/>
            <a:endParaRPr lang="en-GB" sz="2400" spc="-5" dirty="0">
              <a:solidFill>
                <a:srgbClr val="FFFFFF"/>
              </a:solidFill>
              <a:latin typeface="Arial"/>
              <a:cs typeface="Arial"/>
            </a:endParaRPr>
          </a:p>
          <a:p>
            <a:pPr marL="12065" marR="5080" algn="ctr"/>
            <a:r>
              <a:rPr lang="en-GB" sz="2400" spc="-5" dirty="0">
                <a:solidFill>
                  <a:srgbClr val="FFFFFF"/>
                </a:solidFill>
                <a:latin typeface="Arial"/>
                <a:cs typeface="Arial"/>
              </a:rPr>
              <a:t>How do children express their views about their learning? Are they involved in leading their learning?</a:t>
            </a:r>
            <a:endParaRPr sz="2400" dirty="0">
              <a:latin typeface="Arial"/>
              <a:cs typeface="Arial"/>
            </a:endParaRPr>
          </a:p>
        </p:txBody>
      </p:sp>
      <p:pic>
        <p:nvPicPr>
          <p:cNvPr id="12" name="Picture 11">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13"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14"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7705225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83752" y="221705"/>
            <a:ext cx="7703023" cy="982706"/>
          </a:xfrm>
        </p:spPr>
        <p:txBody>
          <a:bodyPr>
            <a:normAutofit/>
          </a:bodyPr>
          <a:lstStyle/>
          <a:p>
            <a:r>
              <a:rPr lang="en-GB" b="1" dirty="0"/>
              <a:t>Learning and Teaching</a:t>
            </a:r>
          </a:p>
        </p:txBody>
      </p:sp>
      <p:pic>
        <p:nvPicPr>
          <p:cNvPr id="12" name="Content Placeholder 11">
            <a:extLst>
              <a:ext uri="{C183D7F6-B498-43B3-948B-1728B52AA6E4}">
                <adec:decorative xmlns:adec="http://schemas.microsoft.com/office/drawing/2017/decorative" val="1"/>
              </a:ext>
            </a:extLst>
          </p:cNvPr>
          <p:cNvPicPr>
            <a:picLocks noGrp="1" noChangeAspect="1"/>
          </p:cNvPicPr>
          <p:nvPr>
            <p:ph sz="half" idx="1"/>
          </p:nvPr>
        </p:nvPicPr>
        <p:blipFill>
          <a:blip r:embed="rId3" cstate="email">
            <a:extLst>
              <a:ext uri="{28A0092B-C50C-407E-A947-70E740481C1C}">
                <a14:useLocalDpi xmlns:a14="http://schemas.microsoft.com/office/drawing/2010/main"/>
              </a:ext>
            </a:extLst>
          </a:blip>
          <a:stretch>
            <a:fillRect/>
          </a:stretch>
        </p:blipFill>
        <p:spPr>
          <a:xfrm>
            <a:off x="623198" y="1537742"/>
            <a:ext cx="2477845" cy="4351338"/>
          </a:xfrm>
          <a:prstGeom prst="rect">
            <a:avLst/>
          </a:prstGeom>
        </p:spPr>
      </p:pic>
      <p:sp>
        <p:nvSpPr>
          <p:cNvPr id="13" name="Rectangle 12"/>
          <p:cNvSpPr/>
          <p:nvPr/>
        </p:nvSpPr>
        <p:spPr>
          <a:xfrm>
            <a:off x="933896" y="2419778"/>
            <a:ext cx="1856448" cy="92333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a:ln>
                  <a:noFill/>
                </a:ln>
                <a:solidFill>
                  <a:prstClr val="black"/>
                </a:solidFill>
                <a:effectLst/>
                <a:uLnTx/>
                <a:uFillTx/>
                <a:latin typeface="Calibri" panose="020F0502020204030204"/>
                <a:ea typeface="+mn-ea"/>
                <a:cs typeface="+mn-cs"/>
              </a:rPr>
              <a:t>If you have a smartphone, please go to</a:t>
            </a:r>
          </a:p>
        </p:txBody>
      </p:sp>
      <p:sp>
        <p:nvSpPr>
          <p:cNvPr id="15" name="Content Placeholder 2"/>
          <p:cNvSpPr txBox="1">
            <a:spLocks/>
          </p:cNvSpPr>
          <p:nvPr/>
        </p:nvSpPr>
        <p:spPr>
          <a:xfrm>
            <a:off x="1130947" y="3901534"/>
            <a:ext cx="1462345" cy="109142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black"/>
                </a:solidFill>
                <a:effectLst/>
                <a:uLnTx/>
                <a:uFillTx/>
                <a:latin typeface="Calibri" panose="020F0502020204030204"/>
                <a:ea typeface="+mn-ea"/>
                <a:cs typeface="+mn-cs"/>
              </a:rPr>
              <a:t>Use the code</a:t>
            </a:r>
            <a:r>
              <a:rPr lang="en-GB" sz="2000" dirty="0">
                <a:solidFill>
                  <a:prstClr val="black"/>
                </a:solidFill>
                <a:latin typeface="Calibri" panose="020F0502020204030204"/>
              </a:rPr>
              <a:t>:</a:t>
            </a:r>
          </a:p>
        </p:txBody>
      </p:sp>
      <p:sp>
        <p:nvSpPr>
          <p:cNvPr id="14" name="Title 1"/>
          <p:cNvSpPr txBox="1">
            <a:spLocks/>
          </p:cNvSpPr>
          <p:nvPr/>
        </p:nvSpPr>
        <p:spPr bwMode="auto">
          <a:xfrm>
            <a:off x="910728" y="3214774"/>
            <a:ext cx="1952371" cy="668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1" i="0" u="none" strike="noStrike" kern="0" cap="none" spc="0" normalizeH="0" baseline="0" noProof="0" dirty="0">
                <a:ln>
                  <a:noFill/>
                </a:ln>
                <a:solidFill>
                  <a:srgbClr val="00ABB5"/>
                </a:solidFill>
                <a:effectLst/>
                <a:uLnTx/>
                <a:uFillTx/>
                <a:latin typeface="Calibri Light" panose="020F0302020204030204"/>
                <a:ea typeface="+mj-ea"/>
                <a:cs typeface="+mj-cs"/>
                <a:hlinkClick r:id="rId4"/>
              </a:rPr>
              <a:t>www.menti.com</a:t>
            </a:r>
            <a:endParaRPr kumimoji="0" lang="en-GB" sz="2000" b="1" i="0" u="none" strike="noStrike" kern="0" cap="none" spc="0" normalizeH="0" baseline="0" noProof="0" dirty="0">
              <a:ln>
                <a:noFill/>
              </a:ln>
              <a:solidFill>
                <a:srgbClr val="00ABB5"/>
              </a:solidFill>
              <a:effectLst/>
              <a:uLnTx/>
              <a:uFillTx/>
              <a:latin typeface="Calibri Light" panose="020F0302020204030204"/>
              <a:ea typeface="+mj-ea"/>
              <a:cs typeface="+mj-cs"/>
            </a:endParaRPr>
          </a:p>
        </p:txBody>
      </p:sp>
      <p:pic>
        <p:nvPicPr>
          <p:cNvPr id="17" name="Picture 2">
            <a:extLst>
              <a:ext uri="{C183D7F6-B498-43B3-948B-1728B52AA6E4}">
                <adec:decorative xmlns:adec="http://schemas.microsoft.com/office/drawing/2017/decorative" val="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8648087" y="196902"/>
            <a:ext cx="3303818" cy="211106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pic>
        <p:nvPicPr>
          <p:cNvPr id="19" name="Picture 18" descr="Mentimeter logo"/>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8346215" y="5683315"/>
            <a:ext cx="3321093" cy="590727"/>
          </a:xfrm>
          <a:prstGeom prst="rect">
            <a:avLst/>
          </a:prstGeom>
        </p:spPr>
      </p:pic>
      <p:sp>
        <p:nvSpPr>
          <p:cNvPr id="18" name="Rounded Rectangular Callout 17"/>
          <p:cNvSpPr/>
          <p:nvPr/>
        </p:nvSpPr>
        <p:spPr>
          <a:xfrm>
            <a:off x="3448241" y="1390383"/>
            <a:ext cx="5199845" cy="4413054"/>
          </a:xfrm>
          <a:prstGeom prst="wedgeRoundRectCallout">
            <a:avLst/>
          </a:prstGeom>
        </p:spPr>
        <p:style>
          <a:lnRef idx="2">
            <a:schemeClr val="accent6"/>
          </a:lnRef>
          <a:fillRef idx="1">
            <a:schemeClr val="lt1"/>
          </a:fillRef>
          <a:effectRef idx="0">
            <a:schemeClr val="accent6"/>
          </a:effectRef>
          <a:fontRef idx="minor">
            <a:schemeClr val="dk1"/>
          </a:fontRef>
        </p:style>
        <p:txBody>
          <a:bodyPr rtlCol="0" anchor="ctr"/>
          <a:lstStyle/>
          <a:p>
            <a:pPr lvl="0" algn="ct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Type </a:t>
            </a:r>
            <a:r>
              <a:rPr lang="en-GB" sz="2400" b="1" dirty="0">
                <a:solidFill>
                  <a:prstClr val="black"/>
                </a:solidFill>
                <a:latin typeface="Calibri" panose="020F0502020204030204"/>
              </a:rPr>
              <a:t>up</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statements that sum </a:t>
            </a:r>
            <a:r>
              <a:rPr lang="en-GB" sz="2400" b="1" dirty="0">
                <a:solidFill>
                  <a:prstClr val="black"/>
                </a:solidFill>
              </a:rPr>
              <a:t>up how children and young people:</a:t>
            </a:r>
          </a:p>
          <a:p>
            <a:pPr lvl="0" algn="ctr"/>
            <a:r>
              <a:rPr lang="en-GB" sz="2400" b="1" dirty="0">
                <a:solidFill>
                  <a:prstClr val="black"/>
                </a:solidFill>
              </a:rPr>
              <a:t>learn about their rights; have the curriculum linked to rights; and use their right to have their voice heard throughout learning and teaching</a:t>
            </a:r>
          </a:p>
          <a:p>
            <a:pPr lvl="0" algn="ctr"/>
            <a:r>
              <a:rPr lang="en-GB" sz="2400" b="1" dirty="0">
                <a:solidFill>
                  <a:prstClr val="black"/>
                </a:solidFill>
              </a:rPr>
              <a:t> </a:t>
            </a: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400" b="1" dirty="0">
                <a:solidFill>
                  <a:prstClr val="black"/>
                </a:solidFill>
                <a:latin typeface="Calibri" panose="020F0502020204030204"/>
              </a:rPr>
              <a:t>O</a:t>
            </a: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pen a new browser using: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1" strike="noStrike" kern="1200" cap="none" spc="0" normalizeH="0" baseline="0" noProof="0" dirty="0">
                <a:ln>
                  <a:noFill/>
                </a:ln>
                <a:solidFill>
                  <a:prstClr val="black"/>
                </a:solidFill>
                <a:effectLst/>
                <a:uLnTx/>
                <a:uFillTx/>
                <a:latin typeface="Calibri" panose="020F0502020204030204"/>
                <a:ea typeface="+mn-ea"/>
                <a:cs typeface="+mn-cs"/>
              </a:rPr>
              <a:t>Insert link</a:t>
            </a:r>
            <a:endParaRPr kumimoji="0" lang="en-GB" sz="2400" b="1" i="1"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3286829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220" y="388828"/>
            <a:ext cx="10836972" cy="711200"/>
          </a:xfrm>
        </p:spPr>
        <p:txBody>
          <a:bodyPr/>
          <a:lstStyle/>
          <a:p>
            <a:r>
              <a:rPr lang="en-GB" b="1" dirty="0"/>
              <a:t>Goals of Education</a:t>
            </a:r>
          </a:p>
        </p:txBody>
      </p:sp>
      <p:sp>
        <p:nvSpPr>
          <p:cNvPr id="3" name="Content Placeholder 2"/>
          <p:cNvSpPr txBox="1">
            <a:spLocks/>
          </p:cNvSpPr>
          <p:nvPr/>
        </p:nvSpPr>
        <p:spPr>
          <a:xfrm>
            <a:off x="635220" y="1147310"/>
            <a:ext cx="7738071" cy="4590375"/>
          </a:xfrm>
          <a:prstGeom prst="rect">
            <a:avLst/>
          </a:prstGeom>
        </p:spPr>
        <p:txBody>
          <a:bodyPr/>
          <a:lst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a:buNone/>
              <a:tabLst/>
              <a:defRPr/>
            </a:pPr>
            <a:endParaRPr kumimoji="0" lang="en-GB" sz="2800" b="0"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a:buNone/>
              <a:tabLst/>
              <a:defRPr/>
            </a:pPr>
            <a:r>
              <a:rPr kumimoji="0" lang="en-GB" sz="2800" b="0"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rPr>
              <a:t>3 main articles</a:t>
            </a:r>
          </a:p>
          <a:p>
            <a:pPr marL="742950" marR="0" lvl="1" indent="-285750" algn="l" defTabSz="914400" rtl="0" eaLnBrk="1" fontAlgn="base" latinLnBrk="0" hangingPunct="1">
              <a:lnSpc>
                <a:spcPct val="100000"/>
              </a:lnSpc>
              <a:spcBef>
                <a:spcPct val="20000"/>
              </a:spcBef>
              <a:spcAft>
                <a:spcPct val="0"/>
              </a:spcAft>
              <a:buClr>
                <a:srgbClr val="00ABB5"/>
              </a:buClr>
              <a:buSzTx/>
              <a:buFont typeface="Arial"/>
              <a:buChar char="•"/>
              <a:tabLst/>
              <a:defRPr/>
            </a:pPr>
            <a:r>
              <a:rPr kumimoji="0" lang="en-GB" sz="2800" b="1"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rPr>
              <a:t>28 – Right to an education. This must respect children’s dignity</a:t>
            </a:r>
          </a:p>
          <a:p>
            <a:pPr marL="742950" marR="0" lvl="1" indent="-285750" algn="l" defTabSz="914400" rtl="0" eaLnBrk="1" fontAlgn="base" latinLnBrk="0" hangingPunct="1">
              <a:lnSpc>
                <a:spcPct val="100000"/>
              </a:lnSpc>
              <a:spcBef>
                <a:spcPct val="20000"/>
              </a:spcBef>
              <a:spcAft>
                <a:spcPct val="0"/>
              </a:spcAft>
              <a:buClr>
                <a:srgbClr val="00ABB5"/>
              </a:buClr>
              <a:buSzTx/>
              <a:buFont typeface="Arial"/>
              <a:buChar char="•"/>
              <a:tabLst/>
              <a:defRPr/>
            </a:pPr>
            <a:r>
              <a:rPr kumimoji="0" lang="en-GB" sz="2800" b="1"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rPr>
              <a:t>29 – Education must develop every child’s personality, talents and abilities to the full</a:t>
            </a:r>
          </a:p>
          <a:p>
            <a:pPr marL="742950" marR="0" lvl="1" indent="-285750" algn="l" defTabSz="914400" rtl="0" eaLnBrk="1" fontAlgn="base" latinLnBrk="0" hangingPunct="1">
              <a:lnSpc>
                <a:spcPct val="100000"/>
              </a:lnSpc>
              <a:spcBef>
                <a:spcPct val="20000"/>
              </a:spcBef>
              <a:spcAft>
                <a:spcPct val="0"/>
              </a:spcAft>
              <a:buClr>
                <a:srgbClr val="00ABB5"/>
              </a:buClr>
              <a:buSzTx/>
              <a:buFont typeface="Arial"/>
              <a:buChar char="•"/>
              <a:tabLst/>
              <a:defRPr/>
            </a:pPr>
            <a:r>
              <a:rPr kumimoji="0" lang="en-GB" sz="2800" b="1"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rPr>
              <a:t>31 – Relax, play and take part in a wide range of cultural and artistic activities</a:t>
            </a:r>
          </a:p>
          <a:p>
            <a:pPr marL="742950" marR="0" lvl="1" indent="-285750" algn="l" defTabSz="914400" rtl="0" eaLnBrk="1" fontAlgn="base" latinLnBrk="0" hangingPunct="1">
              <a:lnSpc>
                <a:spcPct val="100000"/>
              </a:lnSpc>
              <a:spcBef>
                <a:spcPct val="20000"/>
              </a:spcBef>
              <a:spcAft>
                <a:spcPct val="0"/>
              </a:spcAft>
              <a:buClr>
                <a:srgbClr val="00ABB5"/>
              </a:buClr>
              <a:buSzTx/>
              <a:buFont typeface="Arial"/>
              <a:buChar char="•"/>
              <a:tabLst/>
              <a:defRPr/>
            </a:pPr>
            <a:endParaRPr kumimoji="0" lang="en-GB" sz="2800" b="1" i="0" u="none" strike="noStrike" kern="0" cap="none" spc="0" normalizeH="0" baseline="0" noProof="0" dirty="0">
              <a:ln>
                <a:noFill/>
              </a:ln>
              <a:solidFill>
                <a:prstClr val="black">
                  <a:lumMod val="65000"/>
                  <a:lumOff val="35000"/>
                </a:prstClr>
              </a:solidFill>
              <a:effectLst/>
              <a:uLnTx/>
              <a:uFillTx/>
              <a:latin typeface="Calibri" panose="020F0502020204030204"/>
              <a:ea typeface="+mn-ea"/>
              <a:cs typeface="+mn-cs"/>
            </a:endParaRPr>
          </a:p>
        </p:txBody>
      </p:sp>
      <p:pic>
        <p:nvPicPr>
          <p:cNvPr id="5" name="Picture 2" descr="Cover of UNCRC"/>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655142" y="732422"/>
            <a:ext cx="3368402" cy="474445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grpSp>
        <p:nvGrpSpPr>
          <p:cNvPr id="9" name="Group 8" descr="logos">
            <a:extLst>
              <a:ext uri="{FF2B5EF4-FFF2-40B4-BE49-F238E27FC236}">
                <a16:creationId xmlns:a16="http://schemas.microsoft.com/office/drawing/2014/main" id="{91474EFC-8C1A-4BB9-895D-5375C5041DA9}"/>
              </a:ext>
            </a:extLst>
          </p:cNvPr>
          <p:cNvGrpSpPr>
            <a:grpSpLocks noChangeAspect="1"/>
          </p:cNvGrpSpPr>
          <p:nvPr/>
        </p:nvGrpSpPr>
        <p:grpSpPr>
          <a:xfrm>
            <a:off x="5431599" y="5345355"/>
            <a:ext cx="2941692" cy="569682"/>
            <a:chOff x="2033926" y="3748096"/>
            <a:chExt cx="3712871" cy="719027"/>
          </a:xfrm>
        </p:grpSpPr>
        <p:pic>
          <p:nvPicPr>
            <p:cNvPr id="10" name="Picture 9">
              <a:extLst>
                <a:ext uri="{FF2B5EF4-FFF2-40B4-BE49-F238E27FC236}">
                  <a16:creationId xmlns:a16="http://schemas.microsoft.com/office/drawing/2014/main" id="{24E3F949-E250-499E-BE81-7C5A47B2A00E}"/>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27770" y="3748096"/>
              <a:ext cx="719027" cy="71902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2">
              <a:extLst>
                <a:ext uri="{FF2B5EF4-FFF2-40B4-BE49-F238E27FC236}">
                  <a16:creationId xmlns:a16="http://schemas.microsoft.com/office/drawing/2014/main" id="{694F81C8-68CB-4270-BC31-C8A99AFCDC9B}"/>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4319860" y="3779844"/>
              <a:ext cx="661945" cy="6029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4" descr="Education Scotland | Education Scotland">
              <a:extLst>
                <a:ext uri="{FF2B5EF4-FFF2-40B4-BE49-F238E27FC236}">
                  <a16:creationId xmlns:a16="http://schemas.microsoft.com/office/drawing/2014/main" id="{FAE04C22-8029-4032-AF75-D723CB629A00}"/>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033926" y="3858998"/>
              <a:ext cx="1235035" cy="49722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Logo, company name&#10;&#10;Description automatically generated">
              <a:extLst>
                <a:ext uri="{FF2B5EF4-FFF2-40B4-BE49-F238E27FC236}">
                  <a16:creationId xmlns:a16="http://schemas.microsoft.com/office/drawing/2014/main" id="{9AF18742-75A6-4C2D-B5A0-20F6CCBA1153}"/>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3268961" y="3781096"/>
              <a:ext cx="1004934" cy="602960"/>
            </a:xfrm>
            <a:prstGeom prst="rect">
              <a:avLst/>
            </a:prstGeom>
          </p:spPr>
        </p:pic>
      </p:gr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
        <p:nvSpPr>
          <p:cNvPr id="15"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Tree>
    <p:extLst>
      <p:ext uri="{BB962C8B-B14F-4D97-AF65-F5344CB8AC3E}">
        <p14:creationId xmlns:p14="http://schemas.microsoft.com/office/powerpoint/2010/main" val="37695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Film – Making the links with learning and teaching – Getting it right</a:t>
            </a:r>
          </a:p>
        </p:txBody>
      </p:sp>
      <p:pic>
        <p:nvPicPr>
          <p:cNvPr id="8" name="Content Placeholder 4" descr="Video still of a person with a beard"/>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a:xfrm>
            <a:off x="3302229" y="1727386"/>
            <a:ext cx="5566015" cy="3557410"/>
          </a:xfrm>
        </p:spPr>
      </p:pic>
      <p:pic>
        <p:nvPicPr>
          <p:cNvPr id="5" name="Picture 4">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 name="Rectangle 1"/>
          <p:cNvSpPr/>
          <p:nvPr/>
        </p:nvSpPr>
        <p:spPr>
          <a:xfrm>
            <a:off x="3048000" y="5317915"/>
            <a:ext cx="6096000" cy="646331"/>
          </a:xfrm>
          <a:prstGeom prst="rect">
            <a:avLst/>
          </a:prstGeom>
        </p:spPr>
        <p:txBody>
          <a:bodyPr>
            <a:spAutoFit/>
          </a:bodyPr>
          <a:lstStyle/>
          <a:p>
            <a:pPr algn="ctr"/>
            <a:r>
              <a:rPr lang="en-GB" b="1" dirty="0">
                <a:hlinkClick r:id="rId5"/>
              </a:rPr>
              <a:t>View video on ES YouTube channel:  https://youtu.be/pWOKfXTSG8s</a:t>
            </a:r>
            <a:endParaRPr lang="en-GB" b="1" dirty="0"/>
          </a:p>
        </p:txBody>
      </p:sp>
      <p:sp>
        <p:nvSpPr>
          <p:cNvPr id="6"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7"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1449374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 name="Title 1"/>
          <p:cNvSpPr>
            <a:spLocks noGrp="1"/>
          </p:cNvSpPr>
          <p:nvPr>
            <p:ph type="title"/>
          </p:nvPr>
        </p:nvSpPr>
        <p:spPr>
          <a:xfrm>
            <a:off x="581835" y="0"/>
            <a:ext cx="10810875" cy="1325563"/>
          </a:xfrm>
        </p:spPr>
        <p:txBody>
          <a:bodyPr>
            <a:normAutofit/>
          </a:bodyPr>
          <a:lstStyle/>
          <a:p>
            <a:r>
              <a:rPr lang="en-GB" b="1"/>
              <a:t> Some recent examples from ITE (secondary) </a:t>
            </a:r>
            <a:r>
              <a:rPr lang="en-GB" b="1" dirty="0"/>
              <a:t>students</a:t>
            </a:r>
          </a:p>
        </p:txBody>
      </p:sp>
      <p:sp>
        <p:nvSpPr>
          <p:cNvPr id="5" name="Rectangle 4"/>
          <p:cNvSpPr/>
          <p:nvPr/>
        </p:nvSpPr>
        <p:spPr>
          <a:xfrm>
            <a:off x="1356074" y="1485899"/>
            <a:ext cx="10036635"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Being told that you can't let any pupils out to the toilet during the lesson / Toilets being locked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Not allowing outdoor jackets when the windows have to be open due to </a:t>
            </a:r>
            <a:r>
              <a:rPr kumimoji="0" lang="en-GB" sz="2800" b="0" i="0" u="none" strike="noStrike" kern="1200" cap="none" spc="0" normalizeH="0" baseline="0" noProof="0" dirty="0" err="1">
                <a:ln>
                  <a:noFill/>
                </a:ln>
                <a:solidFill>
                  <a:prstClr val="black"/>
                </a:solidFill>
                <a:effectLst/>
                <a:uLnTx/>
                <a:uFillTx/>
                <a:latin typeface="Calibri" panose="020F0502020204030204"/>
                <a:ea typeface="+mn-ea"/>
                <a:cs typeface="+mn-cs"/>
              </a:rPr>
              <a:t>Covid</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  this was in December and it was freezing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Making kids stand outside the classroom for whole periods as a form of punishment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Class all settled but ‘Josh’ has his hood up – he is quiet, engaging and not disrupting. </a:t>
            </a:r>
            <a:r>
              <a:rPr kumimoji="0" lang="en-GB" sz="2800" b="0" i="0" u="none" strike="noStrike" kern="1200" cap="none" spc="0" normalizeH="0" baseline="0" noProof="0" dirty="0" err="1">
                <a:ln>
                  <a:noFill/>
                </a:ln>
                <a:solidFill>
                  <a:prstClr val="black"/>
                </a:solidFill>
                <a:effectLst/>
                <a:uLnTx/>
                <a:uFillTx/>
                <a:latin typeface="Calibri" panose="020F0502020204030204"/>
                <a:ea typeface="+mn-ea"/>
                <a:cs typeface="+mn-cs"/>
              </a:rPr>
              <a:t>HT</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comes in, shouts at him to takes his hood down, disrupts whole class and Josh no longer engages for rest of day. (this example from </a:t>
            </a:r>
            <a:r>
              <a:rPr kumimoji="0" lang="en-GB" sz="2800" b="0" i="0" u="none" strike="noStrike" kern="1200" cap="none" spc="0" normalizeH="0" baseline="0" noProof="0" dirty="0" err="1">
                <a:ln>
                  <a:noFill/>
                </a:ln>
                <a:solidFill>
                  <a:prstClr val="black"/>
                </a:solidFill>
                <a:effectLst/>
                <a:uLnTx/>
                <a:uFillTx/>
                <a:latin typeface="Calibri" panose="020F0502020204030204"/>
                <a:ea typeface="+mn-ea"/>
                <a:cs typeface="+mn-cs"/>
              </a:rPr>
              <a:t>ITE</a:t>
            </a: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 tutor)</a:t>
            </a:r>
            <a:endPar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2360432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11049507" cy="782320"/>
          </a:xfrm>
        </p:spPr>
        <p:txBody>
          <a:bodyPr/>
          <a:lstStyle/>
          <a:p>
            <a:pPr algn="ctr"/>
            <a:r>
              <a:rPr lang="en-GB" b="1" dirty="0"/>
              <a:t>Protocols</a:t>
            </a:r>
            <a:endParaRPr lang="en-US" b="1" dirty="0"/>
          </a:p>
        </p:txBody>
      </p:sp>
      <p:sp>
        <p:nvSpPr>
          <p:cNvPr id="3" name="Content Placeholder 2"/>
          <p:cNvSpPr>
            <a:spLocks noGrp="1"/>
          </p:cNvSpPr>
          <p:nvPr>
            <p:ph idx="1"/>
          </p:nvPr>
        </p:nvSpPr>
        <p:spPr>
          <a:xfrm>
            <a:off x="1019510" y="1507437"/>
            <a:ext cx="10489318" cy="4042025"/>
          </a:xfrm>
        </p:spPr>
        <p:txBody>
          <a:bodyPr vert="horz" lIns="91440" tIns="45720" rIns="91440" bIns="45720" rtlCol="0" anchor="t">
            <a:normAutofit/>
          </a:bodyPr>
          <a:lstStyle/>
          <a:p>
            <a:pPr marL="0" indent="0">
              <a:buNone/>
            </a:pPr>
            <a:r>
              <a:rPr lang="en-GB" sz="2400" dirty="0">
                <a:ea typeface="+mn-lt"/>
                <a:cs typeface="+mn-lt"/>
              </a:rPr>
              <a:t>• Turn off your camera </a:t>
            </a:r>
            <a:endParaRPr lang="en-US" dirty="0"/>
          </a:p>
          <a:p>
            <a:pPr marL="0" indent="0">
              <a:buNone/>
            </a:pPr>
            <a:r>
              <a:rPr lang="en-GB" sz="2400" dirty="0">
                <a:ea typeface="+mn-lt"/>
                <a:cs typeface="+mn-lt"/>
              </a:rPr>
              <a:t>• Mute your microphone </a:t>
            </a:r>
            <a:endParaRPr lang="en-GB" dirty="0"/>
          </a:p>
          <a:p>
            <a:pPr marL="0" indent="0">
              <a:buNone/>
            </a:pPr>
            <a:r>
              <a:rPr lang="en-GB" sz="2400" dirty="0">
                <a:ea typeface="+mn-lt"/>
                <a:cs typeface="+mn-lt"/>
              </a:rPr>
              <a:t>• Post comments, questions and thoughts into the chat window </a:t>
            </a:r>
            <a:endParaRPr lang="en-GB" dirty="0"/>
          </a:p>
          <a:p>
            <a:pPr marL="0" indent="0">
              <a:buNone/>
            </a:pPr>
            <a:r>
              <a:rPr lang="en-GB" sz="2400" dirty="0">
                <a:ea typeface="+mn-lt"/>
                <a:cs typeface="+mn-lt"/>
              </a:rPr>
              <a:t>• The chat will be facilitated by one of our team</a:t>
            </a:r>
            <a:endParaRPr lang="en-GB" dirty="0"/>
          </a:p>
          <a:p>
            <a:pPr marL="0" indent="0">
              <a:buNone/>
            </a:pPr>
            <a:r>
              <a:rPr lang="en-GB" sz="2400" dirty="0">
                <a:ea typeface="+mn-lt"/>
                <a:cs typeface="+mn-lt"/>
              </a:rPr>
              <a:t>• If you would like to speak type SPEAK in chat window or use RAISE HAND facility</a:t>
            </a:r>
            <a:endParaRPr lang="en-GB" dirty="0"/>
          </a:p>
          <a:p>
            <a:pPr marL="0" indent="0">
              <a:buNone/>
            </a:pPr>
            <a:r>
              <a:rPr lang="en-GB" sz="2400" dirty="0">
                <a:ea typeface="+mn-lt"/>
                <a:cs typeface="+mn-lt"/>
              </a:rPr>
              <a:t>• The event will not be recorded</a:t>
            </a:r>
          </a:p>
          <a:p>
            <a:pPr marL="0" indent="0">
              <a:buNone/>
            </a:pPr>
            <a:r>
              <a:rPr lang="en-GB" sz="2400" b="1" dirty="0">
                <a:ea typeface="+mn-lt"/>
                <a:cs typeface="+mn-lt"/>
              </a:rPr>
              <a:t>Please introduce yourself in the chat!</a:t>
            </a:r>
            <a:endParaRPr lang="en-GB" b="1" dirty="0"/>
          </a:p>
          <a:p>
            <a:pPr marL="0" indent="0">
              <a:buNone/>
            </a:pPr>
            <a:endParaRPr lang="en-GB" sz="2400" dirty="0">
              <a:cs typeface="Calibri"/>
            </a:endParaRPr>
          </a:p>
          <a:p>
            <a:pPr marL="342900" indent="-342900">
              <a:buFont typeface="Arial" pitchFamily="34" charset="0"/>
              <a:buChar char="•"/>
            </a:pPr>
            <a:endParaRPr lang="en-GB" sz="2400" dirty="0"/>
          </a:p>
          <a:p>
            <a:pPr>
              <a:buClr>
                <a:srgbClr val="00ABB5"/>
              </a:buClr>
            </a:pPr>
            <a:endParaRPr lang="en-GB" b="1"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679754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 name="Title 1"/>
          <p:cNvSpPr>
            <a:spLocks noGrp="1"/>
          </p:cNvSpPr>
          <p:nvPr>
            <p:ph type="title"/>
          </p:nvPr>
        </p:nvSpPr>
        <p:spPr>
          <a:xfrm>
            <a:off x="581835" y="0"/>
            <a:ext cx="10810875" cy="1325563"/>
          </a:xfrm>
        </p:spPr>
        <p:txBody>
          <a:bodyPr/>
          <a:lstStyle/>
          <a:p>
            <a:r>
              <a:rPr lang="en-GB" b="1" dirty="0"/>
              <a:t> Some recent examples from </a:t>
            </a:r>
            <a:r>
              <a:rPr lang="en-GB" b="1" dirty="0" err="1"/>
              <a:t>ITE</a:t>
            </a:r>
            <a:r>
              <a:rPr lang="en-GB" b="1" dirty="0"/>
              <a:t> (secondary) students  - continued</a:t>
            </a:r>
          </a:p>
        </p:txBody>
      </p:sp>
      <p:sp>
        <p:nvSpPr>
          <p:cNvPr id="5" name="Rectangle 4"/>
          <p:cNvSpPr/>
          <p:nvPr/>
        </p:nvSpPr>
        <p:spPr>
          <a:xfrm>
            <a:off x="698458" y="1329324"/>
            <a:ext cx="10036635" cy="4832092"/>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marL="171450" indent="-171450">
              <a:buFont typeface="Arial" panose="020B0604020202020204" pitchFamily="34" charset="0"/>
              <a:buChar char="•"/>
            </a:pPr>
            <a:r>
              <a:rPr lang="en-GB" sz="2800" dirty="0" err="1">
                <a:solidFill>
                  <a:schemeClr val="tx1"/>
                </a:solidFill>
              </a:rPr>
              <a:t>ITE</a:t>
            </a:r>
            <a:r>
              <a:rPr lang="en-GB" sz="2800" dirty="0">
                <a:solidFill>
                  <a:schemeClr val="tx1"/>
                </a:solidFill>
              </a:rPr>
              <a:t> tutor visiting a school has feedback session to student interrupted by a 20 minute </a:t>
            </a:r>
            <a:r>
              <a:rPr lang="en-GB" sz="2800" dirty="0" err="1">
                <a:solidFill>
                  <a:schemeClr val="tx1"/>
                </a:solidFill>
              </a:rPr>
              <a:t>tannoy</a:t>
            </a:r>
            <a:r>
              <a:rPr lang="en-GB" sz="2800" dirty="0">
                <a:solidFill>
                  <a:schemeClr val="tx1"/>
                </a:solidFill>
              </a:rPr>
              <a:t> 'rant' from the </a:t>
            </a:r>
            <a:r>
              <a:rPr lang="en-GB" sz="2800" dirty="0" err="1">
                <a:solidFill>
                  <a:schemeClr val="tx1"/>
                </a:solidFill>
              </a:rPr>
              <a:t>HT</a:t>
            </a:r>
            <a:r>
              <a:rPr lang="en-GB" sz="2800" dirty="0">
                <a:solidFill>
                  <a:schemeClr val="tx1"/>
                </a:solidFill>
              </a:rPr>
              <a:t> over toilets – pupils sitting </a:t>
            </a:r>
            <a:r>
              <a:rPr lang="en-GB" sz="2800" dirty="0" err="1">
                <a:solidFill>
                  <a:schemeClr val="tx1"/>
                </a:solidFill>
              </a:rPr>
              <a:t>SQA</a:t>
            </a:r>
            <a:r>
              <a:rPr lang="en-GB" sz="2800" dirty="0">
                <a:solidFill>
                  <a:schemeClr val="tx1"/>
                </a:solidFill>
              </a:rPr>
              <a:t> exams were told to put their pens down and listen</a:t>
            </a:r>
          </a:p>
          <a:p>
            <a:pPr marL="171450" indent="-171450">
              <a:buFont typeface="Arial" panose="020B0604020202020204" pitchFamily="34" charset="0"/>
              <a:buChar char="•"/>
            </a:pPr>
            <a:endParaRPr lang="en-GB" sz="2800" dirty="0">
              <a:solidFill>
                <a:schemeClr val="tx1"/>
              </a:solidFill>
              <a:cs typeface="Calibri"/>
            </a:endParaRPr>
          </a:p>
          <a:p>
            <a:pPr marL="171450" indent="-171450">
              <a:buFont typeface="Arial" panose="020B0604020202020204" pitchFamily="34" charset="0"/>
              <a:buChar char="•"/>
            </a:pPr>
            <a:r>
              <a:rPr lang="en-GB" sz="2800" dirty="0">
                <a:solidFill>
                  <a:schemeClr val="tx1"/>
                </a:solidFill>
                <a:cs typeface="Calibri"/>
              </a:rPr>
              <a:t>A senior phase pupil had his phone removed  - he needed it to pay for his lunch and when he mentioned this was just told 'tough'</a:t>
            </a:r>
          </a:p>
          <a:p>
            <a:pPr marL="171450" indent="-171450">
              <a:buFont typeface="Arial" panose="020B0604020202020204" pitchFamily="34" charset="0"/>
              <a:buChar char="•"/>
            </a:pPr>
            <a:endParaRPr lang="en-GB" sz="2800" dirty="0">
              <a:solidFill>
                <a:schemeClr val="tx1"/>
              </a:solidFill>
              <a:cs typeface="Calibri"/>
            </a:endParaRPr>
          </a:p>
          <a:p>
            <a:pPr marL="171450" indent="-171450">
              <a:buFont typeface="Arial" panose="020B0604020202020204" pitchFamily="34" charset="0"/>
              <a:buChar char="•"/>
            </a:pPr>
            <a:r>
              <a:rPr lang="en-GB" sz="2800" dirty="0">
                <a:solidFill>
                  <a:schemeClr val="tx1"/>
                </a:solidFill>
                <a:cs typeface="Calibri"/>
              </a:rPr>
              <a:t>A Pupil being screamed at by a teacher to such an extent that if they had witnessed a parent shouting in that way, it would have been raised as a safeguarding concern.</a:t>
            </a:r>
          </a:p>
        </p:txBody>
      </p:sp>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spcBef>
                <a:spcPts val="0"/>
              </a:spcBef>
              <a:spcAft>
                <a:spcPts val="600"/>
              </a:spcAft>
              <a:buClrTx/>
              <a:buSzTx/>
              <a:buFontTx/>
              <a:buNone/>
              <a:tabLst>
                <a:tab pos="3330575" algn="l"/>
              </a:tabLst>
              <a:defRPr/>
            </a:pPr>
            <a:r>
              <a:rPr kumimoji="0" lang="en-GB" sz="1400" b="0" i="0" u="none" strike="noStrike" kern="1200" cap="none" spc="0" normalizeH="0" baseline="0" noProof="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a:ln>
                <a:noFill/>
              </a:ln>
              <a:solidFill>
                <a:srgbClr val="595959"/>
              </a:solidFill>
              <a:effectLst/>
              <a:uLnTx/>
              <a:uFillTx/>
              <a:latin typeface="Arial"/>
              <a:ea typeface="ＭＳ 明朝"/>
              <a:cs typeface="Times New Roman"/>
            </a:endParaRPr>
          </a:p>
        </p:txBody>
      </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259715" algn="r">
              <a:spcAft>
                <a:spcPts val="0"/>
              </a:spcAft>
              <a:tabLst>
                <a:tab pos="3330575" algn="l"/>
              </a:tabLst>
            </a:pPr>
            <a:r>
              <a:rPr lang="en-GB" sz="1400" b="1">
                <a:solidFill>
                  <a:schemeClr val="bg1"/>
                </a:solidFill>
              </a:rPr>
              <a:t>Do </a:t>
            </a:r>
            <a:r>
              <a:rPr lang="en-GB" sz="1400" b="1" err="1">
                <a:solidFill>
                  <a:schemeClr val="bg1"/>
                </a:solidFill>
              </a:rPr>
              <a:t>luchd-ionnsachaidh</a:t>
            </a:r>
            <a:r>
              <a:rPr lang="en-GB" sz="1400" b="1">
                <a:solidFill>
                  <a:schemeClr val="bg1"/>
                </a:solidFill>
              </a:rPr>
              <a:t> </a:t>
            </a:r>
            <a:r>
              <a:rPr lang="en-GB" sz="1400" b="1" err="1">
                <a:solidFill>
                  <a:schemeClr val="bg1"/>
                </a:solidFill>
              </a:rPr>
              <a:t>na</a:t>
            </a:r>
            <a:r>
              <a:rPr lang="en-GB" sz="1400" b="1">
                <a:solidFill>
                  <a:schemeClr val="bg1"/>
                </a:solidFill>
              </a:rPr>
              <a:t> h-Alba, le </a:t>
            </a:r>
            <a:r>
              <a:rPr lang="en-GB" sz="1400" b="1" err="1">
                <a:solidFill>
                  <a:schemeClr val="bg1"/>
                </a:solidFill>
              </a:rPr>
              <a:t>luchd-foghlaim</a:t>
            </a:r>
            <a:r>
              <a:rPr lang="en-GB" sz="1400" b="1">
                <a:solidFill>
                  <a:schemeClr val="bg1"/>
                </a:solidFill>
              </a:rPr>
              <a:t> Alba </a:t>
            </a:r>
          </a:p>
        </p:txBody>
      </p:sp>
    </p:spTree>
    <p:extLst>
      <p:ext uri="{BB962C8B-B14F-4D97-AF65-F5344CB8AC3E}">
        <p14:creationId xmlns:p14="http://schemas.microsoft.com/office/powerpoint/2010/main" val="2057509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 name="Title 1"/>
          <p:cNvSpPr>
            <a:spLocks noGrp="1"/>
          </p:cNvSpPr>
          <p:nvPr>
            <p:ph type="title"/>
          </p:nvPr>
        </p:nvSpPr>
        <p:spPr>
          <a:xfrm>
            <a:off x="581835" y="0"/>
            <a:ext cx="10810875" cy="1325563"/>
          </a:xfrm>
        </p:spPr>
        <p:txBody>
          <a:bodyPr/>
          <a:lstStyle/>
          <a:p>
            <a:r>
              <a:rPr lang="en-GB" b="1" dirty="0"/>
              <a:t> Discussion</a:t>
            </a:r>
          </a:p>
        </p:txBody>
      </p:sp>
      <p:sp>
        <p:nvSpPr>
          <p:cNvPr id="5" name="Rectangle 4"/>
          <p:cNvSpPr/>
          <p:nvPr/>
        </p:nvSpPr>
        <p:spPr>
          <a:xfrm>
            <a:off x="698458" y="1329324"/>
            <a:ext cx="10036635" cy="3539430"/>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marL="171450" indent="-171450">
              <a:buFont typeface="Arial" panose="020B0604020202020204" pitchFamily="34" charset="0"/>
              <a:buChar char="•"/>
            </a:pPr>
            <a:r>
              <a:rPr lang="en-GB" sz="3200" dirty="0">
                <a:solidFill>
                  <a:schemeClr val="tx1"/>
                </a:solidFill>
              </a:rPr>
              <a:t>Which rights have been infringed in the examples?</a:t>
            </a:r>
          </a:p>
          <a:p>
            <a:pPr marL="171450" indent="-171450">
              <a:buFont typeface="Arial" panose="020B0604020202020204" pitchFamily="34" charset="0"/>
              <a:buChar char="•"/>
            </a:pPr>
            <a:endParaRPr lang="en-GB" sz="3200" dirty="0">
              <a:solidFill>
                <a:schemeClr val="tx1"/>
              </a:solidFill>
              <a:cs typeface="Calibri"/>
            </a:endParaRPr>
          </a:p>
          <a:p>
            <a:pPr marL="171450" indent="-171450">
              <a:buFont typeface="Arial" panose="020B0604020202020204" pitchFamily="34" charset="0"/>
              <a:buChar char="•"/>
            </a:pPr>
            <a:r>
              <a:rPr lang="en-GB" sz="3200" dirty="0">
                <a:solidFill>
                  <a:schemeClr val="tx1"/>
                </a:solidFill>
                <a:cs typeface="Calibri"/>
              </a:rPr>
              <a:t>Is it systemic or due to the decisions and actions of an individual?</a:t>
            </a:r>
          </a:p>
          <a:p>
            <a:pPr marL="171450" indent="-171450">
              <a:buFont typeface="Arial" panose="020B0604020202020204" pitchFamily="34" charset="0"/>
              <a:buChar char="•"/>
            </a:pPr>
            <a:endParaRPr lang="en-GB" sz="3200" dirty="0">
              <a:solidFill>
                <a:schemeClr val="tx1"/>
              </a:solidFill>
              <a:cs typeface="Calibri"/>
            </a:endParaRPr>
          </a:p>
          <a:p>
            <a:pPr marL="171450" indent="-171450">
              <a:buFont typeface="Arial" panose="020B0604020202020204" pitchFamily="34" charset="0"/>
              <a:buChar char="•"/>
            </a:pPr>
            <a:r>
              <a:rPr lang="en-GB" sz="3200" dirty="0">
                <a:solidFill>
                  <a:schemeClr val="tx1"/>
                </a:solidFill>
                <a:cs typeface="Calibri"/>
              </a:rPr>
              <a:t>How can these situations be resolved though a rights based approach?</a:t>
            </a:r>
          </a:p>
        </p:txBody>
      </p:sp>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spcBef>
                <a:spcPts val="0"/>
              </a:spcBef>
              <a:spcAft>
                <a:spcPts val="600"/>
              </a:spcAft>
              <a:buClrTx/>
              <a:buSzTx/>
              <a:buFontTx/>
              <a:buNone/>
              <a:tabLst>
                <a:tab pos="3330575" algn="l"/>
              </a:tabLst>
              <a:defRPr/>
            </a:pPr>
            <a:r>
              <a:rPr kumimoji="0" lang="en-GB" sz="1400" b="0" i="0" u="none" strike="noStrike" kern="1200" cap="none" spc="0" normalizeH="0" baseline="0" noProof="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a:ln>
                <a:noFill/>
              </a:ln>
              <a:solidFill>
                <a:srgbClr val="595959"/>
              </a:solidFill>
              <a:effectLst/>
              <a:uLnTx/>
              <a:uFillTx/>
              <a:latin typeface="Arial"/>
              <a:ea typeface="ＭＳ 明朝"/>
              <a:cs typeface="Times New Roman"/>
            </a:endParaRPr>
          </a:p>
        </p:txBody>
      </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R="259715" algn="r">
              <a:spcAft>
                <a:spcPts val="0"/>
              </a:spcAft>
              <a:tabLst>
                <a:tab pos="3330575" algn="l"/>
              </a:tabLst>
            </a:pPr>
            <a:r>
              <a:rPr lang="en-GB" sz="1400" b="1">
                <a:solidFill>
                  <a:schemeClr val="bg1"/>
                </a:solidFill>
              </a:rPr>
              <a:t>Do </a:t>
            </a:r>
            <a:r>
              <a:rPr lang="en-GB" sz="1400" b="1" err="1">
                <a:solidFill>
                  <a:schemeClr val="bg1"/>
                </a:solidFill>
              </a:rPr>
              <a:t>luchd-ionnsachaidh</a:t>
            </a:r>
            <a:r>
              <a:rPr lang="en-GB" sz="1400" b="1">
                <a:solidFill>
                  <a:schemeClr val="bg1"/>
                </a:solidFill>
              </a:rPr>
              <a:t> </a:t>
            </a:r>
            <a:r>
              <a:rPr lang="en-GB" sz="1400" b="1" err="1">
                <a:solidFill>
                  <a:schemeClr val="bg1"/>
                </a:solidFill>
              </a:rPr>
              <a:t>na</a:t>
            </a:r>
            <a:r>
              <a:rPr lang="en-GB" sz="1400" b="1">
                <a:solidFill>
                  <a:schemeClr val="bg1"/>
                </a:solidFill>
              </a:rPr>
              <a:t> h-Alba, le </a:t>
            </a:r>
            <a:r>
              <a:rPr lang="en-GB" sz="1400" b="1" err="1">
                <a:solidFill>
                  <a:schemeClr val="bg1"/>
                </a:solidFill>
              </a:rPr>
              <a:t>luchd-foghlaim</a:t>
            </a:r>
            <a:r>
              <a:rPr lang="en-GB" sz="1400" b="1">
                <a:solidFill>
                  <a:schemeClr val="bg1"/>
                </a:solidFill>
              </a:rPr>
              <a:t> Alba </a:t>
            </a:r>
          </a:p>
        </p:txBody>
      </p:sp>
    </p:spTree>
    <p:extLst>
      <p:ext uri="{BB962C8B-B14F-4D97-AF65-F5344CB8AC3E}">
        <p14:creationId xmlns:p14="http://schemas.microsoft.com/office/powerpoint/2010/main" val="3732835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8FA45-4BA7-48E0-9D47-80AE4405B81E}"/>
              </a:ext>
            </a:extLst>
          </p:cNvPr>
          <p:cNvSpPr>
            <a:spLocks noGrp="1"/>
          </p:cNvSpPr>
          <p:nvPr>
            <p:ph type="title"/>
          </p:nvPr>
        </p:nvSpPr>
        <p:spPr>
          <a:xfrm>
            <a:off x="570345" y="260529"/>
            <a:ext cx="11051307" cy="876415"/>
          </a:xfrm>
          <a:solidFill>
            <a:srgbClr val="00ABBE"/>
          </a:solidFill>
        </p:spPr>
        <p:txBody>
          <a:bodyPr>
            <a:normAutofit fontScale="90000"/>
          </a:bodyPr>
          <a:lstStyle/>
          <a:p>
            <a:pPr>
              <a:lnSpc>
                <a:spcPct val="107000"/>
              </a:lnSpc>
              <a:spcAft>
                <a:spcPts val="800"/>
              </a:spcAft>
            </a:pPr>
            <a:r>
              <a:rPr lang="en-GB" sz="36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Imagine if…</a:t>
            </a:r>
            <a:br>
              <a:rPr lang="en-GB"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GB" sz="18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modern workplaces were structured and run like a school in 2021</a:t>
            </a:r>
            <a:endParaRPr lang="en-GB" b="1" dirty="0">
              <a:solidFill>
                <a:schemeClr val="bg1"/>
              </a:solidFill>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204E1B35-C392-4683-8A94-1DA57F70D024}"/>
              </a:ext>
            </a:extLst>
          </p:cNvPr>
          <p:cNvSpPr>
            <a:spLocks noGrp="1"/>
          </p:cNvSpPr>
          <p:nvPr>
            <p:ph sz="half" idx="1"/>
          </p:nvPr>
        </p:nvSpPr>
        <p:spPr>
          <a:xfrm>
            <a:off x="570345" y="1374779"/>
            <a:ext cx="5181600" cy="3660776"/>
          </a:xfrm>
          <a:ln w="25400">
            <a:noFill/>
          </a:ln>
        </p:spPr>
        <p:txBody>
          <a:bodyPr>
            <a:normAutofit fontScale="77500" lnSpcReduction="20000"/>
          </a:bodyPr>
          <a:lstStyle/>
          <a:p>
            <a:pPr marL="0" indent="0">
              <a:lnSpc>
                <a:spcPct val="107000"/>
              </a:lnSpc>
              <a:spcAft>
                <a:spcPts val="800"/>
              </a:spcAft>
              <a:buNone/>
            </a:pPr>
            <a:r>
              <a:rPr lang="en-GB" sz="1800" b="1" dirty="0">
                <a:effectLst/>
                <a:latin typeface="Calibri" panose="020F0502020204030204" pitchFamily="34" charset="0"/>
                <a:ea typeface="Calibri" panose="020F0502020204030204" pitchFamily="34" charset="0"/>
                <a:cs typeface="Times New Roman" panose="02020603050405020304" pitchFamily="18" charset="0"/>
              </a:rPr>
              <a:t>Some provocations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When you arrive at work in the morning,  you have to stand outside whatever the weather and line up to get in</a:t>
            </a:r>
          </a:p>
          <a:p>
            <a:pPr marL="342900" lvl="0" indent="-342900">
              <a:lnSpc>
                <a:spcPct val="107000"/>
              </a:lnSpc>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have to change your shoes before you enter your office or workplace</a:t>
            </a:r>
          </a:p>
          <a:p>
            <a:pPr marL="342900" lvl="0" indent="-342900">
              <a:lnSpc>
                <a:spcPct val="107000"/>
              </a:lnSpc>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When you receive your brief for the day, you have to sit on the floor whilst your line manager sits on a chair</a:t>
            </a:r>
          </a:p>
          <a:p>
            <a:pPr marL="342900" lvl="0" indent="-342900">
              <a:lnSpc>
                <a:spcPct val="107000"/>
              </a:lnSpc>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have no choice in the order in which you complete your daily tasks</a:t>
            </a:r>
          </a:p>
          <a:p>
            <a:pPr marL="342900" lvl="0" indent="-342900">
              <a:lnSpc>
                <a:spcPct val="107000"/>
              </a:lnSpc>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only have your breaks and lunch at a certain time when a bell rings</a:t>
            </a:r>
          </a:p>
          <a:p>
            <a:pPr marL="342900" lvl="0" indent="-342900">
              <a:lnSpc>
                <a:spcPct val="107000"/>
              </a:lnSpc>
              <a:spcAft>
                <a:spcPts val="800"/>
              </a:spcAft>
              <a:buClr>
                <a:srgbClr val="1D9AC1"/>
              </a:buClr>
              <a:buFont typeface="Symbol" panose="05050102010706020507" pitchFamily="18" charset="2"/>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only go to the toilet at specific times, and if you need to go out with, you have to ask permission in front of your colleagues, and explain why you didn’t go earlier</a:t>
            </a:r>
          </a:p>
          <a:p>
            <a:pPr marL="0" indent="0">
              <a:buNone/>
            </a:pPr>
            <a:endParaRPr lang="en-GB" dirty="0"/>
          </a:p>
        </p:txBody>
      </p:sp>
      <p:sp>
        <p:nvSpPr>
          <p:cNvPr id="4" name="Content Placeholder 3">
            <a:extLst>
              <a:ext uri="{FF2B5EF4-FFF2-40B4-BE49-F238E27FC236}">
                <a16:creationId xmlns:a16="http://schemas.microsoft.com/office/drawing/2014/main" id="{5EA542E4-D727-4945-920C-912E3AE6DD03}"/>
              </a:ext>
            </a:extLst>
          </p:cNvPr>
          <p:cNvSpPr>
            <a:spLocks noGrp="1"/>
          </p:cNvSpPr>
          <p:nvPr>
            <p:ph sz="half" idx="2"/>
          </p:nvPr>
        </p:nvSpPr>
        <p:spPr>
          <a:xfrm>
            <a:off x="6199907" y="1374779"/>
            <a:ext cx="5421745" cy="3660776"/>
          </a:xfrm>
        </p:spPr>
        <p:txBody>
          <a:bodyPr>
            <a:normAutofit fontScale="77500" lnSpcReduction="20000"/>
          </a:bodyPr>
          <a:lstStyle/>
          <a:p>
            <a:pPr lvl="0">
              <a:lnSpc>
                <a:spcPct val="107000"/>
              </a:lnSpc>
              <a:buClr>
                <a:srgbClr val="1D9AC1"/>
              </a:buClr>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If your line manager is not happy with your performance would the following happen?</a:t>
            </a:r>
          </a:p>
          <a:p>
            <a:pPr lvl="1">
              <a:lnSpc>
                <a:spcPct val="107000"/>
              </a:lnSpc>
              <a:buClr>
                <a:srgbClr val="1D9AC1"/>
              </a:buClr>
              <a:buSzPct val="8500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would have your name written up on a board in the office</a:t>
            </a:r>
          </a:p>
          <a:p>
            <a:pPr lvl="1">
              <a:lnSpc>
                <a:spcPct val="107000"/>
              </a:lnSpc>
              <a:buClr>
                <a:srgbClr val="1D9AC1"/>
              </a:buClr>
              <a:buSzPct val="8500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would be made to go and stand in the corridor</a:t>
            </a:r>
          </a:p>
          <a:p>
            <a:pPr lvl="1">
              <a:lnSpc>
                <a:spcPct val="107000"/>
              </a:lnSpc>
              <a:buClr>
                <a:srgbClr val="1D9AC1"/>
              </a:buClr>
              <a:buSzPct val="8500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Director would come and loudly remove you from the office </a:t>
            </a:r>
          </a:p>
          <a:p>
            <a:pPr lvl="1">
              <a:lnSpc>
                <a:spcPct val="107000"/>
              </a:lnSpc>
              <a:buClr>
                <a:srgbClr val="1D9AC1"/>
              </a:buClr>
              <a:buSzPct val="8500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would be shouted out in front of all of your colleagues</a:t>
            </a:r>
          </a:p>
          <a:p>
            <a:pPr lvl="1">
              <a:lnSpc>
                <a:spcPct val="107000"/>
              </a:lnSpc>
              <a:buClr>
                <a:srgbClr val="1D9AC1"/>
              </a:buClr>
              <a:buSzPct val="8500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Times New Roman" panose="02020603050405020304" pitchFamily="18" charset="0"/>
              </a:rPr>
              <a:t>You would not get the opportunity to explain your actions or to quietly apologise</a:t>
            </a:r>
          </a:p>
          <a:p>
            <a:pPr lvl="0">
              <a:lnSpc>
                <a:spcPct val="107000"/>
              </a:lnSpc>
              <a:buClr>
                <a:srgbClr val="1D9AC1"/>
              </a:buClr>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Someone else leaves dirty dishes in the sink – they don’t own up so the whole office has to miss their coffee break</a:t>
            </a:r>
          </a:p>
          <a:p>
            <a:pPr lvl="0">
              <a:lnSpc>
                <a:spcPct val="107000"/>
              </a:lnSpc>
              <a:spcAft>
                <a:spcPts val="800"/>
              </a:spcAft>
              <a:buClr>
                <a:srgbClr val="1D9AC1"/>
              </a:buClr>
              <a:buFont typeface="Calibri" panose="020F0502020204030204" pitchFamily="34" charset="0"/>
              <a:buChar char="•"/>
            </a:pPr>
            <a:r>
              <a:rPr lang="en-GB" sz="1800" dirty="0">
                <a:effectLst/>
                <a:latin typeface="Calibri" panose="020F0502020204030204" pitchFamily="34" charset="0"/>
                <a:ea typeface="Calibri" panose="020F0502020204030204" pitchFamily="34" charset="0"/>
                <a:cs typeface="Times New Roman" panose="02020603050405020304" pitchFamily="18" charset="0"/>
              </a:rPr>
              <a:t>At the end of a tiring day you long to spend time relaxing with your family or friends, instead you have to read a document that is of no interest to you, and write a report on it for </a:t>
            </a:r>
            <a:r>
              <a:rPr lang="en-GB" sz="1800" b="1" dirty="0">
                <a:effectLst/>
                <a:latin typeface="Calibri" panose="020F0502020204030204" pitchFamily="34" charset="0"/>
                <a:ea typeface="Calibri" panose="020F0502020204030204" pitchFamily="34" charset="0"/>
                <a:cs typeface="Times New Roman" panose="02020603050405020304" pitchFamily="18" charset="0"/>
              </a:rPr>
              <a:t>the next day</a:t>
            </a:r>
          </a:p>
          <a:p>
            <a:endParaRPr lang="en-GB" dirty="0"/>
          </a:p>
        </p:txBody>
      </p:sp>
      <p:sp>
        <p:nvSpPr>
          <p:cNvPr id="7" name="TextBox 6">
            <a:extLst>
              <a:ext uri="{FF2B5EF4-FFF2-40B4-BE49-F238E27FC236}">
                <a16:creationId xmlns:a16="http://schemas.microsoft.com/office/drawing/2014/main" id="{43823A1F-308E-4C04-B686-2BD254ACDF9D}"/>
              </a:ext>
            </a:extLst>
          </p:cNvPr>
          <p:cNvSpPr txBox="1"/>
          <p:nvPr/>
        </p:nvSpPr>
        <p:spPr>
          <a:xfrm>
            <a:off x="570345" y="5266029"/>
            <a:ext cx="11051307" cy="769057"/>
          </a:xfrm>
          <a:prstGeom prst="rect">
            <a:avLst/>
          </a:prstGeom>
          <a:solidFill>
            <a:srgbClr val="00ABBE"/>
          </a:solidFill>
        </p:spPr>
        <p:txBody>
          <a:bodyPr wrap="square" rtlCol="0">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Light" panose="020F0302020204030204" pitchFamily="34" charset="0"/>
                <a:ea typeface="Calibri" panose="020F0502020204030204" pitchFamily="34" charset="0"/>
                <a:cs typeface="Calibri Light" panose="020F0302020204030204" pitchFamily="34" charset="0"/>
              </a:rPr>
              <a:t>What do we need to change in our schools to make them less like a workplace of 150 years ago, and more like a workplace of the future?</a:t>
            </a:r>
            <a:r>
              <a:rPr kumimoji="0" lang="en-GB" sz="1600" b="0" i="0" u="none" strike="noStrike" kern="1200" cap="none" spc="0" normalizeH="0" baseline="0" noProof="0" dirty="0">
                <a:ln>
                  <a:noFill/>
                </a:ln>
                <a:solidFill>
                  <a:prstClr val="white"/>
                </a:solidFill>
                <a:effectLst/>
                <a:uLnTx/>
                <a:uFillTx/>
                <a:latin typeface="Calibri Light" panose="020F0302020204030204" pitchFamily="34" charset="0"/>
                <a:ea typeface="Calibri" panose="020F0502020204030204" pitchFamily="34" charset="0"/>
                <a:cs typeface="Calibri Light" panose="020F0302020204030204" pitchFamily="34" charset="0"/>
              </a:rPr>
              <a:t>  </a:t>
            </a:r>
            <a:r>
              <a:rPr kumimoji="0" lang="en-GB" sz="1600" b="1" i="0" u="none" strike="noStrike" kern="1200" cap="none" spc="0" normalizeH="0" baseline="0" noProof="0" dirty="0">
                <a:ln>
                  <a:noFill/>
                </a:ln>
                <a:solidFill>
                  <a:prstClr val="white"/>
                </a:solidFill>
                <a:effectLst/>
                <a:uLnTx/>
                <a:uFillTx/>
                <a:latin typeface="Calibri Light" panose="020F0302020204030204" pitchFamily="34" charset="0"/>
                <a:ea typeface="Calibri" panose="020F0502020204030204" pitchFamily="34" charset="0"/>
                <a:cs typeface="Calibri Light" panose="020F0302020204030204" pitchFamily="34" charset="0"/>
              </a:rPr>
              <a:t>What do we need to keep / lose / introduce?</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en-GB" sz="300" b="0" i="0" u="none" strike="noStrike" kern="1200" cap="none" spc="0" normalizeH="0" baseline="0" noProof="0" dirty="0">
              <a:ln>
                <a:noFill/>
              </a:ln>
              <a:solidFill>
                <a:prstClr val="white"/>
              </a:solidFill>
              <a:effectLst/>
              <a:uLnTx/>
              <a:uFillTx/>
              <a:latin typeface="Calibri Light" panose="020F0302020204030204" pitchFamily="34" charset="0"/>
              <a:ea typeface="Calibri" panose="020F0502020204030204" pitchFamily="34" charset="0"/>
              <a:cs typeface="Calibri Light" panose="020F0302020204030204" pitchFamily="34" charset="0"/>
            </a:endParaRPr>
          </a:p>
        </p:txBody>
      </p:sp>
      <p:grpSp>
        <p:nvGrpSpPr>
          <p:cNvPr id="8" name="Group 7" descr="logos">
            <a:extLst>
              <a:ext uri="{FF2B5EF4-FFF2-40B4-BE49-F238E27FC236}">
                <a16:creationId xmlns:a16="http://schemas.microsoft.com/office/drawing/2014/main" id="{D97D942B-B4CD-42FA-B30F-85A04B1CF0A5}"/>
              </a:ext>
            </a:extLst>
          </p:cNvPr>
          <p:cNvGrpSpPr>
            <a:grpSpLocks noChangeAspect="1"/>
          </p:cNvGrpSpPr>
          <p:nvPr/>
        </p:nvGrpSpPr>
        <p:grpSpPr>
          <a:xfrm>
            <a:off x="9039217" y="129054"/>
            <a:ext cx="2941692" cy="569682"/>
            <a:chOff x="2033926" y="3748096"/>
            <a:chExt cx="3712871" cy="719027"/>
          </a:xfrm>
        </p:grpSpPr>
        <p:pic>
          <p:nvPicPr>
            <p:cNvPr id="9" name="Picture 8">
              <a:extLst>
                <a:ext uri="{FF2B5EF4-FFF2-40B4-BE49-F238E27FC236}">
                  <a16:creationId xmlns:a16="http://schemas.microsoft.com/office/drawing/2014/main" id="{A7589E1F-05DA-4890-BFFF-BC89BF37A63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027770" y="3748096"/>
              <a:ext cx="719027" cy="71902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a:extLst>
                <a:ext uri="{FF2B5EF4-FFF2-40B4-BE49-F238E27FC236}">
                  <a16:creationId xmlns:a16="http://schemas.microsoft.com/office/drawing/2014/main" id="{22BC6097-D149-4A72-BA2F-489B65A290D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319860" y="3779844"/>
              <a:ext cx="661945" cy="60296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4" descr="Education Scotland | Education Scotland">
              <a:extLst>
                <a:ext uri="{FF2B5EF4-FFF2-40B4-BE49-F238E27FC236}">
                  <a16:creationId xmlns:a16="http://schemas.microsoft.com/office/drawing/2014/main" id="{A86D3B42-8207-4126-A483-053A2D2319E6}"/>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033926" y="3858998"/>
              <a:ext cx="1235035" cy="49722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Logo, company name&#10;&#10;Description automatically generated">
              <a:extLst>
                <a:ext uri="{FF2B5EF4-FFF2-40B4-BE49-F238E27FC236}">
                  <a16:creationId xmlns:a16="http://schemas.microsoft.com/office/drawing/2014/main" id="{5DED3C51-2230-4849-B6EB-34FF77588714}"/>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268961" y="3781096"/>
              <a:ext cx="1004934" cy="602960"/>
            </a:xfrm>
            <a:prstGeom prst="rect">
              <a:avLst/>
            </a:prstGeom>
          </p:spPr>
        </p:pic>
      </p:grpSp>
      <p:pic>
        <p:nvPicPr>
          <p:cNvPr id="13" name="Picture 12">
            <a:extLst>
              <a:ext uri="{C183D7F6-B498-43B3-948B-1728B52AA6E4}">
                <adec:decorative xmlns:adec="http://schemas.microsoft.com/office/drawing/2017/decorative" val="1"/>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14"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15"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8073305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8"/>
            <a:ext cx="11049507" cy="4860539"/>
          </a:xfrm>
        </p:spPr>
        <p:txBody>
          <a:bodyPr>
            <a:normAutofit/>
          </a:bodyPr>
          <a:lstStyle/>
          <a:p>
            <a:pPr algn="ctr"/>
            <a:r>
              <a:rPr lang="en-GB" sz="6000" b="1" dirty="0">
                <a:solidFill>
                  <a:srgbClr val="00ABB5"/>
                </a:solidFill>
              </a:rPr>
              <a:t>What do we keep? Lose? Introduce?</a:t>
            </a:r>
            <a:endParaRPr lang="en-GB" sz="8000" b="1" dirty="0">
              <a:solidFill>
                <a:srgbClr val="00ABB5"/>
              </a:solidFill>
            </a:endParaRPr>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3316713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GB" b="1" dirty="0"/>
              <a:t>Imagine if…</a:t>
            </a:r>
          </a:p>
        </p:txBody>
      </p:sp>
      <p:sp>
        <p:nvSpPr>
          <p:cNvPr id="3" name="Content Placeholder 2"/>
          <p:cNvSpPr>
            <a:spLocks noGrp="1"/>
          </p:cNvSpPr>
          <p:nvPr>
            <p:ph idx="1"/>
          </p:nvPr>
        </p:nvSpPr>
        <p:spPr>
          <a:xfrm>
            <a:off x="838200" y="1325563"/>
            <a:ext cx="10515600" cy="4851400"/>
          </a:xfrm>
        </p:spPr>
        <p:txBody>
          <a:bodyPr vert="horz" lIns="91440" tIns="45720" rIns="91440" bIns="45720" rtlCol="0" anchor="t">
            <a:normAutofit/>
          </a:bodyPr>
          <a:lstStyle/>
          <a:p>
            <a:pPr marL="0" indent="0">
              <a:buNone/>
            </a:pPr>
            <a:r>
              <a:rPr lang="en-GB" dirty="0"/>
              <a:t>If you had a blank slate, where would you start?</a:t>
            </a:r>
          </a:p>
          <a:p>
            <a:pPr marL="0" indent="0">
              <a:buNone/>
            </a:pPr>
            <a:endParaRPr lang="en-GB" dirty="0"/>
          </a:p>
          <a:p>
            <a:pPr>
              <a:buFont typeface="Wingdings" panose="05000000000000000000" pitchFamily="2" charset="2"/>
              <a:buChar char="Ø"/>
            </a:pPr>
            <a:r>
              <a:rPr lang="en-GB" dirty="0"/>
              <a:t> What would you focus on/ what would be a priority area?</a:t>
            </a:r>
          </a:p>
          <a:p>
            <a:pPr>
              <a:buFont typeface="Wingdings" panose="05000000000000000000" pitchFamily="2" charset="2"/>
              <a:buChar char="Ø"/>
            </a:pPr>
            <a:r>
              <a:rPr lang="en-GB" dirty="0"/>
              <a:t> What would children and young people learn?</a:t>
            </a:r>
          </a:p>
          <a:p>
            <a:pPr>
              <a:buFont typeface="Wingdings" panose="05000000000000000000" pitchFamily="2" charset="2"/>
              <a:buChar char="Ø"/>
            </a:pPr>
            <a:r>
              <a:rPr lang="en-GB" dirty="0"/>
              <a:t> What would the learning environment look/feel/sound like?</a:t>
            </a:r>
          </a:p>
          <a:p>
            <a:pPr>
              <a:buFont typeface="Wingdings" panose="05000000000000000000" pitchFamily="2" charset="2"/>
              <a:buChar char="Ø"/>
            </a:pPr>
            <a:r>
              <a:rPr lang="en-GB" dirty="0"/>
              <a:t> How would children and young people learn?</a:t>
            </a:r>
          </a:p>
          <a:p>
            <a:pPr>
              <a:buFont typeface="Wingdings" panose="05000000000000000000" pitchFamily="2" charset="2"/>
              <a:buChar char="Ø"/>
            </a:pPr>
            <a:r>
              <a:rPr lang="en-GB" dirty="0"/>
              <a:t> What would the role of the teacher / practitioner be?</a:t>
            </a:r>
            <a:endParaRPr lang="en-GB" dirty="0">
              <a:cs typeface="Calibri"/>
            </a:endParaRPr>
          </a:p>
          <a:p>
            <a:pPr>
              <a:buFont typeface="Wingdings" panose="05000000000000000000" pitchFamily="2" charset="2"/>
              <a:buChar char="Ø"/>
            </a:pPr>
            <a:r>
              <a:rPr lang="en-GB" dirty="0"/>
              <a:t> Who else will lead and enrich learning? </a:t>
            </a:r>
          </a:p>
          <a:p>
            <a:pPr>
              <a:buFont typeface="Wingdings" panose="05000000000000000000" pitchFamily="2" charset="2"/>
              <a:buChar char="Ø"/>
            </a:pPr>
            <a:endParaRPr lang="en-GB" dirty="0"/>
          </a:p>
          <a:p>
            <a:pPr>
              <a:buFont typeface="Wingdings" panose="05000000000000000000" pitchFamily="2" charset="2"/>
              <a:buChar char="Ø"/>
            </a:pPr>
            <a:endParaRPr lang="en-GB" dirty="0"/>
          </a:p>
          <a:p>
            <a:pPr>
              <a:buFont typeface="Wingdings" panose="05000000000000000000" pitchFamily="2" charset="2"/>
              <a:buChar char="Ø"/>
            </a:pPr>
            <a:endParaRPr lang="en-GB" dirty="0"/>
          </a:p>
          <a:p>
            <a:pPr>
              <a:buFont typeface="Wingdings" panose="05000000000000000000" pitchFamily="2" charset="2"/>
              <a:buChar char="Ø"/>
            </a:pPr>
            <a:endParaRPr lang="en-GB" dirty="0"/>
          </a:p>
          <a:p>
            <a:pPr marL="0" indent="0">
              <a:buNone/>
            </a:pPr>
            <a:endParaRPr lang="en-GB"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455504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 name="Title 1"/>
          <p:cNvSpPr>
            <a:spLocks noGrp="1"/>
          </p:cNvSpPr>
          <p:nvPr>
            <p:ph type="title"/>
          </p:nvPr>
        </p:nvSpPr>
        <p:spPr>
          <a:xfrm>
            <a:off x="581835" y="0"/>
            <a:ext cx="10810875" cy="1325563"/>
          </a:xfrm>
        </p:spPr>
        <p:txBody>
          <a:bodyPr/>
          <a:lstStyle/>
          <a:p>
            <a:r>
              <a:rPr lang="en-GB" b="1" dirty="0"/>
              <a:t> Our Offer</a:t>
            </a:r>
          </a:p>
        </p:txBody>
      </p:sp>
      <p:sp>
        <p:nvSpPr>
          <p:cNvPr id="5" name="Rectangle 4"/>
          <p:cNvSpPr/>
          <p:nvPr/>
        </p:nvSpPr>
        <p:spPr>
          <a:xfrm>
            <a:off x="2385780" y="992971"/>
            <a:ext cx="6890668" cy="4770537"/>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prstClr val="black"/>
                </a:solidFill>
                <a:effectLst/>
                <a:uLnTx/>
                <a:uFillTx/>
                <a:latin typeface="Calibri" panose="020F0502020204030204"/>
                <a:ea typeface="+mn-ea"/>
                <a:cs typeface="+mn-cs"/>
              </a:rPr>
              <a:t>Goals of education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Calibri" panose="020F0502020204030204"/>
                <a:ea typeface="+mn-ea"/>
                <a:cs typeface="+mn-cs"/>
              </a:rPr>
              <a:t>Reflecting on the goals of education:-</a:t>
            </a:r>
          </a:p>
          <a:p>
            <a:pPr marL="457200" indent="-457200">
              <a:buFont typeface="Arial" panose="020B0604020202020204" pitchFamily="34" charset="0"/>
              <a:buChar char="•"/>
              <a:defRPr/>
            </a:pPr>
            <a:r>
              <a:rPr kumimoji="0" lang="en-GB" sz="2400" b="0" i="0" u="none" strike="noStrike" kern="1200" cap="none" spc="0" normalizeH="0" baseline="0" noProof="0" dirty="0">
                <a:ln>
                  <a:noFill/>
                </a:ln>
                <a:effectLst/>
                <a:uLnTx/>
                <a:uFillTx/>
                <a:latin typeface="Calibri" panose="020F0502020204030204"/>
                <a:ea typeface="+mn-ea"/>
                <a:cs typeface="+mn-cs"/>
              </a:rPr>
              <a:t>How does our school / LA</a:t>
            </a:r>
            <a:r>
              <a:rPr lang="en-GB" sz="2400" dirty="0">
                <a:latin typeface="Calibri" panose="020F0502020204030204"/>
              </a:rPr>
              <a:t>  / setting support the</a:t>
            </a:r>
            <a:r>
              <a:rPr kumimoji="0" lang="en-GB" sz="2400" b="0" i="0" u="none" strike="noStrike" kern="1200" cap="none" spc="0" normalizeH="0" baseline="0" noProof="0" dirty="0">
                <a:ln>
                  <a:noFill/>
                </a:ln>
                <a:effectLst/>
                <a:uLnTx/>
                <a:uFillTx/>
                <a:latin typeface="Calibri" panose="020F0502020204030204"/>
                <a:ea typeface="+mn-ea"/>
                <a:cs typeface="+mn-cs"/>
              </a:rPr>
              <a:t> delivery of the goals of education?</a:t>
            </a:r>
            <a:endParaRPr kumimoji="0" lang="en-GB" sz="2400" b="0" i="0" u="none" strike="noStrike" kern="1200" cap="none" spc="0" normalizeH="0" baseline="0" noProof="0" dirty="0">
              <a:ln>
                <a:noFill/>
              </a:ln>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What professional learning do we provide that supports practitioners  with this?</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What opportunities do we provide to support children and young people in a variety of pathways?</a:t>
            </a: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Calibri"/>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How effective are our transitions at every stage of a learner's journey?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rPr>
              <a:t>What more do we need to do?</a:t>
            </a:r>
          </a:p>
        </p:txBody>
      </p:sp>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8" name="Text Box 8"/>
          <p:cNvSpPr txBox="1"/>
          <p:nvPr/>
        </p:nvSpPr>
        <p:spPr>
          <a:xfrm>
            <a:off x="6693877" y="6496050"/>
            <a:ext cx="5498123" cy="440864"/>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4098089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4" name="Title 3"/>
          <p:cNvSpPr>
            <a:spLocks noGrp="1"/>
          </p:cNvSpPr>
          <p:nvPr>
            <p:ph type="title"/>
          </p:nvPr>
        </p:nvSpPr>
        <p:spPr>
          <a:xfrm>
            <a:off x="666751" y="467657"/>
            <a:ext cx="10836972" cy="711200"/>
          </a:xfrm>
        </p:spPr>
        <p:txBody>
          <a:bodyPr/>
          <a:lstStyle/>
          <a:p>
            <a:r>
              <a:rPr lang="en-GB" b="1" dirty="0"/>
              <a:t>Implementation considerations in your setting:</a:t>
            </a:r>
          </a:p>
        </p:txBody>
      </p:sp>
      <p:sp>
        <p:nvSpPr>
          <p:cNvPr id="5" name="Content Placeholder 4"/>
          <p:cNvSpPr>
            <a:spLocks noGrp="1"/>
          </p:cNvSpPr>
          <p:nvPr>
            <p:ph idx="1"/>
          </p:nvPr>
        </p:nvSpPr>
        <p:spPr>
          <a:xfrm>
            <a:off x="480848" y="1371600"/>
            <a:ext cx="10817923" cy="4940299"/>
          </a:xfrm>
        </p:spPr>
        <p:txBody>
          <a:bodyPr vert="horz" lIns="91440" tIns="45720" rIns="91440" bIns="45720" rtlCol="0" anchor="t">
            <a:normAutofit/>
          </a:bodyPr>
          <a:lstStyle/>
          <a:p>
            <a:pPr>
              <a:buFont typeface="Wingdings" panose="05000000000000000000" pitchFamily="2" charset="2"/>
              <a:buChar char="Ø"/>
            </a:pPr>
            <a:r>
              <a:rPr lang="en-GB" sz="2600" dirty="0"/>
              <a:t> Is this a clear improvement priority?</a:t>
            </a:r>
          </a:p>
          <a:p>
            <a:pPr>
              <a:buFont typeface="Wingdings" panose="05000000000000000000" pitchFamily="2" charset="2"/>
              <a:buChar char="Ø"/>
            </a:pPr>
            <a:r>
              <a:rPr lang="en-GB" sz="2600" dirty="0"/>
              <a:t> What is our starting point? How do we know?</a:t>
            </a:r>
          </a:p>
          <a:p>
            <a:pPr>
              <a:buFont typeface="Wingdings" panose="05000000000000000000" pitchFamily="2" charset="2"/>
              <a:buChar char="Ø"/>
            </a:pPr>
            <a:r>
              <a:rPr lang="en-GB" sz="2600" dirty="0"/>
              <a:t> Is our Ethos currently based on rights?</a:t>
            </a:r>
          </a:p>
          <a:p>
            <a:pPr>
              <a:buFont typeface="Wingdings" panose="05000000000000000000" pitchFamily="2" charset="2"/>
              <a:buChar char="Ø"/>
            </a:pPr>
            <a:r>
              <a:rPr lang="en-GB" sz="2600" dirty="0"/>
              <a:t> Who will lead the rights agenda with staff? How?</a:t>
            </a:r>
          </a:p>
          <a:p>
            <a:pPr>
              <a:buFont typeface="Wingdings" panose="05000000000000000000" pitchFamily="2" charset="2"/>
              <a:buChar char="Ø"/>
            </a:pPr>
            <a:r>
              <a:rPr lang="en-GB" sz="2600"/>
              <a:t> How will learners lead the rights agenda?</a:t>
            </a:r>
            <a:endParaRPr lang="en-GB" sz="2600">
              <a:cs typeface="Calibri"/>
            </a:endParaRPr>
          </a:p>
          <a:p>
            <a:pPr>
              <a:buFont typeface="Wingdings" panose="05000000000000000000" pitchFamily="2" charset="2"/>
              <a:buChar char="Ø"/>
            </a:pPr>
            <a:r>
              <a:rPr lang="en-GB" sz="2600" dirty="0"/>
              <a:t> When will we learn about rights?</a:t>
            </a:r>
          </a:p>
          <a:p>
            <a:pPr>
              <a:buFont typeface="Wingdings" panose="05000000000000000000" pitchFamily="2" charset="2"/>
              <a:buChar char="Ø"/>
            </a:pPr>
            <a:r>
              <a:rPr lang="en-GB" sz="2600" dirty="0"/>
              <a:t> What support/resources are available?</a:t>
            </a:r>
          </a:p>
          <a:p>
            <a:pPr>
              <a:buFont typeface="Wingdings" panose="05000000000000000000" pitchFamily="2" charset="2"/>
              <a:buChar char="Ø"/>
            </a:pPr>
            <a:r>
              <a:rPr lang="en-GB" sz="2600" dirty="0"/>
              <a:t> What improvement is feasible in this year?</a:t>
            </a:r>
          </a:p>
          <a:p>
            <a:pPr>
              <a:buFont typeface="Wingdings" panose="05000000000000000000" pitchFamily="2" charset="2"/>
              <a:buChar char="Ø"/>
            </a:pPr>
            <a:r>
              <a:rPr lang="en-GB" sz="2600" dirty="0"/>
              <a:t> How will we know we have grown in how we realise children’s rights?</a:t>
            </a:r>
          </a:p>
          <a:p>
            <a:pPr>
              <a:buFont typeface="Wingdings" panose="05000000000000000000" pitchFamily="2" charset="2"/>
              <a:buChar char="Ø"/>
            </a:pPr>
            <a:r>
              <a:rPr lang="en-GB" sz="2600" dirty="0"/>
              <a:t> How will good practice be recognised and shared?</a:t>
            </a:r>
          </a:p>
          <a:p>
            <a:endParaRPr lang="en-GB" dirty="0"/>
          </a:p>
        </p:txBody>
      </p:sp>
      <p:sp>
        <p:nvSpPr>
          <p:cNvPr id="7"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Tree>
    <p:extLst>
      <p:ext uri="{BB962C8B-B14F-4D97-AF65-F5344CB8AC3E}">
        <p14:creationId xmlns:p14="http://schemas.microsoft.com/office/powerpoint/2010/main" val="131393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801" y="525849"/>
            <a:ext cx="11049507" cy="782320"/>
          </a:xfrm>
        </p:spPr>
        <p:txBody>
          <a:bodyPr/>
          <a:lstStyle/>
          <a:p>
            <a:pPr algn="ctr"/>
            <a:r>
              <a:rPr lang="en-GB" b="1" dirty="0"/>
              <a:t>Children’s Rights – What? Why? How?</a:t>
            </a:r>
            <a:endParaRPr lang="en-GB" b="1" dirty="0">
              <a:solidFill>
                <a:srgbClr val="00ABB5"/>
              </a:solidFill>
            </a:endParaRPr>
          </a:p>
        </p:txBody>
      </p:sp>
      <p:sp>
        <p:nvSpPr>
          <p:cNvPr id="3" name="Content Placeholder 2"/>
          <p:cNvSpPr>
            <a:spLocks noGrp="1"/>
          </p:cNvSpPr>
          <p:nvPr>
            <p:ph idx="1"/>
          </p:nvPr>
        </p:nvSpPr>
        <p:spPr>
          <a:xfrm>
            <a:off x="1019510" y="1661160"/>
            <a:ext cx="10489318" cy="3888302"/>
          </a:xfrm>
        </p:spPr>
        <p:txBody>
          <a:bodyPr vert="horz" lIns="91440" tIns="45720" rIns="91440" bIns="45720" rtlCol="0" anchor="t">
            <a:normAutofit/>
          </a:bodyPr>
          <a:lstStyle/>
          <a:p>
            <a:pPr marL="0" indent="0">
              <a:buNone/>
            </a:pPr>
            <a:r>
              <a:rPr lang="en-GB" sz="2400" b="1" dirty="0"/>
              <a:t>Aims of professional learning resource (all 3 sessions):</a:t>
            </a:r>
          </a:p>
          <a:p>
            <a:pPr marL="342900" indent="-342900">
              <a:buFont typeface="Arial" pitchFamily="34" charset="0"/>
              <a:buChar char="•"/>
            </a:pPr>
            <a:r>
              <a:rPr lang="en-GB" sz="2400" dirty="0"/>
              <a:t>To raise practitioner’s awareness and develop their knowledge/understanding of the United Nations Convention of the Rights of the Child (</a:t>
            </a:r>
            <a:r>
              <a:rPr lang="en-GB" sz="2400" dirty="0" err="1"/>
              <a:t>UNCRC</a:t>
            </a:r>
            <a:r>
              <a:rPr lang="en-GB" sz="2400" dirty="0"/>
              <a:t>)</a:t>
            </a:r>
            <a:endParaRPr lang="en-GB" sz="2400" dirty="0">
              <a:cs typeface="Calibri"/>
            </a:endParaRPr>
          </a:p>
          <a:p>
            <a:pPr marL="342900" indent="-342900">
              <a:buFont typeface="Arial" pitchFamily="34" charset="0"/>
              <a:buChar char="•"/>
            </a:pPr>
            <a:r>
              <a:rPr lang="en-GB" sz="2400" dirty="0"/>
              <a:t>To support rights-based practice across schools and other organisations</a:t>
            </a:r>
            <a:endParaRPr lang="en-GB" sz="2400" dirty="0">
              <a:cs typeface="Calibri"/>
            </a:endParaRPr>
          </a:p>
          <a:p>
            <a:pPr marL="342900" indent="-342900">
              <a:buFont typeface="Arial" pitchFamily="34" charset="0"/>
              <a:buChar char="•"/>
            </a:pPr>
            <a:r>
              <a:rPr lang="en-GB" sz="2400" dirty="0"/>
              <a:t>To link rights-based practice to the Scottish legislation and policy context</a:t>
            </a:r>
            <a:endParaRPr lang="en-GB" sz="2400" dirty="0">
              <a:cs typeface="Calibri"/>
            </a:endParaRPr>
          </a:p>
          <a:p>
            <a:pPr marL="342900" indent="-342900"/>
            <a:r>
              <a:rPr lang="en-GB" sz="2400" dirty="0"/>
              <a:t>To support individuals, establishments and organisations to begin to  reflect on and self-evaluate their current practice in light of the </a:t>
            </a:r>
            <a:r>
              <a:rPr lang="en-GB" sz="2400" dirty="0" err="1"/>
              <a:t>UNCRC</a:t>
            </a:r>
            <a:endParaRPr lang="en-GB" sz="2400" dirty="0"/>
          </a:p>
          <a:p>
            <a:pPr marL="342900" indent="-342900">
              <a:buFont typeface="Arial" pitchFamily="34" charset="0"/>
              <a:buChar char="•"/>
            </a:pPr>
            <a:r>
              <a:rPr lang="en-GB" sz="2400" dirty="0"/>
              <a:t>(To enable children to know, understand and claim their rights)</a:t>
            </a:r>
            <a:endParaRPr lang="en-GB" sz="2400" dirty="0">
              <a:cs typeface="Calibri"/>
            </a:endParaRPr>
          </a:p>
          <a:p>
            <a:pPr marL="342900" indent="-342900">
              <a:buFont typeface="Arial" pitchFamily="34" charset="0"/>
              <a:buChar char="•"/>
            </a:pPr>
            <a:endParaRPr lang="en-GB" sz="2400" dirty="0"/>
          </a:p>
          <a:p>
            <a:pPr>
              <a:buClr>
                <a:srgbClr val="00ABB5"/>
              </a:buClr>
            </a:pPr>
            <a:endParaRPr lang="en-GB" b="1"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3401415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Session Three - How</a:t>
            </a:r>
          </a:p>
        </p:txBody>
      </p:sp>
      <p:sp>
        <p:nvSpPr>
          <p:cNvPr id="3" name="Content Placeholder 2"/>
          <p:cNvSpPr>
            <a:spLocks noGrp="1"/>
          </p:cNvSpPr>
          <p:nvPr>
            <p:ph idx="1"/>
          </p:nvPr>
        </p:nvSpPr>
        <p:spPr/>
        <p:txBody>
          <a:bodyPr>
            <a:normAutofit/>
          </a:bodyPr>
          <a:lstStyle/>
          <a:p>
            <a:pPr marL="0" indent="0">
              <a:buNone/>
            </a:pPr>
            <a:r>
              <a:rPr lang="en-GB" sz="3000" dirty="0"/>
              <a:t>This session aims to:</a:t>
            </a:r>
          </a:p>
          <a:p>
            <a:r>
              <a:rPr lang="en-GB" sz="3200" dirty="0"/>
              <a:t>Reflect on previous session</a:t>
            </a:r>
          </a:p>
          <a:p>
            <a:r>
              <a:rPr lang="en-GB" sz="3200" dirty="0"/>
              <a:t>Consider how we can develop a culture and ethos that upholds rights-based practice</a:t>
            </a:r>
          </a:p>
          <a:p>
            <a:r>
              <a:rPr lang="en-GB" sz="3200" dirty="0"/>
              <a:t>Reflect on professional standards and how we embed the idea of social justice</a:t>
            </a:r>
            <a:endParaRPr lang="en-GB" sz="3000" dirty="0"/>
          </a:p>
        </p:txBody>
      </p:sp>
      <p:pic>
        <p:nvPicPr>
          <p:cNvPr id="4" name="Picture 3">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255393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B7603-B870-0028-512B-9FF76C15330A}"/>
              </a:ext>
            </a:extLst>
          </p:cNvPr>
          <p:cNvSpPr>
            <a:spLocks noGrp="1"/>
          </p:cNvSpPr>
          <p:nvPr>
            <p:ph type="title"/>
          </p:nvPr>
        </p:nvSpPr>
        <p:spPr>
          <a:xfrm>
            <a:off x="831850" y="-1041399"/>
            <a:ext cx="10515600" cy="1041399"/>
          </a:xfrm>
        </p:spPr>
        <p:txBody>
          <a:bodyPr vert="horz" lIns="91440" tIns="45720" rIns="91440" bIns="45720" rtlCol="0" anchor="b">
            <a:normAutofit/>
          </a:bodyPr>
          <a:lstStyle/>
          <a:p>
            <a:r>
              <a:rPr lang="en-GB" sz="4000" dirty="0"/>
              <a:t>Statement from Welsh Government</a:t>
            </a:r>
          </a:p>
        </p:txBody>
      </p:sp>
      <p:sp>
        <p:nvSpPr>
          <p:cNvPr id="4" name="Rectangle 3"/>
          <p:cNvSpPr/>
          <p:nvPr/>
        </p:nvSpPr>
        <p:spPr>
          <a:xfrm>
            <a:off x="1413641" y="592192"/>
            <a:ext cx="9364718" cy="4572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3200" dirty="0"/>
              <a:t>‘Children and young people should be seen as young citizens, with rights and opinions to be taken into account now. They are not a species apart, to be alternately demonized and sentimentalised, nor trainee adults who do not yet have a full place in society’</a:t>
            </a:r>
          </a:p>
          <a:p>
            <a:pPr algn="ctr"/>
            <a:endParaRPr lang="en-GB" sz="3200" dirty="0"/>
          </a:p>
          <a:p>
            <a:pPr algn="ctr"/>
            <a:r>
              <a:rPr lang="en-GB" sz="3200" dirty="0"/>
              <a:t>- Welsh Assembly Govt.</a:t>
            </a:r>
          </a:p>
        </p:txBody>
      </p:sp>
      <p:pic>
        <p:nvPicPr>
          <p:cNvPr id="3" name="Picture 2">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5"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6"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3192958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b="1" dirty="0"/>
              <a:t>Activity – What is rights-based practice?</a:t>
            </a:r>
          </a:p>
        </p:txBody>
      </p:sp>
      <p:sp>
        <p:nvSpPr>
          <p:cNvPr id="5" name="Content Placeholder 4"/>
          <p:cNvSpPr>
            <a:spLocks noGrp="1"/>
          </p:cNvSpPr>
          <p:nvPr>
            <p:ph idx="1"/>
          </p:nvPr>
        </p:nvSpPr>
        <p:spPr>
          <a:xfrm>
            <a:off x="685801" y="1887538"/>
            <a:ext cx="6834352" cy="3702050"/>
          </a:xfrm>
        </p:spPr>
        <p:txBody>
          <a:bodyPr vert="horz" lIns="91440" tIns="45720" rIns="91440" bIns="45720" rtlCol="0" anchor="t">
            <a:normAutofit/>
          </a:bodyPr>
          <a:lstStyle/>
          <a:p>
            <a:pPr marL="0" indent="0">
              <a:buNone/>
            </a:pPr>
            <a:endParaRPr lang="en-GB" dirty="0"/>
          </a:p>
          <a:p>
            <a:pPr marL="0" indent="0">
              <a:buNone/>
            </a:pPr>
            <a:r>
              <a:rPr lang="en-GB" dirty="0"/>
              <a:t>Using the chat, comment on:</a:t>
            </a:r>
          </a:p>
          <a:p>
            <a:pPr>
              <a:buFont typeface="Wingdings" panose="05000000000000000000" pitchFamily="2" charset="2"/>
              <a:buChar char="Ø"/>
            </a:pPr>
            <a:r>
              <a:rPr lang="en-GB" dirty="0"/>
              <a:t> What rights-based practice </a:t>
            </a:r>
            <a:r>
              <a:rPr lang="en-GB" b="1" dirty="0"/>
              <a:t>is</a:t>
            </a:r>
            <a:endParaRPr lang="en-GB" b="1" dirty="0">
              <a:cs typeface="Calibri"/>
            </a:endParaRPr>
          </a:p>
          <a:p>
            <a:pPr>
              <a:buFont typeface="Wingdings" panose="05000000000000000000" pitchFamily="2" charset="2"/>
              <a:buChar char="Ø"/>
            </a:pPr>
            <a:r>
              <a:rPr lang="en-GB" dirty="0"/>
              <a:t> What rights-based practice </a:t>
            </a:r>
            <a:r>
              <a:rPr lang="en-GB" b="1" dirty="0"/>
              <a:t>isn’t </a:t>
            </a:r>
            <a:endParaRPr lang="en-GB" b="1" dirty="0">
              <a:cs typeface="Calibri"/>
            </a:endParaRPr>
          </a:p>
          <a:p>
            <a:pPr marL="0" indent="0">
              <a:buNone/>
            </a:pPr>
            <a:endParaRPr lang="en-GB" dirty="0"/>
          </a:p>
        </p:txBody>
      </p:sp>
      <p:pic>
        <p:nvPicPr>
          <p:cNvPr id="6" name="Picture 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62800" y="2339976"/>
            <a:ext cx="4144902" cy="2327709"/>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286117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28"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
        <p:nvSpPr>
          <p:cNvPr id="27"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4" name="Rectangle 3" descr="Dignity text"/>
          <p:cNvSpPr/>
          <p:nvPr/>
        </p:nvSpPr>
        <p:spPr>
          <a:xfrm>
            <a:off x="1524000" y="5733257"/>
            <a:ext cx="9144000" cy="11247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 name="Left-Right Arrow 1"/>
          <p:cNvSpPr/>
          <p:nvPr/>
        </p:nvSpPr>
        <p:spPr>
          <a:xfrm rot="18206960">
            <a:off x="26327" y="3055522"/>
            <a:ext cx="7168461" cy="4926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FFFFFF"/>
                </a:solidFill>
              </a:rPr>
              <a:t>RELATIONSHIPS</a:t>
            </a:r>
          </a:p>
        </p:txBody>
      </p:sp>
      <p:sp>
        <p:nvSpPr>
          <p:cNvPr id="18" name="Trapezoid 17" descr="Targeted support text"/>
          <p:cNvSpPr/>
          <p:nvPr/>
        </p:nvSpPr>
        <p:spPr>
          <a:xfrm>
            <a:off x="5233035" y="20590"/>
            <a:ext cx="1725930" cy="1371599"/>
          </a:xfrm>
          <a:prstGeom prst="trapezoid">
            <a:avLst>
              <a:gd name="adj" fmla="val 62917"/>
            </a:avLst>
          </a:prstGeom>
          <a:solidFill>
            <a:srgbClr val="C000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6" name="Trapezoid 15" descr="Curriculum text"/>
          <p:cNvSpPr/>
          <p:nvPr/>
        </p:nvSpPr>
        <p:spPr>
          <a:xfrm>
            <a:off x="4374902" y="1388747"/>
            <a:ext cx="3451860" cy="1371599"/>
          </a:xfrm>
          <a:prstGeom prst="trapezoid">
            <a:avLst>
              <a:gd name="adj" fmla="val 62917"/>
            </a:avLst>
          </a:prstGeom>
          <a:solidFill>
            <a:srgbClr val="CB61B4"/>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4" name="Trapezoid 13" descr="skills and attitudes text"/>
          <p:cNvSpPr/>
          <p:nvPr/>
        </p:nvSpPr>
        <p:spPr>
          <a:xfrm>
            <a:off x="3507105" y="2722614"/>
            <a:ext cx="5177790" cy="1371599"/>
          </a:xfrm>
          <a:prstGeom prst="trapezoid">
            <a:avLst>
              <a:gd name="adj" fmla="val 62917"/>
            </a:avLst>
          </a:prstGeom>
          <a:solidFill>
            <a:srgbClr val="00B0F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2" name="Trapezoid 11" descr="Ethos, values and culture text"/>
          <p:cNvSpPr/>
          <p:nvPr/>
        </p:nvSpPr>
        <p:spPr>
          <a:xfrm>
            <a:off x="2644140" y="4094214"/>
            <a:ext cx="6903720" cy="1371599"/>
          </a:xfrm>
          <a:prstGeom prst="trapezoid">
            <a:avLst>
              <a:gd name="adj" fmla="val 62917"/>
            </a:avLst>
          </a:prstGeom>
          <a:solidFill>
            <a:srgbClr val="FFFF00"/>
          </a:solidFill>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2" name="Pentagon 21">
            <a:extLst>
              <a:ext uri="{C183D7F6-B498-43B3-948B-1728B52AA6E4}">
                <adec:decorative xmlns:adec="http://schemas.microsoft.com/office/drawing/2017/decorative" val="1"/>
              </a:ext>
            </a:extLst>
          </p:cNvPr>
          <p:cNvSpPr/>
          <p:nvPr/>
        </p:nvSpPr>
        <p:spPr>
          <a:xfrm rot="16200000">
            <a:off x="5231907" y="404667"/>
            <a:ext cx="1728192" cy="1008106"/>
          </a:xfrm>
          <a:prstGeom prst="homePlate">
            <a:avLst>
              <a:gd name="adj" fmla="val 77509"/>
            </a:avLst>
          </a:prstGeom>
          <a:solidFill>
            <a:srgbClr val="D466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1" name="Pentagon 20">
            <a:extLst>
              <a:ext uri="{C183D7F6-B498-43B3-948B-1728B52AA6E4}">
                <adec:decorative xmlns:adec="http://schemas.microsoft.com/office/drawing/2017/decorative" val="1"/>
              </a:ext>
            </a:extLst>
          </p:cNvPr>
          <p:cNvSpPr/>
          <p:nvPr/>
        </p:nvSpPr>
        <p:spPr>
          <a:xfrm rot="16200000">
            <a:off x="4662074" y="1202984"/>
            <a:ext cx="2867866" cy="720071"/>
          </a:xfrm>
          <a:prstGeom prst="homePlate">
            <a:avLst>
              <a:gd name="adj" fmla="val 77509"/>
            </a:avLst>
          </a:prstGeom>
          <a:solidFill>
            <a:srgbClr val="02B9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sp>
        <p:nvSpPr>
          <p:cNvPr id="20" name="Pentagon 19">
            <a:extLst>
              <a:ext uri="{C183D7F6-B498-43B3-948B-1728B52AA6E4}">
                <adec:decorative xmlns:adec="http://schemas.microsoft.com/office/drawing/2017/decorative" val="1"/>
              </a:ext>
            </a:extLst>
          </p:cNvPr>
          <p:cNvSpPr/>
          <p:nvPr/>
        </p:nvSpPr>
        <p:spPr>
          <a:xfrm rot="16200000">
            <a:off x="3869635" y="2861657"/>
            <a:ext cx="4117599" cy="422057"/>
          </a:xfrm>
          <a:prstGeom prst="homePlate">
            <a:avLst>
              <a:gd name="adj" fmla="val 77509"/>
            </a:avLst>
          </a:prstGeom>
          <a:solidFill>
            <a:srgbClr val="FFFF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nvGrpSpPr>
          <p:cNvPr id="5" name="Group 4">
            <a:extLst>
              <a:ext uri="{C183D7F6-B498-43B3-948B-1728B52AA6E4}">
                <adec:decorative xmlns:adec="http://schemas.microsoft.com/office/drawing/2017/decorative" val="1"/>
              </a:ext>
            </a:extLst>
          </p:cNvPr>
          <p:cNvGrpSpPr/>
          <p:nvPr/>
        </p:nvGrpSpPr>
        <p:grpSpPr>
          <a:xfrm>
            <a:off x="2063553" y="188640"/>
            <a:ext cx="8083942" cy="6239607"/>
            <a:chOff x="539553" y="188639"/>
            <a:chExt cx="8083942" cy="6239607"/>
          </a:xfrm>
        </p:grpSpPr>
        <p:grpSp>
          <p:nvGrpSpPr>
            <p:cNvPr id="9" name="Group 8"/>
            <p:cNvGrpSpPr/>
            <p:nvPr/>
          </p:nvGrpSpPr>
          <p:grpSpPr>
            <a:xfrm>
              <a:off x="539553" y="5465814"/>
              <a:ext cx="8083942" cy="962432"/>
              <a:chOff x="0" y="5486399"/>
              <a:chExt cx="8629650" cy="1371599"/>
            </a:xfrm>
            <a:scene3d>
              <a:camera prst="orthographicFront"/>
              <a:lightRig rig="threePt" dir="t">
                <a:rot lat="0" lon="0" rev="7500000"/>
              </a:lightRig>
            </a:scene3d>
          </p:grpSpPr>
          <p:sp>
            <p:nvSpPr>
              <p:cNvPr id="10" name="Trapezoid 9"/>
              <p:cNvSpPr/>
              <p:nvPr/>
            </p:nvSpPr>
            <p:spPr>
              <a:xfrm>
                <a:off x="0" y="5486399"/>
                <a:ext cx="8629650" cy="1371599"/>
              </a:xfrm>
              <a:prstGeom prst="trapezoid">
                <a:avLst>
                  <a:gd name="adj" fmla="val 62917"/>
                </a:avLst>
              </a:prstGeom>
              <a:solidFill>
                <a:srgbClr val="92D050"/>
              </a:solidFill>
              <a:sp3d prstMaterial="plastic">
                <a:bevelT w="127000" h="25400" prst="relaxedInset"/>
              </a:sp3d>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11" name="Trapezoid 12"/>
              <p:cNvSpPr/>
              <p:nvPr/>
            </p:nvSpPr>
            <p:spPr>
              <a:xfrm>
                <a:off x="1510188" y="5486399"/>
                <a:ext cx="5609272" cy="1371599"/>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Aft>
                    <a:spcPct val="35000"/>
                  </a:spcAft>
                </a:pPr>
                <a:r>
                  <a:rPr lang="en-GB" sz="2400" b="1">
                    <a:solidFill>
                      <a:srgbClr val="808080">
                        <a:lumMod val="50000"/>
                      </a:srgbClr>
                    </a:solidFill>
                  </a:rPr>
                  <a:t>GIRFEC</a:t>
                </a:r>
                <a:br>
                  <a:rPr lang="en-GB" sz="2400" b="1">
                    <a:solidFill>
                      <a:srgbClr val="808080">
                        <a:lumMod val="50000"/>
                      </a:srgbClr>
                    </a:solidFill>
                  </a:rPr>
                </a:br>
                <a:r>
                  <a:rPr lang="en-GB" sz="2400" b="1">
                    <a:solidFill>
                      <a:srgbClr val="808080">
                        <a:lumMod val="50000"/>
                      </a:srgbClr>
                    </a:solidFill>
                  </a:rPr>
                  <a:t>UNCRC</a:t>
                </a:r>
              </a:p>
            </p:txBody>
          </p:sp>
        </p:grpSp>
        <p:sp>
          <p:nvSpPr>
            <p:cNvPr id="3" name="Pentagon 2"/>
            <p:cNvSpPr/>
            <p:nvPr/>
          </p:nvSpPr>
          <p:spPr>
            <a:xfrm rot="16200000">
              <a:off x="1875425" y="2813208"/>
              <a:ext cx="5393152" cy="144014"/>
            </a:xfrm>
            <a:prstGeom prst="homePlate">
              <a:avLst>
                <a:gd name="adj" fmla="val 77509"/>
              </a:avLst>
            </a:prstGeom>
            <a:solidFill>
              <a:srgbClr val="99D9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FFFF"/>
                </a:solidFill>
              </a:endParaRPr>
            </a:p>
          </p:txBody>
        </p:sp>
      </p:grpSp>
      <p:sp>
        <p:nvSpPr>
          <p:cNvPr id="19" name="Trapezoid 4"/>
          <p:cNvSpPr/>
          <p:nvPr/>
        </p:nvSpPr>
        <p:spPr>
          <a:xfrm>
            <a:off x="5233035" y="20590"/>
            <a:ext cx="1725930" cy="137159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Aft>
                <a:spcPct val="35000"/>
              </a:spcAft>
            </a:pPr>
            <a:r>
              <a:rPr lang="en-GB" sz="2400" b="1">
                <a:solidFill>
                  <a:srgbClr val="808080">
                    <a:lumMod val="50000"/>
                  </a:srgbClr>
                </a:solidFill>
              </a:rPr>
              <a:t>Targeted Support</a:t>
            </a:r>
          </a:p>
        </p:txBody>
      </p:sp>
      <p:sp>
        <p:nvSpPr>
          <p:cNvPr id="15" name="Trapezoid 8"/>
          <p:cNvSpPr/>
          <p:nvPr/>
        </p:nvSpPr>
        <p:spPr>
          <a:xfrm>
            <a:off x="4413219" y="2722614"/>
            <a:ext cx="3365563" cy="137159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Aft>
                <a:spcPct val="35000"/>
              </a:spcAft>
            </a:pPr>
            <a:r>
              <a:rPr lang="en-GB" sz="2400" b="1">
                <a:solidFill>
                  <a:srgbClr val="808080">
                    <a:lumMod val="50000"/>
                  </a:srgbClr>
                </a:solidFill>
              </a:rPr>
              <a:t>Skills &amp; Attitudes</a:t>
            </a:r>
          </a:p>
        </p:txBody>
      </p:sp>
      <p:sp>
        <p:nvSpPr>
          <p:cNvPr id="13" name="Trapezoid 10"/>
          <p:cNvSpPr/>
          <p:nvPr/>
        </p:nvSpPr>
        <p:spPr>
          <a:xfrm>
            <a:off x="3852290" y="4094214"/>
            <a:ext cx="4487418" cy="137159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Aft>
                <a:spcPct val="35000"/>
              </a:spcAft>
            </a:pPr>
            <a:r>
              <a:rPr lang="en-GB" sz="2400" b="1">
                <a:solidFill>
                  <a:srgbClr val="808080">
                    <a:lumMod val="50000"/>
                  </a:srgbClr>
                </a:solidFill>
              </a:rPr>
              <a:t>Ethos, Values &amp; Culture</a:t>
            </a:r>
          </a:p>
        </p:txBody>
      </p:sp>
      <p:sp>
        <p:nvSpPr>
          <p:cNvPr id="17" name="Trapezoid 6"/>
          <p:cNvSpPr/>
          <p:nvPr/>
        </p:nvSpPr>
        <p:spPr>
          <a:xfrm>
            <a:off x="4978979" y="1388747"/>
            <a:ext cx="2243709" cy="1371599"/>
          </a:xfrm>
          <a:prstGeom prst="rect">
            <a:avLst/>
          </a:prstGeom>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spcFirstLastPara="0" vert="horz" wrap="square" lIns="30480" tIns="30480" rIns="30480" bIns="30480" numCol="1" spcCol="1270" anchor="ctr" anchorCtr="0">
            <a:noAutofit/>
          </a:bodyPr>
          <a:lstStyle/>
          <a:p>
            <a:pPr algn="ctr" defTabSz="1066800">
              <a:lnSpc>
                <a:spcPct val="90000"/>
              </a:lnSpc>
              <a:spcAft>
                <a:spcPct val="35000"/>
              </a:spcAft>
            </a:pPr>
            <a:r>
              <a:rPr lang="en-GB" sz="2400" b="1">
                <a:solidFill>
                  <a:srgbClr val="808080">
                    <a:lumMod val="50000"/>
                  </a:srgbClr>
                </a:solidFill>
              </a:rPr>
              <a:t>Curriculum</a:t>
            </a:r>
          </a:p>
        </p:txBody>
      </p:sp>
      <p:sp>
        <p:nvSpPr>
          <p:cNvPr id="24" name="Left-Right Arrow 23"/>
          <p:cNvSpPr/>
          <p:nvPr/>
        </p:nvSpPr>
        <p:spPr>
          <a:xfrm rot="3483666">
            <a:off x="5100665" y="3162064"/>
            <a:ext cx="7168461" cy="4926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FFFFFF"/>
                </a:solidFill>
              </a:rPr>
              <a:t>EMPOWERING LEADERSHIP</a:t>
            </a:r>
          </a:p>
        </p:txBody>
      </p:sp>
      <p:sp>
        <p:nvSpPr>
          <p:cNvPr id="25" name="Left-Right Arrow 24"/>
          <p:cNvSpPr/>
          <p:nvPr/>
        </p:nvSpPr>
        <p:spPr>
          <a:xfrm>
            <a:off x="2578638" y="6365304"/>
            <a:ext cx="7168461" cy="49269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FFFFFF"/>
                </a:solidFill>
              </a:rPr>
              <a:t>DIGNITY</a:t>
            </a:r>
          </a:p>
        </p:txBody>
      </p:sp>
    </p:spTree>
    <p:extLst>
      <p:ext uri="{BB962C8B-B14F-4D97-AF65-F5344CB8AC3E}">
        <p14:creationId xmlns:p14="http://schemas.microsoft.com/office/powerpoint/2010/main" val="412446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additive="base">
                                        <p:cTn id="29" dur="500" fill="hold"/>
                                        <p:tgtEl>
                                          <p:spTgt spid="21"/>
                                        </p:tgtEl>
                                        <p:attrNameLst>
                                          <p:attrName>ppt_x</p:attrName>
                                        </p:attrNameLst>
                                      </p:cBhvr>
                                      <p:tavLst>
                                        <p:tav tm="0">
                                          <p:val>
                                            <p:strVal val="#ppt_x"/>
                                          </p:val>
                                        </p:tav>
                                        <p:tav tm="100000">
                                          <p:val>
                                            <p:strVal val="#ppt_x"/>
                                          </p:val>
                                        </p:tav>
                                      </p:tavLst>
                                    </p:anim>
                                    <p:anim calcmode="lin" valueType="num">
                                      <p:cBhvr additive="base">
                                        <p:cTn id="30"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 calcmode="lin" valueType="num">
                                      <p:cBhvr additive="base">
                                        <p:cTn id="39" dur="500" fill="hold"/>
                                        <p:tgtEl>
                                          <p:spTgt spid="17"/>
                                        </p:tgtEl>
                                        <p:attrNameLst>
                                          <p:attrName>ppt_x</p:attrName>
                                        </p:attrNameLst>
                                      </p:cBhvr>
                                      <p:tavLst>
                                        <p:tav tm="0">
                                          <p:val>
                                            <p:strVal val="#ppt_x"/>
                                          </p:val>
                                        </p:tav>
                                        <p:tav tm="100000">
                                          <p:val>
                                            <p:strVal val="#ppt_x"/>
                                          </p:val>
                                        </p:tav>
                                      </p:tavLst>
                                    </p:anim>
                                    <p:anim calcmode="lin" valueType="num">
                                      <p:cBhvr additive="base">
                                        <p:cTn id="40" dur="500" fill="hold"/>
                                        <p:tgtEl>
                                          <p:spTgt spid="17"/>
                                        </p:tgtEl>
                                        <p:attrNameLst>
                                          <p:attrName>ppt_y</p:attrName>
                                        </p:attrNameLst>
                                      </p:cBhvr>
                                      <p:tavLst>
                                        <p:tav tm="0">
                                          <p:val>
                                            <p:strVal val="0-#ppt_h/2"/>
                                          </p:val>
                                        </p:tav>
                                        <p:tav tm="100000">
                                          <p:val>
                                            <p:strVal val="#ppt_y"/>
                                          </p:val>
                                        </p:tav>
                                      </p:tavLst>
                                    </p:anim>
                                  </p:childTnLst>
                                </p:cTn>
                              </p:par>
                              <p:par>
                                <p:cTn id="41" presetID="2" presetClass="entr" presetSubtype="1" fill="hold" grpId="0"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additive="base">
                                        <p:cTn id="43" dur="500" fill="hold"/>
                                        <p:tgtEl>
                                          <p:spTgt spid="22"/>
                                        </p:tgtEl>
                                        <p:attrNameLst>
                                          <p:attrName>ppt_x</p:attrName>
                                        </p:attrNameLst>
                                      </p:cBhvr>
                                      <p:tavLst>
                                        <p:tav tm="0">
                                          <p:val>
                                            <p:strVal val="#ppt_x"/>
                                          </p:val>
                                        </p:tav>
                                        <p:tav tm="100000">
                                          <p:val>
                                            <p:strVal val="#ppt_x"/>
                                          </p:val>
                                        </p:tav>
                                      </p:tavLst>
                                    </p:anim>
                                    <p:anim calcmode="lin" valueType="num">
                                      <p:cBhvr additive="base">
                                        <p:cTn id="44"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additive="base">
                                        <p:cTn id="49" dur="500" fill="hold"/>
                                        <p:tgtEl>
                                          <p:spTgt spid="19"/>
                                        </p:tgtEl>
                                        <p:attrNameLst>
                                          <p:attrName>ppt_x</p:attrName>
                                        </p:attrNameLst>
                                      </p:cBhvr>
                                      <p:tavLst>
                                        <p:tav tm="0">
                                          <p:val>
                                            <p:strVal val="#ppt_x"/>
                                          </p:val>
                                        </p:tav>
                                        <p:tav tm="100000">
                                          <p:val>
                                            <p:strVal val="#ppt_x"/>
                                          </p:val>
                                        </p:tav>
                                      </p:tavLst>
                                    </p:anim>
                                    <p:anim calcmode="lin" valueType="num">
                                      <p:cBhvr additive="base">
                                        <p:cTn id="50" dur="500" fill="hold"/>
                                        <p:tgtEl>
                                          <p:spTgt spid="19"/>
                                        </p:tgtEl>
                                        <p:attrNameLst>
                                          <p:attrName>ppt_y</p:attrName>
                                        </p:attrNameLst>
                                      </p:cBhvr>
                                      <p:tavLst>
                                        <p:tav tm="0">
                                          <p:val>
                                            <p:strVal val="0-#ppt_h/2"/>
                                          </p:val>
                                        </p:tav>
                                        <p:tav tm="100000">
                                          <p:val>
                                            <p:strVal val="#ppt_y"/>
                                          </p:val>
                                        </p:tav>
                                      </p:tavLst>
                                    </p:anim>
                                  </p:childTnLst>
                                </p:cTn>
                              </p:par>
                              <p:par>
                                <p:cTn id="51" presetID="2" presetClass="entr" presetSubtype="1"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5"/>
                                        </p:tgtEl>
                                        <p:attrNameLst>
                                          <p:attrName>style.visibility</p:attrName>
                                        </p:attrNameLst>
                                      </p:cBhvr>
                                      <p:to>
                                        <p:strVal val="visible"/>
                                      </p:to>
                                    </p:set>
                                    <p:anim calcmode="lin" valueType="num">
                                      <p:cBhvr additive="base">
                                        <p:cTn id="59" dur="500" fill="hold"/>
                                        <p:tgtEl>
                                          <p:spTgt spid="5"/>
                                        </p:tgtEl>
                                        <p:attrNameLst>
                                          <p:attrName>ppt_x</p:attrName>
                                        </p:attrNameLst>
                                      </p:cBhvr>
                                      <p:tavLst>
                                        <p:tav tm="0">
                                          <p:val>
                                            <p:strVal val="#ppt_x"/>
                                          </p:val>
                                        </p:tav>
                                        <p:tav tm="100000">
                                          <p:val>
                                            <p:strVal val="#ppt_x"/>
                                          </p:val>
                                        </p:tav>
                                      </p:tavLst>
                                    </p:anim>
                                    <p:anim calcmode="lin" valueType="num">
                                      <p:cBhvr additive="base">
                                        <p:cTn id="60" dur="500" fill="hold"/>
                                        <p:tgtEl>
                                          <p:spTgt spid="5"/>
                                        </p:tgtEl>
                                        <p:attrNameLst>
                                          <p:attrName>ppt_y</p:attrName>
                                        </p:attrNameLst>
                                      </p:cBhvr>
                                      <p:tavLst>
                                        <p:tav tm="0">
                                          <p:val>
                                            <p:strVal val="1+#ppt_h/2"/>
                                          </p:val>
                                        </p:tav>
                                        <p:tav tm="100000">
                                          <p:val>
                                            <p:strVal val="#ppt_y"/>
                                          </p:val>
                                        </p:tav>
                                      </p:tavLst>
                                    </p:anim>
                                  </p:childTnLst>
                                </p:cTn>
                              </p:par>
                            </p:childTnLst>
                          </p:cTn>
                        </p:par>
                        <p:par>
                          <p:cTn id="61" fill="hold">
                            <p:stCondLst>
                              <p:cond delay="500"/>
                            </p:stCondLst>
                            <p:childTnLst>
                              <p:par>
                                <p:cTn id="62" presetID="16" presetClass="entr" presetSubtype="37" fill="hold" grpId="0" nodeType="afterEffect">
                                  <p:stCondLst>
                                    <p:cond delay="0"/>
                                  </p:stCondLst>
                                  <p:childTnLst>
                                    <p:set>
                                      <p:cBhvr>
                                        <p:cTn id="63" dur="1" fill="hold">
                                          <p:stCondLst>
                                            <p:cond delay="0"/>
                                          </p:stCondLst>
                                        </p:cTn>
                                        <p:tgtEl>
                                          <p:spTgt spid="2"/>
                                        </p:tgtEl>
                                        <p:attrNameLst>
                                          <p:attrName>style.visibility</p:attrName>
                                        </p:attrNameLst>
                                      </p:cBhvr>
                                      <p:to>
                                        <p:strVal val="visible"/>
                                      </p:to>
                                    </p:set>
                                    <p:animEffect transition="in" filter="barn(outVertical)">
                                      <p:cBhvr>
                                        <p:cTn id="64" dur="500"/>
                                        <p:tgtEl>
                                          <p:spTgt spid="2"/>
                                        </p:tgtEl>
                                      </p:cBhvr>
                                    </p:animEffect>
                                  </p:childTnLst>
                                </p:cTn>
                              </p:par>
                              <p:par>
                                <p:cTn id="65" presetID="16" presetClass="entr" presetSubtype="37"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barn(outVertical)">
                                      <p:cBhvr>
                                        <p:cTn id="67" dur="500"/>
                                        <p:tgtEl>
                                          <p:spTgt spid="24"/>
                                        </p:tgtEl>
                                      </p:cBhvr>
                                    </p:animEffect>
                                  </p:childTnLst>
                                </p:cTn>
                              </p:par>
                              <p:par>
                                <p:cTn id="68" presetID="16" presetClass="entr" presetSubtype="37"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barn(outVertical)">
                                      <p:cBhvr>
                                        <p:cTn id="7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2" grpId="0" animBg="1"/>
      <p:bldP spid="21" grpId="0" animBg="1"/>
      <p:bldP spid="20" grpId="0" animBg="1"/>
      <p:bldP spid="19" grpId="0"/>
      <p:bldP spid="15" grpId="0"/>
      <p:bldP spid="13" grpId="0"/>
      <p:bldP spid="17" grpId="0"/>
      <p:bldP spid="24" grpId="0"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4" name="Title 3"/>
          <p:cNvSpPr>
            <a:spLocks noGrp="1"/>
          </p:cNvSpPr>
          <p:nvPr>
            <p:ph type="title"/>
          </p:nvPr>
        </p:nvSpPr>
        <p:spPr>
          <a:xfrm>
            <a:off x="838200" y="165924"/>
            <a:ext cx="10515600" cy="1325563"/>
          </a:xfrm>
        </p:spPr>
        <p:txBody>
          <a:bodyPr>
            <a:normAutofit/>
          </a:bodyPr>
          <a:lstStyle/>
          <a:p>
            <a:pPr algn="ctr"/>
            <a:r>
              <a:rPr lang="en-GB" b="1" dirty="0"/>
              <a:t>Social Justice– Professional Standards. What do these standards look like in practice?</a:t>
            </a:r>
          </a:p>
        </p:txBody>
      </p:sp>
      <p:pic>
        <p:nvPicPr>
          <p:cNvPr id="6" name="Picture 1" descr="GTCS logo"/>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7584" y="2589431"/>
            <a:ext cx="2761069" cy="1971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74268" y="1491487"/>
            <a:ext cx="6765530" cy="4524315"/>
          </a:xfrm>
          <a:prstGeom prst="rect">
            <a:avLst/>
          </a:prstGeom>
          <a:noFill/>
        </p:spPr>
        <p:txBody>
          <a:bodyPr wrap="square" rtlCol="0">
            <a:spAutoFit/>
          </a:bodyPr>
          <a:lstStyle/>
          <a:p>
            <a:r>
              <a:rPr lang="en-GB" dirty="0"/>
              <a:t>Some of the Professional Values and Personal Commitment core to </a:t>
            </a:r>
          </a:p>
          <a:p>
            <a:r>
              <a:rPr lang="en-GB" dirty="0"/>
              <a:t>being a teacher are:</a:t>
            </a:r>
          </a:p>
          <a:p>
            <a:endParaRPr lang="en-GB" dirty="0"/>
          </a:p>
          <a:p>
            <a:pPr marL="285750" indent="-285750">
              <a:buFont typeface="Arial" panose="020B0604020202020204" pitchFamily="34" charset="0"/>
              <a:buChar char="•"/>
            </a:pPr>
            <a:r>
              <a:rPr lang="en-GB" dirty="0"/>
              <a:t>Embracing global educational and social values of sustainability, equality, equity, and justice and recognising children’s rights.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Respecting the rights of all learners as outlined in the United Nations Convention on the Rights of the Child (</a:t>
            </a:r>
            <a:r>
              <a:rPr lang="en-GB" dirty="0" err="1"/>
              <a:t>UNCRC</a:t>
            </a:r>
            <a:r>
              <a:rPr lang="en-GB" dirty="0"/>
              <a:t>) and their entitlement to be included in decisions regarding their learning experiences and have all aspects of their wellbeing developed and supported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Valuing, as well as respecting, social, ecological, cultural, religious, and racial diversity and promoting the principles and practices of sustainable development and local and global citizenship for all learners. </a:t>
            </a:r>
          </a:p>
        </p:txBody>
      </p:sp>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2324755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8512" y="722861"/>
            <a:ext cx="10515600" cy="1036934"/>
          </a:xfrm>
        </p:spPr>
        <p:txBody>
          <a:bodyPr>
            <a:normAutofit fontScale="90000"/>
          </a:bodyPr>
          <a:lstStyle/>
          <a:p>
            <a:r>
              <a:rPr lang="en-GB" b="1" dirty="0"/>
              <a:t>Padlet Activity: GTCS </a:t>
            </a:r>
            <a:br>
              <a:rPr lang="en-GB" b="1" dirty="0"/>
            </a:br>
            <a:r>
              <a:rPr lang="en-GB" b="1" dirty="0"/>
              <a:t> </a:t>
            </a:r>
          </a:p>
        </p:txBody>
      </p:sp>
      <p:pic>
        <p:nvPicPr>
          <p:cNvPr id="20" name="Picture 6" descr="A screen shot of a computer">
            <a:extLst>
              <a:ext uri="{FF2B5EF4-FFF2-40B4-BE49-F238E27FC236}">
                <a16:creationId xmlns:a16="http://schemas.microsoft.com/office/drawing/2014/main" id="{8AC7DF2A-040E-4C54-87D3-50B8FC7CAAB0}"/>
              </a:ext>
            </a:extLst>
          </p:cNvPr>
          <p:cNvPicPr>
            <a:picLocks noGrp="1" noChangeAspect="1"/>
          </p:cNvPicPr>
          <p:nvPr>
            <p:ph sz="half" idx="1"/>
          </p:nvPr>
        </p:nvPicPr>
        <p:blipFill>
          <a:blip r:embed="rId3"/>
          <a:stretch>
            <a:fillRect/>
          </a:stretch>
        </p:blipFill>
        <p:spPr>
          <a:xfrm>
            <a:off x="473511" y="2515393"/>
            <a:ext cx="2705100" cy="2695575"/>
          </a:xfrm>
          <a:prstGeom prst="rect">
            <a:avLst/>
          </a:prstGeom>
        </p:spPr>
      </p:pic>
      <p:sp>
        <p:nvSpPr>
          <p:cNvPr id="18" name="Rounded Rectangular Callout 17"/>
          <p:cNvSpPr/>
          <p:nvPr/>
        </p:nvSpPr>
        <p:spPr>
          <a:xfrm>
            <a:off x="3823296" y="1658625"/>
            <a:ext cx="3987090" cy="3451173"/>
          </a:xfrm>
          <a:prstGeom prst="wedgeRoundRectCallout">
            <a:avLst/>
          </a:prstGeom>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defRPr/>
            </a:pPr>
            <a:r>
              <a:rPr lang="en-GB" sz="2400" dirty="0">
                <a:latin typeface="Calibri" panose="020F0502020204030204"/>
              </a:rPr>
              <a:t>How are you delivering the new </a:t>
            </a:r>
            <a:r>
              <a:rPr lang="en-GB" sz="2400" dirty="0" err="1">
                <a:latin typeface="Calibri" panose="020F0502020204030204"/>
              </a:rPr>
              <a:t>GTCS</a:t>
            </a:r>
            <a:r>
              <a:rPr lang="en-GB" sz="2400" dirty="0">
                <a:latin typeface="Calibri" panose="020F0502020204030204"/>
              </a:rPr>
              <a:t> standards?</a:t>
            </a:r>
            <a:endParaRPr lang="en-GB" sz="2400" b="0" i="0" u="none" strike="noStrike" kern="1200" cap="none" spc="0" normalizeH="0" baseline="0" noProof="0" dirty="0">
              <a:ln>
                <a:noFill/>
              </a:ln>
              <a:effectLst/>
              <a:uLnTx/>
              <a:uFillTx/>
              <a:latin typeface="Calibri" panose="020F0502020204030204"/>
              <a:cs typeface="Calibri"/>
            </a:endParaRPr>
          </a:p>
          <a:p>
            <a:pPr>
              <a:defRPr/>
            </a:pPr>
            <a:r>
              <a:rPr kumimoji="0" lang="en-GB" sz="2400" b="0" i="0" u="none" strike="noStrike" kern="1200" cap="none" spc="0" normalizeH="0" baseline="0" noProof="0" dirty="0">
                <a:ln>
                  <a:noFill/>
                </a:ln>
                <a:effectLst/>
                <a:uLnTx/>
                <a:uFillTx/>
                <a:latin typeface="Calibri" panose="020F0502020204030204"/>
                <a:ea typeface="+mn-ea"/>
                <a:cs typeface="+mn-cs"/>
              </a:rPr>
              <a:t>Please open a new browser tab and go</a:t>
            </a:r>
            <a:r>
              <a:rPr kumimoji="0" lang="en-GB" sz="2400" b="0" i="0" u="none" strike="noStrike" kern="1200" cap="none" spc="0" normalizeH="0" noProof="0" dirty="0">
                <a:ln>
                  <a:noFill/>
                </a:ln>
                <a:effectLst/>
                <a:uLnTx/>
                <a:uFillTx/>
                <a:latin typeface="Calibri" panose="020F0502020204030204"/>
                <a:ea typeface="+mn-ea"/>
                <a:cs typeface="+mn-cs"/>
              </a:rPr>
              <a:t> </a:t>
            </a:r>
            <a:r>
              <a:rPr kumimoji="0" lang="en-GB" sz="2400" b="0" i="0" u="none" strike="noStrike" kern="1200" cap="none" spc="0" normalizeH="0" baseline="0" noProof="0" dirty="0">
                <a:ln>
                  <a:noFill/>
                </a:ln>
                <a:effectLst/>
                <a:uLnTx/>
                <a:uFillTx/>
                <a:latin typeface="Calibri" panose="020F0502020204030204"/>
                <a:ea typeface="+mn-ea"/>
                <a:cs typeface="+mn-cs"/>
              </a:rPr>
              <a:t>to:</a:t>
            </a:r>
            <a:r>
              <a:rPr kumimoji="0" lang="en-GB" sz="2400" b="0" i="0" u="none" strike="noStrike" kern="1200" cap="none" spc="0" normalizeH="0" noProof="0" dirty="0">
                <a:ln>
                  <a:noFill/>
                </a:ln>
                <a:effectLst/>
                <a:uLnTx/>
                <a:uFillTx/>
                <a:latin typeface="Calibri" panose="020F0502020204030204"/>
                <a:ea typeface="+mn-ea"/>
                <a:cs typeface="+mn-cs"/>
              </a:rPr>
              <a:t> </a:t>
            </a:r>
            <a:r>
              <a:rPr kumimoji="0" lang="en-GB" sz="2400" b="0" i="1" u="none" strike="noStrike" kern="1200" cap="none" spc="0" normalizeH="0" noProof="0" dirty="0">
                <a:ln>
                  <a:noFill/>
                </a:ln>
                <a:effectLst/>
                <a:uLnTx/>
                <a:uFillTx/>
                <a:latin typeface="Calibri" panose="020F0502020204030204"/>
              </a:rPr>
              <a:t>insert link</a:t>
            </a:r>
            <a:endParaRPr lang="en-GB" sz="2400" i="1" dirty="0">
              <a:cs typeface="Calibri"/>
              <a:hlinkClick r:id="rId4">
                <a:extLst>
                  <a:ext uri="{A12FA001-AC4F-418D-AE19-62706E023703}">
                    <ahyp:hlinkClr xmlns:ahyp="http://schemas.microsoft.com/office/drawing/2018/hyperlinkcolor" val="tx"/>
                  </a:ext>
                </a:extLst>
              </a:hlinkClick>
            </a:endParaRPr>
          </a:p>
          <a:p>
            <a:pPr>
              <a:defRPr/>
            </a:pPr>
            <a:r>
              <a:rPr lang="en-US" sz="2400" dirty="0">
                <a:cs typeface="Calibri"/>
              </a:rPr>
              <a:t>  </a:t>
            </a:r>
            <a:endParaRPr lang="en-US" dirty="0"/>
          </a:p>
          <a:p>
            <a:pPr lvl="0">
              <a:defRPr/>
            </a:pPr>
            <a:endParaRPr lang="en-US" sz="2400" dirty="0"/>
          </a:p>
        </p:txBody>
      </p:sp>
      <p:pic>
        <p:nvPicPr>
          <p:cNvPr id="19" name="Picture 3" descr="Padlet logo">
            <a:extLst>
              <a:ext uri="{FF2B5EF4-FFF2-40B4-BE49-F238E27FC236}">
                <a16:creationId xmlns:a16="http://schemas.microsoft.com/office/drawing/2014/main" id="{155D0F46-9F15-4430-81B5-DA07321A5CE5}"/>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398206" y="367268"/>
            <a:ext cx="1744410" cy="1713265"/>
          </a:xfrm>
          <a:prstGeom prst="rect">
            <a:avLst/>
          </a:prstGeom>
        </p:spPr>
      </p:pic>
      <p:pic>
        <p:nvPicPr>
          <p:cNvPr id="7" name="Picture 6">
            <a:extLst>
              <a:ext uri="{C183D7F6-B498-43B3-948B-1728B52AA6E4}">
                <adec:decorative xmlns:adec="http://schemas.microsoft.com/office/drawing/2017/decorative" val="1"/>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5816600"/>
            <a:ext cx="12192000" cy="1041399"/>
          </a:xfrm>
          <a:prstGeom prst="rect">
            <a:avLst/>
          </a:prstGeom>
        </p:spPr>
      </p:pic>
      <p:sp>
        <p:nvSpPr>
          <p:cNvPr id="8" name="Text Box 8"/>
          <p:cNvSpPr txBox="1"/>
          <p:nvPr/>
        </p:nvSpPr>
        <p:spPr>
          <a:xfrm>
            <a:off x="7162800" y="6311900"/>
            <a:ext cx="5029200" cy="546100"/>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600"/>
              </a:spcAft>
              <a:buClrTx/>
              <a:buSzTx/>
              <a:buFontTx/>
              <a:buNone/>
              <a:tabLst>
                <a:tab pos="3330575" algn="l"/>
              </a:tabLst>
              <a:defRPr/>
            </a:pPr>
            <a:r>
              <a:rPr kumimoji="0" lang="en-GB" sz="1400" b="0" i="0" u="none" strike="noStrike" kern="1200" cap="none" spc="0" normalizeH="0" baseline="0" noProof="0" dirty="0">
                <a:ln>
                  <a:noFill/>
                </a:ln>
                <a:solidFill>
                  <a:srgbClr val="FFFFFF"/>
                </a:solidFill>
                <a:effectLst/>
                <a:uLnTx/>
                <a:uFillTx/>
                <a:latin typeface="Arial Bold"/>
                <a:ea typeface="ＭＳ 明朝"/>
                <a:cs typeface="Times New Roman"/>
              </a:rPr>
              <a:t>For Scotland's learners, with Scotland's educators</a:t>
            </a:r>
            <a:endParaRPr kumimoji="0" lang="en-GB" sz="1200" b="0" i="0" u="none" strike="noStrike" kern="1200" cap="none" spc="0" normalizeH="0" baseline="0" noProof="0" dirty="0">
              <a:ln>
                <a:noFill/>
              </a:ln>
              <a:solidFill>
                <a:srgbClr val="595959"/>
              </a:solidFill>
              <a:effectLst/>
              <a:uLnTx/>
              <a:uFillTx/>
              <a:latin typeface="Arial"/>
              <a:ea typeface="ＭＳ 明朝"/>
              <a:cs typeface="Times New Roman"/>
            </a:endParaRPr>
          </a:p>
        </p:txBody>
      </p:sp>
      <p:sp>
        <p:nvSpPr>
          <p:cNvPr id="9" name="Text Box 8"/>
          <p:cNvSpPr txBox="1"/>
          <p:nvPr/>
        </p:nvSpPr>
        <p:spPr>
          <a:xfrm>
            <a:off x="6693877" y="6496050"/>
            <a:ext cx="5498123" cy="440864"/>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259715" lvl="0" indent="0" algn="r" defTabSz="914400" rtl="0" eaLnBrk="1" fontAlgn="auto" latinLnBrk="0" hangingPunct="1">
              <a:lnSpc>
                <a:spcPct val="100000"/>
              </a:lnSpc>
              <a:spcBef>
                <a:spcPts val="0"/>
              </a:spcBef>
              <a:spcAft>
                <a:spcPts val="0"/>
              </a:spcAft>
              <a:buClrTx/>
              <a:buSzTx/>
              <a:buFontTx/>
              <a:buNone/>
              <a:tabLst>
                <a:tab pos="3330575" algn="l"/>
              </a:tabLst>
              <a:defRPr/>
            </a:pPr>
            <a:r>
              <a:rPr kumimoji="0" lang="en-GB" sz="1400" b="1" i="0" u="none" strike="noStrike" kern="1200" cap="none" spc="0" normalizeH="0" baseline="0" noProof="0" dirty="0">
                <a:ln>
                  <a:noFill/>
                </a:ln>
                <a:solidFill>
                  <a:prstClr val="white"/>
                </a:solidFill>
                <a:effectLst/>
                <a:uLnTx/>
                <a:uFillTx/>
                <a:latin typeface="Calibri" panose="020F0502020204030204"/>
                <a:ea typeface="+mn-ea"/>
                <a:cs typeface="+mn-cs"/>
              </a:rPr>
              <a:t>Do luchd-ionnsachaidh na h-Alba, le luchd-foghlaim Alba </a:t>
            </a:r>
          </a:p>
        </p:txBody>
      </p:sp>
    </p:spTree>
    <p:extLst>
      <p:ext uri="{BB962C8B-B14F-4D97-AF65-F5344CB8AC3E}">
        <p14:creationId xmlns:p14="http://schemas.microsoft.com/office/powerpoint/2010/main" val="3362652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51437A9270D7140A27EEFD42A4AB044" ma:contentTypeVersion="10" ma:contentTypeDescription="Create a new document." ma:contentTypeScope="" ma:versionID="a1edcf64234f78580697ad03b618043c">
  <xsd:schema xmlns:xsd="http://www.w3.org/2001/XMLSchema" xmlns:xs="http://www.w3.org/2001/XMLSchema" xmlns:p="http://schemas.microsoft.com/office/2006/metadata/properties" xmlns:ns3="f3e39daf-5457-47d0-8ed7-2cff0b84bfda" targetNamespace="http://schemas.microsoft.com/office/2006/metadata/properties" ma:root="true" ma:fieldsID="67e4a115cbb849f06c9595570cd89f6b" ns3:_="">
    <xsd:import namespace="f3e39daf-5457-47d0-8ed7-2cff0b84bfd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e39daf-5457-47d0-8ed7-2cff0b84bf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etadata xmlns="http://www.objective.com/ecm/document/metadata/53D26341A57B383EE0540010E0463CCA" version="1.0.0">
  <systemFields>
    <field name="Objective-Id">
      <value order="0">A34223320</value>
    </field>
    <field name="Objective-Title">
      <value order="0">UNCRC - Part 3 - How with facilitator notes (3) (1)</value>
    </field>
    <field name="Objective-Description">
      <value order="0"/>
    </field>
    <field name="Objective-CreationStamp">
      <value order="0">2021-08-03T14:30:43Z</value>
    </field>
    <field name="Objective-IsApproved">
      <value order="0">false</value>
    </field>
    <field name="Objective-IsPublished">
      <value order="0">false</value>
    </field>
    <field name="Objective-DatePublished">
      <value order="0"/>
    </field>
    <field name="Objective-ModificationStamp">
      <value order="0">2021-08-03T14:30:44Z</value>
    </field>
    <field name="Objective-Owner">
      <value order="0">Jolly, Maxine M (U443213)</value>
    </field>
    <field name="Objective-Path">
      <value order="0">Objective Global Folder:SG File Plan:Crime, law, justice and rights:Civil and human rights:General:Advice and policy: Civil and human rights - general:UN Convention on the Rights of the Child: Advice and Policy: Incorporation: Audit Refresh: 2020-2025</value>
    </field>
    <field name="Objective-Parent">
      <value order="0">UN Convention on the Rights of the Child: Advice and Policy: Incorporation: Audit Refresh: 2020-2025</value>
    </field>
    <field name="Objective-State">
      <value order="0">Being Drafted</value>
    </field>
    <field name="Objective-VersionId">
      <value order="0">vA50153089</value>
    </field>
    <field name="Objective-Version">
      <value order="0">0.1</value>
    </field>
    <field name="Objective-VersionNumber">
      <value order="0">1</value>
    </field>
    <field name="Objective-VersionComment">
      <value order="0">First version</value>
    </field>
    <field name="Objective-FileNumber">
      <value order="0">POL/34511</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field name="Objective-Required Redaction">
        <value order="0"/>
      </field>
    </catalogue>
  </catalogues>
</metadat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4E9927-D037-48A2-8EFC-F8498E689F06}">
  <ds:schemaRefs>
    <ds:schemaRef ds:uri="http://schemas.microsoft.com/office/infopath/2007/PartnerControls"/>
    <ds:schemaRef ds:uri="f3e39daf-5457-47d0-8ed7-2cff0b84bfda"/>
    <ds:schemaRef ds:uri="http://schemas.microsoft.com/office/2006/metadata/properties"/>
    <ds:schemaRef ds:uri="http://purl.org/dc/elements/1.1/"/>
    <ds:schemaRef ds:uri="http://purl.org/dc/dcmitype/"/>
    <ds:schemaRef ds:uri="http://www.w3.org/XML/1998/namespace"/>
    <ds:schemaRef ds:uri="http://schemas.microsoft.com/office/2006/documentManagement/types"/>
    <ds:schemaRef ds:uri="http://purl.org/dc/terms/"/>
    <ds:schemaRef ds:uri="http://schemas.openxmlformats.org/package/2006/metadata/core-properties"/>
  </ds:schemaRefs>
</ds:datastoreItem>
</file>

<file path=customXml/itemProps2.xml><?xml version="1.0" encoding="utf-8"?>
<ds:datastoreItem xmlns:ds="http://schemas.openxmlformats.org/officeDocument/2006/customXml" ds:itemID="{0D8E933F-F322-4735-81D1-4C0578D3E8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e39daf-5457-47d0-8ed7-2cff0b84bf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4.xml><?xml version="1.0" encoding="utf-8"?>
<ds:datastoreItem xmlns:ds="http://schemas.openxmlformats.org/officeDocument/2006/customXml" ds:itemID="{E385BABB-6A18-4D25-B5F8-21904C46F2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1392</TotalTime>
  <Words>5221</Words>
  <Application>Microsoft Office PowerPoint</Application>
  <PresentationFormat>Widescreen</PresentationFormat>
  <Paragraphs>406</Paragraphs>
  <Slides>26</Slides>
  <Notes>26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26</vt:i4>
      </vt:variant>
    </vt:vector>
  </HeadingPairs>
  <TitlesOfParts>
    <vt:vector size="35" baseType="lpstr">
      <vt:lpstr>Arial</vt:lpstr>
      <vt:lpstr>Arial Bold</vt:lpstr>
      <vt:lpstr>Calibri</vt:lpstr>
      <vt:lpstr>Calibri Light</vt:lpstr>
      <vt:lpstr>Courier New</vt:lpstr>
      <vt:lpstr>Symbol</vt:lpstr>
      <vt:lpstr>Wingdings</vt:lpstr>
      <vt:lpstr>Office Theme</vt:lpstr>
      <vt:lpstr>Office Theme</vt:lpstr>
      <vt:lpstr>Children’s Rights and the Current Context What are they? Why do they matter? How do we embed them?  </vt:lpstr>
      <vt:lpstr>Protocols</vt:lpstr>
      <vt:lpstr>Children’s Rights – What? Why? How?</vt:lpstr>
      <vt:lpstr>Session Three - How</vt:lpstr>
      <vt:lpstr>Statement from Welsh Government</vt:lpstr>
      <vt:lpstr>Activity – What is rights-based practice?</vt:lpstr>
      <vt:lpstr>PowerPoint Presentation</vt:lpstr>
      <vt:lpstr>Social Justice– Professional Standards. What do these standards look like in practice?</vt:lpstr>
      <vt:lpstr>Padlet Activity: GTCS   </vt:lpstr>
      <vt:lpstr>Exploring values - Activity</vt:lpstr>
      <vt:lpstr>Film – Vision, Values and Aims</vt:lpstr>
      <vt:lpstr>Embedding Children’s Rights - Activity</vt:lpstr>
      <vt:lpstr>Embedding Children’s Rights – Supporting Relationships and Behaviour</vt:lpstr>
      <vt:lpstr>Embedding Children’s Rights – Learning for Sustainability</vt:lpstr>
      <vt:lpstr>Embedding Children’s Rights – Learning and Teaching</vt:lpstr>
      <vt:lpstr>Learning and Teaching</vt:lpstr>
      <vt:lpstr>Goals of Education</vt:lpstr>
      <vt:lpstr>Film – Making the links with learning and teaching – Getting it right</vt:lpstr>
      <vt:lpstr> Some recent examples from ITE (secondary) students</vt:lpstr>
      <vt:lpstr> Some recent examples from ITE (secondary) students  - continued</vt:lpstr>
      <vt:lpstr> Discussion</vt:lpstr>
      <vt:lpstr>Imagine if… modern workplaces were structured and run like a school in 2021</vt:lpstr>
      <vt:lpstr>What do we keep? Lose? Introduce?</vt:lpstr>
      <vt:lpstr>Imagine if…</vt:lpstr>
      <vt:lpstr> Our Offer</vt:lpstr>
      <vt:lpstr>Implementation considerations in your setting:</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UNCRC - Part 3 – How do we embed them?</dc:title>
  <dc:creator>Jolly M (Maxine)</dc:creator>
  <cp:lastModifiedBy>Jeremy Stevenson</cp:lastModifiedBy>
  <cp:revision>53</cp:revision>
  <dcterms:created xsi:type="dcterms:W3CDTF">2020-08-18T15:39:32Z</dcterms:created>
  <dcterms:modified xsi:type="dcterms:W3CDTF">2024-01-31T14:40:59Z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0x010100651437A9270D7140A27EEFD42A4AB044</vt:lpwstr>
  </property>
  <property fmtid="{D5CDD505-2E9C-101B-9397-08002B2CF9AE}" pid="3" name="Objective-Id">
    <vt:lpwstr>A34223320</vt:lpwstr>
  </property>
  <property fmtid="{D5CDD505-2E9C-101B-9397-08002B2CF9AE}" pid="4" name="Objective-Title">
    <vt:lpwstr>UNCRC - Part 3 - How with facilitator notes (3) (1)</vt:lpwstr>
  </property>
  <property fmtid="{D5CDD505-2E9C-101B-9397-08002B2CF9AE}" pid="5" name="Objective-Description">
    <vt:lpwstr/>
  </property>
  <property fmtid="{D5CDD505-2E9C-101B-9397-08002B2CF9AE}" pid="6" name="Objective-CreationStamp">
    <vt:filetime>2021-08-03T14:30:43Z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2021-08-03T14:30:44Z</vt:filetime>
  </property>
  <property fmtid="{D5CDD505-2E9C-101B-9397-08002B2CF9AE}" pid="11" name="Objective-Owner">
    <vt:lpwstr>Jolly, Maxine M (U443213)</vt:lpwstr>
  </property>
  <property fmtid="{D5CDD505-2E9C-101B-9397-08002B2CF9AE}" pid="12" name="Objective-Path">
    <vt:lpwstr>Objective Global Folder:SG File Plan:Crime, law, justice and rights:Civil and human rights:General:Advice and policy: Civil and human rights - general:UN Convention on the Rights of the Child: Advice and Policy: Incorporation: Audit Refresh: 2020-2025</vt:lpwstr>
  </property>
  <property fmtid="{D5CDD505-2E9C-101B-9397-08002B2CF9AE}" pid="13" name="Objective-Parent">
    <vt:lpwstr>UN Convention on the Rights of the Child: Advice and Policy: Incorporation: Audit Refresh: 2020-2025</vt:lpwstr>
  </property>
  <property fmtid="{D5CDD505-2E9C-101B-9397-08002B2CF9AE}" pid="14" name="Objective-State">
    <vt:lpwstr>Being Drafted</vt:lpwstr>
  </property>
  <property fmtid="{D5CDD505-2E9C-101B-9397-08002B2CF9AE}" pid="15" name="Objective-VersionId">
    <vt:lpwstr>vA50153089</vt:lpwstr>
  </property>
  <property fmtid="{D5CDD505-2E9C-101B-9397-08002B2CF9AE}" pid="16" name="Objective-Version">
    <vt:lpwstr>0.1</vt:lpwstr>
  </property>
  <property fmtid="{D5CDD505-2E9C-101B-9397-08002B2CF9AE}" pid="17" name="Objective-VersionNumber">
    <vt:r8>1</vt:r8>
  </property>
  <property fmtid="{D5CDD505-2E9C-101B-9397-08002B2CF9AE}" pid="18" name="Objective-VersionComment">
    <vt:lpwstr>First version</vt:lpwstr>
  </property>
  <property fmtid="{D5CDD505-2E9C-101B-9397-08002B2CF9AE}" pid="19" name="Objective-FileNumber">
    <vt:lpwstr>POL/34511</vt:lpwstr>
  </property>
  <property fmtid="{D5CDD505-2E9C-101B-9397-08002B2CF9AE}" pid="20" name="Objective-Classification">
    <vt:lpwstr>OFFICIAL</vt:lpwstr>
  </property>
  <property fmtid="{D5CDD505-2E9C-101B-9397-08002B2CF9AE}" pid="21" name="Objective-Caveats">
    <vt:lpwstr>Caveat for access to SG Fileplan</vt:lpwstr>
  </property>
  <property fmtid="{D5CDD505-2E9C-101B-9397-08002B2CF9AE}" pid="22" name="Objective-Date of Original">
    <vt:lpwstr/>
  </property>
  <property fmtid="{D5CDD505-2E9C-101B-9397-08002B2CF9AE}" pid="23" name="Objective-Date Received">
    <vt:lpwstr/>
  </property>
  <property fmtid="{D5CDD505-2E9C-101B-9397-08002B2CF9AE}" pid="24" name="Objective-SG Web Publication - Category">
    <vt:lpwstr/>
  </property>
  <property fmtid="{D5CDD505-2E9C-101B-9397-08002B2CF9AE}" pid="25" name="Objective-SG Web Publication - Category 2 Classification">
    <vt:lpwstr/>
  </property>
  <property fmtid="{D5CDD505-2E9C-101B-9397-08002B2CF9AE}" pid="26" name="Objective-Connect Creator">
    <vt:lpwstr/>
  </property>
  <property fmtid="{D5CDD505-2E9C-101B-9397-08002B2CF9AE}" pid="27" name="Objective-Required Redaction">
    <vt:lpwstr/>
  </property>
</Properties>
</file>