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E42B5B-83E9-2AA8-09B1-0AC6554E7582}" v="6" dt="2024-01-16T14:20:09.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7791" autoAdjust="0"/>
  </p:normalViewPr>
  <p:slideViewPr>
    <p:cSldViewPr snapToGrid="0">
      <p:cViewPr varScale="1">
        <p:scale>
          <a:sx n="66" d="100"/>
          <a:sy n="66" d="100"/>
        </p:scale>
        <p:origin x="86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ley Mcmurray" userId="S::hayley.mcmurray@educationscotland.gov.scot::a3273a8f-d4d6-4046-9ffe-a02dd60ebdc0" providerId="AD" clId="Web-{ADE42B5B-83E9-2AA8-09B1-0AC6554E7582}"/>
    <pc:docChg chg="modSld">
      <pc:chgData name="Hayley Mcmurray" userId="S::hayley.mcmurray@educationscotland.gov.scot::a3273a8f-d4d6-4046-9ffe-a02dd60ebdc0" providerId="AD" clId="Web-{ADE42B5B-83E9-2AA8-09B1-0AC6554E7582}" dt="2024-01-16T14:20:09.711" v="5" actId="1076"/>
      <pc:docMkLst>
        <pc:docMk/>
      </pc:docMkLst>
      <pc:sldChg chg="addSp delSp modSp">
        <pc:chgData name="Hayley Mcmurray" userId="S::hayley.mcmurray@educationscotland.gov.scot::a3273a8f-d4d6-4046-9ffe-a02dd60ebdc0" providerId="AD" clId="Web-{ADE42B5B-83E9-2AA8-09B1-0AC6554E7582}" dt="2024-01-16T14:20:09.711" v="5" actId="1076"/>
        <pc:sldMkLst>
          <pc:docMk/>
          <pc:sldMk cId="4175262662" sldId="273"/>
        </pc:sldMkLst>
        <pc:spChg chg="add del">
          <ac:chgData name="Hayley Mcmurray" userId="S::hayley.mcmurray@educationscotland.gov.scot::a3273a8f-d4d6-4046-9ffe-a02dd60ebdc0" providerId="AD" clId="Web-{ADE42B5B-83E9-2AA8-09B1-0AC6554E7582}" dt="2024-01-16T14:19:40.804" v="4"/>
          <ac:spMkLst>
            <pc:docMk/>
            <pc:sldMk cId="4175262662" sldId="273"/>
            <ac:spMk id="4" creationId="{00000000-0000-0000-0000-000000000000}"/>
          </ac:spMkLst>
        </pc:spChg>
        <pc:spChg chg="del">
          <ac:chgData name="Hayley Mcmurray" userId="S::hayley.mcmurray@educationscotland.gov.scot::a3273a8f-d4d6-4046-9ffe-a02dd60ebdc0" providerId="AD" clId="Web-{ADE42B5B-83E9-2AA8-09B1-0AC6554E7582}" dt="2024-01-16T14:18:57.881" v="0"/>
          <ac:spMkLst>
            <pc:docMk/>
            <pc:sldMk cId="4175262662" sldId="273"/>
            <ac:spMk id="5" creationId="{00000000-0000-0000-0000-000000000000}"/>
          </ac:spMkLst>
        </pc:spChg>
        <pc:picChg chg="add del mod">
          <ac:chgData name="Hayley Mcmurray" userId="S::hayley.mcmurray@educationscotland.gov.scot::a3273a8f-d4d6-4046-9ffe-a02dd60ebdc0" providerId="AD" clId="Web-{ADE42B5B-83E9-2AA8-09B1-0AC6554E7582}" dt="2024-01-16T14:20:09.711" v="5" actId="1076"/>
          <ac:picMkLst>
            <pc:docMk/>
            <pc:sldMk cId="4175262662" sldId="273"/>
            <ac:picMk id="6" creationId="{00000000-0000-0000-0000-000000000000}"/>
          </ac:picMkLst>
        </pc:picChg>
      </pc:sldChg>
    </pc:docChg>
  </pc:docChgLst>
  <pc:docChgLst>
    <pc:chgData name="Hayley Mcmurray" userId="a3273a8f-d4d6-4046-9ffe-a02dd60ebdc0" providerId="ADAL" clId="{2A6AB543-CA29-4FC0-9A77-3593F68B0D6B}"/>
    <pc:docChg chg="custSel modSld">
      <pc:chgData name="Hayley Mcmurray" userId="a3273a8f-d4d6-4046-9ffe-a02dd60ebdc0" providerId="ADAL" clId="{2A6AB543-CA29-4FC0-9A77-3593F68B0D6B}" dt="2024-01-17T10:45:25.542" v="460" actId="20577"/>
      <pc:docMkLst>
        <pc:docMk/>
      </pc:docMkLst>
      <pc:sldChg chg="modNotesTx">
        <pc:chgData name="Hayley Mcmurray" userId="a3273a8f-d4d6-4046-9ffe-a02dd60ebdc0" providerId="ADAL" clId="{2A6AB543-CA29-4FC0-9A77-3593F68B0D6B}" dt="2024-01-17T10:31:04.071" v="71" actId="20577"/>
        <pc:sldMkLst>
          <pc:docMk/>
          <pc:sldMk cId="2300070195" sldId="257"/>
        </pc:sldMkLst>
      </pc:sldChg>
      <pc:sldChg chg="modNotesTx">
        <pc:chgData name="Hayley Mcmurray" userId="a3273a8f-d4d6-4046-9ffe-a02dd60ebdc0" providerId="ADAL" clId="{2A6AB543-CA29-4FC0-9A77-3593F68B0D6B}" dt="2024-01-17T10:34:04.439" v="211" actId="20577"/>
        <pc:sldMkLst>
          <pc:docMk/>
          <pc:sldMk cId="3581839741" sldId="258"/>
        </pc:sldMkLst>
      </pc:sldChg>
      <pc:sldChg chg="modNotesTx">
        <pc:chgData name="Hayley Mcmurray" userId="a3273a8f-d4d6-4046-9ffe-a02dd60ebdc0" providerId="ADAL" clId="{2A6AB543-CA29-4FC0-9A77-3593F68B0D6B}" dt="2024-01-17T10:45:25.542" v="460" actId="20577"/>
        <pc:sldMkLst>
          <pc:docMk/>
          <pc:sldMk cId="3899543334" sldId="259"/>
        </pc:sldMkLst>
      </pc:sldChg>
      <pc:sldChg chg="modNotesTx">
        <pc:chgData name="Hayley Mcmurray" userId="a3273a8f-d4d6-4046-9ffe-a02dd60ebdc0" providerId="ADAL" clId="{2A6AB543-CA29-4FC0-9A77-3593F68B0D6B}" dt="2024-01-17T10:44:07.325" v="250" actId="20577"/>
        <pc:sldMkLst>
          <pc:docMk/>
          <pc:sldMk cId="321381139" sldId="260"/>
        </pc:sldMkLst>
      </pc:sldChg>
      <pc:sldChg chg="modNotesTx">
        <pc:chgData name="Hayley Mcmurray" userId="a3273a8f-d4d6-4046-9ffe-a02dd60ebdc0" providerId="ADAL" clId="{2A6AB543-CA29-4FC0-9A77-3593F68B0D6B}" dt="2024-01-17T10:44:03.508" v="248" actId="20577"/>
        <pc:sldMkLst>
          <pc:docMk/>
          <pc:sldMk cId="2170886478" sldId="261"/>
        </pc:sldMkLst>
      </pc:sldChg>
      <pc:sldChg chg="modNotesTx">
        <pc:chgData name="Hayley Mcmurray" userId="a3273a8f-d4d6-4046-9ffe-a02dd60ebdc0" providerId="ADAL" clId="{2A6AB543-CA29-4FC0-9A77-3593F68B0D6B}" dt="2024-01-17T10:44:00.014" v="246" actId="20577"/>
        <pc:sldMkLst>
          <pc:docMk/>
          <pc:sldMk cId="428684670" sldId="262"/>
        </pc:sldMkLst>
      </pc:sldChg>
      <pc:sldChg chg="modNotesTx">
        <pc:chgData name="Hayley Mcmurray" userId="a3273a8f-d4d6-4046-9ffe-a02dd60ebdc0" providerId="ADAL" clId="{2A6AB543-CA29-4FC0-9A77-3593F68B0D6B}" dt="2024-01-17T10:43:55.774" v="244" actId="20577"/>
        <pc:sldMkLst>
          <pc:docMk/>
          <pc:sldMk cId="3330486258" sldId="263"/>
        </pc:sldMkLst>
      </pc:sldChg>
      <pc:sldChg chg="modNotesTx">
        <pc:chgData name="Hayley Mcmurray" userId="a3273a8f-d4d6-4046-9ffe-a02dd60ebdc0" providerId="ADAL" clId="{2A6AB543-CA29-4FC0-9A77-3593F68B0D6B}" dt="2024-01-17T10:43:51.591" v="242" actId="20577"/>
        <pc:sldMkLst>
          <pc:docMk/>
          <pc:sldMk cId="4070223566" sldId="264"/>
        </pc:sldMkLst>
      </pc:sldChg>
      <pc:sldChg chg="modNotesTx">
        <pc:chgData name="Hayley Mcmurray" userId="a3273a8f-d4d6-4046-9ffe-a02dd60ebdc0" providerId="ADAL" clId="{2A6AB543-CA29-4FC0-9A77-3593F68B0D6B}" dt="2024-01-17T10:43:41.494" v="240" actId="20577"/>
        <pc:sldMkLst>
          <pc:docMk/>
          <pc:sldMk cId="2461887297" sldId="266"/>
        </pc:sldMkLst>
      </pc:sldChg>
      <pc:sldChg chg="modNotesTx">
        <pc:chgData name="Hayley Mcmurray" userId="a3273a8f-d4d6-4046-9ffe-a02dd60ebdc0" providerId="ADAL" clId="{2A6AB543-CA29-4FC0-9A77-3593F68B0D6B}" dt="2024-01-17T10:43:34.437" v="238" actId="20577"/>
        <pc:sldMkLst>
          <pc:docMk/>
          <pc:sldMk cId="2539063106" sldId="268"/>
        </pc:sldMkLst>
      </pc:sldChg>
      <pc:sldChg chg="modNotesTx">
        <pc:chgData name="Hayley Mcmurray" userId="a3273a8f-d4d6-4046-9ffe-a02dd60ebdc0" providerId="ADAL" clId="{2A6AB543-CA29-4FC0-9A77-3593F68B0D6B}" dt="2024-01-17T10:43:27.373" v="236" actId="20577"/>
        <pc:sldMkLst>
          <pc:docMk/>
          <pc:sldMk cId="2137595515" sldId="271"/>
        </pc:sldMkLst>
      </pc:sldChg>
      <pc:sldChg chg="modNotesTx">
        <pc:chgData name="Hayley Mcmurray" userId="a3273a8f-d4d6-4046-9ffe-a02dd60ebdc0" providerId="ADAL" clId="{2A6AB543-CA29-4FC0-9A77-3593F68B0D6B}" dt="2024-01-17T10:39:42.167" v="212"/>
        <pc:sldMkLst>
          <pc:docMk/>
          <pc:sldMk cId="37385845" sldId="272"/>
        </pc:sldMkLst>
      </pc:sldChg>
      <pc:sldChg chg="modNotesTx">
        <pc:chgData name="Hayley Mcmurray" userId="a3273a8f-d4d6-4046-9ffe-a02dd60ebdc0" providerId="ADAL" clId="{2A6AB543-CA29-4FC0-9A77-3593F68B0D6B}" dt="2024-01-17T10:41:03.372" v="234" actId="20577"/>
        <pc:sldMkLst>
          <pc:docMk/>
          <pc:sldMk cId="4175262662"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CC08BB-212E-4552-AE12-D8346139E175}" type="datetimeFigureOut">
              <a:rPr lang="en-GB" smtClean="0"/>
              <a:t>17/01/2024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1BA61-F97B-4829-A66F-887A06738CE3}" type="slidenum">
              <a:rPr lang="en-GB" smtClean="0"/>
              <a:t>‹#›</a:t>
            </a:fld>
            <a:endParaRPr lang="en-GB"/>
          </a:p>
        </p:txBody>
      </p:sp>
    </p:spTree>
    <p:extLst>
      <p:ext uri="{BB962C8B-B14F-4D97-AF65-F5344CB8AC3E}">
        <p14:creationId xmlns:p14="http://schemas.microsoft.com/office/powerpoint/2010/main" val="231586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nesdoc.unesco.org/ark:/48223/pf000024825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module </a:t>
            </a:r>
            <a:r>
              <a:rPr lang="en-GB" i="1" dirty="0"/>
              <a:t>An Introduction to Autism and Inclusive Practice i</a:t>
            </a:r>
            <a:r>
              <a:rPr lang="en-GB" dirty="0"/>
              <a:t>s designed to provide an introduction for educational staff and anyone with an interest in supporting autistic learners in the settings that</a:t>
            </a:r>
            <a:r>
              <a:rPr lang="en-GB" baseline="0" dirty="0"/>
              <a:t> they work and support.  This introductory module  aims to help you develop an awareness of what autism is, its impact and how it can be supported within an inclusive school community.  It may also be of interest if you work in the voluntary sector or simply have an interest in autism and inclusive practice.</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3822269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tx1"/>
                </a:solidFill>
                <a:effectLst/>
                <a:latin typeface="+mn-lt"/>
                <a:ea typeface="+mn-ea"/>
                <a:cs typeface="+mn-cs"/>
              </a:rPr>
              <a:t>Notes from module:</a:t>
            </a:r>
          </a:p>
          <a:p>
            <a:endParaRPr lang="en-GB" sz="1800" spc="20"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endParaRPr>
          </a:p>
          <a:p>
            <a:r>
              <a:rPr lang="en-GB" sz="1800" spc="20"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Children’s rights and entitlements are fundamental to Scotland’s approach to inclusive education supported by the legislative framework and key policy drivers. These include, Curriculum for Excellence, the Getting it right for every child approach and the Framework for Professional Standards for teachers. These are underpinned by a set of values aligned to social justice and commitment to inclusive education. </a:t>
            </a:r>
          </a:p>
          <a:p>
            <a:endParaRPr lang="en-GB" sz="1800" spc="20" dirty="0">
              <a:solidFill>
                <a:srgbClr val="002060"/>
              </a:solidFill>
              <a:effectLst/>
              <a:latin typeface="Segoe UI" panose="020B0502040204020203" pitchFamily="34" charset="0"/>
              <a:cs typeface="Times New Roman" panose="02020603050405020304" pitchFamily="18" charset="0"/>
            </a:endParaRPr>
          </a:p>
          <a:p>
            <a:pPr marL="342900" indent="-342900">
              <a:lnSpc>
                <a:spcPts val="3000"/>
              </a:lnSpc>
              <a:buFont typeface="Arial" panose="020B0604020202020204" pitchFamily="34" charset="0"/>
              <a:buChar char="•"/>
            </a:pPr>
            <a:r>
              <a:rPr lang="en-GB" sz="1200" b="0" i="0" dirty="0">
                <a:solidFill>
                  <a:schemeClr val="tx1">
                    <a:lumMod val="75000"/>
                    <a:lumOff val="25000"/>
                  </a:schemeClr>
                </a:solidFill>
                <a:effectLst/>
                <a:latin typeface="Segoe UI" panose="020B0502040204020203" pitchFamily="34" charset="0"/>
                <a:cs typeface="Segoe UI" panose="020B0502040204020203" pitchFamily="34" charset="0"/>
              </a:rPr>
              <a:t>It is the responsibility of all who work with children to respond appropriately to their needs. </a:t>
            </a:r>
          </a:p>
          <a:p>
            <a:pPr marL="342900" indent="-342900">
              <a:lnSpc>
                <a:spcPts val="3000"/>
              </a:lnSpc>
              <a:buFont typeface="Arial" panose="020B0604020202020204" pitchFamily="34" charset="0"/>
              <a:buChar char="•"/>
            </a:pPr>
            <a:endParaRPr lang="en-GB" sz="1200" b="0" i="0" dirty="0">
              <a:solidFill>
                <a:schemeClr val="tx1">
                  <a:lumMod val="75000"/>
                  <a:lumOff val="25000"/>
                </a:schemeClr>
              </a:solidFill>
              <a:effectLst/>
              <a:latin typeface="Segoe UI" panose="020B0502040204020203" pitchFamily="34" charset="0"/>
              <a:cs typeface="Segoe UI" panose="020B0502040204020203" pitchFamily="34" charset="0"/>
            </a:endParaRPr>
          </a:p>
          <a:p>
            <a:pPr marL="342900" indent="-342900">
              <a:lnSpc>
                <a:spcPts val="3000"/>
              </a:lnSpc>
              <a:buFont typeface="Arial" panose="020B0604020202020204" pitchFamily="34" charset="0"/>
              <a:buChar char="•"/>
            </a:pPr>
            <a:r>
              <a:rPr lang="en-GB" sz="1200" b="0" i="0" dirty="0">
                <a:solidFill>
                  <a:schemeClr val="tx1">
                    <a:lumMod val="75000"/>
                    <a:lumOff val="25000"/>
                  </a:schemeClr>
                </a:solidFill>
                <a:effectLst/>
                <a:latin typeface="Segoe UI" panose="020B0502040204020203" pitchFamily="34" charset="0"/>
                <a:cs typeface="Segoe UI" panose="020B0502040204020203" pitchFamily="34" charset="0"/>
              </a:rPr>
              <a:t>Recognising early signs of difficulties and adapting learning and teaching approaches are a regular part of the daily routine for teachers and colleagues supporting all children in an education environment. </a:t>
            </a:r>
          </a:p>
          <a:p>
            <a:pPr marL="342900" indent="-342900">
              <a:lnSpc>
                <a:spcPts val="3000"/>
              </a:lnSpc>
              <a:buFont typeface="Arial" panose="020B0604020202020204" pitchFamily="34" charset="0"/>
              <a:buChar char="•"/>
            </a:pP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marL="342900" indent="-342900">
              <a:lnSpc>
                <a:spcPts val="3000"/>
              </a:lnSpc>
              <a:buFont typeface="Arial" panose="020B0604020202020204" pitchFamily="34" charset="0"/>
              <a:buChar char="•"/>
            </a:pPr>
            <a:r>
              <a:rPr lang="en-GB" sz="1200" dirty="0">
                <a:solidFill>
                  <a:schemeClr val="tx1">
                    <a:lumMod val="75000"/>
                    <a:lumOff val="25000"/>
                  </a:schemeClr>
                </a:solidFill>
                <a:latin typeface="Segoe UI" panose="020B0502040204020203" pitchFamily="34" charset="0"/>
                <a:cs typeface="Segoe UI" panose="020B0502040204020203" pitchFamily="34" charset="0"/>
              </a:rPr>
              <a:t>Effective assessment, planning, action and review, consistent with the values and principles of Curriculum for Excellence, Getting it right for every child approach, The Early Years Framework and legislation.  </a:t>
            </a:r>
          </a:p>
          <a:p>
            <a:endParaRPr lang="en-GB" dirty="0"/>
          </a:p>
          <a:p>
            <a:r>
              <a:rPr lang="en-GB" dirty="0"/>
              <a:t>The Angela Morgan Review “ in the Implementation of the ASL review –highlight 30.9% of all our learners require additional support for one reason or another – or several reasons. This figure will be conservative as it is dependant on schools inputting the correct ASN data into </a:t>
            </a:r>
            <a:r>
              <a:rPr lang="en-GB" dirty="0" err="1"/>
              <a:t>SEEMis</a:t>
            </a:r>
            <a:r>
              <a:rPr lang="en-GB" dirty="0"/>
              <a:t> </a:t>
            </a:r>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721607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F1BA61-F97B-4829-A66F-887A06738CE3}" type="slidenum">
              <a:rPr lang="en-GB" smtClean="0"/>
              <a:t>11</a:t>
            </a:fld>
            <a:endParaRPr lang="en-GB"/>
          </a:p>
        </p:txBody>
      </p:sp>
    </p:spTree>
    <p:extLst>
      <p:ext uri="{BB962C8B-B14F-4D97-AF65-F5344CB8AC3E}">
        <p14:creationId xmlns:p14="http://schemas.microsoft.com/office/powerpoint/2010/main" val="316169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focus of this module and the Autism Toolbox is autism, but there is also an important focus on inclusive practice. Many of the highlighted approaches and resources are universal and inclusive by design and will help a range of different needs.</a:t>
            </a:r>
          </a:p>
          <a:p>
            <a:r>
              <a:rPr lang="en-GB" sz="1200" b="0" i="0" kern="1200" dirty="0">
                <a:solidFill>
                  <a:schemeClr val="tx1"/>
                </a:solidFill>
                <a:effectLst/>
                <a:latin typeface="+mn-lt"/>
                <a:ea typeface="+mn-ea"/>
                <a:cs typeface="+mn-cs"/>
              </a:rPr>
              <a:t>Scotland’s education system is designed to be an inclusive one for all children and young people with or without additional support needs to thrive in their community. This approach contributes to all children and young people’s understanding and appreciation of diversity and helps to build a more just and inclusive society. However, achieving this requires collaboration and support.</a:t>
            </a:r>
          </a:p>
          <a:p>
            <a:r>
              <a:rPr lang="en-GB" sz="1200" b="0" i="0" kern="1200" dirty="0">
                <a:solidFill>
                  <a:schemeClr val="tx1"/>
                </a:solidFill>
                <a:effectLst/>
                <a:latin typeface="+mn-lt"/>
                <a:ea typeface="+mn-ea"/>
                <a:cs typeface="+mn-cs"/>
              </a:rPr>
              <a:t>‘The central message is simple: every learner matters and matters equally. The complexity arises, however, when we try to put this message into practice. Implementing this message will likely require changes in thinking and practice at every level of an education system, from classroom teachers and others who provide educational experiences directly, to those responsible for national policy’.</a:t>
            </a:r>
          </a:p>
          <a:p>
            <a:r>
              <a:rPr lang="en-GB" sz="1200" b="0" i="0" kern="1200" dirty="0">
                <a:solidFill>
                  <a:schemeClr val="tx1"/>
                </a:solidFill>
                <a:effectLst/>
                <a:latin typeface="+mn-lt"/>
                <a:ea typeface="+mn-ea"/>
                <a:cs typeface="+mn-cs"/>
              </a:rPr>
              <a:t>(A Guide for ensuring inclusion and equity in education, p. 12, UNESCO.</a:t>
            </a:r>
            <a:r>
              <a:rPr lang="en-GB" sz="1200" b="1" i="0" u="sng" kern="1200" dirty="0">
                <a:solidFill>
                  <a:schemeClr val="tx1"/>
                </a:solidFill>
                <a:effectLst/>
                <a:latin typeface="+mn-lt"/>
                <a:ea typeface="+mn-ea"/>
                <a:cs typeface="+mn-cs"/>
                <a:hlinkClick r:id="rId3"/>
              </a:rPr>
              <a:t> https://unesdoc.unesco.org/ ark:/ 48223/ </a:t>
            </a:r>
            <a:r>
              <a:rPr lang="en-GB" sz="1200" b="1" i="0" u="sng" kern="1200" dirty="0" err="1">
                <a:solidFill>
                  <a:schemeClr val="tx1"/>
                </a:solidFill>
                <a:effectLst/>
                <a:latin typeface="+mn-lt"/>
                <a:ea typeface="+mn-ea"/>
                <a:cs typeface="+mn-cs"/>
                <a:hlinkClick r:id="rId3"/>
              </a:rPr>
              <a:t>pf0000248254</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To ensure that the needs of all children and young people, including those who are autistic, can be met as effectively as possible, it is important to retain diversity of provision, with mainstream education being complemented by special schools and specialist units.</a:t>
            </a:r>
          </a:p>
          <a:p>
            <a:r>
              <a:rPr lang="en-GB" sz="1200" b="0" i="0" kern="1200" dirty="0">
                <a:solidFill>
                  <a:schemeClr val="tx1"/>
                </a:solidFill>
                <a:effectLst/>
                <a:latin typeface="+mn-lt"/>
                <a:ea typeface="+mn-ea"/>
                <a:cs typeface="+mn-cs"/>
              </a:rPr>
              <a:t>Inclusive practice is important whatever the setting, whether it be within a mainstream or special school. There are four key features of inclusion that can be used to set expectations and evaluate inclusive practice in schools and early learning and childcare settings. The four key features of inclusion within the Scottish educational context are highlighted in </a:t>
            </a:r>
            <a:r>
              <a:rPr lang="en-GB" sz="1200" b="1" i="0" kern="1200" dirty="0">
                <a:solidFill>
                  <a:schemeClr val="tx1"/>
                </a:solidFill>
                <a:effectLst/>
                <a:latin typeface="+mn-lt"/>
                <a:ea typeface="+mn-ea"/>
                <a:cs typeface="+mn-cs"/>
              </a:rPr>
              <a:t>Figure 8</a:t>
            </a:r>
            <a:r>
              <a:rPr lang="en-GB" sz="1200" b="0" i="0" kern="1200" dirty="0">
                <a:solidFill>
                  <a:schemeClr val="tx1"/>
                </a:solidFill>
                <a:effectLst/>
                <a:latin typeface="+mn-lt"/>
                <a:ea typeface="+mn-ea"/>
                <a:cs typeface="+mn-cs"/>
              </a:rPr>
              <a:t>.</a:t>
            </a:r>
          </a:p>
          <a:p>
            <a:br>
              <a:rPr lang="en-GB" dirty="0"/>
            </a:br>
            <a:r>
              <a:rPr lang="en-GB" sz="1200" b="0" i="0" kern="1200" dirty="0">
                <a:solidFill>
                  <a:schemeClr val="tx1"/>
                </a:solidFill>
                <a:effectLst/>
                <a:latin typeface="+mn-lt"/>
                <a:ea typeface="+mn-ea"/>
                <a:cs typeface="+mn-cs"/>
              </a:rPr>
              <a:t>Together these four features support the delivery of inclusive learning environments for all children and young people that enable them to reach their full potential. Some aspects of the four features may interlink. For example, children and young people must be present in order to participate, so as a result, elements of practice associated with the key features may also overlap.</a:t>
            </a: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12</a:t>
            </a:fld>
            <a:endParaRPr lang="en-GB"/>
          </a:p>
        </p:txBody>
      </p:sp>
    </p:spTree>
    <p:extLst>
      <p:ext uri="{BB962C8B-B14F-4D97-AF65-F5344CB8AC3E}">
        <p14:creationId xmlns:p14="http://schemas.microsoft.com/office/powerpoint/2010/main" val="3652348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Reflective log, page 9</a:t>
            </a:r>
          </a:p>
        </p:txBody>
      </p:sp>
      <p:sp>
        <p:nvSpPr>
          <p:cNvPr id="4" name="Slide Number Placeholder 3"/>
          <p:cNvSpPr>
            <a:spLocks noGrp="1"/>
          </p:cNvSpPr>
          <p:nvPr>
            <p:ph type="sldNum" sz="quarter" idx="10"/>
          </p:nvPr>
        </p:nvSpPr>
        <p:spPr/>
        <p:txBody>
          <a:bodyPr/>
          <a:lstStyle/>
          <a:p>
            <a:fld id="{96DBD324-5F1C-447A-9673-ED2EAA12B90E}" type="slidenum">
              <a:rPr lang="en-GB" smtClean="0"/>
              <a:t>13</a:t>
            </a:fld>
            <a:endParaRPr lang="en-GB"/>
          </a:p>
        </p:txBody>
      </p:sp>
    </p:spTree>
    <p:extLst>
      <p:ext uri="{BB962C8B-B14F-4D97-AF65-F5344CB8AC3E}">
        <p14:creationId xmlns:p14="http://schemas.microsoft.com/office/powerpoint/2010/main" val="2335395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Reflective log, page 10</a:t>
            </a:r>
          </a:p>
        </p:txBody>
      </p:sp>
      <p:sp>
        <p:nvSpPr>
          <p:cNvPr id="4" name="Slide Number Placeholder 3"/>
          <p:cNvSpPr>
            <a:spLocks noGrp="1"/>
          </p:cNvSpPr>
          <p:nvPr>
            <p:ph type="sldNum" sz="quarter" idx="10"/>
          </p:nvPr>
        </p:nvSpPr>
        <p:spPr/>
        <p:txBody>
          <a:bodyPr/>
          <a:lstStyle/>
          <a:p>
            <a:fld id="{96DBD324-5F1C-447A-9673-ED2EAA12B90E}" type="slidenum">
              <a:rPr lang="en-GB" smtClean="0"/>
              <a:t>14</a:t>
            </a:fld>
            <a:endParaRPr lang="en-GB"/>
          </a:p>
        </p:txBody>
      </p:sp>
    </p:spTree>
    <p:extLst>
      <p:ext uri="{BB962C8B-B14F-4D97-AF65-F5344CB8AC3E}">
        <p14:creationId xmlns:p14="http://schemas.microsoft.com/office/powerpoint/2010/main" val="3510816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Each school community is unique and variants will depend on certain factors, for example:</a:t>
            </a:r>
          </a:p>
          <a:p>
            <a:r>
              <a:rPr lang="en-GB" sz="1200" b="0" i="0" kern="1200" dirty="0">
                <a:solidFill>
                  <a:schemeClr val="tx1"/>
                </a:solidFill>
                <a:effectLst/>
                <a:latin typeface="+mn-lt"/>
                <a:ea typeface="+mn-ea"/>
                <a:cs typeface="+mn-cs"/>
              </a:rPr>
              <a:t>geographical location</a:t>
            </a:r>
          </a:p>
          <a:p>
            <a:r>
              <a:rPr lang="en-GB" sz="1200" b="0" i="0" kern="1200" dirty="0">
                <a:solidFill>
                  <a:schemeClr val="tx1"/>
                </a:solidFill>
                <a:effectLst/>
                <a:latin typeface="+mn-lt"/>
                <a:ea typeface="+mn-ea"/>
                <a:cs typeface="+mn-cs"/>
              </a:rPr>
              <a:t>the needs of learners in the school</a:t>
            </a:r>
          </a:p>
          <a:p>
            <a:r>
              <a:rPr lang="en-GB" sz="1200" b="0" i="0" kern="1200" dirty="0">
                <a:solidFill>
                  <a:schemeClr val="tx1"/>
                </a:solidFill>
                <a:effectLst/>
                <a:latin typeface="+mn-lt"/>
                <a:ea typeface="+mn-ea"/>
                <a:cs typeface="+mn-cs"/>
              </a:rPr>
              <a:t>the Scottish Index of Multiple Deprivation (</a:t>
            </a:r>
            <a:r>
              <a:rPr lang="en-GB" sz="1200" b="0" i="0" kern="1200" dirty="0" err="1">
                <a:solidFill>
                  <a:schemeClr val="tx1"/>
                </a:solidFill>
                <a:effectLst/>
                <a:latin typeface="+mn-lt"/>
                <a:ea typeface="+mn-ea"/>
                <a:cs typeface="+mn-cs"/>
              </a:rPr>
              <a:t>SIMD</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ethos</a:t>
            </a:r>
          </a:p>
          <a:p>
            <a:r>
              <a:rPr lang="en-GB" sz="1200" b="0" i="0" kern="1200" dirty="0">
                <a:solidFill>
                  <a:schemeClr val="tx1"/>
                </a:solidFill>
                <a:effectLst/>
                <a:latin typeface="+mn-lt"/>
                <a:ea typeface="+mn-ea"/>
                <a:cs typeface="+mn-cs"/>
              </a:rPr>
              <a:t>engagement levels from within and outside the school.</a:t>
            </a:r>
          </a:p>
          <a:p>
            <a:r>
              <a:rPr lang="en-GB" sz="1200" b="0" i="0" kern="1200" dirty="0">
                <a:solidFill>
                  <a:schemeClr val="tx1"/>
                </a:solidFill>
                <a:effectLst/>
                <a:latin typeface="+mn-lt"/>
                <a:ea typeface="+mn-ea"/>
                <a:cs typeface="+mn-cs"/>
              </a:rPr>
              <a:t>An inclusive school ethos for autistic learners, indeed for all children and young people, includes the creation of supportive learning environments and adapting learning environments to specific needs. Creating a positive learning environment through positive relationships and behaviour is the responsibility of everyone in each community of learning.</a:t>
            </a:r>
          </a:p>
          <a:p>
            <a:r>
              <a:rPr lang="en-GB" sz="1200" b="0" i="0" kern="1200" dirty="0">
                <a:solidFill>
                  <a:schemeClr val="tx1"/>
                </a:solidFill>
                <a:effectLst/>
                <a:latin typeface="+mn-lt"/>
                <a:ea typeface="+mn-ea"/>
                <a:cs typeface="+mn-cs"/>
              </a:rPr>
              <a:t>To help autistic learners feel safe, healthy and happy, active, nurtured, achieving, respected, responsible and included, all staff need to consider their own understanding of autism and inclusive practice, their approaches, and their style of learning and teaching. This will include:</a:t>
            </a:r>
          </a:p>
          <a:p>
            <a:r>
              <a:rPr lang="en-GB" sz="1200" b="0" i="0" kern="1200" dirty="0">
                <a:solidFill>
                  <a:schemeClr val="tx1"/>
                </a:solidFill>
                <a:effectLst/>
                <a:latin typeface="+mn-lt"/>
                <a:ea typeface="+mn-ea"/>
                <a:cs typeface="+mn-cs"/>
              </a:rPr>
              <a:t>Genuine and effective learner participation.</a:t>
            </a:r>
          </a:p>
          <a:p>
            <a:r>
              <a:rPr lang="en-GB" sz="1200" b="0" i="0" kern="1200" dirty="0">
                <a:solidFill>
                  <a:schemeClr val="tx1"/>
                </a:solidFill>
                <a:effectLst/>
                <a:latin typeface="+mn-lt"/>
                <a:ea typeface="+mn-ea"/>
                <a:cs typeface="+mn-cs"/>
              </a:rPr>
              <a:t>Educational planning and provision of the school curriculum, learning and teaching resources, approaches and all activities.</a:t>
            </a:r>
          </a:p>
          <a:p>
            <a:r>
              <a:rPr lang="en-GB" sz="1200" b="0" i="0" kern="1200" dirty="0">
                <a:solidFill>
                  <a:schemeClr val="tx1"/>
                </a:solidFill>
                <a:effectLst/>
                <a:latin typeface="+mn-lt"/>
                <a:ea typeface="+mn-ea"/>
                <a:cs typeface="+mn-cs"/>
              </a:rPr>
              <a:t>Collaborative partnerships with parents and other professionals, including the full range of allied health professionals, to ensure that children's needs are appropriately identified and met.</a:t>
            </a:r>
          </a:p>
          <a:p>
            <a:r>
              <a:rPr lang="en-GB" sz="1200" b="0" i="0" kern="1200" dirty="0">
                <a:solidFill>
                  <a:schemeClr val="tx1"/>
                </a:solidFill>
                <a:effectLst/>
                <a:latin typeface="+mn-lt"/>
                <a:ea typeface="+mn-ea"/>
                <a:cs typeface="+mn-cs"/>
              </a:rPr>
              <a:t>Responding to the need for a social curriculum for autistic learners is an essential component of successful inclusion in any setting. By recognising the value of meaningful social learning, teachers will be enabling autistic learners to function in and contribute more effectively in their own communities. This will help them to develop the competencies that are central to Curriculum for Excellence – successful learners, confident individuals, responsible citizens and effective contributors.</a:t>
            </a:r>
          </a:p>
          <a:p>
            <a:r>
              <a:rPr lang="en-GB" sz="1200" b="0" i="0" kern="1200" dirty="0">
                <a:solidFill>
                  <a:schemeClr val="tx1"/>
                </a:solidFill>
                <a:effectLst/>
                <a:latin typeface="+mn-lt"/>
                <a:ea typeface="+mn-ea"/>
                <a:cs typeface="+mn-cs"/>
              </a:rPr>
              <a:t>Many autistic learners only require minimal levels of support in class. Their needs will be met by a small number of reasonable adjustments within an inclusive classroom environment. This might include providing a visual timetable to enable them to better understand the structure of their day. A smaller number of autistic learners will need a more personalised, tailored approach.</a:t>
            </a:r>
          </a:p>
          <a:p>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15</a:t>
            </a:fld>
            <a:endParaRPr lang="en-GB"/>
          </a:p>
        </p:txBody>
      </p:sp>
    </p:spTree>
    <p:extLst>
      <p:ext uri="{BB962C8B-B14F-4D97-AF65-F5344CB8AC3E}">
        <p14:creationId xmlns:p14="http://schemas.microsoft.com/office/powerpoint/2010/main" val="4051622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Tasks for completion between this session and next.  4-6 weeks between each group learning session is optimal. </a:t>
            </a:r>
          </a:p>
          <a:p>
            <a:endParaRPr lang="en-GB" dirty="0"/>
          </a:p>
        </p:txBody>
      </p:sp>
      <p:sp>
        <p:nvSpPr>
          <p:cNvPr id="4" name="Slide Number Placeholder 3"/>
          <p:cNvSpPr>
            <a:spLocks noGrp="1"/>
          </p:cNvSpPr>
          <p:nvPr>
            <p:ph type="sldNum" sz="quarter" idx="5"/>
          </p:nvPr>
        </p:nvSpPr>
        <p:spPr/>
        <p:txBody>
          <a:bodyPr/>
          <a:lstStyle/>
          <a:p>
            <a:fld id="{09F1BA61-F97B-4829-A66F-887A06738CE3}" type="slidenum">
              <a:rPr lang="en-GB" smtClean="0"/>
              <a:t>16</a:t>
            </a:fld>
            <a:endParaRPr lang="en-GB"/>
          </a:p>
        </p:txBody>
      </p:sp>
    </p:spTree>
    <p:extLst>
      <p:ext uri="{BB962C8B-B14F-4D97-AF65-F5344CB8AC3E}">
        <p14:creationId xmlns:p14="http://schemas.microsoft.com/office/powerpoint/2010/main" val="1921841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session, we will explore the section Understanding Autism.</a:t>
            </a:r>
          </a:p>
        </p:txBody>
      </p:sp>
      <p:sp>
        <p:nvSpPr>
          <p:cNvPr id="4" name="Slide Number Placeholder 3"/>
          <p:cNvSpPr>
            <a:spLocks noGrp="1"/>
          </p:cNvSpPr>
          <p:nvPr>
            <p:ph type="sldNum" sz="quarter" idx="10"/>
          </p:nvPr>
        </p:nvSpPr>
        <p:spPr/>
        <p:txBody>
          <a:bodyPr/>
          <a:lstStyle/>
          <a:p>
            <a:fld id="{96DBD324-5F1C-447A-9673-ED2EAA12B90E}" type="slidenum">
              <a:rPr lang="en-GB" smtClean="0"/>
              <a:t>17</a:t>
            </a:fld>
            <a:endParaRPr lang="en-GB"/>
          </a:p>
        </p:txBody>
      </p:sp>
    </p:spTree>
    <p:extLst>
      <p:ext uri="{BB962C8B-B14F-4D97-AF65-F5344CB8AC3E}">
        <p14:creationId xmlns:p14="http://schemas.microsoft.com/office/powerpoint/2010/main" val="3793109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is a back cover page in </a:t>
            </a:r>
            <a:r>
              <a:rPr lang="en-GB" b="1" dirty="0"/>
              <a:t>blue</a:t>
            </a:r>
            <a:r>
              <a:rPr lang="en-GB" dirty="0"/>
              <a:t>. You</a:t>
            </a:r>
            <a:r>
              <a:rPr lang="en-GB" baseline="0" dirty="0"/>
              <a:t> may edit the address if needed only. It can only be once and at the end of the PowerPoint presentation. </a:t>
            </a:r>
            <a:r>
              <a:rPr lang="en-US" dirty="0"/>
              <a:t>Use the corresponding</a:t>
            </a:r>
            <a:r>
              <a:rPr lang="en-US" baseline="0" dirty="0"/>
              <a:t> </a:t>
            </a:r>
            <a:r>
              <a:rPr lang="en-US" b="1" baseline="0" dirty="0"/>
              <a:t>blue</a:t>
            </a:r>
            <a:r>
              <a:rPr lang="en-US" baseline="0" dirty="0"/>
              <a:t> internal and back pages if you are using this page. </a:t>
            </a:r>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2250638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module and this supporting programme</a:t>
            </a:r>
            <a:r>
              <a:rPr lang="en-GB" baseline="0" dirty="0"/>
              <a:t> for reflection is split into seven sections: </a:t>
            </a:r>
          </a:p>
          <a:p>
            <a:endParaRPr lang="en-GB" baseline="0" dirty="0"/>
          </a:p>
          <a:p>
            <a:pPr marL="514350" indent="-514350">
              <a:buAutoNum type="arabicPeriod"/>
            </a:pPr>
            <a:r>
              <a:rPr lang="en-GB" dirty="0">
                <a:solidFill>
                  <a:srgbClr val="33CCCC"/>
                </a:solidFill>
              </a:rPr>
              <a:t>Terminology</a:t>
            </a:r>
          </a:p>
          <a:p>
            <a:pPr marL="514350" indent="-514350">
              <a:buAutoNum type="arabicPeriod"/>
            </a:pPr>
            <a:r>
              <a:rPr lang="en-GB" b="0" dirty="0">
                <a:solidFill>
                  <a:srgbClr val="33CCCC"/>
                </a:solidFill>
              </a:rPr>
              <a:t>The Scottish context for autism and inclusion</a:t>
            </a:r>
          </a:p>
          <a:p>
            <a:pPr marL="514350" indent="-514350">
              <a:buAutoNum type="arabicPeriod"/>
            </a:pPr>
            <a:r>
              <a:rPr lang="en-GB" dirty="0">
                <a:solidFill>
                  <a:srgbClr val="33CCCC"/>
                </a:solidFill>
              </a:rPr>
              <a:t>Understanding Autism</a:t>
            </a:r>
          </a:p>
          <a:p>
            <a:pPr marL="514350" indent="-514350">
              <a:buAutoNum type="arabicPeriod"/>
            </a:pPr>
            <a:r>
              <a:rPr lang="en-GB" dirty="0">
                <a:solidFill>
                  <a:srgbClr val="33CCCC"/>
                </a:solidFill>
              </a:rPr>
              <a:t>Assessment and Monitoring </a:t>
            </a:r>
          </a:p>
          <a:p>
            <a:pPr marL="514350" indent="-514350">
              <a:buAutoNum type="arabicPeriod"/>
            </a:pPr>
            <a:r>
              <a:rPr lang="en-GB" dirty="0">
                <a:solidFill>
                  <a:srgbClr val="33CCCC"/>
                </a:solidFill>
              </a:rPr>
              <a:t>Supporting Learners and Families</a:t>
            </a:r>
          </a:p>
          <a:p>
            <a:pPr marL="514350" indent="-514350">
              <a:buAutoNum type="arabicPeriod"/>
            </a:pPr>
            <a:r>
              <a:rPr lang="en-GB" dirty="0">
                <a:solidFill>
                  <a:srgbClr val="33CCCC"/>
                </a:solidFill>
              </a:rPr>
              <a:t>Social and Emotional Wellbeing</a:t>
            </a:r>
          </a:p>
          <a:p>
            <a:pPr marL="514350" indent="-514350">
              <a:buAutoNum type="arabicPeriod"/>
            </a:pPr>
            <a:r>
              <a:rPr lang="en-GB" dirty="0">
                <a:solidFill>
                  <a:srgbClr val="33CCCC"/>
                </a:solidFill>
              </a:rPr>
              <a:t>Transitions</a:t>
            </a:r>
          </a:p>
          <a:p>
            <a:endParaRPr lang="en-GB" baseline="0" dirty="0"/>
          </a:p>
          <a:p>
            <a:r>
              <a:rPr lang="en-GB" baseline="0" dirty="0"/>
              <a:t>Today we will explore the second section of the module, The Scottish context for autism and inclusion.</a:t>
            </a: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2</a:t>
            </a:fld>
            <a:endParaRPr lang="en-GB"/>
          </a:p>
        </p:txBody>
      </p:sp>
    </p:spTree>
    <p:extLst>
      <p:ext uri="{BB962C8B-B14F-4D97-AF65-F5344CB8AC3E}">
        <p14:creationId xmlns:p14="http://schemas.microsoft.com/office/powerpoint/2010/main" val="95615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subsections, included within the section on The Scottish context for autism and inclusion:</a:t>
            </a:r>
          </a:p>
          <a:p>
            <a:endParaRPr lang="en-GB" dirty="0"/>
          </a:p>
          <a:p>
            <a:r>
              <a:rPr lang="en-GB" dirty="0"/>
              <a:t>2.1 The Scottish context</a:t>
            </a:r>
          </a:p>
          <a:p>
            <a:r>
              <a:rPr lang="en-GB" dirty="0"/>
              <a:t>2.2 Legislative and policy frameworks</a:t>
            </a:r>
          </a:p>
          <a:p>
            <a:r>
              <a:rPr lang="en-GB" dirty="0"/>
              <a:t>2.3 Inclusion and </a:t>
            </a:r>
            <a:r>
              <a:rPr lang="en-GB"/>
              <a:t>supporting autistic learners</a:t>
            </a:r>
            <a:endParaRPr lang="en-GB" dirty="0"/>
          </a:p>
        </p:txBody>
      </p:sp>
      <p:sp>
        <p:nvSpPr>
          <p:cNvPr id="4" name="Slide Number Placeholder 3"/>
          <p:cNvSpPr>
            <a:spLocks noGrp="1"/>
          </p:cNvSpPr>
          <p:nvPr>
            <p:ph type="sldNum" sz="quarter" idx="5"/>
          </p:nvPr>
        </p:nvSpPr>
        <p:spPr/>
        <p:txBody>
          <a:bodyPr/>
          <a:lstStyle/>
          <a:p>
            <a:fld id="{09F1BA61-F97B-4829-A66F-887A06738CE3}" type="slidenum">
              <a:rPr lang="en-GB" smtClean="0"/>
              <a:t>3</a:t>
            </a:fld>
            <a:endParaRPr lang="en-GB"/>
          </a:p>
        </p:txBody>
      </p:sp>
    </p:spTree>
    <p:extLst>
      <p:ext uri="{BB962C8B-B14F-4D97-AF65-F5344CB8AC3E}">
        <p14:creationId xmlns:p14="http://schemas.microsoft.com/office/powerpoint/2010/main" val="2641507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As we consider the educational provision for autistic children and young people in Scotland, it is important to acknowledge and consider the national agenda, legislative and guidance context that local authorities, educational practitioners and health care professionals work within. Scotland’s education system is an inclusive one and designed to make sure that every child and young person is entitled to support to enable them to gain as much as possible from the opportunities that their education can provide.</a:t>
            </a:r>
          </a:p>
          <a:p>
            <a:r>
              <a:rPr lang="en-GB" sz="1200" b="0" i="0" kern="1200" dirty="0">
                <a:solidFill>
                  <a:schemeClr val="tx1"/>
                </a:solidFill>
                <a:effectLst/>
                <a:latin typeface="+mn-lt"/>
                <a:ea typeface="+mn-ea"/>
                <a:cs typeface="+mn-cs"/>
              </a:rPr>
              <a:t>Scotland’s ‘child-centred needs-led’ education system has been designed to ensure that the provision of support for a child or young person is not dependent upon them receiving a formal label or identification of need, such as autism, dyslexia or a physical disability.</a:t>
            </a:r>
          </a:p>
          <a:p>
            <a:r>
              <a:rPr lang="en-GB" sz="1200" b="0" i="0" kern="1200" dirty="0">
                <a:solidFill>
                  <a:schemeClr val="tx1"/>
                </a:solidFill>
                <a:effectLst/>
                <a:latin typeface="+mn-lt"/>
                <a:ea typeface="+mn-ea"/>
                <a:cs typeface="+mn-cs"/>
              </a:rPr>
              <a:t>The Scottish vision for inclusive education, which applies to all settings and for all children and young people, is set out below:</a:t>
            </a:r>
          </a:p>
          <a:p>
            <a:r>
              <a:rPr lang="en-GB" sz="1200" b="0" i="0" kern="1200" dirty="0">
                <a:solidFill>
                  <a:schemeClr val="tx1"/>
                </a:solidFill>
                <a:effectLst/>
                <a:latin typeface="+mn-lt"/>
                <a:ea typeface="+mn-ea"/>
                <a:cs typeface="+mn-cs"/>
              </a:rPr>
              <a:t>‘Inclusive education in Scotland starts from the belief that education is a human right and the foundation for a more just society. An inclusive approach which recognises diversity and holds the ambition that all children and young people are enabled to achieve to their fullest potential is the cornerstone to achieve equity and excellence in education for all of our children and young people.’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Children’s rights and entitlements are fundamental to Scotland’s approaches to inclusive education. It is supported by the legislative framework and key policy drivers including the ‘Getting it right for every child’ approach, Curriculum for Excellence and the Framework for Professional Standards for teachers. These are underpinned by a set of values aligned to social justice and commitment to inclusive education. This means that inclusive education should be the heart of all areas of educational planning.</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The Figure </a:t>
            </a:r>
            <a:r>
              <a:rPr lang="en-GB" sz="1200" b="0" i="0" kern="1200" dirty="0">
                <a:solidFill>
                  <a:schemeClr val="tx1"/>
                </a:solidFill>
                <a:effectLst/>
                <a:latin typeface="+mn-lt"/>
                <a:ea typeface="+mn-ea"/>
                <a:cs typeface="+mn-cs"/>
              </a:rPr>
              <a:t>provides you with an overview of the Scottish education and equality context.</a:t>
            </a: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4</a:t>
            </a:fld>
            <a:endParaRPr lang="en-GB"/>
          </a:p>
        </p:txBody>
      </p:sp>
    </p:spTree>
    <p:extLst>
      <p:ext uri="{BB962C8B-B14F-4D97-AF65-F5344CB8AC3E}">
        <p14:creationId xmlns:p14="http://schemas.microsoft.com/office/powerpoint/2010/main" val="3823399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Legislation which places duties on schools and local authorities to support and provide inclusive education for learners in Scotland can be linked directly to the United Nations Convention on the Rights of the Child (</a:t>
            </a:r>
            <a:r>
              <a:rPr lang="en-GB" sz="1200" b="0" i="0" kern="1200" dirty="0" err="1">
                <a:solidFill>
                  <a:schemeClr val="tx1"/>
                </a:solidFill>
                <a:effectLst/>
                <a:latin typeface="+mn-lt"/>
                <a:ea typeface="+mn-ea"/>
                <a:cs typeface="+mn-cs"/>
              </a:rPr>
              <a:t>UNCRC</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Our legislation ensures rights and entitlements for children and young people to education, support and wellbeing. There is a range of legislation and educational policies that places duties and expectations on schools and local authorities to ensure that they:</a:t>
            </a:r>
          </a:p>
          <a:p>
            <a:r>
              <a:rPr lang="en-GB" sz="1200" b="0" i="0" kern="1200" dirty="0">
                <a:solidFill>
                  <a:schemeClr val="tx1"/>
                </a:solidFill>
                <a:effectLst/>
                <a:latin typeface="+mn-lt"/>
                <a:ea typeface="+mn-ea"/>
                <a:cs typeface="+mn-cs"/>
              </a:rPr>
              <a:t>promote a child centred approach to encourage every child to reach their ‘fullest potential’</a:t>
            </a:r>
          </a:p>
          <a:p>
            <a:r>
              <a:rPr lang="en-GB" sz="1200" b="0" i="0" kern="1200" dirty="0">
                <a:solidFill>
                  <a:schemeClr val="tx1"/>
                </a:solidFill>
                <a:effectLst/>
                <a:latin typeface="+mn-lt"/>
                <a:ea typeface="+mn-ea"/>
                <a:cs typeface="+mn-cs"/>
              </a:rPr>
              <a:t>deliver an inclusive education</a:t>
            </a:r>
          </a:p>
          <a:p>
            <a:r>
              <a:rPr lang="en-GB" sz="1200" b="0" i="0" kern="1200" dirty="0">
                <a:solidFill>
                  <a:schemeClr val="tx1"/>
                </a:solidFill>
                <a:effectLst/>
                <a:latin typeface="+mn-lt"/>
                <a:ea typeface="+mn-ea"/>
                <a:cs typeface="+mn-cs"/>
              </a:rPr>
              <a:t>support learners to achieve to the best of their ability</a:t>
            </a:r>
          </a:p>
          <a:p>
            <a:r>
              <a:rPr lang="en-GB" sz="1200" b="0" i="0" kern="1200" dirty="0">
                <a:solidFill>
                  <a:schemeClr val="tx1"/>
                </a:solidFill>
                <a:effectLst/>
                <a:latin typeface="+mn-lt"/>
                <a:ea typeface="+mn-ea"/>
                <a:cs typeface="+mn-cs"/>
              </a:rPr>
              <a:t>do not discriminate against those with protected characteristics</a:t>
            </a:r>
          </a:p>
          <a:p>
            <a:r>
              <a:rPr lang="en-GB" sz="1200" b="0" i="0" kern="1200" dirty="0">
                <a:solidFill>
                  <a:schemeClr val="tx1"/>
                </a:solidFill>
                <a:effectLst/>
                <a:latin typeface="+mn-lt"/>
                <a:ea typeface="+mn-ea"/>
                <a:cs typeface="+mn-cs"/>
              </a:rPr>
              <a:t>provide assessments when requested.</a:t>
            </a:r>
          </a:p>
          <a:p>
            <a:endParaRPr lang="en-GB" dirty="0"/>
          </a:p>
          <a:p>
            <a:r>
              <a:rPr lang="en-GB" sz="1200" b="0" i="0" kern="1200" dirty="0">
                <a:solidFill>
                  <a:schemeClr val="tx1"/>
                </a:solidFill>
                <a:effectLst/>
                <a:latin typeface="+mn-lt"/>
                <a:ea typeface="+mn-ea"/>
                <a:cs typeface="+mn-cs"/>
              </a:rPr>
              <a:t>Within the ‘Getting it right for every child’ framework, there is an expectation that partnership working will ensure that children receive the right support at the right time from the right people. This includes families, education, social work, health and third-sector partners. Services need to work together in a coordinated way to meet the specific needs and improve the wellbeing of all children and young people.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Curriculum for Excellence places learners at the heart of education. At its centre are four fundamental capacities. These capacities reflect and recognise the lifelong nature of education and learning. The four capacities are aimed at helping all children and young people, including autistic learners, to become:</a:t>
            </a:r>
          </a:p>
          <a:p>
            <a:r>
              <a:rPr lang="en-GB" sz="1200" b="0" i="0" kern="1200" dirty="0">
                <a:solidFill>
                  <a:schemeClr val="tx1"/>
                </a:solidFill>
                <a:effectLst/>
                <a:latin typeface="+mn-lt"/>
                <a:ea typeface="+mn-ea"/>
                <a:cs typeface="+mn-cs"/>
              </a:rPr>
              <a:t>successful learners</a:t>
            </a:r>
          </a:p>
          <a:p>
            <a:r>
              <a:rPr lang="en-GB" sz="1200" b="0" i="0" kern="1200" dirty="0">
                <a:solidFill>
                  <a:schemeClr val="tx1"/>
                </a:solidFill>
                <a:effectLst/>
                <a:latin typeface="+mn-lt"/>
                <a:ea typeface="+mn-ea"/>
                <a:cs typeface="+mn-cs"/>
              </a:rPr>
              <a:t>confident individuals</a:t>
            </a:r>
          </a:p>
          <a:p>
            <a:r>
              <a:rPr lang="en-GB" sz="1200" b="0" i="0" kern="1200" dirty="0">
                <a:solidFill>
                  <a:schemeClr val="tx1"/>
                </a:solidFill>
                <a:effectLst/>
                <a:latin typeface="+mn-lt"/>
                <a:ea typeface="+mn-ea"/>
                <a:cs typeface="+mn-cs"/>
              </a:rPr>
              <a:t>responsible citizens</a:t>
            </a:r>
          </a:p>
          <a:p>
            <a:r>
              <a:rPr lang="en-GB" sz="1200" b="0" i="0" kern="1200" dirty="0">
                <a:solidFill>
                  <a:schemeClr val="tx1"/>
                </a:solidFill>
                <a:effectLst/>
                <a:latin typeface="+mn-lt"/>
                <a:ea typeface="+mn-ea"/>
                <a:cs typeface="+mn-cs"/>
              </a:rPr>
              <a:t>effective contributors.</a:t>
            </a:r>
          </a:p>
          <a:p>
            <a:r>
              <a:rPr lang="en-GB" sz="1200" b="0" i="0" kern="1200" dirty="0">
                <a:solidFill>
                  <a:schemeClr val="tx1"/>
                </a:solidFill>
                <a:effectLst/>
                <a:latin typeface="+mn-lt"/>
                <a:ea typeface="+mn-ea"/>
                <a:cs typeface="+mn-cs"/>
              </a:rPr>
              <a:t>The purpose of the curriculum is encapsulated in the four capacities above.</a:t>
            </a:r>
          </a:p>
          <a:p>
            <a:r>
              <a:rPr lang="en-GB" sz="1200" b="0" i="0" kern="1200" dirty="0">
                <a:solidFill>
                  <a:schemeClr val="tx1"/>
                </a:solidFill>
                <a:effectLst/>
                <a:latin typeface="+mn-lt"/>
                <a:ea typeface="+mn-ea"/>
                <a:cs typeface="+mn-cs"/>
              </a:rPr>
              <a:t>The curriculum aims to ensure that all children and young people in Scotland develop the knowledge, skills and attributes they will need if they are to flourish in life, learning and work, now and in the future, and to appreciate their place in the world.</a:t>
            </a:r>
          </a:p>
          <a:p>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5</a:t>
            </a:fld>
            <a:endParaRPr lang="en-GB"/>
          </a:p>
        </p:txBody>
      </p:sp>
    </p:spTree>
    <p:extLst>
      <p:ext uri="{BB962C8B-B14F-4D97-AF65-F5344CB8AC3E}">
        <p14:creationId xmlns:p14="http://schemas.microsoft.com/office/powerpoint/2010/main" val="3403506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Figure 6</a:t>
            </a:r>
            <a:r>
              <a:rPr lang="en-GB" sz="1200" b="0" i="0" kern="1200" dirty="0">
                <a:solidFill>
                  <a:schemeClr val="tx1"/>
                </a:solidFill>
                <a:effectLst/>
                <a:latin typeface="+mn-lt"/>
                <a:ea typeface="+mn-ea"/>
                <a:cs typeface="+mn-cs"/>
              </a:rPr>
              <a:t> below provides a more detailed overview of the national legislation and policy that underpins the Scottish educational context of inclusion and equality. It is not intended as an exhaustive list of all Scottish policy which refers to inclusion but gives a broad overview of some of the key legislation and policy documents.</a:t>
            </a: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6</a:t>
            </a:fld>
            <a:endParaRPr lang="en-GB"/>
          </a:p>
        </p:txBody>
      </p:sp>
    </p:spTree>
    <p:extLst>
      <p:ext uri="{BB962C8B-B14F-4D97-AF65-F5344CB8AC3E}">
        <p14:creationId xmlns:p14="http://schemas.microsoft.com/office/powerpoint/2010/main" val="399955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Looking at policy and legislation through the autism lens</a:t>
            </a:r>
          </a:p>
          <a:p>
            <a:r>
              <a:rPr lang="en-GB" sz="1200" b="0" i="0" kern="1200" dirty="0">
                <a:solidFill>
                  <a:schemeClr val="tx1"/>
                </a:solidFill>
                <a:effectLst/>
                <a:latin typeface="+mn-lt"/>
                <a:ea typeface="+mn-ea"/>
                <a:cs typeface="+mn-cs"/>
              </a:rPr>
              <a:t>Scottish legislation outlines a framework for all children to be supported, where necessary, to make sure they benefit from education and reach their full potential. This includes all learners who require additional support, for example, autistic learners. In Scotland, the term ‘Special Educational Needs’ is no longer used. Since 2004, we have used the term broad term ‘Additional Support’, which means:</a:t>
            </a:r>
          </a:p>
          <a:p>
            <a:r>
              <a:rPr lang="en-GB" sz="1200" b="0" i="0" kern="1200" dirty="0">
                <a:solidFill>
                  <a:schemeClr val="tx1"/>
                </a:solidFill>
                <a:effectLst/>
                <a:latin typeface="+mn-lt"/>
                <a:ea typeface="+mn-ea"/>
                <a:cs typeface="+mn-cs"/>
              </a:rPr>
              <a:t>any child who needs more or different support to what is normally provided in schools or pre-schools (from age 3) is entitled to additional support to overcome barriers to learning.</a:t>
            </a:r>
          </a:p>
          <a:p>
            <a:r>
              <a:rPr lang="en-GB" sz="1200" b="0" i="0" kern="1200" dirty="0">
                <a:solidFill>
                  <a:schemeClr val="tx1"/>
                </a:solidFill>
                <a:effectLst/>
                <a:latin typeface="+mn-lt"/>
                <a:ea typeface="+mn-ea"/>
                <a:cs typeface="+mn-cs"/>
              </a:rPr>
              <a:t>(Supporting Children's Learning Code of Practice, 2017)</a:t>
            </a:r>
          </a:p>
          <a:p>
            <a:r>
              <a:rPr lang="en-GB" sz="1200" b="0" i="0" kern="1200" dirty="0">
                <a:solidFill>
                  <a:schemeClr val="tx1"/>
                </a:solidFill>
                <a:effectLst/>
                <a:latin typeface="+mn-lt"/>
                <a:ea typeface="+mn-ea"/>
                <a:cs typeface="+mn-cs"/>
              </a:rPr>
              <a:t>The legislation clearly states that an additional support need can arise for any reason and be of short- or long-term duration. Additional support may be required to overcome needs arising from learning environment, health or disability, family circumstances, or social and emotional factors as highlighted in </a:t>
            </a:r>
            <a:r>
              <a:rPr lang="en-GB" sz="1200" b="1" i="0" kern="1200" dirty="0">
                <a:solidFill>
                  <a:schemeClr val="tx1"/>
                </a:solidFill>
                <a:effectLst/>
                <a:latin typeface="+mn-lt"/>
                <a:ea typeface="+mn-ea"/>
                <a:cs typeface="+mn-cs"/>
              </a:rPr>
              <a:t>Figure 7</a:t>
            </a:r>
            <a:r>
              <a:rPr lang="en-GB" sz="1200" b="0" i="0" kern="1200" dirty="0">
                <a:solidFill>
                  <a:schemeClr val="tx1"/>
                </a:solidFill>
                <a:effectLst/>
                <a:latin typeface="+mn-lt"/>
                <a:ea typeface="+mn-ea"/>
                <a:cs typeface="+mn-cs"/>
              </a:rPr>
              <a:t>.</a:t>
            </a:r>
          </a:p>
          <a:p>
            <a:br>
              <a:rPr lang="en-GB" dirty="0"/>
            </a:br>
            <a:r>
              <a:rPr lang="en-GB" sz="1200" b="0" i="0" kern="1200" dirty="0">
                <a:solidFill>
                  <a:schemeClr val="tx1"/>
                </a:solidFill>
                <a:effectLst/>
                <a:latin typeface="+mn-lt"/>
                <a:ea typeface="+mn-ea"/>
                <a:cs typeface="+mn-cs"/>
              </a:rPr>
              <a:t>Autistic learners can require support across three factors: learning, disability, and social and emotional. The 2020 independent review of the implementation of the additional support for learning legislation highlighted the interconnection between the factors that give rise to additional support needs and that they are:</a:t>
            </a:r>
          </a:p>
          <a:p>
            <a:r>
              <a:rPr lang="en-GB" sz="1200" b="0" i="0" kern="1200" dirty="0">
                <a:solidFill>
                  <a:schemeClr val="tx1"/>
                </a:solidFill>
                <a:effectLst/>
                <a:latin typeface="+mn-lt"/>
                <a:ea typeface="+mn-ea"/>
                <a:cs typeface="+mn-cs"/>
              </a:rPr>
              <a:t>‘not mutually exclusive. This Review heard about increasing numbers of children and young people where issues due to Autism Spectrum Disorder (</a:t>
            </a:r>
            <a:r>
              <a:rPr lang="en-GB" sz="1200" b="0" i="0" kern="1200" dirty="0" err="1">
                <a:solidFill>
                  <a:schemeClr val="tx1"/>
                </a:solidFill>
                <a:effectLst/>
                <a:latin typeface="+mn-lt"/>
                <a:ea typeface="+mn-ea"/>
                <a:cs typeface="+mn-cs"/>
              </a:rPr>
              <a:t>ASD</a:t>
            </a:r>
            <a:r>
              <a:rPr lang="en-GB" sz="1200" b="0" i="0" kern="1200" dirty="0">
                <a:solidFill>
                  <a:schemeClr val="tx1"/>
                </a:solidFill>
                <a:effectLst/>
                <a:latin typeface="+mn-lt"/>
                <a:ea typeface="+mn-ea"/>
                <a:cs typeface="+mn-cs"/>
              </a:rPr>
              <a:t>) are compounded by social, emotional, behavioural problems linked to poverty and inequality’.</a:t>
            </a:r>
          </a:p>
          <a:p>
            <a:r>
              <a:rPr lang="en-GB" sz="1200" b="0" i="0" kern="1200" dirty="0">
                <a:solidFill>
                  <a:schemeClr val="tx1"/>
                </a:solidFill>
                <a:effectLst/>
                <a:latin typeface="+mn-lt"/>
                <a:ea typeface="+mn-ea"/>
                <a:cs typeface="+mn-cs"/>
              </a:rPr>
              <a:t>(Review of additional support for learning implementation: report - </a:t>
            </a:r>
            <a:r>
              <a:rPr lang="en-GB" sz="1200" b="0" i="0" kern="1200" dirty="0" err="1">
                <a:solidFill>
                  <a:schemeClr val="tx1"/>
                </a:solidFill>
                <a:effectLst/>
                <a:latin typeface="+mn-lt"/>
                <a:ea typeface="+mn-ea"/>
                <a:cs typeface="+mn-cs"/>
              </a:rPr>
              <a:t>gov.scot</a:t>
            </a:r>
            <a:r>
              <a:rPr lang="en-GB" sz="1200" b="0" i="0" kern="1200" dirty="0">
                <a:solidFill>
                  <a:schemeClr val="tx1"/>
                </a:solidFill>
                <a:effectLst/>
                <a:latin typeface="+mn-lt"/>
                <a:ea typeface="+mn-ea"/>
                <a:cs typeface="+mn-cs"/>
              </a:rPr>
              <a:t> (www.gov.scot))</a:t>
            </a:r>
          </a:p>
          <a:p>
            <a:r>
              <a:rPr lang="en-GB" sz="1200" b="0" i="0" kern="1200" dirty="0">
                <a:solidFill>
                  <a:schemeClr val="tx1"/>
                </a:solidFill>
                <a:effectLst/>
                <a:latin typeface="+mn-lt"/>
                <a:ea typeface="+mn-ea"/>
                <a:cs typeface="+mn-cs"/>
              </a:rPr>
              <a:t>It is highly likely that all educational staff will work with and support an autistic learner at some stage. With this in mind, it is important for all staff to have an awareness of their professional duties and legislation with regards to inclusion and an understanding of how to support autism.</a:t>
            </a:r>
          </a:p>
          <a:p>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7</a:t>
            </a:fld>
            <a:endParaRPr lang="en-GB"/>
          </a:p>
        </p:txBody>
      </p:sp>
    </p:spTree>
    <p:extLst>
      <p:ext uri="{BB962C8B-B14F-4D97-AF65-F5344CB8AC3E}">
        <p14:creationId xmlns:p14="http://schemas.microsoft.com/office/powerpoint/2010/main" val="2045174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F1BA61-F97B-4829-A66F-887A06738CE3}" type="slidenum">
              <a:rPr lang="en-GB" smtClean="0"/>
              <a:t>8</a:t>
            </a:fld>
            <a:endParaRPr lang="en-GB"/>
          </a:p>
        </p:txBody>
      </p:sp>
    </p:spTree>
    <p:extLst>
      <p:ext uri="{BB962C8B-B14F-4D97-AF65-F5344CB8AC3E}">
        <p14:creationId xmlns:p14="http://schemas.microsoft.com/office/powerpoint/2010/main" val="823471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F1BA61-F97B-4829-A66F-887A06738CE3}" type="slidenum">
              <a:rPr lang="en-GB" smtClean="0"/>
              <a:t>9</a:t>
            </a:fld>
            <a:endParaRPr lang="en-GB"/>
          </a:p>
        </p:txBody>
      </p:sp>
    </p:spTree>
    <p:extLst>
      <p:ext uri="{BB962C8B-B14F-4D97-AF65-F5344CB8AC3E}">
        <p14:creationId xmlns:p14="http://schemas.microsoft.com/office/powerpoint/2010/main" val="3745765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45E399F-8822-415B-9F3A-61B7B01D7629}"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B346B0-A9DE-48F5-BA2E-1D1AA5281E38}" type="slidenum">
              <a:rPr lang="en-GB" smtClean="0"/>
              <a:t>‹#›</a:t>
            </a:fld>
            <a:endParaRPr lang="en-GB"/>
          </a:p>
        </p:txBody>
      </p:sp>
    </p:spTree>
    <p:extLst>
      <p:ext uri="{BB962C8B-B14F-4D97-AF65-F5344CB8AC3E}">
        <p14:creationId xmlns:p14="http://schemas.microsoft.com/office/powerpoint/2010/main" val="3700752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5E399F-8822-415B-9F3A-61B7B01D7629}"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B346B0-A9DE-48F5-BA2E-1D1AA5281E38}" type="slidenum">
              <a:rPr lang="en-GB" smtClean="0"/>
              <a:t>‹#›</a:t>
            </a:fld>
            <a:endParaRPr lang="en-GB"/>
          </a:p>
        </p:txBody>
      </p:sp>
    </p:spTree>
    <p:extLst>
      <p:ext uri="{BB962C8B-B14F-4D97-AF65-F5344CB8AC3E}">
        <p14:creationId xmlns:p14="http://schemas.microsoft.com/office/powerpoint/2010/main" val="1333451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5E399F-8822-415B-9F3A-61B7B01D7629}"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B346B0-A9DE-48F5-BA2E-1D1AA5281E38}" type="slidenum">
              <a:rPr lang="en-GB" smtClean="0"/>
              <a:t>‹#›</a:t>
            </a:fld>
            <a:endParaRPr lang="en-GB"/>
          </a:p>
        </p:txBody>
      </p:sp>
    </p:spTree>
    <p:extLst>
      <p:ext uri="{BB962C8B-B14F-4D97-AF65-F5344CB8AC3E}">
        <p14:creationId xmlns:p14="http://schemas.microsoft.com/office/powerpoint/2010/main" val="185206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5E399F-8822-415B-9F3A-61B7B01D7629}"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B346B0-A9DE-48F5-BA2E-1D1AA5281E38}" type="slidenum">
              <a:rPr lang="en-GB" smtClean="0"/>
              <a:t>‹#›</a:t>
            </a:fld>
            <a:endParaRPr lang="en-GB"/>
          </a:p>
        </p:txBody>
      </p:sp>
    </p:spTree>
    <p:extLst>
      <p:ext uri="{BB962C8B-B14F-4D97-AF65-F5344CB8AC3E}">
        <p14:creationId xmlns:p14="http://schemas.microsoft.com/office/powerpoint/2010/main" val="42942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5E399F-8822-415B-9F3A-61B7B01D7629}"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B346B0-A9DE-48F5-BA2E-1D1AA5281E38}" type="slidenum">
              <a:rPr lang="en-GB" smtClean="0"/>
              <a:t>‹#›</a:t>
            </a:fld>
            <a:endParaRPr lang="en-GB"/>
          </a:p>
        </p:txBody>
      </p:sp>
    </p:spTree>
    <p:extLst>
      <p:ext uri="{BB962C8B-B14F-4D97-AF65-F5344CB8AC3E}">
        <p14:creationId xmlns:p14="http://schemas.microsoft.com/office/powerpoint/2010/main" val="130189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45E399F-8822-415B-9F3A-61B7B01D7629}"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B346B0-A9DE-48F5-BA2E-1D1AA5281E38}" type="slidenum">
              <a:rPr lang="en-GB" smtClean="0"/>
              <a:t>‹#›</a:t>
            </a:fld>
            <a:endParaRPr lang="en-GB"/>
          </a:p>
        </p:txBody>
      </p:sp>
    </p:spTree>
    <p:extLst>
      <p:ext uri="{BB962C8B-B14F-4D97-AF65-F5344CB8AC3E}">
        <p14:creationId xmlns:p14="http://schemas.microsoft.com/office/powerpoint/2010/main" val="2756127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45E399F-8822-415B-9F3A-61B7B01D7629}" type="datetimeFigureOut">
              <a:rPr lang="en-GB" smtClean="0"/>
              <a:t>17/01/2024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B346B0-A9DE-48F5-BA2E-1D1AA5281E38}" type="slidenum">
              <a:rPr lang="en-GB" smtClean="0"/>
              <a:t>‹#›</a:t>
            </a:fld>
            <a:endParaRPr lang="en-GB"/>
          </a:p>
        </p:txBody>
      </p:sp>
    </p:spTree>
    <p:extLst>
      <p:ext uri="{BB962C8B-B14F-4D97-AF65-F5344CB8AC3E}">
        <p14:creationId xmlns:p14="http://schemas.microsoft.com/office/powerpoint/2010/main" val="1857793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45E399F-8822-415B-9F3A-61B7B01D7629}" type="datetimeFigureOut">
              <a:rPr lang="en-GB" smtClean="0"/>
              <a:t>17/01/2024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B346B0-A9DE-48F5-BA2E-1D1AA5281E38}" type="slidenum">
              <a:rPr lang="en-GB" smtClean="0"/>
              <a:t>‹#›</a:t>
            </a:fld>
            <a:endParaRPr lang="en-GB"/>
          </a:p>
        </p:txBody>
      </p:sp>
    </p:spTree>
    <p:extLst>
      <p:ext uri="{BB962C8B-B14F-4D97-AF65-F5344CB8AC3E}">
        <p14:creationId xmlns:p14="http://schemas.microsoft.com/office/powerpoint/2010/main" val="428556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E399F-8822-415B-9F3A-61B7B01D7629}" type="datetimeFigureOut">
              <a:rPr lang="en-GB" smtClean="0"/>
              <a:t>17/01/2024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B346B0-A9DE-48F5-BA2E-1D1AA5281E38}" type="slidenum">
              <a:rPr lang="en-GB" smtClean="0"/>
              <a:t>‹#›</a:t>
            </a:fld>
            <a:endParaRPr lang="en-GB"/>
          </a:p>
        </p:txBody>
      </p:sp>
    </p:spTree>
    <p:extLst>
      <p:ext uri="{BB962C8B-B14F-4D97-AF65-F5344CB8AC3E}">
        <p14:creationId xmlns:p14="http://schemas.microsoft.com/office/powerpoint/2010/main" val="410520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5E399F-8822-415B-9F3A-61B7B01D7629}"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B346B0-A9DE-48F5-BA2E-1D1AA5281E38}" type="slidenum">
              <a:rPr lang="en-GB" smtClean="0"/>
              <a:t>‹#›</a:t>
            </a:fld>
            <a:endParaRPr lang="en-GB"/>
          </a:p>
        </p:txBody>
      </p:sp>
    </p:spTree>
    <p:extLst>
      <p:ext uri="{BB962C8B-B14F-4D97-AF65-F5344CB8AC3E}">
        <p14:creationId xmlns:p14="http://schemas.microsoft.com/office/powerpoint/2010/main" val="4228999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5E399F-8822-415B-9F3A-61B7B01D7629}"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B346B0-A9DE-48F5-BA2E-1D1AA5281E38}" type="slidenum">
              <a:rPr lang="en-GB" smtClean="0"/>
              <a:t>‹#›</a:t>
            </a:fld>
            <a:endParaRPr lang="en-GB"/>
          </a:p>
        </p:txBody>
      </p:sp>
    </p:spTree>
    <p:extLst>
      <p:ext uri="{BB962C8B-B14F-4D97-AF65-F5344CB8AC3E}">
        <p14:creationId xmlns:p14="http://schemas.microsoft.com/office/powerpoint/2010/main" val="197811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E399F-8822-415B-9F3A-61B7B01D7629}" type="datetimeFigureOut">
              <a:rPr lang="en-GB" smtClean="0"/>
              <a:t>17/01/2024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346B0-A9DE-48F5-BA2E-1D1AA5281E38}" type="slidenum">
              <a:rPr lang="en-GB" smtClean="0"/>
              <a:t>‹#›</a:t>
            </a:fld>
            <a:endParaRPr lang="en-GB"/>
          </a:p>
        </p:txBody>
      </p:sp>
    </p:spTree>
    <p:extLst>
      <p:ext uri="{BB962C8B-B14F-4D97-AF65-F5344CB8AC3E}">
        <p14:creationId xmlns:p14="http://schemas.microsoft.com/office/powerpoint/2010/main" val="3823442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3.png"/><Relationship Id="rId4" Type="http://schemas.openxmlformats.org/officeDocument/2006/relationships/image" Target="../media/image12.tif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unesdoc.unesco.org/ark:/48223/pf000024825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gov.scot/publications/guidance-presumption-provide-education-mainstream-setting/pages/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education.gov.scot/education-scotland/scottish-education-system/policy-for-scottish-education/policy-drivers/cfe-building-from-the-statement-appendix-incl-btc1-5/what-is-curriculum-for-excellen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ducation.gov.scot/education-scotland/scottish-education-system/policy-for-scottish-education/policy-drivers/cfe-building-from-the-statement-appendix-incl-btc1-5/the-purpose-of-the-curriculum/" TargetMode="External"/><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open.edu/openlearncreate/mod/oucontent/olink.php?id=174480&amp;targetdoc=Scottish+Educational+Legislative+and+Policy+Framework"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pic>
        <p:nvPicPr>
          <p:cNvPr id="12" name="Picture 11"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6"/>
            <a:ext cx="12209380" cy="3105484"/>
          </a:xfrm>
          <a:prstGeom prst="rect">
            <a:avLst/>
          </a:prstGeom>
        </p:spPr>
      </p:pic>
      <p:sp>
        <p:nvSpPr>
          <p:cNvPr id="9" name="Text Box 7">
            <a:extLst>
              <a:ext uri="{FF2B5EF4-FFF2-40B4-BE49-F238E27FC236}">
                <a16:creationId xmlns:a16="http://schemas.microsoft.com/office/drawing/2014/main" id="{7377D1C0-0CB5-4AA4-9369-EFE08180A505}"/>
              </a:ext>
            </a:extLst>
          </p:cNvPr>
          <p:cNvSpPr txBox="1">
            <a:spLocks noChangeArrowheads="1"/>
          </p:cNvSpPr>
          <p:nvPr/>
        </p:nvSpPr>
        <p:spPr bwMode="auto">
          <a:xfrm>
            <a:off x="6104689" y="5953600"/>
            <a:ext cx="59466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100000"/>
              </a:lnSpc>
              <a:spcBef>
                <a:spcPts val="0"/>
              </a:spcBef>
            </a:pPr>
            <a:r>
              <a:rPr lang="en-GB" sz="1400" b="1" dirty="0">
                <a:solidFill>
                  <a:schemeClr val="bg1"/>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Do </a:t>
            </a:r>
            <a:r>
              <a:rPr lang="en-GB" sz="1400" b="1" dirty="0" err="1">
                <a:solidFill>
                  <a:schemeClr val="bg1"/>
                </a:solidFill>
              </a:rPr>
              <a:t>luchd-ionnsachaidh</a:t>
            </a:r>
            <a:r>
              <a:rPr lang="en-GB" sz="1400" b="1" dirty="0">
                <a:solidFill>
                  <a:schemeClr val="bg1"/>
                </a:solidFill>
              </a:rPr>
              <a:t> </a:t>
            </a:r>
            <a:r>
              <a:rPr lang="en-GB" sz="1400" b="1" dirty="0" err="1">
                <a:solidFill>
                  <a:schemeClr val="bg1"/>
                </a:solidFill>
              </a:rPr>
              <a:t>na</a:t>
            </a:r>
            <a:r>
              <a:rPr lang="en-GB" sz="1400" b="1" dirty="0">
                <a:solidFill>
                  <a:schemeClr val="bg1"/>
                </a:solidFill>
              </a:rPr>
              <a:t> h-Alba, le </a:t>
            </a:r>
            <a:r>
              <a:rPr lang="en-GB" sz="1400" b="1" dirty="0" err="1">
                <a:solidFill>
                  <a:schemeClr val="bg1"/>
                </a:solidFill>
              </a:rPr>
              <a:t>luchd-foghlaim</a:t>
            </a:r>
            <a:r>
              <a:rPr lang="en-GB" sz="1400" b="1" dirty="0">
                <a:solidFill>
                  <a:schemeClr val="bg1"/>
                </a:solidFill>
              </a:rPr>
              <a:t> Alba </a:t>
            </a:r>
          </a:p>
        </p:txBody>
      </p:sp>
      <p:pic>
        <p:nvPicPr>
          <p:cNvPr id="10" name="Picture 9">
            <a:extLst>
              <a:ext uri="{FF2B5EF4-FFF2-40B4-BE49-F238E27FC236}">
                <a16:creationId xmlns:a16="http://schemas.microsoft.com/office/drawing/2014/main" id="{2878A2D7-AC15-4546-8888-41634586362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676404" y="601195"/>
            <a:ext cx="2459182" cy="1355898"/>
          </a:xfrm>
          <a:prstGeom prst="rect">
            <a:avLst/>
          </a:prstGeom>
        </p:spPr>
      </p:pic>
      <p:sp>
        <p:nvSpPr>
          <p:cNvPr id="11" name="Rectangle 10"/>
          <p:cNvSpPr/>
          <p:nvPr/>
        </p:nvSpPr>
        <p:spPr>
          <a:xfrm>
            <a:off x="589366" y="2019129"/>
            <a:ext cx="10633257" cy="1815882"/>
          </a:xfrm>
          <a:prstGeom prst="rect">
            <a:avLst/>
          </a:prstGeom>
        </p:spPr>
        <p:txBody>
          <a:bodyPr wrap="square">
            <a:spAutoFit/>
          </a:bodyPr>
          <a:lstStyle/>
          <a:p>
            <a:r>
              <a:rPr lang="en-GB" sz="2800" dirty="0">
                <a:solidFill>
                  <a:srgbClr val="00ABB5"/>
                </a:solidFill>
              </a:rPr>
              <a:t>Autism &amp; Inclusive Practice</a:t>
            </a:r>
          </a:p>
          <a:p>
            <a:r>
              <a:rPr lang="en-GB" sz="2800" dirty="0">
                <a:solidFill>
                  <a:srgbClr val="00ABB5"/>
                </a:solidFill>
              </a:rPr>
              <a:t>Professional Learning Module</a:t>
            </a:r>
          </a:p>
          <a:p>
            <a:r>
              <a:rPr lang="en-GB" sz="2800" dirty="0">
                <a:solidFill>
                  <a:srgbClr val="00ABB5"/>
                </a:solidFill>
              </a:rPr>
              <a:t>Session 2.  The Scottish Context for Autism and Inclusion</a:t>
            </a:r>
          </a:p>
          <a:p>
            <a:endParaRPr lang="en-US" sz="2800" dirty="0">
              <a:solidFill>
                <a:srgbClr val="00ABB5"/>
              </a:solidFill>
            </a:endParaRPr>
          </a:p>
        </p:txBody>
      </p:sp>
    </p:spTree>
    <p:extLst>
      <p:ext uri="{BB962C8B-B14F-4D97-AF65-F5344CB8AC3E}">
        <p14:creationId xmlns:p14="http://schemas.microsoft.com/office/powerpoint/2010/main" val="2300070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rawing&#10;&#10;Description automatically generated">
            <a:extLst>
              <a:ext uri="{FF2B5EF4-FFF2-40B4-BE49-F238E27FC236}">
                <a16:creationId xmlns:a16="http://schemas.microsoft.com/office/drawing/2014/main" id="{F455ABB2-374B-40DA-86B8-769D22EB49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1491" y="1437200"/>
            <a:ext cx="1330217" cy="545388"/>
          </a:xfrm>
          <a:prstGeom prst="rect">
            <a:avLst/>
          </a:prstGeom>
        </p:spPr>
      </p:pic>
      <p:pic>
        <p:nvPicPr>
          <p:cNvPr id="13" name="Picture 12" descr="A close up of a logo&#10;&#10;Description automatically generated">
            <a:extLst>
              <a:ext uri="{FF2B5EF4-FFF2-40B4-BE49-F238E27FC236}">
                <a16:creationId xmlns:a16="http://schemas.microsoft.com/office/drawing/2014/main" id="{0A00F96C-52AA-4D85-B2DB-9D6BDB8985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7580" y="963622"/>
            <a:ext cx="1375412" cy="278052"/>
          </a:xfrm>
          <a:prstGeom prst="rect">
            <a:avLst/>
          </a:prstGeom>
        </p:spPr>
      </p:pic>
      <p:pic>
        <p:nvPicPr>
          <p:cNvPr id="12" name="Picture 11">
            <a:extLst>
              <a:ext uri="{FF2B5EF4-FFF2-40B4-BE49-F238E27FC236}">
                <a16:creationId xmlns:a16="http://schemas.microsoft.com/office/drawing/2014/main" id="{2878A2D7-AC15-4546-8888-41634586362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734305" y="79733"/>
            <a:ext cx="1367404" cy="641566"/>
          </a:xfrm>
          <a:prstGeom prst="rect">
            <a:avLst/>
          </a:prstGeom>
        </p:spPr>
      </p:pic>
      <p:pic>
        <p:nvPicPr>
          <p:cNvPr id="4" name="Picture 3" descr="Diagram&#10;&#10;Description automatically generated">
            <a:extLst>
              <a:ext uri="{FF2B5EF4-FFF2-40B4-BE49-F238E27FC236}">
                <a16:creationId xmlns:a16="http://schemas.microsoft.com/office/drawing/2014/main" id="{C9546A67-6C1E-4D34-8036-17829F1CCC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69" y="211983"/>
            <a:ext cx="10543274" cy="5712219"/>
          </a:xfrm>
          <a:prstGeom prst="rect">
            <a:avLst/>
          </a:prstGeom>
        </p:spPr>
      </p:pic>
    </p:spTree>
    <p:extLst>
      <p:ext uri="{BB962C8B-B14F-4D97-AF65-F5344CB8AC3E}">
        <p14:creationId xmlns:p14="http://schemas.microsoft.com/office/powerpoint/2010/main" val="2461887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Activity 3</a:t>
            </a:r>
          </a:p>
        </p:txBody>
      </p:sp>
      <p:pic>
        <p:nvPicPr>
          <p:cNvPr id="4" name="Content Placeholder 3"/>
          <p:cNvPicPr>
            <a:picLocks noGrp="1" noChangeAspect="1"/>
          </p:cNvPicPr>
          <p:nvPr>
            <p:ph idx="1"/>
          </p:nvPr>
        </p:nvPicPr>
        <p:blipFill>
          <a:blip r:embed="rId3"/>
          <a:stretch>
            <a:fillRect/>
          </a:stretch>
        </p:blipFill>
        <p:spPr>
          <a:xfrm>
            <a:off x="2395537" y="2601119"/>
            <a:ext cx="7400925" cy="2800350"/>
          </a:xfrm>
          <a:prstGeom prst="rect">
            <a:avLst/>
          </a:prstGeom>
        </p:spPr>
      </p:pic>
    </p:spTree>
    <p:extLst>
      <p:ext uri="{BB962C8B-B14F-4D97-AF65-F5344CB8AC3E}">
        <p14:creationId xmlns:p14="http://schemas.microsoft.com/office/powerpoint/2010/main" val="593253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2.3 Inclusion and supporting autistic learners</a:t>
            </a:r>
          </a:p>
        </p:txBody>
      </p:sp>
      <p:pic>
        <p:nvPicPr>
          <p:cNvPr id="4" name="Content Placeholder 3"/>
          <p:cNvPicPr>
            <a:picLocks noGrp="1" noChangeAspect="1"/>
          </p:cNvPicPr>
          <p:nvPr>
            <p:ph idx="1"/>
          </p:nvPr>
        </p:nvPicPr>
        <p:blipFill>
          <a:blip r:embed="rId3"/>
          <a:stretch>
            <a:fillRect/>
          </a:stretch>
        </p:blipFill>
        <p:spPr>
          <a:xfrm>
            <a:off x="4180114" y="2409258"/>
            <a:ext cx="2820987" cy="2836072"/>
          </a:xfrm>
          <a:prstGeom prst="rect">
            <a:avLst/>
          </a:prstGeom>
        </p:spPr>
      </p:pic>
      <p:sp>
        <p:nvSpPr>
          <p:cNvPr id="3" name="Rectangle 2"/>
          <p:cNvSpPr/>
          <p:nvPr/>
        </p:nvSpPr>
        <p:spPr>
          <a:xfrm>
            <a:off x="6096000" y="6103649"/>
            <a:ext cx="5627374" cy="369332"/>
          </a:xfrm>
          <a:prstGeom prst="rect">
            <a:avLst/>
          </a:prstGeom>
        </p:spPr>
        <p:txBody>
          <a:bodyPr wrap="none">
            <a:spAutoFit/>
          </a:bodyPr>
          <a:lstStyle/>
          <a:p>
            <a:r>
              <a:rPr lang="en-GB" b="1" u="sng" dirty="0">
                <a:hlinkClick r:id="rId4"/>
              </a:rPr>
              <a:t>https://unesdoc.unesco.org/ ark:/ 48223/ </a:t>
            </a:r>
            <a:r>
              <a:rPr lang="en-GB" b="1" u="sng" dirty="0" err="1">
                <a:hlinkClick r:id="rId4"/>
              </a:rPr>
              <a:t>pf0000248254</a:t>
            </a:r>
            <a:endParaRPr lang="en-GB" dirty="0"/>
          </a:p>
        </p:txBody>
      </p:sp>
    </p:spTree>
    <p:extLst>
      <p:ext uri="{BB962C8B-B14F-4D97-AF65-F5344CB8AC3E}">
        <p14:creationId xmlns:p14="http://schemas.microsoft.com/office/powerpoint/2010/main" val="2539063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Activity 4</a:t>
            </a:r>
          </a:p>
        </p:txBody>
      </p:sp>
      <p:pic>
        <p:nvPicPr>
          <p:cNvPr id="5" name="Content Placeholder 4"/>
          <p:cNvPicPr>
            <a:picLocks noGrp="1" noChangeAspect="1"/>
          </p:cNvPicPr>
          <p:nvPr>
            <p:ph idx="1"/>
          </p:nvPr>
        </p:nvPicPr>
        <p:blipFill>
          <a:blip r:embed="rId3"/>
          <a:stretch>
            <a:fillRect/>
          </a:stretch>
        </p:blipFill>
        <p:spPr>
          <a:xfrm>
            <a:off x="3509314" y="566844"/>
            <a:ext cx="8046506" cy="5722917"/>
          </a:xfrm>
          <a:prstGeom prst="rect">
            <a:avLst/>
          </a:prstGeom>
          <a:ln w="12700">
            <a:solidFill>
              <a:schemeClr val="tx1"/>
            </a:solidFill>
          </a:ln>
        </p:spPr>
      </p:pic>
      <p:pic>
        <p:nvPicPr>
          <p:cNvPr id="7" name="Picture 6"/>
          <p:cNvPicPr>
            <a:picLocks noChangeAspect="1"/>
          </p:cNvPicPr>
          <p:nvPr/>
        </p:nvPicPr>
        <p:blipFill>
          <a:blip r:embed="rId4"/>
          <a:stretch>
            <a:fillRect/>
          </a:stretch>
        </p:blipFill>
        <p:spPr>
          <a:xfrm>
            <a:off x="838200" y="1715179"/>
            <a:ext cx="2469094" cy="1713124"/>
          </a:xfrm>
          <a:prstGeom prst="rect">
            <a:avLst/>
          </a:prstGeom>
          <a:ln w="12700">
            <a:solidFill>
              <a:schemeClr val="tx1"/>
            </a:solidFill>
          </a:ln>
        </p:spPr>
      </p:pic>
    </p:spTree>
    <p:extLst>
      <p:ext uri="{BB962C8B-B14F-4D97-AF65-F5344CB8AC3E}">
        <p14:creationId xmlns:p14="http://schemas.microsoft.com/office/powerpoint/2010/main" val="2628316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Activity 5</a:t>
            </a:r>
          </a:p>
        </p:txBody>
      </p:sp>
      <p:pic>
        <p:nvPicPr>
          <p:cNvPr id="4" name="Content Placeholder 3"/>
          <p:cNvPicPr>
            <a:picLocks noGrp="1" noChangeAspect="1"/>
          </p:cNvPicPr>
          <p:nvPr>
            <p:ph idx="1"/>
          </p:nvPr>
        </p:nvPicPr>
        <p:blipFill>
          <a:blip r:embed="rId3"/>
          <a:stretch>
            <a:fillRect/>
          </a:stretch>
        </p:blipFill>
        <p:spPr>
          <a:xfrm>
            <a:off x="3498113" y="365125"/>
            <a:ext cx="8346734" cy="5916296"/>
          </a:xfrm>
          <a:prstGeom prst="rect">
            <a:avLst/>
          </a:prstGeom>
          <a:ln w="12700">
            <a:solidFill>
              <a:schemeClr val="tx1"/>
            </a:solidFill>
          </a:ln>
        </p:spPr>
      </p:pic>
      <p:pic>
        <p:nvPicPr>
          <p:cNvPr id="5" name="Picture 4"/>
          <p:cNvPicPr>
            <a:picLocks noChangeAspect="1"/>
          </p:cNvPicPr>
          <p:nvPr/>
        </p:nvPicPr>
        <p:blipFill>
          <a:blip r:embed="rId4"/>
          <a:stretch>
            <a:fillRect/>
          </a:stretch>
        </p:blipFill>
        <p:spPr>
          <a:xfrm>
            <a:off x="838200" y="1583610"/>
            <a:ext cx="2469094" cy="1713124"/>
          </a:xfrm>
          <a:prstGeom prst="rect">
            <a:avLst/>
          </a:prstGeom>
          <a:ln w="12700">
            <a:solidFill>
              <a:schemeClr val="tx1"/>
            </a:solidFill>
          </a:ln>
        </p:spPr>
      </p:pic>
    </p:spTree>
    <p:extLst>
      <p:ext uri="{BB962C8B-B14F-4D97-AF65-F5344CB8AC3E}">
        <p14:creationId xmlns:p14="http://schemas.microsoft.com/office/powerpoint/2010/main" val="3385586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2.3 Inclusion and supporting autistic learners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137595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Gap Task</a:t>
            </a:r>
          </a:p>
        </p:txBody>
      </p:sp>
      <p:sp>
        <p:nvSpPr>
          <p:cNvPr id="3" name="Content Placeholder 2"/>
          <p:cNvSpPr>
            <a:spLocks noGrp="1"/>
          </p:cNvSpPr>
          <p:nvPr>
            <p:ph idx="1"/>
          </p:nvPr>
        </p:nvSpPr>
        <p:spPr/>
        <p:txBody>
          <a:bodyPr/>
          <a:lstStyle/>
          <a:p>
            <a:pPr marL="0" indent="0">
              <a:buNone/>
            </a:pPr>
            <a:r>
              <a:rPr lang="en-GB" dirty="0">
                <a:solidFill>
                  <a:srgbClr val="33CCCC"/>
                </a:solidFill>
              </a:rPr>
              <a:t>Complete sections:</a:t>
            </a:r>
          </a:p>
          <a:p>
            <a:pPr marL="0" indent="0">
              <a:buNone/>
            </a:pPr>
            <a:r>
              <a:rPr lang="en-GB" dirty="0">
                <a:solidFill>
                  <a:srgbClr val="33CCCC"/>
                </a:solidFill>
              </a:rPr>
              <a:t>3. Understanding Autism</a:t>
            </a:r>
          </a:p>
          <a:p>
            <a:pPr marL="0" indent="0">
              <a:buNone/>
            </a:pPr>
            <a:endParaRPr lang="en-GB" dirty="0">
              <a:solidFill>
                <a:srgbClr val="33CCCC"/>
              </a:solidFill>
            </a:endParaRPr>
          </a:p>
          <a:p>
            <a:pPr marL="0" indent="0">
              <a:buNone/>
            </a:pPr>
            <a:r>
              <a:rPr lang="en-GB" dirty="0">
                <a:solidFill>
                  <a:srgbClr val="33CCCC"/>
                </a:solidFill>
              </a:rPr>
              <a:t>Reflective Log</a:t>
            </a:r>
          </a:p>
          <a:p>
            <a:r>
              <a:rPr lang="en-GB" dirty="0">
                <a:solidFill>
                  <a:srgbClr val="33CCCC"/>
                </a:solidFill>
              </a:rPr>
              <a:t>Activity 4, page 9</a:t>
            </a:r>
          </a:p>
          <a:p>
            <a:r>
              <a:rPr lang="en-GB" dirty="0">
                <a:solidFill>
                  <a:srgbClr val="33CCCC"/>
                </a:solidFill>
              </a:rPr>
              <a:t>Activity 5,  page 10</a:t>
            </a:r>
          </a:p>
        </p:txBody>
      </p:sp>
      <p:pic>
        <p:nvPicPr>
          <p:cNvPr id="4" name="Picture 3"/>
          <p:cNvPicPr>
            <a:picLocks noChangeAspect="1"/>
          </p:cNvPicPr>
          <p:nvPr/>
        </p:nvPicPr>
        <p:blipFill>
          <a:blip r:embed="rId3"/>
          <a:stretch>
            <a:fillRect/>
          </a:stretch>
        </p:blipFill>
        <p:spPr>
          <a:xfrm>
            <a:off x="4778496" y="1825625"/>
            <a:ext cx="871804" cy="871804"/>
          </a:xfrm>
          <a:prstGeom prst="rect">
            <a:avLst/>
          </a:prstGeom>
        </p:spPr>
      </p:pic>
    </p:spTree>
    <p:extLst>
      <p:ext uri="{BB962C8B-B14F-4D97-AF65-F5344CB8AC3E}">
        <p14:creationId xmlns:p14="http://schemas.microsoft.com/office/powerpoint/2010/main" val="37385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Next session</a:t>
            </a:r>
          </a:p>
        </p:txBody>
      </p:sp>
      <p:sp>
        <p:nvSpPr>
          <p:cNvPr id="3" name="Content Placeholder 2"/>
          <p:cNvSpPr>
            <a:spLocks noGrp="1"/>
          </p:cNvSpPr>
          <p:nvPr>
            <p:ph idx="1"/>
          </p:nvPr>
        </p:nvSpPr>
        <p:spPr/>
        <p:txBody>
          <a:bodyPr/>
          <a:lstStyle/>
          <a:p>
            <a:pPr marL="514350" indent="-514350">
              <a:buAutoNum type="arabicPeriod"/>
            </a:pPr>
            <a:r>
              <a:rPr lang="en-GB" dirty="0">
                <a:solidFill>
                  <a:srgbClr val="33CCCC"/>
                </a:solidFill>
              </a:rPr>
              <a:t>Terminology</a:t>
            </a:r>
          </a:p>
          <a:p>
            <a:pPr marL="514350" indent="-514350">
              <a:buAutoNum type="arabicPeriod"/>
            </a:pPr>
            <a:r>
              <a:rPr lang="en-GB" dirty="0">
                <a:solidFill>
                  <a:srgbClr val="33CCCC"/>
                </a:solidFill>
              </a:rPr>
              <a:t>The Scottish context for autism and inclusion</a:t>
            </a:r>
          </a:p>
          <a:p>
            <a:pPr marL="514350" indent="-514350">
              <a:buAutoNum type="arabicPeriod"/>
            </a:pPr>
            <a:r>
              <a:rPr lang="en-GB" b="1" dirty="0">
                <a:solidFill>
                  <a:srgbClr val="33CCCC"/>
                </a:solidFill>
              </a:rPr>
              <a:t>Understanding Autism</a:t>
            </a:r>
          </a:p>
          <a:p>
            <a:pPr marL="514350" indent="-514350">
              <a:buAutoNum type="arabicPeriod"/>
            </a:pPr>
            <a:r>
              <a:rPr lang="en-GB" dirty="0">
                <a:solidFill>
                  <a:srgbClr val="33CCCC"/>
                </a:solidFill>
              </a:rPr>
              <a:t>Assessment and Monitoring </a:t>
            </a:r>
          </a:p>
          <a:p>
            <a:pPr marL="514350" indent="-514350">
              <a:buAutoNum type="arabicPeriod"/>
            </a:pPr>
            <a:r>
              <a:rPr lang="en-GB" dirty="0">
                <a:solidFill>
                  <a:srgbClr val="33CCCC"/>
                </a:solidFill>
              </a:rPr>
              <a:t>Supporting Learners and Families</a:t>
            </a:r>
          </a:p>
          <a:p>
            <a:pPr marL="514350" indent="-514350">
              <a:buAutoNum type="arabicPeriod"/>
            </a:pPr>
            <a:r>
              <a:rPr lang="en-GB" dirty="0">
                <a:solidFill>
                  <a:srgbClr val="33CCCC"/>
                </a:solidFill>
              </a:rPr>
              <a:t>Social and Emotional Wellbeing</a:t>
            </a:r>
          </a:p>
          <a:p>
            <a:pPr marL="514350" indent="-514350">
              <a:buAutoNum type="arabicPeriod"/>
            </a:pPr>
            <a:r>
              <a:rPr lang="en-GB" dirty="0">
                <a:solidFill>
                  <a:srgbClr val="33CCCC"/>
                </a:solidFill>
              </a:rPr>
              <a:t>Transitions</a:t>
            </a:r>
          </a:p>
          <a:p>
            <a:pPr marL="0" indent="0">
              <a:buNone/>
            </a:pPr>
            <a:endParaRPr lang="en-GB" dirty="0"/>
          </a:p>
        </p:txBody>
      </p:sp>
      <p:sp>
        <p:nvSpPr>
          <p:cNvPr id="4" name="Left Arrow 3"/>
          <p:cNvSpPr/>
          <p:nvPr/>
        </p:nvSpPr>
        <p:spPr>
          <a:xfrm>
            <a:off x="4935466" y="2807106"/>
            <a:ext cx="2767263" cy="529389"/>
          </a:xfrm>
          <a:prstGeom prst="leftArrow">
            <a:avLst/>
          </a:prstGeom>
          <a:solidFill>
            <a:srgbClr val="33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7143839" y="2938860"/>
            <a:ext cx="871804" cy="871804"/>
          </a:xfrm>
          <a:prstGeom prst="rect">
            <a:avLst/>
          </a:prstGeom>
        </p:spPr>
      </p:pic>
    </p:spTree>
    <p:extLst>
      <p:ext uri="{BB962C8B-B14F-4D97-AF65-F5344CB8AC3E}">
        <p14:creationId xmlns:p14="http://schemas.microsoft.com/office/powerpoint/2010/main" val="4175262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pPr marL="0" indent="0">
              <a:buNone/>
            </a:pPr>
            <a:r>
              <a:rPr lang="en-US" sz="1400" b="1" dirty="0"/>
              <a:t>Education Scotland</a:t>
            </a:r>
          </a:p>
          <a:p>
            <a:pPr marL="0" indent="0">
              <a:buNone/>
            </a:pPr>
            <a:r>
              <a:rPr lang="en-US" sz="1400" dirty="0" err="1"/>
              <a:t>Denholm</a:t>
            </a:r>
            <a:r>
              <a:rPr lang="en-US" sz="1400" dirty="0"/>
              <a:t> House</a:t>
            </a:r>
            <a:endParaRPr lang="en-GB" sz="1400" dirty="0"/>
          </a:p>
          <a:p>
            <a:pPr marL="0" indent="0">
              <a:buNone/>
            </a:pPr>
            <a:r>
              <a:rPr lang="en-US" sz="1400" dirty="0" err="1"/>
              <a:t>Almondvale</a:t>
            </a:r>
            <a:r>
              <a:rPr lang="en-US" sz="1400" dirty="0"/>
              <a:t> Business Park</a:t>
            </a:r>
            <a:endParaRPr lang="en-GB" sz="1400" dirty="0"/>
          </a:p>
          <a:p>
            <a:pPr marL="0" indent="0">
              <a:buNone/>
            </a:pPr>
            <a:r>
              <a:rPr lang="en-US" sz="1400" dirty="0" err="1"/>
              <a:t>Almondvale</a:t>
            </a:r>
            <a:r>
              <a:rPr lang="en-US" sz="1400" dirty="0"/>
              <a:t> Way</a:t>
            </a:r>
            <a:endParaRPr lang="en-GB" sz="1400" dirty="0"/>
          </a:p>
          <a:p>
            <a:pPr marL="0" indent="0">
              <a:buNone/>
            </a:pPr>
            <a:r>
              <a:rPr lang="en-US" sz="1400" dirty="0"/>
              <a:t>Livingston EH54 6GA</a:t>
            </a:r>
            <a:endParaRPr lang="en-GB" sz="1400" dirty="0"/>
          </a:p>
          <a:p>
            <a:endParaRPr lang="en-GB" sz="1400" dirty="0"/>
          </a:p>
          <a:p>
            <a:r>
              <a:rPr lang="en-US" sz="1400" b="1" dirty="0"/>
              <a:t>T   </a:t>
            </a:r>
            <a:r>
              <a:rPr lang="en-US" sz="1400" dirty="0"/>
              <a:t>+44 (0)131 244 5000</a:t>
            </a:r>
            <a:endParaRPr lang="en-GB" sz="1400" dirty="0"/>
          </a:p>
          <a:p>
            <a:r>
              <a:rPr lang="en-US" sz="1400" b="1" dirty="0"/>
              <a:t>E   </a:t>
            </a:r>
            <a:r>
              <a:rPr lang="en-US" sz="1400" dirty="0"/>
              <a:t>enquiries@educationscotland.gsi.gov.uk</a:t>
            </a:r>
            <a:endParaRPr lang="en-GB" sz="1400" dirty="0"/>
          </a:p>
          <a:p>
            <a:r>
              <a:rPr lang="en-US" sz="1400" dirty="0"/>
              <a:t> </a:t>
            </a:r>
            <a:endParaRPr lang="en-GB" sz="1400" dirty="0"/>
          </a:p>
        </p:txBody>
      </p:sp>
      <p:pic>
        <p:nvPicPr>
          <p:cNvPr id="4" name="Picture 3"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9653" t="15093" r="10209" b="27991"/>
          <a:stretch/>
        </p:blipFill>
        <p:spPr>
          <a:xfrm>
            <a:off x="546913" y="398639"/>
            <a:ext cx="2604792" cy="1131025"/>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6"/>
            <a:ext cx="12209380" cy="3105484"/>
          </a:xfrm>
          <a:prstGeom prst="rect">
            <a:avLst/>
          </a:prstGeom>
        </p:spPr>
      </p:pic>
      <p:sp>
        <p:nvSpPr>
          <p:cNvPr id="5"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4201753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This week’s session</a:t>
            </a:r>
          </a:p>
        </p:txBody>
      </p:sp>
      <p:sp>
        <p:nvSpPr>
          <p:cNvPr id="3" name="Content Placeholder 2"/>
          <p:cNvSpPr>
            <a:spLocks noGrp="1"/>
          </p:cNvSpPr>
          <p:nvPr>
            <p:ph idx="1"/>
          </p:nvPr>
        </p:nvSpPr>
        <p:spPr/>
        <p:txBody>
          <a:bodyPr/>
          <a:lstStyle/>
          <a:p>
            <a:pPr marL="514350" indent="-514350">
              <a:buAutoNum type="arabicPeriod"/>
            </a:pPr>
            <a:r>
              <a:rPr lang="en-GB" dirty="0">
                <a:solidFill>
                  <a:srgbClr val="33CCCC"/>
                </a:solidFill>
              </a:rPr>
              <a:t>Terminology</a:t>
            </a:r>
          </a:p>
          <a:p>
            <a:pPr marL="514350" indent="-514350">
              <a:buAutoNum type="arabicPeriod"/>
            </a:pPr>
            <a:r>
              <a:rPr lang="en-GB" b="1" dirty="0">
                <a:solidFill>
                  <a:srgbClr val="33CCCC"/>
                </a:solidFill>
              </a:rPr>
              <a:t>The Scottish context for autism and inclusion</a:t>
            </a:r>
          </a:p>
          <a:p>
            <a:pPr marL="514350" indent="-514350">
              <a:buAutoNum type="arabicPeriod"/>
            </a:pPr>
            <a:r>
              <a:rPr lang="en-GB" dirty="0">
                <a:solidFill>
                  <a:srgbClr val="33CCCC"/>
                </a:solidFill>
              </a:rPr>
              <a:t>Understanding Autism</a:t>
            </a:r>
          </a:p>
          <a:p>
            <a:pPr marL="514350" indent="-514350">
              <a:buAutoNum type="arabicPeriod"/>
            </a:pPr>
            <a:r>
              <a:rPr lang="en-GB" dirty="0">
                <a:solidFill>
                  <a:srgbClr val="33CCCC"/>
                </a:solidFill>
              </a:rPr>
              <a:t>Assessment and Monitoring </a:t>
            </a:r>
          </a:p>
          <a:p>
            <a:pPr marL="514350" indent="-514350">
              <a:buAutoNum type="arabicPeriod"/>
            </a:pPr>
            <a:r>
              <a:rPr lang="en-GB" dirty="0">
                <a:solidFill>
                  <a:srgbClr val="33CCCC"/>
                </a:solidFill>
              </a:rPr>
              <a:t>Supporting Learners and Families</a:t>
            </a:r>
          </a:p>
          <a:p>
            <a:pPr marL="514350" indent="-514350">
              <a:buAutoNum type="arabicPeriod"/>
            </a:pPr>
            <a:r>
              <a:rPr lang="en-GB" dirty="0">
                <a:solidFill>
                  <a:srgbClr val="33CCCC"/>
                </a:solidFill>
              </a:rPr>
              <a:t>Social and Emotional Wellbeing</a:t>
            </a:r>
          </a:p>
          <a:p>
            <a:pPr marL="514350" indent="-514350">
              <a:buAutoNum type="arabicPeriod"/>
            </a:pPr>
            <a:r>
              <a:rPr lang="en-GB" dirty="0">
                <a:solidFill>
                  <a:srgbClr val="33CCCC"/>
                </a:solidFill>
              </a:rPr>
              <a:t>Transitions</a:t>
            </a:r>
          </a:p>
          <a:p>
            <a:pPr marL="0" indent="0">
              <a:buNone/>
            </a:pPr>
            <a:endParaRPr lang="en-GB" dirty="0"/>
          </a:p>
        </p:txBody>
      </p:sp>
      <p:sp>
        <p:nvSpPr>
          <p:cNvPr id="4" name="Left Arrow 3"/>
          <p:cNvSpPr/>
          <p:nvPr/>
        </p:nvSpPr>
        <p:spPr>
          <a:xfrm>
            <a:off x="8327252" y="2286111"/>
            <a:ext cx="2767263" cy="529389"/>
          </a:xfrm>
          <a:prstGeom prst="leftArrow">
            <a:avLst/>
          </a:prstGeom>
          <a:solidFill>
            <a:srgbClr val="33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1839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Recap of Section 2 </a:t>
            </a:r>
            <a:br>
              <a:rPr lang="en-GB" b="1" dirty="0">
                <a:solidFill>
                  <a:srgbClr val="33CCCC"/>
                </a:solidFill>
              </a:rPr>
            </a:br>
            <a:r>
              <a:rPr lang="en-GB" b="1" dirty="0">
                <a:solidFill>
                  <a:srgbClr val="33CCCC"/>
                </a:solidFill>
              </a:rPr>
              <a:t>The Scottish Context for Autism and Inclusion</a:t>
            </a:r>
          </a:p>
        </p:txBody>
      </p:sp>
      <p:graphicFrame>
        <p:nvGraphicFramePr>
          <p:cNvPr id="4" name="Content Placeholder 3"/>
          <p:cNvGraphicFramePr>
            <a:graphicFrameLocks noGrp="1"/>
          </p:cNvGraphicFramePr>
          <p:nvPr>
            <p:ph idx="1"/>
          </p:nvPr>
        </p:nvGraphicFramePr>
        <p:xfrm>
          <a:off x="838200" y="3074194"/>
          <a:ext cx="10515600" cy="1554480"/>
        </p:xfrm>
        <a:graphic>
          <a:graphicData uri="http://schemas.openxmlformats.org/drawingml/2006/table">
            <a:tbl>
              <a:tblPr firstRow="1" bandRow="1">
                <a:tableStyleId>{5C22544A-7EE6-4342-B048-85BDC9FD1C3A}</a:tableStyleId>
              </a:tblPr>
              <a:tblGrid>
                <a:gridCol w="1536700">
                  <a:extLst>
                    <a:ext uri="{9D8B030D-6E8A-4147-A177-3AD203B41FA5}">
                      <a16:colId xmlns:a16="http://schemas.microsoft.com/office/drawing/2014/main" val="1853650713"/>
                    </a:ext>
                  </a:extLst>
                </a:gridCol>
                <a:gridCol w="8978900">
                  <a:extLst>
                    <a:ext uri="{9D8B030D-6E8A-4147-A177-3AD203B41FA5}">
                      <a16:colId xmlns:a16="http://schemas.microsoft.com/office/drawing/2014/main" val="3978950246"/>
                    </a:ext>
                  </a:extLst>
                </a:gridCol>
              </a:tblGrid>
              <a:tr h="370840">
                <a:tc>
                  <a:txBody>
                    <a:bodyPr/>
                    <a:lstStyle/>
                    <a:p>
                      <a:pPr marL="228600" algn="l">
                        <a:spcAft>
                          <a:spcPts val="0"/>
                        </a:spcAft>
                      </a:pPr>
                      <a:r>
                        <a:rPr lang="en-GB" sz="2800" b="1" dirty="0">
                          <a:solidFill>
                            <a:srgbClr val="33CCCC"/>
                          </a:solidFill>
                          <a:effectLst/>
                        </a:rPr>
                        <a:t>2.1 </a:t>
                      </a:r>
                      <a:endParaRPr lang="en-GB" sz="2800" b="1" dirty="0">
                        <a:solidFill>
                          <a:srgbClr val="33CCC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95EFE4"/>
                    </a:solidFill>
                  </a:tcPr>
                </a:tc>
                <a:tc>
                  <a:txBody>
                    <a:bodyPr/>
                    <a:lstStyle/>
                    <a:p>
                      <a:pPr marL="228600" algn="l">
                        <a:spcAft>
                          <a:spcPts val="0"/>
                        </a:spcAft>
                      </a:pPr>
                      <a:r>
                        <a:rPr lang="en-GB" sz="2800" b="1" dirty="0">
                          <a:solidFill>
                            <a:srgbClr val="33CCCC"/>
                          </a:solidFill>
                          <a:effectLst/>
                          <a:latin typeface="+mn-lt"/>
                          <a:ea typeface="+mn-ea"/>
                          <a:cs typeface="+mn-cs"/>
                        </a:rPr>
                        <a:t>The</a:t>
                      </a:r>
                      <a:r>
                        <a:rPr lang="en-GB" sz="2800" b="1" baseline="0" dirty="0">
                          <a:solidFill>
                            <a:srgbClr val="33CCCC"/>
                          </a:solidFill>
                          <a:effectLst/>
                          <a:latin typeface="+mn-lt"/>
                          <a:ea typeface="+mn-ea"/>
                          <a:cs typeface="+mn-cs"/>
                        </a:rPr>
                        <a:t> Scottish context</a:t>
                      </a:r>
                      <a:endParaRPr lang="en-GB" sz="2800" b="1" dirty="0">
                        <a:solidFill>
                          <a:srgbClr val="33CCC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CCFFFF"/>
                    </a:solidFill>
                  </a:tcPr>
                </a:tc>
                <a:extLst>
                  <a:ext uri="{0D108BD9-81ED-4DB2-BD59-A6C34878D82A}">
                    <a16:rowId xmlns:a16="http://schemas.microsoft.com/office/drawing/2014/main" val="257527358"/>
                  </a:ext>
                </a:extLst>
              </a:tr>
              <a:tr h="370840">
                <a:tc>
                  <a:txBody>
                    <a:bodyPr/>
                    <a:lstStyle/>
                    <a:p>
                      <a:pPr marL="228600" algn="l">
                        <a:spcAft>
                          <a:spcPts val="0"/>
                        </a:spcAft>
                      </a:pPr>
                      <a:r>
                        <a:rPr lang="en-GB" sz="2800" b="1" dirty="0">
                          <a:solidFill>
                            <a:srgbClr val="33CCCC"/>
                          </a:solidFill>
                          <a:effectLst/>
                        </a:rPr>
                        <a:t>2.2</a:t>
                      </a:r>
                      <a:endParaRPr lang="en-GB" sz="2800" b="1" dirty="0">
                        <a:solidFill>
                          <a:srgbClr val="33CCC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95EFE4"/>
                    </a:solidFill>
                  </a:tcPr>
                </a:tc>
                <a:tc>
                  <a:txBody>
                    <a:bodyPr/>
                    <a:lstStyle/>
                    <a:p>
                      <a:pPr marL="228600" algn="l">
                        <a:spcAft>
                          <a:spcPts val="0"/>
                        </a:spcAft>
                      </a:pPr>
                      <a:r>
                        <a:rPr lang="en-GB" sz="2800" b="1" dirty="0">
                          <a:solidFill>
                            <a:srgbClr val="33CCCC"/>
                          </a:solidFill>
                          <a:effectLst/>
                          <a:latin typeface="+mn-lt"/>
                          <a:ea typeface="+mn-ea"/>
                          <a:cs typeface="+mn-cs"/>
                        </a:rPr>
                        <a:t>Legislative</a:t>
                      </a:r>
                      <a:r>
                        <a:rPr lang="en-GB" sz="2800" b="1" baseline="0" dirty="0">
                          <a:solidFill>
                            <a:srgbClr val="33CCCC"/>
                          </a:solidFill>
                          <a:effectLst/>
                          <a:latin typeface="+mn-lt"/>
                          <a:ea typeface="+mn-ea"/>
                          <a:cs typeface="+mn-cs"/>
                        </a:rPr>
                        <a:t> and policy frameworks</a:t>
                      </a:r>
                      <a:endParaRPr lang="en-GB" sz="2800" b="1" dirty="0">
                        <a:solidFill>
                          <a:srgbClr val="33CCC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CCFFFF"/>
                    </a:solidFill>
                  </a:tcPr>
                </a:tc>
                <a:extLst>
                  <a:ext uri="{0D108BD9-81ED-4DB2-BD59-A6C34878D82A}">
                    <a16:rowId xmlns:a16="http://schemas.microsoft.com/office/drawing/2014/main" val="1244833715"/>
                  </a:ext>
                </a:extLst>
              </a:tr>
              <a:tr h="370840">
                <a:tc>
                  <a:txBody>
                    <a:bodyPr/>
                    <a:lstStyle/>
                    <a:p>
                      <a:pPr marL="228600" algn="l">
                        <a:spcAft>
                          <a:spcPts val="0"/>
                        </a:spcAft>
                      </a:pPr>
                      <a:r>
                        <a:rPr lang="en-GB" sz="2800" b="1" dirty="0">
                          <a:solidFill>
                            <a:srgbClr val="33CCCC"/>
                          </a:solidFill>
                          <a:effectLst/>
                        </a:rPr>
                        <a:t>2.3</a:t>
                      </a:r>
                      <a:endParaRPr lang="en-GB" sz="2800" b="1" dirty="0">
                        <a:solidFill>
                          <a:srgbClr val="33CCC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95EFE4"/>
                    </a:solidFill>
                  </a:tcPr>
                </a:tc>
                <a:tc>
                  <a:txBody>
                    <a:bodyPr/>
                    <a:lstStyle/>
                    <a:p>
                      <a:pPr marL="228600" algn="l">
                        <a:spcAft>
                          <a:spcPts val="0"/>
                        </a:spcAft>
                      </a:pPr>
                      <a:r>
                        <a:rPr lang="en-GB" sz="2800" b="1" dirty="0">
                          <a:solidFill>
                            <a:srgbClr val="33CCCC"/>
                          </a:solidFill>
                          <a:effectLst/>
                          <a:latin typeface="+mn-lt"/>
                          <a:ea typeface="+mn-ea"/>
                          <a:cs typeface="+mn-cs"/>
                        </a:rPr>
                        <a:t>Inclusion</a:t>
                      </a:r>
                      <a:r>
                        <a:rPr lang="en-GB" sz="2800" b="1" baseline="0" dirty="0">
                          <a:solidFill>
                            <a:srgbClr val="33CCCC"/>
                          </a:solidFill>
                          <a:effectLst/>
                          <a:latin typeface="+mn-lt"/>
                          <a:ea typeface="+mn-ea"/>
                          <a:cs typeface="+mn-cs"/>
                        </a:rPr>
                        <a:t> and supporting autistic learners</a:t>
                      </a:r>
                      <a:endParaRPr lang="en-GB" sz="2800" b="1" dirty="0">
                        <a:solidFill>
                          <a:srgbClr val="33CCC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CCFFFF"/>
                    </a:solidFill>
                  </a:tcPr>
                </a:tc>
                <a:extLst>
                  <a:ext uri="{0D108BD9-81ED-4DB2-BD59-A6C34878D82A}">
                    <a16:rowId xmlns:a16="http://schemas.microsoft.com/office/drawing/2014/main" val="311675506"/>
                  </a:ext>
                </a:extLst>
              </a:tr>
            </a:tbl>
          </a:graphicData>
        </a:graphic>
      </p:graphicFrame>
    </p:spTree>
    <p:extLst>
      <p:ext uri="{BB962C8B-B14F-4D97-AF65-F5344CB8AC3E}">
        <p14:creationId xmlns:p14="http://schemas.microsoft.com/office/powerpoint/2010/main" val="3899543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2.1 The Scottish Context</a:t>
            </a:r>
          </a:p>
        </p:txBody>
      </p:sp>
      <p:pic>
        <p:nvPicPr>
          <p:cNvPr id="4" name="Content Placeholder 3"/>
          <p:cNvPicPr>
            <a:picLocks noGrp="1" noChangeAspect="1"/>
          </p:cNvPicPr>
          <p:nvPr>
            <p:ph idx="1"/>
          </p:nvPr>
        </p:nvPicPr>
        <p:blipFill>
          <a:blip r:embed="rId3"/>
          <a:stretch>
            <a:fillRect/>
          </a:stretch>
        </p:blipFill>
        <p:spPr>
          <a:xfrm>
            <a:off x="3657600" y="2272506"/>
            <a:ext cx="4876800" cy="3457575"/>
          </a:xfrm>
          <a:prstGeom prst="rect">
            <a:avLst/>
          </a:prstGeom>
        </p:spPr>
      </p:pic>
      <p:sp>
        <p:nvSpPr>
          <p:cNvPr id="3" name="Rectangle 2"/>
          <p:cNvSpPr/>
          <p:nvPr/>
        </p:nvSpPr>
        <p:spPr>
          <a:xfrm>
            <a:off x="420914" y="5988733"/>
            <a:ext cx="6096000" cy="646331"/>
          </a:xfrm>
          <a:prstGeom prst="rect">
            <a:avLst/>
          </a:prstGeom>
        </p:spPr>
        <p:txBody>
          <a:bodyPr>
            <a:spAutoFit/>
          </a:bodyPr>
          <a:lstStyle/>
          <a:p>
            <a:r>
              <a:rPr lang="en-GB" dirty="0">
                <a:hlinkClick r:id="rId4"/>
              </a:rPr>
              <a:t>https://www.gov.scot/publications/guidance-presumption-provide-education-mainstream-setting/pages/2/</a:t>
            </a:r>
            <a:r>
              <a:rPr lang="en-GB" dirty="0"/>
              <a:t> </a:t>
            </a:r>
          </a:p>
        </p:txBody>
      </p:sp>
      <p:pic>
        <p:nvPicPr>
          <p:cNvPr id="5" name="Picture 4"/>
          <p:cNvPicPr>
            <a:picLocks noChangeAspect="1"/>
          </p:cNvPicPr>
          <p:nvPr/>
        </p:nvPicPr>
        <p:blipFill>
          <a:blip r:embed="rId5"/>
          <a:stretch>
            <a:fillRect/>
          </a:stretch>
        </p:blipFill>
        <p:spPr>
          <a:xfrm>
            <a:off x="420914" y="4202057"/>
            <a:ext cx="1790700" cy="1657350"/>
          </a:xfrm>
          <a:prstGeom prst="rect">
            <a:avLst/>
          </a:prstGeom>
        </p:spPr>
      </p:pic>
    </p:spTree>
    <p:extLst>
      <p:ext uri="{BB962C8B-B14F-4D97-AF65-F5344CB8AC3E}">
        <p14:creationId xmlns:p14="http://schemas.microsoft.com/office/powerpoint/2010/main" val="32138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2.2 Legislative and policy frameworks</a:t>
            </a:r>
          </a:p>
        </p:txBody>
      </p:sp>
      <p:pic>
        <p:nvPicPr>
          <p:cNvPr id="4" name="Content Placeholder 3"/>
          <p:cNvPicPr>
            <a:picLocks noGrp="1" noChangeAspect="1"/>
          </p:cNvPicPr>
          <p:nvPr>
            <p:ph idx="1"/>
          </p:nvPr>
        </p:nvPicPr>
        <p:blipFill>
          <a:blip r:embed="rId3"/>
          <a:stretch>
            <a:fillRect/>
          </a:stretch>
        </p:blipFill>
        <p:spPr>
          <a:xfrm>
            <a:off x="3101521" y="2864785"/>
            <a:ext cx="4762500" cy="1952625"/>
          </a:xfrm>
          <a:prstGeom prst="rect">
            <a:avLst/>
          </a:prstGeom>
        </p:spPr>
      </p:pic>
      <p:pic>
        <p:nvPicPr>
          <p:cNvPr id="5" name="Picture 4"/>
          <p:cNvPicPr>
            <a:picLocks noChangeAspect="1"/>
          </p:cNvPicPr>
          <p:nvPr/>
        </p:nvPicPr>
        <p:blipFill>
          <a:blip r:embed="rId4"/>
          <a:stretch>
            <a:fillRect/>
          </a:stretch>
        </p:blipFill>
        <p:spPr>
          <a:xfrm>
            <a:off x="3276599" y="1690688"/>
            <a:ext cx="4876800" cy="962025"/>
          </a:xfrm>
          <a:prstGeom prst="rect">
            <a:avLst/>
          </a:prstGeom>
        </p:spPr>
      </p:pic>
      <p:pic>
        <p:nvPicPr>
          <p:cNvPr id="3" name="Picture 2"/>
          <p:cNvPicPr>
            <a:picLocks noChangeAspect="1"/>
          </p:cNvPicPr>
          <p:nvPr/>
        </p:nvPicPr>
        <p:blipFill>
          <a:blip r:embed="rId5"/>
          <a:stretch>
            <a:fillRect/>
          </a:stretch>
        </p:blipFill>
        <p:spPr>
          <a:xfrm>
            <a:off x="374197" y="5147865"/>
            <a:ext cx="1790700" cy="1657350"/>
          </a:xfrm>
          <a:prstGeom prst="rect">
            <a:avLst/>
          </a:prstGeom>
        </p:spPr>
      </p:pic>
      <p:sp>
        <p:nvSpPr>
          <p:cNvPr id="7" name="Rectangle 6"/>
          <p:cNvSpPr/>
          <p:nvPr/>
        </p:nvSpPr>
        <p:spPr>
          <a:xfrm>
            <a:off x="2225223" y="5779435"/>
            <a:ext cx="6096000" cy="369332"/>
          </a:xfrm>
          <a:prstGeom prst="rect">
            <a:avLst/>
          </a:prstGeom>
        </p:spPr>
        <p:txBody>
          <a:bodyPr>
            <a:spAutoFit/>
          </a:bodyPr>
          <a:lstStyle/>
          <a:p>
            <a:r>
              <a:rPr lang="en-GB" dirty="0">
                <a:hlinkClick r:id="rId6"/>
              </a:rPr>
              <a:t>Attributes and capabilities of the four capacities</a:t>
            </a:r>
            <a:r>
              <a:rPr lang="en-GB" dirty="0"/>
              <a:t> </a:t>
            </a:r>
          </a:p>
        </p:txBody>
      </p:sp>
      <p:sp>
        <p:nvSpPr>
          <p:cNvPr id="8" name="Rectangle 7"/>
          <p:cNvSpPr/>
          <p:nvPr/>
        </p:nvSpPr>
        <p:spPr>
          <a:xfrm>
            <a:off x="2164897" y="6321259"/>
            <a:ext cx="6096000" cy="369332"/>
          </a:xfrm>
          <a:prstGeom prst="rect">
            <a:avLst/>
          </a:prstGeom>
        </p:spPr>
        <p:txBody>
          <a:bodyPr>
            <a:spAutoFit/>
          </a:bodyPr>
          <a:lstStyle/>
          <a:p>
            <a:r>
              <a:rPr lang="en-GB" dirty="0">
                <a:hlinkClick r:id="rId7"/>
              </a:rPr>
              <a:t>Curriculum for Excellence and the Refreshed Narrative</a:t>
            </a:r>
            <a:r>
              <a:rPr lang="en-GB" dirty="0"/>
              <a:t> </a:t>
            </a:r>
          </a:p>
        </p:txBody>
      </p:sp>
    </p:spTree>
    <p:extLst>
      <p:ext uri="{BB962C8B-B14F-4D97-AF65-F5344CB8AC3E}">
        <p14:creationId xmlns:p14="http://schemas.microsoft.com/office/powerpoint/2010/main" val="2170886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4"/>
          <p:cNvPicPr>
            <a:picLocks noChangeAspect="1"/>
          </p:cNvPicPr>
          <p:nvPr/>
        </p:nvPicPr>
        <p:blipFill>
          <a:blip r:embed="rId3"/>
          <a:stretch>
            <a:fillRect/>
          </a:stretch>
        </p:blipFill>
        <p:spPr>
          <a:xfrm>
            <a:off x="10280651" y="3238954"/>
            <a:ext cx="1790700" cy="1657350"/>
          </a:xfrm>
          <a:prstGeom prst="rect">
            <a:avLst/>
          </a:prstGeom>
        </p:spPr>
      </p:pic>
      <p:pic>
        <p:nvPicPr>
          <p:cNvPr id="7" name="Content Placeholder 6"/>
          <p:cNvPicPr>
            <a:picLocks noGrp="1" noChangeAspect="1"/>
          </p:cNvPicPr>
          <p:nvPr>
            <p:ph idx="1"/>
          </p:nvPr>
        </p:nvPicPr>
        <p:blipFill>
          <a:blip r:embed="rId4"/>
          <a:stretch>
            <a:fillRect/>
          </a:stretch>
        </p:blipFill>
        <p:spPr>
          <a:xfrm>
            <a:off x="838200" y="130629"/>
            <a:ext cx="9206256" cy="6572172"/>
          </a:xfrm>
          <a:prstGeom prst="rect">
            <a:avLst/>
          </a:prstGeom>
        </p:spPr>
      </p:pic>
    </p:spTree>
    <p:extLst>
      <p:ext uri="{BB962C8B-B14F-4D97-AF65-F5344CB8AC3E}">
        <p14:creationId xmlns:p14="http://schemas.microsoft.com/office/powerpoint/2010/main" val="428684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2.2 Legislative and policy frameworks</a:t>
            </a:r>
            <a:endParaRPr lang="en-GB" dirty="0"/>
          </a:p>
        </p:txBody>
      </p:sp>
      <p:pic>
        <p:nvPicPr>
          <p:cNvPr id="4" name="Content Placeholder 3"/>
          <p:cNvPicPr>
            <a:picLocks noGrp="1" noChangeAspect="1"/>
          </p:cNvPicPr>
          <p:nvPr>
            <p:ph idx="1"/>
          </p:nvPr>
        </p:nvPicPr>
        <p:blipFill>
          <a:blip r:embed="rId3"/>
          <a:stretch>
            <a:fillRect/>
          </a:stretch>
        </p:blipFill>
        <p:spPr>
          <a:xfrm>
            <a:off x="3913443" y="1882750"/>
            <a:ext cx="4365114" cy="4237087"/>
          </a:xfrm>
          <a:prstGeom prst="rect">
            <a:avLst/>
          </a:prstGeom>
        </p:spPr>
      </p:pic>
      <p:pic>
        <p:nvPicPr>
          <p:cNvPr id="5" name="Picture 4"/>
          <p:cNvPicPr>
            <a:picLocks noChangeAspect="1"/>
          </p:cNvPicPr>
          <p:nvPr/>
        </p:nvPicPr>
        <p:blipFill>
          <a:blip r:embed="rId4"/>
          <a:stretch>
            <a:fillRect/>
          </a:stretch>
        </p:blipFill>
        <p:spPr>
          <a:xfrm>
            <a:off x="232229" y="4443437"/>
            <a:ext cx="1714500" cy="1676400"/>
          </a:xfrm>
          <a:prstGeom prst="rect">
            <a:avLst/>
          </a:prstGeom>
        </p:spPr>
      </p:pic>
      <p:sp>
        <p:nvSpPr>
          <p:cNvPr id="6" name="Rectangle 5"/>
          <p:cNvSpPr/>
          <p:nvPr/>
        </p:nvSpPr>
        <p:spPr>
          <a:xfrm>
            <a:off x="232229" y="6311899"/>
            <a:ext cx="6096000" cy="369332"/>
          </a:xfrm>
          <a:prstGeom prst="rect">
            <a:avLst/>
          </a:prstGeom>
        </p:spPr>
        <p:txBody>
          <a:bodyPr>
            <a:spAutoFit/>
          </a:bodyPr>
          <a:lstStyle/>
          <a:p>
            <a:r>
              <a:rPr lang="en-GB" dirty="0">
                <a:hlinkClick r:id="rId5"/>
              </a:rPr>
              <a:t>Scottish Educational Legislative and Policy Framework</a:t>
            </a:r>
            <a:r>
              <a:rPr lang="en-GB" dirty="0"/>
              <a:t> </a:t>
            </a:r>
          </a:p>
        </p:txBody>
      </p:sp>
    </p:spTree>
    <p:extLst>
      <p:ext uri="{BB962C8B-B14F-4D97-AF65-F5344CB8AC3E}">
        <p14:creationId xmlns:p14="http://schemas.microsoft.com/office/powerpoint/2010/main" val="3330486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628" y="635453"/>
            <a:ext cx="10515600" cy="5591176"/>
          </a:xfrm>
        </p:spPr>
        <p:txBody>
          <a:bodyPr>
            <a:normAutofit fontScale="32500" lnSpcReduction="20000"/>
          </a:bodyPr>
          <a:lstStyle/>
          <a:p>
            <a:r>
              <a:rPr lang="en-GB" sz="7000" dirty="0">
                <a:solidFill>
                  <a:srgbClr val="33CCCC"/>
                </a:solidFill>
              </a:rPr>
              <a:t>United Nations Rights of the Child (</a:t>
            </a:r>
            <a:r>
              <a:rPr lang="en-GB" sz="7000" dirty="0" err="1">
                <a:solidFill>
                  <a:srgbClr val="33CCCC"/>
                </a:solidFill>
              </a:rPr>
              <a:t>UNCRC</a:t>
            </a:r>
            <a:r>
              <a:rPr lang="en-GB" sz="7000" dirty="0">
                <a:solidFill>
                  <a:srgbClr val="33CCCC"/>
                </a:solidFill>
              </a:rPr>
              <a:t>)</a:t>
            </a:r>
          </a:p>
          <a:p>
            <a:r>
              <a:rPr lang="en-GB" sz="7000" dirty="0">
                <a:solidFill>
                  <a:srgbClr val="33CCCC"/>
                </a:solidFill>
              </a:rPr>
              <a:t>Disability Strategies and Pupils’ Educational Records (2002)</a:t>
            </a:r>
          </a:p>
          <a:p>
            <a:r>
              <a:rPr lang="en-GB" sz="7000" dirty="0">
                <a:solidFill>
                  <a:srgbClr val="33CCCC"/>
                </a:solidFill>
              </a:rPr>
              <a:t>Curriculum for Excellence</a:t>
            </a:r>
          </a:p>
          <a:p>
            <a:r>
              <a:rPr lang="en-GB" sz="7000" dirty="0">
                <a:solidFill>
                  <a:srgbClr val="33CCCC"/>
                </a:solidFill>
              </a:rPr>
              <a:t>Additional Support for Learning (Scotland) Act 2004 (as amended 2009) (</a:t>
            </a:r>
            <a:r>
              <a:rPr lang="en-GB" sz="7000" dirty="0" err="1">
                <a:solidFill>
                  <a:srgbClr val="33CCCC"/>
                </a:solidFill>
              </a:rPr>
              <a:t>ASL</a:t>
            </a:r>
            <a:r>
              <a:rPr lang="en-GB" sz="7000" dirty="0">
                <a:solidFill>
                  <a:srgbClr val="33CCCC"/>
                </a:solidFill>
              </a:rPr>
              <a:t> ACT)</a:t>
            </a:r>
          </a:p>
          <a:p>
            <a:r>
              <a:rPr lang="en-GB" sz="7000" dirty="0">
                <a:solidFill>
                  <a:srgbClr val="33CCCC"/>
                </a:solidFill>
              </a:rPr>
              <a:t>Code of Practice to support the </a:t>
            </a:r>
            <a:r>
              <a:rPr lang="en-GB" sz="7000" dirty="0" err="1">
                <a:solidFill>
                  <a:srgbClr val="33CCCC"/>
                </a:solidFill>
              </a:rPr>
              <a:t>ASL</a:t>
            </a:r>
            <a:r>
              <a:rPr lang="en-GB" sz="7000" dirty="0">
                <a:solidFill>
                  <a:srgbClr val="33CCCC"/>
                </a:solidFill>
              </a:rPr>
              <a:t> ACT</a:t>
            </a:r>
          </a:p>
          <a:p>
            <a:r>
              <a:rPr lang="en-GB" sz="7000" dirty="0">
                <a:solidFill>
                  <a:srgbClr val="33CCCC"/>
                </a:solidFill>
              </a:rPr>
              <a:t>Equality Act (2010)</a:t>
            </a:r>
          </a:p>
          <a:p>
            <a:r>
              <a:rPr lang="en-GB" sz="7000" dirty="0">
                <a:solidFill>
                  <a:srgbClr val="33CCCC"/>
                </a:solidFill>
              </a:rPr>
              <a:t>The Scottish Autism Strategy (2011–2018)</a:t>
            </a:r>
          </a:p>
          <a:p>
            <a:r>
              <a:rPr lang="en-GB" sz="7000" dirty="0">
                <a:solidFill>
                  <a:srgbClr val="33CCCC"/>
                </a:solidFill>
              </a:rPr>
              <a:t>‘Getting it right for every child’ approach</a:t>
            </a:r>
          </a:p>
          <a:p>
            <a:r>
              <a:rPr lang="en-GB" sz="7000" dirty="0">
                <a:solidFill>
                  <a:srgbClr val="33CCCC"/>
                </a:solidFill>
              </a:rPr>
              <a:t>National Improvement Framework</a:t>
            </a:r>
          </a:p>
          <a:p>
            <a:r>
              <a:rPr lang="en-GB" sz="7000" dirty="0">
                <a:solidFill>
                  <a:srgbClr val="33CCCC"/>
                </a:solidFill>
              </a:rPr>
              <a:t>Scotland Delivery Plan</a:t>
            </a:r>
          </a:p>
          <a:p>
            <a:r>
              <a:rPr lang="en-GB" sz="7000" dirty="0">
                <a:solidFill>
                  <a:srgbClr val="33CCCC"/>
                </a:solidFill>
              </a:rPr>
              <a:t>Children and Young People Act (2014)</a:t>
            </a:r>
          </a:p>
          <a:p>
            <a:r>
              <a:rPr lang="en-GB" sz="7000" dirty="0">
                <a:solidFill>
                  <a:srgbClr val="33CCCC"/>
                </a:solidFill>
              </a:rPr>
              <a:t>Education (Scotland) (2016)</a:t>
            </a:r>
          </a:p>
          <a:p>
            <a:r>
              <a:rPr lang="en-GB" sz="7000" dirty="0">
                <a:solidFill>
                  <a:srgbClr val="33CCCC"/>
                </a:solidFill>
              </a:rPr>
              <a:t>Autism and the Equality Act (2010)</a:t>
            </a:r>
          </a:p>
          <a:p>
            <a:endParaRPr lang="en-GB" dirty="0"/>
          </a:p>
        </p:txBody>
      </p:sp>
    </p:spTree>
    <p:extLst>
      <p:ext uri="{BB962C8B-B14F-4D97-AF65-F5344CB8AC3E}">
        <p14:creationId xmlns:p14="http://schemas.microsoft.com/office/powerpoint/2010/main" val="407022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The Scottish Autism Strategy</a:t>
            </a:r>
            <a:br>
              <a:rPr lang="en-GB" b="1" dirty="0"/>
            </a:br>
            <a:endParaRPr lang="en-GB" dirty="0"/>
          </a:p>
        </p:txBody>
      </p:sp>
      <p:sp>
        <p:nvSpPr>
          <p:cNvPr id="3" name="Content Placeholder 2"/>
          <p:cNvSpPr>
            <a:spLocks noGrp="1"/>
          </p:cNvSpPr>
          <p:nvPr>
            <p:ph idx="1"/>
          </p:nvPr>
        </p:nvSpPr>
        <p:spPr/>
        <p:txBody>
          <a:bodyPr>
            <a:normAutofit lnSpcReduction="10000"/>
          </a:bodyPr>
          <a:lstStyle/>
          <a:p>
            <a:r>
              <a:rPr lang="en-GB" dirty="0">
                <a:solidFill>
                  <a:srgbClr val="33CCCC"/>
                </a:solidFill>
              </a:rPr>
              <a:t>The Scottish Strategy for Autism was created in 2011 to ensure that progress is made across Scotland in delivering quality services for children and adults on the autism spectrum. This is a ten-year national strategy for autism that addresses the entire autism spectrum and the whole lifespan of people living with autism spectrum disorder (</a:t>
            </a:r>
            <a:r>
              <a:rPr lang="en-GB" dirty="0" err="1">
                <a:solidFill>
                  <a:srgbClr val="33CCCC"/>
                </a:solidFill>
              </a:rPr>
              <a:t>ASD</a:t>
            </a:r>
            <a:r>
              <a:rPr lang="en-GB" dirty="0">
                <a:solidFill>
                  <a:srgbClr val="33CCCC"/>
                </a:solidFill>
              </a:rPr>
              <a:t>) in Scotland.</a:t>
            </a:r>
          </a:p>
          <a:p>
            <a:r>
              <a:rPr lang="en-GB" b="1" dirty="0">
                <a:solidFill>
                  <a:srgbClr val="33CCCC"/>
                </a:solidFill>
              </a:rPr>
              <a:t>The Scottish Autism Strategy vision</a:t>
            </a:r>
          </a:p>
          <a:p>
            <a:r>
              <a:rPr lang="en-GB" dirty="0">
                <a:solidFill>
                  <a:srgbClr val="33CCCC"/>
                </a:solidFill>
              </a:rPr>
              <a:t>Our vision is that individuals on the autism spectrum are respected, accepted and valued by their communities and have confidence in services to treat them fairly so that they are able to have meaningful and satisfying lives</a:t>
            </a:r>
          </a:p>
          <a:p>
            <a:endParaRPr lang="en-GB" dirty="0"/>
          </a:p>
        </p:txBody>
      </p:sp>
    </p:spTree>
    <p:extLst>
      <p:ext uri="{BB962C8B-B14F-4D97-AF65-F5344CB8AC3E}">
        <p14:creationId xmlns:p14="http://schemas.microsoft.com/office/powerpoint/2010/main" val="4091602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2729</Words>
  <Application>Microsoft Office PowerPoint</Application>
  <PresentationFormat>Widescreen</PresentationFormat>
  <Paragraphs>193</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Bold</vt:lpstr>
      <vt:lpstr>Calibri</vt:lpstr>
      <vt:lpstr>Calibri Light</vt:lpstr>
      <vt:lpstr>Segoe UI</vt:lpstr>
      <vt:lpstr>Office Theme</vt:lpstr>
      <vt:lpstr>PowerPoint Presentation</vt:lpstr>
      <vt:lpstr>This week’s session</vt:lpstr>
      <vt:lpstr>Recap of Section 2  The Scottish Context for Autism and Inclusion</vt:lpstr>
      <vt:lpstr>2.1 The Scottish Context</vt:lpstr>
      <vt:lpstr>2.2 Legislative and policy frameworks</vt:lpstr>
      <vt:lpstr>PowerPoint Presentation</vt:lpstr>
      <vt:lpstr>2.2 Legislative and policy frameworks</vt:lpstr>
      <vt:lpstr>PowerPoint Presentation</vt:lpstr>
      <vt:lpstr>The Scottish Autism Strategy </vt:lpstr>
      <vt:lpstr>PowerPoint Presentation</vt:lpstr>
      <vt:lpstr>Activity 3</vt:lpstr>
      <vt:lpstr>2.3 Inclusion and supporting autistic learners</vt:lpstr>
      <vt:lpstr>Activity 4</vt:lpstr>
      <vt:lpstr>Activity 5</vt:lpstr>
      <vt:lpstr>2.3 Inclusion and supporting autistic learners</vt:lpstr>
      <vt:lpstr>Gap Task</vt:lpstr>
      <vt:lpstr>Next session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The Scottish Context for Autism and Inclusion</dc:title>
  <dc:creator>Hayley Mcmurray</dc:creator>
  <cp:lastModifiedBy>Jeremy Stevenson</cp:lastModifiedBy>
  <cp:revision>9</cp:revision>
  <dcterms:created xsi:type="dcterms:W3CDTF">2022-06-29T10:04:28Z</dcterms:created>
  <dcterms:modified xsi:type="dcterms:W3CDTF">2024-01-17T16:27:56Z</dcterms:modified>
</cp:coreProperties>
</file>