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4" r:id="rId5"/>
    <p:sldId id="2862" r:id="rId6"/>
    <p:sldId id="2861" r:id="rId7"/>
    <p:sldId id="2754" r:id="rId8"/>
    <p:sldId id="2705" r:id="rId9"/>
    <p:sldId id="2863" r:id="rId10"/>
    <p:sldId id="2864" r:id="rId11"/>
    <p:sldId id="2865" r:id="rId12"/>
    <p:sldId id="621" r:id="rId13"/>
    <p:sldId id="2869" r:id="rId14"/>
    <p:sldId id="2868" r:id="rId15"/>
    <p:sldId id="350" r:id="rId16"/>
    <p:sldId id="2867" r:id="rId17"/>
    <p:sldId id="2866" r:id="rId18"/>
    <p:sldId id="2875" r:id="rId19"/>
    <p:sldId id="2876" r:id="rId20"/>
    <p:sldId id="2872" r:id="rId21"/>
    <p:sldId id="2874" r:id="rId22"/>
    <p:sldId id="2757" r:id="rId23"/>
    <p:sldId id="2766" r:id="rId24"/>
    <p:sldId id="28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AE2"/>
    <a:srgbClr val="00ABB5"/>
    <a:srgbClr val="D1EBFF"/>
    <a:srgbClr val="467DB4"/>
    <a:srgbClr val="578AD5"/>
    <a:srgbClr val="14BFDC"/>
    <a:srgbClr val="D2EABC"/>
    <a:srgbClr val="84C448"/>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E8D32-49D3-48D0-858A-F07EA8690DEE}" v="4" dt="2025-02-06T08:36:53.3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21" autoAdjust="0"/>
    <p:restoredTop sz="76923" autoAdjust="0"/>
  </p:normalViewPr>
  <p:slideViewPr>
    <p:cSldViewPr snapToGrid="0">
      <p:cViewPr varScale="1">
        <p:scale>
          <a:sx n="46" d="100"/>
          <a:sy n="46" d="100"/>
        </p:scale>
        <p:origin x="184" y="52"/>
      </p:cViewPr>
      <p:guideLst/>
    </p:cSldViewPr>
  </p:slideViewPr>
  <p:outlineViewPr>
    <p:cViewPr>
      <p:scale>
        <a:sx n="33" d="100"/>
        <a:sy n="33" d="100"/>
      </p:scale>
      <p:origin x="0" y="-25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441770\Downloads\Pupil+census+supplementary+statistics+2023+-+March%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3200" dirty="0">
                <a:solidFill>
                  <a:schemeClr val="accent1">
                    <a:lumMod val="50000"/>
                  </a:schemeClr>
                </a:solidFill>
              </a:rPr>
              <a:t>Reasons for needing additional support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95165800353385"/>
          <c:y val="0.14717536641861556"/>
          <c:w val="0.88033374504657502"/>
          <c:h val="0.4423467715764772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F76-4AAF-8F28-192CB2969363}"/>
              </c:ext>
            </c:extLst>
          </c:dPt>
          <c:cat>
            <c:strRef>
              <c:f>Sheet2!$A$2:$A$20</c:f>
              <c:strCache>
                <c:ptCount val="19"/>
                <c:pt idx="0">
                  <c:v>Social, emotional and behavioural difficulty</c:v>
                </c:pt>
                <c:pt idx="1">
                  <c:v>English as an additional language</c:v>
                </c:pt>
                <c:pt idx="2">
                  <c:v>Other moderate learning difficulty</c:v>
                </c:pt>
                <c:pt idx="3">
                  <c:v>Dyslexia</c:v>
                </c:pt>
                <c:pt idx="4">
                  <c:v>Other specific learning difficulty (e.g. numeric)</c:v>
                </c:pt>
                <c:pt idx="5">
                  <c:v>Autistic spectrum disorder</c:v>
                </c:pt>
                <c:pt idx="6">
                  <c:v>Family issues</c:v>
                </c:pt>
                <c:pt idx="7">
                  <c:v>Other</c:v>
                </c:pt>
                <c:pt idx="8">
                  <c:v>Language or speech disorder</c:v>
                </c:pt>
                <c:pt idx="9">
                  <c:v>Physical health problem</c:v>
                </c:pt>
                <c:pt idx="10">
                  <c:v>Communication Support Needs</c:v>
                </c:pt>
                <c:pt idx="11">
                  <c:v>Interrupted learning</c:v>
                </c:pt>
                <c:pt idx="12">
                  <c:v>Mental health problem</c:v>
                </c:pt>
                <c:pt idx="13">
                  <c:v>Looked after</c:v>
                </c:pt>
                <c:pt idx="14">
                  <c:v>Young Carer</c:v>
                </c:pt>
                <c:pt idx="15">
                  <c:v>Bereavement</c:v>
                </c:pt>
                <c:pt idx="16">
                  <c:v>More able pupil</c:v>
                </c:pt>
                <c:pt idx="17">
                  <c:v>Risk of Exclusion</c:v>
                </c:pt>
                <c:pt idx="18">
                  <c:v>Substance Misuse</c:v>
                </c:pt>
              </c:strCache>
            </c:strRef>
          </c:cat>
          <c:val>
            <c:numRef>
              <c:f>Sheet2!$B$2:$B$20</c:f>
              <c:numCache>
                <c:formatCode>_(* #,##0.00_);_(* \(#,##0.00\);_(* "-"??_);_(@_)</c:formatCode>
                <c:ptCount val="19"/>
                <c:pt idx="0">
                  <c:v>63078</c:v>
                </c:pt>
                <c:pt idx="1">
                  <c:v>51994</c:v>
                </c:pt>
                <c:pt idx="2">
                  <c:v>31424</c:v>
                </c:pt>
                <c:pt idx="3">
                  <c:v>30852</c:v>
                </c:pt>
                <c:pt idx="4">
                  <c:v>27202</c:v>
                </c:pt>
                <c:pt idx="5">
                  <c:v>30179</c:v>
                </c:pt>
                <c:pt idx="6">
                  <c:v>26243</c:v>
                </c:pt>
                <c:pt idx="7">
                  <c:v>25653</c:v>
                </c:pt>
                <c:pt idx="8">
                  <c:v>19597</c:v>
                </c:pt>
                <c:pt idx="9">
                  <c:v>17538</c:v>
                </c:pt>
                <c:pt idx="10">
                  <c:v>13853</c:v>
                </c:pt>
                <c:pt idx="11">
                  <c:v>11009</c:v>
                </c:pt>
                <c:pt idx="12">
                  <c:v>10884</c:v>
                </c:pt>
                <c:pt idx="13">
                  <c:v>9158</c:v>
                </c:pt>
                <c:pt idx="14">
                  <c:v>6568</c:v>
                </c:pt>
                <c:pt idx="15">
                  <c:v>5468</c:v>
                </c:pt>
                <c:pt idx="16">
                  <c:v>2885</c:v>
                </c:pt>
                <c:pt idx="17">
                  <c:v>1951</c:v>
                </c:pt>
                <c:pt idx="18">
                  <c:v>647</c:v>
                </c:pt>
              </c:numCache>
            </c:numRef>
          </c:val>
          <c:extLst>
            <c:ext xmlns:c16="http://schemas.microsoft.com/office/drawing/2014/chart" uri="{C3380CC4-5D6E-409C-BE32-E72D297353CC}">
              <c16:uniqueId val="{00000002-FF76-4AAF-8F28-192CB2969363}"/>
            </c:ext>
          </c:extLst>
        </c:ser>
        <c:dLbls>
          <c:showLegendKey val="0"/>
          <c:showVal val="0"/>
          <c:showCatName val="0"/>
          <c:showSerName val="0"/>
          <c:showPercent val="0"/>
          <c:showBubbleSize val="0"/>
        </c:dLbls>
        <c:gapWidth val="219"/>
        <c:overlap val="-27"/>
        <c:axId val="464657776"/>
        <c:axId val="695194864"/>
      </c:barChart>
      <c:catAx>
        <c:axId val="4646577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Support Need (a pupil may have more than one)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194864"/>
        <c:crosses val="autoZero"/>
        <c:auto val="1"/>
        <c:lblAlgn val="ctr"/>
        <c:lblOffset val="100"/>
        <c:noMultiLvlLbl val="0"/>
      </c:catAx>
      <c:valAx>
        <c:axId val="695194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65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0203D-794E-4616-BC63-6F81F573B303}" type="doc">
      <dgm:prSet loTypeId="urn:microsoft.com/office/officeart/2005/8/layout/hProcess9" loCatId="process" qsTypeId="urn:microsoft.com/office/officeart/2005/8/quickstyle/simple1" qsCatId="simple" csTypeId="urn:microsoft.com/office/officeart/2005/8/colors/accent1_2" csCatId="accent1" phldr="1"/>
      <dgm:spPr/>
    </dgm:pt>
    <dgm:pt modelId="{A636557F-26DF-4C9B-86A3-355540CE1D92}">
      <dgm:prSet phldrT="[Text]"/>
      <dgm:spPr/>
      <dgm:t>
        <a:bodyPr vert="horz"/>
        <a:lstStyle/>
        <a:p>
          <a:r>
            <a:rPr lang="en-GB"/>
            <a:t>Corporal Punishment</a:t>
          </a:r>
          <a:endParaRPr lang="en-GB" dirty="0"/>
        </a:p>
      </dgm:t>
      <dgm:extLst>
        <a:ext uri="{E40237B7-FDA0-4F09-8148-C483321AD2D9}">
          <dgm14:cNvPr xmlns:dgm14="http://schemas.microsoft.com/office/drawing/2010/diagram" id="0" name="" descr="Arrow with 4 boxes going from left to right-Box 1 'Corporal Punishment'&#10;Box 2 'Discipline' Box 3 'Behaviour management' and Box 4 'Relational Approaches'"/>
        </a:ext>
      </dgm:extLst>
    </dgm:pt>
    <dgm:pt modelId="{D733EAB7-AD23-419A-B8B5-015EEA9755EF}" type="parTrans" cxnId="{12E2CBDD-362C-4E7C-AB6B-875452998396}">
      <dgm:prSet/>
      <dgm:spPr/>
      <dgm:t>
        <a:bodyPr/>
        <a:lstStyle/>
        <a:p>
          <a:endParaRPr lang="en-GB"/>
        </a:p>
      </dgm:t>
    </dgm:pt>
    <dgm:pt modelId="{A4CB94D4-CBDB-48EE-AD4B-FC322D2853F2}" type="sibTrans" cxnId="{12E2CBDD-362C-4E7C-AB6B-875452998396}">
      <dgm:prSet/>
      <dgm:spPr/>
      <dgm:t>
        <a:bodyPr/>
        <a:lstStyle/>
        <a:p>
          <a:endParaRPr lang="en-GB"/>
        </a:p>
      </dgm:t>
    </dgm:pt>
    <dgm:pt modelId="{72944805-6435-4BB0-8EB1-0CA510727AF7}">
      <dgm:prSet phldrT="[Text]"/>
      <dgm:spPr/>
      <dgm:t>
        <a:bodyPr/>
        <a:lstStyle/>
        <a:p>
          <a:r>
            <a:rPr lang="en-GB" dirty="0"/>
            <a:t>Discipline</a:t>
          </a:r>
        </a:p>
      </dgm:t>
      <dgm:extLst>
        <a:ext uri="{E40237B7-FDA0-4F09-8148-C483321AD2D9}">
          <dgm14:cNvPr xmlns:dgm14="http://schemas.microsoft.com/office/drawing/2010/diagram" id="0" name="" descr="Arrow with 4 boxes going from left to right-Box 1 'Corporal Punishment'&#10;Box 2 'Discipline' Box 3 'Behaviour management' and Box 4 'Relational Approaches'"/>
        </a:ext>
      </dgm:extLst>
    </dgm:pt>
    <dgm:pt modelId="{C7DCF588-1A86-462F-919C-882689B04E8D}" type="parTrans" cxnId="{C11C00B1-800A-4073-96DE-0AD92454A25C}">
      <dgm:prSet/>
      <dgm:spPr/>
      <dgm:t>
        <a:bodyPr/>
        <a:lstStyle/>
        <a:p>
          <a:endParaRPr lang="en-GB"/>
        </a:p>
      </dgm:t>
    </dgm:pt>
    <dgm:pt modelId="{50D328DB-6C17-4578-A906-7BC01E341554}" type="sibTrans" cxnId="{C11C00B1-800A-4073-96DE-0AD92454A25C}">
      <dgm:prSet/>
      <dgm:spPr/>
      <dgm:t>
        <a:bodyPr/>
        <a:lstStyle/>
        <a:p>
          <a:endParaRPr lang="en-GB"/>
        </a:p>
      </dgm:t>
    </dgm:pt>
    <dgm:pt modelId="{CBA4463B-C9E1-4254-8C96-8DF0FCAF3D2E}">
      <dgm:prSet phldrT="[Text]"/>
      <dgm:spPr/>
      <dgm:t>
        <a:bodyPr/>
        <a:lstStyle/>
        <a:p>
          <a:r>
            <a:rPr lang="en-GB"/>
            <a:t>Relational approaches</a:t>
          </a:r>
          <a:endParaRPr lang="en-GB" dirty="0"/>
        </a:p>
      </dgm:t>
      <dgm:extLst>
        <a:ext uri="{E40237B7-FDA0-4F09-8148-C483321AD2D9}">
          <dgm14:cNvPr xmlns:dgm14="http://schemas.microsoft.com/office/drawing/2010/diagram" id="0" name="" descr="Arrow with 4 boxes going from left to right-Box 1 'Corporal Punishment'&#10;Box 2 'Discipline' Box 3 'Behaviour management' and Box 4 'Relational Approaches'"/>
        </a:ext>
      </dgm:extLst>
    </dgm:pt>
    <dgm:pt modelId="{0AA57D99-6F10-4D5D-A6FB-90976BC3CA86}" type="parTrans" cxnId="{A85D3790-2DDD-4937-BE65-EA4C4CE2A776}">
      <dgm:prSet/>
      <dgm:spPr/>
      <dgm:t>
        <a:bodyPr/>
        <a:lstStyle/>
        <a:p>
          <a:endParaRPr lang="en-GB"/>
        </a:p>
      </dgm:t>
    </dgm:pt>
    <dgm:pt modelId="{0D9B0577-8512-4030-BAAF-2A3970C0F886}" type="sibTrans" cxnId="{A85D3790-2DDD-4937-BE65-EA4C4CE2A776}">
      <dgm:prSet/>
      <dgm:spPr/>
      <dgm:t>
        <a:bodyPr/>
        <a:lstStyle/>
        <a:p>
          <a:endParaRPr lang="en-GB"/>
        </a:p>
      </dgm:t>
    </dgm:pt>
    <dgm:pt modelId="{243F39BC-9153-4D16-9608-7B726B2CE477}">
      <dgm:prSet/>
      <dgm:spPr/>
      <dgm:t>
        <a:bodyPr/>
        <a:lstStyle/>
        <a:p>
          <a:r>
            <a:rPr lang="en-GB" dirty="0"/>
            <a:t>Behaviour Management </a:t>
          </a:r>
        </a:p>
      </dgm:t>
      <dgm:extLst>
        <a:ext uri="{E40237B7-FDA0-4F09-8148-C483321AD2D9}">
          <dgm14:cNvPr xmlns:dgm14="http://schemas.microsoft.com/office/drawing/2010/diagram" id="0" name="" descr="Arrow with 4 boxes going from left to right-Box 1 'Corporal Punishment'&#10;Box 2 'Discipline' Box 3 'Behaviour management' and Box 4 'Relational Approaches'"/>
        </a:ext>
      </dgm:extLst>
    </dgm:pt>
    <dgm:pt modelId="{3965C433-AACC-4F35-AFA4-D4DC6BD582F3}" type="parTrans" cxnId="{EE6C315F-B333-4303-ABE6-5CCB762702C4}">
      <dgm:prSet/>
      <dgm:spPr/>
      <dgm:t>
        <a:bodyPr/>
        <a:lstStyle/>
        <a:p>
          <a:endParaRPr lang="en-GB"/>
        </a:p>
      </dgm:t>
    </dgm:pt>
    <dgm:pt modelId="{764704F6-ADF2-4420-8A6B-ABAFD5B0B376}" type="sibTrans" cxnId="{EE6C315F-B333-4303-ABE6-5CCB762702C4}">
      <dgm:prSet/>
      <dgm:spPr/>
      <dgm:t>
        <a:bodyPr/>
        <a:lstStyle/>
        <a:p>
          <a:endParaRPr lang="en-GB"/>
        </a:p>
      </dgm:t>
    </dgm:pt>
    <dgm:pt modelId="{29686E54-1632-4334-8AFC-0F41FDBD2E08}" type="pres">
      <dgm:prSet presAssocID="{ECB0203D-794E-4616-BC63-6F81F573B303}" presName="CompostProcess" presStyleCnt="0">
        <dgm:presLayoutVars>
          <dgm:dir/>
          <dgm:resizeHandles val="exact"/>
        </dgm:presLayoutVars>
      </dgm:prSet>
      <dgm:spPr/>
    </dgm:pt>
    <dgm:pt modelId="{426A6DF4-088A-4B66-B670-AE6CF0DA2057}" type="pres">
      <dgm:prSet presAssocID="{ECB0203D-794E-4616-BC63-6F81F573B303}" presName="arrow" presStyleLbl="bgShp" presStyleIdx="0" presStyleCnt="1"/>
      <dgm:spPr/>
      <dgm:extLst>
        <a:ext uri="{E40237B7-FDA0-4F09-8148-C483321AD2D9}">
          <dgm14:cNvPr xmlns:dgm14="http://schemas.microsoft.com/office/drawing/2010/diagram" id="0" name="" descr="Arrow with 4 boxes going from left to right-Box 1 'Corporal Punishment'&#10;Box 2 'Discipline' Box 3 'Behaviour management' and Box 4 'Relational Approaches'"/>
        </a:ext>
      </dgm:extLst>
    </dgm:pt>
    <dgm:pt modelId="{E98524FC-ACC6-4060-89B3-F1612F94303C}" type="pres">
      <dgm:prSet presAssocID="{ECB0203D-794E-4616-BC63-6F81F573B303}" presName="linearProcess" presStyleCnt="0"/>
      <dgm:spPr/>
    </dgm:pt>
    <dgm:pt modelId="{79854125-F0C0-4BF5-88C0-6B73B31EE185}" type="pres">
      <dgm:prSet presAssocID="{A636557F-26DF-4C9B-86A3-355540CE1D92}" presName="textNode" presStyleLbl="node1" presStyleIdx="0" presStyleCnt="4">
        <dgm:presLayoutVars>
          <dgm:bulletEnabled val="1"/>
        </dgm:presLayoutVars>
      </dgm:prSet>
      <dgm:spPr>
        <a:xfrm>
          <a:off x="5106" y="1553789"/>
          <a:ext cx="2635597" cy="2071719"/>
        </a:xfrm>
      </dgm:spPr>
    </dgm:pt>
    <dgm:pt modelId="{9CF3B05D-5060-42D5-99A6-562F2AC16A27}" type="pres">
      <dgm:prSet presAssocID="{A4CB94D4-CBDB-48EE-AD4B-FC322D2853F2}" presName="sibTrans" presStyleCnt="0"/>
      <dgm:spPr/>
    </dgm:pt>
    <dgm:pt modelId="{B0A286C5-24BB-42C5-9FD0-D87A99D1CBA5}" type="pres">
      <dgm:prSet presAssocID="{72944805-6435-4BB0-8EB1-0CA510727AF7}" presName="textNode" presStyleLbl="node1" presStyleIdx="1" presStyleCnt="4">
        <dgm:presLayoutVars>
          <dgm:bulletEnabled val="1"/>
        </dgm:presLayoutVars>
      </dgm:prSet>
      <dgm:spPr/>
    </dgm:pt>
    <dgm:pt modelId="{23232D64-1526-4948-B808-3936054AD126}" type="pres">
      <dgm:prSet presAssocID="{50D328DB-6C17-4578-A906-7BC01E341554}" presName="sibTrans" presStyleCnt="0"/>
      <dgm:spPr/>
    </dgm:pt>
    <dgm:pt modelId="{5F620835-D975-4DF4-BEB1-1CA7F36B9A69}" type="pres">
      <dgm:prSet presAssocID="{243F39BC-9153-4D16-9608-7B726B2CE477}" presName="textNode" presStyleLbl="node1" presStyleIdx="2" presStyleCnt="4">
        <dgm:presLayoutVars>
          <dgm:bulletEnabled val="1"/>
        </dgm:presLayoutVars>
      </dgm:prSet>
      <dgm:spPr/>
    </dgm:pt>
    <dgm:pt modelId="{9C78DB07-A264-4B73-8F8D-40D260E49410}" type="pres">
      <dgm:prSet presAssocID="{764704F6-ADF2-4420-8A6B-ABAFD5B0B376}" presName="sibTrans" presStyleCnt="0"/>
      <dgm:spPr/>
    </dgm:pt>
    <dgm:pt modelId="{490FBF0E-BC8C-4CA5-9188-422DBE5F47A7}" type="pres">
      <dgm:prSet presAssocID="{CBA4463B-C9E1-4254-8C96-8DF0FCAF3D2E}" presName="textNode" presStyleLbl="node1" presStyleIdx="3" presStyleCnt="4">
        <dgm:presLayoutVars>
          <dgm:bulletEnabled val="1"/>
        </dgm:presLayoutVars>
      </dgm:prSet>
      <dgm:spPr/>
    </dgm:pt>
  </dgm:ptLst>
  <dgm:cxnLst>
    <dgm:cxn modelId="{37CDFD08-29D3-4D0E-8A47-FB8B4C57EF39}" type="presOf" srcId="{72944805-6435-4BB0-8EB1-0CA510727AF7}" destId="{B0A286C5-24BB-42C5-9FD0-D87A99D1CBA5}" srcOrd="0" destOrd="0" presId="urn:microsoft.com/office/officeart/2005/8/layout/hProcess9"/>
    <dgm:cxn modelId="{00FB5512-5736-47AA-B9FD-88EEA43A1C70}" type="presOf" srcId="{CBA4463B-C9E1-4254-8C96-8DF0FCAF3D2E}" destId="{490FBF0E-BC8C-4CA5-9188-422DBE5F47A7}" srcOrd="0" destOrd="0" presId="urn:microsoft.com/office/officeart/2005/8/layout/hProcess9"/>
    <dgm:cxn modelId="{35E42627-1BEE-46C3-B5A4-EF11FA3CDA10}" type="presOf" srcId="{A636557F-26DF-4C9B-86A3-355540CE1D92}" destId="{79854125-F0C0-4BF5-88C0-6B73B31EE185}" srcOrd="0" destOrd="0" presId="urn:microsoft.com/office/officeart/2005/8/layout/hProcess9"/>
    <dgm:cxn modelId="{A093C532-40B1-4FDB-B430-D401EF04593A}" type="presOf" srcId="{243F39BC-9153-4D16-9608-7B726B2CE477}" destId="{5F620835-D975-4DF4-BEB1-1CA7F36B9A69}" srcOrd="0" destOrd="0" presId="urn:microsoft.com/office/officeart/2005/8/layout/hProcess9"/>
    <dgm:cxn modelId="{EE6C315F-B333-4303-ABE6-5CCB762702C4}" srcId="{ECB0203D-794E-4616-BC63-6F81F573B303}" destId="{243F39BC-9153-4D16-9608-7B726B2CE477}" srcOrd="2" destOrd="0" parTransId="{3965C433-AACC-4F35-AFA4-D4DC6BD582F3}" sibTransId="{764704F6-ADF2-4420-8A6B-ABAFD5B0B376}"/>
    <dgm:cxn modelId="{A85D3790-2DDD-4937-BE65-EA4C4CE2A776}" srcId="{ECB0203D-794E-4616-BC63-6F81F573B303}" destId="{CBA4463B-C9E1-4254-8C96-8DF0FCAF3D2E}" srcOrd="3" destOrd="0" parTransId="{0AA57D99-6F10-4D5D-A6FB-90976BC3CA86}" sibTransId="{0D9B0577-8512-4030-BAAF-2A3970C0F886}"/>
    <dgm:cxn modelId="{C11C00B1-800A-4073-96DE-0AD92454A25C}" srcId="{ECB0203D-794E-4616-BC63-6F81F573B303}" destId="{72944805-6435-4BB0-8EB1-0CA510727AF7}" srcOrd="1" destOrd="0" parTransId="{C7DCF588-1A86-462F-919C-882689B04E8D}" sibTransId="{50D328DB-6C17-4578-A906-7BC01E341554}"/>
    <dgm:cxn modelId="{12E2CBDD-362C-4E7C-AB6B-875452998396}" srcId="{ECB0203D-794E-4616-BC63-6F81F573B303}" destId="{A636557F-26DF-4C9B-86A3-355540CE1D92}" srcOrd="0" destOrd="0" parTransId="{D733EAB7-AD23-419A-B8B5-015EEA9755EF}" sibTransId="{A4CB94D4-CBDB-48EE-AD4B-FC322D2853F2}"/>
    <dgm:cxn modelId="{A79353F2-91A5-438B-AA5F-27BA3174A904}" type="presOf" srcId="{ECB0203D-794E-4616-BC63-6F81F573B303}" destId="{29686E54-1632-4334-8AFC-0F41FDBD2E08}" srcOrd="0" destOrd="0" presId="urn:microsoft.com/office/officeart/2005/8/layout/hProcess9"/>
    <dgm:cxn modelId="{8DA0B4D5-9608-482F-BB99-389141E6C02C}" type="presParOf" srcId="{29686E54-1632-4334-8AFC-0F41FDBD2E08}" destId="{426A6DF4-088A-4B66-B670-AE6CF0DA2057}" srcOrd="0" destOrd="0" presId="urn:microsoft.com/office/officeart/2005/8/layout/hProcess9"/>
    <dgm:cxn modelId="{611744FA-AD1D-4771-86F7-49D61F1D6B62}" type="presParOf" srcId="{29686E54-1632-4334-8AFC-0F41FDBD2E08}" destId="{E98524FC-ACC6-4060-89B3-F1612F94303C}" srcOrd="1" destOrd="0" presId="urn:microsoft.com/office/officeart/2005/8/layout/hProcess9"/>
    <dgm:cxn modelId="{5DF91418-C803-4F4B-827D-AF7096DE6463}" type="presParOf" srcId="{E98524FC-ACC6-4060-89B3-F1612F94303C}" destId="{79854125-F0C0-4BF5-88C0-6B73B31EE185}" srcOrd="0" destOrd="0" presId="urn:microsoft.com/office/officeart/2005/8/layout/hProcess9"/>
    <dgm:cxn modelId="{98A9AE16-8565-411B-B5A6-CD8B95587D2A}" type="presParOf" srcId="{E98524FC-ACC6-4060-89B3-F1612F94303C}" destId="{9CF3B05D-5060-42D5-99A6-562F2AC16A27}" srcOrd="1" destOrd="0" presId="urn:microsoft.com/office/officeart/2005/8/layout/hProcess9"/>
    <dgm:cxn modelId="{DA573C4E-AC51-4EE3-94E1-6A5E034B941B}" type="presParOf" srcId="{E98524FC-ACC6-4060-89B3-F1612F94303C}" destId="{B0A286C5-24BB-42C5-9FD0-D87A99D1CBA5}" srcOrd="2" destOrd="0" presId="urn:microsoft.com/office/officeart/2005/8/layout/hProcess9"/>
    <dgm:cxn modelId="{C0C206E2-242D-4DE2-A48A-D59C9E5D4357}" type="presParOf" srcId="{E98524FC-ACC6-4060-89B3-F1612F94303C}" destId="{23232D64-1526-4948-B808-3936054AD126}" srcOrd="3" destOrd="0" presId="urn:microsoft.com/office/officeart/2005/8/layout/hProcess9"/>
    <dgm:cxn modelId="{0BB19A1C-98E5-4DF0-A404-B52C014ED734}" type="presParOf" srcId="{E98524FC-ACC6-4060-89B3-F1612F94303C}" destId="{5F620835-D975-4DF4-BEB1-1CA7F36B9A69}" srcOrd="4" destOrd="0" presId="urn:microsoft.com/office/officeart/2005/8/layout/hProcess9"/>
    <dgm:cxn modelId="{ABAF8030-D41D-4A09-BC54-1322DF3BD718}" type="presParOf" srcId="{E98524FC-ACC6-4060-89B3-F1612F94303C}" destId="{9C78DB07-A264-4B73-8F8D-40D260E49410}" srcOrd="5" destOrd="0" presId="urn:microsoft.com/office/officeart/2005/8/layout/hProcess9"/>
    <dgm:cxn modelId="{0EE0AD45-9178-44FF-B2B6-4499AC92055C}" type="presParOf" srcId="{E98524FC-ACC6-4060-89B3-F1612F94303C}" destId="{490FBF0E-BC8C-4CA5-9188-422DBE5F47A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91B432B-50A1-4C75-802C-8C4FBDAB36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228CFED-1F67-451B-9E6B-9B48B34AEB4D}">
      <dgm:prSet custT="1"/>
      <dgm:spPr/>
      <dgm:t>
        <a:bodyPr/>
        <a:lstStyle/>
        <a:p>
          <a:r>
            <a:rPr lang="en-GB" sz="2800" b="0" dirty="0">
              <a:solidFill>
                <a:schemeClr val="accent5">
                  <a:lumMod val="50000"/>
                </a:schemeClr>
              </a:solidFill>
            </a:rPr>
            <a:t>Nurturing approaches fit with the evidence base for: resilience, the positive impact of relational approaches in schools, authoritative schools and the importance of social and emotional learning.</a:t>
          </a:r>
        </a:p>
        <a:p>
          <a:r>
            <a:rPr lang="en-GB" sz="2800" b="0" dirty="0">
              <a:solidFill>
                <a:schemeClr val="accent5">
                  <a:lumMod val="50000"/>
                </a:schemeClr>
              </a:solidFill>
            </a:rPr>
            <a:t>It builds on the work in Scotland to recognise and realise Children’s Rights and to promote relational approaches in schools.</a:t>
          </a:r>
          <a:endParaRPr lang="en-US" sz="2800" b="0" dirty="0">
            <a:solidFill>
              <a:schemeClr val="accent5">
                <a:lumMod val="50000"/>
              </a:schemeClr>
            </a:solidFill>
          </a:endParaRPr>
        </a:p>
      </dgm:t>
    </dgm:pt>
    <dgm:pt modelId="{620AA0AD-820C-457A-BA22-750E271C4F23}" type="parTrans" cxnId="{293BD62E-8048-4539-B575-7426EA95A46F}">
      <dgm:prSet/>
      <dgm:spPr/>
      <dgm:t>
        <a:bodyPr/>
        <a:lstStyle/>
        <a:p>
          <a:endParaRPr lang="en-US"/>
        </a:p>
      </dgm:t>
    </dgm:pt>
    <dgm:pt modelId="{B32F2261-F245-4520-AFA4-48A69B55CBCC}" type="sibTrans" cxnId="{293BD62E-8048-4539-B575-7426EA95A46F}">
      <dgm:prSet/>
      <dgm:spPr/>
      <dgm:t>
        <a:bodyPr/>
        <a:lstStyle/>
        <a:p>
          <a:endParaRPr lang="en-US"/>
        </a:p>
      </dgm:t>
    </dgm:pt>
    <dgm:pt modelId="{51928864-72B7-48BE-AC99-42C2A1BD96E4}">
      <dgm:prSet/>
      <dgm:spPr/>
      <dgm:t>
        <a:bodyPr/>
        <a:lstStyle/>
        <a:p>
          <a:r>
            <a:rPr lang="en-GB" b="0" dirty="0">
              <a:solidFill>
                <a:schemeClr val="accent5">
                  <a:lumMod val="50000"/>
                </a:schemeClr>
              </a:solidFill>
            </a:rPr>
            <a:t>Children and young people need the opportunity to experience secure relationships in order to help them develop their social, emotional and behaviour skills.</a:t>
          </a:r>
          <a:endParaRPr lang="en-US" b="0" dirty="0">
            <a:solidFill>
              <a:schemeClr val="accent5">
                <a:lumMod val="50000"/>
              </a:schemeClr>
            </a:solidFill>
          </a:endParaRPr>
        </a:p>
      </dgm:t>
    </dgm:pt>
    <dgm:pt modelId="{3E76F3DF-67EE-444F-A7F1-92582D921A47}" type="parTrans" cxnId="{68C3E8E7-871A-43CE-91F0-73FF478D6BE6}">
      <dgm:prSet/>
      <dgm:spPr/>
      <dgm:t>
        <a:bodyPr/>
        <a:lstStyle/>
        <a:p>
          <a:endParaRPr lang="en-US"/>
        </a:p>
      </dgm:t>
    </dgm:pt>
    <dgm:pt modelId="{779BB19B-4F75-49E8-9BAF-250BD5E660E2}" type="sibTrans" cxnId="{68C3E8E7-871A-43CE-91F0-73FF478D6BE6}">
      <dgm:prSet/>
      <dgm:spPr/>
      <dgm:t>
        <a:bodyPr/>
        <a:lstStyle/>
        <a:p>
          <a:endParaRPr lang="en-US"/>
        </a:p>
      </dgm:t>
    </dgm:pt>
    <dgm:pt modelId="{03E3CBF1-3045-49B8-9F5A-F7C9A2EB0950}">
      <dgm:prSet/>
      <dgm:spPr/>
      <dgm:t>
        <a:bodyPr/>
        <a:lstStyle/>
        <a:p>
          <a:r>
            <a:rPr lang="en-GB" b="0" i="0" dirty="0">
              <a:solidFill>
                <a:schemeClr val="accent5">
                  <a:lumMod val="50000"/>
                </a:schemeClr>
              </a:solidFill>
            </a:rPr>
            <a:t>It is well-established that healthy socio-emotional development is foundational to a successful school life as well as wellbeing in adult life.</a:t>
          </a:r>
          <a:endParaRPr lang="en-US" b="0" dirty="0">
            <a:solidFill>
              <a:schemeClr val="accent5">
                <a:lumMod val="50000"/>
              </a:schemeClr>
            </a:solidFill>
          </a:endParaRPr>
        </a:p>
      </dgm:t>
    </dgm:pt>
    <dgm:pt modelId="{A89A4517-5FB9-4118-AD29-AFDA1DEAC19C}" type="parTrans" cxnId="{2E8C5B04-9072-4CFC-84A9-67BD535E9A78}">
      <dgm:prSet/>
      <dgm:spPr/>
      <dgm:t>
        <a:bodyPr/>
        <a:lstStyle/>
        <a:p>
          <a:endParaRPr lang="en-US"/>
        </a:p>
      </dgm:t>
    </dgm:pt>
    <dgm:pt modelId="{EFAE1EEE-A6D5-46A7-90FA-DC80BCD11DBC}" type="sibTrans" cxnId="{2E8C5B04-9072-4CFC-84A9-67BD535E9A78}">
      <dgm:prSet/>
      <dgm:spPr/>
      <dgm:t>
        <a:bodyPr/>
        <a:lstStyle/>
        <a:p>
          <a:endParaRPr lang="en-US"/>
        </a:p>
      </dgm:t>
    </dgm:pt>
    <dgm:pt modelId="{47E733A6-ED84-4722-AE84-79950D6EB717}" type="pres">
      <dgm:prSet presAssocID="{691B432B-50A1-4C75-802C-8C4FBDAB36B6}" presName="vert0" presStyleCnt="0">
        <dgm:presLayoutVars>
          <dgm:dir/>
          <dgm:animOne val="branch"/>
          <dgm:animLvl val="lvl"/>
        </dgm:presLayoutVars>
      </dgm:prSet>
      <dgm:spPr/>
    </dgm:pt>
    <dgm:pt modelId="{C3ECB9B3-374A-4564-8009-B656ADFECEB2}" type="pres">
      <dgm:prSet presAssocID="{2228CFED-1F67-451B-9E6B-9B48B34AEB4D}" presName="thickLine" presStyleLbl="alignNode1" presStyleIdx="0" presStyleCnt="3"/>
      <dgm:spPr/>
    </dgm:pt>
    <dgm:pt modelId="{87FBE577-8F12-46B8-A934-E4B9CB059CE3}" type="pres">
      <dgm:prSet presAssocID="{2228CFED-1F67-451B-9E6B-9B48B34AEB4D}" presName="horz1" presStyleCnt="0"/>
      <dgm:spPr/>
    </dgm:pt>
    <dgm:pt modelId="{B981E1F5-6055-427F-B677-F58F1F86FFDF}" type="pres">
      <dgm:prSet presAssocID="{2228CFED-1F67-451B-9E6B-9B48B34AEB4D}" presName="tx1" presStyleLbl="revTx" presStyleIdx="0" presStyleCnt="3" custScaleY="222163"/>
      <dgm:spPr/>
    </dgm:pt>
    <dgm:pt modelId="{D64E8729-1B71-4776-8730-D8F8EFB240F1}" type="pres">
      <dgm:prSet presAssocID="{2228CFED-1F67-451B-9E6B-9B48B34AEB4D}" presName="vert1" presStyleCnt="0"/>
      <dgm:spPr/>
    </dgm:pt>
    <dgm:pt modelId="{6AC96E89-6293-43A9-8C05-8BDB09F47C2A}" type="pres">
      <dgm:prSet presAssocID="{51928864-72B7-48BE-AC99-42C2A1BD96E4}" presName="thickLine" presStyleLbl="alignNode1" presStyleIdx="1" presStyleCnt="3"/>
      <dgm:spPr/>
    </dgm:pt>
    <dgm:pt modelId="{1F8B7F6C-EE1E-4EF3-BE43-A56CCB27470A}" type="pres">
      <dgm:prSet presAssocID="{51928864-72B7-48BE-AC99-42C2A1BD96E4}" presName="horz1" presStyleCnt="0"/>
      <dgm:spPr/>
    </dgm:pt>
    <dgm:pt modelId="{AC58FEC8-003F-4956-AE64-4D76B81742D5}" type="pres">
      <dgm:prSet presAssocID="{51928864-72B7-48BE-AC99-42C2A1BD96E4}" presName="tx1" presStyleLbl="revTx" presStyleIdx="1" presStyleCnt="3"/>
      <dgm:spPr/>
    </dgm:pt>
    <dgm:pt modelId="{4A7457D8-6F1D-42E5-9737-79F19260A16A}" type="pres">
      <dgm:prSet presAssocID="{51928864-72B7-48BE-AC99-42C2A1BD96E4}" presName="vert1" presStyleCnt="0"/>
      <dgm:spPr/>
    </dgm:pt>
    <dgm:pt modelId="{EC41FAE5-F96E-4E62-9B86-80A782CFE30A}" type="pres">
      <dgm:prSet presAssocID="{03E3CBF1-3045-49B8-9F5A-F7C9A2EB0950}" presName="thickLine" presStyleLbl="alignNode1" presStyleIdx="2" presStyleCnt="3"/>
      <dgm:spPr/>
    </dgm:pt>
    <dgm:pt modelId="{74AD06A5-9241-4786-824B-1BB087F6C9FA}" type="pres">
      <dgm:prSet presAssocID="{03E3CBF1-3045-49B8-9F5A-F7C9A2EB0950}" presName="horz1" presStyleCnt="0"/>
      <dgm:spPr/>
    </dgm:pt>
    <dgm:pt modelId="{BB9F28F3-A3F9-4272-9068-E793AF7F3950}" type="pres">
      <dgm:prSet presAssocID="{03E3CBF1-3045-49B8-9F5A-F7C9A2EB0950}" presName="tx1" presStyleLbl="revTx" presStyleIdx="2" presStyleCnt="3"/>
      <dgm:spPr/>
    </dgm:pt>
    <dgm:pt modelId="{6E5CD70A-85C7-4349-AE50-251FDB94DB49}" type="pres">
      <dgm:prSet presAssocID="{03E3CBF1-3045-49B8-9F5A-F7C9A2EB0950}" presName="vert1" presStyleCnt="0"/>
      <dgm:spPr/>
    </dgm:pt>
  </dgm:ptLst>
  <dgm:cxnLst>
    <dgm:cxn modelId="{2E8C5B04-9072-4CFC-84A9-67BD535E9A78}" srcId="{691B432B-50A1-4C75-802C-8C4FBDAB36B6}" destId="{03E3CBF1-3045-49B8-9F5A-F7C9A2EB0950}" srcOrd="2" destOrd="0" parTransId="{A89A4517-5FB9-4118-AD29-AFDA1DEAC19C}" sibTransId="{EFAE1EEE-A6D5-46A7-90FA-DC80BCD11DBC}"/>
    <dgm:cxn modelId="{AC289108-C2B1-4A4E-B296-8BEE7617E4A1}" type="presOf" srcId="{51928864-72B7-48BE-AC99-42C2A1BD96E4}" destId="{AC58FEC8-003F-4956-AE64-4D76B81742D5}" srcOrd="0" destOrd="0" presId="urn:microsoft.com/office/officeart/2008/layout/LinedList"/>
    <dgm:cxn modelId="{520E430F-67AD-48B7-9306-9AAEFE45FF08}" type="presOf" srcId="{03E3CBF1-3045-49B8-9F5A-F7C9A2EB0950}" destId="{BB9F28F3-A3F9-4272-9068-E793AF7F3950}" srcOrd="0" destOrd="0" presId="urn:microsoft.com/office/officeart/2008/layout/LinedList"/>
    <dgm:cxn modelId="{293BD62E-8048-4539-B575-7426EA95A46F}" srcId="{691B432B-50A1-4C75-802C-8C4FBDAB36B6}" destId="{2228CFED-1F67-451B-9E6B-9B48B34AEB4D}" srcOrd="0" destOrd="0" parTransId="{620AA0AD-820C-457A-BA22-750E271C4F23}" sibTransId="{B32F2261-F245-4520-AFA4-48A69B55CBCC}"/>
    <dgm:cxn modelId="{3370BE77-3A6C-4835-AC41-09A0A7D9A309}" type="presOf" srcId="{691B432B-50A1-4C75-802C-8C4FBDAB36B6}" destId="{47E733A6-ED84-4722-AE84-79950D6EB717}" srcOrd="0" destOrd="0" presId="urn:microsoft.com/office/officeart/2008/layout/LinedList"/>
    <dgm:cxn modelId="{0F19FE8E-AC7E-48CC-B967-F6528F90EC6C}" type="presOf" srcId="{2228CFED-1F67-451B-9E6B-9B48B34AEB4D}" destId="{B981E1F5-6055-427F-B677-F58F1F86FFDF}" srcOrd="0" destOrd="0" presId="urn:microsoft.com/office/officeart/2008/layout/LinedList"/>
    <dgm:cxn modelId="{68C3E8E7-871A-43CE-91F0-73FF478D6BE6}" srcId="{691B432B-50A1-4C75-802C-8C4FBDAB36B6}" destId="{51928864-72B7-48BE-AC99-42C2A1BD96E4}" srcOrd="1" destOrd="0" parTransId="{3E76F3DF-67EE-444F-A7F1-92582D921A47}" sibTransId="{779BB19B-4F75-49E8-9BAF-250BD5E660E2}"/>
    <dgm:cxn modelId="{CFE7CCA8-BD77-4FCD-A621-92B0E9AC72C9}" type="presParOf" srcId="{47E733A6-ED84-4722-AE84-79950D6EB717}" destId="{C3ECB9B3-374A-4564-8009-B656ADFECEB2}" srcOrd="0" destOrd="0" presId="urn:microsoft.com/office/officeart/2008/layout/LinedList"/>
    <dgm:cxn modelId="{220D28AE-1E64-410C-85A9-0581984F9FA9}" type="presParOf" srcId="{47E733A6-ED84-4722-AE84-79950D6EB717}" destId="{87FBE577-8F12-46B8-A934-E4B9CB059CE3}" srcOrd="1" destOrd="0" presId="urn:microsoft.com/office/officeart/2008/layout/LinedList"/>
    <dgm:cxn modelId="{CAF7CE69-E101-4D29-8717-85EE65D726B6}" type="presParOf" srcId="{87FBE577-8F12-46B8-A934-E4B9CB059CE3}" destId="{B981E1F5-6055-427F-B677-F58F1F86FFDF}" srcOrd="0" destOrd="0" presId="urn:microsoft.com/office/officeart/2008/layout/LinedList"/>
    <dgm:cxn modelId="{7D12A4D0-4FC7-4570-84FC-7358890230C6}" type="presParOf" srcId="{87FBE577-8F12-46B8-A934-E4B9CB059CE3}" destId="{D64E8729-1B71-4776-8730-D8F8EFB240F1}" srcOrd="1" destOrd="0" presId="urn:microsoft.com/office/officeart/2008/layout/LinedList"/>
    <dgm:cxn modelId="{4AF66CCC-2C9A-4238-BD4F-47AA53E1BC23}" type="presParOf" srcId="{47E733A6-ED84-4722-AE84-79950D6EB717}" destId="{6AC96E89-6293-43A9-8C05-8BDB09F47C2A}" srcOrd="2" destOrd="0" presId="urn:microsoft.com/office/officeart/2008/layout/LinedList"/>
    <dgm:cxn modelId="{4513CC6E-54C1-4A4D-9529-A128D698B887}" type="presParOf" srcId="{47E733A6-ED84-4722-AE84-79950D6EB717}" destId="{1F8B7F6C-EE1E-4EF3-BE43-A56CCB27470A}" srcOrd="3" destOrd="0" presId="urn:microsoft.com/office/officeart/2008/layout/LinedList"/>
    <dgm:cxn modelId="{377B877E-22BA-44CB-AD0B-7491C5B5E855}" type="presParOf" srcId="{1F8B7F6C-EE1E-4EF3-BE43-A56CCB27470A}" destId="{AC58FEC8-003F-4956-AE64-4D76B81742D5}" srcOrd="0" destOrd="0" presId="urn:microsoft.com/office/officeart/2008/layout/LinedList"/>
    <dgm:cxn modelId="{C01316E2-E0CA-4CAE-ACA9-D2D15A525BE6}" type="presParOf" srcId="{1F8B7F6C-EE1E-4EF3-BE43-A56CCB27470A}" destId="{4A7457D8-6F1D-42E5-9737-79F19260A16A}" srcOrd="1" destOrd="0" presId="urn:microsoft.com/office/officeart/2008/layout/LinedList"/>
    <dgm:cxn modelId="{CF056403-99A0-43DA-A166-680624E2CFFA}" type="presParOf" srcId="{47E733A6-ED84-4722-AE84-79950D6EB717}" destId="{EC41FAE5-F96E-4E62-9B86-80A782CFE30A}" srcOrd="4" destOrd="0" presId="urn:microsoft.com/office/officeart/2008/layout/LinedList"/>
    <dgm:cxn modelId="{31C5CB7B-A586-418D-84CD-A5E2688F845A}" type="presParOf" srcId="{47E733A6-ED84-4722-AE84-79950D6EB717}" destId="{74AD06A5-9241-4786-824B-1BB087F6C9FA}" srcOrd="5" destOrd="0" presId="urn:microsoft.com/office/officeart/2008/layout/LinedList"/>
    <dgm:cxn modelId="{1F36494F-5E5F-4C81-8645-5D3E1773809C}" type="presParOf" srcId="{74AD06A5-9241-4786-824B-1BB087F6C9FA}" destId="{BB9F28F3-A3F9-4272-9068-E793AF7F3950}" srcOrd="0" destOrd="0" presId="urn:microsoft.com/office/officeart/2008/layout/LinedList"/>
    <dgm:cxn modelId="{9927AE75-595D-4093-8F25-26A4E84B5A0C}" type="presParOf" srcId="{74AD06A5-9241-4786-824B-1BB087F6C9FA}" destId="{6E5CD70A-85C7-4349-AE50-251FDB94DB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5C84DC-31EE-460D-9602-77AFD73C67D1}" type="doc">
      <dgm:prSet loTypeId="urn:microsoft.com/office/officeart/2005/8/layout/chart3" loCatId="cycle" qsTypeId="urn:microsoft.com/office/officeart/2005/8/quickstyle/simple1" qsCatId="simple" csTypeId="urn:microsoft.com/office/officeart/2005/8/colors/accent1_2" csCatId="accent1" phldr="1"/>
      <dgm:spPr/>
    </dgm:pt>
    <dgm:pt modelId="{6641261C-D8DA-446E-89F1-B9A1F6AD4AAA}">
      <dgm:prSet phldrT="[Text]"/>
      <dgm:spPr/>
      <dgm:t>
        <a:bodyPr/>
        <a:lstStyle/>
        <a:p>
          <a:r>
            <a:rPr lang="en-GB" dirty="0"/>
            <a:t>Children’s learning is understood developmentally</a:t>
          </a:r>
        </a:p>
      </dgm:t>
      <dgm:extLst>
        <a:ext uri="{E40237B7-FDA0-4F09-8148-C483321AD2D9}">
          <dgm14:cNvPr xmlns:dgm14="http://schemas.microsoft.com/office/drawing/2010/diagram" id="0" name="" descr="This is a circle divided into six segments with the following 6 points explaining the nurture principles: &#10;&#10;">
            <a:extLst>
              <a:ext uri="{C183D7F6-B498-43B3-948B-1728B52AA6E4}">
                <adec:decorative xmlns:adec="http://schemas.microsoft.com/office/drawing/2017/decorative" val="1"/>
              </a:ext>
            </a:extLst>
          </dgm14:cNvPr>
        </a:ext>
      </dgm:extLst>
    </dgm:pt>
    <dgm:pt modelId="{668D1690-E37F-4E4C-BDED-54619BB730B6}" type="parTrans" cxnId="{9AC96B01-FB61-4C4D-9BB4-ED35580FFA33}">
      <dgm:prSet/>
      <dgm:spPr/>
      <dgm:t>
        <a:bodyPr/>
        <a:lstStyle/>
        <a:p>
          <a:endParaRPr lang="en-GB"/>
        </a:p>
      </dgm:t>
    </dgm:pt>
    <dgm:pt modelId="{904B5F21-4037-4461-92E8-FA65A9FE3159}" type="sibTrans" cxnId="{9AC96B01-FB61-4C4D-9BB4-ED35580FFA33}">
      <dgm:prSet/>
      <dgm:spPr/>
      <dgm:t>
        <a:bodyPr/>
        <a:lstStyle/>
        <a:p>
          <a:endParaRPr lang="en-GB"/>
        </a:p>
      </dgm:t>
    </dgm:pt>
    <dgm:pt modelId="{7B7D193C-AF3A-4AAC-AB07-7573E74B4275}">
      <dgm:prSet phldrT="[Text]"/>
      <dgm:spPr/>
      <dgm:t>
        <a:bodyPr/>
        <a:lstStyle/>
        <a:p>
          <a:r>
            <a:rPr lang="en-GB"/>
            <a:t>The importance of nurture for the development of wellbeing</a:t>
          </a:r>
          <a:endParaRPr lang="en-GB" dirty="0"/>
        </a:p>
      </dgm:t>
      <dgm:extLst>
        <a:ext uri="{E40237B7-FDA0-4F09-8148-C483321AD2D9}">
          <dgm14:cNvPr xmlns:dgm14="http://schemas.microsoft.com/office/drawing/2010/diagram" id="0" name="" descr="This is a circle divided into six segments with the following 6 points explaining the nurture principles: &#10;&#10;">
            <a:extLst>
              <a:ext uri="{C183D7F6-B498-43B3-948B-1728B52AA6E4}">
                <adec:decorative xmlns:adec="http://schemas.microsoft.com/office/drawing/2017/decorative" val="1"/>
              </a:ext>
            </a:extLst>
          </dgm14:cNvPr>
        </a:ext>
      </dgm:extLst>
    </dgm:pt>
    <dgm:pt modelId="{20A710AA-98CD-463F-A2D1-811233786B4E}" type="parTrans" cxnId="{2B4730E2-9E6A-4290-81FE-1D9E62C33B5D}">
      <dgm:prSet/>
      <dgm:spPr/>
      <dgm:t>
        <a:bodyPr/>
        <a:lstStyle/>
        <a:p>
          <a:endParaRPr lang="en-GB"/>
        </a:p>
      </dgm:t>
    </dgm:pt>
    <dgm:pt modelId="{0F60DEC6-FB92-4FA5-A11A-C3E30D31F93D}" type="sibTrans" cxnId="{2B4730E2-9E6A-4290-81FE-1D9E62C33B5D}">
      <dgm:prSet/>
      <dgm:spPr/>
      <dgm:t>
        <a:bodyPr/>
        <a:lstStyle/>
        <a:p>
          <a:endParaRPr lang="en-GB"/>
        </a:p>
      </dgm:t>
    </dgm:pt>
    <dgm:pt modelId="{888D91E9-2982-47D7-B2EA-E365CD2DE5FA}">
      <dgm:prSet phldrT="[Text]"/>
      <dgm:spPr/>
      <dgm:t>
        <a:bodyPr/>
        <a:lstStyle/>
        <a:p>
          <a:r>
            <a:rPr lang="en-GB"/>
            <a:t>Language is a vital means of communication</a:t>
          </a:r>
          <a:endParaRPr lang="en-GB" dirty="0"/>
        </a:p>
      </dgm:t>
      <dgm:extLst>
        <a:ext uri="{E40237B7-FDA0-4F09-8148-C483321AD2D9}">
          <dgm14:cNvPr xmlns:dgm14="http://schemas.microsoft.com/office/drawing/2010/diagram" id="0" name="" descr="This is a circle divided into six segments with the following 6 points explaining the nurture principles: &#10;&#10;">
            <a:extLst>
              <a:ext uri="{C183D7F6-B498-43B3-948B-1728B52AA6E4}">
                <adec:decorative xmlns:adec="http://schemas.microsoft.com/office/drawing/2017/decorative" val="1"/>
              </a:ext>
            </a:extLst>
          </dgm14:cNvPr>
        </a:ext>
      </dgm:extLst>
    </dgm:pt>
    <dgm:pt modelId="{7505EE21-7B36-48F8-B040-E8CDBEE4788F}" type="parTrans" cxnId="{EB0581FF-3E00-44AB-90CE-E758CCDE0893}">
      <dgm:prSet/>
      <dgm:spPr/>
      <dgm:t>
        <a:bodyPr/>
        <a:lstStyle/>
        <a:p>
          <a:endParaRPr lang="en-GB"/>
        </a:p>
      </dgm:t>
    </dgm:pt>
    <dgm:pt modelId="{70C975BE-D54C-46E6-88ED-BCBE919837A2}" type="sibTrans" cxnId="{EB0581FF-3E00-44AB-90CE-E758CCDE0893}">
      <dgm:prSet/>
      <dgm:spPr/>
      <dgm:t>
        <a:bodyPr/>
        <a:lstStyle/>
        <a:p>
          <a:endParaRPr lang="en-GB"/>
        </a:p>
      </dgm:t>
    </dgm:pt>
    <dgm:pt modelId="{0EB84C6C-D4F7-496B-9C5F-446B4235571F}">
      <dgm:prSet phldrT="[Text]"/>
      <dgm:spPr/>
      <dgm:t>
        <a:bodyPr/>
        <a:lstStyle/>
        <a:p>
          <a:r>
            <a:rPr lang="en-GB" dirty="0"/>
            <a:t>The importance of transitions in children’s lives</a:t>
          </a:r>
        </a:p>
      </dgm:t>
      <dgm:extLst>
        <a:ext uri="{E40237B7-FDA0-4F09-8148-C483321AD2D9}">
          <dgm14:cNvPr xmlns:dgm14="http://schemas.microsoft.com/office/drawing/2010/diagram" id="0" name="" descr="This is a circle divided into six segments with the following 6 points explaining the nurture principles: &#10;&#10;">
            <a:extLst>
              <a:ext uri="{C183D7F6-B498-43B3-948B-1728B52AA6E4}">
                <adec:decorative xmlns:adec="http://schemas.microsoft.com/office/drawing/2017/decorative" val="1"/>
              </a:ext>
            </a:extLst>
          </dgm14:cNvPr>
        </a:ext>
      </dgm:extLst>
    </dgm:pt>
    <dgm:pt modelId="{64B4D119-CD22-4CC0-8A02-BDCB81169E7C}" type="parTrans" cxnId="{A2313726-453E-4CB0-ACDB-1E4B4A8754B2}">
      <dgm:prSet/>
      <dgm:spPr/>
      <dgm:t>
        <a:bodyPr/>
        <a:lstStyle/>
        <a:p>
          <a:endParaRPr lang="en-GB"/>
        </a:p>
      </dgm:t>
    </dgm:pt>
    <dgm:pt modelId="{F3F17DE9-6AD5-44A1-AFF6-F89CE2A2375A}" type="sibTrans" cxnId="{A2313726-453E-4CB0-ACDB-1E4B4A8754B2}">
      <dgm:prSet/>
      <dgm:spPr/>
      <dgm:t>
        <a:bodyPr/>
        <a:lstStyle/>
        <a:p>
          <a:endParaRPr lang="en-GB"/>
        </a:p>
      </dgm:t>
    </dgm:pt>
    <dgm:pt modelId="{148F6BAA-0897-4C4C-9E70-2633B1110F2F}">
      <dgm:prSet phldrT="[Text]"/>
      <dgm:spPr/>
      <dgm:t>
        <a:bodyPr/>
        <a:lstStyle/>
        <a:p>
          <a:r>
            <a:rPr lang="en-GB"/>
            <a:t>All behaviour is communication</a:t>
          </a:r>
          <a:endParaRPr lang="en-GB" dirty="0"/>
        </a:p>
      </dgm:t>
      <dgm:extLst>
        <a:ext uri="{E40237B7-FDA0-4F09-8148-C483321AD2D9}">
          <dgm14:cNvPr xmlns:dgm14="http://schemas.microsoft.com/office/drawing/2010/diagram" id="0" name="" descr="This is a circle divided into six segments with the following 6 points explaining the nurture principles: &#10;&#10;">
            <a:extLst>
              <a:ext uri="{C183D7F6-B498-43B3-948B-1728B52AA6E4}">
                <adec:decorative xmlns:adec="http://schemas.microsoft.com/office/drawing/2017/decorative" val="1"/>
              </a:ext>
            </a:extLst>
          </dgm14:cNvPr>
        </a:ext>
      </dgm:extLst>
    </dgm:pt>
    <dgm:pt modelId="{0540BE44-282B-417E-B066-9504AD89435D}" type="parTrans" cxnId="{18BBF29F-16CA-4131-88F9-3A9A0B7428CE}">
      <dgm:prSet/>
      <dgm:spPr/>
      <dgm:t>
        <a:bodyPr/>
        <a:lstStyle/>
        <a:p>
          <a:endParaRPr lang="en-GB"/>
        </a:p>
      </dgm:t>
    </dgm:pt>
    <dgm:pt modelId="{CD6A5696-B900-4A22-9EDB-1E128ECEF933}" type="sibTrans" cxnId="{18BBF29F-16CA-4131-88F9-3A9A0B7428CE}">
      <dgm:prSet/>
      <dgm:spPr/>
      <dgm:t>
        <a:bodyPr/>
        <a:lstStyle/>
        <a:p>
          <a:endParaRPr lang="en-GB"/>
        </a:p>
      </dgm:t>
    </dgm:pt>
    <dgm:pt modelId="{F757B61C-A4CE-43B4-A2D5-7D820C2FB940}">
      <dgm:prSet phldrT="[Text]"/>
      <dgm:spPr/>
      <dgm:t>
        <a:bodyPr/>
        <a:lstStyle/>
        <a:p>
          <a:r>
            <a:rPr lang="en-GB"/>
            <a:t>The classroom offers a safe base</a:t>
          </a:r>
          <a:endParaRPr lang="en-GB" dirty="0"/>
        </a:p>
      </dgm:t>
      <dgm:extLst>
        <a:ext uri="{E40237B7-FDA0-4F09-8148-C483321AD2D9}">
          <dgm14:cNvPr xmlns:dgm14="http://schemas.microsoft.com/office/drawing/2010/diagram" id="0" name="" descr="This is a circle divided into six segments with the following 6 points explaining the nurture principles: &#10;&#10;">
            <a:extLst>
              <a:ext uri="{C183D7F6-B498-43B3-948B-1728B52AA6E4}">
                <adec:decorative xmlns:adec="http://schemas.microsoft.com/office/drawing/2017/decorative" val="1"/>
              </a:ext>
            </a:extLst>
          </dgm14:cNvPr>
        </a:ext>
      </dgm:extLst>
    </dgm:pt>
    <dgm:pt modelId="{4E32536B-8B6C-44F3-B0EF-9CC7B8D89AF9}" type="parTrans" cxnId="{E22CD75D-48D7-4B74-A8C7-053B3D6F7A17}">
      <dgm:prSet/>
      <dgm:spPr/>
      <dgm:t>
        <a:bodyPr/>
        <a:lstStyle/>
        <a:p>
          <a:endParaRPr lang="en-GB"/>
        </a:p>
      </dgm:t>
    </dgm:pt>
    <dgm:pt modelId="{D87477C6-B5CE-4ED3-BBC6-673B352EE1FC}" type="sibTrans" cxnId="{E22CD75D-48D7-4B74-A8C7-053B3D6F7A17}">
      <dgm:prSet/>
      <dgm:spPr/>
      <dgm:t>
        <a:bodyPr/>
        <a:lstStyle/>
        <a:p>
          <a:endParaRPr lang="en-GB"/>
        </a:p>
      </dgm:t>
    </dgm:pt>
    <dgm:pt modelId="{FC6AD392-CE0D-4B40-9283-068DA3167740}" type="pres">
      <dgm:prSet presAssocID="{F75C84DC-31EE-460D-9602-77AFD73C67D1}" presName="compositeShape" presStyleCnt="0">
        <dgm:presLayoutVars>
          <dgm:chMax val="7"/>
          <dgm:dir/>
          <dgm:resizeHandles val="exact"/>
        </dgm:presLayoutVars>
      </dgm:prSet>
      <dgm:spPr/>
    </dgm:pt>
    <dgm:pt modelId="{708117E5-AE38-4BF9-8BBC-81F9ACE44F53}" type="pres">
      <dgm:prSet presAssocID="{F75C84DC-31EE-460D-9602-77AFD73C67D1}" presName="wedge1" presStyleLbl="node1" presStyleIdx="0" presStyleCnt="6" custLinFactNeighborX="-1146" custLinFactNeighborY="6053"/>
      <dgm:spPr/>
    </dgm:pt>
    <dgm:pt modelId="{D5817BFD-8083-43AE-B3B6-7A1F27D80376}" type="pres">
      <dgm:prSet presAssocID="{F75C84DC-31EE-460D-9602-77AFD73C67D1}" presName="wedge1Tx" presStyleLbl="node1" presStyleIdx="0" presStyleCnt="6">
        <dgm:presLayoutVars>
          <dgm:chMax val="0"/>
          <dgm:chPref val="0"/>
          <dgm:bulletEnabled val="1"/>
        </dgm:presLayoutVars>
      </dgm:prSet>
      <dgm:spPr/>
    </dgm:pt>
    <dgm:pt modelId="{30878E03-D1F8-4279-9634-B6793B111AB5}" type="pres">
      <dgm:prSet presAssocID="{F75C84DC-31EE-460D-9602-77AFD73C67D1}" presName="wedge2" presStyleLbl="node1" presStyleIdx="1" presStyleCnt="6" custLinFactNeighborX="1720" custLinFactNeighborY="898"/>
      <dgm:spPr/>
    </dgm:pt>
    <dgm:pt modelId="{529D05C4-C953-49D7-8F4A-597F527743A2}" type="pres">
      <dgm:prSet presAssocID="{F75C84DC-31EE-460D-9602-77AFD73C67D1}" presName="wedge2Tx" presStyleLbl="node1" presStyleIdx="1" presStyleCnt="6">
        <dgm:presLayoutVars>
          <dgm:chMax val="0"/>
          <dgm:chPref val="0"/>
          <dgm:bulletEnabled val="1"/>
        </dgm:presLayoutVars>
      </dgm:prSet>
      <dgm:spPr/>
    </dgm:pt>
    <dgm:pt modelId="{D785F4F2-E50D-4C4F-A9FD-CA70C8642B9B}" type="pres">
      <dgm:prSet presAssocID="{F75C84DC-31EE-460D-9602-77AFD73C67D1}" presName="wedge3" presStyleLbl="node1" presStyleIdx="2" presStyleCnt="6" custLinFactNeighborX="2281" custLinFactNeighborY="2442"/>
      <dgm:spPr/>
    </dgm:pt>
    <dgm:pt modelId="{A09EF0D7-D7E6-4DBA-9D2D-D482CE1E802D}" type="pres">
      <dgm:prSet presAssocID="{F75C84DC-31EE-460D-9602-77AFD73C67D1}" presName="wedge3Tx" presStyleLbl="node1" presStyleIdx="2" presStyleCnt="6">
        <dgm:presLayoutVars>
          <dgm:chMax val="0"/>
          <dgm:chPref val="0"/>
          <dgm:bulletEnabled val="1"/>
        </dgm:presLayoutVars>
      </dgm:prSet>
      <dgm:spPr/>
    </dgm:pt>
    <dgm:pt modelId="{48802773-CE72-4164-A6DF-B4C876CE5941}" type="pres">
      <dgm:prSet presAssocID="{F75C84DC-31EE-460D-9602-77AFD73C67D1}" presName="wedge4" presStyleLbl="node1" presStyleIdx="3" presStyleCnt="6" custLinFactNeighborX="-375" custLinFactNeighborY="3098"/>
      <dgm:spPr/>
    </dgm:pt>
    <dgm:pt modelId="{9C2C5BD0-E2B2-4EF4-B89C-70E7B6A482D4}" type="pres">
      <dgm:prSet presAssocID="{F75C84DC-31EE-460D-9602-77AFD73C67D1}" presName="wedge4Tx" presStyleLbl="node1" presStyleIdx="3" presStyleCnt="6">
        <dgm:presLayoutVars>
          <dgm:chMax val="0"/>
          <dgm:chPref val="0"/>
          <dgm:bulletEnabled val="1"/>
        </dgm:presLayoutVars>
      </dgm:prSet>
      <dgm:spPr/>
    </dgm:pt>
    <dgm:pt modelId="{813C0DF0-3A1B-49A9-B425-B0DB7D205E81}" type="pres">
      <dgm:prSet presAssocID="{F75C84DC-31EE-460D-9602-77AFD73C67D1}" presName="wedge5" presStyleLbl="node1" presStyleIdx="4" presStyleCnt="6" custLinFactNeighborX="-375" custLinFactNeighborY="2442"/>
      <dgm:spPr/>
    </dgm:pt>
    <dgm:pt modelId="{C1DE2C40-9658-4B4A-A153-FAAE9D348626}" type="pres">
      <dgm:prSet presAssocID="{F75C84DC-31EE-460D-9602-77AFD73C67D1}" presName="wedge5Tx" presStyleLbl="node1" presStyleIdx="4" presStyleCnt="6">
        <dgm:presLayoutVars>
          <dgm:chMax val="0"/>
          <dgm:chPref val="0"/>
          <dgm:bulletEnabled val="1"/>
        </dgm:presLayoutVars>
      </dgm:prSet>
      <dgm:spPr/>
    </dgm:pt>
    <dgm:pt modelId="{EA2B31D0-F30C-43C6-BE38-BB865D8AEC40}" type="pres">
      <dgm:prSet presAssocID="{F75C84DC-31EE-460D-9602-77AFD73C67D1}" presName="wedge6" presStyleLbl="node1" presStyleIdx="5" presStyleCnt="6" custLinFactNeighborX="-375" custLinFactNeighborY="898"/>
      <dgm:spPr/>
    </dgm:pt>
    <dgm:pt modelId="{AA224608-EC60-48D0-A64E-D0BED886FA12}" type="pres">
      <dgm:prSet presAssocID="{F75C84DC-31EE-460D-9602-77AFD73C67D1}" presName="wedge6Tx" presStyleLbl="node1" presStyleIdx="5" presStyleCnt="6">
        <dgm:presLayoutVars>
          <dgm:chMax val="0"/>
          <dgm:chPref val="0"/>
          <dgm:bulletEnabled val="1"/>
        </dgm:presLayoutVars>
      </dgm:prSet>
      <dgm:spPr/>
    </dgm:pt>
  </dgm:ptLst>
  <dgm:cxnLst>
    <dgm:cxn modelId="{9AC96B01-FB61-4C4D-9BB4-ED35580FFA33}" srcId="{F75C84DC-31EE-460D-9602-77AFD73C67D1}" destId="{6641261C-D8DA-446E-89F1-B9A1F6AD4AAA}" srcOrd="0" destOrd="0" parTransId="{668D1690-E37F-4E4C-BDED-54619BB730B6}" sibTransId="{904B5F21-4037-4461-92E8-FA65A9FE3159}"/>
    <dgm:cxn modelId="{EB191608-CA53-4EA1-B15C-3FEDED83D418}" type="presOf" srcId="{888D91E9-2982-47D7-B2EA-E365CD2DE5FA}" destId="{9C2C5BD0-E2B2-4EF4-B89C-70E7B6A482D4}" srcOrd="1" destOrd="0" presId="urn:microsoft.com/office/officeart/2005/8/layout/chart3"/>
    <dgm:cxn modelId="{AE52AE17-FDB4-4DD3-8308-4FA3CD9D619B}" type="presOf" srcId="{7B7D193C-AF3A-4AAC-AB07-7573E74B4275}" destId="{D785F4F2-E50D-4C4F-A9FD-CA70C8642B9B}" srcOrd="0" destOrd="0" presId="urn:microsoft.com/office/officeart/2005/8/layout/chart3"/>
    <dgm:cxn modelId="{63C7221B-BBB9-4B8A-9CF1-20D3B56F7137}" type="presOf" srcId="{148F6BAA-0897-4C4C-9E70-2633B1110F2F}" destId="{C1DE2C40-9658-4B4A-A153-FAAE9D348626}" srcOrd="1" destOrd="0" presId="urn:microsoft.com/office/officeart/2005/8/layout/chart3"/>
    <dgm:cxn modelId="{273A9521-9315-46EC-A508-CE7354E3CD8C}" type="presOf" srcId="{6641261C-D8DA-446E-89F1-B9A1F6AD4AAA}" destId="{D5817BFD-8083-43AE-B3B6-7A1F27D80376}" srcOrd="1" destOrd="0" presId="urn:microsoft.com/office/officeart/2005/8/layout/chart3"/>
    <dgm:cxn modelId="{A2313726-453E-4CB0-ACDB-1E4B4A8754B2}" srcId="{F75C84DC-31EE-460D-9602-77AFD73C67D1}" destId="{0EB84C6C-D4F7-496B-9C5F-446B4235571F}" srcOrd="5" destOrd="0" parTransId="{64B4D119-CD22-4CC0-8A02-BDCB81169E7C}" sibTransId="{F3F17DE9-6AD5-44A1-AFF6-F89CE2A2375A}"/>
    <dgm:cxn modelId="{8FD90E39-9E56-4C9C-B7A2-CF3C83A4E226}" type="presOf" srcId="{6641261C-D8DA-446E-89F1-B9A1F6AD4AAA}" destId="{708117E5-AE38-4BF9-8BBC-81F9ACE44F53}" srcOrd="0" destOrd="0" presId="urn:microsoft.com/office/officeart/2005/8/layout/chart3"/>
    <dgm:cxn modelId="{E22CD75D-48D7-4B74-A8C7-053B3D6F7A17}" srcId="{F75C84DC-31EE-460D-9602-77AFD73C67D1}" destId="{F757B61C-A4CE-43B4-A2D5-7D820C2FB940}" srcOrd="1" destOrd="0" parTransId="{4E32536B-8B6C-44F3-B0EF-9CC7B8D89AF9}" sibTransId="{D87477C6-B5CE-4ED3-BBC6-673B352EE1FC}"/>
    <dgm:cxn modelId="{CB96075E-EF20-42F9-9034-225C21F30BD5}" type="presOf" srcId="{148F6BAA-0897-4C4C-9E70-2633B1110F2F}" destId="{813C0DF0-3A1B-49A9-B425-B0DB7D205E81}" srcOrd="0" destOrd="0" presId="urn:microsoft.com/office/officeart/2005/8/layout/chart3"/>
    <dgm:cxn modelId="{1FBB5953-530A-44FB-8A71-734585214163}" type="presOf" srcId="{888D91E9-2982-47D7-B2EA-E365CD2DE5FA}" destId="{48802773-CE72-4164-A6DF-B4C876CE5941}" srcOrd="0" destOrd="0" presId="urn:microsoft.com/office/officeart/2005/8/layout/chart3"/>
    <dgm:cxn modelId="{89547574-16B8-4C44-A1C7-28FE90699859}" type="presOf" srcId="{F757B61C-A4CE-43B4-A2D5-7D820C2FB940}" destId="{529D05C4-C953-49D7-8F4A-597F527743A2}" srcOrd="1" destOrd="0" presId="urn:microsoft.com/office/officeart/2005/8/layout/chart3"/>
    <dgm:cxn modelId="{18BBF29F-16CA-4131-88F9-3A9A0B7428CE}" srcId="{F75C84DC-31EE-460D-9602-77AFD73C67D1}" destId="{148F6BAA-0897-4C4C-9E70-2633B1110F2F}" srcOrd="4" destOrd="0" parTransId="{0540BE44-282B-417E-B066-9504AD89435D}" sibTransId="{CD6A5696-B900-4A22-9EDB-1E128ECEF933}"/>
    <dgm:cxn modelId="{6A98F1A6-93A4-435D-B504-B8654BB1472C}" type="presOf" srcId="{F757B61C-A4CE-43B4-A2D5-7D820C2FB940}" destId="{30878E03-D1F8-4279-9634-B6793B111AB5}" srcOrd="0" destOrd="0" presId="urn:microsoft.com/office/officeart/2005/8/layout/chart3"/>
    <dgm:cxn modelId="{CE72B3B6-56CB-4893-ADB0-A0A44374019F}" type="presOf" srcId="{0EB84C6C-D4F7-496B-9C5F-446B4235571F}" destId="{EA2B31D0-F30C-43C6-BE38-BB865D8AEC40}" srcOrd="0" destOrd="0" presId="urn:microsoft.com/office/officeart/2005/8/layout/chart3"/>
    <dgm:cxn modelId="{2B4730E2-9E6A-4290-81FE-1D9E62C33B5D}" srcId="{F75C84DC-31EE-460D-9602-77AFD73C67D1}" destId="{7B7D193C-AF3A-4AAC-AB07-7573E74B4275}" srcOrd="2" destOrd="0" parTransId="{20A710AA-98CD-463F-A2D1-811233786B4E}" sibTransId="{0F60DEC6-FB92-4FA5-A11A-C3E30D31F93D}"/>
    <dgm:cxn modelId="{ECC32DE5-0954-421A-BAD2-C888408A1869}" type="presOf" srcId="{0EB84C6C-D4F7-496B-9C5F-446B4235571F}" destId="{AA224608-EC60-48D0-A64E-D0BED886FA12}" srcOrd="1" destOrd="0" presId="urn:microsoft.com/office/officeart/2005/8/layout/chart3"/>
    <dgm:cxn modelId="{403BF6F8-44A9-4353-8DA8-BD54DBEE578B}" type="presOf" srcId="{F75C84DC-31EE-460D-9602-77AFD73C67D1}" destId="{FC6AD392-CE0D-4B40-9283-068DA3167740}" srcOrd="0" destOrd="0" presId="urn:microsoft.com/office/officeart/2005/8/layout/chart3"/>
    <dgm:cxn modelId="{DDC83CF9-62EB-449C-852C-C35EF51AD000}" type="presOf" srcId="{7B7D193C-AF3A-4AAC-AB07-7573E74B4275}" destId="{A09EF0D7-D7E6-4DBA-9D2D-D482CE1E802D}" srcOrd="1" destOrd="0" presId="urn:microsoft.com/office/officeart/2005/8/layout/chart3"/>
    <dgm:cxn modelId="{EB0581FF-3E00-44AB-90CE-E758CCDE0893}" srcId="{F75C84DC-31EE-460D-9602-77AFD73C67D1}" destId="{888D91E9-2982-47D7-B2EA-E365CD2DE5FA}" srcOrd="3" destOrd="0" parTransId="{7505EE21-7B36-48F8-B040-E8CDBEE4788F}" sibTransId="{70C975BE-D54C-46E6-88ED-BCBE919837A2}"/>
    <dgm:cxn modelId="{8E23B702-C073-4A45-98BC-F6C3929C544C}" type="presParOf" srcId="{FC6AD392-CE0D-4B40-9283-068DA3167740}" destId="{708117E5-AE38-4BF9-8BBC-81F9ACE44F53}" srcOrd="0" destOrd="0" presId="urn:microsoft.com/office/officeart/2005/8/layout/chart3"/>
    <dgm:cxn modelId="{39B64572-1114-4E3C-9EC8-88249CA8FD62}" type="presParOf" srcId="{FC6AD392-CE0D-4B40-9283-068DA3167740}" destId="{D5817BFD-8083-43AE-B3B6-7A1F27D80376}" srcOrd="1" destOrd="0" presId="urn:microsoft.com/office/officeart/2005/8/layout/chart3"/>
    <dgm:cxn modelId="{FD5936E4-C893-4532-9191-5D306ACE759D}" type="presParOf" srcId="{FC6AD392-CE0D-4B40-9283-068DA3167740}" destId="{30878E03-D1F8-4279-9634-B6793B111AB5}" srcOrd="2" destOrd="0" presId="urn:microsoft.com/office/officeart/2005/8/layout/chart3"/>
    <dgm:cxn modelId="{79B92A6D-B6A3-4CE3-92FF-C5C322225534}" type="presParOf" srcId="{FC6AD392-CE0D-4B40-9283-068DA3167740}" destId="{529D05C4-C953-49D7-8F4A-597F527743A2}" srcOrd="3" destOrd="0" presId="urn:microsoft.com/office/officeart/2005/8/layout/chart3"/>
    <dgm:cxn modelId="{E736A91B-658C-4CC3-B61E-70657BF3B366}" type="presParOf" srcId="{FC6AD392-CE0D-4B40-9283-068DA3167740}" destId="{D785F4F2-E50D-4C4F-A9FD-CA70C8642B9B}" srcOrd="4" destOrd="0" presId="urn:microsoft.com/office/officeart/2005/8/layout/chart3"/>
    <dgm:cxn modelId="{639BC0CD-35B3-49D0-9670-57E752DD8CE4}" type="presParOf" srcId="{FC6AD392-CE0D-4B40-9283-068DA3167740}" destId="{A09EF0D7-D7E6-4DBA-9D2D-D482CE1E802D}" srcOrd="5" destOrd="0" presId="urn:microsoft.com/office/officeart/2005/8/layout/chart3"/>
    <dgm:cxn modelId="{9D5F990B-37F6-442D-B823-A248FEEA5B45}" type="presParOf" srcId="{FC6AD392-CE0D-4B40-9283-068DA3167740}" destId="{48802773-CE72-4164-A6DF-B4C876CE5941}" srcOrd="6" destOrd="0" presId="urn:microsoft.com/office/officeart/2005/8/layout/chart3"/>
    <dgm:cxn modelId="{E57C3118-4A90-4F62-8197-7EE9013394A1}" type="presParOf" srcId="{FC6AD392-CE0D-4B40-9283-068DA3167740}" destId="{9C2C5BD0-E2B2-4EF4-B89C-70E7B6A482D4}" srcOrd="7" destOrd="0" presId="urn:microsoft.com/office/officeart/2005/8/layout/chart3"/>
    <dgm:cxn modelId="{30A0ED41-CFBA-4B04-B346-0F31352A3222}" type="presParOf" srcId="{FC6AD392-CE0D-4B40-9283-068DA3167740}" destId="{813C0DF0-3A1B-49A9-B425-B0DB7D205E81}" srcOrd="8" destOrd="0" presId="urn:microsoft.com/office/officeart/2005/8/layout/chart3"/>
    <dgm:cxn modelId="{1DA38C9C-C783-45B5-A41C-4A699D6D7E40}" type="presParOf" srcId="{FC6AD392-CE0D-4B40-9283-068DA3167740}" destId="{C1DE2C40-9658-4B4A-A153-FAAE9D348626}" srcOrd="9" destOrd="0" presId="urn:microsoft.com/office/officeart/2005/8/layout/chart3"/>
    <dgm:cxn modelId="{3AE00AE9-ACC7-4E29-ABF9-1194211D4D85}" type="presParOf" srcId="{FC6AD392-CE0D-4B40-9283-068DA3167740}" destId="{EA2B31D0-F30C-43C6-BE38-BB865D8AEC40}" srcOrd="10" destOrd="0" presId="urn:microsoft.com/office/officeart/2005/8/layout/chart3"/>
    <dgm:cxn modelId="{A3793977-93FC-4634-A6D0-63077A6BC64D}" type="presParOf" srcId="{FC6AD392-CE0D-4B40-9283-068DA3167740}" destId="{AA224608-EC60-48D0-A64E-D0BED886FA12}"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A6DF4-088A-4B66-B670-AE6CF0DA2057}">
      <dsp:nvSpPr>
        <dsp:cNvPr id="0" name=""/>
        <dsp:cNvSpPr/>
      </dsp:nvSpPr>
      <dsp:spPr>
        <a:xfrm>
          <a:off x="828713" y="0"/>
          <a:ext cx="9392080" cy="51792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854125-F0C0-4BF5-88C0-6B73B31EE185}">
      <dsp:nvSpPr>
        <dsp:cNvPr id="0" name=""/>
        <dsp:cNvSpPr/>
      </dsp:nvSpPr>
      <dsp:spPr>
        <a:xfrm>
          <a:off x="5106" y="1553789"/>
          <a:ext cx="2635597" cy="2071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Corporal Punishment</a:t>
          </a:r>
          <a:endParaRPr lang="en-GB" sz="3100" kern="1200" dirty="0"/>
        </a:p>
      </dsp:txBody>
      <dsp:txXfrm>
        <a:off x="106239" y="1654922"/>
        <a:ext cx="2433331" cy="1869453"/>
      </dsp:txXfrm>
    </dsp:sp>
    <dsp:sp modelId="{B0A286C5-24BB-42C5-9FD0-D87A99D1CBA5}">
      <dsp:nvSpPr>
        <dsp:cNvPr id="0" name=""/>
        <dsp:cNvSpPr/>
      </dsp:nvSpPr>
      <dsp:spPr>
        <a:xfrm>
          <a:off x="2806338" y="1553789"/>
          <a:ext cx="2635597" cy="2071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Discipline</a:t>
          </a:r>
        </a:p>
      </dsp:txBody>
      <dsp:txXfrm>
        <a:off x="2907471" y="1654922"/>
        <a:ext cx="2433331" cy="1869453"/>
      </dsp:txXfrm>
    </dsp:sp>
    <dsp:sp modelId="{5F620835-D975-4DF4-BEB1-1CA7F36B9A69}">
      <dsp:nvSpPr>
        <dsp:cNvPr id="0" name=""/>
        <dsp:cNvSpPr/>
      </dsp:nvSpPr>
      <dsp:spPr>
        <a:xfrm>
          <a:off x="5607570" y="1553789"/>
          <a:ext cx="2635597" cy="2071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Behaviour Management </a:t>
          </a:r>
        </a:p>
      </dsp:txBody>
      <dsp:txXfrm>
        <a:off x="5708703" y="1654922"/>
        <a:ext cx="2433331" cy="1869453"/>
      </dsp:txXfrm>
    </dsp:sp>
    <dsp:sp modelId="{490FBF0E-BC8C-4CA5-9188-422DBE5F47A7}">
      <dsp:nvSpPr>
        <dsp:cNvPr id="0" name=""/>
        <dsp:cNvSpPr/>
      </dsp:nvSpPr>
      <dsp:spPr>
        <a:xfrm>
          <a:off x="8408803" y="1553789"/>
          <a:ext cx="2635597" cy="2071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Relational approaches</a:t>
          </a:r>
          <a:endParaRPr lang="en-GB" sz="3100" kern="1200" dirty="0"/>
        </a:p>
      </dsp:txBody>
      <dsp:txXfrm>
        <a:off x="8509936" y="1654922"/>
        <a:ext cx="2433331" cy="1869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B9B3-374A-4564-8009-B656ADFECEB2}">
      <dsp:nvSpPr>
        <dsp:cNvPr id="0" name=""/>
        <dsp:cNvSpPr/>
      </dsp:nvSpPr>
      <dsp:spPr>
        <a:xfrm>
          <a:off x="0" y="583"/>
          <a:ext cx="123907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1E1F5-6055-427F-B677-F58F1F86FFDF}">
      <dsp:nvSpPr>
        <dsp:cNvPr id="0" name=""/>
        <dsp:cNvSpPr/>
      </dsp:nvSpPr>
      <dsp:spPr>
        <a:xfrm>
          <a:off x="0" y="583"/>
          <a:ext cx="12378682" cy="246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0" kern="1200" dirty="0">
              <a:solidFill>
                <a:schemeClr val="accent5">
                  <a:lumMod val="50000"/>
                </a:schemeClr>
              </a:solidFill>
            </a:rPr>
            <a:t>Nurturing approaches fit with the evidence base for: resilience, the positive impact of relational approaches in schools, authoritative schools and the importance of social and emotional learning.</a:t>
          </a:r>
        </a:p>
        <a:p>
          <a:pPr marL="0" lvl="0" indent="0" algn="l" defTabSz="1244600">
            <a:lnSpc>
              <a:spcPct val="90000"/>
            </a:lnSpc>
            <a:spcBef>
              <a:spcPct val="0"/>
            </a:spcBef>
            <a:spcAft>
              <a:spcPct val="35000"/>
            </a:spcAft>
            <a:buNone/>
          </a:pPr>
          <a:r>
            <a:rPr lang="en-GB" sz="2800" b="0" kern="1200" dirty="0">
              <a:solidFill>
                <a:schemeClr val="accent5">
                  <a:lumMod val="50000"/>
                </a:schemeClr>
              </a:solidFill>
            </a:rPr>
            <a:t>It builds on the work in Scotland to recognise and realise Children’s Rights and to promote relational approaches in schools.</a:t>
          </a:r>
          <a:endParaRPr lang="en-US" sz="2800" b="0" kern="1200" dirty="0">
            <a:solidFill>
              <a:schemeClr val="accent5">
                <a:lumMod val="50000"/>
              </a:schemeClr>
            </a:solidFill>
          </a:endParaRPr>
        </a:p>
      </dsp:txBody>
      <dsp:txXfrm>
        <a:off x="0" y="583"/>
        <a:ext cx="12378682" cy="2466110"/>
      </dsp:txXfrm>
    </dsp:sp>
    <dsp:sp modelId="{6AC96E89-6293-43A9-8C05-8BDB09F47C2A}">
      <dsp:nvSpPr>
        <dsp:cNvPr id="0" name=""/>
        <dsp:cNvSpPr/>
      </dsp:nvSpPr>
      <dsp:spPr>
        <a:xfrm>
          <a:off x="0" y="2466693"/>
          <a:ext cx="123907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8FEC8-003F-4956-AE64-4D76B81742D5}">
      <dsp:nvSpPr>
        <dsp:cNvPr id="0" name=""/>
        <dsp:cNvSpPr/>
      </dsp:nvSpPr>
      <dsp:spPr>
        <a:xfrm>
          <a:off x="0" y="2466693"/>
          <a:ext cx="12390783" cy="1110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0" kern="1200" dirty="0">
              <a:solidFill>
                <a:schemeClr val="accent5">
                  <a:lumMod val="50000"/>
                </a:schemeClr>
              </a:solidFill>
            </a:rPr>
            <a:t>Children and young people need the opportunity to experience secure relationships in order to help them develop their social, emotional and behaviour skills.</a:t>
          </a:r>
          <a:endParaRPr lang="en-US" sz="2800" b="0" kern="1200" dirty="0">
            <a:solidFill>
              <a:schemeClr val="accent5">
                <a:lumMod val="50000"/>
              </a:schemeClr>
            </a:solidFill>
          </a:endParaRPr>
        </a:p>
      </dsp:txBody>
      <dsp:txXfrm>
        <a:off x="0" y="2466693"/>
        <a:ext cx="12390783" cy="1110045"/>
      </dsp:txXfrm>
    </dsp:sp>
    <dsp:sp modelId="{EC41FAE5-F96E-4E62-9B86-80A782CFE30A}">
      <dsp:nvSpPr>
        <dsp:cNvPr id="0" name=""/>
        <dsp:cNvSpPr/>
      </dsp:nvSpPr>
      <dsp:spPr>
        <a:xfrm>
          <a:off x="0" y="3576738"/>
          <a:ext cx="123907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F28F3-A3F9-4272-9068-E793AF7F3950}">
      <dsp:nvSpPr>
        <dsp:cNvPr id="0" name=""/>
        <dsp:cNvSpPr/>
      </dsp:nvSpPr>
      <dsp:spPr>
        <a:xfrm>
          <a:off x="0" y="3576738"/>
          <a:ext cx="12390783" cy="1110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0" i="0" kern="1200" dirty="0">
              <a:solidFill>
                <a:schemeClr val="accent5">
                  <a:lumMod val="50000"/>
                </a:schemeClr>
              </a:solidFill>
            </a:rPr>
            <a:t>It is well-established that healthy socio-emotional development is foundational to a successful school life as well as wellbeing in adult life.</a:t>
          </a:r>
          <a:endParaRPr lang="en-US" sz="2800" b="0" kern="1200" dirty="0">
            <a:solidFill>
              <a:schemeClr val="accent5">
                <a:lumMod val="50000"/>
              </a:schemeClr>
            </a:solidFill>
          </a:endParaRPr>
        </a:p>
      </dsp:txBody>
      <dsp:txXfrm>
        <a:off x="0" y="3576738"/>
        <a:ext cx="12390783" cy="1110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117E5-AE38-4BF9-8BBC-81F9ACE44F53}">
      <dsp:nvSpPr>
        <dsp:cNvPr id="0" name=""/>
        <dsp:cNvSpPr/>
      </dsp:nvSpPr>
      <dsp:spPr>
        <a:xfrm>
          <a:off x="2594141" y="628381"/>
          <a:ext cx="4833916" cy="4833916"/>
        </a:xfrm>
        <a:prstGeom prst="pie">
          <a:avLst>
            <a:gd name="adj1" fmla="val 16200000"/>
            <a:gd name="adj2" fmla="val 19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Children’s learning is understood developmentally</a:t>
          </a:r>
        </a:p>
      </dsp:txBody>
      <dsp:txXfrm>
        <a:off x="5062892" y="1146301"/>
        <a:ext cx="1409892" cy="1035839"/>
      </dsp:txXfrm>
    </dsp:sp>
    <dsp:sp modelId="{30878E03-D1F8-4279-9634-B6793B111AB5}">
      <dsp:nvSpPr>
        <dsp:cNvPr id="0" name=""/>
        <dsp:cNvSpPr/>
      </dsp:nvSpPr>
      <dsp:spPr>
        <a:xfrm>
          <a:off x="2588815" y="628370"/>
          <a:ext cx="4833916" cy="4833916"/>
        </a:xfrm>
        <a:prstGeom prst="pie">
          <a:avLst>
            <a:gd name="adj1" fmla="val 198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The classroom offers a safe base</a:t>
          </a:r>
          <a:endParaRPr lang="en-GB" sz="1500" kern="1200" dirty="0"/>
        </a:p>
      </dsp:txBody>
      <dsp:txXfrm>
        <a:off x="5897746" y="2556182"/>
        <a:ext cx="1461684" cy="978292"/>
      </dsp:txXfrm>
    </dsp:sp>
    <dsp:sp modelId="{D785F4F2-E50D-4C4F-A9FD-CA70C8642B9B}">
      <dsp:nvSpPr>
        <dsp:cNvPr id="0" name=""/>
        <dsp:cNvSpPr/>
      </dsp:nvSpPr>
      <dsp:spPr>
        <a:xfrm>
          <a:off x="2615933" y="703005"/>
          <a:ext cx="4833916" cy="4833916"/>
        </a:xfrm>
        <a:prstGeom prst="pie">
          <a:avLst>
            <a:gd name="adj1" fmla="val 18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The importance of nurture for the development of wellbeing</a:t>
          </a:r>
          <a:endParaRPr lang="en-GB" sz="1500" kern="1200" dirty="0"/>
        </a:p>
      </dsp:txBody>
      <dsp:txXfrm>
        <a:off x="5084683" y="3983163"/>
        <a:ext cx="1409892" cy="1035839"/>
      </dsp:txXfrm>
    </dsp:sp>
    <dsp:sp modelId="{48802773-CE72-4164-A6DF-B4C876CE5941}">
      <dsp:nvSpPr>
        <dsp:cNvPr id="0" name=""/>
        <dsp:cNvSpPr/>
      </dsp:nvSpPr>
      <dsp:spPr>
        <a:xfrm>
          <a:off x="2487544" y="734716"/>
          <a:ext cx="4833916" cy="4833916"/>
        </a:xfrm>
        <a:prstGeom prst="pie">
          <a:avLst>
            <a:gd name="adj1" fmla="val 54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Language is a vital means of communication</a:t>
          </a:r>
          <a:endParaRPr lang="en-GB" sz="1500" kern="1200" dirty="0"/>
        </a:p>
      </dsp:txBody>
      <dsp:txXfrm>
        <a:off x="3442818" y="4014874"/>
        <a:ext cx="1409892" cy="1035839"/>
      </dsp:txXfrm>
    </dsp:sp>
    <dsp:sp modelId="{813C0DF0-3A1B-49A9-B425-B0DB7D205E81}">
      <dsp:nvSpPr>
        <dsp:cNvPr id="0" name=""/>
        <dsp:cNvSpPr/>
      </dsp:nvSpPr>
      <dsp:spPr>
        <a:xfrm>
          <a:off x="2487544" y="703005"/>
          <a:ext cx="4833916" cy="4833916"/>
        </a:xfrm>
        <a:prstGeom prst="pie">
          <a:avLst>
            <a:gd name="adj1" fmla="val 9000000"/>
            <a:gd name="adj2" fmla="val 126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All behaviour is communication</a:t>
          </a:r>
          <a:endParaRPr lang="en-GB" sz="1500" kern="1200" dirty="0"/>
        </a:p>
      </dsp:txBody>
      <dsp:txXfrm>
        <a:off x="2562355" y="2630817"/>
        <a:ext cx="1461684" cy="978292"/>
      </dsp:txXfrm>
    </dsp:sp>
    <dsp:sp modelId="{EA2B31D0-F30C-43C6-BE38-BB865D8AEC40}">
      <dsp:nvSpPr>
        <dsp:cNvPr id="0" name=""/>
        <dsp:cNvSpPr/>
      </dsp:nvSpPr>
      <dsp:spPr>
        <a:xfrm>
          <a:off x="2487544" y="628370"/>
          <a:ext cx="4833916" cy="4833916"/>
        </a:xfrm>
        <a:prstGeom prst="pie">
          <a:avLst>
            <a:gd name="adj1" fmla="val 126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The importance of transitions in children’s lives</a:t>
          </a:r>
        </a:p>
      </dsp:txBody>
      <dsp:txXfrm>
        <a:off x="3442818" y="1146289"/>
        <a:ext cx="1409892" cy="10358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EC2AC-162E-4672-A347-E8244102660C}" type="datetimeFigureOut">
              <a:rPr lang="en-GB" smtClean="0"/>
              <a:t>11/03/2025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AC4BB-9282-46DA-A735-D2517D2D7B2D}" type="slidenum">
              <a:rPr lang="en-GB" smtClean="0"/>
              <a:t>‹#›</a:t>
            </a:fld>
            <a:endParaRPr lang="en-GB"/>
          </a:p>
        </p:txBody>
      </p:sp>
    </p:spTree>
    <p:extLst>
      <p:ext uri="{BB962C8B-B14F-4D97-AF65-F5344CB8AC3E}">
        <p14:creationId xmlns:p14="http://schemas.microsoft.com/office/powerpoint/2010/main" val="156016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pi.org.uk/wp-content/uploads/2021/11/SEL-paper-Nov2021-EPI.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publichealthscotland.scot/publications/child-and-adolescent-mental-health-services-camhs-waiting-times/child-and-adolescent-mental-health-services-camhs-waiting-times-quarter-ending-march-2022/" TargetMode="External"/><Relationship Id="rId3" Type="http://schemas.openxmlformats.org/officeDocument/2006/relationships/hyperlink" Target="https://www.scotphn.net/projects/adverse-childhood-experiences/introduction/" TargetMode="External"/><Relationship Id="rId7" Type="http://schemas.openxmlformats.org/officeDocument/2006/relationships/hyperlink" Target="https://www.gov.scot/publications/pupil-census-supplementary-statistic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gov.scot/publications/behaviour-scottish-schools-research-report-2023/pages/1/" TargetMode="External"/><Relationship Id="rId5" Type="http://schemas.openxmlformats.org/officeDocument/2006/relationships/hyperlink" Target="https://doi.org/10.1016/S2215-0366(21)00367-9" TargetMode="External"/><Relationship Id="rId4" Type="http://schemas.openxmlformats.org/officeDocument/2006/relationships/hyperlink" Target="http://dx.doi.org/10.15585/mmwr.mm7141a2" TargetMode="External"/><Relationship Id="rId9" Type="http://schemas.openxmlformats.org/officeDocument/2006/relationships/hyperlink" Target="https://iris.who.int/bitstream/handle/10665/362637/WHO-EURO-2022-6108-45873-66068-eng.pdf?sequence=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sycnet.apa.org/doi/10.1177/000312241455630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these Slides</a:t>
            </a:r>
          </a:p>
          <a:p>
            <a:endParaRPr lang="en-GB" b="1" dirty="0"/>
          </a:p>
          <a:p>
            <a:pPr marL="228600" algn="l" fontAlgn="base">
              <a:buFont typeface="Arial" panose="020B0604020202020204" pitchFamily="34" charset="0"/>
              <a:buNone/>
            </a:pPr>
            <a:r>
              <a:rPr lang="en-GB" sz="1800" b="0" i="0" dirty="0">
                <a:solidFill>
                  <a:srgbClr val="000000"/>
                </a:solidFill>
                <a:effectLst/>
                <a:latin typeface="inherit"/>
              </a:rPr>
              <a:t>This professional learning is pitched at an informed level and suitable for anyone working with children and young people in an educational context.</a:t>
            </a:r>
            <a:endParaRPr lang="en-GB" sz="1800" b="0" i="0" dirty="0">
              <a:solidFill>
                <a:srgbClr val="424242"/>
              </a:solidFill>
              <a:effectLst/>
              <a:latin typeface="Calibri" panose="020F0502020204030204" pitchFamily="34" charset="0"/>
            </a:endParaRPr>
          </a:p>
          <a:p>
            <a:endParaRPr lang="en-GB" dirty="0"/>
          </a:p>
          <a:p>
            <a:endParaRPr lang="en-GB" dirty="0"/>
          </a:p>
          <a:p>
            <a:r>
              <a:rPr lang="en-GB" dirty="0"/>
              <a:t>How to use the slides:</a:t>
            </a:r>
            <a:endParaRPr lang="en-US" dirty="0"/>
          </a:p>
          <a:p>
            <a:pPr marL="285750" indent="-285750">
              <a:buFont typeface="Symbol,Sans-Serif"/>
              <a:buChar char="•"/>
            </a:pPr>
            <a:r>
              <a:rPr lang="en-GB" dirty="0"/>
              <a:t>To be used to facilitate professional learning in a group or whole-setting, or as a self-directed learning activity as an individual.</a:t>
            </a:r>
            <a:endParaRPr lang="en-US" dirty="0"/>
          </a:p>
          <a:p>
            <a:endParaRPr lang="en-GB" dirty="0">
              <a:ea typeface="Calibri"/>
              <a:cs typeface="Calibri"/>
            </a:endParaRPr>
          </a:p>
          <a:p>
            <a:r>
              <a:rPr lang="en-GB" b="1" dirty="0"/>
              <a:t>General Guidance</a:t>
            </a:r>
            <a:endParaRPr lang="en-US" dirty="0"/>
          </a:p>
          <a:p>
            <a:pPr marL="285750" indent="-285750">
              <a:buFont typeface="Symbol,Sans-Serif"/>
              <a:buChar char="•"/>
            </a:pPr>
            <a:r>
              <a:rPr lang="en-GB" dirty="0"/>
              <a:t>There is a requirement to cover all the slides.</a:t>
            </a:r>
            <a:endParaRPr lang="en-US" dirty="0"/>
          </a:p>
          <a:p>
            <a:pPr marL="285750" indent="-285750">
              <a:buFont typeface="Symbol,Sans-Serif"/>
              <a:buChar char="•"/>
            </a:pPr>
            <a:r>
              <a:rPr lang="en-GB" dirty="0"/>
              <a:t>Please do not change the provided slides.</a:t>
            </a:r>
            <a:endParaRPr lang="en-US" dirty="0"/>
          </a:p>
          <a:p>
            <a:pPr marL="285750" indent="-285750">
              <a:buFont typeface="Symbol,Sans-Serif"/>
              <a:buChar char="•"/>
            </a:pPr>
            <a:r>
              <a:rPr lang="en-GB" dirty="0"/>
              <a:t>Facilitators are welcome to add slides or activities relevant to your own setting, to support discussion and exploration of the topic. Facilitators will know their participants’ needs best.</a:t>
            </a:r>
            <a:endParaRPr lang="en-US" dirty="0"/>
          </a:p>
          <a:p>
            <a:pPr marL="285750" indent="-285750">
              <a:buFont typeface="Symbol,Sans-Serif"/>
              <a:buChar char="•"/>
            </a:pPr>
            <a:r>
              <a:rPr lang="en-GB" dirty="0"/>
              <a:t>Anyone who works in an educational setting can be a facilitator and use these slides. </a:t>
            </a:r>
            <a:endParaRPr lang="en-US" dirty="0"/>
          </a:p>
          <a:p>
            <a:pPr marL="285750" indent="-285750">
              <a:buFont typeface="Symbol,Sans-Serif"/>
              <a:buChar char="•"/>
            </a:pPr>
            <a:r>
              <a:rPr lang="en-GB" dirty="0"/>
              <a:t>It is important to establish a safe space which encourages respect and honesty to ensure that everyone is able to participate. </a:t>
            </a:r>
            <a:endParaRPr lang="en-US" dirty="0"/>
          </a:p>
          <a:p>
            <a:pPr marL="285750" indent="-285750">
              <a:buFont typeface="Symbol,Sans-Serif"/>
              <a:buChar char="•"/>
            </a:pPr>
            <a:endParaRPr lang="en-GB" dirty="0">
              <a:ea typeface="Calibri"/>
              <a:cs typeface="Calibri"/>
            </a:endParaRPr>
          </a:p>
          <a:p>
            <a:endParaRPr lang="en-US" dirty="0"/>
          </a:p>
          <a:p>
            <a:endParaRPr lang="en-US" dirty="0"/>
          </a:p>
          <a:p>
            <a:endParaRPr lang="en-GB" dirty="0"/>
          </a:p>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verse from Tom </a:t>
            </a:r>
            <a:r>
              <a:rPr lang="en-GB" dirty="0" err="1"/>
              <a:t>Herner</a:t>
            </a:r>
            <a:r>
              <a:rPr lang="en-GB" dirty="0"/>
              <a:t> illustrates that while we automatically assume children need to be taught a variety of skills we somehow don’t so readily expect to have to teach them how to behave. </a:t>
            </a:r>
          </a:p>
        </p:txBody>
      </p:sp>
      <p:sp>
        <p:nvSpPr>
          <p:cNvPr id="4" name="Slide Number Placeholder 3"/>
          <p:cNvSpPr>
            <a:spLocks noGrp="1"/>
          </p:cNvSpPr>
          <p:nvPr>
            <p:ph type="sldNum" sz="quarter" idx="5"/>
          </p:nvPr>
        </p:nvSpPr>
        <p:spPr/>
        <p:txBody>
          <a:bodyPr/>
          <a:lstStyle/>
          <a:p>
            <a:fld id="{3D5AC4BB-9282-46DA-A735-D2517D2D7B2D}" type="slidenum">
              <a:rPr lang="en-GB" smtClean="0"/>
              <a:t>10</a:t>
            </a:fld>
            <a:endParaRPr lang="en-GB"/>
          </a:p>
        </p:txBody>
      </p:sp>
    </p:spTree>
    <p:extLst>
      <p:ext uri="{BB962C8B-B14F-4D97-AF65-F5344CB8AC3E}">
        <p14:creationId xmlns:p14="http://schemas.microsoft.com/office/powerpoint/2010/main" val="313190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Pause for a few moments and note down what you think nurture means.</a:t>
            </a:r>
          </a:p>
        </p:txBody>
      </p:sp>
      <p:sp>
        <p:nvSpPr>
          <p:cNvPr id="4" name="Slide Number Placeholder 3"/>
          <p:cNvSpPr>
            <a:spLocks noGrp="1"/>
          </p:cNvSpPr>
          <p:nvPr>
            <p:ph type="sldNum" sz="quarter" idx="5"/>
          </p:nvPr>
        </p:nvSpPr>
        <p:spPr/>
        <p:txBody>
          <a:bodyPr/>
          <a:lstStyle/>
          <a:p>
            <a:fld id="{3D5AC4BB-9282-46DA-A735-D2517D2D7B2D}" type="slidenum">
              <a:rPr lang="en-GB" smtClean="0"/>
              <a:t>11</a:t>
            </a:fld>
            <a:endParaRPr lang="en-GB"/>
          </a:p>
        </p:txBody>
      </p:sp>
    </p:spTree>
    <p:extLst>
      <p:ext uri="{BB962C8B-B14F-4D97-AF65-F5344CB8AC3E}">
        <p14:creationId xmlns:p14="http://schemas.microsoft.com/office/powerpoint/2010/main" val="505655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Review the dictionary definition</a:t>
            </a:r>
          </a:p>
          <a:p>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This dictionary definition of nurture cover the two aspects –warm, available support but also help to develop and progress.  Cherish communicates the positive regard and empathy that is important.</a:t>
            </a:r>
          </a:p>
          <a:p>
            <a:r>
              <a:rPr lang="en-GB" sz="1200" b="0" kern="1200" dirty="0">
                <a:solidFill>
                  <a:schemeClr val="tx1"/>
                </a:solidFill>
                <a:effectLst/>
                <a:latin typeface="+mn-lt"/>
                <a:ea typeface="+mn-ea"/>
                <a:cs typeface="+mn-cs"/>
              </a:rPr>
              <a:t>Note that nurture is sometimes perceived as permissive: this is a misconception- nurture at its best  has high support but</a:t>
            </a:r>
            <a:r>
              <a:rPr lang="en-GB" sz="1200" b="0" kern="1200" baseline="0" dirty="0">
                <a:solidFill>
                  <a:schemeClr val="tx1"/>
                </a:solidFill>
                <a:effectLst/>
                <a:latin typeface="+mn-lt"/>
                <a:ea typeface="+mn-ea"/>
                <a:cs typeface="+mn-cs"/>
              </a:rPr>
              <a:t> also </a:t>
            </a:r>
            <a:r>
              <a:rPr lang="en-GB" sz="1200" b="0" kern="1200" dirty="0">
                <a:solidFill>
                  <a:schemeClr val="tx1"/>
                </a:solidFill>
                <a:effectLst/>
                <a:latin typeface="+mn-lt"/>
                <a:ea typeface="+mn-ea"/>
                <a:cs typeface="+mn-cs"/>
              </a:rPr>
              <a:t>high expectations of positive change</a:t>
            </a:r>
          </a:p>
          <a:p>
            <a:endParaRPr lang="en-GB" sz="1200" b="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683F299D-C9DC-468B-A6A9-54C8B46C38A7}" type="slidenum">
              <a:rPr lang="en-GB" smtClean="0"/>
              <a:t>12</a:t>
            </a:fld>
            <a:endParaRPr lang="en-GB"/>
          </a:p>
        </p:txBody>
      </p:sp>
    </p:spTree>
    <p:extLst>
      <p:ext uri="{BB962C8B-B14F-4D97-AF65-F5344CB8AC3E}">
        <p14:creationId xmlns:p14="http://schemas.microsoft.com/office/powerpoint/2010/main" val="3841182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Nurture is therefore described as having two pillars: care and challenge. Care refers to attuned adults displaying warmth, empathy and building connection while the challenge refers to the structures, expectations and press or challenge given to learners to achieve and attain.</a:t>
            </a:r>
          </a:p>
        </p:txBody>
      </p:sp>
      <p:sp>
        <p:nvSpPr>
          <p:cNvPr id="4" name="Slide Number Placeholder 3"/>
          <p:cNvSpPr>
            <a:spLocks noGrp="1"/>
          </p:cNvSpPr>
          <p:nvPr>
            <p:ph type="sldNum" sz="quarter" idx="5"/>
          </p:nvPr>
        </p:nvSpPr>
        <p:spPr/>
        <p:txBody>
          <a:bodyPr/>
          <a:lstStyle/>
          <a:p>
            <a:fld id="{3D5AC4BB-9282-46DA-A735-D2517D2D7B2D}" type="slidenum">
              <a:rPr lang="en-GB" smtClean="0"/>
              <a:t>13</a:t>
            </a:fld>
            <a:endParaRPr lang="en-GB"/>
          </a:p>
        </p:txBody>
      </p:sp>
    </p:spTree>
    <p:extLst>
      <p:ext uri="{BB962C8B-B14F-4D97-AF65-F5344CB8AC3E}">
        <p14:creationId xmlns:p14="http://schemas.microsoft.com/office/powerpoint/2010/main" val="1670341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accent5">
                    <a:lumMod val="50000"/>
                  </a:schemeClr>
                </a:solidFill>
              </a:rPr>
              <a:t>Nurturing approaches fit with the evidence base for: resilience, the positive impact of relational approaches in schools, authoritative schools and the importance of social and emotional learning. Brief descriptions of the related evidence is detailed in the ‘Why Nurture?’ information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accent5">
                    <a:lumMod val="50000"/>
                  </a:schemeClr>
                </a:solidFill>
              </a:rPr>
              <a:t>Children and young people need the opportunity to experience secure relationships in order to help them develop their social, emotional and behaviour skills. Nurture offers this opportunity to build secure and trusting relationships </a:t>
            </a:r>
            <a:r>
              <a:rPr lang="en-GB" b="0" dirty="0" err="1">
                <a:solidFill>
                  <a:schemeClr val="accent5">
                    <a:lumMod val="50000"/>
                  </a:schemeClr>
                </a:solidFill>
              </a:rPr>
              <a:t>wih</a:t>
            </a:r>
            <a:r>
              <a:rPr lang="en-GB" b="0" dirty="0">
                <a:solidFill>
                  <a:schemeClr val="accent5">
                    <a:lumMod val="50000"/>
                  </a:schemeClr>
                </a:solidFill>
              </a:rPr>
              <a:t>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chemeClr val="accent5">
                    <a:lumMod val="50000"/>
                  </a:schemeClr>
                </a:solidFill>
              </a:rPr>
              <a:t>It is well-established that healthy socio-emotional development is foundational to a successful school life as well as wellbeing in adult life</a:t>
            </a:r>
            <a:endParaRPr lang="en-US" b="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accent5">
                  <a:lumMod val="50000"/>
                </a:schemeClr>
              </a:solidFill>
            </a:endParaRPr>
          </a:p>
          <a:p>
            <a:endParaRPr lang="en-GB" dirty="0"/>
          </a:p>
          <a:p>
            <a:endParaRPr lang="en-GB" dirty="0"/>
          </a:p>
          <a:p>
            <a:endParaRPr lang="en-GB" dirty="0"/>
          </a:p>
          <a:p>
            <a:endParaRPr lang="en-GB" dirty="0"/>
          </a:p>
          <a:p>
            <a:r>
              <a:rPr lang="en-GB" dirty="0" err="1"/>
              <a:t>Gedikoglu</a:t>
            </a:r>
            <a:r>
              <a:rPr lang="en-GB" dirty="0"/>
              <a:t>, M. (2021) ‘Social and emotional learning An evidence review and synthesis of key issues’ Education Policy Institute</a:t>
            </a:r>
          </a:p>
          <a:p>
            <a:r>
              <a:rPr lang="en-GB" dirty="0">
                <a:hlinkClick r:id="rId3"/>
              </a:rPr>
              <a:t>SEL-paper-Nov2021-EPI.pdf</a:t>
            </a:r>
            <a:endParaRPr lang="en-GB" dirty="0"/>
          </a:p>
          <a:p>
            <a:endParaRPr lang="en-GB" dirty="0"/>
          </a:p>
        </p:txBody>
      </p:sp>
      <p:sp>
        <p:nvSpPr>
          <p:cNvPr id="4" name="Slide Number Placeholder 3"/>
          <p:cNvSpPr>
            <a:spLocks noGrp="1"/>
          </p:cNvSpPr>
          <p:nvPr>
            <p:ph type="sldNum" sz="quarter" idx="5"/>
          </p:nvPr>
        </p:nvSpPr>
        <p:spPr/>
        <p:txBody>
          <a:bodyPr/>
          <a:lstStyle/>
          <a:p>
            <a:fld id="{3D5AC4BB-9282-46DA-A735-D2517D2D7B2D}" type="slidenum">
              <a:rPr lang="en-GB" smtClean="0"/>
              <a:t>14</a:t>
            </a:fld>
            <a:endParaRPr lang="en-GB"/>
          </a:p>
        </p:txBody>
      </p:sp>
    </p:spTree>
    <p:extLst>
      <p:ext uri="{BB962C8B-B14F-4D97-AF65-F5344CB8AC3E}">
        <p14:creationId xmlns:p14="http://schemas.microsoft.com/office/powerpoint/2010/main" val="2831115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looking more closely at the evidence for nurture it is important to define nurture groups and nurturing approaches. Nurture UK state that ‘A nurture group is a school-based intervention run by two members of staff with up to twelve pupils. The aim is to replace missing early experiences by developing positive pupil relationships with both teachers and peers in a supportive environment. Effective nurture group practice follows the Six Principles of Nurture’</a:t>
            </a:r>
          </a:p>
          <a:p>
            <a:r>
              <a:rPr lang="en-GB" dirty="0"/>
              <a:t>The Applying Nurture Framework states that ‘A nurturing approach recognises that positive relationships are central to both learning and wellbeing. A key aspect of a nurturing approach is an understanding of attachment theory and how early experiences can have a significant impact on development. It recognises that all school/Early Learning Centre settings staff have a role to play in establishing the positive relationships that are required to promote healthy social and emotional development and that these relationships should be reliable, predictable and consistent where possible…the school environment…incorporates </a:t>
            </a:r>
            <a:r>
              <a:rPr lang="en-GB" dirty="0" err="1"/>
              <a:t>attunement</a:t>
            </a:r>
            <a:r>
              <a:rPr lang="en-GB" dirty="0"/>
              <a:t>, warmth and connection alongside structure, high expectations and a focus on achievement and attainment’ </a:t>
            </a:r>
          </a:p>
        </p:txBody>
      </p:sp>
      <p:sp>
        <p:nvSpPr>
          <p:cNvPr id="4" name="Slide Number Placeholder 3"/>
          <p:cNvSpPr>
            <a:spLocks noGrp="1"/>
          </p:cNvSpPr>
          <p:nvPr>
            <p:ph type="sldNum" sz="quarter" idx="5"/>
          </p:nvPr>
        </p:nvSpPr>
        <p:spPr/>
        <p:txBody>
          <a:bodyPr/>
          <a:lstStyle/>
          <a:p>
            <a:fld id="{3D5AC4BB-9282-46DA-A735-D2517D2D7B2D}" type="slidenum">
              <a:rPr lang="en-GB" smtClean="0"/>
              <a:t>15</a:t>
            </a:fld>
            <a:endParaRPr lang="en-GB"/>
          </a:p>
        </p:txBody>
      </p:sp>
    </p:spTree>
    <p:extLst>
      <p:ext uri="{BB962C8B-B14F-4D97-AF65-F5344CB8AC3E}">
        <p14:creationId xmlns:p14="http://schemas.microsoft.com/office/powerpoint/2010/main" val="122639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Children’s learning is understood developmentally 2. The classroom offers a safe base 3. The importance of nurture for the development of wellbeing 4. Language is a vital means of communication 5. All behaviour is communication 6. The importance of transition in children’s lives</a:t>
            </a:r>
          </a:p>
          <a:p>
            <a:endParaRPr lang="en-GB" dirty="0"/>
          </a:p>
        </p:txBody>
      </p:sp>
      <p:sp>
        <p:nvSpPr>
          <p:cNvPr id="4" name="Slide Number Placeholder 3"/>
          <p:cNvSpPr>
            <a:spLocks noGrp="1"/>
          </p:cNvSpPr>
          <p:nvPr>
            <p:ph type="sldNum" sz="quarter" idx="5"/>
          </p:nvPr>
        </p:nvSpPr>
        <p:spPr/>
        <p:txBody>
          <a:bodyPr/>
          <a:lstStyle/>
          <a:p>
            <a:fld id="{3D5AC4BB-9282-46DA-A735-D2517D2D7B2D}" type="slidenum">
              <a:rPr lang="en-GB" smtClean="0"/>
              <a:t>16</a:t>
            </a:fld>
            <a:endParaRPr lang="en-GB"/>
          </a:p>
        </p:txBody>
      </p:sp>
    </p:spTree>
    <p:extLst>
      <p:ext uri="{BB962C8B-B14F-4D97-AF65-F5344CB8AC3E}">
        <p14:creationId xmlns:p14="http://schemas.microsoft.com/office/powerpoint/2010/main" val="3414040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Bennett’s (2015)  systematic review of 62 relevant research papers concluded that there was a consensus among the studies that </a:t>
            </a:r>
            <a:r>
              <a:rPr lang="en-GB" sz="1800" dirty="0" err="1">
                <a:effectLst/>
                <a:latin typeface="Calibri" panose="020F0502020204030204" pitchFamily="34" charset="0"/>
                <a:ea typeface="Calibri" panose="020F0502020204030204" pitchFamily="34" charset="0"/>
                <a:cs typeface="Arial" panose="020B0604020202020204" pitchFamily="34" charset="0"/>
              </a:rPr>
              <a:t>NGs</a:t>
            </a:r>
            <a:r>
              <a:rPr lang="en-GB" sz="1800" dirty="0">
                <a:effectLst/>
                <a:latin typeface="Calibri" panose="020F0502020204030204" pitchFamily="34" charset="0"/>
                <a:ea typeface="Calibri" panose="020F0502020204030204" pitchFamily="34" charset="0"/>
                <a:cs typeface="Arial" panose="020B0604020202020204" pitchFamily="34" charset="0"/>
              </a:rPr>
              <a:t> can have a positive impact on children’s social, emotional and behavioural needs especially in the short term. The most reported benefits for the children were found to be reducing displays of acting out behaviour and improving emotional regulation. A whole school impact was found, with children </a:t>
            </a:r>
            <a:r>
              <a:rPr lang="en-GB" sz="1800" dirty="0" err="1">
                <a:effectLst/>
                <a:latin typeface="Calibri" panose="020F0502020204030204" pitchFamily="34" charset="0"/>
                <a:ea typeface="Calibri" panose="020F0502020204030204" pitchFamily="34" charset="0"/>
                <a:cs typeface="Arial" panose="020B0604020202020204" pitchFamily="34" charset="0"/>
              </a:rPr>
              <a:t>outwith</a:t>
            </a:r>
            <a:r>
              <a:rPr lang="en-GB" sz="1800" dirty="0">
                <a:effectLst/>
                <a:latin typeface="Calibri" panose="020F0502020204030204" pitchFamily="34" charset="0"/>
                <a:ea typeface="Calibri" panose="020F0502020204030204" pitchFamily="34" charset="0"/>
                <a:cs typeface="Arial" panose="020B0604020202020204" pitchFamily="34" charset="0"/>
              </a:rPr>
              <a:t> the nurture group faring better than those in comparison schools without a nurture group. There was also some evidence of improvements in children’s behaviour at home. Gains tend to be seen first in social and emotional issues and then in cognitive progression and educational engagement.</a:t>
            </a:r>
          </a:p>
          <a:p>
            <a:pPr>
              <a:lnSpc>
                <a:spcPct val="115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Most of the studies have been in primary schools with only 9 in secondary schools. These studies of secondary </a:t>
            </a:r>
            <a:r>
              <a:rPr lang="en-GB" sz="1800" dirty="0" err="1">
                <a:effectLst/>
                <a:latin typeface="Calibri" panose="020F0502020204030204" pitchFamily="34" charset="0"/>
                <a:ea typeface="Calibri" panose="020F0502020204030204" pitchFamily="34" charset="0"/>
                <a:cs typeface="Arial" panose="020B0604020202020204" pitchFamily="34" charset="0"/>
              </a:rPr>
              <a:t>NGs</a:t>
            </a:r>
            <a:r>
              <a:rPr lang="en-GB" sz="1800" dirty="0">
                <a:effectLst/>
                <a:latin typeface="Calibri" panose="020F0502020204030204" pitchFamily="34" charset="0"/>
                <a:ea typeface="Calibri" panose="020F0502020204030204" pitchFamily="34" charset="0"/>
                <a:cs typeface="Arial" panose="020B0604020202020204" pitchFamily="34" charset="0"/>
              </a:rPr>
              <a:t> used perceptions of children’s improvement rather than quantitative data so there is a gap in the evidence here. It was also noted that very few longitudinal studies have been undertaken to understand the long-term impact of </a:t>
            </a:r>
            <a:r>
              <a:rPr lang="en-GB" sz="1800" dirty="0" err="1">
                <a:effectLst/>
                <a:latin typeface="Calibri" panose="020F0502020204030204" pitchFamily="34" charset="0"/>
                <a:ea typeface="Calibri" panose="020F0502020204030204" pitchFamily="34" charset="0"/>
                <a:cs typeface="Arial" panose="020B0604020202020204" pitchFamily="34" charset="0"/>
              </a:rPr>
              <a:t>NGs</a:t>
            </a:r>
            <a:r>
              <a:rPr lang="en-GB" sz="1800" dirty="0">
                <a:effectLst/>
                <a:latin typeface="Calibri" panose="020F0502020204030204" pitchFamily="34" charset="0"/>
                <a:ea typeface="Calibri" panose="020F0502020204030204" pitchFamily="34" charset="0"/>
                <a:cs typeface="Arial" panose="020B0604020202020204" pitchFamily="34" charset="0"/>
              </a:rPr>
              <a:t>.</a:t>
            </a:r>
          </a:p>
          <a:p>
            <a:pPr>
              <a:lnSpc>
                <a:spcPct val="115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Sloan et al (2016) in a large-scale evaluation of nurture groups in Northern Ireland, found strong evidence for improvements in social and emotional functioning and more mixed results for academic progress, with enjoyment of learning being the strongest improvement in the short-term. It could be argued that this increased enjoyment and engagement is likely to lead to academic gains.</a:t>
            </a:r>
          </a:p>
          <a:p>
            <a:pPr>
              <a:lnSpc>
                <a:spcPct val="115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There is evidence that </a:t>
            </a:r>
            <a:r>
              <a:rPr lang="en-GB" sz="1800" dirty="0" err="1">
                <a:effectLst/>
                <a:latin typeface="Calibri" panose="020F0502020204030204" pitchFamily="34" charset="0"/>
                <a:ea typeface="Calibri" panose="020F0502020204030204" pitchFamily="34" charset="0"/>
                <a:cs typeface="Arial" panose="020B0604020202020204" pitchFamily="34" charset="0"/>
              </a:rPr>
              <a:t>NGs</a:t>
            </a:r>
            <a:r>
              <a:rPr lang="en-GB" sz="1800" dirty="0">
                <a:effectLst/>
                <a:latin typeface="Calibri" panose="020F0502020204030204" pitchFamily="34" charset="0"/>
                <a:ea typeface="Calibri" panose="020F0502020204030204" pitchFamily="34" charset="0"/>
                <a:cs typeface="Arial" panose="020B0604020202020204" pitchFamily="34" charset="0"/>
              </a:rPr>
              <a:t> existing for more than two years had a greater impact on pupils than those in place for less than two years (</a:t>
            </a:r>
            <a:r>
              <a:rPr lang="en-GB" sz="1800" dirty="0">
                <a:effectLst/>
                <a:latin typeface="Calibri" panose="020F0502020204030204" pitchFamily="34" charset="0"/>
                <a:ea typeface="Calibri" panose="020F0502020204030204" pitchFamily="34" charset="0"/>
                <a:cs typeface="Calibri" panose="020F0502020204030204" pitchFamily="34" charset="0"/>
              </a:rPr>
              <a:t>Cooper, P. &amp; </a:t>
            </a:r>
            <a:r>
              <a:rPr lang="en-GB" sz="1800" dirty="0" err="1">
                <a:effectLst/>
                <a:latin typeface="Calibri" panose="020F0502020204030204" pitchFamily="34" charset="0"/>
                <a:ea typeface="Calibri" panose="020F0502020204030204" pitchFamily="34" charset="0"/>
                <a:cs typeface="Calibri" panose="020F0502020204030204" pitchFamily="34" charset="0"/>
              </a:rPr>
              <a:t>Whitebread</a:t>
            </a:r>
            <a:r>
              <a:rPr lang="en-GB" sz="1800" dirty="0">
                <a:effectLst/>
                <a:latin typeface="Calibri" panose="020F0502020204030204" pitchFamily="34" charset="0"/>
                <a:ea typeface="Calibri" panose="020F0502020204030204" pitchFamily="34" charset="0"/>
                <a:cs typeface="Calibri" panose="020F0502020204030204" pitchFamily="34" charset="0"/>
              </a:rPr>
              <a:t>, D. 2007).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Bennett, H. (2015). Results of the systematic review on nurture groups’ effectiveness. The International Journal of Nurture in Education, 1(1) 3 – 8</a:t>
            </a:r>
          </a:p>
          <a:p>
            <a:r>
              <a:rPr lang="en-GB" sz="1800" dirty="0">
                <a:effectLst/>
                <a:latin typeface="Calibri" panose="020F0502020204030204" pitchFamily="34" charset="0"/>
                <a:ea typeface="Calibri" panose="020F0502020204030204" pitchFamily="34" charset="0"/>
                <a:cs typeface="Arial" panose="020B0604020202020204" pitchFamily="34" charset="0"/>
              </a:rPr>
              <a:t>Sloan, S., Winter, K., Lynn, F., Gildea, A., &amp; Connolly, P. (2016). The impact and cost effectiveness of Nurture Groups in primary schools in Northern Ireland. Belfast: Centre for Effective Education, Queen’s University Belfast</a:t>
            </a:r>
          </a:p>
          <a:p>
            <a:r>
              <a:rPr lang="en-GB" sz="1800" dirty="0">
                <a:effectLst/>
                <a:latin typeface="Calibri" panose="020F0502020204030204" pitchFamily="34" charset="0"/>
                <a:ea typeface="Calibri" panose="020F0502020204030204" pitchFamily="34" charset="0"/>
                <a:cs typeface="Arial" panose="020B0604020202020204" pitchFamily="34" charset="0"/>
              </a:rPr>
              <a:t>Cooper, P. &amp; </a:t>
            </a:r>
            <a:r>
              <a:rPr lang="en-GB" sz="1800" dirty="0" err="1">
                <a:effectLst/>
                <a:latin typeface="Calibri" panose="020F0502020204030204" pitchFamily="34" charset="0"/>
                <a:ea typeface="Calibri" panose="020F0502020204030204" pitchFamily="34" charset="0"/>
                <a:cs typeface="Arial" panose="020B0604020202020204" pitchFamily="34" charset="0"/>
              </a:rPr>
              <a:t>Whitebread</a:t>
            </a:r>
            <a:r>
              <a:rPr lang="en-GB" sz="1800" dirty="0">
                <a:effectLst/>
                <a:latin typeface="Calibri" panose="020F0502020204030204" pitchFamily="34" charset="0"/>
                <a:ea typeface="Calibri" panose="020F0502020204030204" pitchFamily="34" charset="0"/>
                <a:cs typeface="Arial" panose="020B0604020202020204" pitchFamily="34" charset="0"/>
              </a:rPr>
              <a:t>, D. (2007) The effectiveness of nurture groups on student progress: Evidence from a national research study, Emotional and Behavioural Difficulties, 12 (3), 171-190</a:t>
            </a:r>
          </a:p>
          <a:p>
            <a:endParaRPr lang="en-GB" dirty="0"/>
          </a:p>
        </p:txBody>
      </p:sp>
      <p:sp>
        <p:nvSpPr>
          <p:cNvPr id="4" name="Slide Number Placeholder 3"/>
          <p:cNvSpPr>
            <a:spLocks noGrp="1"/>
          </p:cNvSpPr>
          <p:nvPr>
            <p:ph type="sldNum" sz="quarter" idx="5"/>
          </p:nvPr>
        </p:nvSpPr>
        <p:spPr/>
        <p:txBody>
          <a:bodyPr/>
          <a:lstStyle/>
          <a:p>
            <a:fld id="{3D5AC4BB-9282-46DA-A735-D2517D2D7B2D}" type="slidenum">
              <a:rPr lang="en-GB" smtClean="0"/>
              <a:t>17</a:t>
            </a:fld>
            <a:endParaRPr lang="en-GB"/>
          </a:p>
        </p:txBody>
      </p:sp>
    </p:spTree>
    <p:extLst>
      <p:ext uri="{BB962C8B-B14F-4D97-AF65-F5344CB8AC3E}">
        <p14:creationId xmlns:p14="http://schemas.microsoft.com/office/powerpoint/2010/main" val="3151642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Most of the evidence to date centres on the longer established nurture groups rather than nurturing approaches. A review in 2021 of available evidence (Nolan et al) found the majority of papers suggested that the existence of </a:t>
            </a:r>
            <a:r>
              <a:rPr lang="en-GB" sz="1800" dirty="0" err="1">
                <a:effectLst/>
                <a:latin typeface="Calibri" panose="020F0502020204030204" pitchFamily="34" charset="0"/>
                <a:ea typeface="Calibri" panose="020F0502020204030204" pitchFamily="34" charset="0"/>
                <a:cs typeface="Arial" panose="020B0604020202020204" pitchFamily="34" charset="0"/>
              </a:rPr>
              <a:t>NGs</a:t>
            </a:r>
            <a:r>
              <a:rPr lang="en-GB" sz="1800" dirty="0">
                <a:effectLst/>
                <a:latin typeface="Calibri" panose="020F0502020204030204" pitchFamily="34" charset="0"/>
                <a:ea typeface="Calibri" panose="020F0502020204030204" pitchFamily="34" charset="0"/>
                <a:cs typeface="Arial" panose="020B0604020202020204" pitchFamily="34" charset="0"/>
              </a:rPr>
              <a:t> had a significant positive impact on pupils’ social, emotional and behavioural functioning across the pupil population. There were some indications that it increased the capacity of mainstream staff They found that there was some evidence that nurturing approaches impact on pupils’ academic progress. Measures of academic progress were predominantly based on national assessments/ curriculum or validated self-evaluation. One Scottish example of this was a Glasgow study (March and Kierney 2017)</a:t>
            </a:r>
            <a:r>
              <a:rPr lang="en-GB" sz="1800" baseline="300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where 50 schools used the ‘How Nurturing is Our School self-evaluation framework’ resulting in ‘an increase in attainment, achievement and school attendance, a decrease in exclusion, school staff demonstrated good understanding of nurture and attachment and vulnerable pupils were better included’.</a:t>
            </a:r>
          </a:p>
          <a:p>
            <a:pPr>
              <a:lnSpc>
                <a:spcPct val="115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As with nurture groups, the length of time a nurturing approach was in place supported the effectiveness of the approach. </a:t>
            </a:r>
          </a:p>
          <a:p>
            <a:r>
              <a:rPr lang="en-GB" sz="1800" dirty="0">
                <a:effectLst/>
                <a:latin typeface="Calibri" panose="020F0502020204030204" pitchFamily="34" charset="0"/>
                <a:ea typeface="Calibri" panose="020F0502020204030204" pitchFamily="34" charset="0"/>
                <a:cs typeface="Arial" panose="020B0604020202020204" pitchFamily="34" charset="0"/>
              </a:rPr>
              <a:t>Nolan, Amy D.; Hannah, Elizabeth F. S.; Lakin, Elizabeth; Topping, Keith J. (2021) ‘Whole-School Nurturing Approaches ‘Educational and Child Psychology </a:t>
            </a:r>
          </a:p>
          <a:p>
            <a:r>
              <a:rPr lang="en-GB" sz="1800" dirty="0">
                <a:effectLst/>
                <a:latin typeface="Calibri" panose="020F0502020204030204" pitchFamily="34" charset="0"/>
                <a:ea typeface="Calibri" panose="020F0502020204030204" pitchFamily="34" charset="0"/>
                <a:cs typeface="Arial" panose="020B0604020202020204" pitchFamily="34" charset="0"/>
              </a:rPr>
              <a:t>Doyle, R. (2004). A social development curriculum: Applying nurture group principles and practices to support socially and emotionally vulnerable children within mainstream classrooms. British Journal of Special Education, 31(1), 24-30.</a:t>
            </a:r>
          </a:p>
          <a:p>
            <a:r>
              <a:rPr lang="en-GB" sz="1800" dirty="0">
                <a:effectLst/>
                <a:latin typeface="Calibri" panose="020F0502020204030204" pitchFamily="34" charset="0"/>
                <a:ea typeface="Calibri" panose="020F0502020204030204" pitchFamily="34" charset="0"/>
                <a:cs typeface="Arial" panose="020B0604020202020204" pitchFamily="34" charset="0"/>
              </a:rPr>
              <a:t>March and Kierney (2017) ‘ A psychological service contribution to nurture: Glasgow’s nurturing city, Emotional and Behavioural Difficulties, 22:3, 237-247, DOI: 10.1080/13632752.2017.1331972</a:t>
            </a:r>
          </a:p>
          <a:p>
            <a:endParaRPr lang="en-GB" dirty="0"/>
          </a:p>
        </p:txBody>
      </p:sp>
      <p:sp>
        <p:nvSpPr>
          <p:cNvPr id="4" name="Slide Number Placeholder 3"/>
          <p:cNvSpPr>
            <a:spLocks noGrp="1"/>
          </p:cNvSpPr>
          <p:nvPr>
            <p:ph type="sldNum" sz="quarter" idx="5"/>
          </p:nvPr>
        </p:nvSpPr>
        <p:spPr/>
        <p:txBody>
          <a:bodyPr/>
          <a:lstStyle/>
          <a:p>
            <a:fld id="{3D5AC4BB-9282-46DA-A735-D2517D2D7B2D}" type="slidenum">
              <a:rPr lang="en-GB" smtClean="0"/>
              <a:t>18</a:t>
            </a:fld>
            <a:endParaRPr lang="en-GB"/>
          </a:p>
        </p:txBody>
      </p:sp>
    </p:spTree>
    <p:extLst>
      <p:ext uri="{BB962C8B-B14F-4D97-AF65-F5344CB8AC3E}">
        <p14:creationId xmlns:p14="http://schemas.microsoft.com/office/powerpoint/2010/main" val="3352617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19</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a:ea typeface="ＭＳ Ｐゴシック"/>
                <a:cs typeface="Arial"/>
              </a:rPr>
              <a:t>Now consider the following reflective questions. Thank-you </a:t>
            </a:r>
            <a:r>
              <a:rPr lang="en-US" altLang="en-US">
                <a:latin typeface="Arial"/>
                <a:ea typeface="ＭＳ Ｐゴシック"/>
                <a:cs typeface="Arial"/>
              </a:rPr>
              <a:t>for taking part.</a:t>
            </a:r>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All of the professional learning in the Framework fits into one of these four themes. The four themes are interconnected and interdependent.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fontAlgn="base">
              <a:buFont typeface="Arial" panose="020B0604020202020204" pitchFamily="34" charset="0"/>
              <a:buChar char="•"/>
            </a:pPr>
            <a:r>
              <a:rPr lang="en-GB" sz="1800" b="0" i="0" u="none" strike="noStrike" dirty="0">
                <a:solidFill>
                  <a:srgbClr val="000000"/>
                </a:solidFill>
                <a:effectLst/>
                <a:latin typeface="Calibri"/>
                <a:ea typeface="Calibri"/>
                <a:cs typeface="Calibri"/>
              </a:rPr>
              <a:t>This activity forms part of the professional learning in the </a:t>
            </a:r>
            <a:r>
              <a:rPr lang="en-GB" sz="1800" dirty="0">
                <a:solidFill>
                  <a:srgbClr val="000000"/>
                </a:solidFill>
                <a:latin typeface="Calibri"/>
                <a:ea typeface="Calibri"/>
                <a:cs typeface="Calibri"/>
              </a:rPr>
              <a:t>Wellbeing and Care</a:t>
            </a:r>
            <a:r>
              <a:rPr lang="en-GB" sz="1800" b="0" i="0" u="none" strike="noStrike" dirty="0">
                <a:solidFill>
                  <a:srgbClr val="000000"/>
                </a:solidFill>
                <a:effectLst/>
                <a:latin typeface="Calibri"/>
                <a:ea typeface="Calibri"/>
                <a:cs typeface="Calibri"/>
              </a:rPr>
              <a:t> theme.</a:t>
            </a:r>
            <a:endParaRPr lang="en-GB" sz="1800" b="0" i="0" dirty="0">
              <a:solidFill>
                <a:srgbClr val="444444"/>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78303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a:ea typeface="ＭＳ Ｐゴシック"/>
                <a:cs typeface="Arial"/>
              </a:rPr>
              <a:t>Slide 29: </a:t>
            </a:r>
            <a:r>
              <a:rPr lang="en-US" altLang="en-US" b="0" dirty="0">
                <a:latin typeface="Arial"/>
                <a:ea typeface="ＭＳ Ｐゴシック"/>
                <a:cs typeface="Arial"/>
              </a:rPr>
              <a:t>Feedback slide</a:t>
            </a:r>
          </a:p>
          <a:p>
            <a:endParaRPr lang="en-US" altLang="en-US" b="0" dirty="0">
              <a:latin typeface="Arial"/>
              <a:ea typeface="ＭＳ Ｐゴシック"/>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Segoe UI"/>
                <a:ea typeface="+mn-ea"/>
                <a:cs typeface="Arial"/>
              </a:rPr>
              <a:t>Education Scotland is taking feedback on these resources so that we can continue improving our professional learning resources.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1200" b="0" i="0" u="none" strike="noStrike" kern="1200" cap="none" spc="0" normalizeH="0" baseline="0" noProof="0" dirty="0">
              <a:ln>
                <a:noFill/>
              </a:ln>
              <a:solidFill>
                <a:prstClr val="black"/>
              </a:solidFill>
              <a:effectLst/>
              <a:uLnTx/>
              <a:uFillTx/>
              <a:latin typeface="Segoe UI"/>
              <a:ea typeface="+mn-ea"/>
              <a:cs typeface="Segoe UI"/>
            </a:endParaRPr>
          </a:p>
          <a:p>
            <a:endParaRPr lang="en-US" altLang="en-US" b="0" dirty="0">
              <a:latin typeface="Arial"/>
              <a:ea typeface="ＭＳ Ｐゴシック"/>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0" i="0" u="none" strike="noStrike" dirty="0">
                <a:solidFill>
                  <a:srgbClr val="000000"/>
                </a:solidFill>
                <a:effectLst/>
                <a:latin typeface="Calibri" panose="020F0502020204030204" pitchFamily="34" charset="0"/>
              </a:rPr>
              <a:t>Option to skip slide as these are instructions for facilitators only. No need to read to audience.</a:t>
            </a:r>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33505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This professional learning forms part of the national model for professional learning and is designed to help you gain more knowledge and have a deeper understanding of inclusion, wellbeing and equalities</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On completion of this professional learning, you will be asked to consider what your next steps will be</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t>
            </a:r>
            <a:endParaRPr lang="en-US" sz="1800" b="0" i="0" dirty="0">
              <a:solidFill>
                <a:srgbClr val="444444"/>
              </a:solidFill>
              <a:effectLst/>
              <a:latin typeface="Arial" panose="020B0604020202020204" pitchFamily="34" charset="0"/>
            </a:endParaRPr>
          </a:p>
          <a:p>
            <a:pPr marL="285750" indent="-285750" fontAlgn="base">
              <a:buFont typeface="Arial" panose="020B0604020202020204" pitchFamily="34" charset="0"/>
              <a:buChar char="•"/>
            </a:pPr>
            <a:r>
              <a:rPr lang="en-GB" sz="1800" b="0" i="0" u="none" strike="noStrike" dirty="0">
                <a:solidFill>
                  <a:srgbClr val="000000"/>
                </a:solidFill>
                <a:effectLst/>
                <a:latin typeface="Calibri"/>
                <a:cs typeface="Calibri"/>
              </a:rPr>
              <a:t>Please take some time to consider the reflection questions at the </a:t>
            </a:r>
            <a:r>
              <a:rPr lang="en-GB" sz="1800" dirty="0">
                <a:solidFill>
                  <a:srgbClr val="000000"/>
                </a:solidFill>
                <a:latin typeface="Calibri"/>
                <a:cs typeface="Calibri"/>
              </a:rPr>
              <a:t>end</a:t>
            </a:r>
            <a:endParaRPr lang="en-GB" sz="1800" b="0" i="0" dirty="0">
              <a:solidFill>
                <a:srgbClr val="000000"/>
              </a:solidFill>
              <a:effectLst/>
              <a:latin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5</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GB" sz="1200" dirty="0">
                <a:solidFill>
                  <a:schemeClr val="accent1">
                    <a:lumMod val="50000"/>
                  </a:schemeClr>
                </a:solidFill>
                <a:latin typeface="Segoe UI"/>
                <a:cs typeface="Segoe UI"/>
              </a:rPr>
              <a:t>This session provides an opportunity to:</a:t>
            </a:r>
            <a:endParaRPr lang="en-US" sz="1200" dirty="0">
              <a:solidFill>
                <a:schemeClr val="accent1">
                  <a:lumMod val="50000"/>
                </a:schemeClr>
              </a:solidFill>
              <a:latin typeface="Segoe UI"/>
              <a:cs typeface="Segoe UI"/>
            </a:endParaRPr>
          </a:p>
          <a:p>
            <a:pPr marL="342900" indent="-342900">
              <a:lnSpc>
                <a:spcPct val="200000"/>
              </a:lnSpc>
              <a:buFont typeface="Arial,Sans-Serif"/>
              <a:buChar char="•"/>
            </a:pPr>
            <a:r>
              <a:rPr lang="en-GB" sz="1200" dirty="0">
                <a:solidFill>
                  <a:schemeClr val="accent1">
                    <a:lumMod val="50000"/>
                  </a:schemeClr>
                </a:solidFill>
                <a:latin typeface="Segoe UI"/>
                <a:ea typeface="Times New Roman" panose="02020603050405020304" pitchFamily="18" charset="0"/>
                <a:cs typeface="Segoe UI"/>
              </a:rPr>
              <a:t>Understand the current educational context in terms of the need for nurture</a:t>
            </a:r>
          </a:p>
          <a:p>
            <a:pPr marL="342900" indent="-342900">
              <a:lnSpc>
                <a:spcPct val="200000"/>
              </a:lnSpc>
              <a:buFont typeface="Arial,Sans-Serif"/>
              <a:buChar char="•"/>
            </a:pPr>
            <a:r>
              <a:rPr lang="en-GB" sz="1200" dirty="0">
                <a:solidFill>
                  <a:schemeClr val="accent1">
                    <a:lumMod val="50000"/>
                  </a:schemeClr>
                </a:solidFill>
                <a:latin typeface="Segoe UI"/>
                <a:ea typeface="Times New Roman" panose="02020603050405020304" pitchFamily="18" charset="0"/>
                <a:cs typeface="Segoe UI"/>
              </a:rPr>
              <a:t>Consider the evidence for nurture</a:t>
            </a: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Arial" panose="020B0604020202020204" pitchFamily="34" charset="0"/>
              </a:rPr>
              <a:t>Adverse Childhood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This refers to studies showing the link between adverse childhood experiences and ill-health in adulthood.  In England 9% of the population have experienced 4 or more ACE’s and 14% of those in Wales. Exact figures for Scotland are not known but thought to be higher than in England.</a:t>
            </a:r>
            <a:r>
              <a:rPr lang="en-GB" dirty="0">
                <a:effectLst/>
              </a:rPr>
              <a:t>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https://www.scotphn.net/projects/adverse-childhood-experiences/introduction/</a:t>
            </a:r>
            <a:endPar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Recent research suggests young people and young adults  with more ACES were more vulnerable to Covid-19 stressors and reduced mental health with adolescents with 4 or more ACES more  at risk of suicide ideation and poor mental health during the Covid-19 pandemic. </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rPr>
              <a:t>Alradhi</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rPr>
              <a:t> MA, Moore J, </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rPr>
              <a:t>Patte</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rPr>
              <a:t> KA, O'Leary DD, Wade TJ. Adverse Childhood Experiences and COVID-19 Stress on Changes in Mental Health among Young Adults. Int J Environ Res Public Health. 2022 Oct 8;19(19):12874. </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rPr>
              <a:t>doi</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rPr>
              <a:t>: 10.3390/</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rPr>
              <a:t>ijerph191912874</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rPr>
              <a:t>. </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rPr>
              <a:t>PMID</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rPr>
              <a:t>: 36232173; </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rPr>
              <a:t>PMCID</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rPr>
              <a:t>: </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rPr>
              <a:t>PMC9566166</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Anderson </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KN</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 </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Swedo</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 EA, Trinh E, et al. Adverse Childhood Experiences During the COVID-19 Pandemic and Associations with Poor Mental Health and Suicidal </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Behaviors</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 Among High School Students — Adolescent </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Behaviors</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 and Experiences Survey, United States, January–June 2021. </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MMWR</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 </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Morb</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 Mortal </a:t>
            </a:r>
            <a:r>
              <a:rPr lang="en-GB" sz="1800" u="sng" dirty="0" err="1">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Wkly</a:t>
            </a:r>
            <a:r>
              <a:rPr lang="en-GB"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hlinkClick r:id="rId4"/>
              </a:rPr>
              <a:t> Rep 2022;71:1301–1305. DOI: http://dx.doi.org/10.15585/mmwr.mm7141a2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Arial" panose="020B0604020202020204" pitchFamily="34" charset="0"/>
              </a:rPr>
              <a:t>Increase in social deprivation/cost of living crisis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 ongoing cost of living crisis is likely to push many more children and their families into poverty. Children living in poverty are more likely to have health issues including mental health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Arial" panose="020B0604020202020204" pitchFamily="34" charset="0"/>
              </a:rPr>
              <a:t>Reduced attendance in schools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Reduced attendance leads to multiple social, educational, and lifelong socio-economic disadvantages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John, A., Friedmann, Y., </a:t>
            </a:r>
            <a:r>
              <a:rPr lang="en-GB" sz="1800" dirty="0" err="1">
                <a:effectLst/>
                <a:latin typeface="Calibri" panose="020F0502020204030204" pitchFamily="34" charset="0"/>
                <a:ea typeface="Calibri" panose="020F0502020204030204" pitchFamily="34" charset="0"/>
                <a:cs typeface="Arial" panose="020B0604020202020204" pitchFamily="34" charset="0"/>
              </a:rPr>
              <a:t>DelPozo</a:t>
            </a:r>
            <a:r>
              <a:rPr lang="en-GB" sz="1800" dirty="0">
                <a:effectLst/>
                <a:latin typeface="Calibri" panose="020F0502020204030204" pitchFamily="34" charset="0"/>
                <a:ea typeface="Calibri" panose="020F0502020204030204" pitchFamily="34" charset="0"/>
                <a:cs typeface="Arial" panose="020B0604020202020204" pitchFamily="34" charset="0"/>
              </a:rPr>
              <a:t>-Banos, M., </a:t>
            </a:r>
            <a:r>
              <a:rPr lang="en-GB" sz="1800" dirty="0" err="1">
                <a:effectLst/>
                <a:latin typeface="Calibri" panose="020F0502020204030204" pitchFamily="34" charset="0"/>
                <a:ea typeface="Calibri" panose="020F0502020204030204" pitchFamily="34" charset="0"/>
                <a:cs typeface="Arial" panose="020B0604020202020204" pitchFamily="34" charset="0"/>
              </a:rPr>
              <a:t>Frizzati</a:t>
            </a:r>
            <a:r>
              <a:rPr lang="en-GB" sz="1800" dirty="0">
                <a:effectLst/>
                <a:latin typeface="Calibri" panose="020F0502020204030204" pitchFamily="34" charset="0"/>
                <a:ea typeface="Calibri" panose="020F0502020204030204" pitchFamily="34" charset="0"/>
                <a:cs typeface="Arial" panose="020B0604020202020204" pitchFamily="34" charset="0"/>
              </a:rPr>
              <a:t>, A., Ford, T. and Thapar, A. (2021) ‘Association of school absence and exclusion with recorded neurodevelopmental disorders, mental disorders, or self-harm: a nationwide, retrospective, electronic cohort study of children and young people in Wales, UK’, Lancet Psychiatry, 9, pp. 23–34. Available at: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https://doi.org/10.1016/S2215-0366(21)00367-9</a:t>
            </a:r>
            <a:endPar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endPar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Increase in dysregulation of children and young people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‘Behaviour in Scottish schools: research report 2023’</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found an increase in verbal abuse, physical aggression and physical violence in both primary and secondary school.</a:t>
            </a:r>
          </a:p>
          <a:p>
            <a:pPr>
              <a:lnSpc>
                <a:spcPct val="107000"/>
              </a:lnSpc>
              <a:spcAft>
                <a:spcPts val="800"/>
              </a:spcAft>
            </a:pP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Scottish Government The ‘Behaviour in Scottish schools: research report 2023’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These factors have strong implications for a collective need to refocus on positive relationships and nurturing approaches in Scotland’s schools. </a:t>
            </a:r>
          </a:p>
          <a:p>
            <a:endParaRPr lang="en-GB" sz="1800" b="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Arial" panose="020B0604020202020204" pitchFamily="34" charset="0"/>
              </a:rPr>
              <a:t>Increase in young people with Additional Support Needs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More children are being identified with additional support needs through the pupil census.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In 2022 the number of children being referred for mental health care in Scotland had risen by 22% since the previous year.</a:t>
            </a:r>
            <a:r>
              <a:rPr lang="en-GB" sz="2800" dirty="0">
                <a:effectLst/>
              </a:rPr>
              <a:t> </a:t>
            </a:r>
          </a:p>
          <a:p>
            <a:pPr>
              <a:lnSpc>
                <a:spcPct val="107000"/>
              </a:lnSpc>
              <a:spcAft>
                <a:spcPts val="800"/>
              </a:spcAft>
            </a:pPr>
            <a:endParaRPr lang="en-GB" sz="2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endParaRPr>
          </a:p>
          <a:p>
            <a:pPr>
              <a:lnSpc>
                <a:spcPct val="107000"/>
              </a:lnSpc>
              <a:spcAft>
                <a:spcPts val="800"/>
              </a:spcAft>
            </a:pP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Pupil census supplementary statistics - </a:t>
            </a:r>
            <a:r>
              <a:rPr lang="en-GB"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gov.scot</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 (www.gov.scot)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Public Health Scotland (2022)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8"/>
              </a:rPr>
              <a:t>Child and Adolescent Mental Health Services (CAMHS) waiting times - Quarter ending March 2022 - Child and Adolescent Mental Health Services (CAMHS) waiting times - Publications - Public Health Scotland</a:t>
            </a:r>
            <a:endPar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World Health Organisation found particular groups experienced greater COVID-19-associated mental health impacts include children and adolescents and those with pre-existing mental and physical health conditions.</a:t>
            </a:r>
          </a:p>
          <a:p>
            <a:r>
              <a:rPr lang="en-GB" sz="1800" u="sng" dirty="0">
                <a:solidFill>
                  <a:srgbClr val="203864"/>
                </a:solidFill>
                <a:effectLst/>
                <a:latin typeface="Calibri" panose="020F0502020204030204" pitchFamily="34" charset="0"/>
                <a:ea typeface="Calibri" panose="020F0502020204030204" pitchFamily="34" charset="0"/>
                <a:cs typeface="Arial" panose="020B0604020202020204" pitchFamily="34" charset="0"/>
                <a:hlinkClick r:id="rId9"/>
              </a:rPr>
              <a:t>World Health Organisation (2022) Technical Advisory Group on the Mental Health Impacts of COVID-19 in the WHO European Region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b="1" dirty="0">
                <a:effectLst/>
                <a:latin typeface="Calibri" panose="020F0502020204030204" pitchFamily="34" charset="0"/>
                <a:ea typeface="Calibri" panose="020F0502020204030204" pitchFamily="34" charset="0"/>
                <a:cs typeface="Arial" panose="020B0604020202020204" pitchFamily="34" charset="0"/>
              </a:rPr>
              <a:t>Exclusions in Scottish schools have increased in last year although trend is downwards</a:t>
            </a:r>
          </a:p>
          <a:p>
            <a:r>
              <a:rPr lang="en-GB" sz="1800" dirty="0">
                <a:effectLst/>
                <a:latin typeface="Calibri" panose="020F0502020204030204" pitchFamily="34" charset="0"/>
                <a:ea typeface="Calibri" panose="020F0502020204030204" pitchFamily="34" charset="0"/>
                <a:cs typeface="Arial" panose="020B0604020202020204" pitchFamily="34" charset="0"/>
              </a:rPr>
              <a:t>Exclusions have increased in the last year although have more than halved since 2010/12</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D5AC4BB-9282-46DA-A735-D2517D2D7B2D}" type="slidenum">
              <a:rPr lang="en-GB" smtClean="0"/>
              <a:t>6</a:t>
            </a:fld>
            <a:endParaRPr lang="en-GB"/>
          </a:p>
        </p:txBody>
      </p:sp>
    </p:spTree>
    <p:extLst>
      <p:ext uri="{BB962C8B-B14F-4D97-AF65-F5344CB8AC3E}">
        <p14:creationId xmlns:p14="http://schemas.microsoft.com/office/powerpoint/2010/main" val="54707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Many of the children with additional support needs in Scotland have social and emotional needs. In fact, this is the most frequently cited reason for why pupils need additional support.</a:t>
            </a:r>
            <a:endParaRPr lang="en-GB" dirty="0"/>
          </a:p>
        </p:txBody>
      </p:sp>
      <p:sp>
        <p:nvSpPr>
          <p:cNvPr id="4" name="Slide Number Placeholder 3"/>
          <p:cNvSpPr>
            <a:spLocks noGrp="1"/>
          </p:cNvSpPr>
          <p:nvPr>
            <p:ph type="sldNum" sz="quarter" idx="5"/>
          </p:nvPr>
        </p:nvSpPr>
        <p:spPr/>
        <p:txBody>
          <a:bodyPr/>
          <a:lstStyle/>
          <a:p>
            <a:fld id="{3D5AC4BB-9282-46DA-A735-D2517D2D7B2D}" type="slidenum">
              <a:rPr lang="en-GB" smtClean="0"/>
              <a:t>7</a:t>
            </a:fld>
            <a:endParaRPr lang="en-GB"/>
          </a:p>
        </p:txBody>
      </p:sp>
    </p:spTree>
    <p:extLst>
      <p:ext uri="{BB962C8B-B14F-4D97-AF65-F5344CB8AC3E}">
        <p14:creationId xmlns:p14="http://schemas.microsoft.com/office/powerpoint/2010/main" val="367610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Children’s right to education is for all children therefore we need to design schools in ways in which all children, including the most vulnerable, can belong and flourish.</a:t>
            </a:r>
          </a:p>
          <a:p>
            <a:r>
              <a:rPr lang="en-GB" dirty="0"/>
              <a:t>The Promise-where we promised to care experienced children and young people that </a:t>
            </a:r>
            <a:r>
              <a:rPr lang="en-GB" b="0" i="0" dirty="0">
                <a:solidFill>
                  <a:srgbClr val="262749"/>
                </a:solidFill>
                <a:effectLst/>
                <a:latin typeface="Open Sans" panose="020B0606030504020204" pitchFamily="34" charset="0"/>
              </a:rPr>
              <a:t>they will grow up loved, safe and respected. Nurture can give the care and structure that our care experienced learners need.</a:t>
            </a:r>
          </a:p>
          <a:p>
            <a:r>
              <a:rPr lang="en-GB" b="0" i="0" dirty="0">
                <a:solidFill>
                  <a:srgbClr val="262749"/>
                </a:solidFill>
                <a:effectLst/>
                <a:latin typeface="Open Sans" panose="020B0606030504020204" pitchFamily="34" charset="0"/>
              </a:rPr>
              <a:t>The presumption of mainstream works to ensure learners are present, participating, achieving and supported.  Evidence suggests that nurture groups and approaches can support those with social and emotional needs to succeed in school.</a:t>
            </a:r>
          </a:p>
          <a:p>
            <a:r>
              <a:rPr lang="en-GB" b="0" i="0" dirty="0">
                <a:solidFill>
                  <a:srgbClr val="262749"/>
                </a:solidFill>
                <a:effectLst/>
                <a:latin typeface="Open Sans" panose="020B0606030504020204" pitchFamily="34" charset="0"/>
              </a:rPr>
              <a:t>Scotland has committed to being a trauma informed nation: nurture can support those who have experienced trauma in their lives.</a:t>
            </a:r>
          </a:p>
          <a:p>
            <a:r>
              <a:rPr lang="en-GB" b="0" i="0" dirty="0">
                <a:solidFill>
                  <a:srgbClr val="262749"/>
                </a:solidFill>
                <a:effectLst/>
                <a:latin typeface="Open Sans" panose="020B0606030504020204" pitchFamily="34" charset="0"/>
              </a:rPr>
              <a:t>Relational approaches emphasise the pillars of nurture: care and challenge.</a:t>
            </a:r>
          </a:p>
          <a:p>
            <a:r>
              <a:rPr lang="en-GB" b="0" i="0" dirty="0">
                <a:solidFill>
                  <a:srgbClr val="262749"/>
                </a:solidFill>
                <a:effectLst/>
                <a:latin typeface="Open Sans" panose="020B0606030504020204" pitchFamily="34" charset="0"/>
              </a:rPr>
              <a:t>The joint action plan remains grounded in a relational approach but recognises the challenges of applying these in our current context. It details a range of actions designed to ‘empower staff to address the spectrum of dysregulated, distressed, violent and aggressive behaviour seen in schools’.</a:t>
            </a:r>
            <a:endParaRPr lang="en-GB" dirty="0"/>
          </a:p>
        </p:txBody>
      </p:sp>
      <p:sp>
        <p:nvSpPr>
          <p:cNvPr id="4" name="Slide Number Placeholder 3"/>
          <p:cNvSpPr>
            <a:spLocks noGrp="1"/>
          </p:cNvSpPr>
          <p:nvPr>
            <p:ph type="sldNum" sz="quarter" idx="5"/>
          </p:nvPr>
        </p:nvSpPr>
        <p:spPr/>
        <p:txBody>
          <a:bodyPr/>
          <a:lstStyle/>
          <a:p>
            <a:fld id="{3D5AC4BB-9282-46DA-A735-D2517D2D7B2D}" type="slidenum">
              <a:rPr lang="en-GB" smtClean="0"/>
              <a:t>8</a:t>
            </a:fld>
            <a:endParaRPr lang="en-GB"/>
          </a:p>
        </p:txBody>
      </p:sp>
    </p:spTree>
    <p:extLst>
      <p:ext uri="{BB962C8B-B14F-4D97-AF65-F5344CB8AC3E}">
        <p14:creationId xmlns:p14="http://schemas.microsoft.com/office/powerpoint/2010/main" val="1420883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move to relational approaches acknowledges the human rights of children and acknowledges that punitive approaches disadvantage vulnerable learners and learners witnessing this punishing approach. They reduce pupil engagement and are associated with poorer educational outcomes and disadvantage in adulthood. Exclusionary discipline increases the chances of more exclusions and reduced general attendance. Higher levels of exclusionary discipline have also been found to negatively affect the academic achievement of learners who have not received these punishments but are in the same setting.</a:t>
            </a:r>
          </a:p>
          <a:p>
            <a:r>
              <a:rPr lang="en-GB" dirty="0">
                <a:solidFill>
                  <a:srgbClr val="333333"/>
                </a:solidFill>
                <a:effectLst/>
                <a:latin typeface="Arial" panose="020B0604020202020204" pitchFamily="34" charset="0"/>
              </a:rPr>
              <a:t>Perry, B. L., &amp; Morris, E. W. (2014). Suspending progress: Collateral consequences of exclusionary punishment in public schools. </a:t>
            </a:r>
            <a:r>
              <a:rPr lang="en-GB" i="1" dirty="0">
                <a:solidFill>
                  <a:srgbClr val="333333"/>
                </a:solidFill>
                <a:effectLst/>
                <a:latin typeface="Arial" panose="020B0604020202020204" pitchFamily="34" charset="0"/>
              </a:rPr>
              <a:t>American Sociological Review, 79</a:t>
            </a:r>
            <a:r>
              <a:rPr lang="en-GB" dirty="0">
                <a:solidFill>
                  <a:srgbClr val="333333"/>
                </a:solidFill>
                <a:effectLst/>
                <a:latin typeface="Arial" panose="020B0604020202020204" pitchFamily="34" charset="0"/>
              </a:rPr>
              <a:t>(6), 1067–1087. </a:t>
            </a:r>
            <a:r>
              <a:rPr lang="en-GB" u="sng" dirty="0">
                <a:solidFill>
                  <a:srgbClr val="23527C"/>
                </a:solidFill>
                <a:effectLst/>
                <a:latin typeface="Arial" panose="020B0604020202020204" pitchFamily="34" charset="0"/>
                <a:hlinkClick r:id="rId3"/>
              </a:rPr>
              <a:t>https://doi.org/10.1177/0003122414556308</a:t>
            </a:r>
            <a:endParaRPr lang="en-GB" u="sng" dirty="0">
              <a:solidFill>
                <a:srgbClr val="23527C"/>
              </a:solidFill>
              <a:effectLst/>
              <a:latin typeface="Arial" panose="020B0604020202020204" pitchFamily="34" charset="0"/>
            </a:endParaRPr>
          </a:p>
          <a:p>
            <a:r>
              <a:rPr lang="en-GB" dirty="0" err="1"/>
              <a:t>Licalsi</a:t>
            </a:r>
            <a:r>
              <a:rPr lang="en-GB" dirty="0"/>
              <a:t>. </a:t>
            </a:r>
            <a:r>
              <a:rPr lang="en-GB" dirty="0" err="1"/>
              <a:t>Osher</a:t>
            </a:r>
            <a:r>
              <a:rPr lang="en-GB" dirty="0"/>
              <a:t> and Bailey (2021) ‘Brief: An Empirical Examination of the Effects of Suspension and Suspension Severity on Behavioural and Academic Outcomes’   Advancing Evidence, Improving Lives</a:t>
            </a:r>
          </a:p>
          <a:p>
            <a:endParaRPr lang="en-GB" dirty="0">
              <a:solidFill>
                <a:srgbClr val="333333"/>
              </a:solidFill>
              <a:effectLst/>
              <a:latin typeface="Arial" panose="020B0604020202020204" pitchFamily="34" charset="0"/>
            </a:endParaRPr>
          </a:p>
          <a:p>
            <a:br>
              <a:rPr lang="en-GB" dirty="0"/>
            </a:br>
            <a:endParaRPr lang="en-GB" dirty="0"/>
          </a:p>
        </p:txBody>
      </p:sp>
      <p:sp>
        <p:nvSpPr>
          <p:cNvPr id="4" name="Slide Number Placeholder 3"/>
          <p:cNvSpPr>
            <a:spLocks noGrp="1"/>
          </p:cNvSpPr>
          <p:nvPr>
            <p:ph type="sldNum" sz="quarter" idx="5"/>
          </p:nvPr>
        </p:nvSpPr>
        <p:spPr/>
        <p:txBody>
          <a:bodyPr/>
          <a:lstStyle/>
          <a:p>
            <a:fld id="{3D5AC4BB-9282-46DA-A735-D2517D2D7B2D}" type="slidenum">
              <a:rPr lang="en-GB" smtClean="0"/>
              <a:t>9</a:t>
            </a:fld>
            <a:endParaRPr lang="en-GB"/>
          </a:p>
        </p:txBody>
      </p:sp>
    </p:spTree>
    <p:extLst>
      <p:ext uri="{BB962C8B-B14F-4D97-AF65-F5344CB8AC3E}">
        <p14:creationId xmlns:p14="http://schemas.microsoft.com/office/powerpoint/2010/main" val="4178843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9729-1831-413F-182F-880D9F1285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76CFC0B-24F1-D32B-5C22-81E4D619FA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3A5B1FD-6ED0-8D7D-4792-7BCF82F89AFA}"/>
              </a:ext>
            </a:extLst>
          </p:cNvPr>
          <p:cNvSpPr>
            <a:spLocks noGrp="1"/>
          </p:cNvSpPr>
          <p:nvPr>
            <p:ph type="dt" sz="half" idx="10"/>
          </p:nvPr>
        </p:nvSpPr>
        <p:spPr/>
        <p:txBody>
          <a:bodyPr/>
          <a:lstStyle/>
          <a:p>
            <a:fld id="{7F94706C-755D-4B36-8B85-CF61F3694D2C}" type="datetimeFigureOut">
              <a:rPr lang="en-GB" smtClean="0"/>
              <a:t>11/03/2025</a:t>
            </a:fld>
            <a:endParaRPr lang="en-GB"/>
          </a:p>
        </p:txBody>
      </p:sp>
      <p:sp>
        <p:nvSpPr>
          <p:cNvPr id="5" name="Footer Placeholder 4">
            <a:extLst>
              <a:ext uri="{FF2B5EF4-FFF2-40B4-BE49-F238E27FC236}">
                <a16:creationId xmlns:a16="http://schemas.microsoft.com/office/drawing/2014/main" id="{B8A370CA-8726-2F39-C6A4-033CE3DE0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3EC534-32B5-1BFD-4356-1A9382CE4714}"/>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294533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6A96-DA4D-2C7A-03B0-62EB4B1B8F5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28F43BA-0734-C5E3-6943-B9240C6BA6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A7EB1D-6C0C-23BA-4808-8FA2B47754DF}"/>
              </a:ext>
            </a:extLst>
          </p:cNvPr>
          <p:cNvSpPr>
            <a:spLocks noGrp="1"/>
          </p:cNvSpPr>
          <p:nvPr>
            <p:ph type="dt" sz="half" idx="10"/>
          </p:nvPr>
        </p:nvSpPr>
        <p:spPr/>
        <p:txBody>
          <a:bodyPr/>
          <a:lstStyle/>
          <a:p>
            <a:fld id="{7F94706C-755D-4B36-8B85-CF61F3694D2C}" type="datetimeFigureOut">
              <a:rPr lang="en-GB" smtClean="0"/>
              <a:t>11/03/2025</a:t>
            </a:fld>
            <a:endParaRPr lang="en-GB"/>
          </a:p>
        </p:txBody>
      </p:sp>
      <p:sp>
        <p:nvSpPr>
          <p:cNvPr id="5" name="Footer Placeholder 4">
            <a:extLst>
              <a:ext uri="{FF2B5EF4-FFF2-40B4-BE49-F238E27FC236}">
                <a16:creationId xmlns:a16="http://schemas.microsoft.com/office/drawing/2014/main" id="{52973971-1D27-C627-567C-996E6BC229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B6F312-3F6F-9533-96D7-F3FD5E370B7E}"/>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312731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1637CF-3EDA-F48E-49FF-D31BFE19F95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8E92C17-BD17-285A-556C-4FA2635C22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E579148-7B2D-A2E2-3860-C3639C002BFD}"/>
              </a:ext>
            </a:extLst>
          </p:cNvPr>
          <p:cNvSpPr>
            <a:spLocks noGrp="1"/>
          </p:cNvSpPr>
          <p:nvPr>
            <p:ph type="dt" sz="half" idx="10"/>
          </p:nvPr>
        </p:nvSpPr>
        <p:spPr/>
        <p:txBody>
          <a:bodyPr/>
          <a:lstStyle/>
          <a:p>
            <a:fld id="{7F94706C-755D-4B36-8B85-CF61F3694D2C}" type="datetimeFigureOut">
              <a:rPr lang="en-GB" smtClean="0"/>
              <a:t>11/03/2025</a:t>
            </a:fld>
            <a:endParaRPr lang="en-GB"/>
          </a:p>
        </p:txBody>
      </p:sp>
      <p:sp>
        <p:nvSpPr>
          <p:cNvPr id="5" name="Footer Placeholder 4">
            <a:extLst>
              <a:ext uri="{FF2B5EF4-FFF2-40B4-BE49-F238E27FC236}">
                <a16:creationId xmlns:a16="http://schemas.microsoft.com/office/drawing/2014/main" id="{B47ABBD1-393F-8D20-EE8D-05FFC12A0F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B9BEAA-BF45-D3D8-92E6-6746D1F74432}"/>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213961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B0CC-CDA3-7BBF-8517-209AEA2CBD6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45DE57B-8978-7335-1869-9668A368EA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0B8382-24BF-2ACD-E6DF-EF0B6D7017D6}"/>
              </a:ext>
            </a:extLst>
          </p:cNvPr>
          <p:cNvSpPr>
            <a:spLocks noGrp="1"/>
          </p:cNvSpPr>
          <p:nvPr>
            <p:ph type="dt" sz="half" idx="10"/>
          </p:nvPr>
        </p:nvSpPr>
        <p:spPr/>
        <p:txBody>
          <a:bodyPr/>
          <a:lstStyle/>
          <a:p>
            <a:fld id="{7F94706C-755D-4B36-8B85-CF61F3694D2C}" type="datetimeFigureOut">
              <a:rPr lang="en-GB" smtClean="0"/>
              <a:t>11/03/2025</a:t>
            </a:fld>
            <a:endParaRPr lang="en-GB"/>
          </a:p>
        </p:txBody>
      </p:sp>
      <p:sp>
        <p:nvSpPr>
          <p:cNvPr id="5" name="Footer Placeholder 4">
            <a:extLst>
              <a:ext uri="{FF2B5EF4-FFF2-40B4-BE49-F238E27FC236}">
                <a16:creationId xmlns:a16="http://schemas.microsoft.com/office/drawing/2014/main" id="{9B7A2FE6-BFF1-00B3-A601-9FBC6D6420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2B163D-5CE9-6317-6225-01A1CF5A235B}"/>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404295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F81B-965D-1582-EAD1-79E9C63374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6CA4E5D-1CA1-7D73-E8EF-143B3FDA78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2C4682-FBD6-EA43-899B-42F9CDC3F46D}"/>
              </a:ext>
            </a:extLst>
          </p:cNvPr>
          <p:cNvSpPr>
            <a:spLocks noGrp="1"/>
          </p:cNvSpPr>
          <p:nvPr>
            <p:ph type="dt" sz="half" idx="10"/>
          </p:nvPr>
        </p:nvSpPr>
        <p:spPr/>
        <p:txBody>
          <a:bodyPr/>
          <a:lstStyle/>
          <a:p>
            <a:fld id="{7F94706C-755D-4B36-8B85-CF61F3694D2C}" type="datetimeFigureOut">
              <a:rPr lang="en-GB" smtClean="0"/>
              <a:t>11/03/2025</a:t>
            </a:fld>
            <a:endParaRPr lang="en-GB"/>
          </a:p>
        </p:txBody>
      </p:sp>
      <p:sp>
        <p:nvSpPr>
          <p:cNvPr id="5" name="Footer Placeholder 4">
            <a:extLst>
              <a:ext uri="{FF2B5EF4-FFF2-40B4-BE49-F238E27FC236}">
                <a16:creationId xmlns:a16="http://schemas.microsoft.com/office/drawing/2014/main" id="{8ECECD8B-82A8-FA72-CBD5-E6B5476355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8F6184-BF96-117A-6460-1C401F509AC9}"/>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61708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C926-4BB6-293A-E91E-C3A3B7C7A6D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7B11122-F217-1EDF-0C75-17DA94BEC0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EA5E88F-9AF8-8513-E879-EE21483D44C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63AC9D7-CDB5-306A-5696-AA756D2CC1C4}"/>
              </a:ext>
            </a:extLst>
          </p:cNvPr>
          <p:cNvSpPr>
            <a:spLocks noGrp="1"/>
          </p:cNvSpPr>
          <p:nvPr>
            <p:ph type="dt" sz="half" idx="10"/>
          </p:nvPr>
        </p:nvSpPr>
        <p:spPr/>
        <p:txBody>
          <a:bodyPr/>
          <a:lstStyle/>
          <a:p>
            <a:fld id="{7F94706C-755D-4B36-8B85-CF61F3694D2C}" type="datetimeFigureOut">
              <a:rPr lang="en-GB" smtClean="0"/>
              <a:t>11/03/2025</a:t>
            </a:fld>
            <a:endParaRPr lang="en-GB"/>
          </a:p>
        </p:txBody>
      </p:sp>
      <p:sp>
        <p:nvSpPr>
          <p:cNvPr id="6" name="Footer Placeholder 5">
            <a:extLst>
              <a:ext uri="{FF2B5EF4-FFF2-40B4-BE49-F238E27FC236}">
                <a16:creationId xmlns:a16="http://schemas.microsoft.com/office/drawing/2014/main" id="{68B87C72-E922-AFA2-6627-AB20B4C6D3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63741C-B099-F0C5-5312-39E6BE86A16A}"/>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323417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8EDBA-C6B7-38BE-5B16-631646BD0D0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A36C408-3A86-9AD5-7102-E7FC99A7EA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99C1E3-B92A-FCF2-5C69-7949378E77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6E1CD7B-DCEB-B1D4-D0F3-5A7E6AF9F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001E7E-6FC0-0D24-3A30-F060C54C92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1B254D8-CC24-234D-0643-76757D94CE80}"/>
              </a:ext>
            </a:extLst>
          </p:cNvPr>
          <p:cNvSpPr>
            <a:spLocks noGrp="1"/>
          </p:cNvSpPr>
          <p:nvPr>
            <p:ph type="dt" sz="half" idx="10"/>
          </p:nvPr>
        </p:nvSpPr>
        <p:spPr/>
        <p:txBody>
          <a:bodyPr/>
          <a:lstStyle/>
          <a:p>
            <a:fld id="{7F94706C-755D-4B36-8B85-CF61F3694D2C}" type="datetimeFigureOut">
              <a:rPr lang="en-GB" smtClean="0"/>
              <a:t>11/03/2025</a:t>
            </a:fld>
            <a:endParaRPr lang="en-GB"/>
          </a:p>
        </p:txBody>
      </p:sp>
      <p:sp>
        <p:nvSpPr>
          <p:cNvPr id="8" name="Footer Placeholder 7">
            <a:extLst>
              <a:ext uri="{FF2B5EF4-FFF2-40B4-BE49-F238E27FC236}">
                <a16:creationId xmlns:a16="http://schemas.microsoft.com/office/drawing/2014/main" id="{FD0D0E4D-3646-80AF-AB89-3B4020347D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6716D5-B0E9-4928-AC55-4E2269B822F5}"/>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117671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05D7-86EF-2D40-39B8-57AAA29AE4D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C45FE3D-51D2-8086-E2AC-C28C65016601}"/>
              </a:ext>
            </a:extLst>
          </p:cNvPr>
          <p:cNvSpPr>
            <a:spLocks noGrp="1"/>
          </p:cNvSpPr>
          <p:nvPr>
            <p:ph type="dt" sz="half" idx="10"/>
          </p:nvPr>
        </p:nvSpPr>
        <p:spPr/>
        <p:txBody>
          <a:bodyPr/>
          <a:lstStyle/>
          <a:p>
            <a:fld id="{7F94706C-755D-4B36-8B85-CF61F3694D2C}" type="datetimeFigureOut">
              <a:rPr lang="en-GB" smtClean="0"/>
              <a:t>11/03/2025</a:t>
            </a:fld>
            <a:endParaRPr lang="en-GB"/>
          </a:p>
        </p:txBody>
      </p:sp>
      <p:sp>
        <p:nvSpPr>
          <p:cNvPr id="4" name="Footer Placeholder 3">
            <a:extLst>
              <a:ext uri="{FF2B5EF4-FFF2-40B4-BE49-F238E27FC236}">
                <a16:creationId xmlns:a16="http://schemas.microsoft.com/office/drawing/2014/main" id="{3D1BA1F2-A848-4A8D-B4E7-C830EE6351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79D89E-C320-850F-5A4E-8379D02A8E33}"/>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100147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E61B81-2C25-1966-E055-25C5AFB86851}"/>
              </a:ext>
            </a:extLst>
          </p:cNvPr>
          <p:cNvSpPr>
            <a:spLocks noGrp="1"/>
          </p:cNvSpPr>
          <p:nvPr>
            <p:ph type="dt" sz="half" idx="10"/>
          </p:nvPr>
        </p:nvSpPr>
        <p:spPr/>
        <p:txBody>
          <a:bodyPr/>
          <a:lstStyle/>
          <a:p>
            <a:fld id="{7F94706C-755D-4B36-8B85-CF61F3694D2C}" type="datetimeFigureOut">
              <a:rPr lang="en-GB" smtClean="0"/>
              <a:t>11/03/2025</a:t>
            </a:fld>
            <a:endParaRPr lang="en-GB"/>
          </a:p>
        </p:txBody>
      </p:sp>
      <p:sp>
        <p:nvSpPr>
          <p:cNvPr id="3" name="Footer Placeholder 2">
            <a:extLst>
              <a:ext uri="{FF2B5EF4-FFF2-40B4-BE49-F238E27FC236}">
                <a16:creationId xmlns:a16="http://schemas.microsoft.com/office/drawing/2014/main" id="{D782C090-7E71-AF14-6C3A-D2502A9645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4C391C-2E74-4EB0-4E60-05F01CA0542E}"/>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155854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9547-C404-BC9F-FC31-369932AF07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F17FFB1-21EB-319D-32EF-8E73F726AD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1E91EB8-3B87-76C3-148B-AA601CC93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C685D6-21CC-C764-27C1-6D2BBBD97246}"/>
              </a:ext>
            </a:extLst>
          </p:cNvPr>
          <p:cNvSpPr>
            <a:spLocks noGrp="1"/>
          </p:cNvSpPr>
          <p:nvPr>
            <p:ph type="dt" sz="half" idx="10"/>
          </p:nvPr>
        </p:nvSpPr>
        <p:spPr/>
        <p:txBody>
          <a:bodyPr/>
          <a:lstStyle/>
          <a:p>
            <a:fld id="{7F94706C-755D-4B36-8B85-CF61F3694D2C}" type="datetimeFigureOut">
              <a:rPr lang="en-GB" smtClean="0"/>
              <a:t>11/03/2025</a:t>
            </a:fld>
            <a:endParaRPr lang="en-GB"/>
          </a:p>
        </p:txBody>
      </p:sp>
      <p:sp>
        <p:nvSpPr>
          <p:cNvPr id="6" name="Footer Placeholder 5">
            <a:extLst>
              <a:ext uri="{FF2B5EF4-FFF2-40B4-BE49-F238E27FC236}">
                <a16:creationId xmlns:a16="http://schemas.microsoft.com/office/drawing/2014/main" id="{39576B4D-A3FC-1780-6723-929F16A3AA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B54072-37FA-71B5-E1F4-BD3AF24B85F3}"/>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291544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4E0B-0657-1EFC-8D45-2099A4803E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7EC6A6C-AD97-9208-FAF0-9379CCB8C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3E04AE-0BFD-7D5A-3250-9392EA3C0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8C31A8-8818-2FBE-3B65-EEC12D29595F}"/>
              </a:ext>
            </a:extLst>
          </p:cNvPr>
          <p:cNvSpPr>
            <a:spLocks noGrp="1"/>
          </p:cNvSpPr>
          <p:nvPr>
            <p:ph type="dt" sz="half" idx="10"/>
          </p:nvPr>
        </p:nvSpPr>
        <p:spPr/>
        <p:txBody>
          <a:bodyPr/>
          <a:lstStyle/>
          <a:p>
            <a:fld id="{7F94706C-755D-4B36-8B85-CF61F3694D2C}" type="datetimeFigureOut">
              <a:rPr lang="en-GB" smtClean="0"/>
              <a:t>11/03/2025</a:t>
            </a:fld>
            <a:endParaRPr lang="en-GB"/>
          </a:p>
        </p:txBody>
      </p:sp>
      <p:sp>
        <p:nvSpPr>
          <p:cNvPr id="6" name="Footer Placeholder 5">
            <a:extLst>
              <a:ext uri="{FF2B5EF4-FFF2-40B4-BE49-F238E27FC236}">
                <a16:creationId xmlns:a16="http://schemas.microsoft.com/office/drawing/2014/main" id="{52230032-B4C2-B402-60E2-BCFD2409DE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F14CB-33F9-D8D4-78AA-B97E5DF18915}"/>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199184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D38E6C-D0A0-9843-23C3-B01071F67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B8395DB-EE36-D0DF-292B-BC74A5747B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2E8C14-0DDB-27E8-F89A-B8730EC90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4706C-755D-4B36-8B85-CF61F3694D2C}" type="datetimeFigureOut">
              <a:rPr lang="en-GB" smtClean="0"/>
              <a:t>11/03/2025</a:t>
            </a:fld>
            <a:endParaRPr lang="en-GB"/>
          </a:p>
        </p:txBody>
      </p:sp>
      <p:sp>
        <p:nvSpPr>
          <p:cNvPr id="5" name="Footer Placeholder 4">
            <a:extLst>
              <a:ext uri="{FF2B5EF4-FFF2-40B4-BE49-F238E27FC236}">
                <a16:creationId xmlns:a16="http://schemas.microsoft.com/office/drawing/2014/main" id="{91E4293E-2D31-1318-4A18-2981990D9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683F09-FF23-C323-231C-09DDE00ACF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44135-5193-4D6E-8D4B-35E9C099A301}" type="slidenum">
              <a:rPr lang="en-GB" smtClean="0"/>
              <a:t>‹#›</a:t>
            </a:fld>
            <a:endParaRPr lang="en-GB"/>
          </a:p>
        </p:txBody>
      </p:sp>
    </p:spTree>
    <p:extLst>
      <p:ext uri="{BB962C8B-B14F-4D97-AF65-F5344CB8AC3E}">
        <p14:creationId xmlns:p14="http://schemas.microsoft.com/office/powerpoint/2010/main" val="231546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hyperlink" Target="https://forms.office.com/e/J2NQUuCHji"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professionallearning.education.gov.scot/explore/the-national-model-of-professional-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Inclusion Wellbeing &amp; Equalities Professional Learning Framework&#10;&#10;Why Nurture? &#10;Is there an evidence base for responding to current challenges in Scotland by strengthening the nurturing approach in schools? &#10;"/>
          <p:cNvSpPr>
            <a:spLocks noGrp="1"/>
          </p:cNvSpPr>
          <p:nvPr>
            <p:ph type="title" idx="4294967295"/>
          </p:nvPr>
        </p:nvSpPr>
        <p:spPr>
          <a:xfrm>
            <a:off x="465571" y="1831698"/>
            <a:ext cx="11448133" cy="3353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kern="1200" dirty="0">
                <a:solidFill>
                  <a:schemeClr val="accent5">
                    <a:lumMod val="50000"/>
                  </a:schemeClr>
                </a:solidFill>
                <a:latin typeface="Segoe UI"/>
                <a:ea typeface="+mn-ea"/>
                <a:cs typeface="Segoe UI"/>
              </a:rPr>
              <a:t>Inclusion Wellbeing &amp; Equalities Professional Learning Framework</a:t>
            </a:r>
            <a:br>
              <a:rPr lang="en-GB" sz="2400" kern="1200" dirty="0">
                <a:solidFill>
                  <a:schemeClr val="accent5">
                    <a:lumMod val="50000"/>
                  </a:schemeClr>
                </a:solidFill>
                <a:latin typeface="Segoe UI"/>
                <a:ea typeface="+mn-ea"/>
                <a:cs typeface="Segoe UI"/>
              </a:rPr>
            </a:br>
            <a:br>
              <a:rPr lang="en-GB" sz="2400" kern="1200" dirty="0">
                <a:solidFill>
                  <a:schemeClr val="accent5">
                    <a:lumMod val="50000"/>
                  </a:schemeClr>
                </a:solidFill>
                <a:latin typeface="Segoe UI"/>
                <a:ea typeface="+mn-ea"/>
                <a:cs typeface="Segoe UI"/>
              </a:rPr>
            </a:br>
            <a:r>
              <a:rPr lang="en-GB" kern="1200" dirty="0">
                <a:solidFill>
                  <a:schemeClr val="accent5">
                    <a:lumMod val="50000"/>
                  </a:schemeClr>
                </a:solidFill>
                <a:latin typeface="Segoe UI"/>
                <a:ea typeface="+mn-ea"/>
                <a:cs typeface="Segoe UI"/>
              </a:rPr>
              <a:t>Why</a:t>
            </a:r>
            <a:r>
              <a:rPr lang="en-GB" sz="2400" kern="1200" dirty="0">
                <a:solidFill>
                  <a:schemeClr val="accent5">
                    <a:lumMod val="50000"/>
                  </a:schemeClr>
                </a:solidFill>
                <a:latin typeface="Segoe UI"/>
                <a:ea typeface="+mn-ea"/>
                <a:cs typeface="Segoe UI"/>
              </a:rPr>
              <a:t> </a:t>
            </a:r>
            <a:r>
              <a:rPr lang="en-GB" sz="4400" kern="1200" dirty="0">
                <a:solidFill>
                  <a:schemeClr val="accent5">
                    <a:lumMod val="50000"/>
                  </a:schemeClr>
                </a:solidFill>
                <a:latin typeface="Segoe UI"/>
                <a:ea typeface="+mn-ea"/>
                <a:cs typeface="Segoe UI"/>
              </a:rPr>
              <a:t>Nurture? </a:t>
            </a:r>
            <a:br>
              <a:rPr lang="en-GB" sz="4400" kern="1200" dirty="0">
                <a:solidFill>
                  <a:schemeClr val="accent5">
                    <a:lumMod val="50000"/>
                  </a:schemeClr>
                </a:solidFill>
                <a:latin typeface="Segoe UI"/>
                <a:ea typeface="+mn-ea"/>
                <a:cs typeface="Segoe UI"/>
              </a:rPr>
            </a:br>
            <a:r>
              <a:rPr lang="en-GB" sz="32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Is there an evidence base for responding to current challenges in Scotland by strengthening the nurturing approach in schools? </a:t>
            </a:r>
            <a:br>
              <a:rPr lang="en-GB" sz="4400" kern="1200" dirty="0">
                <a:solidFill>
                  <a:schemeClr val="accent5">
                    <a:lumMod val="50000"/>
                  </a:schemeClr>
                </a:solidFill>
                <a:latin typeface="Segoe UI"/>
                <a:ea typeface="+mn-ea"/>
                <a:cs typeface="Segoe UI"/>
              </a:rPr>
            </a:br>
            <a:endParaRPr lang="en-GB" dirty="0">
              <a:solidFill>
                <a:schemeClr val="accent5">
                  <a:lumMod val="50000"/>
                </a:schemeClr>
              </a:solidFill>
              <a:ea typeface="Calibri Light"/>
              <a:cs typeface="Calibri Light"/>
            </a:endParaRPr>
          </a:p>
        </p:txBody>
      </p:sp>
      <p:pic>
        <p:nvPicPr>
          <p:cNvPr id="5" name="Picture 4" descr="This is the Education Scotland logo. It is blue green and yellow."/>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0965" y="487797"/>
            <a:ext cx="2307574" cy="971713"/>
          </a:xfrm>
          <a:prstGeom prst="rect">
            <a:avLst/>
          </a:prstGeom>
        </p:spPr>
      </p:pic>
      <p:pic>
        <p:nvPicPr>
          <p:cNvPr id="10" name="Picture 9">
            <a:extLst>
              <a:ext uri="{FF2B5EF4-FFF2-40B4-BE49-F238E27FC236}">
                <a16:creationId xmlns:a16="http://schemas.microsoft.com/office/drawing/2014/main" id="{42104F83-3D07-A90C-7CFC-891746049BC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5095" y="493086"/>
            <a:ext cx="1193878" cy="1000613"/>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7456" y="487797"/>
            <a:ext cx="1207497" cy="1013701"/>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11639" y="475679"/>
            <a:ext cx="1225863" cy="1025622"/>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79033" y="487797"/>
            <a:ext cx="1212416" cy="1013504"/>
          </a:xfrm>
          <a:prstGeom prst="rect">
            <a:avLst/>
          </a:prstGeom>
        </p:spPr>
      </p:pic>
      <p:pic>
        <p:nvPicPr>
          <p:cNvPr id="14" name="Picture 13" descr="This is the Education Scotland, Inclusion, Wellbeing and Equalities logo. It is  blue green and yellow. ">
            <a:extLst>
              <a:ext uri="{FF2B5EF4-FFF2-40B4-BE49-F238E27FC236}">
                <a16:creationId xmlns:a16="http://schemas.microsoft.com/office/drawing/2014/main" id="{85014043-7488-2EAB-B3D1-267ED42E4B1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11184" y="472440"/>
            <a:ext cx="2016064" cy="1014984"/>
          </a:xfrm>
          <a:prstGeom prst="rect">
            <a:avLst/>
          </a:prstGeom>
        </p:spPr>
      </p:pic>
      <p:sp>
        <p:nvSpPr>
          <p:cNvPr id="6" name="Rectangle 5">
            <a:extLst>
              <a:ext uri="{FF2B5EF4-FFF2-40B4-BE49-F238E27FC236}">
                <a16:creationId xmlns:a16="http://schemas.microsoft.com/office/drawing/2014/main" id="{041F11D3-EA81-678A-AABA-40CBB5C81CED}"/>
              </a:ext>
              <a:ext uri="{C183D7F6-B498-43B3-948B-1728B52AA6E4}">
                <adec:decorative xmlns:adec="http://schemas.microsoft.com/office/drawing/2017/decorative" val="1"/>
              </a:ext>
            </a:extLst>
          </p:cNvPr>
          <p:cNvSpPr/>
          <p:nvPr/>
        </p:nvSpPr>
        <p:spPr>
          <a:xfrm>
            <a:off x="3446276" y="1558243"/>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4026298"/>
            <a:ext cx="12209380" cy="3105484"/>
          </a:xfrm>
          <a:prstGeom prst="rect">
            <a:avLst/>
          </a:prstGeom>
        </p:spPr>
      </p:pic>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8B89A-FE38-FA7C-E1BB-6D57F8005D90}"/>
              </a:ext>
            </a:extLst>
          </p:cNvPr>
          <p:cNvSpPr>
            <a:spLocks noGrp="1"/>
          </p:cNvSpPr>
          <p:nvPr>
            <p:ph type="title"/>
          </p:nvPr>
        </p:nvSpPr>
        <p:spPr/>
        <p:txBody>
          <a:bodyPr/>
          <a:lstStyle/>
          <a:p>
            <a:r>
              <a:rPr lang="en-GB" dirty="0"/>
              <a:t>Thought piece</a:t>
            </a:r>
          </a:p>
        </p:txBody>
      </p:sp>
      <p:pic>
        <p:nvPicPr>
          <p:cNvPr id="5" name="Content Placeholder 4">
            <a:extLst>
              <a:ext uri="{FF2B5EF4-FFF2-40B4-BE49-F238E27FC236}">
                <a16:creationId xmlns:a16="http://schemas.microsoft.com/office/drawing/2014/main" id="{8D95515C-F1D0-48D8-8854-B1AE68A24171}"/>
              </a:ext>
              <a:ext uri="{C183D7F6-B498-43B3-948B-1728B52AA6E4}">
                <adec:decorative xmlns:adec="http://schemas.microsoft.com/office/drawing/2017/decorative" val="1"/>
              </a:ext>
            </a:extLst>
          </p:cNvPr>
          <p:cNvPicPr>
            <a:picLocks noGrp="1" noChangeAspect="1"/>
          </p:cNvPicPr>
          <p:nvPr>
            <p:ph idx="1"/>
          </p:nvPr>
        </p:nvPicPr>
        <p:blipFill>
          <a:blip r:embed="rId3">
            <a:duotone>
              <a:prstClr val="black"/>
              <a:srgbClr val="467DB4">
                <a:tint val="45000"/>
                <a:satMod val="400000"/>
              </a:srgbClr>
            </a:duotone>
            <a:extLst>
              <a:ext uri="{28A0092B-C50C-407E-A947-70E740481C1C}">
                <a14:useLocalDpi xmlns:a14="http://schemas.microsoft.com/office/drawing/2010/main" val="0"/>
              </a:ext>
            </a:extLst>
          </a:blip>
          <a:stretch>
            <a:fillRect/>
          </a:stretch>
        </p:blipFill>
        <p:spPr>
          <a:xfrm>
            <a:off x="-1331124" y="-176463"/>
            <a:ext cx="13717782" cy="7716252"/>
          </a:xfrm>
          <a:ln>
            <a:solidFill>
              <a:schemeClr val="accent1"/>
            </a:solidFill>
          </a:ln>
        </p:spPr>
      </p:pic>
      <p:pic>
        <p:nvPicPr>
          <p:cNvPr id="7" name="Picture 6" descr="Black text on a white background which says: &#10;&quot;If a child doesn't know how to read, we teach&quot;&#10;&quot;If a child doesn't know how to swim, we teach&quot;&#10;&quot;If a child doesn't know how to multiply, we teach&quot;&#10;&quot;If a child doesn't know how to drive, we teach&quot;&#10;&quot;If a child doesn't know how to behave, we.......&#10;teach?...............punish?&quot;&#10;&quot;Why can't we finish the last sentence as automatically as we do the others?&quot;&#10;Tom Herner (NASDE President)&#10;Counterpoint, 1998, p.2)">
            <a:extLst>
              <a:ext uri="{FF2B5EF4-FFF2-40B4-BE49-F238E27FC236}">
                <a16:creationId xmlns:a16="http://schemas.microsoft.com/office/drawing/2014/main" id="{AB4768A1-ACE4-F732-880E-6D60B7C9659A}"/>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68233" y="252663"/>
            <a:ext cx="12192000" cy="6858000"/>
          </a:xfrm>
          <a:prstGeom prst="rect">
            <a:avLst/>
          </a:prstGeom>
        </p:spPr>
      </p:pic>
    </p:spTree>
    <p:extLst>
      <p:ext uri="{BB962C8B-B14F-4D97-AF65-F5344CB8AC3E}">
        <p14:creationId xmlns:p14="http://schemas.microsoft.com/office/powerpoint/2010/main" val="87560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descr="Thought bubble with the words 'What does nurture mean to you?' inside the bubble">
            <a:extLst>
              <a:ext uri="{FF2B5EF4-FFF2-40B4-BE49-F238E27FC236}">
                <a16:creationId xmlns:a16="http://schemas.microsoft.com/office/drawing/2014/main" id="{EE5733EB-FD1B-4180-8177-EDE95250CE0C}"/>
              </a:ext>
            </a:extLst>
          </p:cNvPr>
          <p:cNvSpPr/>
          <p:nvPr/>
        </p:nvSpPr>
        <p:spPr>
          <a:xfrm>
            <a:off x="5449747" y="1600144"/>
            <a:ext cx="5295013" cy="4072270"/>
          </a:xfrm>
          <a:prstGeom prst="cloudCallout">
            <a:avLst/>
          </a:prstGeom>
          <a:solidFill>
            <a:srgbClr val="D1EB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0392315-8A53-1C55-44A9-44DEB66E395B}"/>
              </a:ext>
            </a:extLst>
          </p:cNvPr>
          <p:cNvSpPr>
            <a:spLocks noGrp="1"/>
          </p:cNvSpPr>
          <p:nvPr>
            <p:ph idx="1"/>
          </p:nvPr>
        </p:nvSpPr>
        <p:spPr>
          <a:xfrm>
            <a:off x="6453450" y="2573523"/>
            <a:ext cx="3729369" cy="1119593"/>
          </a:xfrm>
          <a:solidFill>
            <a:schemeClr val="accent1">
              <a:lumMod val="20000"/>
              <a:lumOff val="80000"/>
            </a:schemeClr>
          </a:solidFill>
        </p:spPr>
        <p:txBody>
          <a:bodyPr>
            <a:noAutofit/>
          </a:bodyPr>
          <a:lstStyle/>
          <a:p>
            <a:pPr marL="0" indent="0">
              <a:buNone/>
            </a:pPr>
            <a:r>
              <a:rPr lang="en-GB" sz="4400" dirty="0">
                <a:solidFill>
                  <a:schemeClr val="accent1">
                    <a:lumMod val="50000"/>
                  </a:schemeClr>
                </a:solidFill>
              </a:rPr>
              <a:t>What does nurture mean to you?</a:t>
            </a:r>
          </a:p>
        </p:txBody>
      </p:sp>
      <p:sp>
        <p:nvSpPr>
          <p:cNvPr id="2" name="Title 1">
            <a:extLst>
              <a:ext uri="{FF2B5EF4-FFF2-40B4-BE49-F238E27FC236}">
                <a16:creationId xmlns:a16="http://schemas.microsoft.com/office/drawing/2014/main" id="{9EE9E958-7E9F-C400-05BA-A64886A01D7C}"/>
              </a:ext>
            </a:extLst>
          </p:cNvPr>
          <p:cNvSpPr>
            <a:spLocks noGrp="1"/>
          </p:cNvSpPr>
          <p:nvPr>
            <p:ph type="title"/>
          </p:nvPr>
        </p:nvSpPr>
        <p:spPr>
          <a:xfrm>
            <a:off x="229160" y="1600144"/>
            <a:ext cx="10515600" cy="1325563"/>
          </a:xfrm>
        </p:spPr>
        <p:txBody>
          <a:bodyPr/>
          <a:lstStyle/>
          <a:p>
            <a:r>
              <a:rPr lang="en-GB" dirty="0">
                <a:solidFill>
                  <a:schemeClr val="accent1">
                    <a:lumMod val="50000"/>
                  </a:schemeClr>
                </a:solidFill>
                <a:latin typeface="Segoe UI" panose="020B0502040204020203" pitchFamily="34" charset="0"/>
                <a:cs typeface="Segoe UI" panose="020B0502040204020203" pitchFamily="34" charset="0"/>
              </a:rPr>
              <a:t>Reflection</a:t>
            </a:r>
          </a:p>
        </p:txBody>
      </p:sp>
      <p:sp>
        <p:nvSpPr>
          <p:cNvPr id="6" name="Arrow: Pentagon 5" descr="Decorative blue pentagon shape">
            <a:extLst>
              <a:ext uri="{FF2B5EF4-FFF2-40B4-BE49-F238E27FC236}">
                <a16:creationId xmlns:a16="http://schemas.microsoft.com/office/drawing/2014/main" id="{12574932-2B4D-C541-7B05-D405BA28210D}"/>
              </a:ext>
            </a:extLst>
          </p:cNvPr>
          <p:cNvSpPr/>
          <p:nvPr/>
        </p:nvSpPr>
        <p:spPr>
          <a:xfrm>
            <a:off x="0" y="0"/>
            <a:ext cx="4200940" cy="6858000"/>
          </a:xfrm>
          <a:prstGeom prst="homePlate">
            <a:avLst/>
          </a:prstGeom>
          <a:solidFill>
            <a:srgbClr val="467D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1990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500" y="381376"/>
            <a:ext cx="10836972" cy="711200"/>
          </a:xfrm>
        </p:spPr>
        <p:txBody>
          <a:bodyPr/>
          <a:lstStyle/>
          <a:p>
            <a:r>
              <a:rPr lang="en-GB" b="0" dirty="0">
                <a:solidFill>
                  <a:schemeClr val="accent5">
                    <a:lumMod val="50000"/>
                  </a:schemeClr>
                </a:solidFill>
                <a:latin typeface="Segoe UI" panose="020B0502040204020203" pitchFamily="34" charset="0"/>
                <a:cs typeface="Segoe UI" panose="020B0502040204020203" pitchFamily="34" charset="0"/>
              </a:rPr>
              <a:t>Nurture: a  Dictionary Definition </a:t>
            </a:r>
          </a:p>
        </p:txBody>
      </p:sp>
      <p:sp>
        <p:nvSpPr>
          <p:cNvPr id="4" name="Rectangle 3"/>
          <p:cNvSpPr/>
          <p:nvPr/>
        </p:nvSpPr>
        <p:spPr>
          <a:xfrm>
            <a:off x="2146852" y="1698120"/>
            <a:ext cx="7752522" cy="4572001"/>
          </a:xfrm>
          <a:prstGeom prst="rect">
            <a:avLst/>
          </a:prstGeom>
          <a:solidFill>
            <a:srgbClr val="D1EB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GB" sz="2800" dirty="0">
                <a:solidFill>
                  <a:schemeClr val="accent1">
                    <a:lumMod val="50000"/>
                  </a:schemeClr>
                </a:solidFill>
              </a:rPr>
              <a:t>Care for and protect someone (thing) while they are growing</a:t>
            </a:r>
          </a:p>
          <a:p>
            <a:pPr marL="342900" indent="-342900" algn="ctr">
              <a:buAutoNum type="arabicPeriod"/>
            </a:pPr>
            <a:endParaRPr lang="en-GB" sz="2800" dirty="0">
              <a:solidFill>
                <a:schemeClr val="accent1">
                  <a:lumMod val="50000"/>
                </a:schemeClr>
              </a:solidFill>
            </a:endParaRPr>
          </a:p>
          <a:p>
            <a:pPr marL="342900" indent="-342900" algn="ctr">
              <a:buAutoNum type="arabicPeriod"/>
            </a:pPr>
            <a:r>
              <a:rPr lang="en-GB" sz="2800" dirty="0">
                <a:solidFill>
                  <a:schemeClr val="accent1">
                    <a:lumMod val="50000"/>
                  </a:schemeClr>
                </a:solidFill>
              </a:rPr>
              <a:t>Help or encourage the development of</a:t>
            </a:r>
          </a:p>
          <a:p>
            <a:pPr marL="342900" indent="-342900" algn="ctr">
              <a:buAutoNum type="arabicPeriod"/>
            </a:pPr>
            <a:endParaRPr lang="en-GB" sz="2800" dirty="0">
              <a:solidFill>
                <a:schemeClr val="accent1">
                  <a:lumMod val="50000"/>
                </a:schemeClr>
              </a:solidFill>
            </a:endParaRPr>
          </a:p>
          <a:p>
            <a:pPr marL="342900" indent="-342900" algn="ctr">
              <a:buAutoNum type="arabicPeriod"/>
            </a:pPr>
            <a:r>
              <a:rPr lang="en-GB" sz="2800" dirty="0">
                <a:solidFill>
                  <a:schemeClr val="accent1">
                    <a:lumMod val="50000"/>
                  </a:schemeClr>
                </a:solidFill>
              </a:rPr>
              <a:t>Cherish</a:t>
            </a:r>
          </a:p>
          <a:p>
            <a:pPr marL="342900" indent="-342900" algn="ctr">
              <a:buAutoNum type="arabicPeriod"/>
            </a:pPr>
            <a:endParaRPr lang="en-GB" sz="2800" dirty="0">
              <a:solidFill>
                <a:schemeClr val="accent1">
                  <a:lumMod val="50000"/>
                </a:schemeClr>
              </a:solidFill>
            </a:endParaRPr>
          </a:p>
          <a:p>
            <a:pPr algn="ctr"/>
            <a:r>
              <a:rPr lang="en-GB" sz="2800" dirty="0">
                <a:solidFill>
                  <a:schemeClr val="accent1">
                    <a:lumMod val="50000"/>
                  </a:schemeClr>
                </a:solidFill>
              </a:rPr>
              <a:t>- Oxford  Dictionary Online</a:t>
            </a:r>
          </a:p>
          <a:p>
            <a:pPr marL="342900" indent="-342900" algn="ctr">
              <a:buAutoNum type="arabicPeriod"/>
            </a:pPr>
            <a:endParaRPr lang="en-GB" dirty="0"/>
          </a:p>
        </p:txBody>
      </p:sp>
      <p:pic>
        <p:nvPicPr>
          <p:cNvPr id="6" name="Picture 5" descr="A blue image of a book">
            <a:extLst>
              <a:ext uri="{FF2B5EF4-FFF2-40B4-BE49-F238E27FC236}">
                <a16:creationId xmlns:a16="http://schemas.microsoft.com/office/drawing/2014/main" id="{59260EE9-EE0C-C8C7-230C-17272AB5BD78}"/>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10000" b="97315" l="4219" r="66927">
                        <a14:foregroundMark x1="3385" y1="37778" x2="43802" y2="66296"/>
                        <a14:foregroundMark x1="43802" y1="66296" x2="66094" y2="97315"/>
                        <a14:foregroundMark x1="66927" y1="41574" x2="4219" y2="95093"/>
                      </a14:backgroundRemoval>
                    </a14:imgEffect>
                  </a14:imgLayer>
                </a14:imgProps>
              </a:ext>
              <a:ext uri="{28A0092B-C50C-407E-A947-70E740481C1C}">
                <a14:useLocalDpi xmlns:a14="http://schemas.microsoft.com/office/drawing/2010/main" val="0"/>
              </a:ext>
            </a:extLst>
          </a:blip>
          <a:srcRect r="27543"/>
          <a:stretch/>
        </p:blipFill>
        <p:spPr>
          <a:xfrm>
            <a:off x="9899374" y="173397"/>
            <a:ext cx="1818167" cy="1411472"/>
          </a:xfrm>
          <a:prstGeom prst="rect">
            <a:avLst/>
          </a:prstGeom>
        </p:spPr>
      </p:pic>
    </p:spTree>
    <p:extLst>
      <p:ext uri="{BB962C8B-B14F-4D97-AF65-F5344CB8AC3E}">
        <p14:creationId xmlns:p14="http://schemas.microsoft.com/office/powerpoint/2010/main" val="183292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54CD-A451-0E10-F2EA-BA4CA22EAE2B}"/>
              </a:ext>
            </a:extLst>
          </p:cNvPr>
          <p:cNvSpPr>
            <a:spLocks noGrp="1"/>
          </p:cNvSpPr>
          <p:nvPr>
            <p:ph type="title"/>
          </p:nvPr>
        </p:nvSpPr>
        <p:spPr/>
        <p:txBody>
          <a:bodyPr/>
          <a:lstStyle/>
          <a:p>
            <a:r>
              <a:rPr lang="en-GB" dirty="0">
                <a:solidFill>
                  <a:schemeClr val="accent5">
                    <a:lumMod val="50000"/>
                  </a:schemeClr>
                </a:solidFill>
                <a:latin typeface="Segoe UI" panose="020B0502040204020203" pitchFamily="34" charset="0"/>
                <a:cs typeface="Segoe UI" panose="020B0502040204020203" pitchFamily="34" charset="0"/>
              </a:rPr>
              <a:t>The two pillars of nurture</a:t>
            </a:r>
          </a:p>
        </p:txBody>
      </p:sp>
      <p:pic>
        <p:nvPicPr>
          <p:cNvPr id="5" name="Content Placeholder 4" descr="Two blue columns. One has a heading 'Care' and has the text attunement, warmth, connection and empathy.The other column has a heading 'Challenge' and has the text 'Structure, expectations and press ' beside it. ">
            <a:extLst>
              <a:ext uri="{FF2B5EF4-FFF2-40B4-BE49-F238E27FC236}">
                <a16:creationId xmlns:a16="http://schemas.microsoft.com/office/drawing/2014/main" id="{BA23BE8A-07CE-1972-15BB-33FD2B322020}"/>
              </a:ext>
            </a:extLst>
          </p:cNvPr>
          <p:cNvPicPr>
            <a:picLocks noGrp="1" noChangeAspect="1"/>
          </p:cNvPicPr>
          <p:nvPr>
            <p:ph idx="1"/>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28144" y="1453486"/>
            <a:ext cx="7735712" cy="4351338"/>
          </a:xfrm>
        </p:spPr>
      </p:pic>
    </p:spTree>
    <p:extLst>
      <p:ext uri="{BB962C8B-B14F-4D97-AF65-F5344CB8AC3E}">
        <p14:creationId xmlns:p14="http://schemas.microsoft.com/office/powerpoint/2010/main" val="392535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Blue decorative band with the title 'Why Nurture?'">
            <a:extLst>
              <a:ext uri="{FF2B5EF4-FFF2-40B4-BE49-F238E27FC236}">
                <a16:creationId xmlns:a16="http://schemas.microsoft.com/office/drawing/2014/main" id="{94CBCAB2-62B2-23B9-874E-4C3920F852A6}"/>
              </a:ext>
            </a:extLst>
          </p:cNvPr>
          <p:cNvSpPr>
            <a:spLocks noGrp="1"/>
          </p:cNvSpPr>
          <p:nvPr>
            <p:ph type="title"/>
          </p:nvPr>
        </p:nvSpPr>
        <p:spPr>
          <a:xfrm>
            <a:off x="1383564" y="348865"/>
            <a:ext cx="9718111" cy="1576446"/>
          </a:xfrm>
        </p:spPr>
        <p:txBody>
          <a:bodyPr anchor="ctr">
            <a:normAutofit/>
          </a:bodyPr>
          <a:lstStyle/>
          <a:p>
            <a:r>
              <a:rPr lang="en-GB" sz="4000" dirty="0">
                <a:solidFill>
                  <a:srgbClr val="FFFFFF"/>
                </a:solidFill>
                <a:latin typeface="Segoe UI" panose="020B0502040204020203" pitchFamily="34" charset="0"/>
                <a:cs typeface="Segoe UI" panose="020B0502040204020203" pitchFamily="34" charset="0"/>
              </a:rPr>
              <a:t>Why nurture?</a:t>
            </a:r>
          </a:p>
        </p:txBody>
      </p:sp>
      <p:graphicFrame>
        <p:nvGraphicFramePr>
          <p:cNvPr id="29" name="Content Placeholder 2" descr="3 boxes to contain text">
            <a:extLst>
              <a:ext uri="{FF2B5EF4-FFF2-40B4-BE49-F238E27FC236}">
                <a16:creationId xmlns:a16="http://schemas.microsoft.com/office/drawing/2014/main" id="{3EA0F83D-5483-368C-7A73-F03E9D6CB8BE}"/>
              </a:ext>
            </a:extLst>
          </p:cNvPr>
          <p:cNvGraphicFramePr>
            <a:graphicFrameLocks noGrp="1"/>
          </p:cNvGraphicFramePr>
          <p:nvPr>
            <p:ph idx="1"/>
            <p:extLst>
              <p:ext uri="{D42A27DB-BD31-4B8C-83A1-F6EECF244321}">
                <p14:modId xmlns:p14="http://schemas.microsoft.com/office/powerpoint/2010/main" val="1249286467"/>
              </p:ext>
            </p:extLst>
          </p:nvPr>
        </p:nvGraphicFramePr>
        <p:xfrm>
          <a:off x="-1" y="2170031"/>
          <a:ext cx="12390783" cy="4687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896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94E784C-3B21-42CC-819C-DB1799CF8478}"/>
              </a:ext>
            </a:extLst>
          </p:cNvPr>
          <p:cNvGraphicFramePr>
            <a:graphicFrameLocks noGrp="1"/>
          </p:cNvGraphicFramePr>
          <p:nvPr>
            <p:ph idx="1"/>
            <p:extLst>
              <p:ext uri="{D42A27DB-BD31-4B8C-83A1-F6EECF244321}">
                <p14:modId xmlns:p14="http://schemas.microsoft.com/office/powerpoint/2010/main" val="3181903374"/>
              </p:ext>
            </p:extLst>
          </p:nvPr>
        </p:nvGraphicFramePr>
        <p:xfrm>
          <a:off x="0" y="-1"/>
          <a:ext cx="12191999" cy="6982691"/>
        </p:xfrm>
        <a:graphic>
          <a:graphicData uri="http://schemas.openxmlformats.org/drawingml/2006/table">
            <a:tbl>
              <a:tblPr firstRow="1" firstCol="1" bandRow="1">
                <a:tableStyleId>{5C22544A-7EE6-4342-B048-85BDC9FD1C3A}</a:tableStyleId>
              </a:tblPr>
              <a:tblGrid>
                <a:gridCol w="2293438">
                  <a:extLst>
                    <a:ext uri="{9D8B030D-6E8A-4147-A177-3AD203B41FA5}">
                      <a16:colId xmlns:a16="http://schemas.microsoft.com/office/drawing/2014/main" val="510087811"/>
                    </a:ext>
                  </a:extLst>
                </a:gridCol>
                <a:gridCol w="9898561">
                  <a:extLst>
                    <a:ext uri="{9D8B030D-6E8A-4147-A177-3AD203B41FA5}">
                      <a16:colId xmlns:a16="http://schemas.microsoft.com/office/drawing/2014/main" val="2985576230"/>
                    </a:ext>
                  </a:extLst>
                </a:gridCol>
              </a:tblGrid>
              <a:tr h="2562630">
                <a:tc>
                  <a:txBody>
                    <a:bodyPr/>
                    <a:lstStyle/>
                    <a:p>
                      <a:pPr>
                        <a:lnSpc>
                          <a:spcPct val="115000"/>
                        </a:lnSpc>
                        <a:spcAft>
                          <a:spcPts val="800"/>
                        </a:spcAft>
                      </a:pPr>
                      <a:r>
                        <a:rPr lang="en-GB" sz="3600" dirty="0">
                          <a:effectLst/>
                        </a:rPr>
                        <a:t>Nurture Groups</a:t>
                      </a:r>
                      <a:endParaRPr lang="en-GB"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800"/>
                        </a:spcAft>
                      </a:pPr>
                      <a:r>
                        <a:rPr lang="en-GB" sz="2400" b="0" dirty="0">
                          <a:effectLst/>
                        </a:rPr>
                        <a:t>‘A nurture group is a school-based intervention run by two members of staff with up to twelve pupils. The aim is to replace missing early experiences by developing positive pupil relationships with both teachers and peers in a supportive environment. Effective nurture group practice follows the Six Principles of Nurture.’ Nurture UK</a:t>
                      </a:r>
                      <a:br>
                        <a:rPr lang="en-GB" sz="2000" dirty="0">
                          <a:effectLst/>
                        </a:rPr>
                      </a:b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50493991"/>
                  </a:ext>
                </a:extLst>
              </a:tr>
              <a:tr h="4420061">
                <a:tc>
                  <a:txBody>
                    <a:bodyPr/>
                    <a:lstStyle/>
                    <a:p>
                      <a:pPr>
                        <a:lnSpc>
                          <a:spcPct val="115000"/>
                        </a:lnSpc>
                        <a:spcAft>
                          <a:spcPts val="800"/>
                        </a:spcAft>
                      </a:pPr>
                      <a:r>
                        <a:rPr lang="en-GB" sz="3600" dirty="0">
                          <a:effectLst/>
                        </a:rPr>
                        <a:t>A Nurturing approach</a:t>
                      </a:r>
                      <a:endParaRPr lang="en-GB"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400" dirty="0">
                          <a:solidFill>
                            <a:schemeClr val="accent5">
                              <a:lumMod val="50000"/>
                            </a:schemeClr>
                          </a:solidFill>
                          <a:effectLst/>
                        </a:rPr>
                        <a:t>‘A nurturing approach recognises that positive relationships are central to both learning and wellbeing. A key aspect of a nurturing approach is an understanding of attachment theory and how early experiences can have a significant impact on development. It recognises that all school/Early Learning Centre settings staff have a role to play in establishing the positive relationships that are required to promote healthy social and emotional development and that these relationships should be reliable, predictable and consistent where possible…the school environment…incorporates </a:t>
                      </a:r>
                      <a:r>
                        <a:rPr lang="en-GB" sz="2400" dirty="0" err="1">
                          <a:solidFill>
                            <a:schemeClr val="accent5">
                              <a:lumMod val="50000"/>
                            </a:schemeClr>
                          </a:solidFill>
                          <a:effectLst/>
                        </a:rPr>
                        <a:t>attunement</a:t>
                      </a:r>
                      <a:r>
                        <a:rPr lang="en-GB" sz="2400" dirty="0">
                          <a:solidFill>
                            <a:schemeClr val="accent5">
                              <a:lumMod val="50000"/>
                            </a:schemeClr>
                          </a:solidFill>
                          <a:effectLst/>
                        </a:rPr>
                        <a:t>, warmth and connection alongside structure, high expectations and a focus on achievement and attainment’         Education Scotland 2017</a:t>
                      </a:r>
                    </a:p>
                    <a:p>
                      <a:pPr>
                        <a:lnSpc>
                          <a:spcPct val="115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49479384"/>
                  </a:ext>
                </a:extLst>
              </a:tr>
            </a:tbl>
          </a:graphicData>
        </a:graphic>
      </p:graphicFrame>
      <p:sp>
        <p:nvSpPr>
          <p:cNvPr id="8" name="Title 7">
            <a:extLst>
              <a:ext uri="{FF2B5EF4-FFF2-40B4-BE49-F238E27FC236}">
                <a16:creationId xmlns:a16="http://schemas.microsoft.com/office/drawing/2014/main" id="{3EAD81FB-EF6B-875C-95A8-AF454951275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Definition of nurture groups and nurturing approaches</a:t>
            </a:r>
          </a:p>
        </p:txBody>
      </p:sp>
    </p:spTree>
    <p:extLst>
      <p:ext uri="{BB962C8B-B14F-4D97-AF65-F5344CB8AC3E}">
        <p14:creationId xmlns:p14="http://schemas.microsoft.com/office/powerpoint/2010/main" val="327274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1794-3E5A-1916-ACE2-C92ECAFED6C5}"/>
              </a:ext>
            </a:extLst>
          </p:cNvPr>
          <p:cNvSpPr>
            <a:spLocks noGrp="1"/>
          </p:cNvSpPr>
          <p:nvPr>
            <p:ph type="title"/>
          </p:nvPr>
        </p:nvSpPr>
        <p:spPr/>
        <p:txBody>
          <a:bodyPr/>
          <a:lstStyle/>
          <a:p>
            <a:r>
              <a:rPr lang="en-GB" dirty="0">
                <a:solidFill>
                  <a:schemeClr val="accent1">
                    <a:lumMod val="50000"/>
                  </a:schemeClr>
                </a:solidFill>
                <a:latin typeface="Segoe UI" panose="020B0502040204020203" pitchFamily="34" charset="0"/>
                <a:cs typeface="Segoe UI" panose="020B0502040204020203" pitchFamily="34" charset="0"/>
              </a:rPr>
              <a:t>The Nurture Principles</a:t>
            </a:r>
          </a:p>
        </p:txBody>
      </p:sp>
      <p:graphicFrame>
        <p:nvGraphicFramePr>
          <p:cNvPr id="4" name="Diagram 3" descr="A segemnted `blue circle illustrating the 6 nurture principles">
            <a:extLst>
              <a:ext uri="{FF2B5EF4-FFF2-40B4-BE49-F238E27FC236}">
                <a16:creationId xmlns:a16="http://schemas.microsoft.com/office/drawing/2014/main" id="{C5250322-71EC-C57B-4562-0CC00144995A}"/>
              </a:ext>
            </a:extLst>
          </p:cNvPr>
          <p:cNvGraphicFramePr/>
          <p:nvPr>
            <p:extLst>
              <p:ext uri="{D42A27DB-BD31-4B8C-83A1-F6EECF244321}">
                <p14:modId xmlns:p14="http://schemas.microsoft.com/office/powerpoint/2010/main" val="2904650881"/>
              </p:ext>
            </p:extLst>
          </p:nvPr>
        </p:nvGraphicFramePr>
        <p:xfrm>
          <a:off x="1191491" y="955964"/>
          <a:ext cx="9989127" cy="5754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001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3F17-D7B6-EE5E-F732-5239601665B7}"/>
              </a:ext>
            </a:extLst>
          </p:cNvPr>
          <p:cNvSpPr>
            <a:spLocks noGrp="1"/>
          </p:cNvSpPr>
          <p:nvPr>
            <p:ph type="title"/>
          </p:nvPr>
        </p:nvSpPr>
        <p:spPr>
          <a:xfrm>
            <a:off x="838200" y="97476"/>
            <a:ext cx="10515600" cy="1325563"/>
          </a:xfrm>
        </p:spPr>
        <p:txBody>
          <a:bodyPr/>
          <a:lstStyle/>
          <a:p>
            <a:r>
              <a:rPr lang="en-GB" dirty="0">
                <a:solidFill>
                  <a:schemeClr val="accent1">
                    <a:lumMod val="50000"/>
                  </a:schemeClr>
                </a:solidFill>
                <a:latin typeface="Segoe UI" panose="020B0502040204020203" pitchFamily="34" charset="0"/>
                <a:cs typeface="Segoe UI" panose="020B0502040204020203" pitchFamily="34" charset="0"/>
              </a:rPr>
              <a:t>Evidence for Impact of Nurture Groups</a:t>
            </a:r>
          </a:p>
        </p:txBody>
      </p:sp>
      <p:pic>
        <p:nvPicPr>
          <p:cNvPr id="10" name="Picture 9">
            <a:extLst>
              <a:ext uri="{FF2B5EF4-FFF2-40B4-BE49-F238E27FC236}">
                <a16:creationId xmlns:a16="http://schemas.microsoft.com/office/drawing/2014/main" id="{D0E81484-02AB-E0B4-B811-CAFF208D3DBE}"/>
              </a:ext>
              <a:ext uri="{C183D7F6-B498-43B3-948B-1728B52AA6E4}">
                <adec:decorative xmlns:adec="http://schemas.microsoft.com/office/drawing/2017/decorative" val="1"/>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14505" b="96970" l="432" r="55000">
                        <a14:foregroundMark x1="28045" y1="15273" x2="46250" y2="43434"/>
                        <a14:foregroundMark x1="46250" y1="43434" x2="47864" y2="49778"/>
                        <a14:foregroundMark x1="47864" y1="49778" x2="55000" y2="57212"/>
                        <a14:foregroundMark x1="27932" y1="16444" x2="21533" y2="28457"/>
                        <a14:foregroundMark x1="15693" y1="36649" x2="727" y2="55596"/>
                        <a14:foregroundMark x1="727" y1="55596" x2="432" y2="55071"/>
                        <a14:foregroundMark x1="6523" y1="49657" x2="7136" y2="98061"/>
                        <a14:foregroundMark x1="7136" y1="98061" x2="29659" y2="88525"/>
                        <a14:foregroundMark x1="29659" y1="88525" x2="46614" y2="96081"/>
                        <a14:foregroundMark x1="46614" y1="96081" x2="49250" y2="93535"/>
                        <a14:foregroundMark x1="27932" y1="63192" x2="27273" y2="72040"/>
                        <a14:foregroundMark x1="27273" y1="72040" x2="29023" y2="74586"/>
                        <a14:foregroundMark x1="24136" y1="68970" x2="30682" y2="69899"/>
                        <a14:foregroundMark x1="30682" y1="69899" x2="31409" y2="68404"/>
                        <a14:foregroundMark x1="32068" y1="89455" x2="46523" y2="97010"/>
                        <a14:foregroundMark x1="28364" y1="14505" x2="28591" y2="17212"/>
                        <a14:backgroundMark x1="3909" y1="11596" x2="12500" y2="35354"/>
                        <a14:backgroundMark x1="56750" y1="16242" x2="34773" y2="23556"/>
                        <a14:backgroundMark x1="56409" y1="79232" x2="50000" y2="76525"/>
                        <a14:backgroundMark x1="22500" y1="28404" x2="16091" y2="37293"/>
                      </a14:backgroundRemoval>
                    </a14:imgEffect>
                  </a14:imgLayer>
                </a14:imgProps>
              </a:ext>
              <a:ext uri="{28A0092B-C50C-407E-A947-70E740481C1C}">
                <a14:useLocalDpi xmlns:a14="http://schemas.microsoft.com/office/drawing/2010/main" val="0"/>
              </a:ext>
            </a:extLst>
          </a:blip>
          <a:srcRect t="11015" r="43261"/>
          <a:stretch/>
        </p:blipFill>
        <p:spPr>
          <a:xfrm>
            <a:off x="1064387" y="1834528"/>
            <a:ext cx="1637400" cy="1444488"/>
          </a:xfrm>
          <a:prstGeom prst="rect">
            <a:avLst/>
          </a:prstGeom>
        </p:spPr>
      </p:pic>
      <p:sp>
        <p:nvSpPr>
          <p:cNvPr id="13" name="TextBox 12">
            <a:extLst>
              <a:ext uri="{FF2B5EF4-FFF2-40B4-BE49-F238E27FC236}">
                <a16:creationId xmlns:a16="http://schemas.microsoft.com/office/drawing/2014/main" id="{6F842006-628F-C613-40A1-29574BEE5E9C}"/>
              </a:ext>
            </a:extLst>
          </p:cNvPr>
          <p:cNvSpPr txBox="1"/>
          <p:nvPr/>
        </p:nvSpPr>
        <p:spPr>
          <a:xfrm>
            <a:off x="361177" y="3605456"/>
            <a:ext cx="3458818" cy="369332"/>
          </a:xfrm>
          <a:prstGeom prst="rect">
            <a:avLst/>
          </a:prstGeom>
          <a:noFill/>
        </p:spPr>
        <p:txBody>
          <a:bodyPr wrap="square" rtlCol="0">
            <a:spAutoFit/>
          </a:bodyPr>
          <a:lstStyle/>
          <a:p>
            <a:r>
              <a:rPr lang="en-GB" b="1" dirty="0">
                <a:solidFill>
                  <a:schemeClr val="accent1">
                    <a:lumMod val="50000"/>
                  </a:schemeClr>
                </a:solidFill>
              </a:rPr>
              <a:t>Improved behaviour at home</a:t>
            </a:r>
          </a:p>
        </p:txBody>
      </p:sp>
      <p:pic>
        <p:nvPicPr>
          <p:cNvPr id="5" name="Content Placeholder 4">
            <a:extLst>
              <a:ext uri="{FF2B5EF4-FFF2-40B4-BE49-F238E27FC236}">
                <a16:creationId xmlns:a16="http://schemas.microsoft.com/office/drawing/2014/main" id="{D8EE3F19-66BE-F0EB-3A5E-DBF36365F4CF}"/>
              </a:ext>
              <a:ext uri="{C183D7F6-B498-43B3-948B-1728B52AA6E4}">
                <adec:decorative xmlns:adec="http://schemas.microsoft.com/office/drawing/2017/decorative" val="1"/>
              </a:ext>
            </a:extLst>
          </p:cNvPr>
          <p:cNvPicPr>
            <a:picLocks noGrp="1" noChangeAspect="1"/>
          </p:cNvPicPr>
          <p:nvPr>
            <p:ph idx="1"/>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r="64561"/>
          <a:stretch/>
        </p:blipFill>
        <p:spPr>
          <a:xfrm>
            <a:off x="4565374" y="1633883"/>
            <a:ext cx="3061252" cy="4858992"/>
          </a:xfrm>
        </p:spPr>
      </p:pic>
      <p:pic>
        <p:nvPicPr>
          <p:cNvPr id="7" name="Picture 6">
            <a:extLst>
              <a:ext uri="{FF2B5EF4-FFF2-40B4-BE49-F238E27FC236}">
                <a16:creationId xmlns:a16="http://schemas.microsoft.com/office/drawing/2014/main" id="{90719B12-8C25-00E6-47CA-6E40F8693B67}"/>
              </a:ext>
              <a:ext uri="{C183D7F6-B498-43B3-948B-1728B52AA6E4}">
                <adec:decorative xmlns:adec="http://schemas.microsoft.com/office/drawing/2017/decorative" val="1"/>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4378" y="2324687"/>
            <a:ext cx="3926445" cy="2208626"/>
          </a:xfrm>
          <a:prstGeom prst="rect">
            <a:avLst/>
          </a:prstGeom>
        </p:spPr>
      </p:pic>
      <p:pic>
        <p:nvPicPr>
          <p:cNvPr id="12" name="Picture 11">
            <a:extLst>
              <a:ext uri="{FF2B5EF4-FFF2-40B4-BE49-F238E27FC236}">
                <a16:creationId xmlns:a16="http://schemas.microsoft.com/office/drawing/2014/main" id="{BA2F38C7-05B2-9998-D7CC-9CC41D6E8835}"/>
              </a:ext>
              <a:ext uri="{C183D7F6-B498-43B3-948B-1728B52AA6E4}">
                <adec:decorative xmlns:adec="http://schemas.microsoft.com/office/drawing/2017/decorative" val="1"/>
              </a:ext>
            </a:extLst>
          </p:cNvPr>
          <p:cNvPicPr>
            <a:picLocks noChangeAspect="1"/>
          </p:cNvPicPr>
          <p:nvPr/>
        </p:nvPicPr>
        <p:blipFill rotWithShape="1">
          <a:blip r:embed="rId7">
            <a:duotone>
              <a:schemeClr val="accent5">
                <a:shade val="45000"/>
                <a:satMod val="135000"/>
              </a:schemeClr>
              <a:prstClr val="white"/>
            </a:duotone>
            <a:extLst>
              <a:ext uri="{28A0092B-C50C-407E-A947-70E740481C1C}">
                <a14:useLocalDpi xmlns:a14="http://schemas.microsoft.com/office/drawing/2010/main" val="0"/>
              </a:ext>
            </a:extLst>
          </a:blip>
          <a:srcRect l="14891" r="12934"/>
          <a:stretch/>
        </p:blipFill>
        <p:spPr>
          <a:xfrm>
            <a:off x="1516117" y="4301228"/>
            <a:ext cx="2661087" cy="2073965"/>
          </a:xfrm>
          <a:prstGeom prst="rect">
            <a:avLst/>
          </a:prstGeom>
        </p:spPr>
      </p:pic>
      <p:sp>
        <p:nvSpPr>
          <p:cNvPr id="14" name="TextBox 13">
            <a:extLst>
              <a:ext uri="{FF2B5EF4-FFF2-40B4-BE49-F238E27FC236}">
                <a16:creationId xmlns:a16="http://schemas.microsoft.com/office/drawing/2014/main" id="{085A8300-A3C1-F869-0226-0E53ED2684D3}"/>
              </a:ext>
            </a:extLst>
          </p:cNvPr>
          <p:cNvSpPr txBox="1"/>
          <p:nvPr/>
        </p:nvSpPr>
        <p:spPr>
          <a:xfrm>
            <a:off x="640812" y="6400662"/>
            <a:ext cx="4411696" cy="369332"/>
          </a:xfrm>
          <a:prstGeom prst="rect">
            <a:avLst/>
          </a:prstGeom>
          <a:noFill/>
        </p:spPr>
        <p:txBody>
          <a:bodyPr wrap="square" rtlCol="0">
            <a:spAutoFit/>
          </a:bodyPr>
          <a:lstStyle/>
          <a:p>
            <a:r>
              <a:rPr lang="en-GB" b="1" dirty="0">
                <a:solidFill>
                  <a:schemeClr val="accent1">
                    <a:lumMod val="50000"/>
                  </a:schemeClr>
                </a:solidFill>
              </a:rPr>
              <a:t>Increased educational engagement</a:t>
            </a:r>
          </a:p>
        </p:txBody>
      </p:sp>
      <p:sp>
        <p:nvSpPr>
          <p:cNvPr id="15" name="TextBox 14">
            <a:extLst>
              <a:ext uri="{FF2B5EF4-FFF2-40B4-BE49-F238E27FC236}">
                <a16:creationId xmlns:a16="http://schemas.microsoft.com/office/drawing/2014/main" id="{67715A94-E8AB-2E12-5471-A58E5983A23A}"/>
              </a:ext>
            </a:extLst>
          </p:cNvPr>
          <p:cNvSpPr txBox="1"/>
          <p:nvPr/>
        </p:nvSpPr>
        <p:spPr>
          <a:xfrm>
            <a:off x="8946474" y="4348647"/>
            <a:ext cx="3458818" cy="369332"/>
          </a:xfrm>
          <a:prstGeom prst="rect">
            <a:avLst/>
          </a:prstGeom>
          <a:noFill/>
        </p:spPr>
        <p:txBody>
          <a:bodyPr wrap="square" rtlCol="0">
            <a:spAutoFit/>
          </a:bodyPr>
          <a:lstStyle/>
          <a:p>
            <a:r>
              <a:rPr lang="en-GB" b="1" dirty="0">
                <a:solidFill>
                  <a:schemeClr val="accent1">
                    <a:lumMod val="50000"/>
                  </a:schemeClr>
                </a:solidFill>
              </a:rPr>
              <a:t>Whole school impact</a:t>
            </a:r>
          </a:p>
        </p:txBody>
      </p:sp>
      <p:sp>
        <p:nvSpPr>
          <p:cNvPr id="16" name="TextBox 15">
            <a:extLst>
              <a:ext uri="{FF2B5EF4-FFF2-40B4-BE49-F238E27FC236}">
                <a16:creationId xmlns:a16="http://schemas.microsoft.com/office/drawing/2014/main" id="{7C1FDB42-B477-81E9-0B83-9A245D4ED180}"/>
              </a:ext>
            </a:extLst>
          </p:cNvPr>
          <p:cNvSpPr txBox="1"/>
          <p:nvPr/>
        </p:nvSpPr>
        <p:spPr>
          <a:xfrm>
            <a:off x="7626625" y="5572784"/>
            <a:ext cx="4048539" cy="923330"/>
          </a:xfrm>
          <a:prstGeom prst="rect">
            <a:avLst/>
          </a:prstGeom>
          <a:noFill/>
        </p:spPr>
        <p:txBody>
          <a:bodyPr wrap="square" rtlCol="0">
            <a:spAutoFit/>
          </a:bodyPr>
          <a:lstStyle/>
          <a:p>
            <a:r>
              <a:rPr lang="en-GB" b="1" dirty="0">
                <a:solidFill>
                  <a:schemeClr val="accent1">
                    <a:lumMod val="50000"/>
                  </a:schemeClr>
                </a:solidFill>
              </a:rPr>
              <a:t>Decrease in social, emotional and behavioural difficulties: less acting out and increased emotional regulation</a:t>
            </a:r>
          </a:p>
        </p:txBody>
      </p:sp>
    </p:spTree>
    <p:extLst>
      <p:ext uri="{BB962C8B-B14F-4D97-AF65-F5344CB8AC3E}">
        <p14:creationId xmlns:p14="http://schemas.microsoft.com/office/powerpoint/2010/main" val="2677633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white speech bubble with text. The text says 'Nurturing approaches can have a positive impact on pupils' social, emotioanl and behavioural needs, academic progress, other pupils in the mainstream class/school, parents and home life and the whole school'">
            <a:extLst>
              <a:ext uri="{FF2B5EF4-FFF2-40B4-BE49-F238E27FC236}">
                <a16:creationId xmlns:a16="http://schemas.microsoft.com/office/drawing/2014/main" id="{59CD5931-35C5-9A32-BAD0-428FC066E12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997" r="10256" b="6429"/>
          <a:stretch/>
        </p:blipFill>
        <p:spPr>
          <a:xfrm>
            <a:off x="2398643" y="1298499"/>
            <a:ext cx="7540487" cy="5171286"/>
          </a:xfrm>
        </p:spPr>
      </p:pic>
      <p:sp>
        <p:nvSpPr>
          <p:cNvPr id="2" name="Title 1">
            <a:extLst>
              <a:ext uri="{FF2B5EF4-FFF2-40B4-BE49-F238E27FC236}">
                <a16:creationId xmlns:a16="http://schemas.microsoft.com/office/drawing/2014/main" id="{768BB5B1-6983-EBA5-4341-030EAC94C939}"/>
              </a:ext>
            </a:extLst>
          </p:cNvPr>
          <p:cNvSpPr>
            <a:spLocks noGrp="1"/>
          </p:cNvSpPr>
          <p:nvPr>
            <p:ph type="title"/>
          </p:nvPr>
        </p:nvSpPr>
        <p:spPr/>
        <p:txBody>
          <a:bodyPr/>
          <a:lstStyle/>
          <a:p>
            <a:pPr algn="ctr"/>
            <a:r>
              <a:rPr lang="en-GB" dirty="0">
                <a:solidFill>
                  <a:schemeClr val="accent1">
                    <a:lumMod val="50000"/>
                  </a:schemeClr>
                </a:solidFill>
                <a:latin typeface="Segoe UI" panose="020B0502040204020203" pitchFamily="34" charset="0"/>
                <a:cs typeface="Segoe UI" panose="020B0502040204020203" pitchFamily="34" charset="0"/>
              </a:rPr>
              <a:t>Evidence for Impact of Nurturing Approaches</a:t>
            </a:r>
            <a:endParaRPr lang="en-GB" dirty="0"/>
          </a:p>
        </p:txBody>
      </p:sp>
      <p:sp>
        <p:nvSpPr>
          <p:cNvPr id="7" name="TextBox 6">
            <a:extLst>
              <a:ext uri="{FF2B5EF4-FFF2-40B4-BE49-F238E27FC236}">
                <a16:creationId xmlns:a16="http://schemas.microsoft.com/office/drawing/2014/main" id="{8A884C9E-AD8D-3D07-E6D1-00F3B563C685}"/>
              </a:ext>
            </a:extLst>
          </p:cNvPr>
          <p:cNvSpPr txBox="1"/>
          <p:nvPr/>
        </p:nvSpPr>
        <p:spPr>
          <a:xfrm>
            <a:off x="4678017" y="6169709"/>
            <a:ext cx="7726017" cy="646331"/>
          </a:xfrm>
          <a:prstGeom prst="rect">
            <a:avLst/>
          </a:prstGeom>
          <a:noFill/>
        </p:spPr>
        <p:txBody>
          <a:bodyPr wrap="square">
            <a:spAutoFit/>
          </a:bodyPr>
          <a:lstStyle/>
          <a:p>
            <a:r>
              <a:rPr lang="en-GB"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Nolan, Amy D.; Hannah, Elizabeth F. S.; Lakin, Elizabeth; Topping, Keith J. (2021) ‘Whole-School Nurturing Approaches ‘Educational and Child Psychology </a:t>
            </a:r>
          </a:p>
        </p:txBody>
      </p:sp>
    </p:spTree>
    <p:extLst>
      <p:ext uri="{BB962C8B-B14F-4D97-AF65-F5344CB8AC3E}">
        <p14:creationId xmlns:p14="http://schemas.microsoft.com/office/powerpoint/2010/main" val="151685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7694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5">
                    <a:lumMod val="50000"/>
                  </a:schemeClr>
                </a:solidFill>
                <a:effectLst/>
                <a:uLnTx/>
                <a:uFillTx/>
                <a:latin typeface="Segoe UI"/>
                <a:ea typeface="ＭＳ Ｐゴシック"/>
                <a:cs typeface="Arial"/>
              </a:rPr>
              <a:t>Final Reflection</a:t>
            </a:r>
            <a:endParaRPr kumimoji="0" lang="en-GB" sz="4400" b="1" i="0" u="none" strike="noStrike" kern="1200" cap="none" spc="0" normalizeH="0" baseline="0" noProof="0" dirty="0">
              <a:ln>
                <a:noFill/>
              </a:ln>
              <a:solidFill>
                <a:schemeClr val="accent5">
                  <a:lumMod val="50000"/>
                </a:schemeClr>
              </a:solidFill>
              <a:effectLst/>
              <a:uLnTx/>
              <a:uFillTx/>
              <a:latin typeface="Segoe UI"/>
              <a:ea typeface="ＭＳ Ｐゴシック" pitchFamily="34" charset="-128"/>
              <a:cs typeface="+mn-cs"/>
            </a:endParaRPr>
          </a:p>
        </p:txBody>
      </p:sp>
      <p:pic>
        <p:nvPicPr>
          <p:cNvPr id="3" name="Picture 2" descr="This image represents a reflective activity. It is of 2 icons representing people next to a large question mark.   ">
            <a:extLst>
              <a:ext uri="{FF2B5EF4-FFF2-40B4-BE49-F238E27FC236}">
                <a16:creationId xmlns:a16="http://schemas.microsoft.com/office/drawing/2014/main" id="{CEE256A8-AE22-4329-B67D-6B875915442C}"/>
              </a:ext>
            </a:extLst>
          </p:cNvPr>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1734948" y="1466486"/>
            <a:ext cx="10294640" cy="5491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accent1">
                    <a:lumMod val="50000"/>
                  </a:schemeClr>
                </a:solidFill>
                <a:latin typeface="Segoe UI"/>
                <a:cs typeface="Arial"/>
              </a:rPr>
              <a:t>From what you have learned so far, think about:</a:t>
            </a:r>
            <a:endParaRPr lang="en-US" sz="3200">
              <a:solidFill>
                <a:schemeClr val="accent1">
                  <a:lumMod val="50000"/>
                </a:schemeClr>
              </a:solidFill>
              <a:latin typeface="Segoe UI"/>
              <a:cs typeface="Segoe UI"/>
            </a:endParaRPr>
          </a:p>
          <a:p>
            <a:endParaRPr lang="en-GB" sz="3200" b="1" dirty="0">
              <a:solidFill>
                <a:schemeClr val="accent1">
                  <a:lumMod val="50000"/>
                </a:schemeClr>
              </a:solidFill>
              <a:latin typeface="Segoe UI"/>
              <a:cs typeface="Arial"/>
            </a:endParaRPr>
          </a:p>
          <a:p>
            <a:pPr marL="457200" indent="-457200">
              <a:lnSpc>
                <a:spcPct val="130000"/>
              </a:lnSpc>
              <a:buFont typeface="Arial"/>
              <a:buChar char="•"/>
            </a:pPr>
            <a:r>
              <a:rPr lang="en-GB" sz="3200" dirty="0">
                <a:solidFill>
                  <a:schemeClr val="accent1">
                    <a:lumMod val="50000"/>
                  </a:schemeClr>
                </a:solidFill>
                <a:latin typeface="Segoe UI"/>
                <a:cs typeface="Arial"/>
              </a:rPr>
              <a:t>How has this made you feel?</a:t>
            </a:r>
          </a:p>
          <a:p>
            <a:pPr marL="457200" indent="-457200">
              <a:lnSpc>
                <a:spcPct val="130000"/>
              </a:lnSpc>
              <a:buFont typeface="Arial"/>
              <a:buChar char="•"/>
            </a:pPr>
            <a:r>
              <a:rPr lang="en-GB" sz="3200" dirty="0">
                <a:solidFill>
                  <a:schemeClr val="accent1">
                    <a:lumMod val="50000"/>
                  </a:schemeClr>
                </a:solidFill>
                <a:latin typeface="Segoe UI"/>
                <a:cs typeface="Arial"/>
              </a:rPr>
              <a:t>What has this made you think about?</a:t>
            </a:r>
          </a:p>
          <a:p>
            <a:pPr marL="457200" indent="-457200">
              <a:lnSpc>
                <a:spcPct val="130000"/>
              </a:lnSpc>
              <a:buFont typeface="Arial"/>
              <a:buChar char="•"/>
            </a:pPr>
            <a:r>
              <a:rPr lang="en-GB" sz="3200" dirty="0">
                <a:solidFill>
                  <a:schemeClr val="accent1">
                    <a:lumMod val="50000"/>
                  </a:schemeClr>
                </a:solidFill>
                <a:latin typeface="Segoe UI"/>
                <a:cs typeface="Arial"/>
              </a:rPr>
              <a:t>What one action would you like to take forward?</a:t>
            </a:r>
          </a:p>
          <a:p>
            <a:pPr marL="457200" indent="-457200">
              <a:lnSpc>
                <a:spcPct val="130000"/>
              </a:lnSpc>
              <a:buFont typeface="Arial"/>
              <a:buChar char="•"/>
            </a:pPr>
            <a:r>
              <a:rPr lang="en-GB" sz="3200" dirty="0">
                <a:solidFill>
                  <a:schemeClr val="accent1">
                    <a:lumMod val="50000"/>
                  </a:schemeClr>
                </a:solidFill>
                <a:latin typeface="Segoe UI"/>
                <a:cs typeface="Arial"/>
              </a:rPr>
              <a:t>How can you link what you plan to do with others in your setting?</a:t>
            </a:r>
          </a:p>
          <a:p>
            <a:pPr marL="457200" indent="-457200">
              <a:lnSpc>
                <a:spcPct val="130000"/>
              </a:lnSpc>
              <a:buFont typeface="Arial"/>
              <a:buChar char="•"/>
            </a:pPr>
            <a:r>
              <a:rPr lang="en-GB" sz="3200" dirty="0">
                <a:solidFill>
                  <a:schemeClr val="accent1">
                    <a:lumMod val="50000"/>
                  </a:schemeClr>
                </a:solidFill>
                <a:latin typeface="Segoe UI"/>
                <a:cs typeface="Arial"/>
              </a:rPr>
              <a:t>How you will know that this learning has made a difference?</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F491DDF4-F29F-1599-EE94-E4D2E64B71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416106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184404" y="323290"/>
            <a:ext cx="3567685"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5">
                    <a:lumMod val="50000"/>
                  </a:schemeClr>
                </a:solidFill>
                <a:effectLst/>
                <a:uLnTx/>
                <a:uFillTx/>
                <a:latin typeface="Arial" charset="0"/>
                <a:ea typeface="ＭＳ Ｐゴシック" pitchFamily="34" charset="-128"/>
                <a:cs typeface="+mn-cs"/>
              </a:rPr>
              <a:t>Interconnectivity</a:t>
            </a:r>
            <a:r>
              <a:rPr kumimoji="0" lang="en-GB" sz="3200" b="1" i="0" u="none" strike="noStrike" kern="1200" cap="none" spc="0" normalizeH="0" baseline="0" noProof="0" dirty="0">
                <a:ln>
                  <a:noFill/>
                </a:ln>
                <a:solidFill>
                  <a:srgbClr val="00ABB5"/>
                </a:solidFill>
                <a:effectLst/>
                <a:uLnTx/>
                <a:uFillTx/>
                <a:latin typeface="Arial" charset="0"/>
                <a:ea typeface="ＭＳ Ｐゴシック" pitchFamily="34" charset="-128"/>
                <a:cs typeface="+mn-cs"/>
              </a:rPr>
              <a:t> </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pic>
        <p:nvPicPr>
          <p:cNvPr id="8" name="Picture 7" descr="This is the Education Scotland, Inclusion, Wellbeing and Equalities logo. It is  blue green and yellow.">
            <a:extLst>
              <a:ext uri="{FF2B5EF4-FFF2-40B4-BE49-F238E27FC236}">
                <a16:creationId xmlns:a16="http://schemas.microsoft.com/office/drawing/2014/main" id="{17FA3052-582A-B741-98ED-B53A355CB2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43108" y="323290"/>
            <a:ext cx="1170432" cy="589252"/>
          </a:xfrm>
          <a:prstGeom prst="rect">
            <a:avLst/>
          </a:prstGeom>
        </p:spPr>
      </p:pic>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2834" y="1138026"/>
            <a:ext cx="6760624" cy="4070428"/>
          </a:xfrm>
          <a:prstGeom prst="rect">
            <a:avLst/>
          </a:prstGeom>
        </p:spPr>
      </p:pic>
      <p:pic>
        <p:nvPicPr>
          <p:cNvPr id="10" name="Picture 9">
            <a:extLst>
              <a:ext uri="{FF2B5EF4-FFF2-40B4-BE49-F238E27FC236}">
                <a16:creationId xmlns:a16="http://schemas.microsoft.com/office/drawing/2014/main" id="{11BB54A0-A9F0-23EC-3B94-FB930D821EAD}"/>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006" y="3646051"/>
            <a:ext cx="1349409" cy="1130966"/>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0AF9A1DF-33B0-B81B-A6D7-0F456032E93C}"/>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9762" y="1323747"/>
            <a:ext cx="1167384" cy="97840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A8261908-E3C9-E387-F520-9170EACFE400}"/>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84711" y="1448360"/>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EF86A003-7A79-0CBA-2D10-8E08922ED221}"/>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84713" y="3735889"/>
            <a:ext cx="1297566" cy="1084128"/>
          </a:xfrm>
          <a:prstGeom prst="rect">
            <a:avLst/>
          </a:prstGeom>
          <a:ln>
            <a:noFill/>
          </a:ln>
          <a:effectLst>
            <a:outerShdw blurRad="292100" dist="139700" dir="2700000" algn="tl" rotWithShape="0">
              <a:srgbClr val="333333">
                <a:alpha val="65000"/>
              </a:srgbClr>
            </a:outerShdw>
          </a:effectLst>
        </p:spPr>
      </p:pic>
      <p:sp>
        <p:nvSpPr>
          <p:cNvPr id="6" name="Rectangle: Rounded Corners 5" descr="This dark grey rectangle outline highlights the focus are for this presentation. It is wellbeing and care.">
            <a:extLst>
              <a:ext uri="{FF2B5EF4-FFF2-40B4-BE49-F238E27FC236}">
                <a16:creationId xmlns:a16="http://schemas.microsoft.com/office/drawing/2014/main" id="{DBA29CEC-7370-76C6-F7DE-FE599AA24CFA}"/>
              </a:ext>
            </a:extLst>
          </p:cNvPr>
          <p:cNvSpPr/>
          <p:nvPr/>
        </p:nvSpPr>
        <p:spPr>
          <a:xfrm>
            <a:off x="7028559" y="3462169"/>
            <a:ext cx="3740727" cy="2257805"/>
          </a:xfrm>
          <a:prstGeom prst="round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707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6" y="222808"/>
            <a:ext cx="9056240"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a:ea typeface="ＭＳ Ｐゴシック"/>
                <a:cs typeface="Arial"/>
              </a:rPr>
              <a:t>We value your feedback</a:t>
            </a:r>
            <a:endPar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endParaRP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Education Scotland is taking feedback on these resources so that we can continue improving our professional learning resources.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sp>
        <p:nvSpPr>
          <p:cNvPr id="7" name="TextBox 6">
            <a:extLst>
              <a:ext uri="{FF2B5EF4-FFF2-40B4-BE49-F238E27FC236}">
                <a16:creationId xmlns:a16="http://schemas.microsoft.com/office/drawing/2014/main" id="{689B5DA9-7EB1-6512-7768-8CC6D2B5FF9E}"/>
              </a:ext>
            </a:extLst>
          </p:cNvPr>
          <p:cNvSpPr txBox="1"/>
          <p:nvPr/>
        </p:nvSpPr>
        <p:spPr>
          <a:xfrm>
            <a:off x="2587021" y="5581422"/>
            <a:ext cx="48593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GB" sz="1800" b="0" i="0" strike="noStrike" kern="1200" cap="none" spc="0" normalizeH="0" noProof="0">
                <a:ln>
                  <a:noFill/>
                </a:ln>
                <a:effectLst/>
                <a:uLnTx/>
                <a:uFillTx/>
                <a:latin typeface="Segoe UI"/>
                <a:ea typeface="Calibri"/>
                <a:cs typeface="Segoe UI"/>
              </a:rPr>
              <a:t>LINK: </a:t>
            </a:r>
            <a:r>
              <a:rPr kumimoji="0" lang="en-GB" sz="1800" b="0" i="0" strike="noStrike" kern="1200" cap="none" spc="0" normalizeH="0" baseline="0" noProof="0" dirty="0">
                <a:ln>
                  <a:noFill/>
                </a:ln>
                <a:effectLst/>
                <a:uLnTx/>
                <a:uFillTx/>
                <a:ea typeface="+mn-lt"/>
                <a:cs typeface="+mn-lt"/>
                <a:hlinkClick r:id="rId3">
                  <a:extLst>
                    <a:ext uri="{A12FA001-AC4F-418D-AE19-62706E023703}">
                      <ahyp:hlinkClr xmlns:ahyp="http://schemas.microsoft.com/office/drawing/2018/hyperlinkcolor" val="tx"/>
                    </a:ext>
                  </a:extLst>
                </a:hlinkClick>
              </a:rPr>
              <a:t>https://forms.office.com/e/</a:t>
            </a:r>
            <a:r>
              <a:rPr lang="en-GB" dirty="0">
                <a:ea typeface="+mn-lt"/>
                <a:cs typeface="+mn-lt"/>
                <a:hlinkClick r:id="rId3">
                  <a:extLst>
                    <a:ext uri="{A12FA001-AC4F-418D-AE19-62706E023703}">
                      <ahyp:hlinkClr xmlns:ahyp="http://schemas.microsoft.com/office/drawing/2018/hyperlinkcolor" val="tx"/>
                    </a:ext>
                  </a:extLst>
                </a:hlinkClick>
              </a:rPr>
              <a:t>J2NQUuCHji</a:t>
            </a:r>
            <a:r>
              <a:rPr lang="en-GB" dirty="0">
                <a:ea typeface="+mn-lt"/>
                <a:cs typeface="+mn-lt"/>
              </a:rPr>
              <a:t> </a:t>
            </a:r>
            <a:endParaRPr kumimoji="0" lang="en-GB"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endParaRPr>
          </a:p>
        </p:txBody>
      </p:sp>
      <p:pic>
        <p:nvPicPr>
          <p:cNvPr id="12" name="Picture 11">
            <a:extLst>
              <a:ext uri="{FF2B5EF4-FFF2-40B4-BE49-F238E27FC236}">
                <a16:creationId xmlns:a16="http://schemas.microsoft.com/office/drawing/2014/main" id="{0EA6FC52-B4E5-86A6-CB22-60CCD004DB9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956" y="1122116"/>
            <a:ext cx="1052755" cy="1182506"/>
          </a:xfrm>
          <a:prstGeom prst="rect">
            <a:avLst/>
          </a:prstGeom>
          <a:ln w="50800">
            <a:noFill/>
          </a:ln>
        </p:spPr>
      </p:pic>
      <p:pic>
        <p:nvPicPr>
          <p:cNvPr id="3" name="Picture 2" descr="This is the Education Scotland, Inclusion, Wellbeing and Equalities logo. It is  blue green and yellow. ">
            <a:extLst>
              <a:ext uri="{FF2B5EF4-FFF2-40B4-BE49-F238E27FC236}">
                <a16:creationId xmlns:a16="http://schemas.microsoft.com/office/drawing/2014/main" id="{CA53A986-820B-2304-0136-5A8FED92DD26}"/>
              </a:ext>
            </a:extLst>
          </p:cNvPr>
          <p:cNvPicPr>
            <a:picLocks noChangeAspect="1"/>
          </p:cNvPicPr>
          <p:nvPr/>
        </p:nvPicPr>
        <p:blipFill>
          <a:blip r:embed="rId5"/>
          <a:stretch>
            <a:fillRect/>
          </a:stretch>
        </p:blipFill>
        <p:spPr>
          <a:xfrm>
            <a:off x="10781589" y="156691"/>
            <a:ext cx="1258363" cy="650317"/>
          </a:xfrm>
          <a:prstGeom prst="rect">
            <a:avLst/>
          </a:prstGeom>
        </p:spPr>
      </p:pic>
      <p:pic>
        <p:nvPicPr>
          <p:cNvPr id="4" name="Picture 3" descr="A qr code to the feedback form for the Inclusion wellbeing and equalities framework. The link is also on the slide&#10;">
            <a:extLst>
              <a:ext uri="{FF2B5EF4-FFF2-40B4-BE49-F238E27FC236}">
                <a16:creationId xmlns:a16="http://schemas.microsoft.com/office/drawing/2014/main" id="{AF238CC9-8A98-3CD7-79DF-E847752F0B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68908" y="1597479"/>
            <a:ext cx="2981325" cy="3009900"/>
          </a:xfrm>
          <a:prstGeom prst="rect">
            <a:avLst/>
          </a:prstGeom>
        </p:spPr>
      </p:pic>
    </p:spTree>
    <p:extLst>
      <p:ext uri="{BB962C8B-B14F-4D97-AF65-F5344CB8AC3E}">
        <p14:creationId xmlns:p14="http://schemas.microsoft.com/office/powerpoint/2010/main" val="3074437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C8DB57-61C9-B341-218C-41290C43816A}"/>
              </a:ext>
            </a:extLst>
          </p:cNvPr>
          <p:cNvSpPr>
            <a:spLocks noGrp="1"/>
          </p:cNvSpPr>
          <p:nvPr>
            <p:ph type="title"/>
          </p:nvPr>
        </p:nvSpPr>
        <p:spPr>
          <a:xfrm>
            <a:off x="3394364" y="365125"/>
            <a:ext cx="7959436" cy="1325563"/>
          </a:xfrm>
        </p:spPr>
        <p:txBody>
          <a:bodyPr/>
          <a:lstStyle/>
          <a:p>
            <a:r>
              <a:rPr lang="en-GB" b="1" dirty="0"/>
              <a:t>Contact us</a:t>
            </a:r>
          </a:p>
        </p:txBody>
      </p:sp>
      <p:pic>
        <p:nvPicPr>
          <p:cNvPr id="4" name="Picture 3" descr="This is the Education Scotland logo. It is blue green and yellow."/>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sp>
        <p:nvSpPr>
          <p:cNvPr id="3" name="Content Placeholder 2"/>
          <p:cNvSpPr>
            <a:spLocks noGrp="1"/>
          </p:cNvSpPr>
          <p:nvPr>
            <p:ph idx="1"/>
          </p:nvPr>
        </p:nvSpPr>
        <p:spPr>
          <a:xfrm>
            <a:off x="713768" y="1916499"/>
            <a:ext cx="10827033" cy="3039180"/>
          </a:xfrm>
        </p:spPr>
        <p:txBody>
          <a:bodyPr>
            <a:noAutofit/>
          </a:bodyPr>
          <a:lstStyle/>
          <a:p>
            <a:pPr marL="0" indent="0">
              <a:buNone/>
            </a:pPr>
            <a:r>
              <a:rPr lang="en-US" sz="2000" b="1" dirty="0"/>
              <a:t>Education Scotland</a:t>
            </a:r>
          </a:p>
          <a:p>
            <a:pPr marL="0" indent="0">
              <a:buNone/>
            </a:pPr>
            <a:r>
              <a:rPr lang="en-US" sz="2000" dirty="0" err="1"/>
              <a:t>Denholm</a:t>
            </a:r>
            <a:r>
              <a:rPr lang="en-US" sz="2000" dirty="0"/>
              <a:t> House</a:t>
            </a:r>
            <a:endParaRPr lang="en-GB" sz="2000" dirty="0"/>
          </a:p>
          <a:p>
            <a:pPr marL="0" indent="0">
              <a:buNone/>
            </a:pPr>
            <a:r>
              <a:rPr lang="en-US" sz="2000" dirty="0" err="1"/>
              <a:t>Almondvale</a:t>
            </a:r>
            <a:r>
              <a:rPr lang="en-US" sz="2000" dirty="0"/>
              <a:t> Business Park</a:t>
            </a:r>
            <a:endParaRPr lang="en-GB" sz="2000" dirty="0"/>
          </a:p>
          <a:p>
            <a:pPr marL="0" indent="0">
              <a:buNone/>
            </a:pPr>
            <a:r>
              <a:rPr lang="en-US" sz="2000" dirty="0" err="1"/>
              <a:t>Almondvale</a:t>
            </a:r>
            <a:r>
              <a:rPr lang="en-US" sz="2000" dirty="0"/>
              <a:t> Way</a:t>
            </a:r>
            <a:endParaRPr lang="en-GB" sz="2000" dirty="0"/>
          </a:p>
          <a:p>
            <a:pPr marL="0" indent="0">
              <a:buNone/>
            </a:pPr>
            <a:r>
              <a:rPr lang="en-US" sz="2000" dirty="0"/>
              <a:t>Livingston EH54 6GA</a:t>
            </a:r>
            <a:endParaRPr lang="en-GB" sz="2000" dirty="0"/>
          </a:p>
          <a:p>
            <a:pPr marL="0" indent="0">
              <a:buNone/>
            </a:pPr>
            <a:endParaRPr lang="en-GB" sz="2000" dirty="0"/>
          </a:p>
          <a:p>
            <a:pPr marL="0" indent="0">
              <a:buNone/>
            </a:pPr>
            <a:r>
              <a:rPr lang="en-US" sz="2000" b="1" dirty="0"/>
              <a:t>T   </a:t>
            </a:r>
            <a:r>
              <a:rPr lang="en-US" sz="2000" dirty="0"/>
              <a:t>+44 (0)131 244 5000</a:t>
            </a:r>
            <a:endParaRPr lang="en-GB" sz="2000" dirty="0"/>
          </a:p>
          <a:p>
            <a:pPr marL="0" indent="0">
              <a:buNone/>
            </a:pPr>
            <a:r>
              <a:rPr lang="en-US" sz="2000" b="1" dirty="0"/>
              <a:t>E   </a:t>
            </a:r>
            <a:r>
              <a:rPr lang="en-US" sz="2000" dirty="0"/>
              <a:t>enquiries@educationscotland.gsi.gov.uk</a:t>
            </a:r>
            <a:endParaRPr lang="en-GB" sz="2000" dirty="0"/>
          </a:p>
          <a:p>
            <a:pPr marL="0" indent="0">
              <a:buNone/>
            </a:pPr>
            <a:r>
              <a:rPr lang="en-US" sz="2000" dirty="0"/>
              <a:t> </a:t>
            </a:r>
            <a:endParaRPr lang="en-GB" sz="2000" dirty="0"/>
          </a:p>
        </p:txBody>
      </p:sp>
    </p:spTree>
    <p:extLst>
      <p:ext uri="{BB962C8B-B14F-4D97-AF65-F5344CB8AC3E}">
        <p14:creationId xmlns:p14="http://schemas.microsoft.com/office/powerpoint/2010/main" val="413548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5531707"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5">
                    <a:lumMod val="50000"/>
                  </a:schemeClr>
                </a:solidFill>
                <a:effectLst/>
                <a:uLnTx/>
                <a:uFillTx/>
                <a:latin typeface="Segoe UI"/>
                <a:ea typeface="+mn-ea"/>
                <a:cs typeface="Segoe UI"/>
              </a:rPr>
              <a:t>How to use this resource</a:t>
            </a:r>
            <a:endParaRPr kumimoji="0" lang="en-GB" sz="3600" b="1" i="0" u="none" strike="noStrike" kern="1200" cap="none" spc="0" normalizeH="0" baseline="0" noProof="0" dirty="0">
              <a:ln>
                <a:noFill/>
              </a:ln>
              <a:solidFill>
                <a:schemeClr val="accent5">
                  <a:lumMod val="50000"/>
                </a:schemeClr>
              </a:solidFill>
              <a:effectLst/>
              <a:uLnTx/>
              <a:uFillTx/>
              <a:ea typeface="+mn-ea"/>
            </a:endParaRPr>
          </a:p>
        </p:txBody>
      </p:sp>
      <p:sp>
        <p:nvSpPr>
          <p:cNvPr id="4" name="TextBox 1">
            <a:extLst>
              <a:ext uri="{FF2B5EF4-FFF2-40B4-BE49-F238E27FC236}">
                <a16:creationId xmlns:a16="http://schemas.microsoft.com/office/drawing/2014/main" id="{567FAD77-01BF-D5F8-A6C7-332DC9AF2BBB}"/>
              </a:ext>
            </a:extLst>
          </p:cNvPr>
          <p:cNvSpPr txBox="1"/>
          <p:nvPr/>
        </p:nvSpPr>
        <p:spPr>
          <a:xfrm>
            <a:off x="137297" y="1570495"/>
            <a:ext cx="11925189" cy="43002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342900">
              <a:lnSpc>
                <a:spcPct val="120000"/>
              </a:lnSpc>
              <a:buFont typeface="Arial"/>
              <a:buChar char="•"/>
            </a:pPr>
            <a:r>
              <a:rPr lang="en-GB" sz="2300" dirty="0">
                <a:solidFill>
                  <a:schemeClr val="accent1">
                    <a:lumMod val="50000"/>
                  </a:schemeClr>
                </a:solidFill>
                <a:latin typeface="Segoe UI"/>
                <a:ea typeface="Calibri"/>
                <a:cs typeface="Calibri"/>
              </a:rPr>
              <a:t>These slides can be used to facilitate professional learning in a group or           </a:t>
            </a:r>
          </a:p>
          <a:p>
            <a:pPr marL="342900">
              <a:lnSpc>
                <a:spcPct val="120000"/>
              </a:lnSpc>
            </a:pPr>
            <a:r>
              <a:rPr lang="en-GB" sz="2300" dirty="0">
                <a:solidFill>
                  <a:schemeClr val="accent1">
                    <a:lumMod val="50000"/>
                  </a:schemeClr>
                </a:solidFill>
                <a:latin typeface="Segoe UI"/>
                <a:ea typeface="Calibri"/>
                <a:cs typeface="Calibri"/>
              </a:rPr>
              <a:t>     whole-setting, or as a self-directed learning activity as an individual.</a:t>
            </a:r>
            <a:endParaRPr lang="en-GB" sz="2300" dirty="0">
              <a:solidFill>
                <a:schemeClr val="accent1">
                  <a:lumMod val="50000"/>
                </a:schemeClr>
              </a:solidFill>
              <a:latin typeface="Segoe UI"/>
              <a:cs typeface="Arial"/>
            </a:endParaRPr>
          </a:p>
          <a:p>
            <a:pPr marL="628650" indent="-342900">
              <a:lnSpc>
                <a:spcPct val="120000"/>
              </a:lnSpc>
              <a:buFont typeface="Arial"/>
              <a:buChar char="•"/>
            </a:pPr>
            <a:r>
              <a:rPr lang="en-GB" sz="2300" dirty="0">
                <a:solidFill>
                  <a:schemeClr val="accent1">
                    <a:lumMod val="50000"/>
                  </a:schemeClr>
                </a:solidFill>
                <a:latin typeface="Segoe UI"/>
                <a:ea typeface="Calibri"/>
                <a:cs typeface="Calibri"/>
              </a:rPr>
              <a:t>Facilitation notes are included at the bottom of each slide.</a:t>
            </a:r>
            <a:endParaRPr lang="en-US" sz="2300" dirty="0">
              <a:solidFill>
                <a:schemeClr val="accent1">
                  <a:lumMod val="50000"/>
                </a:schemeClr>
              </a:solidFill>
              <a:latin typeface="Segoe UI"/>
              <a:ea typeface="Calibri"/>
              <a:cs typeface="Calibri"/>
            </a:endParaRPr>
          </a:p>
          <a:p>
            <a:pPr marL="628650" indent="-342900">
              <a:lnSpc>
                <a:spcPct val="120000"/>
              </a:lnSpc>
              <a:buFont typeface="Arial"/>
              <a:buChar char="•"/>
            </a:pPr>
            <a:r>
              <a:rPr lang="en-GB" sz="2300" dirty="0">
                <a:solidFill>
                  <a:schemeClr val="accent1">
                    <a:lumMod val="50000"/>
                  </a:schemeClr>
                </a:solidFill>
                <a:latin typeface="Segoe UI"/>
                <a:ea typeface="Calibri"/>
                <a:cs typeface="Calibri"/>
              </a:rPr>
              <a:t>Please do not remove or change any of the slides included.</a:t>
            </a:r>
            <a:endParaRPr lang="en-US" sz="2300" dirty="0">
              <a:solidFill>
                <a:schemeClr val="accent1">
                  <a:lumMod val="50000"/>
                </a:schemeClr>
              </a:solidFill>
              <a:latin typeface="Segoe UI"/>
              <a:ea typeface="Calibri"/>
              <a:cs typeface="Calibri"/>
            </a:endParaRPr>
          </a:p>
          <a:p>
            <a:pPr marL="628650" indent="-342900">
              <a:lnSpc>
                <a:spcPct val="120000"/>
              </a:lnSpc>
              <a:buFont typeface="Arial"/>
              <a:buChar char="•"/>
            </a:pPr>
            <a:r>
              <a:rPr lang="en-GB" sz="2300" dirty="0">
                <a:solidFill>
                  <a:schemeClr val="accent1">
                    <a:lumMod val="50000"/>
                  </a:schemeClr>
                </a:solidFill>
                <a:latin typeface="Segoe UI"/>
                <a:ea typeface="Calibri"/>
                <a:cs typeface="Calibri"/>
              </a:rPr>
              <a:t>Facilitators are welcome to add slides or activities relevant to your own setting, to support discussion and exploration of the topic. Facilitators will know their participants’ needs best.</a:t>
            </a:r>
            <a:endParaRPr lang="en-US" sz="2300" dirty="0">
              <a:solidFill>
                <a:schemeClr val="accent1">
                  <a:lumMod val="50000"/>
                </a:schemeClr>
              </a:solidFill>
              <a:latin typeface="Segoe UI"/>
              <a:ea typeface="Calibri"/>
              <a:cs typeface="Calibri"/>
            </a:endParaRPr>
          </a:p>
          <a:p>
            <a:pPr marL="628650" indent="-342900">
              <a:lnSpc>
                <a:spcPct val="120000"/>
              </a:lnSpc>
              <a:buFont typeface="Arial"/>
              <a:buChar char="•"/>
            </a:pPr>
            <a:r>
              <a:rPr lang="en-GB" sz="2300" dirty="0">
                <a:solidFill>
                  <a:schemeClr val="accent1">
                    <a:lumMod val="50000"/>
                  </a:schemeClr>
                </a:solidFill>
                <a:latin typeface="Segoe UI"/>
                <a:ea typeface="Calibri"/>
                <a:cs typeface="Calibri"/>
              </a:rPr>
              <a:t>Anyone who works in an educational setting can be a facilitator and use these slides. </a:t>
            </a:r>
            <a:endParaRPr lang="en-US" sz="2300" dirty="0">
              <a:solidFill>
                <a:schemeClr val="accent1">
                  <a:lumMod val="50000"/>
                </a:schemeClr>
              </a:solidFill>
              <a:latin typeface="Segoe UI"/>
              <a:ea typeface="Calibri"/>
              <a:cs typeface="Calibri"/>
            </a:endParaRPr>
          </a:p>
          <a:p>
            <a:pPr marL="628650" indent="-342900">
              <a:lnSpc>
                <a:spcPct val="120000"/>
              </a:lnSpc>
              <a:buFont typeface="Arial"/>
              <a:buChar char="•"/>
            </a:pPr>
            <a:r>
              <a:rPr lang="en-GB" sz="2300" dirty="0">
                <a:solidFill>
                  <a:schemeClr val="accent1">
                    <a:lumMod val="50000"/>
                  </a:schemeClr>
                </a:solidFill>
                <a:latin typeface="Segoe UI"/>
                <a:ea typeface="Calibri"/>
                <a:cs typeface="Calibri"/>
              </a:rPr>
              <a:t>For reflection or discussion activities, it is important to establish a safe space which encourages respect and honesty to ensure that everyone is able to participate. </a:t>
            </a:r>
            <a:endParaRPr lang="en-GB" sz="2300" dirty="0">
              <a:solidFill>
                <a:schemeClr val="accent1">
                  <a:lumMod val="50000"/>
                </a:schemeClr>
              </a:solidFill>
              <a:latin typeface="Segoe UI"/>
              <a:ea typeface="Calibri"/>
              <a:cs typeface="Arial"/>
            </a:endParaRP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371544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5">
                    <a:lumMod val="50000"/>
                  </a:schemeClr>
                </a:solidFill>
                <a:effectLst/>
                <a:uLnTx/>
                <a:uFillTx/>
                <a:latin typeface="Segoe UI"/>
                <a:ea typeface="+mn-ea"/>
                <a:cs typeface="Segoe UI"/>
              </a:rPr>
              <a:t>National Model for Professional Learning</a:t>
            </a:r>
            <a:endParaRPr kumimoji="0" lang="en-GB" sz="3200" b="1" i="0" u="none" strike="noStrike" kern="1200" cap="none" spc="0" normalizeH="0" baseline="0" noProof="0" dirty="0">
              <a:ln>
                <a:noFill/>
              </a:ln>
              <a:solidFill>
                <a:schemeClr val="accent5">
                  <a:lumMod val="50000"/>
                </a:schemeClr>
              </a:solidFill>
              <a:effectLst/>
              <a:uLnTx/>
              <a:uFillTx/>
              <a:latin typeface="Segoe UI" panose="020B0502040204020203" pitchFamily="34" charset="0"/>
              <a:ea typeface="+mn-ea"/>
              <a:cs typeface="Segoe UI" panose="020B0502040204020203" pitchFamily="34" charset="0"/>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440" y="1000563"/>
            <a:ext cx="4673982" cy="4535885"/>
          </a:xfrm>
          <a:prstGeom prst="rect">
            <a:avLst/>
          </a:prstGeom>
        </p:spPr>
      </p:pic>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822585"/>
          </a:xfrm>
          <a:prstGeom prst="rect">
            <a:avLst/>
          </a:prstGeom>
          <a:noFill/>
        </p:spPr>
        <p:txBody>
          <a:bodyPr wrap="square" lIns="91440" tIns="45720" rIns="91440" bIns="45720" rtlCol="0" anchor="t">
            <a:spAutoFit/>
          </a:bodyPr>
          <a:lstStyle/>
          <a:p>
            <a:pPr>
              <a:lnSpc>
                <a:spcPct val="130000"/>
              </a:lnSpc>
            </a:pPr>
            <a:r>
              <a:rPr lang="en-GB" sz="2400" dirty="0">
                <a:solidFill>
                  <a:schemeClr val="accent1">
                    <a:lumMod val="50000"/>
                  </a:schemeClr>
                </a:solidFill>
                <a:latin typeface="Segoe UI"/>
                <a:cs typeface="Segoe UI"/>
              </a:rPr>
              <a:t>This professional learning resource will support you to deepen your knowledge and understanding.</a:t>
            </a:r>
            <a:endParaRPr lang="en-GB" sz="2400" b="1" dirty="0">
              <a:solidFill>
                <a:schemeClr val="accent1">
                  <a:lumMod val="50000"/>
                </a:schemeClr>
              </a:solidFill>
              <a:latin typeface="Segoe UI" panose="020B0502040204020203" pitchFamily="34" charset="0"/>
              <a:cs typeface="Segoe UI" panose="020B0502040204020203" pitchFamily="34" charset="0"/>
            </a:endParaRPr>
          </a:p>
          <a:p>
            <a:pPr>
              <a:lnSpc>
                <a:spcPct val="130000"/>
              </a:lnSpc>
            </a:pPr>
            <a:endParaRPr lang="en-GB" sz="2400" dirty="0">
              <a:solidFill>
                <a:schemeClr val="accent1">
                  <a:lumMod val="50000"/>
                </a:schemeClr>
              </a:solidFill>
              <a:latin typeface="Segoe UI"/>
              <a:cs typeface="Segoe UI"/>
            </a:endParaRPr>
          </a:p>
          <a:p>
            <a:pPr>
              <a:lnSpc>
                <a:spcPct val="130000"/>
              </a:lnSpc>
            </a:pPr>
            <a:r>
              <a:rPr lang="en-GB" sz="2400" dirty="0">
                <a:solidFill>
                  <a:schemeClr val="accent1">
                    <a:lumMod val="50000"/>
                  </a:schemeClr>
                </a:solidFill>
                <a:latin typeface="Segoe UI"/>
                <a:cs typeface="Segoe UI"/>
              </a:rPr>
              <a:t>You will have the opportunity to consider how to take this learning forward on your own and with others. </a:t>
            </a:r>
          </a:p>
          <a:p>
            <a:endParaRPr lang="en-GB" sz="2400" dirty="0">
              <a:solidFill>
                <a:srgbClr val="000000"/>
              </a:solidFill>
              <a:latin typeface="Segoe UI"/>
              <a:cs typeface="Segoe UI"/>
            </a:endParaRPr>
          </a:p>
        </p:txBody>
      </p:sp>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r>
              <a:rPr lang="en-GB">
                <a:hlinkClick r:id="rId4"/>
              </a:rPr>
              <a:t>The National Model of Professional Learning (</a:t>
            </a:r>
            <a:r>
              <a:rPr lang="en-GB" err="1">
                <a:hlinkClick r:id="rId4"/>
              </a:rPr>
              <a:t>education.gov.scot</a:t>
            </a:r>
            <a:r>
              <a:rPr lang="en-GB">
                <a:hlinkClick r:id="rId4"/>
              </a:rPr>
              <a:t>)</a:t>
            </a:r>
            <a:endParaRPr lang="en-GB"/>
          </a:p>
        </p:txBody>
      </p:sp>
    </p:spTree>
    <p:extLst>
      <p:ext uri="{BB962C8B-B14F-4D97-AF65-F5344CB8AC3E}">
        <p14:creationId xmlns:p14="http://schemas.microsoft.com/office/powerpoint/2010/main" val="83225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2828916"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accent5">
                    <a:lumMod val="50000"/>
                  </a:schemeClr>
                </a:solidFill>
                <a:effectLst/>
                <a:uLnTx/>
                <a:uFillTx/>
                <a:latin typeface="Segoe UI"/>
                <a:ea typeface="+mn-ea"/>
                <a:cs typeface="Segoe UI"/>
              </a:rPr>
              <a:t>Welcome</a:t>
            </a:r>
            <a:r>
              <a:rPr kumimoji="0" lang="en-GB" sz="5400" b="1" i="0" u="none" strike="noStrike" kern="1200" cap="none" spc="0" normalizeH="0" baseline="0" noProof="0" dirty="0">
                <a:ln>
                  <a:noFill/>
                </a:ln>
                <a:solidFill>
                  <a:schemeClr val="accent5">
                    <a:lumMod val="50000"/>
                  </a:schemeClr>
                </a:solidFill>
                <a:effectLst/>
                <a:uLnTx/>
                <a:uFillTx/>
                <a:latin typeface="Segoe UI"/>
                <a:ea typeface="+mn-ea"/>
                <a:cs typeface="Segoe UI"/>
              </a:rPr>
              <a:t> </a:t>
            </a:r>
            <a:endParaRPr kumimoji="0" lang="en-GB" sz="5400" b="1" i="0" u="none" strike="noStrike" kern="1200" cap="none" spc="0" normalizeH="0" baseline="0" noProof="0" dirty="0">
              <a:ln>
                <a:noFill/>
              </a:ln>
              <a:solidFill>
                <a:schemeClr val="accent5">
                  <a:lumMod val="50000"/>
                </a:schemeClr>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442199" y="1826838"/>
            <a:ext cx="10875366" cy="2008691"/>
          </a:xfrm>
          <a:prstGeom prst="rect">
            <a:avLst/>
          </a:prstGeom>
          <a:noFill/>
        </p:spPr>
        <p:txBody>
          <a:bodyPr wrap="square" lIns="91440" tIns="45720" rIns="91440" bIns="45720" rtlCol="0" anchor="t">
            <a:spAutoFit/>
          </a:bodyPr>
          <a:lstStyle/>
          <a:p>
            <a:pPr>
              <a:lnSpc>
                <a:spcPct val="150000"/>
              </a:lnSpc>
            </a:pPr>
            <a:r>
              <a:rPr lang="en-GB" sz="2400" dirty="0">
                <a:solidFill>
                  <a:schemeClr val="accent1">
                    <a:lumMod val="50000"/>
                  </a:schemeClr>
                </a:solidFill>
                <a:latin typeface="Segoe UI"/>
                <a:cs typeface="Segoe UI"/>
              </a:rPr>
              <a:t>This session provides an opportunity to:</a:t>
            </a:r>
            <a:endParaRPr lang="en-US" sz="2400" dirty="0">
              <a:solidFill>
                <a:schemeClr val="accent1">
                  <a:lumMod val="50000"/>
                </a:schemeClr>
              </a:solidFill>
              <a:latin typeface="Segoe UI"/>
              <a:cs typeface="Segoe UI"/>
            </a:endParaRPr>
          </a:p>
          <a:p>
            <a:pPr marL="342900" indent="-342900">
              <a:lnSpc>
                <a:spcPct val="200000"/>
              </a:lnSpc>
              <a:buFont typeface="Arial,Sans-Serif"/>
              <a:buChar char="•"/>
            </a:pPr>
            <a:r>
              <a:rPr lang="en-GB" sz="2400" dirty="0">
                <a:solidFill>
                  <a:schemeClr val="accent1">
                    <a:lumMod val="50000"/>
                  </a:schemeClr>
                </a:solidFill>
                <a:latin typeface="Segoe UI"/>
                <a:ea typeface="Times New Roman" panose="02020603050405020304" pitchFamily="18" charset="0"/>
                <a:cs typeface="Segoe UI"/>
              </a:rPr>
              <a:t>Understand the current educational context in terms of the need for nurture</a:t>
            </a:r>
          </a:p>
          <a:p>
            <a:pPr marL="342900" indent="-342900">
              <a:lnSpc>
                <a:spcPct val="200000"/>
              </a:lnSpc>
              <a:buFont typeface="Arial,Sans-Serif"/>
              <a:buChar char="•"/>
            </a:pPr>
            <a:r>
              <a:rPr lang="en-GB" sz="2400" dirty="0">
                <a:solidFill>
                  <a:schemeClr val="accent1">
                    <a:lumMod val="50000"/>
                  </a:schemeClr>
                </a:solidFill>
                <a:latin typeface="Segoe UI"/>
                <a:ea typeface="Times New Roman" panose="02020603050405020304" pitchFamily="18" charset="0"/>
                <a:cs typeface="Segoe UI"/>
              </a:rPr>
              <a:t>Consider the evidence for nurture</a:t>
            </a: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294412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C056-D76E-771D-1198-0927E6E12354}"/>
              </a:ext>
            </a:extLst>
          </p:cNvPr>
          <p:cNvSpPr>
            <a:spLocks noGrp="1"/>
          </p:cNvSpPr>
          <p:nvPr>
            <p:ph type="title"/>
          </p:nvPr>
        </p:nvSpPr>
        <p:spPr>
          <a:xfrm>
            <a:off x="477734" y="275136"/>
            <a:ext cx="10515600" cy="1325563"/>
          </a:xfrm>
        </p:spPr>
        <p:txBody>
          <a:bodyPr/>
          <a:lstStyle/>
          <a:p>
            <a:r>
              <a:rPr lang="en-GB" dirty="0">
                <a:solidFill>
                  <a:schemeClr val="accent5">
                    <a:lumMod val="50000"/>
                  </a:schemeClr>
                </a:solidFill>
                <a:latin typeface="Segoe UI" panose="020B0502040204020203" pitchFamily="34" charset="0"/>
                <a:cs typeface="Segoe UI" panose="020B0502040204020203" pitchFamily="34" charset="0"/>
              </a:rPr>
              <a:t>The challenges facing our children, young people and their families</a:t>
            </a:r>
          </a:p>
        </p:txBody>
      </p:sp>
      <p:pic>
        <p:nvPicPr>
          <p:cNvPr id="4" name="Picture 3" descr="Drawing of a teenager sitting on ground with arms crossed and symbols to indicate worry around their head">
            <a:extLst>
              <a:ext uri="{FF2B5EF4-FFF2-40B4-BE49-F238E27FC236}">
                <a16:creationId xmlns:a16="http://schemas.microsoft.com/office/drawing/2014/main" id="{6A5D5EFD-7BC8-51B5-B35D-124DCA769E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516" r="20052" b="-2739"/>
          <a:stretch/>
        </p:blipFill>
        <p:spPr bwMode="auto">
          <a:xfrm>
            <a:off x="683821" y="1690688"/>
            <a:ext cx="1954212" cy="1836307"/>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51CEB14-E096-1165-48FE-F450F203B463}"/>
              </a:ext>
            </a:extLst>
          </p:cNvPr>
          <p:cNvSpPr txBox="1"/>
          <p:nvPr/>
        </p:nvSpPr>
        <p:spPr>
          <a:xfrm>
            <a:off x="565067" y="3526995"/>
            <a:ext cx="2386940" cy="646331"/>
          </a:xfrm>
          <a:prstGeom prst="rect">
            <a:avLst/>
          </a:prstGeom>
          <a:noFill/>
        </p:spPr>
        <p:txBody>
          <a:bodyPr wrap="square" rtlCol="0">
            <a:spAutoFit/>
          </a:bodyPr>
          <a:lstStyle/>
          <a:p>
            <a:pPr algn="ctr"/>
            <a:r>
              <a:rPr lang="en-GB"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Adverse Childhood Experiences</a:t>
            </a:r>
            <a:endParaRPr lang="en-GB" dirty="0">
              <a:solidFill>
                <a:schemeClr val="accent1">
                  <a:lumMod val="50000"/>
                </a:schemeClr>
              </a:solidFill>
            </a:endParaRPr>
          </a:p>
        </p:txBody>
      </p:sp>
      <p:pic>
        <p:nvPicPr>
          <p:cNvPr id="6" name="Content Placeholder 5" descr="A blue and white clipboard with a graph and text with the word cost and an arrow going up.">
            <a:extLst>
              <a:ext uri="{FF2B5EF4-FFF2-40B4-BE49-F238E27FC236}">
                <a16:creationId xmlns:a16="http://schemas.microsoft.com/office/drawing/2014/main" id="{018465C4-E863-C142-384C-0142C8F0D02D}"/>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6696" r="26233"/>
          <a:stretch/>
        </p:blipFill>
        <p:spPr bwMode="auto">
          <a:xfrm>
            <a:off x="3839988" y="1867764"/>
            <a:ext cx="1354477" cy="1610687"/>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A5BE44E6-28DB-C5D9-E32F-759FCB4466D9}"/>
              </a:ext>
            </a:extLst>
          </p:cNvPr>
          <p:cNvSpPr txBox="1"/>
          <p:nvPr/>
        </p:nvSpPr>
        <p:spPr>
          <a:xfrm>
            <a:off x="3323756" y="3526995"/>
            <a:ext cx="2386940" cy="923330"/>
          </a:xfrm>
          <a:prstGeom prst="rect">
            <a:avLst/>
          </a:prstGeom>
          <a:noFill/>
        </p:spPr>
        <p:txBody>
          <a:bodyPr wrap="square" rtlCol="0">
            <a:spAutoFit/>
          </a:bodyPr>
          <a:lstStyle/>
          <a:p>
            <a:pPr algn="ctr"/>
            <a:r>
              <a:rPr lang="en-GB"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Increase in social deprivation/cost of living crisis</a:t>
            </a:r>
            <a:endParaRPr lang="en-GB" dirty="0">
              <a:solidFill>
                <a:schemeClr val="accent1">
                  <a:lumMod val="50000"/>
                </a:schemeClr>
              </a:solidFill>
            </a:endParaRPr>
          </a:p>
        </p:txBody>
      </p:sp>
      <p:pic>
        <p:nvPicPr>
          <p:cNvPr id="8" name="Picture 7" descr="A clipboard with a pencil and check marks">
            <a:extLst>
              <a:ext uri="{FF2B5EF4-FFF2-40B4-BE49-F238E27FC236}">
                <a16:creationId xmlns:a16="http://schemas.microsoft.com/office/drawing/2014/main" id="{153CE33C-80CE-2104-FC92-6B3B290393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378" r="23075"/>
          <a:stretch/>
        </p:blipFill>
        <p:spPr bwMode="auto">
          <a:xfrm>
            <a:off x="6790294" y="1823927"/>
            <a:ext cx="1582221" cy="1663593"/>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DF46BE6-CFF1-A0FB-6BC7-AC08048C4591}"/>
              </a:ext>
            </a:extLst>
          </p:cNvPr>
          <p:cNvSpPr txBox="1"/>
          <p:nvPr/>
        </p:nvSpPr>
        <p:spPr>
          <a:xfrm>
            <a:off x="6203867" y="3620759"/>
            <a:ext cx="2386940" cy="646331"/>
          </a:xfrm>
          <a:prstGeom prst="rect">
            <a:avLst/>
          </a:prstGeom>
          <a:noFill/>
        </p:spPr>
        <p:txBody>
          <a:bodyPr wrap="square" rtlCol="0">
            <a:spAutoFit/>
          </a:bodyPr>
          <a:lstStyle/>
          <a:p>
            <a:pPr algn="ctr"/>
            <a:r>
              <a:rPr lang="en-GB"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Reduced attendance at school</a:t>
            </a:r>
          </a:p>
        </p:txBody>
      </p:sp>
      <p:pic>
        <p:nvPicPr>
          <p:cNvPr id="18" name="Picture 17" descr="A blue pictogram of an upset child">
            <a:extLst>
              <a:ext uri="{FF2B5EF4-FFF2-40B4-BE49-F238E27FC236}">
                <a16:creationId xmlns:a16="http://schemas.microsoft.com/office/drawing/2014/main" id="{4BB6541F-266D-C0A4-CAE3-87E3F3D939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8305" t="32703" r="24662"/>
          <a:stretch/>
        </p:blipFill>
        <p:spPr bwMode="auto">
          <a:xfrm>
            <a:off x="9741684" y="1784537"/>
            <a:ext cx="1188280" cy="1663592"/>
          </a:xfrm>
          <a:prstGeom prst="rect">
            <a:avLst/>
          </a:prstGeom>
          <a:noFill/>
          <a:ln>
            <a:noFill/>
          </a:ln>
          <a:extLst>
            <a:ext uri="{53640926-AAD7-44D8-BBD7-CCE9431645EC}">
              <a14:shadowObscured xmlns:a14="http://schemas.microsoft.com/office/drawing/2010/main"/>
            </a:ext>
          </a:extLst>
        </p:spPr>
      </p:pic>
      <p:sp>
        <p:nvSpPr>
          <p:cNvPr id="19" name="Rectangle 3">
            <a:extLst>
              <a:ext uri="{FF2B5EF4-FFF2-40B4-BE49-F238E27FC236}">
                <a16:creationId xmlns:a16="http://schemas.microsoft.com/office/drawing/2014/main" id="{818DDF23-69BF-7345-74DA-9AC36B2C15CF}"/>
              </a:ext>
            </a:extLst>
          </p:cNvPr>
          <p:cNvSpPr>
            <a:spLocks noChangeArrowheads="1"/>
          </p:cNvSpPr>
          <p:nvPr/>
        </p:nvSpPr>
        <p:spPr bwMode="auto">
          <a:xfrm>
            <a:off x="9239993" y="3666925"/>
            <a:ext cx="25757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accent1">
                    <a:lumMod val="50000"/>
                  </a:schemeClr>
                </a:solidFill>
                <a:effectLst/>
              </a:rPr>
              <a:t>Increase in dysregulation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accent1">
                    <a:lumMod val="50000"/>
                  </a:schemeClr>
                </a:solidFill>
                <a:effectLst/>
              </a:rPr>
              <a:t>of children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accent1">
                    <a:lumMod val="50000"/>
                  </a:schemeClr>
                </a:solidFill>
                <a:effectLst/>
              </a:rPr>
              <a:t>and young people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Arial" panose="020B0604020202020204" pitchFamily="34" charset="0"/>
            </a:endParaRPr>
          </a:p>
        </p:txBody>
      </p:sp>
      <p:pic>
        <p:nvPicPr>
          <p:cNvPr id="12" name="Picture 11" descr="Silhouette of two heads one with a neat ball of string inside connecting to a tangled ball in the second head ">
            <a:extLst>
              <a:ext uri="{FF2B5EF4-FFF2-40B4-BE49-F238E27FC236}">
                <a16:creationId xmlns:a16="http://schemas.microsoft.com/office/drawing/2014/main" id="{D607992B-510D-2140-FE02-FEB09B8DFDD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085" r="3391"/>
          <a:stretch/>
        </p:blipFill>
        <p:spPr bwMode="auto">
          <a:xfrm>
            <a:off x="932425" y="4832341"/>
            <a:ext cx="1652224" cy="1061921"/>
          </a:xfrm>
          <a:prstGeom prst="rect">
            <a:avLst/>
          </a:prstGeom>
          <a:noFill/>
          <a:ln>
            <a:noFill/>
          </a:ln>
          <a:extLst>
            <a:ext uri="{53640926-AAD7-44D8-BBD7-CCE9431645EC}">
              <a14:shadowObscured xmlns:a14="http://schemas.microsoft.com/office/drawing/2010/main"/>
            </a:ext>
          </a:extLst>
        </p:spPr>
      </p:pic>
      <p:sp>
        <p:nvSpPr>
          <p:cNvPr id="15" name="Rectangle 3">
            <a:extLst>
              <a:ext uri="{FF2B5EF4-FFF2-40B4-BE49-F238E27FC236}">
                <a16:creationId xmlns:a16="http://schemas.microsoft.com/office/drawing/2014/main" id="{81061127-B7E0-BC5A-6E22-BE84F85B791E}"/>
              </a:ext>
            </a:extLst>
          </p:cNvPr>
          <p:cNvSpPr>
            <a:spLocks noChangeArrowheads="1"/>
          </p:cNvSpPr>
          <p:nvPr/>
        </p:nvSpPr>
        <p:spPr bwMode="auto">
          <a:xfrm>
            <a:off x="477734" y="5966713"/>
            <a:ext cx="31213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Increase in young people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with Additional Support Needs </a:t>
            </a:r>
            <a:endParaRPr kumimoji="0" lang="en-GB" altLang="en-US" b="0" i="0" u="none" strike="noStrike" cap="none" normalizeH="0" baseline="0" dirty="0">
              <a:ln>
                <a:noFill/>
              </a:ln>
              <a:solidFill>
                <a:schemeClr val="accent1">
                  <a:lumMod val="50000"/>
                </a:schemeClr>
              </a:solidFill>
              <a:effectLst/>
              <a:latin typeface="Arial" panose="020B0604020202020204" pitchFamily="34" charset="0"/>
            </a:endParaRPr>
          </a:p>
        </p:txBody>
      </p:sp>
      <p:pic>
        <p:nvPicPr>
          <p:cNvPr id="10" name="Picture 9" descr="A graph going down then going up near end">
            <a:extLst>
              <a:ext uri="{FF2B5EF4-FFF2-40B4-BE49-F238E27FC236}">
                <a16:creationId xmlns:a16="http://schemas.microsoft.com/office/drawing/2014/main" id="{8986271A-C30C-338F-F246-F6600A7A430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569" t="57979" r="48027" b="33934"/>
          <a:stretch/>
        </p:blipFill>
        <p:spPr bwMode="auto">
          <a:xfrm>
            <a:off x="4145476" y="4896778"/>
            <a:ext cx="1950523" cy="707231"/>
          </a:xfrm>
          <a:prstGeom prst="rect">
            <a:avLst/>
          </a:prstGeom>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992FE4A2-445E-3E63-CD7D-FCDB173FA875}"/>
              </a:ext>
            </a:extLst>
          </p:cNvPr>
          <p:cNvSpPr txBox="1"/>
          <p:nvPr/>
        </p:nvSpPr>
        <p:spPr>
          <a:xfrm>
            <a:off x="4333494" y="5568036"/>
            <a:ext cx="2237344" cy="430887"/>
          </a:xfrm>
          <a:prstGeom prst="rect">
            <a:avLst/>
          </a:prstGeom>
          <a:noFill/>
        </p:spPr>
        <p:txBody>
          <a:bodyPr wrap="square" rtlCol="0">
            <a:spAutoFit/>
          </a:bodyPr>
          <a:lstStyle/>
          <a:p>
            <a:r>
              <a:rPr lang="en-GB" sz="1100" dirty="0"/>
              <a:t>Exclusion rates in Scotland 2010-2023</a:t>
            </a:r>
          </a:p>
        </p:txBody>
      </p:sp>
      <p:sp>
        <p:nvSpPr>
          <p:cNvPr id="11" name="TextBox 10">
            <a:extLst>
              <a:ext uri="{FF2B5EF4-FFF2-40B4-BE49-F238E27FC236}">
                <a16:creationId xmlns:a16="http://schemas.microsoft.com/office/drawing/2014/main" id="{B220E5A0-5EC5-ABAA-90BC-6C3DB91D7844}"/>
              </a:ext>
            </a:extLst>
          </p:cNvPr>
          <p:cNvSpPr txBox="1"/>
          <p:nvPr/>
        </p:nvSpPr>
        <p:spPr>
          <a:xfrm>
            <a:off x="3965368" y="5966713"/>
            <a:ext cx="4625439" cy="646331"/>
          </a:xfrm>
          <a:prstGeom prst="rect">
            <a:avLst/>
          </a:prstGeom>
          <a:noFill/>
        </p:spPr>
        <p:txBody>
          <a:bodyPr wrap="square" rtlCol="0">
            <a:spAutoFit/>
          </a:bodyPr>
          <a:lstStyle/>
          <a:p>
            <a:r>
              <a:rPr lang="en-GB"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Although trend in exclusion is downwards there </a:t>
            </a:r>
          </a:p>
          <a:p>
            <a:r>
              <a:rPr lang="en-GB"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has been an increase in 2023</a:t>
            </a:r>
            <a:endParaRPr lang="en-GB" dirty="0">
              <a:solidFill>
                <a:schemeClr val="accent1">
                  <a:lumMod val="50000"/>
                </a:schemeClr>
              </a:solidFill>
            </a:endParaRPr>
          </a:p>
        </p:txBody>
      </p:sp>
    </p:spTree>
    <p:extLst>
      <p:ext uri="{BB962C8B-B14F-4D97-AF65-F5344CB8AC3E}">
        <p14:creationId xmlns:p14="http://schemas.microsoft.com/office/powerpoint/2010/main" val="20554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0AAB-1FB7-70C6-FF75-C84F5A302897}"/>
              </a:ext>
            </a:extLst>
          </p:cNvPr>
          <p:cNvSpPr>
            <a:spLocks noGrp="1"/>
          </p:cNvSpPr>
          <p:nvPr>
            <p:ph type="title"/>
          </p:nvPr>
        </p:nvSpPr>
        <p:spPr>
          <a:xfrm>
            <a:off x="838200" y="365125"/>
            <a:ext cx="11168270" cy="1325563"/>
          </a:xfrm>
        </p:spPr>
        <p:txBody>
          <a:bodyPr>
            <a:normAutofit fontScale="90000"/>
          </a:bodyPr>
          <a:lstStyle/>
          <a:p>
            <a:r>
              <a:rPr lang="en-GB" dirty="0">
                <a:solidFill>
                  <a:schemeClr val="accent5">
                    <a:lumMod val="50000"/>
                  </a:schemeClr>
                </a:solidFill>
                <a:latin typeface="Segoe UI" panose="020B0502040204020203" pitchFamily="34" charset="0"/>
                <a:cs typeface="Segoe UI" panose="020B0502040204020203" pitchFamily="34" charset="0"/>
              </a:rPr>
              <a:t>The most frequently cited reason for additional support needs being identified is social and emotional needs. </a:t>
            </a:r>
          </a:p>
        </p:txBody>
      </p:sp>
      <p:graphicFrame>
        <p:nvGraphicFramePr>
          <p:cNvPr id="6" name="Chart 5" descr="This graph demonstrated the social, emotional and behavioural needs are the most commonly cited in 2023 statistics followed by English as an additional language....">
            <a:extLst>
              <a:ext uri="{FF2B5EF4-FFF2-40B4-BE49-F238E27FC236}">
                <a16:creationId xmlns:a16="http://schemas.microsoft.com/office/drawing/2014/main" id="{0BCBAE44-B86A-9149-861F-F50D2060865F}"/>
              </a:ext>
            </a:extLst>
          </p:cNvPr>
          <p:cNvGraphicFramePr>
            <a:graphicFrameLocks/>
          </p:cNvGraphicFramePr>
          <p:nvPr>
            <p:extLst>
              <p:ext uri="{D42A27DB-BD31-4B8C-83A1-F6EECF244321}">
                <p14:modId xmlns:p14="http://schemas.microsoft.com/office/powerpoint/2010/main" val="571839777"/>
              </p:ext>
            </p:extLst>
          </p:nvPr>
        </p:nvGraphicFramePr>
        <p:xfrm>
          <a:off x="224590" y="1909012"/>
          <a:ext cx="11658600" cy="5010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7555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8D6C-CAD4-C242-2633-DD3F8973DBE5}"/>
              </a:ext>
            </a:extLst>
          </p:cNvPr>
          <p:cNvSpPr>
            <a:spLocks noGrp="1"/>
          </p:cNvSpPr>
          <p:nvPr>
            <p:ph type="title"/>
          </p:nvPr>
        </p:nvSpPr>
        <p:spPr>
          <a:xfrm>
            <a:off x="769189" y="182174"/>
            <a:ext cx="10515600" cy="1325563"/>
          </a:xfrm>
        </p:spPr>
        <p:txBody>
          <a:bodyPr/>
          <a:lstStyle/>
          <a:p>
            <a:r>
              <a:rPr lang="en-GB" dirty="0">
                <a:solidFill>
                  <a:schemeClr val="accent5">
                    <a:lumMod val="50000"/>
                  </a:schemeClr>
                </a:solidFill>
                <a:latin typeface="Segoe UI" panose="020B0502040204020203" pitchFamily="34" charset="0"/>
                <a:cs typeface="Segoe UI" panose="020B0502040204020203" pitchFamily="34" charset="0"/>
              </a:rPr>
              <a:t>Scottish guidance/policy that fits with a nurturing approach</a:t>
            </a:r>
          </a:p>
        </p:txBody>
      </p:sp>
      <p:pic>
        <p:nvPicPr>
          <p:cNvPr id="4" name="Content Placeholder 3" descr="A logo with text and drawings of people that has the symbol for the United Nations Convention on the rights of the child">
            <a:extLst>
              <a:ext uri="{FF2B5EF4-FFF2-40B4-BE49-F238E27FC236}">
                <a16:creationId xmlns:a16="http://schemas.microsoft.com/office/drawing/2014/main" id="{C125B209-7DFF-0BE6-B05D-3350508C88F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3376" r="20674"/>
          <a:stretch/>
        </p:blipFill>
        <p:spPr bwMode="auto">
          <a:xfrm>
            <a:off x="421841" y="2692681"/>
            <a:ext cx="1473584" cy="1472637"/>
          </a:xfrm>
          <a:prstGeom prst="rect">
            <a:avLst/>
          </a:prstGeom>
          <a:noFill/>
          <a:ln>
            <a:noFill/>
          </a:ln>
          <a:extLst>
            <a:ext uri="{53640926-AAD7-44D8-BBD7-CCE9431645EC}">
              <a14:shadowObscured xmlns:a14="http://schemas.microsoft.com/office/drawing/2010/main"/>
            </a:ext>
          </a:extLst>
        </p:spPr>
      </p:pic>
      <p:pic>
        <p:nvPicPr>
          <p:cNvPr id="5" name="Picture 4" descr="Symbol of a heart -the logo for The Promise">
            <a:extLst>
              <a:ext uri="{FF2B5EF4-FFF2-40B4-BE49-F238E27FC236}">
                <a16:creationId xmlns:a16="http://schemas.microsoft.com/office/drawing/2014/main" id="{489B7974-CFE0-4311-8719-6AD11D81A6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4458" y="3076426"/>
            <a:ext cx="1077852" cy="1005250"/>
          </a:xfrm>
          <a:prstGeom prst="rect">
            <a:avLst/>
          </a:prstGeom>
          <a:noFill/>
        </p:spPr>
      </p:pic>
      <p:pic>
        <p:nvPicPr>
          <p:cNvPr id="6" name="Picture 5" descr=" Diagram of four circles with the labels Present, Participating, Achieving and  Supported that circle around the word inclusion which is also in a circle.">
            <a:extLst>
              <a:ext uri="{FF2B5EF4-FFF2-40B4-BE49-F238E27FC236}">
                <a16:creationId xmlns:a16="http://schemas.microsoft.com/office/drawing/2014/main" id="{53F272A9-3C29-187A-E899-2DA849D6044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1343" y="2692681"/>
            <a:ext cx="1637484" cy="1630058"/>
          </a:xfrm>
          <a:prstGeom prst="rect">
            <a:avLst/>
          </a:prstGeom>
          <a:noFill/>
          <a:ln>
            <a:noFill/>
          </a:ln>
        </p:spPr>
      </p:pic>
      <p:pic>
        <p:nvPicPr>
          <p:cNvPr id="7" name="Picture 6" descr="Trauma is Everybody's Business-front page of a leaflet for the film on trauma called 'Sowing Seeds' which shows a variety of people with outfits portraying various jobs and roles including a policeman, a lollipop person 3 children">
            <a:extLst>
              <a:ext uri="{FF2B5EF4-FFF2-40B4-BE49-F238E27FC236}">
                <a16:creationId xmlns:a16="http://schemas.microsoft.com/office/drawing/2014/main" id="{B1711445-0B45-D07C-9B19-231BA3FFE0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7860" y="2937602"/>
            <a:ext cx="1976628" cy="1385137"/>
          </a:xfrm>
          <a:prstGeom prst="rect">
            <a:avLst/>
          </a:prstGeom>
          <a:noFill/>
          <a:ln>
            <a:noFill/>
          </a:ln>
        </p:spPr>
      </p:pic>
      <p:pic>
        <p:nvPicPr>
          <p:cNvPr id="8" name="Picture 7" descr="Front page of a guidance document by Education Scotland entitled.&#10;'Promoting Positive Relationships and Behaviour in Educational Settings'">
            <a:extLst>
              <a:ext uri="{FF2B5EF4-FFF2-40B4-BE49-F238E27FC236}">
                <a16:creationId xmlns:a16="http://schemas.microsoft.com/office/drawing/2014/main" id="{07F565C6-046F-CC98-1673-C0951C8AC1FA}"/>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063521" y="2967388"/>
            <a:ext cx="1994627" cy="1325563"/>
          </a:xfrm>
          <a:prstGeom prst="rect">
            <a:avLst/>
          </a:prstGeom>
          <a:noFill/>
          <a:ln w="6350">
            <a:solidFill>
              <a:schemeClr val="accent1"/>
            </a:solidFill>
          </a:ln>
        </p:spPr>
      </p:pic>
      <p:sp>
        <p:nvSpPr>
          <p:cNvPr id="10" name="TextBox 9">
            <a:extLst>
              <a:ext uri="{FF2B5EF4-FFF2-40B4-BE49-F238E27FC236}">
                <a16:creationId xmlns:a16="http://schemas.microsoft.com/office/drawing/2014/main" id="{708BD757-AFFC-F4B8-BB36-F3EC14D73D15}"/>
              </a:ext>
            </a:extLst>
          </p:cNvPr>
          <p:cNvSpPr txBox="1"/>
          <p:nvPr/>
        </p:nvSpPr>
        <p:spPr>
          <a:xfrm>
            <a:off x="238252" y="4974710"/>
            <a:ext cx="1859374" cy="375552"/>
          </a:xfrm>
          <a:prstGeom prst="rect">
            <a:avLst/>
          </a:prstGeom>
          <a:noFill/>
        </p:spPr>
        <p:txBody>
          <a:bodyPr wrap="square" rtlCol="0">
            <a:spAutoFit/>
          </a:bodyPr>
          <a:lstStyle/>
          <a:p>
            <a:pPr>
              <a:lnSpc>
                <a:spcPct val="107000"/>
              </a:lnSpc>
              <a:spcAft>
                <a:spcPts val="800"/>
              </a:spcAft>
            </a:pPr>
            <a:r>
              <a:rPr lang="en-GB"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Children’s Rights</a:t>
            </a:r>
          </a:p>
        </p:txBody>
      </p:sp>
      <p:sp>
        <p:nvSpPr>
          <p:cNvPr id="11" name="TextBox 10">
            <a:extLst>
              <a:ext uri="{FF2B5EF4-FFF2-40B4-BE49-F238E27FC236}">
                <a16:creationId xmlns:a16="http://schemas.microsoft.com/office/drawing/2014/main" id="{8B075144-0596-9192-6AC5-0982C8F12AC8}"/>
              </a:ext>
            </a:extLst>
          </p:cNvPr>
          <p:cNvSpPr txBox="1"/>
          <p:nvPr/>
        </p:nvSpPr>
        <p:spPr>
          <a:xfrm>
            <a:off x="2075389" y="4974710"/>
            <a:ext cx="1859374" cy="375552"/>
          </a:xfrm>
          <a:prstGeom prst="rect">
            <a:avLst/>
          </a:prstGeom>
          <a:noFill/>
        </p:spPr>
        <p:txBody>
          <a:bodyPr wrap="square" rtlCol="0">
            <a:spAutoFit/>
          </a:bodyPr>
          <a:lstStyle/>
          <a:p>
            <a:pPr>
              <a:lnSpc>
                <a:spcPct val="107000"/>
              </a:lnSpc>
              <a:spcAft>
                <a:spcPts val="800"/>
              </a:spcAft>
            </a:pPr>
            <a:r>
              <a:rPr lang="en-GB"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Promise</a:t>
            </a:r>
          </a:p>
        </p:txBody>
      </p:sp>
      <p:sp>
        <p:nvSpPr>
          <p:cNvPr id="12" name="TextBox 11">
            <a:extLst>
              <a:ext uri="{FF2B5EF4-FFF2-40B4-BE49-F238E27FC236}">
                <a16:creationId xmlns:a16="http://schemas.microsoft.com/office/drawing/2014/main" id="{C0E217BD-9667-F167-2B1B-0590CF2FF4C5}"/>
              </a:ext>
            </a:extLst>
          </p:cNvPr>
          <p:cNvSpPr txBox="1"/>
          <p:nvPr/>
        </p:nvSpPr>
        <p:spPr>
          <a:xfrm>
            <a:off x="3600398" y="4974710"/>
            <a:ext cx="1859374" cy="671915"/>
          </a:xfrm>
          <a:prstGeom prst="rect">
            <a:avLst/>
          </a:prstGeom>
          <a:noFill/>
        </p:spPr>
        <p:txBody>
          <a:bodyPr wrap="square" rtlCol="0">
            <a:spAutoFit/>
          </a:bodyPr>
          <a:lstStyle/>
          <a:p>
            <a:pPr>
              <a:lnSpc>
                <a:spcPct val="107000"/>
              </a:lnSpc>
              <a:spcAft>
                <a:spcPts val="800"/>
              </a:spcAft>
            </a:pPr>
            <a:r>
              <a:rPr lang="en-GB"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Presumption of mainstream</a:t>
            </a:r>
          </a:p>
        </p:txBody>
      </p:sp>
      <p:sp>
        <p:nvSpPr>
          <p:cNvPr id="13" name="TextBox 12">
            <a:extLst>
              <a:ext uri="{FF2B5EF4-FFF2-40B4-BE49-F238E27FC236}">
                <a16:creationId xmlns:a16="http://schemas.microsoft.com/office/drawing/2014/main" id="{AC75E01F-454F-C602-8419-2F4A732139C7}"/>
              </a:ext>
            </a:extLst>
          </p:cNvPr>
          <p:cNvSpPr txBox="1"/>
          <p:nvPr/>
        </p:nvSpPr>
        <p:spPr>
          <a:xfrm>
            <a:off x="5579507" y="4974709"/>
            <a:ext cx="1976628" cy="671915"/>
          </a:xfrm>
          <a:prstGeom prst="rect">
            <a:avLst/>
          </a:prstGeom>
          <a:noFill/>
        </p:spPr>
        <p:txBody>
          <a:bodyPr wrap="square" rtlCol="0">
            <a:spAutoFit/>
          </a:bodyPr>
          <a:lstStyle/>
          <a:p>
            <a:pPr>
              <a:lnSpc>
                <a:spcPct val="107000"/>
              </a:lnSpc>
              <a:spcAft>
                <a:spcPts val="800"/>
              </a:spcAft>
            </a:pPr>
            <a:r>
              <a:rPr lang="en-GB"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 trauma-informed workforce</a:t>
            </a:r>
          </a:p>
        </p:txBody>
      </p:sp>
      <p:sp>
        <p:nvSpPr>
          <p:cNvPr id="15" name="TextBox 14">
            <a:extLst>
              <a:ext uri="{FF2B5EF4-FFF2-40B4-BE49-F238E27FC236}">
                <a16:creationId xmlns:a16="http://schemas.microsoft.com/office/drawing/2014/main" id="{CC5B0083-CC18-6B63-1F92-BD9A9C31048A}"/>
              </a:ext>
            </a:extLst>
          </p:cNvPr>
          <p:cNvSpPr txBox="1"/>
          <p:nvPr/>
        </p:nvSpPr>
        <p:spPr>
          <a:xfrm>
            <a:off x="8011966" y="5036784"/>
            <a:ext cx="1859374" cy="671915"/>
          </a:xfrm>
          <a:prstGeom prst="rect">
            <a:avLst/>
          </a:prstGeom>
          <a:noFill/>
        </p:spPr>
        <p:txBody>
          <a:bodyPr wrap="square" rtlCol="0">
            <a:spAutoFit/>
          </a:bodyPr>
          <a:lstStyle/>
          <a:p>
            <a:pPr>
              <a:lnSpc>
                <a:spcPct val="107000"/>
              </a:lnSpc>
              <a:spcAft>
                <a:spcPts val="800"/>
              </a:spcAft>
            </a:pPr>
            <a:r>
              <a:rPr lang="en-GB"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 relational approach</a:t>
            </a:r>
          </a:p>
        </p:txBody>
      </p:sp>
      <p:pic>
        <p:nvPicPr>
          <p:cNvPr id="14" name="Picture 13" descr="Front page of a guidance document by Scottish Government entitled ‘Improving relationships and behaviour in schools: ensuring safe and consistent environments for all’">
            <a:extLst>
              <a:ext uri="{FF2B5EF4-FFF2-40B4-BE49-F238E27FC236}">
                <a16:creationId xmlns:a16="http://schemas.microsoft.com/office/drawing/2014/main" id="{B2EB517A-25C9-E933-4590-86B01C41455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427181" y="2478991"/>
            <a:ext cx="1298747" cy="1843747"/>
          </a:xfrm>
          <a:prstGeom prst="rect">
            <a:avLst/>
          </a:prstGeom>
          <a:noFill/>
          <a:ln>
            <a:noFill/>
          </a:ln>
        </p:spPr>
      </p:pic>
      <p:sp>
        <p:nvSpPr>
          <p:cNvPr id="16" name="TextBox 15">
            <a:extLst>
              <a:ext uri="{FF2B5EF4-FFF2-40B4-BE49-F238E27FC236}">
                <a16:creationId xmlns:a16="http://schemas.microsoft.com/office/drawing/2014/main" id="{2A5F9FCF-6ABD-6C5C-88C0-936DB142023C}"/>
              </a:ext>
            </a:extLst>
          </p:cNvPr>
          <p:cNvSpPr txBox="1"/>
          <p:nvPr/>
        </p:nvSpPr>
        <p:spPr>
          <a:xfrm>
            <a:off x="10327171" y="5036784"/>
            <a:ext cx="1859374" cy="1561005"/>
          </a:xfrm>
          <a:prstGeom prst="rect">
            <a:avLst/>
          </a:prstGeom>
          <a:noFill/>
        </p:spPr>
        <p:txBody>
          <a:bodyPr wrap="square" rtlCol="0">
            <a:spAutoFit/>
          </a:bodyPr>
          <a:lstStyle/>
          <a:p>
            <a:pPr>
              <a:lnSpc>
                <a:spcPct val="107000"/>
              </a:lnSpc>
              <a:spcAft>
                <a:spcPts val="800"/>
              </a:spcAft>
            </a:pPr>
            <a:r>
              <a:rPr lang="en-GB"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Action plan in response to Behaviour in Scottish Schools Report 2024</a:t>
            </a:r>
          </a:p>
        </p:txBody>
      </p:sp>
    </p:spTree>
    <p:extLst>
      <p:ext uri="{BB962C8B-B14F-4D97-AF65-F5344CB8AC3E}">
        <p14:creationId xmlns:p14="http://schemas.microsoft.com/office/powerpoint/2010/main" val="75311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34826" y="160089"/>
            <a:ext cx="11049507" cy="782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0" cap="none" spc="0" normalizeH="0" baseline="0" noProof="0" dirty="0">
                <a:ln>
                  <a:noFill/>
                </a:ln>
                <a:solidFill>
                  <a:schemeClr val="accent5">
                    <a:lumMod val="50000"/>
                  </a:schemeClr>
                </a:solidFill>
                <a:effectLst/>
                <a:uLnTx/>
                <a:uFillTx/>
                <a:latin typeface="Segoe UI" panose="020B0502040204020203" pitchFamily="34" charset="0"/>
                <a:ea typeface="+mj-ea"/>
                <a:cs typeface="Segoe UI" panose="020B0502040204020203" pitchFamily="34" charset="0"/>
              </a:rPr>
              <a:t>Where are we going in Scottish education?</a:t>
            </a:r>
          </a:p>
        </p:txBody>
      </p:sp>
      <p:graphicFrame>
        <p:nvGraphicFramePr>
          <p:cNvPr id="3" name="Diagram 2" descr="An arrow has 4 boxes on top of it. From left to right these say-corporal punishment, discipline, behaviour management and relational approaches"/>
          <p:cNvGraphicFramePr/>
          <p:nvPr>
            <p:extLst>
              <p:ext uri="{D42A27DB-BD31-4B8C-83A1-F6EECF244321}">
                <p14:modId xmlns:p14="http://schemas.microsoft.com/office/powerpoint/2010/main" val="3142597724"/>
              </p:ext>
            </p:extLst>
          </p:nvPr>
        </p:nvGraphicFramePr>
        <p:xfrm>
          <a:off x="434826" y="942409"/>
          <a:ext cx="11049507" cy="5179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0771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7" ma:contentTypeDescription="Create a new document." ma:contentTypeScope="" ma:versionID="3adf5da0a17c32b0640e1756946f2374">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2c8b6b8c4243c82cef970e159f43ff8e"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7478566-c77e-4a5d-9cf3-8b922a5f4212">
      <UserInfo>
        <DisplayName>Hayley McMurray</DisplayName>
        <AccountId>15</AccountId>
        <AccountType/>
      </UserInfo>
    </SharedWithUsers>
    <lcf76f155ced4ddcb4097134ff3c332f xmlns="a051077f-6078-4466-a38f-b6d930d916b1">
      <Terms xmlns="http://schemas.microsoft.com/office/infopath/2007/PartnerControls"/>
    </lcf76f155ced4ddcb4097134ff3c332f>
    <TaxCatchAll xmlns="07478566-c77e-4a5d-9cf3-8b922a5f421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8EC82B-E18D-44C8-A530-FE0C9E615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1077f-6078-4466-a38f-b6d930d916b1"/>
    <ds:schemaRef ds:uri="07478566-c77e-4a5d-9cf3-8b922a5f4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EB318E-5E52-485C-BD04-44E97AEFB289}">
  <ds:schemaRefs>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sharepoint/v3"/>
    <ds:schemaRef ds:uri="http://schemas.microsoft.com/office/2006/metadata/properties"/>
    <ds:schemaRef ds:uri="c322b64a-6dd4-44a9-8153-5c9a6e7386af"/>
    <ds:schemaRef ds:uri="51cee406-dd54-4038-a184-66f821f45d4b"/>
    <ds:schemaRef ds:uri="http://www.w3.org/XML/1998/namespace"/>
    <ds:schemaRef ds:uri="http://purl.org/dc/dcmitype/"/>
    <ds:schemaRef ds:uri="07478566-c77e-4a5d-9cf3-8b922a5f4212"/>
    <ds:schemaRef ds:uri="a051077f-6078-4466-a38f-b6d930d916b1"/>
  </ds:schemaRefs>
</ds:datastoreItem>
</file>

<file path=customXml/itemProps3.xml><?xml version="1.0" encoding="utf-8"?>
<ds:datastoreItem xmlns:ds="http://schemas.openxmlformats.org/officeDocument/2006/customXml" ds:itemID="{D73F8026-F7AB-4DF3-874E-EF702B94AA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24076</TotalTime>
  <Words>3640</Words>
  <Application>Microsoft Office PowerPoint</Application>
  <PresentationFormat>Widescreen</PresentationFormat>
  <Paragraphs>242</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Arial,Sans-Serif</vt:lpstr>
      <vt:lpstr>Calibri</vt:lpstr>
      <vt:lpstr>Calibri Light</vt:lpstr>
      <vt:lpstr>inherit</vt:lpstr>
      <vt:lpstr>Open Sans</vt:lpstr>
      <vt:lpstr>Segoe UI</vt:lpstr>
      <vt:lpstr>Symbol,Sans-Serif</vt:lpstr>
      <vt:lpstr>Office Theme</vt:lpstr>
      <vt:lpstr>Inclusion Wellbeing &amp; Equalities Professional Learning Framework  Why Nurture?  Is there an evidence base for responding to current challenges in Scotland by strengthening the nurturing approach in schools?  </vt:lpstr>
      <vt:lpstr>Interconnectivity </vt:lpstr>
      <vt:lpstr>How to use this resource</vt:lpstr>
      <vt:lpstr>National Model for Professional Learning</vt:lpstr>
      <vt:lpstr>Welcome </vt:lpstr>
      <vt:lpstr>The challenges facing our children, young people and their families</vt:lpstr>
      <vt:lpstr>The most frequently cited reason for additional support needs being identified is social and emotional needs. </vt:lpstr>
      <vt:lpstr>Scottish guidance/policy that fits with a nurturing approach</vt:lpstr>
      <vt:lpstr>Where are we going in Scottish education?</vt:lpstr>
      <vt:lpstr>Thought piece</vt:lpstr>
      <vt:lpstr>Reflection</vt:lpstr>
      <vt:lpstr>Nurture: a  Dictionary Definition </vt:lpstr>
      <vt:lpstr>The two pillars of nurture</vt:lpstr>
      <vt:lpstr>Why nurture?</vt:lpstr>
      <vt:lpstr>Definition of nurture groups and nurturing approaches</vt:lpstr>
      <vt:lpstr>The Nurture Principles</vt:lpstr>
      <vt:lpstr>Evidence for Impact of Nurture Groups</vt:lpstr>
      <vt:lpstr>Evidence for Impact of Nurturing Approaches</vt:lpstr>
      <vt:lpstr>Final Reflection</vt:lpstr>
      <vt:lpstr>We value your feedback</vt:lpstr>
      <vt:lpstr>Contact us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Lynch</dc:creator>
  <cp:lastModifiedBy>Education Scotland</cp:lastModifiedBy>
  <cp:revision>116</cp:revision>
  <dcterms:created xsi:type="dcterms:W3CDTF">2024-02-07T08:35:50Z</dcterms:created>
  <dcterms:modified xsi:type="dcterms:W3CDTF">2025-03-11T17:59:43Z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MediaServiceImageTags">
    <vt:lpwstr/>
  </property>
</Properties>
</file>