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214" r:id="rId2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0769"/>
    <a:srgbClr val="68FCFC"/>
    <a:srgbClr val="EDFB69"/>
    <a:srgbClr val="C7BCE2"/>
    <a:srgbClr val="F5BF6F"/>
    <a:srgbClr val="FEC6FA"/>
    <a:srgbClr val="C9E2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20281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20281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B4659BD4-6CC3-4A93-91B3-36E1280AAE39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51" tIns="69376" rIns="138751" bIns="6937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6908711"/>
            <a:ext cx="7941310" cy="5652582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5484"/>
            <a:ext cx="4301543" cy="720280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13635484"/>
            <a:ext cx="4301543" cy="720280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FD16816B-B83A-4DF5-9191-435FFF6B57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15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03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205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808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411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014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5616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219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0821" algn="l" defTabSz="1075205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60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6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15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00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6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51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75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47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5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7AB28-2C89-4583-B70E-59D2AC458F30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ED52D-BDB0-4F91-AF90-3F0307E7DF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3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Illustration of a road across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73" y="771024"/>
            <a:ext cx="12578459" cy="8821976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573142" y="1907100"/>
            <a:ext cx="2439813" cy="1373716"/>
          </a:xfrm>
          <a:prstGeom prst="ellipse">
            <a:avLst/>
          </a:prstGeom>
          <a:scene3d>
            <a:camera prst="perspectiveLef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0120"/>
            <a:r>
              <a:rPr lang="en-GB" sz="2000" b="1" dirty="0">
                <a:solidFill>
                  <a:srgbClr val="4472C4">
                    <a:lumMod val="50000"/>
                  </a:srgb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S4 Individual</a:t>
            </a:r>
          </a:p>
          <a:p>
            <a:pPr algn="ctr" defTabSz="960120"/>
            <a:r>
              <a:rPr lang="en-GB" sz="2000" b="1" dirty="0">
                <a:solidFill>
                  <a:srgbClr val="4472C4">
                    <a:lumMod val="50000"/>
                  </a:srgb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Learner Journey</a:t>
            </a:r>
            <a:endParaRPr lang="en-GB" sz="2000" dirty="0">
              <a:solidFill>
                <a:srgbClr val="4472C4">
                  <a:lumMod val="50000"/>
                </a:srgb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Flowchart: Preparation 24"/>
          <p:cNvSpPr/>
          <p:nvPr/>
        </p:nvSpPr>
        <p:spPr>
          <a:xfrm>
            <a:off x="7725773" y="7977510"/>
            <a:ext cx="2803092" cy="1893379"/>
          </a:xfrm>
          <a:prstGeom prst="flowChartPreparation">
            <a:avLst/>
          </a:prstGeom>
          <a:solidFill>
            <a:srgbClr val="FEC6FA"/>
          </a:solidFill>
          <a:ln>
            <a:noFill/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0120"/>
            <a:r>
              <a:rPr lang="en-GB" b="1" u="sng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S1 &amp; S2</a:t>
            </a:r>
          </a:p>
          <a:p>
            <a:pPr algn="ctr" defTabSz="960120"/>
            <a:r>
              <a:rPr lang="en-GB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All Curricular Areas</a:t>
            </a:r>
          </a:p>
        </p:txBody>
      </p:sp>
      <p:sp>
        <p:nvSpPr>
          <p:cNvPr id="33" name="Flowchart: Preparation 32"/>
          <p:cNvSpPr/>
          <p:nvPr/>
        </p:nvSpPr>
        <p:spPr>
          <a:xfrm>
            <a:off x="6831581" y="5970885"/>
            <a:ext cx="3708272" cy="2337139"/>
          </a:xfrm>
          <a:prstGeom prst="flowChartPreparation">
            <a:avLst/>
          </a:prstGeom>
          <a:solidFill>
            <a:srgbClr val="F5BF6F"/>
          </a:solidFill>
          <a:ln>
            <a:noFill/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0120"/>
            <a:r>
              <a:rPr lang="en-GB" sz="1400" b="1" u="sng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S3 Subjects</a:t>
            </a:r>
          </a:p>
          <a:p>
            <a:pPr algn="ctr" defTabSz="960120"/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English, Maths,</a:t>
            </a:r>
          </a:p>
          <a:p>
            <a:pPr algn="ctr" defTabSz="960120"/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Computing,</a:t>
            </a:r>
          </a:p>
          <a:p>
            <a:pPr algn="ctr" defTabSz="960120"/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Biology, Physics, Music, Administration, Modern Studies, PE, RE, Citizenship.</a:t>
            </a:r>
          </a:p>
        </p:txBody>
      </p:sp>
      <p:sp>
        <p:nvSpPr>
          <p:cNvPr id="34" name="Flowchart: Preparation 33"/>
          <p:cNvSpPr/>
          <p:nvPr/>
        </p:nvSpPr>
        <p:spPr>
          <a:xfrm>
            <a:off x="9454077" y="2351415"/>
            <a:ext cx="3532055" cy="2285147"/>
          </a:xfrm>
          <a:prstGeom prst="flowChartPreparation">
            <a:avLst/>
          </a:prstGeom>
          <a:solidFill>
            <a:srgbClr val="C7BCE2"/>
          </a:solidFill>
          <a:ln>
            <a:noFill/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0120"/>
            <a:r>
              <a:rPr lang="en-GB" sz="1400" b="1" u="sng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Senior phase options</a:t>
            </a:r>
          </a:p>
          <a:p>
            <a:pPr marL="285750" indent="-285750" defTabSz="96012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Nationals &amp; Highers</a:t>
            </a:r>
          </a:p>
          <a:p>
            <a:pPr marL="285750" indent="-285750" defTabSz="96012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College option at WCS</a:t>
            </a:r>
          </a:p>
          <a:p>
            <a:pPr marL="285750" indent="-285750" defTabSz="96012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Work experience/PLP</a:t>
            </a:r>
          </a:p>
        </p:txBody>
      </p:sp>
      <p:sp>
        <p:nvSpPr>
          <p:cNvPr id="40" name="Flowchart: Preparation 39"/>
          <p:cNvSpPr/>
          <p:nvPr/>
        </p:nvSpPr>
        <p:spPr>
          <a:xfrm>
            <a:off x="9321780" y="532777"/>
            <a:ext cx="3199692" cy="1986398"/>
          </a:xfrm>
          <a:prstGeom prst="flowChartPreparation">
            <a:avLst/>
          </a:prstGeom>
          <a:solidFill>
            <a:srgbClr val="68FCFC"/>
          </a:solidFill>
          <a:ln>
            <a:noFill/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0120"/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Supported into a sustained positive destination</a:t>
            </a:r>
          </a:p>
        </p:txBody>
      </p:sp>
      <p:sp>
        <p:nvSpPr>
          <p:cNvPr id="4" name="Flowchart: Preparation 3"/>
          <p:cNvSpPr/>
          <p:nvPr/>
        </p:nvSpPr>
        <p:spPr>
          <a:xfrm>
            <a:off x="8664054" y="4263152"/>
            <a:ext cx="3696898" cy="2423103"/>
          </a:xfrm>
          <a:prstGeom prst="flowChartPreparation">
            <a:avLst/>
          </a:prstGeom>
          <a:solidFill>
            <a:srgbClr val="C9E265"/>
          </a:solidFill>
          <a:ln>
            <a:noFill/>
          </a:ln>
          <a:effectLst>
            <a:softEdge rad="393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0120"/>
            <a:r>
              <a:rPr lang="en-GB" sz="1400" b="1" u="sng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S4 Subjects</a:t>
            </a:r>
          </a:p>
          <a:p>
            <a:pPr algn="ctr" defTabSz="960120"/>
            <a:r>
              <a:rPr lang="en-GB" sz="1400" b="1" dirty="0">
                <a:solidFill>
                  <a:srgbClr val="00B0F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N5 Art &amp; Design, Nat 4 Maths, Nat 5 Modern Studies, Nat 5 Practical Woodwork, Nat 5 English, Nat 5 Physics, PE, RE, College option at WCS</a:t>
            </a:r>
          </a:p>
        </p:txBody>
      </p:sp>
      <p:sp>
        <p:nvSpPr>
          <p:cNvPr id="47" name="Right Arrow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925597">
            <a:off x="9253335" y="2577621"/>
            <a:ext cx="1181906" cy="2235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114300">
              <a:schemeClr val="accent1">
                <a:alpha val="98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944" y="-50800"/>
            <a:ext cx="12826544" cy="838200"/>
          </a:xfrm>
          <a:prstGeom prst="rect">
            <a:avLst/>
          </a:prstGeom>
        </p:spPr>
      </p:pic>
      <p:pic>
        <p:nvPicPr>
          <p:cNvPr id="49" name="Picture 48" descr="A blue line drawing of a magnifying glass and a person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869" y="6736553"/>
            <a:ext cx="1035835" cy="1040359"/>
          </a:xfrm>
          <a:prstGeom prst="rect">
            <a:avLst/>
          </a:prstGeom>
        </p:spPr>
      </p:pic>
      <p:pic>
        <p:nvPicPr>
          <p:cNvPr id="50" name="Picture 49" descr="A green outline of people helping another person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25" y="1029647"/>
            <a:ext cx="951702" cy="976747"/>
          </a:xfrm>
          <a:prstGeom prst="rect">
            <a:avLst/>
          </a:prstGeom>
        </p:spPr>
      </p:pic>
      <p:pic>
        <p:nvPicPr>
          <p:cNvPr id="51" name="Picture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1050" y="2995893"/>
            <a:ext cx="1503528" cy="1298227"/>
          </a:xfrm>
          <a:prstGeom prst="rect">
            <a:avLst/>
          </a:prstGeom>
        </p:spPr>
      </p:pic>
      <p:pic>
        <p:nvPicPr>
          <p:cNvPr id="52" name="Picture 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69953">
            <a:off x="11616892" y="5405184"/>
            <a:ext cx="945490" cy="1131400"/>
          </a:xfrm>
          <a:prstGeom prst="rect">
            <a:avLst/>
          </a:prstGeom>
        </p:spPr>
      </p:pic>
      <p:pic>
        <p:nvPicPr>
          <p:cNvPr id="53" name="Picture 5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2477" y="3972058"/>
            <a:ext cx="832896" cy="726834"/>
          </a:xfrm>
          <a:prstGeom prst="rect">
            <a:avLst/>
          </a:prstGeom>
        </p:spPr>
      </p:pic>
      <p:pic>
        <p:nvPicPr>
          <p:cNvPr id="54" name="Picture 5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11480">
            <a:off x="8697809" y="808215"/>
            <a:ext cx="1247942" cy="1086611"/>
          </a:xfrm>
          <a:prstGeom prst="rect">
            <a:avLst/>
          </a:prstGeom>
        </p:spPr>
      </p:pic>
      <p:pic>
        <p:nvPicPr>
          <p:cNvPr id="55" name="Picture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7662" y="1657118"/>
            <a:ext cx="624878" cy="862057"/>
          </a:xfrm>
          <a:prstGeom prst="rect">
            <a:avLst/>
          </a:prstGeom>
        </p:spPr>
      </p:pic>
      <p:pic>
        <p:nvPicPr>
          <p:cNvPr id="56" name="Picture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6087" y="7917696"/>
            <a:ext cx="1345461" cy="1709857"/>
          </a:xfrm>
          <a:prstGeom prst="rect">
            <a:avLst/>
          </a:prstGeom>
        </p:spPr>
      </p:pic>
      <p:pic>
        <p:nvPicPr>
          <p:cNvPr id="26" name="Picture 25" descr="A group of school symbols and logos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2254" y="8201289"/>
            <a:ext cx="1669600" cy="1669600"/>
          </a:xfrm>
          <a:prstGeom prst="rect">
            <a:avLst/>
          </a:prstGeom>
        </p:spPr>
      </p:pic>
      <p:sp>
        <p:nvSpPr>
          <p:cNvPr id="27" name="Right Arrow 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925597">
            <a:off x="8383837" y="5553265"/>
            <a:ext cx="1181906" cy="2235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114300">
              <a:schemeClr val="accent1">
                <a:alpha val="98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ight Arrow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925597">
            <a:off x="11702256" y="4151370"/>
            <a:ext cx="1181906" cy="2235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114300">
              <a:schemeClr val="accent1">
                <a:alpha val="98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ight Arrow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925597">
            <a:off x="9704803" y="7289647"/>
            <a:ext cx="1181906" cy="2235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114300">
              <a:schemeClr val="accent1">
                <a:alpha val="98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2025" y="7969933"/>
            <a:ext cx="2237038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Important Learner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Behind in all curriculum areas.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SIMD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Free school meals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ASN – ASD referral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Ethnic Origin – White British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9135" y="4882971"/>
            <a:ext cx="1625375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Corporate Parent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Social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CAMHS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School Nurse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SDS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53715" y="832387"/>
            <a:ext cx="2642184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F0"/>
                </a:solidFill>
              </a:rPr>
              <a:t>Post-School Aspiration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B0F0"/>
                </a:solidFill>
              </a:rPr>
              <a:t>Further study at college/apprenticeship/employment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21170" y="5059542"/>
            <a:ext cx="2307527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Multi-Agency approach: Education/Social Work/CAMHS.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Case is within the SCRA system (currently grounds are being contested)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013" y="2230746"/>
            <a:ext cx="2719172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Challenges/Concerns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Attendance 21.31%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</a:rPr>
              <a:t>Pattern of significant non-attendance/school refuser.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</a:rPr>
              <a:t>182 Unauthorized absences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</a:rPr>
              <a:t>Regular pattern of leaving school without permission.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</a:rPr>
              <a:t>Parents report episodes of aggression at home.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</a:rPr>
              <a:t>Social anxiety</a:t>
            </a:r>
            <a:endParaRPr lang="en-GB" sz="1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Homework concerns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Cannabis use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91036" y="2351006"/>
            <a:ext cx="2686280" cy="24929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Protective Factors/Supports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Referral to AFC (didn’t attend)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Nurture group (very poor attendance)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Currently attending CAMHS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Corporate Parenting involved.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Safe space at lunchtimes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Responding positively to learning &amp; teaching when in school.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Supportive older siblings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Family ensure that personal/safety needs are met.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Supportive peers within school.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52910" y="805257"/>
            <a:ext cx="287769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Wider Achievement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9098" y="6378741"/>
            <a:ext cx="1910771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Classroom Support Strategie</a:t>
            </a:r>
            <a:r>
              <a:rPr lang="en-GB" sz="1200" dirty="0">
                <a:solidFill>
                  <a:srgbClr val="00B0F0"/>
                </a:solidFill>
              </a:rPr>
              <a:t>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Written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Prompts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Time out card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Chunking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B0F0"/>
                </a:solidFill>
              </a:rPr>
              <a:t>Printed notes</a:t>
            </a:r>
          </a:p>
        </p:txBody>
      </p:sp>
    </p:spTree>
    <p:extLst>
      <p:ext uri="{BB962C8B-B14F-4D97-AF65-F5344CB8AC3E}">
        <p14:creationId xmlns:p14="http://schemas.microsoft.com/office/powerpoint/2010/main" val="118202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26337</TotalTime>
  <Words>271</Words>
  <Application>Microsoft Office PowerPoint</Application>
  <PresentationFormat>A3 Paper (297x420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MV Boli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- St Columbus High School</dc:title>
  <dc:creator>Mr McFadden</dc:creator>
  <cp:lastModifiedBy>Jeremy Stevenson</cp:lastModifiedBy>
  <cp:revision>83</cp:revision>
  <cp:lastPrinted>2023-05-03T19:04:24Z</cp:lastPrinted>
  <dcterms:created xsi:type="dcterms:W3CDTF">2023-01-08T18:11:20Z</dcterms:created>
  <dcterms:modified xsi:type="dcterms:W3CDTF">2025-01-07T12:46:30Z</dcterms:modified>
</cp:coreProperties>
</file>