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2"/>
  </p:sldMasterIdLst>
  <p:notesMasterIdLst>
    <p:notesMasterId r:id="rId39"/>
  </p:notesMasterIdLst>
  <p:sldIdLst>
    <p:sldId id="1342" r:id="rId3"/>
    <p:sldId id="257" r:id="rId4"/>
    <p:sldId id="1343" r:id="rId5"/>
    <p:sldId id="259" r:id="rId6"/>
    <p:sldId id="260" r:id="rId7"/>
    <p:sldId id="261" r:id="rId8"/>
    <p:sldId id="1344" r:id="rId9"/>
    <p:sldId id="262" r:id="rId10"/>
    <p:sldId id="263" r:id="rId11"/>
    <p:sldId id="264" r:id="rId12"/>
    <p:sldId id="266" r:id="rId13"/>
    <p:sldId id="1345" r:id="rId14"/>
    <p:sldId id="267" r:id="rId15"/>
    <p:sldId id="287" r:id="rId16"/>
    <p:sldId id="288" r:id="rId17"/>
    <p:sldId id="289" r:id="rId18"/>
    <p:sldId id="268" r:id="rId19"/>
    <p:sldId id="1346" r:id="rId20"/>
    <p:sldId id="269" r:id="rId21"/>
    <p:sldId id="1350" r:id="rId22"/>
    <p:sldId id="1352" r:id="rId23"/>
    <p:sldId id="271" r:id="rId24"/>
    <p:sldId id="273" r:id="rId25"/>
    <p:sldId id="274" r:id="rId26"/>
    <p:sldId id="275" r:id="rId27"/>
    <p:sldId id="276" r:id="rId28"/>
    <p:sldId id="278" r:id="rId29"/>
    <p:sldId id="1347" r:id="rId30"/>
    <p:sldId id="283" r:id="rId31"/>
    <p:sldId id="284" r:id="rId32"/>
    <p:sldId id="1348" r:id="rId33"/>
    <p:sldId id="1353" r:id="rId34"/>
    <p:sldId id="280" r:id="rId35"/>
    <p:sldId id="1349" r:id="rId36"/>
    <p:sldId id="1340" r:id="rId37"/>
    <p:sldId id="301" r:id="rId38"/>
  </p:sldIdLst>
  <p:sldSz cx="18288000" cy="10287000"/>
  <p:notesSz cx="6858000" cy="9144000"/>
  <p:embeddedFontLst>
    <p:embeddedFont>
      <p:font typeface="Futura" panose="020B0604020202020204" charset="0"/>
      <p:regular r:id="rId40"/>
    </p:embeddedFont>
    <p:embeddedFont>
      <p:font typeface="Futura Bold" panose="020B0604020202020204" charset="0"/>
      <p:regular r:id="rId41"/>
    </p:embeddedFont>
    <p:embeddedFont>
      <p:font typeface="Public Sans" panose="020B0604020202020204" charset="0"/>
      <p:regular r:id="rId42"/>
    </p:embeddedFont>
    <p:embeddedFont>
      <p:font typeface="Roboto" panose="02000000000000000000" pitchFamily="2"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25C70E9-0EF2-4BD9-8235-C5CD579778FC}">
          <p14:sldIdLst>
            <p14:sldId id="1342"/>
            <p14:sldId id="257"/>
            <p14:sldId id="1343"/>
            <p14:sldId id="259"/>
            <p14:sldId id="260"/>
            <p14:sldId id="261"/>
          </p14:sldIdLst>
        </p14:section>
        <p14:section name="Reflecting on our professional why" id="{FA70ED34-CA0C-4C7C-8D52-2855668178FB}">
          <p14:sldIdLst>
            <p14:sldId id="1344"/>
            <p14:sldId id="262"/>
            <p14:sldId id="263"/>
            <p14:sldId id="264"/>
            <p14:sldId id="266"/>
          </p14:sldIdLst>
        </p14:section>
        <p14:section name="Connecting with our Professional Stanards and the Natiional Model of PL" id="{7A3C1550-B255-4E68-852B-73C35011DC7C}">
          <p14:sldIdLst>
            <p14:sldId id="1345"/>
            <p14:sldId id="267"/>
            <p14:sldId id="287"/>
            <p14:sldId id="288"/>
            <p14:sldId id="289"/>
            <p14:sldId id="268"/>
          </p14:sldIdLst>
        </p14:section>
        <p14:section name="Practitioner Enquiry - why, what and how" id="{4F228F14-8772-4EC1-8F96-1E584A3F5EAE}">
          <p14:sldIdLst>
            <p14:sldId id="1346"/>
            <p14:sldId id="269"/>
            <p14:sldId id="1350"/>
            <p14:sldId id="1352"/>
            <p14:sldId id="271"/>
            <p14:sldId id="273"/>
            <p14:sldId id="274"/>
            <p14:sldId id="275"/>
            <p14:sldId id="276"/>
            <p14:sldId id="278"/>
          </p14:sldIdLst>
        </p14:section>
        <p14:section name="Building a Culture of Enquiry" id="{12CBF1A8-148E-4424-83AD-F1C5D50A37D4}">
          <p14:sldIdLst>
            <p14:sldId id="1347"/>
            <p14:sldId id="283"/>
            <p14:sldId id="284"/>
          </p14:sldIdLst>
        </p14:section>
        <p14:section name="Examples of Enquiry in Action" id="{581DD952-2E0F-4BAD-83B3-FCC4F85944D5}">
          <p14:sldIdLst>
            <p14:sldId id="1348"/>
            <p14:sldId id="1353"/>
            <p14:sldId id="280"/>
          </p14:sldIdLst>
        </p14:section>
        <p14:section name="Next Steps" id="{ADF467CA-3C92-4C04-A013-B511E113C12D}">
          <p14:sldIdLst>
            <p14:sldId id="1349"/>
            <p14:sldId id="1340"/>
            <p14:sldId id="30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A6F"/>
    <a:srgbClr val="00ABB5"/>
    <a:srgbClr val="FBF6F1"/>
    <a:srgbClr val="FDF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7226D0-1D1C-4F8F-8F61-A553F119A6D5}" v="3" dt="2024-05-23T15:25:17.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46403" autoAdjust="0"/>
  </p:normalViewPr>
  <p:slideViewPr>
    <p:cSldViewPr>
      <p:cViewPr varScale="1">
        <p:scale>
          <a:sx n="34" d="100"/>
          <a:sy n="34" d="100"/>
        </p:scale>
        <p:origin x="2802" y="72"/>
      </p:cViewPr>
      <p:guideLst>
        <p:guide orient="horz" pos="2160"/>
        <p:guide pos="2880"/>
      </p:guideLst>
    </p:cSldViewPr>
  </p:slideViewPr>
  <p:outlineViewPr>
    <p:cViewPr>
      <p:scale>
        <a:sx n="33" d="100"/>
        <a:sy n="33" d="100"/>
      </p:scale>
      <p:origin x="0" y="-1008"/>
    </p:cViewPr>
  </p:outlineViewPr>
  <p:notesTextViewPr>
    <p:cViewPr>
      <p:scale>
        <a:sx n="100" d="100"/>
        <a:sy n="100" d="100"/>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1.xml" Id="rId13" /><Relationship Type="http://schemas.openxmlformats.org/officeDocument/2006/relationships/slide" Target="slides/slide16.xml" Id="rId18" /><Relationship Type="http://schemas.openxmlformats.org/officeDocument/2006/relationships/slide" Target="slides/slide24.xml" Id="rId26" /><Relationship Type="http://schemas.openxmlformats.org/officeDocument/2006/relationships/notesMaster" Target="notesMasters/notesMaster1.xml" Id="rId39" /><Relationship Type="http://schemas.openxmlformats.org/officeDocument/2006/relationships/slide" Target="slides/slide19.xml" Id="rId21" /><Relationship Type="http://schemas.openxmlformats.org/officeDocument/2006/relationships/slide" Target="slides/slide32.xml" Id="rId34" /><Relationship Type="http://schemas.openxmlformats.org/officeDocument/2006/relationships/font" Target="fonts/font3.fntdata" Id="rId42" /><Relationship Type="http://schemas.openxmlformats.org/officeDocument/2006/relationships/presProps" Target="presProps.xml" Id="rId47" /><Relationship Type="http://schemas.openxmlformats.org/officeDocument/2006/relationships/tableStyles" Target="tableStyles.xml" Id="rId50" /><Relationship Type="http://schemas.openxmlformats.org/officeDocument/2006/relationships/slide" Target="slides/slide5.xml" Id="rId7" /><Relationship Type="http://schemas.openxmlformats.org/officeDocument/2006/relationships/slideMaster" Target="slideMasters/slideMaster1.xml" Id="rId2" /><Relationship Type="http://schemas.openxmlformats.org/officeDocument/2006/relationships/slide" Target="slides/slide14.xml" Id="rId16" /><Relationship Type="http://schemas.openxmlformats.org/officeDocument/2006/relationships/slide" Target="slides/slide27.xml" Id="rId29" /><Relationship Type="http://schemas.openxmlformats.org/officeDocument/2006/relationships/slide" Target="slides/slide9.xml" Id="rId11" /><Relationship Type="http://schemas.openxmlformats.org/officeDocument/2006/relationships/slide" Target="slides/slide22.xml" Id="rId24" /><Relationship Type="http://schemas.openxmlformats.org/officeDocument/2006/relationships/slide" Target="slides/slide30.xml" Id="rId32" /><Relationship Type="http://schemas.openxmlformats.org/officeDocument/2006/relationships/slide" Target="slides/slide35.xml" Id="rId37" /><Relationship Type="http://schemas.openxmlformats.org/officeDocument/2006/relationships/font" Target="fonts/font1.fntdata" Id="rId40" /><Relationship Type="http://schemas.openxmlformats.org/officeDocument/2006/relationships/font" Target="fonts/font6.fntdata" Id="rId45" /><Relationship Type="http://schemas.openxmlformats.org/officeDocument/2006/relationships/slide" Target="slides/slide3.xml" Id="rId5" /><Relationship Type="http://schemas.openxmlformats.org/officeDocument/2006/relationships/slide" Target="slides/slide13.xml" Id="rId15" /><Relationship Type="http://schemas.openxmlformats.org/officeDocument/2006/relationships/slide" Target="slides/slide21.xml" Id="rId23" /><Relationship Type="http://schemas.openxmlformats.org/officeDocument/2006/relationships/slide" Target="slides/slide26.xml" Id="rId28" /><Relationship Type="http://schemas.openxmlformats.org/officeDocument/2006/relationships/slide" Target="slides/slide34.xml" Id="rId36" /><Relationship Type="http://schemas.openxmlformats.org/officeDocument/2006/relationships/theme" Target="theme/theme1.xml" Id="rId49" /><Relationship Type="http://schemas.openxmlformats.org/officeDocument/2006/relationships/slide" Target="slides/slide8.xml" Id="rId10" /><Relationship Type="http://schemas.openxmlformats.org/officeDocument/2006/relationships/slide" Target="slides/slide17.xml" Id="rId19" /><Relationship Type="http://schemas.openxmlformats.org/officeDocument/2006/relationships/slide" Target="slides/slide29.xml" Id="rId31" /><Relationship Type="http://schemas.openxmlformats.org/officeDocument/2006/relationships/font" Target="fonts/font5.fntdata" Id="rId44" /><Relationship Type="http://schemas.microsoft.com/office/2015/10/relationships/revisionInfo" Target="revisionInfo.xml" Id="rId52" /><Relationship Type="http://schemas.openxmlformats.org/officeDocument/2006/relationships/slide" Target="slides/slide2.xml" Id="rId4" /><Relationship Type="http://schemas.openxmlformats.org/officeDocument/2006/relationships/slide" Target="slides/slide7.xml" Id="rId9" /><Relationship Type="http://schemas.openxmlformats.org/officeDocument/2006/relationships/slide" Target="slides/slide12.xml" Id="rId14" /><Relationship Type="http://schemas.openxmlformats.org/officeDocument/2006/relationships/slide" Target="slides/slide20.xml" Id="rId22" /><Relationship Type="http://schemas.openxmlformats.org/officeDocument/2006/relationships/slide" Target="slides/slide25.xml" Id="rId27" /><Relationship Type="http://schemas.openxmlformats.org/officeDocument/2006/relationships/slide" Target="slides/slide28.xml" Id="rId30" /><Relationship Type="http://schemas.openxmlformats.org/officeDocument/2006/relationships/slide" Target="slides/slide33.xml" Id="rId35" /><Relationship Type="http://schemas.openxmlformats.org/officeDocument/2006/relationships/font" Target="fonts/font4.fntdata" Id="rId43" /><Relationship Type="http://schemas.openxmlformats.org/officeDocument/2006/relationships/viewProps" Target="viewProps.xml" Id="rId48" /><Relationship Type="http://schemas.openxmlformats.org/officeDocument/2006/relationships/slide" Target="slides/slide6.xml" Id="rId8" /><Relationship Type="http://schemas.microsoft.com/office/2016/11/relationships/changesInfo" Target="changesInfos/changesInfo1.xml" Id="rId51" /><Relationship Type="http://schemas.openxmlformats.org/officeDocument/2006/relationships/slide" Target="slides/slide1.xml" Id="rId3" /><Relationship Type="http://schemas.openxmlformats.org/officeDocument/2006/relationships/slide" Target="slides/slide10.xml" Id="rId12" /><Relationship Type="http://schemas.openxmlformats.org/officeDocument/2006/relationships/slide" Target="slides/slide15.xml" Id="rId17" /><Relationship Type="http://schemas.openxmlformats.org/officeDocument/2006/relationships/slide" Target="slides/slide23.xml" Id="rId25" /><Relationship Type="http://schemas.openxmlformats.org/officeDocument/2006/relationships/slide" Target="slides/slide31.xml" Id="rId33" /><Relationship Type="http://schemas.openxmlformats.org/officeDocument/2006/relationships/slide" Target="slides/slide36.xml" Id="rId38" /><Relationship Type="http://schemas.openxmlformats.org/officeDocument/2006/relationships/font" Target="fonts/font7.fntdata" Id="rId46" /><Relationship Type="http://schemas.openxmlformats.org/officeDocument/2006/relationships/slide" Target="slides/slide18.xml" Id="rId20" /><Relationship Type="http://schemas.openxmlformats.org/officeDocument/2006/relationships/font" Target="fonts/font2.fntdata" Id="rId41" /><Relationship Type="http://schemas.openxmlformats.org/officeDocument/2006/relationships/slide" Target="slides/slide4.xml" Id="rId6" /><Relationship Type="http://schemas.openxmlformats.org/officeDocument/2006/relationships/customXml" Target="/customXML/item2.xml" Id="R112dc875e3294413"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y Irving" userId="effdd303-f77f-4b0e-aead-a47de4d2173f" providerId="ADAL" clId="{8B7226D0-1D1C-4F8F-8F61-A553F119A6D5}"/>
    <pc:docChg chg="undo custSel addSld delSld modSld sldOrd addSection delSection modSection">
      <pc:chgData name="Janey Irving" userId="effdd303-f77f-4b0e-aead-a47de4d2173f" providerId="ADAL" clId="{8B7226D0-1D1C-4F8F-8F61-A553F119A6D5}" dt="2024-05-23T15:26:13.495" v="13422" actId="20577"/>
      <pc:docMkLst>
        <pc:docMk/>
      </pc:docMkLst>
      <pc:sldChg chg="modNotesTx">
        <pc:chgData name="Janey Irving" userId="effdd303-f77f-4b0e-aead-a47de4d2173f" providerId="ADAL" clId="{8B7226D0-1D1C-4F8F-8F61-A553F119A6D5}" dt="2024-05-23T15:26:13.495" v="13422" actId="20577"/>
        <pc:sldMkLst>
          <pc:docMk/>
          <pc:sldMk cId="0" sldId="256"/>
        </pc:sldMkLst>
      </pc:sldChg>
      <pc:sldChg chg="modSp mod modNotesTx">
        <pc:chgData name="Janey Irving" userId="effdd303-f77f-4b0e-aead-a47de4d2173f" providerId="ADAL" clId="{8B7226D0-1D1C-4F8F-8F61-A553F119A6D5}" dt="2024-05-09T10:52:57.762" v="10870" actId="20577"/>
        <pc:sldMkLst>
          <pc:docMk/>
          <pc:sldMk cId="0" sldId="257"/>
        </pc:sldMkLst>
        <pc:spChg chg="mod">
          <ac:chgData name="Janey Irving" userId="effdd303-f77f-4b0e-aead-a47de4d2173f" providerId="ADAL" clId="{8B7226D0-1D1C-4F8F-8F61-A553F119A6D5}" dt="2024-04-22T10:54:12.472" v="163" actId="2711"/>
          <ac:spMkLst>
            <pc:docMk/>
            <pc:sldMk cId="0" sldId="257"/>
            <ac:spMk id="5" creationId="{00000000-0000-0000-0000-000000000000}"/>
          </ac:spMkLst>
        </pc:spChg>
      </pc:sldChg>
      <pc:sldChg chg="modSp mod modNotesTx">
        <pc:chgData name="Janey Irving" userId="effdd303-f77f-4b0e-aead-a47de4d2173f" providerId="ADAL" clId="{8B7226D0-1D1C-4F8F-8F61-A553F119A6D5}" dt="2024-05-09T10:53:12.073" v="10876" actId="20577"/>
        <pc:sldMkLst>
          <pc:docMk/>
          <pc:sldMk cId="0" sldId="258"/>
        </pc:sldMkLst>
        <pc:spChg chg="mod">
          <ac:chgData name="Janey Irving" userId="effdd303-f77f-4b0e-aead-a47de4d2173f" providerId="ADAL" clId="{8B7226D0-1D1C-4F8F-8F61-A553F119A6D5}" dt="2024-04-22T10:54:25.999" v="164" actId="2711"/>
          <ac:spMkLst>
            <pc:docMk/>
            <pc:sldMk cId="0" sldId="258"/>
            <ac:spMk id="3" creationId="{00000000-0000-0000-0000-000000000000}"/>
          </ac:spMkLst>
        </pc:spChg>
        <pc:spChg chg="mod">
          <ac:chgData name="Janey Irving" userId="effdd303-f77f-4b0e-aead-a47de4d2173f" providerId="ADAL" clId="{8B7226D0-1D1C-4F8F-8F61-A553F119A6D5}" dt="2024-04-22T10:53:37.168" v="161" actId="12"/>
          <ac:spMkLst>
            <pc:docMk/>
            <pc:sldMk cId="0" sldId="258"/>
            <ac:spMk id="4" creationId="{00000000-0000-0000-0000-000000000000}"/>
          </ac:spMkLst>
        </pc:spChg>
      </pc:sldChg>
      <pc:sldChg chg="modSp mod modNotesTx">
        <pc:chgData name="Janey Irving" userId="effdd303-f77f-4b0e-aead-a47de4d2173f" providerId="ADAL" clId="{8B7226D0-1D1C-4F8F-8F61-A553F119A6D5}" dt="2024-05-09T10:53:17.564" v="10878" actId="20577"/>
        <pc:sldMkLst>
          <pc:docMk/>
          <pc:sldMk cId="0" sldId="259"/>
        </pc:sldMkLst>
        <pc:spChg chg="mod">
          <ac:chgData name="Janey Irving" userId="effdd303-f77f-4b0e-aead-a47de4d2173f" providerId="ADAL" clId="{8B7226D0-1D1C-4F8F-8F61-A553F119A6D5}" dt="2024-04-22T10:53:56.957" v="162" actId="255"/>
          <ac:spMkLst>
            <pc:docMk/>
            <pc:sldMk cId="0" sldId="259"/>
            <ac:spMk id="4" creationId="{00000000-0000-0000-0000-000000000000}"/>
          </ac:spMkLst>
        </pc:spChg>
      </pc:sldChg>
      <pc:sldChg chg="modSp mod modNotesTx">
        <pc:chgData name="Janey Irving" userId="effdd303-f77f-4b0e-aead-a47de4d2173f" providerId="ADAL" clId="{8B7226D0-1D1C-4F8F-8F61-A553F119A6D5}" dt="2024-05-09T10:52:33.802" v="10862"/>
        <pc:sldMkLst>
          <pc:docMk/>
          <pc:sldMk cId="0" sldId="260"/>
        </pc:sldMkLst>
        <pc:spChg chg="mod">
          <ac:chgData name="Janey Irving" userId="effdd303-f77f-4b0e-aead-a47de4d2173f" providerId="ADAL" clId="{8B7226D0-1D1C-4F8F-8F61-A553F119A6D5}" dt="2024-04-22T10:48:10.878" v="70" actId="14100"/>
          <ac:spMkLst>
            <pc:docMk/>
            <pc:sldMk cId="0" sldId="260"/>
            <ac:spMk id="4" creationId="{00000000-0000-0000-0000-000000000000}"/>
          </ac:spMkLst>
        </pc:spChg>
      </pc:sldChg>
      <pc:sldChg chg="addSp modSp mod modNotes modNotesTx">
        <pc:chgData name="Janey Irving" userId="effdd303-f77f-4b0e-aead-a47de4d2173f" providerId="ADAL" clId="{8B7226D0-1D1C-4F8F-8F61-A553F119A6D5}" dt="2024-05-09T10:53:22.462" v="10879" actId="113"/>
        <pc:sldMkLst>
          <pc:docMk/>
          <pc:sldMk cId="0" sldId="261"/>
        </pc:sldMkLst>
        <pc:graphicFrameChg chg="add mod">
          <ac:chgData name="Janey Irving" userId="effdd303-f77f-4b0e-aead-a47de4d2173f" providerId="ADAL" clId="{8B7226D0-1D1C-4F8F-8F61-A553F119A6D5}" dt="2024-05-09T08:16:46.065" v="8243" actId="20577"/>
          <ac:graphicFrameMkLst>
            <pc:docMk/>
            <pc:sldMk cId="0" sldId="261"/>
            <ac:graphicFrameMk id="3" creationId="{3C3877D7-E875-F80E-0AD2-A1477BC1066C}"/>
          </ac:graphicFrameMkLst>
        </pc:graphicFrameChg>
      </pc:sldChg>
      <pc:sldChg chg="addSp modSp mod modNotesTx">
        <pc:chgData name="Janey Irving" userId="effdd303-f77f-4b0e-aead-a47de4d2173f" providerId="ADAL" clId="{8B7226D0-1D1C-4F8F-8F61-A553F119A6D5}" dt="2024-05-09T10:53:47.633" v="10889" actId="20577"/>
        <pc:sldMkLst>
          <pc:docMk/>
          <pc:sldMk cId="0" sldId="262"/>
        </pc:sldMkLst>
        <pc:spChg chg="mod">
          <ac:chgData name="Janey Irving" userId="effdd303-f77f-4b0e-aead-a47de4d2173f" providerId="ADAL" clId="{8B7226D0-1D1C-4F8F-8F61-A553F119A6D5}" dt="2024-04-22T11:01:52.636" v="356" actId="1076"/>
          <ac:spMkLst>
            <pc:docMk/>
            <pc:sldMk cId="0" sldId="262"/>
            <ac:spMk id="4" creationId="{00000000-0000-0000-0000-000000000000}"/>
          </ac:spMkLst>
        </pc:spChg>
        <pc:spChg chg="mod">
          <ac:chgData name="Janey Irving" userId="effdd303-f77f-4b0e-aead-a47de4d2173f" providerId="ADAL" clId="{8B7226D0-1D1C-4F8F-8F61-A553F119A6D5}" dt="2024-04-22T10:59:54.002" v="248"/>
          <ac:spMkLst>
            <pc:docMk/>
            <pc:sldMk cId="0" sldId="262"/>
            <ac:spMk id="8" creationId="{71FED190-6C7B-8C71-724D-5FA685B14DF0}"/>
          </ac:spMkLst>
        </pc:spChg>
        <pc:grpChg chg="add mod">
          <ac:chgData name="Janey Irving" userId="effdd303-f77f-4b0e-aead-a47de4d2173f" providerId="ADAL" clId="{8B7226D0-1D1C-4F8F-8F61-A553F119A6D5}" dt="2024-04-22T10:59:56.517" v="249" actId="1076"/>
          <ac:grpSpMkLst>
            <pc:docMk/>
            <pc:sldMk cId="0" sldId="262"/>
            <ac:grpSpMk id="6" creationId="{3EFB4B4F-3A98-5116-B2C5-398945B41DD8}"/>
          </ac:grpSpMkLst>
        </pc:grpChg>
        <pc:picChg chg="mod">
          <ac:chgData name="Janey Irving" userId="effdd303-f77f-4b0e-aead-a47de4d2173f" providerId="ADAL" clId="{8B7226D0-1D1C-4F8F-8F61-A553F119A6D5}" dt="2024-04-22T10:59:54.002" v="248"/>
          <ac:picMkLst>
            <pc:docMk/>
            <pc:sldMk cId="0" sldId="262"/>
            <ac:picMk id="7" creationId="{0976641B-025C-0FEA-F949-DCDAE73FAA6D}"/>
          </ac:picMkLst>
        </pc:picChg>
      </pc:sldChg>
      <pc:sldChg chg="addSp modSp mod modNotesTx">
        <pc:chgData name="Janey Irving" userId="effdd303-f77f-4b0e-aead-a47de4d2173f" providerId="ADAL" clId="{8B7226D0-1D1C-4F8F-8F61-A553F119A6D5}" dt="2024-05-09T10:54:03.252" v="10896" actId="20577"/>
        <pc:sldMkLst>
          <pc:docMk/>
          <pc:sldMk cId="0" sldId="263"/>
        </pc:sldMkLst>
        <pc:spChg chg="mod">
          <ac:chgData name="Janey Irving" userId="effdd303-f77f-4b0e-aead-a47de4d2173f" providerId="ADAL" clId="{8B7226D0-1D1C-4F8F-8F61-A553F119A6D5}" dt="2024-04-22T11:01:55.755" v="357" actId="1076"/>
          <ac:spMkLst>
            <pc:docMk/>
            <pc:sldMk cId="0" sldId="263"/>
            <ac:spMk id="4" creationId="{00000000-0000-0000-0000-000000000000}"/>
          </ac:spMkLst>
        </pc:spChg>
        <pc:spChg chg="add mod">
          <ac:chgData name="Janey Irving" userId="effdd303-f77f-4b0e-aead-a47de4d2173f" providerId="ADAL" clId="{8B7226D0-1D1C-4F8F-8F61-A553F119A6D5}" dt="2024-04-22T10:59:32.383" v="243"/>
          <ac:spMkLst>
            <pc:docMk/>
            <pc:sldMk cId="0" sldId="263"/>
            <ac:spMk id="7" creationId="{A998B9D9-2ECD-79E3-4875-F6871C4EBB11}"/>
          </ac:spMkLst>
        </pc:spChg>
        <pc:grpChg chg="add mod">
          <ac:chgData name="Janey Irving" userId="effdd303-f77f-4b0e-aead-a47de4d2173f" providerId="ADAL" clId="{8B7226D0-1D1C-4F8F-8F61-A553F119A6D5}" dt="2024-04-22T10:59:44.203" v="247" actId="1076"/>
          <ac:grpSpMkLst>
            <pc:docMk/>
            <pc:sldMk cId="0" sldId="263"/>
            <ac:grpSpMk id="5" creationId="{5B99A001-6EE4-A1D7-77E6-76A2B22AF297}"/>
          </ac:grpSpMkLst>
        </pc:grpChg>
        <pc:picChg chg="add mod">
          <ac:chgData name="Janey Irving" userId="effdd303-f77f-4b0e-aead-a47de4d2173f" providerId="ADAL" clId="{8B7226D0-1D1C-4F8F-8F61-A553F119A6D5}" dt="2024-04-22T10:59:32.383" v="243"/>
          <ac:picMkLst>
            <pc:docMk/>
            <pc:sldMk cId="0" sldId="263"/>
            <ac:picMk id="6" creationId="{41E451D7-3BF2-C17F-495B-EDC2B2D65E58}"/>
          </ac:picMkLst>
        </pc:picChg>
      </pc:sldChg>
      <pc:sldChg chg="addSp delSp modSp mod modNotesTx">
        <pc:chgData name="Janey Irving" userId="effdd303-f77f-4b0e-aead-a47de4d2173f" providerId="ADAL" clId="{8B7226D0-1D1C-4F8F-8F61-A553F119A6D5}" dt="2024-05-09T11:49:06.752" v="13024" actId="20577"/>
        <pc:sldMkLst>
          <pc:docMk/>
          <pc:sldMk cId="0" sldId="264"/>
        </pc:sldMkLst>
        <pc:spChg chg="mod">
          <ac:chgData name="Janey Irving" userId="effdd303-f77f-4b0e-aead-a47de4d2173f" providerId="ADAL" clId="{8B7226D0-1D1C-4F8F-8F61-A553F119A6D5}" dt="2024-05-09T11:48:59.871" v="13021" actId="27107"/>
          <ac:spMkLst>
            <pc:docMk/>
            <pc:sldMk cId="0" sldId="264"/>
            <ac:spMk id="2" creationId="{00000000-0000-0000-0000-000000000000}"/>
          </ac:spMkLst>
        </pc:spChg>
        <pc:spChg chg="mod">
          <ac:chgData name="Janey Irving" userId="effdd303-f77f-4b0e-aead-a47de4d2173f" providerId="ADAL" clId="{8B7226D0-1D1C-4F8F-8F61-A553F119A6D5}" dt="2024-05-09T11:46:26.693" v="12970" actId="1076"/>
          <ac:spMkLst>
            <pc:docMk/>
            <pc:sldMk cId="0" sldId="264"/>
            <ac:spMk id="3" creationId="{00000000-0000-0000-0000-000000000000}"/>
          </ac:spMkLst>
        </pc:spChg>
        <pc:spChg chg="add del mod">
          <ac:chgData name="Janey Irving" userId="effdd303-f77f-4b0e-aead-a47de4d2173f" providerId="ADAL" clId="{8B7226D0-1D1C-4F8F-8F61-A553F119A6D5}" dt="2024-05-09T11:25:50.847" v="12527" actId="478"/>
          <ac:spMkLst>
            <pc:docMk/>
            <pc:sldMk cId="0" sldId="264"/>
            <ac:spMk id="5" creationId="{8CF0AA3F-0EF9-68CC-51AB-272E80C9C7F9}"/>
          </ac:spMkLst>
        </pc:spChg>
      </pc:sldChg>
      <pc:sldChg chg="modSp del mod modNotesTx">
        <pc:chgData name="Janey Irving" userId="effdd303-f77f-4b0e-aead-a47de4d2173f" providerId="ADAL" clId="{8B7226D0-1D1C-4F8F-8F61-A553F119A6D5}" dt="2024-04-22T12:33:50.034" v="1638" actId="2696"/>
        <pc:sldMkLst>
          <pc:docMk/>
          <pc:sldMk cId="0" sldId="265"/>
        </pc:sldMkLst>
        <pc:spChg chg="mod">
          <ac:chgData name="Janey Irving" userId="effdd303-f77f-4b0e-aead-a47de4d2173f" providerId="ADAL" clId="{8B7226D0-1D1C-4F8F-8F61-A553F119A6D5}" dt="2024-04-22T12:33:37.148" v="1637" actId="1076"/>
          <ac:spMkLst>
            <pc:docMk/>
            <pc:sldMk cId="0" sldId="265"/>
            <ac:spMk id="6" creationId="{00000000-0000-0000-0000-000000000000}"/>
          </ac:spMkLst>
        </pc:spChg>
      </pc:sldChg>
      <pc:sldChg chg="addSp modSp mod modNotesTx">
        <pc:chgData name="Janey Irving" userId="effdd303-f77f-4b0e-aead-a47de4d2173f" providerId="ADAL" clId="{8B7226D0-1D1C-4F8F-8F61-A553F119A6D5}" dt="2024-05-09T11:00:51.395" v="11214" actId="20577"/>
        <pc:sldMkLst>
          <pc:docMk/>
          <pc:sldMk cId="0" sldId="266"/>
        </pc:sldMkLst>
        <pc:spChg chg="mod">
          <ac:chgData name="Janey Irving" userId="effdd303-f77f-4b0e-aead-a47de4d2173f" providerId="ADAL" clId="{8B7226D0-1D1C-4F8F-8F61-A553F119A6D5}" dt="2024-05-08T15:10:22.518" v="3677" actId="1076"/>
          <ac:spMkLst>
            <pc:docMk/>
            <pc:sldMk cId="0" sldId="266"/>
            <ac:spMk id="4" creationId="{00000000-0000-0000-0000-000000000000}"/>
          </ac:spMkLst>
        </pc:spChg>
        <pc:spChg chg="mod">
          <ac:chgData name="Janey Irving" userId="effdd303-f77f-4b0e-aead-a47de4d2173f" providerId="ADAL" clId="{8B7226D0-1D1C-4F8F-8F61-A553F119A6D5}" dt="2024-05-08T15:10:12.102" v="3673" actId="1076"/>
          <ac:spMkLst>
            <pc:docMk/>
            <pc:sldMk cId="0" sldId="266"/>
            <ac:spMk id="5" creationId="{00000000-0000-0000-0000-000000000000}"/>
          </ac:spMkLst>
        </pc:spChg>
        <pc:spChg chg="mod">
          <ac:chgData name="Janey Irving" userId="effdd303-f77f-4b0e-aead-a47de4d2173f" providerId="ADAL" clId="{8B7226D0-1D1C-4F8F-8F61-A553F119A6D5}" dt="2024-05-08T15:10:14.422" v="3674" actId="1076"/>
          <ac:spMkLst>
            <pc:docMk/>
            <pc:sldMk cId="0" sldId="266"/>
            <ac:spMk id="6" creationId="{00000000-0000-0000-0000-000000000000}"/>
          </ac:spMkLst>
        </pc:spChg>
        <pc:spChg chg="mod">
          <ac:chgData name="Janey Irving" userId="effdd303-f77f-4b0e-aead-a47de4d2173f" providerId="ADAL" clId="{8B7226D0-1D1C-4F8F-8F61-A553F119A6D5}" dt="2024-05-08T15:10:17.231" v="3675" actId="1076"/>
          <ac:spMkLst>
            <pc:docMk/>
            <pc:sldMk cId="0" sldId="266"/>
            <ac:spMk id="7" creationId="{00000000-0000-0000-0000-000000000000}"/>
          </ac:spMkLst>
        </pc:spChg>
        <pc:spChg chg="mod">
          <ac:chgData name="Janey Irving" userId="effdd303-f77f-4b0e-aead-a47de4d2173f" providerId="ADAL" clId="{8B7226D0-1D1C-4F8F-8F61-A553F119A6D5}" dt="2024-05-08T15:10:19.688" v="3676" actId="1076"/>
          <ac:spMkLst>
            <pc:docMk/>
            <pc:sldMk cId="0" sldId="266"/>
            <ac:spMk id="8" creationId="{00000000-0000-0000-0000-000000000000}"/>
          </ac:spMkLst>
        </pc:spChg>
        <pc:spChg chg="mod">
          <ac:chgData name="Janey Irving" userId="effdd303-f77f-4b0e-aead-a47de4d2173f" providerId="ADAL" clId="{8B7226D0-1D1C-4F8F-8F61-A553F119A6D5}" dt="2024-04-22T12:34:15.738" v="1648"/>
          <ac:spMkLst>
            <pc:docMk/>
            <pc:sldMk cId="0" sldId="266"/>
            <ac:spMk id="12" creationId="{3CECC924-AB9F-87A1-A50C-D8365BC51EDA}"/>
          </ac:spMkLst>
        </pc:spChg>
        <pc:grpChg chg="add mod">
          <ac:chgData name="Janey Irving" userId="effdd303-f77f-4b0e-aead-a47de4d2173f" providerId="ADAL" clId="{8B7226D0-1D1C-4F8F-8F61-A553F119A6D5}" dt="2024-04-22T12:34:15.738" v="1648"/>
          <ac:grpSpMkLst>
            <pc:docMk/>
            <pc:sldMk cId="0" sldId="266"/>
            <ac:grpSpMk id="10" creationId="{2441C6E0-709A-F566-761C-F0985C576EE2}"/>
          </ac:grpSpMkLst>
        </pc:grpChg>
        <pc:picChg chg="mod">
          <ac:chgData name="Janey Irving" userId="effdd303-f77f-4b0e-aead-a47de4d2173f" providerId="ADAL" clId="{8B7226D0-1D1C-4F8F-8F61-A553F119A6D5}" dt="2024-04-22T12:34:15.738" v="1648"/>
          <ac:picMkLst>
            <pc:docMk/>
            <pc:sldMk cId="0" sldId="266"/>
            <ac:picMk id="11" creationId="{1D9F4D1D-692E-ABA0-E499-AE553A771DD5}"/>
          </ac:picMkLst>
        </pc:picChg>
      </pc:sldChg>
      <pc:sldChg chg="addSp delSp modSp mod modNotesTx">
        <pc:chgData name="Janey Irving" userId="effdd303-f77f-4b0e-aead-a47de4d2173f" providerId="ADAL" clId="{8B7226D0-1D1C-4F8F-8F61-A553F119A6D5}" dt="2024-05-09T09:38:41.698" v="10861" actId="20577"/>
        <pc:sldMkLst>
          <pc:docMk/>
          <pc:sldMk cId="0" sldId="267"/>
        </pc:sldMkLst>
        <pc:spChg chg="mod">
          <ac:chgData name="Janey Irving" userId="effdd303-f77f-4b0e-aead-a47de4d2173f" providerId="ADAL" clId="{8B7226D0-1D1C-4F8F-8F61-A553F119A6D5}" dt="2024-05-08T15:42:37.288" v="4718" actId="255"/>
          <ac:spMkLst>
            <pc:docMk/>
            <pc:sldMk cId="0" sldId="267"/>
            <ac:spMk id="2" creationId="{00000000-0000-0000-0000-000000000000}"/>
          </ac:spMkLst>
        </pc:spChg>
        <pc:spChg chg="mod">
          <ac:chgData name="Janey Irving" userId="effdd303-f77f-4b0e-aead-a47de4d2173f" providerId="ADAL" clId="{8B7226D0-1D1C-4F8F-8F61-A553F119A6D5}" dt="2024-05-08T15:52:18.528" v="5468" actId="20577"/>
          <ac:spMkLst>
            <pc:docMk/>
            <pc:sldMk cId="0" sldId="267"/>
            <ac:spMk id="3" creationId="{00000000-0000-0000-0000-000000000000}"/>
          </ac:spMkLst>
        </pc:spChg>
        <pc:spChg chg="add del mod">
          <ac:chgData name="Janey Irving" userId="effdd303-f77f-4b0e-aead-a47de4d2173f" providerId="ADAL" clId="{8B7226D0-1D1C-4F8F-8F61-A553F119A6D5}" dt="2024-05-08T15:51:11.996" v="5338"/>
          <ac:spMkLst>
            <pc:docMk/>
            <pc:sldMk cId="0" sldId="267"/>
            <ac:spMk id="4" creationId="{0B2E244C-A81A-A302-008D-BEDC9F806526}"/>
          </ac:spMkLst>
        </pc:spChg>
        <pc:spChg chg="mod">
          <ac:chgData name="Janey Irving" userId="effdd303-f77f-4b0e-aead-a47de4d2173f" providerId="ADAL" clId="{8B7226D0-1D1C-4F8F-8F61-A553F119A6D5}" dt="2024-05-08T15:49:05.139" v="5166"/>
          <ac:spMkLst>
            <pc:docMk/>
            <pc:sldMk cId="0" sldId="267"/>
            <ac:spMk id="7" creationId="{C57FCFA9-4EB7-66A8-820F-474817476A00}"/>
          </ac:spMkLst>
        </pc:spChg>
        <pc:grpChg chg="add mod">
          <ac:chgData name="Janey Irving" userId="effdd303-f77f-4b0e-aead-a47de4d2173f" providerId="ADAL" clId="{8B7226D0-1D1C-4F8F-8F61-A553F119A6D5}" dt="2024-05-08T15:52:46.621" v="5484" actId="1076"/>
          <ac:grpSpMkLst>
            <pc:docMk/>
            <pc:sldMk cId="0" sldId="267"/>
            <ac:grpSpMk id="5" creationId="{C41B35A0-3077-9ADF-1C03-01A6CE9C248F}"/>
          </ac:grpSpMkLst>
        </pc:grpChg>
        <pc:picChg chg="mod">
          <ac:chgData name="Janey Irving" userId="effdd303-f77f-4b0e-aead-a47de4d2173f" providerId="ADAL" clId="{8B7226D0-1D1C-4F8F-8F61-A553F119A6D5}" dt="2024-05-08T15:49:05.139" v="5166"/>
          <ac:picMkLst>
            <pc:docMk/>
            <pc:sldMk cId="0" sldId="267"/>
            <ac:picMk id="6" creationId="{DA7394A3-2C06-DADB-239C-694B11C2BC34}"/>
          </ac:picMkLst>
        </pc:picChg>
      </pc:sldChg>
      <pc:sldChg chg="modSp mod ord modNotesTx">
        <pc:chgData name="Janey Irving" userId="effdd303-f77f-4b0e-aead-a47de4d2173f" providerId="ADAL" clId="{8B7226D0-1D1C-4F8F-8F61-A553F119A6D5}" dt="2024-05-09T11:01:14.034" v="11220" actId="113"/>
        <pc:sldMkLst>
          <pc:docMk/>
          <pc:sldMk cId="0" sldId="268"/>
        </pc:sldMkLst>
        <pc:spChg chg="mod">
          <ac:chgData name="Janey Irving" userId="effdd303-f77f-4b0e-aead-a47de4d2173f" providerId="ADAL" clId="{8B7226D0-1D1C-4F8F-8F61-A553F119A6D5}" dt="2024-04-22T12:37:59.805" v="1836" actId="14100"/>
          <ac:spMkLst>
            <pc:docMk/>
            <pc:sldMk cId="0" sldId="268"/>
            <ac:spMk id="2" creationId="{00000000-0000-0000-0000-000000000000}"/>
          </ac:spMkLst>
        </pc:spChg>
      </pc:sldChg>
      <pc:sldChg chg="addSp modSp mod modNotes modNotesTx">
        <pc:chgData name="Janey Irving" userId="effdd303-f77f-4b0e-aead-a47de4d2173f" providerId="ADAL" clId="{8B7226D0-1D1C-4F8F-8F61-A553F119A6D5}" dt="2024-05-09T11:01:39.044" v="11229" actId="20577"/>
        <pc:sldMkLst>
          <pc:docMk/>
          <pc:sldMk cId="0" sldId="269"/>
        </pc:sldMkLst>
        <pc:spChg chg="mod">
          <ac:chgData name="Janey Irving" userId="effdd303-f77f-4b0e-aead-a47de4d2173f" providerId="ADAL" clId="{8B7226D0-1D1C-4F8F-8F61-A553F119A6D5}" dt="2024-05-09T08:47:50.128" v="9369" actId="14100"/>
          <ac:spMkLst>
            <pc:docMk/>
            <pc:sldMk cId="0" sldId="269"/>
            <ac:spMk id="4" creationId="{00000000-0000-0000-0000-000000000000}"/>
          </ac:spMkLst>
        </pc:spChg>
        <pc:spChg chg="mod">
          <ac:chgData name="Janey Irving" userId="effdd303-f77f-4b0e-aead-a47de4d2173f" providerId="ADAL" clId="{8B7226D0-1D1C-4F8F-8F61-A553F119A6D5}" dt="2024-04-22T11:27:17.598" v="722"/>
          <ac:spMkLst>
            <pc:docMk/>
            <pc:sldMk cId="0" sldId="269"/>
            <ac:spMk id="7" creationId="{162C1163-E4EB-62FA-253E-05D9041165C2}"/>
          </ac:spMkLst>
        </pc:spChg>
        <pc:grpChg chg="add mod">
          <ac:chgData name="Janey Irving" userId="effdd303-f77f-4b0e-aead-a47de4d2173f" providerId="ADAL" clId="{8B7226D0-1D1C-4F8F-8F61-A553F119A6D5}" dt="2024-04-22T11:27:17.598" v="722"/>
          <ac:grpSpMkLst>
            <pc:docMk/>
            <pc:sldMk cId="0" sldId="269"/>
            <ac:grpSpMk id="5" creationId="{3BC29879-5A65-14C1-9EB8-5244D9B0B4B4}"/>
          </ac:grpSpMkLst>
        </pc:grpChg>
        <pc:picChg chg="mod">
          <ac:chgData name="Janey Irving" userId="effdd303-f77f-4b0e-aead-a47de4d2173f" providerId="ADAL" clId="{8B7226D0-1D1C-4F8F-8F61-A553F119A6D5}" dt="2024-04-22T11:27:17.598" v="722"/>
          <ac:picMkLst>
            <pc:docMk/>
            <pc:sldMk cId="0" sldId="269"/>
            <ac:picMk id="6" creationId="{EABFF7D9-B11D-BCB8-B147-53D6175BFB34}"/>
          </ac:picMkLst>
        </pc:picChg>
      </pc:sldChg>
      <pc:sldChg chg="ord modNotes modNotesTx">
        <pc:chgData name="Janey Irving" userId="effdd303-f77f-4b0e-aead-a47de4d2173f" providerId="ADAL" clId="{8B7226D0-1D1C-4F8F-8F61-A553F119A6D5}" dt="2024-05-09T11:01:22.026" v="11222" actId="20577"/>
        <pc:sldMkLst>
          <pc:docMk/>
          <pc:sldMk cId="0" sldId="270"/>
        </pc:sldMkLst>
      </pc:sldChg>
      <pc:sldChg chg="addSp delSp modSp mod modNotesTx">
        <pc:chgData name="Janey Irving" userId="effdd303-f77f-4b0e-aead-a47de4d2173f" providerId="ADAL" clId="{8B7226D0-1D1C-4F8F-8F61-A553F119A6D5}" dt="2024-05-09T11:01:45.850" v="11231" actId="20577"/>
        <pc:sldMkLst>
          <pc:docMk/>
          <pc:sldMk cId="0" sldId="271"/>
        </pc:sldMkLst>
        <pc:spChg chg="del">
          <ac:chgData name="Janey Irving" userId="effdd303-f77f-4b0e-aead-a47de4d2173f" providerId="ADAL" clId="{8B7226D0-1D1C-4F8F-8F61-A553F119A6D5}" dt="2024-04-22T12:54:49.978" v="3308" actId="478"/>
          <ac:spMkLst>
            <pc:docMk/>
            <pc:sldMk cId="0" sldId="271"/>
            <ac:spMk id="2" creationId="{00000000-0000-0000-0000-000000000000}"/>
          </ac:spMkLst>
        </pc:spChg>
        <pc:spChg chg="del">
          <ac:chgData name="Janey Irving" userId="effdd303-f77f-4b0e-aead-a47de4d2173f" providerId="ADAL" clId="{8B7226D0-1D1C-4F8F-8F61-A553F119A6D5}" dt="2024-04-22T12:54:52.371" v="3309" actId="478"/>
          <ac:spMkLst>
            <pc:docMk/>
            <pc:sldMk cId="0" sldId="271"/>
            <ac:spMk id="5" creationId="{00000000-0000-0000-0000-000000000000}"/>
          </ac:spMkLst>
        </pc:spChg>
        <pc:spChg chg="add mod">
          <ac:chgData name="Janey Irving" userId="effdd303-f77f-4b0e-aead-a47de4d2173f" providerId="ADAL" clId="{8B7226D0-1D1C-4F8F-8F61-A553F119A6D5}" dt="2024-04-22T12:56:04.420" v="3366" actId="1076"/>
          <ac:spMkLst>
            <pc:docMk/>
            <pc:sldMk cId="0" sldId="271"/>
            <ac:spMk id="11" creationId="{4D0C6B14-7FE8-4EB1-B2D1-1DEE1A92FB94}"/>
          </ac:spMkLst>
        </pc:spChg>
      </pc:sldChg>
      <pc:sldChg chg="modSp mod modNotesTx">
        <pc:chgData name="Janey Irving" userId="effdd303-f77f-4b0e-aead-a47de4d2173f" providerId="ADAL" clId="{8B7226D0-1D1C-4F8F-8F61-A553F119A6D5}" dt="2024-05-09T11:02:31.892" v="11245" actId="113"/>
        <pc:sldMkLst>
          <pc:docMk/>
          <pc:sldMk cId="0" sldId="272"/>
        </pc:sldMkLst>
        <pc:spChg chg="mod">
          <ac:chgData name="Janey Irving" userId="effdd303-f77f-4b0e-aead-a47de4d2173f" providerId="ADAL" clId="{8B7226D0-1D1C-4F8F-8F61-A553F119A6D5}" dt="2024-05-08T16:37:20.366" v="6985" actId="20577"/>
          <ac:spMkLst>
            <pc:docMk/>
            <pc:sldMk cId="0" sldId="272"/>
            <ac:spMk id="3" creationId="{00000000-0000-0000-0000-000000000000}"/>
          </ac:spMkLst>
        </pc:spChg>
      </pc:sldChg>
      <pc:sldChg chg="modNotesTx">
        <pc:chgData name="Janey Irving" userId="effdd303-f77f-4b0e-aead-a47de4d2173f" providerId="ADAL" clId="{8B7226D0-1D1C-4F8F-8F61-A553F119A6D5}" dt="2024-05-09T11:02:41.489" v="11249" actId="20577"/>
        <pc:sldMkLst>
          <pc:docMk/>
          <pc:sldMk cId="0" sldId="273"/>
        </pc:sldMkLst>
      </pc:sldChg>
      <pc:sldChg chg="modNotesTx">
        <pc:chgData name="Janey Irving" userId="effdd303-f77f-4b0e-aead-a47de4d2173f" providerId="ADAL" clId="{8B7226D0-1D1C-4F8F-8F61-A553F119A6D5}" dt="2024-05-09T11:03:51.310" v="11347" actId="20577"/>
        <pc:sldMkLst>
          <pc:docMk/>
          <pc:sldMk cId="0" sldId="274"/>
        </pc:sldMkLst>
      </pc:sldChg>
      <pc:sldChg chg="addSp modSp mod modNotesTx">
        <pc:chgData name="Janey Irving" userId="effdd303-f77f-4b0e-aead-a47de4d2173f" providerId="ADAL" clId="{8B7226D0-1D1C-4F8F-8F61-A553F119A6D5}" dt="2024-05-09T11:04:05.269" v="11353" actId="113"/>
        <pc:sldMkLst>
          <pc:docMk/>
          <pc:sldMk cId="0" sldId="275"/>
        </pc:sldMkLst>
        <pc:spChg chg="mod">
          <ac:chgData name="Janey Irving" userId="effdd303-f77f-4b0e-aead-a47de4d2173f" providerId="ADAL" clId="{8B7226D0-1D1C-4F8F-8F61-A553F119A6D5}" dt="2024-05-08T16:46:44.943" v="7802" actId="20577"/>
          <ac:spMkLst>
            <pc:docMk/>
            <pc:sldMk cId="0" sldId="275"/>
            <ac:spMk id="2" creationId="{00000000-0000-0000-0000-000000000000}"/>
          </ac:spMkLst>
        </pc:spChg>
        <pc:spChg chg="mod">
          <ac:chgData name="Janey Irving" userId="effdd303-f77f-4b0e-aead-a47de4d2173f" providerId="ADAL" clId="{8B7226D0-1D1C-4F8F-8F61-A553F119A6D5}" dt="2024-04-22T12:50:08.818" v="2980"/>
          <ac:spMkLst>
            <pc:docMk/>
            <pc:sldMk cId="0" sldId="275"/>
            <ac:spMk id="6" creationId="{0BAD2497-1AE3-BAC6-E6A9-7165343E635B}"/>
          </ac:spMkLst>
        </pc:spChg>
        <pc:grpChg chg="add mod">
          <ac:chgData name="Janey Irving" userId="effdd303-f77f-4b0e-aead-a47de4d2173f" providerId="ADAL" clId="{8B7226D0-1D1C-4F8F-8F61-A553F119A6D5}" dt="2024-04-22T12:50:12.713" v="2981" actId="1076"/>
          <ac:grpSpMkLst>
            <pc:docMk/>
            <pc:sldMk cId="0" sldId="275"/>
            <ac:grpSpMk id="4" creationId="{30BA1096-230E-035A-0237-4786532759D0}"/>
          </ac:grpSpMkLst>
        </pc:grpChg>
        <pc:picChg chg="mod">
          <ac:chgData name="Janey Irving" userId="effdd303-f77f-4b0e-aead-a47de4d2173f" providerId="ADAL" clId="{8B7226D0-1D1C-4F8F-8F61-A553F119A6D5}" dt="2024-04-22T12:50:08.818" v="2980"/>
          <ac:picMkLst>
            <pc:docMk/>
            <pc:sldMk cId="0" sldId="275"/>
            <ac:picMk id="5" creationId="{ECC0AEA0-A13C-BBE7-34B3-DC467C5A3D17}"/>
          </ac:picMkLst>
        </pc:picChg>
      </pc:sldChg>
      <pc:sldChg chg="addSp modSp mod modNotesTx">
        <pc:chgData name="Janey Irving" userId="effdd303-f77f-4b0e-aead-a47de4d2173f" providerId="ADAL" clId="{8B7226D0-1D1C-4F8F-8F61-A553F119A6D5}" dt="2024-05-09T11:04:09.043" v="11354" actId="113"/>
        <pc:sldMkLst>
          <pc:docMk/>
          <pc:sldMk cId="0" sldId="276"/>
        </pc:sldMkLst>
        <pc:spChg chg="mod">
          <ac:chgData name="Janey Irving" userId="effdd303-f77f-4b0e-aead-a47de4d2173f" providerId="ADAL" clId="{8B7226D0-1D1C-4F8F-8F61-A553F119A6D5}" dt="2024-05-09T08:58:27.976" v="10811" actId="1076"/>
          <ac:spMkLst>
            <pc:docMk/>
            <pc:sldMk cId="0" sldId="276"/>
            <ac:spMk id="2" creationId="{00000000-0000-0000-0000-000000000000}"/>
          </ac:spMkLst>
        </pc:spChg>
        <pc:spChg chg="mod">
          <ac:chgData name="Janey Irving" userId="effdd303-f77f-4b0e-aead-a47de4d2173f" providerId="ADAL" clId="{8B7226D0-1D1C-4F8F-8F61-A553F119A6D5}" dt="2024-05-09T08:58:18.251" v="10807"/>
          <ac:spMkLst>
            <pc:docMk/>
            <pc:sldMk cId="0" sldId="276"/>
            <ac:spMk id="4" creationId="{CC6B3389-E5D8-C63B-5A14-D0F4BA74FABE}"/>
          </ac:spMkLst>
        </pc:spChg>
        <pc:grpChg chg="add mod">
          <ac:chgData name="Janey Irving" userId="effdd303-f77f-4b0e-aead-a47de4d2173f" providerId="ADAL" clId="{8B7226D0-1D1C-4F8F-8F61-A553F119A6D5}" dt="2024-05-09T08:58:46.815" v="10815" actId="1076"/>
          <ac:grpSpMkLst>
            <pc:docMk/>
            <pc:sldMk cId="0" sldId="276"/>
            <ac:grpSpMk id="3" creationId="{27CDA63D-447A-C42E-9373-07626230A759}"/>
          </ac:grpSpMkLst>
        </pc:grpChg>
      </pc:sldChg>
      <pc:sldChg chg="del">
        <pc:chgData name="Janey Irving" userId="effdd303-f77f-4b0e-aead-a47de4d2173f" providerId="ADAL" clId="{8B7226D0-1D1C-4F8F-8F61-A553F119A6D5}" dt="2024-05-08T16:48:38.723" v="7872" actId="2696"/>
        <pc:sldMkLst>
          <pc:docMk/>
          <pc:sldMk cId="0" sldId="277"/>
        </pc:sldMkLst>
      </pc:sldChg>
      <pc:sldChg chg="addSp delSp modSp mod modNotesTx">
        <pc:chgData name="Janey Irving" userId="effdd303-f77f-4b0e-aead-a47de4d2173f" providerId="ADAL" clId="{8B7226D0-1D1C-4F8F-8F61-A553F119A6D5}" dt="2024-05-09T11:10:30.882" v="11710" actId="20577"/>
        <pc:sldMkLst>
          <pc:docMk/>
          <pc:sldMk cId="0" sldId="278"/>
        </pc:sldMkLst>
        <pc:spChg chg="mod">
          <ac:chgData name="Janey Irving" userId="effdd303-f77f-4b0e-aead-a47de4d2173f" providerId="ADAL" clId="{8B7226D0-1D1C-4F8F-8F61-A553F119A6D5}" dt="2024-05-09T11:09:30.719" v="11674" actId="20577"/>
          <ac:spMkLst>
            <pc:docMk/>
            <pc:sldMk cId="0" sldId="278"/>
            <ac:spMk id="3" creationId="{00000000-0000-0000-0000-000000000000}"/>
          </ac:spMkLst>
        </pc:spChg>
        <pc:spChg chg="del mod">
          <ac:chgData name="Janey Irving" userId="effdd303-f77f-4b0e-aead-a47de4d2173f" providerId="ADAL" clId="{8B7226D0-1D1C-4F8F-8F61-A553F119A6D5}" dt="2024-05-09T11:09:20.504" v="11665"/>
          <ac:spMkLst>
            <pc:docMk/>
            <pc:sldMk cId="0" sldId="278"/>
            <ac:spMk id="4" creationId="{00000000-0000-0000-0000-000000000000}"/>
          </ac:spMkLst>
        </pc:spChg>
        <pc:spChg chg="del mod">
          <ac:chgData name="Janey Irving" userId="effdd303-f77f-4b0e-aead-a47de4d2173f" providerId="ADAL" clId="{8B7226D0-1D1C-4F8F-8F61-A553F119A6D5}" dt="2024-05-09T11:09:20.521" v="11669"/>
          <ac:spMkLst>
            <pc:docMk/>
            <pc:sldMk cId="0" sldId="278"/>
            <ac:spMk id="5" creationId="{00000000-0000-0000-0000-000000000000}"/>
          </ac:spMkLst>
        </pc:spChg>
        <pc:spChg chg="del mod">
          <ac:chgData name="Janey Irving" userId="effdd303-f77f-4b0e-aead-a47de4d2173f" providerId="ADAL" clId="{8B7226D0-1D1C-4F8F-8F61-A553F119A6D5}" dt="2024-05-09T11:06:02.899" v="11471"/>
          <ac:spMkLst>
            <pc:docMk/>
            <pc:sldMk cId="0" sldId="278"/>
            <ac:spMk id="6" creationId="{00000000-0000-0000-0000-000000000000}"/>
          </ac:spMkLst>
        </pc:spChg>
        <pc:spChg chg="mod">
          <ac:chgData name="Janey Irving" userId="effdd303-f77f-4b0e-aead-a47de4d2173f" providerId="ADAL" clId="{8B7226D0-1D1C-4F8F-8F61-A553F119A6D5}" dt="2024-05-09T11:08:08.349" v="11598" actId="21"/>
          <ac:spMkLst>
            <pc:docMk/>
            <pc:sldMk cId="0" sldId="278"/>
            <ac:spMk id="7" creationId="{00000000-0000-0000-0000-000000000000}"/>
          </ac:spMkLst>
        </pc:spChg>
        <pc:spChg chg="del mod">
          <ac:chgData name="Janey Irving" userId="effdd303-f77f-4b0e-aead-a47de4d2173f" providerId="ADAL" clId="{8B7226D0-1D1C-4F8F-8F61-A553F119A6D5}" dt="2024-05-09T11:09:20.520" v="11667"/>
          <ac:spMkLst>
            <pc:docMk/>
            <pc:sldMk cId="0" sldId="278"/>
            <ac:spMk id="8" creationId="{00000000-0000-0000-0000-000000000000}"/>
          </ac:spMkLst>
        </pc:spChg>
        <pc:spChg chg="mod">
          <ac:chgData name="Janey Irving" userId="effdd303-f77f-4b0e-aead-a47de4d2173f" providerId="ADAL" clId="{8B7226D0-1D1C-4F8F-8F61-A553F119A6D5}" dt="2024-05-09T08:59:24.188" v="10816"/>
          <ac:spMkLst>
            <pc:docMk/>
            <pc:sldMk cId="0" sldId="278"/>
            <ac:spMk id="11" creationId="{765050DB-5D77-2715-E2FB-ACCE92FB5FA5}"/>
          </ac:spMkLst>
        </pc:spChg>
        <pc:grpChg chg="add mod">
          <ac:chgData name="Janey Irving" userId="effdd303-f77f-4b0e-aead-a47de4d2173f" providerId="ADAL" clId="{8B7226D0-1D1C-4F8F-8F61-A553F119A6D5}" dt="2024-05-09T08:59:26.480" v="10817" actId="1076"/>
          <ac:grpSpMkLst>
            <pc:docMk/>
            <pc:sldMk cId="0" sldId="278"/>
            <ac:grpSpMk id="9" creationId="{B5722385-72F8-299A-5191-147EF866A1A7}"/>
          </ac:grpSpMkLst>
        </pc:grpChg>
        <pc:picChg chg="mod">
          <ac:chgData name="Janey Irving" userId="effdd303-f77f-4b0e-aead-a47de4d2173f" providerId="ADAL" clId="{8B7226D0-1D1C-4F8F-8F61-A553F119A6D5}" dt="2024-05-09T08:59:24.188" v="10816"/>
          <ac:picMkLst>
            <pc:docMk/>
            <pc:sldMk cId="0" sldId="278"/>
            <ac:picMk id="10" creationId="{B1931CE9-C50B-B7C6-ED2F-B05CF922F800}"/>
          </ac:picMkLst>
        </pc:picChg>
      </pc:sldChg>
      <pc:sldChg chg="delSp modSp mod ord modNotesTx">
        <pc:chgData name="Janey Irving" userId="effdd303-f77f-4b0e-aead-a47de4d2173f" providerId="ADAL" clId="{8B7226D0-1D1C-4F8F-8F61-A553F119A6D5}" dt="2024-05-09T11:17:00.698" v="12509" actId="113"/>
        <pc:sldMkLst>
          <pc:docMk/>
          <pc:sldMk cId="0" sldId="279"/>
        </pc:sldMkLst>
        <pc:spChg chg="del mod">
          <ac:chgData name="Janey Irving" userId="effdd303-f77f-4b0e-aead-a47de4d2173f" providerId="ADAL" clId="{8B7226D0-1D1C-4F8F-8F61-A553F119A6D5}" dt="2024-05-08T16:09:07.880" v="5874" actId="478"/>
          <ac:spMkLst>
            <pc:docMk/>
            <pc:sldMk cId="0" sldId="279"/>
            <ac:spMk id="3" creationId="{00000000-0000-0000-0000-000000000000}"/>
          </ac:spMkLst>
        </pc:spChg>
        <pc:spChg chg="mod">
          <ac:chgData name="Janey Irving" userId="effdd303-f77f-4b0e-aead-a47de4d2173f" providerId="ADAL" clId="{8B7226D0-1D1C-4F8F-8F61-A553F119A6D5}" dt="2024-05-08T16:09:18.325" v="5879" actId="1076"/>
          <ac:spMkLst>
            <pc:docMk/>
            <pc:sldMk cId="0" sldId="279"/>
            <ac:spMk id="6" creationId="{00000000-0000-0000-0000-000000000000}"/>
          </ac:spMkLst>
        </pc:spChg>
      </pc:sldChg>
      <pc:sldChg chg="modSp mod ord modNotesTx">
        <pc:chgData name="Janey Irving" userId="effdd303-f77f-4b0e-aead-a47de4d2173f" providerId="ADAL" clId="{8B7226D0-1D1C-4F8F-8F61-A553F119A6D5}" dt="2024-05-09T11:17:05.006" v="12510" actId="113"/>
        <pc:sldMkLst>
          <pc:docMk/>
          <pc:sldMk cId="0" sldId="280"/>
        </pc:sldMkLst>
        <pc:spChg chg="mod">
          <ac:chgData name="Janey Irving" userId="effdd303-f77f-4b0e-aead-a47de4d2173f" providerId="ADAL" clId="{8B7226D0-1D1C-4F8F-8F61-A553F119A6D5}" dt="2024-05-08T16:10:27.420" v="5941" actId="1076"/>
          <ac:spMkLst>
            <pc:docMk/>
            <pc:sldMk cId="0" sldId="280"/>
            <ac:spMk id="6" creationId="{00000000-0000-0000-0000-000000000000}"/>
          </ac:spMkLst>
        </pc:spChg>
        <pc:spChg chg="mod">
          <ac:chgData name="Janey Irving" userId="effdd303-f77f-4b0e-aead-a47de4d2173f" providerId="ADAL" clId="{8B7226D0-1D1C-4F8F-8F61-A553F119A6D5}" dt="2024-05-08T16:10:51.597" v="5949" actId="1076"/>
          <ac:spMkLst>
            <pc:docMk/>
            <pc:sldMk cId="0" sldId="280"/>
            <ac:spMk id="7" creationId="{00000000-0000-0000-0000-000000000000}"/>
          </ac:spMkLst>
        </pc:spChg>
        <pc:grpChg chg="mod">
          <ac:chgData name="Janey Irving" userId="effdd303-f77f-4b0e-aead-a47de4d2173f" providerId="ADAL" clId="{8B7226D0-1D1C-4F8F-8F61-A553F119A6D5}" dt="2024-05-08T16:10:55.788" v="5950" actId="1076"/>
          <ac:grpSpMkLst>
            <pc:docMk/>
            <pc:sldMk cId="0" sldId="280"/>
            <ac:grpSpMk id="2" creationId="{00000000-0000-0000-0000-000000000000}"/>
          </ac:grpSpMkLst>
        </pc:grpChg>
        <pc:grpChg chg="mod">
          <ac:chgData name="Janey Irving" userId="effdd303-f77f-4b0e-aead-a47de4d2173f" providerId="ADAL" clId="{8B7226D0-1D1C-4F8F-8F61-A553F119A6D5}" dt="2024-05-08T16:10:44.020" v="5948" actId="14100"/>
          <ac:grpSpMkLst>
            <pc:docMk/>
            <pc:sldMk cId="0" sldId="280"/>
            <ac:grpSpMk id="4" creationId="{00000000-0000-0000-0000-000000000000}"/>
          </ac:grpSpMkLst>
        </pc:grpChg>
      </pc:sldChg>
      <pc:sldChg chg="modSp mod ord modNotesTx">
        <pc:chgData name="Janey Irving" userId="effdd303-f77f-4b0e-aead-a47de4d2173f" providerId="ADAL" clId="{8B7226D0-1D1C-4F8F-8F61-A553F119A6D5}" dt="2024-05-09T11:17:08.404" v="12511" actId="113"/>
        <pc:sldMkLst>
          <pc:docMk/>
          <pc:sldMk cId="0" sldId="281"/>
        </pc:sldMkLst>
        <pc:spChg chg="mod">
          <ac:chgData name="Janey Irving" userId="effdd303-f77f-4b0e-aead-a47de4d2173f" providerId="ADAL" clId="{8B7226D0-1D1C-4F8F-8F61-A553F119A6D5}" dt="2024-05-08T16:11:13.468" v="5976" actId="1076"/>
          <ac:spMkLst>
            <pc:docMk/>
            <pc:sldMk cId="0" sldId="281"/>
            <ac:spMk id="4" creationId="{00000000-0000-0000-0000-000000000000}"/>
          </ac:spMkLst>
        </pc:spChg>
      </pc:sldChg>
      <pc:sldChg chg="modSp mod ord modNotesTx">
        <pc:chgData name="Janey Irving" userId="effdd303-f77f-4b0e-aead-a47de4d2173f" providerId="ADAL" clId="{8B7226D0-1D1C-4F8F-8F61-A553F119A6D5}" dt="2024-05-09T11:17:20.786" v="12515" actId="20577"/>
        <pc:sldMkLst>
          <pc:docMk/>
          <pc:sldMk cId="0" sldId="282"/>
        </pc:sldMkLst>
        <pc:spChg chg="mod">
          <ac:chgData name="Janey Irving" userId="effdd303-f77f-4b0e-aead-a47de4d2173f" providerId="ADAL" clId="{8B7226D0-1D1C-4F8F-8F61-A553F119A6D5}" dt="2024-05-08T16:11:21.183" v="5990" actId="20577"/>
          <ac:spMkLst>
            <pc:docMk/>
            <pc:sldMk cId="0" sldId="282"/>
            <ac:spMk id="2" creationId="{00000000-0000-0000-0000-000000000000}"/>
          </ac:spMkLst>
        </pc:spChg>
        <pc:spChg chg="mod">
          <ac:chgData name="Janey Irving" userId="effdd303-f77f-4b0e-aead-a47de4d2173f" providerId="ADAL" clId="{8B7226D0-1D1C-4F8F-8F61-A553F119A6D5}" dt="2024-05-08T16:11:28.276" v="5992" actId="1076"/>
          <ac:spMkLst>
            <pc:docMk/>
            <pc:sldMk cId="0" sldId="282"/>
            <ac:spMk id="3" creationId="{00000000-0000-0000-0000-000000000000}"/>
          </ac:spMkLst>
        </pc:spChg>
        <pc:spChg chg="mod">
          <ac:chgData name="Janey Irving" userId="effdd303-f77f-4b0e-aead-a47de4d2173f" providerId="ADAL" clId="{8B7226D0-1D1C-4F8F-8F61-A553F119A6D5}" dt="2024-05-08T16:11:25.989" v="5991" actId="1076"/>
          <ac:spMkLst>
            <pc:docMk/>
            <pc:sldMk cId="0" sldId="282"/>
            <ac:spMk id="4" creationId="{00000000-0000-0000-0000-000000000000}"/>
          </ac:spMkLst>
        </pc:spChg>
      </pc:sldChg>
      <pc:sldChg chg="addSp delSp modSp mod modNotesTx">
        <pc:chgData name="Janey Irving" userId="effdd303-f77f-4b0e-aead-a47de4d2173f" providerId="ADAL" clId="{8B7226D0-1D1C-4F8F-8F61-A553F119A6D5}" dt="2024-05-09T11:10:40.018" v="11712" actId="113"/>
        <pc:sldMkLst>
          <pc:docMk/>
          <pc:sldMk cId="0" sldId="283"/>
        </pc:sldMkLst>
        <pc:spChg chg="del mod">
          <ac:chgData name="Janey Irving" userId="effdd303-f77f-4b0e-aead-a47de4d2173f" providerId="ADAL" clId="{8B7226D0-1D1C-4F8F-8F61-A553F119A6D5}" dt="2024-05-08T15:00:42.319" v="3542" actId="478"/>
          <ac:spMkLst>
            <pc:docMk/>
            <pc:sldMk cId="0" sldId="283"/>
            <ac:spMk id="2" creationId="{00000000-0000-0000-0000-000000000000}"/>
          </ac:spMkLst>
        </pc:spChg>
        <pc:spChg chg="del mod">
          <ac:chgData name="Janey Irving" userId="effdd303-f77f-4b0e-aead-a47de4d2173f" providerId="ADAL" clId="{8B7226D0-1D1C-4F8F-8F61-A553F119A6D5}" dt="2024-05-08T16:51:27.515" v="8128" actId="478"/>
          <ac:spMkLst>
            <pc:docMk/>
            <pc:sldMk cId="0" sldId="283"/>
            <ac:spMk id="3" creationId="{00000000-0000-0000-0000-000000000000}"/>
          </ac:spMkLst>
        </pc:spChg>
        <pc:spChg chg="mod">
          <ac:chgData name="Janey Irving" userId="effdd303-f77f-4b0e-aead-a47de4d2173f" providerId="ADAL" clId="{8B7226D0-1D1C-4F8F-8F61-A553F119A6D5}" dt="2024-05-08T16:51:06.253" v="8124" actId="313"/>
          <ac:spMkLst>
            <pc:docMk/>
            <pc:sldMk cId="0" sldId="283"/>
            <ac:spMk id="4" creationId="{00000000-0000-0000-0000-000000000000}"/>
          </ac:spMkLst>
        </pc:spChg>
        <pc:spChg chg="mod">
          <ac:chgData name="Janey Irving" userId="effdd303-f77f-4b0e-aead-a47de4d2173f" providerId="ADAL" clId="{8B7226D0-1D1C-4F8F-8F61-A553F119A6D5}" dt="2024-05-08T15:00:24.953" v="3540" actId="255"/>
          <ac:spMkLst>
            <pc:docMk/>
            <pc:sldMk cId="0" sldId="283"/>
            <ac:spMk id="5" creationId="{00000000-0000-0000-0000-000000000000}"/>
          </ac:spMkLst>
        </pc:spChg>
        <pc:spChg chg="mod">
          <ac:chgData name="Janey Irving" userId="effdd303-f77f-4b0e-aead-a47de4d2173f" providerId="ADAL" clId="{8B7226D0-1D1C-4F8F-8F61-A553F119A6D5}" dt="2024-05-08T16:50:49.298" v="8120"/>
          <ac:spMkLst>
            <pc:docMk/>
            <pc:sldMk cId="0" sldId="283"/>
            <ac:spMk id="8" creationId="{D14C419A-5B6B-1978-2A1A-A32CC5EFE69C}"/>
          </ac:spMkLst>
        </pc:spChg>
        <pc:grpChg chg="add del mod">
          <ac:chgData name="Janey Irving" userId="effdd303-f77f-4b0e-aead-a47de4d2173f" providerId="ADAL" clId="{8B7226D0-1D1C-4F8F-8F61-A553F119A6D5}" dt="2024-05-08T16:51:51.995" v="8131" actId="478"/>
          <ac:grpSpMkLst>
            <pc:docMk/>
            <pc:sldMk cId="0" sldId="283"/>
            <ac:grpSpMk id="6" creationId="{EC18A48F-3688-ABDE-C98A-2FC7AE491938}"/>
          </ac:grpSpMkLst>
        </pc:grpChg>
        <pc:picChg chg="mod">
          <ac:chgData name="Janey Irving" userId="effdd303-f77f-4b0e-aead-a47de4d2173f" providerId="ADAL" clId="{8B7226D0-1D1C-4F8F-8F61-A553F119A6D5}" dt="2024-05-08T16:50:49.298" v="8120"/>
          <ac:picMkLst>
            <pc:docMk/>
            <pc:sldMk cId="0" sldId="283"/>
            <ac:picMk id="7" creationId="{18598294-5B9C-7319-DCCD-A3B57BB6F58F}"/>
          </ac:picMkLst>
        </pc:picChg>
      </pc:sldChg>
      <pc:sldChg chg="addSp modSp mod modNotesTx">
        <pc:chgData name="Janey Irving" userId="effdd303-f77f-4b0e-aead-a47de4d2173f" providerId="ADAL" clId="{8B7226D0-1D1C-4F8F-8F61-A553F119A6D5}" dt="2024-05-09T11:16:56.248" v="12508" actId="313"/>
        <pc:sldMkLst>
          <pc:docMk/>
          <pc:sldMk cId="0" sldId="284"/>
        </pc:sldMkLst>
        <pc:spChg chg="mod">
          <ac:chgData name="Janey Irving" userId="effdd303-f77f-4b0e-aead-a47de4d2173f" providerId="ADAL" clId="{8B7226D0-1D1C-4F8F-8F61-A553F119A6D5}" dt="2024-05-08T15:12:05.044" v="3681" actId="2711"/>
          <ac:spMkLst>
            <pc:docMk/>
            <pc:sldMk cId="0" sldId="284"/>
            <ac:spMk id="2" creationId="{00000000-0000-0000-0000-000000000000}"/>
          </ac:spMkLst>
        </pc:spChg>
        <pc:spChg chg="mod">
          <ac:chgData name="Janey Irving" userId="effdd303-f77f-4b0e-aead-a47de4d2173f" providerId="ADAL" clId="{8B7226D0-1D1C-4F8F-8F61-A553F119A6D5}" dt="2024-05-08T16:18:08.906" v="6225" actId="20577"/>
          <ac:spMkLst>
            <pc:docMk/>
            <pc:sldMk cId="0" sldId="284"/>
            <ac:spMk id="3" creationId="{00000000-0000-0000-0000-000000000000}"/>
          </ac:spMkLst>
        </pc:spChg>
        <pc:spChg chg="mod">
          <ac:chgData name="Janey Irving" userId="effdd303-f77f-4b0e-aead-a47de4d2173f" providerId="ADAL" clId="{8B7226D0-1D1C-4F8F-8F61-A553F119A6D5}" dt="2024-05-08T16:51:54.229" v="8132"/>
          <ac:spMkLst>
            <pc:docMk/>
            <pc:sldMk cId="0" sldId="284"/>
            <ac:spMk id="6" creationId="{59F26A5C-050E-68EE-6A2B-6099B24BD55B}"/>
          </ac:spMkLst>
        </pc:spChg>
        <pc:grpChg chg="add mod">
          <ac:chgData name="Janey Irving" userId="effdd303-f77f-4b0e-aead-a47de4d2173f" providerId="ADAL" clId="{8B7226D0-1D1C-4F8F-8F61-A553F119A6D5}" dt="2024-05-08T16:51:56.679" v="8133" actId="1076"/>
          <ac:grpSpMkLst>
            <pc:docMk/>
            <pc:sldMk cId="0" sldId="284"/>
            <ac:grpSpMk id="4" creationId="{4834E271-95BA-D122-3A4B-E5AB49BCA3B4}"/>
          </ac:grpSpMkLst>
        </pc:grpChg>
        <pc:picChg chg="mod">
          <ac:chgData name="Janey Irving" userId="effdd303-f77f-4b0e-aead-a47de4d2173f" providerId="ADAL" clId="{8B7226D0-1D1C-4F8F-8F61-A553F119A6D5}" dt="2024-05-08T16:51:54.229" v="8132"/>
          <ac:picMkLst>
            <pc:docMk/>
            <pc:sldMk cId="0" sldId="284"/>
            <ac:picMk id="5" creationId="{BC01A4C7-DF00-F25C-049A-16F2684CA4ED}"/>
          </ac:picMkLst>
        </pc:picChg>
      </pc:sldChg>
      <pc:sldChg chg="modSp del mod">
        <pc:chgData name="Janey Irving" userId="effdd303-f77f-4b0e-aead-a47de4d2173f" providerId="ADAL" clId="{8B7226D0-1D1C-4F8F-8F61-A553F119A6D5}" dt="2024-05-08T16:05:13.349" v="5680" actId="47"/>
        <pc:sldMkLst>
          <pc:docMk/>
          <pc:sldMk cId="0" sldId="285"/>
        </pc:sldMkLst>
        <pc:spChg chg="mod">
          <ac:chgData name="Janey Irving" userId="effdd303-f77f-4b0e-aead-a47de4d2173f" providerId="ADAL" clId="{8B7226D0-1D1C-4F8F-8F61-A553F119A6D5}" dt="2024-05-08T15:11:48.538" v="3680" actId="2711"/>
          <ac:spMkLst>
            <pc:docMk/>
            <pc:sldMk cId="0" sldId="285"/>
            <ac:spMk id="3" creationId="{00000000-0000-0000-0000-000000000000}"/>
          </ac:spMkLst>
        </pc:spChg>
      </pc:sldChg>
      <pc:sldChg chg="modSp del mod">
        <pc:chgData name="Janey Irving" userId="effdd303-f77f-4b0e-aead-a47de4d2173f" providerId="ADAL" clId="{8B7226D0-1D1C-4F8F-8F61-A553F119A6D5}" dt="2024-05-09T11:17:37.983" v="12516" actId="2696"/>
        <pc:sldMkLst>
          <pc:docMk/>
          <pc:sldMk cId="0" sldId="286"/>
        </pc:sldMkLst>
        <pc:spChg chg="mod">
          <ac:chgData name="Janey Irving" userId="effdd303-f77f-4b0e-aead-a47de4d2173f" providerId="ADAL" clId="{8B7226D0-1D1C-4F8F-8F61-A553F119A6D5}" dt="2024-05-08T16:28:16.057" v="6574" actId="207"/>
          <ac:spMkLst>
            <pc:docMk/>
            <pc:sldMk cId="0" sldId="286"/>
            <ac:spMk id="2" creationId="{00000000-0000-0000-0000-000000000000}"/>
          </ac:spMkLst>
        </pc:spChg>
        <pc:spChg chg="mod">
          <ac:chgData name="Janey Irving" userId="effdd303-f77f-4b0e-aead-a47de4d2173f" providerId="ADAL" clId="{8B7226D0-1D1C-4F8F-8F61-A553F119A6D5}" dt="2024-05-08T15:17:12.169" v="3708" actId="21"/>
          <ac:spMkLst>
            <pc:docMk/>
            <pc:sldMk cId="0" sldId="286"/>
            <ac:spMk id="3" creationId="{00000000-0000-0000-0000-000000000000}"/>
          </ac:spMkLst>
        </pc:spChg>
      </pc:sldChg>
      <pc:sldChg chg="delSp modSp mod setBg modNotesTx">
        <pc:chgData name="Janey Irving" userId="effdd303-f77f-4b0e-aead-a47de4d2173f" providerId="ADAL" clId="{8B7226D0-1D1C-4F8F-8F61-A553F119A6D5}" dt="2024-05-09T11:00:55.181" v="11215" actId="113"/>
        <pc:sldMkLst>
          <pc:docMk/>
          <pc:sldMk cId="747211708" sldId="287"/>
        </pc:sldMkLst>
        <pc:spChg chg="del">
          <ac:chgData name="Janey Irving" userId="effdd303-f77f-4b0e-aead-a47de4d2173f" providerId="ADAL" clId="{8B7226D0-1D1C-4F8F-8F61-A553F119A6D5}" dt="2024-05-08T15:48:19.233" v="5114" actId="478"/>
          <ac:spMkLst>
            <pc:docMk/>
            <pc:sldMk cId="747211708" sldId="287"/>
            <ac:spMk id="2" creationId="{00000000-0000-0000-0000-000000000000}"/>
          </ac:spMkLst>
        </pc:spChg>
        <pc:spChg chg="mod">
          <ac:chgData name="Janey Irving" userId="effdd303-f77f-4b0e-aead-a47de4d2173f" providerId="ADAL" clId="{8B7226D0-1D1C-4F8F-8F61-A553F119A6D5}" dt="2024-05-08T15:48:08.379" v="5110" actId="20577"/>
          <ac:spMkLst>
            <pc:docMk/>
            <pc:sldMk cId="747211708" sldId="287"/>
            <ac:spMk id="9" creationId="{00000000-0000-0000-0000-000000000000}"/>
          </ac:spMkLst>
        </pc:spChg>
        <pc:spChg chg="mod">
          <ac:chgData name="Janey Irving" userId="effdd303-f77f-4b0e-aead-a47de4d2173f" providerId="ADAL" clId="{8B7226D0-1D1C-4F8F-8F61-A553F119A6D5}" dt="2024-05-08T15:48:13.340" v="5113" actId="14100"/>
          <ac:spMkLst>
            <pc:docMk/>
            <pc:sldMk cId="747211708" sldId="287"/>
            <ac:spMk id="10" creationId="{00000000-0000-0000-0000-000000000000}"/>
          </ac:spMkLst>
        </pc:spChg>
        <pc:spChg chg="mod">
          <ac:chgData name="Janey Irving" userId="effdd303-f77f-4b0e-aead-a47de4d2173f" providerId="ADAL" clId="{8B7226D0-1D1C-4F8F-8F61-A553F119A6D5}" dt="2024-05-08T15:48:00.154" v="5106" actId="21"/>
          <ac:spMkLst>
            <pc:docMk/>
            <pc:sldMk cId="747211708" sldId="287"/>
            <ac:spMk id="11" creationId="{00000000-0000-0000-0000-000000000000}"/>
          </ac:spMkLst>
        </pc:spChg>
        <pc:grpChg chg="mod">
          <ac:chgData name="Janey Irving" userId="effdd303-f77f-4b0e-aead-a47de4d2173f" providerId="ADAL" clId="{8B7226D0-1D1C-4F8F-8F61-A553F119A6D5}" dt="2024-05-08T15:32:21.329" v="4357" actId="1076"/>
          <ac:grpSpMkLst>
            <pc:docMk/>
            <pc:sldMk cId="747211708" sldId="287"/>
            <ac:grpSpMk id="3" creationId="{00000000-0000-0000-0000-000000000000}"/>
          </ac:grpSpMkLst>
        </pc:grpChg>
        <pc:grpChg chg="mod">
          <ac:chgData name="Janey Irving" userId="effdd303-f77f-4b0e-aead-a47de4d2173f" providerId="ADAL" clId="{8B7226D0-1D1C-4F8F-8F61-A553F119A6D5}" dt="2024-05-08T15:32:48.476" v="4364" actId="1076"/>
          <ac:grpSpMkLst>
            <pc:docMk/>
            <pc:sldMk cId="747211708" sldId="287"/>
            <ac:grpSpMk id="5" creationId="{00000000-0000-0000-0000-000000000000}"/>
          </ac:grpSpMkLst>
        </pc:grpChg>
        <pc:grpChg chg="mod">
          <ac:chgData name="Janey Irving" userId="effdd303-f77f-4b0e-aead-a47de4d2173f" providerId="ADAL" clId="{8B7226D0-1D1C-4F8F-8F61-A553F119A6D5}" dt="2024-05-08T15:32:56.138" v="4366" actId="14100"/>
          <ac:grpSpMkLst>
            <pc:docMk/>
            <pc:sldMk cId="747211708" sldId="287"/>
            <ac:grpSpMk id="7" creationId="{00000000-0000-0000-0000-000000000000}"/>
          </ac:grpSpMkLst>
        </pc:grpChg>
      </pc:sldChg>
      <pc:sldChg chg="addSp delSp modSp del mod modNotesTx">
        <pc:chgData name="Janey Irving" userId="effdd303-f77f-4b0e-aead-a47de4d2173f" providerId="ADAL" clId="{8B7226D0-1D1C-4F8F-8F61-A553F119A6D5}" dt="2024-05-08T15:40:42.071" v="4696" actId="2696"/>
        <pc:sldMkLst>
          <pc:docMk/>
          <pc:sldMk cId="2624345543" sldId="288"/>
        </pc:sldMkLst>
        <pc:spChg chg="mod">
          <ac:chgData name="Janey Irving" userId="effdd303-f77f-4b0e-aead-a47de4d2173f" providerId="ADAL" clId="{8B7226D0-1D1C-4F8F-8F61-A553F119A6D5}" dt="2024-05-08T15:35:23.859" v="4395" actId="1076"/>
          <ac:spMkLst>
            <pc:docMk/>
            <pc:sldMk cId="2624345543" sldId="288"/>
            <ac:spMk id="3" creationId="{00000000-0000-0000-0000-000000000000}"/>
          </ac:spMkLst>
        </pc:spChg>
        <pc:spChg chg="del mod">
          <ac:chgData name="Janey Irving" userId="effdd303-f77f-4b0e-aead-a47de4d2173f" providerId="ADAL" clId="{8B7226D0-1D1C-4F8F-8F61-A553F119A6D5}" dt="2024-05-08T15:28:37.590" v="4332"/>
          <ac:spMkLst>
            <pc:docMk/>
            <pc:sldMk cId="2624345543" sldId="288"/>
            <ac:spMk id="6" creationId="{00000000-0000-0000-0000-000000000000}"/>
          </ac:spMkLst>
        </pc:spChg>
        <pc:spChg chg="add mod">
          <ac:chgData name="Janey Irving" userId="effdd303-f77f-4b0e-aead-a47de4d2173f" providerId="ADAL" clId="{8B7226D0-1D1C-4F8F-8F61-A553F119A6D5}" dt="2024-05-08T15:35:28.795" v="4397" actId="1076"/>
          <ac:spMkLst>
            <pc:docMk/>
            <pc:sldMk cId="2624345543" sldId="288"/>
            <ac:spMk id="9" creationId="{D1198658-AB97-DD57-B069-CEC131AEEAB6}"/>
          </ac:spMkLst>
        </pc:spChg>
        <pc:grpChg chg="mod">
          <ac:chgData name="Janey Irving" userId="effdd303-f77f-4b0e-aead-a47de4d2173f" providerId="ADAL" clId="{8B7226D0-1D1C-4F8F-8F61-A553F119A6D5}" dt="2024-05-08T15:35:21.218" v="4394" actId="1076"/>
          <ac:grpSpMkLst>
            <pc:docMk/>
            <pc:sldMk cId="2624345543" sldId="288"/>
            <ac:grpSpMk id="4" creationId="{00000000-0000-0000-0000-000000000000}"/>
          </ac:grpSpMkLst>
        </pc:grpChg>
        <pc:picChg chg="add mod">
          <ac:chgData name="Janey Irving" userId="effdd303-f77f-4b0e-aead-a47de4d2173f" providerId="ADAL" clId="{8B7226D0-1D1C-4F8F-8F61-A553F119A6D5}" dt="2024-05-08T15:35:25.995" v="4396" actId="1076"/>
          <ac:picMkLst>
            <pc:docMk/>
            <pc:sldMk cId="2624345543" sldId="288"/>
            <ac:picMk id="8" creationId="{23140D0B-DEBB-4096-FB91-DF507C9D001F}"/>
          </ac:picMkLst>
        </pc:picChg>
        <pc:picChg chg="add del mod">
          <ac:chgData name="Janey Irving" userId="effdd303-f77f-4b0e-aead-a47de4d2173f" providerId="ADAL" clId="{8B7226D0-1D1C-4F8F-8F61-A553F119A6D5}" dt="2024-05-08T15:34:39.915" v="4389" actId="478"/>
          <ac:picMkLst>
            <pc:docMk/>
            <pc:sldMk cId="2624345543" sldId="288"/>
            <ac:picMk id="11" creationId="{52D37954-5F46-C0BF-BA64-62593CE12909}"/>
          </ac:picMkLst>
        </pc:picChg>
        <pc:picChg chg="add mod">
          <ac:chgData name="Janey Irving" userId="effdd303-f77f-4b0e-aead-a47de4d2173f" providerId="ADAL" clId="{8B7226D0-1D1C-4F8F-8F61-A553F119A6D5}" dt="2024-05-08T15:35:39.307" v="4400" actId="1076"/>
          <ac:picMkLst>
            <pc:docMk/>
            <pc:sldMk cId="2624345543" sldId="288"/>
            <ac:picMk id="13" creationId="{D536868D-B4C8-0FD8-D47C-71C57684209A}"/>
          </ac:picMkLst>
        </pc:picChg>
      </pc:sldChg>
      <pc:sldChg chg="delSp modSp del mod modNotesTx">
        <pc:chgData name="Janey Irving" userId="effdd303-f77f-4b0e-aead-a47de4d2173f" providerId="ADAL" clId="{8B7226D0-1D1C-4F8F-8F61-A553F119A6D5}" dt="2024-05-08T15:40:42.071" v="4696" actId="2696"/>
        <pc:sldMkLst>
          <pc:docMk/>
          <pc:sldMk cId="1940500752" sldId="289"/>
        </pc:sldMkLst>
        <pc:spChg chg="del mod">
          <ac:chgData name="Janey Irving" userId="effdd303-f77f-4b0e-aead-a47de4d2173f" providerId="ADAL" clId="{8B7226D0-1D1C-4F8F-8F61-A553F119A6D5}" dt="2024-05-08T15:28:50.391" v="4335"/>
          <ac:spMkLst>
            <pc:docMk/>
            <pc:sldMk cId="1940500752" sldId="289"/>
            <ac:spMk id="6" creationId="{00000000-0000-0000-0000-000000000000}"/>
          </ac:spMkLst>
        </pc:spChg>
      </pc:sldChg>
      <pc:sldChg chg="addSp delSp modSp mod setBg modNotes modNotesTx">
        <pc:chgData name="Janey Irving" userId="effdd303-f77f-4b0e-aead-a47de4d2173f" providerId="ADAL" clId="{8B7226D0-1D1C-4F8F-8F61-A553F119A6D5}" dt="2024-05-23T15:23:13.333" v="13050" actId="1076"/>
        <pc:sldMkLst>
          <pc:docMk/>
          <pc:sldMk cId="1622436335" sldId="301"/>
        </pc:sldMkLst>
        <pc:spChg chg="mod">
          <ac:chgData name="Janey Irving" userId="effdd303-f77f-4b0e-aead-a47de4d2173f" providerId="ADAL" clId="{8B7226D0-1D1C-4F8F-8F61-A553F119A6D5}" dt="2024-05-23T15:23:13.333" v="13050" actId="1076"/>
          <ac:spMkLst>
            <pc:docMk/>
            <pc:sldMk cId="1622436335" sldId="301"/>
            <ac:spMk id="2" creationId="{24F6EE7E-7220-DBEA-91BC-EA307774394E}"/>
          </ac:spMkLst>
        </pc:spChg>
        <pc:spChg chg="mod">
          <ac:chgData name="Janey Irving" userId="effdd303-f77f-4b0e-aead-a47de4d2173f" providerId="ADAL" clId="{8B7226D0-1D1C-4F8F-8F61-A553F119A6D5}" dt="2024-05-08T16:28:34.790" v="6579" actId="207"/>
          <ac:spMkLst>
            <pc:docMk/>
            <pc:sldMk cId="1622436335" sldId="301"/>
            <ac:spMk id="6" creationId="{2F52A493-943A-5ED7-49EE-CD39A5F9BE5E}"/>
          </ac:spMkLst>
        </pc:spChg>
        <pc:picChg chg="del">
          <ac:chgData name="Janey Irving" userId="effdd303-f77f-4b0e-aead-a47de4d2173f" providerId="ADAL" clId="{8B7226D0-1D1C-4F8F-8F61-A553F119A6D5}" dt="2024-05-08T15:15:04.934" v="3689" actId="478"/>
          <ac:picMkLst>
            <pc:docMk/>
            <pc:sldMk cId="1622436335" sldId="301"/>
            <ac:picMk id="4" creationId="{1C3635F7-1ED2-C3A0-6CD9-D5EDD8FD16DC}"/>
          </ac:picMkLst>
        </pc:picChg>
        <pc:picChg chg="add mod">
          <ac:chgData name="Janey Irving" userId="effdd303-f77f-4b0e-aead-a47de4d2173f" providerId="ADAL" clId="{8B7226D0-1D1C-4F8F-8F61-A553F119A6D5}" dt="2024-05-23T15:23:10.315" v="13049" actId="1076"/>
          <ac:picMkLst>
            <pc:docMk/>
            <pc:sldMk cId="1622436335" sldId="301"/>
            <ac:picMk id="4" creationId="{33B7B578-A71B-FE55-49DF-3B3579795874}"/>
          </ac:picMkLst>
        </pc:picChg>
      </pc:sldChg>
      <pc:sldChg chg="addSp delSp modSp mod setBg modNotes">
        <pc:chgData name="Janey Irving" userId="effdd303-f77f-4b0e-aead-a47de4d2173f" providerId="ADAL" clId="{8B7226D0-1D1C-4F8F-8F61-A553F119A6D5}" dt="2024-05-08T16:04:16.277" v="5598" actId="1076"/>
        <pc:sldMkLst>
          <pc:docMk/>
          <pc:sldMk cId="3859406564" sldId="1340"/>
        </pc:sldMkLst>
        <pc:spChg chg="del mod">
          <ac:chgData name="Janey Irving" userId="effdd303-f77f-4b0e-aead-a47de4d2173f" providerId="ADAL" clId="{8B7226D0-1D1C-4F8F-8F61-A553F119A6D5}" dt="2024-05-08T16:04:13.623" v="5597" actId="478"/>
          <ac:spMkLst>
            <pc:docMk/>
            <pc:sldMk cId="3859406564" sldId="1340"/>
            <ac:spMk id="3" creationId="{32040508-1C23-7137-E95E-33B50BB4826B}"/>
          </ac:spMkLst>
        </pc:spChg>
        <pc:spChg chg="add mod">
          <ac:chgData name="Janey Irving" userId="effdd303-f77f-4b0e-aead-a47de4d2173f" providerId="ADAL" clId="{8B7226D0-1D1C-4F8F-8F61-A553F119A6D5}" dt="2024-05-08T16:04:16.277" v="5598" actId="1076"/>
          <ac:spMkLst>
            <pc:docMk/>
            <pc:sldMk cId="3859406564" sldId="1340"/>
            <ac:spMk id="5" creationId="{31C5FF0D-025E-58B5-2372-53763D077EDE}"/>
          </ac:spMkLst>
        </pc:spChg>
      </pc:sldChg>
      <pc:sldChg chg="modSp mod setBg modNotes">
        <pc:chgData name="Janey Irving" userId="effdd303-f77f-4b0e-aead-a47de4d2173f" providerId="ADAL" clId="{8B7226D0-1D1C-4F8F-8F61-A553F119A6D5}" dt="2024-05-08T16:05:03.997" v="5679" actId="20577"/>
        <pc:sldMkLst>
          <pc:docMk/>
          <pc:sldMk cId="1220597281" sldId="1341"/>
        </pc:sldMkLst>
        <pc:spChg chg="mod">
          <ac:chgData name="Janey Irving" userId="effdd303-f77f-4b0e-aead-a47de4d2173f" providerId="ADAL" clId="{8B7226D0-1D1C-4F8F-8F61-A553F119A6D5}" dt="2024-05-08T16:05:03.997" v="5679" actId="20577"/>
          <ac:spMkLst>
            <pc:docMk/>
            <pc:sldMk cId="1220597281" sldId="1341"/>
            <ac:spMk id="7" creationId="{DC24E83B-D207-9965-37A4-FDA27BF1366B}"/>
          </ac:spMkLst>
        </pc:spChg>
      </pc:sldChg>
      <pc:sldChg chg="add del setBg">
        <pc:chgData name="Janey Irving" userId="effdd303-f77f-4b0e-aead-a47de4d2173f" providerId="ADAL" clId="{8B7226D0-1D1C-4F8F-8F61-A553F119A6D5}" dt="2024-05-08T16:04:19.538" v="5599" actId="2696"/>
        <pc:sldMkLst>
          <pc:docMk/>
          <pc:sldMk cId="1362252269" sldId="134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B171F-EB8B-4CF6-A2D6-4B7B5ADE7A58}" type="doc">
      <dgm:prSet loTypeId="urn:microsoft.com/office/officeart/2008/layout/VerticalCurvedList" loCatId="list" qsTypeId="urn:microsoft.com/office/officeart/2005/8/quickstyle/simple3" qsCatId="simple" csTypeId="urn:microsoft.com/office/officeart/2005/8/colors/accent2_4" csCatId="accent2" phldr="1"/>
      <dgm:spPr/>
      <dgm:t>
        <a:bodyPr/>
        <a:lstStyle/>
        <a:p>
          <a:endParaRPr lang="en-GB"/>
        </a:p>
      </dgm:t>
    </dgm:pt>
    <dgm:pt modelId="{1A870F8E-1D1E-4281-BB5B-BA67A0D2C3CD}">
      <dgm:prSet phldrT="[Text]" custT="1"/>
      <dgm:spPr/>
      <dgm:t>
        <a:bodyPr/>
        <a:lstStyle/>
        <a:p>
          <a:r>
            <a:rPr lang="en-GB" sz="2800" dirty="0"/>
            <a:t>Reflecting on our professional why</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10;"/>
        </a:ext>
      </dgm:extLst>
    </dgm:pt>
    <dgm:pt modelId="{34498098-56E9-4626-AC2B-4DA1EAA61179}" type="parTrans" cxnId="{0E09FD26-BB5D-46CB-8E0A-F25C661EB249}">
      <dgm:prSet/>
      <dgm:spPr/>
      <dgm:t>
        <a:bodyPr/>
        <a:lstStyle/>
        <a:p>
          <a:endParaRPr lang="en-GB" sz="1800"/>
        </a:p>
      </dgm:t>
    </dgm:pt>
    <dgm:pt modelId="{A733424E-8E48-4099-9748-CA53694FC37D}" type="sibTrans" cxnId="{0E09FD26-BB5D-46CB-8E0A-F25C661EB249}">
      <dgm:prSet/>
      <dgm:spPr/>
      <dgm:t>
        <a:bodyPr/>
        <a:lstStyle/>
        <a:p>
          <a:endParaRPr lang="en-GB" sz="1800"/>
        </a:p>
      </dgm:t>
    </dgm:pt>
    <dgm:pt modelId="{2CDA3D51-41DC-4E39-A368-51E2E7A93007}">
      <dgm:prSet custT="1"/>
      <dgm:spPr/>
      <dgm:t>
        <a:bodyPr/>
        <a:lstStyle/>
        <a:p>
          <a:r>
            <a:rPr lang="en-GB" sz="2800" dirty="0"/>
            <a:t>Connecting with our professional standards and the national model of professional learning</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
        </a:ext>
      </dgm:extLst>
    </dgm:pt>
    <dgm:pt modelId="{A2712563-4748-44B6-B9DE-5D2F5E64FA9A}" type="parTrans" cxnId="{A052FA6B-6953-4369-B3A2-575B70553420}">
      <dgm:prSet/>
      <dgm:spPr/>
      <dgm:t>
        <a:bodyPr/>
        <a:lstStyle/>
        <a:p>
          <a:endParaRPr lang="en-GB" sz="1800"/>
        </a:p>
      </dgm:t>
    </dgm:pt>
    <dgm:pt modelId="{26EC91DC-426A-49BF-B7A0-D1CF3457852F}" type="sibTrans" cxnId="{A052FA6B-6953-4369-B3A2-575B70553420}">
      <dgm:prSet/>
      <dgm:spPr/>
      <dgm:t>
        <a:bodyPr/>
        <a:lstStyle/>
        <a:p>
          <a:endParaRPr lang="en-GB" sz="1800"/>
        </a:p>
      </dgm:t>
    </dgm:pt>
    <dgm:pt modelId="{77EDBD20-ED17-47BC-9103-8B20A21845AD}">
      <dgm:prSet custT="1"/>
      <dgm:spPr/>
      <dgm:t>
        <a:bodyPr/>
        <a:lstStyle/>
        <a:p>
          <a:r>
            <a:rPr lang="en-GB" sz="2800" dirty="0"/>
            <a:t>Building a culture of enquiry</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
        </a:ext>
      </dgm:extLst>
    </dgm:pt>
    <dgm:pt modelId="{91F5CA11-CFBB-4F36-A4A9-E57BEDB2283D}" type="parTrans" cxnId="{A8E09E19-17DF-451D-A7DB-4A880C165FA1}">
      <dgm:prSet/>
      <dgm:spPr/>
      <dgm:t>
        <a:bodyPr/>
        <a:lstStyle/>
        <a:p>
          <a:endParaRPr lang="en-GB" sz="1800"/>
        </a:p>
      </dgm:t>
    </dgm:pt>
    <dgm:pt modelId="{1B70BB6C-8B93-446A-B8BD-334D3817DA45}" type="sibTrans" cxnId="{A8E09E19-17DF-451D-A7DB-4A880C165FA1}">
      <dgm:prSet/>
      <dgm:spPr/>
      <dgm:t>
        <a:bodyPr/>
        <a:lstStyle/>
        <a:p>
          <a:endParaRPr lang="en-GB" sz="1800"/>
        </a:p>
      </dgm:t>
    </dgm:pt>
    <dgm:pt modelId="{6915B8AE-D623-4D2D-A03E-8F727C279356}">
      <dgm:prSet custT="1"/>
      <dgm:spPr/>
      <dgm:t>
        <a:bodyPr/>
        <a:lstStyle/>
        <a:p>
          <a:r>
            <a:rPr lang="en-GB" sz="2800" dirty="0"/>
            <a:t>Practitioner enquiry – why, what and how</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
        </a:ext>
      </dgm:extLst>
    </dgm:pt>
    <dgm:pt modelId="{89A5FCDC-A1F3-426D-9781-28D719A510A1}" type="parTrans" cxnId="{8ABEAAD1-6514-47A6-9558-89E127A800BA}">
      <dgm:prSet/>
      <dgm:spPr/>
      <dgm:t>
        <a:bodyPr/>
        <a:lstStyle/>
        <a:p>
          <a:endParaRPr lang="en-GB" sz="1800"/>
        </a:p>
      </dgm:t>
    </dgm:pt>
    <dgm:pt modelId="{4737A28E-E17F-4EC0-81D7-30C65E259985}" type="sibTrans" cxnId="{8ABEAAD1-6514-47A6-9558-89E127A800BA}">
      <dgm:prSet/>
      <dgm:spPr/>
      <dgm:t>
        <a:bodyPr/>
        <a:lstStyle/>
        <a:p>
          <a:endParaRPr lang="en-GB" sz="1800"/>
        </a:p>
      </dgm:t>
    </dgm:pt>
    <dgm:pt modelId="{6C032B3A-8142-440D-AE45-47BEFF088E64}">
      <dgm:prSet custT="1"/>
      <dgm:spPr/>
      <dgm:t>
        <a:bodyPr/>
        <a:lstStyle/>
        <a:p>
          <a:r>
            <a:rPr lang="en-GB" sz="2800" dirty="0"/>
            <a:t>Examples of enquiry in action</a:t>
          </a:r>
        </a:p>
      </dgm:t>
    </dgm:pt>
    <dgm:pt modelId="{92DA2326-FA58-4FCD-8120-0A5C6F3A2ABF}" type="parTrans" cxnId="{EC571840-A6D0-4091-89D9-5D4767F26DDE}">
      <dgm:prSet/>
      <dgm:spPr/>
      <dgm:t>
        <a:bodyPr/>
        <a:lstStyle/>
        <a:p>
          <a:endParaRPr lang="en-GB" sz="1800"/>
        </a:p>
      </dgm:t>
    </dgm:pt>
    <dgm:pt modelId="{192327AA-6DB0-4831-B0F4-B7BBEC224E3C}" type="sibTrans" cxnId="{EC571840-A6D0-4091-89D9-5D4767F26DDE}">
      <dgm:prSet/>
      <dgm:spPr/>
      <dgm:t>
        <a:bodyPr/>
        <a:lstStyle/>
        <a:p>
          <a:endParaRPr lang="en-GB" sz="1800"/>
        </a:p>
      </dgm:t>
    </dgm:pt>
    <dgm:pt modelId="{54E210D3-0060-427E-8560-7E6A92AAB6A1}">
      <dgm:prSet custT="1"/>
      <dgm:spPr/>
      <dgm:t>
        <a:bodyPr/>
        <a:lstStyle/>
        <a:p>
          <a:r>
            <a:rPr lang="en-GB" sz="2800" dirty="0"/>
            <a:t>Next steps</a:t>
          </a:r>
        </a:p>
      </dgm:t>
    </dgm:pt>
    <dgm:pt modelId="{1B04F8F5-664A-449B-8AC9-622D5C5513AE}" type="parTrans" cxnId="{6F2CACCB-D145-48A8-9A8E-40391C33E51D}">
      <dgm:prSet/>
      <dgm:spPr/>
      <dgm:t>
        <a:bodyPr/>
        <a:lstStyle/>
        <a:p>
          <a:endParaRPr lang="en-GB" sz="1800"/>
        </a:p>
      </dgm:t>
    </dgm:pt>
    <dgm:pt modelId="{4B657A43-1B22-411B-8882-CF65629CA0AE}" type="sibTrans" cxnId="{6F2CACCB-D145-48A8-9A8E-40391C33E51D}">
      <dgm:prSet/>
      <dgm:spPr/>
      <dgm:t>
        <a:bodyPr/>
        <a:lstStyle/>
        <a:p>
          <a:endParaRPr lang="en-GB" sz="1800"/>
        </a:p>
      </dgm:t>
    </dgm:pt>
    <dgm:pt modelId="{DA294D58-0376-408B-83CE-9DB747C5E6B8}" type="pres">
      <dgm:prSet presAssocID="{8B7B171F-EB8B-4CF6-A2D6-4B7B5ADE7A58}" presName="Name0" presStyleCnt="0">
        <dgm:presLayoutVars>
          <dgm:chMax val="7"/>
          <dgm:chPref val="7"/>
          <dgm:dir/>
        </dgm:presLayoutVars>
      </dgm:prSet>
      <dgm:spPr/>
    </dgm:pt>
    <dgm:pt modelId="{A8C9F2EC-3736-44FC-97E3-A31414475BB8}" type="pres">
      <dgm:prSet presAssocID="{8B7B171F-EB8B-4CF6-A2D6-4B7B5ADE7A58}" presName="Name1" presStyleCnt="0"/>
      <dgm:spPr/>
    </dgm:pt>
    <dgm:pt modelId="{D9FE83E8-6451-4265-AA35-61A5C5942942}" type="pres">
      <dgm:prSet presAssocID="{8B7B171F-EB8B-4CF6-A2D6-4B7B5ADE7A58}" presName="cycle" presStyleCnt="0"/>
      <dgm:spPr/>
    </dgm:pt>
    <dgm:pt modelId="{8B4D328E-364A-419C-915E-3134F615E0E8}" type="pres">
      <dgm:prSet presAssocID="{8B7B171F-EB8B-4CF6-A2D6-4B7B5ADE7A58}" presName="srcNode" presStyleLbl="node1" presStyleIdx="0" presStyleCnt="6"/>
      <dgm:spPr/>
    </dgm:pt>
    <dgm:pt modelId="{6744B3B5-0239-436F-926B-518AB374C1A7}" type="pres">
      <dgm:prSet presAssocID="{8B7B171F-EB8B-4CF6-A2D6-4B7B5ADE7A58}" presName="conn" presStyleLbl="parChTrans1D2" presStyleIdx="0" presStyleCnt="1"/>
      <dgm:spPr/>
    </dgm:pt>
    <dgm:pt modelId="{481F2718-B3DE-4274-836B-5F15274504A5}" type="pres">
      <dgm:prSet presAssocID="{8B7B171F-EB8B-4CF6-A2D6-4B7B5ADE7A58}" presName="extraNode" presStyleLbl="node1" presStyleIdx="0" presStyleCnt="6"/>
      <dgm:spPr/>
    </dgm:pt>
    <dgm:pt modelId="{24AABA6E-A49D-42DB-A542-876EF2DE7C65}" type="pres">
      <dgm:prSet presAssocID="{8B7B171F-EB8B-4CF6-A2D6-4B7B5ADE7A58}" presName="dstNode" presStyleLbl="node1" presStyleIdx="0" presStyleCnt="6"/>
      <dgm:spPr/>
    </dgm:pt>
    <dgm:pt modelId="{8E493C90-1408-4526-8756-A3696992837D}" type="pres">
      <dgm:prSet presAssocID="{1A870F8E-1D1E-4281-BB5B-BA67A0D2C3CD}" presName="text_1" presStyleLbl="node1" presStyleIdx="0" presStyleCnt="6">
        <dgm:presLayoutVars>
          <dgm:bulletEnabled val="1"/>
        </dgm:presLayoutVars>
      </dgm:prSet>
      <dgm:spPr/>
    </dgm:pt>
    <dgm:pt modelId="{6ACD0082-46EB-4197-9AEF-6C3603194323}" type="pres">
      <dgm:prSet presAssocID="{1A870F8E-1D1E-4281-BB5B-BA67A0D2C3CD}" presName="accent_1" presStyleCnt="0"/>
      <dgm:spPr/>
    </dgm:pt>
    <dgm:pt modelId="{84B16BD2-BC88-4E10-9E43-6D6BE4C2FED5}" type="pres">
      <dgm:prSet presAssocID="{1A870F8E-1D1E-4281-BB5B-BA67A0D2C3CD}" presName="accentRepeatNode" presStyleLbl="solidFgAcc1" presStyleIdx="0" presStyleCnt="6"/>
      <dgm:spPr/>
    </dgm:pt>
    <dgm:pt modelId="{649B4025-6E3F-4AE3-A292-3F1AC2D3992F}" type="pres">
      <dgm:prSet presAssocID="{2CDA3D51-41DC-4E39-A368-51E2E7A93007}" presName="text_2" presStyleLbl="node1" presStyleIdx="1" presStyleCnt="6">
        <dgm:presLayoutVars>
          <dgm:bulletEnabled val="1"/>
        </dgm:presLayoutVars>
      </dgm:prSet>
      <dgm:spPr/>
    </dgm:pt>
    <dgm:pt modelId="{F4F5D210-C889-4E26-91FC-144DCCF57DAB}" type="pres">
      <dgm:prSet presAssocID="{2CDA3D51-41DC-4E39-A368-51E2E7A93007}" presName="accent_2" presStyleCnt="0"/>
      <dgm:spPr/>
    </dgm:pt>
    <dgm:pt modelId="{4F962DEC-736F-4564-A610-8E8E3C85FDB9}" type="pres">
      <dgm:prSet presAssocID="{2CDA3D51-41DC-4E39-A368-51E2E7A93007}" presName="accentRepeatNode" presStyleLbl="solidFgAcc1" presStyleIdx="1" presStyleCnt="6"/>
      <dgm:spPr/>
    </dgm:pt>
    <dgm:pt modelId="{2EF3CD79-98F7-44E7-85C4-3268FBF6EB49}" type="pres">
      <dgm:prSet presAssocID="{6915B8AE-D623-4D2D-A03E-8F727C279356}" presName="text_3" presStyleLbl="node1" presStyleIdx="2" presStyleCnt="6">
        <dgm:presLayoutVars>
          <dgm:bulletEnabled val="1"/>
        </dgm:presLayoutVars>
      </dgm:prSet>
      <dgm:spPr/>
    </dgm:pt>
    <dgm:pt modelId="{31D1D7F9-E59E-488E-B0E2-64D2077A7145}" type="pres">
      <dgm:prSet presAssocID="{6915B8AE-D623-4D2D-A03E-8F727C279356}" presName="accent_3" presStyleCnt="0"/>
      <dgm:spPr/>
    </dgm:pt>
    <dgm:pt modelId="{750E8D03-8662-4E4D-9370-78DA869F89FF}" type="pres">
      <dgm:prSet presAssocID="{6915B8AE-D623-4D2D-A03E-8F727C279356}" presName="accentRepeatNode" presStyleLbl="solidFgAcc1" presStyleIdx="2" presStyleCnt="6"/>
      <dgm:spPr/>
    </dgm:pt>
    <dgm:pt modelId="{80154120-6CDA-4E20-99C5-50EABAF7ABE5}" type="pres">
      <dgm:prSet presAssocID="{77EDBD20-ED17-47BC-9103-8B20A21845AD}" presName="text_4" presStyleLbl="node1" presStyleIdx="3" presStyleCnt="6">
        <dgm:presLayoutVars>
          <dgm:bulletEnabled val="1"/>
        </dgm:presLayoutVars>
      </dgm:prSet>
      <dgm:spPr/>
    </dgm:pt>
    <dgm:pt modelId="{00F72685-6C09-43E2-A043-E15F714142AF}" type="pres">
      <dgm:prSet presAssocID="{77EDBD20-ED17-47BC-9103-8B20A21845AD}" presName="accent_4" presStyleCnt="0"/>
      <dgm:spPr/>
    </dgm:pt>
    <dgm:pt modelId="{53A47033-DFB9-4D49-881A-2B2B4002F6FF}" type="pres">
      <dgm:prSet presAssocID="{77EDBD20-ED17-47BC-9103-8B20A21845AD}" presName="accentRepeatNode" presStyleLbl="solidFgAcc1" presStyleIdx="3" presStyleCnt="6"/>
      <dgm:spPr/>
    </dgm:pt>
    <dgm:pt modelId="{BA7D4609-CD79-4CB7-BF39-046BD62E3F26}" type="pres">
      <dgm:prSet presAssocID="{6C032B3A-8142-440D-AE45-47BEFF088E64}" presName="text_5" presStyleLbl="node1" presStyleIdx="4" presStyleCnt="6">
        <dgm:presLayoutVars>
          <dgm:bulletEnabled val="1"/>
        </dgm:presLayoutVars>
      </dgm:prSet>
      <dgm:spPr/>
    </dgm:pt>
    <dgm:pt modelId="{7EB2BED8-A6E5-4C47-A263-C3BACDE40207}" type="pres">
      <dgm:prSet presAssocID="{6C032B3A-8142-440D-AE45-47BEFF088E64}" presName="accent_5" presStyleCnt="0"/>
      <dgm:spPr/>
    </dgm:pt>
    <dgm:pt modelId="{2DDFC24E-87E0-425E-946A-9E52E9294EF3}" type="pres">
      <dgm:prSet presAssocID="{6C032B3A-8142-440D-AE45-47BEFF088E64}" presName="accentRepeatNode" presStyleLbl="solidFgAcc1" presStyleIdx="4" presStyleCnt="6"/>
      <dgm:spPr/>
    </dgm:pt>
    <dgm:pt modelId="{42779B84-E63B-4D38-BAA0-C3DF26B25AA9}" type="pres">
      <dgm:prSet presAssocID="{54E210D3-0060-427E-8560-7E6A92AAB6A1}" presName="text_6" presStyleLbl="node1" presStyleIdx="5" presStyleCnt="6">
        <dgm:presLayoutVars>
          <dgm:bulletEnabled val="1"/>
        </dgm:presLayoutVars>
      </dgm:prSet>
      <dgm:spPr/>
    </dgm:pt>
    <dgm:pt modelId="{4FA32752-D438-4FC6-8403-9236C910A406}" type="pres">
      <dgm:prSet presAssocID="{54E210D3-0060-427E-8560-7E6A92AAB6A1}" presName="accent_6" presStyleCnt="0"/>
      <dgm:spPr/>
    </dgm:pt>
    <dgm:pt modelId="{B12388FC-D319-4328-8232-3A47A51C6362}" type="pres">
      <dgm:prSet presAssocID="{54E210D3-0060-427E-8560-7E6A92AAB6A1}" presName="accentRepeatNode" presStyleLbl="solidFgAcc1" presStyleIdx="5" presStyleCnt="6"/>
      <dgm:spPr/>
    </dgm:pt>
  </dgm:ptLst>
  <dgm:cxnLst>
    <dgm:cxn modelId="{A8E09E19-17DF-451D-A7DB-4A880C165FA1}" srcId="{8B7B171F-EB8B-4CF6-A2D6-4B7B5ADE7A58}" destId="{77EDBD20-ED17-47BC-9103-8B20A21845AD}" srcOrd="3" destOrd="0" parTransId="{91F5CA11-CFBB-4F36-A4A9-E57BEDB2283D}" sibTransId="{1B70BB6C-8B93-446A-B8BD-334D3817DA45}"/>
    <dgm:cxn modelId="{E32EAD1F-5887-4222-A288-AF854EDC8A33}" type="presOf" srcId="{8B7B171F-EB8B-4CF6-A2D6-4B7B5ADE7A58}" destId="{DA294D58-0376-408B-83CE-9DB747C5E6B8}" srcOrd="0" destOrd="0" presId="urn:microsoft.com/office/officeart/2008/layout/VerticalCurvedList"/>
    <dgm:cxn modelId="{E8A3FE22-2BCA-4266-81E8-45981634AECC}" type="presOf" srcId="{6915B8AE-D623-4D2D-A03E-8F727C279356}" destId="{2EF3CD79-98F7-44E7-85C4-3268FBF6EB49}" srcOrd="0" destOrd="0" presId="urn:microsoft.com/office/officeart/2008/layout/VerticalCurvedList"/>
    <dgm:cxn modelId="{0E09FD26-BB5D-46CB-8E0A-F25C661EB249}" srcId="{8B7B171F-EB8B-4CF6-A2D6-4B7B5ADE7A58}" destId="{1A870F8E-1D1E-4281-BB5B-BA67A0D2C3CD}" srcOrd="0" destOrd="0" parTransId="{34498098-56E9-4626-AC2B-4DA1EAA61179}" sibTransId="{A733424E-8E48-4099-9748-CA53694FC37D}"/>
    <dgm:cxn modelId="{5F5F1E29-B4BE-48F0-A81F-DC9CE5432CDC}" type="presOf" srcId="{1A870F8E-1D1E-4281-BB5B-BA67A0D2C3CD}" destId="{8E493C90-1408-4526-8756-A3696992837D}" srcOrd="0" destOrd="0" presId="urn:microsoft.com/office/officeart/2008/layout/VerticalCurvedList"/>
    <dgm:cxn modelId="{EC571840-A6D0-4091-89D9-5D4767F26DDE}" srcId="{8B7B171F-EB8B-4CF6-A2D6-4B7B5ADE7A58}" destId="{6C032B3A-8142-440D-AE45-47BEFF088E64}" srcOrd="4" destOrd="0" parTransId="{92DA2326-FA58-4FCD-8120-0A5C6F3A2ABF}" sibTransId="{192327AA-6DB0-4831-B0F4-B7BBEC224E3C}"/>
    <dgm:cxn modelId="{65EACC43-A0F3-4D3F-A2B9-E34F4B51260A}" type="presOf" srcId="{6C032B3A-8142-440D-AE45-47BEFF088E64}" destId="{BA7D4609-CD79-4CB7-BF39-046BD62E3F26}" srcOrd="0" destOrd="0" presId="urn:microsoft.com/office/officeart/2008/layout/VerticalCurvedList"/>
    <dgm:cxn modelId="{A052FA6B-6953-4369-B3A2-575B70553420}" srcId="{8B7B171F-EB8B-4CF6-A2D6-4B7B5ADE7A58}" destId="{2CDA3D51-41DC-4E39-A368-51E2E7A93007}" srcOrd="1" destOrd="0" parTransId="{A2712563-4748-44B6-B9DE-5D2F5E64FA9A}" sibTransId="{26EC91DC-426A-49BF-B7A0-D1CF3457852F}"/>
    <dgm:cxn modelId="{9EF49985-7D46-46FC-819A-8158271B78C7}" type="presOf" srcId="{54E210D3-0060-427E-8560-7E6A92AAB6A1}" destId="{42779B84-E63B-4D38-BAA0-C3DF26B25AA9}" srcOrd="0" destOrd="0" presId="urn:microsoft.com/office/officeart/2008/layout/VerticalCurvedList"/>
    <dgm:cxn modelId="{E043A09D-17BA-4C80-B65F-09FE2C1A7D0D}" type="presOf" srcId="{A733424E-8E48-4099-9748-CA53694FC37D}" destId="{6744B3B5-0239-436F-926B-518AB374C1A7}" srcOrd="0" destOrd="0" presId="urn:microsoft.com/office/officeart/2008/layout/VerticalCurvedList"/>
    <dgm:cxn modelId="{7CB1B2C4-D502-42F5-AFD1-F67115290AF1}" type="presOf" srcId="{2CDA3D51-41DC-4E39-A368-51E2E7A93007}" destId="{649B4025-6E3F-4AE3-A292-3F1AC2D3992F}" srcOrd="0" destOrd="0" presId="urn:microsoft.com/office/officeart/2008/layout/VerticalCurvedList"/>
    <dgm:cxn modelId="{6F2CACCB-D145-48A8-9A8E-40391C33E51D}" srcId="{8B7B171F-EB8B-4CF6-A2D6-4B7B5ADE7A58}" destId="{54E210D3-0060-427E-8560-7E6A92AAB6A1}" srcOrd="5" destOrd="0" parTransId="{1B04F8F5-664A-449B-8AC9-622D5C5513AE}" sibTransId="{4B657A43-1B22-411B-8882-CF65629CA0AE}"/>
    <dgm:cxn modelId="{8ABEAAD1-6514-47A6-9558-89E127A800BA}" srcId="{8B7B171F-EB8B-4CF6-A2D6-4B7B5ADE7A58}" destId="{6915B8AE-D623-4D2D-A03E-8F727C279356}" srcOrd="2" destOrd="0" parTransId="{89A5FCDC-A1F3-426D-9781-28D719A510A1}" sibTransId="{4737A28E-E17F-4EC0-81D7-30C65E259985}"/>
    <dgm:cxn modelId="{9681DFEB-D495-4FB0-841D-A19505AA54EF}" type="presOf" srcId="{77EDBD20-ED17-47BC-9103-8B20A21845AD}" destId="{80154120-6CDA-4E20-99C5-50EABAF7ABE5}" srcOrd="0" destOrd="0" presId="urn:microsoft.com/office/officeart/2008/layout/VerticalCurvedList"/>
    <dgm:cxn modelId="{92F2E4A0-EEA7-4DE4-BDDD-ECFFCF3CF476}" type="presParOf" srcId="{DA294D58-0376-408B-83CE-9DB747C5E6B8}" destId="{A8C9F2EC-3736-44FC-97E3-A31414475BB8}" srcOrd="0" destOrd="0" presId="urn:microsoft.com/office/officeart/2008/layout/VerticalCurvedList"/>
    <dgm:cxn modelId="{2142A532-6110-4578-B1D3-B59AC784EF37}" type="presParOf" srcId="{A8C9F2EC-3736-44FC-97E3-A31414475BB8}" destId="{D9FE83E8-6451-4265-AA35-61A5C5942942}" srcOrd="0" destOrd="0" presId="urn:microsoft.com/office/officeart/2008/layout/VerticalCurvedList"/>
    <dgm:cxn modelId="{3CCC8580-3E80-4304-A42E-68A2A1BEB6DD}" type="presParOf" srcId="{D9FE83E8-6451-4265-AA35-61A5C5942942}" destId="{8B4D328E-364A-419C-915E-3134F615E0E8}" srcOrd="0" destOrd="0" presId="urn:microsoft.com/office/officeart/2008/layout/VerticalCurvedList"/>
    <dgm:cxn modelId="{C3A7EFCC-6DAB-4882-9690-A25300AB498A}" type="presParOf" srcId="{D9FE83E8-6451-4265-AA35-61A5C5942942}" destId="{6744B3B5-0239-436F-926B-518AB374C1A7}" srcOrd="1" destOrd="0" presId="urn:microsoft.com/office/officeart/2008/layout/VerticalCurvedList"/>
    <dgm:cxn modelId="{204A651A-37BE-4A0A-9D65-47BB1A33F598}" type="presParOf" srcId="{D9FE83E8-6451-4265-AA35-61A5C5942942}" destId="{481F2718-B3DE-4274-836B-5F15274504A5}" srcOrd="2" destOrd="0" presId="urn:microsoft.com/office/officeart/2008/layout/VerticalCurvedList"/>
    <dgm:cxn modelId="{45AD6A3F-0374-4601-84BA-30913673F851}" type="presParOf" srcId="{D9FE83E8-6451-4265-AA35-61A5C5942942}" destId="{24AABA6E-A49D-42DB-A542-876EF2DE7C65}" srcOrd="3" destOrd="0" presId="urn:microsoft.com/office/officeart/2008/layout/VerticalCurvedList"/>
    <dgm:cxn modelId="{D71848FF-7165-4466-8612-7093D5702F29}" type="presParOf" srcId="{A8C9F2EC-3736-44FC-97E3-A31414475BB8}" destId="{8E493C90-1408-4526-8756-A3696992837D}" srcOrd="1" destOrd="0" presId="urn:microsoft.com/office/officeart/2008/layout/VerticalCurvedList"/>
    <dgm:cxn modelId="{2779A35B-CE91-4F62-B375-16426E2DFB14}" type="presParOf" srcId="{A8C9F2EC-3736-44FC-97E3-A31414475BB8}" destId="{6ACD0082-46EB-4197-9AEF-6C3603194323}" srcOrd="2" destOrd="0" presId="urn:microsoft.com/office/officeart/2008/layout/VerticalCurvedList"/>
    <dgm:cxn modelId="{E92D0E94-2D5B-4406-BCAA-A1FF1D57F06F}" type="presParOf" srcId="{6ACD0082-46EB-4197-9AEF-6C3603194323}" destId="{84B16BD2-BC88-4E10-9E43-6D6BE4C2FED5}" srcOrd="0" destOrd="0" presId="urn:microsoft.com/office/officeart/2008/layout/VerticalCurvedList"/>
    <dgm:cxn modelId="{7809CD84-B378-4457-B6B2-EEE4ED44816D}" type="presParOf" srcId="{A8C9F2EC-3736-44FC-97E3-A31414475BB8}" destId="{649B4025-6E3F-4AE3-A292-3F1AC2D3992F}" srcOrd="3" destOrd="0" presId="urn:microsoft.com/office/officeart/2008/layout/VerticalCurvedList"/>
    <dgm:cxn modelId="{B8C4B5C1-AC67-4467-AF0A-1934C8F6CFEC}" type="presParOf" srcId="{A8C9F2EC-3736-44FC-97E3-A31414475BB8}" destId="{F4F5D210-C889-4E26-91FC-144DCCF57DAB}" srcOrd="4" destOrd="0" presId="urn:microsoft.com/office/officeart/2008/layout/VerticalCurvedList"/>
    <dgm:cxn modelId="{E61CE2CC-B17F-47EE-8D83-C5308E819020}" type="presParOf" srcId="{F4F5D210-C889-4E26-91FC-144DCCF57DAB}" destId="{4F962DEC-736F-4564-A610-8E8E3C85FDB9}" srcOrd="0" destOrd="0" presId="urn:microsoft.com/office/officeart/2008/layout/VerticalCurvedList"/>
    <dgm:cxn modelId="{A2788E6A-4F3B-4DB8-BCEA-B2601AB17C97}" type="presParOf" srcId="{A8C9F2EC-3736-44FC-97E3-A31414475BB8}" destId="{2EF3CD79-98F7-44E7-85C4-3268FBF6EB49}" srcOrd="5" destOrd="0" presId="urn:microsoft.com/office/officeart/2008/layout/VerticalCurvedList"/>
    <dgm:cxn modelId="{E646D33D-B64E-4FA5-8167-76EFC0E53DE8}" type="presParOf" srcId="{A8C9F2EC-3736-44FC-97E3-A31414475BB8}" destId="{31D1D7F9-E59E-488E-B0E2-64D2077A7145}" srcOrd="6" destOrd="0" presId="urn:microsoft.com/office/officeart/2008/layout/VerticalCurvedList"/>
    <dgm:cxn modelId="{3CF77AED-EF4B-45D9-834A-0E6F976BD973}" type="presParOf" srcId="{31D1D7F9-E59E-488E-B0E2-64D2077A7145}" destId="{750E8D03-8662-4E4D-9370-78DA869F89FF}" srcOrd="0" destOrd="0" presId="urn:microsoft.com/office/officeart/2008/layout/VerticalCurvedList"/>
    <dgm:cxn modelId="{FC023255-6774-4C0F-A649-9415B3429000}" type="presParOf" srcId="{A8C9F2EC-3736-44FC-97E3-A31414475BB8}" destId="{80154120-6CDA-4E20-99C5-50EABAF7ABE5}" srcOrd="7" destOrd="0" presId="urn:microsoft.com/office/officeart/2008/layout/VerticalCurvedList"/>
    <dgm:cxn modelId="{2475966A-07CF-4C19-88BA-BE46469DBFF8}" type="presParOf" srcId="{A8C9F2EC-3736-44FC-97E3-A31414475BB8}" destId="{00F72685-6C09-43E2-A043-E15F714142AF}" srcOrd="8" destOrd="0" presId="urn:microsoft.com/office/officeart/2008/layout/VerticalCurvedList"/>
    <dgm:cxn modelId="{1C15BB5E-A138-4FEF-8811-88A36F050C6E}" type="presParOf" srcId="{00F72685-6C09-43E2-A043-E15F714142AF}" destId="{53A47033-DFB9-4D49-881A-2B2B4002F6FF}" srcOrd="0" destOrd="0" presId="urn:microsoft.com/office/officeart/2008/layout/VerticalCurvedList"/>
    <dgm:cxn modelId="{C899AFC1-FF31-47F1-B007-EEF0012C4E9F}" type="presParOf" srcId="{A8C9F2EC-3736-44FC-97E3-A31414475BB8}" destId="{BA7D4609-CD79-4CB7-BF39-046BD62E3F26}" srcOrd="9" destOrd="0" presId="urn:microsoft.com/office/officeart/2008/layout/VerticalCurvedList"/>
    <dgm:cxn modelId="{C6BB4663-802B-4575-AC2F-26DBE9AC8E10}" type="presParOf" srcId="{A8C9F2EC-3736-44FC-97E3-A31414475BB8}" destId="{7EB2BED8-A6E5-4C47-A263-C3BACDE40207}" srcOrd="10" destOrd="0" presId="urn:microsoft.com/office/officeart/2008/layout/VerticalCurvedList"/>
    <dgm:cxn modelId="{6312F228-742E-4E70-8768-F495AB3D7E48}" type="presParOf" srcId="{7EB2BED8-A6E5-4C47-A263-C3BACDE40207}" destId="{2DDFC24E-87E0-425E-946A-9E52E9294EF3}" srcOrd="0" destOrd="0" presId="urn:microsoft.com/office/officeart/2008/layout/VerticalCurvedList"/>
    <dgm:cxn modelId="{05AFBFC7-DEB5-4D9E-993D-DC037BBEFE31}" type="presParOf" srcId="{A8C9F2EC-3736-44FC-97E3-A31414475BB8}" destId="{42779B84-E63B-4D38-BAA0-C3DF26B25AA9}" srcOrd="11" destOrd="0" presId="urn:microsoft.com/office/officeart/2008/layout/VerticalCurvedList"/>
    <dgm:cxn modelId="{65938467-0A5D-47E3-BDFA-E5C0F85A66E2}" type="presParOf" srcId="{A8C9F2EC-3736-44FC-97E3-A31414475BB8}" destId="{4FA32752-D438-4FC6-8403-9236C910A406}" srcOrd="12" destOrd="0" presId="urn:microsoft.com/office/officeart/2008/layout/VerticalCurvedList"/>
    <dgm:cxn modelId="{3CDB5151-1ACD-41F5-B82C-BAFFE0177B2D}" type="presParOf" srcId="{4FA32752-D438-4FC6-8403-9236C910A406}" destId="{B12388FC-D319-4328-8232-3A47A51C636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4B3B5-0239-436F-926B-518AB374C1A7}">
      <dsp:nvSpPr>
        <dsp:cNvPr id="0" name=""/>
        <dsp:cNvSpPr/>
      </dsp:nvSpPr>
      <dsp:spPr>
        <a:xfrm>
          <a:off x="-7495547" y="-1145656"/>
          <a:ext cx="8920713" cy="8920713"/>
        </a:xfrm>
        <a:prstGeom prst="blockArc">
          <a:avLst>
            <a:gd name="adj1" fmla="val 18900000"/>
            <a:gd name="adj2" fmla="val 2700000"/>
            <a:gd name="adj3" fmla="val 242"/>
          </a:avLst>
        </a:pr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493C90-1408-4526-8756-A3696992837D}">
      <dsp:nvSpPr>
        <dsp:cNvPr id="0" name=""/>
        <dsp:cNvSpPr/>
      </dsp:nvSpPr>
      <dsp:spPr>
        <a:xfrm>
          <a:off x="530683" y="349104"/>
          <a:ext cx="14995847" cy="697943"/>
        </a:xfrm>
        <a:prstGeom prst="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Reflecting on our professional why</a:t>
          </a:r>
        </a:p>
      </dsp:txBody>
      <dsp:txXfrm>
        <a:off x="530683" y="349104"/>
        <a:ext cx="14995847" cy="697943"/>
      </dsp:txXfrm>
    </dsp:sp>
    <dsp:sp modelId="{84B16BD2-BC88-4E10-9E43-6D6BE4C2FED5}">
      <dsp:nvSpPr>
        <dsp:cNvPr id="0" name=""/>
        <dsp:cNvSpPr/>
      </dsp:nvSpPr>
      <dsp:spPr>
        <a:xfrm>
          <a:off x="94468" y="261861"/>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49B4025-6E3F-4AE3-A292-3F1AC2D3992F}">
      <dsp:nvSpPr>
        <dsp:cNvPr id="0" name=""/>
        <dsp:cNvSpPr/>
      </dsp:nvSpPr>
      <dsp:spPr>
        <a:xfrm>
          <a:off x="1104789" y="1395886"/>
          <a:ext cx="14421741" cy="697943"/>
        </a:xfrm>
        <a:prstGeom prst="rect">
          <a:avLst/>
        </a:prstGeom>
        <a:gradFill rotWithShape="0">
          <a:gsLst>
            <a:gs pos="0">
              <a:schemeClr val="accent2">
                <a:shade val="50000"/>
                <a:hueOff val="-13828"/>
                <a:satOff val="-2803"/>
                <a:lumOff val="15417"/>
                <a:alphaOff val="0"/>
                <a:tint val="50000"/>
                <a:satMod val="300000"/>
              </a:schemeClr>
            </a:gs>
            <a:gs pos="35000">
              <a:schemeClr val="accent2">
                <a:shade val="50000"/>
                <a:hueOff val="-13828"/>
                <a:satOff val="-2803"/>
                <a:lumOff val="15417"/>
                <a:alphaOff val="0"/>
                <a:tint val="37000"/>
                <a:satMod val="300000"/>
              </a:schemeClr>
            </a:gs>
            <a:gs pos="100000">
              <a:schemeClr val="accent2">
                <a:shade val="50000"/>
                <a:hueOff val="-13828"/>
                <a:satOff val="-2803"/>
                <a:lumOff val="154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Connecting with our professional standards and the national model of professional learning</a:t>
          </a:r>
        </a:p>
      </dsp:txBody>
      <dsp:txXfrm>
        <a:off x="1104789" y="1395886"/>
        <a:ext cx="14421741" cy="697943"/>
      </dsp:txXfrm>
    </dsp:sp>
    <dsp:sp modelId="{4F962DEC-736F-4564-A610-8E8E3C85FDB9}">
      <dsp:nvSpPr>
        <dsp:cNvPr id="0" name=""/>
        <dsp:cNvSpPr/>
      </dsp:nvSpPr>
      <dsp:spPr>
        <a:xfrm>
          <a:off x="668574" y="1308643"/>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13283"/>
              <a:satOff val="-2425"/>
              <a:lumOff val="14036"/>
              <a:alphaOff val="0"/>
            </a:schemeClr>
          </a:solidFill>
          <a:prstDash val="solid"/>
        </a:ln>
        <a:effectLst/>
      </dsp:spPr>
      <dsp:style>
        <a:lnRef idx="1">
          <a:scrgbClr r="0" g="0" b="0"/>
        </a:lnRef>
        <a:fillRef idx="2">
          <a:scrgbClr r="0" g="0" b="0"/>
        </a:fillRef>
        <a:effectRef idx="0">
          <a:scrgbClr r="0" g="0" b="0"/>
        </a:effectRef>
        <a:fontRef idx="minor"/>
      </dsp:style>
    </dsp:sp>
    <dsp:sp modelId="{2EF3CD79-98F7-44E7-85C4-3268FBF6EB49}">
      <dsp:nvSpPr>
        <dsp:cNvPr id="0" name=""/>
        <dsp:cNvSpPr/>
      </dsp:nvSpPr>
      <dsp:spPr>
        <a:xfrm>
          <a:off x="1367313" y="2442668"/>
          <a:ext cx="14159217" cy="697943"/>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Practitioner enquiry – why, what and how</a:t>
          </a:r>
        </a:p>
      </dsp:txBody>
      <dsp:txXfrm>
        <a:off x="1367313" y="2442668"/>
        <a:ext cx="14159217" cy="697943"/>
      </dsp:txXfrm>
    </dsp:sp>
    <dsp:sp modelId="{750E8D03-8662-4E4D-9370-78DA869F89FF}">
      <dsp:nvSpPr>
        <dsp:cNvPr id="0" name=""/>
        <dsp:cNvSpPr/>
      </dsp:nvSpPr>
      <dsp:spPr>
        <a:xfrm>
          <a:off x="931099" y="2355425"/>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26567"/>
              <a:satOff val="-4851"/>
              <a:lumOff val="28071"/>
              <a:alphaOff val="0"/>
            </a:schemeClr>
          </a:solidFill>
          <a:prstDash val="solid"/>
        </a:ln>
        <a:effectLst/>
      </dsp:spPr>
      <dsp:style>
        <a:lnRef idx="1">
          <a:scrgbClr r="0" g="0" b="0"/>
        </a:lnRef>
        <a:fillRef idx="2">
          <a:scrgbClr r="0" g="0" b="0"/>
        </a:fillRef>
        <a:effectRef idx="0">
          <a:scrgbClr r="0" g="0" b="0"/>
        </a:effectRef>
        <a:fontRef idx="minor"/>
      </dsp:style>
    </dsp:sp>
    <dsp:sp modelId="{80154120-6CDA-4E20-99C5-50EABAF7ABE5}">
      <dsp:nvSpPr>
        <dsp:cNvPr id="0" name=""/>
        <dsp:cNvSpPr/>
      </dsp:nvSpPr>
      <dsp:spPr>
        <a:xfrm>
          <a:off x="1367313" y="3488788"/>
          <a:ext cx="14159217" cy="697943"/>
        </a:xfrm>
        <a:prstGeom prst="rect">
          <a:avLst/>
        </a:prstGeom>
        <a:gradFill rotWithShape="0">
          <a:gsLst>
            <a:gs pos="0">
              <a:schemeClr val="accent2">
                <a:shade val="50000"/>
                <a:hueOff val="-41484"/>
                <a:satOff val="-8409"/>
                <a:lumOff val="46251"/>
                <a:alphaOff val="0"/>
                <a:tint val="50000"/>
                <a:satMod val="300000"/>
              </a:schemeClr>
            </a:gs>
            <a:gs pos="35000">
              <a:schemeClr val="accent2">
                <a:shade val="50000"/>
                <a:hueOff val="-41484"/>
                <a:satOff val="-8409"/>
                <a:lumOff val="46251"/>
                <a:alphaOff val="0"/>
                <a:tint val="37000"/>
                <a:satMod val="300000"/>
              </a:schemeClr>
            </a:gs>
            <a:gs pos="100000">
              <a:schemeClr val="accent2">
                <a:shade val="50000"/>
                <a:hueOff val="-41484"/>
                <a:satOff val="-8409"/>
                <a:lumOff val="4625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Building a culture of enquiry</a:t>
          </a:r>
        </a:p>
      </dsp:txBody>
      <dsp:txXfrm>
        <a:off x="1367313" y="3488788"/>
        <a:ext cx="14159217" cy="697943"/>
      </dsp:txXfrm>
    </dsp:sp>
    <dsp:sp modelId="{53A47033-DFB9-4D49-881A-2B2B4002F6FF}">
      <dsp:nvSpPr>
        <dsp:cNvPr id="0" name=""/>
        <dsp:cNvSpPr/>
      </dsp:nvSpPr>
      <dsp:spPr>
        <a:xfrm>
          <a:off x="931099" y="3401545"/>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39850"/>
              <a:satOff val="-7276"/>
              <a:lumOff val="42107"/>
              <a:alphaOff val="0"/>
            </a:schemeClr>
          </a:solidFill>
          <a:prstDash val="solid"/>
        </a:ln>
        <a:effectLst/>
      </dsp:spPr>
      <dsp:style>
        <a:lnRef idx="1">
          <a:scrgbClr r="0" g="0" b="0"/>
        </a:lnRef>
        <a:fillRef idx="2">
          <a:scrgbClr r="0" g="0" b="0"/>
        </a:fillRef>
        <a:effectRef idx="0">
          <a:scrgbClr r="0" g="0" b="0"/>
        </a:effectRef>
        <a:fontRef idx="minor"/>
      </dsp:style>
    </dsp:sp>
    <dsp:sp modelId="{BA7D4609-CD79-4CB7-BF39-046BD62E3F26}">
      <dsp:nvSpPr>
        <dsp:cNvPr id="0" name=""/>
        <dsp:cNvSpPr/>
      </dsp:nvSpPr>
      <dsp:spPr>
        <a:xfrm>
          <a:off x="1104789" y="4535570"/>
          <a:ext cx="14421741" cy="697943"/>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Examples of enquiry in action</a:t>
          </a:r>
        </a:p>
      </dsp:txBody>
      <dsp:txXfrm>
        <a:off x="1104789" y="4535570"/>
        <a:ext cx="14421741" cy="697943"/>
      </dsp:txXfrm>
    </dsp:sp>
    <dsp:sp modelId="{2DDFC24E-87E0-425E-946A-9E52E9294EF3}">
      <dsp:nvSpPr>
        <dsp:cNvPr id="0" name=""/>
        <dsp:cNvSpPr/>
      </dsp:nvSpPr>
      <dsp:spPr>
        <a:xfrm>
          <a:off x="668574" y="4448327"/>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26567"/>
              <a:satOff val="-4851"/>
              <a:lumOff val="28071"/>
              <a:alphaOff val="0"/>
            </a:schemeClr>
          </a:solidFill>
          <a:prstDash val="solid"/>
        </a:ln>
        <a:effectLst/>
      </dsp:spPr>
      <dsp:style>
        <a:lnRef idx="1">
          <a:scrgbClr r="0" g="0" b="0"/>
        </a:lnRef>
        <a:fillRef idx="2">
          <a:scrgbClr r="0" g="0" b="0"/>
        </a:fillRef>
        <a:effectRef idx="0">
          <a:scrgbClr r="0" g="0" b="0"/>
        </a:effectRef>
        <a:fontRef idx="minor"/>
      </dsp:style>
    </dsp:sp>
    <dsp:sp modelId="{42779B84-E63B-4D38-BAA0-C3DF26B25AA9}">
      <dsp:nvSpPr>
        <dsp:cNvPr id="0" name=""/>
        <dsp:cNvSpPr/>
      </dsp:nvSpPr>
      <dsp:spPr>
        <a:xfrm>
          <a:off x="530683" y="5582352"/>
          <a:ext cx="14995847" cy="697943"/>
        </a:xfrm>
        <a:prstGeom prst="rect">
          <a:avLst/>
        </a:prstGeom>
        <a:gradFill rotWithShape="0">
          <a:gsLst>
            <a:gs pos="0">
              <a:schemeClr val="accent2">
                <a:shade val="50000"/>
                <a:hueOff val="-13828"/>
                <a:satOff val="-2803"/>
                <a:lumOff val="15417"/>
                <a:alphaOff val="0"/>
                <a:tint val="50000"/>
                <a:satMod val="300000"/>
              </a:schemeClr>
            </a:gs>
            <a:gs pos="35000">
              <a:schemeClr val="accent2">
                <a:shade val="50000"/>
                <a:hueOff val="-13828"/>
                <a:satOff val="-2803"/>
                <a:lumOff val="15417"/>
                <a:alphaOff val="0"/>
                <a:tint val="37000"/>
                <a:satMod val="300000"/>
              </a:schemeClr>
            </a:gs>
            <a:gs pos="100000">
              <a:schemeClr val="accent2">
                <a:shade val="50000"/>
                <a:hueOff val="-13828"/>
                <a:satOff val="-2803"/>
                <a:lumOff val="154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Next steps</a:t>
          </a:r>
        </a:p>
      </dsp:txBody>
      <dsp:txXfrm>
        <a:off x="530683" y="5582352"/>
        <a:ext cx="14995847" cy="697943"/>
      </dsp:txXfrm>
    </dsp:sp>
    <dsp:sp modelId="{B12388FC-D319-4328-8232-3A47A51C6362}">
      <dsp:nvSpPr>
        <dsp:cNvPr id="0" name=""/>
        <dsp:cNvSpPr/>
      </dsp:nvSpPr>
      <dsp:spPr>
        <a:xfrm>
          <a:off x="94468" y="5495109"/>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13283"/>
              <a:satOff val="-2425"/>
              <a:lumOff val="14036"/>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ucation.gov.scot/professional-learning/self-directed-professional-learning/enquiry-in-educatio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sible-learning.org/2018/03/collective-teacher-efficacy-hatti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tcs.org.uk/professional-standards/professional-standards-for-teacher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arn.sssc.uk.com/nos/ccld_svq3.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learn.sssc.uk.com/nos/units/CCLD/CCLD4/SCDHSC0043.pdf" TargetMode="External"/><Relationship Id="rId5" Type="http://schemas.openxmlformats.org/officeDocument/2006/relationships/hyperlink" Target="https://learn.sssc.uk.com/nos/units/CCLD/CCLD3/SCDHSC0033.pdf" TargetMode="External"/><Relationship Id="rId4" Type="http://schemas.openxmlformats.org/officeDocument/2006/relationships/hyperlink" Target="https://learn.sssc.uk.com/nos/ccld_svq4.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ldstandardscouncil.org.uk/resources/competent-practitioner-framework/"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ldstandardscouncil.org.uk/wp-content/uploads/Competent-Practitioner-Framework-2022.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trath.ac.uk/humanities/education/blog/thenatureandpurposeofpractitionerenquir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ducation.gov.scot/professional-learning/self-directed-professional-learning/enquiry-in-education/digging-deeper-into-practitioner-enquiry/examples-of-enquiry-in-educatio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All information is correct as of August 2025</a:t>
            </a:r>
          </a:p>
          <a:p>
            <a:endParaRPr lang="en-US" dirty="0"/>
          </a:p>
          <a:p>
            <a:r>
              <a:rPr lang="en-US" dirty="0"/>
              <a:t>These slides are intended to support senior leaders, middle leaders and practitioners in schools and local authorities to explore Practitioner enquiry.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might also want to consider planning follow up sessions to check in/support those engaged in practitioner enquiry and an opportunity to share learning from enquiries undertaken throughout the year.</a:t>
            </a:r>
          </a:p>
          <a:p>
            <a:endParaRPr lang="en-US" dirty="0"/>
          </a:p>
          <a:p>
            <a:r>
              <a:rPr lang="en-US" dirty="0"/>
              <a:t>This workshop links to the new Enquiry in Education Open Access Professional Learning resource: </a:t>
            </a:r>
            <a:r>
              <a:rPr lang="en-GB" dirty="0">
                <a:hlinkClick r:id="rId3"/>
              </a:rPr>
              <a:t>Enquiry in Education | Self-directed professional learning | Professional Learning | Education Scotland</a:t>
            </a:r>
            <a:endParaRPr lang="en-GB" dirty="0"/>
          </a:p>
          <a:p>
            <a:endParaRPr lang="en-US" dirty="0"/>
          </a:p>
          <a:p>
            <a:r>
              <a:rPr lang="en-US" dirty="0"/>
              <a:t>The PowerPoint is a template that presenters can adapt to suit their own context and style of presenting.  </a:t>
            </a:r>
          </a:p>
          <a:p>
            <a:endParaRPr lang="en-US" dirty="0"/>
          </a:p>
          <a:p>
            <a:r>
              <a:rPr lang="en-US" dirty="0"/>
              <a:t>This workshop has been designed for facilitators to deliver in 1 to 2 hours. </a:t>
            </a:r>
          </a:p>
          <a:p>
            <a:r>
              <a:rPr lang="en-US" dirty="0"/>
              <a:t>Suggested timings can be found on the content coverage slide 6.  </a:t>
            </a:r>
          </a:p>
          <a:p>
            <a:endParaRPr lang="en-US" dirty="0"/>
          </a:p>
          <a:p>
            <a:r>
              <a:rPr lang="en-US" dirty="0"/>
              <a:t>Within the slide notes key messages, suggested tasks, ‘talking-points’ and reflective questions are included. </a:t>
            </a:r>
          </a:p>
          <a:p>
            <a:endParaRPr lang="en-US" dirty="0"/>
          </a:p>
          <a:p>
            <a:r>
              <a:rPr lang="en-US" dirty="0"/>
              <a:t>It is anticipated the presenter will be familiar with Enquiry in Education Open Access Professional Learning resource and/or practitioner enquiry.</a:t>
            </a:r>
          </a:p>
          <a:p>
            <a:endParaRPr lang="en-US"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 </a:t>
            </a:r>
          </a:p>
          <a:p>
            <a:endParaRPr lang="en-US" b="1" dirty="0"/>
          </a:p>
          <a:p>
            <a:pPr marL="171450" indent="-171450">
              <a:buFont typeface="Arial" panose="020B0604020202020204" pitchFamily="34" charset="0"/>
              <a:buChar char="•"/>
            </a:pPr>
            <a:r>
              <a:rPr lang="en-GB" dirty="0"/>
              <a:t>All these quotes make it clear that leading in schools is not the job of one person, rather all the staff and the students have a leadership role to play.</a:t>
            </a:r>
          </a:p>
          <a:p>
            <a:pPr marL="171450" indent="-171450">
              <a:buFont typeface="Arial" panose="020B0604020202020204" pitchFamily="34" charset="0"/>
              <a:buChar char="•"/>
            </a:pPr>
            <a:r>
              <a:rPr lang="en-GB" dirty="0"/>
              <a:t>The word “leadership” can be thought by many educators as being a formal position, the senior leadership team etc.</a:t>
            </a:r>
          </a:p>
          <a:p>
            <a:pPr marL="171450" indent="-171450">
              <a:buFont typeface="Arial" panose="020B0604020202020204" pitchFamily="34" charset="0"/>
              <a:buChar char="•"/>
            </a:pPr>
            <a:r>
              <a:rPr lang="en-GB" dirty="0"/>
              <a:t>Others consider leadership as being about “leading learning "and in the national model of professional learning Leadership of and for Learning is described. </a:t>
            </a:r>
          </a:p>
          <a:p>
            <a:pPr marL="171450" indent="-171450">
              <a:buFont typeface="Arial" panose="020B0604020202020204" pitchFamily="34" charset="0"/>
              <a:buChar char="•"/>
            </a:pPr>
            <a:r>
              <a:rPr lang="en-GB" sz="1200" dirty="0">
                <a:solidFill>
                  <a:srgbClr val="000000"/>
                </a:solidFill>
                <a:latin typeface="Futura"/>
              </a:rPr>
              <a:t>Collective teacher efficacy is the collective belief of the staff in a school/faculty in their ability to positively influence student learning.  Collective teacher efficacy has been found to be strongly, positively correlated with student achievement.  A school staff that believes they can collectively accomplish great things is vital for the health of a school and if they believe they can make a positive difference they very likely will (</a:t>
            </a:r>
            <a:r>
              <a:rPr lang="en-GB" dirty="0">
                <a:hlinkClick r:id="rId3"/>
              </a:rPr>
              <a:t>Collective Teacher Efficacy (CTE) according to John Hattie - VISIBLE LEARNING (visible-learning.org)</a:t>
            </a:r>
            <a:r>
              <a:rPr lang="en-GB" dirty="0"/>
              <a: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Talking points:</a:t>
            </a:r>
          </a:p>
          <a:p>
            <a:pPr marL="0" indent="0">
              <a:buFont typeface="Arial" panose="020B0604020202020204" pitchFamily="34" charset="0"/>
              <a:buNone/>
            </a:pPr>
            <a:endParaRPr lang="en-GB" b="1" dirty="0"/>
          </a:p>
          <a:p>
            <a:pPr marL="0" indent="0">
              <a:buFont typeface="Arial" panose="020B0604020202020204" pitchFamily="34" charset="0"/>
              <a:buNone/>
            </a:pPr>
            <a:r>
              <a:rPr lang="en-GB" dirty="0"/>
              <a:t>These descriptions of leadership as a collective activity, connect to research about the impact of collective teacher efficacy:</a:t>
            </a:r>
          </a:p>
          <a:p>
            <a:pPr marL="171450" indent="-171450">
              <a:buFont typeface="Arial" panose="020B0604020202020204" pitchFamily="34" charset="0"/>
              <a:buChar char="•"/>
            </a:pPr>
            <a:r>
              <a:rPr lang="en-GB" dirty="0"/>
              <a:t>Bandura (1993, 1997) defines collective efficacy as “a group’s shared belief in the conjoint capabilities to organize and execute the courses of action required to produce given levels of attainment”.</a:t>
            </a:r>
          </a:p>
          <a:p>
            <a:pPr marL="171450" indent="-171450">
              <a:buFont typeface="Arial" panose="020B0604020202020204" pitchFamily="34" charset="0"/>
              <a:buChar char="•"/>
            </a:pPr>
            <a:r>
              <a:rPr lang="en-GB" dirty="0"/>
              <a:t>According to Hattie “Collective Teacher Efficacy” is more complicated than just believing you can make a difference collectively rather it is “that combined belief that it is us that causes learning”. It is reflecting on practice, taking action and collaborative conversation based on evidence of impact.</a:t>
            </a:r>
          </a:p>
          <a:p>
            <a:pPr marL="0" indent="0">
              <a:buFont typeface="Arial" panose="020B0604020202020204" pitchFamily="34" charset="0"/>
              <a:buNone/>
            </a:pPr>
            <a:endParaRPr lang="en-GB" sz="1200" dirty="0">
              <a:solidFill>
                <a:srgbClr val="000000"/>
              </a:solidFill>
              <a:latin typeface="Futura"/>
            </a:endParaRPr>
          </a:p>
          <a:p>
            <a:pPr marL="0" indent="0">
              <a:buFont typeface="Arial" panose="020B0604020202020204" pitchFamily="34" charset="0"/>
              <a:buNone/>
            </a:pPr>
            <a:r>
              <a:rPr lang="en-GB" sz="1200" b="1" dirty="0">
                <a:solidFill>
                  <a:srgbClr val="000000"/>
                </a:solidFill>
                <a:latin typeface="Futura"/>
              </a:rPr>
              <a:t>Further reading: </a:t>
            </a:r>
          </a:p>
          <a:p>
            <a:pPr marL="0" indent="0">
              <a:buFont typeface="Arial" panose="020B0604020202020204" pitchFamily="34" charset="0"/>
              <a:buNone/>
            </a:pPr>
            <a:endParaRPr lang="en-GB" sz="1200" dirty="0">
              <a:solidFill>
                <a:srgbClr val="000000"/>
              </a:solidFill>
              <a:latin typeface="Futura"/>
            </a:endParaRPr>
          </a:p>
          <a:p>
            <a:pPr marL="0" indent="0">
              <a:buFont typeface="Arial" panose="020B0604020202020204" pitchFamily="34" charset="0"/>
              <a:buNone/>
            </a:pPr>
            <a:r>
              <a:rPr lang="en-GB" sz="1200" dirty="0">
                <a:solidFill>
                  <a:srgbClr val="000000"/>
                </a:solidFill>
                <a:latin typeface="Futura"/>
              </a:rPr>
              <a:t>Jenni Donohoo “Collective Efficacy: How Educators’ Beliefs Impact Student Learning“</a:t>
            </a:r>
            <a:endParaRPr lang="en-US" sz="1200" dirty="0">
              <a:solidFill>
                <a:srgbClr val="000000"/>
              </a:solidFill>
              <a:latin typeface="Futura"/>
            </a:endParaRPr>
          </a:p>
          <a:p>
            <a:pPr marL="171450" indent="-171450">
              <a:buFont typeface="Arial" panose="020B0604020202020204" pitchFamily="34" charset="0"/>
              <a:buChar char="•"/>
            </a:pPr>
            <a:endParaRPr lang="en-GB" dirty="0"/>
          </a:p>
          <a:p>
            <a:r>
              <a:rPr lang="en-US" dirty="0"/>
              <a:t> </a:t>
            </a:r>
          </a:p>
          <a:p>
            <a:r>
              <a:rPr lang="en-US" b="1" dirty="0"/>
              <a:t>Reflective Questions:</a:t>
            </a:r>
          </a:p>
          <a:p>
            <a:endParaRPr lang="en-US" b="1" dirty="0"/>
          </a:p>
          <a:p>
            <a:pPr marL="171450" indent="-171450">
              <a:buFont typeface="Arial" panose="020B0604020202020204" pitchFamily="34" charset="0"/>
              <a:buChar char="•"/>
            </a:pPr>
            <a:r>
              <a:rPr lang="en-US" dirty="0"/>
              <a:t>What strikes you about these quotes about leadership in educational settings?</a:t>
            </a:r>
          </a:p>
          <a:p>
            <a:pPr marL="171450" indent="-171450">
              <a:buFont typeface="Arial" panose="020B0604020202020204" pitchFamily="34" charset="0"/>
              <a:buChar char="•"/>
            </a:pPr>
            <a:r>
              <a:rPr lang="en-US" dirty="0"/>
              <a:t>What key words or phrases are you picking out from this? </a:t>
            </a:r>
          </a:p>
          <a:p>
            <a:pPr marL="628650" lvl="1" indent="-171450">
              <a:buFont typeface="Arial" panose="020B0604020202020204" pitchFamily="34" charset="0"/>
              <a:buChar char="•"/>
            </a:pPr>
            <a:r>
              <a:rPr lang="en-US" dirty="0"/>
              <a:t>E.g. Networked leadership culture, capacity building, collective engagement and action, joint activity and practice.</a:t>
            </a:r>
          </a:p>
          <a:p>
            <a:pPr marL="171450" indent="-171450">
              <a:buFont typeface="Arial" panose="020B0604020202020204" pitchFamily="34" charset="0"/>
              <a:buChar char="•"/>
            </a:pPr>
            <a:r>
              <a:rPr lang="en-US" dirty="0"/>
              <a:t>How might we support or even create the environment, the culture for this to flourish in our settings?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If you are a school or setting leader, you might also want to consider the following:</a:t>
            </a:r>
          </a:p>
          <a:p>
            <a:pPr marL="171450" indent="-171450">
              <a:buFont typeface="Arial" panose="020B0604020202020204" pitchFamily="34" charset="0"/>
              <a:buChar char="•"/>
            </a:pPr>
            <a:r>
              <a:rPr lang="en-GB" dirty="0"/>
              <a:t>How do we empower staff to be leaders of learning in their own classroom/context and beyond?</a:t>
            </a:r>
          </a:p>
          <a:p>
            <a:pPr marL="171450" indent="-171450">
              <a:buFont typeface="Arial" panose="020B0604020202020204" pitchFamily="34" charset="0"/>
              <a:buChar char="•"/>
            </a:pPr>
            <a:r>
              <a:rPr lang="en-GB" dirty="0"/>
              <a:t>What might you need to do differently to support empowerment and leadership of all staff?</a:t>
            </a:r>
          </a:p>
          <a:p>
            <a:pPr marL="171450" indent="-171450">
              <a:buFont typeface="Arial" panose="020B0604020202020204" pitchFamily="34" charset="0"/>
              <a:buChar char="•"/>
            </a:pPr>
            <a:r>
              <a:rPr lang="en-GB" dirty="0"/>
              <a:t>What examples of practice from your own context could you share to exemplify empowerment and leadership of learning?</a:t>
            </a:r>
          </a:p>
          <a:p>
            <a:pPr marL="0" indent="0">
              <a:buFont typeface="Arial" panose="020B0604020202020204" pitchFamily="34" charset="0"/>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b="1" dirty="0"/>
          </a:p>
          <a:p>
            <a:pPr marL="171450" indent="-171450">
              <a:buFont typeface="Arial" panose="020B0604020202020204" pitchFamily="34" charset="0"/>
              <a:buChar char="•"/>
            </a:pPr>
            <a:r>
              <a:rPr lang="en-US" dirty="0"/>
              <a:t>Pause for a moment and reflect on your actions, your influence and the impact you have or could have on learners, colleagues, your community and the wider educational system.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Talking Points:</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dirty="0"/>
              <a:t>Let's think about this in the context of preparing for and planning enquiry into our practice:</a:t>
            </a:r>
          </a:p>
          <a:p>
            <a:pPr marL="628650" lvl="1" indent="-171450">
              <a:buFont typeface="Arial" panose="020B0604020202020204" pitchFamily="34" charset="0"/>
              <a:buChar char="•"/>
            </a:pPr>
            <a:r>
              <a:rPr lang="en-GB" dirty="0"/>
              <a:t>Practitioner enquiry involves us questioning our own educational beliefs, assumptions, values and practices. </a:t>
            </a:r>
          </a:p>
          <a:p>
            <a:pPr marL="628650" lvl="1" indent="-171450">
              <a:buFont typeface="Arial" panose="020B0604020202020204" pitchFamily="34" charset="0"/>
              <a:buChar char="•"/>
            </a:pPr>
            <a:r>
              <a:rPr lang="en-GB" dirty="0"/>
              <a:t>Through adopting an enquiring stance to challenge and inform our professional practice, we individually and collaboratively develop knowledge to enhance, progress and lead the learning experiences of all  learners, including our colleagues and partners.</a:t>
            </a:r>
          </a:p>
          <a:p>
            <a:pPr marL="0" lvl="0" indent="0">
              <a:buFont typeface="Arial" panose="020B0604020202020204" pitchFamily="34" charset="0"/>
              <a:buNone/>
            </a:pPr>
            <a:endParaRPr lang="en-GB" dirty="0"/>
          </a:p>
          <a:p>
            <a:r>
              <a:rPr lang="en-US" b="1" dirty="0"/>
              <a:t>Optional Task (10 mins): </a:t>
            </a:r>
          </a:p>
          <a:p>
            <a:endParaRPr lang="en-US" b="1" dirty="0"/>
          </a:p>
          <a:p>
            <a:r>
              <a:rPr lang="en-US" dirty="0"/>
              <a:t>Reflective Questions (on slide) - it would be helpful to suggest reflecting on these individually/using a reflective journal.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2361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section connects to the Enquiry in Education resource – Plan and Review</a:t>
            </a:r>
          </a:p>
          <a:p>
            <a:r>
              <a:rPr lang="en-US" dirty="0"/>
              <a:t>Here you will find resources to support you to reflect on the impact of your professional learning. </a:t>
            </a:r>
          </a:p>
          <a:p>
            <a:endParaRPr lang="en-US" dirty="0"/>
          </a:p>
          <a:p>
            <a:r>
              <a:rPr lang="en-US" b="1" dirty="0"/>
              <a:t>Key Messages: </a:t>
            </a:r>
          </a:p>
          <a:p>
            <a:endParaRPr lang="en-US" dirty="0"/>
          </a:p>
          <a:p>
            <a:r>
              <a:rPr lang="en-US" dirty="0"/>
              <a:t>Let's connect this thinking with the Professional Values of educational sectors:</a:t>
            </a:r>
          </a:p>
          <a:p>
            <a:endParaRPr lang="en-US" dirty="0"/>
          </a:p>
          <a:p>
            <a:pPr marL="171450" indent="-171450">
              <a:buFont typeface="Arial" panose="020B0604020202020204" pitchFamily="34" charset="0"/>
              <a:buChar char="•"/>
            </a:pPr>
            <a:r>
              <a:rPr lang="en-US" dirty="0"/>
              <a:t>CLD Standards describes the Competent, critically reflective practitioner as one who ensures that their work supports social change and social justice and is based on the values of CLD. </a:t>
            </a:r>
          </a:p>
          <a:p>
            <a:pPr marL="628650" lvl="1" indent="-171450">
              <a:buFont typeface="Arial" panose="020B0604020202020204" pitchFamily="34" charset="0"/>
              <a:buChar char="•"/>
            </a:pPr>
            <a:r>
              <a:rPr lang="en-US" dirty="0"/>
              <a:t>Their approach is collaborative, anti-discriminatory and equalities-focused and they work with diverse individuals, communities of place or interest and organisations to achieve change. </a:t>
            </a:r>
          </a:p>
          <a:p>
            <a:pPr marL="628650" lvl="1" indent="-171450">
              <a:buFont typeface="Arial" panose="020B0604020202020204" pitchFamily="34" charset="0"/>
              <a:buChar char="•"/>
            </a:pPr>
            <a:r>
              <a:rPr lang="en-US" dirty="0"/>
              <a:t>They can influence or lead people, understanding when this is or is not appropriate. </a:t>
            </a:r>
          </a:p>
          <a:p>
            <a:pPr marL="628650" lvl="1" indent="-171450">
              <a:buFont typeface="Arial" panose="020B0604020202020204" pitchFamily="34" charset="0"/>
              <a:buChar char="•"/>
            </a:pPr>
            <a:r>
              <a:rPr lang="en-US" dirty="0"/>
              <a:t>Central to their practice is challenging discrimination and its consequences and working with individuals and communities to shape learning and development activities that enhance quality of life and sphere of influence. </a:t>
            </a:r>
          </a:p>
          <a:p>
            <a:endParaRPr lang="en-US" dirty="0"/>
          </a:p>
          <a:p>
            <a:pPr marL="171450" indent="-171450">
              <a:buFont typeface="Arial" panose="020B0604020202020204" pitchFamily="34" charset="0"/>
              <a:buChar char="•"/>
            </a:pPr>
            <a:r>
              <a:rPr lang="en-US" dirty="0"/>
              <a:t>The Standard for Childhood Practice 2015 includes a renewed and strengthened emphasis on the role of childhood practitioners in leading learning, which is vital to support children and lay the foundations for their future attainment. </a:t>
            </a:r>
          </a:p>
          <a:p>
            <a:pPr marL="628650" lvl="1" indent="-171450">
              <a:buFont typeface="Arial" panose="020B0604020202020204" pitchFamily="34" charset="0"/>
              <a:buChar char="•"/>
            </a:pPr>
            <a:r>
              <a:rPr lang="en-US" dirty="0"/>
              <a:t>Similarly, the Professional values and personal commitment section talks about practitioners valuing and demonstrating a commitment to inclusion, diversity, social justice, anti-discrimination and protecting and caring for children and young people. </a:t>
            </a:r>
          </a:p>
          <a:p>
            <a:pPr marL="628650" lvl="1" indent="-171450">
              <a:buFont typeface="Arial" panose="020B0604020202020204" pitchFamily="34" charset="0"/>
              <a:buChar char="•"/>
            </a:pPr>
            <a:r>
              <a:rPr lang="en-US" dirty="0"/>
              <a:t>It then goes into detail on valuing professional learning, relationships with parents/</a:t>
            </a:r>
            <a:r>
              <a:rPr lang="en-US" dirty="0" err="1"/>
              <a:t>carers</a:t>
            </a:r>
            <a:r>
              <a:rPr lang="en-US" dirty="0"/>
              <a:t>/partner organisations, pedagogy &amp; curriculum and we start to see a golden thread connecting the sectors…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Turning to the GTCS Standards: The professional values of social justice, integrity, trust and respect and a professional commitment are at the core of the Professional Standards.</a:t>
            </a:r>
          </a:p>
          <a:p>
            <a:pPr marL="628650" lvl="1" indent="-171450">
              <a:buFont typeface="Arial" panose="020B0604020202020204" pitchFamily="34" charset="0"/>
              <a:buChar char="•"/>
            </a:pPr>
            <a:r>
              <a:rPr lang="en-US" dirty="0"/>
              <a:t>Considering Leadership; they describe this as one of the central themes within the Professional Standards and is a key aspect of teacher professionalism. </a:t>
            </a:r>
          </a:p>
          <a:p>
            <a:pPr marL="628650" lvl="1" indent="-171450">
              <a:buFont typeface="Arial" panose="020B0604020202020204" pitchFamily="34" charset="0"/>
              <a:buChar char="•"/>
            </a:pPr>
            <a:r>
              <a:rPr lang="en-US" dirty="0"/>
              <a:t>The Professional Standards place all teachers as leaders of and for learning. </a:t>
            </a:r>
          </a:p>
          <a:p>
            <a:endParaRPr lang="en-US" dirty="0"/>
          </a:p>
          <a:p>
            <a:r>
              <a:rPr lang="en-US" b="1" dirty="0"/>
              <a:t>Talking Points:</a:t>
            </a:r>
          </a:p>
          <a:p>
            <a:pPr marL="0" indent="0">
              <a:buFont typeface="Arial" panose="020B0604020202020204" pitchFamily="34" charset="0"/>
              <a:buNone/>
            </a:pPr>
            <a:r>
              <a:rPr lang="en-US" dirty="0"/>
              <a:t>When we consider this in the context of the National Model for Professional Learning: Leadership of and for learning:</a:t>
            </a:r>
          </a:p>
          <a:p>
            <a:pPr marL="628650" lvl="1" indent="-171450">
              <a:buFont typeface="Arial" panose="020B0604020202020204" pitchFamily="34" charset="0"/>
              <a:buChar char="•"/>
            </a:pPr>
            <a:r>
              <a:rPr lang="en-US" dirty="0"/>
              <a:t>Leaders in the widest sense understand that people are the drivers and enactors of change for improvement. </a:t>
            </a:r>
          </a:p>
          <a:p>
            <a:pPr marL="628650" lvl="1" indent="-171450">
              <a:buFont typeface="Arial" panose="020B0604020202020204" pitchFamily="34" charset="0"/>
              <a:buChar char="•"/>
            </a:pPr>
            <a:r>
              <a:rPr lang="en-US" dirty="0"/>
              <a:t>Leaders develop a learning culture and ethos based on trust, honesty, challenge and support... </a:t>
            </a:r>
          </a:p>
          <a:p>
            <a:pPr marL="628650" lvl="1" indent="-171450">
              <a:buFont typeface="Arial" panose="020B0604020202020204" pitchFamily="34" charset="0"/>
              <a:buChar char="•"/>
            </a:pPr>
            <a:r>
              <a:rPr lang="en-US" dirty="0"/>
              <a:t>Leaders have professional courage.</a:t>
            </a:r>
          </a:p>
          <a:p>
            <a:pPr marL="628650" lvl="1" indent="-171450">
              <a:buFont typeface="Arial" panose="020B0604020202020204" pitchFamily="34" charset="0"/>
              <a:buChar char="•"/>
            </a:pPr>
            <a:r>
              <a:rPr lang="en-US" dirty="0"/>
              <a:t>Leaders enact collaborative and enquiring approaches to practice.</a:t>
            </a:r>
          </a:p>
          <a:p>
            <a:endParaRPr lang="en-US" dirty="0"/>
          </a:p>
          <a:p>
            <a:pPr marL="0" indent="0">
              <a:buFont typeface="Arial" panose="020B0604020202020204" pitchFamily="34" charset="0"/>
              <a:buNone/>
            </a:pPr>
            <a:r>
              <a:rPr lang="en-US" b="1" dirty="0"/>
              <a:t>Task (10 – 15 mins):</a:t>
            </a:r>
          </a:p>
          <a:p>
            <a:pPr algn="l"/>
            <a:r>
              <a:rPr lang="en-US" sz="1200" dirty="0">
                <a:solidFill>
                  <a:srgbClr val="000000"/>
                </a:solidFill>
                <a:latin typeface="Futura"/>
              </a:rPr>
              <a:t>The following 3 slides have extracts from the professional standards for teachers, ELC and CLD practitioners. Choose the most relevant slides to review in groups – you could print these off.</a:t>
            </a:r>
          </a:p>
          <a:p>
            <a:pPr algn="l"/>
            <a:endParaRPr lang="en-US" sz="1200" dirty="0">
              <a:solidFill>
                <a:srgbClr val="000000"/>
              </a:solidFill>
              <a:latin typeface="Futura"/>
            </a:endParaRPr>
          </a:p>
          <a:p>
            <a:pPr marL="457200" indent="-457200" algn="l">
              <a:buFont typeface="Arial" panose="020B0604020202020204" pitchFamily="34" charset="0"/>
              <a:buChar char="•"/>
            </a:pPr>
            <a:r>
              <a:rPr lang="en-US" sz="1200" dirty="0">
                <a:solidFill>
                  <a:srgbClr val="000000"/>
                </a:solidFill>
                <a:latin typeface="Futura"/>
              </a:rPr>
              <a:t>What are the key messages you take from these?</a:t>
            </a:r>
          </a:p>
          <a:p>
            <a:pPr marL="457200" indent="-457200" algn="l">
              <a:buFont typeface="Arial" panose="020B0604020202020204" pitchFamily="34" charset="0"/>
              <a:buChar char="•"/>
            </a:pPr>
            <a:r>
              <a:rPr lang="en-US" sz="1200" dirty="0">
                <a:solidFill>
                  <a:srgbClr val="000000"/>
                </a:solidFill>
                <a:latin typeface="Futura"/>
              </a:rPr>
              <a:t>How do these connect with enquiry as a practice within education?</a:t>
            </a:r>
          </a:p>
          <a:p>
            <a:pPr marL="0" indent="0">
              <a:buFont typeface="Arial" panose="020B0604020202020204" pitchFamily="34" charset="0"/>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GTCS Professional Standards: </a:t>
            </a:r>
            <a:r>
              <a:rPr lang="en-US" sz="1200" u="sng" dirty="0">
                <a:solidFill>
                  <a:srgbClr val="0563C1"/>
                </a:solidFill>
                <a:latin typeface="Futura"/>
                <a:hlinkClick r:id="rId3" tooltip="https://www.gtcs.org.uk/professional-standards/professional-standards-for-teachers/"/>
              </a:rPr>
              <a:t>https://www.gtcs.org.uk/professional-standards/professional-standards-for-teachers/</a:t>
            </a:r>
          </a:p>
          <a:p>
            <a:endParaRPr lang="en-US" dirty="0"/>
          </a:p>
          <a:p>
            <a:pPr marL="171450" indent="-171450">
              <a:buFont typeface="Arial" panose="020B0604020202020204" pitchFamily="34" charset="0"/>
              <a:buChar char="•"/>
            </a:pPr>
            <a:r>
              <a:rPr lang="en-US" dirty="0"/>
              <a:t>Supports teachers to continue to develop as accomplished, reflective and enquiring professionals.</a:t>
            </a:r>
          </a:p>
          <a:p>
            <a:pPr marL="171450" indent="-171450">
              <a:buFont typeface="Arial" panose="020B0604020202020204" pitchFamily="34" charset="0"/>
              <a:buChar char="•"/>
            </a:pPr>
            <a:r>
              <a:rPr lang="en-US" dirty="0"/>
              <a:t>There is a focus on teacher leadership and leadership of and for learning. </a:t>
            </a:r>
          </a:p>
          <a:p>
            <a:pPr marL="171450" indent="-171450">
              <a:buFont typeface="Arial" panose="020B0604020202020204" pitchFamily="34" charset="0"/>
              <a:buChar char="•"/>
            </a:pPr>
            <a:r>
              <a:rPr lang="en-US" dirty="0"/>
              <a:t>All teachers are leaders of learning, who lead learning for, and with, all learners. They also work with and support the development of colleagues and other partners.</a:t>
            </a:r>
          </a:p>
          <a:p>
            <a:pPr marL="171450" indent="-171450">
              <a:buFont typeface="Arial" panose="020B0604020202020204" pitchFamily="34" charset="0"/>
              <a:buChar char="•"/>
            </a:pPr>
            <a:r>
              <a:rPr lang="en-US" dirty="0"/>
              <a:t>Central to the Standard for Career-Long Professional Learning is the core principle of practitioner enquiry. </a:t>
            </a:r>
          </a:p>
          <a:p>
            <a:pPr marL="171450" indent="-171450">
              <a:buFont typeface="Arial" panose="020B0604020202020204" pitchFamily="34" charset="0"/>
              <a:buChar char="•"/>
            </a:pPr>
            <a:r>
              <a:rPr lang="en-US" dirty="0"/>
              <a:t>This involves teachers having an enquiring disposition by thinking critically and questioning their own educational beliefs, assumptions, values and practices.</a:t>
            </a:r>
          </a:p>
          <a:p>
            <a:endParaRPr lang="en-US" dirty="0"/>
          </a:p>
          <a:p>
            <a:r>
              <a:rPr lang="en-US" dirty="0"/>
              <a:t>Standard for Headship</a:t>
            </a:r>
          </a:p>
          <a:p>
            <a:pPr marL="171450" indent="-171450">
              <a:buFont typeface="Arial" panose="020B0604020202020204" pitchFamily="34" charset="0"/>
              <a:buChar char="•"/>
            </a:pPr>
            <a:r>
              <a:rPr lang="en-US" dirty="0"/>
              <a:t>Acting as a leading learner to support colleagues and the learning community to enhance practice.</a:t>
            </a:r>
          </a:p>
          <a:p>
            <a:pPr marL="171450" indent="-171450">
              <a:buFont typeface="Arial" panose="020B0604020202020204" pitchFamily="34" charset="0"/>
              <a:buChar char="•"/>
            </a:pPr>
            <a:r>
              <a:rPr lang="en-US" dirty="0"/>
              <a:t>Modelling your commitment to on-going professional learning.</a:t>
            </a:r>
          </a:p>
          <a:p>
            <a:pPr marL="171450" indent="-171450">
              <a:buFont typeface="Arial" panose="020B0604020202020204" pitchFamily="34" charset="0"/>
              <a:buChar char="•"/>
            </a:pPr>
            <a:r>
              <a:rPr lang="en-US" dirty="0"/>
              <a:t>Set high expectations of career-long professional learning for self and colleagues, as appropriate, and support a wide range of opportunities.</a:t>
            </a:r>
          </a:p>
          <a:p>
            <a:pPr marL="171450" indent="-171450">
              <a:buFont typeface="Arial" panose="020B0604020202020204" pitchFamily="34" charset="0"/>
              <a:buChar char="•"/>
            </a:pPr>
            <a:r>
              <a:rPr lang="en-US" dirty="0"/>
              <a:t>Develop and engage in professional enquiry as a key element of a sustainable professional learning culture.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11252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SSSC Professional Standards: </a:t>
            </a:r>
            <a:r>
              <a:rPr lang="en-GB" dirty="0">
                <a:hlinkClick r:id="rId3"/>
              </a:rPr>
              <a:t>Social Service | Children and Young People | SCQF 7 | National Occupational Standards (NOS) Navigator (sssc.uk.com)</a:t>
            </a:r>
            <a:r>
              <a:rPr lang="en-GB" dirty="0"/>
              <a:t> OR </a:t>
            </a:r>
            <a:r>
              <a:rPr lang="en-GB" dirty="0">
                <a:hlinkClick r:id="rId4"/>
              </a:rPr>
              <a:t>Social Service | Children and Young People | SCQF 9 | National Occupational Standards (NOS) Navigator (sssc.uk.com)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Extract from: </a:t>
            </a:r>
            <a:r>
              <a:rPr lang="en-GB" dirty="0">
                <a:hlinkClick r:id="rId5"/>
              </a:rPr>
              <a:t>Develop your practice through reflection and learning (sssc.uk.com)</a:t>
            </a:r>
            <a:r>
              <a:rPr lang="en-GB" dirty="0"/>
              <a:t> </a:t>
            </a:r>
            <a:endParaRPr lang="en-US" dirty="0"/>
          </a:p>
          <a:p>
            <a:pPr marL="171450" indent="-171450">
              <a:buFont typeface="Arial" panose="020B0604020202020204" pitchFamily="34" charset="0"/>
              <a:buChar char="•"/>
            </a:pPr>
            <a:r>
              <a:rPr lang="en-US" dirty="0"/>
              <a:t>Supports ELC practitioners to reflect on their own practice and to take action to enhance their practice.</a:t>
            </a:r>
          </a:p>
          <a:p>
            <a:pPr marL="171450" indent="-171450">
              <a:buFont typeface="Arial" panose="020B0604020202020204" pitchFamily="34" charset="0"/>
              <a:buChar char="•"/>
            </a:pPr>
            <a:r>
              <a:rPr lang="en-US" dirty="0"/>
              <a:t>Specifically considers self evaluation, taking action to access learning and development and to apply this in practice and to evaluate the impact of this.</a:t>
            </a:r>
          </a:p>
          <a:p>
            <a:pPr marL="171450" indent="-171450">
              <a:buFont typeface="Arial" panose="020B0604020202020204" pitchFamily="34" charset="0"/>
              <a:buChar char="•"/>
            </a:pPr>
            <a:r>
              <a:rPr lang="en-US" dirty="0"/>
              <a:t>Central element to share with others the importance of this, what you have learned and how this has changed how you work.</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Extract from: </a:t>
            </a:r>
            <a:r>
              <a:rPr lang="en-GB" dirty="0">
                <a:hlinkClick r:id="rId6"/>
              </a:rPr>
              <a:t>Take responsibility for the continuing professional development of yourself and others (sssc.uk.com)</a:t>
            </a:r>
            <a:endParaRPr lang="en-GB" dirty="0"/>
          </a:p>
          <a:p>
            <a:pPr marL="171450" indent="-171450">
              <a:buFont typeface="Arial" panose="020B0604020202020204" pitchFamily="34" charset="0"/>
              <a:buChar char="•"/>
            </a:pPr>
            <a:r>
              <a:rPr lang="en-US" dirty="0"/>
              <a:t>Role modelling (lead learner) </a:t>
            </a:r>
            <a:r>
              <a:rPr lang="en-GB" dirty="0"/>
              <a:t>to support colleagues and the learning community to enhance practice.</a:t>
            </a:r>
          </a:p>
          <a:p>
            <a:pPr marL="171450" indent="-171450">
              <a:buFont typeface="Arial" panose="020B0604020202020204" pitchFamily="34" charset="0"/>
              <a:buChar char="•"/>
            </a:pPr>
            <a:r>
              <a:rPr lang="en-GB" dirty="0"/>
              <a:t>Modelling your commitment to on-going professional learning.</a:t>
            </a:r>
          </a:p>
          <a:p>
            <a:pPr marL="171450" indent="-171450">
              <a:buFont typeface="Arial" panose="020B0604020202020204" pitchFamily="34" charset="0"/>
              <a:buChar char="•"/>
            </a:pPr>
            <a:r>
              <a:rPr lang="en-GB" dirty="0"/>
              <a:t>Set high expectations of career-long professional learning for self and colleagues, as appropriate, and support a wide range of opportunities.</a:t>
            </a:r>
          </a:p>
          <a:p>
            <a:pPr marL="171450" indent="-171450">
              <a:buFont typeface="Arial" panose="020B0604020202020204" pitchFamily="34" charset="0"/>
              <a:buChar char="•"/>
            </a:pPr>
            <a:r>
              <a:rPr lang="en-GB" dirty="0"/>
              <a:t>Develop and engage in professional enquiry as a key element of a sustainable professional learning culture.</a:t>
            </a:r>
          </a:p>
          <a:p>
            <a:pPr marL="171450" indent="-171450">
              <a:buFont typeface="Arial" panose="020B0604020202020204" pitchFamily="34" charset="0"/>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22895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CLD Professional Standards: </a:t>
            </a:r>
            <a:r>
              <a:rPr lang="en-GB" dirty="0">
                <a:hlinkClick r:id="rId3"/>
              </a:rPr>
              <a:t>Competent Practitioner Framework | CLD Standards Council for Scotland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Extract from: </a:t>
            </a:r>
            <a:r>
              <a:rPr lang="en-GB" dirty="0">
                <a:hlinkClick r:id="rId4"/>
              </a:rPr>
              <a:t>Competent Practitioner Framework 2022 (cldstandardscouncil.org.uk)</a:t>
            </a:r>
            <a:endParaRPr lang="en-US" dirty="0"/>
          </a:p>
          <a:p>
            <a:pPr marL="171450" indent="-171450">
              <a:buFont typeface="Arial" panose="020B0604020202020204" pitchFamily="34" charset="0"/>
              <a:buChar char="•"/>
            </a:pPr>
            <a:r>
              <a:rPr lang="en-US" dirty="0"/>
              <a:t>Supports CLD practitioners to reflect on their own practice and to employ appropriate tools, methodologies (enquiry?) in the evaluation of practice.</a:t>
            </a:r>
          </a:p>
          <a:p>
            <a:pPr marL="171450" indent="-171450">
              <a:buFont typeface="Arial" panose="020B0604020202020204" pitchFamily="34" charset="0"/>
              <a:buChar char="•"/>
            </a:pPr>
            <a:r>
              <a:rPr lang="en-US" dirty="0"/>
              <a:t>Specifically considers how this evaluation informs and is applied  in practice and to evaluate the impact of this.</a:t>
            </a:r>
          </a:p>
          <a:p>
            <a:pPr marL="171450" indent="-171450">
              <a:buFont typeface="Arial" panose="020B0604020202020204" pitchFamily="34" charset="0"/>
              <a:buChar char="•"/>
            </a:pPr>
            <a:r>
              <a:rPr lang="en-US" dirty="0"/>
              <a:t>Research is explicitly referred to along with other forms of evidence.</a:t>
            </a:r>
          </a:p>
          <a:p>
            <a:pPr marL="171450" indent="-171450">
              <a:buFont typeface="Arial" panose="020B0604020202020204" pitchFamily="34" charset="0"/>
              <a:buChar char="•"/>
            </a:pPr>
            <a:r>
              <a:rPr lang="en-US" dirty="0"/>
              <a:t>Central element to share with others the importance of this, what you have learned and how this has changed how you work.</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2660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dirty="0"/>
          </a:p>
          <a:p>
            <a:r>
              <a:rPr lang="en-US" dirty="0"/>
              <a:t>There is an ethical prerogative to taking an enquiry stance, to try to improve outcomes for children, young people and adult learners - enquiry is threaded through all of our professional standards</a:t>
            </a:r>
          </a:p>
          <a:p>
            <a:pPr marL="171450" indent="-171450">
              <a:buFont typeface="Arial" panose="020B0604020202020204" pitchFamily="34" charset="0"/>
              <a:buChar char="•"/>
            </a:pPr>
            <a:r>
              <a:rPr lang="en-US" dirty="0"/>
              <a:t>Asking critical questions about self, and learners within your context.</a:t>
            </a:r>
          </a:p>
          <a:p>
            <a:pPr marL="171450" indent="-171450">
              <a:buFont typeface="Arial" panose="020B0604020202020204" pitchFamily="34" charset="0"/>
              <a:buChar char="•"/>
            </a:pPr>
            <a:r>
              <a:rPr lang="en-US" dirty="0"/>
              <a:t>Reflecting on professional practice, learning and the learning of learners within your context encourages metacognitive knowledge and skills.</a:t>
            </a:r>
          </a:p>
          <a:p>
            <a:pPr marL="171450" indent="-171450">
              <a:buFont typeface="Arial" panose="020B0604020202020204" pitchFamily="34" charset="0"/>
              <a:buChar char="•"/>
            </a:pPr>
            <a:r>
              <a:rPr lang="en-US" dirty="0"/>
              <a:t>Supporting dispositions around risk-taking, being open to change and ready to innovate.</a:t>
            </a:r>
          </a:p>
          <a:p>
            <a:pPr marL="171450" indent="-171450">
              <a:buFont typeface="Arial" panose="020B0604020202020204" pitchFamily="34" charset="0"/>
              <a:buChar char="•"/>
            </a:pPr>
            <a:r>
              <a:rPr lang="en-US" dirty="0"/>
              <a:t>Critically examining a wide range of sources of information to inform knowledge and understanding.</a:t>
            </a:r>
          </a:p>
          <a:p>
            <a:pPr marL="171450" indent="-171450">
              <a:buFont typeface="Arial" panose="020B0604020202020204" pitchFamily="34" charset="0"/>
              <a:buChar char="•"/>
            </a:pPr>
            <a:r>
              <a:rPr lang="en-US" dirty="0"/>
              <a:t>Asking questions about impact, about the progress of learners and their learning.</a:t>
            </a:r>
          </a:p>
          <a:p>
            <a:pPr marL="171450" indent="-171450">
              <a:buFont typeface="Arial" panose="020B0604020202020204" pitchFamily="34" charset="0"/>
              <a:buChar char="•"/>
            </a:pPr>
            <a:r>
              <a:rPr lang="en-US" dirty="0"/>
              <a:t>Enquiry based professional learning encourages informed decision making and clearer articulation of ‘why’ we are teaching and learning in the way we are, promoting voice around the 'so what?’ and 'what now'?</a:t>
            </a:r>
          </a:p>
          <a:p>
            <a:pPr marL="171450" indent="-171450">
              <a:buFont typeface="Arial" panose="020B0604020202020204" pitchFamily="34" charset="0"/>
              <a:buChar char="•"/>
            </a:pPr>
            <a:r>
              <a:rPr lang="en-US" dirty="0"/>
              <a:t>Develops professional agency and voice – educators as leaders of change.</a:t>
            </a:r>
          </a:p>
          <a:p>
            <a:endParaRPr lang="en-US" dirty="0"/>
          </a:p>
          <a:p>
            <a:r>
              <a:rPr lang="en-US" b="1" dirty="0"/>
              <a:t>Talking Points:</a:t>
            </a:r>
          </a:p>
          <a:p>
            <a:endParaRPr lang="en-US" dirty="0"/>
          </a:p>
          <a:p>
            <a:r>
              <a:rPr lang="en-US" dirty="0"/>
              <a:t>Highlight two of the key messages:</a:t>
            </a:r>
          </a:p>
          <a:p>
            <a:pPr marL="171450" indent="-171450">
              <a:buFont typeface="Arial" panose="020B0604020202020204" pitchFamily="34" charset="0"/>
              <a:buChar char="•"/>
            </a:pPr>
            <a:r>
              <a:rPr lang="en-US" dirty="0"/>
              <a:t>Enquiry based professional learning encourages informed decision making and clearer articulation of ‘why’ we are teaching and learning in the way we are, promoting voice around the 'so what?’ and 'what now'?</a:t>
            </a:r>
          </a:p>
          <a:p>
            <a:pPr marL="171450" indent="-171450">
              <a:buFont typeface="Arial" panose="020B0604020202020204" pitchFamily="34" charset="0"/>
              <a:buChar char="•"/>
            </a:pPr>
            <a:r>
              <a:rPr lang="en-US" dirty="0"/>
              <a:t>Develops professional agency and voice – educators as leaders of change.</a:t>
            </a:r>
          </a:p>
          <a:p>
            <a:endParaRPr lang="en-US" dirty="0"/>
          </a:p>
          <a:p>
            <a:r>
              <a:rPr lang="en-US" dirty="0"/>
              <a:t>Having now considered our why and why we engage with practitioner enquiry we will move on to thinking about enquiry itself and how we go about it.</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sz="1200" b="1" i="0" kern="1200" dirty="0">
                <a:solidFill>
                  <a:schemeClr val="tx1"/>
                </a:solidFill>
                <a:effectLst/>
                <a:latin typeface="+mn-lt"/>
                <a:ea typeface="+mn-ea"/>
                <a:cs typeface="+mn-cs"/>
              </a:rPr>
              <a:t>Connecting Why, What, and How with Plan, Do, and Review</a:t>
            </a:r>
          </a:p>
          <a:p>
            <a:r>
              <a:rPr lang="en-GB" sz="1200" b="0" i="0" kern="1200" dirty="0">
                <a:solidFill>
                  <a:schemeClr val="tx1"/>
                </a:solidFill>
                <a:effectLst/>
                <a:latin typeface="+mn-lt"/>
                <a:ea typeface="+mn-ea"/>
                <a:cs typeface="+mn-cs"/>
              </a:rPr>
              <a:t>This section supports your engagement with the </a:t>
            </a:r>
            <a:r>
              <a:rPr lang="en-GB" sz="1200" b="0" i="1" kern="1200" dirty="0">
                <a:solidFill>
                  <a:schemeClr val="tx1"/>
                </a:solidFill>
                <a:effectLst/>
                <a:latin typeface="+mn-lt"/>
                <a:ea typeface="+mn-ea"/>
                <a:cs typeface="+mn-cs"/>
              </a:rPr>
              <a:t>Enquiry in Education</a:t>
            </a:r>
            <a:r>
              <a:rPr lang="en-GB" sz="1200" b="0" i="0" kern="1200" dirty="0">
                <a:solidFill>
                  <a:schemeClr val="tx1"/>
                </a:solidFill>
                <a:effectLst/>
                <a:latin typeface="+mn-lt"/>
                <a:ea typeface="+mn-ea"/>
                <a:cs typeface="+mn-cs"/>
              </a:rPr>
              <a:t> resources, structured around </a:t>
            </a:r>
            <a:r>
              <a:rPr lang="en-GB" sz="1200" b="1" i="0" kern="1200" dirty="0">
                <a:solidFill>
                  <a:schemeClr val="tx1"/>
                </a:solidFill>
                <a:effectLst/>
                <a:latin typeface="+mn-lt"/>
                <a:ea typeface="+mn-ea"/>
                <a:cs typeface="+mn-cs"/>
              </a:rPr>
              <a:t>Plan, Do, and Review</a:t>
            </a:r>
            <a:r>
              <a:rPr lang="en-GB" sz="1200" b="0" i="0" kern="1200" dirty="0">
                <a:solidFill>
                  <a:schemeClr val="tx1"/>
                </a:solidFill>
                <a:effectLst/>
                <a:latin typeface="+mn-lt"/>
                <a:ea typeface="+mn-ea"/>
                <a:cs typeface="+mn-cs"/>
              </a:rPr>
              <a:t>. These stages are designed to guide your practitioner enquiry by linking your </a:t>
            </a:r>
            <a:r>
              <a:rPr lang="en-GB" sz="1200" b="1" i="0" kern="1200" dirty="0">
                <a:solidFill>
                  <a:schemeClr val="tx1"/>
                </a:solidFill>
                <a:effectLst/>
                <a:latin typeface="+mn-lt"/>
                <a:ea typeface="+mn-ea"/>
                <a:cs typeface="+mn-cs"/>
              </a:rPr>
              <a:t>intentions (why)</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focus (what)</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approach (how)</a:t>
            </a:r>
            <a:r>
              <a:rPr lang="en-GB" sz="1200" b="0" i="0" kern="1200" dirty="0">
                <a:solidFill>
                  <a:schemeClr val="tx1"/>
                </a:solidFill>
                <a:effectLst/>
                <a:latin typeface="+mn-lt"/>
                <a:ea typeface="+mn-ea"/>
                <a:cs typeface="+mn-cs"/>
              </a:rPr>
              <a:t> to a reflective and purposeful process.</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PLAN – Exploring the </a:t>
            </a:r>
            <a:r>
              <a:rPr lang="en-GB" sz="1200" b="1" i="1" kern="1200" dirty="0">
                <a:solidFill>
                  <a:schemeClr val="tx1"/>
                </a:solidFill>
                <a:effectLst/>
                <a:latin typeface="+mn-lt"/>
                <a:ea typeface="+mn-ea"/>
                <a:cs typeface="+mn-cs"/>
              </a:rPr>
              <a:t>Why</a:t>
            </a:r>
            <a:r>
              <a:rPr lang="en-GB" sz="1200" b="1" i="0" kern="1200" dirty="0">
                <a:solidFill>
                  <a:schemeClr val="tx1"/>
                </a:solidFill>
                <a:effectLst/>
                <a:latin typeface="+mn-lt"/>
                <a:ea typeface="+mn-ea"/>
                <a:cs typeface="+mn-cs"/>
              </a:rPr>
              <a:t> and shaping the </a:t>
            </a:r>
            <a:r>
              <a:rPr lang="en-GB" sz="1200" b="1" i="1" kern="1200" dirty="0">
                <a:solidFill>
                  <a:schemeClr val="tx1"/>
                </a:solidFill>
                <a:effectLst/>
                <a:latin typeface="+mn-lt"/>
                <a:ea typeface="+mn-ea"/>
                <a:cs typeface="+mn-cs"/>
              </a:rPr>
              <a:t>What</a:t>
            </a:r>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this stage, you are invited to reflect on </a:t>
            </a:r>
            <a:r>
              <a:rPr lang="en-GB" sz="1200" b="1" i="0" kern="1200" dirty="0">
                <a:solidFill>
                  <a:schemeClr val="tx1"/>
                </a:solidFill>
                <a:effectLst/>
                <a:latin typeface="+mn-lt"/>
                <a:ea typeface="+mn-ea"/>
                <a:cs typeface="+mn-cs"/>
              </a:rPr>
              <a:t>why</a:t>
            </a:r>
            <a:r>
              <a:rPr lang="en-GB" sz="1200" b="0" i="0" kern="1200" dirty="0">
                <a:solidFill>
                  <a:schemeClr val="tx1"/>
                </a:solidFill>
                <a:effectLst/>
                <a:latin typeface="+mn-lt"/>
                <a:ea typeface="+mn-ea"/>
                <a:cs typeface="+mn-cs"/>
              </a:rPr>
              <a:t> you are engaging in enquiry: What motivates your interest? What challenges or opportunities are you responding to?</a:t>
            </a:r>
          </a:p>
          <a:p>
            <a:r>
              <a:rPr lang="en-GB" sz="1200" b="0" i="0" kern="1200" dirty="0">
                <a:solidFill>
                  <a:schemeClr val="tx1"/>
                </a:solidFill>
                <a:effectLst/>
                <a:latin typeface="+mn-lt"/>
                <a:ea typeface="+mn-ea"/>
                <a:cs typeface="+mn-cs"/>
              </a:rPr>
              <a:t>You will begin to define </a:t>
            </a:r>
            <a:r>
              <a:rPr lang="en-GB" sz="1200" b="1" i="0" kern="1200" dirty="0">
                <a:solidFill>
                  <a:schemeClr val="tx1"/>
                </a:solidFill>
                <a:effectLst/>
                <a:latin typeface="+mn-lt"/>
                <a:ea typeface="+mn-ea"/>
                <a:cs typeface="+mn-cs"/>
              </a:rPr>
              <a:t>what</a:t>
            </a:r>
            <a:r>
              <a:rPr lang="en-GB" sz="1200" b="0" i="0" kern="1200" dirty="0">
                <a:solidFill>
                  <a:schemeClr val="tx1"/>
                </a:solidFill>
                <a:effectLst/>
                <a:latin typeface="+mn-lt"/>
                <a:ea typeface="+mn-ea"/>
                <a:cs typeface="+mn-cs"/>
              </a:rPr>
              <a:t> you want to explore by developing a focused enquiry question that aligns with your learners’ needs and your professional context.</a:t>
            </a:r>
          </a:p>
          <a:p>
            <a:r>
              <a:rPr lang="en-GB" sz="1200" b="0" i="0" kern="1200" dirty="0">
                <a:solidFill>
                  <a:schemeClr val="tx1"/>
                </a:solidFill>
                <a:effectLst/>
                <a:latin typeface="+mn-lt"/>
                <a:ea typeface="+mn-ea"/>
                <a:cs typeface="+mn-cs"/>
              </a:rPr>
              <a:t>Resources here support critical reflection and help you articulate the purpose and direction of your enquiry.</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DO – Implementing the </a:t>
            </a:r>
            <a:r>
              <a:rPr lang="en-GB" sz="1200" b="1" i="1" kern="1200" dirty="0">
                <a:solidFill>
                  <a:schemeClr val="tx1"/>
                </a:solidFill>
                <a:effectLst/>
                <a:latin typeface="+mn-lt"/>
                <a:ea typeface="+mn-ea"/>
                <a:cs typeface="+mn-cs"/>
              </a:rPr>
              <a:t>How</a:t>
            </a:r>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stage is about </a:t>
            </a:r>
            <a:r>
              <a:rPr lang="en-GB" sz="1200" b="1" i="0" kern="1200" dirty="0">
                <a:solidFill>
                  <a:schemeClr val="tx1"/>
                </a:solidFill>
                <a:effectLst/>
                <a:latin typeface="+mn-lt"/>
                <a:ea typeface="+mn-ea"/>
                <a:cs typeface="+mn-cs"/>
              </a:rPr>
              <a:t>how</a:t>
            </a:r>
            <a:r>
              <a:rPr lang="en-GB" sz="1200" b="0" i="0" kern="1200" dirty="0">
                <a:solidFill>
                  <a:schemeClr val="tx1"/>
                </a:solidFill>
                <a:effectLst/>
                <a:latin typeface="+mn-lt"/>
                <a:ea typeface="+mn-ea"/>
                <a:cs typeface="+mn-cs"/>
              </a:rPr>
              <a:t> you will carry out your enquiry. It involves designing your approach, selecting methods, and gathering evidence.</a:t>
            </a:r>
          </a:p>
          <a:p>
            <a:r>
              <a:rPr lang="en-GB" sz="1200" b="0" i="0" kern="1200" dirty="0">
                <a:solidFill>
                  <a:schemeClr val="tx1"/>
                </a:solidFill>
                <a:effectLst/>
                <a:latin typeface="+mn-lt"/>
                <a:ea typeface="+mn-ea"/>
                <a:cs typeface="+mn-cs"/>
              </a:rPr>
              <a:t>Resources will support you in planning your enquiry process, collecting data, and engaging with your learners and colleagues.</a:t>
            </a:r>
          </a:p>
          <a:p>
            <a:r>
              <a:rPr lang="en-GB" sz="1200" b="0" i="0" kern="1200" dirty="0">
                <a:solidFill>
                  <a:schemeClr val="tx1"/>
                </a:solidFill>
                <a:effectLst/>
                <a:latin typeface="+mn-lt"/>
                <a:ea typeface="+mn-ea"/>
                <a:cs typeface="+mn-cs"/>
              </a:rPr>
              <a:t>This is the active phase where your enquiry takes shape through practice.</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REVIEW – Reflecting on Impact and Learning</a:t>
            </a:r>
          </a:p>
          <a:p>
            <a:r>
              <a:rPr lang="en-GB" sz="1200" b="0" i="0" kern="1200" dirty="0">
                <a:solidFill>
                  <a:schemeClr val="tx1"/>
                </a:solidFill>
                <a:effectLst/>
                <a:latin typeface="+mn-lt"/>
                <a:ea typeface="+mn-ea"/>
                <a:cs typeface="+mn-cs"/>
              </a:rPr>
              <a:t>In this final stage, you return to your </a:t>
            </a:r>
            <a:r>
              <a:rPr lang="en-GB" sz="1200" b="1" i="0" kern="1200" dirty="0">
                <a:solidFill>
                  <a:schemeClr val="tx1"/>
                </a:solidFill>
                <a:effectLst/>
                <a:latin typeface="+mn-lt"/>
                <a:ea typeface="+mn-ea"/>
                <a:cs typeface="+mn-cs"/>
              </a:rPr>
              <a:t>why, what, and how</a:t>
            </a:r>
            <a:r>
              <a:rPr lang="en-GB" sz="1200" b="0" i="0" kern="1200" dirty="0">
                <a:solidFill>
                  <a:schemeClr val="tx1"/>
                </a:solidFill>
                <a:effectLst/>
                <a:latin typeface="+mn-lt"/>
                <a:ea typeface="+mn-ea"/>
                <a:cs typeface="+mn-cs"/>
              </a:rPr>
              <a:t> to evaluate the outcomes and impact of your enquiry.</a:t>
            </a:r>
          </a:p>
          <a:p>
            <a:r>
              <a:rPr lang="en-GB" sz="1200" b="0" i="0" kern="1200" dirty="0">
                <a:solidFill>
                  <a:schemeClr val="tx1"/>
                </a:solidFill>
                <a:effectLst/>
                <a:latin typeface="+mn-lt"/>
                <a:ea typeface="+mn-ea"/>
                <a:cs typeface="+mn-cs"/>
              </a:rPr>
              <a:t>You will consider how your findings have influenced your learners and your own professional development, linking back to professional standards and values.</a:t>
            </a:r>
          </a:p>
          <a:p>
            <a:r>
              <a:rPr lang="en-GB" sz="1200" b="0" i="0" kern="1200" dirty="0">
                <a:solidFill>
                  <a:schemeClr val="tx1"/>
                </a:solidFill>
                <a:effectLst/>
                <a:latin typeface="+mn-lt"/>
                <a:ea typeface="+mn-ea"/>
                <a:cs typeface="+mn-cs"/>
              </a:rPr>
              <a:t>Resources here support analysis, reflection, and sharing of learning.</a:t>
            </a:r>
          </a:p>
          <a:p>
            <a:endParaRPr lang="en-US" dirty="0"/>
          </a:p>
          <a:p>
            <a:r>
              <a:rPr lang="en-US" b="1" dirty="0"/>
              <a:t>Talking Points: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start considering what we mean by practitioner enquiry, why we enquire and how we can plan and carry out an enquiry in our setting.</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What do we mean by </a:t>
            </a:r>
            <a:r>
              <a:rPr lang="en-GB" sz="1200" b="0" i="1" kern="1200" dirty="0">
                <a:solidFill>
                  <a:schemeClr val="tx1"/>
                </a:solidFill>
                <a:effectLst/>
                <a:latin typeface="+mn-lt"/>
                <a:ea typeface="+mn-ea"/>
                <a:cs typeface="+mn-cs"/>
              </a:rPr>
              <a:t>practitioner enquiry</a:t>
            </a:r>
            <a:r>
              <a:rPr lang="en-GB" sz="1200" b="0" i="0" kern="1200" dirty="0">
                <a:solidFill>
                  <a:schemeClr val="tx1"/>
                </a:solidFill>
                <a:effectLst/>
                <a:latin typeface="+mn-lt"/>
                <a:ea typeface="+mn-ea"/>
                <a:cs typeface="+mn-cs"/>
              </a:rPr>
              <a:t> in our context?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Why is enquiry important for our professional growth and for our learners?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How can we plan and carry out an enquiry that is meaningful and manageable in our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77071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b="1" dirty="0"/>
          </a:p>
          <a:p>
            <a:r>
              <a:rPr lang="en-US" dirty="0"/>
              <a:t>An important aspect of any professional learning session is to draw out the collective knowledge in the room.</a:t>
            </a:r>
          </a:p>
          <a:p>
            <a:r>
              <a:rPr lang="en-US" dirty="0"/>
              <a:t>This may mean that aspects of the next part of the session need to be delved into more deeply or may be touched on more lightly.</a:t>
            </a:r>
          </a:p>
          <a:p>
            <a:endParaRPr lang="en-US" dirty="0"/>
          </a:p>
          <a:p>
            <a:r>
              <a:rPr lang="en-US" b="1" dirty="0"/>
              <a:t>Talking Points:</a:t>
            </a:r>
          </a:p>
          <a:p>
            <a:endParaRPr lang="en-US" b="1" dirty="0"/>
          </a:p>
          <a:p>
            <a:r>
              <a:rPr lang="en-US" dirty="0"/>
              <a:t>At this stage let's find out more about what we know about enquiry collectively.</a:t>
            </a:r>
          </a:p>
          <a:p>
            <a:endParaRPr lang="en-US" dirty="0"/>
          </a:p>
          <a:p>
            <a:r>
              <a:rPr lang="en-US" b="1" dirty="0"/>
              <a:t>Task (20 mins):</a:t>
            </a:r>
          </a:p>
          <a:p>
            <a:endParaRPr lang="en-US" b="1" dirty="0"/>
          </a:p>
          <a:p>
            <a:r>
              <a:rPr lang="en-US" dirty="0"/>
              <a:t>Individually draw or write </a:t>
            </a:r>
            <a:r>
              <a:rPr lang="en-US" sz="1200" dirty="0">
                <a:solidFill>
                  <a:srgbClr val="0F172A"/>
                </a:solidFill>
                <a:latin typeface="Futura"/>
              </a:rPr>
              <a:t>what enquiry looks like to you.</a:t>
            </a:r>
          </a:p>
          <a:p>
            <a:endParaRPr lang="en-US" sz="1200" dirty="0">
              <a:solidFill>
                <a:srgbClr val="0F172A"/>
              </a:solidFill>
              <a:latin typeface="Futura"/>
            </a:endParaRPr>
          </a:p>
          <a:p>
            <a:r>
              <a:rPr lang="en-US" sz="1200" dirty="0">
                <a:solidFill>
                  <a:srgbClr val="0F172A"/>
                </a:solidFill>
                <a:latin typeface="Futura"/>
              </a:rPr>
              <a:t>In groups:</a:t>
            </a:r>
          </a:p>
          <a:p>
            <a:pPr marL="228600" indent="-228600">
              <a:buFont typeface="+mj-lt"/>
              <a:buAutoNum type="arabicPeriod"/>
            </a:pPr>
            <a:r>
              <a:rPr lang="en-GB" dirty="0"/>
              <a:t>Share your drawing with your group - are there commonalities/differences?</a:t>
            </a:r>
          </a:p>
          <a:p>
            <a:pPr marL="228600" indent="-228600">
              <a:buFont typeface="+mj-lt"/>
              <a:buAutoNum type="arabicPeriod"/>
            </a:pPr>
            <a:r>
              <a:rPr lang="en-US" dirty="0"/>
              <a:t>Discuss the following questions:</a:t>
            </a:r>
          </a:p>
          <a:p>
            <a:pPr marL="960120" lvl="2" indent="-320040">
              <a:lnSpc>
                <a:spcPts val="5880"/>
              </a:lnSpc>
              <a:buFont typeface="Arial"/>
              <a:buChar char="⚬"/>
            </a:pPr>
            <a:r>
              <a:rPr lang="en-US" sz="1200" dirty="0">
                <a:solidFill>
                  <a:srgbClr val="0F172A"/>
                </a:solidFill>
                <a:latin typeface="Futura"/>
              </a:rPr>
              <a:t>In what way has enquiry influenced your practice and impacted on your learners?</a:t>
            </a:r>
          </a:p>
          <a:p>
            <a:pPr marL="960120" lvl="2" indent="-320040">
              <a:lnSpc>
                <a:spcPts val="5880"/>
              </a:lnSpc>
              <a:buFont typeface="Arial"/>
              <a:buChar char="⚬"/>
            </a:pPr>
            <a:r>
              <a:rPr lang="en-US" sz="1200" dirty="0">
                <a:solidFill>
                  <a:srgbClr val="0F172A"/>
                </a:solidFill>
                <a:latin typeface="Futura"/>
              </a:rPr>
              <a:t>How have your experiences of enquiry influenced you?</a:t>
            </a:r>
          </a:p>
          <a:p>
            <a:pPr marL="457200" lvl="1" indent="0">
              <a:buFont typeface="Arial" panose="020B0604020202020204" pitchFamily="34" charset="0"/>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b="1" dirty="0"/>
          </a:p>
          <a:p>
            <a:r>
              <a:rPr lang="en-US" dirty="0"/>
              <a:t>This module has been designed using the national model of professional learning and the principles of adult learning or andragogy.  It has been designed to think about:</a:t>
            </a:r>
          </a:p>
          <a:p>
            <a:endParaRPr lang="en-US" dirty="0"/>
          </a:p>
          <a:p>
            <a:r>
              <a:rPr lang="en-US" dirty="0"/>
              <a:t>The why – opportunities for participants to understand the rationale through professional standards, research, current policy landscape and national/local priorities.</a:t>
            </a:r>
          </a:p>
          <a:p>
            <a:r>
              <a:rPr lang="en-US" dirty="0"/>
              <a:t>The what – opportunities  for participants to consolidate and develop relevant knowledge and skills</a:t>
            </a:r>
          </a:p>
          <a:p>
            <a:r>
              <a:rPr lang="en-US" dirty="0"/>
              <a:t>The how – opportunities for participants to take part in peer discussion, explore case studies or share experiences</a:t>
            </a:r>
          </a:p>
          <a:p>
            <a:r>
              <a:rPr lang="en-US" dirty="0"/>
              <a:t>Apply – a chance to reflect on learning, next steps and further support</a:t>
            </a:r>
          </a:p>
          <a:p>
            <a:endParaRPr lang="en-US" dirty="0"/>
          </a:p>
          <a:p>
            <a:r>
              <a:rPr lang="en-US" dirty="0"/>
              <a:t>A link to further information about the national model of professional learning can be found below. </a:t>
            </a:r>
          </a:p>
          <a:p>
            <a:endParaRPr lang="en-US" dirty="0"/>
          </a:p>
          <a:p>
            <a:r>
              <a:rPr lang="en-US" dirty="0"/>
              <a:t>https://education.gov.scot/professional-learning/the-national-model-of-professional-learning/</a:t>
            </a:r>
          </a:p>
          <a:p>
            <a:endParaRPr lang="en-US" dirty="0"/>
          </a:p>
          <a:p>
            <a:r>
              <a:rPr lang="en-US" b="1" dirty="0"/>
              <a:t>Talking Points:</a:t>
            </a:r>
          </a:p>
          <a:p>
            <a:endParaRPr lang="en-US" b="1" dirty="0"/>
          </a:p>
          <a:p>
            <a:r>
              <a:rPr lang="en-US" dirty="0"/>
              <a:t>The quotes you are reading come from practitioners across Scotland who reflected on "What is Professional Learning?“</a:t>
            </a:r>
          </a:p>
          <a:p>
            <a:endParaRPr lang="en-US" dirty="0"/>
          </a:p>
          <a:p>
            <a:r>
              <a:rPr lang="en-US" b="1" dirty="0"/>
              <a:t>Reflective Question:</a:t>
            </a:r>
          </a:p>
          <a:p>
            <a:endParaRPr lang="en-US" b="1" dirty="0"/>
          </a:p>
          <a:p>
            <a:r>
              <a:rPr lang="en-US" dirty="0"/>
              <a:t>What resonates with you and why?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b="1" dirty="0"/>
          </a:p>
          <a:p>
            <a:r>
              <a:rPr lang="en-US" dirty="0"/>
              <a:t>What motivates us to enquire?</a:t>
            </a:r>
          </a:p>
          <a:p>
            <a:endParaRPr lang="en-US" dirty="0"/>
          </a:p>
          <a:p>
            <a:r>
              <a:rPr lang="en-US" b="1" dirty="0"/>
              <a:t>Talking Points:</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r>
              <a:rPr lang="en-US" sz="1200" b="0" dirty="0">
                <a:latin typeface="Calibri" panose="020F0502020204030204" pitchFamily="34" charset="0"/>
                <a:ea typeface="Calibri" panose="020F0502020204030204" pitchFamily="34" charset="0"/>
                <a:cs typeface="Calibri" panose="020F0502020204030204" pitchFamily="34" charset="0"/>
              </a:rPr>
              <a:t>We all have questions about the learning going on in our settings – what you can see here are some examples from enquiries submitted in 2025 to Education Scotland.</a:t>
            </a:r>
          </a:p>
          <a:p>
            <a:endParaRPr lang="en-US" sz="1200" b="0" dirty="0">
              <a:latin typeface="Calibri" panose="020F0502020204030204" pitchFamily="34" charset="0"/>
              <a:ea typeface="Calibri" panose="020F0502020204030204" pitchFamily="34" charset="0"/>
              <a:cs typeface="Calibri" panose="020F0502020204030204" pitchFamily="34" charset="0"/>
            </a:endParaRPr>
          </a:p>
          <a:p>
            <a:r>
              <a:rPr lang="en-US" sz="1200" b="0" dirty="0">
                <a:latin typeface="Calibri" panose="020F0502020204030204" pitchFamily="34" charset="0"/>
                <a:ea typeface="Calibri" panose="020F0502020204030204" pitchFamily="34" charset="0"/>
                <a:cs typeface="Calibri" panose="020F0502020204030204" pitchFamily="34" charset="0"/>
              </a:rPr>
              <a:t>What is it that motivates us to enquire into these questions?</a:t>
            </a:r>
          </a:p>
          <a:p>
            <a:pPr marL="0" indent="0">
              <a:buFont typeface="+mj-lt"/>
              <a:buNone/>
            </a:pPr>
            <a:endParaRPr lang="en-US" sz="12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buFont typeface="+mj-lt"/>
              <a:buNone/>
            </a:pPr>
            <a:r>
              <a:rPr lang="en-GB" sz="1200" b="1" i="0" kern="1200" dirty="0">
                <a:solidFill>
                  <a:schemeClr val="tx1"/>
                </a:solidFill>
                <a:effectLst/>
                <a:latin typeface="+mn-lt"/>
                <a:ea typeface="+mn-ea"/>
                <a:cs typeface="+mn-cs"/>
              </a:rPr>
              <a:t>The answer is not obvious – we must dig deeper</a:t>
            </a:r>
          </a:p>
          <a:p>
            <a:r>
              <a:rPr lang="en-US" sz="1200" b="0" dirty="0">
                <a:latin typeface="Calibri" panose="020F0502020204030204" pitchFamily="34" charset="0"/>
                <a:ea typeface="Calibri" panose="020F0502020204030204" pitchFamily="34" charset="0"/>
                <a:cs typeface="Calibri" panose="020F0502020204030204" pitchFamily="34" charset="0"/>
              </a:rPr>
              <a:t>Enquiry gives us a method or process for answering the questions that we have. </a:t>
            </a:r>
          </a:p>
          <a:p>
            <a:r>
              <a:rPr lang="en-GB" sz="1200" b="1" i="0" kern="1200" dirty="0">
                <a:solidFill>
                  <a:schemeClr val="tx1"/>
                </a:solidFill>
                <a:effectLst/>
                <a:latin typeface="+mn-lt"/>
                <a:ea typeface="+mn-ea"/>
                <a:cs typeface="+mn-cs"/>
              </a:rPr>
              <a:t>We want to enhance our reflective practice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Enquiry encourages educators to critically reflect on their own practice, deepening their understanding of pedagogy and learning.</a:t>
            </a:r>
          </a:p>
          <a:p>
            <a:r>
              <a:rPr lang="en-GB" sz="1200" b="1" i="0" kern="1200" dirty="0">
                <a:solidFill>
                  <a:schemeClr val="tx1"/>
                </a:solidFill>
                <a:effectLst/>
                <a:latin typeface="+mn-lt"/>
                <a:ea typeface="+mn-ea"/>
                <a:cs typeface="+mn-cs"/>
              </a:rPr>
              <a:t>We want to improve outcomes for learners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systematically investigating what works, enquiry can lead to more effective strategies that directly benefit students.</a:t>
            </a:r>
          </a:p>
          <a:p>
            <a:r>
              <a:rPr lang="en-GB" sz="1200" b="1" i="0" kern="1200" dirty="0">
                <a:solidFill>
                  <a:schemeClr val="tx1"/>
                </a:solidFill>
                <a:effectLst/>
                <a:latin typeface="+mn-lt"/>
                <a:ea typeface="+mn-ea"/>
                <a:cs typeface="+mn-cs"/>
              </a:rPr>
              <a:t>We want to build a culture of evidence-informed practice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Practitioner enquiry fosters a mindset where decisions are based on data, research, and reflective analysis rather than assumptions or tradition.</a:t>
            </a:r>
          </a:p>
          <a:p>
            <a:r>
              <a:rPr lang="en-GB" sz="1200" b="1" i="0" kern="1200" dirty="0">
                <a:solidFill>
                  <a:schemeClr val="tx1"/>
                </a:solidFill>
                <a:effectLst/>
                <a:latin typeface="+mn-lt"/>
                <a:ea typeface="+mn-ea"/>
                <a:cs typeface="+mn-cs"/>
              </a:rPr>
              <a:t>Enquiry helps us to respond to contextual challenges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Every classroom and school is unique. Enquiry allows educators to tailor solutions to their specific learners and settings.</a:t>
            </a:r>
          </a:p>
          <a:p>
            <a:r>
              <a:rPr lang="en-GB" sz="1200" b="1" i="0" kern="1200" dirty="0">
                <a:solidFill>
                  <a:schemeClr val="tx1"/>
                </a:solidFill>
                <a:effectLst/>
                <a:latin typeface="+mn-lt"/>
                <a:ea typeface="+mn-ea"/>
                <a:cs typeface="+mn-cs"/>
              </a:rPr>
              <a:t>We want to support school improvement and innovation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Enquiry aligns with improvement planning and can drive innovation by testing new ideas in a structured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Enquiry helps us to contribute to wider educational knowledge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Sharing findings from practitioner enquiry can support colleagues and contribute to the broader professional community.</a:t>
            </a: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Enquiry empowers educators as researchers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 positions us as knowledge creators, not just knowledge consumers, giving us agency in shaping educational practice.</a:t>
            </a:r>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Enquiry motivates us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When we see the impact of our enquiry, it can boost morale, confidence, and a sense of professional purpose.</a:t>
            </a:r>
          </a:p>
          <a:p>
            <a:pPr>
              <a:lnSpc>
                <a:spcPts val="5880"/>
              </a:lnSpc>
            </a:pPr>
            <a:endParaRPr lang="en-US" sz="1200" b="0" dirty="0">
              <a:solidFill>
                <a:srgbClr val="0F172A"/>
              </a:solidFill>
              <a:latin typeface="Calibri" panose="020F0502020204030204" pitchFamily="34" charset="0"/>
              <a:ea typeface="Calibri" panose="020F0502020204030204" pitchFamily="34" charset="0"/>
              <a:cs typeface="Calibri" panose="020F0502020204030204" pitchFamily="34" charset="0"/>
            </a:endParaRPr>
          </a:p>
          <a:p>
            <a:pPr>
              <a:lnSpc>
                <a:spcPts val="5880"/>
              </a:lnSpc>
            </a:pPr>
            <a:r>
              <a:rPr lang="en-US" sz="1200" dirty="0">
                <a:solidFill>
                  <a:srgbClr val="0F172A"/>
                </a:solidFill>
                <a:latin typeface="Calibri" panose="020F0502020204030204" pitchFamily="34" charset="0"/>
                <a:ea typeface="Calibri" panose="020F0502020204030204" pitchFamily="34" charset="0"/>
                <a:cs typeface="Calibri" panose="020F0502020204030204" pitchFamily="34" charset="0"/>
              </a:rPr>
              <a:t>Take a moment to reflect on your experiences:</a:t>
            </a:r>
          </a:p>
          <a:p>
            <a:pPr marL="960120" lvl="2" indent="-320040">
              <a:lnSpc>
                <a:spcPts val="5880"/>
              </a:lnSpc>
              <a:buFont typeface="Arial"/>
              <a:buChar char="⚬"/>
            </a:pPr>
            <a:r>
              <a:rPr lang="en-US" sz="1200" dirty="0">
                <a:solidFill>
                  <a:srgbClr val="0F172A"/>
                </a:solidFill>
                <a:latin typeface="Calibri" panose="020F0502020204030204" pitchFamily="34" charset="0"/>
                <a:ea typeface="Calibri" panose="020F0502020204030204" pitchFamily="34" charset="0"/>
                <a:cs typeface="Calibri" panose="020F0502020204030204" pitchFamily="34" charset="0"/>
              </a:rPr>
              <a:t>In what way has enquiry influenced your practice and impacted on your learners?</a:t>
            </a:r>
          </a:p>
          <a:p>
            <a:pPr marL="960120" lvl="2" indent="-320040">
              <a:lnSpc>
                <a:spcPts val="5880"/>
              </a:lnSpc>
              <a:buFont typeface="Arial"/>
              <a:buChar char="⚬"/>
            </a:pPr>
            <a:r>
              <a:rPr lang="en-US" sz="1200" dirty="0">
                <a:solidFill>
                  <a:srgbClr val="0F172A"/>
                </a:solidFill>
                <a:latin typeface="Calibri" panose="020F0502020204030204" pitchFamily="34" charset="0"/>
                <a:ea typeface="Calibri" panose="020F0502020204030204" pitchFamily="34" charset="0"/>
                <a:cs typeface="Calibri" panose="020F0502020204030204" pitchFamily="34" charset="0"/>
              </a:rPr>
              <a:t>How have your experiences of enquiry influenced you?</a:t>
            </a:r>
          </a:p>
          <a:p>
            <a:endParaRPr lang="en-US" dirty="0"/>
          </a:p>
          <a:p>
            <a:pPr marL="457200" lvl="1" indent="0">
              <a:buFont typeface="Arial" panose="020B0604020202020204" pitchFamily="34" charset="0"/>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DBE15-F527-F8E1-E9A7-B2A28E5C8FA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EE4D69-3650-CBAA-9ABF-CE414234C90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173EDF9-0928-A4E1-1F7C-4B77C8A079E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19EC4A8-5685-E146-1626-3ACA67713E1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7BC0CD8-4D5C-F024-328F-E60DC2C2738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National Model of PL </a:t>
            </a:r>
            <a:r>
              <a:rPr kumimoji="0" lang="en-US" sz="1200" b="0" i="0" u="none" strike="noStrike" kern="1200" cap="none" spc="0" normalizeH="0" baseline="0" noProof="0" dirty="0" err="1">
                <a:ln>
                  <a:noFill/>
                </a:ln>
                <a:solidFill>
                  <a:prstClr val="black"/>
                </a:solidFill>
                <a:effectLst/>
                <a:uLnTx/>
                <a:uFillTx/>
                <a:latin typeface="+mn-lt"/>
                <a:ea typeface="+mn-ea"/>
                <a:cs typeface="+mn-cs"/>
              </a:rPr>
              <a:t>centres</a:t>
            </a:r>
            <a:r>
              <a:rPr kumimoji="0" lang="en-US" sz="1200" b="0" i="0" u="none" strike="noStrike" kern="1200" cap="none" spc="0" normalizeH="0" baseline="0" noProof="0" dirty="0">
                <a:ln>
                  <a:noFill/>
                </a:ln>
                <a:solidFill>
                  <a:prstClr val="black"/>
                </a:solidFill>
                <a:effectLst/>
                <a:uLnTx/>
                <a:uFillTx/>
                <a:latin typeface="+mn-lt"/>
                <a:ea typeface="+mn-ea"/>
                <a:cs typeface="+mn-cs"/>
              </a:rPr>
              <a:t> around the relationship between learner and educational professional and </a:t>
            </a:r>
            <a:r>
              <a:rPr kumimoji="0" lang="en-US" sz="1200" b="0" i="0" u="none" strike="noStrike" kern="1200" cap="none" spc="0" normalizeH="0" baseline="0" noProof="0" dirty="0" err="1">
                <a:ln>
                  <a:noFill/>
                </a:ln>
                <a:solidFill>
                  <a:prstClr val="black"/>
                </a:solidFill>
                <a:effectLst/>
                <a:uLnTx/>
                <a:uFillTx/>
                <a:latin typeface="+mn-lt"/>
                <a:ea typeface="+mn-ea"/>
                <a:cs typeface="+mn-cs"/>
              </a:rPr>
              <a:t>emphasises</a:t>
            </a:r>
            <a:r>
              <a:rPr kumimoji="0" lang="en-US" sz="1200" b="0" i="0" u="none" strike="noStrike" kern="1200" cap="none" spc="0" normalizeH="0" baseline="0" noProof="0" dirty="0">
                <a:ln>
                  <a:noFill/>
                </a:ln>
                <a:solidFill>
                  <a:prstClr val="black"/>
                </a:solidFill>
                <a:effectLst/>
                <a:uLnTx/>
                <a:uFillTx/>
                <a:latin typeface="+mn-lt"/>
                <a:ea typeface="+mn-ea"/>
                <a:cs typeface="+mn-cs"/>
              </a:rPr>
              <a:t> the need to focus our professional learning on LEARNER need with the research evidence showing that professional learning has a better chance of being effective if its job embedded, sustained over time and supported by local school or setting leadership. (Cole, 2012; Cordingley et al 2015; </a:t>
            </a:r>
            <a:r>
              <a:rPr kumimoji="0" lang="en-US" sz="1200" b="0" i="0" u="none" strike="noStrike" kern="1200" cap="none" spc="0" normalizeH="0" baseline="0" noProof="0" dirty="0" err="1">
                <a:ln>
                  <a:noFill/>
                </a:ln>
                <a:solidFill>
                  <a:prstClr val="black"/>
                </a:solidFill>
                <a:effectLst/>
                <a:uLnTx/>
                <a:uFillTx/>
                <a:latin typeface="+mn-lt"/>
                <a:ea typeface="+mn-ea"/>
                <a:cs typeface="+mn-cs"/>
              </a:rPr>
              <a:t>Timperly</a:t>
            </a:r>
            <a:r>
              <a:rPr kumimoji="0" lang="en-US" sz="1200" b="0" i="0" u="none" strike="noStrike" kern="1200" cap="none" spc="0" normalizeH="0" baseline="0" noProof="0" dirty="0">
                <a:ln>
                  <a:noFill/>
                </a:ln>
                <a:solidFill>
                  <a:prstClr val="black"/>
                </a:solidFill>
                <a:effectLst/>
                <a:uLnTx/>
                <a:uFillTx/>
                <a:latin typeface="+mn-lt"/>
                <a:ea typeface="+mn-ea"/>
                <a:cs typeface="+mn-cs"/>
              </a:rPr>
              <a:t> et al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r>
              <a:rPr lang="en-US" b="1" dirty="0"/>
              <a:t>Talking Points:</a:t>
            </a:r>
          </a:p>
          <a:p>
            <a:pPr marL="0" indent="0">
              <a:buFont typeface="+mj-lt"/>
              <a:buNone/>
            </a:pPr>
            <a:endParaRPr lang="en-US" sz="12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buFont typeface="+mj-lt"/>
              <a:buNone/>
            </a:pPr>
            <a:r>
              <a:rPr lang="en-GB" sz="1200" b="1" i="0" kern="1200" dirty="0">
                <a:solidFill>
                  <a:schemeClr val="tx1"/>
                </a:solidFill>
                <a:effectLst/>
                <a:latin typeface="+mn-lt"/>
                <a:ea typeface="+mn-ea"/>
                <a:cs typeface="+mn-cs"/>
              </a:rPr>
              <a:t>The answer is not obvious – we must dig deeper</a:t>
            </a:r>
          </a:p>
          <a:p>
            <a:r>
              <a:rPr lang="en-US" sz="1200" b="0" dirty="0">
                <a:latin typeface="Calibri" panose="020F0502020204030204" pitchFamily="34" charset="0"/>
                <a:ea typeface="Calibri" panose="020F0502020204030204" pitchFamily="34" charset="0"/>
                <a:cs typeface="Calibri" panose="020F0502020204030204" pitchFamily="34" charset="0"/>
              </a:rPr>
              <a:t>Enquiry gives us a method or process for answering the questions that we have.</a:t>
            </a:r>
          </a:p>
          <a:p>
            <a:r>
              <a:rPr lang="en-GB" sz="1200" b="1" i="0" kern="1200" dirty="0">
                <a:solidFill>
                  <a:schemeClr val="tx1"/>
                </a:solidFill>
                <a:effectLst/>
                <a:latin typeface="+mn-lt"/>
                <a:ea typeface="+mn-ea"/>
                <a:cs typeface="+mn-cs"/>
              </a:rPr>
              <a:t>We want to enhance our reflective practice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Enquiry encourages educators to critically reflect on their own practice, deepening their understanding of pedagogy and learning.</a:t>
            </a:r>
          </a:p>
          <a:p>
            <a:r>
              <a:rPr lang="en-GB" sz="1200" b="1" i="0" kern="1200" dirty="0">
                <a:solidFill>
                  <a:schemeClr val="tx1"/>
                </a:solidFill>
                <a:effectLst/>
                <a:latin typeface="+mn-lt"/>
                <a:ea typeface="+mn-ea"/>
                <a:cs typeface="+mn-cs"/>
              </a:rPr>
              <a:t>We want to improve outcomes for learners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systematically investigating what works, enquiry can lead to more effective strategies that directly benefit students.</a:t>
            </a:r>
          </a:p>
          <a:p>
            <a:r>
              <a:rPr lang="en-GB" sz="1200" b="1" i="0" kern="1200" dirty="0">
                <a:solidFill>
                  <a:schemeClr val="tx1"/>
                </a:solidFill>
                <a:effectLst/>
                <a:latin typeface="+mn-lt"/>
                <a:ea typeface="+mn-ea"/>
                <a:cs typeface="+mn-cs"/>
              </a:rPr>
              <a:t>We aim to build a culture of evidence-informed practice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Practitioner enquiry fosters a mindset where decisions are based on data, research, and reflective analysis rather than assumptions or tradition.</a:t>
            </a:r>
          </a:p>
          <a:p>
            <a:r>
              <a:rPr lang="en-GB" sz="1200" b="1" i="0" kern="1200" dirty="0">
                <a:solidFill>
                  <a:schemeClr val="tx1"/>
                </a:solidFill>
                <a:effectLst/>
                <a:latin typeface="+mn-lt"/>
                <a:ea typeface="+mn-ea"/>
                <a:cs typeface="+mn-cs"/>
              </a:rPr>
              <a:t>Enquiry helps us to respond to contextual challenges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Every classroom and school is unique. Enquiry allows educators to tailor solutions to their specific learners and settings.</a:t>
            </a:r>
          </a:p>
          <a:p>
            <a:r>
              <a:rPr lang="en-GB" sz="1200" b="1" i="0" kern="1200" dirty="0">
                <a:solidFill>
                  <a:schemeClr val="tx1"/>
                </a:solidFill>
                <a:effectLst/>
                <a:latin typeface="+mn-lt"/>
                <a:ea typeface="+mn-ea"/>
                <a:cs typeface="+mn-cs"/>
              </a:rPr>
              <a:t>We want to support school improvement and innovation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Enquiry aligns with improvement planning and can drive innovation by testing new ideas in a structured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Enquiry enables us to contribute to wider educational knowledge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Sharing findings from practitioner enquiry can support colleagues and contribute to the broader professional community.</a:t>
            </a: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Enquiry empowers us as researchers of our own practice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 positions us as knowledge creators, not just knowledge consumers, giving us agency in shaping educational practice.</a:t>
            </a:r>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Enquiry motivates and energises us professionally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When we see the impact of our enquiry, it can boost morale, confidence, and a sense of professional purpose.</a:t>
            </a:r>
          </a:p>
          <a:p>
            <a:pPr>
              <a:lnSpc>
                <a:spcPts val="5880"/>
              </a:lnSpc>
            </a:pPr>
            <a:endParaRPr lang="en-US" sz="1200" b="0" dirty="0">
              <a:solidFill>
                <a:srgbClr val="0F172A"/>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Reflective Questions (to the 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resonates with you on this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questions do you now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Link:</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lang="en-GB" dirty="0">
                <a:hlinkClick r:id="rId3"/>
              </a:rPr>
              <a:t>The Nature and Purpose of Practitioner Enquiry | University of Strathclyde</a:t>
            </a:r>
            <a:r>
              <a:rPr lang="en-GB" dirty="0"/>
              <a:t> </a:t>
            </a:r>
            <a:r>
              <a:rPr kumimoji="0" lang="en-US" sz="1200" b="0" i="0" u="none" strike="noStrike" kern="1200" cap="none" spc="0" normalizeH="0" baseline="0" noProof="0" dirty="0">
                <a:ln>
                  <a:noFill/>
                </a:ln>
                <a:solidFill>
                  <a:prstClr val="black"/>
                </a:solidFill>
                <a:effectLst/>
                <a:uLnTx/>
                <a:uFillTx/>
                <a:latin typeface="+mn-lt"/>
                <a:ea typeface="+mn-ea"/>
                <a:cs typeface="+mn-cs"/>
              </a:rPr>
              <a:t>this Blog Post from Kate Wall, Anna Beck and Nova Scott explains what is meant by 'practitioner enquiry' and why it is relevant to everyone from student teachers to those with retirement in their sights.  The post borrows a section from Kate Wall and Lorna Arnott's new book 'Research Through Play : Participatory Methods in Early Childhood‘ which has good insight into practitioner enquiry and research in early childhood.</a:t>
            </a:r>
          </a:p>
          <a:p>
            <a:pPr>
              <a:lnSpc>
                <a:spcPts val="5880"/>
              </a:lnSpc>
            </a:pPr>
            <a:endParaRPr lang="en-US" sz="1200" dirty="0">
              <a:solidFill>
                <a:srgbClr val="0F172A"/>
              </a:solidFill>
              <a:latin typeface="Calibri" panose="020F0502020204030204" pitchFamily="34" charset="0"/>
              <a:ea typeface="Calibri" panose="020F0502020204030204" pitchFamily="34" charset="0"/>
              <a:cs typeface="Calibri" panose="020F0502020204030204" pitchFamily="34" charset="0"/>
            </a:endParaRPr>
          </a:p>
          <a:p>
            <a:pPr>
              <a:lnSpc>
                <a:spcPts val="5880"/>
              </a:lnSpc>
            </a:pPr>
            <a:endParaRPr lang="en-US" sz="1200" dirty="0">
              <a:solidFill>
                <a:srgbClr val="0F172A"/>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Reflective Questions (for personal reflection):</a:t>
            </a:r>
            <a:endParaRPr lang="en-US" sz="1200" dirty="0">
              <a:solidFill>
                <a:srgbClr val="0F172A"/>
              </a:solidFill>
              <a:latin typeface="Calibri" panose="020F0502020204030204" pitchFamily="34" charset="0"/>
              <a:ea typeface="Calibri" panose="020F0502020204030204" pitchFamily="34" charset="0"/>
              <a:cs typeface="Calibri" panose="020F0502020204030204" pitchFamily="34" charset="0"/>
            </a:endParaRPr>
          </a:p>
          <a:p>
            <a:pPr>
              <a:lnSpc>
                <a:spcPts val="5880"/>
              </a:lnSpc>
            </a:pPr>
            <a:r>
              <a:rPr lang="en-US" sz="1200" dirty="0">
                <a:solidFill>
                  <a:srgbClr val="0F172A"/>
                </a:solidFill>
                <a:latin typeface="Calibri" panose="020F0502020204030204" pitchFamily="34" charset="0"/>
                <a:ea typeface="Calibri" panose="020F0502020204030204" pitchFamily="34" charset="0"/>
                <a:cs typeface="Calibri" panose="020F0502020204030204" pitchFamily="34" charset="0"/>
              </a:rPr>
              <a:t>Take a moment to reflect on your own experiences – allow the group 3 minutes quiet time to make some notes:</a:t>
            </a:r>
          </a:p>
          <a:p>
            <a:pPr marL="960120" lvl="2" indent="-320040">
              <a:lnSpc>
                <a:spcPts val="5880"/>
              </a:lnSpc>
              <a:buFont typeface="Arial"/>
              <a:buChar char="⚬"/>
            </a:pPr>
            <a:r>
              <a:rPr lang="en-US" sz="1200" dirty="0">
                <a:solidFill>
                  <a:srgbClr val="0F172A"/>
                </a:solidFill>
                <a:latin typeface="Calibri" panose="020F0502020204030204" pitchFamily="34" charset="0"/>
                <a:ea typeface="Calibri" panose="020F0502020204030204" pitchFamily="34" charset="0"/>
                <a:cs typeface="Calibri" panose="020F0502020204030204" pitchFamily="34" charset="0"/>
              </a:rPr>
              <a:t>In what way has enquiry influenced your practice and impacted on your learners?</a:t>
            </a:r>
          </a:p>
          <a:p>
            <a:pPr marL="960120" lvl="2" indent="-320040">
              <a:lnSpc>
                <a:spcPts val="5880"/>
              </a:lnSpc>
              <a:buFont typeface="Arial"/>
              <a:buChar char="⚬"/>
            </a:pPr>
            <a:r>
              <a:rPr lang="en-US" sz="1200" dirty="0">
                <a:solidFill>
                  <a:srgbClr val="0F172A"/>
                </a:solidFill>
                <a:latin typeface="Calibri" panose="020F0502020204030204" pitchFamily="34" charset="0"/>
                <a:ea typeface="Calibri" panose="020F0502020204030204" pitchFamily="34" charset="0"/>
                <a:cs typeface="Calibri" panose="020F0502020204030204" pitchFamily="34" charset="0"/>
              </a:rPr>
              <a:t>How have your experiences of enquiry influenced you?</a:t>
            </a:r>
          </a:p>
          <a:p>
            <a:endParaRPr lang="en-US" dirty="0"/>
          </a:p>
          <a:p>
            <a:pPr marL="457200" lvl="1" indent="0">
              <a:buFont typeface="Arial" panose="020B0604020202020204" pitchFamily="34" charset="0"/>
              <a:buNone/>
            </a:pPr>
            <a:endParaRPr lang="en-US" dirty="0"/>
          </a:p>
        </p:txBody>
      </p:sp>
      <p:sp>
        <p:nvSpPr>
          <p:cNvPr id="6" name="Footer Placeholder 5">
            <a:extLst>
              <a:ext uri="{FF2B5EF4-FFF2-40B4-BE49-F238E27FC236}">
                <a16:creationId xmlns:a16="http://schemas.microsoft.com/office/drawing/2014/main" id="{E12A6547-13A9-E168-8C06-EF13149FC5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5B3E42F-1958-F70F-0763-34F966460EE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66879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b="1" dirty="0"/>
          </a:p>
          <a:p>
            <a:r>
              <a:rPr lang="en-US" dirty="0"/>
              <a:t>The quotes you are reading come from a recent listening exercise with practitioners from all sectors (not in promoted posts)</a:t>
            </a:r>
          </a:p>
          <a:p>
            <a:endParaRPr lang="en-US" dirty="0"/>
          </a:p>
          <a:p>
            <a:r>
              <a:rPr lang="en-US" dirty="0"/>
              <a:t>‘It’s more about a process with no end point. You have a critical friend in your mind and are involved in a reflective and evaluative process. It doesn’t need to be a problem, just something you want to investigate further. It’s part of everyday practice. We’re not at the point of embracing it yet.’ Practitioner quote from the listening exercise.</a:t>
            </a:r>
          </a:p>
          <a:p>
            <a:endParaRPr lang="en-US" dirty="0"/>
          </a:p>
          <a:p>
            <a:r>
              <a:rPr lang="en-US" dirty="0"/>
              <a:t>There was generally a good understanding of enquiry among the educators interviewed, from those who had conducted extensive research for master’s degrees to those who had undertaken small-scale enquiries within their own setting. The key theme to emerge was the importance of having a question, an ‘itch’ or something to wonder about, the freedom and trust to try out new things, make mistakes, and the time to reflect and learn. </a:t>
            </a:r>
          </a:p>
          <a:p>
            <a:endParaRPr lang="en-US" dirty="0"/>
          </a:p>
          <a:p>
            <a:r>
              <a:rPr lang="en-US" dirty="0"/>
              <a:t>‘It’s taking on your own initiative and </a:t>
            </a:r>
            <a:r>
              <a:rPr lang="en-US" dirty="0" err="1"/>
              <a:t>utilising</a:t>
            </a:r>
            <a:r>
              <a:rPr lang="en-US" dirty="0"/>
              <a:t> different ways to do that; experiences in other establishments, asking questions, seeing things in practice.’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indent="0">
              <a:buFont typeface="Arial" panose="020B0604020202020204" pitchFamily="34" charset="0"/>
              <a:buNone/>
            </a:pPr>
            <a:r>
              <a:rPr lang="en-US" dirty="0"/>
              <a:t>What is practitioner enquiry?</a:t>
            </a:r>
          </a:p>
          <a:p>
            <a:endParaRPr lang="en-US" dirty="0"/>
          </a:p>
          <a:p>
            <a:pPr marL="171450" indent="-171450">
              <a:buFont typeface="Arial" panose="020B0604020202020204" pitchFamily="34" charset="0"/>
              <a:buChar char="•"/>
            </a:pPr>
            <a:r>
              <a:rPr lang="en-US" dirty="0"/>
              <a:t>We see two dominant standpoints on practitioner enquiry with a potential lack of transfer between the two resulting in a lack of opportunity for sustainability (Wall 2018). </a:t>
            </a:r>
          </a:p>
          <a:p>
            <a:pPr marL="171450" indent="-171450">
              <a:buFont typeface="Arial" panose="020B0604020202020204" pitchFamily="34" charset="0"/>
              <a:buChar char="•"/>
            </a:pPr>
            <a:r>
              <a:rPr lang="en-US" dirty="0"/>
              <a:t>On the one hand we have practitioner enquiry as stance. Originating in the work of researchers such as Cochrane-Smith and Lytle (2009), this position suggests practitioner enquiry is an epistemological stance, a way of understanding the world and how it is made up, arguably a way of being that is tied up with views of democratic purpose and social justice. </a:t>
            </a:r>
          </a:p>
          <a:p>
            <a:pPr marL="171450" indent="-171450">
              <a:buFont typeface="Arial" panose="020B0604020202020204" pitchFamily="34" charset="0"/>
              <a:buChar char="•"/>
            </a:pPr>
            <a:r>
              <a:rPr lang="en-US" dirty="0"/>
              <a:t>The other view is practitioner enquiry as project. This is far better </a:t>
            </a:r>
            <a:r>
              <a:rPr lang="en-US" dirty="0" err="1"/>
              <a:t>publicised</a:t>
            </a:r>
            <a:r>
              <a:rPr lang="en-US" dirty="0"/>
              <a:t>, easier to grasp, and as such is probably more dominant in the profession’s consciousness. Here practitioner enquiry tends to be driven by structures and organisations. </a:t>
            </a:r>
          </a:p>
          <a:p>
            <a:endParaRPr lang="en-US" dirty="0"/>
          </a:p>
          <a:p>
            <a:r>
              <a:rPr lang="en-US" b="1" dirty="0"/>
              <a:t>Talking Points:</a:t>
            </a:r>
          </a:p>
          <a:p>
            <a:endParaRPr lang="en-US" b="1" dirty="0"/>
          </a:p>
          <a:p>
            <a:pPr marL="171450" indent="-171450">
              <a:buFont typeface="Arial" panose="020B0604020202020204" pitchFamily="34" charset="0"/>
              <a:buChar char="•"/>
            </a:pPr>
            <a:r>
              <a:rPr lang="en-US" dirty="0"/>
              <a:t>Practitioner enquiry, as defined by </a:t>
            </a:r>
            <a:r>
              <a:rPr lang="en-US" dirty="0" err="1"/>
              <a:t>Menter</a:t>
            </a:r>
            <a:r>
              <a:rPr lang="en-US" dirty="0"/>
              <a:t> et al (2011), is a ‘finding out’ or an investigation with a rationale and approach that can be explained or defended. The findings can then be shared so it becomes more than reflection or personal enquiry.</a:t>
            </a:r>
          </a:p>
          <a:p>
            <a:pPr marL="171450" indent="-171450">
              <a:buFont typeface="Arial" panose="020B0604020202020204" pitchFamily="34" charset="0"/>
              <a:buChar char="•"/>
            </a:pPr>
            <a:r>
              <a:rPr lang="en-US" dirty="0"/>
              <a:t>This quote from Menter et al and the diagram shows that these stances are not in opposition, but rather a dynamic interaction.</a:t>
            </a:r>
          </a:p>
          <a:p>
            <a:pPr marL="171450" indent="-171450">
              <a:buFont typeface="Arial" panose="020B0604020202020204" pitchFamily="34" charset="0"/>
              <a:buChar char="•"/>
            </a:pPr>
            <a:r>
              <a:rPr lang="en-US" dirty="0"/>
              <a:t>Practitioner enquiry is a desire to question practice and then the means to strategically explore and find out. </a:t>
            </a:r>
          </a:p>
          <a:p>
            <a:endParaRPr lang="en-US" dirty="0"/>
          </a:p>
          <a:p>
            <a:pPr marL="171450" indent="-171450">
              <a:buFont typeface="Arial" panose="020B0604020202020204" pitchFamily="34" charset="0"/>
              <a:buChar char="•"/>
            </a:pPr>
            <a:r>
              <a:rPr lang="en-US" dirty="0"/>
              <a:t>Within both ‘types’ of practitioner enquiry we consider engaging with research – this may mean informed by or because of the process undertaken.</a:t>
            </a:r>
          </a:p>
          <a:p>
            <a:pPr marL="171450" indent="-171450">
              <a:buFont typeface="Arial" panose="020B0604020202020204" pitchFamily="34" charset="0"/>
              <a:buChar char="•"/>
            </a:pPr>
            <a:r>
              <a:rPr lang="en-US" dirty="0"/>
              <a:t>For many of us this word “research” might lead to the feeling that enquiry is not for us, it may conjure up specific images or feel too big…</a:t>
            </a:r>
          </a:p>
          <a:p>
            <a:pPr marL="171450" indent="-171450">
              <a:buFont typeface="Arial" panose="020B0604020202020204" pitchFamily="34" charset="0"/>
              <a:buChar char="•"/>
            </a:pPr>
            <a:r>
              <a:rPr lang="en-US" dirty="0"/>
              <a:t>But when you look at your learners there are probably questions that come up – those WHY, HOW, WHAT IF…</a:t>
            </a:r>
          </a:p>
          <a:p>
            <a:endParaRPr lang="en-US" dirty="0"/>
          </a:p>
          <a:p>
            <a:pPr marL="171450" indent="-171450">
              <a:buFont typeface="Arial" panose="020B0604020202020204" pitchFamily="34" charset="0"/>
              <a:buChar char="•"/>
            </a:pPr>
            <a:r>
              <a:rPr lang="en-US" dirty="0"/>
              <a:t>In Research through Play the question; “Why enquire?” was discussed: </a:t>
            </a:r>
          </a:p>
          <a:p>
            <a:pPr marL="457200" lvl="1" indent="0">
              <a:buFont typeface="Arial" panose="020B0604020202020204" pitchFamily="34" charset="0"/>
              <a:buNone/>
            </a:pPr>
            <a:r>
              <a:rPr lang="en-US" dirty="0"/>
              <a:t>“Practitioners are constantly asking questions which could arise from pressing problems - the learner, stuck and frustrated, right in front of you - or from the growing awareness of a pattern in the classroom - the ‘tried and tested’ has gone stale for learners and teacher alike.  Problem solving and exploratory questions - the how can I fix this? and the what’s going on? – are part of the teacher’s innate enquiry process…”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perhaps we need to start thinking about research with a small r, as something manageable that can be done by all of us?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Key Messages:</a:t>
            </a:r>
            <a:endParaRPr b="1" dirty="0"/>
          </a:p>
          <a:p>
            <a:endParaRPr lang="en-US" dirty="0"/>
          </a:p>
          <a:p>
            <a:r>
              <a:rPr lang="en-US" dirty="0"/>
              <a:t>Give time to look at the models of enquiry process</a:t>
            </a:r>
          </a:p>
          <a:p>
            <a:endParaRPr lang="en-US" dirty="0"/>
          </a:p>
          <a:p>
            <a:pPr marL="171450" indent="-171450">
              <a:buFont typeface="Arial" panose="020B0604020202020204" pitchFamily="34" charset="0"/>
              <a:buChar char="•"/>
            </a:pPr>
            <a:r>
              <a:rPr lang="en-US" dirty="0"/>
              <a:t>Engaging for the first time in this process may seem like a project, in that you want to enquire over a specific timeframe and set limits on what you are going to do but </a:t>
            </a:r>
            <a:r>
              <a:rPr lang="en-US" dirty="0" err="1"/>
              <a:t>ithis</a:t>
            </a:r>
            <a:r>
              <a:rPr lang="en-US" dirty="0"/>
              <a:t> process will support you to move towards a longer-term enquiry stance.</a:t>
            </a:r>
          </a:p>
          <a:p>
            <a:pPr marL="171450" indent="-171450">
              <a:buFont typeface="Arial" panose="020B0604020202020204" pitchFamily="34" charset="0"/>
              <a:buChar char="•"/>
            </a:pPr>
            <a:r>
              <a:rPr lang="en-US" dirty="0"/>
              <a:t>These are not an on/off model of enquiry, they are cycles and Professor Kate Wall encourages us to “think about a </a:t>
            </a:r>
            <a:r>
              <a:rPr lang="en-US" dirty="0" err="1"/>
              <a:t>dialling</a:t>
            </a:r>
            <a:r>
              <a:rPr lang="en-US" dirty="0"/>
              <a:t> up and down of the research element depending your motivations at the time, what answer you need (what are you enquiring for), your context and what evidence you feel you need to answer a particular question.”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Reflective Question:</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 do you notice about all these models?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b="1" dirty="0"/>
          </a:p>
          <a:p>
            <a:pPr marL="171450" indent="-171450">
              <a:buFont typeface="Arial" panose="020B0604020202020204" pitchFamily="34" charset="0"/>
              <a:buChar char="•"/>
            </a:pPr>
            <a:r>
              <a:rPr lang="en-US" dirty="0"/>
              <a:t>There can be several myths and misconceptions associated with practitioner enquiry.</a:t>
            </a:r>
          </a:p>
          <a:p>
            <a:pPr marL="171450" indent="-171450">
              <a:buFont typeface="Arial" panose="020B0604020202020204" pitchFamily="34" charset="0"/>
              <a:buChar char="•"/>
            </a:pPr>
            <a:endParaRPr lang="en-US" dirty="0"/>
          </a:p>
          <a:p>
            <a:r>
              <a:rPr lang="en-GB" sz="1200" b="1" i="0" kern="1200" dirty="0">
                <a:solidFill>
                  <a:schemeClr val="tx1"/>
                </a:solidFill>
                <a:effectLst/>
                <a:latin typeface="+mn-lt"/>
                <a:ea typeface="+mn-ea"/>
                <a:cs typeface="+mn-cs"/>
              </a:rPr>
              <a:t>Practitioner enquiry myths </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“Enquiry always starts with a problem or deficit.”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Truth:</a:t>
            </a:r>
            <a:r>
              <a:rPr lang="en-GB" sz="1200" b="0" i="0" kern="1200" dirty="0">
                <a:solidFill>
                  <a:schemeClr val="tx1"/>
                </a:solidFill>
                <a:effectLst/>
                <a:latin typeface="+mn-lt"/>
                <a:ea typeface="+mn-ea"/>
                <a:cs typeface="+mn-cs"/>
              </a:rPr>
              <a:t> Enquiry can also stem from curiosity, a desire to build on success, or to explore new possibilities—not just to fix something.</a:t>
            </a:r>
          </a:p>
          <a:p>
            <a:r>
              <a:rPr lang="en-GB" sz="1200" b="1" i="0" kern="1200" dirty="0">
                <a:solidFill>
                  <a:schemeClr val="tx1"/>
                </a:solidFill>
                <a:effectLst/>
                <a:latin typeface="+mn-lt"/>
                <a:ea typeface="+mn-ea"/>
                <a:cs typeface="+mn-cs"/>
              </a:rPr>
              <a:t>“It’s too time-consuming to be practical.”</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Truth:</a:t>
            </a:r>
            <a:r>
              <a:rPr lang="en-GB" sz="1200" b="0" i="0" kern="1200" dirty="0">
                <a:solidFill>
                  <a:schemeClr val="tx1"/>
                </a:solidFill>
                <a:effectLst/>
                <a:latin typeface="+mn-lt"/>
                <a:ea typeface="+mn-ea"/>
                <a:cs typeface="+mn-cs"/>
              </a:rPr>
              <a:t> Enquiry can be scaled to fit your context and embedded into everyday practice. It doesn’t have to be a large-scale project.</a:t>
            </a:r>
          </a:p>
          <a:p>
            <a:r>
              <a:rPr lang="en-GB" sz="1200" b="1" i="0" kern="1200" dirty="0">
                <a:solidFill>
                  <a:schemeClr val="tx1"/>
                </a:solidFill>
                <a:effectLst/>
                <a:latin typeface="+mn-lt"/>
                <a:ea typeface="+mn-ea"/>
                <a:cs typeface="+mn-cs"/>
              </a:rPr>
              <a:t>“You must collect numerical data and produce graphs.”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Truth:</a:t>
            </a:r>
            <a:r>
              <a:rPr lang="en-GB" sz="1200" b="0" i="0" kern="1200" dirty="0">
                <a:solidFill>
                  <a:schemeClr val="tx1"/>
                </a:solidFill>
                <a:effectLst/>
                <a:latin typeface="+mn-lt"/>
                <a:ea typeface="+mn-ea"/>
                <a:cs typeface="+mn-cs"/>
              </a:rPr>
              <a:t> Qualitative data—like observations, learner voice, and reflective journals—are equally valid and often more insightful.</a:t>
            </a:r>
          </a:p>
          <a:p>
            <a:r>
              <a:rPr lang="en-GB" sz="1200" b="1" i="0" kern="1200" dirty="0">
                <a:solidFill>
                  <a:schemeClr val="tx1"/>
                </a:solidFill>
                <a:effectLst/>
                <a:latin typeface="+mn-lt"/>
                <a:ea typeface="+mn-ea"/>
                <a:cs typeface="+mn-cs"/>
              </a:rPr>
              <a:t>“You need a control group to make it valid.”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Truth:</a:t>
            </a:r>
            <a:r>
              <a:rPr lang="en-GB" sz="1200" b="0" i="0" kern="1200" dirty="0">
                <a:solidFill>
                  <a:schemeClr val="tx1"/>
                </a:solidFill>
                <a:effectLst/>
                <a:latin typeface="+mn-lt"/>
                <a:ea typeface="+mn-ea"/>
                <a:cs typeface="+mn-cs"/>
              </a:rPr>
              <a:t> Practitioner enquiry is not about experimental design; it’s about understanding practice in context, not proving causality.</a:t>
            </a:r>
          </a:p>
          <a:p>
            <a:r>
              <a:rPr lang="en-GB" sz="1200" b="1" i="0" kern="1200" dirty="0">
                <a:solidFill>
                  <a:schemeClr val="tx1"/>
                </a:solidFill>
                <a:effectLst/>
                <a:latin typeface="+mn-lt"/>
                <a:ea typeface="+mn-ea"/>
                <a:cs typeface="+mn-cs"/>
              </a:rPr>
              <a:t>“It will lead to a definitive answer.”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Truth:</a:t>
            </a:r>
            <a:r>
              <a:rPr lang="en-GB" sz="1200" b="0" i="0" kern="1200" dirty="0">
                <a:solidFill>
                  <a:schemeClr val="tx1"/>
                </a:solidFill>
                <a:effectLst/>
                <a:latin typeface="+mn-lt"/>
                <a:ea typeface="+mn-ea"/>
                <a:cs typeface="+mn-cs"/>
              </a:rPr>
              <a:t> Enquiry often raises more questions than it answers. It’s about learning and evolving, not finding a final solution.</a:t>
            </a:r>
          </a:p>
          <a:p>
            <a:r>
              <a:rPr lang="en-GB" sz="1200" b="1" i="0" kern="1200" dirty="0">
                <a:solidFill>
                  <a:schemeClr val="tx1"/>
                </a:solidFill>
                <a:effectLst/>
                <a:latin typeface="+mn-lt"/>
                <a:ea typeface="+mn-ea"/>
                <a:cs typeface="+mn-cs"/>
              </a:rPr>
              <a:t>“Only senior staff or researchers can do enquiry.”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Truth:</a:t>
            </a:r>
            <a:r>
              <a:rPr lang="en-GB" sz="1200" b="0" i="0" kern="1200" dirty="0">
                <a:solidFill>
                  <a:schemeClr val="tx1"/>
                </a:solidFill>
                <a:effectLst/>
                <a:latin typeface="+mn-lt"/>
                <a:ea typeface="+mn-ea"/>
                <a:cs typeface="+mn-cs"/>
              </a:rPr>
              <a:t> Enquiry is for everyone—ELC practitioners, CLD practitioners,  teachers, support staff, and leaders alike. It’s about professional curiosity, not hierarchy.</a:t>
            </a:r>
          </a:p>
          <a:p>
            <a:r>
              <a:rPr lang="en-GB" sz="1200" b="1" i="0" kern="1200" dirty="0">
                <a:solidFill>
                  <a:schemeClr val="tx1"/>
                </a:solidFill>
                <a:effectLst/>
                <a:latin typeface="+mn-lt"/>
                <a:ea typeface="+mn-ea"/>
                <a:cs typeface="+mn-cs"/>
              </a:rPr>
              <a:t>“You need to publish your findings for it to be worthwhile.”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Truth:</a:t>
            </a:r>
            <a:r>
              <a:rPr lang="en-GB" sz="1200" b="0" i="0" kern="1200" dirty="0">
                <a:solidFill>
                  <a:schemeClr val="tx1"/>
                </a:solidFill>
                <a:effectLst/>
                <a:latin typeface="+mn-lt"/>
                <a:ea typeface="+mn-ea"/>
                <a:cs typeface="+mn-cs"/>
              </a:rPr>
              <a:t> Sharing within your school or team can be just as impactful. The value lies in the learning, not the audience size.</a:t>
            </a:r>
          </a:p>
          <a:p>
            <a:r>
              <a:rPr lang="en-GB" sz="1200" b="1" i="0" kern="1200" dirty="0">
                <a:solidFill>
                  <a:schemeClr val="tx1"/>
                </a:solidFill>
                <a:effectLst/>
                <a:latin typeface="+mn-lt"/>
                <a:ea typeface="+mn-ea"/>
                <a:cs typeface="+mn-cs"/>
              </a:rPr>
              <a:t>“It has to be done alone.”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Truth:</a:t>
            </a:r>
            <a:r>
              <a:rPr lang="en-GB" sz="1200" b="0" i="0" kern="1200" dirty="0">
                <a:solidFill>
                  <a:schemeClr val="tx1"/>
                </a:solidFill>
                <a:effectLst/>
                <a:latin typeface="+mn-lt"/>
                <a:ea typeface="+mn-ea"/>
                <a:cs typeface="+mn-cs"/>
              </a:rPr>
              <a:t> Collaborative enquiry can be more powerful and sustainable. Working with others brings diverse perspectives and shared ownership.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b="1" dirty="0"/>
              <a:t>Reflective Questions:</a:t>
            </a:r>
          </a:p>
          <a:p>
            <a:endParaRPr lang="en-US" dirty="0"/>
          </a:p>
          <a:p>
            <a:pPr marL="171450" indent="-171450">
              <a:buFont typeface="Arial" panose="020B0604020202020204" pitchFamily="34" charset="0"/>
              <a:buChar char="•"/>
            </a:pPr>
            <a:r>
              <a:rPr lang="en-US" dirty="0"/>
              <a:t>What are you thinking now? What questions do you have?</a:t>
            </a:r>
          </a:p>
          <a:p>
            <a:pPr marL="171450" indent="-171450">
              <a:buFont typeface="Arial" panose="020B0604020202020204" pitchFamily="34" charset="0"/>
              <a:buChar char="•"/>
            </a:pPr>
            <a:r>
              <a:rPr lang="en-US" dirty="0"/>
              <a:t>Are there any other myths or misconceptions you would add to this list?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dirty="0"/>
          </a:p>
          <a:p>
            <a:pPr marL="171450" indent="-171450">
              <a:buFont typeface="Arial" panose="020B0604020202020204" pitchFamily="34" charset="0"/>
              <a:buChar char="•"/>
            </a:pPr>
            <a:r>
              <a:rPr lang="en-US" dirty="0"/>
              <a:t>It all comes back to this...Start with the learners, take time to pause and consider their needs, that will show you the priority.</a:t>
            </a:r>
          </a:p>
          <a:p>
            <a:pPr marL="171450" indent="-171450">
              <a:buFont typeface="Arial" panose="020B0604020202020204" pitchFamily="34" charset="0"/>
              <a:buChar char="•"/>
            </a:pPr>
            <a:r>
              <a:rPr lang="en-US" dirty="0"/>
              <a:t>Consider your context - your settings improvement plans or priorities. The self evaluation process that goes into the improvement planning cycle will have identified learner needs and is likely to have some current data attached. Enquiry can be the process to do something with that data. After all data is collected in a whole school, setting, cluster or Local Authority BUT it moves and shifts according to what happens with you and your learners.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all of this will lead you to your question!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Key Messages:</a:t>
            </a:r>
            <a:endParaRPr b="1" dirty="0"/>
          </a:p>
          <a:p>
            <a:pPr marL="171450" indent="-171450">
              <a:buFont typeface="Arial" panose="020B0604020202020204" pitchFamily="34" charset="0"/>
              <a:buChar char="•"/>
            </a:pPr>
            <a:r>
              <a:rPr lang="en-US" dirty="0"/>
              <a:t>You might not all have an enquiry question and that's ok as the Plan section of Enquiry in Education is designed to help with this. </a:t>
            </a:r>
          </a:p>
          <a:p>
            <a:pPr marL="171450" indent="-171450">
              <a:buFont typeface="Arial" panose="020B0604020202020204" pitchFamily="34" charset="0"/>
              <a:buChar char="•"/>
            </a:pPr>
            <a:r>
              <a:rPr lang="en-US" dirty="0"/>
              <a:t>This is an opportunity to explore your thinking and talk through ideas.</a:t>
            </a:r>
          </a:p>
          <a:p>
            <a:endParaRPr lang="en-US" dirty="0"/>
          </a:p>
          <a:p>
            <a:endParaRPr lang="en-US" dirty="0"/>
          </a:p>
          <a:p>
            <a:r>
              <a:rPr lang="en-US" b="1" dirty="0"/>
              <a:t>Group Task (20 mins):</a:t>
            </a:r>
          </a:p>
          <a:p>
            <a:pPr algn="l">
              <a:lnSpc>
                <a:spcPts val="4900"/>
              </a:lnSpc>
            </a:pPr>
            <a:r>
              <a:rPr lang="en-US" sz="1200" dirty="0">
                <a:solidFill>
                  <a:srgbClr val="000000"/>
                </a:solidFill>
                <a:latin typeface="Futura Bold"/>
              </a:rPr>
              <a:t>One at a time:</a:t>
            </a:r>
          </a:p>
          <a:p>
            <a:pPr marL="171450" indent="-171450" algn="l">
              <a:lnSpc>
                <a:spcPts val="3919"/>
              </a:lnSpc>
              <a:buFont typeface="Arial" panose="020B0604020202020204" pitchFamily="34" charset="0"/>
              <a:buChar char="•"/>
            </a:pPr>
            <a:r>
              <a:rPr lang="en-US" sz="1200" dirty="0">
                <a:solidFill>
                  <a:srgbClr val="000000"/>
                </a:solidFill>
                <a:latin typeface="Futura"/>
              </a:rPr>
              <a:t>Briefly introduce the area and theme of your enquiry and why this interests you.</a:t>
            </a:r>
          </a:p>
          <a:p>
            <a:pPr marL="171450" indent="-171450" algn="l">
              <a:lnSpc>
                <a:spcPts val="3919"/>
              </a:lnSpc>
              <a:buFont typeface="Arial" panose="020B0604020202020204" pitchFamily="34" charset="0"/>
              <a:buChar char="•"/>
            </a:pPr>
            <a:r>
              <a:rPr lang="en-US" sz="1200" dirty="0">
                <a:solidFill>
                  <a:srgbClr val="000000"/>
                </a:solidFill>
                <a:latin typeface="Futura"/>
              </a:rPr>
              <a:t>Share your enquiry question (if you have settled on this).</a:t>
            </a:r>
          </a:p>
          <a:p>
            <a:pPr>
              <a:lnSpc>
                <a:spcPts val="3919"/>
              </a:lnSpc>
            </a:pPr>
            <a:r>
              <a:rPr lang="en-US" sz="1200" dirty="0">
                <a:solidFill>
                  <a:srgbClr val="000000"/>
                </a:solidFill>
                <a:latin typeface="Futura Bold"/>
              </a:rPr>
              <a:t>As a group:</a:t>
            </a:r>
          </a:p>
          <a:p>
            <a:pPr marL="171450" indent="-171450" algn="l">
              <a:lnSpc>
                <a:spcPts val="3919"/>
              </a:lnSpc>
              <a:buFont typeface="Arial" panose="020B0604020202020204" pitchFamily="34" charset="0"/>
              <a:buChar char="•"/>
            </a:pPr>
            <a:r>
              <a:rPr lang="en-US" sz="1200" dirty="0">
                <a:solidFill>
                  <a:srgbClr val="000000"/>
                </a:solidFill>
                <a:latin typeface="Futura"/>
              </a:rPr>
              <a:t>Take time to discuss some of the enquiry questions.</a:t>
            </a:r>
          </a:p>
          <a:p>
            <a:pPr marL="171450" indent="-171450" algn="l">
              <a:lnSpc>
                <a:spcPts val="3919"/>
              </a:lnSpc>
              <a:buFont typeface="Arial" panose="020B0604020202020204" pitchFamily="34" charset="0"/>
              <a:buChar char="•"/>
            </a:pPr>
            <a:r>
              <a:rPr lang="en-US" sz="1200" dirty="0">
                <a:solidFill>
                  <a:srgbClr val="000000"/>
                </a:solidFill>
                <a:latin typeface="Futura"/>
              </a:rPr>
              <a:t>Ask what/who/when and what evidence questions to help with planning (you can use the additional coaching questions to help focus the discussion).</a:t>
            </a:r>
          </a:p>
          <a:p>
            <a:pPr>
              <a:lnSpc>
                <a:spcPts val="3919"/>
              </a:lnSpc>
            </a:pPr>
            <a:r>
              <a:rPr lang="en-US" sz="1200" dirty="0">
                <a:solidFill>
                  <a:srgbClr val="000000"/>
                </a:solidFill>
                <a:latin typeface="Futura Bold"/>
              </a:rPr>
              <a:t>All together:</a:t>
            </a:r>
          </a:p>
          <a:p>
            <a:pPr marL="171450" indent="-171450">
              <a:lnSpc>
                <a:spcPts val="3919"/>
              </a:lnSpc>
              <a:buFont typeface="Arial" panose="020B0604020202020204" pitchFamily="34" charset="0"/>
              <a:buChar char="•"/>
            </a:pPr>
            <a:r>
              <a:rPr lang="en-US" sz="1200" dirty="0">
                <a:solidFill>
                  <a:srgbClr val="000000"/>
                </a:solidFill>
                <a:latin typeface="Futura"/>
              </a:rPr>
              <a:t>One or two people from each group share any questions that arise from these discussions.</a:t>
            </a:r>
          </a:p>
          <a:p>
            <a:endParaRPr lang="en-US" dirty="0"/>
          </a:p>
          <a:p>
            <a:r>
              <a:rPr lang="en-US" dirty="0"/>
              <a:t>Here are some additional coaching questions that may help you in your discussions.</a:t>
            </a:r>
          </a:p>
          <a:p>
            <a:pPr marL="171450" indent="-171450">
              <a:buFont typeface="Arial" panose="020B0604020202020204" pitchFamily="34" charset="0"/>
              <a:buChar char="•"/>
            </a:pPr>
            <a:r>
              <a:rPr lang="en-US" dirty="0"/>
              <a:t>What impact do you hope to have? What's the ideal outcome?</a:t>
            </a:r>
          </a:p>
          <a:p>
            <a:pPr marL="171450" indent="-171450">
              <a:buFont typeface="Arial" panose="020B0604020202020204" pitchFamily="34" charset="0"/>
              <a:buChar char="•"/>
            </a:pPr>
            <a:r>
              <a:rPr lang="en-US" dirty="0"/>
              <a:t>What are you looking to change? </a:t>
            </a:r>
          </a:p>
          <a:p>
            <a:pPr marL="171450" indent="-171450">
              <a:buFont typeface="Arial" panose="020B0604020202020204" pitchFamily="34" charset="0"/>
              <a:buChar char="•"/>
            </a:pPr>
            <a:r>
              <a:rPr lang="en-US" dirty="0"/>
              <a:t>What do we already know about this? Can you give me an example?</a:t>
            </a:r>
          </a:p>
          <a:p>
            <a:pPr marL="171450" indent="-171450">
              <a:buFont typeface="Arial" panose="020B0604020202020204" pitchFamily="34" charset="0"/>
              <a:buChar char="•"/>
            </a:pPr>
            <a:r>
              <a:rPr lang="en-US" dirty="0"/>
              <a:t>What would happen if...? What are some different ways you could tackle this?</a:t>
            </a:r>
          </a:p>
          <a:p>
            <a:pPr marL="171450" indent="-171450">
              <a:buFont typeface="Arial" panose="020B0604020202020204" pitchFamily="34" charset="0"/>
              <a:buChar char="•"/>
            </a:pPr>
            <a:r>
              <a:rPr lang="en-US" dirty="0"/>
              <a:t>What is the first step? When do you think you might do this by?</a:t>
            </a:r>
          </a:p>
          <a:p>
            <a:pPr marL="171450" indent="-171450">
              <a:buFont typeface="Arial" panose="020B0604020202020204" pitchFamily="34" charset="0"/>
              <a:buChar char="•"/>
            </a:pPr>
            <a:r>
              <a:rPr lang="en-US" dirty="0"/>
              <a:t>What are you going to do? Do you want to take some specific action around this?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2562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dirty="0"/>
          </a:p>
          <a:p>
            <a:r>
              <a:rPr lang="en-US" dirty="0"/>
              <a:t>Your setting may already be engaging in enquiry – consider the examples of enquiry by other names:</a:t>
            </a:r>
          </a:p>
          <a:p>
            <a:pPr marL="171450" indent="-171450">
              <a:buFont typeface="Arial" panose="020B0604020202020204" pitchFamily="34" charset="0"/>
              <a:buChar char="•"/>
            </a:pPr>
            <a:r>
              <a:rPr lang="en-US" dirty="0"/>
              <a:t>TLC groups </a:t>
            </a:r>
          </a:p>
          <a:p>
            <a:pPr marL="171450" indent="-171450">
              <a:buFont typeface="Arial" panose="020B0604020202020204" pitchFamily="34" charset="0"/>
              <a:buChar char="•"/>
            </a:pPr>
            <a:r>
              <a:rPr lang="en-US" dirty="0"/>
              <a:t>team teaching</a:t>
            </a:r>
          </a:p>
          <a:p>
            <a:pPr marL="171450" indent="-171450">
              <a:buFont typeface="Arial" panose="020B0604020202020204" pitchFamily="34" charset="0"/>
              <a:buChar char="•"/>
            </a:pPr>
            <a:r>
              <a:rPr lang="en-US" dirty="0"/>
              <a:t>reflective professional dialogue/learner discussions with other colleagues </a:t>
            </a:r>
          </a:p>
          <a:p>
            <a:pPr marL="171450" indent="-171450">
              <a:buFont typeface="Arial" panose="020B0604020202020204" pitchFamily="34" charset="0"/>
              <a:buChar char="•"/>
            </a:pPr>
            <a:r>
              <a:rPr lang="en-US" dirty="0"/>
              <a:t>improvement methodologies</a:t>
            </a:r>
          </a:p>
          <a:p>
            <a:pPr marL="171450" indent="-171450">
              <a:buFont typeface="Arial" panose="020B0604020202020204" pitchFamily="34" charset="0"/>
              <a:buChar char="•"/>
            </a:pPr>
            <a:r>
              <a:rPr lang="en-US" dirty="0"/>
              <a:t>change initiatives</a:t>
            </a:r>
          </a:p>
          <a:p>
            <a:pPr marL="171450" indent="-171450">
              <a:buFont typeface="Arial" panose="020B0604020202020204" pitchFamily="34" charset="0"/>
              <a:buChar char="•"/>
            </a:pPr>
            <a:r>
              <a:rPr lang="en-US" dirty="0"/>
              <a:t>staff explorations</a:t>
            </a:r>
          </a:p>
          <a:p>
            <a:pPr marL="171450" indent="-171450">
              <a:buFont typeface="Arial" panose="020B0604020202020204" pitchFamily="34" charset="0"/>
              <a:buChar char="•"/>
            </a:pPr>
            <a:r>
              <a:rPr lang="en-US" dirty="0"/>
              <a:t>collaborative work with partner agencies.</a:t>
            </a:r>
          </a:p>
          <a:p>
            <a:endParaRPr lang="en-US" dirty="0"/>
          </a:p>
          <a:p>
            <a:r>
              <a:rPr lang="en-US" b="1" dirty="0"/>
              <a:t>Reflective Questions:</a:t>
            </a:r>
          </a:p>
          <a:p>
            <a:pPr marL="171450" indent="-171450">
              <a:buFont typeface="Arial" panose="020B0604020202020204" pitchFamily="34" charset="0"/>
              <a:buChar char="•"/>
            </a:pPr>
            <a:r>
              <a:rPr lang="en-US" dirty="0"/>
              <a:t>What dos enquiry look like in your setting?</a:t>
            </a:r>
          </a:p>
          <a:p>
            <a:pPr marL="171450" indent="-171450">
              <a:buFont typeface="Arial" panose="020B0604020202020204" pitchFamily="34" charset="0"/>
              <a:buChar char="•"/>
            </a:pPr>
            <a:r>
              <a:rPr lang="en-US" dirty="0"/>
              <a:t>What could it look like?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Key Messages</a:t>
            </a:r>
          </a:p>
          <a:p>
            <a:endParaRPr lang="en-US" dirty="0"/>
          </a:p>
          <a:p>
            <a:r>
              <a:rPr lang="en-US" dirty="0"/>
              <a:t>Take a moment to establish group protocols. </a:t>
            </a:r>
          </a:p>
          <a:p>
            <a:r>
              <a:rPr lang="en-US" dirty="0"/>
              <a:t>Ask participants to comment on anything they would like to add or amend. </a:t>
            </a:r>
          </a:p>
          <a:p>
            <a:r>
              <a:rPr lang="en-US" dirty="0"/>
              <a:t>Is there anything that participants feel is missing or anything they would like to remove?</a:t>
            </a:r>
          </a:p>
          <a:p>
            <a:r>
              <a:rPr lang="en-US" dirty="0"/>
              <a:t>The protocols on the slide are suggestions to be amended for your context. </a:t>
            </a:r>
          </a:p>
          <a:p>
            <a:endParaRPr lang="en-US" dirty="0"/>
          </a:p>
          <a:p>
            <a:r>
              <a:rPr lang="en-US" dirty="0"/>
              <a:t> - Why establish group protocols</a:t>
            </a:r>
          </a:p>
          <a:p>
            <a:endParaRPr lang="en-US" dirty="0"/>
          </a:p>
          <a:p>
            <a:r>
              <a:rPr lang="en-US" dirty="0"/>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US" dirty="0"/>
          </a:p>
          <a:p>
            <a:r>
              <a:rPr lang="en-US" dirty="0"/>
              <a:t>1. Contract a Safe Space: </a:t>
            </a:r>
          </a:p>
          <a:p>
            <a:endParaRPr lang="en-US" dirty="0"/>
          </a:p>
          <a:p>
            <a:r>
              <a:rPr lang="en-US" dirty="0"/>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US" dirty="0"/>
          </a:p>
          <a:p>
            <a:r>
              <a:rPr lang="en-US" dirty="0"/>
              <a:t>2. Shift from Top-Down to Collaborative Learning: </a:t>
            </a:r>
          </a:p>
          <a:p>
            <a:endParaRPr lang="en-US" dirty="0"/>
          </a:p>
          <a:p>
            <a:r>
              <a:rPr lang="en-US" dirty="0"/>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US" dirty="0"/>
          </a:p>
          <a:p>
            <a:r>
              <a:rPr lang="en-US" dirty="0"/>
              <a:t>3. Holding the Ladder: Shared Expertise and Recognition </a:t>
            </a:r>
          </a:p>
          <a:p>
            <a:endParaRPr lang="en-US" dirty="0"/>
          </a:p>
          <a:p>
            <a:r>
              <a:rPr lang="en-US" dirty="0"/>
              <a:t>Holding the ladder signifies a two-fold approach: </a:t>
            </a:r>
          </a:p>
          <a:p>
            <a:endParaRPr lang="en-US" dirty="0"/>
          </a:p>
          <a:p>
            <a:r>
              <a:rPr lang="en-US" dirty="0"/>
              <a:t>Sharing Expertise: Those with experience can share their knowledge and insights.  </a:t>
            </a:r>
          </a:p>
          <a:p>
            <a:endParaRPr lang="en-US" dirty="0"/>
          </a:p>
          <a:p>
            <a:r>
              <a:rPr lang="en-US" dirty="0"/>
              <a:t>Recognize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US" dirty="0"/>
          </a:p>
          <a:p>
            <a:r>
              <a:rPr lang="en-US" dirty="0"/>
              <a:t> </a:t>
            </a:r>
          </a:p>
          <a:p>
            <a:endParaRPr lang="en-US" dirty="0"/>
          </a:p>
          <a:p>
            <a:r>
              <a:rPr lang="en-US" dirty="0"/>
              <a:t>4. Hold Space for Silence and Respectful Discussion: </a:t>
            </a:r>
          </a:p>
          <a:p>
            <a:endParaRPr lang="en-US" dirty="0"/>
          </a:p>
          <a:p>
            <a:r>
              <a:rPr lang="en-US" dirty="0"/>
              <a:t> </a:t>
            </a:r>
          </a:p>
          <a:p>
            <a:endParaRPr lang="en-US" dirty="0"/>
          </a:p>
          <a:p>
            <a:r>
              <a:rPr lang="en-US" dirty="0"/>
              <a:t>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US" dirty="0"/>
          </a:p>
          <a:p>
            <a:r>
              <a:rPr lang="en-US" dirty="0"/>
              <a:t>Adapt the time allocation based on the size of the group and the complexity of the topic.  </a:t>
            </a:r>
          </a:p>
          <a:p>
            <a:endParaRPr lang="en-US" dirty="0"/>
          </a:p>
          <a:p>
            <a:r>
              <a:rPr lang="en-US" dirty="0"/>
              <a:t> </a:t>
            </a:r>
          </a:p>
          <a:p>
            <a:endParaRPr lang="en-US" dirty="0"/>
          </a:p>
          <a:p>
            <a:r>
              <a:rPr lang="en-US" dirty="0"/>
              <a:t>5. Schedule Regular Breaks: </a:t>
            </a:r>
          </a:p>
          <a:p>
            <a:endParaRPr lang="en-US" dirty="0"/>
          </a:p>
          <a:p>
            <a:r>
              <a:rPr lang="en-US" dirty="0"/>
              <a:t>Schedule regular breaks throughout the session. This allows participants to process information, refocus, and return with renewed energy, leading to a more productive learning experience. </a:t>
            </a:r>
          </a:p>
          <a:p>
            <a:endParaRPr lang="en-US" dirty="0"/>
          </a:p>
          <a:p>
            <a:r>
              <a:rPr lang="en-US" dirty="0"/>
              <a:t>6. Centre Learning in Real Life: </a:t>
            </a:r>
          </a:p>
          <a:p>
            <a:endParaRPr lang="en-US" dirty="0"/>
          </a:p>
          <a:p>
            <a:r>
              <a:rPr lang="en-US" dirty="0"/>
              <a:t>Connect the learning to real-life experiences by encouraging participants to share relevant personal anecdotes or applications. This strengthens understanding and makes the learning more relatable and impactful for all.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dirty="0"/>
          </a:p>
          <a:p>
            <a:pPr marL="171450" indent="-171450">
              <a:buFont typeface="Arial" panose="020B0604020202020204" pitchFamily="34" charset="0"/>
              <a:buChar char="•"/>
            </a:pPr>
            <a:r>
              <a:rPr lang="en-GB" dirty="0"/>
              <a:t>Creating a culture where enquiry can thrive – professional trust and freedom to make mistakes in a supportive environment.</a:t>
            </a:r>
          </a:p>
          <a:p>
            <a:pPr marL="171450" indent="-171450">
              <a:buFont typeface="Arial" panose="020B0604020202020204" pitchFamily="34" charset="0"/>
              <a:buChar char="•"/>
            </a:pPr>
            <a:r>
              <a:rPr lang="en-GB" dirty="0"/>
              <a:t>Building a community – building in time and opportunity for people to connect, helping people to make connections based on what they are enquiring into or with whom.</a:t>
            </a:r>
          </a:p>
          <a:p>
            <a:pPr marL="171450" indent="-171450">
              <a:buFont typeface="Arial" panose="020B0604020202020204" pitchFamily="34" charset="0"/>
              <a:buChar char="•"/>
            </a:pPr>
            <a:r>
              <a:rPr lang="en-GB" dirty="0"/>
              <a:t>Supporting those who are undertaking enquiry as part of their own professional learning – engaging with their enquiry, supporting the process, building in opportunity to share learning.</a:t>
            </a:r>
          </a:p>
          <a:p>
            <a:pPr marL="171450" indent="-171450">
              <a:buFont typeface="Arial" panose="020B0604020202020204" pitchFamily="34" charset="0"/>
              <a:buChar char="•"/>
            </a:pPr>
            <a:r>
              <a:rPr lang="en-GB" dirty="0"/>
              <a:t>Leading enquiry with others – using this PLR and resources to help other educators understand the benefit, purpose and process of enquiry and modelling this by sharing your own enquiry with them.</a:t>
            </a:r>
          </a:p>
          <a:p>
            <a:endParaRPr lang="en-GB" dirty="0"/>
          </a:p>
          <a:p>
            <a:r>
              <a:rPr lang="en-US" b="1" dirty="0"/>
              <a:t>Reflective Questions:</a:t>
            </a:r>
          </a:p>
          <a:p>
            <a:pPr marL="171450" indent="-171450">
              <a:buFont typeface="Arial" panose="020B0604020202020204" pitchFamily="34" charset="0"/>
              <a:buChar char="•"/>
            </a:pPr>
            <a:r>
              <a:rPr lang="en-US" dirty="0"/>
              <a:t>What actions could you take to help build or support a culture of enquiry in your setting?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5903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dirty="0"/>
          </a:p>
          <a:p>
            <a:pPr marL="171450" indent="-171450">
              <a:buFont typeface="Arial" panose="020B0604020202020204" pitchFamily="34" charset="0"/>
              <a:buChar char="•"/>
            </a:pPr>
            <a:r>
              <a:rPr lang="en-US" dirty="0"/>
              <a:t>On the Enquiry in Education webpage there are numerous examples of enquiry in action: </a:t>
            </a:r>
            <a:r>
              <a:rPr lang="en-GB" dirty="0">
                <a:hlinkClick r:id="rId3"/>
              </a:rPr>
              <a:t>Examples of enquiry in education | Digging deeper into practitioner enquiry | Enquiry in Education | Self-directed professional learning | Professional Learning | Education Scotland</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Examples slide – can be skipped </a:t>
            </a:r>
          </a:p>
          <a:p>
            <a:endParaRPr lang="en-US" dirty="0"/>
          </a:p>
          <a:p>
            <a:r>
              <a:rPr lang="en-US" dirty="0"/>
              <a:t>We now have a bank of enquiry posters covering a range of themes including:</a:t>
            </a:r>
          </a:p>
          <a:p>
            <a:endParaRPr lang="en-US" dirty="0"/>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Inclusion, Wellbeing &amp; Equalities</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Meeting learners needs</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Science and STEM</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LfS and outdoor Learning</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Positive relationships, learner participation &amp; pupil voice</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Digital</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Pedagogy</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Literacy</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Numeracy</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Feedback &amp; assessment </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Parental &amp; wider community engagement</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Self-regulation &amp; metacognition</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Coaching &amp; mentoring</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Curriculum </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Andragogy</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Developing the young workforce (DYW)</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Professional learning</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Curriculum design</a:t>
            </a:r>
          </a:p>
          <a:p>
            <a:pPr marL="285750" marR="0" indent="-285750" rtl="0">
              <a:spcBef>
                <a:spcPts val="0"/>
              </a:spcBef>
              <a:spcAft>
                <a:spcPts val="0"/>
              </a:spcAft>
              <a:buFont typeface="Arial" panose="020B0604020202020204" pitchFamily="34" charset="0"/>
              <a:buChar char="•"/>
            </a:pPr>
            <a:r>
              <a:rPr lang="en-GB" sz="1800" dirty="0">
                <a:effectLst/>
                <a:latin typeface="Arial" panose="020B0604020202020204" pitchFamily="34" charset="0"/>
              </a:rPr>
              <a:t>Early learning &amp; childcare.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17064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1" dirty="0"/>
              <a:t>Key Messages</a:t>
            </a:r>
          </a:p>
          <a:p>
            <a:endParaRPr lang="en-GB" dirty="0"/>
          </a:p>
          <a:p>
            <a:r>
              <a:rPr lang="en-GB" dirty="0"/>
              <a:t>This slide shows the aims of the session to be reflected on at the end of the session. </a:t>
            </a:r>
          </a:p>
          <a:p>
            <a:endParaRPr lang="en-GB" dirty="0"/>
          </a:p>
          <a:p>
            <a:r>
              <a:rPr lang="en-GB" b="1" dirty="0"/>
              <a:t>Reflective Questions</a:t>
            </a:r>
          </a:p>
          <a:p>
            <a:endParaRPr lang="en-GB" b="1" dirty="0"/>
          </a:p>
          <a:p>
            <a:r>
              <a:rPr lang="en-GB" b="0" dirty="0"/>
              <a:t>A final reflective task. Ask participants to consider the question and then feed back into the room.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B4EEF-E6A6-443A-9002-C818CA3D1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495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dirty="0"/>
              <a:t>Feedback Form: https://forms.office.com/e/HK3v3EedzX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D04D9-FF02-40C5-8D85-1A6056E8D2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09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Connector - Exploring our Professional Learning Why</a:t>
            </a:r>
          </a:p>
          <a:p>
            <a:endParaRPr lang="en-US" dirty="0"/>
          </a:p>
          <a:p>
            <a:r>
              <a:rPr lang="en-US" b="1" dirty="0"/>
              <a:t>Key Messages:</a:t>
            </a:r>
          </a:p>
          <a:p>
            <a:endParaRPr lang="en-US" b="1" dirty="0"/>
          </a:p>
          <a:p>
            <a:pPr marL="171450" indent="-171450">
              <a:buFont typeface="Arial" panose="020B0604020202020204" pitchFamily="34" charset="0"/>
              <a:buChar char="•"/>
            </a:pPr>
            <a:r>
              <a:rPr lang="en-US" dirty="0"/>
              <a:t>This is an example of a simple connector activity. </a:t>
            </a:r>
          </a:p>
          <a:p>
            <a:pPr marL="171450" indent="-171450">
              <a:buFont typeface="Arial" panose="020B0604020202020204" pitchFamily="34" charset="0"/>
              <a:buChar char="•"/>
            </a:pPr>
            <a:r>
              <a:rPr lang="en-US" dirty="0"/>
              <a:t>It is recommended that facilitators use a connector activity that allows participants to take part in an informal discussion. </a:t>
            </a:r>
          </a:p>
          <a:p>
            <a:pPr marL="171450" indent="-171450">
              <a:buFont typeface="Arial" panose="020B0604020202020204" pitchFamily="34" charset="0"/>
              <a:buChar char="•"/>
            </a:pPr>
            <a:r>
              <a:rPr lang="en-US" dirty="0"/>
              <a:t>This is to ensure that participants are relaxed, focused and ready for an interactive workshop.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Key Messages</a:t>
            </a:r>
            <a:r>
              <a:rPr lang="en-US" b="0" i="0" dirty="0">
                <a:solidFill>
                  <a:srgbClr val="444444"/>
                </a:solidFill>
                <a:effectLst/>
                <a:latin typeface="Calibri" panose="020F0502020204030204" pitchFamily="34" charset="0"/>
              </a:rPr>
              <a:t>​</a:t>
            </a:r>
          </a:p>
          <a:p>
            <a:pPr algn="l" rtl="0" fontAlgn="base"/>
            <a:r>
              <a:rPr lang="en-GB" b="0" i="0" dirty="0">
                <a:solidFill>
                  <a:srgbClr val="444444"/>
                </a:solidFill>
                <a:effectLst/>
                <a:latin typeface="Calibri" panose="020F0502020204030204" pitchFamily="34" charset="0"/>
              </a:rPr>
              <a:t>​</a:t>
            </a:r>
          </a:p>
          <a:p>
            <a:pPr algn="l" rtl="0" fontAlgn="base"/>
            <a:r>
              <a:rPr lang="en-GB" b="0" i="0" u="none" strike="noStrike" dirty="0">
                <a:solidFill>
                  <a:srgbClr val="000000"/>
                </a:solidFill>
                <a:effectLst/>
                <a:latin typeface="Calibri" panose="020F0502020204030204" pitchFamily="34" charset="0"/>
              </a:rPr>
              <a:t>This slide shows the aims of the session to be shared with participants. </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41415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dirty="0"/>
          </a:p>
          <a:p>
            <a:r>
              <a:rPr lang="en-US" dirty="0"/>
              <a:t>This slide shows the content covered throughout the workshop. Further details and suggested timings are provided below. Facilitators can amend content and timings to suit their needs and context.</a:t>
            </a:r>
          </a:p>
          <a:p>
            <a:endParaRPr lang="en-US" dirty="0"/>
          </a:p>
          <a:p>
            <a:pPr marL="171450" indent="-171450" algn="l" rtl="0" fontAlgn="base">
              <a:buFont typeface="Arial" panose="020B0604020202020204" pitchFamily="34" charset="0"/>
              <a:buChar char="•"/>
            </a:pPr>
            <a:r>
              <a:rPr lang="en-GB" b="0" i="0" dirty="0">
                <a:solidFill>
                  <a:srgbClr val="444444"/>
                </a:solidFill>
                <a:effectLst/>
                <a:latin typeface="Calibri" panose="020F0502020204030204" pitchFamily="34" charset="0"/>
              </a:rPr>
              <a:t>​Reflecting on our professional why - Allow up to 20 mins for this section. It can be extended to 30 mins if facilitators wish to provide extra time for reflection.</a:t>
            </a:r>
          </a:p>
          <a:p>
            <a:pPr marL="171450" indent="-171450" algn="l" rtl="0" fontAlgn="base">
              <a:buFont typeface="Arial" panose="020B0604020202020204" pitchFamily="34" charset="0"/>
              <a:buChar char="•"/>
            </a:pPr>
            <a:r>
              <a:rPr lang="en-GB" dirty="0"/>
              <a:t>Connecting with our Professional Standards and the National model of professional learning – Allow up to 20 mins for this section.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dirty="0"/>
              <a:t>Practitioner Enquiry – why, what and how – Allow between 40-60 mins for this section.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dirty="0"/>
              <a:t>Building a Culture of Enquiry – This section may be of most relevance to those leading professional learning in their setting. </a:t>
            </a:r>
            <a:r>
              <a:rPr lang="en-GB" b="0" i="0" dirty="0">
                <a:solidFill>
                  <a:srgbClr val="444444"/>
                </a:solidFill>
                <a:effectLst/>
                <a:latin typeface="Calibri" panose="020F0502020204030204" pitchFamily="34" charset="0"/>
              </a:rPr>
              <a:t>Allow up to 10 mins for this section. It can be extended to 20 mins if facilitators wish to provide extra time for discussion. </a:t>
            </a:r>
            <a:endParaRPr lang="en-GB" dirty="0"/>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dirty="0"/>
              <a:t>Examples of Enquiry in Action – Slides 28,29 and 30 are optional to show examples. Allow 5 mins for this section. It will extend up to 15 mins if you wish to review examples with participants.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dirty="0"/>
              <a:t>Next steps – Allow 5 mins for this section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dirty="0"/>
          </a:p>
          <a:p>
            <a:r>
              <a:rPr lang="en-US" dirty="0"/>
              <a:t>In total, this workshop can be expected to take between 1 hour 40 mins and 2 hours 30 mins depending on tasks chosen and time allocated.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section connects to the Enquiry in Education resource –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will find resources to help you reflect on your why, to consider the purpose of enquiry and start developing an enquiry question. </a:t>
            </a:r>
          </a:p>
          <a:p>
            <a:endParaRPr lang="en-US" dirty="0"/>
          </a:p>
          <a:p>
            <a:r>
              <a:rPr lang="en-US" b="1" dirty="0"/>
              <a:t>Key Messages: </a:t>
            </a:r>
          </a:p>
          <a:p>
            <a:endParaRPr lang="en-US" b="1" dirty="0"/>
          </a:p>
          <a:p>
            <a:pPr marL="171450" indent="-171450">
              <a:buFont typeface="Arial" panose="020B0604020202020204" pitchFamily="34" charset="0"/>
              <a:buChar char="•"/>
            </a:pPr>
            <a:r>
              <a:rPr lang="en-US" dirty="0"/>
              <a:t>Researchers have found that some educators have an identity-practice gap whereby they mask parts of their identity/ wear different identity hats for different audiences. </a:t>
            </a:r>
          </a:p>
          <a:p>
            <a:pPr marL="171450" indent="-171450">
              <a:buFont typeface="Arial" panose="020B0604020202020204" pitchFamily="34" charset="0"/>
              <a:buChar char="•"/>
            </a:pPr>
            <a:r>
              <a:rPr lang="en-US" dirty="0"/>
              <a:t>Clearly, we have valid reasons for choosing to do this however, in the long run, this inability to be authentically yourself can be detrimental to our wellbeing and career longevity. </a:t>
            </a:r>
          </a:p>
          <a:p>
            <a:pPr marL="171450" indent="-171450">
              <a:buFont typeface="Arial" panose="020B0604020202020204" pitchFamily="34" charset="0"/>
              <a:buChar char="•"/>
            </a:pPr>
            <a:r>
              <a:rPr lang="en-US" dirty="0"/>
              <a:t>Our experiences in life also influence the messages we take from our professional reading as we bring our prior thinking and biases with us.</a:t>
            </a:r>
          </a:p>
          <a:p>
            <a:endParaRPr lang="en-US" dirty="0"/>
          </a:p>
          <a:p>
            <a:r>
              <a:rPr lang="en-US" dirty="0"/>
              <a:t>Link to research: </a:t>
            </a:r>
            <a:r>
              <a:rPr lang="en-GB" dirty="0"/>
              <a:t>Understanding teacher identity in teachers' professional lives: A systematic review of the literature by </a:t>
            </a:r>
            <a:r>
              <a:rPr lang="en-US" dirty="0"/>
              <a:t> Elizabeth A. C. Rushton, Emma Rawlings Smith, Sarah Steadman, Emma Towers</a:t>
            </a:r>
          </a:p>
          <a:p>
            <a:r>
              <a:rPr lang="en-US" dirty="0"/>
              <a:t>https://bera-journals.onlinelibrary.wiley.com/doi/epdf/10.1002/rev3.3417</a:t>
            </a:r>
          </a:p>
          <a:p>
            <a:endParaRPr lang="en-US" dirty="0"/>
          </a:p>
          <a:p>
            <a:r>
              <a:rPr lang="en-US" b="1" dirty="0"/>
              <a:t>Talking Points:</a:t>
            </a:r>
          </a:p>
          <a:p>
            <a:endParaRPr lang="en-US" b="1" dirty="0"/>
          </a:p>
          <a:p>
            <a:r>
              <a:rPr lang="en-US" b="0" dirty="0"/>
              <a:t>As noted above in the key messages:</a:t>
            </a:r>
          </a:p>
          <a:p>
            <a:pPr marL="171450" indent="-171450">
              <a:buFont typeface="Arial" panose="020B0604020202020204" pitchFamily="34" charset="0"/>
              <a:buChar char="•"/>
            </a:pPr>
            <a:r>
              <a:rPr lang="en-US" dirty="0"/>
              <a:t>This question is more complex than you first anticipate. Why we do what we do as educators, the way that we do this, why we are interested in enquiring into our practice and how we go about doing these things comes from who we are as people.</a:t>
            </a:r>
          </a:p>
          <a:p>
            <a:pPr marL="171450" indent="-171450">
              <a:buFont typeface="Arial" panose="020B0604020202020204" pitchFamily="34" charset="0"/>
              <a:buChar char="•"/>
            </a:pPr>
            <a:r>
              <a:rPr lang="en-US" dirty="0"/>
              <a:t>This is also important when we think that our role is all about our interactions and relationships with others.</a:t>
            </a:r>
          </a:p>
          <a:p>
            <a:pPr marL="171450" indent="-171450">
              <a:buFont typeface="Arial" panose="020B0604020202020204" pitchFamily="34" charset="0"/>
              <a:buChar char="•"/>
            </a:pPr>
            <a:r>
              <a:rPr lang="en-US" dirty="0"/>
              <a:t>Researchers have found that some educators have an identity-practice gap whereby they mask parts of their identity/ wear different identity hats for different audiences. </a:t>
            </a:r>
          </a:p>
          <a:p>
            <a:pPr marL="171450" indent="-171450">
              <a:buFont typeface="Arial" panose="020B0604020202020204" pitchFamily="34" charset="0"/>
              <a:buChar char="•"/>
            </a:pPr>
            <a:r>
              <a:rPr lang="en-US" dirty="0"/>
              <a:t>Clearly, we have valid reasons for choosing to do this however, in the long run, this inability to be authentically yourself can be detrimental to our wellbeing and career longevity. </a:t>
            </a:r>
          </a:p>
          <a:p>
            <a:pPr marL="171450" indent="-171450">
              <a:buFont typeface="Arial" panose="020B0604020202020204" pitchFamily="34" charset="0"/>
              <a:buChar char="•"/>
            </a:pPr>
            <a:r>
              <a:rPr lang="en-US" dirty="0"/>
              <a:t>Our experiences in life also influence the messages we take from our professional reading as we bring our prior thinking and biases with us.</a:t>
            </a:r>
          </a:p>
          <a:p>
            <a:endParaRPr lang="en-US" dirty="0"/>
          </a:p>
          <a:p>
            <a:r>
              <a:rPr lang="en-US" b="1" dirty="0"/>
              <a:t>Task (10 mins): </a:t>
            </a:r>
          </a:p>
          <a:p>
            <a:endParaRPr lang="en-US" b="1" dirty="0"/>
          </a:p>
          <a:p>
            <a:r>
              <a:rPr lang="en-US" dirty="0"/>
              <a:t>Reflective Questions (on slide) - it would be helpful to suggest reflecting on these individually/using a reflective journal.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Key Messages:</a:t>
            </a:r>
          </a:p>
          <a:p>
            <a:endParaRPr lang="en-US" b="1" dirty="0"/>
          </a:p>
          <a:p>
            <a:pPr marL="171450" indent="-171450">
              <a:buFont typeface="Arial" panose="020B0604020202020204" pitchFamily="34" charset="0"/>
              <a:buChar char="•"/>
            </a:pPr>
            <a:r>
              <a:rPr lang="en-US" dirty="0"/>
              <a:t>Leadership is often equated with a specific job role, however when we consider the actions and ways of being a leaders, we will see that within ourselves and within our learners.</a:t>
            </a:r>
          </a:p>
          <a:p>
            <a:pPr marL="171450" indent="-171450">
              <a:buFont typeface="Arial" panose="020B0604020202020204" pitchFamily="34" charset="0"/>
              <a:buChar char="•"/>
            </a:pPr>
            <a:r>
              <a:rPr lang="en-US" dirty="0"/>
              <a:t>Leading learning, leading change are actions that we all take. Practitioner enquiry supports us with these actions as it encourages us to reflect on our practice/what we observe in our settings and take actions based on those reflections.</a:t>
            </a:r>
          </a:p>
          <a:p>
            <a:endParaRPr lang="en-US" dirty="0"/>
          </a:p>
          <a:p>
            <a:r>
              <a:rPr lang="en-US" b="1" dirty="0"/>
              <a:t>Reflective Questions:</a:t>
            </a:r>
          </a:p>
          <a:p>
            <a:endParaRPr lang="en-US" b="1" dirty="0"/>
          </a:p>
          <a:p>
            <a:pPr marL="171450" indent="-171450">
              <a:buFont typeface="Arial" panose="020B0604020202020204" pitchFamily="34" charset="0"/>
              <a:buChar char="•"/>
            </a:pPr>
            <a:r>
              <a:rPr lang="en-US" dirty="0"/>
              <a:t>Think about one person within education who has influenced your thinking and how you act? </a:t>
            </a:r>
          </a:p>
          <a:p>
            <a:pPr marL="171450" indent="-171450">
              <a:buFont typeface="Arial" panose="020B0604020202020204" pitchFamily="34" charset="0"/>
              <a:buChar char="•"/>
            </a:pPr>
            <a:r>
              <a:rPr lang="en-US" dirty="0"/>
              <a:t>What is it about them that made a difference to you? </a:t>
            </a:r>
          </a:p>
          <a:p>
            <a:pPr marL="171450" indent="-171450">
              <a:buFont typeface="Arial" panose="020B0604020202020204" pitchFamily="34" charset="0"/>
              <a:buChar char="•"/>
            </a:pPr>
            <a:r>
              <a:rPr lang="en-US" dirty="0"/>
              <a:t>Was it their position or their actions?</a:t>
            </a:r>
          </a:p>
          <a:p>
            <a:endParaRPr lang="en-US" dirty="0"/>
          </a:p>
          <a:p>
            <a:r>
              <a:rPr lang="en-US" b="1" dirty="0"/>
              <a:t>Task (5-10 mins): </a:t>
            </a:r>
          </a:p>
          <a:p>
            <a:endParaRPr lang="en-US" b="1" dirty="0"/>
          </a:p>
          <a:p>
            <a:r>
              <a:rPr lang="en-US" dirty="0"/>
              <a:t>As a group create your definition of leadership and/or describe some leadership actions/ways of being.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hyperlink" Target="https://noiie.ca/spiral-of-inquiry/"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latin typeface="Roboto" panose="02000000000000000000" pitchFamily="2" charset="0"/>
                <a:ea typeface="Roboto" panose="02000000000000000000" pitchFamily="2" charset="0"/>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sp>
        <p:nvSpPr>
          <p:cNvPr id="5" name="Freeform 5" descr="Education Scotland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7" name="TextBox 7"/>
          <p:cNvSpPr txBox="1">
            <a:spLocks noGrp="1"/>
          </p:cNvSpPr>
          <p:nvPr>
            <p:ph type="title" idx="4294967295"/>
          </p:nvPr>
        </p:nvSpPr>
        <p:spPr>
          <a:xfrm>
            <a:off x="381000" y="3619500"/>
            <a:ext cx="8151344"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Introduction to</a:t>
            </a:r>
          </a:p>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Enquiry in Education</a:t>
            </a:r>
          </a:p>
        </p:txBody>
      </p:sp>
      <p:sp>
        <p:nvSpPr>
          <p:cNvPr id="6" name="Freeform 6" descr="Welcome"/>
          <p:cNvSpPr/>
          <p:nvPr/>
        </p:nvSpPr>
        <p:spPr>
          <a:xfrm>
            <a:off x="9944100" y="4137660"/>
            <a:ext cx="7315200" cy="2011680"/>
          </a:xfrm>
          <a:custGeom>
            <a:avLst/>
            <a:gdLst/>
            <a:ahLst/>
            <a:cxnLst/>
            <a:rect l="l" t="t" r="r" b="b"/>
            <a:pathLst>
              <a:path w="7315200" h="2011680">
                <a:moveTo>
                  <a:pt x="0" y="0"/>
                </a:moveTo>
                <a:lnTo>
                  <a:pt x="7315200" y="0"/>
                </a:lnTo>
                <a:lnTo>
                  <a:pt x="7315200" y="2011680"/>
                </a:lnTo>
                <a:lnTo>
                  <a:pt x="0" y="2011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762000" y="342900"/>
            <a:ext cx="16897350" cy="17953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7000"/>
              </a:lnSpc>
              <a:spcBef>
                <a:spcPts val="0"/>
              </a:spcBef>
            </a:pPr>
            <a:r>
              <a:rPr lang="en-US" sz="6600" dirty="0">
                <a:solidFill>
                  <a:srgbClr val="016A6F"/>
                </a:solidFill>
                <a:latin typeface="Roboto"/>
                <a:ea typeface="Roboto Light"/>
                <a:cs typeface="Arial"/>
              </a:rPr>
              <a:t>What does research say about </a:t>
            </a:r>
            <a:br>
              <a:rPr lang="en-US" sz="6600" dirty="0">
                <a:solidFill>
                  <a:srgbClr val="016A6F"/>
                </a:solidFill>
                <a:latin typeface="Roboto"/>
                <a:ea typeface="Roboto Light"/>
                <a:cs typeface="Arial"/>
              </a:rPr>
            </a:br>
            <a:r>
              <a:rPr lang="en-US" sz="6600" dirty="0">
                <a:solidFill>
                  <a:srgbClr val="016A6F"/>
                </a:solidFill>
                <a:latin typeface="Roboto"/>
                <a:ea typeface="Roboto Light"/>
                <a:cs typeface="Arial"/>
              </a:rPr>
              <a:t>educator leadership?</a:t>
            </a:r>
          </a:p>
        </p:txBody>
      </p:sp>
      <p:sp>
        <p:nvSpPr>
          <p:cNvPr id="2" name="TextBox 2"/>
          <p:cNvSpPr txBox="1"/>
          <p:nvPr/>
        </p:nvSpPr>
        <p:spPr>
          <a:xfrm>
            <a:off x="533400" y="2169393"/>
            <a:ext cx="17221200" cy="8117607"/>
          </a:xfrm>
          <a:prstGeom prst="rect">
            <a:avLst/>
          </a:prstGeom>
        </p:spPr>
        <p:txBody>
          <a:bodyPr wrap="square" lIns="0" tIns="0" rIns="0" bIns="0" rtlCol="0" anchor="t">
            <a:spAutoFit/>
          </a:bodyPr>
          <a:lstStyle/>
          <a:p>
            <a:pPr marL="457200" indent="-457200">
              <a:lnSpc>
                <a:spcPts val="4939"/>
              </a:lnSpc>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“Distributed leadership practice is fundamentally about capacity building rather than control, it relies on the mobilisation of others to lead through collective engagement and action.” (</a:t>
            </a:r>
            <a:r>
              <a:rPr lang="en-US" sz="3300" dirty="0" err="1">
                <a:solidFill>
                  <a:srgbClr val="000000"/>
                </a:solidFill>
                <a:latin typeface="Roboto" panose="02000000000000000000" pitchFamily="2" charset="0"/>
                <a:ea typeface="Roboto" panose="02000000000000000000" pitchFamily="2" charset="0"/>
              </a:rPr>
              <a:t>Azorin</a:t>
            </a:r>
            <a:r>
              <a:rPr lang="en-US" sz="3300" dirty="0">
                <a:solidFill>
                  <a:srgbClr val="000000"/>
                </a:solidFill>
                <a:latin typeface="Roboto" panose="02000000000000000000" pitchFamily="2" charset="0"/>
                <a:ea typeface="Roboto" panose="02000000000000000000" pitchFamily="2" charset="0"/>
              </a:rPr>
              <a:t>, 2020.)</a:t>
            </a:r>
          </a:p>
          <a:p>
            <a:pPr marL="457200" indent="-457200">
              <a:lnSpc>
                <a:spcPts val="4939"/>
              </a:lnSpc>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“Distributed leadership moves attention away from the actions of individual leaders to their interactions with others, resulting in joint activity and joint practice.” (Harris &amp; Jones, 2020)</a:t>
            </a:r>
          </a:p>
          <a:p>
            <a:pPr>
              <a:lnSpc>
                <a:spcPts val="4939"/>
              </a:lnSpc>
            </a:pPr>
            <a:endParaRPr lang="en-US" sz="3300" dirty="0">
              <a:solidFill>
                <a:srgbClr val="000000"/>
              </a:solidFill>
              <a:latin typeface="Roboto" panose="02000000000000000000" pitchFamily="2" charset="0"/>
              <a:ea typeface="Roboto" panose="02000000000000000000" pitchFamily="2" charset="0"/>
            </a:endParaRPr>
          </a:p>
          <a:p>
            <a:pPr>
              <a:lnSpc>
                <a:spcPts val="4939"/>
              </a:lnSpc>
            </a:pPr>
            <a:r>
              <a:rPr lang="en-US" sz="3300" dirty="0">
                <a:solidFill>
                  <a:srgbClr val="000000"/>
                </a:solidFill>
                <a:latin typeface="Roboto" panose="02000000000000000000" pitchFamily="2" charset="0"/>
                <a:ea typeface="Roboto" panose="02000000000000000000" pitchFamily="2" charset="0"/>
              </a:rPr>
              <a:t>These descriptions,  of leadership as a collective activity, connect to research about the impact of collective teacher efficacy:</a:t>
            </a:r>
          </a:p>
          <a:p>
            <a:pPr marL="457200" indent="-457200">
              <a:lnSpc>
                <a:spcPts val="4939"/>
              </a:lnSpc>
              <a:buFont typeface="Arial" panose="020B0604020202020204" pitchFamily="34" charset="0"/>
              <a:buChar char="•"/>
            </a:pPr>
            <a:r>
              <a:rPr lang="en-GB" sz="3300" dirty="0">
                <a:solidFill>
                  <a:srgbClr val="000000"/>
                </a:solidFill>
                <a:latin typeface="Roboto" panose="02000000000000000000" pitchFamily="2" charset="0"/>
                <a:ea typeface="Roboto" panose="02000000000000000000" pitchFamily="2" charset="0"/>
              </a:rPr>
              <a:t>“Collective Teacher Efficacy” is more complicated than just believing you can make a difference collectively; rather it is “that combined belief that it is us that causes learning”. It is reflecting on practice, taking action and collaborative conversation based on evidence of impact. (Hattie, 2017) </a:t>
            </a:r>
            <a:endParaRPr lang="en-US" sz="3300" dirty="0">
              <a:solidFill>
                <a:srgbClr val="000000"/>
              </a:solidFill>
              <a:latin typeface="Roboto" panose="02000000000000000000" pitchFamily="2" charset="0"/>
              <a:ea typeface="Roboto" panose="02000000000000000000"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2667000" y="723900"/>
            <a:ext cx="13034516" cy="9329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7000"/>
              </a:lnSpc>
              <a:spcBef>
                <a:spcPts val="0"/>
              </a:spcBef>
            </a:pPr>
            <a:r>
              <a:rPr lang="en-US" sz="6600" dirty="0">
                <a:solidFill>
                  <a:srgbClr val="016A6F"/>
                </a:solidFill>
                <a:latin typeface="Roboto"/>
                <a:ea typeface="Roboto Light"/>
                <a:cs typeface="Arial"/>
              </a:rPr>
              <a:t>What does this mean for me?</a:t>
            </a:r>
          </a:p>
        </p:txBody>
      </p:sp>
      <p:grpSp>
        <p:nvGrpSpPr>
          <p:cNvPr id="2" name="Group 2">
            <a:extLst>
              <a:ext uri="{C183D7F6-B498-43B3-948B-1728B52AA6E4}">
                <adec:decorative xmlns:adec="http://schemas.microsoft.com/office/drawing/2017/decorative" val="1"/>
              </a:ext>
            </a:extLst>
          </p:cNvPr>
          <p:cNvGrpSpPr/>
          <p:nvPr/>
        </p:nvGrpSpPr>
        <p:grpSpPr>
          <a:xfrm>
            <a:off x="6934200" y="3162300"/>
            <a:ext cx="4495800" cy="4800600"/>
            <a:chOff x="0" y="0"/>
            <a:chExt cx="5225796" cy="5486400"/>
          </a:xfrm>
        </p:grpSpPr>
        <p:sp>
          <p:nvSpPr>
            <p:cNvPr id="3" name="Freeform 3"/>
            <p:cNvSpPr/>
            <p:nvPr/>
          </p:nvSpPr>
          <p:spPr>
            <a:xfrm>
              <a:off x="0" y="0"/>
              <a:ext cx="5225796" cy="5486400"/>
            </a:xfrm>
            <a:custGeom>
              <a:avLst/>
              <a:gdLst/>
              <a:ahLst/>
              <a:cxnLst/>
              <a:rect l="l" t="t" r="r" b="b"/>
              <a:pathLst>
                <a:path w="5225796" h="5486400">
                  <a:moveTo>
                    <a:pt x="0" y="0"/>
                  </a:moveTo>
                  <a:lnTo>
                    <a:pt x="5225796" y="0"/>
                  </a:lnTo>
                  <a:lnTo>
                    <a:pt x="5225796" y="5486400"/>
                  </a:lnTo>
                  <a:lnTo>
                    <a:pt x="0" y="5486400"/>
                  </a:lnTo>
                  <a:lnTo>
                    <a:pt x="0" y="0"/>
                  </a:lnTo>
                  <a:close/>
                </a:path>
              </a:pathLst>
            </a:custGeom>
            <a:blipFill>
              <a:blip r:embed="rId3"/>
              <a:stretch>
                <a:fillRect l="-63" r="-63"/>
              </a:stretch>
            </a:blipFill>
          </p:spPr>
          <p:txBody>
            <a:bodyPr/>
            <a:lstStyle/>
            <a:p>
              <a:endParaRPr lang="en-GB" sz="3300">
                <a:latin typeface="Roboto" panose="02000000000000000000" pitchFamily="2" charset="0"/>
                <a:ea typeface="Roboto" panose="02000000000000000000" pitchFamily="2" charset="0"/>
              </a:endParaRPr>
            </a:p>
          </p:txBody>
        </p:sp>
      </p:grpSp>
      <p:sp>
        <p:nvSpPr>
          <p:cNvPr id="5" name="TextBox 5"/>
          <p:cNvSpPr txBox="1"/>
          <p:nvPr/>
        </p:nvSpPr>
        <p:spPr>
          <a:xfrm>
            <a:off x="381000" y="2476500"/>
            <a:ext cx="6305946" cy="1564531"/>
          </a:xfrm>
          <a:prstGeom prst="rect">
            <a:avLst/>
          </a:prstGeom>
        </p:spPr>
        <p:txBody>
          <a:bodyPr lIns="0" tIns="0" rIns="0" bIns="0" rtlCol="0" anchor="t">
            <a:spAutoFit/>
          </a:bodyPr>
          <a:lstStyle/>
          <a:p>
            <a:pPr algn="ctr">
              <a:lnSpc>
                <a:spcPts val="6500"/>
              </a:lnSpc>
            </a:pPr>
            <a:r>
              <a:rPr lang="en-US" sz="3300" dirty="0">
                <a:solidFill>
                  <a:srgbClr val="000000"/>
                </a:solidFill>
                <a:latin typeface="Roboto" panose="02000000000000000000" pitchFamily="2" charset="0"/>
                <a:ea typeface="Roboto" panose="02000000000000000000" pitchFamily="2" charset="0"/>
              </a:rPr>
              <a:t>How do my leadership actions impact on my learners?</a:t>
            </a:r>
          </a:p>
        </p:txBody>
      </p:sp>
      <p:sp>
        <p:nvSpPr>
          <p:cNvPr id="6" name="TextBox 6"/>
          <p:cNvSpPr txBox="1"/>
          <p:nvPr/>
        </p:nvSpPr>
        <p:spPr>
          <a:xfrm>
            <a:off x="457200" y="6362700"/>
            <a:ext cx="6305946" cy="1564531"/>
          </a:xfrm>
          <a:prstGeom prst="rect">
            <a:avLst/>
          </a:prstGeom>
        </p:spPr>
        <p:txBody>
          <a:bodyPr lIns="0" tIns="0" rIns="0" bIns="0" rtlCol="0" anchor="t">
            <a:spAutoFit/>
          </a:bodyPr>
          <a:lstStyle/>
          <a:p>
            <a:pPr algn="ctr">
              <a:lnSpc>
                <a:spcPts val="6500"/>
              </a:lnSpc>
            </a:pPr>
            <a:r>
              <a:rPr lang="en-US" sz="3300" dirty="0">
                <a:solidFill>
                  <a:srgbClr val="000000"/>
                </a:solidFill>
                <a:latin typeface="Roboto" panose="02000000000000000000" pitchFamily="2" charset="0"/>
                <a:ea typeface="Roboto" panose="02000000000000000000" pitchFamily="2" charset="0"/>
              </a:rPr>
              <a:t>How do my leadership actions impact on our community?</a:t>
            </a:r>
          </a:p>
        </p:txBody>
      </p:sp>
      <p:sp>
        <p:nvSpPr>
          <p:cNvPr id="7" name="TextBox 7"/>
          <p:cNvSpPr txBox="1"/>
          <p:nvPr/>
        </p:nvSpPr>
        <p:spPr>
          <a:xfrm>
            <a:off x="11582400" y="2552700"/>
            <a:ext cx="6305946" cy="1564531"/>
          </a:xfrm>
          <a:prstGeom prst="rect">
            <a:avLst/>
          </a:prstGeom>
        </p:spPr>
        <p:txBody>
          <a:bodyPr lIns="0" tIns="0" rIns="0" bIns="0" rtlCol="0" anchor="t">
            <a:spAutoFit/>
          </a:bodyPr>
          <a:lstStyle/>
          <a:p>
            <a:pPr algn="ctr">
              <a:lnSpc>
                <a:spcPts val="6500"/>
              </a:lnSpc>
            </a:pPr>
            <a:r>
              <a:rPr lang="en-US" sz="3300" dirty="0">
                <a:solidFill>
                  <a:srgbClr val="000000"/>
                </a:solidFill>
                <a:latin typeface="Roboto" panose="02000000000000000000" pitchFamily="2" charset="0"/>
                <a:ea typeface="Roboto" panose="02000000000000000000" pitchFamily="2" charset="0"/>
              </a:rPr>
              <a:t>How do my leadership actions impact on my colleagues?</a:t>
            </a:r>
          </a:p>
        </p:txBody>
      </p:sp>
      <p:sp>
        <p:nvSpPr>
          <p:cNvPr id="8" name="TextBox 8"/>
          <p:cNvSpPr txBox="1"/>
          <p:nvPr/>
        </p:nvSpPr>
        <p:spPr>
          <a:xfrm>
            <a:off x="11582400" y="6286500"/>
            <a:ext cx="6305946" cy="2398092"/>
          </a:xfrm>
          <a:prstGeom prst="rect">
            <a:avLst/>
          </a:prstGeom>
        </p:spPr>
        <p:txBody>
          <a:bodyPr lIns="0" tIns="0" rIns="0" bIns="0" rtlCol="0" anchor="t">
            <a:spAutoFit/>
          </a:bodyPr>
          <a:lstStyle/>
          <a:p>
            <a:pPr algn="ctr">
              <a:lnSpc>
                <a:spcPts val="6500"/>
              </a:lnSpc>
            </a:pPr>
            <a:r>
              <a:rPr lang="en-US" sz="3300" dirty="0">
                <a:solidFill>
                  <a:srgbClr val="000000"/>
                </a:solidFill>
                <a:latin typeface="Roboto" panose="02000000000000000000" pitchFamily="2" charset="0"/>
                <a:ea typeface="Roboto" panose="02000000000000000000" pitchFamily="2" charset="0"/>
              </a:rPr>
              <a:t>How do my leadership actions impact on the wider educational system?</a:t>
            </a:r>
          </a:p>
        </p:txBody>
      </p:sp>
      <p:grpSp>
        <p:nvGrpSpPr>
          <p:cNvPr id="13" name="Group 12" descr="Activity Icon">
            <a:extLst>
              <a:ext uri="{FF2B5EF4-FFF2-40B4-BE49-F238E27FC236}">
                <a16:creationId xmlns:a16="http://schemas.microsoft.com/office/drawing/2014/main" id="{4FCD8EE3-F300-4B02-15C3-86CD63DA3F9F}"/>
              </a:ext>
            </a:extLst>
          </p:cNvPr>
          <p:cNvGrpSpPr/>
          <p:nvPr/>
        </p:nvGrpSpPr>
        <p:grpSpPr>
          <a:xfrm>
            <a:off x="15773400" y="266701"/>
            <a:ext cx="1800636" cy="1909168"/>
            <a:chOff x="15773400" y="266700"/>
            <a:chExt cx="1800636" cy="2311572"/>
          </a:xfrm>
        </p:grpSpPr>
        <p:sp>
          <p:nvSpPr>
            <p:cNvPr id="14" name="Freeform 2" descr="Activity indicated by circle of hands">
              <a:extLst>
                <a:ext uri="{FF2B5EF4-FFF2-40B4-BE49-F238E27FC236}">
                  <a16:creationId xmlns:a16="http://schemas.microsoft.com/office/drawing/2014/main" id="{896888B3-E762-BA1D-492F-2495E3EF6B4F}"/>
                </a:ext>
              </a:extLst>
            </p:cNvPr>
            <p:cNvSpPr/>
            <p:nvPr/>
          </p:nvSpPr>
          <p:spPr>
            <a:xfrm>
              <a:off x="15773400" y="266700"/>
              <a:ext cx="1800636" cy="1692598"/>
            </a:xfrm>
            <a:custGeom>
              <a:avLst/>
              <a:gdLst/>
              <a:ahLst/>
              <a:cxnLst/>
              <a:rect l="l" t="t" r="r" b="b"/>
              <a:pathLst>
                <a:path w="1800636" h="1692598">
                  <a:moveTo>
                    <a:pt x="0" y="0"/>
                  </a:moveTo>
                  <a:lnTo>
                    <a:pt x="1800636" y="0"/>
                  </a:lnTo>
                  <a:lnTo>
                    <a:pt x="1800636" y="1692598"/>
                  </a:lnTo>
                  <a:lnTo>
                    <a:pt x="0" y="1692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0156A05F-85C0-4557-5357-293AB32531F3}"/>
                </a:ext>
              </a:extLst>
            </p:cNvPr>
            <p:cNvSpPr txBox="1"/>
            <p:nvPr/>
          </p:nvSpPr>
          <p:spPr>
            <a:xfrm>
              <a:off x="16154400" y="2019300"/>
              <a:ext cx="1219200" cy="558972"/>
            </a:xfrm>
            <a:prstGeom prst="rect">
              <a:avLst/>
            </a:prstGeom>
            <a:noFill/>
          </p:spPr>
          <p:txBody>
            <a:bodyPr wrap="square">
              <a:spAutoFit/>
            </a:bodyPr>
            <a:lstStyle/>
            <a:p>
              <a:r>
                <a:rPr lang="en-US" sz="2400" dirty="0">
                  <a:solidFill>
                    <a:srgbClr val="100F0D"/>
                  </a:solidFill>
                  <a:latin typeface="Roboto" panose="02000000000000000000" pitchFamily="2" charset="0"/>
                  <a:ea typeface="Roboto" panose="02000000000000000000" pitchFamily="2" charset="0"/>
                </a:rPr>
                <a:t>Activity</a:t>
              </a:r>
              <a:endParaRPr lang="en-GB" sz="2400" dirty="0">
                <a:latin typeface="Roboto" panose="02000000000000000000" pitchFamily="2" charset="0"/>
                <a:ea typeface="Roboto" panose="02000000000000000000" pitchFamily="2"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latin typeface="Roboto" panose="02000000000000000000" pitchFamily="2" charset="0"/>
                <a:ea typeface="Roboto" panose="02000000000000000000" pitchFamily="2" charset="0"/>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sp>
        <p:nvSpPr>
          <p:cNvPr id="6" name="TextBox 6"/>
          <p:cNvSpPr txBox="1">
            <a:spLocks noGrp="1"/>
          </p:cNvSpPr>
          <p:nvPr>
            <p:ph type="title" idx="4294967295"/>
          </p:nvPr>
        </p:nvSpPr>
        <p:spPr>
          <a:xfrm>
            <a:off x="10210800" y="2324100"/>
            <a:ext cx="6994594" cy="609397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Connecting with our Professional Standards and the National model of professional learning</a:t>
            </a:r>
          </a:p>
        </p:txBody>
      </p:sp>
      <p:sp>
        <p:nvSpPr>
          <p:cNvPr id="7" name="Freeform 7" descr="Education Scotland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8E7B4FA2-1FC0-51D1-A1F3-DC833C6EF9AC}"/>
              </a:ext>
            </a:extLst>
          </p:cNvPr>
          <p:cNvSpPr txBox="1"/>
          <p:nvPr/>
        </p:nvSpPr>
        <p:spPr>
          <a:xfrm>
            <a:off x="381000" y="3619500"/>
            <a:ext cx="8151344" cy="3693319"/>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prstClr val="white"/>
                </a:solidFill>
                <a:effectLst/>
                <a:uLnTx/>
                <a:uFillTx/>
                <a:latin typeface="Roboto" panose="02000000000000000000" pitchFamily="2" charset="0"/>
                <a:ea typeface="Roboto" panose="02000000000000000000" pitchFamily="2" charset="0"/>
              </a:rPr>
              <a:t>Introduction to</a:t>
            </a:r>
          </a:p>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prstClr val="white"/>
                </a:solidFill>
                <a:effectLst/>
                <a:uLnTx/>
                <a:uFillTx/>
                <a:latin typeface="Roboto" panose="02000000000000000000" pitchFamily="2" charset="0"/>
                <a:ea typeface="Roboto" panose="02000000000000000000" pitchFamily="2" charset="0"/>
              </a:rPr>
              <a:t>Enquiry in Education</a:t>
            </a:r>
          </a:p>
        </p:txBody>
      </p:sp>
    </p:spTree>
    <p:extLst>
      <p:ext uri="{BB962C8B-B14F-4D97-AF65-F5344CB8AC3E}">
        <p14:creationId xmlns:p14="http://schemas.microsoft.com/office/powerpoint/2010/main" val="189903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533400" y="571500"/>
            <a:ext cx="16611600" cy="897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7000"/>
              </a:lnSpc>
              <a:spcBef>
                <a:spcPts val="0"/>
              </a:spcBef>
            </a:pPr>
            <a:r>
              <a:rPr lang="en-US" sz="6600" dirty="0">
                <a:solidFill>
                  <a:srgbClr val="016A6F"/>
                </a:solidFill>
                <a:latin typeface="Roboto"/>
                <a:ea typeface="Roboto Light"/>
                <a:cs typeface="Arial"/>
              </a:rPr>
              <a:t>Connecting with our Professional Standards</a:t>
            </a:r>
          </a:p>
        </p:txBody>
      </p:sp>
      <p:sp>
        <p:nvSpPr>
          <p:cNvPr id="3" name="TextBox 3"/>
          <p:cNvSpPr txBox="1"/>
          <p:nvPr/>
        </p:nvSpPr>
        <p:spPr>
          <a:xfrm>
            <a:off x="838200" y="2247900"/>
            <a:ext cx="14630400" cy="7109639"/>
          </a:xfrm>
          <a:prstGeom prst="rect">
            <a:avLst/>
          </a:prstGeom>
        </p:spPr>
        <p:txBody>
          <a:bodyPr wrap="square" lIns="0" tIns="0" rIns="0" bIns="0" rtlCol="0" anchor="t">
            <a:spAutoFit/>
          </a:bodyPr>
          <a:lstStyle/>
          <a:p>
            <a:pPr algn="l"/>
            <a:r>
              <a:rPr lang="en-US" sz="3300" dirty="0">
                <a:solidFill>
                  <a:srgbClr val="000000"/>
                </a:solidFill>
                <a:latin typeface="Roboto" panose="02000000000000000000" pitchFamily="2" charset="0"/>
                <a:ea typeface="Roboto" panose="02000000000000000000" pitchFamily="2" charset="0"/>
              </a:rPr>
              <a:t>Our Professional Values:</a:t>
            </a:r>
          </a:p>
          <a:p>
            <a:pPr marL="457200" indent="-457200" algn="l">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What similarities can we hear when our professional values are described?</a:t>
            </a:r>
          </a:p>
          <a:p>
            <a:pPr marL="457200" indent="-457200" algn="l">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Are there differences? </a:t>
            </a:r>
          </a:p>
          <a:p>
            <a:pPr marL="457200" indent="-457200" algn="l">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Is there anything you feel is missing/should be made more explicit?</a:t>
            </a:r>
          </a:p>
          <a:p>
            <a:pPr marL="457200" indent="-457200" algn="l">
              <a:buFont typeface="Arial" panose="020B0604020202020204" pitchFamily="34" charset="0"/>
              <a:buChar char="•"/>
            </a:pPr>
            <a:endParaRPr lang="en-US" sz="3300" dirty="0">
              <a:solidFill>
                <a:srgbClr val="000000"/>
              </a:solidFill>
              <a:latin typeface="Roboto" panose="02000000000000000000" pitchFamily="2" charset="0"/>
              <a:ea typeface="Roboto" panose="02000000000000000000" pitchFamily="2" charset="0"/>
            </a:endParaRPr>
          </a:p>
          <a:p>
            <a:pPr marL="457200" indent="-457200" algn="l">
              <a:buFont typeface="Arial" panose="020B0604020202020204" pitchFamily="34" charset="0"/>
              <a:buChar char="•"/>
            </a:pPr>
            <a:endParaRPr lang="en-US" sz="3300" dirty="0">
              <a:solidFill>
                <a:srgbClr val="000000"/>
              </a:solidFill>
              <a:latin typeface="Roboto" panose="02000000000000000000" pitchFamily="2" charset="0"/>
              <a:ea typeface="Roboto" panose="02000000000000000000" pitchFamily="2" charset="0"/>
            </a:endParaRPr>
          </a:p>
          <a:p>
            <a:pPr algn="l"/>
            <a:r>
              <a:rPr lang="en-US" sz="3300" dirty="0">
                <a:solidFill>
                  <a:srgbClr val="000000"/>
                </a:solidFill>
                <a:latin typeface="Roboto" panose="02000000000000000000" pitchFamily="2" charset="0"/>
                <a:ea typeface="Roboto" panose="02000000000000000000" pitchFamily="2" charset="0"/>
              </a:rPr>
              <a:t>Our Professional Standards:</a:t>
            </a:r>
          </a:p>
          <a:p>
            <a:pPr algn="l"/>
            <a:r>
              <a:rPr lang="en-US" sz="3300" dirty="0">
                <a:solidFill>
                  <a:srgbClr val="000000"/>
                </a:solidFill>
                <a:latin typeface="Roboto" panose="02000000000000000000" pitchFamily="2" charset="0"/>
                <a:ea typeface="Roboto" panose="02000000000000000000" pitchFamily="2" charset="0"/>
              </a:rPr>
              <a:t>The following 3 slides have extracts from the professional standards for teachers, ELC and CLD practitioners. Choose the most relevant slides to review in groups.</a:t>
            </a:r>
          </a:p>
          <a:p>
            <a:pPr algn="l"/>
            <a:endParaRPr lang="en-US" sz="3300" dirty="0">
              <a:solidFill>
                <a:srgbClr val="000000"/>
              </a:solidFill>
              <a:latin typeface="Roboto" panose="02000000000000000000" pitchFamily="2" charset="0"/>
              <a:ea typeface="Roboto" panose="02000000000000000000" pitchFamily="2" charset="0"/>
            </a:endParaRPr>
          </a:p>
          <a:p>
            <a:pPr marL="457200" indent="-457200" algn="l">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What are the key messages you take from these?</a:t>
            </a:r>
          </a:p>
          <a:p>
            <a:pPr marL="457200" indent="-457200" algn="l">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How do these connect with enquiry as a practice within education?</a:t>
            </a:r>
          </a:p>
          <a:p>
            <a:pPr marL="457200" indent="-457200" algn="l">
              <a:buFont typeface="Arial" panose="020B0604020202020204" pitchFamily="34" charset="0"/>
              <a:buChar char="•"/>
            </a:pPr>
            <a:endParaRPr lang="en-US" sz="3300" dirty="0">
              <a:solidFill>
                <a:srgbClr val="000000"/>
              </a:solidFill>
              <a:latin typeface="Roboto" panose="02000000000000000000" pitchFamily="2" charset="0"/>
              <a:ea typeface="Roboto" panose="02000000000000000000" pitchFamily="2" charset="0"/>
            </a:endParaRPr>
          </a:p>
        </p:txBody>
      </p:sp>
      <p:grpSp>
        <p:nvGrpSpPr>
          <p:cNvPr id="5" name="Group 4" descr="Task Icon">
            <a:extLst>
              <a:ext uri="{FF2B5EF4-FFF2-40B4-BE49-F238E27FC236}">
                <a16:creationId xmlns:a16="http://schemas.microsoft.com/office/drawing/2014/main" id="{C41B35A0-3077-9ADF-1C03-01A6CE9C248F}"/>
              </a:ext>
            </a:extLst>
          </p:cNvPr>
          <p:cNvGrpSpPr/>
          <p:nvPr/>
        </p:nvGrpSpPr>
        <p:grpSpPr>
          <a:xfrm>
            <a:off x="15621000" y="5905500"/>
            <a:ext cx="1590936" cy="1661490"/>
            <a:chOff x="533400" y="580768"/>
            <a:chExt cx="3219450" cy="3987856"/>
          </a:xfrm>
        </p:grpSpPr>
        <p:pic>
          <p:nvPicPr>
            <p:cNvPr id="6" name="Graphic 5" descr="Group brainstorm outline">
              <a:extLst>
                <a:ext uri="{FF2B5EF4-FFF2-40B4-BE49-F238E27FC236}">
                  <a16:creationId xmlns:a16="http://schemas.microsoft.com/office/drawing/2014/main" id="{DA7394A3-2C06-DADB-239C-694B11C2BC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7" name="TextBox 6">
              <a:extLst>
                <a:ext uri="{FF2B5EF4-FFF2-40B4-BE49-F238E27FC236}">
                  <a16:creationId xmlns:a16="http://schemas.microsoft.com/office/drawing/2014/main" id="{C57FCFA9-4EB7-66A8-820F-474817476A00}"/>
                </a:ext>
              </a:extLst>
            </p:cNvPr>
            <p:cNvSpPr txBox="1"/>
            <p:nvPr/>
          </p:nvSpPr>
          <p:spPr>
            <a:xfrm>
              <a:off x="944165" y="3460550"/>
              <a:ext cx="2397919" cy="11080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latin typeface="Roboto" panose="02000000000000000000" pitchFamily="2" charset="0"/>
                  <a:ea typeface="Roboto" panose="02000000000000000000" pitchFamily="2" charset="0"/>
                </a:rPr>
                <a:t>TASK</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a:spLocks noGrp="1"/>
          </p:cNvSpPr>
          <p:nvPr>
            <p:ph type="title" idx="4294967295"/>
          </p:nvPr>
        </p:nvSpPr>
        <p:spPr>
          <a:xfrm>
            <a:off x="3200400" y="342900"/>
            <a:ext cx="12940114" cy="897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7000"/>
              </a:lnSpc>
              <a:spcBef>
                <a:spcPts val="0"/>
              </a:spcBef>
            </a:pPr>
            <a:r>
              <a:rPr lang="en-US" sz="6600" dirty="0">
                <a:solidFill>
                  <a:srgbClr val="016A6F"/>
                </a:solidFill>
                <a:latin typeface="Roboto"/>
                <a:ea typeface="Roboto Light"/>
                <a:cs typeface="Arial"/>
              </a:rPr>
              <a:t>Teachers Professional Standards</a:t>
            </a:r>
          </a:p>
        </p:txBody>
      </p:sp>
      <p:sp>
        <p:nvSpPr>
          <p:cNvPr id="9" name="TextBox 9"/>
          <p:cNvSpPr txBox="1"/>
          <p:nvPr/>
        </p:nvSpPr>
        <p:spPr>
          <a:xfrm>
            <a:off x="685800" y="1562100"/>
            <a:ext cx="7654082" cy="10156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a:lnSpc>
                <a:spcPts val="7000"/>
              </a:lnSpc>
              <a:spcBef>
                <a:spcPts val="0"/>
              </a:spcBef>
              <a:buNone/>
              <a:defRPr sz="6600">
                <a:solidFill>
                  <a:srgbClr val="016A6F"/>
                </a:solidFill>
                <a:latin typeface="Roboto"/>
                <a:ea typeface="Roboto Light"/>
                <a:cs typeface="Arial"/>
              </a:defRPr>
            </a:lvl1pPr>
          </a:lstStyle>
          <a:p>
            <a:pPr>
              <a:lnSpc>
                <a:spcPct val="100000"/>
              </a:lnSpc>
            </a:pPr>
            <a:r>
              <a:rPr lang="en-US" sz="3300" dirty="0"/>
              <a:t>GTCS Standard for Career Long Professional Learning</a:t>
            </a:r>
          </a:p>
        </p:txBody>
      </p:sp>
      <p:grpSp>
        <p:nvGrpSpPr>
          <p:cNvPr id="3" name="Group 3" descr="Extract from the GTCS Standard for Career Long Professional Learning - 3.3 Professional Learning from https://www.gtcs.org.uk/professional-standards/professional-standards-for-teachers/&#10;&#10;"/>
          <p:cNvGrpSpPr/>
          <p:nvPr/>
        </p:nvGrpSpPr>
        <p:grpSpPr>
          <a:xfrm>
            <a:off x="152400" y="2705100"/>
            <a:ext cx="9216405" cy="6792445"/>
            <a:chOff x="0" y="0"/>
            <a:chExt cx="12288540" cy="9056593"/>
          </a:xfrm>
        </p:grpSpPr>
        <p:sp>
          <p:nvSpPr>
            <p:cNvPr id="4" name="Freeform 4"/>
            <p:cNvSpPr/>
            <p:nvPr/>
          </p:nvSpPr>
          <p:spPr>
            <a:xfrm>
              <a:off x="0" y="0"/>
              <a:ext cx="12288520" cy="9056624"/>
            </a:xfrm>
            <a:custGeom>
              <a:avLst/>
              <a:gdLst/>
              <a:ahLst/>
              <a:cxnLst/>
              <a:rect l="l" t="t" r="r" b="b"/>
              <a:pathLst>
                <a:path w="12288520" h="9056624">
                  <a:moveTo>
                    <a:pt x="0" y="0"/>
                  </a:moveTo>
                  <a:lnTo>
                    <a:pt x="12288520" y="0"/>
                  </a:lnTo>
                  <a:lnTo>
                    <a:pt x="12288520" y="9056624"/>
                  </a:lnTo>
                  <a:lnTo>
                    <a:pt x="0" y="9056624"/>
                  </a:lnTo>
                  <a:lnTo>
                    <a:pt x="0" y="0"/>
                  </a:lnTo>
                  <a:close/>
                </a:path>
              </a:pathLst>
            </a:custGeom>
            <a:blipFill>
              <a:blip r:embed="rId3"/>
              <a:stretch>
                <a:fillRect t="-518" b="-518"/>
              </a:stretch>
            </a:blipFill>
          </p:spPr>
          <p:txBody>
            <a:bodyPr/>
            <a:lstStyle/>
            <a:p>
              <a:endParaRPr lang="en-GB">
                <a:latin typeface="Roboto" panose="02000000000000000000" pitchFamily="2" charset="0"/>
                <a:ea typeface="Roboto" panose="02000000000000000000" pitchFamily="2" charset="0"/>
              </a:endParaRPr>
            </a:p>
          </p:txBody>
        </p:sp>
      </p:grpSp>
      <p:sp>
        <p:nvSpPr>
          <p:cNvPr id="10" name="TextBox 10"/>
          <p:cNvSpPr txBox="1"/>
          <p:nvPr/>
        </p:nvSpPr>
        <p:spPr>
          <a:xfrm>
            <a:off x="10972800" y="1562100"/>
            <a:ext cx="5860692"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a:lnSpc>
                <a:spcPct val="100000"/>
              </a:lnSpc>
              <a:spcBef>
                <a:spcPts val="0"/>
              </a:spcBef>
              <a:buNone/>
              <a:defRPr sz="3300">
                <a:solidFill>
                  <a:srgbClr val="016A6F"/>
                </a:solidFill>
                <a:latin typeface="Roboto"/>
                <a:ea typeface="Roboto Light"/>
                <a:cs typeface="Arial"/>
              </a:defRPr>
            </a:lvl1pPr>
          </a:lstStyle>
          <a:p>
            <a:r>
              <a:rPr lang="en-US" dirty="0"/>
              <a:t>GTCS Standard for Headship</a:t>
            </a:r>
          </a:p>
        </p:txBody>
      </p:sp>
      <p:grpSp>
        <p:nvGrpSpPr>
          <p:cNvPr id="5" name="Group 5" descr="Extract from the GTCS Standard for Headship - 3.3 Professional Learning from https://www.gtcs.org.uk/professional-standards/professional-standards-for-teachers/&#10;"/>
          <p:cNvGrpSpPr/>
          <p:nvPr/>
        </p:nvGrpSpPr>
        <p:grpSpPr>
          <a:xfrm>
            <a:off x="9269186" y="2324100"/>
            <a:ext cx="8991600" cy="4267200"/>
            <a:chOff x="0" y="0"/>
            <a:chExt cx="11222068" cy="5326531"/>
          </a:xfrm>
        </p:grpSpPr>
        <p:sp>
          <p:nvSpPr>
            <p:cNvPr id="6" name="Freeform 6"/>
            <p:cNvSpPr/>
            <p:nvPr/>
          </p:nvSpPr>
          <p:spPr>
            <a:xfrm>
              <a:off x="0" y="0"/>
              <a:ext cx="11222101" cy="5326507"/>
            </a:xfrm>
            <a:custGeom>
              <a:avLst/>
              <a:gdLst/>
              <a:ahLst/>
              <a:cxnLst/>
              <a:rect l="l" t="t" r="r" b="b"/>
              <a:pathLst>
                <a:path w="11222101" h="5326507">
                  <a:moveTo>
                    <a:pt x="0" y="0"/>
                  </a:moveTo>
                  <a:lnTo>
                    <a:pt x="11222101" y="0"/>
                  </a:lnTo>
                  <a:lnTo>
                    <a:pt x="11222101" y="5326507"/>
                  </a:lnTo>
                  <a:lnTo>
                    <a:pt x="0" y="5326507"/>
                  </a:lnTo>
                  <a:lnTo>
                    <a:pt x="0" y="0"/>
                  </a:lnTo>
                  <a:close/>
                </a:path>
              </a:pathLst>
            </a:custGeom>
            <a:blipFill>
              <a:blip r:embed="rId4"/>
              <a:stretch>
                <a:fillRect/>
              </a:stretch>
            </a:blipFill>
          </p:spPr>
          <p:txBody>
            <a:bodyPr/>
            <a:lstStyle/>
            <a:p>
              <a:endParaRPr lang="en-GB"/>
            </a:p>
          </p:txBody>
        </p:sp>
      </p:grpSp>
      <p:grpSp>
        <p:nvGrpSpPr>
          <p:cNvPr id="7" name="Group 7" descr="Extract from the GTCS Standard for Headship - 3.3 Professional Learning from https://www.gtcs.org.uk/professional-standards/professional-standards-for-teachers/"/>
          <p:cNvGrpSpPr/>
          <p:nvPr/>
        </p:nvGrpSpPr>
        <p:grpSpPr>
          <a:xfrm>
            <a:off x="9220200" y="6743700"/>
            <a:ext cx="9067800" cy="3276600"/>
            <a:chOff x="0" y="0"/>
            <a:chExt cx="11222068" cy="3730062"/>
          </a:xfrm>
        </p:grpSpPr>
        <p:sp>
          <p:nvSpPr>
            <p:cNvPr id="8" name="Freeform 8"/>
            <p:cNvSpPr/>
            <p:nvPr/>
          </p:nvSpPr>
          <p:spPr>
            <a:xfrm>
              <a:off x="0" y="0"/>
              <a:ext cx="11222101" cy="3730117"/>
            </a:xfrm>
            <a:custGeom>
              <a:avLst/>
              <a:gdLst/>
              <a:ahLst/>
              <a:cxnLst/>
              <a:rect l="l" t="t" r="r" b="b"/>
              <a:pathLst>
                <a:path w="11222101" h="3730117">
                  <a:moveTo>
                    <a:pt x="0" y="0"/>
                  </a:moveTo>
                  <a:lnTo>
                    <a:pt x="11222101" y="0"/>
                  </a:lnTo>
                  <a:lnTo>
                    <a:pt x="11222101" y="3730117"/>
                  </a:lnTo>
                  <a:lnTo>
                    <a:pt x="0" y="3730117"/>
                  </a:lnTo>
                  <a:lnTo>
                    <a:pt x="0" y="0"/>
                  </a:lnTo>
                  <a:close/>
                </a:path>
              </a:pathLst>
            </a:custGeom>
            <a:blipFill>
              <a:blip r:embed="rId5"/>
              <a:stretch>
                <a:fillRect b="1"/>
              </a:stretch>
            </a:blipFill>
          </p:spPr>
          <p:txBody>
            <a:bodyPr/>
            <a:lstStyle/>
            <a:p>
              <a:endParaRPr lang="en-GB"/>
            </a:p>
          </p:txBody>
        </p:sp>
      </p:grpSp>
    </p:spTree>
    <p:extLst>
      <p:ext uri="{BB962C8B-B14F-4D97-AF65-F5344CB8AC3E}">
        <p14:creationId xmlns:p14="http://schemas.microsoft.com/office/powerpoint/2010/main" val="747211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724544" y="285363"/>
            <a:ext cx="17098962" cy="8207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7000"/>
              </a:lnSpc>
              <a:spcBef>
                <a:spcPts val="0"/>
              </a:spcBef>
            </a:pPr>
            <a:r>
              <a:rPr lang="en-US" sz="6600" dirty="0">
                <a:solidFill>
                  <a:srgbClr val="016A6F"/>
                </a:solidFill>
                <a:latin typeface="Roboto"/>
                <a:ea typeface="Roboto Light"/>
                <a:cs typeface="Arial"/>
              </a:rPr>
              <a:t>ELC Practitioners Professional Standards </a:t>
            </a:r>
          </a:p>
        </p:txBody>
      </p:sp>
      <p:sp>
        <p:nvSpPr>
          <p:cNvPr id="3" name="TextBox 3"/>
          <p:cNvSpPr txBox="1"/>
          <p:nvPr/>
        </p:nvSpPr>
        <p:spPr>
          <a:xfrm>
            <a:off x="-1143000" y="1104900"/>
            <a:ext cx="944880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a:lnSpc>
                <a:spcPct val="100000"/>
              </a:lnSpc>
              <a:spcBef>
                <a:spcPts val="0"/>
              </a:spcBef>
              <a:buNone/>
              <a:defRPr sz="3300">
                <a:solidFill>
                  <a:srgbClr val="016A6F"/>
                </a:solidFill>
                <a:latin typeface="Roboto"/>
                <a:ea typeface="Roboto Light"/>
                <a:cs typeface="Arial"/>
              </a:defRPr>
            </a:lvl1pPr>
          </a:lstStyle>
          <a:p>
            <a:r>
              <a:rPr lang="en-US" sz="2800" dirty="0"/>
              <a:t>SSSC NOS specific to Practitioner: </a:t>
            </a:r>
          </a:p>
          <a:p>
            <a:r>
              <a:rPr lang="en-US" sz="2800" dirty="0"/>
              <a:t>pre-school services or education provision</a:t>
            </a:r>
          </a:p>
        </p:txBody>
      </p:sp>
      <p:grpSp>
        <p:nvGrpSpPr>
          <p:cNvPr id="4" name="Group 4" descr="SSSC NOS specific to Practitioner: &#10;pre-school services or education provision Social Service | Children and Young People | SCQF 7 | National Occupational Standards (NOS) Navigator (sssc.uk.com) OR Social Service | Children and Young People | SCQF 9 | National Occupational Standards (NOS) Navigator (sssc.uk.com). Extract from: Develop your practice through reflection and learning (sssc.uk.com) &#10;Supports ELC practitioners to reflect on their own practice and to take action to enhance their practice&#10;Specifically considers self evaluation, taking action to access learning and development and to apply this in practice and to evaluate the impact of this&#10;Central element to share with others the importance of this, what you have learned and how this has changed how you work&#10;&#10;"/>
          <p:cNvGrpSpPr/>
          <p:nvPr/>
        </p:nvGrpSpPr>
        <p:grpSpPr>
          <a:xfrm>
            <a:off x="381000" y="2012953"/>
            <a:ext cx="6480030" cy="8274047"/>
            <a:chOff x="0" y="0"/>
            <a:chExt cx="8640040" cy="11032063"/>
          </a:xfrm>
        </p:grpSpPr>
        <p:sp>
          <p:nvSpPr>
            <p:cNvPr id="5" name="Freeform 5" descr="Screen shot from https://learn.sssc.uk.com/nos/units/CCLD/CCLD3/SCDHSC0033.pdf"/>
            <p:cNvSpPr/>
            <p:nvPr/>
          </p:nvSpPr>
          <p:spPr>
            <a:xfrm>
              <a:off x="0" y="0"/>
              <a:ext cx="8640064" cy="11032109"/>
            </a:xfrm>
            <a:custGeom>
              <a:avLst/>
              <a:gdLst/>
              <a:ahLst/>
              <a:cxnLst/>
              <a:rect l="l" t="t" r="r" b="b"/>
              <a:pathLst>
                <a:path w="8640064" h="11032109">
                  <a:moveTo>
                    <a:pt x="0" y="0"/>
                  </a:moveTo>
                  <a:lnTo>
                    <a:pt x="8640064" y="0"/>
                  </a:lnTo>
                  <a:lnTo>
                    <a:pt x="8640064" y="11032109"/>
                  </a:lnTo>
                  <a:lnTo>
                    <a:pt x="0" y="11032109"/>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grpSp>
      <p:sp>
        <p:nvSpPr>
          <p:cNvPr id="9" name="TextBox 3">
            <a:extLst>
              <a:ext uri="{FF2B5EF4-FFF2-40B4-BE49-F238E27FC236}">
                <a16:creationId xmlns:a16="http://schemas.microsoft.com/office/drawing/2014/main" id="{D1198658-AB97-DD57-B069-CEC131AEEAB6}"/>
              </a:ext>
            </a:extLst>
          </p:cNvPr>
          <p:cNvSpPr txBox="1"/>
          <p:nvPr/>
        </p:nvSpPr>
        <p:spPr>
          <a:xfrm>
            <a:off x="13258800" y="1485900"/>
            <a:ext cx="4419600" cy="17235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a:lnSpc>
                <a:spcPct val="100000"/>
              </a:lnSpc>
              <a:spcBef>
                <a:spcPts val="0"/>
              </a:spcBef>
              <a:buNone/>
              <a:defRPr sz="2800">
                <a:solidFill>
                  <a:srgbClr val="016A6F"/>
                </a:solidFill>
                <a:latin typeface="Roboto"/>
                <a:ea typeface="Roboto Light"/>
                <a:cs typeface="Arial"/>
              </a:defRPr>
            </a:lvl1pPr>
          </a:lstStyle>
          <a:p>
            <a:r>
              <a:rPr lang="en-US" dirty="0"/>
              <a:t>SSSC NOS specific to Lead Practitioner/Manager: </a:t>
            </a:r>
          </a:p>
          <a:p>
            <a:r>
              <a:rPr lang="en-US" dirty="0"/>
              <a:t>pre-school services or education provision</a:t>
            </a:r>
          </a:p>
        </p:txBody>
      </p:sp>
      <p:pic>
        <p:nvPicPr>
          <p:cNvPr id="8" name="Picture 7" descr="SSSC NOS specific to Lead Practitioner/Manager: &#10;pre-school services or education provision - Social Service | Children and Young People | SCQF 7 | National Occupational Standards (NOS) Navigator (sssc.uk.com) OR Social Service | Children and Young People | SCQF 9 | National Occupational Standards (NOS) Navigator (sssc.uk.com). Extract from: Take responsibility for the continuing professional development of yourself and others (sssc.uk.com)&#10;Role modelling (lead learner) to support colleagues and the learning community to enhance practice&#10;Modelling your commitment to on-going professional learning&#10;Set high expectations of career-long professional learning for self and colleagues, as appropriate, and support a wide range of opportunities&#10;Develop and engage in professional enquiry as a key element of a sustainable professional learning culture&#10;&#10;&#10;">
            <a:extLst>
              <a:ext uri="{FF2B5EF4-FFF2-40B4-BE49-F238E27FC236}">
                <a16:creationId xmlns:a16="http://schemas.microsoft.com/office/drawing/2014/main" id="{23140D0B-DEBB-4096-FB91-DF507C9D001F}"/>
              </a:ext>
            </a:extLst>
          </p:cNvPr>
          <p:cNvPicPr>
            <a:picLocks noChangeAspect="1"/>
          </p:cNvPicPr>
          <p:nvPr/>
        </p:nvPicPr>
        <p:blipFill>
          <a:blip r:embed="rId4"/>
          <a:stretch>
            <a:fillRect/>
          </a:stretch>
        </p:blipFill>
        <p:spPr>
          <a:xfrm>
            <a:off x="7315200" y="2038564"/>
            <a:ext cx="6248400" cy="8237550"/>
          </a:xfrm>
          <a:prstGeom prst="rect">
            <a:avLst/>
          </a:prstGeom>
        </p:spPr>
      </p:pic>
      <p:pic>
        <p:nvPicPr>
          <p:cNvPr id="13" name="Picture 12" descr="SSSC NOS specific to Lead Practitioner/Manager: &#10;pre-school services or education provision - Social Service | Children and Young People | SCQF 7 | National Occupational Standards (NOS) Navigator (sssc.uk.com) OR Social Service | Children and Young People | SCQF 9 | National Occupational Standards (NOS) Navigator (sssc.uk.com). Extract from: Take responsibility for the continuing professional development of yourself and others (sssc.uk.com)&#10;Role modelling (lead learner) to support colleagues and the learning community to enhance practice&#10;Modelling your commitment to on-going professional learning&#10;Set high expectations of career-long professional learning for self and colleagues, as appropriate, and support a wide range of opportunities&#10;Develop and engage in professional enquiry as a key element of a sustainable professional learning culture&#10;">
            <a:extLst>
              <a:ext uri="{FF2B5EF4-FFF2-40B4-BE49-F238E27FC236}">
                <a16:creationId xmlns:a16="http://schemas.microsoft.com/office/drawing/2014/main" id="{D536868D-B4C8-0FD8-D47C-71C57684209A}"/>
              </a:ext>
            </a:extLst>
          </p:cNvPr>
          <p:cNvPicPr>
            <a:picLocks noChangeAspect="1"/>
          </p:cNvPicPr>
          <p:nvPr/>
        </p:nvPicPr>
        <p:blipFill>
          <a:blip r:embed="rId5"/>
          <a:stretch>
            <a:fillRect/>
          </a:stretch>
        </p:blipFill>
        <p:spPr>
          <a:xfrm>
            <a:off x="13205734" y="8202386"/>
            <a:ext cx="5082266" cy="2057400"/>
          </a:xfrm>
          <a:prstGeom prst="rect">
            <a:avLst/>
          </a:prstGeom>
        </p:spPr>
      </p:pic>
    </p:spTree>
    <p:extLst>
      <p:ext uri="{BB962C8B-B14F-4D97-AF65-F5344CB8AC3E}">
        <p14:creationId xmlns:p14="http://schemas.microsoft.com/office/powerpoint/2010/main" val="262434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701325" y="529908"/>
            <a:ext cx="17100550" cy="8207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7000"/>
              </a:lnSpc>
              <a:spcBef>
                <a:spcPts val="0"/>
              </a:spcBef>
            </a:pPr>
            <a:r>
              <a:rPr lang="en-US" sz="6600" dirty="0">
                <a:solidFill>
                  <a:srgbClr val="016A6F"/>
                </a:solidFill>
                <a:latin typeface="Roboto"/>
                <a:ea typeface="Roboto Light"/>
                <a:cs typeface="Arial"/>
              </a:rPr>
              <a:t>CLD Practitioners - Professional Standards</a:t>
            </a:r>
          </a:p>
        </p:txBody>
      </p:sp>
      <p:sp>
        <p:nvSpPr>
          <p:cNvPr id="3" name="TextBox 3"/>
          <p:cNvSpPr txBox="1"/>
          <p:nvPr/>
        </p:nvSpPr>
        <p:spPr>
          <a:xfrm>
            <a:off x="1219200" y="2019300"/>
            <a:ext cx="4603832"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a:lnSpc>
                <a:spcPct val="100000"/>
              </a:lnSpc>
              <a:spcBef>
                <a:spcPts val="0"/>
              </a:spcBef>
              <a:buNone/>
              <a:defRPr sz="2800">
                <a:solidFill>
                  <a:srgbClr val="016A6F"/>
                </a:solidFill>
                <a:latin typeface="Roboto"/>
                <a:ea typeface="Roboto Light"/>
                <a:cs typeface="Arial"/>
              </a:defRPr>
            </a:lvl1pPr>
          </a:lstStyle>
          <a:p>
            <a:r>
              <a:rPr lang="en-US" dirty="0"/>
              <a:t>CLD Practitioners - </a:t>
            </a:r>
          </a:p>
          <a:p>
            <a:r>
              <a:rPr lang="en-US" dirty="0"/>
              <a:t>The Competent Practitioner Framework  </a:t>
            </a:r>
          </a:p>
        </p:txBody>
      </p:sp>
      <p:grpSp>
        <p:nvGrpSpPr>
          <p:cNvPr id="4" name="Group 4" descr="Extract from CLD Practitioners - &#10;The Competent Practitioner Framework. Extract from: Competent Practitioner Framework 2022 (cldstandardscouncil.org.uk)&#10;Supports CLD practitioners to reflect on their own practice and to employ appropriate tools, methodologies (enquiry?) in the evaluation of practice&#10;Specifically considers how this evaluation informs and is applied  in practice and to evaluate the impact of this&#10;Research is explicitly referred to along with other forms of evidence &#10;Central element to share with others the importance of this, what you have learned and how this has changed how you work&#10;  &#10;"/>
          <p:cNvGrpSpPr/>
          <p:nvPr/>
        </p:nvGrpSpPr>
        <p:grpSpPr>
          <a:xfrm>
            <a:off x="6156058" y="1624470"/>
            <a:ext cx="6721299" cy="8275004"/>
            <a:chOff x="0" y="0"/>
            <a:chExt cx="8961732" cy="11033339"/>
          </a:xfrm>
        </p:grpSpPr>
        <p:sp>
          <p:nvSpPr>
            <p:cNvPr id="5" name="Freeform 5" descr="Screenshot of Competence G from https://cldstandardscouncil.org.uk/wp-content/uploads/Competent-Practitioner-Framework-2022.pdf "/>
            <p:cNvSpPr/>
            <p:nvPr/>
          </p:nvSpPr>
          <p:spPr>
            <a:xfrm>
              <a:off x="0" y="0"/>
              <a:ext cx="8961755" cy="11033379"/>
            </a:xfrm>
            <a:custGeom>
              <a:avLst/>
              <a:gdLst/>
              <a:ahLst/>
              <a:cxnLst/>
              <a:rect l="l" t="t" r="r" b="b"/>
              <a:pathLst>
                <a:path w="8961755" h="11033379">
                  <a:moveTo>
                    <a:pt x="0" y="0"/>
                  </a:moveTo>
                  <a:lnTo>
                    <a:pt x="8961755" y="0"/>
                  </a:lnTo>
                  <a:lnTo>
                    <a:pt x="8961755" y="11033379"/>
                  </a:lnTo>
                  <a:lnTo>
                    <a:pt x="0" y="11033379"/>
                  </a:lnTo>
                  <a:lnTo>
                    <a:pt x="0" y="0"/>
                  </a:lnTo>
                  <a:close/>
                </a:path>
              </a:pathLst>
            </a:custGeom>
            <a:blipFill>
              <a:blip r:embed="rId3"/>
              <a:stretch>
                <a:fillRect l="-5117" r="-5117"/>
              </a:stretch>
            </a:blipFill>
          </p:spPr>
          <p:txBody>
            <a:bodyPr/>
            <a:lstStyle/>
            <a:p>
              <a:endParaRPr lang="en-GB">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940500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 y="8664187"/>
            <a:ext cx="18288001" cy="1622814"/>
          </a:xfrm>
          <a:custGeom>
            <a:avLst/>
            <a:gdLst/>
            <a:ahLst/>
            <a:cxnLst/>
            <a:rect l="l" t="t" r="r" b="b"/>
            <a:pathLst>
              <a:path w="19178618" h="1999829">
                <a:moveTo>
                  <a:pt x="0" y="0"/>
                </a:moveTo>
                <a:lnTo>
                  <a:pt x="19178618" y="0"/>
                </a:lnTo>
                <a:lnTo>
                  <a:pt x="19178618" y="1999829"/>
                </a:lnTo>
                <a:lnTo>
                  <a:pt x="0" y="19998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6" name="TextBox 6"/>
          <p:cNvSpPr txBox="1"/>
          <p:nvPr/>
        </p:nvSpPr>
        <p:spPr>
          <a:xfrm>
            <a:off x="1828800" y="342900"/>
            <a:ext cx="13535828" cy="17953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a:lnSpc>
                <a:spcPts val="7000"/>
              </a:lnSpc>
              <a:spcBef>
                <a:spcPts val="0"/>
              </a:spcBef>
              <a:buNone/>
              <a:defRPr sz="6600">
                <a:solidFill>
                  <a:srgbClr val="016A6F"/>
                </a:solidFill>
                <a:latin typeface="Roboto"/>
                <a:ea typeface="Roboto Light"/>
                <a:cs typeface="Arial"/>
              </a:defRPr>
            </a:lvl1pPr>
          </a:lstStyle>
          <a:p>
            <a:r>
              <a:rPr lang="en-US" dirty="0"/>
              <a:t>National Model of Professional Learning</a:t>
            </a:r>
          </a:p>
        </p:txBody>
      </p:sp>
      <p:grpSp>
        <p:nvGrpSpPr>
          <p:cNvPr id="3" name="Group 3" descr="Diagram of national model of professional learning - interactive version available here: https://education.gov.scot/professional-learning/national-approach-to-professional-learning/the-national-model-of-professional-learning/"/>
          <p:cNvGrpSpPr/>
          <p:nvPr/>
        </p:nvGrpSpPr>
        <p:grpSpPr>
          <a:xfrm>
            <a:off x="5888545" y="2748411"/>
            <a:ext cx="5725398" cy="5598010"/>
            <a:chOff x="0" y="0"/>
            <a:chExt cx="7633864" cy="7464013"/>
          </a:xfrm>
        </p:grpSpPr>
        <p:sp>
          <p:nvSpPr>
            <p:cNvPr id="4" name="Freeform 4"/>
            <p:cNvSpPr/>
            <p:nvPr/>
          </p:nvSpPr>
          <p:spPr>
            <a:xfrm>
              <a:off x="0" y="0"/>
              <a:ext cx="7633843" cy="7464044"/>
            </a:xfrm>
            <a:custGeom>
              <a:avLst/>
              <a:gdLst/>
              <a:ahLst/>
              <a:cxnLst/>
              <a:rect l="l" t="t" r="r" b="b"/>
              <a:pathLst>
                <a:path w="7633843" h="7464044">
                  <a:moveTo>
                    <a:pt x="0" y="0"/>
                  </a:moveTo>
                  <a:lnTo>
                    <a:pt x="7633843" y="0"/>
                  </a:lnTo>
                  <a:lnTo>
                    <a:pt x="7633843" y="7464044"/>
                  </a:lnTo>
                  <a:lnTo>
                    <a:pt x="0" y="7464044"/>
                  </a:lnTo>
                  <a:lnTo>
                    <a:pt x="0" y="0"/>
                  </a:lnTo>
                  <a:close/>
                </a:path>
              </a:pathLst>
            </a:custGeom>
            <a:blipFill>
              <a:blip r:embed="rId5"/>
              <a:stretch>
                <a:fillRect/>
              </a:stretch>
            </a:blipFill>
          </p:spPr>
          <p:txBody>
            <a:bodyPr/>
            <a:lstStyle/>
            <a:p>
              <a:endParaRPr lang="en-GB">
                <a:latin typeface="Roboto" panose="02000000000000000000" pitchFamily="2" charset="0"/>
                <a:ea typeface="Roboto" panose="02000000000000000000" pitchFamily="2" charset="0"/>
              </a:endParaRPr>
            </a:p>
          </p:txBody>
        </p:sp>
      </p:grpSp>
      <p:sp>
        <p:nvSpPr>
          <p:cNvPr id="5" name="Freeform 5" descr="Circle around the Learning by Enquiring section of Diagram of national model of professional learning - interactive version available here: https://education.gov.scot/professional-learning/national-approach-to-professional-learning/the-national-model-of-professional-learning/ "/>
          <p:cNvSpPr/>
          <p:nvPr/>
        </p:nvSpPr>
        <p:spPr>
          <a:xfrm rot="3676786">
            <a:off x="7987667" y="4255418"/>
            <a:ext cx="3856251" cy="1205955"/>
          </a:xfrm>
          <a:custGeom>
            <a:avLst/>
            <a:gdLst/>
            <a:ahLst/>
            <a:cxnLst/>
            <a:rect l="l" t="t" r="r" b="b"/>
            <a:pathLst>
              <a:path w="3856251" h="1205955">
                <a:moveTo>
                  <a:pt x="0" y="0"/>
                </a:moveTo>
                <a:lnTo>
                  <a:pt x="3856251" y="0"/>
                </a:lnTo>
                <a:lnTo>
                  <a:pt x="3856251" y="1205955"/>
                </a:lnTo>
                <a:lnTo>
                  <a:pt x="0" y="1205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8" name="TextBox 8"/>
          <p:cNvSpPr txBox="1"/>
          <p:nvPr/>
        </p:nvSpPr>
        <p:spPr>
          <a:xfrm>
            <a:off x="304800" y="2019300"/>
            <a:ext cx="5365751" cy="6732612"/>
          </a:xfrm>
          <a:prstGeom prst="rect">
            <a:avLst/>
          </a:prstGeom>
        </p:spPr>
        <p:txBody>
          <a:bodyPr lIns="0" tIns="0" rIns="0" bIns="0" rtlCol="0" anchor="t">
            <a:spAutoFit/>
          </a:bodyPr>
          <a:lstStyle/>
          <a:p>
            <a:pPr algn="ctr">
              <a:lnSpc>
                <a:spcPts val="3520"/>
              </a:lnSpc>
            </a:pPr>
            <a:r>
              <a:rPr lang="en-US" sz="3200" spc="-32" dirty="0">
                <a:solidFill>
                  <a:srgbClr val="000000"/>
                </a:solidFill>
                <a:latin typeface="Roboto" panose="02000000000000000000" pitchFamily="2" charset="0"/>
                <a:ea typeface="Roboto" panose="02000000000000000000" pitchFamily="2" charset="0"/>
              </a:rPr>
              <a:t>Asking critical questions about self, and learners within your context</a:t>
            </a:r>
          </a:p>
          <a:p>
            <a:pPr algn="ctr">
              <a:lnSpc>
                <a:spcPts val="3520"/>
              </a:lnSpc>
            </a:pPr>
            <a:endParaRPr lang="en-US" sz="3200" spc="-32" dirty="0">
              <a:solidFill>
                <a:srgbClr val="000000"/>
              </a:solidFill>
              <a:latin typeface="Roboto" panose="02000000000000000000" pitchFamily="2" charset="0"/>
              <a:ea typeface="Roboto" panose="02000000000000000000" pitchFamily="2" charset="0"/>
            </a:endParaRPr>
          </a:p>
          <a:p>
            <a:pPr algn="ctr">
              <a:lnSpc>
                <a:spcPts val="3520"/>
              </a:lnSpc>
            </a:pPr>
            <a:r>
              <a:rPr lang="en-US" sz="3200" spc="-32" dirty="0">
                <a:solidFill>
                  <a:srgbClr val="000000"/>
                </a:solidFill>
                <a:latin typeface="Roboto" panose="02000000000000000000" pitchFamily="2" charset="0"/>
                <a:ea typeface="Roboto" panose="02000000000000000000" pitchFamily="2" charset="0"/>
              </a:rPr>
              <a:t>Reflecting on professional practice, learning and the learning of learners within your context encourages metacognitive knowledge and skills</a:t>
            </a:r>
          </a:p>
          <a:p>
            <a:pPr algn="ctr">
              <a:lnSpc>
                <a:spcPts val="3520"/>
              </a:lnSpc>
            </a:pPr>
            <a:endParaRPr lang="en-US" sz="3200" spc="-32" dirty="0">
              <a:solidFill>
                <a:srgbClr val="000000"/>
              </a:solidFill>
              <a:latin typeface="Roboto" panose="02000000000000000000" pitchFamily="2" charset="0"/>
              <a:ea typeface="Roboto" panose="02000000000000000000" pitchFamily="2" charset="0"/>
            </a:endParaRPr>
          </a:p>
          <a:p>
            <a:pPr algn="ctr">
              <a:lnSpc>
                <a:spcPts val="3520"/>
              </a:lnSpc>
            </a:pPr>
            <a:r>
              <a:rPr lang="en-US" sz="3200" spc="-32" dirty="0">
                <a:solidFill>
                  <a:srgbClr val="000000"/>
                </a:solidFill>
                <a:latin typeface="Roboto" panose="02000000000000000000" pitchFamily="2" charset="0"/>
                <a:ea typeface="Roboto" panose="02000000000000000000" pitchFamily="2" charset="0"/>
              </a:rPr>
              <a:t>Supporting dispositions around risk-taking, being open to change and ready to innovate</a:t>
            </a:r>
          </a:p>
        </p:txBody>
      </p:sp>
      <p:sp>
        <p:nvSpPr>
          <p:cNvPr id="7" name="TextBox 7"/>
          <p:cNvSpPr txBox="1"/>
          <p:nvPr/>
        </p:nvSpPr>
        <p:spPr>
          <a:xfrm>
            <a:off x="11813968" y="1876268"/>
            <a:ext cx="6358058" cy="6732612"/>
          </a:xfrm>
          <a:prstGeom prst="rect">
            <a:avLst/>
          </a:prstGeom>
        </p:spPr>
        <p:txBody>
          <a:bodyPr lIns="0" tIns="0" rIns="0" bIns="0" rtlCol="0" anchor="t">
            <a:spAutoFit/>
          </a:bodyPr>
          <a:lstStyle/>
          <a:p>
            <a:pPr algn="ctr">
              <a:lnSpc>
                <a:spcPts val="3520"/>
              </a:lnSpc>
            </a:pPr>
            <a:r>
              <a:rPr lang="en-US" sz="3200" spc="-32" dirty="0">
                <a:solidFill>
                  <a:srgbClr val="000000"/>
                </a:solidFill>
                <a:latin typeface="Roboto" panose="02000000000000000000" pitchFamily="2" charset="0"/>
                <a:ea typeface="Roboto" panose="02000000000000000000" pitchFamily="2" charset="0"/>
              </a:rPr>
              <a:t>Critically examining a wide range of sources of information to inform knowledge and understanding</a:t>
            </a:r>
          </a:p>
          <a:p>
            <a:pPr algn="ctr">
              <a:lnSpc>
                <a:spcPts val="3520"/>
              </a:lnSpc>
            </a:pPr>
            <a:endParaRPr lang="en-US" sz="3200" spc="-32" dirty="0">
              <a:solidFill>
                <a:srgbClr val="000000"/>
              </a:solidFill>
              <a:latin typeface="Roboto" panose="02000000000000000000" pitchFamily="2" charset="0"/>
              <a:ea typeface="Roboto" panose="02000000000000000000" pitchFamily="2" charset="0"/>
            </a:endParaRPr>
          </a:p>
          <a:p>
            <a:pPr algn="ctr">
              <a:lnSpc>
                <a:spcPts val="3520"/>
              </a:lnSpc>
            </a:pPr>
            <a:r>
              <a:rPr lang="en-US" sz="3200" spc="-32" dirty="0">
                <a:solidFill>
                  <a:srgbClr val="000000"/>
                </a:solidFill>
                <a:latin typeface="Roboto" panose="02000000000000000000" pitchFamily="2" charset="0"/>
                <a:ea typeface="Roboto" panose="02000000000000000000" pitchFamily="2" charset="0"/>
              </a:rPr>
              <a:t>Asking questions about impact, about the progress of learners and their learning</a:t>
            </a:r>
          </a:p>
          <a:p>
            <a:pPr algn="ctr">
              <a:lnSpc>
                <a:spcPts val="3520"/>
              </a:lnSpc>
            </a:pPr>
            <a:endParaRPr lang="en-US" sz="3200" spc="-32" dirty="0">
              <a:solidFill>
                <a:srgbClr val="000000"/>
              </a:solidFill>
              <a:latin typeface="Roboto" panose="02000000000000000000" pitchFamily="2" charset="0"/>
              <a:ea typeface="Roboto" panose="02000000000000000000" pitchFamily="2" charset="0"/>
            </a:endParaRPr>
          </a:p>
          <a:p>
            <a:pPr algn="ctr">
              <a:lnSpc>
                <a:spcPts val="3520"/>
              </a:lnSpc>
            </a:pPr>
            <a:r>
              <a:rPr lang="en-US" sz="3200" spc="-32" dirty="0">
                <a:solidFill>
                  <a:srgbClr val="000000"/>
                </a:solidFill>
                <a:latin typeface="Roboto" panose="02000000000000000000" pitchFamily="2" charset="0"/>
                <a:ea typeface="Roboto" panose="02000000000000000000" pitchFamily="2" charset="0"/>
              </a:rPr>
              <a:t>Enquiry based professional learning encourages informed decision making and clearer articulation of ‘why’ we are teaching and learning in the way we are, promoting voice around the 'so what?’ and 'what now'?</a:t>
            </a:r>
          </a:p>
        </p:txBody>
      </p:sp>
      <p:sp>
        <p:nvSpPr>
          <p:cNvPr id="9" name="TextBox 9"/>
          <p:cNvSpPr txBox="1">
            <a:spLocks noGrp="1"/>
          </p:cNvSpPr>
          <p:nvPr>
            <p:ph type="title" idx="4294967295"/>
          </p:nvPr>
        </p:nvSpPr>
        <p:spPr>
          <a:xfrm>
            <a:off x="2023988" y="8917110"/>
            <a:ext cx="14240024" cy="10515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079"/>
              </a:lnSpc>
              <a:spcBef>
                <a:spcPts val="0"/>
              </a:spcBef>
              <a:spcAft>
                <a:spcPts val="0"/>
              </a:spcAft>
              <a:buClrTx/>
              <a:buSzTx/>
              <a:buFontTx/>
              <a:buNone/>
              <a:tabLst/>
              <a:defRPr/>
            </a:pPr>
            <a:r>
              <a:rPr kumimoji="0" lang="en-US" sz="3999" b="0" i="0" u="sng" strike="noStrike" kern="1200" cap="none" spc="15"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Develops professional agency and voice – educators as leaders of change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latin typeface="Roboto" panose="02000000000000000000" pitchFamily="2" charset="0"/>
                <a:ea typeface="Roboto" panose="02000000000000000000" pitchFamily="2" charset="0"/>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sp>
        <p:nvSpPr>
          <p:cNvPr id="6" name="TextBox 6"/>
          <p:cNvSpPr txBox="1">
            <a:spLocks noGrp="1"/>
          </p:cNvSpPr>
          <p:nvPr>
            <p:ph type="title" idx="4294967295"/>
          </p:nvPr>
        </p:nvSpPr>
        <p:spPr>
          <a:xfrm>
            <a:off x="10210800" y="3924300"/>
            <a:ext cx="6994594" cy="30469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Practitioner Enquiry – why, what and how</a:t>
            </a:r>
          </a:p>
        </p:txBody>
      </p:sp>
      <p:sp>
        <p:nvSpPr>
          <p:cNvPr id="7" name="Freeform 7" descr="Education Scotland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8E7B4FA2-1FC0-51D1-A1F3-DC833C6EF9AC}"/>
              </a:ext>
            </a:extLst>
          </p:cNvPr>
          <p:cNvSpPr txBox="1"/>
          <p:nvPr/>
        </p:nvSpPr>
        <p:spPr>
          <a:xfrm>
            <a:off x="381000" y="3619500"/>
            <a:ext cx="8151344" cy="3693319"/>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prstClr val="white"/>
                </a:solidFill>
                <a:effectLst/>
                <a:uLnTx/>
                <a:uFillTx/>
                <a:latin typeface="Roboto" panose="02000000000000000000" pitchFamily="2" charset="0"/>
                <a:ea typeface="Roboto" panose="02000000000000000000" pitchFamily="2" charset="0"/>
              </a:rPr>
              <a:t>Introduction to</a:t>
            </a:r>
          </a:p>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prstClr val="white"/>
                </a:solidFill>
                <a:effectLst/>
                <a:uLnTx/>
                <a:uFillTx/>
                <a:latin typeface="Roboto" panose="02000000000000000000" pitchFamily="2" charset="0"/>
                <a:ea typeface="Roboto" panose="02000000000000000000" pitchFamily="2" charset="0"/>
              </a:rPr>
              <a:t>Enquiry in Education</a:t>
            </a:r>
          </a:p>
        </p:txBody>
      </p:sp>
    </p:spTree>
    <p:extLst>
      <p:ext uri="{BB962C8B-B14F-4D97-AF65-F5344CB8AC3E}">
        <p14:creationId xmlns:p14="http://schemas.microsoft.com/office/powerpoint/2010/main" val="281308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252581" y="700518"/>
            <a:ext cx="15552458" cy="8335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7000"/>
              </a:lnSpc>
              <a:spcBef>
                <a:spcPts val="0"/>
              </a:spcBef>
            </a:pPr>
            <a:r>
              <a:rPr lang="en-US" sz="6600" dirty="0">
                <a:solidFill>
                  <a:srgbClr val="016A6F"/>
                </a:solidFill>
                <a:latin typeface="Roboto"/>
                <a:ea typeface="Roboto Light"/>
                <a:cs typeface="Arial"/>
              </a:rPr>
              <a:t>Our experiences as enquirers</a:t>
            </a:r>
          </a:p>
        </p:txBody>
      </p:sp>
      <p:sp>
        <p:nvSpPr>
          <p:cNvPr id="3" name="TextBox 3"/>
          <p:cNvSpPr txBox="1"/>
          <p:nvPr/>
        </p:nvSpPr>
        <p:spPr>
          <a:xfrm>
            <a:off x="1295400" y="2552700"/>
            <a:ext cx="14107658" cy="5969583"/>
          </a:xfrm>
          <a:prstGeom prst="rect">
            <a:avLst/>
          </a:prstGeom>
        </p:spPr>
        <p:txBody>
          <a:bodyPr lIns="0" tIns="0" rIns="0" bIns="0" rtlCol="0" anchor="t">
            <a:spAutoFit/>
          </a:bodyPr>
          <a:lstStyle/>
          <a:p>
            <a:pPr>
              <a:lnSpc>
                <a:spcPct val="150000"/>
              </a:lnSpc>
            </a:pPr>
            <a:r>
              <a:rPr lang="en-US" sz="3300" dirty="0">
                <a:solidFill>
                  <a:srgbClr val="0F172A"/>
                </a:solidFill>
                <a:latin typeface="Roboto" panose="02000000000000000000" pitchFamily="2" charset="0"/>
                <a:ea typeface="Roboto" panose="02000000000000000000" pitchFamily="2" charset="0"/>
              </a:rPr>
              <a:t>Draw what enquiry looks like to you...</a:t>
            </a:r>
          </a:p>
          <a:p>
            <a:pPr>
              <a:lnSpc>
                <a:spcPct val="150000"/>
              </a:lnSpc>
            </a:pPr>
            <a:r>
              <a:rPr lang="en-US" sz="3300" dirty="0">
                <a:solidFill>
                  <a:srgbClr val="0F172A"/>
                </a:solidFill>
                <a:latin typeface="Roboto" panose="02000000000000000000" pitchFamily="2" charset="0"/>
                <a:ea typeface="Roboto" panose="02000000000000000000" pitchFamily="2" charset="0"/>
              </a:rPr>
              <a:t>Share your drawing with your group - are there commonalities/differences?</a:t>
            </a:r>
          </a:p>
          <a:p>
            <a:pPr>
              <a:lnSpc>
                <a:spcPct val="150000"/>
              </a:lnSpc>
            </a:pPr>
            <a:endParaRPr lang="en-US" sz="3300" dirty="0">
              <a:solidFill>
                <a:srgbClr val="0F172A"/>
              </a:solidFill>
              <a:latin typeface="Roboto" panose="02000000000000000000" pitchFamily="2" charset="0"/>
              <a:ea typeface="Roboto" panose="02000000000000000000" pitchFamily="2" charset="0"/>
            </a:endParaRPr>
          </a:p>
          <a:p>
            <a:pPr>
              <a:lnSpc>
                <a:spcPct val="150000"/>
              </a:lnSpc>
            </a:pPr>
            <a:r>
              <a:rPr lang="en-US" sz="3300" dirty="0">
                <a:solidFill>
                  <a:srgbClr val="0F172A"/>
                </a:solidFill>
                <a:latin typeface="Roboto" panose="02000000000000000000" pitchFamily="2" charset="0"/>
                <a:ea typeface="Roboto" panose="02000000000000000000" pitchFamily="2" charset="0"/>
              </a:rPr>
              <a:t>Our experiences as enquirers;</a:t>
            </a:r>
          </a:p>
          <a:p>
            <a:pPr marL="960120" lvl="2" indent="-320040">
              <a:lnSpc>
                <a:spcPct val="150000"/>
              </a:lnSpc>
              <a:buFont typeface="Arial"/>
              <a:buChar char="⚬"/>
            </a:pPr>
            <a:r>
              <a:rPr lang="en-US" sz="3300" dirty="0">
                <a:solidFill>
                  <a:srgbClr val="0F172A"/>
                </a:solidFill>
                <a:latin typeface="Roboto" panose="02000000000000000000" pitchFamily="2" charset="0"/>
                <a:ea typeface="Roboto" panose="02000000000000000000" pitchFamily="2" charset="0"/>
              </a:rPr>
              <a:t>In what way has enquiry influenced your practice and impacted on your learners?</a:t>
            </a:r>
          </a:p>
          <a:p>
            <a:pPr marL="960120" lvl="2" indent="-320040">
              <a:lnSpc>
                <a:spcPct val="150000"/>
              </a:lnSpc>
              <a:buFont typeface="Arial"/>
              <a:buChar char="⚬"/>
            </a:pPr>
            <a:r>
              <a:rPr lang="en-US" sz="3300" dirty="0">
                <a:solidFill>
                  <a:srgbClr val="0F172A"/>
                </a:solidFill>
                <a:latin typeface="Roboto" panose="02000000000000000000" pitchFamily="2" charset="0"/>
                <a:ea typeface="Roboto" panose="02000000000000000000" pitchFamily="2" charset="0"/>
              </a:rPr>
              <a:t>How have your experiences of enquiry influenced you?</a:t>
            </a:r>
          </a:p>
          <a:p>
            <a:pPr marL="960120" lvl="2" indent="-320040">
              <a:lnSpc>
                <a:spcPct val="150000"/>
              </a:lnSpc>
            </a:pPr>
            <a:endParaRPr lang="en-US" sz="3300" dirty="0">
              <a:solidFill>
                <a:srgbClr val="0F172A"/>
              </a:solidFill>
              <a:latin typeface="Roboto" panose="02000000000000000000" pitchFamily="2" charset="0"/>
              <a:ea typeface="Roboto" panose="02000000000000000000" pitchFamily="2" charset="0"/>
            </a:endParaRPr>
          </a:p>
        </p:txBody>
      </p:sp>
      <p:sp>
        <p:nvSpPr>
          <p:cNvPr id="4" name="Freeform 4" descr="Speech bubbles to indicate that this is a discussion task"/>
          <p:cNvSpPr/>
          <p:nvPr/>
        </p:nvSpPr>
        <p:spPr>
          <a:xfrm>
            <a:off x="14859000" y="7581900"/>
            <a:ext cx="3168154" cy="2248620"/>
          </a:xfrm>
          <a:custGeom>
            <a:avLst/>
            <a:gdLst/>
            <a:ahLst/>
            <a:cxnLst/>
            <a:rect l="l" t="t" r="r" b="b"/>
            <a:pathLst>
              <a:path w="3550277" h="2542886">
                <a:moveTo>
                  <a:pt x="0" y="0"/>
                </a:moveTo>
                <a:lnTo>
                  <a:pt x="3550277" y="0"/>
                </a:lnTo>
                <a:lnTo>
                  <a:pt x="3550277" y="2542886"/>
                </a:lnTo>
                <a:lnTo>
                  <a:pt x="0" y="2542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grpSp>
        <p:nvGrpSpPr>
          <p:cNvPr id="8" name="Group 7" descr="Activity Icon">
            <a:extLst>
              <a:ext uri="{FF2B5EF4-FFF2-40B4-BE49-F238E27FC236}">
                <a16:creationId xmlns:a16="http://schemas.microsoft.com/office/drawing/2014/main" id="{67836FC8-2B14-F940-257B-42DAD85A16B3}"/>
              </a:ext>
            </a:extLst>
          </p:cNvPr>
          <p:cNvGrpSpPr/>
          <p:nvPr/>
        </p:nvGrpSpPr>
        <p:grpSpPr>
          <a:xfrm>
            <a:off x="15773400" y="571500"/>
            <a:ext cx="1800636" cy="1909168"/>
            <a:chOff x="15773400" y="266700"/>
            <a:chExt cx="1800636" cy="2311572"/>
          </a:xfrm>
        </p:grpSpPr>
        <p:sp>
          <p:nvSpPr>
            <p:cNvPr id="9" name="Freeform 2" descr="Activity indicated by circle of hands">
              <a:extLst>
                <a:ext uri="{FF2B5EF4-FFF2-40B4-BE49-F238E27FC236}">
                  <a16:creationId xmlns:a16="http://schemas.microsoft.com/office/drawing/2014/main" id="{A0BA3428-BBD3-ADAC-C7D1-4870EDA9D301}"/>
                </a:ext>
              </a:extLst>
            </p:cNvPr>
            <p:cNvSpPr/>
            <p:nvPr/>
          </p:nvSpPr>
          <p:spPr>
            <a:xfrm>
              <a:off x="15773400" y="266700"/>
              <a:ext cx="1800636" cy="1692598"/>
            </a:xfrm>
            <a:custGeom>
              <a:avLst/>
              <a:gdLst/>
              <a:ahLst/>
              <a:cxnLst/>
              <a:rect l="l" t="t" r="r" b="b"/>
              <a:pathLst>
                <a:path w="1800636" h="1692598">
                  <a:moveTo>
                    <a:pt x="0" y="0"/>
                  </a:moveTo>
                  <a:lnTo>
                    <a:pt x="1800636" y="0"/>
                  </a:lnTo>
                  <a:lnTo>
                    <a:pt x="1800636" y="1692598"/>
                  </a:lnTo>
                  <a:lnTo>
                    <a:pt x="0" y="16925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0CFA63BC-5626-387E-B902-684497932208}"/>
                </a:ext>
              </a:extLst>
            </p:cNvPr>
            <p:cNvSpPr txBox="1"/>
            <p:nvPr/>
          </p:nvSpPr>
          <p:spPr>
            <a:xfrm>
              <a:off x="16154400" y="2019300"/>
              <a:ext cx="1219200" cy="558972"/>
            </a:xfrm>
            <a:prstGeom prst="rect">
              <a:avLst/>
            </a:prstGeom>
            <a:noFill/>
          </p:spPr>
          <p:txBody>
            <a:bodyPr wrap="square">
              <a:spAutoFit/>
            </a:bodyPr>
            <a:lstStyle/>
            <a:p>
              <a:r>
                <a:rPr lang="en-US" sz="2400" dirty="0">
                  <a:solidFill>
                    <a:srgbClr val="100F0D"/>
                  </a:solidFill>
                  <a:latin typeface="Roboto" panose="02000000000000000000" pitchFamily="2" charset="0"/>
                  <a:ea typeface="Roboto" panose="02000000000000000000" pitchFamily="2" charset="0"/>
                </a:rPr>
                <a:t>Activity</a:t>
              </a:r>
              <a:endParaRPr lang="en-GB" sz="2400" dirty="0">
                <a:latin typeface="Roboto" panose="02000000000000000000" pitchFamily="2" charset="0"/>
                <a:ea typeface="Roboto" panose="02000000000000000000" pitchFamily="2"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3733800" y="647700"/>
            <a:ext cx="10792628" cy="13560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5099"/>
              </a:lnSpc>
              <a:spcBef>
                <a:spcPts val="0"/>
              </a:spcBef>
              <a:defRPr/>
            </a:pPr>
            <a:r>
              <a:rPr lang="en-US" sz="6600" dirty="0">
                <a:solidFill>
                  <a:srgbClr val="016A6F"/>
                </a:solidFill>
                <a:latin typeface="Roboto"/>
                <a:ea typeface="Roboto Light"/>
                <a:cs typeface="Arial"/>
              </a:rPr>
              <a:t>National Model of Professional Learning</a:t>
            </a:r>
          </a:p>
        </p:txBody>
      </p:sp>
      <p:grpSp>
        <p:nvGrpSpPr>
          <p:cNvPr id="2" name="Group 2" descr="Diagram of national model of professional learning - interactive version available here: https://education.gov.scot/professional-learning/national-approach-to-professional-learning/the-national-model-of-professional-learning/"/>
          <p:cNvGrpSpPr/>
          <p:nvPr/>
        </p:nvGrpSpPr>
        <p:grpSpPr>
          <a:xfrm>
            <a:off x="6307404" y="2713477"/>
            <a:ext cx="5674276" cy="5548026"/>
            <a:chOff x="0" y="0"/>
            <a:chExt cx="7565701" cy="7397368"/>
          </a:xfrm>
        </p:grpSpPr>
        <p:sp>
          <p:nvSpPr>
            <p:cNvPr id="3" name="Freeform 3"/>
            <p:cNvSpPr/>
            <p:nvPr/>
          </p:nvSpPr>
          <p:spPr>
            <a:xfrm>
              <a:off x="0" y="0"/>
              <a:ext cx="7565644" cy="7397369"/>
            </a:xfrm>
            <a:custGeom>
              <a:avLst/>
              <a:gdLst/>
              <a:ahLst/>
              <a:cxnLst/>
              <a:rect l="l" t="t" r="r" b="b"/>
              <a:pathLst>
                <a:path w="7565644" h="7397369">
                  <a:moveTo>
                    <a:pt x="0" y="0"/>
                  </a:moveTo>
                  <a:lnTo>
                    <a:pt x="7565644" y="0"/>
                  </a:lnTo>
                  <a:lnTo>
                    <a:pt x="7565644" y="7397369"/>
                  </a:lnTo>
                  <a:lnTo>
                    <a:pt x="0" y="7397369"/>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grpSp>
      <p:sp>
        <p:nvSpPr>
          <p:cNvPr id="7" name="TextBox 7"/>
          <p:cNvSpPr txBox="1"/>
          <p:nvPr/>
        </p:nvSpPr>
        <p:spPr>
          <a:xfrm>
            <a:off x="3886200" y="8648700"/>
            <a:ext cx="11201400" cy="1157368"/>
          </a:xfrm>
          <a:prstGeom prst="rect">
            <a:avLst/>
          </a:prstGeom>
        </p:spPr>
        <p:txBody>
          <a:bodyPr wrap="square" lIns="0" tIns="0" rIns="0" bIns="0" rtlCol="0" anchor="t">
            <a:spAutoFit/>
          </a:bodyPr>
          <a:lstStyle/>
          <a:p>
            <a:pPr algn="ctr">
              <a:lnSpc>
                <a:spcPts val="4680"/>
              </a:lnSpc>
              <a:spcBef>
                <a:spcPct val="0"/>
              </a:spcBef>
            </a:pPr>
            <a:r>
              <a:rPr lang="en-US" sz="3300" dirty="0">
                <a:solidFill>
                  <a:srgbClr val="000000"/>
                </a:solidFill>
                <a:latin typeface="Roboto" panose="02000000000000000000" pitchFamily="2" charset="0"/>
                <a:ea typeface="Roboto" panose="02000000000000000000" pitchFamily="2" charset="0"/>
              </a:rPr>
              <a:t>The quotes you are reading come from practitioners across Scotland who reflected on "What is Professional Learning?"</a:t>
            </a:r>
          </a:p>
        </p:txBody>
      </p:sp>
      <p:sp>
        <p:nvSpPr>
          <p:cNvPr id="4" name="TextBox 4"/>
          <p:cNvSpPr txBox="1"/>
          <p:nvPr/>
        </p:nvSpPr>
        <p:spPr>
          <a:xfrm>
            <a:off x="457200" y="2171700"/>
            <a:ext cx="5257800" cy="5107167"/>
          </a:xfrm>
          <a:prstGeom prst="rect">
            <a:avLst/>
          </a:prstGeom>
        </p:spPr>
        <p:txBody>
          <a:bodyPr wrap="square" lIns="0" tIns="0" rIns="0" bIns="0" rtlCol="0" anchor="t">
            <a:spAutoFit/>
          </a:bodyPr>
          <a:lstStyle/>
          <a:p>
            <a:pPr algn="ctr"/>
            <a:r>
              <a:rPr lang="en-US" sz="3300" spc="-36" dirty="0">
                <a:solidFill>
                  <a:srgbClr val="000000"/>
                </a:solidFill>
                <a:latin typeface="Roboto" panose="02000000000000000000" pitchFamily="2" charset="0"/>
                <a:ea typeface="Roboto" panose="02000000000000000000" pitchFamily="2" charset="0"/>
              </a:rPr>
              <a:t>‘Anything that furthers your practice, courses, conversations and how you’re supported. The most reflective is what makes the most change, but you need the opportunity to affect change. It’s not just a course it’s the environment you’re in.’</a:t>
            </a:r>
          </a:p>
        </p:txBody>
      </p:sp>
      <p:sp>
        <p:nvSpPr>
          <p:cNvPr id="6" name="TextBox 6"/>
          <p:cNvSpPr txBox="1"/>
          <p:nvPr/>
        </p:nvSpPr>
        <p:spPr>
          <a:xfrm>
            <a:off x="12725400" y="2171700"/>
            <a:ext cx="4990785" cy="5616922"/>
          </a:xfrm>
          <a:prstGeom prst="rect">
            <a:avLst/>
          </a:prstGeom>
        </p:spPr>
        <p:txBody>
          <a:bodyPr wrap="square" lIns="0" tIns="0" rIns="0" bIns="0" rtlCol="0" anchor="t">
            <a:spAutoFit/>
          </a:bodyPr>
          <a:lstStyle/>
          <a:p>
            <a:pPr algn="ctr">
              <a:lnSpc>
                <a:spcPts val="3960"/>
              </a:lnSpc>
            </a:pPr>
            <a:r>
              <a:rPr lang="en-US" sz="3300" spc="-36" dirty="0">
                <a:solidFill>
                  <a:srgbClr val="000000"/>
                </a:solidFill>
                <a:latin typeface="Roboto" panose="02000000000000000000" pitchFamily="2" charset="0"/>
                <a:ea typeface="Roboto" panose="02000000000000000000" pitchFamily="2" charset="0"/>
              </a:rPr>
              <a:t>‘Learning undertaken to develop your practice, should be pupil led and needs driven’</a:t>
            </a:r>
          </a:p>
          <a:p>
            <a:pPr algn="ctr">
              <a:lnSpc>
                <a:spcPts val="3960"/>
              </a:lnSpc>
            </a:pPr>
            <a:endParaRPr lang="en-US" sz="3300" spc="-36" dirty="0">
              <a:solidFill>
                <a:srgbClr val="000000"/>
              </a:solidFill>
              <a:latin typeface="Roboto" panose="02000000000000000000" pitchFamily="2" charset="0"/>
              <a:ea typeface="Roboto" panose="02000000000000000000" pitchFamily="2" charset="0"/>
            </a:endParaRPr>
          </a:p>
          <a:p>
            <a:pPr algn="ctr">
              <a:lnSpc>
                <a:spcPts val="3960"/>
              </a:lnSpc>
            </a:pPr>
            <a:r>
              <a:rPr lang="en-US" sz="3300" spc="-36" dirty="0">
                <a:solidFill>
                  <a:srgbClr val="000000"/>
                </a:solidFill>
                <a:latin typeface="Roboto" panose="02000000000000000000" pitchFamily="2" charset="0"/>
                <a:ea typeface="Roboto" panose="02000000000000000000" pitchFamily="2" charset="0"/>
              </a:rPr>
              <a:t>‘It’s all the things that build confidence, new things you’d not thought of that widen your horizons. It’s about what makes us better practitioners.’ </a:t>
            </a:r>
          </a:p>
        </p:txBody>
      </p:sp>
      <p:sp>
        <p:nvSpPr>
          <p:cNvPr id="11" name="Freeform 4" descr="Learn more button above QR Code leading to https://education.gov.scot/professional-learning/national-approach-to-professional-learning/the-national-model-of-professional-learning/">
            <a:extLst>
              <a:ext uri="{FF2B5EF4-FFF2-40B4-BE49-F238E27FC236}">
                <a16:creationId xmlns:a16="http://schemas.microsoft.com/office/drawing/2014/main" id="{11B2372C-C014-25CD-CC2F-B77AB3E73BC0}"/>
              </a:ext>
            </a:extLst>
          </p:cNvPr>
          <p:cNvSpPr/>
          <p:nvPr/>
        </p:nvSpPr>
        <p:spPr>
          <a:xfrm>
            <a:off x="623313" y="7560003"/>
            <a:ext cx="1932153" cy="420243"/>
          </a:xfrm>
          <a:custGeom>
            <a:avLst/>
            <a:gdLst/>
            <a:ahLst/>
            <a:cxnLst/>
            <a:rect l="l" t="t" r="r" b="b"/>
            <a:pathLst>
              <a:path w="1932153" h="420243">
                <a:moveTo>
                  <a:pt x="0" y="0"/>
                </a:moveTo>
                <a:lnTo>
                  <a:pt x="1932153" y="0"/>
                </a:lnTo>
                <a:lnTo>
                  <a:pt x="1932153" y="420243"/>
                </a:lnTo>
                <a:lnTo>
                  <a:pt x="0" y="4202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10" name="Freeform 3" descr="QR Code leading to https://education.gov.scot/professional-learning/national-approach-to-professional-learning/the-national-model-of-professional-learning/">
            <a:extLst>
              <a:ext uri="{FF2B5EF4-FFF2-40B4-BE49-F238E27FC236}">
                <a16:creationId xmlns:a16="http://schemas.microsoft.com/office/drawing/2014/main" id="{965F2693-6CA7-DB91-9B3F-C94F6A488F87}"/>
              </a:ext>
            </a:extLst>
          </p:cNvPr>
          <p:cNvSpPr/>
          <p:nvPr/>
        </p:nvSpPr>
        <p:spPr>
          <a:xfrm>
            <a:off x="623313" y="8128733"/>
            <a:ext cx="1828000" cy="1819039"/>
          </a:xfrm>
          <a:custGeom>
            <a:avLst/>
            <a:gdLst/>
            <a:ahLst/>
            <a:cxnLst/>
            <a:rect l="l" t="t" r="r" b="b"/>
            <a:pathLst>
              <a:path w="1828000" h="1819039">
                <a:moveTo>
                  <a:pt x="0" y="0"/>
                </a:moveTo>
                <a:lnTo>
                  <a:pt x="1828000" y="0"/>
                </a:lnTo>
                <a:lnTo>
                  <a:pt x="1828000" y="1819039"/>
                </a:lnTo>
                <a:lnTo>
                  <a:pt x="0" y="1819039"/>
                </a:lnTo>
                <a:lnTo>
                  <a:pt x="0" y="0"/>
                </a:lnTo>
                <a:close/>
              </a:path>
            </a:pathLst>
          </a:custGeom>
          <a:blipFill>
            <a:blip r:embed="rId6"/>
            <a:stretch>
              <a:fillRect/>
            </a:stretch>
          </a:blipFill>
        </p:spPr>
        <p:txBody>
          <a:bodyPr/>
          <a:lstStyle/>
          <a:p>
            <a:endParaRPr lang="en-GB">
              <a:latin typeface="Roboto" panose="02000000000000000000" pitchFamily="2" charset="0"/>
              <a:ea typeface="Roboto" panose="02000000000000000000"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E5D18605-44C3-341E-D180-D1F64874D127}"/>
              </a:ext>
            </a:extLst>
          </p:cNvPr>
          <p:cNvSpPr txBox="1"/>
          <p:nvPr/>
        </p:nvSpPr>
        <p:spPr>
          <a:xfrm>
            <a:off x="762000" y="2171700"/>
            <a:ext cx="15773400" cy="6170920"/>
          </a:xfrm>
          <a:prstGeom prst="rect">
            <a:avLst/>
          </a:prstGeom>
        </p:spPr>
        <p:txBody>
          <a:bodyPr wrap="square" lIns="0" tIns="0" rIns="0" bIns="0" rtlCol="0" anchor="t">
            <a:spAutoFit/>
          </a:bodyPr>
          <a:lstStyle/>
          <a:p>
            <a:pPr>
              <a:lnSpc>
                <a:spcPct val="150000"/>
              </a:lnSpc>
            </a:pPr>
            <a:r>
              <a:rPr lang="en-GB" sz="4000" spc="-36" dirty="0">
                <a:solidFill>
                  <a:srgbClr val="000000"/>
                </a:solidFill>
                <a:latin typeface="Roboto" panose="02000000000000000000" pitchFamily="2" charset="0"/>
                <a:ea typeface="Roboto" panose="02000000000000000000" pitchFamily="2" charset="0"/>
                <a:cs typeface="Public Sans" panose="020B0604020202020204" charset="0"/>
              </a:rPr>
              <a:t>We all have questions about the learning going on in our settings…</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How does the integration of technology in </a:t>
            </a:r>
            <a:r>
              <a:rPr lang="en-GB" sz="3300" spc="-36" dirty="0" err="1">
                <a:solidFill>
                  <a:srgbClr val="000000"/>
                </a:solidFill>
                <a:latin typeface="Roboto" panose="02000000000000000000" pitchFamily="2" charset="0"/>
                <a:ea typeface="Roboto" panose="02000000000000000000" pitchFamily="2" charset="0"/>
                <a:cs typeface="Public Sans" panose="020B0604020202020204" charset="0"/>
              </a:rPr>
              <a:t>S2</a:t>
            </a: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 lessons impact student engagement and participation?</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In what way does the introduction of a ‘Numeracy Nook’ impact second level pupils' motivation in numeracy and mathematics? </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What is the impact when learners are encouraged to identify, develop and reflect on skills for learning, life and work? </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What happens when I introduce mindfulness to my primary 3 classroom after lunch?</a:t>
            </a:r>
          </a:p>
        </p:txBody>
      </p:sp>
      <p:sp>
        <p:nvSpPr>
          <p:cNvPr id="6" name="Title 5">
            <a:extLst>
              <a:ext uri="{FF2B5EF4-FFF2-40B4-BE49-F238E27FC236}">
                <a16:creationId xmlns:a16="http://schemas.microsoft.com/office/drawing/2014/main" id="{36B94288-955A-9B8D-D42D-7A16F56C5502}"/>
              </a:ext>
            </a:extLst>
          </p:cNvPr>
          <p:cNvSpPr>
            <a:spLocks noGrp="1"/>
          </p:cNvSpPr>
          <p:nvPr>
            <p:ph type="title" idx="4294967295"/>
          </p:nvPr>
        </p:nvSpPr>
        <p:spPr>
          <a:xfrm>
            <a:off x="762000" y="876300"/>
            <a:ext cx="16687800" cy="1143000"/>
          </a:xfrm>
        </p:spPr>
        <p:txBody>
          <a:bodyPr>
            <a:noAutofit/>
          </a:bodyPr>
          <a:lstStyle/>
          <a:p>
            <a:r>
              <a:rPr lang="en-US" sz="6600" dirty="0">
                <a:solidFill>
                  <a:srgbClr val="016A6F"/>
                </a:solidFill>
                <a:latin typeface="Roboto"/>
                <a:ea typeface="Roboto Light"/>
                <a:cs typeface="Arial"/>
              </a:rPr>
              <a:t>Why do we engage in practitioner enquiry?</a:t>
            </a:r>
            <a:br>
              <a:rPr lang="en-US" sz="6600" dirty="0">
                <a:solidFill>
                  <a:srgbClr val="016A6F"/>
                </a:solidFill>
                <a:latin typeface="Roboto"/>
                <a:ea typeface="Roboto Light"/>
                <a:cs typeface="Arial"/>
              </a:rPr>
            </a:br>
            <a:endParaRPr lang="en-GB" sz="6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8A70-EEE1-660B-C452-B8B98212E841}"/>
            </a:ext>
          </a:extLst>
        </p:cNvPr>
        <p:cNvGrpSpPr/>
        <p:nvPr/>
      </p:nvGrpSpPr>
      <p:grpSpPr>
        <a:xfrm>
          <a:off x="0" y="0"/>
          <a:ext cx="0" cy="0"/>
          <a:chOff x="0" y="0"/>
          <a:chExt cx="0" cy="0"/>
        </a:xfrm>
      </p:grpSpPr>
      <p:grpSp>
        <p:nvGrpSpPr>
          <p:cNvPr id="8" name="Group 7" descr="Activity Icon">
            <a:extLst>
              <a:ext uri="{FF2B5EF4-FFF2-40B4-BE49-F238E27FC236}">
                <a16:creationId xmlns:a16="http://schemas.microsoft.com/office/drawing/2014/main" id="{DF8A2F9D-3469-40BD-E045-93D2346C3D87}"/>
              </a:ext>
            </a:extLst>
          </p:cNvPr>
          <p:cNvGrpSpPr/>
          <p:nvPr/>
        </p:nvGrpSpPr>
        <p:grpSpPr>
          <a:xfrm>
            <a:off x="15773400" y="1790700"/>
            <a:ext cx="1800636" cy="2214265"/>
            <a:chOff x="15773400" y="266700"/>
            <a:chExt cx="1800636" cy="2214265"/>
          </a:xfrm>
        </p:grpSpPr>
        <p:sp>
          <p:nvSpPr>
            <p:cNvPr id="9" name="Freeform 2" descr="Activity indicated by circle of hands">
              <a:extLst>
                <a:ext uri="{FF2B5EF4-FFF2-40B4-BE49-F238E27FC236}">
                  <a16:creationId xmlns:a16="http://schemas.microsoft.com/office/drawing/2014/main" id="{6161E3E5-9ABD-614B-337D-5F0436CE8656}"/>
                </a:ext>
              </a:extLst>
            </p:cNvPr>
            <p:cNvSpPr/>
            <p:nvPr/>
          </p:nvSpPr>
          <p:spPr>
            <a:xfrm>
              <a:off x="15773400" y="266700"/>
              <a:ext cx="1800636" cy="1692598"/>
            </a:xfrm>
            <a:custGeom>
              <a:avLst/>
              <a:gdLst/>
              <a:ahLst/>
              <a:cxnLst/>
              <a:rect l="l" t="t" r="r" b="b"/>
              <a:pathLst>
                <a:path w="1800636" h="1692598">
                  <a:moveTo>
                    <a:pt x="0" y="0"/>
                  </a:moveTo>
                  <a:lnTo>
                    <a:pt x="1800636" y="0"/>
                  </a:lnTo>
                  <a:lnTo>
                    <a:pt x="1800636" y="1692598"/>
                  </a:lnTo>
                  <a:lnTo>
                    <a:pt x="0" y="1692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9">
              <a:extLst>
                <a:ext uri="{FF2B5EF4-FFF2-40B4-BE49-F238E27FC236}">
                  <a16:creationId xmlns:a16="http://schemas.microsoft.com/office/drawing/2014/main" id="{46AB62C1-4283-9077-2282-0D6C005E8244}"/>
                </a:ext>
              </a:extLst>
            </p:cNvPr>
            <p:cNvSpPr txBox="1"/>
            <p:nvPr/>
          </p:nvSpPr>
          <p:spPr>
            <a:xfrm>
              <a:off x="16154400" y="2019300"/>
              <a:ext cx="1219200" cy="461665"/>
            </a:xfrm>
            <a:prstGeom prst="rect">
              <a:avLst/>
            </a:prstGeom>
            <a:noFill/>
          </p:spPr>
          <p:txBody>
            <a:bodyPr wrap="square">
              <a:spAutoFit/>
            </a:bodyPr>
            <a:lstStyle/>
            <a:p>
              <a:r>
                <a:rPr lang="en-US" sz="2400" dirty="0">
                  <a:solidFill>
                    <a:srgbClr val="100F0D"/>
                  </a:solidFill>
                  <a:latin typeface="Public Sans"/>
                </a:rPr>
                <a:t>Activity</a:t>
              </a:r>
              <a:endParaRPr lang="en-GB" sz="2400" dirty="0"/>
            </a:p>
          </p:txBody>
        </p:sp>
      </p:grpSp>
      <p:sp>
        <p:nvSpPr>
          <p:cNvPr id="6" name="TextBox 7">
            <a:extLst>
              <a:ext uri="{FF2B5EF4-FFF2-40B4-BE49-F238E27FC236}">
                <a16:creationId xmlns:a16="http://schemas.microsoft.com/office/drawing/2014/main" id="{3555384E-750E-29E1-F721-F6F184F8D94E}"/>
              </a:ext>
            </a:extLst>
          </p:cNvPr>
          <p:cNvSpPr txBox="1"/>
          <p:nvPr/>
        </p:nvSpPr>
        <p:spPr>
          <a:xfrm>
            <a:off x="762000" y="1866900"/>
            <a:ext cx="12801600" cy="7694414"/>
          </a:xfrm>
          <a:prstGeom prst="rect">
            <a:avLst/>
          </a:prstGeom>
        </p:spPr>
        <p:txBody>
          <a:bodyPr wrap="square" lIns="0" tIns="0" rIns="0" bIns="0" rtlCol="0" anchor="t">
            <a:spAutoFit/>
          </a:bodyPr>
          <a:lstStyle/>
          <a:p>
            <a:pPr>
              <a:lnSpc>
                <a:spcPct val="150000"/>
              </a:lnSpc>
            </a:pPr>
            <a:r>
              <a:rPr lang="en-GB" sz="4000" spc="-36" dirty="0">
                <a:solidFill>
                  <a:srgbClr val="000000"/>
                </a:solidFill>
                <a:latin typeface="Roboto" panose="02000000000000000000" pitchFamily="2" charset="0"/>
                <a:ea typeface="Roboto" panose="02000000000000000000" pitchFamily="2" charset="0"/>
                <a:cs typeface="Public Sans" panose="020B0604020202020204" charset="0"/>
              </a:rPr>
              <a:t>What motivates us to engage in practitioner enquiry?</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The answer is not always obvious – we must dig deeper.</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We want to enhance our reflective practice.</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We want to improve outcomes for our learners.</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We aim to build a culture of evidence-informed practice.</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Enquiry helps us respond to contextual challenges.</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We want to support school improvement and innovation.</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Enquiry enables us to contribute to wider educational knowledge.</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Enquiry empowers us as researchers of our own practice.</a:t>
            </a:r>
          </a:p>
          <a:p>
            <a:pPr marL="457200" indent="-457200">
              <a:lnSpc>
                <a:spcPct val="150000"/>
              </a:lnSpc>
              <a:buFont typeface="Arial" panose="020B0604020202020204" pitchFamily="34" charset="0"/>
              <a:buChar char="•"/>
            </a:pPr>
            <a:r>
              <a:rPr lang="en-GB" sz="3300" spc="-36" dirty="0">
                <a:solidFill>
                  <a:srgbClr val="000000"/>
                </a:solidFill>
                <a:latin typeface="Roboto" panose="02000000000000000000" pitchFamily="2" charset="0"/>
                <a:ea typeface="Roboto" panose="02000000000000000000" pitchFamily="2" charset="0"/>
                <a:cs typeface="Public Sans" panose="020B0604020202020204" charset="0"/>
              </a:rPr>
              <a:t>Enquiry motivates and energises us professionally.</a:t>
            </a:r>
          </a:p>
        </p:txBody>
      </p:sp>
      <p:sp>
        <p:nvSpPr>
          <p:cNvPr id="3" name="Title 2">
            <a:extLst>
              <a:ext uri="{FF2B5EF4-FFF2-40B4-BE49-F238E27FC236}">
                <a16:creationId xmlns:a16="http://schemas.microsoft.com/office/drawing/2014/main" id="{9AF0D14F-631C-9E26-732F-8D1D6B759B7B}"/>
              </a:ext>
            </a:extLst>
          </p:cNvPr>
          <p:cNvSpPr>
            <a:spLocks noGrp="1"/>
          </p:cNvSpPr>
          <p:nvPr>
            <p:ph type="title" idx="4294967295"/>
          </p:nvPr>
        </p:nvSpPr>
        <p:spPr>
          <a:xfrm>
            <a:off x="457200" y="495300"/>
            <a:ext cx="16459200" cy="1143000"/>
          </a:xfrm>
        </p:spPr>
        <p:txBody>
          <a:bodyPr>
            <a:noAutofit/>
          </a:bodyPr>
          <a:lstStyle/>
          <a:p>
            <a:pPr>
              <a:lnSpc>
                <a:spcPct val="90000"/>
              </a:lnSpc>
              <a:spcBef>
                <a:spcPts val="900"/>
              </a:spcBef>
              <a:spcAft>
                <a:spcPts val="1800"/>
              </a:spcAft>
            </a:pPr>
            <a:r>
              <a:rPr lang="en-US" sz="6600" dirty="0">
                <a:solidFill>
                  <a:srgbClr val="016A6F"/>
                </a:solidFill>
                <a:latin typeface="Roboto"/>
                <a:ea typeface="Roboto Light"/>
                <a:cs typeface="Arial"/>
              </a:rPr>
              <a:t>Why do we engage in practitioner enquiry?</a:t>
            </a:r>
          </a:p>
        </p:txBody>
      </p:sp>
    </p:spTree>
    <p:extLst>
      <p:ext uri="{BB962C8B-B14F-4D97-AF65-F5344CB8AC3E}">
        <p14:creationId xmlns:p14="http://schemas.microsoft.com/office/powerpoint/2010/main" val="380210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2590800" y="800100"/>
            <a:ext cx="13625914" cy="70205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099"/>
              </a:lnSpc>
              <a:spcBef>
                <a:spcPts val="0"/>
              </a:spcBef>
              <a:spcAft>
                <a:spcPts val="0"/>
              </a:spcAft>
              <a:buClrTx/>
              <a:buSzTx/>
              <a:buFontTx/>
              <a:buNone/>
              <a:tabLst/>
              <a:defRPr/>
            </a:pPr>
            <a:r>
              <a:rPr lang="en-US" sz="6600" dirty="0">
                <a:solidFill>
                  <a:srgbClr val="016A6F"/>
                </a:solidFill>
                <a:latin typeface="Roboto"/>
                <a:ea typeface="Roboto Light"/>
                <a:cs typeface="Arial"/>
              </a:rPr>
              <a:t>Learning by Enquiring</a:t>
            </a:r>
          </a:p>
        </p:txBody>
      </p:sp>
      <p:grpSp>
        <p:nvGrpSpPr>
          <p:cNvPr id="3" name="Group 3" descr="Diagram of national model of professional learning - interactive version available here: https://education.gov.scot/professional-learning/national-approach-to-professional-learning/the-national-model-of-professional-learning/"/>
          <p:cNvGrpSpPr/>
          <p:nvPr/>
        </p:nvGrpSpPr>
        <p:grpSpPr>
          <a:xfrm>
            <a:off x="6612143" y="2762706"/>
            <a:ext cx="5575000" cy="5450958"/>
            <a:chOff x="0" y="0"/>
            <a:chExt cx="7433333" cy="7267944"/>
          </a:xfrm>
        </p:grpSpPr>
        <p:sp>
          <p:nvSpPr>
            <p:cNvPr id="4" name="Freeform 4"/>
            <p:cNvSpPr/>
            <p:nvPr/>
          </p:nvSpPr>
          <p:spPr>
            <a:xfrm>
              <a:off x="0" y="0"/>
              <a:ext cx="7433310" cy="7267956"/>
            </a:xfrm>
            <a:custGeom>
              <a:avLst/>
              <a:gdLst/>
              <a:ahLst/>
              <a:cxnLst/>
              <a:rect l="l" t="t" r="r" b="b"/>
              <a:pathLst>
                <a:path w="7433310" h="7267956">
                  <a:moveTo>
                    <a:pt x="0" y="0"/>
                  </a:moveTo>
                  <a:lnTo>
                    <a:pt x="7433310" y="0"/>
                  </a:lnTo>
                  <a:lnTo>
                    <a:pt x="7433310" y="7267956"/>
                  </a:lnTo>
                  <a:lnTo>
                    <a:pt x="0" y="7267956"/>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grpSp>
      <p:sp>
        <p:nvSpPr>
          <p:cNvPr id="9" name="Freeform 9" descr="Circle around the Learning by Enquiring section of Diagram of national model of professional learning - interactive version available here: https://education.gov.scot/professional-learning/national-approach-to-professional-learning/the-national-model-of-professional-learning/ "/>
          <p:cNvSpPr/>
          <p:nvPr/>
        </p:nvSpPr>
        <p:spPr>
          <a:xfrm rot="3676786">
            <a:off x="8671200" y="4140400"/>
            <a:ext cx="3856251" cy="1205955"/>
          </a:xfrm>
          <a:custGeom>
            <a:avLst/>
            <a:gdLst/>
            <a:ahLst/>
            <a:cxnLst/>
            <a:rect l="l" t="t" r="r" b="b"/>
            <a:pathLst>
              <a:path w="3856251" h="1205955">
                <a:moveTo>
                  <a:pt x="0" y="0"/>
                </a:moveTo>
                <a:lnTo>
                  <a:pt x="3856251" y="0"/>
                </a:lnTo>
                <a:lnTo>
                  <a:pt x="3856251" y="1205955"/>
                </a:lnTo>
                <a:lnTo>
                  <a:pt x="0" y="12059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4D0C6B14-7FE8-4EB1-B2D1-1DEE1A92FB94}"/>
              </a:ext>
            </a:extLst>
          </p:cNvPr>
          <p:cNvSpPr txBox="1"/>
          <p:nvPr/>
        </p:nvSpPr>
        <p:spPr>
          <a:xfrm>
            <a:off x="1066800" y="8724900"/>
            <a:ext cx="16383000" cy="1200329"/>
          </a:xfrm>
          <a:prstGeom prst="rect">
            <a:avLst/>
          </a:prstGeom>
          <a:noFill/>
        </p:spPr>
        <p:txBody>
          <a:bodyPr wrap="square">
            <a:spAutoFit/>
          </a:bodyPr>
          <a:lstStyle/>
          <a:p>
            <a:r>
              <a:rPr lang="en-GB" sz="3600" spc="-36" dirty="0">
                <a:solidFill>
                  <a:srgbClr val="000000"/>
                </a:solidFill>
                <a:latin typeface="Roboto" panose="02000000000000000000" pitchFamily="2" charset="0"/>
                <a:ea typeface="Roboto" panose="02000000000000000000" pitchFamily="2" charset="0"/>
              </a:rPr>
              <a:t>The quotes you are reading come from a recent listening exercise with practitioners from all sectors who were asked: What is practitioner enquiry?</a:t>
            </a:r>
          </a:p>
        </p:txBody>
      </p:sp>
      <p:sp>
        <p:nvSpPr>
          <p:cNvPr id="7" name="TextBox 7"/>
          <p:cNvSpPr txBox="1"/>
          <p:nvPr/>
        </p:nvSpPr>
        <p:spPr>
          <a:xfrm>
            <a:off x="254523" y="2055976"/>
            <a:ext cx="6014720" cy="6001643"/>
          </a:xfrm>
          <a:prstGeom prst="rect">
            <a:avLst/>
          </a:prstGeom>
        </p:spPr>
        <p:txBody>
          <a:bodyPr lIns="0" tIns="0" rIns="0" bIns="0" rtlCol="0" anchor="t">
            <a:spAutoFit/>
          </a:bodyPr>
          <a:lstStyle/>
          <a:p>
            <a:pPr algn="ctr">
              <a:lnSpc>
                <a:spcPts val="3960"/>
              </a:lnSpc>
            </a:pPr>
            <a:r>
              <a:rPr lang="en-US" sz="3600" spc="-36" dirty="0">
                <a:solidFill>
                  <a:srgbClr val="000000"/>
                </a:solidFill>
                <a:latin typeface="Roboto" panose="02000000000000000000" pitchFamily="2" charset="0"/>
                <a:ea typeface="Roboto" panose="02000000000000000000" pitchFamily="2" charset="0"/>
              </a:rPr>
              <a:t>‘You need to get your question right first and have the freedom to make mistakes. A good enquiry means to get your flowerbed ready for everything to grow properly but you need the basic standards of trust and collaboration first.’ </a:t>
            </a:r>
          </a:p>
          <a:p>
            <a:pPr algn="ctr">
              <a:lnSpc>
                <a:spcPts val="2750"/>
              </a:lnSpc>
            </a:pPr>
            <a:endParaRPr lang="en-US" sz="3600" spc="-36" dirty="0">
              <a:solidFill>
                <a:srgbClr val="000000"/>
              </a:solidFill>
              <a:latin typeface="Roboto" panose="02000000000000000000" pitchFamily="2" charset="0"/>
              <a:ea typeface="Roboto" panose="02000000000000000000" pitchFamily="2" charset="0"/>
            </a:endParaRPr>
          </a:p>
          <a:p>
            <a:pPr algn="ctr">
              <a:lnSpc>
                <a:spcPts val="3960"/>
              </a:lnSpc>
            </a:pPr>
            <a:r>
              <a:rPr lang="en-US" sz="3600" spc="-36" dirty="0">
                <a:solidFill>
                  <a:srgbClr val="000000"/>
                </a:solidFill>
                <a:latin typeface="Roboto" panose="02000000000000000000" pitchFamily="2" charset="0"/>
                <a:ea typeface="Roboto" panose="02000000000000000000" pitchFamily="2" charset="0"/>
              </a:rPr>
              <a:t>‘It’s being inquisitive and finding out new information.’ </a:t>
            </a:r>
          </a:p>
        </p:txBody>
      </p:sp>
      <p:sp>
        <p:nvSpPr>
          <p:cNvPr id="8" name="TextBox 8"/>
          <p:cNvSpPr txBox="1"/>
          <p:nvPr/>
        </p:nvSpPr>
        <p:spPr>
          <a:xfrm>
            <a:off x="12528299" y="2217398"/>
            <a:ext cx="5421797" cy="7117333"/>
          </a:xfrm>
          <a:prstGeom prst="rect">
            <a:avLst/>
          </a:prstGeom>
        </p:spPr>
        <p:txBody>
          <a:bodyPr lIns="0" tIns="0" rIns="0" bIns="0" rtlCol="0" anchor="t">
            <a:spAutoFit/>
          </a:bodyPr>
          <a:lstStyle/>
          <a:p>
            <a:pPr algn="ctr">
              <a:lnSpc>
                <a:spcPts val="3672"/>
              </a:lnSpc>
            </a:pPr>
            <a:r>
              <a:rPr lang="en-US" sz="3600" spc="13">
                <a:solidFill>
                  <a:srgbClr val="000000"/>
                </a:solidFill>
                <a:latin typeface="Roboto" panose="02000000000000000000" pitchFamily="2" charset="0"/>
                <a:ea typeface="Roboto" panose="02000000000000000000" pitchFamily="2" charset="0"/>
              </a:rPr>
              <a:t>‘It’s “scratching that professional itch” and how to make improvements. You need an open mind, and the enquirer leads the enquiry.’ </a:t>
            </a:r>
          </a:p>
          <a:p>
            <a:pPr algn="ctr">
              <a:lnSpc>
                <a:spcPts val="3672"/>
              </a:lnSpc>
            </a:pPr>
            <a:endParaRPr lang="en-US" sz="3600" spc="13">
              <a:solidFill>
                <a:srgbClr val="000000"/>
              </a:solidFill>
              <a:latin typeface="Roboto" panose="02000000000000000000" pitchFamily="2" charset="0"/>
              <a:ea typeface="Roboto" panose="02000000000000000000" pitchFamily="2" charset="0"/>
            </a:endParaRPr>
          </a:p>
          <a:p>
            <a:pPr algn="ctr">
              <a:lnSpc>
                <a:spcPts val="3672"/>
              </a:lnSpc>
            </a:pPr>
            <a:r>
              <a:rPr lang="en-US" sz="3600" spc="13">
                <a:solidFill>
                  <a:srgbClr val="000000"/>
                </a:solidFill>
                <a:latin typeface="Roboto" panose="02000000000000000000" pitchFamily="2" charset="0"/>
                <a:ea typeface="Roboto" panose="02000000000000000000" pitchFamily="2" charset="0"/>
              </a:rPr>
              <a:t>‘It’s research to make something better, to reflect on what’s working well and what can be better.’ </a:t>
            </a:r>
          </a:p>
          <a:p>
            <a:pPr algn="ctr">
              <a:lnSpc>
                <a:spcPts val="3672"/>
              </a:lnSpc>
            </a:pPr>
            <a:endParaRPr lang="en-US" sz="3600" spc="13">
              <a:solidFill>
                <a:srgbClr val="000000"/>
              </a:solidFill>
              <a:latin typeface="Roboto" panose="02000000000000000000" pitchFamily="2" charset="0"/>
              <a:ea typeface="Roboto" panose="02000000000000000000" pitchFamily="2" charset="0"/>
            </a:endParaRPr>
          </a:p>
          <a:p>
            <a:pPr algn="ctr">
              <a:lnSpc>
                <a:spcPts val="3672"/>
              </a:lnSpc>
            </a:pPr>
            <a:endParaRPr lang="en-US" sz="3600" spc="13">
              <a:solidFill>
                <a:srgbClr val="000000"/>
              </a:solidFill>
              <a:latin typeface="Roboto" panose="02000000000000000000" pitchFamily="2" charset="0"/>
              <a:ea typeface="Roboto" panose="02000000000000000000"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Image of a Book - Research Methods for understanding Professional learning - Elaine Hall and Kate Wall"/>
          <p:cNvGrpSpPr/>
          <p:nvPr/>
        </p:nvGrpSpPr>
        <p:grpSpPr>
          <a:xfrm>
            <a:off x="229981" y="0"/>
            <a:ext cx="4901624" cy="6538975"/>
            <a:chOff x="0" y="0"/>
            <a:chExt cx="6535499" cy="8718633"/>
          </a:xfrm>
        </p:grpSpPr>
        <p:sp>
          <p:nvSpPr>
            <p:cNvPr id="3" name="Freeform 3"/>
            <p:cNvSpPr/>
            <p:nvPr/>
          </p:nvSpPr>
          <p:spPr>
            <a:xfrm>
              <a:off x="0" y="0"/>
              <a:ext cx="6535547" cy="8718677"/>
            </a:xfrm>
            <a:custGeom>
              <a:avLst/>
              <a:gdLst/>
              <a:ahLst/>
              <a:cxnLst/>
              <a:rect l="l" t="t" r="r" b="b"/>
              <a:pathLst>
                <a:path w="6535547" h="8718677">
                  <a:moveTo>
                    <a:pt x="0" y="0"/>
                  </a:moveTo>
                  <a:lnTo>
                    <a:pt x="6535547" y="0"/>
                  </a:lnTo>
                  <a:lnTo>
                    <a:pt x="6535547" y="8718677"/>
                  </a:lnTo>
                  <a:lnTo>
                    <a:pt x="0" y="8718677"/>
                  </a:lnTo>
                  <a:lnTo>
                    <a:pt x="0" y="0"/>
                  </a:lnTo>
                  <a:close/>
                </a:path>
              </a:pathLst>
            </a:custGeom>
            <a:blipFill>
              <a:blip r:embed="rId3"/>
              <a:stretch>
                <a:fillRect/>
              </a:stretch>
            </a:blipFill>
          </p:spPr>
          <p:txBody>
            <a:bodyPr/>
            <a:lstStyle/>
            <a:p>
              <a:endParaRPr lang="en-GB"/>
            </a:p>
          </p:txBody>
        </p:sp>
      </p:grpSp>
      <p:grpSp>
        <p:nvGrpSpPr>
          <p:cNvPr id="4" name="Group 4" descr="Image of Book - Research through Play by Lorna Arnott and Kate Wall"/>
          <p:cNvGrpSpPr/>
          <p:nvPr/>
        </p:nvGrpSpPr>
        <p:grpSpPr>
          <a:xfrm>
            <a:off x="2450812" y="4284966"/>
            <a:ext cx="4918740" cy="6002034"/>
            <a:chOff x="0" y="0"/>
            <a:chExt cx="6558320" cy="8002712"/>
          </a:xfrm>
        </p:grpSpPr>
        <p:sp>
          <p:nvSpPr>
            <p:cNvPr id="5" name="Freeform 5"/>
            <p:cNvSpPr/>
            <p:nvPr/>
          </p:nvSpPr>
          <p:spPr>
            <a:xfrm>
              <a:off x="0" y="0"/>
              <a:ext cx="6558280" cy="8002651"/>
            </a:xfrm>
            <a:custGeom>
              <a:avLst/>
              <a:gdLst/>
              <a:ahLst/>
              <a:cxnLst/>
              <a:rect l="l" t="t" r="r" b="b"/>
              <a:pathLst>
                <a:path w="6558280" h="8002651">
                  <a:moveTo>
                    <a:pt x="0" y="0"/>
                  </a:moveTo>
                  <a:lnTo>
                    <a:pt x="6558280" y="0"/>
                  </a:lnTo>
                  <a:lnTo>
                    <a:pt x="6558280" y="8002651"/>
                  </a:lnTo>
                  <a:lnTo>
                    <a:pt x="0" y="8002651"/>
                  </a:lnTo>
                  <a:lnTo>
                    <a:pt x="0" y="0"/>
                  </a:lnTo>
                  <a:close/>
                </a:path>
              </a:pathLst>
            </a:custGeom>
            <a:blipFill>
              <a:blip r:embed="rId4"/>
              <a:stretch>
                <a:fillRect/>
              </a:stretch>
            </a:blipFill>
          </p:spPr>
          <p:txBody>
            <a:bodyPr/>
            <a:lstStyle/>
            <a:p>
              <a:endParaRPr lang="en-GB"/>
            </a:p>
          </p:txBody>
        </p:sp>
      </p:grpSp>
      <p:grpSp>
        <p:nvGrpSpPr>
          <p:cNvPr id="7" name="Group 6" descr="Stance versus project showing the overlap between these two opposing views of practitioner enquiry">
            <a:extLst>
              <a:ext uri="{FF2B5EF4-FFF2-40B4-BE49-F238E27FC236}">
                <a16:creationId xmlns:a16="http://schemas.microsoft.com/office/drawing/2014/main" id="{C73396DF-39AA-1AA9-6806-131FE98D03CA}"/>
              </a:ext>
            </a:extLst>
          </p:cNvPr>
          <p:cNvGrpSpPr/>
          <p:nvPr/>
        </p:nvGrpSpPr>
        <p:grpSpPr>
          <a:xfrm>
            <a:off x="7086600" y="2552700"/>
            <a:ext cx="10896600" cy="6629400"/>
            <a:chOff x="7086600" y="2552700"/>
            <a:chExt cx="10896600" cy="6629400"/>
          </a:xfrm>
        </p:grpSpPr>
        <p:sp>
          <p:nvSpPr>
            <p:cNvPr id="9" name="Freeform 2">
              <a:extLst>
                <a:ext uri="{FF2B5EF4-FFF2-40B4-BE49-F238E27FC236}">
                  <a16:creationId xmlns:a16="http://schemas.microsoft.com/office/drawing/2014/main" id="{BBE586B4-33BC-4E30-2435-019F49A6745B}"/>
                </a:ext>
              </a:extLst>
            </p:cNvPr>
            <p:cNvSpPr/>
            <p:nvPr/>
          </p:nvSpPr>
          <p:spPr>
            <a:xfrm>
              <a:off x="7086600" y="2552700"/>
              <a:ext cx="10896600" cy="6629400"/>
            </a:xfrm>
            <a:custGeom>
              <a:avLst/>
              <a:gdLst/>
              <a:ahLst/>
              <a:cxnLst/>
              <a:rect l="l" t="t" r="r" b="b"/>
              <a:pathLst>
                <a:path w="10098495" h="6172200">
                  <a:moveTo>
                    <a:pt x="0" y="0"/>
                  </a:moveTo>
                  <a:lnTo>
                    <a:pt x="10098495" y="0"/>
                  </a:lnTo>
                  <a:lnTo>
                    <a:pt x="10098495" y="6172200"/>
                  </a:lnTo>
                  <a:lnTo>
                    <a:pt x="0" y="6172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3">
              <a:extLst>
                <a:ext uri="{FF2B5EF4-FFF2-40B4-BE49-F238E27FC236}">
                  <a16:creationId xmlns:a16="http://schemas.microsoft.com/office/drawing/2014/main" id="{F5C5C38C-058E-04DB-DEAE-A4B975F7DB57}"/>
                </a:ext>
              </a:extLst>
            </p:cNvPr>
            <p:cNvSpPr/>
            <p:nvPr/>
          </p:nvSpPr>
          <p:spPr>
            <a:xfrm>
              <a:off x="10058400" y="5524500"/>
              <a:ext cx="2347443" cy="827474"/>
            </a:xfrm>
            <a:custGeom>
              <a:avLst/>
              <a:gdLst/>
              <a:ahLst/>
              <a:cxnLst/>
              <a:rect l="l" t="t" r="r" b="b"/>
              <a:pathLst>
                <a:path w="2347443" h="827474">
                  <a:moveTo>
                    <a:pt x="0" y="0"/>
                  </a:moveTo>
                  <a:lnTo>
                    <a:pt x="2347443" y="0"/>
                  </a:lnTo>
                  <a:lnTo>
                    <a:pt x="2347443" y="827474"/>
                  </a:lnTo>
                  <a:lnTo>
                    <a:pt x="0" y="827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5">
              <a:extLst>
                <a:ext uri="{FF2B5EF4-FFF2-40B4-BE49-F238E27FC236}">
                  <a16:creationId xmlns:a16="http://schemas.microsoft.com/office/drawing/2014/main" id="{4D281C7E-B9BC-36B7-C818-79E36CF45C21}"/>
                </a:ext>
              </a:extLst>
            </p:cNvPr>
            <p:cNvSpPr/>
            <p:nvPr/>
          </p:nvSpPr>
          <p:spPr>
            <a:xfrm flipH="1">
              <a:off x="12573000" y="5524500"/>
              <a:ext cx="2347443" cy="827474"/>
            </a:xfrm>
            <a:custGeom>
              <a:avLst/>
              <a:gdLst/>
              <a:ahLst/>
              <a:cxnLst/>
              <a:rect l="l" t="t" r="r" b="b"/>
              <a:pathLst>
                <a:path w="2347443" h="827474">
                  <a:moveTo>
                    <a:pt x="2347443" y="0"/>
                  </a:moveTo>
                  <a:lnTo>
                    <a:pt x="0" y="0"/>
                  </a:lnTo>
                  <a:lnTo>
                    <a:pt x="0" y="827474"/>
                  </a:lnTo>
                  <a:lnTo>
                    <a:pt x="2347443" y="827474"/>
                  </a:lnTo>
                  <a:lnTo>
                    <a:pt x="234744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TextBox 6">
              <a:extLst>
                <a:ext uri="{FF2B5EF4-FFF2-40B4-BE49-F238E27FC236}">
                  <a16:creationId xmlns:a16="http://schemas.microsoft.com/office/drawing/2014/main" id="{87A4B95F-FDC6-5826-96FF-C9B23CB9F3AD}"/>
                </a:ext>
              </a:extLst>
            </p:cNvPr>
            <p:cNvSpPr txBox="1"/>
            <p:nvPr/>
          </p:nvSpPr>
          <p:spPr>
            <a:xfrm>
              <a:off x="7620000" y="5524500"/>
              <a:ext cx="2278479" cy="820738"/>
            </a:xfrm>
            <a:prstGeom prst="rect">
              <a:avLst/>
            </a:prstGeom>
          </p:spPr>
          <p:txBody>
            <a:bodyPr wrap="square" lIns="0" tIns="0" rIns="0" bIns="0" rtlCol="0" anchor="t">
              <a:spAutoFit/>
            </a:bodyPr>
            <a:lstStyle/>
            <a:p>
              <a:pPr marL="0" lvl="0" indent="0" algn="l">
                <a:lnSpc>
                  <a:spcPts val="6434"/>
                </a:lnSpc>
                <a:spcBef>
                  <a:spcPct val="0"/>
                </a:spcBef>
              </a:pPr>
              <a:r>
                <a:rPr lang="en-US" sz="5361" b="1" dirty="0">
                  <a:solidFill>
                    <a:srgbClr val="FFFFFF"/>
                  </a:solidFill>
                  <a:latin typeface="TT Rounds Condensed Bold"/>
                  <a:ea typeface="TT Rounds Condensed Bold"/>
                  <a:cs typeface="TT Rounds Condensed Bold"/>
                  <a:sym typeface="TT Rounds Condensed Bold"/>
                </a:rPr>
                <a:t>Stance </a:t>
              </a:r>
            </a:p>
          </p:txBody>
        </p:sp>
        <p:sp>
          <p:nvSpPr>
            <p:cNvPr id="13" name="TextBox 7">
              <a:extLst>
                <a:ext uri="{FF2B5EF4-FFF2-40B4-BE49-F238E27FC236}">
                  <a16:creationId xmlns:a16="http://schemas.microsoft.com/office/drawing/2014/main" id="{028B2284-D443-6678-F7C1-C77FE43260AF}"/>
                </a:ext>
              </a:extLst>
            </p:cNvPr>
            <p:cNvSpPr txBox="1"/>
            <p:nvPr/>
          </p:nvSpPr>
          <p:spPr>
            <a:xfrm>
              <a:off x="15087600" y="5524500"/>
              <a:ext cx="2508999" cy="820738"/>
            </a:xfrm>
            <a:prstGeom prst="rect">
              <a:avLst/>
            </a:prstGeom>
          </p:spPr>
          <p:txBody>
            <a:bodyPr wrap="square" lIns="0" tIns="0" rIns="0" bIns="0" rtlCol="0" anchor="t">
              <a:spAutoFit/>
            </a:bodyPr>
            <a:lstStyle/>
            <a:p>
              <a:pPr marL="0" lvl="0" indent="0" algn="l">
                <a:lnSpc>
                  <a:spcPts val="6434"/>
                </a:lnSpc>
                <a:spcBef>
                  <a:spcPct val="0"/>
                </a:spcBef>
              </a:pPr>
              <a:r>
                <a:rPr lang="en-US" sz="5361" b="1" dirty="0">
                  <a:solidFill>
                    <a:srgbClr val="FFFFFF"/>
                  </a:solidFill>
                  <a:latin typeface="TT Rounds Condensed Bold"/>
                  <a:ea typeface="TT Rounds Condensed Bold"/>
                  <a:cs typeface="TT Rounds Condensed Bold"/>
                  <a:sym typeface="TT Rounds Condensed Bold"/>
                </a:rPr>
                <a:t>Project</a:t>
              </a:r>
            </a:p>
          </p:txBody>
        </p:sp>
      </p:grpSp>
      <p:sp>
        <p:nvSpPr>
          <p:cNvPr id="6" name="TextBox 2">
            <a:extLst>
              <a:ext uri="{FF2B5EF4-FFF2-40B4-BE49-F238E27FC236}">
                <a16:creationId xmlns:a16="http://schemas.microsoft.com/office/drawing/2014/main" id="{EB614F89-18D6-55C1-27C5-D6F943E6BFBC}"/>
              </a:ext>
            </a:extLst>
          </p:cNvPr>
          <p:cNvSpPr txBox="1">
            <a:spLocks noGrp="1"/>
          </p:cNvSpPr>
          <p:nvPr>
            <p:ph type="title" idx="4294967295"/>
          </p:nvPr>
        </p:nvSpPr>
        <p:spPr>
          <a:xfrm>
            <a:off x="6858000" y="800100"/>
            <a:ext cx="10744200" cy="9140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900"/>
              </a:spcBef>
              <a:spcAft>
                <a:spcPts val="1800"/>
              </a:spcAft>
              <a:buClrTx/>
              <a:buSzTx/>
              <a:buFontTx/>
              <a:buNone/>
              <a:tabLst/>
              <a:defRPr/>
            </a:pPr>
            <a:r>
              <a:rPr kumimoji="0" lang="en-US" sz="6600" b="0" i="0" u="none" strike="noStrike" kern="1200" cap="none" spc="0" normalizeH="0" baseline="0" noProof="0" dirty="0">
                <a:ln>
                  <a:noFill/>
                </a:ln>
                <a:solidFill>
                  <a:srgbClr val="016A6F"/>
                </a:solidFill>
                <a:effectLst/>
                <a:uLnTx/>
                <a:uFillTx/>
                <a:latin typeface="Roboto"/>
                <a:ea typeface="Roboto Light"/>
                <a:cs typeface="Arial"/>
              </a:rPr>
              <a:t>What is practitioner enquiry?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5638800" y="419100"/>
            <a:ext cx="8382000" cy="914096"/>
          </a:xfrm>
          <a:prstGeom prst="rect">
            <a:avLst/>
          </a:prstGeom>
        </p:spPr>
        <p:txBody>
          <a:bodyPr wrap="square" lIns="0" tIns="0" rIns="0" bIns="0" rtlCol="0" anchor="t">
            <a:spAutoFit/>
          </a:bodyPr>
          <a:lstStyle/>
          <a:p>
            <a:pPr algn="l">
              <a:lnSpc>
                <a:spcPct val="90000"/>
              </a:lnSpc>
              <a:spcBef>
                <a:spcPts val="900"/>
              </a:spcBef>
              <a:spcAft>
                <a:spcPts val="1800"/>
              </a:spcAft>
            </a:pPr>
            <a:r>
              <a:rPr lang="en-US" sz="6600" dirty="0">
                <a:solidFill>
                  <a:srgbClr val="016A6F"/>
                </a:solidFill>
                <a:latin typeface="Roboto"/>
                <a:ea typeface="Roboto Light"/>
                <a:cs typeface="Arial"/>
              </a:rPr>
              <a:t>How do we enquire?</a:t>
            </a:r>
          </a:p>
        </p:txBody>
      </p:sp>
      <p:sp>
        <p:nvSpPr>
          <p:cNvPr id="9" name="TextBox 9"/>
          <p:cNvSpPr txBox="1"/>
          <p:nvPr/>
        </p:nvSpPr>
        <p:spPr>
          <a:xfrm>
            <a:off x="162053" y="7497772"/>
            <a:ext cx="5888178" cy="25853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a:lnSpc>
                <a:spcPct val="100000"/>
              </a:lnSpc>
              <a:spcBef>
                <a:spcPts val="0"/>
              </a:spcBef>
              <a:buNone/>
              <a:defRPr sz="2800">
                <a:solidFill>
                  <a:srgbClr val="016A6F"/>
                </a:solidFill>
                <a:latin typeface="Roboto"/>
                <a:ea typeface="Roboto Light"/>
                <a:cs typeface="Arial"/>
              </a:defRPr>
            </a:lvl1pPr>
          </a:lstStyle>
          <a:p>
            <a:r>
              <a:rPr lang="en-US" dirty="0"/>
              <a:t>Figure 1: Spiral on Inquiry </a:t>
            </a:r>
          </a:p>
          <a:p>
            <a:r>
              <a:rPr lang="en-US" dirty="0"/>
              <a:t>This method of enquiry has been developed in British Columbia by Judy Halbert and Linda Kaser and the network they have supported (</a:t>
            </a:r>
            <a:r>
              <a:rPr lang="en-US" dirty="0">
                <a:hlinkClick r:id="rId3"/>
              </a:rPr>
              <a:t>Network of Inquiry and Innovation</a:t>
            </a:r>
            <a:r>
              <a:rPr lang="en-US" dirty="0"/>
              <a:t>).</a:t>
            </a:r>
          </a:p>
        </p:txBody>
      </p:sp>
      <p:grpSp>
        <p:nvGrpSpPr>
          <p:cNvPr id="4" name="Group 4" descr="Figure 1: Spiral on Inquiry &#10;This method of enquiry has been developed in British Columbia by Judy Halbert and Linda Kaser and the network they have supported (Network of Inquiry and Innovation).&#10;Spiral has words Scanning - Focusing - Developing a Hunch - Learning - Taking Action - Checking"/>
          <p:cNvGrpSpPr/>
          <p:nvPr/>
        </p:nvGrpSpPr>
        <p:grpSpPr>
          <a:xfrm>
            <a:off x="255998" y="1876284"/>
            <a:ext cx="5440905" cy="5392925"/>
            <a:chOff x="0" y="0"/>
            <a:chExt cx="7254540" cy="7190567"/>
          </a:xfrm>
        </p:grpSpPr>
        <p:sp>
          <p:nvSpPr>
            <p:cNvPr id="5" name="Freeform 5"/>
            <p:cNvSpPr/>
            <p:nvPr/>
          </p:nvSpPr>
          <p:spPr>
            <a:xfrm>
              <a:off x="0" y="0"/>
              <a:ext cx="7254494" cy="7190613"/>
            </a:xfrm>
            <a:custGeom>
              <a:avLst/>
              <a:gdLst/>
              <a:ahLst/>
              <a:cxnLst/>
              <a:rect l="l" t="t" r="r" b="b"/>
              <a:pathLst>
                <a:path w="7254494" h="7190613">
                  <a:moveTo>
                    <a:pt x="0" y="0"/>
                  </a:moveTo>
                  <a:lnTo>
                    <a:pt x="7254494" y="0"/>
                  </a:lnTo>
                  <a:lnTo>
                    <a:pt x="7254494" y="7190613"/>
                  </a:lnTo>
                  <a:lnTo>
                    <a:pt x="0" y="7190613"/>
                  </a:lnTo>
                  <a:lnTo>
                    <a:pt x="0" y="0"/>
                  </a:lnTo>
                  <a:close/>
                </a:path>
              </a:pathLst>
            </a:custGeom>
            <a:blipFill>
              <a:blip r:embed="rId4"/>
              <a:stretch>
                <a:fillRect/>
              </a:stretch>
            </a:blipFill>
          </p:spPr>
          <p:txBody>
            <a:bodyPr/>
            <a:lstStyle/>
            <a:p>
              <a:endParaRPr lang="en-GB"/>
            </a:p>
          </p:txBody>
        </p:sp>
      </p:grpSp>
      <p:sp>
        <p:nvSpPr>
          <p:cNvPr id="10" name="TextBox 10"/>
          <p:cNvSpPr txBox="1"/>
          <p:nvPr/>
        </p:nvSpPr>
        <p:spPr>
          <a:xfrm>
            <a:off x="6417033" y="7497772"/>
            <a:ext cx="5453934" cy="21544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a:lnSpc>
                <a:spcPct val="100000"/>
              </a:lnSpc>
              <a:spcBef>
                <a:spcPts val="0"/>
              </a:spcBef>
              <a:buNone/>
              <a:defRPr sz="2800">
                <a:solidFill>
                  <a:srgbClr val="016A6F"/>
                </a:solidFill>
                <a:latin typeface="Roboto"/>
                <a:ea typeface="Roboto Light"/>
                <a:cs typeface="Arial"/>
              </a:defRPr>
            </a:lvl1pPr>
          </a:lstStyle>
          <a:p>
            <a:r>
              <a:rPr lang="en-US" dirty="0"/>
              <a:t> Figure 2: Practitioner enquiry as building on the process of plan-do-review (</a:t>
            </a:r>
            <a:r>
              <a:rPr lang="en-US" i="1" dirty="0"/>
              <a:t>Research Methods for understanding professional learning</a:t>
            </a:r>
            <a:r>
              <a:rPr lang="en-US" dirty="0"/>
              <a:t>, Hall and Wall( 2019))</a:t>
            </a:r>
          </a:p>
        </p:txBody>
      </p:sp>
      <p:grpSp>
        <p:nvGrpSpPr>
          <p:cNvPr id="2" name="Group 2" descr="Figure 2: Practitioner enquiry as building on the process of plan-do-review. Circle of arrows with Plan - Question - Do - Collect - Review - Share"/>
          <p:cNvGrpSpPr/>
          <p:nvPr/>
        </p:nvGrpSpPr>
        <p:grpSpPr>
          <a:xfrm>
            <a:off x="6019800" y="1866900"/>
            <a:ext cx="6080165" cy="5392925"/>
            <a:chOff x="0" y="0"/>
            <a:chExt cx="8106887" cy="7190567"/>
          </a:xfrm>
        </p:grpSpPr>
        <p:sp>
          <p:nvSpPr>
            <p:cNvPr id="3" name="Freeform 3"/>
            <p:cNvSpPr/>
            <p:nvPr/>
          </p:nvSpPr>
          <p:spPr>
            <a:xfrm>
              <a:off x="0" y="0"/>
              <a:ext cx="8106918" cy="7190613"/>
            </a:xfrm>
            <a:custGeom>
              <a:avLst/>
              <a:gdLst/>
              <a:ahLst/>
              <a:cxnLst/>
              <a:rect l="l" t="t" r="r" b="b"/>
              <a:pathLst>
                <a:path w="8106918" h="7190613">
                  <a:moveTo>
                    <a:pt x="0" y="0"/>
                  </a:moveTo>
                  <a:lnTo>
                    <a:pt x="8106918" y="0"/>
                  </a:lnTo>
                  <a:lnTo>
                    <a:pt x="8106918" y="7190613"/>
                  </a:lnTo>
                  <a:lnTo>
                    <a:pt x="0" y="7190613"/>
                  </a:lnTo>
                  <a:lnTo>
                    <a:pt x="0" y="0"/>
                  </a:lnTo>
                  <a:close/>
                </a:path>
              </a:pathLst>
            </a:custGeom>
            <a:blipFill>
              <a:blip r:embed="rId5"/>
              <a:stretch>
                <a:fillRect/>
              </a:stretch>
            </a:blipFill>
          </p:spPr>
          <p:txBody>
            <a:bodyPr/>
            <a:lstStyle/>
            <a:p>
              <a:endParaRPr lang="en-GB"/>
            </a:p>
          </p:txBody>
        </p:sp>
      </p:grpSp>
      <p:sp>
        <p:nvSpPr>
          <p:cNvPr id="11" name="TextBox 11"/>
          <p:cNvSpPr txBox="1"/>
          <p:nvPr/>
        </p:nvSpPr>
        <p:spPr>
          <a:xfrm>
            <a:off x="13106400" y="7581900"/>
            <a:ext cx="4391323" cy="25853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a:lnSpc>
                <a:spcPct val="100000"/>
              </a:lnSpc>
              <a:spcBef>
                <a:spcPts val="0"/>
              </a:spcBef>
              <a:buNone/>
              <a:defRPr sz="2800">
                <a:solidFill>
                  <a:srgbClr val="016A6F"/>
                </a:solidFill>
                <a:latin typeface="Roboto"/>
                <a:ea typeface="Roboto Light"/>
                <a:cs typeface="Arial"/>
              </a:defRPr>
            </a:lvl1pPr>
          </a:lstStyle>
          <a:p>
            <a:r>
              <a:rPr lang="en-US" dirty="0"/>
              <a:t>Figure 3: Action Research Model (</a:t>
            </a:r>
            <a:r>
              <a:rPr lang="en-GB" dirty="0"/>
              <a:t>adapted from </a:t>
            </a:r>
            <a:r>
              <a:rPr lang="en-GB" i="1" dirty="0"/>
              <a:t>Action Research: Improving Schools and Empowering Educators“, </a:t>
            </a:r>
            <a:r>
              <a:rPr lang="en-GB" dirty="0" err="1"/>
              <a:t>Mertler</a:t>
            </a:r>
            <a:r>
              <a:rPr lang="en-GB" dirty="0"/>
              <a:t> &amp; Charles (2008))</a:t>
            </a:r>
            <a:endParaRPr lang="en-US" dirty="0"/>
          </a:p>
        </p:txBody>
      </p:sp>
      <p:grpSp>
        <p:nvGrpSpPr>
          <p:cNvPr id="6" name="Group 6" descr="Figure 3: Action Research Model&#10;"/>
          <p:cNvGrpSpPr/>
          <p:nvPr/>
        </p:nvGrpSpPr>
        <p:grpSpPr>
          <a:xfrm>
            <a:off x="12344400" y="1866900"/>
            <a:ext cx="5660733" cy="5553216"/>
            <a:chOff x="-302294" y="0"/>
            <a:chExt cx="7547644" cy="7404289"/>
          </a:xfrm>
        </p:grpSpPr>
        <p:sp>
          <p:nvSpPr>
            <p:cNvPr id="7" name="Freeform 7" descr="Figure 3 Action Research Model has circle of arrows with Identify the focus - Use research to inform your thinking - identify your specific focus - plan and implement your intervention - gather data - analysing data - evaluate and report the results - take informed action"/>
            <p:cNvSpPr/>
            <p:nvPr/>
          </p:nvSpPr>
          <p:spPr>
            <a:xfrm>
              <a:off x="-302294" y="0"/>
              <a:ext cx="7547644" cy="7404289"/>
            </a:xfrm>
            <a:custGeom>
              <a:avLst/>
              <a:gdLst/>
              <a:ahLst/>
              <a:cxnLst/>
              <a:rect l="l" t="t" r="r" b="b"/>
              <a:pathLst>
                <a:path w="7245350" h="7190613">
                  <a:moveTo>
                    <a:pt x="0" y="0"/>
                  </a:moveTo>
                  <a:lnTo>
                    <a:pt x="7245350" y="0"/>
                  </a:lnTo>
                  <a:lnTo>
                    <a:pt x="7245350" y="7190613"/>
                  </a:lnTo>
                  <a:lnTo>
                    <a:pt x="0" y="7190613"/>
                  </a:lnTo>
                  <a:lnTo>
                    <a:pt x="0" y="0"/>
                  </a:lnTo>
                  <a:close/>
                </a:path>
              </a:pathLst>
            </a:custGeom>
            <a:blipFill>
              <a:blip r:embed="rId6"/>
              <a:stretch>
                <a:fillRect/>
              </a:stretch>
            </a:blipFill>
          </p:spPr>
          <p:txBody>
            <a:bodyPr/>
            <a:lstStyle/>
            <a:p>
              <a:endParaRPr lang="en-GB"/>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0200" y="2781300"/>
            <a:ext cx="13563600" cy="6771084"/>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GB" sz="3300" dirty="0">
                <a:latin typeface="Roboto" panose="02000000000000000000" pitchFamily="2" charset="0"/>
                <a:ea typeface="Roboto" panose="02000000000000000000" pitchFamily="2" charset="0"/>
              </a:rPr>
              <a:t>Enquiry always starts with a problem or deficit.</a:t>
            </a:r>
          </a:p>
          <a:p>
            <a:pPr marL="457200" indent="-457200">
              <a:lnSpc>
                <a:spcPct val="150000"/>
              </a:lnSpc>
              <a:buFont typeface="Arial" panose="020B0604020202020204" pitchFamily="34" charset="0"/>
              <a:buChar char="•"/>
            </a:pPr>
            <a:r>
              <a:rPr lang="en-GB" sz="3300" dirty="0">
                <a:latin typeface="Roboto" panose="02000000000000000000" pitchFamily="2" charset="0"/>
                <a:ea typeface="Roboto" panose="02000000000000000000" pitchFamily="2" charset="0"/>
              </a:rPr>
              <a:t>It’s too time-consuming to be practical.</a:t>
            </a:r>
          </a:p>
          <a:p>
            <a:pPr marL="457200" indent="-457200">
              <a:lnSpc>
                <a:spcPct val="150000"/>
              </a:lnSpc>
              <a:buFont typeface="Arial" panose="020B0604020202020204" pitchFamily="34" charset="0"/>
              <a:buChar char="•"/>
            </a:pPr>
            <a:r>
              <a:rPr lang="en-GB" sz="3300" dirty="0">
                <a:latin typeface="Roboto" panose="02000000000000000000" pitchFamily="2" charset="0"/>
                <a:ea typeface="Roboto" panose="02000000000000000000" pitchFamily="2" charset="0"/>
              </a:rPr>
              <a:t>You must collect numerical data and produce graphs.</a:t>
            </a:r>
          </a:p>
          <a:p>
            <a:pPr marL="457200" indent="-457200">
              <a:lnSpc>
                <a:spcPct val="150000"/>
              </a:lnSpc>
              <a:buFont typeface="Arial" panose="020B0604020202020204" pitchFamily="34" charset="0"/>
              <a:buChar char="•"/>
            </a:pPr>
            <a:r>
              <a:rPr lang="en-GB" sz="3300" dirty="0">
                <a:latin typeface="Roboto" panose="02000000000000000000" pitchFamily="2" charset="0"/>
                <a:ea typeface="Roboto" panose="02000000000000000000" pitchFamily="2" charset="0"/>
              </a:rPr>
              <a:t>You need a control group to make it valid.</a:t>
            </a:r>
          </a:p>
          <a:p>
            <a:pPr marL="457200" indent="-457200">
              <a:lnSpc>
                <a:spcPct val="150000"/>
              </a:lnSpc>
              <a:buFont typeface="Arial" panose="020B0604020202020204" pitchFamily="34" charset="0"/>
              <a:buChar char="•"/>
            </a:pPr>
            <a:r>
              <a:rPr lang="en-GB" sz="3300" dirty="0">
                <a:latin typeface="Roboto" panose="02000000000000000000" pitchFamily="2" charset="0"/>
                <a:ea typeface="Roboto" panose="02000000000000000000" pitchFamily="2" charset="0"/>
              </a:rPr>
              <a:t>It will lead to a definitive answer.</a:t>
            </a:r>
          </a:p>
          <a:p>
            <a:pPr marL="457200" indent="-457200">
              <a:lnSpc>
                <a:spcPct val="150000"/>
              </a:lnSpc>
              <a:buFont typeface="Arial" panose="020B0604020202020204" pitchFamily="34" charset="0"/>
              <a:buChar char="•"/>
            </a:pPr>
            <a:r>
              <a:rPr lang="en-GB" sz="3300" dirty="0">
                <a:latin typeface="Roboto" panose="02000000000000000000" pitchFamily="2" charset="0"/>
                <a:ea typeface="Roboto" panose="02000000000000000000" pitchFamily="2" charset="0"/>
              </a:rPr>
              <a:t>Only senior staff or researchers can do enquiry.</a:t>
            </a:r>
          </a:p>
          <a:p>
            <a:pPr marL="457200" indent="-457200">
              <a:lnSpc>
                <a:spcPct val="150000"/>
              </a:lnSpc>
              <a:buFont typeface="Arial" panose="020B0604020202020204" pitchFamily="34" charset="0"/>
              <a:buChar char="•"/>
            </a:pPr>
            <a:r>
              <a:rPr lang="en-GB" sz="3300" dirty="0">
                <a:latin typeface="Roboto" panose="02000000000000000000" pitchFamily="2" charset="0"/>
                <a:ea typeface="Roboto" panose="02000000000000000000" pitchFamily="2" charset="0"/>
              </a:rPr>
              <a:t>You need to publish your findings for it to be worthwhile.</a:t>
            </a:r>
          </a:p>
          <a:p>
            <a:pPr marL="457200" indent="-457200">
              <a:lnSpc>
                <a:spcPct val="150000"/>
              </a:lnSpc>
              <a:buFont typeface="Arial" panose="020B0604020202020204" pitchFamily="34" charset="0"/>
              <a:buChar char="•"/>
            </a:pPr>
            <a:r>
              <a:rPr lang="en-GB" sz="3300" dirty="0">
                <a:latin typeface="Roboto" panose="02000000000000000000" pitchFamily="2" charset="0"/>
                <a:ea typeface="Roboto" panose="02000000000000000000" pitchFamily="2" charset="0"/>
              </a:rPr>
              <a:t>It has to be done alone.</a:t>
            </a:r>
            <a:br>
              <a:rPr lang="en-GB" sz="3300" dirty="0">
                <a:latin typeface="Roboto" panose="02000000000000000000" pitchFamily="2" charset="0"/>
                <a:ea typeface="Roboto" panose="02000000000000000000" pitchFamily="2" charset="0"/>
              </a:rPr>
            </a:br>
            <a:endParaRPr lang="en-GB" sz="3300" dirty="0">
              <a:latin typeface="Roboto" panose="02000000000000000000" pitchFamily="2" charset="0"/>
              <a:ea typeface="Roboto" panose="02000000000000000000" pitchFamily="2" charset="0"/>
            </a:endParaRPr>
          </a:p>
        </p:txBody>
      </p:sp>
      <p:sp>
        <p:nvSpPr>
          <p:cNvPr id="3" name="TextBox 3"/>
          <p:cNvSpPr txBox="1">
            <a:spLocks noGrp="1"/>
          </p:cNvSpPr>
          <p:nvPr>
            <p:ph type="title" idx="4294967295"/>
          </p:nvPr>
        </p:nvSpPr>
        <p:spPr>
          <a:xfrm>
            <a:off x="3581400" y="876300"/>
            <a:ext cx="10210800" cy="9140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nSpc>
                <a:spcPct val="90000"/>
              </a:lnSpc>
              <a:spcBef>
                <a:spcPts val="900"/>
              </a:spcBef>
              <a:spcAft>
                <a:spcPts val="1800"/>
              </a:spcAft>
              <a:defRPr sz="6600">
                <a:solidFill>
                  <a:srgbClr val="016A6F"/>
                </a:solidFill>
                <a:latin typeface="Roboto"/>
                <a:ea typeface="Roboto Light"/>
                <a:cs typeface="Arial"/>
              </a:defRPr>
            </a:lvl1pPr>
          </a:lstStyle>
          <a:p>
            <a:pPr marL="0" marR="0" lvl="0" indent="0" algn="l" defTabSz="914400" rtl="0" eaLnBrk="1" fontAlgn="auto" latinLnBrk="0" hangingPunct="1">
              <a:lnSpc>
                <a:spcPct val="90000"/>
              </a:lnSpc>
              <a:spcBef>
                <a:spcPts val="900"/>
              </a:spcBef>
              <a:spcAft>
                <a:spcPts val="1800"/>
              </a:spcAft>
              <a:buClrTx/>
              <a:buSzTx/>
              <a:buFontTx/>
              <a:buNone/>
              <a:tabLst/>
              <a:defRPr/>
            </a:pPr>
            <a:r>
              <a:rPr kumimoji="0" lang="en-US" sz="6600" b="0" i="0" u="none" strike="noStrike" kern="1200" cap="none" spc="0" normalizeH="0" baseline="0" noProof="0" dirty="0">
                <a:ln>
                  <a:noFill/>
                </a:ln>
                <a:solidFill>
                  <a:srgbClr val="016A6F"/>
                </a:solidFill>
                <a:effectLst/>
                <a:uLnTx/>
                <a:uFillTx/>
                <a:latin typeface="Roboto"/>
                <a:ea typeface="Roboto Light"/>
                <a:cs typeface="Arial"/>
              </a:rPr>
              <a:t>Practitioner </a:t>
            </a:r>
            <a:r>
              <a:rPr lang="en-US" dirty="0"/>
              <a:t>e</a:t>
            </a:r>
            <a:r>
              <a:rPr kumimoji="0" lang="en-US" sz="6600" b="0" i="0" u="none" strike="noStrike" kern="1200" cap="none" spc="0" normalizeH="0" baseline="0" noProof="0" dirty="0" err="1">
                <a:ln>
                  <a:noFill/>
                </a:ln>
                <a:solidFill>
                  <a:srgbClr val="016A6F"/>
                </a:solidFill>
                <a:effectLst/>
                <a:uLnTx/>
                <a:uFillTx/>
                <a:latin typeface="Roboto"/>
                <a:ea typeface="Roboto Light"/>
                <a:cs typeface="Arial"/>
              </a:rPr>
              <a:t>nquiry</a:t>
            </a:r>
            <a:r>
              <a:rPr kumimoji="0" lang="en-US" sz="6600" b="0" i="0" u="none" strike="noStrike" kern="1200" cap="none" spc="0" normalizeH="0" baseline="0" noProof="0" dirty="0">
                <a:ln>
                  <a:noFill/>
                </a:ln>
                <a:solidFill>
                  <a:srgbClr val="016A6F"/>
                </a:solidFill>
                <a:effectLst/>
                <a:uLnTx/>
                <a:uFillTx/>
                <a:latin typeface="Roboto"/>
                <a:ea typeface="Roboto Light"/>
                <a:cs typeface="Arial"/>
              </a:rPr>
              <a:t> </a:t>
            </a:r>
            <a:r>
              <a:rPr lang="en-US" dirty="0"/>
              <a:t>m</a:t>
            </a:r>
            <a:r>
              <a:rPr kumimoji="0" lang="en-US" sz="6600" b="0" i="0" u="none" strike="noStrike" kern="1200" cap="none" spc="0" normalizeH="0" baseline="0" noProof="0" dirty="0" err="1">
                <a:ln>
                  <a:noFill/>
                </a:ln>
                <a:solidFill>
                  <a:srgbClr val="016A6F"/>
                </a:solidFill>
                <a:effectLst/>
                <a:uLnTx/>
                <a:uFillTx/>
                <a:latin typeface="Roboto"/>
                <a:ea typeface="Roboto Light"/>
                <a:cs typeface="Arial"/>
              </a:rPr>
              <a:t>yths</a:t>
            </a:r>
            <a:endParaRPr kumimoji="0" lang="en-US" sz="6600" b="0" i="0" u="none" strike="noStrike" kern="1200" cap="none" spc="0" normalizeH="0" baseline="0" noProof="0" dirty="0">
              <a:ln>
                <a:noFill/>
              </a:ln>
              <a:solidFill>
                <a:srgbClr val="016A6F"/>
              </a:solidFill>
              <a:effectLst/>
              <a:uLnTx/>
              <a:uFillTx/>
              <a:latin typeface="Roboto"/>
              <a:ea typeface="Roboto Light"/>
              <a:cs typeface="Arial"/>
            </a:endParaRPr>
          </a:p>
        </p:txBody>
      </p:sp>
      <p:grpSp>
        <p:nvGrpSpPr>
          <p:cNvPr id="7" name="Group 6" descr="Activity Icon">
            <a:extLst>
              <a:ext uri="{FF2B5EF4-FFF2-40B4-BE49-F238E27FC236}">
                <a16:creationId xmlns:a16="http://schemas.microsoft.com/office/drawing/2014/main" id="{78F2D2C6-6634-8871-FE4A-36CC9B89A327}"/>
              </a:ext>
            </a:extLst>
          </p:cNvPr>
          <p:cNvGrpSpPr/>
          <p:nvPr/>
        </p:nvGrpSpPr>
        <p:grpSpPr>
          <a:xfrm>
            <a:off x="15316200" y="952500"/>
            <a:ext cx="1800636" cy="2214265"/>
            <a:chOff x="15773400" y="266700"/>
            <a:chExt cx="1800636" cy="2214265"/>
          </a:xfrm>
        </p:grpSpPr>
        <p:sp>
          <p:nvSpPr>
            <p:cNvPr id="8" name="Freeform 2" descr="Activity indicated by circle of hands">
              <a:extLst>
                <a:ext uri="{FF2B5EF4-FFF2-40B4-BE49-F238E27FC236}">
                  <a16:creationId xmlns:a16="http://schemas.microsoft.com/office/drawing/2014/main" id="{5EF813BD-CEF5-772D-ED3D-691FF0133ECD}"/>
                </a:ext>
              </a:extLst>
            </p:cNvPr>
            <p:cNvSpPr/>
            <p:nvPr/>
          </p:nvSpPr>
          <p:spPr>
            <a:xfrm>
              <a:off x="15773400" y="266700"/>
              <a:ext cx="1800636" cy="1692598"/>
            </a:xfrm>
            <a:custGeom>
              <a:avLst/>
              <a:gdLst/>
              <a:ahLst/>
              <a:cxnLst/>
              <a:rect l="l" t="t" r="r" b="b"/>
              <a:pathLst>
                <a:path w="1800636" h="1692598">
                  <a:moveTo>
                    <a:pt x="0" y="0"/>
                  </a:moveTo>
                  <a:lnTo>
                    <a:pt x="1800636" y="0"/>
                  </a:lnTo>
                  <a:lnTo>
                    <a:pt x="1800636" y="1692598"/>
                  </a:lnTo>
                  <a:lnTo>
                    <a:pt x="0" y="1692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8">
              <a:extLst>
                <a:ext uri="{FF2B5EF4-FFF2-40B4-BE49-F238E27FC236}">
                  <a16:creationId xmlns:a16="http://schemas.microsoft.com/office/drawing/2014/main" id="{A26A885C-E303-D95A-B9D7-6C7726B2B696}"/>
                </a:ext>
              </a:extLst>
            </p:cNvPr>
            <p:cNvSpPr txBox="1"/>
            <p:nvPr/>
          </p:nvSpPr>
          <p:spPr>
            <a:xfrm>
              <a:off x="16154400" y="2019300"/>
              <a:ext cx="1219200" cy="461665"/>
            </a:xfrm>
            <a:prstGeom prst="rect">
              <a:avLst/>
            </a:prstGeom>
            <a:noFill/>
          </p:spPr>
          <p:txBody>
            <a:bodyPr wrap="square">
              <a:spAutoFit/>
            </a:bodyPr>
            <a:lstStyle/>
            <a:p>
              <a:r>
                <a:rPr lang="en-US" sz="2400" dirty="0">
                  <a:solidFill>
                    <a:srgbClr val="100F0D"/>
                  </a:solidFill>
                  <a:latin typeface="Public Sans"/>
                </a:rPr>
                <a:t>Activity</a:t>
              </a:r>
              <a:endParaRPr lang="en-GB" sz="2400"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Photo of two young children using magnifying glasses to examine leaves on a tree stump">
            <a:extLst>
              <a:ext uri="{FF2B5EF4-FFF2-40B4-BE49-F238E27FC236}">
                <a16:creationId xmlns:a16="http://schemas.microsoft.com/office/drawing/2014/main" id="{27CDA63D-447A-C42E-9373-07626230A759}"/>
              </a:ext>
            </a:extLst>
          </p:cNvPr>
          <p:cNvGrpSpPr/>
          <p:nvPr/>
        </p:nvGrpSpPr>
        <p:grpSpPr>
          <a:xfrm>
            <a:off x="5486400" y="723900"/>
            <a:ext cx="6910399" cy="5181600"/>
            <a:chOff x="0" y="0"/>
            <a:chExt cx="10128265" cy="7596200"/>
          </a:xfrm>
        </p:grpSpPr>
        <p:sp>
          <p:nvSpPr>
            <p:cNvPr id="4" name="Freeform 3">
              <a:extLst>
                <a:ext uri="{FF2B5EF4-FFF2-40B4-BE49-F238E27FC236}">
                  <a16:creationId xmlns:a16="http://schemas.microsoft.com/office/drawing/2014/main" id="{CC6B3389-E5D8-C63B-5A14-D0F4BA74FABE}"/>
                </a:ext>
              </a:extLst>
            </p:cNvPr>
            <p:cNvSpPr/>
            <p:nvPr/>
          </p:nvSpPr>
          <p:spPr>
            <a:xfrm>
              <a:off x="0" y="0"/>
              <a:ext cx="10128250" cy="7596251"/>
            </a:xfrm>
            <a:custGeom>
              <a:avLst/>
              <a:gdLst/>
              <a:ahLst/>
              <a:cxnLst/>
              <a:rect l="l" t="t" r="r" b="b"/>
              <a:pathLst>
                <a:path w="10128250" h="7596251">
                  <a:moveTo>
                    <a:pt x="0" y="0"/>
                  </a:moveTo>
                  <a:lnTo>
                    <a:pt x="10128250" y="0"/>
                  </a:lnTo>
                  <a:lnTo>
                    <a:pt x="10128250" y="7596251"/>
                  </a:lnTo>
                  <a:lnTo>
                    <a:pt x="0" y="7596251"/>
                  </a:lnTo>
                  <a:lnTo>
                    <a:pt x="0" y="0"/>
                  </a:lnTo>
                  <a:close/>
                </a:path>
              </a:pathLst>
            </a:custGeom>
            <a:blipFill>
              <a:blip r:embed="rId3"/>
              <a:stretch>
                <a:fillRect/>
              </a:stretch>
            </a:blipFill>
          </p:spPr>
          <p:txBody>
            <a:bodyPr/>
            <a:lstStyle/>
            <a:p>
              <a:endParaRPr lang="en-GB"/>
            </a:p>
          </p:txBody>
        </p:sp>
      </p:grpSp>
      <p:sp>
        <p:nvSpPr>
          <p:cNvPr id="5" name="TextBox 2">
            <a:extLst>
              <a:ext uri="{FF2B5EF4-FFF2-40B4-BE49-F238E27FC236}">
                <a16:creationId xmlns:a16="http://schemas.microsoft.com/office/drawing/2014/main" id="{93DA5798-7AA0-EC4E-46BE-8D27EF2ED483}"/>
              </a:ext>
            </a:extLst>
          </p:cNvPr>
          <p:cNvSpPr txBox="1"/>
          <p:nvPr/>
        </p:nvSpPr>
        <p:spPr>
          <a:xfrm>
            <a:off x="2057400" y="6210300"/>
            <a:ext cx="13563600" cy="3393237"/>
          </a:xfrm>
          <a:prstGeom prst="rect">
            <a:avLst/>
          </a:prstGeom>
        </p:spPr>
        <p:txBody>
          <a:bodyPr wrap="square" lIns="0" tIns="0" rIns="0" bIns="0" rtlCol="0" anchor="t">
            <a:spAutoFit/>
          </a:bodyPr>
          <a:lstStyle/>
          <a:p>
            <a:pPr algn="ctr"/>
            <a:r>
              <a:rPr lang="en-US" sz="6600" dirty="0">
                <a:solidFill>
                  <a:srgbClr val="80379B"/>
                </a:solidFill>
                <a:latin typeface="Roboto" panose="02000000000000000000" pitchFamily="2" charset="0"/>
                <a:ea typeface="Roboto" panose="02000000000000000000" pitchFamily="2" charset="0"/>
                <a:cs typeface="Public Sans" panose="020B0604020202020204" charset="0"/>
              </a:rPr>
              <a:t>Start with your learners</a:t>
            </a:r>
          </a:p>
          <a:p>
            <a:pPr>
              <a:spcBef>
                <a:spcPts val="900"/>
              </a:spcBef>
              <a:spcAft>
                <a:spcPts val="1800"/>
              </a:spcAft>
            </a:pPr>
            <a:r>
              <a:rPr lang="en-US" sz="6600" dirty="0">
                <a:solidFill>
                  <a:srgbClr val="016A6F"/>
                </a:solidFill>
                <a:latin typeface="Roboto"/>
                <a:ea typeface="Roboto Light"/>
                <a:cs typeface="Arial"/>
              </a:rPr>
              <a:t>Take time to consider their needs</a:t>
            </a:r>
          </a:p>
          <a:p>
            <a:pPr algn="ctr"/>
            <a:r>
              <a:rPr lang="en-US" sz="6600" dirty="0">
                <a:solidFill>
                  <a:srgbClr val="00ABB5"/>
                </a:solidFill>
                <a:latin typeface="Roboto" panose="02000000000000000000" pitchFamily="2" charset="0"/>
                <a:ea typeface="Roboto" panose="02000000000000000000" pitchFamily="2" charset="0"/>
                <a:cs typeface="Public Sans" panose="020B0604020202020204" charset="0"/>
              </a:rPr>
              <a:t>What's the priority for them?</a:t>
            </a:r>
          </a:p>
        </p:txBody>
      </p:sp>
      <p:sp>
        <p:nvSpPr>
          <p:cNvPr id="6" name="Title 5">
            <a:extLst>
              <a:ext uri="{FF2B5EF4-FFF2-40B4-BE49-F238E27FC236}">
                <a16:creationId xmlns:a16="http://schemas.microsoft.com/office/drawing/2014/main" id="{EEC0D5D8-9601-4D1A-ECBF-FAA92ACBF527}"/>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It comes back to…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5562600" y="723900"/>
            <a:ext cx="7293672" cy="914096"/>
          </a:xfrm>
          <a:prstGeom prst="rect">
            <a:avLst/>
          </a:prstGeom>
        </p:spPr>
        <p:txBody>
          <a:bodyPr wrap="square" lIns="0" tIns="0" rIns="0" bIns="0" rtlCol="0" anchor="t">
            <a:spAutoFit/>
          </a:bodyPr>
          <a:lstStyle/>
          <a:p>
            <a:pPr algn="l">
              <a:lnSpc>
                <a:spcPct val="90000"/>
              </a:lnSpc>
              <a:spcBef>
                <a:spcPts val="900"/>
              </a:spcBef>
              <a:spcAft>
                <a:spcPts val="1800"/>
              </a:spcAft>
            </a:pPr>
            <a:r>
              <a:rPr lang="en-US" sz="6600" dirty="0">
                <a:solidFill>
                  <a:srgbClr val="016A6F"/>
                </a:solidFill>
                <a:latin typeface="Roboto"/>
                <a:ea typeface="Roboto Light"/>
                <a:cs typeface="Arial"/>
              </a:rPr>
              <a:t>Group discussion</a:t>
            </a:r>
          </a:p>
        </p:txBody>
      </p:sp>
      <p:sp>
        <p:nvSpPr>
          <p:cNvPr id="3" name="TextBox 3"/>
          <p:cNvSpPr txBox="1"/>
          <p:nvPr/>
        </p:nvSpPr>
        <p:spPr>
          <a:xfrm>
            <a:off x="533400" y="1638300"/>
            <a:ext cx="17449800" cy="8940909"/>
          </a:xfrm>
          <a:prstGeom prst="rect">
            <a:avLst/>
          </a:prstGeom>
        </p:spPr>
        <p:txBody>
          <a:bodyPr wrap="square" lIns="0" tIns="0" rIns="0" bIns="0" rtlCol="0" anchor="t">
            <a:spAutoFit/>
          </a:bodyPr>
          <a:lstStyle/>
          <a:p>
            <a:pPr algn="l">
              <a:lnSpc>
                <a:spcPct val="150000"/>
              </a:lnSpc>
            </a:pPr>
            <a:r>
              <a:rPr lang="en-US" sz="4000" dirty="0">
                <a:solidFill>
                  <a:srgbClr val="000000"/>
                </a:solidFill>
                <a:latin typeface="Roboto" panose="02000000000000000000" pitchFamily="2" charset="0"/>
                <a:ea typeface="Roboto" panose="02000000000000000000" pitchFamily="2" charset="0"/>
              </a:rPr>
              <a:t>One at a time:</a:t>
            </a:r>
          </a:p>
          <a:p>
            <a:pPr marL="571500" indent="-571500" algn="l">
              <a:lnSpc>
                <a:spcPct val="150000"/>
              </a:lnSpc>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Briefly introduce the area and theme of your enquiry and why this interests you.</a:t>
            </a:r>
          </a:p>
          <a:p>
            <a:pPr marL="571500" indent="-571500" algn="l">
              <a:lnSpc>
                <a:spcPct val="150000"/>
              </a:lnSpc>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Share your enquiry question (if you have settled on this).</a:t>
            </a:r>
          </a:p>
          <a:p>
            <a:pPr algn="l">
              <a:lnSpc>
                <a:spcPct val="150000"/>
              </a:lnSpc>
            </a:pPr>
            <a:endParaRPr lang="en-US" sz="2000" dirty="0">
              <a:solidFill>
                <a:srgbClr val="000000"/>
              </a:solidFill>
              <a:latin typeface="Roboto" panose="02000000000000000000" pitchFamily="2" charset="0"/>
              <a:ea typeface="Roboto" panose="02000000000000000000" pitchFamily="2" charset="0"/>
            </a:endParaRPr>
          </a:p>
          <a:p>
            <a:pPr>
              <a:lnSpc>
                <a:spcPct val="150000"/>
              </a:lnSpc>
            </a:pPr>
            <a:r>
              <a:rPr lang="en-US" sz="4000" dirty="0">
                <a:solidFill>
                  <a:srgbClr val="000000"/>
                </a:solidFill>
                <a:latin typeface="Roboto" panose="02000000000000000000" pitchFamily="2" charset="0"/>
                <a:ea typeface="Roboto" panose="02000000000000000000" pitchFamily="2" charset="0"/>
              </a:rPr>
              <a:t>As a group:</a:t>
            </a:r>
          </a:p>
          <a:p>
            <a:pPr marL="571500" indent="-571500" algn="l">
              <a:lnSpc>
                <a:spcPct val="150000"/>
              </a:lnSpc>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Take time to discuss some of the enquiry questions.</a:t>
            </a:r>
          </a:p>
          <a:p>
            <a:pPr marL="571500" indent="-571500" algn="l">
              <a:lnSpc>
                <a:spcPct val="150000"/>
              </a:lnSpc>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Ask what/who/when and what evidence questions to help with planning (you can use the additional coaching questions to help focus the discussion).</a:t>
            </a:r>
          </a:p>
          <a:p>
            <a:pPr marL="571500" indent="-571500" algn="l">
              <a:lnSpc>
                <a:spcPct val="150000"/>
              </a:lnSpc>
              <a:buFont typeface="Arial" panose="020B0604020202020204" pitchFamily="34" charset="0"/>
              <a:buChar char="•"/>
            </a:pPr>
            <a:endParaRPr lang="en-US" sz="2000" dirty="0">
              <a:solidFill>
                <a:srgbClr val="000000"/>
              </a:solidFill>
              <a:latin typeface="Roboto" panose="02000000000000000000" pitchFamily="2" charset="0"/>
              <a:ea typeface="Roboto" panose="02000000000000000000" pitchFamily="2" charset="0"/>
            </a:endParaRPr>
          </a:p>
          <a:p>
            <a:pPr>
              <a:lnSpc>
                <a:spcPct val="150000"/>
              </a:lnSpc>
            </a:pPr>
            <a:r>
              <a:rPr lang="en-US" sz="4000" dirty="0">
                <a:solidFill>
                  <a:srgbClr val="000000"/>
                </a:solidFill>
                <a:latin typeface="Roboto" panose="02000000000000000000" pitchFamily="2" charset="0"/>
                <a:ea typeface="Roboto" panose="02000000000000000000" pitchFamily="2" charset="0"/>
              </a:rPr>
              <a:t>All together:</a:t>
            </a:r>
          </a:p>
          <a:p>
            <a:pPr marL="571500" indent="-571500">
              <a:lnSpc>
                <a:spcPct val="150000"/>
              </a:lnSpc>
              <a:buFont typeface="Arial" panose="020B0604020202020204" pitchFamily="34" charset="0"/>
              <a:buChar char="•"/>
            </a:pPr>
            <a:r>
              <a:rPr lang="en-US" sz="3300" dirty="0">
                <a:solidFill>
                  <a:srgbClr val="000000"/>
                </a:solidFill>
                <a:latin typeface="Roboto" panose="02000000000000000000" pitchFamily="2" charset="0"/>
                <a:ea typeface="Roboto" panose="02000000000000000000" pitchFamily="2" charset="0"/>
              </a:rPr>
              <a:t>One or two people from each group share any questions that arise from these discussions.</a:t>
            </a:r>
          </a:p>
          <a:p>
            <a:pPr algn="l">
              <a:lnSpc>
                <a:spcPct val="150000"/>
              </a:lnSpc>
            </a:pPr>
            <a:endParaRPr lang="en-US" sz="3300" dirty="0">
              <a:solidFill>
                <a:srgbClr val="000000"/>
              </a:solidFill>
              <a:latin typeface="Roboto" panose="02000000000000000000" pitchFamily="2" charset="0"/>
              <a:ea typeface="Roboto" panose="02000000000000000000" pitchFamily="2" charset="0"/>
            </a:endParaRPr>
          </a:p>
        </p:txBody>
      </p:sp>
      <p:grpSp>
        <p:nvGrpSpPr>
          <p:cNvPr id="7" name="Group 6" descr="Activity Icon">
            <a:extLst>
              <a:ext uri="{FF2B5EF4-FFF2-40B4-BE49-F238E27FC236}">
                <a16:creationId xmlns:a16="http://schemas.microsoft.com/office/drawing/2014/main" id="{D48CF3CA-0CF0-5AAF-FAA0-6EC4A3B35DD1}"/>
              </a:ext>
            </a:extLst>
          </p:cNvPr>
          <p:cNvGrpSpPr/>
          <p:nvPr/>
        </p:nvGrpSpPr>
        <p:grpSpPr>
          <a:xfrm>
            <a:off x="15773400" y="495300"/>
            <a:ext cx="1800636" cy="2214265"/>
            <a:chOff x="15773400" y="266700"/>
            <a:chExt cx="1800636" cy="2214265"/>
          </a:xfrm>
        </p:grpSpPr>
        <p:sp>
          <p:nvSpPr>
            <p:cNvPr id="8" name="Freeform 2" descr="Activity indicated by circle of hands">
              <a:extLst>
                <a:ext uri="{FF2B5EF4-FFF2-40B4-BE49-F238E27FC236}">
                  <a16:creationId xmlns:a16="http://schemas.microsoft.com/office/drawing/2014/main" id="{9573CE44-38D1-B571-B485-CD6C16807940}"/>
                </a:ext>
              </a:extLst>
            </p:cNvPr>
            <p:cNvSpPr/>
            <p:nvPr/>
          </p:nvSpPr>
          <p:spPr>
            <a:xfrm>
              <a:off x="15773400" y="266700"/>
              <a:ext cx="1800636" cy="1692598"/>
            </a:xfrm>
            <a:custGeom>
              <a:avLst/>
              <a:gdLst/>
              <a:ahLst/>
              <a:cxnLst/>
              <a:rect l="l" t="t" r="r" b="b"/>
              <a:pathLst>
                <a:path w="1800636" h="1692598">
                  <a:moveTo>
                    <a:pt x="0" y="0"/>
                  </a:moveTo>
                  <a:lnTo>
                    <a:pt x="1800636" y="0"/>
                  </a:lnTo>
                  <a:lnTo>
                    <a:pt x="1800636" y="1692598"/>
                  </a:lnTo>
                  <a:lnTo>
                    <a:pt x="0" y="1692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8">
              <a:extLst>
                <a:ext uri="{FF2B5EF4-FFF2-40B4-BE49-F238E27FC236}">
                  <a16:creationId xmlns:a16="http://schemas.microsoft.com/office/drawing/2014/main" id="{9E591494-1737-7B7C-91C3-0C6850AEF4D2}"/>
                </a:ext>
              </a:extLst>
            </p:cNvPr>
            <p:cNvSpPr txBox="1"/>
            <p:nvPr/>
          </p:nvSpPr>
          <p:spPr>
            <a:xfrm>
              <a:off x="16154400" y="2019300"/>
              <a:ext cx="1219200" cy="461665"/>
            </a:xfrm>
            <a:prstGeom prst="rect">
              <a:avLst/>
            </a:prstGeom>
            <a:noFill/>
          </p:spPr>
          <p:txBody>
            <a:bodyPr wrap="square">
              <a:spAutoFit/>
            </a:bodyPr>
            <a:lstStyle/>
            <a:p>
              <a:r>
                <a:rPr lang="en-US" sz="2400" dirty="0">
                  <a:solidFill>
                    <a:srgbClr val="100F0D"/>
                  </a:solidFill>
                  <a:latin typeface="Public Sans"/>
                </a:rPr>
                <a:t>Activity</a:t>
              </a:r>
              <a:endParaRPr lang="en-GB" sz="2400"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latin typeface="Roboto" panose="02000000000000000000" pitchFamily="2" charset="0"/>
                <a:ea typeface="Roboto" panose="02000000000000000000" pitchFamily="2" charset="0"/>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sp>
        <p:nvSpPr>
          <p:cNvPr id="6" name="TextBox 6"/>
          <p:cNvSpPr txBox="1">
            <a:spLocks noGrp="1"/>
          </p:cNvSpPr>
          <p:nvPr>
            <p:ph type="title" idx="4294967295"/>
          </p:nvPr>
        </p:nvSpPr>
        <p:spPr>
          <a:xfrm>
            <a:off x="10210800" y="3924300"/>
            <a:ext cx="6994594" cy="2031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Building a culture of enquiry</a:t>
            </a:r>
          </a:p>
        </p:txBody>
      </p:sp>
      <p:sp>
        <p:nvSpPr>
          <p:cNvPr id="7" name="Freeform 7" descr="Education Scotland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8E7B4FA2-1FC0-51D1-A1F3-DC833C6EF9AC}"/>
              </a:ext>
            </a:extLst>
          </p:cNvPr>
          <p:cNvSpPr txBox="1"/>
          <p:nvPr/>
        </p:nvSpPr>
        <p:spPr>
          <a:xfrm>
            <a:off x="381000" y="3619500"/>
            <a:ext cx="8151344" cy="3693319"/>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prstClr val="white"/>
                </a:solidFill>
                <a:effectLst/>
                <a:uLnTx/>
                <a:uFillTx/>
                <a:latin typeface="Roboto" panose="02000000000000000000" pitchFamily="2" charset="0"/>
                <a:ea typeface="Roboto" panose="02000000000000000000" pitchFamily="2" charset="0"/>
              </a:rPr>
              <a:t>Introduction to</a:t>
            </a:r>
          </a:p>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prstClr val="white"/>
                </a:solidFill>
                <a:effectLst/>
                <a:uLnTx/>
                <a:uFillTx/>
                <a:latin typeface="Roboto" panose="02000000000000000000" pitchFamily="2" charset="0"/>
                <a:ea typeface="Roboto" panose="02000000000000000000" pitchFamily="2" charset="0"/>
              </a:rPr>
              <a:t>Enquiry in Education</a:t>
            </a:r>
          </a:p>
        </p:txBody>
      </p:sp>
    </p:spTree>
    <p:extLst>
      <p:ext uri="{BB962C8B-B14F-4D97-AF65-F5344CB8AC3E}">
        <p14:creationId xmlns:p14="http://schemas.microsoft.com/office/powerpoint/2010/main" val="937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90600" y="2476500"/>
            <a:ext cx="16383000" cy="6932667"/>
          </a:xfrm>
          <a:prstGeom prst="rect">
            <a:avLst/>
          </a:prstGeom>
        </p:spPr>
        <p:txBody>
          <a:bodyPr wrap="square" lIns="0" tIns="0" rIns="0" bIns="0" rtlCol="0" anchor="t">
            <a:spAutoFit/>
          </a:bodyPr>
          <a:lstStyle/>
          <a:p>
            <a:pPr algn="l">
              <a:lnSpc>
                <a:spcPct val="150000"/>
              </a:lnSpc>
            </a:pPr>
            <a:r>
              <a:rPr lang="en-US" sz="4000" dirty="0">
                <a:solidFill>
                  <a:srgbClr val="0F172A"/>
                </a:solidFill>
                <a:latin typeface="Roboto" panose="02000000000000000000" pitchFamily="2" charset="0"/>
                <a:ea typeface="Roboto" panose="02000000000000000000" pitchFamily="2" charset="0"/>
                <a:cs typeface="Public Sans" panose="020B0604020202020204" charset="0"/>
              </a:rPr>
              <a:t>Enquiry by any other name... </a:t>
            </a:r>
          </a:p>
          <a:p>
            <a:pPr marL="1012733" lvl="2" indent="-457200" algn="l">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Team teaching</a:t>
            </a:r>
          </a:p>
          <a:p>
            <a:pPr marL="1012733" lvl="2" indent="-457200" algn="l">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Lesson study</a:t>
            </a:r>
          </a:p>
          <a:p>
            <a:pPr marL="1012733" lvl="2" indent="-457200" algn="l">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Communities of practice</a:t>
            </a:r>
          </a:p>
          <a:p>
            <a:pPr marL="1012733" lvl="2" indent="-457200" algn="l">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Reflective professional dialogue/learner discussions with other colleagues </a:t>
            </a:r>
          </a:p>
          <a:p>
            <a:pPr marL="1012733" lvl="2" indent="-457200" algn="l">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Improvement methodologies</a:t>
            </a:r>
          </a:p>
          <a:p>
            <a:pPr marL="1012733" lvl="2" indent="-457200" algn="l">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Change initiatives</a:t>
            </a:r>
          </a:p>
          <a:p>
            <a:pPr marL="1012733" lvl="2" indent="-457200" algn="l">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Staff explorations</a:t>
            </a:r>
          </a:p>
          <a:p>
            <a:pPr marL="1012733" lvl="2" indent="-457200" algn="l">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Collaborative work with partner agencies</a:t>
            </a:r>
          </a:p>
        </p:txBody>
      </p:sp>
      <p:sp>
        <p:nvSpPr>
          <p:cNvPr id="5" name="TextBox 5"/>
          <p:cNvSpPr txBox="1">
            <a:spLocks noGrp="1"/>
          </p:cNvSpPr>
          <p:nvPr>
            <p:ph type="title" idx="4294967295"/>
          </p:nvPr>
        </p:nvSpPr>
        <p:spPr>
          <a:xfrm>
            <a:off x="762000" y="800100"/>
            <a:ext cx="16687799" cy="10002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16A6F"/>
                </a:solidFill>
                <a:effectLst/>
                <a:uLnTx/>
                <a:uFillTx/>
                <a:latin typeface="Roboto"/>
                <a:ea typeface="Roboto Light"/>
                <a:cs typeface="Arial"/>
              </a:rPr>
              <a:t>Recognising and celebrating enquiry culture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AD470B-87D1-316D-F00C-6E6BCDCBAB4E}"/>
              </a:ext>
            </a:extLst>
          </p:cNvPr>
          <p:cNvSpPr txBox="1">
            <a:spLocks noGrp="1"/>
          </p:cNvSpPr>
          <p:nvPr>
            <p:ph type="title" idx="4294967295"/>
          </p:nvPr>
        </p:nvSpPr>
        <p:spPr>
          <a:xfrm>
            <a:off x="914400" y="495300"/>
            <a:ext cx="10363200" cy="10925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600" b="0" i="0" u="none" strike="noStrike" kern="1200" cap="none" spc="32"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Ways of working together</a:t>
            </a:r>
          </a:p>
        </p:txBody>
      </p:sp>
      <p:sp>
        <p:nvSpPr>
          <p:cNvPr id="3" name="TextBox 3"/>
          <p:cNvSpPr txBox="1"/>
          <p:nvPr/>
        </p:nvSpPr>
        <p:spPr>
          <a:xfrm>
            <a:off x="990600" y="2247900"/>
            <a:ext cx="8724900" cy="6771084"/>
          </a:xfrm>
          <a:prstGeom prst="rect">
            <a:avLst/>
          </a:prstGeom>
        </p:spPr>
        <p:txBody>
          <a:bodyPr wrap="square" lIns="0" tIns="0" rIns="0" bIns="0" rtlCol="0" anchor="t">
            <a:spAutoFit/>
          </a:bodyPr>
          <a:lstStyle/>
          <a:p>
            <a:pPr marL="798980" lvl="1" indent="-399490" algn="l">
              <a:lnSpc>
                <a:spcPct val="150000"/>
              </a:lnSpc>
              <a:buFont typeface="Arial"/>
              <a:buChar char="•"/>
            </a:pPr>
            <a:r>
              <a:rPr lang="en-US" sz="3300" dirty="0">
                <a:solidFill>
                  <a:srgbClr val="F5F6F7"/>
                </a:solidFill>
                <a:latin typeface="Roboto" panose="02000000000000000000" pitchFamily="2" charset="0"/>
                <a:ea typeface="Roboto" panose="02000000000000000000" pitchFamily="2" charset="0"/>
              </a:rPr>
              <a:t>We all work together</a:t>
            </a:r>
          </a:p>
          <a:p>
            <a:pPr marL="798980" lvl="1" indent="-399490" algn="l">
              <a:lnSpc>
                <a:spcPct val="150000"/>
              </a:lnSpc>
              <a:buFont typeface="Arial"/>
              <a:buChar char="•"/>
            </a:pPr>
            <a:r>
              <a:rPr lang="en-US" sz="3300" dirty="0">
                <a:solidFill>
                  <a:srgbClr val="F5F6F7"/>
                </a:solidFill>
                <a:latin typeface="Roboto" panose="02000000000000000000" pitchFamily="2" charset="0"/>
                <a:ea typeface="Roboto" panose="02000000000000000000" pitchFamily="2" charset="0"/>
              </a:rPr>
              <a:t>We learn from, with and on behalf of each other</a:t>
            </a:r>
          </a:p>
          <a:p>
            <a:pPr marL="798980" lvl="1" indent="-399490" algn="l">
              <a:lnSpc>
                <a:spcPct val="150000"/>
              </a:lnSpc>
              <a:buFont typeface="Arial"/>
              <a:buChar char="•"/>
            </a:pPr>
            <a:r>
              <a:rPr lang="en-US" sz="3300" dirty="0">
                <a:solidFill>
                  <a:srgbClr val="F5F6F7"/>
                </a:solidFill>
                <a:latin typeface="Roboto" panose="02000000000000000000" pitchFamily="2" charset="0"/>
                <a:ea typeface="Roboto" panose="02000000000000000000" pitchFamily="2" charset="0"/>
              </a:rPr>
              <a:t>We create a safe space to share ideas and build learning</a:t>
            </a:r>
          </a:p>
          <a:p>
            <a:pPr marL="798980" lvl="1" indent="-399490" algn="l">
              <a:lnSpc>
                <a:spcPct val="150000"/>
              </a:lnSpc>
              <a:buFont typeface="Arial"/>
              <a:buChar char="•"/>
            </a:pPr>
            <a:r>
              <a:rPr lang="en-US" sz="3300" dirty="0">
                <a:solidFill>
                  <a:srgbClr val="F5F6F7"/>
                </a:solidFill>
                <a:latin typeface="Roboto" panose="02000000000000000000" pitchFamily="2" charset="0"/>
                <a:ea typeface="Roboto" panose="02000000000000000000" pitchFamily="2" charset="0"/>
              </a:rPr>
              <a:t>We agree that everyone is an equal and valued participant</a:t>
            </a:r>
          </a:p>
          <a:p>
            <a:pPr marL="798980" lvl="1" indent="-399490" algn="l">
              <a:lnSpc>
                <a:spcPct val="150000"/>
              </a:lnSpc>
              <a:buFont typeface="Arial"/>
              <a:buChar char="•"/>
            </a:pPr>
            <a:r>
              <a:rPr lang="en-US" sz="3300" dirty="0">
                <a:solidFill>
                  <a:srgbClr val="F5F6F7"/>
                </a:solidFill>
                <a:latin typeface="Roboto" panose="02000000000000000000" pitchFamily="2" charset="0"/>
                <a:ea typeface="Roboto" panose="02000000000000000000" pitchFamily="2" charset="0"/>
              </a:rPr>
              <a:t>We remain ‘in the room’ (follow email and phone protocol)</a:t>
            </a:r>
          </a:p>
        </p:txBody>
      </p:sp>
      <p:sp>
        <p:nvSpPr>
          <p:cNvPr id="10" name="Freeform 5" descr="Two people on a ladder - one is supporting the other to climb up the ladder">
            <a:extLst>
              <a:ext uri="{FF2B5EF4-FFF2-40B4-BE49-F238E27FC236}">
                <a16:creationId xmlns:a16="http://schemas.microsoft.com/office/drawing/2014/main" id="{2B38A6CE-75F1-FD76-0A70-F9E8DEB89FB2}"/>
              </a:ext>
            </a:extLst>
          </p:cNvPr>
          <p:cNvSpPr/>
          <p:nvPr/>
        </p:nvSpPr>
        <p:spPr>
          <a:xfrm>
            <a:off x="11430000" y="2400300"/>
            <a:ext cx="5763218" cy="6890804"/>
          </a:xfrm>
          <a:custGeom>
            <a:avLst/>
            <a:gdLst/>
            <a:ahLst/>
            <a:cxnLst/>
            <a:rect l="l" t="t" r="r" b="b"/>
            <a:pathLst>
              <a:path w="5763218" h="6890804">
                <a:moveTo>
                  <a:pt x="0" y="0"/>
                </a:moveTo>
                <a:lnTo>
                  <a:pt x="5763217" y="0"/>
                </a:lnTo>
                <a:lnTo>
                  <a:pt x="5763217" y="6890804"/>
                </a:lnTo>
                <a:lnTo>
                  <a:pt x="0" y="6890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4" name="Freeform 4" descr="Education Scotland Logo"/>
          <p:cNvSpPr/>
          <p:nvPr/>
        </p:nvSpPr>
        <p:spPr>
          <a:xfrm>
            <a:off x="15240000" y="495300"/>
            <a:ext cx="2606890" cy="1040640"/>
          </a:xfrm>
          <a:custGeom>
            <a:avLst/>
            <a:gdLst/>
            <a:ahLst/>
            <a:cxnLst/>
            <a:rect l="l" t="t" r="r" b="b"/>
            <a:pathLst>
              <a:path w="2606890" h="1040640">
                <a:moveTo>
                  <a:pt x="0" y="0"/>
                </a:moveTo>
                <a:lnTo>
                  <a:pt x="2606891" y="0"/>
                </a:lnTo>
                <a:lnTo>
                  <a:pt x="2606891" y="1040640"/>
                </a:lnTo>
                <a:lnTo>
                  <a:pt x="0" y="1040640"/>
                </a:lnTo>
                <a:lnTo>
                  <a:pt x="0" y="0"/>
                </a:lnTo>
                <a:close/>
              </a:path>
            </a:pathLst>
          </a:custGeom>
          <a:blipFill>
            <a:blip r:embed="rId5"/>
            <a:stretch>
              <a:fillRect/>
            </a:stretch>
          </a:blipFill>
        </p:spPr>
        <p:txBody>
          <a:bodyPr/>
          <a:lstStyle/>
          <a:p>
            <a:endParaRPr lang="en-GB">
              <a:latin typeface="Roboto" panose="02000000000000000000" pitchFamily="2" charset="0"/>
              <a:ea typeface="Roboto" panose="02000000000000000000"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90600" y="2857500"/>
            <a:ext cx="16721392" cy="7532831"/>
          </a:xfrm>
          <a:prstGeom prst="rect">
            <a:avLst/>
          </a:prstGeom>
        </p:spPr>
        <p:txBody>
          <a:bodyPr lIns="0" tIns="0" rIns="0" bIns="0" rtlCol="0" anchor="t">
            <a:spAutoFit/>
          </a:bodyPr>
          <a:lstStyle/>
          <a:p>
            <a:pPr algn="just">
              <a:lnSpc>
                <a:spcPct val="150000"/>
              </a:lnSpc>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Drawing on our own experiences and what we have seen in our own contexts, </a:t>
            </a:r>
          </a:p>
          <a:p>
            <a:pPr algn="just">
              <a:lnSpc>
                <a:spcPct val="150000"/>
              </a:lnSpc>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how is this culture of enquiry created?</a:t>
            </a:r>
          </a:p>
          <a:p>
            <a:pPr marL="1158159" lvl="2" indent="-457200" algn="just">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Creating a culture where enquiry can thrive.</a:t>
            </a:r>
          </a:p>
          <a:p>
            <a:pPr marL="1158159" lvl="2" indent="-457200" algn="just">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Building a community.</a:t>
            </a:r>
          </a:p>
          <a:p>
            <a:pPr marL="1158159" lvl="2" indent="-457200" algn="just">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Supporting those who are undertaking enquiry as part of their own professional learning.</a:t>
            </a:r>
          </a:p>
          <a:p>
            <a:pPr marL="1158159" lvl="2" indent="-457200" algn="just">
              <a:lnSpc>
                <a:spcPct val="150000"/>
              </a:lnSpc>
              <a:buFont typeface="Arial" panose="020B0604020202020204" pitchFamily="34" charset="0"/>
              <a:buChar char="•"/>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Leading enquiry with others.</a:t>
            </a:r>
          </a:p>
          <a:p>
            <a:pPr marL="243759" lvl="1" algn="just">
              <a:lnSpc>
                <a:spcPct val="150000"/>
              </a:lnSpc>
            </a:pPr>
            <a:endParaRPr lang="en-US" sz="3300" dirty="0">
              <a:solidFill>
                <a:srgbClr val="0F172A"/>
              </a:solidFill>
              <a:latin typeface="Roboto" panose="02000000000000000000" pitchFamily="2" charset="0"/>
              <a:ea typeface="Roboto" panose="02000000000000000000" pitchFamily="2" charset="0"/>
              <a:cs typeface="Public Sans" panose="020B0604020202020204" charset="0"/>
            </a:endParaRPr>
          </a:p>
          <a:p>
            <a:pPr marL="243759" lvl="1" algn="just">
              <a:lnSpc>
                <a:spcPct val="150000"/>
              </a:lnSpc>
            </a:pPr>
            <a:r>
              <a:rPr lang="en-US" sz="3300" dirty="0">
                <a:solidFill>
                  <a:srgbClr val="0F172A"/>
                </a:solidFill>
                <a:latin typeface="Roboto" panose="02000000000000000000" pitchFamily="2" charset="0"/>
                <a:ea typeface="Roboto" panose="02000000000000000000" pitchFamily="2" charset="0"/>
                <a:cs typeface="Public Sans" panose="020B0604020202020204" charset="0"/>
              </a:rPr>
              <a:t>What actions could you take to help build or support a culture of enquiry in your setting?</a:t>
            </a:r>
          </a:p>
          <a:p>
            <a:pPr marL="243759" lvl="1" algn="just">
              <a:lnSpc>
                <a:spcPct val="150000"/>
              </a:lnSpc>
            </a:pPr>
            <a:endParaRPr lang="en-US" sz="3300" dirty="0">
              <a:solidFill>
                <a:srgbClr val="0F172A"/>
              </a:solidFill>
              <a:latin typeface="Roboto" panose="02000000000000000000" pitchFamily="2" charset="0"/>
              <a:ea typeface="Roboto" panose="02000000000000000000" pitchFamily="2" charset="0"/>
              <a:cs typeface="Public Sans" panose="020B0604020202020204" charset="0"/>
            </a:endParaRPr>
          </a:p>
        </p:txBody>
      </p:sp>
      <p:grpSp>
        <p:nvGrpSpPr>
          <p:cNvPr id="7" name="Group 6" descr="Activity Icon">
            <a:extLst>
              <a:ext uri="{FF2B5EF4-FFF2-40B4-BE49-F238E27FC236}">
                <a16:creationId xmlns:a16="http://schemas.microsoft.com/office/drawing/2014/main" id="{2C47A73C-BF83-D7E8-7959-FE2FB0E5BA34}"/>
              </a:ext>
            </a:extLst>
          </p:cNvPr>
          <p:cNvGrpSpPr/>
          <p:nvPr/>
        </p:nvGrpSpPr>
        <p:grpSpPr>
          <a:xfrm>
            <a:off x="16002000" y="571500"/>
            <a:ext cx="1800636" cy="2214265"/>
            <a:chOff x="15773400" y="266700"/>
            <a:chExt cx="1800636" cy="2214265"/>
          </a:xfrm>
        </p:grpSpPr>
        <p:sp>
          <p:nvSpPr>
            <p:cNvPr id="8" name="Freeform 2" descr="Activity indicated by circle of hands">
              <a:extLst>
                <a:ext uri="{FF2B5EF4-FFF2-40B4-BE49-F238E27FC236}">
                  <a16:creationId xmlns:a16="http://schemas.microsoft.com/office/drawing/2014/main" id="{B4BA8095-D8A0-CDFA-499B-55F412F35C84}"/>
                </a:ext>
              </a:extLst>
            </p:cNvPr>
            <p:cNvSpPr/>
            <p:nvPr/>
          </p:nvSpPr>
          <p:spPr>
            <a:xfrm>
              <a:off x="15773400" y="266700"/>
              <a:ext cx="1800636" cy="1692598"/>
            </a:xfrm>
            <a:custGeom>
              <a:avLst/>
              <a:gdLst/>
              <a:ahLst/>
              <a:cxnLst/>
              <a:rect l="l" t="t" r="r" b="b"/>
              <a:pathLst>
                <a:path w="1800636" h="1692598">
                  <a:moveTo>
                    <a:pt x="0" y="0"/>
                  </a:moveTo>
                  <a:lnTo>
                    <a:pt x="1800636" y="0"/>
                  </a:lnTo>
                  <a:lnTo>
                    <a:pt x="1800636" y="1692598"/>
                  </a:lnTo>
                  <a:lnTo>
                    <a:pt x="0" y="1692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8">
              <a:extLst>
                <a:ext uri="{FF2B5EF4-FFF2-40B4-BE49-F238E27FC236}">
                  <a16:creationId xmlns:a16="http://schemas.microsoft.com/office/drawing/2014/main" id="{F401B9E9-D733-2381-FD6C-66657CD87542}"/>
                </a:ext>
              </a:extLst>
            </p:cNvPr>
            <p:cNvSpPr txBox="1"/>
            <p:nvPr/>
          </p:nvSpPr>
          <p:spPr>
            <a:xfrm>
              <a:off x="16154400" y="2019300"/>
              <a:ext cx="1219200" cy="461665"/>
            </a:xfrm>
            <a:prstGeom prst="rect">
              <a:avLst/>
            </a:prstGeom>
            <a:noFill/>
          </p:spPr>
          <p:txBody>
            <a:bodyPr wrap="square">
              <a:spAutoFit/>
            </a:bodyPr>
            <a:lstStyle/>
            <a:p>
              <a:r>
                <a:rPr lang="en-US" sz="2400" dirty="0">
                  <a:solidFill>
                    <a:srgbClr val="100F0D"/>
                  </a:solidFill>
                  <a:latin typeface="Public Sans"/>
                </a:rPr>
                <a:t>Activity</a:t>
              </a:r>
              <a:endParaRPr lang="en-GB" sz="2400" dirty="0"/>
            </a:p>
          </p:txBody>
        </p:sp>
      </p:grpSp>
      <p:sp>
        <p:nvSpPr>
          <p:cNvPr id="4" name="Title 3">
            <a:extLst>
              <a:ext uri="{FF2B5EF4-FFF2-40B4-BE49-F238E27FC236}">
                <a16:creationId xmlns:a16="http://schemas.microsoft.com/office/drawing/2014/main" id="{A95AAC02-2328-7915-C35C-12F8E0563D98}"/>
              </a:ext>
            </a:extLst>
          </p:cNvPr>
          <p:cNvSpPr>
            <a:spLocks noGrp="1"/>
          </p:cNvSpPr>
          <p:nvPr>
            <p:ph type="title" idx="4294967295"/>
          </p:nvPr>
        </p:nvSpPr>
        <p:spPr>
          <a:xfrm>
            <a:off x="609600" y="952500"/>
            <a:ext cx="15240000" cy="1143000"/>
          </a:xfrm>
        </p:spPr>
        <p:txBody>
          <a:bodyPr>
            <a:normAutofit/>
          </a:bodyPr>
          <a:lstStyle/>
          <a:p>
            <a:pPr>
              <a:lnSpc>
                <a:spcPts val="5099"/>
              </a:lnSpc>
            </a:pPr>
            <a:r>
              <a:rPr lang="en-US" sz="6600" dirty="0">
                <a:solidFill>
                  <a:srgbClr val="016A6F"/>
                </a:solidFill>
                <a:latin typeface="Roboto"/>
                <a:ea typeface="Roboto Light"/>
                <a:cs typeface="Arial"/>
              </a:rPr>
              <a:t>How do we create a culture of enquiry?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latin typeface="Roboto" panose="02000000000000000000" pitchFamily="2" charset="0"/>
                <a:ea typeface="Roboto" panose="02000000000000000000" pitchFamily="2" charset="0"/>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sp>
        <p:nvSpPr>
          <p:cNvPr id="6" name="TextBox 6"/>
          <p:cNvSpPr txBox="1">
            <a:spLocks noGrp="1"/>
          </p:cNvSpPr>
          <p:nvPr>
            <p:ph type="title" idx="4294967295"/>
          </p:nvPr>
        </p:nvSpPr>
        <p:spPr>
          <a:xfrm>
            <a:off x="10210800" y="3924300"/>
            <a:ext cx="6994594" cy="2031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Examples of enquiry in action</a:t>
            </a:r>
          </a:p>
        </p:txBody>
      </p:sp>
      <p:sp>
        <p:nvSpPr>
          <p:cNvPr id="7" name="Freeform 7" descr="Education Scotland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8E7B4FA2-1FC0-51D1-A1F3-DC833C6EF9AC}"/>
              </a:ext>
            </a:extLst>
          </p:cNvPr>
          <p:cNvSpPr txBox="1"/>
          <p:nvPr/>
        </p:nvSpPr>
        <p:spPr>
          <a:xfrm>
            <a:off x="381000" y="3619500"/>
            <a:ext cx="8151344" cy="3693319"/>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prstClr val="white"/>
                </a:solidFill>
                <a:effectLst/>
                <a:uLnTx/>
                <a:uFillTx/>
                <a:latin typeface="Roboto" panose="02000000000000000000" pitchFamily="2" charset="0"/>
                <a:ea typeface="Roboto" panose="02000000000000000000" pitchFamily="2" charset="0"/>
              </a:rPr>
              <a:t>Introduction to</a:t>
            </a:r>
          </a:p>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prstClr val="white"/>
                </a:solidFill>
                <a:effectLst/>
                <a:uLnTx/>
                <a:uFillTx/>
                <a:latin typeface="Roboto" panose="02000000000000000000" pitchFamily="2" charset="0"/>
                <a:ea typeface="Roboto" panose="02000000000000000000" pitchFamily="2" charset="0"/>
              </a:rPr>
              <a:t>Enquiry in Education</a:t>
            </a:r>
          </a:p>
        </p:txBody>
      </p:sp>
    </p:spTree>
    <p:extLst>
      <p:ext uri="{BB962C8B-B14F-4D97-AF65-F5344CB8AC3E}">
        <p14:creationId xmlns:p14="http://schemas.microsoft.com/office/powerpoint/2010/main" val="2630056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2438400" y="1333500"/>
            <a:ext cx="13003588" cy="70205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1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16A6F"/>
                </a:solidFill>
                <a:effectLst/>
                <a:uLnTx/>
                <a:uFillTx/>
                <a:latin typeface="Roboto" panose="02000000000000000000" pitchFamily="2" charset="0"/>
                <a:ea typeface="Roboto" panose="02000000000000000000" pitchFamily="2" charset="0"/>
                <a:cs typeface="Arial"/>
              </a:rPr>
              <a:t>Enquiry in action</a:t>
            </a:r>
          </a:p>
        </p:txBody>
      </p:sp>
      <p:grpSp>
        <p:nvGrpSpPr>
          <p:cNvPr id="4" name="Group 4" descr="Education Scotland Logo"/>
          <p:cNvGrpSpPr/>
          <p:nvPr/>
        </p:nvGrpSpPr>
        <p:grpSpPr>
          <a:xfrm>
            <a:off x="14655615" y="426896"/>
            <a:ext cx="3200668" cy="1344625"/>
            <a:chOff x="0" y="0"/>
            <a:chExt cx="4267557" cy="1792833"/>
          </a:xfrm>
        </p:grpSpPr>
        <p:sp>
          <p:nvSpPr>
            <p:cNvPr id="5" name="Freeform 5"/>
            <p:cNvSpPr/>
            <p:nvPr/>
          </p:nvSpPr>
          <p:spPr>
            <a:xfrm>
              <a:off x="0" y="0"/>
              <a:ext cx="4267581" cy="1792859"/>
            </a:xfrm>
            <a:custGeom>
              <a:avLst/>
              <a:gdLst/>
              <a:ahLst/>
              <a:cxnLst/>
              <a:rect l="l" t="t" r="r" b="b"/>
              <a:pathLst>
                <a:path w="4267581" h="1792859">
                  <a:moveTo>
                    <a:pt x="0" y="0"/>
                  </a:moveTo>
                  <a:lnTo>
                    <a:pt x="4267581" y="0"/>
                  </a:lnTo>
                  <a:lnTo>
                    <a:pt x="4267581" y="1792859"/>
                  </a:lnTo>
                  <a:lnTo>
                    <a:pt x="0" y="1792859"/>
                  </a:lnTo>
                  <a:lnTo>
                    <a:pt x="0" y="0"/>
                  </a:lnTo>
                  <a:close/>
                </a:path>
              </a:pathLst>
            </a:custGeom>
            <a:blipFill>
              <a:blip r:embed="rId3"/>
              <a:stretch>
                <a:fillRect t="-168" b="-167"/>
              </a:stretch>
            </a:blipFill>
          </p:spPr>
          <p:txBody>
            <a:bodyPr/>
            <a:lstStyle/>
            <a:p>
              <a:endParaRPr lang="en-GB">
                <a:latin typeface="Roboto" panose="02000000000000000000" pitchFamily="2" charset="0"/>
                <a:ea typeface="Roboto" panose="02000000000000000000" pitchFamily="2" charset="0"/>
              </a:endParaRPr>
            </a:p>
          </p:txBody>
        </p:sp>
      </p:grpSp>
      <p:sp>
        <p:nvSpPr>
          <p:cNvPr id="6" name="TextBox 6"/>
          <p:cNvSpPr txBox="1"/>
          <p:nvPr/>
        </p:nvSpPr>
        <p:spPr>
          <a:xfrm>
            <a:off x="1219200" y="2095500"/>
            <a:ext cx="16611600" cy="4023537"/>
          </a:xfrm>
          <a:prstGeom prst="rect">
            <a:avLst/>
          </a:prstGeom>
        </p:spPr>
        <p:txBody>
          <a:bodyPr wrap="square" lIns="0" tIns="0" rIns="0" bIns="0" rtlCol="0" anchor="t">
            <a:spAutoFit/>
          </a:bodyPr>
          <a:lstStyle/>
          <a:p>
            <a:pPr>
              <a:lnSpc>
                <a:spcPts val="5298"/>
              </a:lnSpc>
            </a:pPr>
            <a:r>
              <a:rPr lang="en-US" sz="3600" dirty="0">
                <a:solidFill>
                  <a:srgbClr val="000001"/>
                </a:solidFill>
                <a:latin typeface="Roboto" panose="02000000000000000000" pitchFamily="2" charset="0"/>
                <a:ea typeface="Roboto" panose="02000000000000000000" pitchFamily="2" charset="0"/>
                <a:cs typeface="Public Sans" panose="020B0604020202020204" charset="0"/>
              </a:rPr>
              <a:t>Enquiry forms part of:</a:t>
            </a:r>
          </a:p>
          <a:p>
            <a:pPr marL="571500" indent="-571500">
              <a:lnSpc>
                <a:spcPts val="5298"/>
              </a:lnSpc>
              <a:buFont typeface="Arial" panose="020B0604020202020204" pitchFamily="34" charset="0"/>
              <a:buChar char="•"/>
            </a:pPr>
            <a:r>
              <a:rPr lang="en-US" sz="3600" dirty="0">
                <a:solidFill>
                  <a:srgbClr val="000001"/>
                </a:solidFill>
                <a:latin typeface="Roboto" panose="02000000000000000000" pitchFamily="2" charset="0"/>
                <a:ea typeface="Roboto" panose="02000000000000000000" pitchFamily="2" charset="0"/>
                <a:cs typeface="Public Sans" panose="020B0604020202020204" charset="0"/>
              </a:rPr>
              <a:t>Initial Teacher Education</a:t>
            </a:r>
          </a:p>
          <a:p>
            <a:pPr marL="571500" indent="-571500">
              <a:lnSpc>
                <a:spcPts val="5298"/>
              </a:lnSpc>
              <a:buFont typeface="Arial" panose="020B0604020202020204" pitchFamily="34" charset="0"/>
              <a:buChar char="•"/>
            </a:pPr>
            <a:r>
              <a:rPr lang="en-US" sz="3600" dirty="0">
                <a:solidFill>
                  <a:srgbClr val="000001"/>
                </a:solidFill>
                <a:latin typeface="Roboto" panose="02000000000000000000" pitchFamily="2" charset="0"/>
                <a:ea typeface="Roboto" panose="02000000000000000000" pitchFamily="2" charset="0"/>
                <a:cs typeface="Public Sans" panose="020B0604020202020204" charset="0"/>
              </a:rPr>
              <a:t>Teacher Induction Schemes</a:t>
            </a:r>
          </a:p>
          <a:p>
            <a:pPr marL="571500" indent="-571500">
              <a:lnSpc>
                <a:spcPts val="5298"/>
              </a:lnSpc>
              <a:buFont typeface="Arial" panose="020B0604020202020204" pitchFamily="34" charset="0"/>
              <a:buChar char="•"/>
            </a:pPr>
            <a:r>
              <a:rPr lang="en-US" sz="3600" dirty="0">
                <a:solidFill>
                  <a:srgbClr val="000001"/>
                </a:solidFill>
                <a:latin typeface="Roboto" panose="02000000000000000000" pitchFamily="2" charset="0"/>
                <a:ea typeface="Roboto" panose="02000000000000000000" pitchFamily="2" charset="0"/>
                <a:cs typeface="Public Sans" panose="020B0604020202020204" charset="0"/>
              </a:rPr>
              <a:t>Into Headship programme (strategic change initiatives) </a:t>
            </a:r>
          </a:p>
          <a:p>
            <a:pPr algn="l">
              <a:lnSpc>
                <a:spcPts val="5298"/>
              </a:lnSpc>
            </a:pPr>
            <a:endParaRPr lang="en-US" sz="3600" dirty="0">
              <a:solidFill>
                <a:srgbClr val="000001"/>
              </a:solidFill>
              <a:latin typeface="Roboto" panose="02000000000000000000" pitchFamily="2" charset="0"/>
              <a:ea typeface="Roboto" panose="02000000000000000000" pitchFamily="2" charset="0"/>
              <a:cs typeface="Public Sans" panose="020B0604020202020204" charset="0"/>
            </a:endParaRPr>
          </a:p>
          <a:p>
            <a:pPr algn="l">
              <a:lnSpc>
                <a:spcPts val="5298"/>
              </a:lnSpc>
            </a:pPr>
            <a:r>
              <a:rPr lang="en-US" sz="3600" dirty="0">
                <a:solidFill>
                  <a:srgbClr val="000001"/>
                </a:solidFill>
                <a:latin typeface="Roboto" panose="02000000000000000000" pitchFamily="2" charset="0"/>
                <a:ea typeface="Roboto" panose="02000000000000000000" pitchFamily="2" charset="0"/>
                <a:cs typeface="Public Sans" panose="020B0604020202020204" charset="0"/>
              </a:rPr>
              <a:t>There are further opportunities through MEd and PhD studies</a:t>
            </a:r>
          </a:p>
        </p:txBody>
      </p:sp>
      <p:pic>
        <p:nvPicPr>
          <p:cNvPr id="8" name="Picture 7" descr="A qr code linking to Education Scotland webpages for Enquiry in Education">
            <a:extLst>
              <a:ext uri="{FF2B5EF4-FFF2-40B4-BE49-F238E27FC236}">
                <a16:creationId xmlns:a16="http://schemas.microsoft.com/office/drawing/2014/main" id="{3890C4E3-671F-C7BD-883B-A6BBD980B18F}"/>
              </a:ext>
            </a:extLst>
          </p:cNvPr>
          <p:cNvPicPr>
            <a:picLocks noChangeAspect="1"/>
          </p:cNvPicPr>
          <p:nvPr/>
        </p:nvPicPr>
        <p:blipFill>
          <a:blip r:embed="rId4"/>
          <a:stretch>
            <a:fillRect/>
          </a:stretch>
        </p:blipFill>
        <p:spPr>
          <a:xfrm>
            <a:off x="12268200" y="6515100"/>
            <a:ext cx="2952949" cy="2893890"/>
          </a:xfrm>
          <a:prstGeom prst="rect">
            <a:avLst/>
          </a:prstGeom>
        </p:spPr>
      </p:pic>
      <p:sp>
        <p:nvSpPr>
          <p:cNvPr id="10" name="TextBox 9">
            <a:extLst>
              <a:ext uri="{FF2B5EF4-FFF2-40B4-BE49-F238E27FC236}">
                <a16:creationId xmlns:a16="http://schemas.microsoft.com/office/drawing/2014/main" id="{9AAF7EE9-A4DD-902E-92CD-828CB73CEE36}"/>
              </a:ext>
            </a:extLst>
          </p:cNvPr>
          <p:cNvSpPr txBox="1"/>
          <p:nvPr/>
        </p:nvSpPr>
        <p:spPr>
          <a:xfrm>
            <a:off x="2743200" y="6438900"/>
            <a:ext cx="9144000" cy="2746201"/>
          </a:xfrm>
          <a:prstGeom prst="rect">
            <a:avLst/>
          </a:prstGeom>
          <a:noFill/>
        </p:spPr>
        <p:txBody>
          <a:bodyPr wrap="square">
            <a:spAutoFit/>
          </a:bodyPr>
          <a:lstStyle/>
          <a:p>
            <a:pPr algn="l">
              <a:lnSpc>
                <a:spcPts val="5294"/>
              </a:lnSpc>
            </a:pPr>
            <a:r>
              <a:rPr lang="en-US" sz="3600" b="1" dirty="0">
                <a:solidFill>
                  <a:srgbClr val="000001"/>
                </a:solidFill>
                <a:latin typeface="Roboto" panose="02000000000000000000" pitchFamily="2" charset="0"/>
                <a:ea typeface="Roboto" panose="02000000000000000000" pitchFamily="2" charset="0"/>
                <a:cs typeface="Public Sans" panose="020B0604020202020204" charset="0"/>
              </a:rPr>
              <a:t>Education Scotland’s Enquiry in Education webpage has examples from:</a:t>
            </a:r>
          </a:p>
          <a:p>
            <a:pPr marL="864398" lvl="2" indent="-288133" algn="l">
              <a:lnSpc>
                <a:spcPts val="5294"/>
              </a:lnSpc>
              <a:buFont typeface="Arial"/>
              <a:buChar char="⚬"/>
            </a:pPr>
            <a:r>
              <a:rPr lang="en-US" sz="3600" dirty="0">
                <a:solidFill>
                  <a:srgbClr val="000001"/>
                </a:solidFill>
                <a:latin typeface="Roboto" panose="02000000000000000000" pitchFamily="2" charset="0"/>
                <a:ea typeface="Roboto" panose="02000000000000000000" pitchFamily="2" charset="0"/>
                <a:cs typeface="Public Sans" panose="020B0604020202020204" charset="0"/>
              </a:rPr>
              <a:t>Educator Leadership </a:t>
            </a:r>
            <a:r>
              <a:rPr lang="en-US" sz="3600" dirty="0" err="1">
                <a:solidFill>
                  <a:srgbClr val="000001"/>
                </a:solidFill>
                <a:latin typeface="Roboto" panose="02000000000000000000" pitchFamily="2" charset="0"/>
                <a:ea typeface="Roboto" panose="02000000000000000000" pitchFamily="2" charset="0"/>
                <a:cs typeface="Public Sans" panose="020B0604020202020204" charset="0"/>
              </a:rPr>
              <a:t>programmes</a:t>
            </a:r>
            <a:r>
              <a:rPr lang="en-US" sz="3600" dirty="0">
                <a:solidFill>
                  <a:srgbClr val="000001"/>
                </a:solidFill>
                <a:latin typeface="Roboto" panose="02000000000000000000" pitchFamily="2" charset="0"/>
                <a:ea typeface="Roboto" panose="02000000000000000000" pitchFamily="2" charset="0"/>
                <a:cs typeface="Public Sans" panose="020B0604020202020204" charset="0"/>
              </a:rPr>
              <a:t> run in 2023-24 and 2022-23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304800" y="723900"/>
            <a:ext cx="17145000" cy="702052"/>
          </a:xfrm>
          <a:prstGeom prst="rect">
            <a:avLst/>
          </a:prstGeom>
        </p:spPr>
        <p:txBody>
          <a:bodyPr lIns="0" tIns="0" rIns="0" bIns="0" rtlCol="0" anchor="t">
            <a:spAutoFit/>
          </a:bodyPr>
          <a:lstStyle/>
          <a:p>
            <a:pPr>
              <a:lnSpc>
                <a:spcPts val="5100"/>
              </a:lnSpc>
            </a:pPr>
            <a:r>
              <a:rPr lang="en-US" sz="6600" dirty="0">
                <a:solidFill>
                  <a:srgbClr val="016A6F"/>
                </a:solidFill>
                <a:latin typeface="Roboto"/>
                <a:ea typeface="Roboto Light"/>
                <a:cs typeface="Arial"/>
              </a:rPr>
              <a:t>Examples of enquiry</a:t>
            </a:r>
          </a:p>
        </p:txBody>
      </p:sp>
      <p:grpSp>
        <p:nvGrpSpPr>
          <p:cNvPr id="2" name="Group 2" descr="Example of enquiry poster"/>
          <p:cNvGrpSpPr/>
          <p:nvPr/>
        </p:nvGrpSpPr>
        <p:grpSpPr>
          <a:xfrm>
            <a:off x="29497" y="2400300"/>
            <a:ext cx="10439400" cy="7391400"/>
            <a:chOff x="0" y="0"/>
            <a:chExt cx="13216541" cy="9342345"/>
          </a:xfrm>
        </p:grpSpPr>
        <p:sp>
          <p:nvSpPr>
            <p:cNvPr id="3" name="Freeform 3"/>
            <p:cNvSpPr/>
            <p:nvPr/>
          </p:nvSpPr>
          <p:spPr>
            <a:xfrm>
              <a:off x="0" y="0"/>
              <a:ext cx="13216510" cy="9342374"/>
            </a:xfrm>
            <a:custGeom>
              <a:avLst/>
              <a:gdLst/>
              <a:ahLst/>
              <a:cxnLst/>
              <a:rect l="l" t="t" r="r" b="b"/>
              <a:pathLst>
                <a:path w="13216510" h="9342374">
                  <a:moveTo>
                    <a:pt x="0" y="0"/>
                  </a:moveTo>
                  <a:lnTo>
                    <a:pt x="13216510" y="0"/>
                  </a:lnTo>
                  <a:lnTo>
                    <a:pt x="13216510" y="9342374"/>
                  </a:lnTo>
                  <a:lnTo>
                    <a:pt x="0" y="9342374"/>
                  </a:lnTo>
                  <a:lnTo>
                    <a:pt x="0" y="0"/>
                  </a:lnTo>
                  <a:close/>
                </a:path>
              </a:pathLst>
            </a:custGeom>
            <a:blipFill>
              <a:blip r:embed="rId3"/>
              <a:stretch>
                <a:fillRect t="-2" b="-2"/>
              </a:stretch>
            </a:blipFill>
          </p:spPr>
          <p:txBody>
            <a:bodyPr/>
            <a:lstStyle/>
            <a:p>
              <a:endParaRPr lang="en-GB"/>
            </a:p>
          </p:txBody>
        </p:sp>
      </p:grpSp>
      <p:grpSp>
        <p:nvGrpSpPr>
          <p:cNvPr id="4" name="Group 4" descr="Example of enquiry poster"/>
          <p:cNvGrpSpPr/>
          <p:nvPr/>
        </p:nvGrpSpPr>
        <p:grpSpPr>
          <a:xfrm>
            <a:off x="10820400" y="1790700"/>
            <a:ext cx="7162800" cy="5029200"/>
            <a:chOff x="0" y="0"/>
            <a:chExt cx="8555777" cy="6047803"/>
          </a:xfrm>
        </p:grpSpPr>
        <p:sp>
          <p:nvSpPr>
            <p:cNvPr id="5" name="Freeform 5"/>
            <p:cNvSpPr/>
            <p:nvPr/>
          </p:nvSpPr>
          <p:spPr>
            <a:xfrm>
              <a:off x="0" y="0"/>
              <a:ext cx="8555736" cy="6047740"/>
            </a:xfrm>
            <a:custGeom>
              <a:avLst/>
              <a:gdLst/>
              <a:ahLst/>
              <a:cxnLst/>
              <a:rect l="l" t="t" r="r" b="b"/>
              <a:pathLst>
                <a:path w="8555736" h="6047740">
                  <a:moveTo>
                    <a:pt x="0" y="0"/>
                  </a:moveTo>
                  <a:lnTo>
                    <a:pt x="8555736" y="0"/>
                  </a:lnTo>
                  <a:lnTo>
                    <a:pt x="8555736" y="6047740"/>
                  </a:lnTo>
                  <a:lnTo>
                    <a:pt x="0" y="6047740"/>
                  </a:lnTo>
                  <a:lnTo>
                    <a:pt x="0" y="0"/>
                  </a:lnTo>
                  <a:close/>
                </a:path>
              </a:pathLst>
            </a:custGeom>
            <a:blipFill>
              <a:blip r:embed="rId4"/>
              <a:stretch>
                <a:fillRect t="-17" b="-18"/>
              </a:stretch>
            </a:blipFill>
          </p:spPr>
          <p:txBody>
            <a:bodyPr/>
            <a:lstStyle/>
            <a:p>
              <a:endParaRPr lang="en-GB"/>
            </a:p>
          </p:txBody>
        </p:sp>
      </p:grpSp>
      <p:sp>
        <p:nvSpPr>
          <p:cNvPr id="7" name="TextBox 7"/>
          <p:cNvSpPr txBox="1"/>
          <p:nvPr/>
        </p:nvSpPr>
        <p:spPr>
          <a:xfrm>
            <a:off x="10972800" y="7080303"/>
            <a:ext cx="6658676" cy="3200552"/>
          </a:xfrm>
          <a:prstGeom prst="rect">
            <a:avLst/>
          </a:prstGeom>
        </p:spPr>
        <p:txBody>
          <a:bodyPr lIns="0" tIns="0" rIns="0" bIns="0" rtlCol="0" anchor="t">
            <a:spAutoFit/>
          </a:bodyPr>
          <a:lstStyle/>
          <a:p>
            <a:pPr algn="ctr">
              <a:lnSpc>
                <a:spcPts val="3312"/>
              </a:lnSpc>
            </a:pPr>
            <a:r>
              <a:rPr lang="en-US" sz="3010" spc="-29" dirty="0">
                <a:latin typeface="Roboto" panose="02000000000000000000" pitchFamily="2" charset="0"/>
                <a:ea typeface="Roboto" panose="02000000000000000000" pitchFamily="2" charset="0"/>
              </a:rPr>
              <a:t>‘I think my enquiry has encouraged me to question my practice...</a:t>
            </a:r>
          </a:p>
          <a:p>
            <a:pPr algn="ctr">
              <a:lnSpc>
                <a:spcPts val="3312"/>
              </a:lnSpc>
            </a:pPr>
            <a:r>
              <a:rPr lang="en-US" sz="3010" spc="-29" dirty="0">
                <a:latin typeface="Roboto" panose="02000000000000000000" pitchFamily="2" charset="0"/>
                <a:ea typeface="Roboto" panose="02000000000000000000" pitchFamily="2" charset="0"/>
              </a:rPr>
              <a:t>it has empowered me to take action...</a:t>
            </a:r>
          </a:p>
          <a:p>
            <a:pPr algn="ctr">
              <a:lnSpc>
                <a:spcPts val="3312"/>
              </a:lnSpc>
            </a:pPr>
            <a:r>
              <a:rPr lang="en-US" sz="3010" spc="-29" dirty="0">
                <a:latin typeface="Roboto" panose="02000000000000000000" pitchFamily="2" charset="0"/>
                <a:ea typeface="Roboto" panose="02000000000000000000" pitchFamily="2" charset="0"/>
              </a:rPr>
              <a:t>and I am keen to use enquiry on a regular basis to promote and bring about positive change’ </a:t>
            </a:r>
          </a:p>
          <a:p>
            <a:pPr algn="ctr">
              <a:lnSpc>
                <a:spcPts val="1539"/>
              </a:lnSpc>
            </a:pPr>
            <a:endParaRPr lang="en-US" sz="3010" spc="-29" dirty="0">
              <a:solidFill>
                <a:srgbClr val="000000"/>
              </a:solidFill>
              <a:latin typeface="Roboto" panose="02000000000000000000" pitchFamily="2" charset="0"/>
              <a:ea typeface="Roboto" panose="02000000000000000000" pitchFamily="2" charset="0"/>
            </a:endParaRPr>
          </a:p>
          <a:p>
            <a:pPr algn="ctr">
              <a:lnSpc>
                <a:spcPts val="3312"/>
              </a:lnSpc>
            </a:pPr>
            <a:r>
              <a:rPr lang="en-US" sz="3010" spc="-29" dirty="0" err="1">
                <a:solidFill>
                  <a:srgbClr val="000000"/>
                </a:solidFill>
                <a:latin typeface="Roboto" panose="02000000000000000000" pitchFamily="2" charset="0"/>
                <a:ea typeface="Roboto" panose="02000000000000000000" pitchFamily="2" charset="0"/>
              </a:rPr>
              <a:t>ELP</a:t>
            </a:r>
            <a:r>
              <a:rPr lang="en-US" sz="3010" spc="-29" dirty="0">
                <a:solidFill>
                  <a:srgbClr val="000000"/>
                </a:solidFill>
                <a:latin typeface="Roboto" panose="02000000000000000000" pitchFamily="2" charset="0"/>
                <a:ea typeface="Roboto" panose="02000000000000000000" pitchFamily="2" charset="0"/>
              </a:rPr>
              <a:t> participant 2022-23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10134600" y="4838700"/>
            <a:ext cx="6994594" cy="10156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Next steps</a:t>
            </a:r>
          </a:p>
        </p:txBody>
      </p:sp>
      <p:sp>
        <p:nvSpPr>
          <p:cNvPr id="7" name="Freeform 7" descr="Education Scotland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8E7B4FA2-1FC0-51D1-A1F3-DC833C6EF9AC}"/>
              </a:ext>
            </a:extLst>
          </p:cNvPr>
          <p:cNvSpPr txBox="1"/>
          <p:nvPr/>
        </p:nvSpPr>
        <p:spPr>
          <a:xfrm>
            <a:off x="381000" y="3619500"/>
            <a:ext cx="8151344" cy="3154710"/>
          </a:xfrm>
          <a:prstGeom prst="rect">
            <a:avLst/>
          </a:prstGeom>
        </p:spPr>
        <p:txBody>
          <a:bodyPr lIns="0" tIns="0" rIns="0" bIns="0" rtlCol="0" anchor="t">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8000" b="0" i="0" u="none" strike="noStrike" kern="1200" cap="none" spc="32" normalizeH="0" baseline="0" noProof="0" dirty="0">
                <a:ln>
                  <a:noFill/>
                </a:ln>
                <a:solidFill>
                  <a:prstClr val="white"/>
                </a:solidFill>
                <a:effectLst/>
                <a:uLnTx/>
                <a:uFillTx/>
                <a:latin typeface="Roboto" panose="02000000000000000000" pitchFamily="2" charset="0"/>
                <a:ea typeface="Roboto" panose="02000000000000000000" pitchFamily="2" charset="0"/>
              </a:rPr>
              <a:t>Introduction to</a:t>
            </a:r>
          </a:p>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8000" b="0" i="0" u="none" strike="noStrike" kern="1200" cap="none" spc="32" normalizeH="0" baseline="0" noProof="0" dirty="0">
                <a:ln>
                  <a:noFill/>
                </a:ln>
                <a:solidFill>
                  <a:prstClr val="white"/>
                </a:solidFill>
                <a:effectLst/>
                <a:uLnTx/>
                <a:uFillTx/>
                <a:latin typeface="Roboto" panose="02000000000000000000" pitchFamily="2" charset="0"/>
                <a:ea typeface="Roboto" panose="02000000000000000000" pitchFamily="2" charset="0"/>
              </a:rPr>
              <a:t>Enquiry in Education</a:t>
            </a:r>
          </a:p>
        </p:txBody>
      </p:sp>
    </p:spTree>
    <p:extLst>
      <p:ext uri="{BB962C8B-B14F-4D97-AF65-F5344CB8AC3E}">
        <p14:creationId xmlns:p14="http://schemas.microsoft.com/office/powerpoint/2010/main" val="2686934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AC0C-D4D6-541E-F8ED-3CDE5112BCA8}"/>
              </a:ext>
            </a:extLst>
          </p:cNvPr>
          <p:cNvSpPr>
            <a:spLocks noGrp="1"/>
          </p:cNvSpPr>
          <p:nvPr>
            <p:ph type="title"/>
          </p:nvPr>
        </p:nvSpPr>
        <p:spPr>
          <a:xfrm>
            <a:off x="1524000" y="1028700"/>
            <a:ext cx="14706600" cy="702052"/>
          </a:xfrm>
        </p:spPr>
        <p:txBody>
          <a:bodyPr wrap="square" lIns="0" tIns="0" rIns="0" bIns="0" rtlCol="0" anchor="t">
            <a:spAutoFit/>
          </a:bodyPr>
          <a:lstStyle/>
          <a:p>
            <a:pPr>
              <a:lnSpc>
                <a:spcPts val="5100"/>
              </a:lnSpc>
            </a:pPr>
            <a:r>
              <a:rPr lang="en-GB" sz="6600" dirty="0">
                <a:solidFill>
                  <a:srgbClr val="016A6F"/>
                </a:solidFill>
                <a:latin typeface="Roboto"/>
                <a:ea typeface="Roboto Light"/>
                <a:cs typeface="Arial"/>
              </a:rPr>
              <a:t>Aims review and final reflections</a:t>
            </a:r>
          </a:p>
        </p:txBody>
      </p:sp>
      <p:sp>
        <p:nvSpPr>
          <p:cNvPr id="5" name="TextBox 4">
            <a:extLst>
              <a:ext uri="{FF2B5EF4-FFF2-40B4-BE49-F238E27FC236}">
                <a16:creationId xmlns:a16="http://schemas.microsoft.com/office/drawing/2014/main" id="{31C5FF0D-025E-58B5-2372-53763D077EDE}"/>
              </a:ext>
            </a:extLst>
          </p:cNvPr>
          <p:cNvSpPr txBox="1"/>
          <p:nvPr/>
        </p:nvSpPr>
        <p:spPr>
          <a:xfrm>
            <a:off x="914400" y="2476500"/>
            <a:ext cx="8458200" cy="7109639"/>
          </a:xfrm>
          <a:prstGeom prst="rect">
            <a:avLst/>
          </a:prstGeom>
        </p:spPr>
        <p:txBody>
          <a:bodyPr wrap="square" lIns="0" tIns="0" rIns="0" bIns="0" rtlCol="0" anchor="t">
            <a:spAutoFit/>
          </a:bodyPr>
          <a:lstStyle/>
          <a:p>
            <a:pPr>
              <a:spcBef>
                <a:spcPct val="0"/>
              </a:spcBef>
            </a:pPr>
            <a:r>
              <a:rPr lang="en-US" sz="3300" dirty="0">
                <a:solidFill>
                  <a:srgbClr val="0F172A"/>
                </a:solidFill>
                <a:latin typeface="Roboto" panose="02000000000000000000" pitchFamily="2" charset="0"/>
                <a:ea typeface="Roboto" panose="02000000000000000000" pitchFamily="2" charset="0"/>
              </a:rPr>
              <a:t>In this workshop we will consider:</a:t>
            </a:r>
          </a:p>
          <a:p>
            <a:pPr>
              <a:spcBef>
                <a:spcPct val="0"/>
              </a:spcBef>
            </a:pPr>
            <a:endParaRPr lang="en-US" sz="3300" dirty="0">
              <a:solidFill>
                <a:srgbClr val="0F172A"/>
              </a:solidFill>
              <a:latin typeface="Roboto" panose="02000000000000000000" pitchFamily="2" charset="0"/>
              <a:ea typeface="Roboto" panose="02000000000000000000" pitchFamily="2" charset="0"/>
            </a:endParaRPr>
          </a:p>
          <a:p>
            <a:pPr marL="777240" lvl="1" indent="-388620">
              <a:spcBef>
                <a:spcPct val="0"/>
              </a:spcBef>
              <a:buFont typeface="Arial"/>
              <a:buChar char="•"/>
            </a:pPr>
            <a:r>
              <a:rPr lang="en-US" sz="3300" dirty="0">
                <a:solidFill>
                  <a:srgbClr val="0F172A"/>
                </a:solidFill>
                <a:latin typeface="Roboto" panose="02000000000000000000" pitchFamily="2" charset="0"/>
                <a:ea typeface="Roboto" panose="02000000000000000000" pitchFamily="2" charset="0"/>
              </a:rPr>
              <a:t>why we enquire and reflect on our professional why</a:t>
            </a:r>
          </a:p>
          <a:p>
            <a:pPr marL="388620" lvl="1">
              <a:spcBef>
                <a:spcPct val="0"/>
              </a:spcBef>
            </a:pPr>
            <a:endParaRPr lang="en-US" sz="3300" dirty="0">
              <a:solidFill>
                <a:srgbClr val="0F172A"/>
              </a:solidFill>
              <a:latin typeface="Roboto" panose="02000000000000000000" pitchFamily="2" charset="0"/>
              <a:ea typeface="Roboto" panose="02000000000000000000" pitchFamily="2" charset="0"/>
            </a:endParaRPr>
          </a:p>
          <a:p>
            <a:pPr marL="777240" lvl="1" indent="-388620">
              <a:spcBef>
                <a:spcPct val="0"/>
              </a:spcBef>
              <a:buFont typeface="Arial"/>
              <a:buChar char="•"/>
            </a:pPr>
            <a:r>
              <a:rPr lang="en-US" sz="3300" dirty="0">
                <a:solidFill>
                  <a:srgbClr val="0F172A"/>
                </a:solidFill>
                <a:latin typeface="Roboto" panose="02000000000000000000" pitchFamily="2" charset="0"/>
                <a:ea typeface="Roboto" panose="02000000000000000000" pitchFamily="2" charset="0"/>
              </a:rPr>
              <a:t>what enquiry is and consider examples of enquiry</a:t>
            </a:r>
          </a:p>
          <a:p>
            <a:pPr marL="388620" lvl="1">
              <a:spcBef>
                <a:spcPct val="0"/>
              </a:spcBef>
            </a:pPr>
            <a:endParaRPr lang="en-US" sz="3300" dirty="0">
              <a:solidFill>
                <a:srgbClr val="0F172A"/>
              </a:solidFill>
              <a:latin typeface="Roboto" panose="02000000000000000000" pitchFamily="2" charset="0"/>
              <a:ea typeface="Roboto" panose="02000000000000000000" pitchFamily="2" charset="0"/>
            </a:endParaRPr>
          </a:p>
          <a:p>
            <a:pPr marL="777240" lvl="1" indent="-388620">
              <a:spcBef>
                <a:spcPct val="0"/>
              </a:spcBef>
              <a:buFont typeface="Arial"/>
              <a:buChar char="•"/>
            </a:pPr>
            <a:r>
              <a:rPr lang="en-US" sz="3300" dirty="0">
                <a:solidFill>
                  <a:srgbClr val="0F172A"/>
                </a:solidFill>
                <a:latin typeface="Roboto" panose="02000000000000000000" pitchFamily="2" charset="0"/>
                <a:ea typeface="Roboto" panose="02000000000000000000" pitchFamily="2" charset="0"/>
              </a:rPr>
              <a:t>how we enquire and look at professional learning resources that support the process</a:t>
            </a:r>
          </a:p>
          <a:p>
            <a:pPr marL="388620" lvl="1">
              <a:spcBef>
                <a:spcPct val="0"/>
              </a:spcBef>
            </a:pPr>
            <a:endParaRPr lang="en-US" sz="3300" dirty="0">
              <a:solidFill>
                <a:srgbClr val="0F172A"/>
              </a:solidFill>
              <a:latin typeface="Roboto" panose="02000000000000000000" pitchFamily="2" charset="0"/>
              <a:ea typeface="Roboto" panose="02000000000000000000" pitchFamily="2" charset="0"/>
            </a:endParaRPr>
          </a:p>
          <a:p>
            <a:pPr marL="777240" lvl="1" indent="-388620">
              <a:buFont typeface="Arial"/>
              <a:buChar char="•"/>
            </a:pPr>
            <a:r>
              <a:rPr lang="en-US" sz="3300" dirty="0">
                <a:solidFill>
                  <a:srgbClr val="0F172A"/>
                </a:solidFill>
                <a:latin typeface="Roboto" panose="02000000000000000000" pitchFamily="2" charset="0"/>
                <a:ea typeface="Roboto" panose="02000000000000000000" pitchFamily="2" charset="0"/>
              </a:rPr>
              <a:t>our own ideas, areas of focus or enquiry questions</a:t>
            </a:r>
          </a:p>
        </p:txBody>
      </p:sp>
      <p:sp>
        <p:nvSpPr>
          <p:cNvPr id="6" name="TextBox 5">
            <a:extLst>
              <a:ext uri="{FF2B5EF4-FFF2-40B4-BE49-F238E27FC236}">
                <a16:creationId xmlns:a16="http://schemas.microsoft.com/office/drawing/2014/main" id="{622C828F-6A6B-A6E2-6144-571CF0DE3864}"/>
              </a:ext>
            </a:extLst>
          </p:cNvPr>
          <p:cNvSpPr txBox="1"/>
          <p:nvPr/>
        </p:nvSpPr>
        <p:spPr>
          <a:xfrm>
            <a:off x="10896600" y="4152900"/>
            <a:ext cx="7086600" cy="5170646"/>
          </a:xfrm>
          <a:prstGeom prst="rect">
            <a:avLst/>
          </a:prstGeom>
          <a:noFill/>
        </p:spPr>
        <p:txBody>
          <a:bodyPr wrap="square" rtlCol="0">
            <a:spAutoFit/>
          </a:bodyPr>
          <a:lstStyle/>
          <a:p>
            <a:pPr marL="685800" indent="-685800" defTabSz="1371600">
              <a:buFont typeface="Arial" panose="020B0604020202020204" pitchFamily="34" charset="0"/>
              <a:buChar char="•"/>
              <a:defRPr/>
            </a:pPr>
            <a:r>
              <a:rPr lang="en-GB" sz="3300" dirty="0">
                <a:solidFill>
                  <a:prstClr val="black"/>
                </a:solidFill>
                <a:latin typeface="Roboto" panose="02000000000000000000" pitchFamily="2" charset="0"/>
                <a:ea typeface="Roboto" panose="02000000000000000000" pitchFamily="2" charset="0"/>
              </a:rPr>
              <a:t>How confident are you to engage in an enquiry or to lead others in enquiry?</a:t>
            </a:r>
          </a:p>
          <a:p>
            <a:pPr defTabSz="1371600">
              <a:defRPr/>
            </a:pPr>
            <a:endParaRPr lang="en-GB" sz="3300" dirty="0">
              <a:solidFill>
                <a:prstClr val="black"/>
              </a:solidFill>
              <a:latin typeface="Roboto" panose="02000000000000000000" pitchFamily="2" charset="0"/>
              <a:ea typeface="Roboto" panose="02000000000000000000" pitchFamily="2" charset="0"/>
            </a:endParaRPr>
          </a:p>
          <a:p>
            <a:pPr marL="685800" indent="-685800" defTabSz="1371600">
              <a:buFont typeface="Arial" panose="020B0604020202020204" pitchFamily="34" charset="0"/>
              <a:buChar char="•"/>
              <a:defRPr/>
            </a:pPr>
            <a:r>
              <a:rPr lang="en-GB" sz="3300" dirty="0">
                <a:solidFill>
                  <a:prstClr val="black"/>
                </a:solidFill>
                <a:latin typeface="Roboto" panose="02000000000000000000" pitchFamily="2" charset="0"/>
                <a:ea typeface="Roboto" panose="02000000000000000000" pitchFamily="2" charset="0"/>
              </a:rPr>
              <a:t>What key messages or actions have you taken from the workshop?</a:t>
            </a:r>
          </a:p>
          <a:p>
            <a:pPr defTabSz="1371600">
              <a:defRPr/>
            </a:pPr>
            <a:endParaRPr lang="en-GB" sz="3300" dirty="0">
              <a:solidFill>
                <a:prstClr val="black"/>
              </a:solidFill>
              <a:latin typeface="Roboto" panose="02000000000000000000" pitchFamily="2" charset="0"/>
              <a:ea typeface="Roboto" panose="02000000000000000000" pitchFamily="2" charset="0"/>
            </a:endParaRPr>
          </a:p>
          <a:p>
            <a:pPr marL="685800" indent="-685800" defTabSz="1371600">
              <a:buFont typeface="Arial" panose="020B0604020202020204" pitchFamily="34" charset="0"/>
              <a:buChar char="•"/>
              <a:defRPr/>
            </a:pPr>
            <a:r>
              <a:rPr lang="en-GB" sz="3300" dirty="0">
                <a:solidFill>
                  <a:prstClr val="black"/>
                </a:solidFill>
                <a:latin typeface="Roboto" panose="02000000000000000000" pitchFamily="2" charset="0"/>
                <a:ea typeface="Roboto" panose="02000000000000000000" pitchFamily="2" charset="0"/>
              </a:rPr>
              <a:t>What might you do differently in your school or setting?</a:t>
            </a:r>
          </a:p>
        </p:txBody>
      </p:sp>
      <p:grpSp>
        <p:nvGrpSpPr>
          <p:cNvPr id="7" name="Group 6" descr="Activity Icon">
            <a:extLst>
              <a:ext uri="{FF2B5EF4-FFF2-40B4-BE49-F238E27FC236}">
                <a16:creationId xmlns:a16="http://schemas.microsoft.com/office/drawing/2014/main" id="{A2ABFF0C-E91E-E2D9-C27B-54A2DAB2F27D}"/>
              </a:ext>
            </a:extLst>
          </p:cNvPr>
          <p:cNvGrpSpPr/>
          <p:nvPr/>
        </p:nvGrpSpPr>
        <p:grpSpPr>
          <a:xfrm>
            <a:off x="15621000" y="1943100"/>
            <a:ext cx="1800636" cy="1909168"/>
            <a:chOff x="15773400" y="266700"/>
            <a:chExt cx="1800636" cy="2311572"/>
          </a:xfrm>
        </p:grpSpPr>
        <p:sp>
          <p:nvSpPr>
            <p:cNvPr id="8" name="Freeform 2" descr="Activity indicated by circle of hands">
              <a:extLst>
                <a:ext uri="{FF2B5EF4-FFF2-40B4-BE49-F238E27FC236}">
                  <a16:creationId xmlns:a16="http://schemas.microsoft.com/office/drawing/2014/main" id="{0F03EC34-2645-5160-C385-7A5F63D18806}"/>
                </a:ext>
              </a:extLst>
            </p:cNvPr>
            <p:cNvSpPr/>
            <p:nvPr/>
          </p:nvSpPr>
          <p:spPr>
            <a:xfrm>
              <a:off x="15773400" y="266700"/>
              <a:ext cx="1800636" cy="1692598"/>
            </a:xfrm>
            <a:custGeom>
              <a:avLst/>
              <a:gdLst/>
              <a:ahLst/>
              <a:cxnLst/>
              <a:rect l="l" t="t" r="r" b="b"/>
              <a:pathLst>
                <a:path w="1800636" h="1692598">
                  <a:moveTo>
                    <a:pt x="0" y="0"/>
                  </a:moveTo>
                  <a:lnTo>
                    <a:pt x="1800636" y="0"/>
                  </a:lnTo>
                  <a:lnTo>
                    <a:pt x="1800636" y="1692598"/>
                  </a:lnTo>
                  <a:lnTo>
                    <a:pt x="0" y="1692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C0799757-C05E-9918-0506-DA5EECCCF9A8}"/>
                </a:ext>
              </a:extLst>
            </p:cNvPr>
            <p:cNvSpPr txBox="1"/>
            <p:nvPr/>
          </p:nvSpPr>
          <p:spPr>
            <a:xfrm>
              <a:off x="16154400" y="2019300"/>
              <a:ext cx="1219200" cy="558972"/>
            </a:xfrm>
            <a:prstGeom prst="rect">
              <a:avLst/>
            </a:prstGeom>
            <a:noFill/>
          </p:spPr>
          <p:txBody>
            <a:bodyPr wrap="square">
              <a:spAutoFit/>
            </a:bodyPr>
            <a:lstStyle/>
            <a:p>
              <a:r>
                <a:rPr lang="en-US" sz="2400" dirty="0">
                  <a:solidFill>
                    <a:srgbClr val="100F0D"/>
                  </a:solidFill>
                  <a:latin typeface="Roboto" panose="02000000000000000000" pitchFamily="2" charset="0"/>
                  <a:ea typeface="Roboto" panose="02000000000000000000" pitchFamily="2" charset="0"/>
                </a:rPr>
                <a:t>Activity</a:t>
              </a:r>
              <a:endParaRPr lang="en-GB" sz="24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859406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A493-943A-5ED7-49EE-CD39A5F9BE5E}"/>
              </a:ext>
            </a:extLst>
          </p:cNvPr>
          <p:cNvSpPr>
            <a:spLocks noGrp="1"/>
          </p:cNvSpPr>
          <p:nvPr>
            <p:ph type="title" idx="4294967295"/>
          </p:nvPr>
        </p:nvSpPr>
        <p:spPr>
          <a:xfrm>
            <a:off x="2590800" y="952500"/>
            <a:ext cx="4038600" cy="1061829"/>
          </a:xfrm>
          <a:prstGeom prst="rect">
            <a:avLst/>
          </a:prstGeom>
        </p:spPr>
        <p:txBody>
          <a:bodyPr vert="horz" lIns="0" tIns="0" rIns="0" bIns="0" rtlCol="0" anchor="t">
            <a:spAutoFit/>
          </a:bodyPr>
          <a:lstStyle/>
          <a:p>
            <a:pPr>
              <a:lnSpc>
                <a:spcPts val="5100"/>
              </a:lnSpc>
            </a:pPr>
            <a:r>
              <a:rPr lang="en-US" sz="6600" dirty="0">
                <a:solidFill>
                  <a:srgbClr val="016A6F"/>
                </a:solidFill>
                <a:latin typeface="Roboto"/>
                <a:ea typeface="Roboto Light"/>
                <a:cs typeface="Arial"/>
              </a:rPr>
              <a:t>Feedback</a:t>
            </a:r>
          </a:p>
        </p:txBody>
      </p:sp>
      <p:pic>
        <p:nvPicPr>
          <p:cNvPr id="7" name="Picture 6" descr="The Education Scotland logo">
            <a:extLst>
              <a:ext uri="{FF2B5EF4-FFF2-40B4-BE49-F238E27FC236}">
                <a16:creationId xmlns:a16="http://schemas.microsoft.com/office/drawing/2014/main" id="{B135B038-C436-0831-B21F-1EC61F3E4E24}"/>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14478000" y="546168"/>
            <a:ext cx="3183435" cy="1340536"/>
          </a:xfrm>
          <a:prstGeom prst="rect">
            <a:avLst/>
          </a:prstGeom>
        </p:spPr>
      </p:pic>
      <p:sp>
        <p:nvSpPr>
          <p:cNvPr id="2" name="TextBox 1">
            <a:extLst>
              <a:ext uri="{FF2B5EF4-FFF2-40B4-BE49-F238E27FC236}">
                <a16:creationId xmlns:a16="http://schemas.microsoft.com/office/drawing/2014/main" id="{24F6EE7E-7220-DBEA-91BC-EA307774394E}"/>
              </a:ext>
            </a:extLst>
          </p:cNvPr>
          <p:cNvSpPr txBox="1"/>
          <p:nvPr/>
        </p:nvSpPr>
        <p:spPr>
          <a:xfrm>
            <a:off x="9906000" y="3695700"/>
            <a:ext cx="7239000" cy="5339923"/>
          </a:xfrm>
          <a:prstGeom prst="rect">
            <a:avLst/>
          </a:prstGeom>
          <a:noFill/>
        </p:spPr>
        <p:txBody>
          <a:bodyPr wrap="square" rtlCol="0">
            <a:spAutoFit/>
          </a:bodyPr>
          <a:lstStyle/>
          <a:p>
            <a:pPr defTabSz="1371600">
              <a:lnSpc>
                <a:spcPct val="150000"/>
              </a:lnSpc>
              <a:defRPr/>
            </a:pPr>
            <a:r>
              <a:rPr lang="en-GB" sz="3300" dirty="0">
                <a:solidFill>
                  <a:prstClr val="black"/>
                </a:solidFill>
                <a:latin typeface="Roboto" panose="02000000000000000000" pitchFamily="2" charset="0"/>
                <a:ea typeface="Roboto" panose="02000000000000000000" pitchFamily="2" charset="0"/>
              </a:rPr>
              <a:t>Thank you. We hope that you found this resource useful. </a:t>
            </a:r>
          </a:p>
          <a:p>
            <a:pPr defTabSz="1371600">
              <a:lnSpc>
                <a:spcPct val="150000"/>
              </a:lnSpc>
              <a:defRPr/>
            </a:pPr>
            <a:endParaRPr lang="en-GB" sz="3300" dirty="0">
              <a:solidFill>
                <a:prstClr val="black"/>
              </a:solidFill>
              <a:latin typeface="Roboto" panose="02000000000000000000" pitchFamily="2" charset="0"/>
              <a:ea typeface="Roboto" panose="02000000000000000000" pitchFamily="2" charset="0"/>
            </a:endParaRPr>
          </a:p>
          <a:p>
            <a:pPr defTabSz="1371600">
              <a:lnSpc>
                <a:spcPct val="150000"/>
              </a:lnSpc>
              <a:defRPr/>
            </a:pPr>
            <a:r>
              <a:rPr lang="en-GB" sz="3300" dirty="0">
                <a:solidFill>
                  <a:prstClr val="black"/>
                </a:solidFill>
                <a:latin typeface="Roboto" panose="02000000000000000000" pitchFamily="2" charset="0"/>
                <a:ea typeface="Roboto" panose="02000000000000000000" pitchFamily="2" charset="0"/>
              </a:rPr>
              <a:t>Please find a link to a feedback form.  Your comments are appreciated and will be used to inform future resources. </a:t>
            </a:r>
          </a:p>
        </p:txBody>
      </p:sp>
      <p:pic>
        <p:nvPicPr>
          <p:cNvPr id="5" name="Picture 4" descr="A qr code on a screen&#10;&#10;">
            <a:extLst>
              <a:ext uri="{FF2B5EF4-FFF2-40B4-BE49-F238E27FC236}">
                <a16:creationId xmlns:a16="http://schemas.microsoft.com/office/drawing/2014/main" id="{90B57E0A-94D1-3D91-3071-F8C925EBA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2552700"/>
            <a:ext cx="7200900" cy="7200900"/>
          </a:xfrm>
          <a:prstGeom prst="rect">
            <a:avLst/>
          </a:prstGeom>
        </p:spPr>
      </p:pic>
    </p:spTree>
    <p:extLst>
      <p:ext uri="{BB962C8B-B14F-4D97-AF65-F5344CB8AC3E}">
        <p14:creationId xmlns:p14="http://schemas.microsoft.com/office/powerpoint/2010/main" val="162243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914400" y="571500"/>
            <a:ext cx="4146422" cy="897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80379B"/>
                </a:solidFill>
                <a:effectLst/>
                <a:uLnTx/>
                <a:uFillTx/>
                <a:latin typeface="Roboto" panose="02000000000000000000" pitchFamily="2" charset="0"/>
                <a:ea typeface="Roboto" panose="02000000000000000000" pitchFamily="2" charset="0"/>
                <a:cs typeface="+mn-cs"/>
              </a:rPr>
              <a:t> </a:t>
            </a:r>
            <a:r>
              <a:rPr kumimoji="0" lang="en-US" sz="6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Connector</a:t>
            </a:r>
            <a:r>
              <a:rPr kumimoji="0" lang="en-US" sz="6600" b="0" i="0" u="none" strike="noStrike" kern="1200" cap="none" spc="0" normalizeH="0" baseline="0" noProof="0" dirty="0">
                <a:ln>
                  <a:noFill/>
                </a:ln>
                <a:solidFill>
                  <a:srgbClr val="80379B"/>
                </a:solidFill>
                <a:effectLst/>
                <a:uLnTx/>
                <a:uFillTx/>
                <a:latin typeface="Roboto" panose="02000000000000000000" pitchFamily="2" charset="0"/>
                <a:ea typeface="Roboto" panose="02000000000000000000" pitchFamily="2" charset="0"/>
                <a:cs typeface="+mn-cs"/>
              </a:rPr>
              <a:t> </a:t>
            </a:r>
          </a:p>
        </p:txBody>
      </p:sp>
      <p:sp>
        <p:nvSpPr>
          <p:cNvPr id="4" name="TextBox 4"/>
          <p:cNvSpPr txBox="1"/>
          <p:nvPr/>
        </p:nvSpPr>
        <p:spPr>
          <a:xfrm>
            <a:off x="7162800" y="2552700"/>
            <a:ext cx="10594053" cy="5357236"/>
          </a:xfrm>
          <a:prstGeom prst="rect">
            <a:avLst/>
          </a:prstGeom>
        </p:spPr>
        <p:txBody>
          <a:bodyPr lIns="0" tIns="0" rIns="0" bIns="0" rtlCol="0" anchor="t">
            <a:spAutoFit/>
          </a:bodyPr>
          <a:lstStyle/>
          <a:p>
            <a:pPr algn="just">
              <a:lnSpc>
                <a:spcPts val="4160"/>
              </a:lnSpc>
              <a:spcBef>
                <a:spcPct val="0"/>
              </a:spcBef>
            </a:pPr>
            <a:r>
              <a:rPr lang="en-US" sz="3300" dirty="0">
                <a:solidFill>
                  <a:schemeClr val="bg1"/>
                </a:solidFill>
                <a:latin typeface="Roboto" panose="02000000000000000000" pitchFamily="2" charset="0"/>
                <a:ea typeface="Roboto" panose="02000000000000000000" pitchFamily="2" charset="0"/>
              </a:rPr>
              <a:t>In groups or pairs:</a:t>
            </a:r>
          </a:p>
          <a:p>
            <a:pPr algn="just">
              <a:lnSpc>
                <a:spcPts val="4160"/>
              </a:lnSpc>
              <a:spcBef>
                <a:spcPct val="0"/>
              </a:spcBef>
            </a:pPr>
            <a:endParaRPr lang="en-US" sz="3300" dirty="0">
              <a:solidFill>
                <a:schemeClr val="bg1"/>
              </a:solidFill>
              <a:latin typeface="Roboto" panose="02000000000000000000" pitchFamily="2" charset="0"/>
              <a:ea typeface="Roboto" panose="02000000000000000000" pitchFamily="2" charset="0"/>
            </a:endParaRPr>
          </a:p>
          <a:p>
            <a:pPr algn="just">
              <a:lnSpc>
                <a:spcPts val="4160"/>
              </a:lnSpc>
              <a:spcBef>
                <a:spcPct val="0"/>
              </a:spcBef>
            </a:pPr>
            <a:r>
              <a:rPr lang="en-US" sz="3300" dirty="0">
                <a:solidFill>
                  <a:schemeClr val="bg1"/>
                </a:solidFill>
                <a:latin typeface="Roboto" panose="02000000000000000000" pitchFamily="2" charset="0"/>
                <a:ea typeface="Roboto" panose="02000000000000000000" pitchFamily="2" charset="0"/>
              </a:rPr>
              <a:t>Choose one of the following big questions to discuss:</a:t>
            </a:r>
          </a:p>
          <a:p>
            <a:pPr algn="just">
              <a:lnSpc>
                <a:spcPts val="4160"/>
              </a:lnSpc>
              <a:spcBef>
                <a:spcPct val="0"/>
              </a:spcBef>
            </a:pPr>
            <a:endParaRPr lang="en-US" sz="3300" dirty="0">
              <a:solidFill>
                <a:schemeClr val="bg1"/>
              </a:solidFill>
              <a:latin typeface="Roboto" panose="02000000000000000000" pitchFamily="2" charset="0"/>
              <a:ea typeface="Roboto" panose="02000000000000000000" pitchFamily="2" charset="0"/>
            </a:endParaRPr>
          </a:p>
          <a:p>
            <a:pPr marL="690881" lvl="1" indent="-345440">
              <a:lnSpc>
                <a:spcPts val="4160"/>
              </a:lnSpc>
              <a:spcBef>
                <a:spcPct val="0"/>
              </a:spcBef>
              <a:buFont typeface="Arial"/>
              <a:buChar char="•"/>
            </a:pPr>
            <a:r>
              <a:rPr lang="en-US" sz="3300" dirty="0">
                <a:solidFill>
                  <a:schemeClr val="bg1"/>
                </a:solidFill>
                <a:latin typeface="Roboto" panose="02000000000000000000" pitchFamily="2" charset="0"/>
                <a:ea typeface="Roboto" panose="02000000000000000000" pitchFamily="2" charset="0"/>
              </a:rPr>
              <a:t>How is your professional learning informed by learners' experience, voice and needs?</a:t>
            </a:r>
          </a:p>
          <a:p>
            <a:pPr>
              <a:lnSpc>
                <a:spcPts val="4160"/>
              </a:lnSpc>
              <a:spcBef>
                <a:spcPct val="0"/>
              </a:spcBef>
            </a:pPr>
            <a:endParaRPr lang="en-US" sz="3300" dirty="0">
              <a:solidFill>
                <a:schemeClr val="bg1"/>
              </a:solidFill>
              <a:latin typeface="Roboto" panose="02000000000000000000" pitchFamily="2" charset="0"/>
              <a:ea typeface="Roboto" panose="02000000000000000000" pitchFamily="2" charset="0"/>
            </a:endParaRPr>
          </a:p>
          <a:p>
            <a:pPr marL="690881" lvl="1" indent="-345440">
              <a:lnSpc>
                <a:spcPts val="4160"/>
              </a:lnSpc>
              <a:spcBef>
                <a:spcPct val="0"/>
              </a:spcBef>
              <a:buFont typeface="Arial"/>
              <a:buChar char="•"/>
            </a:pPr>
            <a:r>
              <a:rPr lang="en-US" sz="3300" dirty="0">
                <a:solidFill>
                  <a:schemeClr val="bg1"/>
                </a:solidFill>
                <a:latin typeface="Roboto" panose="02000000000000000000" pitchFamily="2" charset="0"/>
                <a:ea typeface="Roboto" panose="02000000000000000000" pitchFamily="2" charset="0"/>
              </a:rPr>
              <a:t>What interests, informs and influences you?</a:t>
            </a:r>
          </a:p>
          <a:p>
            <a:pPr>
              <a:lnSpc>
                <a:spcPts val="4160"/>
              </a:lnSpc>
              <a:spcBef>
                <a:spcPct val="0"/>
              </a:spcBef>
            </a:pPr>
            <a:endParaRPr lang="en-US" sz="3300" dirty="0">
              <a:solidFill>
                <a:schemeClr val="bg1"/>
              </a:solidFill>
              <a:latin typeface="Roboto" panose="02000000000000000000" pitchFamily="2" charset="0"/>
              <a:ea typeface="Roboto" panose="02000000000000000000" pitchFamily="2" charset="0"/>
            </a:endParaRPr>
          </a:p>
          <a:p>
            <a:pPr marL="690881" lvl="1" indent="-345440">
              <a:lnSpc>
                <a:spcPts val="4160"/>
              </a:lnSpc>
              <a:buFont typeface="Arial"/>
              <a:buChar char="•"/>
            </a:pPr>
            <a:r>
              <a:rPr lang="en-US" sz="3300" dirty="0">
                <a:solidFill>
                  <a:schemeClr val="bg1"/>
                </a:solidFill>
                <a:latin typeface="Roboto" panose="02000000000000000000" pitchFamily="2" charset="0"/>
                <a:ea typeface="Roboto" panose="02000000000000000000" pitchFamily="2" charset="0"/>
              </a:rPr>
              <a:t>What have you read that has stuck with you?</a:t>
            </a:r>
          </a:p>
        </p:txBody>
      </p:sp>
      <p:sp>
        <p:nvSpPr>
          <p:cNvPr id="5" name="Freeform 2">
            <a:extLst>
              <a:ext uri="{FF2B5EF4-FFF2-40B4-BE49-F238E27FC236}">
                <a16:creationId xmlns:a16="http://schemas.microsoft.com/office/drawing/2014/main" id="{380F80EB-DBFD-702A-0402-029CADC0AF1B}"/>
              </a:ext>
              <a:ext uri="{C183D7F6-B498-43B3-948B-1728B52AA6E4}">
                <adec:decorative xmlns:adec="http://schemas.microsoft.com/office/drawing/2017/decorative" val="1"/>
              </a:ext>
            </a:extLst>
          </p:cNvPr>
          <p:cNvSpPr/>
          <p:nvPr/>
        </p:nvSpPr>
        <p:spPr>
          <a:xfrm>
            <a:off x="533400" y="3162300"/>
            <a:ext cx="5226651" cy="4114800"/>
          </a:xfrm>
          <a:custGeom>
            <a:avLst/>
            <a:gdLst/>
            <a:ahLst/>
            <a:cxnLst/>
            <a:rect l="l" t="t" r="r" b="b"/>
            <a:pathLst>
              <a:path w="5226651" h="4114800">
                <a:moveTo>
                  <a:pt x="0" y="0"/>
                </a:moveTo>
                <a:lnTo>
                  <a:pt x="5226651" y="0"/>
                </a:lnTo>
                <a:lnTo>
                  <a:pt x="52266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2" name="Freeform 4" descr="Education Scotland Logo">
            <a:extLst>
              <a:ext uri="{FF2B5EF4-FFF2-40B4-BE49-F238E27FC236}">
                <a16:creationId xmlns:a16="http://schemas.microsoft.com/office/drawing/2014/main" id="{83F66E03-B626-FDC9-4DF0-A263DE0EE4F1}"/>
              </a:ext>
            </a:extLst>
          </p:cNvPr>
          <p:cNvSpPr/>
          <p:nvPr/>
        </p:nvSpPr>
        <p:spPr>
          <a:xfrm>
            <a:off x="15240000" y="495300"/>
            <a:ext cx="2606890" cy="1040640"/>
          </a:xfrm>
          <a:custGeom>
            <a:avLst/>
            <a:gdLst/>
            <a:ahLst/>
            <a:cxnLst/>
            <a:rect l="l" t="t" r="r" b="b"/>
            <a:pathLst>
              <a:path w="2606890" h="1040640">
                <a:moveTo>
                  <a:pt x="0" y="0"/>
                </a:moveTo>
                <a:lnTo>
                  <a:pt x="2606891" y="0"/>
                </a:lnTo>
                <a:lnTo>
                  <a:pt x="2606891" y="1040640"/>
                </a:lnTo>
                <a:lnTo>
                  <a:pt x="0" y="1040640"/>
                </a:lnTo>
                <a:lnTo>
                  <a:pt x="0" y="0"/>
                </a:lnTo>
                <a:close/>
              </a:path>
            </a:pathLst>
          </a:custGeom>
          <a:blipFill>
            <a:blip r:embed="rId5"/>
            <a:stretch>
              <a:fillRect/>
            </a:stretch>
          </a:blipFill>
        </p:spPr>
        <p:txBody>
          <a:bodyPr/>
          <a:lstStyle/>
          <a:p>
            <a:endParaRPr lang="en-GB">
              <a:latin typeface="Roboto" panose="02000000000000000000" pitchFamily="2" charset="0"/>
              <a:ea typeface="Roboto" panose="020000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2057400" y="1104900"/>
            <a:ext cx="5524500" cy="897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lang="en-US" sz="6600" dirty="0">
                <a:solidFill>
                  <a:srgbClr val="016A6F"/>
                </a:solidFill>
                <a:latin typeface="Roboto"/>
                <a:ea typeface="Roboto Light"/>
                <a:cs typeface="Arial"/>
              </a:rPr>
              <a:t>Session Aims</a:t>
            </a:r>
          </a:p>
        </p:txBody>
      </p:sp>
      <p:sp>
        <p:nvSpPr>
          <p:cNvPr id="4" name="TextBox 4"/>
          <p:cNvSpPr txBox="1"/>
          <p:nvPr/>
        </p:nvSpPr>
        <p:spPr>
          <a:xfrm>
            <a:off x="1295400" y="3162300"/>
            <a:ext cx="14775300" cy="5724644"/>
          </a:xfrm>
          <a:prstGeom prst="rect">
            <a:avLst/>
          </a:prstGeom>
        </p:spPr>
        <p:txBody>
          <a:bodyPr wrap="square" lIns="0" tIns="0" rIns="0" bIns="0" rtlCol="0" anchor="t">
            <a:spAutoFit/>
          </a:bodyPr>
          <a:lstStyle/>
          <a:p>
            <a:pPr>
              <a:lnSpc>
                <a:spcPct val="150000"/>
              </a:lnSpc>
              <a:spcBef>
                <a:spcPct val="0"/>
              </a:spcBef>
            </a:pPr>
            <a:r>
              <a:rPr lang="en-US" sz="3600" dirty="0">
                <a:solidFill>
                  <a:srgbClr val="0F172A"/>
                </a:solidFill>
                <a:latin typeface="Roboto" panose="02000000000000000000" pitchFamily="2" charset="0"/>
                <a:ea typeface="Roboto" panose="02000000000000000000" pitchFamily="2" charset="0"/>
              </a:rPr>
              <a:t>In this workshop we will consider:</a:t>
            </a:r>
          </a:p>
          <a:p>
            <a:pPr>
              <a:lnSpc>
                <a:spcPct val="150000"/>
              </a:lnSpc>
              <a:spcBef>
                <a:spcPct val="0"/>
              </a:spcBef>
            </a:pPr>
            <a:endParaRPr lang="en-US" sz="3600" dirty="0">
              <a:solidFill>
                <a:srgbClr val="0F172A"/>
              </a:solidFill>
              <a:latin typeface="Roboto" panose="02000000000000000000" pitchFamily="2" charset="0"/>
              <a:ea typeface="Roboto" panose="02000000000000000000" pitchFamily="2" charset="0"/>
            </a:endParaRPr>
          </a:p>
          <a:p>
            <a:pPr marL="777240" lvl="1" indent="-388620">
              <a:lnSpc>
                <a:spcPct val="150000"/>
              </a:lnSpc>
              <a:spcBef>
                <a:spcPct val="0"/>
              </a:spcBef>
              <a:buFont typeface="Arial"/>
              <a:buChar char="•"/>
            </a:pPr>
            <a:r>
              <a:rPr lang="en-US" sz="3600" dirty="0">
                <a:solidFill>
                  <a:srgbClr val="0F172A"/>
                </a:solidFill>
                <a:latin typeface="Roboto" panose="02000000000000000000" pitchFamily="2" charset="0"/>
                <a:ea typeface="Roboto" panose="02000000000000000000" pitchFamily="2" charset="0"/>
              </a:rPr>
              <a:t>why we enquire and reflect on our professional why</a:t>
            </a:r>
          </a:p>
          <a:p>
            <a:pPr marL="777240" lvl="1" indent="-388620">
              <a:lnSpc>
                <a:spcPct val="150000"/>
              </a:lnSpc>
              <a:spcBef>
                <a:spcPct val="0"/>
              </a:spcBef>
              <a:buFont typeface="Arial"/>
              <a:buChar char="•"/>
            </a:pPr>
            <a:r>
              <a:rPr lang="en-US" sz="3600" dirty="0">
                <a:solidFill>
                  <a:srgbClr val="0F172A"/>
                </a:solidFill>
                <a:latin typeface="Roboto" panose="02000000000000000000" pitchFamily="2" charset="0"/>
                <a:ea typeface="Roboto" panose="02000000000000000000" pitchFamily="2" charset="0"/>
              </a:rPr>
              <a:t>what enquiry is and examples of enquiry</a:t>
            </a:r>
          </a:p>
          <a:p>
            <a:pPr marL="777240" lvl="1" indent="-388620">
              <a:lnSpc>
                <a:spcPct val="150000"/>
              </a:lnSpc>
              <a:spcBef>
                <a:spcPct val="0"/>
              </a:spcBef>
              <a:buFont typeface="Arial"/>
              <a:buChar char="•"/>
            </a:pPr>
            <a:r>
              <a:rPr lang="en-US" sz="3600" dirty="0">
                <a:solidFill>
                  <a:srgbClr val="0F172A"/>
                </a:solidFill>
                <a:latin typeface="Roboto" panose="02000000000000000000" pitchFamily="2" charset="0"/>
                <a:ea typeface="Roboto" panose="02000000000000000000" pitchFamily="2" charset="0"/>
              </a:rPr>
              <a:t>how we enquire and look at professional learning resources that support the process</a:t>
            </a:r>
          </a:p>
          <a:p>
            <a:pPr marL="777240" lvl="1" indent="-388620">
              <a:lnSpc>
                <a:spcPct val="150000"/>
              </a:lnSpc>
              <a:buFont typeface="Arial"/>
              <a:buChar char="•"/>
            </a:pPr>
            <a:r>
              <a:rPr lang="en-US" sz="3600" dirty="0">
                <a:solidFill>
                  <a:srgbClr val="0F172A"/>
                </a:solidFill>
                <a:latin typeface="Roboto" panose="02000000000000000000" pitchFamily="2" charset="0"/>
                <a:ea typeface="Roboto" panose="02000000000000000000" pitchFamily="2" charset="0"/>
              </a:rPr>
              <a:t>our own ideas, areas of focus or enquiry questions</a:t>
            </a:r>
          </a:p>
        </p:txBody>
      </p:sp>
      <p:sp>
        <p:nvSpPr>
          <p:cNvPr id="2" name="Freeform 2">
            <a:extLst>
              <a:ext uri="{FF2B5EF4-FFF2-40B4-BE49-F238E27FC236}">
                <a16:creationId xmlns:a16="http://schemas.microsoft.com/office/drawing/2014/main" id="{57F4CC7E-5D0E-A6E9-8486-D581F1020D50}"/>
              </a:ext>
              <a:ext uri="{C183D7F6-B498-43B3-948B-1728B52AA6E4}">
                <adec:decorative xmlns:adec="http://schemas.microsoft.com/office/drawing/2017/decorative" val="1"/>
              </a:ext>
            </a:extLst>
          </p:cNvPr>
          <p:cNvSpPr/>
          <p:nvPr/>
        </p:nvSpPr>
        <p:spPr>
          <a:xfrm>
            <a:off x="14478000" y="876300"/>
            <a:ext cx="2536874" cy="2070723"/>
          </a:xfrm>
          <a:custGeom>
            <a:avLst/>
            <a:gdLst/>
            <a:ahLst/>
            <a:cxnLst/>
            <a:rect l="l" t="t" r="r" b="b"/>
            <a:pathLst>
              <a:path w="2536874" h="2070723">
                <a:moveTo>
                  <a:pt x="0" y="0"/>
                </a:moveTo>
                <a:lnTo>
                  <a:pt x="2536874" y="0"/>
                </a:lnTo>
                <a:lnTo>
                  <a:pt x="2536874" y="2070723"/>
                </a:lnTo>
                <a:lnTo>
                  <a:pt x="0" y="2070723"/>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028700" y="876300"/>
            <a:ext cx="7505700" cy="897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7000"/>
              </a:lnSpc>
              <a:spcBef>
                <a:spcPts val="0"/>
              </a:spcBef>
            </a:pPr>
            <a:r>
              <a:rPr lang="en-US" sz="6600" dirty="0">
                <a:solidFill>
                  <a:srgbClr val="016A6F"/>
                </a:solidFill>
                <a:latin typeface="Roboto"/>
                <a:ea typeface="Roboto Light"/>
                <a:cs typeface="Arial"/>
              </a:rPr>
              <a:t>Content Coverage</a:t>
            </a:r>
          </a:p>
        </p:txBody>
      </p:sp>
      <p:graphicFrame>
        <p:nvGraphicFramePr>
          <p:cNvPr id="3" name="Diagram 2" descr="This is a smart art diagram containing the content coverage of the workshop. The writing says. &#10;National guidance and research&#10;Defining data processes&#10;Effective data processes&#10;Data systems&#10;Scenarios activity&#10;Reflection and feedback">
            <a:extLst>
              <a:ext uri="{FF2B5EF4-FFF2-40B4-BE49-F238E27FC236}">
                <a16:creationId xmlns:a16="http://schemas.microsoft.com/office/drawing/2014/main" id="{3C3877D7-E875-F80E-0AD2-A1477BC1066C}"/>
              </a:ext>
            </a:extLst>
          </p:cNvPr>
          <p:cNvGraphicFramePr/>
          <p:nvPr>
            <p:extLst>
              <p:ext uri="{D42A27DB-BD31-4B8C-83A1-F6EECF244321}">
                <p14:modId xmlns:p14="http://schemas.microsoft.com/office/powerpoint/2010/main" val="2157699690"/>
              </p:ext>
            </p:extLst>
          </p:nvPr>
        </p:nvGraphicFramePr>
        <p:xfrm>
          <a:off x="838200" y="2400300"/>
          <a:ext cx="156210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latin typeface="Roboto" panose="02000000000000000000" pitchFamily="2" charset="0"/>
                <a:ea typeface="Roboto" panose="02000000000000000000" pitchFamily="2" charset="0"/>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algn="ctr">
                <a:lnSpc>
                  <a:spcPts val="1960"/>
                </a:lnSpc>
              </a:pPr>
              <a:endParaRPr>
                <a:latin typeface="Roboto" panose="02000000000000000000" pitchFamily="2" charset="0"/>
                <a:ea typeface="Roboto" panose="02000000000000000000" pitchFamily="2" charset="0"/>
              </a:endParaRPr>
            </a:p>
          </p:txBody>
        </p:sp>
      </p:grpSp>
      <p:sp>
        <p:nvSpPr>
          <p:cNvPr id="6" name="TextBox 6"/>
          <p:cNvSpPr txBox="1">
            <a:spLocks noGrp="1"/>
          </p:cNvSpPr>
          <p:nvPr>
            <p:ph type="title" idx="4294967295"/>
          </p:nvPr>
        </p:nvSpPr>
        <p:spPr>
          <a:xfrm>
            <a:off x="10287000" y="4229100"/>
            <a:ext cx="6994594" cy="2031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Reflecting on our professional why</a:t>
            </a:r>
          </a:p>
        </p:txBody>
      </p:sp>
      <p:sp>
        <p:nvSpPr>
          <p:cNvPr id="7" name="Freeform 7" descr="Education Scotland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8E7B4FA2-1FC0-51D1-A1F3-DC833C6EF9AC}"/>
              </a:ext>
            </a:extLst>
          </p:cNvPr>
          <p:cNvSpPr txBox="1"/>
          <p:nvPr/>
        </p:nvSpPr>
        <p:spPr>
          <a:xfrm>
            <a:off x="381000" y="3619500"/>
            <a:ext cx="8151344" cy="3693319"/>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schemeClr val="bg1"/>
                </a:solidFill>
                <a:effectLst/>
                <a:uLnTx/>
                <a:uFillTx/>
                <a:latin typeface="Roboto" panose="02000000000000000000" pitchFamily="2" charset="0"/>
                <a:ea typeface="Roboto" panose="02000000000000000000" pitchFamily="2" charset="0"/>
              </a:rPr>
              <a:t>Introduction to</a:t>
            </a:r>
          </a:p>
          <a:p>
            <a:pPr marL="0" marR="0" lvl="0" indent="0" algn="ctr" defTabSz="914400" rtl="0" eaLnBrk="1" fontAlgn="auto" latinLnBrk="0" hangingPunct="1">
              <a:spcBef>
                <a:spcPts val="0"/>
              </a:spcBef>
              <a:spcAft>
                <a:spcPts val="0"/>
              </a:spcAft>
              <a:buClrTx/>
              <a:buSzTx/>
              <a:buFontTx/>
              <a:buNone/>
              <a:tabLst/>
              <a:defRPr/>
            </a:pPr>
            <a:r>
              <a:rPr kumimoji="0" lang="en-US" sz="8000" b="0" i="0" u="none" strike="noStrike" kern="1200" cap="none" normalizeH="0" baseline="0" noProof="0" dirty="0">
                <a:ln>
                  <a:noFill/>
                </a:ln>
                <a:solidFill>
                  <a:schemeClr val="bg1"/>
                </a:solidFill>
                <a:effectLst/>
                <a:uLnTx/>
                <a:uFillTx/>
                <a:latin typeface="Roboto" panose="02000000000000000000" pitchFamily="2" charset="0"/>
                <a:ea typeface="Roboto" panose="02000000000000000000" pitchFamily="2" charset="0"/>
              </a:rPr>
              <a:t>Enquiry in Education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3657600" y="342900"/>
            <a:ext cx="9829800" cy="897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7000"/>
              </a:lnSpc>
              <a:spcBef>
                <a:spcPts val="0"/>
              </a:spcBef>
            </a:pPr>
            <a:r>
              <a:rPr lang="en-US" sz="6600" dirty="0">
                <a:solidFill>
                  <a:srgbClr val="016A6F"/>
                </a:solidFill>
                <a:latin typeface="Roboto"/>
                <a:ea typeface="Roboto Light"/>
                <a:cs typeface="Arial"/>
              </a:rPr>
              <a:t>Who am I as an educator?</a:t>
            </a:r>
          </a:p>
        </p:txBody>
      </p:sp>
      <p:grpSp>
        <p:nvGrpSpPr>
          <p:cNvPr id="2" name="Group 2" descr="Image of a social identity wheel with an inner circle of identities and an outer circle of identities. On the inner circle are: Age, Race/Ethnicity, Gender Identity or Expression, Gender, National Origin, Sexual Orientation, Mental/Physical Ability. On the outer circle are: Education, Political Belief, Family, Organisational Role, Language and Communication Skills, Income, Religion, Appearance, Work Experience "/>
          <p:cNvGrpSpPr/>
          <p:nvPr/>
        </p:nvGrpSpPr>
        <p:grpSpPr>
          <a:xfrm>
            <a:off x="304800" y="1485900"/>
            <a:ext cx="8311264" cy="8447779"/>
            <a:chOff x="0" y="0"/>
            <a:chExt cx="9964085" cy="10044505"/>
          </a:xfrm>
        </p:grpSpPr>
        <p:sp>
          <p:nvSpPr>
            <p:cNvPr id="3" name="Freeform 3"/>
            <p:cNvSpPr/>
            <p:nvPr/>
          </p:nvSpPr>
          <p:spPr>
            <a:xfrm>
              <a:off x="0" y="0"/>
              <a:ext cx="9964039" cy="10044557"/>
            </a:xfrm>
            <a:custGeom>
              <a:avLst/>
              <a:gdLst/>
              <a:ahLst/>
              <a:cxnLst/>
              <a:rect l="l" t="t" r="r" b="b"/>
              <a:pathLst>
                <a:path w="9964039" h="10044557">
                  <a:moveTo>
                    <a:pt x="0" y="0"/>
                  </a:moveTo>
                  <a:lnTo>
                    <a:pt x="9964039" y="0"/>
                  </a:lnTo>
                  <a:lnTo>
                    <a:pt x="9964039" y="10044557"/>
                  </a:lnTo>
                  <a:lnTo>
                    <a:pt x="0" y="10044557"/>
                  </a:lnTo>
                  <a:lnTo>
                    <a:pt x="0" y="0"/>
                  </a:lnTo>
                  <a:close/>
                </a:path>
              </a:pathLst>
            </a:custGeom>
            <a:blipFill>
              <a:blip r:embed="rId3"/>
              <a:stretch>
                <a:fillRect t="-4437" b="-4436"/>
              </a:stretch>
            </a:blipFill>
          </p:spPr>
          <p:txBody>
            <a:bodyPr/>
            <a:lstStyle/>
            <a:p>
              <a:endParaRPr lang="en-GB">
                <a:latin typeface="Roboto" panose="02000000000000000000" pitchFamily="2" charset="0"/>
                <a:ea typeface="Roboto" panose="02000000000000000000" pitchFamily="2" charset="0"/>
              </a:endParaRPr>
            </a:p>
          </p:txBody>
        </p:sp>
      </p:grpSp>
      <p:sp>
        <p:nvSpPr>
          <p:cNvPr id="5" name="TextBox 5"/>
          <p:cNvSpPr txBox="1"/>
          <p:nvPr/>
        </p:nvSpPr>
        <p:spPr>
          <a:xfrm>
            <a:off x="8686800" y="2324100"/>
            <a:ext cx="9067800" cy="7384714"/>
          </a:xfrm>
          <a:prstGeom prst="rect">
            <a:avLst/>
          </a:prstGeom>
        </p:spPr>
        <p:txBody>
          <a:bodyPr wrap="square" lIns="0" tIns="0" rIns="0" bIns="0" rtlCol="0" anchor="t">
            <a:spAutoFit/>
          </a:bodyPr>
          <a:lstStyle/>
          <a:p>
            <a:pPr algn="l">
              <a:lnSpc>
                <a:spcPts val="4290"/>
              </a:lnSpc>
            </a:pPr>
            <a:r>
              <a:rPr lang="en-US" sz="3300" dirty="0">
                <a:solidFill>
                  <a:srgbClr val="0F172A"/>
                </a:solidFill>
                <a:latin typeface="Roboto" panose="02000000000000000000" pitchFamily="2" charset="0"/>
                <a:ea typeface="Roboto" panose="02000000000000000000" pitchFamily="2" charset="0"/>
              </a:rPr>
              <a:t>Have a look at this social identity wheel and reflect on the following:</a:t>
            </a:r>
          </a:p>
          <a:p>
            <a:pPr algn="l">
              <a:lnSpc>
                <a:spcPts val="2210"/>
              </a:lnSpc>
            </a:pPr>
            <a:r>
              <a:rPr lang="en-US" sz="3300" dirty="0">
                <a:solidFill>
                  <a:srgbClr val="0F172A"/>
                </a:solidFill>
                <a:latin typeface="Roboto" panose="02000000000000000000" pitchFamily="2" charset="0"/>
                <a:ea typeface="Roboto" panose="02000000000000000000" pitchFamily="2" charset="0"/>
              </a:rPr>
              <a:t> </a:t>
            </a:r>
          </a:p>
          <a:p>
            <a:pPr marL="742323" lvl="2" indent="-247441" algn="l">
              <a:lnSpc>
                <a:spcPts val="4290"/>
              </a:lnSpc>
              <a:buFont typeface="Arial"/>
              <a:buChar char="⚬"/>
            </a:pPr>
            <a:r>
              <a:rPr lang="en-US" sz="3300" dirty="0">
                <a:solidFill>
                  <a:srgbClr val="0F172A"/>
                </a:solidFill>
                <a:latin typeface="Roboto" panose="02000000000000000000" pitchFamily="2" charset="0"/>
                <a:ea typeface="Roboto" panose="02000000000000000000" pitchFamily="2" charset="0"/>
              </a:rPr>
              <a:t>Your own social identities that have the strongest effect on how you perceive yourself as an educator</a:t>
            </a:r>
          </a:p>
          <a:p>
            <a:pPr marL="742323" lvl="2" indent="-247441" algn="l">
              <a:lnSpc>
                <a:spcPts val="4290"/>
              </a:lnSpc>
              <a:buFont typeface="Arial"/>
              <a:buChar char="⚬"/>
            </a:pPr>
            <a:r>
              <a:rPr lang="en-US" sz="3300" dirty="0">
                <a:solidFill>
                  <a:srgbClr val="0F172A"/>
                </a:solidFill>
                <a:latin typeface="Roboto" panose="02000000000000000000" pitchFamily="2" charset="0"/>
                <a:ea typeface="Roboto" panose="02000000000000000000" pitchFamily="2" charset="0"/>
              </a:rPr>
              <a:t>identities that have the strongest effect on how you perceive the people you work with including learners</a:t>
            </a:r>
          </a:p>
          <a:p>
            <a:pPr marL="742323" lvl="2" indent="-247441" algn="l">
              <a:lnSpc>
                <a:spcPts val="4290"/>
              </a:lnSpc>
              <a:buFont typeface="Arial"/>
              <a:buChar char="⚬"/>
            </a:pPr>
            <a:r>
              <a:rPr lang="en-US" sz="3300" dirty="0">
                <a:solidFill>
                  <a:srgbClr val="0F172A"/>
                </a:solidFill>
                <a:latin typeface="Roboto" panose="02000000000000000000" pitchFamily="2" charset="0"/>
                <a:ea typeface="Roboto" panose="02000000000000000000" pitchFamily="2" charset="0"/>
              </a:rPr>
              <a:t>Social Identities you feel you don’t understand as much and would like to learn more about to support you in your work</a:t>
            </a:r>
          </a:p>
          <a:p>
            <a:pPr marL="742323" lvl="2" indent="-247441" algn="l">
              <a:lnSpc>
                <a:spcPts val="4290"/>
              </a:lnSpc>
              <a:buFont typeface="Arial"/>
              <a:buChar char="⚬"/>
            </a:pPr>
            <a:r>
              <a:rPr lang="en-US" sz="3300" dirty="0">
                <a:solidFill>
                  <a:srgbClr val="0F172A"/>
                </a:solidFill>
                <a:latin typeface="Roboto" panose="02000000000000000000" pitchFamily="2" charset="0"/>
                <a:ea typeface="Roboto" panose="02000000000000000000" pitchFamily="2" charset="0"/>
              </a:rPr>
              <a:t>Identities that influence your professional learning interests</a:t>
            </a:r>
          </a:p>
        </p:txBody>
      </p:sp>
      <p:grpSp>
        <p:nvGrpSpPr>
          <p:cNvPr id="9" name="Group 8" descr="Activity Icon">
            <a:extLst>
              <a:ext uri="{FF2B5EF4-FFF2-40B4-BE49-F238E27FC236}">
                <a16:creationId xmlns:a16="http://schemas.microsoft.com/office/drawing/2014/main" id="{0ECDC7A7-9A2D-7613-669F-D61B31A8A60D}"/>
              </a:ext>
            </a:extLst>
          </p:cNvPr>
          <p:cNvGrpSpPr/>
          <p:nvPr/>
        </p:nvGrpSpPr>
        <p:grpSpPr>
          <a:xfrm>
            <a:off x="15773400" y="266701"/>
            <a:ext cx="1800636" cy="1909168"/>
            <a:chOff x="15773400" y="266700"/>
            <a:chExt cx="1800636" cy="2311572"/>
          </a:xfrm>
        </p:grpSpPr>
        <p:sp>
          <p:nvSpPr>
            <p:cNvPr id="10" name="Freeform 2" descr="Activity indicated by circle of hands">
              <a:extLst>
                <a:ext uri="{FF2B5EF4-FFF2-40B4-BE49-F238E27FC236}">
                  <a16:creationId xmlns:a16="http://schemas.microsoft.com/office/drawing/2014/main" id="{93910FA3-A02C-76DF-A79E-2B88DF408FE0}"/>
                </a:ext>
              </a:extLst>
            </p:cNvPr>
            <p:cNvSpPr/>
            <p:nvPr/>
          </p:nvSpPr>
          <p:spPr>
            <a:xfrm>
              <a:off x="15773400" y="266700"/>
              <a:ext cx="1800636" cy="1692598"/>
            </a:xfrm>
            <a:custGeom>
              <a:avLst/>
              <a:gdLst/>
              <a:ahLst/>
              <a:cxnLst/>
              <a:rect l="l" t="t" r="r" b="b"/>
              <a:pathLst>
                <a:path w="1800636" h="1692598">
                  <a:moveTo>
                    <a:pt x="0" y="0"/>
                  </a:moveTo>
                  <a:lnTo>
                    <a:pt x="1800636" y="0"/>
                  </a:lnTo>
                  <a:lnTo>
                    <a:pt x="1800636" y="1692598"/>
                  </a:lnTo>
                  <a:lnTo>
                    <a:pt x="0" y="1692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C99CE6B0-B75E-9AC3-1D53-0E6B0147985D}"/>
                </a:ext>
              </a:extLst>
            </p:cNvPr>
            <p:cNvSpPr txBox="1"/>
            <p:nvPr/>
          </p:nvSpPr>
          <p:spPr>
            <a:xfrm>
              <a:off x="16154400" y="2019300"/>
              <a:ext cx="1219200" cy="558972"/>
            </a:xfrm>
            <a:prstGeom prst="rect">
              <a:avLst/>
            </a:prstGeom>
            <a:noFill/>
          </p:spPr>
          <p:txBody>
            <a:bodyPr wrap="square">
              <a:spAutoFit/>
            </a:bodyPr>
            <a:lstStyle/>
            <a:p>
              <a:r>
                <a:rPr lang="en-US" sz="2400" dirty="0">
                  <a:solidFill>
                    <a:srgbClr val="100F0D"/>
                  </a:solidFill>
                  <a:latin typeface="Roboto" panose="02000000000000000000" pitchFamily="2" charset="0"/>
                  <a:ea typeface="Roboto" panose="02000000000000000000" pitchFamily="2" charset="0"/>
                </a:rPr>
                <a:t>Activity</a:t>
              </a:r>
              <a:endParaRPr lang="en-GB" sz="2400" dirty="0">
                <a:latin typeface="Roboto" panose="02000000000000000000" pitchFamily="2" charset="0"/>
                <a:ea typeface="Roboto" panose="02000000000000000000" pitchFamily="2"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5181600" y="419100"/>
            <a:ext cx="8986391" cy="9329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7000"/>
              </a:lnSpc>
              <a:spcBef>
                <a:spcPts val="0"/>
              </a:spcBef>
            </a:pPr>
            <a:r>
              <a:rPr lang="en-US" sz="6600" dirty="0">
                <a:solidFill>
                  <a:srgbClr val="016A6F"/>
                </a:solidFill>
                <a:latin typeface="Roboto"/>
                <a:ea typeface="Roboto Light"/>
                <a:cs typeface="Arial"/>
              </a:rPr>
              <a:t>What is leadership?</a:t>
            </a:r>
          </a:p>
        </p:txBody>
      </p:sp>
      <p:grpSp>
        <p:nvGrpSpPr>
          <p:cNvPr id="2" name="Group 2" descr="Under the heading What is Leadership we can see an image of a diverse group of people from various ethnicities, ages, genders and physical abilities. This helps us to consider leadership as actions and ways of being rather than as a perceived model of a leader"/>
          <p:cNvGrpSpPr/>
          <p:nvPr/>
        </p:nvGrpSpPr>
        <p:grpSpPr>
          <a:xfrm>
            <a:off x="4295552" y="1584488"/>
            <a:ext cx="9965207" cy="8229600"/>
            <a:chOff x="0" y="0"/>
            <a:chExt cx="13286943" cy="10972800"/>
          </a:xfrm>
        </p:grpSpPr>
        <p:sp>
          <p:nvSpPr>
            <p:cNvPr id="3" name="Freeform 3"/>
            <p:cNvSpPr/>
            <p:nvPr/>
          </p:nvSpPr>
          <p:spPr>
            <a:xfrm>
              <a:off x="0" y="0"/>
              <a:ext cx="13286994" cy="10972800"/>
            </a:xfrm>
            <a:custGeom>
              <a:avLst/>
              <a:gdLst/>
              <a:ahLst/>
              <a:cxnLst/>
              <a:rect l="l" t="t" r="r" b="b"/>
              <a:pathLst>
                <a:path w="13286994" h="10972800">
                  <a:moveTo>
                    <a:pt x="0" y="0"/>
                  </a:moveTo>
                  <a:lnTo>
                    <a:pt x="13286994" y="0"/>
                  </a:lnTo>
                  <a:lnTo>
                    <a:pt x="13286994" y="10972800"/>
                  </a:lnTo>
                  <a:lnTo>
                    <a:pt x="0" y="10972800"/>
                  </a:lnTo>
                  <a:lnTo>
                    <a:pt x="0" y="0"/>
                  </a:lnTo>
                  <a:close/>
                </a:path>
              </a:pathLst>
            </a:custGeom>
            <a:blipFill>
              <a:blip r:embed="rId3"/>
              <a:stretch>
                <a:fillRect t="-10" b="-10"/>
              </a:stretch>
            </a:blipFill>
          </p:spPr>
          <p:txBody>
            <a:bodyPr/>
            <a:lstStyle/>
            <a:p>
              <a:endParaRPr lang="en-GB"/>
            </a:p>
          </p:txBody>
        </p:sp>
      </p:grpSp>
      <p:grpSp>
        <p:nvGrpSpPr>
          <p:cNvPr id="8" name="Group 7" descr="Activity Icon">
            <a:extLst>
              <a:ext uri="{FF2B5EF4-FFF2-40B4-BE49-F238E27FC236}">
                <a16:creationId xmlns:a16="http://schemas.microsoft.com/office/drawing/2014/main" id="{238D4F01-A24E-E800-9C82-9D862809E3CA}"/>
              </a:ext>
            </a:extLst>
          </p:cNvPr>
          <p:cNvGrpSpPr/>
          <p:nvPr/>
        </p:nvGrpSpPr>
        <p:grpSpPr>
          <a:xfrm>
            <a:off x="15773400" y="266701"/>
            <a:ext cx="1800636" cy="1909168"/>
            <a:chOff x="15773400" y="266700"/>
            <a:chExt cx="1800636" cy="2311572"/>
          </a:xfrm>
        </p:grpSpPr>
        <p:sp>
          <p:nvSpPr>
            <p:cNvPr id="9" name="Freeform 2" descr="Activity indicated by circle of hands">
              <a:extLst>
                <a:ext uri="{FF2B5EF4-FFF2-40B4-BE49-F238E27FC236}">
                  <a16:creationId xmlns:a16="http://schemas.microsoft.com/office/drawing/2014/main" id="{33F1D1CF-4E7B-116A-6BB1-ED73AF96C0FB}"/>
                </a:ext>
              </a:extLst>
            </p:cNvPr>
            <p:cNvSpPr/>
            <p:nvPr/>
          </p:nvSpPr>
          <p:spPr>
            <a:xfrm>
              <a:off x="15773400" y="266700"/>
              <a:ext cx="1800636" cy="1692598"/>
            </a:xfrm>
            <a:custGeom>
              <a:avLst/>
              <a:gdLst/>
              <a:ahLst/>
              <a:cxnLst/>
              <a:rect l="l" t="t" r="r" b="b"/>
              <a:pathLst>
                <a:path w="1800636" h="1692598">
                  <a:moveTo>
                    <a:pt x="0" y="0"/>
                  </a:moveTo>
                  <a:lnTo>
                    <a:pt x="1800636" y="0"/>
                  </a:lnTo>
                  <a:lnTo>
                    <a:pt x="1800636" y="1692598"/>
                  </a:lnTo>
                  <a:lnTo>
                    <a:pt x="0" y="1692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DB2A4768-C832-457D-086D-28C8919B6300}"/>
                </a:ext>
              </a:extLst>
            </p:cNvPr>
            <p:cNvSpPr txBox="1"/>
            <p:nvPr/>
          </p:nvSpPr>
          <p:spPr>
            <a:xfrm>
              <a:off x="16154400" y="2019300"/>
              <a:ext cx="1219200" cy="558972"/>
            </a:xfrm>
            <a:prstGeom prst="rect">
              <a:avLst/>
            </a:prstGeom>
            <a:noFill/>
          </p:spPr>
          <p:txBody>
            <a:bodyPr wrap="square">
              <a:spAutoFit/>
            </a:bodyPr>
            <a:lstStyle/>
            <a:p>
              <a:r>
                <a:rPr lang="en-US" sz="2400" dirty="0">
                  <a:solidFill>
                    <a:srgbClr val="100F0D"/>
                  </a:solidFill>
                  <a:latin typeface="Roboto" panose="02000000000000000000" pitchFamily="2" charset="0"/>
                  <a:ea typeface="Roboto" panose="02000000000000000000" pitchFamily="2" charset="0"/>
                </a:rPr>
                <a:t>Activity</a:t>
              </a:r>
              <a:endParaRPr lang="en-GB" sz="2400" dirty="0">
                <a:latin typeface="Roboto" panose="02000000000000000000" pitchFamily="2" charset="0"/>
                <a:ea typeface="Roboto" panose="02000000000000000000" pitchFamily="2" charset="0"/>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2.xml.rels>&#65279;<?xml version="1.0" encoding="utf-8"?><Relationships xmlns="http://schemas.openxmlformats.org/package/2006/relationships"><Relationship Type="http://schemas.openxmlformats.org/officeDocument/2006/relationships/customXmlProps" Target="/customXML/itemProps2.xml" Id="Rd3c4172d526e4b2384ade4b889302c76" /></Relationships>
</file>

<file path=customXML/item2.xml><?xml version="1.0" encoding="utf-8"?>
<metadata xmlns="http://www.objective.com/ecm/document/metadata/53D26341A57B383EE0540010E0463CCA" version="1.0.0">
  <systemFields>
    <field name="Objective-Id">
      <value order="0">A48660290</value>
    </field>
    <field name="Objective-Title">
      <value order="0">Education Scotland_ PLL_ EIE PLR -  Introduction to Enquiry in Education.pptx</value>
    </field>
    <field name="Objective-Description">
      <value order="0"/>
    </field>
    <field name="Objective-CreationStamp">
      <value order="0">2024-05-23T15:27:13Z</value>
    </field>
    <field name="Objective-IsApproved">
      <value order="0">false</value>
    </field>
    <field name="Objective-IsPublished">
      <value order="0">false</value>
    </field>
    <field name="Objective-DatePublished">
      <value order="0"/>
    </field>
    <field name="Objective-ModificationStamp">
      <value order="0">2025-08-12T15:32:09Z</value>
    </field>
    <field name="Objective-Owner">
      <value order="0">Irving, Janey   J  (U444720)</value>
    </field>
    <field name="Objective-Path">
      <value order="0">Objective Global Folder:SG File Plan:Administration:Corporate strategy:Strategy and change:Corporate strategy: Strategy and change:Education Scotland: Professional Learning and Leadership: Educator Leadership Programme: 2022-2027</value>
    </field>
    <field name="Objective-Parent">
      <value order="0">Education Scotland: Professional Learning and Leadership: Educator Leadership Programme: 2022-2027</value>
    </field>
    <field name="Objective-State">
      <value order="0">Being Drafted</value>
    </field>
    <field name="Objective-VersionId">
      <value order="0">vA81292800</value>
    </field>
    <field name="Objective-Version">
      <value order="0">0.13</value>
    </field>
    <field name="Objective-VersionNumber">
      <value order="0">13</value>
    </field>
    <field name="Objective-VersionComment">
      <value order="0">Finalising post peer review</value>
    </field>
    <field name="Objective-FileNumber">
      <value order="0">CASE/608243</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field name="Objective-Shared By">
        <value order="0"/>
      </field>
      <field name="Objective-Access Conditions">
        <value order="0"/>
      </field>
      <field name="Objective-Access Status">
        <value order="0"/>
      </field>
      <field name="Objective-Date Open From">
        <value order="0"/>
      </field>
    </catalogue>
  </catalogues>
</metadata>
</file>

<file path=customXML/itemProps2.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otalTime>1831</TotalTime>
  <Words>8656</Words>
  <Application>Microsoft Office PowerPoint</Application>
  <PresentationFormat>Custom</PresentationFormat>
  <Paragraphs>821</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Futura</vt:lpstr>
      <vt:lpstr>Arial</vt:lpstr>
      <vt:lpstr>Futura Bold</vt:lpstr>
      <vt:lpstr>Public Sans</vt:lpstr>
      <vt:lpstr>Calibri</vt:lpstr>
      <vt:lpstr>TT Rounds Condensed Bold</vt:lpstr>
      <vt:lpstr>Roboto</vt:lpstr>
      <vt:lpstr>Office Theme</vt:lpstr>
      <vt:lpstr>Introduction to Enquiry in Education</vt:lpstr>
      <vt:lpstr>National Model of Professional Learning</vt:lpstr>
      <vt:lpstr>Ways of working together</vt:lpstr>
      <vt:lpstr> Connector </vt:lpstr>
      <vt:lpstr>Session Aims</vt:lpstr>
      <vt:lpstr>Content Coverage</vt:lpstr>
      <vt:lpstr>Reflecting on our professional why</vt:lpstr>
      <vt:lpstr>Who am I as an educator?</vt:lpstr>
      <vt:lpstr>What is leadership?</vt:lpstr>
      <vt:lpstr>What does research say about  educator leadership?</vt:lpstr>
      <vt:lpstr>What does this mean for me?</vt:lpstr>
      <vt:lpstr>Connecting with our Professional Standards and the National model of professional learning</vt:lpstr>
      <vt:lpstr>Connecting with our Professional Standards</vt:lpstr>
      <vt:lpstr>Teachers Professional Standards</vt:lpstr>
      <vt:lpstr>ELC Practitioners Professional Standards </vt:lpstr>
      <vt:lpstr>CLD Practitioners - Professional Standards</vt:lpstr>
      <vt:lpstr>Develops professional agency and voice – educators as leaders of change</vt:lpstr>
      <vt:lpstr>Practitioner Enquiry – why, what and how</vt:lpstr>
      <vt:lpstr>Our experiences as enquirers</vt:lpstr>
      <vt:lpstr>Why do we engage in practitioner enquiry? </vt:lpstr>
      <vt:lpstr>Why do we engage in practitioner enquiry?</vt:lpstr>
      <vt:lpstr>Learning by Enquiring</vt:lpstr>
      <vt:lpstr>What is practitioner enquiry?</vt:lpstr>
      <vt:lpstr>How do we enquire?</vt:lpstr>
      <vt:lpstr>Practitioner enquiry myths</vt:lpstr>
      <vt:lpstr>It comes back to…</vt:lpstr>
      <vt:lpstr>Group discussion</vt:lpstr>
      <vt:lpstr>Building a culture of enquiry</vt:lpstr>
      <vt:lpstr>Recognising and celebrating enquiry culture</vt:lpstr>
      <vt:lpstr>How do we create a culture of enquiry?</vt:lpstr>
      <vt:lpstr>Examples of enquiry in action</vt:lpstr>
      <vt:lpstr>Enquiry in action</vt:lpstr>
      <vt:lpstr>Examples of enquiry</vt:lpstr>
      <vt:lpstr>Next steps</vt:lpstr>
      <vt:lpstr>Aims review and final reflections</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Introduction to Enquiry in Education.pptx</dc:title>
  <cp:lastModifiedBy>Janey Irving</cp:lastModifiedBy>
  <cp:revision>10</cp:revision>
  <dcterms:created xsi:type="dcterms:W3CDTF">2006-08-16T00:00:00Z</dcterms:created>
  <dcterms:modified xsi:type="dcterms:W3CDTF">2025-08-12T15:30:45Z</dcterms:modified>
  <dc:identifier>DAGBjjfbsGI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A48660290</vt:lpwstr>
  </property>
  <property fmtid="{D5CDD505-2E9C-101B-9397-08002B2CF9AE}" pid="4" name="Objective-Title">
    <vt:lpwstr>Education Scotland_ PLL_ EIE PLR -  Introduction to Enquiry in Education.pptx</vt:lpwstr>
  </property>
  <property fmtid="{D5CDD505-2E9C-101B-9397-08002B2CF9AE}" pid="5" name="Objective-Description">
    <vt:lpwstr/>
  </property>
  <property fmtid="{D5CDD505-2E9C-101B-9397-08002B2CF9AE}" pid="6" name="Objective-CreationStamp">
    <vt:filetime>2024-05-23T15:27:13Z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2025-08-12T15:32:09Z</vt:filetime>
  </property>
  <property fmtid="{D5CDD505-2E9C-101B-9397-08002B2CF9AE}" pid="11" name="Objective-Owner">
    <vt:lpwstr>Irving, Janey   J  (U444720)</vt:lpwstr>
  </property>
  <property fmtid="{D5CDD505-2E9C-101B-9397-08002B2CF9AE}" pid="12" name="Objective-Path">
    <vt:lpwstr>Objective Global Folder:SG File Plan:Administration:Corporate strategy:Strategy and change:Corporate strategy: Strategy and change:Education Scotland: Professional Learning and Leadership: Educator Leadership Programme: 2022-2027</vt:lpwstr>
  </property>
  <property fmtid="{D5CDD505-2E9C-101B-9397-08002B2CF9AE}" pid="13" name="Objective-Parent">
    <vt:lpwstr>Education Scotland: Professional Learning and Leadership: Educator Leadership Programme: 2022-2027</vt:lpwstr>
  </property>
  <property fmtid="{D5CDD505-2E9C-101B-9397-08002B2CF9AE}" pid="14" name="Objective-State">
    <vt:lpwstr>Being Drafted</vt:lpwstr>
  </property>
  <property fmtid="{D5CDD505-2E9C-101B-9397-08002B2CF9AE}" pid="15" name="Objective-VersionId">
    <vt:lpwstr>vA81292800</vt:lpwstr>
  </property>
  <property fmtid="{D5CDD505-2E9C-101B-9397-08002B2CF9AE}" pid="16" name="Objective-Version">
    <vt:lpwstr>0.13</vt:lpwstr>
  </property>
  <property fmtid="{D5CDD505-2E9C-101B-9397-08002B2CF9AE}" pid="17" name="Objective-VersionNumber">
    <vt:r8>13</vt:r8>
  </property>
  <property fmtid="{D5CDD505-2E9C-101B-9397-08002B2CF9AE}" pid="18" name="Objective-VersionComment">
    <vt:lpwstr>Finalising post peer review</vt:lpwstr>
  </property>
  <property fmtid="{D5CDD505-2E9C-101B-9397-08002B2CF9AE}" pid="19" name="Objective-FileNumber">
    <vt:lpwstr>CASE/608243</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y fmtid="{D5CDD505-2E9C-101B-9397-08002B2CF9AE}" pid="28" name="Objective-Shared By">
    <vt:lpwstr/>
  </property>
  <property fmtid="{D5CDD505-2E9C-101B-9397-08002B2CF9AE}" pid="29" name="Objective-Access Conditions">
    <vt:lpwstr/>
  </property>
  <property fmtid="{D5CDD505-2E9C-101B-9397-08002B2CF9AE}" pid="30" name="Objective-Access Status">
    <vt:lpwstr/>
  </property>
  <property fmtid="{D5CDD505-2E9C-101B-9397-08002B2CF9AE}" pid="31" name="Objective-Date Open From">
    <vt:lpwstr/>
  </property>
</Properties>
</file>