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 id="2147483660" r:id="rId6"/>
  </p:sldMasterIdLst>
  <p:notesMasterIdLst>
    <p:notesMasterId r:id="rId23"/>
  </p:notesMasterIdLst>
  <p:handoutMasterIdLst>
    <p:handoutMasterId r:id="rId24"/>
  </p:handoutMasterIdLst>
  <p:sldIdLst>
    <p:sldId id="264" r:id="rId7"/>
    <p:sldId id="2835" r:id="rId8"/>
    <p:sldId id="2754" r:id="rId9"/>
    <p:sldId id="2860" r:id="rId10"/>
    <p:sldId id="2861" r:id="rId11"/>
    <p:sldId id="606" r:id="rId12"/>
    <p:sldId id="608" r:id="rId13"/>
    <p:sldId id="286" r:id="rId14"/>
    <p:sldId id="609" r:id="rId15"/>
    <p:sldId id="610" r:id="rId16"/>
    <p:sldId id="297" r:id="rId17"/>
    <p:sldId id="615" r:id="rId18"/>
    <p:sldId id="2750" r:id="rId19"/>
    <p:sldId id="2757" r:id="rId20"/>
    <p:sldId id="2760" r:id="rId21"/>
    <p:sldId id="2761"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7E5"/>
    <a:srgbClr val="43BEB9"/>
    <a:srgbClr val="D99694"/>
    <a:srgbClr val="FAC090"/>
    <a:srgbClr val="4BACC6"/>
    <a:srgbClr val="00ABB5"/>
    <a:srgbClr val="244740"/>
    <a:srgbClr val="E2E7E5"/>
    <a:srgbClr val="5860AB"/>
    <a:srgbClr val="407E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F6ED42-BC20-420D-B402-03AD9F5B96DF}" v="2" dt="2023-12-05T14:58:07.9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75" autoAdjust="0"/>
  </p:normalViewPr>
  <p:slideViewPr>
    <p:cSldViewPr snapToGrid="0">
      <p:cViewPr varScale="1">
        <p:scale>
          <a:sx n="70" d="100"/>
          <a:sy n="70" d="100"/>
        </p:scale>
        <p:origin x="78" y="408"/>
      </p:cViewPr>
      <p:guideLst>
        <p:guide orient="horz" pos="2160"/>
        <p:guide pos="3840"/>
      </p:guideLst>
    </p:cSldViewPr>
  </p:slideViewPr>
  <p:outlineViewPr>
    <p:cViewPr>
      <p:scale>
        <a:sx n="33" d="100"/>
        <a:sy n="33" d="100"/>
      </p:scale>
      <p:origin x="0" y="-1332"/>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 Foreman" userId="aa986a95982d754f" providerId="LiveId" clId="{67E10589-C3C4-44DA-AB29-54909282495D}"/>
    <pc:docChg chg="custSel modSld">
      <pc:chgData name="Fran Foreman" userId="aa986a95982d754f" providerId="LiveId" clId="{67E10589-C3C4-44DA-AB29-54909282495D}" dt="2023-11-23T20:00:37.894" v="217" actId="962"/>
      <pc:docMkLst>
        <pc:docMk/>
      </pc:docMkLst>
      <pc:sldChg chg="addSp delSp modSp mod">
        <pc:chgData name="Fran Foreman" userId="aa986a95982d754f" providerId="LiveId" clId="{67E10589-C3C4-44DA-AB29-54909282495D}" dt="2023-11-23T19:41:45.701" v="66"/>
        <pc:sldMkLst>
          <pc:docMk/>
          <pc:sldMk cId="1717420105" sldId="264"/>
        </pc:sldMkLst>
        <pc:spChg chg="mod">
          <ac:chgData name="Fran Foreman" userId="aa986a95982d754f" providerId="LiveId" clId="{67E10589-C3C4-44DA-AB29-54909282495D}" dt="2023-11-23T19:39:58.221" v="25"/>
          <ac:spMkLst>
            <pc:docMk/>
            <pc:sldMk cId="1717420105" sldId="264"/>
            <ac:spMk id="7" creationId="{00000000-0000-0000-0000-000000000000}"/>
          </ac:spMkLst>
        </pc:spChg>
        <pc:spChg chg="mod">
          <ac:chgData name="Fran Foreman" userId="aa986a95982d754f" providerId="LiveId" clId="{67E10589-C3C4-44DA-AB29-54909282495D}" dt="2023-11-23T19:41:03.962" v="57"/>
          <ac:spMkLst>
            <pc:docMk/>
            <pc:sldMk cId="1717420105" sldId="264"/>
            <ac:spMk id="9" creationId="{2356700F-A37B-49B9-B5E0-88F52D3215A1}"/>
          </ac:spMkLst>
        </pc:spChg>
        <pc:spChg chg="mod">
          <ac:chgData name="Fran Foreman" userId="aa986a95982d754f" providerId="LiveId" clId="{67E10589-C3C4-44DA-AB29-54909282495D}" dt="2023-11-23T19:41:45.701" v="66"/>
          <ac:spMkLst>
            <pc:docMk/>
            <pc:sldMk cId="1717420105" sldId="264"/>
            <ac:spMk id="10" creationId="{48C1BAEC-B24C-647D-C90B-011952B286D5}"/>
          </ac:spMkLst>
        </pc:spChg>
        <pc:spChg chg="add del mod">
          <ac:chgData name="Fran Foreman" userId="aa986a95982d754f" providerId="LiveId" clId="{67E10589-C3C4-44DA-AB29-54909282495D}" dt="2023-11-23T19:38:57.844" v="20" actId="478"/>
          <ac:spMkLst>
            <pc:docMk/>
            <pc:sldMk cId="1717420105" sldId="264"/>
            <ac:spMk id="13" creationId="{0E0044A4-ABE1-AD5D-F560-160EFC47517C}"/>
          </ac:spMkLst>
        </pc:spChg>
        <pc:picChg chg="mod">
          <ac:chgData name="Fran Foreman" userId="aa986a95982d754f" providerId="LiveId" clId="{67E10589-C3C4-44DA-AB29-54909282495D}" dt="2023-11-23T19:40:29.643" v="35"/>
          <ac:picMkLst>
            <pc:docMk/>
            <pc:sldMk cId="1717420105" sldId="264"/>
            <ac:picMk id="2" creationId="{8734210F-E966-419B-14C9-E5E4AD60928A}"/>
          </ac:picMkLst>
        </pc:picChg>
        <pc:picChg chg="mod">
          <ac:chgData name="Fran Foreman" userId="aa986a95982d754f" providerId="LiveId" clId="{67E10589-C3C4-44DA-AB29-54909282495D}" dt="2023-11-23T19:40:35.339" v="37"/>
          <ac:picMkLst>
            <pc:docMk/>
            <pc:sldMk cId="1717420105" sldId="264"/>
            <ac:picMk id="3" creationId="{E34217F6-DA26-536B-7427-2E03F9033777}"/>
          </ac:picMkLst>
        </pc:picChg>
        <pc:picChg chg="mod">
          <ac:chgData name="Fran Foreman" userId="aa986a95982d754f" providerId="LiveId" clId="{67E10589-C3C4-44DA-AB29-54909282495D}" dt="2023-11-23T19:41:37.735" v="65"/>
          <ac:picMkLst>
            <pc:docMk/>
            <pc:sldMk cId="1717420105" sldId="264"/>
            <ac:picMk id="4" creationId="{04EB4D90-6DEB-7C7C-87F9-B1EDADA9B827}"/>
          </ac:picMkLst>
        </pc:picChg>
        <pc:picChg chg="mod">
          <ac:chgData name="Fran Foreman" userId="aa986a95982d754f" providerId="LiveId" clId="{67E10589-C3C4-44DA-AB29-54909282495D}" dt="2023-11-23T19:40:54.829" v="51"/>
          <ac:picMkLst>
            <pc:docMk/>
            <pc:sldMk cId="1717420105" sldId="264"/>
            <ac:picMk id="5" creationId="{00000000-0000-0000-0000-000000000000}"/>
          </ac:picMkLst>
        </pc:picChg>
        <pc:picChg chg="mod">
          <ac:chgData name="Fran Foreman" userId="aa986a95982d754f" providerId="LiveId" clId="{67E10589-C3C4-44DA-AB29-54909282495D}" dt="2023-11-23T19:40:24.205" v="32"/>
          <ac:picMkLst>
            <pc:docMk/>
            <pc:sldMk cId="1717420105" sldId="264"/>
            <ac:picMk id="6" creationId="{AE620582-124D-29E2-E554-86F0A090CEF9}"/>
          </ac:picMkLst>
        </pc:picChg>
        <pc:picChg chg="mod">
          <ac:chgData name="Fran Foreman" userId="aa986a95982d754f" providerId="LiveId" clId="{67E10589-C3C4-44DA-AB29-54909282495D}" dt="2023-11-23T19:41:26.096" v="63" actId="962"/>
          <ac:picMkLst>
            <pc:docMk/>
            <pc:sldMk cId="1717420105" sldId="264"/>
            <ac:picMk id="11" creationId="{86AA20C3-86FB-2FDA-6AFC-7C6AB18A719B}"/>
          </ac:picMkLst>
        </pc:picChg>
        <pc:picChg chg="mod">
          <ac:chgData name="Fran Foreman" userId="aa986a95982d754f" providerId="LiveId" clId="{67E10589-C3C4-44DA-AB29-54909282495D}" dt="2023-11-23T19:41:19.006" v="59" actId="962"/>
          <ac:picMkLst>
            <pc:docMk/>
            <pc:sldMk cId="1717420105" sldId="264"/>
            <ac:picMk id="12" creationId="{00000000-0000-0000-0000-000000000000}"/>
          </ac:picMkLst>
        </pc:picChg>
      </pc:sldChg>
      <pc:sldChg chg="addSp delSp modSp mod">
        <pc:chgData name="Fran Foreman" userId="aa986a95982d754f" providerId="LiveId" clId="{67E10589-C3C4-44DA-AB29-54909282495D}" dt="2023-11-23T19:38:39.259" v="18" actId="1076"/>
        <pc:sldMkLst>
          <pc:docMk/>
          <pc:sldMk cId="40050982" sldId="286"/>
        </pc:sldMkLst>
        <pc:spChg chg="add mod">
          <ac:chgData name="Fran Foreman" userId="aa986a95982d754f" providerId="LiveId" clId="{67E10589-C3C4-44DA-AB29-54909282495D}" dt="2023-11-23T19:38:39.259" v="18" actId="1076"/>
          <ac:spMkLst>
            <pc:docMk/>
            <pc:sldMk cId="40050982" sldId="286"/>
            <ac:spMk id="3" creationId="{9E79C60A-81C1-186F-6120-5278716F0266}"/>
          </ac:spMkLst>
        </pc:spChg>
        <pc:graphicFrameChg chg="del mod">
          <ac:chgData name="Fran Foreman" userId="aa986a95982d754f" providerId="LiveId" clId="{67E10589-C3C4-44DA-AB29-54909282495D}" dt="2023-11-23T19:38:06.605" v="7" actId="478"/>
          <ac:graphicFrameMkLst>
            <pc:docMk/>
            <pc:sldMk cId="40050982" sldId="286"/>
            <ac:graphicFrameMk id="7" creationId="{00000000-0000-0000-0000-000000000000}"/>
          </ac:graphicFrameMkLst>
        </pc:graphicFrameChg>
      </pc:sldChg>
      <pc:sldChg chg="addSp delSp modSp mod">
        <pc:chgData name="Fran Foreman" userId="aa986a95982d754f" providerId="LiveId" clId="{67E10589-C3C4-44DA-AB29-54909282495D}" dt="2023-11-23T19:50:17.310" v="164"/>
        <pc:sldMkLst>
          <pc:docMk/>
          <pc:sldMk cId="1772906346" sldId="297"/>
        </pc:sldMkLst>
        <pc:spChg chg="mod">
          <ac:chgData name="Fran Foreman" userId="aa986a95982d754f" providerId="LiveId" clId="{67E10589-C3C4-44DA-AB29-54909282495D}" dt="2023-11-23T19:49:54.194" v="160" actId="14100"/>
          <ac:spMkLst>
            <pc:docMk/>
            <pc:sldMk cId="1772906346" sldId="297"/>
            <ac:spMk id="2" creationId="{00000000-0000-0000-0000-000000000000}"/>
          </ac:spMkLst>
        </pc:spChg>
        <pc:spChg chg="del mod">
          <ac:chgData name="Fran Foreman" userId="aa986a95982d754f" providerId="LiveId" clId="{67E10589-C3C4-44DA-AB29-54909282495D}" dt="2023-11-23T19:49:40.221" v="156"/>
          <ac:spMkLst>
            <pc:docMk/>
            <pc:sldMk cId="1772906346" sldId="297"/>
            <ac:spMk id="3" creationId="{00000000-0000-0000-0000-000000000000}"/>
          </ac:spMkLst>
        </pc:spChg>
        <pc:spChg chg="del mod">
          <ac:chgData name="Fran Foreman" userId="aa986a95982d754f" providerId="LiveId" clId="{67E10589-C3C4-44DA-AB29-54909282495D}" dt="2023-11-23T19:47:50.180" v="132"/>
          <ac:spMkLst>
            <pc:docMk/>
            <pc:sldMk cId="1772906346" sldId="297"/>
            <ac:spMk id="4" creationId="{00000000-0000-0000-0000-000000000000}"/>
          </ac:spMkLst>
        </pc:spChg>
        <pc:spChg chg="add mod">
          <ac:chgData name="Fran Foreman" userId="aa986a95982d754f" providerId="LiveId" clId="{67E10589-C3C4-44DA-AB29-54909282495D}" dt="2023-11-23T19:50:02.476" v="162"/>
          <ac:spMkLst>
            <pc:docMk/>
            <pc:sldMk cId="1772906346" sldId="297"/>
            <ac:spMk id="5" creationId="{0A8A30B6-F2BF-3961-763F-79E0EF8B989A}"/>
          </ac:spMkLst>
        </pc:spChg>
        <pc:spChg chg="add del mod">
          <ac:chgData name="Fran Foreman" userId="aa986a95982d754f" providerId="LiveId" clId="{67E10589-C3C4-44DA-AB29-54909282495D}" dt="2023-11-23T19:50:07.304" v="163" actId="478"/>
          <ac:spMkLst>
            <pc:docMk/>
            <pc:sldMk cId="1772906346" sldId="297"/>
            <ac:spMk id="6" creationId="{0DF59219-294B-DE4F-EBFF-7A88D147CF72}"/>
          </ac:spMkLst>
        </pc:spChg>
        <pc:spChg chg="del mod">
          <ac:chgData name="Fran Foreman" userId="aa986a95982d754f" providerId="LiveId" clId="{67E10589-C3C4-44DA-AB29-54909282495D}" dt="2023-11-23T19:48:04.121" v="138"/>
          <ac:spMkLst>
            <pc:docMk/>
            <pc:sldMk cId="1772906346" sldId="297"/>
            <ac:spMk id="8" creationId="{00000000-0000-0000-0000-000000000000}"/>
          </ac:spMkLst>
        </pc:spChg>
        <pc:spChg chg="del">
          <ac:chgData name="Fran Foreman" userId="aa986a95982d754f" providerId="LiveId" clId="{67E10589-C3C4-44DA-AB29-54909282495D}" dt="2023-11-23T19:37:48.100" v="4" actId="478"/>
          <ac:spMkLst>
            <pc:docMk/>
            <pc:sldMk cId="1772906346" sldId="297"/>
            <ac:spMk id="9" creationId="{00000000-0000-0000-0000-000000000000}"/>
          </ac:spMkLst>
        </pc:spChg>
        <pc:spChg chg="add mod">
          <ac:chgData name="Fran Foreman" userId="aa986a95982d754f" providerId="LiveId" clId="{67E10589-C3C4-44DA-AB29-54909282495D}" dt="2023-11-23T19:49:03.185" v="150" actId="20577"/>
          <ac:spMkLst>
            <pc:docMk/>
            <pc:sldMk cId="1772906346" sldId="297"/>
            <ac:spMk id="11" creationId="{19AA121D-8452-14DC-1BAB-F0A098817A5A}"/>
          </ac:spMkLst>
        </pc:spChg>
        <pc:spChg chg="add mod">
          <ac:chgData name="Fran Foreman" userId="aa986a95982d754f" providerId="LiveId" clId="{67E10589-C3C4-44DA-AB29-54909282495D}" dt="2023-11-23T19:49:46.691" v="159" actId="1076"/>
          <ac:spMkLst>
            <pc:docMk/>
            <pc:sldMk cId="1772906346" sldId="297"/>
            <ac:spMk id="12" creationId="{D8605697-7733-99BD-E31D-3AEF987B0AE5}"/>
          </ac:spMkLst>
        </pc:spChg>
        <pc:picChg chg="mod">
          <ac:chgData name="Fran Foreman" userId="aa986a95982d754f" providerId="LiveId" clId="{67E10589-C3C4-44DA-AB29-54909282495D}" dt="2023-11-23T19:49:10.730" v="152" actId="1076"/>
          <ac:picMkLst>
            <pc:docMk/>
            <pc:sldMk cId="1772906346" sldId="297"/>
            <ac:picMk id="7" creationId="{00000000-0000-0000-0000-000000000000}"/>
          </ac:picMkLst>
        </pc:picChg>
        <pc:picChg chg="mod">
          <ac:chgData name="Fran Foreman" userId="aa986a95982d754f" providerId="LiveId" clId="{67E10589-C3C4-44DA-AB29-54909282495D}" dt="2023-11-23T19:50:17.310" v="164"/>
          <ac:picMkLst>
            <pc:docMk/>
            <pc:sldMk cId="1772906346" sldId="297"/>
            <ac:picMk id="10" creationId="{00000000-0000-0000-0000-000000000000}"/>
          </ac:picMkLst>
        </pc:picChg>
      </pc:sldChg>
      <pc:sldChg chg="modSp">
        <pc:chgData name="Fran Foreman" userId="aa986a95982d754f" providerId="LiveId" clId="{67E10589-C3C4-44DA-AB29-54909282495D}" dt="2023-11-23T19:43:41.574" v="81"/>
        <pc:sldMkLst>
          <pc:docMk/>
          <pc:sldMk cId="1678096730" sldId="608"/>
        </pc:sldMkLst>
        <pc:spChg chg="mod">
          <ac:chgData name="Fran Foreman" userId="aa986a95982d754f" providerId="LiveId" clId="{67E10589-C3C4-44DA-AB29-54909282495D}" dt="2023-11-23T19:43:41.574" v="81"/>
          <ac:spMkLst>
            <pc:docMk/>
            <pc:sldMk cId="1678096730" sldId="608"/>
            <ac:spMk id="7" creationId="{87B6DEBE-3536-45D7-5267-18AF7EE42C16}"/>
          </ac:spMkLst>
        </pc:spChg>
      </pc:sldChg>
      <pc:sldChg chg="addSp delSp modSp">
        <pc:chgData name="Fran Foreman" userId="aa986a95982d754f" providerId="LiveId" clId="{67E10589-C3C4-44DA-AB29-54909282495D}" dt="2023-11-23T19:45:32.162" v="106" actId="1076"/>
        <pc:sldMkLst>
          <pc:docMk/>
          <pc:sldMk cId="2401602701" sldId="609"/>
        </pc:sldMkLst>
        <pc:spChg chg="del mod">
          <ac:chgData name="Fran Foreman" userId="aa986a95982d754f" providerId="LiveId" clId="{67E10589-C3C4-44DA-AB29-54909282495D}" dt="2023-11-23T19:45:02.338" v="99" actId="478"/>
          <ac:spMkLst>
            <pc:docMk/>
            <pc:sldMk cId="2401602701" sldId="609"/>
            <ac:spMk id="3" creationId="{49D1525E-3B9B-D08C-E9C1-09EFBB3205DE}"/>
          </ac:spMkLst>
        </pc:spChg>
        <pc:spChg chg="add mod">
          <ac:chgData name="Fran Foreman" userId="aa986a95982d754f" providerId="LiveId" clId="{67E10589-C3C4-44DA-AB29-54909282495D}" dt="2023-11-23T19:45:12.492" v="101" actId="207"/>
          <ac:spMkLst>
            <pc:docMk/>
            <pc:sldMk cId="2401602701" sldId="609"/>
            <ac:spMk id="4" creationId="{F09752C3-78BE-2D77-E74C-A691A447757C}"/>
          </ac:spMkLst>
        </pc:spChg>
        <pc:spChg chg="add mod">
          <ac:chgData name="Fran Foreman" userId="aa986a95982d754f" providerId="LiveId" clId="{67E10589-C3C4-44DA-AB29-54909282495D}" dt="2023-11-23T19:45:32.162" v="106" actId="1076"/>
          <ac:spMkLst>
            <pc:docMk/>
            <pc:sldMk cId="2401602701" sldId="609"/>
            <ac:spMk id="5" creationId="{3FA22404-08CB-3E57-E85E-3C04139B5FEE}"/>
          </ac:spMkLst>
        </pc:spChg>
        <pc:spChg chg="add mod">
          <ac:chgData name="Fran Foreman" userId="aa986a95982d754f" providerId="LiveId" clId="{67E10589-C3C4-44DA-AB29-54909282495D}" dt="2023-11-23T19:45:28.776" v="105"/>
          <ac:spMkLst>
            <pc:docMk/>
            <pc:sldMk cId="2401602701" sldId="609"/>
            <ac:spMk id="6" creationId="{83CA97F3-CF55-8D57-A5A7-AEED8CFC5B08}"/>
          </ac:spMkLst>
        </pc:spChg>
        <pc:spChg chg="del mod">
          <ac:chgData name="Fran Foreman" userId="aa986a95982d754f" providerId="LiveId" clId="{67E10589-C3C4-44DA-AB29-54909282495D}" dt="2023-11-23T19:44:56.987" v="96" actId="478"/>
          <ac:spMkLst>
            <pc:docMk/>
            <pc:sldMk cId="2401602701" sldId="609"/>
            <ac:spMk id="7" creationId="{1B737623-6E1C-A0CE-222E-60FA1754DFDA}"/>
          </ac:spMkLst>
        </pc:spChg>
        <pc:spChg chg="del mod">
          <ac:chgData name="Fran Foreman" userId="aa986a95982d754f" providerId="LiveId" clId="{67E10589-C3C4-44DA-AB29-54909282495D}" dt="2023-11-23T19:45:01.814" v="98" actId="478"/>
          <ac:spMkLst>
            <pc:docMk/>
            <pc:sldMk cId="2401602701" sldId="609"/>
            <ac:spMk id="8" creationId="{BEE16ECF-6505-4DCE-D172-D4A7716C1C19}"/>
          </ac:spMkLst>
        </pc:spChg>
      </pc:sldChg>
      <pc:sldChg chg="addSp delSp modSp">
        <pc:chgData name="Fran Foreman" userId="aa986a95982d754f" providerId="LiveId" clId="{67E10589-C3C4-44DA-AB29-54909282495D}" dt="2023-11-23T19:46:56.018" v="125" actId="1076"/>
        <pc:sldMkLst>
          <pc:docMk/>
          <pc:sldMk cId="352897805" sldId="610"/>
        </pc:sldMkLst>
        <pc:spChg chg="del">
          <ac:chgData name="Fran Foreman" userId="aa986a95982d754f" providerId="LiveId" clId="{67E10589-C3C4-44DA-AB29-54909282495D}" dt="2023-11-23T19:46:06.336" v="110" actId="478"/>
          <ac:spMkLst>
            <pc:docMk/>
            <pc:sldMk cId="352897805" sldId="610"/>
            <ac:spMk id="2" creationId="{3E5F7039-0A60-F4A2-A93D-5FA00E22FB9F}"/>
          </ac:spMkLst>
        </pc:spChg>
        <pc:spChg chg="del mod">
          <ac:chgData name="Fran Foreman" userId="aa986a95982d754f" providerId="LiveId" clId="{67E10589-C3C4-44DA-AB29-54909282495D}" dt="2023-11-23T19:46:35.083" v="120" actId="478"/>
          <ac:spMkLst>
            <pc:docMk/>
            <pc:sldMk cId="352897805" sldId="610"/>
            <ac:spMk id="3" creationId="{6B38103D-F3AD-9D4D-B720-4CAF81210054}"/>
          </ac:spMkLst>
        </pc:spChg>
        <pc:spChg chg="add mod">
          <ac:chgData name="Fran Foreman" userId="aa986a95982d754f" providerId="LiveId" clId="{67E10589-C3C4-44DA-AB29-54909282495D}" dt="2023-11-23T19:46:49.389" v="123" actId="403"/>
          <ac:spMkLst>
            <pc:docMk/>
            <pc:sldMk cId="352897805" sldId="610"/>
            <ac:spMk id="5" creationId="{DF8F7A10-879F-D784-6CC8-660F9C7B2A8C}"/>
          </ac:spMkLst>
        </pc:spChg>
        <pc:spChg chg="add mod">
          <ac:chgData name="Fran Foreman" userId="aa986a95982d754f" providerId="LiveId" clId="{67E10589-C3C4-44DA-AB29-54909282495D}" dt="2023-11-23T19:46:56.018" v="125" actId="1076"/>
          <ac:spMkLst>
            <pc:docMk/>
            <pc:sldMk cId="352897805" sldId="610"/>
            <ac:spMk id="6" creationId="{8181E233-AADC-BB6E-277D-639205D1F541}"/>
          </ac:spMkLst>
        </pc:spChg>
      </pc:sldChg>
      <pc:sldChg chg="delSp modSp mod">
        <pc:chgData name="Fran Foreman" userId="aa986a95982d754f" providerId="LiveId" clId="{67E10589-C3C4-44DA-AB29-54909282495D}" dt="2023-11-23T19:51:23.043" v="166"/>
        <pc:sldMkLst>
          <pc:docMk/>
          <pc:sldMk cId="3249373843" sldId="615"/>
        </pc:sldMkLst>
        <pc:spChg chg="mod">
          <ac:chgData name="Fran Foreman" userId="aa986a95982d754f" providerId="LiveId" clId="{67E10589-C3C4-44DA-AB29-54909282495D}" dt="2023-11-23T19:51:23.043" v="166"/>
          <ac:spMkLst>
            <pc:docMk/>
            <pc:sldMk cId="3249373843" sldId="615"/>
            <ac:spMk id="4" creationId="{3969B04C-76F1-F650-8E0F-986E096B70ED}"/>
          </ac:spMkLst>
        </pc:spChg>
        <pc:spChg chg="del">
          <ac:chgData name="Fran Foreman" userId="aa986a95982d754f" providerId="LiveId" clId="{67E10589-C3C4-44DA-AB29-54909282495D}" dt="2023-11-23T19:37:52.505" v="5" actId="478"/>
          <ac:spMkLst>
            <pc:docMk/>
            <pc:sldMk cId="3249373843" sldId="615"/>
            <ac:spMk id="9" creationId="{00000000-0000-0000-0000-000000000000}"/>
          </ac:spMkLst>
        </pc:spChg>
      </pc:sldChg>
      <pc:sldChg chg="addSp delSp modSp mod">
        <pc:chgData name="Fran Foreman" userId="aa986a95982d754f" providerId="LiveId" clId="{67E10589-C3C4-44DA-AB29-54909282495D}" dt="2023-11-23T19:59:30.549" v="205" actId="962"/>
        <pc:sldMkLst>
          <pc:docMk/>
          <pc:sldMk cId="501462812" sldId="2750"/>
        </pc:sldMkLst>
        <pc:spChg chg="add mod">
          <ac:chgData name="Fran Foreman" userId="aa986a95982d754f" providerId="LiveId" clId="{67E10589-C3C4-44DA-AB29-54909282495D}" dt="2023-11-23T19:55:26.767" v="190" actId="33553"/>
          <ac:spMkLst>
            <pc:docMk/>
            <pc:sldMk cId="501462812" sldId="2750"/>
            <ac:spMk id="3" creationId="{76DABF43-5FDA-3B2C-E6CE-01F484AF0BD1}"/>
          </ac:spMkLst>
        </pc:spChg>
        <pc:spChg chg="del mod">
          <ac:chgData name="Fran Foreman" userId="aa986a95982d754f" providerId="LiveId" clId="{67E10589-C3C4-44DA-AB29-54909282495D}" dt="2023-11-23T19:53:09.396" v="174" actId="478"/>
          <ac:spMkLst>
            <pc:docMk/>
            <pc:sldMk cId="501462812" sldId="2750"/>
            <ac:spMk id="8" creationId="{00000000-0000-0000-0000-000000000000}"/>
          </ac:spMkLst>
        </pc:spChg>
        <pc:picChg chg="mod">
          <ac:chgData name="Fran Foreman" userId="aa986a95982d754f" providerId="LiveId" clId="{67E10589-C3C4-44DA-AB29-54909282495D}" dt="2023-11-23T19:57:58.397" v="201" actId="962"/>
          <ac:picMkLst>
            <pc:docMk/>
            <pc:sldMk cId="501462812" sldId="2750"/>
            <ac:picMk id="2" creationId="{A94DF12D-7C48-D950-F591-4D7190056B24}"/>
          </ac:picMkLst>
        </pc:picChg>
        <pc:picChg chg="mod">
          <ac:chgData name="Fran Foreman" userId="aa986a95982d754f" providerId="LiveId" clId="{67E10589-C3C4-44DA-AB29-54909282495D}" dt="2023-11-23T19:59:30.549" v="205" actId="962"/>
          <ac:picMkLst>
            <pc:docMk/>
            <pc:sldMk cId="501462812" sldId="2750"/>
            <ac:picMk id="5" creationId="{DB3F27A8-1128-D5E3-BFC8-8FD1585ED842}"/>
          </ac:picMkLst>
        </pc:picChg>
      </pc:sldChg>
      <pc:sldChg chg="modSp mod">
        <pc:chgData name="Fran Foreman" userId="aa986a95982d754f" providerId="LiveId" clId="{67E10589-C3C4-44DA-AB29-54909282495D}" dt="2023-11-23T19:59:48.884" v="209" actId="962"/>
        <pc:sldMkLst>
          <pc:docMk/>
          <pc:sldMk cId="4161061140" sldId="2757"/>
        </pc:sldMkLst>
        <pc:spChg chg="mod">
          <ac:chgData name="Fran Foreman" userId="aa986a95982d754f" providerId="LiveId" clId="{67E10589-C3C4-44DA-AB29-54909282495D}" dt="2023-11-23T19:39:36.645" v="23" actId="33553"/>
          <ac:spMkLst>
            <pc:docMk/>
            <pc:sldMk cId="4161061140" sldId="2757"/>
            <ac:spMk id="68612" creationId="{00000000-0000-0000-0000-000000000000}"/>
          </ac:spMkLst>
        </pc:spChg>
        <pc:picChg chg="mod">
          <ac:chgData name="Fran Foreman" userId="aa986a95982d754f" providerId="LiveId" clId="{67E10589-C3C4-44DA-AB29-54909282495D}" dt="2023-11-23T19:59:48.884" v="209" actId="962"/>
          <ac:picMkLst>
            <pc:docMk/>
            <pc:sldMk cId="4161061140" sldId="2757"/>
            <ac:picMk id="4" creationId="{96EAC3EA-9DEE-65D0-C9F6-3427BAA3B2AD}"/>
          </ac:picMkLst>
        </pc:picChg>
      </pc:sldChg>
      <pc:sldChg chg="addSp delSp modSp">
        <pc:chgData name="Fran Foreman" userId="aa986a95982d754f" providerId="LiveId" clId="{67E10589-C3C4-44DA-AB29-54909282495D}" dt="2023-11-23T20:00:37.894" v="217" actId="962"/>
        <pc:sldMkLst>
          <pc:docMk/>
          <pc:sldMk cId="864633760" sldId="2760"/>
        </pc:sldMkLst>
        <pc:spChg chg="mod">
          <ac:chgData name="Fran Foreman" userId="aa986a95982d754f" providerId="LiveId" clId="{67E10589-C3C4-44DA-AB29-54909282495D}" dt="2023-11-23T19:53:55.279" v="183"/>
          <ac:spMkLst>
            <pc:docMk/>
            <pc:sldMk cId="864633760" sldId="2760"/>
            <ac:spMk id="3" creationId="{5F67C57E-D395-3B2B-7565-705BC2E28806}"/>
          </ac:spMkLst>
        </pc:spChg>
        <pc:picChg chg="del mod">
          <ac:chgData name="Fran Foreman" userId="aa986a95982d754f" providerId="LiveId" clId="{67E10589-C3C4-44DA-AB29-54909282495D}" dt="2023-11-23T20:00:05.447" v="210" actId="478"/>
          <ac:picMkLst>
            <pc:docMk/>
            <pc:sldMk cId="864633760" sldId="2760"/>
            <ac:picMk id="4" creationId="{7FB749AE-829F-F913-873C-6AEBCC4555E3}"/>
          </ac:picMkLst>
        </pc:picChg>
        <pc:picChg chg="mod">
          <ac:chgData name="Fran Foreman" userId="aa986a95982d754f" providerId="LiveId" clId="{67E10589-C3C4-44DA-AB29-54909282495D}" dt="2023-11-23T19:54:24.422" v="189"/>
          <ac:picMkLst>
            <pc:docMk/>
            <pc:sldMk cId="864633760" sldId="2760"/>
            <ac:picMk id="5" creationId="{BC7184C6-B54B-A525-1269-627480308240}"/>
          </ac:picMkLst>
        </pc:picChg>
        <pc:picChg chg="add mod">
          <ac:chgData name="Fran Foreman" userId="aa986a95982d754f" providerId="LiveId" clId="{67E10589-C3C4-44DA-AB29-54909282495D}" dt="2023-11-23T20:00:37.894" v="217" actId="962"/>
          <ac:picMkLst>
            <pc:docMk/>
            <pc:sldMk cId="864633760" sldId="2760"/>
            <ac:picMk id="6" creationId="{5210015E-25B5-5D5C-5858-2D78475CEDCD}"/>
          </ac:picMkLst>
        </pc:picChg>
        <pc:picChg chg="mod">
          <ac:chgData name="Fran Foreman" userId="aa986a95982d754f" providerId="LiveId" clId="{67E10589-C3C4-44DA-AB29-54909282495D}" dt="2023-11-23T19:54:15.711" v="188"/>
          <ac:picMkLst>
            <pc:docMk/>
            <pc:sldMk cId="864633760" sldId="2760"/>
            <ac:picMk id="12" creationId="{0EA6FC52-B4E5-86A6-CB22-60CCD004DB9E}"/>
          </ac:picMkLst>
        </pc:picChg>
      </pc:sldChg>
      <pc:sldChg chg="modSp">
        <pc:chgData name="Fran Foreman" userId="aa986a95982d754f" providerId="LiveId" clId="{67E10589-C3C4-44DA-AB29-54909282495D}" dt="2023-11-23T19:56:16.907" v="197"/>
        <pc:sldMkLst>
          <pc:docMk/>
          <pc:sldMk cId="600653936" sldId="2835"/>
        </pc:sldMkLst>
        <pc:picChg chg="mod">
          <ac:chgData name="Fran Foreman" userId="aa986a95982d754f" providerId="LiveId" clId="{67E10589-C3C4-44DA-AB29-54909282495D}" dt="2023-11-23T19:56:02.012" v="194"/>
          <ac:picMkLst>
            <pc:docMk/>
            <pc:sldMk cId="600653936" sldId="2835"/>
            <ac:picMk id="2" creationId="{0AF9A1DF-33B0-B81B-A6D7-0F456032E93C}"/>
          </ac:picMkLst>
        </pc:picChg>
        <pc:picChg chg="mod">
          <ac:chgData name="Fran Foreman" userId="aa986a95982d754f" providerId="LiveId" clId="{67E10589-C3C4-44DA-AB29-54909282495D}" dt="2023-11-23T19:42:46.275" v="80"/>
          <ac:picMkLst>
            <pc:docMk/>
            <pc:sldMk cId="600653936" sldId="2835"/>
            <ac:picMk id="8" creationId="{17FA3052-582A-B741-98ED-B53A355CB25F}"/>
          </ac:picMkLst>
        </pc:picChg>
        <pc:picChg chg="mod">
          <ac:chgData name="Fran Foreman" userId="aa986a95982d754f" providerId="LiveId" clId="{67E10589-C3C4-44DA-AB29-54909282495D}" dt="2023-11-23T19:56:09.470" v="195"/>
          <ac:picMkLst>
            <pc:docMk/>
            <pc:sldMk cId="600653936" sldId="2835"/>
            <ac:picMk id="9" creationId="{EE0BEA88-FC79-3620-D4B6-2E34ECFEF1AE}"/>
          </ac:picMkLst>
        </pc:picChg>
        <pc:picChg chg="mod">
          <ac:chgData name="Fran Foreman" userId="aa986a95982d754f" providerId="LiveId" clId="{67E10589-C3C4-44DA-AB29-54909282495D}" dt="2023-11-23T19:56:15.117" v="196"/>
          <ac:picMkLst>
            <pc:docMk/>
            <pc:sldMk cId="600653936" sldId="2835"/>
            <ac:picMk id="12" creationId="{A8261908-E3C9-E387-F520-9170EACFE400}"/>
          </ac:picMkLst>
        </pc:picChg>
        <pc:picChg chg="mod">
          <ac:chgData name="Fran Foreman" userId="aa986a95982d754f" providerId="LiveId" clId="{67E10589-C3C4-44DA-AB29-54909282495D}" dt="2023-11-23T19:56:16.907" v="197"/>
          <ac:picMkLst>
            <pc:docMk/>
            <pc:sldMk cId="600653936" sldId="2835"/>
            <ac:picMk id="14" creationId="{EF86A003-7A79-0CBA-2D10-8E08922ED221}"/>
          </ac:picMkLst>
        </pc:picChg>
      </pc:sldChg>
    </pc:docChg>
  </pc:docChgLst>
  <pc:docChgLst>
    <pc:chgData name="Sam Nicholson" userId="S::essnicholson@glow.gov.uk::0a936673-8a1d-4f74-b7dd-93e2423be646" providerId="AD" clId="Web-{7E618945-2E90-059A-CB31-414762A0D0FB}"/>
    <pc:docChg chg="sldOrd">
      <pc:chgData name="Sam Nicholson" userId="S::essnicholson@glow.gov.uk::0a936673-8a1d-4f74-b7dd-93e2423be646" providerId="AD" clId="Web-{7E618945-2E90-059A-CB31-414762A0D0FB}" dt="2023-11-29T13:14:35.649" v="0"/>
      <pc:docMkLst>
        <pc:docMk/>
      </pc:docMkLst>
      <pc:sldChg chg="ord">
        <pc:chgData name="Sam Nicholson" userId="S::essnicholson@glow.gov.uk::0a936673-8a1d-4f74-b7dd-93e2423be646" providerId="AD" clId="Web-{7E618945-2E90-059A-CB31-414762A0D0FB}" dt="2023-11-29T13:14:35.649" v="0"/>
        <pc:sldMkLst>
          <pc:docMk/>
          <pc:sldMk cId="3715440158" sldId="2860"/>
        </pc:sldMkLst>
      </pc:sldChg>
    </pc:docChg>
  </pc:docChgLst>
  <pc:docChgLst>
    <pc:chgData name="Sam Nicholson" userId="S::essnicholson@glow.gov.uk::0a936673-8a1d-4f74-b7dd-93e2423be646" providerId="AD" clId="Web-{8C24859F-1101-9839-2546-595907BC05F9}"/>
    <pc:docChg chg="modSld">
      <pc:chgData name="Sam Nicholson" userId="S::essnicholson@glow.gov.uk::0a936673-8a1d-4f74-b7dd-93e2423be646" providerId="AD" clId="Web-{8C24859F-1101-9839-2546-595907BC05F9}" dt="2023-11-24T14:25:54.647" v="2" actId="1076"/>
      <pc:docMkLst>
        <pc:docMk/>
      </pc:docMkLst>
      <pc:sldChg chg="modSp">
        <pc:chgData name="Sam Nicholson" userId="S::essnicholson@glow.gov.uk::0a936673-8a1d-4f74-b7dd-93e2423be646" providerId="AD" clId="Web-{8C24859F-1101-9839-2546-595907BC05F9}" dt="2023-11-24T14:25:54.647" v="2" actId="1076"/>
        <pc:sldMkLst>
          <pc:docMk/>
          <pc:sldMk cId="1717420105" sldId="264"/>
        </pc:sldMkLst>
        <pc:spChg chg="mod">
          <ac:chgData name="Sam Nicholson" userId="S::essnicholson@glow.gov.uk::0a936673-8a1d-4f74-b7dd-93e2423be646" providerId="AD" clId="Web-{8C24859F-1101-9839-2546-595907BC05F9}" dt="2023-11-24T14:25:51.444" v="1" actId="1076"/>
          <ac:spMkLst>
            <pc:docMk/>
            <pc:sldMk cId="1717420105" sldId="264"/>
            <ac:spMk id="7" creationId="{00000000-0000-0000-0000-000000000000}"/>
          </ac:spMkLst>
        </pc:spChg>
        <pc:spChg chg="mod">
          <ac:chgData name="Sam Nicholson" userId="S::essnicholson@glow.gov.uk::0a936673-8a1d-4f74-b7dd-93e2423be646" providerId="AD" clId="Web-{8C24859F-1101-9839-2546-595907BC05F9}" dt="2023-11-24T14:25:54.647" v="2" actId="1076"/>
          <ac:spMkLst>
            <pc:docMk/>
            <pc:sldMk cId="1717420105" sldId="264"/>
            <ac:spMk id="8" creationId="{00000000-0000-0000-0000-000000000000}"/>
          </ac:spMkLst>
        </pc:spChg>
        <pc:picChg chg="ord">
          <ac:chgData name="Sam Nicholson" userId="S::essnicholson@glow.gov.uk::0a936673-8a1d-4f74-b7dd-93e2423be646" providerId="AD" clId="Web-{8C24859F-1101-9839-2546-595907BC05F9}" dt="2023-11-24T14:25:39.913" v="0"/>
          <ac:picMkLst>
            <pc:docMk/>
            <pc:sldMk cId="1717420105" sldId="264"/>
            <ac:picMk id="12"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1E1EEAC2-6BA7-4ABE-8AD8-0D26EC897E9A}" type="datetimeFigureOut">
              <a:rPr lang="en-GB" smtClean="0"/>
              <a:t>05/12/2023</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847A8C41-7247-444A-9DC9-E9ACA2EFD3C8}" type="slidenum">
              <a:rPr lang="en-GB" smtClean="0"/>
              <a:t>‹#›</a:t>
            </a:fld>
            <a:endParaRPr lang="en-GB"/>
          </a:p>
        </p:txBody>
      </p:sp>
    </p:spTree>
    <p:extLst>
      <p:ext uri="{BB962C8B-B14F-4D97-AF65-F5344CB8AC3E}">
        <p14:creationId xmlns:p14="http://schemas.microsoft.com/office/powerpoint/2010/main" val="3429070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A6D5B34D-ADEC-457E-B4B9-B8BA594A1FF5}" type="datetimeFigureOut">
              <a:rPr lang="en-GB" smtClean="0"/>
              <a:t>05/12/2023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238C683-9137-4122-84BD-5AA5692D6AF0}" type="slidenum">
              <a:rPr lang="en-GB" smtClean="0"/>
              <a:t>‹#›</a:t>
            </a:fld>
            <a:endParaRPr lang="en-GB"/>
          </a:p>
        </p:txBody>
      </p:sp>
    </p:spTree>
    <p:extLst>
      <p:ext uri="{BB962C8B-B14F-4D97-AF65-F5344CB8AC3E}">
        <p14:creationId xmlns:p14="http://schemas.microsoft.com/office/powerpoint/2010/main" val="162723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beaconhouse.org.uk/useful-resources/"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beaconhouse.org.uk/useful-resources/"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positivepsychology.org.uk/post-traumatic-growth/"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fontAlgn="base">
              <a:buSzPts val="1000"/>
              <a:buFont typeface="Symbol" panose="05050102010706020507" pitchFamily="18" charset="2"/>
              <a:buChar char=""/>
              <a:tabLst>
                <a:tab pos="685800" algn="l"/>
              </a:tabLst>
            </a:pPr>
            <a:r>
              <a:rPr lang="en-US" sz="1800" dirty="0">
                <a:solidFill>
                  <a:srgbClr val="000000"/>
                </a:solidFill>
                <a:effectLst/>
                <a:latin typeface="Calibri" panose="020F0502020204030204" pitchFamily="34" charset="0"/>
                <a:ea typeface="Times New Roman" panose="02020603050405020304" pitchFamily="18" charset="0"/>
              </a:rPr>
              <a:t>Read title​</a:t>
            </a:r>
            <a:endParaRPr lang="en-GB" sz="1800" dirty="0">
              <a:effectLst/>
              <a:latin typeface="Calibri" panose="020F0502020204030204" pitchFamily="34" charset="0"/>
              <a:ea typeface="Calibri" panose="020F0502020204030204" pitchFamily="34" charset="0"/>
            </a:endParaRPr>
          </a:p>
          <a:p>
            <a:pPr marL="342900" lvl="0" indent="-342900" fontAlgn="base">
              <a:buSzPts val="1000"/>
              <a:buFont typeface="Symbol" panose="05050102010706020507" pitchFamily="18" charset="2"/>
              <a:buChar char=""/>
              <a:tabLst>
                <a:tab pos="685800" algn="l"/>
              </a:tabLst>
            </a:pPr>
            <a:r>
              <a:rPr lang="en-US" sz="1800" dirty="0">
                <a:solidFill>
                  <a:srgbClr val="000000"/>
                </a:solidFill>
                <a:effectLst/>
                <a:latin typeface="Calibri" panose="020F0502020204030204" pitchFamily="34" charset="0"/>
                <a:ea typeface="Times New Roman" panose="02020603050405020304" pitchFamily="18" charset="0"/>
              </a:rPr>
              <a:t>This professional learning is pitched at an informed level and suitable for anyone working with children and young people in an educational context.</a:t>
            </a:r>
            <a:endParaRPr lang="en-GB" sz="1800" dirty="0">
              <a:effectLst/>
              <a:latin typeface="Calibri" panose="020F0502020204030204" pitchFamily="34" charset="0"/>
              <a:ea typeface="Calibri" panose="020F0502020204030204" pitchFamily="34" charset="0"/>
            </a:endParaRPr>
          </a:p>
          <a:p>
            <a:endParaRPr lang="en-US" dirty="0"/>
          </a:p>
        </p:txBody>
      </p:sp>
      <p:sp>
        <p:nvSpPr>
          <p:cNvPr id="4" name="Slide Number Placeholder 3"/>
          <p:cNvSpPr>
            <a:spLocks noGrp="1"/>
          </p:cNvSpPr>
          <p:nvPr>
            <p:ph type="sldNum" sz="quarter" idx="10"/>
          </p:nvPr>
        </p:nvSpPr>
        <p:spPr/>
        <p:txBody>
          <a:bodyPr/>
          <a:lstStyle/>
          <a:p>
            <a:fld id="{1238C683-9137-4122-84BD-5AA5692D6AF0}" type="slidenum">
              <a:rPr lang="en-GB" smtClean="0"/>
              <a:t>1</a:t>
            </a:fld>
            <a:endParaRPr lang="en-GB"/>
          </a:p>
        </p:txBody>
      </p:sp>
    </p:spTree>
    <p:extLst>
      <p:ext uri="{BB962C8B-B14F-4D97-AF65-F5344CB8AC3E}">
        <p14:creationId xmlns:p14="http://schemas.microsoft.com/office/powerpoint/2010/main" val="41442257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26">
              <a:defRPr/>
            </a:pPr>
            <a:r>
              <a:rPr lang="en-GB" altLang="en-US"/>
              <a:t>Developmental trauma describes how complex trauma can impact on children and young people.  It describes how their development can slow down or become impaired following trauma. </a:t>
            </a:r>
            <a:endParaRPr lang="en-GB">
              <a:solidFill>
                <a:schemeClr val="tx1"/>
              </a:solidFill>
            </a:endParaRPr>
          </a:p>
          <a:p>
            <a:endParaRPr lang="en-GB" baseline="0"/>
          </a:p>
          <a:p>
            <a:r>
              <a:rPr lang="en-GB"/>
              <a:t>It is important to note that </a:t>
            </a:r>
            <a:r>
              <a:rPr lang="en-GB" u="sng"/>
              <a:t>not all</a:t>
            </a:r>
            <a:r>
              <a:rPr lang="en-GB"/>
              <a:t> experiences of trauma lead to a trauma response or trauma-related disorder or diagnosis. There is a normal period of time, following a traumatic event or experience that we might expect to see trauma related responses or signs that do not necessarily develop into a post-traumatic stress disorder. However, when signs and symptoms of traumatic stress endure over time (one month or longer), disrupt a child's or adult's daily life, impact their social and emotional health, and meet specific diagnostic criteria, there are two types of trauma diagnoses:</a:t>
            </a:r>
          </a:p>
          <a:p>
            <a:endParaRPr lang="en-GB" b="1" baseline="0"/>
          </a:p>
          <a:p>
            <a:r>
              <a:rPr lang="en-GB" b="0" baseline="0"/>
              <a:t>Below taken from: </a:t>
            </a:r>
          </a:p>
          <a:p>
            <a:r>
              <a:rPr lang="en-GB"/>
              <a:t>https://www.ecmhc.org/tutorials/trauma/mod1_2.html</a:t>
            </a:r>
          </a:p>
          <a:p>
            <a:endParaRPr lang="en-GB" b="1" baseline="0"/>
          </a:p>
          <a:p>
            <a:r>
              <a:rPr lang="en-GB" b="1" baseline="0" err="1"/>
              <a:t>PTSD</a:t>
            </a:r>
            <a:endParaRPr lang="en-GB" b="1" baseline="0"/>
          </a:p>
          <a:p>
            <a:r>
              <a:rPr lang="en-GB"/>
              <a:t>Post traumatic stress disorder (</a:t>
            </a:r>
            <a:r>
              <a:rPr lang="en-GB" err="1"/>
              <a:t>PTSD</a:t>
            </a:r>
            <a:r>
              <a:rPr lang="en-GB"/>
              <a:t>) describes symptoms associated with a traumatic event — such as a car accident, witnessing violence, natural disaster, </a:t>
            </a:r>
            <a:r>
              <a:rPr lang="en-GB" err="1"/>
              <a:t>etc</a:t>
            </a:r>
            <a:r>
              <a:rPr lang="en-GB"/>
              <a:t> (see list of types of traumatic experiences below). The symptoms may include recurrent bad dreams, physical reactions, flashbacks, startle reaction, loss of interest in usual activities, avoiding reminders of the event, etc. </a:t>
            </a:r>
            <a:endParaRPr lang="en-GB" baseline="0"/>
          </a:p>
          <a:p>
            <a:endParaRPr lang="en-GB" baseline="0"/>
          </a:p>
          <a:p>
            <a:r>
              <a:rPr lang="en-GB" b="1"/>
              <a:t>Complex Trauma</a:t>
            </a:r>
          </a:p>
          <a:p>
            <a:r>
              <a:rPr lang="en-GB"/>
              <a:t>Complex Trauma or Developmental Trauma Disorder — describes how children's exposure to multiple or prolonged traumatic events impacts their ongoing development. Typically, complex trauma exposure involves the simultaneous or sequential occurrence of child maltreatment and may include psychological maltreatment, neglect, physical and sexual abuse, and witnessing domestic violence.</a:t>
            </a:r>
          </a:p>
          <a:p>
            <a:r>
              <a:rPr lang="en-GB"/>
              <a:t>Complex trauma is:</a:t>
            </a:r>
          </a:p>
          <a:p>
            <a:r>
              <a:rPr lang="en-GB"/>
              <a:t>Chronic</a:t>
            </a:r>
          </a:p>
          <a:p>
            <a:r>
              <a:rPr lang="en-GB"/>
              <a:t>Begins in early childhood, and</a:t>
            </a:r>
          </a:p>
          <a:p>
            <a:r>
              <a:rPr lang="en-GB"/>
              <a:t>Occurs within the child's primary caregiving system and/or social environment</a:t>
            </a:r>
          </a:p>
          <a:p>
            <a:r>
              <a:rPr lang="en-GB"/>
              <a:t>Exposure to these initial traumatic experiences, the resulting emotional dysregulation, and the loss of safety, direction, and the ability to detect or respond to danger cues may impact a child's development over time and can lead to subsequent or repeated trauma exposure in adolescence and adulthood without supports that might buffer the negative effects.</a:t>
            </a:r>
          </a:p>
          <a:p>
            <a:endParaRPr lang="en-GB" baseline="0"/>
          </a:p>
        </p:txBody>
      </p:sp>
      <p:sp>
        <p:nvSpPr>
          <p:cNvPr id="4" name="Slide Number Placeholder 3"/>
          <p:cNvSpPr>
            <a:spLocks noGrp="1"/>
          </p:cNvSpPr>
          <p:nvPr>
            <p:ph type="sldNum" sz="quarter" idx="10"/>
          </p:nvPr>
        </p:nvSpPr>
        <p:spPr/>
        <p:txBody>
          <a:bodyPr/>
          <a:lstStyle/>
          <a:p>
            <a:fld id="{DAF04FB5-090C-41F5-A377-DDD74CAF17A0}" type="slidenum">
              <a:rPr lang="en-GB" smtClean="0"/>
              <a:t>10</a:t>
            </a:fld>
            <a:endParaRPr lang="en-GB"/>
          </a:p>
        </p:txBody>
      </p:sp>
    </p:spTree>
    <p:extLst>
      <p:ext uri="{BB962C8B-B14F-4D97-AF65-F5344CB8AC3E}">
        <p14:creationId xmlns:p14="http://schemas.microsoft.com/office/powerpoint/2010/main" val="37530619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Useful link in reference list to Beacon house – signs of developmental trauma </a:t>
            </a:r>
          </a:p>
          <a:p>
            <a:r>
              <a:rPr lang="en-GB" sz="1200" u="sng" kern="1200" dirty="0">
                <a:solidFill>
                  <a:schemeClr val="tx1"/>
                </a:solidFill>
                <a:effectLst/>
                <a:latin typeface="+mn-lt"/>
                <a:ea typeface="+mn-ea"/>
                <a:cs typeface="+mn-cs"/>
                <a:hlinkClick r:id="rId3"/>
              </a:rPr>
              <a:t>https://beaconhouse.org.uk/useful-resources/</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D46FB12F-6681-4992-842B-F36D47AC2927}" type="slidenum">
              <a:rPr lang="en-GB" smtClean="0"/>
              <a:t>11</a:t>
            </a:fld>
            <a:endParaRPr lang="en-GB"/>
          </a:p>
        </p:txBody>
      </p:sp>
    </p:spTree>
    <p:extLst>
      <p:ext uri="{BB962C8B-B14F-4D97-AF65-F5344CB8AC3E}">
        <p14:creationId xmlns:p14="http://schemas.microsoft.com/office/powerpoint/2010/main" val="1092346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a:solidFill>
                  <a:schemeClr val="tx1"/>
                </a:solidFill>
                <a:effectLst/>
                <a:latin typeface="+mn-lt"/>
                <a:ea typeface="+mn-ea"/>
                <a:cs typeface="+mn-cs"/>
              </a:rPr>
              <a:t> </a:t>
            </a:r>
          </a:p>
          <a:p>
            <a:r>
              <a:rPr lang="en-GB" sz="1200" kern="1200">
                <a:solidFill>
                  <a:schemeClr val="tx1"/>
                </a:solidFill>
                <a:effectLst/>
                <a:latin typeface="+mn-lt"/>
                <a:ea typeface="+mn-ea"/>
                <a:cs typeface="+mn-cs"/>
              </a:rPr>
              <a:t>Useful link in reference list to Beacon house – signs of developmental trauma </a:t>
            </a:r>
          </a:p>
          <a:p>
            <a:r>
              <a:rPr lang="en-GB" sz="1200" u="sng" kern="1200">
                <a:solidFill>
                  <a:schemeClr val="tx1"/>
                </a:solidFill>
                <a:effectLst/>
                <a:latin typeface="+mn-lt"/>
                <a:ea typeface="+mn-ea"/>
                <a:cs typeface="+mn-cs"/>
                <a:hlinkClick r:id="rId3"/>
              </a:rPr>
              <a:t>https://beaconhouse.org.uk/useful-resources/</a:t>
            </a:r>
            <a:endParaRPr lang="en-GB" sz="1200" kern="1200">
              <a:solidFill>
                <a:schemeClr val="tx1"/>
              </a:solidFill>
              <a:effectLst/>
              <a:latin typeface="+mn-lt"/>
              <a:ea typeface="+mn-ea"/>
              <a:cs typeface="+mn-cs"/>
            </a:endParaRPr>
          </a:p>
          <a:p>
            <a:endParaRPr lang="en-GB"/>
          </a:p>
        </p:txBody>
      </p:sp>
      <p:sp>
        <p:nvSpPr>
          <p:cNvPr id="4" name="Slide Number Placeholder 3"/>
          <p:cNvSpPr>
            <a:spLocks noGrp="1"/>
          </p:cNvSpPr>
          <p:nvPr>
            <p:ph type="sldNum" sz="quarter" idx="10"/>
          </p:nvPr>
        </p:nvSpPr>
        <p:spPr/>
        <p:txBody>
          <a:bodyPr/>
          <a:lstStyle/>
          <a:p>
            <a:fld id="{D46FB12F-6681-4992-842B-F36D47AC2927}" type="slidenum">
              <a:rPr lang="en-GB" smtClean="0"/>
              <a:t>12</a:t>
            </a:fld>
            <a:endParaRPr lang="en-GB"/>
          </a:p>
        </p:txBody>
      </p:sp>
    </p:spTree>
    <p:extLst>
      <p:ext uri="{BB962C8B-B14F-4D97-AF65-F5344CB8AC3E}">
        <p14:creationId xmlns:p14="http://schemas.microsoft.com/office/powerpoint/2010/main" val="4155246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a:p>
            <a:r>
              <a:rPr lang="en-GB"/>
              <a:t>Honest reaction </a:t>
            </a:r>
          </a:p>
        </p:txBody>
      </p:sp>
      <p:sp>
        <p:nvSpPr>
          <p:cNvPr id="4" name="Slide Number Placeholder 3"/>
          <p:cNvSpPr>
            <a:spLocks noGrp="1"/>
          </p:cNvSpPr>
          <p:nvPr>
            <p:ph type="sldNum" sz="quarter" idx="5"/>
          </p:nvPr>
        </p:nvSpPr>
        <p:spPr/>
        <p:txBody>
          <a:bodyPr/>
          <a:lstStyle/>
          <a:p>
            <a:pPr>
              <a:defRPr/>
            </a:pPr>
            <a:fld id="{CF3875DD-ED94-9B45-9398-8346033825C7}" type="slidenum">
              <a:rPr lang="en-GB" smtClean="0"/>
              <a:pPr>
                <a:defRPr/>
              </a:pPr>
              <a:t>13</a:t>
            </a:fld>
            <a:endParaRPr lang="en-GB"/>
          </a:p>
        </p:txBody>
      </p:sp>
    </p:spTree>
    <p:extLst>
      <p:ext uri="{BB962C8B-B14F-4D97-AF65-F5344CB8AC3E}">
        <p14:creationId xmlns:p14="http://schemas.microsoft.com/office/powerpoint/2010/main" val="15636757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14</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a:ea typeface="ＭＳ Ｐゴシック"/>
                <a:cs typeface="Arial"/>
              </a:rPr>
              <a:t>Facilitation notes:</a:t>
            </a:r>
          </a:p>
          <a:p>
            <a:r>
              <a:rPr lang="en-US" altLang="en-US">
                <a:latin typeface="Arial"/>
                <a:ea typeface="ＭＳ Ｐゴシック"/>
                <a:cs typeface="Arial"/>
              </a:rPr>
              <a:t>You can do this in groups...</a:t>
            </a:r>
          </a:p>
          <a:p>
            <a:r>
              <a:rPr lang="en-US" altLang="en-US">
                <a:latin typeface="Arial"/>
                <a:ea typeface="ＭＳ Ｐゴシック"/>
                <a:cs typeface="Arial"/>
              </a:rPr>
              <a:t>Encourage educators to take this forward in an enquiry</a:t>
            </a:r>
            <a:endParaRPr lang="en-US"/>
          </a:p>
          <a:p>
            <a:r>
              <a:rPr lang="en-US" altLang="en-US">
                <a:latin typeface="Arial"/>
                <a:ea typeface="ＭＳ Ｐゴシック"/>
                <a:cs typeface="Arial"/>
              </a:rPr>
              <a:t>Consider impact of the actions / learning</a:t>
            </a:r>
            <a:endParaRPr lang="en-US" altLang="en-US">
              <a:latin typeface="Arial" charset="0"/>
              <a:ea typeface="ＭＳ Ｐゴシック" pitchFamily="34" charset="-128"/>
              <a:cs typeface="Arial"/>
            </a:endParaRPr>
          </a:p>
          <a:p>
            <a:endParaRPr lang="en-US" altLang="en-US">
              <a:latin typeface="Arial" charset="0"/>
              <a:ea typeface="ＭＳ Ｐゴシック" pitchFamily="34" charset="-128"/>
              <a:cs typeface="Arial"/>
            </a:endParaRPr>
          </a:p>
        </p:txBody>
      </p:sp>
    </p:spTree>
    <p:extLst>
      <p:ext uri="{BB962C8B-B14F-4D97-AF65-F5344CB8AC3E}">
        <p14:creationId xmlns:p14="http://schemas.microsoft.com/office/powerpoint/2010/main" val="28858679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A76ED88B-7843-4D9C-A2B3-26FDE060B586}" type="slidenum">
              <a:rPr kumimoji="0" lang="en-GB" altLang="en-US"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altLang="en-US"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charset="0"/>
              <a:ea typeface="ＭＳ Ｐゴシック" pitchFamily="34" charset="-128"/>
              <a:cs typeface="Arial"/>
            </a:endParaRPr>
          </a:p>
        </p:txBody>
      </p:sp>
    </p:spTree>
    <p:extLst>
      <p:ext uri="{BB962C8B-B14F-4D97-AF65-F5344CB8AC3E}">
        <p14:creationId xmlns:p14="http://schemas.microsoft.com/office/powerpoint/2010/main" val="37529801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238C683-9137-4122-84BD-5AA5692D6AF0}" type="slidenum">
              <a:rPr lang="en-GB" smtClean="0"/>
              <a:t>16</a:t>
            </a:fld>
            <a:endParaRPr lang="en-GB"/>
          </a:p>
        </p:txBody>
      </p:sp>
    </p:spTree>
    <p:extLst>
      <p:ext uri="{BB962C8B-B14F-4D97-AF65-F5344CB8AC3E}">
        <p14:creationId xmlns:p14="http://schemas.microsoft.com/office/powerpoint/2010/main" val="2436637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All of the professional learning in the Framework fits into one of these four themes. The four themes are interconnected and interdependent.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activity forms part of the professional learning in the Wellbeing and Care theme.</a:t>
            </a:r>
            <a:endParaRPr lang="en-GB" sz="1800" b="0" i="0" dirty="0">
              <a:solidFill>
                <a:srgbClr val="444444"/>
              </a:solidFill>
              <a:effectLst/>
              <a:latin typeface="Arial" panose="020B0604020202020204"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2</a:t>
            </a:fld>
            <a:endParaRPr lang="en-GB"/>
          </a:p>
        </p:txBody>
      </p:sp>
    </p:spTree>
    <p:extLst>
      <p:ext uri="{BB962C8B-B14F-4D97-AF65-F5344CB8AC3E}">
        <p14:creationId xmlns:p14="http://schemas.microsoft.com/office/powerpoint/2010/main" val="178303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This professional learning forms part of the national model for professional learning and is designed to help you gain more knowledge and have a deeper understanding of inclusion, wellbeing and equalities</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On completion of this professional learning, you will be asked to consider what your next steps will be</a:t>
            </a:r>
            <a:r>
              <a:rPr lang="en-US" sz="1800" b="0" i="0" u="none" strike="noStrike" dirty="0">
                <a:solidFill>
                  <a:srgbClr val="000000"/>
                </a:solidFill>
                <a:effectLst/>
                <a:latin typeface="Calibri" panose="020F0502020204030204" pitchFamily="34" charset="0"/>
              </a:rPr>
              <a:t>​</a:t>
            </a:r>
            <a:r>
              <a:rPr lang="en-US" sz="1800" b="0" i="0" dirty="0">
                <a:solidFill>
                  <a:srgbClr val="000000"/>
                </a:solidFill>
                <a:effectLst/>
                <a:latin typeface="Calibri" panose="020F0502020204030204" pitchFamily="34" charset="0"/>
              </a:rPr>
              <a:t>​. </a:t>
            </a:r>
            <a:endParaRPr lang="en-US" sz="1800" b="0" i="0" dirty="0">
              <a:solidFill>
                <a:srgbClr val="444444"/>
              </a:solidFill>
              <a:effectLst/>
              <a:latin typeface="Arial" panose="020B0604020202020204" pitchFamily="34" charset="0"/>
            </a:endParaRPr>
          </a:p>
          <a:p>
            <a:pPr marL="285750" indent="-285750" algn="l" rtl="0" fontAlgn="base">
              <a:buFont typeface="Arial" panose="020B0604020202020204" pitchFamily="34" charset="0"/>
              <a:buChar char="•"/>
            </a:pPr>
            <a:r>
              <a:rPr lang="en-GB" sz="1800" b="0" i="0" u="none" strike="noStrike" dirty="0">
                <a:solidFill>
                  <a:srgbClr val="000000"/>
                </a:solidFill>
                <a:effectLst/>
                <a:latin typeface="Calibri" panose="020F0502020204030204" pitchFamily="34" charset="0"/>
              </a:rPr>
              <a:t>Please take some time to consider the reflection questions at the end</a:t>
            </a:r>
            <a:endParaRPr lang="en-US" sz="1800" b="0" i="0" dirty="0">
              <a:solidFill>
                <a:srgbClr val="444444"/>
              </a:solidFill>
              <a:effectLst/>
              <a:latin typeface="Arial" panose="020B0604020202020204" pitchFamily="34" charset="0"/>
            </a:endParaRPr>
          </a:p>
          <a:p>
            <a:endParaRPr lang="en-GB" dirty="0">
              <a:ea typeface="Calibri"/>
              <a:cs typeface="Calibri"/>
            </a:endParaRPr>
          </a:p>
        </p:txBody>
      </p:sp>
      <p:sp>
        <p:nvSpPr>
          <p:cNvPr id="4" name="Slide Number Placeholder 3"/>
          <p:cNvSpPr>
            <a:spLocks noGrp="1"/>
          </p:cNvSpPr>
          <p:nvPr>
            <p:ph type="sldNum" sz="quarter" idx="5"/>
          </p:nvPr>
        </p:nvSpPr>
        <p:spPr/>
        <p:txBody>
          <a:bodyPr/>
          <a:lstStyle/>
          <a:p>
            <a:fld id="{1238C683-9137-4122-84BD-5AA5692D6AF0}" type="slidenum">
              <a:rPr lang="en-GB" smtClean="0"/>
              <a:t>3</a:t>
            </a:fld>
            <a:endParaRPr lang="en-GB"/>
          </a:p>
        </p:txBody>
      </p:sp>
    </p:spTree>
    <p:extLst>
      <p:ext uri="{BB962C8B-B14F-4D97-AF65-F5344CB8AC3E}">
        <p14:creationId xmlns:p14="http://schemas.microsoft.com/office/powerpoint/2010/main" val="439743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4</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sz="1800" b="0" i="0" u="none" strike="noStrike" dirty="0">
                <a:solidFill>
                  <a:srgbClr val="000000"/>
                </a:solidFill>
                <a:effectLst/>
                <a:latin typeface="Calibri" panose="020F0502020204030204" pitchFamily="34" charset="0"/>
              </a:rPr>
              <a:t>Option to skip slide as these are instructions for facilitators only. No need to read to audience.</a:t>
            </a:r>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335054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fld id="{A76ED88B-7843-4D9C-A2B3-26FDE060B586}" type="slidenum">
              <a:rPr lang="en-GB" altLang="en-US" sz="1200" smtClean="0"/>
              <a:pPr eaLnBrk="1" hangingPunct="1"/>
              <a:t>5</a:t>
            </a:fld>
            <a:endParaRPr lang="en-GB" altLang="en-US" sz="1200"/>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Link activity to national model </a:t>
            </a:r>
          </a:p>
          <a:p>
            <a:endParaRPr lang="en-US" altLang="en-US" dirty="0">
              <a:latin typeface="Arial" charset="0"/>
              <a:ea typeface="ＭＳ Ｐゴシック" pitchFamily="34" charset="-128"/>
            </a:endParaRPr>
          </a:p>
        </p:txBody>
      </p:sp>
    </p:spTree>
    <p:extLst>
      <p:ext uri="{BB962C8B-B14F-4D97-AF65-F5344CB8AC3E}">
        <p14:creationId xmlns:p14="http://schemas.microsoft.com/office/powerpoint/2010/main" val="204959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Diagram taken from Transforming Psychological</a:t>
            </a:r>
            <a:r>
              <a:rPr lang="en-GB" baseline="0" dirty="0"/>
              <a:t> Trauma Framework to highlight why </a:t>
            </a:r>
            <a:r>
              <a:rPr lang="en-GB" dirty="0"/>
              <a:t>trauma matters and that it is everyone’s business.</a:t>
            </a:r>
          </a:p>
          <a:p>
            <a:endParaRPr lang="en-GB" baseline="0" dirty="0"/>
          </a:p>
          <a:p>
            <a:r>
              <a:rPr lang="en-GB" baseline="0" dirty="0"/>
              <a:t>The roots highlight types of traumatic event and adversity</a:t>
            </a:r>
            <a:endParaRPr lang="en-GB" baseline="0" dirty="0">
              <a:cs typeface="Calibri"/>
            </a:endParaRPr>
          </a:p>
          <a:p>
            <a:r>
              <a:rPr lang="en-GB" baseline="0" dirty="0"/>
              <a:t>The leaves show the impact that these events can have on physical and mental health and social outcomes (links to ACEs research)</a:t>
            </a:r>
            <a:endParaRPr lang="en-GB" baseline="0" dirty="0">
              <a:cs typeface="Calibri"/>
            </a:endParaRPr>
          </a:p>
          <a:p>
            <a:r>
              <a:rPr lang="en-GB" baseline="0" dirty="0"/>
              <a:t>The trunk shows examples of how we may see the impact of trauma in terms of an individuals behaviour.</a:t>
            </a:r>
            <a:r>
              <a:rPr lang="en-GB" dirty="0"/>
              <a:t> </a:t>
            </a:r>
          </a:p>
          <a:p>
            <a:endParaRPr lang="en-GB" dirty="0">
              <a:cs typeface="Calibri"/>
            </a:endParaRPr>
          </a:p>
          <a:p>
            <a:r>
              <a:rPr lang="en-GB" dirty="0"/>
              <a:t> There is now widespread agreement that experiences of adversity and trauma are prevalent within our society and have the potential to significantly affect the quality of a person’s life over the course of their lifetime, particularly where these experiences occur in childhood and are not buffered by supportive adults.</a:t>
            </a:r>
            <a:endParaRPr lang="en-GB" dirty="0">
              <a:cs typeface="Calibri"/>
            </a:endParaRPr>
          </a:p>
          <a:p>
            <a:r>
              <a:rPr lang="en-GB" dirty="0"/>
              <a:t>Research shows that childhood adversity and trauma can have a significant impact on a child’s ability to learn, to relate to and trust </a:t>
            </a:r>
            <a:r>
              <a:rPr lang="en-GB" dirty="0" err="1"/>
              <a:t>thers</a:t>
            </a:r>
            <a:r>
              <a:rPr lang="en-GB" dirty="0"/>
              <a:t> and to cope with stress. </a:t>
            </a:r>
            <a:endParaRPr lang="en-GB" dirty="0">
              <a:cs typeface="Calibri"/>
            </a:endParaRPr>
          </a:p>
          <a:p>
            <a:endParaRPr lang="en-GB" dirty="0"/>
          </a:p>
          <a:p>
            <a:r>
              <a:rPr lang="en-GB" dirty="0"/>
              <a:t>Safe and supportive relationships are known to be key in fostering resilience and in enabling recovery following adversity and trauma. For this reason, it is important that we</a:t>
            </a:r>
            <a:r>
              <a:rPr lang="en-GB" baseline="0" dirty="0"/>
              <a:t> </a:t>
            </a:r>
            <a:r>
              <a:rPr lang="en-GB" dirty="0"/>
              <a:t>recognise the potential for each contact we</a:t>
            </a:r>
            <a:r>
              <a:rPr lang="en-GB" baseline="0" dirty="0"/>
              <a:t> </a:t>
            </a:r>
            <a:r>
              <a:rPr lang="en-GB" dirty="0"/>
              <a:t>have with people affected by trauma to afford safety, enhance resilience and promote recovery.</a:t>
            </a:r>
            <a:endParaRPr lang="en-GB" dirty="0">
              <a:cs typeface="Calibri"/>
            </a:endParaRPr>
          </a:p>
          <a:p>
            <a:endParaRPr lang="en-GB" dirty="0"/>
          </a:p>
          <a:p>
            <a:r>
              <a:rPr lang="en-GB" dirty="0"/>
              <a:t>Children who experience adversity and trauma are, in adulthood, more likely to become parents at a young age, experience poor mental health, use substances, have contact with the criminal justice system, experience poor physical health and die prematurely </a:t>
            </a:r>
            <a:endParaRPr lang="en-GB" dirty="0">
              <a:cs typeface="Calibri"/>
            </a:endParaRPr>
          </a:p>
          <a:p>
            <a:r>
              <a:rPr lang="en-GB" dirty="0"/>
              <a:t>What this means is that exposure to adversity and trauma in early life can significantly affect a child’s life chances, and, because children grow into adults who shape the next generation, potentially the life chances of their children.</a:t>
            </a:r>
            <a:endParaRPr lang="en-GB"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38C683-9137-4122-84BD-5AA5692D6AF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45042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a:solidFill>
                  <a:schemeClr val="tx1"/>
                </a:solidFill>
                <a:effectLst/>
                <a:latin typeface="+mn-lt"/>
                <a:ea typeface="+mn-ea"/>
                <a:cs typeface="+mn-cs"/>
              </a:rPr>
              <a:t>Trauma: </a:t>
            </a:r>
          </a:p>
          <a:p>
            <a:endParaRPr lang="en-GB" sz="1200" b="1" kern="1200">
              <a:solidFill>
                <a:schemeClr val="tx1"/>
              </a:solidFill>
              <a:effectLst/>
              <a:latin typeface="+mn-lt"/>
              <a:ea typeface="+mn-ea"/>
              <a:cs typeface="+mn-cs"/>
            </a:endParaRPr>
          </a:p>
          <a:p>
            <a:r>
              <a:rPr lang="en-GB" sz="1200" b="1" kern="1200">
                <a:solidFill>
                  <a:schemeClr val="tx1"/>
                </a:solidFill>
                <a:effectLst/>
                <a:latin typeface="+mn-lt"/>
                <a:ea typeface="+mn-ea"/>
                <a:cs typeface="+mn-cs"/>
              </a:rPr>
              <a:t>Ask participants to raise hand / use chat function to</a:t>
            </a:r>
            <a:r>
              <a:rPr lang="en-GB" sz="1200" b="1" kern="1200" baseline="0">
                <a:solidFill>
                  <a:schemeClr val="tx1"/>
                </a:solidFill>
                <a:effectLst/>
                <a:latin typeface="+mn-lt"/>
                <a:ea typeface="+mn-ea"/>
                <a:cs typeface="+mn-cs"/>
              </a:rPr>
              <a:t> say what they think trauma is / means</a:t>
            </a:r>
          </a:p>
          <a:p>
            <a:endParaRPr lang="en-GB" sz="1200" b="1" kern="1200" baseline="0">
              <a:solidFill>
                <a:schemeClr val="tx1"/>
              </a:solidFill>
              <a:effectLst/>
              <a:latin typeface="+mn-lt"/>
              <a:ea typeface="+mn-ea"/>
              <a:cs typeface="+mn-cs"/>
            </a:endParaRPr>
          </a:p>
          <a:p>
            <a:r>
              <a:rPr lang="en-GB" sz="1200" kern="1200">
                <a:solidFill>
                  <a:schemeClr val="tx1"/>
                </a:solidFill>
                <a:effectLst/>
                <a:latin typeface="+mn-lt"/>
                <a:ea typeface="+mn-ea"/>
                <a:cs typeface="+mn-cs"/>
              </a:rPr>
              <a:t>A deeply distressing or disturbing experience, emotional shock following a stressful event or a physical injury, which may lead to long term neurosis (Oxford English Dictionary)</a:t>
            </a:r>
          </a:p>
          <a:p>
            <a:r>
              <a:rPr lang="en-GB" sz="1200" kern="1200">
                <a:solidFill>
                  <a:schemeClr val="tx1"/>
                </a:solidFill>
                <a:effectLst/>
                <a:latin typeface="+mn-lt"/>
                <a:ea typeface="+mn-ea"/>
                <a:cs typeface="+mn-cs"/>
              </a:rPr>
              <a:t> </a:t>
            </a:r>
          </a:p>
          <a:p>
            <a:r>
              <a:rPr lang="en-GB" sz="1200" kern="1200">
                <a:solidFill>
                  <a:schemeClr val="tx1"/>
                </a:solidFill>
                <a:effectLst/>
                <a:latin typeface="+mn-lt"/>
                <a:ea typeface="+mn-ea"/>
                <a:cs typeface="+mn-cs"/>
              </a:rPr>
              <a:t>Definitions in NHS </a:t>
            </a:r>
            <a:r>
              <a:rPr lang="en-GB" sz="1200" kern="1200" err="1">
                <a:solidFill>
                  <a:schemeClr val="tx1"/>
                </a:solidFill>
                <a:effectLst/>
                <a:latin typeface="+mn-lt"/>
                <a:ea typeface="+mn-ea"/>
                <a:cs typeface="+mn-cs"/>
              </a:rPr>
              <a:t>TPT</a:t>
            </a:r>
            <a:r>
              <a:rPr lang="en-GB" sz="1200" kern="1200">
                <a:solidFill>
                  <a:schemeClr val="tx1"/>
                </a:solidFill>
                <a:effectLst/>
                <a:latin typeface="+mn-lt"/>
                <a:ea typeface="+mn-ea"/>
                <a:cs typeface="+mn-cs"/>
              </a:rPr>
              <a:t> framework: This term is a widely used but in this context refers to a “an event, a series of events or a set of circumstances that is experienced by an individual as physically or emotionally harmful or life threatening.”  (Substance Abuse and Mental Health Services Administration - </a:t>
            </a:r>
            <a:r>
              <a:rPr lang="en-GB" sz="1200" kern="1200" err="1">
                <a:solidFill>
                  <a:schemeClr val="tx1"/>
                </a:solidFill>
                <a:effectLst/>
                <a:latin typeface="+mn-lt"/>
                <a:ea typeface="+mn-ea"/>
                <a:cs typeface="+mn-cs"/>
              </a:rPr>
              <a:t>SAMHSA</a:t>
            </a:r>
            <a:r>
              <a:rPr lang="en-GB" sz="1200" kern="1200">
                <a:solidFill>
                  <a:schemeClr val="tx1"/>
                </a:solidFill>
                <a:effectLst/>
                <a:latin typeface="+mn-lt"/>
                <a:ea typeface="+mn-ea"/>
                <a:cs typeface="+mn-cs"/>
              </a:rPr>
              <a:t>, 2014, p. 7)  </a:t>
            </a:r>
          </a:p>
          <a:p>
            <a:r>
              <a:rPr lang="en-GB" sz="1200" i="1" kern="1200">
                <a:solidFill>
                  <a:schemeClr val="tx1"/>
                </a:solidFill>
                <a:effectLst/>
                <a:latin typeface="+mn-lt"/>
                <a:ea typeface="+mn-ea"/>
                <a:cs typeface="+mn-cs"/>
              </a:rPr>
              <a:t>Trauma is when the event continues to have an effect on the mind and body that is problematic – the after effect – without this there is no trauma </a:t>
            </a:r>
            <a:endParaRPr lang="en-GB" sz="1200" kern="1200">
              <a:solidFill>
                <a:schemeClr val="tx1"/>
              </a:solidFill>
              <a:effectLst/>
              <a:latin typeface="+mn-lt"/>
              <a:ea typeface="+mn-ea"/>
              <a:cs typeface="+mn-cs"/>
            </a:endParaRPr>
          </a:p>
          <a:p>
            <a:r>
              <a:rPr lang="en-GB" sz="1200" i="1" kern="1200">
                <a:solidFill>
                  <a:schemeClr val="tx1"/>
                </a:solidFill>
                <a:effectLst/>
                <a:latin typeface="+mn-lt"/>
                <a:ea typeface="+mn-ea"/>
                <a:cs typeface="+mn-cs"/>
              </a:rPr>
              <a:t> </a:t>
            </a:r>
            <a:endParaRPr lang="en-GB" sz="1200" kern="1200">
              <a:solidFill>
                <a:schemeClr val="tx1"/>
              </a:solidFill>
              <a:effectLst/>
              <a:latin typeface="+mn-lt"/>
              <a:ea typeface="+mn-ea"/>
              <a:cs typeface="+mn-cs"/>
            </a:endParaRPr>
          </a:p>
          <a:p>
            <a:r>
              <a:rPr lang="en-GB" sz="1200" kern="1200">
                <a:solidFill>
                  <a:schemeClr val="tx1"/>
                </a:solidFill>
                <a:effectLst/>
                <a:latin typeface="+mn-lt"/>
                <a:ea typeface="+mn-ea"/>
                <a:cs typeface="+mn-cs"/>
              </a:rPr>
              <a:t>Make point about positive post traumatic growth</a:t>
            </a:r>
          </a:p>
          <a:p>
            <a:r>
              <a:rPr lang="en-GB" sz="1200" kern="1200" err="1">
                <a:solidFill>
                  <a:schemeClr val="tx1"/>
                </a:solidFill>
                <a:effectLst/>
                <a:latin typeface="+mn-lt"/>
                <a:ea typeface="+mn-ea"/>
                <a:cs typeface="+mn-cs"/>
              </a:rPr>
              <a:t>PTG</a:t>
            </a:r>
            <a:r>
              <a:rPr lang="en-GB" sz="1200" kern="1200">
                <a:solidFill>
                  <a:schemeClr val="tx1"/>
                </a:solidFill>
                <a:effectLst/>
                <a:latin typeface="+mn-lt"/>
                <a:ea typeface="+mn-ea"/>
                <a:cs typeface="+mn-cs"/>
              </a:rPr>
              <a:t> is a direct contrast to post-traumatic stress disorder where individuals find no benefit from their trauma only pain and anxiety (</a:t>
            </a:r>
            <a:r>
              <a:rPr lang="en-GB" sz="1200" kern="1200" err="1">
                <a:solidFill>
                  <a:schemeClr val="tx1"/>
                </a:solidFill>
                <a:effectLst/>
                <a:latin typeface="+mn-lt"/>
                <a:ea typeface="+mn-ea"/>
                <a:cs typeface="+mn-cs"/>
              </a:rPr>
              <a:t>Hadit</a:t>
            </a:r>
            <a:r>
              <a:rPr lang="en-GB" sz="1200" kern="1200">
                <a:solidFill>
                  <a:schemeClr val="tx1"/>
                </a:solidFill>
                <a:effectLst/>
                <a:latin typeface="+mn-lt"/>
                <a:ea typeface="+mn-ea"/>
                <a:cs typeface="+mn-cs"/>
              </a:rPr>
              <a:t>, 2006).Where feeling stronger and finding hidden abilities and strengths; this changes the persons self concept and gives them confidence to face new challenges, e.g. If I can survive this I can survive anything;</a:t>
            </a:r>
          </a:p>
          <a:p>
            <a:r>
              <a:rPr lang="en-GB" sz="1200" kern="1200">
                <a:solidFill>
                  <a:schemeClr val="tx1"/>
                </a:solidFill>
                <a:effectLst/>
                <a:latin typeface="+mn-lt"/>
                <a:ea typeface="+mn-ea"/>
                <a:cs typeface="+mn-cs"/>
              </a:rPr>
              <a:t>good relationships are strengthened, which is reflected in how people often speak of “finding out who their true friends are” after they have experienced a trauma; and,</a:t>
            </a:r>
          </a:p>
          <a:p>
            <a:r>
              <a:rPr lang="en-GB" sz="1200" kern="1200">
                <a:solidFill>
                  <a:schemeClr val="tx1"/>
                </a:solidFill>
                <a:effectLst/>
                <a:latin typeface="+mn-lt"/>
                <a:ea typeface="+mn-ea"/>
                <a:cs typeface="+mn-cs"/>
              </a:rPr>
              <a:t>priorities and philosophies concerning the present day and other people are altered, e.g. living for the moment and prioritising your loved ones (</a:t>
            </a:r>
            <a:r>
              <a:rPr lang="en-GB" sz="1200" kern="1200" err="1">
                <a:solidFill>
                  <a:schemeClr val="tx1"/>
                </a:solidFill>
                <a:effectLst/>
                <a:latin typeface="+mn-lt"/>
                <a:ea typeface="+mn-ea"/>
                <a:cs typeface="+mn-cs"/>
              </a:rPr>
              <a:t>Haidt</a:t>
            </a:r>
            <a:r>
              <a:rPr lang="en-GB" sz="1200" kern="1200">
                <a:solidFill>
                  <a:schemeClr val="tx1"/>
                </a:solidFill>
                <a:effectLst/>
                <a:latin typeface="+mn-lt"/>
                <a:ea typeface="+mn-ea"/>
                <a:cs typeface="+mn-cs"/>
              </a:rPr>
              <a:t>, 2006 and Joseph &amp; Linley, 2005).</a:t>
            </a:r>
          </a:p>
          <a:p>
            <a:r>
              <a:rPr lang="en-GB" sz="1200" kern="1200">
                <a:solidFill>
                  <a:schemeClr val="tx1"/>
                </a:solidFill>
                <a:effectLst/>
                <a:latin typeface="+mn-lt"/>
                <a:ea typeface="+mn-ea"/>
                <a:cs typeface="+mn-cs"/>
              </a:rPr>
              <a:t> </a:t>
            </a:r>
          </a:p>
          <a:p>
            <a:r>
              <a:rPr lang="en-GB" sz="1200" i="1" u="sng" kern="1200">
                <a:solidFill>
                  <a:schemeClr val="tx1"/>
                </a:solidFill>
                <a:effectLst/>
                <a:latin typeface="+mn-lt"/>
                <a:ea typeface="+mn-ea"/>
                <a:cs typeface="+mn-cs"/>
                <a:hlinkClick r:id="rId3"/>
              </a:rPr>
              <a:t>http://positivepsychology.org.uk/post-traumatic-growth/</a:t>
            </a:r>
            <a:endParaRPr lang="en-GB" sz="1200" kern="1200">
              <a:solidFill>
                <a:schemeClr val="tx1"/>
              </a:solidFill>
              <a:effectLst/>
              <a:latin typeface="+mn-lt"/>
              <a:ea typeface="+mn-ea"/>
              <a:cs typeface="+mn-cs"/>
            </a:endParaRPr>
          </a:p>
          <a:p>
            <a:pPr marL="0" indent="0" algn="r">
              <a:lnSpc>
                <a:spcPct val="80000"/>
              </a:lnSpc>
              <a:buFontTx/>
              <a:buNone/>
            </a:pPr>
            <a:endParaRPr lang="en-GB" sz="2000" i="1">
              <a:cs typeface="Calibri"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7</a:t>
            </a:fld>
            <a:endParaRPr lang="en-GB"/>
          </a:p>
        </p:txBody>
      </p:sp>
    </p:spTree>
    <p:extLst>
      <p:ext uri="{BB962C8B-B14F-4D97-AF65-F5344CB8AC3E}">
        <p14:creationId xmlns:p14="http://schemas.microsoft.com/office/powerpoint/2010/main" val="8097156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2275" y="1241425"/>
            <a:ext cx="5953125" cy="3349625"/>
          </a:xfrm>
        </p:spPr>
      </p:sp>
      <p:sp>
        <p:nvSpPr>
          <p:cNvPr id="3" name="Notes Placeholder 2"/>
          <p:cNvSpPr>
            <a:spLocks noGrp="1"/>
          </p:cNvSpPr>
          <p:nvPr>
            <p:ph type="body" idx="1"/>
          </p:nvPr>
        </p:nvSpPr>
        <p:spPr/>
        <p:txBody>
          <a:bodyPr/>
          <a:lstStyle/>
          <a:p>
            <a:pPr fontAlgn="base"/>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8</a:t>
            </a:fld>
            <a:endParaRPr lang="en-GB"/>
          </a:p>
        </p:txBody>
      </p:sp>
    </p:spTree>
    <p:extLst>
      <p:ext uri="{BB962C8B-B14F-4D97-AF65-F5344CB8AC3E}">
        <p14:creationId xmlns:p14="http://schemas.microsoft.com/office/powerpoint/2010/main" val="246228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80000"/>
              </a:lnSpc>
            </a:pPr>
            <a:r>
              <a:rPr lang="en-GB" sz="2000">
                <a:cs typeface="Calibri" pitchFamily="34" charset="0"/>
              </a:rPr>
              <a:t>Due to the evidence of the differential impact of short‑term, one‑off and long‑term, repeated traumatic events, </a:t>
            </a:r>
            <a:r>
              <a:rPr lang="en-GB" sz="2000" err="1">
                <a:cs typeface="Calibri" pitchFamily="34" charset="0"/>
              </a:rPr>
              <a:t>Terr</a:t>
            </a:r>
            <a:r>
              <a:rPr lang="en-GB" sz="2000">
                <a:cs typeface="Calibri" pitchFamily="34" charset="0"/>
              </a:rPr>
              <a:t> (1991) has devised a commonly used categorization, as follows. </a:t>
            </a:r>
          </a:p>
          <a:p>
            <a:pPr>
              <a:lnSpc>
                <a:spcPct val="80000"/>
              </a:lnSpc>
            </a:pPr>
            <a:endParaRPr lang="en-GB" sz="2000">
              <a:cs typeface="Calibri" pitchFamily="34" charset="0"/>
            </a:endParaRPr>
          </a:p>
          <a:p>
            <a:pPr>
              <a:lnSpc>
                <a:spcPct val="80000"/>
              </a:lnSpc>
            </a:pPr>
            <a:r>
              <a:rPr lang="en-GB" sz="2000">
                <a:cs typeface="Calibri" pitchFamily="34" charset="0"/>
              </a:rPr>
              <a:t>• Type 1 trauma: sudden and unexpected events experienced as isolated incidents, such as road traffic accidents, rapes or terrorist attacks. These can happen in childhood or adulthood. </a:t>
            </a:r>
            <a:endParaRPr lang="en-GB" sz="2000" baseline="0">
              <a:cs typeface="Calibri" pitchFamily="34" charset="0"/>
            </a:endParaRPr>
          </a:p>
          <a:p>
            <a:pPr>
              <a:lnSpc>
                <a:spcPct val="80000"/>
              </a:lnSpc>
            </a:pPr>
            <a:r>
              <a:rPr lang="en-GB" sz="2000" baseline="0">
                <a:cs typeface="Calibri" pitchFamily="34" charset="0"/>
              </a:rPr>
              <a:t>Simple trauma (type 1) </a:t>
            </a:r>
            <a:r>
              <a:rPr lang="en-GB" sz="2000">
                <a:effectLst/>
              </a:rPr>
              <a:t>involves exposure to a single traumatic event, and is associated with </a:t>
            </a:r>
            <a:r>
              <a:rPr lang="en-GB" sz="2000" err="1">
                <a:effectLst/>
              </a:rPr>
              <a:t>PTSD</a:t>
            </a:r>
            <a:endParaRPr lang="en-GB" sz="2000">
              <a:effectLst/>
            </a:endParaRPr>
          </a:p>
          <a:p>
            <a:pPr>
              <a:lnSpc>
                <a:spcPct val="80000"/>
              </a:lnSpc>
            </a:pPr>
            <a:endParaRPr lang="en-GB" sz="2000">
              <a:effectLst/>
              <a:cs typeface="Calibri" pitchFamily="34" charset="0"/>
            </a:endParaRPr>
          </a:p>
          <a:p>
            <a:pPr>
              <a:lnSpc>
                <a:spcPct val="80000"/>
              </a:lnSpc>
            </a:pPr>
            <a:r>
              <a:rPr lang="en-GB" sz="2000">
                <a:cs typeface="Calibri" pitchFamily="34" charset="0"/>
              </a:rPr>
              <a:t>• Type 2 trauma: repeated or ongoing traumatic events, such as generally happens in childhood</a:t>
            </a:r>
            <a:r>
              <a:rPr lang="en-GB" sz="2000" baseline="0">
                <a:cs typeface="Calibri" pitchFamily="34" charset="0"/>
              </a:rPr>
              <a:t> sexual abuse</a:t>
            </a:r>
            <a:r>
              <a:rPr lang="en-GB" sz="2000">
                <a:cs typeface="Calibri" pitchFamily="34" charset="0"/>
              </a:rPr>
              <a:t> . In recent years, however, this has by convention been referred to as ‘complex trauma’</a:t>
            </a:r>
          </a:p>
          <a:p>
            <a:pPr marL="0" marR="0" lvl="0" indent="0" algn="l" defTabSz="914400" rtl="0" eaLnBrk="1" fontAlgn="auto" latinLnBrk="0" hangingPunct="1">
              <a:lnSpc>
                <a:spcPct val="80000"/>
              </a:lnSpc>
              <a:spcBef>
                <a:spcPts val="0"/>
              </a:spcBef>
              <a:spcAft>
                <a:spcPts val="0"/>
              </a:spcAft>
              <a:buClrTx/>
              <a:buSzTx/>
              <a:buFontTx/>
              <a:buNone/>
              <a:tabLst/>
              <a:defRPr/>
            </a:pPr>
            <a:r>
              <a:rPr lang="en-GB" sz="2000">
                <a:solidFill>
                  <a:schemeClr val="tx1"/>
                </a:solidFill>
              </a:rPr>
              <a:t>Complex</a:t>
            </a:r>
            <a:r>
              <a:rPr lang="en-GB" sz="2000" baseline="0">
                <a:solidFill>
                  <a:schemeClr val="tx1"/>
                </a:solidFill>
              </a:rPr>
              <a:t> trauma (sometimes referred too as developmental trauma) </a:t>
            </a:r>
            <a:r>
              <a:rPr lang="en-GB" sz="2000">
                <a:solidFill>
                  <a:schemeClr val="tx1"/>
                </a:solidFill>
              </a:rPr>
              <a:t>refers to traumatic events which are repeated, interpersonal and often (although not always) occur in childhood, with significant potential risk of developmental impact. The most commonly studied example of complex trauma is child</a:t>
            </a:r>
            <a:r>
              <a:rPr lang="en-GB" sz="2000" baseline="0">
                <a:solidFill>
                  <a:schemeClr val="tx1"/>
                </a:solidFill>
              </a:rPr>
              <a:t> sexual abuse</a:t>
            </a:r>
            <a:r>
              <a:rPr lang="en-GB" sz="2000">
                <a:solidFill>
                  <a:schemeClr val="tx1"/>
                </a:solidFill>
              </a:rPr>
              <a:t>, but other examples would include domestic abuse</a:t>
            </a:r>
          </a:p>
          <a:p>
            <a:pPr>
              <a:lnSpc>
                <a:spcPct val="80000"/>
              </a:lnSpc>
            </a:pPr>
            <a:endParaRPr lang="en-GB" sz="2000">
              <a:cs typeface="Calibri" pitchFamily="34" charset="0"/>
            </a:endParaRPr>
          </a:p>
        </p:txBody>
      </p:sp>
      <p:sp>
        <p:nvSpPr>
          <p:cNvPr id="4" name="Slide Number Placeholder 3"/>
          <p:cNvSpPr>
            <a:spLocks noGrp="1"/>
          </p:cNvSpPr>
          <p:nvPr>
            <p:ph type="sldNum" sz="quarter" idx="10"/>
          </p:nvPr>
        </p:nvSpPr>
        <p:spPr/>
        <p:txBody>
          <a:bodyPr/>
          <a:lstStyle/>
          <a:p>
            <a:fld id="{1238C683-9137-4122-84BD-5AA5692D6AF0}" type="slidenum">
              <a:rPr lang="en-GB" smtClean="0"/>
              <a:t>9</a:t>
            </a:fld>
            <a:endParaRPr lang="en-GB"/>
          </a:p>
        </p:txBody>
      </p:sp>
    </p:spTree>
    <p:extLst>
      <p:ext uri="{BB962C8B-B14F-4D97-AF65-F5344CB8AC3E}">
        <p14:creationId xmlns:p14="http://schemas.microsoft.com/office/powerpoint/2010/main" val="35738436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A84719E-0005-42AA-9183-AB9A51DD443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994506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AF630345-2D4E-4D56-A052-ABB4EC58AA28}"/>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344635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413CFF6-A4C1-284C-C382-E739B8B4225E}"/>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333474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879B4C88-A93B-78B5-6396-E47C3418FF33}"/>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030448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B6A8D1A4-725D-1769-3377-8D0330EC43F3}"/>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145731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D8F311BC-D44C-C87F-9077-FAFA43951A0C}"/>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6283853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B00BF6C-FA0C-9CB4-FD9D-3FE93557FD50}"/>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240344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408010B6-B787-A0B4-3246-2C90A13B49BA}"/>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80629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9B37D8E8-0421-3557-DE9F-B03204ACFB36}"/>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5910229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b="0" baseline="0"/>
            </a:lvl1pPr>
            <a:lvl2pPr marL="742950" indent="-285750">
              <a:buFont typeface="Arial"/>
              <a:buChar char="•"/>
              <a:defRPr/>
            </a:lvl2pPr>
            <a:lvl3pPr marL="1257300" indent="-342900">
              <a:buFont typeface="Lucida Grande"/>
              <a:buChar char="-"/>
              <a:defRPr/>
            </a:lvl3pPr>
            <a:lvl4pPr marL="1714500" indent="-342900">
              <a:buClr>
                <a:srgbClr val="00ABB5"/>
              </a:buClr>
              <a:buFont typeface="Wingdings" charset="2"/>
              <a:buChar char="Ø"/>
              <a:defRPr/>
            </a:lvl4pPr>
            <a:lvl5pPr marL="2171700" indent="-342900">
              <a:buClr>
                <a:srgbClr val="00ABB5"/>
              </a:buClr>
              <a:buFont typeface="Lucida Grande"/>
              <a:buChar char="-"/>
              <a:defRPr/>
            </a:lvl5pPr>
            <a:lvl6pPr>
              <a:buClr>
                <a:srgbClr val="00ABB5"/>
              </a:buClr>
              <a:defRPr/>
            </a:lvl6p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cxnSp>
        <p:nvCxnSpPr>
          <p:cNvPr id="6" name="Straight Connector 5"/>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37E2106-7B9C-E845-5585-4354A41975F7}"/>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0322068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B311B2C-63AC-5CDD-A12B-CA6C9F8605EB}"/>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49313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9A0AE5B-24DB-4221-B7E3-6F56A12AF65C}"/>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0083768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77CAB742-2BD6-D7FD-894A-3E16D8B93447}"/>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6134329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346DF8C-7199-800A-AFC8-0C75C1B88359}"/>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580691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AD4CF100-F80E-B092-29BF-C1F65ED4D0AC}"/>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26815224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21933B99-E4BC-9C90-8BEB-09DA729273CF}"/>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9597273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BAD8713-4E8E-BF8E-5CB8-7D9BF7832125}"/>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46206909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F5217FB-242A-E81B-0A52-435F8B1274D8}"/>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118613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E7A51CF6-F18C-1ECA-AA82-1374085177EF}"/>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6670827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11168" y="830264"/>
            <a:ext cx="2747433" cy="47593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66751" y="830264"/>
            <a:ext cx="8041216" cy="47593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B8B04DF0-FFE6-3B31-5BDC-0F70371DE04C}"/>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1284889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73800" y="1887538"/>
            <a:ext cx="5384800" cy="3702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41992200-7DAF-454E-AD22-2FC9966C6979}"/>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6765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7" name="Straight Connector 6"/>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CF6BD383-851E-4493-ADDE-66BD6C5AA39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32968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cxnSp>
        <p:nvCxnSpPr>
          <p:cNvPr id="3" name="Straight Connector 2"/>
          <p:cNvCxnSpPr/>
          <p:nvPr userDrawn="1"/>
        </p:nvCxnSpPr>
        <p:spPr>
          <a:xfrm>
            <a:off x="4082811" y="6662947"/>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2D596920-ABCB-419E-9538-5C72F21FE925}"/>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1455894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cxnSp>
        <p:nvCxnSpPr>
          <p:cNvPr id="2" name="Straight Connector 1"/>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D6A992C-895B-492F-96D1-93F94073ABAD}"/>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923925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54300B71-84F3-42D4-806F-73C4771FC673}"/>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2668443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5" name="Straight Connector 4"/>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50D8072-0C38-4851-952D-B6894A7E925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4188069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cxnSp>
        <p:nvCxnSpPr>
          <p:cNvPr id="4" name="Straight Connector 3"/>
          <p:cNvCxnSpPr/>
          <p:nvPr userDrawn="1"/>
        </p:nvCxnSpPr>
        <p:spPr>
          <a:xfrm>
            <a:off x="666751" y="6223000"/>
            <a:ext cx="10836972" cy="0"/>
          </a:xfrm>
          <a:prstGeom prst="line">
            <a:avLst/>
          </a:prstGeom>
          <a:ln>
            <a:solidFill>
              <a:srgbClr val="B3D236"/>
            </a:solidFill>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178EC99F-B8DE-4DEC-9F47-90DBE43E1C9B}"/>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3853926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18"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slideLayout" Target="../slideLayouts/slideLayout27.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9" name="TextBox 8">
            <a:extLst>
              <a:ext uri="{FF2B5EF4-FFF2-40B4-BE49-F238E27FC236}">
                <a16:creationId xmlns:a16="http://schemas.microsoft.com/office/drawing/2014/main" id="{82560326-3E3C-4D2C-B74E-924490B8EC8F}"/>
              </a:ext>
            </a:extLst>
          </p:cNvPr>
          <p:cNvSpPr txBox="1"/>
          <p:nvPr userDrawn="1"/>
        </p:nvSpPr>
        <p:spPr>
          <a:xfrm>
            <a:off x="7522233" y="6232454"/>
            <a:ext cx="4101173" cy="461665"/>
          </a:xfrm>
          <a:prstGeom prst="rect">
            <a:avLst/>
          </a:prstGeom>
          <a:noFill/>
        </p:spPr>
        <p:txBody>
          <a:bodyPr wrap="square" rtlCol="0">
            <a:spAutoFit/>
          </a:bodyPr>
          <a:lstStyle/>
          <a:p>
            <a:pPr algn="r" eaLnBrk="1" hangingPunct="1">
              <a:lnSpc>
                <a:spcPct val="100000"/>
              </a:lnSpc>
              <a:spcBef>
                <a:spcPts val="0"/>
              </a:spcBef>
              <a:spcAft>
                <a:spcPts val="0"/>
              </a:spcAft>
            </a:pPr>
            <a:r>
              <a:rPr lang="en-GB" sz="1200" b="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a:solidFill>
                  <a:srgbClr val="00ABB5"/>
                </a:solidFill>
              </a:rPr>
              <a:t>Do luchd-ionnsachaidh na h-Alba, le luchd-foghlaim Alba </a:t>
            </a:r>
          </a:p>
        </p:txBody>
      </p:sp>
    </p:spTree>
    <p:extLst>
      <p:ext uri="{BB962C8B-B14F-4D97-AF65-F5344CB8AC3E}">
        <p14:creationId xmlns:p14="http://schemas.microsoft.com/office/powerpoint/2010/main" val="51478965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Lst>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666751" y="830263"/>
            <a:ext cx="10836972" cy="711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Rectangle 3"/>
          <p:cNvSpPr>
            <a:spLocks noGrp="1" noChangeArrowheads="1"/>
          </p:cNvSpPr>
          <p:nvPr>
            <p:ph type="body" idx="1"/>
          </p:nvPr>
        </p:nvSpPr>
        <p:spPr bwMode="auto">
          <a:xfrm>
            <a:off x="685800" y="1887538"/>
            <a:ext cx="10817923" cy="3702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Main body style like this and leading into bullets:</a:t>
            </a:r>
          </a:p>
          <a:p>
            <a:pPr lvl="1"/>
            <a:r>
              <a:rPr lang="en-US"/>
              <a:t>First level bullet</a:t>
            </a:r>
          </a:p>
          <a:p>
            <a:pPr lvl="2"/>
            <a:r>
              <a:rPr lang="en-US"/>
              <a:t>Second level bullet</a:t>
            </a:r>
          </a:p>
          <a:p>
            <a:pPr lvl="3"/>
            <a:r>
              <a:rPr lang="en-US"/>
              <a:t>Third level bullet</a:t>
            </a:r>
          </a:p>
          <a:p>
            <a:pPr lvl="4"/>
            <a:r>
              <a:rPr lang="en-US"/>
              <a:t>Fourth level</a:t>
            </a:r>
          </a:p>
          <a:p>
            <a:pPr lvl="5"/>
            <a:r>
              <a:rPr lang="en-US"/>
              <a:t>Fifth level</a:t>
            </a:r>
            <a:endParaRPr lang="en-GB"/>
          </a:p>
        </p:txBody>
      </p:sp>
      <p:sp>
        <p:nvSpPr>
          <p:cNvPr id="1030" name="Picture 9" descr="Education Scotland White (higher res)"/>
          <p:cNvSpPr>
            <a:spLocks noChangeAspect="1" noChangeArrowheads="1"/>
          </p:cNvSpPr>
          <p:nvPr/>
        </p:nvSpPr>
        <p:spPr bwMode="auto">
          <a:xfrm>
            <a:off x="9359900" y="5892800"/>
            <a:ext cx="2159000" cy="647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1800"/>
          </a:p>
        </p:txBody>
      </p:sp>
      <p:cxnSp>
        <p:nvCxnSpPr>
          <p:cNvPr id="3" name="Straight Connector 2"/>
          <p:cNvCxnSpPr>
            <a:endCxn id="1030" idx="3"/>
          </p:cNvCxnSpPr>
          <p:nvPr/>
        </p:nvCxnSpPr>
        <p:spPr>
          <a:xfrm flipV="1">
            <a:off x="676690" y="6216650"/>
            <a:ext cx="10842210" cy="41072"/>
          </a:xfrm>
          <a:prstGeom prst="line">
            <a:avLst/>
          </a:prstGeom>
          <a:ln w="12700" cmpd="sng">
            <a:solidFill>
              <a:srgbClr val="B3D236"/>
            </a:solidFill>
          </a:ln>
          <a:effectLst/>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893625B2-C99A-D3B5-CC82-69BDA26C7F80}"/>
              </a:ext>
            </a:extLst>
          </p:cNvPr>
          <p:cNvSpPr txBox="1"/>
          <p:nvPr userDrawn="1"/>
        </p:nvSpPr>
        <p:spPr>
          <a:xfrm>
            <a:off x="5409161" y="6304472"/>
            <a:ext cx="6094562" cy="461665"/>
          </a:xfrm>
          <a:prstGeom prst="rect">
            <a:avLst/>
          </a:prstGeom>
          <a:noFill/>
        </p:spPr>
        <p:txBody>
          <a:bodyPr wrap="square">
            <a:spAutoFit/>
          </a:bodyPr>
          <a:lstStyle/>
          <a:p>
            <a:pPr algn="r" eaLnBrk="1" hangingPunct="1">
              <a:lnSpc>
                <a:spcPct val="100000"/>
              </a:lnSpc>
              <a:spcBef>
                <a:spcPts val="0"/>
              </a:spcBef>
              <a:spcAft>
                <a:spcPts val="0"/>
              </a:spcAft>
            </a:pPr>
            <a:r>
              <a:rPr lang="en-GB" sz="1200" b="0" dirty="0">
                <a:solidFill>
                  <a:srgbClr val="00ABB5"/>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200" b="0" dirty="0">
                <a:solidFill>
                  <a:srgbClr val="00ABB5"/>
                </a:solidFill>
              </a:rPr>
              <a:t>Do </a:t>
            </a:r>
            <a:r>
              <a:rPr lang="en-GB" sz="1200" b="0" dirty="0" err="1">
                <a:solidFill>
                  <a:srgbClr val="00ABB5"/>
                </a:solidFill>
              </a:rPr>
              <a:t>luchd-ionnsachaidh</a:t>
            </a:r>
            <a:r>
              <a:rPr lang="en-GB" sz="1200" b="0" dirty="0">
                <a:solidFill>
                  <a:srgbClr val="00ABB5"/>
                </a:solidFill>
              </a:rPr>
              <a:t> </a:t>
            </a:r>
            <a:r>
              <a:rPr lang="en-GB" sz="1200" b="0" dirty="0" err="1">
                <a:solidFill>
                  <a:srgbClr val="00ABB5"/>
                </a:solidFill>
              </a:rPr>
              <a:t>na</a:t>
            </a:r>
            <a:r>
              <a:rPr lang="en-GB" sz="1200" b="0" dirty="0">
                <a:solidFill>
                  <a:srgbClr val="00ABB5"/>
                </a:solidFill>
              </a:rPr>
              <a:t> h-Alba, le </a:t>
            </a:r>
            <a:r>
              <a:rPr lang="en-GB" sz="1200" b="0" dirty="0" err="1">
                <a:solidFill>
                  <a:srgbClr val="00ABB5"/>
                </a:solidFill>
              </a:rPr>
              <a:t>luchd-foghlaim</a:t>
            </a:r>
            <a:r>
              <a:rPr lang="en-GB" sz="1200" b="0" dirty="0">
                <a:solidFill>
                  <a:srgbClr val="00ABB5"/>
                </a:solidFill>
              </a:rPr>
              <a:t> Alba </a:t>
            </a:r>
          </a:p>
        </p:txBody>
      </p:sp>
    </p:spTree>
    <p:extLst>
      <p:ext uri="{BB962C8B-B14F-4D97-AF65-F5344CB8AC3E}">
        <p14:creationId xmlns:p14="http://schemas.microsoft.com/office/powerpoint/2010/main" val="37270858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sldNum="0" hdr="0" dt="0"/>
  <p:txStyles>
    <p:titleStyle>
      <a:lvl1pPr algn="l" rtl="0" eaLnBrk="1" fontAlgn="base" hangingPunct="1">
        <a:spcBef>
          <a:spcPct val="0"/>
        </a:spcBef>
        <a:spcAft>
          <a:spcPct val="0"/>
        </a:spcAft>
        <a:defRPr sz="3000" b="1">
          <a:solidFill>
            <a:srgbClr val="00ABB5"/>
          </a:solidFill>
          <a:latin typeface="+mj-lt"/>
          <a:ea typeface="+mj-ea"/>
          <a:cs typeface="+mj-cs"/>
        </a:defRPr>
      </a:lvl1pPr>
      <a:lvl2pPr algn="l" rtl="0" eaLnBrk="1" fontAlgn="base" hangingPunct="1">
        <a:spcBef>
          <a:spcPct val="0"/>
        </a:spcBef>
        <a:spcAft>
          <a:spcPct val="0"/>
        </a:spcAft>
        <a:defRPr sz="3000" b="1">
          <a:solidFill>
            <a:srgbClr val="000000"/>
          </a:solidFill>
          <a:latin typeface="Arial" charset="0"/>
          <a:cs typeface="Arial" charset="0"/>
        </a:defRPr>
      </a:lvl2pPr>
      <a:lvl3pPr algn="l" rtl="0" eaLnBrk="1" fontAlgn="base" hangingPunct="1">
        <a:spcBef>
          <a:spcPct val="0"/>
        </a:spcBef>
        <a:spcAft>
          <a:spcPct val="0"/>
        </a:spcAft>
        <a:defRPr sz="3000" b="1">
          <a:solidFill>
            <a:srgbClr val="000000"/>
          </a:solidFill>
          <a:latin typeface="Arial" charset="0"/>
          <a:cs typeface="Arial" charset="0"/>
        </a:defRPr>
      </a:lvl3pPr>
      <a:lvl4pPr algn="l" rtl="0" eaLnBrk="1" fontAlgn="base" hangingPunct="1">
        <a:spcBef>
          <a:spcPct val="0"/>
        </a:spcBef>
        <a:spcAft>
          <a:spcPct val="0"/>
        </a:spcAft>
        <a:defRPr sz="3000" b="1">
          <a:solidFill>
            <a:srgbClr val="000000"/>
          </a:solidFill>
          <a:latin typeface="Arial" charset="0"/>
          <a:cs typeface="Arial" charset="0"/>
        </a:defRPr>
      </a:lvl4pPr>
      <a:lvl5pPr algn="l" rtl="0" eaLnBrk="1" fontAlgn="base" hangingPunct="1">
        <a:spcBef>
          <a:spcPct val="0"/>
        </a:spcBef>
        <a:spcAft>
          <a:spcPct val="0"/>
        </a:spcAft>
        <a:defRPr sz="3000" b="1">
          <a:solidFill>
            <a:srgbClr val="000000"/>
          </a:solidFill>
          <a:latin typeface="Arial" charset="0"/>
          <a:cs typeface="Arial" charset="0"/>
        </a:defRPr>
      </a:lvl5pPr>
      <a:lvl6pPr marL="457200" algn="l" rtl="0" eaLnBrk="1" fontAlgn="base" hangingPunct="1">
        <a:spcBef>
          <a:spcPct val="0"/>
        </a:spcBef>
        <a:spcAft>
          <a:spcPct val="0"/>
        </a:spcAft>
        <a:defRPr sz="3000" b="1">
          <a:solidFill>
            <a:srgbClr val="000000"/>
          </a:solidFill>
          <a:latin typeface="Arial" charset="0"/>
          <a:cs typeface="Arial" charset="0"/>
        </a:defRPr>
      </a:lvl6pPr>
      <a:lvl7pPr marL="914400" algn="l" rtl="0" eaLnBrk="1" fontAlgn="base" hangingPunct="1">
        <a:spcBef>
          <a:spcPct val="0"/>
        </a:spcBef>
        <a:spcAft>
          <a:spcPct val="0"/>
        </a:spcAft>
        <a:defRPr sz="3000" b="1">
          <a:solidFill>
            <a:srgbClr val="000000"/>
          </a:solidFill>
          <a:latin typeface="Arial" charset="0"/>
          <a:cs typeface="Arial" charset="0"/>
        </a:defRPr>
      </a:lvl7pPr>
      <a:lvl8pPr marL="1371600" algn="l" rtl="0" eaLnBrk="1" fontAlgn="base" hangingPunct="1">
        <a:spcBef>
          <a:spcPct val="0"/>
        </a:spcBef>
        <a:spcAft>
          <a:spcPct val="0"/>
        </a:spcAft>
        <a:defRPr sz="3000" b="1">
          <a:solidFill>
            <a:srgbClr val="000000"/>
          </a:solidFill>
          <a:latin typeface="Arial" charset="0"/>
          <a:cs typeface="Arial" charset="0"/>
        </a:defRPr>
      </a:lvl8pPr>
      <a:lvl9pPr marL="1828800" algn="l" rtl="0" eaLnBrk="1" fontAlgn="base" hangingPunct="1">
        <a:spcBef>
          <a:spcPct val="0"/>
        </a:spcBef>
        <a:spcAft>
          <a:spcPct val="0"/>
        </a:spcAft>
        <a:defRPr sz="3000" b="1">
          <a:solidFill>
            <a:srgbClr val="000000"/>
          </a:solidFill>
          <a:latin typeface="Arial" charset="0"/>
          <a:cs typeface="Arial" charset="0"/>
        </a:defRPr>
      </a:lvl9pPr>
    </p:titleStyle>
    <p:bodyStyle>
      <a:lvl1pPr marL="0" indent="0" algn="l" rtl="0" eaLnBrk="1" fontAlgn="base" hangingPunct="1">
        <a:spcBef>
          <a:spcPct val="20000"/>
        </a:spcBef>
        <a:spcAft>
          <a:spcPct val="0"/>
        </a:spcAft>
        <a:buFont typeface="Arial"/>
        <a:buNone/>
        <a:defRPr sz="2000" baseline="0">
          <a:solidFill>
            <a:schemeClr val="tx1">
              <a:lumMod val="65000"/>
              <a:lumOff val="35000"/>
            </a:schemeClr>
          </a:solidFill>
          <a:latin typeface="+mn-lt"/>
          <a:ea typeface="+mn-ea"/>
          <a:cs typeface="+mn-cs"/>
        </a:defRPr>
      </a:lvl1pPr>
      <a:lvl2pPr marL="742950" indent="-285750" algn="l" rtl="0" eaLnBrk="1" fontAlgn="base" hangingPunct="1">
        <a:spcBef>
          <a:spcPct val="20000"/>
        </a:spcBef>
        <a:spcAft>
          <a:spcPct val="0"/>
        </a:spcAft>
        <a:buClr>
          <a:srgbClr val="00ABB5"/>
        </a:buClr>
        <a:buFont typeface="Arial"/>
        <a:buChar char="•"/>
        <a:defRPr sz="2000">
          <a:solidFill>
            <a:schemeClr val="tx1">
              <a:lumMod val="65000"/>
              <a:lumOff val="35000"/>
            </a:schemeClr>
          </a:solidFill>
          <a:latin typeface="+mn-lt"/>
          <a:cs typeface="+mn-cs"/>
        </a:defRPr>
      </a:lvl2pPr>
      <a:lvl3pPr marL="1257300" marR="0" indent="-342900" algn="l" defTabSz="914400" rtl="0" eaLnBrk="1" fontAlgn="base" latinLnBrk="0" hangingPunct="1">
        <a:lnSpc>
          <a:spcPct val="100000"/>
        </a:lnSpc>
        <a:spcBef>
          <a:spcPct val="20000"/>
        </a:spcBef>
        <a:spcAft>
          <a:spcPct val="0"/>
        </a:spcAft>
        <a:buClr>
          <a:srgbClr val="00ABB5"/>
        </a:buClr>
        <a:buSzTx/>
        <a:buFont typeface="Lucida Grande"/>
        <a:buChar char="-"/>
        <a:tabLst/>
        <a:defRPr sz="2000">
          <a:solidFill>
            <a:schemeClr val="tx1">
              <a:lumMod val="65000"/>
              <a:lumOff val="35000"/>
            </a:schemeClr>
          </a:solidFill>
          <a:latin typeface="+mn-lt"/>
          <a:cs typeface="+mn-cs"/>
        </a:defRPr>
      </a:lvl3pPr>
      <a:lvl4pPr marL="1714500" indent="-342900" algn="l" rtl="0" eaLnBrk="1" fontAlgn="base" hangingPunct="1">
        <a:spcBef>
          <a:spcPct val="20000"/>
        </a:spcBef>
        <a:spcAft>
          <a:spcPct val="0"/>
        </a:spcAft>
        <a:buClr>
          <a:srgbClr val="00ABB5"/>
        </a:buClr>
        <a:buFont typeface="Wingdings" charset="2"/>
        <a:buChar char="Ø"/>
        <a:defRPr sz="2000">
          <a:solidFill>
            <a:schemeClr val="tx1">
              <a:lumMod val="65000"/>
              <a:lumOff val="35000"/>
            </a:schemeClr>
          </a:solidFill>
          <a:latin typeface="+mn-lt"/>
          <a:cs typeface="+mn-cs"/>
        </a:defRPr>
      </a:lvl4pPr>
      <a:lvl5pPr marL="2171700" indent="-342900" algn="l" rtl="0" eaLnBrk="1" fontAlgn="base" hangingPunct="1">
        <a:spcBef>
          <a:spcPct val="20000"/>
        </a:spcBef>
        <a:spcAft>
          <a:spcPct val="0"/>
        </a:spcAft>
        <a:buClr>
          <a:srgbClr val="00ABB5"/>
        </a:buClr>
        <a:buFont typeface="Lucida Grande"/>
        <a:buChar char="-"/>
        <a:defRPr sz="2000">
          <a:solidFill>
            <a:schemeClr val="tx1">
              <a:lumMod val="65000"/>
              <a:lumOff val="35000"/>
            </a:schemeClr>
          </a:solidFill>
          <a:latin typeface="+mn-lt"/>
          <a:cs typeface="+mn-cs"/>
        </a:defRPr>
      </a:lvl5pPr>
      <a:lvl6pPr marL="2514600" indent="-228600" algn="l" rtl="0" eaLnBrk="1" fontAlgn="base" hangingPunct="1">
        <a:spcBef>
          <a:spcPct val="20000"/>
        </a:spcBef>
        <a:spcAft>
          <a:spcPct val="0"/>
        </a:spcAft>
        <a:buClr>
          <a:srgbClr val="00ABB5"/>
        </a:buClr>
        <a:buFontTx/>
        <a:buChar char="»"/>
        <a:defRPr sz="2000">
          <a:solidFill>
            <a:schemeClr val="tx1">
              <a:lumMod val="65000"/>
              <a:lumOff val="35000"/>
            </a:schemeClr>
          </a:solidFill>
          <a:latin typeface="+mn-lt"/>
          <a:cs typeface="+mn-cs"/>
        </a:defRPr>
      </a:lvl6pPr>
      <a:lvl7pPr marL="2971800" indent="-228600" algn="l" rtl="0" eaLnBrk="1" fontAlgn="base" hangingPunct="1">
        <a:spcBef>
          <a:spcPct val="20000"/>
        </a:spcBef>
        <a:spcAft>
          <a:spcPct val="0"/>
        </a:spcAft>
        <a:buChar char="»"/>
        <a:defRPr sz="2000">
          <a:solidFill>
            <a:srgbClr val="000000"/>
          </a:solidFill>
          <a:latin typeface="+mn-lt"/>
          <a:cs typeface="+mn-cs"/>
        </a:defRPr>
      </a:lvl7pPr>
      <a:lvl8pPr marL="3429000" indent="-228600" algn="l" rtl="0" eaLnBrk="1" fontAlgn="base" hangingPunct="1">
        <a:spcBef>
          <a:spcPct val="20000"/>
        </a:spcBef>
        <a:spcAft>
          <a:spcPct val="0"/>
        </a:spcAft>
        <a:buChar char="»"/>
        <a:defRPr sz="2000">
          <a:solidFill>
            <a:srgbClr val="000000"/>
          </a:solidFill>
          <a:latin typeface="+mn-lt"/>
          <a:cs typeface="+mn-cs"/>
        </a:defRPr>
      </a:lvl8pPr>
      <a:lvl9pPr marL="3886200" indent="-228600" algn="l" rtl="0" eaLnBrk="1" fontAlgn="base" hangingPunct="1">
        <a:spcBef>
          <a:spcPct val="20000"/>
        </a:spcBef>
        <a:spcAft>
          <a:spcPct val="0"/>
        </a:spcAft>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pn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hyperlink" Target="https://beaconhouse.org.uk/useful-resources/" TargetMode="External"/><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vimeo.com/3346426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5.xml"/><Relationship Id="rId1" Type="http://schemas.openxmlformats.org/officeDocument/2006/relationships/slideLayout" Target="../slideLayouts/slideLayout11.xml"/><Relationship Id="rId6" Type="http://schemas.openxmlformats.org/officeDocument/2006/relationships/image" Target="../media/image25.jpeg"/><Relationship Id="rId5" Type="http://schemas.openxmlformats.org/officeDocument/2006/relationships/hyperlink" Target="https://forms.office.com/e/b5PCpJJJ3P" TargetMode="Externa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6.xml"/><Relationship Id="rId1" Type="http://schemas.openxmlformats.org/officeDocument/2006/relationships/slideLayout" Target="../slideLayouts/slideLayout1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9" Type="http://schemas.openxmlformats.org/officeDocument/2006/relationships/image" Target="../media/image14.jpeg"/></Relationships>
</file>

<file path=ppt/slides/_rels/slide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hyperlink" Target="https://professionallearning.education.gov.scot/explore/the-national-model-of-professional-learnin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ransformingpsychologicaltrauma.scot/resources/national-trauma-training-programme-online-resources-summary/"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This image forms part of the Education Scotland branding. It is 2 teal-coloured overlapping triangles."/>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7" name="Title 6"/>
          <p:cNvSpPr>
            <a:spLocks noGrp="1"/>
          </p:cNvSpPr>
          <p:nvPr>
            <p:ph type="title" idx="4294967295"/>
          </p:nvPr>
        </p:nvSpPr>
        <p:spPr>
          <a:xfrm>
            <a:off x="407728" y="1973138"/>
            <a:ext cx="12209380" cy="261244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30000"/>
              </a:lnSpc>
              <a:spcBef>
                <a:spcPts val="0"/>
              </a:spcBef>
              <a:spcAft>
                <a:spcPts val="0"/>
              </a:spcAft>
              <a:buClrTx/>
              <a:buSzTx/>
              <a:buFontTx/>
              <a:buNone/>
              <a:tabLst/>
              <a:defRPr/>
            </a:pPr>
            <a:r>
              <a:rPr kumimoji="0" lang="en-GB" sz="2900" b="1" i="0" u="none" strike="noStrike" kern="1200" cap="none" spc="0" normalizeH="0" baseline="0" noProof="0" dirty="0">
                <a:ln>
                  <a:noFill/>
                </a:ln>
                <a:solidFill>
                  <a:srgbClr val="00ABB5"/>
                </a:solidFill>
                <a:effectLst/>
                <a:uLnTx/>
                <a:uFillTx/>
                <a:latin typeface="Segoe UI"/>
                <a:ea typeface="+mn-ea"/>
                <a:cs typeface="Segoe UI"/>
              </a:rPr>
              <a:t>Inclusion Wellbeing &amp; Equalities Professional Learning Framework</a:t>
            </a:r>
            <a:endParaRPr kumimoji="0" lang="en-GB" sz="2900" b="0" i="0" u="none" strike="noStrike" kern="1200" cap="none" spc="0" normalizeH="0" baseline="0" noProof="0" dirty="0">
              <a:ln>
                <a:noFill/>
              </a:ln>
              <a:solidFill>
                <a:srgbClr val="00ABB5"/>
              </a:solidFill>
              <a:effectLst/>
              <a:uLnTx/>
              <a:uFillTx/>
              <a:latin typeface="Segoe UI"/>
              <a:ea typeface="+mn-ea"/>
              <a:cs typeface="Segoe UI"/>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ABB5"/>
                </a:solidFill>
                <a:effectLst/>
                <a:uLnTx/>
                <a:uFillTx/>
                <a:latin typeface="Segoe UI"/>
                <a:ea typeface="+mn-ea"/>
                <a:cs typeface="Segoe UI"/>
              </a:rPr>
              <a:t>What is trauma? </a:t>
            </a:r>
            <a:endParaRPr kumimoji="0" lang="en-US" sz="1800" b="0" i="0" u="none" strike="noStrike" kern="1200" cap="none" spc="0" normalizeH="0" baseline="0" noProof="0" dirty="0">
              <a:ln>
                <a:noFill/>
              </a:ln>
              <a:solidFill>
                <a:srgbClr val="000000"/>
              </a:solidFill>
              <a:effectLst/>
              <a:uLnTx/>
              <a:uFillTx/>
              <a:latin typeface="Arial"/>
              <a:ea typeface="+mn-ea"/>
              <a:cs typeface="Arial"/>
            </a:endParaRPr>
          </a:p>
          <a:p>
            <a:pPr marL="0" marR="0" lvl="0" indent="0" algn="l" defTabSz="914400" rtl="0" eaLnBrk="1" fontAlgn="auto" latinLnBrk="0" hangingPunct="1">
              <a:lnSpc>
                <a:spcPct val="2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D99694"/>
                </a:solidFill>
                <a:effectLst/>
                <a:uLnTx/>
                <a:uFillTx/>
                <a:latin typeface="Segoe UI"/>
                <a:ea typeface="+mn-ea"/>
                <a:cs typeface="Segoe UI"/>
              </a:rPr>
              <a:t>Level – Informed </a:t>
            </a:r>
            <a:endParaRPr kumimoji="0" lang="en-US" sz="3200" b="0" i="0" u="none" strike="noStrike" kern="1200" cap="none" spc="0" normalizeH="0" baseline="0" noProof="0" dirty="0">
              <a:ln>
                <a:noFill/>
              </a:ln>
              <a:solidFill>
                <a:schemeClr val="tx1"/>
              </a:solidFill>
              <a:effectLst/>
              <a:uLnTx/>
              <a:uFillTx/>
              <a:latin typeface="+mn-lt"/>
              <a:ea typeface="+mn-ea"/>
              <a:cs typeface="Arial"/>
            </a:endParaRPr>
          </a:p>
        </p:txBody>
      </p:sp>
      <p:pic>
        <p:nvPicPr>
          <p:cNvPr id="5" name="Picture 4" descr="This is the Education Scotland logo. It is blue green and yellow."/>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81699" y="475679"/>
            <a:ext cx="2307574" cy="971713"/>
          </a:xfrm>
          <a:prstGeom prst="rect">
            <a:avLst/>
          </a:prstGeom>
        </p:spPr>
      </p:pic>
      <p:pic>
        <p:nvPicPr>
          <p:cNvPr id="6" name="Picture 5" descr="This image represents Rights and Equalities.  Inside a centrally placed heart shape are 3 stylised icon representing gender neutral children and young people. One icon represents wheelchair users. The heart is set within the United Nations Rights of the Child logo. ">
            <a:extLst>
              <a:ext uri="{FF2B5EF4-FFF2-40B4-BE49-F238E27FC236}">
                <a16:creationId xmlns:a16="http://schemas.microsoft.com/office/drawing/2014/main" id="{AE620582-124D-29E2-E554-86F0A090CEF9}"/>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465095" y="493086"/>
            <a:ext cx="1193878" cy="1000613"/>
          </a:xfrm>
          <a:prstGeom prst="rect">
            <a:avLst/>
          </a:prstGeom>
        </p:spPr>
      </p:pic>
      <p:pic>
        <p:nvPicPr>
          <p:cNvPr id="2" name="Picture 1" descr="This image represents Relationships. A central heart is encircled within 4 stylised icons representing gender neutral children, young people and adults.  ">
            <a:extLst>
              <a:ext uri="{FF2B5EF4-FFF2-40B4-BE49-F238E27FC236}">
                <a16:creationId xmlns:a16="http://schemas.microsoft.com/office/drawing/2014/main" id="{8734210F-E966-419B-14C9-E5E4AD60928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730165" y="475679"/>
            <a:ext cx="1207497" cy="1013701"/>
          </a:xfrm>
          <a:prstGeom prst="rect">
            <a:avLst/>
          </a:prstGeom>
        </p:spPr>
      </p:pic>
      <p:pic>
        <p:nvPicPr>
          <p:cNvPr id="3" name="Picture 2" descr="This image represents Wellbeing and Care. Inside a centrally placed heart shape are 3 stylised icons representing gender neutral children and young people.  The supporting the heart are  3 stylised icons representing gender neutral children, young people and adults.  ">
            <a:extLst>
              <a:ext uri="{FF2B5EF4-FFF2-40B4-BE49-F238E27FC236}">
                <a16:creationId xmlns:a16="http://schemas.microsoft.com/office/drawing/2014/main" id="{E34217F6-DA26-536B-7427-2E03F9033777}"/>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079033" y="487797"/>
            <a:ext cx="1212416" cy="1013504"/>
          </a:xfrm>
          <a:prstGeom prst="rect">
            <a:avLst/>
          </a:prstGeom>
        </p:spPr>
      </p:pic>
      <p:pic>
        <p:nvPicPr>
          <p:cNvPr id="4" name="Picture 3" descr="This image represents Inclusion. Inside a centrally placed heart shape are 3 stylised icons representing 3 gender neutral children and young people. One icon represents wheelchair users. The heart is set within the United Nations Convention on the Rights of the Child (UNCRC) logo. ">
            <a:extLst>
              <a:ext uri="{FF2B5EF4-FFF2-40B4-BE49-F238E27FC236}">
                <a16:creationId xmlns:a16="http://schemas.microsoft.com/office/drawing/2014/main" id="{04EB4D90-6DEB-7C7C-87F9-B1EDADA9B827}"/>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7411639" y="475679"/>
            <a:ext cx="1225863" cy="1025622"/>
          </a:xfrm>
          <a:prstGeom prst="rect">
            <a:avLst/>
          </a:prstGeom>
        </p:spPr>
      </p:pic>
      <p:pic>
        <p:nvPicPr>
          <p:cNvPr id="11" name="Picture 10" descr="This is the Education Scotland, Inclusion, Wellbeing and Equalities logo. It is  blue green and yellow.">
            <a:extLst>
              <a:ext uri="{FF2B5EF4-FFF2-40B4-BE49-F238E27FC236}">
                <a16:creationId xmlns:a16="http://schemas.microsoft.com/office/drawing/2014/main" id="{86AA20C3-86FB-2FDA-6AFC-7C6AB18A719B}"/>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8711184" y="472440"/>
            <a:ext cx="2016064" cy="1014984"/>
          </a:xfrm>
          <a:prstGeom prst="rect">
            <a:avLst/>
          </a:prstGeom>
        </p:spPr>
      </p:pic>
      <p:sp>
        <p:nvSpPr>
          <p:cNvPr id="10" name="Rectangle 9">
            <a:extLst>
              <a:ext uri="{FF2B5EF4-FFF2-40B4-BE49-F238E27FC236}">
                <a16:creationId xmlns:a16="http://schemas.microsoft.com/office/drawing/2014/main" id="{48C1BAEC-B24C-647D-C90B-011952B286D5}"/>
              </a:ext>
              <a:ext uri="{C183D7F6-B498-43B3-948B-1728B52AA6E4}">
                <adec:decorative xmlns:adec="http://schemas.microsoft.com/office/drawing/2017/decorative" val="1"/>
              </a:ext>
            </a:extLst>
          </p:cNvPr>
          <p:cNvSpPr/>
          <p:nvPr/>
        </p:nvSpPr>
        <p:spPr>
          <a:xfrm>
            <a:off x="3446276" y="1558243"/>
            <a:ext cx="7315200" cy="228600"/>
          </a:xfrm>
          <a:prstGeom prst="rect">
            <a:avLst/>
          </a:prstGeom>
          <a:solidFill>
            <a:schemeClr val="accent2">
              <a:lumMod val="60000"/>
              <a:lumOff val="40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8" name="Rectangle 7"/>
          <p:cNvSpPr/>
          <p:nvPr/>
        </p:nvSpPr>
        <p:spPr>
          <a:xfrm>
            <a:off x="411755" y="4640090"/>
            <a:ext cx="4102765" cy="461665"/>
          </a:xfrm>
          <a:prstGeom prst="rect">
            <a:avLst/>
          </a:prstGeom>
        </p:spPr>
        <p:txBody>
          <a:bodyPr wrap="square" lIns="91440" tIns="45720" rIns="91440" bIns="45720" anchor="t">
            <a:spAutoFit/>
          </a:bodyPr>
          <a:lstStyle/>
          <a:p>
            <a:r>
              <a:rPr lang="en-GB" sz="2400" dirty="0">
                <a:solidFill>
                  <a:srgbClr val="B3D236"/>
                </a:solidFill>
              </a:rPr>
              <a:t>@ESInclusionTeam</a:t>
            </a:r>
            <a:endParaRPr lang="en-US" sz="2400" dirty="0">
              <a:solidFill>
                <a:srgbClr val="B3D236"/>
              </a:solidFill>
            </a:endParaRPr>
          </a:p>
        </p:txBody>
      </p:sp>
      <p:sp>
        <p:nvSpPr>
          <p:cNvPr id="9" name="TextBox 8">
            <a:extLst>
              <a:ext uri="{FF2B5EF4-FFF2-40B4-BE49-F238E27FC236}">
                <a16:creationId xmlns:a16="http://schemas.microsoft.com/office/drawing/2014/main" id="{2356700F-A37B-49B9-B5E0-88F52D3215A1}"/>
              </a:ext>
            </a:extLst>
          </p:cNvPr>
          <p:cNvSpPr txBox="1"/>
          <p:nvPr/>
        </p:nvSpPr>
        <p:spPr>
          <a:xfrm>
            <a:off x="6611048" y="5972962"/>
            <a:ext cx="5580952" cy="523220"/>
          </a:xfrm>
          <a:prstGeom prst="rect">
            <a:avLst/>
          </a:prstGeom>
          <a:noFill/>
        </p:spPr>
        <p:txBody>
          <a:bodyPr wrap="square" rtlCol="0">
            <a:spAutoFit/>
          </a:bodyPr>
          <a:lstStyle/>
          <a:p>
            <a:pPr algn="r" eaLnBrk="1" hangingPunct="1">
              <a:lnSpc>
                <a:spcPct val="100000"/>
              </a:lnSpc>
              <a:spcBef>
                <a:spcPts val="0"/>
              </a:spcBef>
              <a:spcAft>
                <a:spcPts val="0"/>
              </a:spcAft>
            </a:pPr>
            <a:r>
              <a:rPr lang="en-GB" sz="1400" b="1">
                <a:solidFill>
                  <a:schemeClr val="bg1"/>
                </a:solidFill>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lang="en-GB" sz="1400" b="1">
                <a:solidFill>
                  <a:schemeClr val="bg1"/>
                </a:solidFill>
              </a:rPr>
              <a:t>Do </a:t>
            </a:r>
            <a:r>
              <a:rPr lang="en-GB" sz="1400" b="1" err="1">
                <a:solidFill>
                  <a:schemeClr val="bg1"/>
                </a:solidFill>
              </a:rPr>
              <a:t>luchd-ionnsachaidh</a:t>
            </a:r>
            <a:r>
              <a:rPr lang="en-GB" sz="1400" b="1">
                <a:solidFill>
                  <a:schemeClr val="bg1"/>
                </a:solidFill>
              </a:rPr>
              <a:t> </a:t>
            </a:r>
            <a:r>
              <a:rPr lang="en-GB" sz="1400" b="1" err="1">
                <a:solidFill>
                  <a:schemeClr val="bg1"/>
                </a:solidFill>
              </a:rPr>
              <a:t>na</a:t>
            </a:r>
            <a:r>
              <a:rPr lang="en-GB" sz="1400" b="1">
                <a:solidFill>
                  <a:schemeClr val="bg1"/>
                </a:solidFill>
              </a:rPr>
              <a:t> h-Alba, le </a:t>
            </a:r>
            <a:r>
              <a:rPr lang="en-GB" sz="1400" b="1" err="1">
                <a:solidFill>
                  <a:schemeClr val="bg1"/>
                </a:solidFill>
              </a:rPr>
              <a:t>luchd-foghlaim</a:t>
            </a:r>
            <a:r>
              <a:rPr lang="en-GB" sz="1400" b="1">
                <a:solidFill>
                  <a:schemeClr val="bg1"/>
                </a:solidFill>
              </a:rPr>
              <a:t> Alba </a:t>
            </a:r>
          </a:p>
        </p:txBody>
      </p:sp>
    </p:spTree>
    <p:extLst>
      <p:ext uri="{BB962C8B-B14F-4D97-AF65-F5344CB8AC3E}">
        <p14:creationId xmlns:p14="http://schemas.microsoft.com/office/powerpoint/2010/main" val="1717420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68577" y="419007"/>
            <a:ext cx="10836972" cy="711200"/>
          </a:xfrm>
        </p:spPr>
        <p:txBody>
          <a:bodyPr/>
          <a:lstStyle/>
          <a:p>
            <a:r>
              <a:rPr lang="en-GB" b="1" dirty="0">
                <a:latin typeface="Segoe UI" panose="020B0502040204020203" pitchFamily="34" charset="0"/>
                <a:cs typeface="Segoe UI" panose="020B0502040204020203" pitchFamily="34" charset="0"/>
              </a:rPr>
              <a:t>Developmental trauma </a:t>
            </a:r>
          </a:p>
        </p:txBody>
      </p:sp>
      <p:sp>
        <p:nvSpPr>
          <p:cNvPr id="5" name="TextBox 4">
            <a:extLst>
              <a:ext uri="{FF2B5EF4-FFF2-40B4-BE49-F238E27FC236}">
                <a16:creationId xmlns:a16="http://schemas.microsoft.com/office/drawing/2014/main" id="{DF8F7A10-879F-D784-6CC8-660F9C7B2A8C}"/>
              </a:ext>
            </a:extLst>
          </p:cNvPr>
          <p:cNvSpPr txBox="1"/>
          <p:nvPr/>
        </p:nvSpPr>
        <p:spPr>
          <a:xfrm>
            <a:off x="1112108" y="1631092"/>
            <a:ext cx="9835978" cy="1650837"/>
          </a:xfrm>
          <a:prstGeom prst="rect">
            <a:avLst/>
          </a:prstGeom>
          <a:solidFill>
            <a:srgbClr val="BBE7E5"/>
          </a:solidFill>
        </p:spPr>
        <p:txBody>
          <a:bodyPr wrap="square" rtlCol="0">
            <a:spAutoFit/>
          </a:bodyPr>
          <a:lstStyle/>
          <a:p>
            <a:pPr>
              <a:lnSpc>
                <a:spcPct val="130000"/>
              </a:lnSpc>
            </a:pPr>
            <a:r>
              <a:rPr lang="en-GB" altLang="en-US" sz="2000" dirty="0">
                <a:latin typeface="Segoe UI" panose="020B0502040204020203" pitchFamily="34" charset="0"/>
                <a:cs typeface="Segoe UI" panose="020B0502040204020203" pitchFamily="34" charset="0"/>
              </a:rPr>
              <a:t>Developmental trauma describes how </a:t>
            </a:r>
            <a:r>
              <a:rPr lang="en-GB" altLang="en-US" sz="2000" b="1" dirty="0">
                <a:latin typeface="Segoe UI" panose="020B0502040204020203" pitchFamily="34" charset="0"/>
                <a:cs typeface="Segoe UI" panose="020B0502040204020203" pitchFamily="34" charset="0"/>
              </a:rPr>
              <a:t>complex</a:t>
            </a:r>
            <a:r>
              <a:rPr lang="en-GB" altLang="en-US" sz="2000" dirty="0">
                <a:latin typeface="Segoe UI" panose="020B0502040204020203" pitchFamily="34" charset="0"/>
                <a:cs typeface="Segoe UI" panose="020B0502040204020203" pitchFamily="34" charset="0"/>
              </a:rPr>
              <a:t> trauma can impact on children and young people.  </a:t>
            </a:r>
          </a:p>
          <a:p>
            <a:pPr>
              <a:lnSpc>
                <a:spcPct val="130000"/>
              </a:lnSpc>
            </a:pPr>
            <a:r>
              <a:rPr lang="en-GB" altLang="en-US" sz="2000" dirty="0">
                <a:latin typeface="Segoe UI" panose="020B0502040204020203" pitchFamily="34" charset="0"/>
                <a:cs typeface="Segoe UI" panose="020B0502040204020203" pitchFamily="34" charset="0"/>
              </a:rPr>
              <a:t>It describes how their development can </a:t>
            </a:r>
            <a:r>
              <a:rPr lang="en-GB" altLang="en-US" sz="2000" b="1" dirty="0">
                <a:latin typeface="Segoe UI" panose="020B0502040204020203" pitchFamily="34" charset="0"/>
                <a:cs typeface="Segoe UI" panose="020B0502040204020203" pitchFamily="34" charset="0"/>
              </a:rPr>
              <a:t>slow down </a:t>
            </a:r>
            <a:r>
              <a:rPr lang="en-GB" altLang="en-US" sz="2000" dirty="0">
                <a:latin typeface="Segoe UI" panose="020B0502040204020203" pitchFamily="34" charset="0"/>
                <a:cs typeface="Segoe UI" panose="020B0502040204020203" pitchFamily="34" charset="0"/>
              </a:rPr>
              <a:t>or become </a:t>
            </a:r>
            <a:r>
              <a:rPr lang="en-GB" altLang="en-US" sz="2000" b="1" dirty="0">
                <a:latin typeface="Segoe UI" panose="020B0502040204020203" pitchFamily="34" charset="0"/>
                <a:cs typeface="Segoe UI" panose="020B0502040204020203" pitchFamily="34" charset="0"/>
              </a:rPr>
              <a:t>impaired</a:t>
            </a:r>
            <a:r>
              <a:rPr lang="en-GB" altLang="en-US" sz="2000" dirty="0">
                <a:latin typeface="Segoe UI" panose="020B0502040204020203" pitchFamily="34" charset="0"/>
                <a:cs typeface="Segoe UI" panose="020B0502040204020203" pitchFamily="34" charset="0"/>
              </a:rPr>
              <a:t> following trauma</a:t>
            </a:r>
            <a:endParaRPr lang="en-GB" sz="2400"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8181E233-AADC-BB6E-277D-639205D1F541}"/>
              </a:ext>
            </a:extLst>
          </p:cNvPr>
          <p:cNvSpPr txBox="1"/>
          <p:nvPr/>
        </p:nvSpPr>
        <p:spPr>
          <a:xfrm>
            <a:off x="1095632" y="3921211"/>
            <a:ext cx="9835978" cy="1250727"/>
          </a:xfrm>
          <a:prstGeom prst="rect">
            <a:avLst/>
          </a:prstGeom>
          <a:solidFill>
            <a:srgbClr val="BBE7E5"/>
          </a:solidFill>
        </p:spPr>
        <p:txBody>
          <a:bodyPr wrap="square" rtlCol="0">
            <a:spAutoFit/>
          </a:bodyPr>
          <a:lstStyle/>
          <a:p>
            <a:pPr>
              <a:lnSpc>
                <a:spcPct val="130000"/>
              </a:lnSpc>
            </a:pPr>
            <a:r>
              <a:rPr lang="en-GB" altLang="en-US" sz="2000" kern="0">
                <a:latin typeface="Segoe UI" panose="020B0502040204020203" pitchFamily="34" charset="0"/>
                <a:cs typeface="Segoe UI" panose="020B0502040204020203" pitchFamily="34" charset="0"/>
              </a:rPr>
              <a:t>Developmental trauma describes the impact of early, repeated abuse, neglect, separation and adverse experiences that happens within the child’s important relationships </a:t>
            </a:r>
            <a:endParaRPr lang="en-GB" sz="2000" kern="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28978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264" y="151350"/>
            <a:ext cx="11470187" cy="577699"/>
          </a:xfrm>
        </p:spPr>
        <p:txBody>
          <a:bodyPr/>
          <a:lstStyle/>
          <a:p>
            <a:r>
              <a:rPr lang="en-GB" b="1" dirty="0">
                <a:latin typeface="Segoe UI" panose="020B0502040204020203" pitchFamily="34" charset="0"/>
                <a:cs typeface="Segoe UI" panose="020B0502040204020203" pitchFamily="34" charset="0"/>
              </a:rPr>
              <a:t>Developmental trauma – what </a:t>
            </a:r>
            <a:r>
              <a:rPr lang="en-GB" dirty="0">
                <a:latin typeface="Segoe UI" panose="020B0502040204020203" pitchFamily="34" charset="0"/>
                <a:cs typeface="Segoe UI" panose="020B0502040204020203" pitchFamily="34" charset="0"/>
              </a:rPr>
              <a:t>can </a:t>
            </a:r>
            <a:r>
              <a:rPr lang="en-GB" b="1" dirty="0">
                <a:latin typeface="Segoe UI" panose="020B0502040204020203" pitchFamily="34" charset="0"/>
                <a:cs typeface="Segoe UI" panose="020B0502040204020203" pitchFamily="34" charset="0"/>
              </a:rPr>
              <a:t>this look like?</a:t>
            </a:r>
          </a:p>
        </p:txBody>
      </p:sp>
      <p:sp>
        <p:nvSpPr>
          <p:cNvPr id="5" name="TextBox 4">
            <a:extLst>
              <a:ext uri="{FF2B5EF4-FFF2-40B4-BE49-F238E27FC236}">
                <a16:creationId xmlns:a16="http://schemas.microsoft.com/office/drawing/2014/main" id="{0A8A30B6-F2BF-3961-763F-79E0EF8B989A}"/>
              </a:ext>
            </a:extLst>
          </p:cNvPr>
          <p:cNvSpPr txBox="1"/>
          <p:nvPr/>
        </p:nvSpPr>
        <p:spPr>
          <a:xfrm>
            <a:off x="370702" y="951470"/>
            <a:ext cx="5053913" cy="4375750"/>
          </a:xfrm>
          <a:prstGeom prst="rect">
            <a:avLst/>
          </a:prstGeom>
          <a:noFill/>
        </p:spPr>
        <p:txBody>
          <a:bodyPr wrap="square" rtlCol="0">
            <a:spAutoFit/>
          </a:bodyPr>
          <a:lstStyle/>
          <a:p>
            <a:pPr>
              <a:lnSpc>
                <a:spcPct val="130000"/>
              </a:lnSpc>
            </a:pPr>
            <a:r>
              <a:rPr lang="en-GB" b="1" dirty="0">
                <a:latin typeface="Segoe UI"/>
                <a:cs typeface="Segoe UI"/>
              </a:rPr>
              <a:t>Young children</a:t>
            </a:r>
            <a:endParaRPr lang="en-GB" b="1"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Reluctance to separate from parent/carer</a:t>
            </a:r>
          </a:p>
          <a:p>
            <a:pPr marL="285750" indent="-285750">
              <a:lnSpc>
                <a:spcPct val="130000"/>
              </a:lnSpc>
              <a:buFont typeface="Arial" panose="020B0604020202020204" pitchFamily="34" charset="0"/>
              <a:buChar char="•"/>
            </a:pPr>
            <a:r>
              <a:rPr lang="en-GB" dirty="0">
                <a:latin typeface="Segoe UI"/>
                <a:cs typeface="Segoe UI"/>
              </a:rPr>
              <a:t>Difficulty in calming and reassuring them</a:t>
            </a:r>
          </a:p>
          <a:p>
            <a:pPr marL="285750" indent="-285750">
              <a:lnSpc>
                <a:spcPct val="130000"/>
              </a:lnSpc>
              <a:buFont typeface="Arial" panose="020B0604020202020204" pitchFamily="34" charset="0"/>
              <a:buChar char="•"/>
            </a:pPr>
            <a:r>
              <a:rPr lang="en-GB" dirty="0">
                <a:latin typeface="Segoe UI"/>
                <a:cs typeface="Segoe UI"/>
              </a:rPr>
              <a:t>Feelings of helplessness and difficulty describing in words what is bothering them</a:t>
            </a:r>
          </a:p>
          <a:p>
            <a:pPr marL="285750" indent="-285750">
              <a:lnSpc>
                <a:spcPct val="130000"/>
              </a:lnSpc>
              <a:buFont typeface="Arial" panose="020B0604020202020204" pitchFamily="34" charset="0"/>
              <a:buChar char="•"/>
            </a:pPr>
            <a:r>
              <a:rPr lang="en-GB" dirty="0">
                <a:latin typeface="Segoe UI"/>
                <a:cs typeface="Segoe UI"/>
              </a:rPr>
              <a:t>Sleep issues</a:t>
            </a:r>
          </a:p>
          <a:p>
            <a:pPr marL="285750" indent="-285750">
              <a:lnSpc>
                <a:spcPct val="130000"/>
              </a:lnSpc>
              <a:buFont typeface="Arial" panose="020B0604020202020204" pitchFamily="34" charset="0"/>
              <a:buChar char="•"/>
            </a:pPr>
            <a:r>
              <a:rPr lang="en-GB" dirty="0">
                <a:latin typeface="Segoe UI"/>
                <a:cs typeface="Segoe UI"/>
              </a:rPr>
              <a:t>Develop new fears</a:t>
            </a:r>
          </a:p>
          <a:p>
            <a:pPr marL="285750" indent="-285750">
              <a:lnSpc>
                <a:spcPct val="130000"/>
              </a:lnSpc>
              <a:buFont typeface="Arial" panose="020B0604020202020204" pitchFamily="34" charset="0"/>
              <a:buChar char="•"/>
            </a:pPr>
            <a:r>
              <a:rPr lang="en-GB" dirty="0">
                <a:latin typeface="Segoe UI"/>
                <a:cs typeface="Segoe UI"/>
              </a:rPr>
              <a:t>Recreate trauma trough play, drawings</a:t>
            </a:r>
          </a:p>
          <a:p>
            <a:pPr marL="285750" indent="-285750">
              <a:lnSpc>
                <a:spcPct val="130000"/>
              </a:lnSpc>
              <a:buFont typeface="Arial" panose="020B0604020202020204" pitchFamily="34" charset="0"/>
              <a:buChar char="•"/>
            </a:pPr>
            <a:r>
              <a:rPr lang="en-GB" dirty="0">
                <a:latin typeface="Segoe UI"/>
                <a:cs typeface="Segoe UI"/>
              </a:rPr>
              <a:t>Change in appetite</a:t>
            </a:r>
          </a:p>
          <a:p>
            <a:pPr marL="285750" indent="-285750">
              <a:lnSpc>
                <a:spcPct val="130000"/>
              </a:lnSpc>
              <a:buFont typeface="Arial" panose="020B0604020202020204" pitchFamily="34" charset="0"/>
              <a:buChar char="•"/>
            </a:pPr>
            <a:r>
              <a:rPr lang="en-GB" dirty="0">
                <a:latin typeface="Segoe UI"/>
                <a:cs typeface="Segoe UI"/>
              </a:rPr>
              <a:t>Complain of sore tummy/head</a:t>
            </a:r>
          </a:p>
          <a:p>
            <a:pPr marL="285750" indent="-285750">
              <a:lnSpc>
                <a:spcPct val="130000"/>
              </a:lnSpc>
              <a:buFont typeface="Arial" panose="020B0604020202020204" pitchFamily="34" charset="0"/>
              <a:buChar char="•"/>
            </a:pPr>
            <a:r>
              <a:rPr lang="en-GB" dirty="0">
                <a:latin typeface="Segoe UI"/>
                <a:cs typeface="Segoe UI"/>
              </a:rPr>
              <a:t>Changes in behaviour</a:t>
            </a:r>
          </a:p>
          <a:p>
            <a:pPr marL="285750" indent="-285750">
              <a:lnSpc>
                <a:spcPct val="130000"/>
              </a:lnSpc>
              <a:buFont typeface="Arial" panose="020B0604020202020204" pitchFamily="34" charset="0"/>
              <a:buChar char="•"/>
            </a:pPr>
            <a:r>
              <a:rPr lang="en-GB" dirty="0">
                <a:latin typeface="Segoe UI"/>
                <a:cs typeface="Segoe UI"/>
              </a:rPr>
              <a:t>Return to bed wetting</a:t>
            </a:r>
          </a:p>
        </p:txBody>
      </p:sp>
      <p:pic>
        <p:nvPicPr>
          <p:cNvPr id="7" name="Picture 6" descr="This is  a decorative image representing two young children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79003" y="4663877"/>
            <a:ext cx="1605476" cy="1883164"/>
          </a:xfrm>
          <a:prstGeom prst="rect">
            <a:avLst/>
          </a:prstGeom>
        </p:spPr>
      </p:pic>
      <p:sp>
        <p:nvSpPr>
          <p:cNvPr id="11" name="TextBox 10">
            <a:extLst>
              <a:ext uri="{FF2B5EF4-FFF2-40B4-BE49-F238E27FC236}">
                <a16:creationId xmlns:a16="http://schemas.microsoft.com/office/drawing/2014/main" id="{19AA121D-8452-14DC-1BAB-F0A098817A5A}"/>
              </a:ext>
            </a:extLst>
          </p:cNvPr>
          <p:cNvSpPr txBox="1"/>
          <p:nvPr/>
        </p:nvSpPr>
        <p:spPr>
          <a:xfrm>
            <a:off x="6289588" y="840260"/>
            <a:ext cx="5523471" cy="4735848"/>
          </a:xfrm>
          <a:prstGeom prst="rect">
            <a:avLst/>
          </a:prstGeom>
          <a:noFill/>
        </p:spPr>
        <p:txBody>
          <a:bodyPr wrap="square" rtlCol="0">
            <a:spAutoFit/>
          </a:bodyPr>
          <a:lstStyle/>
          <a:p>
            <a:pPr>
              <a:lnSpc>
                <a:spcPct val="130000"/>
              </a:lnSpc>
            </a:pPr>
            <a:r>
              <a:rPr lang="en-GB" b="1" dirty="0">
                <a:latin typeface="Segoe UI" panose="020B0502040204020203" pitchFamily="34" charset="0"/>
                <a:cs typeface="Segoe UI" panose="020B0502040204020203" pitchFamily="34" charset="0"/>
              </a:rPr>
              <a:t>Older children</a:t>
            </a:r>
          </a:p>
          <a:p>
            <a:pPr marL="285750" indent="-285750">
              <a:lnSpc>
                <a:spcPct val="130000"/>
              </a:lnSpc>
              <a:buFont typeface="Arial" panose="020B0604020202020204" pitchFamily="34" charset="0"/>
              <a:buChar char="•"/>
            </a:pPr>
            <a:r>
              <a:rPr lang="en-GB" dirty="0">
                <a:latin typeface="Segoe UI"/>
                <a:cs typeface="Segoe UI"/>
              </a:rPr>
              <a:t>Persistent concern over safety</a:t>
            </a:r>
          </a:p>
          <a:p>
            <a:pPr marL="285750" indent="-285750">
              <a:lnSpc>
                <a:spcPct val="130000"/>
              </a:lnSpc>
              <a:buFont typeface="Arial" panose="020B0604020202020204" pitchFamily="34" charset="0"/>
              <a:buChar char="•"/>
            </a:pPr>
            <a:r>
              <a:rPr lang="en-GB" dirty="0">
                <a:latin typeface="Segoe UI"/>
                <a:cs typeface="Segoe UI"/>
              </a:rPr>
              <a:t>Experience of guilt/shame</a:t>
            </a:r>
          </a:p>
          <a:p>
            <a:pPr marL="285750" indent="-285750">
              <a:lnSpc>
                <a:spcPct val="130000"/>
              </a:lnSpc>
              <a:buFont typeface="Arial" panose="020B0604020202020204" pitchFamily="34" charset="0"/>
              <a:buChar char="•"/>
            </a:pPr>
            <a:r>
              <a:rPr lang="en-GB" dirty="0">
                <a:latin typeface="Segoe UI"/>
                <a:cs typeface="Segoe UI"/>
              </a:rPr>
              <a:t>Constant retelling of traumatic event</a:t>
            </a:r>
          </a:p>
          <a:p>
            <a:pPr marL="285750" indent="-285750">
              <a:lnSpc>
                <a:spcPct val="130000"/>
              </a:lnSpc>
              <a:buFont typeface="Arial" panose="020B0604020202020204" pitchFamily="34" charset="0"/>
              <a:buChar char="•"/>
            </a:pPr>
            <a:r>
              <a:rPr lang="en-GB" dirty="0">
                <a:latin typeface="Segoe UI"/>
                <a:cs typeface="Segoe UI"/>
              </a:rPr>
              <a:t>Complain of sore tummy/head</a:t>
            </a:r>
          </a:p>
          <a:p>
            <a:pPr marL="285750" indent="-285750">
              <a:lnSpc>
                <a:spcPct val="130000"/>
              </a:lnSpc>
              <a:buFont typeface="Arial" panose="020B0604020202020204" pitchFamily="34" charset="0"/>
              <a:buChar char="•"/>
            </a:pPr>
            <a:r>
              <a:rPr lang="en-GB" dirty="0">
                <a:latin typeface="Segoe UI"/>
                <a:cs typeface="Segoe UI"/>
              </a:rPr>
              <a:t>Sleep disturbances including nightmares</a:t>
            </a:r>
          </a:p>
          <a:p>
            <a:pPr marL="285750" indent="-285750">
              <a:lnSpc>
                <a:spcPct val="130000"/>
              </a:lnSpc>
              <a:buFont typeface="Arial" panose="020B0604020202020204" pitchFamily="34" charset="0"/>
              <a:buChar char="•"/>
            </a:pPr>
            <a:r>
              <a:rPr lang="en-GB" dirty="0">
                <a:latin typeface="Segoe UI"/>
                <a:cs typeface="Segoe UI"/>
              </a:rPr>
              <a:t>Flashbacks </a:t>
            </a:r>
          </a:p>
          <a:p>
            <a:pPr marL="285750" indent="-285750">
              <a:lnSpc>
                <a:spcPct val="130000"/>
              </a:lnSpc>
              <a:buFont typeface="Arial" panose="020B0604020202020204" pitchFamily="34" charset="0"/>
              <a:buChar char="•"/>
            </a:pPr>
            <a:r>
              <a:rPr lang="en-GB" dirty="0">
                <a:latin typeface="Segoe UI"/>
                <a:cs typeface="Segoe UI"/>
              </a:rPr>
              <a:t>Agitated, startles easily</a:t>
            </a:r>
          </a:p>
          <a:p>
            <a:pPr marL="285750" indent="-285750">
              <a:lnSpc>
                <a:spcPct val="130000"/>
              </a:lnSpc>
              <a:buFont typeface="Arial" panose="020B0604020202020204" pitchFamily="34" charset="0"/>
              <a:buChar char="•"/>
            </a:pPr>
            <a:r>
              <a:rPr lang="en-GB" dirty="0">
                <a:latin typeface="Segoe UI"/>
                <a:cs typeface="Segoe UI"/>
              </a:rPr>
              <a:t>Mental health issues – anxiety, anger, depression, self harming </a:t>
            </a:r>
            <a:endParaRPr lang="en-GB" dirty="0">
              <a:latin typeface="Segoe UI" panose="020B0502040204020203" pitchFamily="34" charset="0"/>
              <a:cs typeface="Segoe UI" panose="020B0502040204020203" pitchFamily="34" charset="0"/>
            </a:endParaRPr>
          </a:p>
          <a:p>
            <a:pPr marL="285750" indent="-285750">
              <a:lnSpc>
                <a:spcPct val="130000"/>
              </a:lnSpc>
              <a:buFont typeface="Arial" panose="020B0604020202020204" pitchFamily="34" charset="0"/>
              <a:buChar char="•"/>
            </a:pPr>
            <a:r>
              <a:rPr lang="en-GB" dirty="0">
                <a:latin typeface="Segoe UI"/>
                <a:cs typeface="Segoe UI"/>
              </a:rPr>
              <a:t>Risk taking behaviour</a:t>
            </a:r>
          </a:p>
          <a:p>
            <a:pPr marL="285750" indent="-285750">
              <a:lnSpc>
                <a:spcPct val="130000"/>
              </a:lnSpc>
              <a:buFont typeface="Arial" panose="020B0604020202020204" pitchFamily="34" charset="0"/>
              <a:buChar char="•"/>
            </a:pPr>
            <a:r>
              <a:rPr lang="en-GB" dirty="0">
                <a:latin typeface="Segoe UI"/>
                <a:cs typeface="Segoe UI"/>
              </a:rPr>
              <a:t>Develop eating disorders</a:t>
            </a:r>
          </a:p>
          <a:p>
            <a:pPr marL="285750" indent="-285750">
              <a:lnSpc>
                <a:spcPct val="130000"/>
              </a:lnSpc>
              <a:buFont typeface="Arial" panose="020B0604020202020204" pitchFamily="34" charset="0"/>
              <a:buChar char="•"/>
            </a:pPr>
            <a:r>
              <a:rPr lang="en-GB" dirty="0">
                <a:latin typeface="Segoe UI"/>
                <a:cs typeface="Segoe UI"/>
              </a:rPr>
              <a:t>Changes in behaviour </a:t>
            </a:r>
            <a:endParaRPr lang="en-GB" dirty="0">
              <a:latin typeface="Segoe UI" panose="020B0502040204020203" pitchFamily="34" charset="0"/>
              <a:cs typeface="Segoe UI" panose="020B0502040204020203" pitchFamily="34" charset="0"/>
            </a:endParaRPr>
          </a:p>
        </p:txBody>
      </p:sp>
      <p:pic>
        <p:nvPicPr>
          <p:cNvPr id="10" name="Picture 9" descr="This is a decorative image og a young person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1098545" y="945709"/>
            <a:ext cx="854896" cy="2460431"/>
          </a:xfrm>
          <a:prstGeom prst="rect">
            <a:avLst/>
          </a:prstGeom>
        </p:spPr>
      </p:pic>
      <p:sp>
        <p:nvSpPr>
          <p:cNvPr id="12" name="TextBox 11">
            <a:extLst>
              <a:ext uri="{FF2B5EF4-FFF2-40B4-BE49-F238E27FC236}">
                <a16:creationId xmlns:a16="http://schemas.microsoft.com/office/drawing/2014/main" id="{D8605697-7733-99BD-E31D-3AEF987B0AE5}"/>
              </a:ext>
            </a:extLst>
          </p:cNvPr>
          <p:cNvSpPr txBox="1"/>
          <p:nvPr/>
        </p:nvSpPr>
        <p:spPr>
          <a:xfrm>
            <a:off x="6314303" y="5659395"/>
            <a:ext cx="4801314" cy="646331"/>
          </a:xfrm>
          <a:prstGeom prst="rect">
            <a:avLst/>
          </a:prstGeom>
          <a:noFill/>
        </p:spPr>
        <p:txBody>
          <a:bodyPr wrap="none" rtlCol="0">
            <a:spAutoFit/>
          </a:bodyPr>
          <a:lstStyle/>
          <a:p>
            <a:r>
              <a:rPr lang="en-GB" u="sng" dirty="0">
                <a:hlinkClick r:id="rId5"/>
              </a:rPr>
              <a:t>https://beaconhouse.org.uk/useful-resources/</a:t>
            </a:r>
            <a:endParaRPr lang="en-GB" dirty="0"/>
          </a:p>
          <a:p>
            <a:endParaRPr lang="en-GB" dirty="0"/>
          </a:p>
        </p:txBody>
      </p:sp>
    </p:spTree>
    <p:extLst>
      <p:ext uri="{BB962C8B-B14F-4D97-AF65-F5344CB8AC3E}">
        <p14:creationId xmlns:p14="http://schemas.microsoft.com/office/powerpoint/2010/main" val="1772906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322" y="144239"/>
            <a:ext cx="9882404" cy="639793"/>
          </a:xfrm>
        </p:spPr>
        <p:txBody>
          <a:bodyPr/>
          <a:lstStyle/>
          <a:p>
            <a:r>
              <a:rPr lang="en-GB" b="1" dirty="0">
                <a:latin typeface="Segoe UI" panose="020B0502040204020203" pitchFamily="34" charset="0"/>
                <a:cs typeface="Segoe UI" panose="020B0502040204020203" pitchFamily="34" charset="0"/>
              </a:rPr>
              <a:t>Sowing Seeds</a:t>
            </a:r>
          </a:p>
        </p:txBody>
      </p:sp>
      <p:sp>
        <p:nvSpPr>
          <p:cNvPr id="4" name="TextBox 3">
            <a:extLst>
              <a:ext uri="{FF2B5EF4-FFF2-40B4-BE49-F238E27FC236}">
                <a16:creationId xmlns:a16="http://schemas.microsoft.com/office/drawing/2014/main" id="{3969B04C-76F1-F650-8E0F-986E096B70ED}"/>
              </a:ext>
            </a:extLst>
          </p:cNvPr>
          <p:cNvSpPr txBox="1"/>
          <p:nvPr/>
        </p:nvSpPr>
        <p:spPr>
          <a:xfrm>
            <a:off x="628322" y="795426"/>
            <a:ext cx="11601975" cy="1323439"/>
          </a:xfrm>
          <a:prstGeom prst="rect">
            <a:avLst/>
          </a:prstGeom>
          <a:noFill/>
        </p:spPr>
        <p:txBody>
          <a:bodyPr wrap="square" lIns="91440" tIns="45720" rIns="91440" bIns="45720" rtlCol="0" anchor="t">
            <a:spAutoFit/>
          </a:bodyPr>
          <a:lstStyle/>
          <a:p>
            <a:r>
              <a:rPr lang="en-GB" sz="2000" dirty="0">
                <a:latin typeface="Segoe UI"/>
                <a:cs typeface="Segoe UI"/>
              </a:rPr>
              <a:t>Watch this video (11.01 minutes) to gain further understanding of </a:t>
            </a:r>
            <a:r>
              <a:rPr lang="en-GB" sz="2000" b="0" i="0" dirty="0">
                <a:solidFill>
                  <a:srgbClr val="1A2E3B"/>
                </a:solidFill>
                <a:effectLst/>
                <a:latin typeface="Segoe UI"/>
                <a:cs typeface="Segoe UI"/>
              </a:rPr>
              <a:t>the impact of trauma and to know how to adapt the way they work to make a positive difference to the lives of children and young people affected by trauma.</a:t>
            </a:r>
            <a:r>
              <a:rPr lang="en-GB" sz="2000" dirty="0">
                <a:latin typeface="Segoe UI"/>
                <a:cs typeface="Segoe UI"/>
              </a:rPr>
              <a:t> </a:t>
            </a:r>
            <a:endParaRPr lang="en-GB" sz="2000" dirty="0">
              <a:latin typeface="Segoe UI" panose="020B0502040204020203" pitchFamily="34" charset="0"/>
              <a:cs typeface="Segoe UI" panose="020B0502040204020203" pitchFamily="34" charset="0"/>
            </a:endParaRPr>
          </a:p>
          <a:p>
            <a:r>
              <a:rPr lang="en-GB" sz="2000" dirty="0">
                <a:latin typeface="Segoe UI"/>
                <a:cs typeface="Segoe UI"/>
              </a:rPr>
              <a:t>Take notes of aspects which resonate with you in your role.</a:t>
            </a:r>
          </a:p>
        </p:txBody>
      </p:sp>
      <p:pic>
        <p:nvPicPr>
          <p:cNvPr id="3" name="Picture 2" descr="This image is the opening graphic of the film Sowing Seeds. Trauma Informed Practice for anyone working with Children and Young People. the link is to the film is below the image.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351843" y="2388305"/>
            <a:ext cx="5488313" cy="3176335"/>
          </a:xfrm>
          <a:prstGeom prst="rect">
            <a:avLst/>
          </a:prstGeom>
        </p:spPr>
      </p:pic>
      <p:sp>
        <p:nvSpPr>
          <p:cNvPr id="6" name="TextBox 5">
            <a:extLst>
              <a:ext uri="{FF2B5EF4-FFF2-40B4-BE49-F238E27FC236}">
                <a16:creationId xmlns:a16="http://schemas.microsoft.com/office/drawing/2014/main" id="{D6EA6832-B4D7-F571-6FE8-80AD5F1C964F}"/>
              </a:ext>
            </a:extLst>
          </p:cNvPr>
          <p:cNvSpPr txBox="1"/>
          <p:nvPr/>
        </p:nvSpPr>
        <p:spPr>
          <a:xfrm>
            <a:off x="632957" y="5776582"/>
            <a:ext cx="11050374" cy="369332"/>
          </a:xfrm>
          <a:prstGeom prst="rect">
            <a:avLst/>
          </a:prstGeom>
          <a:noFill/>
        </p:spPr>
        <p:txBody>
          <a:bodyPr wrap="square">
            <a:spAutoFit/>
          </a:bodyPr>
          <a:lstStyle/>
          <a:p>
            <a:r>
              <a:rPr lang="en-GB" dirty="0">
                <a:latin typeface="Segoe UI" panose="020B0502040204020203" pitchFamily="34" charset="0"/>
                <a:cs typeface="Segoe UI" panose="020B0502040204020203" pitchFamily="34" charset="0"/>
                <a:hlinkClick r:id="rId4"/>
              </a:rPr>
              <a:t>Sowing Seeds: Trauma Informed Practice for Anyone Working with Children and Young People on Vimeo</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49373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1">
            <a:extLst>
              <a:ext uri="{FF2B5EF4-FFF2-40B4-BE49-F238E27FC236}">
                <a16:creationId xmlns:a16="http://schemas.microsoft.com/office/drawing/2014/main" id="{76DABF43-5FDA-3B2C-E6CE-01F484AF0BD1}"/>
              </a:ext>
            </a:extLst>
          </p:cNvPr>
          <p:cNvSpPr txBox="1">
            <a:spLocks noGrp="1" noChangeArrowheads="1"/>
          </p:cNvSpPr>
          <p:nvPr>
            <p:ph type="title" idx="4294967295"/>
          </p:nvPr>
        </p:nvSpPr>
        <p:spPr bwMode="auto">
          <a:xfrm>
            <a:off x="524027" y="454505"/>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rtl="0" eaLnBrk="0" fontAlgn="base" hangingPunct="0">
              <a:spcBef>
                <a:spcPct val="0"/>
              </a:spcBef>
              <a:spcAft>
                <a:spcPct val="0"/>
              </a:spcAft>
              <a:defRPr sz="2400" b="1">
                <a:solidFill>
                  <a:schemeClr val="tx1"/>
                </a:solidFill>
                <a:latin typeface="Arial" charset="0"/>
                <a:ea typeface="ＭＳ Ｐゴシック" pitchFamily="34" charset="-128"/>
                <a:cs typeface="+mj-cs"/>
              </a:defRPr>
            </a:lvl1pPr>
            <a:lvl2pPr marL="742950" indent="-285750" algn="l"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2pPr>
            <a:lvl3pPr marL="1143000" indent="-228600" algn="l"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3pPr>
            <a:lvl4pPr marL="1600200" indent="-228600" algn="l"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4pPr>
            <a:lvl5pPr marL="2057400" indent="-228600" algn="l"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5pPr>
            <a:lvl6pPr marL="2514600" indent="-228600" algn="ctr"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6pPr>
            <a:lvl7pPr marL="2971800" indent="-228600" algn="ctr"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7pPr>
            <a:lvl8pPr marL="3429000" indent="-228600" algn="ctr"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8pPr>
            <a:lvl9pPr marL="3886200" indent="-228600" algn="ctr" rtl="0" eaLnBrk="0" fontAlgn="base" hangingPunct="0">
              <a:spcBef>
                <a:spcPct val="0"/>
              </a:spcBef>
              <a:spcAft>
                <a:spcPct val="0"/>
              </a:spcAft>
              <a:defRPr sz="2400" b="1">
                <a:solidFill>
                  <a:schemeClr val="tx1"/>
                </a:solidFill>
                <a:latin typeface="Arial" charset="0"/>
                <a:ea typeface="ＭＳ Ｐゴシック" pitchFamily="34" charset="-128"/>
                <a:cs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Segoe UI" panose="020B0502040204020203" pitchFamily="34" charset="0"/>
                <a:ea typeface="ＭＳ Ｐゴシック" pitchFamily="34" charset="-128"/>
                <a:cs typeface="Segoe UI" panose="020B0502040204020203" pitchFamily="34" charset="0"/>
              </a:rPr>
              <a:t>Sowing Seeds video reflection / discussion</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2" name="Picture 1" descr="This is the Education Scotland, Inclusion, Wellbeing and Equalities logo. It is  blue green and yellow.">
            <a:extLst>
              <a:ext uri="{FF2B5EF4-FFF2-40B4-BE49-F238E27FC236}">
                <a16:creationId xmlns:a16="http://schemas.microsoft.com/office/drawing/2014/main" id="{A94DF12D-7C48-D950-F591-4D7190056B2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45637" y="5302"/>
            <a:ext cx="1440612" cy="751397"/>
          </a:xfrm>
          <a:prstGeom prst="rect">
            <a:avLst/>
          </a:prstGeom>
        </p:spPr>
      </p:pic>
      <p:pic>
        <p:nvPicPr>
          <p:cNvPr id="5" name="Picture 4" descr="This image represents a reflective activity. It is of 2 icons representing people next to a large question mark.   ">
            <a:extLst>
              <a:ext uri="{FF2B5EF4-FFF2-40B4-BE49-F238E27FC236}">
                <a16:creationId xmlns:a16="http://schemas.microsoft.com/office/drawing/2014/main" id="{DB3F27A8-1128-D5E3-BFC8-8FD1585ED84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89460" y="1564887"/>
            <a:ext cx="1278327" cy="1169059"/>
          </a:xfrm>
          <a:prstGeom prst="rect">
            <a:avLst/>
          </a:prstGeom>
        </p:spPr>
      </p:pic>
      <p:sp>
        <p:nvSpPr>
          <p:cNvPr id="4" name="Content Placeholder 3"/>
          <p:cNvSpPr>
            <a:spLocks noGrp="1"/>
          </p:cNvSpPr>
          <p:nvPr>
            <p:ph idx="1"/>
          </p:nvPr>
        </p:nvSpPr>
        <p:spPr>
          <a:xfrm>
            <a:off x="401391" y="2970983"/>
            <a:ext cx="10817923" cy="2321824"/>
          </a:xfrm>
        </p:spPr>
        <p:txBody>
          <a:bodyPr/>
          <a:lstStyle/>
          <a:p>
            <a:pPr marL="342900" indent="-342900">
              <a:buFont typeface="Arial" panose="020B0604020202020204" pitchFamily="34" charset="0"/>
              <a:buChar char="•"/>
            </a:pPr>
            <a:r>
              <a:rPr lang="en-GB" sz="2400" dirty="0">
                <a:solidFill>
                  <a:schemeClr val="tx1">
                    <a:lumMod val="75000"/>
                    <a:lumOff val="25000"/>
                  </a:schemeClr>
                </a:solidFill>
                <a:latin typeface="Segoe UI"/>
                <a:cs typeface="Segoe UI"/>
              </a:rPr>
              <a:t>From your notes, what aspects of the film resonate with you in your current role and context?</a:t>
            </a:r>
          </a:p>
          <a:p>
            <a:endParaRPr lang="en-GB" sz="2400" dirty="0">
              <a:solidFill>
                <a:schemeClr val="tx1">
                  <a:lumMod val="75000"/>
                  <a:lumOff val="25000"/>
                </a:schemeClr>
              </a:solidFill>
              <a:latin typeface="Segoe UI"/>
              <a:cs typeface="Segoe UI"/>
            </a:endParaRPr>
          </a:p>
          <a:p>
            <a:pPr marL="342900" indent="-342900">
              <a:buFont typeface="Arial" panose="020B0604020202020204" pitchFamily="34" charset="0"/>
              <a:buChar char="•"/>
            </a:pPr>
            <a:r>
              <a:rPr lang="en-GB" sz="2400" dirty="0">
                <a:solidFill>
                  <a:schemeClr val="tx1">
                    <a:lumMod val="75000"/>
                    <a:lumOff val="25000"/>
                  </a:schemeClr>
                </a:solidFill>
                <a:latin typeface="Segoe UI"/>
                <a:cs typeface="Segoe UI"/>
              </a:rPr>
              <a:t>What does the impact of trauma on the development of children and young people (or adults) look like within your current role?</a:t>
            </a:r>
          </a:p>
          <a:p>
            <a:endParaRPr lang="en-GB" dirty="0">
              <a:latin typeface="Segoe UI"/>
              <a:cs typeface="Segoe UI"/>
            </a:endParaRPr>
          </a:p>
          <a:p>
            <a:pPr marL="342900" indent="-342900">
              <a:buFont typeface="Arial" panose="020B0604020202020204" pitchFamily="34" charset="0"/>
              <a:buChar char="•"/>
            </a:pPr>
            <a:endParaRPr lang="en-GB" dirty="0">
              <a:latin typeface="Segoe UI"/>
              <a:cs typeface="Segoe UI"/>
            </a:endParaRPr>
          </a:p>
          <a:p>
            <a:pPr marL="342900" indent="-342900">
              <a:buFont typeface="Arial" panose="020B0604020202020204" pitchFamily="34" charset="0"/>
              <a:buChar char="•"/>
            </a:pPr>
            <a:endParaRPr lang="en-GB" dirty="0">
              <a:latin typeface="Segoe UI"/>
              <a:cs typeface="Segoe UI"/>
            </a:endParaRPr>
          </a:p>
          <a:p>
            <a:pPr marL="342900" indent="-342900">
              <a:buFont typeface="Arial" panose="020B0604020202020204" pitchFamily="34" charset="0"/>
              <a:buChar char="•"/>
            </a:pPr>
            <a:endParaRPr lang="en-GB" dirty="0">
              <a:latin typeface="Segoe UI"/>
              <a:cs typeface="Segoe UI"/>
            </a:endParaRPr>
          </a:p>
        </p:txBody>
      </p:sp>
    </p:spTree>
    <p:extLst>
      <p:ext uri="{BB962C8B-B14F-4D97-AF65-F5344CB8AC3E}">
        <p14:creationId xmlns:p14="http://schemas.microsoft.com/office/powerpoint/2010/main" val="501462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TextBox 1"/>
          <p:cNvSpPr txBox="1">
            <a:spLocks noGrp="1" noChangeArrowheads="1"/>
          </p:cNvSpPr>
          <p:nvPr>
            <p:ph type="title" idx="4294967295"/>
          </p:nvPr>
        </p:nvSpPr>
        <p:spPr bwMode="auto">
          <a:xfrm>
            <a:off x="486957" y="479219"/>
            <a:ext cx="10991849"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a:ea typeface="ＭＳ Ｐゴシック"/>
                <a:cs typeface="Arial"/>
              </a:rPr>
              <a:t>Reflection</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sp>
        <p:nvSpPr>
          <p:cNvPr id="2" name="TextBox 1">
            <a:extLst>
              <a:ext uri="{FF2B5EF4-FFF2-40B4-BE49-F238E27FC236}">
                <a16:creationId xmlns:a16="http://schemas.microsoft.com/office/drawing/2014/main" id="{20B3CDD1-A1DE-D766-9D97-76F31AC9D1D4}"/>
              </a:ext>
            </a:extLst>
          </p:cNvPr>
          <p:cNvSpPr txBox="1"/>
          <p:nvPr/>
        </p:nvSpPr>
        <p:spPr>
          <a:xfrm>
            <a:off x="1734948" y="1466486"/>
            <a:ext cx="10294640" cy="3181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400" b="1" dirty="0">
                <a:latin typeface="Segoe UI"/>
                <a:cs typeface="Arial"/>
              </a:rPr>
              <a:t>From what you have learned so far, think about:</a:t>
            </a:r>
            <a:endParaRPr lang="en-US" sz="2400" dirty="0">
              <a:latin typeface="Segoe UI"/>
              <a:cs typeface="Segoe UI"/>
            </a:endParaRPr>
          </a:p>
          <a:p>
            <a:endParaRPr lang="en-GB" sz="2400" b="1" dirty="0">
              <a:latin typeface="Segoe UI"/>
              <a:cs typeface="Arial"/>
            </a:endParaRPr>
          </a:p>
          <a:p>
            <a:pPr marL="457200" indent="-457200">
              <a:lnSpc>
                <a:spcPct val="130000"/>
              </a:lnSpc>
              <a:buFont typeface="Arial"/>
              <a:buChar char="•"/>
            </a:pPr>
            <a:r>
              <a:rPr lang="en-GB" sz="2400" dirty="0">
                <a:latin typeface="Segoe UI"/>
                <a:cs typeface="Arial"/>
              </a:rPr>
              <a:t>How has this made you feel?</a:t>
            </a:r>
          </a:p>
          <a:p>
            <a:pPr marL="457200" indent="-457200">
              <a:lnSpc>
                <a:spcPct val="130000"/>
              </a:lnSpc>
              <a:buFont typeface="Arial"/>
              <a:buChar char="•"/>
            </a:pPr>
            <a:r>
              <a:rPr lang="en-GB" sz="2400" dirty="0">
                <a:latin typeface="Segoe UI"/>
                <a:cs typeface="Arial"/>
              </a:rPr>
              <a:t>What has this made you think about?</a:t>
            </a:r>
          </a:p>
          <a:p>
            <a:pPr marL="457200" indent="-457200">
              <a:lnSpc>
                <a:spcPct val="130000"/>
              </a:lnSpc>
              <a:buFont typeface="Arial"/>
              <a:buChar char="•"/>
            </a:pPr>
            <a:r>
              <a:rPr lang="en-GB" sz="2400" dirty="0">
                <a:latin typeface="Segoe UI"/>
                <a:cs typeface="Arial"/>
              </a:rPr>
              <a:t>What one action would you like to take forward?</a:t>
            </a:r>
          </a:p>
          <a:p>
            <a:pPr marL="457200" indent="-457200">
              <a:lnSpc>
                <a:spcPct val="130000"/>
              </a:lnSpc>
              <a:buFont typeface="Arial"/>
              <a:buChar char="•"/>
            </a:pPr>
            <a:r>
              <a:rPr lang="en-GB" sz="2400" dirty="0">
                <a:latin typeface="Segoe UI"/>
                <a:cs typeface="Arial"/>
              </a:rPr>
              <a:t>How can you link what you plan to do with others in your setting?</a:t>
            </a:r>
          </a:p>
          <a:p>
            <a:pPr marL="457200" indent="-457200">
              <a:lnSpc>
                <a:spcPct val="130000"/>
              </a:lnSpc>
              <a:buFont typeface="Arial"/>
              <a:buChar char="•"/>
            </a:pPr>
            <a:r>
              <a:rPr lang="en-GB" sz="2400" dirty="0">
                <a:latin typeface="Segoe UI"/>
                <a:cs typeface="Arial"/>
              </a:rPr>
              <a:t>How you will know that this learning has made a difference?</a:t>
            </a:r>
          </a:p>
        </p:txBody>
      </p:sp>
      <p:pic>
        <p:nvPicPr>
          <p:cNvPr id="4" name="Picture 3" descr="This image represents a reflective activity. It is of 2 icons representing people next to a large question mark.   ">
            <a:extLst>
              <a:ext uri="{FF2B5EF4-FFF2-40B4-BE49-F238E27FC236}">
                <a16:creationId xmlns:a16="http://schemas.microsoft.com/office/drawing/2014/main" id="{96EAC3EA-9DEE-65D0-C9F6-3427BAA3B2A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0705" y="1133566"/>
            <a:ext cx="1278327" cy="1169059"/>
          </a:xfrm>
          <a:prstGeom prst="rect">
            <a:avLst/>
          </a:prstGeom>
        </p:spPr>
      </p:pic>
    </p:spTree>
    <p:extLst>
      <p:ext uri="{BB962C8B-B14F-4D97-AF65-F5344CB8AC3E}">
        <p14:creationId xmlns:p14="http://schemas.microsoft.com/office/powerpoint/2010/main" val="41610611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F67C57E-D395-3B2B-7565-705BC2E28806}"/>
              </a:ext>
            </a:extLst>
          </p:cNvPr>
          <p:cNvSpPr>
            <a:spLocks noGrp="1"/>
          </p:cNvSpPr>
          <p:nvPr>
            <p:ph type="title"/>
          </p:nvPr>
        </p:nvSpPr>
        <p:spPr>
          <a:xfrm>
            <a:off x="641699" y="291644"/>
            <a:ext cx="10836972" cy="711200"/>
          </a:xfrm>
        </p:spPr>
        <p:txBody>
          <a:bodyPr/>
          <a:lstStyle/>
          <a:p>
            <a:r>
              <a:rPr lang="en-GB" dirty="0"/>
              <a:t>We value your feedback </a:t>
            </a:r>
          </a:p>
        </p:txBody>
      </p:sp>
      <p:pic>
        <p:nvPicPr>
          <p:cNvPr id="12" name="Picture 11" descr="This is an image of a pencil and forms with the text Feedback Form at the bottom. ">
            <a:extLst>
              <a:ext uri="{FF2B5EF4-FFF2-40B4-BE49-F238E27FC236}">
                <a16:creationId xmlns:a16="http://schemas.microsoft.com/office/drawing/2014/main" id="{0EA6FC52-B4E5-86A6-CB22-60CCD004DB9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86956" y="1122116"/>
            <a:ext cx="1052755" cy="1182506"/>
          </a:xfrm>
          <a:prstGeom prst="rect">
            <a:avLst/>
          </a:prstGeom>
          <a:ln w="50800">
            <a:noFill/>
          </a:ln>
        </p:spPr>
      </p:pic>
      <p:sp>
        <p:nvSpPr>
          <p:cNvPr id="2" name="TextBox 1">
            <a:extLst>
              <a:ext uri="{FF2B5EF4-FFF2-40B4-BE49-F238E27FC236}">
                <a16:creationId xmlns:a16="http://schemas.microsoft.com/office/drawing/2014/main" id="{20B3CDD1-A1DE-D766-9D97-76F31AC9D1D4}"/>
              </a:ext>
            </a:extLst>
          </p:cNvPr>
          <p:cNvSpPr txBox="1"/>
          <p:nvPr/>
        </p:nvSpPr>
        <p:spPr>
          <a:xfrm>
            <a:off x="1778258" y="1029972"/>
            <a:ext cx="6695182" cy="449353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From now until March 2024 we will be taking feedback on these resources so that we can make changes in advance of a formal launch of the Professional Learning Framework in June 2024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1" i="0" u="none" strike="noStrike" kern="1200" cap="none" spc="0" normalizeH="0" baseline="0" noProof="0" dirty="0">
                <a:ln>
                  <a:noFill/>
                </a:ln>
                <a:solidFill>
                  <a:prstClr val="black"/>
                </a:solidFill>
                <a:effectLst/>
                <a:uLnTx/>
                <a:uFillTx/>
                <a:latin typeface="Segoe UI"/>
                <a:ea typeface="+mn-ea"/>
                <a:cs typeface="Arial"/>
              </a:rPr>
              <a:t>Your feedback could help us improve this resource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sz="2200" b="0" i="0" u="none" strike="noStrike" kern="1200" cap="none" spc="0" normalizeH="0" baseline="0" noProof="0" dirty="0">
              <a:ln>
                <a:noFill/>
              </a:ln>
              <a:solidFill>
                <a:prstClr val="black"/>
              </a:solidFill>
              <a:effectLst/>
              <a:uLnTx/>
              <a:uFillTx/>
              <a:latin typeface="Segoe UI"/>
              <a:ea typeface="+mn-ea"/>
              <a:cs typeface="Arial"/>
            </a:endParaRP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200" b="0" i="0" u="none" strike="noStrike" kern="1200" cap="none" spc="0" normalizeH="0" baseline="0" noProof="0" dirty="0">
                <a:ln>
                  <a:noFill/>
                </a:ln>
                <a:solidFill>
                  <a:prstClr val="black"/>
                </a:solidFill>
                <a:effectLst/>
                <a:uLnTx/>
                <a:uFillTx/>
                <a:latin typeface="Segoe UI"/>
                <a:ea typeface="+mn-ea"/>
                <a:cs typeface="Arial"/>
              </a:rPr>
              <a:t>Please complete this short form, using the link or QR code, to let us know what you thought of it and any suggestions you have on how it could be improved </a:t>
            </a:r>
            <a:endParaRPr kumimoji="0" lang="en-US" sz="2200" b="0" i="0" u="none" strike="noStrike" kern="1200" cap="none" spc="0" normalizeH="0" baseline="0" noProof="0" dirty="0">
              <a:ln>
                <a:noFill/>
              </a:ln>
              <a:solidFill>
                <a:prstClr val="black"/>
              </a:solidFill>
              <a:effectLst/>
              <a:uLnTx/>
              <a:uFillTx/>
              <a:latin typeface="Segoe UI"/>
              <a:ea typeface="+mn-ea"/>
              <a:cs typeface="Segoe 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200" b="1" i="0" u="none" strike="noStrike" kern="1200" cap="none" spc="0" normalizeH="0" baseline="0" noProof="0" dirty="0">
              <a:ln>
                <a:noFill/>
              </a:ln>
              <a:solidFill>
                <a:prstClr val="black"/>
              </a:solidFill>
              <a:effectLst/>
              <a:uLnTx/>
              <a:uFillTx/>
              <a:latin typeface="Segoe UI"/>
              <a:ea typeface="+mn-ea"/>
              <a:cs typeface="Arial"/>
            </a:endParaRPr>
          </a:p>
        </p:txBody>
      </p:sp>
      <p:pic>
        <p:nvPicPr>
          <p:cNvPr id="5" name="Picture 4" descr="This image is a QR code to access an evaluation form">
            <a:extLst>
              <a:ext uri="{FF2B5EF4-FFF2-40B4-BE49-F238E27FC236}">
                <a16:creationId xmlns:a16="http://schemas.microsoft.com/office/drawing/2014/main" id="{BC7184C6-B54B-A525-1269-62748030824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58693" y="1558835"/>
            <a:ext cx="3146351" cy="3167051"/>
          </a:xfrm>
          <a:prstGeom prst="rect">
            <a:avLst/>
          </a:prstGeom>
        </p:spPr>
      </p:pic>
      <p:sp>
        <p:nvSpPr>
          <p:cNvPr id="7" name="TextBox 6">
            <a:extLst>
              <a:ext uri="{FF2B5EF4-FFF2-40B4-BE49-F238E27FC236}">
                <a16:creationId xmlns:a16="http://schemas.microsoft.com/office/drawing/2014/main" id="{689B5DA9-7EB1-6512-7768-8CC6D2B5FF9E}"/>
              </a:ext>
            </a:extLst>
          </p:cNvPr>
          <p:cNvSpPr txBox="1"/>
          <p:nvPr/>
        </p:nvSpPr>
        <p:spPr>
          <a:xfrm>
            <a:off x="2097024" y="5567045"/>
            <a:ext cx="6242304" cy="46166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LINK</a:t>
            </a:r>
            <a:r>
              <a:rPr kumimoji="0" lang="en-GB" sz="2400" b="0" i="0" strike="noStrike" kern="1200" cap="none" spc="0" normalizeH="0" noProof="0" dirty="0">
                <a:ln>
                  <a:noFill/>
                </a:ln>
                <a:effectLst/>
                <a:uLnTx/>
                <a:uFillTx/>
                <a:latin typeface="Segoe UI" panose="020B0502040204020203" pitchFamily="34" charset="0"/>
                <a:ea typeface="Calibri" panose="020F0502020204030204" pitchFamily="34" charset="0"/>
                <a:cs typeface="Segoe UI" panose="020B0502040204020203" pitchFamily="34" charset="0"/>
              </a:rPr>
              <a:t>: </a:t>
            </a:r>
            <a:r>
              <a:rPr kumimoji="0" lang="en-GB" sz="2400" b="0" i="0" u="sng" strike="noStrike" kern="1200" cap="none" spc="0" normalizeH="0" baseline="0" noProof="0" dirty="0">
                <a:ln>
                  <a:noFill/>
                </a:ln>
                <a:solidFill>
                  <a:srgbClr val="00C8A5"/>
                </a:solidFill>
                <a:effectLst/>
                <a:uLnTx/>
                <a:uFillTx/>
                <a:latin typeface="Segoe UI" panose="020B0502040204020203" pitchFamily="34" charset="0"/>
                <a:ea typeface="Calibri" panose="020F0502020204030204" pitchFamily="34" charset="0"/>
                <a:cs typeface="Segoe UI" panose="020B0502040204020203" pitchFamily="34" charset="0"/>
                <a:hlinkClick r:id="rId5">
                  <a:extLst>
                    <a:ext uri="{A12FA001-AC4F-418D-AE19-62706E023703}">
                      <ahyp:hlinkClr xmlns:ahyp="http://schemas.microsoft.com/office/drawing/2018/hyperlinkcolor" val="tx"/>
                    </a:ext>
                  </a:extLst>
                </a:hlinkClick>
              </a:rPr>
              <a:t>https://forms.office.com/e/b5PCpJJJ3P</a:t>
            </a:r>
            <a:endParaRPr kumimoji="0" lang="en-GB" sz="1800" b="0" i="0" u="none" strike="noStrike" kern="1200" cap="none" spc="0" normalizeH="0" baseline="0" noProof="0" dirty="0">
              <a:ln>
                <a:noFill/>
              </a:ln>
              <a:solidFill>
                <a:prstClr val="black"/>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pic>
        <p:nvPicPr>
          <p:cNvPr id="6" name="Picture 5" descr="This is the Education Scotland, Inclusion, Wellbeing and Equalities logo. It is blue green and yellow.">
            <a:extLst>
              <a:ext uri="{FF2B5EF4-FFF2-40B4-BE49-F238E27FC236}">
                <a16:creationId xmlns:a16="http://schemas.microsoft.com/office/drawing/2014/main" id="{5210015E-25B5-5D5C-5858-2D78475CEDCD}"/>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76833" y="0"/>
            <a:ext cx="1115168" cy="560832"/>
          </a:xfrm>
          <a:prstGeom prst="rect">
            <a:avLst/>
          </a:prstGeom>
        </p:spPr>
      </p:pic>
    </p:spTree>
    <p:extLst>
      <p:ext uri="{BB962C8B-B14F-4D97-AF65-F5344CB8AC3E}">
        <p14:creationId xmlns:p14="http://schemas.microsoft.com/office/powerpoint/2010/main" val="864633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3768" y="1916499"/>
            <a:ext cx="10827033" cy="3039180"/>
          </a:xfrm>
        </p:spPr>
        <p:txBody>
          <a:bodyPr/>
          <a:lstStyle/>
          <a:p>
            <a:r>
              <a:rPr lang="en-US" sz="1400" b="1" dirty="0"/>
              <a:t>Education Scotland</a:t>
            </a:r>
          </a:p>
          <a:p>
            <a:r>
              <a:rPr lang="en-US" sz="1400" dirty="0" err="1"/>
              <a:t>Denholm</a:t>
            </a:r>
            <a:r>
              <a:rPr lang="en-US" sz="1400" dirty="0"/>
              <a:t> House</a:t>
            </a:r>
            <a:endParaRPr lang="en-GB" sz="1400" dirty="0"/>
          </a:p>
          <a:p>
            <a:r>
              <a:rPr lang="en-US" sz="1400" dirty="0" err="1"/>
              <a:t>Almondvale</a:t>
            </a:r>
            <a:r>
              <a:rPr lang="en-US" sz="1400" dirty="0"/>
              <a:t> Business Park</a:t>
            </a:r>
            <a:endParaRPr lang="en-GB" sz="1400" dirty="0"/>
          </a:p>
          <a:p>
            <a:r>
              <a:rPr lang="en-US" sz="1400" dirty="0" err="1"/>
              <a:t>Almondvale</a:t>
            </a:r>
            <a:r>
              <a:rPr lang="en-US" sz="1400" dirty="0"/>
              <a:t> Way</a:t>
            </a:r>
            <a:endParaRPr lang="en-GB" sz="1400" dirty="0"/>
          </a:p>
          <a:p>
            <a:r>
              <a:rPr lang="en-US" sz="1400" dirty="0"/>
              <a:t>Livingston EH54 6GA</a:t>
            </a:r>
            <a:endParaRPr lang="en-GB" sz="1400" dirty="0"/>
          </a:p>
          <a:p>
            <a:endParaRPr lang="en-GB" sz="1400" dirty="0"/>
          </a:p>
          <a:p>
            <a:r>
              <a:rPr lang="en-US" sz="1400" b="1" dirty="0"/>
              <a:t>T   </a:t>
            </a:r>
            <a:r>
              <a:rPr lang="en-US" sz="1400" dirty="0"/>
              <a:t>+44 (0)131 244 5000</a:t>
            </a:r>
            <a:endParaRPr lang="en-GB" sz="1400" dirty="0"/>
          </a:p>
          <a:p>
            <a:r>
              <a:rPr lang="en-US" sz="1400" b="1" dirty="0"/>
              <a:t>E   </a:t>
            </a:r>
            <a:r>
              <a:rPr lang="en-US" sz="1400" dirty="0"/>
              <a:t>enquiries@educationscotland.gsi.gov.uk</a:t>
            </a:r>
            <a:endParaRPr lang="en-GB" sz="1400" dirty="0"/>
          </a:p>
          <a:p>
            <a:r>
              <a:rPr lang="en-US" sz="1400" dirty="0"/>
              <a:t> </a:t>
            </a:r>
            <a:endParaRPr lang="en-GB" sz="1400" dirty="0"/>
          </a:p>
        </p:txBody>
      </p:sp>
      <p:pic>
        <p:nvPicPr>
          <p:cNvPr id="4" name="Picture 3" descr="This is the Education Scotland logo. It is blue green and yellow."/>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46913" y="398639"/>
            <a:ext cx="2604792" cy="1131025"/>
          </a:xfrm>
          <a:prstGeom prst="rect">
            <a:avLst/>
          </a:prstGeom>
        </p:spPr>
      </p:pic>
      <p:pic>
        <p:nvPicPr>
          <p:cNvPr id="7" name="Picture 6" descr="This decorative image is part of the Education Scotland branding. It is 2 teal-coloured overlapping triangles. "/>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752516"/>
            <a:ext cx="12209380" cy="3105484"/>
          </a:xfrm>
          <a:prstGeom prst="rect">
            <a:avLst/>
          </a:prstGeom>
        </p:spPr>
      </p:pic>
      <p:sp>
        <p:nvSpPr>
          <p:cNvPr id="2" name="Title 1">
            <a:extLst>
              <a:ext uri="{FF2B5EF4-FFF2-40B4-BE49-F238E27FC236}">
                <a16:creationId xmlns:a16="http://schemas.microsoft.com/office/drawing/2014/main" id="{F85E4C37-5DB2-CDCE-E7F6-4240E149CE9D}"/>
              </a:ext>
            </a:extLst>
          </p:cNvPr>
          <p:cNvSpPr txBox="1">
            <a:spLocks noGrp="1"/>
          </p:cNvSpPr>
          <p:nvPr>
            <p:ph type="title" idx="4294967295"/>
          </p:nvPr>
        </p:nvSpPr>
        <p:spPr>
          <a:xfrm>
            <a:off x="6611048" y="5972962"/>
            <a:ext cx="5580952" cy="52322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For Scotland's learners, with Scotland's educators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1200" cap="none" spc="0" normalizeH="0" baseline="0" noProof="0" dirty="0">
                <a:ln>
                  <a:noFill/>
                </a:ln>
                <a:solidFill>
                  <a:schemeClr val="bg1"/>
                </a:solidFill>
                <a:effectLst/>
                <a:uLnTx/>
                <a:uFillTx/>
                <a:latin typeface="+mn-lt"/>
                <a:ea typeface="+mn-ea"/>
                <a:cs typeface="+mn-cs"/>
              </a:rPr>
              <a:t>Do luchd-ionnsachaidh na h-Alba, le luchd-foghlaim Alba </a:t>
            </a:r>
          </a:p>
        </p:txBody>
      </p:sp>
    </p:spTree>
    <p:extLst>
      <p:ext uri="{BB962C8B-B14F-4D97-AF65-F5344CB8AC3E}">
        <p14:creationId xmlns:p14="http://schemas.microsoft.com/office/powerpoint/2010/main" val="834308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1">
            <a:extLst>
              <a:ext uri="{FF2B5EF4-FFF2-40B4-BE49-F238E27FC236}">
                <a16:creationId xmlns:a16="http://schemas.microsoft.com/office/drawing/2014/main" id="{28BD4CCD-D582-C51E-EF49-E8AC8D3E4209}"/>
              </a:ext>
            </a:extLst>
          </p:cNvPr>
          <p:cNvSpPr txBox="1">
            <a:spLocks noGrp="1" noChangeArrowheads="1"/>
          </p:cNvSpPr>
          <p:nvPr>
            <p:ph type="title" idx="4294967295"/>
          </p:nvPr>
        </p:nvSpPr>
        <p:spPr bwMode="auto">
          <a:xfrm>
            <a:off x="184404" y="323290"/>
            <a:ext cx="3567685" cy="584200"/>
          </a:xfrm>
          <a:prstGeom prst="rect">
            <a:avLst/>
          </a:prstGeom>
          <a:noFill/>
          <a:ln>
            <a:noFill/>
            <a:prstDash/>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eaLnBrk="0" hangingPunct="0">
              <a:defRPr sz="2400">
                <a:solidFill>
                  <a:schemeClr val="tx1"/>
                </a:solidFill>
                <a:latin typeface="Arial" charset="0"/>
                <a:ea typeface="ＭＳ Ｐゴシック" pitchFamily="34" charset="-128"/>
              </a:defRPr>
            </a:lvl1pPr>
            <a:lvl2pPr marL="742950" indent="-285750" eaLnBrk="0" hangingPunct="0">
              <a:defRPr sz="2400">
                <a:solidFill>
                  <a:schemeClr val="tx1"/>
                </a:solidFill>
                <a:latin typeface="Arial" charset="0"/>
                <a:ea typeface="ＭＳ Ｐゴシック" pitchFamily="34" charset="-128"/>
              </a:defRPr>
            </a:lvl2pPr>
            <a:lvl3pPr marL="1143000" indent="-228600" eaLnBrk="0" hangingPunct="0">
              <a:defRPr sz="2400">
                <a:solidFill>
                  <a:schemeClr val="tx1"/>
                </a:solidFill>
                <a:latin typeface="Arial" charset="0"/>
                <a:ea typeface="ＭＳ Ｐゴシック" pitchFamily="34" charset="-128"/>
              </a:defRPr>
            </a:lvl3pPr>
            <a:lvl4pPr marL="1600200" indent="-228600" eaLnBrk="0" hangingPunct="0">
              <a:defRPr sz="2400">
                <a:solidFill>
                  <a:schemeClr val="tx1"/>
                </a:solidFill>
                <a:latin typeface="Arial" charset="0"/>
                <a:ea typeface="ＭＳ Ｐゴシック" pitchFamily="34" charset="-128"/>
              </a:defRPr>
            </a:lvl4pPr>
            <a:lvl5pPr marL="2057400" indent="-228600" eaLnBrk="0" hangingPunct="0">
              <a:defRPr sz="2400">
                <a:solidFill>
                  <a:schemeClr val="tx1"/>
                </a:solidFill>
                <a:latin typeface="Arial"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Arial"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ABB5"/>
                </a:solidFill>
                <a:effectLst/>
                <a:uLnTx/>
                <a:uFillTx/>
                <a:latin typeface="Arial" charset="0"/>
                <a:ea typeface="ＭＳ Ｐゴシック" pitchFamily="34" charset="-128"/>
                <a:cs typeface="+mn-cs"/>
              </a:rPr>
              <a:t>Interconnectivity </a:t>
            </a:r>
            <a:endParaRPr kumimoji="0" lang="en-GB" sz="3200" b="1" i="0" u="none" strike="noStrike" kern="1200" cap="none" spc="0" normalizeH="0" baseline="0" noProof="0" dirty="0">
              <a:ln>
                <a:noFill/>
              </a:ln>
              <a:solidFill>
                <a:schemeClr val="bg1"/>
              </a:solidFill>
              <a:effectLst/>
              <a:uLnTx/>
              <a:uFillTx/>
              <a:latin typeface="Arial" charset="0"/>
              <a:ea typeface="ＭＳ Ｐゴシック" pitchFamily="34" charset="-128"/>
              <a:cs typeface="+mn-cs"/>
            </a:endParaRPr>
          </a:p>
        </p:txBody>
      </p:sp>
      <p:pic>
        <p:nvPicPr>
          <p:cNvPr id="8" name="Picture 7" descr="This is the Education Scotland, Inclusion, Wellbeing and Equalities logo. It is  blue green and yellow.">
            <a:extLst>
              <a:ext uri="{FF2B5EF4-FFF2-40B4-BE49-F238E27FC236}">
                <a16:creationId xmlns:a16="http://schemas.microsoft.com/office/drawing/2014/main" id="{17FA3052-582A-B741-98ED-B53A355CB25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1568" y="0"/>
            <a:ext cx="1170432" cy="589252"/>
          </a:xfrm>
          <a:prstGeom prst="rect">
            <a:avLst/>
          </a:prstGeom>
        </p:spPr>
      </p:pic>
      <p:pic>
        <p:nvPicPr>
          <p:cNvPr id="3" name="Picture 2" descr="This image represents the Inclusion, Wellbeing and Equalities Professional Learning Framework set within the national legislative and policy framework. It is a rectangular image split into four sections to represent the professional learning framework themes. These are Rights and Equalities , Relationships, Wellbeing and Care and Inclusion.  There is a central circle with 7 stylised icons representing gender neutral children, young people and adult. One icon represents wheelchair users. Surrounding the four factors are the Wellbeing  Indicators, the Four Capacities and totality of the curriculum to highlight the interconnectivity and interdependence. ">
            <a:extLst>
              <a:ext uri="{FF2B5EF4-FFF2-40B4-BE49-F238E27FC236}">
                <a16:creationId xmlns:a16="http://schemas.microsoft.com/office/drawing/2014/main" id="{FC139E9D-A0EB-175F-86DD-496B90926E25}"/>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512834" y="1138026"/>
            <a:ext cx="6760624" cy="4070428"/>
          </a:xfrm>
          <a:prstGeom prst="rect">
            <a:avLst/>
          </a:prstGeom>
        </p:spPr>
      </p:pic>
      <p:pic>
        <p:nvPicPr>
          <p:cNvPr id="9" name="Picture 8" descr="This is the Education Scotland, Inclusion, Wellbeing and Equalities logo. It is  blue green and yellow. ">
            <a:extLst>
              <a:ext uri="{FF2B5EF4-FFF2-40B4-BE49-F238E27FC236}">
                <a16:creationId xmlns:a16="http://schemas.microsoft.com/office/drawing/2014/main" id="{EE0BEA88-FC79-3620-D4B6-2E34ECFEF1AE}"/>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661764" y="3622110"/>
            <a:ext cx="620038" cy="312157"/>
          </a:xfrm>
          <a:prstGeom prst="rect">
            <a:avLst/>
          </a:prstGeom>
        </p:spPr>
      </p:pic>
      <p:pic>
        <p:nvPicPr>
          <p:cNvPr id="2" name="Picture 1" descr="This image represents Rights and Equalities.  Inside a centrally placed heart shape are 3 stylised icon representing gender neutral children and young people. One icon represents wheelchair users. The heart is set within the United Nations Rights of the Child logo.">
            <a:extLst>
              <a:ext uri="{FF2B5EF4-FFF2-40B4-BE49-F238E27FC236}">
                <a16:creationId xmlns:a16="http://schemas.microsoft.com/office/drawing/2014/main" id="{0AF9A1DF-33B0-B81B-A6D7-0F456032E93C}"/>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79762" y="1323747"/>
            <a:ext cx="1167384" cy="978408"/>
          </a:xfrm>
          <a:prstGeom prst="rect">
            <a:avLst/>
          </a:prstGeom>
          <a:ln>
            <a:noFill/>
          </a:ln>
          <a:effectLst>
            <a:outerShdw blurRad="292100" dist="139700" dir="2700000" algn="tl" rotWithShape="0">
              <a:srgbClr val="333333">
                <a:alpha val="65000"/>
              </a:srgbClr>
            </a:outerShdw>
          </a:effectLst>
        </p:spPr>
      </p:pic>
      <p:pic>
        <p:nvPicPr>
          <p:cNvPr id="12" name="Picture 11" descr="This image represents Relationships. A central heart is encircled within 4 stylised icons representing gender neutral children, young people and adults.  confidence">
            <a:extLst>
              <a:ext uri="{FF2B5EF4-FFF2-40B4-BE49-F238E27FC236}">
                <a16:creationId xmlns:a16="http://schemas.microsoft.com/office/drawing/2014/main" id="{A8261908-E3C9-E387-F520-9170EACFE400}"/>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9384711" y="1448360"/>
            <a:ext cx="1258397" cy="1054688"/>
          </a:xfrm>
          <a:prstGeom prst="rect">
            <a:avLst/>
          </a:prstGeom>
          <a:ln>
            <a:noFill/>
          </a:ln>
          <a:effectLst>
            <a:outerShdw blurRad="292100" dist="139700" dir="2700000" algn="tl" rotWithShape="0">
              <a:srgbClr val="333333">
                <a:alpha val="65000"/>
              </a:srgbClr>
            </a:outerShdw>
          </a:effectLst>
        </p:spPr>
      </p:pic>
      <p:pic>
        <p:nvPicPr>
          <p:cNvPr id="14" name="Picture 13" descr="This image represents Wellbeing and Care. Inside a centrally placed heart shape are 3 stylised icons representing gender neutral children and young people. The supporting the heart are 3 stylised icons representing gender neutral children, young people and adults.">
            <a:extLst>
              <a:ext uri="{FF2B5EF4-FFF2-40B4-BE49-F238E27FC236}">
                <a16:creationId xmlns:a16="http://schemas.microsoft.com/office/drawing/2014/main" id="{EF86A003-7A79-0CBA-2D10-8E08922ED221}"/>
              </a:ext>
            </a:extLst>
          </p:cNvPr>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9384713" y="3735889"/>
            <a:ext cx="1297566" cy="1084128"/>
          </a:xfrm>
          <a:prstGeom prst="rect">
            <a:avLst/>
          </a:prstGeom>
          <a:ln>
            <a:noFill/>
          </a:ln>
          <a:effectLst>
            <a:outerShdw blurRad="292100" dist="139700" dir="2700000" algn="tl" rotWithShape="0">
              <a:srgbClr val="333333">
                <a:alpha val="65000"/>
              </a:srgbClr>
            </a:outerShdw>
          </a:effectLst>
        </p:spPr>
      </p:pic>
      <p:pic>
        <p:nvPicPr>
          <p:cNvPr id="10" name="Picture 9" descr="This image represents Inclusion. Inside a centrally placed heart shape are 3 stylised icons representing 3 gender neutral children and young people. One icon represents wheelchair users.  generated">
            <a:extLst>
              <a:ext uri="{FF2B5EF4-FFF2-40B4-BE49-F238E27FC236}">
                <a16:creationId xmlns:a16="http://schemas.microsoft.com/office/drawing/2014/main" id="{11BB54A0-A9F0-23EC-3B94-FB930D821EAD}"/>
              </a:ext>
            </a:extLst>
          </p:cNvPr>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028006" y="3646051"/>
            <a:ext cx="1349409" cy="1130966"/>
          </a:xfrm>
          <a:prstGeom prst="rect">
            <a:avLst/>
          </a:prstGeom>
          <a:ln>
            <a:noFill/>
          </a:ln>
          <a:effectLst>
            <a:outerShdw blurRad="292100" dist="139700" dir="2700000" algn="tl" rotWithShape="0">
              <a:srgbClr val="333333">
                <a:alpha val="65000"/>
              </a:srgbClr>
            </a:outerShdw>
          </a:effectLst>
        </p:spPr>
      </p:pic>
      <p:sp>
        <p:nvSpPr>
          <p:cNvPr id="6" name="Rectangle: Rounded Corners 5" descr="This dark grey rectangle outline highlights the focus are for this presentation. It is Inclusion">
            <a:extLst>
              <a:ext uri="{FF2B5EF4-FFF2-40B4-BE49-F238E27FC236}">
                <a16:creationId xmlns:a16="http://schemas.microsoft.com/office/drawing/2014/main" id="{DBA29CEC-7370-76C6-F7DE-FE599AA24CFA}"/>
              </a:ext>
            </a:extLst>
          </p:cNvPr>
          <p:cNvSpPr/>
          <p:nvPr/>
        </p:nvSpPr>
        <p:spPr>
          <a:xfrm>
            <a:off x="6739548" y="3484818"/>
            <a:ext cx="4369730" cy="2257805"/>
          </a:xfrm>
          <a:prstGeom prst="roundRect">
            <a:avLst/>
          </a:prstGeom>
          <a:noFill/>
          <a:ln w="7620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00653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6649C85-462B-E421-5148-BB33EAE301F0}"/>
              </a:ext>
            </a:extLst>
          </p:cNvPr>
          <p:cNvSpPr txBox="1">
            <a:spLocks noGrp="1"/>
          </p:cNvSpPr>
          <p:nvPr>
            <p:ph type="title" idx="4294967295"/>
          </p:nvPr>
        </p:nvSpPr>
        <p:spPr>
          <a:xfrm>
            <a:off x="3792124" y="517340"/>
            <a:ext cx="8156207" cy="584775"/>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C4C4"/>
                </a:solidFill>
                <a:effectLst/>
                <a:uLnTx/>
                <a:uFillTx/>
                <a:latin typeface="Segoe UI"/>
                <a:ea typeface="+mn-ea"/>
                <a:cs typeface="Segoe UI"/>
              </a:rPr>
              <a:t>National Model for Professional Learning</a:t>
            </a:r>
            <a:endParaRPr kumimoji="0" lang="en-GB" sz="32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6" name="TextBox 5">
            <a:extLst>
              <a:ext uri="{FF2B5EF4-FFF2-40B4-BE49-F238E27FC236}">
                <a16:creationId xmlns:a16="http://schemas.microsoft.com/office/drawing/2014/main" id="{E5999467-0D0A-4BB1-BA7B-94312921821D}"/>
              </a:ext>
            </a:extLst>
          </p:cNvPr>
          <p:cNvSpPr txBox="1"/>
          <p:nvPr/>
        </p:nvSpPr>
        <p:spPr>
          <a:xfrm>
            <a:off x="5802084" y="1839428"/>
            <a:ext cx="5648445" cy="3822585"/>
          </a:xfrm>
          <a:prstGeom prst="rect">
            <a:avLst/>
          </a:prstGeom>
          <a:noFill/>
        </p:spPr>
        <p:txBody>
          <a:bodyPr wrap="square" lIns="91440" tIns="45720" rIns="91440" bIns="45720" rtlCol="0" anchor="t">
            <a:spAutoFit/>
          </a:bodyPr>
          <a:lstStyle/>
          <a:p>
            <a:pPr>
              <a:lnSpc>
                <a:spcPct val="130000"/>
              </a:lnSpc>
            </a:pPr>
            <a:r>
              <a:rPr lang="en-GB" sz="2400" dirty="0">
                <a:solidFill>
                  <a:schemeClr val="tx1">
                    <a:lumMod val="85000"/>
                    <a:lumOff val="15000"/>
                  </a:schemeClr>
                </a:solidFill>
                <a:latin typeface="Segoe UI"/>
                <a:cs typeface="Segoe UI"/>
              </a:rPr>
              <a:t>This professional learning resource will support you to deepen your knowledge and understanding.</a:t>
            </a:r>
            <a:endParaRPr lang="en-GB" sz="2400" b="1" dirty="0">
              <a:solidFill>
                <a:schemeClr val="tx1">
                  <a:lumMod val="85000"/>
                  <a:lumOff val="15000"/>
                </a:schemeClr>
              </a:solidFill>
              <a:latin typeface="Segoe UI" panose="020B0502040204020203" pitchFamily="34" charset="0"/>
              <a:cs typeface="Segoe UI" panose="020B0502040204020203" pitchFamily="34" charset="0"/>
            </a:endParaRPr>
          </a:p>
          <a:p>
            <a:pPr>
              <a:lnSpc>
                <a:spcPct val="130000"/>
              </a:lnSpc>
            </a:pPr>
            <a:endParaRPr lang="en-GB" sz="2400" dirty="0">
              <a:solidFill>
                <a:schemeClr val="tx1">
                  <a:lumMod val="85000"/>
                  <a:lumOff val="15000"/>
                </a:schemeClr>
              </a:solidFill>
              <a:latin typeface="Segoe UI"/>
              <a:cs typeface="Segoe UI"/>
            </a:endParaRPr>
          </a:p>
          <a:p>
            <a:pPr>
              <a:lnSpc>
                <a:spcPct val="130000"/>
              </a:lnSpc>
            </a:pPr>
            <a:r>
              <a:rPr lang="en-GB" sz="2400" dirty="0">
                <a:solidFill>
                  <a:schemeClr val="tx1">
                    <a:lumMod val="85000"/>
                    <a:lumOff val="15000"/>
                  </a:schemeClr>
                </a:solidFill>
                <a:latin typeface="Segoe UI"/>
                <a:cs typeface="Segoe UI"/>
              </a:rPr>
              <a:t>You will have the opportunity to consider how to take this learning forward on your own and with others. </a:t>
            </a:r>
          </a:p>
          <a:p>
            <a:endParaRPr lang="en-GB" sz="2400" dirty="0">
              <a:solidFill>
                <a:srgbClr val="000000"/>
              </a:solidFill>
              <a:latin typeface="Segoe UI"/>
              <a:cs typeface="Segoe UI"/>
            </a:endParaRPr>
          </a:p>
        </p:txBody>
      </p:sp>
      <p:pic>
        <p:nvPicPr>
          <p:cNvPr id="5" name="Picture 4" descr="This is image is the National Model for Professional Learning logo. ">
            <a:extLst>
              <a:ext uri="{FF2B5EF4-FFF2-40B4-BE49-F238E27FC236}">
                <a16:creationId xmlns:a16="http://schemas.microsoft.com/office/drawing/2014/main" id="{4484EC2C-4745-4FCF-8D1D-E9CB34F3164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35440" y="1000563"/>
            <a:ext cx="4673982" cy="4535885"/>
          </a:xfrm>
          <a:prstGeom prst="rect">
            <a:avLst/>
          </a:prstGeom>
        </p:spPr>
      </p:pic>
      <p:sp>
        <p:nvSpPr>
          <p:cNvPr id="2" name="TextBox 1">
            <a:extLst>
              <a:ext uri="{FF2B5EF4-FFF2-40B4-BE49-F238E27FC236}">
                <a16:creationId xmlns:a16="http://schemas.microsoft.com/office/drawing/2014/main" id="{83341AB8-CC40-4891-8996-CB5891330128}"/>
              </a:ext>
            </a:extLst>
          </p:cNvPr>
          <p:cNvSpPr txBox="1"/>
          <p:nvPr/>
        </p:nvSpPr>
        <p:spPr>
          <a:xfrm>
            <a:off x="613458" y="5613722"/>
            <a:ext cx="6861687" cy="369332"/>
          </a:xfrm>
          <a:prstGeom prst="rect">
            <a:avLst/>
          </a:prstGeom>
          <a:noFill/>
        </p:spPr>
        <p:txBody>
          <a:bodyPr wrap="none" rtlCol="0">
            <a:spAutoFit/>
          </a:bodyPr>
          <a:lstStyle/>
          <a:p>
            <a:r>
              <a:rPr lang="en-GB">
                <a:hlinkClick r:id="rId4"/>
              </a:rPr>
              <a:t>The National Model of Professional Learning (</a:t>
            </a:r>
            <a:r>
              <a:rPr lang="en-GB" err="1">
                <a:hlinkClick r:id="rId4"/>
              </a:rPr>
              <a:t>education.gov.scot</a:t>
            </a:r>
            <a:r>
              <a:rPr lang="en-GB">
                <a:hlinkClick r:id="rId4"/>
              </a:rPr>
              <a:t>)</a:t>
            </a:r>
            <a:endParaRPr lang="en-GB"/>
          </a:p>
        </p:txBody>
      </p:sp>
    </p:spTree>
    <p:extLst>
      <p:ext uri="{BB962C8B-B14F-4D97-AF65-F5344CB8AC3E}">
        <p14:creationId xmlns:p14="http://schemas.microsoft.com/office/powerpoint/2010/main" val="832252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5531707" cy="646331"/>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srgbClr val="00C4C4"/>
                </a:solidFill>
                <a:effectLst/>
                <a:uLnTx/>
                <a:uFillTx/>
                <a:latin typeface="Segoe UI"/>
                <a:ea typeface="+mn-ea"/>
                <a:cs typeface="Segoe UI"/>
              </a:rPr>
              <a:t>How to use this resource</a:t>
            </a:r>
            <a:endParaRPr kumimoji="0" lang="en-GB" sz="3600" b="1" i="0" u="none" strike="noStrike" kern="1200" cap="none" spc="0" normalizeH="0" baseline="0" noProof="0" dirty="0">
              <a:ln>
                <a:noFill/>
              </a:ln>
              <a:solidFill>
                <a:srgbClr val="00C4C4"/>
              </a:solidFill>
              <a:effectLst/>
              <a:uLnTx/>
              <a:uFillTx/>
              <a:ea typeface="+mn-ea"/>
            </a:endParaRPr>
          </a:p>
        </p:txBody>
      </p:sp>
      <p:sp>
        <p:nvSpPr>
          <p:cNvPr id="4" name="TextBox 1">
            <a:extLst>
              <a:ext uri="{FF2B5EF4-FFF2-40B4-BE49-F238E27FC236}">
                <a16:creationId xmlns:a16="http://schemas.microsoft.com/office/drawing/2014/main" id="{567FAD77-01BF-D5F8-A6C7-332DC9AF2BBB}"/>
              </a:ext>
            </a:extLst>
          </p:cNvPr>
          <p:cNvSpPr txBox="1"/>
          <p:nvPr/>
        </p:nvSpPr>
        <p:spPr>
          <a:xfrm>
            <a:off x="137297" y="1570495"/>
            <a:ext cx="11925189" cy="4300216"/>
          </a:xfrm>
          <a:prstGeom prst="rect">
            <a:avLst/>
          </a:prstGeom>
          <a:noFill/>
        </p:spPr>
        <p:txBody>
          <a:bodyPr wrap="square" lIns="91440" tIns="45720" rIns="91440" bIns="4572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85800" indent="-342900">
              <a:lnSpc>
                <a:spcPct val="120000"/>
              </a:lnSpc>
              <a:buFont typeface="Arial"/>
              <a:buChar char="•"/>
            </a:pPr>
            <a:r>
              <a:rPr lang="en-GB" sz="2300" dirty="0">
                <a:solidFill>
                  <a:schemeClr val="tx1">
                    <a:lumMod val="85000"/>
                    <a:lumOff val="15000"/>
                  </a:schemeClr>
                </a:solidFill>
                <a:latin typeface="Segoe UI"/>
                <a:ea typeface="Calibri"/>
                <a:cs typeface="Calibri"/>
              </a:rPr>
              <a:t>These slides can be used to facilitate professional learning in a group or           </a:t>
            </a:r>
          </a:p>
          <a:p>
            <a:pPr marL="342900">
              <a:lnSpc>
                <a:spcPct val="120000"/>
              </a:lnSpc>
            </a:pPr>
            <a:r>
              <a:rPr lang="en-GB" sz="2300" dirty="0">
                <a:solidFill>
                  <a:schemeClr val="tx1">
                    <a:lumMod val="85000"/>
                    <a:lumOff val="15000"/>
                  </a:schemeClr>
                </a:solidFill>
                <a:latin typeface="Segoe UI"/>
                <a:ea typeface="Calibri"/>
                <a:cs typeface="Calibri"/>
              </a:rPr>
              <a:t>     whole-setting, or as a self-directed learning activity as an individual.</a:t>
            </a:r>
            <a:endParaRPr lang="en-GB" sz="2300" dirty="0">
              <a:solidFill>
                <a:schemeClr val="tx1">
                  <a:lumMod val="85000"/>
                  <a:lumOff val="15000"/>
                </a:schemeClr>
              </a:solidFill>
              <a:latin typeface="Segoe UI"/>
              <a:cs typeface="Arial"/>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Facilitation notes are included at the bottom of each slide</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Please do not remove or change any of the slides included.</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Facilitators are welcome to add slides or activities relevant to your own setting, to support discussion and exploration of the topic. Facilitators will know their participants’ needs best.</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Anyone who works in an educational setting can be a facilitator and use these slides. </a:t>
            </a:r>
            <a:endParaRPr lang="en-US" sz="2300" dirty="0">
              <a:solidFill>
                <a:schemeClr val="tx1">
                  <a:lumMod val="85000"/>
                  <a:lumOff val="15000"/>
                </a:schemeClr>
              </a:solidFill>
              <a:latin typeface="Segoe UI"/>
              <a:ea typeface="Calibri"/>
              <a:cs typeface="Calibri"/>
            </a:endParaRPr>
          </a:p>
          <a:p>
            <a:pPr marL="628650" indent="-342900">
              <a:lnSpc>
                <a:spcPct val="120000"/>
              </a:lnSpc>
              <a:buFont typeface="Arial"/>
              <a:buChar char="•"/>
            </a:pPr>
            <a:r>
              <a:rPr lang="en-GB" sz="2300" dirty="0">
                <a:solidFill>
                  <a:schemeClr val="tx1">
                    <a:lumMod val="85000"/>
                    <a:lumOff val="15000"/>
                  </a:schemeClr>
                </a:solidFill>
                <a:latin typeface="Segoe UI"/>
                <a:ea typeface="Calibri"/>
                <a:cs typeface="Calibri"/>
              </a:rPr>
              <a:t>For reflection or discussion activities, it is important to establish a safe space which encourages respect and honesty to ensure that everyone is able to participate. </a:t>
            </a:r>
            <a:endParaRPr lang="en-GB" sz="2300" dirty="0">
              <a:solidFill>
                <a:schemeClr val="tx1">
                  <a:lumMod val="85000"/>
                  <a:lumOff val="15000"/>
                </a:schemeClr>
              </a:solidFill>
              <a:latin typeface="Segoe UI"/>
              <a:ea typeface="Calibri"/>
              <a:cs typeface="Arial"/>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371544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txBox="1">
            <a:spLocks noGrp="1"/>
          </p:cNvSpPr>
          <p:nvPr>
            <p:ph type="title" idx="4294967295"/>
          </p:nvPr>
        </p:nvSpPr>
        <p:spPr>
          <a:xfrm>
            <a:off x="442199" y="560472"/>
            <a:ext cx="3055132" cy="923330"/>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4800" b="1" i="0" u="none" strike="noStrike" kern="1200" cap="none" spc="0" normalizeH="0" baseline="0" noProof="0" dirty="0">
                <a:ln>
                  <a:noFill/>
                </a:ln>
                <a:solidFill>
                  <a:srgbClr val="00C4C4"/>
                </a:solidFill>
                <a:effectLst/>
                <a:uLnTx/>
                <a:uFillTx/>
                <a:latin typeface="Segoe UI"/>
                <a:ea typeface="+mn-ea"/>
                <a:cs typeface="Segoe UI"/>
              </a:rPr>
              <a:t>Welcome</a:t>
            </a:r>
            <a:r>
              <a:rPr kumimoji="0" lang="en-GB" sz="5400" b="1" i="0" u="none" strike="noStrike" kern="1200" cap="none" spc="0" normalizeH="0" baseline="0" noProof="0" dirty="0">
                <a:ln>
                  <a:noFill/>
                </a:ln>
                <a:solidFill>
                  <a:srgbClr val="00C4C4"/>
                </a:solidFill>
                <a:effectLst/>
                <a:uLnTx/>
                <a:uFillTx/>
                <a:latin typeface="Segoe UI"/>
                <a:ea typeface="+mn-ea"/>
                <a:cs typeface="Segoe UI"/>
              </a:rPr>
              <a:t> </a:t>
            </a:r>
            <a:endParaRPr kumimoji="0" lang="en-GB" sz="5400" b="1" i="0" u="none" strike="noStrike" kern="1200" cap="none" spc="0" normalizeH="0" baseline="0" noProof="0" dirty="0">
              <a:ln>
                <a:noFill/>
              </a:ln>
              <a:solidFill>
                <a:srgbClr val="00C4C4"/>
              </a:solidFill>
              <a:effectLst/>
              <a:uLnTx/>
              <a:uFillTx/>
              <a:latin typeface="Segoe UI" panose="020B0502040204020203" pitchFamily="34" charset="0"/>
              <a:ea typeface="+mn-ea"/>
              <a:cs typeface="Segoe UI" panose="020B0502040204020203" pitchFamily="34" charset="0"/>
            </a:endParaRPr>
          </a:p>
        </p:txBody>
      </p:sp>
      <p:sp>
        <p:nvSpPr>
          <p:cNvPr id="5" name="TextBox 4"/>
          <p:cNvSpPr txBox="1"/>
          <p:nvPr/>
        </p:nvSpPr>
        <p:spPr>
          <a:xfrm>
            <a:off x="476441" y="1593208"/>
            <a:ext cx="9495885" cy="3763018"/>
          </a:xfrm>
          <a:prstGeom prst="rect">
            <a:avLst/>
          </a:prstGeom>
          <a:noFill/>
        </p:spPr>
        <p:txBody>
          <a:bodyPr wrap="square" rtlCol="0">
            <a:spAutoFit/>
          </a:bodyPr>
          <a:lstStyle/>
          <a:p>
            <a:pPr>
              <a:lnSpc>
                <a:spcPct val="150000"/>
              </a:lnSpc>
            </a:pPr>
            <a:r>
              <a:rPr lang="en-GB" sz="2400" dirty="0">
                <a:solidFill>
                  <a:schemeClr val="tx1">
                    <a:lumMod val="85000"/>
                    <a:lumOff val="15000"/>
                  </a:schemeClr>
                </a:solidFill>
                <a:latin typeface="Segoe UI" panose="020B0502040204020203" pitchFamily="34" charset="0"/>
                <a:cs typeface="Segoe UI" panose="020B0502040204020203" pitchFamily="34" charset="0"/>
              </a:rPr>
              <a:t>This session aims to provide an opportunity to reflect on:</a:t>
            </a:r>
          </a:p>
          <a:p>
            <a:pPr>
              <a:lnSpc>
                <a:spcPct val="150000"/>
              </a:lnSpc>
            </a:pPr>
            <a:endParaRPr lang="en-GB" dirty="0">
              <a:solidFill>
                <a:schemeClr val="tx1">
                  <a:lumMod val="85000"/>
                  <a:lumOff val="1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What accessibility means to you. </a:t>
            </a: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T</a:t>
            </a:r>
            <a:r>
              <a:rPr lang="en-GB" sz="24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rPr>
              <a:t>he roles and responsibilities of all staff in supporting inclusive accessibility </a:t>
            </a:r>
          </a:p>
          <a:p>
            <a:pPr marL="457200" indent="-457200">
              <a:lnSpc>
                <a:spcPct val="150000"/>
              </a:lnSpc>
              <a:buFont typeface="Arial" panose="020B0604020202020204" pitchFamily="34" charset="0"/>
              <a:buChar char="•"/>
            </a:pPr>
            <a:r>
              <a:rPr lang="en-GB" sz="2400" dirty="0">
                <a:solidFill>
                  <a:schemeClr val="tx1">
                    <a:lumMod val="85000"/>
                    <a:lumOff val="15000"/>
                  </a:schemeClr>
                </a:solidFill>
                <a:latin typeface="Segoe UI" panose="020B0502040204020203" pitchFamily="34" charset="0"/>
                <a:ea typeface="Times New Roman" panose="02020603050405020304" pitchFamily="18" charset="0"/>
                <a:cs typeface="Segoe UI" panose="020B0502040204020203" pitchFamily="34" charset="0"/>
              </a:rPr>
              <a:t>Your next steps in developing a deeper understanding of accessibility .  </a:t>
            </a:r>
            <a:endParaRPr lang="en-GB" sz="2400" dirty="0">
              <a:solidFill>
                <a:schemeClr val="tx1">
                  <a:lumMod val="85000"/>
                  <a:lumOff val="15000"/>
                </a:schemeClr>
              </a:solidFill>
              <a:effectLst/>
              <a:latin typeface="Segoe UI" panose="020B0502040204020203" pitchFamily="34" charset="0"/>
              <a:ea typeface="Times New Roman" panose="02020603050405020304" pitchFamily="18" charset="0"/>
              <a:cs typeface="Segoe UI" panose="020B0502040204020203" pitchFamily="34" charset="0"/>
            </a:endParaRPr>
          </a:p>
        </p:txBody>
      </p:sp>
      <p:pic>
        <p:nvPicPr>
          <p:cNvPr id="2" name="Picture 1" descr="This is image is the National Model for Professional Learning logo. "/>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145293" y="135185"/>
            <a:ext cx="2046706" cy="1978624"/>
          </a:xfrm>
          <a:prstGeom prst="rect">
            <a:avLst/>
          </a:prstGeom>
        </p:spPr>
      </p:pic>
    </p:spTree>
    <p:extLst>
      <p:ext uri="{BB962C8B-B14F-4D97-AF65-F5344CB8AC3E}">
        <p14:creationId xmlns:p14="http://schemas.microsoft.com/office/powerpoint/2010/main" val="1181158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87538"/>
            <a:ext cx="5630221" cy="3702050"/>
          </a:xfrm>
        </p:spPr>
        <p:txBody>
          <a:bodyPr/>
          <a:lstStyle/>
          <a:p>
            <a:r>
              <a:rPr lang="en-GB" dirty="0">
                <a:solidFill>
                  <a:schemeClr val="tx1">
                    <a:lumMod val="75000"/>
                    <a:lumOff val="25000"/>
                  </a:schemeClr>
                </a:solidFill>
                <a:latin typeface="Segoe UI"/>
                <a:cs typeface="Segoe UI"/>
              </a:rPr>
              <a:t>‘The vision of a trauma informed and </a:t>
            </a:r>
            <a:endParaRPr lang="en-GB" dirty="0">
              <a:solidFill>
                <a:schemeClr val="tx1">
                  <a:lumMod val="75000"/>
                  <a:lumOff val="25000"/>
                </a:schemeClr>
              </a:solidFill>
              <a:latin typeface="Segoe UI" panose="020B0502040204020203" pitchFamily="34" charset="0"/>
              <a:cs typeface="Segoe UI" panose="020B0502040204020203" pitchFamily="34" charset="0"/>
            </a:endParaRPr>
          </a:p>
          <a:p>
            <a:r>
              <a:rPr lang="en-GB" dirty="0">
                <a:solidFill>
                  <a:schemeClr val="tx1">
                    <a:lumMod val="75000"/>
                    <a:lumOff val="25000"/>
                  </a:schemeClr>
                </a:solidFill>
                <a:latin typeface="Segoe UI"/>
                <a:cs typeface="Segoe UI"/>
              </a:rPr>
              <a:t>responsive nation that is capable of recognising </a:t>
            </a:r>
            <a:endParaRPr lang="en-GB" dirty="0">
              <a:solidFill>
                <a:schemeClr val="tx1">
                  <a:lumMod val="75000"/>
                  <a:lumOff val="25000"/>
                </a:schemeClr>
              </a:solidFill>
              <a:latin typeface="Segoe UI" panose="020B0502040204020203" pitchFamily="34" charset="0"/>
              <a:cs typeface="Segoe UI" panose="020B0502040204020203" pitchFamily="34" charset="0"/>
            </a:endParaRPr>
          </a:p>
          <a:p>
            <a:r>
              <a:rPr lang="en-GB" dirty="0">
                <a:solidFill>
                  <a:schemeClr val="tx1">
                    <a:lumMod val="75000"/>
                    <a:lumOff val="25000"/>
                  </a:schemeClr>
                </a:solidFill>
                <a:latin typeface="Segoe UI"/>
                <a:cs typeface="Segoe UI"/>
              </a:rPr>
              <a:t>where people are affected by trauma and </a:t>
            </a:r>
            <a:endParaRPr lang="en-GB" dirty="0">
              <a:solidFill>
                <a:schemeClr val="tx1">
                  <a:lumMod val="75000"/>
                  <a:lumOff val="25000"/>
                </a:schemeClr>
              </a:solidFill>
              <a:latin typeface="Segoe UI" panose="020B0502040204020203" pitchFamily="34" charset="0"/>
              <a:cs typeface="Segoe UI" panose="020B0502040204020203" pitchFamily="34" charset="0"/>
            </a:endParaRPr>
          </a:p>
          <a:p>
            <a:r>
              <a:rPr lang="en-GB" dirty="0">
                <a:solidFill>
                  <a:schemeClr val="tx1">
                    <a:lumMod val="75000"/>
                    <a:lumOff val="25000"/>
                  </a:schemeClr>
                </a:solidFill>
                <a:latin typeface="Segoe UI"/>
                <a:cs typeface="Segoe UI"/>
              </a:rPr>
              <a:t>adversity, and that responds in ways that </a:t>
            </a:r>
            <a:endParaRPr lang="en-GB" dirty="0">
              <a:solidFill>
                <a:schemeClr val="tx1">
                  <a:lumMod val="75000"/>
                  <a:lumOff val="25000"/>
                </a:schemeClr>
              </a:solidFill>
              <a:latin typeface="Segoe UI" panose="020B0502040204020203" pitchFamily="34" charset="0"/>
              <a:cs typeface="Segoe UI" panose="020B0502040204020203" pitchFamily="34" charset="0"/>
            </a:endParaRPr>
          </a:p>
          <a:p>
            <a:r>
              <a:rPr lang="en-GB" dirty="0">
                <a:solidFill>
                  <a:schemeClr val="tx1">
                    <a:lumMod val="75000"/>
                    <a:lumOff val="25000"/>
                  </a:schemeClr>
                </a:solidFill>
                <a:latin typeface="Segoe UI"/>
                <a:cs typeface="Segoe UI"/>
              </a:rPr>
              <a:t>prevent further harm, support recovery, address </a:t>
            </a:r>
            <a:endParaRPr lang="en-GB" dirty="0">
              <a:solidFill>
                <a:schemeClr val="tx1">
                  <a:lumMod val="75000"/>
                  <a:lumOff val="25000"/>
                </a:schemeClr>
              </a:solidFill>
              <a:latin typeface="Segoe UI" panose="020B0502040204020203" pitchFamily="34" charset="0"/>
              <a:cs typeface="Segoe UI" panose="020B0502040204020203" pitchFamily="34" charset="0"/>
            </a:endParaRPr>
          </a:p>
          <a:p>
            <a:r>
              <a:rPr lang="en-GB" dirty="0">
                <a:solidFill>
                  <a:schemeClr val="tx1">
                    <a:lumMod val="75000"/>
                    <a:lumOff val="25000"/>
                  </a:schemeClr>
                </a:solidFill>
                <a:latin typeface="Segoe UI"/>
                <a:cs typeface="Segoe UI"/>
              </a:rPr>
              <a:t>inequalities and improve life chances.’</a:t>
            </a:r>
          </a:p>
          <a:p>
            <a:endParaRPr lang="en-GB" dirty="0">
              <a:latin typeface="Segoe UI" panose="020B0502040204020203" pitchFamily="34" charset="0"/>
              <a:cs typeface="Segoe UI" panose="020B0502040204020203" pitchFamily="34" charset="0"/>
            </a:endParaRPr>
          </a:p>
          <a:p>
            <a:r>
              <a:rPr lang="en-GB" dirty="0">
                <a:latin typeface="Segoe UI"/>
                <a:cs typeface="Segoe UI"/>
                <a:hlinkClick r:id="rId3"/>
              </a:rPr>
              <a:t>NES Trauma Informed - National Trauma Training Programme Online Resources Summary (transformingpsychologicaltrauma.scot)</a:t>
            </a:r>
            <a:endParaRPr lang="en-GB" dirty="0">
              <a:latin typeface="Segoe UI"/>
              <a:cs typeface="Segoe UI"/>
            </a:endParaRPr>
          </a:p>
        </p:txBody>
      </p:sp>
      <p:pic>
        <p:nvPicPr>
          <p:cNvPr id="3" name="Picture 2" descr="This is an image to highlight the impact of trauma through a tree. &#10;The roots highlight types of traumatic event and adversity&#10;The leaves show the impact that these events can have on physical and mental health and social outcomes (links to ACEs research)&#10;The trunk shows examples of how we may see the impact of trauma in terms of an individuals behaviour. &#10;"/>
          <p:cNvPicPr>
            <a:picLocks noChangeAspect="1"/>
          </p:cNvPicPr>
          <p:nvPr/>
        </p:nvPicPr>
        <p:blipFill>
          <a:blip r:embed="rId4"/>
          <a:stretch>
            <a:fillRect/>
          </a:stretch>
        </p:blipFill>
        <p:spPr>
          <a:xfrm>
            <a:off x="6944190" y="216752"/>
            <a:ext cx="4667250" cy="6305550"/>
          </a:xfrm>
          <a:prstGeom prst="rect">
            <a:avLst/>
          </a:prstGeom>
        </p:spPr>
      </p:pic>
      <p:sp>
        <p:nvSpPr>
          <p:cNvPr id="4" name="Title 3"/>
          <p:cNvSpPr>
            <a:spLocks noGrp="1"/>
          </p:cNvSpPr>
          <p:nvPr>
            <p:ph type="title"/>
          </p:nvPr>
        </p:nvSpPr>
        <p:spPr/>
        <p:txBody>
          <a:bodyPr/>
          <a:lstStyle/>
          <a:p>
            <a:r>
              <a:rPr lang="en-GB" dirty="0">
                <a:latin typeface="Segoe UI" panose="020B0502040204020203" pitchFamily="34" charset="0"/>
                <a:cs typeface="Segoe UI" panose="020B0502040204020203" pitchFamily="34" charset="0"/>
              </a:rPr>
              <a:t>Trauma is everyone’s business</a:t>
            </a:r>
          </a:p>
        </p:txBody>
      </p:sp>
    </p:spTree>
    <p:extLst>
      <p:ext uri="{BB962C8B-B14F-4D97-AF65-F5344CB8AC3E}">
        <p14:creationId xmlns:p14="http://schemas.microsoft.com/office/powerpoint/2010/main" val="354372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222" y="299960"/>
            <a:ext cx="8127729" cy="711200"/>
          </a:xfrm>
        </p:spPr>
        <p:txBody>
          <a:bodyPr>
            <a:normAutofit/>
          </a:bodyPr>
          <a:lstStyle/>
          <a:p>
            <a:r>
              <a:rPr lang="en-GB" b="1" dirty="0">
                <a:latin typeface="Segoe UI" panose="020B0502040204020203" pitchFamily="34" charset="0"/>
                <a:cs typeface="Segoe UI" panose="020B0502040204020203" pitchFamily="34" charset="0"/>
              </a:rPr>
              <a:t>What is trauma?</a:t>
            </a:r>
          </a:p>
        </p:txBody>
      </p:sp>
      <p:sp>
        <p:nvSpPr>
          <p:cNvPr id="7" name="Rectangle 6" descr="“an event, a series of events or a set of circumstances that is experienced by an individual as physically or emotionally harmful or life threatening.”  (SAMHSA, 2014)&#10;">
            <a:extLst>
              <a:ext uri="{FF2B5EF4-FFF2-40B4-BE49-F238E27FC236}">
                <a16:creationId xmlns:a16="http://schemas.microsoft.com/office/drawing/2014/main" id="{87B6DEBE-3536-45D7-5267-18AF7EE42C16}"/>
              </a:ext>
            </a:extLst>
          </p:cNvPr>
          <p:cNvSpPr/>
          <p:nvPr/>
        </p:nvSpPr>
        <p:spPr>
          <a:xfrm>
            <a:off x="682388" y="1282890"/>
            <a:ext cx="5158854" cy="1897037"/>
          </a:xfrm>
          <a:prstGeom prst="rect">
            <a:avLst/>
          </a:prstGeom>
          <a:solidFill>
            <a:srgbClr val="BBE7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lang="en-GB" sz="2000" dirty="0">
                <a:solidFill>
                  <a:schemeClr val="tx1"/>
                </a:solidFill>
                <a:latin typeface="Segoe UI"/>
                <a:cs typeface="Segoe UI"/>
              </a:rPr>
              <a:t>“an event, a series of events or a set of circumstances that is experienced by an individual as physically or emotionally harmful or life threatening.”  (SAMHSA, 2014)</a:t>
            </a:r>
            <a:endParaRPr lang="en-US" sz="2000" dirty="0">
              <a:solidFill>
                <a:schemeClr val="tx1"/>
              </a:solidFill>
              <a:latin typeface="Segoe UI"/>
              <a:cs typeface="Segoe UI"/>
            </a:endParaRPr>
          </a:p>
        </p:txBody>
      </p:sp>
      <p:sp>
        <p:nvSpPr>
          <p:cNvPr id="3" name="Rectangle 2" descr="(Trauma is) an exceptional experience in which powerful and dangerous stimuli overwhelm the child's capacity to regulate emotions. &#10;"/>
          <p:cNvSpPr/>
          <p:nvPr/>
        </p:nvSpPr>
        <p:spPr>
          <a:xfrm>
            <a:off x="664805" y="3636536"/>
            <a:ext cx="4752163" cy="2062103"/>
          </a:xfrm>
          <a:prstGeom prst="rect">
            <a:avLst/>
          </a:prstGeom>
          <a:solidFill>
            <a:srgbClr val="BBE7E5"/>
          </a:solidFill>
        </p:spPr>
        <p:txBody>
          <a:bodyPr wrap="square">
            <a:spAutoFit/>
          </a:bodyPr>
          <a:lstStyle/>
          <a:p>
            <a:pPr>
              <a:lnSpc>
                <a:spcPct val="110000"/>
              </a:lnSpc>
            </a:pPr>
            <a:r>
              <a:rPr lang="en-GB" sz="2000" dirty="0">
                <a:latin typeface="Segoe UI" panose="020B0502040204020203" pitchFamily="34" charset="0"/>
                <a:cs typeface="Segoe UI" panose="020B0502040204020203" pitchFamily="34" charset="0"/>
              </a:rPr>
              <a:t>(Trauma is) an exceptional experience in which powerful and dangerous stimuli overwhelm the child's capacity to regulate emotions. </a:t>
            </a:r>
          </a:p>
          <a:p>
            <a:endParaRPr lang="en-GB" sz="2000" dirty="0">
              <a:latin typeface="Segoe UI" panose="020B0502040204020203" pitchFamily="34" charset="0"/>
              <a:cs typeface="Segoe UI" panose="020B0502040204020203" pitchFamily="34" charset="0"/>
            </a:endParaRPr>
          </a:p>
          <a:p>
            <a:r>
              <a:rPr lang="en-GB" sz="2000" dirty="0">
                <a:latin typeface="Segoe UI" panose="020B0502040204020203" pitchFamily="34" charset="0"/>
                <a:cs typeface="Segoe UI" panose="020B0502040204020203" pitchFamily="34" charset="0"/>
              </a:rPr>
              <a:t>(Early Trauma Treatment Network, ND)</a:t>
            </a:r>
          </a:p>
        </p:txBody>
      </p:sp>
      <p:sp>
        <p:nvSpPr>
          <p:cNvPr id="8" name="Rectangle 7" descr="Trauma is the unique individual experience of an event or enduring conditions in which the individual's ability to integrate his/her emotional experience is overwhelmed and the individual experiences (either objectively or subjectively) a threat to his/her life, bodily integrity, or that of a caregiver or family &#10;">
            <a:extLst>
              <a:ext uri="{FF2B5EF4-FFF2-40B4-BE49-F238E27FC236}">
                <a16:creationId xmlns:a16="http://schemas.microsoft.com/office/drawing/2014/main" id="{62E4A608-0C15-1D36-CB8F-E696BD969083}"/>
              </a:ext>
            </a:extLst>
          </p:cNvPr>
          <p:cNvSpPr/>
          <p:nvPr/>
        </p:nvSpPr>
        <p:spPr>
          <a:xfrm>
            <a:off x="6307539" y="1269241"/>
            <a:ext cx="5158854" cy="3562065"/>
          </a:xfrm>
          <a:prstGeom prst="rect">
            <a:avLst/>
          </a:prstGeom>
          <a:solidFill>
            <a:srgbClr val="BBE7E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10000"/>
              </a:lnSpc>
            </a:pPr>
            <a:r>
              <a:rPr lang="en-GB" sz="2000" dirty="0">
                <a:solidFill>
                  <a:schemeClr val="tx1"/>
                </a:solidFill>
                <a:latin typeface="Segoe UI"/>
                <a:cs typeface="Segoe UI"/>
              </a:rPr>
              <a:t>Trauma is the unique individual experience of an event or enduring conditions in which the individual's ability to integrate his/her emotional experience is overwhelmed and the individual experiences (either objectively or subjectively) a threat to his/her life, bodily integrity, or that of a caregiver or family </a:t>
            </a:r>
            <a:endParaRPr lang="en-US" sz="2000" dirty="0">
              <a:latin typeface="Segoe UI"/>
              <a:cs typeface="Segoe UI"/>
            </a:endParaRPr>
          </a:p>
          <a:p>
            <a:endParaRPr lang="en-GB" sz="2000" dirty="0">
              <a:solidFill>
                <a:schemeClr val="tx1"/>
              </a:solidFill>
              <a:latin typeface="Segoe UI" panose="020B0502040204020203" pitchFamily="34" charset="0"/>
              <a:cs typeface="Segoe UI" panose="020B0502040204020203" pitchFamily="34" charset="0"/>
            </a:endParaRPr>
          </a:p>
          <a:p>
            <a:r>
              <a:rPr lang="en-GB" sz="2000" dirty="0">
                <a:solidFill>
                  <a:schemeClr val="tx1"/>
                </a:solidFill>
                <a:latin typeface="Segoe UI"/>
                <a:cs typeface="Segoe UI"/>
              </a:rPr>
              <a:t>(</a:t>
            </a:r>
            <a:r>
              <a:rPr lang="en-GB" sz="2000" dirty="0" err="1">
                <a:solidFill>
                  <a:schemeClr val="tx1"/>
                </a:solidFill>
                <a:latin typeface="Segoe UI"/>
                <a:cs typeface="Segoe UI"/>
              </a:rPr>
              <a:t>Saakvitne</a:t>
            </a:r>
            <a:r>
              <a:rPr lang="en-GB" sz="2000" dirty="0">
                <a:solidFill>
                  <a:schemeClr val="tx1"/>
                </a:solidFill>
                <a:latin typeface="Segoe UI"/>
                <a:cs typeface="Segoe UI"/>
              </a:rPr>
              <a:t>, K. et al, 2000).</a:t>
            </a:r>
          </a:p>
        </p:txBody>
      </p:sp>
    </p:spTree>
    <p:extLst>
      <p:ext uri="{BB962C8B-B14F-4D97-AF65-F5344CB8AC3E}">
        <p14:creationId xmlns:p14="http://schemas.microsoft.com/office/powerpoint/2010/main" val="167809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619" y="386049"/>
            <a:ext cx="11049507" cy="782320"/>
          </a:xfrm>
        </p:spPr>
        <p:txBody>
          <a:bodyPr/>
          <a:lstStyle/>
          <a:p>
            <a:r>
              <a:rPr lang="en-GB" dirty="0">
                <a:latin typeface="Segoe UI" panose="020B0502040204020203" pitchFamily="34" charset="0"/>
                <a:cs typeface="Segoe UI" panose="020B0502040204020203" pitchFamily="34" charset="0"/>
              </a:rPr>
              <a:t>What is Trauma?</a:t>
            </a:r>
            <a:endParaRPr lang="en-GB" dirty="0">
              <a:solidFill>
                <a:srgbClr val="00ABB5"/>
              </a:solidFill>
              <a:latin typeface="Segoe UI" panose="020B0502040204020203" pitchFamily="34" charset="0"/>
              <a:cs typeface="Segoe UI" panose="020B0502040204020203" pitchFamily="34" charset="0"/>
            </a:endParaRPr>
          </a:p>
        </p:txBody>
      </p:sp>
      <p:sp>
        <p:nvSpPr>
          <p:cNvPr id="3" name="TextBox 2">
            <a:extLst>
              <a:ext uri="{FF2B5EF4-FFF2-40B4-BE49-F238E27FC236}">
                <a16:creationId xmlns:a16="http://schemas.microsoft.com/office/drawing/2014/main" id="{9E79C60A-81C1-186F-6120-5278716F0266}"/>
              </a:ext>
            </a:extLst>
          </p:cNvPr>
          <p:cNvSpPr txBox="1"/>
          <p:nvPr/>
        </p:nvSpPr>
        <p:spPr>
          <a:xfrm>
            <a:off x="498569" y="1240668"/>
            <a:ext cx="10910959" cy="4441216"/>
          </a:xfrm>
          <a:prstGeom prst="rect">
            <a:avLst/>
          </a:prstGeom>
          <a:solidFill>
            <a:srgbClr val="BBE7E5"/>
          </a:solidFill>
        </p:spPr>
        <p:txBody>
          <a:bodyPr wrap="square" rtlCol="0">
            <a:spAutoFit/>
          </a:bodyPr>
          <a:lstStyle/>
          <a:p>
            <a:pPr marL="342900" lvl="0" indent="-342900" algn="l">
              <a:lnSpc>
                <a:spcPct val="130000"/>
              </a:lnSpc>
              <a:spcBef>
                <a:spcPts val="600"/>
              </a:spcBef>
              <a:spcAft>
                <a:spcPts val="0"/>
              </a:spcAft>
              <a:buFont typeface="Symbol" panose="05050102010706020507" pitchFamily="18" charset="2"/>
              <a:buChar char=""/>
            </a:pPr>
            <a:r>
              <a:rPr lang="en-GB" sz="2400" dirty="0">
                <a:solidFill>
                  <a:schemeClr val="tx1">
                    <a:lumMod val="75000"/>
                    <a:lumOff val="25000"/>
                  </a:schemeClr>
                </a:solidFill>
                <a:effectLst/>
                <a:latin typeface="Segoe UI"/>
                <a:cs typeface="Segoe UI"/>
              </a:rPr>
              <a:t>Trauma is our emotional response to distressing events or experiences</a:t>
            </a:r>
          </a:p>
          <a:p>
            <a:pPr marL="342900" lvl="0" indent="-342900" algn="l">
              <a:lnSpc>
                <a:spcPct val="130000"/>
              </a:lnSpc>
              <a:spcBef>
                <a:spcPts val="600"/>
              </a:spcBef>
              <a:spcAft>
                <a:spcPts val="0"/>
              </a:spcAft>
              <a:buFont typeface="Symbol" panose="05050102010706020507" pitchFamily="18" charset="2"/>
              <a:buChar char=""/>
            </a:pPr>
            <a:r>
              <a:rPr lang="en-GB" sz="2400" b="0" dirty="0">
                <a:solidFill>
                  <a:schemeClr val="tx1">
                    <a:lumMod val="75000"/>
                    <a:lumOff val="25000"/>
                  </a:schemeClr>
                </a:solidFill>
                <a:effectLst/>
                <a:latin typeface="Segoe UI"/>
                <a:cs typeface="Segoe UI"/>
              </a:rPr>
              <a:t>We are </a:t>
            </a:r>
            <a:r>
              <a:rPr lang="en-GB" sz="2400" dirty="0">
                <a:solidFill>
                  <a:schemeClr val="tx1">
                    <a:lumMod val="75000"/>
                    <a:lumOff val="25000"/>
                  </a:schemeClr>
                </a:solidFill>
                <a:effectLst/>
                <a:latin typeface="Segoe UI"/>
                <a:cs typeface="Segoe UI"/>
              </a:rPr>
              <a:t>unlikely to go through life without encountering some kind of trauma</a:t>
            </a:r>
          </a:p>
          <a:p>
            <a:pPr marL="342900" lvl="0" indent="-342900" algn="l">
              <a:lnSpc>
                <a:spcPct val="130000"/>
              </a:lnSpc>
              <a:spcBef>
                <a:spcPts val="600"/>
              </a:spcBef>
              <a:spcAft>
                <a:spcPts val="0"/>
              </a:spcAft>
              <a:buFont typeface="Symbol" panose="05050102010706020507" pitchFamily="18" charset="2"/>
              <a:buChar char=""/>
            </a:pPr>
            <a:r>
              <a:rPr lang="en-GB" sz="2400" dirty="0">
                <a:solidFill>
                  <a:schemeClr val="tx1">
                    <a:lumMod val="75000"/>
                    <a:lumOff val="25000"/>
                  </a:schemeClr>
                </a:solidFill>
                <a:effectLst/>
                <a:latin typeface="Segoe UI"/>
                <a:cs typeface="Segoe UI"/>
              </a:rPr>
              <a:t>Trauma can be caused by sudden, unpredictable frightening </a:t>
            </a:r>
            <a:r>
              <a:rPr lang="en-GB" sz="2400" b="1" dirty="0">
                <a:solidFill>
                  <a:schemeClr val="tx1">
                    <a:lumMod val="75000"/>
                    <a:lumOff val="25000"/>
                  </a:schemeClr>
                </a:solidFill>
                <a:effectLst/>
                <a:latin typeface="Segoe UI"/>
                <a:cs typeface="Segoe UI"/>
              </a:rPr>
              <a:t>events</a:t>
            </a:r>
            <a:r>
              <a:rPr lang="en-GB" sz="2400" dirty="0">
                <a:solidFill>
                  <a:schemeClr val="tx1">
                    <a:lumMod val="75000"/>
                    <a:lumOff val="25000"/>
                  </a:schemeClr>
                </a:solidFill>
                <a:effectLst/>
                <a:latin typeface="Segoe UI"/>
                <a:cs typeface="Segoe UI"/>
              </a:rPr>
              <a:t> or can be caused by longer term </a:t>
            </a:r>
            <a:r>
              <a:rPr lang="en-GB" sz="2400" b="1" dirty="0">
                <a:solidFill>
                  <a:schemeClr val="tx1">
                    <a:lumMod val="75000"/>
                    <a:lumOff val="25000"/>
                  </a:schemeClr>
                </a:solidFill>
                <a:effectLst/>
                <a:latin typeface="Segoe UI"/>
                <a:cs typeface="Segoe UI"/>
              </a:rPr>
              <a:t>experiences</a:t>
            </a:r>
            <a:r>
              <a:rPr lang="en-GB" sz="2400" dirty="0">
                <a:solidFill>
                  <a:schemeClr val="tx1">
                    <a:lumMod val="75000"/>
                    <a:lumOff val="25000"/>
                  </a:schemeClr>
                </a:solidFill>
                <a:effectLst/>
                <a:latin typeface="Segoe UI"/>
                <a:cs typeface="Segoe UI"/>
              </a:rPr>
              <a:t> such as witnessing violence</a:t>
            </a:r>
            <a:r>
              <a:rPr lang="en-GB" sz="2400" baseline="0" dirty="0">
                <a:solidFill>
                  <a:schemeClr val="tx1">
                    <a:lumMod val="75000"/>
                    <a:lumOff val="25000"/>
                  </a:schemeClr>
                </a:solidFill>
                <a:effectLst/>
                <a:latin typeface="Segoe UI"/>
                <a:cs typeface="Segoe UI"/>
              </a:rPr>
              <a:t> or abuse</a:t>
            </a:r>
            <a:r>
              <a:rPr lang="en-GB" sz="2400" dirty="0">
                <a:solidFill>
                  <a:schemeClr val="tx1">
                    <a:lumMod val="75000"/>
                    <a:lumOff val="25000"/>
                  </a:schemeClr>
                </a:solidFill>
                <a:effectLst/>
                <a:latin typeface="Segoe UI"/>
                <a:cs typeface="Segoe UI"/>
              </a:rPr>
              <a:t>, living in a traumatic atmosphere, or being </a:t>
            </a:r>
            <a:r>
              <a:rPr lang="en-GB" sz="2400" b="1" dirty="0">
                <a:solidFill>
                  <a:schemeClr val="tx1">
                    <a:lumMod val="75000"/>
                    <a:lumOff val="25000"/>
                  </a:schemeClr>
                </a:solidFill>
                <a:effectLst/>
                <a:latin typeface="Segoe UI"/>
                <a:cs typeface="Segoe UI"/>
              </a:rPr>
              <a:t>emotionally </a:t>
            </a:r>
            <a:r>
              <a:rPr lang="en-GB" sz="2400" dirty="0">
                <a:solidFill>
                  <a:schemeClr val="tx1">
                    <a:lumMod val="75000"/>
                    <a:lumOff val="25000"/>
                  </a:schemeClr>
                </a:solidFill>
                <a:effectLst/>
                <a:latin typeface="Segoe UI"/>
                <a:cs typeface="Segoe UI"/>
              </a:rPr>
              <a:t>affected by trauma in</a:t>
            </a:r>
            <a:r>
              <a:rPr lang="en-GB" sz="2400" baseline="0" dirty="0">
                <a:solidFill>
                  <a:schemeClr val="tx1">
                    <a:lumMod val="75000"/>
                    <a:lumOff val="25000"/>
                  </a:schemeClr>
                </a:solidFill>
                <a:effectLst/>
                <a:latin typeface="Segoe UI"/>
                <a:cs typeface="Segoe UI"/>
              </a:rPr>
              <a:t> the </a:t>
            </a:r>
            <a:r>
              <a:rPr lang="en-GB" sz="2400" dirty="0">
                <a:solidFill>
                  <a:schemeClr val="tx1">
                    <a:lumMod val="75000"/>
                    <a:lumOff val="25000"/>
                  </a:schemeClr>
                </a:solidFill>
                <a:effectLst/>
                <a:latin typeface="Segoe UI"/>
                <a:cs typeface="Segoe UI"/>
              </a:rPr>
              <a:t>community</a:t>
            </a:r>
          </a:p>
          <a:p>
            <a:pPr marL="342900" lvl="0" indent="-342900" algn="l">
              <a:lnSpc>
                <a:spcPct val="130000"/>
              </a:lnSpc>
              <a:spcBef>
                <a:spcPts val="600"/>
              </a:spcBef>
              <a:spcAft>
                <a:spcPts val="0"/>
              </a:spcAft>
              <a:buFont typeface="Symbol" panose="05050102010706020507" pitchFamily="18" charset="2"/>
              <a:buChar char=""/>
            </a:pPr>
            <a:r>
              <a:rPr lang="en-GB" sz="2400" b="1" kern="1200" dirty="0">
                <a:solidFill>
                  <a:schemeClr val="tx1">
                    <a:lumMod val="75000"/>
                    <a:lumOff val="25000"/>
                  </a:schemeClr>
                </a:solidFill>
                <a:effectLst/>
                <a:latin typeface="Segoe UI"/>
                <a:ea typeface="+mn-ea"/>
                <a:cs typeface="Segoe UI"/>
              </a:rPr>
              <a:t>Trauma is personal </a:t>
            </a:r>
            <a:r>
              <a:rPr lang="en-GB" sz="2400" kern="1200" dirty="0">
                <a:solidFill>
                  <a:schemeClr val="tx1">
                    <a:lumMod val="75000"/>
                    <a:lumOff val="25000"/>
                  </a:schemeClr>
                </a:solidFill>
                <a:effectLst/>
                <a:latin typeface="Segoe UI"/>
                <a:ea typeface="+mn-ea"/>
                <a:cs typeface="Segoe UI"/>
              </a:rPr>
              <a:t>and cannot be predicted by someone else’s reaction to a similar experience</a:t>
            </a:r>
            <a:endParaRPr lang="en-GB" sz="2400" dirty="0">
              <a:solidFill>
                <a:schemeClr val="tx1">
                  <a:lumMod val="75000"/>
                  <a:lumOff val="25000"/>
                </a:schemeClr>
              </a:solidFill>
              <a:effectLst/>
              <a:latin typeface="Segoe UI"/>
              <a:ea typeface="Times New Roman" panose="02020603050405020304" pitchFamily="18" charset="0"/>
              <a:cs typeface="Segoe UI"/>
            </a:endParaRPr>
          </a:p>
          <a:p>
            <a:endParaRPr lang="en-GB" dirty="0"/>
          </a:p>
        </p:txBody>
      </p:sp>
    </p:spTree>
    <p:extLst>
      <p:ext uri="{BB962C8B-B14F-4D97-AF65-F5344CB8AC3E}">
        <p14:creationId xmlns:p14="http://schemas.microsoft.com/office/powerpoint/2010/main" val="4005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5740" y="355970"/>
            <a:ext cx="8127729" cy="711200"/>
          </a:xfrm>
        </p:spPr>
        <p:txBody>
          <a:bodyPr>
            <a:normAutofit/>
          </a:bodyPr>
          <a:lstStyle/>
          <a:p>
            <a:r>
              <a:rPr lang="en-GB" b="1" dirty="0">
                <a:latin typeface="Segoe UI" panose="020B0502040204020203" pitchFamily="34" charset="0"/>
                <a:cs typeface="Segoe UI" panose="020B0502040204020203" pitchFamily="34" charset="0"/>
              </a:rPr>
              <a:t>Types of trauma</a:t>
            </a:r>
          </a:p>
        </p:txBody>
      </p:sp>
      <p:sp>
        <p:nvSpPr>
          <p:cNvPr id="4" name="TextBox 3">
            <a:extLst>
              <a:ext uri="{FF2B5EF4-FFF2-40B4-BE49-F238E27FC236}">
                <a16:creationId xmlns:a16="http://schemas.microsoft.com/office/drawing/2014/main" id="{F09752C3-78BE-2D77-E74C-A691A447757C}"/>
              </a:ext>
            </a:extLst>
          </p:cNvPr>
          <p:cNvSpPr txBox="1"/>
          <p:nvPr/>
        </p:nvSpPr>
        <p:spPr>
          <a:xfrm>
            <a:off x="852616" y="1470454"/>
            <a:ext cx="4794422" cy="1723485"/>
          </a:xfrm>
          <a:prstGeom prst="rect">
            <a:avLst/>
          </a:prstGeom>
          <a:solidFill>
            <a:srgbClr val="BBE7E5"/>
          </a:solidFill>
        </p:spPr>
        <p:txBody>
          <a:bodyPr wrap="square" rtlCol="0">
            <a:spAutoFit/>
          </a:bodyPr>
          <a:lstStyle/>
          <a:p>
            <a:pPr>
              <a:lnSpc>
                <a:spcPct val="120000"/>
              </a:lnSpc>
            </a:pPr>
            <a:r>
              <a:rPr lang="en-GB" altLang="en-US" b="1" dirty="0">
                <a:latin typeface="Segoe UI" panose="020B0502040204020203" pitchFamily="34" charset="0"/>
                <a:cs typeface="Segoe UI" panose="020B0502040204020203" pitchFamily="34" charset="0"/>
              </a:rPr>
              <a:t>Complex trauma </a:t>
            </a:r>
            <a:r>
              <a:rPr lang="en-GB" altLang="en-US" dirty="0">
                <a:latin typeface="Segoe UI" panose="020B0502040204020203" pitchFamily="34" charset="0"/>
                <a:cs typeface="Segoe UI" panose="020B0502040204020203" pitchFamily="34" charset="0"/>
              </a:rPr>
              <a:t>involves interpersonal threat, violence and violation.  It may involve multiple incidents.  Examples include child abuse, bullying, domestic violence, rape and war</a:t>
            </a:r>
            <a:endParaRPr lang="en-GB" dirty="0">
              <a:latin typeface="Segoe UI" panose="020B0502040204020203" pitchFamily="34" charset="0"/>
              <a:cs typeface="Segoe UI" panose="020B0502040204020203" pitchFamily="34" charset="0"/>
            </a:endParaRPr>
          </a:p>
        </p:txBody>
      </p:sp>
      <p:sp>
        <p:nvSpPr>
          <p:cNvPr id="6" name="TextBox 5">
            <a:extLst>
              <a:ext uri="{FF2B5EF4-FFF2-40B4-BE49-F238E27FC236}">
                <a16:creationId xmlns:a16="http://schemas.microsoft.com/office/drawing/2014/main" id="{83CA97F3-CF55-8D57-A5A7-AEED8CFC5B08}"/>
              </a:ext>
            </a:extLst>
          </p:cNvPr>
          <p:cNvSpPr txBox="1"/>
          <p:nvPr/>
        </p:nvSpPr>
        <p:spPr>
          <a:xfrm>
            <a:off x="794952" y="3884140"/>
            <a:ext cx="4794422" cy="1391086"/>
          </a:xfrm>
          <a:prstGeom prst="rect">
            <a:avLst/>
          </a:prstGeom>
          <a:solidFill>
            <a:srgbClr val="BBE7E5"/>
          </a:solidFill>
        </p:spPr>
        <p:txBody>
          <a:bodyPr wrap="square" rtlCol="0">
            <a:spAutoFit/>
          </a:bodyPr>
          <a:lstStyle/>
          <a:p>
            <a:pPr>
              <a:lnSpc>
                <a:spcPct val="120000"/>
              </a:lnSpc>
            </a:pPr>
            <a:r>
              <a:rPr lang="en-GB" altLang="en-US" b="1" dirty="0">
                <a:latin typeface="Segoe UI" panose="020B0502040204020203" pitchFamily="34" charset="0"/>
                <a:cs typeface="Segoe UI" panose="020B0502040204020203" pitchFamily="34" charset="0"/>
              </a:rPr>
              <a:t>Collective trauma </a:t>
            </a:r>
            <a:r>
              <a:rPr lang="en-GB" altLang="en-US" dirty="0">
                <a:latin typeface="Segoe UI" panose="020B0502040204020203" pitchFamily="34" charset="0"/>
                <a:cs typeface="Segoe UI" panose="020B0502040204020203" pitchFamily="34" charset="0"/>
              </a:rPr>
              <a:t>the psychological reactions to a traumatic event that affects an entire society</a:t>
            </a:r>
            <a:endParaRPr lang="en-GB" dirty="0">
              <a:latin typeface="Segoe UI" panose="020B0502040204020203" pitchFamily="34" charset="0"/>
              <a:cs typeface="Segoe UI" panose="020B0502040204020203" pitchFamily="34" charset="0"/>
            </a:endParaRPr>
          </a:p>
          <a:p>
            <a:pPr>
              <a:lnSpc>
                <a:spcPct val="120000"/>
              </a:lnSpc>
            </a:pPr>
            <a:endParaRPr lang="en-GB" dirty="0">
              <a:latin typeface="Segoe UI" panose="020B0502040204020203" pitchFamily="34" charset="0"/>
              <a:cs typeface="Segoe UI" panose="020B0502040204020203" pitchFamily="34" charset="0"/>
            </a:endParaRPr>
          </a:p>
        </p:txBody>
      </p:sp>
      <p:sp>
        <p:nvSpPr>
          <p:cNvPr id="5" name="TextBox 4">
            <a:extLst>
              <a:ext uri="{FF2B5EF4-FFF2-40B4-BE49-F238E27FC236}">
                <a16:creationId xmlns:a16="http://schemas.microsoft.com/office/drawing/2014/main" id="{3FA22404-08CB-3E57-E85E-3C04139B5FEE}"/>
              </a:ext>
            </a:extLst>
          </p:cNvPr>
          <p:cNvSpPr txBox="1"/>
          <p:nvPr/>
        </p:nvSpPr>
        <p:spPr>
          <a:xfrm>
            <a:off x="6343134" y="1462215"/>
            <a:ext cx="4794422" cy="1494961"/>
          </a:xfrm>
          <a:prstGeom prst="rect">
            <a:avLst/>
          </a:prstGeom>
          <a:solidFill>
            <a:srgbClr val="BBE7E5"/>
          </a:solidFill>
        </p:spPr>
        <p:txBody>
          <a:bodyPr wrap="square" rtlCol="0">
            <a:spAutoFit/>
          </a:bodyPr>
          <a:lstStyle/>
          <a:p>
            <a:pPr>
              <a:lnSpc>
                <a:spcPct val="130000"/>
              </a:lnSpc>
            </a:pPr>
            <a:r>
              <a:rPr lang="en-GB" altLang="en-US" b="1" dirty="0">
                <a:latin typeface="Segoe UI" panose="020B0502040204020203" pitchFamily="34" charset="0"/>
                <a:cs typeface="Segoe UI" panose="020B0502040204020203" pitchFamily="34" charset="0"/>
              </a:rPr>
              <a:t>Simple trauma </a:t>
            </a:r>
            <a:r>
              <a:rPr lang="en-GB" altLang="en-US" dirty="0">
                <a:latin typeface="Segoe UI" panose="020B0502040204020203" pitchFamily="34" charset="0"/>
                <a:cs typeface="Segoe UI" panose="020B0502040204020203" pitchFamily="34" charset="0"/>
              </a:rPr>
              <a:t>involves experiences of events that are life threatening and/or have the potential to cause serious injury, e.g. car accidents, fires</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40160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_templat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C8A5"/>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FFFFFF"/>
        </a:dk1>
        <a:lt1>
          <a:srgbClr val="FFFFFF"/>
        </a:lt1>
        <a:dk2>
          <a:srgbClr val="FFFFFF"/>
        </a:dk2>
        <a:lt2>
          <a:srgbClr val="808080"/>
        </a:lt2>
        <a:accent1>
          <a:srgbClr val="009BAA"/>
        </a:accent1>
        <a:accent2>
          <a:srgbClr val="B2D235"/>
        </a:accent2>
        <a:accent3>
          <a:srgbClr val="FFFFFF"/>
        </a:accent3>
        <a:accent4>
          <a:srgbClr val="DADADA"/>
        </a:accent4>
        <a:accent5>
          <a:srgbClr val="AACBD2"/>
        </a:accent5>
        <a:accent6>
          <a:srgbClr val="A1BE2F"/>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S PP Template [Read-Only]" id="{E55B8936-238F-4F77-8005-0E2AAAB176B4}" vid="{4D095C7D-278B-4A8B-99B7-885BFCD3B26E}"/>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etadata xmlns="http://www.objective.com/ecm/document/metadata/53D26341A57B383EE0540010E0463CCA" version="1.0.0">
  <systemFields>
    <field name="Objective-Id">
      <value order="0">A21498026</value>
    </field>
    <field name="Objective-Title">
      <value order="0">ES PP Template</value>
    </field>
    <field name="Objective-Description">
      <value order="0"/>
    </field>
    <field name="Objective-CreationStamp">
      <value order="0">2018-07-03T15:47:18Z</value>
    </field>
    <field name="Objective-IsApproved">
      <value order="0">false</value>
    </field>
    <field name="Objective-IsPublished">
      <value order="0">false</value>
    </field>
    <field name="Objective-DatePublished">
      <value order="0"/>
    </field>
    <field name="Objective-ModificationStamp">
      <value order="0">2018-07-03T15:47:33Z</value>
    </field>
    <field name="Objective-Owner">
      <value order="0">Gore, Hazel H (Z612349)</value>
    </field>
    <field name="Objective-Path">
      <value order="0">Objective Global Folder:SG File Plan:Administration:Corporate strategy:Communications:General: Communications:Education Scotland: Communications: Branding and Templates: 2016-2021</value>
    </field>
    <field name="Objective-Parent">
      <value order="0">Education Scotland: Communications: Branding and Templates: 2016-2021</value>
    </field>
    <field name="Objective-State">
      <value order="0">Being Drafted</value>
    </field>
    <field name="Objective-VersionId">
      <value order="0">vA30249846</value>
    </field>
    <field name="Objective-Version">
      <value order="0">0.2</value>
    </field>
    <field name="Objective-VersionNumber">
      <value order="0">2</value>
    </field>
    <field name="Objective-VersionComment">
      <value order="0"/>
    </field>
    <field name="Objective-FileNumber">
      <value order="0">qA635530</value>
    </field>
    <field name="Objective-Classification">
      <value order="0">OFFICIAL</value>
    </field>
    <field name="Objective-Caveats">
      <value order="0">Caveat for access to SG Fileplan</value>
    </field>
  </systemFields>
  <catalogues>
    <catalogue name="Document Type Catalogue" type="type" ori="id:cA35">
      <field name="Objective-Connect Creator">
        <value order="0"/>
      </field>
      <field name="Objective-Date Received">
        <value order="0"/>
      </field>
      <field name="Objective-Date of Original">
        <value order="0"/>
      </field>
      <field name="Objective-SG Web Publication - Category">
        <value order="0"/>
      </field>
      <field name="Objective-SG Web Publication - Category 2 Classification">
        <value order="0"/>
      </field>
    </catalogue>
  </catalogues>
</metadata>
</file>

<file path=customXml/item2.xml><?xml version="1.0" encoding="utf-8"?>
<ct:contentTypeSchema xmlns:ct="http://schemas.microsoft.com/office/2006/metadata/contentType" xmlns:ma="http://schemas.microsoft.com/office/2006/metadata/properties/metaAttributes" ct:_="" ma:_="" ma:contentTypeName="Document" ma:contentTypeID="0x0101004E607A103A348F4B8DE30DB8BCF09D6B" ma:contentTypeVersion="16" ma:contentTypeDescription="Create a new document." ma:contentTypeScope="" ma:versionID="ae985a474ed3b4de5b0a751b2e7f27c2">
  <xsd:schema xmlns:xsd="http://www.w3.org/2001/XMLSchema" xmlns:xs="http://www.w3.org/2001/XMLSchema" xmlns:p="http://schemas.microsoft.com/office/2006/metadata/properties" xmlns:ns2="a051077f-6078-4466-a38f-b6d930d916b1" xmlns:ns3="07478566-c77e-4a5d-9cf3-8b922a5f4212" targetNamespace="http://schemas.microsoft.com/office/2006/metadata/properties" ma:root="true" ma:fieldsID="85b99e936812d3722e761a48bd7b51bc" ns2:_="" ns3:_="">
    <xsd:import namespace="a051077f-6078-4466-a38f-b6d930d916b1"/>
    <xsd:import namespace="07478566-c77e-4a5d-9cf3-8b922a5f421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51077f-6078-4466-a38f-b6d930d916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7478566-c77e-4a5d-9cf3-8b922a5f421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344a44f-f91e-4cc6-a2d5-5690c0471061}" ma:internalName="TaxCatchAll" ma:showField="CatchAllData" ma:web="07478566-c77e-4a5d-9cf3-8b922a5f421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051077f-6078-4466-a38f-b6d930d916b1">
      <Terms xmlns="http://schemas.microsoft.com/office/infopath/2007/PartnerControls"/>
    </lcf76f155ced4ddcb4097134ff3c332f>
    <TaxCatchAll xmlns="07478566-c77e-4a5d-9cf3-8b922a5f4212" xsi:nil="true"/>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2.xml><?xml version="1.0" encoding="utf-8"?>
<ds:datastoreItem xmlns:ds="http://schemas.openxmlformats.org/officeDocument/2006/customXml" ds:itemID="{7C5CA4A2-C6BC-484E-9B80-641394084FB9}">
  <ds:schemaRefs>
    <ds:schemaRef ds:uri="07478566-c77e-4a5d-9cf3-8b922a5f4212"/>
    <ds:schemaRef ds:uri="a051077f-6078-4466-a38f-b6d930d916b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D7967039-C71A-4B84-9858-0728C216CC08}">
  <ds:schemaRefs>
    <ds:schemaRef ds:uri="http://purl.org/dc/dcmitype/"/>
    <ds:schemaRef ds:uri="a051077f-6078-4466-a38f-b6d930d916b1"/>
    <ds:schemaRef ds:uri="http://purl.org/dc/elements/1.1/"/>
    <ds:schemaRef ds:uri="07478566-c77e-4a5d-9cf3-8b922a5f4212"/>
    <ds:schemaRef ds:uri="http://schemas.microsoft.com/office/2006/documentManagement/types"/>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 ds:uri="http://purl.org/dc/terms/"/>
  </ds:schemaRefs>
</ds:datastoreItem>
</file>

<file path=customXml/itemProps4.xml><?xml version="1.0" encoding="utf-8"?>
<ds:datastoreItem xmlns:ds="http://schemas.openxmlformats.org/officeDocument/2006/customXml" ds:itemID="{FE75B553-2AE0-4B0C-913C-4B15DEBD22D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ES PP Template</Template>
  <TotalTime>100</TotalTime>
  <Words>2492</Words>
  <Application>Microsoft Office PowerPoint</Application>
  <PresentationFormat>Widescreen</PresentationFormat>
  <Paragraphs>207</Paragraphs>
  <Slides>16</Slides>
  <Notes>16</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Arial</vt:lpstr>
      <vt:lpstr>Calibri</vt:lpstr>
      <vt:lpstr>Lucida Grande</vt:lpstr>
      <vt:lpstr>Segoe UI</vt:lpstr>
      <vt:lpstr>Symbol</vt:lpstr>
      <vt:lpstr>Wingdings</vt:lpstr>
      <vt:lpstr>Powerpoint_template</vt:lpstr>
      <vt:lpstr>Powerpoint_template</vt:lpstr>
      <vt:lpstr>Inclusion Wellbeing &amp; Equalities Professional Learning Framework What is trauma?  Level – Informed </vt:lpstr>
      <vt:lpstr>Interconnectivity </vt:lpstr>
      <vt:lpstr>National Model for Professional Learning</vt:lpstr>
      <vt:lpstr>How to use this resource</vt:lpstr>
      <vt:lpstr>Welcome </vt:lpstr>
      <vt:lpstr>Trauma is everyone’s business</vt:lpstr>
      <vt:lpstr>What is trauma?</vt:lpstr>
      <vt:lpstr>What is Trauma?</vt:lpstr>
      <vt:lpstr>Types of trauma</vt:lpstr>
      <vt:lpstr>Developmental trauma </vt:lpstr>
      <vt:lpstr>Developmental trauma – what can this look like?</vt:lpstr>
      <vt:lpstr>Sowing Seeds</vt:lpstr>
      <vt:lpstr>Sowing Seeds video reflection / discussion</vt:lpstr>
      <vt:lpstr>Reflection</vt:lpstr>
      <vt:lpstr>We value your feedback </vt:lpstr>
      <vt:lpstr>For Scotland's learners, with Scotland's educators Do luchd-ionnsachaidh na h-Alba, le luchd-foghlaim Alba </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trauma</dc:title>
  <dc:creator>Gore H (Hazel)</dc:creator>
  <cp:lastModifiedBy>Jeremy Stevenson</cp:lastModifiedBy>
  <cp:revision>111</cp:revision>
  <cp:lastPrinted>2014-02-19T15:05:01Z</cp:lastPrinted>
  <dcterms:created xsi:type="dcterms:W3CDTF">2019-01-11T13:27:44Z</dcterms:created>
  <dcterms:modified xsi:type="dcterms:W3CDTF">2023-12-05T14:58:17Z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0x0101004E607A103A348F4B8DE30DB8BCF09D6B</vt:lpwstr>
  </property>
  <property fmtid="{D5CDD505-2E9C-101B-9397-08002B2CF9AE}" pid="3" name="_dlc_DocIdItemGuid">
    <vt:lpwstr>c74d0d01-22fa-4460-a599-e806a271597e</vt:lpwstr>
  </property>
  <property fmtid="{D5CDD505-2E9C-101B-9397-08002B2CF9AE}" pid="4" name="Objective-Id">
    <vt:lpwstr>A21498026</vt:lpwstr>
  </property>
  <property fmtid="{D5CDD505-2E9C-101B-9397-08002B2CF9AE}" pid="5" name="Objective-Title">
    <vt:lpwstr>ES PP Template</vt:lpwstr>
  </property>
  <property fmtid="{D5CDD505-2E9C-101B-9397-08002B2CF9AE}" pid="6" name="Objective-Description">
    <vt:lpwstr/>
  </property>
  <property fmtid="{D5CDD505-2E9C-101B-9397-08002B2CF9AE}" pid="7" name="Objective-CreationStamp">
    <vt:filetime>2018-07-03T15:47:23Z</vt:filetime>
  </property>
  <property fmtid="{D5CDD505-2E9C-101B-9397-08002B2CF9AE}" pid="8" name="Objective-IsApproved">
    <vt:bool>false</vt:bool>
  </property>
  <property fmtid="{D5CDD505-2E9C-101B-9397-08002B2CF9AE}" pid="9" name="Objective-IsPublished">
    <vt:bool>false</vt:bool>
  </property>
  <property fmtid="{D5CDD505-2E9C-101B-9397-08002B2CF9AE}" pid="10" name="Objective-DatePublished">
    <vt:lpwstr/>
  </property>
  <property fmtid="{D5CDD505-2E9C-101B-9397-08002B2CF9AE}" pid="11" name="Objective-ModificationStamp">
    <vt:filetime>2018-07-18T13:20:05Z</vt:filetime>
  </property>
  <property fmtid="{D5CDD505-2E9C-101B-9397-08002B2CF9AE}" pid="12" name="Objective-Owner">
    <vt:lpwstr>Gore, Hazel H (Z612349)</vt:lpwstr>
  </property>
  <property fmtid="{D5CDD505-2E9C-101B-9397-08002B2CF9AE}" pid="13" name="Objective-Path">
    <vt:lpwstr>Objective Global Folder:SG File Plan:Administration:Corporate strategy:Communications:General: Communications:Education Scotland: Communications: Branding and Templates: 2016-2021:</vt:lpwstr>
  </property>
  <property fmtid="{D5CDD505-2E9C-101B-9397-08002B2CF9AE}" pid="14" name="Objective-Parent">
    <vt:lpwstr>Education Scotland: Communications: Branding and Templates: 2016-2021</vt:lpwstr>
  </property>
  <property fmtid="{D5CDD505-2E9C-101B-9397-08002B2CF9AE}" pid="15" name="Objective-State">
    <vt:lpwstr>Being Drafted</vt:lpwstr>
  </property>
  <property fmtid="{D5CDD505-2E9C-101B-9397-08002B2CF9AE}" pid="16" name="Objective-VersionId">
    <vt:lpwstr>vA30249846</vt:lpwstr>
  </property>
  <property fmtid="{D5CDD505-2E9C-101B-9397-08002B2CF9AE}" pid="17" name="Objective-Version">
    <vt:lpwstr>0.2</vt:lpwstr>
  </property>
  <property fmtid="{D5CDD505-2E9C-101B-9397-08002B2CF9AE}" pid="18" name="Objective-VersionNumber">
    <vt:r8>2</vt:r8>
  </property>
  <property fmtid="{D5CDD505-2E9C-101B-9397-08002B2CF9AE}" pid="19" name="Objective-VersionComment">
    <vt:lpwstr>Version 2</vt:lpwstr>
  </property>
  <property fmtid="{D5CDD505-2E9C-101B-9397-08002B2CF9AE}" pid="20" name="Objective-FileNumber">
    <vt:lpwstr/>
  </property>
  <property fmtid="{D5CDD505-2E9C-101B-9397-08002B2CF9AE}" pid="21" name="Objective-Classification">
    <vt:lpwstr>[Inherited - OFFICIAL]</vt:lpwstr>
  </property>
  <property fmtid="{D5CDD505-2E9C-101B-9397-08002B2CF9AE}" pid="22" name="Objective-Caveats">
    <vt:lpwstr/>
  </property>
  <property fmtid="{D5CDD505-2E9C-101B-9397-08002B2CF9AE}" pid="23" name="Objective-Connect Creator">
    <vt:lpwstr/>
  </property>
  <property fmtid="{D5CDD505-2E9C-101B-9397-08002B2CF9AE}" pid="24" name="Objective-Date Received">
    <vt:lpwstr/>
  </property>
  <property fmtid="{D5CDD505-2E9C-101B-9397-08002B2CF9AE}" pid="25" name="Objective-Date of Original">
    <vt:lpwstr/>
  </property>
  <property fmtid="{D5CDD505-2E9C-101B-9397-08002B2CF9AE}" pid="26" name="Objective-SG Web Publication - Category">
    <vt:lpwstr/>
  </property>
  <property fmtid="{D5CDD505-2E9C-101B-9397-08002B2CF9AE}" pid="27" name="Objective-SG Web Publication - Category 2 Classification">
    <vt:lpwstr/>
  </property>
  <property fmtid="{D5CDD505-2E9C-101B-9397-08002B2CF9AE}" pid="28" name="Objective-Comment">
    <vt:lpwstr/>
  </property>
  <property fmtid="{D5CDD505-2E9C-101B-9397-08002B2CF9AE}" pid="29" name="Objective-Date of Original [system]">
    <vt:lpwstr/>
  </property>
  <property fmtid="{D5CDD505-2E9C-101B-9397-08002B2CF9AE}" pid="30" name="Objective-Date Received [system]">
    <vt:lpwstr/>
  </property>
  <property fmtid="{D5CDD505-2E9C-101B-9397-08002B2CF9AE}" pid="31" name="Objective-SG Web Publication - Category [system]">
    <vt:lpwstr/>
  </property>
  <property fmtid="{D5CDD505-2E9C-101B-9397-08002B2CF9AE}" pid="32" name="Objective-SG Web Publication - Category 2 Classification [system]">
    <vt:lpwstr/>
  </property>
  <property fmtid="{D5CDD505-2E9C-101B-9397-08002B2CF9AE}" pid="33" name="Objective-Connect Creator [system]">
    <vt:lpwstr/>
  </property>
  <property fmtid="{D5CDD505-2E9C-101B-9397-08002B2CF9AE}" pid="34" name="MediaServiceImageTags">
    <vt:lpwstr/>
  </property>
</Properties>
</file>