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heme/theme2.xml" ContentType="application/vnd.openxmlformats-officedocument.them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heme/theme3.xml" ContentType="application/vnd.openxmlformats-officedocument.them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1.xml" ContentType="application/vnd.openxmlformats-officedocument.presentationml.notesSlide+xml"/>
  <Override PartName="/ppt/tags/tag17.xml" ContentType="application/vnd.openxmlformats-officedocument.presentationml.tags+xml"/>
  <Override PartName="/ppt/notesSlides/notesSlide2.xml" ContentType="application/vnd.openxmlformats-officedocument.presentationml.notesSlide+xml"/>
  <Override PartName="/ppt/tags/tag18.xml" ContentType="application/vnd.openxmlformats-officedocument.presentationml.tags+xml"/>
  <Override PartName="/ppt/notesSlides/notesSlide3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4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5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6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7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8.xml" ContentType="application/vnd.openxmlformats-officedocument.presentationml.notesSlide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9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10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11.xml" ContentType="application/vnd.openxmlformats-officedocument.presentationml.notesSlide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notesSlides/notesSlide12.xml" ContentType="application/vnd.openxmlformats-officedocument.presentationml.notesSlide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13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notesSlides/notesSlide14.xml" ContentType="application/vnd.openxmlformats-officedocument.presentationml.notesSlide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notesSlides/notesSlide15.xml" ContentType="application/vnd.openxmlformats-officedocument.presentationml.notesSlide+xml"/>
  <Override PartName="/ppt/tags/tag55.xml" ContentType="application/vnd.openxmlformats-officedocument.presentationml.tags+xml"/>
  <Override PartName="/ppt/notesSlides/notesSlide16.xml" ContentType="application/vnd.openxmlformats-officedocument.presentationml.notesSlide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notesSlides/notesSlide17.xml" ContentType="application/vnd.openxmlformats-officedocument.presentationml.notesSlide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notesSlides/notesSlide18.xml" ContentType="application/vnd.openxmlformats-officedocument.presentationml.notesSlide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22"/>
  </p:notesMasterIdLst>
  <p:handoutMasterIdLst>
    <p:handoutMasterId r:id="rId23"/>
  </p:handoutMasterIdLst>
  <p:sldIdLst>
    <p:sldId id="271" r:id="rId3"/>
    <p:sldId id="296" r:id="rId4"/>
    <p:sldId id="310" r:id="rId5"/>
    <p:sldId id="332" r:id="rId6"/>
    <p:sldId id="333" r:id="rId7"/>
    <p:sldId id="334" r:id="rId8"/>
    <p:sldId id="335" r:id="rId9"/>
    <p:sldId id="336" r:id="rId10"/>
    <p:sldId id="337" r:id="rId11"/>
    <p:sldId id="338" r:id="rId12"/>
    <p:sldId id="339" r:id="rId13"/>
    <p:sldId id="340" r:id="rId14"/>
    <p:sldId id="341" r:id="rId15"/>
    <p:sldId id="342" r:id="rId16"/>
    <p:sldId id="343" r:id="rId17"/>
    <p:sldId id="344" r:id="rId18"/>
    <p:sldId id="345" r:id="rId19"/>
    <p:sldId id="346" r:id="rId20"/>
    <p:sldId id="269" r:id="rId21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136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  <p:custDataLst>
              <p:tags r:id="rId2"/>
            </p:custDataLst>
          </p:nvPr>
        </p:nvSpPr>
        <p:spPr>
          <a:xfrm>
            <a:off x="0" y="0"/>
            <a:ext cx="67976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algn="ctr"/>
            <a:r>
              <a:rPr lang="en-GB" b="1" smtClean="0">
                <a:solidFill>
                  <a:srgbClr val="000000"/>
                </a:solidFill>
                <a:latin typeface="Arial" panose="020B0604020202020204" pitchFamily="34" charset="0"/>
              </a:rPr>
              <a:t>OFFICIAL</a:t>
            </a:r>
            <a:endParaRPr lang="en-GB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73DFE8-F10A-423B-9FEE-8DDEC6E89556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  <p:custDataLst>
              <p:tags r:id="rId3"/>
            </p:custDataLst>
          </p:nvPr>
        </p:nvSpPr>
        <p:spPr>
          <a:xfrm>
            <a:off x="0" y="9429750"/>
            <a:ext cx="67976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algn="ctr"/>
            <a:r>
              <a:rPr lang="en-GB" b="1" smtClean="0">
                <a:solidFill>
                  <a:srgbClr val="000000"/>
                </a:solidFill>
                <a:latin typeface="Arial" panose="020B0604020202020204" pitchFamily="34" charset="0"/>
              </a:rPr>
              <a:t>OFFICIAL</a:t>
            </a:r>
            <a:endParaRPr lang="en-GB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BE51B8-3005-4DAE-81C4-25C8CED991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016182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  <p:custDataLst>
              <p:tags r:id="rId2"/>
            </p:custDataLst>
          </p:nvPr>
        </p:nvSpPr>
        <p:spPr>
          <a:xfrm>
            <a:off x="0" y="0"/>
            <a:ext cx="6797675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ctr">
              <a:defRPr lang="en-GB" sz="1200" b="1" i="0" u="none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r>
              <a:rPr lang="en-GB" smtClean="0"/>
              <a:t>OFFICIAL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179577-F272-484C-8AF8-ACA9FBB9616B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  <p:custDataLst>
              <p:tags r:id="rId3"/>
            </p:custDataLst>
          </p:nvPr>
        </p:nvSpPr>
        <p:spPr>
          <a:xfrm>
            <a:off x="0" y="9430091"/>
            <a:ext cx="6797675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lang="en-GB" sz="1200" b="1" i="0" u="none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r>
              <a:rPr lang="en-GB" smtClean="0"/>
              <a:t>OFFICIAL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7039F-A7FC-48DB-9B59-E82040019F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5170144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notesMaster" Target="../notesMasters/notesMaster1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notesMaster" Target="../notesMasters/notesMaster1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4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notesMaster" Target="../notesMasters/notesMaster1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4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notesMaster" Target="../notesMasters/notesMaster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4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notesMaster" Target="../notesMasters/notesMaster1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4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notesMaster" Target="../notesMasters/notesMaster1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4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notesMaster" Target="../notesMasters/notesMaster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4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notesMaster" Target="../notesMasters/notesMaster1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4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notesMaster" Target="../notesMasters/notesMaster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4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notesMaster" Target="../notesMasters/notesMaster1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4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notesMaster" Target="../notesMasters/notesMaster1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4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notesMaster" Target="../notesMasters/notesMaster1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4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notesMaster" Target="../notesMasters/notesMaster1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4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notesMaster" Target="../notesMasters/notesMaster1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4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notesMaster" Target="../notesMasters/notesMaster1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4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15BC94-20A2-42DB-962C-8B64A0931FF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5546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  <p:custDataLst>
              <p:tags r:id="rId1"/>
            </p:custDataLst>
          </p:nvPr>
        </p:nvSpPr>
        <p:spPr>
          <a:xfrm>
            <a:off x="0" y="0"/>
            <a:ext cx="6797675" cy="496411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0" y="9430091"/>
            <a:ext cx="6797675" cy="496411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7039F-A7FC-48DB-9B59-E82040019FD8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56698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  <p:custDataLst>
              <p:tags r:id="rId1"/>
            </p:custDataLst>
          </p:nvPr>
        </p:nvSpPr>
        <p:spPr>
          <a:xfrm>
            <a:off x="0" y="0"/>
            <a:ext cx="6797675" cy="496411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0" y="9430091"/>
            <a:ext cx="6797675" cy="496411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7039F-A7FC-48DB-9B59-E82040019FD8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10808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  <p:custDataLst>
              <p:tags r:id="rId1"/>
            </p:custDataLst>
          </p:nvPr>
        </p:nvSpPr>
        <p:spPr>
          <a:xfrm>
            <a:off x="0" y="0"/>
            <a:ext cx="6797675" cy="496411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0" y="9430091"/>
            <a:ext cx="6797675" cy="496411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7039F-A7FC-48DB-9B59-E82040019FD8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83031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  <p:custDataLst>
              <p:tags r:id="rId1"/>
            </p:custDataLst>
          </p:nvPr>
        </p:nvSpPr>
        <p:spPr>
          <a:xfrm>
            <a:off x="0" y="0"/>
            <a:ext cx="6797675" cy="496411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0" y="9430091"/>
            <a:ext cx="6797675" cy="496411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7039F-A7FC-48DB-9B59-E82040019FD8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98241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  <p:custDataLst>
              <p:tags r:id="rId1"/>
            </p:custDataLst>
          </p:nvPr>
        </p:nvSpPr>
        <p:spPr>
          <a:xfrm>
            <a:off x="0" y="0"/>
            <a:ext cx="6797675" cy="496411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0" y="9430091"/>
            <a:ext cx="6797675" cy="496411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7039F-A7FC-48DB-9B59-E82040019FD8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5077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15BC94-20A2-42DB-962C-8B64A0931FF1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03430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  <p:custDataLst>
              <p:tags r:id="rId1"/>
            </p:custDataLst>
          </p:nvPr>
        </p:nvSpPr>
        <p:spPr>
          <a:xfrm>
            <a:off x="0" y="0"/>
            <a:ext cx="6797675" cy="496411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0" y="9430091"/>
            <a:ext cx="6797675" cy="496411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7039F-A7FC-48DB-9B59-E82040019FD8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3123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  <p:custDataLst>
              <p:tags r:id="rId1"/>
            </p:custDataLst>
          </p:nvPr>
        </p:nvSpPr>
        <p:spPr>
          <a:xfrm>
            <a:off x="0" y="0"/>
            <a:ext cx="6797675" cy="496411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0" y="9430091"/>
            <a:ext cx="6797675" cy="496411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7039F-A7FC-48DB-9B59-E82040019FD8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8057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  <p:custDataLst>
              <p:tags r:id="rId1"/>
            </p:custDataLst>
          </p:nvPr>
        </p:nvSpPr>
        <p:spPr>
          <a:xfrm>
            <a:off x="0" y="0"/>
            <a:ext cx="6797675" cy="496411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0" y="9430091"/>
            <a:ext cx="6797675" cy="496411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7039F-A7FC-48DB-9B59-E82040019FD8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910915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7039F-A7FC-48DB-9B59-E82040019FD8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9491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15BC94-20A2-42DB-962C-8B64A0931FF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93587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  <p:custDataLst>
              <p:tags r:id="rId1"/>
            </p:custDataLst>
          </p:nvPr>
        </p:nvSpPr>
        <p:spPr>
          <a:xfrm>
            <a:off x="0" y="0"/>
            <a:ext cx="6797675" cy="496411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0" y="9430091"/>
            <a:ext cx="6797675" cy="496411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7039F-A7FC-48DB-9B59-E82040019FD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45638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  <p:custDataLst>
              <p:tags r:id="rId1"/>
            </p:custDataLst>
          </p:nvPr>
        </p:nvSpPr>
        <p:spPr>
          <a:xfrm>
            <a:off x="0" y="0"/>
            <a:ext cx="6797675" cy="496411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0" y="9430091"/>
            <a:ext cx="6797675" cy="496411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7039F-A7FC-48DB-9B59-E82040019FD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29255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  <p:custDataLst>
              <p:tags r:id="rId1"/>
            </p:custDataLst>
          </p:nvPr>
        </p:nvSpPr>
        <p:spPr>
          <a:xfrm>
            <a:off x="0" y="0"/>
            <a:ext cx="6797675" cy="496411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0" y="9430091"/>
            <a:ext cx="6797675" cy="496411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7039F-A7FC-48DB-9B59-E82040019FD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5948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  <p:custDataLst>
              <p:tags r:id="rId1"/>
            </p:custDataLst>
          </p:nvPr>
        </p:nvSpPr>
        <p:spPr>
          <a:xfrm>
            <a:off x="0" y="0"/>
            <a:ext cx="6797675" cy="496411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0" y="9430091"/>
            <a:ext cx="6797675" cy="496411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7039F-A7FC-48DB-9B59-E82040019FD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5686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  <p:custDataLst>
              <p:tags r:id="rId1"/>
            </p:custDataLst>
          </p:nvPr>
        </p:nvSpPr>
        <p:spPr>
          <a:xfrm>
            <a:off x="0" y="0"/>
            <a:ext cx="6797675" cy="496411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0" y="9430091"/>
            <a:ext cx="6797675" cy="496411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7039F-A7FC-48DB-9B59-E82040019FD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9885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  <p:custDataLst>
              <p:tags r:id="rId1"/>
            </p:custDataLst>
          </p:nvPr>
        </p:nvSpPr>
        <p:spPr>
          <a:xfrm>
            <a:off x="0" y="0"/>
            <a:ext cx="6797675" cy="496411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0" y="9430091"/>
            <a:ext cx="6797675" cy="496411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7039F-A7FC-48DB-9B59-E82040019FD8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4985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  <p:custDataLst>
              <p:tags r:id="rId1"/>
            </p:custDataLst>
          </p:nvPr>
        </p:nvSpPr>
        <p:spPr>
          <a:xfrm>
            <a:off x="0" y="0"/>
            <a:ext cx="6797675" cy="496411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0" y="9430091"/>
            <a:ext cx="6797675" cy="496411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7039F-A7FC-48DB-9B59-E82040019FD8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8408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516BD-B246-4BAA-8A82-117F17995DE9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>
            <a:lvl1pPr>
              <a:defRPr lang="en-GB" sz="1200" b="1" i="0" u="none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r>
              <a:rPr lang="en-GB" smtClean="0"/>
              <a:t>OFFICIAL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ECBE-D330-4CC6-87DF-C45E564F1A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6361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516BD-B246-4BAA-8A82-117F17995DE9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>
            <a:lvl1pPr>
              <a:defRPr lang="en-GB" sz="1200" b="1" i="0" u="none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r>
              <a:rPr lang="en-GB" smtClean="0"/>
              <a:t>OFFICIAL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ECBE-D330-4CC6-87DF-C45E564F1A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2126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516BD-B246-4BAA-8A82-117F17995DE9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>
            <a:lvl1pPr>
              <a:defRPr lang="en-GB" sz="1200" b="1" i="0" u="none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r>
              <a:rPr lang="en-GB" smtClean="0"/>
              <a:t>OFFICIAL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ECBE-D330-4CC6-87DF-C45E564F1A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580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516BD-B246-4BAA-8A82-117F17995DE9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>
            <a:lvl1pPr>
              <a:defRPr lang="en-GB" sz="1200" b="1" i="0" u="none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r>
              <a:rPr lang="en-GB" smtClean="0"/>
              <a:t>OFFICIAL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ECBE-D330-4CC6-87DF-C45E564F1A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9276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516BD-B246-4BAA-8A82-117F17995DE9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>
            <a:lvl1pPr>
              <a:defRPr lang="en-GB" sz="1200" b="1" i="0" u="none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r>
              <a:rPr lang="en-GB" smtClean="0"/>
              <a:t>OFFICIAL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ECBE-D330-4CC6-87DF-C45E564F1A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9515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516BD-B246-4BAA-8A82-117F17995DE9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>
            <a:lvl1pPr>
              <a:defRPr lang="en-GB" sz="1200" b="1" i="0" u="none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r>
              <a:rPr lang="en-GB" smtClean="0"/>
              <a:t>OFFICIAL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ECBE-D330-4CC6-87DF-C45E564F1A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598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516BD-B246-4BAA-8A82-117F17995DE9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>
            <a:lvl1pPr>
              <a:defRPr lang="en-GB" sz="1200" b="1" i="0" u="none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r>
              <a:rPr lang="en-GB" smtClean="0"/>
              <a:t>OFFICIAL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ECBE-D330-4CC6-87DF-C45E564F1A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750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516BD-B246-4BAA-8A82-117F17995DE9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>
            <a:lvl1pPr>
              <a:defRPr lang="en-GB" sz="1200" b="1" i="0" u="none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r>
              <a:rPr lang="en-GB" smtClean="0"/>
              <a:t>OFFICIAL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ECBE-D330-4CC6-87DF-C45E564F1A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4402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516BD-B246-4BAA-8A82-117F17995DE9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>
            <a:lvl1pPr>
              <a:defRPr lang="en-GB" sz="1200" b="1" i="0" u="none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r>
              <a:rPr lang="en-GB" smtClean="0"/>
              <a:t>OFFICIAL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ECBE-D330-4CC6-87DF-C45E564F1A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4586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516BD-B246-4BAA-8A82-117F17995DE9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>
            <a:lvl1pPr>
              <a:defRPr lang="en-GB" sz="1200" b="1" i="0" u="none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r>
              <a:rPr lang="en-GB" smtClean="0"/>
              <a:t>OFFICIAL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ECBE-D330-4CC6-87DF-C45E564F1A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198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516BD-B246-4BAA-8A82-117F17995DE9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>
            <a:lvl1pPr>
              <a:defRPr lang="en-GB" sz="1200" b="1" i="0" u="none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r>
              <a:rPr lang="en-GB" smtClean="0"/>
              <a:t>OFFICIAL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ECBE-D330-4CC6-87DF-C45E564F1A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705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516BD-B246-4BAA-8A82-117F17995DE9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OFFICIAL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0ECBE-D330-4CC6-87DF-C45E564F1A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0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4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9" descr="SOSLogo_highRes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5955" y="5319714"/>
            <a:ext cx="1458515" cy="573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1" name="Picture 22" descr="12mmMarkRGB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889" y="5103020"/>
            <a:ext cx="440531" cy="745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2" name="Picture 4" descr="dualSGstacked_Col_print (5)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2067" y="5103020"/>
            <a:ext cx="783431" cy="783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2789635" y="944167"/>
            <a:ext cx="324922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>
                <a:solidFill>
                  <a:srgbClr val="FFFFFF"/>
                </a:solidFill>
              </a:rPr>
              <a:t>Sense Over Sectarianism</a:t>
            </a:r>
          </a:p>
        </p:txBody>
      </p:sp>
      <p:grpSp>
        <p:nvGrpSpPr>
          <p:cNvPr id="22534" name="Group 6"/>
          <p:cNvGrpSpPr>
            <a:grpSpLocks/>
          </p:cNvGrpSpPr>
          <p:nvPr/>
        </p:nvGrpSpPr>
        <p:grpSpPr bwMode="auto">
          <a:xfrm>
            <a:off x="1143000" y="857251"/>
            <a:ext cx="6858000" cy="789385"/>
            <a:chOff x="0" y="0"/>
            <a:chExt cx="5760" cy="663"/>
          </a:xfrm>
        </p:grpSpPr>
        <p:sp>
          <p:nvSpPr>
            <p:cNvPr id="22535" name="Rectangle 7"/>
            <p:cNvSpPr>
              <a:spLocks noChangeArrowheads="1"/>
            </p:cNvSpPr>
            <p:nvPr/>
          </p:nvSpPr>
          <p:spPr bwMode="auto">
            <a:xfrm>
              <a:off x="0" y="0"/>
              <a:ext cx="5760" cy="57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1350" b="1">
                <a:solidFill>
                  <a:srgbClr val="000000"/>
                </a:solidFill>
              </a:endParaRPr>
            </a:p>
          </p:txBody>
        </p:sp>
        <p:sp>
          <p:nvSpPr>
            <p:cNvPr id="22536" name="Text Box 8"/>
            <p:cNvSpPr txBox="1">
              <a:spLocks noChangeArrowheads="1"/>
            </p:cNvSpPr>
            <p:nvPr/>
          </p:nvSpPr>
          <p:spPr bwMode="auto">
            <a:xfrm>
              <a:off x="1383" y="73"/>
              <a:ext cx="2729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400" dirty="0">
                  <a:solidFill>
                    <a:srgbClr val="FFFFFF"/>
                  </a:solidFill>
                </a:rPr>
                <a:t>Sense Over Sectarianism</a:t>
              </a:r>
            </a:p>
          </p:txBody>
        </p:sp>
        <p:sp>
          <p:nvSpPr>
            <p:cNvPr id="22537" name="Rectangle 9"/>
            <p:cNvSpPr>
              <a:spLocks noChangeArrowheads="1"/>
            </p:cNvSpPr>
            <p:nvPr/>
          </p:nvSpPr>
          <p:spPr bwMode="auto">
            <a:xfrm>
              <a:off x="0" y="618"/>
              <a:ext cx="5760" cy="45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1350" b="1">
                <a:solidFill>
                  <a:srgbClr val="000000"/>
                </a:solidFill>
              </a:endParaRPr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30411" y="1759744"/>
            <a:ext cx="8256389" cy="2835277"/>
          </a:xfrm>
        </p:spPr>
        <p:txBody>
          <a:bodyPr>
            <a:normAutofit/>
          </a:bodyPr>
          <a:lstStyle/>
          <a:p>
            <a:r>
              <a:rPr lang="en-GB" dirty="0" smtClean="0"/>
              <a:t>Scarfed For Life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Workshop Two – Rights &amp; Responsibilities</a:t>
            </a:r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8605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078" y="1124744"/>
            <a:ext cx="8229600" cy="936104"/>
          </a:xfrm>
        </p:spPr>
        <p:txBody>
          <a:bodyPr>
            <a:normAutofit/>
          </a:bodyPr>
          <a:lstStyle/>
          <a:p>
            <a:r>
              <a:rPr lang="en-GB" dirty="0" smtClean="0"/>
              <a:t>Football Supporter Responsibilities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2204865"/>
            <a:ext cx="8229600" cy="309634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/>
              <a:t>These rights could include;- </a:t>
            </a:r>
          </a:p>
          <a:p>
            <a:r>
              <a:rPr lang="en-GB" dirty="0" smtClean="0"/>
              <a:t>To respect other people’s team choice</a:t>
            </a:r>
            <a:endParaRPr lang="en-GB" dirty="0"/>
          </a:p>
          <a:p>
            <a:r>
              <a:rPr lang="en-GB" dirty="0" smtClean="0"/>
              <a:t>To respect other religions</a:t>
            </a:r>
            <a:endParaRPr lang="en-GB" dirty="0"/>
          </a:p>
          <a:p>
            <a:r>
              <a:rPr lang="en-GB" dirty="0" smtClean="0"/>
              <a:t>To behave appropriately at matches </a:t>
            </a:r>
            <a:endParaRPr lang="en-GB" dirty="0"/>
          </a:p>
          <a:p>
            <a:r>
              <a:rPr lang="en-GB" dirty="0" smtClean="0"/>
              <a:t>Don’t make offensive chants </a:t>
            </a:r>
            <a:r>
              <a:rPr lang="en-GB" dirty="0"/>
              <a:t>at football matches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2414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078" y="1124744"/>
            <a:ext cx="8229600" cy="936104"/>
          </a:xfrm>
        </p:spPr>
        <p:txBody>
          <a:bodyPr>
            <a:normAutofit/>
          </a:bodyPr>
          <a:lstStyle/>
          <a:p>
            <a:r>
              <a:rPr lang="en-GB" dirty="0" smtClean="0"/>
              <a:t>Football Supporter Responsibilities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2204865"/>
            <a:ext cx="8229600" cy="30963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These rights could include;- </a:t>
            </a:r>
          </a:p>
          <a:p>
            <a:r>
              <a:rPr lang="en-GB" dirty="0" smtClean="0"/>
              <a:t>Don’t sing offensive songs </a:t>
            </a:r>
            <a:endParaRPr lang="en-GB" dirty="0"/>
          </a:p>
          <a:p>
            <a:r>
              <a:rPr lang="en-GB" dirty="0" smtClean="0"/>
              <a:t>To keep yourself safe</a:t>
            </a:r>
            <a:endParaRPr lang="en-GB" dirty="0"/>
          </a:p>
          <a:p>
            <a:r>
              <a:rPr lang="en-GB" dirty="0" smtClean="0"/>
              <a:t>To represent </a:t>
            </a:r>
            <a:r>
              <a:rPr lang="en-GB" dirty="0"/>
              <a:t>your </a:t>
            </a:r>
            <a:r>
              <a:rPr lang="en-GB" dirty="0" smtClean="0"/>
              <a:t>club in a positive manner </a:t>
            </a:r>
            <a:endParaRPr lang="en-GB" dirty="0"/>
          </a:p>
          <a:p>
            <a:r>
              <a:rPr lang="en-GB" dirty="0" smtClean="0"/>
              <a:t>Don’t wave offensive </a:t>
            </a:r>
            <a:r>
              <a:rPr lang="en-GB" dirty="0"/>
              <a:t>flags and banners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84611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078" y="1124744"/>
            <a:ext cx="8229600" cy="936104"/>
          </a:xfrm>
        </p:spPr>
        <p:txBody>
          <a:bodyPr>
            <a:normAutofit/>
          </a:bodyPr>
          <a:lstStyle/>
          <a:p>
            <a:r>
              <a:rPr lang="en-GB" dirty="0" smtClean="0"/>
              <a:t>Social Media User Responsibilities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2204865"/>
            <a:ext cx="8229600" cy="3096344"/>
          </a:xfrm>
        </p:spPr>
        <p:txBody>
          <a:bodyPr>
            <a:normAutofit/>
          </a:bodyPr>
          <a:lstStyle/>
          <a:p>
            <a:endParaRPr lang="en-GB" dirty="0"/>
          </a:p>
          <a:p>
            <a:pPr marL="0" indent="0" algn="ctr">
              <a:buNone/>
            </a:pPr>
            <a:r>
              <a:rPr lang="en-GB" sz="4000" dirty="0"/>
              <a:t>Work together to come up with a </a:t>
            </a:r>
            <a:r>
              <a:rPr lang="en-GB" sz="4000" dirty="0" smtClean="0"/>
              <a:t>list of responsibilities that a Social Media user </a:t>
            </a:r>
            <a:r>
              <a:rPr lang="en-GB" sz="4000" dirty="0" smtClean="0"/>
              <a:t>has</a:t>
            </a:r>
            <a:r>
              <a:rPr lang="en-GB" sz="4000" dirty="0"/>
              <a:t>.</a:t>
            </a:r>
            <a:endParaRPr lang="en-GB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3779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078" y="1124744"/>
            <a:ext cx="8229600" cy="936104"/>
          </a:xfrm>
        </p:spPr>
        <p:txBody>
          <a:bodyPr>
            <a:normAutofit/>
          </a:bodyPr>
          <a:lstStyle/>
          <a:p>
            <a:r>
              <a:rPr lang="en-GB" dirty="0" smtClean="0"/>
              <a:t>Social Media User Responsibilities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2204865"/>
            <a:ext cx="8229600" cy="309634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These rights could include;- </a:t>
            </a:r>
            <a:endParaRPr lang="en-GB" dirty="0" smtClean="0"/>
          </a:p>
          <a:p>
            <a:r>
              <a:rPr lang="en-GB" dirty="0" smtClean="0"/>
              <a:t>To understand the T’s &amp; C’s of social </a:t>
            </a:r>
            <a:r>
              <a:rPr lang="en-GB" dirty="0"/>
              <a:t>media platforms </a:t>
            </a:r>
          </a:p>
          <a:p>
            <a:r>
              <a:rPr lang="en-GB" dirty="0" smtClean="0"/>
              <a:t>To check who you are connecting with before doing so</a:t>
            </a:r>
            <a:endParaRPr lang="en-GB" dirty="0"/>
          </a:p>
          <a:p>
            <a:r>
              <a:rPr lang="en-GB" dirty="0" smtClean="0"/>
              <a:t>To respect other people’s social media posts </a:t>
            </a:r>
            <a:endParaRPr lang="en-GB" dirty="0"/>
          </a:p>
          <a:p>
            <a:r>
              <a:rPr lang="en-GB" dirty="0" smtClean="0"/>
              <a:t>To respect other people’s comments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54725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078" y="1124744"/>
            <a:ext cx="8229600" cy="936104"/>
          </a:xfrm>
        </p:spPr>
        <p:txBody>
          <a:bodyPr>
            <a:normAutofit/>
          </a:bodyPr>
          <a:lstStyle/>
          <a:p>
            <a:r>
              <a:rPr lang="en-GB" dirty="0" smtClean="0"/>
              <a:t>Social Media User Responsibilities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2204865"/>
            <a:ext cx="8229600" cy="309634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These rights could include;- </a:t>
            </a:r>
            <a:endParaRPr lang="en-GB" dirty="0" smtClean="0"/>
          </a:p>
          <a:p>
            <a:r>
              <a:rPr lang="en-GB" dirty="0" smtClean="0"/>
              <a:t>To respect the opinions of others</a:t>
            </a:r>
            <a:endParaRPr lang="en-GB" dirty="0"/>
          </a:p>
          <a:p>
            <a:r>
              <a:rPr lang="en-GB" dirty="0" smtClean="0"/>
              <a:t>To understand that anyone can ‘like’ your posts</a:t>
            </a:r>
            <a:endParaRPr lang="en-GB" dirty="0"/>
          </a:p>
          <a:p>
            <a:r>
              <a:rPr lang="en-GB" dirty="0" smtClean="0"/>
              <a:t>To understand that by posting photos they lose any privacy (they are published)</a:t>
            </a:r>
            <a:endParaRPr lang="en-GB" dirty="0"/>
          </a:p>
          <a:p>
            <a:r>
              <a:rPr lang="en-GB" dirty="0" smtClean="0"/>
              <a:t>To understand what could happen if you give people your location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5141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9" descr="SOSLogo_highRes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5955" y="5319714"/>
            <a:ext cx="1458515" cy="573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1" name="Picture 22" descr="12mmMarkRGB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889" y="5103020"/>
            <a:ext cx="440531" cy="745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2" name="Picture 4" descr="dualSGstacked_Col_print (5)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2067" y="5103020"/>
            <a:ext cx="783431" cy="783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2789635" y="944167"/>
            <a:ext cx="324922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>
                <a:solidFill>
                  <a:srgbClr val="FFFFFF"/>
                </a:solidFill>
              </a:rPr>
              <a:t>Sense Over Sectarianism</a:t>
            </a:r>
          </a:p>
        </p:txBody>
      </p:sp>
      <p:grpSp>
        <p:nvGrpSpPr>
          <p:cNvPr id="22534" name="Group 6"/>
          <p:cNvGrpSpPr>
            <a:grpSpLocks/>
          </p:cNvGrpSpPr>
          <p:nvPr/>
        </p:nvGrpSpPr>
        <p:grpSpPr bwMode="auto">
          <a:xfrm>
            <a:off x="1143000" y="857251"/>
            <a:ext cx="6858000" cy="789385"/>
            <a:chOff x="0" y="0"/>
            <a:chExt cx="5760" cy="663"/>
          </a:xfrm>
        </p:grpSpPr>
        <p:sp>
          <p:nvSpPr>
            <p:cNvPr id="22535" name="Rectangle 7"/>
            <p:cNvSpPr>
              <a:spLocks noChangeArrowheads="1"/>
            </p:cNvSpPr>
            <p:nvPr/>
          </p:nvSpPr>
          <p:spPr bwMode="auto">
            <a:xfrm>
              <a:off x="0" y="0"/>
              <a:ext cx="5760" cy="57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1350" b="1">
                <a:solidFill>
                  <a:srgbClr val="000000"/>
                </a:solidFill>
              </a:endParaRPr>
            </a:p>
          </p:txBody>
        </p:sp>
        <p:sp>
          <p:nvSpPr>
            <p:cNvPr id="22536" name="Text Box 8"/>
            <p:cNvSpPr txBox="1">
              <a:spLocks noChangeArrowheads="1"/>
            </p:cNvSpPr>
            <p:nvPr/>
          </p:nvSpPr>
          <p:spPr bwMode="auto">
            <a:xfrm>
              <a:off x="1383" y="73"/>
              <a:ext cx="2729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400" dirty="0">
                  <a:solidFill>
                    <a:srgbClr val="FFFFFF"/>
                  </a:solidFill>
                </a:rPr>
                <a:t>Sense Over Sectarianism</a:t>
              </a:r>
            </a:p>
          </p:txBody>
        </p:sp>
        <p:sp>
          <p:nvSpPr>
            <p:cNvPr id="22537" name="Rectangle 9"/>
            <p:cNvSpPr>
              <a:spLocks noChangeArrowheads="1"/>
            </p:cNvSpPr>
            <p:nvPr/>
          </p:nvSpPr>
          <p:spPr bwMode="auto">
            <a:xfrm>
              <a:off x="0" y="618"/>
              <a:ext cx="5760" cy="45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1350" b="1">
                <a:solidFill>
                  <a:srgbClr val="000000"/>
                </a:solidFill>
              </a:endParaRPr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3805" y="1960987"/>
            <a:ext cx="8256389" cy="719605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Rights &amp; Responsibilities Consequences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30411" y="2377938"/>
            <a:ext cx="8256389" cy="2667934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pPr marL="0" indent="0" algn="ctr">
              <a:buNone/>
            </a:pPr>
            <a:r>
              <a:rPr lang="en-GB" dirty="0"/>
              <a:t>Work together to come up with a list of </a:t>
            </a:r>
            <a:r>
              <a:rPr lang="en-GB" dirty="0" smtClean="0"/>
              <a:t>possible consequences of not recognising the rights and related responsibilities of being a Football Supporter and/or a Social Media </a:t>
            </a:r>
            <a:r>
              <a:rPr lang="en-GB" dirty="0" smtClean="0"/>
              <a:t>user.</a:t>
            </a:r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30197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078" y="1124744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en-GB" dirty="0"/>
              <a:t>Rights &amp; Responsibilities Consequences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2204865"/>
            <a:ext cx="8229600" cy="309634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These </a:t>
            </a:r>
            <a:r>
              <a:rPr lang="en-GB" dirty="0" smtClean="0"/>
              <a:t>consequences </a:t>
            </a:r>
            <a:r>
              <a:rPr lang="en-GB" dirty="0"/>
              <a:t>could include;- </a:t>
            </a:r>
            <a:endParaRPr lang="en-GB" dirty="0" smtClean="0"/>
          </a:p>
          <a:p>
            <a:r>
              <a:rPr lang="en-GB" dirty="0"/>
              <a:t>Offending behaviour towards supporters of other teams and/or religions </a:t>
            </a:r>
          </a:p>
          <a:p>
            <a:r>
              <a:rPr lang="en-GB" dirty="0"/>
              <a:t>Offending behaviour towards supporters of their own team and/or religion </a:t>
            </a:r>
          </a:p>
          <a:p>
            <a:r>
              <a:rPr lang="en-GB" dirty="0"/>
              <a:t>Accusations of bigoted behaviour; including name calling and discrimination </a:t>
            </a:r>
            <a:endParaRPr lang="en-GB" dirty="0" smtClean="0"/>
          </a:p>
          <a:p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8965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078" y="1124744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en-GB" dirty="0"/>
              <a:t>Rights &amp; Responsibilities Consequences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2204865"/>
            <a:ext cx="8229600" cy="30963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These </a:t>
            </a:r>
            <a:r>
              <a:rPr lang="en-GB" dirty="0" smtClean="0"/>
              <a:t>consequences </a:t>
            </a:r>
            <a:r>
              <a:rPr lang="en-GB" dirty="0"/>
              <a:t>could include;- </a:t>
            </a:r>
            <a:endParaRPr lang="en-GB" dirty="0" smtClean="0"/>
          </a:p>
          <a:p>
            <a:r>
              <a:rPr lang="en-GB" dirty="0"/>
              <a:t>Negative manner of support for your team and/or religion </a:t>
            </a:r>
          </a:p>
          <a:p>
            <a:r>
              <a:rPr lang="en-GB" dirty="0"/>
              <a:t>Negative portrayal of your team and/or religion </a:t>
            </a:r>
          </a:p>
          <a:p>
            <a:r>
              <a:rPr lang="en-GB" dirty="0"/>
              <a:t>Football Banning Orders </a:t>
            </a:r>
          </a:p>
          <a:p>
            <a:r>
              <a:rPr lang="en-GB" dirty="0"/>
              <a:t>Arrests </a:t>
            </a:r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9770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078" y="1124744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en-GB" dirty="0"/>
              <a:t>Rights &amp; Responsibilities Consequences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2204865"/>
            <a:ext cx="8229600" cy="30963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These consequences could include;-</a:t>
            </a:r>
          </a:p>
          <a:p>
            <a:r>
              <a:rPr lang="en-GB" dirty="0" smtClean="0"/>
              <a:t>To be reported to the social media platforms</a:t>
            </a:r>
          </a:p>
          <a:p>
            <a:r>
              <a:rPr lang="en-GB" dirty="0" smtClean="0"/>
              <a:t>To be suspended by a social media platform</a:t>
            </a:r>
          </a:p>
          <a:p>
            <a:r>
              <a:rPr lang="en-GB" dirty="0" smtClean="0"/>
              <a:t>To be threatened by someone online</a:t>
            </a:r>
          </a:p>
          <a:p>
            <a:r>
              <a:rPr lang="en-GB" dirty="0" smtClean="0"/>
              <a:t>To be abused by someone online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5506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sz="7200" dirty="0"/>
          </a:p>
          <a:p>
            <a:pPr marL="0" indent="0" algn="ctr">
              <a:buNone/>
            </a:pPr>
            <a:r>
              <a:rPr lang="en-GB" sz="5400" dirty="0"/>
              <a:t>Any Questions???</a:t>
            </a:r>
          </a:p>
          <a:p>
            <a:pPr marL="0" indent="0" algn="ctr">
              <a:buNone/>
            </a:pPr>
            <a:r>
              <a:rPr lang="en-GB" dirty="0"/>
              <a:t>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53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9" descr="SOSLogo_highRes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5955" y="5319714"/>
            <a:ext cx="1458515" cy="573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1" name="Picture 22" descr="12mmMarkRGB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889" y="5103020"/>
            <a:ext cx="440531" cy="745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2" name="Picture 4" descr="dualSGstacked_Col_print (5)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2067" y="5103020"/>
            <a:ext cx="783431" cy="783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2789635" y="944167"/>
            <a:ext cx="324922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>
                <a:solidFill>
                  <a:srgbClr val="FFFFFF"/>
                </a:solidFill>
              </a:rPr>
              <a:t>Sense Over Sectarianism</a:t>
            </a:r>
          </a:p>
        </p:txBody>
      </p:sp>
      <p:grpSp>
        <p:nvGrpSpPr>
          <p:cNvPr id="22534" name="Group 6"/>
          <p:cNvGrpSpPr>
            <a:grpSpLocks/>
          </p:cNvGrpSpPr>
          <p:nvPr/>
        </p:nvGrpSpPr>
        <p:grpSpPr bwMode="auto">
          <a:xfrm>
            <a:off x="1143000" y="857251"/>
            <a:ext cx="6858000" cy="789385"/>
            <a:chOff x="0" y="0"/>
            <a:chExt cx="5760" cy="663"/>
          </a:xfrm>
        </p:grpSpPr>
        <p:sp>
          <p:nvSpPr>
            <p:cNvPr id="22535" name="Rectangle 7"/>
            <p:cNvSpPr>
              <a:spLocks noChangeArrowheads="1"/>
            </p:cNvSpPr>
            <p:nvPr/>
          </p:nvSpPr>
          <p:spPr bwMode="auto">
            <a:xfrm>
              <a:off x="0" y="0"/>
              <a:ext cx="5760" cy="57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1350" b="1">
                <a:solidFill>
                  <a:srgbClr val="000000"/>
                </a:solidFill>
              </a:endParaRPr>
            </a:p>
          </p:txBody>
        </p:sp>
        <p:sp>
          <p:nvSpPr>
            <p:cNvPr id="22536" name="Text Box 8"/>
            <p:cNvSpPr txBox="1">
              <a:spLocks noChangeArrowheads="1"/>
            </p:cNvSpPr>
            <p:nvPr/>
          </p:nvSpPr>
          <p:spPr bwMode="auto">
            <a:xfrm>
              <a:off x="1383" y="73"/>
              <a:ext cx="2729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400" dirty="0">
                  <a:solidFill>
                    <a:srgbClr val="FFFFFF"/>
                  </a:solidFill>
                </a:rPr>
                <a:t>Sense Over Sectarianism</a:t>
              </a:r>
            </a:p>
          </p:txBody>
        </p:sp>
        <p:sp>
          <p:nvSpPr>
            <p:cNvPr id="22537" name="Rectangle 9"/>
            <p:cNvSpPr>
              <a:spLocks noChangeArrowheads="1"/>
            </p:cNvSpPr>
            <p:nvPr/>
          </p:nvSpPr>
          <p:spPr bwMode="auto">
            <a:xfrm>
              <a:off x="0" y="618"/>
              <a:ext cx="5760" cy="45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1350" b="1">
                <a:solidFill>
                  <a:srgbClr val="000000"/>
                </a:solidFill>
              </a:endParaRPr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30411" y="1759745"/>
            <a:ext cx="8256389" cy="719605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Rights &amp; Responsibilities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30411" y="2377938"/>
            <a:ext cx="8256389" cy="2667934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This </a:t>
            </a:r>
            <a:r>
              <a:rPr lang="en-GB" dirty="0"/>
              <a:t>activity looks to examine the awareness and relationship between the rights and responsibilities that go along with being a football supporter and a social media user.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316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078" y="1124744"/>
            <a:ext cx="8229600" cy="936104"/>
          </a:xfrm>
        </p:spPr>
        <p:txBody>
          <a:bodyPr>
            <a:normAutofit/>
          </a:bodyPr>
          <a:lstStyle/>
          <a:p>
            <a:r>
              <a:rPr lang="en-GB" dirty="0" smtClean="0"/>
              <a:t>Football Supporter Rights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2204865"/>
            <a:ext cx="8229600" cy="3096344"/>
          </a:xfrm>
        </p:spPr>
        <p:txBody>
          <a:bodyPr>
            <a:normAutofit/>
          </a:bodyPr>
          <a:lstStyle/>
          <a:p>
            <a:endParaRPr lang="en-GB" dirty="0"/>
          </a:p>
          <a:p>
            <a:pPr marL="0" indent="0" algn="ctr">
              <a:buNone/>
            </a:pPr>
            <a:r>
              <a:rPr lang="en-GB" sz="4000" dirty="0"/>
              <a:t>Work together to come up with a </a:t>
            </a:r>
            <a:r>
              <a:rPr lang="en-GB" sz="4000" dirty="0" smtClean="0"/>
              <a:t>list of rights that a football supporter </a:t>
            </a:r>
            <a:r>
              <a:rPr lang="en-GB" sz="4000" dirty="0" smtClean="0"/>
              <a:t>has.</a:t>
            </a:r>
            <a:endParaRPr lang="en-GB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32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078" y="1124744"/>
            <a:ext cx="8229600" cy="936104"/>
          </a:xfrm>
        </p:spPr>
        <p:txBody>
          <a:bodyPr>
            <a:normAutofit/>
          </a:bodyPr>
          <a:lstStyle/>
          <a:p>
            <a:r>
              <a:rPr lang="en-GB" dirty="0" smtClean="0"/>
              <a:t>Football Supporter Rights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2204865"/>
            <a:ext cx="8229600" cy="30963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These rights could include;- </a:t>
            </a:r>
          </a:p>
          <a:p>
            <a:r>
              <a:rPr lang="en-GB" dirty="0"/>
              <a:t>The right to choose which team to support </a:t>
            </a:r>
          </a:p>
          <a:p>
            <a:r>
              <a:rPr lang="en-GB" dirty="0"/>
              <a:t>The right to choose which religion to observe </a:t>
            </a:r>
          </a:p>
          <a:p>
            <a:r>
              <a:rPr lang="en-GB" dirty="0"/>
              <a:t>The right to attend matches </a:t>
            </a:r>
          </a:p>
          <a:p>
            <a:r>
              <a:rPr lang="en-GB" dirty="0"/>
              <a:t>The right to chant at football matches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315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078" y="1124744"/>
            <a:ext cx="8229600" cy="936104"/>
          </a:xfrm>
        </p:spPr>
        <p:txBody>
          <a:bodyPr>
            <a:normAutofit/>
          </a:bodyPr>
          <a:lstStyle/>
          <a:p>
            <a:r>
              <a:rPr lang="en-GB" dirty="0" smtClean="0"/>
              <a:t>Football Supporter Rights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2204865"/>
            <a:ext cx="8229600" cy="30963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These rights could include;- </a:t>
            </a:r>
          </a:p>
          <a:p>
            <a:r>
              <a:rPr lang="en-GB" dirty="0"/>
              <a:t>The right to sing songs </a:t>
            </a:r>
          </a:p>
          <a:p>
            <a:r>
              <a:rPr lang="en-GB" dirty="0"/>
              <a:t>The right to wear your colours </a:t>
            </a:r>
          </a:p>
          <a:p>
            <a:r>
              <a:rPr lang="en-GB" dirty="0"/>
              <a:t>The right to represent your club </a:t>
            </a:r>
          </a:p>
          <a:p>
            <a:r>
              <a:rPr lang="en-GB" dirty="0"/>
              <a:t>The right to wave flags and banners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99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078" y="1124744"/>
            <a:ext cx="8229600" cy="936104"/>
          </a:xfrm>
        </p:spPr>
        <p:txBody>
          <a:bodyPr>
            <a:normAutofit/>
          </a:bodyPr>
          <a:lstStyle/>
          <a:p>
            <a:r>
              <a:rPr lang="en-GB" dirty="0" smtClean="0"/>
              <a:t>Social Media User Rights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2204865"/>
            <a:ext cx="8229600" cy="3096344"/>
          </a:xfrm>
        </p:spPr>
        <p:txBody>
          <a:bodyPr>
            <a:normAutofit/>
          </a:bodyPr>
          <a:lstStyle/>
          <a:p>
            <a:endParaRPr lang="en-GB" dirty="0"/>
          </a:p>
          <a:p>
            <a:pPr marL="0" indent="0" algn="ctr">
              <a:buNone/>
            </a:pPr>
            <a:r>
              <a:rPr lang="en-GB" sz="4000" dirty="0"/>
              <a:t>Work together to come up with a </a:t>
            </a:r>
            <a:r>
              <a:rPr lang="en-GB" sz="4000" dirty="0" smtClean="0"/>
              <a:t>list of rights that a Social Media user </a:t>
            </a:r>
            <a:r>
              <a:rPr lang="en-GB" sz="4000" dirty="0" smtClean="0"/>
              <a:t>has.</a:t>
            </a:r>
            <a:endParaRPr lang="en-GB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444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078" y="1124744"/>
            <a:ext cx="8229600" cy="936104"/>
          </a:xfrm>
        </p:spPr>
        <p:txBody>
          <a:bodyPr>
            <a:normAutofit/>
          </a:bodyPr>
          <a:lstStyle/>
          <a:p>
            <a:r>
              <a:rPr lang="en-GB" dirty="0" smtClean="0"/>
              <a:t>Social Media User Rights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2204865"/>
            <a:ext cx="8229600" cy="30963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These rights could include;- </a:t>
            </a:r>
            <a:endParaRPr lang="en-GB" dirty="0" smtClean="0"/>
          </a:p>
          <a:p>
            <a:r>
              <a:rPr lang="en-GB" dirty="0"/>
              <a:t>The right to use social media platforms </a:t>
            </a:r>
          </a:p>
          <a:p>
            <a:r>
              <a:rPr lang="en-GB" dirty="0"/>
              <a:t>The right to add friends and followers </a:t>
            </a:r>
          </a:p>
          <a:p>
            <a:r>
              <a:rPr lang="en-GB" dirty="0"/>
              <a:t>The rights to post status </a:t>
            </a:r>
          </a:p>
          <a:p>
            <a:r>
              <a:rPr lang="en-GB" dirty="0"/>
              <a:t>The right to make comments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9549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078" y="1124744"/>
            <a:ext cx="8229600" cy="936104"/>
          </a:xfrm>
        </p:spPr>
        <p:txBody>
          <a:bodyPr>
            <a:normAutofit/>
          </a:bodyPr>
          <a:lstStyle/>
          <a:p>
            <a:r>
              <a:rPr lang="en-GB" dirty="0" smtClean="0"/>
              <a:t>Social Media User Rights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2204865"/>
            <a:ext cx="8229600" cy="30963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These rights could include;- </a:t>
            </a:r>
            <a:endParaRPr lang="en-GB" dirty="0" smtClean="0"/>
          </a:p>
          <a:p>
            <a:r>
              <a:rPr lang="en-GB" dirty="0"/>
              <a:t>The right to express an opinion </a:t>
            </a:r>
          </a:p>
          <a:p>
            <a:r>
              <a:rPr lang="en-GB" dirty="0"/>
              <a:t>The right to like pages </a:t>
            </a:r>
          </a:p>
          <a:p>
            <a:r>
              <a:rPr lang="en-GB" dirty="0"/>
              <a:t>The right to add photos </a:t>
            </a:r>
          </a:p>
          <a:p>
            <a:r>
              <a:rPr lang="en-GB" dirty="0"/>
              <a:t>The right to “check in” </a:t>
            </a:r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4522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078" y="1124744"/>
            <a:ext cx="8229600" cy="936104"/>
          </a:xfrm>
        </p:spPr>
        <p:txBody>
          <a:bodyPr>
            <a:normAutofit/>
          </a:bodyPr>
          <a:lstStyle/>
          <a:p>
            <a:r>
              <a:rPr lang="en-GB" dirty="0" smtClean="0"/>
              <a:t>Football Supporter Responsibilities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2204865"/>
            <a:ext cx="8229600" cy="3096344"/>
          </a:xfrm>
        </p:spPr>
        <p:txBody>
          <a:bodyPr>
            <a:normAutofit/>
          </a:bodyPr>
          <a:lstStyle/>
          <a:p>
            <a:endParaRPr lang="en-GB" dirty="0"/>
          </a:p>
          <a:p>
            <a:pPr marL="0" indent="0" algn="ctr">
              <a:buNone/>
            </a:pPr>
            <a:r>
              <a:rPr lang="en-GB" sz="4000" dirty="0"/>
              <a:t>Work together to come up with a </a:t>
            </a:r>
            <a:r>
              <a:rPr lang="en-GB" sz="4000" dirty="0" smtClean="0"/>
              <a:t>list of responsibilities that a football supporter </a:t>
            </a:r>
            <a:r>
              <a:rPr lang="en-GB" sz="4000" dirty="0" smtClean="0"/>
              <a:t>has.</a:t>
            </a:r>
            <a:endParaRPr lang="en-GB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r>
              <a:rPr lang="en-GB" smtClean="0"/>
              <a:t>OFFICIAL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113143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sisl xmlns:xsd="http://www.w3.org/2001/XMLSchema" xmlns:xsi="http://www.w3.org/2001/XMLSchema-instance" xmlns="http://www.boldonjames.com/2008/01/sie/internal/label" sislVersion="0" policy="08955827-aeb1-42de-b749-f604362c41c2" origin="userSelected">
  <element uid="971a7eb4-36b4-4e7d-b804-a07772b8e228" value=""/>
  <element uid="6a4e5c3a-656a-4e9c-bd20-e36013bcf373" value=""/>
</sisl>
</file>

<file path=customXml/itemProps1.xml><?xml version="1.0" encoding="utf-8"?>
<ds:datastoreItem xmlns:ds="http://schemas.openxmlformats.org/officeDocument/2006/customXml" ds:itemID="{758E6BB4-2657-45B9-B362-50145BB6CD3F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6257</TotalTime>
  <Words>634</Words>
  <Application>Microsoft Office PowerPoint</Application>
  <PresentationFormat>On-screen Show (4:3)</PresentationFormat>
  <Paragraphs>161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Scarfed For Life Workshop Two – Rights &amp; Responsibilities</vt:lpstr>
      <vt:lpstr>Rights &amp; Responsibilities</vt:lpstr>
      <vt:lpstr>Football Supporter Rights</vt:lpstr>
      <vt:lpstr>Football Supporter Rights</vt:lpstr>
      <vt:lpstr>Football Supporter Rights</vt:lpstr>
      <vt:lpstr>Social Media User Rights</vt:lpstr>
      <vt:lpstr>Social Media User Rights</vt:lpstr>
      <vt:lpstr>Social Media User Rights</vt:lpstr>
      <vt:lpstr>Football Supporter Responsibilities</vt:lpstr>
      <vt:lpstr>Football Supporter Responsibilities</vt:lpstr>
      <vt:lpstr>Football Supporter Responsibilities</vt:lpstr>
      <vt:lpstr>Social Media User Responsibilities</vt:lpstr>
      <vt:lpstr>Social Media User Responsibilities</vt:lpstr>
      <vt:lpstr>Social Media User Responsibilities</vt:lpstr>
      <vt:lpstr>Rights &amp; Responsibilities Consequences</vt:lpstr>
      <vt:lpstr>Rights &amp; Responsibilities Consequences</vt:lpstr>
      <vt:lpstr>Rights &amp; Responsibilities Consequences</vt:lpstr>
      <vt:lpstr>Rights &amp; Responsibilities Consequences</vt:lpstr>
      <vt:lpstr>PowerPoint Presentation</vt:lpstr>
    </vt:vector>
  </TitlesOfParts>
  <Company>GCC Corporate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Thomson, Susan (ED)</dc:creator>
  <cp:keywords>[OFFICIAL]</cp:keywords>
  <cp:lastModifiedBy>Lynch P (Pauline)</cp:lastModifiedBy>
  <cp:revision>81</cp:revision>
  <cp:lastPrinted>2015-08-20T13:02:34Z</cp:lastPrinted>
  <dcterms:created xsi:type="dcterms:W3CDTF">2015-08-11T13:26:38Z</dcterms:created>
  <dcterms:modified xsi:type="dcterms:W3CDTF">2020-09-18T07:33:02Z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d575264f-00e2-48f6-9f71-d05195eb3518</vt:lpwstr>
  </property>
  <property fmtid="{D5CDD505-2E9C-101B-9397-08002B2CF9AE}" pid="3" name="bjSaver">
    <vt:lpwstr>xZSbKWC/F+q5ta854MFScGvkmNjGCYXj</vt:lpwstr>
  </property>
  <property fmtid="{D5CDD505-2E9C-101B-9397-08002B2CF9AE}" pid="4" name="bjDocumentLabelXML">
    <vt:lpwstr>&lt;?xml version="1.0" encoding="us-ascii"?&gt;&lt;sisl xmlns:xsd="http://www.w3.org/2001/XMLSchema" xmlns:xsi="http://www.w3.org/2001/XMLSchema-instance" sislVersion="0" policy="08955827-aeb1-42de-b749-f604362c41c2" origin="userSelected" xmlns="http://www.boldonj</vt:lpwstr>
  </property>
  <property fmtid="{D5CDD505-2E9C-101B-9397-08002B2CF9AE}" pid="5" name="bjDocumentLabelXML-0">
    <vt:lpwstr>ames.com/2008/01/sie/internal/label"&gt;&lt;element uid="971a7eb4-36b4-4e7d-b804-a07772b8e228" value="" /&gt;&lt;element uid="6a4e5c3a-656a-4e9c-bd20-e36013bcf373" value="" /&gt;&lt;/sisl&gt;</vt:lpwstr>
  </property>
  <property fmtid="{D5CDD505-2E9C-101B-9397-08002B2CF9AE}" pid="6" name="bjDocumentSecurityLabel">
    <vt:lpwstr>OFFICIAL</vt:lpwstr>
  </property>
  <property fmtid="{D5CDD505-2E9C-101B-9397-08002B2CF9AE}" pid="7" name="gcc-meta-protectivemarking">
    <vt:lpwstr>[OFFICIAL]</vt:lpwstr>
  </property>
</Properties>
</file>