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72" r:id="rId5"/>
    <p:sldId id="276" r:id="rId6"/>
    <p:sldId id="273" r:id="rId7"/>
    <p:sldId id="274" r:id="rId8"/>
    <p:sldId id="260" r:id="rId9"/>
    <p:sldId id="261" r:id="rId10"/>
    <p:sldId id="264" r:id="rId11"/>
    <p:sldId id="266" r:id="rId12"/>
    <p:sldId id="269" r:id="rId13"/>
    <p:sldId id="267" r:id="rId14"/>
    <p:sldId id="270" r:id="rId15"/>
    <p:sldId id="279" r:id="rId16"/>
    <p:sldId id="275" r:id="rId17"/>
    <p:sldId id="277" r:id="rId18"/>
    <p:sldId id="278" r:id="rId19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82593" autoAdjust="0"/>
  </p:normalViewPr>
  <p:slideViewPr>
    <p:cSldViewPr snapToGrid="0">
      <p:cViewPr varScale="1">
        <p:scale>
          <a:sx n="73" d="100"/>
          <a:sy n="73" d="100"/>
        </p:scale>
        <p:origin x="6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8080F-2683-4CAC-9149-D09BD6EBC45A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3B3E-112D-4848-B7AA-33E7A9D7B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09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0EE4F-98A3-4F65-9BFE-CA06BA44AC4B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D30C-F2DC-4B25-BE0D-CD90E9CF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57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7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8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4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2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42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2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3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7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3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1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1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3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D30C-F2DC-4B25-BE0D-CD90E9CFE0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2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4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1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7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0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3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7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2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82DC-05A1-49B2-8B84-6912797A537C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D754-110F-439F-936D-CEAF1FF7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5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58" y="29640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solidFill>
                  <a:srgbClr val="7030A0"/>
                </a:solidFill>
                <a:latin typeface="Sassoon Infant Md" panose="02000603050000020003" pitchFamily="2" charset="0"/>
              </a:rPr>
              <a:t/>
            </a:r>
            <a:br>
              <a:rPr lang="en-GB" sz="4900" dirty="0" smtClean="0">
                <a:solidFill>
                  <a:srgbClr val="7030A0"/>
                </a:solidFill>
                <a:latin typeface="Sassoon Infant Md" panose="02000603050000020003" pitchFamily="2" charset="0"/>
              </a:rPr>
            </a:br>
            <a:r>
              <a:rPr lang="en-GB" sz="4900" dirty="0" smtClean="0">
                <a:solidFill>
                  <a:srgbClr val="7030A0"/>
                </a:solidFill>
                <a:latin typeface="Sassoon Infant Md" panose="02000603050000020003" pitchFamily="2" charset="0"/>
              </a:rPr>
              <a:t/>
            </a:r>
            <a:br>
              <a:rPr lang="en-GB" sz="4900" dirty="0" smtClean="0">
                <a:solidFill>
                  <a:srgbClr val="7030A0"/>
                </a:solidFill>
                <a:latin typeface="Sassoon Infant Md" panose="02000603050000020003" pitchFamily="2" charset="0"/>
              </a:rPr>
            </a:br>
            <a:r>
              <a:rPr lang="en-GB" sz="4900" dirty="0">
                <a:solidFill>
                  <a:srgbClr val="7030A0"/>
                </a:solidFill>
                <a:latin typeface="Sassoon Infant Md" panose="02000603050000020003" pitchFamily="2" charset="0"/>
              </a:rPr>
              <a:t/>
            </a:r>
            <a:br>
              <a:rPr lang="en-GB" sz="4900" dirty="0">
                <a:solidFill>
                  <a:srgbClr val="7030A0"/>
                </a:solidFill>
                <a:latin typeface="Sassoon Infant Md" panose="02000603050000020003" pitchFamily="2" charset="0"/>
              </a:rPr>
            </a:br>
            <a:r>
              <a:rPr lang="en-GB" sz="4900" dirty="0" smtClean="0">
                <a:solidFill>
                  <a:srgbClr val="7030A0"/>
                </a:solidFill>
                <a:latin typeface="Sassoon Infant Md" panose="02000603050000020003" pitchFamily="2" charset="0"/>
              </a:rPr>
              <a:t/>
            </a:r>
            <a:br>
              <a:rPr lang="en-GB" sz="4900" dirty="0" smtClean="0">
                <a:solidFill>
                  <a:srgbClr val="7030A0"/>
                </a:solidFill>
                <a:latin typeface="Sassoon Infant Md" panose="02000603050000020003" pitchFamily="2" charset="0"/>
              </a:rPr>
            </a:br>
            <a:r>
              <a:rPr lang="en-GB" sz="4900" b="1" dirty="0" smtClean="0">
                <a:solidFill>
                  <a:srgbClr val="0070C0"/>
                </a:solidFill>
                <a:latin typeface="+mn-lt"/>
              </a:rPr>
              <a:t>Developing Reading for Pleasure at</a:t>
            </a:r>
            <a:br>
              <a:rPr lang="en-GB" sz="4900" b="1" dirty="0" smtClean="0">
                <a:solidFill>
                  <a:srgbClr val="0070C0"/>
                </a:solidFill>
                <a:latin typeface="+mn-lt"/>
              </a:rPr>
            </a:br>
            <a:r>
              <a:rPr lang="en-GB" sz="4900" b="1" dirty="0" smtClean="0">
                <a:solidFill>
                  <a:srgbClr val="0070C0"/>
                </a:solidFill>
                <a:latin typeface="+mn-lt"/>
              </a:rPr>
              <a:t>St </a:t>
            </a:r>
            <a:r>
              <a:rPr lang="en-GB" sz="4900" b="1" dirty="0" smtClean="0">
                <a:solidFill>
                  <a:srgbClr val="0070C0"/>
                </a:solidFill>
                <a:latin typeface="+mn-lt"/>
              </a:rPr>
              <a:t>Bride’s RC PS</a:t>
            </a:r>
            <a:br>
              <a:rPr lang="en-GB" sz="4900" b="1" dirty="0" smtClean="0">
                <a:solidFill>
                  <a:srgbClr val="0070C0"/>
                </a:solidFill>
                <a:latin typeface="+mn-lt"/>
              </a:rPr>
            </a:br>
            <a:r>
              <a:rPr lang="en-GB" sz="4900" b="1" dirty="0" err="1" smtClean="0">
                <a:solidFill>
                  <a:srgbClr val="0070C0"/>
                </a:solidFill>
                <a:latin typeface="+mn-lt"/>
              </a:rPr>
              <a:t>Cowdenbeath</a:t>
            </a:r>
            <a:r>
              <a:rPr lang="en-GB" sz="49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GB" sz="4900" b="1" dirty="0" smtClean="0">
                <a:solidFill>
                  <a:srgbClr val="0070C0"/>
                </a:solidFill>
                <a:latin typeface="+mn-lt"/>
              </a:rPr>
            </a:br>
            <a:r>
              <a:rPr lang="en-GB" sz="49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GB" sz="4900" b="1" dirty="0" smtClean="0">
                <a:solidFill>
                  <a:srgbClr val="0070C0"/>
                </a:solidFill>
                <a:latin typeface="+mn-lt"/>
              </a:rPr>
            </a:br>
            <a:r>
              <a:rPr lang="en-GB" dirty="0">
                <a:solidFill>
                  <a:srgbClr val="0070C0"/>
                </a:solidFill>
                <a:latin typeface="Sassoon Infant Md" panose="02000603050000020003" pitchFamily="2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Sassoon Infant Md" panose="02000603050000020003" pitchFamily="2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758" y="3071736"/>
            <a:ext cx="2196000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0080" y="5686426"/>
            <a:ext cx="463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Eileen Chapman – </a:t>
            </a:r>
            <a:r>
              <a:rPr lang="en-GB" sz="2400" dirty="0" err="1" smtClean="0"/>
              <a:t>Headteacher</a:t>
            </a:r>
            <a:endParaRPr lang="en-GB" sz="2400" dirty="0" smtClean="0"/>
          </a:p>
          <a:p>
            <a:r>
              <a:rPr lang="en-GB" sz="2400" dirty="0" smtClean="0"/>
              <a:t> 		@</a:t>
            </a:r>
            <a:r>
              <a:rPr lang="en-GB" sz="2400" b="1" dirty="0" err="1" smtClean="0"/>
              <a:t>StBridesRCPS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87003">
            <a:off x="783383" y="3579273"/>
            <a:ext cx="2752968" cy="2064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87" y="6101924"/>
            <a:ext cx="661987" cy="6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7066">
            <a:off x="3101036" y="1278029"/>
            <a:ext cx="4836576" cy="44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949">
            <a:off x="2375482" y="971869"/>
            <a:ext cx="6069364" cy="45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Impact on our children </a:t>
            </a:r>
            <a:r>
              <a:rPr lang="en-GB" b="1" i="1" dirty="0" smtClean="0">
                <a:solidFill>
                  <a:srgbClr val="0070C0"/>
                </a:solidFill>
                <a:latin typeface="+mn-lt"/>
              </a:rPr>
              <a:t>and</a:t>
            </a:r>
            <a:r>
              <a:rPr lang="en-GB" b="1" dirty="0" smtClean="0">
                <a:solidFill>
                  <a:srgbClr val="0070C0"/>
                </a:solidFill>
                <a:latin typeface="+mn-lt"/>
              </a:rPr>
              <a:t> families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0238"/>
            <a:ext cx="642461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57% of the children who have an adult attend regularly, state that they feel happy about this and look forward to Monday Reading Sessions.</a:t>
            </a:r>
          </a:p>
          <a:p>
            <a:pPr marL="457200" algn="ctr">
              <a:spcAft>
                <a:spcPts val="0"/>
              </a:spcAft>
            </a:pPr>
            <a:r>
              <a:rPr lang="en-GB" sz="2800" dirty="0" smtClean="0">
                <a:effectLst/>
                <a:latin typeface="Sassoon Infant Md" panose="0200060305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600" dirty="0" smtClean="0">
              <a:effectLst/>
              <a:latin typeface="Sassoon Infant Md" panose="0200060305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058150" y="1900238"/>
            <a:ext cx="3500438" cy="4093279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This intervention has led to a parent led ‘Mystery Reader’ session once a week..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62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8201">
            <a:off x="1562653" y="505183"/>
            <a:ext cx="4453296" cy="5937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939" y="1114424"/>
            <a:ext cx="5756012" cy="43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357186"/>
            <a:ext cx="10701338" cy="60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we have learned?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 smtClean="0"/>
              <a:t>The importance of nurturing honest, positive relationships with adults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Staff need to understand </a:t>
            </a:r>
            <a:r>
              <a:rPr lang="en-GB" sz="3600" dirty="0" smtClean="0"/>
              <a:t>the vision and </a:t>
            </a:r>
            <a:r>
              <a:rPr lang="en-GB" sz="3600" dirty="0"/>
              <a:t>promote strategy for </a:t>
            </a:r>
            <a:r>
              <a:rPr lang="en-GB" sz="3600" dirty="0" smtClean="0"/>
              <a:t>strategic change and sustainability </a:t>
            </a: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Use data to measure impact and be ready to change if it’s not working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8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Discussions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Consider an initiative that you have tried to implement but which did not result in the anticipated outcome for learners.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What barriers limited success and how might you approach school improvement in the future?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S</a:t>
            </a:r>
            <a:r>
              <a:rPr lang="en-GB" i="1" dirty="0" smtClean="0"/>
              <a:t>hare examples of when family engagement in learning led to improved outcomes for children.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Share examples </a:t>
            </a:r>
            <a:r>
              <a:rPr lang="en-GB" i="1" dirty="0" smtClean="0"/>
              <a:t>of resources and of practical things schools can try to improve reading for pleasure.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387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Contact details and suggested reading 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us on Twitter: @</a:t>
            </a:r>
            <a:r>
              <a:rPr lang="en-GB" dirty="0" err="1" smtClean="0"/>
              <a:t>StBridesRCPS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Zhao has also formed part of our thinking on why a deficit approach should be avoided.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27" y="372749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School Context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40" y="2137896"/>
            <a:ext cx="3617173" cy="2409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5436" y="873283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Situated in </a:t>
            </a:r>
            <a:r>
              <a:rPr lang="en-GB" dirty="0" err="1" smtClean="0"/>
              <a:t>Cowdenbeath</a:t>
            </a:r>
            <a:r>
              <a:rPr lang="en-GB" dirty="0" smtClean="0"/>
              <a:t>, a former mining town within Fife.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658928" y="5122712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190 children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across 9 classes and 35 Nursery Children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88227" y="959412"/>
            <a:ext cx="3541690" cy="208382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Innovation Fund School 2016/2017 – ‘Learning together in </a:t>
            </a:r>
            <a:r>
              <a:rPr lang="en-GB" dirty="0" err="1" smtClean="0">
                <a:latin typeface="Calibri" panose="020F0502020204030204" pitchFamily="34" charset="0"/>
              </a:rPr>
              <a:t>Cowdenbeath</a:t>
            </a:r>
            <a:r>
              <a:rPr lang="en-GB" dirty="0" smtClean="0">
                <a:latin typeface="Calibri" panose="020F0502020204030204" pitchFamily="34" charset="0"/>
              </a:rPr>
              <a:t>’ in partnership with a local school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505" y="2802418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1 HT, 1 PEF DHT, 1 PT, 10 class teachers (2 probationers) 4 PSAs.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88227" y="3376218"/>
            <a:ext cx="3541690" cy="222448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20% children were not achieving as they should be in reading at the end of 2016/2017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5505" y="5122713"/>
            <a:ext cx="2978507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24% FSM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33% </a:t>
            </a:r>
            <a:r>
              <a:rPr lang="en-GB" dirty="0" err="1" smtClean="0">
                <a:latin typeface="Calibri" panose="020F0502020204030204" pitchFamily="34" charset="0"/>
              </a:rPr>
              <a:t>SIMd</a:t>
            </a:r>
            <a:r>
              <a:rPr lang="en-GB" dirty="0" smtClean="0">
                <a:latin typeface="Calibri" panose="020F0502020204030204" pitchFamily="34" charset="0"/>
              </a:rPr>
              <a:t> 1 and 2</a:t>
            </a:r>
            <a:endParaRPr lang="en-GB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86650" y="2171700"/>
            <a:ext cx="1243013" cy="630718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18795" y="4196815"/>
            <a:ext cx="1510868" cy="339551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25235" y="4196815"/>
            <a:ext cx="0" cy="1203860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34274" y="4366590"/>
            <a:ext cx="2366326" cy="1234110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520980" y="1847412"/>
            <a:ext cx="772430" cy="488131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186045" y="2960710"/>
            <a:ext cx="1771718" cy="614738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9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School Context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8045" y="2004822"/>
            <a:ext cx="3961806" cy="29713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5402" y="790609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Professional Dialogue has been key to driving improvements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53766" y="1744787"/>
            <a:ext cx="1593091" cy="270388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5564" y="2803301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Partnerships with other agencies have supported us in our thinking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55396" y="3473505"/>
            <a:ext cx="1402367" cy="295583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77448" y="4699772"/>
            <a:ext cx="3637103" cy="1384666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dirty="0" smtClean="0"/>
              <a:t>Everyone Learning together in Love</a:t>
            </a:r>
            <a:endParaRPr lang="en-GB" sz="2300" dirty="0"/>
          </a:p>
        </p:txBody>
      </p:sp>
      <p:sp>
        <p:nvSpPr>
          <p:cNvPr id="13" name="Oval 12"/>
          <p:cNvSpPr/>
          <p:nvPr/>
        </p:nvSpPr>
        <p:spPr>
          <a:xfrm>
            <a:off x="557847" y="4827962"/>
            <a:ext cx="3541690" cy="1529669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Building capacity at every level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79418" y="4422149"/>
            <a:ext cx="1830993" cy="811627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223150" y="954271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Nothing is done in a rush – small tests of change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414613" y="2001325"/>
            <a:ext cx="1297969" cy="598954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223150" y="3473505"/>
            <a:ext cx="3541690" cy="142955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Mindsets</a:t>
            </a:r>
            <a:r>
              <a:rPr lang="en-GB" dirty="0" smtClean="0"/>
              <a:t> of children, staff and families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414613" y="4086541"/>
            <a:ext cx="1276572" cy="696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Lightbulb moment!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571876" y="871539"/>
            <a:ext cx="4872037" cy="3771900"/>
          </a:xfrm>
          <a:prstGeom prst="triangl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14924" y="2307432"/>
            <a:ext cx="1728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What we wanted to achieve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6675" y="585788"/>
            <a:ext cx="3414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Begin to  close the vocabulary gap through promoting reading for pleasure.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712" y="638711"/>
            <a:ext cx="3414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Find out from parents/carers how they wanted to engage in literacy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1962" y="5015895"/>
            <a:ext cx="3414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Develop staff leadership to drive improvement</a:t>
            </a:r>
          </a:p>
        </p:txBody>
      </p:sp>
    </p:spTree>
    <p:extLst>
      <p:ext uri="{BB962C8B-B14F-4D97-AF65-F5344CB8AC3E}">
        <p14:creationId xmlns:p14="http://schemas.microsoft.com/office/powerpoint/2010/main" val="28199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we are trying to achieve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38" y="146843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endParaRPr lang="en-GB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GB" sz="3200" dirty="0" smtClean="0">
                <a:latin typeface="Calibri" panose="020F0502020204030204" pitchFamily="34" charset="0"/>
              </a:rPr>
              <a:t>By </a:t>
            </a:r>
            <a:r>
              <a:rPr lang="en-GB" sz="3200" dirty="0">
                <a:latin typeface="Calibri" panose="020F0502020204030204" pitchFamily="34" charset="0"/>
              </a:rPr>
              <a:t>the end of session 2017/2018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13 targeted children (not all SIMD one/two or FSM) </a:t>
            </a:r>
            <a:r>
              <a:rPr lang="en-GB" sz="3200" dirty="0">
                <a:latin typeface="Calibri" panose="020F0502020204030204" pitchFamily="34" charset="0"/>
              </a:rPr>
              <a:t>will have had at least one story read to them a week at home</a:t>
            </a:r>
            <a:r>
              <a:rPr lang="en-GB" sz="32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en-GB" sz="3200" dirty="0" smtClean="0"/>
              <a:t>By </a:t>
            </a:r>
            <a:r>
              <a:rPr lang="en-GB" sz="3200" dirty="0"/>
              <a:t>the end of session 2017/2018 80%  of 13 targeted children </a:t>
            </a:r>
            <a:r>
              <a:rPr lang="en-GB" sz="3200" dirty="0" smtClean="0"/>
              <a:t>across P1-3 </a:t>
            </a:r>
            <a:r>
              <a:rPr lang="en-GB" sz="3200" dirty="0"/>
              <a:t>will have a parent attend shared reading on a regular basis.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What we did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Calibri" panose="020F0502020204030204" pitchFamily="34" charset="0"/>
              </a:rPr>
              <a:t>1. Story Sacs			2. Weekly Shared Reading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10515">
            <a:off x="3705474" y="4157404"/>
            <a:ext cx="2580732" cy="1935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27" y="2690295"/>
            <a:ext cx="3743324" cy="280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902" y="2674321"/>
            <a:ext cx="4048124" cy="39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Progress with Story Sacs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7 of the 11 </a:t>
            </a:r>
            <a:r>
              <a:rPr lang="en-GB" dirty="0">
                <a:latin typeface="Calibri" panose="020F0502020204030204" pitchFamily="34" charset="0"/>
              </a:rPr>
              <a:t>children </a:t>
            </a:r>
            <a:r>
              <a:rPr lang="en-GB" dirty="0" smtClean="0">
                <a:latin typeface="Calibri" panose="020F0502020204030204" pitchFamily="34" charset="0"/>
              </a:rPr>
              <a:t>now </a:t>
            </a:r>
            <a:r>
              <a:rPr lang="en-GB" dirty="0">
                <a:latin typeface="Calibri" panose="020F0502020204030204" pitchFamily="34" charset="0"/>
              </a:rPr>
              <a:t>have other stories read to them at home, as well as their story sac book. </a:t>
            </a:r>
          </a:p>
          <a:p>
            <a:pPr marL="0" indent="0">
              <a:buNone/>
            </a:pPr>
            <a:r>
              <a:rPr lang="en-GB" b="1" i="1" dirty="0" smtClean="0">
                <a:latin typeface="Calibri" panose="020F0502020204030204" pitchFamily="34" charset="0"/>
              </a:rPr>
              <a:t>They </a:t>
            </a:r>
            <a:r>
              <a:rPr lang="en-GB" b="1" i="1" dirty="0">
                <a:latin typeface="Calibri" panose="020F0502020204030204" pitchFamily="34" charset="0"/>
              </a:rPr>
              <a:t>stated that this has happened since the story sacs started going home. </a:t>
            </a:r>
            <a:endParaRPr lang="en-GB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7043738" y="3572669"/>
            <a:ext cx="4792685" cy="2928144"/>
          </a:xfrm>
          <a:prstGeom prst="wedgeEllipseCallout">
            <a:avLst>
              <a:gd name="adj1" fmla="val -69521"/>
              <a:gd name="adj2" fmla="val 34719"/>
            </a:avLst>
          </a:prstGeom>
          <a:ln w="666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‘My Mummy goes to work at the pub at night time so we read the story before she goes. I love it ‘cos we never used to have a story’.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577" y="40470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Class </a:t>
            </a:r>
            <a:r>
              <a:rPr lang="en-GB" sz="2800" dirty="0" smtClean="0">
                <a:latin typeface="Calibri" panose="020F0502020204030204" pitchFamily="34" charset="0"/>
              </a:rPr>
              <a:t>Teachers reported that </a:t>
            </a:r>
            <a:r>
              <a:rPr lang="en-GB" sz="2800" dirty="0">
                <a:latin typeface="Calibri" panose="020F0502020204030204" pitchFamily="34" charset="0"/>
              </a:rPr>
              <a:t>7 of the targeted group visit the classroom library more readily in choosing time</a:t>
            </a:r>
          </a:p>
        </p:txBody>
      </p:sp>
    </p:spTree>
    <p:extLst>
      <p:ext uri="{BB962C8B-B14F-4D97-AF65-F5344CB8AC3E}">
        <p14:creationId xmlns:p14="http://schemas.microsoft.com/office/powerpoint/2010/main" val="4380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Progress with Monday Reading Sessions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August-October holidays </a:t>
            </a:r>
            <a:r>
              <a:rPr lang="en-GB" sz="3200" dirty="0" smtClean="0"/>
              <a:t> </a:t>
            </a:r>
            <a:r>
              <a:rPr lang="en-GB" sz="3200" dirty="0"/>
              <a:t>8/11 of the targeted parents attended more than 2 sessions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8 parents said that they found the sessions relaxed and worthwhile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ea typeface="Calibri" panose="020F0502020204030204" pitchFamily="34" charset="0"/>
              </a:rPr>
              <a:t>6 of the 8 parents who attend regularly are finding they read more stories at home as a result of this intervention. </a:t>
            </a:r>
            <a:endParaRPr lang="en-GB" sz="3200" dirty="0"/>
          </a:p>
          <a:p>
            <a:pPr marL="0" indent="0">
              <a:buNone/>
            </a:pPr>
            <a:endParaRPr lang="en-GB" dirty="0">
              <a:latin typeface="Sassoon Infant Md" panose="02000603050000020003" pitchFamily="2" charset="0"/>
            </a:endParaRPr>
          </a:p>
          <a:p>
            <a:endParaRPr lang="en-GB" dirty="0">
              <a:latin typeface="Sassoon Infant Md" panose="020006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53D26341A57B383EE0540010E0463CCA" version="1.0.0">
  <systemFields>
    <field name="Objective-Id">
      <value order="0">A20108359</value>
    </field>
    <field name="Objective-Title">
      <value order="0">Scottish Attainment Challenge - Pupil Equity Funding Events 2018 - Presentations - South East - St Bride's PS</value>
    </field>
    <field name="Objective-Description">
      <value order="0"/>
    </field>
    <field name="Objective-CreationStamp">
      <value order="0">2018-02-07T12:15:03Z</value>
    </field>
    <field name="Objective-IsApproved">
      <value order="0">false</value>
    </field>
    <field name="Objective-IsPublished">
      <value order="0">true</value>
    </field>
    <field name="Objective-DatePublished">
      <value order="0">2018-02-07T13:56:37Z</value>
    </field>
    <field name="Objective-ModificationStamp">
      <value order="0">2018-02-07T13:56:37Z</value>
    </field>
    <field name="Objective-Owner">
      <value order="0">Melrose, Craig C (Z610622)</value>
    </field>
    <field name="Objective-Path">
      <value order="0">Objective Global Folder:SG File Plan:Education, careers and employment:Education and skills:Schools - Governance, management and finance:Advice and policy: Schools - governance, management and finance:Scottish Attainment Challenge: Pupil Equity Funding: Events: 2016-2021</value>
    </field>
    <field name="Objective-Parent">
      <value order="0">Scottish Attainment Challenge: Pupil Equity Funding: Events: 2016-2021</value>
    </field>
    <field name="Objective-State">
      <value order="0">Published</value>
    </field>
    <field name="Objective-VersionId">
      <value order="0">vA28123046</value>
    </field>
    <field name="Objective-Version">
      <value order="0">1.0</value>
    </field>
    <field name="Objective-VersionNumber">
      <value order="0">1</value>
    </field>
    <field name="Objective-VersionComment">
      <value order="0"/>
    </field>
    <field name="Objective-FileNumber">
      <value order="0">qA627808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0924C-D7C3-4F44-B23F-692C8FAB9245}"/>
</file>

<file path=customXml/itemProps2.xml><?xml version="1.0" encoding="utf-8"?>
<ds:datastoreItem xmlns:ds="http://schemas.openxmlformats.org/officeDocument/2006/customXml" ds:itemID="{5745109E-2DDF-40CB-AC2B-FF9B10C90820}"/>
</file>

<file path=customXml/itemProps3.xml><?xml version="1.0" encoding="utf-8"?>
<ds:datastoreItem xmlns:ds="http://schemas.openxmlformats.org/officeDocument/2006/customXml" ds:itemID="{C9339DDD-6A06-430C-A21B-6CC73EEADBA9}"/>
</file>

<file path=customXml/itemProps4.xml><?xml version="1.0" encoding="utf-8"?>
<ds:datastoreItem xmlns:ds="http://schemas.openxmlformats.org/officeDocument/2006/customXml" ds:itemID="{6F423E88-6663-4D26-8B99-E58A4047D0F7}"/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601</Words>
  <Application>Microsoft Office PowerPoint</Application>
  <PresentationFormat>Widescreen</PresentationFormat>
  <Paragraphs>82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Sassoon Infant Md</vt:lpstr>
      <vt:lpstr>Times New Roman</vt:lpstr>
      <vt:lpstr>Office Theme</vt:lpstr>
      <vt:lpstr>    Developing Reading for Pleasure at St Bride’s RC PS Cowdenbeath     </vt:lpstr>
      <vt:lpstr>School Context</vt:lpstr>
      <vt:lpstr>School Context</vt:lpstr>
      <vt:lpstr>Lightbulb moment!</vt:lpstr>
      <vt:lpstr>PowerPoint Presentation</vt:lpstr>
      <vt:lpstr>What we are trying to achieve</vt:lpstr>
      <vt:lpstr>What we did</vt:lpstr>
      <vt:lpstr>Progress with Story Sacs</vt:lpstr>
      <vt:lpstr>Progress with Monday Reading Sessions</vt:lpstr>
      <vt:lpstr>PowerPoint Presentation</vt:lpstr>
      <vt:lpstr>PowerPoint Presentation</vt:lpstr>
      <vt:lpstr>Impact on our children and families</vt:lpstr>
      <vt:lpstr>PowerPoint Presentation</vt:lpstr>
      <vt:lpstr>PowerPoint Presentation</vt:lpstr>
      <vt:lpstr>What we have learned?</vt:lpstr>
      <vt:lpstr>Discussions</vt:lpstr>
      <vt:lpstr>Contact details and suggested reading </vt:lpstr>
    </vt:vector>
  </TitlesOfParts>
  <Company>Fife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Reading for Pleasure at St Bride’s RC PS</dc:title>
  <dc:creator>St Brides</dc:creator>
  <cp:lastModifiedBy>Stevenson J (Jeremy)</cp:lastModifiedBy>
  <cp:revision>53</cp:revision>
  <cp:lastPrinted>2018-02-06T12:26:37Z</cp:lastPrinted>
  <dcterms:created xsi:type="dcterms:W3CDTF">2018-01-29T09:54:36Z</dcterms:created>
  <dcterms:modified xsi:type="dcterms:W3CDTF">2018-02-09T16:01:36Z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A20108359</vt:lpwstr>
  </property>
  <property fmtid="{D5CDD505-2E9C-101B-9397-08002B2CF9AE}" pid="4" name="Objective-Title">
    <vt:lpwstr>Scottish Attainment Challenge - Pupil Equity Funding Events 2018 - Presentations - South East - St Bride's PS</vt:lpwstr>
  </property>
  <property fmtid="{D5CDD505-2E9C-101B-9397-08002B2CF9AE}" pid="5" name="Objective-Description">
    <vt:lpwstr>
    </vt:lpwstr>
  </property>
  <property fmtid="{D5CDD505-2E9C-101B-9397-08002B2CF9AE}" pid="6" name="Objective-CreationStamp">
    <vt:filetime>2018-02-07T13:56:37Z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2018-02-07T13:56:37Z</vt:filetime>
  </property>
  <property fmtid="{D5CDD505-2E9C-101B-9397-08002B2CF9AE}" pid="10" name="Objective-ModificationStamp">
    <vt:filetime>2018-02-07T13:57:07Z</vt:filetime>
  </property>
  <property fmtid="{D5CDD505-2E9C-101B-9397-08002B2CF9AE}" pid="11" name="Objective-Owner">
    <vt:lpwstr>Melrose, Craig C (Z610622)</vt:lpwstr>
  </property>
  <property fmtid="{D5CDD505-2E9C-101B-9397-08002B2CF9AE}" pid="12" name="Objective-Path">
    <vt:lpwstr>Objective Global Folder:SG File Plan:Education, careers and employment:Education and skills:Schools - Governance, management and finance:Advice and policy: Schools - governance, management and finance:Scottish Attainment Challenge: Pupil Equity Funding: E</vt:lpwstr>
  </property>
  <property fmtid="{D5CDD505-2E9C-101B-9397-08002B2CF9AE}" pid="13" name="Objective-Parent">
    <vt:lpwstr>Scottish Attainment Challenge: Pupil Equity Funding: Events: 2016-2021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vA28123046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
    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>
    </vt:lpwstr>
  </property>
  <property fmtid="{D5CDD505-2E9C-101B-9397-08002B2CF9AE}" pid="22" name="Objective-Connect Creator">
    <vt:lpwstr>
    </vt:lpwstr>
  </property>
  <property fmtid="{D5CDD505-2E9C-101B-9397-08002B2CF9AE}" pid="23" name="Objective-Date Received">
    <vt:lpwstr>
    </vt:lpwstr>
  </property>
  <property fmtid="{D5CDD505-2E9C-101B-9397-08002B2CF9AE}" pid="24" name="Objective-Date of Original">
    <vt:lpwstr>
    </vt:lpwstr>
  </property>
  <property fmtid="{D5CDD505-2E9C-101B-9397-08002B2CF9AE}" pid="25" name="Objective-SG Web Publication - Category">
    <vt:lpwstr>
    </vt:lpwstr>
  </property>
  <property fmtid="{D5CDD505-2E9C-101B-9397-08002B2CF9AE}" pid="26" name="Objective-SG Web Publication - Category 2 Classification">
    <vt:lpwstr>
    </vt:lpwstr>
  </property>
  <property fmtid="{D5CDD505-2E9C-101B-9397-08002B2CF9AE}" pid="27" name="Objective-Comment">
    <vt:lpwstr>
    </vt:lpwstr>
  </property>
  <property fmtid="{D5CDD505-2E9C-101B-9397-08002B2CF9AE}" pid="28" name="Objective-Date of Original [system]">
    <vt:lpwstr>
    </vt:lpwstr>
  </property>
  <property fmtid="{D5CDD505-2E9C-101B-9397-08002B2CF9AE}" pid="29" name="Objective-Date Received [system]">
    <vt:lpwstr>
    </vt:lpwstr>
  </property>
  <property fmtid="{D5CDD505-2E9C-101B-9397-08002B2CF9AE}" pid="30" name="Objective-SG Web Publication - Category [system]">
    <vt:lpwstr>
    </vt:lpwstr>
  </property>
  <property fmtid="{D5CDD505-2E9C-101B-9397-08002B2CF9AE}" pid="31" name="Objective-SG Web Publication - Category 2 Classification [system]">
    <vt:lpwstr>
    </vt:lpwstr>
  </property>
  <property fmtid="{D5CDD505-2E9C-101B-9397-08002B2CF9AE}" pid="32" name="Objective-Connect Creator [system]">
    <vt:lpwstr>
    </vt:lpwstr>
  </property>
  <property fmtid="{D5CDD505-2E9C-101B-9397-08002B2CF9AE}" pid="33" name="ContentTypeId">
    <vt:lpwstr>0x010100403EDB45499E3C4A9CABBFB5D3A49FC1</vt:lpwstr>
  </property>
</Properties>
</file>