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8288000" cy="10287000"/>
  <p:notesSz cx="6858000" cy="9144000"/>
  <p:embeddedFontLst>
    <p:embeddedFont>
      <p:font typeface="Codec Pro" panose="020B0604020202020204" charset="0"/>
      <p:regular r:id="rId10"/>
    </p:embeddedFont>
    <p:embeddedFont>
      <p:font typeface="Codec Pro Bold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2442F9-2D5B-428C-AB4A-C12D6065D80B}" v="3" dt="2025-08-08T10:44:52.838"/>
    <p1510:client id="{417B52FF-8C6D-7CFB-B92B-49435EC36BCE}" v="3" dt="2025-08-08T08:33:16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F62EB-FE5B-4C2F-AC6F-3E5F667CFC2E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9810F-989A-4541-A39E-47FC7C8AA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6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9810F-989A-4541-A39E-47FC7C8AA5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6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ion.gov.scot/professional-learning/professional-learning-programmes-webinars-and-events/programmes/aspiring-to-middle-leadership/" TargetMode="External"/><Relationship Id="rId13" Type="http://schemas.openxmlformats.org/officeDocument/2006/relationships/hyperlink" Target="https://education.gov.scot/professional-learning/professional-learning-programmes-webinars-and-events/programmes/connected-and-collaborative-systems-leadership/" TargetMode="External"/><Relationship Id="rId3" Type="http://schemas.openxmlformats.org/officeDocument/2006/relationships/hyperlink" Target="https://education.gov.scot/professional-learning/professional-learning-programmes-webinars-and-events/programmes/building-racial-literacy/" TargetMode="External"/><Relationship Id="rId7" Type="http://schemas.openxmlformats.org/officeDocument/2006/relationships/hyperlink" Target="https://education.gov.scot/professional-learning/leadershipplus/" TargetMode="External"/><Relationship Id="rId12" Type="http://schemas.openxmlformats.org/officeDocument/2006/relationships/hyperlink" Target="https://education.gov.scot/professional-learning/professional-learning-programmes-webinars-and-events/programmes/the-how-of-chang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ucation.gov.scot/professional-learning/self-directed-professional-learning/coaching-in-education/" TargetMode="External"/><Relationship Id="rId11" Type="http://schemas.openxmlformats.org/officeDocument/2006/relationships/hyperlink" Target="https://education.gov.scot/professional-learning/professional-learning-programmes-webinars-and-events/programmes/in-headship/" TargetMode="External"/><Relationship Id="rId5" Type="http://schemas.openxmlformats.org/officeDocument/2006/relationships/hyperlink" Target="https://education.gov.scot/professional-learning/self-directed-professional-learning/enquiry-in-education/" TargetMode="External"/><Relationship Id="rId10" Type="http://schemas.openxmlformats.org/officeDocument/2006/relationships/hyperlink" Target="https://education.gov.scot/professional-learning/professional-learning-programmes-webinars-and-events/programmes/into-headship/" TargetMode="External"/><Relationship Id="rId4" Type="http://schemas.openxmlformats.org/officeDocument/2006/relationships/hyperlink" Target="https://education.gov.scot/professional-learning/professional-learning-programmes-webinars-and-events/programmes/leading-professional-learning-programme/" TargetMode="External"/><Relationship Id="rId9" Type="http://schemas.openxmlformats.org/officeDocument/2006/relationships/hyperlink" Target="https://education.gov.scot/professional-learning/professional-learning-programmes-webinars-and-events/programmes/middle-leaders-leading-change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ion.gov.scot/resources/learning-to-read-early-years-plr/" TargetMode="External"/><Relationship Id="rId3" Type="http://schemas.openxmlformats.org/officeDocument/2006/relationships/hyperlink" Target="https://education.gov.scot/professional-learning/professional-learning-programmes-webinars-and-events/programmes/early-career-teacher-experience-primary-numeracy-mathematics/" TargetMode="External"/><Relationship Id="rId7" Type="http://schemas.openxmlformats.org/officeDocument/2006/relationships/hyperlink" Target="https://education.gov.scot/professional-learning/professional-learning-programmes-webinars-and-events/programmes/curriculum-innovation-and-design/" TargetMode="External"/><Relationship Id="rId2" Type="http://schemas.openxmlformats.org/officeDocument/2006/relationships/hyperlink" Target="https://education.gov.scot/professional-learning/professional-learning-programmes-webinars-and-events/programmes/early-career-teacher-experience-secondary-numeracy-mathematic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logs.glowscotland.org.uk/glowblogs/digilearn/" TargetMode="External"/><Relationship Id="rId11" Type="http://schemas.openxmlformats.org/officeDocument/2006/relationships/hyperlink" Target="https://education.gov.scot/professional-learning/professional-learning-programmes-webinars-and-events/programmes/assessment-and-moderation-for-music/" TargetMode="External"/><Relationship Id="rId5" Type="http://schemas.openxmlformats.org/officeDocument/2006/relationships/hyperlink" Target="https://education.gov.scot/professional-learning/professional-learning-programmes-webinars-and-events/programmes/supporting-early-mathematical-development/" TargetMode="External"/><Relationship Id="rId10" Type="http://schemas.openxmlformats.org/officeDocument/2006/relationships/hyperlink" Target="https://education.gov.scot/professional-learning/professional-learning-programmes-webinars-and-events/programmes/expressive-arts-in-primary-school/" TargetMode="External"/><Relationship Id="rId4" Type="http://schemas.openxmlformats.org/officeDocument/2006/relationships/hyperlink" Target="https://education.gov.scot/professional-learning/professional-learning-programmes-webinars-and-events/programmes/supporting-learners-with-difficulties-in-mathematics/" TargetMode="External"/><Relationship Id="rId9" Type="http://schemas.openxmlformats.org/officeDocument/2006/relationships/hyperlink" Target="https://blogs.glowscotland.org.uk/glowblogs/stemnatio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hyperlink" Target="https://education.gov.scot/professional-learning/leading-professional-learning/inclusion-wellbeing-and-equalities-framework/" TargetMode="External"/><Relationship Id="rId18" Type="http://schemas.openxmlformats.org/officeDocument/2006/relationships/hyperlink" Target="https://education.gov.scot/resources/promoting-positive-relationships-and-behaviour-in-educational-settings/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12" Type="http://schemas.openxmlformats.org/officeDocument/2006/relationships/hyperlink" Target="https://education.gov.scot/professional-learning/professional-learning-programmes-webinars-and-events/programmes/equity-mitigating-the-impact-of-poverty-on-scotland-s-children-and-young-people/" TargetMode="External"/><Relationship Id="rId17" Type="http://schemas.openxmlformats.org/officeDocument/2006/relationships/hyperlink" Target="https://education.gov.scot/resources/keeping-trauma-in-mind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education.gov.scot/resources/supporting-young-carers-in-education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ucation.gov.scot/professional-learning/professional-learning-programmes-webinars-and-events/programmes/self-evaluation-for-improvement-planning/" TargetMode="External"/><Relationship Id="rId11" Type="http://schemas.openxmlformats.org/officeDocument/2006/relationships/hyperlink" Target="https://education.gov.scot/resources/effective-use-of-data/" TargetMode="External"/><Relationship Id="rId5" Type="http://schemas.openxmlformats.org/officeDocument/2006/relationships/hyperlink" Target="https://education.gov.scot/professional-learning/national-approach-to-professional-learning/early-learning-and-childcare/" TargetMode="External"/><Relationship Id="rId15" Type="http://schemas.openxmlformats.org/officeDocument/2006/relationships/hyperlink" Target="https://education.gov.scot/resources/keeping-the-promise-award-programme/" TargetMode="External"/><Relationship Id="rId10" Type="http://schemas.openxmlformats.org/officeDocument/2006/relationships/hyperlink" Target="https://education.gov.scot/professional-learning/national-approach-to-professional-learning/community-learning-and-development/" TargetMode="External"/><Relationship Id="rId4" Type="http://schemas.openxmlformats.org/officeDocument/2006/relationships/hyperlink" Target="https://education.gov.scot/professional-learning/national-approach-to-professional-learning/professional-learning-for-early-learning-and-childcare/" TargetMode="External"/><Relationship Id="rId9" Type="http://schemas.openxmlformats.org/officeDocument/2006/relationships/hyperlink" Target="https://education.gov.scot/professional-learning/professional-learning-programmes-webinars-and-events/programmes/assessment-for-scotland-s-curriculum/" TargetMode="External"/><Relationship Id="rId14" Type="http://schemas.openxmlformats.org/officeDocument/2006/relationships/hyperlink" Target="https://education.gov.scot/resources/supporting-care-experienced-learners-who-are-adop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ucation.gov.scot/events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s://education.gov.scot/professional-learning/" TargetMode="Externa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90572" y="1482031"/>
            <a:ext cx="16230600" cy="601385"/>
            <a:chOff x="0" y="0"/>
            <a:chExt cx="4274726" cy="1583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51941" y="1612439"/>
            <a:ext cx="985254" cy="346276"/>
            <a:chOff x="0" y="0"/>
            <a:chExt cx="259491" cy="9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18105" y="1612439"/>
            <a:ext cx="1165031" cy="425331"/>
            <a:chOff x="0" y="0"/>
            <a:chExt cx="306839" cy="11202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06839" cy="112021"/>
            </a:xfrm>
            <a:custGeom>
              <a:avLst/>
              <a:gdLst/>
              <a:ahLst/>
              <a:cxnLst/>
              <a:rect l="l" t="t" r="r" b="b"/>
              <a:pathLst>
                <a:path w="306839" h="112021">
                  <a:moveTo>
                    <a:pt x="56011" y="0"/>
                  </a:moveTo>
                  <a:lnTo>
                    <a:pt x="250829" y="0"/>
                  </a:lnTo>
                  <a:cubicBezTo>
                    <a:pt x="265684" y="0"/>
                    <a:pt x="279930" y="5901"/>
                    <a:pt x="290434" y="16405"/>
                  </a:cubicBezTo>
                  <a:cubicBezTo>
                    <a:pt x="300938" y="26909"/>
                    <a:pt x="306839" y="41156"/>
                    <a:pt x="306839" y="56011"/>
                  </a:cubicBezTo>
                  <a:lnTo>
                    <a:pt x="306839" y="56011"/>
                  </a:lnTo>
                  <a:cubicBezTo>
                    <a:pt x="306839" y="70866"/>
                    <a:pt x="300938" y="85112"/>
                    <a:pt x="290434" y="95616"/>
                  </a:cubicBezTo>
                  <a:cubicBezTo>
                    <a:pt x="279930" y="106120"/>
                    <a:pt x="265684" y="112021"/>
                    <a:pt x="250829" y="112021"/>
                  </a:cubicBezTo>
                  <a:lnTo>
                    <a:pt x="56011" y="112021"/>
                  </a:lnTo>
                  <a:cubicBezTo>
                    <a:pt x="41156" y="112021"/>
                    <a:pt x="26909" y="106120"/>
                    <a:pt x="16405" y="95616"/>
                  </a:cubicBezTo>
                  <a:cubicBezTo>
                    <a:pt x="5901" y="85112"/>
                    <a:pt x="0" y="70866"/>
                    <a:pt x="0" y="56011"/>
                  </a:cubicBezTo>
                  <a:lnTo>
                    <a:pt x="0" y="56011"/>
                  </a:lnTo>
                  <a:cubicBezTo>
                    <a:pt x="0" y="41156"/>
                    <a:pt x="5901" y="26909"/>
                    <a:pt x="16405" y="16405"/>
                  </a:cubicBezTo>
                  <a:cubicBezTo>
                    <a:pt x="26909" y="5901"/>
                    <a:pt x="41156" y="0"/>
                    <a:pt x="5601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06839" cy="13107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875"/>
                </a:lnSpc>
              </a:pPr>
              <a:r>
                <a:rPr lang="en-US" sz="1689" b="1" spc="-33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684839" y="1612439"/>
            <a:ext cx="985254" cy="346276"/>
            <a:chOff x="0" y="0"/>
            <a:chExt cx="259491" cy="912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817736" y="1612439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950634" y="1612439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088288" y="1595753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221185" y="1595753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1354083" y="1595753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2486980" y="1595753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624635" y="1595753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4757532" y="1595753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5890430" y="1595753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805056" y="2435841"/>
            <a:ext cx="16230600" cy="2556953"/>
            <a:chOff x="0" y="0"/>
            <a:chExt cx="4274726" cy="673436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274726" cy="673436"/>
            </a:xfrm>
            <a:custGeom>
              <a:avLst/>
              <a:gdLst/>
              <a:ahLst/>
              <a:cxnLst/>
              <a:rect l="l" t="t" r="r" b="b"/>
              <a:pathLst>
                <a:path w="4274726" h="673436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664716"/>
                  </a:lnTo>
                  <a:cubicBezTo>
                    <a:pt x="4274726" y="669532"/>
                    <a:pt x="4270822" y="673436"/>
                    <a:pt x="4266006" y="673436"/>
                  </a:cubicBezTo>
                  <a:lnTo>
                    <a:pt x="8720" y="673436"/>
                  </a:lnTo>
                  <a:cubicBezTo>
                    <a:pt x="3904" y="673436"/>
                    <a:pt x="0" y="669532"/>
                    <a:pt x="0" y="664716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19050"/>
              <a:ext cx="4274726" cy="69248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5699322" y="2448678"/>
            <a:ext cx="985254" cy="1856611"/>
            <a:chOff x="0" y="0"/>
            <a:chExt cx="259491" cy="488984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7959627" y="2448678"/>
            <a:ext cx="985254" cy="1856611"/>
            <a:chOff x="0" y="0"/>
            <a:chExt cx="259491" cy="488984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0219931" y="2448678"/>
            <a:ext cx="985254" cy="1856611"/>
            <a:chOff x="0" y="0"/>
            <a:chExt cx="259491" cy="488984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2480236" y="2448678"/>
            <a:ext cx="985254" cy="1856611"/>
            <a:chOff x="0" y="0"/>
            <a:chExt cx="259491" cy="488984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4741840" y="2448678"/>
            <a:ext cx="985254" cy="2326648"/>
            <a:chOff x="0" y="0"/>
            <a:chExt cx="259491" cy="612780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259491" cy="612780"/>
            </a:xfrm>
            <a:custGeom>
              <a:avLst/>
              <a:gdLst/>
              <a:ahLst/>
              <a:cxnLst/>
              <a:rect l="l" t="t" r="r" b="b"/>
              <a:pathLst>
                <a:path w="259491" h="612780">
                  <a:moveTo>
                    <a:pt x="0" y="0"/>
                  </a:moveTo>
                  <a:lnTo>
                    <a:pt x="259491" y="0"/>
                  </a:lnTo>
                  <a:lnTo>
                    <a:pt x="259491" y="612780"/>
                  </a:lnTo>
                  <a:lnTo>
                    <a:pt x="0" y="61278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19050"/>
              <a:ext cx="259491" cy="63183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59" name="AutoShape 59"/>
          <p:cNvSpPr/>
          <p:nvPr/>
        </p:nvSpPr>
        <p:spPr>
          <a:xfrm flipV="1">
            <a:off x="4566425" y="3163104"/>
            <a:ext cx="12469231" cy="3724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0" name="AutoShape 60"/>
          <p:cNvSpPr/>
          <p:nvPr/>
        </p:nvSpPr>
        <p:spPr>
          <a:xfrm flipV="1">
            <a:off x="4566425" y="3576966"/>
            <a:ext cx="12469231" cy="6697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1" name="AutoShape 61"/>
          <p:cNvSpPr/>
          <p:nvPr/>
        </p:nvSpPr>
        <p:spPr>
          <a:xfrm>
            <a:off x="4566425" y="3987103"/>
            <a:ext cx="12469231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2" name="AutoShape 62"/>
          <p:cNvSpPr/>
          <p:nvPr/>
        </p:nvSpPr>
        <p:spPr>
          <a:xfrm flipV="1">
            <a:off x="4211989" y="2435841"/>
            <a:ext cx="0" cy="255695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63" name="Group 63"/>
          <p:cNvGrpSpPr/>
          <p:nvPr/>
        </p:nvGrpSpPr>
        <p:grpSpPr>
          <a:xfrm>
            <a:off x="6078132" y="3003054"/>
            <a:ext cx="6275689" cy="320100"/>
            <a:chOff x="0" y="0"/>
            <a:chExt cx="1652856" cy="84306"/>
          </a:xfrm>
        </p:grpSpPr>
        <p:sp>
          <p:nvSpPr>
            <p:cNvPr id="64" name="Freeform 64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Box 65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5808042" y="3814879"/>
            <a:ext cx="689706" cy="320100"/>
            <a:chOff x="0" y="0"/>
            <a:chExt cx="181651" cy="84306"/>
          </a:xfrm>
        </p:grpSpPr>
        <p:sp>
          <p:nvSpPr>
            <p:cNvPr id="67" name="Freeform 67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8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6007920" y="3856730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 dirty="0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 </a:t>
            </a:r>
          </a:p>
        </p:txBody>
      </p:sp>
      <p:grpSp>
        <p:nvGrpSpPr>
          <p:cNvPr id="70" name="Group 70"/>
          <p:cNvGrpSpPr/>
          <p:nvPr/>
        </p:nvGrpSpPr>
        <p:grpSpPr>
          <a:xfrm>
            <a:off x="6697174" y="3820356"/>
            <a:ext cx="7669571" cy="320100"/>
            <a:chOff x="0" y="0"/>
            <a:chExt cx="2019969" cy="84306"/>
          </a:xfrm>
        </p:grpSpPr>
        <p:sp>
          <p:nvSpPr>
            <p:cNvPr id="71" name="Freeform 71"/>
            <p:cNvSpPr/>
            <p:nvPr/>
          </p:nvSpPr>
          <p:spPr>
            <a:xfrm>
              <a:off x="0" y="0"/>
              <a:ext cx="2019969" cy="84306"/>
            </a:xfrm>
            <a:custGeom>
              <a:avLst/>
              <a:gdLst/>
              <a:ahLst/>
              <a:cxnLst/>
              <a:rect l="l" t="t" r="r" b="b"/>
              <a:pathLst>
                <a:path w="2019969" h="84306">
                  <a:moveTo>
                    <a:pt x="42153" y="0"/>
                  </a:moveTo>
                  <a:lnTo>
                    <a:pt x="1977816" y="0"/>
                  </a:lnTo>
                  <a:cubicBezTo>
                    <a:pt x="1988996" y="0"/>
                    <a:pt x="1999718" y="4441"/>
                    <a:pt x="2007623" y="12346"/>
                  </a:cubicBezTo>
                  <a:cubicBezTo>
                    <a:pt x="2015528" y="20252"/>
                    <a:pt x="2019969" y="30973"/>
                    <a:pt x="2019969" y="42153"/>
                  </a:cubicBezTo>
                  <a:lnTo>
                    <a:pt x="2019969" y="42153"/>
                  </a:lnTo>
                  <a:cubicBezTo>
                    <a:pt x="2019969" y="53333"/>
                    <a:pt x="2015528" y="64055"/>
                    <a:pt x="2007623" y="71960"/>
                  </a:cubicBezTo>
                  <a:cubicBezTo>
                    <a:pt x="1999718" y="79865"/>
                    <a:pt x="1988996" y="84306"/>
                    <a:pt x="1977816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Box 72"/>
            <p:cNvSpPr txBox="1"/>
            <p:nvPr/>
          </p:nvSpPr>
          <p:spPr>
            <a:xfrm>
              <a:off x="0" y="-19050"/>
              <a:ext cx="2019969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73" name="Group 73"/>
          <p:cNvGrpSpPr/>
          <p:nvPr/>
        </p:nvGrpSpPr>
        <p:grpSpPr>
          <a:xfrm>
            <a:off x="4566425" y="3003054"/>
            <a:ext cx="1379412" cy="320100"/>
            <a:chOff x="0" y="0"/>
            <a:chExt cx="363302" cy="84306"/>
          </a:xfrm>
        </p:grpSpPr>
        <p:sp>
          <p:nvSpPr>
            <p:cNvPr id="74" name="Freeform 7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7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6" name="TextBox 76"/>
          <p:cNvSpPr txBox="1"/>
          <p:nvPr/>
        </p:nvSpPr>
        <p:spPr>
          <a:xfrm>
            <a:off x="4621164" y="3052677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060530" y="2631104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All professional levels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1060530" y="305267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3" tooltip="https://education.gov.scot/professional-learning/professional-learning-programmes-webinars-and-events/programmes/building-racial-literacy/"/>
              </a:rPr>
              <a:t>Building Racial Literacy 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1060530" y="345611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professional-learning-programmes-webinars-and-events/programmes/leading-professional-learning-programme/"/>
              </a:rPr>
              <a:t>Leading Professional Learning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60530" y="3859557"/>
            <a:ext cx="303270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5"/>
              </a:rPr>
              <a:t>Enquiry in Education</a:t>
            </a:r>
            <a:endParaRPr lang="en-US" sz="1406" u="sng" spc="-28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sp>
        <p:nvSpPr>
          <p:cNvPr id="81" name="TextBox 81"/>
          <p:cNvSpPr txBox="1"/>
          <p:nvPr/>
        </p:nvSpPr>
        <p:spPr>
          <a:xfrm>
            <a:off x="6203656" y="3039873"/>
            <a:ext cx="60187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6897784" y="3861793"/>
            <a:ext cx="735557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sp>
        <p:nvSpPr>
          <p:cNvPr id="83" name="AutoShape 83"/>
          <p:cNvSpPr/>
          <p:nvPr/>
        </p:nvSpPr>
        <p:spPr>
          <a:xfrm flipV="1">
            <a:off x="4590950" y="4392928"/>
            <a:ext cx="12444706" cy="2828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84" name="TextBox 84"/>
          <p:cNvSpPr txBox="1"/>
          <p:nvPr/>
        </p:nvSpPr>
        <p:spPr>
          <a:xfrm>
            <a:off x="1060530" y="4266156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6" tooltip="https://education.gov.scot/professional-learning/self-directed-professional-learning/coaching-in-education/"/>
              </a:rPr>
              <a:t>Coaching in Education</a:t>
            </a:r>
          </a:p>
        </p:txBody>
      </p:sp>
      <p:grpSp>
        <p:nvGrpSpPr>
          <p:cNvPr id="85" name="Group 85"/>
          <p:cNvGrpSpPr/>
          <p:nvPr/>
        </p:nvGrpSpPr>
        <p:grpSpPr>
          <a:xfrm>
            <a:off x="6732861" y="4232732"/>
            <a:ext cx="7574696" cy="320100"/>
            <a:chOff x="0" y="0"/>
            <a:chExt cx="1994982" cy="84306"/>
          </a:xfrm>
        </p:grpSpPr>
        <p:sp>
          <p:nvSpPr>
            <p:cNvPr id="86" name="Freeform 86"/>
            <p:cNvSpPr/>
            <p:nvPr/>
          </p:nvSpPr>
          <p:spPr>
            <a:xfrm>
              <a:off x="0" y="0"/>
              <a:ext cx="1994982" cy="84306"/>
            </a:xfrm>
            <a:custGeom>
              <a:avLst/>
              <a:gdLst/>
              <a:ahLst/>
              <a:cxnLst/>
              <a:rect l="l" t="t" r="r" b="b"/>
              <a:pathLst>
                <a:path w="1994982" h="84306">
                  <a:moveTo>
                    <a:pt x="42153" y="0"/>
                  </a:moveTo>
                  <a:lnTo>
                    <a:pt x="1952829" y="0"/>
                  </a:lnTo>
                  <a:cubicBezTo>
                    <a:pt x="1964008" y="0"/>
                    <a:pt x="1974730" y="4441"/>
                    <a:pt x="1982635" y="12346"/>
                  </a:cubicBezTo>
                  <a:cubicBezTo>
                    <a:pt x="1990541" y="20252"/>
                    <a:pt x="1994982" y="30973"/>
                    <a:pt x="1994982" y="42153"/>
                  </a:cubicBezTo>
                  <a:lnTo>
                    <a:pt x="1994982" y="42153"/>
                  </a:lnTo>
                  <a:cubicBezTo>
                    <a:pt x="1994982" y="53333"/>
                    <a:pt x="1990541" y="64055"/>
                    <a:pt x="1982635" y="71960"/>
                  </a:cubicBezTo>
                  <a:cubicBezTo>
                    <a:pt x="1974730" y="79865"/>
                    <a:pt x="1964008" y="84306"/>
                    <a:pt x="195282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87"/>
            <p:cNvSpPr txBox="1"/>
            <p:nvPr/>
          </p:nvSpPr>
          <p:spPr>
            <a:xfrm>
              <a:off x="0" y="-19050"/>
              <a:ext cx="199498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88" name="TextBox 88"/>
          <p:cNvSpPr txBox="1"/>
          <p:nvPr/>
        </p:nvSpPr>
        <p:spPr>
          <a:xfrm>
            <a:off x="6917517" y="4270445"/>
            <a:ext cx="7264586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grpSp>
        <p:nvGrpSpPr>
          <p:cNvPr id="89" name="Group 89"/>
          <p:cNvGrpSpPr/>
          <p:nvPr/>
        </p:nvGrpSpPr>
        <p:grpSpPr>
          <a:xfrm>
            <a:off x="4597489" y="3418404"/>
            <a:ext cx="1379412" cy="320100"/>
            <a:chOff x="0" y="0"/>
            <a:chExt cx="363302" cy="84306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92" name="TextBox 92"/>
          <p:cNvSpPr txBox="1"/>
          <p:nvPr/>
        </p:nvSpPr>
        <p:spPr>
          <a:xfrm>
            <a:off x="4652227" y="3468026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6104593" y="3423613"/>
            <a:ext cx="8262153" cy="320100"/>
            <a:chOff x="0" y="0"/>
            <a:chExt cx="2176040" cy="84306"/>
          </a:xfrm>
        </p:grpSpPr>
        <p:sp>
          <p:nvSpPr>
            <p:cNvPr id="94" name="Freeform 94"/>
            <p:cNvSpPr/>
            <p:nvPr/>
          </p:nvSpPr>
          <p:spPr>
            <a:xfrm>
              <a:off x="0" y="0"/>
              <a:ext cx="2176040" cy="84306"/>
            </a:xfrm>
            <a:custGeom>
              <a:avLst/>
              <a:gdLst/>
              <a:ahLst/>
              <a:cxnLst/>
              <a:rect l="l" t="t" r="r" b="b"/>
              <a:pathLst>
                <a:path w="2176040" h="84306">
                  <a:moveTo>
                    <a:pt x="42153" y="0"/>
                  </a:moveTo>
                  <a:lnTo>
                    <a:pt x="2133887" y="0"/>
                  </a:lnTo>
                  <a:cubicBezTo>
                    <a:pt x="2145067" y="0"/>
                    <a:pt x="2155789" y="4441"/>
                    <a:pt x="2163694" y="12346"/>
                  </a:cubicBezTo>
                  <a:cubicBezTo>
                    <a:pt x="2171599" y="20252"/>
                    <a:pt x="2176040" y="30973"/>
                    <a:pt x="2176040" y="42153"/>
                  </a:cubicBezTo>
                  <a:lnTo>
                    <a:pt x="2176040" y="42153"/>
                  </a:lnTo>
                  <a:cubicBezTo>
                    <a:pt x="2176040" y="53333"/>
                    <a:pt x="2171599" y="64055"/>
                    <a:pt x="2163694" y="71960"/>
                  </a:cubicBezTo>
                  <a:cubicBezTo>
                    <a:pt x="2155789" y="79865"/>
                    <a:pt x="2145067" y="84306"/>
                    <a:pt x="213388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95"/>
            <p:cNvSpPr txBox="1"/>
            <p:nvPr/>
          </p:nvSpPr>
          <p:spPr>
            <a:xfrm>
              <a:off x="0" y="-19050"/>
              <a:ext cx="217604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96" name="TextBox 96"/>
          <p:cNvSpPr txBox="1"/>
          <p:nvPr/>
        </p:nvSpPr>
        <p:spPr>
          <a:xfrm>
            <a:off x="6273720" y="3482353"/>
            <a:ext cx="792389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97" name="Group 97"/>
          <p:cNvGrpSpPr/>
          <p:nvPr/>
        </p:nvGrpSpPr>
        <p:grpSpPr>
          <a:xfrm>
            <a:off x="12527369" y="3002160"/>
            <a:ext cx="1379412" cy="320100"/>
            <a:chOff x="0" y="0"/>
            <a:chExt cx="363302" cy="84306"/>
          </a:xfrm>
        </p:grpSpPr>
        <p:sp>
          <p:nvSpPr>
            <p:cNvPr id="98" name="Freeform 98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99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00" name="TextBox 100"/>
          <p:cNvSpPr txBox="1"/>
          <p:nvPr/>
        </p:nvSpPr>
        <p:spPr>
          <a:xfrm>
            <a:off x="12582108" y="305178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01" name="Group 101"/>
          <p:cNvGrpSpPr/>
          <p:nvPr/>
        </p:nvGrpSpPr>
        <p:grpSpPr>
          <a:xfrm>
            <a:off x="14624372" y="3444640"/>
            <a:ext cx="1379412" cy="320100"/>
            <a:chOff x="0" y="0"/>
            <a:chExt cx="363302" cy="84306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04" name="TextBox 104"/>
          <p:cNvSpPr txBox="1"/>
          <p:nvPr/>
        </p:nvSpPr>
        <p:spPr>
          <a:xfrm>
            <a:off x="14679111" y="349426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09" name="Group 109"/>
          <p:cNvGrpSpPr/>
          <p:nvPr/>
        </p:nvGrpSpPr>
        <p:grpSpPr>
          <a:xfrm>
            <a:off x="14624372" y="3842293"/>
            <a:ext cx="1379412" cy="320100"/>
            <a:chOff x="0" y="0"/>
            <a:chExt cx="363302" cy="84306"/>
          </a:xfrm>
        </p:grpSpPr>
        <p:sp>
          <p:nvSpPr>
            <p:cNvPr id="110" name="Freeform 11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11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2" name="TextBox 112"/>
          <p:cNvSpPr txBox="1"/>
          <p:nvPr/>
        </p:nvSpPr>
        <p:spPr>
          <a:xfrm>
            <a:off x="14679111" y="3891916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1060530" y="464418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7" tooltip="https://education.gov.scot/professional-learning/leadershipplus/"/>
              </a:rPr>
              <a:t>Leadership+ webinar series</a:t>
            </a:r>
          </a:p>
        </p:txBody>
      </p:sp>
      <p:sp>
        <p:nvSpPr>
          <p:cNvPr id="114" name="AutoShape 114"/>
          <p:cNvSpPr/>
          <p:nvPr/>
        </p:nvSpPr>
        <p:spPr>
          <a:xfrm flipV="1">
            <a:off x="4597489" y="4751086"/>
            <a:ext cx="12438167" cy="696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15" name="Group 115"/>
          <p:cNvGrpSpPr/>
          <p:nvPr/>
        </p:nvGrpSpPr>
        <p:grpSpPr>
          <a:xfrm>
            <a:off x="5871621" y="4596495"/>
            <a:ext cx="689706" cy="320100"/>
            <a:chOff x="0" y="0"/>
            <a:chExt cx="181651" cy="84306"/>
          </a:xfrm>
        </p:grpSpPr>
        <p:sp>
          <p:nvSpPr>
            <p:cNvPr id="116" name="Freeform 116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117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8" name="TextBox 118"/>
          <p:cNvSpPr txBox="1"/>
          <p:nvPr/>
        </p:nvSpPr>
        <p:spPr>
          <a:xfrm>
            <a:off x="5945837" y="4653705"/>
            <a:ext cx="1323057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119" name="Group 119"/>
          <p:cNvGrpSpPr/>
          <p:nvPr/>
        </p:nvGrpSpPr>
        <p:grpSpPr>
          <a:xfrm>
            <a:off x="790519" y="5373795"/>
            <a:ext cx="16230600" cy="1654102"/>
            <a:chOff x="0" y="0"/>
            <a:chExt cx="4274726" cy="435648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4274726" cy="435648"/>
            </a:xfrm>
            <a:custGeom>
              <a:avLst/>
              <a:gdLst/>
              <a:ahLst/>
              <a:cxnLst/>
              <a:rect l="l" t="t" r="r" b="b"/>
              <a:pathLst>
                <a:path w="4274726" h="435648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426928"/>
                  </a:lnTo>
                  <a:cubicBezTo>
                    <a:pt x="4274726" y="431744"/>
                    <a:pt x="4270822" y="435648"/>
                    <a:pt x="4266006" y="435648"/>
                  </a:cubicBezTo>
                  <a:lnTo>
                    <a:pt x="8720" y="435648"/>
                  </a:lnTo>
                  <a:cubicBezTo>
                    <a:pt x="6407" y="435648"/>
                    <a:pt x="4189" y="434730"/>
                    <a:pt x="2554" y="433094"/>
                  </a:cubicBezTo>
                  <a:cubicBezTo>
                    <a:pt x="919" y="431459"/>
                    <a:pt x="0" y="429241"/>
                    <a:pt x="0" y="426928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121"/>
            <p:cNvSpPr txBox="1"/>
            <p:nvPr/>
          </p:nvSpPr>
          <p:spPr>
            <a:xfrm>
              <a:off x="0" y="-19050"/>
              <a:ext cx="4274726" cy="454698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5684786" y="5386074"/>
            <a:ext cx="985254" cy="1641822"/>
            <a:chOff x="0" y="0"/>
            <a:chExt cx="259491" cy="432414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7945090" y="5386074"/>
            <a:ext cx="985254" cy="1641822"/>
            <a:chOff x="0" y="0"/>
            <a:chExt cx="259491" cy="432414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0205395" y="5386074"/>
            <a:ext cx="985254" cy="1641822"/>
            <a:chOff x="0" y="0"/>
            <a:chExt cx="259491" cy="432414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12465699" y="5386074"/>
            <a:ext cx="985254" cy="1641822"/>
            <a:chOff x="0" y="0"/>
            <a:chExt cx="259491" cy="432414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133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4732954" y="5386632"/>
            <a:ext cx="985254" cy="1641265"/>
            <a:chOff x="0" y="0"/>
            <a:chExt cx="259491" cy="43226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259491" cy="432267"/>
            </a:xfrm>
            <a:custGeom>
              <a:avLst/>
              <a:gdLst/>
              <a:ahLst/>
              <a:cxnLst/>
              <a:rect l="l" t="t" r="r" b="b"/>
              <a:pathLst>
                <a:path w="259491" h="432267">
                  <a:moveTo>
                    <a:pt x="0" y="0"/>
                  </a:moveTo>
                  <a:lnTo>
                    <a:pt x="259491" y="0"/>
                  </a:lnTo>
                  <a:lnTo>
                    <a:pt x="259491" y="432267"/>
                  </a:lnTo>
                  <a:lnTo>
                    <a:pt x="0" y="43226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" name="TextBox 136"/>
            <p:cNvSpPr txBox="1"/>
            <p:nvPr/>
          </p:nvSpPr>
          <p:spPr>
            <a:xfrm>
              <a:off x="0" y="-19050"/>
              <a:ext cx="259491" cy="45131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7" name="AutoShape 137"/>
          <p:cNvSpPr/>
          <p:nvPr/>
        </p:nvSpPr>
        <p:spPr>
          <a:xfrm flipV="1">
            <a:off x="4172927" y="5373795"/>
            <a:ext cx="0" cy="168313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8" name="AutoShape 138"/>
          <p:cNvSpPr/>
          <p:nvPr/>
        </p:nvSpPr>
        <p:spPr>
          <a:xfrm flipV="1">
            <a:off x="4582102" y="6093539"/>
            <a:ext cx="12438167" cy="696"/>
          </a:xfrm>
          <a:prstGeom prst="line">
            <a:avLst/>
          </a:prstGeom>
          <a:ln w="9525" cap="rnd">
            <a:solidFill>
              <a:srgbClr val="66C16C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39" name="Group 139"/>
          <p:cNvGrpSpPr/>
          <p:nvPr/>
        </p:nvGrpSpPr>
        <p:grpSpPr>
          <a:xfrm>
            <a:off x="4527363" y="5944731"/>
            <a:ext cx="1379412" cy="320100"/>
            <a:chOff x="0" y="0"/>
            <a:chExt cx="363302" cy="84306"/>
          </a:xfrm>
        </p:grpSpPr>
        <p:sp>
          <p:nvSpPr>
            <p:cNvPr id="140" name="Freeform 14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14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2" name="Group 142"/>
          <p:cNvGrpSpPr/>
          <p:nvPr/>
        </p:nvGrpSpPr>
        <p:grpSpPr>
          <a:xfrm>
            <a:off x="6164594" y="5933838"/>
            <a:ext cx="8420716" cy="320100"/>
            <a:chOff x="0" y="0"/>
            <a:chExt cx="2217802" cy="84306"/>
          </a:xfrm>
        </p:grpSpPr>
        <p:sp>
          <p:nvSpPr>
            <p:cNvPr id="143" name="Freeform 143"/>
            <p:cNvSpPr/>
            <p:nvPr/>
          </p:nvSpPr>
          <p:spPr>
            <a:xfrm>
              <a:off x="0" y="0"/>
              <a:ext cx="2217802" cy="84306"/>
            </a:xfrm>
            <a:custGeom>
              <a:avLst/>
              <a:gdLst/>
              <a:ahLst/>
              <a:cxnLst/>
              <a:rect l="l" t="t" r="r" b="b"/>
              <a:pathLst>
                <a:path w="2217802" h="84306">
                  <a:moveTo>
                    <a:pt x="42153" y="0"/>
                  </a:moveTo>
                  <a:lnTo>
                    <a:pt x="2175649" y="0"/>
                  </a:lnTo>
                  <a:cubicBezTo>
                    <a:pt x="2186829" y="0"/>
                    <a:pt x="2197550" y="4441"/>
                    <a:pt x="2205455" y="12346"/>
                  </a:cubicBezTo>
                  <a:cubicBezTo>
                    <a:pt x="2213361" y="20252"/>
                    <a:pt x="2217802" y="30973"/>
                    <a:pt x="2217802" y="42153"/>
                  </a:cubicBezTo>
                  <a:lnTo>
                    <a:pt x="2217802" y="42153"/>
                  </a:lnTo>
                  <a:cubicBezTo>
                    <a:pt x="2217802" y="53333"/>
                    <a:pt x="2213361" y="64055"/>
                    <a:pt x="2205455" y="71960"/>
                  </a:cubicBezTo>
                  <a:cubicBezTo>
                    <a:pt x="2197550" y="79865"/>
                    <a:pt x="2186829" y="84306"/>
                    <a:pt x="21756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84BE6C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144"/>
            <p:cNvSpPr txBox="1"/>
            <p:nvPr/>
          </p:nvSpPr>
          <p:spPr>
            <a:xfrm>
              <a:off x="0" y="-19050"/>
              <a:ext cx="22178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5" name="TextBox 145"/>
          <p:cNvSpPr txBox="1"/>
          <p:nvPr/>
        </p:nvSpPr>
        <p:spPr>
          <a:xfrm>
            <a:off x="4582102" y="5994354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146" name="AutoShape 146"/>
          <p:cNvSpPr/>
          <p:nvPr/>
        </p:nvSpPr>
        <p:spPr>
          <a:xfrm flipV="1">
            <a:off x="4582102" y="6534525"/>
            <a:ext cx="12438167" cy="696"/>
          </a:xfrm>
          <a:prstGeom prst="line">
            <a:avLst/>
          </a:prstGeom>
          <a:ln w="9525" cap="rnd">
            <a:solidFill>
              <a:srgbClr val="66C16C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47" name="Group 147"/>
          <p:cNvGrpSpPr/>
          <p:nvPr/>
        </p:nvGrpSpPr>
        <p:grpSpPr>
          <a:xfrm>
            <a:off x="5808035" y="6374823"/>
            <a:ext cx="689706" cy="320100"/>
            <a:chOff x="0" y="0"/>
            <a:chExt cx="181651" cy="84306"/>
          </a:xfrm>
        </p:grpSpPr>
        <p:sp>
          <p:nvSpPr>
            <p:cNvPr id="148" name="Freeform 14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9" name="TextBox 14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0" name="TextBox 150"/>
          <p:cNvSpPr txBox="1"/>
          <p:nvPr/>
        </p:nvSpPr>
        <p:spPr>
          <a:xfrm>
            <a:off x="5867766" y="6414024"/>
            <a:ext cx="57025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021468" y="5626207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84BE6C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Middle leadership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021468" y="604778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8" tooltip="https://education.gov.scot/professional-learning/professional-learning-programmes-webinars-and-events/programmes/aspiring-to-middle-leadership/"/>
              </a:rPr>
              <a:t>Aspiring to Middle Leadership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1021468" y="645122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9" tooltip="https://education.gov.scot/professional-learning/professional-learning-programmes-webinars-and-events/programmes/middle-leaders-leading-change/"/>
              </a:rPr>
              <a:t>Middle Leaders Leading Change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6645515" y="6361566"/>
            <a:ext cx="7939796" cy="320100"/>
            <a:chOff x="0" y="0"/>
            <a:chExt cx="2091140" cy="84306"/>
          </a:xfrm>
        </p:grpSpPr>
        <p:sp>
          <p:nvSpPr>
            <p:cNvPr id="155" name="Freeform 155"/>
            <p:cNvSpPr/>
            <p:nvPr/>
          </p:nvSpPr>
          <p:spPr>
            <a:xfrm>
              <a:off x="0" y="0"/>
              <a:ext cx="2091140" cy="84306"/>
            </a:xfrm>
            <a:custGeom>
              <a:avLst/>
              <a:gdLst/>
              <a:ahLst/>
              <a:cxnLst/>
              <a:rect l="l" t="t" r="r" b="b"/>
              <a:pathLst>
                <a:path w="2091140" h="84306">
                  <a:moveTo>
                    <a:pt x="42153" y="0"/>
                  </a:moveTo>
                  <a:lnTo>
                    <a:pt x="2048987" y="0"/>
                  </a:lnTo>
                  <a:cubicBezTo>
                    <a:pt x="2060166" y="0"/>
                    <a:pt x="2070888" y="4441"/>
                    <a:pt x="2078793" y="12346"/>
                  </a:cubicBezTo>
                  <a:cubicBezTo>
                    <a:pt x="2086699" y="20252"/>
                    <a:pt x="2091140" y="30973"/>
                    <a:pt x="2091140" y="42153"/>
                  </a:cubicBezTo>
                  <a:lnTo>
                    <a:pt x="2091140" y="42153"/>
                  </a:lnTo>
                  <a:cubicBezTo>
                    <a:pt x="2091140" y="53333"/>
                    <a:pt x="2086699" y="64055"/>
                    <a:pt x="2078793" y="71960"/>
                  </a:cubicBezTo>
                  <a:cubicBezTo>
                    <a:pt x="2070888" y="79865"/>
                    <a:pt x="2060166" y="84306"/>
                    <a:pt x="204898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156"/>
            <p:cNvSpPr txBox="1"/>
            <p:nvPr/>
          </p:nvSpPr>
          <p:spPr>
            <a:xfrm>
              <a:off x="0" y="-19050"/>
              <a:ext cx="209114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7" name="TextBox 157"/>
          <p:cNvSpPr txBox="1"/>
          <p:nvPr/>
        </p:nvSpPr>
        <p:spPr>
          <a:xfrm>
            <a:off x="6809666" y="6403003"/>
            <a:ext cx="767754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6241982" y="5973870"/>
            <a:ext cx="824522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59" name="Group 159"/>
          <p:cNvGrpSpPr/>
          <p:nvPr/>
        </p:nvGrpSpPr>
        <p:grpSpPr>
          <a:xfrm>
            <a:off x="14732411" y="5933838"/>
            <a:ext cx="1379412" cy="320100"/>
            <a:chOff x="0" y="0"/>
            <a:chExt cx="363302" cy="84306"/>
          </a:xfrm>
        </p:grpSpPr>
        <p:sp>
          <p:nvSpPr>
            <p:cNvPr id="160" name="Freeform 16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1" name="TextBox 16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62" name="TextBox 162"/>
          <p:cNvSpPr txBox="1"/>
          <p:nvPr/>
        </p:nvSpPr>
        <p:spPr>
          <a:xfrm>
            <a:off x="14787150" y="5983460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63" name="Group 163"/>
          <p:cNvGrpSpPr/>
          <p:nvPr/>
        </p:nvGrpSpPr>
        <p:grpSpPr>
          <a:xfrm>
            <a:off x="14737711" y="6374823"/>
            <a:ext cx="1379412" cy="320100"/>
            <a:chOff x="0" y="0"/>
            <a:chExt cx="363302" cy="84306"/>
          </a:xfrm>
        </p:grpSpPr>
        <p:sp>
          <p:nvSpPr>
            <p:cNvPr id="164" name="Freeform 16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16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66" name="TextBox 166"/>
          <p:cNvSpPr txBox="1"/>
          <p:nvPr/>
        </p:nvSpPr>
        <p:spPr>
          <a:xfrm>
            <a:off x="14792449" y="6424445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805056" y="444403"/>
            <a:ext cx="10622762" cy="5842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31"/>
              </a:lnSpc>
            </a:pPr>
            <a:r>
              <a:rPr lang="en-US" sz="3093" b="1" spc="-92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Education Scotland’s professional learning service 2025/26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14110912" y="504766"/>
            <a:ext cx="2910261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LEADERSHIP</a:t>
            </a:r>
          </a:p>
        </p:txBody>
      </p:sp>
      <p:grpSp>
        <p:nvGrpSpPr>
          <p:cNvPr id="169" name="Group 169"/>
          <p:cNvGrpSpPr/>
          <p:nvPr/>
        </p:nvGrpSpPr>
        <p:grpSpPr>
          <a:xfrm>
            <a:off x="790572" y="7457851"/>
            <a:ext cx="16230600" cy="2285761"/>
            <a:chOff x="0" y="0"/>
            <a:chExt cx="4274726" cy="602011"/>
          </a:xfrm>
        </p:grpSpPr>
        <p:sp>
          <p:nvSpPr>
            <p:cNvPr id="170" name="Freeform 170"/>
            <p:cNvSpPr/>
            <p:nvPr/>
          </p:nvSpPr>
          <p:spPr>
            <a:xfrm>
              <a:off x="0" y="0"/>
              <a:ext cx="4274726" cy="602011"/>
            </a:xfrm>
            <a:custGeom>
              <a:avLst/>
              <a:gdLst/>
              <a:ahLst/>
              <a:cxnLst/>
              <a:rect l="l" t="t" r="r" b="b"/>
              <a:pathLst>
                <a:path w="4274726" h="602011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593291"/>
                  </a:lnTo>
                  <a:cubicBezTo>
                    <a:pt x="4274726" y="595604"/>
                    <a:pt x="4273807" y="597822"/>
                    <a:pt x="4272172" y="599457"/>
                  </a:cubicBezTo>
                  <a:cubicBezTo>
                    <a:pt x="4270537" y="601092"/>
                    <a:pt x="4268319" y="602011"/>
                    <a:pt x="4266006" y="602011"/>
                  </a:cubicBezTo>
                  <a:lnTo>
                    <a:pt x="8720" y="602011"/>
                  </a:lnTo>
                  <a:cubicBezTo>
                    <a:pt x="3904" y="602011"/>
                    <a:pt x="0" y="598107"/>
                    <a:pt x="0" y="593291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TextBox 171"/>
            <p:cNvSpPr txBox="1"/>
            <p:nvPr/>
          </p:nvSpPr>
          <p:spPr>
            <a:xfrm>
              <a:off x="0" y="-19050"/>
              <a:ext cx="4274726" cy="621061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2" name="Group 172"/>
          <p:cNvGrpSpPr/>
          <p:nvPr/>
        </p:nvGrpSpPr>
        <p:grpSpPr>
          <a:xfrm>
            <a:off x="14727359" y="7456978"/>
            <a:ext cx="985254" cy="2286634"/>
            <a:chOff x="0" y="0"/>
            <a:chExt cx="259491" cy="602241"/>
          </a:xfrm>
        </p:grpSpPr>
        <p:sp>
          <p:nvSpPr>
            <p:cNvPr id="173" name="Freeform 173"/>
            <p:cNvSpPr/>
            <p:nvPr/>
          </p:nvSpPr>
          <p:spPr>
            <a:xfrm>
              <a:off x="0" y="0"/>
              <a:ext cx="259491" cy="602241"/>
            </a:xfrm>
            <a:custGeom>
              <a:avLst/>
              <a:gdLst/>
              <a:ahLst/>
              <a:cxnLst/>
              <a:rect l="l" t="t" r="r" b="b"/>
              <a:pathLst>
                <a:path w="259491" h="602241">
                  <a:moveTo>
                    <a:pt x="0" y="0"/>
                  </a:moveTo>
                  <a:lnTo>
                    <a:pt x="259491" y="0"/>
                  </a:lnTo>
                  <a:lnTo>
                    <a:pt x="259491" y="602241"/>
                  </a:lnTo>
                  <a:lnTo>
                    <a:pt x="0" y="60224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" name="TextBox 174"/>
            <p:cNvSpPr txBox="1"/>
            <p:nvPr/>
          </p:nvSpPr>
          <p:spPr>
            <a:xfrm>
              <a:off x="0" y="-19050"/>
              <a:ext cx="259491" cy="62129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2465755" y="7466503"/>
            <a:ext cx="985254" cy="2276236"/>
            <a:chOff x="0" y="0"/>
            <a:chExt cx="259491" cy="599503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" name="TextBox 177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5733126" y="7457851"/>
            <a:ext cx="985254" cy="2285761"/>
            <a:chOff x="0" y="0"/>
            <a:chExt cx="259491" cy="602011"/>
          </a:xfrm>
        </p:grpSpPr>
        <p:sp>
          <p:nvSpPr>
            <p:cNvPr id="179" name="Freeform 179"/>
            <p:cNvSpPr/>
            <p:nvPr/>
          </p:nvSpPr>
          <p:spPr>
            <a:xfrm>
              <a:off x="0" y="0"/>
              <a:ext cx="259491" cy="602011"/>
            </a:xfrm>
            <a:custGeom>
              <a:avLst/>
              <a:gdLst/>
              <a:ahLst/>
              <a:cxnLst/>
              <a:rect l="l" t="t" r="r" b="b"/>
              <a:pathLst>
                <a:path w="259491" h="602011">
                  <a:moveTo>
                    <a:pt x="0" y="0"/>
                  </a:moveTo>
                  <a:lnTo>
                    <a:pt x="259491" y="0"/>
                  </a:lnTo>
                  <a:lnTo>
                    <a:pt x="259491" y="602011"/>
                  </a:lnTo>
                  <a:lnTo>
                    <a:pt x="0" y="60201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0" name="TextBox 180"/>
            <p:cNvSpPr txBox="1"/>
            <p:nvPr/>
          </p:nvSpPr>
          <p:spPr>
            <a:xfrm>
              <a:off x="0" y="-19050"/>
              <a:ext cx="259491" cy="62106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1" name="AutoShape 181"/>
          <p:cNvSpPr/>
          <p:nvPr/>
        </p:nvSpPr>
        <p:spPr>
          <a:xfrm>
            <a:off x="4611672" y="8592754"/>
            <a:ext cx="12409500" cy="7977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2" name="AutoShape 182"/>
          <p:cNvSpPr/>
          <p:nvPr/>
        </p:nvSpPr>
        <p:spPr>
          <a:xfrm>
            <a:off x="4611672" y="8996195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3" name="AutoShape 183"/>
          <p:cNvSpPr/>
          <p:nvPr/>
        </p:nvSpPr>
        <p:spPr>
          <a:xfrm>
            <a:off x="4611675" y="8178149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4" name="TextBox 184"/>
          <p:cNvSpPr txBox="1"/>
          <p:nvPr/>
        </p:nvSpPr>
        <p:spPr>
          <a:xfrm>
            <a:off x="1105780" y="7641386"/>
            <a:ext cx="2688383" cy="266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F79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School leadership</a:t>
            </a:r>
          </a:p>
        </p:txBody>
      </p:sp>
      <p:sp>
        <p:nvSpPr>
          <p:cNvPr id="185" name="AutoShape 185"/>
          <p:cNvSpPr/>
          <p:nvPr/>
        </p:nvSpPr>
        <p:spPr>
          <a:xfrm flipH="1" flipV="1">
            <a:off x="4178458" y="7457851"/>
            <a:ext cx="19050" cy="2285761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6" name="TextBox 186"/>
          <p:cNvSpPr txBox="1"/>
          <p:nvPr/>
        </p:nvSpPr>
        <p:spPr>
          <a:xfrm>
            <a:off x="1105780" y="806295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professional-learning-programmes-webinars-and-events/programmes/into-headship/"/>
              </a:rPr>
              <a:t>Into Headship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1105780" y="846639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1" tooltip="https://education.gov.scot/professional-learning/professional-learning-programmes-webinars-and-events/programmes/in-headship/"/>
              </a:rPr>
              <a:t>In Headship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1105780" y="886983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2" tooltip="https://education.gov.scot/professional-learning/professional-learning-programmes-webinars-and-events/programmes/the-how-of-change/"/>
              </a:rPr>
              <a:t>Leading the How of Change</a:t>
            </a:r>
          </a:p>
        </p:txBody>
      </p:sp>
      <p:grpSp>
        <p:nvGrpSpPr>
          <p:cNvPr id="189" name="Group 189"/>
          <p:cNvGrpSpPr/>
          <p:nvPr/>
        </p:nvGrpSpPr>
        <p:grpSpPr>
          <a:xfrm>
            <a:off x="7945146" y="7466503"/>
            <a:ext cx="985254" cy="2276236"/>
            <a:chOff x="0" y="0"/>
            <a:chExt cx="259491" cy="599503"/>
          </a:xfrm>
        </p:grpSpPr>
        <p:sp>
          <p:nvSpPr>
            <p:cNvPr id="190" name="Freeform 190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1" name="TextBox 191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10205450" y="7466503"/>
            <a:ext cx="985254" cy="2276236"/>
            <a:chOff x="0" y="0"/>
            <a:chExt cx="259491" cy="599503"/>
          </a:xfrm>
        </p:grpSpPr>
        <p:sp>
          <p:nvSpPr>
            <p:cNvPr id="193" name="Freeform 193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" name="TextBox 194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5" name="Group 195"/>
          <p:cNvGrpSpPr/>
          <p:nvPr/>
        </p:nvGrpSpPr>
        <p:grpSpPr>
          <a:xfrm>
            <a:off x="4666414" y="8018545"/>
            <a:ext cx="6687672" cy="320100"/>
            <a:chOff x="0" y="0"/>
            <a:chExt cx="1761362" cy="84306"/>
          </a:xfrm>
        </p:grpSpPr>
        <p:sp>
          <p:nvSpPr>
            <p:cNvPr id="196" name="Freeform 196"/>
            <p:cNvSpPr/>
            <p:nvPr/>
          </p:nvSpPr>
          <p:spPr>
            <a:xfrm>
              <a:off x="0" y="0"/>
              <a:ext cx="1761362" cy="84306"/>
            </a:xfrm>
            <a:custGeom>
              <a:avLst/>
              <a:gdLst/>
              <a:ahLst/>
              <a:cxnLst/>
              <a:rect l="l" t="t" r="r" b="b"/>
              <a:pathLst>
                <a:path w="1761362" h="84306">
                  <a:moveTo>
                    <a:pt x="42153" y="0"/>
                  </a:moveTo>
                  <a:lnTo>
                    <a:pt x="1719209" y="0"/>
                  </a:lnTo>
                  <a:cubicBezTo>
                    <a:pt x="1730389" y="0"/>
                    <a:pt x="1741111" y="4441"/>
                    <a:pt x="1749016" y="12346"/>
                  </a:cubicBezTo>
                  <a:cubicBezTo>
                    <a:pt x="1756921" y="20252"/>
                    <a:pt x="1761362" y="30973"/>
                    <a:pt x="1761362" y="42153"/>
                  </a:cubicBezTo>
                  <a:lnTo>
                    <a:pt x="1761362" y="42153"/>
                  </a:lnTo>
                  <a:cubicBezTo>
                    <a:pt x="1761362" y="53333"/>
                    <a:pt x="1756921" y="64055"/>
                    <a:pt x="1749016" y="71960"/>
                  </a:cubicBezTo>
                  <a:cubicBezTo>
                    <a:pt x="1741111" y="79865"/>
                    <a:pt x="1730389" y="84306"/>
                    <a:pt x="171920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7" name="TextBox 197"/>
            <p:cNvSpPr txBox="1"/>
            <p:nvPr/>
          </p:nvSpPr>
          <p:spPr>
            <a:xfrm>
              <a:off x="0" y="-19050"/>
              <a:ext cx="176136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8" name="TextBox 198"/>
          <p:cNvSpPr txBox="1"/>
          <p:nvPr/>
        </p:nvSpPr>
        <p:spPr>
          <a:xfrm>
            <a:off x="4788424" y="8055364"/>
            <a:ext cx="6426806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99" name="Group 199"/>
          <p:cNvGrpSpPr/>
          <p:nvPr/>
        </p:nvGrpSpPr>
        <p:grpSpPr>
          <a:xfrm>
            <a:off x="4611675" y="8447440"/>
            <a:ext cx="1379412" cy="320100"/>
            <a:chOff x="0" y="0"/>
            <a:chExt cx="363302" cy="84306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2" name="TextBox 202"/>
          <p:cNvSpPr txBox="1"/>
          <p:nvPr/>
        </p:nvSpPr>
        <p:spPr>
          <a:xfrm>
            <a:off x="4666414" y="8497062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03" name="Group 203"/>
          <p:cNvGrpSpPr/>
          <p:nvPr/>
        </p:nvGrpSpPr>
        <p:grpSpPr>
          <a:xfrm>
            <a:off x="11649633" y="8013336"/>
            <a:ext cx="1801373" cy="320100"/>
            <a:chOff x="0" y="0"/>
            <a:chExt cx="474436" cy="84306"/>
          </a:xfrm>
        </p:grpSpPr>
        <p:sp>
          <p:nvSpPr>
            <p:cNvPr id="204" name="Freeform 204"/>
            <p:cNvSpPr/>
            <p:nvPr/>
          </p:nvSpPr>
          <p:spPr>
            <a:xfrm>
              <a:off x="0" y="0"/>
              <a:ext cx="474436" cy="84306"/>
            </a:xfrm>
            <a:custGeom>
              <a:avLst/>
              <a:gdLst/>
              <a:ahLst/>
              <a:cxnLst/>
              <a:rect l="l" t="t" r="r" b="b"/>
              <a:pathLst>
                <a:path w="474436" h="84306">
                  <a:moveTo>
                    <a:pt x="42153" y="0"/>
                  </a:moveTo>
                  <a:lnTo>
                    <a:pt x="432283" y="0"/>
                  </a:lnTo>
                  <a:cubicBezTo>
                    <a:pt x="443462" y="0"/>
                    <a:pt x="454184" y="4441"/>
                    <a:pt x="462089" y="12346"/>
                  </a:cubicBezTo>
                  <a:cubicBezTo>
                    <a:pt x="469995" y="20252"/>
                    <a:pt x="474436" y="30973"/>
                    <a:pt x="474436" y="42153"/>
                  </a:cubicBezTo>
                  <a:lnTo>
                    <a:pt x="474436" y="42153"/>
                  </a:lnTo>
                  <a:cubicBezTo>
                    <a:pt x="474436" y="53333"/>
                    <a:pt x="469995" y="64055"/>
                    <a:pt x="462089" y="71960"/>
                  </a:cubicBezTo>
                  <a:cubicBezTo>
                    <a:pt x="454184" y="79865"/>
                    <a:pt x="443462" y="84306"/>
                    <a:pt x="43228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" name="TextBox 205"/>
            <p:cNvSpPr txBox="1"/>
            <p:nvPr/>
          </p:nvSpPr>
          <p:spPr>
            <a:xfrm>
              <a:off x="0" y="-19050"/>
              <a:ext cx="47443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6" name="TextBox 206"/>
          <p:cNvSpPr txBox="1"/>
          <p:nvPr/>
        </p:nvSpPr>
        <p:spPr>
          <a:xfrm>
            <a:off x="11721117" y="8062959"/>
            <a:ext cx="158353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07" name="Group 207"/>
          <p:cNvGrpSpPr/>
          <p:nvPr/>
        </p:nvGrpSpPr>
        <p:grpSpPr>
          <a:xfrm>
            <a:off x="13624637" y="8003157"/>
            <a:ext cx="3251049" cy="320100"/>
            <a:chOff x="0" y="0"/>
            <a:chExt cx="856243" cy="84306"/>
          </a:xfrm>
        </p:grpSpPr>
        <p:sp>
          <p:nvSpPr>
            <p:cNvPr id="208" name="Freeform 208"/>
            <p:cNvSpPr/>
            <p:nvPr/>
          </p:nvSpPr>
          <p:spPr>
            <a:xfrm>
              <a:off x="0" y="0"/>
              <a:ext cx="856243" cy="84306"/>
            </a:xfrm>
            <a:custGeom>
              <a:avLst/>
              <a:gdLst/>
              <a:ahLst/>
              <a:cxnLst/>
              <a:rect l="l" t="t" r="r" b="b"/>
              <a:pathLst>
                <a:path w="856243" h="84306">
                  <a:moveTo>
                    <a:pt x="42153" y="0"/>
                  </a:moveTo>
                  <a:lnTo>
                    <a:pt x="814090" y="0"/>
                  </a:lnTo>
                  <a:cubicBezTo>
                    <a:pt x="825270" y="0"/>
                    <a:pt x="835992" y="4441"/>
                    <a:pt x="843897" y="12346"/>
                  </a:cubicBezTo>
                  <a:cubicBezTo>
                    <a:pt x="851802" y="20252"/>
                    <a:pt x="856243" y="30973"/>
                    <a:pt x="856243" y="42153"/>
                  </a:cubicBezTo>
                  <a:lnTo>
                    <a:pt x="856243" y="42153"/>
                  </a:lnTo>
                  <a:cubicBezTo>
                    <a:pt x="856243" y="53333"/>
                    <a:pt x="851802" y="64055"/>
                    <a:pt x="843897" y="71960"/>
                  </a:cubicBezTo>
                  <a:cubicBezTo>
                    <a:pt x="835992" y="79865"/>
                    <a:pt x="825270" y="84306"/>
                    <a:pt x="81409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TextBox 209"/>
            <p:cNvSpPr txBox="1"/>
            <p:nvPr/>
          </p:nvSpPr>
          <p:spPr>
            <a:xfrm>
              <a:off x="0" y="-19050"/>
              <a:ext cx="85624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0" name="TextBox 210"/>
          <p:cNvSpPr txBox="1"/>
          <p:nvPr/>
        </p:nvSpPr>
        <p:spPr>
          <a:xfrm>
            <a:off x="13615707" y="8065337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11" name="Group 211"/>
          <p:cNvGrpSpPr/>
          <p:nvPr/>
        </p:nvGrpSpPr>
        <p:grpSpPr>
          <a:xfrm>
            <a:off x="6189175" y="8447440"/>
            <a:ext cx="10609669" cy="320100"/>
            <a:chOff x="0" y="0"/>
            <a:chExt cx="2794316" cy="84306"/>
          </a:xfrm>
        </p:grpSpPr>
        <p:sp>
          <p:nvSpPr>
            <p:cNvPr id="212" name="Freeform 212"/>
            <p:cNvSpPr/>
            <p:nvPr/>
          </p:nvSpPr>
          <p:spPr>
            <a:xfrm>
              <a:off x="0" y="0"/>
              <a:ext cx="2794316" cy="84306"/>
            </a:xfrm>
            <a:custGeom>
              <a:avLst/>
              <a:gdLst/>
              <a:ahLst/>
              <a:cxnLst/>
              <a:rect l="l" t="t" r="r" b="b"/>
              <a:pathLst>
                <a:path w="2794316" h="84306">
                  <a:moveTo>
                    <a:pt x="42153" y="0"/>
                  </a:moveTo>
                  <a:lnTo>
                    <a:pt x="2752163" y="0"/>
                  </a:lnTo>
                  <a:cubicBezTo>
                    <a:pt x="2763343" y="0"/>
                    <a:pt x="2774065" y="4441"/>
                    <a:pt x="2781970" y="12346"/>
                  </a:cubicBezTo>
                  <a:cubicBezTo>
                    <a:pt x="2789875" y="20252"/>
                    <a:pt x="2794316" y="30973"/>
                    <a:pt x="2794316" y="42153"/>
                  </a:cubicBezTo>
                  <a:lnTo>
                    <a:pt x="2794316" y="42153"/>
                  </a:lnTo>
                  <a:cubicBezTo>
                    <a:pt x="2794316" y="53333"/>
                    <a:pt x="2789875" y="64055"/>
                    <a:pt x="2781970" y="71960"/>
                  </a:cubicBezTo>
                  <a:cubicBezTo>
                    <a:pt x="2774065" y="79865"/>
                    <a:pt x="2763343" y="84306"/>
                    <a:pt x="275216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TextBox 213"/>
            <p:cNvSpPr txBox="1"/>
            <p:nvPr/>
          </p:nvSpPr>
          <p:spPr>
            <a:xfrm>
              <a:off x="0" y="-19050"/>
              <a:ext cx="279431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4" name="TextBox 214"/>
          <p:cNvSpPr txBox="1"/>
          <p:nvPr/>
        </p:nvSpPr>
        <p:spPr>
          <a:xfrm>
            <a:off x="6382738" y="8484259"/>
            <a:ext cx="1019581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15" name="Group 215"/>
          <p:cNvGrpSpPr/>
          <p:nvPr/>
        </p:nvGrpSpPr>
        <p:grpSpPr>
          <a:xfrm>
            <a:off x="4611675" y="8836145"/>
            <a:ext cx="1379412" cy="320100"/>
            <a:chOff x="0" y="0"/>
            <a:chExt cx="363302" cy="84306"/>
          </a:xfrm>
        </p:grpSpPr>
        <p:sp>
          <p:nvSpPr>
            <p:cNvPr id="216" name="Freeform 216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TextBox 217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8" name="TextBox 218"/>
          <p:cNvSpPr txBox="1"/>
          <p:nvPr/>
        </p:nvSpPr>
        <p:spPr>
          <a:xfrm>
            <a:off x="4666414" y="8885767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6189175" y="8836145"/>
            <a:ext cx="2746715" cy="320100"/>
            <a:chOff x="0" y="0"/>
            <a:chExt cx="723415" cy="84306"/>
          </a:xfrm>
        </p:grpSpPr>
        <p:sp>
          <p:nvSpPr>
            <p:cNvPr id="220" name="Freeform 220"/>
            <p:cNvSpPr/>
            <p:nvPr/>
          </p:nvSpPr>
          <p:spPr>
            <a:xfrm>
              <a:off x="0" y="0"/>
              <a:ext cx="723415" cy="84306"/>
            </a:xfrm>
            <a:custGeom>
              <a:avLst/>
              <a:gdLst/>
              <a:ahLst/>
              <a:cxnLst/>
              <a:rect l="l" t="t" r="r" b="b"/>
              <a:pathLst>
                <a:path w="723415" h="84306">
                  <a:moveTo>
                    <a:pt x="42153" y="0"/>
                  </a:moveTo>
                  <a:lnTo>
                    <a:pt x="681262" y="0"/>
                  </a:lnTo>
                  <a:cubicBezTo>
                    <a:pt x="692441" y="0"/>
                    <a:pt x="703163" y="4441"/>
                    <a:pt x="711068" y="12346"/>
                  </a:cubicBezTo>
                  <a:cubicBezTo>
                    <a:pt x="718974" y="20252"/>
                    <a:pt x="723415" y="30973"/>
                    <a:pt x="723415" y="42153"/>
                  </a:cubicBezTo>
                  <a:lnTo>
                    <a:pt x="723415" y="42153"/>
                  </a:lnTo>
                  <a:cubicBezTo>
                    <a:pt x="723415" y="53333"/>
                    <a:pt x="718974" y="64055"/>
                    <a:pt x="711068" y="71960"/>
                  </a:cubicBezTo>
                  <a:cubicBezTo>
                    <a:pt x="703163" y="79865"/>
                    <a:pt x="692441" y="84306"/>
                    <a:pt x="681262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1" name="TextBox 221"/>
            <p:cNvSpPr txBox="1"/>
            <p:nvPr/>
          </p:nvSpPr>
          <p:spPr>
            <a:xfrm>
              <a:off x="0" y="-19050"/>
              <a:ext cx="723415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2" name="TextBox 222"/>
          <p:cNvSpPr txBox="1"/>
          <p:nvPr/>
        </p:nvSpPr>
        <p:spPr>
          <a:xfrm>
            <a:off x="6239286" y="8872964"/>
            <a:ext cx="263957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23" name="Group 223"/>
          <p:cNvGrpSpPr/>
          <p:nvPr/>
        </p:nvGrpSpPr>
        <p:grpSpPr>
          <a:xfrm>
            <a:off x="9044334" y="8829448"/>
            <a:ext cx="1379412" cy="320100"/>
            <a:chOff x="0" y="0"/>
            <a:chExt cx="363302" cy="84306"/>
          </a:xfrm>
        </p:grpSpPr>
        <p:sp>
          <p:nvSpPr>
            <p:cNvPr id="224" name="Freeform 22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5" name="TextBox 22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6" name="TextBox 226"/>
          <p:cNvSpPr txBox="1"/>
          <p:nvPr/>
        </p:nvSpPr>
        <p:spPr>
          <a:xfrm>
            <a:off x="9099073" y="8879070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10621835" y="8829448"/>
            <a:ext cx="2746715" cy="320100"/>
            <a:chOff x="0" y="0"/>
            <a:chExt cx="723415" cy="84306"/>
          </a:xfrm>
        </p:grpSpPr>
        <p:sp>
          <p:nvSpPr>
            <p:cNvPr id="228" name="Freeform 228"/>
            <p:cNvSpPr/>
            <p:nvPr/>
          </p:nvSpPr>
          <p:spPr>
            <a:xfrm>
              <a:off x="0" y="0"/>
              <a:ext cx="723415" cy="84306"/>
            </a:xfrm>
            <a:custGeom>
              <a:avLst/>
              <a:gdLst/>
              <a:ahLst/>
              <a:cxnLst/>
              <a:rect l="l" t="t" r="r" b="b"/>
              <a:pathLst>
                <a:path w="723415" h="84306">
                  <a:moveTo>
                    <a:pt x="42153" y="0"/>
                  </a:moveTo>
                  <a:lnTo>
                    <a:pt x="681262" y="0"/>
                  </a:lnTo>
                  <a:cubicBezTo>
                    <a:pt x="692441" y="0"/>
                    <a:pt x="703163" y="4441"/>
                    <a:pt x="711068" y="12346"/>
                  </a:cubicBezTo>
                  <a:cubicBezTo>
                    <a:pt x="718974" y="20252"/>
                    <a:pt x="723415" y="30973"/>
                    <a:pt x="723415" y="42153"/>
                  </a:cubicBezTo>
                  <a:lnTo>
                    <a:pt x="723415" y="42153"/>
                  </a:lnTo>
                  <a:cubicBezTo>
                    <a:pt x="723415" y="53333"/>
                    <a:pt x="718974" y="64055"/>
                    <a:pt x="711068" y="71960"/>
                  </a:cubicBezTo>
                  <a:cubicBezTo>
                    <a:pt x="703163" y="79865"/>
                    <a:pt x="692441" y="84306"/>
                    <a:pt x="681262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TextBox 229"/>
            <p:cNvSpPr txBox="1"/>
            <p:nvPr/>
          </p:nvSpPr>
          <p:spPr>
            <a:xfrm>
              <a:off x="0" y="-19050"/>
              <a:ext cx="723415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0" name="TextBox 230"/>
          <p:cNvSpPr txBox="1"/>
          <p:nvPr/>
        </p:nvSpPr>
        <p:spPr>
          <a:xfrm>
            <a:off x="10671946" y="8866267"/>
            <a:ext cx="263957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1095099" y="9247863"/>
            <a:ext cx="3245826" cy="2254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2"/>
              </a:lnSpc>
            </a:pPr>
            <a:r>
              <a:rPr lang="en-US" sz="1389" u="sng" spc="-27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3" tooltip="https://education.gov.scot/professional-learning/professional-learning-programmes-webinars-and-events/programmes/connected-and-collaborative-systems-leadership/"/>
              </a:rPr>
              <a:t>Connected &amp; Collaborative Systems</a:t>
            </a:r>
          </a:p>
        </p:txBody>
      </p:sp>
      <p:sp>
        <p:nvSpPr>
          <p:cNvPr id="232" name="AutoShape 232"/>
          <p:cNvSpPr/>
          <p:nvPr/>
        </p:nvSpPr>
        <p:spPr>
          <a:xfrm>
            <a:off x="4636200" y="9425832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33" name="Group 233"/>
          <p:cNvGrpSpPr/>
          <p:nvPr/>
        </p:nvGrpSpPr>
        <p:grpSpPr>
          <a:xfrm>
            <a:off x="11674158" y="9261020"/>
            <a:ext cx="1801373" cy="320100"/>
            <a:chOff x="0" y="0"/>
            <a:chExt cx="474436" cy="84306"/>
          </a:xfrm>
        </p:grpSpPr>
        <p:sp>
          <p:nvSpPr>
            <p:cNvPr id="234" name="Freeform 234"/>
            <p:cNvSpPr/>
            <p:nvPr/>
          </p:nvSpPr>
          <p:spPr>
            <a:xfrm>
              <a:off x="0" y="0"/>
              <a:ext cx="474436" cy="84306"/>
            </a:xfrm>
            <a:custGeom>
              <a:avLst/>
              <a:gdLst/>
              <a:ahLst/>
              <a:cxnLst/>
              <a:rect l="l" t="t" r="r" b="b"/>
              <a:pathLst>
                <a:path w="474436" h="84306">
                  <a:moveTo>
                    <a:pt x="42153" y="0"/>
                  </a:moveTo>
                  <a:lnTo>
                    <a:pt x="432283" y="0"/>
                  </a:lnTo>
                  <a:cubicBezTo>
                    <a:pt x="443462" y="0"/>
                    <a:pt x="454184" y="4441"/>
                    <a:pt x="462089" y="12346"/>
                  </a:cubicBezTo>
                  <a:cubicBezTo>
                    <a:pt x="469995" y="20252"/>
                    <a:pt x="474436" y="30973"/>
                    <a:pt x="474436" y="42153"/>
                  </a:cubicBezTo>
                  <a:lnTo>
                    <a:pt x="474436" y="42153"/>
                  </a:lnTo>
                  <a:cubicBezTo>
                    <a:pt x="474436" y="53333"/>
                    <a:pt x="469995" y="64055"/>
                    <a:pt x="462089" y="71960"/>
                  </a:cubicBezTo>
                  <a:cubicBezTo>
                    <a:pt x="454184" y="79865"/>
                    <a:pt x="443462" y="84306"/>
                    <a:pt x="43228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" name="TextBox 235"/>
            <p:cNvSpPr txBox="1"/>
            <p:nvPr/>
          </p:nvSpPr>
          <p:spPr>
            <a:xfrm>
              <a:off x="0" y="-19050"/>
              <a:ext cx="47443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6" name="TextBox 236"/>
          <p:cNvSpPr txBox="1"/>
          <p:nvPr/>
        </p:nvSpPr>
        <p:spPr>
          <a:xfrm>
            <a:off x="11745642" y="9310642"/>
            <a:ext cx="158353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 TBC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13649162" y="9288940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38" name="Group 238"/>
          <p:cNvGrpSpPr/>
          <p:nvPr/>
        </p:nvGrpSpPr>
        <p:grpSpPr>
          <a:xfrm>
            <a:off x="13624637" y="9261020"/>
            <a:ext cx="3251049" cy="320100"/>
            <a:chOff x="0" y="0"/>
            <a:chExt cx="856243" cy="84306"/>
          </a:xfrm>
        </p:grpSpPr>
        <p:sp>
          <p:nvSpPr>
            <p:cNvPr id="239" name="Freeform 239"/>
            <p:cNvSpPr/>
            <p:nvPr/>
          </p:nvSpPr>
          <p:spPr>
            <a:xfrm>
              <a:off x="0" y="0"/>
              <a:ext cx="856243" cy="84306"/>
            </a:xfrm>
            <a:custGeom>
              <a:avLst/>
              <a:gdLst/>
              <a:ahLst/>
              <a:cxnLst/>
              <a:rect l="l" t="t" r="r" b="b"/>
              <a:pathLst>
                <a:path w="856243" h="84306">
                  <a:moveTo>
                    <a:pt x="42153" y="0"/>
                  </a:moveTo>
                  <a:lnTo>
                    <a:pt x="814090" y="0"/>
                  </a:lnTo>
                  <a:cubicBezTo>
                    <a:pt x="825270" y="0"/>
                    <a:pt x="835992" y="4441"/>
                    <a:pt x="843897" y="12346"/>
                  </a:cubicBezTo>
                  <a:cubicBezTo>
                    <a:pt x="851802" y="20252"/>
                    <a:pt x="856243" y="30973"/>
                    <a:pt x="856243" y="42153"/>
                  </a:cubicBezTo>
                  <a:lnTo>
                    <a:pt x="856243" y="42153"/>
                  </a:lnTo>
                  <a:cubicBezTo>
                    <a:pt x="856243" y="53333"/>
                    <a:pt x="851802" y="64055"/>
                    <a:pt x="843897" y="71960"/>
                  </a:cubicBezTo>
                  <a:cubicBezTo>
                    <a:pt x="835992" y="79865"/>
                    <a:pt x="825270" y="84306"/>
                    <a:pt x="81409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0" name="TextBox 240"/>
            <p:cNvSpPr txBox="1"/>
            <p:nvPr/>
          </p:nvSpPr>
          <p:spPr>
            <a:xfrm>
              <a:off x="0" y="-19050"/>
              <a:ext cx="85624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1" name="TextBox 241"/>
          <p:cNvSpPr txBox="1"/>
          <p:nvPr/>
        </p:nvSpPr>
        <p:spPr>
          <a:xfrm>
            <a:off x="13663058" y="9288940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42" name="Group 242"/>
          <p:cNvGrpSpPr/>
          <p:nvPr/>
        </p:nvGrpSpPr>
        <p:grpSpPr>
          <a:xfrm>
            <a:off x="6988024" y="4606466"/>
            <a:ext cx="1397272" cy="320100"/>
            <a:chOff x="0" y="0"/>
            <a:chExt cx="1863030" cy="426800"/>
          </a:xfrm>
        </p:grpSpPr>
        <p:grpSp>
          <p:nvGrpSpPr>
            <p:cNvPr id="243" name="Group 24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44" name="Freeform 24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5" name="TextBox 24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46" name="TextBox 24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47" name="Group 247"/>
          <p:cNvGrpSpPr/>
          <p:nvPr/>
        </p:nvGrpSpPr>
        <p:grpSpPr>
          <a:xfrm>
            <a:off x="8080327" y="4596495"/>
            <a:ext cx="1397272" cy="320100"/>
            <a:chOff x="0" y="0"/>
            <a:chExt cx="1863030" cy="426800"/>
          </a:xfrm>
        </p:grpSpPr>
        <p:grpSp>
          <p:nvGrpSpPr>
            <p:cNvPr id="248" name="Group 24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49" name="Freeform 24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" name="TextBox 25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51" name="TextBox 25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9213036" y="4606466"/>
            <a:ext cx="1397272" cy="320100"/>
            <a:chOff x="0" y="0"/>
            <a:chExt cx="1863030" cy="426800"/>
          </a:xfrm>
        </p:grpSpPr>
        <p:grpSp>
          <p:nvGrpSpPr>
            <p:cNvPr id="253" name="Group 25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54" name="Freeform 25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5" name="TextBox 25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56" name="TextBox 25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57" name="Group 257"/>
          <p:cNvGrpSpPr/>
          <p:nvPr/>
        </p:nvGrpSpPr>
        <p:grpSpPr>
          <a:xfrm>
            <a:off x="10311673" y="4606466"/>
            <a:ext cx="1397272" cy="320100"/>
            <a:chOff x="0" y="0"/>
            <a:chExt cx="1863030" cy="426800"/>
          </a:xfrm>
        </p:grpSpPr>
        <p:grpSp>
          <p:nvGrpSpPr>
            <p:cNvPr id="258" name="Group 25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59" name="Freeform 25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0" name="TextBox 26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61" name="TextBox 26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62" name="Group 262"/>
          <p:cNvGrpSpPr/>
          <p:nvPr/>
        </p:nvGrpSpPr>
        <p:grpSpPr>
          <a:xfrm>
            <a:off x="11411083" y="4615277"/>
            <a:ext cx="1397272" cy="320100"/>
            <a:chOff x="0" y="0"/>
            <a:chExt cx="1863030" cy="426800"/>
          </a:xfrm>
        </p:grpSpPr>
        <p:grpSp>
          <p:nvGrpSpPr>
            <p:cNvPr id="263" name="Group 26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64" name="Freeform 26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" name="TextBox 26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66" name="TextBox 26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67" name="Group 267"/>
          <p:cNvGrpSpPr/>
          <p:nvPr/>
        </p:nvGrpSpPr>
        <p:grpSpPr>
          <a:xfrm>
            <a:off x="12630539" y="4615277"/>
            <a:ext cx="1397272" cy="320100"/>
            <a:chOff x="0" y="0"/>
            <a:chExt cx="1863030" cy="426800"/>
          </a:xfrm>
        </p:grpSpPr>
        <p:grpSp>
          <p:nvGrpSpPr>
            <p:cNvPr id="268" name="Group 26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69" name="Freeform 26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0" name="TextBox 27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71" name="TextBox 27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13794708" y="4606466"/>
            <a:ext cx="1397272" cy="320100"/>
            <a:chOff x="0" y="0"/>
            <a:chExt cx="1863030" cy="426800"/>
          </a:xfrm>
        </p:grpSpPr>
        <p:grpSp>
          <p:nvGrpSpPr>
            <p:cNvPr id="273" name="Group 27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74" name="Freeform 27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5" name="TextBox 27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76" name="TextBox 27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77" name="Group 277"/>
          <p:cNvGrpSpPr/>
          <p:nvPr/>
        </p:nvGrpSpPr>
        <p:grpSpPr>
          <a:xfrm>
            <a:off x="14867406" y="4606466"/>
            <a:ext cx="689706" cy="320100"/>
            <a:chOff x="0" y="0"/>
            <a:chExt cx="181651" cy="84306"/>
          </a:xfrm>
        </p:grpSpPr>
        <p:sp>
          <p:nvSpPr>
            <p:cNvPr id="278" name="Freeform 27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" name="TextBox 27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80" name="TextBox 280"/>
          <p:cNvSpPr txBox="1"/>
          <p:nvPr/>
        </p:nvSpPr>
        <p:spPr>
          <a:xfrm>
            <a:off x="14941621" y="4663676"/>
            <a:ext cx="1323057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81" name="Group 281"/>
          <p:cNvGrpSpPr/>
          <p:nvPr/>
        </p:nvGrpSpPr>
        <p:grpSpPr>
          <a:xfrm>
            <a:off x="16100208" y="4606466"/>
            <a:ext cx="689706" cy="320100"/>
            <a:chOff x="0" y="0"/>
            <a:chExt cx="181651" cy="84306"/>
          </a:xfrm>
        </p:grpSpPr>
        <p:sp>
          <p:nvSpPr>
            <p:cNvPr id="282" name="Freeform 282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3" name="TextBox 283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84" name="TextBox 284"/>
          <p:cNvSpPr txBox="1"/>
          <p:nvPr/>
        </p:nvSpPr>
        <p:spPr>
          <a:xfrm>
            <a:off x="16174424" y="4663676"/>
            <a:ext cx="615490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85" name="Group 66">
            <a:extLst>
              <a:ext uri="{FF2B5EF4-FFF2-40B4-BE49-F238E27FC236}">
                <a16:creationId xmlns:a16="http://schemas.microsoft.com/office/drawing/2014/main" id="{D85B7EFE-D750-F7C3-1D99-018E38941B85}"/>
              </a:ext>
            </a:extLst>
          </p:cNvPr>
          <p:cNvGrpSpPr/>
          <p:nvPr/>
        </p:nvGrpSpPr>
        <p:grpSpPr>
          <a:xfrm>
            <a:off x="5827445" y="4230984"/>
            <a:ext cx="689706" cy="320100"/>
            <a:chOff x="0" y="0"/>
            <a:chExt cx="181651" cy="84306"/>
          </a:xfrm>
        </p:grpSpPr>
        <p:sp>
          <p:nvSpPr>
            <p:cNvPr id="286" name="Freeform 67">
              <a:extLst>
                <a:ext uri="{FF2B5EF4-FFF2-40B4-BE49-F238E27FC236}">
                  <a16:creationId xmlns:a16="http://schemas.microsoft.com/office/drawing/2014/main" id="{F8DB3CAB-82F5-8CEE-CC61-646885C36476}"/>
                </a:ext>
              </a:extLst>
            </p:cNvPr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7" name="TextBox 68">
              <a:extLst>
                <a:ext uri="{FF2B5EF4-FFF2-40B4-BE49-F238E27FC236}">
                  <a16:creationId xmlns:a16="http://schemas.microsoft.com/office/drawing/2014/main" id="{72209C75-75A6-70CC-B8A2-4AE376C7BF64}"/>
                </a:ext>
              </a:extLst>
            </p:cNvPr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89" name="TextBox 288">
            <a:extLst>
              <a:ext uri="{FF2B5EF4-FFF2-40B4-BE49-F238E27FC236}">
                <a16:creationId xmlns:a16="http://schemas.microsoft.com/office/drawing/2014/main" id="{5FB06CF2-5F60-B7D4-A9AE-12506EAB885A}"/>
              </a:ext>
            </a:extLst>
          </p:cNvPr>
          <p:cNvSpPr txBox="1"/>
          <p:nvPr/>
        </p:nvSpPr>
        <p:spPr>
          <a:xfrm>
            <a:off x="5879013" y="4235913"/>
            <a:ext cx="109582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spc="-28" dirty="0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  <a:endParaRPr lang="en-GB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601385"/>
            <a:chOff x="0" y="0"/>
            <a:chExt cx="4274726" cy="1583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790069" y="1159107"/>
            <a:ext cx="985254" cy="346276"/>
            <a:chOff x="0" y="0"/>
            <a:chExt cx="259491" cy="9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156233" y="1159107"/>
            <a:ext cx="1165031" cy="425331"/>
            <a:chOff x="0" y="0"/>
            <a:chExt cx="306839" cy="11202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06839" cy="112021"/>
            </a:xfrm>
            <a:custGeom>
              <a:avLst/>
              <a:gdLst/>
              <a:ahLst/>
              <a:cxnLst/>
              <a:rect l="l" t="t" r="r" b="b"/>
              <a:pathLst>
                <a:path w="306839" h="112021">
                  <a:moveTo>
                    <a:pt x="56011" y="0"/>
                  </a:moveTo>
                  <a:lnTo>
                    <a:pt x="250829" y="0"/>
                  </a:lnTo>
                  <a:cubicBezTo>
                    <a:pt x="265684" y="0"/>
                    <a:pt x="279930" y="5901"/>
                    <a:pt x="290434" y="16405"/>
                  </a:cubicBezTo>
                  <a:cubicBezTo>
                    <a:pt x="300938" y="26909"/>
                    <a:pt x="306839" y="41156"/>
                    <a:pt x="306839" y="56011"/>
                  </a:cubicBezTo>
                  <a:lnTo>
                    <a:pt x="306839" y="56011"/>
                  </a:lnTo>
                  <a:cubicBezTo>
                    <a:pt x="306839" y="70866"/>
                    <a:pt x="300938" y="85112"/>
                    <a:pt x="290434" y="95616"/>
                  </a:cubicBezTo>
                  <a:cubicBezTo>
                    <a:pt x="279930" y="106120"/>
                    <a:pt x="265684" y="112021"/>
                    <a:pt x="250829" y="112021"/>
                  </a:cubicBezTo>
                  <a:lnTo>
                    <a:pt x="56011" y="112021"/>
                  </a:lnTo>
                  <a:cubicBezTo>
                    <a:pt x="41156" y="112021"/>
                    <a:pt x="26909" y="106120"/>
                    <a:pt x="16405" y="95616"/>
                  </a:cubicBezTo>
                  <a:cubicBezTo>
                    <a:pt x="5901" y="85112"/>
                    <a:pt x="0" y="70866"/>
                    <a:pt x="0" y="56011"/>
                  </a:cubicBezTo>
                  <a:lnTo>
                    <a:pt x="0" y="56011"/>
                  </a:lnTo>
                  <a:cubicBezTo>
                    <a:pt x="0" y="41156"/>
                    <a:pt x="5901" y="26909"/>
                    <a:pt x="16405" y="16405"/>
                  </a:cubicBezTo>
                  <a:cubicBezTo>
                    <a:pt x="26909" y="5901"/>
                    <a:pt x="41156" y="0"/>
                    <a:pt x="5601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06839" cy="13107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875"/>
                </a:lnSpc>
              </a:pPr>
              <a:r>
                <a:rPr lang="en-US" sz="1689" b="1" spc="-33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922966" y="1159107"/>
            <a:ext cx="985254" cy="346276"/>
            <a:chOff x="0" y="0"/>
            <a:chExt cx="259491" cy="912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055864" y="1159107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188761" y="1159107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326416" y="1142422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459313" y="1142422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1592211" y="1142422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2725108" y="1142422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862762" y="1142422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4995660" y="1142422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6128557" y="1142422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7639624" y="7111824"/>
            <a:ext cx="193567" cy="193567"/>
            <a:chOff x="0" y="0"/>
            <a:chExt cx="812800" cy="812800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7031339" y="4282035"/>
            <a:ext cx="6275689" cy="320100"/>
            <a:chOff x="0" y="0"/>
            <a:chExt cx="1652856" cy="84306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063910" y="2881801"/>
            <a:ext cx="16195390" cy="2411263"/>
            <a:chOff x="0" y="0"/>
            <a:chExt cx="4265452" cy="635065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265452" cy="635065"/>
            </a:xfrm>
            <a:custGeom>
              <a:avLst/>
              <a:gdLst/>
              <a:ahLst/>
              <a:cxnLst/>
              <a:rect l="l" t="t" r="r" b="b"/>
              <a:pathLst>
                <a:path w="4265452" h="635065">
                  <a:moveTo>
                    <a:pt x="8739" y="0"/>
                  </a:moveTo>
                  <a:lnTo>
                    <a:pt x="4256713" y="0"/>
                  </a:lnTo>
                  <a:cubicBezTo>
                    <a:pt x="4261540" y="0"/>
                    <a:pt x="4265452" y="3913"/>
                    <a:pt x="4265452" y="8739"/>
                  </a:cubicBezTo>
                  <a:lnTo>
                    <a:pt x="4265452" y="626326"/>
                  </a:lnTo>
                  <a:cubicBezTo>
                    <a:pt x="4265452" y="631153"/>
                    <a:pt x="4261540" y="635065"/>
                    <a:pt x="4256713" y="635065"/>
                  </a:cubicBezTo>
                  <a:lnTo>
                    <a:pt x="8739" y="635065"/>
                  </a:lnTo>
                  <a:cubicBezTo>
                    <a:pt x="3913" y="635065"/>
                    <a:pt x="0" y="631153"/>
                    <a:pt x="0" y="626326"/>
                  </a:cubicBezTo>
                  <a:lnTo>
                    <a:pt x="0" y="8739"/>
                  </a:lnTo>
                  <a:cubicBezTo>
                    <a:pt x="0" y="3913"/>
                    <a:pt x="3913" y="0"/>
                    <a:pt x="8739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19050"/>
              <a:ext cx="4265452" cy="654115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5898441" y="2894638"/>
            <a:ext cx="985254" cy="2398426"/>
            <a:chOff x="0" y="0"/>
            <a:chExt cx="259491" cy="631684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158746" y="2894638"/>
            <a:ext cx="985254" cy="2398426"/>
            <a:chOff x="0" y="0"/>
            <a:chExt cx="259491" cy="631684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0419050" y="2894638"/>
            <a:ext cx="985254" cy="2398426"/>
            <a:chOff x="0" y="0"/>
            <a:chExt cx="259491" cy="631684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2679355" y="2894638"/>
            <a:ext cx="985254" cy="2398426"/>
            <a:chOff x="0" y="0"/>
            <a:chExt cx="259491" cy="631684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4940959" y="2894638"/>
            <a:ext cx="985254" cy="2369851"/>
            <a:chOff x="0" y="0"/>
            <a:chExt cx="259491" cy="624158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259491" cy="624158"/>
            </a:xfrm>
            <a:custGeom>
              <a:avLst/>
              <a:gdLst/>
              <a:ahLst/>
              <a:cxnLst/>
              <a:rect l="l" t="t" r="r" b="b"/>
              <a:pathLst>
                <a:path w="259491" h="624158">
                  <a:moveTo>
                    <a:pt x="0" y="0"/>
                  </a:moveTo>
                  <a:lnTo>
                    <a:pt x="259491" y="0"/>
                  </a:lnTo>
                  <a:lnTo>
                    <a:pt x="259491" y="624158"/>
                  </a:lnTo>
                  <a:lnTo>
                    <a:pt x="0" y="62415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19050"/>
              <a:ext cx="259491" cy="64320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65" name="AutoShape 65"/>
          <p:cNvSpPr/>
          <p:nvPr/>
        </p:nvSpPr>
        <p:spPr>
          <a:xfrm>
            <a:off x="4790069" y="3608138"/>
            <a:ext cx="12444706" cy="926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6" name="AutoShape 66"/>
          <p:cNvSpPr/>
          <p:nvPr/>
        </p:nvSpPr>
        <p:spPr>
          <a:xfrm flipV="1">
            <a:off x="4463452" y="2881801"/>
            <a:ext cx="2185" cy="241126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67" name="Group 67"/>
          <p:cNvGrpSpPr/>
          <p:nvPr/>
        </p:nvGrpSpPr>
        <p:grpSpPr>
          <a:xfrm>
            <a:off x="6055805" y="3448088"/>
            <a:ext cx="689706" cy="320100"/>
            <a:chOff x="0" y="0"/>
            <a:chExt cx="181651" cy="84306"/>
          </a:xfrm>
        </p:grpSpPr>
        <p:sp>
          <p:nvSpPr>
            <p:cNvPr id="68" name="Freeform 6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0" name="TextBox 70"/>
          <p:cNvSpPr txBox="1"/>
          <p:nvPr/>
        </p:nvSpPr>
        <p:spPr>
          <a:xfrm>
            <a:off x="6207039" y="3487289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sp>
        <p:nvSpPr>
          <p:cNvPr id="71" name="AutoShape 71"/>
          <p:cNvSpPr/>
          <p:nvPr/>
        </p:nvSpPr>
        <p:spPr>
          <a:xfrm>
            <a:off x="4765545" y="4042811"/>
            <a:ext cx="12488992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72" name="Group 72"/>
          <p:cNvGrpSpPr/>
          <p:nvPr/>
        </p:nvGrpSpPr>
        <p:grpSpPr>
          <a:xfrm>
            <a:off x="6031279" y="3876210"/>
            <a:ext cx="689706" cy="320100"/>
            <a:chOff x="0" y="0"/>
            <a:chExt cx="181651" cy="84306"/>
          </a:xfrm>
        </p:grpSpPr>
        <p:sp>
          <p:nvSpPr>
            <p:cNvPr id="73" name="Freeform 73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74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5" name="TextBox 75"/>
          <p:cNvSpPr txBox="1"/>
          <p:nvPr/>
        </p:nvSpPr>
        <p:spPr>
          <a:xfrm>
            <a:off x="6182513" y="3915411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grpSp>
        <p:nvGrpSpPr>
          <p:cNvPr id="76" name="Group 76"/>
          <p:cNvGrpSpPr/>
          <p:nvPr/>
        </p:nvGrpSpPr>
        <p:grpSpPr>
          <a:xfrm>
            <a:off x="7074644" y="3876210"/>
            <a:ext cx="9638014" cy="320100"/>
            <a:chOff x="0" y="0"/>
            <a:chExt cx="2538407" cy="84306"/>
          </a:xfrm>
        </p:grpSpPr>
        <p:sp>
          <p:nvSpPr>
            <p:cNvPr id="77" name="Freeform 77"/>
            <p:cNvSpPr/>
            <p:nvPr/>
          </p:nvSpPr>
          <p:spPr>
            <a:xfrm>
              <a:off x="0" y="0"/>
              <a:ext cx="2538407" cy="84306"/>
            </a:xfrm>
            <a:custGeom>
              <a:avLst/>
              <a:gdLst/>
              <a:ahLst/>
              <a:cxnLst/>
              <a:rect l="l" t="t" r="r" b="b"/>
              <a:pathLst>
                <a:path w="2538407" h="84306">
                  <a:moveTo>
                    <a:pt x="42153" y="0"/>
                  </a:moveTo>
                  <a:lnTo>
                    <a:pt x="2496254" y="0"/>
                  </a:lnTo>
                  <a:cubicBezTo>
                    <a:pt x="2507434" y="0"/>
                    <a:pt x="2518156" y="4441"/>
                    <a:pt x="2526061" y="12346"/>
                  </a:cubicBezTo>
                  <a:cubicBezTo>
                    <a:pt x="2533966" y="20252"/>
                    <a:pt x="2538407" y="30973"/>
                    <a:pt x="2538407" y="42153"/>
                  </a:cubicBezTo>
                  <a:lnTo>
                    <a:pt x="2538407" y="42153"/>
                  </a:lnTo>
                  <a:cubicBezTo>
                    <a:pt x="2538407" y="53333"/>
                    <a:pt x="2533966" y="64055"/>
                    <a:pt x="2526061" y="71960"/>
                  </a:cubicBezTo>
                  <a:cubicBezTo>
                    <a:pt x="2518156" y="79865"/>
                    <a:pt x="2507434" y="84306"/>
                    <a:pt x="2496254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78"/>
            <p:cNvSpPr txBox="1"/>
            <p:nvPr/>
          </p:nvSpPr>
          <p:spPr>
            <a:xfrm>
              <a:off x="0" y="-19050"/>
              <a:ext cx="2538407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9" name="TextBox 79"/>
          <p:cNvSpPr txBox="1"/>
          <p:nvPr/>
        </p:nvSpPr>
        <p:spPr>
          <a:xfrm>
            <a:off x="7239676" y="3920475"/>
            <a:ext cx="92693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Self-directed learning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317915" y="300473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Mathematics 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317915" y="3866685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2" tooltip="https://education.gov.scot/professional-learning/professional-learning-programmes-webinars-and-events/programmes/early-career-teacher-experience-secondary-numeracy-mathematics/"/>
              </a:rPr>
              <a:t>Early Career Teacher Experience (Secondary Numeracy &amp; Mathematics)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  <a:hlinkClick r:id="rId2" tooltip="https://education.gov.scot/professional-learning/professional-learning-programmes-webinars-and-events/programmes/early-career-teacher-experience-secondary-numeracy-mathematics/"/>
            </a:endParaRPr>
          </a:p>
        </p:txBody>
      </p:sp>
      <p:sp>
        <p:nvSpPr>
          <p:cNvPr id="82" name="TextBox 82"/>
          <p:cNvSpPr txBox="1"/>
          <p:nvPr/>
        </p:nvSpPr>
        <p:spPr>
          <a:xfrm>
            <a:off x="1317915" y="3398439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3" tooltip="https://education.gov.scot/professional-learning/professional-learning-programmes-webinars-and-events/programmes/early-career-teacher-experience-primary-numeracy-mathematics/"/>
              </a:rPr>
              <a:t>Early Career Teacher Experience (Primary Numeracy &amp; Mathematics)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  <a:hlinkClick r:id="rId3" tooltip="https://education.gov.scot/professional-learning/professional-learning-programmes-webinars-and-events/programmes/early-career-teacher-experience-primary-numeracy-mathematics/"/>
            </a:endParaRPr>
          </a:p>
        </p:txBody>
      </p:sp>
      <p:sp>
        <p:nvSpPr>
          <p:cNvPr id="83" name="TextBox 83"/>
          <p:cNvSpPr txBox="1"/>
          <p:nvPr/>
        </p:nvSpPr>
        <p:spPr>
          <a:xfrm>
            <a:off x="1317915" y="4352002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professional-learning-programmes-webinars-and-events/programmes/supporting-learners-with-difficulties-in-mathematics/"/>
              </a:rPr>
              <a:t>Supporting Learners with Difficulties in Mathematics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  <a:hlinkClick r:id="rId4" tooltip="https://education.gov.scot/professional-learning/professional-learning-programmes-webinars-and-events/programmes/supporting-learners-with-difficulties-in-mathematics/"/>
            </a:endParaRPr>
          </a:p>
        </p:txBody>
      </p:sp>
      <p:sp>
        <p:nvSpPr>
          <p:cNvPr id="84" name="TextBox 84"/>
          <p:cNvSpPr txBox="1"/>
          <p:nvPr/>
        </p:nvSpPr>
        <p:spPr>
          <a:xfrm>
            <a:off x="1317915" y="4759653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5" tooltip="https://education.gov.scot/professional-learning/professional-learning-programmes-webinars-and-events/programmes/supporting-early-mathematical-development/"/>
              </a:rPr>
              <a:t>Supporting Early Mathematical Development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  <a:hlinkClick r:id="rId5" tooltip="https://education.gov.scot/professional-learning/professional-learning-programmes-webinars-and-events/programmes/supporting-early-mathematical-development/"/>
            </a:endParaRPr>
          </a:p>
        </p:txBody>
      </p:sp>
      <p:sp>
        <p:nvSpPr>
          <p:cNvPr id="85" name="AutoShape 85"/>
          <p:cNvSpPr/>
          <p:nvPr/>
        </p:nvSpPr>
        <p:spPr>
          <a:xfrm flipV="1">
            <a:off x="4765543" y="4502684"/>
            <a:ext cx="12493757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6" name="Group 86"/>
          <p:cNvGrpSpPr/>
          <p:nvPr/>
        </p:nvGrpSpPr>
        <p:grpSpPr>
          <a:xfrm>
            <a:off x="4981339" y="4325909"/>
            <a:ext cx="11719889" cy="320100"/>
            <a:chOff x="0" y="0"/>
            <a:chExt cx="3086720" cy="84306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3086720" cy="84306"/>
            </a:xfrm>
            <a:custGeom>
              <a:avLst/>
              <a:gdLst/>
              <a:ahLst/>
              <a:cxnLst/>
              <a:rect l="l" t="t" r="r" b="b"/>
              <a:pathLst>
                <a:path w="3086720" h="84306">
                  <a:moveTo>
                    <a:pt x="42153" y="0"/>
                  </a:moveTo>
                  <a:lnTo>
                    <a:pt x="3044567" y="0"/>
                  </a:lnTo>
                  <a:cubicBezTo>
                    <a:pt x="3055746" y="0"/>
                    <a:pt x="3066468" y="4441"/>
                    <a:pt x="3074373" y="12346"/>
                  </a:cubicBezTo>
                  <a:cubicBezTo>
                    <a:pt x="3082279" y="20252"/>
                    <a:pt x="3086720" y="30973"/>
                    <a:pt x="3086720" y="42153"/>
                  </a:cubicBezTo>
                  <a:lnTo>
                    <a:pt x="3086720" y="42153"/>
                  </a:lnTo>
                  <a:cubicBezTo>
                    <a:pt x="3086720" y="53333"/>
                    <a:pt x="3082279" y="64055"/>
                    <a:pt x="3074373" y="71960"/>
                  </a:cubicBezTo>
                  <a:cubicBezTo>
                    <a:pt x="3066468" y="79865"/>
                    <a:pt x="3055746" y="84306"/>
                    <a:pt x="304456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19050"/>
              <a:ext cx="308672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89" name="TextBox 89"/>
          <p:cNvSpPr txBox="1"/>
          <p:nvPr/>
        </p:nvSpPr>
        <p:spPr>
          <a:xfrm>
            <a:off x="5056727" y="4363622"/>
            <a:ext cx="11569112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          Self-directed learning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8411506" y="4388614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91" name="AutoShape 91"/>
          <p:cNvSpPr/>
          <p:nvPr/>
        </p:nvSpPr>
        <p:spPr>
          <a:xfrm>
            <a:off x="4729588" y="4962686"/>
            <a:ext cx="12534474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92" name="TextBox 92"/>
          <p:cNvSpPr txBox="1"/>
          <p:nvPr/>
        </p:nvSpPr>
        <p:spPr>
          <a:xfrm>
            <a:off x="8183271" y="360807"/>
            <a:ext cx="9076029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1058704" y="7747229"/>
            <a:ext cx="16230600" cy="705847"/>
            <a:chOff x="0" y="0"/>
            <a:chExt cx="4274726" cy="185902"/>
          </a:xfrm>
        </p:grpSpPr>
        <p:sp>
          <p:nvSpPr>
            <p:cNvPr id="94" name="Freeform 94"/>
            <p:cNvSpPr/>
            <p:nvPr/>
          </p:nvSpPr>
          <p:spPr>
            <a:xfrm>
              <a:off x="0" y="0"/>
              <a:ext cx="4274726" cy="185902"/>
            </a:xfrm>
            <a:custGeom>
              <a:avLst/>
              <a:gdLst/>
              <a:ahLst/>
              <a:cxnLst/>
              <a:rect l="l" t="t" r="r" b="b"/>
              <a:pathLst>
                <a:path w="4274726" h="185902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177182"/>
                  </a:lnTo>
                  <a:cubicBezTo>
                    <a:pt x="4274726" y="181998"/>
                    <a:pt x="4270822" y="185902"/>
                    <a:pt x="4266006" y="185902"/>
                  </a:cubicBezTo>
                  <a:lnTo>
                    <a:pt x="8720" y="185902"/>
                  </a:lnTo>
                  <a:cubicBezTo>
                    <a:pt x="3904" y="185902"/>
                    <a:pt x="0" y="181998"/>
                    <a:pt x="0" y="177182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95"/>
            <p:cNvSpPr txBox="1"/>
            <p:nvPr/>
          </p:nvSpPr>
          <p:spPr>
            <a:xfrm>
              <a:off x="0" y="-19050"/>
              <a:ext cx="4274726" cy="204952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5952970" y="7747229"/>
            <a:ext cx="985254" cy="705847"/>
            <a:chOff x="0" y="0"/>
            <a:chExt cx="259491" cy="185902"/>
          </a:xfrm>
        </p:grpSpPr>
        <p:sp>
          <p:nvSpPr>
            <p:cNvPr id="97" name="Freeform 97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98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99" name="Group 99"/>
          <p:cNvGrpSpPr/>
          <p:nvPr/>
        </p:nvGrpSpPr>
        <p:grpSpPr>
          <a:xfrm>
            <a:off x="8213275" y="7747229"/>
            <a:ext cx="985254" cy="705847"/>
            <a:chOff x="0" y="0"/>
            <a:chExt cx="259491" cy="185902"/>
          </a:xfrm>
        </p:grpSpPr>
        <p:sp>
          <p:nvSpPr>
            <p:cNvPr id="100" name="Freeform 100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101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2" name="Group 102"/>
          <p:cNvGrpSpPr/>
          <p:nvPr/>
        </p:nvGrpSpPr>
        <p:grpSpPr>
          <a:xfrm>
            <a:off x="10473579" y="7747229"/>
            <a:ext cx="985254" cy="705847"/>
            <a:chOff x="0" y="0"/>
            <a:chExt cx="259491" cy="185902"/>
          </a:xfrm>
        </p:grpSpPr>
        <p:sp>
          <p:nvSpPr>
            <p:cNvPr id="103" name="Freeform 103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TextBox 104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5" name="Group 105"/>
          <p:cNvGrpSpPr/>
          <p:nvPr/>
        </p:nvGrpSpPr>
        <p:grpSpPr>
          <a:xfrm>
            <a:off x="12733884" y="7747229"/>
            <a:ext cx="985254" cy="705847"/>
            <a:chOff x="0" y="0"/>
            <a:chExt cx="259491" cy="185902"/>
          </a:xfrm>
        </p:grpSpPr>
        <p:sp>
          <p:nvSpPr>
            <p:cNvPr id="106" name="Freeform 106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107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8" name="Group 108"/>
          <p:cNvGrpSpPr/>
          <p:nvPr/>
        </p:nvGrpSpPr>
        <p:grpSpPr>
          <a:xfrm>
            <a:off x="15050188" y="7747229"/>
            <a:ext cx="985254" cy="705847"/>
            <a:chOff x="0" y="0"/>
            <a:chExt cx="259491" cy="185902"/>
          </a:xfrm>
        </p:grpSpPr>
        <p:sp>
          <p:nvSpPr>
            <p:cNvPr id="109" name="Freeform 109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110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1" name="AutoShape 111"/>
          <p:cNvSpPr/>
          <p:nvPr/>
        </p:nvSpPr>
        <p:spPr>
          <a:xfrm flipV="1">
            <a:off x="4465637" y="7747229"/>
            <a:ext cx="683" cy="705847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12" name="Group 112"/>
          <p:cNvGrpSpPr/>
          <p:nvPr/>
        </p:nvGrpSpPr>
        <p:grpSpPr>
          <a:xfrm>
            <a:off x="4976133" y="7970387"/>
            <a:ext cx="11791054" cy="320100"/>
            <a:chOff x="0" y="0"/>
            <a:chExt cx="3105463" cy="84306"/>
          </a:xfrm>
        </p:grpSpPr>
        <p:sp>
          <p:nvSpPr>
            <p:cNvPr id="113" name="Freeform 113"/>
            <p:cNvSpPr/>
            <p:nvPr/>
          </p:nvSpPr>
          <p:spPr>
            <a:xfrm>
              <a:off x="0" y="0"/>
              <a:ext cx="3105463" cy="84306"/>
            </a:xfrm>
            <a:custGeom>
              <a:avLst/>
              <a:gdLst/>
              <a:ahLst/>
              <a:cxnLst/>
              <a:rect l="l" t="t" r="r" b="b"/>
              <a:pathLst>
                <a:path w="3105463" h="84306">
                  <a:moveTo>
                    <a:pt x="42153" y="0"/>
                  </a:moveTo>
                  <a:lnTo>
                    <a:pt x="3063310" y="0"/>
                  </a:lnTo>
                  <a:cubicBezTo>
                    <a:pt x="3074489" y="0"/>
                    <a:pt x="3085211" y="4441"/>
                    <a:pt x="3093116" y="12346"/>
                  </a:cubicBezTo>
                  <a:cubicBezTo>
                    <a:pt x="3101022" y="20252"/>
                    <a:pt x="3105463" y="30973"/>
                    <a:pt x="3105463" y="42153"/>
                  </a:cubicBezTo>
                  <a:lnTo>
                    <a:pt x="3105463" y="42153"/>
                  </a:lnTo>
                  <a:cubicBezTo>
                    <a:pt x="3105463" y="53333"/>
                    <a:pt x="3101022" y="64055"/>
                    <a:pt x="3093116" y="71960"/>
                  </a:cubicBezTo>
                  <a:cubicBezTo>
                    <a:pt x="3085211" y="79865"/>
                    <a:pt x="3074489" y="84306"/>
                    <a:pt x="306331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A6A6A6"/>
            </a:solidFill>
            <a:ln w="9525" cap="rnd">
              <a:solidFill>
                <a:srgbClr val="A6A6A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114"/>
            <p:cNvSpPr txBox="1"/>
            <p:nvPr/>
          </p:nvSpPr>
          <p:spPr>
            <a:xfrm>
              <a:off x="0" y="-19050"/>
              <a:ext cx="310546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5" name="TextBox 115"/>
          <p:cNvSpPr txBox="1"/>
          <p:nvPr/>
        </p:nvSpPr>
        <p:spPr>
          <a:xfrm>
            <a:off x="1314178" y="7982921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A6A6A6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Digital</a:t>
            </a:r>
          </a:p>
        </p:txBody>
      </p:sp>
      <p:sp>
        <p:nvSpPr>
          <p:cNvPr id="116" name="AutoShape 116"/>
          <p:cNvSpPr/>
          <p:nvPr/>
        </p:nvSpPr>
        <p:spPr>
          <a:xfrm flipV="1">
            <a:off x="4790069" y="8132297"/>
            <a:ext cx="12497897" cy="0"/>
          </a:xfrm>
          <a:prstGeom prst="line">
            <a:avLst/>
          </a:prstGeom>
          <a:ln w="9525" cap="rnd">
            <a:solidFill>
              <a:srgbClr val="A6A6A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17" name="TextBox 117"/>
          <p:cNvSpPr txBox="1"/>
          <p:nvPr/>
        </p:nvSpPr>
        <p:spPr>
          <a:xfrm>
            <a:off x="5212388" y="8014723"/>
            <a:ext cx="1144762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u="sng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Access via </a:t>
            </a:r>
            <a:r>
              <a:rPr lang="en-US" sz="1406" b="1" u="sng" spc="-28" err="1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Digilearn</a:t>
            </a:r>
            <a:r>
              <a:rPr lang="en-US" sz="1406" b="1" u="sng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 Scot</a:t>
            </a:r>
          </a:p>
        </p:txBody>
      </p:sp>
      <p:grpSp>
        <p:nvGrpSpPr>
          <p:cNvPr id="118" name="Group 118"/>
          <p:cNvGrpSpPr/>
          <p:nvPr/>
        </p:nvGrpSpPr>
        <p:grpSpPr>
          <a:xfrm>
            <a:off x="1063910" y="1775593"/>
            <a:ext cx="16190627" cy="915605"/>
            <a:chOff x="0" y="0"/>
            <a:chExt cx="4264198" cy="241147"/>
          </a:xfrm>
        </p:grpSpPr>
        <p:sp>
          <p:nvSpPr>
            <p:cNvPr id="119" name="Freeform 119"/>
            <p:cNvSpPr/>
            <p:nvPr/>
          </p:nvSpPr>
          <p:spPr>
            <a:xfrm>
              <a:off x="0" y="0"/>
              <a:ext cx="4264198" cy="241147"/>
            </a:xfrm>
            <a:custGeom>
              <a:avLst/>
              <a:gdLst/>
              <a:ahLst/>
              <a:cxnLst/>
              <a:rect l="l" t="t" r="r" b="b"/>
              <a:pathLst>
                <a:path w="4264198" h="241147">
                  <a:moveTo>
                    <a:pt x="8742" y="0"/>
                  </a:moveTo>
                  <a:lnTo>
                    <a:pt x="4255457" y="0"/>
                  </a:lnTo>
                  <a:cubicBezTo>
                    <a:pt x="4260285" y="0"/>
                    <a:pt x="4264198" y="3914"/>
                    <a:pt x="4264198" y="8742"/>
                  </a:cubicBezTo>
                  <a:lnTo>
                    <a:pt x="4264198" y="232405"/>
                  </a:lnTo>
                  <a:cubicBezTo>
                    <a:pt x="4264198" y="237233"/>
                    <a:pt x="4260285" y="241147"/>
                    <a:pt x="4255457" y="241147"/>
                  </a:cubicBezTo>
                  <a:lnTo>
                    <a:pt x="8742" y="241147"/>
                  </a:lnTo>
                  <a:cubicBezTo>
                    <a:pt x="3914" y="241147"/>
                    <a:pt x="0" y="237233"/>
                    <a:pt x="0" y="232405"/>
                  </a:cubicBezTo>
                  <a:lnTo>
                    <a:pt x="0" y="8742"/>
                  </a:lnTo>
                  <a:cubicBezTo>
                    <a:pt x="0" y="3914"/>
                    <a:pt x="3914" y="0"/>
                    <a:pt x="8742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120"/>
            <p:cNvSpPr txBox="1"/>
            <p:nvPr/>
          </p:nvSpPr>
          <p:spPr>
            <a:xfrm>
              <a:off x="0" y="-19050"/>
              <a:ext cx="4264198" cy="260197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1" name="Group 121"/>
          <p:cNvGrpSpPr/>
          <p:nvPr/>
        </p:nvGrpSpPr>
        <p:grpSpPr>
          <a:xfrm>
            <a:off x="5958176" y="1788987"/>
            <a:ext cx="985254" cy="902210"/>
            <a:chOff x="0" y="0"/>
            <a:chExt cx="259491" cy="237619"/>
          </a:xfrm>
        </p:grpSpPr>
        <p:sp>
          <p:nvSpPr>
            <p:cNvPr id="122" name="Freeform 122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123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4" name="Group 124"/>
          <p:cNvGrpSpPr/>
          <p:nvPr/>
        </p:nvGrpSpPr>
        <p:grpSpPr>
          <a:xfrm>
            <a:off x="8218481" y="1788987"/>
            <a:ext cx="985254" cy="902210"/>
            <a:chOff x="0" y="0"/>
            <a:chExt cx="259491" cy="237619"/>
          </a:xfrm>
        </p:grpSpPr>
        <p:sp>
          <p:nvSpPr>
            <p:cNvPr id="125" name="Freeform 125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126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7" name="Group 127"/>
          <p:cNvGrpSpPr/>
          <p:nvPr/>
        </p:nvGrpSpPr>
        <p:grpSpPr>
          <a:xfrm>
            <a:off x="10478785" y="1788987"/>
            <a:ext cx="985254" cy="902210"/>
            <a:chOff x="0" y="0"/>
            <a:chExt cx="259491" cy="237619"/>
          </a:xfrm>
        </p:grpSpPr>
        <p:sp>
          <p:nvSpPr>
            <p:cNvPr id="128" name="Freeform 128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129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0" name="Group 130"/>
          <p:cNvGrpSpPr/>
          <p:nvPr/>
        </p:nvGrpSpPr>
        <p:grpSpPr>
          <a:xfrm>
            <a:off x="12739090" y="1788987"/>
            <a:ext cx="985254" cy="902210"/>
            <a:chOff x="0" y="0"/>
            <a:chExt cx="259491" cy="237619"/>
          </a:xfrm>
        </p:grpSpPr>
        <p:sp>
          <p:nvSpPr>
            <p:cNvPr id="131" name="Freeform 131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132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3" name="AutoShape 133"/>
          <p:cNvSpPr/>
          <p:nvPr/>
        </p:nvSpPr>
        <p:spPr>
          <a:xfrm flipV="1">
            <a:off x="4825279" y="2396950"/>
            <a:ext cx="12429259" cy="0"/>
          </a:xfrm>
          <a:prstGeom prst="line">
            <a:avLst/>
          </a:prstGeom>
          <a:ln w="9525" cap="rnd">
            <a:solidFill>
              <a:srgbClr val="6D67E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4" name="AutoShape 134"/>
          <p:cNvSpPr/>
          <p:nvPr/>
        </p:nvSpPr>
        <p:spPr>
          <a:xfrm flipH="1" flipV="1">
            <a:off x="4430870" y="1775593"/>
            <a:ext cx="31582" cy="915605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5" name="TextBox 135"/>
          <p:cNvSpPr txBox="1"/>
          <p:nvPr/>
        </p:nvSpPr>
        <p:spPr>
          <a:xfrm>
            <a:off x="1314178" y="1902454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6D67E4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319384" y="228279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7" tooltip="https://education.gov.scot/professional-learning/professional-learning-programmes-webinars-and-events/programmes/curriculum-innovation-and-design/"/>
              </a:rPr>
              <a:t>Curriculum Innovation &amp; Design</a:t>
            </a:r>
          </a:p>
        </p:txBody>
      </p:sp>
      <p:grpSp>
        <p:nvGrpSpPr>
          <p:cNvPr id="137" name="Group 137"/>
          <p:cNvGrpSpPr/>
          <p:nvPr/>
        </p:nvGrpSpPr>
        <p:grpSpPr>
          <a:xfrm>
            <a:off x="15030870" y="1775593"/>
            <a:ext cx="985254" cy="915605"/>
            <a:chOff x="0" y="0"/>
            <a:chExt cx="259491" cy="24114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259491" cy="241147"/>
            </a:xfrm>
            <a:custGeom>
              <a:avLst/>
              <a:gdLst/>
              <a:ahLst/>
              <a:cxnLst/>
              <a:rect l="l" t="t" r="r" b="b"/>
              <a:pathLst>
                <a:path w="259491" h="241147">
                  <a:moveTo>
                    <a:pt x="0" y="0"/>
                  </a:moveTo>
                  <a:lnTo>
                    <a:pt x="259491" y="0"/>
                  </a:lnTo>
                  <a:lnTo>
                    <a:pt x="259491" y="241147"/>
                  </a:lnTo>
                  <a:lnTo>
                    <a:pt x="0" y="24114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9" name="TextBox 139"/>
            <p:cNvSpPr txBox="1"/>
            <p:nvPr/>
          </p:nvSpPr>
          <p:spPr>
            <a:xfrm>
              <a:off x="0" y="-19050"/>
              <a:ext cx="259491" cy="26019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7087008" y="2233395"/>
            <a:ext cx="9129874" cy="320100"/>
            <a:chOff x="0" y="0"/>
            <a:chExt cx="2404576" cy="84306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2404576" cy="84306"/>
            </a:xfrm>
            <a:custGeom>
              <a:avLst/>
              <a:gdLst/>
              <a:ahLst/>
              <a:cxnLst/>
              <a:rect l="l" t="t" r="r" b="b"/>
              <a:pathLst>
                <a:path w="2404576" h="84306">
                  <a:moveTo>
                    <a:pt x="42153" y="0"/>
                  </a:moveTo>
                  <a:lnTo>
                    <a:pt x="2362423" y="0"/>
                  </a:lnTo>
                  <a:cubicBezTo>
                    <a:pt x="2373603" y="0"/>
                    <a:pt x="2384324" y="4441"/>
                    <a:pt x="2392230" y="12346"/>
                  </a:cubicBezTo>
                  <a:cubicBezTo>
                    <a:pt x="2400135" y="20252"/>
                    <a:pt x="2404576" y="30973"/>
                    <a:pt x="2404576" y="42153"/>
                  </a:cubicBezTo>
                  <a:lnTo>
                    <a:pt x="2404576" y="42153"/>
                  </a:lnTo>
                  <a:cubicBezTo>
                    <a:pt x="2404576" y="53333"/>
                    <a:pt x="2400135" y="64055"/>
                    <a:pt x="2392230" y="71960"/>
                  </a:cubicBezTo>
                  <a:cubicBezTo>
                    <a:pt x="2384324" y="79865"/>
                    <a:pt x="2373603" y="84306"/>
                    <a:pt x="236242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2AEFF"/>
            </a:solidFill>
            <a:ln w="9525" cap="rnd">
              <a:solidFill>
                <a:srgbClr val="6D67E4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2" name="TextBox 142"/>
            <p:cNvSpPr txBox="1"/>
            <p:nvPr/>
          </p:nvSpPr>
          <p:spPr>
            <a:xfrm>
              <a:off x="0" y="-19050"/>
              <a:ext cx="240457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4932805" y="2233395"/>
            <a:ext cx="1942323" cy="320100"/>
            <a:chOff x="0" y="0"/>
            <a:chExt cx="511558" cy="84306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2AEFF"/>
            </a:solidFill>
            <a:ln w="9525" cap="rnd">
              <a:solidFill>
                <a:srgbClr val="6D67E4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145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6" name="TextBox 146"/>
          <p:cNvSpPr txBox="1"/>
          <p:nvPr/>
        </p:nvSpPr>
        <p:spPr>
          <a:xfrm>
            <a:off x="4981339" y="2271108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7134379" y="2271108"/>
            <a:ext cx="888174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48" name="Group 148"/>
          <p:cNvGrpSpPr/>
          <p:nvPr/>
        </p:nvGrpSpPr>
        <p:grpSpPr>
          <a:xfrm>
            <a:off x="1063910" y="5517805"/>
            <a:ext cx="16230600" cy="1098030"/>
            <a:chOff x="0" y="0"/>
            <a:chExt cx="21640800" cy="1464041"/>
          </a:xfrm>
        </p:grpSpPr>
        <p:grpSp>
          <p:nvGrpSpPr>
            <p:cNvPr id="149" name="Group 149"/>
            <p:cNvGrpSpPr/>
            <p:nvPr/>
          </p:nvGrpSpPr>
          <p:grpSpPr>
            <a:xfrm>
              <a:off x="0" y="0"/>
              <a:ext cx="21640800" cy="1464041"/>
              <a:chOff x="0" y="0"/>
              <a:chExt cx="4274726" cy="289193"/>
            </a:xfrm>
          </p:grpSpPr>
          <p:sp>
            <p:nvSpPr>
              <p:cNvPr id="150" name="Freeform 150"/>
              <p:cNvSpPr/>
              <p:nvPr/>
            </p:nvSpPr>
            <p:spPr>
              <a:xfrm>
                <a:off x="0" y="0"/>
                <a:ext cx="4274726" cy="289193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289193">
                    <a:moveTo>
                      <a:pt x="8720" y="0"/>
                    </a:moveTo>
                    <a:lnTo>
                      <a:pt x="4266006" y="0"/>
                    </a:lnTo>
                    <a:cubicBezTo>
                      <a:pt x="4270822" y="0"/>
                      <a:pt x="4274726" y="3904"/>
                      <a:pt x="4274726" y="8720"/>
                    </a:cubicBezTo>
                    <a:lnTo>
                      <a:pt x="4274726" y="280473"/>
                    </a:lnTo>
                    <a:cubicBezTo>
                      <a:pt x="4274726" y="285289"/>
                      <a:pt x="4270822" y="289193"/>
                      <a:pt x="4266006" y="289193"/>
                    </a:cubicBezTo>
                    <a:lnTo>
                      <a:pt x="8720" y="289193"/>
                    </a:lnTo>
                    <a:cubicBezTo>
                      <a:pt x="3904" y="289193"/>
                      <a:pt x="0" y="285289"/>
                      <a:pt x="0" y="280473"/>
                    </a:cubicBezTo>
                    <a:lnTo>
                      <a:pt x="0" y="8720"/>
                    </a:lnTo>
                    <a:cubicBezTo>
                      <a:pt x="0" y="3904"/>
                      <a:pt x="3904" y="0"/>
                      <a:pt x="87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D9D9D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TextBox 151"/>
              <p:cNvSpPr txBox="1"/>
              <p:nvPr/>
            </p:nvSpPr>
            <p:spPr>
              <a:xfrm>
                <a:off x="0" y="-19050"/>
                <a:ext cx="4274726" cy="308243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2" name="Group 152"/>
            <p:cNvGrpSpPr/>
            <p:nvPr/>
          </p:nvGrpSpPr>
          <p:grpSpPr>
            <a:xfrm>
              <a:off x="6525688" y="16373"/>
              <a:ext cx="1313672" cy="1447668"/>
              <a:chOff x="0" y="0"/>
              <a:chExt cx="259491" cy="285959"/>
            </a:xfrm>
          </p:grpSpPr>
          <p:sp>
            <p:nvSpPr>
              <p:cNvPr id="153" name="Freeform 153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TextBox 154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5" name="Group 155"/>
            <p:cNvGrpSpPr/>
            <p:nvPr/>
          </p:nvGrpSpPr>
          <p:grpSpPr>
            <a:xfrm>
              <a:off x="9539428" y="16373"/>
              <a:ext cx="1313672" cy="1447668"/>
              <a:chOff x="0" y="0"/>
              <a:chExt cx="259491" cy="285959"/>
            </a:xfrm>
          </p:grpSpPr>
          <p:sp>
            <p:nvSpPr>
              <p:cNvPr id="156" name="Freeform 156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" name="TextBox 157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8" name="Group 158"/>
            <p:cNvGrpSpPr/>
            <p:nvPr/>
          </p:nvGrpSpPr>
          <p:grpSpPr>
            <a:xfrm>
              <a:off x="12553167" y="16373"/>
              <a:ext cx="1313672" cy="1447668"/>
              <a:chOff x="0" y="0"/>
              <a:chExt cx="259491" cy="285959"/>
            </a:xfrm>
          </p:grpSpPr>
          <p:sp>
            <p:nvSpPr>
              <p:cNvPr id="159" name="Freeform 159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TextBox 160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61" name="Group 161"/>
            <p:cNvGrpSpPr/>
            <p:nvPr/>
          </p:nvGrpSpPr>
          <p:grpSpPr>
            <a:xfrm>
              <a:off x="15566906" y="16373"/>
              <a:ext cx="1313672" cy="1447668"/>
              <a:chOff x="0" y="0"/>
              <a:chExt cx="259491" cy="285959"/>
            </a:xfrm>
          </p:grpSpPr>
          <p:sp>
            <p:nvSpPr>
              <p:cNvPr id="162" name="Freeform 162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TextBox 163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64" name="Group 164"/>
            <p:cNvGrpSpPr/>
            <p:nvPr/>
          </p:nvGrpSpPr>
          <p:grpSpPr>
            <a:xfrm>
              <a:off x="18589913" y="17116"/>
              <a:ext cx="1313672" cy="1446924"/>
              <a:chOff x="0" y="0"/>
              <a:chExt cx="259491" cy="285812"/>
            </a:xfrm>
          </p:grpSpPr>
          <p:sp>
            <p:nvSpPr>
              <p:cNvPr id="165" name="Freeform 165"/>
              <p:cNvSpPr/>
              <p:nvPr/>
            </p:nvSpPr>
            <p:spPr>
              <a:xfrm>
                <a:off x="0" y="0"/>
                <a:ext cx="259491" cy="285812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812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812"/>
                    </a:lnTo>
                    <a:lnTo>
                      <a:pt x="0" y="285812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6" name="TextBox 166"/>
              <p:cNvSpPr txBox="1"/>
              <p:nvPr/>
            </p:nvSpPr>
            <p:spPr>
              <a:xfrm>
                <a:off x="0" y="-19050"/>
                <a:ext cx="259491" cy="304862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67" name="AutoShape 167"/>
            <p:cNvSpPr/>
            <p:nvPr/>
          </p:nvSpPr>
          <p:spPr>
            <a:xfrm>
              <a:off x="5015158" y="963216"/>
              <a:ext cx="16609509" cy="0"/>
            </a:xfrm>
            <a:prstGeom prst="line">
              <a:avLst/>
            </a:prstGeom>
            <a:ln w="12700" cap="rnd">
              <a:solidFill>
                <a:srgbClr val="84BE6C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8" name="Group 168"/>
            <p:cNvGrpSpPr/>
            <p:nvPr/>
          </p:nvGrpSpPr>
          <p:grpSpPr>
            <a:xfrm>
              <a:off x="5433676" y="746724"/>
              <a:ext cx="15478267" cy="426800"/>
              <a:chOff x="0" y="0"/>
              <a:chExt cx="3057436" cy="84306"/>
            </a:xfrm>
          </p:grpSpPr>
          <p:sp>
            <p:nvSpPr>
              <p:cNvPr id="169" name="Freeform 169"/>
              <p:cNvSpPr/>
              <p:nvPr/>
            </p:nvSpPr>
            <p:spPr>
              <a:xfrm>
                <a:off x="0" y="0"/>
                <a:ext cx="3057435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057435" h="84306">
                    <a:moveTo>
                      <a:pt x="42153" y="0"/>
                    </a:moveTo>
                    <a:lnTo>
                      <a:pt x="3015282" y="0"/>
                    </a:lnTo>
                    <a:cubicBezTo>
                      <a:pt x="3026462" y="0"/>
                      <a:pt x="3037184" y="4441"/>
                      <a:pt x="3045089" y="12346"/>
                    </a:cubicBezTo>
                    <a:cubicBezTo>
                      <a:pt x="3052994" y="20252"/>
                      <a:pt x="3057435" y="30973"/>
                      <a:pt x="3057435" y="42153"/>
                    </a:cubicBezTo>
                    <a:lnTo>
                      <a:pt x="3057435" y="42153"/>
                    </a:lnTo>
                    <a:cubicBezTo>
                      <a:pt x="3057435" y="53333"/>
                      <a:pt x="3052994" y="64055"/>
                      <a:pt x="3045089" y="71960"/>
                    </a:cubicBezTo>
                    <a:cubicBezTo>
                      <a:pt x="3037184" y="79865"/>
                      <a:pt x="3026462" y="84306"/>
                      <a:pt x="3015282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3EE9A"/>
              </a:solidFill>
              <a:ln w="9525" cap="rnd">
                <a:solidFill>
                  <a:srgbClr val="84BE6C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TextBox 170"/>
              <p:cNvSpPr txBox="1"/>
              <p:nvPr/>
            </p:nvSpPr>
            <p:spPr>
              <a:xfrm>
                <a:off x="0" y="-19050"/>
                <a:ext cx="305743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71" name="TextBox 171"/>
            <p:cNvSpPr txBox="1"/>
            <p:nvPr/>
          </p:nvSpPr>
          <p:spPr>
            <a:xfrm>
              <a:off x="5613891" y="806450"/>
              <a:ext cx="1512896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Self-directed learning</a:t>
              </a:r>
            </a:p>
          </p:txBody>
        </p:sp>
        <p:sp>
          <p:nvSpPr>
            <p:cNvPr id="172" name="TextBox 172"/>
            <p:cNvSpPr txBox="1"/>
            <p:nvPr/>
          </p:nvSpPr>
          <p:spPr>
            <a:xfrm>
              <a:off x="307932" y="214298"/>
              <a:ext cx="3584511" cy="3483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73"/>
                </a:lnSpc>
              </a:pPr>
              <a:r>
                <a:rPr lang="en-US" sz="1687" b="1" spc="-75">
                  <a:solidFill>
                    <a:srgbClr val="84BE6C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Literacy</a:t>
              </a:r>
            </a:p>
          </p:txBody>
        </p:sp>
        <p:sp>
          <p:nvSpPr>
            <p:cNvPr id="173" name="TextBox 173"/>
            <p:cNvSpPr txBox="1"/>
            <p:nvPr/>
          </p:nvSpPr>
          <p:spPr>
            <a:xfrm>
              <a:off x="307932" y="776395"/>
              <a:ext cx="404361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0"/>
                </a:lnSpc>
              </a:pPr>
              <a:r>
                <a:rPr lang="en-US" sz="1406" u="sng" spc="-28">
                  <a:solidFill>
                    <a:srgbClr val="231F20"/>
                  </a:solidFill>
                  <a:latin typeface="Codec Pro"/>
                  <a:ea typeface="Codec Pro"/>
                  <a:cs typeface="Codec Pro"/>
                  <a:sym typeface="Codec Pro"/>
                  <a:hlinkClick r:id="rId8" tooltip="https://education.gov.scot/resources/learning-to-read-early-years-plr/"/>
                </a:rPr>
                <a:t>Learning to Read in the Early Years</a:t>
              </a:r>
            </a:p>
          </p:txBody>
        </p:sp>
        <p:sp>
          <p:nvSpPr>
            <p:cNvPr id="174" name="AutoShape 174"/>
            <p:cNvSpPr/>
            <p:nvPr/>
          </p:nvSpPr>
          <p:spPr>
            <a:xfrm flipH="1" flipV="1">
              <a:off x="4511736" y="0"/>
              <a:ext cx="0" cy="1464041"/>
            </a:xfrm>
            <a:prstGeom prst="line">
              <a:avLst/>
            </a:prstGeom>
            <a:ln w="12700" cap="flat">
              <a:solidFill>
                <a:srgbClr val="D9D9D9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033462" y="6885015"/>
            <a:ext cx="16261048" cy="662982"/>
            <a:chOff x="0" y="0"/>
            <a:chExt cx="4282745" cy="174613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4282745" cy="174613"/>
            </a:xfrm>
            <a:custGeom>
              <a:avLst/>
              <a:gdLst/>
              <a:ahLst/>
              <a:cxnLst/>
              <a:rect l="l" t="t" r="r" b="b"/>
              <a:pathLst>
                <a:path w="4282745" h="174613">
                  <a:moveTo>
                    <a:pt x="8704" y="0"/>
                  </a:moveTo>
                  <a:lnTo>
                    <a:pt x="4274041" y="0"/>
                  </a:lnTo>
                  <a:cubicBezTo>
                    <a:pt x="4278849" y="0"/>
                    <a:pt x="4282745" y="3897"/>
                    <a:pt x="4282745" y="8704"/>
                  </a:cubicBezTo>
                  <a:lnTo>
                    <a:pt x="4282745" y="165909"/>
                  </a:lnTo>
                  <a:cubicBezTo>
                    <a:pt x="4282745" y="170716"/>
                    <a:pt x="4278849" y="174613"/>
                    <a:pt x="4274041" y="174613"/>
                  </a:cubicBezTo>
                  <a:lnTo>
                    <a:pt x="8704" y="174613"/>
                  </a:lnTo>
                  <a:cubicBezTo>
                    <a:pt x="3897" y="174613"/>
                    <a:pt x="0" y="170716"/>
                    <a:pt x="0" y="165909"/>
                  </a:cubicBezTo>
                  <a:lnTo>
                    <a:pt x="0" y="8704"/>
                  </a:lnTo>
                  <a:cubicBezTo>
                    <a:pt x="0" y="3897"/>
                    <a:pt x="3897" y="0"/>
                    <a:pt x="8704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" name="TextBox 177"/>
            <p:cNvSpPr txBox="1"/>
            <p:nvPr/>
          </p:nvSpPr>
          <p:spPr>
            <a:xfrm>
              <a:off x="0" y="-19050"/>
              <a:ext cx="4282745" cy="193663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5982701" y="6887513"/>
            <a:ext cx="985254" cy="649800"/>
            <a:chOff x="0" y="0"/>
            <a:chExt cx="259491" cy="171141"/>
          </a:xfrm>
        </p:grpSpPr>
        <p:sp>
          <p:nvSpPr>
            <p:cNvPr id="179" name="Freeform 179"/>
            <p:cNvSpPr/>
            <p:nvPr/>
          </p:nvSpPr>
          <p:spPr>
            <a:xfrm>
              <a:off x="0" y="0"/>
              <a:ext cx="259491" cy="171141"/>
            </a:xfrm>
            <a:custGeom>
              <a:avLst/>
              <a:gdLst/>
              <a:ahLst/>
              <a:cxnLst/>
              <a:rect l="l" t="t" r="r" b="b"/>
              <a:pathLst>
                <a:path w="259491" h="171141">
                  <a:moveTo>
                    <a:pt x="0" y="0"/>
                  </a:moveTo>
                  <a:lnTo>
                    <a:pt x="259491" y="0"/>
                  </a:lnTo>
                  <a:lnTo>
                    <a:pt x="259491" y="171141"/>
                  </a:lnTo>
                  <a:lnTo>
                    <a:pt x="0" y="17114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0" name="TextBox 180"/>
            <p:cNvSpPr txBox="1"/>
            <p:nvPr/>
          </p:nvSpPr>
          <p:spPr>
            <a:xfrm>
              <a:off x="0" y="-19050"/>
              <a:ext cx="259491" cy="19019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1" name="Group 181"/>
          <p:cNvGrpSpPr/>
          <p:nvPr/>
        </p:nvGrpSpPr>
        <p:grpSpPr>
          <a:xfrm>
            <a:off x="8243006" y="6906563"/>
            <a:ext cx="985254" cy="630750"/>
            <a:chOff x="0" y="0"/>
            <a:chExt cx="259491" cy="166123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4" name="Group 184"/>
          <p:cNvGrpSpPr/>
          <p:nvPr/>
        </p:nvGrpSpPr>
        <p:grpSpPr>
          <a:xfrm>
            <a:off x="10503310" y="6906563"/>
            <a:ext cx="985254" cy="630750"/>
            <a:chOff x="0" y="0"/>
            <a:chExt cx="259491" cy="166123"/>
          </a:xfrm>
        </p:grpSpPr>
        <p:sp>
          <p:nvSpPr>
            <p:cNvPr id="185" name="Freeform 185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6" name="TextBox 186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7" name="Group 187"/>
          <p:cNvGrpSpPr/>
          <p:nvPr/>
        </p:nvGrpSpPr>
        <p:grpSpPr>
          <a:xfrm>
            <a:off x="12763615" y="6906563"/>
            <a:ext cx="985254" cy="630750"/>
            <a:chOff x="0" y="0"/>
            <a:chExt cx="259491" cy="166123"/>
          </a:xfrm>
        </p:grpSpPr>
        <p:sp>
          <p:nvSpPr>
            <p:cNvPr id="188" name="Freeform 188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9" name="TextBox 189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0" name="Group 190"/>
          <p:cNvGrpSpPr/>
          <p:nvPr/>
        </p:nvGrpSpPr>
        <p:grpSpPr>
          <a:xfrm>
            <a:off x="15054854" y="6906563"/>
            <a:ext cx="985254" cy="630750"/>
            <a:chOff x="0" y="0"/>
            <a:chExt cx="259491" cy="166123"/>
          </a:xfrm>
        </p:grpSpPr>
        <p:sp>
          <p:nvSpPr>
            <p:cNvPr id="191" name="Freeform 191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2" name="TextBox 192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3" name="AutoShape 193"/>
          <p:cNvSpPr/>
          <p:nvPr/>
        </p:nvSpPr>
        <p:spPr>
          <a:xfrm>
            <a:off x="4909538" y="7257300"/>
            <a:ext cx="12384973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94" name="Group 194"/>
          <p:cNvGrpSpPr/>
          <p:nvPr/>
        </p:nvGrpSpPr>
        <p:grpSpPr>
          <a:xfrm>
            <a:off x="5097747" y="7097250"/>
            <a:ext cx="11699170" cy="320100"/>
            <a:chOff x="0" y="0"/>
            <a:chExt cx="3081263" cy="84306"/>
          </a:xfrm>
        </p:grpSpPr>
        <p:sp>
          <p:nvSpPr>
            <p:cNvPr id="195" name="Freeform 195"/>
            <p:cNvSpPr/>
            <p:nvPr/>
          </p:nvSpPr>
          <p:spPr>
            <a:xfrm>
              <a:off x="0" y="0"/>
              <a:ext cx="3081263" cy="84306"/>
            </a:xfrm>
            <a:custGeom>
              <a:avLst/>
              <a:gdLst/>
              <a:ahLst/>
              <a:cxnLst/>
              <a:rect l="l" t="t" r="r" b="b"/>
              <a:pathLst>
                <a:path w="3081263" h="84306">
                  <a:moveTo>
                    <a:pt x="42153" y="0"/>
                  </a:moveTo>
                  <a:lnTo>
                    <a:pt x="3039110" y="0"/>
                  </a:lnTo>
                  <a:cubicBezTo>
                    <a:pt x="3050290" y="0"/>
                    <a:pt x="3061012" y="4441"/>
                    <a:pt x="3068917" y="12346"/>
                  </a:cubicBezTo>
                  <a:cubicBezTo>
                    <a:pt x="3076822" y="20252"/>
                    <a:pt x="3081263" y="30973"/>
                    <a:pt x="3081263" y="42153"/>
                  </a:cubicBezTo>
                  <a:lnTo>
                    <a:pt x="3081263" y="42153"/>
                  </a:lnTo>
                  <a:cubicBezTo>
                    <a:pt x="3081263" y="53333"/>
                    <a:pt x="3076822" y="64055"/>
                    <a:pt x="3068917" y="71960"/>
                  </a:cubicBezTo>
                  <a:cubicBezTo>
                    <a:pt x="3061012" y="79865"/>
                    <a:pt x="3050290" y="84306"/>
                    <a:pt x="303911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6" name="TextBox 196"/>
            <p:cNvSpPr txBox="1"/>
            <p:nvPr/>
          </p:nvSpPr>
          <p:spPr>
            <a:xfrm>
              <a:off x="0" y="-19050"/>
              <a:ext cx="308126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7" name="TextBox 197"/>
          <p:cNvSpPr txBox="1"/>
          <p:nvPr/>
        </p:nvSpPr>
        <p:spPr>
          <a:xfrm>
            <a:off x="1402175" y="7078200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7791D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STEM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5097747" y="7139726"/>
            <a:ext cx="11614678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u="sng" spc="-28">
                <a:solidFill>
                  <a:srgbClr val="231F20"/>
                </a:solidFill>
                <a:latin typeface="Codec Pro Bold" panose="020B0604020202020204" charset="0"/>
                <a:ea typeface="Codec Pro"/>
                <a:cs typeface="Codec Pro"/>
                <a:sym typeface="Codec Pro"/>
                <a:hlinkClick r:id="rId9" tooltip="https://blogs.glowscotland.org.uk/glowblogs/stemnation/"/>
              </a:rPr>
              <a:t>Access via STEM Nation</a:t>
            </a:r>
          </a:p>
        </p:txBody>
      </p:sp>
      <p:grpSp>
        <p:nvGrpSpPr>
          <p:cNvPr id="199" name="Group 199"/>
          <p:cNvGrpSpPr/>
          <p:nvPr/>
        </p:nvGrpSpPr>
        <p:grpSpPr>
          <a:xfrm>
            <a:off x="1063910" y="8643576"/>
            <a:ext cx="16195390" cy="1422426"/>
            <a:chOff x="0" y="0"/>
            <a:chExt cx="4265452" cy="374631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4265452" cy="374631"/>
            </a:xfrm>
            <a:custGeom>
              <a:avLst/>
              <a:gdLst/>
              <a:ahLst/>
              <a:cxnLst/>
              <a:rect l="l" t="t" r="r" b="b"/>
              <a:pathLst>
                <a:path w="4265452" h="374631">
                  <a:moveTo>
                    <a:pt x="8739" y="0"/>
                  </a:moveTo>
                  <a:lnTo>
                    <a:pt x="4256713" y="0"/>
                  </a:lnTo>
                  <a:cubicBezTo>
                    <a:pt x="4261540" y="0"/>
                    <a:pt x="4265452" y="3913"/>
                    <a:pt x="4265452" y="8739"/>
                  </a:cubicBezTo>
                  <a:lnTo>
                    <a:pt x="4265452" y="365892"/>
                  </a:lnTo>
                  <a:cubicBezTo>
                    <a:pt x="4265452" y="370718"/>
                    <a:pt x="4261540" y="374631"/>
                    <a:pt x="4256713" y="374631"/>
                  </a:cubicBezTo>
                  <a:lnTo>
                    <a:pt x="8739" y="374631"/>
                  </a:lnTo>
                  <a:cubicBezTo>
                    <a:pt x="3913" y="374631"/>
                    <a:pt x="0" y="370718"/>
                    <a:pt x="0" y="365892"/>
                  </a:cubicBezTo>
                  <a:lnTo>
                    <a:pt x="0" y="8739"/>
                  </a:lnTo>
                  <a:cubicBezTo>
                    <a:pt x="0" y="3913"/>
                    <a:pt x="3913" y="0"/>
                    <a:pt x="8739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19050"/>
              <a:ext cx="4265452" cy="393681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5922966" y="8656413"/>
            <a:ext cx="985254" cy="1409589"/>
            <a:chOff x="0" y="0"/>
            <a:chExt cx="259491" cy="371250"/>
          </a:xfrm>
        </p:grpSpPr>
        <p:sp>
          <p:nvSpPr>
            <p:cNvPr id="203" name="Freeform 203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TextBox 204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5" name="Group 205"/>
          <p:cNvGrpSpPr/>
          <p:nvPr/>
        </p:nvGrpSpPr>
        <p:grpSpPr>
          <a:xfrm>
            <a:off x="8183271" y="8656413"/>
            <a:ext cx="985254" cy="1409589"/>
            <a:chOff x="0" y="0"/>
            <a:chExt cx="259491" cy="371250"/>
          </a:xfrm>
        </p:grpSpPr>
        <p:sp>
          <p:nvSpPr>
            <p:cNvPr id="206" name="Freeform 206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TextBox 207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10443575" y="8656413"/>
            <a:ext cx="985254" cy="1409589"/>
            <a:chOff x="0" y="0"/>
            <a:chExt cx="259491" cy="371250"/>
          </a:xfrm>
        </p:grpSpPr>
        <p:sp>
          <p:nvSpPr>
            <p:cNvPr id="209" name="Freeform 209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" name="TextBox 210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11" name="Group 211"/>
          <p:cNvGrpSpPr/>
          <p:nvPr/>
        </p:nvGrpSpPr>
        <p:grpSpPr>
          <a:xfrm>
            <a:off x="12703880" y="8656413"/>
            <a:ext cx="985254" cy="1409589"/>
            <a:chOff x="0" y="0"/>
            <a:chExt cx="259491" cy="371250"/>
          </a:xfrm>
        </p:grpSpPr>
        <p:sp>
          <p:nvSpPr>
            <p:cNvPr id="212" name="Freeform 212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TextBox 213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14" name="Group 214"/>
          <p:cNvGrpSpPr/>
          <p:nvPr/>
        </p:nvGrpSpPr>
        <p:grpSpPr>
          <a:xfrm>
            <a:off x="15191506" y="8656413"/>
            <a:ext cx="985254" cy="1409589"/>
            <a:chOff x="0" y="0"/>
            <a:chExt cx="259491" cy="371250"/>
          </a:xfrm>
        </p:grpSpPr>
        <p:sp>
          <p:nvSpPr>
            <p:cNvPr id="215" name="Freeform 215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6" name="TextBox 216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7" name="AutoShape 217"/>
          <p:cNvSpPr/>
          <p:nvPr/>
        </p:nvSpPr>
        <p:spPr>
          <a:xfrm flipV="1">
            <a:off x="4766165" y="9264255"/>
            <a:ext cx="12497897" cy="0"/>
          </a:xfrm>
          <a:prstGeom prst="line">
            <a:avLst/>
          </a:prstGeom>
          <a:ln w="9525" cap="rnd">
            <a:solidFill>
              <a:srgbClr val="38B6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8" name="AutoShape 218"/>
          <p:cNvSpPr/>
          <p:nvPr/>
        </p:nvSpPr>
        <p:spPr>
          <a:xfrm>
            <a:off x="4729707" y="9740478"/>
            <a:ext cx="12529593" cy="2973"/>
          </a:xfrm>
          <a:prstGeom prst="line">
            <a:avLst/>
          </a:prstGeom>
          <a:ln w="9525" cap="rnd">
            <a:solidFill>
              <a:srgbClr val="38B6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9" name="AutoShape 219"/>
          <p:cNvSpPr/>
          <p:nvPr/>
        </p:nvSpPr>
        <p:spPr>
          <a:xfrm flipH="1" flipV="1">
            <a:off x="4435633" y="8643576"/>
            <a:ext cx="55578" cy="1422426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20" name="Group 220"/>
          <p:cNvGrpSpPr/>
          <p:nvPr/>
        </p:nvGrpSpPr>
        <p:grpSpPr>
          <a:xfrm>
            <a:off x="8774500" y="9110301"/>
            <a:ext cx="6275689" cy="320100"/>
            <a:chOff x="0" y="0"/>
            <a:chExt cx="1652856" cy="84306"/>
          </a:xfrm>
        </p:grpSpPr>
        <p:sp>
          <p:nvSpPr>
            <p:cNvPr id="221" name="Freeform 221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TextBox 222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3" name="TextBox 223"/>
          <p:cNvSpPr txBox="1"/>
          <p:nvPr/>
        </p:nvSpPr>
        <p:spPr>
          <a:xfrm>
            <a:off x="1284174" y="883883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38B6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Expressive Arts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1284174" y="9135963"/>
            <a:ext cx="303270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0" u="sng" spc="-28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0"/>
              </a:rPr>
              <a:t>Expressive Arts in Primary School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8976899" y="9148014"/>
            <a:ext cx="60187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 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1284174" y="9466053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0" u="sng" spc="-28" dirty="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1" tooltip="https://education.gov.scot/professional-learning/professional-learning-programmes-webinars-and-events/programmes/assessment-and-moderation-for-music/"/>
              </a:rPr>
              <a:t>Assessment and Moderation for BGE music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4951805" y="9072201"/>
            <a:ext cx="1942323" cy="320100"/>
            <a:chOff x="0" y="0"/>
            <a:chExt cx="511558" cy="84306"/>
          </a:xfrm>
        </p:grpSpPr>
        <p:sp>
          <p:nvSpPr>
            <p:cNvPr id="228" name="Freeform 228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TextBox 229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0" name="TextBox 230"/>
          <p:cNvSpPr txBox="1"/>
          <p:nvPr/>
        </p:nvSpPr>
        <p:spPr>
          <a:xfrm>
            <a:off x="4981339" y="9130009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31" name="Group 231"/>
          <p:cNvGrpSpPr/>
          <p:nvPr/>
        </p:nvGrpSpPr>
        <p:grpSpPr>
          <a:xfrm>
            <a:off x="15438851" y="9092295"/>
            <a:ext cx="1379412" cy="320100"/>
            <a:chOff x="0" y="0"/>
            <a:chExt cx="363302" cy="84306"/>
          </a:xfrm>
        </p:grpSpPr>
        <p:sp>
          <p:nvSpPr>
            <p:cNvPr id="232" name="Freeform 232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5CE1E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3" name="TextBox 233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4" name="TextBox 234"/>
          <p:cNvSpPr txBox="1"/>
          <p:nvPr/>
        </p:nvSpPr>
        <p:spPr>
          <a:xfrm>
            <a:off x="15493590" y="9141918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235" name="Group 235"/>
          <p:cNvGrpSpPr/>
          <p:nvPr/>
        </p:nvGrpSpPr>
        <p:grpSpPr>
          <a:xfrm>
            <a:off x="6577330" y="9601851"/>
            <a:ext cx="1942323" cy="320100"/>
            <a:chOff x="0" y="0"/>
            <a:chExt cx="511558" cy="84306"/>
          </a:xfrm>
        </p:grpSpPr>
        <p:sp>
          <p:nvSpPr>
            <p:cNvPr id="236" name="Freeform 236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7" name="TextBox 237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8" name="TextBox 238"/>
          <p:cNvSpPr txBox="1"/>
          <p:nvPr/>
        </p:nvSpPr>
        <p:spPr>
          <a:xfrm>
            <a:off x="6606863" y="9659658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39" name="Group 239"/>
          <p:cNvGrpSpPr/>
          <p:nvPr/>
        </p:nvGrpSpPr>
        <p:grpSpPr>
          <a:xfrm>
            <a:off x="10478785" y="9562077"/>
            <a:ext cx="5158108" cy="320100"/>
            <a:chOff x="0" y="0"/>
            <a:chExt cx="1358514" cy="84306"/>
          </a:xfrm>
        </p:grpSpPr>
        <p:sp>
          <p:nvSpPr>
            <p:cNvPr id="240" name="Freeform 240"/>
            <p:cNvSpPr/>
            <p:nvPr/>
          </p:nvSpPr>
          <p:spPr>
            <a:xfrm>
              <a:off x="0" y="0"/>
              <a:ext cx="1358514" cy="84306"/>
            </a:xfrm>
            <a:custGeom>
              <a:avLst/>
              <a:gdLst/>
              <a:ahLst/>
              <a:cxnLst/>
              <a:rect l="l" t="t" r="r" b="b"/>
              <a:pathLst>
                <a:path w="1358514" h="84306">
                  <a:moveTo>
                    <a:pt x="42153" y="0"/>
                  </a:moveTo>
                  <a:lnTo>
                    <a:pt x="1316361" y="0"/>
                  </a:lnTo>
                  <a:cubicBezTo>
                    <a:pt x="1327541" y="0"/>
                    <a:pt x="1338262" y="4441"/>
                    <a:pt x="1346168" y="12346"/>
                  </a:cubicBezTo>
                  <a:cubicBezTo>
                    <a:pt x="1354073" y="20252"/>
                    <a:pt x="1358514" y="30973"/>
                    <a:pt x="1358514" y="42153"/>
                  </a:cubicBezTo>
                  <a:lnTo>
                    <a:pt x="1358514" y="42153"/>
                  </a:lnTo>
                  <a:cubicBezTo>
                    <a:pt x="1358514" y="53333"/>
                    <a:pt x="1354073" y="64055"/>
                    <a:pt x="1346168" y="71960"/>
                  </a:cubicBezTo>
                  <a:cubicBezTo>
                    <a:pt x="1338262" y="79865"/>
                    <a:pt x="1327541" y="84306"/>
                    <a:pt x="1316361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1" name="TextBox 241"/>
            <p:cNvSpPr txBox="1"/>
            <p:nvPr/>
          </p:nvSpPr>
          <p:spPr>
            <a:xfrm>
              <a:off x="0" y="-19050"/>
              <a:ext cx="1358514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2" name="TextBox 242"/>
          <p:cNvSpPr txBox="1"/>
          <p:nvPr/>
        </p:nvSpPr>
        <p:spPr>
          <a:xfrm>
            <a:off x="10645141" y="9599790"/>
            <a:ext cx="494693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 </a:t>
            </a:r>
          </a:p>
        </p:txBody>
      </p:sp>
      <p:grpSp>
        <p:nvGrpSpPr>
          <p:cNvPr id="243" name="Group 243"/>
          <p:cNvGrpSpPr/>
          <p:nvPr/>
        </p:nvGrpSpPr>
        <p:grpSpPr>
          <a:xfrm>
            <a:off x="15855984" y="9523590"/>
            <a:ext cx="1379412" cy="320100"/>
            <a:chOff x="0" y="0"/>
            <a:chExt cx="363302" cy="84306"/>
          </a:xfrm>
        </p:grpSpPr>
        <p:sp>
          <p:nvSpPr>
            <p:cNvPr id="244" name="Freeform 24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5CE1E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" name="TextBox 24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6" name="TextBox 246"/>
          <p:cNvSpPr txBox="1"/>
          <p:nvPr/>
        </p:nvSpPr>
        <p:spPr>
          <a:xfrm>
            <a:off x="15910723" y="957321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12841868" y="4388614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48" name="Group 248"/>
          <p:cNvGrpSpPr/>
          <p:nvPr/>
        </p:nvGrpSpPr>
        <p:grpSpPr>
          <a:xfrm>
            <a:off x="4992769" y="4823400"/>
            <a:ext cx="11719889" cy="320100"/>
            <a:chOff x="0" y="0"/>
            <a:chExt cx="3086720" cy="84306"/>
          </a:xfrm>
        </p:grpSpPr>
        <p:sp>
          <p:nvSpPr>
            <p:cNvPr id="249" name="Freeform 249"/>
            <p:cNvSpPr/>
            <p:nvPr/>
          </p:nvSpPr>
          <p:spPr>
            <a:xfrm>
              <a:off x="0" y="0"/>
              <a:ext cx="3086720" cy="84306"/>
            </a:xfrm>
            <a:custGeom>
              <a:avLst/>
              <a:gdLst/>
              <a:ahLst/>
              <a:cxnLst/>
              <a:rect l="l" t="t" r="r" b="b"/>
              <a:pathLst>
                <a:path w="3086720" h="84306">
                  <a:moveTo>
                    <a:pt x="42153" y="0"/>
                  </a:moveTo>
                  <a:lnTo>
                    <a:pt x="3044567" y="0"/>
                  </a:lnTo>
                  <a:cubicBezTo>
                    <a:pt x="3055746" y="0"/>
                    <a:pt x="3066468" y="4441"/>
                    <a:pt x="3074373" y="12346"/>
                  </a:cubicBezTo>
                  <a:cubicBezTo>
                    <a:pt x="3082279" y="20252"/>
                    <a:pt x="3086720" y="30973"/>
                    <a:pt x="3086720" y="42153"/>
                  </a:cubicBezTo>
                  <a:lnTo>
                    <a:pt x="3086720" y="42153"/>
                  </a:lnTo>
                  <a:cubicBezTo>
                    <a:pt x="3086720" y="53333"/>
                    <a:pt x="3082279" y="64055"/>
                    <a:pt x="3074373" y="71960"/>
                  </a:cubicBezTo>
                  <a:cubicBezTo>
                    <a:pt x="3066468" y="79865"/>
                    <a:pt x="3055746" y="84306"/>
                    <a:pt x="304456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0" name="TextBox 250"/>
            <p:cNvSpPr txBox="1"/>
            <p:nvPr/>
          </p:nvSpPr>
          <p:spPr>
            <a:xfrm>
              <a:off x="0" y="-19050"/>
              <a:ext cx="308672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51" name="TextBox 251"/>
          <p:cNvSpPr txBox="1"/>
          <p:nvPr/>
        </p:nvSpPr>
        <p:spPr>
          <a:xfrm>
            <a:off x="5068157" y="4861113"/>
            <a:ext cx="11569112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          Self-directed learning</a:t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10572750" y="4886105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13724344" y="4886105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4" name="TextBox 254"/>
          <p:cNvSpPr txBox="1"/>
          <p:nvPr/>
        </p:nvSpPr>
        <p:spPr>
          <a:xfrm>
            <a:off x="10696575" y="3952892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5" name="TextBox 255"/>
          <p:cNvSpPr txBox="1"/>
          <p:nvPr/>
        </p:nvSpPr>
        <p:spPr>
          <a:xfrm>
            <a:off x="15102822" y="3948439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56" name="Group 256"/>
          <p:cNvGrpSpPr/>
          <p:nvPr/>
        </p:nvGrpSpPr>
        <p:grpSpPr>
          <a:xfrm>
            <a:off x="7093337" y="3472247"/>
            <a:ext cx="9638014" cy="320100"/>
            <a:chOff x="0" y="0"/>
            <a:chExt cx="2538407" cy="84306"/>
          </a:xfrm>
        </p:grpSpPr>
        <p:sp>
          <p:nvSpPr>
            <p:cNvPr id="257" name="Freeform 257"/>
            <p:cNvSpPr/>
            <p:nvPr/>
          </p:nvSpPr>
          <p:spPr>
            <a:xfrm>
              <a:off x="0" y="0"/>
              <a:ext cx="2538407" cy="84306"/>
            </a:xfrm>
            <a:custGeom>
              <a:avLst/>
              <a:gdLst/>
              <a:ahLst/>
              <a:cxnLst/>
              <a:rect l="l" t="t" r="r" b="b"/>
              <a:pathLst>
                <a:path w="2538407" h="84306">
                  <a:moveTo>
                    <a:pt x="42153" y="0"/>
                  </a:moveTo>
                  <a:lnTo>
                    <a:pt x="2496254" y="0"/>
                  </a:lnTo>
                  <a:cubicBezTo>
                    <a:pt x="2507434" y="0"/>
                    <a:pt x="2518156" y="4441"/>
                    <a:pt x="2526061" y="12346"/>
                  </a:cubicBezTo>
                  <a:cubicBezTo>
                    <a:pt x="2533966" y="20252"/>
                    <a:pt x="2538407" y="30973"/>
                    <a:pt x="2538407" y="42153"/>
                  </a:cubicBezTo>
                  <a:lnTo>
                    <a:pt x="2538407" y="42153"/>
                  </a:lnTo>
                  <a:cubicBezTo>
                    <a:pt x="2538407" y="53333"/>
                    <a:pt x="2533966" y="64055"/>
                    <a:pt x="2526061" y="71960"/>
                  </a:cubicBezTo>
                  <a:cubicBezTo>
                    <a:pt x="2518156" y="79865"/>
                    <a:pt x="2507434" y="84306"/>
                    <a:pt x="2496254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8" name="TextBox 258"/>
            <p:cNvSpPr txBox="1"/>
            <p:nvPr/>
          </p:nvSpPr>
          <p:spPr>
            <a:xfrm>
              <a:off x="0" y="-19050"/>
              <a:ext cx="2538407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59" name="TextBox 259"/>
          <p:cNvSpPr txBox="1"/>
          <p:nvPr/>
        </p:nvSpPr>
        <p:spPr>
          <a:xfrm>
            <a:off x="7258369" y="3516512"/>
            <a:ext cx="92693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Self-directed learning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10715268" y="3548930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61" name="TextBox 261"/>
          <p:cNvSpPr txBox="1"/>
          <p:nvPr/>
        </p:nvSpPr>
        <p:spPr>
          <a:xfrm>
            <a:off x="15121515" y="3544477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62" name="AutoShape 262"/>
          <p:cNvSpPr/>
          <p:nvPr/>
        </p:nvSpPr>
        <p:spPr>
          <a:xfrm flipV="1">
            <a:off x="4475605" y="6859490"/>
            <a:ext cx="683" cy="705847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63" name="TextBox 263"/>
          <p:cNvSpPr txBox="1"/>
          <p:nvPr/>
        </p:nvSpPr>
        <p:spPr>
          <a:xfrm>
            <a:off x="6144564" y="6137874"/>
            <a:ext cx="661528" cy="225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</a:pPr>
            <a:r>
              <a:rPr lang="en-US" sz="1410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16578" y="9077641"/>
            <a:ext cx="7647198" cy="896935"/>
            <a:chOff x="0" y="0"/>
            <a:chExt cx="2014077" cy="2362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14077" cy="236230"/>
            </a:xfrm>
            <a:custGeom>
              <a:avLst/>
              <a:gdLst/>
              <a:ahLst/>
              <a:cxnLst/>
              <a:rect l="l" t="t" r="r" b="b"/>
              <a:pathLst>
                <a:path w="2014077" h="236230">
                  <a:moveTo>
                    <a:pt x="18508" y="0"/>
                  </a:moveTo>
                  <a:lnTo>
                    <a:pt x="1995569" y="0"/>
                  </a:lnTo>
                  <a:cubicBezTo>
                    <a:pt x="2000478" y="0"/>
                    <a:pt x="2005185" y="1950"/>
                    <a:pt x="2008656" y="5421"/>
                  </a:cubicBezTo>
                  <a:cubicBezTo>
                    <a:pt x="2012127" y="8892"/>
                    <a:pt x="2014077" y="13599"/>
                    <a:pt x="2014077" y="18508"/>
                  </a:cubicBezTo>
                  <a:lnTo>
                    <a:pt x="2014077" y="217722"/>
                  </a:lnTo>
                  <a:cubicBezTo>
                    <a:pt x="2014077" y="227944"/>
                    <a:pt x="2005791" y="236230"/>
                    <a:pt x="1995569" y="236230"/>
                  </a:cubicBezTo>
                  <a:lnTo>
                    <a:pt x="18508" y="236230"/>
                  </a:lnTo>
                  <a:cubicBezTo>
                    <a:pt x="13599" y="236230"/>
                    <a:pt x="8892" y="234280"/>
                    <a:pt x="5421" y="230809"/>
                  </a:cubicBezTo>
                  <a:cubicBezTo>
                    <a:pt x="1950" y="227338"/>
                    <a:pt x="0" y="222631"/>
                    <a:pt x="0" y="217722"/>
                  </a:cubicBezTo>
                  <a:lnTo>
                    <a:pt x="0" y="18508"/>
                  </a:lnTo>
                  <a:cubicBezTo>
                    <a:pt x="0" y="13599"/>
                    <a:pt x="1950" y="8892"/>
                    <a:pt x="5421" y="5421"/>
                  </a:cubicBezTo>
                  <a:cubicBezTo>
                    <a:pt x="8892" y="1950"/>
                    <a:pt x="13599" y="0"/>
                    <a:pt x="1850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014077" cy="255280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28700" y="1028700"/>
            <a:ext cx="16230600" cy="601385"/>
            <a:chOff x="0" y="0"/>
            <a:chExt cx="4274726" cy="1583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790069" y="1159107"/>
            <a:ext cx="985254" cy="346276"/>
            <a:chOff x="0" y="0"/>
            <a:chExt cx="259491" cy="912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56233" y="1159107"/>
            <a:ext cx="1165031" cy="343300"/>
            <a:chOff x="0" y="0"/>
            <a:chExt cx="306839" cy="9041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306839" cy="90416"/>
            </a:xfrm>
            <a:custGeom>
              <a:avLst/>
              <a:gdLst/>
              <a:ahLst/>
              <a:cxnLst/>
              <a:rect l="l" t="t" r="r" b="b"/>
              <a:pathLst>
                <a:path w="306839" h="90416">
                  <a:moveTo>
                    <a:pt x="45208" y="0"/>
                  </a:moveTo>
                  <a:lnTo>
                    <a:pt x="261631" y="0"/>
                  </a:lnTo>
                  <a:cubicBezTo>
                    <a:pt x="273621" y="0"/>
                    <a:pt x="285120" y="4763"/>
                    <a:pt x="293598" y="13241"/>
                  </a:cubicBezTo>
                  <a:cubicBezTo>
                    <a:pt x="302076" y="21719"/>
                    <a:pt x="306839" y="33218"/>
                    <a:pt x="306839" y="45208"/>
                  </a:cubicBezTo>
                  <a:lnTo>
                    <a:pt x="306839" y="45208"/>
                  </a:lnTo>
                  <a:cubicBezTo>
                    <a:pt x="306839" y="70176"/>
                    <a:pt x="286599" y="90416"/>
                    <a:pt x="261631" y="90416"/>
                  </a:cubicBezTo>
                  <a:lnTo>
                    <a:pt x="45208" y="90416"/>
                  </a:lnTo>
                  <a:cubicBezTo>
                    <a:pt x="20240" y="90416"/>
                    <a:pt x="0" y="70176"/>
                    <a:pt x="0" y="45208"/>
                  </a:cubicBezTo>
                  <a:lnTo>
                    <a:pt x="0" y="45208"/>
                  </a:lnTo>
                  <a:cubicBezTo>
                    <a:pt x="0" y="20240"/>
                    <a:pt x="20240" y="0"/>
                    <a:pt x="45208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306839" cy="109466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5922966" y="1159107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055864" y="1159107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188761" y="1159107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9326416" y="1142422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0459313" y="1142422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1592211" y="1142422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2725108" y="1142422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3862762" y="1142422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4995660" y="1142422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6128557" y="1142422"/>
            <a:ext cx="985254" cy="346276"/>
            <a:chOff x="0" y="0"/>
            <a:chExt cx="259491" cy="91200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9559203" y="9029981"/>
            <a:ext cx="7647198" cy="944594"/>
            <a:chOff x="0" y="0"/>
            <a:chExt cx="2014077" cy="248782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014077" cy="248782"/>
            </a:xfrm>
            <a:custGeom>
              <a:avLst/>
              <a:gdLst/>
              <a:ahLst/>
              <a:cxnLst/>
              <a:rect l="l" t="t" r="r" b="b"/>
              <a:pathLst>
                <a:path w="2014077" h="248782">
                  <a:moveTo>
                    <a:pt x="18508" y="0"/>
                  </a:moveTo>
                  <a:lnTo>
                    <a:pt x="1995569" y="0"/>
                  </a:lnTo>
                  <a:cubicBezTo>
                    <a:pt x="2000478" y="0"/>
                    <a:pt x="2005185" y="1950"/>
                    <a:pt x="2008656" y="5421"/>
                  </a:cubicBezTo>
                  <a:cubicBezTo>
                    <a:pt x="2012127" y="8892"/>
                    <a:pt x="2014077" y="13599"/>
                    <a:pt x="2014077" y="18508"/>
                  </a:cubicBezTo>
                  <a:lnTo>
                    <a:pt x="2014077" y="230274"/>
                  </a:lnTo>
                  <a:cubicBezTo>
                    <a:pt x="2014077" y="235183"/>
                    <a:pt x="2012127" y="239890"/>
                    <a:pt x="2008656" y="243361"/>
                  </a:cubicBezTo>
                  <a:cubicBezTo>
                    <a:pt x="2005185" y="246832"/>
                    <a:pt x="2000478" y="248782"/>
                    <a:pt x="1995569" y="248782"/>
                  </a:cubicBezTo>
                  <a:lnTo>
                    <a:pt x="18508" y="248782"/>
                  </a:lnTo>
                  <a:cubicBezTo>
                    <a:pt x="13599" y="248782"/>
                    <a:pt x="8892" y="246832"/>
                    <a:pt x="5421" y="243361"/>
                  </a:cubicBezTo>
                  <a:cubicBezTo>
                    <a:pt x="1950" y="239890"/>
                    <a:pt x="0" y="235183"/>
                    <a:pt x="0" y="230274"/>
                  </a:cubicBezTo>
                  <a:lnTo>
                    <a:pt x="0" y="18508"/>
                  </a:lnTo>
                  <a:cubicBezTo>
                    <a:pt x="0" y="13599"/>
                    <a:pt x="1950" y="8892"/>
                    <a:pt x="5421" y="5421"/>
                  </a:cubicBezTo>
                  <a:cubicBezTo>
                    <a:pt x="8892" y="1950"/>
                    <a:pt x="13599" y="0"/>
                    <a:pt x="1850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2014077" cy="267832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47" name="AutoShape 47"/>
          <p:cNvSpPr/>
          <p:nvPr/>
        </p:nvSpPr>
        <p:spPr>
          <a:xfrm flipV="1">
            <a:off x="13026594" y="9029981"/>
            <a:ext cx="0" cy="944594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3773023" y="9477656"/>
            <a:ext cx="441460" cy="441460"/>
          </a:xfrm>
          <a:custGeom>
            <a:avLst/>
            <a:gdLst/>
            <a:ahLst/>
            <a:cxnLst/>
            <a:rect l="l" t="t" r="r" b="b"/>
            <a:pathLst>
              <a:path w="441460" h="441460">
                <a:moveTo>
                  <a:pt x="0" y="0"/>
                </a:moveTo>
                <a:lnTo>
                  <a:pt x="441461" y="0"/>
                </a:lnTo>
                <a:lnTo>
                  <a:pt x="441461" y="441461"/>
                </a:lnTo>
                <a:lnTo>
                  <a:pt x="0" y="4414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9" name="TextBox 49"/>
          <p:cNvSpPr txBox="1"/>
          <p:nvPr/>
        </p:nvSpPr>
        <p:spPr>
          <a:xfrm>
            <a:off x="9939189" y="9209878"/>
            <a:ext cx="2688383" cy="564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20"/>
              </a:lnSpc>
            </a:pPr>
            <a:r>
              <a:rPr lang="en-US" sz="2000" u="sng" spc="-90">
                <a:solidFill>
                  <a:srgbClr val="00ABB5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national-approach-to-professional-learning/early-learning-and-childcare/"/>
              </a:rPr>
              <a:t>Early Learning and Childcare</a:t>
            </a:r>
            <a:endParaRPr lang="en-US" sz="2000" u="sng" spc="-90">
              <a:solidFill>
                <a:srgbClr val="00ABB5"/>
              </a:solidFill>
              <a:latin typeface="Codec Pro"/>
              <a:ea typeface="Codec Pro"/>
              <a:cs typeface="Codec Pro"/>
              <a:sym typeface="Codec Pro"/>
              <a:hlinkClick r:id="rId5" tooltip="https://education.gov.scot/professional-learning/national-approach-to-professional-learning/early-learning-and-childcare/"/>
            </a:endParaRPr>
          </a:p>
        </p:txBody>
      </p:sp>
      <p:sp>
        <p:nvSpPr>
          <p:cNvPr id="50" name="Freeform 50"/>
          <p:cNvSpPr/>
          <p:nvPr/>
        </p:nvSpPr>
        <p:spPr>
          <a:xfrm>
            <a:off x="12255492" y="9423787"/>
            <a:ext cx="441460" cy="441460"/>
          </a:xfrm>
          <a:custGeom>
            <a:avLst/>
            <a:gdLst/>
            <a:ahLst/>
            <a:cxnLst/>
            <a:rect l="l" t="t" r="r" b="b"/>
            <a:pathLst>
              <a:path w="441460" h="441460">
                <a:moveTo>
                  <a:pt x="0" y="0"/>
                </a:moveTo>
                <a:lnTo>
                  <a:pt x="441460" y="0"/>
                </a:lnTo>
                <a:lnTo>
                  <a:pt x="441460" y="441461"/>
                </a:lnTo>
                <a:lnTo>
                  <a:pt x="0" y="4414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51" name="Group 51"/>
          <p:cNvGrpSpPr/>
          <p:nvPr/>
        </p:nvGrpSpPr>
        <p:grpSpPr>
          <a:xfrm>
            <a:off x="1063867" y="1630085"/>
            <a:ext cx="16230643" cy="1776669"/>
            <a:chOff x="0" y="0"/>
            <a:chExt cx="21640857" cy="2368892"/>
          </a:xfrm>
        </p:grpSpPr>
        <p:grpSp>
          <p:nvGrpSpPr>
            <p:cNvPr id="52" name="Group 52"/>
            <p:cNvGrpSpPr/>
            <p:nvPr/>
          </p:nvGrpSpPr>
          <p:grpSpPr>
            <a:xfrm>
              <a:off x="0" y="139794"/>
              <a:ext cx="21640800" cy="2229004"/>
              <a:chOff x="0" y="0"/>
              <a:chExt cx="4274726" cy="440297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4274726" cy="440297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440297">
                    <a:moveTo>
                      <a:pt x="8720" y="0"/>
                    </a:moveTo>
                    <a:lnTo>
                      <a:pt x="4266006" y="0"/>
                    </a:lnTo>
                    <a:cubicBezTo>
                      <a:pt x="4270822" y="0"/>
                      <a:pt x="4274726" y="3904"/>
                      <a:pt x="4274726" y="8720"/>
                    </a:cubicBezTo>
                    <a:lnTo>
                      <a:pt x="4274726" y="431577"/>
                    </a:lnTo>
                    <a:cubicBezTo>
                      <a:pt x="4274726" y="436393"/>
                      <a:pt x="4270822" y="440297"/>
                      <a:pt x="4266006" y="440297"/>
                    </a:cubicBezTo>
                    <a:lnTo>
                      <a:pt x="8720" y="440297"/>
                    </a:lnTo>
                    <a:cubicBezTo>
                      <a:pt x="6407" y="440297"/>
                      <a:pt x="4189" y="439378"/>
                      <a:pt x="2554" y="437743"/>
                    </a:cubicBezTo>
                    <a:cubicBezTo>
                      <a:pt x="919" y="436108"/>
                      <a:pt x="0" y="433890"/>
                      <a:pt x="0" y="431577"/>
                    </a:cubicBezTo>
                    <a:lnTo>
                      <a:pt x="0" y="8720"/>
                    </a:lnTo>
                    <a:cubicBezTo>
                      <a:pt x="0" y="3904"/>
                      <a:pt x="3904" y="0"/>
                      <a:pt x="87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D9D9D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TextBox 54"/>
              <p:cNvSpPr txBox="1"/>
              <p:nvPr/>
            </p:nvSpPr>
            <p:spPr>
              <a:xfrm>
                <a:off x="0" y="-19050"/>
                <a:ext cx="4274726" cy="459347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55" name="Group 55"/>
            <p:cNvGrpSpPr/>
            <p:nvPr/>
          </p:nvGrpSpPr>
          <p:grpSpPr>
            <a:xfrm>
              <a:off x="6525688" y="139794"/>
              <a:ext cx="1313672" cy="2198524"/>
              <a:chOff x="0" y="0"/>
              <a:chExt cx="259491" cy="434276"/>
            </a:xfrm>
          </p:grpSpPr>
          <p:sp>
            <p:nvSpPr>
              <p:cNvPr id="56" name="Freeform 56"/>
              <p:cNvSpPr/>
              <p:nvPr/>
            </p:nvSpPr>
            <p:spPr>
              <a:xfrm>
                <a:off x="0" y="0"/>
                <a:ext cx="259491" cy="434276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4276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4276"/>
                    </a:lnTo>
                    <a:lnTo>
                      <a:pt x="0" y="434276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TextBox 57"/>
              <p:cNvSpPr txBox="1"/>
              <p:nvPr/>
            </p:nvSpPr>
            <p:spPr>
              <a:xfrm>
                <a:off x="0" y="-19050"/>
                <a:ext cx="259491" cy="453326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58" name="Group 58"/>
            <p:cNvGrpSpPr/>
            <p:nvPr/>
          </p:nvGrpSpPr>
          <p:grpSpPr>
            <a:xfrm>
              <a:off x="9539428" y="139794"/>
              <a:ext cx="1313672" cy="2216304"/>
              <a:chOff x="0" y="0"/>
              <a:chExt cx="259491" cy="437788"/>
            </a:xfrm>
          </p:grpSpPr>
          <p:sp>
            <p:nvSpPr>
              <p:cNvPr id="59" name="Freeform 59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TextBox 60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61" name="Group 61"/>
            <p:cNvGrpSpPr/>
            <p:nvPr/>
          </p:nvGrpSpPr>
          <p:grpSpPr>
            <a:xfrm>
              <a:off x="12553167" y="139794"/>
              <a:ext cx="1313672" cy="2216304"/>
              <a:chOff x="0" y="0"/>
              <a:chExt cx="259491" cy="437788"/>
            </a:xfrm>
          </p:grpSpPr>
          <p:sp>
            <p:nvSpPr>
              <p:cNvPr id="62" name="Freeform 62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TextBox 63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64" name="Group 64"/>
            <p:cNvGrpSpPr/>
            <p:nvPr/>
          </p:nvGrpSpPr>
          <p:grpSpPr>
            <a:xfrm>
              <a:off x="15566906" y="139794"/>
              <a:ext cx="1313672" cy="2203604"/>
              <a:chOff x="0" y="0"/>
              <a:chExt cx="259491" cy="435280"/>
            </a:xfrm>
          </p:grpSpPr>
          <p:sp>
            <p:nvSpPr>
              <p:cNvPr id="65" name="Freeform 65"/>
              <p:cNvSpPr/>
              <p:nvPr/>
            </p:nvSpPr>
            <p:spPr>
              <a:xfrm>
                <a:off x="0" y="0"/>
                <a:ext cx="259491" cy="435280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5280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5280"/>
                    </a:lnTo>
                    <a:lnTo>
                      <a:pt x="0" y="435280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TextBox 66"/>
              <p:cNvSpPr txBox="1"/>
              <p:nvPr/>
            </p:nvSpPr>
            <p:spPr>
              <a:xfrm>
                <a:off x="0" y="-19050"/>
                <a:ext cx="259491" cy="454330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67" name="AutoShape 67"/>
            <p:cNvSpPr/>
            <p:nvPr/>
          </p:nvSpPr>
          <p:spPr>
            <a:xfrm flipH="1" flipV="1">
              <a:off x="4507566" y="94"/>
              <a:ext cx="35011" cy="2368704"/>
            </a:xfrm>
            <a:prstGeom prst="line">
              <a:avLst/>
            </a:prstGeom>
            <a:ln w="12700" cap="flat">
              <a:solidFill>
                <a:srgbClr val="D9D9D9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68" name="Group 68"/>
            <p:cNvGrpSpPr/>
            <p:nvPr/>
          </p:nvGrpSpPr>
          <p:grpSpPr>
            <a:xfrm>
              <a:off x="18622613" y="139794"/>
              <a:ext cx="1313672" cy="2216304"/>
              <a:chOff x="0" y="0"/>
              <a:chExt cx="259491" cy="437788"/>
            </a:xfrm>
          </p:grpSpPr>
          <p:sp>
            <p:nvSpPr>
              <p:cNvPr id="69" name="Freeform 69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TextBox 70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1" name="AutoShape 71"/>
            <p:cNvSpPr/>
            <p:nvPr/>
          </p:nvSpPr>
          <p:spPr>
            <a:xfrm>
              <a:off x="4761007" y="861626"/>
              <a:ext cx="16879793" cy="11888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" name="Group 72"/>
            <p:cNvGrpSpPr/>
            <p:nvPr/>
          </p:nvGrpSpPr>
          <p:grpSpPr>
            <a:xfrm>
              <a:off x="12255038" y="663505"/>
              <a:ext cx="1652903" cy="426800"/>
              <a:chOff x="0" y="0"/>
              <a:chExt cx="326499" cy="84306"/>
            </a:xfrm>
          </p:grpSpPr>
          <p:sp>
            <p:nvSpPr>
              <p:cNvPr id="73" name="Freeform 73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" name="TextBox 74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5" name="TextBox 75"/>
            <p:cNvSpPr txBox="1"/>
            <p:nvPr/>
          </p:nvSpPr>
          <p:spPr>
            <a:xfrm>
              <a:off x="12296340" y="720139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76" name="Group 76"/>
            <p:cNvGrpSpPr/>
            <p:nvPr/>
          </p:nvGrpSpPr>
          <p:grpSpPr>
            <a:xfrm>
              <a:off x="13918935" y="654576"/>
              <a:ext cx="6271808" cy="426800"/>
              <a:chOff x="0" y="0"/>
              <a:chExt cx="1238876" cy="84306"/>
            </a:xfrm>
          </p:grpSpPr>
          <p:sp>
            <p:nvSpPr>
              <p:cNvPr id="77" name="Freeform 77"/>
              <p:cNvSpPr/>
              <p:nvPr/>
            </p:nvSpPr>
            <p:spPr>
              <a:xfrm>
                <a:off x="0" y="0"/>
                <a:ext cx="1238876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238876" h="84306">
                    <a:moveTo>
                      <a:pt x="42153" y="0"/>
                    </a:moveTo>
                    <a:lnTo>
                      <a:pt x="1196723" y="0"/>
                    </a:lnTo>
                    <a:cubicBezTo>
                      <a:pt x="1207902" y="0"/>
                      <a:pt x="1218624" y="4441"/>
                      <a:pt x="1226529" y="12346"/>
                    </a:cubicBezTo>
                    <a:cubicBezTo>
                      <a:pt x="1234435" y="20252"/>
                      <a:pt x="1238876" y="30973"/>
                      <a:pt x="1238876" y="42153"/>
                    </a:cubicBezTo>
                    <a:lnTo>
                      <a:pt x="1238876" y="42153"/>
                    </a:lnTo>
                    <a:cubicBezTo>
                      <a:pt x="1238876" y="53333"/>
                      <a:pt x="1234435" y="64055"/>
                      <a:pt x="1226529" y="71960"/>
                    </a:cubicBezTo>
                    <a:cubicBezTo>
                      <a:pt x="1218624" y="79865"/>
                      <a:pt x="1207902" y="84306"/>
                      <a:pt x="1196723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TextBox 78"/>
              <p:cNvSpPr txBox="1"/>
              <p:nvPr/>
            </p:nvSpPr>
            <p:spPr>
              <a:xfrm>
                <a:off x="0" y="-19050"/>
                <a:ext cx="123887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9" name="TextBox 79"/>
            <p:cNvSpPr txBox="1"/>
            <p:nvPr/>
          </p:nvSpPr>
          <p:spPr>
            <a:xfrm>
              <a:off x="13951477" y="711210"/>
              <a:ext cx="6101355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302590" y="1770004"/>
              <a:ext cx="4420375" cy="5485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5"/>
                </a:lnSpc>
              </a:pPr>
              <a:r>
                <a:rPr lang="en-US" sz="1410" u="sng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  <a:hlinkClick r:id="rId6" tooltip="https://education.gov.scot/professional-learning/professional-learning-programmes-webinars-and-events/programmes/self-evaluation-for-improvement-planning/"/>
                </a:rPr>
                <a:t>Self-evaluation for improvement planning</a:t>
              </a:r>
            </a:p>
          </p:txBody>
        </p:sp>
        <p:sp>
          <p:nvSpPr>
            <p:cNvPr id="81" name="Freeform 81"/>
            <p:cNvSpPr/>
            <p:nvPr/>
          </p:nvSpPr>
          <p:spPr>
            <a:xfrm rot="5400000" flipH="1">
              <a:off x="2520548" y="990611"/>
              <a:ext cx="663138" cy="400370"/>
            </a:xfrm>
            <a:custGeom>
              <a:avLst/>
              <a:gdLst/>
              <a:ahLst/>
              <a:cxnLst/>
              <a:rect l="l" t="t" r="r" b="b"/>
              <a:pathLst>
                <a:path w="663138" h="400370">
                  <a:moveTo>
                    <a:pt x="663138" y="0"/>
                  </a:moveTo>
                  <a:lnTo>
                    <a:pt x="0" y="0"/>
                  </a:lnTo>
                  <a:lnTo>
                    <a:pt x="0" y="400370"/>
                  </a:lnTo>
                  <a:lnTo>
                    <a:pt x="663138" y="400370"/>
                  </a:lnTo>
                  <a:lnTo>
                    <a:pt x="663138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255136" y="188598"/>
              <a:ext cx="4420375" cy="3623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75"/>
                </a:lnSpc>
              </a:pPr>
              <a:r>
                <a:rPr lang="en-US" sz="1689" b="1" spc="-76">
                  <a:solidFill>
                    <a:srgbClr val="6D67E4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Assessment and self-evaluation</a:t>
              </a:r>
            </a:p>
          </p:txBody>
        </p:sp>
        <p:sp>
          <p:nvSpPr>
            <p:cNvPr id="83" name="TextBox 83"/>
            <p:cNvSpPr txBox="1"/>
            <p:nvPr/>
          </p:nvSpPr>
          <p:spPr>
            <a:xfrm>
              <a:off x="3171727" y="687428"/>
              <a:ext cx="1335839" cy="3994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Local authority/ </a:t>
              </a:r>
            </a:p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senior leaders</a:t>
              </a:r>
            </a:p>
          </p:txBody>
        </p:sp>
        <p:sp>
          <p:nvSpPr>
            <p:cNvPr id="84" name="TextBox 84"/>
            <p:cNvSpPr txBox="1"/>
            <p:nvPr/>
          </p:nvSpPr>
          <p:spPr>
            <a:xfrm>
              <a:off x="3159691" y="1223368"/>
              <a:ext cx="1335839" cy="3994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Middle leaders / </a:t>
              </a:r>
            </a:p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class teachers</a:t>
              </a:r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255136" y="907002"/>
              <a:ext cx="2590401" cy="5485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5"/>
                </a:lnSpc>
              </a:pPr>
              <a:r>
                <a:rPr lang="en-US" sz="1410" u="sng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  <a:hlinkClick r:id="rId9" tooltip="https://education.gov.scot/professional-learning/professional-learning-programmes-webinars-and-events/programmes/assessment-for-scotland-s-curriculum/"/>
                </a:rPr>
                <a:t>Assessment for Scotland’s curriculum</a:t>
              </a:r>
            </a:p>
          </p:txBody>
        </p:sp>
        <p:grpSp>
          <p:nvGrpSpPr>
            <p:cNvPr id="86" name="Group 86"/>
            <p:cNvGrpSpPr/>
            <p:nvPr/>
          </p:nvGrpSpPr>
          <p:grpSpPr>
            <a:xfrm>
              <a:off x="11058754" y="663505"/>
              <a:ext cx="1145484" cy="426800"/>
              <a:chOff x="0" y="0"/>
              <a:chExt cx="226269" cy="84306"/>
            </a:xfrm>
          </p:grpSpPr>
          <p:sp>
            <p:nvSpPr>
              <p:cNvPr id="87" name="Freeform 87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TextBox 88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89" name="TextBox 89"/>
            <p:cNvSpPr txBox="1"/>
            <p:nvPr/>
          </p:nvSpPr>
          <p:spPr>
            <a:xfrm>
              <a:off x="11087376" y="720139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  <p:sp>
          <p:nvSpPr>
            <p:cNvPr id="90" name="AutoShape 90"/>
            <p:cNvSpPr/>
            <p:nvPr/>
          </p:nvSpPr>
          <p:spPr>
            <a:xfrm>
              <a:off x="4761007" y="1426548"/>
              <a:ext cx="16625642" cy="0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1" name="Group 91"/>
            <p:cNvGrpSpPr/>
            <p:nvPr/>
          </p:nvGrpSpPr>
          <p:grpSpPr>
            <a:xfrm>
              <a:off x="13603038" y="1251952"/>
              <a:ext cx="1652903" cy="426800"/>
              <a:chOff x="0" y="0"/>
              <a:chExt cx="326499" cy="84306"/>
            </a:xfrm>
          </p:grpSpPr>
          <p:sp>
            <p:nvSpPr>
              <p:cNvPr id="92" name="Freeform 92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" name="TextBox 93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94" name="TextBox 94"/>
            <p:cNvSpPr txBox="1"/>
            <p:nvPr/>
          </p:nvSpPr>
          <p:spPr>
            <a:xfrm>
              <a:off x="13644340" y="1308586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95" name="Group 95"/>
            <p:cNvGrpSpPr/>
            <p:nvPr/>
          </p:nvGrpSpPr>
          <p:grpSpPr>
            <a:xfrm>
              <a:off x="15322045" y="1247487"/>
              <a:ext cx="6271808" cy="426800"/>
              <a:chOff x="0" y="0"/>
              <a:chExt cx="1238876" cy="84306"/>
            </a:xfrm>
          </p:grpSpPr>
          <p:sp>
            <p:nvSpPr>
              <p:cNvPr id="96" name="Freeform 96"/>
              <p:cNvSpPr/>
              <p:nvPr/>
            </p:nvSpPr>
            <p:spPr>
              <a:xfrm>
                <a:off x="0" y="0"/>
                <a:ext cx="1238876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238876" h="84306">
                    <a:moveTo>
                      <a:pt x="42153" y="0"/>
                    </a:moveTo>
                    <a:lnTo>
                      <a:pt x="1196723" y="0"/>
                    </a:lnTo>
                    <a:cubicBezTo>
                      <a:pt x="1207902" y="0"/>
                      <a:pt x="1218624" y="4441"/>
                      <a:pt x="1226529" y="12346"/>
                    </a:cubicBezTo>
                    <a:cubicBezTo>
                      <a:pt x="1234435" y="20252"/>
                      <a:pt x="1238876" y="30973"/>
                      <a:pt x="1238876" y="42153"/>
                    </a:cubicBezTo>
                    <a:lnTo>
                      <a:pt x="1238876" y="42153"/>
                    </a:lnTo>
                    <a:cubicBezTo>
                      <a:pt x="1238876" y="53333"/>
                      <a:pt x="1234435" y="64055"/>
                      <a:pt x="1226529" y="71960"/>
                    </a:cubicBezTo>
                    <a:cubicBezTo>
                      <a:pt x="1218624" y="79865"/>
                      <a:pt x="1207902" y="84306"/>
                      <a:pt x="1196723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TextBox 97"/>
              <p:cNvSpPr txBox="1"/>
              <p:nvPr/>
            </p:nvSpPr>
            <p:spPr>
              <a:xfrm>
                <a:off x="0" y="-19050"/>
                <a:ext cx="123887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98" name="TextBox 98"/>
            <p:cNvSpPr txBox="1"/>
            <p:nvPr/>
          </p:nvSpPr>
          <p:spPr>
            <a:xfrm>
              <a:off x="15354586" y="1304121"/>
              <a:ext cx="6101355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grpSp>
          <p:nvGrpSpPr>
            <p:cNvPr id="99" name="Group 99"/>
            <p:cNvGrpSpPr/>
            <p:nvPr/>
          </p:nvGrpSpPr>
          <p:grpSpPr>
            <a:xfrm>
              <a:off x="12430173" y="1223963"/>
              <a:ext cx="1145484" cy="426800"/>
              <a:chOff x="0" y="0"/>
              <a:chExt cx="226269" cy="84306"/>
            </a:xfrm>
          </p:grpSpPr>
          <p:sp>
            <p:nvSpPr>
              <p:cNvPr id="100" name="Freeform 100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1" name="TextBox 101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02" name="TextBox 102"/>
            <p:cNvSpPr txBox="1"/>
            <p:nvPr/>
          </p:nvSpPr>
          <p:spPr>
            <a:xfrm>
              <a:off x="12458796" y="1280597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  <p:sp>
          <p:nvSpPr>
            <p:cNvPr id="103" name="AutoShape 103"/>
            <p:cNvSpPr/>
            <p:nvPr/>
          </p:nvSpPr>
          <p:spPr>
            <a:xfrm flipV="1">
              <a:off x="4722965" y="1849856"/>
              <a:ext cx="16917835" cy="152598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4" name="Group 104"/>
            <p:cNvGrpSpPr/>
            <p:nvPr/>
          </p:nvGrpSpPr>
          <p:grpSpPr>
            <a:xfrm>
              <a:off x="10813474" y="1811784"/>
              <a:ext cx="1652903" cy="426800"/>
              <a:chOff x="0" y="0"/>
              <a:chExt cx="326499" cy="84306"/>
            </a:xfrm>
          </p:grpSpPr>
          <p:sp>
            <p:nvSpPr>
              <p:cNvPr id="105" name="Freeform 105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TextBox 106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07" name="TextBox 107"/>
            <p:cNvSpPr txBox="1"/>
            <p:nvPr/>
          </p:nvSpPr>
          <p:spPr>
            <a:xfrm>
              <a:off x="10854776" y="1868418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108" name="Group 108"/>
            <p:cNvGrpSpPr/>
            <p:nvPr/>
          </p:nvGrpSpPr>
          <p:grpSpPr>
            <a:xfrm>
              <a:off x="12682277" y="1789054"/>
              <a:ext cx="7476599" cy="426800"/>
              <a:chOff x="0" y="0"/>
              <a:chExt cx="1476859" cy="84306"/>
            </a:xfrm>
          </p:grpSpPr>
          <p:sp>
            <p:nvSpPr>
              <p:cNvPr id="109" name="Freeform 109"/>
              <p:cNvSpPr/>
              <p:nvPr/>
            </p:nvSpPr>
            <p:spPr>
              <a:xfrm>
                <a:off x="0" y="0"/>
                <a:ext cx="147685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476859" h="84306">
                    <a:moveTo>
                      <a:pt x="42153" y="0"/>
                    </a:moveTo>
                    <a:lnTo>
                      <a:pt x="1434706" y="0"/>
                    </a:lnTo>
                    <a:cubicBezTo>
                      <a:pt x="1445886" y="0"/>
                      <a:pt x="1456608" y="4441"/>
                      <a:pt x="1464513" y="12346"/>
                    </a:cubicBezTo>
                    <a:cubicBezTo>
                      <a:pt x="1472418" y="20252"/>
                      <a:pt x="1476859" y="30973"/>
                      <a:pt x="1476859" y="42153"/>
                    </a:cubicBezTo>
                    <a:lnTo>
                      <a:pt x="1476859" y="42153"/>
                    </a:lnTo>
                    <a:cubicBezTo>
                      <a:pt x="1476859" y="53333"/>
                      <a:pt x="1472418" y="64055"/>
                      <a:pt x="1464513" y="71960"/>
                    </a:cubicBezTo>
                    <a:cubicBezTo>
                      <a:pt x="1456608" y="79865"/>
                      <a:pt x="1445886" y="84306"/>
                      <a:pt x="143470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TextBox 110"/>
              <p:cNvSpPr txBox="1"/>
              <p:nvPr/>
            </p:nvSpPr>
            <p:spPr>
              <a:xfrm>
                <a:off x="0" y="-19050"/>
                <a:ext cx="147685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11" name="TextBox 111"/>
            <p:cNvSpPr txBox="1"/>
            <p:nvPr/>
          </p:nvSpPr>
          <p:spPr>
            <a:xfrm>
              <a:off x="12721070" y="1845688"/>
              <a:ext cx="727340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grpSp>
          <p:nvGrpSpPr>
            <p:cNvPr id="112" name="Group 112"/>
            <p:cNvGrpSpPr/>
            <p:nvPr/>
          </p:nvGrpSpPr>
          <p:grpSpPr>
            <a:xfrm>
              <a:off x="9542672" y="1840399"/>
              <a:ext cx="1145484" cy="426800"/>
              <a:chOff x="0" y="0"/>
              <a:chExt cx="226269" cy="84306"/>
            </a:xfrm>
          </p:grpSpPr>
          <p:sp>
            <p:nvSpPr>
              <p:cNvPr id="113" name="Freeform 113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4" name="TextBox 114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15" name="TextBox 115"/>
            <p:cNvSpPr txBox="1"/>
            <p:nvPr/>
          </p:nvSpPr>
          <p:spPr>
            <a:xfrm>
              <a:off x="9583271" y="1897033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</p:grpSp>
      <p:sp>
        <p:nvSpPr>
          <p:cNvPr id="116" name="TextBox 116"/>
          <p:cNvSpPr txBox="1"/>
          <p:nvPr/>
        </p:nvSpPr>
        <p:spPr>
          <a:xfrm>
            <a:off x="1248151" y="9239531"/>
            <a:ext cx="2688383" cy="603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20"/>
              </a:lnSpc>
            </a:pPr>
            <a:r>
              <a:rPr lang="en-US" sz="2000" u="sng" spc="-90">
                <a:solidFill>
                  <a:srgbClr val="00ABB5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national-approach-to-professional-learning/community-learning-and-development/"/>
              </a:rPr>
              <a:t>Community, Learning and Development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7384746" y="3502004"/>
            <a:ext cx="9909764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INCLUSION, WELLBEING AND EQUALITIES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4777639" y="9258581"/>
            <a:ext cx="3251665" cy="606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  <a:spcBef>
                <a:spcPct val="0"/>
              </a:spcBef>
            </a:pPr>
            <a:r>
              <a:rPr lang="en-US" sz="1410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Professional learning resources and links which are of particular interest to CLD practitioners and leaders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13419628" y="9249056"/>
            <a:ext cx="3251665" cy="606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  <a:spcBef>
                <a:spcPct val="0"/>
              </a:spcBef>
            </a:pPr>
            <a:r>
              <a:rPr lang="en-US" sz="1410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Professional learning resources and links which are of particular interest to ELC practitioners and leaders</a:t>
            </a:r>
          </a:p>
        </p:txBody>
      </p:sp>
      <p:sp>
        <p:nvSpPr>
          <p:cNvPr id="120" name="AutoShape 120"/>
          <p:cNvSpPr/>
          <p:nvPr/>
        </p:nvSpPr>
        <p:spPr>
          <a:xfrm flipV="1">
            <a:off x="4423586" y="9077641"/>
            <a:ext cx="0" cy="896935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1" name="TextBox 121"/>
          <p:cNvSpPr txBox="1"/>
          <p:nvPr/>
        </p:nvSpPr>
        <p:spPr>
          <a:xfrm>
            <a:off x="8183271" y="360807"/>
            <a:ext cx="9076029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grpSp>
        <p:nvGrpSpPr>
          <p:cNvPr id="122" name="Group 122"/>
          <p:cNvGrpSpPr/>
          <p:nvPr/>
        </p:nvGrpSpPr>
        <p:grpSpPr>
          <a:xfrm>
            <a:off x="1016578" y="7544304"/>
            <a:ext cx="16230600" cy="1323718"/>
            <a:chOff x="0" y="0"/>
            <a:chExt cx="4274726" cy="348634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4274726" cy="348634"/>
            </a:xfrm>
            <a:custGeom>
              <a:avLst/>
              <a:gdLst/>
              <a:ahLst/>
              <a:cxnLst/>
              <a:rect l="l" t="t" r="r" b="b"/>
              <a:pathLst>
                <a:path w="4274726" h="348634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339914"/>
                  </a:lnTo>
                  <a:cubicBezTo>
                    <a:pt x="4274726" y="344730"/>
                    <a:pt x="4270822" y="348634"/>
                    <a:pt x="4266006" y="348634"/>
                  </a:cubicBezTo>
                  <a:lnTo>
                    <a:pt x="8720" y="348634"/>
                  </a:lnTo>
                  <a:cubicBezTo>
                    <a:pt x="3904" y="348634"/>
                    <a:pt x="0" y="344730"/>
                    <a:pt x="0" y="339914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19050"/>
              <a:ext cx="4274726" cy="367684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5910844" y="7544304"/>
            <a:ext cx="985254" cy="1323718"/>
            <a:chOff x="0" y="0"/>
            <a:chExt cx="259491" cy="348634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259491" cy="348634"/>
            </a:xfrm>
            <a:custGeom>
              <a:avLst/>
              <a:gdLst/>
              <a:ahLst/>
              <a:cxnLst/>
              <a:rect l="l" t="t" r="r" b="b"/>
              <a:pathLst>
                <a:path w="259491" h="348634">
                  <a:moveTo>
                    <a:pt x="0" y="0"/>
                  </a:moveTo>
                  <a:lnTo>
                    <a:pt x="259491" y="0"/>
                  </a:lnTo>
                  <a:lnTo>
                    <a:pt x="259491" y="348634"/>
                  </a:lnTo>
                  <a:lnTo>
                    <a:pt x="0" y="34863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19050"/>
              <a:ext cx="259491" cy="36768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8171149" y="7552039"/>
            <a:ext cx="985254" cy="1315984"/>
            <a:chOff x="0" y="0"/>
            <a:chExt cx="259491" cy="346597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259491" cy="346597"/>
            </a:xfrm>
            <a:custGeom>
              <a:avLst/>
              <a:gdLst/>
              <a:ahLst/>
              <a:cxnLst/>
              <a:rect l="l" t="t" r="r" b="b"/>
              <a:pathLst>
                <a:path w="259491" h="346597">
                  <a:moveTo>
                    <a:pt x="0" y="0"/>
                  </a:moveTo>
                  <a:lnTo>
                    <a:pt x="259491" y="0"/>
                  </a:lnTo>
                  <a:lnTo>
                    <a:pt x="259491" y="346597"/>
                  </a:lnTo>
                  <a:lnTo>
                    <a:pt x="0" y="34659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19050"/>
              <a:ext cx="259491" cy="36564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10431453" y="7552039"/>
            <a:ext cx="985254" cy="1315984"/>
            <a:chOff x="0" y="0"/>
            <a:chExt cx="259491" cy="34659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259491" cy="346597"/>
            </a:xfrm>
            <a:custGeom>
              <a:avLst/>
              <a:gdLst/>
              <a:ahLst/>
              <a:cxnLst/>
              <a:rect l="l" t="t" r="r" b="b"/>
              <a:pathLst>
                <a:path w="259491" h="346597">
                  <a:moveTo>
                    <a:pt x="0" y="0"/>
                  </a:moveTo>
                  <a:lnTo>
                    <a:pt x="259491" y="0"/>
                  </a:lnTo>
                  <a:lnTo>
                    <a:pt x="259491" y="346597"/>
                  </a:lnTo>
                  <a:lnTo>
                    <a:pt x="0" y="34659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133"/>
            <p:cNvSpPr txBox="1"/>
            <p:nvPr/>
          </p:nvSpPr>
          <p:spPr>
            <a:xfrm>
              <a:off x="0" y="-19050"/>
              <a:ext cx="259491" cy="36564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2691758" y="7542514"/>
            <a:ext cx="985254" cy="1325509"/>
            <a:chOff x="0" y="0"/>
            <a:chExt cx="259491" cy="349105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259491" cy="349105"/>
            </a:xfrm>
            <a:custGeom>
              <a:avLst/>
              <a:gdLst/>
              <a:ahLst/>
              <a:cxnLst/>
              <a:rect l="l" t="t" r="r" b="b"/>
              <a:pathLst>
                <a:path w="259491" h="349105">
                  <a:moveTo>
                    <a:pt x="0" y="0"/>
                  </a:moveTo>
                  <a:lnTo>
                    <a:pt x="259491" y="0"/>
                  </a:lnTo>
                  <a:lnTo>
                    <a:pt x="259491" y="349105"/>
                  </a:lnTo>
                  <a:lnTo>
                    <a:pt x="0" y="349105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" name="TextBox 136"/>
            <p:cNvSpPr txBox="1"/>
            <p:nvPr/>
          </p:nvSpPr>
          <p:spPr>
            <a:xfrm>
              <a:off x="0" y="-19050"/>
              <a:ext cx="259491" cy="368155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7" name="AutoShape 137"/>
          <p:cNvSpPr/>
          <p:nvPr/>
        </p:nvSpPr>
        <p:spPr>
          <a:xfrm flipV="1">
            <a:off x="4480903" y="7527526"/>
            <a:ext cx="3040" cy="1340496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38" name="Group 138"/>
          <p:cNvGrpSpPr/>
          <p:nvPr/>
        </p:nvGrpSpPr>
        <p:grpSpPr>
          <a:xfrm>
            <a:off x="15184578" y="7544304"/>
            <a:ext cx="985254" cy="1317300"/>
            <a:chOff x="0" y="0"/>
            <a:chExt cx="259491" cy="346943"/>
          </a:xfrm>
        </p:grpSpPr>
        <p:sp>
          <p:nvSpPr>
            <p:cNvPr id="139" name="Freeform 139"/>
            <p:cNvSpPr/>
            <p:nvPr/>
          </p:nvSpPr>
          <p:spPr>
            <a:xfrm>
              <a:off x="0" y="0"/>
              <a:ext cx="259491" cy="346943"/>
            </a:xfrm>
            <a:custGeom>
              <a:avLst/>
              <a:gdLst/>
              <a:ahLst/>
              <a:cxnLst/>
              <a:rect l="l" t="t" r="r" b="b"/>
              <a:pathLst>
                <a:path w="259491" h="346943">
                  <a:moveTo>
                    <a:pt x="0" y="0"/>
                  </a:moveTo>
                  <a:lnTo>
                    <a:pt x="259491" y="0"/>
                  </a:lnTo>
                  <a:lnTo>
                    <a:pt x="259491" y="346943"/>
                  </a:lnTo>
                  <a:lnTo>
                    <a:pt x="0" y="34694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0" name="TextBox 140"/>
            <p:cNvSpPr txBox="1"/>
            <p:nvPr/>
          </p:nvSpPr>
          <p:spPr>
            <a:xfrm>
              <a:off x="0" y="-19050"/>
              <a:ext cx="259491" cy="36599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1" name="AutoShape 141"/>
          <p:cNvSpPr/>
          <p:nvPr/>
        </p:nvSpPr>
        <p:spPr>
          <a:xfrm>
            <a:off x="4871513" y="8028942"/>
            <a:ext cx="12371791" cy="5572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42" name="Group 142"/>
          <p:cNvGrpSpPr/>
          <p:nvPr/>
        </p:nvGrpSpPr>
        <p:grpSpPr>
          <a:xfrm>
            <a:off x="4983218" y="7863598"/>
            <a:ext cx="11883939" cy="320100"/>
            <a:chOff x="0" y="0"/>
            <a:chExt cx="3129926" cy="84306"/>
          </a:xfrm>
        </p:grpSpPr>
        <p:sp>
          <p:nvSpPr>
            <p:cNvPr id="143" name="Freeform 143"/>
            <p:cNvSpPr/>
            <p:nvPr/>
          </p:nvSpPr>
          <p:spPr>
            <a:xfrm>
              <a:off x="0" y="0"/>
              <a:ext cx="3129926" cy="84306"/>
            </a:xfrm>
            <a:custGeom>
              <a:avLst/>
              <a:gdLst/>
              <a:ahLst/>
              <a:cxnLst/>
              <a:rect l="l" t="t" r="r" b="b"/>
              <a:pathLst>
                <a:path w="3129926" h="84306">
                  <a:moveTo>
                    <a:pt x="42153" y="0"/>
                  </a:moveTo>
                  <a:lnTo>
                    <a:pt x="3087773" y="0"/>
                  </a:lnTo>
                  <a:cubicBezTo>
                    <a:pt x="3098953" y="0"/>
                    <a:pt x="3109675" y="4441"/>
                    <a:pt x="3117580" y="12346"/>
                  </a:cubicBezTo>
                  <a:cubicBezTo>
                    <a:pt x="3125485" y="20252"/>
                    <a:pt x="3129926" y="30973"/>
                    <a:pt x="3129926" y="42153"/>
                  </a:cubicBezTo>
                  <a:lnTo>
                    <a:pt x="3129926" y="42153"/>
                  </a:lnTo>
                  <a:cubicBezTo>
                    <a:pt x="3129926" y="53333"/>
                    <a:pt x="3125485" y="64055"/>
                    <a:pt x="3117580" y="71960"/>
                  </a:cubicBezTo>
                  <a:cubicBezTo>
                    <a:pt x="3109675" y="79865"/>
                    <a:pt x="3098953" y="84306"/>
                    <a:pt x="308777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CDA8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144"/>
            <p:cNvSpPr txBox="1"/>
            <p:nvPr/>
          </p:nvSpPr>
          <p:spPr>
            <a:xfrm>
              <a:off x="0" y="-19050"/>
              <a:ext cx="312992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5" name="TextBox 145"/>
          <p:cNvSpPr txBox="1"/>
          <p:nvPr/>
        </p:nvSpPr>
        <p:spPr>
          <a:xfrm>
            <a:off x="1255262" y="802022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1" tooltip="https://education.gov.scot/resources/effective-use-of-data/"/>
              </a:rPr>
              <a:t>Effective Use of Data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5085168" y="7905035"/>
            <a:ext cx="1171682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1243215" y="7657147"/>
            <a:ext cx="2688383" cy="266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F79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Equity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1243215" y="8333811"/>
            <a:ext cx="3180371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2" tooltip="https://education.gov.scot/professional-learning/professional-learning-programmes-webinars-and-events/programmes/equity-mitigating-the-impact-of-poverty-on-scotland-s-children-and-young-people/"/>
              </a:rPr>
              <a:t>Equity: mitigating the impact of poverty on children and young people</a:t>
            </a:r>
          </a:p>
        </p:txBody>
      </p:sp>
      <p:sp>
        <p:nvSpPr>
          <p:cNvPr id="149" name="AutoShape 149"/>
          <p:cNvSpPr/>
          <p:nvPr/>
        </p:nvSpPr>
        <p:spPr>
          <a:xfrm>
            <a:off x="4887507" y="8569460"/>
            <a:ext cx="12371791" cy="5572"/>
          </a:xfrm>
          <a:prstGeom prst="line">
            <a:avLst/>
          </a:prstGeom>
          <a:ln w="9525" cap="rnd">
            <a:solidFill>
              <a:srgbClr val="F7791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50" name="Group 150"/>
          <p:cNvGrpSpPr/>
          <p:nvPr/>
        </p:nvGrpSpPr>
        <p:grpSpPr>
          <a:xfrm>
            <a:off x="4982075" y="8387624"/>
            <a:ext cx="11883939" cy="320100"/>
            <a:chOff x="0" y="0"/>
            <a:chExt cx="3129926" cy="84306"/>
          </a:xfrm>
        </p:grpSpPr>
        <p:sp>
          <p:nvSpPr>
            <p:cNvPr id="151" name="Freeform 151"/>
            <p:cNvSpPr/>
            <p:nvPr/>
          </p:nvSpPr>
          <p:spPr>
            <a:xfrm>
              <a:off x="0" y="0"/>
              <a:ext cx="3129926" cy="84306"/>
            </a:xfrm>
            <a:custGeom>
              <a:avLst/>
              <a:gdLst/>
              <a:ahLst/>
              <a:cxnLst/>
              <a:rect l="l" t="t" r="r" b="b"/>
              <a:pathLst>
                <a:path w="3129926" h="84306">
                  <a:moveTo>
                    <a:pt x="42153" y="0"/>
                  </a:moveTo>
                  <a:lnTo>
                    <a:pt x="3087773" y="0"/>
                  </a:lnTo>
                  <a:cubicBezTo>
                    <a:pt x="3098953" y="0"/>
                    <a:pt x="3109675" y="4441"/>
                    <a:pt x="3117580" y="12346"/>
                  </a:cubicBezTo>
                  <a:cubicBezTo>
                    <a:pt x="3125485" y="20252"/>
                    <a:pt x="3129926" y="30973"/>
                    <a:pt x="3129926" y="42153"/>
                  </a:cubicBezTo>
                  <a:lnTo>
                    <a:pt x="3129926" y="42153"/>
                  </a:lnTo>
                  <a:cubicBezTo>
                    <a:pt x="3129926" y="53333"/>
                    <a:pt x="3125485" y="64055"/>
                    <a:pt x="3117580" y="71960"/>
                  </a:cubicBezTo>
                  <a:cubicBezTo>
                    <a:pt x="3109675" y="79865"/>
                    <a:pt x="3098953" y="84306"/>
                    <a:pt x="308777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CDA8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2" name="TextBox 152"/>
            <p:cNvSpPr txBox="1"/>
            <p:nvPr/>
          </p:nvSpPr>
          <p:spPr>
            <a:xfrm>
              <a:off x="0" y="-19050"/>
              <a:ext cx="312992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3" name="TextBox 153"/>
          <p:cNvSpPr txBox="1"/>
          <p:nvPr/>
        </p:nvSpPr>
        <p:spPr>
          <a:xfrm>
            <a:off x="5084026" y="8429061"/>
            <a:ext cx="1148706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Hybrid learning for local authorities to facilitate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1063867" y="3993494"/>
            <a:ext cx="16230600" cy="3353046"/>
            <a:chOff x="0" y="0"/>
            <a:chExt cx="4274726" cy="883107"/>
          </a:xfrm>
        </p:grpSpPr>
        <p:sp>
          <p:nvSpPr>
            <p:cNvPr id="155" name="Freeform 155"/>
            <p:cNvSpPr/>
            <p:nvPr/>
          </p:nvSpPr>
          <p:spPr>
            <a:xfrm>
              <a:off x="0" y="0"/>
              <a:ext cx="4274726" cy="883107"/>
            </a:xfrm>
            <a:custGeom>
              <a:avLst/>
              <a:gdLst/>
              <a:ahLst/>
              <a:cxnLst/>
              <a:rect l="l" t="t" r="r" b="b"/>
              <a:pathLst>
                <a:path w="4274726" h="883107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874387"/>
                  </a:lnTo>
                  <a:cubicBezTo>
                    <a:pt x="4274726" y="876699"/>
                    <a:pt x="4273807" y="878917"/>
                    <a:pt x="4272172" y="880553"/>
                  </a:cubicBezTo>
                  <a:cubicBezTo>
                    <a:pt x="4270537" y="882188"/>
                    <a:pt x="4268319" y="883107"/>
                    <a:pt x="4266006" y="883107"/>
                  </a:cubicBezTo>
                  <a:lnTo>
                    <a:pt x="8720" y="883107"/>
                  </a:lnTo>
                  <a:cubicBezTo>
                    <a:pt x="3904" y="883107"/>
                    <a:pt x="0" y="879203"/>
                    <a:pt x="0" y="874387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156"/>
            <p:cNvSpPr txBox="1"/>
            <p:nvPr/>
          </p:nvSpPr>
          <p:spPr>
            <a:xfrm>
              <a:off x="0" y="-19050"/>
              <a:ext cx="4274726" cy="902157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57" name="Group 157"/>
          <p:cNvGrpSpPr/>
          <p:nvPr/>
        </p:nvGrpSpPr>
        <p:grpSpPr>
          <a:xfrm>
            <a:off x="5887395" y="4007819"/>
            <a:ext cx="985254" cy="2525219"/>
            <a:chOff x="0" y="0"/>
            <a:chExt cx="259491" cy="665078"/>
          </a:xfrm>
        </p:grpSpPr>
        <p:sp>
          <p:nvSpPr>
            <p:cNvPr id="158" name="Freeform 158"/>
            <p:cNvSpPr/>
            <p:nvPr/>
          </p:nvSpPr>
          <p:spPr>
            <a:xfrm>
              <a:off x="0" y="0"/>
              <a:ext cx="259491" cy="665078"/>
            </a:xfrm>
            <a:custGeom>
              <a:avLst/>
              <a:gdLst/>
              <a:ahLst/>
              <a:cxnLst/>
              <a:rect l="l" t="t" r="r" b="b"/>
              <a:pathLst>
                <a:path w="259491" h="665078">
                  <a:moveTo>
                    <a:pt x="0" y="0"/>
                  </a:moveTo>
                  <a:lnTo>
                    <a:pt x="259491" y="0"/>
                  </a:lnTo>
                  <a:lnTo>
                    <a:pt x="259491" y="665078"/>
                  </a:lnTo>
                  <a:lnTo>
                    <a:pt x="0" y="66507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159"/>
            <p:cNvSpPr txBox="1"/>
            <p:nvPr/>
          </p:nvSpPr>
          <p:spPr>
            <a:xfrm>
              <a:off x="0" y="-19050"/>
              <a:ext cx="259491" cy="68412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0" name="Group 160"/>
          <p:cNvGrpSpPr/>
          <p:nvPr/>
        </p:nvGrpSpPr>
        <p:grpSpPr>
          <a:xfrm>
            <a:off x="8149000" y="4007819"/>
            <a:ext cx="985254" cy="2515694"/>
            <a:chOff x="0" y="0"/>
            <a:chExt cx="259491" cy="662570"/>
          </a:xfrm>
        </p:grpSpPr>
        <p:sp>
          <p:nvSpPr>
            <p:cNvPr id="161" name="Freeform 161"/>
            <p:cNvSpPr/>
            <p:nvPr/>
          </p:nvSpPr>
          <p:spPr>
            <a:xfrm>
              <a:off x="0" y="0"/>
              <a:ext cx="259491" cy="662570"/>
            </a:xfrm>
            <a:custGeom>
              <a:avLst/>
              <a:gdLst/>
              <a:ahLst/>
              <a:cxnLst/>
              <a:rect l="l" t="t" r="r" b="b"/>
              <a:pathLst>
                <a:path w="259491" h="662570">
                  <a:moveTo>
                    <a:pt x="0" y="0"/>
                  </a:moveTo>
                  <a:lnTo>
                    <a:pt x="259491" y="0"/>
                  </a:lnTo>
                  <a:lnTo>
                    <a:pt x="259491" y="662570"/>
                  </a:lnTo>
                  <a:lnTo>
                    <a:pt x="0" y="66257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162"/>
            <p:cNvSpPr txBox="1"/>
            <p:nvPr/>
          </p:nvSpPr>
          <p:spPr>
            <a:xfrm>
              <a:off x="0" y="-19050"/>
              <a:ext cx="259491" cy="68162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3" name="Group 163"/>
          <p:cNvGrpSpPr/>
          <p:nvPr/>
        </p:nvGrpSpPr>
        <p:grpSpPr>
          <a:xfrm>
            <a:off x="10409304" y="4007819"/>
            <a:ext cx="985254" cy="2525219"/>
            <a:chOff x="0" y="0"/>
            <a:chExt cx="259491" cy="665078"/>
          </a:xfrm>
        </p:grpSpPr>
        <p:sp>
          <p:nvSpPr>
            <p:cNvPr id="164" name="Freeform 164"/>
            <p:cNvSpPr/>
            <p:nvPr/>
          </p:nvSpPr>
          <p:spPr>
            <a:xfrm>
              <a:off x="0" y="0"/>
              <a:ext cx="259491" cy="665078"/>
            </a:xfrm>
            <a:custGeom>
              <a:avLst/>
              <a:gdLst/>
              <a:ahLst/>
              <a:cxnLst/>
              <a:rect l="l" t="t" r="r" b="b"/>
              <a:pathLst>
                <a:path w="259491" h="665078">
                  <a:moveTo>
                    <a:pt x="0" y="0"/>
                  </a:moveTo>
                  <a:lnTo>
                    <a:pt x="259491" y="0"/>
                  </a:lnTo>
                  <a:lnTo>
                    <a:pt x="259491" y="665078"/>
                  </a:lnTo>
                  <a:lnTo>
                    <a:pt x="0" y="66507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165"/>
            <p:cNvSpPr txBox="1"/>
            <p:nvPr/>
          </p:nvSpPr>
          <p:spPr>
            <a:xfrm>
              <a:off x="0" y="-19050"/>
              <a:ext cx="259491" cy="68412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6" name="Group 166"/>
          <p:cNvGrpSpPr/>
          <p:nvPr/>
        </p:nvGrpSpPr>
        <p:grpSpPr>
          <a:xfrm>
            <a:off x="12669609" y="4007819"/>
            <a:ext cx="985254" cy="2515694"/>
            <a:chOff x="0" y="0"/>
            <a:chExt cx="259491" cy="662570"/>
          </a:xfrm>
        </p:grpSpPr>
        <p:sp>
          <p:nvSpPr>
            <p:cNvPr id="167" name="Freeform 167"/>
            <p:cNvSpPr/>
            <p:nvPr/>
          </p:nvSpPr>
          <p:spPr>
            <a:xfrm>
              <a:off x="0" y="0"/>
              <a:ext cx="259491" cy="662570"/>
            </a:xfrm>
            <a:custGeom>
              <a:avLst/>
              <a:gdLst/>
              <a:ahLst/>
              <a:cxnLst/>
              <a:rect l="l" t="t" r="r" b="b"/>
              <a:pathLst>
                <a:path w="259491" h="662570">
                  <a:moveTo>
                    <a:pt x="0" y="0"/>
                  </a:moveTo>
                  <a:lnTo>
                    <a:pt x="259491" y="0"/>
                  </a:lnTo>
                  <a:lnTo>
                    <a:pt x="259491" y="662570"/>
                  </a:lnTo>
                  <a:lnTo>
                    <a:pt x="0" y="66257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168"/>
            <p:cNvSpPr txBox="1"/>
            <p:nvPr/>
          </p:nvSpPr>
          <p:spPr>
            <a:xfrm>
              <a:off x="0" y="-19050"/>
              <a:ext cx="259491" cy="68162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15157234" y="4149349"/>
            <a:ext cx="985254" cy="3220740"/>
            <a:chOff x="0" y="0"/>
            <a:chExt cx="259491" cy="671351"/>
          </a:xfrm>
        </p:grpSpPr>
        <p:sp>
          <p:nvSpPr>
            <p:cNvPr id="170" name="Freeform 170"/>
            <p:cNvSpPr/>
            <p:nvPr/>
          </p:nvSpPr>
          <p:spPr>
            <a:xfrm>
              <a:off x="0" y="0"/>
              <a:ext cx="259491" cy="671351"/>
            </a:xfrm>
            <a:custGeom>
              <a:avLst/>
              <a:gdLst/>
              <a:ahLst/>
              <a:cxnLst/>
              <a:rect l="l" t="t" r="r" b="b"/>
              <a:pathLst>
                <a:path w="259491" h="671351">
                  <a:moveTo>
                    <a:pt x="0" y="0"/>
                  </a:moveTo>
                  <a:lnTo>
                    <a:pt x="259491" y="0"/>
                  </a:lnTo>
                  <a:lnTo>
                    <a:pt x="259491" y="671351"/>
                  </a:lnTo>
                  <a:lnTo>
                    <a:pt x="0" y="67135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TextBox 171"/>
            <p:cNvSpPr txBox="1"/>
            <p:nvPr/>
          </p:nvSpPr>
          <p:spPr>
            <a:xfrm>
              <a:off x="0" y="-19050"/>
              <a:ext cx="259491" cy="69040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72" name="AutoShape 172"/>
          <p:cNvSpPr/>
          <p:nvPr/>
        </p:nvSpPr>
        <p:spPr>
          <a:xfrm flipH="1" flipV="1">
            <a:off x="4453559" y="4193519"/>
            <a:ext cx="4762" cy="3153021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3" name="TextBox 173"/>
          <p:cNvSpPr txBox="1"/>
          <p:nvPr/>
        </p:nvSpPr>
        <p:spPr>
          <a:xfrm>
            <a:off x="1278026" y="414934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All professional levels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1280609" y="4431019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3" tooltip="https://education.gov.scot/professional-learning/leading-professional-learning/inclusion-wellbeing-and-equalities-framework/"/>
              </a:rPr>
              <a:t>Inclusion, Wellbeing and Equalities PL Framework</a:t>
            </a:r>
          </a:p>
        </p:txBody>
      </p:sp>
      <p:sp>
        <p:nvSpPr>
          <p:cNvPr id="175" name="AutoShape 175"/>
          <p:cNvSpPr/>
          <p:nvPr/>
        </p:nvSpPr>
        <p:spPr>
          <a:xfrm>
            <a:off x="4899867" y="4459282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76" name="Group 176"/>
          <p:cNvGrpSpPr/>
          <p:nvPr/>
        </p:nvGrpSpPr>
        <p:grpSpPr>
          <a:xfrm>
            <a:off x="5000416" y="4298294"/>
            <a:ext cx="11832688" cy="320100"/>
            <a:chOff x="0" y="0"/>
            <a:chExt cx="3116428" cy="84306"/>
          </a:xfrm>
        </p:grpSpPr>
        <p:sp>
          <p:nvSpPr>
            <p:cNvPr id="177" name="Freeform 17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8" name="TextBox 17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79" name="TextBox 179"/>
          <p:cNvSpPr txBox="1"/>
          <p:nvPr/>
        </p:nvSpPr>
        <p:spPr>
          <a:xfrm>
            <a:off x="5102366" y="4339731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80" name="AutoShape 180"/>
          <p:cNvSpPr/>
          <p:nvPr/>
        </p:nvSpPr>
        <p:spPr>
          <a:xfrm>
            <a:off x="4910271" y="5017506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81" name="Group 181"/>
          <p:cNvGrpSpPr/>
          <p:nvPr/>
        </p:nvGrpSpPr>
        <p:grpSpPr>
          <a:xfrm>
            <a:off x="5010820" y="4856518"/>
            <a:ext cx="11832688" cy="320100"/>
            <a:chOff x="0" y="0"/>
            <a:chExt cx="3116428" cy="84306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4" name="TextBox 184"/>
          <p:cNvSpPr txBox="1"/>
          <p:nvPr/>
        </p:nvSpPr>
        <p:spPr>
          <a:xfrm>
            <a:off x="5112770" y="4897955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85" name="AutoShape 185"/>
          <p:cNvSpPr/>
          <p:nvPr/>
        </p:nvSpPr>
        <p:spPr>
          <a:xfrm>
            <a:off x="4945481" y="5575731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86" name="Group 186"/>
          <p:cNvGrpSpPr/>
          <p:nvPr/>
        </p:nvGrpSpPr>
        <p:grpSpPr>
          <a:xfrm>
            <a:off x="5046030" y="5414743"/>
            <a:ext cx="11832688" cy="320100"/>
            <a:chOff x="0" y="0"/>
            <a:chExt cx="3116428" cy="84306"/>
          </a:xfrm>
        </p:grpSpPr>
        <p:sp>
          <p:nvSpPr>
            <p:cNvPr id="187" name="Freeform 18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8" name="TextBox 18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9" name="TextBox 189"/>
          <p:cNvSpPr txBox="1"/>
          <p:nvPr/>
        </p:nvSpPr>
        <p:spPr>
          <a:xfrm>
            <a:off x="5147980" y="5456180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90" name="AutoShape 190"/>
          <p:cNvSpPr/>
          <p:nvPr/>
        </p:nvSpPr>
        <p:spPr>
          <a:xfrm>
            <a:off x="4945481" y="6095856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91" name="Group 191"/>
          <p:cNvGrpSpPr/>
          <p:nvPr/>
        </p:nvGrpSpPr>
        <p:grpSpPr>
          <a:xfrm>
            <a:off x="5046030" y="5934868"/>
            <a:ext cx="11832688" cy="320100"/>
            <a:chOff x="0" y="0"/>
            <a:chExt cx="3116428" cy="84306"/>
          </a:xfrm>
        </p:grpSpPr>
        <p:sp>
          <p:nvSpPr>
            <p:cNvPr id="192" name="Freeform 192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3" name="TextBox 193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4" name="TextBox 194"/>
          <p:cNvSpPr txBox="1"/>
          <p:nvPr/>
        </p:nvSpPr>
        <p:spPr>
          <a:xfrm>
            <a:off x="5147980" y="5976305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1278026" y="4951918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4" tooltip="https://education.gov.scot/resources/supporting-care-experienced-learners-who-are-adopted/"/>
              </a:rPr>
              <a:t>Supporting Care Experience Learners Who Are Adopted 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1280609" y="555645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5" tooltip="https://education.gov.scot/resources/keeping-the-promise-award-programme/"/>
              </a:rPr>
              <a:t>Keeping The Promise Award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1270915" y="5972581"/>
            <a:ext cx="3104852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6" tooltip="https://education.gov.scot/resources/supporting-young-carers-in-education/"/>
              </a:rPr>
              <a:t>Supporting Young Carers in Education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1248151" y="6492706"/>
            <a:ext cx="199667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7" tooltip="https://education.gov.scot/resources/keeping-trauma-in-mind/"/>
              </a:rPr>
              <a:t>Keeping Trauma in Mind</a:t>
            </a:r>
          </a:p>
        </p:txBody>
      </p:sp>
      <p:sp>
        <p:nvSpPr>
          <p:cNvPr id="199" name="AutoShape 199"/>
          <p:cNvSpPr/>
          <p:nvPr/>
        </p:nvSpPr>
        <p:spPr>
          <a:xfrm>
            <a:off x="4945481" y="6615980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0" name="Group 200"/>
          <p:cNvGrpSpPr/>
          <p:nvPr/>
        </p:nvGrpSpPr>
        <p:grpSpPr>
          <a:xfrm>
            <a:off x="5046030" y="6454993"/>
            <a:ext cx="11832688" cy="320100"/>
            <a:chOff x="0" y="0"/>
            <a:chExt cx="3116428" cy="84306"/>
          </a:xfrm>
        </p:grpSpPr>
        <p:sp>
          <p:nvSpPr>
            <p:cNvPr id="201" name="Freeform 201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2" name="TextBox 202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3" name="TextBox 203"/>
          <p:cNvSpPr txBox="1"/>
          <p:nvPr/>
        </p:nvSpPr>
        <p:spPr>
          <a:xfrm>
            <a:off x="5147980" y="6496429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Series of webinars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1243215" y="6952346"/>
            <a:ext cx="199667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8" tooltip="https://education.gov.scot/resources/promoting-positive-relationships-and-behaviour-in-educational-settings/"/>
              </a:rPr>
              <a:t>Relationships Matter</a:t>
            </a:r>
          </a:p>
        </p:txBody>
      </p:sp>
      <p:sp>
        <p:nvSpPr>
          <p:cNvPr id="205" name="AutoShape 205"/>
          <p:cNvSpPr/>
          <p:nvPr/>
        </p:nvSpPr>
        <p:spPr>
          <a:xfrm>
            <a:off x="4945479" y="7075621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6" name="Group 206"/>
          <p:cNvGrpSpPr/>
          <p:nvPr/>
        </p:nvGrpSpPr>
        <p:grpSpPr>
          <a:xfrm>
            <a:off x="5046028" y="6914633"/>
            <a:ext cx="11832688" cy="320100"/>
            <a:chOff x="0" y="0"/>
            <a:chExt cx="3116428" cy="84306"/>
          </a:xfrm>
        </p:grpSpPr>
        <p:sp>
          <p:nvSpPr>
            <p:cNvPr id="207" name="Freeform 20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TextBox 20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9" name="TextBox 209"/>
          <p:cNvSpPr txBox="1"/>
          <p:nvPr/>
        </p:nvSpPr>
        <p:spPr>
          <a:xfrm>
            <a:off x="5147978" y="6956070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Series of webinars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hlinkClick r:id="rId2" tooltip="https://education.gov.scot/events/"/>
          </p:cNvPr>
          <p:cNvSpPr/>
          <p:nvPr/>
        </p:nvSpPr>
        <p:spPr>
          <a:xfrm>
            <a:off x="1337039" y="1028700"/>
            <a:ext cx="7806961" cy="631012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3" name="AutoShape 3"/>
          <p:cNvSpPr/>
          <p:nvPr/>
        </p:nvSpPr>
        <p:spPr>
          <a:xfrm>
            <a:off x="9457674" y="1028700"/>
            <a:ext cx="7493287" cy="525274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AutoShape 4"/>
          <p:cNvSpPr/>
          <p:nvPr/>
        </p:nvSpPr>
        <p:spPr>
          <a:xfrm>
            <a:off x="9457674" y="6586249"/>
            <a:ext cx="7493287" cy="309343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5" name="Freeform 5">
            <a:hlinkClick r:id="rId2" tooltip="https://education.gov.scot/events/"/>
          </p:cNvPr>
          <p:cNvSpPr/>
          <p:nvPr/>
        </p:nvSpPr>
        <p:spPr>
          <a:xfrm>
            <a:off x="3886333" y="6281589"/>
            <a:ext cx="2708373" cy="839596"/>
          </a:xfrm>
          <a:custGeom>
            <a:avLst/>
            <a:gdLst/>
            <a:ahLst/>
            <a:cxnLst/>
            <a:rect l="l" t="t" r="r" b="b"/>
            <a:pathLst>
              <a:path w="2708373" h="839596">
                <a:moveTo>
                  <a:pt x="0" y="0"/>
                </a:moveTo>
                <a:lnTo>
                  <a:pt x="2708373" y="0"/>
                </a:lnTo>
                <a:lnTo>
                  <a:pt x="2708373" y="839595"/>
                </a:lnTo>
                <a:lnTo>
                  <a:pt x="0" y="83959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>
            <a:hlinkClick r:id="rId5" tooltip="https://education.gov.scot/professional-learning/"/>
          </p:cNvPr>
          <p:cNvSpPr/>
          <p:nvPr/>
        </p:nvSpPr>
        <p:spPr>
          <a:xfrm>
            <a:off x="11863746" y="5180430"/>
            <a:ext cx="2681142" cy="831154"/>
          </a:xfrm>
          <a:custGeom>
            <a:avLst/>
            <a:gdLst/>
            <a:ahLst/>
            <a:cxnLst/>
            <a:rect l="l" t="t" r="r" b="b"/>
            <a:pathLst>
              <a:path w="2681142" h="831154">
                <a:moveTo>
                  <a:pt x="0" y="0"/>
                </a:moveTo>
                <a:lnTo>
                  <a:pt x="2681142" y="0"/>
                </a:lnTo>
                <a:lnTo>
                  <a:pt x="2681142" y="831154"/>
                </a:lnTo>
                <a:lnTo>
                  <a:pt x="0" y="83115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AutoShape 7">
            <a:hlinkClick r:id="rId2" tooltip="https://education.gov.scot/events/"/>
          </p:cNvPr>
          <p:cNvSpPr/>
          <p:nvPr/>
        </p:nvSpPr>
        <p:spPr>
          <a:xfrm>
            <a:off x="1201849" y="7605521"/>
            <a:ext cx="7942151" cy="207416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/>
          <p:nvPr/>
        </p:nvSpPr>
        <p:spPr>
          <a:xfrm>
            <a:off x="10878762" y="6644609"/>
            <a:ext cx="4651112" cy="2976711"/>
          </a:xfrm>
          <a:custGeom>
            <a:avLst/>
            <a:gdLst/>
            <a:ahLst/>
            <a:cxnLst/>
            <a:rect l="l" t="t" r="r" b="b"/>
            <a:pathLst>
              <a:path w="4651112" h="2976711">
                <a:moveTo>
                  <a:pt x="0" y="0"/>
                </a:moveTo>
                <a:lnTo>
                  <a:pt x="4651111" y="0"/>
                </a:lnTo>
                <a:lnTo>
                  <a:pt x="4651111" y="2976712"/>
                </a:lnTo>
                <a:lnTo>
                  <a:pt x="0" y="297671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9"/>
          <p:cNvSpPr txBox="1"/>
          <p:nvPr/>
        </p:nvSpPr>
        <p:spPr>
          <a:xfrm>
            <a:off x="2056164" y="2405673"/>
            <a:ext cx="6553618" cy="36059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42"/>
              </a:lnSpc>
            </a:pPr>
            <a:r>
              <a:rPr lang="en-US" sz="2300" spc="105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Education Scotland’s professional learning service includes a large number of events designed to support teachers, practitioners and leaders, including updates on the Curriculum Improvement Cycle. You can view events as a list (the default accessible setting) or change it to a calendar view.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630723" y="1541806"/>
            <a:ext cx="5404501" cy="8214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71"/>
              </a:lnSpc>
              <a:spcBef>
                <a:spcPct val="0"/>
              </a:spcBef>
            </a:pPr>
            <a:r>
              <a:rPr lang="en-US" sz="5199" b="1" spc="623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EVENTS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174074" y="1551331"/>
            <a:ext cx="6060487" cy="9806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62"/>
              </a:lnSpc>
              <a:spcBef>
                <a:spcPct val="0"/>
              </a:spcBef>
            </a:pPr>
            <a:r>
              <a:rPr lang="en-US" sz="3299" b="1" spc="395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PROFESSIONAL LEARNING ACTIVITIES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377567" y="2715476"/>
            <a:ext cx="5856994" cy="22628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42"/>
              </a:lnSpc>
            </a:pPr>
            <a:r>
              <a:rPr lang="en-US" sz="2300" spc="105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More than one hundred professional learning modules can be accessed via a login by individuals or undertaken in groups to deepen knowledge on a range of topics. 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302729" y="7774398"/>
            <a:ext cx="6060487" cy="5234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62"/>
              </a:lnSpc>
              <a:spcBef>
                <a:spcPct val="0"/>
              </a:spcBef>
            </a:pPr>
            <a:r>
              <a:rPr lang="en-US" sz="3299" b="1" spc="395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COMING SOON...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056164" y="8355042"/>
            <a:ext cx="6553618" cy="1189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2000" spc="92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Mathematics and numeracy self-evaluation framework and a new programme offer around Leading Change in Mathematics.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A202C0522F0F409B43357548A4E9C4" ma:contentTypeVersion="20" ma:contentTypeDescription="Create a new document." ma:contentTypeScope="" ma:versionID="850ad9d8c4870cc342d5ff67bcd29868">
  <xsd:schema xmlns:xsd="http://www.w3.org/2001/XMLSchema" xmlns:xs="http://www.w3.org/2001/XMLSchema" xmlns:p="http://schemas.microsoft.com/office/2006/metadata/properties" xmlns:ns1="http://schemas.microsoft.com/sharepoint/v3" xmlns:ns3="5059d760-0be9-4ca6-8b04-97d91714ec38" xmlns:ns4="310983a1-e74f-4daa-b613-812dce9bb980" targetNamespace="http://schemas.microsoft.com/office/2006/metadata/properties" ma:root="true" ma:fieldsID="a8a8024c3e80d3c51c32c3ca052af520" ns1:_="" ns3:_="" ns4:_="">
    <xsd:import namespace="http://schemas.microsoft.com/sharepoint/v3"/>
    <xsd:import namespace="5059d760-0be9-4ca6-8b04-97d91714ec38"/>
    <xsd:import namespace="310983a1-e74f-4daa-b613-812dce9bb9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9d760-0be9-4ca6-8b04-97d91714ec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983a1-e74f-4daa-b613-812dce9bb9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5059d760-0be9-4ca6-8b04-97d91714ec38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6ED7D4-6CE3-47E0-A479-799BF0D3CD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59d760-0be9-4ca6-8b04-97d91714ec38"/>
    <ds:schemaRef ds:uri="310983a1-e74f-4daa-b613-812dce9bb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A00C8-5165-4767-926F-38CC35212BD1}">
  <ds:schemaRefs>
    <ds:schemaRef ds:uri="310983a1-e74f-4daa-b613-812dce9bb98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sharepoint/v3"/>
    <ds:schemaRef ds:uri="5059d760-0be9-4ca6-8b04-97d91714ec38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292C08-D0AD-4720-8449-5CFC12861D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505</Words>
  <Application>Microsoft Office PowerPoint</Application>
  <PresentationFormat>Custom</PresentationFormat>
  <Paragraphs>179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Aptos</vt:lpstr>
      <vt:lpstr>Codec Pro Bold</vt:lpstr>
      <vt:lpstr>Codec Pro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Scotland draft 2025/26 brochure</dc:title>
  <dc:creator>Mccaffery L (Lise)</dc:creator>
  <cp:lastModifiedBy>Lesley Archibald</cp:lastModifiedBy>
  <cp:revision>9</cp:revision>
  <dcterms:created xsi:type="dcterms:W3CDTF">2006-08-16T00:00:00Z</dcterms:created>
  <dcterms:modified xsi:type="dcterms:W3CDTF">2025-08-08T11:26:09Z</dcterms:modified>
  <dc:identifier>DAGiQuPxe8w</dc:identifier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0x010100E1A202C0522F0F409B43357548A4E9C4</vt:lpwstr>
  </property>
</Properties>
</file>