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8"/>
  </p:notesMasterIdLst>
  <p:sldIdLst>
    <p:sldId id="433" r:id="rId7"/>
    <p:sldId id="435" r:id="rId8"/>
    <p:sldId id="339" r:id="rId9"/>
    <p:sldId id="266" r:id="rId10"/>
    <p:sldId id="272" r:id="rId11"/>
    <p:sldId id="438" r:id="rId12"/>
    <p:sldId id="342" r:id="rId13"/>
    <p:sldId id="340" r:id="rId14"/>
    <p:sldId id="341" r:id="rId15"/>
    <p:sldId id="434" r:id="rId16"/>
    <p:sldId id="439" r:id="rId17"/>
    <p:sldId id="279" r:id="rId18"/>
    <p:sldId id="436" r:id="rId19"/>
    <p:sldId id="283" r:id="rId20"/>
    <p:sldId id="344" r:id="rId21"/>
    <p:sldId id="343" r:id="rId22"/>
    <p:sldId id="264" r:id="rId23"/>
    <p:sldId id="260" r:id="rId24"/>
    <p:sldId id="335" r:id="rId25"/>
    <p:sldId id="338" r:id="rId26"/>
    <p:sldId id="442" r:id="rId27"/>
    <p:sldId id="345" r:id="rId28"/>
    <p:sldId id="441" r:id="rId29"/>
    <p:sldId id="292" r:id="rId30"/>
    <p:sldId id="275" r:id="rId31"/>
    <p:sldId id="296" r:id="rId32"/>
    <p:sldId id="294" r:id="rId33"/>
    <p:sldId id="290" r:id="rId34"/>
    <p:sldId id="430" r:id="rId35"/>
    <p:sldId id="437" r:id="rId36"/>
    <p:sldId id="27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A3D"/>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CF9E2-FDBD-455C-A4C4-023599603139}" v="1437" dt="2024-08-28T07:25:10.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7" autoAdjust="0"/>
    <p:restoredTop sz="70975" autoAdjust="0"/>
  </p:normalViewPr>
  <p:slideViewPr>
    <p:cSldViewPr snapToGrid="0">
      <p:cViewPr varScale="1">
        <p:scale>
          <a:sx n="57" d="100"/>
          <a:sy n="57" d="100"/>
        </p:scale>
        <p:origin x="558"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95B61-69EA-40FB-90EA-2C0ECDEDCFE3}" type="datetimeFigureOut">
              <a:rPr lang="en-GB" smtClean="0"/>
              <a:t>10/09/2024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44941-22E3-4999-8158-D4DC6EE5B4DF}" type="slidenum">
              <a:rPr lang="en-GB" smtClean="0"/>
              <a:t>‹#›</a:t>
            </a:fld>
            <a:endParaRPr lang="en-GB"/>
          </a:p>
        </p:txBody>
      </p:sp>
    </p:spTree>
    <p:extLst>
      <p:ext uri="{BB962C8B-B14F-4D97-AF65-F5344CB8AC3E}">
        <p14:creationId xmlns:p14="http://schemas.microsoft.com/office/powerpoint/2010/main" val="418868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rereview.scot/conclusions/independent-care-review-repor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hepromise.scot/resources/2020/keepthepromise-education.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P2H0GzxmLK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Welcome everyone. I’d like to start by telling you a little bit about the Keeping the Promise Award. It was originally created in North Lanarkshire Council by a broad range of staff to support children and young people, who are care experienced on their journey through early years, school and beyond. Everyone involved in creating the original Award and this refreshed Award wanted to create a vehicle to raise awareness of care experienced children and young people and some of the challenges they face. It was designed to develop our understanding around the national commitment made by the Scottish Government and supported by (Insert Local Authority name) to improve the learning experience and educational outcomes of our care experienced young people. The professional learning in the Award helps us identify our responsibilities to these learners. The Award itself is a way to recognise educational settings who are striving to understand and meet the needs of these learners and in their delivery of support to them. The Award is simple and straightforward. It consists of two short training sessions delivered in conjunction with an e-learning course. When completed by a threshold of staff in an educational setting the establishment will receive accreditation for The Keeping the Promise Award. This first session covers the national context, the terminology around care experience and </a:t>
            </a:r>
            <a:r>
              <a:rPr lang="en-GB" sz="1800" dirty="0">
                <a:effectLst/>
                <a:highlight>
                  <a:srgbClr val="FFFF00"/>
                </a:highlight>
                <a:latin typeface="Calibri" panose="020F0502020204030204" pitchFamily="34" charset="0"/>
                <a:ea typeface="Calibri" panose="020F0502020204030204" pitchFamily="34" charset="0"/>
              </a:rPr>
              <a:t>‘good’</a:t>
            </a:r>
            <a:r>
              <a:rPr lang="en-GB" sz="1800" dirty="0">
                <a:effectLst/>
                <a:latin typeface="Calibri" panose="020F0502020204030204" pitchFamily="34" charset="0"/>
                <a:ea typeface="Calibri" panose="020F0502020204030204" pitchFamily="34" charset="0"/>
              </a:rPr>
              <a:t> parenting </a:t>
            </a:r>
            <a:r>
              <a:rPr lang="en-GB" sz="1800" dirty="0">
                <a:effectLst/>
                <a:highlight>
                  <a:srgbClr val="FFFF00"/>
                </a:highlight>
                <a:latin typeface="Calibri" panose="020F0502020204030204" pitchFamily="34" charset="0"/>
                <a:ea typeface="Calibri" panose="020F0502020204030204" pitchFamily="34" charset="0"/>
              </a:rPr>
              <a:t>(referred to as corporate parenting)</a:t>
            </a:r>
            <a:r>
              <a:rPr lang="en-GB" sz="1800" dirty="0">
                <a:effectLst/>
                <a:latin typeface="Calibri" panose="020F0502020204030204" pitchFamily="34" charset="0"/>
                <a:ea typeface="Calibri" panose="020F0502020204030204" pitchFamily="34" charset="0"/>
              </a:rPr>
              <a:t>, The Promise and what all this means for our practice. Throughout the session where possible the voice and lived experience of care experienced children and young people has been used.  Hopefully this session will demonstrate the positive impact both education itself and ‘we’, practitioners, can have on care experienced children and young people’s lives and learning.</a:t>
            </a:r>
          </a:p>
        </p:txBody>
      </p:sp>
      <p:sp>
        <p:nvSpPr>
          <p:cNvPr id="4" name="Slide Number Placeholder 3"/>
          <p:cNvSpPr>
            <a:spLocks noGrp="1"/>
          </p:cNvSpPr>
          <p:nvPr>
            <p:ph type="sldNum" sz="quarter" idx="10"/>
          </p:nvPr>
        </p:nvSpPr>
        <p:spPr/>
        <p:txBody>
          <a:bodyPr/>
          <a:lstStyle/>
          <a:p>
            <a:fld id="{CFC44941-22E3-4999-8158-D4DC6EE5B4DF}" type="slidenum">
              <a:rPr lang="en-GB" smtClean="0"/>
              <a:t>1</a:t>
            </a:fld>
            <a:endParaRPr lang="en-GB"/>
          </a:p>
        </p:txBody>
      </p:sp>
    </p:spTree>
    <p:extLst>
      <p:ext uri="{BB962C8B-B14F-4D97-AF65-F5344CB8AC3E}">
        <p14:creationId xmlns:p14="http://schemas.microsoft.com/office/powerpoint/2010/main" val="165859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pause from the numbers it’s always good to reflect on the fact that each number is a child or young person in our care. How do we influence their lives? And what can education mean to them? Let’s hear from another young person with care experience who now works herself as a Senior Development Officer with </a:t>
            </a:r>
            <a:r>
              <a:rPr lang="en-GB" dirty="0" err="1"/>
              <a:t>Includem</a:t>
            </a:r>
            <a:r>
              <a:rPr lang="en-GB" dirty="0"/>
              <a:t> which is a Scottish Charity supporting children, young people, and their families to transform their lives.</a:t>
            </a:r>
          </a:p>
        </p:txBody>
      </p:sp>
      <p:sp>
        <p:nvSpPr>
          <p:cNvPr id="4" name="Slide Number Placeholder 3"/>
          <p:cNvSpPr>
            <a:spLocks noGrp="1"/>
          </p:cNvSpPr>
          <p:nvPr>
            <p:ph type="sldNum" sz="quarter" idx="5"/>
          </p:nvPr>
        </p:nvSpPr>
        <p:spPr/>
        <p:txBody>
          <a:bodyPr/>
          <a:lstStyle/>
          <a:p>
            <a:fld id="{CFC44941-22E3-4999-8158-D4DC6EE5B4DF}" type="slidenum">
              <a:rPr lang="en-GB" smtClean="0"/>
              <a:t>10</a:t>
            </a:fld>
            <a:endParaRPr lang="en-GB"/>
          </a:p>
        </p:txBody>
      </p:sp>
    </p:spTree>
    <p:extLst>
      <p:ext uri="{BB962C8B-B14F-4D97-AF65-F5344CB8AC3E}">
        <p14:creationId xmlns:p14="http://schemas.microsoft.com/office/powerpoint/2010/main" val="135558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Film</a:t>
            </a:r>
          </a:p>
        </p:txBody>
      </p:sp>
      <p:sp>
        <p:nvSpPr>
          <p:cNvPr id="4" name="Slide Number Placeholder 3"/>
          <p:cNvSpPr>
            <a:spLocks noGrp="1"/>
          </p:cNvSpPr>
          <p:nvPr>
            <p:ph type="sldNum" sz="quarter" idx="5"/>
          </p:nvPr>
        </p:nvSpPr>
        <p:spPr/>
        <p:txBody>
          <a:bodyPr/>
          <a:lstStyle/>
          <a:p>
            <a:fld id="{CFC44941-22E3-4999-8158-D4DC6EE5B4DF}" type="slidenum">
              <a:rPr lang="en-GB" smtClean="0"/>
              <a:t>11</a:t>
            </a:fld>
            <a:endParaRPr lang="en-GB"/>
          </a:p>
        </p:txBody>
      </p:sp>
    </p:spTree>
    <p:extLst>
      <p:ext uri="{BB962C8B-B14F-4D97-AF65-F5344CB8AC3E}">
        <p14:creationId xmlns:p14="http://schemas.microsoft.com/office/powerpoint/2010/main" val="217121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move on to our legal duties towards children and young people who are care experienced.  Let’s start from our current understanding of this expression ‘Corporate Parent’.</a:t>
            </a:r>
          </a:p>
          <a:p>
            <a:endParaRPr lang="en-GB" dirty="0"/>
          </a:p>
          <a:p>
            <a:r>
              <a:rPr lang="en-GB" dirty="0"/>
              <a:t>OPTIONAL ACTIVITY: This could be carried out as a discussion, or you could create a </a:t>
            </a:r>
            <a:r>
              <a:rPr lang="en-GB" dirty="0" err="1"/>
              <a:t>Menti</a:t>
            </a:r>
            <a:r>
              <a:rPr lang="en-GB" dirty="0"/>
              <a:t>, </a:t>
            </a:r>
            <a:r>
              <a:rPr lang="en-GB" dirty="0" err="1"/>
              <a:t>Jamboard</a:t>
            </a:r>
            <a:r>
              <a:rPr lang="en-GB" dirty="0"/>
              <a:t> or similar to capture responses – word clouds are also great for this.</a:t>
            </a:r>
          </a:p>
        </p:txBody>
      </p:sp>
      <p:sp>
        <p:nvSpPr>
          <p:cNvPr id="4" name="Slide Number Placeholder 3"/>
          <p:cNvSpPr>
            <a:spLocks noGrp="1"/>
          </p:cNvSpPr>
          <p:nvPr>
            <p:ph type="sldNum" sz="quarter" idx="5"/>
          </p:nvPr>
        </p:nvSpPr>
        <p:spPr/>
        <p:txBody>
          <a:bodyPr/>
          <a:lstStyle/>
          <a:p>
            <a:fld id="{CFC44941-22E3-4999-8158-D4DC6EE5B4DF}" type="slidenum">
              <a:rPr lang="en-GB" smtClean="0"/>
              <a:t>12</a:t>
            </a:fld>
            <a:endParaRPr lang="en-GB"/>
          </a:p>
        </p:txBody>
      </p:sp>
    </p:spTree>
    <p:extLst>
      <p:ext uri="{BB962C8B-B14F-4D97-AF65-F5344CB8AC3E}">
        <p14:creationId xmlns:p14="http://schemas.microsoft.com/office/powerpoint/2010/main" val="382039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p>
        </p:txBody>
      </p:sp>
      <p:sp>
        <p:nvSpPr>
          <p:cNvPr id="4" name="Slide Number Placeholder 3"/>
          <p:cNvSpPr>
            <a:spLocks noGrp="1"/>
          </p:cNvSpPr>
          <p:nvPr>
            <p:ph type="sldNum" sz="quarter" idx="5"/>
          </p:nvPr>
        </p:nvSpPr>
        <p:spPr/>
        <p:txBody>
          <a:bodyPr/>
          <a:lstStyle/>
          <a:p>
            <a:fld id="{CFC44941-22E3-4999-8158-D4DC6EE5B4DF}" type="slidenum">
              <a:rPr lang="en-GB" smtClean="0"/>
              <a:t>13</a:t>
            </a:fld>
            <a:endParaRPr lang="en-GB"/>
          </a:p>
        </p:txBody>
      </p:sp>
    </p:spTree>
    <p:extLst>
      <p:ext uri="{BB962C8B-B14F-4D97-AF65-F5344CB8AC3E}">
        <p14:creationId xmlns:p14="http://schemas.microsoft.com/office/powerpoint/2010/main" val="3075874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2014 Children and Young People’s Act there are 26 Corporate Parent public bodies listed. These Corporate Parents have legal duties under the Act. </a:t>
            </a:r>
          </a:p>
          <a:p>
            <a:r>
              <a:rPr lang="en-GB" dirty="0"/>
              <a:t>Many of these Corporate Parents are large umbrella entities such as local authorities. </a:t>
            </a:r>
          </a:p>
          <a:p>
            <a:r>
              <a:rPr lang="en-GB" dirty="0"/>
              <a:t>This means, however, that every single employee within each of the 32 local authorities is a corporate parent, and as such has legal duties towards care experienced people. </a:t>
            </a:r>
          </a:p>
          <a:p>
            <a:r>
              <a:rPr lang="en-GB" dirty="0"/>
              <a:t>Another example is Education Scotland As an Executive Agency of the government acts on the instruction of Scottish Ministers and is also a corporate parent. </a:t>
            </a:r>
          </a:p>
          <a:p>
            <a:r>
              <a:rPr lang="en-GB" dirty="0"/>
              <a:t>All these corporate parents collectively have a legal duty to coordinate their efforts to support care experienced people.</a:t>
            </a:r>
          </a:p>
        </p:txBody>
      </p:sp>
      <p:sp>
        <p:nvSpPr>
          <p:cNvPr id="4" name="Slide Number Placeholder 3"/>
          <p:cNvSpPr>
            <a:spLocks noGrp="1"/>
          </p:cNvSpPr>
          <p:nvPr>
            <p:ph type="sldNum" sz="quarter" idx="5"/>
          </p:nvPr>
        </p:nvSpPr>
        <p:spPr/>
        <p:txBody>
          <a:bodyPr/>
          <a:lstStyle/>
          <a:p>
            <a:fld id="{CFC44941-22E3-4999-8158-D4DC6EE5B4DF}" type="slidenum">
              <a:rPr lang="en-GB" smtClean="0"/>
              <a:t>14</a:t>
            </a:fld>
            <a:endParaRPr lang="en-GB"/>
          </a:p>
        </p:txBody>
      </p:sp>
    </p:spTree>
    <p:extLst>
      <p:ext uri="{BB962C8B-B14F-4D97-AF65-F5344CB8AC3E}">
        <p14:creationId xmlns:p14="http://schemas.microsoft.com/office/powerpoint/2010/main" val="34179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quote from The Promise Report, 2020, in they say that they have deliberately avoided using the term corporate parent.</a:t>
            </a:r>
          </a:p>
          <a:p>
            <a:endParaRPr lang="en-GB" dirty="0"/>
          </a:p>
          <a:p>
            <a:r>
              <a:rPr lang="en-GB" dirty="0"/>
              <a:t>Read the quote from Nevertheless…..</a:t>
            </a:r>
          </a:p>
          <a:p>
            <a:endParaRPr lang="en-GB" dirty="0"/>
          </a:p>
          <a:p>
            <a:r>
              <a:rPr lang="en-GB" dirty="0"/>
              <a:t>Care experienced children and young people, through the Review, also told us that they found the care system ‘cold, overly professionalised and uncaring’.</a:t>
            </a:r>
          </a:p>
        </p:txBody>
      </p:sp>
      <p:sp>
        <p:nvSpPr>
          <p:cNvPr id="4" name="Slide Number Placeholder 3"/>
          <p:cNvSpPr>
            <a:spLocks noGrp="1"/>
          </p:cNvSpPr>
          <p:nvPr>
            <p:ph type="sldNum" sz="quarter" idx="5"/>
          </p:nvPr>
        </p:nvSpPr>
        <p:spPr/>
        <p:txBody>
          <a:bodyPr/>
          <a:lstStyle/>
          <a:p>
            <a:fld id="{CFC44941-22E3-4999-8158-D4DC6EE5B4DF}" type="slidenum">
              <a:rPr lang="en-GB" smtClean="0"/>
              <a:t>15</a:t>
            </a:fld>
            <a:endParaRPr lang="en-GB"/>
          </a:p>
        </p:txBody>
      </p:sp>
    </p:spTree>
    <p:extLst>
      <p:ext uri="{BB962C8B-B14F-4D97-AF65-F5344CB8AC3E}">
        <p14:creationId xmlns:p14="http://schemas.microsoft.com/office/powerpoint/2010/main" val="32783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Play the film (4 min 21 sec)</a:t>
            </a:r>
            <a:r>
              <a:rPr lang="en-GB" sz="1800" b="1"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https://www.youtube.com/watch?v=G3BWDSyBQgg </a:t>
            </a:r>
          </a:p>
        </p:txBody>
      </p:sp>
      <p:sp>
        <p:nvSpPr>
          <p:cNvPr id="4" name="Slide Number Placeholder 3"/>
          <p:cNvSpPr>
            <a:spLocks noGrp="1"/>
          </p:cNvSpPr>
          <p:nvPr>
            <p:ph type="sldNum" sz="quarter" idx="5"/>
          </p:nvPr>
        </p:nvSpPr>
        <p:spPr/>
        <p:txBody>
          <a:bodyPr/>
          <a:lstStyle/>
          <a:p>
            <a:fld id="{CFC44941-22E3-4999-8158-D4DC6EE5B4DF}" type="slidenum">
              <a:rPr lang="en-GB" smtClean="0"/>
              <a:t>16</a:t>
            </a:fld>
            <a:endParaRPr lang="en-GB"/>
          </a:p>
        </p:txBody>
      </p:sp>
    </p:spTree>
    <p:extLst>
      <p:ext uri="{BB962C8B-B14F-4D97-AF65-F5344CB8AC3E}">
        <p14:creationId xmlns:p14="http://schemas.microsoft.com/office/powerpoint/2010/main" val="1405637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It almost seems too simple but what Chloe has said is completely in line with ‘The ambition for Scotland’s Children’. -&gt;That children grow up </a:t>
            </a:r>
            <a:r>
              <a:rPr lang="en-GB" sz="1800" b="1" dirty="0">
                <a:effectLst/>
                <a:latin typeface="Calibri" panose="020F0502020204030204" pitchFamily="34" charset="0"/>
                <a:ea typeface="Calibri" panose="020F0502020204030204" pitchFamily="34" charset="0"/>
              </a:rPr>
              <a:t>loved, safe, and respected </a:t>
            </a:r>
            <a:r>
              <a:rPr lang="en-GB" sz="1800" dirty="0">
                <a:effectLst/>
                <a:latin typeface="Calibri" panose="020F0502020204030204" pitchFamily="34" charset="0"/>
                <a:ea typeface="Calibri" panose="020F0502020204030204" pitchFamily="34" charset="0"/>
              </a:rPr>
              <a:t>so that they can realise their full potential. </a:t>
            </a:r>
          </a:p>
          <a:p>
            <a:pPr algn="just"/>
            <a:r>
              <a:rPr lang="en-GB" sz="1800" dirty="0">
                <a:effectLst/>
                <a:latin typeface="Calibri" panose="020F0502020204030204" pitchFamily="34" charset="0"/>
                <a:ea typeface="Calibri" panose="020F0502020204030204" pitchFamily="34" charset="0"/>
              </a:rPr>
              <a:t>However we know it takes a village to raise a child. CLD settings, Schools and educational settings in all their forms can have a massive impact on children, their lived experience, and their outcomes. They can ‘be’ the constant in a child’s life even if everything else around them is changing. So this slide reminds us that we have a duty to ensure care experienced children and young people grow up LOVED, SAFE and RESPECTED.</a:t>
            </a:r>
          </a:p>
          <a:p>
            <a:pPr algn="just"/>
            <a:r>
              <a:rPr lang="en-GB" sz="1800">
                <a:effectLst/>
                <a:latin typeface="Calibri" panose="020F0502020204030204" pitchFamily="34" charset="0"/>
                <a:ea typeface="Calibri" panose="020F0502020204030204" pitchFamily="34" charset="0"/>
              </a:rPr>
              <a:t>So how do we know what needs to change to make things better for care experienced children and young people?</a:t>
            </a:r>
          </a:p>
        </p:txBody>
      </p:sp>
      <p:sp>
        <p:nvSpPr>
          <p:cNvPr id="4" name="Slide Number Placeholder 3"/>
          <p:cNvSpPr>
            <a:spLocks noGrp="1"/>
          </p:cNvSpPr>
          <p:nvPr>
            <p:ph type="sldNum" sz="quarter" idx="5"/>
          </p:nvPr>
        </p:nvSpPr>
        <p:spPr/>
        <p:txBody>
          <a:bodyPr/>
          <a:lstStyle/>
          <a:p>
            <a:fld id="{CFC44941-22E3-4999-8158-D4DC6EE5B4DF}" type="slidenum">
              <a:rPr lang="en-GB" smtClean="0"/>
              <a:t>17</a:t>
            </a:fld>
            <a:endParaRPr lang="en-GB"/>
          </a:p>
        </p:txBody>
      </p:sp>
    </p:spTree>
    <p:extLst>
      <p:ext uri="{BB962C8B-B14F-4D97-AF65-F5344CB8AC3E}">
        <p14:creationId xmlns:p14="http://schemas.microsoft.com/office/powerpoint/2010/main" val="146663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The Independent Care Review started in 2016. It was a root and branch review as it was nationally recognised that the current care system wasn’t fit for purpose. The review was overseen by Fiona Duncan. It was extensive and included testimonials from people with lived experiences, families, carers, practitioners, corporate parents, and many other organisations and stakeholders. Over half of the voices noted in The Promise Report following on from the review were from people with lived experience. </a:t>
            </a:r>
          </a:p>
          <a:p>
            <a:pPr algn="just"/>
            <a:r>
              <a:rPr lang="en-GB" sz="1800" dirty="0">
                <a:effectLst/>
                <a:latin typeface="Calibri" panose="020F0502020204030204" pitchFamily="34" charset="0"/>
                <a:ea typeface="Calibri" panose="020F0502020204030204" pitchFamily="34" charset="0"/>
              </a:rPr>
              <a:t>The review took place over a 4 year period up to 2020. It exposed the fact that the care system is hugely complex, confusing and difficult to navigate. For example, there are 44 pieces of legislation, 23 pieces of secondary legislation and 3 International Conventions that govern this thing we call the ‘care system’. </a:t>
            </a:r>
          </a:p>
          <a:p>
            <a:pPr algn="just"/>
            <a:r>
              <a:rPr lang="en-GB" sz="1800" dirty="0">
                <a:effectLst/>
                <a:latin typeface="Calibri" panose="020F0502020204030204" pitchFamily="34" charset="0"/>
                <a:ea typeface="Calibri" panose="020F0502020204030204" pitchFamily="34" charset="0"/>
              </a:rPr>
              <a:t>To get it right for care experienced people we know we need to have a more coordinated and systematic approach. This is where everyone and more specifically Corporate Parents must work together and see a young person with care experience – holistically, in the context of their family and their community, and not just in the context of their learning or another individual aspect of their life – for example their mental health. The Promise was written to try to join up the supports and services around the lives of care experienced people and highlight how care experienced people think things need to change for the care system to be better.</a:t>
            </a:r>
          </a:p>
        </p:txBody>
      </p:sp>
      <p:sp>
        <p:nvSpPr>
          <p:cNvPr id="4" name="Slide Number Placeholder 3"/>
          <p:cNvSpPr>
            <a:spLocks noGrp="1"/>
          </p:cNvSpPr>
          <p:nvPr>
            <p:ph type="sldNum" sz="quarter" idx="5"/>
          </p:nvPr>
        </p:nvSpPr>
        <p:spPr/>
        <p:txBody>
          <a:bodyPr/>
          <a:lstStyle/>
          <a:p>
            <a:fld id="{CFC44941-22E3-4999-8158-D4DC6EE5B4DF}" type="slidenum">
              <a:rPr lang="en-GB" smtClean="0"/>
              <a:t>18</a:t>
            </a:fld>
            <a:endParaRPr lang="en-GB"/>
          </a:p>
        </p:txBody>
      </p:sp>
    </p:spTree>
    <p:extLst>
      <p:ext uri="{BB962C8B-B14F-4D97-AF65-F5344CB8AC3E}">
        <p14:creationId xmlns:p14="http://schemas.microsoft.com/office/powerpoint/2010/main" val="1911470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Promise isn’t one document it is actually 7 different reports including The Promise, The </a:t>
            </a:r>
            <a:r>
              <a:rPr lang="en-GB" dirty="0" err="1"/>
              <a:t>Pinky</a:t>
            </a:r>
            <a:r>
              <a:rPr lang="en-GB" dirty="0"/>
              <a:t> Promise – an easy read version of The Promise, The Rules, The Money, Follow the Money, The Plan, and a Thank you. It’s well worth your while looking further into The Promise and all the documents can be found online. Today we’ll look further at the priorities  outlined in The Promise Plan 21-24 and the core principles of the Promise. These principles and priorities remain relevant today despite running to the end of the Plan. In May 2024 a Promise Route Map was published showing the continuation of the Promise journey from 2024 through to 2030. Later this year Plan 2024-30 will be published which will outline what still needs to be done to realise the Promises that we’ve made to care experienced children and their families. The new Plan will:</a:t>
            </a:r>
          </a:p>
          <a:p>
            <a:pPr marL="171450" indent="-171450">
              <a:lnSpc>
                <a:spcPct val="90000"/>
              </a:lnSpc>
              <a:spcAft>
                <a:spcPts val="600"/>
              </a:spcAft>
              <a:buFont typeface="Arial" panose="020B0604020202020204" pitchFamily="34" charset="0"/>
              <a:buChar char="•"/>
            </a:pPr>
            <a:r>
              <a:rPr lang="en-US" sz="1200" b="0" i="0" dirty="0">
                <a:effectLst/>
              </a:rPr>
              <a:t>Build on what has come before</a:t>
            </a:r>
            <a:endParaRPr lang="en-US" sz="1000" b="0" i="0" dirty="0">
              <a:effectLst/>
            </a:endParaRPr>
          </a:p>
          <a:p>
            <a:pPr marL="171450" indent="-171450">
              <a:lnSpc>
                <a:spcPct val="90000"/>
              </a:lnSpc>
              <a:spcAft>
                <a:spcPts val="600"/>
              </a:spcAft>
              <a:buFont typeface="Arial" panose="020B0604020202020204" pitchFamily="34" charset="0"/>
              <a:buChar char="•"/>
            </a:pPr>
            <a:r>
              <a:rPr lang="en-US" sz="1200" b="0" i="0" dirty="0">
                <a:effectLst/>
              </a:rPr>
              <a:t>Be devised together</a:t>
            </a:r>
            <a:endParaRPr lang="en-US" sz="1000" b="0" i="0" dirty="0">
              <a:effectLst/>
            </a:endParaRPr>
          </a:p>
          <a:p>
            <a:pPr marL="171450" indent="-171450">
              <a:lnSpc>
                <a:spcPct val="90000"/>
              </a:lnSpc>
              <a:spcAft>
                <a:spcPts val="600"/>
              </a:spcAft>
              <a:buFont typeface="Arial" panose="020B0604020202020204" pitchFamily="34" charset="0"/>
              <a:buChar char="•"/>
            </a:pPr>
            <a:r>
              <a:rPr lang="en-US" sz="1200" b="0" i="0" dirty="0">
                <a:effectLst/>
              </a:rPr>
              <a:t>Keep everyone on track</a:t>
            </a:r>
            <a:endParaRPr lang="en-US" sz="1000" b="0" i="0" dirty="0">
              <a:effectLst/>
            </a:endParaRPr>
          </a:p>
          <a:p>
            <a:pPr marL="171450" indent="-171450">
              <a:lnSpc>
                <a:spcPct val="90000"/>
              </a:lnSpc>
              <a:spcAft>
                <a:spcPts val="600"/>
              </a:spcAft>
              <a:buFont typeface="Arial" panose="020B0604020202020204" pitchFamily="34" charset="0"/>
              <a:buChar char="•"/>
            </a:pPr>
            <a:r>
              <a:rPr lang="en-US" sz="1200" b="0" i="0" dirty="0">
                <a:effectLst/>
              </a:rPr>
              <a:t>Belong to everyone involved</a:t>
            </a:r>
            <a:endParaRPr lang="en-US" sz="1000" b="0" i="0" dirty="0">
              <a:effectLst/>
            </a:endParaRPr>
          </a:p>
          <a:p>
            <a:pPr marL="171450" indent="-171450">
              <a:lnSpc>
                <a:spcPct val="90000"/>
              </a:lnSpc>
              <a:spcAft>
                <a:spcPts val="600"/>
              </a:spcAft>
              <a:buFont typeface="Arial" panose="020B0604020202020204" pitchFamily="34" charset="0"/>
              <a:buChar char="•"/>
            </a:pPr>
            <a:r>
              <a:rPr lang="en-US" sz="1200" b="0" i="0" dirty="0">
                <a:effectLst/>
              </a:rPr>
              <a:t>Be live and constantly updated</a:t>
            </a:r>
          </a:p>
          <a:p>
            <a:endParaRPr lang="en-GB" dirty="0"/>
          </a:p>
          <a:p>
            <a:r>
              <a:rPr lang="en-GB" dirty="0"/>
              <a:t> </a:t>
            </a:r>
          </a:p>
          <a:p>
            <a:r>
              <a:rPr lang="en-GB" dirty="0">
                <a:hlinkClick r:id="rId3"/>
              </a:rPr>
              <a:t>Care Review Reports – Independent Care Review</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303319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bullets</a:t>
            </a:r>
          </a:p>
          <a:p>
            <a:endParaRPr lang="en-GB" dirty="0"/>
          </a:p>
          <a:p>
            <a:pPr marL="171450" indent="-171450">
              <a:buFont typeface="Arial" panose="020B0604020202020204" pitchFamily="34" charset="0"/>
              <a:buChar char="•"/>
            </a:pPr>
            <a:r>
              <a:rPr lang="en-GB" dirty="0"/>
              <a:t>This professional learning is for ALL staff who have contact with children and young people and there is an expectation that over time ALL staff complete it</a:t>
            </a:r>
          </a:p>
          <a:p>
            <a:pPr marL="171450" indent="-171450">
              <a:buFont typeface="Arial" panose="020B0604020202020204" pitchFamily="34" charset="0"/>
              <a:buChar char="•"/>
            </a:pPr>
            <a:r>
              <a:rPr lang="en-GB" dirty="0"/>
              <a:t>The information should or could be part of induction training for new staff</a:t>
            </a:r>
          </a:p>
          <a:p>
            <a:pPr marL="171450" indent="-171450">
              <a:buFont typeface="Arial" panose="020B0604020202020204" pitchFamily="34" charset="0"/>
              <a:buChar char="•"/>
            </a:pPr>
            <a:r>
              <a:rPr lang="en-GB" dirty="0"/>
              <a:t>The training should be regularly refreshed - at least every three years (to include refreshed materials)</a:t>
            </a:r>
          </a:p>
          <a:p>
            <a:pPr marL="171450" indent="-171450">
              <a:buFont typeface="Arial" panose="020B0604020202020204" pitchFamily="34" charset="0"/>
              <a:buChar char="•"/>
            </a:pPr>
            <a:r>
              <a:rPr lang="en-GB" sz="1200" dirty="0"/>
              <a:t>Individual participants receive a professional learning I Promise Award on completion of the course.</a:t>
            </a:r>
          </a:p>
          <a:p>
            <a:pPr marL="171450" indent="-171450">
              <a:buFont typeface="Arial" panose="020B0604020202020204" pitchFamily="34" charset="0"/>
              <a:buChar char="•"/>
            </a:pPr>
            <a:r>
              <a:rPr lang="en-GB" sz="1200" dirty="0"/>
              <a:t>To obtain the We Promise Award for a setting, 70% of all staff need to have completed the presentations and e-Learning module</a:t>
            </a:r>
            <a:endParaRPr lang="en-GB" dirty="0"/>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2</a:t>
            </a:fld>
            <a:endParaRPr lang="en-GB"/>
          </a:p>
        </p:txBody>
      </p:sp>
    </p:spTree>
    <p:extLst>
      <p:ext uri="{BB962C8B-B14F-4D97-AF65-F5344CB8AC3E}">
        <p14:creationId xmlns:p14="http://schemas.microsoft.com/office/powerpoint/2010/main" val="2439194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Promise itself has five Foundations which encompasses 84 Promises or commitments made to Care Experienced children and Young People. These commitments have been made by all Scottish Political Parties in their Manifesto’s. Something that had never happened before.</a:t>
            </a:r>
          </a:p>
          <a:p>
            <a:endParaRPr lang="en-GB" dirty="0"/>
          </a:p>
          <a:p>
            <a:r>
              <a:rPr lang="en-GB" dirty="0"/>
              <a:t>Education and our work fits mostly into the ‘Scaffolding’ Foundation. We have to always remember that Education is part of the Scaffolding of Care.</a:t>
            </a:r>
          </a:p>
          <a:p>
            <a:endParaRPr lang="en-GB" dirty="0"/>
          </a:p>
          <a:p>
            <a:r>
              <a:rPr lang="en-GB" dirty="0"/>
              <a:t>The priorities cover all children’s services however the sections outlined in red have particular relevance for us.</a:t>
            </a:r>
          </a:p>
          <a:p>
            <a:endParaRPr lang="en-GB" dirty="0"/>
          </a:p>
          <a:p>
            <a:r>
              <a:rPr lang="en-GB" dirty="0"/>
              <a:t>Describe in more detail (as per your local authority action plan)</a:t>
            </a:r>
          </a:p>
          <a:p>
            <a:endParaRPr lang="en-GB" dirty="0"/>
          </a:p>
          <a:p>
            <a:r>
              <a:rPr lang="en-GB" dirty="0"/>
              <a:t>In the Plan - Principles and Priorities have been identified. The principles recognise the impact of Poverty, the importance of using non-stigmatising language, the fact that we need to listen to </a:t>
            </a:r>
            <a:r>
              <a:rPr lang="en-GB" dirty="0" err="1"/>
              <a:t>CYP</a:t>
            </a:r>
            <a:r>
              <a:rPr lang="en-GB" dirty="0"/>
              <a:t> and their families and uphold their rights. We need to focus on these things - in other words designing services and supports that meets the needs of families rather than asking families to use services and supports that don’t work for them.</a:t>
            </a:r>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3624316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take a closer look at just one of the core principles of The Promise. How does our language around care need to change? These young people from Inverclyde tell us what language they don’t like and what they would prefer.</a:t>
            </a:r>
          </a:p>
        </p:txBody>
      </p:sp>
      <p:sp>
        <p:nvSpPr>
          <p:cNvPr id="4" name="Slide Number Placeholder 3"/>
          <p:cNvSpPr>
            <a:spLocks noGrp="1"/>
          </p:cNvSpPr>
          <p:nvPr>
            <p:ph type="sldNum" sz="quarter" idx="5"/>
          </p:nvPr>
        </p:nvSpPr>
        <p:spPr/>
        <p:txBody>
          <a:bodyPr/>
          <a:lstStyle/>
          <a:p>
            <a:fld id="{CFC44941-22E3-4999-8158-D4DC6EE5B4DF}" type="slidenum">
              <a:rPr lang="en-GB" smtClean="0"/>
              <a:t>21</a:t>
            </a:fld>
            <a:endParaRPr lang="en-GB"/>
          </a:p>
        </p:txBody>
      </p:sp>
    </p:spTree>
    <p:extLst>
      <p:ext uri="{BB962C8B-B14F-4D97-AF65-F5344CB8AC3E}">
        <p14:creationId xmlns:p14="http://schemas.microsoft.com/office/powerpoint/2010/main" val="1424428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take a closer look at just one of the core principles of The Promise. How does our language around care need to change? These young people from Inverclyde tell us what language they don’t like and what they would prefer.</a:t>
            </a:r>
          </a:p>
          <a:p>
            <a:endParaRPr lang="en-GB" dirty="0"/>
          </a:p>
          <a:p>
            <a:r>
              <a:rPr lang="en-GB" dirty="0"/>
              <a:t>AFTER the presentation – Some of the language we’ve heard in the film is so ingrained in how we talk and write about care experienced children and young people that it’ll take time to change however we now need to start to realise the ambition of being LOVED SAFE and </a:t>
            </a:r>
            <a:r>
              <a:rPr lang="en-GB" u="sng" dirty="0"/>
              <a:t>RESPECTED</a:t>
            </a:r>
            <a:r>
              <a:rPr lang="en-GB" dirty="0"/>
              <a:t>.</a:t>
            </a:r>
          </a:p>
        </p:txBody>
      </p:sp>
      <p:sp>
        <p:nvSpPr>
          <p:cNvPr id="4" name="Slide Number Placeholder 3"/>
          <p:cNvSpPr>
            <a:spLocks noGrp="1"/>
          </p:cNvSpPr>
          <p:nvPr>
            <p:ph type="sldNum" sz="quarter" idx="5"/>
          </p:nvPr>
        </p:nvSpPr>
        <p:spPr/>
        <p:txBody>
          <a:bodyPr/>
          <a:lstStyle/>
          <a:p>
            <a:fld id="{CFC44941-22E3-4999-8158-D4DC6EE5B4DF}" type="slidenum">
              <a:rPr lang="en-GB" smtClean="0"/>
              <a:t>22</a:t>
            </a:fld>
            <a:endParaRPr lang="en-GB"/>
          </a:p>
        </p:txBody>
      </p:sp>
    </p:spTree>
    <p:extLst>
      <p:ext uri="{BB962C8B-B14F-4D97-AF65-F5344CB8AC3E}">
        <p14:creationId xmlns:p14="http://schemas.microsoft.com/office/powerpoint/2010/main" val="1356311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 language we’ve heard in the film is so ingrained in how we talk and write about care experienced children and young people that it’ll take time to change however we now need to start to realise the ambition of being LOVED SAFE and </a:t>
            </a:r>
            <a:r>
              <a:rPr lang="en-GB" u="sng" dirty="0"/>
              <a:t>RESPECTED</a:t>
            </a:r>
            <a:r>
              <a:rPr lang="en-GB" dirty="0"/>
              <a:t>.</a:t>
            </a:r>
          </a:p>
          <a:p>
            <a:r>
              <a:rPr lang="en-GB" dirty="0"/>
              <a:t>We need to remember that Language isn’t neutral, it can help or harm, and it can engender respect or stigma. So does language matter to you?</a:t>
            </a:r>
          </a:p>
        </p:txBody>
      </p:sp>
      <p:sp>
        <p:nvSpPr>
          <p:cNvPr id="4" name="Slide Number Placeholder 3"/>
          <p:cNvSpPr>
            <a:spLocks noGrp="1"/>
          </p:cNvSpPr>
          <p:nvPr>
            <p:ph type="sldNum" sz="quarter" idx="5"/>
          </p:nvPr>
        </p:nvSpPr>
        <p:spPr/>
        <p:txBody>
          <a:bodyPr/>
          <a:lstStyle/>
          <a:p>
            <a:fld id="{CFC44941-22E3-4999-8158-D4DC6EE5B4DF}" type="slidenum">
              <a:rPr lang="en-GB" smtClean="0"/>
              <a:t>23</a:t>
            </a:fld>
            <a:endParaRPr lang="en-GB"/>
          </a:p>
        </p:txBody>
      </p:sp>
    </p:spTree>
    <p:extLst>
      <p:ext uri="{BB962C8B-B14F-4D97-AF65-F5344CB8AC3E}">
        <p14:creationId xmlns:p14="http://schemas.microsoft.com/office/powerpoint/2010/main" val="605453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don’t have time to go through The Promise in any sort of detail so let’s look at just a few key messages from it. How might these statements translate into our practice as an educational establishment and also as individuals?</a:t>
            </a:r>
          </a:p>
          <a:p>
            <a:endParaRPr lang="en-GB" dirty="0"/>
          </a:p>
          <a:p>
            <a:r>
              <a:rPr lang="en-GB" dirty="0"/>
              <a:t>Read the statements.</a:t>
            </a:r>
          </a:p>
          <a:p>
            <a:endParaRPr lang="en-GB" b="1" dirty="0"/>
          </a:p>
          <a:p>
            <a:r>
              <a:rPr lang="en-GB" b="1" dirty="0"/>
              <a:t>You can contextualise this slide to your setting - </a:t>
            </a:r>
            <a:r>
              <a:rPr lang="en-GB" dirty="0"/>
              <a:t>For example describe how these statements relate to and link into all the professional learning undertaken collectively by your educational setting and  as part of personal </a:t>
            </a:r>
            <a:r>
              <a:rPr lang="en-GB" dirty="0" err="1"/>
              <a:t>CLPL</a:t>
            </a:r>
            <a:r>
              <a:rPr lang="en-GB" dirty="0"/>
              <a:t>. For example PL around inclusion, relational approaches, attachment, trauma informed practice and nurture.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 more detail see </a:t>
            </a:r>
            <a:r>
              <a:rPr lang="en-GB" sz="1200" dirty="0">
                <a:hlinkClick r:id="rId3"/>
              </a:rPr>
              <a:t>keepthepromise-education.pdf</a:t>
            </a:r>
            <a:endParaRPr lang="en-GB" sz="1200" dirty="0"/>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24</a:t>
            </a:fld>
            <a:endParaRPr lang="en-GB"/>
          </a:p>
        </p:txBody>
      </p:sp>
    </p:spTree>
    <p:extLst>
      <p:ext uri="{BB962C8B-B14F-4D97-AF65-F5344CB8AC3E}">
        <p14:creationId xmlns:p14="http://schemas.microsoft.com/office/powerpoint/2010/main" val="4055049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Ultimately we want the scaffolding we provide to have an impact on Educational Outcomes for our care experienced children and young people. What do they currently look like? This slide gives us the current picture. </a:t>
            </a:r>
          </a:p>
          <a:p>
            <a:endParaRPr lang="en-GB" dirty="0"/>
          </a:p>
          <a:p>
            <a:r>
              <a:rPr lang="en-GB" dirty="0"/>
              <a:t>DESCRIBE some of the stats that are more relevant to your setting.</a:t>
            </a:r>
          </a:p>
          <a:p>
            <a:endParaRPr lang="en-GB" dirty="0"/>
          </a:p>
          <a:p>
            <a:r>
              <a:rPr lang="en-GB" dirty="0"/>
              <a:t>However we have to remember this is a snap shot in time of educational outcomes and isn’t predictive. </a:t>
            </a:r>
          </a:p>
          <a:p>
            <a:endParaRPr lang="en-GB" dirty="0"/>
          </a:p>
          <a:p>
            <a:r>
              <a:rPr lang="en-GB" dirty="0"/>
              <a:t>Care experienced children and young people can, and sometimes do as well as their peers if they receive the right support, at the right time, from the right people. </a:t>
            </a:r>
          </a:p>
          <a:p>
            <a:endParaRPr lang="en-GB" dirty="0"/>
          </a:p>
          <a:p>
            <a:r>
              <a:rPr lang="en-GB" dirty="0"/>
              <a:t>However for many they still encounter barriers accessing and engaging in education that are likely to affect their long term educational outcomes.</a:t>
            </a:r>
          </a:p>
        </p:txBody>
      </p:sp>
      <p:sp>
        <p:nvSpPr>
          <p:cNvPr id="4" name="Slide Number Placeholder 3"/>
          <p:cNvSpPr>
            <a:spLocks noGrp="1"/>
          </p:cNvSpPr>
          <p:nvPr>
            <p:ph type="sldNum" sz="quarter" idx="5"/>
          </p:nvPr>
        </p:nvSpPr>
        <p:spPr/>
        <p:txBody>
          <a:bodyPr/>
          <a:lstStyle/>
          <a:p>
            <a:fld id="{7CAF9DEB-A667-448E-93B1-712041F3B458}" type="slidenum">
              <a:rPr lang="en-GB" smtClean="0"/>
              <a:t>25</a:t>
            </a:fld>
            <a:endParaRPr lang="en-GB"/>
          </a:p>
        </p:txBody>
      </p:sp>
    </p:spTree>
    <p:extLst>
      <p:ext uri="{BB962C8B-B14F-4D97-AF65-F5344CB8AC3E}">
        <p14:creationId xmlns:p14="http://schemas.microsoft.com/office/powerpoint/2010/main" val="3098935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However, this isn’t just about children and young people knowing about their rights. It’s also about how we realise their rights. </a:t>
            </a:r>
          </a:p>
          <a:p>
            <a:r>
              <a:rPr lang="en-GB" dirty="0"/>
              <a:t>The complexity of the life of a child or young person moving through the care system can make it much more challenging for us to ensure their rights are realised. </a:t>
            </a:r>
          </a:p>
          <a:p>
            <a:r>
              <a:rPr lang="en-GB" dirty="0"/>
              <a:t>For example accessing full time curriculum education may be more challenging for a young person whose learning is repeatedly interrupted because they miss a lot of schooling or even have multiple school changes because they move from being ‘looked after at home’, to living with a relative,  to a foster placement, to a residential house in a short period of time. This isn’t that uncommon.</a:t>
            </a:r>
          </a:p>
        </p:txBody>
      </p:sp>
      <p:sp>
        <p:nvSpPr>
          <p:cNvPr id="4" name="Slide Number Placeholder 3"/>
          <p:cNvSpPr>
            <a:spLocks noGrp="1"/>
          </p:cNvSpPr>
          <p:nvPr>
            <p:ph type="sldNum" sz="quarter" idx="5"/>
          </p:nvPr>
        </p:nvSpPr>
        <p:spPr/>
        <p:txBody>
          <a:bodyPr/>
          <a:lstStyle/>
          <a:p>
            <a:fld id="{CFC44941-22E3-4999-8158-D4DC6EE5B4DF}" type="slidenum">
              <a:rPr lang="en-GB" smtClean="0"/>
              <a:t>26</a:t>
            </a:fld>
            <a:endParaRPr lang="en-GB"/>
          </a:p>
        </p:txBody>
      </p:sp>
    </p:spTree>
    <p:extLst>
      <p:ext uri="{BB962C8B-B14F-4D97-AF65-F5344CB8AC3E}">
        <p14:creationId xmlns:p14="http://schemas.microsoft.com/office/powerpoint/2010/main" val="1118754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Expand on what this might look light in your setting.</a:t>
            </a:r>
          </a:p>
        </p:txBody>
      </p:sp>
      <p:sp>
        <p:nvSpPr>
          <p:cNvPr id="4" name="Slide Number Placeholder 3"/>
          <p:cNvSpPr>
            <a:spLocks noGrp="1"/>
          </p:cNvSpPr>
          <p:nvPr>
            <p:ph type="sldNum" sz="quarter" idx="5"/>
          </p:nvPr>
        </p:nvSpPr>
        <p:spPr/>
        <p:txBody>
          <a:bodyPr/>
          <a:lstStyle/>
          <a:p>
            <a:fld id="{CFC44941-22E3-4999-8158-D4DC6EE5B4DF}" type="slidenum">
              <a:rPr lang="en-GB" smtClean="0"/>
              <a:t>27</a:t>
            </a:fld>
            <a:endParaRPr lang="en-GB"/>
          </a:p>
        </p:txBody>
      </p:sp>
    </p:spTree>
    <p:extLst>
      <p:ext uri="{BB962C8B-B14F-4D97-AF65-F5344CB8AC3E}">
        <p14:creationId xmlns:p14="http://schemas.microsoft.com/office/powerpoint/2010/main" val="139590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We can’t support care experienced children and young people well if we only focus on what happens in education. We have to also consider how we can support, and work with, families and the wider services to improve outcomes for children and young people.</a:t>
            </a:r>
          </a:p>
        </p:txBody>
      </p:sp>
      <p:sp>
        <p:nvSpPr>
          <p:cNvPr id="4" name="Slide Number Placeholder 3"/>
          <p:cNvSpPr>
            <a:spLocks noGrp="1"/>
          </p:cNvSpPr>
          <p:nvPr>
            <p:ph type="sldNum" sz="quarter" idx="5"/>
          </p:nvPr>
        </p:nvSpPr>
        <p:spPr/>
        <p:txBody>
          <a:bodyPr/>
          <a:lstStyle/>
          <a:p>
            <a:fld id="{CFC44941-22E3-4999-8158-D4DC6EE5B4DF}" type="slidenum">
              <a:rPr lang="en-GB" smtClean="0"/>
              <a:t>28</a:t>
            </a:fld>
            <a:endParaRPr lang="en-GB"/>
          </a:p>
        </p:txBody>
      </p:sp>
    </p:spTree>
    <p:extLst>
      <p:ext uri="{BB962C8B-B14F-4D97-AF65-F5344CB8AC3E}">
        <p14:creationId xmlns:p14="http://schemas.microsoft.com/office/powerpoint/2010/main" val="250549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a:t>
            </a:r>
            <a:r>
              <a:rPr lang="en-GB" baseline="0" dirty="0"/>
              <a:t> depending on delivery e.g. face to face , </a:t>
            </a:r>
            <a:r>
              <a:rPr lang="en-GB" baseline="0" dirty="0" err="1"/>
              <a:t>jamboard</a:t>
            </a:r>
            <a:r>
              <a:rPr lang="en-GB" baseline="0" dirty="0"/>
              <a:t>, </a:t>
            </a:r>
            <a:r>
              <a:rPr lang="en-GB" baseline="0" dirty="0" err="1"/>
              <a:t>menti</a:t>
            </a:r>
            <a:r>
              <a:rPr lang="en-GB" baseline="0" dirty="0"/>
              <a:t> for online etc.</a:t>
            </a:r>
          </a:p>
          <a:p>
            <a:endParaRPr lang="en-GB" dirty="0"/>
          </a:p>
        </p:txBody>
      </p:sp>
      <p:sp>
        <p:nvSpPr>
          <p:cNvPr id="4" name="Slide Number Placeholder 3"/>
          <p:cNvSpPr>
            <a:spLocks noGrp="1"/>
          </p:cNvSpPr>
          <p:nvPr>
            <p:ph type="sldNum" sz="quarter" idx="10"/>
          </p:nvPr>
        </p:nvSpPr>
        <p:spPr/>
        <p:txBody>
          <a:bodyPr/>
          <a:lstStyle/>
          <a:p>
            <a:fld id="{CFC44941-22E3-4999-8158-D4DC6EE5B4DF}" type="slidenum">
              <a:rPr lang="en-GB" smtClean="0"/>
              <a:t>29</a:t>
            </a:fld>
            <a:endParaRPr lang="en-GB"/>
          </a:p>
        </p:txBody>
      </p:sp>
    </p:spTree>
    <p:extLst>
      <p:ext uri="{BB962C8B-B14F-4D97-AF65-F5344CB8AC3E}">
        <p14:creationId xmlns:p14="http://schemas.microsoft.com/office/powerpoint/2010/main" val="77465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GIRFEC</a:t>
            </a:r>
            <a:r>
              <a:rPr lang="en-GB" dirty="0"/>
              <a:t> underpins how we work with children and young people across all services in Scotland. It provides us with a consistent framework and shared language for promoting, supporting, and safeguarding the wellbeing of </a:t>
            </a:r>
            <a:r>
              <a:rPr lang="en-GB" b="1" dirty="0"/>
              <a:t>ALL</a:t>
            </a:r>
            <a:r>
              <a:rPr lang="en-GB" dirty="0"/>
              <a:t> children and young people including those who are care experienced. </a:t>
            </a:r>
          </a:p>
          <a:p>
            <a:endParaRPr lang="en-GB" dirty="0"/>
          </a:p>
          <a:p>
            <a:r>
              <a:rPr lang="en-GB" dirty="0" err="1"/>
              <a:t>GIRFEC</a:t>
            </a:r>
            <a:r>
              <a:rPr lang="en-GB" dirty="0"/>
              <a:t> promotes a common understanding of wellbeing recognising that children and young people need to grow up safe, healthy, achieving, nurtured, active, respected, responsible and included, so that they can become confident individuals, effective contributors, successful learners and responsible citizens.</a:t>
            </a:r>
          </a:p>
          <a:p>
            <a:endParaRPr lang="en-GB" dirty="0"/>
          </a:p>
          <a:p>
            <a:r>
              <a:rPr lang="en-GB" dirty="0" err="1"/>
              <a:t>GIRFEC</a:t>
            </a:r>
            <a:r>
              <a:rPr lang="en-GB" dirty="0"/>
              <a:t> contributes to work on family support and delivering </a:t>
            </a:r>
            <a:r>
              <a:rPr lang="en-GB" b="1" dirty="0"/>
              <a:t>The Promise </a:t>
            </a:r>
            <a:r>
              <a:rPr lang="en-GB" dirty="0"/>
              <a:t>made to all of Scotland’s children, young people and their families - a shared commitment to reorganise how we think, plan and prioritise for children, young people and their families.</a:t>
            </a:r>
          </a:p>
          <a:p>
            <a:endParaRPr lang="en-GB" dirty="0"/>
          </a:p>
          <a:p>
            <a:r>
              <a:rPr lang="en-GB" dirty="0" err="1"/>
              <a:t>GIRFEC</a:t>
            </a:r>
            <a:r>
              <a:rPr lang="en-GB" dirty="0"/>
              <a:t> is a strengths-based approach which seeks to realise children’s rights on a day-to-day basis. </a:t>
            </a:r>
            <a:r>
              <a:rPr lang="en-GB" dirty="0" err="1"/>
              <a:t>GIRFEC</a:t>
            </a:r>
            <a:r>
              <a:rPr lang="en-GB" dirty="0"/>
              <a:t> places the child or young person and their family at the heart of everything we do. </a:t>
            </a:r>
            <a:r>
              <a:rPr lang="en-GB" dirty="0" err="1"/>
              <a:t>GIRFEC</a:t>
            </a:r>
            <a:r>
              <a:rPr lang="en-GB" dirty="0"/>
              <a:t> is about enhancing the wellbeing of all children and young people as well as building a flexible scaffold of support: where it is needed, for as long as it is needed.</a:t>
            </a:r>
          </a:p>
        </p:txBody>
      </p:sp>
      <p:sp>
        <p:nvSpPr>
          <p:cNvPr id="4" name="Slide Number Placeholder 3"/>
          <p:cNvSpPr>
            <a:spLocks noGrp="1"/>
          </p:cNvSpPr>
          <p:nvPr>
            <p:ph type="sldNum" sz="quarter" idx="5"/>
          </p:nvPr>
        </p:nvSpPr>
        <p:spPr/>
        <p:txBody>
          <a:bodyPr/>
          <a:lstStyle/>
          <a:p>
            <a:fld id="{CFC44941-22E3-4999-8158-D4DC6EE5B4DF}" type="slidenum">
              <a:rPr lang="en-GB" smtClean="0"/>
              <a:t>3</a:t>
            </a:fld>
            <a:endParaRPr lang="en-GB"/>
          </a:p>
        </p:txBody>
      </p:sp>
    </p:spTree>
    <p:extLst>
      <p:ext uri="{BB962C8B-B14F-4D97-AF65-F5344CB8AC3E}">
        <p14:creationId xmlns:p14="http://schemas.microsoft.com/office/powerpoint/2010/main" val="2098185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to delete or you may have additional actions that you want to take forward. Use this slide to outline actions.</a:t>
            </a:r>
          </a:p>
        </p:txBody>
      </p:sp>
      <p:sp>
        <p:nvSpPr>
          <p:cNvPr id="4" name="Slide Number Placeholder 3"/>
          <p:cNvSpPr>
            <a:spLocks noGrp="1"/>
          </p:cNvSpPr>
          <p:nvPr>
            <p:ph type="sldNum" sz="quarter" idx="5"/>
          </p:nvPr>
        </p:nvSpPr>
        <p:spPr/>
        <p:txBody>
          <a:bodyPr/>
          <a:lstStyle/>
          <a:p>
            <a:fld id="{CFC44941-22E3-4999-8158-D4DC6EE5B4DF}" type="slidenum">
              <a:rPr lang="en-GB" smtClean="0"/>
              <a:t>30</a:t>
            </a:fld>
            <a:endParaRPr lang="en-GB"/>
          </a:p>
        </p:txBody>
      </p:sp>
    </p:spTree>
    <p:extLst>
      <p:ext uri="{BB962C8B-B14F-4D97-AF65-F5344CB8AC3E}">
        <p14:creationId xmlns:p14="http://schemas.microsoft.com/office/powerpoint/2010/main" val="2663953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resources available. This is not an exhaustive list but may be a starting place for any further reading or professional learning.</a:t>
            </a:r>
          </a:p>
        </p:txBody>
      </p:sp>
      <p:sp>
        <p:nvSpPr>
          <p:cNvPr id="4" name="Slide Number Placeholder 3"/>
          <p:cNvSpPr>
            <a:spLocks noGrp="1"/>
          </p:cNvSpPr>
          <p:nvPr>
            <p:ph type="sldNum" sz="quarter" idx="5"/>
          </p:nvPr>
        </p:nvSpPr>
        <p:spPr/>
        <p:txBody>
          <a:bodyPr/>
          <a:lstStyle/>
          <a:p>
            <a:fld id="{CFC44941-22E3-4999-8158-D4DC6EE5B4DF}" type="slidenum">
              <a:rPr lang="en-GB" smtClean="0"/>
              <a:t>31</a:t>
            </a:fld>
            <a:endParaRPr lang="en-GB"/>
          </a:p>
        </p:txBody>
      </p:sp>
    </p:spTree>
    <p:extLst>
      <p:ext uri="{BB962C8B-B14F-4D97-AF65-F5344CB8AC3E}">
        <p14:creationId xmlns:p14="http://schemas.microsoft.com/office/powerpoint/2010/main" val="337352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should start by making sure we all share an understanding of who we are talking about – our care experienced children and young people. </a:t>
            </a:r>
            <a:r>
              <a:rPr lang="en-GB"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Some c</a:t>
            </a:r>
            <a:r>
              <a:rPr lang="en-GB" dirty="0"/>
              <a:t>hildren and young people need to be </a:t>
            </a:r>
            <a:r>
              <a:rPr lang="en-GB" b="1" dirty="0">
                <a:solidFill>
                  <a:srgbClr val="7F2A3D"/>
                </a:solidFill>
              </a:rPr>
              <a:t>looked after </a:t>
            </a:r>
            <a:r>
              <a:rPr lang="en-GB" dirty="0"/>
              <a:t>by their local authority when they don’t receive adequate care from their parents</a:t>
            </a:r>
            <a:r>
              <a:rPr lang="en-GB" dirty="0">
                <a:latin typeface="+mj-lt"/>
              </a:rPr>
              <a:t> </a:t>
            </a:r>
            <a:r>
              <a:rPr lang="en-GB" dirty="0">
                <a:latin typeface="+mj-lt"/>
                <a:ea typeface="Calibri" panose="020F0502020204030204" pitchFamily="34" charset="0"/>
                <a:cs typeface="Times New Roman" panose="02020603050405020304" pitchFamily="18" charset="0"/>
              </a:rPr>
              <a:t>or there are other concerns about their wellbeing.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j-lt"/>
                <a:ea typeface="Calibri" panose="020F0502020204030204" pitchFamily="34" charset="0"/>
                <a:cs typeface="Times New Roman" panose="02020603050405020304" pitchFamily="18" charset="0"/>
              </a:rPr>
              <a:t>Y</a:t>
            </a:r>
            <a:r>
              <a:rPr lang="en-GB" dirty="0"/>
              <a:t>ou’ll be familiar with ‘looked after’, LAC, terminology and expressions such as children who are ‘in care’, children who are accommodated and more recently children with care experience or who are experiencing care. What’s the difference between these terms and does it matter?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 it matters. It matters both legally and in terms of how we reduce the stigma around care.</a:t>
            </a:r>
          </a:p>
          <a:p>
            <a:r>
              <a:rPr lang="en-GB" dirty="0"/>
              <a:t>‘Looked after’ is the legal term used by Scottish Government and refers to a child or young person whose care is supervised formally, on a compulsory order, by the local authority through social work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can be ‘looked after’ at home or away from their parental home in a range of settings or arrangements. We’ll go into the different types of care in more detail later.</a:t>
            </a:r>
          </a:p>
          <a:p>
            <a:r>
              <a:rPr lang="en-GB" dirty="0"/>
              <a:t>If a child or young person no longer needs to be formally ‘looked after’, this will be decided at a Children’s Hearing, then they become ‘Previously Looked After’.</a:t>
            </a:r>
          </a:p>
          <a:p>
            <a:r>
              <a:rPr lang="en-GB" dirty="0"/>
              <a:t>These are the codes that are used in our </a:t>
            </a:r>
            <a:r>
              <a:rPr lang="en-GB" dirty="0" err="1"/>
              <a:t>SEEMIS</a:t>
            </a:r>
            <a:r>
              <a:rPr lang="en-GB" dirty="0"/>
              <a:t> recording systems. </a:t>
            </a:r>
          </a:p>
          <a:p>
            <a:r>
              <a:rPr lang="en-GB" dirty="0"/>
              <a:t>Currently only children and young people who are legally looked after or previously looked after should be recorded on </a:t>
            </a:r>
            <a:r>
              <a:rPr lang="en-GB" dirty="0" err="1"/>
              <a:t>SEEMIS</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children and young people find the expression ‘looked after’ stigmatizing and ‘uncaring’! They prefer the expression ‘care experienced’. We therefore use care experience as an umbrella term for all of the types of care highlighted above.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just"/>
            <a:r>
              <a:rPr lang="en-GB" sz="1800" dirty="0">
                <a:effectLst/>
                <a:latin typeface="Calibri" panose="020F0502020204030204" pitchFamily="34" charset="0"/>
                <a:ea typeface="Calibri" panose="020F0502020204030204" pitchFamily="34" charset="0"/>
              </a:rPr>
              <a:t>Let’s now look into what it’s like for a young person experiencing care, some of the challenges they may face, and why the system supporting these young people needs to change.</a:t>
            </a: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4</a:t>
            </a:fld>
            <a:endParaRPr lang="en-GB"/>
          </a:p>
        </p:txBody>
      </p:sp>
    </p:spTree>
    <p:extLst>
      <p:ext uri="{BB962C8B-B14F-4D97-AF65-F5344CB8AC3E}">
        <p14:creationId xmlns:p14="http://schemas.microsoft.com/office/powerpoint/2010/main" val="195292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000FF"/>
                </a:solidFill>
                <a:effectLst/>
                <a:latin typeface="Calibri" panose="020F0502020204030204" pitchFamily="34" charset="0"/>
                <a:ea typeface="Calibri" panose="020F0502020204030204" pitchFamily="34" charset="0"/>
                <a:hlinkClick r:id="rId3"/>
              </a:rPr>
              <a:t>Reforming Scotland’s care system with love / Jamie </a:t>
            </a:r>
            <a:r>
              <a:rPr lang="en-GB" sz="1200" u="sng" dirty="0" err="1">
                <a:solidFill>
                  <a:srgbClr val="0000FF"/>
                </a:solidFill>
                <a:effectLst/>
                <a:latin typeface="Calibri" panose="020F0502020204030204" pitchFamily="34" charset="0"/>
                <a:ea typeface="Calibri" panose="020F0502020204030204" pitchFamily="34" charset="0"/>
                <a:hlinkClick r:id="rId3"/>
              </a:rPr>
              <a:t>Dalgoutte</a:t>
            </a:r>
            <a:r>
              <a:rPr lang="en-GB" sz="1200" u="sng" dirty="0">
                <a:solidFill>
                  <a:srgbClr val="0000FF"/>
                </a:solidFill>
                <a:effectLst/>
                <a:latin typeface="Calibri" panose="020F0502020204030204" pitchFamily="34" charset="0"/>
                <a:ea typeface="Calibri" panose="020F0502020204030204" pitchFamily="34" charset="0"/>
                <a:hlinkClick r:id="rId3"/>
              </a:rPr>
              <a:t> / University of Glasgow – YouTube</a:t>
            </a:r>
            <a:endParaRPr lang="en-GB" sz="1200" u="sng" dirty="0">
              <a:solidFill>
                <a:srgbClr val="0000FF"/>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44DB3E2-482C-4140-851A-8DBAF4CA496E}" type="slidenum">
              <a:rPr lang="en-GB" smtClean="0"/>
              <a:t>5</a:t>
            </a:fld>
            <a:endParaRPr lang="en-GB"/>
          </a:p>
        </p:txBody>
      </p:sp>
    </p:spTree>
    <p:extLst>
      <p:ext uri="{BB962C8B-B14F-4D97-AF65-F5344CB8AC3E}">
        <p14:creationId xmlns:p14="http://schemas.microsoft.com/office/powerpoint/2010/main" val="178480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powerful film of just one young man’s life experiences and his care and educational journey gives us a </a:t>
            </a:r>
            <a:r>
              <a:rPr lang="en-US" dirty="0" err="1"/>
              <a:t>flavour</a:t>
            </a:r>
            <a:r>
              <a:rPr lang="en-US" dirty="0"/>
              <a:t> of the challenges faced by care experienced children and young people. His story has ended with him accessing Higher Education but this often isn’t the case for many other children and young people who experience care. For many their journey through education and the care system isn’t always as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who are our care experienced children and young people and how are they cared for?</a:t>
            </a:r>
          </a:p>
          <a:p>
            <a:endParaRPr lang="en-GB" dirty="0"/>
          </a:p>
        </p:txBody>
      </p:sp>
      <p:sp>
        <p:nvSpPr>
          <p:cNvPr id="4" name="Slide Number Placeholder 3"/>
          <p:cNvSpPr>
            <a:spLocks noGrp="1"/>
          </p:cNvSpPr>
          <p:nvPr>
            <p:ph type="sldNum" sz="quarter" idx="5"/>
          </p:nvPr>
        </p:nvSpPr>
        <p:spPr/>
        <p:txBody>
          <a:bodyPr/>
          <a:lstStyle/>
          <a:p>
            <a:fld id="{B44DB3E2-482C-4140-851A-8DBAF4CA496E}" type="slidenum">
              <a:rPr lang="en-GB" smtClean="0"/>
              <a:t>6</a:t>
            </a:fld>
            <a:endParaRPr lang="en-GB"/>
          </a:p>
        </p:txBody>
      </p:sp>
    </p:spTree>
    <p:extLst>
      <p:ext uri="{BB962C8B-B14F-4D97-AF65-F5344CB8AC3E}">
        <p14:creationId xmlns:p14="http://schemas.microsoft.com/office/powerpoint/2010/main" val="235705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in your own words the statistics on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picture however is constantly changing as more children come into the care system and others come off a supervision order or are adopted.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to the complexity of the situation – these figures only represent the group of children and young people who are </a:t>
            </a:r>
            <a:r>
              <a:rPr lang="en-US" b="1" dirty="0"/>
              <a:t>officially and legally ‘looked after’</a:t>
            </a:r>
            <a:r>
              <a:rPr lang="en-US" dirty="0"/>
              <a:t>. The ones we officially record on </a:t>
            </a:r>
            <a:r>
              <a:rPr lang="en-US" dirty="0" err="1"/>
              <a:t>SEEMIS</a:t>
            </a:r>
            <a:r>
              <a:rPr lang="en-US" dirty="0"/>
              <a:t>. However we know that there is a much larger group of children and young people who are </a:t>
            </a:r>
            <a:r>
              <a:rPr lang="en-US" b="1" dirty="0"/>
              <a:t>informally</a:t>
            </a:r>
            <a:r>
              <a:rPr lang="en-US" dirty="0"/>
              <a:t> cared for by grannies and </a:t>
            </a:r>
            <a:r>
              <a:rPr lang="en-US" dirty="0" err="1"/>
              <a:t>granda’s</a:t>
            </a:r>
            <a:r>
              <a:rPr lang="en-US" dirty="0"/>
              <a:t>, aunties and uncles, brothers or sisters, or family friends who are not formally recorded. These are often referred to as informal kinship arrangements. These children and young people may also face challenges similar to those who are legally looked after and are likely to also need our consideration and care. These children and young people are often </a:t>
            </a:r>
            <a:r>
              <a:rPr lang="en-US" dirty="0" err="1"/>
              <a:t>recognised</a:t>
            </a:r>
            <a:r>
              <a:rPr lang="en-US" dirty="0"/>
              <a:t> in our recording systems as those who require additional support socially and emotionally and with their </a:t>
            </a:r>
            <a:r>
              <a:rPr lang="en-US" dirty="0" err="1"/>
              <a:t>behaviour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expression ‘care experienced’ does not include children who are temporarily staying with relatives on a babysitting arrangement.</a:t>
            </a: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7</a:t>
            </a:fld>
            <a:endParaRPr lang="en-GB"/>
          </a:p>
        </p:txBody>
      </p:sp>
    </p:spTree>
    <p:extLst>
      <p:ext uri="{BB962C8B-B14F-4D97-AF65-F5344CB8AC3E}">
        <p14:creationId xmlns:p14="http://schemas.microsoft.com/office/powerpoint/2010/main" val="1331809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Calibri" panose="020F0502020204030204" pitchFamily="34" charset="0"/>
              </a:rPr>
              <a:t>OPTIONAL Local authority data discussion</a:t>
            </a:r>
            <a:endParaRPr lang="en-GB" sz="1800" dirty="0">
              <a:effectLst/>
              <a:latin typeface="Calibri" panose="020F0502020204030204" pitchFamily="34" charset="0"/>
              <a:ea typeface="Calibri" panose="020F0502020204030204" pitchFamily="34" charset="0"/>
            </a:endParaRPr>
          </a:p>
          <a:p>
            <a:pPr algn="just"/>
            <a:r>
              <a:rPr lang="en-GB" sz="1800" dirty="0">
                <a:effectLst/>
                <a:latin typeface="Calibri" panose="020F0502020204030204" pitchFamily="34" charset="0"/>
                <a:ea typeface="Calibri" panose="020F0502020204030204" pitchFamily="34" charset="0"/>
              </a:rPr>
              <a:t>Insert your own local authority data and describe the cohort.</a:t>
            </a:r>
          </a:p>
          <a:p>
            <a:pPr algn="just"/>
            <a:r>
              <a:rPr lang="en-GB" sz="1800" dirty="0">
                <a:effectLst/>
                <a:latin typeface="Calibri" panose="020F0502020204030204" pitchFamily="34" charset="0"/>
                <a:ea typeface="Calibri" panose="020F0502020204030204" pitchFamily="34" charset="0"/>
              </a:rPr>
              <a:t>It may also be good to discuss the implications of the data.</a:t>
            </a:r>
          </a:p>
        </p:txBody>
      </p:sp>
      <p:sp>
        <p:nvSpPr>
          <p:cNvPr id="4" name="Slide Number Placeholder 3"/>
          <p:cNvSpPr>
            <a:spLocks noGrp="1"/>
          </p:cNvSpPr>
          <p:nvPr>
            <p:ph type="sldNum" sz="quarter" idx="5"/>
          </p:nvPr>
        </p:nvSpPr>
        <p:spPr/>
        <p:txBody>
          <a:bodyPr/>
          <a:lstStyle/>
          <a:p>
            <a:fld id="{CFC44941-22E3-4999-8158-D4DC6EE5B4DF}" type="slidenum">
              <a:rPr lang="en-GB" smtClean="0"/>
              <a:t>8</a:t>
            </a:fld>
            <a:endParaRPr lang="en-GB"/>
          </a:p>
        </p:txBody>
      </p:sp>
    </p:spTree>
    <p:extLst>
      <p:ext uri="{BB962C8B-B14F-4D97-AF65-F5344CB8AC3E}">
        <p14:creationId xmlns:p14="http://schemas.microsoft.com/office/powerpoint/2010/main" val="219084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useful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OPTIONAL Locality/Cluster/School data discussion - </a:t>
            </a:r>
            <a:r>
              <a:rPr lang="en-GB" sz="1800" dirty="0"/>
              <a:t>Insert your own local data at whatever level you want to break it down to and describe.</a:t>
            </a:r>
            <a:endParaRPr lang="en-GB" sz="1800" dirty="0">
              <a:effectLst/>
              <a:latin typeface="Calibri" panose="020F0502020204030204" pitchFamily="34" charset="0"/>
              <a:ea typeface="Calibri" panose="020F0502020204030204" pitchFamily="34" charset="0"/>
            </a:endParaRPr>
          </a:p>
          <a:p>
            <a:pPr algn="just"/>
            <a:r>
              <a:rPr lang="en-GB" sz="1800" dirty="0">
                <a:effectLst/>
                <a:latin typeface="Calibri" panose="020F0502020204030204" pitchFamily="34" charset="0"/>
                <a:ea typeface="Calibri" panose="020F0502020204030204" pitchFamily="34" charset="0"/>
              </a:rPr>
              <a:t>It may also be good to discuss the implications of the data. </a:t>
            </a:r>
          </a:p>
          <a:p>
            <a:pPr algn="just"/>
            <a:r>
              <a:rPr lang="en-GB" sz="1800" dirty="0">
                <a:effectLst/>
                <a:latin typeface="Calibri" panose="020F0502020204030204" pitchFamily="34" charset="0"/>
                <a:ea typeface="Calibri" panose="020F0502020204030204" pitchFamily="34" charset="0"/>
              </a:rPr>
              <a:t>Also consider the </a:t>
            </a:r>
            <a:r>
              <a:rPr lang="en-GB" sz="1800" dirty="0" err="1">
                <a:effectLst/>
                <a:latin typeface="Calibri" panose="020F0502020204030204" pitchFamily="34" charset="0"/>
                <a:ea typeface="Calibri" panose="020F0502020204030204" pitchFamily="34" charset="0"/>
              </a:rPr>
              <a:t>CYP</a:t>
            </a:r>
            <a:r>
              <a:rPr lang="en-GB" sz="1800" dirty="0">
                <a:effectLst/>
                <a:latin typeface="Calibri" panose="020F0502020204030204" pitchFamily="34" charset="0"/>
                <a:ea typeface="Calibri" panose="020F0502020204030204" pitchFamily="34" charset="0"/>
              </a:rPr>
              <a:t> who live in informal arrangements. This should be known at school level.</a:t>
            </a: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9</a:t>
            </a:fld>
            <a:endParaRPr lang="en-GB"/>
          </a:p>
        </p:txBody>
      </p:sp>
    </p:spTree>
    <p:extLst>
      <p:ext uri="{BB962C8B-B14F-4D97-AF65-F5344CB8AC3E}">
        <p14:creationId xmlns:p14="http://schemas.microsoft.com/office/powerpoint/2010/main" val="3911312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8C8A-758D-443A-AC3E-F0E77FAA0C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E6B7B6-5957-448F-9E80-227DC8AAC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a:extLst>
              <a:ext uri="{FF2B5EF4-FFF2-40B4-BE49-F238E27FC236}">
                <a16:creationId xmlns:a16="http://schemas.microsoft.com/office/drawing/2014/main" id="{2E7A6327-279A-EA9E-7FB5-2B0CE3B2EF47}"/>
              </a:ext>
            </a:extLst>
          </p:cNvPr>
          <p:cNvGrpSpPr/>
          <p:nvPr userDrawn="1"/>
        </p:nvGrpSpPr>
        <p:grpSpPr>
          <a:xfrm>
            <a:off x="655607" y="6320319"/>
            <a:ext cx="11006711" cy="434761"/>
            <a:chOff x="585954" y="6320319"/>
            <a:chExt cx="9889246" cy="434761"/>
          </a:xfrm>
        </p:grpSpPr>
        <p:pic>
          <p:nvPicPr>
            <p:cNvPr id="7" name="Picture 6">
              <a:extLst>
                <a:ext uri="{FF2B5EF4-FFF2-40B4-BE49-F238E27FC236}">
                  <a16:creationId xmlns:a16="http://schemas.microsoft.com/office/drawing/2014/main" id="{671C08F6-D4DF-3950-38DC-45ECEBD368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5954" y="6320319"/>
              <a:ext cx="917449" cy="434761"/>
            </a:xfrm>
            <a:prstGeom prst="rect">
              <a:avLst/>
            </a:prstGeom>
          </p:spPr>
        </p:pic>
        <p:sp>
          <p:nvSpPr>
            <p:cNvPr id="8" name="TextBox 7">
              <a:extLst>
                <a:ext uri="{FF2B5EF4-FFF2-40B4-BE49-F238E27FC236}">
                  <a16:creationId xmlns:a16="http://schemas.microsoft.com/office/drawing/2014/main" id="{5D3FAC1D-800D-68A3-D92C-1A6A64A9ABEB}"/>
                </a:ext>
              </a:extLst>
            </p:cNvPr>
            <p:cNvSpPr txBox="1"/>
            <p:nvPr userDrawn="1"/>
          </p:nvSpPr>
          <p:spPr>
            <a:xfrm>
              <a:off x="1377617" y="6320319"/>
              <a:ext cx="9097583" cy="276999"/>
            </a:xfrm>
            <a:prstGeom prst="rect">
              <a:avLst/>
            </a:prstGeom>
            <a:noFill/>
          </p:spPr>
          <p:txBody>
            <a:bodyPr wrap="none" rtlCol="0">
              <a:spAutoFit/>
            </a:bodyPr>
            <a:lstStyle/>
            <a:p>
              <a:pPr algn="ctr"/>
              <a:r>
                <a:rPr lang="en-GB" sz="1200" b="1" dirty="0"/>
                <a:t>This resource has been developed by the West Partnership Improvement Collaborative from North Lanarkshire Council’s original Award</a:t>
              </a:r>
            </a:p>
          </p:txBody>
        </p:sp>
      </p:grpSp>
    </p:spTree>
    <p:extLst>
      <p:ext uri="{BB962C8B-B14F-4D97-AF65-F5344CB8AC3E}">
        <p14:creationId xmlns:p14="http://schemas.microsoft.com/office/powerpoint/2010/main" val="37243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964C-0FA6-4D41-A876-BDD369260D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15DAF3-ADB2-4354-BDCA-15F0FBD693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Shape&#10;&#10;Description automatically generated">
            <a:extLst>
              <a:ext uri="{FF2B5EF4-FFF2-40B4-BE49-F238E27FC236}">
                <a16:creationId xmlns:a16="http://schemas.microsoft.com/office/drawing/2014/main" id="{4A7220A0-3AA1-6F70-0014-FF24468806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1" name="Picture 10" descr="Logo, company name&#10;&#10;Description automatically generated">
            <a:extLst>
              <a:ext uri="{FF2B5EF4-FFF2-40B4-BE49-F238E27FC236}">
                <a16:creationId xmlns:a16="http://schemas.microsoft.com/office/drawing/2014/main" id="{6B3EE761-71FB-4581-4CBA-DE3446FC06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2" name="Group 11">
            <a:extLst>
              <a:ext uri="{FF2B5EF4-FFF2-40B4-BE49-F238E27FC236}">
                <a16:creationId xmlns:a16="http://schemas.microsoft.com/office/drawing/2014/main" id="{50EE56B1-1AB5-953F-BF85-D0F6A444B0DD}"/>
              </a:ext>
            </a:extLst>
          </p:cNvPr>
          <p:cNvGrpSpPr/>
          <p:nvPr userDrawn="1"/>
        </p:nvGrpSpPr>
        <p:grpSpPr>
          <a:xfrm>
            <a:off x="848264" y="6211568"/>
            <a:ext cx="10505536" cy="551895"/>
            <a:chOff x="848264" y="6211568"/>
            <a:chExt cx="10505536" cy="551895"/>
          </a:xfrm>
        </p:grpSpPr>
        <p:pic>
          <p:nvPicPr>
            <p:cNvPr id="13" name="Picture 12" descr="Shape&#10;&#10;Description automatically generated">
              <a:extLst>
                <a:ext uri="{FF2B5EF4-FFF2-40B4-BE49-F238E27FC236}">
                  <a16:creationId xmlns:a16="http://schemas.microsoft.com/office/drawing/2014/main" id="{5B70BF3A-589E-8421-14FE-08D9333760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4" name="Picture 13" descr="Logo, company name&#10;&#10;Description automatically generated">
              <a:extLst>
                <a:ext uri="{FF2B5EF4-FFF2-40B4-BE49-F238E27FC236}">
                  <a16:creationId xmlns:a16="http://schemas.microsoft.com/office/drawing/2014/main" id="{DB7680E9-779C-4D2C-5A61-58E35A1C0E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5" name="TextBox 14">
              <a:extLst>
                <a:ext uri="{FF2B5EF4-FFF2-40B4-BE49-F238E27FC236}">
                  <a16:creationId xmlns:a16="http://schemas.microsoft.com/office/drawing/2014/main" id="{3D11CA3C-20D5-FCE1-23B0-6A4004849D8A}"/>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230389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78F8F-0E8F-4CFB-948D-A04A502DFF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D610B3-C92C-4B6C-BCEE-13F553BF02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10;&#10;Description automatically generated">
            <a:extLst>
              <a:ext uri="{FF2B5EF4-FFF2-40B4-BE49-F238E27FC236}">
                <a16:creationId xmlns:a16="http://schemas.microsoft.com/office/drawing/2014/main" id="{3B932997-040E-F995-EDB8-E342BFB706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3" name="Picture 12" descr="Logo, company name&#10;&#10;Description automatically generated">
            <a:extLst>
              <a:ext uri="{FF2B5EF4-FFF2-40B4-BE49-F238E27FC236}">
                <a16:creationId xmlns:a16="http://schemas.microsoft.com/office/drawing/2014/main" id="{65595E07-5DB6-E496-219C-9E49337708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4" name="Group 13">
            <a:extLst>
              <a:ext uri="{FF2B5EF4-FFF2-40B4-BE49-F238E27FC236}">
                <a16:creationId xmlns:a16="http://schemas.microsoft.com/office/drawing/2014/main" id="{E4AF94F8-9FBA-391C-573A-48E7DDC2D52B}"/>
              </a:ext>
            </a:extLst>
          </p:cNvPr>
          <p:cNvGrpSpPr/>
          <p:nvPr userDrawn="1"/>
        </p:nvGrpSpPr>
        <p:grpSpPr>
          <a:xfrm>
            <a:off x="848264" y="6211568"/>
            <a:ext cx="10505536" cy="551895"/>
            <a:chOff x="848264" y="6211568"/>
            <a:chExt cx="10505536" cy="551895"/>
          </a:xfrm>
        </p:grpSpPr>
        <p:pic>
          <p:nvPicPr>
            <p:cNvPr id="15" name="Picture 14" descr="Shape&#10;&#10;Description automatically generated">
              <a:extLst>
                <a:ext uri="{FF2B5EF4-FFF2-40B4-BE49-F238E27FC236}">
                  <a16:creationId xmlns:a16="http://schemas.microsoft.com/office/drawing/2014/main" id="{DA8E166C-3B22-88C8-DD58-D2FFAC21E5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6" name="Picture 15" descr="Logo, company name&#10;&#10;Description automatically generated">
              <a:extLst>
                <a:ext uri="{FF2B5EF4-FFF2-40B4-BE49-F238E27FC236}">
                  <a16:creationId xmlns:a16="http://schemas.microsoft.com/office/drawing/2014/main" id="{E36A022A-4E3E-3749-EE8D-4FBB1DDA73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7" name="TextBox 16">
              <a:extLst>
                <a:ext uri="{FF2B5EF4-FFF2-40B4-BE49-F238E27FC236}">
                  <a16:creationId xmlns:a16="http://schemas.microsoft.com/office/drawing/2014/main" id="{BB92A822-0BF5-C695-D596-9F22D17D72EB}"/>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55999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C79B-5524-425F-A8CA-D71BFD6C9D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572774-20C7-461E-A476-F4F22CA555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3" name="Group 12">
            <a:extLst>
              <a:ext uri="{FF2B5EF4-FFF2-40B4-BE49-F238E27FC236}">
                <a16:creationId xmlns:a16="http://schemas.microsoft.com/office/drawing/2014/main" id="{F5C910D8-9E37-F387-E878-310DF99F62A4}"/>
              </a:ext>
            </a:extLst>
          </p:cNvPr>
          <p:cNvGrpSpPr/>
          <p:nvPr userDrawn="1"/>
        </p:nvGrpSpPr>
        <p:grpSpPr>
          <a:xfrm>
            <a:off x="848264" y="6211568"/>
            <a:ext cx="10505536" cy="551895"/>
            <a:chOff x="848264" y="6211568"/>
            <a:chExt cx="10505536" cy="551895"/>
          </a:xfrm>
        </p:grpSpPr>
        <p:pic>
          <p:nvPicPr>
            <p:cNvPr id="9" name="Picture 8" descr="Shape&#10;&#10;Description automatically generated">
              <a:extLst>
                <a:ext uri="{FF2B5EF4-FFF2-40B4-BE49-F238E27FC236}">
                  <a16:creationId xmlns:a16="http://schemas.microsoft.com/office/drawing/2014/main" id="{9160E9CE-8F5D-387F-F978-93351EB879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0" name="Picture 9" descr="Logo, company name&#10;&#10;Description automatically generated">
              <a:extLst>
                <a:ext uri="{FF2B5EF4-FFF2-40B4-BE49-F238E27FC236}">
                  <a16:creationId xmlns:a16="http://schemas.microsoft.com/office/drawing/2014/main" id="{0ABEC3BA-82FA-7DBE-DBCE-0B599988C3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2" name="TextBox 11">
              <a:extLst>
                <a:ext uri="{FF2B5EF4-FFF2-40B4-BE49-F238E27FC236}">
                  <a16:creationId xmlns:a16="http://schemas.microsoft.com/office/drawing/2014/main" id="{C142E6B9-2233-1E5A-F648-8F85C73DF4C8}"/>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91389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08D4-6D60-485B-97A3-E7B1E0DFD3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714B1A-F643-4C26-A8B6-B44769762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Shape&#10;&#10;Description automatically generated">
            <a:extLst>
              <a:ext uri="{FF2B5EF4-FFF2-40B4-BE49-F238E27FC236}">
                <a16:creationId xmlns:a16="http://schemas.microsoft.com/office/drawing/2014/main" id="{96A19F9B-1DBA-68F3-E49E-D8D979A9A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B17A396B-FDF3-33E3-1213-CCA53CB0CC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16EF3949-DB55-E215-A459-B0569887BBA3}"/>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134C2101-5465-DB8D-B491-6EDC0879DE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39D3BCB0-2CB4-7E00-FE41-5A0F50650F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25BB15C5-286D-1CCE-550B-D386A93108DC}"/>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52057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4D39-A086-48DC-921B-3CB1B7B9D9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90147A-2C32-4AF3-8899-3DE1761ADE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363633-DAC6-4292-B554-3857ECFF7F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descr="Shape&#10;&#10;Description automatically generated">
            <a:extLst>
              <a:ext uri="{FF2B5EF4-FFF2-40B4-BE49-F238E27FC236}">
                <a16:creationId xmlns:a16="http://schemas.microsoft.com/office/drawing/2014/main" id="{2BF0439A-BE69-A1A4-2B78-4FAD192380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34509F5F-0BBF-8A3D-CC4D-3F1F24670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E405D048-B627-A063-0654-826B805D6A10}"/>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83042A77-8540-9F9B-A790-2850FF172C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7FED0FCD-3953-8FAB-826F-7E1C9ABF74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26FC2F12-6E0F-A50D-787F-589F7469E41C}"/>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164289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FF3B-DCFD-4C08-AAD8-82190D3210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C7E634-A0FC-4A09-BB59-BE8225AF2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9D88A-BBEE-441B-9D85-7C4D626763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BB7555-4016-4A39-AD67-E75D5A55B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46F25D-7BEB-40D9-97D9-28ED649F1D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descr="Shape&#10;&#10;Description automatically generated">
            <a:extLst>
              <a:ext uri="{FF2B5EF4-FFF2-40B4-BE49-F238E27FC236}">
                <a16:creationId xmlns:a16="http://schemas.microsoft.com/office/drawing/2014/main" id="{5D8783A0-B0F2-0A17-D3AA-88A996738D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4" name="Picture 13" descr="Logo, company name&#10;&#10;Description automatically generated">
            <a:extLst>
              <a:ext uri="{FF2B5EF4-FFF2-40B4-BE49-F238E27FC236}">
                <a16:creationId xmlns:a16="http://schemas.microsoft.com/office/drawing/2014/main" id="{EA54CD47-062A-A714-6315-74681B12E6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5" name="Group 14">
            <a:extLst>
              <a:ext uri="{FF2B5EF4-FFF2-40B4-BE49-F238E27FC236}">
                <a16:creationId xmlns:a16="http://schemas.microsoft.com/office/drawing/2014/main" id="{330358E2-7237-1F6B-FAB8-6718025B6E1F}"/>
              </a:ext>
            </a:extLst>
          </p:cNvPr>
          <p:cNvGrpSpPr/>
          <p:nvPr userDrawn="1"/>
        </p:nvGrpSpPr>
        <p:grpSpPr>
          <a:xfrm>
            <a:off x="848264" y="6211568"/>
            <a:ext cx="10505536" cy="551895"/>
            <a:chOff x="848264" y="6211568"/>
            <a:chExt cx="10505536" cy="551895"/>
          </a:xfrm>
        </p:grpSpPr>
        <p:pic>
          <p:nvPicPr>
            <p:cNvPr id="16" name="Picture 15" descr="Shape&#10;&#10;Description automatically generated">
              <a:extLst>
                <a:ext uri="{FF2B5EF4-FFF2-40B4-BE49-F238E27FC236}">
                  <a16:creationId xmlns:a16="http://schemas.microsoft.com/office/drawing/2014/main" id="{EED71C0A-9A9A-28E7-71D6-D15799C140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7" name="Picture 16" descr="Logo, company name&#10;&#10;Description automatically generated">
              <a:extLst>
                <a:ext uri="{FF2B5EF4-FFF2-40B4-BE49-F238E27FC236}">
                  <a16:creationId xmlns:a16="http://schemas.microsoft.com/office/drawing/2014/main" id="{936BCD6E-352E-8285-3926-4509EDB105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8" name="TextBox 17">
              <a:extLst>
                <a:ext uri="{FF2B5EF4-FFF2-40B4-BE49-F238E27FC236}">
                  <a16:creationId xmlns:a16="http://schemas.microsoft.com/office/drawing/2014/main" id="{B5D0750F-F873-E580-F372-CD7081EADBB7}"/>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163451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7EA5-AFD0-4AC9-8022-B862C5D334E2}"/>
              </a:ext>
            </a:extLst>
          </p:cNvPr>
          <p:cNvSpPr>
            <a:spLocks noGrp="1"/>
          </p:cNvSpPr>
          <p:nvPr>
            <p:ph type="title"/>
          </p:nvPr>
        </p:nvSpPr>
        <p:spPr/>
        <p:txBody>
          <a:bodyPr/>
          <a:lstStyle/>
          <a:p>
            <a:r>
              <a:rPr lang="en-US"/>
              <a:t>Click to edit Master title style</a:t>
            </a:r>
            <a:endParaRPr lang="en-GB"/>
          </a:p>
        </p:txBody>
      </p:sp>
      <p:pic>
        <p:nvPicPr>
          <p:cNvPr id="9" name="Picture 8" descr="Shape&#10;&#10;Description automatically generated">
            <a:extLst>
              <a:ext uri="{FF2B5EF4-FFF2-40B4-BE49-F238E27FC236}">
                <a16:creationId xmlns:a16="http://schemas.microsoft.com/office/drawing/2014/main" id="{F579A8EA-AFB4-7263-E097-5EADEC31D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0" name="Picture 9" descr="Logo, company name&#10;&#10;Description automatically generated">
            <a:extLst>
              <a:ext uri="{FF2B5EF4-FFF2-40B4-BE49-F238E27FC236}">
                <a16:creationId xmlns:a16="http://schemas.microsoft.com/office/drawing/2014/main" id="{D23962A8-B06B-92C7-A533-14749F3BF6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1" name="Group 10">
            <a:extLst>
              <a:ext uri="{FF2B5EF4-FFF2-40B4-BE49-F238E27FC236}">
                <a16:creationId xmlns:a16="http://schemas.microsoft.com/office/drawing/2014/main" id="{C6559B84-0CAB-2E2C-FD69-1C5C7917FF73}"/>
              </a:ext>
            </a:extLst>
          </p:cNvPr>
          <p:cNvGrpSpPr/>
          <p:nvPr userDrawn="1"/>
        </p:nvGrpSpPr>
        <p:grpSpPr>
          <a:xfrm>
            <a:off x="848264" y="6211568"/>
            <a:ext cx="10505536" cy="551895"/>
            <a:chOff x="848264" y="6211568"/>
            <a:chExt cx="10505536" cy="551895"/>
          </a:xfrm>
        </p:grpSpPr>
        <p:pic>
          <p:nvPicPr>
            <p:cNvPr id="12" name="Picture 11" descr="Shape&#10;&#10;Description automatically generated">
              <a:extLst>
                <a:ext uri="{FF2B5EF4-FFF2-40B4-BE49-F238E27FC236}">
                  <a16:creationId xmlns:a16="http://schemas.microsoft.com/office/drawing/2014/main" id="{36A0E9E0-DF1C-6318-D996-09BE4F5D2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3" name="Picture 12" descr="Logo, company name&#10;&#10;Description automatically generated">
              <a:extLst>
                <a:ext uri="{FF2B5EF4-FFF2-40B4-BE49-F238E27FC236}">
                  <a16:creationId xmlns:a16="http://schemas.microsoft.com/office/drawing/2014/main" id="{2CC81C54-892A-FC6B-1632-A13EA835A9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4" name="TextBox 13">
              <a:extLst>
                <a:ext uri="{FF2B5EF4-FFF2-40B4-BE49-F238E27FC236}">
                  <a16:creationId xmlns:a16="http://schemas.microsoft.com/office/drawing/2014/main" id="{01799A48-C0D1-AEBE-50A2-926E04010437}"/>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43905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2A59DE6E-2783-07E8-1758-6CBA105604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9" name="Picture 8" descr="Logo, company name&#10;&#10;Description automatically generated">
            <a:extLst>
              <a:ext uri="{FF2B5EF4-FFF2-40B4-BE49-F238E27FC236}">
                <a16:creationId xmlns:a16="http://schemas.microsoft.com/office/drawing/2014/main" id="{6CD211FB-A730-F656-7D1F-31F1F216FE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0" name="Group 9">
            <a:extLst>
              <a:ext uri="{FF2B5EF4-FFF2-40B4-BE49-F238E27FC236}">
                <a16:creationId xmlns:a16="http://schemas.microsoft.com/office/drawing/2014/main" id="{AE7B22C1-AA59-FD14-966A-1EBDA299C9CE}"/>
              </a:ext>
            </a:extLst>
          </p:cNvPr>
          <p:cNvGrpSpPr/>
          <p:nvPr userDrawn="1"/>
        </p:nvGrpSpPr>
        <p:grpSpPr>
          <a:xfrm>
            <a:off x="848264" y="6211568"/>
            <a:ext cx="10505536" cy="551895"/>
            <a:chOff x="848264" y="6211568"/>
            <a:chExt cx="10505536" cy="551895"/>
          </a:xfrm>
        </p:grpSpPr>
        <p:pic>
          <p:nvPicPr>
            <p:cNvPr id="11" name="Picture 10" descr="Shape&#10;&#10;Description automatically generated">
              <a:extLst>
                <a:ext uri="{FF2B5EF4-FFF2-40B4-BE49-F238E27FC236}">
                  <a16:creationId xmlns:a16="http://schemas.microsoft.com/office/drawing/2014/main" id="{8E36A7D9-C201-C599-DD32-07C20C2A85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F4D36C92-6EAB-670C-06D9-88DF3FBFF8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3" name="TextBox 12">
              <a:extLst>
                <a:ext uri="{FF2B5EF4-FFF2-40B4-BE49-F238E27FC236}">
                  <a16:creationId xmlns:a16="http://schemas.microsoft.com/office/drawing/2014/main" id="{53EF98DE-67D1-1C62-8FB8-A828E82F6B71}"/>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422525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B400-195B-48DD-B445-5E807CFED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22BA6A-41AC-4FD0-ADFC-99ECB0A03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EC9742-DBC7-4C73-98DE-4A6428DEF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Shape&#10;&#10;Description automatically generated">
            <a:extLst>
              <a:ext uri="{FF2B5EF4-FFF2-40B4-BE49-F238E27FC236}">
                <a16:creationId xmlns:a16="http://schemas.microsoft.com/office/drawing/2014/main" id="{C7123BB6-2117-DBCA-D554-682B1B9CAB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44287302-159E-BFBB-C6C6-AC1996F06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D72DAE35-F078-6EF7-FB63-9AA31F49000F}"/>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4ADA2828-4D89-3002-284A-8223196D36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EA1ED998-C96C-2EE3-1984-C4DD45BB85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A25BD2D1-A5A0-955F-C2FE-B594C326EB91}"/>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123935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EDBA-F14B-4359-A7FA-B49406C41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D4E564-9CC7-4760-8F2A-52325B092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C00240-8EB6-43AB-9CED-3AB783357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Shape&#10;&#10;Description automatically generated">
            <a:extLst>
              <a:ext uri="{FF2B5EF4-FFF2-40B4-BE49-F238E27FC236}">
                <a16:creationId xmlns:a16="http://schemas.microsoft.com/office/drawing/2014/main" id="{A695B49C-05AE-0FBD-8D4A-A39EAD1B2A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C9AC4968-8A30-46AB-FBAD-E2661D7F01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4DCB4E89-8C2D-CFAB-AFAC-AFAF14143BB8}"/>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72AAC33E-162B-4421-6C13-E27E266CA4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84E05715-19D2-F453-ECE8-EA71429DEB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3926315F-22B2-26A2-3DDB-7CC730B2D50E}"/>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5956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A676E4-01F4-4A72-AF6F-1C873DCD1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F8B168-B9F6-4FD6-84DA-CC8949FC0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3FDE55E5-24D1-04D0-06BA-9C9B547B1BD7}"/>
              </a:ext>
            </a:extLst>
          </p:cNvPr>
          <p:cNvSpPr>
            <a:spLocks noGrp="1"/>
          </p:cNvSpPr>
          <p:nvPr>
            <p:ph type="ftr" sz="quarter" idx="3"/>
          </p:nvPr>
        </p:nvSpPr>
        <p:spPr>
          <a:xfrm>
            <a:off x="4038600" y="6356350"/>
            <a:ext cx="4114800" cy="365125"/>
          </a:xfrm>
          <a:prstGeom prst="rect">
            <a:avLst/>
          </a:prstGeom>
        </p:spPr>
        <p:txBody>
          <a:bodyPr/>
          <a:lstStyle>
            <a:lvl1pPr algn="ctr">
              <a:defRPr sz="1600" b="1">
                <a:solidFill>
                  <a:schemeClr val="tx1"/>
                </a:solidFill>
              </a:defRPr>
            </a:lvl1pPr>
          </a:lstStyle>
          <a:p>
            <a:r>
              <a:rPr lang="en-GB"/>
              <a:t>Keeping the Promise Award</a:t>
            </a:r>
            <a:endParaRPr lang="en-GB" dirty="0"/>
          </a:p>
        </p:txBody>
      </p:sp>
    </p:spTree>
    <p:extLst>
      <p:ext uri="{BB962C8B-B14F-4D97-AF65-F5344CB8AC3E}">
        <p14:creationId xmlns:p14="http://schemas.microsoft.com/office/powerpoint/2010/main" val="3940554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wfCxf0GYChs?feature=oembed" TargetMode="External"/><Relationship Id="rId5" Type="http://schemas.openxmlformats.org/officeDocument/2006/relationships/hyperlink" Target="https://youtu.be/wfCxf0GYChs"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G3BWDSyBQgg?feature=oembed" TargetMode="External"/><Relationship Id="rId5" Type="http://schemas.openxmlformats.org/officeDocument/2006/relationships/hyperlink" Target="https://www.youtube.com/watch?v=G3BWDSyBQgg"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carereview.scot/conclusions/independent-care-review-reports/"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7vrJ1CxBlLY?feature=oembed" TargetMode="External"/><Relationship Id="rId5" Type="http://schemas.openxmlformats.org/officeDocument/2006/relationships/hyperlink" Target="https://youtu.be/7vrJ1CxBlLY" TargetMode="Externa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rereview.scot/wp-content/uploads/2020/02/The-Promis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thepromise.scot/resources/2020/keepthepromise-education.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ov.scot/publications/education-outcomes-for-looked-after-children-2022-23/documen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watch?v=P2H0GzxmLK8" TargetMode="External"/><Relationship Id="rId13" Type="http://schemas.openxmlformats.org/officeDocument/2006/relationships/hyperlink" Target="https://www.whocaresscotland.org/get-support/support-from-corporate-parents/" TargetMode="External"/><Relationship Id="rId3" Type="http://schemas.openxmlformats.org/officeDocument/2006/relationships/hyperlink" Target="https://www.carereview.scot/conclusions/independent-care-review-reports/" TargetMode="External"/><Relationship Id="rId7" Type="http://schemas.openxmlformats.org/officeDocument/2006/relationships/hyperlink" Target="https://www.youtube.com/watch?v=XPA5ftecQJQ" TargetMode="External"/><Relationship Id="rId12" Type="http://schemas.openxmlformats.org/officeDocument/2006/relationships/hyperlink" Target="https://eachandeverychild.co.uk/the-toolkit/"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thepromise.scot/resources/2020/keepthepromise-education.pdf" TargetMode="External"/><Relationship Id="rId11" Type="http://schemas.openxmlformats.org/officeDocument/2006/relationships/hyperlink" Target="https://education.gov.scot/media/gymf322m/childrenyoungpeopledefinitionsdoc.pdf" TargetMode="External"/><Relationship Id="rId5" Type="http://schemas.openxmlformats.org/officeDocument/2006/relationships/hyperlink" Target="https://www.carereview.scot/conclusions/composite-stories/" TargetMode="External"/><Relationship Id="rId15" Type="http://schemas.openxmlformats.org/officeDocument/2006/relationships/hyperlink" Target="https://www.chip-partnership.co.uk/language-leaders/" TargetMode="External"/><Relationship Id="rId10" Type="http://schemas.openxmlformats.org/officeDocument/2006/relationships/hyperlink" Target="https://education.gov.scot/improvement/learning-resources/summary-information-relating-to-corporate-parenting/" TargetMode="External"/><Relationship Id="rId4" Type="http://schemas.openxmlformats.org/officeDocument/2006/relationships/hyperlink" Target="https://www.carereview.scot/conclusions/foundations-infographics/" TargetMode="External"/><Relationship Id="rId9" Type="http://schemas.openxmlformats.org/officeDocument/2006/relationships/hyperlink" Target="https://www.youtube.com/watch?v=u_Oapo1Q7_w" TargetMode="External"/><Relationship Id="rId14" Type="http://schemas.openxmlformats.org/officeDocument/2006/relationships/hyperlink" Target="https://www.celcis.org/knowledge-ban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P2H0GzxmLK8?feature=oembed" TargetMode="External"/><Relationship Id="rId5" Type="http://schemas.openxmlformats.org/officeDocument/2006/relationships/hyperlink" Target="https://youtu.be/P2H0GzxmLK8"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E97D64-4FE3-47A4-98C2-97B8E2345BEB}"/>
              </a:ext>
            </a:extLst>
          </p:cNvPr>
          <p:cNvSpPr txBox="1">
            <a:spLocks noGrp="1"/>
          </p:cNvSpPr>
          <p:nvPr>
            <p:ph type="title" idx="4294967295"/>
          </p:nvPr>
        </p:nvSpPr>
        <p:spPr>
          <a:xfrm>
            <a:off x="2158755" y="333078"/>
            <a:ext cx="8416887" cy="779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Keeping the Promise Award</a:t>
            </a:r>
          </a:p>
        </p:txBody>
      </p:sp>
      <p:pic>
        <p:nvPicPr>
          <p:cNvPr id="3" name="Picture 2" descr="Graphic saying we are committed to keeping the promise">
            <a:extLst>
              <a:ext uri="{FF2B5EF4-FFF2-40B4-BE49-F238E27FC236}">
                <a16:creationId xmlns:a16="http://schemas.microsoft.com/office/drawing/2014/main" id="{66A669AF-7355-41BC-9990-FD3E800C1C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0752" y="1112520"/>
            <a:ext cx="5190497" cy="3070243"/>
          </a:xfrm>
          <a:prstGeom prst="rect">
            <a:avLst/>
          </a:prstGeom>
        </p:spPr>
      </p:pic>
      <p:pic>
        <p:nvPicPr>
          <p:cNvPr id="9" name="Picture 8" descr="Logos of the creators of the programme: Education Scotland and the West Partnership">
            <a:extLst>
              <a:ext uri="{FF2B5EF4-FFF2-40B4-BE49-F238E27FC236}">
                <a16:creationId xmlns:a16="http://schemas.microsoft.com/office/drawing/2014/main" id="{F971D9C9-657E-F1F3-6E66-972DC0751F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1690" y="4487564"/>
            <a:ext cx="3828620" cy="1682642"/>
          </a:xfrm>
          <a:prstGeom prst="rect">
            <a:avLst/>
          </a:prstGeom>
        </p:spPr>
      </p:pic>
    </p:spTree>
    <p:extLst>
      <p:ext uri="{BB962C8B-B14F-4D97-AF65-F5344CB8AC3E}">
        <p14:creationId xmlns:p14="http://schemas.microsoft.com/office/powerpoint/2010/main" val="2064881054"/>
      </p:ext>
    </p:extLst>
  </p:cSld>
  <p:clrMapOvr>
    <a:masterClrMapping/>
  </p:clrMapOvr>
  <mc:AlternateContent xmlns:mc="http://schemas.openxmlformats.org/markup-compatibility/2006" xmlns:p14="http://schemas.microsoft.com/office/powerpoint/2010/main">
    <mc:Choice Requires="p14">
      <p:transition spd="slow" p14:dur="2000" advTm="115872"/>
    </mc:Choice>
    <mc:Fallback xmlns="">
      <p:transition spd="slow" advTm="1158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23A0-6E20-BC64-8F1D-1B4BE9E494AD}"/>
              </a:ext>
            </a:extLst>
          </p:cNvPr>
          <p:cNvSpPr>
            <a:spLocks noGrp="1"/>
          </p:cNvSpPr>
          <p:nvPr>
            <p:ph type="title"/>
          </p:nvPr>
        </p:nvSpPr>
        <p:spPr>
          <a:xfrm>
            <a:off x="838200" y="365126"/>
            <a:ext cx="10766898" cy="768350"/>
          </a:xfrm>
        </p:spPr>
        <p:txBody>
          <a:bodyPr>
            <a:normAutofit/>
          </a:bodyPr>
          <a:lstStyle/>
          <a:p>
            <a:r>
              <a:rPr lang="en-GB" sz="3000" b="1" dirty="0"/>
              <a:t>Why do this Award? </a:t>
            </a:r>
          </a:p>
        </p:txBody>
      </p:sp>
      <p:sp>
        <p:nvSpPr>
          <p:cNvPr id="15" name="Title 1">
            <a:extLst>
              <a:ext uri="{FF2B5EF4-FFF2-40B4-BE49-F238E27FC236}">
                <a16:creationId xmlns:a16="http://schemas.microsoft.com/office/drawing/2014/main" id="{619A59BE-3A4B-C4CD-FCCE-74F6F4750D09}"/>
              </a:ext>
            </a:extLst>
          </p:cNvPr>
          <p:cNvSpPr txBox="1">
            <a:spLocks/>
          </p:cNvSpPr>
          <p:nvPr/>
        </p:nvSpPr>
        <p:spPr>
          <a:xfrm>
            <a:off x="1047750" y="1028701"/>
            <a:ext cx="10766898" cy="4943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dirty="0"/>
              <a:t>What can </a:t>
            </a:r>
            <a:r>
              <a:rPr lang="en-GB" b="1" dirty="0"/>
              <a:t>education</a:t>
            </a:r>
            <a:r>
              <a:rPr lang="en-GB" dirty="0"/>
              <a:t> </a:t>
            </a:r>
            <a:br>
              <a:rPr lang="en-GB" dirty="0"/>
            </a:br>
            <a:r>
              <a:rPr lang="en-GB" dirty="0"/>
              <a:t>and ‘</a:t>
            </a:r>
            <a:r>
              <a:rPr lang="en-GB" b="1" dirty="0"/>
              <a:t>us</a:t>
            </a:r>
            <a:r>
              <a:rPr lang="en-GB" dirty="0"/>
              <a:t>’ (practitioners), </a:t>
            </a:r>
            <a:br>
              <a:rPr lang="en-GB" dirty="0"/>
            </a:br>
            <a:r>
              <a:rPr lang="en-GB" dirty="0"/>
              <a:t>mean for, and to, someone </a:t>
            </a:r>
          </a:p>
          <a:p>
            <a:pPr algn="ctr">
              <a:lnSpc>
                <a:spcPct val="150000"/>
              </a:lnSpc>
            </a:pPr>
            <a:r>
              <a:rPr lang="en-GB" dirty="0"/>
              <a:t>who has experienced care?</a:t>
            </a:r>
          </a:p>
        </p:txBody>
      </p:sp>
    </p:spTree>
    <p:extLst>
      <p:ext uri="{BB962C8B-B14F-4D97-AF65-F5344CB8AC3E}">
        <p14:creationId xmlns:p14="http://schemas.microsoft.com/office/powerpoint/2010/main" val="3779296180"/>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23A0-6E20-BC64-8F1D-1B4BE9E494AD}"/>
              </a:ext>
            </a:extLst>
          </p:cNvPr>
          <p:cNvSpPr>
            <a:spLocks noGrp="1"/>
          </p:cNvSpPr>
          <p:nvPr>
            <p:ph type="title"/>
          </p:nvPr>
        </p:nvSpPr>
        <p:spPr>
          <a:xfrm>
            <a:off x="295275" y="82297"/>
            <a:ext cx="11582400" cy="731896"/>
          </a:xfrm>
        </p:spPr>
        <p:txBody>
          <a:bodyPr>
            <a:noAutofit/>
          </a:bodyPr>
          <a:lstStyle/>
          <a:p>
            <a:r>
              <a:rPr lang="en-GB" sz="3600" b="1" dirty="0"/>
              <a:t>Why do this Award? What difference could it make?</a:t>
            </a:r>
          </a:p>
        </p:txBody>
      </p:sp>
      <p:pic>
        <p:nvPicPr>
          <p:cNvPr id="3" name="Online Media 2" title="Beth Ann">
            <a:hlinkClick r:id="" action="ppaction://media"/>
            <a:extLst>
              <a:ext uri="{FF2B5EF4-FFF2-40B4-BE49-F238E27FC236}">
                <a16:creationId xmlns:a16="http://schemas.microsoft.com/office/drawing/2014/main" id="{2219A39D-8B1E-18C9-8EF9-E188B950E1A4}"/>
              </a:ext>
            </a:extLst>
          </p:cNvPr>
          <p:cNvPicPr>
            <a:picLocks noRot="1" noChangeAspect="1"/>
          </p:cNvPicPr>
          <p:nvPr>
            <a:videoFile r:link="rId1"/>
          </p:nvPr>
        </p:nvPicPr>
        <p:blipFill>
          <a:blip r:embed="rId4"/>
          <a:stretch>
            <a:fillRect/>
          </a:stretch>
        </p:blipFill>
        <p:spPr>
          <a:xfrm>
            <a:off x="1614614" y="701414"/>
            <a:ext cx="8943721" cy="5053203"/>
          </a:xfrm>
          <a:prstGeom prst="rect">
            <a:avLst/>
          </a:prstGeom>
        </p:spPr>
      </p:pic>
      <p:sp>
        <p:nvSpPr>
          <p:cNvPr id="4" name="TextBox 3">
            <a:extLst>
              <a:ext uri="{FF2B5EF4-FFF2-40B4-BE49-F238E27FC236}">
                <a16:creationId xmlns:a16="http://schemas.microsoft.com/office/drawing/2014/main" id="{A4989235-77E0-C1B8-90D8-10DFD16DB96A}"/>
              </a:ext>
            </a:extLst>
          </p:cNvPr>
          <p:cNvSpPr txBox="1"/>
          <p:nvPr/>
        </p:nvSpPr>
        <p:spPr>
          <a:xfrm>
            <a:off x="10694225" y="1859339"/>
            <a:ext cx="1202499" cy="3139321"/>
          </a:xfrm>
          <a:prstGeom prst="rect">
            <a:avLst/>
          </a:prstGeom>
          <a:noFill/>
        </p:spPr>
        <p:txBody>
          <a:bodyPr wrap="square" rtlCol="0">
            <a:spAutoFit/>
          </a:bodyPr>
          <a:lstStyle/>
          <a:p>
            <a:pPr algn="ctr"/>
            <a:r>
              <a:rPr lang="en-GB" dirty="0"/>
              <a:t>7 min</a:t>
            </a:r>
          </a:p>
          <a:p>
            <a:pPr algn="ctr"/>
            <a:r>
              <a:rPr lang="en-GB" dirty="0"/>
              <a:t>58 sec</a:t>
            </a:r>
          </a:p>
          <a:p>
            <a:pPr algn="ctr"/>
            <a:endParaRPr lang="en-GB" dirty="0"/>
          </a:p>
          <a:p>
            <a:pPr algn="ctr"/>
            <a:endParaRPr lang="en-GB" dirty="0"/>
          </a:p>
          <a:p>
            <a:pPr algn="ctr"/>
            <a:endParaRPr lang="en-GB" dirty="0"/>
          </a:p>
          <a:p>
            <a:pPr algn="ctr"/>
            <a:endParaRPr lang="en-GB" dirty="0"/>
          </a:p>
          <a:p>
            <a:pPr algn="ctr"/>
            <a:r>
              <a:rPr lang="en-GB" dirty="0"/>
              <a:t>Film created by Education Scotland</a:t>
            </a:r>
          </a:p>
        </p:txBody>
      </p:sp>
      <p:sp>
        <p:nvSpPr>
          <p:cNvPr id="5" name="Title 1">
            <a:extLst>
              <a:ext uri="{FF2B5EF4-FFF2-40B4-BE49-F238E27FC236}">
                <a16:creationId xmlns:a16="http://schemas.microsoft.com/office/drawing/2014/main" id="{5233285A-FC97-84CD-9812-6A63ADB35E82}"/>
              </a:ext>
            </a:extLst>
          </p:cNvPr>
          <p:cNvSpPr txBox="1">
            <a:spLocks/>
          </p:cNvSpPr>
          <p:nvPr/>
        </p:nvSpPr>
        <p:spPr>
          <a:xfrm>
            <a:off x="1786654" y="5736921"/>
            <a:ext cx="8618692" cy="347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600" dirty="0">
                <a:latin typeface="+mn-lt"/>
                <a:ea typeface="Calibri" panose="020F0502020204030204" pitchFamily="34" charset="0"/>
              </a:rPr>
            </a:br>
            <a:r>
              <a:rPr lang="en-GB" sz="1600" dirty="0">
                <a:latin typeface="+mn-lt"/>
                <a:ea typeface="Calibri" panose="020F0502020204030204" pitchFamily="34" charset="0"/>
              </a:rPr>
              <a:t>If viewing this as a pdf please click this link to access the film: </a:t>
            </a:r>
            <a:r>
              <a:rPr lang="en-GB" sz="1600" dirty="0">
                <a:latin typeface="+mn-lt"/>
                <a:ea typeface="Calibri" panose="020F0502020204030204" pitchFamily="34" charset="0"/>
                <a:hlinkClick r:id="rId5"/>
              </a:rPr>
              <a:t>https://youtu.be/wfCxf0GYChs</a:t>
            </a:r>
            <a:r>
              <a:rPr lang="en-GB" sz="1600" dirty="0">
                <a:latin typeface="+mn-lt"/>
                <a:ea typeface="Calibri" panose="020F0502020204030204" pitchFamily="34" charset="0"/>
              </a:rPr>
              <a:t>    </a:t>
            </a:r>
            <a:endParaRPr lang="en-GB" sz="1600" dirty="0">
              <a:latin typeface="+mn-lt"/>
            </a:endParaRPr>
          </a:p>
        </p:txBody>
      </p:sp>
    </p:spTree>
    <p:extLst>
      <p:ext uri="{BB962C8B-B14F-4D97-AF65-F5344CB8AC3E}">
        <p14:creationId xmlns:p14="http://schemas.microsoft.com/office/powerpoint/2010/main" val="480967402"/>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57E4E6-8180-37B4-269B-0DD7BB7AC636}"/>
              </a:ext>
            </a:extLst>
          </p:cNvPr>
          <p:cNvSpPr txBox="1">
            <a:spLocks noGrp="1"/>
          </p:cNvSpPr>
          <p:nvPr>
            <p:ph type="title" idx="4294967295"/>
          </p:nvPr>
        </p:nvSpPr>
        <p:spPr>
          <a:xfrm>
            <a:off x="838200" y="589546"/>
            <a:ext cx="10515600" cy="9090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Corporate Parenting</a:t>
            </a:r>
            <a:endParaRPr kumimoji="0" lang="en-GB" sz="4400" b="1" i="0" u="none" strike="noStrike" kern="1200" cap="none" spc="0" normalizeH="0" baseline="0" noProof="0" dirty="0">
              <a:ln>
                <a:noFill/>
              </a:ln>
              <a:solidFill>
                <a:schemeClr val="tx1"/>
              </a:solidFill>
              <a:effectLst/>
              <a:uLnTx/>
              <a:uFillTx/>
              <a:latin typeface="+mn-lt"/>
              <a:ea typeface="+mj-ea"/>
              <a:cs typeface="+mj-cs"/>
            </a:endParaRPr>
          </a:p>
        </p:txBody>
      </p:sp>
      <p:sp>
        <p:nvSpPr>
          <p:cNvPr id="3" name="Rectangle 2">
            <a:extLst>
              <a:ext uri="{FF2B5EF4-FFF2-40B4-BE49-F238E27FC236}">
                <a16:creationId xmlns:a16="http://schemas.microsoft.com/office/drawing/2014/main" id="{BD82A268-3464-4E83-AB94-FC428C1DE846}"/>
              </a:ext>
            </a:extLst>
          </p:cNvPr>
          <p:cNvSpPr/>
          <p:nvPr/>
        </p:nvSpPr>
        <p:spPr>
          <a:xfrm>
            <a:off x="838200" y="2517245"/>
            <a:ext cx="10515600" cy="646331"/>
          </a:xfrm>
          <a:prstGeom prst="rect">
            <a:avLst/>
          </a:prstGeom>
        </p:spPr>
        <p:txBody>
          <a:bodyPr wrap="square" lIns="91440" tIns="45720" rIns="91440" bIns="45720" anchor="t">
            <a:spAutoFit/>
          </a:bodyPr>
          <a:lstStyle/>
          <a:p>
            <a:r>
              <a:rPr lang="en-GB" sz="3600" dirty="0">
                <a:latin typeface="Asap"/>
              </a:rPr>
              <a:t>What do the terms 'Parent' and 'Corporate' mean?</a:t>
            </a:r>
          </a:p>
        </p:txBody>
      </p:sp>
    </p:spTree>
    <p:extLst>
      <p:ext uri="{BB962C8B-B14F-4D97-AF65-F5344CB8AC3E}">
        <p14:creationId xmlns:p14="http://schemas.microsoft.com/office/powerpoint/2010/main" val="898448304"/>
      </p:ext>
    </p:extLst>
  </p:cSld>
  <p:clrMapOvr>
    <a:masterClrMapping/>
  </p:clrMapOvr>
  <mc:AlternateContent xmlns:mc="http://schemas.openxmlformats.org/markup-compatibility/2006" xmlns:p14="http://schemas.microsoft.com/office/powerpoint/2010/main">
    <mc:Choice Requires="p14">
      <p:transition spd="slow" p14:dur="2000" advTm="12608"/>
    </mc:Choice>
    <mc:Fallback xmlns="">
      <p:transition spd="slow" advTm="1260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C9B1-0810-3C59-02B1-C6EFF6809168}"/>
              </a:ext>
            </a:extLst>
          </p:cNvPr>
          <p:cNvSpPr>
            <a:spLocks noGrp="1"/>
          </p:cNvSpPr>
          <p:nvPr>
            <p:ph type="title"/>
          </p:nvPr>
        </p:nvSpPr>
        <p:spPr/>
        <p:txBody>
          <a:bodyPr/>
          <a:lstStyle/>
          <a:p>
            <a:r>
              <a:rPr lang="en-GB" b="1" dirty="0"/>
              <a:t>Corporate Parent defined</a:t>
            </a:r>
          </a:p>
        </p:txBody>
      </p:sp>
      <p:sp>
        <p:nvSpPr>
          <p:cNvPr id="3" name="Content Placeholder 2">
            <a:extLst>
              <a:ext uri="{FF2B5EF4-FFF2-40B4-BE49-F238E27FC236}">
                <a16:creationId xmlns:a16="http://schemas.microsoft.com/office/drawing/2014/main" id="{AEA568E8-B7DF-8C76-6F4C-E56C93690230}"/>
              </a:ext>
            </a:extLst>
          </p:cNvPr>
          <p:cNvSpPr>
            <a:spLocks noGrp="1"/>
          </p:cNvSpPr>
          <p:nvPr>
            <p:ph idx="1"/>
          </p:nvPr>
        </p:nvSpPr>
        <p:spPr>
          <a:xfrm>
            <a:off x="838200" y="1515290"/>
            <a:ext cx="10709366" cy="4376059"/>
          </a:xfrm>
        </p:spPr>
        <p:txBody>
          <a:bodyPr>
            <a:noAutofit/>
          </a:bodyPr>
          <a:lstStyle/>
          <a:p>
            <a:pPr marL="0" indent="0" algn="l">
              <a:buNone/>
            </a:pPr>
            <a:r>
              <a:rPr lang="en-GB" dirty="0"/>
              <a:t>Officially: C</a:t>
            </a:r>
            <a:r>
              <a:rPr lang="en-GB" sz="2800" dirty="0"/>
              <a:t>orporate parents are "the formal and local partnerships between all services responsible for working together to meet the needs of looked after children, young people and care leavers</a:t>
            </a:r>
            <a:r>
              <a:rPr lang="en-GB" dirty="0"/>
              <a:t>”</a:t>
            </a:r>
            <a:r>
              <a:rPr lang="en-GB" sz="2800" dirty="0"/>
              <a:t> </a:t>
            </a:r>
          </a:p>
          <a:p>
            <a:pPr marL="0" indent="0" algn="l">
              <a:buNone/>
            </a:pPr>
            <a:r>
              <a:rPr lang="en-GB" sz="2800" b="1" dirty="0"/>
              <a:t>AND</a:t>
            </a:r>
            <a:r>
              <a:rPr lang="en-GB" sz="2800" dirty="0"/>
              <a:t> “they </a:t>
            </a:r>
            <a:r>
              <a:rPr lang="en-GB" b="0" i="0" dirty="0">
                <a:effectLst/>
              </a:rPr>
              <a:t>have </a:t>
            </a:r>
            <a:r>
              <a:rPr lang="en-GB" b="1" i="0" dirty="0">
                <a:effectLst/>
              </a:rPr>
              <a:t>statutory duties </a:t>
            </a:r>
            <a:r>
              <a:rPr lang="en-GB" b="0" i="0" dirty="0">
                <a:effectLst/>
              </a:rPr>
              <a:t>to collaborate with each other in upholding the rights and securing the wellbeing of looked after children.”</a:t>
            </a:r>
          </a:p>
          <a:p>
            <a:pPr marL="0" indent="0" algn="r">
              <a:buNone/>
            </a:pPr>
            <a:r>
              <a:rPr lang="en-GB" sz="2000" b="1" dirty="0"/>
              <a:t>Children and Young People (Scotland) Act 2014</a:t>
            </a:r>
            <a:endParaRPr lang="en-GB" sz="2000" b="1" i="0" dirty="0">
              <a:effectLst/>
            </a:endParaRPr>
          </a:p>
          <a:p>
            <a:pPr marL="0" indent="0">
              <a:buNone/>
            </a:pPr>
            <a:endParaRPr lang="en-GB" b="0" i="0" dirty="0">
              <a:effectLst/>
            </a:endParaRPr>
          </a:p>
          <a:p>
            <a:pPr marL="0" indent="0">
              <a:buNone/>
            </a:pPr>
            <a:r>
              <a:rPr lang="en-GB" b="0" i="0" dirty="0">
                <a:effectLst/>
              </a:rPr>
              <a:t>Unofficially: </a:t>
            </a:r>
            <a:r>
              <a:rPr lang="en-GB" dirty="0">
                <a:effectLst/>
                <a:ea typeface="Calibri" panose="020F0502020204030204" pitchFamily="34" charset="0"/>
              </a:rPr>
              <a:t> ‘A corporate parent is intended to carry out many of the roles a loving parent should’</a:t>
            </a:r>
            <a:endParaRPr lang="en-GB" dirty="0"/>
          </a:p>
          <a:p>
            <a:pPr marL="0" indent="0" algn="l">
              <a:buNone/>
            </a:pPr>
            <a:endParaRPr lang="en-GB" dirty="0"/>
          </a:p>
          <a:p>
            <a:pPr marL="0" indent="0" algn="l">
              <a:buNone/>
            </a:pPr>
            <a:endParaRPr lang="en-GB" b="0" i="0" dirty="0">
              <a:effectLst/>
            </a:endParaRPr>
          </a:p>
          <a:p>
            <a:endParaRPr lang="en-GB" dirty="0"/>
          </a:p>
          <a:p>
            <a:pPr marL="0" indent="0">
              <a:buNone/>
            </a:pPr>
            <a:endParaRPr lang="en-GB" dirty="0"/>
          </a:p>
        </p:txBody>
      </p:sp>
    </p:spTree>
    <p:extLst>
      <p:ext uri="{BB962C8B-B14F-4D97-AF65-F5344CB8AC3E}">
        <p14:creationId xmlns:p14="http://schemas.microsoft.com/office/powerpoint/2010/main" val="2408433375"/>
      </p:ext>
    </p:extLst>
  </p:cSld>
  <p:clrMapOvr>
    <a:masterClrMapping/>
  </p:clrMapOvr>
  <mc:AlternateContent xmlns:mc="http://schemas.openxmlformats.org/markup-compatibility/2006" xmlns:p14="http://schemas.microsoft.com/office/powerpoint/2010/main">
    <mc:Choice Requires="p14">
      <p:transition spd="slow" p14:dur="2000" advTm="35801"/>
    </mc:Choice>
    <mc:Fallback xmlns="">
      <p:transition spd="slow" advTm="358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of the 26 corporate parents listed in the 2014 Children and Young People's Act ">
            <a:extLst>
              <a:ext uri="{FF2B5EF4-FFF2-40B4-BE49-F238E27FC236}">
                <a16:creationId xmlns:a16="http://schemas.microsoft.com/office/drawing/2014/main" id="{1891C331-E59D-4E7D-B58D-03CCD67CE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4441" y="1094277"/>
            <a:ext cx="7591927" cy="4985482"/>
          </a:xfrm>
          <a:prstGeom prst="rect">
            <a:avLst/>
          </a:prstGeom>
          <a:ln>
            <a:solidFill>
              <a:schemeClr val="tx1"/>
            </a:solidFill>
          </a:ln>
        </p:spPr>
      </p:pic>
      <p:sp>
        <p:nvSpPr>
          <p:cNvPr id="3" name="Title 1">
            <a:extLst>
              <a:ext uri="{FF2B5EF4-FFF2-40B4-BE49-F238E27FC236}">
                <a16:creationId xmlns:a16="http://schemas.microsoft.com/office/drawing/2014/main" id="{D9E4D4B1-D182-7F74-5BD3-7E6AF192DF8B}"/>
              </a:ext>
            </a:extLst>
          </p:cNvPr>
          <p:cNvSpPr txBox="1">
            <a:spLocks noGrp="1"/>
          </p:cNvSpPr>
          <p:nvPr>
            <p:ph type="title" idx="4294967295"/>
          </p:nvPr>
        </p:nvSpPr>
        <p:spPr>
          <a:xfrm>
            <a:off x="838200" y="323706"/>
            <a:ext cx="10515600" cy="9090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Corporate Parents in Scotland</a:t>
            </a:r>
            <a:endParaRPr kumimoji="0" lang="en-GB" sz="4400" b="1" i="0" u="none" strike="noStrike" kern="1200" cap="none" spc="0" normalizeH="0" baseline="0" noProof="0" dirty="0">
              <a:ln>
                <a:noFill/>
              </a:ln>
              <a:solidFill>
                <a:schemeClr val="tx1"/>
              </a:solidFill>
              <a:effectLst/>
              <a:uLnTx/>
              <a:uFillTx/>
              <a:latin typeface="+mn-lt"/>
              <a:ea typeface="+mj-ea"/>
              <a:cs typeface="+mj-cs"/>
            </a:endParaRPr>
          </a:p>
        </p:txBody>
      </p:sp>
    </p:spTree>
    <p:extLst>
      <p:ext uri="{BB962C8B-B14F-4D97-AF65-F5344CB8AC3E}">
        <p14:creationId xmlns:p14="http://schemas.microsoft.com/office/powerpoint/2010/main" val="902344955"/>
      </p:ext>
    </p:extLst>
  </p:cSld>
  <p:clrMapOvr>
    <a:masterClrMapping/>
  </p:clrMapOvr>
  <mc:AlternateContent xmlns:mc="http://schemas.openxmlformats.org/markup-compatibility/2006" xmlns:p14="http://schemas.microsoft.com/office/powerpoint/2010/main">
    <mc:Choice Requires="p14">
      <p:transition spd="slow" p14:dur="2000" advTm="51577"/>
    </mc:Choice>
    <mc:Fallback xmlns="">
      <p:transition spd="slow" advTm="5157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C536-7B60-116D-562E-D57A944C27B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Corporate Parenting Quote</a:t>
            </a:r>
          </a:p>
        </p:txBody>
      </p:sp>
      <p:sp>
        <p:nvSpPr>
          <p:cNvPr id="3" name="Speech Bubble: Oval 2">
            <a:extLst>
              <a:ext uri="{FF2B5EF4-FFF2-40B4-BE49-F238E27FC236}">
                <a16:creationId xmlns:a16="http://schemas.microsoft.com/office/drawing/2014/main" id="{56F3BC1D-A143-34AF-1B40-E8DB1E7E63D9}"/>
              </a:ext>
            </a:extLst>
          </p:cNvPr>
          <p:cNvSpPr/>
          <p:nvPr/>
        </p:nvSpPr>
        <p:spPr>
          <a:xfrm>
            <a:off x="894945" y="428017"/>
            <a:ext cx="10379411" cy="5496128"/>
          </a:xfrm>
          <a:prstGeom prst="wedgeEllipseCallout">
            <a:avLst>
              <a:gd name="adj1" fmla="val -13069"/>
              <a:gd name="adj2" fmla="val 4887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defRPr/>
            </a:pPr>
            <a:r>
              <a:rPr lang="en-GB" sz="2200" dirty="0">
                <a:solidFill>
                  <a:prstClr val="white"/>
                </a:solidFill>
                <a:latin typeface="Calibri" panose="020F0502020204030204"/>
              </a:rPr>
              <a:t>      </a:t>
            </a:r>
            <a:r>
              <a:rPr lang="en-GB" sz="2400" dirty="0">
                <a:solidFill>
                  <a:prstClr val="white"/>
                </a:solidFill>
                <a:latin typeface="Calibri" panose="020F0502020204030204"/>
              </a:rPr>
              <a:t>The Care Review has avoided using this term </a:t>
            </a:r>
            <a:r>
              <a:rPr lang="en-GB" sz="2400" i="1" dirty="0">
                <a:solidFill>
                  <a:prstClr val="white"/>
                </a:solidFill>
                <a:latin typeface="Calibri" panose="020F0502020204030204"/>
              </a:rPr>
              <a:t>(Corporate Parent)</a:t>
            </a:r>
            <a:r>
              <a:rPr lang="en-GB" sz="2400" dirty="0">
                <a:solidFill>
                  <a:prstClr val="white"/>
                </a:solidFill>
                <a:latin typeface="Calibri" panose="020F0502020204030204"/>
              </a:rPr>
              <a:t>. Nevertheless Scotland must live up to its responsibilities in relation to the children it has (and has had) responsibility for and be a ‘good parent’. It is tempting to define what a ‘good parent’ is. However, like love, to do so would only apply an institutional version of parenting and create the danger of further systemisation of care.</a:t>
            </a:r>
          </a:p>
          <a:p>
            <a:pPr algn="ctr">
              <a:lnSpc>
                <a:spcPct val="150000"/>
              </a:lnSpc>
              <a:defRPr/>
            </a:pPr>
            <a:r>
              <a:rPr lang="en-GB" sz="2400" i="1" dirty="0">
                <a:solidFill>
                  <a:prstClr val="white"/>
                </a:solidFill>
                <a:latin typeface="Calibri" panose="020F0502020204030204"/>
              </a:rPr>
              <a:t>The Promise 2020</a:t>
            </a:r>
            <a:endParaRPr lang="en-GB" sz="2400" i="1" dirty="0">
              <a:solidFill>
                <a:prstClr val="white"/>
              </a:solidFill>
              <a:latin typeface="Calibri" panose="020F0502020204030204"/>
              <a:cs typeface="Calibri"/>
            </a:endParaRPr>
          </a:p>
        </p:txBody>
      </p:sp>
    </p:spTree>
    <p:custDataLst>
      <p:tags r:id="rId1"/>
    </p:custDataLst>
    <p:extLst>
      <p:ext uri="{BB962C8B-B14F-4D97-AF65-F5344CB8AC3E}">
        <p14:creationId xmlns:p14="http://schemas.microsoft.com/office/powerpoint/2010/main" val="2753506231"/>
      </p:ext>
    </p:extLst>
  </p:cSld>
  <p:clrMapOvr>
    <a:masterClrMapping/>
  </p:clrMapOvr>
  <mc:AlternateContent xmlns:mc="http://schemas.openxmlformats.org/markup-compatibility/2006" xmlns:p14="http://schemas.microsoft.com/office/powerpoint/2010/main">
    <mc:Choice Requires="p14">
      <p:transition spd="slow" p14:dur="2000" advTm="61994"/>
    </mc:Choice>
    <mc:Fallback xmlns="">
      <p:transition spd="slow" advTm="6199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75CA56-41B3-09E9-193B-B39C7CE1B6D8}"/>
              </a:ext>
            </a:extLst>
          </p:cNvPr>
          <p:cNvSpPr txBox="1">
            <a:spLocks noGrp="1"/>
          </p:cNvSpPr>
          <p:nvPr>
            <p:ph type="title" idx="4294967295"/>
          </p:nvPr>
        </p:nvSpPr>
        <p:spPr>
          <a:xfrm>
            <a:off x="838461" y="173481"/>
            <a:ext cx="11201400" cy="9090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What kind of Corporate Parent are you?</a:t>
            </a:r>
            <a:endParaRPr kumimoji="0" lang="en-GB" sz="4400" b="1" i="0" u="none" strike="noStrike" kern="1200" cap="none" spc="0" normalizeH="0" baseline="0" noProof="0" dirty="0">
              <a:ln>
                <a:noFill/>
              </a:ln>
              <a:solidFill>
                <a:schemeClr val="tx1"/>
              </a:solidFill>
              <a:effectLst/>
              <a:uLnTx/>
              <a:uFillTx/>
              <a:latin typeface="+mn-lt"/>
              <a:ea typeface="+mj-ea"/>
              <a:cs typeface="+mj-cs"/>
            </a:endParaRPr>
          </a:p>
        </p:txBody>
      </p:sp>
      <p:sp>
        <p:nvSpPr>
          <p:cNvPr id="3" name="TextBox 2">
            <a:extLst>
              <a:ext uri="{FF2B5EF4-FFF2-40B4-BE49-F238E27FC236}">
                <a16:creationId xmlns:a16="http://schemas.microsoft.com/office/drawing/2014/main" id="{346CBF25-C716-59F4-8EE0-77CD2C7CAE56}"/>
              </a:ext>
              <a:ext uri="{C183D7F6-B498-43B3-948B-1728B52AA6E4}">
                <adec:decorative xmlns:adec="http://schemas.microsoft.com/office/drawing/2017/decorative" val="1"/>
              </a:ext>
            </a:extLst>
          </p:cNvPr>
          <p:cNvSpPr txBox="1"/>
          <p:nvPr/>
        </p:nvSpPr>
        <p:spPr>
          <a:xfrm>
            <a:off x="10208712" y="1766603"/>
            <a:ext cx="1515650" cy="3970318"/>
          </a:xfrm>
          <a:prstGeom prst="rect">
            <a:avLst/>
          </a:prstGeom>
          <a:noFill/>
        </p:spPr>
        <p:txBody>
          <a:bodyPr wrap="square" rtlCol="0">
            <a:spAutoFit/>
          </a:bodyPr>
          <a:lstStyle/>
          <a:p>
            <a:pPr algn="ctr"/>
            <a:r>
              <a:rPr lang="en-GB" dirty="0"/>
              <a:t>4 min</a:t>
            </a:r>
          </a:p>
          <a:p>
            <a:pPr algn="ctr"/>
            <a:r>
              <a:rPr lang="en-GB" dirty="0"/>
              <a:t>21</a:t>
            </a:r>
          </a:p>
          <a:p>
            <a:pPr algn="ctr"/>
            <a:r>
              <a:rPr lang="en-GB" dirty="0"/>
              <a:t>Sec</a:t>
            </a:r>
          </a:p>
          <a:p>
            <a:pPr algn="ctr"/>
            <a:endParaRPr lang="en-GB" dirty="0"/>
          </a:p>
          <a:p>
            <a:pPr algn="ctr"/>
            <a:endParaRPr lang="en-GB" dirty="0"/>
          </a:p>
          <a:p>
            <a:pPr algn="ctr"/>
            <a:endParaRPr lang="en-GB" dirty="0"/>
          </a:p>
          <a:p>
            <a:pPr algn="ctr"/>
            <a:endParaRPr lang="en-GB" dirty="0"/>
          </a:p>
          <a:p>
            <a:pPr algn="ctr"/>
            <a:r>
              <a:rPr lang="en-GB" dirty="0"/>
              <a:t>Thanks go to Edinburgh Champs </a:t>
            </a:r>
          </a:p>
          <a:p>
            <a:pPr algn="ctr"/>
            <a:r>
              <a:rPr lang="en-GB" dirty="0"/>
              <a:t>and Edinburgh City Council for this Film</a:t>
            </a:r>
          </a:p>
        </p:txBody>
      </p:sp>
      <p:pic>
        <p:nvPicPr>
          <p:cNvPr id="6" name="Online Media 5" title="We are all corporate parents">
            <a:hlinkClick r:id="" action="ppaction://media"/>
            <a:extLst>
              <a:ext uri="{FF2B5EF4-FFF2-40B4-BE49-F238E27FC236}">
                <a16:creationId xmlns:a16="http://schemas.microsoft.com/office/drawing/2014/main" id="{439E0D96-28F4-A699-7F93-C7DCAE2FA5B6}"/>
              </a:ext>
            </a:extLst>
          </p:cNvPr>
          <p:cNvPicPr>
            <a:picLocks noRot="1" noChangeAspect="1"/>
          </p:cNvPicPr>
          <p:nvPr>
            <a:videoFile r:link="rId1"/>
          </p:nvPr>
        </p:nvPicPr>
        <p:blipFill>
          <a:blip r:embed="rId4"/>
          <a:stretch>
            <a:fillRect/>
          </a:stretch>
        </p:blipFill>
        <p:spPr>
          <a:xfrm>
            <a:off x="993036" y="814262"/>
            <a:ext cx="8827369" cy="4987463"/>
          </a:xfrm>
          <a:prstGeom prst="rect">
            <a:avLst/>
          </a:prstGeom>
        </p:spPr>
      </p:pic>
      <p:sp>
        <p:nvSpPr>
          <p:cNvPr id="2" name="Title 1">
            <a:extLst>
              <a:ext uri="{FF2B5EF4-FFF2-40B4-BE49-F238E27FC236}">
                <a16:creationId xmlns:a16="http://schemas.microsoft.com/office/drawing/2014/main" id="{AD5ECE6A-5A5B-FA6E-31AE-90E9824FDFA3}"/>
              </a:ext>
              <a:ext uri="{C183D7F6-B498-43B3-948B-1728B52AA6E4}">
                <adec:decorative xmlns:adec="http://schemas.microsoft.com/office/drawing/2017/decorative" val="1"/>
              </a:ext>
            </a:extLst>
          </p:cNvPr>
          <p:cNvSpPr txBox="1">
            <a:spLocks/>
          </p:cNvSpPr>
          <p:nvPr/>
        </p:nvSpPr>
        <p:spPr>
          <a:xfrm>
            <a:off x="993036" y="5776673"/>
            <a:ext cx="10731326" cy="347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600" dirty="0">
                <a:latin typeface="+mn-lt"/>
                <a:ea typeface="Calibri" panose="020F0502020204030204" pitchFamily="34" charset="0"/>
              </a:rPr>
            </a:br>
            <a:r>
              <a:rPr lang="en-GB" sz="1600" dirty="0">
                <a:latin typeface="+mn-lt"/>
                <a:ea typeface="Calibri" panose="020F0502020204030204" pitchFamily="34" charset="0"/>
              </a:rPr>
              <a:t>If viewing this as a pdf please click this link to access the film: </a:t>
            </a:r>
            <a:r>
              <a:rPr lang="en-GB" sz="1600" dirty="0">
                <a:latin typeface="+mn-lt"/>
                <a:ea typeface="Calibri" panose="020F0502020204030204" pitchFamily="34" charset="0"/>
                <a:hlinkClick r:id="rId5"/>
              </a:rPr>
              <a:t>https://www.youtube.com/watch?v=G3BWDSyBQgg</a:t>
            </a:r>
            <a:r>
              <a:rPr lang="en-GB" sz="1600" dirty="0">
                <a:latin typeface="+mn-lt"/>
                <a:ea typeface="Calibri" panose="020F0502020204030204" pitchFamily="34" charset="0"/>
              </a:rPr>
              <a:t>      </a:t>
            </a:r>
            <a:endParaRPr lang="en-GB" sz="1600" dirty="0">
              <a:latin typeface="+mn-lt"/>
            </a:endParaRPr>
          </a:p>
        </p:txBody>
      </p:sp>
    </p:spTree>
    <p:extLst>
      <p:ext uri="{BB962C8B-B14F-4D97-AF65-F5344CB8AC3E}">
        <p14:creationId xmlns:p14="http://schemas.microsoft.com/office/powerpoint/2010/main" val="1513440212"/>
      </p:ext>
    </p:extLst>
  </p:cSld>
  <p:clrMapOvr>
    <a:masterClrMapping/>
  </p:clrMapOvr>
  <mc:AlternateContent xmlns:mc="http://schemas.openxmlformats.org/markup-compatibility/2006" xmlns:p14="http://schemas.microsoft.com/office/powerpoint/2010/main">
    <mc:Choice Requires="p14">
      <p:transition spd="slow" p14:dur="2000" advTm="3889"/>
    </mc:Choice>
    <mc:Fallback xmlns="">
      <p:transition spd="slow" advTm="38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403B-216B-43A5-A14A-88795E32D440}"/>
              </a:ext>
            </a:extLst>
          </p:cNvPr>
          <p:cNvSpPr>
            <a:spLocks noGrp="1"/>
          </p:cNvSpPr>
          <p:nvPr>
            <p:ph type="title" idx="4294967295"/>
          </p:nvPr>
        </p:nvSpPr>
        <p:spPr>
          <a:xfrm>
            <a:off x="685799" y="423132"/>
            <a:ext cx="10996863" cy="1010756"/>
          </a:xfrm>
        </p:spPr>
        <p:txBody>
          <a:bodyPr vert="horz" lIns="68580" tIns="34290" rIns="68580" bIns="34290" rtlCol="0" anchor="ctr">
            <a:normAutofit/>
          </a:bodyPr>
          <a:lstStyle/>
          <a:p>
            <a:r>
              <a:rPr lang="en-US" b="1" dirty="0"/>
              <a:t>The ambition for Scotland’s children…</a:t>
            </a:r>
          </a:p>
        </p:txBody>
      </p:sp>
      <p:pic>
        <p:nvPicPr>
          <p:cNvPr id="5" name="Content Placeholder 4" descr="Picture with the caption: it takes a village to raise a child">
            <a:extLst>
              <a:ext uri="{FF2B5EF4-FFF2-40B4-BE49-F238E27FC236}">
                <a16:creationId xmlns:a16="http://schemas.microsoft.com/office/drawing/2014/main" id="{30FE1B0A-9474-4D55-BE1C-1999A286E3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1449" y="1335504"/>
            <a:ext cx="3469103" cy="4887515"/>
          </a:xfrm>
          <a:prstGeom prst="rect">
            <a:avLst/>
          </a:prstGeom>
          <a:ln>
            <a:noFill/>
          </a:ln>
        </p:spPr>
      </p:pic>
    </p:spTree>
    <p:extLst>
      <p:ext uri="{BB962C8B-B14F-4D97-AF65-F5344CB8AC3E}">
        <p14:creationId xmlns:p14="http://schemas.microsoft.com/office/powerpoint/2010/main" val="2603939285"/>
      </p:ext>
    </p:extLst>
  </p:cSld>
  <p:clrMapOvr>
    <a:masterClrMapping/>
  </p:clrMapOvr>
  <mc:AlternateContent xmlns:mc="http://schemas.openxmlformats.org/markup-compatibility/2006" xmlns:p14="http://schemas.microsoft.com/office/powerpoint/2010/main">
    <mc:Choice Requires="p14">
      <p:transition spd="slow" p14:dur="2000" advTm="51937"/>
    </mc:Choice>
    <mc:Fallback xmlns="">
      <p:transition spd="slow" advTm="519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raphic of all the contributors to the Independent care review">
            <a:extLst>
              <a:ext uri="{FF2B5EF4-FFF2-40B4-BE49-F238E27FC236}">
                <a16:creationId xmlns:a16="http://schemas.microsoft.com/office/drawing/2014/main" id="{858C588F-05AC-B9FC-27D1-DAC147C70EC3}"/>
              </a:ext>
            </a:extLst>
          </p:cNvPr>
          <p:cNvPicPr>
            <a:picLocks noGrp="1" noChangeAspect="1" noChangeArrowheads="1"/>
          </p:cNvPicPr>
          <p:nvPr>
            <p:ph idx="4294967295"/>
          </p:nvPr>
        </p:nvPicPr>
        <p:blipFill rotWithShape="1">
          <a:blip r:embed="rId3" cstate="email">
            <a:extLst>
              <a:ext uri="{28A0092B-C50C-407E-A947-70E740481C1C}">
                <a14:useLocalDpi xmlns:a14="http://schemas.microsoft.com/office/drawing/2010/main"/>
              </a:ext>
            </a:extLst>
          </a:blip>
          <a:srcRect r="-1274"/>
          <a:stretch/>
        </p:blipFill>
        <p:spPr bwMode="auto">
          <a:xfrm>
            <a:off x="970479" y="1103972"/>
            <a:ext cx="10515600" cy="49358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Group 3">
            <a:extLst>
              <a:ext uri="{FF2B5EF4-FFF2-40B4-BE49-F238E27FC236}">
                <a16:creationId xmlns:a16="http://schemas.microsoft.com/office/drawing/2014/main" id="{C20D9A2D-1ACD-9340-2CC0-2AB59E606438}"/>
              </a:ext>
              <a:ext uri="{C183D7F6-B498-43B3-948B-1728B52AA6E4}">
                <adec:decorative xmlns:adec="http://schemas.microsoft.com/office/drawing/2017/decorative" val="1"/>
              </a:ext>
            </a:extLst>
          </p:cNvPr>
          <p:cNvPicPr>
            <a:picLocks noChangeArrowheads="1"/>
          </p:cNvPicPr>
          <p:nvPr/>
        </p:nvPicPr>
        <p:blipFill>
          <a:blip r:embed="rId4" cstate="email">
            <a:extLst>
              <a:ext uri="{28A0092B-C50C-407E-A947-70E740481C1C}">
                <a14:useLocalDpi xmlns:a14="http://schemas.microsoft.com/office/drawing/2010/main"/>
              </a:ext>
            </a:extLst>
          </a:blip>
          <a:srcRect r="-137" b="-9399"/>
          <a:stretch>
            <a:fillRect/>
          </a:stretch>
        </p:blipFill>
        <p:spPr bwMode="auto">
          <a:xfrm>
            <a:off x="9877858" y="3958391"/>
            <a:ext cx="1475942" cy="2081463"/>
          </a:xfrm>
          <a:prstGeom prst="rect">
            <a:avLst/>
          </a:prstGeom>
          <a:solidFill>
            <a:srgbClr val="FFFFFF">
              <a:shade val="85000"/>
            </a:srgbClr>
          </a:solidFill>
          <a:ln w="12700" cap="rnd">
            <a:solidFill>
              <a:srgbClr val="0070C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1">
            <a:extLst>
              <a:ext uri="{FF2B5EF4-FFF2-40B4-BE49-F238E27FC236}">
                <a16:creationId xmlns:a16="http://schemas.microsoft.com/office/drawing/2014/main" id="{44DEB64E-E56A-2AAA-883E-75CE9DDD0605}"/>
              </a:ext>
            </a:extLst>
          </p:cNvPr>
          <p:cNvSpPr txBox="1">
            <a:spLocks noGrp="1"/>
          </p:cNvSpPr>
          <p:nvPr>
            <p:ph type="title" idx="4294967295"/>
          </p:nvPr>
        </p:nvSpPr>
        <p:spPr>
          <a:xfrm>
            <a:off x="838200" y="323706"/>
            <a:ext cx="10515600" cy="9090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Independent Care Review</a:t>
            </a:r>
            <a:endParaRPr kumimoji="0" lang="en-GB" sz="4400" b="1" i="0" u="none" strike="noStrike" kern="1200" cap="none" spc="0" normalizeH="0" baseline="0" noProof="0" dirty="0">
              <a:ln>
                <a:noFill/>
              </a:ln>
              <a:solidFill>
                <a:schemeClr val="tx1"/>
              </a:solidFill>
              <a:effectLst/>
              <a:uLnTx/>
              <a:uFillTx/>
              <a:latin typeface="+mn-lt"/>
              <a:ea typeface="+mj-ea"/>
              <a:cs typeface="+mj-cs"/>
            </a:endParaRPr>
          </a:p>
        </p:txBody>
      </p:sp>
    </p:spTree>
    <p:extLst>
      <p:ext uri="{BB962C8B-B14F-4D97-AF65-F5344CB8AC3E}">
        <p14:creationId xmlns:p14="http://schemas.microsoft.com/office/powerpoint/2010/main" val="2239369721"/>
      </p:ext>
    </p:extLst>
  </p:cSld>
  <p:clrMapOvr>
    <a:masterClrMapping/>
  </p:clrMapOvr>
  <mc:AlternateContent xmlns:mc="http://schemas.openxmlformats.org/markup-compatibility/2006" xmlns:p14="http://schemas.microsoft.com/office/powerpoint/2010/main">
    <mc:Choice Requires="p14">
      <p:transition spd="slow" p14:dur="2000" advTm="97620"/>
    </mc:Choice>
    <mc:Fallback xmlns="">
      <p:transition spd="slow" advTm="9762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93" y="365125"/>
            <a:ext cx="11504861" cy="1325563"/>
          </a:xfrm>
        </p:spPr>
        <p:txBody>
          <a:bodyPr/>
          <a:lstStyle/>
          <a:p>
            <a:r>
              <a:rPr lang="en-GB" b="1" dirty="0"/>
              <a:t>The Promise – Plan - Timeline</a:t>
            </a:r>
          </a:p>
        </p:txBody>
      </p:sp>
      <p:pic>
        <p:nvPicPr>
          <p:cNvPr id="1030" name="Picture 6" descr="Graphic of the Promise Repo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7869" y="1690688"/>
            <a:ext cx="2105963" cy="34667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phic of the The Promise Plan 2021-202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05972" y="1690688"/>
            <a:ext cx="2105963" cy="34713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7D4799-0ADE-8C9C-D881-7983F9F5252F}"/>
              </a:ext>
              <a:ext uri="{C183D7F6-B498-43B3-948B-1728B52AA6E4}">
                <adec:decorative xmlns:adec="http://schemas.microsoft.com/office/drawing/2017/decorative" val="1"/>
              </a:ext>
            </a:extLst>
          </p:cNvPr>
          <p:cNvSpPr txBox="1"/>
          <p:nvPr/>
        </p:nvSpPr>
        <p:spPr>
          <a:xfrm>
            <a:off x="4130731" y="5641674"/>
            <a:ext cx="2425854" cy="369332"/>
          </a:xfrm>
          <a:prstGeom prst="rect">
            <a:avLst/>
          </a:prstGeom>
          <a:noFill/>
        </p:spPr>
        <p:txBody>
          <a:bodyPr wrap="square">
            <a:spAutoFit/>
          </a:bodyPr>
          <a:lstStyle/>
          <a:p>
            <a:r>
              <a:rPr lang="en-GB" dirty="0">
                <a:hlinkClick r:id="rId5"/>
              </a:rPr>
              <a:t>The Promise Reports</a:t>
            </a:r>
            <a:endParaRPr lang="en-GB" dirty="0"/>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838200" y="5218167"/>
            <a:ext cx="11061031" cy="356795"/>
          </a:xfrm>
        </p:spPr>
        <p:txBody>
          <a:bodyPr>
            <a:normAutofit fontScale="85000" lnSpcReduction="20000"/>
          </a:bodyPr>
          <a:lstStyle/>
          <a:p>
            <a:pPr marL="0" indent="0">
              <a:buNone/>
            </a:pPr>
            <a:r>
              <a:rPr lang="en-GB" dirty="0"/>
              <a:t>  March 2020        March 2021                                    2024-2030</a:t>
            </a:r>
          </a:p>
        </p:txBody>
      </p:sp>
      <p:pic>
        <p:nvPicPr>
          <p:cNvPr id="4" name="Picture 3">
            <a:extLst>
              <a:ext uri="{FF2B5EF4-FFF2-40B4-BE49-F238E27FC236}">
                <a16:creationId xmlns:a16="http://schemas.microsoft.com/office/drawing/2014/main" id="{DE3A9234-B626-EA90-7AAB-1A8529013B71}"/>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000" y="1592789"/>
            <a:ext cx="5512712" cy="3434322"/>
          </a:xfrm>
          <a:prstGeom prst="rect">
            <a:avLst/>
          </a:prstGeom>
        </p:spPr>
      </p:pic>
    </p:spTree>
    <p:extLst>
      <p:ext uri="{BB962C8B-B14F-4D97-AF65-F5344CB8AC3E}">
        <p14:creationId xmlns:p14="http://schemas.microsoft.com/office/powerpoint/2010/main" val="2233245198"/>
      </p:ext>
    </p:extLst>
  </p:cSld>
  <p:clrMapOvr>
    <a:masterClrMapping/>
  </p:clrMapOvr>
  <mc:AlternateContent xmlns:mc="http://schemas.openxmlformats.org/markup-compatibility/2006" xmlns:p14="http://schemas.microsoft.com/office/powerpoint/2010/main">
    <mc:Choice Requires="p14">
      <p:transition spd="slow" p14:dur="2000" advTm="41945"/>
    </mc:Choice>
    <mc:Fallback xmlns="">
      <p:transition spd="slow" advTm="419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85F2-3DE7-B7EC-D861-D054945902EB}"/>
              </a:ext>
            </a:extLst>
          </p:cNvPr>
          <p:cNvSpPr>
            <a:spLocks noGrp="1"/>
          </p:cNvSpPr>
          <p:nvPr>
            <p:ph type="title"/>
          </p:nvPr>
        </p:nvSpPr>
        <p:spPr/>
        <p:txBody>
          <a:bodyPr/>
          <a:lstStyle/>
          <a:p>
            <a:r>
              <a:rPr lang="en-GB" b="1" dirty="0"/>
              <a:t>Keeping the Promise Award Structure</a:t>
            </a:r>
          </a:p>
        </p:txBody>
      </p:sp>
      <p:sp>
        <p:nvSpPr>
          <p:cNvPr id="3" name="Content Placeholder 2">
            <a:extLst>
              <a:ext uri="{FF2B5EF4-FFF2-40B4-BE49-F238E27FC236}">
                <a16:creationId xmlns:a16="http://schemas.microsoft.com/office/drawing/2014/main" id="{D7A8A71F-2369-EA51-7FD3-40524F93E366}"/>
              </a:ext>
            </a:extLst>
          </p:cNvPr>
          <p:cNvSpPr>
            <a:spLocks noGrp="1"/>
          </p:cNvSpPr>
          <p:nvPr>
            <p:ph idx="1"/>
          </p:nvPr>
        </p:nvSpPr>
        <p:spPr/>
        <p:txBody>
          <a:bodyPr>
            <a:normAutofit fontScale="92500" lnSpcReduction="10000"/>
          </a:bodyPr>
          <a:lstStyle/>
          <a:p>
            <a:r>
              <a:rPr lang="en-GB" dirty="0"/>
              <a:t>This professional learning is for ALL staff who have contact with children and young people and there is an expectation that over time ALL staff complete it</a:t>
            </a:r>
          </a:p>
          <a:p>
            <a:r>
              <a:rPr lang="en-GB" dirty="0"/>
              <a:t>The information should or could be part of induction training for new staff</a:t>
            </a:r>
          </a:p>
          <a:p>
            <a:r>
              <a:rPr lang="en-GB" dirty="0"/>
              <a:t>The training should be regularly refreshed - at least every three years (to include refreshed materials)</a:t>
            </a:r>
          </a:p>
          <a:p>
            <a:pPr marL="342900" indent="-342900">
              <a:buFont typeface="Arial" panose="020B0604020202020204" pitchFamily="34" charset="0"/>
              <a:buChar char="•"/>
            </a:pPr>
            <a:r>
              <a:rPr lang="en-GB" sz="2800" dirty="0"/>
              <a:t>Individual participants receive a professional learning I Promise Award on completion of the course.</a:t>
            </a:r>
          </a:p>
          <a:p>
            <a:pPr marL="342900" indent="-342900">
              <a:buFont typeface="Arial" panose="020B0604020202020204" pitchFamily="34" charset="0"/>
              <a:buChar char="•"/>
            </a:pPr>
            <a:r>
              <a:rPr lang="en-GB" sz="2800" dirty="0"/>
              <a:t>To obtain the We Promise Award for a setting, 70% of all staff need to have completed the presentations and e-Learning module</a:t>
            </a:r>
            <a:endParaRPr lang="en-GB" dirty="0"/>
          </a:p>
        </p:txBody>
      </p:sp>
    </p:spTree>
    <p:extLst>
      <p:ext uri="{BB962C8B-B14F-4D97-AF65-F5344CB8AC3E}">
        <p14:creationId xmlns:p14="http://schemas.microsoft.com/office/powerpoint/2010/main" val="1185058170"/>
      </p:ext>
    </p:extLst>
  </p:cSld>
  <p:clrMapOvr>
    <a:masterClrMapping/>
  </p:clrMapOvr>
  <mc:AlternateContent xmlns:mc="http://schemas.openxmlformats.org/markup-compatibility/2006" xmlns:p14="http://schemas.microsoft.com/office/powerpoint/2010/main">
    <mc:Choice Requires="p14">
      <p:transition spd="slow" p14:dur="2000" advTm="32960"/>
    </mc:Choice>
    <mc:Fallback xmlns="">
      <p:transition spd="slow" advTm="3296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2296"/>
            <a:ext cx="10904621" cy="1325563"/>
          </a:xfrm>
        </p:spPr>
        <p:txBody>
          <a:bodyPr/>
          <a:lstStyle/>
          <a:p>
            <a:r>
              <a:rPr lang="en-GB" b="1" dirty="0"/>
              <a:t>The Plan 21-24</a:t>
            </a: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6132" y="127415"/>
            <a:ext cx="2529971" cy="64889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descr="Graphic of the Promise Plan Priority Areas">
            <a:extLst>
              <a:ext uri="{FF2B5EF4-FFF2-40B4-BE49-F238E27FC236}">
                <a16:creationId xmlns:a16="http://schemas.microsoft.com/office/drawing/2014/main" id="{28AE63D0-AE4B-AD3D-3C71-0282E1CE41AF}"/>
              </a:ext>
            </a:extLst>
          </p:cNvPr>
          <p:cNvGrpSpPr/>
          <p:nvPr/>
        </p:nvGrpSpPr>
        <p:grpSpPr>
          <a:xfrm>
            <a:off x="838199" y="1246842"/>
            <a:ext cx="9095638" cy="4907697"/>
            <a:chOff x="838199" y="1246842"/>
            <a:chExt cx="9095638" cy="4907697"/>
          </a:xfrm>
        </p:grpSpPr>
        <p:pic>
          <p:nvPicPr>
            <p:cNvPr id="4" name="Picture 3"/>
            <p:cNvPicPr/>
            <p:nvPr/>
          </p:nvPicPr>
          <p:blipFill rotWithShape="1">
            <a:blip r:embed="rId4" cstate="email">
              <a:extLst>
                <a:ext uri="{28A0092B-C50C-407E-A947-70E740481C1C}">
                  <a14:useLocalDpi xmlns:a14="http://schemas.microsoft.com/office/drawing/2010/main"/>
                </a:ext>
              </a:extLst>
            </a:blip>
            <a:srcRect/>
            <a:stretch/>
          </p:blipFill>
          <p:spPr bwMode="auto">
            <a:xfrm>
              <a:off x="838199" y="1246842"/>
              <a:ext cx="9095638" cy="4907697"/>
            </a:xfrm>
            <a:prstGeom prst="rect">
              <a:avLst/>
            </a:prstGeom>
            <a:ln>
              <a:noFill/>
            </a:ln>
            <a:extLst>
              <a:ext uri="{53640926-AAD7-44D8-BBD7-CCE9431645EC}">
                <a14:shadowObscured xmlns:a14="http://schemas.microsoft.com/office/drawing/2010/main"/>
              </a:ext>
            </a:extLst>
          </p:spPr>
        </p:pic>
        <p:sp>
          <p:nvSpPr>
            <p:cNvPr id="3" name="Rounded Rectangle 2"/>
            <p:cNvSpPr/>
            <p:nvPr/>
          </p:nvSpPr>
          <p:spPr>
            <a:xfrm>
              <a:off x="874227" y="3314700"/>
              <a:ext cx="1508168" cy="8745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ounded Rectangle 6"/>
            <p:cNvSpPr/>
            <p:nvPr/>
          </p:nvSpPr>
          <p:spPr>
            <a:xfrm>
              <a:off x="2640059" y="3314699"/>
              <a:ext cx="1378488" cy="98415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ounded Rectangle 8"/>
            <p:cNvSpPr/>
            <p:nvPr/>
          </p:nvSpPr>
          <p:spPr>
            <a:xfrm>
              <a:off x="6328046" y="3311479"/>
              <a:ext cx="1320555" cy="11763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ounded Rectangle 9"/>
            <p:cNvSpPr/>
            <p:nvPr/>
          </p:nvSpPr>
          <p:spPr>
            <a:xfrm>
              <a:off x="4533876" y="3317656"/>
              <a:ext cx="1378488" cy="8715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ounded Rectangle 10"/>
            <p:cNvSpPr/>
            <p:nvPr/>
          </p:nvSpPr>
          <p:spPr>
            <a:xfrm>
              <a:off x="8137268" y="3311479"/>
              <a:ext cx="994700" cy="2680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ed Rectangle 12"/>
            <p:cNvSpPr/>
            <p:nvPr/>
          </p:nvSpPr>
          <p:spPr>
            <a:xfrm>
              <a:off x="8137268" y="3899629"/>
              <a:ext cx="1720747" cy="2680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ed Rectangle 13"/>
            <p:cNvSpPr/>
            <p:nvPr/>
          </p:nvSpPr>
          <p:spPr>
            <a:xfrm>
              <a:off x="874227" y="5053263"/>
              <a:ext cx="1133072" cy="2372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ounded Rectangle 12">
              <a:extLst>
                <a:ext uri="{FF2B5EF4-FFF2-40B4-BE49-F238E27FC236}">
                  <a16:creationId xmlns:a16="http://schemas.microsoft.com/office/drawing/2014/main" id="{C4C328C6-15CC-5F2C-C1D6-490D125997BF}"/>
                </a:ext>
              </a:extLst>
            </p:cNvPr>
            <p:cNvSpPr/>
            <p:nvPr/>
          </p:nvSpPr>
          <p:spPr>
            <a:xfrm>
              <a:off x="8137268" y="4487779"/>
              <a:ext cx="1199237" cy="42110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6" name="TextBox 5"/>
          <p:cNvSpPr txBox="1"/>
          <p:nvPr/>
        </p:nvSpPr>
        <p:spPr>
          <a:xfrm>
            <a:off x="9936131" y="1246842"/>
            <a:ext cx="2147770" cy="4694106"/>
          </a:xfrm>
          <a:prstGeom prst="rect">
            <a:avLst/>
          </a:prstGeom>
          <a:noFill/>
        </p:spPr>
        <p:txBody>
          <a:bodyPr wrap="square" rtlCol="0">
            <a:spAutoFit/>
          </a:bodyPr>
          <a:lstStyle/>
          <a:p>
            <a:r>
              <a:rPr lang="en-GB" sz="1600" b="1" dirty="0">
                <a:latin typeface="+mj-lt"/>
              </a:rPr>
              <a:t>Core Principles</a:t>
            </a:r>
          </a:p>
          <a:p>
            <a:endParaRPr lang="en-GB" sz="1600" b="1" dirty="0">
              <a:latin typeface="+mj-lt"/>
            </a:endParaRPr>
          </a:p>
          <a:p>
            <a:pPr marL="214313" indent="-214313">
              <a:lnSpc>
                <a:spcPct val="200000"/>
              </a:lnSpc>
              <a:buFont typeface="Arial" panose="020B0604020202020204" pitchFamily="34" charset="0"/>
              <a:buChar char="•"/>
            </a:pPr>
            <a:r>
              <a:rPr lang="en-GB" sz="1600" b="1" dirty="0">
                <a:latin typeface="+mj-lt"/>
              </a:rPr>
              <a:t>POVERTY</a:t>
            </a:r>
          </a:p>
          <a:p>
            <a:pPr marL="214313" indent="-214313">
              <a:lnSpc>
                <a:spcPct val="200000"/>
              </a:lnSpc>
              <a:buFont typeface="Arial" panose="020B0604020202020204" pitchFamily="34" charset="0"/>
              <a:buChar char="•"/>
            </a:pPr>
            <a:r>
              <a:rPr lang="en-GB" sz="1600" b="1" dirty="0">
                <a:latin typeface="+mj-lt"/>
              </a:rPr>
              <a:t>Children’s rights</a:t>
            </a:r>
          </a:p>
          <a:p>
            <a:pPr>
              <a:lnSpc>
                <a:spcPct val="200000"/>
              </a:lnSpc>
            </a:pPr>
            <a:endParaRPr lang="en-GB" sz="1600" b="1" dirty="0">
              <a:latin typeface="+mj-lt"/>
            </a:endParaRPr>
          </a:p>
          <a:p>
            <a:pPr marL="214313" indent="-214313">
              <a:buFont typeface="Arial" panose="020B0604020202020204" pitchFamily="34" charset="0"/>
              <a:buChar char="•"/>
            </a:pPr>
            <a:r>
              <a:rPr lang="en-GB" sz="1600" b="1" dirty="0">
                <a:latin typeface="+mj-lt"/>
              </a:rPr>
              <a:t>Listening</a:t>
            </a:r>
          </a:p>
          <a:p>
            <a:pPr marL="214313" indent="-214313">
              <a:buFont typeface="Arial" panose="020B0604020202020204" pitchFamily="34" charset="0"/>
              <a:buChar char="•"/>
            </a:pPr>
            <a:endParaRPr lang="en-GB" sz="1600" b="1" dirty="0">
              <a:latin typeface="+mj-lt"/>
            </a:endParaRPr>
          </a:p>
          <a:p>
            <a:endParaRPr lang="en-GB" sz="1600" b="1" dirty="0">
              <a:latin typeface="+mj-lt"/>
            </a:endParaRPr>
          </a:p>
          <a:p>
            <a:pPr marL="214313" indent="-214313">
              <a:buFont typeface="Arial" panose="020B0604020202020204" pitchFamily="34" charset="0"/>
              <a:buChar char="•"/>
            </a:pPr>
            <a:r>
              <a:rPr lang="en-GB" sz="1600" b="1" dirty="0">
                <a:latin typeface="+mj-lt"/>
              </a:rPr>
              <a:t>Focus on what matters to children and families</a:t>
            </a:r>
          </a:p>
          <a:p>
            <a:pPr marL="214313" indent="-214313">
              <a:buFont typeface="Arial" panose="020B0604020202020204" pitchFamily="34" charset="0"/>
              <a:buChar char="•"/>
            </a:pPr>
            <a:endParaRPr lang="en-GB" sz="1600" b="1" dirty="0">
              <a:latin typeface="+mj-lt"/>
            </a:endParaRPr>
          </a:p>
          <a:p>
            <a:pPr marL="214313" indent="-214313">
              <a:buFont typeface="Arial" panose="020B0604020202020204" pitchFamily="34" charset="0"/>
              <a:buChar char="•"/>
            </a:pPr>
            <a:endParaRPr lang="en-GB" sz="1600" b="1" dirty="0">
              <a:latin typeface="+mj-lt"/>
            </a:endParaRPr>
          </a:p>
          <a:p>
            <a:pPr marL="214313" indent="-214313">
              <a:lnSpc>
                <a:spcPct val="200000"/>
              </a:lnSpc>
              <a:buFont typeface="Arial" panose="020B0604020202020204" pitchFamily="34" charset="0"/>
              <a:buChar char="•"/>
            </a:pPr>
            <a:r>
              <a:rPr lang="en-GB" sz="1600" b="1" dirty="0">
                <a:latin typeface="+mj-lt"/>
              </a:rPr>
              <a:t>Language</a:t>
            </a:r>
          </a:p>
        </p:txBody>
      </p:sp>
    </p:spTree>
    <p:extLst>
      <p:ext uri="{BB962C8B-B14F-4D97-AF65-F5344CB8AC3E}">
        <p14:creationId xmlns:p14="http://schemas.microsoft.com/office/powerpoint/2010/main" val="3119837520"/>
      </p:ext>
    </p:extLst>
  </p:cSld>
  <p:clrMapOvr>
    <a:masterClrMapping/>
  </p:clrMapOvr>
  <mc:AlternateContent xmlns:mc="http://schemas.openxmlformats.org/markup-compatibility/2006" xmlns:p14="http://schemas.microsoft.com/office/powerpoint/2010/main">
    <mc:Choice Requires="p14">
      <p:transition spd="slow" p14:dur="2000" advTm="68572"/>
    </mc:Choice>
    <mc:Fallback xmlns="">
      <p:transition spd="slow" advTm="6857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FBBDD4-D65D-DF35-50DC-E3C0A198A927}"/>
              </a:ext>
            </a:extLst>
          </p:cNvPr>
          <p:cNvSpPr txBox="1">
            <a:spLocks noGrp="1"/>
          </p:cNvSpPr>
          <p:nvPr>
            <p:ph type="title" idx="4294967295"/>
          </p:nvPr>
        </p:nvSpPr>
        <p:spPr>
          <a:xfrm>
            <a:off x="311401" y="1267671"/>
            <a:ext cx="11569198" cy="3104303"/>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How does the Language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around care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need to change?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Does it matter?</a:t>
            </a:r>
          </a:p>
        </p:txBody>
      </p:sp>
    </p:spTree>
    <p:extLst>
      <p:ext uri="{BB962C8B-B14F-4D97-AF65-F5344CB8AC3E}">
        <p14:creationId xmlns:p14="http://schemas.microsoft.com/office/powerpoint/2010/main" val="3423535590"/>
      </p:ext>
    </p:extLst>
  </p:cSld>
  <p:clrMapOvr>
    <a:masterClrMapping/>
  </p:clrMapOvr>
  <mc:AlternateContent xmlns:mc="http://schemas.openxmlformats.org/markup-compatibility/2006" xmlns:p14="http://schemas.microsoft.com/office/powerpoint/2010/main">
    <mc:Choice Requires="p14">
      <p:transition spd="slow" p14:dur="2000" advTm="20099"/>
    </mc:Choice>
    <mc:Fallback xmlns="">
      <p:transition spd="slow" advTm="2009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Language Matters Proud 2 Care  1">
            <a:hlinkClick r:id="" action="ppaction://media"/>
            <a:extLst>
              <a:ext uri="{FF2B5EF4-FFF2-40B4-BE49-F238E27FC236}">
                <a16:creationId xmlns:a16="http://schemas.microsoft.com/office/drawing/2014/main" id="{D66F52E0-2049-6ADA-8970-175F056E99AD}"/>
              </a:ext>
            </a:extLst>
          </p:cNvPr>
          <p:cNvPicPr>
            <a:picLocks noRot="1" noChangeAspect="1"/>
          </p:cNvPicPr>
          <p:nvPr>
            <a:videoFile r:link="rId1"/>
          </p:nvPr>
        </p:nvPicPr>
        <p:blipFill>
          <a:blip r:embed="rId4"/>
          <a:stretch>
            <a:fillRect/>
          </a:stretch>
        </p:blipFill>
        <p:spPr>
          <a:xfrm>
            <a:off x="867610" y="813734"/>
            <a:ext cx="9900653" cy="4986641"/>
          </a:xfrm>
          <a:prstGeom prst="rect">
            <a:avLst/>
          </a:prstGeom>
        </p:spPr>
      </p:pic>
      <p:sp>
        <p:nvSpPr>
          <p:cNvPr id="4" name="Title 1">
            <a:extLst>
              <a:ext uri="{FF2B5EF4-FFF2-40B4-BE49-F238E27FC236}">
                <a16:creationId xmlns:a16="http://schemas.microsoft.com/office/drawing/2014/main" id="{6CFBBDD4-D65D-DF35-50DC-E3C0A198A927}"/>
              </a:ext>
            </a:extLst>
          </p:cNvPr>
          <p:cNvSpPr txBox="1">
            <a:spLocks noGrp="1"/>
          </p:cNvSpPr>
          <p:nvPr>
            <p:ph type="title" idx="4294967295"/>
          </p:nvPr>
        </p:nvSpPr>
        <p:spPr>
          <a:xfrm>
            <a:off x="867610" y="0"/>
            <a:ext cx="10996863" cy="1010756"/>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Language Matters</a:t>
            </a:r>
          </a:p>
        </p:txBody>
      </p:sp>
      <p:sp>
        <p:nvSpPr>
          <p:cNvPr id="5" name="Title 1">
            <a:extLst>
              <a:ext uri="{FF2B5EF4-FFF2-40B4-BE49-F238E27FC236}">
                <a16:creationId xmlns:a16="http://schemas.microsoft.com/office/drawing/2014/main" id="{3077A764-51AB-FF88-4731-6B12D74DD634}"/>
              </a:ext>
            </a:extLst>
          </p:cNvPr>
          <p:cNvSpPr txBox="1">
            <a:spLocks/>
          </p:cNvSpPr>
          <p:nvPr/>
        </p:nvSpPr>
        <p:spPr>
          <a:xfrm>
            <a:off x="1786654" y="5736921"/>
            <a:ext cx="8618692" cy="347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600" dirty="0">
                <a:latin typeface="+mn-lt"/>
                <a:ea typeface="Calibri" panose="020F0502020204030204" pitchFamily="34" charset="0"/>
              </a:rPr>
            </a:br>
            <a:r>
              <a:rPr lang="en-GB" sz="1600" dirty="0">
                <a:latin typeface="+mn-lt"/>
                <a:ea typeface="Calibri" panose="020F0502020204030204" pitchFamily="34" charset="0"/>
              </a:rPr>
              <a:t>If viewing this as a pdf please click this link to access the film: </a:t>
            </a:r>
            <a:r>
              <a:rPr lang="en-GB" sz="1600" dirty="0">
                <a:latin typeface="+mn-lt"/>
                <a:ea typeface="Calibri" panose="020F0502020204030204" pitchFamily="34" charset="0"/>
                <a:hlinkClick r:id="rId5"/>
              </a:rPr>
              <a:t>https://youtu.be/7vrJ1CxBlLY</a:t>
            </a:r>
            <a:r>
              <a:rPr lang="en-GB" sz="1600" dirty="0">
                <a:latin typeface="+mn-lt"/>
                <a:ea typeface="Calibri" panose="020F0502020204030204" pitchFamily="34" charset="0"/>
              </a:rPr>
              <a:t>     </a:t>
            </a:r>
            <a:endParaRPr lang="en-GB" sz="1600" dirty="0">
              <a:latin typeface="+mn-lt"/>
            </a:endParaRPr>
          </a:p>
        </p:txBody>
      </p:sp>
      <p:sp>
        <p:nvSpPr>
          <p:cNvPr id="6" name="TextBox 5">
            <a:extLst>
              <a:ext uri="{FF2B5EF4-FFF2-40B4-BE49-F238E27FC236}">
                <a16:creationId xmlns:a16="http://schemas.microsoft.com/office/drawing/2014/main" id="{73FB3548-6177-0CE8-45A2-BA0E5613A23F}"/>
              </a:ext>
            </a:extLst>
          </p:cNvPr>
          <p:cNvSpPr txBox="1"/>
          <p:nvPr/>
        </p:nvSpPr>
        <p:spPr>
          <a:xfrm>
            <a:off x="10768263" y="1720840"/>
            <a:ext cx="1256725" cy="2862322"/>
          </a:xfrm>
          <a:prstGeom prst="rect">
            <a:avLst/>
          </a:prstGeom>
          <a:noFill/>
        </p:spPr>
        <p:txBody>
          <a:bodyPr wrap="square" rtlCol="0">
            <a:spAutoFit/>
          </a:bodyPr>
          <a:lstStyle/>
          <a:p>
            <a:pPr algn="ctr"/>
            <a:r>
              <a:rPr lang="en-GB" dirty="0"/>
              <a:t>3 min</a:t>
            </a:r>
          </a:p>
          <a:p>
            <a:pPr algn="ctr"/>
            <a:r>
              <a:rPr lang="en-GB" dirty="0"/>
              <a:t>52 sec</a:t>
            </a:r>
          </a:p>
          <a:p>
            <a:pPr algn="ctr"/>
            <a:endParaRPr lang="en-GB" dirty="0"/>
          </a:p>
          <a:p>
            <a:pPr algn="ctr"/>
            <a:endParaRPr lang="en-GB" dirty="0"/>
          </a:p>
          <a:p>
            <a:pPr algn="ctr"/>
            <a:endParaRPr lang="en-GB" dirty="0"/>
          </a:p>
          <a:p>
            <a:pPr algn="ctr"/>
            <a:endParaRPr lang="en-GB" dirty="0"/>
          </a:p>
          <a:p>
            <a:pPr algn="ctr"/>
            <a:r>
              <a:rPr lang="en-GB" dirty="0"/>
              <a:t>Film created by Inverclyde Council</a:t>
            </a:r>
          </a:p>
        </p:txBody>
      </p:sp>
    </p:spTree>
    <p:extLst>
      <p:ext uri="{BB962C8B-B14F-4D97-AF65-F5344CB8AC3E}">
        <p14:creationId xmlns:p14="http://schemas.microsoft.com/office/powerpoint/2010/main" val="2197663772"/>
      </p:ext>
    </p:extLst>
  </p:cSld>
  <p:clrMapOvr>
    <a:masterClrMapping/>
  </p:clrMapOvr>
  <mc:AlternateContent xmlns:mc="http://schemas.openxmlformats.org/markup-compatibility/2006" xmlns:p14="http://schemas.microsoft.com/office/powerpoint/2010/main">
    <mc:Choice Requires="p14">
      <p:transition spd="slow" p14:dur="2000" advTm="40222"/>
    </mc:Choice>
    <mc:Fallback xmlns="">
      <p:transition spd="slow" advTm="40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4610-EB75-8174-FB52-E24517568F1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Language</a:t>
            </a:r>
          </a:p>
        </p:txBody>
      </p:sp>
      <p:sp>
        <p:nvSpPr>
          <p:cNvPr id="4" name="Title 1">
            <a:extLst>
              <a:ext uri="{FF2B5EF4-FFF2-40B4-BE49-F238E27FC236}">
                <a16:creationId xmlns:a16="http://schemas.microsoft.com/office/drawing/2014/main" id="{6CFBBDD4-D65D-DF35-50DC-E3C0A198A927}"/>
              </a:ext>
            </a:extLst>
          </p:cNvPr>
          <p:cNvSpPr txBox="1">
            <a:spLocks/>
          </p:cNvSpPr>
          <p:nvPr/>
        </p:nvSpPr>
        <p:spPr>
          <a:xfrm>
            <a:off x="867610" y="162772"/>
            <a:ext cx="10571915" cy="599672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Language</a:t>
            </a:r>
          </a:p>
          <a:p>
            <a:pPr algn="ctr"/>
            <a:endParaRPr lang="en-US" dirty="0"/>
          </a:p>
          <a:p>
            <a:pPr algn="ctr"/>
            <a:r>
              <a:rPr lang="en-US" dirty="0"/>
              <a:t>It isn’t neutral</a:t>
            </a:r>
          </a:p>
          <a:p>
            <a:pPr algn="ctr"/>
            <a:endParaRPr lang="en-US" dirty="0"/>
          </a:p>
          <a:p>
            <a:pPr algn="ctr"/>
            <a:r>
              <a:rPr lang="en-US" dirty="0"/>
              <a:t>It can help or harm</a:t>
            </a:r>
          </a:p>
          <a:p>
            <a:pPr algn="ctr"/>
            <a:endParaRPr lang="en-US" dirty="0"/>
          </a:p>
          <a:p>
            <a:pPr algn="ctr"/>
            <a:r>
              <a:rPr lang="en-US" dirty="0"/>
              <a:t>It can engender respect or stigma</a:t>
            </a:r>
          </a:p>
          <a:p>
            <a:pPr algn="ctr"/>
            <a:endParaRPr lang="en-US" dirty="0"/>
          </a:p>
          <a:p>
            <a:pPr algn="ctr"/>
            <a:r>
              <a:rPr lang="en-US" b="1" dirty="0"/>
              <a:t>Does language matter to you?</a:t>
            </a:r>
          </a:p>
        </p:txBody>
      </p:sp>
    </p:spTree>
    <p:extLst>
      <p:ext uri="{BB962C8B-B14F-4D97-AF65-F5344CB8AC3E}">
        <p14:creationId xmlns:p14="http://schemas.microsoft.com/office/powerpoint/2010/main" val="1415599619"/>
      </p:ext>
    </p:extLst>
  </p:cSld>
  <p:clrMapOvr>
    <a:masterClrMapping/>
  </p:clrMapOvr>
  <mc:AlternateContent xmlns:mc="http://schemas.openxmlformats.org/markup-compatibility/2006" xmlns:p14="http://schemas.microsoft.com/office/powerpoint/2010/main">
    <mc:Choice Requires="p14">
      <p:transition spd="slow" p14:dur="2000" advTm="47122"/>
    </mc:Choice>
    <mc:Fallback xmlns="">
      <p:transition spd="slow" advTm="4712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8265EA-5F33-4AE5-B165-631B238A600F}"/>
              </a:ext>
            </a:extLst>
          </p:cNvPr>
          <p:cNvSpPr>
            <a:spLocks noGrp="1"/>
          </p:cNvSpPr>
          <p:nvPr>
            <p:ph type="title" idx="4294967295"/>
          </p:nvPr>
        </p:nvSpPr>
        <p:spPr>
          <a:xfrm>
            <a:off x="768485" y="224135"/>
            <a:ext cx="1071015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j-lt"/>
                <a:ea typeface="+mn-ea"/>
                <a:cs typeface="+mn-cs"/>
              </a:rPr>
              <a:t>Education is part of the SCAFFOLDING of care – what does this mean for us?</a:t>
            </a:r>
          </a:p>
        </p:txBody>
      </p:sp>
      <p:sp>
        <p:nvSpPr>
          <p:cNvPr id="3" name="Content Placeholder 2">
            <a:extLst>
              <a:ext uri="{FF2B5EF4-FFF2-40B4-BE49-F238E27FC236}">
                <a16:creationId xmlns:a16="http://schemas.microsoft.com/office/drawing/2014/main" id="{2E982685-D514-482A-946C-AE635AC804F5}"/>
              </a:ext>
            </a:extLst>
          </p:cNvPr>
          <p:cNvSpPr>
            <a:spLocks noGrp="1"/>
          </p:cNvSpPr>
          <p:nvPr>
            <p:ph idx="1"/>
          </p:nvPr>
        </p:nvSpPr>
        <p:spPr>
          <a:xfrm>
            <a:off x="768486" y="1915404"/>
            <a:ext cx="10710152" cy="3910630"/>
          </a:xfrm>
        </p:spPr>
        <p:txBody>
          <a:bodyPr>
            <a:noAutofit/>
          </a:bodyPr>
          <a:lstStyle/>
          <a:p>
            <a:pPr marL="0" indent="0">
              <a:buNone/>
            </a:pPr>
            <a:r>
              <a:rPr lang="en-GB" sz="2000" i="1" dirty="0"/>
              <a:t>We</a:t>
            </a:r>
            <a:r>
              <a:rPr lang="en-GB" sz="2000" dirty="0"/>
              <a:t> should be a good </a:t>
            </a:r>
            <a:r>
              <a:rPr lang="en-GB" sz="2000" b="1" dirty="0"/>
              <a:t>parent</a:t>
            </a:r>
            <a:r>
              <a:rPr lang="en-GB" sz="2000" dirty="0"/>
              <a:t> to the children </a:t>
            </a:r>
            <a:r>
              <a:rPr lang="en-GB" sz="2000" i="1" dirty="0"/>
              <a:t>we</a:t>
            </a:r>
            <a:r>
              <a:rPr lang="en-GB" sz="2000" dirty="0"/>
              <a:t> </a:t>
            </a:r>
            <a:r>
              <a:rPr lang="en-GB" sz="2000" i="1" dirty="0"/>
              <a:t>have</a:t>
            </a:r>
            <a:r>
              <a:rPr lang="en-GB" sz="2000" dirty="0"/>
              <a:t> responsibility for. </a:t>
            </a:r>
            <a:r>
              <a:rPr lang="en-GB" sz="2000" i="1" dirty="0"/>
              <a:t>This should influence the way we </a:t>
            </a:r>
            <a:r>
              <a:rPr lang="en-GB" sz="2000" b="1" dirty="0"/>
              <a:t>act, speak and behave.</a:t>
            </a:r>
          </a:p>
          <a:p>
            <a:pPr marL="0" indent="0">
              <a:buNone/>
            </a:pPr>
            <a:endParaRPr lang="en-GB" sz="2000" b="1" dirty="0"/>
          </a:p>
          <a:p>
            <a:pPr marL="0" indent="0">
              <a:buFont typeface="Arial" panose="020B0604020202020204" pitchFamily="34" charset="0"/>
              <a:buNone/>
            </a:pPr>
            <a:r>
              <a:rPr lang="en-GB" sz="2000" dirty="0"/>
              <a:t>The bedrock of how </a:t>
            </a:r>
            <a:r>
              <a:rPr lang="en-GB" sz="2000" i="1" dirty="0"/>
              <a:t>we</a:t>
            </a:r>
            <a:r>
              <a:rPr lang="en-GB" sz="2000" dirty="0"/>
              <a:t> care must be </a:t>
            </a:r>
            <a:r>
              <a:rPr lang="en-GB" sz="2000" b="1" dirty="0"/>
              <a:t>consistent loving relationships </a:t>
            </a:r>
            <a:r>
              <a:rPr lang="en-GB" sz="2000" dirty="0"/>
              <a:t>to support children to develop trust in us and their relationships with us. This principle must be part of </a:t>
            </a:r>
            <a:r>
              <a:rPr lang="en-GB" sz="2000" i="1" dirty="0"/>
              <a:t>our </a:t>
            </a:r>
            <a:r>
              <a:rPr lang="en-GB" sz="2000" b="1" dirty="0"/>
              <a:t>everyday practice.</a:t>
            </a:r>
          </a:p>
          <a:p>
            <a:endParaRPr lang="en-GB" sz="2000" b="1" dirty="0">
              <a:highlight>
                <a:srgbClr val="FFFF00"/>
              </a:highlight>
            </a:endParaRPr>
          </a:p>
          <a:p>
            <a:pPr marL="0" indent="0">
              <a:buFont typeface="Arial" panose="020B0604020202020204" pitchFamily="34" charset="0"/>
              <a:buNone/>
            </a:pPr>
            <a:r>
              <a:rPr lang="en-GB" sz="2000" i="1" dirty="0"/>
              <a:t>We </a:t>
            </a:r>
            <a:r>
              <a:rPr lang="en-GB" sz="2000" dirty="0"/>
              <a:t>must </a:t>
            </a:r>
            <a:r>
              <a:rPr lang="en-GB" sz="2000" b="1" dirty="0"/>
              <a:t>be trained and supported </a:t>
            </a:r>
            <a:r>
              <a:rPr lang="en-GB" sz="2000" dirty="0"/>
              <a:t>to attune to children’s physical and emotional states. This practice of ‘tuning in’ to how children are feeling, enables a process of co-regulation and stability where children can learn to manage stress and anxiety.</a:t>
            </a:r>
          </a:p>
          <a:p>
            <a:pPr marL="0" indent="0" algn="r">
              <a:buNone/>
            </a:pPr>
            <a:endParaRPr lang="en-GB" sz="2000" dirty="0"/>
          </a:p>
          <a:p>
            <a:pPr marL="0" indent="0" algn="r">
              <a:buNone/>
            </a:pPr>
            <a:r>
              <a:rPr lang="en-GB" sz="2000" dirty="0"/>
              <a:t>For more detail see </a:t>
            </a:r>
            <a:r>
              <a:rPr lang="en-GB" sz="2000" dirty="0">
                <a:hlinkClick r:id="rId3"/>
              </a:rPr>
              <a:t>The Promise </a:t>
            </a:r>
            <a:r>
              <a:rPr lang="en-GB" sz="2000" dirty="0"/>
              <a:t>and </a:t>
            </a:r>
            <a:r>
              <a:rPr lang="en-GB" sz="2000" dirty="0">
                <a:hlinkClick r:id="rId4"/>
              </a:rPr>
              <a:t>Keep the Promise - Education</a:t>
            </a:r>
            <a:endParaRPr lang="en-GB"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40096082"/>
      </p:ext>
    </p:extLst>
  </p:cSld>
  <p:clrMapOvr>
    <a:masterClrMapping/>
  </p:clrMapOvr>
  <mc:AlternateContent xmlns:mc="http://schemas.openxmlformats.org/markup-compatibility/2006" xmlns:p14="http://schemas.microsoft.com/office/powerpoint/2010/main">
    <mc:Choice Requires="p14">
      <p:transition spd="slow" p14:dur="2000" advTm="98581"/>
    </mc:Choice>
    <mc:Fallback xmlns="">
      <p:transition spd="slow" advTm="9858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09AB3-C126-40C3-B5F7-E6E95A1C3997}"/>
              </a:ext>
            </a:extLst>
          </p:cNvPr>
          <p:cNvSpPr>
            <a:spLocks noGrp="1"/>
          </p:cNvSpPr>
          <p:nvPr>
            <p:ph type="title"/>
          </p:nvPr>
        </p:nvSpPr>
        <p:spPr>
          <a:xfrm>
            <a:off x="599554" y="161603"/>
            <a:ext cx="10956756" cy="1075619"/>
          </a:xfrm>
        </p:spPr>
        <p:txBody>
          <a:bodyPr anchor="b">
            <a:noAutofit/>
          </a:bodyPr>
          <a:lstStyle/>
          <a:p>
            <a:r>
              <a:rPr lang="en-GB" sz="3600" b="1" dirty="0"/>
              <a:t>Educational outcomes</a:t>
            </a:r>
            <a:br>
              <a:rPr lang="en-GB" sz="3600" b="1" dirty="0"/>
            </a:br>
            <a:r>
              <a:rPr lang="en-GB" sz="2400" b="1" dirty="0"/>
              <a:t>for care-experienced young people</a:t>
            </a:r>
          </a:p>
        </p:txBody>
      </p:sp>
      <p:sp>
        <p:nvSpPr>
          <p:cNvPr id="11" name="Content Placeholder 8">
            <a:extLst>
              <a:ext uri="{FF2B5EF4-FFF2-40B4-BE49-F238E27FC236}">
                <a16:creationId xmlns:a16="http://schemas.microsoft.com/office/drawing/2014/main" id="{B8811053-7870-4F23-8FEE-CA105166BAE4}"/>
              </a:ext>
              <a:ext uri="{C183D7F6-B498-43B3-948B-1728B52AA6E4}">
                <adec:decorative xmlns:adec="http://schemas.microsoft.com/office/drawing/2017/decorative" val="1"/>
              </a:ext>
            </a:extLst>
          </p:cNvPr>
          <p:cNvSpPr>
            <a:spLocks noGrp="1"/>
          </p:cNvSpPr>
          <p:nvPr>
            <p:ph idx="1"/>
          </p:nvPr>
        </p:nvSpPr>
        <p:spPr>
          <a:xfrm>
            <a:off x="160096" y="5538089"/>
            <a:ext cx="5525287" cy="323166"/>
          </a:xfrm>
        </p:spPr>
        <p:txBody>
          <a:bodyPr anchor="t">
            <a:noAutofit/>
          </a:bodyPr>
          <a:lstStyle/>
          <a:p>
            <a:pPr marL="0" indent="0" algn="ctr">
              <a:buNone/>
            </a:pPr>
            <a:r>
              <a:rPr lang="en-GB" sz="1600" dirty="0">
                <a:hlinkClick r:id="rId3"/>
              </a:rPr>
              <a:t>Education Outcomes for Looked After Children 2022/23 </a:t>
            </a:r>
            <a:endParaRPr lang="en-US" sz="1600" dirty="0">
              <a:solidFill>
                <a:srgbClr val="0F496F"/>
              </a:solidFill>
            </a:endParaRPr>
          </a:p>
        </p:txBody>
      </p:sp>
      <p:sp>
        <p:nvSpPr>
          <p:cNvPr id="8" name="TextBox 7">
            <a:extLst>
              <a:ext uri="{FF2B5EF4-FFF2-40B4-BE49-F238E27FC236}">
                <a16:creationId xmlns:a16="http://schemas.microsoft.com/office/drawing/2014/main" id="{ED9C3870-A228-63E6-58E5-9A0E2D195074}"/>
              </a:ext>
              <a:ext uri="{C183D7F6-B498-43B3-948B-1728B52AA6E4}">
                <adec:decorative xmlns:adec="http://schemas.microsoft.com/office/drawing/2017/decorative" val="1"/>
              </a:ext>
            </a:extLst>
          </p:cNvPr>
          <p:cNvSpPr txBox="1"/>
          <p:nvPr/>
        </p:nvSpPr>
        <p:spPr>
          <a:xfrm>
            <a:off x="140387" y="5861255"/>
            <a:ext cx="6255906" cy="400110"/>
          </a:xfrm>
          <a:prstGeom prst="rect">
            <a:avLst/>
          </a:prstGeom>
          <a:noFill/>
        </p:spPr>
        <p:txBody>
          <a:bodyPr wrap="square">
            <a:spAutoFit/>
          </a:bodyPr>
          <a:lstStyle/>
          <a:p>
            <a:r>
              <a:rPr lang="en-GB" sz="1000" dirty="0"/>
              <a:t>*Of looked after children aged 5 to 15 years old, 92.7% had a valid Scottish Candidate Number. </a:t>
            </a:r>
            <a:r>
              <a:rPr lang="en-GB" sz="1000" b="1" dirty="0"/>
              <a:t>Without this </a:t>
            </a:r>
            <a:r>
              <a:rPr lang="en-GB" sz="1000" dirty="0"/>
              <a:t>a child or young person cannot be matched to their attainment or post-school destination data!!</a:t>
            </a:r>
          </a:p>
        </p:txBody>
      </p:sp>
      <p:pic>
        <p:nvPicPr>
          <p:cNvPr id="4" name="Picture 3">
            <a:extLst>
              <a:ext uri="{FF2B5EF4-FFF2-40B4-BE49-F238E27FC236}">
                <a16:creationId xmlns:a16="http://schemas.microsoft.com/office/drawing/2014/main" id="{B97F7877-1710-681C-D237-F527856DE4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40270" y="1299576"/>
            <a:ext cx="5815594" cy="4624033"/>
          </a:xfrm>
          <a:prstGeom prst="rect">
            <a:avLst/>
          </a:prstGeom>
        </p:spPr>
      </p:pic>
      <p:pic>
        <p:nvPicPr>
          <p:cNvPr id="7" name="Picture 6">
            <a:extLst>
              <a:ext uri="{FF2B5EF4-FFF2-40B4-BE49-F238E27FC236}">
                <a16:creationId xmlns:a16="http://schemas.microsoft.com/office/drawing/2014/main" id="{591B3204-F8E4-7A66-5A32-84C0AE07D2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136" y="1286173"/>
            <a:ext cx="6255906" cy="4285653"/>
          </a:xfrm>
          <a:prstGeom prst="rect">
            <a:avLst/>
          </a:prstGeom>
        </p:spPr>
      </p:pic>
      <p:sp>
        <p:nvSpPr>
          <p:cNvPr id="9" name="TextBox 8">
            <a:extLst>
              <a:ext uri="{FF2B5EF4-FFF2-40B4-BE49-F238E27FC236}">
                <a16:creationId xmlns:a16="http://schemas.microsoft.com/office/drawing/2014/main" id="{B5F620CE-DCDE-95FD-4B33-A99220E43C5F}"/>
              </a:ext>
            </a:extLst>
          </p:cNvPr>
          <p:cNvSpPr txBox="1"/>
          <p:nvPr/>
        </p:nvSpPr>
        <p:spPr>
          <a:xfrm>
            <a:off x="6396293" y="99247"/>
            <a:ext cx="5703548" cy="1200329"/>
          </a:xfrm>
          <a:prstGeom prst="rect">
            <a:avLst/>
          </a:prstGeom>
          <a:noFill/>
          <a:ln w="57150">
            <a:solidFill>
              <a:schemeClr val="accent1"/>
            </a:solidFill>
          </a:ln>
        </p:spPr>
        <p:txBody>
          <a:bodyPr wrap="square">
            <a:spAutoFit/>
          </a:bodyPr>
          <a:lstStyle/>
          <a:p>
            <a:r>
              <a:rPr lang="en-GB" sz="2400" dirty="0">
                <a:solidFill>
                  <a:schemeClr val="accent1"/>
                </a:solidFill>
              </a:rPr>
              <a:t>There are still </a:t>
            </a:r>
            <a:r>
              <a:rPr lang="en-GB" sz="2400" b="1" dirty="0">
                <a:solidFill>
                  <a:schemeClr val="accent1"/>
                </a:solidFill>
              </a:rPr>
              <a:t>large gaps in outcomes for care experienced pupils </a:t>
            </a:r>
            <a:r>
              <a:rPr lang="en-GB" sz="2400" dirty="0">
                <a:solidFill>
                  <a:schemeClr val="accent1"/>
                </a:solidFill>
              </a:rPr>
              <a:t>compared with all pupils.</a:t>
            </a:r>
          </a:p>
        </p:txBody>
      </p:sp>
    </p:spTree>
    <p:extLst>
      <p:ext uri="{BB962C8B-B14F-4D97-AF65-F5344CB8AC3E}">
        <p14:creationId xmlns:p14="http://schemas.microsoft.com/office/powerpoint/2010/main" val="2972143833"/>
      </p:ext>
    </p:extLst>
  </p:cSld>
  <p:clrMapOvr>
    <a:masterClrMapping/>
  </p:clrMapOvr>
  <mc:AlternateContent xmlns:mc="http://schemas.openxmlformats.org/markup-compatibility/2006" xmlns:p14="http://schemas.microsoft.com/office/powerpoint/2010/main">
    <mc:Choice Requires="p14">
      <p:transition spd="slow" p14:dur="2000" advTm="73453"/>
    </mc:Choice>
    <mc:Fallback xmlns="">
      <p:transition spd="slow" advTm="7345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2D152-39F5-2FE3-89F4-DFF89D5C29CE}"/>
              </a:ext>
            </a:extLst>
          </p:cNvPr>
          <p:cNvSpPr>
            <a:spLocks noGrp="1"/>
          </p:cNvSpPr>
          <p:nvPr>
            <p:ph type="title" idx="4294967295"/>
          </p:nvPr>
        </p:nvSpPr>
        <p:spPr>
          <a:xfrm>
            <a:off x="273329" y="513450"/>
            <a:ext cx="1139796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The Promise and the right to an education</a:t>
            </a:r>
          </a:p>
        </p:txBody>
      </p:sp>
      <p:sp>
        <p:nvSpPr>
          <p:cNvPr id="3" name="TextBox 2">
            <a:extLst>
              <a:ext uri="{FF2B5EF4-FFF2-40B4-BE49-F238E27FC236}">
                <a16:creationId xmlns:a16="http://schemas.microsoft.com/office/drawing/2014/main" id="{1A69F400-8C91-4BB8-9EB3-63AC6A77BC57}"/>
              </a:ext>
            </a:extLst>
          </p:cNvPr>
          <p:cNvSpPr txBox="1"/>
          <p:nvPr/>
        </p:nvSpPr>
        <p:spPr>
          <a:xfrm>
            <a:off x="810419" y="1891693"/>
            <a:ext cx="10571162" cy="3890489"/>
          </a:xfrm>
          <a:prstGeom prst="rect">
            <a:avLst/>
          </a:prstGeom>
          <a:noFill/>
        </p:spPr>
        <p:txBody>
          <a:bodyPr wrap="square" rtlCol="0">
            <a:spAutoFit/>
          </a:bodyPr>
          <a:lstStyle/>
          <a:p>
            <a:pPr>
              <a:lnSpc>
                <a:spcPct val="150000"/>
              </a:lnSpc>
            </a:pPr>
            <a:r>
              <a:rPr lang="en-GB" sz="2800" dirty="0"/>
              <a:t>“In order to ensure that care experienced children are fully included and supported, schools in Scotland must have a clear understanding of the </a:t>
            </a:r>
            <a:r>
              <a:rPr lang="en-GB" sz="2800" b="1" dirty="0"/>
              <a:t>rights of children </a:t>
            </a:r>
            <a:r>
              <a:rPr lang="en-GB" sz="2800" dirty="0"/>
              <a:t>and how to uphold them. All children, whatever their educational setting, must learn about their rights in a developmentally appropriate way.”</a:t>
            </a:r>
          </a:p>
          <a:p>
            <a:pPr algn="r">
              <a:lnSpc>
                <a:spcPct val="150000"/>
              </a:lnSpc>
            </a:pPr>
            <a:r>
              <a:rPr lang="en-GB" sz="2800" b="1" dirty="0"/>
              <a:t>The Promise, </a:t>
            </a:r>
            <a:r>
              <a:rPr lang="en-GB" sz="2800" b="1" dirty="0" err="1"/>
              <a:t>p71</a:t>
            </a:r>
            <a:endParaRPr lang="en-GB" sz="2800" b="1" dirty="0"/>
          </a:p>
        </p:txBody>
      </p:sp>
    </p:spTree>
    <p:extLst>
      <p:ext uri="{BB962C8B-B14F-4D97-AF65-F5344CB8AC3E}">
        <p14:creationId xmlns:p14="http://schemas.microsoft.com/office/powerpoint/2010/main" val="1973356426"/>
      </p:ext>
    </p:extLst>
  </p:cSld>
  <p:clrMapOvr>
    <a:masterClrMapping/>
  </p:clrMapOvr>
  <mc:AlternateContent xmlns:mc="http://schemas.openxmlformats.org/markup-compatibility/2006" xmlns:p14="http://schemas.microsoft.com/office/powerpoint/2010/main">
    <mc:Choice Requires="p14">
      <p:transition spd="slow" p14:dur="2000" advTm="67663"/>
    </mc:Choice>
    <mc:Fallback xmlns="">
      <p:transition spd="slow" advTm="6766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A845-384E-EB4B-13A8-B1012A16258B}"/>
              </a:ext>
            </a:extLst>
          </p:cNvPr>
          <p:cNvSpPr>
            <a:spLocks noGrp="1"/>
          </p:cNvSpPr>
          <p:nvPr>
            <p:ph type="title" idx="4294967295"/>
          </p:nvPr>
        </p:nvSpPr>
        <p:spPr>
          <a:xfrm>
            <a:off x="711740" y="426181"/>
            <a:ext cx="1076852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Where do we start?</a:t>
            </a:r>
            <a:endParaRPr kumimoji="0" lang="en-US" sz="24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3" name="Content Placeholder 2">
            <a:extLst>
              <a:ext uri="{FF2B5EF4-FFF2-40B4-BE49-F238E27FC236}">
                <a16:creationId xmlns:a16="http://schemas.microsoft.com/office/drawing/2014/main" id="{3CE9080E-A7C9-4594-ACD2-D942D80BD41A}"/>
              </a:ext>
            </a:extLst>
          </p:cNvPr>
          <p:cNvSpPr>
            <a:spLocks noGrp="1"/>
          </p:cNvSpPr>
          <p:nvPr>
            <p:ph idx="1"/>
          </p:nvPr>
        </p:nvSpPr>
        <p:spPr>
          <a:xfrm>
            <a:off x="967497" y="1448348"/>
            <a:ext cx="10768519" cy="4769572"/>
          </a:xfrm>
        </p:spPr>
        <p:txBody>
          <a:bodyPr>
            <a:noAutofit/>
          </a:bodyPr>
          <a:lstStyle/>
          <a:p>
            <a:pPr marL="0" indent="0">
              <a:buNone/>
            </a:pPr>
            <a:r>
              <a:rPr lang="en-GB" dirty="0"/>
              <a:t>…be </a:t>
            </a:r>
            <a:r>
              <a:rPr lang="en-GB" b="1" dirty="0"/>
              <a:t>ambitious</a:t>
            </a:r>
            <a:r>
              <a:rPr lang="en-GB" dirty="0"/>
              <a:t> for care experienced children and ensure they have all they need to thrive, recognising that they may experience difficulties associated with their life story</a:t>
            </a:r>
          </a:p>
          <a:p>
            <a:pPr marL="0" indent="0">
              <a:buNone/>
            </a:pPr>
            <a:endParaRPr lang="en-GB" dirty="0"/>
          </a:p>
          <a:p>
            <a:pPr marL="0" indent="0">
              <a:buNone/>
            </a:pPr>
            <a:r>
              <a:rPr lang="en-GB" dirty="0"/>
              <a:t>AND</a:t>
            </a:r>
          </a:p>
          <a:p>
            <a:pPr marL="0" indent="0">
              <a:buNone/>
            </a:pPr>
            <a:r>
              <a:rPr lang="en-GB" dirty="0"/>
              <a:t>… ensure that pupils and parents </a:t>
            </a:r>
            <a:r>
              <a:rPr lang="en-GB" b="1" dirty="0"/>
              <a:t>understand</a:t>
            </a:r>
            <a:r>
              <a:rPr lang="en-GB" dirty="0"/>
              <a:t> ‘care experience’ as part of their communities and as </a:t>
            </a:r>
            <a:r>
              <a:rPr lang="en-GB" b="1" dirty="0"/>
              <a:t>another type of family</a:t>
            </a:r>
            <a:r>
              <a:rPr lang="en-GB" dirty="0"/>
              <a:t>. Teachers and school staff must be supported to be aware of the issues facing care experienced pupils so they can best </a:t>
            </a:r>
            <a:r>
              <a:rPr lang="en-GB" b="1" dirty="0"/>
              <a:t>engage and encourage </a:t>
            </a:r>
          </a:p>
          <a:p>
            <a:pPr marL="0" indent="0" algn="r">
              <a:buNone/>
            </a:pPr>
            <a:r>
              <a:rPr lang="en-GB" b="1" dirty="0"/>
              <a:t>The Promise, </a:t>
            </a:r>
            <a:r>
              <a:rPr lang="en-GB" b="1" dirty="0" err="1"/>
              <a:t>p73</a:t>
            </a:r>
            <a:endParaRPr lang="en-GB" b="1" dirty="0"/>
          </a:p>
        </p:txBody>
      </p:sp>
    </p:spTree>
    <p:extLst>
      <p:ext uri="{BB962C8B-B14F-4D97-AF65-F5344CB8AC3E}">
        <p14:creationId xmlns:p14="http://schemas.microsoft.com/office/powerpoint/2010/main" val="3032428011"/>
      </p:ext>
    </p:extLst>
  </p:cSld>
  <p:clrMapOvr>
    <a:masterClrMapping/>
  </p:clrMapOvr>
  <mc:AlternateContent xmlns:mc="http://schemas.openxmlformats.org/markup-compatibility/2006" xmlns:p14="http://schemas.microsoft.com/office/powerpoint/2010/main">
    <mc:Choice Requires="p14">
      <p:transition spd="slow" p14:dur="2000" advTm="37196"/>
    </mc:Choice>
    <mc:Fallback xmlns="">
      <p:transition spd="slow" advTm="3719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0457-F863-4EEF-A52F-E5F96C11CEC7}"/>
              </a:ext>
            </a:extLst>
          </p:cNvPr>
          <p:cNvSpPr>
            <a:spLocks noGrp="1"/>
          </p:cNvSpPr>
          <p:nvPr>
            <p:ph type="title" idx="4294967295"/>
          </p:nvPr>
        </p:nvSpPr>
        <p:spPr>
          <a:xfrm>
            <a:off x="711740" y="426181"/>
            <a:ext cx="1116293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Collaboration and integration of services</a:t>
            </a:r>
            <a:endParaRPr kumimoji="0" lang="en-US" sz="24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3" name="TextBox 2">
            <a:extLst>
              <a:ext uri="{FF2B5EF4-FFF2-40B4-BE49-F238E27FC236}">
                <a16:creationId xmlns:a16="http://schemas.microsoft.com/office/drawing/2014/main" id="{1A69F400-8C91-4BB8-9EB3-63AC6A77BC57}"/>
              </a:ext>
            </a:extLst>
          </p:cNvPr>
          <p:cNvSpPr txBox="1"/>
          <p:nvPr/>
        </p:nvSpPr>
        <p:spPr>
          <a:xfrm>
            <a:off x="711740" y="1581795"/>
            <a:ext cx="10689077" cy="4433073"/>
          </a:xfrm>
          <a:prstGeom prst="rect">
            <a:avLst/>
          </a:prstGeom>
          <a:noFill/>
        </p:spPr>
        <p:txBody>
          <a:bodyPr wrap="square" rtlCol="0">
            <a:spAutoFit/>
          </a:bodyPr>
          <a:lstStyle/>
          <a:p>
            <a:pPr>
              <a:lnSpc>
                <a:spcPct val="150000"/>
              </a:lnSpc>
            </a:pPr>
            <a:r>
              <a:rPr lang="en-GB" sz="3200" dirty="0"/>
              <a:t>“Improving the educational attainment of care experienced people should not be the sole responsibility of school staff, but Scotland must support the broader workforce and carers to </a:t>
            </a:r>
            <a:r>
              <a:rPr lang="en-GB" sz="3200" b="1" dirty="0"/>
              <a:t>value and engage </a:t>
            </a:r>
            <a:r>
              <a:rPr lang="en-GB" sz="3200" dirty="0"/>
              <a:t>with the educational progress of the children in their care.”</a:t>
            </a:r>
          </a:p>
          <a:p>
            <a:pPr algn="r">
              <a:lnSpc>
                <a:spcPct val="150000"/>
              </a:lnSpc>
            </a:pPr>
            <a:r>
              <a:rPr lang="en-GB" sz="3200" b="1" dirty="0"/>
              <a:t>The Promise, </a:t>
            </a:r>
            <a:r>
              <a:rPr lang="en-GB" sz="3200" b="1" dirty="0" err="1"/>
              <a:t>p71</a:t>
            </a:r>
            <a:endParaRPr lang="en-GB" sz="3200" dirty="0"/>
          </a:p>
        </p:txBody>
      </p:sp>
    </p:spTree>
    <p:extLst>
      <p:ext uri="{BB962C8B-B14F-4D97-AF65-F5344CB8AC3E}">
        <p14:creationId xmlns:p14="http://schemas.microsoft.com/office/powerpoint/2010/main" val="2342368581"/>
      </p:ext>
    </p:extLst>
  </p:cSld>
  <p:clrMapOvr>
    <a:masterClrMapping/>
  </p:clrMapOvr>
  <mc:AlternateContent xmlns:mc="http://schemas.openxmlformats.org/markup-compatibility/2006" xmlns:p14="http://schemas.microsoft.com/office/powerpoint/2010/main">
    <mc:Choice Requires="p14">
      <p:transition spd="slow" p14:dur="2000" advTm="30758"/>
    </mc:Choice>
    <mc:Fallback xmlns="">
      <p:transition spd="slow" advTm="3075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6F97-19D4-48CD-900A-6C217C9E17D9}"/>
              </a:ext>
            </a:extLst>
          </p:cNvPr>
          <p:cNvSpPr>
            <a:spLocks noGrp="1"/>
          </p:cNvSpPr>
          <p:nvPr>
            <p:ph type="title"/>
          </p:nvPr>
        </p:nvSpPr>
        <p:spPr>
          <a:xfrm>
            <a:off x="838200" y="411233"/>
            <a:ext cx="10515600" cy="1325563"/>
          </a:xfrm>
        </p:spPr>
        <p:txBody>
          <a:bodyPr/>
          <a:lstStyle/>
          <a:p>
            <a:r>
              <a:rPr lang="en-GB" b="1" dirty="0"/>
              <a:t>Reflection &amp; Collaboration Time</a:t>
            </a:r>
          </a:p>
        </p:txBody>
      </p:sp>
      <p:sp>
        <p:nvSpPr>
          <p:cNvPr id="3" name="Content Placeholder 2">
            <a:extLst>
              <a:ext uri="{FF2B5EF4-FFF2-40B4-BE49-F238E27FC236}">
                <a16:creationId xmlns:a16="http://schemas.microsoft.com/office/drawing/2014/main" id="{68C5F49C-FBCD-40D2-97E5-E79B7737C439}"/>
              </a:ext>
            </a:extLst>
          </p:cNvPr>
          <p:cNvSpPr>
            <a:spLocks noGrp="1"/>
          </p:cNvSpPr>
          <p:nvPr>
            <p:ph idx="1"/>
          </p:nvPr>
        </p:nvSpPr>
        <p:spPr>
          <a:xfrm>
            <a:off x="838200" y="1864519"/>
            <a:ext cx="11195528" cy="4351338"/>
          </a:xfrm>
        </p:spPr>
        <p:txBody>
          <a:bodyPr>
            <a:normAutofit/>
          </a:bodyPr>
          <a:lstStyle/>
          <a:p>
            <a:pPr marL="0" indent="0">
              <a:buNone/>
            </a:pPr>
            <a:endParaRPr lang="en-GB" sz="4000" dirty="0"/>
          </a:p>
          <a:p>
            <a:pPr marL="0" indent="0">
              <a:buNone/>
            </a:pPr>
            <a:r>
              <a:rPr lang="en-GB" sz="4000" dirty="0">
                <a:latin typeface="Calibri" panose="020F0502020204030204" pitchFamily="34" charset="0"/>
                <a:ea typeface="Calibri" panose="020F0502020204030204" pitchFamily="34" charset="0"/>
                <a:cs typeface="Times New Roman" panose="02020603050405020304" pitchFamily="18" charset="0"/>
              </a:rPr>
              <a:t>What do I do as a Good Parent to </a:t>
            </a:r>
          </a:p>
          <a:p>
            <a:pPr marL="0" indent="0">
              <a:buNone/>
            </a:pPr>
            <a:r>
              <a:rPr lang="en-GB" sz="4000" dirty="0">
                <a:latin typeface="Calibri" panose="020F0502020204030204" pitchFamily="34" charset="0"/>
                <a:ea typeface="Calibri" panose="020F0502020204030204" pitchFamily="34" charset="0"/>
                <a:cs typeface="Times New Roman" panose="02020603050405020304" pitchFamily="18" charset="0"/>
              </a:rPr>
              <a:t>Keep The Promise?</a:t>
            </a:r>
          </a:p>
          <a:p>
            <a:pPr marL="0" indent="0">
              <a:buNone/>
            </a:pP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000" dirty="0">
                <a:latin typeface="Calibri" panose="020F0502020204030204" pitchFamily="34" charset="0"/>
                <a:ea typeface="Calibri" panose="020F0502020204030204" pitchFamily="34" charset="0"/>
                <a:cs typeface="Times New Roman" panose="02020603050405020304" pitchFamily="18" charset="0"/>
              </a:rPr>
              <a:t>(Possible </a:t>
            </a:r>
            <a:r>
              <a:rPr lang="en-GB" sz="4000" dirty="0" err="1">
                <a:latin typeface="Calibri" panose="020F0502020204030204" pitchFamily="34" charset="0"/>
                <a:ea typeface="Calibri" panose="020F0502020204030204" pitchFamily="34" charset="0"/>
                <a:cs typeface="Times New Roman" panose="02020603050405020304" pitchFamily="18" charset="0"/>
              </a:rPr>
              <a:t>Jamboard</a:t>
            </a:r>
            <a:r>
              <a:rPr lang="en-GB" sz="4000" dirty="0">
                <a:latin typeface="Calibri" panose="020F0502020204030204" pitchFamily="34" charset="0"/>
                <a:ea typeface="Calibri" panose="020F0502020204030204" pitchFamily="34" charset="0"/>
                <a:cs typeface="Times New Roman" panose="02020603050405020304" pitchFamily="18" charset="0"/>
              </a:rPr>
              <a:t> Activity) </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C5184DD-BDCA-47B6-8F02-090153F81434}"/>
              </a:ex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91220" y="218020"/>
            <a:ext cx="1359857" cy="19913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F54A3B-83AE-920F-C0E4-E274C6B23696}"/>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05325" y="3778079"/>
            <a:ext cx="3745752" cy="232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7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8F12A2-B48C-FF16-A328-479ECFBAD193}"/>
              </a:ext>
            </a:extLst>
          </p:cNvPr>
          <p:cNvSpPr txBox="1">
            <a:spLocks noGrp="1"/>
          </p:cNvSpPr>
          <p:nvPr>
            <p:ph type="title" idx="4294967295"/>
          </p:nvPr>
        </p:nvSpPr>
        <p:spPr>
          <a:xfrm>
            <a:off x="763250" y="11099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err="1">
                <a:ln>
                  <a:noFill/>
                </a:ln>
                <a:solidFill>
                  <a:schemeClr val="tx1"/>
                </a:solidFill>
                <a:effectLst/>
                <a:uLnTx/>
                <a:uFillTx/>
                <a:latin typeface="+mj-lt"/>
                <a:ea typeface="+mj-ea"/>
                <a:cs typeface="+mj-cs"/>
              </a:rPr>
              <a:t>GIRFEC</a:t>
            </a: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a:extLst>
              <a:ext uri="{FF2B5EF4-FFF2-40B4-BE49-F238E27FC236}">
                <a16:creationId xmlns:a16="http://schemas.microsoft.com/office/drawing/2014/main" id="{DCFD0444-6887-9E2B-B8FE-30E94E095145}"/>
              </a:ext>
            </a:extLst>
          </p:cNvPr>
          <p:cNvSpPr txBox="1"/>
          <p:nvPr/>
        </p:nvSpPr>
        <p:spPr>
          <a:xfrm>
            <a:off x="763253" y="1166843"/>
            <a:ext cx="6311316" cy="4801314"/>
          </a:xfrm>
          <a:prstGeom prst="rect">
            <a:avLst/>
          </a:prstGeom>
          <a:noFill/>
        </p:spPr>
        <p:txBody>
          <a:bodyPr wrap="square">
            <a:spAutoFit/>
          </a:bodyPr>
          <a:lstStyle/>
          <a:p>
            <a:r>
              <a:rPr lang="en-GB" dirty="0" err="1"/>
              <a:t>GIRFEC</a:t>
            </a:r>
            <a:r>
              <a:rPr lang="en-GB" dirty="0"/>
              <a:t> provides Scotland with a consistent framework and shared language for promoting, supporting, and safeguarding the wellbeing of </a:t>
            </a:r>
            <a:r>
              <a:rPr lang="en-GB" b="1" dirty="0"/>
              <a:t>ALL</a:t>
            </a:r>
            <a:r>
              <a:rPr lang="en-GB" dirty="0"/>
              <a:t> children and young people. </a:t>
            </a:r>
          </a:p>
          <a:p>
            <a:endParaRPr lang="en-GB" dirty="0"/>
          </a:p>
          <a:p>
            <a:r>
              <a:rPr lang="en-GB" dirty="0" err="1"/>
              <a:t>GIRFEC</a:t>
            </a:r>
            <a:r>
              <a:rPr lang="en-GB" dirty="0"/>
              <a:t> promotes a common understanding of wellbeing recognising that children and young people need to grow up safe, healthy, achieving, nurtured, active, respected, responsible and included, so that they can become confident individuals, effective contributors, successful learners and responsible citizens.</a:t>
            </a:r>
          </a:p>
          <a:p>
            <a:endParaRPr lang="en-GB" dirty="0"/>
          </a:p>
          <a:p>
            <a:r>
              <a:rPr lang="en-GB" dirty="0" err="1"/>
              <a:t>GIRFEC</a:t>
            </a:r>
            <a:r>
              <a:rPr lang="en-GB" dirty="0"/>
              <a:t> contributes to work on family support and delivering </a:t>
            </a:r>
            <a:r>
              <a:rPr lang="en-GB" b="1" dirty="0"/>
              <a:t>The Promise </a:t>
            </a:r>
            <a:r>
              <a:rPr lang="en-GB" dirty="0"/>
              <a:t>made to all of Scotland’s children, young people and their families - a shared commitment to reorganise how we think, plan and prioritise for children, young people and their families.</a:t>
            </a:r>
          </a:p>
        </p:txBody>
      </p:sp>
      <p:pic>
        <p:nvPicPr>
          <p:cNvPr id="10" name="Picture 9" descr="Graphic of the Getting t Right Wellbeing Indicators linked to the four capacity we wish to develop in our learners">
            <a:extLst>
              <a:ext uri="{FF2B5EF4-FFF2-40B4-BE49-F238E27FC236}">
                <a16:creationId xmlns:a16="http://schemas.microsoft.com/office/drawing/2014/main" id="{B2C2DAB8-C5C2-BF27-8D24-37D5720C90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4452" y="102708"/>
            <a:ext cx="3549832" cy="3562533"/>
          </a:xfrm>
          <a:prstGeom prst="rect">
            <a:avLst/>
          </a:prstGeom>
        </p:spPr>
      </p:pic>
      <p:pic>
        <p:nvPicPr>
          <p:cNvPr id="12" name="Picture 11" descr="Graphic of the GIRFEC My World Triangle">
            <a:extLst>
              <a:ext uri="{FF2B5EF4-FFF2-40B4-BE49-F238E27FC236}">
                <a16:creationId xmlns:a16="http://schemas.microsoft.com/office/drawing/2014/main" id="{F9811530-E8D0-078E-80A7-B1E2AC292D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4452" y="3673523"/>
            <a:ext cx="3558758" cy="2491130"/>
          </a:xfrm>
          <a:prstGeom prst="rect">
            <a:avLst/>
          </a:prstGeom>
        </p:spPr>
      </p:pic>
    </p:spTree>
    <p:extLst>
      <p:ext uri="{BB962C8B-B14F-4D97-AF65-F5344CB8AC3E}">
        <p14:creationId xmlns:p14="http://schemas.microsoft.com/office/powerpoint/2010/main" val="697840880"/>
      </p:ext>
    </p:extLst>
  </p:cSld>
  <p:clrMapOvr>
    <a:masterClrMapping/>
  </p:clrMapOvr>
  <mc:AlternateContent xmlns:mc="http://schemas.openxmlformats.org/markup-compatibility/2006" xmlns:p14="http://schemas.microsoft.com/office/powerpoint/2010/main">
    <mc:Choice Requires="p14">
      <p:transition spd="slow" p14:dur="2000" advTm="82557"/>
    </mc:Choice>
    <mc:Fallback xmlns="">
      <p:transition spd="slow" advTm="8255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3D08-9FA2-A145-9BC3-65B29A9B1EE6}"/>
              </a:ext>
            </a:extLst>
          </p:cNvPr>
          <p:cNvSpPr>
            <a:spLocks noGrp="1"/>
          </p:cNvSpPr>
          <p:nvPr>
            <p:ph type="title"/>
          </p:nvPr>
        </p:nvSpPr>
        <p:spPr>
          <a:xfrm>
            <a:off x="838200" y="365125"/>
            <a:ext cx="10836058" cy="1325563"/>
          </a:xfrm>
        </p:spPr>
        <p:txBody>
          <a:bodyPr/>
          <a:lstStyle/>
          <a:p>
            <a:r>
              <a:rPr lang="en-GB" b="1" dirty="0"/>
              <a:t>Next steps for our educational setting?</a:t>
            </a:r>
          </a:p>
        </p:txBody>
      </p:sp>
      <p:sp>
        <p:nvSpPr>
          <p:cNvPr id="3" name="Content Placeholder 2">
            <a:extLst>
              <a:ext uri="{FF2B5EF4-FFF2-40B4-BE49-F238E27FC236}">
                <a16:creationId xmlns:a16="http://schemas.microsoft.com/office/drawing/2014/main" id="{4B2FB233-A2FC-0EB8-F83D-15EC1AB287A5}"/>
              </a:ext>
            </a:extLst>
          </p:cNvPr>
          <p:cNvSpPr>
            <a:spLocks noGrp="1"/>
          </p:cNvSpPr>
          <p:nvPr>
            <p:ph idx="1"/>
          </p:nvPr>
        </p:nvSpPr>
        <p:spPr/>
        <p:txBody>
          <a:bodyPr/>
          <a:lstStyle/>
          <a:p>
            <a:r>
              <a:rPr lang="en-GB" dirty="0"/>
              <a:t>So what?</a:t>
            </a:r>
          </a:p>
        </p:txBody>
      </p:sp>
    </p:spTree>
    <p:extLst>
      <p:ext uri="{BB962C8B-B14F-4D97-AF65-F5344CB8AC3E}">
        <p14:creationId xmlns:p14="http://schemas.microsoft.com/office/powerpoint/2010/main" val="3328092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5414-8803-4846-BC9A-9D80C350D62B}"/>
              </a:ext>
            </a:extLst>
          </p:cNvPr>
          <p:cNvSpPr txBox="1">
            <a:spLocks noGrp="1"/>
          </p:cNvSpPr>
          <p:nvPr>
            <p:ph type="title" idx="4294967295"/>
          </p:nvPr>
        </p:nvSpPr>
        <p:spPr>
          <a:xfrm>
            <a:off x="689703" y="406399"/>
            <a:ext cx="1076948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mn-lt"/>
                <a:ea typeface="+mn-ea"/>
                <a:cs typeface="+mn-cs"/>
              </a:rPr>
              <a:t>Further reading and resources</a:t>
            </a:r>
          </a:p>
        </p:txBody>
      </p:sp>
      <p:sp>
        <p:nvSpPr>
          <p:cNvPr id="4" name="TextBox 3">
            <a:extLst>
              <a:ext uri="{FF2B5EF4-FFF2-40B4-BE49-F238E27FC236}">
                <a16:creationId xmlns:a16="http://schemas.microsoft.com/office/drawing/2014/main" id="{D61EE5D5-ED4C-4E85-87DD-45C014AA17E2}"/>
              </a:ext>
            </a:extLst>
          </p:cNvPr>
          <p:cNvSpPr txBox="1">
            <a:spLocks/>
          </p:cNvSpPr>
          <p:nvPr/>
        </p:nvSpPr>
        <p:spPr>
          <a:xfrm>
            <a:off x="689703" y="1041370"/>
            <a:ext cx="10662476" cy="5078313"/>
          </a:xfrm>
          <a:prstGeom prst="rect">
            <a:avLst/>
          </a:prstGeom>
          <a:noFill/>
        </p:spPr>
        <p:txBody>
          <a:bodyPr wrap="square">
            <a:spAutoFit/>
          </a:bodyPr>
          <a:lstStyle/>
          <a:p>
            <a:r>
              <a:rPr lang="en-GB" dirty="0">
                <a:latin typeface="+mj-lt"/>
                <a:ea typeface="Calibri" panose="020F0502020204030204" pitchFamily="34" charset="0"/>
              </a:rPr>
              <a:t>REPORTS:</a:t>
            </a:r>
            <a:endParaRPr lang="en-GB" dirty="0">
              <a:latin typeface="+mj-lt"/>
              <a:ea typeface="Calibri" panose="020F0502020204030204" pitchFamily="34" charset="0"/>
              <a:hlinkClick r:id="rId3">
                <a:extLst>
                  <a:ext uri="{A12FA001-AC4F-418D-AE19-62706E023703}">
                    <ahyp:hlinkClr xmlns:ahyp="http://schemas.microsoft.com/office/drawing/2018/hyperlinkcolor" val="tx"/>
                  </a:ext>
                </a:extLst>
              </a:hlinkClick>
            </a:endParaRPr>
          </a:p>
          <a:p>
            <a:r>
              <a:rPr lang="en-GB" u="sng" dirty="0">
                <a:solidFill>
                  <a:srgbClr val="0563C1"/>
                </a:solidFill>
                <a:latin typeface="+mj-lt"/>
                <a:ea typeface="Calibri" panose="020F0502020204030204" pitchFamily="34" charset="0"/>
                <a:hlinkClick r:id="rId3">
                  <a:extLst>
                    <a:ext uri="{A12FA001-AC4F-418D-AE19-62706E023703}">
                      <ahyp:hlinkClr xmlns:ahyp="http://schemas.microsoft.com/office/drawing/2018/hyperlinkcolor" val="tx"/>
                    </a:ext>
                  </a:extLst>
                </a:hlinkClick>
              </a:rPr>
              <a:t>Care Review Reports – Independent Care Review</a:t>
            </a:r>
            <a:endParaRPr lang="en-GB" dirty="0">
              <a:latin typeface="+mj-lt"/>
              <a:ea typeface="Calibri" panose="020F0502020204030204" pitchFamily="34" charset="0"/>
            </a:endParaRPr>
          </a:p>
          <a:p>
            <a:r>
              <a:rPr lang="en-GB" u="sng" dirty="0">
                <a:solidFill>
                  <a:srgbClr val="0563C1"/>
                </a:solidFill>
                <a:latin typeface="+mj-lt"/>
                <a:ea typeface="Calibri" panose="020F0502020204030204" pitchFamily="34" charset="0"/>
                <a:hlinkClick r:id="rId4"/>
              </a:rPr>
              <a:t>Five Foundations infographics – Independent Care Review</a:t>
            </a:r>
            <a:endParaRPr lang="en-GB" dirty="0">
              <a:latin typeface="+mj-lt"/>
              <a:ea typeface="Calibri" panose="020F0502020204030204" pitchFamily="34" charset="0"/>
            </a:endParaRPr>
          </a:p>
          <a:p>
            <a:r>
              <a:rPr lang="en-GB" u="sng" dirty="0">
                <a:solidFill>
                  <a:srgbClr val="0563C1"/>
                </a:solidFill>
                <a:latin typeface="+mj-lt"/>
                <a:ea typeface="Calibri" panose="020F0502020204030204" pitchFamily="34" charset="0"/>
                <a:hlinkClick r:id="rId5"/>
              </a:rPr>
              <a:t>Composite stories – Independent Care Review</a:t>
            </a:r>
            <a:endParaRPr lang="en-GB" u="sng" dirty="0">
              <a:solidFill>
                <a:srgbClr val="0563C1"/>
              </a:solidFill>
              <a:latin typeface="+mj-lt"/>
              <a:ea typeface="Calibri" panose="020F0502020204030204" pitchFamily="34" charset="0"/>
            </a:endParaRPr>
          </a:p>
          <a:p>
            <a:r>
              <a:rPr lang="en-GB" sz="1800" dirty="0">
                <a:latin typeface="+mj-lt"/>
                <a:hlinkClick r:id="rId6"/>
              </a:rPr>
              <a:t>Keep the Promise - Education</a:t>
            </a:r>
            <a:endParaRPr lang="en-GB" dirty="0">
              <a:latin typeface="+mj-lt"/>
              <a:ea typeface="Calibri" panose="020F0502020204030204" pitchFamily="34" charset="0"/>
            </a:endParaRPr>
          </a:p>
          <a:p>
            <a:endParaRPr lang="en-GB" u="sng" dirty="0">
              <a:solidFill>
                <a:srgbClr val="0563C1"/>
              </a:solidFill>
              <a:latin typeface="+mj-lt"/>
              <a:ea typeface="Calibri" panose="020F0502020204030204" pitchFamily="34" charset="0"/>
            </a:endParaRPr>
          </a:p>
          <a:p>
            <a:r>
              <a:rPr lang="en-GB" dirty="0">
                <a:latin typeface="+mj-lt"/>
                <a:ea typeface="Calibri" panose="020F0502020204030204" pitchFamily="34" charset="0"/>
              </a:rPr>
              <a:t>FILMS:</a:t>
            </a:r>
          </a:p>
          <a:p>
            <a:r>
              <a:rPr lang="en-GB" dirty="0">
                <a:latin typeface="+mj-lt"/>
                <a:ea typeface="Calibri" panose="020F0502020204030204" pitchFamily="34" charset="0"/>
              </a:rPr>
              <a:t>I Lac nothing film </a:t>
            </a:r>
            <a:r>
              <a:rPr lang="en-GB" dirty="0">
                <a:latin typeface="+mj-lt"/>
                <a:ea typeface="Calibri" panose="020F0502020204030204" pitchFamily="34" charset="0"/>
                <a:hlinkClick r:id="rId7"/>
              </a:rPr>
              <a:t>https://www.youtube.com/watch?v=XPA5ftecQJQ</a:t>
            </a:r>
            <a:endParaRPr lang="en-GB" dirty="0">
              <a:latin typeface="+mj-lt"/>
              <a:ea typeface="Calibri" panose="020F0502020204030204" pitchFamily="34" charset="0"/>
            </a:endParaRPr>
          </a:p>
          <a:p>
            <a:r>
              <a:rPr lang="en-GB" dirty="0">
                <a:latin typeface="+mj-lt"/>
                <a:ea typeface="Calibri" panose="020F0502020204030204" pitchFamily="34" charset="0"/>
              </a:rPr>
              <a:t>Reforming Scotland’s Care System with Love film </a:t>
            </a:r>
            <a:r>
              <a:rPr lang="en-GB" dirty="0">
                <a:latin typeface="+mj-lt"/>
                <a:ea typeface="Calibri" panose="020F0502020204030204" pitchFamily="34" charset="0"/>
                <a:hlinkClick r:id="rId8"/>
              </a:rPr>
              <a:t>https://www.youtube.com/watch?v=P2H0GzxmLK8</a:t>
            </a:r>
            <a:r>
              <a:rPr lang="en-GB" dirty="0">
                <a:latin typeface="+mj-lt"/>
                <a:ea typeface="Calibri" panose="020F0502020204030204" pitchFamily="34" charset="0"/>
              </a:rPr>
              <a:t> </a:t>
            </a:r>
          </a:p>
          <a:p>
            <a:r>
              <a:rPr lang="en-GB" dirty="0">
                <a:latin typeface="+mj-lt"/>
                <a:ea typeface="Calibri" panose="020F0502020204030204" pitchFamily="34" charset="0"/>
              </a:rPr>
              <a:t>The power of ONE caring adult </a:t>
            </a:r>
            <a:r>
              <a:rPr lang="en-GB" u="sng" dirty="0">
                <a:solidFill>
                  <a:srgbClr val="0563C1"/>
                </a:solidFill>
                <a:latin typeface="+mj-lt"/>
                <a:ea typeface="Calibri" panose="020F0502020204030204" pitchFamily="34" charset="0"/>
                <a:hlinkClick r:id="rId9">
                  <a:extLst>
                    <a:ext uri="{A12FA001-AC4F-418D-AE19-62706E023703}">
                      <ahyp:hlinkClr xmlns:ahyp="http://schemas.microsoft.com/office/drawing/2018/hyperlinkcolor" val="tx"/>
                    </a:ext>
                  </a:extLst>
                </a:hlinkClick>
              </a:rPr>
              <a:t>https://www.youtube.com/watch?v=u_Oapo1Q7_w</a:t>
            </a:r>
            <a:endParaRPr lang="en-GB" dirty="0">
              <a:latin typeface="+mj-lt"/>
              <a:ea typeface="Calibri" panose="020F0502020204030204" pitchFamily="34" charset="0"/>
            </a:endParaRPr>
          </a:p>
          <a:p>
            <a:endParaRPr lang="en-GB" dirty="0">
              <a:latin typeface="+mj-lt"/>
              <a:ea typeface="Calibri" panose="020F0502020204030204" pitchFamily="34" charset="0"/>
            </a:endParaRPr>
          </a:p>
          <a:p>
            <a:r>
              <a:rPr lang="en-GB" dirty="0">
                <a:latin typeface="+mj-lt"/>
                <a:ea typeface="Calibri" panose="020F0502020204030204" pitchFamily="34" charset="0"/>
              </a:rPr>
              <a:t>RESOURCES:</a:t>
            </a:r>
          </a:p>
          <a:p>
            <a:r>
              <a:rPr lang="en-GB" dirty="0">
                <a:latin typeface="+mj-lt"/>
                <a:ea typeface="Calibri" panose="020F0502020204030204" pitchFamily="34" charset="0"/>
                <a:hlinkClick r:id="rId10"/>
              </a:rPr>
              <a:t>Education Scotland: </a:t>
            </a:r>
            <a:r>
              <a:rPr lang="en-GB" b="0" i="0" dirty="0">
                <a:solidFill>
                  <a:srgbClr val="333333"/>
                </a:solidFill>
                <a:effectLst/>
                <a:latin typeface="+mj-lt"/>
                <a:hlinkClick r:id="rId10"/>
              </a:rPr>
              <a:t>Summary information relating to Corporate Parenting</a:t>
            </a:r>
            <a:endParaRPr lang="en-GB" dirty="0">
              <a:latin typeface="+mj-lt"/>
              <a:ea typeface="Calibri" panose="020F0502020204030204" pitchFamily="34" charset="0"/>
            </a:endParaRPr>
          </a:p>
          <a:p>
            <a:r>
              <a:rPr lang="en-GB" dirty="0">
                <a:latin typeface="+mj-lt"/>
                <a:ea typeface="Calibri" panose="020F0502020204030204" pitchFamily="34" charset="0"/>
                <a:hlinkClick r:id="rId11"/>
              </a:rPr>
              <a:t>Glasgow City Council’s Definitions Document</a:t>
            </a:r>
            <a:endParaRPr lang="en-GB" dirty="0">
              <a:latin typeface="+mj-lt"/>
              <a:ea typeface="Calibri" panose="020F0502020204030204" pitchFamily="34" charset="0"/>
            </a:endParaRPr>
          </a:p>
          <a:p>
            <a:r>
              <a:rPr lang="en-GB" dirty="0">
                <a:latin typeface="+mj-lt"/>
                <a:ea typeface="Calibri" panose="020F0502020204030204" pitchFamily="34" charset="0"/>
                <a:hlinkClick r:id="rId12"/>
              </a:rPr>
              <a:t>Each and Every Child </a:t>
            </a:r>
            <a:r>
              <a:rPr lang="en-GB" dirty="0" err="1">
                <a:latin typeface="+mj-lt"/>
                <a:ea typeface="Calibri" panose="020F0502020204030204" pitchFamily="34" charset="0"/>
                <a:hlinkClick r:id="rId12"/>
              </a:rPr>
              <a:t>Tookit</a:t>
            </a:r>
            <a:r>
              <a:rPr lang="en-GB" dirty="0">
                <a:latin typeface="+mj-lt"/>
                <a:ea typeface="Calibri" panose="020F0502020204030204" pitchFamily="34" charset="0"/>
              </a:rPr>
              <a:t>: Creating a new and compelling narrative around care</a:t>
            </a:r>
          </a:p>
          <a:p>
            <a:r>
              <a:rPr lang="en-GB" dirty="0">
                <a:latin typeface="+mj-lt"/>
                <a:ea typeface="Calibri" panose="020F0502020204030204" pitchFamily="34" charset="0"/>
                <a:hlinkClick r:id="rId13"/>
              </a:rPr>
              <a:t>Support from Corporate Parents </a:t>
            </a:r>
            <a:r>
              <a:rPr lang="en-GB" dirty="0">
                <a:latin typeface="+mj-lt"/>
                <a:ea typeface="Calibri" panose="020F0502020204030204" pitchFamily="34" charset="0"/>
              </a:rPr>
              <a:t>(</a:t>
            </a:r>
            <a:r>
              <a:rPr lang="en-GB" dirty="0" err="1">
                <a:latin typeface="+mj-lt"/>
                <a:ea typeface="Calibri" panose="020F0502020204030204" pitchFamily="34" charset="0"/>
              </a:rPr>
              <a:t>WhoCares?Scotland</a:t>
            </a:r>
            <a:r>
              <a:rPr lang="en-GB" dirty="0">
                <a:latin typeface="+mj-lt"/>
                <a:ea typeface="Calibri" panose="020F0502020204030204" pitchFamily="34" charset="0"/>
              </a:rPr>
              <a:t>)</a:t>
            </a:r>
          </a:p>
          <a:p>
            <a:r>
              <a:rPr lang="en-GB" dirty="0">
                <a:latin typeface="+mj-lt"/>
                <a:ea typeface="Calibri" panose="020F0502020204030204" pitchFamily="34" charset="0"/>
                <a:hlinkClick r:id="rId14"/>
              </a:rPr>
              <a:t>CELCIS Knowledge Bank</a:t>
            </a:r>
            <a:endParaRPr lang="en-GB" dirty="0">
              <a:latin typeface="+mj-lt"/>
              <a:ea typeface="Calibri" panose="020F0502020204030204" pitchFamily="34" charset="0"/>
            </a:endParaRPr>
          </a:p>
          <a:p>
            <a:r>
              <a:rPr lang="en-GB" sz="1800" u="sng" dirty="0">
                <a:solidFill>
                  <a:srgbClr val="0563C1"/>
                </a:solidFill>
                <a:effectLst/>
                <a:ea typeface="Calibri" panose="020F0502020204030204" pitchFamily="34" charset="0"/>
                <a:hlinkClick r:id="rId15"/>
              </a:rPr>
              <a:t>Language Leaders -  Children’s Hearings Improvement Partnership</a:t>
            </a:r>
            <a:endParaRPr lang="en-GB" dirty="0">
              <a:ea typeface="Calibri" panose="020F0502020204030204" pitchFamily="34" charset="0"/>
            </a:endParaRPr>
          </a:p>
        </p:txBody>
      </p:sp>
    </p:spTree>
    <p:extLst>
      <p:ext uri="{BB962C8B-B14F-4D97-AF65-F5344CB8AC3E}">
        <p14:creationId xmlns:p14="http://schemas.microsoft.com/office/powerpoint/2010/main" val="197241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C043-FC55-6F4F-A6E2-F236E8779E92}"/>
              </a:ext>
            </a:extLst>
          </p:cNvPr>
          <p:cNvSpPr txBox="1">
            <a:spLocks noGrp="1"/>
          </p:cNvSpPr>
          <p:nvPr>
            <p:ph type="title" idx="4294967295"/>
          </p:nvPr>
        </p:nvSpPr>
        <p:spPr>
          <a:xfrm>
            <a:off x="592183" y="257483"/>
            <a:ext cx="1116438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j-ea"/>
                <a:cs typeface="+mj-cs"/>
              </a:rPr>
              <a:t>Terminology: Looked After and Care Experienced</a:t>
            </a:r>
          </a:p>
        </p:txBody>
      </p:sp>
      <p:grpSp>
        <p:nvGrpSpPr>
          <p:cNvPr id="3" name="Group 2" descr="Graphic of the Umbrella Term Care Experience">
            <a:extLst>
              <a:ext uri="{FF2B5EF4-FFF2-40B4-BE49-F238E27FC236}">
                <a16:creationId xmlns:a16="http://schemas.microsoft.com/office/drawing/2014/main" id="{4CD1540C-F300-CE20-FF41-F997182A113A}"/>
              </a:ext>
            </a:extLst>
          </p:cNvPr>
          <p:cNvGrpSpPr/>
          <p:nvPr/>
        </p:nvGrpSpPr>
        <p:grpSpPr>
          <a:xfrm>
            <a:off x="852229" y="1386050"/>
            <a:ext cx="10416662" cy="4974196"/>
            <a:chOff x="852229" y="1386050"/>
            <a:chExt cx="10416662" cy="4974196"/>
          </a:xfrm>
        </p:grpSpPr>
        <p:pic>
          <p:nvPicPr>
            <p:cNvPr id="1026" name="Picture 2" descr="Umbrella Png - ClipArt Best">
              <a:extLst>
                <a:ext uri="{FF2B5EF4-FFF2-40B4-BE49-F238E27FC236}">
                  <a16:creationId xmlns:a16="http://schemas.microsoft.com/office/drawing/2014/main" id="{A7B7EDCC-AD0E-0A6E-7DD7-616A29EBB8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2229" y="1386050"/>
              <a:ext cx="10416662" cy="49741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C2ACDC21-7B10-ED37-73E6-BDE90AC273BC}"/>
                </a:ext>
              </a:extLst>
            </p:cNvPr>
            <p:cNvSpPr/>
            <p:nvPr/>
          </p:nvSpPr>
          <p:spPr>
            <a:xfrm>
              <a:off x="3283869" y="1932216"/>
              <a:ext cx="5460274" cy="1022723"/>
            </a:xfrm>
            <a:prstGeom prst="rect">
              <a:avLst/>
            </a:prstGeom>
            <a:noFill/>
          </p:spPr>
          <p:txBody>
            <a:bodyPr wrap="none" lIns="91440" tIns="45720" rIns="91440" bIns="45720">
              <a:prstTxWarp prst="textChevron">
                <a:avLst/>
              </a:prstTxWarp>
              <a:spAutoFit/>
            </a:bodyPr>
            <a:lstStyle/>
            <a:p>
              <a:pPr algn="ctr"/>
              <a:r>
                <a:rPr lang="en-GB" sz="5400" b="0" cap="none" spc="0" dirty="0">
                  <a:ln w="0"/>
                  <a:solidFill>
                    <a:schemeClr val="tx1"/>
                  </a:solidFill>
                  <a:effectLst>
                    <a:outerShdw blurRad="38100" dist="19050" dir="2700000" algn="tl" rotWithShape="0">
                      <a:schemeClr val="dk1">
                        <a:alpha val="40000"/>
                      </a:schemeClr>
                    </a:outerShdw>
                  </a:effectLst>
                </a:rPr>
                <a:t>Care Experienced</a:t>
              </a:r>
            </a:p>
          </p:txBody>
        </p:sp>
      </p:grpSp>
      <p:grpSp>
        <p:nvGrpSpPr>
          <p:cNvPr id="4" name="Group 3" descr="Graphic of the 3 categories we currently use in education for care experience which are Looked after at home, looked after away from home and previously looked after">
            <a:extLst>
              <a:ext uri="{FF2B5EF4-FFF2-40B4-BE49-F238E27FC236}">
                <a16:creationId xmlns:a16="http://schemas.microsoft.com/office/drawing/2014/main" id="{1B6B68C9-01C0-3323-1E13-25C071FAAEC8}"/>
              </a:ext>
            </a:extLst>
          </p:cNvPr>
          <p:cNvGrpSpPr/>
          <p:nvPr/>
        </p:nvGrpSpPr>
        <p:grpSpPr>
          <a:xfrm>
            <a:off x="1510015" y="3611872"/>
            <a:ext cx="8505477" cy="2451894"/>
            <a:chOff x="1510015" y="3611872"/>
            <a:chExt cx="8505477" cy="2451894"/>
          </a:xfrm>
        </p:grpSpPr>
        <p:grpSp>
          <p:nvGrpSpPr>
            <p:cNvPr id="6" name="Group 5" descr="Graphic of the two types of Looked after status used in education: looked after at home and looked after away from home.">
              <a:extLst>
                <a:ext uri="{FF2B5EF4-FFF2-40B4-BE49-F238E27FC236}">
                  <a16:creationId xmlns:a16="http://schemas.microsoft.com/office/drawing/2014/main" id="{A7668FD5-7F94-A8B8-77A8-49B670EE3A21}"/>
                </a:ext>
              </a:extLst>
            </p:cNvPr>
            <p:cNvGrpSpPr/>
            <p:nvPr/>
          </p:nvGrpSpPr>
          <p:grpSpPr>
            <a:xfrm>
              <a:off x="1510015" y="3611872"/>
              <a:ext cx="3848390" cy="2451894"/>
              <a:chOff x="1510015" y="3611872"/>
              <a:chExt cx="3848390" cy="2451894"/>
            </a:xfrm>
          </p:grpSpPr>
          <p:sp>
            <p:nvSpPr>
              <p:cNvPr id="7" name="Rectangle 6" descr="House">
                <a:extLst>
                  <a:ext uri="{FF2B5EF4-FFF2-40B4-BE49-F238E27FC236}">
                    <a16:creationId xmlns:a16="http://schemas.microsoft.com/office/drawing/2014/main" id="{1A957636-D2C2-4765-A70E-554476B5EF22}"/>
                  </a:ext>
                </a:extLst>
              </p:cNvPr>
              <p:cNvSpPr/>
              <p:nvPr/>
            </p:nvSpPr>
            <p:spPr>
              <a:xfrm>
                <a:off x="1864640" y="3611872"/>
                <a:ext cx="1585023" cy="1648325"/>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8" name="Group 7">
                <a:extLst>
                  <a:ext uri="{FF2B5EF4-FFF2-40B4-BE49-F238E27FC236}">
                    <a16:creationId xmlns:a16="http://schemas.microsoft.com/office/drawing/2014/main" id="{86887DDD-29E6-4AEB-B65E-F35B3C95A184}"/>
                  </a:ext>
                </a:extLst>
              </p:cNvPr>
              <p:cNvGrpSpPr/>
              <p:nvPr/>
            </p:nvGrpSpPr>
            <p:grpSpPr>
              <a:xfrm>
                <a:off x="1510015" y="4983766"/>
                <a:ext cx="2434357" cy="1080000"/>
                <a:chOff x="205692" y="2104597"/>
                <a:chExt cx="2434357" cy="1080000"/>
              </a:xfrm>
            </p:grpSpPr>
            <p:sp>
              <p:nvSpPr>
                <p:cNvPr id="9" name="Rectangle 8">
                  <a:extLst>
                    <a:ext uri="{FF2B5EF4-FFF2-40B4-BE49-F238E27FC236}">
                      <a16:creationId xmlns:a16="http://schemas.microsoft.com/office/drawing/2014/main" id="{1E7FB76A-CC00-4442-8836-ECDFE730BFF3}"/>
                    </a:ext>
                  </a:extLst>
                </p:cNvPr>
                <p:cNvSpPr/>
                <p:nvPr/>
              </p:nvSpPr>
              <p:spPr>
                <a:xfrm>
                  <a:off x="205692" y="2104597"/>
                  <a:ext cx="2434357"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TextBox 9">
                  <a:extLst>
                    <a:ext uri="{FF2B5EF4-FFF2-40B4-BE49-F238E27FC236}">
                      <a16:creationId xmlns:a16="http://schemas.microsoft.com/office/drawing/2014/main" id="{C5CF52AF-CEF3-493D-A10D-FBFEBF0C379A}"/>
                    </a:ext>
                  </a:extLst>
                </p:cNvPr>
                <p:cNvSpPr txBox="1"/>
                <p:nvPr/>
              </p:nvSpPr>
              <p:spPr>
                <a:xfrm>
                  <a:off x="688265" y="2464597"/>
                  <a:ext cx="1291281"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dirty="0"/>
                    <a:t>Looked After At Home</a:t>
                  </a:r>
                  <a:endParaRPr lang="en-US" sz="1700" dirty="0"/>
                </a:p>
              </p:txBody>
            </p:sp>
          </p:grpSp>
          <p:sp>
            <p:nvSpPr>
              <p:cNvPr id="11" name="Rectangle 10" descr="Suburban scene">
                <a:extLst>
                  <a:ext uri="{FF2B5EF4-FFF2-40B4-BE49-F238E27FC236}">
                    <a16:creationId xmlns:a16="http://schemas.microsoft.com/office/drawing/2014/main" id="{18177F41-D715-40EB-9F23-A3AE4F00C798}"/>
                  </a:ext>
                </a:extLst>
              </p:cNvPr>
              <p:cNvSpPr/>
              <p:nvPr/>
            </p:nvSpPr>
            <p:spPr>
              <a:xfrm>
                <a:off x="3773382" y="3611873"/>
                <a:ext cx="1585023" cy="1648324"/>
              </a:xfrm>
              <a:prstGeom prst="rect">
                <a:avLst/>
              </a:prstGeom>
              <a:blipFill rotWithShape="1">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TextBox 13">
                <a:extLst>
                  <a:ext uri="{FF2B5EF4-FFF2-40B4-BE49-F238E27FC236}">
                    <a16:creationId xmlns:a16="http://schemas.microsoft.com/office/drawing/2014/main" id="{9617CB1A-AF34-4E3D-B335-345C3FDB27F5}"/>
                  </a:ext>
                </a:extLst>
              </p:cNvPr>
              <p:cNvSpPr txBox="1"/>
              <p:nvPr/>
            </p:nvSpPr>
            <p:spPr>
              <a:xfrm>
                <a:off x="3828139" y="5322343"/>
                <a:ext cx="14855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dirty="0"/>
                  <a:t>Looked After Away from Home</a:t>
                </a:r>
                <a:endParaRPr lang="en-US" sz="1700" dirty="0"/>
              </a:p>
            </p:txBody>
          </p:sp>
        </p:grpSp>
        <p:grpSp>
          <p:nvGrpSpPr>
            <p:cNvPr id="21" name="Group 20" descr="Graphic of the category used in education for anyone previously looked after">
              <a:extLst>
                <a:ext uri="{FF2B5EF4-FFF2-40B4-BE49-F238E27FC236}">
                  <a16:creationId xmlns:a16="http://schemas.microsoft.com/office/drawing/2014/main" id="{3BF95E21-B82A-01AB-FB55-00FB30B2790C}"/>
                </a:ext>
              </a:extLst>
            </p:cNvPr>
            <p:cNvGrpSpPr/>
            <p:nvPr/>
          </p:nvGrpSpPr>
          <p:grpSpPr>
            <a:xfrm>
              <a:off x="7581135" y="3615916"/>
              <a:ext cx="2434357" cy="2421524"/>
              <a:chOff x="7581135" y="3615916"/>
              <a:chExt cx="2434357" cy="2421524"/>
            </a:xfrm>
          </p:grpSpPr>
          <p:sp>
            <p:nvSpPr>
              <p:cNvPr id="15" name="Rectangle 14" descr="Parent and Child">
                <a:extLst>
                  <a:ext uri="{FF2B5EF4-FFF2-40B4-BE49-F238E27FC236}">
                    <a16:creationId xmlns:a16="http://schemas.microsoft.com/office/drawing/2014/main" id="{70437D30-F6DC-49D3-81D5-4F05EB42D7D8}"/>
                  </a:ext>
                </a:extLst>
              </p:cNvPr>
              <p:cNvSpPr/>
              <p:nvPr/>
            </p:nvSpPr>
            <p:spPr>
              <a:xfrm>
                <a:off x="7788244" y="3615916"/>
                <a:ext cx="1585022" cy="1644281"/>
              </a:xfrm>
              <a:prstGeom prst="rect">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16" name="Group 15">
                <a:extLst>
                  <a:ext uri="{FF2B5EF4-FFF2-40B4-BE49-F238E27FC236}">
                    <a16:creationId xmlns:a16="http://schemas.microsoft.com/office/drawing/2014/main" id="{2525850D-EECD-4079-8C81-1EF8017EE662}"/>
                  </a:ext>
                </a:extLst>
              </p:cNvPr>
              <p:cNvGrpSpPr/>
              <p:nvPr/>
            </p:nvGrpSpPr>
            <p:grpSpPr>
              <a:xfrm>
                <a:off x="7581135" y="4827215"/>
                <a:ext cx="2434357" cy="1210225"/>
                <a:chOff x="5926433" y="2104597"/>
                <a:chExt cx="2434357" cy="1226933"/>
              </a:xfrm>
            </p:grpSpPr>
            <p:sp>
              <p:nvSpPr>
                <p:cNvPr id="17" name="Rectangle 16">
                  <a:extLst>
                    <a:ext uri="{FF2B5EF4-FFF2-40B4-BE49-F238E27FC236}">
                      <a16:creationId xmlns:a16="http://schemas.microsoft.com/office/drawing/2014/main" id="{41AA7135-9B53-41AB-8308-14493A869F78}"/>
                    </a:ext>
                  </a:extLst>
                </p:cNvPr>
                <p:cNvSpPr/>
                <p:nvPr/>
              </p:nvSpPr>
              <p:spPr>
                <a:xfrm>
                  <a:off x="5926433" y="2104597"/>
                  <a:ext cx="2434357"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97D0A7AF-1F15-47C7-8985-CBFBB6C20CD3}"/>
                    </a:ext>
                  </a:extLst>
                </p:cNvPr>
                <p:cNvSpPr txBox="1"/>
                <p:nvPr/>
              </p:nvSpPr>
              <p:spPr>
                <a:xfrm>
                  <a:off x="6066869" y="2611530"/>
                  <a:ext cx="1651695"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dirty="0"/>
                    <a:t>Previously Looked After</a:t>
                  </a:r>
                  <a:endParaRPr lang="en-US" sz="1700" dirty="0"/>
                </a:p>
              </p:txBody>
            </p:sp>
          </p:grpSp>
        </p:grpSp>
      </p:grpSp>
    </p:spTree>
    <p:extLst>
      <p:ext uri="{BB962C8B-B14F-4D97-AF65-F5344CB8AC3E}">
        <p14:creationId xmlns:p14="http://schemas.microsoft.com/office/powerpoint/2010/main" val="1747637005"/>
      </p:ext>
    </p:extLst>
  </p:cSld>
  <p:clrMapOvr>
    <a:masterClrMapping/>
  </p:clrMapOvr>
  <mc:AlternateContent xmlns:mc="http://schemas.openxmlformats.org/markup-compatibility/2006" xmlns:p14="http://schemas.microsoft.com/office/powerpoint/2010/main">
    <mc:Choice Requires="p14">
      <p:transition spd="slow" p14:dur="2000" advTm="171991"/>
    </mc:Choice>
    <mc:Fallback xmlns="">
      <p:transition spd="slow" advTm="1719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23FB0F-0C6E-C4B4-8CA0-45BAA3968AC2}"/>
              </a:ext>
            </a:extLst>
          </p:cNvPr>
          <p:cNvSpPr txBox="1">
            <a:spLocks noGrp="1"/>
          </p:cNvSpPr>
          <p:nvPr>
            <p:ph type="title" idx="4294967295"/>
          </p:nvPr>
        </p:nvSpPr>
        <p:spPr>
          <a:xfrm>
            <a:off x="304800" y="-17870"/>
            <a:ext cx="11887200" cy="13080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j-lt"/>
                <a:ea typeface="+mj-ea"/>
                <a:cs typeface="+mj-cs"/>
              </a:rPr>
              <a:t>Reforming Scotland’s care system with love – </a:t>
            </a:r>
            <a:r>
              <a:rPr kumimoji="0" lang="en-GB" sz="2800" b="1" i="0" u="none" strike="noStrike" kern="1200" cap="none" spc="0" normalizeH="0" baseline="0" noProof="0" dirty="0">
                <a:ln>
                  <a:noFill/>
                </a:ln>
                <a:solidFill>
                  <a:schemeClr val="tx1"/>
                </a:solidFill>
                <a:effectLst/>
                <a:uLnTx/>
                <a:uFillTx/>
                <a:latin typeface="+mj-lt"/>
                <a:ea typeface="+mj-ea"/>
                <a:cs typeface="+mj-cs"/>
              </a:rPr>
              <a:t>Jamie </a:t>
            </a:r>
            <a:r>
              <a:rPr kumimoji="0" lang="en-GB" sz="2800" b="1" i="0" u="none" strike="noStrike" kern="1200" cap="none" spc="0" normalizeH="0" baseline="0" noProof="0" dirty="0" err="1">
                <a:ln>
                  <a:noFill/>
                </a:ln>
                <a:solidFill>
                  <a:schemeClr val="tx1"/>
                </a:solidFill>
                <a:effectLst/>
                <a:uLnTx/>
                <a:uFillTx/>
                <a:latin typeface="+mj-lt"/>
                <a:ea typeface="+mj-ea"/>
                <a:cs typeface="+mj-cs"/>
              </a:rPr>
              <a:t>Dalgoutte</a:t>
            </a:r>
            <a:endParaRPr kumimoji="0" lang="en-GB"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Online Media 3" title="Reforming Scotland’s care system with love / Jamie Dalgoutte / University of Glasgow">
            <a:hlinkClick r:id="" action="ppaction://media"/>
            <a:extLst>
              <a:ext uri="{FF2B5EF4-FFF2-40B4-BE49-F238E27FC236}">
                <a16:creationId xmlns:a16="http://schemas.microsoft.com/office/drawing/2014/main" id="{7066362F-A509-4287-8DB0-C1041A85C8FE}"/>
              </a:ext>
            </a:extLst>
          </p:cNvPr>
          <p:cNvPicPr>
            <a:picLocks noRot="1" noChangeAspect="1"/>
          </p:cNvPicPr>
          <p:nvPr>
            <a:videoFile r:link="rId1"/>
          </p:nvPr>
        </p:nvPicPr>
        <p:blipFill>
          <a:blip r:embed="rId4"/>
          <a:stretch>
            <a:fillRect/>
          </a:stretch>
        </p:blipFill>
        <p:spPr>
          <a:xfrm>
            <a:off x="1862854" y="960384"/>
            <a:ext cx="8466292" cy="4776537"/>
          </a:xfrm>
          <a:prstGeom prst="rect">
            <a:avLst/>
          </a:prstGeom>
        </p:spPr>
      </p:pic>
      <p:sp>
        <p:nvSpPr>
          <p:cNvPr id="2" name="Title 1">
            <a:extLst>
              <a:ext uri="{FF2B5EF4-FFF2-40B4-BE49-F238E27FC236}">
                <a16:creationId xmlns:a16="http://schemas.microsoft.com/office/drawing/2014/main" id="{B9EB9304-30DB-4CDF-A51F-5F760C1B1302}"/>
              </a:ext>
            </a:extLst>
          </p:cNvPr>
          <p:cNvSpPr>
            <a:spLocks/>
          </p:cNvSpPr>
          <p:nvPr/>
        </p:nvSpPr>
        <p:spPr>
          <a:xfrm>
            <a:off x="1786654" y="5736921"/>
            <a:ext cx="8618692" cy="3473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GB" sz="1600" b="0" i="0" u="none" strike="noStrike" kern="1200" cap="none" spc="0" normalizeH="0" baseline="0" noProof="0" dirty="0">
                <a:ln>
                  <a:noFill/>
                </a:ln>
                <a:solidFill>
                  <a:schemeClr val="tx1"/>
                </a:solidFill>
                <a:effectLst/>
                <a:uLnTx/>
                <a:uFillTx/>
                <a:latin typeface="+mn-lt"/>
                <a:ea typeface="Calibri" panose="020F0502020204030204" pitchFamily="34" charset="0"/>
                <a:cs typeface="+mj-cs"/>
              </a:rPr>
            </a:br>
            <a:r>
              <a:rPr kumimoji="0" lang="en-GB" sz="1600" b="0" i="0" u="none" strike="noStrike" kern="1200" cap="none" spc="0" normalizeH="0" baseline="0" noProof="0" dirty="0">
                <a:ln>
                  <a:noFill/>
                </a:ln>
                <a:solidFill>
                  <a:schemeClr val="tx1"/>
                </a:solidFill>
                <a:effectLst/>
                <a:uLnTx/>
                <a:uFillTx/>
                <a:latin typeface="+mn-lt"/>
                <a:ea typeface="Calibri" panose="020F0502020204030204" pitchFamily="34" charset="0"/>
                <a:cs typeface="+mj-cs"/>
              </a:rPr>
              <a:t>If viewing this as a pdf please click this link to access the film: </a:t>
            </a:r>
            <a:r>
              <a:rPr kumimoji="0" lang="en-GB" sz="1600" b="0" i="0" u="none" strike="noStrike" kern="1200" cap="none" spc="0" normalizeH="0" baseline="0" noProof="0" dirty="0">
                <a:ln>
                  <a:noFill/>
                </a:ln>
                <a:solidFill>
                  <a:schemeClr val="tx1"/>
                </a:solidFill>
                <a:effectLst/>
                <a:uLnTx/>
                <a:uFillTx/>
                <a:latin typeface="+mn-lt"/>
                <a:ea typeface="Calibri" panose="020F0502020204030204" pitchFamily="34" charset="0"/>
                <a:cs typeface="+mj-cs"/>
                <a:hlinkClick r:id="rId5"/>
              </a:rPr>
              <a:t>https://youtu.be/P2H0GzxmLK8</a:t>
            </a:r>
            <a:r>
              <a:rPr kumimoji="0" lang="en-GB" sz="1600" b="0" i="0" u="none" strike="noStrike" kern="1200" cap="none" spc="0" normalizeH="0" baseline="0" noProof="0" dirty="0">
                <a:ln>
                  <a:noFill/>
                </a:ln>
                <a:solidFill>
                  <a:schemeClr val="tx1"/>
                </a:solidFill>
                <a:effectLst/>
                <a:uLnTx/>
                <a:uFillTx/>
                <a:latin typeface="+mn-lt"/>
                <a:ea typeface="Calibri" panose="020F0502020204030204" pitchFamily="34" charset="0"/>
                <a:cs typeface="+mj-cs"/>
              </a:rPr>
              <a:t>   </a:t>
            </a:r>
            <a:endParaRPr kumimoji="0" lang="en-GB" sz="1600" b="0" i="0" u="none" strike="noStrike" kern="1200" cap="none" spc="0" normalizeH="0" baseline="0" noProof="0" dirty="0">
              <a:ln>
                <a:noFill/>
              </a:ln>
              <a:solidFill>
                <a:schemeClr val="tx1"/>
              </a:solidFill>
              <a:effectLst/>
              <a:uLnTx/>
              <a:uFillTx/>
              <a:latin typeface="+mn-lt"/>
              <a:ea typeface="+mj-ea"/>
              <a:cs typeface="+mj-cs"/>
            </a:endParaRPr>
          </a:p>
        </p:txBody>
      </p:sp>
      <p:sp>
        <p:nvSpPr>
          <p:cNvPr id="3" name="TextBox 2">
            <a:extLst>
              <a:ext uri="{FF2B5EF4-FFF2-40B4-BE49-F238E27FC236}">
                <a16:creationId xmlns:a16="http://schemas.microsoft.com/office/drawing/2014/main" id="{B3B135CE-7B9A-9FDF-A65A-7408FC1ABA30}"/>
              </a:ext>
            </a:extLst>
          </p:cNvPr>
          <p:cNvSpPr txBox="1"/>
          <p:nvPr/>
        </p:nvSpPr>
        <p:spPr>
          <a:xfrm>
            <a:off x="10481546" y="1997839"/>
            <a:ext cx="1219200" cy="2862322"/>
          </a:xfrm>
          <a:prstGeom prst="rect">
            <a:avLst/>
          </a:prstGeom>
          <a:noFill/>
        </p:spPr>
        <p:txBody>
          <a:bodyPr wrap="square" rtlCol="0">
            <a:spAutoFit/>
          </a:bodyPr>
          <a:lstStyle/>
          <a:p>
            <a:pPr algn="ctr"/>
            <a:r>
              <a:rPr lang="en-GB" dirty="0"/>
              <a:t>6 min</a:t>
            </a:r>
          </a:p>
          <a:p>
            <a:pPr algn="ctr"/>
            <a:r>
              <a:rPr lang="en-GB" dirty="0"/>
              <a:t>13 sec</a:t>
            </a:r>
          </a:p>
          <a:p>
            <a:pPr algn="ctr"/>
            <a:endParaRPr lang="en-GB" dirty="0"/>
          </a:p>
          <a:p>
            <a:pPr algn="ctr"/>
            <a:endParaRPr lang="en-GB" dirty="0"/>
          </a:p>
          <a:p>
            <a:pPr algn="ctr"/>
            <a:endParaRPr lang="en-GB" dirty="0"/>
          </a:p>
          <a:p>
            <a:pPr algn="ctr"/>
            <a:r>
              <a:rPr lang="en-GB" dirty="0"/>
              <a:t>Film created  by Glasgow University</a:t>
            </a:r>
          </a:p>
        </p:txBody>
      </p:sp>
    </p:spTree>
    <p:extLst>
      <p:ext uri="{BB962C8B-B14F-4D97-AF65-F5344CB8AC3E}">
        <p14:creationId xmlns:p14="http://schemas.microsoft.com/office/powerpoint/2010/main" val="1735406219"/>
      </p:ext>
    </p:extLst>
  </p:cSld>
  <p:clrMapOvr>
    <a:masterClrMapping/>
  </p:clrMapOvr>
  <mc:AlternateContent xmlns:mc="http://schemas.openxmlformats.org/markup-compatibility/2006" xmlns:p14="http://schemas.microsoft.com/office/powerpoint/2010/main">
    <mc:Choice Requires="p14">
      <p:transition spd="slow" p14:dur="2000" advTm="30634"/>
    </mc:Choice>
    <mc:Fallback xmlns="">
      <p:transition spd="slow" advTm="30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23FB0F-0C6E-C4B4-8CA0-45BAA3968AC2}"/>
              </a:ext>
            </a:extLst>
          </p:cNvPr>
          <p:cNvSpPr txBox="1">
            <a:spLocks noGrp="1"/>
          </p:cNvSpPr>
          <p:nvPr>
            <p:ph type="title" idx="4294967295"/>
          </p:nvPr>
        </p:nvSpPr>
        <p:spPr>
          <a:xfrm>
            <a:off x="0" y="1996940"/>
            <a:ext cx="12192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mj-lt"/>
                <a:ea typeface="+mj-ea"/>
                <a:cs typeface="+mj-cs"/>
              </a:rPr>
              <a:t>Reforming Scotland’s care system with love</a:t>
            </a:r>
          </a:p>
        </p:txBody>
      </p:sp>
    </p:spTree>
    <p:extLst>
      <p:ext uri="{BB962C8B-B14F-4D97-AF65-F5344CB8AC3E}">
        <p14:creationId xmlns:p14="http://schemas.microsoft.com/office/powerpoint/2010/main" val="3462220672"/>
      </p:ext>
    </p:extLst>
  </p:cSld>
  <p:clrMapOvr>
    <a:masterClrMapping/>
  </p:clrMapOvr>
  <mc:AlternateContent xmlns:mc="http://schemas.openxmlformats.org/markup-compatibility/2006" xmlns:p14="http://schemas.microsoft.com/office/powerpoint/2010/main">
    <mc:Choice Requires="p14">
      <p:transition spd="slow" p14:dur="2000" advTm="30634"/>
    </mc:Choice>
    <mc:Fallback xmlns="">
      <p:transition spd="slow" advTm="306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780A-B8C3-61B5-DF25-2918C6947E96}"/>
              </a:ext>
            </a:extLst>
          </p:cNvPr>
          <p:cNvSpPr>
            <a:spLocks noGrp="1"/>
          </p:cNvSpPr>
          <p:nvPr>
            <p:ph type="title"/>
          </p:nvPr>
        </p:nvSpPr>
        <p:spPr>
          <a:xfrm>
            <a:off x="838200" y="173053"/>
            <a:ext cx="10515600" cy="1325563"/>
          </a:xfrm>
        </p:spPr>
        <p:txBody>
          <a:bodyPr/>
          <a:lstStyle/>
          <a:p>
            <a:r>
              <a:rPr lang="en-GB" b="1" dirty="0"/>
              <a:t>National Care Population</a:t>
            </a:r>
          </a:p>
        </p:txBody>
      </p:sp>
      <p:sp>
        <p:nvSpPr>
          <p:cNvPr id="4" name="Content Placeholder 3">
            <a:extLst>
              <a:ext uri="{FF2B5EF4-FFF2-40B4-BE49-F238E27FC236}">
                <a16:creationId xmlns:a16="http://schemas.microsoft.com/office/drawing/2014/main" id="{8341E7AE-375F-4BD4-84EA-2310229090F3}"/>
              </a:ext>
            </a:extLst>
          </p:cNvPr>
          <p:cNvSpPr txBox="1">
            <a:spLocks noGrp="1"/>
          </p:cNvSpPr>
          <p:nvPr>
            <p:ph idx="1"/>
          </p:nvPr>
        </p:nvSpPr>
        <p:spPr>
          <a:xfrm>
            <a:off x="838200" y="1413962"/>
            <a:ext cx="10515600" cy="3416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a:spcAft>
                <a:spcPts val="1200"/>
              </a:spcAft>
              <a:buNone/>
            </a:pPr>
            <a:r>
              <a:rPr lang="en-GB" dirty="0"/>
              <a:t>The 2022-2023 Social Work Statistics recorded </a:t>
            </a:r>
            <a:r>
              <a:rPr lang="en-GB" b="1" dirty="0">
                <a:solidFill>
                  <a:srgbClr val="7F2A3D"/>
                </a:solidFill>
              </a:rPr>
              <a:t>12206 </a:t>
            </a:r>
            <a:r>
              <a:rPr lang="en-GB" dirty="0"/>
              <a:t>young people looked after in Scotland 	</a:t>
            </a:r>
          </a:p>
        </p:txBody>
      </p:sp>
      <p:sp>
        <p:nvSpPr>
          <p:cNvPr id="5" name="TextBox 4">
            <a:extLst>
              <a:ext uri="{FF2B5EF4-FFF2-40B4-BE49-F238E27FC236}">
                <a16:creationId xmlns:a16="http://schemas.microsoft.com/office/drawing/2014/main" id="{CD78628A-18C1-6503-E534-5C7331CBA5D7}"/>
              </a:ext>
            </a:extLst>
          </p:cNvPr>
          <p:cNvSpPr txBox="1"/>
          <p:nvPr/>
        </p:nvSpPr>
        <p:spPr>
          <a:xfrm>
            <a:off x="838200" y="2151186"/>
            <a:ext cx="10737838" cy="3385542"/>
          </a:xfrm>
          <a:prstGeom prst="rect">
            <a:avLst/>
          </a:prstGeom>
          <a:noFill/>
        </p:spPr>
        <p:txBody>
          <a:bodyPr wrap="square" rtlCol="0">
            <a:spAutoFit/>
          </a:bodyPr>
          <a:lstStyle/>
          <a:p>
            <a:pPr algn="just">
              <a:spcAft>
                <a:spcPts val="1200"/>
              </a:spcAft>
            </a:pPr>
            <a:r>
              <a:rPr lang="en-GB" dirty="0"/>
              <a:t>These children or young people live in many different types of care:</a:t>
            </a:r>
          </a:p>
          <a:p>
            <a:pPr marL="285750" indent="-285750" algn="just">
              <a:spcAft>
                <a:spcPts val="1200"/>
              </a:spcAft>
              <a:buFont typeface="Arial" panose="020B0604020202020204" pitchFamily="34" charset="0"/>
              <a:buChar char="•"/>
            </a:pPr>
            <a:r>
              <a:rPr lang="en-GB" b="1" dirty="0">
                <a:solidFill>
                  <a:srgbClr val="7F2A3D"/>
                </a:solidFill>
              </a:rPr>
              <a:t>kinship care </a:t>
            </a:r>
            <a:r>
              <a:rPr lang="en-GB" dirty="0"/>
              <a:t>(with friends or relatives) 						</a:t>
            </a:r>
            <a:r>
              <a:rPr lang="en-GB" b="1" dirty="0"/>
              <a:t>34%</a:t>
            </a:r>
            <a:endParaRPr lang="en-GB" b="1" dirty="0">
              <a:solidFill>
                <a:srgbClr val="7F2A3D"/>
              </a:solidFill>
            </a:endParaRPr>
          </a:p>
          <a:p>
            <a:pPr marL="285750" indent="-285750" algn="just">
              <a:spcAft>
                <a:spcPts val="1200"/>
              </a:spcAft>
              <a:buFont typeface="Arial" panose="020B0604020202020204" pitchFamily="34" charset="0"/>
              <a:buChar char="•"/>
            </a:pPr>
            <a:r>
              <a:rPr lang="en-GB" b="1" dirty="0">
                <a:solidFill>
                  <a:srgbClr val="7F2A3D"/>
                </a:solidFill>
              </a:rPr>
              <a:t>foster care </a:t>
            </a:r>
            <a:r>
              <a:rPr lang="en-GB" dirty="0"/>
              <a:t>(living with another family) 						</a:t>
            </a:r>
            <a:r>
              <a:rPr lang="en-GB" b="1" dirty="0"/>
              <a:t>32%</a:t>
            </a:r>
            <a:endParaRPr lang="en-GB" dirty="0"/>
          </a:p>
          <a:p>
            <a:pPr marL="285750" indent="-285750" algn="just">
              <a:spcAft>
                <a:spcPts val="1200"/>
              </a:spcAft>
              <a:buFont typeface="Arial" panose="020B0604020202020204" pitchFamily="34" charset="0"/>
              <a:buChar char="•"/>
            </a:pPr>
            <a:r>
              <a:rPr lang="en-GB" b="1" dirty="0">
                <a:solidFill>
                  <a:srgbClr val="7F2A3D"/>
                </a:solidFill>
              </a:rPr>
              <a:t>looked after at home </a:t>
            </a:r>
            <a:r>
              <a:rPr lang="en-GB" dirty="0"/>
              <a:t>(living with parents but under the supervision of social work) 	</a:t>
            </a:r>
            <a:r>
              <a:rPr lang="en-GB" b="1" dirty="0"/>
              <a:t>20%</a:t>
            </a:r>
          </a:p>
          <a:p>
            <a:pPr marL="285750" indent="-285750" algn="just">
              <a:spcAft>
                <a:spcPts val="1200"/>
              </a:spcAft>
              <a:buFont typeface="Arial" panose="020B0604020202020204" pitchFamily="34" charset="0"/>
              <a:buChar char="•"/>
            </a:pPr>
            <a:r>
              <a:rPr lang="en-GB" b="1" dirty="0">
                <a:solidFill>
                  <a:srgbClr val="7F2A3D"/>
                </a:solidFill>
              </a:rPr>
              <a:t>residential care </a:t>
            </a:r>
            <a:r>
              <a:rPr lang="en-GB" dirty="0"/>
              <a:t>(living in a children’s house) 					</a:t>
            </a:r>
            <a:r>
              <a:rPr lang="en-GB" b="1" dirty="0"/>
              <a:t>11%</a:t>
            </a:r>
          </a:p>
          <a:p>
            <a:pPr marL="285750" indent="-285750" algn="just">
              <a:spcAft>
                <a:spcPts val="1200"/>
              </a:spcAft>
              <a:buFont typeface="Arial" panose="020B0604020202020204" pitchFamily="34" charset="0"/>
              <a:buChar char="•"/>
            </a:pPr>
            <a:r>
              <a:rPr lang="en-GB" b="1" dirty="0">
                <a:solidFill>
                  <a:srgbClr val="7F2A3D"/>
                </a:solidFill>
              </a:rPr>
              <a:t>with prospective adopters 							</a:t>
            </a:r>
            <a:r>
              <a:rPr lang="en-GB" b="1" dirty="0"/>
              <a:t>1%</a:t>
            </a:r>
          </a:p>
          <a:p>
            <a:pPr marL="285750" indent="-285750" algn="just">
              <a:spcAft>
                <a:spcPts val="1200"/>
              </a:spcAft>
              <a:buFont typeface="Arial" panose="020B0604020202020204" pitchFamily="34" charset="0"/>
              <a:buChar char="•"/>
            </a:pPr>
            <a:r>
              <a:rPr lang="en-GB" b="1" dirty="0">
                <a:solidFill>
                  <a:srgbClr val="7F2A3D"/>
                </a:solidFill>
              </a:rPr>
              <a:t>in other community setting 							2</a:t>
            </a:r>
            <a:r>
              <a:rPr lang="en-GB" b="1" dirty="0"/>
              <a:t>%                                    </a:t>
            </a:r>
          </a:p>
          <a:p>
            <a:pPr algn="r">
              <a:spcAft>
                <a:spcPts val="1200"/>
              </a:spcAft>
            </a:pPr>
            <a:r>
              <a:rPr lang="en-GB" dirty="0"/>
              <a:t>(</a:t>
            </a:r>
            <a:r>
              <a:rPr lang="en-GB" sz="1800" dirty="0"/>
              <a:t>Scottish Government, published April 2023</a:t>
            </a:r>
            <a:r>
              <a:rPr lang="en-GB" dirty="0"/>
              <a:t>)</a:t>
            </a:r>
            <a:endParaRPr lang="en-GB" b="1" dirty="0"/>
          </a:p>
        </p:txBody>
      </p:sp>
    </p:spTree>
    <p:extLst>
      <p:ext uri="{BB962C8B-B14F-4D97-AF65-F5344CB8AC3E}">
        <p14:creationId xmlns:p14="http://schemas.microsoft.com/office/powerpoint/2010/main" val="3291602383"/>
      </p:ext>
    </p:extLst>
  </p:cSld>
  <p:clrMapOvr>
    <a:masterClrMapping/>
  </p:clrMapOvr>
  <mc:AlternateContent xmlns:mc="http://schemas.openxmlformats.org/markup-compatibility/2006" xmlns:p14="http://schemas.microsoft.com/office/powerpoint/2010/main">
    <mc:Choice Requires="p14">
      <p:transition spd="slow" p14:dur="2000" advTm="117502"/>
    </mc:Choice>
    <mc:Fallback xmlns="">
      <p:transition spd="slow" advTm="1175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5D71B3-9629-4535-80F8-3691DE036301}"/>
              </a:ext>
            </a:extLst>
          </p:cNvPr>
          <p:cNvSpPr txBox="1">
            <a:spLocks noGrp="1"/>
          </p:cNvSpPr>
          <p:nvPr>
            <p:ph type="title" idx="4294967295"/>
          </p:nvPr>
        </p:nvSpPr>
        <p:spPr>
          <a:xfrm>
            <a:off x="757988" y="692126"/>
            <a:ext cx="1070810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n-lt"/>
                <a:ea typeface="+mn-ea"/>
                <a:cs typeface="+mn-cs"/>
              </a:rPr>
              <a:t>Local Care Experienced (Looked After) Data</a:t>
            </a:r>
          </a:p>
        </p:txBody>
      </p:sp>
      <p:graphicFrame>
        <p:nvGraphicFramePr>
          <p:cNvPr id="6" name="Content Placeholder 5">
            <a:extLst>
              <a:ext uri="{FF2B5EF4-FFF2-40B4-BE49-F238E27FC236}">
                <a16:creationId xmlns:a16="http://schemas.microsoft.com/office/drawing/2014/main" id="{F072099B-A4DB-4001-9922-60E8B846166A}"/>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436529641"/>
              </p:ext>
            </p:extLst>
          </p:nvPr>
        </p:nvGraphicFramePr>
        <p:xfrm>
          <a:off x="812129" y="1733579"/>
          <a:ext cx="10599823" cy="4295274"/>
        </p:xfrm>
        <a:graphic>
          <a:graphicData uri="http://schemas.openxmlformats.org/drawingml/2006/table">
            <a:tbl>
              <a:tblPr firstRow="1" firstCol="1" bandRow="1">
                <a:tableStyleId>{5C22544A-7EE6-4342-B048-85BDC9FD1C3A}</a:tableStyleId>
              </a:tblPr>
              <a:tblGrid>
                <a:gridCol w="4460210">
                  <a:extLst>
                    <a:ext uri="{9D8B030D-6E8A-4147-A177-3AD203B41FA5}">
                      <a16:colId xmlns:a16="http://schemas.microsoft.com/office/drawing/2014/main" val="1149569053"/>
                    </a:ext>
                  </a:extLst>
                </a:gridCol>
                <a:gridCol w="1012878">
                  <a:extLst>
                    <a:ext uri="{9D8B030D-6E8A-4147-A177-3AD203B41FA5}">
                      <a16:colId xmlns:a16="http://schemas.microsoft.com/office/drawing/2014/main" val="573461090"/>
                    </a:ext>
                  </a:extLst>
                </a:gridCol>
                <a:gridCol w="1012878">
                  <a:extLst>
                    <a:ext uri="{9D8B030D-6E8A-4147-A177-3AD203B41FA5}">
                      <a16:colId xmlns:a16="http://schemas.microsoft.com/office/drawing/2014/main" val="1022134846"/>
                    </a:ext>
                  </a:extLst>
                </a:gridCol>
                <a:gridCol w="2599303">
                  <a:extLst>
                    <a:ext uri="{9D8B030D-6E8A-4147-A177-3AD203B41FA5}">
                      <a16:colId xmlns:a16="http://schemas.microsoft.com/office/drawing/2014/main" val="1668629303"/>
                    </a:ext>
                  </a:extLst>
                </a:gridCol>
                <a:gridCol w="1514554">
                  <a:extLst>
                    <a:ext uri="{9D8B030D-6E8A-4147-A177-3AD203B41FA5}">
                      <a16:colId xmlns:a16="http://schemas.microsoft.com/office/drawing/2014/main" val="3870668969"/>
                    </a:ext>
                  </a:extLst>
                </a:gridCol>
              </a:tblGrid>
              <a:tr h="656483">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pPr algn="ctr"/>
                      <a:r>
                        <a:rPr lang="en-GB" sz="1400" dirty="0">
                          <a:effectLst/>
                          <a:latin typeface="+mn-lt"/>
                          <a:ea typeface="Calibri" panose="020F0502020204030204" pitchFamily="34" charset="0"/>
                        </a:rPr>
                        <a:t>ELC</a:t>
                      </a:r>
                    </a:p>
                  </a:txBody>
                  <a:tcPr marL="67018" marR="67018" marT="9383" marB="0" anchor="ctr"/>
                </a:tc>
                <a:tc>
                  <a:txBody>
                    <a:bodyPr/>
                    <a:lstStyle/>
                    <a:p>
                      <a:pPr algn="ctr"/>
                      <a:r>
                        <a:rPr lang="en-GB" sz="1400" dirty="0">
                          <a:effectLst/>
                          <a:latin typeface="+mn-lt"/>
                          <a:ea typeface="Calibri" panose="020F0502020204030204" pitchFamily="34" charset="0"/>
                        </a:rPr>
                        <a:t>Primary</a:t>
                      </a:r>
                    </a:p>
                  </a:txBody>
                  <a:tcPr marL="67018" marR="67018" marT="9383" marB="0" anchor="ctr"/>
                </a:tc>
                <a:tc>
                  <a:txBody>
                    <a:bodyPr/>
                    <a:lstStyle/>
                    <a:p>
                      <a:pPr algn="ctr"/>
                      <a:r>
                        <a:rPr lang="en-GB" sz="1400" dirty="0">
                          <a:effectLst/>
                          <a:latin typeface="+mn-lt"/>
                        </a:rPr>
                        <a:t>Secondary</a:t>
                      </a:r>
                      <a:endParaRPr lang="en-GB" sz="1400" dirty="0">
                        <a:effectLst/>
                        <a:latin typeface="+mn-lt"/>
                        <a:ea typeface="Calibri" panose="020F0502020204030204" pitchFamily="34" charset="0"/>
                      </a:endParaRPr>
                    </a:p>
                  </a:txBody>
                  <a:tcPr marL="67018" marR="67018" marT="9383" marB="0" anchor="ctr"/>
                </a:tc>
                <a:tc>
                  <a:txBody>
                    <a:bodyPr/>
                    <a:lstStyle/>
                    <a:p>
                      <a:pPr algn="ctr"/>
                      <a:r>
                        <a:rPr lang="en-GB" sz="1400" dirty="0">
                          <a:effectLst/>
                          <a:latin typeface="+mn-lt"/>
                        </a:rPr>
                        <a:t>Total</a:t>
                      </a:r>
                      <a:endParaRPr lang="en-GB" sz="1400" dirty="0">
                        <a:effectLst/>
                        <a:latin typeface="+mn-lt"/>
                        <a:ea typeface="Calibri" panose="020F0502020204030204" pitchFamily="34" charset="0"/>
                      </a:endParaRPr>
                    </a:p>
                  </a:txBody>
                  <a:tcPr marL="67018" marR="67018" marT="9383" marB="0" anchor="ctr"/>
                </a:tc>
                <a:extLst>
                  <a:ext uri="{0D108BD9-81ED-4DB2-BD59-A6C34878D82A}">
                    <a16:rowId xmlns:a16="http://schemas.microsoft.com/office/drawing/2014/main" val="1085087648"/>
                  </a:ext>
                </a:extLst>
              </a:tr>
              <a:tr h="895591">
                <a:tc>
                  <a:txBody>
                    <a:bodyPr/>
                    <a:lstStyle/>
                    <a:p>
                      <a:r>
                        <a:rPr lang="en-GB" sz="1400" dirty="0">
                          <a:effectLst/>
                        </a:rPr>
                        <a:t>Looked After at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381177927"/>
                  </a:ext>
                </a:extLst>
              </a:tr>
              <a:tr h="935838">
                <a:tc>
                  <a:txBody>
                    <a:bodyPr/>
                    <a:lstStyle/>
                    <a:p>
                      <a:r>
                        <a:rPr lang="en-GB" sz="1400" dirty="0">
                          <a:effectLst/>
                        </a:rPr>
                        <a:t>Looked After Away from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449370734"/>
                  </a:ext>
                </a:extLst>
              </a:tr>
              <a:tr h="989215">
                <a:tc>
                  <a:txBody>
                    <a:bodyPr/>
                    <a:lstStyle/>
                    <a:p>
                      <a:r>
                        <a:rPr lang="en-GB" sz="1400" dirty="0">
                          <a:effectLst/>
                        </a:rPr>
                        <a:t>Previously Looked After</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718927574"/>
                  </a:ext>
                </a:extLst>
              </a:tr>
              <a:tr h="818147">
                <a:tc>
                  <a:txBody>
                    <a:bodyPr/>
                    <a:lstStyle/>
                    <a:p>
                      <a:r>
                        <a:rPr lang="en-GB" sz="1400" dirty="0">
                          <a:effectLst/>
                        </a:rPr>
                        <a:t>TOTAL NUMBER OF CARE EXPERIENCED</a:t>
                      </a:r>
                      <a:endParaRPr lang="en-GB" sz="1400" dirty="0">
                        <a:effectLst/>
                        <a:latin typeface="Calibri" panose="020F0502020204030204" pitchFamily="34" charset="0"/>
                        <a:ea typeface="Calibri" panose="020F0502020204030204" pitchFamily="34" charset="0"/>
                      </a:endParaRPr>
                    </a:p>
                  </a:txBody>
                  <a:tcPr marL="67018" marR="67018" marT="9383" marB="0" anchor="ctr"/>
                </a:tc>
                <a:tc gridSpan="4">
                  <a:txBody>
                    <a:bodyPr/>
                    <a:lstStyle/>
                    <a:p>
                      <a:pPr algn="ctr"/>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610541037"/>
                  </a:ext>
                </a:extLst>
              </a:tr>
            </a:tbl>
          </a:graphicData>
        </a:graphic>
      </p:graphicFrame>
    </p:spTree>
    <p:extLst>
      <p:ext uri="{BB962C8B-B14F-4D97-AF65-F5344CB8AC3E}">
        <p14:creationId xmlns:p14="http://schemas.microsoft.com/office/powerpoint/2010/main" val="141276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0FD948-7970-6468-5066-F5B8BD72DDAF}"/>
              </a:ext>
            </a:extLst>
          </p:cNvPr>
          <p:cNvSpPr txBox="1">
            <a:spLocks noGrp="1"/>
          </p:cNvSpPr>
          <p:nvPr>
            <p:ph type="title" idx="4294967295"/>
          </p:nvPr>
        </p:nvSpPr>
        <p:spPr>
          <a:xfrm>
            <a:off x="673767" y="692126"/>
            <a:ext cx="1135781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n-lt"/>
                <a:ea typeface="+mn-ea"/>
                <a:cs typeface="+mn-cs"/>
              </a:rPr>
              <a:t>Locality/Cluster/School Care Experienced Data</a:t>
            </a:r>
          </a:p>
        </p:txBody>
      </p:sp>
      <p:graphicFrame>
        <p:nvGraphicFramePr>
          <p:cNvPr id="2" name="Content Placeholder 5">
            <a:extLst>
              <a:ext uri="{FF2B5EF4-FFF2-40B4-BE49-F238E27FC236}">
                <a16:creationId xmlns:a16="http://schemas.microsoft.com/office/drawing/2014/main" id="{C450E6B9-ED34-9061-B9CA-152CC77C1AB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56283237"/>
              </p:ext>
            </p:extLst>
          </p:nvPr>
        </p:nvGraphicFramePr>
        <p:xfrm>
          <a:off x="796088" y="1647123"/>
          <a:ext cx="10599823" cy="4295274"/>
        </p:xfrm>
        <a:graphic>
          <a:graphicData uri="http://schemas.openxmlformats.org/drawingml/2006/table">
            <a:tbl>
              <a:tblPr firstRow="1" firstCol="1" bandRow="1">
                <a:tableStyleId>{5C22544A-7EE6-4342-B048-85BDC9FD1C3A}</a:tableStyleId>
              </a:tblPr>
              <a:tblGrid>
                <a:gridCol w="4460210">
                  <a:extLst>
                    <a:ext uri="{9D8B030D-6E8A-4147-A177-3AD203B41FA5}">
                      <a16:colId xmlns:a16="http://schemas.microsoft.com/office/drawing/2014/main" val="1149569053"/>
                    </a:ext>
                  </a:extLst>
                </a:gridCol>
                <a:gridCol w="1012878">
                  <a:extLst>
                    <a:ext uri="{9D8B030D-6E8A-4147-A177-3AD203B41FA5}">
                      <a16:colId xmlns:a16="http://schemas.microsoft.com/office/drawing/2014/main" val="573461090"/>
                    </a:ext>
                  </a:extLst>
                </a:gridCol>
                <a:gridCol w="1012878">
                  <a:extLst>
                    <a:ext uri="{9D8B030D-6E8A-4147-A177-3AD203B41FA5}">
                      <a16:colId xmlns:a16="http://schemas.microsoft.com/office/drawing/2014/main" val="1022134846"/>
                    </a:ext>
                  </a:extLst>
                </a:gridCol>
                <a:gridCol w="2599303">
                  <a:extLst>
                    <a:ext uri="{9D8B030D-6E8A-4147-A177-3AD203B41FA5}">
                      <a16:colId xmlns:a16="http://schemas.microsoft.com/office/drawing/2014/main" val="1668629303"/>
                    </a:ext>
                  </a:extLst>
                </a:gridCol>
                <a:gridCol w="1514554">
                  <a:extLst>
                    <a:ext uri="{9D8B030D-6E8A-4147-A177-3AD203B41FA5}">
                      <a16:colId xmlns:a16="http://schemas.microsoft.com/office/drawing/2014/main" val="3870668969"/>
                    </a:ext>
                  </a:extLst>
                </a:gridCol>
              </a:tblGrid>
              <a:tr h="656483">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pPr algn="ctr"/>
                      <a:r>
                        <a:rPr lang="en-GB" sz="1400" dirty="0">
                          <a:effectLst/>
                          <a:latin typeface="+mn-lt"/>
                          <a:ea typeface="Calibri" panose="020F0502020204030204" pitchFamily="34" charset="0"/>
                        </a:rPr>
                        <a:t>ELC</a:t>
                      </a:r>
                    </a:p>
                  </a:txBody>
                  <a:tcPr marL="67018" marR="67018" marT="9383" marB="0" anchor="ctr"/>
                </a:tc>
                <a:tc>
                  <a:txBody>
                    <a:bodyPr/>
                    <a:lstStyle/>
                    <a:p>
                      <a:pPr algn="ctr"/>
                      <a:r>
                        <a:rPr lang="en-GB" sz="1400" dirty="0">
                          <a:effectLst/>
                          <a:latin typeface="+mn-lt"/>
                          <a:ea typeface="Calibri" panose="020F0502020204030204" pitchFamily="34" charset="0"/>
                        </a:rPr>
                        <a:t>Primary</a:t>
                      </a:r>
                    </a:p>
                  </a:txBody>
                  <a:tcPr marL="67018" marR="67018" marT="9383" marB="0" anchor="ctr"/>
                </a:tc>
                <a:tc>
                  <a:txBody>
                    <a:bodyPr/>
                    <a:lstStyle/>
                    <a:p>
                      <a:pPr algn="ctr"/>
                      <a:r>
                        <a:rPr lang="en-GB" sz="1400" dirty="0">
                          <a:effectLst/>
                          <a:latin typeface="+mn-lt"/>
                        </a:rPr>
                        <a:t>Secondary</a:t>
                      </a:r>
                      <a:endParaRPr lang="en-GB" sz="1400" dirty="0">
                        <a:effectLst/>
                        <a:latin typeface="+mn-lt"/>
                        <a:ea typeface="Calibri" panose="020F0502020204030204" pitchFamily="34" charset="0"/>
                      </a:endParaRPr>
                    </a:p>
                  </a:txBody>
                  <a:tcPr marL="67018" marR="67018" marT="9383" marB="0" anchor="ctr"/>
                </a:tc>
                <a:tc>
                  <a:txBody>
                    <a:bodyPr/>
                    <a:lstStyle/>
                    <a:p>
                      <a:pPr algn="ctr"/>
                      <a:r>
                        <a:rPr lang="en-GB" sz="1400" dirty="0">
                          <a:effectLst/>
                          <a:latin typeface="+mn-lt"/>
                        </a:rPr>
                        <a:t>Total</a:t>
                      </a:r>
                      <a:endParaRPr lang="en-GB" sz="1400" dirty="0">
                        <a:effectLst/>
                        <a:latin typeface="+mn-lt"/>
                        <a:ea typeface="Calibri" panose="020F0502020204030204" pitchFamily="34" charset="0"/>
                      </a:endParaRPr>
                    </a:p>
                  </a:txBody>
                  <a:tcPr marL="67018" marR="67018" marT="9383" marB="0" anchor="ctr"/>
                </a:tc>
                <a:extLst>
                  <a:ext uri="{0D108BD9-81ED-4DB2-BD59-A6C34878D82A}">
                    <a16:rowId xmlns:a16="http://schemas.microsoft.com/office/drawing/2014/main" val="1085087648"/>
                  </a:ext>
                </a:extLst>
              </a:tr>
              <a:tr h="895591">
                <a:tc>
                  <a:txBody>
                    <a:bodyPr/>
                    <a:lstStyle/>
                    <a:p>
                      <a:r>
                        <a:rPr lang="en-GB" sz="1400" dirty="0">
                          <a:effectLst/>
                        </a:rPr>
                        <a:t>Looked After at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381177927"/>
                  </a:ext>
                </a:extLst>
              </a:tr>
              <a:tr h="935838">
                <a:tc>
                  <a:txBody>
                    <a:bodyPr/>
                    <a:lstStyle/>
                    <a:p>
                      <a:r>
                        <a:rPr lang="en-GB" sz="1400" dirty="0">
                          <a:effectLst/>
                        </a:rPr>
                        <a:t>Looked After Away from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449370734"/>
                  </a:ext>
                </a:extLst>
              </a:tr>
              <a:tr h="989215">
                <a:tc>
                  <a:txBody>
                    <a:bodyPr/>
                    <a:lstStyle/>
                    <a:p>
                      <a:r>
                        <a:rPr lang="en-GB" sz="1400" dirty="0">
                          <a:effectLst/>
                        </a:rPr>
                        <a:t>Previously Looked After</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718927574"/>
                  </a:ext>
                </a:extLst>
              </a:tr>
              <a:tr h="818147">
                <a:tc>
                  <a:txBody>
                    <a:bodyPr/>
                    <a:lstStyle/>
                    <a:p>
                      <a:r>
                        <a:rPr lang="en-GB" sz="1400" dirty="0">
                          <a:effectLst/>
                        </a:rPr>
                        <a:t>TOTAL NUMBER OF CARE EXPERIENCED</a:t>
                      </a:r>
                      <a:endParaRPr lang="en-GB" sz="1400" dirty="0">
                        <a:effectLst/>
                        <a:latin typeface="Calibri" panose="020F0502020204030204" pitchFamily="34" charset="0"/>
                        <a:ea typeface="Calibri" panose="020F0502020204030204" pitchFamily="34" charset="0"/>
                      </a:endParaRPr>
                    </a:p>
                  </a:txBody>
                  <a:tcPr marL="67018" marR="67018" marT="9383" marB="0" anchor="ctr"/>
                </a:tc>
                <a:tc gridSpan="4">
                  <a:txBody>
                    <a:bodyPr/>
                    <a:lstStyle/>
                    <a:p>
                      <a:pPr algn="ctr"/>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610541037"/>
                  </a:ext>
                </a:extLst>
              </a:tr>
            </a:tbl>
          </a:graphicData>
        </a:graphic>
      </p:graphicFrame>
    </p:spTree>
    <p:extLst>
      <p:ext uri="{BB962C8B-B14F-4D97-AF65-F5344CB8AC3E}">
        <p14:creationId xmlns:p14="http://schemas.microsoft.com/office/powerpoint/2010/main" val="2807714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AB4565BB804CC848BD2EF3E87A42FE8B0E0084BFBB06D8BBCD45958B0A4BD0F4B72E" ma:contentTypeVersion="6" ma:contentTypeDescription="" ma:contentTypeScope="" ma:versionID="0e672c92ee0892f247299b3f6f3ad9dc">
  <xsd:schema xmlns:xsd="http://www.w3.org/2001/XMLSchema" xmlns:xs="http://www.w3.org/2001/XMLSchema" xmlns:p="http://schemas.microsoft.com/office/2006/metadata/properties" xmlns:ns2="8f05d3e4-0582-485c-9ba6-ab26e7804d1a" xmlns:ns3="60b2c092-48bd-4866-8488-d43212299487" targetNamespace="http://schemas.microsoft.com/office/2006/metadata/properties" ma:root="true" ma:fieldsID="f78247f92ef66c95442e6b3767d0092a" ns2:_="" ns3:_="">
    <xsd:import namespace="8f05d3e4-0582-485c-9ba6-ab26e7804d1a"/>
    <xsd:import namespace="60b2c092-48bd-4866-8488-d43212299487"/>
    <xsd:element name="properties">
      <xsd:complexType>
        <xsd:sequence>
          <xsd:element name="documentManagement">
            <xsd:complexType>
              <xsd:all>
                <xsd:element ref="ns2:ActiveRecord" minOccurs="0"/>
                <xsd:element ref="ns2:SupercededDate" minOccurs="0"/>
                <xsd:element ref="ns2:TaxKeywordTaxHTField" minOccurs="0"/>
                <xsd:element ref="ns2:TaxCatchAll" minOccurs="0"/>
                <xsd:element ref="ns2:TaxCatchAllLabel" minOccurs="0"/>
                <xsd:element ref="ns2:le70938a2ff1458590291c2b53873313" minOccurs="0"/>
                <xsd:element ref="ns2:l2266dbc3b614dbe9f077e23aad38986" minOccurs="0"/>
                <xsd:element ref="ns2:_dlc_DocId" minOccurs="0"/>
                <xsd:element ref="ns2:_dlc_DocIdUrl" minOccurs="0"/>
                <xsd:element ref="ns2:_dlc_DocIdPersistId" minOccurs="0"/>
                <xsd:element ref="ns3:i0f84bba906045b4af568ee102a52dc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5d3e4-0582-485c-9ba6-ab26e7804d1a" elementFormDefault="qualified">
    <xsd:import namespace="http://schemas.microsoft.com/office/2006/documentManagement/types"/>
    <xsd:import namespace="http://schemas.microsoft.com/office/infopath/2007/PartnerControls"/>
    <xsd:element name="ActiveRecord" ma:index="2" nillable="true" ma:displayName="Active Document" ma:default="1" ma:internalName="ActiveRecord">
      <xsd:simpleType>
        <xsd:restriction base="dms:Boolean"/>
      </xsd:simpleType>
    </xsd:element>
    <xsd:element name="SupercededDate" ma:index="4" nillable="true" ma:displayName="Superceded Date" ma:format="DateOnly" ma:internalName="SupercededDate">
      <xsd:simpleType>
        <xsd:restriction base="dms:DateTime"/>
      </xsd:simpleType>
    </xsd:element>
    <xsd:element name="TaxKeywordTaxHTField" ma:index="8" nillable="true" ma:taxonomy="true" ma:internalName="TaxKeywordTaxHTField" ma:taxonomyFieldName="TaxKeyword" ma:displayName="Enterprise Keywords" ma:fieldId="{23f27201-bee3-471e-b2e7-b64fd8b7ca38}" ma:taxonomyMulti="true" ma:sspId="d2085efe-fbee-4112-b17b-61a14ccdd7b6"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134c8a59-2557-44e8-9e1c-48762fe08a8d}" ma:internalName="TaxCatchAll" ma:showField="CatchAllData" ma:web="60b2c092-48bd-4866-8488-d4321229948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34c8a59-2557-44e8-9e1c-48762fe08a8d}" ma:internalName="TaxCatchAllLabel" ma:readOnly="true" ma:showField="CatchAllDataLabel" ma:web="60b2c092-48bd-4866-8488-d43212299487">
      <xsd:complexType>
        <xsd:complexContent>
          <xsd:extension base="dms:MultiChoiceLookup">
            <xsd:sequence>
              <xsd:element name="Value" type="dms:Lookup" maxOccurs="unbounded" minOccurs="0" nillable="true"/>
            </xsd:sequence>
          </xsd:extension>
        </xsd:complexContent>
      </xsd:complexType>
    </xsd:element>
    <xsd:element name="le70938a2ff1458590291c2b53873313" ma:index="13" nillable="true" ma:taxonomy="true" ma:internalName="le70938a2ff1458590291c2b53873313" ma:taxonomyFieldName="Service1" ma:displayName="Service" ma:default="" ma:fieldId="{5e70938a-2ff1-4585-9029-1c2b53873313}" ma:sspId="d2085efe-fbee-4112-b17b-61a14ccdd7b6" ma:termSetId="f027e596-12c9-4f9a-8093-fd23840c0609" ma:anchorId="00000000-0000-0000-0000-000000000000" ma:open="false" ma:isKeyword="false">
      <xsd:complexType>
        <xsd:sequence>
          <xsd:element ref="pc:Terms" minOccurs="0" maxOccurs="1"/>
        </xsd:sequence>
      </xsd:complexType>
    </xsd:element>
    <xsd:element name="l2266dbc3b614dbe9f077e23aad38986" ma:index="15" nillable="true" ma:taxonomy="true" ma:internalName="l2266dbc3b614dbe9f077e23aad38986" ma:taxonomyFieldName="BusinessUnit" ma:displayName="Business Unit" ma:readOnly="false" ma:default="" ma:fieldId="{52266dbc-3b61-4dbe-9f07-7e23aad38986}" ma:sspId="d2085efe-fbee-4112-b17b-61a14ccdd7b6" ma:termSetId="f027e596-12c9-4f9a-8093-fd23840c0609" ma:anchorId="00000000-0000-0000-0000-000000000000" ma:open="false" ma:isKeyword="false">
      <xsd:complexType>
        <xsd:sequence>
          <xsd:element ref="pc:Terms" minOccurs="0" maxOccurs="1"/>
        </xsd:sequence>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0b2c092-48bd-4866-8488-d43212299487" elementFormDefault="qualified">
    <xsd:import namespace="http://schemas.microsoft.com/office/2006/documentManagement/types"/>
    <xsd:import namespace="http://schemas.microsoft.com/office/infopath/2007/PartnerControls"/>
    <xsd:element name="i0f84bba906045b4af568ee102a52dcb" ma:index="21" nillable="true" ma:taxonomy="true" ma:internalName="i0f84bba906045b4af568ee102a52dcb" ma:taxonomyFieldName="RevIMBCS" ma:displayName="Retention Term" ma:indexed="true" ma:default="2;#BCS|819376d4-bc70-4d53-bae7-773a2688b0e5" ma:fieldId="{20f84bba-9060-45b4-af56-8ee102a52dcb}" ma:sspId="d2085efe-fbee-4112-b17b-61a14ccdd7b6" ma:termSetId="65e0ccf4-ee27-4865-88b2-fcad8719c10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2085efe-fbee-4112-b17b-61a14ccdd7b6" ContentTypeId="0x010100AB4565BB804CC848BD2EF3E87A42FE8B0E" PreviousValue="false" LastSyncTimeStamp="2021-07-19T07:27:43.31Z"/>
</file>

<file path=customXml/item3.xml><?xml version="1.0" encoding="utf-8"?>
<p:properties xmlns:p="http://schemas.microsoft.com/office/2006/metadata/properties" xmlns:xsi="http://www.w3.org/2001/XMLSchema-instance" xmlns:pc="http://schemas.microsoft.com/office/infopath/2007/PartnerControls">
  <documentManagement>
    <_dlc_DocId xmlns="8f05d3e4-0582-485c-9ba6-ab26e7804d1a">NLC--28928658-3663</_dlc_DocId>
    <TaxCatchAll xmlns="8f05d3e4-0582-485c-9ba6-ab26e7804d1a">
      <Value>2</Value>
      <Value>1</Value>
    </TaxCatchAll>
    <TaxKeywordTaxHTField xmlns="8f05d3e4-0582-485c-9ba6-ab26e7804d1a">
      <Terms xmlns="http://schemas.microsoft.com/office/infopath/2007/PartnerControls"/>
    </TaxKeywordTaxHTField>
    <l2266dbc3b614dbe9f077e23aad38986 xmlns="8f05d3e4-0582-485c-9ba6-ab26e7804d1a">
      <Terms xmlns="http://schemas.microsoft.com/office/infopath/2007/PartnerControls"/>
    </l2266dbc3b614dbe9f077e23aad38986>
    <le70938a2ff1458590291c2b53873313 xmlns="8f05d3e4-0582-485c-9ba6-ab26e7804d1a">
      <Terms xmlns="http://schemas.microsoft.com/office/infopath/2007/PartnerControls">
        <TermInfo xmlns="http://schemas.microsoft.com/office/infopath/2007/PartnerControls">
          <TermName xmlns="http://schemas.microsoft.com/office/infopath/2007/PartnerControls">Education and Families</TermName>
          <TermId xmlns="http://schemas.microsoft.com/office/infopath/2007/PartnerControls">5d3f6438-9f1e-42e8-88b7-bda312bc02e3</TermId>
        </TermInfo>
      </Terms>
    </le70938a2ff1458590291c2b53873313>
    <ActiveRecord xmlns="8f05d3e4-0582-485c-9ba6-ab26e7804d1a">true</ActiveRecord>
    <_dlc_DocIdUrl xmlns="8f05d3e4-0582-485c-9ba6-ab26e7804d1a">
      <Url>https://nlcgov.sharepoint.com/sites/EDS-VIRTUALSCHOOL/_layouts/15/DocIdRedir.aspx?ID=NLC--28928658-3663</Url>
      <Description>NLC--28928658-3663</Description>
    </_dlc_DocIdUrl>
    <SupercededDate xmlns="8f05d3e4-0582-485c-9ba6-ab26e7804d1a" xsi:nil="true"/>
    <i0f84bba906045b4af568ee102a52dcb xmlns="60b2c092-48bd-4866-8488-d43212299487">
      <Terms xmlns="http://schemas.microsoft.com/office/infopath/2007/PartnerControls">
        <TermInfo xmlns="http://schemas.microsoft.com/office/infopath/2007/PartnerControls">
          <TermName xmlns="http://schemas.microsoft.com/office/infopath/2007/PartnerControls">BCS</TermName>
          <TermId xmlns="http://schemas.microsoft.com/office/infopath/2007/PartnerControls">819376d4-bc70-4d53-bae7-773a2688b0e5</TermId>
        </TermInfo>
      </Terms>
    </i0f84bba906045b4af568ee102a52dcb>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56B5ADB-1A8B-4C55-A8B7-F27935ACE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05d3e4-0582-485c-9ba6-ab26e7804d1a"/>
    <ds:schemaRef ds:uri="60b2c092-48bd-4866-8488-d432122994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DF9373-0A75-4AE4-AD0E-ABCB46C8687D}">
  <ds:schemaRefs>
    <ds:schemaRef ds:uri="Microsoft.SharePoint.Taxonomy.ContentTypeSync"/>
  </ds:schemaRefs>
</ds:datastoreItem>
</file>

<file path=customXml/itemProps3.xml><?xml version="1.0" encoding="utf-8"?>
<ds:datastoreItem xmlns:ds="http://schemas.openxmlformats.org/officeDocument/2006/customXml" ds:itemID="{7D4B14FE-9E53-44F1-861F-C9E74F8E6E47}">
  <ds:schemaRefs>
    <ds:schemaRef ds:uri="8f05d3e4-0582-485c-9ba6-ab26e7804d1a"/>
    <ds:schemaRef ds:uri="http://schemas.openxmlformats.org/package/2006/metadata/core-properties"/>
    <ds:schemaRef ds:uri="60b2c092-48bd-4866-8488-d43212299487"/>
    <ds:schemaRef ds:uri="http://purl.org/dc/elements/1.1/"/>
    <ds:schemaRef ds:uri="http://purl.org/dc/terms/"/>
    <ds:schemaRef ds:uri="http://www.w3.org/XML/1998/namespace"/>
    <ds:schemaRef ds:uri="http://purl.org/dc/dcmitype/"/>
    <ds:schemaRef ds:uri="http://schemas.microsoft.com/office/infopath/2007/PartnerControls"/>
    <ds:schemaRef ds:uri="http://schemas.microsoft.com/office/2006/documentManagement/types"/>
    <ds:schemaRef ds:uri="http://schemas.microsoft.com/office/2006/metadata/properties"/>
  </ds:schemaRefs>
</ds:datastoreItem>
</file>

<file path=customXml/itemProps4.xml><?xml version="1.0" encoding="utf-8"?>
<ds:datastoreItem xmlns:ds="http://schemas.openxmlformats.org/officeDocument/2006/customXml" ds:itemID="{8DCEE62D-43A1-4B3A-BB16-54173621C43C}">
  <ds:schemaRefs>
    <ds:schemaRef ds:uri="http://schemas.microsoft.com/sharepoint/v3/contenttype/forms"/>
  </ds:schemaRefs>
</ds:datastoreItem>
</file>

<file path=customXml/itemProps5.xml><?xml version="1.0" encoding="utf-8"?>
<ds:datastoreItem xmlns:ds="http://schemas.openxmlformats.org/officeDocument/2006/customXml" ds:itemID="{DDC7BA81-4148-40E1-BD7B-A2D5E02A711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TM03457444[[fn=Basis]]</Template>
  <TotalTime>3608</TotalTime>
  <Words>4733</Words>
  <Application>Microsoft Office PowerPoint</Application>
  <PresentationFormat>Widescreen</PresentationFormat>
  <Paragraphs>338</Paragraphs>
  <Slides>31</Slides>
  <Notes>31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Asap</vt:lpstr>
      <vt:lpstr>Bookman Old Style</vt:lpstr>
      <vt:lpstr>Calibri</vt:lpstr>
      <vt:lpstr>Calibri Light</vt:lpstr>
      <vt:lpstr>Office Theme</vt:lpstr>
      <vt:lpstr>Keeping the Promise Award</vt:lpstr>
      <vt:lpstr>Keeping the Promise Award Structure</vt:lpstr>
      <vt:lpstr>GIRFEC</vt:lpstr>
      <vt:lpstr>Terminology: Looked After and Care Experienced</vt:lpstr>
      <vt:lpstr>Reforming Scotland’s care system with love – Jamie Dalgoutte</vt:lpstr>
      <vt:lpstr>Reforming Scotland’s care system with love</vt:lpstr>
      <vt:lpstr>National Care Population</vt:lpstr>
      <vt:lpstr>Local Care Experienced (Looked After) Data</vt:lpstr>
      <vt:lpstr>Locality/Cluster/School Care Experienced Data</vt:lpstr>
      <vt:lpstr>Why do this Award? </vt:lpstr>
      <vt:lpstr>Why do this Award? What difference could it make?</vt:lpstr>
      <vt:lpstr>Corporate Parenting</vt:lpstr>
      <vt:lpstr>Corporate Parent defined</vt:lpstr>
      <vt:lpstr>Corporate Parents in Scotland</vt:lpstr>
      <vt:lpstr>Corporate Parenting Quote</vt:lpstr>
      <vt:lpstr>What kind of Corporate Parent are you?</vt:lpstr>
      <vt:lpstr>The ambition for Scotland’s children…</vt:lpstr>
      <vt:lpstr>Independent Care Review</vt:lpstr>
      <vt:lpstr>The Promise – Plan - Timeline</vt:lpstr>
      <vt:lpstr>The Plan 21-24</vt:lpstr>
      <vt:lpstr>How does the Language around care  need to change?   Does it matter?</vt:lpstr>
      <vt:lpstr>Language Matters</vt:lpstr>
      <vt:lpstr>Language</vt:lpstr>
      <vt:lpstr>Education is part of the SCAFFOLDING of care – what does this mean for us?</vt:lpstr>
      <vt:lpstr>Educational outcomes for care-experienced young people</vt:lpstr>
      <vt:lpstr>The Promise and the right to an education</vt:lpstr>
      <vt:lpstr>Where do we start?</vt:lpstr>
      <vt:lpstr>Collaboration and integration of services</vt:lpstr>
      <vt:lpstr>Reflection &amp; Collaboration Time</vt:lpstr>
      <vt:lpstr>Next steps for our educational setting?</vt:lpstr>
      <vt:lpstr>Further reading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Supporting Care Experienced Young People: The theory and its applications</dc:title>
  <dc:creator>Amy Hughes</dc:creator>
  <cp:lastModifiedBy>Jeremy Stevenson</cp:lastModifiedBy>
  <cp:revision>25</cp:revision>
  <dcterms:created xsi:type="dcterms:W3CDTF">2022-04-27T19:52:50Z</dcterms:created>
  <dcterms:modified xsi:type="dcterms:W3CDTF">2024-09-10T10:40:34Z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381991-eab8-4fff-8f2f-4f88109aa1cd_Enabled">
    <vt:lpwstr>true</vt:lpwstr>
  </property>
  <property fmtid="{D5CDD505-2E9C-101B-9397-08002B2CF9AE}" pid="3" name="MSIP_Label_3c381991-eab8-4fff-8f2f-4f88109aa1cd_SetDate">
    <vt:lpwstr>2022-04-27T19:52:50Z</vt:lpwstr>
  </property>
  <property fmtid="{D5CDD505-2E9C-101B-9397-08002B2CF9AE}" pid="4" name="MSIP_Label_3c381991-eab8-4fff-8f2f-4f88109aa1cd_Method">
    <vt:lpwstr>Standard</vt:lpwstr>
  </property>
  <property fmtid="{D5CDD505-2E9C-101B-9397-08002B2CF9AE}" pid="5" name="MSIP_Label_3c381991-eab8-4fff-8f2f-4f88109aa1cd_Name">
    <vt:lpwstr>Official</vt:lpwstr>
  </property>
  <property fmtid="{D5CDD505-2E9C-101B-9397-08002B2CF9AE}" pid="6" name="MSIP_Label_3c381991-eab8-4fff-8f2f-4f88109aa1cd_SiteId">
    <vt:lpwstr>a98f953b-d618-4b43-8a65-0382681bd283</vt:lpwstr>
  </property>
  <property fmtid="{D5CDD505-2E9C-101B-9397-08002B2CF9AE}" pid="7" name="MSIP_Label_3c381991-eab8-4fff-8f2f-4f88109aa1cd_ActionId">
    <vt:lpwstr>db37db5c-0c97-49a7-ac10-248990e6ccb8</vt:lpwstr>
  </property>
  <property fmtid="{D5CDD505-2E9C-101B-9397-08002B2CF9AE}" pid="8" name="MSIP_Label_3c381991-eab8-4fff-8f2f-4f88109aa1cd_ContentBits">
    <vt:lpwstr>0</vt:lpwstr>
  </property>
  <property fmtid="{D5CDD505-2E9C-101B-9397-08002B2CF9AE}" pid="9" name="TaxKeyword">
    <vt:lpwstr/>
  </property>
  <property fmtid="{D5CDD505-2E9C-101B-9397-08002B2CF9AE}" pid="10" name="BusinessUnit">
    <vt:lpwstr/>
  </property>
  <property fmtid="{D5CDD505-2E9C-101B-9397-08002B2CF9AE}" pid="11" name="ContentTypeId">
    <vt:lpwstr>0x010100AB4565BB804CC848BD2EF3E87A42FE8B0E0084BFBB06D8BBCD45958B0A4BD0F4B72E</vt:lpwstr>
  </property>
  <property fmtid="{D5CDD505-2E9C-101B-9397-08002B2CF9AE}" pid="12" name="Service1">
    <vt:lpwstr>1;#Education and Families|5d3f6438-9f1e-42e8-88b7-bda312bc02e3</vt:lpwstr>
  </property>
  <property fmtid="{D5CDD505-2E9C-101B-9397-08002B2CF9AE}" pid="13" name="RevIMBCS">
    <vt:lpwstr>2;#BCS|819376d4-bc70-4d53-bae7-773a2688b0e5</vt:lpwstr>
  </property>
  <property fmtid="{D5CDD505-2E9C-101B-9397-08002B2CF9AE}" pid="14" name="_dlc_DocIdItemGuid">
    <vt:lpwstr>1f10c5fa-e0ce-46bf-96ac-95e527588425</vt:lpwstr>
  </property>
  <property fmtid="{D5CDD505-2E9C-101B-9397-08002B2CF9AE}" pid="15" name="i0f84bba906045b4af568ee102a52dcb">
    <vt:lpwstr>BCS|819376d4-bc70-4d53-bae7-773a2688b0e5</vt:lpwstr>
  </property>
  <property fmtid="{D5CDD505-2E9C-101B-9397-08002B2CF9AE}" pid="16" name="MediaServiceImageTags">
    <vt:lpwstr/>
  </property>
  <property fmtid="{D5CDD505-2E9C-101B-9397-08002B2CF9AE}" pid="17" name="lcf76f155ced4ddcb4097134ff3c332f">
    <vt:lpwstr/>
  </property>
</Properties>
</file>