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54" r:id="rId2"/>
  </p:sldMasterIdLst>
  <p:notesMasterIdLst>
    <p:notesMasterId r:id="rId11"/>
  </p:notesMasterIdLst>
  <p:sldIdLst>
    <p:sldId id="272" r:id="rId3"/>
    <p:sldId id="256" r:id="rId4"/>
    <p:sldId id="257" r:id="rId5"/>
    <p:sldId id="258" r:id="rId6"/>
    <p:sldId id="261" r:id="rId7"/>
    <p:sldId id="259" r:id="rId8"/>
    <p:sldId id="270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Glen" initials="LG" lastIdx="1" clrIdx="0">
    <p:extLst>
      <p:ext uri="{19B8F6BF-5375-455C-9EA6-DF929625EA0E}">
        <p15:presenceInfo xmlns:p15="http://schemas.microsoft.com/office/powerpoint/2012/main" userId="S-1-5-21-765483983-692928010-316617838-3185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55FCB-EF53-483B-89CA-E47B2AD5BE3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D0BD1-24C2-4972-A5B7-B76FB480A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0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r>
              <a:rPr lang="en-US" dirty="0" smtClean="0"/>
              <a:t>This is a front cover page and can only be used once. 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r>
              <a:rPr lang="en-US" dirty="0" smtClean="0"/>
              <a:t>You may add a title and a subtitle if needed only. Do</a:t>
            </a:r>
            <a:r>
              <a:rPr lang="en-US" baseline="0" dirty="0" smtClean="0"/>
              <a:t> not add anything else or move elements around.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1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r>
              <a:rPr lang="en-GB" dirty="0" smtClean="0"/>
              <a:t>This is a back cover page in </a:t>
            </a:r>
            <a:r>
              <a:rPr lang="en-GB" b="1" dirty="0" smtClean="0"/>
              <a:t>blue</a:t>
            </a:r>
            <a:r>
              <a:rPr lang="en-GB" dirty="0" smtClean="0"/>
              <a:t>. You</a:t>
            </a:r>
            <a:r>
              <a:rPr lang="en-GB" baseline="0" dirty="0" smtClean="0"/>
              <a:t> may edit the address if needed only. It can only be once and at the end of the PowerPoint presentation.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59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B0A-8FE2-4130-94B6-59250E152267}" type="datetimeFigureOut">
              <a:rPr lang="en-GB" smtClean="0"/>
              <a:t>17/08/2022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742-3896-42D1-BB39-72B9006470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22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B0A-8FE2-4130-94B6-59250E152267}" type="datetimeFigureOut">
              <a:rPr lang="en-GB" smtClean="0"/>
              <a:t>17/08/2022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742-3896-42D1-BB39-72B9006470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2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B0A-8FE2-4130-94B6-59250E152267}" type="datetimeFigureOut">
              <a:rPr lang="en-GB" smtClean="0"/>
              <a:t>17/08/2022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742-3896-42D1-BB39-72B9006470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23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5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62966" y="6301465"/>
            <a:ext cx="414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1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271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86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447288" y="6301465"/>
            <a:ext cx="41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8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35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6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6002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B0A-8FE2-4130-94B6-59250E152267}" type="datetimeFigureOut">
              <a:rPr lang="en-GB" smtClean="0"/>
              <a:t>17/08/2022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742-3896-42D1-BB39-72B9006470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068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579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610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B0A-8FE2-4130-94B6-59250E152267}" type="datetimeFigureOut">
              <a:rPr lang="en-GB" smtClean="0"/>
              <a:t>17/08/2022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742-3896-42D1-BB39-72B9006470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16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B0A-8FE2-4130-94B6-59250E152267}" type="datetimeFigureOut">
              <a:rPr lang="en-GB" smtClean="0"/>
              <a:t>17/08/2022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742-3896-42D1-BB39-72B9006470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20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B0A-8FE2-4130-94B6-59250E152267}" type="datetimeFigureOut">
              <a:rPr lang="en-GB" smtClean="0"/>
              <a:t>17/08/2022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742-3896-42D1-BB39-72B9006470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97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B0A-8FE2-4130-94B6-59250E152267}" type="datetimeFigureOut">
              <a:rPr lang="en-GB" smtClean="0"/>
              <a:t>17/08/2022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742-3896-42D1-BB39-72B9006470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61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B0A-8FE2-4130-94B6-59250E152267}" type="datetimeFigureOut">
              <a:rPr lang="en-GB" smtClean="0"/>
              <a:t>17/08/2022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742-3896-42D1-BB39-72B9006470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43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B0A-8FE2-4130-94B6-59250E152267}" type="datetimeFigureOut">
              <a:rPr lang="en-GB" smtClean="0"/>
              <a:t>17/08/2022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742-3896-42D1-BB39-72B9006470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87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B0A-8FE2-4130-94B6-59250E152267}" type="datetimeFigureOut">
              <a:rPr lang="en-GB" smtClean="0"/>
              <a:t>17/08/2022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742-3896-42D1-BB39-72B9006470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0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FB0A-8FE2-4130-94B6-59250E152267}" type="datetimeFigureOut">
              <a:rPr lang="en-GB" smtClean="0"/>
              <a:t>17/08/2022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742-3896-42D1-BB39-72B9006470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49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127342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392718" cy="1428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155" y="2280635"/>
            <a:ext cx="10633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Language Learning Weekly planner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to Second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788061" y="3390240"/>
            <a:ext cx="10633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B3D236"/>
                </a:solidFill>
                <a:latin typeface="Arial"/>
              </a:rPr>
              <a:t>My school life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D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B3D236"/>
                </a:solidFill>
                <a:latin typeface="Arial"/>
              </a:rPr>
              <a:t>Example presentation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D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3D2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753"/>
            <a:ext cx="12209380" cy="2521929"/>
          </a:xfrm>
          <a:prstGeom prst="rect">
            <a:avLst/>
          </a:prstGeom>
        </p:spPr>
      </p:pic>
      <p:sp>
        <p:nvSpPr>
          <p:cNvPr id="6" name="Text Box 8"/>
          <p:cNvSpPr txBox="1"/>
          <p:nvPr/>
        </p:nvSpPr>
        <p:spPr>
          <a:xfrm>
            <a:off x="7162800" y="605790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659" y="176907"/>
            <a:ext cx="2603218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4108" y="64928"/>
            <a:ext cx="12027876" cy="6709207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6432" y="1141648"/>
            <a:ext cx="2922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Ma vie a </a:t>
            </a:r>
            <a:r>
              <a:rPr lang="en-GB" sz="3200" b="1" dirty="0" err="1" smtClean="0"/>
              <a:t>l’école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1505" y="2185902"/>
            <a:ext cx="67558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rebuchet MS" panose="020B0603020202020204" pitchFamily="34" charset="0"/>
              </a:rPr>
              <a:t>Je </a:t>
            </a:r>
            <a:r>
              <a:rPr lang="en-GB" sz="3600" dirty="0" err="1" smtClean="0">
                <a:latin typeface="Trebuchet MS" panose="020B0603020202020204" pitchFamily="34" charset="0"/>
              </a:rPr>
              <a:t>m’appelle</a:t>
            </a:r>
            <a:r>
              <a:rPr lang="en-GB" sz="3600" dirty="0" smtClean="0">
                <a:latin typeface="Trebuchet MS" panose="020B0603020202020204" pitchFamily="34" charset="0"/>
              </a:rPr>
              <a:t> </a:t>
            </a:r>
            <a:r>
              <a:rPr lang="en-GB" sz="3600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Omar</a:t>
            </a:r>
          </a:p>
          <a:p>
            <a:endParaRPr lang="en-GB" sz="3600" i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en-GB" sz="3600" dirty="0" err="1" smtClean="0">
                <a:latin typeface="Trebuchet MS" panose="020B0603020202020204" pitchFamily="34" charset="0"/>
              </a:rPr>
              <a:t>J’ai</a:t>
            </a:r>
            <a:r>
              <a:rPr lang="en-GB" sz="3600" dirty="0" smtClean="0">
                <a:latin typeface="Trebuchet MS" panose="020B0603020202020204" pitchFamily="34" charset="0"/>
              </a:rPr>
              <a:t> </a:t>
            </a:r>
            <a:r>
              <a:rPr lang="en-GB" sz="3600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dix</a:t>
            </a:r>
            <a:r>
              <a:rPr lang="en-GB" sz="3600" dirty="0" smtClean="0">
                <a:latin typeface="Trebuchet MS" panose="020B0603020202020204" pitchFamily="34" charset="0"/>
              </a:rPr>
              <a:t> </a:t>
            </a:r>
            <a:r>
              <a:rPr lang="en-GB" sz="3600" dirty="0" err="1" smtClean="0">
                <a:latin typeface="Trebuchet MS" panose="020B0603020202020204" pitchFamily="34" charset="0"/>
              </a:rPr>
              <a:t>ans</a:t>
            </a:r>
            <a:endParaRPr lang="en-GB" sz="3600" dirty="0" smtClean="0">
              <a:latin typeface="Trebuchet MS" panose="020B0603020202020204" pitchFamily="34" charset="0"/>
            </a:endParaRPr>
          </a:p>
          <a:p>
            <a:endParaRPr lang="en-GB" sz="36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en-GB" sz="3600" dirty="0" err="1" smtClean="0">
                <a:latin typeface="Trebuchet MS" panose="020B0603020202020204" pitchFamily="34" charset="0"/>
              </a:rPr>
              <a:t>J’habite</a:t>
            </a:r>
            <a:r>
              <a:rPr lang="en-GB" sz="3600" dirty="0" smtClean="0">
                <a:latin typeface="Trebuchet MS" panose="020B0603020202020204" pitchFamily="34" charset="0"/>
              </a:rPr>
              <a:t> </a:t>
            </a:r>
            <a:r>
              <a:rPr lang="en-GB" sz="3600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au </a:t>
            </a:r>
            <a:r>
              <a:rPr lang="en-GB" sz="3600" i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Sénégal</a:t>
            </a:r>
            <a:r>
              <a:rPr lang="en-GB" sz="3600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GB" sz="3600" i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en</a:t>
            </a:r>
            <a:r>
              <a:rPr lang="en-GB" sz="3600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GB" sz="3600" i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Afrique</a:t>
            </a:r>
            <a:r>
              <a:rPr lang="en-GB" sz="3600" dirty="0" smtClean="0">
                <a:latin typeface="Trebuchet MS" panose="020B0603020202020204" pitchFamily="34" charset="0"/>
              </a:rPr>
              <a:t>.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803" y="1366651"/>
            <a:ext cx="3484961" cy="26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8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4108" y="64928"/>
            <a:ext cx="12027876" cy="6709207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3922" y="1964066"/>
            <a:ext cx="64349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Mon </a:t>
            </a:r>
            <a:r>
              <a:rPr lang="en-GB" sz="3600" dirty="0" err="1" smtClean="0"/>
              <a:t>école</a:t>
            </a:r>
            <a:r>
              <a:rPr lang="en-GB" sz="3600" dirty="0" smtClean="0"/>
              <a:t> </a:t>
            </a:r>
            <a:r>
              <a:rPr lang="en-GB" sz="3600" dirty="0" err="1" smtClean="0"/>
              <a:t>s’appelle</a:t>
            </a:r>
            <a:r>
              <a:rPr lang="en-GB" sz="3600" dirty="0" smtClean="0"/>
              <a:t>  </a:t>
            </a:r>
          </a:p>
          <a:p>
            <a:r>
              <a:rPr lang="en-GB" sz="3600" i="1" dirty="0" err="1" smtClean="0">
                <a:solidFill>
                  <a:srgbClr val="0070C0"/>
                </a:solidFill>
              </a:rPr>
              <a:t>Ecole</a:t>
            </a:r>
            <a:r>
              <a:rPr lang="en-GB" sz="3600" i="1" dirty="0" smtClean="0">
                <a:solidFill>
                  <a:srgbClr val="0070C0"/>
                </a:solidFill>
              </a:rPr>
              <a:t> </a:t>
            </a:r>
            <a:r>
              <a:rPr lang="en-GB" sz="3600" i="1" dirty="0" err="1" smtClean="0">
                <a:solidFill>
                  <a:srgbClr val="0070C0"/>
                </a:solidFill>
              </a:rPr>
              <a:t>Aimé</a:t>
            </a:r>
            <a:r>
              <a:rPr lang="en-GB" sz="3600" i="1" dirty="0" smtClean="0">
                <a:solidFill>
                  <a:srgbClr val="0070C0"/>
                </a:solidFill>
              </a:rPr>
              <a:t> </a:t>
            </a:r>
            <a:r>
              <a:rPr lang="en-GB" sz="3600" i="1" dirty="0" err="1" smtClean="0">
                <a:solidFill>
                  <a:srgbClr val="0070C0"/>
                </a:solidFill>
              </a:rPr>
              <a:t>Cesaire</a:t>
            </a:r>
            <a:endParaRPr lang="en-GB" sz="3600" i="1" dirty="0" smtClean="0">
              <a:solidFill>
                <a:srgbClr val="0070C0"/>
              </a:solidFill>
            </a:endParaRPr>
          </a:p>
          <a:p>
            <a:endParaRPr lang="en-GB" sz="3600" dirty="0"/>
          </a:p>
          <a:p>
            <a:r>
              <a:rPr lang="en-GB" sz="3600" dirty="0" smtClean="0"/>
              <a:t>Il y a </a:t>
            </a:r>
            <a:r>
              <a:rPr lang="en-GB" sz="3600" i="1" dirty="0" smtClean="0">
                <a:solidFill>
                  <a:srgbClr val="0070C0"/>
                </a:solidFill>
              </a:rPr>
              <a:t>500</a:t>
            </a:r>
            <a:r>
              <a:rPr lang="en-GB" sz="3600" dirty="0" smtClean="0"/>
              <a:t> </a:t>
            </a:r>
            <a:r>
              <a:rPr lang="en-GB" sz="3600" dirty="0" err="1" smtClean="0"/>
              <a:t>élèves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Ma prof </a:t>
            </a:r>
            <a:r>
              <a:rPr lang="en-GB" sz="3600" dirty="0" err="1" smtClean="0"/>
              <a:t>s’appelle</a:t>
            </a:r>
            <a:r>
              <a:rPr lang="en-GB" sz="3600" dirty="0" smtClean="0"/>
              <a:t> </a:t>
            </a:r>
            <a:r>
              <a:rPr lang="en-GB" sz="3600" i="1" dirty="0" smtClean="0">
                <a:solidFill>
                  <a:srgbClr val="0070C0"/>
                </a:solidFill>
              </a:rPr>
              <a:t>Madame </a:t>
            </a:r>
            <a:r>
              <a:rPr lang="en-GB" sz="3600" i="1" dirty="0" err="1" smtClean="0">
                <a:solidFill>
                  <a:srgbClr val="0070C0"/>
                </a:solidFill>
              </a:rPr>
              <a:t>Diatta</a:t>
            </a:r>
            <a:endParaRPr lang="en-GB" sz="3600" i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674" y="2907845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239" y="1434035"/>
            <a:ext cx="3543300" cy="12858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9965" y="1183368"/>
            <a:ext cx="281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Ma vie a </a:t>
            </a:r>
            <a:r>
              <a:rPr lang="en-GB" sz="3200" b="1" dirty="0" err="1">
                <a:solidFill>
                  <a:prstClr val="black"/>
                </a:solidFill>
              </a:rPr>
              <a:t>l’école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3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4108" y="64928"/>
            <a:ext cx="12027876" cy="6709207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3533" y="2364453"/>
            <a:ext cx="4295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A </a:t>
            </a:r>
            <a:r>
              <a:rPr lang="en-GB" sz="3600" dirty="0" err="1" smtClean="0"/>
              <a:t>l’école</a:t>
            </a:r>
            <a:r>
              <a:rPr lang="en-GB" sz="3600" dirty="0" smtClean="0"/>
              <a:t> je </a:t>
            </a:r>
            <a:r>
              <a:rPr lang="en-GB" sz="3600" dirty="0" err="1" smtClean="0"/>
              <a:t>porte</a:t>
            </a:r>
            <a:r>
              <a:rPr lang="en-GB" sz="3600" dirty="0" smtClean="0"/>
              <a:t> </a:t>
            </a:r>
          </a:p>
          <a:p>
            <a:r>
              <a:rPr lang="en-GB" sz="3600" i="1" dirty="0" err="1" smtClean="0">
                <a:solidFill>
                  <a:srgbClr val="0070C0"/>
                </a:solidFill>
              </a:rPr>
              <a:t>une</a:t>
            </a:r>
            <a:r>
              <a:rPr lang="en-GB" sz="3600" i="1" dirty="0" smtClean="0">
                <a:solidFill>
                  <a:srgbClr val="0070C0"/>
                </a:solidFill>
              </a:rPr>
              <a:t> chemise </a:t>
            </a:r>
            <a:r>
              <a:rPr lang="en-GB" sz="3600" i="1" dirty="0" err="1" smtClean="0">
                <a:solidFill>
                  <a:srgbClr val="0070C0"/>
                </a:solidFill>
              </a:rPr>
              <a:t>bleue</a:t>
            </a:r>
            <a:r>
              <a:rPr lang="en-GB" sz="3600" i="1" dirty="0" smtClean="0">
                <a:solidFill>
                  <a:srgbClr val="0070C0"/>
                </a:solidFill>
              </a:rPr>
              <a:t> </a:t>
            </a:r>
            <a:r>
              <a:rPr lang="en-GB" sz="3600" dirty="0" smtClean="0"/>
              <a:t>et </a:t>
            </a:r>
          </a:p>
          <a:p>
            <a:r>
              <a:rPr lang="en-GB" sz="3600" i="1" dirty="0" smtClean="0">
                <a:solidFill>
                  <a:srgbClr val="0070C0"/>
                </a:solidFill>
              </a:rPr>
              <a:t>un short noir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886" y="1435891"/>
            <a:ext cx="2365799" cy="3152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6774" y="1290441"/>
            <a:ext cx="281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Ma vie a </a:t>
            </a:r>
            <a:r>
              <a:rPr lang="en-GB" sz="3200" b="1" dirty="0" err="1">
                <a:solidFill>
                  <a:prstClr val="black"/>
                </a:solidFill>
              </a:rPr>
              <a:t>l’école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6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4108" y="64928"/>
            <a:ext cx="12027876" cy="6709207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048" y="2016861"/>
            <a:ext cx="101843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J’aime</a:t>
            </a:r>
            <a:r>
              <a:rPr lang="en-GB" sz="3600" dirty="0" smtClean="0"/>
              <a:t> beaucoup </a:t>
            </a:r>
            <a:r>
              <a:rPr lang="en-GB" sz="3600" i="1" dirty="0" smtClean="0">
                <a:solidFill>
                  <a:srgbClr val="0070C0"/>
                </a:solidFill>
              </a:rPr>
              <a:t>les maths, le </a:t>
            </a:r>
            <a:r>
              <a:rPr lang="en-GB" sz="3600" i="1" dirty="0" err="1" smtClean="0">
                <a:solidFill>
                  <a:srgbClr val="0070C0"/>
                </a:solidFill>
              </a:rPr>
              <a:t>français</a:t>
            </a:r>
            <a:r>
              <a:rPr lang="en-GB" sz="3600" i="1" dirty="0">
                <a:solidFill>
                  <a:srgbClr val="0070C0"/>
                </a:solidFill>
              </a:rPr>
              <a:t> </a:t>
            </a:r>
            <a:r>
              <a:rPr lang="en-GB" sz="3600" i="1" dirty="0" smtClean="0">
                <a:solidFill>
                  <a:srgbClr val="0070C0"/>
                </a:solidFill>
              </a:rPr>
              <a:t>et les sciences.</a:t>
            </a:r>
          </a:p>
          <a:p>
            <a:endParaRPr lang="en-GB" sz="3600" i="1" dirty="0">
              <a:solidFill>
                <a:srgbClr val="0070C0"/>
              </a:solidFill>
            </a:endParaRPr>
          </a:p>
          <a:p>
            <a:r>
              <a:rPr lang="en-GB" sz="3600" dirty="0" smtClean="0"/>
              <a:t>Par </a:t>
            </a:r>
            <a:r>
              <a:rPr lang="en-GB" sz="3600" dirty="0" err="1" smtClean="0"/>
              <a:t>contre</a:t>
            </a:r>
            <a:r>
              <a:rPr lang="en-GB" sz="3600" dirty="0" smtClean="0"/>
              <a:t> je </a:t>
            </a:r>
            <a:r>
              <a:rPr lang="en-GB" sz="3600" dirty="0" err="1" smtClean="0"/>
              <a:t>n’aime</a:t>
            </a:r>
            <a:r>
              <a:rPr lang="en-GB" sz="3600" dirty="0" smtClean="0"/>
              <a:t> pas </a:t>
            </a:r>
            <a:r>
              <a:rPr lang="en-GB" sz="3600" dirty="0" err="1" smtClean="0"/>
              <a:t>tellement</a:t>
            </a:r>
            <a:r>
              <a:rPr lang="en-GB" sz="3600" dirty="0" smtClean="0"/>
              <a:t> </a:t>
            </a:r>
            <a:r>
              <a:rPr lang="en-GB" sz="3600" i="1" dirty="0" smtClean="0">
                <a:solidFill>
                  <a:srgbClr val="0070C0"/>
                </a:solidFill>
              </a:rPr>
              <a:t>la </a:t>
            </a:r>
            <a:r>
              <a:rPr lang="en-GB" sz="3600" i="1" dirty="0" err="1" smtClean="0">
                <a:solidFill>
                  <a:srgbClr val="0070C0"/>
                </a:solidFill>
              </a:rPr>
              <a:t>géo</a:t>
            </a:r>
            <a:r>
              <a:rPr lang="en-GB" sz="3600" i="1" dirty="0" smtClean="0">
                <a:solidFill>
                  <a:srgbClr val="0070C0"/>
                </a:solidFill>
              </a:rPr>
              <a:t> et le dessin</a:t>
            </a:r>
            <a:r>
              <a:rPr lang="en-GB" sz="3600" dirty="0" smtClean="0"/>
              <a:t>.</a:t>
            </a:r>
          </a:p>
          <a:p>
            <a:endParaRPr lang="en-GB" sz="3600" dirty="0"/>
          </a:p>
          <a:p>
            <a:r>
              <a:rPr lang="en-GB" sz="3600" dirty="0" err="1" smtClean="0"/>
              <a:t>Mais</a:t>
            </a:r>
            <a:r>
              <a:rPr lang="en-GB" sz="3600" dirty="0" smtClean="0"/>
              <a:t> </a:t>
            </a:r>
            <a:r>
              <a:rPr lang="en-GB" sz="3600" dirty="0" err="1" smtClean="0"/>
              <a:t>j’adore</a:t>
            </a:r>
            <a:r>
              <a:rPr lang="en-GB" sz="3600" dirty="0" smtClean="0"/>
              <a:t> </a:t>
            </a:r>
            <a:r>
              <a:rPr lang="en-GB" sz="3600" i="1" dirty="0" err="1" smtClean="0">
                <a:solidFill>
                  <a:srgbClr val="0070C0"/>
                </a:solidFill>
              </a:rPr>
              <a:t>l’EPS</a:t>
            </a:r>
            <a:r>
              <a:rPr lang="en-GB" sz="3600" dirty="0" smtClean="0"/>
              <a:t>, </a:t>
            </a:r>
            <a:r>
              <a:rPr lang="en-GB" sz="3600" dirty="0" err="1" smtClean="0"/>
              <a:t>c’est</a:t>
            </a:r>
            <a:r>
              <a:rPr lang="en-GB" sz="3600" dirty="0" smtClean="0"/>
              <a:t> ma </a:t>
            </a:r>
            <a:r>
              <a:rPr lang="en-GB" sz="3600" dirty="0" err="1" smtClean="0"/>
              <a:t>matière</a:t>
            </a:r>
            <a:r>
              <a:rPr lang="en-GB" sz="3600" dirty="0" smtClean="0"/>
              <a:t> </a:t>
            </a:r>
            <a:r>
              <a:rPr lang="en-GB" sz="3600" dirty="0" err="1" smtClean="0"/>
              <a:t>préférée</a:t>
            </a:r>
            <a:endParaRPr lang="en-GB" sz="3600" dirty="0" smtClean="0"/>
          </a:p>
          <a:p>
            <a:endParaRPr lang="en-GB" sz="3600" dirty="0"/>
          </a:p>
          <a:p>
            <a:endParaRPr lang="en-GB" sz="3600" dirty="0" smtClean="0"/>
          </a:p>
          <a:p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1336432" y="1234478"/>
            <a:ext cx="281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Ma vie a </a:t>
            </a:r>
            <a:r>
              <a:rPr lang="en-GB" sz="3200" b="1" dirty="0" err="1" smtClean="0">
                <a:solidFill>
                  <a:prstClr val="black"/>
                </a:solidFill>
              </a:rPr>
              <a:t>l’école</a:t>
            </a:r>
            <a:endParaRPr lang="en-GB" sz="3200" b="1" dirty="0">
              <a:solidFill>
                <a:prstClr val="black"/>
              </a:solidFill>
            </a:endParaRPr>
          </a:p>
        </p:txBody>
      </p:sp>
      <p:pic>
        <p:nvPicPr>
          <p:cNvPr id="11" name="Picture 10" descr="Skip count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42" y="5127234"/>
            <a:ext cx="2081040" cy="13631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 descr="Original file ‎ (SVG file, nominally 87 × 87 pixels, file size: 41 KB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549" y="5075498"/>
            <a:ext cx="1418156" cy="14181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124" y="284319"/>
            <a:ext cx="1440988" cy="1462770"/>
          </a:xfrm>
          <a:prstGeom prst="rect">
            <a:avLst/>
          </a:prstGeom>
        </p:spPr>
      </p:pic>
      <p:pic>
        <p:nvPicPr>
          <p:cNvPr id="8" name="Picture 7" descr="Flag Map Of France Free Stock Photo - Public Domain Pictur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781" y="4106294"/>
            <a:ext cx="1785285" cy="11814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119" y="5075498"/>
            <a:ext cx="1572092" cy="1537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6784" y="375007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4108" y="64928"/>
            <a:ext cx="12027876" cy="6709207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6047" y="1218683"/>
            <a:ext cx="5593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Ma vie a </a:t>
            </a:r>
            <a:r>
              <a:rPr lang="en-GB" sz="3200" b="1" dirty="0" err="1" smtClean="0">
                <a:solidFill>
                  <a:prstClr val="black"/>
                </a:solidFill>
              </a:rPr>
              <a:t>l’école</a:t>
            </a:r>
            <a:r>
              <a:rPr lang="en-GB" sz="3200" b="1" dirty="0" smtClean="0">
                <a:solidFill>
                  <a:prstClr val="black"/>
                </a:solidFill>
              </a:rPr>
              <a:t>: on fait un tour</a:t>
            </a:r>
            <a:endParaRPr lang="en-GB" sz="3200" b="1" dirty="0">
              <a:solidFill>
                <a:prstClr val="black"/>
              </a:solidFill>
            </a:endParaRPr>
          </a:p>
        </p:txBody>
      </p:sp>
      <p:pic>
        <p:nvPicPr>
          <p:cNvPr id="5" name="Picture 4" descr="Improving Maths performance in South Africa’s primary school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47" y="2381737"/>
            <a:ext cx="2529592" cy="1686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948" y="2385659"/>
            <a:ext cx="2243298" cy="1682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279" y="2351378"/>
            <a:ext cx="2575131" cy="17167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4218" y="4461745"/>
            <a:ext cx="196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latin typeface="Trebuchet MS" panose="020B0603020202020204" pitchFamily="34" charset="0"/>
              </a:rPr>
              <a:t>Voici</a:t>
            </a:r>
            <a:r>
              <a:rPr lang="en-GB" b="1" dirty="0" smtClean="0">
                <a:latin typeface="Trebuchet MS" panose="020B0603020202020204" pitchFamily="34" charset="0"/>
              </a:rPr>
              <a:t> le </a:t>
            </a:r>
            <a:r>
              <a:rPr lang="en-GB" b="1" dirty="0" err="1" smtClean="0">
                <a:latin typeface="Trebuchet MS" panose="020B0603020202020204" pitchFamily="34" charset="0"/>
              </a:rPr>
              <a:t>gymnase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9833" y="4461745"/>
            <a:ext cx="256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latin typeface="Trebuchet MS" panose="020B0603020202020204" pitchFamily="34" charset="0"/>
              </a:rPr>
              <a:t>Voici</a:t>
            </a:r>
            <a:r>
              <a:rPr lang="en-GB" b="1" dirty="0" smtClean="0">
                <a:latin typeface="Trebuchet MS" panose="020B0603020202020204" pitchFamily="34" charset="0"/>
              </a:rPr>
              <a:t> la </a:t>
            </a:r>
            <a:r>
              <a:rPr lang="en-GB" b="1" dirty="0" err="1" smtClean="0">
                <a:latin typeface="Trebuchet MS" panose="020B0603020202020204" pitchFamily="34" charset="0"/>
              </a:rPr>
              <a:t>salle</a:t>
            </a:r>
            <a:r>
              <a:rPr lang="en-GB" b="1" dirty="0" smtClean="0">
                <a:latin typeface="Trebuchet MS" panose="020B0603020202020204" pitchFamily="34" charset="0"/>
              </a:rPr>
              <a:t> de </a:t>
            </a:r>
            <a:r>
              <a:rPr lang="en-GB" b="1" dirty="0" err="1" smtClean="0">
                <a:latin typeface="Trebuchet MS" panose="020B0603020202020204" pitchFamily="34" charset="0"/>
              </a:rPr>
              <a:t>classe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7442" y="4461745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Voici</a:t>
            </a:r>
            <a:r>
              <a:rPr lang="en-GB" b="1" dirty="0" smtClean="0"/>
              <a:t> la </a:t>
            </a:r>
            <a:r>
              <a:rPr lang="en-GB" b="1" dirty="0" err="1" smtClean="0"/>
              <a:t>bibliothèque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2682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4108" y="64928"/>
            <a:ext cx="12027876" cy="6709207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6047" y="1218683"/>
            <a:ext cx="5473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Ma vie a </a:t>
            </a:r>
            <a:r>
              <a:rPr lang="en-GB" sz="3200" b="1" dirty="0" err="1" smtClean="0">
                <a:solidFill>
                  <a:prstClr val="black"/>
                </a:solidFill>
              </a:rPr>
              <a:t>l’école</a:t>
            </a:r>
            <a:r>
              <a:rPr lang="en-GB" sz="3200" b="1" dirty="0" smtClean="0">
                <a:solidFill>
                  <a:prstClr val="black"/>
                </a:solidFill>
              </a:rPr>
              <a:t>: on fait un tour</a:t>
            </a:r>
            <a:endParaRPr lang="en-GB" sz="3200" b="1" dirty="0">
              <a:solidFill>
                <a:prstClr val="black"/>
              </a:solidFill>
            </a:endParaRPr>
          </a:p>
        </p:txBody>
      </p:sp>
      <p:pic>
        <p:nvPicPr>
          <p:cNvPr id="2" name="Picture 1" descr="TESSA for teachers | TES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20" y="2109571"/>
            <a:ext cx="2845292" cy="2125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430" y="2109570"/>
            <a:ext cx="2819569" cy="217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890" y="2109571"/>
            <a:ext cx="2906541" cy="2179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9833" y="4461745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latin typeface="Trebuchet MS" panose="020B0603020202020204" pitchFamily="34" charset="0"/>
              </a:rPr>
              <a:t>Voici</a:t>
            </a:r>
            <a:r>
              <a:rPr lang="en-GB" b="1" dirty="0" smtClean="0">
                <a:latin typeface="Trebuchet MS" panose="020B0603020202020204" pitchFamily="34" charset="0"/>
              </a:rPr>
              <a:t> la </a:t>
            </a:r>
            <a:r>
              <a:rPr lang="en-GB" b="1" dirty="0" err="1" smtClean="0">
                <a:latin typeface="Trebuchet MS" panose="020B0603020202020204" pitchFamily="34" charset="0"/>
              </a:rPr>
              <a:t>cantine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5259" y="4481346"/>
            <a:ext cx="151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latin typeface="Trebuchet MS" panose="020B0603020202020204" pitchFamily="34" charset="0"/>
              </a:rPr>
              <a:t>Voici</a:t>
            </a:r>
            <a:r>
              <a:rPr lang="en-GB" b="1" dirty="0" smtClean="0">
                <a:latin typeface="Trebuchet MS" panose="020B0603020202020204" pitchFamily="34" charset="0"/>
              </a:rPr>
              <a:t> la </a:t>
            </a:r>
            <a:r>
              <a:rPr lang="en-GB" b="1" dirty="0" err="1" smtClean="0">
                <a:latin typeface="Trebuchet MS" panose="020B0603020202020204" pitchFamily="34" charset="0"/>
              </a:rPr>
              <a:t>cour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9553" y="4461745"/>
            <a:ext cx="257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latin typeface="Trebuchet MS" panose="020B0603020202020204" pitchFamily="34" charset="0"/>
              </a:rPr>
              <a:t>Voici</a:t>
            </a:r>
            <a:r>
              <a:rPr lang="en-GB" b="1" dirty="0" smtClean="0">
                <a:latin typeface="Trebuchet MS" panose="020B0603020202020204" pitchFamily="34" charset="0"/>
              </a:rPr>
              <a:t> la </a:t>
            </a:r>
            <a:r>
              <a:rPr lang="en-GB" b="1" dirty="0" err="1" smtClean="0">
                <a:latin typeface="Trebuchet MS" panose="020B0603020202020204" pitchFamily="34" charset="0"/>
              </a:rPr>
              <a:t>salle</a:t>
            </a:r>
            <a:r>
              <a:rPr lang="en-GB" b="1" dirty="0" smtClean="0">
                <a:latin typeface="Trebuchet MS" panose="020B0603020202020204" pitchFamily="34" charset="0"/>
              </a:rPr>
              <a:t> des profs</a:t>
            </a:r>
            <a:endParaRPr lang="en-GB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6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768" y="1916499"/>
            <a:ext cx="10827033" cy="3039180"/>
          </a:xfrm>
        </p:spPr>
        <p:txBody>
          <a:bodyPr/>
          <a:lstStyle/>
          <a:p>
            <a:r>
              <a:rPr lang="en-US" sz="1400" b="1" dirty="0" smtClean="0"/>
              <a:t>Education Scotland</a:t>
            </a:r>
          </a:p>
          <a:p>
            <a:r>
              <a:rPr lang="en-US" sz="1400" dirty="0" err="1" smtClean="0"/>
              <a:t>Denholm</a:t>
            </a:r>
            <a:r>
              <a:rPr lang="en-US" sz="1400" dirty="0" smtClean="0"/>
              <a:t> House</a:t>
            </a:r>
            <a:endParaRPr lang="en-GB" sz="1400" dirty="0"/>
          </a:p>
          <a:p>
            <a:r>
              <a:rPr lang="en-US" sz="1400" dirty="0" err="1" smtClean="0"/>
              <a:t>Almondvale</a:t>
            </a:r>
            <a:r>
              <a:rPr lang="en-US" sz="1400" dirty="0" smtClean="0"/>
              <a:t> </a:t>
            </a:r>
            <a:r>
              <a:rPr lang="en-US" sz="1400" dirty="0"/>
              <a:t>Business Park</a:t>
            </a:r>
            <a:endParaRPr lang="en-GB" sz="1400" dirty="0"/>
          </a:p>
          <a:p>
            <a:r>
              <a:rPr lang="en-US" sz="1400" dirty="0" err="1"/>
              <a:t>Almondvale</a:t>
            </a:r>
            <a:r>
              <a:rPr lang="en-US" sz="1400" dirty="0"/>
              <a:t> Way</a:t>
            </a:r>
            <a:endParaRPr lang="en-GB" sz="1400" dirty="0"/>
          </a:p>
          <a:p>
            <a:r>
              <a:rPr lang="en-US" sz="1400" dirty="0"/>
              <a:t>Livingston EH54 6GA</a:t>
            </a:r>
            <a:endParaRPr lang="en-GB" sz="1400" dirty="0"/>
          </a:p>
          <a:p>
            <a:endParaRPr lang="en-GB" sz="1400" dirty="0"/>
          </a:p>
          <a:p>
            <a:r>
              <a:rPr lang="en-US" sz="1400" b="1" dirty="0"/>
              <a:t>T   </a:t>
            </a:r>
            <a:r>
              <a:rPr lang="en-US" sz="1400" dirty="0"/>
              <a:t>+44 (</a:t>
            </a:r>
            <a:r>
              <a:rPr lang="en-US" sz="1400" dirty="0" smtClean="0"/>
              <a:t>0)131 244 5000</a:t>
            </a:r>
            <a:endParaRPr lang="en-GB" sz="1400" dirty="0"/>
          </a:p>
          <a:p>
            <a:r>
              <a:rPr lang="en-US" sz="1400" b="1" dirty="0"/>
              <a:t>E   </a:t>
            </a:r>
            <a:r>
              <a:rPr lang="en-US" sz="1400" dirty="0" smtClean="0"/>
              <a:t>enquiries@educationscotland.gsi.gov.uk</a:t>
            </a:r>
            <a:endParaRPr lang="en-GB" sz="1400" dirty="0"/>
          </a:p>
          <a:p>
            <a:r>
              <a:rPr lang="en-US" sz="1400" dirty="0"/>
              <a:t> </a:t>
            </a:r>
            <a:endParaRPr lang="en-GB" sz="1400" dirty="0"/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15093" r="10209" b="27991"/>
          <a:stretch/>
        </p:blipFill>
        <p:spPr>
          <a:xfrm>
            <a:off x="546913" y="398639"/>
            <a:ext cx="2604792" cy="1131025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2516"/>
            <a:ext cx="12209380" cy="3105484"/>
          </a:xfrm>
          <a:prstGeom prst="rect">
            <a:avLst/>
          </a:prstGeom>
        </p:spPr>
      </p:pic>
      <p:sp>
        <p:nvSpPr>
          <p:cNvPr id="5" name="Text Box 8"/>
          <p:cNvSpPr txBox="1"/>
          <p:nvPr/>
        </p:nvSpPr>
        <p:spPr>
          <a:xfrm>
            <a:off x="7162800" y="605790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81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_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275</Words>
  <Application>Microsoft Office PowerPoint</Application>
  <PresentationFormat>Widescreen</PresentationFormat>
  <Paragraphs>51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Bold</vt:lpstr>
      <vt:lpstr>Calibri</vt:lpstr>
      <vt:lpstr>Calibri Light</vt:lpstr>
      <vt:lpstr>Lucida Grande</vt:lpstr>
      <vt:lpstr>ＭＳ 明朝</vt:lpstr>
      <vt:lpstr>Times New Roman</vt:lpstr>
      <vt:lpstr>Trebuchet MS</vt:lpstr>
      <vt:lpstr>Wingdings</vt:lpstr>
      <vt:lpstr>Office Theme</vt:lpstr>
      <vt:lpstr>Powerpoint_template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S (Shona)</dc:creator>
  <cp:lastModifiedBy>Hugh S (Shona)</cp:lastModifiedBy>
  <cp:revision>48</cp:revision>
  <dcterms:created xsi:type="dcterms:W3CDTF">2022-07-04T10:37:46Z</dcterms:created>
  <dcterms:modified xsi:type="dcterms:W3CDTF">2022-08-17T14:04:39Z</dcterms:modified>
</cp:coreProperties>
</file>