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3"/>
  </p:notesMasterIdLst>
  <p:handoutMasterIdLst>
    <p:handoutMasterId r:id="rId34"/>
  </p:handoutMasterIdLst>
  <p:sldIdLst>
    <p:sldId id="299" r:id="rId6"/>
    <p:sldId id="269" r:id="rId7"/>
    <p:sldId id="293" r:id="rId8"/>
    <p:sldId id="300" r:id="rId9"/>
    <p:sldId id="287" r:id="rId10"/>
    <p:sldId id="279" r:id="rId11"/>
    <p:sldId id="285" r:id="rId12"/>
    <p:sldId id="286" r:id="rId13"/>
    <p:sldId id="288" r:id="rId14"/>
    <p:sldId id="289" r:id="rId15"/>
    <p:sldId id="271" r:id="rId16"/>
    <p:sldId id="272" r:id="rId17"/>
    <p:sldId id="274" r:id="rId18"/>
    <p:sldId id="290" r:id="rId19"/>
    <p:sldId id="296" r:id="rId20"/>
    <p:sldId id="297" r:id="rId21"/>
    <p:sldId id="275" r:id="rId22"/>
    <p:sldId id="277" r:id="rId23"/>
    <p:sldId id="276" r:id="rId24"/>
    <p:sldId id="278" r:id="rId25"/>
    <p:sldId id="282" r:id="rId26"/>
    <p:sldId id="292" r:id="rId27"/>
    <p:sldId id="304" r:id="rId28"/>
    <p:sldId id="305" r:id="rId29"/>
    <p:sldId id="295" r:id="rId30"/>
    <p:sldId id="291" r:id="rId31"/>
    <p:sldId id="301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236"/>
    <a:srgbClr val="00ABB5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4" autoAdjust="0"/>
    <p:restoredTop sz="84601" autoAdjust="0"/>
  </p:normalViewPr>
  <p:slideViewPr>
    <p:cSldViewPr snapToGrid="0">
      <p:cViewPr varScale="1">
        <p:scale>
          <a:sx n="92" d="100"/>
          <a:sy n="92" d="100"/>
        </p:scale>
        <p:origin x="-102" y="-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7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61E9E-5F30-42F8-BA7A-C570DA51B9D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F200DE3-324F-4A6A-B254-FBC9A03B5F60}">
      <dgm:prSet phldrT="[Text]"/>
      <dgm:spPr/>
      <dgm:t>
        <a:bodyPr/>
        <a:lstStyle/>
        <a:p>
          <a:r>
            <a:rPr lang="en-GB" b="1" dirty="0" smtClean="0"/>
            <a:t>Democracy</a:t>
          </a:r>
          <a:endParaRPr lang="en-GB" b="1" dirty="0"/>
        </a:p>
      </dgm:t>
    </dgm:pt>
    <dgm:pt modelId="{38D824E6-94E7-4185-84E7-5F014232CADC}" type="parTrans" cxnId="{7330C350-6A55-4978-B674-55E0876016D3}">
      <dgm:prSet/>
      <dgm:spPr/>
      <dgm:t>
        <a:bodyPr/>
        <a:lstStyle/>
        <a:p>
          <a:endParaRPr lang="en-GB"/>
        </a:p>
      </dgm:t>
    </dgm:pt>
    <dgm:pt modelId="{61E2AF48-449E-4604-A090-A5A9C2806602}" type="sibTrans" cxnId="{7330C350-6A55-4978-B674-55E0876016D3}">
      <dgm:prSet/>
      <dgm:spPr/>
      <dgm:t>
        <a:bodyPr/>
        <a:lstStyle/>
        <a:p>
          <a:endParaRPr lang="en-GB"/>
        </a:p>
      </dgm:t>
    </dgm:pt>
    <dgm:pt modelId="{96CE8DCE-3713-4BED-A2A6-0F52A67540A8}">
      <dgm:prSet phldrT="[Text]" custT="1"/>
      <dgm:spPr/>
      <dgm:t>
        <a:bodyPr/>
        <a:lstStyle/>
        <a:p>
          <a:r>
            <a:rPr lang="en-GB" sz="2000" b="1" dirty="0" smtClean="0"/>
            <a:t>Best case scenario in 5 years</a:t>
          </a:r>
          <a:endParaRPr lang="en-GB" sz="2000" b="1" dirty="0"/>
        </a:p>
      </dgm:t>
    </dgm:pt>
    <dgm:pt modelId="{F53A6F55-A03C-48A3-82E0-91D3FDC69D26}" type="parTrans" cxnId="{0AA7A616-1E2D-4D42-8221-F40EE139197B}">
      <dgm:prSet/>
      <dgm:spPr/>
      <dgm:t>
        <a:bodyPr/>
        <a:lstStyle/>
        <a:p>
          <a:endParaRPr lang="en-GB"/>
        </a:p>
      </dgm:t>
    </dgm:pt>
    <dgm:pt modelId="{32D5EB36-95DC-440B-BE33-F61909A67728}" type="sibTrans" cxnId="{0AA7A616-1E2D-4D42-8221-F40EE139197B}">
      <dgm:prSet/>
      <dgm:spPr/>
      <dgm:t>
        <a:bodyPr/>
        <a:lstStyle/>
        <a:p>
          <a:endParaRPr lang="en-GB"/>
        </a:p>
      </dgm:t>
    </dgm:pt>
    <dgm:pt modelId="{4B9CDA40-C843-418D-8F71-71E763B060AC}">
      <dgm:prSet phldrT="[Text]" custT="1"/>
      <dgm:spPr/>
      <dgm:t>
        <a:bodyPr/>
        <a:lstStyle/>
        <a:p>
          <a:r>
            <a:rPr lang="en-GB" sz="2000" b="1" dirty="0" smtClean="0"/>
            <a:t>Questions and barriers</a:t>
          </a:r>
          <a:endParaRPr lang="en-GB" sz="2000" b="1" dirty="0"/>
        </a:p>
      </dgm:t>
    </dgm:pt>
    <dgm:pt modelId="{257CEAF7-6400-4592-8602-C333344FE8AD}" type="parTrans" cxnId="{845BAF63-A7EF-4758-B5F6-43449BD68B1B}">
      <dgm:prSet/>
      <dgm:spPr/>
      <dgm:t>
        <a:bodyPr/>
        <a:lstStyle/>
        <a:p>
          <a:endParaRPr lang="en-GB"/>
        </a:p>
      </dgm:t>
    </dgm:pt>
    <dgm:pt modelId="{5DEE92DB-6EA3-49AD-B7D3-97E0DF41BE67}" type="sibTrans" cxnId="{845BAF63-A7EF-4758-B5F6-43449BD68B1B}">
      <dgm:prSet/>
      <dgm:spPr/>
      <dgm:t>
        <a:bodyPr/>
        <a:lstStyle/>
        <a:p>
          <a:endParaRPr lang="en-GB"/>
        </a:p>
      </dgm:t>
    </dgm:pt>
    <dgm:pt modelId="{2D6B2FB4-AB59-488C-B03C-003109D8B50F}">
      <dgm:prSet phldrT="[Text]" custT="1"/>
      <dgm:spPr/>
      <dgm:t>
        <a:bodyPr/>
        <a:lstStyle/>
        <a:p>
          <a:r>
            <a:rPr lang="en-GB" sz="2000" b="1" dirty="0" smtClean="0"/>
            <a:t>Worst case scenario in 5 years</a:t>
          </a:r>
          <a:endParaRPr lang="en-GB" sz="2000" b="1" dirty="0"/>
        </a:p>
      </dgm:t>
    </dgm:pt>
    <dgm:pt modelId="{D9FB0F65-10B5-4219-B614-6951F6CC49A4}" type="parTrans" cxnId="{47958152-7759-4D40-8045-0FC44BEFC905}">
      <dgm:prSet/>
      <dgm:spPr/>
      <dgm:t>
        <a:bodyPr/>
        <a:lstStyle/>
        <a:p>
          <a:endParaRPr lang="en-GB"/>
        </a:p>
      </dgm:t>
    </dgm:pt>
    <dgm:pt modelId="{EFE43043-0D50-41A4-837D-FABA717C938A}" type="sibTrans" cxnId="{47958152-7759-4D40-8045-0FC44BEFC905}">
      <dgm:prSet/>
      <dgm:spPr/>
      <dgm:t>
        <a:bodyPr/>
        <a:lstStyle/>
        <a:p>
          <a:endParaRPr lang="en-GB"/>
        </a:p>
      </dgm:t>
    </dgm:pt>
    <dgm:pt modelId="{514E0274-9434-464D-BF1B-6864B748594F}">
      <dgm:prSet phldrT="[Text]" custT="1"/>
      <dgm:spPr/>
      <dgm:t>
        <a:bodyPr/>
        <a:lstStyle/>
        <a:p>
          <a:r>
            <a:rPr lang="en-GB" sz="2000" b="1" dirty="0" smtClean="0"/>
            <a:t>What does political literacy look like in your setting?</a:t>
          </a:r>
          <a:endParaRPr lang="en-GB" sz="2000" b="1" dirty="0"/>
        </a:p>
      </dgm:t>
    </dgm:pt>
    <dgm:pt modelId="{FB5B03E0-71B9-4BBA-92BB-09FF96E3DF2F}" type="parTrans" cxnId="{7A086CCB-F6CE-4D3D-B79D-C4D461FEBEE7}">
      <dgm:prSet/>
      <dgm:spPr/>
      <dgm:t>
        <a:bodyPr/>
        <a:lstStyle/>
        <a:p>
          <a:endParaRPr lang="en-GB"/>
        </a:p>
      </dgm:t>
    </dgm:pt>
    <dgm:pt modelId="{196738F9-F440-4813-BC83-10D4E7833E0A}" type="sibTrans" cxnId="{7A086CCB-F6CE-4D3D-B79D-C4D461FEBEE7}">
      <dgm:prSet/>
      <dgm:spPr/>
      <dgm:t>
        <a:bodyPr/>
        <a:lstStyle/>
        <a:p>
          <a:endParaRPr lang="en-GB"/>
        </a:p>
      </dgm:t>
    </dgm:pt>
    <dgm:pt modelId="{BA402C68-B637-4560-95C8-5C65DD29E570}" type="pres">
      <dgm:prSet presAssocID="{8D661E9E-5F30-42F8-BA7A-C570DA51B9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DCF523-F138-4089-B9C1-24FC98A9E321}" type="pres">
      <dgm:prSet presAssocID="{5F200DE3-324F-4A6A-B254-FBC9A03B5F60}" presName="centerShape" presStyleLbl="node0" presStyleIdx="0" presStyleCnt="1"/>
      <dgm:spPr/>
      <dgm:t>
        <a:bodyPr/>
        <a:lstStyle/>
        <a:p>
          <a:endParaRPr lang="en-GB"/>
        </a:p>
      </dgm:t>
    </dgm:pt>
    <dgm:pt modelId="{D90E81F8-753A-4DFC-AA31-024CADEA7667}" type="pres">
      <dgm:prSet presAssocID="{F53A6F55-A03C-48A3-82E0-91D3FDC69D26}" presName="parTrans" presStyleLbl="sibTrans2D1" presStyleIdx="0" presStyleCnt="4"/>
      <dgm:spPr/>
      <dgm:t>
        <a:bodyPr/>
        <a:lstStyle/>
        <a:p>
          <a:endParaRPr lang="en-GB"/>
        </a:p>
      </dgm:t>
    </dgm:pt>
    <dgm:pt modelId="{46463D99-E790-45B7-94F6-9A4462DB992A}" type="pres">
      <dgm:prSet presAssocID="{F53A6F55-A03C-48A3-82E0-91D3FDC69D26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302D8D9D-A37D-48E3-BB8D-7D701577EE4F}" type="pres">
      <dgm:prSet presAssocID="{96CE8DCE-3713-4BED-A2A6-0F52A67540A8}" presName="node" presStyleLbl="node1" presStyleIdx="0" presStyleCnt="4" custScaleX="139326" custScaleY="1393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264FDD-0009-4BC9-8F5B-7FBEA467B958}" type="pres">
      <dgm:prSet presAssocID="{257CEAF7-6400-4592-8602-C333344FE8AD}" presName="parTrans" presStyleLbl="sibTrans2D1" presStyleIdx="1" presStyleCnt="4"/>
      <dgm:spPr/>
      <dgm:t>
        <a:bodyPr/>
        <a:lstStyle/>
        <a:p>
          <a:endParaRPr lang="en-GB"/>
        </a:p>
      </dgm:t>
    </dgm:pt>
    <dgm:pt modelId="{CD1C1484-0B5F-4E7E-B12A-F22B98876DE1}" type="pres">
      <dgm:prSet presAssocID="{257CEAF7-6400-4592-8602-C333344FE8AD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60203BE6-5385-4BBD-A21B-5E69970037A9}" type="pres">
      <dgm:prSet presAssocID="{4B9CDA40-C843-418D-8F71-71E763B060AC}" presName="node" presStyleLbl="node1" presStyleIdx="1" presStyleCnt="4" custScaleX="139053" custScaleY="1390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9C9C1D-BA91-475E-B659-5768FF0D85E0}" type="pres">
      <dgm:prSet presAssocID="{D9FB0F65-10B5-4219-B614-6951F6CC49A4}" presName="parTrans" presStyleLbl="sibTrans2D1" presStyleIdx="2" presStyleCnt="4"/>
      <dgm:spPr/>
      <dgm:t>
        <a:bodyPr/>
        <a:lstStyle/>
        <a:p>
          <a:endParaRPr lang="en-GB"/>
        </a:p>
      </dgm:t>
    </dgm:pt>
    <dgm:pt modelId="{7518C983-F0D8-4E46-94D5-63B291BA9B36}" type="pres">
      <dgm:prSet presAssocID="{D9FB0F65-10B5-4219-B614-6951F6CC49A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859DAFC-D839-4DC3-855B-442DFEB559CC}" type="pres">
      <dgm:prSet presAssocID="{2D6B2FB4-AB59-488C-B03C-003109D8B50F}" presName="node" presStyleLbl="node1" presStyleIdx="2" presStyleCnt="4" custScaleX="141542" custScaleY="1415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9B7AC-D6D8-41A3-BD73-10BA4B5DDD80}" type="pres">
      <dgm:prSet presAssocID="{FB5B03E0-71B9-4BBA-92BB-09FF96E3DF2F}" presName="parTrans" presStyleLbl="sibTrans2D1" presStyleIdx="3" presStyleCnt="4"/>
      <dgm:spPr/>
      <dgm:t>
        <a:bodyPr/>
        <a:lstStyle/>
        <a:p>
          <a:endParaRPr lang="en-GB"/>
        </a:p>
      </dgm:t>
    </dgm:pt>
    <dgm:pt modelId="{17F2982F-5A98-4A7D-B4AD-6EC185281C94}" type="pres">
      <dgm:prSet presAssocID="{FB5B03E0-71B9-4BBA-92BB-09FF96E3DF2F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5D785D59-580A-48A5-A00C-B46CF1BF9AED}" type="pres">
      <dgm:prSet presAssocID="{514E0274-9434-464D-BF1B-6864B748594F}" presName="node" presStyleLbl="node1" presStyleIdx="3" presStyleCnt="4" custScaleX="144440" custScaleY="1444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5BAF63-A7EF-4758-B5F6-43449BD68B1B}" srcId="{5F200DE3-324F-4A6A-B254-FBC9A03B5F60}" destId="{4B9CDA40-C843-418D-8F71-71E763B060AC}" srcOrd="1" destOrd="0" parTransId="{257CEAF7-6400-4592-8602-C333344FE8AD}" sibTransId="{5DEE92DB-6EA3-49AD-B7D3-97E0DF41BE67}"/>
    <dgm:cxn modelId="{0318D25E-4A1D-4679-96A1-EFE2B920A84E}" type="presOf" srcId="{8D661E9E-5F30-42F8-BA7A-C570DA51B9D1}" destId="{BA402C68-B637-4560-95C8-5C65DD29E570}" srcOrd="0" destOrd="0" presId="urn:microsoft.com/office/officeart/2005/8/layout/radial5"/>
    <dgm:cxn modelId="{DB08C009-ED83-466E-9B0C-082B25577865}" type="presOf" srcId="{F53A6F55-A03C-48A3-82E0-91D3FDC69D26}" destId="{46463D99-E790-45B7-94F6-9A4462DB992A}" srcOrd="1" destOrd="0" presId="urn:microsoft.com/office/officeart/2005/8/layout/radial5"/>
    <dgm:cxn modelId="{895A3755-23B3-4E88-B1C0-ACB88BBAA2C9}" type="presOf" srcId="{257CEAF7-6400-4592-8602-C333344FE8AD}" destId="{CD1C1484-0B5F-4E7E-B12A-F22B98876DE1}" srcOrd="1" destOrd="0" presId="urn:microsoft.com/office/officeart/2005/8/layout/radial5"/>
    <dgm:cxn modelId="{846FAA42-56E5-436B-B8A0-F9C756D886BF}" type="presOf" srcId="{FB5B03E0-71B9-4BBA-92BB-09FF96E3DF2F}" destId="{7E79B7AC-D6D8-41A3-BD73-10BA4B5DDD80}" srcOrd="0" destOrd="0" presId="urn:microsoft.com/office/officeart/2005/8/layout/radial5"/>
    <dgm:cxn modelId="{0AA7A616-1E2D-4D42-8221-F40EE139197B}" srcId="{5F200DE3-324F-4A6A-B254-FBC9A03B5F60}" destId="{96CE8DCE-3713-4BED-A2A6-0F52A67540A8}" srcOrd="0" destOrd="0" parTransId="{F53A6F55-A03C-48A3-82E0-91D3FDC69D26}" sibTransId="{32D5EB36-95DC-440B-BE33-F61909A67728}"/>
    <dgm:cxn modelId="{47958152-7759-4D40-8045-0FC44BEFC905}" srcId="{5F200DE3-324F-4A6A-B254-FBC9A03B5F60}" destId="{2D6B2FB4-AB59-488C-B03C-003109D8B50F}" srcOrd="2" destOrd="0" parTransId="{D9FB0F65-10B5-4219-B614-6951F6CC49A4}" sibTransId="{EFE43043-0D50-41A4-837D-FABA717C938A}"/>
    <dgm:cxn modelId="{B7AE03C5-F9F2-42AE-963E-63F4AB841E2B}" type="presOf" srcId="{4B9CDA40-C843-418D-8F71-71E763B060AC}" destId="{60203BE6-5385-4BBD-A21B-5E69970037A9}" srcOrd="0" destOrd="0" presId="urn:microsoft.com/office/officeart/2005/8/layout/radial5"/>
    <dgm:cxn modelId="{4FC86006-0EFF-4378-B907-CFF1475142F3}" type="presOf" srcId="{514E0274-9434-464D-BF1B-6864B748594F}" destId="{5D785D59-580A-48A5-A00C-B46CF1BF9AED}" srcOrd="0" destOrd="0" presId="urn:microsoft.com/office/officeart/2005/8/layout/radial5"/>
    <dgm:cxn modelId="{AE3C32CC-E8E4-4C85-9F27-16C351C1C554}" type="presOf" srcId="{D9FB0F65-10B5-4219-B614-6951F6CC49A4}" destId="{7518C983-F0D8-4E46-94D5-63B291BA9B36}" srcOrd="1" destOrd="0" presId="urn:microsoft.com/office/officeart/2005/8/layout/radial5"/>
    <dgm:cxn modelId="{4F88CC33-DB81-4E56-B042-74140D8DBD23}" type="presOf" srcId="{FB5B03E0-71B9-4BBA-92BB-09FF96E3DF2F}" destId="{17F2982F-5A98-4A7D-B4AD-6EC185281C94}" srcOrd="1" destOrd="0" presId="urn:microsoft.com/office/officeart/2005/8/layout/radial5"/>
    <dgm:cxn modelId="{7A086CCB-F6CE-4D3D-B79D-C4D461FEBEE7}" srcId="{5F200DE3-324F-4A6A-B254-FBC9A03B5F60}" destId="{514E0274-9434-464D-BF1B-6864B748594F}" srcOrd="3" destOrd="0" parTransId="{FB5B03E0-71B9-4BBA-92BB-09FF96E3DF2F}" sibTransId="{196738F9-F440-4813-BC83-10D4E7833E0A}"/>
    <dgm:cxn modelId="{28D841DE-08C4-47E0-8113-AC652EBECCE5}" type="presOf" srcId="{F53A6F55-A03C-48A3-82E0-91D3FDC69D26}" destId="{D90E81F8-753A-4DFC-AA31-024CADEA7667}" srcOrd="0" destOrd="0" presId="urn:microsoft.com/office/officeart/2005/8/layout/radial5"/>
    <dgm:cxn modelId="{E2B85AFF-D4EB-4B1C-812B-68D65013D840}" type="presOf" srcId="{257CEAF7-6400-4592-8602-C333344FE8AD}" destId="{10264FDD-0009-4BC9-8F5B-7FBEA467B958}" srcOrd="0" destOrd="0" presId="urn:microsoft.com/office/officeart/2005/8/layout/radial5"/>
    <dgm:cxn modelId="{A32DE8CE-8C94-476D-9312-9E60A6971FD2}" type="presOf" srcId="{96CE8DCE-3713-4BED-A2A6-0F52A67540A8}" destId="{302D8D9D-A37D-48E3-BB8D-7D701577EE4F}" srcOrd="0" destOrd="0" presId="urn:microsoft.com/office/officeart/2005/8/layout/radial5"/>
    <dgm:cxn modelId="{7330C350-6A55-4978-B674-55E0876016D3}" srcId="{8D661E9E-5F30-42F8-BA7A-C570DA51B9D1}" destId="{5F200DE3-324F-4A6A-B254-FBC9A03B5F60}" srcOrd="0" destOrd="0" parTransId="{38D824E6-94E7-4185-84E7-5F014232CADC}" sibTransId="{61E2AF48-449E-4604-A090-A5A9C2806602}"/>
    <dgm:cxn modelId="{2E6948AE-3E52-40A1-96D5-AFF7892FA8E7}" type="presOf" srcId="{2D6B2FB4-AB59-488C-B03C-003109D8B50F}" destId="{2859DAFC-D839-4DC3-855B-442DFEB559CC}" srcOrd="0" destOrd="0" presId="urn:microsoft.com/office/officeart/2005/8/layout/radial5"/>
    <dgm:cxn modelId="{C8E56BCF-FD6F-4F1C-AF99-4EBCB370D102}" type="presOf" srcId="{5F200DE3-324F-4A6A-B254-FBC9A03B5F60}" destId="{1EDCF523-F138-4089-B9C1-24FC98A9E321}" srcOrd="0" destOrd="0" presId="urn:microsoft.com/office/officeart/2005/8/layout/radial5"/>
    <dgm:cxn modelId="{AC95A2C7-1178-4E33-8915-71AC56698D6E}" type="presOf" srcId="{D9FB0F65-10B5-4219-B614-6951F6CC49A4}" destId="{979C9C1D-BA91-475E-B659-5768FF0D85E0}" srcOrd="0" destOrd="0" presId="urn:microsoft.com/office/officeart/2005/8/layout/radial5"/>
    <dgm:cxn modelId="{1F4C6BF0-E73B-4106-B676-16813A776C1F}" type="presParOf" srcId="{BA402C68-B637-4560-95C8-5C65DD29E570}" destId="{1EDCF523-F138-4089-B9C1-24FC98A9E321}" srcOrd="0" destOrd="0" presId="urn:microsoft.com/office/officeart/2005/8/layout/radial5"/>
    <dgm:cxn modelId="{80B7FF46-1B0F-48AC-8F45-D8A975344E52}" type="presParOf" srcId="{BA402C68-B637-4560-95C8-5C65DD29E570}" destId="{D90E81F8-753A-4DFC-AA31-024CADEA7667}" srcOrd="1" destOrd="0" presId="urn:microsoft.com/office/officeart/2005/8/layout/radial5"/>
    <dgm:cxn modelId="{049DB623-24BD-4473-9428-E0BDD651CB76}" type="presParOf" srcId="{D90E81F8-753A-4DFC-AA31-024CADEA7667}" destId="{46463D99-E790-45B7-94F6-9A4462DB992A}" srcOrd="0" destOrd="0" presId="urn:microsoft.com/office/officeart/2005/8/layout/radial5"/>
    <dgm:cxn modelId="{9A3838F3-C518-414E-81EF-FE0C56AC835A}" type="presParOf" srcId="{BA402C68-B637-4560-95C8-5C65DD29E570}" destId="{302D8D9D-A37D-48E3-BB8D-7D701577EE4F}" srcOrd="2" destOrd="0" presId="urn:microsoft.com/office/officeart/2005/8/layout/radial5"/>
    <dgm:cxn modelId="{B8F0F1F5-65CB-4290-BF75-339C6A1E12D8}" type="presParOf" srcId="{BA402C68-B637-4560-95C8-5C65DD29E570}" destId="{10264FDD-0009-4BC9-8F5B-7FBEA467B958}" srcOrd="3" destOrd="0" presId="urn:microsoft.com/office/officeart/2005/8/layout/radial5"/>
    <dgm:cxn modelId="{F8BF5A10-CF69-468B-BF95-63BE7EAA6934}" type="presParOf" srcId="{10264FDD-0009-4BC9-8F5B-7FBEA467B958}" destId="{CD1C1484-0B5F-4E7E-B12A-F22B98876DE1}" srcOrd="0" destOrd="0" presId="urn:microsoft.com/office/officeart/2005/8/layout/radial5"/>
    <dgm:cxn modelId="{C98F2314-37C0-4E85-816E-E6A57C5F263A}" type="presParOf" srcId="{BA402C68-B637-4560-95C8-5C65DD29E570}" destId="{60203BE6-5385-4BBD-A21B-5E69970037A9}" srcOrd="4" destOrd="0" presId="urn:microsoft.com/office/officeart/2005/8/layout/radial5"/>
    <dgm:cxn modelId="{F4F35E4C-7014-42D8-BC5E-B0AD97BE9AC1}" type="presParOf" srcId="{BA402C68-B637-4560-95C8-5C65DD29E570}" destId="{979C9C1D-BA91-475E-B659-5768FF0D85E0}" srcOrd="5" destOrd="0" presId="urn:microsoft.com/office/officeart/2005/8/layout/radial5"/>
    <dgm:cxn modelId="{EAFF85E0-3129-4D6F-B5E6-39793F3C5A07}" type="presParOf" srcId="{979C9C1D-BA91-475E-B659-5768FF0D85E0}" destId="{7518C983-F0D8-4E46-94D5-63B291BA9B36}" srcOrd="0" destOrd="0" presId="urn:microsoft.com/office/officeart/2005/8/layout/radial5"/>
    <dgm:cxn modelId="{AD3D676A-ADDE-4936-A277-888FAD79FE63}" type="presParOf" srcId="{BA402C68-B637-4560-95C8-5C65DD29E570}" destId="{2859DAFC-D839-4DC3-855B-442DFEB559CC}" srcOrd="6" destOrd="0" presId="urn:microsoft.com/office/officeart/2005/8/layout/radial5"/>
    <dgm:cxn modelId="{384D213B-A762-4E2B-A58F-AB6222E89B03}" type="presParOf" srcId="{BA402C68-B637-4560-95C8-5C65DD29E570}" destId="{7E79B7AC-D6D8-41A3-BD73-10BA4B5DDD80}" srcOrd="7" destOrd="0" presId="urn:microsoft.com/office/officeart/2005/8/layout/radial5"/>
    <dgm:cxn modelId="{E1B53E48-827C-41D5-8877-C25A0963C587}" type="presParOf" srcId="{7E79B7AC-D6D8-41A3-BD73-10BA4B5DDD80}" destId="{17F2982F-5A98-4A7D-B4AD-6EC185281C94}" srcOrd="0" destOrd="0" presId="urn:microsoft.com/office/officeart/2005/8/layout/radial5"/>
    <dgm:cxn modelId="{CB9B3370-C792-4506-AB1D-4A44B56208AD}" type="presParOf" srcId="{BA402C68-B637-4560-95C8-5C65DD29E570}" destId="{5D785D59-580A-48A5-A00C-B46CF1BF9AE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5FCAD-4126-4B98-B68F-8C5AD86408E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n-GB"/>
        </a:p>
      </dgm:t>
    </dgm:pt>
    <dgm:pt modelId="{985CC079-B05F-4E1F-B9A5-574C6F2D713C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 smtClean="0"/>
            <a:t>SKILLS</a:t>
          </a:r>
          <a:endParaRPr lang="en-GB" b="1" dirty="0"/>
        </a:p>
      </dgm:t>
    </dgm:pt>
    <dgm:pt modelId="{A6DD2B1A-D622-411E-873B-32705BA67AEF}" type="parTrans" cxnId="{7FF25B7C-CFC0-49FD-BB5D-201D92D6CD67}">
      <dgm:prSet/>
      <dgm:spPr/>
      <dgm:t>
        <a:bodyPr/>
        <a:lstStyle/>
        <a:p>
          <a:endParaRPr lang="en-GB"/>
        </a:p>
      </dgm:t>
    </dgm:pt>
    <dgm:pt modelId="{69CDE1AA-E401-4AB4-8862-D4EB1248E787}" type="sibTrans" cxnId="{7FF25B7C-CFC0-49FD-BB5D-201D92D6CD67}">
      <dgm:prSet/>
      <dgm:spPr/>
      <dgm:t>
        <a:bodyPr/>
        <a:lstStyle/>
        <a:p>
          <a:endParaRPr lang="en-GB"/>
        </a:p>
      </dgm:t>
    </dgm:pt>
    <dgm:pt modelId="{CDE76184-43F1-40E3-B9E2-B5D4DD8433F9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/>
            <a:t>RESEARCH</a:t>
          </a:r>
          <a:endParaRPr lang="en-GB" b="1" dirty="0"/>
        </a:p>
      </dgm:t>
    </dgm:pt>
    <dgm:pt modelId="{D6937894-D1D2-446F-8034-7836BC6A057B}" type="parTrans" cxnId="{9988B0F4-547A-43DB-A880-9BBBBBD8F9E9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6E97AF2F-4A71-4701-A400-B77A95AE7570}" type="sibTrans" cxnId="{9988B0F4-547A-43DB-A880-9BBBBBD8F9E9}">
      <dgm:prSet/>
      <dgm:spPr/>
      <dgm:t>
        <a:bodyPr/>
        <a:lstStyle/>
        <a:p>
          <a:endParaRPr lang="en-GB"/>
        </a:p>
      </dgm:t>
    </dgm:pt>
    <dgm:pt modelId="{5009776F-12BF-423D-A10A-9A60A1077FD7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/>
            <a:t>DEBATE</a:t>
          </a:r>
          <a:endParaRPr lang="en-GB" b="1" dirty="0"/>
        </a:p>
      </dgm:t>
    </dgm:pt>
    <dgm:pt modelId="{E5952DEB-12EF-44D8-9291-1EECC5ED8948}" type="parTrans" cxnId="{C10F0668-AAD9-4B25-85E6-A6C176882E86}">
      <dgm:prSet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CBF2009D-D57C-42A1-864C-9E12BB5094B4}" type="sibTrans" cxnId="{C10F0668-AAD9-4B25-85E6-A6C176882E86}">
      <dgm:prSet/>
      <dgm:spPr/>
      <dgm:t>
        <a:bodyPr/>
        <a:lstStyle/>
        <a:p>
          <a:endParaRPr lang="en-GB"/>
        </a:p>
      </dgm:t>
    </dgm:pt>
    <dgm:pt modelId="{CE53525F-77EB-48EE-99DD-4031351AEFDE}">
      <dgm:prSet phldrT="[Text]"/>
      <dgm:spPr/>
      <dgm:t>
        <a:bodyPr/>
        <a:lstStyle/>
        <a:p>
          <a:r>
            <a:rPr lang="en-GB" b="1" dirty="0" smtClean="0"/>
            <a:t>PARTICIPATION</a:t>
          </a:r>
          <a:endParaRPr lang="en-GB" b="1" dirty="0"/>
        </a:p>
      </dgm:t>
    </dgm:pt>
    <dgm:pt modelId="{77D6BEC9-DB04-4D83-95F8-F7EA7B12C36D}" type="parTrans" cxnId="{A400DFD3-CCD1-4FEE-8B4F-296C5D6A3D56}">
      <dgm:prSet/>
      <dgm:spPr/>
      <dgm:t>
        <a:bodyPr/>
        <a:lstStyle/>
        <a:p>
          <a:endParaRPr lang="en-GB"/>
        </a:p>
      </dgm:t>
    </dgm:pt>
    <dgm:pt modelId="{4AFE3487-AB1A-41C0-B599-42C61B2608FD}" type="sibTrans" cxnId="{A400DFD3-CCD1-4FEE-8B4F-296C5D6A3D56}">
      <dgm:prSet/>
      <dgm:spPr/>
      <dgm:t>
        <a:bodyPr/>
        <a:lstStyle/>
        <a:p>
          <a:endParaRPr lang="en-GB"/>
        </a:p>
      </dgm:t>
    </dgm:pt>
    <dgm:pt modelId="{6FFBAB1C-192E-43BF-B0E7-85E01AD6EAB7}" type="pres">
      <dgm:prSet presAssocID="{C075FCAD-4126-4B98-B68F-8C5AD86408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AA40A-BCA2-404B-B415-19A78FE78B90}" type="pres">
      <dgm:prSet presAssocID="{985CC079-B05F-4E1F-B9A5-574C6F2D713C}" presName="centerShape" presStyleLbl="node0" presStyleIdx="0" presStyleCnt="1"/>
      <dgm:spPr/>
      <dgm:t>
        <a:bodyPr/>
        <a:lstStyle/>
        <a:p>
          <a:endParaRPr lang="en-GB"/>
        </a:p>
      </dgm:t>
    </dgm:pt>
    <dgm:pt modelId="{817BDF8C-9360-4158-BCEF-179AF4CBED48}" type="pres">
      <dgm:prSet presAssocID="{D6937894-D1D2-446F-8034-7836BC6A057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359A139-F1ED-4361-8709-564A8C62E792}" type="pres">
      <dgm:prSet presAssocID="{CDE76184-43F1-40E3-B9E2-B5D4DD8433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F08C3-C99E-4BF0-BADF-64DE0F1BD120}" type="pres">
      <dgm:prSet presAssocID="{E5952DEB-12EF-44D8-9291-1EECC5ED894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FDC91FC-6C8F-41DC-8FCD-6A39A51232A3}" type="pres">
      <dgm:prSet presAssocID="{5009776F-12BF-423D-A10A-9A60A1077F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9181D-8321-4BAF-A433-900BA60C5E4C}" type="pres">
      <dgm:prSet presAssocID="{77D6BEC9-DB04-4D83-95F8-F7EA7B12C36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E5A7B34-429D-4A54-B208-0560F00650D1}" type="pres">
      <dgm:prSet presAssocID="{CE53525F-77EB-48EE-99DD-4031351AEF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0DFD3-CCD1-4FEE-8B4F-296C5D6A3D56}" srcId="{985CC079-B05F-4E1F-B9A5-574C6F2D713C}" destId="{CE53525F-77EB-48EE-99DD-4031351AEFDE}" srcOrd="2" destOrd="0" parTransId="{77D6BEC9-DB04-4D83-95F8-F7EA7B12C36D}" sibTransId="{4AFE3487-AB1A-41C0-B599-42C61B2608FD}"/>
    <dgm:cxn modelId="{2E796C94-03E6-4CBB-BC40-8281C8D89EA8}" type="presOf" srcId="{5009776F-12BF-423D-A10A-9A60A1077FD7}" destId="{DFDC91FC-6C8F-41DC-8FCD-6A39A51232A3}" srcOrd="0" destOrd="0" presId="urn:microsoft.com/office/officeart/2005/8/layout/radial4"/>
    <dgm:cxn modelId="{78EABA96-F82C-49EF-8ED4-8F5CB9F82483}" type="presOf" srcId="{985CC079-B05F-4E1F-B9A5-574C6F2D713C}" destId="{C15AA40A-BCA2-404B-B415-19A78FE78B90}" srcOrd="0" destOrd="0" presId="urn:microsoft.com/office/officeart/2005/8/layout/radial4"/>
    <dgm:cxn modelId="{4B44DF40-963D-46B4-8E8A-4EA9FA3AAFC3}" type="presOf" srcId="{77D6BEC9-DB04-4D83-95F8-F7EA7B12C36D}" destId="{B0F9181D-8321-4BAF-A433-900BA60C5E4C}" srcOrd="0" destOrd="0" presId="urn:microsoft.com/office/officeart/2005/8/layout/radial4"/>
    <dgm:cxn modelId="{7FF25B7C-CFC0-49FD-BB5D-201D92D6CD67}" srcId="{C075FCAD-4126-4B98-B68F-8C5AD86408EA}" destId="{985CC079-B05F-4E1F-B9A5-574C6F2D713C}" srcOrd="0" destOrd="0" parTransId="{A6DD2B1A-D622-411E-873B-32705BA67AEF}" sibTransId="{69CDE1AA-E401-4AB4-8862-D4EB1248E787}"/>
    <dgm:cxn modelId="{3A00548E-A408-44E5-BB47-07CF85074E7B}" type="presOf" srcId="{D6937894-D1D2-446F-8034-7836BC6A057B}" destId="{817BDF8C-9360-4158-BCEF-179AF4CBED48}" srcOrd="0" destOrd="0" presId="urn:microsoft.com/office/officeart/2005/8/layout/radial4"/>
    <dgm:cxn modelId="{C10F0668-AAD9-4B25-85E6-A6C176882E86}" srcId="{985CC079-B05F-4E1F-B9A5-574C6F2D713C}" destId="{5009776F-12BF-423D-A10A-9A60A1077FD7}" srcOrd="1" destOrd="0" parTransId="{E5952DEB-12EF-44D8-9291-1EECC5ED8948}" sibTransId="{CBF2009D-D57C-42A1-864C-9E12BB5094B4}"/>
    <dgm:cxn modelId="{763204DD-1D6D-49A6-A5DA-52A99FA8E5FE}" type="presOf" srcId="{CE53525F-77EB-48EE-99DD-4031351AEFDE}" destId="{9E5A7B34-429D-4A54-B208-0560F00650D1}" srcOrd="0" destOrd="0" presId="urn:microsoft.com/office/officeart/2005/8/layout/radial4"/>
    <dgm:cxn modelId="{9988B0F4-547A-43DB-A880-9BBBBBD8F9E9}" srcId="{985CC079-B05F-4E1F-B9A5-574C6F2D713C}" destId="{CDE76184-43F1-40E3-B9E2-B5D4DD8433F9}" srcOrd="0" destOrd="0" parTransId="{D6937894-D1D2-446F-8034-7836BC6A057B}" sibTransId="{6E97AF2F-4A71-4701-A400-B77A95AE7570}"/>
    <dgm:cxn modelId="{46AB88E0-D08C-4063-ABA1-A3AFC9E71191}" type="presOf" srcId="{E5952DEB-12EF-44D8-9291-1EECC5ED8948}" destId="{89EF08C3-C99E-4BF0-BADF-64DE0F1BD120}" srcOrd="0" destOrd="0" presId="urn:microsoft.com/office/officeart/2005/8/layout/radial4"/>
    <dgm:cxn modelId="{63908B3A-C7D5-4884-8587-7FCEB6094951}" type="presOf" srcId="{C075FCAD-4126-4B98-B68F-8C5AD86408EA}" destId="{6FFBAB1C-192E-43BF-B0E7-85E01AD6EAB7}" srcOrd="0" destOrd="0" presId="urn:microsoft.com/office/officeart/2005/8/layout/radial4"/>
    <dgm:cxn modelId="{2B4A13FD-3888-4EC8-9372-5B036959FE1F}" type="presOf" srcId="{CDE76184-43F1-40E3-B9E2-B5D4DD8433F9}" destId="{7359A139-F1ED-4361-8709-564A8C62E792}" srcOrd="0" destOrd="0" presId="urn:microsoft.com/office/officeart/2005/8/layout/radial4"/>
    <dgm:cxn modelId="{0C0BF492-31B3-45F6-9486-87B134CCAB74}" type="presParOf" srcId="{6FFBAB1C-192E-43BF-B0E7-85E01AD6EAB7}" destId="{C15AA40A-BCA2-404B-B415-19A78FE78B90}" srcOrd="0" destOrd="0" presId="urn:microsoft.com/office/officeart/2005/8/layout/radial4"/>
    <dgm:cxn modelId="{42A8BF69-8894-4679-9A1A-427B24B424F4}" type="presParOf" srcId="{6FFBAB1C-192E-43BF-B0E7-85E01AD6EAB7}" destId="{817BDF8C-9360-4158-BCEF-179AF4CBED48}" srcOrd="1" destOrd="0" presId="urn:microsoft.com/office/officeart/2005/8/layout/radial4"/>
    <dgm:cxn modelId="{C885AAFD-6DA6-4CDB-BDF5-A6557141B253}" type="presParOf" srcId="{6FFBAB1C-192E-43BF-B0E7-85E01AD6EAB7}" destId="{7359A139-F1ED-4361-8709-564A8C62E792}" srcOrd="2" destOrd="0" presId="urn:microsoft.com/office/officeart/2005/8/layout/radial4"/>
    <dgm:cxn modelId="{A56957F9-EBB7-472F-B521-ACD0255C4A85}" type="presParOf" srcId="{6FFBAB1C-192E-43BF-B0E7-85E01AD6EAB7}" destId="{89EF08C3-C99E-4BF0-BADF-64DE0F1BD120}" srcOrd="3" destOrd="0" presId="urn:microsoft.com/office/officeart/2005/8/layout/radial4"/>
    <dgm:cxn modelId="{4E976BB8-9333-43B2-A7D4-1594CAB2FC29}" type="presParOf" srcId="{6FFBAB1C-192E-43BF-B0E7-85E01AD6EAB7}" destId="{DFDC91FC-6C8F-41DC-8FCD-6A39A51232A3}" srcOrd="4" destOrd="0" presId="urn:microsoft.com/office/officeart/2005/8/layout/radial4"/>
    <dgm:cxn modelId="{4B3727C4-6EA0-4EB9-B75D-CE57DED64E16}" type="presParOf" srcId="{6FFBAB1C-192E-43BF-B0E7-85E01AD6EAB7}" destId="{B0F9181D-8321-4BAF-A433-900BA60C5E4C}" srcOrd="5" destOrd="0" presId="urn:microsoft.com/office/officeart/2005/8/layout/radial4"/>
    <dgm:cxn modelId="{4C278701-12A5-4607-A913-12B2029E31C7}" type="presParOf" srcId="{6FFBAB1C-192E-43BF-B0E7-85E01AD6EAB7}" destId="{9E5A7B34-429D-4A54-B208-0560F00650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F523-F138-4089-B9C1-24FC98A9E321}">
      <dsp:nvSpPr>
        <dsp:cNvPr id="0" name=""/>
        <dsp:cNvSpPr/>
      </dsp:nvSpPr>
      <dsp:spPr>
        <a:xfrm>
          <a:off x="3370797" y="1989049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Democracy</a:t>
          </a:r>
          <a:endParaRPr lang="en-GB" sz="1400" b="1" kern="1200" dirty="0"/>
        </a:p>
      </dsp:txBody>
      <dsp:txXfrm>
        <a:off x="3579451" y="2197703"/>
        <a:ext cx="1007473" cy="1007473"/>
      </dsp:txXfrm>
    </dsp:sp>
    <dsp:sp modelId="{D90E81F8-753A-4DFC-AA31-024CADEA7667}">
      <dsp:nvSpPr>
        <dsp:cNvPr id="0" name=""/>
        <dsp:cNvSpPr/>
      </dsp:nvSpPr>
      <dsp:spPr>
        <a:xfrm rot="16200000">
          <a:off x="4006598" y="1606663"/>
          <a:ext cx="15317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029575" y="1726525"/>
        <a:ext cx="107225" cy="290655"/>
      </dsp:txXfrm>
    </dsp:sp>
    <dsp:sp modelId="{302D8D9D-A37D-48E3-BB8D-7D701577EE4F}">
      <dsp:nvSpPr>
        <dsp:cNvPr id="0" name=""/>
        <dsp:cNvSpPr/>
      </dsp:nvSpPr>
      <dsp:spPr>
        <a:xfrm>
          <a:off x="3090642" y="-285057"/>
          <a:ext cx="1985090" cy="19850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Best case scenario in 5 years</a:t>
          </a:r>
          <a:endParaRPr lang="en-GB" sz="2000" b="1" kern="1200" dirty="0"/>
        </a:p>
      </dsp:txBody>
      <dsp:txXfrm>
        <a:off x="3381352" y="5653"/>
        <a:ext cx="1403670" cy="1403670"/>
      </dsp:txXfrm>
    </dsp:sp>
    <dsp:sp modelId="{10264FDD-0009-4BC9-8F5B-7FBEA467B958}">
      <dsp:nvSpPr>
        <dsp:cNvPr id="0" name=""/>
        <dsp:cNvSpPr/>
      </dsp:nvSpPr>
      <dsp:spPr>
        <a:xfrm>
          <a:off x="4859590" y="2459227"/>
          <a:ext cx="15420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859590" y="2556112"/>
        <a:ext cx="107946" cy="290655"/>
      </dsp:txXfrm>
    </dsp:sp>
    <dsp:sp modelId="{60203BE6-5385-4BBD-A21B-5E69970037A9}">
      <dsp:nvSpPr>
        <dsp:cNvPr id="0" name=""/>
        <dsp:cNvSpPr/>
      </dsp:nvSpPr>
      <dsp:spPr>
        <a:xfrm>
          <a:off x="5086539" y="1710839"/>
          <a:ext cx="1981201" cy="1981201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Questions and barriers</a:t>
          </a:r>
          <a:endParaRPr lang="en-GB" sz="2000" b="1" kern="1200" dirty="0"/>
        </a:p>
      </dsp:txBody>
      <dsp:txXfrm>
        <a:off x="5376679" y="2000979"/>
        <a:ext cx="1400921" cy="1400921"/>
      </dsp:txXfrm>
    </dsp:sp>
    <dsp:sp modelId="{979C9C1D-BA91-475E-B659-5768FF0D85E0}">
      <dsp:nvSpPr>
        <dsp:cNvPr id="0" name=""/>
        <dsp:cNvSpPr/>
      </dsp:nvSpPr>
      <dsp:spPr>
        <a:xfrm rot="5400000">
          <a:off x="4010782" y="3304134"/>
          <a:ext cx="14481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032504" y="3379298"/>
        <a:ext cx="101368" cy="290655"/>
      </dsp:txXfrm>
    </dsp:sp>
    <dsp:sp modelId="{2859DAFC-D839-4DC3-855B-442DFEB559CC}">
      <dsp:nvSpPr>
        <dsp:cNvPr id="0" name=""/>
        <dsp:cNvSpPr/>
      </dsp:nvSpPr>
      <dsp:spPr>
        <a:xfrm>
          <a:off x="3074856" y="3687060"/>
          <a:ext cx="2016663" cy="201666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Worst case scenario in 5 years</a:t>
          </a:r>
          <a:endParaRPr lang="en-GB" sz="2000" b="1" kern="1200" dirty="0"/>
        </a:p>
      </dsp:txBody>
      <dsp:txXfrm>
        <a:off x="3370189" y="3982393"/>
        <a:ext cx="1425997" cy="1425997"/>
      </dsp:txXfrm>
    </dsp:sp>
    <dsp:sp modelId="{7E79B7AC-D6D8-41A3-BD73-10BA4B5DDD80}">
      <dsp:nvSpPr>
        <dsp:cNvPr id="0" name=""/>
        <dsp:cNvSpPr/>
      </dsp:nvSpPr>
      <dsp:spPr>
        <a:xfrm rot="10800000">
          <a:off x="3181359" y="2459227"/>
          <a:ext cx="13386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221520" y="2556112"/>
        <a:ext cx="93708" cy="290655"/>
      </dsp:txXfrm>
    </dsp:sp>
    <dsp:sp modelId="{5D785D59-580A-48A5-A00C-B46CF1BF9AED}">
      <dsp:nvSpPr>
        <dsp:cNvPr id="0" name=""/>
        <dsp:cNvSpPr/>
      </dsp:nvSpPr>
      <dsp:spPr>
        <a:xfrm>
          <a:off x="1060259" y="1672463"/>
          <a:ext cx="2057954" cy="205795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What does political literacy look like in your setting?</a:t>
          </a:r>
          <a:endParaRPr lang="en-GB" sz="2000" b="1" kern="1200" dirty="0"/>
        </a:p>
      </dsp:txBody>
      <dsp:txXfrm>
        <a:off x="1361639" y="1973843"/>
        <a:ext cx="1455194" cy="1455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AA40A-BCA2-404B-B415-19A78FE78B90}">
      <dsp:nvSpPr>
        <dsp:cNvPr id="0" name=""/>
        <dsp:cNvSpPr/>
      </dsp:nvSpPr>
      <dsp:spPr>
        <a:xfrm>
          <a:off x="2773297" y="1863155"/>
          <a:ext cx="1563534" cy="156353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SKILLS</a:t>
          </a:r>
          <a:endParaRPr lang="en-GB" sz="2300" b="1" kern="1200" dirty="0"/>
        </a:p>
      </dsp:txBody>
      <dsp:txXfrm>
        <a:off x="3002271" y="2092129"/>
        <a:ext cx="1105586" cy="1105586"/>
      </dsp:txXfrm>
    </dsp:sp>
    <dsp:sp modelId="{817BDF8C-9360-4158-BCEF-179AF4CBED48}">
      <dsp:nvSpPr>
        <dsp:cNvPr id="0" name=""/>
        <dsp:cNvSpPr/>
      </dsp:nvSpPr>
      <dsp:spPr>
        <a:xfrm rot="12900000">
          <a:off x="1767099" y="1589886"/>
          <a:ext cx="1198826" cy="445607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9A139-F1ED-4361-8709-564A8C62E792}">
      <dsp:nvSpPr>
        <dsp:cNvPr id="0" name=""/>
        <dsp:cNvSpPr/>
      </dsp:nvSpPr>
      <dsp:spPr>
        <a:xfrm>
          <a:off x="1132823" y="874737"/>
          <a:ext cx="1485357" cy="118828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RESEARCH</a:t>
          </a:r>
          <a:endParaRPr lang="en-GB" sz="1400" b="1" kern="1200" dirty="0"/>
        </a:p>
      </dsp:txBody>
      <dsp:txXfrm>
        <a:off x="1167627" y="909541"/>
        <a:ext cx="1415749" cy="1118677"/>
      </dsp:txXfrm>
    </dsp:sp>
    <dsp:sp modelId="{89EF08C3-C99E-4BF0-BADF-64DE0F1BD120}">
      <dsp:nvSpPr>
        <dsp:cNvPr id="0" name=""/>
        <dsp:cNvSpPr/>
      </dsp:nvSpPr>
      <dsp:spPr>
        <a:xfrm rot="16200000">
          <a:off x="2955651" y="971165"/>
          <a:ext cx="1198826" cy="445607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91FC-6C8F-41DC-8FCD-6A39A51232A3}">
      <dsp:nvSpPr>
        <dsp:cNvPr id="0" name=""/>
        <dsp:cNvSpPr/>
      </dsp:nvSpPr>
      <dsp:spPr>
        <a:xfrm>
          <a:off x="2812385" y="413"/>
          <a:ext cx="1485357" cy="11882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DEBATE</a:t>
          </a:r>
          <a:endParaRPr lang="en-GB" sz="1400" b="1" kern="1200" dirty="0"/>
        </a:p>
      </dsp:txBody>
      <dsp:txXfrm>
        <a:off x="2847189" y="35217"/>
        <a:ext cx="1415749" cy="1118677"/>
      </dsp:txXfrm>
    </dsp:sp>
    <dsp:sp modelId="{B0F9181D-8321-4BAF-A433-900BA60C5E4C}">
      <dsp:nvSpPr>
        <dsp:cNvPr id="0" name=""/>
        <dsp:cNvSpPr/>
      </dsp:nvSpPr>
      <dsp:spPr>
        <a:xfrm rot="19500000">
          <a:off x="4144202" y="1589886"/>
          <a:ext cx="1198826" cy="445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A7B34-429D-4A54-B208-0560F00650D1}">
      <dsp:nvSpPr>
        <dsp:cNvPr id="0" name=""/>
        <dsp:cNvSpPr/>
      </dsp:nvSpPr>
      <dsp:spPr>
        <a:xfrm>
          <a:off x="4491948" y="874737"/>
          <a:ext cx="1485357" cy="11882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PARTICIPATION</a:t>
          </a:r>
          <a:endParaRPr lang="en-GB" sz="1400" b="1" kern="1200" dirty="0"/>
        </a:p>
      </dsp:txBody>
      <dsp:txXfrm>
        <a:off x="4526752" y="909541"/>
        <a:ext cx="1415749" cy="1118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g.ed.ac.uk/__data/assets/pdf_file/0019/171109/Briefing_-_Scotland_and_the_Process_of_Constitutional_Change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.ac.uk/schools/socialpolitical/research/politics/stevensontrust/newsandevents/headline_404844_en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.ac.uk/schools/socialpolitical/research/politics/stevensontrust/newsandevents/headline_404844_en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http://www.theguardian.com/politics/datablog/2015/jun/18/votes-for-16--and-17-year-olds-where-else-outside-scotland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0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</a:t>
            </a:r>
            <a:r>
              <a:rPr lang="en-US" baseline="0" dirty="0" smtClean="0"/>
              <a:t> with Scotland and the rest of the UK</a:t>
            </a:r>
            <a:endParaRPr lang="en-US" dirty="0" smtClean="0"/>
          </a:p>
          <a:p>
            <a:r>
              <a:rPr lang="en-US" dirty="0" smtClean="0"/>
              <a:t>REFERENDUM</a:t>
            </a:r>
            <a:r>
              <a:rPr lang="en-US" baseline="0" dirty="0" smtClean="0"/>
              <a:t> HAS NOT MADE POLITICS ‘EASIER’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http://www.aog.ed.ac.uk/news/last_3_months6/new_aog_briefing_on_votes_at_16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9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ATTITUDES</a:t>
            </a:r>
            <a:r>
              <a:rPr lang="en-US" baseline="0" dirty="0" smtClean="0"/>
              <a:t> TO THE REST OF THE UK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http://www.aog.ed.ac.uk/news/last_3_months6/new_aog_briefing_on_votes_at_16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9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</a:t>
            </a:r>
            <a:r>
              <a:rPr lang="en-US" baseline="0" dirty="0" smtClean="0"/>
              <a:t> DIFFERENCES IN THESE 4 KEY AREAS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More Scottish 16-17 year olds think it makes a difference who you elect (the power of the vote)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More Scottish 16-17 year olds think they are ready for the vote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More Scottish 16-17 year olds are active politically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More Scottish 16-17 year olds use a larger variety of information sources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3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GB" dirty="0" smtClean="0">
                <a:hlinkClick r:id="rId3"/>
              </a:rPr>
              <a:t>http://www.aog.ed.ac.uk/__data/assets/pdf_file/0019/171109/Briefing_-_Scotland_and_the_Process_of_Constitutional_Change.pdf</a:t>
            </a:r>
            <a:endParaRPr lang="en-GB" dirty="0" smtClean="0"/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/>
              <a:t>http://www.aog.ed.ac.uk/news/last_3_months6/new_aog_briefing_on_votes_at_16</a:t>
            </a:r>
          </a:p>
          <a:p>
            <a:endParaRPr lang="en-GB" dirty="0" smtClean="0"/>
          </a:p>
          <a:p>
            <a:r>
              <a:rPr lang="en-GB" dirty="0" smtClean="0"/>
              <a:t>UK wide online panel  based survey which also investigated the lasting effects from early enfranchisement experience in referendum for Scottish 16-17yearolds.</a:t>
            </a:r>
          </a:p>
          <a:p>
            <a:r>
              <a:rPr lang="en-GB" dirty="0" smtClean="0"/>
              <a:t>Conducted February 2015</a:t>
            </a:r>
          </a:p>
          <a:p>
            <a:endParaRPr lang="en-GB" dirty="0" smtClean="0"/>
          </a:p>
          <a:p>
            <a:r>
              <a:rPr lang="en-GB" i="1" dirty="0" smtClean="0"/>
              <a:t>Jan </a:t>
            </a:r>
            <a:r>
              <a:rPr lang="en-GB" i="1" dirty="0" err="1" smtClean="0"/>
              <a:t>Eichhorn</a:t>
            </a:r>
            <a:r>
              <a:rPr lang="en-GB" i="1" dirty="0" smtClean="0"/>
              <a:t>, Daniel </a:t>
            </a:r>
            <a:r>
              <a:rPr lang="en-GB" i="1" dirty="0" err="1" smtClean="0"/>
              <a:t>Kenealy</a:t>
            </a:r>
            <a:r>
              <a:rPr lang="en-GB" i="1" dirty="0" smtClean="0"/>
              <a:t>, Richard Parry, Lindsay Paterson &amp; Alexandra </a:t>
            </a:r>
            <a:r>
              <a:rPr lang="en-GB" i="1" dirty="0" err="1" smtClean="0"/>
              <a:t>Remond</a:t>
            </a:r>
            <a:endParaRPr lang="en-GB" i="1" dirty="0" smtClean="0"/>
          </a:p>
          <a:p>
            <a:r>
              <a:rPr lang="en-GB" i="1" dirty="0" smtClean="0"/>
              <a:t>University of Edinburgh</a:t>
            </a:r>
          </a:p>
          <a:p>
            <a:r>
              <a:rPr lang="en-GB" i="1" dirty="0" smtClean="0"/>
              <a:t>School of Social and Political Science (Social Policy)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65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Skills</a:t>
            </a:r>
            <a:r>
              <a:rPr lang="en-GB" baseline="0" dirty="0" smtClean="0"/>
              <a:t> progression in political literacy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1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Planning for assessment evidence</a:t>
            </a:r>
            <a:r>
              <a:rPr lang="en-GB" baseline="0" dirty="0" smtClean="0"/>
              <a:t> in political literacy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2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Create a carousel activity with the four headings</a:t>
            </a:r>
            <a:r>
              <a:rPr lang="en-GB" baseline="0" dirty="0" smtClean="0"/>
              <a:t> on different sheets of paper. Participants use post-it notes to 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9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http://www.electoralcommission.org.uk/find-information-by-subject/elections-and-referendums/past-elections-and-referendums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3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http://www.scottish.parliament.uk/parliamentarybusiness/CurrentCommittees/85740.aspx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2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http://www.gla.ac.uk/schools/socialpolitical/research/politics/stevensontrust/newsandevents/headline_404844_en.html</a:t>
            </a:r>
            <a:endParaRPr lang="en-GB" dirty="0" smtClean="0"/>
          </a:p>
          <a:p>
            <a:r>
              <a:rPr lang="en-US" dirty="0" smtClean="0"/>
              <a:t>Source:</a:t>
            </a:r>
          </a:p>
          <a:p>
            <a:r>
              <a:rPr lang="en-US" dirty="0" smtClean="0"/>
              <a:t>Schools,</a:t>
            </a:r>
            <a:r>
              <a:rPr lang="en-US" baseline="0" dirty="0" smtClean="0"/>
              <a:t> political literacy and the 2014 Scottish referendum (2015)</a:t>
            </a:r>
          </a:p>
          <a:p>
            <a:r>
              <a:rPr lang="en-US" baseline="0" dirty="0" smtClean="0"/>
              <a:t>Stevenson Citizenship Trust, University of Glasgow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 dirty="0" smtClean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http://www.gla.ac.uk/schools/socialpolitical/research/politics/stevensontrust/newsandevents/headline_404844_en.html</a:t>
            </a:r>
            <a:endParaRPr lang="en-GB" dirty="0" smtClean="0"/>
          </a:p>
          <a:p>
            <a:r>
              <a:rPr lang="en-US" dirty="0" smtClean="0"/>
              <a:t>Source:</a:t>
            </a:r>
          </a:p>
          <a:p>
            <a:r>
              <a:rPr lang="en-US" dirty="0" smtClean="0"/>
              <a:t>Schools,</a:t>
            </a:r>
            <a:r>
              <a:rPr lang="en-US" baseline="0" dirty="0" smtClean="0"/>
              <a:t> political literacy and the 2014 Scottish referendum (2015)</a:t>
            </a:r>
          </a:p>
          <a:p>
            <a:r>
              <a:rPr lang="en-US" baseline="0" dirty="0" smtClean="0"/>
              <a:t>Stevenson Citizenship Trust, University of Glasgow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1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</a:t>
            </a:r>
            <a:r>
              <a:rPr lang="en-US" baseline="0" dirty="0" smtClean="0"/>
              <a:t> VOTER TURNOUT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http://www.aog.ed.ac.uk/news/last_3_months6/new_aog_briefing_on_votes_at_16</a:t>
            </a:r>
          </a:p>
          <a:p>
            <a:endParaRPr lang="en-GB" dirty="0" smtClean="0"/>
          </a:p>
          <a:p>
            <a:r>
              <a:rPr lang="en-GB" dirty="0" smtClean="0"/>
              <a:t>UK wide online panel  based survey which also investigated the lasting effects from early enfranchisement experience in referendum for Scottish 16-17yearolds.</a:t>
            </a:r>
          </a:p>
          <a:p>
            <a:r>
              <a:rPr lang="en-GB" dirty="0" smtClean="0"/>
              <a:t>Conducted February 2015</a:t>
            </a:r>
          </a:p>
          <a:p>
            <a:endParaRPr lang="en-GB" dirty="0" smtClean="0"/>
          </a:p>
          <a:p>
            <a:r>
              <a:rPr lang="en-GB" i="1" dirty="0" smtClean="0"/>
              <a:t>Jan </a:t>
            </a:r>
            <a:r>
              <a:rPr lang="en-GB" i="1" dirty="0" err="1" smtClean="0"/>
              <a:t>Eichhorn</a:t>
            </a:r>
            <a:r>
              <a:rPr lang="en-GB" i="1" dirty="0" smtClean="0"/>
              <a:t>, Daniel </a:t>
            </a:r>
            <a:r>
              <a:rPr lang="en-GB" i="1" dirty="0" err="1" smtClean="0"/>
              <a:t>Kenealy</a:t>
            </a:r>
            <a:r>
              <a:rPr lang="en-GB" i="1" dirty="0" smtClean="0"/>
              <a:t>, Richard Parry, Lindsay Paterson &amp; Alexandra </a:t>
            </a:r>
            <a:r>
              <a:rPr lang="en-GB" i="1" dirty="0" err="1" smtClean="0"/>
              <a:t>Remond</a:t>
            </a:r>
            <a:endParaRPr lang="en-GB" i="1" dirty="0" smtClean="0"/>
          </a:p>
          <a:p>
            <a:r>
              <a:rPr lang="en-GB" i="1" dirty="0" smtClean="0"/>
              <a:t>University of Edinburgh</a:t>
            </a:r>
          </a:p>
          <a:p>
            <a:r>
              <a:rPr lang="en-GB" i="1" dirty="0" smtClean="0"/>
              <a:t>School of Social and Political Science (Social Policy)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ACTIVE CITIZENS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http://www.aog.ed.ac.uk/news/last_3_months6/new_aog_briefing_on_votes_at_16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8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UNSATISFACTION WITH</a:t>
            </a:r>
            <a:r>
              <a:rPr lang="en-US" baseline="0" dirty="0" smtClean="0"/>
              <a:t> DEMOCRACY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http://www.aog.ed.ac.uk/news/last_3_months6/new_aog_briefing_on_votes_at_16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political literacy?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is political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literacy?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7751" tIns="38876" rIns="77751" bIns="38876"/>
          <a:lstStyle/>
          <a:p>
            <a:fld id="{B1247778-BD86-A248-B1A0-CDA8144E2B1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7751" tIns="38876" rIns="77751" bIns="3887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7751" tIns="38876" rIns="77751" bIns="38876"/>
          <a:lstStyle/>
          <a:p>
            <a:fld id="{97B4CAB2-B298-734E-ACE4-C7397714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political literacy?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D336BD2-1A59-704A-82C1-A11B3BC8D577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A84CFD8-2F2E-504A-BA85-2D06A8B91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political literacy?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political literacy?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political literacy?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is political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literacy?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is political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literacy?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is political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literacy?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is political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literacy?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political literacy?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51" y="303141"/>
            <a:ext cx="2275019" cy="1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ucation.gov.scot/" TargetMode="External"/><Relationship Id="rId5" Type="http://schemas.openxmlformats.org/officeDocument/2006/relationships/hyperlink" Target="mailto:enquiries@educationscotland.gsi.gov.uk" TargetMode="Externa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ducationscotland.gov.uk/youdecide/about.as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66532" y="2289451"/>
            <a:ext cx="106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ABB5"/>
                </a:solidFill>
              </a:rPr>
              <a:t>What is Political Literacy?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66532" y="3049649"/>
            <a:ext cx="10633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B3D236"/>
                </a:solidFill>
              </a:rPr>
              <a:t>Professional Learning Resource for Practitioners</a:t>
            </a:r>
            <a:endParaRPr lang="en-US" sz="2000" b="1" dirty="0">
              <a:solidFill>
                <a:srgbClr val="B3D236"/>
              </a:solidFill>
            </a:endParaRPr>
          </a:p>
        </p:txBody>
      </p:sp>
      <p:pic>
        <p:nvPicPr>
          <p:cNvPr id="11" name="Picture 10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66532" y="501404"/>
            <a:ext cx="3392718" cy="14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evidence to suggest there was a </a:t>
            </a:r>
            <a:br>
              <a:rPr lang="en-US" dirty="0" smtClean="0"/>
            </a:br>
            <a:r>
              <a:rPr lang="en-US" dirty="0" smtClean="0"/>
              <a:t>referendum effect.</a:t>
            </a:r>
            <a:endParaRPr lang="en-US" dirty="0"/>
          </a:p>
        </p:txBody>
      </p:sp>
      <p:pic>
        <p:nvPicPr>
          <p:cNvPr id="4" name="Content Placeholder 3" descr="20090613-IMG_0034 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216" r="-482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273050"/>
            <a:ext cx="6374296" cy="1162050"/>
          </a:xfrm>
        </p:spPr>
        <p:txBody>
          <a:bodyPr/>
          <a:lstStyle/>
          <a:p>
            <a:r>
              <a:rPr lang="en-GB" sz="3200" dirty="0" smtClean="0"/>
              <a:t>VOTING PARTICIPATION IN 2015 GENERAL ELECTION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160711"/>
              </p:ext>
            </p:extLst>
          </p:nvPr>
        </p:nvGraphicFramePr>
        <p:xfrm>
          <a:off x="3256517" y="1744041"/>
          <a:ext cx="8180109" cy="4294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8587"/>
                <a:gridCol w="1168587"/>
                <a:gridCol w="1168587"/>
                <a:gridCol w="1168587"/>
                <a:gridCol w="1168587"/>
                <a:gridCol w="1168587"/>
                <a:gridCol w="1168587"/>
              </a:tblGrid>
              <a:tr h="852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18-19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20-24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25-44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45-64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 or older</a:t>
                      </a: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All ages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England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63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Scotland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76</a:t>
                      </a:r>
                      <a:endParaRPr lang="en-GB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Northern</a:t>
                      </a:r>
                      <a:r>
                        <a:rPr lang="en-GB" b="1" baseline="0" dirty="0" smtClean="0"/>
                        <a:t> </a:t>
                      </a:r>
                    </a:p>
                    <a:p>
                      <a:pPr algn="ctr"/>
                      <a:r>
                        <a:rPr lang="en-GB" b="1" baseline="0" dirty="0" smtClean="0"/>
                        <a:t>Ireland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55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Wales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64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UK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65</a:t>
                      </a:r>
                      <a:endParaRPr lang="en-GB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2531164" cy="4691063"/>
          </a:xfrm>
        </p:spPr>
        <p:txBody>
          <a:bodyPr/>
          <a:lstStyle/>
          <a:p>
            <a:pPr algn="ctr"/>
            <a:r>
              <a:rPr lang="en-GB" sz="2000" b="1" dirty="0" smtClean="0"/>
              <a:t>HIGHER VOTER TURNOUT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The percentage of 18 – 19 year olds certain to vote by nation and age.</a:t>
            </a:r>
          </a:p>
          <a:p>
            <a:endParaRPr lang="en-GB" sz="2000" b="1" dirty="0" smtClean="0"/>
          </a:p>
          <a:p>
            <a:r>
              <a:rPr lang="en-GB" sz="2000" i="1" dirty="0" smtClean="0"/>
              <a:t>(Restricted to those eligible to vote)</a:t>
            </a:r>
          </a:p>
          <a:p>
            <a:endParaRPr lang="en-GB" sz="2000" i="1" dirty="0" smtClean="0"/>
          </a:p>
          <a:p>
            <a:endParaRPr lang="en-GB" sz="2000" i="1" dirty="0" smtClean="0"/>
          </a:p>
          <a:p>
            <a:endParaRPr lang="en-GB" sz="2000" i="1" dirty="0" smtClean="0"/>
          </a:p>
          <a:p>
            <a:r>
              <a:rPr lang="en-GB" sz="1600" i="1" dirty="0"/>
              <a:t>* sample size too small</a:t>
            </a:r>
          </a:p>
          <a:p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9656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POLITICAL ACTION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837"/>
              </p:ext>
            </p:extLst>
          </p:nvPr>
        </p:nvGraphicFramePr>
        <p:xfrm>
          <a:off x="3256517" y="1744041"/>
          <a:ext cx="8180109" cy="4294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8587"/>
                <a:gridCol w="1168587"/>
                <a:gridCol w="1168587"/>
                <a:gridCol w="1168587"/>
                <a:gridCol w="1168587"/>
                <a:gridCol w="1168587"/>
                <a:gridCol w="1168587"/>
              </a:tblGrid>
              <a:tr h="852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18-19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20-24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25-44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45-64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 or older</a:t>
                      </a: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All ages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England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56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Scotland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</a:t>
                      </a:r>
                      <a:endParaRPr lang="en-GB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63</a:t>
                      </a:r>
                      <a:endParaRPr lang="en-GB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Northern</a:t>
                      </a:r>
                      <a:r>
                        <a:rPr lang="en-GB" b="1" baseline="0" dirty="0" smtClean="0"/>
                        <a:t> </a:t>
                      </a:r>
                    </a:p>
                    <a:p>
                      <a:pPr algn="ctr"/>
                      <a:r>
                        <a:rPr lang="en-GB" b="1" baseline="0" dirty="0" smtClean="0"/>
                        <a:t>Ireland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57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Wales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59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UK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58</a:t>
                      </a:r>
                      <a:endParaRPr lang="en-GB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2531164" cy="4691063"/>
          </a:xfrm>
        </p:spPr>
        <p:txBody>
          <a:bodyPr/>
          <a:lstStyle/>
          <a:p>
            <a:pPr algn="ctr"/>
            <a:r>
              <a:rPr lang="en-GB" sz="2000" b="1" dirty="0" smtClean="0"/>
              <a:t>MORE ACTIVE CITIZENS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The percentage of 18 – 19 year olds taken part in any political action, by nation and age.</a:t>
            </a:r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r>
              <a:rPr lang="en-GB" sz="1600" i="1" dirty="0" smtClean="0"/>
              <a:t>Signing a petition, writing to an MP, taking part in a boycott or taking part in a demonstration</a:t>
            </a:r>
          </a:p>
          <a:p>
            <a:r>
              <a:rPr lang="en-GB" sz="2000" i="1" dirty="0" smtClean="0"/>
              <a:t>* </a:t>
            </a:r>
            <a:r>
              <a:rPr lang="en-GB" sz="1600" i="1" dirty="0" smtClean="0"/>
              <a:t>sample size too small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7029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273050"/>
            <a:ext cx="7580243" cy="1162050"/>
          </a:xfrm>
        </p:spPr>
        <p:txBody>
          <a:bodyPr/>
          <a:lstStyle/>
          <a:p>
            <a:r>
              <a:rPr lang="en-GB" sz="3200" dirty="0" smtClean="0"/>
              <a:t>SATISFACTION WITH DEMOCRACY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138699"/>
              </p:ext>
            </p:extLst>
          </p:nvPr>
        </p:nvGraphicFramePr>
        <p:xfrm>
          <a:off x="3256517" y="1744041"/>
          <a:ext cx="8180109" cy="4294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8587"/>
                <a:gridCol w="1168587"/>
                <a:gridCol w="1168587"/>
                <a:gridCol w="1168587"/>
                <a:gridCol w="1168587"/>
                <a:gridCol w="1168587"/>
                <a:gridCol w="1168587"/>
              </a:tblGrid>
              <a:tr h="852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18-19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20-24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25-44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45-64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 or older</a:t>
                      </a: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All ages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England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25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Scotland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22</a:t>
                      </a:r>
                      <a:endParaRPr lang="en-GB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Northern</a:t>
                      </a:r>
                      <a:r>
                        <a:rPr lang="en-GB" b="1" baseline="0" dirty="0" smtClean="0"/>
                        <a:t> </a:t>
                      </a:r>
                    </a:p>
                    <a:p>
                      <a:pPr algn="ctr"/>
                      <a:r>
                        <a:rPr lang="en-GB" b="1" baseline="0" dirty="0" smtClean="0"/>
                        <a:t>Ireland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17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Wales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18</a:t>
                      </a:r>
                      <a:endParaRPr lang="en-GB" b="1" dirty="0"/>
                    </a:p>
                  </a:txBody>
                  <a:tcPr anchor="ctr"/>
                </a:tc>
              </a:tr>
              <a:tr h="67607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UK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23</a:t>
                      </a:r>
                      <a:endParaRPr lang="en-GB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2531164" cy="4691063"/>
          </a:xfrm>
        </p:spPr>
        <p:txBody>
          <a:bodyPr/>
          <a:lstStyle/>
          <a:p>
            <a:pPr algn="ctr"/>
            <a:r>
              <a:rPr lang="en-GB" sz="2000" b="1" i="1" u="sng" dirty="0" smtClean="0"/>
              <a:t>BUT</a:t>
            </a:r>
            <a:r>
              <a:rPr lang="en-GB" sz="2000" b="1" dirty="0" smtClean="0"/>
              <a:t> </a:t>
            </a:r>
          </a:p>
          <a:p>
            <a:pPr algn="ctr"/>
            <a:r>
              <a:rPr lang="en-GB" sz="2000" b="1" dirty="0" smtClean="0"/>
              <a:t>UNIVERSAL</a:t>
            </a:r>
          </a:p>
          <a:p>
            <a:pPr algn="ctr"/>
            <a:r>
              <a:rPr lang="en-GB" sz="2000" b="1" dirty="0" smtClean="0"/>
              <a:t>DISSATISFACTION WITH DEMOCRACY!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Percentage </a:t>
            </a:r>
            <a:r>
              <a:rPr lang="en-GB" sz="2000" b="1" dirty="0"/>
              <a:t>‘very’ or ‘rather’ satisfied with democracy in Britain, by nation and age</a:t>
            </a:r>
            <a:endParaRPr lang="en-GB" sz="2000" b="1" dirty="0" smtClean="0"/>
          </a:p>
          <a:p>
            <a:endParaRPr lang="en-GB" sz="2000" i="1" dirty="0" smtClean="0"/>
          </a:p>
          <a:p>
            <a:endParaRPr lang="en-GB" sz="2000" i="1" dirty="0" smtClean="0"/>
          </a:p>
          <a:p>
            <a:r>
              <a:rPr lang="en-GB" sz="2000" i="1" dirty="0" smtClean="0"/>
              <a:t>* </a:t>
            </a:r>
            <a:r>
              <a:rPr lang="en-GB" sz="1600" i="1" dirty="0" smtClean="0"/>
              <a:t>sample size too small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4278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June, 2015:  Voting age lowered to 16 in </a:t>
            </a:r>
            <a:br>
              <a:rPr lang="en-US" dirty="0" smtClean="0"/>
            </a:br>
            <a:r>
              <a:rPr lang="en-US" dirty="0" smtClean="0"/>
              <a:t>Scottish parliamentary elections</a:t>
            </a:r>
            <a:endParaRPr lang="en-US" dirty="0"/>
          </a:p>
        </p:txBody>
      </p:sp>
      <p:pic>
        <p:nvPicPr>
          <p:cNvPr id="4" name="Content Placeholder 3" descr="SP Oct 2010 Human Rights123 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399" r="-473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425"/>
            <a:ext cx="10836972" cy="711200"/>
          </a:xfrm>
        </p:spPr>
        <p:txBody>
          <a:bodyPr/>
          <a:lstStyle/>
          <a:p>
            <a:r>
              <a:rPr lang="en-US" dirty="0" smtClean="0"/>
              <a:t>What other countries can vote in </a:t>
            </a:r>
            <a:br>
              <a:rPr lang="en-US" dirty="0" smtClean="0"/>
            </a:br>
            <a:r>
              <a:rPr lang="en-US" dirty="0" smtClean="0"/>
              <a:t>national elections at 16?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75142" y="1154684"/>
            <a:ext cx="2787214" cy="1600062"/>
            <a:chOff x="775142" y="1154684"/>
            <a:chExt cx="2787214" cy="1600062"/>
          </a:xfrm>
        </p:grpSpPr>
        <p:sp>
          <p:nvSpPr>
            <p:cNvPr id="4" name="Rounded Rectangle 3"/>
            <p:cNvSpPr/>
            <p:nvPr/>
          </p:nvSpPr>
          <p:spPr>
            <a:xfrm>
              <a:off x="775142" y="1154684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ARGENTINA</a:t>
              </a:r>
              <a:endParaRPr lang="en-US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0601" y="1567965"/>
              <a:ext cx="1766984" cy="11372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8" name="Group 17"/>
          <p:cNvGrpSpPr/>
          <p:nvPr/>
        </p:nvGrpSpPr>
        <p:grpSpPr>
          <a:xfrm>
            <a:off x="3236479" y="2890652"/>
            <a:ext cx="2787214" cy="1600062"/>
            <a:chOff x="3285955" y="2890652"/>
            <a:chExt cx="2787214" cy="1600062"/>
          </a:xfrm>
        </p:grpSpPr>
        <p:sp>
          <p:nvSpPr>
            <p:cNvPr id="8" name="Rounded Rectangle 7"/>
            <p:cNvSpPr/>
            <p:nvPr/>
          </p:nvSpPr>
          <p:spPr>
            <a:xfrm>
              <a:off x="3285955" y="2890652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BRAZIL</a:t>
              </a:r>
              <a:endParaRPr lang="en-US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3414" y="3295216"/>
              <a:ext cx="1635045" cy="11445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1" name="Group 20"/>
          <p:cNvGrpSpPr/>
          <p:nvPr/>
        </p:nvGrpSpPr>
        <p:grpSpPr>
          <a:xfrm>
            <a:off x="236374" y="2875480"/>
            <a:ext cx="2787214" cy="1600062"/>
            <a:chOff x="6992774" y="4585747"/>
            <a:chExt cx="2787214" cy="1600062"/>
          </a:xfrm>
        </p:grpSpPr>
        <p:sp>
          <p:nvSpPr>
            <p:cNvPr id="13" name="Rounded Rectangle 12"/>
            <p:cNvSpPr/>
            <p:nvPr/>
          </p:nvSpPr>
          <p:spPr>
            <a:xfrm>
              <a:off x="6992774" y="4585747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AUSTRIA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234" y="5006773"/>
              <a:ext cx="1717506" cy="11460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9" name="Group 18"/>
          <p:cNvGrpSpPr/>
          <p:nvPr/>
        </p:nvGrpSpPr>
        <p:grpSpPr>
          <a:xfrm>
            <a:off x="9322326" y="2886711"/>
            <a:ext cx="2787214" cy="1600062"/>
            <a:chOff x="9404786" y="2886711"/>
            <a:chExt cx="2787214" cy="1600062"/>
          </a:xfrm>
        </p:grpSpPr>
        <p:sp>
          <p:nvSpPr>
            <p:cNvPr id="10" name="Rounded Rectangle 9"/>
            <p:cNvSpPr/>
            <p:nvPr/>
          </p:nvSpPr>
          <p:spPr>
            <a:xfrm>
              <a:off x="9404786" y="288671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CUBA</a:t>
              </a:r>
              <a:endParaRPr lang="en-US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5229" y="3315804"/>
              <a:ext cx="2209974" cy="11049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5" name="Group 24"/>
          <p:cNvGrpSpPr/>
          <p:nvPr/>
        </p:nvGrpSpPr>
        <p:grpSpPr>
          <a:xfrm>
            <a:off x="6996742" y="1175121"/>
            <a:ext cx="2787214" cy="1600062"/>
            <a:chOff x="6996742" y="1175121"/>
            <a:chExt cx="2787214" cy="1600062"/>
          </a:xfrm>
        </p:grpSpPr>
        <p:sp>
          <p:nvSpPr>
            <p:cNvPr id="6" name="Rounded Rectangle 5"/>
            <p:cNvSpPr/>
            <p:nvPr/>
          </p:nvSpPr>
          <p:spPr>
            <a:xfrm>
              <a:off x="6996742" y="117512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NICARAGUA</a:t>
              </a:r>
              <a:endParaRPr lang="en-US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263" y="1580933"/>
              <a:ext cx="1898923" cy="1139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4" name="Group 23"/>
          <p:cNvGrpSpPr/>
          <p:nvPr/>
        </p:nvGrpSpPr>
        <p:grpSpPr>
          <a:xfrm>
            <a:off x="775142" y="4552755"/>
            <a:ext cx="2787214" cy="1600062"/>
            <a:chOff x="775142" y="4552755"/>
            <a:chExt cx="2787214" cy="1600062"/>
          </a:xfrm>
        </p:grpSpPr>
        <p:sp>
          <p:nvSpPr>
            <p:cNvPr id="11" name="Rounded Rectangle 10"/>
            <p:cNvSpPr/>
            <p:nvPr/>
          </p:nvSpPr>
          <p:spPr>
            <a:xfrm>
              <a:off x="775142" y="4552755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ECUADOR</a:t>
              </a:r>
              <a:endParaRPr lang="en-US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200" y="4965352"/>
              <a:ext cx="2212278" cy="11061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7" name="Group 26"/>
          <p:cNvGrpSpPr/>
          <p:nvPr/>
        </p:nvGrpSpPr>
        <p:grpSpPr>
          <a:xfrm>
            <a:off x="3875712" y="4569251"/>
            <a:ext cx="2787214" cy="1600062"/>
            <a:chOff x="3875712" y="4569251"/>
            <a:chExt cx="2787214" cy="1600062"/>
          </a:xfrm>
        </p:grpSpPr>
        <p:sp>
          <p:nvSpPr>
            <p:cNvPr id="12" name="Rounded Rectangle 11"/>
            <p:cNvSpPr/>
            <p:nvPr/>
          </p:nvSpPr>
          <p:spPr>
            <a:xfrm>
              <a:off x="3875712" y="456925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HUNGARY</a:t>
              </a:r>
              <a:endParaRPr lang="en-US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7815" y="4965352"/>
              <a:ext cx="2327725" cy="11638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9" name="Group 28"/>
          <p:cNvGrpSpPr/>
          <p:nvPr/>
        </p:nvGrpSpPr>
        <p:grpSpPr>
          <a:xfrm>
            <a:off x="3879679" y="1175120"/>
            <a:ext cx="2787214" cy="1600062"/>
            <a:chOff x="3879679" y="1175120"/>
            <a:chExt cx="2787214" cy="1600062"/>
          </a:xfrm>
        </p:grpSpPr>
        <p:sp>
          <p:nvSpPr>
            <p:cNvPr id="5" name="Rounded Rectangle 4"/>
            <p:cNvSpPr/>
            <p:nvPr/>
          </p:nvSpPr>
          <p:spPr>
            <a:xfrm>
              <a:off x="3879679" y="1175120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GERMANY</a:t>
              </a:r>
              <a:endParaRPr lang="en-US" b="1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218" y="1577609"/>
              <a:ext cx="1898922" cy="113935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1" name="Group 30"/>
          <p:cNvGrpSpPr/>
          <p:nvPr/>
        </p:nvGrpSpPr>
        <p:grpSpPr>
          <a:xfrm>
            <a:off x="6320554" y="2890651"/>
            <a:ext cx="2787214" cy="1600062"/>
            <a:chOff x="6320554" y="2890651"/>
            <a:chExt cx="2787214" cy="1600062"/>
          </a:xfrm>
        </p:grpSpPr>
        <p:sp>
          <p:nvSpPr>
            <p:cNvPr id="9" name="Rounded Rectangle 8"/>
            <p:cNvSpPr/>
            <p:nvPr/>
          </p:nvSpPr>
          <p:spPr>
            <a:xfrm>
              <a:off x="6320554" y="289065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ICELAND</a:t>
              </a:r>
              <a:endParaRPr lang="en-US" b="1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4507" y="3306246"/>
              <a:ext cx="1569075" cy="11297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3" name="Group 32"/>
          <p:cNvGrpSpPr/>
          <p:nvPr/>
        </p:nvGrpSpPr>
        <p:grpSpPr>
          <a:xfrm>
            <a:off x="6917371" y="4567499"/>
            <a:ext cx="2787214" cy="1600062"/>
            <a:chOff x="152399" y="2890651"/>
            <a:chExt cx="2787214" cy="1600062"/>
          </a:xfrm>
        </p:grpSpPr>
        <p:sp>
          <p:nvSpPr>
            <p:cNvPr id="7" name="Rounded Rectangle 6"/>
            <p:cNvSpPr/>
            <p:nvPr/>
          </p:nvSpPr>
          <p:spPr>
            <a:xfrm>
              <a:off x="152399" y="289065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ITALY</a:t>
              </a:r>
              <a:endParaRPr lang="en-US" b="1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83" y="3292449"/>
              <a:ext cx="1690975" cy="11283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425"/>
            <a:ext cx="10836972" cy="711200"/>
          </a:xfrm>
        </p:spPr>
        <p:txBody>
          <a:bodyPr/>
          <a:lstStyle/>
          <a:p>
            <a:r>
              <a:rPr lang="en-US" dirty="0" smtClean="0"/>
              <a:t>What other countries can vote in </a:t>
            </a:r>
            <a:br>
              <a:rPr lang="en-US" dirty="0" smtClean="0"/>
            </a:br>
            <a:r>
              <a:rPr lang="en-US" dirty="0" smtClean="0"/>
              <a:t>national elections at 16? ANSWERS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775142" y="1154684"/>
            <a:ext cx="2787214" cy="1600062"/>
            <a:chOff x="775142" y="1154684"/>
            <a:chExt cx="2787214" cy="1600062"/>
          </a:xfrm>
        </p:grpSpPr>
        <p:sp>
          <p:nvSpPr>
            <p:cNvPr id="4" name="Rounded Rectangle 3"/>
            <p:cNvSpPr/>
            <p:nvPr/>
          </p:nvSpPr>
          <p:spPr>
            <a:xfrm>
              <a:off x="775142" y="1154684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ARGENTINA</a:t>
              </a:r>
              <a:endParaRPr lang="en-US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0601" y="1560497"/>
              <a:ext cx="1778588" cy="11447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8" name="Group 17"/>
          <p:cNvGrpSpPr/>
          <p:nvPr/>
        </p:nvGrpSpPr>
        <p:grpSpPr>
          <a:xfrm>
            <a:off x="3236479" y="2890652"/>
            <a:ext cx="2787214" cy="1600062"/>
            <a:chOff x="3285955" y="2890652"/>
            <a:chExt cx="2787214" cy="1600062"/>
          </a:xfrm>
        </p:grpSpPr>
        <p:sp>
          <p:nvSpPr>
            <p:cNvPr id="8" name="Rounded Rectangle 7"/>
            <p:cNvSpPr/>
            <p:nvPr/>
          </p:nvSpPr>
          <p:spPr>
            <a:xfrm>
              <a:off x="3285955" y="2890652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BRAZIL</a:t>
              </a:r>
              <a:endParaRPr lang="en-US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3414" y="3295216"/>
              <a:ext cx="1635045" cy="11445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9" name="Group 20"/>
          <p:cNvGrpSpPr/>
          <p:nvPr/>
        </p:nvGrpSpPr>
        <p:grpSpPr>
          <a:xfrm>
            <a:off x="236374" y="2875480"/>
            <a:ext cx="2787214" cy="1600062"/>
            <a:chOff x="6992774" y="4585747"/>
            <a:chExt cx="2787214" cy="1600062"/>
          </a:xfrm>
        </p:grpSpPr>
        <p:sp>
          <p:nvSpPr>
            <p:cNvPr id="13" name="Rounded Rectangle 12"/>
            <p:cNvSpPr/>
            <p:nvPr/>
          </p:nvSpPr>
          <p:spPr>
            <a:xfrm>
              <a:off x="6992774" y="4585747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AUSTRIA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234" y="5006773"/>
              <a:ext cx="1717506" cy="11460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0" name="Group 18"/>
          <p:cNvGrpSpPr/>
          <p:nvPr/>
        </p:nvGrpSpPr>
        <p:grpSpPr>
          <a:xfrm>
            <a:off x="9322326" y="2886711"/>
            <a:ext cx="2787214" cy="1600062"/>
            <a:chOff x="9404786" y="2886711"/>
            <a:chExt cx="2787214" cy="1600062"/>
          </a:xfrm>
        </p:grpSpPr>
        <p:sp>
          <p:nvSpPr>
            <p:cNvPr id="10" name="Rounded Rectangle 9"/>
            <p:cNvSpPr/>
            <p:nvPr/>
          </p:nvSpPr>
          <p:spPr>
            <a:xfrm>
              <a:off x="9404786" y="288671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CUBA</a:t>
              </a:r>
              <a:endParaRPr lang="en-US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5229" y="3315804"/>
              <a:ext cx="2209974" cy="11049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1" name="Group 24"/>
          <p:cNvGrpSpPr/>
          <p:nvPr/>
        </p:nvGrpSpPr>
        <p:grpSpPr>
          <a:xfrm>
            <a:off x="6996742" y="1175121"/>
            <a:ext cx="2787214" cy="1600062"/>
            <a:chOff x="6996742" y="1175121"/>
            <a:chExt cx="2787214" cy="1600062"/>
          </a:xfrm>
        </p:grpSpPr>
        <p:sp>
          <p:nvSpPr>
            <p:cNvPr id="6" name="Rounded Rectangle 5"/>
            <p:cNvSpPr/>
            <p:nvPr/>
          </p:nvSpPr>
          <p:spPr>
            <a:xfrm>
              <a:off x="6996742" y="117512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NICARAGUA</a:t>
              </a:r>
              <a:endParaRPr lang="en-US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263" y="1580933"/>
              <a:ext cx="1898923" cy="1139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4" name="Group 23"/>
          <p:cNvGrpSpPr/>
          <p:nvPr/>
        </p:nvGrpSpPr>
        <p:grpSpPr>
          <a:xfrm>
            <a:off x="775142" y="4552755"/>
            <a:ext cx="2787214" cy="1600062"/>
            <a:chOff x="775142" y="4552755"/>
            <a:chExt cx="2787214" cy="1600062"/>
          </a:xfrm>
        </p:grpSpPr>
        <p:sp>
          <p:nvSpPr>
            <p:cNvPr id="11" name="Rounded Rectangle 10"/>
            <p:cNvSpPr/>
            <p:nvPr/>
          </p:nvSpPr>
          <p:spPr>
            <a:xfrm>
              <a:off x="775142" y="4552755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ECUADOR</a:t>
              </a:r>
              <a:endParaRPr lang="en-US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200" y="4965352"/>
              <a:ext cx="2212278" cy="11061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5" name="Group 26"/>
          <p:cNvGrpSpPr/>
          <p:nvPr/>
        </p:nvGrpSpPr>
        <p:grpSpPr>
          <a:xfrm>
            <a:off x="3875712" y="4569251"/>
            <a:ext cx="2787214" cy="1600062"/>
            <a:chOff x="3875712" y="4569251"/>
            <a:chExt cx="2787214" cy="1600062"/>
          </a:xfrm>
        </p:grpSpPr>
        <p:sp>
          <p:nvSpPr>
            <p:cNvPr id="12" name="Rounded Rectangle 11"/>
            <p:cNvSpPr/>
            <p:nvPr/>
          </p:nvSpPr>
          <p:spPr>
            <a:xfrm>
              <a:off x="3875712" y="4569251"/>
              <a:ext cx="2787214" cy="160006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HUNGARY</a:t>
              </a:r>
              <a:endParaRPr lang="en-US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7815" y="4965352"/>
              <a:ext cx="2327725" cy="11638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7" name="Rounded Rectangle 6"/>
          <p:cNvSpPr/>
          <p:nvPr/>
        </p:nvSpPr>
        <p:spPr>
          <a:xfrm>
            <a:off x="7643019" y="4567499"/>
            <a:ext cx="2787214" cy="1600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CAN VOTE AT 16 IN HUNGARY IF YOU GET MARRIED</a:t>
            </a:r>
            <a:endParaRPr lang="en-US" b="1" dirty="0"/>
          </a:p>
        </p:txBody>
      </p:sp>
      <p:sp>
        <p:nvSpPr>
          <p:cNvPr id="33" name="Right Arrow 32"/>
          <p:cNvSpPr/>
          <p:nvPr/>
        </p:nvSpPr>
        <p:spPr>
          <a:xfrm>
            <a:off x="6811357" y="5278557"/>
            <a:ext cx="791635" cy="4288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479" y="-323297"/>
            <a:ext cx="7977808" cy="1162050"/>
          </a:xfrm>
        </p:spPr>
        <p:txBody>
          <a:bodyPr/>
          <a:lstStyle/>
          <a:p>
            <a:r>
              <a:rPr lang="en-GB" sz="3200" dirty="0" smtClean="0"/>
              <a:t>ATTITUDES OF 16-17 YEAR OLDS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90885"/>
              </p:ext>
            </p:extLst>
          </p:nvPr>
        </p:nvGraphicFramePr>
        <p:xfrm>
          <a:off x="371061" y="824702"/>
          <a:ext cx="9236766" cy="5915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822"/>
                <a:gridCol w="2613992"/>
                <a:gridCol w="1511088"/>
                <a:gridCol w="1752864"/>
              </a:tblGrid>
              <a:tr h="510892">
                <a:tc>
                  <a:txBody>
                    <a:bodyPr/>
                    <a:lstStyle/>
                    <a:p>
                      <a:r>
                        <a:rPr lang="en-GB" dirty="0" smtClean="0"/>
                        <a:t>Variables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Descriptive results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Scotland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RUK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3877">
                <a:tc>
                  <a:txBody>
                    <a:bodyPr/>
                    <a:lstStyle/>
                    <a:p>
                      <a:pPr algn="ctr"/>
                      <a:endParaRPr lang="en-GB" sz="1400" u="none" strike="noStrike" baseline="0" dirty="0" smtClean="0"/>
                    </a:p>
                    <a:p>
                      <a:pPr algn="ctr"/>
                      <a:r>
                        <a:rPr lang="en-GB" sz="1400" u="none" strike="noStrike" baseline="0" dirty="0" smtClean="0"/>
                        <a:t>Making a difference who gets elected	</a:t>
                      </a:r>
                      <a:endParaRPr lang="en-GB" sz="1400" b="1" i="0" u="none" strike="noStrike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saying 9-10 on 0-10 scale 	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67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39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Making a difference who gets elected	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saying a great deal/quite a lot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58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Making a difference to own life how UK is governed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saying a great deal/quite a lot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47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924472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16-year olds should be allowed to vote in all elections	</a:t>
                      </a:r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approving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66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52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Politics is difficult to understand	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strongly agreeing/agreeing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57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715202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Political participation	</a:t>
                      </a:r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taken part in at least one form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57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Number of information source types used	</a:t>
                      </a:r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used 3-6 (of 6)	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94084"/>
              </p:ext>
            </p:extLst>
          </p:nvPr>
        </p:nvGraphicFramePr>
        <p:xfrm>
          <a:off x="9615064" y="1687074"/>
          <a:ext cx="2020345" cy="492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45"/>
              </a:tblGrid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Significant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Marginal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Non-significant</a:t>
                      </a:r>
                      <a:r>
                        <a:rPr lang="en-GB" b="1" baseline="0" dirty="0" smtClean="0"/>
                        <a:t>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479" y="-323297"/>
            <a:ext cx="7977808" cy="1162050"/>
          </a:xfrm>
        </p:spPr>
        <p:txBody>
          <a:bodyPr/>
          <a:lstStyle/>
          <a:p>
            <a:r>
              <a:rPr lang="en-GB" sz="3200" dirty="0" smtClean="0"/>
              <a:t>ATTITUDES OF 16-17 YEAR OLDS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81306"/>
              </p:ext>
            </p:extLst>
          </p:nvPr>
        </p:nvGraphicFramePr>
        <p:xfrm>
          <a:off x="371061" y="824702"/>
          <a:ext cx="9236766" cy="5915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822"/>
                <a:gridCol w="2613992"/>
                <a:gridCol w="1511088"/>
                <a:gridCol w="1752864"/>
              </a:tblGrid>
              <a:tr h="510892">
                <a:tc>
                  <a:txBody>
                    <a:bodyPr/>
                    <a:lstStyle/>
                    <a:p>
                      <a:r>
                        <a:rPr lang="en-GB" dirty="0" smtClean="0"/>
                        <a:t>Variables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Descriptive results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Scotland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RUK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3877">
                <a:tc>
                  <a:txBody>
                    <a:bodyPr/>
                    <a:lstStyle/>
                    <a:p>
                      <a:pPr algn="ctr"/>
                      <a:endParaRPr lang="en-GB" sz="1400" u="none" strike="noStrike" baseline="0" dirty="0" smtClean="0"/>
                    </a:p>
                    <a:p>
                      <a:pPr algn="ctr"/>
                      <a:r>
                        <a:rPr lang="en-GB" sz="1400" u="none" strike="noStrike" baseline="0" dirty="0" smtClean="0"/>
                        <a:t>Making a difference who gets elected	</a:t>
                      </a:r>
                      <a:endParaRPr lang="en-GB" sz="1400" b="1" i="0" u="none" strike="noStrike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saying 9-10 on 0-10 scale 	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67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39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Making a difference who gets elected	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saying a great deal/quite a lot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58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Making a difference to own life how UK is governed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saying a great deal/quite a lot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47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924472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16-year olds should be allowed to vote in all elections	</a:t>
                      </a:r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approving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66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52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Politics is difficult to understand	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strongly agreeing/agreeing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57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715202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Political participation	</a:t>
                      </a:r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taken part in at least one form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57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Number of information source types used	</a:t>
                      </a:r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used 3-6 (of 6)	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94084"/>
              </p:ext>
            </p:extLst>
          </p:nvPr>
        </p:nvGraphicFramePr>
        <p:xfrm>
          <a:off x="9615064" y="1687074"/>
          <a:ext cx="2020345" cy="492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45"/>
              </a:tblGrid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Significant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Marginal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Non-significant</a:t>
                      </a:r>
                      <a:r>
                        <a:rPr lang="en-GB" b="1" baseline="0" dirty="0" smtClean="0"/>
                        <a:t>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3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479" y="-323297"/>
            <a:ext cx="7977808" cy="1162050"/>
          </a:xfrm>
        </p:spPr>
        <p:txBody>
          <a:bodyPr/>
          <a:lstStyle/>
          <a:p>
            <a:r>
              <a:rPr lang="en-GB" sz="3200" dirty="0" smtClean="0"/>
              <a:t>ATTITUDES OF 16-17 YEAR OLDS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14017"/>
              </p:ext>
            </p:extLst>
          </p:nvPr>
        </p:nvGraphicFramePr>
        <p:xfrm>
          <a:off x="371061" y="824702"/>
          <a:ext cx="9236766" cy="5915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822"/>
                <a:gridCol w="2613992"/>
                <a:gridCol w="1511088"/>
                <a:gridCol w="1752864"/>
              </a:tblGrid>
              <a:tr h="510892">
                <a:tc>
                  <a:txBody>
                    <a:bodyPr/>
                    <a:lstStyle/>
                    <a:p>
                      <a:r>
                        <a:rPr lang="en-GB" dirty="0" smtClean="0"/>
                        <a:t>Variables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Descriptive results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Scotland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RUK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3877">
                <a:tc>
                  <a:txBody>
                    <a:bodyPr/>
                    <a:lstStyle/>
                    <a:p>
                      <a:pPr algn="ctr"/>
                      <a:endParaRPr lang="en-GB" sz="1400" b="1" u="none" strike="noStrike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b="1" u="none" strike="noStrike" baseline="0" dirty="0" smtClean="0">
                          <a:solidFill>
                            <a:schemeClr val="bg1"/>
                          </a:solidFill>
                        </a:rPr>
                        <a:t>Making a difference who gets elected	</a:t>
                      </a:r>
                      <a:endParaRPr lang="en-GB" sz="1400" b="1" i="0" u="none" strike="noStrike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% saying 9-10 on 0-10 scale 	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Making a difference who gets elected	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% saying a great deal/quite a lot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58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50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Making a difference to own life how UK is governed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saying a great deal/quite a lot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47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40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924472">
                <a:tc>
                  <a:txBody>
                    <a:bodyPr/>
                    <a:lstStyle/>
                    <a:p>
                      <a:pPr algn="ctr"/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16-year olds should be allowed to vote in all elections	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approving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66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u="none" strike="noStrike" kern="1200" baseline="0" dirty="0" smtClean="0"/>
                    </a:p>
                    <a:p>
                      <a:pPr algn="ctr"/>
                      <a:r>
                        <a:rPr lang="en-GB" sz="1400" u="none" strike="noStrike" kern="1200" baseline="0" dirty="0" smtClean="0"/>
                        <a:t>Politics is difficult to understand	</a:t>
                      </a: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strongly agreeing/agreeing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57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60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715202">
                <a:tc>
                  <a:txBody>
                    <a:bodyPr/>
                    <a:lstStyle/>
                    <a:p>
                      <a:pPr algn="ctr"/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Political participation	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taken part in at least one form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Number of information source types used	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used 3-6 (of 6)	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94084"/>
              </p:ext>
            </p:extLst>
          </p:nvPr>
        </p:nvGraphicFramePr>
        <p:xfrm>
          <a:off x="9615064" y="1687074"/>
          <a:ext cx="2020345" cy="492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45"/>
              </a:tblGrid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Significant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Marginal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Non-significant</a:t>
                      </a:r>
                      <a:r>
                        <a:rPr lang="en-GB" b="1" baseline="0" dirty="0" smtClean="0"/>
                        <a:t>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3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1" y="357823"/>
            <a:ext cx="10836972" cy="711200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323657"/>
            <a:ext cx="5384800" cy="4281775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hlinkClick r:id="rId2" action="ppaction://hlinksldjump"/>
              </a:rPr>
              <a:t>What is political literacy?</a:t>
            </a:r>
            <a:r>
              <a:rPr lang="en-US" sz="2400" dirty="0" smtClean="0">
                <a:hlinkClick r:id="rId2" action="ppaction://hlinksldjump"/>
              </a:rPr>
              <a:t> </a:t>
            </a:r>
            <a:endParaRPr lang="en-US" sz="24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hlinkClick r:id="rId3" action="ppaction://hlinksldjump"/>
              </a:rPr>
              <a:t>Future </a:t>
            </a:r>
            <a:r>
              <a:rPr lang="en-US" sz="2400" dirty="0" smtClean="0">
                <a:hlinkClick r:id="rId3" action="ppaction://hlinksldjump"/>
              </a:rPr>
              <a:t>scenarios</a:t>
            </a:r>
            <a:endParaRPr lang="en-US" sz="24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hlinkClick r:id="rId4" action="ppaction://hlinksldjump"/>
              </a:rPr>
              <a:t>What was the experience of schools and learners during the Scottish referendum?</a:t>
            </a:r>
            <a:endParaRPr lang="en-US" sz="24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hlinkClick r:id="rId5" action="ppaction://hlinksldjump"/>
              </a:rPr>
              <a:t>Referendum effect: Votes at 16</a:t>
            </a:r>
            <a:endParaRPr lang="en-US" sz="24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hlinkClick r:id="rId6" action="ppaction://hlinksldjump"/>
              </a:rPr>
              <a:t>Understanding </a:t>
            </a:r>
            <a:r>
              <a:rPr lang="en-US" sz="2400" dirty="0">
                <a:hlinkClick r:id="rId6" action="ppaction://hlinksldjump"/>
              </a:rPr>
              <a:t>the key skills of political literacy</a:t>
            </a:r>
            <a:r>
              <a:rPr lang="en-US" sz="2400" dirty="0" smtClean="0">
                <a:hlinkClick r:id="rId6" action="ppaction://hlinksldjump"/>
              </a:rPr>
              <a:t>? </a:t>
            </a:r>
            <a:endParaRPr lang="en-US" sz="24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hlinkClick r:id="rId7" action="ppaction://hlinksldjump"/>
              </a:rPr>
              <a:t>Final reflections</a:t>
            </a:r>
            <a:endParaRPr lang="en-US" sz="2400" dirty="0" smtClean="0"/>
          </a:p>
          <a:p>
            <a:endParaRPr lang="en-GB" dirty="0"/>
          </a:p>
        </p:txBody>
      </p:sp>
      <p:pic>
        <p:nvPicPr>
          <p:cNvPr id="5" name="Content Placeholder 4" descr="IMG_1709.jpg"/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6" b="-1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73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479" y="-323297"/>
            <a:ext cx="7977808" cy="1162050"/>
          </a:xfrm>
        </p:spPr>
        <p:txBody>
          <a:bodyPr/>
          <a:lstStyle/>
          <a:p>
            <a:r>
              <a:rPr lang="en-GB" sz="3200" dirty="0" smtClean="0"/>
              <a:t>ATTITUDES OF 16-17 YEAR OLDS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12994"/>
              </p:ext>
            </p:extLst>
          </p:nvPr>
        </p:nvGraphicFramePr>
        <p:xfrm>
          <a:off x="371061" y="824702"/>
          <a:ext cx="9236766" cy="576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1252"/>
                <a:gridCol w="4253948"/>
                <a:gridCol w="960783"/>
                <a:gridCol w="960783"/>
              </a:tblGrid>
              <a:tr h="510892">
                <a:tc>
                  <a:txBody>
                    <a:bodyPr/>
                    <a:lstStyle/>
                    <a:p>
                      <a:r>
                        <a:rPr lang="en-GB" dirty="0" smtClean="0"/>
                        <a:t>Variables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Descriptive results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Scotland</a:t>
                      </a:r>
                    </a:p>
                    <a:p>
                      <a:pPr algn="ctr"/>
                      <a:r>
                        <a:rPr lang="en-GB" sz="1400" dirty="0" smtClean="0"/>
                        <a:t>(%)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RUK</a:t>
                      </a:r>
                      <a:endParaRPr lang="en-GB" sz="1400" dirty="0" smtClean="0"/>
                    </a:p>
                    <a:p>
                      <a:pPr algn="ctr"/>
                      <a:r>
                        <a:rPr lang="en-GB" sz="1400" dirty="0" smtClean="0"/>
                        <a:t>(%)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8160">
                <a:tc rowSpan="4">
                  <a:txBody>
                    <a:bodyPr/>
                    <a:lstStyle/>
                    <a:p>
                      <a:pPr algn="l"/>
                      <a:r>
                        <a:rPr lang="en-GB" sz="1400" u="none" strike="noStrike" baseline="0" dirty="0" smtClean="0"/>
                        <a:t>Have you ever taken a subject in school in which mainly issues about politics and society were discussed?	</a:t>
                      </a:r>
                      <a:endParaRPr lang="en-GB" sz="14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strike="noStrike" baseline="0" dirty="0" smtClean="0"/>
                        <a:t>Yes, as a course I had to take</a:t>
                      </a:r>
                      <a:r>
                        <a:rPr lang="en-GB" sz="1400" b="1" u="none" strike="noStrike" kern="1200" baseline="0" dirty="0" smtClean="0"/>
                        <a:t>	</a:t>
                      </a:r>
                      <a:endParaRPr lang="en-GB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21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pPr algn="ctr"/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strike="noStrike" baseline="0" dirty="0" smtClean="0">
                          <a:solidFill>
                            <a:schemeClr val="bg1"/>
                          </a:solidFill>
                        </a:rPr>
                        <a:t>Yes, as a course I chose to take, but didn’t have to take	</a:t>
                      </a:r>
                      <a:endParaRPr lang="en-GB" sz="1400" b="1" i="0" u="none" strike="noStrike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pPr algn="ctr"/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 baseline="0" dirty="0" smtClean="0"/>
                        <a:t>Yes, but I don’t know whether I had to take it	</a:t>
                      </a:r>
                      <a:endParaRPr lang="en-GB" sz="1400" b="0" i="0" u="none" strike="noStrike" baseline="0" dirty="0" smtClean="0">
                        <a:solidFill>
                          <a:schemeClr val="tx1"/>
                        </a:solidFill>
                        <a:latin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8160">
                <a:tc vMerge="1">
                  <a:txBody>
                    <a:bodyPr/>
                    <a:lstStyle/>
                    <a:p>
                      <a:pPr algn="ctr"/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 kern="1200" baseline="0" dirty="0" smtClean="0"/>
                        <a:t>No	</a:t>
                      </a:r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32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7040">
                <a:tc rowSpan="3">
                  <a:txBody>
                    <a:bodyPr/>
                    <a:lstStyle/>
                    <a:p>
                      <a:pPr algn="l"/>
                      <a:r>
                        <a:rPr lang="en-GB" sz="1400" u="none" strike="noStrike" baseline="0" dirty="0" smtClean="0"/>
                        <a:t>Have you been in a class in school during the last three months in which current political issues were discussed?	</a:t>
                      </a:r>
                      <a:endParaRPr lang="en-GB" sz="14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strike="noStrike" kern="1200" baseline="0" dirty="0" smtClean="0"/>
                        <a:t>Yes	</a:t>
                      </a:r>
                      <a:endParaRPr lang="en-GB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64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54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47040">
                <a:tc vMerge="1">
                  <a:txBody>
                    <a:bodyPr/>
                    <a:lstStyle/>
                    <a:p>
                      <a:pPr algn="ctr"/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 kern="1200" baseline="0" dirty="0" smtClean="0"/>
                        <a:t>No	</a:t>
                      </a:r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32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7040">
                <a:tc vMerge="1">
                  <a:txBody>
                    <a:bodyPr/>
                    <a:lstStyle/>
                    <a:p>
                      <a:pPr algn="ctr"/>
                      <a:endParaRPr lang="en-GB" sz="1400" b="1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 kern="1200" baseline="0" dirty="0" smtClean="0"/>
                        <a:t>Didn’t have classes	</a:t>
                      </a:r>
                      <a:endParaRPr lang="en-GB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endParaRPr lang="en-GB" sz="1200" u="none" strike="noStrike" baseline="0" dirty="0" smtClean="0"/>
                    </a:p>
                    <a:p>
                      <a:pPr algn="l"/>
                      <a:r>
                        <a:rPr lang="en-GB" sz="1400" u="none" strike="noStrike" baseline="0" dirty="0" smtClean="0"/>
                        <a:t>Discussed how the UK is governed in the last three months with family	</a:t>
                      </a:r>
                      <a:endParaRPr lang="en-GB" sz="1400" b="1" i="0" u="none" strike="noStrike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Yes	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63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endParaRPr lang="en-GB" sz="1200" u="none" strike="noStrike" baseline="0" dirty="0" smtClean="0"/>
                    </a:p>
                    <a:p>
                      <a:pPr algn="l"/>
                      <a:r>
                        <a:rPr lang="en-GB" sz="1400" u="none" strike="noStrike" baseline="0" dirty="0" smtClean="0"/>
                        <a:t>Discussed how the UK is governed in the last three months with friends	</a:t>
                      </a:r>
                      <a:endParaRPr lang="en-GB" sz="1400" b="1" i="0" u="none" strike="noStrike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Yes	</a:t>
                      </a:r>
                      <a:endParaRPr lang="en-GB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94084"/>
              </p:ext>
            </p:extLst>
          </p:nvPr>
        </p:nvGraphicFramePr>
        <p:xfrm>
          <a:off x="9615064" y="1687074"/>
          <a:ext cx="2020345" cy="492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45"/>
              </a:tblGrid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Significant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Marginal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6425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Non-significant</a:t>
                      </a:r>
                      <a:r>
                        <a:rPr lang="en-GB" b="1" baseline="0" dirty="0" smtClean="0"/>
                        <a:t> difference</a:t>
                      </a:r>
                      <a:endParaRPr lang="en-GB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6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59" y="549839"/>
            <a:ext cx="10836972" cy="711200"/>
          </a:xfrm>
        </p:spPr>
        <p:txBody>
          <a:bodyPr/>
          <a:lstStyle/>
          <a:p>
            <a:r>
              <a:rPr lang="en-GB" sz="3200" b="0" dirty="0" smtClean="0"/>
              <a:t>Voting at 16 –What next?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9368"/>
            <a:ext cx="10817923" cy="5126864"/>
          </a:xfrm>
        </p:spPr>
        <p:txBody>
          <a:bodyPr/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Early enfranchisement in the referendum has been successful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Lasting positive effect on young people in Scotland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Differences between Scotland and RUK partially because of differences in political education and more young Scots engaged in political discussion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/>
              <a:t>Positive effect because of discussions of politics in the classroom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/>
              <a:t>Distinctive role for formal “civics” education and classroom discussions as well as the role of family and friends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b="1" dirty="0" smtClean="0"/>
              <a:t>BUT - There is a substantial amount of inequality in terms of access to political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384885"/>
            <a:ext cx="10836972" cy="711200"/>
          </a:xfrm>
        </p:spPr>
        <p:txBody>
          <a:bodyPr/>
          <a:lstStyle/>
          <a:p>
            <a:r>
              <a:rPr lang="en-US" dirty="0" smtClean="0"/>
              <a:t>Identify the key skills of political literacy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05645" y="1217257"/>
            <a:ext cx="8892207" cy="4886696"/>
            <a:chOff x="490332" y="422126"/>
            <a:chExt cx="11402701" cy="62663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569575344"/>
                </p:ext>
              </p:extLst>
            </p:nvPr>
          </p:nvGraphicFramePr>
          <p:xfrm>
            <a:off x="1537250" y="2293799"/>
            <a:ext cx="9117497" cy="43946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Picture 2" descr="F:\Pol Lit\icons\question_noun_39938_cc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332" y="860332"/>
              <a:ext cx="2893411" cy="2883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:\Pol Lit\icons\noun_4023.png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263" y="673704"/>
              <a:ext cx="3513770" cy="351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F:\Pol Lit\icons\debate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13581" y="422126"/>
              <a:ext cx="3564835" cy="245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9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65886"/>
              </p:ext>
            </p:extLst>
          </p:nvPr>
        </p:nvGraphicFramePr>
        <p:xfrm>
          <a:off x="106682" y="117099"/>
          <a:ext cx="11846776" cy="6548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69827"/>
                <a:gridCol w="2445533"/>
                <a:gridCol w="2182854"/>
                <a:gridCol w="2182854"/>
                <a:gridCol w="2182854"/>
                <a:gridCol w="2182854"/>
              </a:tblGrid>
              <a:tr h="2644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Skill</a:t>
                      </a:r>
                      <a:endParaRPr lang="en-GB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Early</a:t>
                      </a:r>
                      <a:endParaRPr lang="en-GB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First</a:t>
                      </a:r>
                      <a:endParaRPr lang="en-GB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Second</a:t>
                      </a:r>
                      <a:endParaRPr lang="en-GB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Third</a:t>
                      </a:r>
                      <a:endParaRPr lang="en-GB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Fourth</a:t>
                      </a:r>
                      <a:endParaRPr lang="en-GB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anchor="ctr"/>
                </a:tc>
              </a:tr>
              <a:tr h="35613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Research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Demonstrates how to use different resources to find interesting information, e.g. photograph, poster, story book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Chooses a useful resource to learn something new.</a:t>
                      </a:r>
                    </a:p>
                    <a:p>
                      <a:pPr marL="2159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Understands what a question is asking.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Finds and selects different information to answer a question.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10287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Creates a number of specific questions to research a topic.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Finds and selects relevant information from a range of sources.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Identifies and decides what sources are trustworthy with justification.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Creates a hypotheses for a piece of research.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Uses a range of evidence to link information to a theme or issue.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Identifies exaggeration and bias in a source of information.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Identifies sources to support an argument or theory.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endParaRPr lang="en-GB" sz="1200" dirty="0">
                        <a:effectLst/>
                      </a:endParaRP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Analyses a range of evidence to answer a question and conduct research.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Evaluates evidence to investigate a hypotheses.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Evaluates the usefulness of a source of information in terms of author, date published /written, content, purpose, bias and exaggeration.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Evaluates evidence to develop a sustained line of argument, informed opinion or justified conclusion.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</a:tr>
              <a:tr h="10359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vert="vert270" anchor="ctr"/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Skims and scans text to select and record information from a source to </a:t>
                      </a:r>
                      <a:r>
                        <a:rPr lang="en-GB" sz="1200" u="sng" dirty="0">
                          <a:effectLst/>
                        </a:rPr>
                        <a:t>take</a:t>
                      </a:r>
                      <a:r>
                        <a:rPr lang="en-GB" sz="1200" dirty="0">
                          <a:effectLst/>
                        </a:rPr>
                        <a:t> notes under headings.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Paraphrases information to </a:t>
                      </a:r>
                      <a:r>
                        <a:rPr lang="en-GB" sz="1200" u="sng" dirty="0">
                          <a:effectLst/>
                        </a:rPr>
                        <a:t>make</a:t>
                      </a:r>
                      <a:r>
                        <a:rPr lang="en-GB" sz="1200" dirty="0">
                          <a:effectLst/>
                        </a:rPr>
                        <a:t> notes under headings.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Summarises the main points of research into own words in a concise piece of text.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869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Debate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 vert="vert270" anchor="ctr"/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Describes an event </a:t>
                      </a:r>
                    </a:p>
                    <a:p>
                      <a:pPr marL="2159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2159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Listens to the views of others and responds with own views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Develops an argument on a local issue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Develops an argument and supplies evidence for a local issue.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Compares arguments on a local issue.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Organises evidence for an argument in a logical manner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.</a:t>
                      </a:r>
                      <a:endParaRPr lang="en-GB" sz="1200" dirty="0">
                        <a:effectLst/>
                        <a:latin typeface="+mn-lt"/>
                      </a:endParaRPr>
                    </a:p>
                  </a:txBody>
                  <a:tcPr marL="39356" marR="39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Uses a range of evidence to form an opinion.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Identifies and accepts others’ points of view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3721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Focuses on argument and purpose to engage an audience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.</a:t>
                      </a:r>
                      <a:endParaRPr lang="en-GB" sz="1200" dirty="0">
                        <a:effectLst/>
                        <a:latin typeface="+mn-lt"/>
                      </a:endParaRPr>
                    </a:p>
                  </a:txBody>
                  <a:tcPr marL="39356" marR="39356" marT="0" marB="0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Uses a range of evidence to develop a sustained line of argument and persuade others on a controversial issue.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56" marR="393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1480604"/>
              </p:ext>
            </p:extLst>
          </p:nvPr>
        </p:nvGraphicFramePr>
        <p:xfrm>
          <a:off x="119269" y="159026"/>
          <a:ext cx="11953462" cy="663190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60273"/>
                <a:gridCol w="2519891"/>
                <a:gridCol w="2403511"/>
                <a:gridCol w="2524109"/>
                <a:gridCol w="2445678"/>
              </a:tblGrid>
              <a:tr h="3983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Suggested themes for assessment within political literacy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Make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Say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>
                          <a:effectLst/>
                        </a:rPr>
                        <a:t>Write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Do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</a:tr>
              <a:tr h="617470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Rights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Local and Global Citizenship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Cooperation and conflict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Fairness, Justice and Rule of Law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Participation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DVDs/Films/animations/radio programmes and podcasts about social issues, local people and community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Creating campaign materials and displays/viral ads or campaigns for social media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Collecting, editing and presenting news material for mock publications or broadcasts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TV /poster adverts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Publicity flyers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Information factsheets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Academic posters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Audio-Visual presentations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 err="1">
                          <a:effectLst/>
                        </a:rPr>
                        <a:t>Graffitti</a:t>
                      </a:r>
                      <a:r>
                        <a:rPr lang="en-GB" sz="1200" dirty="0">
                          <a:effectLst/>
                        </a:rPr>
                        <a:t> wall/models/artwork as communication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Talking heads video clips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Digital storytelling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Blogs, wikis etc.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Graphs/maps/</a:t>
                      </a:r>
                      <a:r>
                        <a:rPr lang="en-GB" sz="1200" dirty="0" err="1">
                          <a:effectLst/>
                        </a:rPr>
                        <a:t>infographics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Answering questions and giving ideas during story sessions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Asking questions about issues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Offering explanations for ideas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Building on the ideas of others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Use of effective questioning /higher order skills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Presenting to an audience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Delivering speeches and talks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Creating campaign songs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Floor questions in debates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Experience of a variety of formal and informal debate and discussion techniques/discussions with key figures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</a:rPr>
                        <a:t>Hustings</a:t>
                      </a:r>
                      <a:r>
                        <a:rPr lang="en-GB" sz="1200" dirty="0">
                          <a:effectLst/>
                        </a:rPr>
                        <a:t> event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Peer reflections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Campaign posters (with key message)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Captions for photos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Story beginnings/endings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Evaluations/Peer Evaluations – ‘I like this because…’ ‘I don’t like this because…’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Lists giving tips or advice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Letters/emails to…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Postcards to…from…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Reflective journal entries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Protest banners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Extended writing about…(reports, articles, essays, diaries, biographies, obituaries, manifestos, policy writing)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Social media conversations/blogs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Surveys/questionnaires/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opinion polls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Note taking and making for research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Any actions that convey participation e.g. litter pick; garden tidy; class/group rep; Fair Trade/shoe box appeals/school committee etc.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Local and global action campaigns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Planning and running information or enterprise days/fairs/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Designing and making advertising materials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Supporting local organisations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Volunteering for charities and other organisations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Planning and organising </a:t>
                      </a:r>
                      <a:r>
                        <a:rPr lang="en-GB" sz="1200" dirty="0" err="1">
                          <a:effectLst/>
                        </a:rPr>
                        <a:t>hustings</a:t>
                      </a:r>
                      <a:r>
                        <a:rPr lang="en-GB" sz="1200" dirty="0">
                          <a:effectLst/>
                        </a:rPr>
                        <a:t> to discuss social issues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Participating in local environmental action (e.g. clean-ups, Soup kitchens etc.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Holding a debate to persuade others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Running a TV station / radio station / school newspaper / magazine / online chat / </a:t>
                      </a:r>
                      <a:r>
                        <a:rPr lang="en-GB" sz="1200" dirty="0" err="1">
                          <a:effectLst/>
                        </a:rPr>
                        <a:t>youtube</a:t>
                      </a:r>
                      <a:r>
                        <a:rPr lang="en-GB" sz="1200" dirty="0">
                          <a:effectLst/>
                        </a:rPr>
                        <a:t> channel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Conducting surveys / opinion polls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Running a mock election or school committee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Researching methods and higher order thinking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665" marR="3966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What more could schools and community settings do to develop the key skills of political literacy?</a:t>
            </a:r>
          </a:p>
          <a:p>
            <a:pPr lvl="1"/>
            <a:r>
              <a:rPr lang="en-US" sz="2800" dirty="0" smtClean="0"/>
              <a:t>What would a good political literacy lesson /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look like for you subject / stage / school / community setting?</a:t>
            </a:r>
          </a:p>
          <a:p>
            <a:pPr lvl="1"/>
            <a:r>
              <a:rPr lang="en-US" sz="2800" dirty="0" smtClean="0"/>
              <a:t>What further professional support or training do you require to give you confidence with political literacy skills?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(0)141 282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 smtClean="0">
                <a:hlinkClick r:id="rId5"/>
              </a:rPr>
              <a:t>enquiries@educationscotland.gsi.gov.uk</a:t>
            </a:r>
            <a:r>
              <a:rPr lang="en-US" sz="1400" dirty="0" smtClean="0"/>
              <a:t> 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GB" sz="1400" b="1" dirty="0" smtClean="0">
                <a:solidFill>
                  <a:srgbClr val="00ABB5"/>
                </a:solidFill>
                <a:hlinkClick r:id="rId6"/>
              </a:rPr>
              <a:t>https://education.gov.scot</a:t>
            </a:r>
            <a:endParaRPr lang="en-GB" sz="1400" b="1" dirty="0">
              <a:solidFill>
                <a:srgbClr val="00ABB5"/>
              </a:solidFill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39834" y="1860742"/>
            <a:ext cx="3130872" cy="2543618"/>
          </a:xfrm>
          <a:prstGeom prst="rect">
            <a:avLst/>
          </a:prstGeom>
          <a:ln>
            <a:noFill/>
          </a:ln>
        </p:spPr>
        <p:txBody>
          <a:bodyPr vert="horz" lIns="128016" tIns="64008" rIns="128016" bIns="64008" rtlCol="0">
            <a:noAutofit/>
          </a:bodyPr>
          <a:lstStyle/>
          <a:p>
            <a:pPr marL="480060" marR="0" lvl="0" indent="-480060" algn="just" defTabSz="6400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Image Copyright - The Noun Project: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Mazil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Ryan Beck, Luis Prado,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Marek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Polakovic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Blake Thompson, Creative Stall, Darin S, Brennan Novak,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riyazali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Ahmed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Elzahra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Desbenoit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Julynn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B, Baruch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Moskovits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Simple Icons,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Wildmoser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Mathieu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Dedebant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Prepeluh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Mourad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Mokrane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Sarah Joy, Evan MacDonald, Juan Pablo Bravo, Dan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Hetteix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Arthur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Shlain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36" y="285912"/>
            <a:ext cx="10836972" cy="711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What is political literacy? (Video)</a:t>
            </a:r>
            <a:endParaRPr lang="en-US" dirty="0"/>
          </a:p>
        </p:txBody>
      </p:sp>
      <p:pic>
        <p:nvPicPr>
          <p:cNvPr id="10" name="Content Placeholder 9" descr="Cloud 1 copy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609" r="-19609"/>
          <a:stretch>
            <a:fillRect/>
          </a:stretch>
        </p:blipFill>
        <p:spPr>
          <a:xfrm>
            <a:off x="-1896533" y="1608083"/>
            <a:ext cx="15917333" cy="460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830262"/>
            <a:ext cx="3981449" cy="4366578"/>
          </a:xfrm>
        </p:spPr>
        <p:txBody>
          <a:bodyPr/>
          <a:lstStyle/>
          <a:p>
            <a:r>
              <a:rPr lang="en-GB" dirty="0" smtClean="0"/>
              <a:t>Futures Scenario: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How to build a healthy democracy and engage young people with </a:t>
            </a:r>
            <a:br>
              <a:rPr lang="en-GB" i="1" dirty="0" smtClean="0"/>
            </a:br>
            <a:r>
              <a:rPr lang="en-GB" i="1" dirty="0" smtClean="0"/>
              <a:t>political processes and ideas?</a:t>
            </a:r>
            <a:endParaRPr lang="en-GB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3474989"/>
              </p:ext>
            </p:extLst>
          </p:nvPr>
        </p:nvGraphicFramePr>
        <p:xfrm>
          <a:off x="3769360" y="7501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10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Referendum: 16-17 year old first time 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en-US" dirty="0" smtClean="0"/>
              <a:t>16-17 year olds vote for the first time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75% turnout of 16-17 year olds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84.6% overall voter turnout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No – 55.3%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Yes – 44.7%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981" y="1517585"/>
            <a:ext cx="5076693" cy="464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7" descr="SurveyResults16-17Infograph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10" r="-14310"/>
          <a:stretch>
            <a:fillRect/>
          </a:stretch>
        </p:blipFill>
        <p:spPr>
          <a:xfrm>
            <a:off x="-1744133" y="0"/>
            <a:ext cx="156666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Referendum (teachers’ views):</a:t>
            </a:r>
            <a:br>
              <a:rPr lang="en-US" dirty="0" smtClean="0"/>
            </a:br>
            <a:r>
              <a:rPr lang="en-US" dirty="0" smtClean="0"/>
              <a:t>Problems in teaching political issues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85800" y="1887538"/>
          <a:ext cx="5384800" cy="367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RESPONSES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Lack</a:t>
                      </a:r>
                      <a:r>
                        <a:rPr lang="en-US" baseline="0" dirty="0" smtClean="0"/>
                        <a:t> of curricular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Concern about pupils misreporting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suitable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Concern about handling extreme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</a:t>
                      </a:r>
                      <a:r>
                        <a:rPr lang="en-US" baseline="0" dirty="0" smtClean="0"/>
                        <a:t> of achieving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273800" y="1887538"/>
          <a:ext cx="5384800" cy="413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RECOMMEND</a:t>
                      </a:r>
                      <a:r>
                        <a:rPr lang="en-US" sz="1400" baseline="0" dirty="0" smtClean="0"/>
                        <a:t> MATERIALS FOR CONTROVERSIAL ISSUES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RESPONSES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 handouts or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Debate /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DVDs / on-line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Visiting </a:t>
                      </a:r>
                      <a:r>
                        <a:rPr lang="en-US" dirty="0" err="1" smtClean="0"/>
                        <a:t>MSPs</a:t>
                      </a:r>
                      <a:r>
                        <a:rPr lang="en-US" dirty="0" smtClean="0"/>
                        <a:t> or other speakers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PowerPoint presentations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Referendum (young peoples’ views):</a:t>
            </a:r>
            <a:br>
              <a:rPr lang="en-US" dirty="0" smtClean="0"/>
            </a:br>
            <a:r>
              <a:rPr lang="en-US" dirty="0" smtClean="0"/>
              <a:t>What more could the school do to help decide?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85800" y="1887538"/>
          <a:ext cx="5384800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METHOD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% OF RESPONSES</a:t>
                      </a:r>
                      <a:endParaRPr 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/>
                        <a:t>Debate</a:t>
                      </a:r>
                      <a:r>
                        <a:rPr lang="en-US" sz="2300" baseline="0" dirty="0" smtClean="0"/>
                        <a:t> or discussion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60</a:t>
                      </a:r>
                      <a:endParaRPr 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/>
                        <a:t>More teaching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34</a:t>
                      </a:r>
                      <a:endParaRPr 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/>
                        <a:t>Presentations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4</a:t>
                      </a:r>
                      <a:endParaRPr 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/>
                        <a:t>Involve</a:t>
                      </a:r>
                      <a:r>
                        <a:rPr lang="en-US" sz="2300" baseline="0" dirty="0" smtClean="0"/>
                        <a:t> pupils more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/>
                        <a:t>Leaflets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&lt;</a:t>
                      </a:r>
                      <a:r>
                        <a:rPr lang="en-US" sz="2300" baseline="0" dirty="0" smtClean="0"/>
                        <a:t> 1</a:t>
                      </a:r>
                      <a:endParaRPr 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/>
                        <a:t>Speakers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&lt;</a:t>
                      </a:r>
                      <a:r>
                        <a:rPr lang="en-US" sz="2300" baseline="0" dirty="0" smtClean="0"/>
                        <a:t> 1</a:t>
                      </a:r>
                      <a:endParaRPr lang="en-US" sz="2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‘Give us information from both sides of the argument’</a:t>
            </a:r>
          </a:p>
          <a:p>
            <a:endParaRPr lang="en-US" i="1" dirty="0" smtClean="0"/>
          </a:p>
          <a:p>
            <a:r>
              <a:rPr lang="en-US" i="1" dirty="0" smtClean="0"/>
              <a:t>‘We know as much as our parents about political issues’</a:t>
            </a:r>
          </a:p>
          <a:p>
            <a:endParaRPr lang="en-US" i="1" dirty="0" smtClean="0"/>
          </a:p>
          <a:p>
            <a:r>
              <a:rPr lang="en-US" i="1" dirty="0" smtClean="0"/>
              <a:t>‘Age should not be the deciding factor on whether or not you can vote’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questions about the referendum?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sz="2700" dirty="0" smtClean="0"/>
              <a:t>How effective were schools and community settings in teaching about the Scottish referendum?</a:t>
            </a:r>
          </a:p>
          <a:p>
            <a:pPr lvl="1">
              <a:spcAft>
                <a:spcPts val="600"/>
              </a:spcAft>
            </a:pPr>
            <a:r>
              <a:rPr lang="en-US" sz="2700" dirty="0" smtClean="0"/>
              <a:t>What methods did you apply to discussing the referendum?</a:t>
            </a:r>
          </a:p>
          <a:p>
            <a:pPr lvl="1">
              <a:spcAft>
                <a:spcPts val="600"/>
              </a:spcAft>
            </a:pPr>
            <a:r>
              <a:rPr lang="en-US" sz="2700" dirty="0" smtClean="0"/>
              <a:t>What were the barriers to you discussing the referendum?</a:t>
            </a:r>
          </a:p>
          <a:p>
            <a:pPr lvl="1">
              <a:spcAft>
                <a:spcPts val="600"/>
              </a:spcAft>
            </a:pPr>
            <a:r>
              <a:rPr lang="en-US" sz="2700" dirty="0" smtClean="0"/>
              <a:t>What made the referendum a controversial subject?</a:t>
            </a:r>
          </a:p>
          <a:p>
            <a:pPr lvl="1">
              <a:spcAft>
                <a:spcPts val="600"/>
              </a:spcAft>
            </a:pPr>
            <a:r>
              <a:rPr lang="en-US" sz="2700" dirty="0" smtClean="0"/>
              <a:t>What support or guidelines would have made political literacy and referendum discussions easier in your school / community setting?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67039-C71A-4B84-9858-0728C216CC08}"/>
</file>

<file path=customXml/itemProps2.xml><?xml version="1.0" encoding="utf-8"?>
<ds:datastoreItem xmlns:ds="http://schemas.openxmlformats.org/officeDocument/2006/customXml" ds:itemID="{FE75B553-2AE0-4B0C-913C-4B15DEBD22D7}"/>
</file>

<file path=customXml/itemProps3.xml><?xml version="1.0" encoding="utf-8"?>
<ds:datastoreItem xmlns:ds="http://schemas.openxmlformats.org/officeDocument/2006/customXml" ds:itemID="{96E25240-A0BC-42A0-BEEE-B7A3B73A2A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1845</Words>
  <Application>Microsoft Office PowerPoint</Application>
  <PresentationFormat>Custom</PresentationFormat>
  <Paragraphs>748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3. Education Scotland Powerpoint Final</vt:lpstr>
      <vt:lpstr>Office Theme</vt:lpstr>
      <vt:lpstr>PowerPoint Presentation</vt:lpstr>
      <vt:lpstr>Contents</vt:lpstr>
      <vt:lpstr>What is political literacy? (Video)</vt:lpstr>
      <vt:lpstr>Futures Scenario:  How to build a healthy democracy and engage young people with  political processes and ideas?</vt:lpstr>
      <vt:lpstr>Referendum: 16-17 year old first time voters</vt:lpstr>
      <vt:lpstr>PowerPoint Presentation</vt:lpstr>
      <vt:lpstr>Referendum (teachers’ views): Problems in teaching political issues</vt:lpstr>
      <vt:lpstr>Referendum (young peoples’ views): What more could the school do to help decide?</vt:lpstr>
      <vt:lpstr>Reflective questions about the referendum?</vt:lpstr>
      <vt:lpstr>Strong evidence to suggest there was a  referendum effect.</vt:lpstr>
      <vt:lpstr>VOTING PARTICIPATION IN 2015 GENERAL ELECTION</vt:lpstr>
      <vt:lpstr>POLITICAL ACTION</vt:lpstr>
      <vt:lpstr>SATISFACTION WITH DEMOCRACY</vt:lpstr>
      <vt:lpstr>18th June, 2015:  Voting age lowered to 16 in  Scottish parliamentary elections</vt:lpstr>
      <vt:lpstr>What other countries can vote in  national elections at 16?</vt:lpstr>
      <vt:lpstr>What other countries can vote in  national elections at 16? ANSWERS</vt:lpstr>
      <vt:lpstr>ATTITUDES OF 16-17 YEAR OLDS</vt:lpstr>
      <vt:lpstr>ATTITUDES OF 16-17 YEAR OLDS</vt:lpstr>
      <vt:lpstr>ATTITUDES OF 16-17 YEAR OLDS</vt:lpstr>
      <vt:lpstr>ATTITUDES OF 16-17 YEAR OLDS</vt:lpstr>
      <vt:lpstr>Voting at 16 –What next? </vt:lpstr>
      <vt:lpstr>Identify the key skills of political literacy</vt:lpstr>
      <vt:lpstr>PowerPoint Presentation</vt:lpstr>
      <vt:lpstr>PowerPoint Presentation</vt:lpstr>
      <vt:lpstr>PowerPoint Presentation</vt:lpstr>
      <vt:lpstr>Reflective questions</vt:lpstr>
      <vt:lpstr>PowerPoint Presentation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Gormley A (Tony)</cp:lastModifiedBy>
  <cp:revision>111</cp:revision>
  <cp:lastPrinted>2014-02-19T15:05:01Z</cp:lastPrinted>
  <dcterms:created xsi:type="dcterms:W3CDTF">2015-09-07T21:14:25Z</dcterms:created>
  <dcterms:modified xsi:type="dcterms:W3CDTF">2017-02-22T09:03:57Z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  <property fmtid="{D5CDD505-2E9C-101B-9397-08002B2CF9AE}" pid="3" name="_dlc_DocIdItemGuid">
    <vt:lpwstr>c74d0d01-22fa-4460-a599-e806a271597e</vt:lpwstr>
  </property>
</Properties>
</file>