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70" r:id="rId7"/>
    <p:sldId id="262" r:id="rId8"/>
    <p:sldId id="264" r:id="rId9"/>
    <p:sldId id="265"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4"/>
    <p:restoredTop sz="94648"/>
  </p:normalViewPr>
  <p:slideViewPr>
    <p:cSldViewPr snapToGrid="0" snapToObjects="1">
      <p:cViewPr varScale="1">
        <p:scale>
          <a:sx n="78" d="100"/>
          <a:sy n="78" d="100"/>
        </p:scale>
        <p:origin x="1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381000" y="685800"/>
            <a:ext cx="6096000" cy="3429000"/>
          </a:xfrm>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r>
              <a:t>This is a front cover page and can only be used once. Use the corresponding </a:t>
            </a:r>
            <a:r>
              <a:rPr b="1"/>
              <a:t>green</a:t>
            </a:r>
            <a:r>
              <a:t> internal and back pages if you are using this page. You may add a title and a subtitle if needed only. Do not add anything else or move elements around.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381000" y="685800"/>
            <a:ext cx="6096000" cy="3429000"/>
          </a:xfrm>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This is an internal page in </a:t>
            </a:r>
            <a:r>
              <a:rPr b="1"/>
              <a:t>green</a:t>
            </a:r>
            <a:r>
              <a:t> and can be duplicated to create additional pages. Always keep the heading and footer as shown. Use the corresponding </a:t>
            </a:r>
            <a:r>
              <a:rPr b="1"/>
              <a:t>green</a:t>
            </a:r>
            <a:r>
              <a:t> front and back pages if you are using this page.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noRot="1" noChangeAspect="1"/>
          </p:cNvSpPr>
          <p:nvPr>
            <p:ph type="sldImg"/>
          </p:nvPr>
        </p:nvSpPr>
        <p:spPr>
          <a:xfrm>
            <a:off x="381000" y="685800"/>
            <a:ext cx="6096000" cy="3429000"/>
          </a:xfrm>
          <a:prstGeom prst="rect">
            <a:avLst/>
          </a:prstGeom>
        </p:spPr>
        <p:txBody>
          <a:bodyPr/>
          <a:lstStyle/>
          <a:p>
            <a:endParaRPr/>
          </a:p>
        </p:txBody>
      </p:sp>
      <p:sp>
        <p:nvSpPr>
          <p:cNvPr id="143" name="Shape 143"/>
          <p:cNvSpPr>
            <a:spLocks noGrp="1"/>
          </p:cNvSpPr>
          <p:nvPr>
            <p:ph type="body" sz="quarter" idx="1"/>
          </p:nvPr>
        </p:nvSpPr>
        <p:spPr>
          <a:prstGeom prst="rect">
            <a:avLst/>
          </a:prstGeom>
        </p:spPr>
        <p:txBody>
          <a:bodyPr/>
          <a:lstStyle/>
          <a:p>
            <a:r>
              <a:t>This is a front cover page and can only be used once. Use the corresponding </a:t>
            </a:r>
            <a:r>
              <a:rPr b="1"/>
              <a:t>blue</a:t>
            </a:r>
            <a:r>
              <a:t> internal and back pages if you are using this page. You may add a title and a subtitle if needed only. Do not add anything else or move elements around.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extLst>
      <p:ext uri="{BB962C8B-B14F-4D97-AF65-F5344CB8AC3E}">
        <p14:creationId xmlns:p14="http://schemas.microsoft.com/office/powerpoint/2010/main" val="2702750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noRot="1" noChangeAspect="1"/>
          </p:cNvSpPr>
          <p:nvPr>
            <p:ph type="sldImg"/>
          </p:nvPr>
        </p:nvSpPr>
        <p:spPr>
          <a:xfrm>
            <a:off x="381000" y="685800"/>
            <a:ext cx="6096000" cy="3429000"/>
          </a:xfrm>
          <a:prstGeom prst="rect">
            <a:avLst/>
          </a:prstGeom>
        </p:spPr>
        <p:txBody>
          <a:bodyPr/>
          <a:lstStyle/>
          <a:p>
            <a:endParaRPr/>
          </a:p>
        </p:txBody>
      </p:sp>
      <p:sp>
        <p:nvSpPr>
          <p:cNvPr id="182" name="Shape 182"/>
          <p:cNvSpPr>
            <a:spLocks noGrp="1"/>
          </p:cNvSpPr>
          <p:nvPr>
            <p:ph type="body" sz="quarter" idx="1"/>
          </p:nvPr>
        </p:nvSpPr>
        <p:spPr>
          <a:prstGeom prst="rect">
            <a:avLst/>
          </a:prstGeom>
        </p:spPr>
        <p:txBody>
          <a:bodyPr/>
          <a:lstStyle/>
          <a:p>
            <a:r>
              <a:rPr dirty="0"/>
              <a:t>This is an internal page in </a:t>
            </a:r>
            <a:r>
              <a:rPr b="1" dirty="0"/>
              <a:t>blue</a:t>
            </a:r>
            <a:r>
              <a:rPr dirty="0"/>
              <a:t> and can be duplicated to create additional pages. Always keep the heading and footer as shown. Use the corresponding </a:t>
            </a:r>
            <a:r>
              <a:rPr b="1" dirty="0"/>
              <a:t>blue</a:t>
            </a:r>
            <a:r>
              <a:rPr dirty="0"/>
              <a:t> internal and back pages if you are using this page.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noRot="1" noChangeAspect="1"/>
          </p:cNvSpPr>
          <p:nvPr>
            <p:ph type="sldImg"/>
          </p:nvPr>
        </p:nvSpPr>
        <p:spPr>
          <a:xfrm>
            <a:off x="381000" y="685800"/>
            <a:ext cx="6096000" cy="3429000"/>
          </a:xfrm>
          <a:prstGeom prst="rect">
            <a:avLst/>
          </a:prstGeom>
        </p:spPr>
        <p:txBody>
          <a:bodyPr/>
          <a:lstStyle/>
          <a:p>
            <a:endParaRPr/>
          </a:p>
        </p:txBody>
      </p:sp>
      <p:sp>
        <p:nvSpPr>
          <p:cNvPr id="198" name="Shape 198"/>
          <p:cNvSpPr>
            <a:spLocks noGrp="1"/>
          </p:cNvSpPr>
          <p:nvPr>
            <p:ph type="body" sz="quarter" idx="1"/>
          </p:nvPr>
        </p:nvSpPr>
        <p:spPr>
          <a:prstGeom prst="rect">
            <a:avLst/>
          </a:prstGeom>
        </p:spPr>
        <p:txBody>
          <a:bodyPr/>
          <a:lstStyle/>
          <a:p>
            <a:r>
              <a:t>This is a back cover page in </a:t>
            </a:r>
            <a:r>
              <a:rPr b="1"/>
              <a:t>blue</a:t>
            </a:r>
            <a:r>
              <a:t>. You may edit the address if needed only. It can only be once and at the end of the PowerPoint presentation. Use the corresponding </a:t>
            </a:r>
            <a:r>
              <a:rPr b="1"/>
              <a:t>blue</a:t>
            </a:r>
            <a:r>
              <a:t> internal and back pages if you are using this page.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xfrm>
            <a:off x="381000" y="685800"/>
            <a:ext cx="6096000" cy="3429000"/>
          </a:xfrm>
          <a:prstGeom prst="rect">
            <a:avLst/>
          </a:prstGeom>
        </p:spPr>
        <p:txBody>
          <a:bodyPr/>
          <a:lstStyle/>
          <a:p>
            <a:endParaRPr/>
          </a:p>
        </p:txBody>
      </p:sp>
      <p:sp>
        <p:nvSpPr>
          <p:cNvPr id="203" name="Shape 203"/>
          <p:cNvSpPr>
            <a:spLocks noGrp="1"/>
          </p:cNvSpPr>
          <p:nvPr>
            <p:ph type="body" sz="quarter" idx="1"/>
          </p:nvPr>
        </p:nvSpPr>
        <p:spPr>
          <a:prstGeom prst="rect">
            <a:avLst/>
          </a:prstGeom>
        </p:spPr>
        <p:txBody>
          <a:bodyPr/>
          <a:lstStyle/>
          <a:p>
            <a:r>
              <a:t>This is a front cover page and can only be used at the beginning of a PowerPoint presentation once. Do not add anything else to this screen if it is being used.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4" name="Title Text"/>
          <p:cNvSpPr txBox="1">
            <a:spLocks noGrp="1"/>
          </p:cNvSpPr>
          <p:nvPr>
            <p:ph type="title"/>
          </p:nvPr>
        </p:nvSpPr>
        <p:spPr>
          <a:prstGeom prst="rect">
            <a:avLst/>
          </a:prstGeom>
        </p:spPr>
        <p:txBody>
          <a:bodyPr/>
          <a:lstStyle/>
          <a:p>
            <a:r>
              <a:t>Title Text</a:t>
            </a:r>
          </a:p>
        </p:txBody>
      </p:sp>
      <p:sp>
        <p:nvSpPr>
          <p:cNvPr id="15" name="Body Level One…"/>
          <p:cNvSpPr txBox="1">
            <a:spLocks noGrp="1"/>
          </p:cNvSpPr>
          <p:nvPr>
            <p:ph type="body" idx="1" hasCustomPrompt="1"/>
          </p:nvPr>
        </p:nvSpPr>
        <p:spPr>
          <a:xfrm>
            <a:off x="685800" y="1887538"/>
            <a:ext cx="10817923" cy="3702051"/>
          </a:xfrm>
          <a:prstGeom prst="rect">
            <a:avLst/>
          </a:prstGeom>
        </p:spPr>
        <p:txBody>
          <a:bodyPr>
            <a:normAutofit/>
          </a:bodyPr>
          <a:lstStyle/>
          <a:p>
            <a:r>
              <a:t>Main body style like this and leading into bullets:</a:t>
            </a:r>
          </a:p>
          <a:p>
            <a:pPr lvl="1"/>
            <a:endParaRPr/>
          </a:p>
          <a:p>
            <a:pPr lvl="2"/>
            <a:endParaRPr/>
          </a:p>
          <a:p>
            <a:pPr lvl="3"/>
            <a:endParaRPr/>
          </a:p>
          <a:p>
            <a:pPr lvl="4"/>
            <a:endParaRPr/>
          </a:p>
        </p:txBody>
      </p:sp>
      <p:sp>
        <p:nvSpPr>
          <p:cNvPr id="16" name="Straight Connector 5"/>
          <p:cNvSpPr/>
          <p:nvPr/>
        </p:nvSpPr>
        <p:spPr>
          <a:xfrm>
            <a:off x="666751" y="6223000"/>
            <a:ext cx="10836972" cy="0"/>
          </a:xfrm>
          <a:prstGeom prst="line">
            <a:avLst/>
          </a:prstGeom>
          <a:ln>
            <a:solidFill>
              <a:srgbClr val="B3D236"/>
            </a:solidFill>
          </a:ln>
        </p:spPr>
        <p:txBody>
          <a:bodyPr lIns="45719" rIns="45719"/>
          <a:lstStyle/>
          <a:p>
            <a:endParaRPr/>
          </a:p>
        </p:txBody>
      </p:sp>
      <p:sp>
        <p:nvSpPr>
          <p:cNvPr id="18" name="TextBox 7"/>
          <p:cNvSpPr txBox="1"/>
          <p:nvPr/>
        </p:nvSpPr>
        <p:spPr>
          <a:xfrm>
            <a:off x="7445972" y="6301464"/>
            <a:ext cx="4131715"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 name="TextBox 7">
            <a:extLst>
              <a:ext uri="{FF2B5EF4-FFF2-40B4-BE49-F238E27FC236}">
                <a16:creationId xmlns:a16="http://schemas.microsoft.com/office/drawing/2014/main" id="{4A784268-2825-7A8B-8C9F-8AD36D767346}"/>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4</a:t>
            </a:r>
            <a:r>
              <a:rPr dirty="0"/>
              <a:t>. </a:t>
            </a:r>
            <a:r>
              <a:rPr lang="en-GB" dirty="0"/>
              <a:t>Balancing Expectations</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6" name="Title Text"/>
          <p:cNvSpPr txBox="1">
            <a:spLocks noGrp="1"/>
          </p:cNvSpPr>
          <p:nvPr>
            <p:ph type="title"/>
          </p:nvPr>
        </p:nvSpPr>
        <p:spPr>
          <a:xfrm>
            <a:off x="963084" y="4406901"/>
            <a:ext cx="10363201" cy="1362076"/>
          </a:xfrm>
          <a:prstGeom prst="rect">
            <a:avLst/>
          </a:prstGeom>
        </p:spPr>
        <p:txBody>
          <a:bodyPr anchor="t"/>
          <a:lstStyle>
            <a:lvl1pPr>
              <a:defRPr sz="4000" cap="all"/>
            </a:lvl1pPr>
          </a:lstStyle>
          <a:p>
            <a:r>
              <a:t>Title Text</a:t>
            </a:r>
          </a:p>
        </p:txBody>
      </p:sp>
      <p:sp>
        <p:nvSpPr>
          <p:cNvPr id="27" name="Body Level One…"/>
          <p:cNvSpPr txBox="1">
            <a:spLocks noGrp="1"/>
          </p:cNvSpPr>
          <p:nvPr>
            <p:ph type="body" sz="quarter" idx="1"/>
          </p:nvPr>
        </p:nvSpPr>
        <p:spPr>
          <a:xfrm>
            <a:off x="963084" y="2906713"/>
            <a:ext cx="10363201" cy="1500188"/>
          </a:xfrm>
          <a:prstGeom prst="rect">
            <a:avLst/>
          </a:prstGeom>
        </p:spPr>
        <p:txBody>
          <a:bodyPr anchor="b">
            <a:normAutofit/>
          </a:bodyPr>
          <a:lstStyle>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28" name="Straight Connector 3"/>
          <p:cNvSpPr/>
          <p:nvPr/>
        </p:nvSpPr>
        <p:spPr>
          <a:xfrm>
            <a:off x="666751" y="6223000"/>
            <a:ext cx="10836972" cy="0"/>
          </a:xfrm>
          <a:prstGeom prst="line">
            <a:avLst/>
          </a:prstGeom>
          <a:ln>
            <a:solidFill>
              <a:srgbClr val="B3D236"/>
            </a:solidFill>
          </a:ln>
        </p:spPr>
        <p:txBody>
          <a:bodyPr lIns="45719" rIns="45719"/>
          <a:lstStyle/>
          <a:p>
            <a:endParaRPr/>
          </a:p>
        </p:txBody>
      </p:sp>
      <p:sp>
        <p:nvSpPr>
          <p:cNvPr id="30" name="TextBox 5"/>
          <p:cNvSpPr txBox="1"/>
          <p:nvPr/>
        </p:nvSpPr>
        <p:spPr>
          <a:xfrm>
            <a:off x="7508685" y="6301464"/>
            <a:ext cx="4053323"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 name="TextBox 8">
            <a:extLst>
              <a:ext uri="{FF2B5EF4-FFF2-40B4-BE49-F238E27FC236}">
                <a16:creationId xmlns:a16="http://schemas.microsoft.com/office/drawing/2014/main" id="{3086BFEF-9BD6-4145-6C84-B6B3C2488862}"/>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4</a:t>
            </a:r>
            <a:r>
              <a:rPr dirty="0"/>
              <a:t>. </a:t>
            </a:r>
            <a:r>
              <a:rPr lang="en-GB" dirty="0"/>
              <a:t>Balancing Expectations</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5800" y="1887538"/>
            <a:ext cx="5384800" cy="3702051"/>
          </a:xfrm>
          <a:prstGeom prst="rect">
            <a:avLst/>
          </a:prstGeom>
        </p:spPr>
        <p:txBody>
          <a:bodyPr>
            <a:normAutofit/>
          </a:bodyPr>
          <a:lstStyle>
            <a:lvl1pPr>
              <a:spcBef>
                <a:spcPts val="600"/>
              </a:spcBef>
              <a:defRPr sz="2800"/>
            </a:lvl1pPr>
            <a:lvl2pPr marL="790575" indent="-333375">
              <a:spcBef>
                <a:spcPts val="600"/>
              </a:spcBef>
              <a:defRPr sz="2800"/>
            </a:lvl2pPr>
            <a:lvl3pPr marL="1394460" indent="-480060">
              <a:spcBef>
                <a:spcPts val="600"/>
              </a:spcBef>
              <a:defRPr sz="2800"/>
            </a:lvl3pPr>
            <a:lvl4pPr marL="1905000" indent="-533400">
              <a:spcBef>
                <a:spcPts val="600"/>
              </a:spcBef>
              <a:defRPr sz="2800"/>
            </a:lvl4pPr>
            <a:lvl5pPr marL="2362200" indent="-5334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42"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 name="TextBox 8">
            <a:extLst>
              <a:ext uri="{FF2B5EF4-FFF2-40B4-BE49-F238E27FC236}">
                <a16:creationId xmlns:a16="http://schemas.microsoft.com/office/drawing/2014/main" id="{8EC04D4F-6F30-2847-344E-0BA01E03A9E9}"/>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4</a:t>
            </a:r>
            <a:r>
              <a:rPr dirty="0"/>
              <a:t>. </a:t>
            </a:r>
            <a:r>
              <a:rPr lang="en-GB" dirty="0"/>
              <a:t>Balancing Expectations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xfrm>
            <a:off x="609600" y="274638"/>
            <a:ext cx="10972800" cy="1143001"/>
          </a:xfrm>
          <a:prstGeom prst="rect">
            <a:avLst/>
          </a:prstGeom>
        </p:spPr>
        <p:txBody>
          <a:bodyPr/>
          <a:lstStyle/>
          <a:p>
            <a:r>
              <a:t>Title Text</a:t>
            </a:r>
          </a:p>
        </p:txBody>
      </p:sp>
      <p:sp>
        <p:nvSpPr>
          <p:cNvPr id="51" name="Body Level One…"/>
          <p:cNvSpPr txBox="1">
            <a:spLocks noGrp="1"/>
          </p:cNvSpPr>
          <p:nvPr>
            <p:ph type="body" sz="quarter" idx="1"/>
          </p:nvPr>
        </p:nvSpPr>
        <p:spPr>
          <a:xfrm>
            <a:off x="609600" y="1535112"/>
            <a:ext cx="5386917" cy="639763"/>
          </a:xfrm>
          <a:prstGeom prst="rect">
            <a:avLst/>
          </a:prstGeom>
        </p:spPr>
        <p:txBody>
          <a:bodyPr anchor="b">
            <a:normAutofit/>
          </a:bodyPr>
          <a:lstStyle>
            <a:lvl1pPr>
              <a:spcBef>
                <a:spcPts val="500"/>
              </a:spcBef>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21"/>
          </p:nvPr>
        </p:nvSpPr>
        <p:spPr>
          <a:xfrm>
            <a:off x="6193368" y="1535112"/>
            <a:ext cx="5389034" cy="639763"/>
          </a:xfrm>
          <a:prstGeom prst="rect">
            <a:avLst/>
          </a:prstGeom>
        </p:spPr>
        <p:txBody>
          <a:bodyPr anchor="b">
            <a:normAutofit/>
          </a:bodyPr>
          <a:lstStyle/>
          <a:p>
            <a:pPr>
              <a:spcBef>
                <a:spcPts val="500"/>
              </a:spcBef>
              <a:defRPr sz="2400" b="1"/>
            </a:pPr>
            <a:endParaRPr/>
          </a:p>
        </p:txBody>
      </p:sp>
      <p:sp>
        <p:nvSpPr>
          <p:cNvPr id="53" name="Straight Connector 6"/>
          <p:cNvSpPr/>
          <p:nvPr/>
        </p:nvSpPr>
        <p:spPr>
          <a:xfrm>
            <a:off x="666751" y="6223000"/>
            <a:ext cx="10836972" cy="0"/>
          </a:xfrm>
          <a:prstGeom prst="line">
            <a:avLst/>
          </a:prstGeom>
          <a:ln>
            <a:solidFill>
              <a:srgbClr val="B3D236"/>
            </a:solidFill>
          </a:ln>
        </p:spPr>
        <p:txBody>
          <a:bodyPr lIns="45719" rIns="45719"/>
          <a:lstStyle/>
          <a:p>
            <a:endParaRPr/>
          </a:p>
        </p:txBody>
      </p:sp>
      <p:sp>
        <p:nvSpPr>
          <p:cNvPr id="55" name="TextBox 8"/>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0" name="TextBox 9">
            <a:extLst>
              <a:ext uri="{FF2B5EF4-FFF2-40B4-BE49-F238E27FC236}">
                <a16:creationId xmlns:a16="http://schemas.microsoft.com/office/drawing/2014/main" id="{FA0E6FC8-6B68-F1EB-22BA-75AE87BE3A2C}"/>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4</a:t>
            </a:r>
            <a:r>
              <a:rPr dirty="0"/>
              <a:t>. </a:t>
            </a:r>
            <a:r>
              <a:rPr lang="en-GB" dirty="0"/>
              <a:t>Balancing Expectations</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1" name="Straight Connector 1"/>
          <p:cNvSpPr/>
          <p:nvPr/>
        </p:nvSpPr>
        <p:spPr>
          <a:xfrm>
            <a:off x="666751" y="6223000"/>
            <a:ext cx="10836972" cy="0"/>
          </a:xfrm>
          <a:prstGeom prst="line">
            <a:avLst/>
          </a:prstGeom>
          <a:ln>
            <a:solidFill>
              <a:srgbClr val="B3D236"/>
            </a:solidFill>
          </a:ln>
        </p:spPr>
        <p:txBody>
          <a:bodyPr lIns="45719" rIns="45719"/>
          <a:lstStyle/>
          <a:p>
            <a:endParaRPr/>
          </a:p>
        </p:txBody>
      </p:sp>
      <p:sp>
        <p:nvSpPr>
          <p:cNvPr id="73" name="TextBox 3"/>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 name="TextBox 6">
            <a:extLst>
              <a:ext uri="{FF2B5EF4-FFF2-40B4-BE49-F238E27FC236}">
                <a16:creationId xmlns:a16="http://schemas.microsoft.com/office/drawing/2014/main" id="{BC526E51-AFA9-1FA0-D3ED-D7E78C0FC8E0}"/>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4</a:t>
            </a:r>
            <a:r>
              <a:rPr dirty="0"/>
              <a:t>. </a:t>
            </a:r>
            <a:r>
              <a:rPr lang="en-GB" dirty="0"/>
              <a:t>Balancing Expectations</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609601" y="273050"/>
            <a:ext cx="4011084" cy="1162050"/>
          </a:xfrm>
          <a:prstGeom prst="rect">
            <a:avLst/>
          </a:prstGeom>
        </p:spPr>
        <p:txBody>
          <a:bodyPr anchor="b"/>
          <a:lstStyle>
            <a:lvl1pPr>
              <a:defRPr sz="2000"/>
            </a:lvl1pPr>
          </a:lstStyle>
          <a:p>
            <a:r>
              <a:t>Title Text</a:t>
            </a:r>
          </a:p>
        </p:txBody>
      </p:sp>
      <p:sp>
        <p:nvSpPr>
          <p:cNvPr id="82" name="Body Level One…"/>
          <p:cNvSpPr txBox="1">
            <a:spLocks noGrp="1"/>
          </p:cNvSpPr>
          <p:nvPr>
            <p:ph type="body" idx="1"/>
          </p:nvPr>
        </p:nvSpPr>
        <p:spPr>
          <a:xfrm>
            <a:off x="4766733" y="273050"/>
            <a:ext cx="6815667" cy="5853114"/>
          </a:xfrm>
          <a:prstGeom prst="rect">
            <a:avLst/>
          </a:prstGeom>
        </p:spPr>
        <p:txBody>
          <a:bodyPr>
            <a:normAutofit/>
          </a:bodyPr>
          <a:lstStyle>
            <a:lvl1pPr>
              <a:spcBef>
                <a:spcPts val="700"/>
              </a:spcBef>
              <a:defRPr sz="3200"/>
            </a:lvl1pPr>
            <a:lvl2pPr marL="783771" indent="-326571">
              <a:spcBef>
                <a:spcPts val="700"/>
              </a:spcBef>
              <a:defRPr sz="3200"/>
            </a:lvl2pPr>
            <a:lvl3pPr marL="1371600" indent="-457200">
              <a:spcBef>
                <a:spcPts val="700"/>
              </a:spcBef>
              <a:defRPr sz="3200"/>
            </a:lvl3pPr>
            <a:lvl4pPr marL="1920239" indent="-548639">
              <a:spcBef>
                <a:spcPts val="700"/>
              </a:spcBef>
              <a:defRPr sz="3200"/>
            </a:lvl4pPr>
            <a:lvl5pPr marL="2377439" indent="-548639">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half" idx="21"/>
          </p:nvPr>
        </p:nvSpPr>
        <p:spPr>
          <a:xfrm>
            <a:off x="609600" y="1435101"/>
            <a:ext cx="4011085" cy="4691063"/>
          </a:xfrm>
          <a:prstGeom prst="rect">
            <a:avLst/>
          </a:prstGeom>
        </p:spPr>
        <p:txBody>
          <a:bodyPr>
            <a:normAutofit/>
          </a:bodyPr>
          <a:lstStyle/>
          <a:p>
            <a:pPr>
              <a:spcBef>
                <a:spcPts val="300"/>
              </a:spcBef>
              <a:defRPr sz="1400"/>
            </a:pPr>
            <a:endParaRPr/>
          </a:p>
        </p:txBody>
      </p:sp>
      <p:sp>
        <p:nvSpPr>
          <p:cNvPr id="84"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86"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0" name="TextBox 9">
            <a:extLst>
              <a:ext uri="{FF2B5EF4-FFF2-40B4-BE49-F238E27FC236}">
                <a16:creationId xmlns:a16="http://schemas.microsoft.com/office/drawing/2014/main" id="{0B1EFBA1-CE37-39B0-E8CE-694FB6431A52}"/>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4</a:t>
            </a:r>
            <a:r>
              <a:rPr dirty="0"/>
              <a:t>. </a:t>
            </a:r>
            <a:r>
              <a:rPr lang="en-GB" dirty="0"/>
              <a:t>Balancing Expectations</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4" name="Title Text"/>
          <p:cNvSpPr txBox="1">
            <a:spLocks noGrp="1"/>
          </p:cNvSpPr>
          <p:nvPr>
            <p:ph type="title"/>
          </p:nvPr>
        </p:nvSpPr>
        <p:spPr>
          <a:xfrm>
            <a:off x="2389716" y="4800600"/>
            <a:ext cx="7315201" cy="566738"/>
          </a:xfrm>
          <a:prstGeom prst="rect">
            <a:avLst/>
          </a:prstGeom>
        </p:spPr>
        <p:txBody>
          <a:bodyPr anchor="b"/>
          <a:lstStyle>
            <a:lvl1pPr>
              <a:defRPr sz="2000"/>
            </a:lvl1pPr>
          </a:lstStyle>
          <a:p>
            <a:r>
              <a:t>Title Text</a:t>
            </a:r>
          </a:p>
        </p:txBody>
      </p:sp>
      <p:sp>
        <p:nvSpPr>
          <p:cNvPr id="95" name="Picture Placeholder 2"/>
          <p:cNvSpPr>
            <a:spLocks noGrp="1"/>
          </p:cNvSpPr>
          <p:nvPr>
            <p:ph type="pic" sz="half" idx="21"/>
          </p:nvPr>
        </p:nvSpPr>
        <p:spPr>
          <a:xfrm>
            <a:off x="2389716" y="612775"/>
            <a:ext cx="7315201" cy="4114800"/>
          </a:xfrm>
          <a:prstGeom prst="rect">
            <a:avLst/>
          </a:prstGeom>
        </p:spPr>
        <p:txBody>
          <a:bodyPr lIns="91439" rIns="91439"/>
          <a:lstStyle/>
          <a:p>
            <a:endParaRPr/>
          </a:p>
        </p:txBody>
      </p:sp>
      <p:sp>
        <p:nvSpPr>
          <p:cNvPr id="96" name="Body Level One…"/>
          <p:cNvSpPr txBox="1">
            <a:spLocks noGrp="1"/>
          </p:cNvSpPr>
          <p:nvPr>
            <p:ph type="body" sz="quarter" idx="1"/>
          </p:nvPr>
        </p:nvSpPr>
        <p:spPr>
          <a:xfrm>
            <a:off x="2389716" y="5367337"/>
            <a:ext cx="7315201" cy="804863"/>
          </a:xfrm>
          <a:prstGeom prst="rect">
            <a:avLst/>
          </a:prstGeom>
        </p:spPr>
        <p:txBody>
          <a:bodyPr>
            <a:normAutofit/>
          </a:bodyPr>
          <a:lstStyle>
            <a:lvl1pPr>
              <a:spcBef>
                <a:spcPts val="300"/>
              </a:spcBef>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97"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99"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0" name="TextBox 9">
            <a:extLst>
              <a:ext uri="{FF2B5EF4-FFF2-40B4-BE49-F238E27FC236}">
                <a16:creationId xmlns:a16="http://schemas.microsoft.com/office/drawing/2014/main" id="{CEDFFCBF-D3F5-E54B-337F-776F35BEFE5F}"/>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4</a:t>
            </a:r>
            <a:r>
              <a:rPr dirty="0"/>
              <a:t>. </a:t>
            </a:r>
            <a:r>
              <a:rPr lang="en-GB" dirty="0"/>
              <a:t>Balancing Expectations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66751" y="830262"/>
            <a:ext cx="1083697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Straight Connector 2"/>
          <p:cNvSpPr/>
          <p:nvPr/>
        </p:nvSpPr>
        <p:spPr>
          <a:xfrm>
            <a:off x="666751" y="6223000"/>
            <a:ext cx="10836972" cy="0"/>
          </a:xfrm>
          <a:prstGeom prst="line">
            <a:avLst/>
          </a:prstGeom>
          <a:ln>
            <a:solidFill>
              <a:srgbClr val="B3D236"/>
            </a:solidFill>
          </a:ln>
        </p:spPr>
        <p:txBody>
          <a:bodyPr lIns="45719" rIns="45719"/>
          <a:lstStyle/>
          <a:p>
            <a:endParaRPr/>
          </a:p>
        </p:txBody>
      </p:sp>
      <p:sp>
        <p:nvSpPr>
          <p:cNvPr id="5" name="TextBox 4"/>
          <p:cNvSpPr txBox="1"/>
          <p:nvPr/>
        </p:nvSpPr>
        <p:spPr>
          <a:xfrm>
            <a:off x="7493007" y="6301464"/>
            <a:ext cx="406900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6"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
        <p:nvSpPr>
          <p:cNvPr id="8" name="TextBox 7">
            <a:extLst>
              <a:ext uri="{FF2B5EF4-FFF2-40B4-BE49-F238E27FC236}">
                <a16:creationId xmlns:a16="http://schemas.microsoft.com/office/drawing/2014/main" id="{4F22F349-BE01-3102-A802-636B7B4E6F1F}"/>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4</a:t>
            </a:r>
            <a:r>
              <a:rPr dirty="0"/>
              <a:t>. </a:t>
            </a:r>
            <a:r>
              <a:rPr lang="en-GB" dirty="0"/>
              <a:t>Balancing Expectations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Lst>
  <p:transition spd="med"/>
  <p:txStyles>
    <p:titleStyle>
      <a:lvl1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9pPr>
    </p:titleStyle>
    <p:bodyStyle>
      <a:lvl1pPr marL="0" marR="0" indent="0" algn="l" defTabSz="914400" rtl="0" latinLnBrk="0">
        <a:lnSpc>
          <a:spcPct val="100000"/>
        </a:lnSpc>
        <a:spcBef>
          <a:spcPts val="400"/>
        </a:spcBef>
        <a:spcAft>
          <a:spcPts val="0"/>
        </a:spcAft>
        <a:buClrTx/>
        <a:buSzTx/>
        <a:buFontTx/>
        <a:buNone/>
        <a:tabLst/>
        <a:defRPr sz="2000" b="0" i="0" u="none" strike="noStrike" cap="none" spc="0" baseline="0">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2pPr>
      <a:lvl3pPr marL="12573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3pPr>
      <a:lvl4pPr marL="17145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4pPr>
      <a:lvl5pPr marL="1828800" marR="0" indent="0" algn="l" defTabSz="914400" rtl="0" latinLnBrk="0">
        <a:lnSpc>
          <a:spcPct val="100000"/>
        </a:lnSpc>
        <a:spcBef>
          <a:spcPts val="400"/>
        </a:spcBef>
        <a:spcAft>
          <a:spcPts val="0"/>
        </a:spcAft>
        <a:buClrTx/>
        <a:buSzPct val="100000"/>
        <a:buFontTx/>
        <a:buNone/>
        <a:tabLst/>
        <a:defRPr sz="2000" b="0" i="0" u="none" strike="noStrike" cap="none" spc="0" baseline="0">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scotlandscurriculum.scot/5/" TargetMode="External"/><Relationship Id="rId5" Type="http://schemas.openxmlformats.org/officeDocument/2006/relationships/hyperlink" Target="https://scotlandscurriculum.scot/4/"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hyperlink" Target="https://learn.wab.edu/attl/pz/graphics" TargetMode="External"/><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www.pz.harvard.edu/" TargetMode="External"/><Relationship Id="rId5" Type="http://schemas.openxmlformats.org/officeDocument/2006/relationships/hyperlink" Target="http://www.pz.harvard.edu/sites/default/files/Circle%20of%20Viewpoints_0.pdf"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pz.harvard.edu/" TargetMode="External"/><Relationship Id="rId5" Type="http://schemas.openxmlformats.org/officeDocument/2006/relationships/hyperlink" Target="http://www.pz.harvard.edu/sites/default/files/Beginning%20Middle%20End_1.pdf"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6"/>
          <p:cNvSpPr txBox="1"/>
          <p:nvPr/>
        </p:nvSpPr>
        <p:spPr>
          <a:xfrm>
            <a:off x="712251" y="2289450"/>
            <a:ext cx="10541818" cy="12003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600">
                <a:solidFill>
                  <a:srgbClr val="00ABB5"/>
                </a:solidFill>
              </a:defRPr>
            </a:pPr>
            <a:r>
              <a:rPr dirty="0"/>
              <a:t>The Curriculum Story Project:</a:t>
            </a:r>
            <a:br>
              <a:rPr dirty="0"/>
            </a:br>
            <a:r>
              <a:rPr lang="en-GB" dirty="0"/>
              <a:t>4</a:t>
            </a:r>
            <a:r>
              <a:rPr dirty="0"/>
              <a:t>.</a:t>
            </a:r>
            <a:r>
              <a:rPr lang="en-GB" dirty="0"/>
              <a:t> Balancing Expectations</a:t>
            </a:r>
            <a:endParaRPr dirty="0"/>
          </a:p>
        </p:txBody>
      </p:sp>
      <p:sp>
        <p:nvSpPr>
          <p:cNvPr id="117" name="Rectangle 7"/>
          <p:cNvSpPr txBox="1"/>
          <p:nvPr/>
        </p:nvSpPr>
        <p:spPr>
          <a:xfrm>
            <a:off x="712251" y="3371507"/>
            <a:ext cx="10541818" cy="375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b="1">
                <a:solidFill>
                  <a:srgbClr val="B3D236"/>
                </a:solidFill>
              </a:defRPr>
            </a:lvl1pPr>
          </a:lstStyle>
          <a:p>
            <a:r>
              <a:t>Discussion Activities</a:t>
            </a:r>
          </a:p>
        </p:txBody>
      </p:sp>
      <p:pic>
        <p:nvPicPr>
          <p:cNvPr id="118" name="Picture 11" descr="Picture 11"/>
          <p:cNvPicPr>
            <a:picLocks noChangeAspect="1"/>
          </p:cNvPicPr>
          <p:nvPr/>
        </p:nvPicPr>
        <p:blipFill>
          <a:blip r:embed="rId3"/>
          <a:srcRect l="10040" t="16806" r="10529" b="28484"/>
          <a:stretch>
            <a:fillRect/>
          </a:stretch>
        </p:blipFill>
        <p:spPr>
          <a:xfrm>
            <a:off x="658156" y="528428"/>
            <a:ext cx="3392720" cy="1428665"/>
          </a:xfrm>
          <a:prstGeom prst="rect">
            <a:avLst/>
          </a:prstGeom>
          <a:ln w="12700">
            <a:miter lim="400000"/>
          </a:ln>
        </p:spPr>
      </p:pic>
      <p:pic>
        <p:nvPicPr>
          <p:cNvPr id="119" name="Picture 5" descr="Picture 5"/>
          <p:cNvPicPr>
            <a:picLocks noChangeAspect="1"/>
          </p:cNvPicPr>
          <p:nvPr/>
        </p:nvPicPr>
        <p:blipFill>
          <a:blip r:embed="rId4"/>
          <a:stretch>
            <a:fillRect/>
          </a:stretch>
        </p:blipFill>
        <p:spPr>
          <a:xfrm>
            <a:off x="0" y="3752515"/>
            <a:ext cx="12209385" cy="3105486"/>
          </a:xfrm>
          <a:prstGeom prst="rect">
            <a:avLst/>
          </a:prstGeom>
          <a:ln w="12700">
            <a:miter lim="400000"/>
          </a:ln>
        </p:spPr>
      </p:pic>
      <p:sp>
        <p:nvSpPr>
          <p:cNvPr id="120"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How to use this download pack"/>
          <p:cNvSpPr txBox="1">
            <a:spLocks noGrp="1"/>
          </p:cNvSpPr>
          <p:nvPr>
            <p:ph type="title"/>
          </p:nvPr>
        </p:nvSpPr>
        <p:spPr>
          <a:prstGeom prst="rect">
            <a:avLst/>
          </a:prstGeom>
        </p:spPr>
        <p:txBody>
          <a:bodyPr/>
          <a:lstStyle/>
          <a:p>
            <a:r>
              <a:t>How to use this download pack</a:t>
            </a:r>
          </a:p>
        </p:txBody>
      </p:sp>
      <p:sp>
        <p:nvSpPr>
          <p:cNvPr id="125" name="The discussion and practical activities in this pack connect to the case studies and ideas around interdisciplinary learning of…"/>
          <p:cNvSpPr txBox="1">
            <a:spLocks noGrp="1"/>
          </p:cNvSpPr>
          <p:nvPr>
            <p:ph type="body" sz="half" idx="1"/>
          </p:nvPr>
        </p:nvSpPr>
        <p:spPr>
          <a:prstGeom prst="rect">
            <a:avLst/>
          </a:prstGeom>
        </p:spPr>
        <p:txBody>
          <a:bodyPr>
            <a:normAutofit lnSpcReduction="10000"/>
          </a:bodyPr>
          <a:lstStyle/>
          <a:p>
            <a:pPr defTabSz="749808">
              <a:spcBef>
                <a:spcPts val="500"/>
              </a:spcBef>
              <a:defRPr sz="2296"/>
            </a:pPr>
            <a:r>
              <a:rPr dirty="0"/>
              <a:t>The discussion and practical activities in this pack connect to the case studies and ideas around interdisciplinary learning of</a:t>
            </a:r>
          </a:p>
          <a:p>
            <a:pPr defTabSz="749808">
              <a:spcBef>
                <a:spcPts val="500"/>
              </a:spcBef>
              <a:defRPr sz="2296"/>
            </a:pPr>
            <a:r>
              <a:rPr b="1" dirty="0"/>
              <a:t>The Curriculum Story Project </a:t>
            </a:r>
            <a:r>
              <a:rPr lang="en-GB" b="1" dirty="0"/>
              <a:t>4</a:t>
            </a:r>
            <a:r>
              <a:rPr b="1" dirty="0"/>
              <a:t>:</a:t>
            </a:r>
            <a:br>
              <a:rPr b="1" dirty="0"/>
            </a:br>
            <a:r>
              <a:rPr lang="en-GB" b="1"/>
              <a:t>Balancing Expectations</a:t>
            </a:r>
            <a:r>
              <a:rPr b="1"/>
              <a:t>.</a:t>
            </a:r>
            <a:endParaRPr b="1" dirty="0"/>
          </a:p>
          <a:p>
            <a:pPr defTabSz="749808">
              <a:spcBef>
                <a:spcPts val="500"/>
              </a:spcBef>
              <a:defRPr sz="2296"/>
            </a:pPr>
            <a:r>
              <a:rPr dirty="0"/>
              <a:t>While there is value in using them as standalone resources, we encourage teams to read the case studies, together, as part of their own reflective practice. </a:t>
            </a:r>
          </a:p>
        </p:txBody>
      </p:sp>
      <p:sp>
        <p:nvSpPr>
          <p:cNvPr id="126" name="From 2020-22, The Curriculum Story Project from Education Scotland brought together nearly 200 practitioners to understand the components, processes, and thinking behind successful interdisciplinary learning and the development of broader learner pathway"/>
          <p:cNvSpPr txBox="1"/>
          <p:nvPr/>
        </p:nvSpPr>
        <p:spPr>
          <a:xfrm>
            <a:off x="8245531" y="1887538"/>
            <a:ext cx="3187285" cy="37020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lnSpcReduction="10000"/>
          </a:bodyPr>
          <a:lstStyle/>
          <a:p>
            <a:pPr defTabSz="521208">
              <a:spcBef>
                <a:spcPts val="300"/>
              </a:spcBef>
              <a:defRPr sz="1596">
                <a:solidFill>
                  <a:srgbClr val="595959"/>
                </a:solidFill>
              </a:defRPr>
            </a:pPr>
            <a:r>
              <a:t>From 2020-22, </a:t>
            </a:r>
            <a:r>
              <a:rPr b="1"/>
              <a:t>The Curriculum Story Project</a:t>
            </a:r>
            <a:r>
              <a:t> from Education Scotland brought together nearly 200 practitioners to understand the components, processes, and thinking behind successful interdisciplinary learning and the development of broader learner pathways.</a:t>
            </a:r>
          </a:p>
          <a:p>
            <a:pPr defTabSz="521208">
              <a:spcBef>
                <a:spcPts val="300"/>
              </a:spcBef>
              <a:defRPr sz="1596">
                <a:solidFill>
                  <a:srgbClr val="595959"/>
                </a:solidFill>
              </a:defRPr>
            </a:pPr>
            <a:endParaRPr/>
          </a:p>
          <a:p>
            <a:pPr defTabSz="521208">
              <a:spcBef>
                <a:spcPts val="300"/>
              </a:spcBef>
              <a:defRPr sz="1596">
                <a:solidFill>
                  <a:srgbClr val="595959"/>
                </a:solidFill>
              </a:defRPr>
            </a:pPr>
            <a:r>
              <a:t>The case studies and activities are designed by NoTosh, a firm specialised in helping people think differently and choose the way they learn and work.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29"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30" name="Picture 8" descr="Picture 8"/>
          <p:cNvPicPr>
            <a:picLocks noChangeAspect="1"/>
          </p:cNvPicPr>
          <p:nvPr/>
        </p:nvPicPr>
        <p:blipFill>
          <a:blip r:embed="rId4"/>
          <a:stretch>
            <a:fillRect/>
          </a:stretch>
        </p:blipFill>
        <p:spPr>
          <a:xfrm>
            <a:off x="0" y="5815262"/>
            <a:ext cx="12209385" cy="1042738"/>
          </a:xfrm>
          <a:prstGeom prst="rect">
            <a:avLst/>
          </a:prstGeom>
          <a:ln w="12700">
            <a:miter lim="400000"/>
          </a:ln>
        </p:spPr>
      </p:pic>
      <p:sp>
        <p:nvSpPr>
          <p:cNvPr id="131"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32" name="Title 1"/>
          <p:cNvSpPr txBox="1">
            <a:spLocks noGrp="1"/>
          </p:cNvSpPr>
          <p:nvPr>
            <p:ph type="title"/>
          </p:nvPr>
        </p:nvSpPr>
        <p:spPr>
          <a:xfrm>
            <a:off x="611801" y="525849"/>
            <a:ext cx="11049507" cy="782321"/>
          </a:xfrm>
          <a:prstGeom prst="rect">
            <a:avLst/>
          </a:prstGeom>
        </p:spPr>
        <p:txBody>
          <a:bodyPr/>
          <a:lstStyle/>
          <a:p>
            <a:r>
              <a:t>Discussion activities</a:t>
            </a:r>
          </a:p>
        </p:txBody>
      </p:sp>
      <p:sp>
        <p:nvSpPr>
          <p:cNvPr id="133" name="Content Placeholder 2"/>
          <p:cNvSpPr txBox="1">
            <a:spLocks noGrp="1"/>
          </p:cNvSpPr>
          <p:nvPr>
            <p:ph type="body" idx="1"/>
          </p:nvPr>
        </p:nvSpPr>
        <p:spPr>
          <a:xfrm>
            <a:off x="1019510" y="1507436"/>
            <a:ext cx="10521292" cy="4511534"/>
          </a:xfrm>
          <a:prstGeom prst="rect">
            <a:avLst/>
          </a:prstGeom>
        </p:spPr>
        <p:txBody>
          <a:bodyPr>
            <a:normAutofit/>
          </a:bodyPr>
          <a:lstStyle/>
          <a:p>
            <a:pPr defTabSz="777240">
              <a:defRPr sz="1700"/>
            </a:pPr>
            <a:r>
              <a:rPr dirty="0"/>
              <a:t>First read the case studies for The Curriculum Story Project </a:t>
            </a:r>
            <a:r>
              <a:rPr lang="en-BE" dirty="0"/>
              <a:t>–</a:t>
            </a:r>
            <a:r>
              <a:rPr dirty="0"/>
              <a:t> </a:t>
            </a:r>
            <a:r>
              <a:rPr lang="en-GB" dirty="0"/>
              <a:t>Balancing Expectations</a:t>
            </a:r>
            <a:r>
              <a:rPr dirty="0"/>
              <a:t>.</a:t>
            </a:r>
            <a:br>
              <a:rPr dirty="0"/>
            </a:br>
            <a:r>
              <a:rPr dirty="0"/>
              <a:t>Then use one of these discussion points for a learning session or team meeting. </a:t>
            </a:r>
          </a:p>
          <a:p>
            <a:pPr defTabSz="777240">
              <a:defRPr sz="1700"/>
            </a:pPr>
            <a:endParaRPr dirty="0"/>
          </a:p>
          <a:p>
            <a:pPr defTabSz="777240">
              <a:spcBef>
                <a:spcPts val="0"/>
              </a:spcBef>
              <a:defRPr sz="1700" b="1">
                <a:solidFill>
                  <a:srgbClr val="00ABB5"/>
                </a:solidFill>
              </a:defRPr>
            </a:pPr>
            <a:r>
              <a:rPr dirty="0"/>
              <a:t>Discussion 1. </a:t>
            </a:r>
            <a:r>
              <a:rPr lang="en-GB" sz="1700" b="1" dirty="0"/>
              <a:t>How would planning look for IDL projects if you begin with the learner and unique context of your setting?</a:t>
            </a:r>
            <a:endParaRPr lang="en-GB" dirty="0"/>
          </a:p>
          <a:p>
            <a:pPr defTabSz="777240">
              <a:defRPr sz="1700"/>
            </a:pPr>
            <a:r>
              <a:rPr lang="en-GB" sz="1700" dirty="0"/>
              <a:t>For example, what specific learners’ needs should you consider and opportunities for increased partnership working?</a:t>
            </a:r>
          </a:p>
          <a:p>
            <a:pPr defTabSz="777240">
              <a:defRPr sz="1700"/>
            </a:pPr>
            <a:endParaRPr sz="1020" dirty="0">
              <a:solidFill>
                <a:srgbClr val="000000"/>
              </a:solidFill>
              <a:latin typeface="Times Roman"/>
              <a:ea typeface="Times Roman"/>
              <a:cs typeface="Times Roman"/>
              <a:sym typeface="Times Roman"/>
            </a:endParaRPr>
          </a:p>
          <a:p>
            <a:pPr defTabSz="777240">
              <a:spcBef>
                <a:spcPts val="0"/>
              </a:spcBef>
              <a:defRPr sz="1700" b="1">
                <a:solidFill>
                  <a:srgbClr val="00ABB5"/>
                </a:solidFill>
              </a:defRPr>
            </a:pPr>
            <a:r>
              <a:rPr dirty="0"/>
              <a:t>Discussion 2: </a:t>
            </a:r>
            <a:r>
              <a:rPr lang="en-GB" sz="1700" b="1" dirty="0"/>
              <a:t>What are the challenges you face in managing the coverage of </a:t>
            </a:r>
            <a:r>
              <a:rPr lang="en-GB" sz="1700" b="1" dirty="0" err="1"/>
              <a:t>Es&amp;Os</a:t>
            </a:r>
            <a:r>
              <a:rPr lang="en-GB" sz="1700" b="1" dirty="0"/>
              <a:t>?</a:t>
            </a:r>
            <a:endParaRPr lang="en-BE" sz="1020" dirty="0">
              <a:solidFill>
                <a:srgbClr val="000000"/>
              </a:solidFill>
              <a:latin typeface="Times Roman"/>
              <a:sym typeface="Times Roman"/>
            </a:endParaRPr>
          </a:p>
          <a:p>
            <a:pPr defTabSz="777240">
              <a:defRPr sz="1700"/>
            </a:pPr>
            <a:r>
              <a:rPr lang="en-GB" sz="1700" dirty="0"/>
              <a:t>For example, would whole-school focus weeks and days be helpful as examples of how to bundle groups of </a:t>
            </a:r>
            <a:r>
              <a:rPr lang="en-GB" sz="1700" dirty="0" err="1"/>
              <a:t>Es&amp;Os</a:t>
            </a:r>
            <a:r>
              <a:rPr lang="en-GB" sz="1700" dirty="0"/>
              <a:t> across the school year?</a:t>
            </a:r>
          </a:p>
          <a:p>
            <a:pPr defTabSz="777240">
              <a:defRPr sz="1700"/>
            </a:pPr>
            <a:endParaRPr sz="1020" dirty="0">
              <a:solidFill>
                <a:srgbClr val="000000"/>
              </a:solidFill>
              <a:latin typeface="Times Roman"/>
              <a:ea typeface="Times Roman"/>
              <a:cs typeface="Times Roman"/>
              <a:sym typeface="Times Roman"/>
            </a:endParaRPr>
          </a:p>
          <a:p>
            <a:pPr defTabSz="777240">
              <a:spcBef>
                <a:spcPts val="0"/>
              </a:spcBef>
              <a:defRPr sz="1700" b="1">
                <a:solidFill>
                  <a:srgbClr val="00ABB5"/>
                </a:solidFill>
              </a:defRPr>
            </a:pPr>
            <a:r>
              <a:rPr lang="en-GB" dirty="0"/>
              <a:t>Discussion</a:t>
            </a:r>
            <a:r>
              <a:rPr dirty="0"/>
              <a:t> 3: </a:t>
            </a:r>
            <a:r>
              <a:rPr lang="en-GB" sz="1700" b="1" dirty="0"/>
              <a:t>How could you use the context of personal achievement as a cornerstone for IDL projects?</a:t>
            </a:r>
            <a:endParaRPr sz="1020" b="0" dirty="0">
              <a:solidFill>
                <a:srgbClr val="000000"/>
              </a:solidFill>
              <a:latin typeface="Times Roman"/>
              <a:ea typeface="Times Roman"/>
              <a:cs typeface="Times Roman"/>
              <a:sym typeface="Times Roman"/>
            </a:endParaRPr>
          </a:p>
          <a:p>
            <a:pPr defTabSz="777240">
              <a:defRPr sz="1700"/>
            </a:pPr>
            <a:r>
              <a:rPr lang="en-GB" sz="1700" dirty="0"/>
              <a:t>For example, how can you encourage diversity through academic and non-academic learning pathways, and amplify learners’ agency and achievements in meaningful ways?</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 name="Picture 4" descr="Picture 4"/>
          <p:cNvPicPr>
            <a:picLocks noChangeAspect="1"/>
          </p:cNvPicPr>
          <p:nvPr/>
        </p:nvPicPr>
        <p:blipFill>
          <a:blip r:embed="rId3"/>
          <a:srcRect l="10040" t="16806" r="10529" b="28484"/>
          <a:stretch>
            <a:fillRect/>
          </a:stretch>
        </p:blipFill>
        <p:spPr>
          <a:xfrm>
            <a:off x="658156" y="528428"/>
            <a:ext cx="3392720" cy="1428665"/>
          </a:xfrm>
          <a:prstGeom prst="rect">
            <a:avLst/>
          </a:prstGeom>
          <a:ln w="12700">
            <a:miter lim="400000"/>
          </a:ln>
        </p:spPr>
      </p:pic>
      <p:pic>
        <p:nvPicPr>
          <p:cNvPr id="138" name="Picture 11" descr="Picture 11"/>
          <p:cNvPicPr>
            <a:picLocks noChangeAspect="1"/>
          </p:cNvPicPr>
          <p:nvPr/>
        </p:nvPicPr>
        <p:blipFill>
          <a:blip r:embed="rId4"/>
          <a:stretch>
            <a:fillRect/>
          </a:stretch>
        </p:blipFill>
        <p:spPr>
          <a:xfrm>
            <a:off x="0" y="3752515"/>
            <a:ext cx="12209381" cy="3105485"/>
          </a:xfrm>
          <a:prstGeom prst="rect">
            <a:avLst/>
          </a:prstGeom>
          <a:ln w="12700">
            <a:miter lim="400000"/>
          </a:ln>
        </p:spPr>
      </p:pic>
      <p:sp>
        <p:nvSpPr>
          <p:cNvPr id="139"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0" name="Rectangle 6"/>
          <p:cNvSpPr txBox="1"/>
          <p:nvPr/>
        </p:nvSpPr>
        <p:spPr>
          <a:xfrm>
            <a:off x="712251" y="2289450"/>
            <a:ext cx="10541818" cy="12003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600">
                <a:solidFill>
                  <a:srgbClr val="00ABB5"/>
                </a:solidFill>
              </a:defRPr>
            </a:pPr>
            <a:r>
              <a:rPr lang="en-GB" dirty="0"/>
              <a:t>The Curriculum Story Project:</a:t>
            </a:r>
            <a:br>
              <a:rPr lang="en-GB" dirty="0"/>
            </a:br>
            <a:r>
              <a:rPr lang="en-GB" dirty="0"/>
              <a:t>4. Balancing Expectations</a:t>
            </a:r>
          </a:p>
        </p:txBody>
      </p:sp>
      <p:sp>
        <p:nvSpPr>
          <p:cNvPr id="141" name="Rectangle 7"/>
          <p:cNvSpPr txBox="1"/>
          <p:nvPr/>
        </p:nvSpPr>
        <p:spPr>
          <a:xfrm>
            <a:off x="712251" y="3371507"/>
            <a:ext cx="10541818" cy="375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b="1">
                <a:solidFill>
                  <a:srgbClr val="B3D236"/>
                </a:solidFill>
              </a:defRPr>
            </a:lvl1pPr>
          </a:lstStyle>
          <a:p>
            <a:r>
              <a:t>Practical Activities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normAutofit fontScale="90000"/>
          </a:bodyPr>
          <a:lstStyle/>
          <a:p>
            <a:r>
              <a:rPr lang="en-GB" dirty="0"/>
              <a:t>1. Circle of Viewpoints – exploring different perspectives informing curriculum design</a:t>
            </a:r>
            <a:endParaRPr dirty="0"/>
          </a:p>
        </p:txBody>
      </p:sp>
      <p:sp>
        <p:nvSpPr>
          <p:cNvPr id="150" name="Content Placeholder 2"/>
          <p:cNvSpPr txBox="1">
            <a:spLocks noGrp="1"/>
          </p:cNvSpPr>
          <p:nvPr>
            <p:ph type="body" idx="1"/>
          </p:nvPr>
        </p:nvSpPr>
        <p:spPr>
          <a:xfrm>
            <a:off x="1019510" y="1507436"/>
            <a:ext cx="4324386" cy="4511534"/>
          </a:xfrm>
          <a:prstGeom prst="rect">
            <a:avLst/>
          </a:prstGeom>
        </p:spPr>
        <p:txBody>
          <a:bodyPr>
            <a:normAutofit lnSpcReduction="10000"/>
          </a:bodyPr>
          <a:lstStyle/>
          <a:p>
            <a:r>
              <a:rPr lang="en-GB" dirty="0"/>
              <a:t>The </a:t>
            </a:r>
            <a:r>
              <a:rPr lang="en-GB" dirty="0">
                <a:hlinkClick r:id="rId5"/>
              </a:rPr>
              <a:t>four contexts for learning </a:t>
            </a:r>
            <a:r>
              <a:rPr lang="en-GB" dirty="0"/>
              <a:t>are suggested as a more productive starting point for curriculum design than the Es &amp; </a:t>
            </a:r>
            <a:r>
              <a:rPr lang="en-GB" dirty="0" err="1"/>
              <a:t>Os</a:t>
            </a:r>
            <a:r>
              <a:rPr lang="en-GB" dirty="0"/>
              <a:t>. They emphasise the diverse needs of individual learners and amplify the unique contexts of community settings.</a:t>
            </a:r>
          </a:p>
          <a:p>
            <a:r>
              <a:rPr lang="en-GB" dirty="0"/>
              <a:t>Therefore, a useful activity is to consider the different perspectives of how these contexts are interpreted and understood. </a:t>
            </a:r>
            <a:r>
              <a:rPr lang="en-GB" dirty="0">
                <a:hlinkClick r:id="rId6"/>
              </a:rPr>
              <a:t>Curriculum-making</a:t>
            </a:r>
            <a:r>
              <a:rPr lang="en-GB" dirty="0"/>
              <a:t> guidance highlights the importance of understanding the different needs and perspectives of your learners and community partnerships. </a:t>
            </a:r>
          </a:p>
          <a:p>
            <a:endParaRPr lang="en-GB" dirty="0"/>
          </a:p>
          <a:p>
            <a:endParaRPr lang="en-GB" dirty="0"/>
          </a:p>
        </p:txBody>
      </p:sp>
      <p:pic>
        <p:nvPicPr>
          <p:cNvPr id="4" name="Picture 3" descr="A screenshot of a computer&#10;&#10;Description automatically generated with low confidence">
            <a:extLst>
              <a:ext uri="{FF2B5EF4-FFF2-40B4-BE49-F238E27FC236}">
                <a16:creationId xmlns:a16="http://schemas.microsoft.com/office/drawing/2014/main" id="{E64B4642-6EB2-4131-C2C6-6BF7E14B7DC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63811" y="1494971"/>
            <a:ext cx="5970648" cy="3868057"/>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normAutofit fontScale="90000"/>
          </a:bodyPr>
          <a:lstStyle/>
          <a:p>
            <a:r>
              <a:rPr dirty="0"/>
              <a:t>1. </a:t>
            </a:r>
            <a:r>
              <a:rPr lang="en-GB" dirty="0"/>
              <a:t>Circle of Viewpoints – exploring different perspectives informing curriculum design</a:t>
            </a:r>
            <a:endParaRPr dirty="0"/>
          </a:p>
        </p:txBody>
      </p:sp>
      <p:sp>
        <p:nvSpPr>
          <p:cNvPr id="3" name="Text Placeholder 2">
            <a:extLst>
              <a:ext uri="{FF2B5EF4-FFF2-40B4-BE49-F238E27FC236}">
                <a16:creationId xmlns:a16="http://schemas.microsoft.com/office/drawing/2014/main" id="{EB4F328C-93D7-1639-CD94-C0D249727403}"/>
              </a:ext>
            </a:extLst>
          </p:cNvPr>
          <p:cNvSpPr>
            <a:spLocks noGrp="1"/>
          </p:cNvSpPr>
          <p:nvPr>
            <p:ph type="body" idx="1"/>
          </p:nvPr>
        </p:nvSpPr>
        <p:spPr>
          <a:xfrm>
            <a:off x="685801" y="1887537"/>
            <a:ext cx="5392818" cy="4112625"/>
          </a:xfrm>
        </p:spPr>
        <p:txBody>
          <a:bodyPr>
            <a:normAutofit fontScale="92500" lnSpcReduction="20000"/>
          </a:bodyPr>
          <a:lstStyle/>
          <a:p>
            <a:r>
              <a:rPr lang="en-BE" dirty="0">
                <a:hlinkClick r:id="rId5"/>
              </a:rPr>
              <a:t>Circle of Viewpoints </a:t>
            </a:r>
            <a:r>
              <a:rPr lang="en-BE" dirty="0"/>
              <a:t>is a thinking routine from </a:t>
            </a:r>
            <a:r>
              <a:rPr lang="en-BE" dirty="0">
                <a:hlinkClick r:id="rId6"/>
              </a:rPr>
              <a:t>Project Zero</a:t>
            </a:r>
            <a:r>
              <a:rPr lang="en-BE" dirty="0"/>
              <a:t> at the Harvard Graduate School of Education.</a:t>
            </a:r>
          </a:p>
          <a:p>
            <a:endParaRPr lang="en-BE" dirty="0"/>
          </a:p>
          <a:p>
            <a:pPr marL="457200" indent="-457200">
              <a:buFont typeface="+mj-lt"/>
              <a:buAutoNum type="arabicPeriod"/>
            </a:pPr>
            <a:r>
              <a:rPr lang="en-BE" dirty="0"/>
              <a:t>Brainstorm different perspectives to consider to enhance the curriculum design of IDL. </a:t>
            </a:r>
          </a:p>
          <a:p>
            <a:pPr lvl="1"/>
            <a:r>
              <a:rPr lang="en-BE" dirty="0"/>
              <a:t>For example: learners with different needs, different subject lenses, different parental viewpoints, different community and partner viewpoints.</a:t>
            </a:r>
          </a:p>
          <a:p>
            <a:pPr marL="457200" indent="-457200">
              <a:buFont typeface="+mj-lt"/>
              <a:buAutoNum type="arabicPeriod" startAt="2"/>
            </a:pPr>
            <a:r>
              <a:rPr lang="en-BE" dirty="0"/>
              <a:t>Individually or in groups, choose an existing or prospective IDL project and explore it in more depth from one of these perspectives. Use the sentence starters to frame your thinking.</a:t>
            </a:r>
          </a:p>
          <a:p>
            <a:pPr marL="457200" indent="-457200">
              <a:buFont typeface="+mj-lt"/>
              <a:buAutoNum type="arabicPeriod" startAt="2"/>
            </a:pPr>
            <a:endParaRPr lang="en-BE" dirty="0"/>
          </a:p>
          <a:p>
            <a:endParaRPr lang="en-BE" dirty="0"/>
          </a:p>
        </p:txBody>
      </p:sp>
      <p:pic>
        <p:nvPicPr>
          <p:cNvPr id="11" name="Picture 10" descr="Diagram&#10;&#10;Description automatically generated">
            <a:extLst>
              <a:ext uri="{FF2B5EF4-FFF2-40B4-BE49-F238E27FC236}">
                <a16:creationId xmlns:a16="http://schemas.microsoft.com/office/drawing/2014/main" id="{4AB6492E-0D2B-D228-3605-E78D54A4A4C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630" t="13820" r="3929" b="8360"/>
          <a:stretch/>
        </p:blipFill>
        <p:spPr>
          <a:xfrm>
            <a:off x="6136554" y="1120291"/>
            <a:ext cx="4100840" cy="4879872"/>
          </a:xfrm>
          <a:prstGeom prst="rect">
            <a:avLst/>
          </a:prstGeom>
        </p:spPr>
      </p:pic>
      <p:sp>
        <p:nvSpPr>
          <p:cNvPr id="13" name="Text Placeholder 2">
            <a:extLst>
              <a:ext uri="{FF2B5EF4-FFF2-40B4-BE49-F238E27FC236}">
                <a16:creationId xmlns:a16="http://schemas.microsoft.com/office/drawing/2014/main" id="{7EB03435-C2B7-63CA-C4BE-0811C02E97A1}"/>
              </a:ext>
            </a:extLst>
          </p:cNvPr>
          <p:cNvSpPr txBox="1">
            <a:spLocks/>
          </p:cNvSpPr>
          <p:nvPr/>
        </p:nvSpPr>
        <p:spPr>
          <a:xfrm>
            <a:off x="6096000" y="5924877"/>
            <a:ext cx="4604295" cy="449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lvl1pPr marL="0" marR="0" indent="0" algn="l" defTabSz="914400" rtl="0" latinLnBrk="0">
              <a:lnSpc>
                <a:spcPct val="100000"/>
              </a:lnSpc>
              <a:spcBef>
                <a:spcPts val="400"/>
              </a:spcBef>
              <a:spcAft>
                <a:spcPts val="0"/>
              </a:spcAft>
              <a:buClrTx/>
              <a:buSzTx/>
              <a:buFontTx/>
              <a:buNone/>
              <a:tabLst/>
              <a:defRPr sz="2000" b="0" i="0" u="none" strike="noStrike" cap="none" spc="0" baseline="0">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2pPr>
            <a:lvl3pPr marL="12573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3pPr>
            <a:lvl4pPr marL="17145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4pPr>
            <a:lvl5pPr marL="1828800" marR="0" indent="0" algn="l" defTabSz="914400" rtl="0" latinLnBrk="0">
              <a:lnSpc>
                <a:spcPct val="100000"/>
              </a:lnSpc>
              <a:spcBef>
                <a:spcPts val="400"/>
              </a:spcBef>
              <a:spcAft>
                <a:spcPts val="0"/>
              </a:spcAft>
              <a:buClrTx/>
              <a:buSzPct val="100000"/>
              <a:buFontTx/>
              <a:buNone/>
              <a:tabLst/>
              <a:defRPr sz="2000" b="0" i="0" u="none" strike="noStrike" cap="none" spc="0" baseline="0">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9pPr>
          </a:lstStyle>
          <a:p>
            <a:pPr hangingPunct="1"/>
            <a:r>
              <a:rPr lang="en-BE" sz="1100" dirty="0"/>
              <a:t>© </a:t>
            </a:r>
            <a:r>
              <a:rPr lang="en-GB" sz="1100" dirty="0">
                <a:hlinkClick r:id="rId8"/>
              </a:rPr>
              <a:t>https://learn.wab.edu/attl/pz/graphics</a:t>
            </a:r>
            <a:r>
              <a:rPr lang="en-GB" sz="1100" dirty="0"/>
              <a:t> </a:t>
            </a:r>
            <a:endParaRPr lang="en-BE" sz="1100" dirty="0"/>
          </a:p>
          <a:p>
            <a:pPr marL="457200" indent="-457200" hangingPunct="1">
              <a:buFont typeface="+mj-lt"/>
              <a:buAutoNum type="arabicPeriod" startAt="2"/>
            </a:pPr>
            <a:endParaRPr lang="en-BE" sz="1100" dirty="0"/>
          </a:p>
          <a:p>
            <a:pPr hangingPunct="1"/>
            <a:endParaRPr lang="en-BE" sz="1100" dirty="0"/>
          </a:p>
        </p:txBody>
      </p:sp>
    </p:spTree>
    <p:extLst>
      <p:ext uri="{BB962C8B-B14F-4D97-AF65-F5344CB8AC3E}">
        <p14:creationId xmlns:p14="http://schemas.microsoft.com/office/powerpoint/2010/main" val="359131431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7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77" name="Picture 6" descr="Picture 6"/>
          <p:cNvPicPr>
            <a:picLocks noChangeAspect="1"/>
          </p:cNvPicPr>
          <p:nvPr/>
        </p:nvPicPr>
        <p:blipFill>
          <a:blip r:embed="rId4"/>
          <a:stretch>
            <a:fillRect/>
          </a:stretch>
        </p:blipFill>
        <p:spPr>
          <a:xfrm>
            <a:off x="0" y="5828632"/>
            <a:ext cx="12209381" cy="1029368"/>
          </a:xfrm>
          <a:prstGeom prst="rect">
            <a:avLst/>
          </a:prstGeom>
          <a:ln w="12700">
            <a:miter lim="400000"/>
          </a:ln>
        </p:spPr>
      </p:pic>
      <p:sp>
        <p:nvSpPr>
          <p:cNvPr id="178"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79" name="Title 1"/>
          <p:cNvSpPr txBox="1">
            <a:spLocks noGrp="1"/>
          </p:cNvSpPr>
          <p:nvPr>
            <p:ph type="title"/>
          </p:nvPr>
        </p:nvSpPr>
        <p:spPr>
          <a:xfrm>
            <a:off x="611801" y="525849"/>
            <a:ext cx="11049507" cy="782321"/>
          </a:xfrm>
          <a:prstGeom prst="rect">
            <a:avLst/>
          </a:prstGeom>
        </p:spPr>
        <p:txBody>
          <a:bodyPr>
            <a:normAutofit fontScale="90000"/>
          </a:bodyPr>
          <a:lstStyle>
            <a:lvl1pPr defTabSz="832104">
              <a:defRPr sz="2730"/>
            </a:lvl1pPr>
          </a:lstStyle>
          <a:p>
            <a:r>
              <a:rPr dirty="0"/>
              <a:t>2. </a:t>
            </a:r>
            <a:r>
              <a:rPr lang="en-GB" dirty="0"/>
              <a:t>Beginning, Middle, End thinking routine to explore the potential effect of an IDL project on the learner pathways and personal achievement of learners</a:t>
            </a:r>
            <a:endParaRPr dirty="0"/>
          </a:p>
        </p:txBody>
      </p:sp>
      <p:sp>
        <p:nvSpPr>
          <p:cNvPr id="180" name="Content Placeholder 2"/>
          <p:cNvSpPr txBox="1">
            <a:spLocks noGrp="1"/>
          </p:cNvSpPr>
          <p:nvPr>
            <p:ph type="body" idx="1"/>
          </p:nvPr>
        </p:nvSpPr>
        <p:spPr>
          <a:xfrm>
            <a:off x="1019510" y="1507436"/>
            <a:ext cx="10521292" cy="4511534"/>
          </a:xfrm>
          <a:prstGeom prst="rect">
            <a:avLst/>
          </a:prstGeom>
        </p:spPr>
        <p:txBody>
          <a:bodyPr>
            <a:normAutofit/>
          </a:bodyPr>
          <a:lstStyle/>
          <a:p>
            <a:r>
              <a:rPr lang="en-BE" dirty="0">
                <a:hlinkClick r:id="rId5"/>
              </a:rPr>
              <a:t>Beginning, Middle, End </a:t>
            </a:r>
            <a:r>
              <a:rPr lang="en-BE" dirty="0"/>
              <a:t>is a thinking routine from </a:t>
            </a:r>
            <a:r>
              <a:rPr lang="en-BE" dirty="0">
                <a:hlinkClick r:id="rId6"/>
              </a:rPr>
              <a:t>Project Zero</a:t>
            </a:r>
            <a:r>
              <a:rPr lang="en-BE" dirty="0"/>
              <a:t> at the Harvard Graduate School of Education. It </a:t>
            </a:r>
            <a:r>
              <a:rPr lang="en-GB" dirty="0"/>
              <a:t>uses the power of narrative and storytelling to imagine and project how the IDL project will enhance the personal achievement of learners.</a:t>
            </a:r>
          </a:p>
          <a:p>
            <a:r>
              <a:rPr lang="en-GB" dirty="0"/>
              <a:t>Choose a recent IDL or collaborative project in your setting. You may wish to also use one of the learner viewpoints from the previous activity. Then, working in groups, choose one of these questions (consider both positive and negative scenarios):</a:t>
            </a:r>
            <a:endParaRPr lang="en-BE" dirty="0"/>
          </a:p>
          <a:p>
            <a:endParaRPr lang="en-BE" dirty="0"/>
          </a:p>
          <a:p>
            <a:pPr marL="457200" indent="-457200">
              <a:buFont typeface="+mj-lt"/>
              <a:buAutoNum type="arabicPeriod"/>
            </a:pPr>
            <a:r>
              <a:rPr lang="en-BE" dirty="0"/>
              <a:t>If the IDL project is the </a:t>
            </a:r>
            <a:r>
              <a:rPr lang="en-BE" b="1" dirty="0"/>
              <a:t>beginning</a:t>
            </a:r>
            <a:r>
              <a:rPr lang="en-BE" dirty="0"/>
              <a:t> of a new learner pathway for the learner, what might happen next?</a:t>
            </a:r>
          </a:p>
          <a:p>
            <a:pPr marL="457200" indent="-457200">
              <a:buFont typeface="+mj-lt"/>
              <a:buAutoNum type="arabicPeriod"/>
            </a:pPr>
            <a:r>
              <a:rPr lang="en-BE" dirty="0"/>
              <a:t>If the IDL project is the </a:t>
            </a:r>
            <a:r>
              <a:rPr lang="en-BE" b="1" dirty="0"/>
              <a:t>middle </a:t>
            </a:r>
            <a:r>
              <a:rPr lang="en-BE" dirty="0"/>
              <a:t>of a learner pathway for the learner, what came before it? Where could it go next?</a:t>
            </a:r>
          </a:p>
          <a:p>
            <a:pPr marL="457200" indent="-457200">
              <a:buFont typeface="+mj-lt"/>
              <a:buAutoNum type="arabicPeriod"/>
            </a:pPr>
            <a:r>
              <a:rPr lang="en-BE" dirty="0"/>
              <a:t>If the IDL project is the </a:t>
            </a:r>
            <a:r>
              <a:rPr lang="en-BE" b="1" dirty="0"/>
              <a:t>end</a:t>
            </a:r>
            <a:r>
              <a:rPr lang="en-BE" dirty="0"/>
              <a:t> of a learner pathway for the learner, what might the story of personal achievement be?</a:t>
            </a:r>
          </a:p>
          <a:p>
            <a:pPr defTabSz="877823">
              <a:defRPr sz="1919"/>
            </a:pP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xmlns:m="http://schemas.openxmlformats.org/officeDocument/2006/math" xmlns:a14="http://schemas.microsoft.com/office/drawing/2010/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ontent Placeholder 2"/>
          <p:cNvSpPr txBox="1">
            <a:spLocks noGrp="1"/>
          </p:cNvSpPr>
          <p:nvPr>
            <p:ph type="body" sz="half" idx="1"/>
          </p:nvPr>
        </p:nvSpPr>
        <p:spPr>
          <a:xfrm>
            <a:off x="691173" y="1751176"/>
            <a:ext cx="10827034" cy="3039181"/>
          </a:xfrm>
          <a:prstGeom prst="rect">
            <a:avLst/>
          </a:prstGeom>
        </p:spPr>
        <p:txBody>
          <a:bodyPr/>
          <a:lstStyle/>
          <a:p>
            <a:pPr>
              <a:spcBef>
                <a:spcPts val="300"/>
              </a:spcBef>
              <a:defRPr sz="1400" b="1"/>
            </a:pPr>
            <a:r>
              <a:t>Education Scotland</a:t>
            </a:r>
          </a:p>
          <a:p>
            <a:pPr>
              <a:spcBef>
                <a:spcPts val="300"/>
              </a:spcBef>
              <a:defRPr sz="1400"/>
            </a:pPr>
            <a:r>
              <a:t>Denholm House</a:t>
            </a:r>
          </a:p>
          <a:p>
            <a:pPr>
              <a:spcBef>
                <a:spcPts val="300"/>
              </a:spcBef>
              <a:defRPr sz="1400"/>
            </a:pPr>
            <a:r>
              <a:t>Almondvale Business Park</a:t>
            </a:r>
          </a:p>
          <a:p>
            <a:pPr>
              <a:spcBef>
                <a:spcPts val="300"/>
              </a:spcBef>
              <a:defRPr sz="1400"/>
            </a:pPr>
            <a:r>
              <a:t>Almondvale Way</a:t>
            </a:r>
          </a:p>
          <a:p>
            <a:pPr>
              <a:spcBef>
                <a:spcPts val="300"/>
              </a:spcBef>
              <a:defRPr sz="1400"/>
            </a:pPr>
            <a:r>
              <a:t>Livingston EH54 6GA</a:t>
            </a:r>
          </a:p>
          <a:p>
            <a:pPr>
              <a:defRPr sz="1400"/>
            </a:pPr>
            <a:endParaRPr/>
          </a:p>
          <a:p>
            <a:pPr>
              <a:spcBef>
                <a:spcPts val="300"/>
              </a:spcBef>
              <a:defRPr sz="1400" b="1"/>
            </a:pPr>
            <a:r>
              <a:t>T   </a:t>
            </a:r>
            <a:r>
              <a:rPr b="0"/>
              <a:t>+44 (0)131 244 5000</a:t>
            </a:r>
          </a:p>
          <a:p>
            <a:pPr>
              <a:spcBef>
                <a:spcPts val="300"/>
              </a:spcBef>
              <a:defRPr sz="1400" b="1"/>
            </a:pPr>
            <a:r>
              <a:t>E   </a:t>
            </a:r>
            <a:r>
              <a:rPr b="0"/>
              <a:t>enquiries@educationscotland.gsi.gov.uk</a:t>
            </a:r>
          </a:p>
          <a:p>
            <a:pPr>
              <a:spcBef>
                <a:spcPts val="300"/>
              </a:spcBef>
              <a:defRPr sz="1400"/>
            </a:pPr>
            <a:r>
              <a:t> </a:t>
            </a:r>
          </a:p>
        </p:txBody>
      </p:sp>
      <p:pic>
        <p:nvPicPr>
          <p:cNvPr id="194" name="Picture 3" descr="Picture 3"/>
          <p:cNvPicPr>
            <a:picLocks noChangeAspect="1"/>
          </p:cNvPicPr>
          <p:nvPr/>
        </p:nvPicPr>
        <p:blipFill>
          <a:blip r:embed="rId3"/>
          <a:srcRect l="9653" t="15093" r="10208" b="27991"/>
          <a:stretch>
            <a:fillRect/>
          </a:stretch>
        </p:blipFill>
        <p:spPr>
          <a:xfrm>
            <a:off x="546912" y="398639"/>
            <a:ext cx="2604793" cy="1131025"/>
          </a:xfrm>
          <a:prstGeom prst="rect">
            <a:avLst/>
          </a:prstGeom>
          <a:ln w="12700">
            <a:miter lim="400000"/>
          </a:ln>
        </p:spPr>
      </p:pic>
      <p:pic>
        <p:nvPicPr>
          <p:cNvPr id="195" name="Picture 6" descr="Picture 6"/>
          <p:cNvPicPr>
            <a:picLocks noChangeAspect="1"/>
          </p:cNvPicPr>
          <p:nvPr/>
        </p:nvPicPr>
        <p:blipFill>
          <a:blip r:embed="rId4"/>
          <a:stretch>
            <a:fillRect/>
          </a:stretch>
        </p:blipFill>
        <p:spPr>
          <a:xfrm>
            <a:off x="0" y="3752515"/>
            <a:ext cx="12209381" cy="3105485"/>
          </a:xfrm>
          <a:prstGeom prst="rect">
            <a:avLst/>
          </a:prstGeom>
          <a:ln w="12700">
            <a:miter lim="400000"/>
          </a:ln>
        </p:spPr>
      </p:pic>
      <p:sp>
        <p:nvSpPr>
          <p:cNvPr id="196"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Rectangle 1"/>
          <p:cNvSpPr/>
          <p:nvPr/>
        </p:nvSpPr>
        <p:spPr>
          <a:xfrm>
            <a:off x="0" y="0"/>
            <a:ext cx="12192000" cy="6858000"/>
          </a:xfrm>
          <a:prstGeom prst="rect">
            <a:avLst/>
          </a:prstGeom>
          <a:solidFill>
            <a:srgbClr val="00ABB5"/>
          </a:solidFill>
          <a:ln w="12700">
            <a:miter lim="400000"/>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pic>
        <p:nvPicPr>
          <p:cNvPr id="201" name="Picture 2" descr="Picture 2"/>
          <p:cNvPicPr>
            <a:picLocks noChangeAspect="1"/>
          </p:cNvPicPr>
          <p:nvPr/>
        </p:nvPicPr>
        <p:blipFill>
          <a:blip r:embed="rId3"/>
          <a:stretch>
            <a:fillRect/>
          </a:stretch>
        </p:blipFill>
        <p:spPr>
          <a:xfrm>
            <a:off x="3786940" y="2277284"/>
            <a:ext cx="4501481" cy="1800086"/>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Powerpoint_template">
  <a:themeElements>
    <a:clrScheme name="Powerpoint_templat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owerpoint_template">
      <a:majorFont>
        <a:latin typeface="Helvetica"/>
        <a:ea typeface="Helvetica"/>
        <a:cs typeface="Helvetica"/>
      </a:majorFont>
      <a:minorFont>
        <a:latin typeface="Calibri"/>
        <a:ea typeface="Calibri"/>
        <a:cs typeface="Calibri"/>
      </a:minorFont>
    </a:fontScheme>
    <a:fmtScheme name="Powerpoint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owerpoint_template">
  <a:themeElements>
    <a:clrScheme name="Powerpoint_templat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owerpoint_template">
      <a:majorFont>
        <a:latin typeface="Helvetica"/>
        <a:ea typeface="Helvetica"/>
        <a:cs typeface="Helvetica"/>
      </a:majorFont>
      <a:minorFont>
        <a:latin typeface="Calibri"/>
        <a:ea typeface="Calibri"/>
        <a:cs typeface="Calibri"/>
      </a:minorFont>
    </a:fontScheme>
    <a:fmtScheme name="Powerpoint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1040</TotalTime>
  <Words>1103</Words>
  <Application>Microsoft Office PowerPoint</Application>
  <PresentationFormat>Widescreen</PresentationFormat>
  <Paragraphs>63</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Roman</vt:lpstr>
      <vt:lpstr>Powerpoint_template</vt:lpstr>
      <vt:lpstr>PowerPoint Presentation</vt:lpstr>
      <vt:lpstr>How to use this download pack</vt:lpstr>
      <vt:lpstr>Discussion activities</vt:lpstr>
      <vt:lpstr>PowerPoint Presentation</vt:lpstr>
      <vt:lpstr>1. Circle of Viewpoints – exploring different perspectives informing curriculum design</vt:lpstr>
      <vt:lpstr>1. Circle of Viewpoints – exploring different perspectives informing curriculum design</vt:lpstr>
      <vt:lpstr>2. Beginning, Middle, End thinking routine to explore the potential effect of an IDL project on the learner pathways and personal achievement of learners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Balancing Expectations: Discussion and practical activities</dc:title>
  <dc:creator>Stevenson J (Jeremy)</dc:creator>
  <cp:lastModifiedBy>Stevenson J (Jeremy)</cp:lastModifiedBy>
  <cp:revision>18</cp:revision>
  <dcterms:modified xsi:type="dcterms:W3CDTF">2022-05-24T14:37:07Z</dcterms:modified>
</cp:coreProperties>
</file>