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02" r:id="rId6"/>
    <p:sldId id="260" r:id="rId7"/>
    <p:sldId id="257" r:id="rId8"/>
    <p:sldId id="1332" r:id="rId9"/>
    <p:sldId id="262" r:id="rId10"/>
    <p:sldId id="1331" r:id="rId11"/>
    <p:sldId id="1335" r:id="rId12"/>
    <p:sldId id="1346" r:id="rId13"/>
    <p:sldId id="777" r:id="rId14"/>
    <p:sldId id="291" r:id="rId15"/>
    <p:sldId id="268" r:id="rId16"/>
    <p:sldId id="296" r:id="rId17"/>
    <p:sldId id="1342" r:id="rId18"/>
    <p:sldId id="1343" r:id="rId19"/>
    <p:sldId id="293" r:id="rId20"/>
    <p:sldId id="1338" r:id="rId21"/>
    <p:sldId id="1339" r:id="rId22"/>
    <p:sldId id="1340" r:id="rId23"/>
    <p:sldId id="1344" r:id="rId24"/>
    <p:sldId id="1333" r:id="rId25"/>
    <p:sldId id="1345" r:id="rId26"/>
    <p:sldId id="316" r:id="rId27"/>
    <p:sldId id="1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399E1BA-3D6D-47F0-82C2-FBC2AFAE0C47}">
          <p14:sldIdLst>
            <p14:sldId id="256"/>
            <p14:sldId id="302"/>
            <p14:sldId id="260"/>
            <p14:sldId id="257"/>
            <p14:sldId id="1332"/>
            <p14:sldId id="262"/>
            <p14:sldId id="1331"/>
          </p14:sldIdLst>
        </p14:section>
        <p14:section name="National guidance and research" id="{808C7F82-ACC4-46B7-811F-06246C69E9A6}">
          <p14:sldIdLst>
            <p14:sldId id="1335"/>
            <p14:sldId id="1346"/>
            <p14:sldId id="777"/>
            <p14:sldId id="291"/>
          </p14:sldIdLst>
        </p14:section>
        <p14:section name="Defining a positive data culture" id="{94D3B924-C442-4D59-9665-472DF8C4C1AD}">
          <p14:sldIdLst>
            <p14:sldId id="268"/>
          </p14:sldIdLst>
        </p14:section>
        <p14:section name="Key considerations" id="{2D1A4441-F908-465C-A0B1-4ED013008F08}">
          <p14:sldIdLst>
            <p14:sldId id="296"/>
            <p14:sldId id="1342"/>
            <p14:sldId id="1343"/>
            <p14:sldId id="293"/>
            <p14:sldId id="1338"/>
            <p14:sldId id="1339"/>
            <p14:sldId id="1340"/>
            <p14:sldId id="1344"/>
          </p14:sldIdLst>
        </p14:section>
        <p14:section name="Senarios activity" id="{04AEE278-7963-49E5-B546-F0F8B0EE6DE2}">
          <p14:sldIdLst>
            <p14:sldId id="1333"/>
          </p14:sldIdLst>
        </p14:section>
        <p14:section name="Reflection and feedback" id="{3524E105-4F87-4F2E-99A1-EC1C8260D15E}">
          <p14:sldIdLst>
            <p14:sldId id="1345"/>
            <p14:sldId id="316"/>
            <p14:sldId id="13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59905-679F-27D2-830E-4D68BA9D4FDD}" name="Jaclyn Andrews" initials="JA" userId="S::Jaclyn.Andrews@educationscotland.gov.scot::b19134a4-eaf2-437c-91aa-3a7defc545cd"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E9F9E-DDCA-4C85-86FE-A742D4727B95}" v="8" dt="2024-04-30T19:53:28.050"/>
    <p1510:client id="{4FDD5ACA-312E-15C6-D35A-BA20E87491BE}" v="16" dt="2024-05-01T13:39:31.453"/>
    <p1510:client id="{78786FDB-DA27-4CD0-8F96-06D373793FC2}" v="1" dt="2024-04-30T19:53:09.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Andrews" userId="b19134a4-eaf2-437c-91aa-3a7defc545cd" providerId="ADAL" clId="{45ACEF4C-AED4-4F30-867D-AD1991C1AE2F}"/>
    <pc:docChg chg="custSel addSld delSld modSld modSection">
      <pc:chgData name="Jaclyn Andrews" userId="b19134a4-eaf2-437c-91aa-3a7defc545cd" providerId="ADAL" clId="{45ACEF4C-AED4-4F30-867D-AD1991C1AE2F}" dt="2024-04-23T09:18:39.861" v="4" actId="47"/>
      <pc:docMkLst>
        <pc:docMk/>
      </pc:docMkLst>
      <pc:sldChg chg="del">
        <pc:chgData name="Jaclyn Andrews" userId="b19134a4-eaf2-437c-91aa-3a7defc545cd" providerId="ADAL" clId="{45ACEF4C-AED4-4F30-867D-AD1991C1AE2F}" dt="2024-04-23T09:18:39.861" v="4" actId="47"/>
        <pc:sldMkLst>
          <pc:docMk/>
          <pc:sldMk cId="2375370055" sldId="264"/>
        </pc:sldMkLst>
      </pc:sldChg>
      <pc:sldChg chg="delSp modSp mod">
        <pc:chgData name="Jaclyn Andrews" userId="b19134a4-eaf2-437c-91aa-3a7defc545cd" providerId="ADAL" clId="{45ACEF4C-AED4-4F30-867D-AD1991C1AE2F}" dt="2024-04-23T09:04:42.847" v="2" actId="1076"/>
        <pc:sldMkLst>
          <pc:docMk/>
          <pc:sldMk cId="2637804314" sldId="777"/>
        </pc:sldMkLst>
        <pc:spChg chg="del">
          <ac:chgData name="Jaclyn Andrews" userId="b19134a4-eaf2-437c-91aa-3a7defc545cd" providerId="ADAL" clId="{45ACEF4C-AED4-4F30-867D-AD1991C1AE2F}" dt="2024-04-23T09:04:40.433" v="0" actId="478"/>
          <ac:spMkLst>
            <pc:docMk/>
            <pc:sldMk cId="2637804314" sldId="777"/>
            <ac:spMk id="6" creationId="{54489285-7D99-B8C3-9E6A-9B73EE20FE8E}"/>
          </ac:spMkLst>
        </pc:spChg>
        <pc:picChg chg="mod">
          <ac:chgData name="Jaclyn Andrews" userId="b19134a4-eaf2-437c-91aa-3a7defc545cd" providerId="ADAL" clId="{45ACEF4C-AED4-4F30-867D-AD1991C1AE2F}" dt="2024-04-23T09:04:42.847" v="2" actId="1076"/>
          <ac:picMkLst>
            <pc:docMk/>
            <pc:sldMk cId="2637804314" sldId="777"/>
            <ac:picMk id="3" creationId="{3B8754E1-48A1-12B4-6F6B-FFBDCC13C3E2}"/>
          </ac:picMkLst>
        </pc:picChg>
      </pc:sldChg>
      <pc:sldChg chg="add">
        <pc:chgData name="Jaclyn Andrews" userId="b19134a4-eaf2-437c-91aa-3a7defc545cd" providerId="ADAL" clId="{45ACEF4C-AED4-4F30-867D-AD1991C1AE2F}" dt="2024-04-23T09:18:37.316" v="3"/>
        <pc:sldMkLst>
          <pc:docMk/>
          <pc:sldMk cId="2966415621" sldId="1346"/>
        </pc:sldMkLst>
      </pc:sldChg>
    </pc:docChg>
  </pc:docChgLst>
  <pc:docChgLst>
    <pc:chgData name="Michael Halbert" userId="df777a5f-0442-48e1-9aae-d2a96e273939" providerId="ADAL" clId="{18B23537-D582-4D6F-B66C-0E176C73387D}"/>
    <pc:docChg chg="modSld">
      <pc:chgData name="Michael Halbert" userId="df777a5f-0442-48e1-9aae-d2a96e273939" providerId="ADAL" clId="{18B23537-D582-4D6F-B66C-0E176C73387D}" dt="2024-04-23T12:24:28.336" v="3"/>
      <pc:docMkLst>
        <pc:docMk/>
      </pc:docMkLst>
      <pc:sldChg chg="modSp mod">
        <pc:chgData name="Michael Halbert" userId="df777a5f-0442-48e1-9aae-d2a96e273939" providerId="ADAL" clId="{18B23537-D582-4D6F-B66C-0E176C73387D}" dt="2024-04-23T12:10:11.866" v="2" actId="255"/>
        <pc:sldMkLst>
          <pc:docMk/>
          <pc:sldMk cId="2365768504" sldId="268"/>
        </pc:sldMkLst>
        <pc:spChg chg="mod">
          <ac:chgData name="Michael Halbert" userId="df777a5f-0442-48e1-9aae-d2a96e273939" providerId="ADAL" clId="{18B23537-D582-4D6F-B66C-0E176C73387D}" dt="2024-04-23T12:10:11.866" v="2" actId="255"/>
          <ac:spMkLst>
            <pc:docMk/>
            <pc:sldMk cId="2365768504" sldId="268"/>
            <ac:spMk id="3" creationId="{E0418502-7B68-28C4-7FD6-D41A26EE4CB4}"/>
          </ac:spMkLst>
        </pc:spChg>
      </pc:sldChg>
      <pc:sldChg chg="addCm">
        <pc:chgData name="Michael Halbert" userId="df777a5f-0442-48e1-9aae-d2a96e273939" providerId="ADAL" clId="{18B23537-D582-4D6F-B66C-0E176C73387D}" dt="2024-04-23T12:24:28.336" v="3"/>
        <pc:sldMkLst>
          <pc:docMk/>
          <pc:sldMk cId="3610738567" sldId="1333"/>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8B23537-D582-4D6F-B66C-0E176C73387D}" dt="2024-04-23T12:24:28.336" v="3"/>
              <pc2:cmMkLst xmlns:pc2="http://schemas.microsoft.com/office/powerpoint/2019/9/main/command">
                <pc:docMk/>
                <pc:sldMk cId="3610738567" sldId="1333"/>
                <pc2:cmMk id="{617CC148-BFBB-4507-9ECB-CEA617190526}"/>
              </pc2:cmMkLst>
            </pc226:cmChg>
          </p:ext>
        </pc:extLst>
      </pc:sldChg>
      <pc:sldChg chg="modSp mod modCm">
        <pc:chgData name="Michael Halbert" userId="df777a5f-0442-48e1-9aae-d2a96e273939" providerId="ADAL" clId="{18B23537-D582-4D6F-B66C-0E176C73387D}" dt="2024-04-23T12:08:51.814" v="1" actId="20577"/>
        <pc:sldMkLst>
          <pc:docMk/>
          <pc:sldMk cId="2966415621" sldId="1346"/>
        </pc:sldMkLst>
        <pc:spChg chg="mod">
          <ac:chgData name="Michael Halbert" userId="df777a5f-0442-48e1-9aae-d2a96e273939" providerId="ADAL" clId="{18B23537-D582-4D6F-B66C-0E176C73387D}" dt="2024-04-23T12:08:51.814" v="1" actId="20577"/>
          <ac:spMkLst>
            <pc:docMk/>
            <pc:sldMk cId="2966415621" sldId="1346"/>
            <ac:spMk id="4" creationId="{201D265A-369C-55CE-29D3-C9E89A312D54}"/>
          </ac:spMkLst>
        </pc:spChg>
        <pc:extLst>
          <p:ext xmlns:p="http://schemas.openxmlformats.org/presentationml/2006/main" uri="{D6D511B9-2390-475A-947B-AFAB55BFBCF1}">
            <pc226:cmChg xmlns:pc226="http://schemas.microsoft.com/office/powerpoint/2022/06/main/command" chg="">
              <pc226:chgData name="Michael Halbert" userId="df777a5f-0442-48e1-9aae-d2a96e273939" providerId="ADAL" clId="{18B23537-D582-4D6F-B66C-0E176C73387D}" dt="2024-04-23T12:08:41.034" v="0"/>
              <pc2:cmMkLst xmlns:pc2="http://schemas.microsoft.com/office/powerpoint/2019/9/main/command">
                <pc:docMk/>
                <pc:sldMk cId="2966415621" sldId="1346"/>
                <pc2:cmMk id="{E00DF22B-FAA4-4C8E-9A4F-68AF9DC3100A}"/>
              </pc2:cmMkLst>
              <pc226:cmRplyChg chg="add">
                <pc226:chgData name="Michael Halbert" userId="df777a5f-0442-48e1-9aae-d2a96e273939" providerId="ADAL" clId="{18B23537-D582-4D6F-B66C-0E176C73387D}" dt="2024-04-23T12:08:41.034" v="0"/>
                <pc2:cmRplyMkLst xmlns:pc2="http://schemas.microsoft.com/office/powerpoint/2019/9/main/command">
                  <pc:docMk/>
                  <pc:sldMk cId="2966415621" sldId="1346"/>
                  <pc2:cmMk id="{E00DF22B-FAA4-4C8E-9A4F-68AF9DC3100A}"/>
                  <pc2:cmRplyMk id="{D8AA0031-85B5-421B-8F86-10EBCDA893BE}"/>
                </pc2:cmRplyMkLst>
              </pc226:cmRplyChg>
            </pc226:cmChg>
          </p:ext>
        </pc:extLst>
      </pc:sldChg>
    </pc:docChg>
  </pc:docChgLst>
  <pc:docChgLst>
    <pc:chgData name="Elizabeth Sommerville" userId="S::esesommerville@glow.gov.uk::0839e972-48e3-45d3-bb5c-305eeae85771" providerId="AD" clId="Web-{3EEE9F9E-DDCA-4C85-86FE-A742D4727B95}"/>
    <pc:docChg chg="delSld modSection">
      <pc:chgData name="Elizabeth Sommerville" userId="S::esesommerville@glow.gov.uk::0839e972-48e3-45d3-bb5c-305eeae85771" providerId="AD" clId="Web-{3EEE9F9E-DDCA-4C85-86FE-A742D4727B95}" dt="2024-04-30T19:53:22.737" v="0"/>
      <pc:docMkLst>
        <pc:docMk/>
      </pc:docMkLst>
      <pc:sldChg chg="del">
        <pc:chgData name="Elizabeth Sommerville" userId="S::esesommerville@glow.gov.uk::0839e972-48e3-45d3-bb5c-305eeae85771" providerId="AD" clId="Web-{3EEE9F9E-DDCA-4C85-86FE-A742D4727B95}" dt="2024-04-30T19:53:22.737" v="0"/>
        <pc:sldMkLst>
          <pc:docMk/>
          <pc:sldMk cId="3944559315" sldId="1348"/>
        </pc:sldMkLst>
      </pc:sldChg>
    </pc:docChg>
  </pc:docChgLst>
  <pc:docChgLst>
    <pc:chgData name="Jaclyn Andrews" userId="b19134a4-eaf2-437c-91aa-3a7defc545cd" providerId="ADAL" clId="{C288FE50-CF56-4FC3-B32A-F40DA2D747AE}"/>
    <pc:docChg chg="modSld">
      <pc:chgData name="Jaclyn Andrews" userId="b19134a4-eaf2-437c-91aa-3a7defc545cd" providerId="ADAL" clId="{C288FE50-CF56-4FC3-B32A-F40DA2D747AE}" dt="2024-04-24T16:18:36.761" v="43"/>
      <pc:docMkLst>
        <pc:docMk/>
      </pc:docMkLst>
      <pc:sldChg chg="modCm modNotesTx">
        <pc:chgData name="Jaclyn Andrews" userId="b19134a4-eaf2-437c-91aa-3a7defc545cd" providerId="ADAL" clId="{C288FE50-CF56-4FC3-B32A-F40DA2D747AE}" dt="2024-04-24T16:18:36.761" v="43"/>
        <pc:sldMkLst>
          <pc:docMk/>
          <pc:sldMk cId="3610738567" sldId="1333"/>
        </pc:sldMkLst>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C288FE50-CF56-4FC3-B32A-F40DA2D747AE}" dt="2024-04-24T16:18:36.761" v="43"/>
              <pc2:cmMkLst xmlns:pc2="http://schemas.microsoft.com/office/powerpoint/2019/9/main/command">
                <pc:docMk/>
                <pc:sldMk cId="3610738567" sldId="1333"/>
                <pc2:cmMk id="{617CC148-BFBB-4507-9ECB-CEA617190526}"/>
              </pc2:cmMkLst>
              <pc226:cmRplyChg chg="add">
                <pc226:chgData name="Jaclyn Andrews" userId="b19134a4-eaf2-437c-91aa-3a7defc545cd" providerId="ADAL" clId="{C288FE50-CF56-4FC3-B32A-F40DA2D747AE}" dt="2024-04-24T16:18:36.761" v="43"/>
                <pc2:cmRplyMkLst xmlns:pc2="http://schemas.microsoft.com/office/powerpoint/2019/9/main/command">
                  <pc:docMk/>
                  <pc:sldMk cId="3610738567" sldId="1333"/>
                  <pc2:cmMk id="{617CC148-BFBB-4507-9ECB-CEA617190526}"/>
                  <pc2:cmRplyMk id="{5DBCB98E-0F6C-4256-9D96-96198ECB56DD}"/>
                </pc2:cmRplyMkLst>
              </pc226:cmRplyChg>
            </pc226:cmChg>
          </p:ext>
        </pc:extLst>
      </pc:sldChg>
      <pc:sldChg chg="modCm">
        <pc:chgData name="Jaclyn Andrews" userId="b19134a4-eaf2-437c-91aa-3a7defc545cd" providerId="ADAL" clId="{C288FE50-CF56-4FC3-B32A-F40DA2D747AE}" dt="2024-04-24T16:17:49.350" v="0"/>
        <pc:sldMkLst>
          <pc:docMk/>
          <pc:sldMk cId="2966415621" sldId="1346"/>
        </pc:sldMkLst>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C288FE50-CF56-4FC3-B32A-F40DA2D747AE}" dt="2024-04-24T16:17:49.350" v="0"/>
              <pc2:cmMkLst xmlns:pc2="http://schemas.microsoft.com/office/powerpoint/2019/9/main/command">
                <pc:docMk/>
                <pc:sldMk cId="2966415621" sldId="1346"/>
                <pc2:cmMk id="{E00DF22B-FAA4-4C8E-9A4F-68AF9DC3100A}"/>
              </pc2:cmMkLst>
              <pc226:cmRplyChg chg="add">
                <pc226:chgData name="Jaclyn Andrews" userId="b19134a4-eaf2-437c-91aa-3a7defc545cd" providerId="ADAL" clId="{C288FE50-CF56-4FC3-B32A-F40DA2D747AE}" dt="2024-04-24T16:17:49.350" v="0"/>
                <pc2:cmRplyMkLst xmlns:pc2="http://schemas.microsoft.com/office/powerpoint/2019/9/main/command">
                  <pc:docMk/>
                  <pc:sldMk cId="2966415621" sldId="1346"/>
                  <pc2:cmMk id="{E00DF22B-FAA4-4C8E-9A4F-68AF9DC3100A}"/>
                  <pc2:cmRplyMk id="{B46C66C2-C8A0-4536-83FF-BB3BF79A6844}"/>
                </pc2:cmRplyMkLst>
              </pc226:cmRplyChg>
            </pc226:cmChg>
          </p:ext>
        </pc:extLst>
      </pc:sldChg>
    </pc:docChg>
  </pc:docChgLst>
  <pc:docChgLst>
    <pc:chgData name="Elizabeth Sommerville" userId="0839e972-48e3-45d3-bb5c-305eeae85771" providerId="ADAL" clId="{CF34A526-CA6D-4354-B031-D39450BFB031}"/>
    <pc:docChg chg="custSel modSld">
      <pc:chgData name="Elizabeth Sommerville" userId="0839e972-48e3-45d3-bb5c-305eeae85771" providerId="ADAL" clId="{CF34A526-CA6D-4354-B031-D39450BFB031}" dt="2024-04-28T19:01:26.843" v="89"/>
      <pc:docMkLst>
        <pc:docMk/>
      </pc:docMkLst>
      <pc:sldChg chg="modSp mod">
        <pc:chgData name="Elizabeth Sommerville" userId="0839e972-48e3-45d3-bb5c-305eeae85771" providerId="ADAL" clId="{CF34A526-CA6D-4354-B031-D39450BFB031}" dt="2024-04-28T18:44:58.948" v="15" actId="13244"/>
        <pc:sldMkLst>
          <pc:docMk/>
          <pc:sldMk cId="1636906469" sldId="257"/>
        </pc:sldMkLst>
        <pc:spChg chg="ord">
          <ac:chgData name="Elizabeth Sommerville" userId="0839e972-48e3-45d3-bb5c-305eeae85771" providerId="ADAL" clId="{CF34A526-CA6D-4354-B031-D39450BFB031}" dt="2024-04-28T18:44:58.948" v="15" actId="13244"/>
          <ac:spMkLst>
            <pc:docMk/>
            <pc:sldMk cId="1636906469" sldId="257"/>
            <ac:spMk id="8" creationId="{51CB9AAC-0113-0979-7097-6CD6139BEED4}"/>
          </ac:spMkLst>
        </pc:spChg>
      </pc:sldChg>
      <pc:sldChg chg="modSp mod">
        <pc:chgData name="Elizabeth Sommerville" userId="0839e972-48e3-45d3-bb5c-305eeae85771" providerId="ADAL" clId="{CF34A526-CA6D-4354-B031-D39450BFB031}" dt="2024-04-28T18:44:53.397" v="14" actId="13244"/>
        <pc:sldMkLst>
          <pc:docMk/>
          <pc:sldMk cId="3880818203" sldId="260"/>
        </pc:sldMkLst>
        <pc:spChg chg="ord">
          <ac:chgData name="Elizabeth Sommerville" userId="0839e972-48e3-45d3-bb5c-305eeae85771" providerId="ADAL" clId="{CF34A526-CA6D-4354-B031-D39450BFB031}" dt="2024-04-28T18:44:53.397" v="14" actId="13244"/>
          <ac:spMkLst>
            <pc:docMk/>
            <pc:sldMk cId="3880818203" sldId="260"/>
            <ac:spMk id="4" creationId="{CA5997E3-78CA-A727-144A-6609DA2626C7}"/>
          </ac:spMkLst>
        </pc:spChg>
      </pc:sldChg>
      <pc:sldChg chg="modSp mod">
        <pc:chgData name="Elizabeth Sommerville" userId="0839e972-48e3-45d3-bb5c-305eeae85771" providerId="ADAL" clId="{CF34A526-CA6D-4354-B031-D39450BFB031}" dt="2024-04-28T18:45:11.844" v="17" actId="13244"/>
        <pc:sldMkLst>
          <pc:docMk/>
          <pc:sldMk cId="618706366" sldId="262"/>
        </pc:sldMkLst>
        <pc:picChg chg="ord">
          <ac:chgData name="Elizabeth Sommerville" userId="0839e972-48e3-45d3-bb5c-305eeae85771" providerId="ADAL" clId="{CF34A526-CA6D-4354-B031-D39450BFB031}" dt="2024-04-28T18:45:11.844" v="17" actId="13244"/>
          <ac:picMkLst>
            <pc:docMk/>
            <pc:sldMk cId="618706366" sldId="262"/>
            <ac:picMk id="4" creationId="{D3638B50-7FE7-FA06-CCB6-CFBCC9EC29B7}"/>
          </ac:picMkLst>
        </pc:picChg>
      </pc:sldChg>
      <pc:sldChg chg="modSp mod">
        <pc:chgData name="Elizabeth Sommerville" userId="0839e972-48e3-45d3-bb5c-305eeae85771" providerId="ADAL" clId="{CF34A526-CA6D-4354-B031-D39450BFB031}" dt="2024-04-28T18:46:05.085" v="29" actId="13244"/>
        <pc:sldMkLst>
          <pc:docMk/>
          <pc:sldMk cId="2483683155" sldId="291"/>
        </pc:sldMkLst>
        <pc:spChg chg="mod">
          <ac:chgData name="Elizabeth Sommerville" userId="0839e972-48e3-45d3-bb5c-305eeae85771" providerId="ADAL" clId="{CF34A526-CA6D-4354-B031-D39450BFB031}" dt="2024-04-28T18:46:02.277" v="27" actId="13244"/>
          <ac:spMkLst>
            <pc:docMk/>
            <pc:sldMk cId="2483683155" sldId="291"/>
            <ac:spMk id="6" creationId="{B53E3D3A-814E-3DF8-AA51-F4A5E18FCF8C}"/>
          </ac:spMkLst>
        </pc:spChg>
        <pc:picChg chg="ord">
          <ac:chgData name="Elizabeth Sommerville" userId="0839e972-48e3-45d3-bb5c-305eeae85771" providerId="ADAL" clId="{CF34A526-CA6D-4354-B031-D39450BFB031}" dt="2024-04-28T18:46:03.808" v="28" actId="13244"/>
          <ac:picMkLst>
            <pc:docMk/>
            <pc:sldMk cId="2483683155" sldId="291"/>
            <ac:picMk id="3" creationId="{427ADC8C-F04C-A9EE-58DE-4914FC5F99E9}"/>
          </ac:picMkLst>
        </pc:picChg>
        <pc:picChg chg="ord">
          <ac:chgData name="Elizabeth Sommerville" userId="0839e972-48e3-45d3-bb5c-305eeae85771" providerId="ADAL" clId="{CF34A526-CA6D-4354-B031-D39450BFB031}" dt="2024-04-28T18:46:05.085" v="29" actId="13244"/>
          <ac:picMkLst>
            <pc:docMk/>
            <pc:sldMk cId="2483683155" sldId="291"/>
            <ac:picMk id="5" creationId="{CD82C8AE-44FD-40DA-0D64-F471236A01E5}"/>
          </ac:picMkLst>
        </pc:picChg>
      </pc:sldChg>
      <pc:sldChg chg="modSp mod">
        <pc:chgData name="Elizabeth Sommerville" userId="0839e972-48e3-45d3-bb5c-305eeae85771" providerId="ADAL" clId="{CF34A526-CA6D-4354-B031-D39450BFB031}" dt="2024-04-28T18:46:30.614" v="35" actId="13244"/>
        <pc:sldMkLst>
          <pc:docMk/>
          <pc:sldMk cId="335755160" sldId="293"/>
        </pc:sldMkLst>
        <pc:spChg chg="ord">
          <ac:chgData name="Elizabeth Sommerville" userId="0839e972-48e3-45d3-bb5c-305eeae85771" providerId="ADAL" clId="{CF34A526-CA6D-4354-B031-D39450BFB031}" dt="2024-04-28T18:46:30.614" v="35" actId="13244"/>
          <ac:spMkLst>
            <pc:docMk/>
            <pc:sldMk cId="335755160" sldId="293"/>
            <ac:spMk id="4" creationId="{073E6936-F394-0CC2-D311-E72617A8247C}"/>
          </ac:spMkLst>
        </pc:spChg>
        <pc:spChg chg="ord">
          <ac:chgData name="Elizabeth Sommerville" userId="0839e972-48e3-45d3-bb5c-305eeae85771" providerId="ADAL" clId="{CF34A526-CA6D-4354-B031-D39450BFB031}" dt="2024-04-28T18:46:28.989" v="34" actId="13244"/>
          <ac:spMkLst>
            <pc:docMk/>
            <pc:sldMk cId="335755160" sldId="293"/>
            <ac:spMk id="6" creationId="{932165F6-A15B-B142-84C0-F8539740762A}"/>
          </ac:spMkLst>
        </pc:spChg>
      </pc:sldChg>
      <pc:sldChg chg="modSp mod">
        <pc:chgData name="Elizabeth Sommerville" userId="0839e972-48e3-45d3-bb5c-305eeae85771" providerId="ADAL" clId="{CF34A526-CA6D-4354-B031-D39450BFB031}" dt="2024-04-28T18:45:54.137" v="26" actId="962"/>
        <pc:sldMkLst>
          <pc:docMk/>
          <pc:sldMk cId="2637804314" sldId="777"/>
        </pc:sldMkLst>
        <pc:spChg chg="mod">
          <ac:chgData name="Elizabeth Sommerville" userId="0839e972-48e3-45d3-bb5c-305eeae85771" providerId="ADAL" clId="{CF34A526-CA6D-4354-B031-D39450BFB031}" dt="2024-04-28T18:45:49.195" v="25" actId="13244"/>
          <ac:spMkLst>
            <pc:docMk/>
            <pc:sldMk cId="2637804314" sldId="777"/>
            <ac:spMk id="4" creationId="{17C009FD-98F0-7552-E11E-558AF29387C1}"/>
          </ac:spMkLst>
        </pc:spChg>
        <pc:picChg chg="mod">
          <ac:chgData name="Elizabeth Sommerville" userId="0839e972-48e3-45d3-bb5c-305eeae85771" providerId="ADAL" clId="{CF34A526-CA6D-4354-B031-D39450BFB031}" dt="2024-04-28T18:45:54.137" v="26" actId="962"/>
          <ac:picMkLst>
            <pc:docMk/>
            <pc:sldMk cId="2637804314" sldId="777"/>
            <ac:picMk id="3" creationId="{3B8754E1-48A1-12B4-6F6B-FFBDCC13C3E2}"/>
          </ac:picMkLst>
        </pc:picChg>
      </pc:sldChg>
      <pc:sldChg chg="modSp mod">
        <pc:chgData name="Elizabeth Sommerville" userId="0839e972-48e3-45d3-bb5c-305eeae85771" providerId="ADAL" clId="{CF34A526-CA6D-4354-B031-D39450BFB031}" dt="2024-04-28T18:45:04.948" v="16" actId="13244"/>
        <pc:sldMkLst>
          <pc:docMk/>
          <pc:sldMk cId="667024018" sldId="1332"/>
        </pc:sldMkLst>
        <pc:spChg chg="ord">
          <ac:chgData name="Elizabeth Sommerville" userId="0839e972-48e3-45d3-bb5c-305eeae85771" providerId="ADAL" clId="{CF34A526-CA6D-4354-B031-D39450BFB031}" dt="2024-04-28T18:45:04.948" v="16" actId="13244"/>
          <ac:spMkLst>
            <pc:docMk/>
            <pc:sldMk cId="667024018" sldId="1332"/>
            <ac:spMk id="4" creationId="{5905630E-D9E4-4FB4-E627-F5C240CBBDDB}"/>
          </ac:spMkLst>
        </pc:spChg>
      </pc:sldChg>
      <pc:sldChg chg="delCm">
        <pc:chgData name="Elizabeth Sommerville" userId="0839e972-48e3-45d3-bb5c-305eeae85771" providerId="ADAL" clId="{CF34A526-CA6D-4354-B031-D39450BFB031}" dt="2024-04-28T19:01:26.843" v="89"/>
        <pc:sldMkLst>
          <pc:docMk/>
          <pc:sldMk cId="3610738567" sldId="1333"/>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CF34A526-CA6D-4354-B031-D39450BFB031}" dt="2024-04-28T19:01:26.843" v="89"/>
              <pc2:cmMkLst xmlns:pc2="http://schemas.microsoft.com/office/powerpoint/2019/9/main/command">
                <pc:docMk/>
                <pc:sldMk cId="3610738567" sldId="1333"/>
                <pc2:cmMk id="{617CC148-BFBB-4507-9ECB-CEA617190526}"/>
              </pc2:cmMkLst>
            </pc226:cmChg>
          </p:ext>
        </pc:extLst>
      </pc:sldChg>
      <pc:sldChg chg="modSp mod">
        <pc:chgData name="Elizabeth Sommerville" userId="0839e972-48e3-45d3-bb5c-305eeae85771" providerId="ADAL" clId="{CF34A526-CA6D-4354-B031-D39450BFB031}" dt="2024-04-28T18:47:32.767" v="88" actId="962"/>
        <pc:sldMkLst>
          <pc:docMk/>
          <pc:sldMk cId="4159081179" sldId="1335"/>
        </pc:sldMkLst>
        <pc:spChg chg="ord">
          <ac:chgData name="Elizabeth Sommerville" userId="0839e972-48e3-45d3-bb5c-305eeae85771" providerId="ADAL" clId="{CF34A526-CA6D-4354-B031-D39450BFB031}" dt="2024-04-28T18:45:18.973" v="19" actId="13244"/>
          <ac:spMkLst>
            <pc:docMk/>
            <pc:sldMk cId="4159081179" sldId="1335"/>
            <ac:spMk id="6" creationId="{8BCE0656-A6F0-B09C-1857-BF63B4892483}"/>
          </ac:spMkLst>
        </pc:spChg>
        <pc:graphicFrameChg chg="mod">
          <ac:chgData name="Elizabeth Sommerville" userId="0839e972-48e3-45d3-bb5c-305eeae85771" providerId="ADAL" clId="{CF34A526-CA6D-4354-B031-D39450BFB031}" dt="2024-04-28T18:47:32.767" v="88" actId="962"/>
          <ac:graphicFrameMkLst>
            <pc:docMk/>
            <pc:sldMk cId="4159081179" sldId="1335"/>
            <ac:graphicFrameMk id="3" creationId="{EF3D899E-46DE-3F65-1359-42F5572C183E}"/>
          </ac:graphicFrameMkLst>
        </pc:graphicFrameChg>
        <pc:picChg chg="ord">
          <ac:chgData name="Elizabeth Sommerville" userId="0839e972-48e3-45d3-bb5c-305eeae85771" providerId="ADAL" clId="{CF34A526-CA6D-4354-B031-D39450BFB031}" dt="2024-04-28T18:45:17.379" v="18" actId="13244"/>
          <ac:picMkLst>
            <pc:docMk/>
            <pc:sldMk cId="4159081179" sldId="1335"/>
            <ac:picMk id="5" creationId="{552857DF-13CE-1D43-5A17-D348C7494A18}"/>
          </ac:picMkLst>
        </pc:picChg>
      </pc:sldChg>
      <pc:sldChg chg="modSp mod">
        <pc:chgData name="Elizabeth Sommerville" userId="0839e972-48e3-45d3-bb5c-305eeae85771" providerId="ADAL" clId="{CF34A526-CA6D-4354-B031-D39450BFB031}" dt="2024-04-28T18:44:46.903" v="13" actId="14100"/>
        <pc:sldMkLst>
          <pc:docMk/>
          <pc:sldMk cId="3554769922" sldId="1342"/>
        </pc:sldMkLst>
        <pc:spChg chg="mod">
          <ac:chgData name="Elizabeth Sommerville" userId="0839e972-48e3-45d3-bb5c-305eeae85771" providerId="ADAL" clId="{CF34A526-CA6D-4354-B031-D39450BFB031}" dt="2024-04-28T18:44:46.903" v="13" actId="14100"/>
          <ac:spMkLst>
            <pc:docMk/>
            <pc:sldMk cId="3554769922" sldId="1342"/>
            <ac:spMk id="2" creationId="{90A1BD5C-CECE-919E-4877-856C902438D5}"/>
          </ac:spMkLst>
        </pc:spChg>
      </pc:sldChg>
      <pc:sldChg chg="modSp mod">
        <pc:chgData name="Elizabeth Sommerville" userId="0839e972-48e3-45d3-bb5c-305eeae85771" providerId="ADAL" clId="{CF34A526-CA6D-4354-B031-D39450BFB031}" dt="2024-04-28T18:46:22.461" v="33" actId="962"/>
        <pc:sldMkLst>
          <pc:docMk/>
          <pc:sldMk cId="2814780160" sldId="1343"/>
        </pc:sldMkLst>
        <pc:spChg chg="ord">
          <ac:chgData name="Elizabeth Sommerville" userId="0839e972-48e3-45d3-bb5c-305eeae85771" providerId="ADAL" clId="{CF34A526-CA6D-4354-B031-D39450BFB031}" dt="2024-04-28T18:46:14.463" v="31" actId="13244"/>
          <ac:spMkLst>
            <pc:docMk/>
            <pc:sldMk cId="2814780160" sldId="1343"/>
            <ac:spMk id="3" creationId="{E9A1D29F-FE16-70E4-317B-5E78A150C6BF}"/>
          </ac:spMkLst>
        </pc:spChg>
        <pc:spChg chg="ord">
          <ac:chgData name="Elizabeth Sommerville" userId="0839e972-48e3-45d3-bb5c-305eeae85771" providerId="ADAL" clId="{CF34A526-CA6D-4354-B031-D39450BFB031}" dt="2024-04-28T18:46:11.401" v="30" actId="13244"/>
          <ac:spMkLst>
            <pc:docMk/>
            <pc:sldMk cId="2814780160" sldId="1343"/>
            <ac:spMk id="9" creationId="{9D29BD47-8906-402D-CA78-16096DD5BBE8}"/>
          </ac:spMkLst>
        </pc:spChg>
        <pc:picChg chg="mod ord">
          <ac:chgData name="Elizabeth Sommerville" userId="0839e972-48e3-45d3-bb5c-305eeae85771" providerId="ADAL" clId="{CF34A526-CA6D-4354-B031-D39450BFB031}" dt="2024-04-28T18:46:22.461" v="33" actId="962"/>
          <ac:picMkLst>
            <pc:docMk/>
            <pc:sldMk cId="2814780160" sldId="1343"/>
            <ac:picMk id="5" creationId="{72B03ABF-5410-704A-4108-F594A7F85602}"/>
          </ac:picMkLst>
        </pc:picChg>
      </pc:sldChg>
      <pc:sldChg chg="modSp mod">
        <pc:chgData name="Elizabeth Sommerville" userId="0839e972-48e3-45d3-bb5c-305eeae85771" providerId="ADAL" clId="{CF34A526-CA6D-4354-B031-D39450BFB031}" dt="2024-04-28T18:46:42.740" v="37" actId="1076"/>
        <pc:sldMkLst>
          <pc:docMk/>
          <pc:sldMk cId="3712355619" sldId="1344"/>
        </pc:sldMkLst>
        <pc:spChg chg="ord">
          <ac:chgData name="Elizabeth Sommerville" userId="0839e972-48e3-45d3-bb5c-305eeae85771" providerId="ADAL" clId="{CF34A526-CA6D-4354-B031-D39450BFB031}" dt="2024-04-28T18:46:36.226" v="36" actId="13244"/>
          <ac:spMkLst>
            <pc:docMk/>
            <pc:sldMk cId="3712355619" sldId="1344"/>
            <ac:spMk id="8" creationId="{285ACE8B-5E89-A5BD-D307-BDD8648C944E}"/>
          </ac:spMkLst>
        </pc:spChg>
        <pc:picChg chg="mod">
          <ac:chgData name="Elizabeth Sommerville" userId="0839e972-48e3-45d3-bb5c-305eeae85771" providerId="ADAL" clId="{CF34A526-CA6D-4354-B031-D39450BFB031}" dt="2024-04-28T18:46:42.740" v="37" actId="1076"/>
          <ac:picMkLst>
            <pc:docMk/>
            <pc:sldMk cId="3712355619" sldId="1344"/>
            <ac:picMk id="3" creationId="{7E0585A2-3B59-A921-D170-E462489E9661}"/>
          </ac:picMkLst>
        </pc:picChg>
      </pc:sldChg>
      <pc:sldChg chg="modSp mod">
        <pc:chgData name="Elizabeth Sommerville" userId="0839e972-48e3-45d3-bb5c-305eeae85771" providerId="ADAL" clId="{CF34A526-CA6D-4354-B031-D39450BFB031}" dt="2024-04-28T18:46:51.627" v="38" actId="13244"/>
        <pc:sldMkLst>
          <pc:docMk/>
          <pc:sldMk cId="76081436" sldId="1345"/>
        </pc:sldMkLst>
        <pc:picChg chg="ord">
          <ac:chgData name="Elizabeth Sommerville" userId="0839e972-48e3-45d3-bb5c-305eeae85771" providerId="ADAL" clId="{CF34A526-CA6D-4354-B031-D39450BFB031}" dt="2024-04-28T18:46:51.627" v="38" actId="13244"/>
          <ac:picMkLst>
            <pc:docMk/>
            <pc:sldMk cId="76081436" sldId="1345"/>
            <ac:picMk id="4" creationId="{D3638B50-7FE7-FA06-CCB6-CFBCC9EC29B7}"/>
          </ac:picMkLst>
        </pc:picChg>
      </pc:sldChg>
      <pc:sldChg chg="modSp mod delCm">
        <pc:chgData name="Elizabeth Sommerville" userId="0839e972-48e3-45d3-bb5c-305eeae85771" providerId="ADAL" clId="{CF34A526-CA6D-4354-B031-D39450BFB031}" dt="2024-04-28T18:45:37.884" v="24" actId="13244"/>
        <pc:sldMkLst>
          <pc:docMk/>
          <pc:sldMk cId="2966415621" sldId="1346"/>
        </pc:sldMkLst>
        <pc:spChg chg="ord">
          <ac:chgData name="Elizabeth Sommerville" userId="0839e972-48e3-45d3-bb5c-305eeae85771" providerId="ADAL" clId="{CF34A526-CA6D-4354-B031-D39450BFB031}" dt="2024-04-28T18:45:35.837" v="23" actId="13244"/>
          <ac:spMkLst>
            <pc:docMk/>
            <pc:sldMk cId="2966415621" sldId="1346"/>
            <ac:spMk id="4" creationId="{201D265A-369C-55CE-29D3-C9E89A312D54}"/>
          </ac:spMkLst>
        </pc:spChg>
        <pc:spChg chg="ord">
          <ac:chgData name="Elizabeth Sommerville" userId="0839e972-48e3-45d3-bb5c-305eeae85771" providerId="ADAL" clId="{CF34A526-CA6D-4354-B031-D39450BFB031}" dt="2024-04-28T18:45:37.884" v="24" actId="13244"/>
          <ac:spMkLst>
            <pc:docMk/>
            <pc:sldMk cId="2966415621" sldId="1346"/>
            <ac:spMk id="6" creationId="{426E826A-B16D-6ED8-9BF2-333CB2B0A1E0}"/>
          </ac:spMkLst>
        </pc:sp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CF34A526-CA6D-4354-B031-D39450BFB031}" dt="2024-04-28T18:45:30.154" v="22"/>
              <pc2:cmMkLst xmlns:pc2="http://schemas.microsoft.com/office/powerpoint/2019/9/main/command">
                <pc:docMk/>
                <pc:sldMk cId="2966415621" sldId="1346"/>
                <pc2:cmMk id="{E00DF22B-FAA4-4C8E-9A4F-68AF9DC3100A}"/>
              </pc2:cmMkLst>
            </pc226:cmChg>
          </p:ext>
        </pc:extLst>
      </pc:sldChg>
      <pc:sldChg chg="modSp">
        <pc:chgData name="Elizabeth Sommerville" userId="0839e972-48e3-45d3-bb5c-305eeae85771" providerId="ADAL" clId="{CF34A526-CA6D-4354-B031-D39450BFB031}" dt="2024-04-28T18:46:56.792" v="39" actId="13244"/>
        <pc:sldMkLst>
          <pc:docMk/>
          <pc:sldMk cId="1712603631" sldId="1347"/>
        </pc:sldMkLst>
        <pc:spChg chg="mod">
          <ac:chgData name="Elizabeth Sommerville" userId="0839e972-48e3-45d3-bb5c-305eeae85771" providerId="ADAL" clId="{CF34A526-CA6D-4354-B031-D39450BFB031}" dt="2024-04-28T18:46:56.792" v="39" actId="13244"/>
          <ac:spMkLst>
            <pc:docMk/>
            <pc:sldMk cId="1712603631" sldId="1347"/>
            <ac:spMk id="8" creationId="{7B6F7AAC-D979-0F97-DE69-E434769C0A69}"/>
          </ac:spMkLst>
        </pc:spChg>
      </pc:sldChg>
      <pc:sldChg chg="modSp mod">
        <pc:chgData name="Elizabeth Sommerville" userId="0839e972-48e3-45d3-bb5c-305eeae85771" providerId="ADAL" clId="{CF34A526-CA6D-4354-B031-D39450BFB031}" dt="2024-04-28T18:47:00.883" v="40" actId="962"/>
        <pc:sldMkLst>
          <pc:docMk/>
          <pc:sldMk cId="3944559315" sldId="1348"/>
        </pc:sldMkLst>
        <pc:picChg chg="mod">
          <ac:chgData name="Elizabeth Sommerville" userId="0839e972-48e3-45d3-bb5c-305eeae85771" providerId="ADAL" clId="{CF34A526-CA6D-4354-B031-D39450BFB031}" dt="2024-04-28T18:47:00.883" v="40" actId="962"/>
          <ac:picMkLst>
            <pc:docMk/>
            <pc:sldMk cId="3944559315" sldId="1348"/>
            <ac:picMk id="7" creationId="{B135B038-C436-0831-B21F-1EC61F3E4E24}"/>
          </ac:picMkLst>
        </pc:picChg>
      </pc:sldChg>
    </pc:docChg>
  </pc:docChgLst>
  <pc:docChgLst>
    <pc:chgData name="Phil Neill" userId="S::espneill@glow.gov.uk::3dc6b307-de6b-45e8-8e36-a9c1d769c5ed" providerId="AD" clId="Web-{4FDD5ACA-312E-15C6-D35A-BA20E87491BE}"/>
    <pc:docChg chg="modSld">
      <pc:chgData name="Phil Neill" userId="S::espneill@glow.gov.uk::3dc6b307-de6b-45e8-8e36-a9c1d769c5ed" providerId="AD" clId="Web-{4FDD5ACA-312E-15C6-D35A-BA20E87491BE}" dt="2024-05-01T13:39:31.453" v="12" actId="20577"/>
      <pc:docMkLst>
        <pc:docMk/>
      </pc:docMkLst>
      <pc:sldChg chg="modSp">
        <pc:chgData name="Phil Neill" userId="S::espneill@glow.gov.uk::3dc6b307-de6b-45e8-8e36-a9c1d769c5ed" providerId="AD" clId="Web-{4FDD5ACA-312E-15C6-D35A-BA20E87491BE}" dt="2024-05-01T13:39:31.453" v="12" actId="20577"/>
        <pc:sldMkLst>
          <pc:docMk/>
          <pc:sldMk cId="2483683155" sldId="291"/>
        </pc:sldMkLst>
        <pc:spChg chg="mod">
          <ac:chgData name="Phil Neill" userId="S::espneill@glow.gov.uk::3dc6b307-de6b-45e8-8e36-a9c1d769c5ed" providerId="AD" clId="Web-{4FDD5ACA-312E-15C6-D35A-BA20E87491BE}" dt="2024-05-01T13:39:31.453" v="12" actId="20577"/>
          <ac:spMkLst>
            <pc:docMk/>
            <pc:sldMk cId="2483683155" sldId="291"/>
            <ac:spMk id="7" creationId="{4145691D-F927-C6ED-A283-D464CDA8A340}"/>
          </ac:spMkLst>
        </pc:spChg>
      </pc:sldChg>
    </pc:docChg>
  </pc:docChgLst>
  <pc:docChgLst>
    <pc:chgData name="Elizabeth Sommerville" userId="S::esesommerville@glow.gov.uk::0839e972-48e3-45d3-bb5c-305eeae85771" providerId="AD" clId="Web-{FAE3752E-DCBC-4580-97D8-CCCE3D85581C}"/>
    <pc:docChg chg="delSld modSld modSection">
      <pc:chgData name="Elizabeth Sommerville" userId="S::esesommerville@glow.gov.uk::0839e972-48e3-45d3-bb5c-305eeae85771" providerId="AD" clId="Web-{FAE3752E-DCBC-4580-97D8-CCCE3D85581C}" dt="2024-04-28T18:06:37.942" v="1"/>
      <pc:docMkLst>
        <pc:docMk/>
      </pc:docMkLst>
      <pc:sldChg chg="modSp">
        <pc:chgData name="Elizabeth Sommerville" userId="S::esesommerville@glow.gov.uk::0839e972-48e3-45d3-bb5c-305eeae85771" providerId="AD" clId="Web-{FAE3752E-DCBC-4580-97D8-CCCE3D85581C}" dt="2024-04-28T18:06:25.552" v="0" actId="20577"/>
        <pc:sldMkLst>
          <pc:docMk/>
          <pc:sldMk cId="1600699566" sldId="256"/>
        </pc:sldMkLst>
        <pc:spChg chg="mod">
          <ac:chgData name="Elizabeth Sommerville" userId="S::esesommerville@glow.gov.uk::0839e972-48e3-45d3-bb5c-305eeae85771" providerId="AD" clId="Web-{FAE3752E-DCBC-4580-97D8-CCCE3D85581C}" dt="2024-04-28T18:06:25.552" v="0" actId="20577"/>
          <ac:spMkLst>
            <pc:docMk/>
            <pc:sldMk cId="1600699566" sldId="256"/>
            <ac:spMk id="6" creationId="{7DCDC8A9-380C-4415-4A49-167F3F557291}"/>
          </ac:spMkLst>
        </pc:spChg>
      </pc:sldChg>
      <pc:sldChg chg="del">
        <pc:chgData name="Elizabeth Sommerville" userId="S::esesommerville@glow.gov.uk::0839e972-48e3-45d3-bb5c-305eeae85771" providerId="AD" clId="Web-{FAE3752E-DCBC-4580-97D8-CCCE3D85581C}" dt="2024-04-28T18:06:37.942" v="1"/>
        <pc:sldMkLst>
          <pc:docMk/>
          <pc:sldMk cId="2992660041" sldId="289"/>
        </pc:sldMkLst>
      </pc:sldChg>
    </pc:docChg>
  </pc:docChgLst>
  <pc:docChgLst>
    <pc:chgData name="Elizabeth Sommerville" userId="S::esesommerville@glow.gov.uk::0839e972-48e3-45d3-bb5c-305eeae85771" providerId="AD" clId="Web-{78786FDB-DA27-4CD0-8F96-06D373793FC2}"/>
    <pc:docChg chg="delSld modSection">
      <pc:chgData name="Elizabeth Sommerville" userId="S::esesommerville@glow.gov.uk::0839e972-48e3-45d3-bb5c-305eeae85771" providerId="AD" clId="Web-{78786FDB-DA27-4CD0-8F96-06D373793FC2}" dt="2024-04-30T19:53:09.455" v="0"/>
      <pc:docMkLst>
        <pc:docMk/>
      </pc:docMkLst>
      <pc:sldChg chg="del">
        <pc:chgData name="Elizabeth Sommerville" userId="S::esesommerville@glow.gov.uk::0839e972-48e3-45d3-bb5c-305eeae85771" providerId="AD" clId="Web-{78786FDB-DA27-4CD0-8F96-06D373793FC2}" dt="2024-04-30T19:53:09.455" v="0"/>
        <pc:sldMkLst>
          <pc:docMk/>
          <pc:sldMk cId="1712603631" sldId="134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a:t>National guidance and research</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Defining a positive data culture</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10;"/>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2CDA3D51-41DC-4E39-A368-51E2E7A93007}">
      <dgm:prSet/>
      <dgm:spPr/>
      <dgm:t>
        <a:bodyPr/>
        <a:lstStyle/>
        <a:p>
          <a:r>
            <a:rPr lang="en-GB"/>
            <a:t>Key</a:t>
          </a:r>
          <a:r>
            <a:rPr lang="en-GB" baseline="0"/>
            <a:t> considerations</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A2712563-4748-44B6-B9DE-5D2F5E64FA9A}" type="parTrans" cxnId="{A052FA6B-6953-4369-B3A2-575B70553420}">
      <dgm:prSet/>
      <dgm:spPr/>
      <dgm:t>
        <a:bodyPr/>
        <a:lstStyle/>
        <a:p>
          <a:endParaRPr lang="en-GB"/>
        </a:p>
      </dgm:t>
    </dgm:pt>
    <dgm:pt modelId="{26EC91DC-426A-49BF-B7A0-D1CF3457852F}" type="sibTrans" cxnId="{A052FA6B-6953-4369-B3A2-575B70553420}">
      <dgm:prSet/>
      <dgm:spPr/>
      <dgm:t>
        <a:bodyPr/>
        <a:lstStyle/>
        <a:p>
          <a:endParaRPr lang="en-GB"/>
        </a:p>
      </dgm:t>
    </dgm:pt>
    <dgm:pt modelId="{7B0AD926-90C7-41E4-A566-09DE22CEC021}">
      <dgm:prSet/>
      <dgm:spPr/>
      <dgm:t>
        <a:bodyPr/>
        <a:lstStyle/>
        <a:p>
          <a:r>
            <a:rPr lang="en-GB"/>
            <a:t>Scenarios activity</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6C032B3A-8142-440D-AE45-47BEFF088E64}">
      <dgm:prSet/>
      <dgm:spPr/>
      <dgm:t>
        <a:bodyPr/>
        <a:lstStyle/>
        <a:p>
          <a:r>
            <a:rPr lang="en-GB"/>
            <a:t>Reflection</a:t>
          </a:r>
          <a:r>
            <a:rPr lang="en-GB" baseline="0"/>
            <a:t> and feedback</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92DA2326-FA58-4FCD-8120-0A5C6F3A2ABF}" type="parTrans" cxnId="{EC571840-A6D0-4091-89D9-5D4767F26DDE}">
      <dgm:prSet/>
      <dgm:spPr/>
      <dgm:t>
        <a:bodyPr/>
        <a:lstStyle/>
        <a:p>
          <a:endParaRPr lang="en-GB"/>
        </a:p>
      </dgm:t>
    </dgm:pt>
    <dgm:pt modelId="{192327AA-6DB0-4831-B0F4-B7BBEC224E3C}" type="sibTrans" cxnId="{EC571840-A6D0-4091-89D9-5D4767F26DDE}">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5"/>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5"/>
      <dgm:spPr/>
    </dgm:pt>
    <dgm:pt modelId="{24AABA6E-A49D-42DB-A542-876EF2DE7C65}" type="pres">
      <dgm:prSet presAssocID="{8B7B171F-EB8B-4CF6-A2D6-4B7B5ADE7A58}" presName="dstNode" presStyleLbl="node1" presStyleIdx="0" presStyleCnt="5"/>
      <dgm:spPr/>
    </dgm:pt>
    <dgm:pt modelId="{8E493C90-1408-4526-8756-A3696992837D}" type="pres">
      <dgm:prSet presAssocID="{1A870F8E-1D1E-4281-BB5B-BA67A0D2C3CD}" presName="text_1" presStyleLbl="node1" presStyleIdx="0" presStyleCnt="5">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5"/>
      <dgm:spPr/>
    </dgm:pt>
    <dgm:pt modelId="{2E8260C5-714E-40EE-B332-FCC683D80095}" type="pres">
      <dgm:prSet presAssocID="{B790341B-5831-47C8-B1B9-DA1CD817B1BD}" presName="text_2" presStyleLbl="node1" presStyleIdx="1" presStyleCnt="5" custLinFactNeighborX="519" custLinFactNeighborY="-4998">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5"/>
      <dgm:spPr/>
    </dgm:pt>
    <dgm:pt modelId="{80A4B80A-B3F2-4F07-ABEB-C5E4EF5646B0}" type="pres">
      <dgm:prSet presAssocID="{2CDA3D51-41DC-4E39-A368-51E2E7A93007}" presName="text_3" presStyleLbl="node1" presStyleIdx="2" presStyleCnt="5">
        <dgm:presLayoutVars>
          <dgm:bulletEnabled val="1"/>
        </dgm:presLayoutVars>
      </dgm:prSet>
      <dgm:spPr/>
    </dgm:pt>
    <dgm:pt modelId="{DBBE36E4-8A32-42B0-AD85-903E54752B13}" type="pres">
      <dgm:prSet presAssocID="{2CDA3D51-41DC-4E39-A368-51E2E7A93007}" presName="accent_3" presStyleCnt="0"/>
      <dgm:spPr/>
    </dgm:pt>
    <dgm:pt modelId="{4F962DEC-736F-4564-A610-8E8E3C85FDB9}" type="pres">
      <dgm:prSet presAssocID="{2CDA3D51-41DC-4E39-A368-51E2E7A93007}" presName="accentRepeatNode" presStyleLbl="solidFgAcc1" presStyleIdx="2" presStyleCnt="5"/>
      <dgm:spPr/>
    </dgm:pt>
    <dgm:pt modelId="{02508A3B-1303-49CE-BAF6-9EB610B0031A}" type="pres">
      <dgm:prSet presAssocID="{7B0AD926-90C7-41E4-A566-09DE22CEC021}" presName="text_4" presStyleLbl="node1" presStyleIdx="3" presStyleCnt="5">
        <dgm:presLayoutVars>
          <dgm:bulletEnabled val="1"/>
        </dgm:presLayoutVars>
      </dgm:prSet>
      <dgm:spPr/>
    </dgm:pt>
    <dgm:pt modelId="{A9049949-B4C3-4FE8-AF08-D0C2E555B93F}"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5"/>
      <dgm:spPr/>
    </dgm:pt>
    <dgm:pt modelId="{AC9C1916-596F-4AE4-819A-F5716D43FABF}" type="pres">
      <dgm:prSet presAssocID="{6C032B3A-8142-440D-AE45-47BEFF088E64}" presName="text_5" presStyleLbl="node1" presStyleIdx="4" presStyleCnt="5">
        <dgm:presLayoutVars>
          <dgm:bulletEnabled val="1"/>
        </dgm:presLayoutVars>
      </dgm:prSet>
      <dgm:spPr/>
    </dgm:pt>
    <dgm:pt modelId="{1BE5ECDB-B06D-424E-90A4-8594BA04A2F6}" type="pres">
      <dgm:prSet presAssocID="{6C032B3A-8142-440D-AE45-47BEFF088E64}" presName="accent_5" presStyleCnt="0"/>
      <dgm:spPr/>
    </dgm:pt>
    <dgm:pt modelId="{2DDFC24E-87E0-425E-946A-9E52E9294EF3}" type="pres">
      <dgm:prSet presAssocID="{6C032B3A-8142-440D-AE45-47BEFF088E64}" presName="accentRepeatNode" presStyleLbl="solidFgAcc1" presStyleIdx="4" presStyleCnt="5"/>
      <dgm:spPr/>
    </dgm:pt>
  </dgm:ptLst>
  <dgm:cxnLst>
    <dgm:cxn modelId="{9A25AA10-9487-484D-A5E5-C1768227AB93}" type="presOf" srcId="{B790341B-5831-47C8-B1B9-DA1CD817B1BD}" destId="{2E8260C5-714E-40EE-B332-FCC683D80095}"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B4373220-B1A2-47D0-A445-9306ECD63BF0}" type="presOf" srcId="{7B0AD926-90C7-41E4-A566-09DE22CEC021}" destId="{02508A3B-1303-49CE-BAF6-9EB610B0031A}" srcOrd="0" destOrd="0" presId="urn:microsoft.com/office/officeart/2008/layout/VerticalCurvedList"/>
    <dgm:cxn modelId="{1B0AE126-6891-4B72-8700-B18D9E5AEA41}" type="presOf" srcId="{6C032B3A-8142-440D-AE45-47BEFF088E64}" destId="{AC9C1916-596F-4AE4-819A-F5716D43FABF}"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EC571840-A6D0-4091-89D9-5D4767F26DDE}" srcId="{8B7B171F-EB8B-4CF6-A2D6-4B7B5ADE7A58}" destId="{6C032B3A-8142-440D-AE45-47BEFF088E64}" srcOrd="4" destOrd="0" parTransId="{92DA2326-FA58-4FCD-8120-0A5C6F3A2ABF}" sibTransId="{192327AA-6DB0-4831-B0F4-B7BBEC224E3C}"/>
    <dgm:cxn modelId="{194F0965-9737-4201-A6D5-239951E0EAA4}" srcId="{8B7B171F-EB8B-4CF6-A2D6-4B7B5ADE7A58}" destId="{7B0AD926-90C7-41E4-A566-09DE22CEC021}" srcOrd="3" destOrd="0" parTransId="{8ACB685B-E69A-4A83-9B41-C488B8AE88AB}" sibTransId="{45654B5D-AFB1-4160-93F0-BE02D65750CF}"/>
    <dgm:cxn modelId="{A052FA6B-6953-4369-B3A2-575B70553420}" srcId="{8B7B171F-EB8B-4CF6-A2D6-4B7B5ADE7A58}" destId="{2CDA3D51-41DC-4E39-A368-51E2E7A93007}" srcOrd="2" destOrd="0" parTransId="{A2712563-4748-44B6-B9DE-5D2F5E64FA9A}" sibTransId="{26EC91DC-426A-49BF-B7A0-D1CF3457852F}"/>
    <dgm:cxn modelId="{FFC28293-60D5-41A5-AC98-EA8815E23C3D}" type="presOf" srcId="{2CDA3D51-41DC-4E39-A368-51E2E7A93007}" destId="{80A4B80A-B3F2-4F07-ABEB-C5E4EF5646B0}"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E5B4F2C6-7466-49C0-98A2-B0769DB539AE}" srcId="{8B7B171F-EB8B-4CF6-A2D6-4B7B5ADE7A58}" destId="{B790341B-5831-47C8-B1B9-DA1CD817B1BD}" srcOrd="1" destOrd="0" parTransId="{D5EE7ED7-E48A-48EE-A08F-3E2020EAC63A}" sibTransId="{5FF43768-0BBC-4FC5-A4E1-E2771ADBC7D2}"/>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02424CCD-172E-4215-A2F9-73A59171620E}" type="presParOf" srcId="{A8C9F2EC-3736-44FC-97E3-A31414475BB8}" destId="{80A4B80A-B3F2-4F07-ABEB-C5E4EF5646B0}" srcOrd="5" destOrd="0" presId="urn:microsoft.com/office/officeart/2008/layout/VerticalCurvedList"/>
    <dgm:cxn modelId="{59B7A6F8-126D-409D-957C-B55A5E891156}" type="presParOf" srcId="{A8C9F2EC-3736-44FC-97E3-A31414475BB8}" destId="{DBBE36E4-8A32-42B0-AD85-903E54752B13}" srcOrd="6" destOrd="0" presId="urn:microsoft.com/office/officeart/2008/layout/VerticalCurvedList"/>
    <dgm:cxn modelId="{D6E19254-E81C-417F-9CA7-4F1F273F30A3}" type="presParOf" srcId="{DBBE36E4-8A32-42B0-AD85-903E54752B13}" destId="{4F962DEC-736F-4564-A610-8E8E3C85FDB9}" srcOrd="0" destOrd="0" presId="urn:microsoft.com/office/officeart/2008/layout/VerticalCurvedList"/>
    <dgm:cxn modelId="{DF35AB65-AD07-42C5-81E9-289B80AEFC1C}" type="presParOf" srcId="{A8C9F2EC-3736-44FC-97E3-A31414475BB8}" destId="{02508A3B-1303-49CE-BAF6-9EB610B0031A}" srcOrd="7" destOrd="0" presId="urn:microsoft.com/office/officeart/2008/layout/VerticalCurvedList"/>
    <dgm:cxn modelId="{58C30EAF-EE8E-4B60-A907-0A1C09DD2953}" type="presParOf" srcId="{A8C9F2EC-3736-44FC-97E3-A31414475BB8}" destId="{A9049949-B4C3-4FE8-AF08-D0C2E555B93F}" srcOrd="8" destOrd="0" presId="urn:microsoft.com/office/officeart/2008/layout/VerticalCurvedList"/>
    <dgm:cxn modelId="{C2EC03C5-A7B0-4C03-AE95-D31A01B98601}" type="presParOf" srcId="{A9049949-B4C3-4FE8-AF08-D0C2E555B93F}" destId="{50719DB5-5558-44D0-AF6C-79E035AAA8E9}" srcOrd="0" destOrd="0" presId="urn:microsoft.com/office/officeart/2008/layout/VerticalCurvedList"/>
    <dgm:cxn modelId="{AA84EED2-3667-4744-AC7C-C9EC54D7E179}" type="presParOf" srcId="{A8C9F2EC-3736-44FC-97E3-A31414475BB8}" destId="{AC9C1916-596F-4AE4-819A-F5716D43FABF}" srcOrd="9" destOrd="0" presId="urn:microsoft.com/office/officeart/2008/layout/VerticalCurvedList"/>
    <dgm:cxn modelId="{05BC52F7-3A9B-4202-A1DA-303E4FF13520}" type="presParOf" srcId="{A8C9F2EC-3736-44FC-97E3-A31414475BB8}" destId="{1BE5ECDB-B06D-424E-90A4-8594BA04A2F6}" srcOrd="10" destOrd="0" presId="urn:microsoft.com/office/officeart/2008/layout/VerticalCurvedList"/>
    <dgm:cxn modelId="{4A81D49F-E6CA-4FE7-BA8D-6D9CDB5FD039}" type="presParOf" srcId="{1BE5ECDB-B06D-424E-90A4-8594BA04A2F6}" destId="{2DDFC24E-87E0-425E-946A-9E52E9294E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1A323-A88D-4841-9DC1-50645FEF0D9B}"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232CC8D6-0913-40AF-BD14-B29DD90F248E}">
      <dgm:prSet phldrT="[Text]" custT="1"/>
      <dgm:spPr/>
      <dgm:t>
        <a:bodyPr/>
        <a:lstStyle/>
        <a:p>
          <a:pPr algn="ctr"/>
          <a:r>
            <a:rPr lang="en-GB" sz="2400" i="1"/>
            <a:t>It’s a butterfly effect. In positive cultures, the most effective teachers talk to each other about teaching, learning and assessment</a:t>
          </a:r>
          <a:r>
            <a:rPr lang="en-GB" sz="2000" i="1"/>
            <a:t>.</a:t>
          </a:r>
        </a:p>
        <a:p>
          <a:pPr algn="r"/>
          <a:r>
            <a:rPr lang="en-GB" sz="2000" i="0"/>
            <a:t>Sir Tim Brighouse </a:t>
          </a:r>
        </a:p>
      </dgm:t>
    </dgm:pt>
    <dgm:pt modelId="{3D742852-3619-408D-B031-20CE64E69619}" type="parTrans" cxnId="{11AD6B01-23E4-4DB9-974B-2CF54B80D16D}">
      <dgm:prSet/>
      <dgm:spPr/>
      <dgm:t>
        <a:bodyPr/>
        <a:lstStyle/>
        <a:p>
          <a:endParaRPr lang="en-GB"/>
        </a:p>
      </dgm:t>
    </dgm:pt>
    <dgm:pt modelId="{E4148CE0-3DBB-458E-99C2-274AD967EBD9}" type="sibTrans" cxnId="{11AD6B01-23E4-4DB9-974B-2CF54B80D16D}">
      <dgm:prSet/>
      <dgm:spPr/>
      <dgm:t>
        <a:bodyPr/>
        <a:lstStyle/>
        <a:p>
          <a:endParaRPr lang="en-GB"/>
        </a:p>
      </dgm:t>
    </dgm:pt>
    <dgm:pt modelId="{1F511D43-4A6B-4DE0-B86A-575C75FA77FC}">
      <dgm:prSet phldrT="[Text]" custT="1"/>
      <dgm:spPr/>
      <dgm:t>
        <a:bodyPr/>
        <a:lstStyle/>
        <a:p>
          <a:pPr algn="ctr"/>
          <a:r>
            <a:rPr lang="en-GB" sz="2400" i="1"/>
            <a:t>In a healthy school culture, data is information, not condemnation.</a:t>
          </a:r>
        </a:p>
        <a:p>
          <a:pPr algn="r"/>
          <a:r>
            <a:rPr lang="en-GB" sz="2000" i="0"/>
            <a:t>Anthony Muhammad</a:t>
          </a:r>
        </a:p>
      </dgm:t>
    </dgm:pt>
    <dgm:pt modelId="{5A6CE38B-0031-4272-8555-682E329D4AD0}" type="parTrans" cxnId="{2DA199A7-C878-4795-9C03-460A46155358}">
      <dgm:prSet/>
      <dgm:spPr/>
      <dgm:t>
        <a:bodyPr/>
        <a:lstStyle/>
        <a:p>
          <a:endParaRPr lang="en-GB"/>
        </a:p>
      </dgm:t>
    </dgm:pt>
    <dgm:pt modelId="{78860C4F-6005-4D3A-8B85-6E0586DF33D2}" type="sibTrans" cxnId="{2DA199A7-C878-4795-9C03-460A46155358}">
      <dgm:prSet/>
      <dgm:spPr/>
      <dgm:t>
        <a:bodyPr/>
        <a:lstStyle/>
        <a:p>
          <a:endParaRPr lang="en-GB"/>
        </a:p>
      </dgm:t>
    </dgm:pt>
    <dgm:pt modelId="{4A071DD7-0201-4440-A224-D9C4F0761437}">
      <dgm:prSet phldrT="[Text]" custT="1"/>
      <dgm:spPr/>
      <dgm:t>
        <a:bodyPr/>
        <a:lstStyle/>
        <a:p>
          <a:pPr algn="ctr"/>
          <a:r>
            <a:rPr lang="en-GB" sz="2400" i="1"/>
            <a:t>When a culture is strong people work with each other for each other. A culture is weak when people work against each other for themselves.  </a:t>
          </a:r>
        </a:p>
        <a:p>
          <a:pPr algn="r"/>
          <a:r>
            <a:rPr lang="en-GB" sz="2000"/>
            <a:t>Simon Sinek </a:t>
          </a:r>
        </a:p>
        <a:p>
          <a:pPr algn="ctr"/>
          <a:endParaRPr lang="en-GB" sz="1700"/>
        </a:p>
      </dgm:t>
    </dgm:pt>
    <dgm:pt modelId="{2F0CD18D-963F-41E3-8B68-651B8E5249E4}" type="parTrans" cxnId="{5F0B4BBA-75F7-422C-92BA-BAB9320844C2}">
      <dgm:prSet/>
      <dgm:spPr/>
      <dgm:t>
        <a:bodyPr/>
        <a:lstStyle/>
        <a:p>
          <a:endParaRPr lang="en-GB"/>
        </a:p>
      </dgm:t>
    </dgm:pt>
    <dgm:pt modelId="{17E28BFA-A565-43CA-B550-98E7F944B8EC}" type="sibTrans" cxnId="{5F0B4BBA-75F7-422C-92BA-BAB9320844C2}">
      <dgm:prSet/>
      <dgm:spPr/>
      <dgm:t>
        <a:bodyPr/>
        <a:lstStyle/>
        <a:p>
          <a:endParaRPr lang="en-GB"/>
        </a:p>
      </dgm:t>
    </dgm:pt>
    <dgm:pt modelId="{84BF96EF-849F-450E-8A07-45F10D39F58A}">
      <dgm:prSet phldrT="[Text]" custT="1"/>
      <dgm:spPr/>
      <dgm:t>
        <a:bodyPr/>
        <a:lstStyle/>
        <a:p>
          <a:pPr algn="ctr"/>
          <a:r>
            <a:rPr lang="en-GB" sz="2400" i="1"/>
            <a:t>My definition of a good culture is just one that is consistent between what it thinks, what it says and how people act. I think the frustration and dissatisfaction most people have is from inconsistency. </a:t>
          </a:r>
        </a:p>
        <a:p>
          <a:pPr algn="r"/>
          <a:r>
            <a:rPr lang="en-GB" sz="2000"/>
            <a:t>Bob Glazer</a:t>
          </a:r>
        </a:p>
      </dgm:t>
    </dgm:pt>
    <dgm:pt modelId="{F47E970F-4104-4166-B8F9-20918AD712E1}" type="parTrans" cxnId="{8E988C43-DEEE-48E6-91AC-47C485F00F88}">
      <dgm:prSet/>
      <dgm:spPr/>
      <dgm:t>
        <a:bodyPr/>
        <a:lstStyle/>
        <a:p>
          <a:endParaRPr lang="en-GB"/>
        </a:p>
      </dgm:t>
    </dgm:pt>
    <dgm:pt modelId="{9628EBC1-29CA-4BA0-B9CD-FBD2D4739BF7}" type="sibTrans" cxnId="{8E988C43-DEEE-48E6-91AC-47C485F00F88}">
      <dgm:prSet/>
      <dgm:spPr/>
      <dgm:t>
        <a:bodyPr/>
        <a:lstStyle/>
        <a:p>
          <a:endParaRPr lang="en-GB"/>
        </a:p>
      </dgm:t>
    </dgm:pt>
    <dgm:pt modelId="{58662FAF-2884-45B6-9966-98D8B7528B2A}" type="pres">
      <dgm:prSet presAssocID="{BE11A323-A88D-4841-9DC1-50645FEF0D9B}" presName="diagram" presStyleCnt="0">
        <dgm:presLayoutVars>
          <dgm:dir/>
          <dgm:resizeHandles val="exact"/>
        </dgm:presLayoutVars>
      </dgm:prSet>
      <dgm:spPr/>
    </dgm:pt>
    <dgm:pt modelId="{E85FAC4C-B24B-4E49-947A-0E002EDBD7C2}" type="pres">
      <dgm:prSet presAssocID="{232CC8D6-0913-40AF-BD14-B29DD90F248E}" presName="node" presStyleLbl="node1" presStyleIdx="0" presStyleCnt="4" custScaleX="106980" custScaleY="121089" custLinFactNeighborX="1003" custLinFactNeighborY="-547">
        <dgm:presLayoutVars>
          <dgm:bulletEnabled val="1"/>
        </dgm:presLayoutVars>
      </dgm:prSet>
      <dgm:spPr/>
    </dgm:pt>
    <dgm:pt modelId="{C6BF54CF-1A0B-4432-AC64-B71DCCD623AD}" type="pres">
      <dgm:prSet presAssocID="{E4148CE0-3DBB-458E-99C2-274AD967EBD9}" presName="sibTrans" presStyleCnt="0"/>
      <dgm:spPr/>
    </dgm:pt>
    <dgm:pt modelId="{071DB20D-5EA6-4DF5-83F0-841D933B04A9}" type="pres">
      <dgm:prSet presAssocID="{1F511D43-4A6B-4DE0-B86A-575C75FA77FC}" presName="node" presStyleLbl="node1" presStyleIdx="1" presStyleCnt="4">
        <dgm:presLayoutVars>
          <dgm:bulletEnabled val="1"/>
        </dgm:presLayoutVars>
      </dgm:prSet>
      <dgm:spPr/>
    </dgm:pt>
    <dgm:pt modelId="{554233E8-4F34-4872-8BC1-71F07093615E}" type="pres">
      <dgm:prSet presAssocID="{78860C4F-6005-4D3A-8B85-6E0586DF33D2}" presName="sibTrans" presStyleCnt="0"/>
      <dgm:spPr/>
    </dgm:pt>
    <dgm:pt modelId="{42BA2447-2F7E-4B37-B241-8DCE901287E6}" type="pres">
      <dgm:prSet presAssocID="{4A071DD7-0201-4440-A224-D9C4F0761437}" presName="node" presStyleLbl="node1" presStyleIdx="2" presStyleCnt="4" custScaleX="140988" custScaleY="134017">
        <dgm:presLayoutVars>
          <dgm:bulletEnabled val="1"/>
        </dgm:presLayoutVars>
      </dgm:prSet>
      <dgm:spPr/>
    </dgm:pt>
    <dgm:pt modelId="{91420516-0EFA-4B5B-8A18-B80552D789F6}" type="pres">
      <dgm:prSet presAssocID="{17E28BFA-A565-43CA-B550-98E7F944B8EC}" presName="sibTrans" presStyleCnt="0"/>
      <dgm:spPr/>
    </dgm:pt>
    <dgm:pt modelId="{394ED96D-EEFD-4EAB-9306-F817E6CC4BBD}" type="pres">
      <dgm:prSet presAssocID="{84BF96EF-849F-450E-8A07-45F10D39F58A}" presName="node" presStyleLbl="node1" presStyleIdx="3" presStyleCnt="4" custScaleX="155831" custScaleY="133699">
        <dgm:presLayoutVars>
          <dgm:bulletEnabled val="1"/>
        </dgm:presLayoutVars>
      </dgm:prSet>
      <dgm:spPr/>
    </dgm:pt>
  </dgm:ptLst>
  <dgm:cxnLst>
    <dgm:cxn modelId="{11AD6B01-23E4-4DB9-974B-2CF54B80D16D}" srcId="{BE11A323-A88D-4841-9DC1-50645FEF0D9B}" destId="{232CC8D6-0913-40AF-BD14-B29DD90F248E}" srcOrd="0" destOrd="0" parTransId="{3D742852-3619-408D-B031-20CE64E69619}" sibTransId="{E4148CE0-3DBB-458E-99C2-274AD967EBD9}"/>
    <dgm:cxn modelId="{8E988C43-DEEE-48E6-91AC-47C485F00F88}" srcId="{BE11A323-A88D-4841-9DC1-50645FEF0D9B}" destId="{84BF96EF-849F-450E-8A07-45F10D39F58A}" srcOrd="3" destOrd="0" parTransId="{F47E970F-4104-4166-B8F9-20918AD712E1}" sibTransId="{9628EBC1-29CA-4BA0-B9CD-FBD2D4739BF7}"/>
    <dgm:cxn modelId="{4A2EDA6D-EED3-490A-AB00-C9347CAE76B1}" type="presOf" srcId="{4A071DD7-0201-4440-A224-D9C4F0761437}" destId="{42BA2447-2F7E-4B37-B241-8DCE901287E6}" srcOrd="0" destOrd="0" presId="urn:microsoft.com/office/officeart/2005/8/layout/default"/>
    <dgm:cxn modelId="{A1731072-6480-4C8C-A592-C753810FCA92}" type="presOf" srcId="{232CC8D6-0913-40AF-BD14-B29DD90F248E}" destId="{E85FAC4C-B24B-4E49-947A-0E002EDBD7C2}" srcOrd="0" destOrd="0" presId="urn:microsoft.com/office/officeart/2005/8/layout/default"/>
    <dgm:cxn modelId="{EF2E0088-2AD3-45B3-BB33-C44EBC7E7233}" type="presOf" srcId="{BE11A323-A88D-4841-9DC1-50645FEF0D9B}" destId="{58662FAF-2884-45B6-9966-98D8B7528B2A}" srcOrd="0" destOrd="0" presId="urn:microsoft.com/office/officeart/2005/8/layout/default"/>
    <dgm:cxn modelId="{2DA199A7-C878-4795-9C03-460A46155358}" srcId="{BE11A323-A88D-4841-9DC1-50645FEF0D9B}" destId="{1F511D43-4A6B-4DE0-B86A-575C75FA77FC}" srcOrd="1" destOrd="0" parTransId="{5A6CE38B-0031-4272-8555-682E329D4AD0}" sibTransId="{78860C4F-6005-4D3A-8B85-6E0586DF33D2}"/>
    <dgm:cxn modelId="{5F0B4BBA-75F7-422C-92BA-BAB9320844C2}" srcId="{BE11A323-A88D-4841-9DC1-50645FEF0D9B}" destId="{4A071DD7-0201-4440-A224-D9C4F0761437}" srcOrd="2" destOrd="0" parTransId="{2F0CD18D-963F-41E3-8B68-651B8E5249E4}" sibTransId="{17E28BFA-A565-43CA-B550-98E7F944B8EC}"/>
    <dgm:cxn modelId="{85D94ACA-A7F3-458F-A283-2C548541A23D}" type="presOf" srcId="{1F511D43-4A6B-4DE0-B86A-575C75FA77FC}" destId="{071DB20D-5EA6-4DF5-83F0-841D933B04A9}" srcOrd="0" destOrd="0" presId="urn:microsoft.com/office/officeart/2005/8/layout/default"/>
    <dgm:cxn modelId="{73DB54D7-83A2-498E-A765-F0AF1326C7D7}" type="presOf" srcId="{84BF96EF-849F-450E-8A07-45F10D39F58A}" destId="{394ED96D-EEFD-4EAB-9306-F817E6CC4BBD}" srcOrd="0" destOrd="0" presId="urn:microsoft.com/office/officeart/2005/8/layout/default"/>
    <dgm:cxn modelId="{D0B69AFA-248D-4897-B2C3-C12AD8B89825}" type="presParOf" srcId="{58662FAF-2884-45B6-9966-98D8B7528B2A}" destId="{E85FAC4C-B24B-4E49-947A-0E002EDBD7C2}" srcOrd="0" destOrd="0" presId="urn:microsoft.com/office/officeart/2005/8/layout/default"/>
    <dgm:cxn modelId="{41B534AA-4ECB-4A4C-9F29-137FEC252746}" type="presParOf" srcId="{58662FAF-2884-45B6-9966-98D8B7528B2A}" destId="{C6BF54CF-1A0B-4432-AC64-B71DCCD623AD}" srcOrd="1" destOrd="0" presId="urn:microsoft.com/office/officeart/2005/8/layout/default"/>
    <dgm:cxn modelId="{68693841-908E-4225-8687-50C015B78200}" type="presParOf" srcId="{58662FAF-2884-45B6-9966-98D8B7528B2A}" destId="{071DB20D-5EA6-4DF5-83F0-841D933B04A9}" srcOrd="2" destOrd="0" presId="urn:microsoft.com/office/officeart/2005/8/layout/default"/>
    <dgm:cxn modelId="{95081A2B-C5AD-4FF1-B4FF-7433B131F8B5}" type="presParOf" srcId="{58662FAF-2884-45B6-9966-98D8B7528B2A}" destId="{554233E8-4F34-4872-8BC1-71F07093615E}" srcOrd="3" destOrd="0" presId="urn:microsoft.com/office/officeart/2005/8/layout/default"/>
    <dgm:cxn modelId="{DF6B5D56-C0E1-44CC-A222-5A1878AEC6F4}" type="presParOf" srcId="{58662FAF-2884-45B6-9966-98D8B7528B2A}" destId="{42BA2447-2F7E-4B37-B241-8DCE901287E6}" srcOrd="4" destOrd="0" presId="urn:microsoft.com/office/officeart/2005/8/layout/default"/>
    <dgm:cxn modelId="{78C36615-AD55-4609-9D08-93E879E6E7B9}" type="presParOf" srcId="{58662FAF-2884-45B6-9966-98D8B7528B2A}" destId="{91420516-0EFA-4B5B-8A18-B80552D789F6}" srcOrd="5" destOrd="0" presId="urn:microsoft.com/office/officeart/2005/8/layout/default"/>
    <dgm:cxn modelId="{63134058-F3F1-4091-B387-291BC359CDAD}" type="presParOf" srcId="{58662FAF-2884-45B6-9966-98D8B7528B2A}" destId="{394ED96D-EEFD-4EAB-9306-F817E6CC4BB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509717" y="338558"/>
          <a:ext cx="10270207" cy="677550"/>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National guidance and research</a:t>
          </a:r>
        </a:p>
      </dsp:txBody>
      <dsp:txXfrm>
        <a:off x="509717" y="338558"/>
        <a:ext cx="10270207" cy="677550"/>
      </dsp:txXfrm>
    </dsp:sp>
    <dsp:sp modelId="{84B16BD2-BC88-4E10-9E43-6D6BE4C2FED5}">
      <dsp:nvSpPr>
        <dsp:cNvPr id="0" name=""/>
        <dsp:cNvSpPr/>
      </dsp:nvSpPr>
      <dsp:spPr>
        <a:xfrm>
          <a:off x="86248" y="253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1046012" y="1320694"/>
          <a:ext cx="9784694"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Defining a positive data culture</a:t>
          </a:r>
        </a:p>
      </dsp:txBody>
      <dsp:txXfrm>
        <a:off x="1046012" y="1320694"/>
        <a:ext cx="9784694" cy="677550"/>
      </dsp:txXfrm>
    </dsp:sp>
    <dsp:sp modelId="{1354DD78-EAD9-4D08-9D4B-45C0F8ABE7DF}">
      <dsp:nvSpPr>
        <dsp:cNvPr id="0" name=""/>
        <dsp:cNvSpPr/>
      </dsp:nvSpPr>
      <dsp:spPr>
        <a:xfrm>
          <a:off x="571761" y="1269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0A4B80A-B3F2-4F07-ABEB-C5E4EF5646B0}">
      <dsp:nvSpPr>
        <dsp:cNvPr id="0" name=""/>
        <dsp:cNvSpPr/>
      </dsp:nvSpPr>
      <dsp:spPr>
        <a:xfrm>
          <a:off x="1144243" y="2370558"/>
          <a:ext cx="9635681"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Key</a:t>
          </a:r>
          <a:r>
            <a:rPr lang="en-GB" sz="3500" kern="1200" baseline="0"/>
            <a:t> considerations</a:t>
          </a:r>
          <a:endParaRPr lang="en-GB" sz="3500" kern="1200"/>
        </a:p>
      </dsp:txBody>
      <dsp:txXfrm>
        <a:off x="1144243" y="2370558"/>
        <a:ext cx="9635681" cy="677550"/>
      </dsp:txXfrm>
    </dsp:sp>
    <dsp:sp modelId="{4F962DEC-736F-4564-A610-8E8E3C85FDB9}">
      <dsp:nvSpPr>
        <dsp:cNvPr id="0" name=""/>
        <dsp:cNvSpPr/>
      </dsp:nvSpPr>
      <dsp:spPr>
        <a:xfrm>
          <a:off x="720774" y="2285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508A3B-1303-49CE-BAF6-9EB610B0031A}">
      <dsp:nvSpPr>
        <dsp:cNvPr id="0" name=""/>
        <dsp:cNvSpPr/>
      </dsp:nvSpPr>
      <dsp:spPr>
        <a:xfrm>
          <a:off x="995230" y="3386558"/>
          <a:ext cx="9784694"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Scenarios activity</a:t>
          </a:r>
        </a:p>
      </dsp:txBody>
      <dsp:txXfrm>
        <a:off x="995230" y="3386558"/>
        <a:ext cx="9784694" cy="677550"/>
      </dsp:txXfrm>
    </dsp:sp>
    <dsp:sp modelId="{50719DB5-5558-44D0-AF6C-79E035AAA8E9}">
      <dsp:nvSpPr>
        <dsp:cNvPr id="0" name=""/>
        <dsp:cNvSpPr/>
      </dsp:nvSpPr>
      <dsp:spPr>
        <a:xfrm>
          <a:off x="571761" y="3301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AC9C1916-596F-4AE4-819A-F5716D43FABF}">
      <dsp:nvSpPr>
        <dsp:cNvPr id="0" name=""/>
        <dsp:cNvSpPr/>
      </dsp:nvSpPr>
      <dsp:spPr>
        <a:xfrm>
          <a:off x="509717" y="4402558"/>
          <a:ext cx="10270207"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Reflection</a:t>
          </a:r>
          <a:r>
            <a:rPr lang="en-GB" sz="3500" kern="1200" baseline="0"/>
            <a:t> and feedback</a:t>
          </a:r>
          <a:endParaRPr lang="en-GB" sz="3500" kern="1200"/>
        </a:p>
      </dsp:txBody>
      <dsp:txXfrm>
        <a:off x="509717" y="4402558"/>
        <a:ext cx="10270207" cy="677550"/>
      </dsp:txXfrm>
    </dsp:sp>
    <dsp:sp modelId="{2DDFC24E-87E0-425E-946A-9E52E9294EF3}">
      <dsp:nvSpPr>
        <dsp:cNvPr id="0" name=""/>
        <dsp:cNvSpPr/>
      </dsp:nvSpPr>
      <dsp:spPr>
        <a:xfrm>
          <a:off x="86248" y="4317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FAC4C-B24B-4E49-947A-0E002EDBD7C2}">
      <dsp:nvSpPr>
        <dsp:cNvPr id="0" name=""/>
        <dsp:cNvSpPr/>
      </dsp:nvSpPr>
      <dsp:spPr>
        <a:xfrm>
          <a:off x="1704841" y="0"/>
          <a:ext cx="3679454" cy="24988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a:t>It’s a butterfly effect. In positive cultures, the most effective teachers talk to each other about teaching, learning and assessment</a:t>
          </a:r>
          <a:r>
            <a:rPr lang="en-GB" sz="2000" i="1" kern="1200"/>
            <a:t>.</a:t>
          </a:r>
        </a:p>
        <a:p>
          <a:pPr marL="0" lvl="0" indent="0" algn="r" defTabSz="1066800">
            <a:lnSpc>
              <a:spcPct val="90000"/>
            </a:lnSpc>
            <a:spcBef>
              <a:spcPct val="0"/>
            </a:spcBef>
            <a:spcAft>
              <a:spcPct val="35000"/>
            </a:spcAft>
            <a:buNone/>
          </a:pPr>
          <a:r>
            <a:rPr lang="en-GB" sz="2000" i="0" kern="1200"/>
            <a:t>Sir Tim Brighouse </a:t>
          </a:r>
        </a:p>
      </dsp:txBody>
      <dsp:txXfrm>
        <a:off x="1704841" y="0"/>
        <a:ext cx="3679454" cy="2498830"/>
      </dsp:txXfrm>
    </dsp:sp>
    <dsp:sp modelId="{071DB20D-5EA6-4DF5-83F0-841D933B04A9}">
      <dsp:nvSpPr>
        <dsp:cNvPr id="0" name=""/>
        <dsp:cNvSpPr/>
      </dsp:nvSpPr>
      <dsp:spPr>
        <a:xfrm>
          <a:off x="5693737" y="220107"/>
          <a:ext cx="3439385" cy="206363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a:t>In a healthy school culture, data is information, not condemnation.</a:t>
          </a:r>
        </a:p>
        <a:p>
          <a:pPr marL="0" lvl="0" indent="0" algn="r" defTabSz="1066800">
            <a:lnSpc>
              <a:spcPct val="90000"/>
            </a:lnSpc>
            <a:spcBef>
              <a:spcPct val="0"/>
            </a:spcBef>
            <a:spcAft>
              <a:spcPct val="35000"/>
            </a:spcAft>
            <a:buNone/>
          </a:pPr>
          <a:r>
            <a:rPr lang="en-GB" sz="2000" i="0" kern="1200"/>
            <a:t>Anthony Muhammad</a:t>
          </a:r>
        </a:p>
      </dsp:txBody>
      <dsp:txXfrm>
        <a:off x="5693737" y="220107"/>
        <a:ext cx="3439385" cy="2063631"/>
      </dsp:txXfrm>
    </dsp:sp>
    <dsp:sp modelId="{42BA2447-2F7E-4B37-B241-8DCE901287E6}">
      <dsp:nvSpPr>
        <dsp:cNvPr id="0" name=""/>
        <dsp:cNvSpPr/>
      </dsp:nvSpPr>
      <dsp:spPr>
        <a:xfrm>
          <a:off x="125390" y="2845276"/>
          <a:ext cx="4849120" cy="27656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a:t>When a culture is strong people work with each other for each other. A culture is weak when people work against each other for themselves.  </a:t>
          </a:r>
        </a:p>
        <a:p>
          <a:pPr marL="0" lvl="0" indent="0" algn="r" defTabSz="1066800">
            <a:lnSpc>
              <a:spcPct val="90000"/>
            </a:lnSpc>
            <a:spcBef>
              <a:spcPct val="0"/>
            </a:spcBef>
            <a:spcAft>
              <a:spcPct val="35000"/>
            </a:spcAft>
            <a:buNone/>
          </a:pPr>
          <a:r>
            <a:rPr lang="en-GB" sz="2000" kern="1200"/>
            <a:t>Simon Sinek </a:t>
          </a:r>
        </a:p>
        <a:p>
          <a:pPr marL="0" lvl="0" indent="0" algn="ctr" defTabSz="1066800">
            <a:lnSpc>
              <a:spcPct val="90000"/>
            </a:lnSpc>
            <a:spcBef>
              <a:spcPct val="0"/>
            </a:spcBef>
            <a:spcAft>
              <a:spcPct val="35000"/>
            </a:spcAft>
            <a:buNone/>
          </a:pPr>
          <a:endParaRPr lang="en-GB" sz="1700" kern="1200"/>
        </a:p>
      </dsp:txBody>
      <dsp:txXfrm>
        <a:off x="125390" y="2845276"/>
        <a:ext cx="4849120" cy="2765616"/>
      </dsp:txXfrm>
    </dsp:sp>
    <dsp:sp modelId="{394ED96D-EEFD-4EAB-9306-F817E6CC4BBD}">
      <dsp:nvSpPr>
        <dsp:cNvPr id="0" name=""/>
        <dsp:cNvSpPr/>
      </dsp:nvSpPr>
      <dsp:spPr>
        <a:xfrm>
          <a:off x="5318448" y="2848557"/>
          <a:ext cx="5359628" cy="275905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a:t>My definition of a good culture is just one that is consistent between what it thinks, what it says and how people act. I think the frustration and dissatisfaction most people have is from inconsistency. </a:t>
          </a:r>
        </a:p>
        <a:p>
          <a:pPr marL="0" lvl="0" indent="0" algn="r" defTabSz="1066800">
            <a:lnSpc>
              <a:spcPct val="90000"/>
            </a:lnSpc>
            <a:spcBef>
              <a:spcPct val="0"/>
            </a:spcBef>
            <a:spcAft>
              <a:spcPct val="35000"/>
            </a:spcAft>
            <a:buNone/>
          </a:pPr>
          <a:r>
            <a:rPr lang="en-GB" sz="2000" kern="1200"/>
            <a:t>Bob Glazer</a:t>
          </a:r>
        </a:p>
      </dsp:txBody>
      <dsp:txXfrm>
        <a:off x="5318448" y="2848557"/>
        <a:ext cx="5359628" cy="27590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gov.scot/resources/stirlings-excellence-and-equity-strateg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and middle leaders and a set of six workshops for practitioners. The workshops were co-designed with educators from across Scotland and are based on an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p>
          <a:p>
            <a:pPr>
              <a:lnSpc>
                <a:spcPct val="150000"/>
              </a:lnSpc>
            </a:pP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Establishing the purpose and use of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Defining and classifying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Creating effective processes and systems</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Interpreting and analysing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Developing a data informed culture</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(hyperlinks for each workshops can be found on the next slide)</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2 hours. </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It is anticipated the facilitator will have read the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How Good is Our School 4 describes the ways in which schools may use data effectively for improvement. This includes:</a:t>
            </a:r>
          </a:p>
          <a:p>
            <a:pPr marL="0" indent="0">
              <a:buFont typeface="Arial" panose="020B0604020202020204" pitchFamily="34" charset="0"/>
              <a:buNone/>
            </a:pPr>
            <a:endParaRPr lang="en-GB" b="0"/>
          </a:p>
          <a:p>
            <a:pPr marL="628650" lvl="1" indent="-171450">
              <a:buFont typeface="Courier New" panose="02070309020205020404" pitchFamily="49" charset="0"/>
              <a:buChar char="o"/>
            </a:pPr>
            <a:r>
              <a:rPr lang="en-GB" b="0"/>
              <a:t>Gathering data to monitor and track progress</a:t>
            </a:r>
          </a:p>
          <a:p>
            <a:pPr marL="628650" lvl="1" indent="-171450">
              <a:buFont typeface="Courier New" panose="02070309020205020404" pitchFamily="49" charset="0"/>
              <a:buChar char="o"/>
            </a:pPr>
            <a:r>
              <a:rPr lang="en-GB" b="0"/>
              <a:t>Regular interrogation of data</a:t>
            </a:r>
          </a:p>
          <a:p>
            <a:pPr marL="628650" lvl="1" indent="-171450">
              <a:buFont typeface="Courier New" panose="02070309020205020404" pitchFamily="49" charset="0"/>
              <a:buChar char="o"/>
            </a:pPr>
            <a:r>
              <a:rPr lang="en-GB" b="0"/>
              <a:t>Making effective use of data on child poverty to ensure equity, and</a:t>
            </a:r>
          </a:p>
          <a:p>
            <a:pPr marL="628650" lvl="1" indent="-171450">
              <a:buFont typeface="Courier New" panose="02070309020205020404" pitchFamily="49" charset="0"/>
              <a:buChar char="o"/>
            </a:pPr>
            <a:r>
              <a:rPr lang="en-GB" b="0"/>
              <a:t>Ensuring that all teachers have well developed skills of data analysis</a:t>
            </a:r>
          </a:p>
          <a:p>
            <a:pPr marL="628650" lvl="1" indent="-171450">
              <a:buFont typeface="Courier New" panose="02070309020205020404" pitchFamily="49" charset="0"/>
              <a:buChar char="o"/>
            </a:pPr>
            <a:endParaRPr lang="en-GB" b="0"/>
          </a:p>
          <a:p>
            <a:pPr marL="0" lvl="0" indent="0">
              <a:buFont typeface="Arial" panose="020B0604020202020204" pitchFamily="34" charset="0"/>
              <a:buNone/>
            </a:pPr>
            <a:r>
              <a:rPr lang="en-GB" b="1"/>
              <a:t>Reflective Questions</a:t>
            </a:r>
          </a:p>
          <a:p>
            <a:pPr marL="0" lvl="0" indent="0">
              <a:buFont typeface="Arial" panose="020B0604020202020204" pitchFamily="34" charset="0"/>
              <a:buNone/>
            </a:pPr>
            <a:endParaRPr lang="en-GB" b="0"/>
          </a:p>
          <a:p>
            <a:pPr marL="171450" lvl="0" indent="-171450">
              <a:buFont typeface="Arial" panose="020B0604020202020204" pitchFamily="34" charset="0"/>
              <a:buChar char="•"/>
            </a:pPr>
            <a:r>
              <a:rPr lang="en-GB" b="0"/>
              <a:t>How confident are we in using data to focus on improvement?</a:t>
            </a:r>
          </a:p>
        </p:txBody>
      </p:sp>
      <p:sp>
        <p:nvSpPr>
          <p:cNvPr id="4" name="Slide Number Placeholder 3"/>
          <p:cNvSpPr>
            <a:spLocks noGrp="1"/>
          </p:cNvSpPr>
          <p:nvPr>
            <p:ph type="sldNum" sz="quarter" idx="5"/>
          </p:nvPr>
        </p:nvSpPr>
        <p:spPr/>
        <p:txBody>
          <a:bodyPr/>
          <a:lstStyle/>
          <a:p>
            <a:fld id="{13DD04D9-FF02-40C5-8D85-1A6056E8D2A2}" type="slidenum">
              <a:rPr lang="en-GB" smtClean="0"/>
              <a:t>10</a:t>
            </a:fld>
            <a:endParaRPr lang="en-GB"/>
          </a:p>
        </p:txBody>
      </p:sp>
    </p:spTree>
    <p:extLst>
      <p:ext uri="{BB962C8B-B14F-4D97-AF65-F5344CB8AC3E}">
        <p14:creationId xmlns:p14="http://schemas.microsoft.com/office/powerpoint/2010/main" val="310856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five of the rapid evidence review on creating effective processes and systems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vital to provide time for collaboration and discussion around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Foster a ‘high challenge, low threat’ approach to data.</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that data for improvement is understood and utilised at al</a:t>
            </a:r>
            <a:r>
              <a:rPr lang="en-GB" sz="1200">
                <a:solidFill>
                  <a:prstClr val="black"/>
                </a:solidFill>
                <a:latin typeface="Calibri" panose="020F0502020204030204"/>
              </a:rPr>
              <a:t>l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levels.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Clear policies, frameworks and governance can help to clarify roles and expectations.</a:t>
            </a:r>
          </a:p>
          <a:p>
            <a:endParaRPr lang="en-GB"/>
          </a:p>
          <a:p>
            <a:r>
              <a:rPr lang="en-GB">
                <a:hlinkClick r:id="rId3"/>
              </a:rPr>
              <a:t>The Effective use of data for improvement in education</a:t>
            </a:r>
            <a:endParaRPr lang="en-GB"/>
          </a:p>
          <a:p>
            <a:endParaRPr lang="en-GB"/>
          </a:p>
          <a:p>
            <a:r>
              <a:rPr lang="en-GB" b="1"/>
              <a:t>Talking Points</a:t>
            </a:r>
          </a:p>
          <a:p>
            <a:endParaRPr lang="en-GB" b="0"/>
          </a:p>
          <a:p>
            <a:pPr marL="171450" indent="-171450">
              <a:buFont typeface="Arial" panose="020B0604020202020204" pitchFamily="34" charset="0"/>
              <a:buChar char="•"/>
            </a:pPr>
            <a:r>
              <a:rPr lang="en-GB" b="0"/>
              <a:t>This may be a good point to ask participants to read section five on developing a data informed culture. </a:t>
            </a:r>
          </a:p>
          <a:p>
            <a:endParaRPr lang="en-GB" b="1"/>
          </a:p>
          <a:p>
            <a:r>
              <a:rPr lang="en-GB" b="1"/>
              <a:t>Reflective Questions</a:t>
            </a:r>
          </a:p>
          <a:p>
            <a:endParaRPr lang="en-GB" b="0"/>
          </a:p>
          <a:p>
            <a:pPr marL="171450" indent="-171450">
              <a:buFont typeface="Arial" panose="020B0604020202020204" pitchFamily="34" charset="0"/>
              <a:buChar char="•"/>
            </a:pPr>
            <a:r>
              <a:rPr lang="en-GB" b="0"/>
              <a:t>How have you supported a data informed culture? What have the challenges been? What was successful?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ea typeface="Calibri"/>
                <a:cs typeface="Calibri"/>
              </a:rPr>
              <a:t>Key Messages</a:t>
            </a:r>
          </a:p>
          <a:p>
            <a:pPr marL="171450" indent="-171450">
              <a:buFont typeface="Arial" panose="020B0604020202020204" pitchFamily="34" charset="0"/>
              <a:buChar char="•"/>
            </a:pPr>
            <a:r>
              <a:rPr lang="en-US" b="0">
                <a:ea typeface="Calibri"/>
                <a:cs typeface="Calibri"/>
              </a:rPr>
              <a:t>This task is designed to provide participants with an opportunity to establish a vision around what an effective or positive data culture might look like. </a:t>
            </a:r>
          </a:p>
          <a:p>
            <a:pPr marL="171450" indent="-171450">
              <a:buFont typeface="Arial" panose="020B0604020202020204" pitchFamily="34" charset="0"/>
              <a:buChar char="•"/>
            </a:pPr>
            <a:r>
              <a:rPr lang="en-US" b="0">
                <a:ea typeface="Calibri"/>
                <a:cs typeface="Calibri"/>
              </a:rPr>
              <a:t>Facilitators may wish to take extended feedback and record key features on a flipchart that can be referred to later / throughout the workshop. </a:t>
            </a:r>
          </a:p>
          <a:p>
            <a:pPr marL="0" indent="0">
              <a:buNone/>
            </a:pPr>
            <a:endParaRPr lang="en-US" b="1">
              <a:ea typeface="Calibri"/>
              <a:cs typeface="Calibri"/>
            </a:endParaRPr>
          </a:p>
          <a:p>
            <a:pPr marL="0" indent="0">
              <a:buNone/>
            </a:pPr>
            <a:endParaRPr lang="en-US" b="1">
              <a:ea typeface="Calibri"/>
              <a:cs typeface="Calibri"/>
            </a:endParaRPr>
          </a:p>
          <a:p>
            <a:pPr marL="0" indent="0">
              <a:buNone/>
            </a:pPr>
            <a:endParaRPr lang="en-US">
              <a:ea typeface="Calibri"/>
              <a:cs typeface="Calibri"/>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12</a:t>
            </a:fld>
            <a:endParaRPr lang="en-GB"/>
          </a:p>
        </p:txBody>
      </p:sp>
    </p:spTree>
    <p:extLst>
      <p:ext uri="{BB962C8B-B14F-4D97-AF65-F5344CB8AC3E}">
        <p14:creationId xmlns:p14="http://schemas.microsoft.com/office/powerpoint/2010/main" val="337684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This section explores some key considerations for leaders developing positive data cultures. </a:t>
            </a:r>
          </a:p>
          <a:p>
            <a:pPr marL="171450" indent="-171450">
              <a:buFont typeface="Arial" panose="020B0604020202020204" pitchFamily="34" charset="0"/>
              <a:buChar char="•"/>
            </a:pPr>
            <a:r>
              <a:rPr lang="en-GB">
                <a:ea typeface="Calibri"/>
                <a:cs typeface="Calibri"/>
              </a:rPr>
              <a:t>Establishing clear policy and guidance around data use, systems and processes can help to ensure consistency and clarity. You may wish to consider:</a:t>
            </a:r>
          </a:p>
          <a:p>
            <a:pPr marL="800100" lvl="1" indent="-342900">
              <a:buFont typeface="Courier New" panose="02070309020205020404" pitchFamily="49" charset="0"/>
              <a:buChar char="o"/>
            </a:pPr>
            <a:r>
              <a:rPr lang="en-GB" sz="2400"/>
              <a:t>Do we have access to clear and accessible guidance/policy around the use of data?</a:t>
            </a:r>
          </a:p>
          <a:p>
            <a:pPr marL="800100" lvl="1" indent="-342900">
              <a:buFont typeface="Courier New" panose="02070309020205020404" pitchFamily="49" charset="0"/>
              <a:buChar char="o"/>
            </a:pPr>
            <a:r>
              <a:rPr lang="en-GB" sz="2400"/>
              <a:t>Are we aware of how and when we use data during different parts of the improvement cycle?</a:t>
            </a:r>
          </a:p>
          <a:p>
            <a:pPr marL="800100" lvl="1" indent="-342900">
              <a:buFont typeface="Courier New" panose="02070309020205020404" pitchFamily="49" charset="0"/>
              <a:buChar char="o"/>
            </a:pPr>
            <a:r>
              <a:rPr lang="en-GB" sz="2400"/>
              <a:t>Do we know how or where to access support?</a:t>
            </a:r>
          </a:p>
          <a:p>
            <a:pPr marL="800100" lvl="1" indent="-342900">
              <a:buFont typeface="Courier New" panose="02070309020205020404" pitchFamily="49" charset="0"/>
              <a:buChar char="o"/>
            </a:pPr>
            <a:r>
              <a:rPr lang="en-GB" sz="2400"/>
              <a:t>If guidance is in place – are we applying it effectively?</a:t>
            </a: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13</a:t>
            </a:fld>
            <a:endParaRPr lang="en-GB"/>
          </a:p>
        </p:txBody>
      </p:sp>
    </p:spTree>
    <p:extLst>
      <p:ext uri="{BB962C8B-B14F-4D97-AF65-F5344CB8AC3E}">
        <p14:creationId xmlns:p14="http://schemas.microsoft.com/office/powerpoint/2010/main" val="370167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It may be helpful for facilitators to insert local examples of commonly used data, presented in the ways in which school leaders would be expected to read and analyse. </a:t>
            </a:r>
          </a:p>
          <a:p>
            <a:pPr marL="171450" indent="-171450">
              <a:buFont typeface="Arial" panose="020B0604020202020204" pitchFamily="34" charset="0"/>
              <a:buChar char="•"/>
            </a:pPr>
            <a:r>
              <a:rPr lang="en-GB" b="0"/>
              <a:t>This would provide participants with an opportunity to review and check their understanding of how to read the data that they may access through the local authority if this is additional to / different from national data examples.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8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Stirling’s Excellence and Equity Strategy | Resources | National Improvement Hub (education.gov.scot)</a:t>
            </a:r>
            <a:endParaRPr lang="en-GB" b="0" u="none"/>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Signposting to a case study from Stirling local authority on the Education Scotland Improvement hub.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Stirling have developed a data toolkit. </a:t>
            </a:r>
          </a:p>
        </p:txBody>
      </p:sp>
      <p:sp>
        <p:nvSpPr>
          <p:cNvPr id="4" name="Slide Number Placeholder 3"/>
          <p:cNvSpPr>
            <a:spLocks noGrp="1"/>
          </p:cNvSpPr>
          <p:nvPr>
            <p:ph type="sldNum" sz="quarter" idx="5"/>
          </p:nvPr>
        </p:nvSpPr>
        <p:spPr/>
        <p:txBody>
          <a:bodyPr/>
          <a:lstStyle/>
          <a:p>
            <a:fld id="{DCAB4EEF-E6A6-443A-9002-C818CA3D1287}" type="slidenum">
              <a:rPr lang="en-GB" smtClean="0"/>
              <a:t>15</a:t>
            </a:fld>
            <a:endParaRPr lang="en-GB"/>
          </a:p>
        </p:txBody>
      </p:sp>
    </p:spTree>
    <p:extLst>
      <p:ext uri="{BB962C8B-B14F-4D97-AF65-F5344CB8AC3E}">
        <p14:creationId xmlns:p14="http://schemas.microsoft.com/office/powerpoint/2010/main" val="368665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the whole staff, learners, partners and families are aware of the way in which data is used and their roles and responsibilities around it.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Levels of knowledge, skill and engagement may vary between roles, but it is important to establish that data is ‘everyone’s business.’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We all have the responsibility to collect, analyse and develop actions around the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Data and evidence are only impactful if everyone is engaged. Improvement is often most directly influenced by those working closest to the learner. </a:t>
            </a: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GB"/>
              <a:t>Why is it important that all staff, learners, families and partners are able to engage in data at an appropriate level?</a:t>
            </a:r>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110067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It is likely that your staff levels of knowledge, skills, confidence and experience around data will be varied. </a:t>
            </a:r>
          </a:p>
          <a:p>
            <a:pPr marL="171450" indent="-171450">
              <a:buFont typeface="Arial" panose="020B0604020202020204" pitchFamily="34" charset="0"/>
              <a:buChar char="•"/>
            </a:pPr>
            <a:r>
              <a:rPr lang="en-US">
                <a:ea typeface="Calibri"/>
                <a:cs typeface="Calibri"/>
              </a:rPr>
              <a:t>It is important to have a clear view of the range and development needs so that leaders can plan to ensure that everyone has the skills and knowledge they need to engage with data. </a:t>
            </a:r>
          </a:p>
          <a:p>
            <a:pPr marL="0" indent="0">
              <a:buFont typeface="Arial" panose="020B0604020202020204" pitchFamily="34" charset="0"/>
              <a:buNone/>
            </a:pPr>
            <a:r>
              <a:rPr lang="en-US">
                <a:ea typeface="Calibri"/>
                <a:cs typeface="Calibri"/>
              </a:rPr>
              <a:t>Staff need to be aware of what they are entitled to:</a:t>
            </a:r>
          </a:p>
          <a:p>
            <a:pPr marL="285750" indent="-285750">
              <a:buFont typeface="Arial" panose="020B0604020202020204" pitchFamily="34" charset="0"/>
              <a:buChar char="•"/>
            </a:pPr>
            <a:r>
              <a:rPr lang="en-GB" sz="1200"/>
              <a:t>opportunities to reflect on our existing beliefs and practices and be challenged in a non-threatening manner, </a:t>
            </a:r>
          </a:p>
          <a:p>
            <a:pPr marL="285750" indent="-285750">
              <a:buFont typeface="Arial" panose="020B0604020202020204" pitchFamily="34" charset="0"/>
              <a:buChar char="•"/>
            </a:pPr>
            <a:r>
              <a:rPr lang="en-GB" sz="1200"/>
              <a:t>interactive training experiences, with opportunities for active learning through observation, meaningful discussion and reflection, demonstration of skills, deliberate practice, and feedback.</a:t>
            </a:r>
          </a:p>
          <a:p>
            <a:pPr marL="285750" indent="-285750">
              <a:buFont typeface="Arial" panose="020B0604020202020204" pitchFamily="34" charset="0"/>
              <a:buChar char="•"/>
            </a:pPr>
            <a:r>
              <a:rPr lang="en-GB" sz="1200"/>
              <a:t>structured support to help us apply our learning, </a:t>
            </a:r>
          </a:p>
          <a:p>
            <a:pPr marL="285750" indent="-285750">
              <a:buFont typeface="Arial" panose="020B0604020202020204" pitchFamily="34" charset="0"/>
              <a:buChar char="•"/>
            </a:pPr>
            <a:r>
              <a:rPr lang="en-GB" sz="1200"/>
              <a:t>to feel comfortable seeking support and guidance.</a:t>
            </a:r>
          </a:p>
          <a:p>
            <a:pPr marL="0" indent="0">
              <a:buNone/>
            </a:pPr>
            <a:endParaRPr lang="en-US">
              <a:ea typeface="Calibri"/>
              <a:cs typeface="Calibri"/>
            </a:endParaRPr>
          </a:p>
          <a:p>
            <a:pPr marL="0" indent="0">
              <a:buNone/>
            </a:pPr>
            <a:r>
              <a:rPr lang="en-US" b="1">
                <a:ea typeface="Calibri"/>
                <a:cs typeface="Calibri"/>
              </a:rPr>
              <a:t>Reflective Questions</a:t>
            </a:r>
          </a:p>
          <a:p>
            <a:pPr marL="0" indent="0">
              <a:buNone/>
            </a:pPr>
            <a:endParaRPr lang="en-US" b="1">
              <a:ea typeface="Calibri"/>
              <a:cs typeface="Calibri"/>
            </a:endParaRPr>
          </a:p>
          <a:p>
            <a:pPr marL="171450" indent="-171450">
              <a:buFont typeface="Arial" panose="020B0604020202020204" pitchFamily="34" charset="0"/>
              <a:buChar char="•"/>
            </a:pPr>
            <a:r>
              <a:rPr lang="en-US" b="0">
                <a:cs typeface="Calibri"/>
              </a:rPr>
              <a:t>In relation to the points on this slide, where do our strengths as an establishment lie? What could we do better in order to develop your confidence and knowledge in relation to working with data?</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161999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GB">
                <a:ea typeface="Calibri"/>
                <a:cs typeface="Calibri"/>
              </a:rPr>
              <a:t>The Sutton Trust produced a report in 2015, on Developing Teachers . It highlights that ‘professional collaboration benefits all and leads to innovation and creativity’.</a:t>
            </a:r>
          </a:p>
          <a:p>
            <a:pPr marL="171450" indent="-171450">
              <a:buFont typeface="Arial" panose="020B0604020202020204" pitchFamily="34" charset="0"/>
              <a:buChar char="•"/>
            </a:pPr>
            <a:r>
              <a:rPr lang="en-GB">
                <a:ea typeface="Calibri"/>
                <a:cs typeface="Calibri"/>
              </a:rPr>
              <a:t>When thinking about fostering positive data dialogue and collaboration, it may be helpful to consider whether:</a:t>
            </a:r>
          </a:p>
          <a:p>
            <a:pPr marL="628650" lvl="1" indent="-171450">
              <a:buFont typeface="Courier New" panose="02070309020205020404" pitchFamily="49" charset="0"/>
              <a:buChar char="o"/>
            </a:pPr>
            <a:r>
              <a:rPr lang="en-GB">
                <a:ea typeface="Calibri"/>
                <a:cs typeface="Calibri"/>
              </a:rPr>
              <a:t>staff engage in formal or informal collaborative discussions, analysis and planning involving data or evidence,</a:t>
            </a:r>
          </a:p>
          <a:p>
            <a:pPr marL="628650" lvl="1" indent="-171450">
              <a:buFont typeface="Courier New" panose="02070309020205020404" pitchFamily="49" charset="0"/>
              <a:buChar char="o"/>
            </a:pPr>
            <a:r>
              <a:rPr lang="en-GB">
                <a:ea typeface="Calibri"/>
                <a:cs typeface="Calibri"/>
              </a:rPr>
              <a:t>leaders are modelling informal and formal data discussions, and if</a:t>
            </a:r>
          </a:p>
          <a:p>
            <a:pPr marL="628650" lvl="1" indent="-171450">
              <a:buFont typeface="Courier New" panose="02070309020205020404" pitchFamily="49" charset="0"/>
              <a:buChar char="o"/>
            </a:pPr>
            <a:r>
              <a:rPr lang="en-GB">
                <a:ea typeface="Calibri"/>
                <a:cs typeface="Calibri"/>
              </a:rPr>
              <a:t>we look outwards and seek to collaborate with other schools to improve our understanding and use of data. </a:t>
            </a:r>
          </a:p>
          <a:p>
            <a:pPr marL="0" indent="0">
              <a:buNone/>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18</a:t>
            </a:fld>
            <a:endParaRPr lang="en-GB"/>
          </a:p>
        </p:txBody>
      </p:sp>
    </p:spTree>
    <p:extLst>
      <p:ext uri="{BB962C8B-B14F-4D97-AF65-F5344CB8AC3E}">
        <p14:creationId xmlns:p14="http://schemas.microsoft.com/office/powerpoint/2010/main" val="45806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an effective data culture, the use of data and evidence is embedded throughout all areas of the improvement 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Data and evidence are used to plan, track, monitor and evaluate improvement at whole school and classroom level.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Informal and formal data discussions take place between educators who feel challenged but psychologically safe. They openly share and are curious about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All stakeholders understand the role of data and evidence in school and their part in utilising it effectively.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use of data and evidence is part of ‘normal’ everyday activity. </a:t>
            </a:r>
          </a:p>
          <a:p>
            <a:endParaRPr lang="en-GB" b="1"/>
          </a:p>
        </p:txBody>
      </p:sp>
      <p:sp>
        <p:nvSpPr>
          <p:cNvPr id="4" name="Slide Number Placeholder 3"/>
          <p:cNvSpPr>
            <a:spLocks noGrp="1"/>
          </p:cNvSpPr>
          <p:nvPr>
            <p:ph type="sldNum" sz="quarter" idx="5"/>
          </p:nvPr>
        </p:nvSpPr>
        <p:spPr/>
        <p:txBody>
          <a:bodyPr/>
          <a:lstStyle/>
          <a:p>
            <a:fld id="{DCAB4EEF-E6A6-443A-9002-C818CA3D1287}" type="slidenum">
              <a:rPr lang="en-GB" smtClean="0"/>
              <a:t>19</a:t>
            </a:fld>
            <a:endParaRPr lang="en-GB"/>
          </a:p>
        </p:txBody>
      </p:sp>
    </p:spTree>
    <p:extLst>
      <p:ext uri="{BB962C8B-B14F-4D97-AF65-F5344CB8AC3E}">
        <p14:creationId xmlns:p14="http://schemas.microsoft.com/office/powerpoint/2010/main" val="335298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a:hlinkClick r:id="rId3"/>
              </a:rPr>
              <a:t>edscot-model-of-professional-learning-outline.pdf (education.gov.scot)</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A link to signpost participants as appropriate to an Education Scotland resource with guidance around effective tracking and monitoring and how this may be imbedded into your systems and processes (also referenced in workshop 3). </a:t>
            </a:r>
          </a:p>
        </p:txBody>
      </p:sp>
      <p:sp>
        <p:nvSpPr>
          <p:cNvPr id="4" name="Slide Number Placeholder 3"/>
          <p:cNvSpPr>
            <a:spLocks noGrp="1"/>
          </p:cNvSpPr>
          <p:nvPr>
            <p:ph type="sldNum" sz="quarter" idx="5"/>
          </p:nvPr>
        </p:nvSpPr>
        <p:spPr/>
        <p:txBody>
          <a:bodyPr/>
          <a:lstStyle/>
          <a:p>
            <a:fld id="{DCAB4EEF-E6A6-443A-9002-C818CA3D1287}" type="slidenum">
              <a:rPr lang="en-GB" smtClean="0"/>
              <a:t>20</a:t>
            </a:fld>
            <a:endParaRPr lang="en-GB"/>
          </a:p>
        </p:txBody>
      </p:sp>
    </p:spTree>
    <p:extLst>
      <p:ext uri="{BB962C8B-B14F-4D97-AF65-F5344CB8AC3E}">
        <p14:creationId xmlns:p14="http://schemas.microsoft.com/office/powerpoint/2010/main" val="1849852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activity has been designed to give participants the opportunity to problem solve fictional scenarios around ensuring a positive data culture. </a:t>
            </a:r>
          </a:p>
          <a:p>
            <a:pPr marL="171450" indent="-171450">
              <a:buFont typeface="Arial" panose="020B0604020202020204" pitchFamily="34" charset="0"/>
              <a:buChar char="•"/>
            </a:pPr>
            <a:r>
              <a:rPr lang="en-GB"/>
              <a:t>Ask participants to work in pairs or small groups with an allocated or chosen scenario. (Facilitators may wish to adapt scenarios to known needs in their context as appropriate). </a:t>
            </a:r>
          </a:p>
          <a:p>
            <a:pPr marL="171450" indent="-171450">
              <a:buFont typeface="Arial" panose="020B0604020202020204" pitchFamily="34" charset="0"/>
              <a:buChar char="•"/>
            </a:pPr>
            <a:r>
              <a:rPr lang="en-GB"/>
              <a:t>Participants should discuss and note down </a:t>
            </a:r>
          </a:p>
          <a:p>
            <a:pPr marL="228600" indent="-228600">
              <a:buFont typeface="Arial" panose="020B0604020202020204" pitchFamily="34" charset="0"/>
              <a:buAutoNum type="arabicPeriod"/>
            </a:pPr>
            <a:r>
              <a:rPr lang="en-GB"/>
              <a:t>Why the scenario is an issue? What are the problems/risks?</a:t>
            </a:r>
          </a:p>
          <a:p>
            <a:pPr marL="228600" indent="-228600">
              <a:buFont typeface="Arial" panose="020B0604020202020204" pitchFamily="34" charset="0"/>
              <a:buAutoNum type="arabicPeriod"/>
            </a:pPr>
            <a:r>
              <a:rPr lang="en-GB"/>
              <a:t>What may be the likely cause for this scenario?</a:t>
            </a:r>
          </a:p>
          <a:p>
            <a:pPr marL="228600" indent="-228600">
              <a:buFont typeface="Arial" panose="020B0604020202020204" pitchFamily="34" charset="0"/>
              <a:buAutoNum type="arabicPeriod"/>
            </a:pPr>
            <a:r>
              <a:rPr lang="en-GB"/>
              <a:t>How can we work together as an establishment to improve the scenario?</a:t>
            </a:r>
          </a:p>
          <a:p>
            <a:endParaRPr lang="en-GB"/>
          </a:p>
          <a:p>
            <a:pPr marL="171450" indent="-171450">
              <a:buFont typeface="Arial" panose="020B0604020202020204" pitchFamily="34" charset="0"/>
              <a:buChar char="•"/>
            </a:pPr>
            <a:r>
              <a:rPr lang="en-GB"/>
              <a:t>Facilitators can take feedback from around the room or ask groups with different scenarios to share with each other. </a:t>
            </a:r>
          </a:p>
        </p:txBody>
      </p:sp>
      <p:sp>
        <p:nvSpPr>
          <p:cNvPr id="4" name="Slide Number Placeholder 3"/>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126912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The aims of the session to read  as a recap for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87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0"/>
              <a:t>This reflection activity is designed for individual participants to consider where their school is in each area. They can rate it from 0-5 and note down some brief actions as appropriate. </a:t>
            </a:r>
          </a:p>
          <a:p>
            <a:endParaRPr lang="en-GB" b="0"/>
          </a:p>
          <a:p>
            <a:r>
              <a:rPr lang="en-GB" b="0"/>
              <a:t>Facilitators may wish to copy and print the table for participants or create a version using an online tool. It is intended to be a personal reflection. It is advised that any online collection approach is anonymous and that participants can still ‘take-away’ their thoughts for further consideration in their school/setting. </a:t>
            </a: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141050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24</a:t>
            </a:fld>
            <a:endParaRPr lang="en-GB"/>
          </a:p>
        </p:txBody>
      </p:sp>
    </p:spTree>
    <p:extLst>
      <p:ext uri="{BB962C8B-B14F-4D97-AF65-F5344CB8AC3E}">
        <p14:creationId xmlns:p14="http://schemas.microsoft.com/office/powerpoint/2010/main" val="386010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US">
                <a:ea typeface="Calibri"/>
                <a:cs typeface="Calibri"/>
              </a:rPr>
              <a:t>Take a moment to establish group protocols. </a:t>
            </a:r>
          </a:p>
          <a:p>
            <a:pPr marL="171450" indent="-171450">
              <a:buFont typeface="Arial" panose="020B0604020202020204" pitchFamily="34" charset="0"/>
              <a:buChar char="•"/>
            </a:pPr>
            <a:r>
              <a:rPr lang="en-US">
                <a:ea typeface="Calibri"/>
                <a:cs typeface="Calibri"/>
              </a:rPr>
              <a:t>Ask participants to check and comment on anything they would like to add or amend. </a:t>
            </a:r>
          </a:p>
          <a:p>
            <a:pPr marL="171450" indent="-171450">
              <a:buFont typeface="Arial" panose="020B0604020202020204" pitchFamily="34" charset="0"/>
              <a:buChar char="•"/>
            </a:pPr>
            <a:r>
              <a:rPr lang="en-US">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The aims of the session to read to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6</a:t>
            </a:fld>
            <a:endParaRPr lang="en-GB"/>
          </a:p>
        </p:txBody>
      </p:sp>
    </p:spTree>
    <p:extLst>
      <p:ext uri="{BB962C8B-B14F-4D97-AF65-F5344CB8AC3E}">
        <p14:creationId xmlns:p14="http://schemas.microsoft.com/office/powerpoint/2010/main" val="302458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National guidance and research – This section explores guidance and research. It contains a task in which participants are asked to reflect on a selection of quotes about culture. Allow 10 mins for this section with 10 mins for the quotes task. It can be extended to 20 mins if facilitators wish to provide time for participants to read and discuss the relevant section of the evidence review.</a:t>
            </a:r>
          </a:p>
          <a:p>
            <a:pPr marL="171450" indent="-171450">
              <a:buFont typeface="Arial" panose="020B0604020202020204" pitchFamily="34" charset="0"/>
              <a:buChar char="•"/>
            </a:pPr>
            <a:r>
              <a:rPr lang="en-GB"/>
              <a:t>Defining a positive data culture – This section is a task in which participants are asked to consider the key components of a data culture. Allow 20 mins for this activity. </a:t>
            </a:r>
          </a:p>
          <a:p>
            <a:pPr marL="171450" indent="-171450">
              <a:buFont typeface="Arial" panose="020B0604020202020204" pitchFamily="34" charset="0"/>
              <a:buChar char="•"/>
            </a:pPr>
            <a:r>
              <a:rPr lang="en-GB"/>
              <a:t>Key considerations - This section explores some key considerations for leaders developing positive data cultures. Allow 15 minutes for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Scenarios activity - </a:t>
            </a:r>
            <a:r>
              <a:rPr kumimoji="0" lang="en-US" sz="1200" b="0" i="0" u="none" strike="noStrike" kern="1200" cap="none" spc="0" normalizeH="0" baseline="0" noProof="0">
                <a:ln>
                  <a:noFill/>
                </a:ln>
                <a:solidFill>
                  <a:prstClr val="black"/>
                </a:solidFill>
                <a:effectLst/>
                <a:uLnTx/>
                <a:uFillTx/>
                <a:latin typeface="Calibri" panose="020F0502020204030204"/>
                <a:cs typeface="Calibri"/>
              </a:rPr>
              <a:t>t</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his section contains a task that provides participants the opportunity to discuss how they would approach different data culture scenarios. Allow 20 mins for this 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171450" indent="-171450">
              <a:buFont typeface="Arial" panose="020B0604020202020204" pitchFamily="34" charset="0"/>
              <a:buChar char="•"/>
            </a:pPr>
            <a:r>
              <a:rPr lang="en-GB"/>
              <a:t>It is expected that this workshop should take between 1 hour and 5 mins and 1 hour and 15 mins to deliver.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workshop will focus on developing positive data cultures. </a:t>
            </a:r>
          </a:p>
          <a:p>
            <a:pPr marL="171450" indent="-171450">
              <a:buFont typeface="Arial" panose="020B0604020202020204" pitchFamily="34" charset="0"/>
              <a:buChar char="•"/>
            </a:pPr>
            <a:r>
              <a:rPr lang="en-GB"/>
              <a:t>Please read the culture quotes and share with a partner/group any that resonate with you and why. </a:t>
            </a:r>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197641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endParaRPr lang="en-US">
              <a:solidFill>
                <a:prstClr val="black"/>
              </a:solidFill>
              <a:ea typeface="Calibri"/>
              <a:cs typeface="Calibri"/>
            </a:endParaRPr>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The GTCS Standard for full registration and for Career Long Professional Learning highlights the importance of the use of data in decision-making.</a:t>
            </a:r>
          </a:p>
          <a:p>
            <a:pPr marL="171450" indent="-171450">
              <a:buFont typeface="Arial" panose="020B0604020202020204" pitchFamily="34" charset="0"/>
              <a:buChar char="•"/>
              <a:defRPr/>
            </a:pPr>
            <a:r>
              <a:rPr lang="en-GB">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a:solidFill>
                  <a:prstClr val="black"/>
                </a:solidFill>
                <a:ea typeface="Calibri"/>
                <a:cs typeface="Calibri"/>
              </a:rPr>
              <a:t>This standard emphasises the importance of data being used to support planning and enhancing learning.</a:t>
            </a:r>
          </a:p>
          <a:p>
            <a:pPr marL="171450" indent="-171450">
              <a:buFont typeface="Arial" panose="020B0604020202020204" pitchFamily="34" charset="0"/>
              <a:buChar char="•"/>
              <a:defRPr/>
            </a:pPr>
            <a:endParaRPr lang="en-GB" b="1">
              <a:solidFill>
                <a:prstClr val="black"/>
              </a:solidFill>
              <a:ea typeface="Calibri"/>
              <a:cs typeface="Calibri"/>
            </a:endParaRPr>
          </a:p>
          <a:p>
            <a:pPr>
              <a:defRPr/>
            </a:pPr>
            <a:r>
              <a:rPr lang="en-GB" sz="1200" b="1" i="0" u="none" strike="noStrike" kern="1200" cap="none" spc="0" normalizeH="0" baseline="0" noProof="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a:ln>
                  <a:noFill/>
                </a:ln>
                <a:solidFill>
                  <a:prstClr val="black"/>
                </a:solidFill>
                <a:effectLst/>
                <a:uLnTx/>
                <a:uFillTx/>
                <a:latin typeface="+mn-lt"/>
                <a:ea typeface="Calibri"/>
                <a:cs typeface="Calibri"/>
              </a:rPr>
              <a:t>How wide ranging and robust is the data you are using in school? How do you know?</a:t>
            </a:r>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410346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education.gov.scot/resources/stirlings-excellence-and-equity-strategy/"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hyperlink" Target="https://www.suttontrust.com/wp-content/uploads/2019/12/Developing-Teachers-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ducation.gov.scot/professional-learning/the-national-model-of-professional-learn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education.gov.scot/resources/Resources-to-support-effective-tracking-and-monitor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2167fdf3d4d70eeda_GTCS_The%20Standard%20for%20Full%20Registratio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tcs.org.uk/documents/the-standard-for-career-long-professional-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702" y="123092"/>
            <a:ext cx="3395766" cy="1426588"/>
          </a:xfrm>
          <a:prstGeom prst="rect">
            <a:avLst/>
          </a:prstGeom>
        </p:spPr>
      </p:pic>
      <p:sp>
        <p:nvSpPr>
          <p:cNvPr id="5" name="Title 4">
            <a:extLst>
              <a:ext uri="{FF2B5EF4-FFF2-40B4-BE49-F238E27FC236}">
                <a16:creationId xmlns:a16="http://schemas.microsoft.com/office/drawing/2014/main" id="{058D1B16-192D-1D1C-E8F1-2CB90B9ED7D6}"/>
              </a:ext>
            </a:extLst>
          </p:cNvPr>
          <p:cNvSpPr>
            <a:spLocks noGrp="1"/>
          </p:cNvSpPr>
          <p:nvPr>
            <p:ph type="title" idx="4294967295"/>
          </p:nvPr>
        </p:nvSpPr>
        <p:spPr>
          <a:xfrm>
            <a:off x="454955" y="1995151"/>
            <a:ext cx="10633257" cy="1708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6500" b="1">
                <a:ea typeface="+mn-ea"/>
                <a:cs typeface="+mn-cs"/>
              </a:rPr>
              <a:t>Effective use of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a:ln>
                <a:noFill/>
              </a:ln>
              <a:solidFill>
                <a:schemeClr val="tx1"/>
              </a:solidFill>
              <a:effectLst/>
              <a:uLnTx/>
              <a:uFillTx/>
              <a:latin typeface="+mj-lt"/>
              <a:ea typeface="Calibri Light"/>
              <a:cs typeface="Calibri Light"/>
            </a:endParaRPr>
          </a:p>
        </p:txBody>
      </p:sp>
      <p:sp>
        <p:nvSpPr>
          <p:cNvPr id="6" name="Rectangle 5">
            <a:extLst>
              <a:ext uri="{FF2B5EF4-FFF2-40B4-BE49-F238E27FC236}">
                <a16:creationId xmlns:a16="http://schemas.microsoft.com/office/drawing/2014/main" id="{7DCDC8A9-380C-4415-4A49-167F3F557291}"/>
              </a:ext>
            </a:extLst>
          </p:cNvPr>
          <p:cNvSpPr/>
          <p:nvPr/>
        </p:nvSpPr>
        <p:spPr>
          <a:xfrm>
            <a:off x="454954" y="3077328"/>
            <a:ext cx="10633257" cy="1323439"/>
          </a:xfrm>
          <a:prstGeom prst="rect">
            <a:avLst/>
          </a:prstGeom>
        </p:spPr>
        <p:txBody>
          <a:bodyPr wrap="square" lIns="91440" tIns="45720" rIns="91440" bIns="45720" anchor="t">
            <a:spAutoFit/>
          </a:bodyPr>
          <a:lstStyle/>
          <a:p>
            <a:r>
              <a:rPr lang="en-GB" sz="4000" b="1">
                <a:latin typeface="+mj-lt"/>
              </a:rPr>
              <a:t>5. Developing a data informed culture</a:t>
            </a:r>
          </a:p>
          <a:p>
            <a:r>
              <a:rPr lang="en-GB" sz="4000">
                <a:latin typeface="+mj-lt"/>
                <a:ea typeface="Calibri Light"/>
                <a:cs typeface="Calibri Light"/>
              </a:rPr>
              <a:t> Practitioners</a:t>
            </a:r>
            <a:endParaRPr lang="en-GB"/>
          </a:p>
        </p:txBody>
      </p:sp>
      <p:pic>
        <p:nvPicPr>
          <p:cNvPr id="7" name="Picture 6">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34201"/>
            <a:ext cx="12209380" cy="2015936"/>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000" err="1">
                <a:solidFill>
                  <a:schemeClr val="tx1"/>
                </a:solidFill>
                <a:cs typeface="Arial"/>
              </a:rPr>
              <a:t>HGIOS</a:t>
            </a:r>
            <a:r>
              <a:rPr lang="en-GB" sz="4000">
                <a:solidFill>
                  <a:schemeClr val="tx1"/>
                </a:solidFill>
                <a:cs typeface="Arial"/>
              </a:rPr>
              <a:t> 4</a:t>
            </a:r>
          </a:p>
        </p:txBody>
      </p:sp>
      <p:sp>
        <p:nvSpPr>
          <p:cNvPr id="2" name="Content Placeholder 4">
            <a:extLst>
              <a:ext uri="{FF2B5EF4-FFF2-40B4-BE49-F238E27FC236}">
                <a16:creationId xmlns:a16="http://schemas.microsoft.com/office/drawing/2014/main" id="{9D438390-500F-78DA-FD18-C973E91EA33C}"/>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180975" marR="0" lvl="0" indent="-1809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a:solidFill>
                  <a:schemeClr val="tx1"/>
                </a:solidFill>
                <a:ea typeface="+mn-lt"/>
                <a:cs typeface="+mn-lt"/>
              </a:rPr>
              <a:t>Staff make effective use of current available data on levels of child poverty and apply this to ensure equity (1.5) </a:t>
            </a:r>
          </a:p>
          <a:p>
            <a:pPr marR="0" lvl="0" algn="l" defTabSz="914400" rtl="0" eaLnBrk="1" fontAlgn="base" latinLnBrk="0" hangingPunct="1">
              <a:lnSpc>
                <a:spcPct val="100000"/>
              </a:lnSpc>
              <a:spcBef>
                <a:spcPct val="20000"/>
              </a:spcBef>
              <a:spcAft>
                <a:spcPct val="0"/>
              </a:spcAft>
              <a:buClrTx/>
              <a:buSzTx/>
              <a:tabLst/>
              <a:defRPr/>
            </a:pPr>
            <a:endParaRPr lang="en-GB">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a:solidFill>
                  <a:schemeClr val="tx1"/>
                </a:solidFill>
                <a:ea typeface="+mn-lt"/>
                <a:cs typeface="+mn-lt"/>
              </a:rPr>
              <a:t>All teachers have well-developed skills of data analysis which are focused on improvement (2.3)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a:solidFill>
                  <a:schemeClr val="tx1"/>
                </a:solidFill>
                <a:ea typeface="+mn-lt"/>
                <a:cs typeface="+mn-lt"/>
              </a:rPr>
              <a:t>We use data to evaluate the effectiveness of interventions designed to improve outcomes for all learners (2.3)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GB"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GB" i="0" u="none" strike="noStrike" kern="0" cap="none" spc="0" normalizeH="0" baseline="0" noProof="0">
                <a:ln>
                  <a:noFill/>
                </a:ln>
                <a:solidFill>
                  <a:sysClr val="windowText" lastClr="000000">
                    <a:lumMod val="65000"/>
                    <a:lumOff val="35000"/>
                  </a:sysClr>
                </a:solidFill>
                <a:effectLst/>
                <a:uLnTx/>
                <a:uFillTx/>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3" name="Content Placeholder 3" descr="This is an image of the front cover of How good is our school 4.">
            <a:extLst>
              <a:ext uri="{FF2B5EF4-FFF2-40B4-BE49-F238E27FC236}">
                <a16:creationId xmlns:a16="http://schemas.microsoft.com/office/drawing/2014/main" id="{3B8754E1-48A1-12B4-6F6B-FFBDCC13C3E2}"/>
              </a:ext>
            </a:extLst>
          </p:cNvPr>
          <p:cNvPicPr>
            <a:picLocks noChangeAspect="1"/>
          </p:cNvPicPr>
          <p:nvPr/>
        </p:nvPicPr>
        <p:blipFill rotWithShape="1">
          <a:blip r:embed="rId3"/>
          <a:srcRect l="49688" t="12890" r="1563" b="3906"/>
          <a:stretch/>
        </p:blipFill>
        <p:spPr>
          <a:xfrm rot="766549">
            <a:off x="8147839" y="1453355"/>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80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Lst>
          </p:cNvPr>
          <p:cNvSpPr txBox="1"/>
          <p:nvPr/>
        </p:nvSpPr>
        <p:spPr>
          <a:xfrm>
            <a:off x="654716" y="980120"/>
            <a:ext cx="7842513" cy="4431983"/>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five of the</a:t>
            </a:r>
            <a:r>
              <a:rPr lang="en-GB" sz="2400">
                <a:solidFill>
                  <a:prstClr val="black"/>
                </a:solidFill>
                <a:latin typeface="Calibri" panose="020F0502020204030204"/>
              </a:rPr>
              <a:t> </a:t>
            </a:r>
            <a:r>
              <a:rPr lang="en-GB" sz="2400">
                <a:solidFill>
                  <a:srgbClr val="0070C0"/>
                </a:solidFill>
                <a:ea typeface="+mn-lt"/>
                <a:cs typeface="+mn-lt"/>
                <a:hlinkClick r:id="rId3">
                  <a:extLst>
                    <a:ext uri="{A12FA001-AC4F-418D-AE19-62706E023703}">
                      <ahyp:hlinkClr xmlns:ahyp="http://schemas.microsoft.com/office/drawing/2018/hyperlinkcolor" val="tx"/>
                    </a:ext>
                  </a:extLst>
                </a:hlinkClick>
              </a:rPr>
              <a:t>Education Scotland Rapid Evidence </a:t>
            </a:r>
            <a:r>
              <a:rPr lang="en-GB" sz="2400" dirty="0">
                <a:solidFill>
                  <a:srgbClr val="0070C0"/>
                </a:solidFill>
                <a:ea typeface="+mn-lt"/>
                <a:cs typeface="+mn-lt"/>
                <a:hlinkClick r:id="rId3">
                  <a:extLst>
                    <a:ext uri="{A12FA001-AC4F-418D-AE19-62706E023703}">
                      <ahyp:hlinkClr xmlns:ahyp="http://schemas.microsoft.com/office/drawing/2018/hyperlinkcolor" val="tx"/>
                    </a:ext>
                  </a:extLst>
                </a:hlinkClick>
              </a:rPr>
              <a:t>Review</a:t>
            </a:r>
            <a:r>
              <a:rPr lang="en-GB" sz="2400" dirty="0">
                <a:solidFill>
                  <a:prstClr val="black"/>
                </a:solidFill>
                <a:latin typeface="Calibri" panose="020F0502020204030204"/>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developing a data informed culture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vital to provide time for collaboration and discussion around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Foster a ‘high challenge, low threat’ approach to data.</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that data for improvement is understood and utilised at al</a:t>
            </a:r>
            <a:r>
              <a:rPr lang="en-GB" sz="2400">
                <a:solidFill>
                  <a:prstClr val="black"/>
                </a:solidFill>
                <a:latin typeface="Calibri" panose="020F0502020204030204"/>
              </a:rPr>
              <a:t>l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levels.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Clear policies, frameworks and governance can help to clarify roles and expectations.</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730506" y="313314"/>
            <a:ext cx="7953922" cy="1244579"/>
          </a:xfrm>
        </p:spPr>
        <p:txBody>
          <a:bodyPr>
            <a:noAutofit/>
          </a:bodyPr>
          <a:lstStyle/>
          <a:p>
            <a:r>
              <a:rPr lang="en-GB" sz="4000" b="1">
                <a:cs typeface="Arial"/>
              </a:rPr>
              <a:t>What is a positive data culture? </a:t>
            </a:r>
            <a:endParaRPr lang="en-GB" sz="4000" b="1">
              <a:solidFill>
                <a:schemeClr val="tx1"/>
              </a:solidFill>
              <a:cs typeface="Arial"/>
            </a:endParaRPr>
          </a:p>
        </p:txBody>
      </p:sp>
      <p:pic>
        <p:nvPicPr>
          <p:cNvPr id="2" name="Picture 1" descr="Task icon">
            <a:extLst>
              <a:ext uri="{FF2B5EF4-FFF2-40B4-BE49-F238E27FC236}">
                <a16:creationId xmlns:a16="http://schemas.microsoft.com/office/drawing/2014/main" id="{CE4F92BE-BD2E-D7A1-91F7-A67BD96B68A8}"/>
              </a:ext>
            </a:extLst>
          </p:cNvPr>
          <p:cNvPicPr>
            <a:picLocks noChangeAspect="1"/>
          </p:cNvPicPr>
          <p:nvPr/>
        </p:nvPicPr>
        <p:blipFill>
          <a:blip r:embed="rId3"/>
          <a:stretch>
            <a:fillRect/>
          </a:stretch>
        </p:blipFill>
        <p:spPr>
          <a:xfrm>
            <a:off x="1119972" y="3873254"/>
            <a:ext cx="3218967" cy="2497643"/>
          </a:xfrm>
          <a:prstGeom prst="rect">
            <a:avLst/>
          </a:prstGeom>
        </p:spPr>
      </p:pic>
      <p:sp>
        <p:nvSpPr>
          <p:cNvPr id="3" name="TextBox 2">
            <a:extLst>
              <a:ext uri="{FF2B5EF4-FFF2-40B4-BE49-F238E27FC236}">
                <a16:creationId xmlns:a16="http://schemas.microsoft.com/office/drawing/2014/main" id="{E0418502-7B68-28C4-7FD6-D41A26EE4CB4}"/>
              </a:ext>
            </a:extLst>
          </p:cNvPr>
          <p:cNvSpPr txBox="1"/>
          <p:nvPr/>
        </p:nvSpPr>
        <p:spPr>
          <a:xfrm>
            <a:off x="5113866" y="4154906"/>
            <a:ext cx="4811574" cy="2215991"/>
          </a:xfrm>
          <a:prstGeom prst="rect">
            <a:avLst/>
          </a:prstGeom>
          <a:noFill/>
        </p:spPr>
        <p:txBody>
          <a:bodyPr wrap="none" rtlCol="0">
            <a:spAutoFit/>
          </a:bodyPr>
          <a:lstStyle/>
          <a:p>
            <a:r>
              <a:rPr lang="en-GB" sz="2400"/>
              <a:t>What would it look like?</a:t>
            </a:r>
          </a:p>
          <a:p>
            <a:endParaRPr lang="en-GB" sz="2400"/>
          </a:p>
          <a:p>
            <a:r>
              <a:rPr lang="en-GB" sz="2400"/>
              <a:t>What would it feel like?</a:t>
            </a:r>
          </a:p>
          <a:p>
            <a:endParaRPr lang="en-GB" sz="2400"/>
          </a:p>
          <a:p>
            <a:r>
              <a:rPr lang="en-GB" sz="2400"/>
              <a:t>What sorts of things would happen?</a:t>
            </a:r>
          </a:p>
          <a:p>
            <a:endParaRPr lang="en-GB"/>
          </a:p>
        </p:txBody>
      </p:sp>
      <p:sp>
        <p:nvSpPr>
          <p:cNvPr id="5" name="TextBox 4">
            <a:extLst>
              <a:ext uri="{FF2B5EF4-FFF2-40B4-BE49-F238E27FC236}">
                <a16:creationId xmlns:a16="http://schemas.microsoft.com/office/drawing/2014/main" id="{17A63E04-E908-B7CC-425E-69E675C69B0E}"/>
              </a:ext>
            </a:extLst>
          </p:cNvPr>
          <p:cNvSpPr txBox="1"/>
          <p:nvPr/>
        </p:nvSpPr>
        <p:spPr>
          <a:xfrm>
            <a:off x="730506" y="1451912"/>
            <a:ext cx="10515600" cy="1938992"/>
          </a:xfrm>
          <a:prstGeom prst="rect">
            <a:avLst/>
          </a:prstGeom>
          <a:noFill/>
        </p:spPr>
        <p:txBody>
          <a:bodyPr wrap="square" rtlCol="0">
            <a:spAutoFit/>
          </a:bodyPr>
          <a:lstStyle/>
          <a:p>
            <a:pPr marL="342900" indent="-342900">
              <a:buFont typeface="Arial" panose="020B0604020202020204" pitchFamily="34" charset="0"/>
              <a:buChar char="•"/>
            </a:pPr>
            <a:r>
              <a:rPr lang="en-GB" sz="2400"/>
              <a:t>A culture is often defined as the </a:t>
            </a:r>
            <a:r>
              <a:rPr lang="en-GB" sz="2400" b="1"/>
              <a:t>attitudes</a:t>
            </a:r>
            <a:r>
              <a:rPr lang="en-GB" sz="2400"/>
              <a:t>, </a:t>
            </a:r>
            <a:r>
              <a:rPr lang="en-GB" sz="2400" b="1"/>
              <a:t>beliefs </a:t>
            </a:r>
            <a:r>
              <a:rPr lang="en-GB" sz="2400"/>
              <a:t>and </a:t>
            </a:r>
            <a:r>
              <a:rPr lang="en-GB" sz="2400" b="1"/>
              <a:t>practices </a:t>
            </a:r>
            <a:r>
              <a:rPr lang="en-GB" sz="2400"/>
              <a:t>of a specific group of people / organisation.</a:t>
            </a:r>
          </a:p>
          <a:p>
            <a:pPr marL="342900" indent="-342900">
              <a:buFont typeface="Arial" panose="020B0604020202020204" pitchFamily="34" charset="0"/>
              <a:buChar char="•"/>
            </a:pPr>
            <a:r>
              <a:rPr lang="en-GB" sz="2400"/>
              <a:t>A culture is also about </a:t>
            </a:r>
            <a:r>
              <a:rPr lang="en-GB" sz="2400" b="1"/>
              <a:t>behaviours. </a:t>
            </a:r>
          </a:p>
          <a:p>
            <a:pPr marL="342900" indent="-342900">
              <a:buFont typeface="Arial" panose="020B0604020202020204" pitchFamily="34" charset="0"/>
              <a:buChar char="•"/>
            </a:pPr>
            <a:r>
              <a:rPr lang="en-GB" sz="2400"/>
              <a:t>Let’s consider what a positive data culture might look like in schools / educational settings. </a:t>
            </a:r>
          </a:p>
        </p:txBody>
      </p:sp>
    </p:spTree>
    <p:extLst>
      <p:ext uri="{BB962C8B-B14F-4D97-AF65-F5344CB8AC3E}">
        <p14:creationId xmlns:p14="http://schemas.microsoft.com/office/powerpoint/2010/main" val="236576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34957" y="675647"/>
            <a:ext cx="10515600" cy="460487"/>
          </a:xfrm>
        </p:spPr>
        <p:txBody>
          <a:bodyPr>
            <a:noAutofit/>
          </a:bodyPr>
          <a:lstStyle/>
          <a:p>
            <a:r>
              <a:rPr lang="en-GB" sz="4000" b="1">
                <a:cs typeface="Arial"/>
              </a:rPr>
              <a:t>Clear and consistently applied policy and guidance</a:t>
            </a:r>
            <a:endParaRPr lang="en-GB" sz="4000" b="1">
              <a:solidFill>
                <a:schemeClr val="tx1"/>
              </a:solidFill>
              <a:cs typeface="Arial"/>
            </a:endParaRPr>
          </a:p>
        </p:txBody>
      </p:sp>
      <p:sp>
        <p:nvSpPr>
          <p:cNvPr id="2" name="TextBox 1">
            <a:extLst>
              <a:ext uri="{FF2B5EF4-FFF2-40B4-BE49-F238E27FC236}">
                <a16:creationId xmlns:a16="http://schemas.microsoft.com/office/drawing/2014/main" id="{1AE9A02B-8035-A92D-49BA-2B9099141E88}"/>
              </a:ext>
            </a:extLst>
          </p:cNvPr>
          <p:cNvSpPr txBox="1"/>
          <p:nvPr/>
        </p:nvSpPr>
        <p:spPr>
          <a:xfrm>
            <a:off x="416424" y="1439376"/>
            <a:ext cx="7999443" cy="4893647"/>
          </a:xfrm>
          <a:prstGeom prst="rect">
            <a:avLst/>
          </a:prstGeom>
          <a:noFill/>
        </p:spPr>
        <p:txBody>
          <a:bodyPr wrap="square" rtlCol="0">
            <a:spAutoFit/>
          </a:bodyPr>
          <a:lstStyle/>
          <a:p>
            <a:pPr marL="342900" indent="-342900">
              <a:buFont typeface="Arial" panose="020B0604020202020204" pitchFamily="34" charset="0"/>
              <a:buChar char="•"/>
            </a:pPr>
            <a:r>
              <a:rPr lang="en-GB" sz="2400"/>
              <a:t>Establishing clear policy and guidance around data use, systems and processes can help to ensure consistency and clarity. You may wish to consider:</a:t>
            </a:r>
          </a:p>
          <a:p>
            <a:endParaRPr lang="en-GB" sz="2400"/>
          </a:p>
          <a:p>
            <a:pPr marL="800100" lvl="1" indent="-342900">
              <a:buFont typeface="Courier New" panose="02070309020205020404" pitchFamily="49" charset="0"/>
              <a:buChar char="o"/>
            </a:pPr>
            <a:r>
              <a:rPr lang="en-GB" sz="2400"/>
              <a:t>Do we have access to clear and accessible guidance/policy around the use of data?</a:t>
            </a:r>
          </a:p>
          <a:p>
            <a:pPr lvl="1"/>
            <a:endParaRPr lang="en-GB" sz="2400"/>
          </a:p>
          <a:p>
            <a:pPr marL="800100" lvl="1" indent="-342900">
              <a:buFont typeface="Courier New" panose="02070309020205020404" pitchFamily="49" charset="0"/>
              <a:buChar char="o"/>
            </a:pPr>
            <a:r>
              <a:rPr lang="en-GB" sz="2400"/>
              <a:t>Are we aware of how and when we use data during different parts of the improvement cycle?</a:t>
            </a:r>
          </a:p>
          <a:p>
            <a:pPr lvl="1"/>
            <a:endParaRPr lang="en-GB" sz="2400"/>
          </a:p>
          <a:p>
            <a:pPr marL="800100" lvl="1" indent="-342900">
              <a:buFont typeface="Courier New" panose="02070309020205020404" pitchFamily="49" charset="0"/>
              <a:buChar char="o"/>
            </a:pPr>
            <a:r>
              <a:rPr lang="en-GB" sz="2400"/>
              <a:t>Do we know how or where to access support?</a:t>
            </a:r>
          </a:p>
          <a:p>
            <a:pPr lvl="1"/>
            <a:endParaRPr lang="en-GB" sz="2400"/>
          </a:p>
          <a:p>
            <a:pPr marL="800100" lvl="1" indent="-342900">
              <a:buFont typeface="Courier New" panose="02070309020205020404" pitchFamily="49" charset="0"/>
              <a:buChar char="o"/>
            </a:pPr>
            <a:r>
              <a:rPr lang="en-GB" sz="2400"/>
              <a:t>If guidance is in place – are we applying it effectively?</a:t>
            </a:r>
          </a:p>
        </p:txBody>
      </p:sp>
      <p:pic>
        <p:nvPicPr>
          <p:cNvPr id="5" name="Graphic 4" descr="Folder Search with solid fill">
            <a:extLst>
              <a:ext uri="{FF2B5EF4-FFF2-40B4-BE49-F238E27FC236}">
                <a16:creationId xmlns:a16="http://schemas.microsoft.com/office/drawing/2014/main" id="{12674E4B-5172-4DB7-4EB5-AB94A3670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5198" y="1820290"/>
            <a:ext cx="3510378" cy="3598334"/>
          </a:xfrm>
          <a:prstGeom prst="rect">
            <a:avLst/>
          </a:prstGeom>
        </p:spPr>
      </p:pic>
    </p:spTree>
    <p:extLst>
      <p:ext uri="{BB962C8B-B14F-4D97-AF65-F5344CB8AC3E}">
        <p14:creationId xmlns:p14="http://schemas.microsoft.com/office/powerpoint/2010/main" val="70488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D5C-CECE-919E-4877-856C902438D5}"/>
              </a:ext>
            </a:extLst>
          </p:cNvPr>
          <p:cNvSpPr txBox="1">
            <a:spLocks noGrp="1"/>
          </p:cNvSpPr>
          <p:nvPr>
            <p:ph type="title" idx="4294967295"/>
          </p:nvPr>
        </p:nvSpPr>
        <p:spPr>
          <a:xfrm>
            <a:off x="172995" y="569503"/>
            <a:ext cx="12019005"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mj-lt"/>
                <a:ea typeface="+mj-ea"/>
                <a:cs typeface="Arial"/>
              </a:rPr>
              <a:t>Clear and consistently applied policy and guidance – part 2</a:t>
            </a:r>
          </a:p>
        </p:txBody>
      </p:sp>
      <p:sp>
        <p:nvSpPr>
          <p:cNvPr id="3" name="TextBox 2">
            <a:extLst>
              <a:ext uri="{FF2B5EF4-FFF2-40B4-BE49-F238E27FC236}">
                <a16:creationId xmlns:a16="http://schemas.microsoft.com/office/drawing/2014/main" id="{E0F01F51-C9A2-58B8-2FF9-DF7229B2E8A6}"/>
              </a:ext>
            </a:extLst>
          </p:cNvPr>
          <p:cNvSpPr txBox="1"/>
          <p:nvPr/>
        </p:nvSpPr>
        <p:spPr>
          <a:xfrm>
            <a:off x="1192695" y="1986180"/>
            <a:ext cx="9382540"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slide is a place holder for facilitators to consider adding in any local authority links to guidance or policy around data.</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slide can be added to or removed as appropriate</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5" name="Graphic 4" descr="Lights On outline">
            <a:extLst>
              <a:ext uri="{FF2B5EF4-FFF2-40B4-BE49-F238E27FC236}">
                <a16:creationId xmlns:a16="http://schemas.microsoft.com/office/drawing/2014/main" id="{E5204792-7368-3D9E-12BB-4A979FCCD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5434" y="3954319"/>
            <a:ext cx="2657061" cy="2657061"/>
          </a:xfrm>
          <a:prstGeom prst="rect">
            <a:avLst/>
          </a:prstGeom>
        </p:spPr>
      </p:pic>
    </p:spTree>
    <p:extLst>
      <p:ext uri="{BB962C8B-B14F-4D97-AF65-F5344CB8AC3E}">
        <p14:creationId xmlns:p14="http://schemas.microsoft.com/office/powerpoint/2010/main" val="355476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29BD47-8906-402D-CA78-16096DD5BBE8}"/>
              </a:ext>
            </a:extLst>
          </p:cNvPr>
          <p:cNvSpPr txBox="1">
            <a:spLocks noGrp="1"/>
          </p:cNvSpPr>
          <p:nvPr>
            <p:ph type="title" idx="4294967295"/>
          </p:nvPr>
        </p:nvSpPr>
        <p:spPr>
          <a:xfrm>
            <a:off x="677334" y="287983"/>
            <a:ext cx="110990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alibri" panose="020F0502020204030204"/>
                <a:ea typeface="+mn-ea"/>
                <a:cs typeface="Arial"/>
              </a:rPr>
              <a:t>Policy and guidance improvement hub case study</a:t>
            </a:r>
          </a:p>
        </p:txBody>
      </p:sp>
      <p:pic>
        <p:nvPicPr>
          <p:cNvPr id="7" name="Picture 6" descr="An image of Stirling local authority's Data Toolkit. ">
            <a:extLst>
              <a:ext uri="{FF2B5EF4-FFF2-40B4-BE49-F238E27FC236}">
                <a16:creationId xmlns:a16="http://schemas.microsoft.com/office/drawing/2014/main" id="{054E776B-0826-A35D-37EA-6D74F4391BAC}"/>
              </a:ext>
            </a:extLst>
          </p:cNvPr>
          <p:cNvPicPr>
            <a:picLocks noChangeAspect="1"/>
          </p:cNvPicPr>
          <p:nvPr/>
        </p:nvPicPr>
        <p:blipFill>
          <a:blip r:embed="rId3"/>
          <a:stretch>
            <a:fillRect/>
          </a:stretch>
        </p:blipFill>
        <p:spPr>
          <a:xfrm>
            <a:off x="897466" y="1194773"/>
            <a:ext cx="5181599" cy="5241838"/>
          </a:xfrm>
          <a:prstGeom prst="rect">
            <a:avLst/>
          </a:prstGeom>
          <a:ln>
            <a:solidFill>
              <a:schemeClr val="tx1"/>
            </a:solidFill>
          </a:ln>
        </p:spPr>
      </p:pic>
      <p:pic>
        <p:nvPicPr>
          <p:cNvPr id="5" name="Picture 4" descr="A QR code linking to the data toolkit.">
            <a:extLst>
              <a:ext uri="{FF2B5EF4-FFF2-40B4-BE49-F238E27FC236}">
                <a16:creationId xmlns:a16="http://schemas.microsoft.com/office/drawing/2014/main" id="{72B03ABF-5410-704A-4108-F594A7F85602}"/>
              </a:ext>
            </a:extLst>
          </p:cNvPr>
          <p:cNvPicPr>
            <a:picLocks noChangeAspect="1"/>
          </p:cNvPicPr>
          <p:nvPr/>
        </p:nvPicPr>
        <p:blipFill>
          <a:blip r:embed="rId4"/>
          <a:stretch>
            <a:fillRect/>
          </a:stretch>
        </p:blipFill>
        <p:spPr>
          <a:xfrm>
            <a:off x="6773334" y="829734"/>
            <a:ext cx="5003048" cy="4250266"/>
          </a:xfrm>
          <a:prstGeom prst="rect">
            <a:avLst/>
          </a:prstGeom>
        </p:spPr>
      </p:pic>
      <p:sp>
        <p:nvSpPr>
          <p:cNvPr id="3" name="TextBox 2">
            <a:extLst>
              <a:ext uri="{FF2B5EF4-FFF2-40B4-BE49-F238E27FC236}">
                <a16:creationId xmlns:a16="http://schemas.microsoft.com/office/drawing/2014/main" id="{E9A1D29F-FE16-70E4-317B-5E78A150C6BF}"/>
              </a:ext>
            </a:extLst>
          </p:cNvPr>
          <p:cNvSpPr txBox="1"/>
          <p:nvPr/>
        </p:nvSpPr>
        <p:spPr>
          <a:xfrm>
            <a:off x="7436840" y="5377815"/>
            <a:ext cx="4339542" cy="923330"/>
          </a:xfrm>
          <a:prstGeom prst="rect">
            <a:avLst/>
          </a:prstGeom>
          <a:noFill/>
        </p:spPr>
        <p:txBody>
          <a:bodyPr wrap="square">
            <a:spAutoFit/>
          </a:bodyPr>
          <a:lstStyle/>
          <a:p>
            <a:r>
              <a:rPr lang="en-GB">
                <a:hlinkClick r:id="rId5"/>
              </a:rPr>
              <a:t>Stirling’s Excellence and Equity Strategy | Resources | National Improvement Hub (education.gov.scot)</a:t>
            </a:r>
            <a:endParaRPr lang="en-GB"/>
          </a:p>
        </p:txBody>
      </p:sp>
    </p:spTree>
    <p:extLst>
      <p:ext uri="{BB962C8B-B14F-4D97-AF65-F5344CB8AC3E}">
        <p14:creationId xmlns:p14="http://schemas.microsoft.com/office/powerpoint/2010/main" val="281478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619622" y="233196"/>
            <a:ext cx="6407711" cy="698137"/>
          </a:xfrm>
        </p:spPr>
        <p:txBody>
          <a:bodyPr>
            <a:noAutofit/>
          </a:bodyPr>
          <a:lstStyle/>
          <a:p>
            <a:r>
              <a:rPr lang="en-GB" sz="4000" b="1">
                <a:solidFill>
                  <a:schemeClr val="tx1"/>
                </a:solidFill>
                <a:cs typeface="Arial"/>
              </a:rPr>
              <a:t>Clear roles and responsibilities</a:t>
            </a:r>
          </a:p>
        </p:txBody>
      </p:sp>
      <p:sp>
        <p:nvSpPr>
          <p:cNvPr id="6" name="TextBox 5">
            <a:extLst>
              <a:ext uri="{FF2B5EF4-FFF2-40B4-BE49-F238E27FC236}">
                <a16:creationId xmlns:a16="http://schemas.microsoft.com/office/drawing/2014/main" id="{932165F6-A15B-B142-84C0-F8539740762A}"/>
              </a:ext>
            </a:extLst>
          </p:cNvPr>
          <p:cNvSpPr txBox="1"/>
          <p:nvPr/>
        </p:nvSpPr>
        <p:spPr>
          <a:xfrm>
            <a:off x="450289" y="1117600"/>
            <a:ext cx="8561355" cy="5632311"/>
          </a:xfrm>
          <a:prstGeom prst="rect">
            <a:avLst/>
          </a:prstGeom>
          <a:noFill/>
        </p:spPr>
        <p:txBody>
          <a:bodyPr wrap="square" rtlCol="0">
            <a:spAutoFit/>
          </a:bodyPr>
          <a:lstStyle/>
          <a:p>
            <a:pPr marL="285750" indent="-285750">
              <a:buFont typeface="Arial" panose="020B0604020202020204" pitchFamily="34" charset="0"/>
              <a:buChar char="•"/>
            </a:pPr>
            <a:r>
              <a:rPr lang="en-GB" sz="2400"/>
              <a:t>It is important the whole staff, learners, partners and families are aware of the way in which data is used and their roles and responsibilities around it. </a:t>
            </a:r>
          </a:p>
          <a:p>
            <a:endParaRPr lang="en-GB" sz="2400"/>
          </a:p>
          <a:p>
            <a:pPr marL="285750" indent="-285750">
              <a:buFont typeface="Arial" panose="020B0604020202020204" pitchFamily="34" charset="0"/>
              <a:buChar char="•"/>
            </a:pPr>
            <a:r>
              <a:rPr lang="en-GB" sz="2400"/>
              <a:t>Levels of knowledge, skill and engagement may vary between roles, but it is important to establish that data is ‘everyone’s business.’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We all have the responsibility to collect, analyse and develop actions around the data.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Data and evidence are only impactful if everyone is engaged. Improvement is often most directly influenced by those working closest to the learner. </a:t>
            </a:r>
          </a:p>
          <a:p>
            <a:pPr marL="285750" indent="-285750">
              <a:buFont typeface="Arial" panose="020B0604020202020204" pitchFamily="34" charset="0"/>
              <a:buChar char="•"/>
            </a:pPr>
            <a:endParaRPr lang="en-GB" sz="2400"/>
          </a:p>
        </p:txBody>
      </p:sp>
      <p:pic>
        <p:nvPicPr>
          <p:cNvPr id="5" name="Graphic 4" descr="Group of people with solid fill">
            <a:extLst>
              <a:ext uri="{FF2B5EF4-FFF2-40B4-BE49-F238E27FC236}">
                <a16:creationId xmlns:a16="http://schemas.microsoft.com/office/drawing/2014/main" id="{AAEF5F2C-2BAA-40A4-7B4C-E20B71275B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3959" y="2222500"/>
            <a:ext cx="2567752" cy="2412999"/>
          </a:xfrm>
          <a:prstGeom prst="rect">
            <a:avLst/>
          </a:prstGeom>
        </p:spPr>
      </p:pic>
    </p:spTree>
    <p:extLst>
      <p:ext uri="{BB962C8B-B14F-4D97-AF65-F5344CB8AC3E}">
        <p14:creationId xmlns:p14="http://schemas.microsoft.com/office/powerpoint/2010/main" val="33575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51890" y="267063"/>
            <a:ext cx="5544110" cy="613471"/>
          </a:xfrm>
        </p:spPr>
        <p:txBody>
          <a:bodyPr>
            <a:noAutofit/>
          </a:bodyPr>
          <a:lstStyle/>
          <a:p>
            <a:r>
              <a:rPr lang="en-GB" sz="4000" b="1">
                <a:solidFill>
                  <a:schemeClr val="tx1"/>
                </a:solidFill>
                <a:cs typeface="Arial"/>
              </a:rPr>
              <a:t>Training and development</a:t>
            </a:r>
          </a:p>
        </p:txBody>
      </p:sp>
      <p:sp>
        <p:nvSpPr>
          <p:cNvPr id="3" name="TextBox 2">
            <a:extLst>
              <a:ext uri="{FF2B5EF4-FFF2-40B4-BE49-F238E27FC236}">
                <a16:creationId xmlns:a16="http://schemas.microsoft.com/office/drawing/2014/main" id="{D265613B-2B9C-965F-D457-994B373DF2D0}"/>
              </a:ext>
            </a:extLst>
          </p:cNvPr>
          <p:cNvSpPr txBox="1"/>
          <p:nvPr/>
        </p:nvSpPr>
        <p:spPr>
          <a:xfrm>
            <a:off x="416423" y="1117601"/>
            <a:ext cx="7948643" cy="4893647"/>
          </a:xfrm>
          <a:prstGeom prst="rect">
            <a:avLst/>
          </a:prstGeom>
          <a:noFill/>
        </p:spPr>
        <p:txBody>
          <a:bodyPr wrap="square">
            <a:spAutoFit/>
          </a:bodyPr>
          <a:lstStyle/>
          <a:p>
            <a:r>
              <a:rPr lang="en-GB" sz="2400"/>
              <a:t>As a staff we need:</a:t>
            </a:r>
          </a:p>
          <a:p>
            <a:endParaRPr lang="en-GB" sz="2400"/>
          </a:p>
          <a:p>
            <a:pPr marL="285750" indent="-285750">
              <a:buFont typeface="Arial" panose="020B0604020202020204" pitchFamily="34" charset="0"/>
              <a:buChar char="•"/>
            </a:pPr>
            <a:r>
              <a:rPr lang="en-GB" sz="2400"/>
              <a:t>opportunities to reflect on our existing beliefs and practices and be challenged in a non-threatening manner,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interactive training experiences, with opportunities for active learning through observation, meaningful discussion and reflection, demonstration of skills, deliberate practice, and feedback. </a:t>
            </a:r>
          </a:p>
          <a:p>
            <a:endParaRPr lang="en-GB" sz="2400"/>
          </a:p>
          <a:p>
            <a:pPr marL="285750" indent="-285750">
              <a:buFont typeface="Arial" panose="020B0604020202020204" pitchFamily="34" charset="0"/>
              <a:buChar char="•"/>
            </a:pPr>
            <a:r>
              <a:rPr lang="en-GB" sz="2400"/>
              <a:t>structured support to help us apply our learning, </a:t>
            </a:r>
          </a:p>
          <a:p>
            <a:endParaRPr lang="en-GB" sz="2400"/>
          </a:p>
          <a:p>
            <a:pPr marL="285750" indent="-285750">
              <a:buFont typeface="Arial" panose="020B0604020202020204" pitchFamily="34" charset="0"/>
              <a:buChar char="•"/>
            </a:pPr>
            <a:r>
              <a:rPr lang="en-GB" sz="2400"/>
              <a:t>to feel comfortable seeking support and guidance.</a:t>
            </a:r>
          </a:p>
        </p:txBody>
      </p:sp>
      <p:pic>
        <p:nvPicPr>
          <p:cNvPr id="5" name="Graphic 4" descr="Questions with solid fill">
            <a:extLst>
              <a:ext uri="{FF2B5EF4-FFF2-40B4-BE49-F238E27FC236}">
                <a16:creationId xmlns:a16="http://schemas.microsoft.com/office/drawing/2014/main" id="{F64B3656-8A63-2ECF-417B-8AE3DC229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3520" y="2382012"/>
            <a:ext cx="2093976" cy="2093976"/>
          </a:xfrm>
          <a:prstGeom prst="rect">
            <a:avLst/>
          </a:prstGeom>
        </p:spPr>
      </p:pic>
    </p:spTree>
    <p:extLst>
      <p:ext uri="{BB962C8B-B14F-4D97-AF65-F5344CB8AC3E}">
        <p14:creationId xmlns:p14="http://schemas.microsoft.com/office/powerpoint/2010/main" val="6406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704289" y="445339"/>
            <a:ext cx="8168778" cy="345113"/>
          </a:xfrm>
        </p:spPr>
        <p:txBody>
          <a:bodyPr>
            <a:noAutofit/>
          </a:bodyPr>
          <a:lstStyle/>
          <a:p>
            <a:r>
              <a:rPr lang="en-GB" sz="4000" b="1">
                <a:solidFill>
                  <a:schemeClr val="tx1"/>
                </a:solidFill>
                <a:cs typeface="Arial"/>
              </a:rPr>
              <a:t>Meaningfu</a:t>
            </a:r>
            <a:r>
              <a:rPr lang="en-GB" sz="4000" b="1">
                <a:cs typeface="Arial"/>
              </a:rPr>
              <a:t>l collaboration and dialogue</a:t>
            </a:r>
            <a:endParaRPr lang="en-GB" sz="4000" b="1">
              <a:solidFill>
                <a:schemeClr val="tx1"/>
              </a:solidFill>
              <a:cs typeface="Arial"/>
            </a:endParaRPr>
          </a:p>
        </p:txBody>
      </p:sp>
      <p:sp>
        <p:nvSpPr>
          <p:cNvPr id="3" name="TextBox 2">
            <a:extLst>
              <a:ext uri="{FF2B5EF4-FFF2-40B4-BE49-F238E27FC236}">
                <a16:creationId xmlns:a16="http://schemas.microsoft.com/office/drawing/2014/main" id="{0E1E238A-E85E-6D4D-C45E-3403B7B937A5}"/>
              </a:ext>
            </a:extLst>
          </p:cNvPr>
          <p:cNvSpPr txBox="1"/>
          <p:nvPr/>
        </p:nvSpPr>
        <p:spPr>
          <a:xfrm>
            <a:off x="551889" y="1095230"/>
            <a:ext cx="8168778" cy="5632311"/>
          </a:xfrm>
          <a:prstGeom prst="rect">
            <a:avLst/>
          </a:prstGeom>
          <a:noFill/>
        </p:spPr>
        <p:txBody>
          <a:bodyPr wrap="square">
            <a:spAutoFit/>
          </a:bodyPr>
          <a:lstStyle/>
          <a:p>
            <a:pPr marL="342900" indent="-342900">
              <a:buFont typeface="Arial" panose="020B0604020202020204" pitchFamily="34" charset="0"/>
              <a:buChar char="•"/>
            </a:pPr>
            <a:r>
              <a:rPr lang="en-GB" sz="2400"/>
              <a:t>The Sutton Trust produced a report in 2015, on </a:t>
            </a:r>
            <a:r>
              <a:rPr lang="en-GB" sz="2400">
                <a:hlinkClick r:id="rId3"/>
              </a:rPr>
              <a:t>Developing Teachers</a:t>
            </a:r>
            <a:r>
              <a:rPr lang="en-GB" sz="2400"/>
              <a:t> . It highlights that ‘professional collaboration benefits all and leads to innovation and creativity’.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When thinking about fostering positive data dialogue and collaboration, it may be helpful to consider whether:</a:t>
            </a:r>
          </a:p>
          <a:p>
            <a:endParaRPr lang="en-GB" sz="2400"/>
          </a:p>
          <a:p>
            <a:pPr marL="800100" lvl="1" indent="-342900">
              <a:buFont typeface="Courier New" panose="02070309020205020404" pitchFamily="49" charset="0"/>
              <a:buChar char="o"/>
            </a:pPr>
            <a:r>
              <a:rPr lang="en-GB" sz="2400"/>
              <a:t>as a staff we engage in formal or informal collaborative discussions, analysis and planning involving data or evidence,</a:t>
            </a:r>
          </a:p>
          <a:p>
            <a:pPr marL="800100" lvl="1" indent="-342900">
              <a:buFont typeface="Courier New" panose="02070309020205020404" pitchFamily="49" charset="0"/>
              <a:buChar char="o"/>
            </a:pPr>
            <a:r>
              <a:rPr lang="en-GB" sz="2400"/>
              <a:t>leaders are modelling informal and formal data discussions, and if</a:t>
            </a:r>
          </a:p>
          <a:p>
            <a:pPr marL="800100" lvl="1" indent="-342900">
              <a:buFont typeface="Courier New" panose="02070309020205020404" pitchFamily="49" charset="0"/>
              <a:buChar char="o"/>
            </a:pPr>
            <a:r>
              <a:rPr lang="en-GB" sz="2400"/>
              <a:t>we look outwards and seek to collaborate with other schools to improve our understanding and use of data. </a:t>
            </a:r>
          </a:p>
          <a:p>
            <a:pPr marL="342900" indent="-342900">
              <a:buFont typeface="Courier New" panose="02070309020205020404" pitchFamily="49" charset="0"/>
              <a:buChar char="o"/>
            </a:pPr>
            <a:endParaRPr lang="en-GB" sz="2400"/>
          </a:p>
        </p:txBody>
      </p:sp>
      <p:pic>
        <p:nvPicPr>
          <p:cNvPr id="6" name="Graphic 5" descr="Chat with solid fill">
            <a:extLst>
              <a:ext uri="{FF2B5EF4-FFF2-40B4-BE49-F238E27FC236}">
                <a16:creationId xmlns:a16="http://schemas.microsoft.com/office/drawing/2014/main" id="{36CD8DDE-BBC2-EDCF-1D45-CD869C66A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0667" y="2455334"/>
            <a:ext cx="2800910" cy="2945973"/>
          </a:xfrm>
          <a:prstGeom prst="rect">
            <a:avLst/>
          </a:prstGeom>
        </p:spPr>
      </p:pic>
    </p:spTree>
    <p:extLst>
      <p:ext uri="{BB962C8B-B14F-4D97-AF65-F5344CB8AC3E}">
        <p14:creationId xmlns:p14="http://schemas.microsoft.com/office/powerpoint/2010/main" val="287830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9424-7A2A-293C-06E3-796E7E9C2504}"/>
              </a:ext>
            </a:extLst>
          </p:cNvPr>
          <p:cNvSpPr txBox="1">
            <a:spLocks noGrp="1"/>
          </p:cNvSpPr>
          <p:nvPr>
            <p:ph type="title" idx="4294967295"/>
          </p:nvPr>
        </p:nvSpPr>
        <p:spPr>
          <a:xfrm>
            <a:off x="551889" y="457287"/>
            <a:ext cx="8676777" cy="457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An embedded and ‘joined up’ approach</a:t>
            </a:r>
          </a:p>
        </p:txBody>
      </p:sp>
      <p:sp>
        <p:nvSpPr>
          <p:cNvPr id="4" name="TextBox 3">
            <a:extLst>
              <a:ext uri="{FF2B5EF4-FFF2-40B4-BE49-F238E27FC236}">
                <a16:creationId xmlns:a16="http://schemas.microsoft.com/office/drawing/2014/main" id="{1919FA65-E469-5CF1-225A-55867F8B8C4B}"/>
              </a:ext>
            </a:extLst>
          </p:cNvPr>
          <p:cNvSpPr txBox="1"/>
          <p:nvPr/>
        </p:nvSpPr>
        <p:spPr>
          <a:xfrm>
            <a:off x="551890" y="1286933"/>
            <a:ext cx="10844243" cy="5262979"/>
          </a:xfrm>
          <a:prstGeom prst="rect">
            <a:avLst/>
          </a:prstGeom>
          <a:noFill/>
        </p:spPr>
        <p:txBody>
          <a:bodyPr wrap="square" rtlCol="0">
            <a:spAutoFit/>
          </a:bodyPr>
          <a:lstStyle/>
          <a:p>
            <a:pPr marL="342900" indent="-342900">
              <a:buFont typeface="Arial" panose="020B0604020202020204" pitchFamily="34" charset="0"/>
              <a:buChar char="•"/>
            </a:pPr>
            <a:r>
              <a:rPr lang="en-GB" sz="2400"/>
              <a:t>In an effective data culture, the use of data and evidence is embedded throughout all areas of the improvement cycle.</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Data and evidence are used to plan, track, monitor and evaluate improvement at whole school and classroom level.  </a:t>
            </a:r>
          </a:p>
          <a:p>
            <a:endParaRPr lang="en-GB" sz="2400"/>
          </a:p>
          <a:p>
            <a:pPr marL="342900" indent="-342900">
              <a:buFont typeface="Arial" panose="020B0604020202020204" pitchFamily="34" charset="0"/>
              <a:buChar char="•"/>
            </a:pPr>
            <a:r>
              <a:rPr lang="en-GB" sz="2400"/>
              <a:t>Informal and formal data discussions take place between educators who feel challenged but psychologically safe. They openly share and are curious about data.  </a:t>
            </a:r>
          </a:p>
          <a:p>
            <a:endParaRPr lang="en-GB" sz="2400"/>
          </a:p>
          <a:p>
            <a:pPr marL="342900" indent="-342900">
              <a:buFont typeface="Arial" panose="020B0604020202020204" pitchFamily="34" charset="0"/>
              <a:buChar char="•"/>
            </a:pPr>
            <a:r>
              <a:rPr lang="en-GB" sz="2400"/>
              <a:t>All stakeholders understand the role of data and evidence in school and their part in utilising it effectively.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The use of data and evidence is part of ‘normal’ everyday activity. </a:t>
            </a:r>
          </a:p>
          <a:p>
            <a:endParaRPr lang="en-GB" sz="2400"/>
          </a:p>
        </p:txBody>
      </p:sp>
    </p:spTree>
    <p:extLst>
      <p:ext uri="{BB962C8B-B14F-4D97-AF65-F5344CB8AC3E}">
        <p14:creationId xmlns:p14="http://schemas.microsoft.com/office/powerpoint/2010/main" val="35258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1"/>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sp>
        <p:nvSpPr>
          <p:cNvPr id="2" name="TextBox 1">
            <a:extLst>
              <a:ext uri="{FF2B5EF4-FFF2-40B4-BE49-F238E27FC236}">
                <a16:creationId xmlns:a16="http://schemas.microsoft.com/office/drawing/2014/main" id="{BF43AE10-D473-DD40-C253-C8BA49A39722}"/>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The national model of professional learning | Professional Learning | Education Scotland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5"/>
          <a:stretch>
            <a:fillRect/>
          </a:stretch>
        </p:blipFill>
        <p:spPr>
          <a:xfrm>
            <a:off x="6600926" y="1384522"/>
            <a:ext cx="4667250" cy="4667250"/>
          </a:xfrm>
          <a:prstGeom prst="rect">
            <a:avLst/>
          </a:prstGeom>
        </p:spPr>
      </p:pic>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5ACE8B-5E89-A5BD-D307-BDD8648C944E}"/>
              </a:ext>
            </a:extLst>
          </p:cNvPr>
          <p:cNvSpPr txBox="1">
            <a:spLocks noGrp="1"/>
          </p:cNvSpPr>
          <p:nvPr>
            <p:ph type="title" idx="4294967295"/>
          </p:nvPr>
        </p:nvSpPr>
        <p:spPr>
          <a:xfrm>
            <a:off x="597678" y="296237"/>
            <a:ext cx="10996643" cy="1244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An embedded approach – signposting to tracking and monitoring guidance. </a:t>
            </a:r>
          </a:p>
        </p:txBody>
      </p:sp>
      <p:pic>
        <p:nvPicPr>
          <p:cNvPr id="3" name="Picture 2" descr="A QR code that links to the Education Scotland tracking and monitoring resource. ">
            <a:extLst>
              <a:ext uri="{FF2B5EF4-FFF2-40B4-BE49-F238E27FC236}">
                <a16:creationId xmlns:a16="http://schemas.microsoft.com/office/drawing/2014/main" id="{7E0585A2-3B59-A921-D170-E462489E9661}"/>
              </a:ext>
            </a:extLst>
          </p:cNvPr>
          <p:cNvPicPr>
            <a:picLocks noChangeAspect="1"/>
          </p:cNvPicPr>
          <p:nvPr/>
        </p:nvPicPr>
        <p:blipFill>
          <a:blip r:embed="rId3"/>
          <a:stretch>
            <a:fillRect/>
          </a:stretch>
        </p:blipFill>
        <p:spPr>
          <a:xfrm>
            <a:off x="597678" y="1540932"/>
            <a:ext cx="4131732" cy="4131732"/>
          </a:xfrm>
          <a:prstGeom prst="rect">
            <a:avLst/>
          </a:prstGeom>
        </p:spPr>
      </p:pic>
      <p:sp>
        <p:nvSpPr>
          <p:cNvPr id="5" name="TextBox 4">
            <a:extLst>
              <a:ext uri="{FF2B5EF4-FFF2-40B4-BE49-F238E27FC236}">
                <a16:creationId xmlns:a16="http://schemas.microsoft.com/office/drawing/2014/main" id="{C19494BC-EAF0-CAF5-6230-19E2700CA74B}"/>
              </a:ext>
            </a:extLst>
          </p:cNvPr>
          <p:cNvSpPr txBox="1"/>
          <p:nvPr/>
        </p:nvSpPr>
        <p:spPr>
          <a:xfrm>
            <a:off x="834744" y="5508901"/>
            <a:ext cx="3894666" cy="923330"/>
          </a:xfrm>
          <a:prstGeom prst="rect">
            <a:avLst/>
          </a:prstGeom>
          <a:noFill/>
        </p:spPr>
        <p:txBody>
          <a:bodyPr wrap="square">
            <a:spAutoFit/>
          </a:bodyPr>
          <a:lstStyle/>
          <a:p>
            <a:r>
              <a:rPr lang="en-GB">
                <a:hlinkClick r:id="rId4"/>
              </a:rPr>
              <a:t>Resources to support effective tracking and monitoring | Resources | Education Scotland</a:t>
            </a:r>
            <a:endParaRPr lang="en-GB"/>
          </a:p>
        </p:txBody>
      </p:sp>
      <p:pic>
        <p:nvPicPr>
          <p:cNvPr id="7" name="Picture 6" descr="An image of the Education Scotland tracking and monitoring resource. ">
            <a:extLst>
              <a:ext uri="{FF2B5EF4-FFF2-40B4-BE49-F238E27FC236}">
                <a16:creationId xmlns:a16="http://schemas.microsoft.com/office/drawing/2014/main" id="{BD103485-1C58-A5D9-B224-FA6D1D81963F}"/>
              </a:ext>
            </a:extLst>
          </p:cNvPr>
          <p:cNvPicPr>
            <a:picLocks noChangeAspect="1"/>
          </p:cNvPicPr>
          <p:nvPr/>
        </p:nvPicPr>
        <p:blipFill>
          <a:blip r:embed="rId5"/>
          <a:stretch>
            <a:fillRect/>
          </a:stretch>
        </p:blipFill>
        <p:spPr>
          <a:xfrm>
            <a:off x="6095999" y="1209166"/>
            <a:ext cx="5079999" cy="5083133"/>
          </a:xfrm>
          <a:prstGeom prst="rect">
            <a:avLst/>
          </a:prstGeom>
        </p:spPr>
      </p:pic>
    </p:spTree>
    <p:extLst>
      <p:ext uri="{BB962C8B-B14F-4D97-AF65-F5344CB8AC3E}">
        <p14:creationId xmlns:p14="http://schemas.microsoft.com/office/powerpoint/2010/main" val="371235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F8574-3FBC-7698-220C-94C24A3CC6F2}"/>
              </a:ext>
              <a:ext uri="{C183D7F6-B498-43B3-948B-1728B52AA6E4}">
                <adec:decorative xmlns:adec="http://schemas.microsoft.com/office/drawing/2017/decorative" val="1"/>
              </a:ext>
            </a:extLst>
          </p:cNvPr>
          <p:cNvSpPr/>
          <p:nvPr/>
        </p:nvSpPr>
        <p:spPr>
          <a:xfrm>
            <a:off x="558800" y="1049866"/>
            <a:ext cx="3623733"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A. Data is viewed as the role or domain of the leadership team. </a:t>
            </a:r>
          </a:p>
        </p:txBody>
      </p:sp>
      <p:sp>
        <p:nvSpPr>
          <p:cNvPr id="4" name="Rectangle 3">
            <a:extLst>
              <a:ext uri="{FF2B5EF4-FFF2-40B4-BE49-F238E27FC236}">
                <a16:creationId xmlns:a16="http://schemas.microsoft.com/office/drawing/2014/main" id="{D25A25F9-204A-A445-D6F0-3FE4C72C2770}"/>
              </a:ext>
              <a:ext uri="{C183D7F6-B498-43B3-948B-1728B52AA6E4}">
                <adec:decorative xmlns:adec="http://schemas.microsoft.com/office/drawing/2017/decorative" val="1"/>
              </a:ext>
            </a:extLst>
          </p:cNvPr>
          <p:cNvSpPr/>
          <p:nvPr/>
        </p:nvSpPr>
        <p:spPr>
          <a:xfrm>
            <a:off x="4622802" y="1049866"/>
            <a:ext cx="3386667"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B. As a staff we collect a lot of data but are sometimes unsure of the purpose of collecting some of it.</a:t>
            </a:r>
          </a:p>
        </p:txBody>
      </p:sp>
      <p:sp>
        <p:nvSpPr>
          <p:cNvPr id="5" name="Rectangle 4">
            <a:extLst>
              <a:ext uri="{FF2B5EF4-FFF2-40B4-BE49-F238E27FC236}">
                <a16:creationId xmlns:a16="http://schemas.microsoft.com/office/drawing/2014/main" id="{54EFEEC2-58DE-08F8-37C7-238BBA000800}"/>
              </a:ext>
              <a:ext uri="{C183D7F6-B498-43B3-948B-1728B52AA6E4}">
                <adec:decorative xmlns:adec="http://schemas.microsoft.com/office/drawing/2017/decorative" val="1"/>
              </a:ext>
            </a:extLst>
          </p:cNvPr>
          <p:cNvSpPr/>
          <p:nvPr/>
        </p:nvSpPr>
        <p:spPr>
          <a:xfrm>
            <a:off x="8449738" y="1049866"/>
            <a:ext cx="3386667"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C. Learners, families and partners are not involved in data. </a:t>
            </a:r>
          </a:p>
        </p:txBody>
      </p:sp>
      <p:sp>
        <p:nvSpPr>
          <p:cNvPr id="6" name="Rectangle 5">
            <a:extLst>
              <a:ext uri="{FF2B5EF4-FFF2-40B4-BE49-F238E27FC236}">
                <a16:creationId xmlns:a16="http://schemas.microsoft.com/office/drawing/2014/main" id="{7E0E2459-B0EE-F8A4-61B5-71D49D77EED6}"/>
              </a:ext>
              <a:ext uri="{C183D7F6-B498-43B3-948B-1728B52AA6E4}">
                <adec:decorative xmlns:adec="http://schemas.microsoft.com/office/drawing/2017/decorative" val="1"/>
              </a:ext>
            </a:extLst>
          </p:cNvPr>
          <p:cNvSpPr/>
          <p:nvPr/>
        </p:nvSpPr>
        <p:spPr>
          <a:xfrm>
            <a:off x="558800" y="4013200"/>
            <a:ext cx="3623733"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D. Data systems and processes are unreliable, inconsistently used or inaccurate.</a:t>
            </a:r>
          </a:p>
        </p:txBody>
      </p:sp>
      <p:sp>
        <p:nvSpPr>
          <p:cNvPr id="7" name="Rectangle 6">
            <a:extLst>
              <a:ext uri="{FF2B5EF4-FFF2-40B4-BE49-F238E27FC236}">
                <a16:creationId xmlns:a16="http://schemas.microsoft.com/office/drawing/2014/main" id="{D4FE33E1-0787-1080-3B05-1562602F61ED}"/>
              </a:ext>
              <a:ext uri="{C183D7F6-B498-43B3-948B-1728B52AA6E4}">
                <adec:decorative xmlns:adec="http://schemas.microsoft.com/office/drawing/2017/decorative" val="1"/>
              </a:ext>
            </a:extLst>
          </p:cNvPr>
          <p:cNvSpPr/>
          <p:nvPr/>
        </p:nvSpPr>
        <p:spPr>
          <a:xfrm>
            <a:off x="4622802" y="3979333"/>
            <a:ext cx="3386667"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E. We feel as if we have a lot of data but are unsure how to use it – data paralysis. </a:t>
            </a:r>
          </a:p>
        </p:txBody>
      </p:sp>
      <p:sp>
        <p:nvSpPr>
          <p:cNvPr id="8" name="Rectangle 7">
            <a:extLst>
              <a:ext uri="{FF2B5EF4-FFF2-40B4-BE49-F238E27FC236}">
                <a16:creationId xmlns:a16="http://schemas.microsoft.com/office/drawing/2014/main" id="{DD076FBA-4056-D3A8-7396-4CC5F87A9618}"/>
              </a:ext>
              <a:ext uri="{C183D7F6-B498-43B3-948B-1728B52AA6E4}">
                <adec:decorative xmlns:adec="http://schemas.microsoft.com/office/drawing/2017/decorative" val="1"/>
              </a:ext>
            </a:extLst>
          </p:cNvPr>
          <p:cNvSpPr/>
          <p:nvPr/>
        </p:nvSpPr>
        <p:spPr>
          <a:xfrm>
            <a:off x="8449738" y="3979332"/>
            <a:ext cx="3386667"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F. Data is gathered and analysed but it is not used to effectively improve outcomes – planning, ongoing tracking and evaluation. </a:t>
            </a:r>
          </a:p>
        </p:txBody>
      </p:sp>
      <p:sp>
        <p:nvSpPr>
          <p:cNvPr id="9" name="Title 8" descr="Data culture challenges activity">
            <a:extLst>
              <a:ext uri="{FF2B5EF4-FFF2-40B4-BE49-F238E27FC236}">
                <a16:creationId xmlns:a16="http://schemas.microsoft.com/office/drawing/2014/main" id="{13EE4D88-5EE9-60D6-9EA6-087884062020}"/>
              </a:ext>
            </a:extLst>
          </p:cNvPr>
          <p:cNvSpPr txBox="1">
            <a:spLocks noGrp="1"/>
          </p:cNvSpPr>
          <p:nvPr>
            <p:ph type="title" idx="4294967295"/>
          </p:nvPr>
        </p:nvSpPr>
        <p:spPr>
          <a:xfrm>
            <a:off x="457200" y="270933"/>
            <a:ext cx="657449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Data culture challenges activity</a:t>
            </a:r>
          </a:p>
        </p:txBody>
      </p:sp>
      <p:pic>
        <p:nvPicPr>
          <p:cNvPr id="10" name="Picture 9" descr="Task icon">
            <a:extLst>
              <a:ext uri="{FF2B5EF4-FFF2-40B4-BE49-F238E27FC236}">
                <a16:creationId xmlns:a16="http://schemas.microsoft.com/office/drawing/2014/main" id="{8B8488D6-DEAE-3F9E-379F-E5D658D4606E}"/>
              </a:ext>
            </a:extLst>
          </p:cNvPr>
          <p:cNvPicPr>
            <a:picLocks noChangeAspect="1"/>
          </p:cNvPicPr>
          <p:nvPr/>
        </p:nvPicPr>
        <p:blipFill>
          <a:blip r:embed="rId3"/>
          <a:stretch>
            <a:fillRect/>
          </a:stretch>
        </p:blipFill>
        <p:spPr>
          <a:xfrm>
            <a:off x="10288557" y="156567"/>
            <a:ext cx="1547848" cy="893299"/>
          </a:xfrm>
          <a:prstGeom prst="rect">
            <a:avLst/>
          </a:prstGeom>
        </p:spPr>
      </p:pic>
    </p:spTree>
    <p:extLst>
      <p:ext uri="{BB962C8B-B14F-4D97-AF65-F5344CB8AC3E}">
        <p14:creationId xmlns:p14="http://schemas.microsoft.com/office/powerpoint/2010/main" val="361073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ms">
            <a:extLst>
              <a:ext uri="{FF2B5EF4-FFF2-40B4-BE49-F238E27FC236}">
                <a16:creationId xmlns:a16="http://schemas.microsoft.com/office/drawing/2014/main" id="{9816AC0C-D4D6-541E-F8ED-3CDE5112BCA8}"/>
              </a:ext>
            </a:extLst>
          </p:cNvPr>
          <p:cNvSpPr>
            <a:spLocks noGrp="1"/>
          </p:cNvSpPr>
          <p:nvPr>
            <p:ph type="title"/>
          </p:nvPr>
        </p:nvSpPr>
        <p:spPr>
          <a:xfrm>
            <a:off x="838200" y="365126"/>
            <a:ext cx="10515600" cy="922840"/>
          </a:xfrm>
        </p:spPr>
        <p:txBody>
          <a:bodyPr>
            <a:normAutofit/>
          </a:bodyPr>
          <a:lstStyle/>
          <a:p>
            <a:r>
              <a:rPr lang="en-GB" sz="4000" b="1"/>
              <a:t>Aims Review</a:t>
            </a:r>
          </a:p>
        </p:txBody>
      </p:sp>
      <p:sp>
        <p:nvSpPr>
          <p:cNvPr id="3" name="TextBox 2">
            <a:extLst>
              <a:ext uri="{FF2B5EF4-FFF2-40B4-BE49-F238E27FC236}">
                <a16:creationId xmlns:a16="http://schemas.microsoft.com/office/drawing/2014/main" id="{CAD7CDFD-C5FE-C5DF-2580-D4E96A835869}"/>
              </a:ext>
            </a:extLst>
          </p:cNvPr>
          <p:cNvSpPr txBox="1"/>
          <p:nvPr/>
        </p:nvSpPr>
        <p:spPr>
          <a:xfrm>
            <a:off x="1032934" y="1905506"/>
            <a:ext cx="5283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national guidance and research,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an effective data culture may look like,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key considerations when developing a positive data culture,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Improving a data culture scenarios. </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227" y="1287965"/>
            <a:ext cx="4086923" cy="4086923"/>
          </a:xfrm>
          <a:prstGeom prst="rect">
            <a:avLst/>
          </a:prstGeom>
        </p:spPr>
      </p:pic>
    </p:spTree>
    <p:extLst>
      <p:ext uri="{BB962C8B-B14F-4D97-AF65-F5344CB8AC3E}">
        <p14:creationId xmlns:p14="http://schemas.microsoft.com/office/powerpoint/2010/main" val="7608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flection Activity">
            <a:extLst>
              <a:ext uri="{FF2B5EF4-FFF2-40B4-BE49-F238E27FC236}">
                <a16:creationId xmlns:a16="http://schemas.microsoft.com/office/drawing/2014/main" id="{7EA0D0D9-EB16-6693-1DBA-A48D9F2FD94C}"/>
              </a:ext>
            </a:extLst>
          </p:cNvPr>
          <p:cNvSpPr>
            <a:spLocks noGrp="1"/>
          </p:cNvSpPr>
          <p:nvPr>
            <p:ph type="title"/>
          </p:nvPr>
        </p:nvSpPr>
        <p:spPr>
          <a:xfrm>
            <a:off x="558804" y="219604"/>
            <a:ext cx="10515600" cy="762530"/>
          </a:xfrm>
        </p:spPr>
        <p:txBody>
          <a:bodyPr>
            <a:normAutofit/>
          </a:bodyPr>
          <a:lstStyle/>
          <a:p>
            <a:r>
              <a:rPr lang="en-GB" sz="4000" b="1">
                <a:cs typeface="Arial"/>
              </a:rPr>
              <a:t>Reflection activity</a:t>
            </a:r>
            <a:endParaRPr lang="en-GB" sz="4000" b="1"/>
          </a:p>
        </p:txBody>
      </p:sp>
      <p:graphicFrame>
        <p:nvGraphicFramePr>
          <p:cNvPr id="4" name="Table 3">
            <a:extLst>
              <a:ext uri="{FF2B5EF4-FFF2-40B4-BE49-F238E27FC236}">
                <a16:creationId xmlns:a16="http://schemas.microsoft.com/office/drawing/2014/main" id="{D3B28D56-4124-A754-3F41-5C54597A9B8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1922436"/>
              </p:ext>
            </p:extLst>
          </p:nvPr>
        </p:nvGraphicFramePr>
        <p:xfrm>
          <a:off x="558804" y="1108816"/>
          <a:ext cx="11074392" cy="5255260"/>
        </p:xfrm>
        <a:graphic>
          <a:graphicData uri="http://schemas.openxmlformats.org/drawingml/2006/table">
            <a:tbl>
              <a:tblPr firstRow="1" bandRow="1">
                <a:tableStyleId>{8A107856-5554-42FB-B03E-39F5DBC370BA}</a:tableStyleId>
              </a:tblPr>
              <a:tblGrid>
                <a:gridCol w="3149596">
                  <a:extLst>
                    <a:ext uri="{9D8B030D-6E8A-4147-A177-3AD203B41FA5}">
                      <a16:colId xmlns:a16="http://schemas.microsoft.com/office/drawing/2014/main" val="2304572455"/>
                    </a:ext>
                  </a:extLst>
                </a:gridCol>
                <a:gridCol w="897467">
                  <a:extLst>
                    <a:ext uri="{9D8B030D-6E8A-4147-A177-3AD203B41FA5}">
                      <a16:colId xmlns:a16="http://schemas.microsoft.com/office/drawing/2014/main" val="3283123887"/>
                    </a:ext>
                  </a:extLst>
                </a:gridCol>
                <a:gridCol w="914400">
                  <a:extLst>
                    <a:ext uri="{9D8B030D-6E8A-4147-A177-3AD203B41FA5}">
                      <a16:colId xmlns:a16="http://schemas.microsoft.com/office/drawing/2014/main" val="2633966509"/>
                    </a:ext>
                  </a:extLst>
                </a:gridCol>
                <a:gridCol w="965200">
                  <a:extLst>
                    <a:ext uri="{9D8B030D-6E8A-4147-A177-3AD203B41FA5}">
                      <a16:colId xmlns:a16="http://schemas.microsoft.com/office/drawing/2014/main" val="3376509607"/>
                    </a:ext>
                  </a:extLst>
                </a:gridCol>
                <a:gridCol w="795866">
                  <a:extLst>
                    <a:ext uri="{9D8B030D-6E8A-4147-A177-3AD203B41FA5}">
                      <a16:colId xmlns:a16="http://schemas.microsoft.com/office/drawing/2014/main" val="2761006827"/>
                    </a:ext>
                  </a:extLst>
                </a:gridCol>
                <a:gridCol w="999067">
                  <a:extLst>
                    <a:ext uri="{9D8B030D-6E8A-4147-A177-3AD203B41FA5}">
                      <a16:colId xmlns:a16="http://schemas.microsoft.com/office/drawing/2014/main" val="1897110314"/>
                    </a:ext>
                  </a:extLst>
                </a:gridCol>
                <a:gridCol w="762000">
                  <a:extLst>
                    <a:ext uri="{9D8B030D-6E8A-4147-A177-3AD203B41FA5}">
                      <a16:colId xmlns:a16="http://schemas.microsoft.com/office/drawing/2014/main" val="477511353"/>
                    </a:ext>
                  </a:extLst>
                </a:gridCol>
                <a:gridCol w="2590796">
                  <a:extLst>
                    <a:ext uri="{9D8B030D-6E8A-4147-A177-3AD203B41FA5}">
                      <a16:colId xmlns:a16="http://schemas.microsoft.com/office/drawing/2014/main" val="1877541566"/>
                    </a:ext>
                  </a:extLst>
                </a:gridCol>
              </a:tblGrid>
              <a:tr h="591820">
                <a:tc>
                  <a:txBody>
                    <a:bodyPr/>
                    <a:lstStyle/>
                    <a:p>
                      <a:pPr algn="ctr"/>
                      <a:r>
                        <a:rPr lang="en-GB"/>
                        <a:t>Area</a:t>
                      </a:r>
                    </a:p>
                  </a:txBody>
                  <a:tcPr/>
                </a:tc>
                <a:tc>
                  <a:txBody>
                    <a:bodyPr/>
                    <a:lstStyle/>
                    <a:p>
                      <a:pPr algn="ctr"/>
                      <a:r>
                        <a:rPr lang="en-GB"/>
                        <a:t>0</a:t>
                      </a:r>
                    </a:p>
                  </a:txBody>
                  <a:tcPr/>
                </a:tc>
                <a:tc>
                  <a:txBody>
                    <a:bodyPr/>
                    <a:lstStyle/>
                    <a:p>
                      <a:pPr algn="ctr"/>
                      <a:r>
                        <a:rPr lang="en-GB"/>
                        <a:t>1</a:t>
                      </a:r>
                    </a:p>
                  </a:txBody>
                  <a:tcPr/>
                </a:tc>
                <a:tc>
                  <a:txBody>
                    <a:bodyPr/>
                    <a:lstStyle/>
                    <a:p>
                      <a:pPr algn="ctr"/>
                      <a:r>
                        <a:rPr lang="en-GB"/>
                        <a:t>2</a:t>
                      </a:r>
                    </a:p>
                  </a:txBody>
                  <a:tcPr/>
                </a:tc>
                <a:tc>
                  <a:txBody>
                    <a:bodyPr/>
                    <a:lstStyle/>
                    <a:p>
                      <a:pPr algn="ctr"/>
                      <a:r>
                        <a:rPr lang="en-GB"/>
                        <a:t>3</a:t>
                      </a:r>
                    </a:p>
                  </a:txBody>
                  <a:tcPr/>
                </a:tc>
                <a:tc>
                  <a:txBody>
                    <a:bodyPr/>
                    <a:lstStyle/>
                    <a:p>
                      <a:pPr algn="ctr"/>
                      <a:r>
                        <a:rPr lang="en-GB"/>
                        <a:t>4</a:t>
                      </a:r>
                    </a:p>
                  </a:txBody>
                  <a:tcPr/>
                </a:tc>
                <a:tc>
                  <a:txBody>
                    <a:bodyPr/>
                    <a:lstStyle/>
                    <a:p>
                      <a:pPr algn="ctr"/>
                      <a:r>
                        <a:rPr lang="en-GB"/>
                        <a:t>5</a:t>
                      </a:r>
                    </a:p>
                  </a:txBody>
                  <a:tcPr/>
                </a:tc>
                <a:tc>
                  <a:txBody>
                    <a:bodyPr/>
                    <a:lstStyle/>
                    <a:p>
                      <a:pPr algn="ctr"/>
                      <a:r>
                        <a:rPr lang="en-GB"/>
                        <a:t>Actions?</a:t>
                      </a:r>
                    </a:p>
                  </a:txBody>
                  <a:tcPr/>
                </a:tc>
                <a:extLst>
                  <a:ext uri="{0D108BD9-81ED-4DB2-BD59-A6C34878D82A}">
                    <a16:rowId xmlns:a16="http://schemas.microsoft.com/office/drawing/2014/main" val="2245968060"/>
                  </a:ext>
                </a:extLst>
              </a:tr>
              <a:tr h="591820">
                <a:tc>
                  <a:txBody>
                    <a:bodyPr/>
                    <a:lstStyle/>
                    <a:p>
                      <a:r>
                        <a:rPr lang="en-GB" b="1"/>
                        <a:t>Clear and applied policy and guidance</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1385015"/>
                  </a:ext>
                </a:extLst>
              </a:tr>
              <a:tr h="591820">
                <a:tc>
                  <a:txBody>
                    <a:bodyPr/>
                    <a:lstStyle/>
                    <a:p>
                      <a:r>
                        <a:rPr lang="en-GB" b="1"/>
                        <a:t>Effective data training and development</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98820569"/>
                  </a:ext>
                </a:extLst>
              </a:tr>
              <a:tr h="591820">
                <a:tc>
                  <a:txBody>
                    <a:bodyPr/>
                    <a:lstStyle/>
                    <a:p>
                      <a:r>
                        <a:rPr lang="en-GB" b="1"/>
                        <a:t>Established roles and responsibilities</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88040337"/>
                  </a:ext>
                </a:extLst>
              </a:tr>
              <a:tr h="591820">
                <a:tc>
                  <a:txBody>
                    <a:bodyPr/>
                    <a:lstStyle/>
                    <a:p>
                      <a:r>
                        <a:rPr lang="en-GB" b="1"/>
                        <a:t>Regular collaboration / data dialogue opportunities</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37317657"/>
                  </a:ext>
                </a:extLst>
              </a:tr>
              <a:tr h="591820">
                <a:tc>
                  <a:txBody>
                    <a:bodyPr/>
                    <a:lstStyle/>
                    <a:p>
                      <a:r>
                        <a:rPr lang="en-GB" b="1"/>
                        <a:t>High challenge and low threat environment – psychological safety around data</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07939932"/>
                  </a:ext>
                </a:extLst>
              </a:tr>
              <a:tr h="591820">
                <a:tc>
                  <a:txBody>
                    <a:bodyPr/>
                    <a:lstStyle/>
                    <a:p>
                      <a:r>
                        <a:rPr lang="en-GB" b="1"/>
                        <a:t>Data and evidence is embedded in everything we do – being data informed is ‘the norm’ for all staff.</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13678629"/>
                  </a:ext>
                </a:extLst>
              </a:tr>
            </a:tbl>
          </a:graphicData>
        </a:graphic>
      </p:graphicFrame>
      <p:pic>
        <p:nvPicPr>
          <p:cNvPr id="5" name="Picture 4" descr="Task icon">
            <a:extLst>
              <a:ext uri="{FF2B5EF4-FFF2-40B4-BE49-F238E27FC236}">
                <a16:creationId xmlns:a16="http://schemas.microsoft.com/office/drawing/2014/main" id="{2C36C580-0BE2-CCC8-60E6-7E9D4490137B}"/>
              </a:ext>
            </a:extLst>
          </p:cNvPr>
          <p:cNvPicPr>
            <a:picLocks noChangeAspect="1"/>
          </p:cNvPicPr>
          <p:nvPr/>
        </p:nvPicPr>
        <p:blipFill>
          <a:blip r:embed="rId3"/>
          <a:stretch>
            <a:fillRect/>
          </a:stretch>
        </p:blipFill>
        <p:spPr>
          <a:xfrm>
            <a:off x="10085348" y="47274"/>
            <a:ext cx="1547848" cy="893299"/>
          </a:xfrm>
          <a:prstGeom prst="rect">
            <a:avLst/>
          </a:prstGeom>
        </p:spPr>
      </p:pic>
    </p:spTree>
    <p:extLst>
      <p:ext uri="{BB962C8B-B14F-4D97-AF65-F5344CB8AC3E}">
        <p14:creationId xmlns:p14="http://schemas.microsoft.com/office/powerpoint/2010/main" val="203296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905498"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39445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Lst>
          </p:cNvPr>
          <p:cNvSpPr>
            <a:spLocks noGrp="1"/>
          </p:cNvSpPr>
          <p:nvPr>
            <p:ph type="title"/>
          </p:nvPr>
        </p:nvSpPr>
        <p:spPr/>
        <p:txBody>
          <a:bodyPr>
            <a:normAutofit/>
          </a:bodyPr>
          <a:lstStyle/>
          <a:p>
            <a:r>
              <a:rPr kumimoji="0" lang="en-GB" sz="4000" b="1" i="0" u="none" strike="noStrike" kern="0" cap="none" spc="0" normalizeH="0" baseline="0" noProof="0">
                <a:ln>
                  <a:noFill/>
                </a:ln>
                <a:effectLst/>
                <a:uLnTx/>
                <a:uFillTx/>
                <a:ea typeface="+mj-ea"/>
                <a:cs typeface="Arial"/>
              </a:rPr>
              <a:t>Draft Group Agreement and Protocols</a:t>
            </a:r>
            <a:endParaRPr lang="en-GB" sz="4000"/>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a:ea typeface="+mn-lt"/>
                <a:cs typeface="+mn-lt"/>
              </a:rPr>
              <a:t>Work together</a:t>
            </a:r>
          </a:p>
          <a:p>
            <a:pPr marL="342900" indent="-342900">
              <a:buChar char="•"/>
            </a:pPr>
            <a:r>
              <a:rPr lang="en-GB" sz="2400">
                <a:ea typeface="+mn-lt"/>
                <a:cs typeface="+mn-lt"/>
              </a:rPr>
              <a:t>Learn from, with, and on behalf of each other.</a:t>
            </a:r>
          </a:p>
          <a:p>
            <a:pPr marL="342900" indent="-342900">
              <a:buChar char="•"/>
            </a:pPr>
            <a:r>
              <a:rPr lang="en-GB" sz="2400">
                <a:ea typeface="+mn-lt"/>
                <a:cs typeface="+mn-lt"/>
              </a:rPr>
              <a:t>Create a safe</a:t>
            </a:r>
            <a:r>
              <a:rPr lang="en-GB" sz="2400">
                <a:cs typeface="Arial"/>
              </a:rPr>
              <a:t> space to share ideas and build learning.</a:t>
            </a:r>
          </a:p>
          <a:p>
            <a:pPr marL="342900" indent="-342900">
              <a:buChar char="•"/>
            </a:pPr>
            <a:r>
              <a:rPr lang="en-GB" sz="2400">
                <a:cs typeface="Arial"/>
              </a:rPr>
              <a:t>Agree that everyone is an equal and valued participant.</a:t>
            </a:r>
          </a:p>
          <a:p>
            <a:pPr marL="342900" indent="-342900">
              <a:buChar char="•"/>
            </a:pPr>
            <a:r>
              <a:rPr lang="en-GB" sz="2400">
                <a:cs typeface="Arial"/>
              </a:rPr>
              <a:t>Remain in the room (emails and phone protocol)</a:t>
            </a:r>
          </a:p>
          <a:p>
            <a:endParaRPr lang="en-GB" sz="2400" b="1">
              <a:solidFill>
                <a:srgbClr val="000000"/>
              </a:solidFill>
              <a:cs typeface="Arial"/>
            </a:endParaRPr>
          </a:p>
          <a:p>
            <a:endParaRPr lang="en-GB" sz="2400" b="1">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Lst>
          </p:cNvPr>
          <p:cNvSpPr txBox="1">
            <a:spLocks noGrp="1"/>
          </p:cNvSpPr>
          <p:nvPr>
            <p:ph type="title" idx="4294967295"/>
          </p:nvPr>
        </p:nvSpPr>
        <p:spPr>
          <a:xfrm>
            <a:off x="705925" y="468391"/>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Arial"/>
              </a:rPr>
              <a:t>Connector</a:t>
            </a:r>
            <a:endParaRPr kumimoji="0" lang="en-GB" sz="4000" b="0" i="0" u="none" strike="noStrike" kern="1200" cap="none" spc="0" normalizeH="0" baseline="0" noProof="0">
              <a:ln>
                <a:noFill/>
              </a:ln>
              <a:solidFill>
                <a:schemeClr val="tx1"/>
              </a:solidFill>
              <a:effectLst/>
              <a:uLnTx/>
              <a:uFillTx/>
              <a:latin typeface="+mj-lt"/>
              <a:ea typeface="+mn-ea"/>
              <a:cs typeface="+mn-cs"/>
            </a:endParaRP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705925" y="1606980"/>
            <a:ext cx="3218967" cy="3828620"/>
          </a:xfrm>
          <a:prstGeom prst="rect">
            <a:avLst/>
          </a:prstGeom>
        </p:spPr>
      </p:pic>
      <p:sp>
        <p:nvSpPr>
          <p:cNvPr id="8" name="TextBox 7">
            <a:extLst>
              <a:ext uri="{FF2B5EF4-FFF2-40B4-BE49-F238E27FC236}">
                <a16:creationId xmlns:a16="http://schemas.microsoft.com/office/drawing/2014/main" id="{51CB9AAC-0113-0979-7097-6CD6139BEED4}"/>
              </a:ext>
            </a:extLst>
          </p:cNvPr>
          <p:cNvSpPr txBox="1"/>
          <p:nvPr/>
        </p:nvSpPr>
        <p:spPr>
          <a:xfrm>
            <a:off x="5609064" y="2319325"/>
            <a:ext cx="4386146" cy="3046988"/>
          </a:xfrm>
          <a:prstGeom prst="rect">
            <a:avLst/>
          </a:prstGeom>
          <a:noFill/>
        </p:spPr>
        <p:txBody>
          <a:bodyPr wrap="square">
            <a:spAutoFit/>
          </a:bodyPr>
          <a:lstStyle/>
          <a:p>
            <a:r>
              <a:rPr lang="en-GB" sz="2400">
                <a:solidFill>
                  <a:schemeClr val="tx1"/>
                </a:solidFill>
                <a:cs typeface="Arial"/>
              </a:rPr>
              <a:t>In groups/pairs share a good book recommendation. It can be something you have read recently or an all-time favourite.  Please share the name of the book and a brief explanation of why you  enjoyed it. </a:t>
            </a:r>
          </a:p>
          <a:p>
            <a:endParaRPr lang="en-GB" sz="2400">
              <a:solidFill>
                <a:schemeClr val="tx1"/>
              </a:solidFill>
              <a:cs typeface="Arial"/>
            </a:endParaRP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Lst>
          </p:cNvPr>
          <p:cNvSpPr>
            <a:spLocks noGrp="1"/>
          </p:cNvSpPr>
          <p:nvPr>
            <p:ph type="title"/>
          </p:nvPr>
        </p:nvSpPr>
        <p:spPr>
          <a:xfrm>
            <a:off x="888999" y="460187"/>
            <a:ext cx="1837266" cy="1325563"/>
          </a:xfrm>
        </p:spPr>
        <p:txBody>
          <a:bodyPr>
            <a:normAutofit/>
          </a:bodyPr>
          <a:lstStyle/>
          <a:p>
            <a:r>
              <a:rPr lang="en-GB" sz="4000" b="1"/>
              <a:t>Re-cap</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999" y="2510367"/>
            <a:ext cx="1837266" cy="1837266"/>
          </a:xfrm>
          <a:prstGeom prst="rect">
            <a:avLst/>
          </a:prstGeom>
        </p:spPr>
      </p:pic>
      <p:sp>
        <p:nvSpPr>
          <p:cNvPr id="4" name="TextBox 3">
            <a:extLst>
              <a:ext uri="{FF2B5EF4-FFF2-40B4-BE49-F238E27FC236}">
                <a16:creationId xmlns:a16="http://schemas.microsoft.com/office/drawing/2014/main" id="{5905630E-D9E4-4FB4-E627-F5C240CBBDDB}"/>
              </a:ext>
            </a:extLst>
          </p:cNvPr>
          <p:cNvSpPr txBox="1"/>
          <p:nvPr/>
        </p:nvSpPr>
        <p:spPr>
          <a:xfrm>
            <a:off x="3001432" y="1447084"/>
            <a:ext cx="8733367"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3 we looked at the importance of developing effective data systems and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4 we looked at ways to analyse data from a range of sources including contextual, attainment and comparator data. </a:t>
            </a:r>
          </a:p>
        </p:txBody>
      </p:sp>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Lst>
          </p:cNvPr>
          <p:cNvSpPr>
            <a:spLocks noGrp="1"/>
          </p:cNvSpPr>
          <p:nvPr>
            <p:ph type="title"/>
          </p:nvPr>
        </p:nvSpPr>
        <p:spPr/>
        <p:txBody>
          <a:bodyPr>
            <a:normAutofit/>
          </a:bodyPr>
          <a:lstStyle/>
          <a:p>
            <a:r>
              <a:rPr lang="en-GB" sz="4000" b="1"/>
              <a:t>Aims</a:t>
            </a:r>
          </a:p>
        </p:txBody>
      </p:sp>
      <p:sp>
        <p:nvSpPr>
          <p:cNvPr id="3" name="TextBox 2">
            <a:extLst>
              <a:ext uri="{FF2B5EF4-FFF2-40B4-BE49-F238E27FC236}">
                <a16:creationId xmlns:a16="http://schemas.microsoft.com/office/drawing/2014/main" id="{CAD7CDFD-C5FE-C5DF-2580-D4E96A835869}"/>
              </a:ext>
            </a:extLst>
          </p:cNvPr>
          <p:cNvSpPr txBox="1"/>
          <p:nvPr/>
        </p:nvSpPr>
        <p:spPr>
          <a:xfrm>
            <a:off x="1032934" y="1905506"/>
            <a:ext cx="5283200" cy="3046988"/>
          </a:xfrm>
          <a:prstGeom prst="rect">
            <a:avLst/>
          </a:prstGeom>
          <a:noFill/>
        </p:spPr>
        <p:txBody>
          <a:bodyPr wrap="square" rtlCol="0">
            <a:spAutoFit/>
          </a:bodyPr>
          <a:lstStyle/>
          <a:p>
            <a:r>
              <a:rPr lang="en-GB" sz="2400"/>
              <a:t>In this workshop we will consider:</a:t>
            </a:r>
          </a:p>
          <a:p>
            <a:endParaRPr lang="en-GB" sz="2400"/>
          </a:p>
          <a:p>
            <a:pPr marL="285750" indent="-285750">
              <a:buFont typeface="Arial" panose="020B0604020202020204" pitchFamily="34" charset="0"/>
              <a:buChar char="•"/>
            </a:pPr>
            <a:r>
              <a:rPr lang="en-GB" sz="2400"/>
              <a:t>national guidance and research, </a:t>
            </a:r>
          </a:p>
          <a:p>
            <a:pPr marL="285750" indent="-285750">
              <a:buFont typeface="Arial" panose="020B0604020202020204" pitchFamily="34" charset="0"/>
              <a:buChar char="•"/>
            </a:pPr>
            <a:r>
              <a:rPr lang="en-GB" sz="2400"/>
              <a:t>what an effective data culture may look like, </a:t>
            </a:r>
          </a:p>
          <a:p>
            <a:pPr marL="285750" indent="-285750">
              <a:buFont typeface="Arial" panose="020B0604020202020204" pitchFamily="34" charset="0"/>
              <a:buChar char="•"/>
            </a:pPr>
            <a:r>
              <a:rPr lang="en-GB" sz="2400"/>
              <a:t>key considerations when developing a positive data culture, and</a:t>
            </a:r>
          </a:p>
          <a:p>
            <a:pPr marL="285750" indent="-285750">
              <a:buFont typeface="Arial" panose="020B0604020202020204" pitchFamily="34" charset="0"/>
              <a:buChar char="•"/>
            </a:pPr>
            <a:r>
              <a:rPr lang="en-GB" sz="2400"/>
              <a:t>improving a data culture scenarios. </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227" y="1287965"/>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Content coverage</a:t>
            </a:r>
          </a:p>
        </p:txBody>
      </p:sp>
      <p:graphicFrame>
        <p:nvGraphicFramePr>
          <p:cNvPr id="3" name="Diagram 2" descr="This is a smart art diagram containing the content coverage of the workshop. The writing says. &#10;National guidance and research&#10;Defining a positive data culture&#10;Key considerations&#10;Scenarios activity&#10;Reflection and feedback&#10;">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3803362021"/>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CE0656-A6F0-B09C-1857-BF63B4892483}"/>
              </a:ext>
            </a:extLst>
          </p:cNvPr>
          <p:cNvSpPr txBox="1">
            <a:spLocks noGrp="1"/>
          </p:cNvSpPr>
          <p:nvPr>
            <p:ph type="title" idx="4294967295"/>
          </p:nvPr>
        </p:nvSpPr>
        <p:spPr>
          <a:xfrm>
            <a:off x="508000" y="208332"/>
            <a:ext cx="7953922" cy="1244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Culture quotes </a:t>
            </a:r>
          </a:p>
        </p:txBody>
      </p:sp>
      <p:graphicFrame>
        <p:nvGraphicFramePr>
          <p:cNvPr id="3" name="Diagram 2" descr="quotes in smart art:  &#10;It’s a butterfly effect. In positive cultures, the most effective teachers talk to each other about teaching, learning and assessment.&#10;Sir Tim Brighouse &#10;In a healthy school culture, data is information, not condemnation.&#10;Anthony Muhammad&#10;When a culture is strong people work with each other for each other. A culture is weak when people work against each other for themselves.  &#10;Simon Sinek My definition of a good culture is just one that is consistent between what it thinks, what it says and how people act. I think the frustration and dissatisfaction most people have is from inconsistency. &#10;Bob Glazer&#10;">
            <a:extLst>
              <a:ext uri="{FF2B5EF4-FFF2-40B4-BE49-F238E27FC236}">
                <a16:creationId xmlns:a16="http://schemas.microsoft.com/office/drawing/2014/main" id="{EF3D899E-46DE-3F65-1359-42F5572C18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8873355"/>
              </p:ext>
            </p:extLst>
          </p:nvPr>
        </p:nvGraphicFramePr>
        <p:xfrm>
          <a:off x="508000" y="956733"/>
          <a:ext cx="10803467" cy="561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ask icon">
            <a:extLst>
              <a:ext uri="{FF2B5EF4-FFF2-40B4-BE49-F238E27FC236}">
                <a16:creationId xmlns:a16="http://schemas.microsoft.com/office/drawing/2014/main" id="{552857DF-13CE-1D43-5A17-D348C7494A18}"/>
              </a:ext>
            </a:extLst>
          </p:cNvPr>
          <p:cNvPicPr>
            <a:picLocks noChangeAspect="1"/>
          </p:cNvPicPr>
          <p:nvPr/>
        </p:nvPicPr>
        <p:blipFill>
          <a:blip r:embed="rId8"/>
          <a:stretch>
            <a:fillRect/>
          </a:stretch>
        </p:blipFill>
        <p:spPr>
          <a:xfrm>
            <a:off x="10683731" y="157533"/>
            <a:ext cx="1237336" cy="960067"/>
          </a:xfrm>
          <a:prstGeom prst="rect">
            <a:avLst/>
          </a:prstGeom>
        </p:spPr>
      </p:pic>
    </p:spTree>
    <p:extLst>
      <p:ext uri="{BB962C8B-B14F-4D97-AF65-F5344CB8AC3E}">
        <p14:creationId xmlns:p14="http://schemas.microsoft.com/office/powerpoint/2010/main" val="415908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276418" y="341846"/>
            <a:ext cx="10657030" cy="700094"/>
          </a:xfrm>
        </p:spPr>
        <p:txBody>
          <a:bodyPr anchor="t">
            <a:noAutofit/>
          </a:bodyPr>
          <a:lstStyle/>
          <a:p>
            <a:r>
              <a:rPr lang="en-GB" sz="4000" b="1">
                <a:solidFill>
                  <a:schemeClr val="tx1"/>
                </a:solidFill>
                <a:cs typeface="Arial"/>
              </a:rPr>
              <a:t>GTCS Standard for Full Registration and Career Long Professional Learning</a:t>
            </a:r>
          </a:p>
        </p:txBody>
      </p:sp>
      <p:sp>
        <p:nvSpPr>
          <p:cNvPr id="5" name="TextBox 4">
            <a:extLst>
              <a:ext uri="{FF2B5EF4-FFF2-40B4-BE49-F238E27FC236}">
                <a16:creationId xmlns:a16="http://schemas.microsoft.com/office/drawing/2014/main" id="{AB0E22A3-8E7F-78E1-DD7B-2FC22595753A}"/>
              </a:ext>
            </a:extLst>
          </p:cNvPr>
          <p:cNvSpPr txBox="1"/>
          <p:nvPr/>
        </p:nvSpPr>
        <p:spPr>
          <a:xfrm>
            <a:off x="276418" y="1696544"/>
            <a:ext cx="9663928" cy="4524315"/>
          </a:xfrm>
          <a:prstGeom prst="rect">
            <a:avLst/>
          </a:prstGeom>
          <a:noFill/>
        </p:spPr>
        <p:txBody>
          <a:bodyPr wrap="square" lIns="91440" tIns="45720" rIns="91440" bIns="45720" rtlCol="0" anchor="t">
            <a:spAutoFit/>
          </a:bodyPr>
          <a:lstStyle/>
          <a:p>
            <a:pPr>
              <a:defRPr/>
            </a:pPr>
            <a:r>
              <a:rPr lang="en-GB" sz="2400">
                <a:ea typeface="+mn-lt"/>
                <a:cs typeface="+mn-lt"/>
              </a:rPr>
              <a:t>Curriculum and Pedagogy </a:t>
            </a:r>
          </a:p>
          <a:p>
            <a:pPr>
              <a:defRPr/>
            </a:pPr>
            <a:endParaRPr lang="en-GB" sz="2400">
              <a:ea typeface="+mn-lt"/>
              <a:cs typeface="+mn-lt"/>
            </a:endParaRPr>
          </a:p>
          <a:p>
            <a:pPr marL="342900" indent="-342900">
              <a:buFont typeface="Arial" panose="020B0604020202020204" pitchFamily="34" charset="0"/>
              <a:buChar char="•"/>
              <a:defRPr/>
            </a:pPr>
            <a:r>
              <a:rPr lang="en-GB" sz="2400">
                <a:ea typeface="+mn-lt"/>
                <a:cs typeface="+mn-lt"/>
              </a:rPr>
              <a:t>3.1.1 - Plan effectively to meet learners’ needs</a:t>
            </a:r>
          </a:p>
          <a:p>
            <a:pPr marL="342900" indent="-342900">
              <a:buFont typeface="Arial" panose="020B0604020202020204" pitchFamily="34" charset="0"/>
              <a:buChar char="•"/>
              <a:defRPr/>
            </a:pPr>
            <a:r>
              <a:rPr lang="en-GB" sz="2400">
                <a:ea typeface="+mn-lt"/>
                <a:cs typeface="+mn-lt"/>
              </a:rPr>
              <a:t>3.1.4 - Effectively employ assessment, evaluate progress, recording and reporting as an integral part of the teaching process to support and enhance learning.</a:t>
            </a:r>
          </a:p>
          <a:p>
            <a:pPr>
              <a:defRPr/>
            </a:pPr>
            <a:endParaRPr lang="en-GB" sz="2400">
              <a:ea typeface="+mn-lt"/>
              <a:cs typeface="+mn-lt"/>
            </a:endParaRPr>
          </a:p>
          <a:p>
            <a:pPr>
              <a:defRPr/>
            </a:pPr>
            <a:endParaRPr lang="en-GB" sz="2400">
              <a:ea typeface="+mn-lt"/>
              <a:cs typeface="+mn-lt"/>
            </a:endParaRPr>
          </a:p>
          <a:p>
            <a:pPr>
              <a:defRPr/>
            </a:pPr>
            <a:r>
              <a:rPr lang="en-GB" sz="2400">
                <a:ea typeface="+mn-lt"/>
                <a:cs typeface="+mn-lt"/>
              </a:rPr>
              <a:t>Professional Learning</a:t>
            </a:r>
          </a:p>
          <a:p>
            <a:pPr>
              <a:defRPr/>
            </a:pPr>
            <a:endParaRPr lang="en-GB" sz="2400">
              <a:ea typeface="+mn-lt"/>
              <a:cs typeface="+mn-lt"/>
            </a:endParaRPr>
          </a:p>
          <a:p>
            <a:pPr marL="342900" indent="-342900">
              <a:buFont typeface="Arial" panose="020B0604020202020204" pitchFamily="34" charset="0"/>
              <a:buChar char="•"/>
              <a:defRPr/>
            </a:pPr>
            <a:r>
              <a:rPr lang="en-GB" sz="2400">
                <a:ea typeface="+mn-lt"/>
                <a:cs typeface="+mn-lt"/>
              </a:rPr>
              <a:t>3.3.2 - Engage in reflective practice to develop and advance career-long professional learning.</a:t>
            </a:r>
          </a:p>
        </p:txBody>
      </p:sp>
      <p:sp>
        <p:nvSpPr>
          <p:cNvPr id="6" name="TextBox 5">
            <a:extLst>
              <a:ext uri="{FF2B5EF4-FFF2-40B4-BE49-F238E27FC236}">
                <a16:creationId xmlns:a16="http://schemas.microsoft.com/office/drawing/2014/main" id="{426E826A-B16D-6ED8-9BF2-333CB2B0A1E0}"/>
              </a:ext>
            </a:extLst>
          </p:cNvPr>
          <p:cNvSpPr txBox="1"/>
          <p:nvPr/>
        </p:nvSpPr>
        <p:spPr>
          <a:xfrm>
            <a:off x="3103175" y="6150114"/>
            <a:ext cx="9088825" cy="707886"/>
          </a:xfrm>
          <a:prstGeom prst="rect">
            <a:avLst/>
          </a:prstGeom>
          <a:noFill/>
        </p:spPr>
        <p:txBody>
          <a:bodyPr wrap="square">
            <a:spAutoFit/>
          </a:bodyPr>
          <a:lstStyle/>
          <a:p>
            <a:pPr algn="r"/>
            <a:r>
              <a:rPr lang="en-GB" sz="2000" err="1">
                <a:hlinkClick r:id="rId3"/>
              </a:rPr>
              <a:t>GTCS</a:t>
            </a:r>
            <a:r>
              <a:rPr lang="en-GB" sz="2000">
                <a:hlinkClick r:id="rId3"/>
              </a:rPr>
              <a:t> The Standard for Full Registration</a:t>
            </a:r>
            <a:endParaRPr lang="en-GB" sz="2000"/>
          </a:p>
          <a:p>
            <a:pPr algn="r"/>
            <a:r>
              <a:rPr lang="en-GB" sz="2000" err="1">
                <a:hlinkClick r:id="rId4"/>
              </a:rPr>
              <a:t>GTCS</a:t>
            </a:r>
            <a:r>
              <a:rPr lang="en-GB" sz="2000">
                <a:hlinkClick r:id="rId4"/>
              </a:rPr>
              <a:t> - The Standard for Career-Long Professional Learning</a:t>
            </a:r>
            <a:r>
              <a:rPr lang="en-GB" sz="2000"/>
              <a:t> </a:t>
            </a:r>
          </a:p>
        </p:txBody>
      </p:sp>
    </p:spTree>
    <p:extLst>
      <p:ext uri="{BB962C8B-B14F-4D97-AF65-F5344CB8AC3E}">
        <p14:creationId xmlns:p14="http://schemas.microsoft.com/office/powerpoint/2010/main" val="296641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3622C-B72D-4379-B7EB-03661609E73F}">
  <ds:schemaRefs>
    <ds:schemaRef ds:uri="6cf05f93-2b4c-466a-a00d-dbce26ffc13a"/>
    <ds:schemaRef ds:uri="81baafe4-96f0-4067-a22a-53b3511ccc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95F5CE-358B-48DC-B1E2-243A21481514}">
  <ds:schemaRefs>
    <ds:schemaRef ds:uri="6cf05f93-2b4c-466a-a00d-dbce26ffc13a"/>
    <ds:schemaRef ds:uri="81baafe4-96f0-4067-a22a-53b3511cc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6C5D03-0FFF-4D52-B91C-16F731AAD9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24</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Effective use of data  </vt:lpstr>
      <vt:lpstr>The national model of professional learning</vt:lpstr>
      <vt:lpstr>Draft Group Agreement and Protocols</vt:lpstr>
      <vt:lpstr>Connector</vt:lpstr>
      <vt:lpstr>Re-cap</vt:lpstr>
      <vt:lpstr>Aims</vt:lpstr>
      <vt:lpstr>Content coverage</vt:lpstr>
      <vt:lpstr>Culture quotes </vt:lpstr>
      <vt:lpstr>GTCS Standard for Full Registration and Career Long Professional Learning</vt:lpstr>
      <vt:lpstr>HGIOS 4</vt:lpstr>
      <vt:lpstr>Rapid Evidence Review Paper</vt:lpstr>
      <vt:lpstr>What is a positive data culture? </vt:lpstr>
      <vt:lpstr>Clear and consistently applied policy and guidance</vt:lpstr>
      <vt:lpstr>Clear and consistently applied policy and guidance – part 2</vt:lpstr>
      <vt:lpstr>Policy and guidance improvement hub case study</vt:lpstr>
      <vt:lpstr>Clear roles and responsibilities</vt:lpstr>
      <vt:lpstr>Training and development</vt:lpstr>
      <vt:lpstr>Meaningful collaboration and dialogue</vt:lpstr>
      <vt:lpstr>An embedded and ‘joined up’ approach</vt:lpstr>
      <vt:lpstr>An embedded approach – signposting to tracking and monitoring guidance. </vt:lpstr>
      <vt:lpstr>Data culture challenges activity</vt:lpstr>
      <vt:lpstr>Aims Review</vt:lpstr>
      <vt:lpstr>Reflection activity</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revision>8</cp:revision>
  <dcterms:created xsi:type="dcterms:W3CDTF">2024-04-02T09:25:48Z</dcterms:created>
  <dcterms:modified xsi:type="dcterms:W3CDTF">2024-05-01T13:39:35Z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