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48" r:id="rId6"/>
  </p:sldMasterIdLst>
  <p:notesMasterIdLst>
    <p:notesMasterId r:id="rId25"/>
  </p:notesMasterIdLst>
  <p:handoutMasterIdLst>
    <p:handoutMasterId r:id="rId26"/>
  </p:handoutMasterIdLst>
  <p:sldIdLst>
    <p:sldId id="264" r:id="rId7"/>
    <p:sldId id="2756" r:id="rId8"/>
    <p:sldId id="2775" r:id="rId9"/>
    <p:sldId id="2755" r:id="rId10"/>
    <p:sldId id="2705" r:id="rId11"/>
    <p:sldId id="2750" r:id="rId12"/>
    <p:sldId id="2770" r:id="rId13"/>
    <p:sldId id="2773" r:id="rId14"/>
    <p:sldId id="2776" r:id="rId15"/>
    <p:sldId id="2769" r:id="rId16"/>
    <p:sldId id="2762" r:id="rId17"/>
    <p:sldId id="2766" r:id="rId18"/>
    <p:sldId id="2765" r:id="rId19"/>
    <p:sldId id="2771" r:id="rId20"/>
    <p:sldId id="2772" r:id="rId21"/>
    <p:sldId id="2757" r:id="rId22"/>
    <p:sldId id="2774" r:id="rId23"/>
    <p:sldId id="268"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5425C08-BFDF-E7E7-2AAC-AC6663C54666}" name="Melina Valdelievre" initials="MV" userId="S::Melina.Valdelievre@educationscotland.gov.scot::b86915ba-22b5-4859-b2b1-4a7ef34b48d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9694"/>
    <a:srgbClr val="FAC090"/>
    <a:srgbClr val="4BACC6"/>
    <a:srgbClr val="00ABB5"/>
    <a:srgbClr val="244740"/>
    <a:srgbClr val="E2E7E5"/>
    <a:srgbClr val="5860AB"/>
    <a:srgbClr val="407EB7"/>
    <a:srgbClr val="008080"/>
    <a:srgbClr val="43B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900" y="9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8/10/relationships/authors" Targe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E1EEAC2-6BA7-4ABE-8AD8-0D26EC897E9A}" type="datetimeFigureOut">
              <a:rPr lang="en-GB" smtClean="0"/>
              <a:t>08/03/2024</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47A8C41-7247-444A-9DC9-E9ACA2EFD3C8}" type="slidenum">
              <a:rPr lang="en-GB" smtClean="0"/>
              <a:t>‹#›</a:t>
            </a:fld>
            <a:endParaRPr lang="en-GB"/>
          </a:p>
        </p:txBody>
      </p:sp>
    </p:spTree>
    <p:extLst>
      <p:ext uri="{BB962C8B-B14F-4D97-AF65-F5344CB8AC3E}">
        <p14:creationId xmlns:p14="http://schemas.microsoft.com/office/powerpoint/2010/main" val="3429070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6D5B34D-ADEC-457E-B4B9-B8BA594A1FF5}" type="datetimeFigureOut">
              <a:rPr lang="en-GB" smtClean="0"/>
              <a:t>08/03/2024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238C683-9137-4122-84BD-5AA5692D6AF0}" type="slidenum">
              <a:rPr lang="en-GB" smtClean="0"/>
              <a:t>‹#›</a:t>
            </a:fld>
            <a:endParaRPr lang="en-GB"/>
          </a:p>
        </p:txBody>
      </p:sp>
    </p:spTree>
    <p:extLst>
      <p:ext uri="{BB962C8B-B14F-4D97-AF65-F5344CB8AC3E}">
        <p14:creationId xmlns:p14="http://schemas.microsoft.com/office/powerpoint/2010/main" val="162723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scenicregional.org/wp-content/uploads/2017/08/Mirrors-Windows-and-Sliding-Glass-Doors.pdf"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www.youtube.com/watch?v=_AAu58SNSyc"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toylikeme.org/"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s://education.gov.scot/resources/improving-gender-balance-and-equalities-in-community-learning-and-development/" TargetMode="External"/><Relationship Id="rId4" Type="http://schemas.openxmlformats.org/officeDocument/2006/relationships/hyperlink" Target="https://lgbteducation.scot/resources/curriculum-resources/"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blogs.glowscotland.org.uk/glowblogs/promotingraceequalityandantiracisteducation/home/promoting-race-equality-in-education/a-curriculum-which-reflects-diversity/"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blogs.glowscotland.org.uk/glowblogs/promotingraceequalityandantiracisteducation/home/scotlands-curriculum/curriculum-areas/literacy-and-english/"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professionallearning.education.gov.scot/explore/the-national-model-of-professional-learnin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scotlandscurriculum.scot/4/"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SLIDE 1:</a:t>
            </a:r>
          </a:p>
          <a:p>
            <a:pPr marL="171450" indent="-171450">
              <a:buFont typeface="Symbol"/>
              <a:buChar char="•"/>
            </a:pPr>
            <a:r>
              <a:rPr lang="en-GB"/>
              <a:t>Inclusion Wellbeing &amp; Equalities Professional Learning Framework – Mirrors and Windows: Diversity in the Curriculum </a:t>
            </a:r>
            <a:endParaRPr lang="en-GB">
              <a:cs typeface="Calibri"/>
            </a:endParaRPr>
          </a:p>
          <a:p>
            <a:pPr marL="171450" indent="-171450">
              <a:buFont typeface="Symbol"/>
              <a:buChar char="•"/>
            </a:pPr>
            <a:r>
              <a:rPr lang="en-GB"/>
              <a:t>This professional learning is pitched at an informed level and is suitable for anyone working with children, young people and adult learners in an educational context.</a:t>
            </a:r>
            <a:endParaRPr lang="en-GB">
              <a:cs typeface="Calibri"/>
            </a:endParaRPr>
          </a:p>
          <a:p>
            <a:endParaRPr lang="en-US">
              <a:cs typeface="Calibri"/>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a:t>
            </a:fld>
            <a:endParaRPr lang="en-GB"/>
          </a:p>
        </p:txBody>
      </p:sp>
    </p:spTree>
    <p:extLst>
      <p:ext uri="{BB962C8B-B14F-4D97-AF65-F5344CB8AC3E}">
        <p14:creationId xmlns:p14="http://schemas.microsoft.com/office/powerpoint/2010/main" val="4144225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ea typeface="Calibri"/>
                <a:cs typeface="Calibri"/>
              </a:rPr>
              <a:t>Slide 10:</a:t>
            </a:r>
            <a:endParaRPr lang="en-GB" b="1"/>
          </a:p>
          <a:p>
            <a:r>
              <a:rPr lang="en-GB"/>
              <a:t>Sometimes people assume there is a "normal" and that diversity is something to be feared or hidden, or that our differences are a reason to hurt or bully another person. The curriculum can help learners understand the ways in which we are the same and the ways in which we differ from one another. The curriculum can help learners see this as something to accept, respect and also like about themselves and others.</a:t>
            </a:r>
          </a:p>
          <a:p>
            <a:endParaRPr lang="en-GB"/>
          </a:p>
          <a:p>
            <a:r>
              <a:rPr lang="en-GB"/>
              <a:t>A curriculum which represents everyone involves normalising diversity within the curriculum so that learners routinely see language, content and imagery that reflects the diversity of culture, identities, and experiences, including their own. </a:t>
            </a:r>
          </a:p>
          <a:p>
            <a:endParaRPr lang="en-GB">
              <a:cs typeface="Calibri"/>
            </a:endParaRPr>
          </a:p>
          <a:p>
            <a:r>
              <a:rPr lang="en-GB"/>
              <a:t>This ‘normalising’ is more powerful than one-off lessons, activities or events that explore diversity or celebrate difference.  The latter can have the unintended consequence of ‘Othering’ those who are not from the group which is in the majority (e.g. Black and minority ethnic people, LGBT people, disabled people, etc.) and in some cases this can lead to increases in prejudice-based bullying. </a:t>
            </a:r>
          </a:p>
          <a:p>
            <a:endParaRPr lang="en-GB"/>
          </a:p>
          <a:p>
            <a:r>
              <a:rPr lang="en-GB"/>
              <a:t>As celebrating difference may reinforce stereotypes, careful consideration is advised. Normalising diversity within the curriculum, as opposed to normalising the majority groups, gives every learner the important message of being valued and belonging.</a:t>
            </a:r>
          </a:p>
          <a:p>
            <a:endParaRPr lang="en-GB"/>
          </a:p>
          <a:p>
            <a:r>
              <a:rPr lang="en-GB"/>
              <a:t>You can normalise diversity using the concept of Mirrors and Windows.</a:t>
            </a:r>
          </a:p>
          <a:p>
            <a:endParaRPr lang="en-GB">
              <a:cs typeface="Calibri"/>
            </a:endParaRPr>
          </a:p>
        </p:txBody>
      </p:sp>
      <p:sp>
        <p:nvSpPr>
          <p:cNvPr id="4" name="Slide Number Placeholder 3"/>
          <p:cNvSpPr>
            <a:spLocks noGrp="1"/>
          </p:cNvSpPr>
          <p:nvPr>
            <p:ph type="sldNum" sz="quarter" idx="5"/>
          </p:nvPr>
        </p:nvSpPr>
        <p:spPr/>
        <p:txBody>
          <a:bodyPr/>
          <a:lstStyle/>
          <a:p>
            <a:fld id="{1238C683-9137-4122-84BD-5AA5692D6AF0}" type="slidenum">
              <a:rPr lang="en-GB" smtClean="0"/>
              <a:t>10</a:t>
            </a:fld>
            <a:endParaRPr lang="en-GB"/>
          </a:p>
        </p:txBody>
      </p:sp>
    </p:spTree>
    <p:extLst>
      <p:ext uri="{BB962C8B-B14F-4D97-AF65-F5344CB8AC3E}">
        <p14:creationId xmlns:p14="http://schemas.microsoft.com/office/powerpoint/2010/main" val="2164914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Slide 11</a:t>
            </a:r>
            <a:r>
              <a:rPr lang="en-GB" b="1" u="none"/>
              <a:t>:</a:t>
            </a:r>
          </a:p>
          <a:p>
            <a:r>
              <a:rPr lang="en-GB"/>
              <a:t>African-American scholar, Dr Rudine Sims Bishop coined the term “Mirrors and Windows” in her 1990 essay on multicultural literacy. (</a:t>
            </a:r>
            <a:r>
              <a:rPr lang="en-GB">
                <a:hlinkClick r:id="rId3"/>
              </a:rPr>
              <a:t>Mirrors, Windows, and Sliding Glass Doors (scenicregional.org)</a:t>
            </a:r>
            <a:r>
              <a:rPr lang="en-GB"/>
              <a:t>)</a:t>
            </a:r>
            <a:endParaRPr lang="en-GB">
              <a:cs typeface="Calibri"/>
            </a:endParaRPr>
          </a:p>
          <a:p>
            <a:endParaRPr lang="en-GB"/>
          </a:p>
          <a:p>
            <a:r>
              <a:rPr lang="en-GB"/>
              <a:t>In her essay, Dr Bishop explains that children need to see themselves in books, otherwise they learn a powerful lesson about how they are devalued in society. She also argues that books can also serve as windows to give readers a glimpse into the lives and experiences of others.</a:t>
            </a:r>
            <a:endParaRPr lang="en-GB">
              <a:cs typeface="Calibri"/>
            </a:endParaRPr>
          </a:p>
          <a:p>
            <a:endParaRPr lang="en-GB"/>
          </a:p>
          <a:p>
            <a:r>
              <a:rPr lang="en-GB"/>
              <a:t>The concept of Mirrors and Windows has become a useful practical approach to embed diversity and equalities in the curriculum. While Dr Bishop’s essay focuses on multicultural literacy and books, the concept of Mirrors and Windows can extend to all aspects of the curriculum, such as the wider ethos and life in a learning setting, as outlined in the slide on the Curriculum as the Totality of Learning Experiences.</a:t>
            </a:r>
            <a:endParaRPr lang="en-GB">
              <a:cs typeface="Calibri"/>
            </a:endParaRPr>
          </a:p>
          <a:p>
            <a:pPr algn="l"/>
            <a:endParaRPr lang="en-GB" b="0" i="0">
              <a:effectLst/>
            </a:endParaRPr>
          </a:p>
          <a:p>
            <a:endParaRPr lang="en-GB"/>
          </a:p>
          <a:p>
            <a:r>
              <a:rPr lang="en-GB"/>
              <a:t>(The following 5min video of Dr Rudine Simms Bishop can be shown if there is time: </a:t>
            </a:r>
            <a:r>
              <a:rPr lang="en-GB">
                <a:hlinkClick r:id="rId4"/>
              </a:rPr>
              <a:t>https://www.youtube.com/watch?v=_AAu58SNSyc</a:t>
            </a:r>
            <a:r>
              <a:rPr lang="en-GB"/>
              <a:t>)</a:t>
            </a:r>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11</a:t>
            </a:fld>
            <a:endParaRPr lang="en-GB"/>
          </a:p>
        </p:txBody>
      </p:sp>
    </p:spTree>
    <p:extLst>
      <p:ext uri="{BB962C8B-B14F-4D97-AF65-F5344CB8AC3E}">
        <p14:creationId xmlns:p14="http://schemas.microsoft.com/office/powerpoint/2010/main" val="3517359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b="1" dirty="0">
                <a:solidFill>
                  <a:srgbClr val="414141"/>
                </a:solidFill>
                <a:latin typeface="itc-avant-garde-gothic-pro"/>
              </a:rPr>
              <a:t>Slide 12</a:t>
            </a:r>
            <a:r>
              <a:rPr lang="en-GB" b="1" i="0" dirty="0">
                <a:solidFill>
                  <a:srgbClr val="414141"/>
                </a:solidFill>
                <a:effectLst/>
                <a:latin typeface="itc-avant-garde-gothic-pro"/>
              </a:rPr>
              <a:t>:</a:t>
            </a:r>
          </a:p>
          <a:p>
            <a:pPr>
              <a:defRPr/>
            </a:pPr>
            <a:r>
              <a:rPr lang="en-GB" b="1" dirty="0"/>
              <a:t>Mirrors</a:t>
            </a:r>
            <a:r>
              <a:rPr lang="en-GB" dirty="0"/>
              <a:t> ensure that diverse audiences of learners can see themselves reflected in their learning, and see others like them.</a:t>
            </a:r>
            <a:endParaRPr lang="en-GB" dirty="0">
              <a:ea typeface="Calibri"/>
              <a:cs typeface="Calibri"/>
            </a:endParaRPr>
          </a:p>
          <a:p>
            <a:pPr>
              <a:defRPr/>
            </a:pPr>
            <a:endParaRPr lang="en-GB"/>
          </a:p>
          <a:p>
            <a:pPr>
              <a:defRPr/>
            </a:pPr>
            <a:r>
              <a:rPr lang="en-GB" dirty="0"/>
              <a:t>Mirrors can help learners:</a:t>
            </a:r>
            <a:endParaRPr lang="en-GB" dirty="0">
              <a:ea typeface="Calibri"/>
              <a:cs typeface="Calibri"/>
            </a:endParaRPr>
          </a:p>
          <a:p>
            <a:pPr marL="171450" indent="-171450">
              <a:buFont typeface="Symbol"/>
              <a:buChar char="•"/>
              <a:defRPr/>
            </a:pPr>
            <a:r>
              <a:rPr lang="en-GB" dirty="0"/>
              <a:t>Develop a positive self-image and sense of identity, which increases confidence, self-esteem and general wellbeing</a:t>
            </a:r>
            <a:endParaRPr lang="en-GB" dirty="0">
              <a:ea typeface="Calibri"/>
              <a:cs typeface="Calibri"/>
            </a:endParaRPr>
          </a:p>
          <a:p>
            <a:pPr marL="171450" indent="-171450">
              <a:buFont typeface="Symbol"/>
              <a:buChar char="•"/>
              <a:defRPr/>
            </a:pPr>
            <a:r>
              <a:rPr lang="en-GB" dirty="0"/>
              <a:t>Feel seen, better understood and safer </a:t>
            </a:r>
            <a:endParaRPr lang="en-GB" dirty="0">
              <a:ea typeface="Calibri"/>
              <a:cs typeface="Calibri"/>
            </a:endParaRPr>
          </a:p>
          <a:p>
            <a:pPr marL="171450" indent="-171450">
              <a:buFont typeface="Symbol"/>
              <a:buChar char="•"/>
              <a:defRPr/>
            </a:pPr>
            <a:r>
              <a:rPr lang="en-GB" dirty="0"/>
              <a:t>Reduce feelings of shame, of exclusion and of needing to mask their diverse identities to be accepted </a:t>
            </a:r>
            <a:endParaRPr lang="en-GB" dirty="0">
              <a:ea typeface="Calibri"/>
              <a:cs typeface="Calibri"/>
            </a:endParaRPr>
          </a:p>
          <a:p>
            <a:pPr marL="171450" indent="-171450">
              <a:buFont typeface="Symbol"/>
              <a:buChar char="•"/>
              <a:defRPr/>
            </a:pPr>
            <a:r>
              <a:rPr lang="en-GB" dirty="0"/>
              <a:t>Decrease the internalisation of negative stereotypes and biases about themselves</a:t>
            </a:r>
            <a:endParaRPr lang="en-GB" dirty="0">
              <a:ea typeface="Calibri"/>
              <a:cs typeface="Calibri"/>
            </a:endParaRPr>
          </a:p>
          <a:p>
            <a:pPr marL="171450" indent="-171450">
              <a:buFont typeface="Symbol"/>
              <a:buChar char="•"/>
              <a:defRPr/>
            </a:pPr>
            <a:r>
              <a:rPr lang="en-GB" dirty="0"/>
              <a:t>Learn about their own rights and freedoms (Equality Act, UNCRC and human rights)</a:t>
            </a:r>
            <a:endParaRPr lang="en-GB" dirty="0">
              <a:ea typeface="Calibri"/>
              <a:cs typeface="Calibri"/>
            </a:endParaRPr>
          </a:p>
          <a:p>
            <a:pPr marL="171450" indent="-171450">
              <a:buFont typeface="Symbol"/>
              <a:buChar char="•"/>
              <a:defRPr/>
            </a:pPr>
            <a:r>
              <a:rPr lang="en-GB" dirty="0"/>
              <a:t>Be their true and authentic selves.</a:t>
            </a:r>
            <a:endParaRPr lang="en-GB" dirty="0">
              <a:ea typeface="Calibri"/>
              <a:cs typeface="Calibri"/>
            </a:endParaRPr>
          </a:p>
          <a:p>
            <a:pPr lvl="0" indent="0" algn="l" defTabSz="914400">
              <a:lnSpc>
                <a:spcPct val="100000"/>
              </a:lnSpc>
              <a:spcBef>
                <a:spcPts val="0"/>
              </a:spcBef>
              <a:spcAft>
                <a:spcPts val="0"/>
              </a:spcAft>
              <a:buNone/>
              <a:tabLst/>
              <a:defRPr/>
            </a:pPr>
            <a:endParaRPr lang="en-GB"/>
          </a:p>
          <a:p>
            <a:pPr>
              <a:defRPr/>
            </a:pPr>
            <a:r>
              <a:rPr lang="en-GB" dirty="0"/>
              <a:t>Mirrors have the potential to be included in every aspect of the curriculum and the totality of the learners’ experiences: in posters, books, stories, media, role models, historical figures, the staff in the setting and more. These should be naturally included.</a:t>
            </a:r>
            <a:endParaRPr lang="en-GB" dirty="0">
              <a:ea typeface="Calibri"/>
              <a:cs typeface="Calibri"/>
            </a:endParaRPr>
          </a:p>
          <a:p>
            <a:pPr>
              <a:defRPr/>
            </a:pPr>
            <a:endParaRPr lang="en-GB"/>
          </a:p>
          <a:p>
            <a:pPr>
              <a:defRPr/>
            </a:pPr>
            <a:r>
              <a:rPr lang="en-GB" dirty="0"/>
              <a:t>For example, mirrors for Black, Asian and Minority Ethnic children in a nursery setting can include having dolls with multiple skin colours, colouring pencils of different skin tones, culinary utensils they use at homes like chopsticks.</a:t>
            </a:r>
            <a:endParaRPr lang="en-US" dirty="0"/>
          </a:p>
          <a:p>
            <a:pPr>
              <a:defRPr/>
            </a:pPr>
            <a:r>
              <a:rPr lang="en-GB" dirty="0"/>
              <a:t>To take another example, mirrors for children with disabilities in primary schools can include learning about historical role models with disabilities and learning with the </a:t>
            </a:r>
            <a:r>
              <a:rPr lang="en-GB" dirty="0" err="1"/>
              <a:t>ToysLikeMe</a:t>
            </a:r>
            <a:r>
              <a:rPr lang="en-GB" dirty="0"/>
              <a:t> arts and play-based project which stimulates conversations about disabilities to boost self-esteem and open minds: </a:t>
            </a:r>
            <a:r>
              <a:rPr lang="en-GB" dirty="0">
                <a:hlinkClick r:id="rId3"/>
              </a:rPr>
              <a:t>Home (toylikeme.org)</a:t>
            </a:r>
            <a:endParaRPr lang="en-US"/>
          </a:p>
          <a:p>
            <a:pPr>
              <a:defRPr/>
            </a:pPr>
            <a:r>
              <a:rPr lang="en-GB" dirty="0"/>
              <a:t>For LGBT young people in secondary schools, the </a:t>
            </a:r>
            <a:r>
              <a:rPr lang="en-GB" dirty="0" err="1"/>
              <a:t>LGBTeducationscotland</a:t>
            </a:r>
            <a:r>
              <a:rPr lang="en-GB" dirty="0"/>
              <a:t> platform provides a range of lessons plans and resources with LGBT role models: </a:t>
            </a:r>
            <a:r>
              <a:rPr lang="en-GB" dirty="0">
                <a:hlinkClick r:id="rId4"/>
              </a:rPr>
              <a:t>Curriculum Resources – LGBT Inclusive Education | National Platform (lgbteducation.scot)</a:t>
            </a:r>
            <a:endParaRPr lang="en-GB"/>
          </a:p>
          <a:p>
            <a:pPr>
              <a:defRPr/>
            </a:pPr>
            <a:r>
              <a:rPr lang="en-GB" dirty="0"/>
              <a:t>For Community Learning and Development settings, the Improving Gender Balance and Equalities webpage includes several examples of strategies for challenging gender stereotypes: </a:t>
            </a:r>
            <a:r>
              <a:rPr lang="en-GB" dirty="0">
                <a:hlinkClick r:id="rId5"/>
              </a:rPr>
              <a:t>Improving Gender Balance and Equalities in Community Learning and Development | Resources | Education Scotland</a:t>
            </a:r>
            <a:endParaRPr lang="en-GB"/>
          </a:p>
          <a:p>
            <a:pPr>
              <a:spcBef>
                <a:spcPct val="20000"/>
              </a:spcBef>
              <a:spcAft>
                <a:spcPct val="0"/>
              </a:spcAft>
              <a:defRPr/>
            </a:pPr>
            <a:endParaRPr lang="en-GB" dirty="0">
              <a:ea typeface="Calibri"/>
              <a:cs typeface="Calibri"/>
            </a:endParaRPr>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12</a:t>
            </a:fld>
            <a:endParaRPr lang="en-GB"/>
          </a:p>
        </p:txBody>
      </p:sp>
    </p:spTree>
    <p:extLst>
      <p:ext uri="{BB962C8B-B14F-4D97-AF65-F5344CB8AC3E}">
        <p14:creationId xmlns:p14="http://schemas.microsoft.com/office/powerpoint/2010/main" val="225199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b="1" dirty="0">
                <a:solidFill>
                  <a:srgbClr val="414141"/>
                </a:solidFill>
                <a:latin typeface="itc-avant-garde-gothic-pro"/>
              </a:rPr>
              <a:t>Slide 13</a:t>
            </a:r>
            <a:r>
              <a:rPr lang="en-GB" b="1" i="0" dirty="0">
                <a:solidFill>
                  <a:srgbClr val="414141"/>
                </a:solidFill>
                <a:effectLst/>
                <a:latin typeface="itc-avant-garde-gothic-pro"/>
              </a:rPr>
              <a:t>:</a:t>
            </a:r>
          </a:p>
          <a:p>
            <a:r>
              <a:rPr lang="en-GB" b="1" dirty="0"/>
              <a:t>Windows </a:t>
            </a:r>
            <a:r>
              <a:rPr lang="en-GB" dirty="0"/>
              <a:t>provide learners with the opportunity to look through the curriculum and learn about the experiences of different groups of people, build empathy and understanding. </a:t>
            </a:r>
            <a:endParaRPr lang="en-GB" dirty="0">
              <a:ea typeface="Calibri"/>
              <a:cs typeface="Calibri"/>
            </a:endParaRPr>
          </a:p>
          <a:p>
            <a:endParaRPr lang="en-GB"/>
          </a:p>
          <a:p>
            <a:r>
              <a:rPr lang="en-GB" dirty="0"/>
              <a:t>Windows can help learners: </a:t>
            </a:r>
            <a:endParaRPr lang="en-GB" dirty="0">
              <a:ea typeface="Calibri"/>
              <a:cs typeface="Calibri"/>
            </a:endParaRPr>
          </a:p>
          <a:p>
            <a:pPr marL="171450" indent="-171450">
              <a:buFont typeface="Symbol"/>
              <a:buChar char="•"/>
            </a:pPr>
            <a:r>
              <a:rPr lang="en-GB" dirty="0"/>
              <a:t>Learn about the experiences and perspectives of different people</a:t>
            </a:r>
            <a:endParaRPr lang="en-GB" dirty="0">
              <a:ea typeface="Calibri"/>
              <a:cs typeface="Calibri"/>
            </a:endParaRPr>
          </a:p>
          <a:p>
            <a:pPr marL="171450" indent="-171450">
              <a:buFont typeface="Symbol"/>
              <a:buChar char="•"/>
            </a:pPr>
            <a:r>
              <a:rPr lang="en-GB" dirty="0"/>
              <a:t>Understand and normalise diversity and difference</a:t>
            </a:r>
            <a:endParaRPr lang="en-GB" dirty="0">
              <a:ea typeface="Calibri"/>
              <a:cs typeface="Calibri"/>
            </a:endParaRPr>
          </a:p>
          <a:p>
            <a:pPr marL="171450" indent="-171450">
              <a:buFont typeface="Symbol"/>
              <a:buChar char="•"/>
            </a:pPr>
            <a:r>
              <a:rPr lang="en-GB" dirty="0"/>
              <a:t>Build empathy and a shared sense of humanity</a:t>
            </a:r>
            <a:endParaRPr lang="en-GB" dirty="0">
              <a:ea typeface="Calibri"/>
              <a:cs typeface="Calibri"/>
            </a:endParaRPr>
          </a:p>
          <a:p>
            <a:pPr marL="171450" indent="-171450">
              <a:buFont typeface="Symbol"/>
              <a:buChar char="•"/>
            </a:pPr>
            <a:r>
              <a:rPr lang="en-GB" dirty="0"/>
              <a:t>Respect the rights and freedoms of others (Equality Act, UNCRC and human rights)</a:t>
            </a:r>
            <a:endParaRPr lang="en-GB" dirty="0">
              <a:ea typeface="Calibri"/>
              <a:cs typeface="Calibri"/>
            </a:endParaRPr>
          </a:p>
          <a:p>
            <a:pPr marL="171450" indent="-171450">
              <a:buFont typeface="Symbol"/>
              <a:buChar char="•"/>
            </a:pPr>
            <a:r>
              <a:rPr lang="en-GB" dirty="0"/>
              <a:t>Identify and challenge stereotypes, prejudice, discrimination and bullying.</a:t>
            </a:r>
            <a:endParaRPr lang="en-GB" dirty="0">
              <a:ea typeface="Calibri"/>
              <a:cs typeface="Calibri"/>
            </a:endParaRPr>
          </a:p>
          <a:p>
            <a:pPr>
              <a:defRPr/>
            </a:pPr>
            <a:r>
              <a:rPr lang="en-GB" dirty="0"/>
              <a:t>Windows also have the potential to be included in every aspect of the curriculum and the totality of the learners’ experiences: in posters, books, stories, media, role models, historical figures, the staff in the setting and more. These should be naturally included.</a:t>
            </a:r>
            <a:endParaRPr lang="en-GB" dirty="0">
              <a:ea typeface="Calibri"/>
              <a:cs typeface="Calibri"/>
            </a:endParaRPr>
          </a:p>
          <a:p>
            <a:endParaRPr lang="en-GB" dirty="0">
              <a:solidFill>
                <a:srgbClr val="000000"/>
              </a:solidFill>
              <a:latin typeface="Calibri"/>
              <a:ea typeface="Calibri"/>
              <a:cs typeface="Calibri"/>
            </a:endParaRPr>
          </a:p>
          <a:p>
            <a:r>
              <a:rPr lang="en-GB" dirty="0"/>
              <a:t>I've already shared examples of mirrors for Early Learning, primary, secondary and Community Learning settings, and all of those examples can count as windows for learners who don't share those diverse identities. In other words, a heterosexual pupil will benefit from a curriculum with meaningful representation of LGBT people.</a:t>
            </a:r>
            <a:endParaRPr lang="en-US" dirty="0"/>
          </a:p>
          <a:p>
            <a:endParaRPr lang="en-GB" dirty="0"/>
          </a:p>
          <a:p>
            <a:r>
              <a:rPr lang="en-GB" dirty="0"/>
              <a:t>Dr Rudine Sims Bishop who coined the concept of Mirrors and Windows is a good example of a window for many of us non-Black educators, seeing the valuable contributions she has made to education as an African-American woman.</a:t>
            </a:r>
            <a:endParaRPr lang="en-GB" dirty="0">
              <a:ea typeface="Calibri"/>
              <a:cs typeface="Calibri"/>
            </a:endParaRPr>
          </a:p>
          <a:p>
            <a:pPr>
              <a:spcBef>
                <a:spcPct val="20000"/>
              </a:spcBef>
              <a:spcAft>
                <a:spcPct val="0"/>
              </a:spcAft>
            </a:pPr>
            <a:endParaRPr lang="en-GB">
              <a:solidFill>
                <a:srgbClr val="000000"/>
              </a:solidFill>
              <a:latin typeface="Calibri"/>
              <a:ea typeface="Calibri"/>
              <a:cs typeface="Calibri"/>
            </a:endParaRPr>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13</a:t>
            </a:fld>
            <a:endParaRPr lang="en-GB"/>
          </a:p>
        </p:txBody>
      </p:sp>
    </p:spTree>
    <p:extLst>
      <p:ext uri="{BB962C8B-B14F-4D97-AF65-F5344CB8AC3E}">
        <p14:creationId xmlns:p14="http://schemas.microsoft.com/office/powerpoint/2010/main" val="3703456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b="1" dirty="0">
                <a:solidFill>
                  <a:srgbClr val="414141"/>
                </a:solidFill>
                <a:latin typeface="itc-avant-garde-gothic-pro"/>
              </a:rPr>
              <a:t>Slide 14</a:t>
            </a:r>
            <a:r>
              <a:rPr lang="en-GB" b="1" i="0" dirty="0">
                <a:solidFill>
                  <a:srgbClr val="414141"/>
                </a:solidFill>
                <a:effectLst/>
                <a:latin typeface="itc-avant-garde-gothic-pro"/>
              </a:rPr>
              <a:t>:</a:t>
            </a:r>
          </a:p>
          <a:p>
            <a:pPr>
              <a:defRPr/>
            </a:pPr>
            <a:r>
              <a:rPr lang="en-GB" dirty="0"/>
              <a:t>A note of caution. Some Mirrors and Windows in the curriculum can contain outdated representations and negative stereotypes. When diverse representation is provided but it could have a negative impact on learners’ perceptions of themselves or others, these can be described as ‘distorted Mirrors and Windows.’ </a:t>
            </a:r>
            <a:endParaRPr lang="en-GB" dirty="0">
              <a:ea typeface="Calibri"/>
              <a:cs typeface="Calibri"/>
            </a:endParaRPr>
          </a:p>
          <a:p>
            <a:pPr>
              <a:defRPr/>
            </a:pPr>
            <a:endParaRPr lang="en-GB"/>
          </a:p>
          <a:p>
            <a:pPr>
              <a:defRPr/>
            </a:pPr>
            <a:r>
              <a:rPr lang="en-GB"/>
              <a:t>For example, using Islamic countries and Islam more generally to explore how women are not being treated fairly or equally. This gives the inaccurate and unfair impression that Islam and Muslims are all the same, it undermines the emphasis on equality in the religion (for example the explicit statement in the Quran that men and women are equal before God) and the work of Muslim feminists. It could also tacitly give the impression that other religions, such as Christianity, have a good track record when it comes to gender equality. Instead discussion could explore the ways many religions do and don't support gender equality. This approach could also avoid the dangers of oversimplification and presenting any one faith as a monolith. </a:t>
            </a:r>
            <a:endParaRPr lang="en-GB" dirty="0"/>
          </a:p>
          <a:p>
            <a:pPr>
              <a:defRPr/>
            </a:pPr>
            <a:endParaRPr lang="en-GB" dirty="0"/>
          </a:p>
          <a:p>
            <a:pPr>
              <a:defRPr/>
            </a:pPr>
            <a:r>
              <a:rPr lang="en-GB" dirty="0"/>
              <a:t>Another common example has to do with fundraisers – how are the people or communities benefitting from the fundraising represented? Are they seen as poor and helpless? How can more nuance be added present a fuller and more accurate picture?</a:t>
            </a:r>
            <a:endParaRPr lang="en-GB" dirty="0">
              <a:ea typeface="Calibri"/>
              <a:cs typeface="Calibri"/>
            </a:endParaRPr>
          </a:p>
          <a:p>
            <a:pPr>
              <a:defRPr/>
            </a:pPr>
            <a:endParaRPr lang="en-GB" dirty="0"/>
          </a:p>
          <a:p>
            <a:pPr>
              <a:defRPr/>
            </a:pPr>
            <a:r>
              <a:rPr lang="en-GB" dirty="0"/>
              <a:t>If those representations go unchallenged and learners are not encouraged to think critically about what might be wrong or missing in those representations, distorted Mirrors and Windows can be harmful for all learners. Diverse learners might internalise negative and limiting messages about themselves. Other learners might absorb biases and prejudiced notions about a diverse group of people. If they act upon those biases, they might discriminate and engage in harmful behaviours (whether conscious or unconscious, intentional or unintentional). </a:t>
            </a:r>
            <a:endParaRPr lang="en-GB" dirty="0">
              <a:ea typeface="Calibri"/>
              <a:cs typeface="Calibri"/>
            </a:endParaRPr>
          </a:p>
          <a:p>
            <a:pPr>
              <a:defRPr/>
            </a:pPr>
            <a:endParaRPr lang="en-GB"/>
          </a:p>
          <a:p>
            <a:pPr>
              <a:defRPr/>
            </a:pPr>
            <a:r>
              <a:rPr lang="en-GB" dirty="0"/>
              <a:t>To avoid this, it is best to include more, and a wider variety of, Mirrors and Windows. This can reduce the risk of tokenism, othering and stereotyping. Moreover, encouraging learners to think more critically about the representations they see can help address distorted Mirrors and Windows. </a:t>
            </a:r>
            <a:endParaRPr lang="en-GB" dirty="0">
              <a:ea typeface="Calibri"/>
              <a:cs typeface="Calibri"/>
            </a:endParaRPr>
          </a:p>
          <a:p>
            <a:pPr>
              <a:defRPr/>
            </a:pPr>
            <a:endParaRPr lang="en-GB"/>
          </a:p>
          <a:p>
            <a:pPr>
              <a:defRPr/>
            </a:pPr>
            <a:r>
              <a:rPr lang="en-GB" dirty="0"/>
              <a:t>Further reading and guidance on encouraging critical thinking about diversity can be found here:</a:t>
            </a:r>
            <a:endParaRPr lang="en-GB" dirty="0">
              <a:ea typeface="Calibri"/>
              <a:cs typeface="Calibri"/>
            </a:endParaRPr>
          </a:p>
          <a:p>
            <a:pPr>
              <a:defRPr/>
            </a:pPr>
            <a:r>
              <a:rPr lang="en-GB" u="sng" dirty="0">
                <a:hlinkClick r:id="rId3"/>
              </a:rPr>
              <a:t>A curriculum which reflects diversity – Promoting Race Equality and Anti-racist Education (glowscotland.org.uk)</a:t>
            </a:r>
            <a:endParaRPr lang="en-GB" dirty="0"/>
          </a:p>
          <a:p>
            <a:pPr>
              <a:defRPr/>
            </a:pPr>
            <a:r>
              <a:rPr lang="en-GB" u="sng" dirty="0">
                <a:hlinkClick r:id="rId4"/>
              </a:rPr>
              <a:t>Literacy and English – Promoting Race Equality and Anti-racist Education (glowscotland.org.uk)</a:t>
            </a:r>
            <a:endParaRPr lang="en-GB" dirty="0"/>
          </a:p>
          <a:p>
            <a:pPr>
              <a:defRPr/>
            </a:pPr>
            <a:endParaRPr lang="en-GB">
              <a:cs typeface="Calibri"/>
            </a:endParaRPr>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14</a:t>
            </a:fld>
            <a:endParaRPr lang="en-GB"/>
          </a:p>
        </p:txBody>
      </p:sp>
    </p:spTree>
    <p:extLst>
      <p:ext uri="{BB962C8B-B14F-4D97-AF65-F5344CB8AC3E}">
        <p14:creationId xmlns:p14="http://schemas.microsoft.com/office/powerpoint/2010/main" val="2925075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b="1">
                <a:solidFill>
                  <a:srgbClr val="414141"/>
                </a:solidFill>
                <a:latin typeface="itc-avant-garde-gothic-pro"/>
              </a:rPr>
              <a:t>Slide 15</a:t>
            </a:r>
            <a:r>
              <a:rPr lang="en-GB" b="1" i="0">
                <a:solidFill>
                  <a:srgbClr val="414141"/>
                </a:solidFill>
                <a:effectLst/>
                <a:latin typeface="itc-avant-garde-gothic-pro"/>
              </a:rPr>
              <a:t>:</a:t>
            </a:r>
          </a:p>
          <a:p>
            <a:r>
              <a:rPr lang="en-GB"/>
              <a:t>A learning walk of a setting can be considered to audit where the Mirrors and Windows already are in a curriculum and how they might be strengthened.</a:t>
            </a:r>
          </a:p>
          <a:p>
            <a:endParaRPr lang="en-GB"/>
          </a:p>
          <a:p>
            <a:r>
              <a:rPr lang="en-GB"/>
              <a:t>The following questions can be considered individually, in groups or in departments/teams:</a:t>
            </a:r>
            <a:endParaRPr lang="en-US"/>
          </a:p>
          <a:p>
            <a:pPr marL="171450" indent="-171450">
              <a:buFont typeface="Symbol,Sans-Serif"/>
              <a:buChar char="•"/>
            </a:pPr>
            <a:r>
              <a:rPr lang="en-GB"/>
              <a:t>Where are the diverse Mirrors and Windows in our curriculum? Can learners </a:t>
            </a:r>
            <a:r>
              <a:rPr lang="en-GB" b="1"/>
              <a:t>see themselves reflected in what they are learning</a:t>
            </a:r>
            <a:r>
              <a:rPr lang="en-GB"/>
              <a:t> (Mirrors), and can they </a:t>
            </a:r>
            <a:r>
              <a:rPr lang="en-GB" b="1"/>
              <a:t>look out to wider society</a:t>
            </a:r>
            <a:r>
              <a:rPr lang="en-GB"/>
              <a:t> to learn about the experiences of others (Windows)?</a:t>
            </a:r>
            <a:endParaRPr lang="en-US"/>
          </a:p>
          <a:p>
            <a:pPr marL="171450" indent="-171450">
              <a:buFont typeface="Symbol,Sans-Serif"/>
              <a:buChar char="•"/>
            </a:pPr>
            <a:r>
              <a:rPr lang="en-GB"/>
              <a:t>Are there any </a:t>
            </a:r>
            <a:r>
              <a:rPr lang="en-GB" b="1"/>
              <a:t>distorted Mirrors and Windows</a:t>
            </a:r>
            <a:r>
              <a:rPr lang="en-GB"/>
              <a:t>? How might these be addressed? Is it necessary to remove them, or can they be complemented with additional resources and critical thinking? </a:t>
            </a:r>
            <a:endParaRPr lang="en-US"/>
          </a:p>
          <a:p>
            <a:pPr marL="171450" indent="-171450">
              <a:buFont typeface="Symbol,Sans-Serif"/>
              <a:buChar char="•"/>
            </a:pPr>
            <a:r>
              <a:rPr lang="en-GB"/>
              <a:t>Are there any aspects of diversity in the diagram missing in your curriculum? Do we have </a:t>
            </a:r>
            <a:r>
              <a:rPr lang="en-GB" b="1"/>
              <a:t>Mirrors for all learners</a:t>
            </a:r>
            <a:r>
              <a:rPr lang="en-GB"/>
              <a:t>, and do we provide </a:t>
            </a:r>
            <a:r>
              <a:rPr lang="en-GB" b="1"/>
              <a:t>Windows to learn about all diverse characteristics</a:t>
            </a:r>
            <a:r>
              <a:rPr lang="en-GB"/>
              <a:t>?</a:t>
            </a:r>
            <a:endParaRPr lang="en-US"/>
          </a:p>
          <a:p>
            <a:pPr marL="171450" indent="-171450">
              <a:buFont typeface="Symbol,Sans-Serif"/>
              <a:buChar char="•"/>
            </a:pPr>
            <a:r>
              <a:rPr lang="en-GB"/>
              <a:t>What could be </a:t>
            </a:r>
            <a:r>
              <a:rPr lang="en-GB" b="1"/>
              <a:t>strengthened</a:t>
            </a:r>
            <a:r>
              <a:rPr lang="en-GB"/>
              <a:t>? Where could Mirrors and Windows be added? What </a:t>
            </a:r>
            <a:r>
              <a:rPr lang="en-GB" b="1"/>
              <a:t>resources </a:t>
            </a:r>
            <a:r>
              <a:rPr lang="en-GB"/>
              <a:t>could be used to do this?</a:t>
            </a:r>
            <a:endParaRPr lang="en-GB">
              <a:cs typeface="Calibri"/>
            </a:endParaRPr>
          </a:p>
          <a:p>
            <a:pPr marL="171450" indent="-171450">
              <a:buFont typeface="Symbol"/>
              <a:buChar char="•"/>
            </a:pPr>
            <a:endParaRPr lang="en-GB"/>
          </a:p>
          <a:p>
            <a:endParaRPr lang="en-GB">
              <a:cs typeface="Calibri"/>
            </a:endParaRPr>
          </a:p>
          <a:p>
            <a:pPr algn="l"/>
            <a:endParaRPr lang="en-GB" b="0" i="0">
              <a:solidFill>
                <a:srgbClr val="414141"/>
              </a:solidFill>
              <a:effectLst/>
              <a:latin typeface="itc-avant-garde-gothic-pro"/>
            </a:endParaRPr>
          </a:p>
          <a:p>
            <a:pPr>
              <a:defRPr/>
            </a:pPr>
            <a:endParaRPr lang="en-GB">
              <a:solidFill>
                <a:srgbClr val="414141"/>
              </a:solidFill>
              <a:latin typeface="itc-avant-garde-gothic-pro"/>
            </a:endParaRPr>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15</a:t>
            </a:fld>
            <a:endParaRPr lang="en-GB"/>
          </a:p>
        </p:txBody>
      </p:sp>
    </p:spTree>
    <p:extLst>
      <p:ext uri="{BB962C8B-B14F-4D97-AF65-F5344CB8AC3E}">
        <p14:creationId xmlns:p14="http://schemas.microsoft.com/office/powerpoint/2010/main" val="142309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16</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u="sng">
                <a:latin typeface="Arial"/>
                <a:ea typeface="ＭＳ Ｐゴシック"/>
                <a:cs typeface="Arial"/>
              </a:rPr>
              <a:t>Slide 16:</a:t>
            </a:r>
          </a:p>
          <a:p>
            <a:r>
              <a:rPr lang="en-GB" i="1"/>
              <a:t>[Participants can do this in groups.</a:t>
            </a:r>
            <a:endParaRPr lang="en-GB" i="1">
              <a:cs typeface="Calibri"/>
            </a:endParaRPr>
          </a:p>
          <a:p>
            <a:r>
              <a:rPr lang="en-GB" i="1"/>
              <a:t>Encourage participants to look at reflection questions and consider how they may be taken forward in enquiry. </a:t>
            </a:r>
            <a:endParaRPr lang="en-GB" i="1">
              <a:cs typeface="Calibri"/>
            </a:endParaRPr>
          </a:p>
          <a:p>
            <a:r>
              <a:rPr lang="en-GB" i="1"/>
              <a:t>Consider the impact of the actions on learning.]</a:t>
            </a:r>
            <a:endParaRPr lang="en-GB"/>
          </a:p>
          <a:p>
            <a:r>
              <a:rPr lang="en-GB"/>
              <a:t>From what you have learned so far, think about: </a:t>
            </a:r>
            <a:endParaRPr lang="en-GB">
              <a:cs typeface="Calibri"/>
            </a:endParaRPr>
          </a:p>
          <a:p>
            <a:pPr marL="171450" indent="-171450">
              <a:buFont typeface="Symbol"/>
              <a:buChar char="•"/>
            </a:pPr>
            <a:r>
              <a:rPr lang="en-GB"/>
              <a:t>How has this made you feel? </a:t>
            </a:r>
            <a:endParaRPr lang="en-US"/>
          </a:p>
          <a:p>
            <a:pPr marL="171450" indent="-171450">
              <a:buFont typeface="Symbol"/>
              <a:buChar char="•"/>
            </a:pPr>
            <a:r>
              <a:rPr lang="en-GB"/>
              <a:t>What has this made you think about? </a:t>
            </a:r>
            <a:endParaRPr lang="en-US"/>
          </a:p>
          <a:p>
            <a:pPr marL="171450" indent="-171450">
              <a:buFont typeface="Symbol"/>
              <a:buChar char="•"/>
            </a:pPr>
            <a:r>
              <a:rPr lang="en-GB"/>
              <a:t>What one action would you like to take forward? </a:t>
            </a:r>
            <a:endParaRPr lang="en-US"/>
          </a:p>
          <a:p>
            <a:pPr marL="171450" indent="-171450">
              <a:buFont typeface="Symbol"/>
              <a:buChar char="•"/>
            </a:pPr>
            <a:r>
              <a:rPr lang="en-GB"/>
              <a:t>How can you link what you plan to do with others in your setting? </a:t>
            </a:r>
            <a:endParaRPr lang="en-US"/>
          </a:p>
          <a:p>
            <a:pPr marL="171450" indent="-171450">
              <a:buFont typeface="Symbol"/>
              <a:buChar char="•"/>
            </a:pPr>
            <a:r>
              <a:rPr lang="en-GB"/>
              <a:t>How you will know that this learning has made a difference?</a:t>
            </a:r>
            <a:endParaRPr lang="en-US"/>
          </a:p>
          <a:p>
            <a:endParaRPr lang="en-GB">
              <a:cs typeface="Calibri"/>
            </a:endParaRPr>
          </a:p>
          <a:p>
            <a:endParaRPr lang="en-US" altLang="en-US">
              <a:latin typeface="Arial" charset="0"/>
              <a:ea typeface="ＭＳ Ｐゴシック" pitchFamily="34" charset="-128"/>
              <a:cs typeface="Arial"/>
            </a:endParaRPr>
          </a:p>
          <a:p>
            <a:endParaRPr lang="en-GB">
              <a:cs typeface="Calibri"/>
            </a:endParaRPr>
          </a:p>
        </p:txBody>
      </p:sp>
    </p:spTree>
    <p:extLst>
      <p:ext uri="{BB962C8B-B14F-4D97-AF65-F5344CB8AC3E}">
        <p14:creationId xmlns:p14="http://schemas.microsoft.com/office/powerpoint/2010/main" val="2885867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76ED88B-7843-4D9C-A2B3-26FDE060B586}" type="slidenum">
              <a:rPr kumimoji="0" lang="en-GB"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Arial"/>
                <a:ea typeface="ＭＳ Ｐゴシック"/>
                <a:cs typeface="Arial"/>
              </a:rPr>
              <a:t>Slide 17</a:t>
            </a:r>
            <a:endParaRPr lang="en-US" altLang="en-US" b="1">
              <a:latin typeface="Arial" charset="0"/>
              <a:ea typeface="ＭＳ Ｐゴシック" pitchFamily="34" charset="-128"/>
              <a:cs typeface="Arial"/>
            </a:endParaRPr>
          </a:p>
        </p:txBody>
      </p:sp>
    </p:spTree>
    <p:extLst>
      <p:ext uri="{BB962C8B-B14F-4D97-AF65-F5344CB8AC3E}">
        <p14:creationId xmlns:p14="http://schemas.microsoft.com/office/powerpoint/2010/main" val="3752980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cs typeface="Calibri"/>
            </a:endParaRPr>
          </a:p>
          <a:p>
            <a:endParaRPr lang="en-GB"/>
          </a:p>
        </p:txBody>
      </p:sp>
      <p:sp>
        <p:nvSpPr>
          <p:cNvPr id="4" name="Slide Number Placeholder 3"/>
          <p:cNvSpPr>
            <a:spLocks noGrp="1"/>
          </p:cNvSpPr>
          <p:nvPr>
            <p:ph type="sldNum" sz="quarter" idx="10"/>
          </p:nvPr>
        </p:nvSpPr>
        <p:spPr/>
        <p:txBody>
          <a:bodyPr/>
          <a:lstStyle/>
          <a:p>
            <a:fld id="{1238C683-9137-4122-84BD-5AA5692D6AF0}" type="slidenum">
              <a:rPr lang="en-GB" smtClean="0"/>
              <a:t>18</a:t>
            </a:fld>
            <a:endParaRPr lang="en-GB"/>
          </a:p>
        </p:txBody>
      </p:sp>
    </p:spTree>
    <p:extLst>
      <p:ext uri="{BB962C8B-B14F-4D97-AF65-F5344CB8AC3E}">
        <p14:creationId xmlns:p14="http://schemas.microsoft.com/office/powerpoint/2010/main" val="2436637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2</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GB" b="1">
                <a:cs typeface="Calibri"/>
              </a:rPr>
              <a:t>Slide 3:</a:t>
            </a:r>
          </a:p>
          <a:p>
            <a:pPr marL="171450" indent="-171450">
              <a:buFont typeface="Symbol"/>
              <a:buChar char="•"/>
              <a:defRPr/>
            </a:pPr>
            <a:r>
              <a:rPr lang="en-GB" i="1"/>
              <a:t>[Option to skip this slide as instructions for facilitators only. No need to read to audience]</a:t>
            </a:r>
            <a:endParaRPr lang="en-GB"/>
          </a:p>
          <a:p>
            <a:pPr marL="171450" indent="-171450">
              <a:buFont typeface="Symbol"/>
              <a:buChar char="•"/>
              <a:defRPr/>
            </a:pPr>
            <a:r>
              <a:rPr lang="en-GB"/>
              <a:t>These slides can be used to facilitate professional learning in a group or whole-setting, or as a self-directed learning activity as an individual. </a:t>
            </a:r>
          </a:p>
          <a:p>
            <a:pPr marL="171450" indent="-171450">
              <a:buFont typeface="Symbol"/>
              <a:buChar char="•"/>
              <a:defRPr/>
            </a:pPr>
            <a:r>
              <a:rPr lang="en-GB"/>
              <a:t>Facilitation notes are included at the bottom of each slide </a:t>
            </a:r>
          </a:p>
          <a:p>
            <a:pPr marL="171450" indent="-171450">
              <a:buFont typeface="Symbol"/>
              <a:buChar char="•"/>
              <a:defRPr/>
            </a:pPr>
            <a:r>
              <a:rPr lang="en-GB"/>
              <a:t>Please do not remove or change any of the slides included. </a:t>
            </a:r>
          </a:p>
          <a:p>
            <a:pPr marL="171450" indent="-171450">
              <a:buFont typeface="Symbol"/>
              <a:buChar char="•"/>
              <a:defRPr/>
            </a:pPr>
            <a:r>
              <a:rPr lang="en-GB"/>
              <a:t>Facilitators are welcome to add slides or activities relevant to your own setting, to support discussion and exploration of the topic. Facilitators will know their participants’ needs best. </a:t>
            </a:r>
          </a:p>
          <a:p>
            <a:pPr marL="171450" indent="-171450">
              <a:buFont typeface="Symbol"/>
              <a:buChar char="•"/>
              <a:defRPr/>
            </a:pPr>
            <a:r>
              <a:rPr lang="en-GB"/>
              <a:t>Anyone who works in an educational setting can be a facilitator and use these slides. </a:t>
            </a:r>
          </a:p>
          <a:p>
            <a:pPr marL="171450" indent="-171450">
              <a:buFont typeface="Symbol"/>
              <a:buChar char="•"/>
              <a:defRPr/>
            </a:pPr>
            <a:r>
              <a:rPr lang="en-GB"/>
              <a:t>For reflection or discussion activities, it is important to establish a safe space which encourages respect and honesty to ensure that everyone is able to participate.</a:t>
            </a:r>
          </a:p>
          <a:p>
            <a:pPr>
              <a:defRPr/>
            </a:pPr>
            <a:endParaRPr lang="en-GB"/>
          </a:p>
          <a:p>
            <a:pPr>
              <a:defRPr/>
            </a:pPr>
            <a:r>
              <a:rPr lang="en-GB"/>
              <a:t>FACILITATION NOTES can also be found on a separate Word document on the Education Scotland Inclusion, Wellbeing and Equalities Professional Learning Framework.</a:t>
            </a:r>
          </a:p>
          <a:p>
            <a:pPr>
              <a:defRPr/>
            </a:pPr>
            <a:endParaRPr lang="en-GB">
              <a:cs typeface="Calibri"/>
            </a:endParaRPr>
          </a:p>
        </p:txBody>
      </p:sp>
    </p:spTree>
    <p:extLst>
      <p:ext uri="{BB962C8B-B14F-4D97-AF65-F5344CB8AC3E}">
        <p14:creationId xmlns:p14="http://schemas.microsoft.com/office/powerpoint/2010/main" val="2335054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b="1" dirty="0"/>
              <a:t>Slide 3</a:t>
            </a:r>
            <a:endParaRPr lang="en-US" dirty="0">
              <a:cs typeface="Calibri" panose="020F0502020204030204"/>
            </a:endParaRPr>
          </a:p>
          <a:p>
            <a:pPr>
              <a:defRPr/>
            </a:pPr>
            <a:r>
              <a:rPr lang="en-GB" dirty="0"/>
              <a:t>This professional learning resource comes under the Rights and Equalities theme of the Inclusion, Wellbeing and Equalities Professional Learning Framework.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38C683-9137-4122-84BD-5AA5692D6AF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3031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Slide 4:</a:t>
            </a:r>
            <a:endParaRPr lang="en-US"/>
          </a:p>
          <a:p>
            <a:pPr>
              <a:buFont typeface="Symbol"/>
              <a:buChar char="•"/>
            </a:pPr>
            <a:r>
              <a:rPr lang="en-GB"/>
              <a:t>This professional learning resource follows the national model for professional learning and is designed to help you gain more knowledge and have a deeper understanding of inclusion, wellbeing and equalities.</a:t>
            </a:r>
          </a:p>
          <a:p>
            <a:pPr>
              <a:buFont typeface="Symbol"/>
              <a:buChar char="•"/>
            </a:pPr>
            <a:r>
              <a:rPr lang="en-GB"/>
              <a:t>You will have the opportunity to consider how to take this learning forward on your own and with others and, on completion of the professional learning, you will be asked to consider what your next steps will be. </a:t>
            </a:r>
          </a:p>
          <a:p>
            <a:pPr>
              <a:buFont typeface="Symbol"/>
              <a:buChar char="•"/>
            </a:pPr>
            <a:r>
              <a:rPr lang="en-GB"/>
              <a:t>Please take some time to consider the reflective questions at the end of this resource</a:t>
            </a:r>
          </a:p>
          <a:p>
            <a:pPr>
              <a:buFont typeface="Arial"/>
              <a:buChar char="•"/>
            </a:pPr>
            <a:endParaRPr lang="en-GB"/>
          </a:p>
          <a:p>
            <a:pPr>
              <a:buFont typeface="Arial"/>
              <a:buChar char="•"/>
            </a:pPr>
            <a:r>
              <a:rPr lang="en-GB"/>
              <a:t>Links: </a:t>
            </a:r>
            <a:r>
              <a:rPr lang="en-GB" u="sng">
                <a:hlinkClick r:id="rId3"/>
              </a:rPr>
              <a:t>The National Model of Professional Learning</a:t>
            </a:r>
            <a:r>
              <a:rPr lang="en-GB"/>
              <a:t> </a:t>
            </a:r>
          </a:p>
          <a:p>
            <a:pPr marL="342900" indent="-342900">
              <a:buFont typeface="Arial,Sans-Serif"/>
              <a:buChar char="•"/>
            </a:pPr>
            <a:endParaRPr lang="en-GB">
              <a:cs typeface="Calibri"/>
            </a:endParaRPr>
          </a:p>
          <a:p>
            <a:endParaRPr lang="en-GB">
              <a:ea typeface="Calibri"/>
              <a:cs typeface="Calibri"/>
            </a:endParaRPr>
          </a:p>
        </p:txBody>
      </p:sp>
      <p:sp>
        <p:nvSpPr>
          <p:cNvPr id="4" name="Slide Number Placeholder 3"/>
          <p:cNvSpPr>
            <a:spLocks noGrp="1"/>
          </p:cNvSpPr>
          <p:nvPr>
            <p:ph type="sldNum" sz="quarter" idx="5"/>
          </p:nvPr>
        </p:nvSpPr>
        <p:spPr/>
        <p:txBody>
          <a:bodyPr/>
          <a:lstStyle/>
          <a:p>
            <a:fld id="{1238C683-9137-4122-84BD-5AA5692D6AF0}" type="slidenum">
              <a:rPr lang="en-GB" smtClean="0"/>
              <a:t>4</a:t>
            </a:fld>
            <a:endParaRPr lang="en-GB"/>
          </a:p>
        </p:txBody>
      </p:sp>
    </p:spTree>
    <p:extLst>
      <p:ext uri="{BB962C8B-B14F-4D97-AF65-F5344CB8AC3E}">
        <p14:creationId xmlns:p14="http://schemas.microsoft.com/office/powerpoint/2010/main" val="439743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5</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Arial"/>
                <a:ea typeface="ＭＳ Ｐゴシック"/>
                <a:cs typeface="Arial"/>
              </a:rPr>
              <a:t>Slide 5:</a:t>
            </a:r>
            <a:endParaRPr lang="en-US" altLang="en-US" b="1">
              <a:latin typeface="Arial" charset="0"/>
              <a:ea typeface="ＭＳ Ｐゴシック" pitchFamily="34" charset="-128"/>
              <a:cs typeface="Arial" charset="0"/>
            </a:endParaRPr>
          </a:p>
          <a:p>
            <a:r>
              <a:rPr lang="en-GB"/>
              <a:t>This session aims to provide an opportunity to:</a:t>
            </a:r>
            <a:endParaRPr lang="en-US"/>
          </a:p>
          <a:p>
            <a:pPr marL="171450" indent="-171450">
              <a:buFont typeface="Symbol"/>
              <a:buChar char="•"/>
            </a:pPr>
            <a:r>
              <a:rPr lang="en-GB"/>
              <a:t>Consider the importance of embedding diversity and equalities in the curriculum. </a:t>
            </a:r>
            <a:endParaRPr lang="en-US"/>
          </a:p>
          <a:p>
            <a:pPr marL="171450" indent="-171450">
              <a:buFont typeface="Symbol"/>
              <a:buChar char="•"/>
            </a:pPr>
            <a:r>
              <a:rPr lang="en-GB"/>
              <a:t>Explore a practical and simple approach – Mirrors and Windows – to embedding diversity in the curriculum.</a:t>
            </a:r>
            <a:endParaRPr lang="en-US"/>
          </a:p>
          <a:p>
            <a:endParaRPr lang="en-US" altLang="en-US">
              <a:latin typeface="Arial" charset="0"/>
              <a:ea typeface="ＭＳ Ｐゴシック" pitchFamily="34" charset="-128"/>
              <a:cs typeface="Arial"/>
            </a:endParaRPr>
          </a:p>
        </p:txBody>
      </p:sp>
    </p:spTree>
    <p:extLst>
      <p:ext uri="{BB962C8B-B14F-4D97-AF65-F5344CB8AC3E}">
        <p14:creationId xmlns:p14="http://schemas.microsoft.com/office/powerpoint/2010/main" val="2049599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Slide 6:</a:t>
            </a:r>
            <a:endParaRPr lang="en-GB" b="1" u="none"/>
          </a:p>
          <a:p>
            <a:r>
              <a:rPr lang="en-GB"/>
              <a:t>Scotland’s curriculum is defined as the </a:t>
            </a:r>
            <a:r>
              <a:rPr lang="en-GB" b="1"/>
              <a:t>totality of all that is planned for children and young people from early learning and childcare, through school and beyond </a:t>
            </a:r>
            <a:r>
              <a:rPr lang="en-GB"/>
              <a:t>(Scotland’s Curriculum: </a:t>
            </a:r>
            <a:r>
              <a:rPr lang="en-GB" u="sng">
                <a:hlinkClick r:id="rId3"/>
              </a:rPr>
              <a:t>https://scotlandscurriculum.scot/4/</a:t>
            </a:r>
            <a:r>
              <a:rPr lang="en-GB"/>
              <a:t>). </a:t>
            </a:r>
          </a:p>
          <a:p>
            <a:endParaRPr lang="en-GB"/>
          </a:p>
          <a:p>
            <a:r>
              <a:rPr lang="en-GB"/>
              <a:t>Scotland’s curriculum is not restricted to curriculum areas and subjects. It isn’t restricted which texts we teach and what happens in a classroom. It also includes opportunities for personal achievement, interdisciplinary learning and the ethos and life of the learning setting.</a:t>
            </a:r>
          </a:p>
          <a:p>
            <a:endParaRPr lang="en-GB"/>
          </a:p>
          <a:p>
            <a:r>
              <a:rPr lang="en-GB"/>
              <a:t>Scotland’s Curriculum is designed to be a coherent, flexible and enriched curriculum that is adaptable and responsive to the diverse needs of individual learners and which reflects the uniqueness of their communities. It is important that all children and young people are represented, see themselves in the curriculum and recognise that it is relevant to them. </a:t>
            </a:r>
          </a:p>
          <a:p>
            <a:endParaRPr lang="en-GB"/>
          </a:p>
          <a:p>
            <a:r>
              <a:rPr lang="en-GB"/>
              <a:t>As such, everyone who works with children and young people can contribute to embedding diversity and equalities in curriculum. This includes Pupil Support Assistants, janitors, caterers, police officers and more.</a:t>
            </a:r>
          </a:p>
          <a:p>
            <a:endParaRPr lang="en-GB">
              <a:cs typeface="Calibri"/>
            </a:endParaRPr>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6</a:t>
            </a:fld>
            <a:endParaRPr lang="en-GB"/>
          </a:p>
        </p:txBody>
      </p:sp>
    </p:spTree>
    <p:extLst>
      <p:ext uri="{BB962C8B-B14F-4D97-AF65-F5344CB8AC3E}">
        <p14:creationId xmlns:p14="http://schemas.microsoft.com/office/powerpoint/2010/main" val="1563675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spcAft>
                <a:spcPct val="0"/>
              </a:spcAft>
            </a:pPr>
            <a:r>
              <a:rPr lang="en-GB" b="1" dirty="0">
                <a:ea typeface="Calibri"/>
                <a:cs typeface="Calibri"/>
              </a:rPr>
              <a:t>Slide 7:</a:t>
            </a:r>
            <a:endParaRPr lang="en-GB" b="1" dirty="0">
              <a:cs typeface="Calibri"/>
            </a:endParaRPr>
          </a:p>
          <a:p>
            <a:r>
              <a:rPr lang="en-GB" dirty="0"/>
              <a:t>When diversity is lacking in the curriculum...</a:t>
            </a:r>
            <a:endParaRPr lang="en-GB" dirty="0">
              <a:cs typeface="Calibri"/>
            </a:endParaRPr>
          </a:p>
          <a:p>
            <a:pPr marL="171450" indent="-171450">
              <a:buFont typeface="Arial"/>
              <a:buChar char="•"/>
            </a:pPr>
            <a:r>
              <a:rPr lang="en-GB" b="1" dirty="0"/>
              <a:t>Perspectives are missing.</a:t>
            </a:r>
            <a:r>
              <a:rPr lang="en-GB" dirty="0"/>
              <a:t> The curriculum is incomplete and inaccurate. Knowledge is shared from a monocultural, monolinguistic, narrow perspective of the world. The dominant perspective (often white, male, middle class, cisgendered, heterosexual, able-bodied, neurotypical, English-speaking, Christian...) is seen as "normal" and everything else is considered "other."</a:t>
            </a:r>
            <a:endParaRPr lang="en-GB" dirty="0">
              <a:cs typeface="Calibri"/>
            </a:endParaRPr>
          </a:p>
          <a:p>
            <a:pPr marL="171450" indent="-171450">
              <a:buFont typeface="Arial"/>
              <a:buChar char="•"/>
            </a:pPr>
            <a:r>
              <a:rPr lang="en-GB" dirty="0"/>
              <a:t>As a result, learners put in a lot of effort to fit into the narrow "norm." This often means spending a lot of time</a:t>
            </a:r>
            <a:r>
              <a:rPr lang="en-GB" b="1" dirty="0"/>
              <a:t> masking their diversity </a:t>
            </a:r>
            <a:r>
              <a:rPr lang="en-GB" dirty="0"/>
              <a:t>(e.g. pretending to be neurotypical, not speaking any other language than English, hiding their religion/home culture and food, changing their name and accent, pretending they don't experience or provide care, pretending they aren't experiencing poverty, etc.) </a:t>
            </a:r>
            <a:endParaRPr lang="en-GB" dirty="0">
              <a:cs typeface="Calibri"/>
            </a:endParaRPr>
          </a:p>
          <a:p>
            <a:pPr marL="171450" indent="-171450">
              <a:buFont typeface="Arial"/>
              <a:buChar char="•"/>
            </a:pPr>
            <a:r>
              <a:rPr lang="en-GB" dirty="0"/>
              <a:t>Diverse learners also risk </a:t>
            </a:r>
            <a:r>
              <a:rPr lang="en-GB" b="1" dirty="0"/>
              <a:t>internalising stereotypes</a:t>
            </a:r>
            <a:r>
              <a:rPr lang="en-GB" dirty="0"/>
              <a:t> and negative messages about themselves that limit their potential and their aspirations (e.g. choosing career paths based on gender, race, social class, etc., believing they can't do well in X subject because of their diverse identity, etc.)</a:t>
            </a:r>
            <a:endParaRPr lang="en-GB" dirty="0">
              <a:cs typeface="Calibri"/>
            </a:endParaRPr>
          </a:p>
          <a:p>
            <a:pPr marL="171450" indent="-171450">
              <a:buFont typeface="Arial"/>
              <a:buChar char="•"/>
            </a:pPr>
            <a:r>
              <a:rPr lang="en-GB" dirty="0"/>
              <a:t>Every learner risks </a:t>
            </a:r>
            <a:r>
              <a:rPr lang="en-GB" b="1" dirty="0"/>
              <a:t>absorbing biases and prejudiced ideas</a:t>
            </a:r>
            <a:r>
              <a:rPr lang="en-GB" dirty="0"/>
              <a:t> that exist in a curriculum that lacks diversity (e.g. believing stereotypes about groups that don't share the same identities as them and developing unconscious/implicit biases about girls, LGBT people, Black people, Jewish people, etc.)</a:t>
            </a:r>
            <a:endParaRPr lang="en-GB" dirty="0">
              <a:cs typeface="Calibri"/>
            </a:endParaRPr>
          </a:p>
          <a:p>
            <a:pPr marL="171450" indent="-171450">
              <a:buFont typeface="Arial"/>
              <a:buChar char="•"/>
            </a:pPr>
            <a:r>
              <a:rPr lang="en-GB" dirty="0"/>
              <a:t>As a result of prejudiced ideas and narrow perspectives on diverse people, learners have </a:t>
            </a:r>
            <a:r>
              <a:rPr lang="en-GB" b="1" dirty="0"/>
              <a:t>less empathy and less of an understanding</a:t>
            </a:r>
            <a:r>
              <a:rPr lang="en-GB" dirty="0"/>
              <a:t> of the lives and perspectives of diverse people</a:t>
            </a:r>
            <a:endParaRPr lang="en-GB" dirty="0">
              <a:cs typeface="Calibri"/>
            </a:endParaRPr>
          </a:p>
          <a:p>
            <a:pPr marL="171450" indent="-171450">
              <a:buFont typeface="Arial"/>
              <a:buChar char="•"/>
            </a:pPr>
            <a:r>
              <a:rPr lang="en-GB" dirty="0"/>
              <a:t>This can lead to an increase in </a:t>
            </a:r>
            <a:r>
              <a:rPr lang="en-GB" b="1" dirty="0"/>
              <a:t>discrimination and bullying</a:t>
            </a:r>
            <a:r>
              <a:rPr lang="en-GB" dirty="0"/>
              <a:t>.</a:t>
            </a:r>
            <a:endParaRPr lang="en-GB" dirty="0">
              <a:cs typeface="Calibri"/>
            </a:endParaRPr>
          </a:p>
          <a:p>
            <a:pPr>
              <a:spcBef>
                <a:spcPct val="20000"/>
              </a:spcBef>
              <a:spcAft>
                <a:spcPct val="0"/>
              </a:spcAft>
            </a:pPr>
            <a:endParaRPr lang="en-GB">
              <a:ea typeface="Calibri"/>
              <a:cs typeface="Calibri"/>
            </a:endParaRPr>
          </a:p>
          <a:p>
            <a:pPr>
              <a:spcBef>
                <a:spcPct val="20000"/>
              </a:spcBef>
              <a:spcAft>
                <a:spcPct val="0"/>
              </a:spcAft>
            </a:pPr>
            <a:endParaRPr lang="en-GB">
              <a:cs typeface="Calibri"/>
            </a:endParaRPr>
          </a:p>
        </p:txBody>
      </p:sp>
      <p:sp>
        <p:nvSpPr>
          <p:cNvPr id="4" name="Slide Number Placeholder 3"/>
          <p:cNvSpPr>
            <a:spLocks noGrp="1"/>
          </p:cNvSpPr>
          <p:nvPr>
            <p:ph type="sldNum" sz="quarter" idx="5"/>
          </p:nvPr>
        </p:nvSpPr>
        <p:spPr/>
        <p:txBody>
          <a:bodyPr/>
          <a:lstStyle/>
          <a:p>
            <a:fld id="{1238C683-9137-4122-84BD-5AA5692D6AF0}" type="slidenum">
              <a:rPr lang="en-GB" smtClean="0"/>
              <a:t>7</a:t>
            </a:fld>
            <a:endParaRPr lang="en-GB"/>
          </a:p>
        </p:txBody>
      </p:sp>
    </p:spTree>
    <p:extLst>
      <p:ext uri="{BB962C8B-B14F-4D97-AF65-F5344CB8AC3E}">
        <p14:creationId xmlns:p14="http://schemas.microsoft.com/office/powerpoint/2010/main" val="700557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8</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b="1"/>
              <a:t>Slide 8:</a:t>
            </a:r>
            <a:endParaRPr lang="en-US"/>
          </a:p>
          <a:p>
            <a:r>
              <a:rPr lang="en-GB"/>
              <a:t>In this session, we refer to diversity and diverse people. It’s helpful to clarify first what we mean by diversity. What do you understand by "diversity"? What do you understand by "diverse people"?</a:t>
            </a:r>
            <a:endParaRPr lang="en-GB">
              <a:ea typeface="Calibri"/>
              <a:cs typeface="Calibri"/>
            </a:endParaRPr>
          </a:p>
          <a:p>
            <a:endParaRPr lang="en-GB">
              <a:ea typeface="Calibri"/>
              <a:cs typeface="Calibri"/>
            </a:endParaRPr>
          </a:p>
          <a:p>
            <a:r>
              <a:rPr lang="en-GB">
                <a:ea typeface="Calibri"/>
                <a:cs typeface="Calibri"/>
              </a:rPr>
              <a:t>(If there is time in a group setting, you can pause here for a short discussion of participants' understanding of those terms)</a:t>
            </a:r>
          </a:p>
        </p:txBody>
      </p:sp>
    </p:spTree>
    <p:extLst>
      <p:ext uri="{BB962C8B-B14F-4D97-AF65-F5344CB8AC3E}">
        <p14:creationId xmlns:p14="http://schemas.microsoft.com/office/powerpoint/2010/main" val="2877132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76ED88B-7843-4D9C-A2B3-26FDE060B586}" type="slidenum">
              <a:rPr kumimoji="0" lang="en-GB"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a:t>Slide 9:</a:t>
            </a:r>
            <a:endParaRPr lang="en-US" dirty="0"/>
          </a:p>
          <a:p>
            <a:r>
              <a:rPr lang="en-GB" dirty="0"/>
              <a:t>When exploring the concept of “diversity” and embedding diversity in the curriculum, it is worth considering this diagram illustrating some of the features of diversity. </a:t>
            </a:r>
            <a:endParaRPr lang="en-US" dirty="0"/>
          </a:p>
          <a:p>
            <a:endParaRPr lang="en-GB" dirty="0"/>
          </a:p>
          <a:p>
            <a:r>
              <a:rPr lang="en-GB" dirty="0"/>
              <a:t>Look at the types of diversity illustrated on the diagram (linguistic; religious/faith; ethnic/cultural/racial; gender/sex; sexual orientation, family; age; neurodiversity; disability; socioeconomic). For each feature of diversity, there are different groups of people and issues to keep in mind. For example, diversity of family can include care-experienced learners, young carers, LGBT families, lone parent families, religious and cultural diversity in families and more. Issues linked to these groups can include, for example, homophobia, racism, antisemitism and isolation.</a:t>
            </a:r>
            <a:endParaRPr lang="en-US" dirty="0"/>
          </a:p>
          <a:p>
            <a:endParaRPr lang="en-GB" dirty="0">
              <a:cs typeface="Calibri"/>
            </a:endParaRPr>
          </a:p>
          <a:p>
            <a:r>
              <a:rPr lang="en-GB"/>
              <a:t>The features of diversity represented on the diagram have been inspired by the </a:t>
            </a:r>
            <a:r>
              <a:rPr lang="en-GB" b="1"/>
              <a:t>protected characteristics </a:t>
            </a:r>
            <a:r>
              <a:rPr lang="en-GB"/>
              <a:t>(disability, age, race, religion &amp; belief, sex, gender reassignment, pregnancy and maternity, sexual orientation and marriage and civil partnership) from the </a:t>
            </a:r>
            <a:r>
              <a:rPr lang="en-GB" b="1"/>
              <a:t>Equality Act 2010</a:t>
            </a:r>
            <a:r>
              <a:rPr lang="en-GB"/>
              <a:t>, the </a:t>
            </a:r>
            <a:r>
              <a:rPr lang="en-GB" b="1"/>
              <a:t>non-protected characteristics</a:t>
            </a:r>
            <a:r>
              <a:rPr lang="en-GB"/>
              <a:t> that are most relevant in the context of Scottish education and groups that are protected under the </a:t>
            </a:r>
            <a:r>
              <a:rPr lang="en-GB" b="1"/>
              <a:t>Education (Additional Support for Learning) (Scotland) Act 2004</a:t>
            </a:r>
            <a:r>
              <a:rPr lang="en-GB"/>
              <a:t>. </a:t>
            </a:r>
            <a:endParaRPr lang="en-GB" dirty="0"/>
          </a:p>
          <a:p>
            <a:endParaRPr lang="en-GB" dirty="0"/>
          </a:p>
          <a:p>
            <a:r>
              <a:rPr lang="en-GB" dirty="0"/>
              <a:t>When we take a closer look at different features of diversity, it’s important to remember that the groups of people and issues mentioned are not exhaustive. It is also worth bearing in mind that diverse people are not homogenous, we all hold unique identities and strengths, and we should not be viewed through a lens of deficit.</a:t>
            </a:r>
          </a:p>
          <a:p>
            <a:endParaRPr lang="en-GB" dirty="0">
              <a:cs typeface="Calibri"/>
            </a:endParaRPr>
          </a:p>
          <a:p>
            <a:r>
              <a:rPr lang="en-GB" dirty="0"/>
              <a:t>Are there are any types of diversity that you would like to explore further?</a:t>
            </a:r>
            <a:endParaRPr lang="en-US" dirty="0"/>
          </a:p>
          <a:p>
            <a:endParaRPr lang="en-GB" dirty="0"/>
          </a:p>
          <a:p>
            <a:r>
              <a:rPr lang="en-GB" i="1" dirty="0"/>
              <a:t>[If there is time, feel free to expand using the other Diversity resources on the Education Scotland Inclusion, Wellbeing and Equalities Professional Learning Framework. Otherwise, signpost the resource for future learning and development.]</a:t>
            </a:r>
            <a:endParaRPr lang="en-GB" dirty="0"/>
          </a:p>
          <a:p>
            <a:endParaRPr lang="en-GB" dirty="0"/>
          </a:p>
          <a:p>
            <a:endParaRPr lang="en-US" b="1" dirty="0">
              <a:cs typeface="Calibri"/>
            </a:endParaRPr>
          </a:p>
        </p:txBody>
      </p:sp>
    </p:spTree>
    <p:extLst>
      <p:ext uri="{BB962C8B-B14F-4D97-AF65-F5344CB8AC3E}">
        <p14:creationId xmlns:p14="http://schemas.microsoft.com/office/powerpoint/2010/main" val="147293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p:txBody>
          <a:bodyPr/>
          <a:lstStyle>
            <a:lvl1pPr>
              <a:defRPr b="0" baseline="0"/>
            </a:lvl1pPr>
            <a:lvl2pPr marL="742950" indent="-285750">
              <a:buFont typeface="Arial"/>
              <a:buChar char="•"/>
              <a:defRPr/>
            </a:lvl2pPr>
            <a:lvl3pPr marL="1257300" indent="-342900">
              <a:buFont typeface="Lucida Grande"/>
              <a:buChar char="-"/>
              <a:defRPr/>
            </a:lvl3pPr>
            <a:lvl4pPr marL="1714500" indent="-342900">
              <a:buClr>
                <a:srgbClr val="00ABB5"/>
              </a:buClr>
              <a:buFont typeface="Wingdings" charset="2"/>
              <a:buChar char="Ø"/>
              <a:defRPr/>
            </a:lvl4pPr>
            <a:lvl5pPr marL="2171700" indent="-342900">
              <a:buClr>
                <a:srgbClr val="00ABB5"/>
              </a:buClr>
              <a:buFont typeface="Lucida Grande"/>
              <a:buChar char="-"/>
              <a:defRPr/>
            </a:lvl5pPr>
            <a:lvl6pPr>
              <a:buClr>
                <a:srgbClr val="00ABB5"/>
              </a:buClr>
              <a:defRPr/>
            </a:lvl6p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cxnSp>
        <p:nvCxnSpPr>
          <p:cNvPr id="6" name="Straight Connector 5"/>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A84719E-0005-42AA-9183-AB9A51DD443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994506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1168" y="830264"/>
            <a:ext cx="2747433" cy="47593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66751" y="830264"/>
            <a:ext cx="8041216" cy="4759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F630345-2D4E-4D56-A052-ABB4EC58AA28}"/>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344635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563A3-B5FD-F0DD-A579-54B445FF578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ED1F497-96D3-7C2B-773E-E50564EBB2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064F41A-B6A0-8926-68C4-82642A13807A}"/>
              </a:ext>
            </a:extLst>
          </p:cNvPr>
          <p:cNvSpPr>
            <a:spLocks noGrp="1"/>
          </p:cNvSpPr>
          <p:nvPr>
            <p:ph type="dt" sz="half" idx="10"/>
          </p:nvPr>
        </p:nvSpPr>
        <p:spPr/>
        <p:txBody>
          <a:bodyPr/>
          <a:lstStyle/>
          <a:p>
            <a:fld id="{1D422C32-E266-5543-9E66-24DC1B56B662}" type="datetimeFigureOut">
              <a:rPr lang="en-US" smtClean="0"/>
              <a:t>3/8/2024</a:t>
            </a:fld>
            <a:endParaRPr lang="en-US"/>
          </a:p>
        </p:txBody>
      </p:sp>
      <p:sp>
        <p:nvSpPr>
          <p:cNvPr id="5" name="Footer Placeholder 4">
            <a:extLst>
              <a:ext uri="{FF2B5EF4-FFF2-40B4-BE49-F238E27FC236}">
                <a16:creationId xmlns:a16="http://schemas.microsoft.com/office/drawing/2014/main" id="{55CE688A-BEEF-6E31-D875-7B5DF3E8D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C5779B-1CC9-0ACA-0522-169BF7DD78F7}"/>
              </a:ext>
            </a:extLst>
          </p:cNvPr>
          <p:cNvSpPr>
            <a:spLocks noGrp="1"/>
          </p:cNvSpPr>
          <p:nvPr>
            <p:ph type="sldNum" sz="quarter" idx="12"/>
          </p:nvPr>
        </p:nvSpPr>
        <p:spPr/>
        <p:txBody>
          <a:bodyPr/>
          <a:lstStyle/>
          <a:p>
            <a:fld id="{B9EE82DC-0DDB-4E46-BFA8-4711B5068A23}" type="slidenum">
              <a:rPr lang="en-US" smtClean="0"/>
              <a:t>‹#›</a:t>
            </a:fld>
            <a:endParaRPr lang="en-US"/>
          </a:p>
        </p:txBody>
      </p:sp>
    </p:spTree>
    <p:extLst>
      <p:ext uri="{BB962C8B-B14F-4D97-AF65-F5344CB8AC3E}">
        <p14:creationId xmlns:p14="http://schemas.microsoft.com/office/powerpoint/2010/main" val="3099864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A3F13-2A44-CB90-5E37-C6186379AA6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05D0FBD-ADA5-37AE-4224-459E0C6109F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48831FE-6EB9-A297-AE13-5D252042F8D9}"/>
              </a:ext>
            </a:extLst>
          </p:cNvPr>
          <p:cNvSpPr>
            <a:spLocks noGrp="1"/>
          </p:cNvSpPr>
          <p:nvPr>
            <p:ph type="dt" sz="half" idx="10"/>
          </p:nvPr>
        </p:nvSpPr>
        <p:spPr/>
        <p:txBody>
          <a:bodyPr/>
          <a:lstStyle/>
          <a:p>
            <a:fld id="{1D422C32-E266-5543-9E66-24DC1B56B662}" type="datetimeFigureOut">
              <a:rPr lang="en-US" smtClean="0"/>
              <a:t>3/8/2024</a:t>
            </a:fld>
            <a:endParaRPr lang="en-US"/>
          </a:p>
        </p:txBody>
      </p:sp>
      <p:sp>
        <p:nvSpPr>
          <p:cNvPr id="5" name="Footer Placeholder 4">
            <a:extLst>
              <a:ext uri="{FF2B5EF4-FFF2-40B4-BE49-F238E27FC236}">
                <a16:creationId xmlns:a16="http://schemas.microsoft.com/office/drawing/2014/main" id="{8F86E7F5-3762-0174-FB7C-E552AFCE01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7ADE8-476E-2D59-6645-253B0D617560}"/>
              </a:ext>
            </a:extLst>
          </p:cNvPr>
          <p:cNvSpPr>
            <a:spLocks noGrp="1"/>
          </p:cNvSpPr>
          <p:nvPr>
            <p:ph type="sldNum" sz="quarter" idx="12"/>
          </p:nvPr>
        </p:nvSpPr>
        <p:spPr/>
        <p:txBody>
          <a:bodyPr/>
          <a:lstStyle/>
          <a:p>
            <a:fld id="{B9EE82DC-0DDB-4E46-BFA8-4711B5068A23}" type="slidenum">
              <a:rPr lang="en-US" smtClean="0"/>
              <a:t>‹#›</a:t>
            </a:fld>
            <a:endParaRPr lang="en-US"/>
          </a:p>
        </p:txBody>
      </p:sp>
    </p:spTree>
    <p:extLst>
      <p:ext uri="{BB962C8B-B14F-4D97-AF65-F5344CB8AC3E}">
        <p14:creationId xmlns:p14="http://schemas.microsoft.com/office/powerpoint/2010/main" val="2450021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541A8-F1EE-033D-8A6E-C694A59CD05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E29A651-F36E-1874-70CB-9E96106F45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8369EA-5C10-2432-07FB-B4B6A1C47F33}"/>
              </a:ext>
            </a:extLst>
          </p:cNvPr>
          <p:cNvSpPr>
            <a:spLocks noGrp="1"/>
          </p:cNvSpPr>
          <p:nvPr>
            <p:ph type="dt" sz="half" idx="10"/>
          </p:nvPr>
        </p:nvSpPr>
        <p:spPr/>
        <p:txBody>
          <a:bodyPr/>
          <a:lstStyle/>
          <a:p>
            <a:fld id="{1D422C32-E266-5543-9E66-24DC1B56B662}" type="datetimeFigureOut">
              <a:rPr lang="en-US" smtClean="0"/>
              <a:t>3/8/2024</a:t>
            </a:fld>
            <a:endParaRPr lang="en-US"/>
          </a:p>
        </p:txBody>
      </p:sp>
      <p:sp>
        <p:nvSpPr>
          <p:cNvPr id="5" name="Footer Placeholder 4">
            <a:extLst>
              <a:ext uri="{FF2B5EF4-FFF2-40B4-BE49-F238E27FC236}">
                <a16:creationId xmlns:a16="http://schemas.microsoft.com/office/drawing/2014/main" id="{EB8B26C3-0FF8-3004-8939-F8B31F596A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75A41F-FBF0-97FA-9276-ACA1767FE76D}"/>
              </a:ext>
            </a:extLst>
          </p:cNvPr>
          <p:cNvSpPr>
            <a:spLocks noGrp="1"/>
          </p:cNvSpPr>
          <p:nvPr>
            <p:ph type="sldNum" sz="quarter" idx="12"/>
          </p:nvPr>
        </p:nvSpPr>
        <p:spPr/>
        <p:txBody>
          <a:bodyPr/>
          <a:lstStyle/>
          <a:p>
            <a:fld id="{B9EE82DC-0DDB-4E46-BFA8-4711B5068A23}" type="slidenum">
              <a:rPr lang="en-US" smtClean="0"/>
              <a:t>‹#›</a:t>
            </a:fld>
            <a:endParaRPr lang="en-US"/>
          </a:p>
        </p:txBody>
      </p:sp>
    </p:spTree>
    <p:extLst>
      <p:ext uri="{BB962C8B-B14F-4D97-AF65-F5344CB8AC3E}">
        <p14:creationId xmlns:p14="http://schemas.microsoft.com/office/powerpoint/2010/main" val="1914864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2D0F9-DB46-588E-2635-25B33ED4F6F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D912A05-94B4-E1B1-CE58-DB0FDAE030A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06EDC7D-3776-90EE-5895-61DC3C7B4FC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74BB1F9-A60F-4B86-A37E-8EF0C4C0621C}"/>
              </a:ext>
            </a:extLst>
          </p:cNvPr>
          <p:cNvSpPr>
            <a:spLocks noGrp="1"/>
          </p:cNvSpPr>
          <p:nvPr>
            <p:ph type="dt" sz="half" idx="10"/>
          </p:nvPr>
        </p:nvSpPr>
        <p:spPr/>
        <p:txBody>
          <a:bodyPr/>
          <a:lstStyle/>
          <a:p>
            <a:fld id="{1D422C32-E266-5543-9E66-24DC1B56B662}" type="datetimeFigureOut">
              <a:rPr lang="en-US" smtClean="0"/>
              <a:t>3/8/2024</a:t>
            </a:fld>
            <a:endParaRPr lang="en-US"/>
          </a:p>
        </p:txBody>
      </p:sp>
      <p:sp>
        <p:nvSpPr>
          <p:cNvPr id="6" name="Footer Placeholder 5">
            <a:extLst>
              <a:ext uri="{FF2B5EF4-FFF2-40B4-BE49-F238E27FC236}">
                <a16:creationId xmlns:a16="http://schemas.microsoft.com/office/drawing/2014/main" id="{0BCD8655-9AA3-94F6-CFB2-CDDE72973D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DEEFA6-0CE9-569D-17EE-E5C6FDEB888A}"/>
              </a:ext>
            </a:extLst>
          </p:cNvPr>
          <p:cNvSpPr>
            <a:spLocks noGrp="1"/>
          </p:cNvSpPr>
          <p:nvPr>
            <p:ph type="sldNum" sz="quarter" idx="12"/>
          </p:nvPr>
        </p:nvSpPr>
        <p:spPr/>
        <p:txBody>
          <a:bodyPr/>
          <a:lstStyle/>
          <a:p>
            <a:fld id="{B9EE82DC-0DDB-4E46-BFA8-4711B5068A23}" type="slidenum">
              <a:rPr lang="en-US" smtClean="0"/>
              <a:t>‹#›</a:t>
            </a:fld>
            <a:endParaRPr lang="en-US"/>
          </a:p>
        </p:txBody>
      </p:sp>
    </p:spTree>
    <p:extLst>
      <p:ext uri="{BB962C8B-B14F-4D97-AF65-F5344CB8AC3E}">
        <p14:creationId xmlns:p14="http://schemas.microsoft.com/office/powerpoint/2010/main" val="21242500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5E287-1DBC-249B-C489-276D2495B68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C9000C3-53A7-60C6-7EC0-C0E9D0B588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67D5D82-A649-64BD-3451-69203B117E7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1FEB230-E2CB-1B8E-0F13-6D0B609452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C977126-1A3D-C8D8-9E7D-76B3C4E3277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778207C-E109-B960-DBEE-8DC815CAF165}"/>
              </a:ext>
            </a:extLst>
          </p:cNvPr>
          <p:cNvSpPr>
            <a:spLocks noGrp="1"/>
          </p:cNvSpPr>
          <p:nvPr>
            <p:ph type="dt" sz="half" idx="10"/>
          </p:nvPr>
        </p:nvSpPr>
        <p:spPr/>
        <p:txBody>
          <a:bodyPr/>
          <a:lstStyle/>
          <a:p>
            <a:fld id="{1D422C32-E266-5543-9E66-24DC1B56B662}" type="datetimeFigureOut">
              <a:rPr lang="en-US" smtClean="0"/>
              <a:t>3/8/2024</a:t>
            </a:fld>
            <a:endParaRPr lang="en-US"/>
          </a:p>
        </p:txBody>
      </p:sp>
      <p:sp>
        <p:nvSpPr>
          <p:cNvPr id="8" name="Footer Placeholder 7">
            <a:extLst>
              <a:ext uri="{FF2B5EF4-FFF2-40B4-BE49-F238E27FC236}">
                <a16:creationId xmlns:a16="http://schemas.microsoft.com/office/drawing/2014/main" id="{AF9F1134-4B8E-BCC9-852E-A9FAF7E710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6A9355-DECB-7BDB-1CC0-5EBAF9CF3907}"/>
              </a:ext>
            </a:extLst>
          </p:cNvPr>
          <p:cNvSpPr>
            <a:spLocks noGrp="1"/>
          </p:cNvSpPr>
          <p:nvPr>
            <p:ph type="sldNum" sz="quarter" idx="12"/>
          </p:nvPr>
        </p:nvSpPr>
        <p:spPr/>
        <p:txBody>
          <a:bodyPr/>
          <a:lstStyle/>
          <a:p>
            <a:fld id="{B9EE82DC-0DDB-4E46-BFA8-4711B5068A23}" type="slidenum">
              <a:rPr lang="en-US" smtClean="0"/>
              <a:t>‹#›</a:t>
            </a:fld>
            <a:endParaRPr lang="en-US"/>
          </a:p>
        </p:txBody>
      </p:sp>
    </p:spTree>
    <p:extLst>
      <p:ext uri="{BB962C8B-B14F-4D97-AF65-F5344CB8AC3E}">
        <p14:creationId xmlns:p14="http://schemas.microsoft.com/office/powerpoint/2010/main" val="4170618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251D3-6C9D-4284-1439-11402111396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E7BB16F-5960-0FB3-48FB-9DAE83658890}"/>
              </a:ext>
            </a:extLst>
          </p:cNvPr>
          <p:cNvSpPr>
            <a:spLocks noGrp="1"/>
          </p:cNvSpPr>
          <p:nvPr>
            <p:ph type="dt" sz="half" idx="10"/>
          </p:nvPr>
        </p:nvSpPr>
        <p:spPr/>
        <p:txBody>
          <a:bodyPr/>
          <a:lstStyle/>
          <a:p>
            <a:fld id="{1D422C32-E266-5543-9E66-24DC1B56B662}" type="datetimeFigureOut">
              <a:rPr lang="en-US" smtClean="0"/>
              <a:t>3/8/2024</a:t>
            </a:fld>
            <a:endParaRPr lang="en-US"/>
          </a:p>
        </p:txBody>
      </p:sp>
      <p:sp>
        <p:nvSpPr>
          <p:cNvPr id="4" name="Footer Placeholder 3">
            <a:extLst>
              <a:ext uri="{FF2B5EF4-FFF2-40B4-BE49-F238E27FC236}">
                <a16:creationId xmlns:a16="http://schemas.microsoft.com/office/drawing/2014/main" id="{D3ADA77C-9513-9B56-63A1-AE951D7C3C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E1D784-B01E-2582-A334-EC0ACA15BCE2}"/>
              </a:ext>
            </a:extLst>
          </p:cNvPr>
          <p:cNvSpPr>
            <a:spLocks noGrp="1"/>
          </p:cNvSpPr>
          <p:nvPr>
            <p:ph type="sldNum" sz="quarter" idx="12"/>
          </p:nvPr>
        </p:nvSpPr>
        <p:spPr/>
        <p:txBody>
          <a:bodyPr/>
          <a:lstStyle/>
          <a:p>
            <a:fld id="{B9EE82DC-0DDB-4E46-BFA8-4711B5068A23}" type="slidenum">
              <a:rPr lang="en-US" smtClean="0"/>
              <a:t>‹#›</a:t>
            </a:fld>
            <a:endParaRPr lang="en-US"/>
          </a:p>
        </p:txBody>
      </p:sp>
    </p:spTree>
    <p:extLst>
      <p:ext uri="{BB962C8B-B14F-4D97-AF65-F5344CB8AC3E}">
        <p14:creationId xmlns:p14="http://schemas.microsoft.com/office/powerpoint/2010/main" val="20266115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2C273E-DE5E-CE76-1813-608D97725499}"/>
              </a:ext>
            </a:extLst>
          </p:cNvPr>
          <p:cNvSpPr>
            <a:spLocks noGrp="1"/>
          </p:cNvSpPr>
          <p:nvPr>
            <p:ph type="dt" sz="half" idx="10"/>
          </p:nvPr>
        </p:nvSpPr>
        <p:spPr/>
        <p:txBody>
          <a:bodyPr/>
          <a:lstStyle/>
          <a:p>
            <a:fld id="{1D422C32-E266-5543-9E66-24DC1B56B662}" type="datetimeFigureOut">
              <a:rPr lang="en-US" smtClean="0"/>
              <a:t>3/8/2024</a:t>
            </a:fld>
            <a:endParaRPr lang="en-US"/>
          </a:p>
        </p:txBody>
      </p:sp>
      <p:sp>
        <p:nvSpPr>
          <p:cNvPr id="3" name="Footer Placeholder 2">
            <a:extLst>
              <a:ext uri="{FF2B5EF4-FFF2-40B4-BE49-F238E27FC236}">
                <a16:creationId xmlns:a16="http://schemas.microsoft.com/office/drawing/2014/main" id="{362EF028-733F-DD68-51AE-5733467233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9554B7-70BA-37CE-D3BA-580638348A39}"/>
              </a:ext>
            </a:extLst>
          </p:cNvPr>
          <p:cNvSpPr>
            <a:spLocks noGrp="1"/>
          </p:cNvSpPr>
          <p:nvPr>
            <p:ph type="sldNum" sz="quarter" idx="12"/>
          </p:nvPr>
        </p:nvSpPr>
        <p:spPr/>
        <p:txBody>
          <a:bodyPr/>
          <a:lstStyle/>
          <a:p>
            <a:fld id="{B9EE82DC-0DDB-4E46-BFA8-4711B5068A23}" type="slidenum">
              <a:rPr lang="en-US" smtClean="0"/>
              <a:t>‹#›</a:t>
            </a:fld>
            <a:endParaRPr lang="en-US"/>
          </a:p>
        </p:txBody>
      </p:sp>
    </p:spTree>
    <p:extLst>
      <p:ext uri="{BB962C8B-B14F-4D97-AF65-F5344CB8AC3E}">
        <p14:creationId xmlns:p14="http://schemas.microsoft.com/office/powerpoint/2010/main" val="10811353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9B365-4FC4-EDE1-375A-7DB4A76E24B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AAB5ECD-0D06-AAD0-0428-E04C98B2C7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5F99CCD-609A-367B-1D54-650645A1ED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DFDE2EB-AF09-6089-EFC1-B532BA915C46}"/>
              </a:ext>
            </a:extLst>
          </p:cNvPr>
          <p:cNvSpPr>
            <a:spLocks noGrp="1"/>
          </p:cNvSpPr>
          <p:nvPr>
            <p:ph type="dt" sz="half" idx="10"/>
          </p:nvPr>
        </p:nvSpPr>
        <p:spPr/>
        <p:txBody>
          <a:bodyPr/>
          <a:lstStyle/>
          <a:p>
            <a:fld id="{1D422C32-E266-5543-9E66-24DC1B56B662}" type="datetimeFigureOut">
              <a:rPr lang="en-US" smtClean="0"/>
              <a:t>3/8/2024</a:t>
            </a:fld>
            <a:endParaRPr lang="en-US"/>
          </a:p>
        </p:txBody>
      </p:sp>
      <p:sp>
        <p:nvSpPr>
          <p:cNvPr id="6" name="Footer Placeholder 5">
            <a:extLst>
              <a:ext uri="{FF2B5EF4-FFF2-40B4-BE49-F238E27FC236}">
                <a16:creationId xmlns:a16="http://schemas.microsoft.com/office/drawing/2014/main" id="{5EB798F6-9AA3-AC21-0752-D6D1828480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97C648-D792-7490-02AD-15E33B5EC5E0}"/>
              </a:ext>
            </a:extLst>
          </p:cNvPr>
          <p:cNvSpPr>
            <a:spLocks noGrp="1"/>
          </p:cNvSpPr>
          <p:nvPr>
            <p:ph type="sldNum" sz="quarter" idx="12"/>
          </p:nvPr>
        </p:nvSpPr>
        <p:spPr/>
        <p:txBody>
          <a:bodyPr/>
          <a:lstStyle/>
          <a:p>
            <a:fld id="{B9EE82DC-0DDB-4E46-BFA8-4711B5068A23}" type="slidenum">
              <a:rPr lang="en-US" smtClean="0"/>
              <a:t>‹#›</a:t>
            </a:fld>
            <a:endParaRPr lang="en-US"/>
          </a:p>
        </p:txBody>
      </p:sp>
    </p:spTree>
    <p:extLst>
      <p:ext uri="{BB962C8B-B14F-4D97-AF65-F5344CB8AC3E}">
        <p14:creationId xmlns:p14="http://schemas.microsoft.com/office/powerpoint/2010/main" val="559025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3FFC8-848C-3481-9772-D9FDF947136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396DA87-EF11-BCE5-AD53-2A050460D9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D34A85-D9DA-632F-3C45-5BC38AAD77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3C167D6-B6F2-5F1B-A647-EB7B7AC34A9C}"/>
              </a:ext>
            </a:extLst>
          </p:cNvPr>
          <p:cNvSpPr>
            <a:spLocks noGrp="1"/>
          </p:cNvSpPr>
          <p:nvPr>
            <p:ph type="dt" sz="half" idx="10"/>
          </p:nvPr>
        </p:nvSpPr>
        <p:spPr/>
        <p:txBody>
          <a:bodyPr/>
          <a:lstStyle/>
          <a:p>
            <a:fld id="{1D422C32-E266-5543-9E66-24DC1B56B662}" type="datetimeFigureOut">
              <a:rPr lang="en-US" smtClean="0"/>
              <a:t>3/8/2024</a:t>
            </a:fld>
            <a:endParaRPr lang="en-US"/>
          </a:p>
        </p:txBody>
      </p:sp>
      <p:sp>
        <p:nvSpPr>
          <p:cNvPr id="6" name="Footer Placeholder 5">
            <a:extLst>
              <a:ext uri="{FF2B5EF4-FFF2-40B4-BE49-F238E27FC236}">
                <a16:creationId xmlns:a16="http://schemas.microsoft.com/office/drawing/2014/main" id="{8C1A38E2-F1FC-0173-582C-E8625E0B6D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DC54EF-4607-97FF-AEFA-0B4B65A65F64}"/>
              </a:ext>
            </a:extLst>
          </p:cNvPr>
          <p:cNvSpPr>
            <a:spLocks noGrp="1"/>
          </p:cNvSpPr>
          <p:nvPr>
            <p:ph type="sldNum" sz="quarter" idx="12"/>
          </p:nvPr>
        </p:nvSpPr>
        <p:spPr/>
        <p:txBody>
          <a:bodyPr/>
          <a:lstStyle/>
          <a:p>
            <a:fld id="{B9EE82DC-0DDB-4E46-BFA8-4711B5068A23}" type="slidenum">
              <a:rPr lang="en-US" smtClean="0"/>
              <a:t>‹#›</a:t>
            </a:fld>
            <a:endParaRPr lang="en-US"/>
          </a:p>
        </p:txBody>
      </p:sp>
    </p:spTree>
    <p:extLst>
      <p:ext uri="{BB962C8B-B14F-4D97-AF65-F5344CB8AC3E}">
        <p14:creationId xmlns:p14="http://schemas.microsoft.com/office/powerpoint/2010/main" val="301846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9A0AE5B-24DB-4221-B7E3-6F56A12AF65C}"/>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0083768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78135-63E8-4E34-4194-66A69B04489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503382B-5BFC-5D0A-F7EE-5F972CCF3AD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8A9A02E-60F7-3B6C-9B27-FBCC4AD364F7}"/>
              </a:ext>
            </a:extLst>
          </p:cNvPr>
          <p:cNvSpPr>
            <a:spLocks noGrp="1"/>
          </p:cNvSpPr>
          <p:nvPr>
            <p:ph type="dt" sz="half" idx="10"/>
          </p:nvPr>
        </p:nvSpPr>
        <p:spPr/>
        <p:txBody>
          <a:bodyPr/>
          <a:lstStyle/>
          <a:p>
            <a:fld id="{1D422C32-E266-5543-9E66-24DC1B56B662}" type="datetimeFigureOut">
              <a:rPr lang="en-US" smtClean="0"/>
              <a:t>3/8/2024</a:t>
            </a:fld>
            <a:endParaRPr lang="en-US"/>
          </a:p>
        </p:txBody>
      </p:sp>
      <p:sp>
        <p:nvSpPr>
          <p:cNvPr id="5" name="Footer Placeholder 4">
            <a:extLst>
              <a:ext uri="{FF2B5EF4-FFF2-40B4-BE49-F238E27FC236}">
                <a16:creationId xmlns:a16="http://schemas.microsoft.com/office/drawing/2014/main" id="{B77ADF17-CDBA-CAA4-0BF3-6E9B807B2A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FB1B74-B6FF-799E-6C06-4FFB68A41403}"/>
              </a:ext>
            </a:extLst>
          </p:cNvPr>
          <p:cNvSpPr>
            <a:spLocks noGrp="1"/>
          </p:cNvSpPr>
          <p:nvPr>
            <p:ph type="sldNum" sz="quarter" idx="12"/>
          </p:nvPr>
        </p:nvSpPr>
        <p:spPr/>
        <p:txBody>
          <a:bodyPr/>
          <a:lstStyle/>
          <a:p>
            <a:fld id="{B9EE82DC-0DDB-4E46-BFA8-4711B5068A23}" type="slidenum">
              <a:rPr lang="en-US" smtClean="0"/>
              <a:t>‹#›</a:t>
            </a:fld>
            <a:endParaRPr lang="en-US"/>
          </a:p>
        </p:txBody>
      </p:sp>
    </p:spTree>
    <p:extLst>
      <p:ext uri="{BB962C8B-B14F-4D97-AF65-F5344CB8AC3E}">
        <p14:creationId xmlns:p14="http://schemas.microsoft.com/office/powerpoint/2010/main" val="2224676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8CD077-3E81-9F74-85E6-9FA0413FD60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32909C6-B2B9-084D-DC0C-DC55E271B27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2BE38EA-77CD-0A7B-7BBD-D007D708521F}"/>
              </a:ext>
            </a:extLst>
          </p:cNvPr>
          <p:cNvSpPr>
            <a:spLocks noGrp="1"/>
          </p:cNvSpPr>
          <p:nvPr>
            <p:ph type="dt" sz="half" idx="10"/>
          </p:nvPr>
        </p:nvSpPr>
        <p:spPr/>
        <p:txBody>
          <a:bodyPr/>
          <a:lstStyle/>
          <a:p>
            <a:fld id="{1D422C32-E266-5543-9E66-24DC1B56B662}" type="datetimeFigureOut">
              <a:rPr lang="en-US" smtClean="0"/>
              <a:t>3/8/2024</a:t>
            </a:fld>
            <a:endParaRPr lang="en-US"/>
          </a:p>
        </p:txBody>
      </p:sp>
      <p:sp>
        <p:nvSpPr>
          <p:cNvPr id="5" name="Footer Placeholder 4">
            <a:extLst>
              <a:ext uri="{FF2B5EF4-FFF2-40B4-BE49-F238E27FC236}">
                <a16:creationId xmlns:a16="http://schemas.microsoft.com/office/drawing/2014/main" id="{C1A3EF22-8869-6BA7-DA17-5C307680FE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254C63-CB15-8101-655D-3D5670CD160D}"/>
              </a:ext>
            </a:extLst>
          </p:cNvPr>
          <p:cNvSpPr>
            <a:spLocks noGrp="1"/>
          </p:cNvSpPr>
          <p:nvPr>
            <p:ph type="sldNum" sz="quarter" idx="12"/>
          </p:nvPr>
        </p:nvSpPr>
        <p:spPr/>
        <p:txBody>
          <a:bodyPr/>
          <a:lstStyle/>
          <a:p>
            <a:fld id="{B9EE82DC-0DDB-4E46-BFA8-4711B5068A23}" type="slidenum">
              <a:rPr lang="en-US" smtClean="0"/>
              <a:t>‹#›</a:t>
            </a:fld>
            <a:endParaRPr lang="en-US"/>
          </a:p>
        </p:txBody>
      </p:sp>
    </p:spTree>
    <p:extLst>
      <p:ext uri="{BB962C8B-B14F-4D97-AF65-F5344CB8AC3E}">
        <p14:creationId xmlns:p14="http://schemas.microsoft.com/office/powerpoint/2010/main" val="2295717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73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1992200-7DAF-454E-AD22-2FC9966C6979}"/>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6765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7" name="Straight Connector 6"/>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F6BD383-851E-4493-ADDE-66BD6C5AA39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32968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cxnSp>
        <p:nvCxnSpPr>
          <p:cNvPr id="3" name="Straight Connector 2"/>
          <p:cNvCxnSpPr/>
          <p:nvPr userDrawn="1"/>
        </p:nvCxnSpPr>
        <p:spPr>
          <a:xfrm>
            <a:off x="4082811" y="6662947"/>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D596920-ABCB-419E-9538-5C72F21FE925}"/>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45589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cxnSp>
        <p:nvCxnSpPr>
          <p:cNvPr id="2" name="Straight Connector 1"/>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D6A992C-895B-492F-96D1-93F94073ABA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2392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4300B71-84F3-42D4-806F-73C4771FC67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66844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50D8072-0C38-4851-952D-B6894A7E925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418806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78EC99F-B8DE-4DEC-9F47-90DBE43E1C9B}"/>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85392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66751" y="830263"/>
            <a:ext cx="1083697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8" name="Rectangle 3"/>
          <p:cNvSpPr>
            <a:spLocks noGrp="1" noChangeArrowheads="1"/>
          </p:cNvSpPr>
          <p:nvPr>
            <p:ph type="body" idx="1"/>
          </p:nvPr>
        </p:nvSpPr>
        <p:spPr bwMode="auto">
          <a:xfrm>
            <a:off x="685800" y="1887538"/>
            <a:ext cx="10817923"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sp>
        <p:nvSpPr>
          <p:cNvPr id="1030" name="Picture 9" descr="Education Scotland White (higher res)"/>
          <p:cNvSpPr>
            <a:spLocks noChangeAspect="1" noChangeArrowheads="1"/>
          </p:cNvSpPr>
          <p:nvPr/>
        </p:nvSpPr>
        <p:spPr bwMode="auto">
          <a:xfrm>
            <a:off x="9359900" y="5892800"/>
            <a:ext cx="2159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1800"/>
          </a:p>
        </p:txBody>
      </p:sp>
      <p:cxnSp>
        <p:nvCxnSpPr>
          <p:cNvPr id="3" name="Straight Connector 2"/>
          <p:cNvCxnSpPr>
            <a:endCxn id="1030" idx="3"/>
          </p:cNvCxnSpPr>
          <p:nvPr/>
        </p:nvCxnSpPr>
        <p:spPr>
          <a:xfrm flipV="1">
            <a:off x="676690" y="6216650"/>
            <a:ext cx="10842210" cy="41072"/>
          </a:xfrm>
          <a:prstGeom prst="line">
            <a:avLst/>
          </a:prstGeom>
          <a:ln w="12700" cmpd="sng">
            <a:solidFill>
              <a:srgbClr val="B3D236"/>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82560326-3E3C-4D2C-B74E-924490B8EC8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51478965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p:titleStyle>
    <p:bodyStyle>
      <a:lvl1pPr marL="0" indent="0" algn="l" rtl="0" eaLnBrk="1" fontAlgn="base" hangingPunct="1">
        <a:spcBef>
          <a:spcPct val="20000"/>
        </a:spcBef>
        <a:spcAft>
          <a:spcPct val="0"/>
        </a:spcAft>
        <a:buFont typeface="Arial"/>
        <a:buNone/>
        <a:defRPr sz="200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C3ADC8-B632-4EB6-D271-C47D12E641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1976F6D-5BF3-0787-068D-B4F21D82DC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179E4DA-2ED1-7BE8-A354-1FC6DE7291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422C32-E266-5543-9E66-24DC1B56B662}" type="datetimeFigureOut">
              <a:rPr lang="en-US" smtClean="0"/>
              <a:t>3/8/2024</a:t>
            </a:fld>
            <a:endParaRPr lang="en-US"/>
          </a:p>
        </p:txBody>
      </p:sp>
      <p:sp>
        <p:nvSpPr>
          <p:cNvPr id="5" name="Footer Placeholder 4">
            <a:extLst>
              <a:ext uri="{FF2B5EF4-FFF2-40B4-BE49-F238E27FC236}">
                <a16:creationId xmlns:a16="http://schemas.microsoft.com/office/drawing/2014/main" id="{BEB80B9F-F7C9-42BA-5B37-73F254CF5C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EF06AB-4E83-1067-22C3-BF3C68974B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E82DC-0DDB-4E46-BFA8-4711B5068A23}" type="slidenum">
              <a:rPr lang="en-US" smtClean="0"/>
              <a:t>‹#›</a:t>
            </a:fld>
            <a:endParaRPr lang="en-US"/>
          </a:p>
        </p:txBody>
      </p:sp>
    </p:spTree>
    <p:extLst>
      <p:ext uri="{BB962C8B-B14F-4D97-AF65-F5344CB8AC3E}">
        <p14:creationId xmlns:p14="http://schemas.microsoft.com/office/powerpoint/2010/main" val="3183520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cenicregional.org/wp-content/uploads/2017/08/Mirrors-Windows-and-Sliding-Glass-Door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hyperlink" Target="https://www.youtube.com/watch?v=_AAu58SNSyc" TargetMode="Externa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forms.office.com/e/b5PCpJJJ3P"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24.png"/><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 Id="rId9" Type="http://schemas.openxmlformats.org/officeDocument/2006/relationships/image" Target="../media/image14.jpeg"/></Relationships>
</file>

<file path=ppt/slides/_rels/slide4.xml.rels><?xml version="1.0" encoding="UTF-8" standalone="yes"?>
<Relationships xmlns="http://schemas.openxmlformats.org/package/2006/relationships"><Relationship Id="rId3" Type="http://schemas.openxmlformats.org/officeDocument/2006/relationships/hyperlink" Target="https://professionallearning.education.gov.scot/explore/the-national-model-of-professional-learning/"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scotlandscurriculum.scot/4/"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This decorative image is part of the Education Scotland branding. It is 2 teal-coloured overlapping triangles. &#10;&#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657" y="3680635"/>
            <a:ext cx="12209380" cy="3226519"/>
          </a:xfrm>
          <a:prstGeom prst="rect">
            <a:avLst/>
          </a:prstGeom>
        </p:spPr>
      </p:pic>
      <p:pic>
        <p:nvPicPr>
          <p:cNvPr id="5" name="Picture 4" descr="This is the Education Scotland logo "/>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81699" y="475679"/>
            <a:ext cx="2307574" cy="971713"/>
          </a:xfrm>
          <a:prstGeom prst="rect">
            <a:avLst/>
          </a:prstGeom>
        </p:spPr>
      </p:pic>
      <p:sp>
        <p:nvSpPr>
          <p:cNvPr id="7" name="Title 6"/>
          <p:cNvSpPr>
            <a:spLocks noGrp="1"/>
          </p:cNvSpPr>
          <p:nvPr>
            <p:ph type="title" idx="4294967295"/>
          </p:nvPr>
        </p:nvSpPr>
        <p:spPr>
          <a:xfrm>
            <a:off x="646901" y="1920430"/>
            <a:ext cx="10959168" cy="256993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0"/>
              </a:spcBef>
              <a:spcAft>
                <a:spcPts val="0"/>
              </a:spcAft>
              <a:defRPr/>
            </a:pPr>
            <a:r>
              <a:rPr lang="en-GB" sz="2400" kern="1200" dirty="0">
                <a:latin typeface="Segoe UI" panose="020B0502040204020203" pitchFamily="34" charset="0"/>
                <a:ea typeface="+mn-ea"/>
                <a:cs typeface="Segoe UI" panose="020B0502040204020203" pitchFamily="34" charset="0"/>
              </a:rPr>
              <a:t>Inclusion, Wellbeing and Equalities Professional Learning Framework</a:t>
            </a:r>
            <a:endParaRPr lang="en-US" dirty="0">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900" b="1" i="0" u="none" strike="noStrike" kern="1200" cap="none" spc="0" normalizeH="0" baseline="0" noProof="0" dirty="0">
              <a:ln>
                <a:noFill/>
              </a:ln>
              <a:solidFill>
                <a:srgbClr val="00ABB5"/>
              </a:solidFill>
              <a:effectLst/>
              <a:uLnTx/>
              <a:uFillTx/>
              <a:latin typeface="Segoe UI"/>
              <a:ea typeface="+mn-ea"/>
              <a:cs typeface="Segoe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ABB5"/>
                </a:solidFill>
                <a:effectLst/>
                <a:uLnTx/>
                <a:uFillTx/>
                <a:latin typeface="Segoe UI"/>
                <a:ea typeface="+mn-ea"/>
                <a:cs typeface="Segoe UI"/>
              </a:rPr>
              <a:t>Mirrors and Windows: Diversity in the Curriculum</a:t>
            </a:r>
            <a:endParaRPr lang="en-GB" sz="3600" b="1" i="0" u="none" strike="noStrike" kern="1200" cap="none" spc="0" normalizeH="0" baseline="0" noProof="0" dirty="0">
              <a:ln>
                <a:noFill/>
              </a:ln>
              <a:solidFill>
                <a:srgbClr val="00ABB5"/>
              </a:solidFill>
              <a:effectLst/>
              <a:uLnTx/>
              <a:uFillTx/>
              <a:latin typeface="Segoe UI"/>
              <a:ea typeface="+mn-ea"/>
              <a:cs typeface="Segoe 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3600" b="1" i="0" u="none" strike="noStrike" kern="1200" cap="none" spc="0" normalizeH="0" baseline="0" noProof="0" dirty="0">
              <a:ln>
                <a:noFill/>
              </a:ln>
              <a:solidFill>
                <a:srgbClr val="00ABB5"/>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D99694"/>
                </a:solidFill>
                <a:effectLst/>
                <a:uLnTx/>
                <a:uFillTx/>
                <a:latin typeface="Segoe UI"/>
                <a:ea typeface="+mn-ea"/>
                <a:cs typeface="Segoe UI"/>
              </a:rPr>
              <a:t>Level – Informed </a:t>
            </a:r>
            <a:endParaRPr kumimoji="0" lang="en-GB" sz="3600" b="1" i="0" u="none" strike="noStrike" kern="1200" cap="none" spc="0" normalizeH="0" baseline="0" noProof="0" dirty="0">
              <a:ln>
                <a:noFill/>
              </a:ln>
              <a:solidFill>
                <a:srgbClr val="D99694"/>
              </a:solidFill>
              <a:effectLst/>
              <a:uLnTx/>
              <a:uFillTx/>
              <a:latin typeface="Segoe UI" panose="020B0502040204020203" pitchFamily="34" charset="0"/>
              <a:ea typeface="+mn-ea"/>
              <a:cs typeface="Segoe UI" panose="020B0502040204020203" pitchFamily="34" charset="0"/>
            </a:endParaRPr>
          </a:p>
        </p:txBody>
      </p:sp>
      <p:sp>
        <p:nvSpPr>
          <p:cNvPr id="9" name="TextBox 8">
            <a:extLst>
              <a:ext uri="{FF2B5EF4-FFF2-40B4-BE49-F238E27FC236}">
                <a16:creationId xmlns:a16="http://schemas.microsoft.com/office/drawing/2014/main" id="{2356700F-A37B-49B9-B5E0-88F52D3215A1}"/>
              </a:ext>
            </a:extLst>
          </p:cNvPr>
          <p:cNvSpPr txBox="1"/>
          <p:nvPr/>
        </p:nvSpPr>
        <p:spPr>
          <a:xfrm>
            <a:off x="6611048" y="5972962"/>
            <a:ext cx="5580952" cy="523220"/>
          </a:xfrm>
          <a:prstGeom prst="rect">
            <a:avLst/>
          </a:prstGeom>
          <a:noFill/>
        </p:spPr>
        <p:txBody>
          <a:bodyPr wrap="square" rtlCol="0">
            <a:spAutoFit/>
          </a:bodyPr>
          <a:lstStyle/>
          <a:p>
            <a:pPr algn="r" eaLnBrk="1" hangingPunct="1">
              <a:lnSpc>
                <a:spcPct val="100000"/>
              </a:lnSpc>
              <a:spcBef>
                <a:spcPts val="0"/>
              </a:spcBef>
              <a:spcAft>
                <a:spcPts val="0"/>
              </a:spcAft>
            </a:pPr>
            <a:r>
              <a:rPr lang="en-GB" sz="1400" b="1">
                <a:solidFill>
                  <a:schemeClr val="bg1"/>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b="1">
                <a:solidFill>
                  <a:schemeClr val="bg1"/>
                </a:solidFill>
              </a:rPr>
              <a:t>Do luchd-ionnsachaidh na h-Alba, le luchd-foghlaim Alba </a:t>
            </a:r>
          </a:p>
        </p:txBody>
      </p:sp>
      <p:pic>
        <p:nvPicPr>
          <p:cNvPr id="4" name="Picture 3" descr="This image represents Relationships. A central heart is encircled within 4 stylised icons representing gender neutral children, young people and adults.  "/>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730165" y="475679"/>
            <a:ext cx="1207497" cy="1013701"/>
          </a:xfrm>
          <a:prstGeom prst="rect">
            <a:avLst/>
          </a:prstGeom>
        </p:spPr>
      </p:pic>
      <p:pic>
        <p:nvPicPr>
          <p:cNvPr id="11" name="Picture 10" descr="This image represents Wellbeing and Care. Inside a centrally placed heart shape are 3 stylised icons representing gender neutral children and young people. One icon represents wheelchair users. The supporting the heart are  3 stylised icons representing gender neutral children, young people and adults.  "/>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079033" y="487797"/>
            <a:ext cx="1212416" cy="1013504"/>
          </a:xfrm>
          <a:prstGeom prst="rect">
            <a:avLst/>
          </a:prstGeom>
        </p:spPr>
      </p:pic>
      <p:pic>
        <p:nvPicPr>
          <p:cNvPr id="13" name="Picture 12" descr="This image represents Inclusion. Inside a centrally placed heart shape are 3 stylised icons representing 3 gender neutral children and young people. One icon represents wheelchair users. The heart is set within the United Nations Convention on the Rights of the Child (UNCRC) logo. "/>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411639" y="475679"/>
            <a:ext cx="1225863" cy="1025622"/>
          </a:xfrm>
          <a:prstGeom prst="rect">
            <a:avLst/>
          </a:prstGeom>
        </p:spPr>
      </p:pic>
      <p:sp>
        <p:nvSpPr>
          <p:cNvPr id="3" name="Rectangle 2">
            <a:extLst>
              <a:ext uri="{FF2B5EF4-FFF2-40B4-BE49-F238E27FC236}">
                <a16:creationId xmlns:a16="http://schemas.microsoft.com/office/drawing/2014/main" id="{2D3802A0-84D6-F65D-A6B0-CE2B0721AB63}"/>
              </a:ext>
              <a:ext uri="{C183D7F6-B498-43B3-948B-1728B52AA6E4}">
                <adec:decorative xmlns:adec="http://schemas.microsoft.com/office/drawing/2017/decorative" val="1"/>
              </a:ext>
            </a:extLst>
          </p:cNvPr>
          <p:cNvSpPr/>
          <p:nvPr/>
        </p:nvSpPr>
        <p:spPr>
          <a:xfrm>
            <a:off x="3416968" y="1564105"/>
            <a:ext cx="7315200" cy="228600"/>
          </a:xfrm>
          <a:prstGeom prst="rect">
            <a:avLst/>
          </a:prstGeom>
          <a:solidFill>
            <a:schemeClr val="accent2">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pic>
        <p:nvPicPr>
          <p:cNvPr id="10" name="Picture 9" descr="This image represents Rights and Equalities.  Inside a centrally placed heart shape are 3 stylised icon representing gender neutral children and young people. One icon represents wheelchair users. The heart is set within the United Nations Rights of the Child logo. ">
            <a:extLst>
              <a:ext uri="{FF2B5EF4-FFF2-40B4-BE49-F238E27FC236}">
                <a16:creationId xmlns:a16="http://schemas.microsoft.com/office/drawing/2014/main" id="{9BA73947-ABDA-F7FE-8ADF-853B1A61052D}"/>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491589" y="493087"/>
            <a:ext cx="1167384" cy="978408"/>
          </a:xfrm>
          <a:prstGeom prst="rect">
            <a:avLst/>
          </a:prstGeom>
        </p:spPr>
      </p:pic>
      <p:sp>
        <p:nvSpPr>
          <p:cNvPr id="6" name="Rectangle 5">
            <a:extLst>
              <a:ext uri="{FF2B5EF4-FFF2-40B4-BE49-F238E27FC236}">
                <a16:creationId xmlns:a16="http://schemas.microsoft.com/office/drawing/2014/main" id="{09F5F8A4-C187-7C35-7366-826A308CE455}"/>
              </a:ext>
            </a:extLst>
          </p:cNvPr>
          <p:cNvSpPr/>
          <p:nvPr/>
        </p:nvSpPr>
        <p:spPr>
          <a:xfrm>
            <a:off x="651598" y="4563578"/>
            <a:ext cx="4102765" cy="461665"/>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a:solidFill>
                  <a:srgbClr val="B3D236"/>
                </a:solidFill>
              </a:rPr>
              <a:t>@ESInclusionTeam</a:t>
            </a:r>
            <a:endParaRPr lang="en-US" sz="2400">
              <a:solidFill>
                <a:srgbClr val="B3D236"/>
              </a:solidFill>
            </a:endParaRPr>
          </a:p>
        </p:txBody>
      </p:sp>
      <p:pic>
        <p:nvPicPr>
          <p:cNvPr id="8" name="Picture 7" descr="This is the Education Scotland, Inclusion, Wellbeing and Equalities logo. It is  blue green and yellow. ">
            <a:extLst>
              <a:ext uri="{FF2B5EF4-FFF2-40B4-BE49-F238E27FC236}">
                <a16:creationId xmlns:a16="http://schemas.microsoft.com/office/drawing/2014/main" id="{764B99F4-3C52-52C2-BCA6-9B42E31E8C1A}"/>
              </a:ext>
            </a:extLst>
          </p:cNvPr>
          <p:cNvPicPr>
            <a:picLocks noChangeAspect="1"/>
          </p:cNvPicPr>
          <p:nvPr/>
        </p:nvPicPr>
        <p:blipFill>
          <a:blip r:embed="rId9"/>
          <a:stretch>
            <a:fillRect/>
          </a:stretch>
        </p:blipFill>
        <p:spPr>
          <a:xfrm>
            <a:off x="8777691" y="485239"/>
            <a:ext cx="1880986" cy="972086"/>
          </a:xfrm>
          <a:prstGeom prst="rect">
            <a:avLst/>
          </a:prstGeom>
        </p:spPr>
      </p:pic>
    </p:spTree>
    <p:extLst>
      <p:ext uri="{BB962C8B-B14F-4D97-AF65-F5344CB8AC3E}">
        <p14:creationId xmlns:p14="http://schemas.microsoft.com/office/powerpoint/2010/main" val="1717420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descr="This image shows a colourful circle. Inside the circle is written 'normalising diversity'.">
            <a:extLst>
              <a:ext uri="{FF2B5EF4-FFF2-40B4-BE49-F238E27FC236}">
                <a16:creationId xmlns:a16="http://schemas.microsoft.com/office/drawing/2014/main" id="{37C01D15-024F-818E-2C4A-C7335FA3776A}"/>
              </a:ext>
            </a:extLst>
          </p:cNvPr>
          <p:cNvGrpSpPr/>
          <p:nvPr/>
        </p:nvGrpSpPr>
        <p:grpSpPr>
          <a:xfrm>
            <a:off x="2165890" y="120285"/>
            <a:ext cx="7466401" cy="6621773"/>
            <a:chOff x="4180888" y="1643605"/>
            <a:chExt cx="3399341" cy="3399340"/>
          </a:xfrm>
        </p:grpSpPr>
        <p:sp>
          <p:nvSpPr>
            <p:cNvPr id="21" name="Oval 20">
              <a:extLst>
                <a:ext uri="{FF2B5EF4-FFF2-40B4-BE49-F238E27FC236}">
                  <a16:creationId xmlns:a16="http://schemas.microsoft.com/office/drawing/2014/main" id="{967A4EEA-123C-8FB8-125D-FE85B0D2F27A}"/>
                </a:ext>
              </a:extLst>
            </p:cNvPr>
            <p:cNvSpPr>
              <a:spLocks noChangeAspect="1"/>
            </p:cNvSpPr>
            <p:nvPr/>
          </p:nvSpPr>
          <p:spPr>
            <a:xfrm>
              <a:off x="4180889" y="1643605"/>
              <a:ext cx="3399340" cy="3399340"/>
            </a:xfrm>
            <a:prstGeom prst="ellipse">
              <a:avLst/>
            </a:prstGeom>
            <a:solidFill>
              <a:schemeClr val="bg1">
                <a:lumMod val="95000"/>
              </a:scheme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a:p>
          </p:txBody>
        </p:sp>
        <p:sp>
          <p:nvSpPr>
            <p:cNvPr id="13" name="Oval 12">
              <a:extLst>
                <a:ext uri="{FF2B5EF4-FFF2-40B4-BE49-F238E27FC236}">
                  <a16:creationId xmlns:a16="http://schemas.microsoft.com/office/drawing/2014/main" id="{12C70A60-CCC3-6E40-BECB-612A28395B72}"/>
                </a:ext>
              </a:extLst>
            </p:cNvPr>
            <p:cNvSpPr>
              <a:spLocks noChangeAspect="1"/>
            </p:cNvSpPr>
            <p:nvPr/>
          </p:nvSpPr>
          <p:spPr>
            <a:xfrm>
              <a:off x="5310453" y="1692935"/>
              <a:ext cx="1704914" cy="1704914"/>
            </a:xfrm>
            <a:prstGeom prst="ellipse">
              <a:avLst/>
            </a:prstGeom>
            <a:solidFill>
              <a:srgbClr val="9437FF">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C4C1B782-1B00-6C9E-B2CB-8325FA0D0118}"/>
                </a:ext>
              </a:extLst>
            </p:cNvPr>
            <p:cNvSpPr>
              <a:spLocks noChangeAspect="1"/>
            </p:cNvSpPr>
            <p:nvPr/>
          </p:nvSpPr>
          <p:spPr>
            <a:xfrm>
              <a:off x="5723569" y="1988414"/>
              <a:ext cx="1704914" cy="1704914"/>
            </a:xfrm>
            <a:prstGeom prst="ellipse">
              <a:avLst/>
            </a:prstGeom>
            <a:solidFill>
              <a:srgbClr val="0070C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72E1A65-4C1D-F862-7D5F-15FA8B899138}"/>
                </a:ext>
              </a:extLst>
            </p:cNvPr>
            <p:cNvSpPr>
              <a:spLocks noChangeAspect="1"/>
            </p:cNvSpPr>
            <p:nvPr/>
          </p:nvSpPr>
          <p:spPr>
            <a:xfrm>
              <a:off x="5875315" y="2490818"/>
              <a:ext cx="1704914" cy="1704914"/>
            </a:xfrm>
            <a:prstGeom prst="ellipse">
              <a:avLst/>
            </a:prstGeom>
            <a:solidFill>
              <a:srgbClr val="00B0F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5CE415B2-5448-84D7-FC24-E2AC60A833F9}"/>
                </a:ext>
              </a:extLst>
            </p:cNvPr>
            <p:cNvSpPr>
              <a:spLocks noChangeAspect="1"/>
            </p:cNvSpPr>
            <p:nvPr/>
          </p:nvSpPr>
          <p:spPr>
            <a:xfrm>
              <a:off x="5734153" y="2964790"/>
              <a:ext cx="1704914" cy="1704914"/>
            </a:xfrm>
            <a:prstGeom prst="ellipse">
              <a:avLst/>
            </a:prstGeom>
            <a:solidFill>
              <a:srgbClr val="00B05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91244543-2571-D070-3603-AA10798CFBA1}"/>
                </a:ext>
              </a:extLst>
            </p:cNvPr>
            <p:cNvSpPr>
              <a:spLocks noChangeAspect="1"/>
            </p:cNvSpPr>
            <p:nvPr/>
          </p:nvSpPr>
          <p:spPr>
            <a:xfrm>
              <a:off x="5303803" y="3294936"/>
              <a:ext cx="1704914" cy="1704914"/>
            </a:xfrm>
            <a:prstGeom prst="ellipse">
              <a:avLst/>
            </a:prstGeom>
            <a:solidFill>
              <a:srgbClr val="92D05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239A772-CAC9-F7C1-C333-72DCE575DD0C}"/>
                </a:ext>
              </a:extLst>
            </p:cNvPr>
            <p:cNvSpPr>
              <a:spLocks noChangeAspect="1"/>
            </p:cNvSpPr>
            <p:nvPr/>
          </p:nvSpPr>
          <p:spPr>
            <a:xfrm>
              <a:off x="4772071" y="3303695"/>
              <a:ext cx="1704914" cy="1704914"/>
            </a:xfrm>
            <a:prstGeom prst="ellipse">
              <a:avLst/>
            </a:prstGeom>
            <a:solidFill>
              <a:srgbClr val="FFFF0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25C77867-B856-B732-EC3C-69AFD6E632A5}"/>
                </a:ext>
              </a:extLst>
            </p:cNvPr>
            <p:cNvSpPr>
              <a:spLocks noChangeAspect="1"/>
            </p:cNvSpPr>
            <p:nvPr/>
          </p:nvSpPr>
          <p:spPr>
            <a:xfrm>
              <a:off x="4338955" y="2973549"/>
              <a:ext cx="1704914" cy="1704914"/>
            </a:xfrm>
            <a:prstGeom prst="ellipse">
              <a:avLst/>
            </a:prstGeom>
            <a:solidFill>
              <a:srgbClr val="FFC00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F5A55ECE-2021-A378-3089-C82D90BB2E7F}"/>
                </a:ext>
              </a:extLst>
            </p:cNvPr>
            <p:cNvSpPr>
              <a:spLocks noChangeAspect="1"/>
            </p:cNvSpPr>
            <p:nvPr/>
          </p:nvSpPr>
          <p:spPr>
            <a:xfrm>
              <a:off x="4180888" y="2499577"/>
              <a:ext cx="1704914" cy="1704914"/>
            </a:xfrm>
            <a:prstGeom prst="ellipse">
              <a:avLst/>
            </a:prstGeom>
            <a:solidFill>
              <a:srgbClr val="FF000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D11A682B-56C1-9C21-D6CF-CB043C687457}"/>
                </a:ext>
              </a:extLst>
            </p:cNvPr>
            <p:cNvSpPr>
              <a:spLocks noChangeAspect="1"/>
            </p:cNvSpPr>
            <p:nvPr/>
          </p:nvSpPr>
          <p:spPr>
            <a:xfrm>
              <a:off x="4338955" y="1988414"/>
              <a:ext cx="1704914" cy="1704914"/>
            </a:xfrm>
            <a:prstGeom prst="ellipse">
              <a:avLst/>
            </a:prstGeom>
            <a:solidFill>
              <a:srgbClr val="FF000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0CFE6BD-7F17-3641-121F-07A4A70DA3F0}"/>
                </a:ext>
              </a:extLst>
            </p:cNvPr>
            <p:cNvSpPr>
              <a:spLocks noChangeAspect="1"/>
            </p:cNvSpPr>
            <p:nvPr/>
          </p:nvSpPr>
          <p:spPr>
            <a:xfrm>
              <a:off x="4744711" y="1690728"/>
              <a:ext cx="1704914" cy="1704914"/>
            </a:xfrm>
            <a:prstGeom prst="ellipse">
              <a:avLst/>
            </a:prstGeom>
            <a:solidFill>
              <a:srgbClr val="FF2F92">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a:p>
          </p:txBody>
        </p:sp>
      </p:grpSp>
      <p:sp>
        <p:nvSpPr>
          <p:cNvPr id="47" name="Title 46">
            <a:extLst>
              <a:ext uri="{FF2B5EF4-FFF2-40B4-BE49-F238E27FC236}">
                <a16:creationId xmlns:a16="http://schemas.microsoft.com/office/drawing/2014/main" id="{ED6B4155-F5E4-AF50-321E-03F0AD876FAE}"/>
              </a:ext>
            </a:extLst>
          </p:cNvPr>
          <p:cNvSpPr txBox="1">
            <a:spLocks noGrp="1"/>
          </p:cNvSpPr>
          <p:nvPr>
            <p:ph type="title" idx="4294967295"/>
          </p:nvPr>
        </p:nvSpPr>
        <p:spPr>
          <a:xfrm>
            <a:off x="4476649" y="2759612"/>
            <a:ext cx="2847649" cy="1354217"/>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ctr">
              <a:lnSpc>
                <a:spcPct val="100000"/>
              </a:lnSpc>
              <a:spcBef>
                <a:spcPts val="0"/>
              </a:spcBef>
              <a:defRPr/>
            </a:pPr>
            <a:r>
              <a:rPr lang="en-US" b="1" err="1">
                <a:solidFill>
                  <a:srgbClr val="3F3F3F"/>
                </a:solidFill>
              </a:rPr>
              <a:t>Normalising</a:t>
            </a:r>
            <a:r>
              <a:rPr lang="en-US" b="1" dirty="0">
                <a:solidFill>
                  <a:srgbClr val="3F3F3F"/>
                </a:solidFill>
              </a:rPr>
              <a:t> </a:t>
            </a:r>
            <a:br>
              <a:rPr lang="en-US" b="1" dirty="0">
                <a:solidFill>
                  <a:srgbClr val="3F3F3F"/>
                </a:solidFill>
              </a:rPr>
            </a:br>
            <a:r>
              <a:rPr lang="en-US" b="1" dirty="0">
                <a:solidFill>
                  <a:srgbClr val="3F3F3F"/>
                </a:solidFill>
              </a:rPr>
              <a:t>Diversity</a:t>
            </a:r>
            <a:endParaRPr lang="en-US" sz="5400" b="1" dirty="0">
              <a:solidFill>
                <a:srgbClr val="3F3F3F"/>
              </a:solidFill>
              <a:cs typeface="Calibri Light"/>
            </a:endParaRPr>
          </a:p>
        </p:txBody>
      </p:sp>
    </p:spTree>
    <p:extLst>
      <p:ext uri="{BB962C8B-B14F-4D97-AF65-F5344CB8AC3E}">
        <p14:creationId xmlns:p14="http://schemas.microsoft.com/office/powerpoint/2010/main" val="3935308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57226" y="1773147"/>
            <a:ext cx="5743574" cy="3702050"/>
          </a:xfrm>
        </p:spPr>
        <p:txBody>
          <a:bodyPr/>
          <a:lstStyle/>
          <a:p>
            <a:r>
              <a:rPr lang="en-GB" b="1"/>
              <a:t>Dr Rudine Sims Bishop </a:t>
            </a:r>
            <a:r>
              <a:rPr lang="en-GB"/>
              <a:t>coined the term “Mirrors and Windows” in her essay on multicultural literacy. In it, she explains that:</a:t>
            </a:r>
          </a:p>
          <a:p>
            <a:endParaRPr lang="en-GB"/>
          </a:p>
          <a:p>
            <a:pPr marL="342900" indent="-342900">
              <a:buFont typeface="Arial" panose="020B0604020202020204" pitchFamily="34" charset="0"/>
              <a:buChar char="•"/>
            </a:pPr>
            <a:r>
              <a:rPr lang="en-GB"/>
              <a:t>Children need to </a:t>
            </a:r>
            <a:r>
              <a:rPr lang="en-GB" b="1"/>
              <a:t>see themselves </a:t>
            </a:r>
            <a:r>
              <a:rPr lang="en-GB"/>
              <a:t>in books, otherwise they learn a powerful lesson about how they are devalued in society. </a:t>
            </a:r>
          </a:p>
          <a:p>
            <a:pPr marL="342900" indent="-342900">
              <a:buFont typeface="Arial" panose="020B0604020202020204" pitchFamily="34" charset="0"/>
              <a:buChar char="•"/>
            </a:pPr>
            <a:r>
              <a:rPr lang="en-GB"/>
              <a:t>Books can also serve as windows to give readers a </a:t>
            </a:r>
            <a:r>
              <a:rPr lang="en-GB" b="1"/>
              <a:t>glimpse into the lives and experiences of others</a:t>
            </a:r>
            <a:r>
              <a:rPr lang="en-GB"/>
              <a:t>.</a:t>
            </a:r>
          </a:p>
          <a:p>
            <a:r>
              <a:rPr lang="en-GB"/>
              <a:t>(</a:t>
            </a:r>
            <a:r>
              <a:rPr lang="en-GB">
                <a:hlinkClick r:id="rId3"/>
              </a:rPr>
              <a:t>Mirrors, Windows, and Sliding Glass Doors (scenicregional.org)</a:t>
            </a:r>
            <a:r>
              <a:rPr lang="en-GB"/>
              <a:t>)</a:t>
            </a:r>
          </a:p>
          <a:p>
            <a:endParaRPr lang="en-GB"/>
          </a:p>
        </p:txBody>
      </p:sp>
      <p:sp>
        <p:nvSpPr>
          <p:cNvPr id="8"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srgbClr val="00ABB5"/>
                </a:solidFill>
                <a:effectLst/>
                <a:uLnTx/>
                <a:uFillTx/>
                <a:latin typeface="Arial" charset="0"/>
                <a:ea typeface="ＭＳ Ｐゴシック" pitchFamily="34" charset="-128"/>
                <a:cs typeface="+mn-cs"/>
              </a:rPr>
              <a:t>Mirrors and Windows</a:t>
            </a:r>
            <a:endParaRPr kumimoji="0" lang="en-GB" sz="3200" b="1" i="0" u="none" strike="noStrike" kern="1200" cap="none" spc="0" normalizeH="0" baseline="0" noProof="0">
              <a:ln>
                <a:noFill/>
              </a:ln>
              <a:solidFill>
                <a:schemeClr val="bg1"/>
              </a:solidFill>
              <a:effectLst/>
              <a:uLnTx/>
              <a:uFillTx/>
              <a:latin typeface="Arial" charset="0"/>
              <a:ea typeface="ＭＳ Ｐゴシック" pitchFamily="34" charset="-128"/>
              <a:cs typeface="+mn-cs"/>
            </a:endParaRPr>
          </a:p>
        </p:txBody>
      </p:sp>
      <p:pic>
        <p:nvPicPr>
          <p:cNvPr id="2" name="Picture 5" descr="A Black woman with short white hair wearing a red shirt">
            <a:extLst>
              <a:ext uri="{FF2B5EF4-FFF2-40B4-BE49-F238E27FC236}">
                <a16:creationId xmlns:a16="http://schemas.microsoft.com/office/drawing/2014/main" id="{A1AEA988-B82C-1A91-0E7D-C11FAD663E26}"/>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r="48538"/>
          <a:stretch/>
        </p:blipFill>
        <p:spPr>
          <a:xfrm>
            <a:off x="6584870" y="1256913"/>
            <a:ext cx="5321309" cy="3101459"/>
          </a:xfrm>
          <a:prstGeom prst="rect">
            <a:avLst/>
          </a:prstGeom>
        </p:spPr>
      </p:pic>
      <p:sp>
        <p:nvSpPr>
          <p:cNvPr id="3" name="TextBox 2">
            <a:extLst>
              <a:ext uri="{FF2B5EF4-FFF2-40B4-BE49-F238E27FC236}">
                <a16:creationId xmlns:a16="http://schemas.microsoft.com/office/drawing/2014/main" id="{0977BA27-25E9-5DC4-A60B-553DCFB6930F}"/>
              </a:ext>
            </a:extLst>
          </p:cNvPr>
          <p:cNvSpPr txBox="1"/>
          <p:nvPr/>
        </p:nvSpPr>
        <p:spPr>
          <a:xfrm>
            <a:off x="7221377" y="4551867"/>
            <a:ext cx="3808573"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hlinkClick r:id="rId5"/>
              </a:rPr>
              <a:t>Dr Rudine Simms Bishop explains the concept of Mirrors, Windows and Sliding Glass Doors - YouTube</a:t>
            </a:r>
            <a:endParaRPr lang="en-US"/>
          </a:p>
        </p:txBody>
      </p:sp>
      <p:pic>
        <p:nvPicPr>
          <p:cNvPr id="7" name="Picture 6" descr="This is the Education Scotland, Inclusion, Wellbeing and Equalities logo. It is  blue green and yellow. ">
            <a:extLst>
              <a:ext uri="{FF2B5EF4-FFF2-40B4-BE49-F238E27FC236}">
                <a16:creationId xmlns:a16="http://schemas.microsoft.com/office/drawing/2014/main" id="{1281F1DD-A30C-F868-220F-CE7A0E03D19D}"/>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950880" y="0"/>
            <a:ext cx="1241120" cy="624840"/>
          </a:xfrm>
          <a:prstGeom prst="rect">
            <a:avLst/>
          </a:prstGeom>
        </p:spPr>
      </p:pic>
    </p:spTree>
    <p:extLst>
      <p:ext uri="{BB962C8B-B14F-4D97-AF65-F5344CB8AC3E}">
        <p14:creationId xmlns:p14="http://schemas.microsoft.com/office/powerpoint/2010/main" val="2134552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589195" y="1167877"/>
            <a:ext cx="8514480" cy="5045939"/>
          </a:xfrm>
        </p:spPr>
        <p:txBody>
          <a:bodyPr/>
          <a:lstStyle/>
          <a:p>
            <a:r>
              <a:rPr lang="en-GB" b="1"/>
              <a:t>Mirrors</a:t>
            </a:r>
            <a:r>
              <a:rPr lang="en-GB"/>
              <a:t> ensure that diverse audiences of children and young people can see themselves reflected in their learning, and see others like them.</a:t>
            </a:r>
          </a:p>
          <a:p>
            <a:endParaRPr lang="en-GB"/>
          </a:p>
          <a:p>
            <a:r>
              <a:rPr lang="en-GB">
                <a:cs typeface="Arial"/>
              </a:rPr>
              <a:t>Mirrors can help learners:</a:t>
            </a:r>
          </a:p>
          <a:p>
            <a:pPr marL="342900" indent="-342900">
              <a:buChar char="•"/>
            </a:pPr>
            <a:r>
              <a:rPr lang="en-GB">
                <a:cs typeface="Arial"/>
              </a:rPr>
              <a:t>Develop a positive self-image and sense of identity, which increases confidence, self-esteem and general wellbeing</a:t>
            </a:r>
          </a:p>
          <a:p>
            <a:pPr marL="342900" indent="-342900">
              <a:buChar char="•"/>
            </a:pPr>
            <a:r>
              <a:rPr lang="en-GB">
                <a:cs typeface="Arial"/>
              </a:rPr>
              <a:t>Feel seen, better understood and safer </a:t>
            </a:r>
          </a:p>
          <a:p>
            <a:pPr marL="342900" indent="-342900">
              <a:buChar char="•"/>
            </a:pPr>
            <a:r>
              <a:rPr lang="en-GB">
                <a:cs typeface="Arial"/>
              </a:rPr>
              <a:t>Reduce feelings of shame, of exclusion and of needing to mask their diverse identities to be accepted </a:t>
            </a:r>
          </a:p>
          <a:p>
            <a:pPr marL="342900" indent="-342900">
              <a:buChar char="•"/>
            </a:pPr>
            <a:r>
              <a:rPr lang="en-GB">
                <a:cs typeface="Arial"/>
              </a:rPr>
              <a:t>Decrease the internalisation of negative stereotypes and biases about themselves</a:t>
            </a:r>
          </a:p>
          <a:p>
            <a:pPr marL="342900" indent="-342900">
              <a:buChar char="•"/>
            </a:pPr>
            <a:r>
              <a:rPr lang="en-GB">
                <a:cs typeface="Arial"/>
              </a:rPr>
              <a:t>Learn about their own rights and freedoms (Equality Act, UNCRC and human rights)</a:t>
            </a:r>
          </a:p>
          <a:p>
            <a:pPr marL="342900" indent="-342900">
              <a:buChar char="•"/>
            </a:pPr>
            <a:r>
              <a:rPr lang="en-GB">
                <a:cs typeface="Arial"/>
              </a:rPr>
              <a:t>Be their true and authentic selves.</a:t>
            </a:r>
            <a:endParaRPr lang="en-GB"/>
          </a:p>
          <a:p>
            <a:pPr marL="342900" indent="-342900">
              <a:buChar char="•"/>
            </a:pPr>
            <a:endParaRPr lang="en-GB">
              <a:cs typeface="Arial"/>
            </a:endParaRPr>
          </a:p>
          <a:p>
            <a:pPr marL="342900" indent="-342900">
              <a:buChar char="•"/>
            </a:pPr>
            <a:endParaRPr lang="en-GB">
              <a:cs typeface="Arial"/>
            </a:endParaRPr>
          </a:p>
          <a:p>
            <a:pPr marL="342900" indent="-342900">
              <a:buChar char="•"/>
            </a:pPr>
            <a:endParaRPr lang="en-GB">
              <a:cs typeface="Arial"/>
            </a:endParaRPr>
          </a:p>
          <a:p>
            <a:endParaRPr lang="en-GB">
              <a:cs typeface="Arial"/>
            </a:endParaRPr>
          </a:p>
          <a:p>
            <a:endParaRPr lang="en-GB">
              <a:cs typeface="Arial"/>
            </a:endParaRPr>
          </a:p>
        </p:txBody>
      </p:sp>
      <p:sp>
        <p:nvSpPr>
          <p:cNvPr id="8" name="TextBox 1"/>
          <p:cNvSpPr txBox="1">
            <a:spLocks noGrp="1" noChangeArrowheads="1"/>
          </p:cNvSpPr>
          <p:nvPr>
            <p:ph type="title" idx="4294967295"/>
          </p:nvPr>
        </p:nvSpPr>
        <p:spPr bwMode="auto">
          <a:xfrm>
            <a:off x="500811" y="341673"/>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srgbClr val="00ABB5"/>
                </a:solidFill>
                <a:effectLst/>
                <a:uLnTx/>
                <a:uFillTx/>
                <a:latin typeface="Arial"/>
                <a:ea typeface="ＭＳ Ｐゴシック"/>
                <a:cs typeface="Arial"/>
              </a:rPr>
              <a:t>Mirrors: Learners See Themselves</a:t>
            </a:r>
            <a:endParaRPr kumimoji="0" lang="en-GB" sz="3200" b="1" i="0" u="none" strike="noStrike" kern="1200" cap="none" spc="0" normalizeH="0" baseline="0" noProof="0">
              <a:ln>
                <a:noFill/>
              </a:ln>
              <a:solidFill>
                <a:schemeClr val="bg1"/>
              </a:solidFill>
              <a:effectLst/>
              <a:uLnTx/>
              <a:uFillTx/>
              <a:latin typeface="Arial" charset="0"/>
              <a:ea typeface="ＭＳ Ｐゴシック" pitchFamily="34" charset="-128"/>
              <a:cs typeface="+mn-cs"/>
            </a:endParaRPr>
          </a:p>
        </p:txBody>
      </p:sp>
      <p:pic>
        <p:nvPicPr>
          <p:cNvPr id="2" name="Picture 2" descr="This image is a cartoon of a mirror.&#10;">
            <a:extLst>
              <a:ext uri="{FF2B5EF4-FFF2-40B4-BE49-F238E27FC236}">
                <a16:creationId xmlns:a16="http://schemas.microsoft.com/office/drawing/2014/main" id="{A06FBFF1-C15D-43FD-DAA4-37B74D215098}"/>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8553" t="-268" r="22013" b="346"/>
          <a:stretch/>
        </p:blipFill>
        <p:spPr bwMode="auto">
          <a:xfrm>
            <a:off x="196012" y="1174173"/>
            <a:ext cx="3227780" cy="49256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This is the Education Scotland, Inclusion, Wellbeing and Equalities logo. It is  blue green and yellow. ">
            <a:extLst>
              <a:ext uri="{FF2B5EF4-FFF2-40B4-BE49-F238E27FC236}">
                <a16:creationId xmlns:a16="http://schemas.microsoft.com/office/drawing/2014/main" id="{12BD4497-DAA7-5E4A-6BD9-5CD214779FC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50880" y="0"/>
            <a:ext cx="1241120" cy="624840"/>
          </a:xfrm>
          <a:prstGeom prst="rect">
            <a:avLst/>
          </a:prstGeom>
        </p:spPr>
      </p:pic>
    </p:spTree>
    <p:extLst>
      <p:ext uri="{BB962C8B-B14F-4D97-AF65-F5344CB8AC3E}">
        <p14:creationId xmlns:p14="http://schemas.microsoft.com/office/powerpoint/2010/main" val="3876459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70598" y="1638247"/>
            <a:ext cx="7503100" cy="4630303"/>
          </a:xfrm>
        </p:spPr>
        <p:txBody>
          <a:bodyPr/>
          <a:lstStyle/>
          <a:p>
            <a:r>
              <a:rPr lang="en-GB" b="1"/>
              <a:t>Windows </a:t>
            </a:r>
            <a:r>
              <a:rPr lang="en-GB"/>
              <a:t>provide learners with the opportunity to look through the curriculum and learn about the experiences of different groups of people, build empathy and understanding. </a:t>
            </a:r>
          </a:p>
          <a:p>
            <a:endParaRPr lang="en-GB"/>
          </a:p>
          <a:p>
            <a:r>
              <a:rPr lang="en-GB"/>
              <a:t>Windows can help learners: </a:t>
            </a:r>
            <a:endParaRPr lang="en-GB">
              <a:cs typeface="Arial"/>
            </a:endParaRPr>
          </a:p>
          <a:p>
            <a:pPr marL="342900" indent="-342900">
              <a:buChar char="•"/>
            </a:pPr>
            <a:r>
              <a:rPr lang="en-GB">
                <a:cs typeface="Arial"/>
              </a:rPr>
              <a:t>Learn about the experiences and perspectives of different people</a:t>
            </a:r>
          </a:p>
          <a:p>
            <a:pPr marL="342900" indent="-342900">
              <a:buChar char="•"/>
            </a:pPr>
            <a:r>
              <a:rPr lang="en-GB">
                <a:cs typeface="Arial"/>
              </a:rPr>
              <a:t>Understand and normalise diversity and difference</a:t>
            </a:r>
          </a:p>
          <a:p>
            <a:pPr marL="342900" indent="-342900">
              <a:buChar char="•"/>
            </a:pPr>
            <a:r>
              <a:rPr lang="en-GB">
                <a:cs typeface="Arial"/>
              </a:rPr>
              <a:t>Build empathy and a shared sense of humanity</a:t>
            </a:r>
          </a:p>
          <a:p>
            <a:pPr marL="342900" indent="-342900">
              <a:buChar char="•"/>
            </a:pPr>
            <a:r>
              <a:rPr lang="en-GB">
                <a:cs typeface="Arial"/>
              </a:rPr>
              <a:t>Respect the rights and freedoms of others (Equality Act, UNCRC and human rights)</a:t>
            </a:r>
          </a:p>
          <a:p>
            <a:pPr marL="342900" indent="-342900">
              <a:buChar char="•"/>
            </a:pPr>
            <a:r>
              <a:rPr lang="en-GB">
                <a:cs typeface="Arial"/>
              </a:rPr>
              <a:t>Identify and challenge stereotypes, prejudice, discrimination and bullying.</a:t>
            </a:r>
          </a:p>
          <a:p>
            <a:pPr marL="342900" indent="-342900">
              <a:buChar char="•"/>
            </a:pPr>
            <a:endParaRPr lang="en-GB">
              <a:cs typeface="Arial"/>
            </a:endParaRPr>
          </a:p>
          <a:p>
            <a:pPr marL="342900" indent="-342900">
              <a:buChar char="•"/>
            </a:pPr>
            <a:endParaRPr lang="en-GB">
              <a:cs typeface="Arial"/>
            </a:endParaRPr>
          </a:p>
          <a:p>
            <a:endParaRPr lang="en-GB">
              <a:cs typeface="Arial"/>
            </a:endParaRPr>
          </a:p>
          <a:p>
            <a:endParaRPr lang="en-GB">
              <a:cs typeface="Arial"/>
            </a:endParaRPr>
          </a:p>
        </p:txBody>
      </p:sp>
      <p:sp>
        <p:nvSpPr>
          <p:cNvPr id="8" name="TextBox 1"/>
          <p:cNvSpPr txBox="1">
            <a:spLocks noGrp="1" noChangeArrowheads="1"/>
          </p:cNvSpPr>
          <p:nvPr>
            <p:ph type="title" idx="4294967295"/>
          </p:nvPr>
        </p:nvSpPr>
        <p:spPr bwMode="auto">
          <a:xfrm>
            <a:off x="403022" y="655153"/>
            <a:ext cx="11385956" cy="58477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srgbClr val="00ABB5"/>
                </a:solidFill>
                <a:effectLst/>
                <a:uLnTx/>
                <a:uFillTx/>
                <a:latin typeface="Arial"/>
                <a:ea typeface="ＭＳ Ｐゴシック"/>
                <a:cs typeface="Arial"/>
              </a:rPr>
              <a:t>Windows: Learning and Normalising Diversity </a:t>
            </a:r>
            <a:endParaRPr kumimoji="0" lang="en-GB" sz="3200" b="1" i="0" u="none" strike="noStrike" kern="1200" cap="none" spc="0" normalizeH="0" baseline="0" noProof="0">
              <a:ln>
                <a:noFill/>
              </a:ln>
              <a:solidFill>
                <a:schemeClr val="bg1"/>
              </a:solidFill>
              <a:effectLst/>
              <a:uLnTx/>
              <a:uFillTx/>
              <a:latin typeface="Arial" charset="0"/>
              <a:ea typeface="ＭＳ Ｐゴシック" pitchFamily="34" charset="-128"/>
              <a:cs typeface="+mn-cs"/>
            </a:endParaRPr>
          </a:p>
        </p:txBody>
      </p:sp>
      <p:pic>
        <p:nvPicPr>
          <p:cNvPr id="5" name="Picture 4" descr="This image is a cartoon of a window&#10;">
            <a:extLst>
              <a:ext uri="{FF2B5EF4-FFF2-40B4-BE49-F238E27FC236}">
                <a16:creationId xmlns:a16="http://schemas.microsoft.com/office/drawing/2014/main" id="{4A28F64D-ABAB-4B60-8E9C-6B60530E220B}"/>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07964" y="1639978"/>
            <a:ext cx="3376613" cy="450215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This is the Education Scotland, Inclusion, Wellbeing and Equalities logo. It is  blue green and yellow. ">
            <a:extLst>
              <a:ext uri="{FF2B5EF4-FFF2-40B4-BE49-F238E27FC236}">
                <a16:creationId xmlns:a16="http://schemas.microsoft.com/office/drawing/2014/main" id="{AB73D0A9-B5FE-65AF-B5FD-7FECDA09E0F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50880" y="0"/>
            <a:ext cx="1241120" cy="624840"/>
          </a:xfrm>
          <a:prstGeom prst="rect">
            <a:avLst/>
          </a:prstGeom>
        </p:spPr>
      </p:pic>
    </p:spTree>
    <p:extLst>
      <p:ext uri="{BB962C8B-B14F-4D97-AF65-F5344CB8AC3E}">
        <p14:creationId xmlns:p14="http://schemas.microsoft.com/office/powerpoint/2010/main" val="2516834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1"/>
          <p:cNvSpPr txBox="1">
            <a:spLocks noGrp="1" noChangeArrowheads="1"/>
          </p:cNvSpPr>
          <p:nvPr>
            <p:ph type="title" idx="4294967295"/>
          </p:nvPr>
        </p:nvSpPr>
        <p:spPr bwMode="auto">
          <a:xfrm>
            <a:off x="173934" y="363996"/>
            <a:ext cx="6936306" cy="52322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ABB5"/>
                </a:solidFill>
                <a:effectLst/>
                <a:uLnTx/>
                <a:uFillTx/>
                <a:latin typeface="Arial"/>
                <a:ea typeface="ＭＳ Ｐゴシック"/>
                <a:cs typeface="Arial"/>
              </a:rPr>
              <a:t>Distorted Mirrors and Windows</a:t>
            </a:r>
            <a:endParaRPr lang="en-GB" sz="2800" b="1" i="0" u="none" strike="noStrike" kern="1200" cap="none" spc="0" normalizeH="0" baseline="0" noProof="0" dirty="0">
              <a:ln>
                <a:noFill/>
              </a:ln>
              <a:solidFill>
                <a:schemeClr val="bg1"/>
              </a:solidFill>
              <a:effectLst/>
              <a:uLnTx/>
              <a:uFillTx/>
              <a:cs typeface="Arial" charset="0"/>
            </a:endParaRPr>
          </a:p>
        </p:txBody>
      </p:sp>
      <p:pic>
        <p:nvPicPr>
          <p:cNvPr id="5" name="Picture 4" descr="A cartoon of a window that is upside down&#10;">
            <a:extLst>
              <a:ext uri="{FF2B5EF4-FFF2-40B4-BE49-F238E27FC236}">
                <a16:creationId xmlns:a16="http://schemas.microsoft.com/office/drawing/2014/main" id="{4A28F64D-ABAB-4B60-8E9C-6B60530E220B}"/>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9960000">
            <a:off x="472136" y="3383267"/>
            <a:ext cx="1661838" cy="219873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A cartoon of a mirror that is upside down&#10;">
            <a:extLst>
              <a:ext uri="{FF2B5EF4-FFF2-40B4-BE49-F238E27FC236}">
                <a16:creationId xmlns:a16="http://schemas.microsoft.com/office/drawing/2014/main" id="{A405B4CA-4716-6A5C-DC62-1A54C18D08AF}"/>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t="-269"/>
          <a:stretch/>
        </p:blipFill>
        <p:spPr bwMode="auto">
          <a:xfrm rot="11460000">
            <a:off x="10066059" y="3350731"/>
            <a:ext cx="1673145" cy="255034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1B3F8AD-3D09-739D-2BA2-EFCD0E617156}"/>
              </a:ext>
            </a:extLst>
          </p:cNvPr>
          <p:cNvSpPr txBox="1"/>
          <p:nvPr/>
        </p:nvSpPr>
        <p:spPr>
          <a:xfrm>
            <a:off x="399659" y="1348973"/>
            <a:ext cx="1965177" cy="369332"/>
          </a:xfrm>
          <a:prstGeom prst="rect">
            <a:avLst/>
          </a:prstGeom>
          <a:noFill/>
        </p:spPr>
        <p:txBody>
          <a:bodyPr wrap="square" lIns="0" tIns="0" rIns="0" bIns="0" rtlCol="0" anchor="t">
            <a:spAutoFit/>
          </a:bodyPr>
          <a:lstStyle/>
          <a:p>
            <a:r>
              <a:rPr lang="en-US" sz="2400" b="1">
                <a:effectLst>
                  <a:glow rad="25400">
                    <a:prstClr val="white"/>
                  </a:glow>
                </a:effectLst>
                <a:latin typeface="Arial"/>
                <a:cs typeface="Arial"/>
              </a:rPr>
              <a:t>Stereotypes</a:t>
            </a:r>
          </a:p>
        </p:txBody>
      </p:sp>
      <p:sp>
        <p:nvSpPr>
          <p:cNvPr id="7" name="TextBox 6">
            <a:extLst>
              <a:ext uri="{FF2B5EF4-FFF2-40B4-BE49-F238E27FC236}">
                <a16:creationId xmlns:a16="http://schemas.microsoft.com/office/drawing/2014/main" id="{DECE1C84-3814-A8B9-583A-E9410782A276}"/>
              </a:ext>
            </a:extLst>
          </p:cNvPr>
          <p:cNvSpPr txBox="1"/>
          <p:nvPr/>
        </p:nvSpPr>
        <p:spPr>
          <a:xfrm>
            <a:off x="9165066" y="1038402"/>
            <a:ext cx="2874069" cy="738664"/>
          </a:xfrm>
          <a:prstGeom prst="rect">
            <a:avLst/>
          </a:prstGeom>
          <a:noFill/>
        </p:spPr>
        <p:txBody>
          <a:bodyPr wrap="square" lIns="0" tIns="0" rIns="0" bIns="0" rtlCol="0" anchor="t">
            <a:spAutoFit/>
          </a:bodyPr>
          <a:lstStyle/>
          <a:p>
            <a:r>
              <a:rPr lang="en-US" sz="2400" b="1">
                <a:effectLst>
                  <a:glow rad="25400">
                    <a:prstClr val="white"/>
                  </a:glow>
                </a:effectLst>
                <a:latin typeface="Arial"/>
                <a:cs typeface="Arial"/>
              </a:rPr>
              <a:t>Limiting messages about ourselves</a:t>
            </a:r>
            <a:endParaRPr lang="en-US" sz="2400" b="1">
              <a:effectLst>
                <a:glow rad="25400">
                  <a:prstClr val="white"/>
                </a:glow>
              </a:effectLst>
              <a:latin typeface="Arial" panose="020B0604020202020204" pitchFamily="34" charset="0"/>
              <a:cs typeface="Arial" panose="020B0604020202020204" pitchFamily="34" charset="0"/>
            </a:endParaRPr>
          </a:p>
        </p:txBody>
      </p:sp>
      <p:pic>
        <p:nvPicPr>
          <p:cNvPr id="4" name="Picture 3" descr="This is the Education Scotland, Inclusion, Wellbeing and Equalities logo. It is  blue green and yellow. ">
            <a:extLst>
              <a:ext uri="{FF2B5EF4-FFF2-40B4-BE49-F238E27FC236}">
                <a16:creationId xmlns:a16="http://schemas.microsoft.com/office/drawing/2014/main" id="{20FD6107-B2B3-C1F0-A302-76F92228CE9A}"/>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950880" y="0"/>
            <a:ext cx="1241120" cy="624840"/>
          </a:xfrm>
          <a:prstGeom prst="rect">
            <a:avLst/>
          </a:prstGeom>
        </p:spPr>
      </p:pic>
      <p:sp>
        <p:nvSpPr>
          <p:cNvPr id="6" name="TextBox 5">
            <a:extLst>
              <a:ext uri="{FF2B5EF4-FFF2-40B4-BE49-F238E27FC236}">
                <a16:creationId xmlns:a16="http://schemas.microsoft.com/office/drawing/2014/main" id="{7392C5EF-6953-311F-5667-969BA82C9396}"/>
              </a:ext>
            </a:extLst>
          </p:cNvPr>
          <p:cNvSpPr txBox="1">
            <a:spLocks noChangeArrowheads="1"/>
          </p:cNvSpPr>
          <p:nvPr/>
        </p:nvSpPr>
        <p:spPr bwMode="auto">
          <a:xfrm>
            <a:off x="239185" y="704850"/>
            <a:ext cx="10991849"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prstClr val="white"/>
                </a:solidFill>
                <a:effectLst/>
                <a:uLnTx/>
                <a:uFillTx/>
                <a:latin typeface="Arial" charset="0"/>
                <a:ea typeface="ＭＳ Ｐゴシック" pitchFamily="34" charset="-128"/>
                <a:cs typeface="+mn-cs"/>
              </a:rPr>
              <a:t>Pause for Thought… </a:t>
            </a:r>
          </a:p>
        </p:txBody>
      </p:sp>
      <p:grpSp>
        <p:nvGrpSpPr>
          <p:cNvPr id="22" name="Group 21" descr="This image shows a colourful circle. The words on the slide are placed around the outside of the circle, they read 'linguistic, religious, ethnic/cultural/racial, gender/sex, sexual orientation, family, age neurodiversity, disability, socioeconomic.'">
            <a:extLst>
              <a:ext uri="{FF2B5EF4-FFF2-40B4-BE49-F238E27FC236}">
                <a16:creationId xmlns:a16="http://schemas.microsoft.com/office/drawing/2014/main" id="{81470EEC-FE14-68CB-1BFA-43D52C4845DD}"/>
              </a:ext>
            </a:extLst>
          </p:cNvPr>
          <p:cNvGrpSpPr/>
          <p:nvPr/>
        </p:nvGrpSpPr>
        <p:grpSpPr>
          <a:xfrm>
            <a:off x="3979792" y="1712283"/>
            <a:ext cx="3424566" cy="2997193"/>
            <a:chOff x="4180888" y="1643605"/>
            <a:chExt cx="3399341" cy="3399340"/>
          </a:xfrm>
        </p:grpSpPr>
        <p:sp>
          <p:nvSpPr>
            <p:cNvPr id="11" name="Oval 10" descr="This image shows circle ">
              <a:extLst>
                <a:ext uri="{FF2B5EF4-FFF2-40B4-BE49-F238E27FC236}">
                  <a16:creationId xmlns:a16="http://schemas.microsoft.com/office/drawing/2014/main" id="{43028A6D-91DE-A12E-3F2A-E4C2A020BCDD}"/>
                </a:ext>
              </a:extLst>
            </p:cNvPr>
            <p:cNvSpPr>
              <a:spLocks noChangeAspect="1"/>
            </p:cNvSpPr>
            <p:nvPr/>
          </p:nvSpPr>
          <p:spPr>
            <a:xfrm>
              <a:off x="4180889" y="1643605"/>
              <a:ext cx="3399340" cy="3399340"/>
            </a:xfrm>
            <a:prstGeom prst="ellipse">
              <a:avLst/>
            </a:prstGeom>
            <a:solidFill>
              <a:schemeClr val="bg1">
                <a:lumMod val="95000"/>
              </a:scheme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14F58774-A410-67B2-D451-657F8512DB87}"/>
                </a:ext>
              </a:extLst>
            </p:cNvPr>
            <p:cNvSpPr>
              <a:spLocks noChangeAspect="1"/>
            </p:cNvSpPr>
            <p:nvPr/>
          </p:nvSpPr>
          <p:spPr>
            <a:xfrm>
              <a:off x="5310453" y="1692935"/>
              <a:ext cx="1704914" cy="1704914"/>
            </a:xfrm>
            <a:prstGeom prst="ellipse">
              <a:avLst/>
            </a:prstGeom>
            <a:solidFill>
              <a:srgbClr val="9437FF">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A42A7064-7649-09FA-4B94-DF9BA437215D}"/>
                </a:ext>
              </a:extLst>
            </p:cNvPr>
            <p:cNvSpPr>
              <a:spLocks noChangeAspect="1"/>
            </p:cNvSpPr>
            <p:nvPr/>
          </p:nvSpPr>
          <p:spPr>
            <a:xfrm>
              <a:off x="5723569" y="1988414"/>
              <a:ext cx="1704914" cy="1704914"/>
            </a:xfrm>
            <a:prstGeom prst="ellipse">
              <a:avLst/>
            </a:prstGeom>
            <a:solidFill>
              <a:srgbClr val="0070C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9DBDD69-4574-0149-06B7-8649ADB6E2ED}"/>
                </a:ext>
              </a:extLst>
            </p:cNvPr>
            <p:cNvSpPr>
              <a:spLocks noChangeAspect="1"/>
            </p:cNvSpPr>
            <p:nvPr/>
          </p:nvSpPr>
          <p:spPr>
            <a:xfrm>
              <a:off x="5875315" y="2490818"/>
              <a:ext cx="1704914" cy="1704914"/>
            </a:xfrm>
            <a:prstGeom prst="ellipse">
              <a:avLst/>
            </a:prstGeom>
            <a:solidFill>
              <a:srgbClr val="00B0F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04100776-96F8-0368-E031-BEC5F6BB81FC}"/>
                </a:ext>
              </a:extLst>
            </p:cNvPr>
            <p:cNvSpPr>
              <a:spLocks noChangeAspect="1"/>
            </p:cNvSpPr>
            <p:nvPr/>
          </p:nvSpPr>
          <p:spPr>
            <a:xfrm>
              <a:off x="5734153" y="2964790"/>
              <a:ext cx="1704914" cy="1704914"/>
            </a:xfrm>
            <a:prstGeom prst="ellipse">
              <a:avLst/>
            </a:prstGeom>
            <a:solidFill>
              <a:srgbClr val="00B05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ACD376B1-CE9C-6725-372C-99B787D06DDB}"/>
                </a:ext>
              </a:extLst>
            </p:cNvPr>
            <p:cNvSpPr>
              <a:spLocks noChangeAspect="1"/>
            </p:cNvSpPr>
            <p:nvPr/>
          </p:nvSpPr>
          <p:spPr>
            <a:xfrm>
              <a:off x="5303803" y="3294936"/>
              <a:ext cx="1704914" cy="1704914"/>
            </a:xfrm>
            <a:prstGeom prst="ellipse">
              <a:avLst/>
            </a:prstGeom>
            <a:solidFill>
              <a:srgbClr val="92D05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Oval 16">
              <a:extLst>
                <a:ext uri="{FF2B5EF4-FFF2-40B4-BE49-F238E27FC236}">
                  <a16:creationId xmlns:a16="http://schemas.microsoft.com/office/drawing/2014/main" id="{A9CEDB93-2E90-5C65-D979-F7163C96C379}"/>
                </a:ext>
              </a:extLst>
            </p:cNvPr>
            <p:cNvSpPr>
              <a:spLocks noChangeAspect="1"/>
            </p:cNvSpPr>
            <p:nvPr/>
          </p:nvSpPr>
          <p:spPr>
            <a:xfrm>
              <a:off x="4772071" y="3303695"/>
              <a:ext cx="1704914" cy="1704914"/>
            </a:xfrm>
            <a:prstGeom prst="ellipse">
              <a:avLst/>
            </a:prstGeom>
            <a:solidFill>
              <a:srgbClr val="FFFF0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910EF3B6-0963-2A4C-4E31-7DEA9CE9E734}"/>
                </a:ext>
              </a:extLst>
            </p:cNvPr>
            <p:cNvSpPr>
              <a:spLocks noChangeAspect="1"/>
            </p:cNvSpPr>
            <p:nvPr/>
          </p:nvSpPr>
          <p:spPr>
            <a:xfrm>
              <a:off x="4338955" y="2973549"/>
              <a:ext cx="1704914" cy="1704914"/>
            </a:xfrm>
            <a:prstGeom prst="ellipse">
              <a:avLst/>
            </a:prstGeom>
            <a:solidFill>
              <a:srgbClr val="FFC00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B4EB9297-52C5-8AE3-5ACF-4BD4C1CF7ED7}"/>
                </a:ext>
              </a:extLst>
            </p:cNvPr>
            <p:cNvSpPr>
              <a:spLocks noChangeAspect="1"/>
            </p:cNvSpPr>
            <p:nvPr/>
          </p:nvSpPr>
          <p:spPr>
            <a:xfrm>
              <a:off x="4180888" y="2499577"/>
              <a:ext cx="1704914" cy="1704914"/>
            </a:xfrm>
            <a:prstGeom prst="ellipse">
              <a:avLst/>
            </a:prstGeom>
            <a:solidFill>
              <a:srgbClr val="FF000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Oval 19">
              <a:extLst>
                <a:ext uri="{FF2B5EF4-FFF2-40B4-BE49-F238E27FC236}">
                  <a16:creationId xmlns:a16="http://schemas.microsoft.com/office/drawing/2014/main" id="{34E9D110-2A30-9533-7F0C-68ADC9370CFB}"/>
                </a:ext>
              </a:extLst>
            </p:cNvPr>
            <p:cNvSpPr>
              <a:spLocks noChangeAspect="1"/>
            </p:cNvSpPr>
            <p:nvPr/>
          </p:nvSpPr>
          <p:spPr>
            <a:xfrm>
              <a:off x="4338955" y="1988414"/>
              <a:ext cx="1704914" cy="1704914"/>
            </a:xfrm>
            <a:prstGeom prst="ellipse">
              <a:avLst/>
            </a:prstGeom>
            <a:solidFill>
              <a:srgbClr val="FF000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Oval 20">
              <a:extLst>
                <a:ext uri="{FF2B5EF4-FFF2-40B4-BE49-F238E27FC236}">
                  <a16:creationId xmlns:a16="http://schemas.microsoft.com/office/drawing/2014/main" id="{430C063A-1FDF-599D-855F-03B1DC1ED8D4}"/>
                </a:ext>
              </a:extLst>
            </p:cNvPr>
            <p:cNvSpPr>
              <a:spLocks noChangeAspect="1"/>
            </p:cNvSpPr>
            <p:nvPr/>
          </p:nvSpPr>
          <p:spPr>
            <a:xfrm>
              <a:off x="4744711" y="1690728"/>
              <a:ext cx="1704914" cy="1704914"/>
            </a:xfrm>
            <a:prstGeom prst="ellipse">
              <a:avLst/>
            </a:prstGeom>
            <a:solidFill>
              <a:srgbClr val="FF2F92">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6" name="TextBox 35">
            <a:extLst>
              <a:ext uri="{FF2B5EF4-FFF2-40B4-BE49-F238E27FC236}">
                <a16:creationId xmlns:a16="http://schemas.microsoft.com/office/drawing/2014/main" id="{9BFB5739-DA22-9120-B16E-2724454CA313}"/>
              </a:ext>
            </a:extLst>
          </p:cNvPr>
          <p:cNvSpPr txBox="1"/>
          <p:nvPr/>
        </p:nvSpPr>
        <p:spPr>
          <a:xfrm>
            <a:off x="2685783" y="3152222"/>
            <a:ext cx="1903881" cy="307777"/>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3F3F3F"/>
                </a:solidFill>
                <a:effectLst>
                  <a:glow rad="25400">
                    <a:prstClr val="white"/>
                  </a:glow>
                </a:effectLst>
                <a:uLnTx/>
                <a:uFillTx/>
                <a:latin typeface="Arial" panose="020B0604020202020204" pitchFamily="34" charset="0"/>
                <a:ea typeface="+mn-ea"/>
                <a:cs typeface="Arial" panose="020B0604020202020204" pitchFamily="34" charset="0"/>
              </a:rPr>
              <a:t>Disability</a:t>
            </a:r>
          </a:p>
        </p:txBody>
      </p:sp>
      <p:sp>
        <p:nvSpPr>
          <p:cNvPr id="40" name="TextBox 39">
            <a:extLst>
              <a:ext uri="{FF2B5EF4-FFF2-40B4-BE49-F238E27FC236}">
                <a16:creationId xmlns:a16="http://schemas.microsoft.com/office/drawing/2014/main" id="{8F6CA546-E37C-6A12-C3D1-CB335156C0B0}"/>
              </a:ext>
            </a:extLst>
          </p:cNvPr>
          <p:cNvSpPr txBox="1"/>
          <p:nvPr/>
        </p:nvSpPr>
        <p:spPr>
          <a:xfrm>
            <a:off x="2377660" y="2190646"/>
            <a:ext cx="2818985" cy="307777"/>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3F3F3F"/>
                </a:solidFill>
                <a:effectLst>
                  <a:glow rad="25400">
                    <a:prstClr val="white"/>
                  </a:glow>
                </a:effectLst>
                <a:uLnTx/>
                <a:uFillTx/>
                <a:latin typeface="Arial"/>
                <a:ea typeface="+mn-ea"/>
                <a:cs typeface="Arial"/>
              </a:rPr>
              <a:t>Socioeconomic</a:t>
            </a:r>
            <a:endParaRPr kumimoji="0" lang="en-US" sz="2000" b="0" i="0" u="none" strike="noStrike" kern="1200" cap="none" spc="0" normalizeH="0" baseline="0" noProof="0">
              <a:ln>
                <a:noFill/>
              </a:ln>
              <a:solidFill>
                <a:srgbClr val="3F3F3F"/>
              </a:solidFill>
              <a:effectLst>
                <a:glow rad="25400">
                  <a:prstClr val="white"/>
                </a:glow>
              </a:effectLst>
              <a:uLnTx/>
              <a:uFillTx/>
              <a:latin typeface="Arial" panose="020B0604020202020204" pitchFamily="34" charset="0"/>
              <a:ea typeface="+mn-ea"/>
              <a:cs typeface="Arial" panose="020B0604020202020204" pitchFamily="34" charset="0"/>
            </a:endParaRPr>
          </a:p>
        </p:txBody>
      </p:sp>
      <p:sp>
        <p:nvSpPr>
          <p:cNvPr id="44" name="TextBox 43">
            <a:extLst>
              <a:ext uri="{FF2B5EF4-FFF2-40B4-BE49-F238E27FC236}">
                <a16:creationId xmlns:a16="http://schemas.microsoft.com/office/drawing/2014/main" id="{B723ED76-D9EF-03B8-48F8-EF2B188CF353}"/>
              </a:ext>
            </a:extLst>
          </p:cNvPr>
          <p:cNvSpPr txBox="1"/>
          <p:nvPr/>
        </p:nvSpPr>
        <p:spPr>
          <a:xfrm>
            <a:off x="3976305" y="1384226"/>
            <a:ext cx="2186148" cy="307777"/>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3F3F3F"/>
                </a:solidFill>
                <a:effectLst>
                  <a:glow rad="25400">
                    <a:prstClr val="white"/>
                  </a:glow>
                </a:effectLst>
                <a:uLnTx/>
                <a:uFillTx/>
                <a:latin typeface="Arial"/>
                <a:ea typeface="+mn-ea"/>
                <a:cs typeface="Arial"/>
              </a:rPr>
              <a:t>Linguistic</a:t>
            </a:r>
          </a:p>
        </p:txBody>
      </p:sp>
      <p:sp>
        <p:nvSpPr>
          <p:cNvPr id="48" name="TextBox 47">
            <a:extLst>
              <a:ext uri="{FF2B5EF4-FFF2-40B4-BE49-F238E27FC236}">
                <a16:creationId xmlns:a16="http://schemas.microsoft.com/office/drawing/2014/main" id="{B7F69457-84E0-4AB4-FA06-9F2406C34167}"/>
              </a:ext>
            </a:extLst>
          </p:cNvPr>
          <p:cNvSpPr txBox="1"/>
          <p:nvPr/>
        </p:nvSpPr>
        <p:spPr>
          <a:xfrm>
            <a:off x="6163572" y="1380257"/>
            <a:ext cx="2186148" cy="307777"/>
          </a:xfrm>
          <a:prstGeom prst="rect">
            <a:avLst/>
          </a:prstGeom>
          <a:noFill/>
        </p:spPr>
        <p:txBody>
          <a:bodyPr wrap="square" lIns="0" tIns="0" rIns="0" bIns="0" rtlCol="0" anchor="t">
            <a:spAutoFit/>
          </a:bodyPr>
          <a:lstStyle/>
          <a:p>
            <a:pPr>
              <a:defRPr/>
            </a:pPr>
            <a:r>
              <a:rPr lang="en-US" sz="2000" dirty="0">
                <a:solidFill>
                  <a:srgbClr val="3F3F3F"/>
                </a:solidFill>
                <a:effectLst>
                  <a:glow rad="25400">
                    <a:prstClr val="white"/>
                  </a:glow>
                </a:effectLst>
                <a:latin typeface="Arial"/>
                <a:cs typeface="Arial"/>
              </a:rPr>
              <a:t>Religion / Belief</a:t>
            </a:r>
            <a:endParaRPr kumimoji="0" lang="en-US" sz="2000" b="0" i="0" u="none" strike="noStrike" kern="1200" cap="none" spc="0" normalizeH="0" baseline="0" noProof="0" dirty="0">
              <a:ln>
                <a:noFill/>
              </a:ln>
              <a:solidFill>
                <a:srgbClr val="3F3F3F"/>
              </a:solidFill>
              <a:effectLst>
                <a:glow rad="25400">
                  <a:prstClr val="white"/>
                </a:glow>
              </a:effectLst>
              <a:uLnTx/>
              <a:uFillTx/>
              <a:latin typeface="Arial" panose="020B0604020202020204" pitchFamily="34" charset="0"/>
              <a:ea typeface="+mn-ea"/>
              <a:cs typeface="Arial" panose="020B0604020202020204" pitchFamily="34" charset="0"/>
            </a:endParaRPr>
          </a:p>
        </p:txBody>
      </p:sp>
      <p:sp>
        <p:nvSpPr>
          <p:cNvPr id="52" name="TextBox 51">
            <a:extLst>
              <a:ext uri="{FF2B5EF4-FFF2-40B4-BE49-F238E27FC236}">
                <a16:creationId xmlns:a16="http://schemas.microsoft.com/office/drawing/2014/main" id="{ABCAEC34-69B2-54A9-B973-65BFF2495D97}"/>
              </a:ext>
            </a:extLst>
          </p:cNvPr>
          <p:cNvSpPr txBox="1"/>
          <p:nvPr/>
        </p:nvSpPr>
        <p:spPr>
          <a:xfrm>
            <a:off x="7502755" y="3214140"/>
            <a:ext cx="2736437" cy="369332"/>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glow rad="25400">
                    <a:prstClr val="white"/>
                  </a:glow>
                </a:effectLst>
                <a:uLnTx/>
                <a:uFillTx/>
                <a:latin typeface="Arial"/>
                <a:ea typeface="+mn-ea"/>
                <a:cs typeface="Arial"/>
              </a:rPr>
              <a:t>Gender</a:t>
            </a:r>
            <a:r>
              <a:rPr kumimoji="0" lang="en-US" sz="2400" b="0" i="0" u="none" strike="noStrike" kern="1200" cap="none" spc="0" normalizeH="0" baseline="0" noProof="0" dirty="0">
                <a:ln>
                  <a:noFill/>
                </a:ln>
                <a:solidFill>
                  <a:prstClr val="black"/>
                </a:solidFill>
                <a:effectLst>
                  <a:glow rad="25400">
                    <a:prstClr val="white"/>
                  </a:glow>
                </a:effectLst>
                <a:uLnTx/>
                <a:uFillTx/>
                <a:latin typeface="Arial"/>
                <a:ea typeface="+mn-ea"/>
                <a:cs typeface="Arial"/>
              </a:rPr>
              <a:t>/</a:t>
            </a:r>
            <a:r>
              <a:rPr kumimoji="0" lang="en-US" sz="2000" b="0" i="0" u="none" strike="noStrike" kern="1200" cap="none" spc="0" normalizeH="0" baseline="0" noProof="0" dirty="0">
                <a:ln>
                  <a:noFill/>
                </a:ln>
                <a:solidFill>
                  <a:prstClr val="black"/>
                </a:solidFill>
                <a:effectLst>
                  <a:glow rad="25400">
                    <a:prstClr val="white"/>
                  </a:glow>
                </a:effectLst>
                <a:uLnTx/>
                <a:uFillTx/>
                <a:latin typeface="Arial"/>
                <a:ea typeface="+mn-ea"/>
                <a:cs typeface="Arial"/>
              </a:rPr>
              <a:t>Sex</a:t>
            </a:r>
          </a:p>
        </p:txBody>
      </p:sp>
      <p:sp>
        <p:nvSpPr>
          <p:cNvPr id="56" name="TextBox 55">
            <a:extLst>
              <a:ext uri="{FF2B5EF4-FFF2-40B4-BE49-F238E27FC236}">
                <a16:creationId xmlns:a16="http://schemas.microsoft.com/office/drawing/2014/main" id="{D1759E4C-3D14-D102-20FE-6E5B31ECEDA4}"/>
              </a:ext>
            </a:extLst>
          </p:cNvPr>
          <p:cNvSpPr txBox="1"/>
          <p:nvPr/>
        </p:nvSpPr>
        <p:spPr>
          <a:xfrm>
            <a:off x="7263414" y="2192852"/>
            <a:ext cx="3967513" cy="307777"/>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3F3F3F"/>
                </a:solidFill>
                <a:effectLst>
                  <a:glow rad="25400">
                    <a:prstClr val="white"/>
                  </a:glow>
                </a:effectLst>
                <a:uLnTx/>
                <a:uFillTx/>
                <a:latin typeface="Arial"/>
                <a:ea typeface="+mn-ea"/>
                <a:cs typeface="Arial"/>
              </a:rPr>
              <a:t>Ethnic/Cultural/Racial</a:t>
            </a:r>
            <a:endParaRPr kumimoji="0" lang="en-US" sz="2000" b="0" i="0" u="none" strike="noStrike" kern="1200" cap="none" spc="0" normalizeH="0" baseline="0" noProof="0">
              <a:ln>
                <a:noFill/>
              </a:ln>
              <a:solidFill>
                <a:srgbClr val="3F3F3F"/>
              </a:solidFill>
              <a:effectLst>
                <a:glow rad="25400">
                  <a:prstClr val="white"/>
                </a:glow>
              </a:effectLst>
              <a:uLnTx/>
              <a:uFillTx/>
              <a:latin typeface="Arial" panose="020B0604020202020204" pitchFamily="34" charset="0"/>
              <a:ea typeface="+mn-ea"/>
              <a:cs typeface="Arial" panose="020B0604020202020204" pitchFamily="34" charset="0"/>
            </a:endParaRPr>
          </a:p>
        </p:txBody>
      </p:sp>
      <p:sp>
        <p:nvSpPr>
          <p:cNvPr id="58" name="TextBox 57">
            <a:extLst>
              <a:ext uri="{FF2B5EF4-FFF2-40B4-BE49-F238E27FC236}">
                <a16:creationId xmlns:a16="http://schemas.microsoft.com/office/drawing/2014/main" id="{FCD385A5-8DB1-7870-C9B1-0A1EBA14A3D4}"/>
              </a:ext>
            </a:extLst>
          </p:cNvPr>
          <p:cNvSpPr txBox="1"/>
          <p:nvPr/>
        </p:nvSpPr>
        <p:spPr>
          <a:xfrm>
            <a:off x="6100506" y="4806946"/>
            <a:ext cx="1485254" cy="307777"/>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3F3F3F"/>
                </a:solidFill>
                <a:effectLst>
                  <a:glow rad="25400">
                    <a:prstClr val="white"/>
                  </a:glow>
                </a:effectLst>
                <a:uLnTx/>
                <a:uFillTx/>
                <a:latin typeface="Arial" panose="020B0604020202020204" pitchFamily="34" charset="0"/>
                <a:ea typeface="+mn-ea"/>
                <a:cs typeface="Arial" panose="020B0604020202020204" pitchFamily="34" charset="0"/>
              </a:rPr>
              <a:t>Family</a:t>
            </a:r>
          </a:p>
        </p:txBody>
      </p:sp>
      <p:sp>
        <p:nvSpPr>
          <p:cNvPr id="60" name="TextBox 59">
            <a:extLst>
              <a:ext uri="{FF2B5EF4-FFF2-40B4-BE49-F238E27FC236}">
                <a16:creationId xmlns:a16="http://schemas.microsoft.com/office/drawing/2014/main" id="{CCA41872-6B47-B0F9-1C21-A27C4C9791A6}"/>
              </a:ext>
            </a:extLst>
          </p:cNvPr>
          <p:cNvSpPr txBox="1"/>
          <p:nvPr/>
        </p:nvSpPr>
        <p:spPr>
          <a:xfrm>
            <a:off x="4745084" y="4803297"/>
            <a:ext cx="986825" cy="307777"/>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3F3F3F"/>
                </a:solidFill>
                <a:effectLst>
                  <a:glow rad="25400">
                    <a:prstClr val="white"/>
                  </a:glow>
                </a:effectLst>
                <a:uLnTx/>
                <a:uFillTx/>
                <a:latin typeface="Arial" panose="020B0604020202020204" pitchFamily="34" charset="0"/>
                <a:ea typeface="+mn-ea"/>
                <a:cs typeface="Arial" panose="020B0604020202020204" pitchFamily="34" charset="0"/>
              </a:rPr>
              <a:t>Age</a:t>
            </a:r>
          </a:p>
        </p:txBody>
      </p:sp>
      <p:sp>
        <p:nvSpPr>
          <p:cNvPr id="62" name="TextBox 61">
            <a:extLst>
              <a:ext uri="{FF2B5EF4-FFF2-40B4-BE49-F238E27FC236}">
                <a16:creationId xmlns:a16="http://schemas.microsoft.com/office/drawing/2014/main" id="{49A3FA92-5C55-3811-8EDD-C28443F0389F}"/>
              </a:ext>
            </a:extLst>
          </p:cNvPr>
          <p:cNvSpPr txBox="1"/>
          <p:nvPr/>
        </p:nvSpPr>
        <p:spPr>
          <a:xfrm>
            <a:off x="2768232" y="4286352"/>
            <a:ext cx="3247646" cy="307777"/>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3F3F3F"/>
                </a:solidFill>
                <a:effectLst>
                  <a:glow rad="25400">
                    <a:prstClr val="white"/>
                  </a:glow>
                </a:effectLst>
                <a:uLnTx/>
                <a:uFillTx/>
                <a:latin typeface="Arial" panose="020B0604020202020204" pitchFamily="34" charset="0"/>
                <a:ea typeface="+mn-ea"/>
                <a:cs typeface="Arial" panose="020B0604020202020204" pitchFamily="34" charset="0"/>
              </a:rPr>
              <a:t>Neurodiversity</a:t>
            </a:r>
          </a:p>
        </p:txBody>
      </p:sp>
      <p:sp>
        <p:nvSpPr>
          <p:cNvPr id="64" name="TextBox 63">
            <a:extLst>
              <a:ext uri="{FF2B5EF4-FFF2-40B4-BE49-F238E27FC236}">
                <a16:creationId xmlns:a16="http://schemas.microsoft.com/office/drawing/2014/main" id="{DBF42022-17E1-26BF-DFA8-4376D230A225}"/>
              </a:ext>
            </a:extLst>
          </p:cNvPr>
          <p:cNvSpPr txBox="1"/>
          <p:nvPr/>
        </p:nvSpPr>
        <p:spPr>
          <a:xfrm>
            <a:off x="4693783" y="3008169"/>
            <a:ext cx="208503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solidFill>
                  <a:srgbClr val="3F3F3F"/>
                </a:solidFill>
                <a:cs typeface="Arial"/>
              </a:rPr>
              <a:t>Diversity</a:t>
            </a:r>
            <a:endParaRPr lang="en-US" sz="3200" b="1">
              <a:solidFill>
                <a:srgbClr val="3F3F3F"/>
              </a:solidFill>
              <a:cs typeface="Arial"/>
            </a:endParaRPr>
          </a:p>
        </p:txBody>
      </p:sp>
      <p:sp>
        <p:nvSpPr>
          <p:cNvPr id="103" name="TextBox 102">
            <a:extLst>
              <a:ext uri="{FF2B5EF4-FFF2-40B4-BE49-F238E27FC236}">
                <a16:creationId xmlns:a16="http://schemas.microsoft.com/office/drawing/2014/main" id="{C682AB30-10AE-3F0F-155F-377E8995D782}"/>
              </a:ext>
            </a:extLst>
          </p:cNvPr>
          <p:cNvSpPr txBox="1"/>
          <p:nvPr/>
        </p:nvSpPr>
        <p:spPr>
          <a:xfrm>
            <a:off x="7113249" y="4168808"/>
            <a:ext cx="2514127" cy="307777"/>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glow rad="25400">
                    <a:prstClr val="white"/>
                  </a:glow>
                </a:effectLst>
                <a:uLnTx/>
                <a:uFillTx/>
                <a:latin typeface="Arial"/>
                <a:cs typeface="Arial"/>
              </a:rPr>
              <a:t>Sexual Orientation</a:t>
            </a:r>
            <a:endParaRPr lang="en-US" sz="2000" b="0" i="0" u="none" strike="noStrike" kern="1200" cap="none" spc="0" normalizeH="0" baseline="0" noProof="0" dirty="0">
              <a:ln>
                <a:noFill/>
              </a:ln>
              <a:solidFill>
                <a:prstClr val="black"/>
              </a:solidFill>
              <a:effectLst>
                <a:glow rad="25400">
                  <a:prstClr val="white"/>
                </a:glow>
              </a:effectLst>
              <a:uLnTx/>
              <a:uFillTx/>
              <a:latin typeface="Arial"/>
              <a:cs typeface="Arial"/>
            </a:endParaRPr>
          </a:p>
        </p:txBody>
      </p:sp>
    </p:spTree>
    <p:extLst>
      <p:ext uri="{BB962C8B-B14F-4D97-AF65-F5344CB8AC3E}">
        <p14:creationId xmlns:p14="http://schemas.microsoft.com/office/powerpoint/2010/main" val="2222407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1"/>
          <p:cNvSpPr txBox="1">
            <a:spLocks noGrp="1" noChangeArrowheads="1"/>
          </p:cNvSpPr>
          <p:nvPr>
            <p:ph type="title" idx="4294967295"/>
          </p:nvPr>
        </p:nvSpPr>
        <p:spPr bwMode="auto">
          <a:xfrm>
            <a:off x="285589" y="619928"/>
            <a:ext cx="11356546" cy="52322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a:ln>
                  <a:noFill/>
                </a:ln>
                <a:solidFill>
                  <a:srgbClr val="00ABB5"/>
                </a:solidFill>
                <a:effectLst/>
                <a:uLnTx/>
                <a:uFillTx/>
                <a:latin typeface="Arial"/>
                <a:ea typeface="ＭＳ Ｐゴシック"/>
                <a:cs typeface="Arial"/>
              </a:rPr>
              <a:t>Where are the Diverse Mirrors and Windows in your Curriculum?</a:t>
            </a:r>
            <a:endParaRPr lang="en-GB" sz="2800" b="1" i="0" u="none" strike="noStrike" kern="1200" cap="none" spc="0" normalizeH="0" baseline="0" noProof="0">
              <a:ln>
                <a:noFill/>
              </a:ln>
              <a:solidFill>
                <a:schemeClr val="bg1"/>
              </a:solidFill>
              <a:effectLst/>
              <a:uLnTx/>
              <a:uFillTx/>
              <a:cs typeface="Arial" charset="0"/>
            </a:endParaRPr>
          </a:p>
        </p:txBody>
      </p:sp>
      <p:grpSp>
        <p:nvGrpSpPr>
          <p:cNvPr id="54" name="Group 53" descr="This image shows a colourful circle. The words on the slide are placed around the outside of the circle, they read 'linguistic, religious, ethnic/cultural/racial, gender/sex, sexual orientation, family, age neurodiversity, disability, socioeconomic.'">
            <a:extLst>
              <a:ext uri="{FF2B5EF4-FFF2-40B4-BE49-F238E27FC236}">
                <a16:creationId xmlns:a16="http://schemas.microsoft.com/office/drawing/2014/main" id="{D96F6309-B3E1-C601-01B1-82F51604DBC2}"/>
              </a:ext>
            </a:extLst>
          </p:cNvPr>
          <p:cNvGrpSpPr/>
          <p:nvPr/>
        </p:nvGrpSpPr>
        <p:grpSpPr>
          <a:xfrm>
            <a:off x="52705" y="1875539"/>
            <a:ext cx="6204812" cy="3885531"/>
            <a:chOff x="216049" y="17812"/>
            <a:chExt cx="11700556" cy="6696024"/>
          </a:xfrm>
        </p:grpSpPr>
        <p:grpSp>
          <p:nvGrpSpPr>
            <p:cNvPr id="35" name="Group 34">
              <a:extLst>
                <a:ext uri="{FF2B5EF4-FFF2-40B4-BE49-F238E27FC236}">
                  <a16:creationId xmlns:a16="http://schemas.microsoft.com/office/drawing/2014/main" id="{86934A2E-0831-399B-5308-6EEBEF6C85A2}"/>
                </a:ext>
              </a:extLst>
            </p:cNvPr>
            <p:cNvGrpSpPr/>
            <p:nvPr/>
          </p:nvGrpSpPr>
          <p:grpSpPr>
            <a:xfrm>
              <a:off x="1968334" y="92063"/>
              <a:ext cx="7466401" cy="6621773"/>
              <a:chOff x="4180888" y="1643605"/>
              <a:chExt cx="3399341" cy="3399340"/>
            </a:xfrm>
          </p:grpSpPr>
          <p:sp>
            <p:nvSpPr>
              <p:cNvPr id="24" name="Oval 23">
                <a:extLst>
                  <a:ext uri="{FF2B5EF4-FFF2-40B4-BE49-F238E27FC236}">
                    <a16:creationId xmlns:a16="http://schemas.microsoft.com/office/drawing/2014/main" id="{8DB5FA3E-4FAA-CF6D-166C-DA9E56C82735}"/>
                  </a:ext>
                </a:extLst>
              </p:cNvPr>
              <p:cNvSpPr>
                <a:spLocks noChangeAspect="1"/>
              </p:cNvSpPr>
              <p:nvPr/>
            </p:nvSpPr>
            <p:spPr>
              <a:xfrm>
                <a:off x="4180889" y="1643605"/>
                <a:ext cx="3399340" cy="3399340"/>
              </a:xfrm>
              <a:prstGeom prst="ellipse">
                <a:avLst/>
              </a:prstGeom>
              <a:solidFill>
                <a:schemeClr val="bg1">
                  <a:lumMod val="95000"/>
                </a:scheme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2000"/>
              </a:p>
            </p:txBody>
          </p:sp>
          <p:sp>
            <p:nvSpPr>
              <p:cNvPr id="25" name="Oval 24">
                <a:extLst>
                  <a:ext uri="{FF2B5EF4-FFF2-40B4-BE49-F238E27FC236}">
                    <a16:creationId xmlns:a16="http://schemas.microsoft.com/office/drawing/2014/main" id="{EAD38820-EDB2-74B8-F315-F69C84646083}"/>
                  </a:ext>
                </a:extLst>
              </p:cNvPr>
              <p:cNvSpPr>
                <a:spLocks noChangeAspect="1"/>
              </p:cNvSpPr>
              <p:nvPr/>
            </p:nvSpPr>
            <p:spPr>
              <a:xfrm>
                <a:off x="5310453" y="1692935"/>
                <a:ext cx="1704914" cy="1704914"/>
              </a:xfrm>
              <a:prstGeom prst="ellipse">
                <a:avLst/>
              </a:prstGeom>
              <a:solidFill>
                <a:srgbClr val="9437FF">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6" name="Oval 25">
                <a:extLst>
                  <a:ext uri="{FF2B5EF4-FFF2-40B4-BE49-F238E27FC236}">
                    <a16:creationId xmlns:a16="http://schemas.microsoft.com/office/drawing/2014/main" id="{9849B38B-D612-F403-F09A-A4551A4AF12F}"/>
                  </a:ext>
                </a:extLst>
              </p:cNvPr>
              <p:cNvSpPr>
                <a:spLocks noChangeAspect="1"/>
              </p:cNvSpPr>
              <p:nvPr/>
            </p:nvSpPr>
            <p:spPr>
              <a:xfrm>
                <a:off x="5723569" y="1988414"/>
                <a:ext cx="1704914" cy="1704914"/>
              </a:xfrm>
              <a:prstGeom prst="ellipse">
                <a:avLst/>
              </a:prstGeom>
              <a:solidFill>
                <a:srgbClr val="0070C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7" name="Oval 26">
                <a:extLst>
                  <a:ext uri="{FF2B5EF4-FFF2-40B4-BE49-F238E27FC236}">
                    <a16:creationId xmlns:a16="http://schemas.microsoft.com/office/drawing/2014/main" id="{0310B4C2-FFC5-C1DD-79E1-B45AD2AFB374}"/>
                  </a:ext>
                </a:extLst>
              </p:cNvPr>
              <p:cNvSpPr>
                <a:spLocks noChangeAspect="1"/>
              </p:cNvSpPr>
              <p:nvPr/>
            </p:nvSpPr>
            <p:spPr>
              <a:xfrm>
                <a:off x="5875315" y="2490818"/>
                <a:ext cx="1704914" cy="1704914"/>
              </a:xfrm>
              <a:prstGeom prst="ellipse">
                <a:avLst/>
              </a:prstGeom>
              <a:solidFill>
                <a:srgbClr val="00B0F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8" name="Oval 27">
                <a:extLst>
                  <a:ext uri="{FF2B5EF4-FFF2-40B4-BE49-F238E27FC236}">
                    <a16:creationId xmlns:a16="http://schemas.microsoft.com/office/drawing/2014/main" id="{75C56006-784A-4834-22EF-72A04EDE9EAC}"/>
                  </a:ext>
                </a:extLst>
              </p:cNvPr>
              <p:cNvSpPr>
                <a:spLocks noChangeAspect="1"/>
              </p:cNvSpPr>
              <p:nvPr/>
            </p:nvSpPr>
            <p:spPr>
              <a:xfrm>
                <a:off x="5734153" y="2964790"/>
                <a:ext cx="1704914" cy="1704914"/>
              </a:xfrm>
              <a:prstGeom prst="ellipse">
                <a:avLst/>
              </a:prstGeom>
              <a:solidFill>
                <a:srgbClr val="00B05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9" name="Oval 28">
                <a:extLst>
                  <a:ext uri="{FF2B5EF4-FFF2-40B4-BE49-F238E27FC236}">
                    <a16:creationId xmlns:a16="http://schemas.microsoft.com/office/drawing/2014/main" id="{B50A303C-0BE5-B0FB-9F46-C61E40D6960D}"/>
                  </a:ext>
                </a:extLst>
              </p:cNvPr>
              <p:cNvSpPr>
                <a:spLocks noChangeAspect="1"/>
              </p:cNvSpPr>
              <p:nvPr/>
            </p:nvSpPr>
            <p:spPr>
              <a:xfrm>
                <a:off x="5303803" y="3294936"/>
                <a:ext cx="1704914" cy="1704914"/>
              </a:xfrm>
              <a:prstGeom prst="ellipse">
                <a:avLst/>
              </a:prstGeom>
              <a:solidFill>
                <a:srgbClr val="92D05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0" name="Oval 29">
                <a:extLst>
                  <a:ext uri="{FF2B5EF4-FFF2-40B4-BE49-F238E27FC236}">
                    <a16:creationId xmlns:a16="http://schemas.microsoft.com/office/drawing/2014/main" id="{51635FA2-0B74-9965-0B5D-39293A3A59CF}"/>
                  </a:ext>
                </a:extLst>
              </p:cNvPr>
              <p:cNvSpPr>
                <a:spLocks noChangeAspect="1"/>
              </p:cNvSpPr>
              <p:nvPr/>
            </p:nvSpPr>
            <p:spPr>
              <a:xfrm>
                <a:off x="4772071" y="3303695"/>
                <a:ext cx="1704914" cy="1704914"/>
              </a:xfrm>
              <a:prstGeom prst="ellipse">
                <a:avLst/>
              </a:prstGeom>
              <a:solidFill>
                <a:srgbClr val="FFFF0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1" name="Oval 30">
                <a:extLst>
                  <a:ext uri="{FF2B5EF4-FFF2-40B4-BE49-F238E27FC236}">
                    <a16:creationId xmlns:a16="http://schemas.microsoft.com/office/drawing/2014/main" id="{964915DA-3B33-1DF6-C6C5-2FFBC28604B0}"/>
                  </a:ext>
                </a:extLst>
              </p:cNvPr>
              <p:cNvSpPr>
                <a:spLocks noChangeAspect="1"/>
              </p:cNvSpPr>
              <p:nvPr/>
            </p:nvSpPr>
            <p:spPr>
              <a:xfrm>
                <a:off x="4338955" y="2973549"/>
                <a:ext cx="1704914" cy="1704914"/>
              </a:xfrm>
              <a:prstGeom prst="ellipse">
                <a:avLst/>
              </a:prstGeom>
              <a:solidFill>
                <a:srgbClr val="FFC00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2" name="Oval 31">
                <a:extLst>
                  <a:ext uri="{FF2B5EF4-FFF2-40B4-BE49-F238E27FC236}">
                    <a16:creationId xmlns:a16="http://schemas.microsoft.com/office/drawing/2014/main" id="{5D71A2B5-7FDD-A231-F849-11D73FB204AA}"/>
                  </a:ext>
                </a:extLst>
              </p:cNvPr>
              <p:cNvSpPr>
                <a:spLocks noChangeAspect="1"/>
              </p:cNvSpPr>
              <p:nvPr/>
            </p:nvSpPr>
            <p:spPr>
              <a:xfrm>
                <a:off x="4180888" y="2499577"/>
                <a:ext cx="1704914" cy="1704914"/>
              </a:xfrm>
              <a:prstGeom prst="ellipse">
                <a:avLst/>
              </a:prstGeom>
              <a:solidFill>
                <a:srgbClr val="FF000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3" name="Oval 32">
                <a:extLst>
                  <a:ext uri="{FF2B5EF4-FFF2-40B4-BE49-F238E27FC236}">
                    <a16:creationId xmlns:a16="http://schemas.microsoft.com/office/drawing/2014/main" id="{FA693946-3F55-67D1-7DB8-3E0BA991EC4F}"/>
                  </a:ext>
                </a:extLst>
              </p:cNvPr>
              <p:cNvSpPr>
                <a:spLocks noChangeAspect="1"/>
              </p:cNvSpPr>
              <p:nvPr/>
            </p:nvSpPr>
            <p:spPr>
              <a:xfrm>
                <a:off x="4338955" y="1988414"/>
                <a:ext cx="1704914" cy="1704914"/>
              </a:xfrm>
              <a:prstGeom prst="ellipse">
                <a:avLst/>
              </a:prstGeom>
              <a:solidFill>
                <a:srgbClr val="FF000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4" name="Oval 33">
                <a:extLst>
                  <a:ext uri="{FF2B5EF4-FFF2-40B4-BE49-F238E27FC236}">
                    <a16:creationId xmlns:a16="http://schemas.microsoft.com/office/drawing/2014/main" id="{2BA112E1-45A3-4574-AE09-8E9F47C351E5}"/>
                  </a:ext>
                </a:extLst>
              </p:cNvPr>
              <p:cNvSpPr>
                <a:spLocks noChangeAspect="1"/>
              </p:cNvSpPr>
              <p:nvPr/>
            </p:nvSpPr>
            <p:spPr>
              <a:xfrm>
                <a:off x="4744711" y="1690728"/>
                <a:ext cx="1704914" cy="1704914"/>
              </a:xfrm>
              <a:prstGeom prst="ellipse">
                <a:avLst/>
              </a:prstGeom>
              <a:solidFill>
                <a:srgbClr val="FF2F92">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2000"/>
              </a:p>
            </p:txBody>
          </p:sp>
        </p:grpSp>
        <p:sp>
          <p:nvSpPr>
            <p:cNvPr id="37" name="TextBox 36">
              <a:extLst>
                <a:ext uri="{FF2B5EF4-FFF2-40B4-BE49-F238E27FC236}">
                  <a16:creationId xmlns:a16="http://schemas.microsoft.com/office/drawing/2014/main" id="{3C921D4C-A4FF-9E1D-ED21-EB07632BDB31}"/>
                </a:ext>
              </a:extLst>
            </p:cNvPr>
            <p:cNvSpPr txBox="1"/>
            <p:nvPr/>
          </p:nvSpPr>
          <p:spPr>
            <a:xfrm>
              <a:off x="2914508" y="106505"/>
              <a:ext cx="2186148" cy="477823"/>
            </a:xfrm>
            <a:prstGeom prst="rect">
              <a:avLst/>
            </a:prstGeom>
            <a:noFill/>
          </p:spPr>
          <p:txBody>
            <a:bodyPr wrap="square" lIns="0" tIns="0" rIns="0" bIns="0" rtlCol="0" anchor="t">
              <a:spAutoFit/>
            </a:bodyPr>
            <a:lstStyle/>
            <a:p>
              <a:r>
                <a:rPr lang="en-US" sz="1400">
                  <a:effectLst>
                    <a:glow rad="25400">
                      <a:schemeClr val="bg1"/>
                    </a:glow>
                  </a:effectLst>
                  <a:latin typeface="Arial"/>
                  <a:cs typeface="Arial"/>
                </a:rPr>
                <a:t>Linguistic</a:t>
              </a:r>
            </a:p>
          </p:txBody>
        </p:sp>
        <p:sp>
          <p:nvSpPr>
            <p:cNvPr id="39" name="TextBox 38">
              <a:extLst>
                <a:ext uri="{FF2B5EF4-FFF2-40B4-BE49-F238E27FC236}">
                  <a16:creationId xmlns:a16="http://schemas.microsoft.com/office/drawing/2014/main" id="{790BDD59-FA99-B6AF-E0C2-85CAC881E71F}"/>
                </a:ext>
              </a:extLst>
            </p:cNvPr>
            <p:cNvSpPr txBox="1"/>
            <p:nvPr/>
          </p:nvSpPr>
          <p:spPr>
            <a:xfrm>
              <a:off x="6821789" y="17812"/>
              <a:ext cx="2892884" cy="371280"/>
            </a:xfrm>
            <a:prstGeom prst="rect">
              <a:avLst/>
            </a:prstGeom>
            <a:noFill/>
          </p:spPr>
          <p:txBody>
            <a:bodyPr wrap="square" lIns="0" tIns="0" rIns="0" bIns="0" rtlCol="0" anchor="t">
              <a:spAutoFit/>
            </a:bodyPr>
            <a:lstStyle/>
            <a:p>
              <a:r>
                <a:rPr lang="en-US" sz="1400" dirty="0">
                  <a:effectLst>
                    <a:glow rad="25400">
                      <a:schemeClr val="bg1"/>
                    </a:glow>
                  </a:effectLst>
                  <a:latin typeface="Arial"/>
                  <a:cs typeface="Arial"/>
                </a:rPr>
                <a:t>Religion/Belief</a:t>
              </a:r>
              <a:endParaRPr lang="en-US" sz="1400" dirty="0">
                <a:effectLst>
                  <a:glow rad="25400">
                    <a:prstClr val="white"/>
                  </a:glow>
                </a:effectLst>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48BD9A9F-CF81-DEBB-6E15-DBBB2B3986F8}"/>
                </a:ext>
              </a:extLst>
            </p:cNvPr>
            <p:cNvSpPr txBox="1"/>
            <p:nvPr/>
          </p:nvSpPr>
          <p:spPr>
            <a:xfrm>
              <a:off x="9180168" y="3225277"/>
              <a:ext cx="2736437" cy="477823"/>
            </a:xfrm>
            <a:prstGeom prst="rect">
              <a:avLst/>
            </a:prstGeom>
            <a:noFill/>
          </p:spPr>
          <p:txBody>
            <a:bodyPr wrap="square" lIns="0" tIns="0" rIns="0" bIns="0" rtlCol="0" anchor="t">
              <a:spAutoFit/>
            </a:bodyPr>
            <a:lstStyle/>
            <a:p>
              <a:r>
                <a:rPr lang="en-US" sz="1400">
                  <a:effectLst>
                    <a:glow rad="25400">
                      <a:schemeClr val="bg1"/>
                    </a:glow>
                  </a:effectLst>
                  <a:latin typeface="Arial"/>
                  <a:cs typeface="Arial"/>
                </a:rPr>
                <a:t>Gender/Sex</a:t>
              </a:r>
              <a:endParaRPr lang="en-US" sz="1400">
                <a:effectLst>
                  <a:glow rad="25400">
                    <a:prstClr val="white"/>
                  </a:glow>
                </a:effectLst>
                <a:latin typeface="Arial"/>
                <a:cs typeface="Arial"/>
              </a:endParaRPr>
            </a:p>
          </p:txBody>
        </p:sp>
        <p:sp>
          <p:nvSpPr>
            <p:cNvPr id="43" name="TextBox 42">
              <a:extLst>
                <a:ext uri="{FF2B5EF4-FFF2-40B4-BE49-F238E27FC236}">
                  <a16:creationId xmlns:a16="http://schemas.microsoft.com/office/drawing/2014/main" id="{40D0E033-4643-BF1E-F67D-DE5530626AA2}"/>
                </a:ext>
              </a:extLst>
            </p:cNvPr>
            <p:cNvSpPr txBox="1"/>
            <p:nvPr/>
          </p:nvSpPr>
          <p:spPr>
            <a:xfrm>
              <a:off x="655593" y="3205252"/>
              <a:ext cx="2736437" cy="477823"/>
            </a:xfrm>
            <a:prstGeom prst="rect">
              <a:avLst/>
            </a:prstGeom>
            <a:noFill/>
          </p:spPr>
          <p:txBody>
            <a:bodyPr wrap="square" lIns="0" tIns="0" rIns="0" bIns="0" rtlCol="0" anchor="t">
              <a:spAutoFit/>
            </a:bodyPr>
            <a:lstStyle/>
            <a:p>
              <a:r>
                <a:rPr lang="en-US" sz="1400">
                  <a:effectLst>
                    <a:glow rad="25400">
                      <a:schemeClr val="bg1"/>
                    </a:glow>
                  </a:effectLst>
                  <a:latin typeface="Arial"/>
                  <a:cs typeface="Arial"/>
                </a:rPr>
                <a:t>Disability</a:t>
              </a:r>
              <a:endParaRPr lang="en-US" sz="1400">
                <a:effectLst>
                  <a:glow rad="25400">
                    <a:prstClr val="white"/>
                  </a:glow>
                </a:effectLst>
                <a:latin typeface="Arial"/>
                <a:cs typeface="Arial"/>
              </a:endParaRPr>
            </a:p>
          </p:txBody>
        </p:sp>
        <p:sp>
          <p:nvSpPr>
            <p:cNvPr id="45" name="TextBox 44">
              <a:extLst>
                <a:ext uri="{FF2B5EF4-FFF2-40B4-BE49-F238E27FC236}">
                  <a16:creationId xmlns:a16="http://schemas.microsoft.com/office/drawing/2014/main" id="{909203C6-D2F1-1CF6-D494-37C5AC1CA7A4}"/>
                </a:ext>
              </a:extLst>
            </p:cNvPr>
            <p:cNvSpPr txBox="1"/>
            <p:nvPr/>
          </p:nvSpPr>
          <p:spPr>
            <a:xfrm>
              <a:off x="4016861" y="6107327"/>
              <a:ext cx="986825" cy="477823"/>
            </a:xfrm>
            <a:prstGeom prst="rect">
              <a:avLst/>
            </a:prstGeom>
            <a:noFill/>
          </p:spPr>
          <p:txBody>
            <a:bodyPr wrap="square" lIns="0" tIns="0" rIns="0" bIns="0" rtlCol="0" anchor="t">
              <a:spAutoFit/>
            </a:bodyPr>
            <a:lstStyle/>
            <a:p>
              <a:r>
                <a:rPr lang="en-US" sz="1400">
                  <a:effectLst>
                    <a:glow rad="25400">
                      <a:schemeClr val="bg1"/>
                    </a:glow>
                  </a:effectLst>
                  <a:latin typeface="Arial"/>
                  <a:cs typeface="Arial"/>
                </a:rPr>
                <a:t>Age</a:t>
              </a:r>
            </a:p>
          </p:txBody>
        </p:sp>
        <p:sp>
          <p:nvSpPr>
            <p:cNvPr id="47" name="TextBox 46">
              <a:extLst>
                <a:ext uri="{FF2B5EF4-FFF2-40B4-BE49-F238E27FC236}">
                  <a16:creationId xmlns:a16="http://schemas.microsoft.com/office/drawing/2014/main" id="{F7150A5D-701F-2F01-1D3A-E2238924A763}"/>
                </a:ext>
              </a:extLst>
            </p:cNvPr>
            <p:cNvSpPr txBox="1"/>
            <p:nvPr/>
          </p:nvSpPr>
          <p:spPr>
            <a:xfrm>
              <a:off x="641630" y="4919365"/>
              <a:ext cx="3247648" cy="477823"/>
            </a:xfrm>
            <a:prstGeom prst="rect">
              <a:avLst/>
            </a:prstGeom>
            <a:noFill/>
          </p:spPr>
          <p:txBody>
            <a:bodyPr wrap="square" lIns="0" tIns="0" rIns="0" bIns="0" rtlCol="0" anchor="t">
              <a:spAutoFit/>
            </a:bodyPr>
            <a:lstStyle/>
            <a:p>
              <a:r>
                <a:rPr lang="en-US" sz="1400">
                  <a:effectLst>
                    <a:glow rad="25400">
                      <a:schemeClr val="bg1"/>
                    </a:glow>
                  </a:effectLst>
                  <a:latin typeface="Arial"/>
                  <a:cs typeface="Arial"/>
                </a:rPr>
                <a:t>Neurodiversity</a:t>
              </a:r>
              <a:endParaRPr lang="en-US" sz="1400">
                <a:effectLst>
                  <a:glow rad="25400">
                    <a:prstClr val="white"/>
                  </a:glow>
                </a:effectLst>
                <a:latin typeface="Arial"/>
                <a:cs typeface="Arial"/>
              </a:endParaRPr>
            </a:p>
          </p:txBody>
        </p:sp>
        <p:sp>
          <p:nvSpPr>
            <p:cNvPr id="49" name="TextBox 48">
              <a:extLst>
                <a:ext uri="{FF2B5EF4-FFF2-40B4-BE49-F238E27FC236}">
                  <a16:creationId xmlns:a16="http://schemas.microsoft.com/office/drawing/2014/main" id="{470CD3DB-1848-400E-6D28-B37029ED5E66}"/>
                </a:ext>
              </a:extLst>
            </p:cNvPr>
            <p:cNvSpPr txBox="1"/>
            <p:nvPr/>
          </p:nvSpPr>
          <p:spPr>
            <a:xfrm>
              <a:off x="216049" y="1364923"/>
              <a:ext cx="2818985" cy="477823"/>
            </a:xfrm>
            <a:prstGeom prst="rect">
              <a:avLst/>
            </a:prstGeom>
            <a:noFill/>
          </p:spPr>
          <p:txBody>
            <a:bodyPr wrap="square" lIns="0" tIns="0" rIns="0" bIns="0" rtlCol="0" anchor="t">
              <a:spAutoFit/>
            </a:bodyPr>
            <a:lstStyle/>
            <a:p>
              <a:r>
                <a:rPr lang="en-US" sz="1400">
                  <a:effectLst>
                    <a:glow rad="25400">
                      <a:schemeClr val="bg1"/>
                    </a:glow>
                  </a:effectLst>
                  <a:latin typeface="Arial"/>
                  <a:cs typeface="Arial"/>
                </a:rPr>
                <a:t>Socioeconomic</a:t>
              </a:r>
              <a:endParaRPr lang="en-US" sz="1400">
                <a:effectLst>
                  <a:glow rad="25400">
                    <a:prstClr val="white"/>
                  </a:glow>
                </a:effectLst>
                <a:latin typeface="Arial" panose="020B0604020202020204" pitchFamily="34" charset="0"/>
                <a:cs typeface="Arial" panose="020B0604020202020204" pitchFamily="34" charset="0"/>
              </a:endParaRPr>
            </a:p>
          </p:txBody>
        </p:sp>
        <p:sp>
          <p:nvSpPr>
            <p:cNvPr id="51" name="TextBox 50">
              <a:extLst>
                <a:ext uri="{FF2B5EF4-FFF2-40B4-BE49-F238E27FC236}">
                  <a16:creationId xmlns:a16="http://schemas.microsoft.com/office/drawing/2014/main" id="{07046C87-87BE-BBDA-8AF9-E7F25F376CD3}"/>
                </a:ext>
              </a:extLst>
            </p:cNvPr>
            <p:cNvSpPr txBox="1"/>
            <p:nvPr/>
          </p:nvSpPr>
          <p:spPr>
            <a:xfrm>
              <a:off x="6889882" y="6103586"/>
              <a:ext cx="1485255" cy="477823"/>
            </a:xfrm>
            <a:prstGeom prst="rect">
              <a:avLst/>
            </a:prstGeom>
            <a:noFill/>
          </p:spPr>
          <p:txBody>
            <a:bodyPr wrap="square" lIns="0" tIns="0" rIns="0" bIns="0" rtlCol="0" anchor="t">
              <a:spAutoFit/>
            </a:bodyPr>
            <a:lstStyle/>
            <a:p>
              <a:r>
                <a:rPr lang="en-US" sz="1400">
                  <a:effectLst>
                    <a:glow rad="25400">
                      <a:schemeClr val="bg1"/>
                    </a:glow>
                  </a:effectLst>
                  <a:latin typeface="Arial"/>
                  <a:cs typeface="Arial"/>
                </a:rPr>
                <a:t>Family</a:t>
              </a:r>
            </a:p>
          </p:txBody>
        </p:sp>
        <p:sp>
          <p:nvSpPr>
            <p:cNvPr id="53" name="TextBox 52">
              <a:extLst>
                <a:ext uri="{FF2B5EF4-FFF2-40B4-BE49-F238E27FC236}">
                  <a16:creationId xmlns:a16="http://schemas.microsoft.com/office/drawing/2014/main" id="{D6D36F54-18E1-C092-D7D8-BB924DB35B4C}"/>
                </a:ext>
              </a:extLst>
            </p:cNvPr>
            <p:cNvSpPr txBox="1"/>
            <p:nvPr/>
          </p:nvSpPr>
          <p:spPr>
            <a:xfrm>
              <a:off x="4299518" y="2814032"/>
              <a:ext cx="3044547" cy="636478"/>
            </a:xfrm>
            <a:prstGeom prst="rect">
              <a:avLst/>
            </a:prstGeom>
            <a:noFill/>
          </p:spPr>
          <p:txBody>
            <a:bodyPr wrap="square" lIns="0" tIns="0" rIns="0" bIns="0" rtlCol="0" anchor="t">
              <a:spAutoFit/>
            </a:bodyPr>
            <a:lstStyle/>
            <a:p>
              <a:pPr algn="ctr"/>
              <a:r>
                <a:rPr lang="en-US" sz="2400" b="1" dirty="0"/>
                <a:t>Diversity</a:t>
              </a:r>
              <a:endParaRPr lang="en-US" sz="3600" b="1" dirty="0">
                <a:cs typeface="Arial"/>
              </a:endParaRPr>
            </a:p>
          </p:txBody>
        </p:sp>
      </p:grpSp>
      <p:sp>
        <p:nvSpPr>
          <p:cNvPr id="78" name="TextBox 77">
            <a:extLst>
              <a:ext uri="{FF2B5EF4-FFF2-40B4-BE49-F238E27FC236}">
                <a16:creationId xmlns:a16="http://schemas.microsoft.com/office/drawing/2014/main" id="{E635FB99-2A4F-3FC7-61E8-5276F59F256B}"/>
              </a:ext>
            </a:extLst>
          </p:cNvPr>
          <p:cNvSpPr txBox="1"/>
          <p:nvPr/>
        </p:nvSpPr>
        <p:spPr>
          <a:xfrm>
            <a:off x="4360166" y="4599288"/>
            <a:ext cx="2135364" cy="215444"/>
          </a:xfrm>
          <a:prstGeom prst="rect">
            <a:avLst/>
          </a:prstGeom>
          <a:noFill/>
        </p:spPr>
        <p:txBody>
          <a:bodyPr wrap="square" lIns="0" tIns="0" rIns="0" bIns="0" rtlCol="0" anchor="t">
            <a:spAutoFit/>
          </a:bodyPr>
          <a:lstStyle/>
          <a:p>
            <a:r>
              <a:rPr lang="en-US" sz="1400">
                <a:effectLst>
                  <a:glow rad="25400">
                    <a:schemeClr val="bg1"/>
                  </a:glow>
                </a:effectLst>
                <a:latin typeface="Arial"/>
                <a:cs typeface="Arial"/>
              </a:rPr>
              <a:t>Sexual Orientation</a:t>
            </a:r>
            <a:endParaRPr lang="en-US" sz="1400">
              <a:effectLst>
                <a:glow rad="25400">
                  <a:prstClr val="white"/>
                </a:glow>
              </a:effectLst>
              <a:latin typeface="Arial" panose="020B0604020202020204" pitchFamily="34" charset="0"/>
              <a:cs typeface="Arial" panose="020B0604020202020204" pitchFamily="34" charset="0"/>
            </a:endParaRPr>
          </a:p>
        </p:txBody>
      </p:sp>
      <p:sp>
        <p:nvSpPr>
          <p:cNvPr id="102" name="TextBox 101">
            <a:extLst>
              <a:ext uri="{FF2B5EF4-FFF2-40B4-BE49-F238E27FC236}">
                <a16:creationId xmlns:a16="http://schemas.microsoft.com/office/drawing/2014/main" id="{D6E041B9-FB34-683F-98BE-F2D1FDE135B4}"/>
              </a:ext>
            </a:extLst>
          </p:cNvPr>
          <p:cNvSpPr txBox="1"/>
          <p:nvPr/>
        </p:nvSpPr>
        <p:spPr>
          <a:xfrm>
            <a:off x="4436699" y="2656739"/>
            <a:ext cx="1969481" cy="215444"/>
          </a:xfrm>
          <a:prstGeom prst="rect">
            <a:avLst/>
          </a:prstGeom>
          <a:noFill/>
        </p:spPr>
        <p:txBody>
          <a:bodyPr wrap="square" lIns="0" tIns="0" rIns="0" bIns="0" rtlCol="0" anchor="t">
            <a:spAutoFit/>
          </a:bodyPr>
          <a:lstStyle/>
          <a:p>
            <a:r>
              <a:rPr lang="en-US" sz="1400">
                <a:effectLst>
                  <a:glow rad="25400">
                    <a:schemeClr val="bg1"/>
                  </a:glow>
                </a:effectLst>
                <a:latin typeface="Arial"/>
                <a:cs typeface="Arial"/>
              </a:rPr>
              <a:t>Ethnic/Cultural/Racial</a:t>
            </a:r>
            <a:endParaRPr lang="en-US" sz="1400">
              <a:effectLst>
                <a:glow rad="25400">
                  <a:schemeClr val="bg1"/>
                </a:glow>
              </a:effectLst>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4F519FAA-733B-1196-5995-801E48217FA3}"/>
              </a:ext>
            </a:extLst>
          </p:cNvPr>
          <p:cNvSpPr txBox="1"/>
          <p:nvPr/>
        </p:nvSpPr>
        <p:spPr>
          <a:xfrm>
            <a:off x="6261768" y="1304963"/>
            <a:ext cx="5706669" cy="48603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30000"/>
              </a:lnSpc>
            </a:pPr>
            <a:r>
              <a:rPr lang="en-GB" sz="1600" dirty="0">
                <a:ea typeface="+mn-lt"/>
                <a:cs typeface="+mn-lt"/>
              </a:rPr>
              <a:t>The following questions can be considered individually, in groups or in departments/teams:</a:t>
            </a:r>
            <a:endParaRPr lang="en-US" sz="1600" dirty="0">
              <a:ea typeface="+mn-lt"/>
              <a:cs typeface="+mn-lt"/>
            </a:endParaRPr>
          </a:p>
          <a:p>
            <a:pPr marL="171450">
              <a:lnSpc>
                <a:spcPct val="130000"/>
              </a:lnSpc>
              <a:buFont typeface="Symbol,Sans-Serif"/>
              <a:buChar char="•"/>
            </a:pPr>
            <a:r>
              <a:rPr lang="en-GB" sz="1600" dirty="0">
                <a:ea typeface="+mn-lt"/>
                <a:cs typeface="+mn-lt"/>
              </a:rPr>
              <a:t>Can learners </a:t>
            </a:r>
            <a:r>
              <a:rPr lang="en-GB" sz="1600" b="1" dirty="0">
                <a:ea typeface="+mn-lt"/>
                <a:cs typeface="+mn-lt"/>
              </a:rPr>
              <a:t>see themselves reflected in what they are learning</a:t>
            </a:r>
            <a:r>
              <a:rPr lang="en-GB" sz="1600" dirty="0">
                <a:ea typeface="+mn-lt"/>
                <a:cs typeface="+mn-lt"/>
              </a:rPr>
              <a:t> (Mirrors), and can they </a:t>
            </a:r>
            <a:r>
              <a:rPr lang="en-GB" sz="1600" b="1" dirty="0">
                <a:ea typeface="+mn-lt"/>
                <a:cs typeface="+mn-lt"/>
              </a:rPr>
              <a:t>look out to wider society</a:t>
            </a:r>
            <a:r>
              <a:rPr lang="en-GB" sz="1600" dirty="0">
                <a:ea typeface="+mn-lt"/>
                <a:cs typeface="+mn-lt"/>
              </a:rPr>
              <a:t> to learn about the experiences of others (Windows)?</a:t>
            </a:r>
            <a:endParaRPr lang="en-US" sz="1600" dirty="0">
              <a:ea typeface="+mn-lt"/>
              <a:cs typeface="+mn-lt"/>
            </a:endParaRPr>
          </a:p>
          <a:p>
            <a:pPr marL="171450">
              <a:lnSpc>
                <a:spcPct val="130000"/>
              </a:lnSpc>
            </a:pPr>
            <a:endParaRPr lang="en-GB" sz="1600" dirty="0">
              <a:ea typeface="+mn-lt"/>
              <a:cs typeface="+mn-lt"/>
            </a:endParaRPr>
          </a:p>
          <a:p>
            <a:pPr marL="171450">
              <a:lnSpc>
                <a:spcPct val="130000"/>
              </a:lnSpc>
              <a:buFont typeface="Symbol,Sans-Serif"/>
              <a:buChar char="•"/>
            </a:pPr>
            <a:r>
              <a:rPr lang="en-GB" sz="1600" dirty="0">
                <a:ea typeface="+mn-lt"/>
                <a:cs typeface="+mn-lt"/>
              </a:rPr>
              <a:t>Are there any </a:t>
            </a:r>
            <a:r>
              <a:rPr lang="en-GB" sz="1600" b="1" dirty="0">
                <a:ea typeface="+mn-lt"/>
                <a:cs typeface="+mn-lt"/>
              </a:rPr>
              <a:t>distorted Mirrors and Windows</a:t>
            </a:r>
            <a:r>
              <a:rPr lang="en-GB" sz="1600" dirty="0">
                <a:ea typeface="+mn-lt"/>
                <a:cs typeface="+mn-lt"/>
              </a:rPr>
              <a:t>? Is it necessary to remove them, or can they be complemented with additional resources and critical thinking? </a:t>
            </a:r>
            <a:endParaRPr lang="en-US" sz="1600">
              <a:ea typeface="+mn-lt"/>
              <a:cs typeface="+mn-lt"/>
            </a:endParaRPr>
          </a:p>
          <a:p>
            <a:pPr marL="171450">
              <a:lnSpc>
                <a:spcPct val="130000"/>
              </a:lnSpc>
            </a:pPr>
            <a:endParaRPr lang="en-GB" sz="1600" dirty="0">
              <a:ea typeface="+mn-lt"/>
              <a:cs typeface="+mn-lt"/>
            </a:endParaRPr>
          </a:p>
          <a:p>
            <a:pPr marL="171450">
              <a:lnSpc>
                <a:spcPct val="130000"/>
              </a:lnSpc>
              <a:buFont typeface="Symbol,Sans-Serif"/>
              <a:buChar char="•"/>
            </a:pPr>
            <a:r>
              <a:rPr lang="en-GB" sz="1600" dirty="0">
                <a:ea typeface="+mn-lt"/>
                <a:cs typeface="+mn-lt"/>
              </a:rPr>
              <a:t>Do we have </a:t>
            </a:r>
            <a:r>
              <a:rPr lang="en-GB" sz="1600" b="1" dirty="0">
                <a:ea typeface="+mn-lt"/>
                <a:cs typeface="+mn-lt"/>
              </a:rPr>
              <a:t>Mirrors for all learners</a:t>
            </a:r>
            <a:r>
              <a:rPr lang="en-GB" sz="1600" dirty="0">
                <a:ea typeface="+mn-lt"/>
                <a:cs typeface="+mn-lt"/>
              </a:rPr>
              <a:t>, and do we provide </a:t>
            </a:r>
            <a:r>
              <a:rPr lang="en-GB" sz="1600" b="1" dirty="0">
                <a:ea typeface="+mn-lt"/>
                <a:cs typeface="+mn-lt"/>
              </a:rPr>
              <a:t>Windows to learn about all diverse characteristics</a:t>
            </a:r>
            <a:r>
              <a:rPr lang="en-GB" sz="1600" dirty="0">
                <a:ea typeface="+mn-lt"/>
                <a:cs typeface="+mn-lt"/>
              </a:rPr>
              <a:t>?</a:t>
            </a:r>
            <a:endParaRPr lang="en-US" sz="1600" dirty="0">
              <a:ea typeface="+mn-lt"/>
              <a:cs typeface="+mn-lt"/>
            </a:endParaRPr>
          </a:p>
          <a:p>
            <a:pPr marL="171450">
              <a:lnSpc>
                <a:spcPct val="130000"/>
              </a:lnSpc>
              <a:buFont typeface="Symbol,Sans-Serif"/>
              <a:buChar char="•"/>
            </a:pPr>
            <a:r>
              <a:rPr lang="en-GB" sz="1600" dirty="0">
                <a:ea typeface="+mn-lt"/>
                <a:cs typeface="+mn-lt"/>
              </a:rPr>
              <a:t>What could be </a:t>
            </a:r>
            <a:r>
              <a:rPr lang="en-GB" sz="1600" b="1" dirty="0">
                <a:ea typeface="+mn-lt"/>
                <a:cs typeface="+mn-lt"/>
              </a:rPr>
              <a:t>strengthened</a:t>
            </a:r>
            <a:r>
              <a:rPr lang="en-GB" sz="1600" dirty="0">
                <a:ea typeface="+mn-lt"/>
                <a:cs typeface="+mn-lt"/>
              </a:rPr>
              <a:t>? Where could Mirrors and Windows be added? What </a:t>
            </a:r>
            <a:r>
              <a:rPr lang="en-GB" sz="1600" b="1" dirty="0">
                <a:ea typeface="+mn-lt"/>
                <a:cs typeface="+mn-lt"/>
              </a:rPr>
              <a:t>resources </a:t>
            </a:r>
            <a:r>
              <a:rPr lang="en-GB" sz="1600" dirty="0">
                <a:ea typeface="+mn-lt"/>
                <a:cs typeface="+mn-lt"/>
              </a:rPr>
              <a:t>could be used to do this?</a:t>
            </a:r>
          </a:p>
        </p:txBody>
      </p:sp>
      <p:pic>
        <p:nvPicPr>
          <p:cNvPr id="4" name="Picture 3" descr="This is the Education Scotland, Inclusion, Wellbeing and Equalities logo. It is  blue green and yellow. ">
            <a:extLst>
              <a:ext uri="{FF2B5EF4-FFF2-40B4-BE49-F238E27FC236}">
                <a16:creationId xmlns:a16="http://schemas.microsoft.com/office/drawing/2014/main" id="{96B7BC78-20FF-7E36-A441-660BA127E66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50880" y="0"/>
            <a:ext cx="1241120" cy="624840"/>
          </a:xfrm>
          <a:prstGeom prst="rect">
            <a:avLst/>
          </a:prstGeom>
        </p:spPr>
      </p:pic>
    </p:spTree>
    <p:extLst>
      <p:ext uri="{BB962C8B-B14F-4D97-AF65-F5344CB8AC3E}">
        <p14:creationId xmlns:p14="http://schemas.microsoft.com/office/powerpoint/2010/main" val="1709926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srgbClr val="00ABB5"/>
                </a:solidFill>
                <a:effectLst/>
                <a:uLnTx/>
                <a:uFillTx/>
                <a:latin typeface="Arial"/>
                <a:ea typeface="ＭＳ Ｐゴシック"/>
                <a:cs typeface="Arial"/>
              </a:rPr>
              <a:t>Reflection</a:t>
            </a:r>
            <a:endParaRPr kumimoji="0" lang="en-GB" sz="3200" b="1" i="0" u="none" strike="noStrike" kern="1200" cap="none" spc="0" normalizeH="0" baseline="0" noProof="0">
              <a:ln>
                <a:noFill/>
              </a:ln>
              <a:solidFill>
                <a:schemeClr val="bg1"/>
              </a:solidFill>
              <a:effectLst/>
              <a:uLnTx/>
              <a:uFillTx/>
              <a:latin typeface="Arial" charset="0"/>
              <a:ea typeface="ＭＳ Ｐゴシック" pitchFamily="34" charset="-128"/>
              <a:cs typeface="+mn-cs"/>
            </a:endParaRPr>
          </a:p>
        </p:txBody>
      </p:sp>
      <p:pic>
        <p:nvPicPr>
          <p:cNvPr id="3" name="Picture 2" descr="This image represents a reflective activity. It is of 2 icons representing people next to a large question mark.   ">
            <a:extLst>
              <a:ext uri="{FF2B5EF4-FFF2-40B4-BE49-F238E27FC236}">
                <a16:creationId xmlns:a16="http://schemas.microsoft.com/office/drawing/2014/main" id="{CEE256A8-AE22-4329-B67D-6B875915442C}"/>
              </a:ext>
            </a:extLst>
          </p:cNvPr>
          <p:cNvPicPr/>
          <p:nvPr/>
        </p:nvPicPr>
        <p:blipFill>
          <a:blip r:embed="rId3" cstate="email">
            <a:extLst>
              <a:ext uri="{28A0092B-C50C-407E-A947-70E740481C1C}">
                <a14:useLocalDpi xmlns:a14="http://schemas.microsoft.com/office/drawing/2010/main"/>
              </a:ext>
            </a:extLst>
          </a:blip>
          <a:srcRect/>
          <a:stretch>
            <a:fillRect/>
          </a:stretch>
        </p:blipFill>
        <p:spPr bwMode="auto">
          <a:xfrm>
            <a:off x="570084" y="1464679"/>
            <a:ext cx="1001214" cy="994682"/>
          </a:xfrm>
          <a:prstGeom prst="rect">
            <a:avLst/>
          </a:prstGeom>
          <a:noFill/>
          <a:ln>
            <a:noFill/>
          </a:ln>
        </p:spPr>
      </p:pic>
      <p:sp>
        <p:nvSpPr>
          <p:cNvPr id="2" name="TextBox 1">
            <a:extLst>
              <a:ext uri="{FF2B5EF4-FFF2-40B4-BE49-F238E27FC236}">
                <a16:creationId xmlns:a16="http://schemas.microsoft.com/office/drawing/2014/main" id="{20B3CDD1-A1DE-D766-9D97-76F31AC9D1D4}"/>
              </a:ext>
            </a:extLst>
          </p:cNvPr>
          <p:cNvSpPr txBox="1"/>
          <p:nvPr/>
        </p:nvSpPr>
        <p:spPr>
          <a:xfrm>
            <a:off x="1974828" y="1711925"/>
            <a:ext cx="9515517" cy="2811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dirty="0">
                <a:latin typeface="Segoe UI"/>
                <a:cs typeface="Arial"/>
              </a:rPr>
              <a:t>From what you have learned so far, think about:</a:t>
            </a:r>
          </a:p>
          <a:p>
            <a:pPr marL="342900" indent="-342900">
              <a:lnSpc>
                <a:spcPct val="130000"/>
              </a:lnSpc>
              <a:buFont typeface="Wingdings"/>
              <a:buChar char="§"/>
            </a:pPr>
            <a:r>
              <a:rPr lang="en-GB" sz="2400" dirty="0">
                <a:latin typeface="Segoe UI"/>
                <a:cs typeface="Arial"/>
              </a:rPr>
              <a:t>How has this made you feel?</a:t>
            </a:r>
          </a:p>
          <a:p>
            <a:pPr marL="342900" indent="-342900">
              <a:lnSpc>
                <a:spcPct val="130000"/>
              </a:lnSpc>
              <a:buFont typeface="Wingdings"/>
              <a:buChar char="§"/>
            </a:pPr>
            <a:r>
              <a:rPr lang="en-GB" sz="2400" dirty="0">
                <a:latin typeface="Segoe UI"/>
                <a:cs typeface="Arial"/>
              </a:rPr>
              <a:t>What has this made you think about?</a:t>
            </a:r>
          </a:p>
          <a:p>
            <a:pPr marL="342900" indent="-342900">
              <a:lnSpc>
                <a:spcPct val="130000"/>
              </a:lnSpc>
              <a:buFont typeface="Wingdings"/>
              <a:buChar char="§"/>
            </a:pPr>
            <a:r>
              <a:rPr lang="en-GB" sz="2400" dirty="0">
                <a:latin typeface="Segoe UI"/>
                <a:cs typeface="Arial"/>
              </a:rPr>
              <a:t>What one action would you like to take forward?</a:t>
            </a:r>
          </a:p>
          <a:p>
            <a:pPr marL="342900" indent="-342900">
              <a:lnSpc>
                <a:spcPct val="130000"/>
              </a:lnSpc>
              <a:buFont typeface="Wingdings"/>
              <a:buChar char="§"/>
            </a:pPr>
            <a:r>
              <a:rPr lang="en-GB" sz="2400" dirty="0">
                <a:latin typeface="Segoe UI"/>
                <a:cs typeface="Arial"/>
              </a:rPr>
              <a:t>How can you link what you plan to do with others in your setting?</a:t>
            </a:r>
          </a:p>
          <a:p>
            <a:pPr marL="342900" indent="-342900">
              <a:lnSpc>
                <a:spcPct val="130000"/>
              </a:lnSpc>
              <a:buFont typeface="Wingdings"/>
              <a:buChar char="§"/>
            </a:pPr>
            <a:r>
              <a:rPr lang="en-GB" sz="2400" dirty="0">
                <a:latin typeface="Segoe UI"/>
                <a:cs typeface="Arial"/>
              </a:rPr>
              <a:t>How you will know that this learning has made a difference?</a:t>
            </a:r>
          </a:p>
        </p:txBody>
      </p:sp>
    </p:spTree>
    <p:extLst>
      <p:ext uri="{BB962C8B-B14F-4D97-AF65-F5344CB8AC3E}">
        <p14:creationId xmlns:p14="http://schemas.microsoft.com/office/powerpoint/2010/main" val="4161061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Box 1"/>
          <p:cNvSpPr txBox="1">
            <a:spLocks noGrp="1" noChangeArrowheads="1"/>
          </p:cNvSpPr>
          <p:nvPr>
            <p:ph type="title" idx="4294967295"/>
          </p:nvPr>
        </p:nvSpPr>
        <p:spPr bwMode="auto">
          <a:xfrm>
            <a:off x="486956" y="222808"/>
            <a:ext cx="9056240"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srgbClr val="00ABB5"/>
                </a:solidFill>
                <a:effectLst/>
                <a:uLnTx/>
                <a:uFillTx/>
                <a:latin typeface="Arial"/>
                <a:ea typeface="ＭＳ Ｐゴシック"/>
                <a:cs typeface="Arial"/>
              </a:rPr>
              <a:t>We value your feedback</a:t>
            </a:r>
            <a:endParaRPr kumimoji="0" lang="en-GB" sz="3200" b="1" i="0" u="none" strike="noStrike" kern="1200" cap="none" spc="0" normalizeH="0" baseline="0" noProof="0">
              <a:ln>
                <a:noFill/>
              </a:ln>
              <a:solidFill>
                <a:prstClr val="white"/>
              </a:solidFill>
              <a:effectLst/>
              <a:uLnTx/>
              <a:uFillTx/>
              <a:latin typeface="Arial" charset="0"/>
              <a:ea typeface="ＭＳ Ｐゴシック" pitchFamily="34" charset="-128"/>
              <a:cs typeface="+mn-cs"/>
            </a:endParaRPr>
          </a:p>
        </p:txBody>
      </p:sp>
      <p:sp>
        <p:nvSpPr>
          <p:cNvPr id="2" name="TextBox 1">
            <a:extLst>
              <a:ext uri="{FF2B5EF4-FFF2-40B4-BE49-F238E27FC236}">
                <a16:creationId xmlns:a16="http://schemas.microsoft.com/office/drawing/2014/main" id="{20B3CDD1-A1DE-D766-9D97-76F31AC9D1D4}"/>
              </a:ext>
            </a:extLst>
          </p:cNvPr>
          <p:cNvSpPr txBox="1"/>
          <p:nvPr/>
        </p:nvSpPr>
        <p:spPr>
          <a:xfrm>
            <a:off x="1778258" y="1029972"/>
            <a:ext cx="6695182" cy="4493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a:ln>
                  <a:noFill/>
                </a:ln>
                <a:solidFill>
                  <a:prstClr val="black"/>
                </a:solidFill>
                <a:effectLst/>
                <a:uLnTx/>
                <a:uFillTx/>
                <a:latin typeface="Segoe UI"/>
                <a:ea typeface="+mn-ea"/>
                <a:cs typeface="Arial"/>
              </a:rPr>
              <a:t>From now until March 2024 we will be taking feedback on these resources so that we can make changes in advance of a formal launch of the Professional Learning Framework in June 2024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1" i="0" u="none" strike="noStrike" kern="1200" cap="none" spc="0" normalizeH="0" baseline="0" noProof="0">
                <a:ln>
                  <a:noFill/>
                </a:ln>
                <a:solidFill>
                  <a:prstClr val="black"/>
                </a:solidFill>
                <a:effectLst/>
                <a:uLnTx/>
                <a:uFillTx/>
                <a:latin typeface="Segoe UI"/>
                <a:ea typeface="+mn-ea"/>
                <a:cs typeface="Arial"/>
              </a:rPr>
              <a:t>Your feedback could help us improve this resource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a:ln>
                  <a:noFill/>
                </a:ln>
                <a:solidFill>
                  <a:prstClr val="black"/>
                </a:solidFill>
                <a:effectLst/>
                <a:uLnTx/>
                <a:uFillTx/>
                <a:latin typeface="Segoe UI"/>
                <a:ea typeface="+mn-ea"/>
                <a:cs typeface="Arial"/>
              </a:rPr>
              <a:t>Please complete this short form, using the link or QR code, to let us know what you thought of it and any suggestions you have on how it could be improved </a:t>
            </a:r>
            <a:endParaRPr kumimoji="0" lang="en-US" sz="2200" b="0" i="0" u="none" strike="noStrike" kern="1200" cap="none" spc="0" normalizeH="0" baseline="0" noProof="0">
              <a:ln>
                <a:noFill/>
              </a:ln>
              <a:solidFill>
                <a:prstClr val="black"/>
              </a:solidFill>
              <a:effectLst/>
              <a:uLnTx/>
              <a:uFillTx/>
              <a:latin typeface="Segoe UI"/>
              <a:ea typeface="+mn-ea"/>
              <a:cs typeface="Segoe 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a:ln>
                <a:noFill/>
              </a:ln>
              <a:solidFill>
                <a:prstClr val="black"/>
              </a:solidFill>
              <a:effectLst/>
              <a:uLnTx/>
              <a:uFillTx/>
              <a:latin typeface="Segoe UI"/>
              <a:ea typeface="+mn-ea"/>
              <a:cs typeface="Arial"/>
            </a:endParaRPr>
          </a:p>
        </p:txBody>
      </p:sp>
      <p:sp>
        <p:nvSpPr>
          <p:cNvPr id="7" name="TextBox 6">
            <a:extLst>
              <a:ext uri="{FF2B5EF4-FFF2-40B4-BE49-F238E27FC236}">
                <a16:creationId xmlns:a16="http://schemas.microsoft.com/office/drawing/2014/main" id="{689B5DA9-7EB1-6512-7768-8CC6D2B5FF9E}"/>
              </a:ext>
            </a:extLst>
          </p:cNvPr>
          <p:cNvSpPr txBox="1"/>
          <p:nvPr/>
        </p:nvSpPr>
        <p:spPr>
          <a:xfrm>
            <a:off x="2342606" y="5567045"/>
            <a:ext cx="48593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strike="noStrike" kern="1200" cap="none" spc="0" normalizeH="0" noProof="0">
                <a:ln>
                  <a:noFill/>
                </a:ln>
                <a:effectLst/>
                <a:uLnTx/>
                <a:uFillTx/>
                <a:latin typeface="Segoe UI" panose="020B0502040204020203" pitchFamily="34" charset="0"/>
                <a:ea typeface="Calibri" panose="020F0502020204030204" pitchFamily="34" charset="0"/>
                <a:cs typeface="Segoe UI" panose="020B0502040204020203" pitchFamily="34" charset="0"/>
              </a:rPr>
              <a:t>LINK: </a:t>
            </a:r>
            <a:r>
              <a:rPr kumimoji="0" lang="en-GB" sz="1800" b="0" i="0" u="sng" strike="noStrike" kern="1200" cap="none" spc="0" normalizeH="0" baseline="0" noProof="0">
                <a:ln>
                  <a:noFill/>
                </a:ln>
                <a:solidFill>
                  <a:srgbClr val="00C8A5"/>
                </a:solidFill>
                <a:effectLst/>
                <a:uLnTx/>
                <a:uFillTx/>
                <a:latin typeface="Arial" panose="020B0604020202020204" pitchFamily="34" charset="0"/>
                <a:ea typeface="Calibri" panose="020F0502020204030204" pitchFamily="34" charset="0"/>
                <a:cs typeface="+mn-cs"/>
                <a:hlinkClick r:id="rId3">
                  <a:extLst>
                    <a:ext uri="{A12FA001-AC4F-418D-AE19-62706E023703}">
                      <ahyp:hlinkClr xmlns:ahyp="http://schemas.microsoft.com/office/drawing/2018/hyperlinkcolor" val="tx"/>
                    </a:ext>
                  </a:extLst>
                </a:hlinkClick>
              </a:rPr>
              <a:t>https://forms.office.com/e/b5PCpJJJ3P</a:t>
            </a:r>
            <a:endParaRPr kumimoji="0" lang="en-GB"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p:txBody>
      </p:sp>
      <p:pic>
        <p:nvPicPr>
          <p:cNvPr id="12" name="Picture 11">
            <a:extLst>
              <a:ext uri="{FF2B5EF4-FFF2-40B4-BE49-F238E27FC236}">
                <a16:creationId xmlns:a16="http://schemas.microsoft.com/office/drawing/2014/main" id="{0EA6FC52-B4E5-86A6-CB22-60CCD004DB9E}"/>
              </a:ext>
              <a:ext uri="{C183D7F6-B498-43B3-948B-1728B52AA6E4}">
                <adec:decorative xmlns:adec="http://schemas.microsoft.com/office/drawing/2017/decorative" val="1"/>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86956" y="1122116"/>
            <a:ext cx="1052755" cy="1182506"/>
          </a:xfrm>
          <a:prstGeom prst="rect">
            <a:avLst/>
          </a:prstGeom>
          <a:ln w="50800">
            <a:noFill/>
          </a:ln>
        </p:spPr>
      </p:pic>
      <p:pic>
        <p:nvPicPr>
          <p:cNvPr id="5" name="Picture 4" descr="Image containing a QR code for the feedback form">
            <a:extLst>
              <a:ext uri="{FF2B5EF4-FFF2-40B4-BE49-F238E27FC236}">
                <a16:creationId xmlns:a16="http://schemas.microsoft.com/office/drawing/2014/main" id="{BC7184C6-B54B-A525-1269-62748030824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558693" y="1558835"/>
            <a:ext cx="3146351" cy="3167051"/>
          </a:xfrm>
          <a:prstGeom prst="rect">
            <a:avLst/>
          </a:prstGeom>
        </p:spPr>
      </p:pic>
      <p:pic>
        <p:nvPicPr>
          <p:cNvPr id="6" name="Picture 5" descr="This is the Education Scotland, Inclusion, Wellbeing and Equalities logo. It is  blue green and yellow. ">
            <a:extLst>
              <a:ext uri="{FF2B5EF4-FFF2-40B4-BE49-F238E27FC236}">
                <a16:creationId xmlns:a16="http://schemas.microsoft.com/office/drawing/2014/main" id="{080FC699-0431-3004-FDB3-4F14A63DFB36}"/>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950880" y="0"/>
            <a:ext cx="1241120" cy="624840"/>
          </a:xfrm>
          <a:prstGeom prst="rect">
            <a:avLst/>
          </a:prstGeom>
        </p:spPr>
      </p:pic>
    </p:spTree>
    <p:extLst>
      <p:ext uri="{BB962C8B-B14F-4D97-AF65-F5344CB8AC3E}">
        <p14:creationId xmlns:p14="http://schemas.microsoft.com/office/powerpoint/2010/main" val="1727938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his decorative image is part of the Education Scotland branding. It is 2 teal-coloured overlapping triangles.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752516"/>
            <a:ext cx="12209380" cy="3105484"/>
          </a:xfrm>
          <a:prstGeom prst="rect">
            <a:avLst/>
          </a:prstGeom>
        </p:spPr>
      </p:pic>
      <p:sp>
        <p:nvSpPr>
          <p:cNvPr id="3" name="Content Placeholder 2"/>
          <p:cNvSpPr>
            <a:spLocks noGrp="1"/>
          </p:cNvSpPr>
          <p:nvPr>
            <p:ph idx="1"/>
          </p:nvPr>
        </p:nvSpPr>
        <p:spPr>
          <a:xfrm>
            <a:off x="713768" y="1916499"/>
            <a:ext cx="10827033" cy="3039180"/>
          </a:xfrm>
        </p:spPr>
        <p:txBody>
          <a:bodyPr/>
          <a:lstStyle/>
          <a:p>
            <a:r>
              <a:rPr lang="en-US" sz="1400" b="1"/>
              <a:t>Education Scotland</a:t>
            </a:r>
          </a:p>
          <a:p>
            <a:r>
              <a:rPr lang="en-US" sz="1400" err="1"/>
              <a:t>Denholm</a:t>
            </a:r>
            <a:r>
              <a:rPr lang="en-US" sz="1400"/>
              <a:t> House</a:t>
            </a:r>
            <a:endParaRPr lang="en-GB" sz="1400"/>
          </a:p>
          <a:p>
            <a:r>
              <a:rPr lang="en-US" sz="1400" err="1"/>
              <a:t>Almondvale</a:t>
            </a:r>
            <a:r>
              <a:rPr lang="en-US" sz="1400"/>
              <a:t> Business Park</a:t>
            </a:r>
            <a:endParaRPr lang="en-GB" sz="1400"/>
          </a:p>
          <a:p>
            <a:r>
              <a:rPr lang="en-US" sz="1400" err="1"/>
              <a:t>Almondvale</a:t>
            </a:r>
            <a:r>
              <a:rPr lang="en-US" sz="1400"/>
              <a:t> Way</a:t>
            </a:r>
            <a:endParaRPr lang="en-GB" sz="1400"/>
          </a:p>
          <a:p>
            <a:r>
              <a:rPr lang="en-US" sz="1400"/>
              <a:t>Livingston EH54 6GA</a:t>
            </a:r>
            <a:endParaRPr lang="en-GB" sz="1400"/>
          </a:p>
          <a:p>
            <a:endParaRPr lang="en-GB" sz="1400"/>
          </a:p>
          <a:p>
            <a:r>
              <a:rPr lang="en-US" sz="1400" b="1"/>
              <a:t>T   </a:t>
            </a:r>
            <a:r>
              <a:rPr lang="en-US" sz="1400"/>
              <a:t>+44 (0)131 244 5000</a:t>
            </a:r>
            <a:endParaRPr lang="en-GB" sz="1400"/>
          </a:p>
          <a:p>
            <a:r>
              <a:rPr lang="en-US" sz="1400" b="1"/>
              <a:t>E   </a:t>
            </a:r>
            <a:r>
              <a:rPr lang="en-US" sz="1400"/>
              <a:t>enquiries@educationscotland.gsi.gov.uk</a:t>
            </a:r>
            <a:endParaRPr lang="en-GB" sz="1400"/>
          </a:p>
          <a:p>
            <a:r>
              <a:rPr lang="en-US" sz="1400"/>
              <a:t> </a:t>
            </a:r>
            <a:endParaRPr lang="en-GB" sz="1400"/>
          </a:p>
        </p:txBody>
      </p:sp>
      <p:pic>
        <p:nvPicPr>
          <p:cNvPr id="4" name="Picture 3" descr="This is the Education Scotland logo "/>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46913" y="398639"/>
            <a:ext cx="2604792" cy="1131025"/>
          </a:xfrm>
          <a:prstGeom prst="rect">
            <a:avLst/>
          </a:prstGeom>
        </p:spPr>
      </p:pic>
      <p:sp>
        <p:nvSpPr>
          <p:cNvPr id="6" name="Title 5">
            <a:extLst>
              <a:ext uri="{FF2B5EF4-FFF2-40B4-BE49-F238E27FC236}">
                <a16:creationId xmlns:a16="http://schemas.microsoft.com/office/drawing/2014/main" id="{BA84719E-0005-42AA-9183-AB9A51DD443D}"/>
              </a:ext>
            </a:extLst>
          </p:cNvPr>
          <p:cNvSpPr txBox="1">
            <a:spLocks noGrp="1"/>
          </p:cNvSpPr>
          <p:nvPr>
            <p:ph type="title" idx="4294967295"/>
          </p:nvPr>
        </p:nvSpPr>
        <p:spPr>
          <a:xfrm>
            <a:off x="7925994" y="6161203"/>
            <a:ext cx="4101173"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chemeClr val="bg1"/>
                </a:solidFill>
                <a:effectLst/>
                <a:uLnTx/>
                <a:uFillTx/>
                <a:latin typeface="+mn-lt"/>
                <a:ea typeface="+mn-ea"/>
                <a:cs typeface="+mn-cs"/>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chemeClr val="bg1"/>
                </a:solidFill>
                <a:effectLst/>
                <a:uLnTx/>
                <a:uFillTx/>
                <a:latin typeface="+mn-lt"/>
                <a:ea typeface="+mn-ea"/>
                <a:cs typeface="+mn-cs"/>
              </a:rPr>
              <a:t>Do luchd-ionnsachaidh na h-Alba, le luchd-foghlaim Alba </a:t>
            </a:r>
          </a:p>
        </p:txBody>
      </p:sp>
    </p:spTree>
    <p:extLst>
      <p:ext uri="{BB962C8B-B14F-4D97-AF65-F5344CB8AC3E}">
        <p14:creationId xmlns:p14="http://schemas.microsoft.com/office/powerpoint/2010/main" val="1199071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Box 1"/>
          <p:cNvSpPr txBox="1">
            <a:spLocks noChangeArrowheads="1"/>
          </p:cNvSpPr>
          <p:nvPr/>
        </p:nvSpPr>
        <p:spPr bwMode="auto">
          <a:xfrm>
            <a:off x="239185" y="704850"/>
            <a:ext cx="10991849"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en-GB" sz="3200" b="1">
                <a:solidFill>
                  <a:schemeClr val="bg1"/>
                </a:solidFill>
              </a:rPr>
              <a:t>Pause for Thought… </a:t>
            </a: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
        <p:nvSpPr>
          <p:cNvPr id="3" name="Title 2"/>
          <p:cNvSpPr txBox="1">
            <a:spLocks noGrp="1"/>
          </p:cNvSpPr>
          <p:nvPr>
            <p:ph type="title" idx="4294967295"/>
          </p:nvPr>
        </p:nvSpPr>
        <p:spPr>
          <a:xfrm>
            <a:off x="442199" y="560472"/>
            <a:ext cx="8202823" cy="92333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a:ln>
                  <a:noFill/>
                </a:ln>
                <a:solidFill>
                  <a:srgbClr val="00C4C4"/>
                </a:solidFill>
                <a:effectLst/>
                <a:uLnTx/>
                <a:uFillTx/>
                <a:latin typeface="Segoe UI"/>
                <a:ea typeface="+mn-ea"/>
                <a:cs typeface="Segoe UI"/>
              </a:rPr>
              <a:t>How to use this resource</a:t>
            </a:r>
            <a:endParaRPr kumimoji="0" lang="en-GB" sz="5400" b="1" i="0" u="none" strike="noStrike" kern="1200" cap="none" spc="0" normalizeH="0" baseline="0" noProof="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5" name="TextBox 4"/>
          <p:cNvSpPr txBox="1"/>
          <p:nvPr/>
        </p:nvSpPr>
        <p:spPr>
          <a:xfrm>
            <a:off x="443578" y="1294559"/>
            <a:ext cx="10795033" cy="4524315"/>
          </a:xfrm>
          <a:prstGeom prst="rect">
            <a:avLst/>
          </a:prstGeom>
          <a:noFill/>
        </p:spPr>
        <p:txBody>
          <a:bodyPr wrap="square" lIns="91440" tIns="45720" rIns="91440" bIns="45720" rtlCol="0" anchor="t">
            <a:spAutoFit/>
          </a:bodyPr>
          <a:lstStyle/>
          <a:p>
            <a:endParaRPr lang="en-GB" sz="2400" b="1">
              <a:latin typeface="Calibri"/>
              <a:ea typeface="Calibri"/>
              <a:cs typeface="Calibri"/>
            </a:endParaRPr>
          </a:p>
          <a:p>
            <a:pPr marL="285750" indent="-285750">
              <a:buFont typeface="Symbol,Sans-Serif"/>
              <a:buChar char="•"/>
            </a:pPr>
            <a:r>
              <a:rPr lang="en-GB" sz="2400">
                <a:latin typeface="Calibri"/>
                <a:ea typeface="Calibri"/>
                <a:cs typeface="Calibri"/>
              </a:rPr>
              <a:t>These slides can be used to facilitate professional learning in a group or whole-setting, or as a self-directed learning activity as an individual.</a:t>
            </a:r>
          </a:p>
          <a:p>
            <a:pPr marL="285750" indent="-285750">
              <a:buFont typeface="Symbol,Sans-Serif"/>
              <a:buChar char="•"/>
            </a:pPr>
            <a:r>
              <a:rPr lang="en-GB" sz="2400">
                <a:latin typeface="Calibri"/>
                <a:ea typeface="Calibri"/>
                <a:cs typeface="Calibri"/>
              </a:rPr>
              <a:t>Facilitation notes are included at the bottom of each slide</a:t>
            </a:r>
            <a:endParaRPr lang="en-US" sz="2400">
              <a:latin typeface="Calibri"/>
              <a:ea typeface="Calibri"/>
              <a:cs typeface="Calibri"/>
            </a:endParaRPr>
          </a:p>
          <a:p>
            <a:pPr marL="285750" indent="-285750">
              <a:buFont typeface="Symbol,Sans-Serif"/>
              <a:buChar char="•"/>
            </a:pPr>
            <a:r>
              <a:rPr lang="en-GB" sz="2400">
                <a:latin typeface="Calibri"/>
                <a:ea typeface="Calibri"/>
                <a:cs typeface="Calibri"/>
              </a:rPr>
              <a:t>Please do not remove or change any of the slides included.</a:t>
            </a:r>
            <a:endParaRPr lang="en-US" sz="2400">
              <a:latin typeface="Calibri"/>
              <a:ea typeface="Calibri"/>
              <a:cs typeface="Calibri"/>
            </a:endParaRPr>
          </a:p>
          <a:p>
            <a:pPr marL="285750" indent="-285750">
              <a:buFont typeface="Symbol,Sans-Serif"/>
              <a:buChar char="•"/>
            </a:pPr>
            <a:r>
              <a:rPr lang="en-GB" sz="2400">
                <a:latin typeface="Calibri"/>
                <a:ea typeface="Calibri"/>
                <a:cs typeface="Calibri"/>
              </a:rPr>
              <a:t>Facilitators are welcome to add slides or activities relevant to your own setting, to support discussion and exploration of the topic. Facilitators will know their participants’ needs best.</a:t>
            </a:r>
            <a:endParaRPr lang="en-US" sz="2400">
              <a:latin typeface="Calibri"/>
              <a:ea typeface="Calibri"/>
              <a:cs typeface="Calibri"/>
            </a:endParaRPr>
          </a:p>
          <a:p>
            <a:pPr marL="285750" indent="-285750">
              <a:buFont typeface="Symbol,Sans-Serif"/>
              <a:buChar char="•"/>
            </a:pPr>
            <a:r>
              <a:rPr lang="en-GB" sz="2400">
                <a:latin typeface="Calibri"/>
                <a:ea typeface="Calibri"/>
                <a:cs typeface="Calibri"/>
              </a:rPr>
              <a:t>Anyone who works in an educational setting can be a facilitator and use these slides. </a:t>
            </a:r>
            <a:endParaRPr lang="en-US" sz="2400">
              <a:latin typeface="Calibri"/>
              <a:ea typeface="Calibri"/>
              <a:cs typeface="Calibri"/>
            </a:endParaRPr>
          </a:p>
          <a:p>
            <a:pPr marL="285750" indent="-285750">
              <a:buFont typeface="Symbol,Sans-Serif"/>
              <a:buChar char="•"/>
            </a:pPr>
            <a:r>
              <a:rPr lang="en-GB" sz="2400">
                <a:latin typeface="Calibri"/>
                <a:ea typeface="Calibri"/>
                <a:cs typeface="Calibri"/>
              </a:rPr>
              <a:t>For reflection or discussion activities, it is important to establish a safe space which encourages respect and honesty to ensure that everyone is able to participate. </a:t>
            </a:r>
            <a:endParaRPr lang="en-GB" sz="2400">
              <a:latin typeface="Arial"/>
              <a:ea typeface="Calibri"/>
              <a:cs typeface="Arial"/>
            </a:endParaRPr>
          </a:p>
        </p:txBody>
      </p:sp>
    </p:spTree>
    <p:extLst>
      <p:ext uri="{BB962C8B-B14F-4D97-AF65-F5344CB8AC3E}">
        <p14:creationId xmlns:p14="http://schemas.microsoft.com/office/powerpoint/2010/main" val="3191348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his image represents the Inclusion, Wellbeing and Equalities Professional Learning Framework set within the national legislative and policy framework. It is a rectangular image split into four sections to represent the professional learning framework themes. These are Rights and Equalities , Relationships, Wellbeing and Care and Inclusion.  Each theme has a logo. There is a central circle with 7 stylised icons representing gender neutral children, young people and adult. One icon represents wheelchair users. Surrounding the four factors are the Wellbeing Indicators, the Four Capacities and totality of the curriculum to highlight the interconnectivity and interdependence. ">
            <a:extLst>
              <a:ext uri="{FF2B5EF4-FFF2-40B4-BE49-F238E27FC236}">
                <a16:creationId xmlns:a16="http://schemas.microsoft.com/office/drawing/2014/main" id="{FC139E9D-A0EB-175F-86DD-496B90926E2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646946" y="1101450"/>
            <a:ext cx="6760624" cy="4070428"/>
          </a:xfrm>
          <a:prstGeom prst="rect">
            <a:avLst/>
          </a:prstGeom>
        </p:spPr>
      </p:pic>
      <p:sp>
        <p:nvSpPr>
          <p:cNvPr id="4" name="TextBox 1">
            <a:extLst>
              <a:ext uri="{FF2B5EF4-FFF2-40B4-BE49-F238E27FC236}">
                <a16:creationId xmlns:a16="http://schemas.microsoft.com/office/drawing/2014/main" id="{28BD4CCD-D582-C51E-EF49-E8AC8D3E4209}"/>
              </a:ext>
            </a:extLst>
          </p:cNvPr>
          <p:cNvSpPr txBox="1">
            <a:spLocks noGrp="1" noChangeArrowheads="1"/>
          </p:cNvSpPr>
          <p:nvPr>
            <p:ph type="title" idx="4294967295"/>
          </p:nvPr>
        </p:nvSpPr>
        <p:spPr bwMode="auto">
          <a:xfrm>
            <a:off x="318516" y="286714"/>
            <a:ext cx="10422673" cy="46166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fontAlgn="auto" hangingPunct="1">
              <a:spcBef>
                <a:spcPts val="0"/>
              </a:spcBef>
              <a:spcAft>
                <a:spcPts val="0"/>
              </a:spcAft>
              <a:defRPr/>
            </a:pPr>
            <a:r>
              <a:rPr lang="en-GB" kern="1200" dirty="0">
                <a:solidFill>
                  <a:srgbClr val="00ABB5"/>
                </a:solidFill>
                <a:latin typeface="Arial"/>
                <a:ea typeface="ＭＳ Ｐゴシック"/>
                <a:cs typeface="Arial"/>
              </a:rPr>
              <a:t>Inclusion, Wellbeing and Equalities </a:t>
            </a:r>
            <a:r>
              <a:rPr kumimoji="0" lang="en-GB" b="1" i="0" u="none" strike="noStrike" kern="1200" cap="none" spc="0" normalizeH="0" baseline="0" noProof="0" dirty="0">
                <a:ln>
                  <a:noFill/>
                </a:ln>
                <a:solidFill>
                  <a:srgbClr val="00ABB5"/>
                </a:solidFill>
                <a:effectLst/>
                <a:uLnTx/>
                <a:uFillTx/>
                <a:latin typeface="Arial"/>
                <a:ea typeface="ＭＳ Ｐゴシック"/>
                <a:cs typeface="Arial"/>
              </a:rPr>
              <a:t> Professional Learning Framework</a:t>
            </a:r>
            <a:endParaRPr lang="en-GB" b="1" i="0" u="none" strike="noStrike" kern="1200" cap="none" spc="0" normalizeH="0" baseline="0" noProof="0">
              <a:ln>
                <a:noFill/>
              </a:ln>
              <a:solidFill>
                <a:prstClr val="white"/>
              </a:solidFill>
              <a:effectLst/>
              <a:uLnTx/>
              <a:uFillTx/>
              <a:latin typeface="Arial"/>
              <a:ea typeface="ＭＳ Ｐゴシック"/>
              <a:cs typeface="Arial"/>
            </a:endParaRPr>
          </a:p>
        </p:txBody>
      </p:sp>
      <p:pic>
        <p:nvPicPr>
          <p:cNvPr id="10" name="Picture 9" descr="A picture containing graphics, heart, logo, clipart&#10;&#10;Description automatically generated">
            <a:extLst>
              <a:ext uri="{FF2B5EF4-FFF2-40B4-BE49-F238E27FC236}">
                <a16:creationId xmlns:a16="http://schemas.microsoft.com/office/drawing/2014/main" id="{11BB54A0-A9F0-23EC-3B94-FB930D821EA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62118" y="3609475"/>
            <a:ext cx="1349409" cy="1130966"/>
          </a:xfrm>
          <a:prstGeom prst="rect">
            <a:avLst/>
          </a:prstGeom>
          <a:ln>
            <a:noFill/>
          </a:ln>
          <a:effectLst>
            <a:outerShdw blurRad="292100" dist="139700" dir="2700000" algn="tl" rotWithShape="0">
              <a:srgbClr val="333333">
                <a:alpha val="65000"/>
              </a:srgbClr>
            </a:outerShdw>
          </a:effectLst>
        </p:spPr>
      </p:pic>
      <p:pic>
        <p:nvPicPr>
          <p:cNvPr id="12" name="Picture 11" descr="A heart with people around it&#10;&#10;Description automatically generated with low confidence">
            <a:extLst>
              <a:ext uri="{FF2B5EF4-FFF2-40B4-BE49-F238E27FC236}">
                <a16:creationId xmlns:a16="http://schemas.microsoft.com/office/drawing/2014/main" id="{A8261908-E3C9-E387-F520-9170EACFE40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518823" y="1411784"/>
            <a:ext cx="1258397" cy="1054688"/>
          </a:xfrm>
          <a:prstGeom prst="rect">
            <a:avLst/>
          </a:prstGeom>
          <a:ln>
            <a:noFill/>
          </a:ln>
          <a:effectLst>
            <a:outerShdw blurRad="292100" dist="139700" dir="2700000" algn="tl" rotWithShape="0">
              <a:srgbClr val="333333">
                <a:alpha val="65000"/>
              </a:srgbClr>
            </a:outerShdw>
          </a:effectLst>
        </p:spPr>
      </p:pic>
      <p:pic>
        <p:nvPicPr>
          <p:cNvPr id="14" name="Picture 13" descr="A picture containing heart, graphics, design&#10;&#10;Description automatically generated">
            <a:extLst>
              <a:ext uri="{FF2B5EF4-FFF2-40B4-BE49-F238E27FC236}">
                <a16:creationId xmlns:a16="http://schemas.microsoft.com/office/drawing/2014/main" id="{EF86A003-7A79-0CBA-2D10-8E08922ED22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518825" y="3699313"/>
            <a:ext cx="1297566" cy="1084128"/>
          </a:xfrm>
          <a:prstGeom prst="rect">
            <a:avLst/>
          </a:prstGeom>
          <a:ln>
            <a:noFill/>
          </a:ln>
          <a:effectLst>
            <a:outerShdw blurRad="292100" dist="139700" dir="2700000" algn="tl" rotWithShape="0">
              <a:srgbClr val="333333">
                <a:alpha val="65000"/>
              </a:srgbClr>
            </a:outerShdw>
          </a:effectLst>
        </p:spPr>
      </p:pic>
      <p:pic>
        <p:nvPicPr>
          <p:cNvPr id="5" name="Picture 4" descr="A black sign with white text&#10;&#10;Description automatically generated">
            <a:extLst>
              <a:ext uri="{FF2B5EF4-FFF2-40B4-BE49-F238E27FC236}">
                <a16:creationId xmlns:a16="http://schemas.microsoft.com/office/drawing/2014/main" id="{2CA4AFCC-7B6A-4E91-802F-81C2B87F9E35}"/>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810604" y="3639632"/>
            <a:ext cx="574926" cy="294695"/>
          </a:xfrm>
          <a:prstGeom prst="rect">
            <a:avLst/>
          </a:prstGeom>
        </p:spPr>
      </p:pic>
      <p:pic>
        <p:nvPicPr>
          <p:cNvPr id="2" name="Picture 1" descr="A picture containing graphics, heart, design&#10;&#10;Description automatically generated">
            <a:extLst>
              <a:ext uri="{FF2B5EF4-FFF2-40B4-BE49-F238E27FC236}">
                <a16:creationId xmlns:a16="http://schemas.microsoft.com/office/drawing/2014/main" id="{0AF9A1DF-33B0-B81B-A6D7-0F456032E93C}"/>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313874" y="1287171"/>
            <a:ext cx="1167384" cy="978408"/>
          </a:xfrm>
          <a:prstGeom prst="rect">
            <a:avLst/>
          </a:prstGeom>
          <a:ln>
            <a:noFill/>
          </a:ln>
          <a:effectLst>
            <a:outerShdw blurRad="292100" dist="139700" dir="2700000" algn="tl" rotWithShape="0">
              <a:srgbClr val="333333">
                <a:alpha val="65000"/>
              </a:srgbClr>
            </a:outerShdw>
          </a:effectLst>
        </p:spPr>
      </p:pic>
      <p:sp>
        <p:nvSpPr>
          <p:cNvPr id="6" name="Rectangle: Rounded Corners 5" descr="This dark grey rectangle outline highlights the focus are for this presentation. It is Inclusion">
            <a:extLst>
              <a:ext uri="{FF2B5EF4-FFF2-40B4-BE49-F238E27FC236}">
                <a16:creationId xmlns:a16="http://schemas.microsoft.com/office/drawing/2014/main" id="{C8BD6351-508E-9514-B441-742A45E70130}"/>
              </a:ext>
            </a:extLst>
          </p:cNvPr>
          <p:cNvSpPr/>
          <p:nvPr/>
        </p:nvSpPr>
        <p:spPr>
          <a:xfrm>
            <a:off x="1148662" y="983226"/>
            <a:ext cx="4003441" cy="1799303"/>
          </a:xfrm>
          <a:prstGeom prst="roundRect">
            <a:avLst/>
          </a:prstGeom>
          <a:noFill/>
          <a:ln w="762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This is the Education Scotland, Inclusion, Wellbeing and Equalities logo. It is  blue green and yellow. ">
            <a:extLst>
              <a:ext uri="{FF2B5EF4-FFF2-40B4-BE49-F238E27FC236}">
                <a16:creationId xmlns:a16="http://schemas.microsoft.com/office/drawing/2014/main" id="{65EA2E8E-7ACA-F207-A2C3-D59B3A2B3FA5}"/>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0950880" y="0"/>
            <a:ext cx="1241120" cy="624840"/>
          </a:xfrm>
          <a:prstGeom prst="rect">
            <a:avLst/>
          </a:prstGeom>
        </p:spPr>
      </p:pic>
    </p:spTree>
    <p:extLst>
      <p:ext uri="{BB962C8B-B14F-4D97-AF65-F5344CB8AC3E}">
        <p14:creationId xmlns:p14="http://schemas.microsoft.com/office/powerpoint/2010/main" val="1351952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341AB8-CC40-4891-8996-CB5891330128}"/>
              </a:ext>
            </a:extLst>
          </p:cNvPr>
          <p:cNvSpPr txBox="1"/>
          <p:nvPr/>
        </p:nvSpPr>
        <p:spPr>
          <a:xfrm>
            <a:off x="613458" y="5613722"/>
            <a:ext cx="6861687" cy="369332"/>
          </a:xfrm>
          <a:prstGeom prst="rect">
            <a:avLst/>
          </a:prstGeom>
          <a:noFill/>
        </p:spPr>
        <p:txBody>
          <a:bodyPr wrap="none" rtlCol="0">
            <a:spAutoFit/>
          </a:bodyPr>
          <a:lstStyle/>
          <a:p>
            <a:r>
              <a:rPr lang="en-GB">
                <a:hlinkClick r:id="rId3"/>
              </a:rPr>
              <a:t>The National Model of Professional Learning (</a:t>
            </a:r>
            <a:r>
              <a:rPr lang="en-GB" err="1">
                <a:hlinkClick r:id="rId3"/>
              </a:rPr>
              <a:t>education.gov.scot</a:t>
            </a:r>
            <a:r>
              <a:rPr lang="en-GB">
                <a:hlinkClick r:id="rId3"/>
              </a:rPr>
              <a:t>)</a:t>
            </a:r>
            <a:endParaRPr lang="en-GB"/>
          </a:p>
        </p:txBody>
      </p:sp>
      <p:pic>
        <p:nvPicPr>
          <p:cNvPr id="5" name="Picture 4" descr="This is image is the National Model for Professional Learning Logo. ">
            <a:extLst>
              <a:ext uri="{FF2B5EF4-FFF2-40B4-BE49-F238E27FC236}">
                <a16:creationId xmlns:a16="http://schemas.microsoft.com/office/drawing/2014/main" id="{4484EC2C-4745-4FCF-8D1D-E9CB34F3164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35440" y="1000563"/>
            <a:ext cx="4673982" cy="4535885"/>
          </a:xfrm>
          <a:prstGeom prst="rect">
            <a:avLst/>
          </a:prstGeom>
        </p:spPr>
      </p:pic>
      <p:sp>
        <p:nvSpPr>
          <p:cNvPr id="6" name="TextBox 5">
            <a:extLst>
              <a:ext uri="{FF2B5EF4-FFF2-40B4-BE49-F238E27FC236}">
                <a16:creationId xmlns:a16="http://schemas.microsoft.com/office/drawing/2014/main" id="{E5999467-0D0A-4BB1-BA7B-94312921821D}"/>
              </a:ext>
            </a:extLst>
          </p:cNvPr>
          <p:cNvSpPr txBox="1"/>
          <p:nvPr/>
        </p:nvSpPr>
        <p:spPr>
          <a:xfrm>
            <a:off x="5802084" y="1839428"/>
            <a:ext cx="5648445" cy="3908762"/>
          </a:xfrm>
          <a:prstGeom prst="rect">
            <a:avLst/>
          </a:prstGeom>
          <a:noFill/>
        </p:spPr>
        <p:txBody>
          <a:bodyPr wrap="square" lIns="91440" tIns="45720" rIns="91440" bIns="45720" rtlCol="0" anchor="t">
            <a:spAutoFit/>
          </a:bodyPr>
          <a:lstStyle/>
          <a:p>
            <a:r>
              <a:rPr lang="en-GB" sz="2800">
                <a:solidFill>
                  <a:srgbClr val="000000"/>
                </a:solidFill>
                <a:latin typeface="Segoe UI"/>
                <a:cs typeface="Segoe UI"/>
              </a:rPr>
              <a:t>This professional learning resource will support you to deepen your knowledge and understanding.</a:t>
            </a:r>
            <a:endParaRPr lang="en-GB" sz="2800" b="1">
              <a:solidFill>
                <a:srgbClr val="00ABB5"/>
              </a:solidFill>
              <a:latin typeface="Segoe UI" panose="020B0502040204020203" pitchFamily="34" charset="0"/>
              <a:cs typeface="Segoe UI" panose="020B0502040204020203" pitchFamily="34" charset="0"/>
            </a:endParaRPr>
          </a:p>
          <a:p>
            <a:endParaRPr lang="en-GB" sz="2800">
              <a:solidFill>
                <a:srgbClr val="000000"/>
              </a:solidFill>
              <a:latin typeface="Segoe UI"/>
              <a:cs typeface="Segoe UI"/>
            </a:endParaRPr>
          </a:p>
          <a:p>
            <a:r>
              <a:rPr lang="en-GB" sz="2800">
                <a:solidFill>
                  <a:srgbClr val="000000"/>
                </a:solidFill>
                <a:latin typeface="Segoe UI"/>
                <a:cs typeface="Segoe UI"/>
              </a:rPr>
              <a:t>You will have the opportunity to consider how to take this learning forward on your own and with others. </a:t>
            </a:r>
            <a:endParaRPr lang="en-GB" sz="2800">
              <a:solidFill>
                <a:srgbClr val="254061"/>
              </a:solidFill>
              <a:latin typeface="Segoe UI"/>
              <a:cs typeface="Segoe UI"/>
            </a:endParaRPr>
          </a:p>
          <a:p>
            <a:endParaRPr lang="en-GB" sz="2400">
              <a:solidFill>
                <a:srgbClr val="000000"/>
              </a:solidFill>
              <a:latin typeface="Segoe UI"/>
              <a:cs typeface="Segoe UI"/>
            </a:endParaRPr>
          </a:p>
        </p:txBody>
      </p:sp>
      <p:sp>
        <p:nvSpPr>
          <p:cNvPr id="3" name="Title 2">
            <a:extLst>
              <a:ext uri="{FF2B5EF4-FFF2-40B4-BE49-F238E27FC236}">
                <a16:creationId xmlns:a16="http://schemas.microsoft.com/office/drawing/2014/main" id="{DB619E54-520A-FF4D-BD20-95210D1FE49F}"/>
              </a:ext>
            </a:extLst>
          </p:cNvPr>
          <p:cNvSpPr>
            <a:spLocks noGrp="1"/>
          </p:cNvSpPr>
          <p:nvPr>
            <p:ph type="title" idx="4294967295"/>
          </p:nvPr>
        </p:nvSpPr>
        <p:spPr>
          <a:xfrm>
            <a:off x="71007" y="82118"/>
            <a:ext cx="11432716" cy="919018"/>
          </a:xfrm>
        </p:spPr>
        <p:txBody>
          <a:bodyPr/>
          <a:lstStyle/>
          <a:p>
            <a:r>
              <a:rPr lang="en-GB">
                <a:cs typeface="Arial"/>
              </a:rPr>
              <a:t>National Model for Professional Learning</a:t>
            </a:r>
            <a:endParaRPr lang="en-GB"/>
          </a:p>
        </p:txBody>
      </p:sp>
    </p:spTree>
    <p:extLst>
      <p:ext uri="{BB962C8B-B14F-4D97-AF65-F5344CB8AC3E}">
        <p14:creationId xmlns:p14="http://schemas.microsoft.com/office/powerpoint/2010/main" val="3131038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Box 1"/>
          <p:cNvSpPr txBox="1">
            <a:spLocks noChangeArrowheads="1"/>
          </p:cNvSpPr>
          <p:nvPr/>
        </p:nvSpPr>
        <p:spPr bwMode="auto">
          <a:xfrm>
            <a:off x="239185" y="704850"/>
            <a:ext cx="10991849"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en-GB" sz="3200" b="1">
                <a:solidFill>
                  <a:schemeClr val="bg1"/>
                </a:solidFill>
              </a:rPr>
              <a:t>Pause for Thought… </a:t>
            </a: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
        <p:nvSpPr>
          <p:cNvPr id="5" name="TextBox 4"/>
          <p:cNvSpPr txBox="1"/>
          <p:nvPr/>
        </p:nvSpPr>
        <p:spPr>
          <a:xfrm>
            <a:off x="442199" y="1858715"/>
            <a:ext cx="11135108" cy="5170646"/>
          </a:xfrm>
          <a:prstGeom prst="rect">
            <a:avLst/>
          </a:prstGeom>
          <a:noFill/>
        </p:spPr>
        <p:txBody>
          <a:bodyPr wrap="square" lIns="91440" tIns="45720" rIns="91440" bIns="45720" rtlCol="0" anchor="t">
            <a:spAutoFit/>
          </a:bodyPr>
          <a:lstStyle/>
          <a:p>
            <a:pPr>
              <a:lnSpc>
                <a:spcPct val="150000"/>
              </a:lnSpc>
            </a:pPr>
            <a:r>
              <a:rPr lang="en-GB" sz="2800">
                <a:solidFill>
                  <a:schemeClr val="tx1">
                    <a:lumMod val="65000"/>
                    <a:lumOff val="35000"/>
                  </a:schemeClr>
                </a:solidFill>
                <a:latin typeface="Segoe UI"/>
                <a:cs typeface="Segoe UI"/>
              </a:rPr>
              <a:t>This session provides an opportunity to:</a:t>
            </a:r>
          </a:p>
          <a:p>
            <a:pPr marL="457200" indent="-457200">
              <a:lnSpc>
                <a:spcPct val="150000"/>
              </a:lnSpc>
              <a:buFont typeface="Arial" panose="020B0604020202020204" pitchFamily="34" charset="0"/>
              <a:buChar char="•"/>
            </a:pPr>
            <a:r>
              <a:rPr lang="en-GB" sz="2800">
                <a:solidFill>
                  <a:schemeClr val="tx1">
                    <a:lumMod val="65000"/>
                    <a:lumOff val="35000"/>
                  </a:schemeClr>
                </a:solidFill>
                <a:latin typeface="Segoe UI" panose="020B0502040204020203" pitchFamily="34" charset="0"/>
                <a:cs typeface="Segoe UI" panose="020B0502040204020203" pitchFamily="34" charset="0"/>
              </a:rPr>
              <a:t>Consider the importance of embedding diversity and equalities in the curriculum.</a:t>
            </a:r>
          </a:p>
          <a:p>
            <a:pPr marL="457200" indent="-457200">
              <a:lnSpc>
                <a:spcPct val="150000"/>
              </a:lnSpc>
              <a:buFont typeface="Arial" panose="020B0604020202020204" pitchFamily="34" charset="0"/>
              <a:buChar char="•"/>
            </a:pPr>
            <a:r>
              <a:rPr lang="en-GB" sz="2800">
                <a:solidFill>
                  <a:schemeClr val="tx1">
                    <a:lumMod val="65000"/>
                    <a:lumOff val="35000"/>
                  </a:schemeClr>
                </a:solidFill>
                <a:latin typeface="Segoe UI" panose="020B0502040204020203" pitchFamily="34" charset="0"/>
                <a:cs typeface="Segoe UI" panose="020B0502040204020203" pitchFamily="34" charset="0"/>
              </a:rPr>
              <a:t>Explore a practical and simple approach – </a:t>
            </a:r>
            <a:r>
              <a:rPr lang="en-GB" sz="2800" b="1">
                <a:solidFill>
                  <a:schemeClr val="tx1">
                    <a:lumMod val="65000"/>
                    <a:lumOff val="35000"/>
                  </a:schemeClr>
                </a:solidFill>
                <a:latin typeface="Segoe UI" panose="020B0502040204020203" pitchFamily="34" charset="0"/>
                <a:cs typeface="Segoe UI" panose="020B0502040204020203" pitchFamily="34" charset="0"/>
              </a:rPr>
              <a:t>Mirrors and Windows </a:t>
            </a:r>
            <a:r>
              <a:rPr lang="en-GB" sz="2800">
                <a:solidFill>
                  <a:schemeClr val="tx1">
                    <a:lumMod val="65000"/>
                    <a:lumOff val="35000"/>
                  </a:schemeClr>
                </a:solidFill>
                <a:latin typeface="Segoe UI" panose="020B0502040204020203" pitchFamily="34" charset="0"/>
                <a:cs typeface="Segoe UI" panose="020B0502040204020203" pitchFamily="34" charset="0"/>
              </a:rPr>
              <a:t>– to embedding equalities in the curriculum.</a:t>
            </a:r>
          </a:p>
          <a:p>
            <a:pPr marL="457200" indent="-457200">
              <a:lnSpc>
                <a:spcPct val="150000"/>
              </a:lnSpc>
              <a:buFont typeface="Arial" panose="020B0604020202020204" pitchFamily="34" charset="0"/>
              <a:buChar char="•"/>
            </a:pPr>
            <a:endParaRPr lang="en-GB" sz="2800">
              <a:solidFill>
                <a:schemeClr val="tx1">
                  <a:lumMod val="65000"/>
                  <a:lumOff val="35000"/>
                </a:schemeClr>
              </a:solidFill>
              <a:latin typeface="Segoe UI" panose="020B0502040204020203" pitchFamily="34" charset="0"/>
              <a:cs typeface="Segoe UI" panose="020B0502040204020203" pitchFamily="34" charset="0"/>
            </a:endParaRPr>
          </a:p>
          <a:p>
            <a:pPr>
              <a:lnSpc>
                <a:spcPct val="150000"/>
              </a:lnSpc>
            </a:pPr>
            <a:endParaRPr lang="en-GB" sz="2800">
              <a:solidFill>
                <a:schemeClr val="tx1">
                  <a:lumMod val="75000"/>
                  <a:lumOff val="25000"/>
                </a:schemeClr>
              </a:solidFill>
              <a:latin typeface="Segoe UI" panose="020B0502040204020203" pitchFamily="34" charset="0"/>
              <a:cs typeface="Segoe UI" panose="020B0502040204020203" pitchFamily="34" charset="0"/>
            </a:endParaRPr>
          </a:p>
          <a:p>
            <a:endParaRPr lang="en-GB" sz="3600">
              <a:solidFill>
                <a:srgbClr val="00C4C4"/>
              </a:solidFill>
            </a:endParaRPr>
          </a:p>
        </p:txBody>
      </p:sp>
      <p:sp>
        <p:nvSpPr>
          <p:cNvPr id="4" name="Title 3">
            <a:extLst>
              <a:ext uri="{FF2B5EF4-FFF2-40B4-BE49-F238E27FC236}">
                <a16:creationId xmlns:a16="http://schemas.microsoft.com/office/drawing/2014/main" id="{352C9841-EEA6-CF0C-3BBB-59FED419354F}"/>
              </a:ext>
            </a:extLst>
          </p:cNvPr>
          <p:cNvSpPr>
            <a:spLocks noGrp="1"/>
          </p:cNvSpPr>
          <p:nvPr>
            <p:ph type="title"/>
          </p:nvPr>
        </p:nvSpPr>
        <p:spPr/>
        <p:txBody>
          <a:bodyPr/>
          <a:lstStyle/>
          <a:p>
            <a:r>
              <a:rPr lang="en-GB" sz="4400">
                <a:cs typeface="Arial"/>
              </a:rPr>
              <a:t>Welcome </a:t>
            </a:r>
          </a:p>
        </p:txBody>
      </p:sp>
    </p:spTree>
    <p:extLst>
      <p:ext uri="{BB962C8B-B14F-4D97-AF65-F5344CB8AC3E}">
        <p14:creationId xmlns:p14="http://schemas.microsoft.com/office/powerpoint/2010/main" val="2944124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222106" y="1939815"/>
            <a:ext cx="4281616" cy="3895424"/>
          </a:xfrm>
        </p:spPr>
        <p:txBody>
          <a:bodyPr/>
          <a:lstStyle/>
          <a:p>
            <a:r>
              <a:rPr lang="en-GB"/>
              <a:t>Scotland’s curriculum is defined as the </a:t>
            </a:r>
            <a:r>
              <a:rPr lang="en-GB" b="1"/>
              <a:t>totality of all that is planned for children and young people from early learning and childcare, through school and beyond </a:t>
            </a:r>
            <a:r>
              <a:rPr lang="en-GB"/>
              <a:t>(</a:t>
            </a:r>
            <a:r>
              <a:rPr lang="en-GB">
                <a:hlinkClick r:id="rId3"/>
              </a:rPr>
              <a:t>Scotland’s Curriculum</a:t>
            </a:r>
            <a:r>
              <a:rPr lang="en-GB"/>
              <a:t>). </a:t>
            </a:r>
          </a:p>
          <a:p>
            <a:endParaRPr lang="en-GB"/>
          </a:p>
          <a:p>
            <a:r>
              <a:rPr lang="en-GB" b="1"/>
              <a:t>Everyone</a:t>
            </a:r>
            <a:r>
              <a:rPr lang="en-GB"/>
              <a:t> who works with children and young people can contribute to embedding diversity and equalities in curriculum.</a:t>
            </a:r>
          </a:p>
          <a:p>
            <a:endParaRPr lang="en-GB"/>
          </a:p>
          <a:p>
            <a:endParaRPr lang="en-GB"/>
          </a:p>
        </p:txBody>
      </p:sp>
      <p:sp>
        <p:nvSpPr>
          <p:cNvPr id="8" name="TextBox 1"/>
          <p:cNvSpPr txBox="1">
            <a:spLocks noGrp="1" noChangeArrowheads="1"/>
          </p:cNvSpPr>
          <p:nvPr>
            <p:ph type="title" idx="4294967295"/>
          </p:nvPr>
        </p:nvSpPr>
        <p:spPr bwMode="auto">
          <a:xfrm>
            <a:off x="468780" y="677520"/>
            <a:ext cx="11251962" cy="58477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srgbClr val="00ABB5"/>
                </a:solidFill>
                <a:effectLst/>
                <a:uLnTx/>
                <a:uFillTx/>
                <a:latin typeface="Arial" charset="0"/>
                <a:ea typeface="ＭＳ Ｐゴシック" pitchFamily="34" charset="-128"/>
                <a:cs typeface="+mn-cs"/>
              </a:rPr>
              <a:t>Scotland’s Curriculum: Totality of Learning Experiences</a:t>
            </a:r>
            <a:endParaRPr kumimoji="0" lang="en-GB" sz="3200" b="1" i="0" u="none" strike="noStrike" kern="1200" cap="none" spc="0" normalizeH="0" baseline="0" noProof="0">
              <a:ln>
                <a:noFill/>
              </a:ln>
              <a:solidFill>
                <a:schemeClr val="bg1"/>
              </a:solidFill>
              <a:effectLst/>
              <a:uLnTx/>
              <a:uFillTx/>
              <a:latin typeface="Arial" charset="0"/>
              <a:ea typeface="ＭＳ Ｐゴシック" pitchFamily="34" charset="-128"/>
              <a:cs typeface="+mn-cs"/>
            </a:endParaRPr>
          </a:p>
        </p:txBody>
      </p:sp>
      <p:pic>
        <p:nvPicPr>
          <p:cNvPr id="3" name="Picture 2" descr="A heart shaped white and orange squares with white text.&#10;&#10;Curriculum is defined as the totality of all that is planned for children and young people throughout their education. That totality can be planned for and experienced by learners across four contexts: &#10;- Opportunities for personal achievement, &#10;- interdisciplinary learning, &#10;- ethos and life of the school as a community and &#10;- curriculum areas and subjects.">
            <a:extLst>
              <a:ext uri="{FF2B5EF4-FFF2-40B4-BE49-F238E27FC236}">
                <a16:creationId xmlns:a16="http://schemas.microsoft.com/office/drawing/2014/main" id="{678F9DC6-1073-0813-02D5-80B147AAD3B0}"/>
              </a:ext>
            </a:extLst>
          </p:cNvPr>
          <p:cNvPicPr>
            <a:picLocks noChangeAspect="1"/>
          </p:cNvPicPr>
          <p:nvPr/>
        </p:nvPicPr>
        <p:blipFill>
          <a:blip r:embed="rId4"/>
          <a:stretch>
            <a:fillRect/>
          </a:stretch>
        </p:blipFill>
        <p:spPr>
          <a:xfrm>
            <a:off x="138242" y="1667085"/>
            <a:ext cx="6666828" cy="4338886"/>
          </a:xfrm>
          <a:prstGeom prst="rect">
            <a:avLst/>
          </a:prstGeom>
        </p:spPr>
      </p:pic>
      <p:pic>
        <p:nvPicPr>
          <p:cNvPr id="7" name="Picture 6" descr="This is the Education Scotland, Inclusion, Wellbeing and Equalities logo. It is  blue green and yellow. ">
            <a:extLst>
              <a:ext uri="{FF2B5EF4-FFF2-40B4-BE49-F238E27FC236}">
                <a16:creationId xmlns:a16="http://schemas.microsoft.com/office/drawing/2014/main" id="{3F755EEC-B5D0-4096-D3F2-45E24A39393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950880" y="0"/>
            <a:ext cx="1241120" cy="624840"/>
          </a:xfrm>
          <a:prstGeom prst="rect">
            <a:avLst/>
          </a:prstGeom>
        </p:spPr>
      </p:pic>
    </p:spTree>
    <p:extLst>
      <p:ext uri="{BB962C8B-B14F-4D97-AF65-F5344CB8AC3E}">
        <p14:creationId xmlns:p14="http://schemas.microsoft.com/office/powerpoint/2010/main" val="501462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20">
            <a:extLst>
              <a:ext uri="{FF2B5EF4-FFF2-40B4-BE49-F238E27FC236}">
                <a16:creationId xmlns:a16="http://schemas.microsoft.com/office/drawing/2014/main" id="{967A4EEA-123C-8FB8-125D-FE85B0D2F27A}"/>
              </a:ext>
              <a:ext uri="{C183D7F6-B498-43B3-948B-1728B52AA6E4}">
                <adec:decorative xmlns:adec="http://schemas.microsoft.com/office/drawing/2017/decorative" val="1"/>
              </a:ext>
            </a:extLst>
          </p:cNvPr>
          <p:cNvSpPr>
            <a:spLocks noChangeAspect="1"/>
          </p:cNvSpPr>
          <p:nvPr/>
        </p:nvSpPr>
        <p:spPr>
          <a:xfrm>
            <a:off x="1968336" y="92063"/>
            <a:ext cx="7466399" cy="6621773"/>
          </a:xfrm>
          <a:prstGeom prst="ellipse">
            <a:avLst/>
          </a:prstGeom>
          <a:solidFill>
            <a:schemeClr val="bg1">
              <a:lumMod val="95000"/>
            </a:scheme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a:p>
        </p:txBody>
      </p:sp>
      <p:sp>
        <p:nvSpPr>
          <p:cNvPr id="47" name="Title 46">
            <a:extLst>
              <a:ext uri="{FF2B5EF4-FFF2-40B4-BE49-F238E27FC236}">
                <a16:creationId xmlns:a16="http://schemas.microsoft.com/office/drawing/2014/main" id="{ED6B4155-F5E4-AF50-321E-03F0AD876FAE}"/>
              </a:ext>
            </a:extLst>
          </p:cNvPr>
          <p:cNvSpPr txBox="1">
            <a:spLocks noGrp="1"/>
          </p:cNvSpPr>
          <p:nvPr>
            <p:ph type="title" idx="4294967295"/>
          </p:nvPr>
        </p:nvSpPr>
        <p:spPr>
          <a:xfrm>
            <a:off x="2090028" y="2102563"/>
            <a:ext cx="7241833" cy="3323987"/>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schemeClr val="tx1"/>
                </a:solidFill>
                <a:effectLst>
                  <a:glow rad="25400">
                    <a:schemeClr val="bg1"/>
                  </a:glow>
                </a:effectLst>
                <a:uLnTx/>
                <a:uFillTx/>
                <a:latin typeface="Arial"/>
                <a:ea typeface="+mn-ea"/>
                <a:cs typeface="Arial"/>
              </a:rPr>
              <a:t> When Diversity is Lacking in the Curriculum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5400" b="1" i="0" u="none" strike="noStrike" kern="1200" cap="none" spc="0" normalizeH="0" baseline="0" noProof="0">
              <a:ln>
                <a:noFill/>
              </a:ln>
              <a:solidFill>
                <a:schemeClr val="tx1"/>
              </a:solidFill>
              <a:effectLst>
                <a:glow rad="25400">
                  <a:prstClr val="white"/>
                </a:glow>
              </a:effectLst>
              <a:uLnTx/>
              <a:uFillTx/>
              <a:latin typeface="Arial"/>
              <a:ea typeface="+mn-ea"/>
              <a:cs typeface="Arial"/>
            </a:endParaRPr>
          </a:p>
        </p:txBody>
      </p:sp>
      <p:sp>
        <p:nvSpPr>
          <p:cNvPr id="3" name="TextBox 2">
            <a:extLst>
              <a:ext uri="{FF2B5EF4-FFF2-40B4-BE49-F238E27FC236}">
                <a16:creationId xmlns:a16="http://schemas.microsoft.com/office/drawing/2014/main" id="{C2B17C0C-B2D5-13A5-39A7-180E580C7B2E}"/>
              </a:ext>
            </a:extLst>
          </p:cNvPr>
          <p:cNvSpPr txBox="1"/>
          <p:nvPr/>
        </p:nvSpPr>
        <p:spPr>
          <a:xfrm>
            <a:off x="402914" y="3026617"/>
            <a:ext cx="1608842" cy="738664"/>
          </a:xfrm>
          <a:prstGeom prst="rect">
            <a:avLst/>
          </a:prstGeom>
          <a:noFill/>
        </p:spPr>
        <p:txBody>
          <a:bodyPr wrap="square" lIns="0" tIns="0" rIns="0" bIns="0" rtlCol="0" anchor="t">
            <a:spAutoFit/>
          </a:bodyPr>
          <a:lstStyle/>
          <a:p>
            <a:r>
              <a:rPr lang="en-US" sz="2400">
                <a:effectLst>
                  <a:glow rad="25400">
                    <a:schemeClr val="bg1"/>
                  </a:glow>
                </a:effectLst>
                <a:latin typeface="Arial"/>
                <a:cs typeface="Arial"/>
              </a:rPr>
              <a:t>Masking </a:t>
            </a:r>
            <a:endParaRPr lang="en-US" sz="2400">
              <a:effectLst>
                <a:glow rad="25400">
                  <a:schemeClr val="bg1"/>
                </a:glow>
              </a:effectLst>
              <a:latin typeface="Arial" panose="020B0604020202020204" pitchFamily="34" charset="0"/>
              <a:cs typeface="Arial" panose="020B0604020202020204" pitchFamily="34" charset="0"/>
            </a:endParaRPr>
          </a:p>
          <a:p>
            <a:r>
              <a:rPr lang="en-US" sz="2400">
                <a:effectLst>
                  <a:glow rad="25400">
                    <a:schemeClr val="bg1"/>
                  </a:glow>
                </a:effectLst>
                <a:latin typeface="Arial"/>
                <a:cs typeface="Arial"/>
              </a:rPr>
              <a:t>diversity</a:t>
            </a:r>
            <a:endParaRPr lang="en-US" sz="2400">
              <a:effectLst>
                <a:glow rad="25400">
                  <a:prstClr val="white"/>
                </a:glow>
              </a:effectLst>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4B33F12-9F8B-8044-02D7-A039824AED7E}"/>
              </a:ext>
            </a:extLst>
          </p:cNvPr>
          <p:cNvSpPr txBox="1"/>
          <p:nvPr/>
        </p:nvSpPr>
        <p:spPr>
          <a:xfrm>
            <a:off x="8707866" y="611138"/>
            <a:ext cx="2874069" cy="738664"/>
          </a:xfrm>
          <a:prstGeom prst="rect">
            <a:avLst/>
          </a:prstGeom>
          <a:noFill/>
        </p:spPr>
        <p:txBody>
          <a:bodyPr wrap="square" lIns="0" tIns="0" rIns="0" bIns="0" rtlCol="0" anchor="t">
            <a:spAutoFit/>
          </a:bodyPr>
          <a:lstStyle/>
          <a:p>
            <a:r>
              <a:rPr lang="en-US" sz="2400">
                <a:effectLst>
                  <a:glow rad="25400">
                    <a:prstClr val="white"/>
                  </a:glow>
                </a:effectLst>
                <a:latin typeface="Arial"/>
                <a:cs typeface="Arial"/>
              </a:rPr>
              <a:t>Absorption of biases &amp; prejudice</a:t>
            </a:r>
            <a:endParaRPr lang="en-US" sz="2400">
              <a:effectLst>
                <a:glow rad="25400">
                  <a:prstClr val="white"/>
                </a:glow>
              </a:effectLs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DCDC99F8-EB4D-05FA-CA4D-D10DFFE1ED76}"/>
              </a:ext>
            </a:extLst>
          </p:cNvPr>
          <p:cNvSpPr txBox="1"/>
          <p:nvPr/>
        </p:nvSpPr>
        <p:spPr>
          <a:xfrm>
            <a:off x="402418" y="5568394"/>
            <a:ext cx="2070990" cy="738664"/>
          </a:xfrm>
          <a:prstGeom prst="rect">
            <a:avLst/>
          </a:prstGeom>
          <a:noFill/>
        </p:spPr>
        <p:txBody>
          <a:bodyPr wrap="square" lIns="0" tIns="0" rIns="0" bIns="0" rtlCol="0" anchor="t">
            <a:spAutoFit/>
          </a:bodyPr>
          <a:lstStyle/>
          <a:p>
            <a:r>
              <a:rPr lang="en-US" sz="2400" err="1">
                <a:effectLst>
                  <a:glow rad="25400">
                    <a:prstClr val="white"/>
                  </a:glow>
                </a:effectLst>
                <a:latin typeface="Arial"/>
                <a:cs typeface="Arial"/>
              </a:rPr>
              <a:t>Internalising</a:t>
            </a:r>
            <a:r>
              <a:rPr lang="en-US" sz="2400">
                <a:effectLst>
                  <a:glow rad="25400">
                    <a:prstClr val="white"/>
                  </a:glow>
                </a:effectLst>
                <a:latin typeface="Arial"/>
                <a:cs typeface="Arial"/>
              </a:rPr>
              <a:t> stereotypes</a:t>
            </a:r>
            <a:endParaRPr lang="en-US" sz="2400" err="1">
              <a:effectLst>
                <a:glow rad="25400">
                  <a:prstClr val="white"/>
                </a:glow>
              </a:effectLst>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1A14C9C8-F6DA-698E-3670-2B97AFB97238}"/>
              </a:ext>
            </a:extLst>
          </p:cNvPr>
          <p:cNvSpPr txBox="1"/>
          <p:nvPr/>
        </p:nvSpPr>
        <p:spPr>
          <a:xfrm>
            <a:off x="9703761" y="2978042"/>
            <a:ext cx="2571106" cy="738664"/>
          </a:xfrm>
          <a:prstGeom prst="rect">
            <a:avLst/>
          </a:prstGeom>
          <a:noFill/>
        </p:spPr>
        <p:txBody>
          <a:bodyPr wrap="square" lIns="0" tIns="0" rIns="0" bIns="0" rtlCol="0" anchor="t">
            <a:spAutoFit/>
          </a:bodyPr>
          <a:lstStyle/>
          <a:p>
            <a:r>
              <a:rPr lang="en-US" sz="2400">
                <a:effectLst>
                  <a:glow rad="25400">
                    <a:prstClr val="white"/>
                  </a:glow>
                </a:effectLst>
                <a:latin typeface="Arial"/>
                <a:cs typeface="Arial"/>
              </a:rPr>
              <a:t>Less empathy &amp; understanding</a:t>
            </a:r>
            <a:endParaRPr lang="en-US" sz="2400">
              <a:effectLst>
                <a:glow rad="25400">
                  <a:prstClr val="white"/>
                </a:glow>
              </a:effectLst>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7BA8830A-7518-7CBB-EB6D-42EDA50BF21D}"/>
              </a:ext>
              <a:ext uri="{C183D7F6-B498-43B3-948B-1728B52AA6E4}">
                <adec:decorative xmlns:adec="http://schemas.microsoft.com/office/drawing/2017/decorative" val="1"/>
              </a:ext>
            </a:extLst>
          </p:cNvPr>
          <p:cNvSpPr txBox="1"/>
          <p:nvPr/>
        </p:nvSpPr>
        <p:spPr>
          <a:xfrm rot="900000">
            <a:off x="9164189" y="3040665"/>
            <a:ext cx="2341587" cy="492443"/>
          </a:xfrm>
          <a:prstGeom prst="rect">
            <a:avLst/>
          </a:prstGeom>
          <a:noFill/>
        </p:spPr>
        <p:txBody>
          <a:bodyPr wrap="square" lIns="0" tIns="0" rIns="0" bIns="0" rtlCol="0" anchor="t">
            <a:spAutoFit/>
          </a:bodyPr>
          <a:lstStyle/>
          <a:p>
            <a:endParaRPr lang="en-US" sz="3200">
              <a:effectLst>
                <a:glow rad="25400">
                  <a:prstClr val="white"/>
                </a:glow>
              </a:effectLst>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2E32E75F-4D79-571C-6788-73E36CF719A5}"/>
              </a:ext>
            </a:extLst>
          </p:cNvPr>
          <p:cNvSpPr txBox="1"/>
          <p:nvPr/>
        </p:nvSpPr>
        <p:spPr>
          <a:xfrm rot="21480000">
            <a:off x="9499447" y="5346710"/>
            <a:ext cx="1965177" cy="738664"/>
          </a:xfrm>
          <a:prstGeom prst="rect">
            <a:avLst/>
          </a:prstGeom>
          <a:noFill/>
        </p:spPr>
        <p:txBody>
          <a:bodyPr wrap="square" lIns="0" tIns="0" rIns="0" bIns="0" rtlCol="0" anchor="t">
            <a:spAutoFit/>
          </a:bodyPr>
          <a:lstStyle/>
          <a:p>
            <a:r>
              <a:rPr lang="en-US" sz="2400">
                <a:effectLst>
                  <a:glow rad="25400">
                    <a:prstClr val="white"/>
                  </a:glow>
                </a:effectLst>
                <a:latin typeface="Arial"/>
                <a:cs typeface="Arial"/>
              </a:rPr>
              <a:t>Discrimination &amp; bullying</a:t>
            </a:r>
          </a:p>
        </p:txBody>
      </p:sp>
      <p:sp>
        <p:nvSpPr>
          <p:cNvPr id="20" name="TextBox 19">
            <a:extLst>
              <a:ext uri="{FF2B5EF4-FFF2-40B4-BE49-F238E27FC236}">
                <a16:creationId xmlns:a16="http://schemas.microsoft.com/office/drawing/2014/main" id="{3CF042F0-F459-F9F4-C46C-8C5B03A2CF58}"/>
              </a:ext>
            </a:extLst>
          </p:cNvPr>
          <p:cNvSpPr txBox="1"/>
          <p:nvPr/>
        </p:nvSpPr>
        <p:spPr>
          <a:xfrm>
            <a:off x="315767" y="611946"/>
            <a:ext cx="1965177" cy="738664"/>
          </a:xfrm>
          <a:prstGeom prst="rect">
            <a:avLst/>
          </a:prstGeom>
          <a:noFill/>
        </p:spPr>
        <p:txBody>
          <a:bodyPr wrap="square" lIns="0" tIns="0" rIns="0" bIns="0" rtlCol="0" anchor="t">
            <a:spAutoFit/>
          </a:bodyPr>
          <a:lstStyle/>
          <a:p>
            <a:r>
              <a:rPr lang="en-US" sz="2400">
                <a:effectLst>
                  <a:glow rad="25400">
                    <a:prstClr val="white"/>
                  </a:glow>
                </a:effectLst>
                <a:latin typeface="Arial"/>
                <a:cs typeface="Arial"/>
              </a:rPr>
              <a:t>Missing perspectives</a:t>
            </a:r>
          </a:p>
        </p:txBody>
      </p:sp>
    </p:spTree>
    <p:extLst>
      <p:ext uri="{BB962C8B-B14F-4D97-AF65-F5344CB8AC3E}">
        <p14:creationId xmlns:p14="http://schemas.microsoft.com/office/powerpoint/2010/main" val="1614384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Box 1"/>
          <p:cNvSpPr txBox="1">
            <a:spLocks noChangeArrowheads="1"/>
          </p:cNvSpPr>
          <p:nvPr/>
        </p:nvSpPr>
        <p:spPr bwMode="auto">
          <a:xfrm>
            <a:off x="239185" y="704850"/>
            <a:ext cx="10991849"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en-GB" sz="3200" b="1">
                <a:solidFill>
                  <a:schemeClr val="bg1"/>
                </a:solidFill>
              </a:rPr>
              <a:t>Pause for Thought… </a:t>
            </a:r>
          </a:p>
        </p:txBody>
      </p:sp>
      <p:sp>
        <p:nvSpPr>
          <p:cNvPr id="3" name="Title 2"/>
          <p:cNvSpPr txBox="1">
            <a:spLocks noGrp="1"/>
          </p:cNvSpPr>
          <p:nvPr>
            <p:ph type="title" idx="4294967295"/>
          </p:nvPr>
        </p:nvSpPr>
        <p:spPr>
          <a:xfrm>
            <a:off x="564741" y="2108179"/>
            <a:ext cx="11053324" cy="14465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a:ln>
                  <a:noFill/>
                </a:ln>
                <a:solidFill>
                  <a:srgbClr val="00ABB5"/>
                </a:solidFill>
                <a:effectLst/>
                <a:uLnTx/>
                <a:uFillTx/>
                <a:latin typeface="Arial"/>
                <a:ea typeface="ＭＳ Ｐゴシック"/>
                <a:cs typeface="Arial"/>
              </a:rPr>
              <a:t>What do we mean by "diversity" </a:t>
            </a:r>
            <a:endParaRPr kumimoji="0" lang="en-US" sz="1400" b="0" i="0" u="none" strike="noStrike" kern="1200" cap="none" spc="0" normalizeH="0" baseline="0" noProof="0">
              <a:ln>
                <a:noFill/>
              </a:ln>
              <a:solidFill>
                <a:schemeClr val="tx1"/>
              </a:solidFill>
              <a:effectLst/>
              <a:uLnTx/>
              <a:uFillTx/>
              <a:latin typeface="+mn-lt"/>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a:ln>
                  <a:noFill/>
                </a:ln>
                <a:solidFill>
                  <a:srgbClr val="00ABB5"/>
                </a:solidFill>
                <a:effectLst/>
                <a:uLnTx/>
                <a:uFillTx/>
                <a:latin typeface="Arial"/>
                <a:ea typeface="ＭＳ Ｐゴシック"/>
                <a:cs typeface="Arial"/>
              </a:rPr>
              <a:t>and "diverse people"?</a:t>
            </a:r>
            <a:endParaRPr kumimoji="0" lang="en-GB" sz="1400" b="0" i="0" u="none" strike="noStrike" kern="1200" cap="none" spc="0" normalizeH="0" baseline="0" noProof="0">
              <a:ln>
                <a:noFill/>
              </a:ln>
              <a:solidFill>
                <a:schemeClr val="tx1"/>
              </a:solidFill>
              <a:effectLst/>
              <a:uLnTx/>
              <a:uFillTx/>
              <a:latin typeface="+mn-lt"/>
              <a:ea typeface="+mn-ea"/>
              <a:cs typeface="Arial"/>
            </a:endParaRPr>
          </a:p>
        </p:txBody>
      </p:sp>
    </p:spTree>
    <p:extLst>
      <p:ext uri="{BB962C8B-B14F-4D97-AF65-F5344CB8AC3E}">
        <p14:creationId xmlns:p14="http://schemas.microsoft.com/office/powerpoint/2010/main" val="2523178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Box 1"/>
          <p:cNvSpPr txBox="1">
            <a:spLocks noChangeArrowheads="1"/>
          </p:cNvSpPr>
          <p:nvPr/>
        </p:nvSpPr>
        <p:spPr bwMode="auto">
          <a:xfrm>
            <a:off x="239185" y="704850"/>
            <a:ext cx="10991849"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prstClr val="white"/>
                </a:solidFill>
                <a:effectLst/>
                <a:uLnTx/>
                <a:uFillTx/>
                <a:latin typeface="Arial" charset="0"/>
                <a:ea typeface="ＭＳ Ｐゴシック" pitchFamily="34" charset="-128"/>
                <a:cs typeface="+mn-cs"/>
              </a:rPr>
              <a:t>Pause for Thought… </a:t>
            </a:r>
          </a:p>
        </p:txBody>
      </p:sp>
      <p:grpSp>
        <p:nvGrpSpPr>
          <p:cNvPr id="17" name="Group 16" descr="This image shows a colourful circle. The words on the slide are placed around the outside of the circle, they read 'linguistic, religious, ethnic/cultural/racial, gender/sex, sexual orientation, family, age neurodiversity, disability, socioeconomic.'">
            <a:extLst>
              <a:ext uri="{FF2B5EF4-FFF2-40B4-BE49-F238E27FC236}">
                <a16:creationId xmlns:a16="http://schemas.microsoft.com/office/drawing/2014/main" id="{0489356D-BFA6-EEF3-C21C-E4CD575367FE}"/>
              </a:ext>
            </a:extLst>
          </p:cNvPr>
          <p:cNvGrpSpPr/>
          <p:nvPr/>
        </p:nvGrpSpPr>
        <p:grpSpPr>
          <a:xfrm>
            <a:off x="3048458" y="823283"/>
            <a:ext cx="5625898" cy="5043302"/>
            <a:chOff x="4180888" y="1643605"/>
            <a:chExt cx="3399341" cy="3399340"/>
          </a:xfrm>
        </p:grpSpPr>
        <p:sp>
          <p:nvSpPr>
            <p:cNvPr id="6" name="Oval 5" descr="This image shows circle ">
              <a:extLst>
                <a:ext uri="{FF2B5EF4-FFF2-40B4-BE49-F238E27FC236}">
                  <a16:creationId xmlns:a16="http://schemas.microsoft.com/office/drawing/2014/main" id="{DE58301F-8812-87A1-F235-DA791B57A21B}"/>
                </a:ext>
              </a:extLst>
            </p:cNvPr>
            <p:cNvSpPr>
              <a:spLocks noChangeAspect="1"/>
            </p:cNvSpPr>
            <p:nvPr/>
          </p:nvSpPr>
          <p:spPr>
            <a:xfrm>
              <a:off x="4180889" y="1643605"/>
              <a:ext cx="3399340" cy="3399340"/>
            </a:xfrm>
            <a:prstGeom prst="ellipse">
              <a:avLst/>
            </a:prstGeom>
            <a:solidFill>
              <a:schemeClr val="bg1">
                <a:lumMod val="95000"/>
              </a:scheme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5AF806D3-4D5B-CC0C-4D88-EF72307708D7}"/>
                </a:ext>
              </a:extLst>
            </p:cNvPr>
            <p:cNvSpPr>
              <a:spLocks noChangeAspect="1"/>
            </p:cNvSpPr>
            <p:nvPr/>
          </p:nvSpPr>
          <p:spPr>
            <a:xfrm>
              <a:off x="5310453" y="1692935"/>
              <a:ext cx="1704914" cy="1704914"/>
            </a:xfrm>
            <a:prstGeom prst="ellipse">
              <a:avLst/>
            </a:prstGeom>
            <a:solidFill>
              <a:srgbClr val="9437FF">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6BBFCA1E-C69D-672D-1387-304FF9796D79}"/>
                </a:ext>
              </a:extLst>
            </p:cNvPr>
            <p:cNvSpPr>
              <a:spLocks noChangeAspect="1"/>
            </p:cNvSpPr>
            <p:nvPr/>
          </p:nvSpPr>
          <p:spPr>
            <a:xfrm>
              <a:off x="5723569" y="1988414"/>
              <a:ext cx="1704914" cy="1704914"/>
            </a:xfrm>
            <a:prstGeom prst="ellipse">
              <a:avLst/>
            </a:prstGeom>
            <a:solidFill>
              <a:srgbClr val="0070C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795307D8-52DA-737E-EDB0-BA20E23D2F7E}"/>
                </a:ext>
              </a:extLst>
            </p:cNvPr>
            <p:cNvSpPr>
              <a:spLocks noChangeAspect="1"/>
            </p:cNvSpPr>
            <p:nvPr/>
          </p:nvSpPr>
          <p:spPr>
            <a:xfrm>
              <a:off x="5875315" y="2490818"/>
              <a:ext cx="1704914" cy="1704914"/>
            </a:xfrm>
            <a:prstGeom prst="ellipse">
              <a:avLst/>
            </a:prstGeom>
            <a:solidFill>
              <a:srgbClr val="00B0F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EF0A6EB1-3E7F-A9EA-33F8-C74387777F25}"/>
                </a:ext>
              </a:extLst>
            </p:cNvPr>
            <p:cNvSpPr>
              <a:spLocks noChangeAspect="1"/>
            </p:cNvSpPr>
            <p:nvPr/>
          </p:nvSpPr>
          <p:spPr>
            <a:xfrm>
              <a:off x="5734153" y="2964790"/>
              <a:ext cx="1704914" cy="1704914"/>
            </a:xfrm>
            <a:prstGeom prst="ellipse">
              <a:avLst/>
            </a:prstGeom>
            <a:solidFill>
              <a:srgbClr val="00B05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586316B2-048C-A225-DC2E-0D9ED5C71DEC}"/>
                </a:ext>
              </a:extLst>
            </p:cNvPr>
            <p:cNvSpPr>
              <a:spLocks noChangeAspect="1"/>
            </p:cNvSpPr>
            <p:nvPr/>
          </p:nvSpPr>
          <p:spPr>
            <a:xfrm>
              <a:off x="5303803" y="3294936"/>
              <a:ext cx="1704914" cy="1704914"/>
            </a:xfrm>
            <a:prstGeom prst="ellipse">
              <a:avLst/>
            </a:prstGeom>
            <a:solidFill>
              <a:srgbClr val="92D05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7AD1DF3-FD58-F1E0-F2DC-8BDB27376B12}"/>
                </a:ext>
              </a:extLst>
            </p:cNvPr>
            <p:cNvSpPr>
              <a:spLocks noChangeAspect="1"/>
            </p:cNvSpPr>
            <p:nvPr/>
          </p:nvSpPr>
          <p:spPr>
            <a:xfrm>
              <a:off x="4772071" y="3303695"/>
              <a:ext cx="1704914" cy="1704914"/>
            </a:xfrm>
            <a:prstGeom prst="ellipse">
              <a:avLst/>
            </a:prstGeom>
            <a:solidFill>
              <a:srgbClr val="FFFF0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E9D92A6D-83DD-4474-7500-B71E96416464}"/>
                </a:ext>
              </a:extLst>
            </p:cNvPr>
            <p:cNvSpPr>
              <a:spLocks noChangeAspect="1"/>
            </p:cNvSpPr>
            <p:nvPr/>
          </p:nvSpPr>
          <p:spPr>
            <a:xfrm>
              <a:off x="4338955" y="2973549"/>
              <a:ext cx="1704914" cy="1704914"/>
            </a:xfrm>
            <a:prstGeom prst="ellipse">
              <a:avLst/>
            </a:prstGeom>
            <a:solidFill>
              <a:srgbClr val="FFC00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BE5BFF2A-5E7C-BE7D-C8D3-8E359F397534}"/>
                </a:ext>
              </a:extLst>
            </p:cNvPr>
            <p:cNvSpPr>
              <a:spLocks noChangeAspect="1"/>
            </p:cNvSpPr>
            <p:nvPr/>
          </p:nvSpPr>
          <p:spPr>
            <a:xfrm>
              <a:off x="4180888" y="2499577"/>
              <a:ext cx="1704914" cy="1704914"/>
            </a:xfrm>
            <a:prstGeom prst="ellipse">
              <a:avLst/>
            </a:prstGeom>
            <a:solidFill>
              <a:srgbClr val="FF000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22FAA3E0-FAA2-4529-8246-C165E8CFE3D6}"/>
                </a:ext>
              </a:extLst>
            </p:cNvPr>
            <p:cNvSpPr>
              <a:spLocks noChangeAspect="1"/>
            </p:cNvSpPr>
            <p:nvPr/>
          </p:nvSpPr>
          <p:spPr>
            <a:xfrm>
              <a:off x="4338955" y="1988414"/>
              <a:ext cx="1704914" cy="1704914"/>
            </a:xfrm>
            <a:prstGeom prst="ellipse">
              <a:avLst/>
            </a:prstGeom>
            <a:solidFill>
              <a:srgbClr val="FF0000">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A5EAE2F5-68D7-534B-2519-077B4339E29F}"/>
                </a:ext>
              </a:extLst>
            </p:cNvPr>
            <p:cNvSpPr>
              <a:spLocks noChangeAspect="1"/>
            </p:cNvSpPr>
            <p:nvPr/>
          </p:nvSpPr>
          <p:spPr>
            <a:xfrm>
              <a:off x="4744711" y="1690728"/>
              <a:ext cx="1704914" cy="1704914"/>
            </a:xfrm>
            <a:prstGeom prst="ellipse">
              <a:avLst/>
            </a:prstGeom>
            <a:solidFill>
              <a:srgbClr val="FF2F92">
                <a:alpha val="34000"/>
              </a:srgbClr>
            </a:solidFill>
            <a:ln w="25400">
              <a:solidFill>
                <a:schemeClr val="tx1">
                  <a:alpha val="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1" name="TextBox 20">
            <a:extLst>
              <a:ext uri="{FF2B5EF4-FFF2-40B4-BE49-F238E27FC236}">
                <a16:creationId xmlns:a16="http://schemas.microsoft.com/office/drawing/2014/main" id="{4824F926-AF2A-2F28-6D29-039F18760A78}"/>
              </a:ext>
            </a:extLst>
          </p:cNvPr>
          <p:cNvSpPr txBox="1"/>
          <p:nvPr/>
        </p:nvSpPr>
        <p:spPr>
          <a:xfrm>
            <a:off x="1263585" y="3098802"/>
            <a:ext cx="2736437" cy="492443"/>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glow rad="25400">
                    <a:prstClr val="white"/>
                  </a:glow>
                </a:effectLst>
                <a:uLnTx/>
                <a:uFillTx/>
                <a:latin typeface="Arial" panose="020B0604020202020204" pitchFamily="34" charset="0"/>
                <a:ea typeface="+mn-ea"/>
                <a:cs typeface="Arial" panose="020B0604020202020204" pitchFamily="34" charset="0"/>
              </a:rPr>
              <a:t>Disability</a:t>
            </a:r>
          </a:p>
        </p:txBody>
      </p:sp>
      <p:sp>
        <p:nvSpPr>
          <p:cNvPr id="25" name="TextBox 24">
            <a:extLst>
              <a:ext uri="{FF2B5EF4-FFF2-40B4-BE49-F238E27FC236}">
                <a16:creationId xmlns:a16="http://schemas.microsoft.com/office/drawing/2014/main" id="{F51ACC64-3443-5FD3-626F-3D78096F792D}"/>
              </a:ext>
            </a:extLst>
          </p:cNvPr>
          <p:cNvSpPr txBox="1"/>
          <p:nvPr/>
        </p:nvSpPr>
        <p:spPr>
          <a:xfrm>
            <a:off x="458548" y="1414535"/>
            <a:ext cx="2818985" cy="492443"/>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srgbClr val="3F3F3F"/>
                </a:solidFill>
                <a:effectLst>
                  <a:glow rad="25400">
                    <a:prstClr val="white"/>
                  </a:glow>
                </a:effectLst>
                <a:uLnTx/>
                <a:uFillTx/>
                <a:latin typeface="Arial"/>
                <a:ea typeface="+mn-ea"/>
                <a:cs typeface="Arial"/>
              </a:rPr>
              <a:t>Socioeconomic</a:t>
            </a:r>
            <a:endParaRPr kumimoji="0" lang="en-US" sz="3200" b="0" i="0" u="none" strike="noStrike" kern="1200" cap="none" spc="0" normalizeH="0" baseline="0" noProof="0">
              <a:ln>
                <a:noFill/>
              </a:ln>
              <a:solidFill>
                <a:srgbClr val="3F3F3F"/>
              </a:solidFill>
              <a:effectLst>
                <a:glow rad="25400">
                  <a:prstClr val="white"/>
                </a:glow>
              </a:effectLst>
              <a:uLnTx/>
              <a:uFillTx/>
              <a:latin typeface="Arial" panose="020B0604020202020204" pitchFamily="34" charset="0"/>
              <a:ea typeface="+mn-ea"/>
              <a:cs typeface="Arial" panose="020B0604020202020204" pitchFamily="34" charset="0"/>
            </a:endParaRPr>
          </a:p>
        </p:txBody>
      </p:sp>
      <p:sp>
        <p:nvSpPr>
          <p:cNvPr id="27" name="TextBox 26">
            <a:extLst>
              <a:ext uri="{FF2B5EF4-FFF2-40B4-BE49-F238E27FC236}">
                <a16:creationId xmlns:a16="http://schemas.microsoft.com/office/drawing/2014/main" id="{72AC0247-4AD8-70E4-A68F-CED0BE5ABEA8}"/>
              </a:ext>
            </a:extLst>
          </p:cNvPr>
          <p:cNvSpPr txBox="1"/>
          <p:nvPr/>
        </p:nvSpPr>
        <p:spPr>
          <a:xfrm>
            <a:off x="3042452" y="459444"/>
            <a:ext cx="2186148" cy="492443"/>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srgbClr val="3F3F3F"/>
                </a:solidFill>
                <a:effectLst>
                  <a:glow rad="25400">
                    <a:prstClr val="white"/>
                  </a:glow>
                </a:effectLst>
                <a:uLnTx/>
                <a:uFillTx/>
                <a:latin typeface="Arial"/>
                <a:ea typeface="+mn-ea"/>
                <a:cs typeface="Arial"/>
              </a:rPr>
              <a:t>Linguistic</a:t>
            </a:r>
          </a:p>
        </p:txBody>
      </p:sp>
      <p:sp>
        <p:nvSpPr>
          <p:cNvPr id="31" name="TextBox 30">
            <a:extLst>
              <a:ext uri="{FF2B5EF4-FFF2-40B4-BE49-F238E27FC236}">
                <a16:creationId xmlns:a16="http://schemas.microsoft.com/office/drawing/2014/main" id="{FAAA1EFE-5D1E-F2C3-6BA9-533756C47902}"/>
              </a:ext>
            </a:extLst>
          </p:cNvPr>
          <p:cNvSpPr txBox="1"/>
          <p:nvPr/>
        </p:nvSpPr>
        <p:spPr>
          <a:xfrm>
            <a:off x="6824273" y="401047"/>
            <a:ext cx="3002576" cy="492443"/>
          </a:xfrm>
          <a:prstGeom prst="rect">
            <a:avLst/>
          </a:prstGeom>
          <a:noFill/>
        </p:spPr>
        <p:txBody>
          <a:bodyPr wrap="square" lIns="0" tIns="0" rIns="0" bIns="0" rtlCol="0" anchor="t">
            <a:spAutoFit/>
          </a:bodyPr>
          <a:lstStyle/>
          <a:p>
            <a:pPr>
              <a:defRPr/>
            </a:pPr>
            <a:r>
              <a:rPr lang="en-US" sz="3200" dirty="0">
                <a:solidFill>
                  <a:srgbClr val="3F3F3F"/>
                </a:solidFill>
                <a:effectLst>
                  <a:glow rad="25400">
                    <a:prstClr val="white"/>
                  </a:glow>
                </a:effectLst>
                <a:latin typeface="Arial"/>
                <a:cs typeface="Arial"/>
              </a:rPr>
              <a:t>Religion / Belief</a:t>
            </a:r>
            <a:endParaRPr kumimoji="0" lang="en-US" sz="3200" b="0" i="0" u="none" strike="noStrike" kern="1200" cap="none" spc="0" normalizeH="0" baseline="0" noProof="0" dirty="0">
              <a:ln>
                <a:noFill/>
              </a:ln>
              <a:solidFill>
                <a:srgbClr val="3F3F3F"/>
              </a:solidFill>
              <a:effectLst>
                <a:glow rad="25400">
                  <a:prstClr val="white"/>
                </a:glow>
              </a:effectLst>
              <a:uLnTx/>
              <a:uFillTx/>
              <a:latin typeface="Arial" panose="020B0604020202020204" pitchFamily="34" charset="0"/>
              <a:ea typeface="+mn-ea"/>
              <a:cs typeface="Arial" panose="020B0604020202020204" pitchFamily="34" charset="0"/>
            </a:endParaRPr>
          </a:p>
        </p:txBody>
      </p:sp>
      <p:sp>
        <p:nvSpPr>
          <p:cNvPr id="37" name="TextBox 36">
            <a:extLst>
              <a:ext uri="{FF2B5EF4-FFF2-40B4-BE49-F238E27FC236}">
                <a16:creationId xmlns:a16="http://schemas.microsoft.com/office/drawing/2014/main" id="{E7365ED8-A9E2-37BD-60E2-5489F00B4762}"/>
              </a:ext>
            </a:extLst>
          </p:cNvPr>
          <p:cNvSpPr txBox="1"/>
          <p:nvPr/>
        </p:nvSpPr>
        <p:spPr>
          <a:xfrm>
            <a:off x="8871532" y="3101251"/>
            <a:ext cx="2736437" cy="492443"/>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srgbClr val="3F3F3F"/>
                </a:solidFill>
                <a:effectLst>
                  <a:glow rad="25400">
                    <a:prstClr val="white"/>
                  </a:glow>
                </a:effectLst>
                <a:uLnTx/>
                <a:uFillTx/>
                <a:latin typeface="Arial"/>
                <a:ea typeface="+mn-ea"/>
                <a:cs typeface="Arial"/>
              </a:rPr>
              <a:t>Gender/Sex</a:t>
            </a:r>
          </a:p>
        </p:txBody>
      </p:sp>
      <p:sp>
        <p:nvSpPr>
          <p:cNvPr id="39" name="TextBox 38">
            <a:extLst>
              <a:ext uri="{FF2B5EF4-FFF2-40B4-BE49-F238E27FC236}">
                <a16:creationId xmlns:a16="http://schemas.microsoft.com/office/drawing/2014/main" id="{4EC831B6-F05E-7EBB-C877-E2F99DD532C1}"/>
              </a:ext>
            </a:extLst>
          </p:cNvPr>
          <p:cNvSpPr txBox="1"/>
          <p:nvPr/>
        </p:nvSpPr>
        <p:spPr>
          <a:xfrm>
            <a:off x="8222970" y="1416740"/>
            <a:ext cx="3967513" cy="492443"/>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srgbClr val="3F3F3F"/>
                </a:solidFill>
                <a:effectLst>
                  <a:glow rad="25400">
                    <a:prstClr val="white"/>
                  </a:glow>
                </a:effectLst>
                <a:uLnTx/>
                <a:uFillTx/>
                <a:latin typeface="Arial"/>
                <a:ea typeface="+mn-ea"/>
                <a:cs typeface="Arial"/>
              </a:rPr>
              <a:t>Ethnic/Cultural/Racial</a:t>
            </a:r>
            <a:endParaRPr kumimoji="0" lang="en-US" sz="3200" b="0" i="0" u="none" strike="noStrike" kern="1200" cap="none" spc="0" normalizeH="0" baseline="0" noProof="0">
              <a:ln>
                <a:noFill/>
              </a:ln>
              <a:solidFill>
                <a:srgbClr val="3F3F3F"/>
              </a:solidFill>
              <a:effectLst>
                <a:glow rad="25400">
                  <a:prstClr val="white"/>
                </a:glow>
              </a:effectLst>
              <a:uLnTx/>
              <a:uFillTx/>
              <a:latin typeface="Arial" panose="020B0604020202020204" pitchFamily="34" charset="0"/>
              <a:ea typeface="+mn-ea"/>
              <a:cs typeface="Arial" panose="020B0604020202020204" pitchFamily="34" charset="0"/>
            </a:endParaRPr>
          </a:p>
        </p:txBody>
      </p:sp>
      <p:sp>
        <p:nvSpPr>
          <p:cNvPr id="41" name="TextBox 40">
            <a:extLst>
              <a:ext uri="{FF2B5EF4-FFF2-40B4-BE49-F238E27FC236}">
                <a16:creationId xmlns:a16="http://schemas.microsoft.com/office/drawing/2014/main" id="{3D745317-C7B9-2CE6-93C6-AEBD832E79A2}"/>
              </a:ext>
            </a:extLst>
          </p:cNvPr>
          <p:cNvSpPr txBox="1"/>
          <p:nvPr/>
        </p:nvSpPr>
        <p:spPr>
          <a:xfrm>
            <a:off x="8439693" y="4549808"/>
            <a:ext cx="3953460" cy="492443"/>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glow rad="25400">
                    <a:prstClr val="white"/>
                  </a:glow>
                </a:effectLst>
                <a:uLnTx/>
                <a:uFillTx/>
                <a:latin typeface="Arial" panose="020B0604020202020204" pitchFamily="34" charset="0"/>
                <a:ea typeface="+mn-ea"/>
                <a:cs typeface="Arial" panose="020B0604020202020204" pitchFamily="34" charset="0"/>
              </a:rPr>
              <a:t>Sexual Orientation</a:t>
            </a:r>
          </a:p>
        </p:txBody>
      </p:sp>
      <p:sp>
        <p:nvSpPr>
          <p:cNvPr id="43" name="TextBox 42">
            <a:extLst>
              <a:ext uri="{FF2B5EF4-FFF2-40B4-BE49-F238E27FC236}">
                <a16:creationId xmlns:a16="http://schemas.microsoft.com/office/drawing/2014/main" id="{FE69965B-3EF7-FB19-0FA8-0D6983806BFD}"/>
              </a:ext>
            </a:extLst>
          </p:cNvPr>
          <p:cNvSpPr txBox="1"/>
          <p:nvPr/>
        </p:nvSpPr>
        <p:spPr>
          <a:xfrm>
            <a:off x="7188574" y="5543747"/>
            <a:ext cx="1485254" cy="492443"/>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srgbClr val="3F3F3F"/>
                </a:solidFill>
                <a:effectLst>
                  <a:glow rad="25400">
                    <a:prstClr val="white"/>
                  </a:glow>
                </a:effectLst>
                <a:uLnTx/>
                <a:uFillTx/>
                <a:latin typeface="Arial" panose="020B0604020202020204" pitchFamily="34" charset="0"/>
                <a:ea typeface="+mn-ea"/>
                <a:cs typeface="Arial" panose="020B0604020202020204" pitchFamily="34" charset="0"/>
              </a:rPr>
              <a:t>Family</a:t>
            </a:r>
          </a:p>
        </p:txBody>
      </p:sp>
      <p:sp>
        <p:nvSpPr>
          <p:cNvPr id="45" name="TextBox 44">
            <a:extLst>
              <a:ext uri="{FF2B5EF4-FFF2-40B4-BE49-F238E27FC236}">
                <a16:creationId xmlns:a16="http://schemas.microsoft.com/office/drawing/2014/main" id="{CE4C13D1-5114-3EA7-292D-16B2212848AA}"/>
              </a:ext>
            </a:extLst>
          </p:cNvPr>
          <p:cNvSpPr txBox="1"/>
          <p:nvPr/>
        </p:nvSpPr>
        <p:spPr>
          <a:xfrm>
            <a:off x="3884307" y="5621741"/>
            <a:ext cx="986825" cy="492443"/>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glow rad="25400">
                    <a:prstClr val="white"/>
                  </a:glow>
                </a:effectLst>
                <a:uLnTx/>
                <a:uFillTx/>
                <a:latin typeface="Arial" panose="020B0604020202020204" pitchFamily="34" charset="0"/>
                <a:ea typeface="+mn-ea"/>
                <a:cs typeface="Arial" panose="020B0604020202020204" pitchFamily="34" charset="0"/>
              </a:rPr>
              <a:t>Age</a:t>
            </a:r>
          </a:p>
        </p:txBody>
      </p:sp>
      <p:sp>
        <p:nvSpPr>
          <p:cNvPr id="47" name="TextBox 46">
            <a:extLst>
              <a:ext uri="{FF2B5EF4-FFF2-40B4-BE49-F238E27FC236}">
                <a16:creationId xmlns:a16="http://schemas.microsoft.com/office/drawing/2014/main" id="{5A9B8780-E3ED-7A2E-4C48-735D52469CCB}"/>
              </a:ext>
            </a:extLst>
          </p:cNvPr>
          <p:cNvSpPr txBox="1"/>
          <p:nvPr/>
        </p:nvSpPr>
        <p:spPr>
          <a:xfrm>
            <a:off x="341121" y="4554463"/>
            <a:ext cx="3247646" cy="492443"/>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glow rad="25400">
                    <a:prstClr val="white"/>
                  </a:glow>
                </a:effectLst>
                <a:uLnTx/>
                <a:uFillTx/>
                <a:latin typeface="Arial" panose="020B0604020202020204" pitchFamily="34" charset="0"/>
                <a:ea typeface="+mn-ea"/>
                <a:cs typeface="Arial" panose="020B0604020202020204" pitchFamily="34" charset="0"/>
              </a:rPr>
              <a:t>Neurodiversity</a:t>
            </a:r>
          </a:p>
        </p:txBody>
      </p:sp>
      <p:sp>
        <p:nvSpPr>
          <p:cNvPr id="3" name="Title 2">
            <a:extLst>
              <a:ext uri="{FF2B5EF4-FFF2-40B4-BE49-F238E27FC236}">
                <a16:creationId xmlns:a16="http://schemas.microsoft.com/office/drawing/2014/main" id="{BD86FCB1-A5BB-0E6D-41EB-402AD3EAB2D7}"/>
              </a:ext>
            </a:extLst>
          </p:cNvPr>
          <p:cNvSpPr txBox="1">
            <a:spLocks noGrp="1"/>
          </p:cNvSpPr>
          <p:nvPr>
            <p:ph type="title" idx="4294967295"/>
          </p:nvPr>
        </p:nvSpPr>
        <p:spPr>
          <a:xfrm>
            <a:off x="4595005" y="2725947"/>
            <a:ext cx="3016369" cy="92333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a:ln>
                  <a:noFill/>
                </a:ln>
                <a:solidFill>
                  <a:srgbClr val="262626"/>
                </a:solidFill>
                <a:effectLst/>
                <a:uLnTx/>
                <a:uFillTx/>
                <a:latin typeface="+mn-lt"/>
                <a:ea typeface="+mn-ea"/>
                <a:cs typeface="Arial"/>
              </a:rPr>
              <a:t>Diversity</a:t>
            </a:r>
            <a:endParaRPr kumimoji="0" lang="en-US" sz="1800" b="0" i="0" u="none" strike="noStrike" kern="1200" cap="none" spc="0" normalizeH="0" baseline="0" noProof="0">
              <a:ln>
                <a:noFill/>
              </a:ln>
              <a:solidFill>
                <a:srgbClr val="262626"/>
              </a:solidFill>
              <a:effectLst/>
              <a:uLnTx/>
              <a:uFillTx/>
              <a:latin typeface="+mn-lt"/>
              <a:ea typeface="+mn-ea"/>
              <a:cs typeface="+mn-cs"/>
            </a:endParaRPr>
          </a:p>
        </p:txBody>
      </p:sp>
    </p:spTree>
    <p:extLst>
      <p:ext uri="{BB962C8B-B14F-4D97-AF65-F5344CB8AC3E}">
        <p14:creationId xmlns:p14="http://schemas.microsoft.com/office/powerpoint/2010/main" val="916157237"/>
      </p:ext>
    </p:extLst>
  </p:cSld>
  <p:clrMapOvr>
    <a:masterClrMapping/>
  </p:clrMapOvr>
</p:sld>
</file>

<file path=ppt/theme/theme1.xml><?xml version="1.0" encoding="utf-8"?>
<a:theme xmlns:a="http://schemas.openxmlformats.org/drawingml/2006/main" name="Powerpoint_templat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C8A5"/>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FFFFFF"/>
        </a:dk1>
        <a:lt1>
          <a:srgbClr val="FFFFFF"/>
        </a:lt1>
        <a:dk2>
          <a:srgbClr val="FFFFFF"/>
        </a:dk2>
        <a:lt2>
          <a:srgbClr val="808080"/>
        </a:lt2>
        <a:accent1>
          <a:srgbClr val="009BAA"/>
        </a:accent1>
        <a:accent2>
          <a:srgbClr val="B2D235"/>
        </a:accent2>
        <a:accent3>
          <a:srgbClr val="FFFFFF"/>
        </a:accent3>
        <a:accent4>
          <a:srgbClr val="DADADA"/>
        </a:accent4>
        <a:accent5>
          <a:srgbClr val="AACBD2"/>
        </a:accent5>
        <a:accent6>
          <a:srgbClr val="A1BE2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E607A103A348F4B8DE30DB8BCF09D6B" ma:contentTypeVersion="17" ma:contentTypeDescription="Create a new document." ma:contentTypeScope="" ma:versionID="3adf5da0a17c32b0640e1756946f2374">
  <xsd:schema xmlns:xsd="http://www.w3.org/2001/XMLSchema" xmlns:xs="http://www.w3.org/2001/XMLSchema" xmlns:p="http://schemas.microsoft.com/office/2006/metadata/properties" xmlns:ns2="a051077f-6078-4466-a38f-b6d930d916b1" xmlns:ns3="07478566-c77e-4a5d-9cf3-8b922a5f4212" targetNamespace="http://schemas.microsoft.com/office/2006/metadata/properties" ma:root="true" ma:fieldsID="2c8b6b8c4243c82cef970e159f43ff8e" ns2:_="" ns3:_="">
    <xsd:import namespace="a051077f-6078-4466-a38f-b6d930d916b1"/>
    <xsd:import namespace="07478566-c77e-4a5d-9cf3-8b922a5f421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51077f-6078-4466-a38f-b6d930d916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7478566-c77e-4a5d-9cf3-8b922a5f42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344a44f-f91e-4cc6-a2d5-5690c0471061}" ma:internalName="TaxCatchAll" ma:showField="CatchAllData" ma:web="07478566-c77e-4a5d-9cf3-8b922a5f42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etadata xmlns="http://www.objective.com/ecm/document/metadata/53D26341A57B383EE0540010E0463CCA" version="1.0.0">
  <systemFields>
    <field name="Objective-Id">
      <value order="0">A21498026</value>
    </field>
    <field name="Objective-Title">
      <value order="0">ES PP Template</value>
    </field>
    <field name="Objective-Description">
      <value order="0"/>
    </field>
    <field name="Objective-CreationStamp">
      <value order="0">2018-07-03T15:47:18Z</value>
    </field>
    <field name="Objective-IsApproved">
      <value order="0">false</value>
    </field>
    <field name="Objective-IsPublished">
      <value order="0">false</value>
    </field>
    <field name="Objective-DatePublished">
      <value order="0"/>
    </field>
    <field name="Objective-ModificationStamp">
      <value order="0">2018-07-03T15:47:33Z</value>
    </field>
    <field name="Objective-Owner">
      <value order="0">Gore, Hazel H (Z612349)</value>
    </field>
    <field name="Objective-Path">
      <value order="0">Objective Global Folder:SG File Plan:Administration:Corporate strategy:Communications:General: Communications:Education Scotland: Communications: Branding and Templates: 2016-2021</value>
    </field>
    <field name="Objective-Parent">
      <value order="0">Education Scotland: Communications: Branding and Templates: 2016-2021</value>
    </field>
    <field name="Objective-State">
      <value order="0">Being Drafted</value>
    </field>
    <field name="Objective-VersionId">
      <value order="0">vA30249846</value>
    </field>
    <field name="Objective-Version">
      <value order="0">0.2</value>
    </field>
    <field name="Objective-VersionNumber">
      <value order="0">2</value>
    </field>
    <field name="Objective-VersionComment">
      <value order="0"/>
    </field>
    <field name="Objective-FileNumber">
      <value order="0">qA635530</value>
    </field>
    <field name="Objective-Classification">
      <value order="0">OFFICIAL</value>
    </field>
    <field name="Objective-Caveats">
      <value order="0">Caveat for access to SG Fileplan</value>
    </field>
  </systemFields>
  <catalogues>
    <catalogue name="Document Type Catalogue" type="type" ori="id:cA35">
      <field name="Objective-Connect Creator">
        <value order="0"/>
      </field>
      <field name="Objective-Date Received">
        <value order="0"/>
      </field>
      <field name="Objective-Date of Original">
        <value order="0"/>
      </field>
      <field name="Objective-SG Web Publication - Category">
        <value order="0"/>
      </field>
      <field name="Objective-SG Web Publication - Category 2 Classification">
        <value order="0"/>
      </field>
    </catalogue>
  </catalogues>
</metadata>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a051077f-6078-4466-a38f-b6d930d916b1">
      <Terms xmlns="http://schemas.microsoft.com/office/infopath/2007/PartnerControls"/>
    </lcf76f155ced4ddcb4097134ff3c332f>
    <TaxCatchAll xmlns="07478566-c77e-4a5d-9cf3-8b922a5f4212" xsi:nil="true"/>
  </documentManagement>
</p:properties>
</file>

<file path=customXml/itemProps1.xml><?xml version="1.0" encoding="utf-8"?>
<ds:datastoreItem xmlns:ds="http://schemas.openxmlformats.org/officeDocument/2006/customXml" ds:itemID="{FE75B553-2AE0-4B0C-913C-4B15DEBD22D7}">
  <ds:schemaRefs>
    <ds:schemaRef ds:uri="http://schemas.microsoft.com/sharepoint/v3/contenttype/forms"/>
  </ds:schemaRefs>
</ds:datastoreItem>
</file>

<file path=customXml/itemProps2.xml><?xml version="1.0" encoding="utf-8"?>
<ds:datastoreItem xmlns:ds="http://schemas.openxmlformats.org/officeDocument/2006/customXml" ds:itemID="{5C148F23-393F-43B0-B244-23B061C639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51077f-6078-4466-a38f-b6d930d916b1"/>
    <ds:schemaRef ds:uri="07478566-c77e-4a5d-9cf3-8b922a5f42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customXml/itemProps4.xml><?xml version="1.0" encoding="utf-8"?>
<ds:datastoreItem xmlns:ds="http://schemas.openxmlformats.org/officeDocument/2006/customXml" ds:itemID="{D7967039-C71A-4B84-9858-0728C216CC08}">
  <ds:schemaRefs>
    <ds:schemaRef ds:uri="07478566-c77e-4a5d-9cf3-8b922a5f4212"/>
    <ds:schemaRef ds:uri="http://schemas.microsoft.com/office/2006/metadata/properties"/>
    <ds:schemaRef ds:uri="http://www.w3.org/XML/1998/namespace"/>
    <ds:schemaRef ds:uri="http://purl.org/dc/elements/1.1/"/>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a051077f-6078-4466-a38f-b6d930d916b1"/>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ES PP Template</Template>
  <TotalTime>0</TotalTime>
  <Words>4065</Words>
  <Application>Microsoft Office PowerPoint</Application>
  <PresentationFormat>Widescreen</PresentationFormat>
  <Paragraphs>308</Paragraphs>
  <Slides>18</Slides>
  <Notes>18</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18</vt:i4>
      </vt:variant>
    </vt:vector>
  </HeadingPairs>
  <TitlesOfParts>
    <vt:vector size="30" baseType="lpstr">
      <vt:lpstr>Arial</vt:lpstr>
      <vt:lpstr>Arial,Sans-Serif</vt:lpstr>
      <vt:lpstr>Calibri</vt:lpstr>
      <vt:lpstr>Calibri Light</vt:lpstr>
      <vt:lpstr>itc-avant-garde-gothic-pro</vt:lpstr>
      <vt:lpstr>Lucida Grande</vt:lpstr>
      <vt:lpstr>Segoe UI</vt:lpstr>
      <vt:lpstr>Symbol</vt:lpstr>
      <vt:lpstr>Symbol,Sans-Serif</vt:lpstr>
      <vt:lpstr>Wingdings</vt:lpstr>
      <vt:lpstr>Powerpoint_template</vt:lpstr>
      <vt:lpstr>Office Theme</vt:lpstr>
      <vt:lpstr>Inclusion, Wellbeing and Equalities Professional Learning Framework  Mirrors and Windows: Diversity in the Curriculum  Level – Informed </vt:lpstr>
      <vt:lpstr>How to use this resource</vt:lpstr>
      <vt:lpstr>Inclusion, Wellbeing and Equalities  Professional Learning Framework</vt:lpstr>
      <vt:lpstr>National Model for Professional Learning</vt:lpstr>
      <vt:lpstr>Welcome </vt:lpstr>
      <vt:lpstr>Scotland’s Curriculum: Totality of Learning Experiences</vt:lpstr>
      <vt:lpstr> When Diversity is Lacking in the Curriculum </vt:lpstr>
      <vt:lpstr>What do we mean by "diversity"  and "diverse people"?</vt:lpstr>
      <vt:lpstr>Diversity</vt:lpstr>
      <vt:lpstr>Normalising  Diversity</vt:lpstr>
      <vt:lpstr>Mirrors and Windows</vt:lpstr>
      <vt:lpstr>Mirrors: Learners See Themselves</vt:lpstr>
      <vt:lpstr>Windows: Learning and Normalising Diversity </vt:lpstr>
      <vt:lpstr>Distorted Mirrors and Windows</vt:lpstr>
      <vt:lpstr>Where are the Diverse Mirrors and Windows in your Curriculum?</vt:lpstr>
      <vt:lpstr>Reflection</vt:lpstr>
      <vt:lpstr>We value your feedback</vt:lpstr>
      <vt:lpstr>For Scotland's learners, with Scotland's educators Do luchd-ionnsachaidh na h-Alba, le luchd-foghlaim Alba </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Mirrors and Windows: Diversity in the Curriculum</dc:title>
  <dc:creator>Gore H (Hazel)</dc:creator>
  <cp:lastModifiedBy>Jeremy Stevenson</cp:lastModifiedBy>
  <cp:revision>158</cp:revision>
  <cp:lastPrinted>2014-02-19T15:05:01Z</cp:lastPrinted>
  <dcterms:created xsi:type="dcterms:W3CDTF">2019-01-11T13:27:44Z</dcterms:created>
  <dcterms:modified xsi:type="dcterms:W3CDTF">2024-03-08T15:42:48Z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0x0101004E607A103A348F4B8DE30DB8BCF09D6B</vt:lpwstr>
  </property>
  <property fmtid="{D5CDD505-2E9C-101B-9397-08002B2CF9AE}" pid="3" name="_dlc_DocIdItemGuid">
    <vt:lpwstr>c74d0d01-22fa-4460-a599-e806a271597e</vt:lpwstr>
  </property>
  <property fmtid="{D5CDD505-2E9C-101B-9397-08002B2CF9AE}" pid="4" name="Objective-Id">
    <vt:lpwstr>A21498026</vt:lpwstr>
  </property>
  <property fmtid="{D5CDD505-2E9C-101B-9397-08002B2CF9AE}" pid="5" name="Objective-Title">
    <vt:lpwstr>ES PP Template</vt:lpwstr>
  </property>
  <property fmtid="{D5CDD505-2E9C-101B-9397-08002B2CF9AE}" pid="6" name="Objective-Description">
    <vt:lpwstr/>
  </property>
  <property fmtid="{D5CDD505-2E9C-101B-9397-08002B2CF9AE}" pid="7" name="Objective-CreationStamp">
    <vt:filetime>2018-07-03T15:47:23Z</vt:filetime>
  </property>
  <property fmtid="{D5CDD505-2E9C-101B-9397-08002B2CF9AE}" pid="8" name="Objective-IsApproved">
    <vt:bool>false</vt:bool>
  </property>
  <property fmtid="{D5CDD505-2E9C-101B-9397-08002B2CF9AE}" pid="9" name="Objective-IsPublished">
    <vt:bool>false</vt:bool>
  </property>
  <property fmtid="{D5CDD505-2E9C-101B-9397-08002B2CF9AE}" pid="10" name="Objective-DatePublished">
    <vt:lpwstr/>
  </property>
  <property fmtid="{D5CDD505-2E9C-101B-9397-08002B2CF9AE}" pid="11" name="Objective-ModificationStamp">
    <vt:filetime>2018-07-18T13:20:05Z</vt:filetime>
  </property>
  <property fmtid="{D5CDD505-2E9C-101B-9397-08002B2CF9AE}" pid="12" name="Objective-Owner">
    <vt:lpwstr>Gore, Hazel H (Z612349)</vt:lpwstr>
  </property>
  <property fmtid="{D5CDD505-2E9C-101B-9397-08002B2CF9AE}" pid="13" name="Objective-Path">
    <vt:lpwstr>Objective Global Folder:SG File Plan:Administration:Corporate strategy:Communications:General: Communications:Education Scotland: Communications: Branding and Templates: 2016-2021:</vt:lpwstr>
  </property>
  <property fmtid="{D5CDD505-2E9C-101B-9397-08002B2CF9AE}" pid="14" name="Objective-Parent">
    <vt:lpwstr>Education Scotland: Communications: Branding and Templates: 2016-2021</vt:lpwstr>
  </property>
  <property fmtid="{D5CDD505-2E9C-101B-9397-08002B2CF9AE}" pid="15" name="Objective-State">
    <vt:lpwstr>Being Drafted</vt:lpwstr>
  </property>
  <property fmtid="{D5CDD505-2E9C-101B-9397-08002B2CF9AE}" pid="16" name="Objective-VersionId">
    <vt:lpwstr>vA30249846</vt:lpwstr>
  </property>
  <property fmtid="{D5CDD505-2E9C-101B-9397-08002B2CF9AE}" pid="17" name="Objective-Version">
    <vt:lpwstr>0.2</vt:lpwstr>
  </property>
  <property fmtid="{D5CDD505-2E9C-101B-9397-08002B2CF9AE}" pid="18" name="Objective-VersionNumber">
    <vt:r8>2</vt:r8>
  </property>
  <property fmtid="{D5CDD505-2E9C-101B-9397-08002B2CF9AE}" pid="19" name="Objective-VersionComment">
    <vt:lpwstr>Version 2</vt:lpwstr>
  </property>
  <property fmtid="{D5CDD505-2E9C-101B-9397-08002B2CF9AE}" pid="20" name="Objective-FileNumber">
    <vt:lpwstr/>
  </property>
  <property fmtid="{D5CDD505-2E9C-101B-9397-08002B2CF9AE}" pid="21" name="Objective-Classification">
    <vt:lpwstr>[Inherited - OFFICIAL]</vt:lpwstr>
  </property>
  <property fmtid="{D5CDD505-2E9C-101B-9397-08002B2CF9AE}" pid="22" name="Objective-Caveats">
    <vt:lpwstr/>
  </property>
  <property fmtid="{D5CDD505-2E9C-101B-9397-08002B2CF9AE}" pid="23" name="Objective-Connect Creator">
    <vt:lpwstr/>
  </property>
  <property fmtid="{D5CDD505-2E9C-101B-9397-08002B2CF9AE}" pid="24" name="Objective-Date Received">
    <vt:lpwstr/>
  </property>
  <property fmtid="{D5CDD505-2E9C-101B-9397-08002B2CF9AE}" pid="25" name="Objective-Date of Original">
    <vt:lpwstr/>
  </property>
  <property fmtid="{D5CDD505-2E9C-101B-9397-08002B2CF9AE}" pid="26" name="Objective-SG Web Publication - Category">
    <vt:lpwstr/>
  </property>
  <property fmtid="{D5CDD505-2E9C-101B-9397-08002B2CF9AE}" pid="27" name="Objective-SG Web Publication - Category 2 Classification">
    <vt:lpwstr/>
  </property>
  <property fmtid="{D5CDD505-2E9C-101B-9397-08002B2CF9AE}" pid="28" name="Objective-Comment">
    <vt:lpwstr/>
  </property>
  <property fmtid="{D5CDD505-2E9C-101B-9397-08002B2CF9AE}" pid="29" name="Objective-Date of Original [system]">
    <vt:lpwstr/>
  </property>
  <property fmtid="{D5CDD505-2E9C-101B-9397-08002B2CF9AE}" pid="30" name="Objective-Date Received [system]">
    <vt:lpwstr/>
  </property>
  <property fmtid="{D5CDD505-2E9C-101B-9397-08002B2CF9AE}" pid="31" name="Objective-SG Web Publication - Category [system]">
    <vt:lpwstr/>
  </property>
  <property fmtid="{D5CDD505-2E9C-101B-9397-08002B2CF9AE}" pid="32" name="Objective-SG Web Publication - Category 2 Classification [system]">
    <vt:lpwstr/>
  </property>
  <property fmtid="{D5CDD505-2E9C-101B-9397-08002B2CF9AE}" pid="33" name="Objective-Connect Creator [system]">
    <vt:lpwstr/>
  </property>
  <property fmtid="{D5CDD505-2E9C-101B-9397-08002B2CF9AE}" pid="34" name="MediaServiceImageTags">
    <vt:lpwstr/>
  </property>
</Properties>
</file>