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4"/>
  </p:notesMasterIdLst>
  <p:handoutMasterIdLst>
    <p:handoutMasterId r:id="rId35"/>
  </p:handoutMasterIdLst>
  <p:sldIdLst>
    <p:sldId id="291" r:id="rId6"/>
    <p:sldId id="269" r:id="rId7"/>
    <p:sldId id="270" r:id="rId8"/>
    <p:sldId id="293" r:id="rId9"/>
    <p:sldId id="294" r:id="rId10"/>
    <p:sldId id="273" r:id="rId11"/>
    <p:sldId id="274" r:id="rId12"/>
    <p:sldId id="296" r:id="rId13"/>
    <p:sldId id="275" r:id="rId14"/>
    <p:sldId id="297" r:id="rId15"/>
    <p:sldId id="298" r:id="rId16"/>
    <p:sldId id="279" r:id="rId17"/>
    <p:sldId id="302" r:id="rId18"/>
    <p:sldId id="280" r:id="rId19"/>
    <p:sldId id="281" r:id="rId20"/>
    <p:sldId id="282" r:id="rId21"/>
    <p:sldId id="283" r:id="rId22"/>
    <p:sldId id="285" r:id="rId23"/>
    <p:sldId id="286" r:id="rId24"/>
    <p:sldId id="284" r:id="rId25"/>
    <p:sldId id="299" r:id="rId26"/>
    <p:sldId id="300" r:id="rId27"/>
    <p:sldId id="301" r:id="rId28"/>
    <p:sldId id="276" r:id="rId29"/>
    <p:sldId id="277" r:id="rId30"/>
    <p:sldId id="278" r:id="rId31"/>
    <p:sldId id="288" r:id="rId32"/>
    <p:sldId id="292"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54" autoAdjust="0"/>
    <p:restoredTop sz="84601" autoAdjust="0"/>
  </p:normalViewPr>
  <p:slideViewPr>
    <p:cSldViewPr snapToGrid="0">
      <p:cViewPr varScale="1">
        <p:scale>
          <a:sx n="92" d="100"/>
          <a:sy n="92" d="100"/>
        </p:scale>
        <p:origin x="-102" y="-498"/>
      </p:cViewPr>
      <p:guideLst>
        <p:guide orient="horz" pos="2160"/>
        <p:guide pos="3840"/>
      </p:guideLst>
    </p:cSldViewPr>
  </p:slideViewPr>
  <p:outlineViewPr>
    <p:cViewPr>
      <p:scale>
        <a:sx n="33" d="100"/>
        <a:sy n="33" d="100"/>
      </p:scale>
      <p:origin x="0" y="472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0" d="100"/>
          <a:sy n="80" d="100"/>
        </p:scale>
        <p:origin x="-207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40114-8AE9-49EC-B096-7A943D025852}"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GB"/>
        </a:p>
      </dgm:t>
    </dgm:pt>
    <dgm:pt modelId="{5215C0C2-9151-4CDA-8EEA-797A9F5E3F90}">
      <dgm:prSet phldrT="[Text]"/>
      <dgm:spPr/>
      <dgm:t>
        <a:bodyPr/>
        <a:lstStyle/>
        <a:p>
          <a:r>
            <a:rPr lang="en-GB" dirty="0" smtClean="0"/>
            <a:t>Values</a:t>
          </a:r>
          <a:endParaRPr lang="en-GB" dirty="0"/>
        </a:p>
      </dgm:t>
    </dgm:pt>
    <dgm:pt modelId="{95E44FA4-BCAC-480E-A02E-B678A7B1C4A2}" type="parTrans" cxnId="{9054E421-496F-42CC-886D-6E0D1478CD1E}">
      <dgm:prSet/>
      <dgm:spPr/>
      <dgm:t>
        <a:bodyPr/>
        <a:lstStyle/>
        <a:p>
          <a:endParaRPr lang="en-GB"/>
        </a:p>
      </dgm:t>
    </dgm:pt>
    <dgm:pt modelId="{F62DF0BB-37CD-43F7-A62F-F170B0F43213}" type="sibTrans" cxnId="{9054E421-496F-42CC-886D-6E0D1478CD1E}">
      <dgm:prSet/>
      <dgm:spPr/>
      <dgm:t>
        <a:bodyPr/>
        <a:lstStyle/>
        <a:p>
          <a:endParaRPr lang="en-GB"/>
        </a:p>
      </dgm:t>
    </dgm:pt>
    <dgm:pt modelId="{441D778D-DF5E-4657-84EE-A9F4958E2889}">
      <dgm:prSet phldrT="[Text]" custT="1"/>
      <dgm:spPr/>
      <dgm:t>
        <a:bodyPr/>
        <a:lstStyle/>
        <a:p>
          <a:r>
            <a:rPr lang="en-GB" sz="2400" dirty="0" smtClean="0"/>
            <a:t>Parents’ /Carers’</a:t>
          </a:r>
        </a:p>
        <a:p>
          <a:r>
            <a:rPr lang="en-GB" sz="2400" dirty="0" smtClean="0"/>
            <a:t>views</a:t>
          </a:r>
          <a:endParaRPr lang="en-GB" sz="2400" dirty="0"/>
        </a:p>
      </dgm:t>
    </dgm:pt>
    <dgm:pt modelId="{ADC7B2C3-C06B-4990-80CE-DA0F7E37BFF8}" type="parTrans" cxnId="{7A07B81A-D1DE-468C-94B9-54355821C440}">
      <dgm:prSet/>
      <dgm:spPr/>
      <dgm:t>
        <a:bodyPr/>
        <a:lstStyle/>
        <a:p>
          <a:endParaRPr lang="en-GB"/>
        </a:p>
      </dgm:t>
    </dgm:pt>
    <dgm:pt modelId="{52D94DC8-AE2F-47C3-BEEB-620312BAAD44}" type="sibTrans" cxnId="{7A07B81A-D1DE-468C-94B9-54355821C440}">
      <dgm:prSet/>
      <dgm:spPr/>
      <dgm:t>
        <a:bodyPr/>
        <a:lstStyle/>
        <a:p>
          <a:endParaRPr lang="en-GB"/>
        </a:p>
      </dgm:t>
    </dgm:pt>
    <dgm:pt modelId="{65B3F7E0-E7F9-4820-94BB-591BEFDC9D8A}">
      <dgm:prSet phldrT="[Text]" custT="1"/>
      <dgm:spPr/>
      <dgm:t>
        <a:bodyPr/>
        <a:lstStyle/>
        <a:p>
          <a:r>
            <a:rPr lang="en-GB" sz="2400" dirty="0" smtClean="0"/>
            <a:t>Young people’s views</a:t>
          </a:r>
          <a:endParaRPr lang="en-GB" sz="2400" dirty="0"/>
        </a:p>
      </dgm:t>
    </dgm:pt>
    <dgm:pt modelId="{82A60713-B1FF-44B7-AF9D-BF5D22C4764C}" type="parTrans" cxnId="{CCC7B23F-50D7-44FE-82DA-1F7D7F425ED7}">
      <dgm:prSet/>
      <dgm:spPr/>
      <dgm:t>
        <a:bodyPr/>
        <a:lstStyle/>
        <a:p>
          <a:endParaRPr lang="en-GB"/>
        </a:p>
      </dgm:t>
    </dgm:pt>
    <dgm:pt modelId="{948FC8F0-A403-4EA4-B71F-BE02B5B1440E}" type="sibTrans" cxnId="{CCC7B23F-50D7-44FE-82DA-1F7D7F425ED7}">
      <dgm:prSet/>
      <dgm:spPr/>
      <dgm:t>
        <a:bodyPr/>
        <a:lstStyle/>
        <a:p>
          <a:endParaRPr lang="en-GB"/>
        </a:p>
      </dgm:t>
    </dgm:pt>
    <dgm:pt modelId="{68601718-1E0A-4ABC-B2DF-FE9EF715221A}">
      <dgm:prSet phldrT="[Text]" custT="1"/>
      <dgm:spPr/>
      <dgm:t>
        <a:bodyPr/>
        <a:lstStyle/>
        <a:p>
          <a:r>
            <a:rPr lang="en-GB" sz="2300" dirty="0" smtClean="0"/>
            <a:t>Teacher’s views</a:t>
          </a:r>
          <a:endParaRPr lang="en-GB" sz="2300" dirty="0"/>
        </a:p>
      </dgm:t>
    </dgm:pt>
    <dgm:pt modelId="{27EFC559-3095-4456-AEB4-BF1342CCE286}" type="parTrans" cxnId="{7EDF5033-C619-45D4-ABC9-8ABF1689855D}">
      <dgm:prSet/>
      <dgm:spPr/>
      <dgm:t>
        <a:bodyPr/>
        <a:lstStyle/>
        <a:p>
          <a:endParaRPr lang="en-GB"/>
        </a:p>
      </dgm:t>
    </dgm:pt>
    <dgm:pt modelId="{D61B8EA8-6D84-4FFD-B29A-C803E36D0EF6}" type="sibTrans" cxnId="{7EDF5033-C619-45D4-ABC9-8ABF1689855D}">
      <dgm:prSet/>
      <dgm:spPr/>
      <dgm:t>
        <a:bodyPr/>
        <a:lstStyle/>
        <a:p>
          <a:endParaRPr lang="en-GB"/>
        </a:p>
      </dgm:t>
    </dgm:pt>
    <dgm:pt modelId="{45C8397A-6CEA-425A-A416-AAD358CA61E7}">
      <dgm:prSet phldrT="[Text]" custT="1"/>
      <dgm:spPr/>
      <dgm:t>
        <a:bodyPr/>
        <a:lstStyle/>
        <a:p>
          <a:r>
            <a:rPr lang="en-GB" sz="2400" dirty="0" smtClean="0"/>
            <a:t>Political and social climate</a:t>
          </a:r>
          <a:endParaRPr lang="en-GB" sz="2400" dirty="0"/>
        </a:p>
      </dgm:t>
    </dgm:pt>
    <dgm:pt modelId="{A0F7D5CE-48CD-4413-A6C1-2DEC590F8DD2}" type="parTrans" cxnId="{08097E1B-AAE1-45CC-A16B-E62A96BE1AFF}">
      <dgm:prSet/>
      <dgm:spPr/>
      <dgm:t>
        <a:bodyPr/>
        <a:lstStyle/>
        <a:p>
          <a:endParaRPr lang="en-GB"/>
        </a:p>
      </dgm:t>
    </dgm:pt>
    <dgm:pt modelId="{42DE0899-415A-40D7-BB80-5D142A09EBFE}" type="sibTrans" cxnId="{08097E1B-AAE1-45CC-A16B-E62A96BE1AFF}">
      <dgm:prSet/>
      <dgm:spPr/>
      <dgm:t>
        <a:bodyPr/>
        <a:lstStyle/>
        <a:p>
          <a:endParaRPr lang="en-GB"/>
        </a:p>
      </dgm:t>
    </dgm:pt>
    <dgm:pt modelId="{7386B13A-C8EF-449D-99CA-BE709A3828DD}">
      <dgm:prSet custT="1"/>
      <dgm:spPr/>
      <dgm:t>
        <a:bodyPr/>
        <a:lstStyle/>
        <a:p>
          <a:r>
            <a:rPr lang="en-GB" sz="2400" dirty="0" smtClean="0"/>
            <a:t>School ethos and location</a:t>
          </a:r>
          <a:endParaRPr lang="en-GB" sz="2400" dirty="0"/>
        </a:p>
      </dgm:t>
    </dgm:pt>
    <dgm:pt modelId="{E31A876E-9C62-440E-8ACC-1793B3C31C57}" type="parTrans" cxnId="{529716E8-0075-407D-82CF-C404311B07B0}">
      <dgm:prSet/>
      <dgm:spPr/>
      <dgm:t>
        <a:bodyPr/>
        <a:lstStyle/>
        <a:p>
          <a:endParaRPr lang="en-GB"/>
        </a:p>
      </dgm:t>
    </dgm:pt>
    <dgm:pt modelId="{A6E4633A-0310-40A4-B0E3-E707505E24EB}" type="sibTrans" cxnId="{529716E8-0075-407D-82CF-C404311B07B0}">
      <dgm:prSet/>
      <dgm:spPr/>
      <dgm:t>
        <a:bodyPr/>
        <a:lstStyle/>
        <a:p>
          <a:endParaRPr lang="en-GB"/>
        </a:p>
      </dgm:t>
    </dgm:pt>
    <dgm:pt modelId="{5114C72E-1D09-4E5D-B0FD-963C2E0A8212}">
      <dgm:prSet custT="1"/>
      <dgm:spPr/>
      <dgm:t>
        <a:bodyPr/>
        <a:lstStyle/>
        <a:p>
          <a:r>
            <a:rPr lang="en-GB" sz="2400" dirty="0" smtClean="0"/>
            <a:t>Media</a:t>
          </a:r>
          <a:endParaRPr lang="en-GB" sz="2400" dirty="0"/>
        </a:p>
      </dgm:t>
    </dgm:pt>
    <dgm:pt modelId="{46CE5C1E-85FC-4F41-A4C2-EBE598FDE07B}" type="parTrans" cxnId="{FC209DAE-26D1-4224-9542-F77D37155237}">
      <dgm:prSet/>
      <dgm:spPr/>
      <dgm:t>
        <a:bodyPr/>
        <a:lstStyle/>
        <a:p>
          <a:endParaRPr lang="en-GB"/>
        </a:p>
      </dgm:t>
    </dgm:pt>
    <dgm:pt modelId="{B02CD390-A9B5-4250-913F-D8D824F7E20A}" type="sibTrans" cxnId="{FC209DAE-26D1-4224-9542-F77D37155237}">
      <dgm:prSet/>
      <dgm:spPr/>
      <dgm:t>
        <a:bodyPr/>
        <a:lstStyle/>
        <a:p>
          <a:endParaRPr lang="en-GB"/>
        </a:p>
      </dgm:t>
    </dgm:pt>
    <dgm:pt modelId="{B03A225B-6907-47CF-87DA-C34692EB84DB}" type="pres">
      <dgm:prSet presAssocID="{86540114-8AE9-49EC-B096-7A943D025852}" presName="cycle" presStyleCnt="0">
        <dgm:presLayoutVars>
          <dgm:chMax val="1"/>
          <dgm:dir/>
          <dgm:animLvl val="ctr"/>
          <dgm:resizeHandles val="exact"/>
        </dgm:presLayoutVars>
      </dgm:prSet>
      <dgm:spPr/>
      <dgm:t>
        <a:bodyPr/>
        <a:lstStyle/>
        <a:p>
          <a:endParaRPr lang="en-US"/>
        </a:p>
      </dgm:t>
    </dgm:pt>
    <dgm:pt modelId="{84AFA11C-606D-4DD7-ABA6-FA9F13880A3A}" type="pres">
      <dgm:prSet presAssocID="{5215C0C2-9151-4CDA-8EEA-797A9F5E3F90}" presName="centerShape" presStyleLbl="node0" presStyleIdx="0" presStyleCnt="1" custScaleX="123868" custScaleY="123868"/>
      <dgm:spPr/>
      <dgm:t>
        <a:bodyPr/>
        <a:lstStyle/>
        <a:p>
          <a:endParaRPr lang="en-US"/>
        </a:p>
      </dgm:t>
    </dgm:pt>
    <dgm:pt modelId="{C9A6888C-18C0-4E47-8911-FC3AA7C85B97}" type="pres">
      <dgm:prSet presAssocID="{ADC7B2C3-C06B-4990-80CE-DA0F7E37BFF8}" presName="Name9" presStyleLbl="parChTrans1D2" presStyleIdx="0" presStyleCnt="6"/>
      <dgm:spPr/>
      <dgm:t>
        <a:bodyPr/>
        <a:lstStyle/>
        <a:p>
          <a:endParaRPr lang="en-US"/>
        </a:p>
      </dgm:t>
    </dgm:pt>
    <dgm:pt modelId="{1BE9FBAC-D66F-42BF-9558-CBE797ABE85A}" type="pres">
      <dgm:prSet presAssocID="{ADC7B2C3-C06B-4990-80CE-DA0F7E37BFF8}" presName="connTx" presStyleLbl="parChTrans1D2" presStyleIdx="0" presStyleCnt="6"/>
      <dgm:spPr/>
      <dgm:t>
        <a:bodyPr/>
        <a:lstStyle/>
        <a:p>
          <a:endParaRPr lang="en-US"/>
        </a:p>
      </dgm:t>
    </dgm:pt>
    <dgm:pt modelId="{4EE742C1-37C2-4B77-BED3-758D0D5EF89A}" type="pres">
      <dgm:prSet presAssocID="{441D778D-DF5E-4657-84EE-A9F4958E2889}" presName="node" presStyleLbl="node1" presStyleIdx="0" presStyleCnt="6" custScaleX="127414" custScaleY="127414">
        <dgm:presLayoutVars>
          <dgm:bulletEnabled val="1"/>
        </dgm:presLayoutVars>
      </dgm:prSet>
      <dgm:spPr/>
      <dgm:t>
        <a:bodyPr/>
        <a:lstStyle/>
        <a:p>
          <a:endParaRPr lang="en-GB"/>
        </a:p>
      </dgm:t>
    </dgm:pt>
    <dgm:pt modelId="{B8FBDBF5-1F77-465B-B4FA-67CE4FFA1C56}" type="pres">
      <dgm:prSet presAssocID="{82A60713-B1FF-44B7-AF9D-BF5D22C4764C}" presName="Name9" presStyleLbl="parChTrans1D2" presStyleIdx="1" presStyleCnt="6"/>
      <dgm:spPr/>
      <dgm:t>
        <a:bodyPr/>
        <a:lstStyle/>
        <a:p>
          <a:endParaRPr lang="en-US"/>
        </a:p>
      </dgm:t>
    </dgm:pt>
    <dgm:pt modelId="{EFC5A5AF-2812-494C-AE93-BBE3737ADFC6}" type="pres">
      <dgm:prSet presAssocID="{82A60713-B1FF-44B7-AF9D-BF5D22C4764C}" presName="connTx" presStyleLbl="parChTrans1D2" presStyleIdx="1" presStyleCnt="6"/>
      <dgm:spPr/>
      <dgm:t>
        <a:bodyPr/>
        <a:lstStyle/>
        <a:p>
          <a:endParaRPr lang="en-US"/>
        </a:p>
      </dgm:t>
    </dgm:pt>
    <dgm:pt modelId="{D21AB143-C26F-4DA9-B498-5622A943A2B8}" type="pres">
      <dgm:prSet presAssocID="{65B3F7E0-E7F9-4820-94BB-591BEFDC9D8A}" presName="node" presStyleLbl="node1" presStyleIdx="1" presStyleCnt="6" custScaleX="127771" custScaleY="127771" custRadScaleRad="126490" custRadScaleInc="-12874">
        <dgm:presLayoutVars>
          <dgm:bulletEnabled val="1"/>
        </dgm:presLayoutVars>
      </dgm:prSet>
      <dgm:spPr/>
      <dgm:t>
        <a:bodyPr/>
        <a:lstStyle/>
        <a:p>
          <a:endParaRPr lang="en-GB"/>
        </a:p>
      </dgm:t>
    </dgm:pt>
    <dgm:pt modelId="{52F595D4-632B-4D6A-A624-F9C3B3FC297D}" type="pres">
      <dgm:prSet presAssocID="{27EFC559-3095-4456-AEB4-BF1342CCE286}" presName="Name9" presStyleLbl="parChTrans1D2" presStyleIdx="2" presStyleCnt="6"/>
      <dgm:spPr/>
      <dgm:t>
        <a:bodyPr/>
        <a:lstStyle/>
        <a:p>
          <a:endParaRPr lang="en-US"/>
        </a:p>
      </dgm:t>
    </dgm:pt>
    <dgm:pt modelId="{38FB6485-9D32-4F0F-A752-13963F96227A}" type="pres">
      <dgm:prSet presAssocID="{27EFC559-3095-4456-AEB4-BF1342CCE286}" presName="connTx" presStyleLbl="parChTrans1D2" presStyleIdx="2" presStyleCnt="6"/>
      <dgm:spPr/>
      <dgm:t>
        <a:bodyPr/>
        <a:lstStyle/>
        <a:p>
          <a:endParaRPr lang="en-US"/>
        </a:p>
      </dgm:t>
    </dgm:pt>
    <dgm:pt modelId="{38D02710-448A-4418-A352-342329580C09}" type="pres">
      <dgm:prSet presAssocID="{68601718-1E0A-4ABC-B2DF-FE9EF715221A}" presName="node" presStyleLbl="node1" presStyleIdx="2" presStyleCnt="6" custScaleX="125788" custScaleY="125788" custRadScaleRad="123074" custRadScaleInc="-5942">
        <dgm:presLayoutVars>
          <dgm:bulletEnabled val="1"/>
        </dgm:presLayoutVars>
      </dgm:prSet>
      <dgm:spPr/>
      <dgm:t>
        <a:bodyPr/>
        <a:lstStyle/>
        <a:p>
          <a:endParaRPr lang="en-GB"/>
        </a:p>
      </dgm:t>
    </dgm:pt>
    <dgm:pt modelId="{3F738096-32F2-4403-903E-AC0C901F394A}" type="pres">
      <dgm:prSet presAssocID="{A0F7D5CE-48CD-4413-A6C1-2DEC590F8DD2}" presName="Name9" presStyleLbl="parChTrans1D2" presStyleIdx="3" presStyleCnt="6"/>
      <dgm:spPr/>
      <dgm:t>
        <a:bodyPr/>
        <a:lstStyle/>
        <a:p>
          <a:endParaRPr lang="en-US"/>
        </a:p>
      </dgm:t>
    </dgm:pt>
    <dgm:pt modelId="{5DC6150B-8053-4BE4-B2C8-F9DD8BC6E33B}" type="pres">
      <dgm:prSet presAssocID="{A0F7D5CE-48CD-4413-A6C1-2DEC590F8DD2}" presName="connTx" presStyleLbl="parChTrans1D2" presStyleIdx="3" presStyleCnt="6"/>
      <dgm:spPr/>
      <dgm:t>
        <a:bodyPr/>
        <a:lstStyle/>
        <a:p>
          <a:endParaRPr lang="en-US"/>
        </a:p>
      </dgm:t>
    </dgm:pt>
    <dgm:pt modelId="{D7D80CDB-8D12-4F69-922A-2187AE4818DB}" type="pres">
      <dgm:prSet presAssocID="{45C8397A-6CEA-425A-A416-AAD358CA61E7}" presName="node" presStyleLbl="node1" presStyleIdx="3" presStyleCnt="6" custScaleX="123450" custScaleY="123450" custRadScaleRad="121845">
        <dgm:presLayoutVars>
          <dgm:bulletEnabled val="1"/>
        </dgm:presLayoutVars>
      </dgm:prSet>
      <dgm:spPr/>
      <dgm:t>
        <a:bodyPr/>
        <a:lstStyle/>
        <a:p>
          <a:endParaRPr lang="en-GB"/>
        </a:p>
      </dgm:t>
    </dgm:pt>
    <dgm:pt modelId="{CFB9AB4D-C053-4F0F-8411-D681D4AE061D}" type="pres">
      <dgm:prSet presAssocID="{E31A876E-9C62-440E-8ACC-1793B3C31C57}" presName="Name9" presStyleLbl="parChTrans1D2" presStyleIdx="4" presStyleCnt="6"/>
      <dgm:spPr/>
      <dgm:t>
        <a:bodyPr/>
        <a:lstStyle/>
        <a:p>
          <a:endParaRPr lang="en-US"/>
        </a:p>
      </dgm:t>
    </dgm:pt>
    <dgm:pt modelId="{2A674A4D-9415-496E-910F-A705A84971DC}" type="pres">
      <dgm:prSet presAssocID="{E31A876E-9C62-440E-8ACC-1793B3C31C57}" presName="connTx" presStyleLbl="parChTrans1D2" presStyleIdx="4" presStyleCnt="6"/>
      <dgm:spPr/>
      <dgm:t>
        <a:bodyPr/>
        <a:lstStyle/>
        <a:p>
          <a:endParaRPr lang="en-US"/>
        </a:p>
      </dgm:t>
    </dgm:pt>
    <dgm:pt modelId="{563331F7-8D0F-4B9B-92DC-A8F909DCC93D}" type="pres">
      <dgm:prSet presAssocID="{7386B13A-C8EF-449D-99CA-BE709A3828DD}" presName="node" presStyleLbl="node1" presStyleIdx="4" presStyleCnt="6" custScaleX="131153" custScaleY="131153" custRadScaleRad="122799" custRadScaleInc="4504">
        <dgm:presLayoutVars>
          <dgm:bulletEnabled val="1"/>
        </dgm:presLayoutVars>
      </dgm:prSet>
      <dgm:spPr/>
      <dgm:t>
        <a:bodyPr/>
        <a:lstStyle/>
        <a:p>
          <a:endParaRPr lang="en-GB"/>
        </a:p>
      </dgm:t>
    </dgm:pt>
    <dgm:pt modelId="{02C81A98-83B4-4C5B-8BA9-15B0112FCE30}" type="pres">
      <dgm:prSet presAssocID="{46CE5C1E-85FC-4F41-A4C2-EBE598FDE07B}" presName="Name9" presStyleLbl="parChTrans1D2" presStyleIdx="5" presStyleCnt="6"/>
      <dgm:spPr/>
      <dgm:t>
        <a:bodyPr/>
        <a:lstStyle/>
        <a:p>
          <a:endParaRPr lang="en-US"/>
        </a:p>
      </dgm:t>
    </dgm:pt>
    <dgm:pt modelId="{5C3D5520-4B99-4253-9AF3-BDEBCA365375}" type="pres">
      <dgm:prSet presAssocID="{46CE5C1E-85FC-4F41-A4C2-EBE598FDE07B}" presName="connTx" presStyleLbl="parChTrans1D2" presStyleIdx="5" presStyleCnt="6"/>
      <dgm:spPr/>
      <dgm:t>
        <a:bodyPr/>
        <a:lstStyle/>
        <a:p>
          <a:endParaRPr lang="en-US"/>
        </a:p>
      </dgm:t>
    </dgm:pt>
    <dgm:pt modelId="{5BE9864D-93F5-4178-9109-B475823A6B69}" type="pres">
      <dgm:prSet presAssocID="{5114C72E-1D09-4E5D-B0FD-963C2E0A8212}" presName="node" presStyleLbl="node1" presStyleIdx="5" presStyleCnt="6" custScaleX="123418" custScaleY="123418" custRadScaleRad="127618" custRadScaleInc="2097">
        <dgm:presLayoutVars>
          <dgm:bulletEnabled val="1"/>
        </dgm:presLayoutVars>
      </dgm:prSet>
      <dgm:spPr/>
      <dgm:t>
        <a:bodyPr/>
        <a:lstStyle/>
        <a:p>
          <a:endParaRPr lang="en-US"/>
        </a:p>
      </dgm:t>
    </dgm:pt>
  </dgm:ptLst>
  <dgm:cxnLst>
    <dgm:cxn modelId="{7A07B81A-D1DE-468C-94B9-54355821C440}" srcId="{5215C0C2-9151-4CDA-8EEA-797A9F5E3F90}" destId="{441D778D-DF5E-4657-84EE-A9F4958E2889}" srcOrd="0" destOrd="0" parTransId="{ADC7B2C3-C06B-4990-80CE-DA0F7E37BFF8}" sibTransId="{52D94DC8-AE2F-47C3-BEEB-620312BAAD44}"/>
    <dgm:cxn modelId="{E083A5DF-CC89-4C35-84DC-1AF5EFCB7C2A}" type="presOf" srcId="{82A60713-B1FF-44B7-AF9D-BF5D22C4764C}" destId="{B8FBDBF5-1F77-465B-B4FA-67CE4FFA1C56}" srcOrd="0" destOrd="0" presId="urn:microsoft.com/office/officeart/2005/8/layout/radial1"/>
    <dgm:cxn modelId="{98DCC7DB-AB0F-4F6B-BA7F-3396F933D3C0}" type="presOf" srcId="{ADC7B2C3-C06B-4990-80CE-DA0F7E37BFF8}" destId="{1BE9FBAC-D66F-42BF-9558-CBE797ABE85A}" srcOrd="1" destOrd="0" presId="urn:microsoft.com/office/officeart/2005/8/layout/radial1"/>
    <dgm:cxn modelId="{FE9A0EC8-B4A9-4665-937A-E92907B4BF28}" type="presOf" srcId="{ADC7B2C3-C06B-4990-80CE-DA0F7E37BFF8}" destId="{C9A6888C-18C0-4E47-8911-FC3AA7C85B97}" srcOrd="0" destOrd="0" presId="urn:microsoft.com/office/officeart/2005/8/layout/radial1"/>
    <dgm:cxn modelId="{08097E1B-AAE1-45CC-A16B-E62A96BE1AFF}" srcId="{5215C0C2-9151-4CDA-8EEA-797A9F5E3F90}" destId="{45C8397A-6CEA-425A-A416-AAD358CA61E7}" srcOrd="3" destOrd="0" parTransId="{A0F7D5CE-48CD-4413-A6C1-2DEC590F8DD2}" sibTransId="{42DE0899-415A-40D7-BB80-5D142A09EBFE}"/>
    <dgm:cxn modelId="{529716E8-0075-407D-82CF-C404311B07B0}" srcId="{5215C0C2-9151-4CDA-8EEA-797A9F5E3F90}" destId="{7386B13A-C8EF-449D-99CA-BE709A3828DD}" srcOrd="4" destOrd="0" parTransId="{E31A876E-9C62-440E-8ACC-1793B3C31C57}" sibTransId="{A6E4633A-0310-40A4-B0E3-E707505E24EB}"/>
    <dgm:cxn modelId="{9054E421-496F-42CC-886D-6E0D1478CD1E}" srcId="{86540114-8AE9-49EC-B096-7A943D025852}" destId="{5215C0C2-9151-4CDA-8EEA-797A9F5E3F90}" srcOrd="0" destOrd="0" parTransId="{95E44FA4-BCAC-480E-A02E-B678A7B1C4A2}" sibTransId="{F62DF0BB-37CD-43F7-A62F-F170B0F43213}"/>
    <dgm:cxn modelId="{AF25150E-022B-411D-B070-84C09DEE2B69}" type="presOf" srcId="{A0F7D5CE-48CD-4413-A6C1-2DEC590F8DD2}" destId="{3F738096-32F2-4403-903E-AC0C901F394A}" srcOrd="0" destOrd="0" presId="urn:microsoft.com/office/officeart/2005/8/layout/radial1"/>
    <dgm:cxn modelId="{AD88F5DE-E648-40FA-BA19-43C8D5547557}" type="presOf" srcId="{441D778D-DF5E-4657-84EE-A9F4958E2889}" destId="{4EE742C1-37C2-4B77-BED3-758D0D5EF89A}" srcOrd="0" destOrd="0" presId="urn:microsoft.com/office/officeart/2005/8/layout/radial1"/>
    <dgm:cxn modelId="{749B138E-AEBA-4B22-BFDE-5CF7B4B220BE}" type="presOf" srcId="{86540114-8AE9-49EC-B096-7A943D025852}" destId="{B03A225B-6907-47CF-87DA-C34692EB84DB}" srcOrd="0" destOrd="0" presId="urn:microsoft.com/office/officeart/2005/8/layout/radial1"/>
    <dgm:cxn modelId="{B0EC1D69-698B-4F31-8A1F-DE2E8AD07C1C}" type="presOf" srcId="{5114C72E-1D09-4E5D-B0FD-963C2E0A8212}" destId="{5BE9864D-93F5-4178-9109-B475823A6B69}" srcOrd="0" destOrd="0" presId="urn:microsoft.com/office/officeart/2005/8/layout/radial1"/>
    <dgm:cxn modelId="{DB290D7D-2236-4A0A-AEF0-26716165CB87}" type="presOf" srcId="{5215C0C2-9151-4CDA-8EEA-797A9F5E3F90}" destId="{84AFA11C-606D-4DD7-ABA6-FA9F13880A3A}" srcOrd="0" destOrd="0" presId="urn:microsoft.com/office/officeart/2005/8/layout/radial1"/>
    <dgm:cxn modelId="{54FD505F-92AA-4B16-851A-ABB280562AF0}" type="presOf" srcId="{27EFC559-3095-4456-AEB4-BF1342CCE286}" destId="{52F595D4-632B-4D6A-A624-F9C3B3FC297D}" srcOrd="0" destOrd="0" presId="urn:microsoft.com/office/officeart/2005/8/layout/radial1"/>
    <dgm:cxn modelId="{470829A6-2518-48B1-9EA8-FF2EBC9EFF9C}" type="presOf" srcId="{45C8397A-6CEA-425A-A416-AAD358CA61E7}" destId="{D7D80CDB-8D12-4F69-922A-2187AE4818DB}" srcOrd="0" destOrd="0" presId="urn:microsoft.com/office/officeart/2005/8/layout/radial1"/>
    <dgm:cxn modelId="{B63D54C6-4480-4547-B91D-330D5AF5B361}" type="presOf" srcId="{27EFC559-3095-4456-AEB4-BF1342CCE286}" destId="{38FB6485-9D32-4F0F-A752-13963F96227A}" srcOrd="1" destOrd="0" presId="urn:microsoft.com/office/officeart/2005/8/layout/radial1"/>
    <dgm:cxn modelId="{B7CC02F6-026B-4583-81C4-8B62605A10F6}" type="presOf" srcId="{E31A876E-9C62-440E-8ACC-1793B3C31C57}" destId="{2A674A4D-9415-496E-910F-A705A84971DC}" srcOrd="1" destOrd="0" presId="urn:microsoft.com/office/officeart/2005/8/layout/radial1"/>
    <dgm:cxn modelId="{AB06A597-6740-44ED-AA14-97CC606AB4E2}" type="presOf" srcId="{A0F7D5CE-48CD-4413-A6C1-2DEC590F8DD2}" destId="{5DC6150B-8053-4BE4-B2C8-F9DD8BC6E33B}" srcOrd="1" destOrd="0" presId="urn:microsoft.com/office/officeart/2005/8/layout/radial1"/>
    <dgm:cxn modelId="{EEA5B327-9017-4B50-9B31-BB98B867780D}" type="presOf" srcId="{68601718-1E0A-4ABC-B2DF-FE9EF715221A}" destId="{38D02710-448A-4418-A352-342329580C09}" srcOrd="0" destOrd="0" presId="urn:microsoft.com/office/officeart/2005/8/layout/radial1"/>
    <dgm:cxn modelId="{753C13A1-3A9E-48B5-B901-08F48F701051}" type="presOf" srcId="{46CE5C1E-85FC-4F41-A4C2-EBE598FDE07B}" destId="{02C81A98-83B4-4C5B-8BA9-15B0112FCE30}" srcOrd="0" destOrd="0" presId="urn:microsoft.com/office/officeart/2005/8/layout/radial1"/>
    <dgm:cxn modelId="{AC82581F-1A49-45B5-9B2C-8A22FA21A9CC}" type="presOf" srcId="{E31A876E-9C62-440E-8ACC-1793B3C31C57}" destId="{CFB9AB4D-C053-4F0F-8411-D681D4AE061D}" srcOrd="0" destOrd="0" presId="urn:microsoft.com/office/officeart/2005/8/layout/radial1"/>
    <dgm:cxn modelId="{CCC7B23F-50D7-44FE-82DA-1F7D7F425ED7}" srcId="{5215C0C2-9151-4CDA-8EEA-797A9F5E3F90}" destId="{65B3F7E0-E7F9-4820-94BB-591BEFDC9D8A}" srcOrd="1" destOrd="0" parTransId="{82A60713-B1FF-44B7-AF9D-BF5D22C4764C}" sibTransId="{948FC8F0-A403-4EA4-B71F-BE02B5B1440E}"/>
    <dgm:cxn modelId="{7EDF5033-C619-45D4-ABC9-8ABF1689855D}" srcId="{5215C0C2-9151-4CDA-8EEA-797A9F5E3F90}" destId="{68601718-1E0A-4ABC-B2DF-FE9EF715221A}" srcOrd="2" destOrd="0" parTransId="{27EFC559-3095-4456-AEB4-BF1342CCE286}" sibTransId="{D61B8EA8-6D84-4FFD-B29A-C803E36D0EF6}"/>
    <dgm:cxn modelId="{9B0A27EE-9547-4E23-A09C-EA48683CB77B}" type="presOf" srcId="{82A60713-B1FF-44B7-AF9D-BF5D22C4764C}" destId="{EFC5A5AF-2812-494C-AE93-BBE3737ADFC6}" srcOrd="1" destOrd="0" presId="urn:microsoft.com/office/officeart/2005/8/layout/radial1"/>
    <dgm:cxn modelId="{FC209DAE-26D1-4224-9542-F77D37155237}" srcId="{5215C0C2-9151-4CDA-8EEA-797A9F5E3F90}" destId="{5114C72E-1D09-4E5D-B0FD-963C2E0A8212}" srcOrd="5" destOrd="0" parTransId="{46CE5C1E-85FC-4F41-A4C2-EBE598FDE07B}" sibTransId="{B02CD390-A9B5-4250-913F-D8D824F7E20A}"/>
    <dgm:cxn modelId="{2E2743D4-0EF8-402B-8B5F-374B7BFABF7B}" type="presOf" srcId="{7386B13A-C8EF-449D-99CA-BE709A3828DD}" destId="{563331F7-8D0F-4B9B-92DC-A8F909DCC93D}" srcOrd="0" destOrd="0" presId="urn:microsoft.com/office/officeart/2005/8/layout/radial1"/>
    <dgm:cxn modelId="{BEC2F7CA-D85E-4B68-AF69-CD6F4A8AEA91}" type="presOf" srcId="{46CE5C1E-85FC-4F41-A4C2-EBE598FDE07B}" destId="{5C3D5520-4B99-4253-9AF3-BDEBCA365375}" srcOrd="1" destOrd="0" presId="urn:microsoft.com/office/officeart/2005/8/layout/radial1"/>
    <dgm:cxn modelId="{0C6D073B-1F40-430A-9552-16FC6CEB0EB0}" type="presOf" srcId="{65B3F7E0-E7F9-4820-94BB-591BEFDC9D8A}" destId="{D21AB143-C26F-4DA9-B498-5622A943A2B8}" srcOrd="0" destOrd="0" presId="urn:microsoft.com/office/officeart/2005/8/layout/radial1"/>
    <dgm:cxn modelId="{9527D69A-6D53-4FF3-931F-F319CC0F12DC}" type="presParOf" srcId="{B03A225B-6907-47CF-87DA-C34692EB84DB}" destId="{84AFA11C-606D-4DD7-ABA6-FA9F13880A3A}" srcOrd="0" destOrd="0" presId="urn:microsoft.com/office/officeart/2005/8/layout/radial1"/>
    <dgm:cxn modelId="{1D72B3EA-B4D1-40F5-891F-772A75C0F004}" type="presParOf" srcId="{B03A225B-6907-47CF-87DA-C34692EB84DB}" destId="{C9A6888C-18C0-4E47-8911-FC3AA7C85B97}" srcOrd="1" destOrd="0" presId="urn:microsoft.com/office/officeart/2005/8/layout/radial1"/>
    <dgm:cxn modelId="{A80A01A8-F55E-4D61-A316-9CADB4FC987C}" type="presParOf" srcId="{C9A6888C-18C0-4E47-8911-FC3AA7C85B97}" destId="{1BE9FBAC-D66F-42BF-9558-CBE797ABE85A}" srcOrd="0" destOrd="0" presId="urn:microsoft.com/office/officeart/2005/8/layout/radial1"/>
    <dgm:cxn modelId="{54F21239-BF7D-4450-8E7A-77B7C57F6DE1}" type="presParOf" srcId="{B03A225B-6907-47CF-87DA-C34692EB84DB}" destId="{4EE742C1-37C2-4B77-BED3-758D0D5EF89A}" srcOrd="2" destOrd="0" presId="urn:microsoft.com/office/officeart/2005/8/layout/radial1"/>
    <dgm:cxn modelId="{2935425E-6252-47D9-8DD3-A9CC147025EB}" type="presParOf" srcId="{B03A225B-6907-47CF-87DA-C34692EB84DB}" destId="{B8FBDBF5-1F77-465B-B4FA-67CE4FFA1C56}" srcOrd="3" destOrd="0" presId="urn:microsoft.com/office/officeart/2005/8/layout/radial1"/>
    <dgm:cxn modelId="{AE142E8C-EDCB-4D92-8A2D-4725F5984463}" type="presParOf" srcId="{B8FBDBF5-1F77-465B-B4FA-67CE4FFA1C56}" destId="{EFC5A5AF-2812-494C-AE93-BBE3737ADFC6}" srcOrd="0" destOrd="0" presId="urn:microsoft.com/office/officeart/2005/8/layout/radial1"/>
    <dgm:cxn modelId="{A7DFF444-000D-4209-96C9-D0B8E724A694}" type="presParOf" srcId="{B03A225B-6907-47CF-87DA-C34692EB84DB}" destId="{D21AB143-C26F-4DA9-B498-5622A943A2B8}" srcOrd="4" destOrd="0" presId="urn:microsoft.com/office/officeart/2005/8/layout/radial1"/>
    <dgm:cxn modelId="{5A6E68A8-4DDF-425B-8D61-72ED5761E6D0}" type="presParOf" srcId="{B03A225B-6907-47CF-87DA-C34692EB84DB}" destId="{52F595D4-632B-4D6A-A624-F9C3B3FC297D}" srcOrd="5" destOrd="0" presId="urn:microsoft.com/office/officeart/2005/8/layout/radial1"/>
    <dgm:cxn modelId="{3EFEA100-DDFD-4439-8698-F74D08452636}" type="presParOf" srcId="{52F595D4-632B-4D6A-A624-F9C3B3FC297D}" destId="{38FB6485-9D32-4F0F-A752-13963F96227A}" srcOrd="0" destOrd="0" presId="urn:microsoft.com/office/officeart/2005/8/layout/radial1"/>
    <dgm:cxn modelId="{4F9E878E-EABF-46A2-8AE7-E393BB2F4544}" type="presParOf" srcId="{B03A225B-6907-47CF-87DA-C34692EB84DB}" destId="{38D02710-448A-4418-A352-342329580C09}" srcOrd="6" destOrd="0" presId="urn:microsoft.com/office/officeart/2005/8/layout/radial1"/>
    <dgm:cxn modelId="{74EECDF8-2DD8-4036-8147-63374235DBC5}" type="presParOf" srcId="{B03A225B-6907-47CF-87DA-C34692EB84DB}" destId="{3F738096-32F2-4403-903E-AC0C901F394A}" srcOrd="7" destOrd="0" presId="urn:microsoft.com/office/officeart/2005/8/layout/radial1"/>
    <dgm:cxn modelId="{73055D88-CBC0-44EA-8A8B-2A18340E5644}" type="presParOf" srcId="{3F738096-32F2-4403-903E-AC0C901F394A}" destId="{5DC6150B-8053-4BE4-B2C8-F9DD8BC6E33B}" srcOrd="0" destOrd="0" presId="urn:microsoft.com/office/officeart/2005/8/layout/radial1"/>
    <dgm:cxn modelId="{7DCA2B1D-BFEF-4657-8C34-DC5494ECE502}" type="presParOf" srcId="{B03A225B-6907-47CF-87DA-C34692EB84DB}" destId="{D7D80CDB-8D12-4F69-922A-2187AE4818DB}" srcOrd="8" destOrd="0" presId="urn:microsoft.com/office/officeart/2005/8/layout/radial1"/>
    <dgm:cxn modelId="{F2218A9B-349C-46D6-968F-326D43013310}" type="presParOf" srcId="{B03A225B-6907-47CF-87DA-C34692EB84DB}" destId="{CFB9AB4D-C053-4F0F-8411-D681D4AE061D}" srcOrd="9" destOrd="0" presId="urn:microsoft.com/office/officeart/2005/8/layout/radial1"/>
    <dgm:cxn modelId="{D363CD90-B331-48D7-8E36-66AD834FF66C}" type="presParOf" srcId="{CFB9AB4D-C053-4F0F-8411-D681D4AE061D}" destId="{2A674A4D-9415-496E-910F-A705A84971DC}" srcOrd="0" destOrd="0" presId="urn:microsoft.com/office/officeart/2005/8/layout/radial1"/>
    <dgm:cxn modelId="{36D4CC32-C031-4C67-8F50-3C0BC90185CA}" type="presParOf" srcId="{B03A225B-6907-47CF-87DA-C34692EB84DB}" destId="{563331F7-8D0F-4B9B-92DC-A8F909DCC93D}" srcOrd="10" destOrd="0" presId="urn:microsoft.com/office/officeart/2005/8/layout/radial1"/>
    <dgm:cxn modelId="{A8620D42-9E2A-4DC9-A45C-6792723DCC72}" type="presParOf" srcId="{B03A225B-6907-47CF-87DA-C34692EB84DB}" destId="{02C81A98-83B4-4C5B-8BA9-15B0112FCE30}" srcOrd="11" destOrd="0" presId="urn:microsoft.com/office/officeart/2005/8/layout/radial1"/>
    <dgm:cxn modelId="{B47743C5-17EB-40DC-B036-F19E55602993}" type="presParOf" srcId="{02C81A98-83B4-4C5B-8BA9-15B0112FCE30}" destId="{5C3D5520-4B99-4253-9AF3-BDEBCA365375}" srcOrd="0" destOrd="0" presId="urn:microsoft.com/office/officeart/2005/8/layout/radial1"/>
    <dgm:cxn modelId="{B57A113B-5416-4F22-8381-ADB1FE0EA5E8}" type="presParOf" srcId="{B03A225B-6907-47CF-87DA-C34692EB84DB}" destId="{5BE9864D-93F5-4178-9109-B475823A6B6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B370B4-1D4C-46BF-986A-A4653B0EC1BE}"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GB"/>
        </a:p>
      </dgm:t>
    </dgm:pt>
    <dgm:pt modelId="{FC9613F1-4950-4B40-B576-33A58BFB9809}">
      <dgm:prSet phldrT="[Text]" custT="1"/>
      <dgm:spPr/>
      <dgm:t>
        <a:bodyPr/>
        <a:lstStyle/>
        <a:p>
          <a:r>
            <a:rPr lang="en-GB" sz="2400" dirty="0" smtClean="0"/>
            <a:t>Set the ground rules with the students</a:t>
          </a:r>
          <a:endParaRPr lang="en-GB" sz="2400" dirty="0"/>
        </a:p>
      </dgm:t>
    </dgm:pt>
    <dgm:pt modelId="{EE31D203-204E-4901-91E6-EF4BA1D1F6B6}" type="parTrans" cxnId="{7EE3D949-BEFB-4F34-A1A9-E99E33CD9F16}">
      <dgm:prSet/>
      <dgm:spPr/>
      <dgm:t>
        <a:bodyPr/>
        <a:lstStyle/>
        <a:p>
          <a:endParaRPr lang="en-GB"/>
        </a:p>
      </dgm:t>
    </dgm:pt>
    <dgm:pt modelId="{9903E6E0-2429-433E-88BC-C3342C36B74A}" type="sibTrans" cxnId="{7EE3D949-BEFB-4F34-A1A9-E99E33CD9F16}">
      <dgm:prSet/>
      <dgm:spPr/>
      <dgm:t>
        <a:bodyPr/>
        <a:lstStyle/>
        <a:p>
          <a:endParaRPr lang="en-GB"/>
        </a:p>
      </dgm:t>
    </dgm:pt>
    <dgm:pt modelId="{DCC516B2-B847-4B0C-BE0C-14794D484269}">
      <dgm:prSet phldrT="[Text]" custT="1"/>
      <dgm:spPr/>
      <dgm:t>
        <a:bodyPr/>
        <a:lstStyle/>
        <a:p>
          <a:r>
            <a:rPr lang="en-GB" sz="2000" b="1" dirty="0" smtClean="0"/>
            <a:t>Respect and fairness</a:t>
          </a:r>
          <a:endParaRPr lang="en-GB" sz="2000" b="1" dirty="0"/>
        </a:p>
      </dgm:t>
    </dgm:pt>
    <dgm:pt modelId="{743A31C3-2CAD-4C8E-B48C-097CC3AA56D2}" type="parTrans" cxnId="{7220BC1F-96D4-4BE3-A814-46382FB94185}">
      <dgm:prSet/>
      <dgm:spPr/>
      <dgm:t>
        <a:bodyPr/>
        <a:lstStyle/>
        <a:p>
          <a:endParaRPr lang="en-GB"/>
        </a:p>
      </dgm:t>
    </dgm:pt>
    <dgm:pt modelId="{53BE26E3-6F37-4102-9168-F05DAACE7005}" type="sibTrans" cxnId="{7220BC1F-96D4-4BE3-A814-46382FB94185}">
      <dgm:prSet/>
      <dgm:spPr/>
      <dgm:t>
        <a:bodyPr/>
        <a:lstStyle/>
        <a:p>
          <a:endParaRPr lang="en-GB"/>
        </a:p>
      </dgm:t>
    </dgm:pt>
    <dgm:pt modelId="{0B20244C-C809-4B08-AA1A-0DE9789203C0}">
      <dgm:prSet phldrT="[Text]" custT="1"/>
      <dgm:spPr/>
      <dgm:t>
        <a:bodyPr/>
        <a:lstStyle/>
        <a:p>
          <a:r>
            <a:rPr lang="en-GB" sz="1800" b="1" dirty="0" smtClean="0"/>
            <a:t>Give good reasons</a:t>
          </a:r>
        </a:p>
        <a:p>
          <a:r>
            <a:rPr lang="en-GB" sz="1800" b="1" dirty="0" smtClean="0"/>
            <a:t>(uncertainty OK but still needs justification</a:t>
          </a:r>
          <a:r>
            <a:rPr lang="en-GB" sz="1800" dirty="0" smtClean="0"/>
            <a:t>)</a:t>
          </a:r>
          <a:endParaRPr lang="en-GB" sz="1800" dirty="0"/>
        </a:p>
      </dgm:t>
    </dgm:pt>
    <dgm:pt modelId="{A9379DE3-0829-45E1-9173-41CC8E4E15A9}" type="parTrans" cxnId="{BE86B494-3D64-4981-BBCD-969FB04EAFE5}">
      <dgm:prSet/>
      <dgm:spPr/>
      <dgm:t>
        <a:bodyPr/>
        <a:lstStyle/>
        <a:p>
          <a:endParaRPr lang="en-GB"/>
        </a:p>
      </dgm:t>
    </dgm:pt>
    <dgm:pt modelId="{0F17AF6D-A80A-49B1-8A69-8E83AD11039E}" type="sibTrans" cxnId="{BE86B494-3D64-4981-BBCD-969FB04EAFE5}">
      <dgm:prSet/>
      <dgm:spPr/>
      <dgm:t>
        <a:bodyPr/>
        <a:lstStyle/>
        <a:p>
          <a:endParaRPr lang="en-GB"/>
        </a:p>
      </dgm:t>
    </dgm:pt>
    <dgm:pt modelId="{5098EEC8-288A-42E9-A539-1B0E9BE5FB52}">
      <dgm:prSet phldrT="[Text]"/>
      <dgm:spPr/>
      <dgm:t>
        <a:bodyPr/>
        <a:lstStyle/>
        <a:p>
          <a:r>
            <a:rPr lang="en-GB" b="1" dirty="0" smtClean="0"/>
            <a:t>Avoid or challenge stereotypes</a:t>
          </a:r>
          <a:endParaRPr lang="en-GB" b="1" dirty="0"/>
        </a:p>
      </dgm:t>
    </dgm:pt>
    <dgm:pt modelId="{FEEF0B26-3D95-421E-8DF9-DE98CB4A1FEF}" type="parTrans" cxnId="{AA48A87B-6CED-42F1-819E-522828C26646}">
      <dgm:prSet/>
      <dgm:spPr/>
      <dgm:t>
        <a:bodyPr/>
        <a:lstStyle/>
        <a:p>
          <a:endParaRPr lang="en-GB"/>
        </a:p>
      </dgm:t>
    </dgm:pt>
    <dgm:pt modelId="{70012C1E-B82B-4DC4-A481-59BFFE3E4C72}" type="sibTrans" cxnId="{AA48A87B-6CED-42F1-819E-522828C26646}">
      <dgm:prSet/>
      <dgm:spPr/>
      <dgm:t>
        <a:bodyPr/>
        <a:lstStyle/>
        <a:p>
          <a:endParaRPr lang="en-GB"/>
        </a:p>
      </dgm:t>
    </dgm:pt>
    <dgm:pt modelId="{68CFDF3A-9B94-4801-967D-BCD187DFCDB2}">
      <dgm:prSet phldrT="[Text]"/>
      <dgm:spPr/>
      <dgm:t>
        <a:bodyPr/>
        <a:lstStyle/>
        <a:p>
          <a:r>
            <a:rPr lang="en-GB" b="1" dirty="0" smtClean="0"/>
            <a:t>Create a safe space – are normal rules suspended?</a:t>
          </a:r>
          <a:endParaRPr lang="en-GB" b="1" dirty="0"/>
        </a:p>
      </dgm:t>
    </dgm:pt>
    <dgm:pt modelId="{D32B6CAF-00D4-4F18-8BA6-4B70C9A4C41C}" type="parTrans" cxnId="{FA6D4778-DBE0-47CF-9B8E-3A8F1C80C32C}">
      <dgm:prSet/>
      <dgm:spPr/>
      <dgm:t>
        <a:bodyPr/>
        <a:lstStyle/>
        <a:p>
          <a:endParaRPr lang="en-GB"/>
        </a:p>
      </dgm:t>
    </dgm:pt>
    <dgm:pt modelId="{DF3A3207-1D97-4E00-848E-404C0EF097F2}" type="sibTrans" cxnId="{FA6D4778-DBE0-47CF-9B8E-3A8F1C80C32C}">
      <dgm:prSet/>
      <dgm:spPr/>
      <dgm:t>
        <a:bodyPr/>
        <a:lstStyle/>
        <a:p>
          <a:endParaRPr lang="en-GB"/>
        </a:p>
      </dgm:t>
    </dgm:pt>
    <dgm:pt modelId="{7F9D616C-3850-4C4D-8BBE-6550AF9B4D15}">
      <dgm:prSet/>
      <dgm:spPr/>
      <dgm:t>
        <a:bodyPr/>
        <a:lstStyle/>
        <a:p>
          <a:r>
            <a:rPr lang="en-GB" b="1" dirty="0" smtClean="0"/>
            <a:t>Use evidence: look for bias, alternative viewpoints and sources </a:t>
          </a:r>
          <a:endParaRPr lang="en-GB" b="1" dirty="0"/>
        </a:p>
      </dgm:t>
    </dgm:pt>
    <dgm:pt modelId="{CA190E5B-4082-4ABE-8EEB-32E8EF5B68A0}" type="parTrans" cxnId="{2FB9AE49-8B6B-424D-8A35-5159E8F03A0F}">
      <dgm:prSet/>
      <dgm:spPr/>
      <dgm:t>
        <a:bodyPr/>
        <a:lstStyle/>
        <a:p>
          <a:endParaRPr lang="en-GB"/>
        </a:p>
      </dgm:t>
    </dgm:pt>
    <dgm:pt modelId="{C075B8D9-D22E-47F7-A5B8-5CB52F3886EA}" type="sibTrans" cxnId="{2FB9AE49-8B6B-424D-8A35-5159E8F03A0F}">
      <dgm:prSet/>
      <dgm:spPr/>
      <dgm:t>
        <a:bodyPr/>
        <a:lstStyle/>
        <a:p>
          <a:endParaRPr lang="en-GB"/>
        </a:p>
      </dgm:t>
    </dgm:pt>
    <dgm:pt modelId="{CE27C0BD-C57F-44BA-91BC-EBF7EA38B4F6}" type="pres">
      <dgm:prSet presAssocID="{CDB370B4-1D4C-46BF-986A-A4653B0EC1BE}" presName="Name0" presStyleCnt="0">
        <dgm:presLayoutVars>
          <dgm:chMax val="1"/>
          <dgm:dir/>
          <dgm:animLvl val="ctr"/>
          <dgm:resizeHandles val="exact"/>
        </dgm:presLayoutVars>
      </dgm:prSet>
      <dgm:spPr/>
      <dgm:t>
        <a:bodyPr/>
        <a:lstStyle/>
        <a:p>
          <a:endParaRPr lang="en-US"/>
        </a:p>
      </dgm:t>
    </dgm:pt>
    <dgm:pt modelId="{5DD6470C-DD58-4DD1-9FCF-71C04C96287B}" type="pres">
      <dgm:prSet presAssocID="{FC9613F1-4950-4B40-B576-33A58BFB9809}" presName="centerShape" presStyleLbl="node0" presStyleIdx="0" presStyleCnt="1"/>
      <dgm:spPr/>
      <dgm:t>
        <a:bodyPr/>
        <a:lstStyle/>
        <a:p>
          <a:endParaRPr lang="en-GB"/>
        </a:p>
      </dgm:t>
    </dgm:pt>
    <dgm:pt modelId="{EE211A74-0E1E-4D3C-A628-7676EA8B7083}" type="pres">
      <dgm:prSet presAssocID="{DCC516B2-B847-4B0C-BE0C-14794D484269}" presName="node" presStyleLbl="node1" presStyleIdx="0" presStyleCnt="5" custScaleX="127025" custScaleY="127025">
        <dgm:presLayoutVars>
          <dgm:bulletEnabled val="1"/>
        </dgm:presLayoutVars>
      </dgm:prSet>
      <dgm:spPr/>
      <dgm:t>
        <a:bodyPr/>
        <a:lstStyle/>
        <a:p>
          <a:endParaRPr lang="en-GB"/>
        </a:p>
      </dgm:t>
    </dgm:pt>
    <dgm:pt modelId="{B998265E-78BE-40FA-8514-463191162DDC}" type="pres">
      <dgm:prSet presAssocID="{DCC516B2-B847-4B0C-BE0C-14794D484269}" presName="dummy" presStyleCnt="0"/>
      <dgm:spPr/>
    </dgm:pt>
    <dgm:pt modelId="{186C72DE-8397-4646-BB8F-CAF1DFB3E7C5}" type="pres">
      <dgm:prSet presAssocID="{53BE26E3-6F37-4102-9168-F05DAACE7005}" presName="sibTrans" presStyleLbl="sibTrans2D1" presStyleIdx="0" presStyleCnt="5"/>
      <dgm:spPr/>
      <dgm:t>
        <a:bodyPr/>
        <a:lstStyle/>
        <a:p>
          <a:endParaRPr lang="en-US"/>
        </a:p>
      </dgm:t>
    </dgm:pt>
    <dgm:pt modelId="{37BC220A-6B68-4061-8ABE-23CD2BB501DA}" type="pres">
      <dgm:prSet presAssocID="{0B20244C-C809-4B08-AA1A-0DE9789203C0}" presName="node" presStyleLbl="node1" presStyleIdx="1" presStyleCnt="5" custScaleX="133683" custScaleY="133683">
        <dgm:presLayoutVars>
          <dgm:bulletEnabled val="1"/>
        </dgm:presLayoutVars>
      </dgm:prSet>
      <dgm:spPr/>
      <dgm:t>
        <a:bodyPr/>
        <a:lstStyle/>
        <a:p>
          <a:endParaRPr lang="en-GB"/>
        </a:p>
      </dgm:t>
    </dgm:pt>
    <dgm:pt modelId="{A3ABBBE3-582A-4B83-8C36-9782B3C1A9DD}" type="pres">
      <dgm:prSet presAssocID="{0B20244C-C809-4B08-AA1A-0DE9789203C0}" presName="dummy" presStyleCnt="0"/>
      <dgm:spPr/>
    </dgm:pt>
    <dgm:pt modelId="{EB83E19E-BE7F-4A20-BC63-5B0A36E1C34C}" type="pres">
      <dgm:prSet presAssocID="{0F17AF6D-A80A-49B1-8A69-8E83AD11039E}" presName="sibTrans" presStyleLbl="sibTrans2D1" presStyleIdx="1" presStyleCnt="5"/>
      <dgm:spPr/>
      <dgm:t>
        <a:bodyPr/>
        <a:lstStyle/>
        <a:p>
          <a:endParaRPr lang="en-US"/>
        </a:p>
      </dgm:t>
    </dgm:pt>
    <dgm:pt modelId="{4D6CB0CB-0B03-4861-8905-74D57227BC34}" type="pres">
      <dgm:prSet presAssocID="{5098EEC8-288A-42E9-A539-1B0E9BE5FB52}" presName="node" presStyleLbl="node1" presStyleIdx="2" presStyleCnt="5" custScaleX="128500" custScaleY="128499">
        <dgm:presLayoutVars>
          <dgm:bulletEnabled val="1"/>
        </dgm:presLayoutVars>
      </dgm:prSet>
      <dgm:spPr/>
      <dgm:t>
        <a:bodyPr/>
        <a:lstStyle/>
        <a:p>
          <a:endParaRPr lang="en-GB"/>
        </a:p>
      </dgm:t>
    </dgm:pt>
    <dgm:pt modelId="{A155CB1C-CF8F-4505-99F4-53288E03EE98}" type="pres">
      <dgm:prSet presAssocID="{5098EEC8-288A-42E9-A539-1B0E9BE5FB52}" presName="dummy" presStyleCnt="0"/>
      <dgm:spPr/>
    </dgm:pt>
    <dgm:pt modelId="{36E875F4-550C-4A07-B782-836193B02384}" type="pres">
      <dgm:prSet presAssocID="{70012C1E-B82B-4DC4-A481-59BFFE3E4C72}" presName="sibTrans" presStyleLbl="sibTrans2D1" presStyleIdx="2" presStyleCnt="5"/>
      <dgm:spPr/>
      <dgm:t>
        <a:bodyPr/>
        <a:lstStyle/>
        <a:p>
          <a:endParaRPr lang="en-US"/>
        </a:p>
      </dgm:t>
    </dgm:pt>
    <dgm:pt modelId="{EE406C6C-3151-4C1A-88E3-56AB80A44056}" type="pres">
      <dgm:prSet presAssocID="{68CFDF3A-9B94-4801-967D-BCD187DFCDB2}" presName="node" presStyleLbl="node1" presStyleIdx="3" presStyleCnt="5" custScaleX="130865" custScaleY="130865">
        <dgm:presLayoutVars>
          <dgm:bulletEnabled val="1"/>
        </dgm:presLayoutVars>
      </dgm:prSet>
      <dgm:spPr/>
      <dgm:t>
        <a:bodyPr/>
        <a:lstStyle/>
        <a:p>
          <a:endParaRPr lang="en-GB"/>
        </a:p>
      </dgm:t>
    </dgm:pt>
    <dgm:pt modelId="{6AC07B6F-162D-4BAF-ADAF-48B0E07BB69B}" type="pres">
      <dgm:prSet presAssocID="{68CFDF3A-9B94-4801-967D-BCD187DFCDB2}" presName="dummy" presStyleCnt="0"/>
      <dgm:spPr/>
    </dgm:pt>
    <dgm:pt modelId="{3B374189-F403-4449-941A-C71EBED2C1E6}" type="pres">
      <dgm:prSet presAssocID="{DF3A3207-1D97-4E00-848E-404C0EF097F2}" presName="sibTrans" presStyleLbl="sibTrans2D1" presStyleIdx="3" presStyleCnt="5"/>
      <dgm:spPr/>
      <dgm:t>
        <a:bodyPr/>
        <a:lstStyle/>
        <a:p>
          <a:endParaRPr lang="en-US"/>
        </a:p>
      </dgm:t>
    </dgm:pt>
    <dgm:pt modelId="{C6847C75-C7A1-4BDC-AD90-0D2ACFBE3D78}" type="pres">
      <dgm:prSet presAssocID="{7F9D616C-3850-4C4D-8BBE-6550AF9B4D15}" presName="node" presStyleLbl="node1" presStyleIdx="4" presStyleCnt="5" custScaleX="133399" custScaleY="133399">
        <dgm:presLayoutVars>
          <dgm:bulletEnabled val="1"/>
        </dgm:presLayoutVars>
      </dgm:prSet>
      <dgm:spPr/>
      <dgm:t>
        <a:bodyPr/>
        <a:lstStyle/>
        <a:p>
          <a:endParaRPr lang="en-GB"/>
        </a:p>
      </dgm:t>
    </dgm:pt>
    <dgm:pt modelId="{37628607-6AA8-426E-9C8D-0162C2BC16EF}" type="pres">
      <dgm:prSet presAssocID="{7F9D616C-3850-4C4D-8BBE-6550AF9B4D15}" presName="dummy" presStyleCnt="0"/>
      <dgm:spPr/>
    </dgm:pt>
    <dgm:pt modelId="{6A7EB664-5BC9-4F91-81D8-4277EEDF18B6}" type="pres">
      <dgm:prSet presAssocID="{C075B8D9-D22E-47F7-A5B8-5CB52F3886EA}" presName="sibTrans" presStyleLbl="sibTrans2D1" presStyleIdx="4" presStyleCnt="5"/>
      <dgm:spPr/>
      <dgm:t>
        <a:bodyPr/>
        <a:lstStyle/>
        <a:p>
          <a:endParaRPr lang="en-US"/>
        </a:p>
      </dgm:t>
    </dgm:pt>
  </dgm:ptLst>
  <dgm:cxnLst>
    <dgm:cxn modelId="{D2FE265E-0C57-4A7F-A7D7-92F697D5DF1D}" type="presOf" srcId="{FC9613F1-4950-4B40-B576-33A58BFB9809}" destId="{5DD6470C-DD58-4DD1-9FCF-71C04C96287B}" srcOrd="0" destOrd="0" presId="urn:microsoft.com/office/officeart/2005/8/layout/radial6"/>
    <dgm:cxn modelId="{214F3439-93EA-41E9-B3E4-C0672D0DE3FC}" type="presOf" srcId="{70012C1E-B82B-4DC4-A481-59BFFE3E4C72}" destId="{36E875F4-550C-4A07-B782-836193B02384}" srcOrd="0" destOrd="0" presId="urn:microsoft.com/office/officeart/2005/8/layout/radial6"/>
    <dgm:cxn modelId="{2FB9AE49-8B6B-424D-8A35-5159E8F03A0F}" srcId="{FC9613F1-4950-4B40-B576-33A58BFB9809}" destId="{7F9D616C-3850-4C4D-8BBE-6550AF9B4D15}" srcOrd="4" destOrd="0" parTransId="{CA190E5B-4082-4ABE-8EEB-32E8EF5B68A0}" sibTransId="{C075B8D9-D22E-47F7-A5B8-5CB52F3886EA}"/>
    <dgm:cxn modelId="{FA6D4778-DBE0-47CF-9B8E-3A8F1C80C32C}" srcId="{FC9613F1-4950-4B40-B576-33A58BFB9809}" destId="{68CFDF3A-9B94-4801-967D-BCD187DFCDB2}" srcOrd="3" destOrd="0" parTransId="{D32B6CAF-00D4-4F18-8BA6-4B70C9A4C41C}" sibTransId="{DF3A3207-1D97-4E00-848E-404C0EF097F2}"/>
    <dgm:cxn modelId="{ED09CBFC-9A34-4B4B-B550-9AE2C9725D14}" type="presOf" srcId="{DCC516B2-B847-4B0C-BE0C-14794D484269}" destId="{EE211A74-0E1E-4D3C-A628-7676EA8B7083}" srcOrd="0" destOrd="0" presId="urn:microsoft.com/office/officeart/2005/8/layout/radial6"/>
    <dgm:cxn modelId="{AC3DDCDC-7E55-4786-8316-A44CF2D05FBB}" type="presOf" srcId="{5098EEC8-288A-42E9-A539-1B0E9BE5FB52}" destId="{4D6CB0CB-0B03-4861-8905-74D57227BC34}" srcOrd="0" destOrd="0" presId="urn:microsoft.com/office/officeart/2005/8/layout/radial6"/>
    <dgm:cxn modelId="{BF40B1FC-718C-4EDE-81F3-9C29560533C9}" type="presOf" srcId="{68CFDF3A-9B94-4801-967D-BCD187DFCDB2}" destId="{EE406C6C-3151-4C1A-88E3-56AB80A44056}" srcOrd="0" destOrd="0" presId="urn:microsoft.com/office/officeart/2005/8/layout/radial6"/>
    <dgm:cxn modelId="{7EE3D949-BEFB-4F34-A1A9-E99E33CD9F16}" srcId="{CDB370B4-1D4C-46BF-986A-A4653B0EC1BE}" destId="{FC9613F1-4950-4B40-B576-33A58BFB9809}" srcOrd="0" destOrd="0" parTransId="{EE31D203-204E-4901-91E6-EF4BA1D1F6B6}" sibTransId="{9903E6E0-2429-433E-88BC-C3342C36B74A}"/>
    <dgm:cxn modelId="{46A1A786-FFA0-4FF5-87A7-811DFDC7553C}" type="presOf" srcId="{DF3A3207-1D97-4E00-848E-404C0EF097F2}" destId="{3B374189-F403-4449-941A-C71EBED2C1E6}" srcOrd="0" destOrd="0" presId="urn:microsoft.com/office/officeart/2005/8/layout/radial6"/>
    <dgm:cxn modelId="{C5098FC0-20DA-4EB7-B5CD-5684A1E72DF5}" type="presOf" srcId="{7F9D616C-3850-4C4D-8BBE-6550AF9B4D15}" destId="{C6847C75-C7A1-4BDC-AD90-0D2ACFBE3D78}" srcOrd="0" destOrd="0" presId="urn:microsoft.com/office/officeart/2005/8/layout/radial6"/>
    <dgm:cxn modelId="{AA48A87B-6CED-42F1-819E-522828C26646}" srcId="{FC9613F1-4950-4B40-B576-33A58BFB9809}" destId="{5098EEC8-288A-42E9-A539-1B0E9BE5FB52}" srcOrd="2" destOrd="0" parTransId="{FEEF0B26-3D95-421E-8DF9-DE98CB4A1FEF}" sibTransId="{70012C1E-B82B-4DC4-A481-59BFFE3E4C72}"/>
    <dgm:cxn modelId="{7220BC1F-96D4-4BE3-A814-46382FB94185}" srcId="{FC9613F1-4950-4B40-B576-33A58BFB9809}" destId="{DCC516B2-B847-4B0C-BE0C-14794D484269}" srcOrd="0" destOrd="0" parTransId="{743A31C3-2CAD-4C8E-B48C-097CC3AA56D2}" sibTransId="{53BE26E3-6F37-4102-9168-F05DAACE7005}"/>
    <dgm:cxn modelId="{B6E5E636-9957-47E5-8176-8FCCADE0E884}" type="presOf" srcId="{0B20244C-C809-4B08-AA1A-0DE9789203C0}" destId="{37BC220A-6B68-4061-8ABE-23CD2BB501DA}" srcOrd="0" destOrd="0" presId="urn:microsoft.com/office/officeart/2005/8/layout/radial6"/>
    <dgm:cxn modelId="{BE86B494-3D64-4981-BBCD-969FB04EAFE5}" srcId="{FC9613F1-4950-4B40-B576-33A58BFB9809}" destId="{0B20244C-C809-4B08-AA1A-0DE9789203C0}" srcOrd="1" destOrd="0" parTransId="{A9379DE3-0829-45E1-9173-41CC8E4E15A9}" sibTransId="{0F17AF6D-A80A-49B1-8A69-8E83AD11039E}"/>
    <dgm:cxn modelId="{87250C38-93E4-41AA-9371-858417F6F706}" type="presOf" srcId="{CDB370B4-1D4C-46BF-986A-A4653B0EC1BE}" destId="{CE27C0BD-C57F-44BA-91BC-EBF7EA38B4F6}" srcOrd="0" destOrd="0" presId="urn:microsoft.com/office/officeart/2005/8/layout/radial6"/>
    <dgm:cxn modelId="{21ED7CB6-0B49-4C1F-911B-E707CFE2E8BE}" type="presOf" srcId="{53BE26E3-6F37-4102-9168-F05DAACE7005}" destId="{186C72DE-8397-4646-BB8F-CAF1DFB3E7C5}" srcOrd="0" destOrd="0" presId="urn:microsoft.com/office/officeart/2005/8/layout/radial6"/>
    <dgm:cxn modelId="{321C6F1D-8953-4AD0-BD73-0303526402B7}" type="presOf" srcId="{C075B8D9-D22E-47F7-A5B8-5CB52F3886EA}" destId="{6A7EB664-5BC9-4F91-81D8-4277EEDF18B6}" srcOrd="0" destOrd="0" presId="urn:microsoft.com/office/officeart/2005/8/layout/radial6"/>
    <dgm:cxn modelId="{7E76D87C-EDBE-4699-AA14-3B697EFF560C}" type="presOf" srcId="{0F17AF6D-A80A-49B1-8A69-8E83AD11039E}" destId="{EB83E19E-BE7F-4A20-BC63-5B0A36E1C34C}" srcOrd="0" destOrd="0" presId="urn:microsoft.com/office/officeart/2005/8/layout/radial6"/>
    <dgm:cxn modelId="{DCA7B2F9-883F-4CC7-A711-BA914DEB2E1B}" type="presParOf" srcId="{CE27C0BD-C57F-44BA-91BC-EBF7EA38B4F6}" destId="{5DD6470C-DD58-4DD1-9FCF-71C04C96287B}" srcOrd="0" destOrd="0" presId="urn:microsoft.com/office/officeart/2005/8/layout/radial6"/>
    <dgm:cxn modelId="{B3069757-F6D1-481F-B008-DA411A5173B7}" type="presParOf" srcId="{CE27C0BD-C57F-44BA-91BC-EBF7EA38B4F6}" destId="{EE211A74-0E1E-4D3C-A628-7676EA8B7083}" srcOrd="1" destOrd="0" presId="urn:microsoft.com/office/officeart/2005/8/layout/radial6"/>
    <dgm:cxn modelId="{88F9DDBB-3A84-49F9-A7A7-F10DC9692B3E}" type="presParOf" srcId="{CE27C0BD-C57F-44BA-91BC-EBF7EA38B4F6}" destId="{B998265E-78BE-40FA-8514-463191162DDC}" srcOrd="2" destOrd="0" presId="urn:microsoft.com/office/officeart/2005/8/layout/radial6"/>
    <dgm:cxn modelId="{72951400-1AA5-4D69-9E3C-DC7B264DE14A}" type="presParOf" srcId="{CE27C0BD-C57F-44BA-91BC-EBF7EA38B4F6}" destId="{186C72DE-8397-4646-BB8F-CAF1DFB3E7C5}" srcOrd="3" destOrd="0" presId="urn:microsoft.com/office/officeart/2005/8/layout/radial6"/>
    <dgm:cxn modelId="{E255ACDE-4241-457D-B523-4C4D45D1AF0F}" type="presParOf" srcId="{CE27C0BD-C57F-44BA-91BC-EBF7EA38B4F6}" destId="{37BC220A-6B68-4061-8ABE-23CD2BB501DA}" srcOrd="4" destOrd="0" presId="urn:microsoft.com/office/officeart/2005/8/layout/radial6"/>
    <dgm:cxn modelId="{0027F43B-B552-422F-A628-50076A0A9B56}" type="presParOf" srcId="{CE27C0BD-C57F-44BA-91BC-EBF7EA38B4F6}" destId="{A3ABBBE3-582A-4B83-8C36-9782B3C1A9DD}" srcOrd="5" destOrd="0" presId="urn:microsoft.com/office/officeart/2005/8/layout/radial6"/>
    <dgm:cxn modelId="{18F6F34C-8AF5-44F2-BF44-E5C19A94675F}" type="presParOf" srcId="{CE27C0BD-C57F-44BA-91BC-EBF7EA38B4F6}" destId="{EB83E19E-BE7F-4A20-BC63-5B0A36E1C34C}" srcOrd="6" destOrd="0" presId="urn:microsoft.com/office/officeart/2005/8/layout/radial6"/>
    <dgm:cxn modelId="{34A4291E-45DD-4E4C-96FE-1BB219355D75}" type="presParOf" srcId="{CE27C0BD-C57F-44BA-91BC-EBF7EA38B4F6}" destId="{4D6CB0CB-0B03-4861-8905-74D57227BC34}" srcOrd="7" destOrd="0" presId="urn:microsoft.com/office/officeart/2005/8/layout/radial6"/>
    <dgm:cxn modelId="{3A87240A-BAAB-48ED-AA6F-46DD9FB44EBF}" type="presParOf" srcId="{CE27C0BD-C57F-44BA-91BC-EBF7EA38B4F6}" destId="{A155CB1C-CF8F-4505-99F4-53288E03EE98}" srcOrd="8" destOrd="0" presId="urn:microsoft.com/office/officeart/2005/8/layout/radial6"/>
    <dgm:cxn modelId="{F67F3516-585E-4965-BCE8-50556AC7046F}" type="presParOf" srcId="{CE27C0BD-C57F-44BA-91BC-EBF7EA38B4F6}" destId="{36E875F4-550C-4A07-B782-836193B02384}" srcOrd="9" destOrd="0" presId="urn:microsoft.com/office/officeart/2005/8/layout/radial6"/>
    <dgm:cxn modelId="{00E362D4-0588-421A-85E7-B761C86B0E1E}" type="presParOf" srcId="{CE27C0BD-C57F-44BA-91BC-EBF7EA38B4F6}" destId="{EE406C6C-3151-4C1A-88E3-56AB80A44056}" srcOrd="10" destOrd="0" presId="urn:microsoft.com/office/officeart/2005/8/layout/radial6"/>
    <dgm:cxn modelId="{C5E49354-E05A-4096-BA5A-E2311E83F459}" type="presParOf" srcId="{CE27C0BD-C57F-44BA-91BC-EBF7EA38B4F6}" destId="{6AC07B6F-162D-4BAF-ADAF-48B0E07BB69B}" srcOrd="11" destOrd="0" presId="urn:microsoft.com/office/officeart/2005/8/layout/radial6"/>
    <dgm:cxn modelId="{EF479DF2-A1E1-4463-99C9-FDA791FDE367}" type="presParOf" srcId="{CE27C0BD-C57F-44BA-91BC-EBF7EA38B4F6}" destId="{3B374189-F403-4449-941A-C71EBED2C1E6}" srcOrd="12" destOrd="0" presId="urn:microsoft.com/office/officeart/2005/8/layout/radial6"/>
    <dgm:cxn modelId="{6089B38F-EFC0-44BB-A881-38C9FACC734D}" type="presParOf" srcId="{CE27C0BD-C57F-44BA-91BC-EBF7EA38B4F6}" destId="{C6847C75-C7A1-4BDC-AD90-0D2ACFBE3D78}" srcOrd="13" destOrd="0" presId="urn:microsoft.com/office/officeart/2005/8/layout/radial6"/>
    <dgm:cxn modelId="{4E74CB6B-7B71-466B-99A2-434940B75429}" type="presParOf" srcId="{CE27C0BD-C57F-44BA-91BC-EBF7EA38B4F6}" destId="{37628607-6AA8-426E-9C8D-0162C2BC16EF}" srcOrd="14" destOrd="0" presId="urn:microsoft.com/office/officeart/2005/8/layout/radial6"/>
    <dgm:cxn modelId="{6B951BB5-462C-412F-83B5-F76A21A3B64A}" type="presParOf" srcId="{CE27C0BD-C57F-44BA-91BC-EBF7EA38B4F6}" destId="{6A7EB664-5BC9-4F91-81D8-4277EEDF18B6}"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C0D369-3461-4825-A593-5F42B46D357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0498B485-DC93-4592-BE12-B6DB0923812E}">
      <dgm:prSet phldrT="[Text]"/>
      <dgm:spPr/>
      <dgm:t>
        <a:bodyPr/>
        <a:lstStyle/>
        <a:p>
          <a:r>
            <a:rPr lang="en-GB" dirty="0" smtClean="0"/>
            <a:t>Using a </a:t>
          </a:r>
          <a:r>
            <a:rPr lang="en-GB" smtClean="0"/>
            <a:t>Rights Framework</a:t>
          </a:r>
          <a:endParaRPr lang="en-GB" dirty="0"/>
        </a:p>
      </dgm:t>
    </dgm:pt>
    <dgm:pt modelId="{D796C53F-0860-48E7-914B-8C67E9871F7B}" type="parTrans" cxnId="{556A28FF-6361-4A02-B4EF-CF4BDE346467}">
      <dgm:prSet/>
      <dgm:spPr/>
      <dgm:t>
        <a:bodyPr/>
        <a:lstStyle/>
        <a:p>
          <a:endParaRPr lang="en-GB"/>
        </a:p>
      </dgm:t>
    </dgm:pt>
    <dgm:pt modelId="{9FE2A77F-4563-48A9-969B-FA530F30DFD3}" type="sibTrans" cxnId="{556A28FF-6361-4A02-B4EF-CF4BDE346467}">
      <dgm:prSet/>
      <dgm:spPr/>
      <dgm:t>
        <a:bodyPr/>
        <a:lstStyle/>
        <a:p>
          <a:endParaRPr lang="en-GB"/>
        </a:p>
      </dgm:t>
    </dgm:pt>
    <dgm:pt modelId="{4907F976-70BB-46AE-8F32-209D6E007B7D}">
      <dgm:prSet phldrT="[Text]"/>
      <dgm:spPr/>
      <dgm:t>
        <a:bodyPr/>
        <a:lstStyle/>
        <a:p>
          <a:r>
            <a:rPr lang="en-GB" dirty="0" smtClean="0"/>
            <a:t>Human rights declaration (</a:t>
          </a:r>
          <a:r>
            <a:rPr lang="en-GB" dirty="0" err="1" smtClean="0"/>
            <a:t>UNDHR</a:t>
          </a:r>
          <a:r>
            <a:rPr lang="en-GB" dirty="0" smtClean="0"/>
            <a:t>)</a:t>
          </a:r>
          <a:endParaRPr lang="en-GB" dirty="0"/>
        </a:p>
      </dgm:t>
    </dgm:pt>
    <dgm:pt modelId="{9F0D64F7-3342-455E-B166-9EEF904DB1C3}" type="parTrans" cxnId="{3C160EAB-3B6E-40A0-A2CB-78DCE78E06B5}">
      <dgm:prSet/>
      <dgm:spPr/>
      <dgm:t>
        <a:bodyPr/>
        <a:lstStyle/>
        <a:p>
          <a:endParaRPr lang="en-GB"/>
        </a:p>
      </dgm:t>
    </dgm:pt>
    <dgm:pt modelId="{5CCCE6B4-7A43-4C70-98D3-7830434992C5}" type="sibTrans" cxnId="{3C160EAB-3B6E-40A0-A2CB-78DCE78E06B5}">
      <dgm:prSet/>
      <dgm:spPr/>
      <dgm:t>
        <a:bodyPr/>
        <a:lstStyle/>
        <a:p>
          <a:endParaRPr lang="en-GB"/>
        </a:p>
      </dgm:t>
    </dgm:pt>
    <dgm:pt modelId="{4B5D6B24-BBF9-4C02-831C-D927F81AD6AB}">
      <dgm:prSet phldrT="[Text]"/>
      <dgm:spPr/>
      <dgm:t>
        <a:bodyPr/>
        <a:lstStyle/>
        <a:p>
          <a:r>
            <a:rPr lang="en-GB" dirty="0" smtClean="0"/>
            <a:t>View issues from a structural rather than personal perspective</a:t>
          </a:r>
          <a:endParaRPr lang="en-GB" dirty="0"/>
        </a:p>
      </dgm:t>
    </dgm:pt>
    <dgm:pt modelId="{24B2DC53-9AAA-4D9B-8CF3-646BB3481BD6}" type="parTrans" cxnId="{E2EC17EC-D7A1-4719-AC35-BC18F73C9AFB}">
      <dgm:prSet/>
      <dgm:spPr/>
      <dgm:t>
        <a:bodyPr/>
        <a:lstStyle/>
        <a:p>
          <a:endParaRPr lang="en-GB"/>
        </a:p>
      </dgm:t>
    </dgm:pt>
    <dgm:pt modelId="{86E97597-38FD-4C92-807A-2752FBE0E24C}" type="sibTrans" cxnId="{E2EC17EC-D7A1-4719-AC35-BC18F73C9AFB}">
      <dgm:prSet/>
      <dgm:spPr/>
      <dgm:t>
        <a:bodyPr/>
        <a:lstStyle/>
        <a:p>
          <a:endParaRPr lang="en-GB"/>
        </a:p>
      </dgm:t>
    </dgm:pt>
    <dgm:pt modelId="{B2642C3E-6CD6-421B-A774-7B8D109B5777}">
      <dgm:prSet phldrT="[Text]"/>
      <dgm:spPr/>
      <dgm:t>
        <a:bodyPr/>
        <a:lstStyle/>
        <a:p>
          <a:r>
            <a:rPr lang="en-GB" dirty="0" smtClean="0"/>
            <a:t>Using a Legal Framework</a:t>
          </a:r>
          <a:endParaRPr lang="en-GB" dirty="0"/>
        </a:p>
      </dgm:t>
    </dgm:pt>
    <dgm:pt modelId="{A74D6BA5-D912-48E9-A52B-BD08CB8F2BFA}" type="parTrans" cxnId="{908238BA-6241-4BAD-A432-A82004155035}">
      <dgm:prSet/>
      <dgm:spPr/>
      <dgm:t>
        <a:bodyPr/>
        <a:lstStyle/>
        <a:p>
          <a:endParaRPr lang="en-GB"/>
        </a:p>
      </dgm:t>
    </dgm:pt>
    <dgm:pt modelId="{12BD2B7E-F60D-4272-AAEA-5676B4FA1E6A}" type="sibTrans" cxnId="{908238BA-6241-4BAD-A432-A82004155035}">
      <dgm:prSet/>
      <dgm:spPr/>
      <dgm:t>
        <a:bodyPr/>
        <a:lstStyle/>
        <a:p>
          <a:endParaRPr lang="en-GB"/>
        </a:p>
      </dgm:t>
    </dgm:pt>
    <dgm:pt modelId="{BDF4C30B-6C5C-469A-9585-2E030D6AE100}">
      <dgm:prSet phldrT="[Text]"/>
      <dgm:spPr/>
      <dgm:t>
        <a:bodyPr/>
        <a:lstStyle/>
        <a:p>
          <a:r>
            <a:rPr lang="en-GB" dirty="0" smtClean="0"/>
            <a:t>“What does the law say about…?”</a:t>
          </a:r>
          <a:endParaRPr lang="en-GB" dirty="0"/>
        </a:p>
      </dgm:t>
    </dgm:pt>
    <dgm:pt modelId="{72AB332A-C43C-473D-BA08-FC63389E2CA1}" type="parTrans" cxnId="{0B9249E4-078F-45AE-A336-F72DE24D11DC}">
      <dgm:prSet/>
      <dgm:spPr/>
      <dgm:t>
        <a:bodyPr/>
        <a:lstStyle/>
        <a:p>
          <a:endParaRPr lang="en-GB"/>
        </a:p>
      </dgm:t>
    </dgm:pt>
    <dgm:pt modelId="{008E8822-0471-47A4-BF7B-C9085E97572A}" type="sibTrans" cxnId="{0B9249E4-078F-45AE-A336-F72DE24D11DC}">
      <dgm:prSet/>
      <dgm:spPr/>
      <dgm:t>
        <a:bodyPr/>
        <a:lstStyle/>
        <a:p>
          <a:endParaRPr lang="en-GB"/>
        </a:p>
      </dgm:t>
    </dgm:pt>
    <dgm:pt modelId="{5B617CE8-1EC0-4662-A05F-6E70AC758B95}">
      <dgm:prSet phldrT="[Text]"/>
      <dgm:spPr/>
      <dgm:t>
        <a:bodyPr/>
        <a:lstStyle/>
        <a:p>
          <a:r>
            <a:rPr lang="en-GB" dirty="0" smtClean="0"/>
            <a:t>Within a context of the state’s responsibility towards all its citizens</a:t>
          </a:r>
          <a:endParaRPr lang="en-GB" dirty="0"/>
        </a:p>
      </dgm:t>
    </dgm:pt>
    <dgm:pt modelId="{FB964AA5-8ABC-4F72-9F1E-BB8C9D6FD1A8}" type="parTrans" cxnId="{601A86D2-C434-4BB1-BC5A-CFE118FF8D0E}">
      <dgm:prSet/>
      <dgm:spPr/>
      <dgm:t>
        <a:bodyPr/>
        <a:lstStyle/>
        <a:p>
          <a:endParaRPr lang="en-GB"/>
        </a:p>
      </dgm:t>
    </dgm:pt>
    <dgm:pt modelId="{36C61682-B9C6-437F-B912-801A35092A0F}" type="sibTrans" cxnId="{601A86D2-C434-4BB1-BC5A-CFE118FF8D0E}">
      <dgm:prSet/>
      <dgm:spPr/>
      <dgm:t>
        <a:bodyPr/>
        <a:lstStyle/>
        <a:p>
          <a:endParaRPr lang="en-GB"/>
        </a:p>
      </dgm:t>
    </dgm:pt>
    <dgm:pt modelId="{F923F8EA-9C04-49C9-AAE6-7A4418C91523}">
      <dgm:prSet phldrT="[Text]"/>
      <dgm:spPr/>
      <dgm:t>
        <a:bodyPr/>
        <a:lstStyle/>
        <a:p>
          <a:r>
            <a:rPr lang="en-GB" dirty="0" smtClean="0"/>
            <a:t>Using a Social Responsibility Framework</a:t>
          </a:r>
          <a:endParaRPr lang="en-GB" dirty="0"/>
        </a:p>
      </dgm:t>
    </dgm:pt>
    <dgm:pt modelId="{5DA49092-917D-462B-B74F-C569EA80B009}" type="parTrans" cxnId="{CC0D17A7-6EB2-464B-86B0-B5F8054077D9}">
      <dgm:prSet/>
      <dgm:spPr/>
      <dgm:t>
        <a:bodyPr/>
        <a:lstStyle/>
        <a:p>
          <a:endParaRPr lang="en-GB"/>
        </a:p>
      </dgm:t>
    </dgm:pt>
    <dgm:pt modelId="{4EAE8877-2156-43B3-93D5-89DAA876FB32}" type="sibTrans" cxnId="{CC0D17A7-6EB2-464B-86B0-B5F8054077D9}">
      <dgm:prSet/>
      <dgm:spPr/>
      <dgm:t>
        <a:bodyPr/>
        <a:lstStyle/>
        <a:p>
          <a:endParaRPr lang="en-GB"/>
        </a:p>
      </dgm:t>
    </dgm:pt>
    <dgm:pt modelId="{094DFA58-8418-46F5-B792-74EB1CB653AD}">
      <dgm:prSet phldrT="[Text]"/>
      <dgm:spPr/>
      <dgm:t>
        <a:bodyPr/>
        <a:lstStyle/>
        <a:p>
          <a:r>
            <a:rPr lang="en-GB" dirty="0" smtClean="0"/>
            <a:t>Look at the roles of the individual, family, school, community, society and state in relation to addressing controversial issues</a:t>
          </a:r>
          <a:endParaRPr lang="en-GB" dirty="0"/>
        </a:p>
      </dgm:t>
    </dgm:pt>
    <dgm:pt modelId="{A95593A9-7A78-4C01-A487-3605B4BDACAF}" type="parTrans" cxnId="{0690840E-8513-4946-8BA8-896A59E91861}">
      <dgm:prSet/>
      <dgm:spPr/>
      <dgm:t>
        <a:bodyPr/>
        <a:lstStyle/>
        <a:p>
          <a:endParaRPr lang="en-GB"/>
        </a:p>
      </dgm:t>
    </dgm:pt>
    <dgm:pt modelId="{47BE6D9D-1170-4E12-B45A-BBD9050F01A8}" type="sibTrans" cxnId="{0690840E-8513-4946-8BA8-896A59E91861}">
      <dgm:prSet/>
      <dgm:spPr/>
      <dgm:t>
        <a:bodyPr/>
        <a:lstStyle/>
        <a:p>
          <a:endParaRPr lang="en-GB"/>
        </a:p>
      </dgm:t>
    </dgm:pt>
    <dgm:pt modelId="{39CB143E-1A69-45E7-A68E-973CCEA56390}">
      <dgm:prSet phldrT="[Text]"/>
      <dgm:spPr/>
      <dgm:t>
        <a:bodyPr/>
        <a:lstStyle/>
        <a:p>
          <a:r>
            <a:rPr lang="en-GB" dirty="0" smtClean="0"/>
            <a:t>Convention of the Rights of the Child (</a:t>
          </a:r>
          <a:r>
            <a:rPr lang="en-GB" dirty="0" err="1" smtClean="0"/>
            <a:t>UNCRC</a:t>
          </a:r>
          <a:r>
            <a:rPr lang="en-GB" dirty="0" smtClean="0"/>
            <a:t>)</a:t>
          </a:r>
          <a:endParaRPr lang="en-GB" dirty="0"/>
        </a:p>
      </dgm:t>
    </dgm:pt>
    <dgm:pt modelId="{7453AF63-440D-4EE3-8DD1-0874FC13DD31}" type="parTrans" cxnId="{6F3B0F96-378A-4301-A78A-758C42EA26AF}">
      <dgm:prSet/>
      <dgm:spPr/>
      <dgm:t>
        <a:bodyPr/>
        <a:lstStyle/>
        <a:p>
          <a:endParaRPr lang="en-GB"/>
        </a:p>
      </dgm:t>
    </dgm:pt>
    <dgm:pt modelId="{90084F87-D505-4F8F-B822-E1D4F5B574AC}" type="sibTrans" cxnId="{6F3B0F96-378A-4301-A78A-758C42EA26AF}">
      <dgm:prSet/>
      <dgm:spPr/>
      <dgm:t>
        <a:bodyPr/>
        <a:lstStyle/>
        <a:p>
          <a:endParaRPr lang="en-GB"/>
        </a:p>
      </dgm:t>
    </dgm:pt>
    <dgm:pt modelId="{E8F668AA-CF8F-40F9-84FE-8F0FE606B825}">
      <dgm:prSet phldrT="[Text]"/>
      <dgm:spPr/>
      <dgm:t>
        <a:bodyPr/>
        <a:lstStyle/>
        <a:p>
          <a:r>
            <a:rPr lang="en-GB" dirty="0" smtClean="0"/>
            <a:t>Provides universally agreed foundations for examining issues</a:t>
          </a:r>
          <a:endParaRPr lang="en-GB" dirty="0"/>
        </a:p>
      </dgm:t>
    </dgm:pt>
    <dgm:pt modelId="{B2EE2CF5-5738-4CAD-9248-04D1029B00B5}" type="parTrans" cxnId="{41F579DD-3E78-4679-A09B-7041D843B951}">
      <dgm:prSet/>
      <dgm:spPr/>
      <dgm:t>
        <a:bodyPr/>
        <a:lstStyle/>
        <a:p>
          <a:endParaRPr lang="en-GB"/>
        </a:p>
      </dgm:t>
    </dgm:pt>
    <dgm:pt modelId="{91F29435-4305-4E48-9268-98420A474B6C}" type="sibTrans" cxnId="{41F579DD-3E78-4679-A09B-7041D843B951}">
      <dgm:prSet/>
      <dgm:spPr/>
      <dgm:t>
        <a:bodyPr/>
        <a:lstStyle/>
        <a:p>
          <a:endParaRPr lang="en-GB"/>
        </a:p>
      </dgm:t>
    </dgm:pt>
    <dgm:pt modelId="{CF2F7407-4F2C-418E-AA60-6CEA99EA3D31}">
      <dgm:prSet phldrT="[Text]"/>
      <dgm:spPr/>
      <dgm:t>
        <a:bodyPr/>
        <a:lstStyle/>
        <a:p>
          <a:r>
            <a:rPr lang="en-GB" dirty="0" smtClean="0"/>
            <a:t>Space for students to present their own moral perspectives</a:t>
          </a:r>
          <a:endParaRPr lang="en-GB" dirty="0"/>
        </a:p>
      </dgm:t>
    </dgm:pt>
    <dgm:pt modelId="{217DB5E9-B6F8-4617-B717-DEE6FA806A27}" type="parTrans" cxnId="{CED9A42D-C98C-4786-BA7D-E6FE935F5D54}">
      <dgm:prSet/>
      <dgm:spPr/>
      <dgm:t>
        <a:bodyPr/>
        <a:lstStyle/>
        <a:p>
          <a:endParaRPr lang="en-GB"/>
        </a:p>
      </dgm:t>
    </dgm:pt>
    <dgm:pt modelId="{A026DBCB-CBF8-4BED-9DAB-81979E46633E}" type="sibTrans" cxnId="{CED9A42D-C98C-4786-BA7D-E6FE935F5D54}">
      <dgm:prSet/>
      <dgm:spPr/>
      <dgm:t>
        <a:bodyPr/>
        <a:lstStyle/>
        <a:p>
          <a:endParaRPr lang="en-GB"/>
        </a:p>
      </dgm:t>
    </dgm:pt>
    <dgm:pt modelId="{2854827C-58D8-44FD-B00F-C8F55A2990DD}" type="pres">
      <dgm:prSet presAssocID="{8DC0D369-3461-4825-A593-5F42B46D357F}" presName="Name0" presStyleCnt="0">
        <dgm:presLayoutVars>
          <dgm:dir/>
          <dgm:animLvl val="lvl"/>
          <dgm:resizeHandles val="exact"/>
        </dgm:presLayoutVars>
      </dgm:prSet>
      <dgm:spPr/>
      <dgm:t>
        <a:bodyPr/>
        <a:lstStyle/>
        <a:p>
          <a:endParaRPr lang="en-US"/>
        </a:p>
      </dgm:t>
    </dgm:pt>
    <dgm:pt modelId="{FD9BF9A2-5B2A-46C6-AD1D-19CA27FD7FB9}" type="pres">
      <dgm:prSet presAssocID="{0498B485-DC93-4592-BE12-B6DB0923812E}" presName="linNode" presStyleCnt="0"/>
      <dgm:spPr/>
    </dgm:pt>
    <dgm:pt modelId="{C42EA5BA-A755-46C2-BAF3-5FDD5FFB4385}" type="pres">
      <dgm:prSet presAssocID="{0498B485-DC93-4592-BE12-B6DB0923812E}" presName="parentText" presStyleLbl="node1" presStyleIdx="0" presStyleCnt="3">
        <dgm:presLayoutVars>
          <dgm:chMax val="1"/>
          <dgm:bulletEnabled val="1"/>
        </dgm:presLayoutVars>
      </dgm:prSet>
      <dgm:spPr/>
      <dgm:t>
        <a:bodyPr/>
        <a:lstStyle/>
        <a:p>
          <a:endParaRPr lang="en-GB"/>
        </a:p>
      </dgm:t>
    </dgm:pt>
    <dgm:pt modelId="{2E380D32-CB76-40BA-8D72-D4D0A9B8A6AC}" type="pres">
      <dgm:prSet presAssocID="{0498B485-DC93-4592-BE12-B6DB0923812E}" presName="descendantText" presStyleLbl="alignAccFollowNode1" presStyleIdx="0" presStyleCnt="3">
        <dgm:presLayoutVars>
          <dgm:bulletEnabled val="1"/>
        </dgm:presLayoutVars>
      </dgm:prSet>
      <dgm:spPr/>
      <dgm:t>
        <a:bodyPr/>
        <a:lstStyle/>
        <a:p>
          <a:endParaRPr lang="en-GB"/>
        </a:p>
      </dgm:t>
    </dgm:pt>
    <dgm:pt modelId="{0D5B4B75-A33C-41E3-A48D-EBA35BC6C372}" type="pres">
      <dgm:prSet presAssocID="{9FE2A77F-4563-48A9-969B-FA530F30DFD3}" presName="sp" presStyleCnt="0"/>
      <dgm:spPr/>
    </dgm:pt>
    <dgm:pt modelId="{39C93932-0F94-4925-8F98-7037C027FCD8}" type="pres">
      <dgm:prSet presAssocID="{B2642C3E-6CD6-421B-A774-7B8D109B5777}" presName="linNode" presStyleCnt="0"/>
      <dgm:spPr/>
    </dgm:pt>
    <dgm:pt modelId="{8DF5D99E-5133-414C-88A2-E678E7FC5D8C}" type="pres">
      <dgm:prSet presAssocID="{B2642C3E-6CD6-421B-A774-7B8D109B5777}" presName="parentText" presStyleLbl="node1" presStyleIdx="1" presStyleCnt="3">
        <dgm:presLayoutVars>
          <dgm:chMax val="1"/>
          <dgm:bulletEnabled val="1"/>
        </dgm:presLayoutVars>
      </dgm:prSet>
      <dgm:spPr/>
      <dgm:t>
        <a:bodyPr/>
        <a:lstStyle/>
        <a:p>
          <a:endParaRPr lang="en-GB"/>
        </a:p>
      </dgm:t>
    </dgm:pt>
    <dgm:pt modelId="{E4B1275B-5BCD-4211-BAC8-FB8E4D97DB62}" type="pres">
      <dgm:prSet presAssocID="{B2642C3E-6CD6-421B-A774-7B8D109B5777}" presName="descendantText" presStyleLbl="alignAccFollowNode1" presStyleIdx="1" presStyleCnt="3">
        <dgm:presLayoutVars>
          <dgm:bulletEnabled val="1"/>
        </dgm:presLayoutVars>
      </dgm:prSet>
      <dgm:spPr/>
      <dgm:t>
        <a:bodyPr/>
        <a:lstStyle/>
        <a:p>
          <a:endParaRPr lang="en-GB"/>
        </a:p>
      </dgm:t>
    </dgm:pt>
    <dgm:pt modelId="{8088E883-4432-4548-A18F-9068A04B40CB}" type="pres">
      <dgm:prSet presAssocID="{12BD2B7E-F60D-4272-AAEA-5676B4FA1E6A}" presName="sp" presStyleCnt="0"/>
      <dgm:spPr/>
    </dgm:pt>
    <dgm:pt modelId="{7BB4314B-8B94-492E-B19A-48D35EFE7F1A}" type="pres">
      <dgm:prSet presAssocID="{F923F8EA-9C04-49C9-AAE6-7A4418C91523}" presName="linNode" presStyleCnt="0"/>
      <dgm:spPr/>
    </dgm:pt>
    <dgm:pt modelId="{2A7AD7F4-86F7-462C-9C3E-85F2DD786176}" type="pres">
      <dgm:prSet presAssocID="{F923F8EA-9C04-49C9-AAE6-7A4418C91523}" presName="parentText" presStyleLbl="node1" presStyleIdx="2" presStyleCnt="3">
        <dgm:presLayoutVars>
          <dgm:chMax val="1"/>
          <dgm:bulletEnabled val="1"/>
        </dgm:presLayoutVars>
      </dgm:prSet>
      <dgm:spPr/>
      <dgm:t>
        <a:bodyPr/>
        <a:lstStyle/>
        <a:p>
          <a:endParaRPr lang="en-GB"/>
        </a:p>
      </dgm:t>
    </dgm:pt>
    <dgm:pt modelId="{D6A68643-2565-4F2F-BC7B-FBBCAB98E145}" type="pres">
      <dgm:prSet presAssocID="{F923F8EA-9C04-49C9-AAE6-7A4418C91523}" presName="descendantText" presStyleLbl="alignAccFollowNode1" presStyleIdx="2" presStyleCnt="3">
        <dgm:presLayoutVars>
          <dgm:bulletEnabled val="1"/>
        </dgm:presLayoutVars>
      </dgm:prSet>
      <dgm:spPr/>
      <dgm:t>
        <a:bodyPr/>
        <a:lstStyle/>
        <a:p>
          <a:endParaRPr lang="en-GB"/>
        </a:p>
      </dgm:t>
    </dgm:pt>
  </dgm:ptLst>
  <dgm:cxnLst>
    <dgm:cxn modelId="{908238BA-6241-4BAD-A432-A82004155035}" srcId="{8DC0D369-3461-4825-A593-5F42B46D357F}" destId="{B2642C3E-6CD6-421B-A774-7B8D109B5777}" srcOrd="1" destOrd="0" parTransId="{A74D6BA5-D912-48E9-A52B-BD08CB8F2BFA}" sibTransId="{12BD2B7E-F60D-4272-AAEA-5676B4FA1E6A}"/>
    <dgm:cxn modelId="{3D1210BF-3AF8-49D3-BBD0-B7BC55425B24}" type="presOf" srcId="{F923F8EA-9C04-49C9-AAE6-7A4418C91523}" destId="{2A7AD7F4-86F7-462C-9C3E-85F2DD786176}" srcOrd="0" destOrd="0" presId="urn:microsoft.com/office/officeart/2005/8/layout/vList5"/>
    <dgm:cxn modelId="{1680EF8F-2B70-4398-87A7-8EED7BA0CFBA}" type="presOf" srcId="{E8F668AA-CF8F-40F9-84FE-8F0FE606B825}" destId="{2E380D32-CB76-40BA-8D72-D4D0A9B8A6AC}" srcOrd="0" destOrd="2" presId="urn:microsoft.com/office/officeart/2005/8/layout/vList5"/>
    <dgm:cxn modelId="{CC0D17A7-6EB2-464B-86B0-B5F8054077D9}" srcId="{8DC0D369-3461-4825-A593-5F42B46D357F}" destId="{F923F8EA-9C04-49C9-AAE6-7A4418C91523}" srcOrd="2" destOrd="0" parTransId="{5DA49092-917D-462B-B74F-C569EA80B009}" sibTransId="{4EAE8877-2156-43B3-93D5-89DAA876FB32}"/>
    <dgm:cxn modelId="{721C370B-5B39-4F63-A4A2-F3B6EDA23A52}" type="presOf" srcId="{39CB143E-1A69-45E7-A68E-973CCEA56390}" destId="{2E380D32-CB76-40BA-8D72-D4D0A9B8A6AC}" srcOrd="0" destOrd="1" presId="urn:microsoft.com/office/officeart/2005/8/layout/vList5"/>
    <dgm:cxn modelId="{556A28FF-6361-4A02-B4EF-CF4BDE346467}" srcId="{8DC0D369-3461-4825-A593-5F42B46D357F}" destId="{0498B485-DC93-4592-BE12-B6DB0923812E}" srcOrd="0" destOrd="0" parTransId="{D796C53F-0860-48E7-914B-8C67E9871F7B}" sibTransId="{9FE2A77F-4563-48A9-969B-FA530F30DFD3}"/>
    <dgm:cxn modelId="{31BB519D-A63D-4199-B1C7-BD1390C44E44}" type="presOf" srcId="{4907F976-70BB-46AE-8F32-209D6E007B7D}" destId="{2E380D32-CB76-40BA-8D72-D4D0A9B8A6AC}" srcOrd="0" destOrd="0" presId="urn:microsoft.com/office/officeart/2005/8/layout/vList5"/>
    <dgm:cxn modelId="{601A86D2-C434-4BB1-BC5A-CFE118FF8D0E}" srcId="{B2642C3E-6CD6-421B-A774-7B8D109B5777}" destId="{5B617CE8-1EC0-4662-A05F-6E70AC758B95}" srcOrd="2" destOrd="0" parTransId="{FB964AA5-8ABC-4F72-9F1E-BB8C9D6FD1A8}" sibTransId="{36C61682-B9C6-437F-B912-801A35092A0F}"/>
    <dgm:cxn modelId="{3C160EAB-3B6E-40A0-A2CB-78DCE78E06B5}" srcId="{0498B485-DC93-4592-BE12-B6DB0923812E}" destId="{4907F976-70BB-46AE-8F32-209D6E007B7D}" srcOrd="0" destOrd="0" parTransId="{9F0D64F7-3342-455E-B166-9EEF904DB1C3}" sibTransId="{5CCCE6B4-7A43-4C70-98D3-7830434992C5}"/>
    <dgm:cxn modelId="{41F579DD-3E78-4679-A09B-7041D843B951}" srcId="{0498B485-DC93-4592-BE12-B6DB0923812E}" destId="{E8F668AA-CF8F-40F9-84FE-8F0FE606B825}" srcOrd="2" destOrd="0" parTransId="{B2EE2CF5-5738-4CAD-9248-04D1029B00B5}" sibTransId="{91F29435-4305-4E48-9268-98420A474B6C}"/>
    <dgm:cxn modelId="{35B17C12-6E18-492D-A8C7-920FAE3DA767}" type="presOf" srcId="{B2642C3E-6CD6-421B-A774-7B8D109B5777}" destId="{8DF5D99E-5133-414C-88A2-E678E7FC5D8C}" srcOrd="0" destOrd="0" presId="urn:microsoft.com/office/officeart/2005/8/layout/vList5"/>
    <dgm:cxn modelId="{CED9A42D-C98C-4786-BA7D-E6FE935F5D54}" srcId="{B2642C3E-6CD6-421B-A774-7B8D109B5777}" destId="{CF2F7407-4F2C-418E-AA60-6CEA99EA3D31}" srcOrd="1" destOrd="0" parTransId="{217DB5E9-B6F8-4617-B717-DEE6FA806A27}" sibTransId="{A026DBCB-CBF8-4BED-9DAB-81979E46633E}"/>
    <dgm:cxn modelId="{20CCD80E-66F4-4655-AEE0-7FE49DC86F91}" type="presOf" srcId="{BDF4C30B-6C5C-469A-9585-2E030D6AE100}" destId="{E4B1275B-5BCD-4211-BAC8-FB8E4D97DB62}" srcOrd="0" destOrd="0" presId="urn:microsoft.com/office/officeart/2005/8/layout/vList5"/>
    <dgm:cxn modelId="{E2EC17EC-D7A1-4719-AC35-BC18F73C9AFB}" srcId="{0498B485-DC93-4592-BE12-B6DB0923812E}" destId="{4B5D6B24-BBF9-4C02-831C-D927F81AD6AB}" srcOrd="3" destOrd="0" parTransId="{24B2DC53-9AAA-4D9B-8CF3-646BB3481BD6}" sibTransId="{86E97597-38FD-4C92-807A-2752FBE0E24C}"/>
    <dgm:cxn modelId="{C5DF0A77-E77C-443E-8C2B-2E13ED4FC38A}" type="presOf" srcId="{CF2F7407-4F2C-418E-AA60-6CEA99EA3D31}" destId="{E4B1275B-5BCD-4211-BAC8-FB8E4D97DB62}" srcOrd="0" destOrd="1" presId="urn:microsoft.com/office/officeart/2005/8/layout/vList5"/>
    <dgm:cxn modelId="{57CED8C2-786E-463A-A9A6-36304F5B8A69}" type="presOf" srcId="{0498B485-DC93-4592-BE12-B6DB0923812E}" destId="{C42EA5BA-A755-46C2-BAF3-5FDD5FFB4385}" srcOrd="0" destOrd="0" presId="urn:microsoft.com/office/officeart/2005/8/layout/vList5"/>
    <dgm:cxn modelId="{0B9249E4-078F-45AE-A336-F72DE24D11DC}" srcId="{B2642C3E-6CD6-421B-A774-7B8D109B5777}" destId="{BDF4C30B-6C5C-469A-9585-2E030D6AE100}" srcOrd="0" destOrd="0" parTransId="{72AB332A-C43C-473D-BA08-FC63389E2CA1}" sibTransId="{008E8822-0471-47A4-BF7B-C9085E97572A}"/>
    <dgm:cxn modelId="{0690840E-8513-4946-8BA8-896A59E91861}" srcId="{F923F8EA-9C04-49C9-AAE6-7A4418C91523}" destId="{094DFA58-8418-46F5-B792-74EB1CB653AD}" srcOrd="0" destOrd="0" parTransId="{A95593A9-7A78-4C01-A487-3605B4BDACAF}" sibTransId="{47BE6D9D-1170-4E12-B45A-BBD9050F01A8}"/>
    <dgm:cxn modelId="{60A1C417-DEEA-4FBC-9B1D-CB93D2D25348}" type="presOf" srcId="{5B617CE8-1EC0-4662-A05F-6E70AC758B95}" destId="{E4B1275B-5BCD-4211-BAC8-FB8E4D97DB62}" srcOrd="0" destOrd="2" presId="urn:microsoft.com/office/officeart/2005/8/layout/vList5"/>
    <dgm:cxn modelId="{6F3B0F96-378A-4301-A78A-758C42EA26AF}" srcId="{0498B485-DC93-4592-BE12-B6DB0923812E}" destId="{39CB143E-1A69-45E7-A68E-973CCEA56390}" srcOrd="1" destOrd="0" parTransId="{7453AF63-440D-4EE3-8DD1-0874FC13DD31}" sibTransId="{90084F87-D505-4F8F-B822-E1D4F5B574AC}"/>
    <dgm:cxn modelId="{C3014078-130F-4757-9C7F-445A612B6C17}" type="presOf" srcId="{8DC0D369-3461-4825-A593-5F42B46D357F}" destId="{2854827C-58D8-44FD-B00F-C8F55A2990DD}" srcOrd="0" destOrd="0" presId="urn:microsoft.com/office/officeart/2005/8/layout/vList5"/>
    <dgm:cxn modelId="{A41CE305-857E-4396-B341-FE47D3339B7E}" type="presOf" srcId="{4B5D6B24-BBF9-4C02-831C-D927F81AD6AB}" destId="{2E380D32-CB76-40BA-8D72-D4D0A9B8A6AC}" srcOrd="0" destOrd="3" presId="urn:microsoft.com/office/officeart/2005/8/layout/vList5"/>
    <dgm:cxn modelId="{9A6D1766-156C-4FA5-8C79-0739BCED0ED7}" type="presOf" srcId="{094DFA58-8418-46F5-B792-74EB1CB653AD}" destId="{D6A68643-2565-4F2F-BC7B-FBBCAB98E145}" srcOrd="0" destOrd="0" presId="urn:microsoft.com/office/officeart/2005/8/layout/vList5"/>
    <dgm:cxn modelId="{8E889A72-8C06-4829-966D-7BEB116A988C}" type="presParOf" srcId="{2854827C-58D8-44FD-B00F-C8F55A2990DD}" destId="{FD9BF9A2-5B2A-46C6-AD1D-19CA27FD7FB9}" srcOrd="0" destOrd="0" presId="urn:microsoft.com/office/officeart/2005/8/layout/vList5"/>
    <dgm:cxn modelId="{5D828CD9-D0A8-48B3-B937-6B7361FDFF51}" type="presParOf" srcId="{FD9BF9A2-5B2A-46C6-AD1D-19CA27FD7FB9}" destId="{C42EA5BA-A755-46C2-BAF3-5FDD5FFB4385}" srcOrd="0" destOrd="0" presId="urn:microsoft.com/office/officeart/2005/8/layout/vList5"/>
    <dgm:cxn modelId="{97213B08-4063-4F32-B75E-89140E47E8D6}" type="presParOf" srcId="{FD9BF9A2-5B2A-46C6-AD1D-19CA27FD7FB9}" destId="{2E380D32-CB76-40BA-8D72-D4D0A9B8A6AC}" srcOrd="1" destOrd="0" presId="urn:microsoft.com/office/officeart/2005/8/layout/vList5"/>
    <dgm:cxn modelId="{394BD55E-F11A-4D14-B798-3C639DAE60F7}" type="presParOf" srcId="{2854827C-58D8-44FD-B00F-C8F55A2990DD}" destId="{0D5B4B75-A33C-41E3-A48D-EBA35BC6C372}" srcOrd="1" destOrd="0" presId="urn:microsoft.com/office/officeart/2005/8/layout/vList5"/>
    <dgm:cxn modelId="{604E0BBC-96C8-41E0-B78A-176F9076507F}" type="presParOf" srcId="{2854827C-58D8-44FD-B00F-C8F55A2990DD}" destId="{39C93932-0F94-4925-8F98-7037C027FCD8}" srcOrd="2" destOrd="0" presId="urn:microsoft.com/office/officeart/2005/8/layout/vList5"/>
    <dgm:cxn modelId="{1FD08333-840E-47EA-BB40-1750FD9520F1}" type="presParOf" srcId="{39C93932-0F94-4925-8F98-7037C027FCD8}" destId="{8DF5D99E-5133-414C-88A2-E678E7FC5D8C}" srcOrd="0" destOrd="0" presId="urn:microsoft.com/office/officeart/2005/8/layout/vList5"/>
    <dgm:cxn modelId="{6AE92605-841E-41C0-AB2B-60C52D7F45EB}" type="presParOf" srcId="{39C93932-0F94-4925-8F98-7037C027FCD8}" destId="{E4B1275B-5BCD-4211-BAC8-FB8E4D97DB62}" srcOrd="1" destOrd="0" presId="urn:microsoft.com/office/officeart/2005/8/layout/vList5"/>
    <dgm:cxn modelId="{E7B7C31B-5C61-4113-AF3A-4B229F586480}" type="presParOf" srcId="{2854827C-58D8-44FD-B00F-C8F55A2990DD}" destId="{8088E883-4432-4548-A18F-9068A04B40CB}" srcOrd="3" destOrd="0" presId="urn:microsoft.com/office/officeart/2005/8/layout/vList5"/>
    <dgm:cxn modelId="{CA68C5F1-13C9-432B-8771-587EFED9E5ED}" type="presParOf" srcId="{2854827C-58D8-44FD-B00F-C8F55A2990DD}" destId="{7BB4314B-8B94-492E-B19A-48D35EFE7F1A}" srcOrd="4" destOrd="0" presId="urn:microsoft.com/office/officeart/2005/8/layout/vList5"/>
    <dgm:cxn modelId="{435C1AB7-591E-4F47-828B-36C745F4CAC1}" type="presParOf" srcId="{7BB4314B-8B94-492E-B19A-48D35EFE7F1A}" destId="{2A7AD7F4-86F7-462C-9C3E-85F2DD786176}" srcOrd="0" destOrd="0" presId="urn:microsoft.com/office/officeart/2005/8/layout/vList5"/>
    <dgm:cxn modelId="{6CD71861-0A99-4FF3-A376-D1C83ED6C9F1}" type="presParOf" srcId="{7BB4314B-8B94-492E-B19A-48D35EFE7F1A}" destId="{D6A68643-2565-4F2F-BC7B-FBBCAB98E14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FA11C-606D-4DD7-ABA6-FA9F13880A3A}">
      <dsp:nvSpPr>
        <dsp:cNvPr id="0" name=""/>
        <dsp:cNvSpPr/>
      </dsp:nvSpPr>
      <dsp:spPr>
        <a:xfrm>
          <a:off x="3817736" y="1800422"/>
          <a:ext cx="1847380" cy="184738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t>Values</a:t>
          </a:r>
          <a:endParaRPr lang="en-GB" sz="3200" kern="1200" dirty="0"/>
        </a:p>
      </dsp:txBody>
      <dsp:txXfrm>
        <a:off x="4088279" y="2070965"/>
        <a:ext cx="1306294" cy="1306294"/>
      </dsp:txXfrm>
    </dsp:sp>
    <dsp:sp modelId="{C9A6888C-18C0-4E47-8911-FC3AA7C85B97}">
      <dsp:nvSpPr>
        <dsp:cNvPr id="0" name=""/>
        <dsp:cNvSpPr/>
      </dsp:nvSpPr>
      <dsp:spPr>
        <a:xfrm rot="16200000">
          <a:off x="4707725" y="1752528"/>
          <a:ext cx="67403" cy="28384"/>
        </a:xfrm>
        <a:custGeom>
          <a:avLst/>
          <a:gdLst/>
          <a:ahLst/>
          <a:cxnLst/>
          <a:rect l="0" t="0" r="0" b="0"/>
          <a:pathLst>
            <a:path>
              <a:moveTo>
                <a:pt x="0" y="14192"/>
              </a:moveTo>
              <a:lnTo>
                <a:pt x="67403" y="1419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39742" y="1765035"/>
        <a:ext cx="3370" cy="3370"/>
      </dsp:txXfrm>
    </dsp:sp>
    <dsp:sp modelId="{4EE742C1-37C2-4B77-BED3-758D0D5EF89A}">
      <dsp:nvSpPr>
        <dsp:cNvPr id="0" name=""/>
        <dsp:cNvSpPr/>
      </dsp:nvSpPr>
      <dsp:spPr>
        <a:xfrm>
          <a:off x="3791294" y="-167247"/>
          <a:ext cx="1900266" cy="190026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Parents’ /Carers’</a:t>
          </a:r>
        </a:p>
        <a:p>
          <a:pPr lvl="0" algn="ctr" defTabSz="1066800">
            <a:lnSpc>
              <a:spcPct val="90000"/>
            </a:lnSpc>
            <a:spcBef>
              <a:spcPct val="0"/>
            </a:spcBef>
            <a:spcAft>
              <a:spcPct val="35000"/>
            </a:spcAft>
          </a:pPr>
          <a:r>
            <a:rPr lang="en-GB" sz="2400" kern="1200" dirty="0" smtClean="0"/>
            <a:t>views</a:t>
          </a:r>
          <a:endParaRPr lang="en-GB" sz="2400" kern="1200" dirty="0"/>
        </a:p>
      </dsp:txBody>
      <dsp:txXfrm>
        <a:off x="4069582" y="111041"/>
        <a:ext cx="1343690" cy="1343690"/>
      </dsp:txXfrm>
    </dsp:sp>
    <dsp:sp modelId="{B8FBDBF5-1F77-465B-B4FA-67CE4FFA1C56}">
      <dsp:nvSpPr>
        <dsp:cNvPr id="0" name=""/>
        <dsp:cNvSpPr/>
      </dsp:nvSpPr>
      <dsp:spPr>
        <a:xfrm rot="19568268">
          <a:off x="5459338" y="2033941"/>
          <a:ext cx="578972" cy="28384"/>
        </a:xfrm>
        <a:custGeom>
          <a:avLst/>
          <a:gdLst/>
          <a:ahLst/>
          <a:cxnLst/>
          <a:rect l="0" t="0" r="0" b="0"/>
          <a:pathLst>
            <a:path>
              <a:moveTo>
                <a:pt x="0" y="14192"/>
              </a:moveTo>
              <a:lnTo>
                <a:pt x="578972" y="1419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734350" y="2033660"/>
        <a:ext cx="28948" cy="28948"/>
      </dsp:txXfrm>
    </dsp:sp>
    <dsp:sp modelId="{D21AB143-C26F-4DA9-B498-5622A943A2B8}">
      <dsp:nvSpPr>
        <dsp:cNvPr id="0" name=""/>
        <dsp:cNvSpPr/>
      </dsp:nvSpPr>
      <dsp:spPr>
        <a:xfrm>
          <a:off x="5827595" y="403142"/>
          <a:ext cx="1905590" cy="1905590"/>
        </a:xfrm>
        <a:prstGeom prst="ellipse">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Young people’s views</a:t>
          </a:r>
          <a:endParaRPr lang="en-GB" sz="2400" kern="1200" dirty="0"/>
        </a:p>
      </dsp:txBody>
      <dsp:txXfrm>
        <a:off x="6106662" y="682209"/>
        <a:ext cx="1347456" cy="1347456"/>
      </dsp:txXfrm>
    </dsp:sp>
    <dsp:sp modelId="{52F595D4-632B-4D6A-A624-F9C3B3FC297D}">
      <dsp:nvSpPr>
        <dsp:cNvPr id="0" name=""/>
        <dsp:cNvSpPr/>
      </dsp:nvSpPr>
      <dsp:spPr>
        <a:xfrm rot="1693044">
          <a:off x="5524005" y="3271352"/>
          <a:ext cx="527447" cy="28384"/>
        </a:xfrm>
        <a:custGeom>
          <a:avLst/>
          <a:gdLst/>
          <a:ahLst/>
          <a:cxnLst/>
          <a:rect l="0" t="0" r="0" b="0"/>
          <a:pathLst>
            <a:path>
              <a:moveTo>
                <a:pt x="0" y="14192"/>
              </a:moveTo>
              <a:lnTo>
                <a:pt x="527447" y="1419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774543" y="3272358"/>
        <a:ext cx="26372" cy="26372"/>
      </dsp:txXfrm>
    </dsp:sp>
    <dsp:sp modelId="{38D02710-448A-4418-A352-342329580C09}">
      <dsp:nvSpPr>
        <dsp:cNvPr id="0" name=""/>
        <dsp:cNvSpPr/>
      </dsp:nvSpPr>
      <dsp:spPr>
        <a:xfrm>
          <a:off x="5908639" y="2915737"/>
          <a:ext cx="1876016" cy="1876016"/>
        </a:xfrm>
        <a:prstGeom prst="ellipse">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GB" sz="2300" kern="1200" dirty="0" smtClean="0"/>
            <a:t>Teacher’s views</a:t>
          </a:r>
          <a:endParaRPr lang="en-GB" sz="2300" kern="1200" dirty="0"/>
        </a:p>
      </dsp:txBody>
      <dsp:txXfrm>
        <a:off x="6183375" y="3190473"/>
        <a:ext cx="1326544" cy="1326544"/>
      </dsp:txXfrm>
    </dsp:sp>
    <dsp:sp modelId="{3F738096-32F2-4403-903E-AC0C901F394A}">
      <dsp:nvSpPr>
        <dsp:cNvPr id="0" name=""/>
        <dsp:cNvSpPr/>
      </dsp:nvSpPr>
      <dsp:spPr>
        <a:xfrm rot="5400000">
          <a:off x="4692945" y="3682093"/>
          <a:ext cx="96963" cy="28384"/>
        </a:xfrm>
        <a:custGeom>
          <a:avLst/>
          <a:gdLst/>
          <a:ahLst/>
          <a:cxnLst/>
          <a:rect l="0" t="0" r="0" b="0"/>
          <a:pathLst>
            <a:path>
              <a:moveTo>
                <a:pt x="0" y="14192"/>
              </a:moveTo>
              <a:lnTo>
                <a:pt x="96963" y="1419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39003" y="3693861"/>
        <a:ext cx="4848" cy="4848"/>
      </dsp:txXfrm>
    </dsp:sp>
    <dsp:sp modelId="{D7D80CDB-8D12-4F69-922A-2187AE4818DB}">
      <dsp:nvSpPr>
        <dsp:cNvPr id="0" name=""/>
        <dsp:cNvSpPr/>
      </dsp:nvSpPr>
      <dsp:spPr>
        <a:xfrm>
          <a:off x="3820853" y="3744767"/>
          <a:ext cx="1841146" cy="1841146"/>
        </a:xfrm>
        <a:prstGeom prst="ellipse">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Political and social climate</a:t>
          </a:r>
          <a:endParaRPr lang="en-GB" sz="2400" kern="1200" dirty="0"/>
        </a:p>
      </dsp:txBody>
      <dsp:txXfrm>
        <a:off x="4090483" y="4014397"/>
        <a:ext cx="1301886" cy="1301886"/>
      </dsp:txXfrm>
    </dsp:sp>
    <dsp:sp modelId="{CFB9AB4D-C053-4F0F-8411-D681D4AE061D}">
      <dsp:nvSpPr>
        <dsp:cNvPr id="0" name=""/>
        <dsp:cNvSpPr/>
      </dsp:nvSpPr>
      <dsp:spPr>
        <a:xfrm rot="9081072">
          <a:off x="3478228" y="3268344"/>
          <a:ext cx="482102" cy="28384"/>
        </a:xfrm>
        <a:custGeom>
          <a:avLst/>
          <a:gdLst/>
          <a:ahLst/>
          <a:cxnLst/>
          <a:rect l="0" t="0" r="0" b="0"/>
          <a:pathLst>
            <a:path>
              <a:moveTo>
                <a:pt x="0" y="14192"/>
              </a:moveTo>
              <a:lnTo>
                <a:pt x="482102" y="1419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707226" y="3270483"/>
        <a:ext cx="24105" cy="24105"/>
      </dsp:txXfrm>
    </dsp:sp>
    <dsp:sp modelId="{563331F7-8D0F-4B9B-92DC-A8F909DCC93D}">
      <dsp:nvSpPr>
        <dsp:cNvPr id="0" name=""/>
        <dsp:cNvSpPr/>
      </dsp:nvSpPr>
      <dsp:spPr>
        <a:xfrm>
          <a:off x="1671442" y="2888989"/>
          <a:ext cx="1956030" cy="1956030"/>
        </a:xfrm>
        <a:prstGeom prst="ellipse">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School ethos and location</a:t>
          </a:r>
          <a:endParaRPr lang="en-GB" sz="2400" kern="1200" dirty="0"/>
        </a:p>
      </dsp:txBody>
      <dsp:txXfrm>
        <a:off x="1957896" y="3175443"/>
        <a:ext cx="1383122" cy="1383122"/>
      </dsp:txXfrm>
    </dsp:sp>
    <dsp:sp modelId="{02C81A98-83B4-4C5B-8BA9-15B0112FCE30}">
      <dsp:nvSpPr>
        <dsp:cNvPr id="0" name=""/>
        <dsp:cNvSpPr/>
      </dsp:nvSpPr>
      <dsp:spPr>
        <a:xfrm rot="12637746">
          <a:off x="3357456" y="2077986"/>
          <a:ext cx="633330" cy="28384"/>
        </a:xfrm>
        <a:custGeom>
          <a:avLst/>
          <a:gdLst/>
          <a:ahLst/>
          <a:cxnLst/>
          <a:rect l="0" t="0" r="0" b="0"/>
          <a:pathLst>
            <a:path>
              <a:moveTo>
                <a:pt x="0" y="14192"/>
              </a:moveTo>
              <a:lnTo>
                <a:pt x="633330" y="1419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658288" y="2076345"/>
        <a:ext cx="31666" cy="31666"/>
      </dsp:txXfrm>
    </dsp:sp>
    <dsp:sp modelId="{5BE9864D-93F5-4178-9109-B475823A6B69}">
      <dsp:nvSpPr>
        <dsp:cNvPr id="0" name=""/>
        <dsp:cNvSpPr/>
      </dsp:nvSpPr>
      <dsp:spPr>
        <a:xfrm>
          <a:off x="1689369" y="541619"/>
          <a:ext cx="1840669" cy="1840669"/>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Media</a:t>
          </a:r>
          <a:endParaRPr lang="en-GB" sz="2400" kern="1200" dirty="0"/>
        </a:p>
      </dsp:txBody>
      <dsp:txXfrm>
        <a:off x="1958929" y="811179"/>
        <a:ext cx="1301549" cy="1301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pPr/>
              <a:t>22/02/2017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pPr/>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pPr/>
              <a:t>22/02/2017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pPr/>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front cover page and can only be used once. Use the corresponding</a:t>
            </a:r>
            <a:r>
              <a:rPr lang="en-US" baseline="0" dirty="0" smtClean="0"/>
              <a:t> </a:t>
            </a:r>
            <a:r>
              <a:rPr lang="en-US" b="1" baseline="0" dirty="0" smtClean="0"/>
              <a:t>blue</a:t>
            </a:r>
            <a:r>
              <a:rPr lang="en-US" baseline="0" dirty="0" smtClean="0"/>
              <a:t> internal and back pages if you are using this page. </a:t>
            </a:r>
            <a:r>
              <a:rPr lang="en-US" dirty="0" smtClean="0"/>
              <a:t>You may add a title and a subtitle if needed only. Do</a:t>
            </a:r>
            <a:r>
              <a:rPr lang="en-US" baseline="0" dirty="0" smtClean="0"/>
              <a:t> not add anything else or move elements around.</a:t>
            </a:r>
            <a:endParaRPr lang="en-US" dirty="0" smtClean="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copyright: Noun Project, Luis Prado</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17</a:t>
            </a:fld>
            <a:endParaRPr lang="en-GB"/>
          </a:p>
        </p:txBody>
      </p:sp>
    </p:spTree>
    <p:extLst>
      <p:ext uri="{BB962C8B-B14F-4D97-AF65-F5344CB8AC3E}">
        <p14:creationId xmlns:p14="http://schemas.microsoft.com/office/powerpoint/2010/main" val="1615774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18</a:t>
            </a:fld>
            <a:endParaRPr lang="en-GB"/>
          </a:p>
        </p:txBody>
      </p:sp>
    </p:spTree>
    <p:extLst>
      <p:ext uri="{BB962C8B-B14F-4D97-AF65-F5344CB8AC3E}">
        <p14:creationId xmlns:p14="http://schemas.microsoft.com/office/powerpoint/2010/main" val="815157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copyright: Noun Project, </a:t>
            </a:r>
            <a:r>
              <a:rPr lang="en-US" baseline="0" dirty="0" err="1" smtClean="0"/>
              <a:t>Krisada</a:t>
            </a:r>
            <a:endParaRPr lang="en-US" dirty="0" smtClean="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19</a:t>
            </a:fld>
            <a:endParaRPr lang="en-GB"/>
          </a:p>
        </p:txBody>
      </p:sp>
    </p:spTree>
    <p:extLst>
      <p:ext uri="{BB962C8B-B14F-4D97-AF65-F5344CB8AC3E}">
        <p14:creationId xmlns:p14="http://schemas.microsoft.com/office/powerpoint/2010/main" val="86276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Framing issues from a structural</a:t>
            </a:r>
            <a:r>
              <a:rPr lang="en-GB" baseline="0" dirty="0" smtClean="0"/>
              <a:t> rather than a personal perspective means you can discuss an issue without making you or the young people vulnerable by putting them under pressure to reveal their personal views. It also makes it easier to discuss issues which personally affect some students in the class without having them become the target of the discussion.</a:t>
            </a:r>
          </a:p>
          <a:p>
            <a:endParaRPr lang="en-GB" baseline="0" dirty="0" smtClean="0"/>
          </a:p>
          <a:p>
            <a:r>
              <a:rPr lang="en-US" dirty="0" smtClean="0"/>
              <a:t>Questions which are framed within the context of what children’s rights or international human rights say about an issue make it safer for students by </a:t>
            </a:r>
            <a:r>
              <a:rPr lang="en-US" dirty="0" err="1" smtClean="0"/>
              <a:t>depersonalising</a:t>
            </a:r>
            <a:r>
              <a:rPr lang="en-US" dirty="0" smtClean="0"/>
              <a:t> the discussion. </a:t>
            </a:r>
          </a:p>
          <a:p>
            <a:endParaRPr lang="en-US" dirty="0" smtClean="0"/>
          </a:p>
          <a:p>
            <a:r>
              <a:rPr lang="en-US" dirty="0" smtClean="0"/>
              <a:t>The rights framework is also paramount in helping students move on from looking at an issue to exploring possible solutions. </a:t>
            </a:r>
          </a:p>
          <a:p>
            <a:endParaRPr lang="en-GB" baseline="0" dirty="0" smtClean="0"/>
          </a:p>
          <a:p>
            <a:endParaRPr lang="en-GB" baseline="0" dirty="0" smtClean="0"/>
          </a:p>
          <a:p>
            <a:r>
              <a:rPr lang="en-GB" baseline="0" dirty="0" smtClean="0"/>
              <a:t>It does not remove the controversy from the issue but allows space for safer discussion of it.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21</a:t>
            </a:fld>
            <a:endParaRPr lang="en-GB"/>
          </a:p>
        </p:txBody>
      </p:sp>
    </p:spTree>
    <p:extLst>
      <p:ext uri="{BB962C8B-B14F-4D97-AF65-F5344CB8AC3E}">
        <p14:creationId xmlns:p14="http://schemas.microsoft.com/office/powerpoint/2010/main" val="2469045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Pairs and small groups provide a safe environment for students to engage fully with discussion questions without having to publicly state their position.</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23</a:t>
            </a:fld>
            <a:endParaRPr lang="en-GB"/>
          </a:p>
        </p:txBody>
      </p:sp>
    </p:spTree>
    <p:extLst>
      <p:ext uri="{BB962C8B-B14F-4D97-AF65-F5344CB8AC3E}">
        <p14:creationId xmlns:p14="http://schemas.microsoft.com/office/powerpoint/2010/main" val="842663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less</a:t>
            </a:r>
            <a:r>
              <a:rPr lang="en-GB" baseline="0" dirty="0" smtClean="0"/>
              <a:t> controversial issues to stimulate debate and discussion (but which are relevant to the children and young people) is an excellent way of beginning to develop key skills to discuss controversial issues and express opinions in a safe and respectful environment.</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24</a:t>
            </a:fld>
            <a:endParaRPr lang="en-GB"/>
          </a:p>
        </p:txBody>
      </p:sp>
    </p:spTree>
    <p:extLst>
      <p:ext uri="{BB962C8B-B14F-4D97-AF65-F5344CB8AC3E}">
        <p14:creationId xmlns:p14="http://schemas.microsoft.com/office/powerpoint/2010/main" val="1807387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copyright</a:t>
            </a:r>
            <a:r>
              <a:rPr lang="en-US" baseline="0" dirty="0" smtClean="0"/>
              <a:t> from Noun Project, Evan Shuster</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27</a:t>
            </a:fld>
            <a:endParaRPr lang="en-GB"/>
          </a:p>
        </p:txBody>
      </p:sp>
    </p:spTree>
    <p:extLst>
      <p:ext uri="{BB962C8B-B14F-4D97-AF65-F5344CB8AC3E}">
        <p14:creationId xmlns:p14="http://schemas.microsoft.com/office/powerpoint/2010/main" val="3091343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28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Controversial issues can arise in the teaching of virtually every subject. For example, History deals with the causes of events such as wars, industrial disputes, revolutions, coups, and so on, implicitly attributing blame or credit. Geography involves a concern with the use of the natural and built environments and consequently with issues such as pollution, the planning</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of roads, airports and power stations. English literature is replete with all the drama of human life; divided loyalties, patriotism, the worth of human life, political and secular betrayals, crises of faith, issues of ends and means and </a:t>
            </a:r>
            <a:r>
              <a:rPr lang="en-GB" sz="1200" kern="1200" dirty="0" smtClean="0">
                <a:solidFill>
                  <a:schemeClr val="tx1"/>
                </a:solidFill>
                <a:latin typeface="+mn-lt"/>
                <a:ea typeface="+mn-ea"/>
                <a:cs typeface="+mn-cs"/>
              </a:rPr>
              <a:t>their relationship and justification. R.M.E. probably embraces the very essence of controversy, dealing as it does in foundations of moral behaviour and the purpose and meaning of life. And the sciences, technical subjects and the arts are not exempt from controversy, both about their theories and their applications in society. (Crick Report) </a:t>
            </a:r>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3</a:t>
            </a:fld>
            <a:endParaRPr lang="en-GB"/>
          </a:p>
        </p:txBody>
      </p:sp>
    </p:spTree>
    <p:extLst>
      <p:ext uri="{BB962C8B-B14F-4D97-AF65-F5344CB8AC3E}">
        <p14:creationId xmlns:p14="http://schemas.microsoft.com/office/powerpoint/2010/main" val="312817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4</a:t>
            </a:fld>
            <a:endParaRPr lang="en-GB"/>
          </a:p>
        </p:txBody>
      </p:sp>
    </p:spTree>
    <p:extLst>
      <p:ext uri="{BB962C8B-B14F-4D97-AF65-F5344CB8AC3E}">
        <p14:creationId xmlns:p14="http://schemas.microsoft.com/office/powerpoint/2010/main" val="15763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The very nature of controversial issues means that everyone concerned with education is aware that various groups are likely to hold strong opinions on such issues and can even object to</a:t>
            </a:r>
            <a:r>
              <a:rPr lang="en-GB" sz="1200" b="0" i="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others expressing their views. Educators are aware that controversial issues may also be sensitive issues. Head teachers, Directors</a:t>
            </a:r>
            <a:r>
              <a:rPr lang="en-GB" sz="1200" kern="1200" baseline="0" dirty="0" smtClean="0">
                <a:solidFill>
                  <a:schemeClr val="tx1"/>
                </a:solidFill>
                <a:latin typeface="+mn-lt"/>
                <a:ea typeface="+mn-ea"/>
                <a:cs typeface="+mn-cs"/>
              </a:rPr>
              <a:t> of Education and</a:t>
            </a:r>
            <a:r>
              <a:rPr lang="en-GB" sz="1200" kern="1200" dirty="0" smtClean="0">
                <a:solidFill>
                  <a:schemeClr val="tx1"/>
                </a:solidFill>
                <a:latin typeface="+mn-lt"/>
                <a:ea typeface="+mn-ea"/>
                <a:cs typeface="+mn-cs"/>
              </a:rPr>
              <a:t> councillors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may worry or speculate about the possibility of parents being afraid of biased teaching and even of attempts to indoctrinate their pupils. Understandably some teachers, particularly newly qualified teachers, may lack confidence when approaching these issues. </a:t>
            </a:r>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6</a:t>
            </a:fld>
            <a:endParaRPr lang="en-GB"/>
          </a:p>
        </p:txBody>
      </p:sp>
    </p:spTree>
    <p:extLst>
      <p:ext uri="{BB962C8B-B14F-4D97-AF65-F5344CB8AC3E}">
        <p14:creationId xmlns:p14="http://schemas.microsoft.com/office/powerpoint/2010/main" val="2135687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7</a:t>
            </a:fld>
            <a:endParaRPr lang="en-GB"/>
          </a:p>
        </p:txBody>
      </p:sp>
    </p:spTree>
    <p:extLst>
      <p:ext uri="{BB962C8B-B14F-4D97-AF65-F5344CB8AC3E}">
        <p14:creationId xmlns:p14="http://schemas.microsoft.com/office/powerpoint/2010/main" val="222946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Discuss how issues you consider controversial have arisen in your own setting. How did you deal with them?</a:t>
            </a:r>
            <a:r>
              <a:rPr lang="en-GB" dirty="0" smtClean="0"/>
              <a:t>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copyright: Noun Project, Mathieu </a:t>
            </a:r>
            <a:r>
              <a:rPr lang="en-US" baseline="0" dirty="0" err="1" smtClean="0"/>
              <a:t>Dedebant</a:t>
            </a:r>
            <a:endParaRPr lang="en-US" dirty="0" smtClean="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8</a:t>
            </a:fld>
            <a:endParaRPr lang="en-GB"/>
          </a:p>
        </p:txBody>
      </p:sp>
    </p:spTree>
    <p:extLst>
      <p:ext uri="{BB962C8B-B14F-4D97-AF65-F5344CB8AC3E}">
        <p14:creationId xmlns:p14="http://schemas.microsoft.com/office/powerpoint/2010/main" val="3698960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smtClean="0">
                <a:solidFill>
                  <a:schemeClr val="tx1"/>
                </a:solidFill>
                <a:latin typeface="+mn-lt"/>
                <a:ea typeface="+mn-ea"/>
                <a:cs typeface="+mn-cs"/>
              </a:rPr>
              <a:t>What discussion methods do you use?</a:t>
            </a:r>
          </a:p>
          <a:p>
            <a:pPr lvl="0"/>
            <a:r>
              <a:rPr lang="en-GB" sz="1200" kern="1200" dirty="0" smtClean="0">
                <a:solidFill>
                  <a:schemeClr val="tx1"/>
                </a:solidFill>
                <a:latin typeface="+mn-lt"/>
                <a:ea typeface="+mn-ea"/>
                <a:cs typeface="+mn-cs"/>
              </a:rPr>
              <a:t>Does the set up and management of your setting contribute to inclusive, fair and respectful dialogue with children and young people?</a:t>
            </a:r>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10</a:t>
            </a:fld>
            <a:endParaRPr lang="en-GB"/>
          </a:p>
        </p:txBody>
      </p:sp>
    </p:spTree>
    <p:extLst>
      <p:ext uri="{BB962C8B-B14F-4D97-AF65-F5344CB8AC3E}">
        <p14:creationId xmlns:p14="http://schemas.microsoft.com/office/powerpoint/2010/main" val="135220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a:t>
            </a:r>
            <a:r>
              <a:rPr lang="en-US" baseline="0" dirty="0" smtClean="0"/>
              <a:t> copyright: Noun Project, Evan Shuster</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14</a:t>
            </a:fld>
            <a:endParaRPr lang="en-GB"/>
          </a:p>
        </p:txBody>
      </p:sp>
    </p:spTree>
    <p:extLst>
      <p:ext uri="{BB962C8B-B14F-4D97-AF65-F5344CB8AC3E}">
        <p14:creationId xmlns:p14="http://schemas.microsoft.com/office/powerpoint/2010/main" val="3190679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copyright: Noun Project, </a:t>
            </a:r>
            <a:r>
              <a:rPr lang="en-US" baseline="0" dirty="0" err="1" smtClean="0"/>
              <a:t>Sika</a:t>
            </a:r>
            <a:r>
              <a:rPr lang="en-US" baseline="0" dirty="0" smtClean="0"/>
              <a:t> </a:t>
            </a:r>
            <a:r>
              <a:rPr lang="en-US" baseline="0" dirty="0" err="1" smtClean="0"/>
              <a:t>Danh</a:t>
            </a:r>
            <a:endParaRPr lang="en-US" dirty="0" smtClean="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pPr/>
              <a:t>15</a:t>
            </a:fld>
            <a:endParaRPr lang="en-GB"/>
          </a:p>
        </p:txBody>
      </p:sp>
    </p:spTree>
    <p:extLst>
      <p:ext uri="{BB962C8B-B14F-4D97-AF65-F5344CB8AC3E}">
        <p14:creationId xmlns:p14="http://schemas.microsoft.com/office/powerpoint/2010/main" val="918693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Confidence</a:t>
            </a:r>
            <a:r>
              <a:rPr lang="en-GB" sz="1200" baseline="0" dirty="0" smtClean="0">
                <a:solidFill>
                  <a:schemeClr val="tx1">
                    <a:lumMod val="50000"/>
                    <a:lumOff val="50000"/>
                  </a:schemeClr>
                </a:solidFill>
              </a:rPr>
              <a:t> with controversial issues</a:t>
            </a:r>
            <a:endParaRPr lang="en-GB" sz="1200" dirty="0">
              <a:solidFill>
                <a:schemeClr val="tx1">
                  <a:lumMod val="50000"/>
                  <a:lumOff val="50000"/>
                </a:schemeClr>
              </a:solidFill>
            </a:endParaRPr>
          </a:p>
        </p:txBody>
      </p:sp>
      <p:sp>
        <p:nvSpPr>
          <p:cNvPr id="8" name="TextBox 7"/>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Confidence</a:t>
            </a:r>
            <a:r>
              <a:rPr lang="en-GB" sz="1200" baseline="0" dirty="0" smtClean="0">
                <a:solidFill>
                  <a:schemeClr val="tx1">
                    <a:lumMod val="50000"/>
                    <a:lumOff val="50000"/>
                  </a:schemeClr>
                </a:solidFill>
              </a:rPr>
              <a:t> with controversial issues</a:t>
            </a:r>
            <a:endParaRPr lang="en-GB" sz="1200" dirty="0">
              <a:solidFill>
                <a:schemeClr val="tx1">
                  <a:lumMod val="50000"/>
                  <a:lumOff val="50000"/>
                </a:schemeClr>
              </a:solidFill>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A66A69-4C7B-4D43-8882-9202DB1E33C3}" type="datetimeFigureOut">
              <a:rPr lang="en-GB" smtClean="0"/>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9922E-0AED-4AFB-9352-D56B0916EC66}" type="slidenum">
              <a:rPr lang="en-GB" smtClean="0"/>
              <a:t>‹#›</a:t>
            </a:fld>
            <a:endParaRPr lang="en-GB"/>
          </a:p>
        </p:txBody>
      </p:sp>
    </p:spTree>
    <p:extLst>
      <p:ext uri="{BB962C8B-B14F-4D97-AF65-F5344CB8AC3E}">
        <p14:creationId xmlns:p14="http://schemas.microsoft.com/office/powerpoint/2010/main" val="345947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A66A69-4C7B-4D43-8882-9202DB1E33C3}" type="datetimeFigureOut">
              <a:rPr lang="en-GB" smtClean="0"/>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9922E-0AED-4AFB-9352-D56B0916EC66}" type="slidenum">
              <a:rPr lang="en-GB" smtClean="0"/>
              <a:t>‹#›</a:t>
            </a:fld>
            <a:endParaRPr lang="en-GB"/>
          </a:p>
        </p:txBody>
      </p:sp>
    </p:spTree>
    <p:extLst>
      <p:ext uri="{BB962C8B-B14F-4D97-AF65-F5344CB8AC3E}">
        <p14:creationId xmlns:p14="http://schemas.microsoft.com/office/powerpoint/2010/main" val="131325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A66A69-4C7B-4D43-8882-9202DB1E33C3}" type="datetimeFigureOut">
              <a:rPr lang="en-GB" smtClean="0"/>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9922E-0AED-4AFB-9352-D56B0916EC66}" type="slidenum">
              <a:rPr lang="en-GB" smtClean="0"/>
              <a:t>‹#›</a:t>
            </a:fld>
            <a:endParaRPr lang="en-GB"/>
          </a:p>
        </p:txBody>
      </p:sp>
    </p:spTree>
    <p:extLst>
      <p:ext uri="{BB962C8B-B14F-4D97-AF65-F5344CB8AC3E}">
        <p14:creationId xmlns:p14="http://schemas.microsoft.com/office/powerpoint/2010/main" val="1978759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A66A69-4C7B-4D43-8882-9202DB1E33C3}" type="datetimeFigureOut">
              <a:rPr lang="en-GB" smtClean="0"/>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9922E-0AED-4AFB-9352-D56B0916EC66}" type="slidenum">
              <a:rPr lang="en-GB" smtClean="0"/>
              <a:t>‹#›</a:t>
            </a:fld>
            <a:endParaRPr lang="en-GB"/>
          </a:p>
        </p:txBody>
      </p:sp>
    </p:spTree>
    <p:extLst>
      <p:ext uri="{BB962C8B-B14F-4D97-AF65-F5344CB8AC3E}">
        <p14:creationId xmlns:p14="http://schemas.microsoft.com/office/powerpoint/2010/main" val="1478517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A66A69-4C7B-4D43-8882-9202DB1E33C3}" type="datetimeFigureOut">
              <a:rPr lang="en-GB" smtClean="0"/>
              <a:t>22/02/2017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49922E-0AED-4AFB-9352-D56B0916EC66}" type="slidenum">
              <a:rPr lang="en-GB" smtClean="0"/>
              <a:t>‹#›</a:t>
            </a:fld>
            <a:endParaRPr lang="en-GB"/>
          </a:p>
        </p:txBody>
      </p:sp>
    </p:spTree>
    <p:extLst>
      <p:ext uri="{BB962C8B-B14F-4D97-AF65-F5344CB8AC3E}">
        <p14:creationId xmlns:p14="http://schemas.microsoft.com/office/powerpoint/2010/main" val="2084228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A66A69-4C7B-4D43-8882-9202DB1E33C3}" type="datetimeFigureOut">
              <a:rPr lang="en-GB" smtClean="0"/>
              <a:t>22/02/2017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49922E-0AED-4AFB-9352-D56B0916EC66}" type="slidenum">
              <a:rPr lang="en-GB" smtClean="0"/>
              <a:t>‹#›</a:t>
            </a:fld>
            <a:endParaRPr lang="en-GB"/>
          </a:p>
        </p:txBody>
      </p:sp>
    </p:spTree>
    <p:extLst>
      <p:ext uri="{BB962C8B-B14F-4D97-AF65-F5344CB8AC3E}">
        <p14:creationId xmlns:p14="http://schemas.microsoft.com/office/powerpoint/2010/main" val="3956635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66A69-4C7B-4D43-8882-9202DB1E33C3}" type="datetimeFigureOut">
              <a:rPr lang="en-GB" smtClean="0"/>
              <a:t>22/02/2017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49922E-0AED-4AFB-9352-D56B0916EC66}" type="slidenum">
              <a:rPr lang="en-GB" smtClean="0"/>
              <a:t>‹#›</a:t>
            </a:fld>
            <a:endParaRPr lang="en-GB"/>
          </a:p>
        </p:txBody>
      </p:sp>
    </p:spTree>
    <p:extLst>
      <p:ext uri="{BB962C8B-B14F-4D97-AF65-F5344CB8AC3E}">
        <p14:creationId xmlns:p14="http://schemas.microsoft.com/office/powerpoint/2010/main" val="1493482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66A69-4C7B-4D43-8882-9202DB1E33C3}" type="datetimeFigureOut">
              <a:rPr lang="en-GB" smtClean="0"/>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9922E-0AED-4AFB-9352-D56B0916EC66}" type="slidenum">
              <a:rPr lang="en-GB" smtClean="0"/>
              <a:t>‹#›</a:t>
            </a:fld>
            <a:endParaRPr lang="en-GB"/>
          </a:p>
        </p:txBody>
      </p:sp>
    </p:spTree>
    <p:extLst>
      <p:ext uri="{BB962C8B-B14F-4D97-AF65-F5344CB8AC3E}">
        <p14:creationId xmlns:p14="http://schemas.microsoft.com/office/powerpoint/2010/main" val="141469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66A69-4C7B-4D43-8882-9202DB1E33C3}" type="datetimeFigureOut">
              <a:rPr lang="en-GB" smtClean="0"/>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9922E-0AED-4AFB-9352-D56B0916EC66}" type="slidenum">
              <a:rPr lang="en-GB" smtClean="0"/>
              <a:t>‹#›</a:t>
            </a:fld>
            <a:endParaRPr lang="en-GB"/>
          </a:p>
        </p:txBody>
      </p:sp>
    </p:spTree>
    <p:extLst>
      <p:ext uri="{BB962C8B-B14F-4D97-AF65-F5344CB8AC3E}">
        <p14:creationId xmlns:p14="http://schemas.microsoft.com/office/powerpoint/2010/main" val="58336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Confidence</a:t>
            </a:r>
            <a:r>
              <a:rPr lang="en-GB" sz="1200" baseline="0" dirty="0" smtClean="0">
                <a:solidFill>
                  <a:schemeClr val="tx1">
                    <a:lumMod val="50000"/>
                    <a:lumOff val="50000"/>
                  </a:schemeClr>
                </a:solidFill>
              </a:rPr>
              <a:t> with controversial issues</a:t>
            </a:r>
            <a:endParaRPr lang="en-GB" sz="1200" dirty="0">
              <a:solidFill>
                <a:schemeClr val="tx1">
                  <a:lumMod val="50000"/>
                  <a:lumOff val="50000"/>
                </a:schemeClr>
              </a:solidFill>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A66A69-4C7B-4D43-8882-9202DB1E33C3}" type="datetimeFigureOut">
              <a:rPr lang="en-GB" smtClean="0"/>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9922E-0AED-4AFB-9352-D56B0916EC66}" type="slidenum">
              <a:rPr lang="en-GB" smtClean="0"/>
              <a:t>‹#›</a:t>
            </a:fld>
            <a:endParaRPr lang="en-GB"/>
          </a:p>
        </p:txBody>
      </p:sp>
    </p:spTree>
    <p:extLst>
      <p:ext uri="{BB962C8B-B14F-4D97-AF65-F5344CB8AC3E}">
        <p14:creationId xmlns:p14="http://schemas.microsoft.com/office/powerpoint/2010/main" val="1796639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A66A69-4C7B-4D43-8882-9202DB1E33C3}" type="datetimeFigureOut">
              <a:rPr lang="en-GB" smtClean="0"/>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9922E-0AED-4AFB-9352-D56B0916EC66}" type="slidenum">
              <a:rPr lang="en-GB" smtClean="0"/>
              <a:t>‹#›</a:t>
            </a:fld>
            <a:endParaRPr lang="en-GB"/>
          </a:p>
        </p:txBody>
      </p:sp>
    </p:spTree>
    <p:extLst>
      <p:ext uri="{BB962C8B-B14F-4D97-AF65-F5344CB8AC3E}">
        <p14:creationId xmlns:p14="http://schemas.microsoft.com/office/powerpoint/2010/main" val="344503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Confidence</a:t>
            </a:r>
            <a:r>
              <a:rPr lang="en-GB" sz="1200" baseline="0" dirty="0" smtClean="0">
                <a:solidFill>
                  <a:schemeClr val="tx1">
                    <a:lumMod val="50000"/>
                    <a:lumOff val="50000"/>
                  </a:schemeClr>
                </a:solidFill>
              </a:rPr>
              <a:t> with controversial issues</a:t>
            </a:r>
            <a:endParaRPr lang="en-GB" sz="1200" dirty="0">
              <a:solidFill>
                <a:schemeClr val="tx1">
                  <a:lumMod val="50000"/>
                  <a:lumOff val="50000"/>
                </a:schemeClr>
              </a:solidFill>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Confidence</a:t>
            </a:r>
            <a:r>
              <a:rPr lang="en-GB" sz="1200" baseline="0" dirty="0" smtClean="0">
                <a:solidFill>
                  <a:schemeClr val="tx1">
                    <a:lumMod val="50000"/>
                    <a:lumOff val="50000"/>
                  </a:schemeClr>
                </a:solidFill>
              </a:rPr>
              <a:t> with controversial issues</a:t>
            </a:r>
            <a:endParaRPr lang="en-GB" sz="1200" dirty="0">
              <a:solidFill>
                <a:schemeClr val="tx1">
                  <a:lumMod val="50000"/>
                  <a:lumOff val="50000"/>
                </a:schemeClr>
              </a:solidFill>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Confidence</a:t>
            </a:r>
            <a:r>
              <a:rPr lang="en-GB" sz="1200" baseline="0" dirty="0" smtClean="0">
                <a:solidFill>
                  <a:schemeClr val="tx1">
                    <a:lumMod val="50000"/>
                    <a:lumOff val="50000"/>
                  </a:schemeClr>
                </a:solidFill>
              </a:rPr>
              <a:t> with controversial issues</a:t>
            </a:r>
            <a:endParaRPr lang="en-GB" sz="1200" dirty="0">
              <a:solidFill>
                <a:schemeClr val="tx1">
                  <a:lumMod val="50000"/>
                  <a:lumOff val="50000"/>
                </a:schemeClr>
              </a:solidFill>
            </a:endParaRPr>
          </a:p>
        </p:txBody>
      </p:sp>
      <p:sp>
        <p:nvSpPr>
          <p:cNvPr id="5" name="TextBox 4"/>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Confidence</a:t>
            </a:r>
            <a:r>
              <a:rPr lang="en-GB" sz="1200" baseline="0" dirty="0" smtClean="0">
                <a:solidFill>
                  <a:schemeClr val="tx1">
                    <a:lumMod val="50000"/>
                    <a:lumOff val="50000"/>
                  </a:schemeClr>
                </a:solidFill>
              </a:rPr>
              <a:t> with controversial issues</a:t>
            </a:r>
            <a:endParaRPr lang="en-GB" sz="1200" dirty="0">
              <a:solidFill>
                <a:schemeClr val="tx1">
                  <a:lumMod val="50000"/>
                  <a:lumOff val="50000"/>
                </a:schemeClr>
              </a:solidFill>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Confidence</a:t>
            </a:r>
            <a:r>
              <a:rPr lang="en-GB" sz="1200" baseline="0" dirty="0" smtClean="0">
                <a:solidFill>
                  <a:schemeClr val="tx1">
                    <a:lumMod val="50000"/>
                    <a:lumOff val="50000"/>
                  </a:schemeClr>
                </a:solidFill>
              </a:rPr>
              <a:t> with controversial issues</a:t>
            </a:r>
            <a:endParaRPr lang="en-GB" sz="1200" dirty="0">
              <a:solidFill>
                <a:schemeClr val="tx1">
                  <a:lumMod val="50000"/>
                  <a:lumOff val="50000"/>
                </a:schemeClr>
              </a:solidFill>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Confidence</a:t>
            </a:r>
            <a:r>
              <a:rPr lang="en-GB" sz="1200" baseline="0" dirty="0" smtClean="0">
                <a:solidFill>
                  <a:schemeClr val="tx1">
                    <a:lumMod val="50000"/>
                    <a:lumOff val="50000"/>
                  </a:schemeClr>
                </a:solidFill>
              </a:rPr>
              <a:t> with controversial issues</a:t>
            </a:r>
            <a:endParaRPr lang="en-GB" sz="1200" dirty="0">
              <a:solidFill>
                <a:schemeClr val="tx1">
                  <a:lumMod val="50000"/>
                  <a:lumOff val="50000"/>
                </a:schemeClr>
              </a:solidFill>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pPr algn="l" eaLnBrk="1" hangingPunct="1">
              <a:spcBef>
                <a:spcPct val="50000"/>
              </a:spcBef>
            </a:pPr>
            <a:r>
              <a:rPr lang="en-GB" sz="1200" dirty="0" smtClean="0">
                <a:solidFill>
                  <a:schemeClr val="tx1">
                    <a:lumMod val="50000"/>
                    <a:lumOff val="50000"/>
                  </a:schemeClr>
                </a:solidFill>
              </a:rPr>
              <a:t>Confidence</a:t>
            </a:r>
            <a:r>
              <a:rPr lang="en-GB" sz="1200" baseline="0" dirty="0" smtClean="0">
                <a:solidFill>
                  <a:schemeClr val="tx1">
                    <a:lumMod val="50000"/>
                    <a:lumOff val="50000"/>
                  </a:schemeClr>
                </a:solidFill>
              </a:rPr>
              <a:t> with controversial issues</a:t>
            </a:r>
            <a:endParaRPr lang="en-GB" sz="1200" dirty="0">
              <a:solidFill>
                <a:schemeClr val="tx1">
                  <a:lumMod val="50000"/>
                  <a:lumOff val="50000"/>
                </a:schemeClr>
              </a:solidFill>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userDrawn="1"/>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Confidence</a:t>
            </a:r>
            <a:r>
              <a:rPr lang="en-GB" sz="1200" baseline="0" dirty="0" smtClean="0">
                <a:solidFill>
                  <a:schemeClr val="tx1">
                    <a:lumMod val="50000"/>
                    <a:lumOff val="50000"/>
                  </a:schemeClr>
                </a:solidFill>
              </a:rPr>
              <a:t> with controversial issues</a:t>
            </a:r>
            <a:endParaRPr lang="en-GB" sz="1200" dirty="0">
              <a:solidFill>
                <a:schemeClr val="tx1">
                  <a:lumMod val="50000"/>
                  <a:lumOff val="50000"/>
                </a:schemeClr>
              </a:solidFill>
            </a:endParaRPr>
          </a:p>
        </p:txBody>
      </p:sp>
      <p:pic>
        <p:nvPicPr>
          <p:cNvPr id="9" name="Picture 8"/>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9766851" y="303141"/>
            <a:ext cx="2275019" cy="1260616"/>
          </a:xfrm>
          <a:prstGeom prst="rect">
            <a:avLst/>
          </a:prstGeom>
        </p:spPr>
      </p:pic>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66A69-4C7B-4D43-8882-9202DB1E33C3}" type="datetimeFigureOut">
              <a:rPr lang="en-GB" smtClean="0"/>
              <a:t>22/02/2017</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9922E-0AED-4AFB-9352-D56B0916EC66}" type="slidenum">
              <a:rPr lang="en-GB" smtClean="0"/>
              <a:t>‹#›</a:t>
            </a:fld>
            <a:endParaRPr lang="en-GB"/>
          </a:p>
        </p:txBody>
      </p:sp>
    </p:spTree>
    <p:extLst>
      <p:ext uri="{BB962C8B-B14F-4D97-AF65-F5344CB8AC3E}">
        <p14:creationId xmlns:p14="http://schemas.microsoft.com/office/powerpoint/2010/main" val="892098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10.xml"/><Relationship Id="rId7" Type="http://schemas.openxmlformats.org/officeDocument/2006/relationships/slide" Target="slide27.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4.xml"/><Relationship Id="rId5" Type="http://schemas.openxmlformats.org/officeDocument/2006/relationships/slide" Target="slide21.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education.gov.scot/" TargetMode="External"/><Relationship Id="rId5" Type="http://schemas.openxmlformats.org/officeDocument/2006/relationships/hyperlink" Target="mailto:enquiries@educationscotland.gsi.gov.uk" TargetMode="Externa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sp>
        <p:nvSpPr>
          <p:cNvPr id="7" name="Rectangle 6"/>
          <p:cNvSpPr/>
          <p:nvPr/>
        </p:nvSpPr>
        <p:spPr>
          <a:xfrm>
            <a:off x="666532" y="2289451"/>
            <a:ext cx="10633257" cy="646331"/>
          </a:xfrm>
          <a:prstGeom prst="rect">
            <a:avLst/>
          </a:prstGeom>
        </p:spPr>
        <p:txBody>
          <a:bodyPr wrap="square">
            <a:spAutoFit/>
          </a:bodyPr>
          <a:lstStyle/>
          <a:p>
            <a:r>
              <a:rPr lang="en-GB" sz="3600" dirty="0" smtClean="0">
                <a:solidFill>
                  <a:srgbClr val="00ABB5"/>
                </a:solidFill>
              </a:rPr>
              <a:t>Confidence with Controversial Issues</a:t>
            </a:r>
            <a:endParaRPr lang="en-US" sz="3600" dirty="0"/>
          </a:p>
        </p:txBody>
      </p:sp>
      <p:sp>
        <p:nvSpPr>
          <p:cNvPr id="8" name="Rectangle 7"/>
          <p:cNvSpPr/>
          <p:nvPr/>
        </p:nvSpPr>
        <p:spPr>
          <a:xfrm>
            <a:off x="666532" y="3049649"/>
            <a:ext cx="10633257" cy="400110"/>
          </a:xfrm>
          <a:prstGeom prst="rect">
            <a:avLst/>
          </a:prstGeom>
        </p:spPr>
        <p:txBody>
          <a:bodyPr wrap="square">
            <a:spAutoFit/>
          </a:bodyPr>
          <a:lstStyle/>
          <a:p>
            <a:r>
              <a:rPr lang="en-GB" sz="2000" b="1" dirty="0">
                <a:solidFill>
                  <a:srgbClr val="B3D236"/>
                </a:solidFill>
              </a:rPr>
              <a:t>Professional Learning Resource for </a:t>
            </a:r>
            <a:r>
              <a:rPr lang="en-GB" sz="2000" b="1" dirty="0" smtClean="0">
                <a:solidFill>
                  <a:srgbClr val="B3D236"/>
                </a:solidFill>
              </a:rPr>
              <a:t>Practitioners</a:t>
            </a:r>
            <a:endParaRPr lang="en-US" sz="2000" b="1" dirty="0">
              <a:solidFill>
                <a:srgbClr val="B3D236"/>
              </a:solidFill>
            </a:endParaRPr>
          </a:p>
        </p:txBody>
      </p:sp>
      <p:pic>
        <p:nvPicPr>
          <p:cNvPr id="11" name="Picture 10"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Tree>
    <p:extLst>
      <p:ext uri="{BB962C8B-B14F-4D97-AF65-F5344CB8AC3E}">
        <p14:creationId xmlns:p14="http://schemas.microsoft.com/office/powerpoint/2010/main" val="1368065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4" y="1227829"/>
            <a:ext cx="2981739" cy="2429772"/>
          </a:xfrm>
        </p:spPr>
        <p:txBody>
          <a:bodyPr/>
          <a:lstStyle/>
          <a:p>
            <a:r>
              <a:rPr lang="en-US" dirty="0" smtClean="0"/>
              <a:t>Creating a safe and conducive climate</a:t>
            </a:r>
            <a:br>
              <a:rPr lang="en-US" dirty="0" smtClean="0"/>
            </a:br>
            <a:r>
              <a:rPr lang="en-US" dirty="0" smtClean="0"/>
              <a:t>for discussion</a:t>
            </a:r>
            <a:endParaRPr lang="en-GB" dirty="0"/>
          </a:p>
        </p:txBody>
      </p:sp>
      <p:graphicFrame>
        <p:nvGraphicFramePr>
          <p:cNvPr id="3" name="Diagram 2"/>
          <p:cNvGraphicFramePr/>
          <p:nvPr>
            <p:extLst>
              <p:ext uri="{D42A27DB-BD31-4B8C-83A1-F6EECF244321}">
                <p14:modId xmlns:p14="http://schemas.microsoft.com/office/powerpoint/2010/main" val="114578468"/>
              </p:ext>
            </p:extLst>
          </p:nvPr>
        </p:nvGraphicFramePr>
        <p:xfrm>
          <a:off x="2398643" y="331304"/>
          <a:ext cx="8370957" cy="580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231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a ground rules mnemonic</a:t>
            </a:r>
            <a:endParaRPr lang="en-GB" dirty="0"/>
          </a:p>
        </p:txBody>
      </p:sp>
      <p:sp>
        <p:nvSpPr>
          <p:cNvPr id="3" name="Rounded Rectangle 2"/>
          <p:cNvSpPr/>
          <p:nvPr/>
        </p:nvSpPr>
        <p:spPr>
          <a:xfrm>
            <a:off x="3326296" y="1855304"/>
            <a:ext cx="7686262" cy="3896139"/>
          </a:xfrm>
          <a:prstGeom prst="roundRect">
            <a:avLst/>
          </a:prstGeom>
          <a:ln w="101600"/>
        </p:spPr>
        <p:style>
          <a:lnRef idx="2">
            <a:schemeClr val="accent1"/>
          </a:lnRef>
          <a:fillRef idx="1">
            <a:schemeClr val="lt1"/>
          </a:fillRef>
          <a:effectRef idx="0">
            <a:schemeClr val="accent1"/>
          </a:effectRef>
          <a:fontRef idx="minor">
            <a:schemeClr val="dk1"/>
          </a:fontRef>
        </p:style>
        <p:txBody>
          <a:bodyPr rtlCol="0" anchor="ctr"/>
          <a:lstStyle/>
          <a:p>
            <a:r>
              <a:rPr lang="en-GB" sz="3200" b="1" dirty="0" smtClean="0">
                <a:solidFill>
                  <a:srgbClr val="00B0F0"/>
                </a:solidFill>
              </a:rPr>
              <a:t>F</a:t>
            </a:r>
            <a:r>
              <a:rPr lang="en-GB" sz="3200" b="1" dirty="0"/>
              <a:t> </a:t>
            </a:r>
            <a:r>
              <a:rPr lang="en-GB" sz="3200" b="1" dirty="0" smtClean="0"/>
              <a:t>- </a:t>
            </a:r>
            <a:r>
              <a:rPr lang="en-GB" sz="3200" b="1" u="sng" dirty="0" smtClean="0"/>
              <a:t>freedom</a:t>
            </a:r>
            <a:r>
              <a:rPr lang="en-GB" sz="3200" b="1" dirty="0" smtClean="0"/>
              <a:t> of expression</a:t>
            </a:r>
          </a:p>
          <a:p>
            <a:r>
              <a:rPr lang="en-GB" sz="3200" b="1" dirty="0" smtClean="0">
                <a:solidFill>
                  <a:srgbClr val="00B0F0"/>
                </a:solidFill>
              </a:rPr>
              <a:t>R</a:t>
            </a:r>
            <a:r>
              <a:rPr lang="en-GB" sz="3200" b="1" dirty="0"/>
              <a:t> </a:t>
            </a:r>
            <a:r>
              <a:rPr lang="en-GB" sz="3200" b="1" dirty="0" smtClean="0"/>
              <a:t>- within a </a:t>
            </a:r>
            <a:r>
              <a:rPr lang="en-GB" sz="3200" b="1" u="sng" dirty="0" smtClean="0"/>
              <a:t>respectful</a:t>
            </a:r>
            <a:r>
              <a:rPr lang="en-GB" sz="3200" b="1" dirty="0" smtClean="0"/>
              <a:t> environment</a:t>
            </a:r>
          </a:p>
          <a:p>
            <a:r>
              <a:rPr lang="en-GB" sz="3200" b="1" dirty="0" smtClean="0">
                <a:solidFill>
                  <a:srgbClr val="00B0F0"/>
                </a:solidFill>
              </a:rPr>
              <a:t>E</a:t>
            </a:r>
            <a:r>
              <a:rPr lang="en-GB" sz="3200" b="1" dirty="0"/>
              <a:t> </a:t>
            </a:r>
            <a:r>
              <a:rPr lang="en-GB" sz="3200" b="1" dirty="0" smtClean="0"/>
              <a:t>- where everyone is seen as </a:t>
            </a:r>
            <a:r>
              <a:rPr lang="en-GB" sz="3200" b="1" u="sng" dirty="0" smtClean="0"/>
              <a:t>equal</a:t>
            </a:r>
          </a:p>
          <a:p>
            <a:r>
              <a:rPr lang="en-GB" sz="3200" b="1" dirty="0" smtClean="0">
                <a:solidFill>
                  <a:srgbClr val="00B0F0"/>
                </a:solidFill>
              </a:rPr>
              <a:t>D</a:t>
            </a:r>
            <a:r>
              <a:rPr lang="en-GB" sz="3200" b="1" dirty="0"/>
              <a:t> </a:t>
            </a:r>
            <a:r>
              <a:rPr lang="en-GB" sz="3200" b="1" dirty="0" smtClean="0"/>
              <a:t>- and </a:t>
            </a:r>
            <a:r>
              <a:rPr lang="en-GB" sz="3200" b="1" u="sng" dirty="0" smtClean="0"/>
              <a:t>diversity</a:t>
            </a:r>
            <a:r>
              <a:rPr lang="en-GB" sz="3200" b="1" dirty="0" smtClean="0"/>
              <a:t> is celebrated</a:t>
            </a:r>
            <a:endParaRPr lang="en-GB" sz="3200" b="1" dirty="0"/>
          </a:p>
        </p:txBody>
      </p:sp>
    </p:spTree>
    <p:extLst>
      <p:ext uri="{BB962C8B-B14F-4D97-AF65-F5344CB8AC3E}">
        <p14:creationId xmlns:p14="http://schemas.microsoft.com/office/powerpoint/2010/main" val="3815488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428" y="803757"/>
            <a:ext cx="10836972" cy="711200"/>
          </a:xfrm>
        </p:spPr>
        <p:txBody>
          <a:bodyPr/>
          <a:lstStyle/>
          <a:p>
            <a:r>
              <a:rPr lang="en-US" dirty="0" smtClean="0"/>
              <a:t>Practitioner roles in running a </a:t>
            </a:r>
            <a:br>
              <a:rPr lang="en-US" dirty="0" smtClean="0"/>
            </a:br>
            <a:r>
              <a:rPr lang="en-US" dirty="0" smtClean="0"/>
              <a:t>debate / discussion</a:t>
            </a:r>
            <a:endParaRPr lang="en-US" dirty="0"/>
          </a:p>
        </p:txBody>
      </p:sp>
      <p:sp>
        <p:nvSpPr>
          <p:cNvPr id="6" name="Rounded Rectangle 5"/>
          <p:cNvSpPr/>
          <p:nvPr/>
        </p:nvSpPr>
        <p:spPr>
          <a:xfrm>
            <a:off x="513521" y="1838739"/>
            <a:ext cx="5526157" cy="3690729"/>
          </a:xfrm>
          <a:prstGeom prst="roundRect">
            <a:avLst/>
          </a:prstGeom>
          <a:ln w="50800"/>
        </p:spPr>
        <p:style>
          <a:lnRef idx="2">
            <a:schemeClr val="accent3"/>
          </a:lnRef>
          <a:fillRef idx="1">
            <a:schemeClr val="lt1"/>
          </a:fillRef>
          <a:effectRef idx="0">
            <a:schemeClr val="accent3"/>
          </a:effectRef>
          <a:fontRef idx="minor">
            <a:schemeClr val="dk1"/>
          </a:fontRef>
        </p:style>
        <p:txBody>
          <a:bodyPr rtlCol="0" anchor="ctr"/>
          <a:lstStyle/>
          <a:p>
            <a:pPr marL="742950" lvl="1" indent="-285750">
              <a:buFont typeface="Arial" pitchFamily="34" charset="0"/>
              <a:buChar char="•"/>
            </a:pPr>
            <a:r>
              <a:rPr lang="en-US" sz="3200" dirty="0"/>
              <a:t>Judge / Impartial Chair </a:t>
            </a:r>
          </a:p>
          <a:p>
            <a:pPr marL="742950" lvl="1" indent="-285750">
              <a:buFont typeface="Arial" pitchFamily="34" charset="0"/>
              <a:buChar char="•"/>
            </a:pPr>
            <a:r>
              <a:rPr lang="en-US" sz="3200" dirty="0"/>
              <a:t>Devil’s Advocate</a:t>
            </a:r>
          </a:p>
          <a:p>
            <a:pPr marL="742950" lvl="1" indent="-285750">
              <a:buFont typeface="Arial" pitchFamily="34" charset="0"/>
              <a:buChar char="•"/>
            </a:pPr>
            <a:r>
              <a:rPr lang="en-US" sz="3200" dirty="0"/>
              <a:t>Ally</a:t>
            </a:r>
          </a:p>
          <a:p>
            <a:pPr marL="742950" lvl="1" indent="-285750">
              <a:buFont typeface="Arial" pitchFamily="34" charset="0"/>
              <a:buChar char="•"/>
            </a:pPr>
            <a:r>
              <a:rPr lang="en-GB" sz="3200" dirty="0"/>
              <a:t>Advocate </a:t>
            </a:r>
          </a:p>
          <a:p>
            <a:pPr marL="742950" lvl="1" indent="-285750">
              <a:buFont typeface="Arial" pitchFamily="34" charset="0"/>
              <a:buChar char="•"/>
            </a:pPr>
            <a:r>
              <a:rPr lang="en-GB" sz="3200" dirty="0"/>
              <a:t>Declared Interest </a:t>
            </a:r>
            <a:endParaRPr lang="en-US" sz="3200" dirty="0"/>
          </a:p>
          <a:p>
            <a:pPr marL="742950" lvl="1" indent="-285750">
              <a:buFont typeface="Arial" pitchFamily="34" charset="0"/>
              <a:buChar char="•"/>
            </a:pPr>
            <a:r>
              <a:rPr lang="en-US" sz="3200" dirty="0"/>
              <a:t>Official View</a:t>
            </a:r>
          </a:p>
        </p:txBody>
      </p:sp>
      <p:sp>
        <p:nvSpPr>
          <p:cNvPr id="7" name="Rounded Rectangular Callout 6"/>
          <p:cNvSpPr/>
          <p:nvPr/>
        </p:nvSpPr>
        <p:spPr>
          <a:xfrm>
            <a:off x="6904382" y="2312504"/>
            <a:ext cx="4678018" cy="2080591"/>
          </a:xfrm>
          <a:prstGeom prst="wedgeRoundRectCallout">
            <a:avLst>
              <a:gd name="adj1" fmla="val -65551"/>
              <a:gd name="adj2" fmla="val -1042"/>
              <a:gd name="adj3" fmla="val 16667"/>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AIM:</a:t>
            </a:r>
          </a:p>
          <a:p>
            <a:r>
              <a:rPr lang="en-US" sz="2400" b="1" dirty="0" smtClean="0"/>
              <a:t>To encourage </a:t>
            </a:r>
            <a:r>
              <a:rPr lang="en-US" sz="2400" b="1" dirty="0"/>
              <a:t>critical thinking and inclusion of a range of perspectives.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64560" y="158399"/>
            <a:ext cx="6238468" cy="136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Practitioner roles during</a:t>
            </a:r>
            <a:br>
              <a:rPr lang="en-US" b="1" dirty="0" smtClean="0">
                <a:solidFill>
                  <a:schemeClr val="bg1"/>
                </a:solidFill>
              </a:rPr>
            </a:br>
            <a:r>
              <a:rPr lang="en-US" b="1" dirty="0" smtClean="0">
                <a:solidFill>
                  <a:schemeClr val="bg1"/>
                </a:solidFill>
              </a:rPr>
              <a:t>debate / discussion</a:t>
            </a:r>
            <a:endParaRPr lang="en-US" b="1" dirty="0">
              <a:solidFill>
                <a:schemeClr val="bg1"/>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8223" y="329829"/>
            <a:ext cx="3243470" cy="229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74142" y="843199"/>
            <a:ext cx="2275819" cy="1973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92857" y="3633682"/>
            <a:ext cx="2410653" cy="241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0007" y="4085094"/>
            <a:ext cx="2175358" cy="172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9391" y="3633682"/>
            <a:ext cx="2233652" cy="223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69447" y="830000"/>
            <a:ext cx="3296478" cy="257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376531" y="2625034"/>
            <a:ext cx="3375162" cy="932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rPr>
              <a:t>Judge / Impartial Chair</a:t>
            </a:r>
            <a:endParaRPr lang="en-US" sz="2800" b="1" dirty="0">
              <a:solidFill>
                <a:schemeClr val="bg1"/>
              </a:solidFill>
            </a:endParaRPr>
          </a:p>
        </p:txBody>
      </p:sp>
      <p:sp>
        <p:nvSpPr>
          <p:cNvPr id="11" name="Title 1"/>
          <p:cNvSpPr txBox="1">
            <a:spLocks/>
          </p:cNvSpPr>
          <p:nvPr/>
        </p:nvSpPr>
        <p:spPr>
          <a:xfrm>
            <a:off x="8975980" y="2977350"/>
            <a:ext cx="3072142" cy="4662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rPr>
              <a:t>Devil’s Advocate</a:t>
            </a:r>
            <a:endParaRPr lang="en-US" sz="2800" b="1" dirty="0">
              <a:solidFill>
                <a:schemeClr val="bg1"/>
              </a:solidFill>
            </a:endParaRPr>
          </a:p>
        </p:txBody>
      </p:sp>
      <p:sp>
        <p:nvSpPr>
          <p:cNvPr id="12" name="Title 1"/>
          <p:cNvSpPr txBox="1">
            <a:spLocks/>
          </p:cNvSpPr>
          <p:nvPr/>
        </p:nvSpPr>
        <p:spPr>
          <a:xfrm>
            <a:off x="5096115" y="3403084"/>
            <a:ext cx="2744356" cy="5405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rPr>
              <a:t>Official View</a:t>
            </a:r>
            <a:endParaRPr lang="en-US" sz="2800" b="1" dirty="0">
              <a:solidFill>
                <a:schemeClr val="bg1"/>
              </a:solidFill>
            </a:endParaRPr>
          </a:p>
        </p:txBody>
      </p:sp>
      <p:sp>
        <p:nvSpPr>
          <p:cNvPr id="13" name="Title 1"/>
          <p:cNvSpPr txBox="1">
            <a:spLocks/>
          </p:cNvSpPr>
          <p:nvPr/>
        </p:nvSpPr>
        <p:spPr>
          <a:xfrm>
            <a:off x="442377" y="5809531"/>
            <a:ext cx="3375162" cy="5366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rPr>
              <a:t>Declared </a:t>
            </a:r>
            <a:r>
              <a:rPr lang="en-US" sz="2800" b="1" dirty="0">
                <a:solidFill>
                  <a:schemeClr val="bg1"/>
                </a:solidFill>
              </a:rPr>
              <a:t>I</a:t>
            </a:r>
            <a:r>
              <a:rPr lang="en-US" sz="2800" b="1" dirty="0" smtClean="0">
                <a:solidFill>
                  <a:schemeClr val="bg1"/>
                </a:solidFill>
              </a:rPr>
              <a:t>nterest</a:t>
            </a:r>
            <a:endParaRPr lang="en-US" sz="2800" b="1" dirty="0">
              <a:solidFill>
                <a:schemeClr val="bg1"/>
              </a:solidFill>
            </a:endParaRPr>
          </a:p>
        </p:txBody>
      </p:sp>
      <p:sp>
        <p:nvSpPr>
          <p:cNvPr id="14" name="Title 1"/>
          <p:cNvSpPr txBox="1">
            <a:spLocks/>
          </p:cNvSpPr>
          <p:nvPr/>
        </p:nvSpPr>
        <p:spPr>
          <a:xfrm>
            <a:off x="5330007" y="6077836"/>
            <a:ext cx="2379921" cy="5366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rPr>
              <a:t>Advocate</a:t>
            </a:r>
            <a:endParaRPr lang="en-US" sz="2800" b="1" dirty="0">
              <a:solidFill>
                <a:schemeClr val="bg1"/>
              </a:solidFill>
            </a:endParaRPr>
          </a:p>
        </p:txBody>
      </p:sp>
      <p:sp>
        <p:nvSpPr>
          <p:cNvPr id="15" name="Title 1"/>
          <p:cNvSpPr txBox="1">
            <a:spLocks/>
          </p:cNvSpPr>
          <p:nvPr/>
        </p:nvSpPr>
        <p:spPr>
          <a:xfrm>
            <a:off x="9454392" y="5880067"/>
            <a:ext cx="1687581" cy="536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rPr>
              <a:t>Ally</a:t>
            </a:r>
            <a:endParaRPr lang="en-US" sz="2800" b="1" dirty="0">
              <a:solidFill>
                <a:schemeClr val="bg1"/>
              </a:solidFill>
            </a:endParaRPr>
          </a:p>
        </p:txBody>
      </p:sp>
    </p:spTree>
    <p:extLst>
      <p:ext uri="{BB962C8B-B14F-4D97-AF65-F5344CB8AC3E}">
        <p14:creationId xmlns:p14="http://schemas.microsoft.com/office/powerpoint/2010/main" val="370943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udge.p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185531" y="578701"/>
            <a:ext cx="6858000" cy="4854652"/>
          </a:xfrm>
          <a:prstGeom prst="rect">
            <a:avLst/>
          </a:prstGeom>
        </p:spPr>
      </p:pic>
      <p:sp>
        <p:nvSpPr>
          <p:cNvPr id="2" name="Title 1"/>
          <p:cNvSpPr>
            <a:spLocks noGrp="1"/>
          </p:cNvSpPr>
          <p:nvPr>
            <p:ph type="title"/>
          </p:nvPr>
        </p:nvSpPr>
        <p:spPr/>
        <p:txBody>
          <a:bodyPr/>
          <a:lstStyle/>
          <a:p>
            <a:r>
              <a:rPr lang="en-US" dirty="0" smtClean="0"/>
              <a:t>Judge / Impartial Chair</a:t>
            </a:r>
            <a:endParaRPr lang="en-US" dirty="0"/>
          </a:p>
        </p:txBody>
      </p:sp>
      <p:sp>
        <p:nvSpPr>
          <p:cNvPr id="4" name="Content Placeholder 3"/>
          <p:cNvSpPr>
            <a:spLocks noGrp="1"/>
          </p:cNvSpPr>
          <p:nvPr>
            <p:ph sz="half" idx="2"/>
          </p:nvPr>
        </p:nvSpPr>
        <p:spPr/>
        <p:txBody>
          <a:bodyPr/>
          <a:lstStyle/>
          <a:p>
            <a:r>
              <a:rPr lang="en-GB" kern="1200" dirty="0" smtClean="0">
                <a:solidFill>
                  <a:schemeClr val="tx1"/>
                </a:solidFill>
              </a:rPr>
              <a:t>This requires the practitioner not to express any personal views or allegiances whatsoever, but to act only as the </a:t>
            </a:r>
            <a:r>
              <a:rPr lang="en-GB" b="1" i="1" kern="1200" dirty="0" smtClean="0">
                <a:solidFill>
                  <a:schemeClr val="tx1"/>
                </a:solidFill>
              </a:rPr>
              <a:t>facilitator </a:t>
            </a:r>
            <a:r>
              <a:rPr lang="en-GB" kern="1200" dirty="0" smtClean="0">
                <a:solidFill>
                  <a:schemeClr val="tx1"/>
                </a:solidFill>
              </a:rPr>
              <a:t>of a discussion, ensuring that a wide variety of evidence is considered and that opinions of all kinds are expressed.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Devil’s Advocate</a:t>
            </a:r>
            <a:endParaRPr lang="en-US" dirty="0"/>
          </a:p>
        </p:txBody>
      </p:sp>
      <p:sp>
        <p:nvSpPr>
          <p:cNvPr id="4" name="Content Placeholder 3"/>
          <p:cNvSpPr>
            <a:spLocks noGrp="1"/>
          </p:cNvSpPr>
          <p:nvPr>
            <p:ph sz="half" idx="2"/>
          </p:nvPr>
        </p:nvSpPr>
        <p:spPr/>
        <p:txBody>
          <a:bodyPr/>
          <a:lstStyle/>
          <a:p>
            <a:r>
              <a:rPr lang="en-GB" dirty="0" smtClean="0"/>
              <a:t>The practitioner adopts provocative and oppositional stances irrespective of own viewpoint. This enables the </a:t>
            </a:r>
            <a:r>
              <a:rPr lang="en-GB" dirty="0"/>
              <a:t>practitioner to </a:t>
            </a:r>
            <a:r>
              <a:rPr lang="en-GB" dirty="0" smtClean="0"/>
              <a:t>ensure that all views are covered and challenged if a consensus view emerges early on. It also helps to challenge young people’s existing beliefs.</a:t>
            </a:r>
          </a:p>
          <a:p>
            <a:endParaRPr lang="en-US" dirty="0"/>
          </a:p>
        </p:txBody>
      </p:sp>
      <p:pic>
        <p:nvPicPr>
          <p:cNvPr id="5" name="Picture 4" descr="devil.png"/>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139733" y="1912927"/>
            <a:ext cx="4485503" cy="389015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Ally</a:t>
            </a:r>
            <a:endParaRPr lang="en-US" dirty="0"/>
          </a:p>
        </p:txBody>
      </p:sp>
      <p:sp>
        <p:nvSpPr>
          <p:cNvPr id="4" name="Content Placeholder 3"/>
          <p:cNvSpPr>
            <a:spLocks noGrp="1"/>
          </p:cNvSpPr>
          <p:nvPr>
            <p:ph sz="half" idx="2"/>
          </p:nvPr>
        </p:nvSpPr>
        <p:spPr/>
        <p:txBody>
          <a:bodyPr/>
          <a:lstStyle/>
          <a:p>
            <a:r>
              <a:rPr lang="en-US" dirty="0" smtClean="0"/>
              <a:t>Support a minority viewpoint among the students to ensure the majority seriously consider all aspects of an issue. You become their ally.</a:t>
            </a:r>
          </a:p>
          <a:p>
            <a:endParaRPr lang="en-US" dirty="0"/>
          </a:p>
        </p:txBody>
      </p:sp>
      <p:pic>
        <p:nvPicPr>
          <p:cNvPr id="5" name="Picture 4" descr="ally.png"/>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64522" y="932351"/>
            <a:ext cx="5240452" cy="524045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Advocate</a:t>
            </a:r>
            <a:endParaRPr lang="en-US" dirty="0"/>
          </a:p>
        </p:txBody>
      </p:sp>
      <p:sp>
        <p:nvSpPr>
          <p:cNvPr id="4" name="Content Placeholder 3"/>
          <p:cNvSpPr>
            <a:spLocks noGrp="1"/>
          </p:cNvSpPr>
          <p:nvPr>
            <p:ph sz="half" idx="2"/>
          </p:nvPr>
        </p:nvSpPr>
        <p:spPr/>
        <p:txBody>
          <a:bodyPr/>
          <a:lstStyle/>
          <a:p>
            <a:r>
              <a:rPr lang="en-GB" dirty="0" smtClean="0"/>
              <a:t>The practitioner </a:t>
            </a:r>
            <a:r>
              <a:rPr lang="en-GB" dirty="0"/>
              <a:t>presents </a:t>
            </a:r>
            <a:r>
              <a:rPr lang="en-GB" dirty="0" smtClean="0"/>
              <a:t>all available viewpoints then concludes by stating own position with reasons. The </a:t>
            </a:r>
            <a:r>
              <a:rPr lang="en-GB" dirty="0"/>
              <a:t>practitioner can </a:t>
            </a:r>
            <a:r>
              <a:rPr lang="en-GB" dirty="0" smtClean="0"/>
              <a:t>then make the point that it is important for pupils to evaluate all viewpoints before forming their own opinions.</a:t>
            </a:r>
          </a:p>
          <a:p>
            <a:endParaRPr lang="en-US" dirty="0"/>
          </a:p>
        </p:txBody>
      </p:sp>
      <p:pic>
        <p:nvPicPr>
          <p:cNvPr id="5" name="Picture 4" descr="advocate.png"/>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a:xfrm>
            <a:off x="544904" y="996651"/>
            <a:ext cx="5620313" cy="445277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Declared Interest</a:t>
            </a:r>
            <a:endParaRPr lang="en-US" dirty="0"/>
          </a:p>
        </p:txBody>
      </p:sp>
      <p:sp>
        <p:nvSpPr>
          <p:cNvPr id="5" name="Content Placeholder 4"/>
          <p:cNvSpPr>
            <a:spLocks noGrp="1"/>
          </p:cNvSpPr>
          <p:nvPr>
            <p:ph sz="half" idx="2"/>
          </p:nvPr>
        </p:nvSpPr>
        <p:spPr/>
        <p:txBody>
          <a:bodyPr/>
          <a:lstStyle/>
          <a:p>
            <a:r>
              <a:rPr lang="en-GB" dirty="0"/>
              <a:t>The practitioner declares </a:t>
            </a:r>
            <a:r>
              <a:rPr lang="en-GB" dirty="0" smtClean="0"/>
              <a:t>own viewpoint so that pupils can judge later bias, then presents all available positions as objectively as possible.</a:t>
            </a:r>
            <a:endParaRPr lang="en-US" dirty="0"/>
          </a:p>
        </p:txBody>
      </p:sp>
      <p:pic>
        <p:nvPicPr>
          <p:cNvPr id="6" name="Picture 5" descr="declared interest.png"/>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69975" y="1269926"/>
            <a:ext cx="5137974" cy="513797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View</a:t>
            </a:r>
            <a:endParaRPr lang="en-US" dirty="0"/>
          </a:p>
        </p:txBody>
      </p:sp>
      <p:sp>
        <p:nvSpPr>
          <p:cNvPr id="4" name="Content Placeholder 3"/>
          <p:cNvSpPr>
            <a:spLocks noGrp="1"/>
          </p:cNvSpPr>
          <p:nvPr>
            <p:ph sz="half" idx="2"/>
          </p:nvPr>
        </p:nvSpPr>
        <p:spPr/>
        <p:txBody>
          <a:bodyPr/>
          <a:lstStyle/>
          <a:p>
            <a:r>
              <a:rPr lang="en-US" dirty="0" smtClean="0"/>
              <a:t>The </a:t>
            </a:r>
            <a:r>
              <a:rPr lang="en-GB" dirty="0"/>
              <a:t>practitioner </a:t>
            </a:r>
            <a:r>
              <a:rPr lang="en-US" dirty="0" smtClean="0"/>
              <a:t>takes the official view – representing the majority (or governing) view of the school, community or state.</a:t>
            </a:r>
          </a:p>
          <a:p>
            <a:endParaRPr lang="en-US" dirty="0"/>
          </a:p>
        </p:txBody>
      </p:sp>
      <p:pic>
        <p:nvPicPr>
          <p:cNvPr id="5" name="Picture 4" descr="majority.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a:xfrm>
            <a:off x="0" y="273275"/>
            <a:ext cx="6858000" cy="535297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sz="half" idx="1"/>
          </p:nvPr>
        </p:nvSpPr>
        <p:spPr/>
        <p:txBody>
          <a:bodyPr/>
          <a:lstStyle/>
          <a:p>
            <a:pPr marL="514350" indent="-514350">
              <a:buFont typeface="+mj-lt"/>
              <a:buAutoNum type="arabicPeriod"/>
            </a:pPr>
            <a:r>
              <a:rPr lang="en-US" sz="2400" b="1" dirty="0" smtClean="0">
                <a:hlinkClick r:id="rId2" action="ppaction://hlinksldjump"/>
              </a:rPr>
              <a:t>Defining what a controversial issue means and why we should discuss them</a:t>
            </a:r>
            <a:endParaRPr lang="en-US" sz="2400" b="1" dirty="0" smtClean="0"/>
          </a:p>
          <a:p>
            <a:pPr marL="514350" indent="-514350">
              <a:buFont typeface="+mj-lt"/>
              <a:buAutoNum type="arabicPeriod"/>
            </a:pPr>
            <a:r>
              <a:rPr lang="en-US" sz="2400" b="1" dirty="0" smtClean="0">
                <a:hlinkClick r:id="rId3" action="ppaction://hlinksldjump"/>
              </a:rPr>
              <a:t>Creating a safe and conducive climate</a:t>
            </a:r>
            <a:endParaRPr lang="en-US" sz="2400" b="1" dirty="0" smtClean="0"/>
          </a:p>
          <a:p>
            <a:pPr marL="514350" indent="-514350">
              <a:buFont typeface="+mj-lt"/>
              <a:buAutoNum type="arabicPeriod"/>
            </a:pPr>
            <a:r>
              <a:rPr lang="en-US" sz="2400" b="1" dirty="0" smtClean="0">
                <a:hlinkClick r:id="rId4" action="ppaction://hlinksldjump"/>
              </a:rPr>
              <a:t>Different practitioner roles</a:t>
            </a:r>
            <a:endParaRPr lang="en-US" sz="2400" b="1" dirty="0" smtClean="0"/>
          </a:p>
          <a:p>
            <a:pPr marL="514350" indent="-514350">
              <a:buFont typeface="+mj-lt"/>
              <a:buAutoNum type="arabicPeriod"/>
            </a:pPr>
            <a:r>
              <a:rPr lang="en-US" sz="2400" b="1" dirty="0" smtClean="0">
                <a:hlinkClick r:id="rId5" action="ppaction://hlinksldjump"/>
              </a:rPr>
              <a:t>Framing controversial issues</a:t>
            </a:r>
            <a:endParaRPr lang="en-US" sz="2400" b="1" dirty="0" smtClean="0"/>
          </a:p>
          <a:p>
            <a:pPr marL="514350" indent="-514350">
              <a:buFont typeface="+mj-lt"/>
              <a:buAutoNum type="arabicPeriod"/>
            </a:pPr>
            <a:r>
              <a:rPr lang="en-US" sz="2400" b="1" dirty="0" smtClean="0">
                <a:hlinkClick r:id="rId6" action="ppaction://hlinksldjump"/>
              </a:rPr>
              <a:t>The Great Divide method</a:t>
            </a:r>
            <a:endParaRPr lang="en-US" sz="2400" b="1" dirty="0" smtClean="0"/>
          </a:p>
          <a:p>
            <a:pPr marL="514350" indent="-514350">
              <a:buFont typeface="+mj-lt"/>
              <a:buAutoNum type="arabicPeriod"/>
            </a:pPr>
            <a:r>
              <a:rPr lang="en-US" sz="2400" b="1" dirty="0" smtClean="0">
                <a:hlinkClick r:id="rId7" action="ppaction://hlinksldjump"/>
              </a:rPr>
              <a:t>Other suggested methodologies</a:t>
            </a:r>
            <a:endParaRPr lang="en-US" sz="2400" b="1" dirty="0" smtClean="0"/>
          </a:p>
          <a:p>
            <a:pPr marL="514350" indent="-514350">
              <a:buFont typeface="+mj-lt"/>
              <a:buAutoNum type="arabicPeriod"/>
            </a:pPr>
            <a:endParaRPr lang="en-US" sz="2400" b="1" dirty="0" smtClean="0"/>
          </a:p>
          <a:p>
            <a:pPr marL="514350" indent="-514350">
              <a:buFont typeface="+mj-lt"/>
              <a:buAutoNum type="arabicPeriod"/>
            </a:pPr>
            <a:endParaRPr lang="en-US" sz="2400" dirty="0"/>
          </a:p>
          <a:p>
            <a:endParaRPr lang="en-GB" dirty="0"/>
          </a:p>
        </p:txBody>
      </p:sp>
      <p:pic>
        <p:nvPicPr>
          <p:cNvPr id="5" name="Picture 3" descr="F:\Pol Lit\icons\hot_potato_noun_90777_cc.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505696" y="1565792"/>
            <a:ext cx="4775673" cy="4194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55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66" y="379689"/>
            <a:ext cx="10836972" cy="711200"/>
          </a:xfrm>
        </p:spPr>
        <p:txBody>
          <a:bodyPr/>
          <a:lstStyle/>
          <a:p>
            <a:r>
              <a:rPr lang="en-US" dirty="0" smtClean="0"/>
              <a:t>When are different roles appropriate?</a:t>
            </a:r>
            <a:endParaRPr lang="en-US" dirty="0"/>
          </a:p>
        </p:txBody>
      </p:sp>
      <p:sp>
        <p:nvSpPr>
          <p:cNvPr id="5" name="Rectangle 4"/>
          <p:cNvSpPr/>
          <p:nvPr/>
        </p:nvSpPr>
        <p:spPr>
          <a:xfrm>
            <a:off x="6206334" y="1911004"/>
            <a:ext cx="5526157" cy="1255773"/>
          </a:xfrm>
          <a:prstGeom prst="rect">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2400" b="1" dirty="0">
                <a:solidFill>
                  <a:srgbClr val="FF0000"/>
                </a:solidFill>
              </a:rPr>
              <a:t>When is it appropriate or inappropriate to adopt these different roles?</a:t>
            </a:r>
          </a:p>
        </p:txBody>
      </p:sp>
      <p:sp>
        <p:nvSpPr>
          <p:cNvPr id="6" name="Rectangle 5"/>
          <p:cNvSpPr/>
          <p:nvPr/>
        </p:nvSpPr>
        <p:spPr>
          <a:xfrm>
            <a:off x="6209894" y="3486355"/>
            <a:ext cx="5526157" cy="1609422"/>
          </a:xfrm>
          <a:prstGeom prst="rect">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2400" b="1" dirty="0">
                <a:solidFill>
                  <a:srgbClr val="FF0000"/>
                </a:solidFill>
              </a:rPr>
              <a:t>Which roles would you be more or less comfortable with adopting</a:t>
            </a:r>
            <a:r>
              <a:rPr lang="en-US" sz="2400" b="1" dirty="0" smtClean="0">
                <a:solidFill>
                  <a:srgbClr val="FF0000"/>
                </a:solidFill>
              </a:rPr>
              <a:t>? Consider using the topics above or issues related to your setting.</a:t>
            </a:r>
            <a:endParaRPr lang="en-US" sz="2400" dirty="0"/>
          </a:p>
        </p:txBody>
      </p:sp>
      <p:sp>
        <p:nvSpPr>
          <p:cNvPr id="9" name="Rounded Rectangle 8"/>
          <p:cNvSpPr/>
          <p:nvPr/>
        </p:nvSpPr>
        <p:spPr>
          <a:xfrm>
            <a:off x="354495" y="1543881"/>
            <a:ext cx="5526157" cy="3690729"/>
          </a:xfrm>
          <a:prstGeom prst="roundRect">
            <a:avLst/>
          </a:prstGeom>
          <a:ln w="50800"/>
        </p:spPr>
        <p:style>
          <a:lnRef idx="2">
            <a:schemeClr val="accent3"/>
          </a:lnRef>
          <a:fillRef idx="1">
            <a:schemeClr val="lt1"/>
          </a:fillRef>
          <a:effectRef idx="0">
            <a:schemeClr val="accent3"/>
          </a:effectRef>
          <a:fontRef idx="minor">
            <a:schemeClr val="dk1"/>
          </a:fontRef>
        </p:style>
        <p:txBody>
          <a:bodyPr rtlCol="0" anchor="ctr"/>
          <a:lstStyle/>
          <a:p>
            <a:pPr marL="742950" lvl="1" indent="-285750">
              <a:buFont typeface="Arial" pitchFamily="34" charset="0"/>
              <a:buChar char="•"/>
            </a:pPr>
            <a:r>
              <a:rPr lang="en-US" sz="3200" dirty="0"/>
              <a:t>Judge / Impartial Chair </a:t>
            </a:r>
          </a:p>
          <a:p>
            <a:pPr marL="742950" lvl="1" indent="-285750">
              <a:buFont typeface="Arial" pitchFamily="34" charset="0"/>
              <a:buChar char="•"/>
            </a:pPr>
            <a:r>
              <a:rPr lang="en-US" sz="3200" dirty="0"/>
              <a:t>Devil’s Advocate</a:t>
            </a:r>
          </a:p>
          <a:p>
            <a:pPr marL="742950" lvl="1" indent="-285750">
              <a:buFont typeface="Arial" pitchFamily="34" charset="0"/>
              <a:buChar char="•"/>
            </a:pPr>
            <a:r>
              <a:rPr lang="en-US" sz="3200" dirty="0"/>
              <a:t>Ally</a:t>
            </a:r>
          </a:p>
          <a:p>
            <a:pPr marL="742950" lvl="1" indent="-285750">
              <a:buFont typeface="Arial" pitchFamily="34" charset="0"/>
              <a:buChar char="•"/>
            </a:pPr>
            <a:r>
              <a:rPr lang="en-GB" sz="3200" dirty="0"/>
              <a:t>Advocate </a:t>
            </a:r>
          </a:p>
          <a:p>
            <a:pPr marL="742950" lvl="1" indent="-285750">
              <a:buFont typeface="Arial" pitchFamily="34" charset="0"/>
              <a:buChar char="•"/>
            </a:pPr>
            <a:r>
              <a:rPr lang="en-GB" sz="3200" dirty="0"/>
              <a:t>Declared Interest </a:t>
            </a:r>
            <a:endParaRPr lang="en-US" sz="3200" dirty="0"/>
          </a:p>
          <a:p>
            <a:pPr marL="742950" lvl="1" indent="-285750">
              <a:buFont typeface="Arial" pitchFamily="34" charset="0"/>
              <a:buChar char="•"/>
            </a:pPr>
            <a:r>
              <a:rPr lang="en-US" sz="3200" dirty="0"/>
              <a:t>Official View</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64" y="392941"/>
            <a:ext cx="10836972" cy="711200"/>
          </a:xfrm>
        </p:spPr>
        <p:txBody>
          <a:bodyPr/>
          <a:lstStyle/>
          <a:p>
            <a:r>
              <a:rPr lang="en-GB" dirty="0" smtClean="0"/>
              <a:t>Framing controversial issues or themes</a:t>
            </a:r>
            <a:endParaRPr lang="en-GB" dirty="0"/>
          </a:p>
        </p:txBody>
      </p:sp>
      <p:graphicFrame>
        <p:nvGraphicFramePr>
          <p:cNvPr id="3" name="Diagram 2"/>
          <p:cNvGraphicFramePr/>
          <p:nvPr>
            <p:extLst>
              <p:ext uri="{D42A27DB-BD31-4B8C-83A1-F6EECF244321}">
                <p14:modId xmlns:p14="http://schemas.microsoft.com/office/powerpoint/2010/main" val="331066848"/>
              </p:ext>
            </p:extLst>
          </p:nvPr>
        </p:nvGraphicFramePr>
        <p:xfrm>
          <a:off x="1117600" y="1524000"/>
          <a:ext cx="9245600" cy="461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383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or public focused question?</a:t>
            </a:r>
            <a:endParaRPr lang="en-GB" dirty="0"/>
          </a:p>
        </p:txBody>
      </p:sp>
      <p:sp>
        <p:nvSpPr>
          <p:cNvPr id="3" name="Rounded Rectangle 2"/>
          <p:cNvSpPr/>
          <p:nvPr/>
        </p:nvSpPr>
        <p:spPr>
          <a:xfrm>
            <a:off x="212035" y="1736036"/>
            <a:ext cx="5705060" cy="4280452"/>
          </a:xfrm>
          <a:prstGeom prst="roundRect">
            <a:avLst/>
          </a:prstGeom>
          <a:ln w="508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lvl="1" algn="ctr">
              <a:lnSpc>
                <a:spcPct val="80000"/>
              </a:lnSpc>
            </a:pPr>
            <a:r>
              <a:rPr lang="en-GB" sz="2400" b="1" dirty="0" smtClean="0">
                <a:solidFill>
                  <a:srgbClr val="FF0000"/>
                </a:solidFill>
              </a:rPr>
              <a:t>Personal Focus Questions</a:t>
            </a:r>
          </a:p>
          <a:p>
            <a:pPr marL="914400" lvl="1" indent="-457200">
              <a:lnSpc>
                <a:spcPct val="80000"/>
              </a:lnSpc>
              <a:buFont typeface="+mj-lt"/>
              <a:buAutoNum type="arabicPeriod"/>
            </a:pPr>
            <a:endParaRPr lang="en-GB" sz="2400" dirty="0"/>
          </a:p>
          <a:p>
            <a:pPr marL="914400" lvl="1" indent="-457200">
              <a:lnSpc>
                <a:spcPct val="80000"/>
              </a:lnSpc>
              <a:buFont typeface="+mj-lt"/>
              <a:buAutoNum type="arabicPeriod"/>
            </a:pPr>
            <a:r>
              <a:rPr lang="en-GB" sz="2400" dirty="0" smtClean="0"/>
              <a:t>Have you ever been involved in a racist / sectarian incident?</a:t>
            </a:r>
          </a:p>
          <a:p>
            <a:pPr marL="914400" lvl="1" indent="-457200">
              <a:lnSpc>
                <a:spcPct val="80000"/>
              </a:lnSpc>
              <a:buFont typeface="+mj-lt"/>
              <a:buAutoNum type="arabicPeriod"/>
            </a:pPr>
            <a:r>
              <a:rPr lang="en-GB" sz="2400" dirty="0" smtClean="0"/>
              <a:t>Have you ever made racist remarks or jokes?</a:t>
            </a:r>
          </a:p>
          <a:p>
            <a:pPr marL="914400" lvl="1" indent="-457200">
              <a:lnSpc>
                <a:spcPct val="80000"/>
              </a:lnSpc>
              <a:buFont typeface="+mj-lt"/>
              <a:buAutoNum type="arabicPeriod"/>
            </a:pPr>
            <a:r>
              <a:rPr lang="en-GB" sz="2400" dirty="0" smtClean="0"/>
              <a:t>What would you do if your friends made racist remarks or jokes?</a:t>
            </a:r>
          </a:p>
          <a:p>
            <a:pPr marL="914400" lvl="1" indent="-457200">
              <a:lnSpc>
                <a:spcPct val="80000"/>
              </a:lnSpc>
              <a:buFont typeface="+mj-lt"/>
              <a:buAutoNum type="arabicPeriod"/>
            </a:pPr>
            <a:r>
              <a:rPr lang="en-GB" sz="2400" dirty="0" smtClean="0"/>
              <a:t>Would you be friends with someone from a different religious background, cultural group or someone with a different skin colour</a:t>
            </a:r>
            <a:endParaRPr lang="en-GB" sz="2400" dirty="0"/>
          </a:p>
        </p:txBody>
      </p:sp>
      <p:sp>
        <p:nvSpPr>
          <p:cNvPr id="4" name="Rounded Rectangle 3"/>
          <p:cNvSpPr/>
          <p:nvPr/>
        </p:nvSpPr>
        <p:spPr>
          <a:xfrm>
            <a:off x="6248401" y="1736036"/>
            <a:ext cx="5705060" cy="4280452"/>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lvl="1" algn="ctr">
              <a:lnSpc>
                <a:spcPct val="80000"/>
              </a:lnSpc>
            </a:pPr>
            <a:r>
              <a:rPr lang="en-GB" sz="2400" b="1" dirty="0" smtClean="0">
                <a:solidFill>
                  <a:srgbClr val="00B0F0"/>
                </a:solidFill>
              </a:rPr>
              <a:t>Public focus Questions</a:t>
            </a:r>
          </a:p>
          <a:p>
            <a:pPr marL="914400" lvl="1" indent="-457200">
              <a:lnSpc>
                <a:spcPct val="80000"/>
              </a:lnSpc>
              <a:buFont typeface="+mj-lt"/>
              <a:buAutoNum type="arabicPeriod"/>
            </a:pPr>
            <a:endParaRPr lang="en-GB" sz="2400" dirty="0"/>
          </a:p>
          <a:p>
            <a:pPr marL="914400" lvl="1" indent="-457200">
              <a:lnSpc>
                <a:spcPct val="80000"/>
              </a:lnSpc>
              <a:buFont typeface="+mj-lt"/>
              <a:buAutoNum type="arabicPeriod"/>
            </a:pPr>
            <a:r>
              <a:rPr lang="en-GB" sz="2400" dirty="0" smtClean="0"/>
              <a:t>Are you aware of examples of racism / sectarianism incidents in society?</a:t>
            </a:r>
          </a:p>
          <a:p>
            <a:pPr marL="914400" lvl="1" indent="-457200">
              <a:lnSpc>
                <a:spcPct val="80000"/>
              </a:lnSpc>
              <a:buFont typeface="+mj-lt"/>
              <a:buAutoNum type="arabicPeriod"/>
            </a:pPr>
            <a:r>
              <a:rPr lang="en-GB" sz="2400" dirty="0" smtClean="0"/>
              <a:t>How could an individual respond if someone told a racist or sectarian joke?</a:t>
            </a:r>
          </a:p>
          <a:p>
            <a:pPr marL="914400" lvl="1" indent="-457200">
              <a:lnSpc>
                <a:spcPct val="80000"/>
              </a:lnSpc>
              <a:buFont typeface="+mj-lt"/>
              <a:buAutoNum type="arabicPeriod"/>
            </a:pPr>
            <a:r>
              <a:rPr lang="en-GB" sz="2400" dirty="0" smtClean="0"/>
              <a:t>How can schools deal with racist or sectarian incidents?</a:t>
            </a:r>
          </a:p>
          <a:p>
            <a:pPr marL="914400" lvl="1" indent="-457200">
              <a:lnSpc>
                <a:spcPct val="80000"/>
              </a:lnSpc>
              <a:buFont typeface="+mj-lt"/>
              <a:buAutoNum type="arabicPeriod"/>
            </a:pPr>
            <a:r>
              <a:rPr lang="en-GB" sz="2400" dirty="0" smtClean="0"/>
              <a:t>How well are religious and cultural diversity accommodated in school? In the community?</a:t>
            </a:r>
            <a:endParaRPr lang="en-GB" sz="2400" dirty="0"/>
          </a:p>
        </p:txBody>
      </p:sp>
    </p:spTree>
    <p:extLst>
      <p:ext uri="{BB962C8B-B14F-4D97-AF65-F5344CB8AC3E}">
        <p14:creationId xmlns:p14="http://schemas.microsoft.com/office/powerpoint/2010/main" val="1097218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would the public focused questions be?</a:t>
            </a:r>
            <a:endParaRPr lang="en-GB" dirty="0"/>
          </a:p>
        </p:txBody>
      </p:sp>
      <p:sp>
        <p:nvSpPr>
          <p:cNvPr id="3" name="Rounded Rectangle 2"/>
          <p:cNvSpPr/>
          <p:nvPr/>
        </p:nvSpPr>
        <p:spPr>
          <a:xfrm>
            <a:off x="212035" y="1881810"/>
            <a:ext cx="5705060" cy="3869634"/>
          </a:xfrm>
          <a:prstGeom prst="roundRect">
            <a:avLst/>
          </a:prstGeom>
          <a:ln w="508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lvl="1" algn="ctr">
              <a:lnSpc>
                <a:spcPct val="80000"/>
              </a:lnSpc>
            </a:pPr>
            <a:r>
              <a:rPr lang="en-GB" sz="2400" b="1" dirty="0" smtClean="0">
                <a:solidFill>
                  <a:srgbClr val="FF0000"/>
                </a:solidFill>
              </a:rPr>
              <a:t>Personal Focus Questions</a:t>
            </a:r>
          </a:p>
          <a:p>
            <a:pPr marL="914400" lvl="1" indent="-457200">
              <a:lnSpc>
                <a:spcPct val="80000"/>
              </a:lnSpc>
              <a:buFont typeface="+mj-lt"/>
              <a:buAutoNum type="arabicPeriod"/>
            </a:pPr>
            <a:endParaRPr lang="en-GB" sz="2400" dirty="0"/>
          </a:p>
          <a:p>
            <a:pPr marL="914400" lvl="1" indent="-457200">
              <a:lnSpc>
                <a:spcPct val="80000"/>
              </a:lnSpc>
              <a:buFont typeface="+mj-lt"/>
              <a:buAutoNum type="arabicPeriod"/>
            </a:pPr>
            <a:r>
              <a:rPr lang="en-GB" sz="2400" dirty="0" smtClean="0"/>
              <a:t>How do you feel about growing diversity in Scotland?</a:t>
            </a:r>
          </a:p>
          <a:p>
            <a:pPr marL="914400" lvl="1" indent="-457200">
              <a:lnSpc>
                <a:spcPct val="80000"/>
              </a:lnSpc>
              <a:buFont typeface="+mj-lt"/>
              <a:buAutoNum type="arabicPeriod"/>
            </a:pPr>
            <a:r>
              <a:rPr lang="en-GB" sz="2400" dirty="0" smtClean="0"/>
              <a:t>What do you think about migrant workers coming here?</a:t>
            </a:r>
          </a:p>
          <a:p>
            <a:pPr marL="914400" lvl="1" indent="-457200">
              <a:lnSpc>
                <a:spcPct val="80000"/>
              </a:lnSpc>
              <a:buFont typeface="+mj-lt"/>
              <a:buAutoNum type="arabicPeriod"/>
            </a:pPr>
            <a:r>
              <a:rPr lang="en-GB" sz="2400" dirty="0" smtClean="0"/>
              <a:t>Do you think they should receive the same benefits as native people?</a:t>
            </a:r>
          </a:p>
          <a:p>
            <a:pPr marL="914400" lvl="1" indent="-457200">
              <a:lnSpc>
                <a:spcPct val="80000"/>
              </a:lnSpc>
              <a:buFont typeface="+mj-lt"/>
              <a:buAutoNum type="arabicPeriod"/>
            </a:pPr>
            <a:r>
              <a:rPr lang="en-GB" sz="2400" dirty="0" smtClean="0"/>
              <a:t>Should migrant workers adapt to our way of doing things?</a:t>
            </a:r>
            <a:endParaRPr lang="en-GB" sz="2400" dirty="0"/>
          </a:p>
        </p:txBody>
      </p:sp>
      <p:sp>
        <p:nvSpPr>
          <p:cNvPr id="4" name="Rounded Rectangle 3"/>
          <p:cNvSpPr/>
          <p:nvPr/>
        </p:nvSpPr>
        <p:spPr>
          <a:xfrm>
            <a:off x="6248401" y="1736036"/>
            <a:ext cx="5705060" cy="1643268"/>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lvl="1" algn="ctr">
              <a:lnSpc>
                <a:spcPct val="80000"/>
              </a:lnSpc>
            </a:pPr>
            <a:r>
              <a:rPr lang="en-GB" sz="2400" b="1" dirty="0" smtClean="0">
                <a:solidFill>
                  <a:srgbClr val="00B0F0"/>
                </a:solidFill>
              </a:rPr>
              <a:t>Public focus Questions</a:t>
            </a:r>
            <a:endParaRPr lang="en-GB" sz="2400" dirty="0"/>
          </a:p>
          <a:p>
            <a:pPr marL="914400" lvl="1" indent="-457200">
              <a:lnSpc>
                <a:spcPct val="80000"/>
              </a:lnSpc>
              <a:buFont typeface="+mj-lt"/>
              <a:buAutoNum type="arabicPeriod"/>
            </a:pPr>
            <a:r>
              <a:rPr lang="en-GB" sz="2400" dirty="0" smtClean="0"/>
              <a:t>?</a:t>
            </a:r>
          </a:p>
          <a:p>
            <a:pPr marL="914400" lvl="1" indent="-457200">
              <a:lnSpc>
                <a:spcPct val="80000"/>
              </a:lnSpc>
              <a:buFont typeface="+mj-lt"/>
              <a:buAutoNum type="arabicPeriod"/>
            </a:pPr>
            <a:r>
              <a:rPr lang="en-GB" sz="2400" dirty="0" smtClean="0"/>
              <a:t>?</a:t>
            </a:r>
          </a:p>
          <a:p>
            <a:pPr marL="914400" lvl="1" indent="-457200">
              <a:lnSpc>
                <a:spcPct val="80000"/>
              </a:lnSpc>
              <a:buFont typeface="+mj-lt"/>
              <a:buAutoNum type="arabicPeriod"/>
            </a:pPr>
            <a:r>
              <a:rPr lang="en-GB" sz="2400" dirty="0" smtClean="0"/>
              <a:t>?</a:t>
            </a:r>
          </a:p>
          <a:p>
            <a:pPr marL="914400" lvl="1" indent="-457200">
              <a:lnSpc>
                <a:spcPct val="80000"/>
              </a:lnSpc>
              <a:buFont typeface="+mj-lt"/>
              <a:buAutoNum type="arabicPeriod"/>
            </a:pPr>
            <a:r>
              <a:rPr lang="en-GB" sz="2400" dirty="0"/>
              <a:t>?</a:t>
            </a:r>
            <a:endParaRPr lang="en-GB" sz="2400" dirty="0" smtClean="0"/>
          </a:p>
        </p:txBody>
      </p:sp>
      <p:sp>
        <p:nvSpPr>
          <p:cNvPr id="5" name="Rounded Rectangle 4"/>
          <p:cNvSpPr/>
          <p:nvPr/>
        </p:nvSpPr>
        <p:spPr>
          <a:xfrm>
            <a:off x="6248401" y="3644348"/>
            <a:ext cx="5526157" cy="2478158"/>
          </a:xfrm>
          <a:prstGeom prst="roundRect">
            <a:avLst/>
          </a:prstGeom>
          <a:ln w="50800"/>
        </p:spPr>
        <p:style>
          <a:lnRef idx="2">
            <a:schemeClr val="accent3"/>
          </a:lnRef>
          <a:fillRef idx="1">
            <a:schemeClr val="lt1"/>
          </a:fillRef>
          <a:effectRef idx="0">
            <a:schemeClr val="accent3"/>
          </a:effectRef>
          <a:fontRef idx="minor">
            <a:schemeClr val="dk1"/>
          </a:fontRef>
        </p:style>
        <p:txBody>
          <a:bodyPr rtlCol="0" anchor="ctr"/>
          <a:lstStyle/>
          <a:p>
            <a:pPr lvl="1"/>
            <a:r>
              <a:rPr lang="en-US" b="1" dirty="0" smtClean="0">
                <a:solidFill>
                  <a:srgbClr val="00B050"/>
                </a:solidFill>
              </a:rPr>
              <a:t>Are Personal Questions ever Appropriate?</a:t>
            </a:r>
          </a:p>
          <a:p>
            <a:pPr marL="742950" lvl="1" indent="-285750">
              <a:buFont typeface="Arial" pitchFamily="34" charset="0"/>
              <a:buChar char="•"/>
            </a:pPr>
            <a:r>
              <a:rPr lang="en-US" dirty="0" smtClean="0"/>
              <a:t>Doesn’t mean students can never reveal personal views.</a:t>
            </a:r>
          </a:p>
          <a:p>
            <a:pPr marL="742950" lvl="1" indent="-285750">
              <a:buFont typeface="Arial" pitchFamily="34" charset="0"/>
              <a:buChar char="•"/>
            </a:pPr>
            <a:r>
              <a:rPr lang="en-US" dirty="0" smtClean="0"/>
              <a:t>Important to encourage empathy.</a:t>
            </a:r>
          </a:p>
          <a:p>
            <a:pPr marL="742950" lvl="1" indent="-285750">
              <a:buFont typeface="Arial" pitchFamily="34" charset="0"/>
              <a:buChar char="•"/>
            </a:pPr>
            <a:r>
              <a:rPr lang="en-US" dirty="0" smtClean="0"/>
              <a:t>Strong views safer to express in small groups.</a:t>
            </a:r>
          </a:p>
          <a:p>
            <a:pPr marL="742950" lvl="1" indent="-285750">
              <a:buFont typeface="Arial" pitchFamily="34" charset="0"/>
              <a:buChar char="•"/>
            </a:pPr>
            <a:r>
              <a:rPr lang="en-US" dirty="0" smtClean="0"/>
              <a:t>Creating a safe climate for discussion is crucial for this to happen.</a:t>
            </a:r>
            <a:endParaRPr lang="en-US" dirty="0"/>
          </a:p>
        </p:txBody>
      </p:sp>
    </p:spTree>
    <p:extLst>
      <p:ext uri="{BB962C8B-B14F-4D97-AF65-F5344CB8AC3E}">
        <p14:creationId xmlns:p14="http://schemas.microsoft.com/office/powerpoint/2010/main" val="188146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Divide: a method developing young </a:t>
            </a:r>
            <a:br>
              <a:rPr lang="en-US" dirty="0" smtClean="0"/>
            </a:br>
            <a:r>
              <a:rPr lang="en-US" dirty="0" smtClean="0"/>
              <a:t>peoples’ skills to discuss controversial issues</a:t>
            </a:r>
            <a:endParaRPr lang="en-US" dirty="0"/>
          </a:p>
        </p:txBody>
      </p:sp>
      <p:sp>
        <p:nvSpPr>
          <p:cNvPr id="5" name="Rounded Rectangle 4"/>
          <p:cNvSpPr/>
          <p:nvPr/>
        </p:nvSpPr>
        <p:spPr>
          <a:xfrm>
            <a:off x="212035" y="1736036"/>
            <a:ext cx="5705060" cy="4280452"/>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marL="800100" lvl="1" indent="-342900">
              <a:lnSpc>
                <a:spcPct val="80000"/>
              </a:lnSpc>
              <a:buFont typeface="Arial" pitchFamily="34" charset="0"/>
              <a:buChar char="•"/>
            </a:pPr>
            <a:r>
              <a:rPr lang="en-GB" sz="2400" dirty="0"/>
              <a:t>Boys and girls should work and play separately</a:t>
            </a:r>
          </a:p>
          <a:p>
            <a:pPr marL="800100" lvl="1" indent="-342900">
              <a:lnSpc>
                <a:spcPct val="80000"/>
              </a:lnSpc>
              <a:buFont typeface="Arial" pitchFamily="34" charset="0"/>
              <a:buChar char="•"/>
            </a:pPr>
            <a:r>
              <a:rPr lang="en-GB" sz="2400" dirty="0"/>
              <a:t>Children should help at home if they get paid for it</a:t>
            </a:r>
          </a:p>
          <a:p>
            <a:pPr marL="800100" lvl="1" indent="-342900">
              <a:lnSpc>
                <a:spcPct val="80000"/>
              </a:lnSpc>
              <a:buFont typeface="Arial" pitchFamily="34" charset="0"/>
              <a:buChar char="•"/>
            </a:pPr>
            <a:r>
              <a:rPr lang="en-GB" sz="2400" dirty="0"/>
              <a:t>A dustman should be paid more than a dentist</a:t>
            </a:r>
          </a:p>
          <a:p>
            <a:pPr marL="800100" lvl="1" indent="-342900">
              <a:lnSpc>
                <a:spcPct val="80000"/>
              </a:lnSpc>
              <a:buFont typeface="Arial" pitchFamily="34" charset="0"/>
              <a:buChar char="•"/>
            </a:pPr>
            <a:r>
              <a:rPr lang="en-GB" sz="2400" dirty="0"/>
              <a:t>Children who hurt other children should be sent to another school</a:t>
            </a:r>
          </a:p>
          <a:p>
            <a:pPr marL="800100" lvl="1" indent="-342900">
              <a:lnSpc>
                <a:spcPct val="80000"/>
              </a:lnSpc>
              <a:buFont typeface="Arial" pitchFamily="34" charset="0"/>
              <a:buChar char="•"/>
            </a:pPr>
            <a:r>
              <a:rPr lang="en-GB" sz="2400" dirty="0"/>
              <a:t>People who work hard and earn a lot of money should share it with people who don’t have a job</a:t>
            </a:r>
          </a:p>
          <a:p>
            <a:pPr marL="800100" lvl="1" indent="-342900">
              <a:lnSpc>
                <a:spcPct val="80000"/>
              </a:lnSpc>
              <a:buFont typeface="Arial" pitchFamily="34" charset="0"/>
              <a:buChar char="•"/>
            </a:pPr>
            <a:r>
              <a:rPr lang="en-GB" sz="2400" dirty="0"/>
              <a:t>It is wrong to eat meat</a:t>
            </a:r>
          </a:p>
        </p:txBody>
      </p:sp>
      <p:sp>
        <p:nvSpPr>
          <p:cNvPr id="8" name="Rounded Rectangle 7"/>
          <p:cNvSpPr/>
          <p:nvPr/>
        </p:nvSpPr>
        <p:spPr>
          <a:xfrm>
            <a:off x="6168885" y="1736036"/>
            <a:ext cx="5771323" cy="4280451"/>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marL="800100" lvl="1" indent="-342900">
              <a:lnSpc>
                <a:spcPct val="80000"/>
              </a:lnSpc>
              <a:buFont typeface="Arial" pitchFamily="34" charset="0"/>
              <a:buChar char="•"/>
            </a:pPr>
            <a:r>
              <a:rPr lang="en-GB" sz="2400" dirty="0"/>
              <a:t>Red is better colour than blue</a:t>
            </a:r>
          </a:p>
          <a:p>
            <a:pPr marL="800100" lvl="1" indent="-342900">
              <a:lnSpc>
                <a:spcPct val="80000"/>
              </a:lnSpc>
              <a:buFont typeface="Arial" pitchFamily="34" charset="0"/>
              <a:buChar char="•"/>
            </a:pPr>
            <a:r>
              <a:rPr lang="en-GB" sz="2400" dirty="0"/>
              <a:t>Football is a boring game</a:t>
            </a:r>
          </a:p>
          <a:p>
            <a:pPr marL="800100" lvl="1" indent="-342900">
              <a:lnSpc>
                <a:spcPct val="80000"/>
              </a:lnSpc>
              <a:buFont typeface="Arial" pitchFamily="34" charset="0"/>
              <a:buChar char="•"/>
            </a:pPr>
            <a:r>
              <a:rPr lang="en-GB" sz="2400" dirty="0"/>
              <a:t>Dogs are better than cats</a:t>
            </a:r>
          </a:p>
          <a:p>
            <a:pPr marL="800100" lvl="1" indent="-342900">
              <a:lnSpc>
                <a:spcPct val="80000"/>
              </a:lnSpc>
              <a:buFont typeface="Arial" pitchFamily="34" charset="0"/>
              <a:buChar char="•"/>
            </a:pPr>
            <a:r>
              <a:rPr lang="en-GB" sz="2400" dirty="0"/>
              <a:t>Children should not do tests at school</a:t>
            </a:r>
          </a:p>
          <a:p>
            <a:pPr marL="800100" lvl="1" indent="-342900">
              <a:lnSpc>
                <a:spcPct val="80000"/>
              </a:lnSpc>
              <a:buFont typeface="Arial" pitchFamily="34" charset="0"/>
              <a:buChar char="•"/>
            </a:pPr>
            <a:r>
              <a:rPr lang="en-GB" sz="2400" dirty="0"/>
              <a:t>Children should have longer playtimes</a:t>
            </a:r>
          </a:p>
          <a:p>
            <a:pPr marL="800100" lvl="1" indent="-342900">
              <a:lnSpc>
                <a:spcPct val="80000"/>
              </a:lnSpc>
              <a:buFont typeface="Arial" pitchFamily="34" charset="0"/>
              <a:buChar char="•"/>
            </a:pPr>
            <a:r>
              <a:rPr lang="en-GB" sz="2400" dirty="0"/>
              <a:t>Football trading cards should be banned in all schools</a:t>
            </a:r>
          </a:p>
          <a:p>
            <a:pPr marL="800100" lvl="1" indent="-342900">
              <a:lnSpc>
                <a:spcPct val="80000"/>
              </a:lnSpc>
              <a:buFont typeface="Arial" pitchFamily="34" charset="0"/>
              <a:buChar char="•"/>
            </a:pPr>
            <a:r>
              <a:rPr lang="en-GB" sz="2400" dirty="0"/>
              <a:t>Children from other countries who have no home should be able to come to our country and go to my school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Divide: purpose</a:t>
            </a:r>
            <a:endParaRPr lang="en-US" dirty="0"/>
          </a:p>
        </p:txBody>
      </p:sp>
      <p:sp>
        <p:nvSpPr>
          <p:cNvPr id="3" name="Content Placeholder 2"/>
          <p:cNvSpPr>
            <a:spLocks noGrp="1"/>
          </p:cNvSpPr>
          <p:nvPr>
            <p:ph idx="1"/>
          </p:nvPr>
        </p:nvSpPr>
        <p:spPr>
          <a:xfrm>
            <a:off x="685800" y="1887537"/>
            <a:ext cx="10817923" cy="4149811"/>
          </a:xfrm>
        </p:spPr>
        <p:txBody>
          <a:bodyPr/>
          <a:lstStyle/>
          <a:p>
            <a:pPr lvl="1">
              <a:lnSpc>
                <a:spcPct val="90000"/>
              </a:lnSpc>
              <a:spcBef>
                <a:spcPct val="0"/>
              </a:spcBef>
              <a:spcAft>
                <a:spcPts val="600"/>
              </a:spcAft>
            </a:pPr>
            <a:r>
              <a:rPr lang="en-GB" sz="2200" dirty="0" smtClean="0"/>
              <a:t>To advance children’s understanding of social and moral issues</a:t>
            </a:r>
          </a:p>
          <a:p>
            <a:pPr lvl="1">
              <a:lnSpc>
                <a:spcPct val="90000"/>
              </a:lnSpc>
              <a:spcBef>
                <a:spcPct val="0"/>
              </a:spcBef>
              <a:spcAft>
                <a:spcPts val="600"/>
              </a:spcAft>
            </a:pPr>
            <a:r>
              <a:rPr lang="en-GB" sz="2200" dirty="0" smtClean="0"/>
              <a:t>To allow children to reflect upon their developing values in a safe environment</a:t>
            </a:r>
          </a:p>
          <a:p>
            <a:pPr lvl="1">
              <a:lnSpc>
                <a:spcPct val="90000"/>
              </a:lnSpc>
              <a:spcBef>
                <a:spcPct val="0"/>
              </a:spcBef>
              <a:spcAft>
                <a:spcPts val="600"/>
              </a:spcAft>
            </a:pPr>
            <a:r>
              <a:rPr lang="en-GB" sz="2200" dirty="0" smtClean="0"/>
              <a:t>To help children understand and value other perspectives</a:t>
            </a:r>
          </a:p>
          <a:p>
            <a:pPr lvl="1">
              <a:lnSpc>
                <a:spcPct val="90000"/>
              </a:lnSpc>
              <a:spcBef>
                <a:spcPct val="0"/>
              </a:spcBef>
              <a:spcAft>
                <a:spcPts val="600"/>
              </a:spcAft>
            </a:pPr>
            <a:r>
              <a:rPr lang="en-GB" sz="2200" dirty="0" smtClean="0"/>
              <a:t>To support the development of confidence in voicing opinions</a:t>
            </a:r>
          </a:p>
          <a:p>
            <a:pPr lvl="1">
              <a:lnSpc>
                <a:spcPct val="90000"/>
              </a:lnSpc>
              <a:spcBef>
                <a:spcPct val="0"/>
              </a:spcBef>
              <a:spcAft>
                <a:spcPts val="600"/>
              </a:spcAft>
            </a:pPr>
            <a:r>
              <a:rPr lang="en-GB" sz="2200" dirty="0" smtClean="0"/>
              <a:t>To help children understand that we can disagree but still be friends</a:t>
            </a:r>
          </a:p>
          <a:p>
            <a:pPr lvl="1">
              <a:lnSpc>
                <a:spcPct val="90000"/>
              </a:lnSpc>
              <a:spcBef>
                <a:spcPct val="0"/>
              </a:spcBef>
              <a:spcAft>
                <a:spcPts val="600"/>
              </a:spcAft>
            </a:pPr>
            <a:r>
              <a:rPr lang="en-GB" sz="2200" dirty="0" smtClean="0"/>
              <a:t>Begin with more general statements and then introduce more controversial issues</a:t>
            </a:r>
          </a:p>
          <a:p>
            <a:pPr lvl="1">
              <a:lnSpc>
                <a:spcPct val="90000"/>
              </a:lnSpc>
              <a:spcBef>
                <a:spcPct val="0"/>
              </a:spcBef>
              <a:spcAft>
                <a:spcPts val="0"/>
              </a:spcAft>
              <a:buNone/>
            </a:pPr>
            <a:r>
              <a:rPr lang="en-GB" sz="2200" b="1" dirty="0" smtClean="0"/>
              <a:t>This activity can be used to introduce or explore particular issues by</a:t>
            </a:r>
          </a:p>
          <a:p>
            <a:pPr lvl="1">
              <a:lnSpc>
                <a:spcPct val="90000"/>
              </a:lnSpc>
              <a:spcBef>
                <a:spcPct val="0"/>
              </a:spcBef>
              <a:spcAft>
                <a:spcPts val="0"/>
              </a:spcAft>
              <a:buNone/>
            </a:pPr>
            <a:r>
              <a:rPr lang="en-GB" sz="2200" b="1" dirty="0" smtClean="0"/>
              <a:t>relating all statements to that specific theme e.g. sustainability</a:t>
            </a:r>
          </a:p>
          <a:p>
            <a:pPr lvl="1">
              <a:lnSpc>
                <a:spcPct val="90000"/>
              </a:lnSpc>
              <a:spcBef>
                <a:spcPct val="0"/>
              </a:spcBef>
              <a:spcAft>
                <a:spcPts val="0"/>
              </a:spcAft>
              <a:buNone/>
            </a:pPr>
            <a:endParaRPr lang="en-GB" sz="2200" b="1" dirty="0" smtClean="0"/>
          </a:p>
          <a:p>
            <a:pPr lvl="1">
              <a:lnSpc>
                <a:spcPct val="90000"/>
              </a:lnSpc>
              <a:spcBef>
                <a:spcPct val="0"/>
              </a:spcBef>
              <a:spcAft>
                <a:spcPts val="0"/>
              </a:spcAft>
              <a:buNone/>
            </a:pPr>
            <a:r>
              <a:rPr lang="en-GB" sz="2200" b="1" i="1" dirty="0" smtClean="0"/>
              <a:t>It could be developed into a more persuasive activity and made more </a:t>
            </a:r>
          </a:p>
          <a:p>
            <a:pPr lvl="1">
              <a:lnSpc>
                <a:spcPct val="90000"/>
              </a:lnSpc>
              <a:spcBef>
                <a:spcPct val="0"/>
              </a:spcBef>
              <a:spcAft>
                <a:spcPts val="0"/>
              </a:spcAft>
              <a:buNone/>
            </a:pPr>
            <a:r>
              <a:rPr lang="en-GB" sz="2200" b="1" i="1" dirty="0" smtClean="0"/>
              <a:t>pupil –led in encouraging pupils to write their own statements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Divide: more ideas – ensure they are</a:t>
            </a:r>
            <a:br>
              <a:rPr lang="en-US" dirty="0" smtClean="0"/>
            </a:br>
            <a:r>
              <a:rPr lang="en-US" dirty="0" smtClean="0"/>
              <a:t>relevant to young people’s lives</a:t>
            </a:r>
            <a:endParaRPr lang="en-US" dirty="0"/>
          </a:p>
        </p:txBody>
      </p:sp>
      <p:sp>
        <p:nvSpPr>
          <p:cNvPr id="7" name="Content Placeholder 6"/>
          <p:cNvSpPr>
            <a:spLocks noGrp="1"/>
          </p:cNvSpPr>
          <p:nvPr>
            <p:ph sz="half" idx="2"/>
          </p:nvPr>
        </p:nvSpPr>
        <p:spPr>
          <a:xfrm>
            <a:off x="8428382" y="1887538"/>
            <a:ext cx="3230217" cy="4314766"/>
          </a:xfrm>
        </p:spPr>
        <p:txBody>
          <a:bodyPr anchor="ctr"/>
          <a:lstStyle/>
          <a:p>
            <a:pPr algn="ctr">
              <a:lnSpc>
                <a:spcPct val="80000"/>
              </a:lnSpc>
              <a:spcAft>
                <a:spcPts val="3000"/>
              </a:spcAft>
            </a:pPr>
            <a:r>
              <a:rPr lang="en-GB" sz="2700" b="1" dirty="0" smtClean="0"/>
              <a:t>Can you think of some that relate to your subject, stage, children or young people?</a:t>
            </a:r>
          </a:p>
          <a:p>
            <a:pPr lvl="1">
              <a:lnSpc>
                <a:spcPct val="80000"/>
              </a:lnSpc>
              <a:buNone/>
            </a:pPr>
            <a:endParaRPr lang="en-GB" sz="1900" b="1" dirty="0" smtClean="0"/>
          </a:p>
          <a:p>
            <a:endParaRPr lang="en-US" dirty="0"/>
          </a:p>
        </p:txBody>
      </p:sp>
      <p:sp>
        <p:nvSpPr>
          <p:cNvPr id="5" name="Rounded Rectangle 4"/>
          <p:cNvSpPr/>
          <p:nvPr/>
        </p:nvSpPr>
        <p:spPr>
          <a:xfrm>
            <a:off x="357811" y="1775794"/>
            <a:ext cx="7938050" cy="4280451"/>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marL="800100" lvl="1" indent="-342900">
              <a:lnSpc>
                <a:spcPct val="80000"/>
              </a:lnSpc>
              <a:buFont typeface="Arial" pitchFamily="34" charset="0"/>
              <a:buChar char="•"/>
            </a:pPr>
            <a:r>
              <a:rPr lang="en-GB" sz="2400" dirty="0"/>
              <a:t>It is wrong to steal food from a shop</a:t>
            </a:r>
          </a:p>
          <a:p>
            <a:pPr marL="800100" lvl="1" indent="-342900">
              <a:lnSpc>
                <a:spcPct val="80000"/>
              </a:lnSpc>
              <a:buFont typeface="Arial" pitchFamily="34" charset="0"/>
              <a:buChar char="•"/>
            </a:pPr>
            <a:r>
              <a:rPr lang="en-GB" sz="2400" dirty="0"/>
              <a:t>It would be wrong for a starving child to steel food</a:t>
            </a:r>
          </a:p>
          <a:p>
            <a:pPr marL="800100" lvl="1" indent="-342900">
              <a:lnSpc>
                <a:spcPct val="80000"/>
              </a:lnSpc>
              <a:buFont typeface="Arial" pitchFamily="34" charset="0"/>
              <a:buChar char="•"/>
            </a:pPr>
            <a:r>
              <a:rPr lang="en-GB" sz="2400" dirty="0"/>
              <a:t> from a shop</a:t>
            </a:r>
          </a:p>
          <a:p>
            <a:pPr marL="800100" lvl="1" indent="-342900">
              <a:lnSpc>
                <a:spcPct val="80000"/>
              </a:lnSpc>
              <a:buFont typeface="Arial" pitchFamily="34" charset="0"/>
              <a:buChar char="•"/>
            </a:pPr>
            <a:r>
              <a:rPr lang="en-GB" sz="2400" dirty="0"/>
              <a:t>Money makes people happy</a:t>
            </a:r>
          </a:p>
          <a:p>
            <a:pPr marL="800100" lvl="1" indent="-342900">
              <a:lnSpc>
                <a:spcPct val="80000"/>
              </a:lnSpc>
              <a:buFont typeface="Arial" pitchFamily="34" charset="0"/>
              <a:buChar char="•"/>
            </a:pPr>
            <a:r>
              <a:rPr lang="en-GB" sz="2400" dirty="0"/>
              <a:t>Parents should be able to smack their children</a:t>
            </a:r>
          </a:p>
          <a:p>
            <a:pPr marL="800100" lvl="1" indent="-342900">
              <a:lnSpc>
                <a:spcPct val="80000"/>
              </a:lnSpc>
              <a:buFont typeface="Arial" pitchFamily="34" charset="0"/>
              <a:buChar char="•"/>
            </a:pPr>
            <a:r>
              <a:rPr lang="en-GB" sz="2400" dirty="0"/>
              <a:t>Most children have too many toys</a:t>
            </a:r>
          </a:p>
          <a:p>
            <a:pPr marL="800100" lvl="1" indent="-342900">
              <a:lnSpc>
                <a:spcPct val="80000"/>
              </a:lnSpc>
              <a:buFont typeface="Arial" pitchFamily="34" charset="0"/>
              <a:buChar char="•"/>
            </a:pPr>
            <a:r>
              <a:rPr lang="en-GB" sz="2400" dirty="0"/>
              <a:t>Everyone should be able to say or write what they really think</a:t>
            </a:r>
          </a:p>
          <a:p>
            <a:pPr marL="800100" lvl="1" indent="-342900">
              <a:lnSpc>
                <a:spcPct val="80000"/>
              </a:lnSpc>
              <a:buFont typeface="Arial" pitchFamily="34" charset="0"/>
              <a:buChar char="•"/>
            </a:pPr>
            <a:r>
              <a:rPr lang="en-GB" sz="2400" dirty="0"/>
              <a:t>Pupils should be able to know about decisions which affect them</a:t>
            </a:r>
          </a:p>
          <a:p>
            <a:pPr marL="800100" lvl="1" indent="-342900">
              <a:lnSpc>
                <a:spcPct val="80000"/>
              </a:lnSpc>
              <a:buFont typeface="Arial" pitchFamily="34" charset="0"/>
              <a:buChar char="•"/>
            </a:pPr>
            <a:r>
              <a:rPr lang="en-GB" sz="2400" dirty="0"/>
              <a:t>Pupils should have the right to make mistakes</a:t>
            </a:r>
          </a:p>
          <a:p>
            <a:pPr marL="800100" lvl="1" indent="-342900">
              <a:lnSpc>
                <a:spcPct val="80000"/>
              </a:lnSpc>
              <a:buFont typeface="Arial" pitchFamily="34" charset="0"/>
              <a:buChar char="•"/>
            </a:pPr>
            <a:r>
              <a:rPr lang="en-GB" sz="2400" dirty="0"/>
              <a:t>Teachers should have the right to make mistakes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379689"/>
            <a:ext cx="10836972" cy="711200"/>
          </a:xfrm>
        </p:spPr>
        <p:txBody>
          <a:bodyPr/>
          <a:lstStyle/>
          <a:p>
            <a:r>
              <a:rPr lang="en-US" dirty="0" smtClean="0"/>
              <a:t>Suggested methodologies</a:t>
            </a:r>
            <a:endParaRPr lang="en-US" dirty="0"/>
          </a:p>
        </p:txBody>
      </p:sp>
      <p:sp>
        <p:nvSpPr>
          <p:cNvPr id="3" name="Content Placeholder 2"/>
          <p:cNvSpPr>
            <a:spLocks noGrp="1"/>
          </p:cNvSpPr>
          <p:nvPr>
            <p:ph idx="1"/>
          </p:nvPr>
        </p:nvSpPr>
        <p:spPr>
          <a:xfrm>
            <a:off x="712305" y="1410460"/>
            <a:ext cx="10817923" cy="3702050"/>
          </a:xfrm>
        </p:spPr>
        <p:txBody>
          <a:bodyPr/>
          <a:lstStyle/>
          <a:p>
            <a:pPr lvl="1"/>
            <a:r>
              <a:rPr lang="en-GB" dirty="0" smtClean="0"/>
              <a:t>Philosophy 4 Children </a:t>
            </a:r>
          </a:p>
          <a:p>
            <a:pPr lvl="1"/>
            <a:r>
              <a:rPr lang="en-GB" dirty="0" smtClean="0"/>
              <a:t>Circle time</a:t>
            </a:r>
          </a:p>
          <a:p>
            <a:pPr lvl="1"/>
            <a:r>
              <a:rPr lang="en-GB" dirty="0" smtClean="0"/>
              <a:t>Cooperative learning</a:t>
            </a:r>
          </a:p>
          <a:p>
            <a:pPr lvl="1"/>
            <a:r>
              <a:rPr lang="en-GB" dirty="0" smtClean="0"/>
              <a:t>Formal debates and informal discussion techniques such as Think, Pair, Share and Carousel Discussion</a:t>
            </a:r>
          </a:p>
          <a:p>
            <a:pPr lvl="1"/>
            <a:r>
              <a:rPr lang="en-GB" dirty="0" smtClean="0"/>
              <a:t>Using objects or photographs to generate group discussions</a:t>
            </a:r>
          </a:p>
          <a:p>
            <a:pPr lvl="1"/>
            <a:r>
              <a:rPr lang="en-GB" dirty="0" smtClean="0"/>
              <a:t>Thinking skills activities like Diamond Ranking and other sorting activities </a:t>
            </a:r>
          </a:p>
          <a:p>
            <a:pPr lvl="1"/>
            <a:r>
              <a:rPr lang="en-GB" dirty="0" smtClean="0"/>
              <a:t>Use media such as newspapers / news sites / radio / YouTube videos / social media and other web resources</a:t>
            </a:r>
          </a:p>
          <a:p>
            <a:pPr lvl="1"/>
            <a:r>
              <a:rPr lang="en-GB" b="1" dirty="0" smtClean="0"/>
              <a:t>Take topics from the children’s interest and experience – research together and discuss</a:t>
            </a:r>
          </a:p>
          <a:p>
            <a:pPr lvl="1"/>
            <a:r>
              <a:rPr lang="en-US" b="1" dirty="0"/>
              <a:t>When difficult issues arise or there is strong disagreement in the class, recording these on a No Easy Answers Board allows you to come back to them at a later date. </a:t>
            </a:r>
          </a:p>
          <a:p>
            <a:pPr lvl="1"/>
            <a:endParaRPr lang="en-GB" b="1" dirty="0" smtClean="0"/>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46348" y="3708280"/>
              <a:ext cx="12303237" cy="3177533"/>
            </a:xfrm>
            <a:prstGeom prst="rect">
              <a:avLst/>
            </a:prstGeom>
          </p:spPr>
        </p:pic>
        <p:pic>
          <p:nvPicPr>
            <p:cNvPr id="10" name="Picture 9"/>
            <p:cNvPicPr>
              <a:picLocks noChangeAspect="1"/>
            </p:cNvPicPr>
            <p:nvPr/>
          </p:nvPicPr>
          <p:blipFill>
            <a:blip r:embed="rId4"/>
            <a:stretch>
              <a:fillRect/>
            </a:stretch>
          </p:blipFill>
          <p:spPr>
            <a:xfrm>
              <a:off x="8509603" y="5817820"/>
              <a:ext cx="2804346" cy="186956"/>
            </a:xfrm>
            <a:prstGeom prst="rect">
              <a:avLst/>
            </a:prstGeom>
          </p:spPr>
        </p:pic>
      </p:grpSp>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err="1" smtClean="0"/>
              <a:t>Denholm</a:t>
            </a:r>
            <a:r>
              <a:rPr lang="en-US" sz="1400" dirty="0" smtClean="0"/>
              <a:t> House</a:t>
            </a:r>
            <a:endParaRPr lang="en-GB" sz="1400" dirty="0"/>
          </a:p>
          <a:p>
            <a:r>
              <a:rPr lang="en-US" sz="1400" dirty="0" err="1" smtClean="0"/>
              <a:t>Almondvale</a:t>
            </a:r>
            <a:r>
              <a:rPr lang="en-US" sz="1400" dirty="0" smtClean="0"/>
              <a:t> </a:t>
            </a:r>
            <a:r>
              <a:rPr lang="en-US" sz="1400" dirty="0"/>
              <a:t>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(0)141 282 5000</a:t>
            </a:r>
            <a:endParaRPr lang="en-GB" sz="1400" dirty="0"/>
          </a:p>
          <a:p>
            <a:r>
              <a:rPr lang="en-US" sz="1400" b="1" dirty="0"/>
              <a:t>E   </a:t>
            </a:r>
            <a:r>
              <a:rPr lang="en-US" sz="1400" dirty="0" smtClean="0">
                <a:hlinkClick r:id="rId5"/>
              </a:rPr>
              <a:t>enquiries@educationscotland.gsi.gov.uk</a:t>
            </a:r>
            <a:r>
              <a:rPr lang="en-US" sz="1400" dirty="0" smtClean="0"/>
              <a:t> </a:t>
            </a:r>
            <a:endParaRPr lang="en-GB" sz="1400" dirty="0"/>
          </a:p>
          <a:p>
            <a:r>
              <a:rPr lang="en-US" sz="1400" dirty="0"/>
              <a:t> </a:t>
            </a:r>
            <a:endParaRPr lang="en-GB" sz="1400" dirty="0"/>
          </a:p>
          <a:p>
            <a:r>
              <a:rPr lang="en-GB" sz="1400" b="1" dirty="0" smtClean="0">
                <a:solidFill>
                  <a:srgbClr val="00ABB5"/>
                </a:solidFill>
                <a:hlinkClick r:id="rId6"/>
              </a:rPr>
              <a:t>https:education.gov.scot</a:t>
            </a:r>
            <a:endParaRPr lang="en-GB" sz="1400" b="1" dirty="0">
              <a:solidFill>
                <a:srgbClr val="00ABB5"/>
              </a:solidFill>
            </a:endParaRPr>
          </a:p>
        </p:txBody>
      </p:sp>
      <p:pic>
        <p:nvPicPr>
          <p:cNvPr id="4" name="Picture 3" descr="ES_alllogos_colour-01.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sp>
        <p:nvSpPr>
          <p:cNvPr id="11" name="Content Placeholder 2"/>
          <p:cNvSpPr txBox="1">
            <a:spLocks/>
          </p:cNvSpPr>
          <p:nvPr/>
        </p:nvSpPr>
        <p:spPr>
          <a:xfrm>
            <a:off x="4539834" y="1860742"/>
            <a:ext cx="3130872" cy="2543618"/>
          </a:xfrm>
          <a:prstGeom prst="rect">
            <a:avLst/>
          </a:prstGeom>
          <a:ln>
            <a:noFill/>
          </a:ln>
        </p:spPr>
        <p:txBody>
          <a:bodyPr vert="horz" lIns="128016" tIns="64008" rIns="128016" bIns="64008" rtlCol="0">
            <a:noAutofit/>
          </a:bodyPr>
          <a:lstStyle/>
          <a:p>
            <a:pPr marL="480060" marR="0" lvl="0" indent="-480060" algn="just" defTabSz="64008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Image Copyright - The Noun Project: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Mazil</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Ryan Beck, Luis Prado,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Marek</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Polakovic</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Blake Thompson, Creative Stall, Darin S, Brennan Novak,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riyazali</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Ahmed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Elzahra</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Desbenoit</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Julynn</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B, Baruch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Moskovits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Simple Icons,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Geral</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Wildmoser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Mathieu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Dedebant</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Jon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Prepeluh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Mourad</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Mokrane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Sarah Joy, Evan MacDonald, Juan Pablo Bravo, Dan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Hetteix</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Arthur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Shlain</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05874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t>
            </a:r>
            <a:r>
              <a:rPr lang="en-US" dirty="0" smtClean="0"/>
              <a:t>controversy</a:t>
            </a:r>
            <a:endParaRPr lang="en-US" dirty="0"/>
          </a:p>
        </p:txBody>
      </p:sp>
      <p:sp>
        <p:nvSpPr>
          <p:cNvPr id="4" name="Content Placeholder 3"/>
          <p:cNvSpPr>
            <a:spLocks noGrp="1"/>
          </p:cNvSpPr>
          <p:nvPr>
            <p:ph sz="half" idx="1"/>
          </p:nvPr>
        </p:nvSpPr>
        <p:spPr>
          <a:xfrm>
            <a:off x="619540" y="1887538"/>
            <a:ext cx="5384800" cy="3702050"/>
          </a:xfrm>
        </p:spPr>
        <p:txBody>
          <a:bodyPr/>
          <a:lstStyle/>
          <a:p>
            <a:endParaRPr lang="en-US" dirty="0" smtClean="0"/>
          </a:p>
          <a:p>
            <a:r>
              <a:rPr lang="en-US" b="1" dirty="0" smtClean="0"/>
              <a:t>“</a:t>
            </a:r>
            <a:r>
              <a:rPr lang="en-GB" b="1" dirty="0" smtClean="0"/>
              <a:t>A controversial issue is an issue about which there is no one fixed or universally held point of view.” </a:t>
            </a:r>
          </a:p>
          <a:p>
            <a:r>
              <a:rPr lang="en-GB" dirty="0" smtClean="0"/>
              <a:t>(Education for Citizenship - Crick Report, 1998)</a:t>
            </a:r>
          </a:p>
          <a:p>
            <a:endParaRPr lang="en-US" dirty="0"/>
          </a:p>
        </p:txBody>
      </p:sp>
      <p:sp>
        <p:nvSpPr>
          <p:cNvPr id="5" name="Content Placeholder 4"/>
          <p:cNvSpPr>
            <a:spLocks noGrp="1"/>
          </p:cNvSpPr>
          <p:nvPr>
            <p:ph sz="half" idx="2"/>
          </p:nvPr>
        </p:nvSpPr>
        <p:spPr/>
        <p:txBody>
          <a:bodyPr/>
          <a:lstStyle/>
          <a:p>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2315" y="1585889"/>
            <a:ext cx="6068951" cy="45205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830262"/>
            <a:ext cx="2964345" cy="4523615"/>
          </a:xfrm>
        </p:spPr>
        <p:txBody>
          <a:bodyPr anchor="ctr"/>
          <a:lstStyle/>
          <a:p>
            <a:r>
              <a:rPr lang="en-US" dirty="0"/>
              <a:t>Conflicting values that can make an issue </a:t>
            </a:r>
            <a:br>
              <a:rPr lang="en-US" dirty="0"/>
            </a:br>
            <a:r>
              <a:rPr lang="en-US" dirty="0"/>
              <a:t>controversial</a:t>
            </a:r>
            <a:endParaRPr lang="en-GB" b="0" dirty="0"/>
          </a:p>
        </p:txBody>
      </p:sp>
      <p:graphicFrame>
        <p:nvGraphicFramePr>
          <p:cNvPr id="3" name="Diagram 2"/>
          <p:cNvGraphicFramePr/>
          <p:nvPr>
            <p:extLst>
              <p:ext uri="{D42A27DB-BD31-4B8C-83A1-F6EECF244321}">
                <p14:modId xmlns:p14="http://schemas.microsoft.com/office/powerpoint/2010/main" val="2134504596"/>
              </p:ext>
            </p:extLst>
          </p:nvPr>
        </p:nvGraphicFramePr>
        <p:xfrm>
          <a:off x="2031999" y="560640"/>
          <a:ext cx="945763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167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549" y="353185"/>
            <a:ext cx="10836972" cy="711200"/>
          </a:xfrm>
        </p:spPr>
        <p:txBody>
          <a:bodyPr/>
          <a:lstStyle/>
          <a:p>
            <a:r>
              <a:rPr lang="en-US" dirty="0"/>
              <a:t>Why teach controversial issues?</a:t>
            </a:r>
            <a:endParaRPr lang="en-GB" dirty="0"/>
          </a:p>
        </p:txBody>
      </p:sp>
      <p:sp>
        <p:nvSpPr>
          <p:cNvPr id="4" name="Cloud 3"/>
          <p:cNvSpPr/>
          <p:nvPr/>
        </p:nvSpPr>
        <p:spPr>
          <a:xfrm>
            <a:off x="4051001" y="3164961"/>
            <a:ext cx="2517913" cy="1669773"/>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smtClean="0"/>
              <a:t>DEVELOP CRITICAL THINKING SKILLS</a:t>
            </a:r>
            <a:endParaRPr lang="en-GB" b="1" dirty="0"/>
          </a:p>
        </p:txBody>
      </p:sp>
      <p:sp>
        <p:nvSpPr>
          <p:cNvPr id="5" name="Cloud 4"/>
          <p:cNvSpPr/>
          <p:nvPr/>
        </p:nvSpPr>
        <p:spPr>
          <a:xfrm rot="879194">
            <a:off x="7617026" y="1554824"/>
            <a:ext cx="3624469" cy="2372139"/>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b="1" dirty="0" smtClean="0"/>
              <a:t>SAFER TO RAISE AWARENESS ABOUT ISSUES AT SOCIETAL RATHER THAN INDIVIDUAL LEVEL</a:t>
            </a:r>
            <a:endParaRPr lang="en-GB" b="1" dirty="0"/>
          </a:p>
        </p:txBody>
      </p:sp>
      <p:sp>
        <p:nvSpPr>
          <p:cNvPr id="6" name="Cloud 5"/>
          <p:cNvSpPr/>
          <p:nvPr/>
        </p:nvSpPr>
        <p:spPr>
          <a:xfrm rot="21365943">
            <a:off x="4114752" y="1055877"/>
            <a:ext cx="3485322" cy="1992836"/>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b="1" dirty="0" smtClean="0"/>
              <a:t>FOSTER CONFIDENCE IN YOUNG PEOPLE’S SPEAKING SKILLS</a:t>
            </a:r>
            <a:endParaRPr lang="en-GB" b="1" dirty="0"/>
          </a:p>
        </p:txBody>
      </p:sp>
      <p:sp>
        <p:nvSpPr>
          <p:cNvPr id="7" name="Cloud 6"/>
          <p:cNvSpPr/>
          <p:nvPr/>
        </p:nvSpPr>
        <p:spPr>
          <a:xfrm rot="21171007">
            <a:off x="117759" y="1495324"/>
            <a:ext cx="3332922" cy="210047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smtClean="0"/>
              <a:t>FOSTER VALUES SUCH AS TRUST, TRUTH, HONESTY AND JUSTICE</a:t>
            </a:r>
            <a:endParaRPr lang="en-GB" b="1" dirty="0"/>
          </a:p>
        </p:txBody>
      </p:sp>
      <p:sp>
        <p:nvSpPr>
          <p:cNvPr id="8" name="Cloud 7"/>
          <p:cNvSpPr/>
          <p:nvPr/>
        </p:nvSpPr>
        <p:spPr>
          <a:xfrm rot="904966">
            <a:off x="180331" y="3770257"/>
            <a:ext cx="3624469" cy="2372139"/>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dirty="0" smtClean="0"/>
              <a:t>SUPPORT YOUNG PEOPLE TO BE INFORMED, ACTIVE CITIZENS AND MAKE WISE CHOICES </a:t>
            </a:r>
            <a:endParaRPr lang="en-GB" b="1" dirty="0"/>
          </a:p>
        </p:txBody>
      </p:sp>
      <p:sp>
        <p:nvSpPr>
          <p:cNvPr id="10" name="Cloud 9"/>
          <p:cNvSpPr/>
          <p:nvPr/>
        </p:nvSpPr>
        <p:spPr>
          <a:xfrm rot="826843">
            <a:off x="6357841" y="3743854"/>
            <a:ext cx="3692409" cy="246463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CONTROVERSIAL ISSUES APPEAR IN THE CURRICULUM AND OUR DAILY LIVES: LEARNING ABOUT REAL LIFE CHALLENGES</a:t>
            </a:r>
            <a:endParaRPr lang="en-GB" b="1" dirty="0"/>
          </a:p>
        </p:txBody>
      </p:sp>
    </p:spTree>
    <p:extLst>
      <p:ext uri="{BB962C8B-B14F-4D97-AF65-F5344CB8AC3E}">
        <p14:creationId xmlns:p14="http://schemas.microsoft.com/office/powerpoint/2010/main" val="285043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education</a:t>
            </a:r>
            <a:endParaRPr lang="en-US" dirty="0"/>
          </a:p>
        </p:txBody>
      </p:sp>
      <p:sp>
        <p:nvSpPr>
          <p:cNvPr id="4" name="Rounded Rectangular Callout 3"/>
          <p:cNvSpPr/>
          <p:nvPr/>
        </p:nvSpPr>
        <p:spPr>
          <a:xfrm>
            <a:off x="1550505" y="2040835"/>
            <a:ext cx="8746435" cy="3935896"/>
          </a:xfrm>
          <a:prstGeom prst="wedgeRoundRectCallout">
            <a:avLst>
              <a:gd name="adj1" fmla="val -39772"/>
              <a:gd name="adj2" fmla="val -64099"/>
              <a:gd name="adj3" fmla="val 16667"/>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b="1" dirty="0"/>
              <a:t>BUT</a:t>
            </a:r>
            <a:r>
              <a:rPr lang="en-GB" sz="2800" dirty="0"/>
              <a:t> if learners are to develop as </a:t>
            </a:r>
            <a:r>
              <a:rPr lang="en-GB" sz="2800" b="1" dirty="0"/>
              <a:t>global citizens </a:t>
            </a:r>
            <a:r>
              <a:rPr lang="en-GB" sz="2800" dirty="0"/>
              <a:t>all young people should have the </a:t>
            </a:r>
            <a:r>
              <a:rPr lang="en-GB" sz="2800" b="1" dirty="0"/>
              <a:t>opportunity to engage </a:t>
            </a:r>
            <a:r>
              <a:rPr lang="en-GB" sz="2800" dirty="0"/>
              <a:t>with these controversial issues. </a:t>
            </a:r>
            <a:r>
              <a:rPr lang="en-GB" sz="2800" b="1" dirty="0"/>
              <a:t>Practitioners</a:t>
            </a:r>
            <a:r>
              <a:rPr lang="en-GB" sz="2800" dirty="0"/>
              <a:t> have a key role in enabling young people to consider controversial issues and begin to formulate their own </a:t>
            </a:r>
            <a:r>
              <a:rPr lang="en-GB" sz="2800" b="1" dirty="0"/>
              <a:t>values and opinions </a:t>
            </a:r>
            <a:r>
              <a:rPr lang="en-GB" sz="2800" dirty="0"/>
              <a:t>in the </a:t>
            </a:r>
            <a:r>
              <a:rPr lang="en-GB" sz="2800" b="1" dirty="0"/>
              <a:t>safe space </a:t>
            </a:r>
            <a:r>
              <a:rPr lang="en-GB" sz="2800" dirty="0"/>
              <a:t>of the classroom.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is a controversial issue?</a:t>
            </a:r>
            <a:endParaRPr lang="en-US" dirty="0"/>
          </a:p>
        </p:txBody>
      </p:sp>
      <p:sp>
        <p:nvSpPr>
          <p:cNvPr id="5" name="Content Placeholder 4"/>
          <p:cNvSpPr>
            <a:spLocks noGrp="1"/>
          </p:cNvSpPr>
          <p:nvPr>
            <p:ph sz="half" idx="2"/>
          </p:nvPr>
        </p:nvSpPr>
        <p:spPr>
          <a:xfrm>
            <a:off x="2345636" y="1855305"/>
            <a:ext cx="5384800" cy="3702050"/>
          </a:xfrm>
        </p:spPr>
        <p:txBody>
          <a:bodyPr/>
          <a:lstStyle/>
          <a:p>
            <a:pPr lvl="1"/>
            <a:r>
              <a:rPr lang="en-US" dirty="0" smtClean="0"/>
              <a:t>Scottish independence referendum</a:t>
            </a:r>
          </a:p>
          <a:p>
            <a:pPr lvl="1"/>
            <a:r>
              <a:rPr lang="en-US" dirty="0" smtClean="0"/>
              <a:t>Capital punishment </a:t>
            </a:r>
          </a:p>
          <a:p>
            <a:pPr lvl="1"/>
            <a:r>
              <a:rPr lang="en-US" dirty="0" smtClean="0"/>
              <a:t>Euthanasia</a:t>
            </a:r>
          </a:p>
          <a:p>
            <a:pPr lvl="1"/>
            <a:r>
              <a:rPr lang="en-US" dirty="0" smtClean="0"/>
              <a:t>Genetically modified crops </a:t>
            </a:r>
          </a:p>
          <a:p>
            <a:pPr lvl="1"/>
            <a:r>
              <a:rPr lang="en-US" dirty="0" smtClean="0"/>
              <a:t>Immigration</a:t>
            </a:r>
          </a:p>
          <a:p>
            <a:pPr lvl="1"/>
            <a:r>
              <a:rPr lang="en-US" dirty="0" smtClean="0"/>
              <a:t>Global Warming</a:t>
            </a:r>
          </a:p>
          <a:p>
            <a:pPr lvl="1">
              <a:buNone/>
            </a:pPr>
            <a:endParaRPr lang="en-US" dirty="0" smtClean="0"/>
          </a:p>
          <a:p>
            <a:pPr lvl="1"/>
            <a:endParaRPr lang="en-US" dirty="0" smtClean="0"/>
          </a:p>
          <a:p>
            <a:pPr marL="457200" lvl="1" indent="0">
              <a:buNone/>
            </a:pPr>
            <a:endParaRPr lang="en-US" dirty="0"/>
          </a:p>
        </p:txBody>
      </p:sp>
      <p:sp>
        <p:nvSpPr>
          <p:cNvPr id="8" name="Rounded Rectangle 7"/>
          <p:cNvSpPr/>
          <p:nvPr/>
        </p:nvSpPr>
        <p:spPr>
          <a:xfrm>
            <a:off x="231912" y="675861"/>
            <a:ext cx="2113724" cy="8746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MOST CONTROVERSIAL</a:t>
            </a:r>
            <a:endParaRPr lang="en-GB" sz="1600" b="1" dirty="0"/>
          </a:p>
        </p:txBody>
      </p:sp>
      <p:cxnSp>
        <p:nvCxnSpPr>
          <p:cNvPr id="10" name="Straight Arrow Connector 9"/>
          <p:cNvCxnSpPr/>
          <p:nvPr/>
        </p:nvCxnSpPr>
        <p:spPr>
          <a:xfrm>
            <a:off x="1288774" y="1550505"/>
            <a:ext cx="0" cy="3617843"/>
          </a:xfrm>
          <a:prstGeom prst="straightConnector1">
            <a:avLst/>
          </a:prstGeom>
          <a:ln w="79375">
            <a:headEnd type="arrow"/>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31912" y="5168348"/>
            <a:ext cx="2113724" cy="8746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LEAST</a:t>
            </a:r>
          </a:p>
          <a:p>
            <a:pPr algn="ctr"/>
            <a:r>
              <a:rPr lang="en-GB" sz="1600" b="1" dirty="0" smtClean="0"/>
              <a:t>CONTROVERSIAL</a:t>
            </a:r>
            <a:endParaRPr lang="en-GB" sz="1600" b="1" dirty="0"/>
          </a:p>
        </p:txBody>
      </p:sp>
      <p:sp>
        <p:nvSpPr>
          <p:cNvPr id="16" name="Rounded Rectangular Callout 15"/>
          <p:cNvSpPr/>
          <p:nvPr/>
        </p:nvSpPr>
        <p:spPr>
          <a:xfrm>
            <a:off x="6904382" y="1855305"/>
            <a:ext cx="4678018" cy="2080591"/>
          </a:xfrm>
          <a:prstGeom prst="wedgeRoundRectCallout">
            <a:avLst>
              <a:gd name="adj1" fmla="val -65551"/>
              <a:gd name="adj2" fmla="val -1042"/>
              <a:gd name="adj3" fmla="val 16667"/>
            </a:avLst>
          </a:prstGeom>
          <a:ln w="50800"/>
        </p:spPr>
        <p:style>
          <a:lnRef idx="2">
            <a:schemeClr val="accent1"/>
          </a:lnRef>
          <a:fillRef idx="1">
            <a:schemeClr val="lt1"/>
          </a:fillRef>
          <a:effectRef idx="0">
            <a:schemeClr val="accent1"/>
          </a:effectRef>
          <a:fontRef idx="minor">
            <a:schemeClr val="dk1"/>
          </a:fontRef>
        </p:style>
        <p:txBody>
          <a:bodyPr rtlCol="0" anchor="ctr"/>
          <a:lstStyle/>
          <a:p>
            <a:r>
              <a:rPr lang="en-US" sz="2400" b="1" dirty="0"/>
              <a:t>In groups, rank the following issues/themes from </a:t>
            </a:r>
            <a:endParaRPr lang="en-US" sz="2400" b="1" dirty="0" smtClean="0"/>
          </a:p>
          <a:p>
            <a:r>
              <a:rPr lang="en-US" sz="2400" b="1" dirty="0" smtClean="0"/>
              <a:t>1 </a:t>
            </a:r>
            <a:r>
              <a:rPr lang="en-US" sz="2400" b="1" dirty="0"/>
              <a:t>(most controversial) to </a:t>
            </a:r>
            <a:endParaRPr lang="en-US" sz="2400" b="1" dirty="0" smtClean="0"/>
          </a:p>
          <a:p>
            <a:r>
              <a:rPr lang="en-US" sz="2400" b="1" dirty="0" smtClean="0"/>
              <a:t>8 </a:t>
            </a:r>
            <a:r>
              <a:rPr lang="en-US" sz="2400" b="1" dirty="0"/>
              <a:t>(least controversial)</a:t>
            </a:r>
          </a:p>
        </p:txBody>
      </p:sp>
      <p:sp>
        <p:nvSpPr>
          <p:cNvPr id="17" name="Rounded Rectangular Callout 16"/>
          <p:cNvSpPr/>
          <p:nvPr/>
        </p:nvSpPr>
        <p:spPr>
          <a:xfrm>
            <a:off x="6904382" y="4068417"/>
            <a:ext cx="4678018" cy="2080591"/>
          </a:xfrm>
          <a:prstGeom prst="wedgeRoundRectCallout">
            <a:avLst>
              <a:gd name="adj1" fmla="val -63851"/>
              <a:gd name="adj2" fmla="val 2780"/>
              <a:gd name="adj3" fmla="val 16667"/>
            </a:avLst>
          </a:prstGeom>
          <a:ln w="50800"/>
        </p:spPr>
        <p:style>
          <a:lnRef idx="2">
            <a:schemeClr val="accent1"/>
          </a:lnRef>
          <a:fillRef idx="1">
            <a:schemeClr val="lt1"/>
          </a:fillRef>
          <a:effectRef idx="0">
            <a:schemeClr val="accent1"/>
          </a:effectRef>
          <a:fontRef idx="minor">
            <a:schemeClr val="dk1"/>
          </a:fontRef>
        </p:style>
        <p:txBody>
          <a:bodyPr rtlCol="0" anchor="ctr"/>
          <a:lstStyle/>
          <a:p>
            <a:r>
              <a:rPr lang="en-US" sz="2000" i="1" dirty="0"/>
              <a:t>Hint: </a:t>
            </a:r>
            <a:endParaRPr lang="en-US" sz="2000" i="1" dirty="0" smtClean="0"/>
          </a:p>
          <a:p>
            <a:r>
              <a:rPr lang="en-US" sz="2000" i="1" dirty="0" smtClean="0"/>
              <a:t>Without </a:t>
            </a:r>
            <a:r>
              <a:rPr lang="en-US" sz="2000" i="1" dirty="0"/>
              <a:t>going into the issues or arguments in depth, consider what it is about the nature of the issues that make them more or less controversial.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428" y="392942"/>
            <a:ext cx="10836972" cy="711200"/>
          </a:xfrm>
        </p:spPr>
        <p:txBody>
          <a:bodyPr/>
          <a:lstStyle/>
          <a:p>
            <a:r>
              <a:rPr lang="en-GB" dirty="0"/>
              <a:t>How might they arise in the classroom?</a:t>
            </a:r>
          </a:p>
        </p:txBody>
      </p:sp>
      <p:sp>
        <p:nvSpPr>
          <p:cNvPr id="3" name="Rounded Rectangular Callout 2"/>
          <p:cNvSpPr/>
          <p:nvPr/>
        </p:nvSpPr>
        <p:spPr>
          <a:xfrm>
            <a:off x="7288696" y="1656523"/>
            <a:ext cx="4678018" cy="2080591"/>
          </a:xfrm>
          <a:prstGeom prst="wedgeRoundRectCallout">
            <a:avLst>
              <a:gd name="adj1" fmla="val -59035"/>
              <a:gd name="adj2" fmla="val -2953"/>
              <a:gd name="adj3" fmla="val 16667"/>
            </a:avLst>
          </a:prstGeom>
          <a:ln w="508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2400" b="1" dirty="0"/>
              <a:t>When I look up global warming on the internet it’s impossible to decide whether it’s happening or not</a:t>
            </a:r>
            <a:endParaRPr lang="en-US" sz="2400" b="1" dirty="0"/>
          </a:p>
        </p:txBody>
      </p:sp>
      <p:sp>
        <p:nvSpPr>
          <p:cNvPr id="4" name="Rounded Rectangular Callout 3"/>
          <p:cNvSpPr/>
          <p:nvPr/>
        </p:nvSpPr>
        <p:spPr>
          <a:xfrm>
            <a:off x="7288696" y="4081671"/>
            <a:ext cx="4678018" cy="2080591"/>
          </a:xfrm>
          <a:prstGeom prst="wedgeRoundRectCallout">
            <a:avLst>
              <a:gd name="adj1" fmla="val -60169"/>
              <a:gd name="adj2" fmla="val 4054"/>
              <a:gd name="adj3" fmla="val 16667"/>
            </a:avLst>
          </a:prstGeom>
          <a:ln w="508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r>
              <a:rPr lang="en-GB" sz="2400" b="1" dirty="0"/>
              <a:t>You tell us that we should sort problems out non-violently, but my mum says if anyone tries to bully me I should just hit them</a:t>
            </a:r>
            <a:endParaRPr lang="en-US" sz="2400" b="1" dirty="0"/>
          </a:p>
        </p:txBody>
      </p:sp>
      <p:sp>
        <p:nvSpPr>
          <p:cNvPr id="5" name="Rounded Rectangular Callout 4"/>
          <p:cNvSpPr/>
          <p:nvPr/>
        </p:nvSpPr>
        <p:spPr>
          <a:xfrm>
            <a:off x="205407" y="1656523"/>
            <a:ext cx="4678018" cy="2080591"/>
          </a:xfrm>
          <a:prstGeom prst="wedgeRoundRectCallout">
            <a:avLst>
              <a:gd name="adj1" fmla="val 60795"/>
              <a:gd name="adj2" fmla="val -6137"/>
              <a:gd name="adj3" fmla="val 16667"/>
            </a:avLst>
          </a:prstGeom>
          <a:ln w="50800"/>
        </p:spPr>
        <p:style>
          <a:lnRef idx="2">
            <a:schemeClr val="accent1"/>
          </a:lnRef>
          <a:fillRef idx="1">
            <a:schemeClr val="lt1"/>
          </a:fillRef>
          <a:effectRef idx="0">
            <a:schemeClr val="accent1"/>
          </a:effectRef>
          <a:fontRef idx="minor">
            <a:schemeClr val="dk1"/>
          </a:fontRef>
        </p:style>
        <p:txBody>
          <a:bodyPr rtlCol="0" anchor="ctr"/>
          <a:lstStyle/>
          <a:p>
            <a:r>
              <a:rPr lang="en-GB" sz="2400" b="1" dirty="0"/>
              <a:t>My dad says that all black people should be sent home</a:t>
            </a:r>
            <a:endParaRPr lang="en-US" sz="2400" b="1" dirty="0"/>
          </a:p>
        </p:txBody>
      </p:sp>
      <p:sp>
        <p:nvSpPr>
          <p:cNvPr id="6" name="Rounded Rectangular Callout 5"/>
          <p:cNvSpPr/>
          <p:nvPr/>
        </p:nvSpPr>
        <p:spPr>
          <a:xfrm>
            <a:off x="205407" y="4081671"/>
            <a:ext cx="4678018" cy="2080591"/>
          </a:xfrm>
          <a:prstGeom prst="wedgeRoundRectCallout">
            <a:avLst>
              <a:gd name="adj1" fmla="val 59945"/>
              <a:gd name="adj2" fmla="val 2779"/>
              <a:gd name="adj3" fmla="val 16667"/>
            </a:avLst>
          </a:prstGeom>
          <a:ln w="508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2400" b="1" dirty="0"/>
              <a:t>I looked at a website that says that the Holocaust never really happened</a:t>
            </a:r>
            <a:endParaRPr lang="en-US" sz="2400" b="1" dirty="0"/>
          </a:p>
        </p:txBody>
      </p:sp>
      <p:pic>
        <p:nvPicPr>
          <p:cNvPr id="7" name="Picture 6" descr="learners_noun_80511_cc.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83642" y="2427327"/>
            <a:ext cx="3258051" cy="2604150"/>
          </a:xfrm>
          <a:prstGeom prst="rect">
            <a:avLst/>
          </a:prstGeom>
        </p:spPr>
      </p:pic>
    </p:spTree>
    <p:extLst>
      <p:ext uri="{BB962C8B-B14F-4D97-AF65-F5344CB8AC3E}">
        <p14:creationId xmlns:p14="http://schemas.microsoft.com/office/powerpoint/2010/main" val="2349774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366437"/>
            <a:ext cx="10836972" cy="711200"/>
          </a:xfrm>
        </p:spPr>
        <p:txBody>
          <a:bodyPr/>
          <a:lstStyle/>
          <a:p>
            <a:r>
              <a:rPr lang="en-US" dirty="0" smtClean="0"/>
              <a:t>Common features of controversial issues</a:t>
            </a:r>
            <a:endParaRPr lang="en-US" dirty="0"/>
          </a:p>
        </p:txBody>
      </p:sp>
      <p:sp>
        <p:nvSpPr>
          <p:cNvPr id="7" name="Rectangle 6"/>
          <p:cNvSpPr/>
          <p:nvPr/>
        </p:nvSpPr>
        <p:spPr>
          <a:xfrm>
            <a:off x="3336874" y="5334981"/>
            <a:ext cx="5526157" cy="808383"/>
          </a:xfrm>
          <a:prstGeom prst="rect">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1">
              <a:spcAft>
                <a:spcPts val="600"/>
              </a:spcAft>
              <a:buNone/>
            </a:pPr>
            <a:r>
              <a:rPr lang="en-US" b="1" i="1" dirty="0">
                <a:solidFill>
                  <a:srgbClr val="FF0000"/>
                </a:solidFill>
              </a:rPr>
              <a:t>How many of these are features of the</a:t>
            </a:r>
            <a:r>
              <a:rPr lang="en-US" b="1" i="1" dirty="0" smtClean="0">
                <a:solidFill>
                  <a:srgbClr val="FF0000"/>
                </a:solidFill>
              </a:rPr>
              <a:t> controversial issues discussed previously</a:t>
            </a:r>
            <a:r>
              <a:rPr lang="en-US" sz="2100" b="1" i="1" dirty="0" smtClean="0">
                <a:solidFill>
                  <a:srgbClr val="FF0000"/>
                </a:solidFill>
              </a:rPr>
              <a:t>?</a:t>
            </a:r>
            <a:endParaRPr lang="en-US" sz="2100" b="1" i="1" dirty="0">
              <a:solidFill>
                <a:srgbClr val="FF0000"/>
              </a:solidFill>
            </a:endParaRPr>
          </a:p>
        </p:txBody>
      </p:sp>
      <p:sp>
        <p:nvSpPr>
          <p:cNvPr id="9" name="Rounded Rectangle 8"/>
          <p:cNvSpPr/>
          <p:nvPr/>
        </p:nvSpPr>
        <p:spPr>
          <a:xfrm>
            <a:off x="397565" y="1027046"/>
            <a:ext cx="5213126" cy="4197332"/>
          </a:xfrm>
          <a:prstGeom prst="roundRect">
            <a:avLst/>
          </a:prstGeom>
          <a:ln w="50800"/>
        </p:spPr>
        <p:style>
          <a:lnRef idx="2">
            <a:schemeClr val="accent3"/>
          </a:lnRef>
          <a:fillRef idx="1">
            <a:schemeClr val="lt1"/>
          </a:fillRef>
          <a:effectRef idx="0">
            <a:schemeClr val="accent3"/>
          </a:effectRef>
          <a:fontRef idx="minor">
            <a:schemeClr val="dk1"/>
          </a:fontRef>
        </p:style>
        <p:txBody>
          <a:bodyPr rtlCol="0" anchor="ctr"/>
          <a:lstStyle/>
          <a:p>
            <a:pPr marL="742950" lvl="1" indent="-285750">
              <a:spcAft>
                <a:spcPts val="600"/>
              </a:spcAft>
              <a:buFont typeface="Arial" pitchFamily="34" charset="0"/>
              <a:buChar char="•"/>
            </a:pPr>
            <a:r>
              <a:rPr lang="en-US" sz="2400" b="1" dirty="0" smtClean="0"/>
              <a:t>Entrenched </a:t>
            </a:r>
            <a:r>
              <a:rPr lang="en-US" sz="2400" b="1" dirty="0"/>
              <a:t>views </a:t>
            </a:r>
            <a:endParaRPr lang="en-US" sz="2400" b="1" dirty="0" smtClean="0"/>
          </a:p>
          <a:p>
            <a:pPr marL="742950" lvl="1" indent="-285750">
              <a:spcAft>
                <a:spcPts val="600"/>
              </a:spcAft>
              <a:buFont typeface="Arial" pitchFamily="34" charset="0"/>
              <a:buChar char="•"/>
            </a:pPr>
            <a:r>
              <a:rPr lang="en-US" sz="2400" b="1" dirty="0" smtClean="0"/>
              <a:t>Often </a:t>
            </a:r>
            <a:r>
              <a:rPr lang="en-US" sz="2400" b="1" dirty="0"/>
              <a:t>relate to a choice or decision to be made by individuals or society </a:t>
            </a:r>
            <a:endParaRPr lang="en-US" sz="2400" b="1" dirty="0" smtClean="0"/>
          </a:p>
          <a:p>
            <a:pPr marL="742950" lvl="1" indent="-285750">
              <a:spcAft>
                <a:spcPts val="600"/>
              </a:spcAft>
              <a:buFont typeface="Arial" pitchFamily="34" charset="0"/>
              <a:buChar char="•"/>
            </a:pPr>
            <a:r>
              <a:rPr lang="en-US" sz="2400" b="1" dirty="0" smtClean="0"/>
              <a:t>Children </a:t>
            </a:r>
            <a:r>
              <a:rPr lang="en-US" sz="2400" b="1" dirty="0"/>
              <a:t>may hold views contrary to values of school and teachers </a:t>
            </a:r>
            <a:endParaRPr lang="en-US" sz="2400" b="1" dirty="0" smtClean="0"/>
          </a:p>
          <a:p>
            <a:pPr marL="742950" lvl="1" indent="-285750">
              <a:spcAft>
                <a:spcPts val="600"/>
              </a:spcAft>
              <a:buFont typeface="Arial" pitchFamily="34" charset="0"/>
              <a:buChar char="•"/>
            </a:pPr>
            <a:r>
              <a:rPr lang="en-US" sz="2400" b="1" dirty="0" smtClean="0"/>
              <a:t>Difficult </a:t>
            </a:r>
            <a:r>
              <a:rPr lang="en-US" sz="2400" b="1" dirty="0"/>
              <a:t>to separate subjective from objective views </a:t>
            </a:r>
          </a:p>
        </p:txBody>
      </p:sp>
      <p:sp>
        <p:nvSpPr>
          <p:cNvPr id="6" name="Rounded Rectangle 5"/>
          <p:cNvSpPr/>
          <p:nvPr/>
        </p:nvSpPr>
        <p:spPr>
          <a:xfrm>
            <a:off x="6144581" y="1742071"/>
            <a:ext cx="5334026" cy="3160807"/>
          </a:xfrm>
          <a:prstGeom prst="roundRect">
            <a:avLst/>
          </a:prstGeom>
          <a:ln w="50800"/>
        </p:spPr>
        <p:style>
          <a:lnRef idx="2">
            <a:schemeClr val="accent3"/>
          </a:lnRef>
          <a:fillRef idx="1">
            <a:schemeClr val="lt1"/>
          </a:fillRef>
          <a:effectRef idx="0">
            <a:schemeClr val="accent3"/>
          </a:effectRef>
          <a:fontRef idx="minor">
            <a:schemeClr val="dk1"/>
          </a:fontRef>
        </p:style>
        <p:txBody>
          <a:bodyPr rtlCol="0" anchor="ctr"/>
          <a:lstStyle/>
          <a:p>
            <a:pPr marL="742950" lvl="1" indent="-285750">
              <a:spcAft>
                <a:spcPts val="600"/>
              </a:spcAft>
              <a:buFont typeface="Arial" pitchFamily="34" charset="0"/>
              <a:buChar char="•"/>
            </a:pPr>
            <a:r>
              <a:rPr lang="en-US" sz="2400" b="1" dirty="0" err="1"/>
              <a:t>Polarised</a:t>
            </a:r>
            <a:r>
              <a:rPr lang="en-US" sz="2400" b="1" dirty="0"/>
              <a:t> views </a:t>
            </a:r>
            <a:endParaRPr lang="en-US" sz="2400" b="1" dirty="0" smtClean="0"/>
          </a:p>
          <a:p>
            <a:pPr marL="742950" lvl="1" indent="-285750">
              <a:spcAft>
                <a:spcPts val="600"/>
              </a:spcAft>
              <a:buFont typeface="Arial" pitchFamily="34" charset="0"/>
              <a:buChar char="•"/>
            </a:pPr>
            <a:r>
              <a:rPr lang="en-US" sz="2400" b="1" dirty="0" smtClean="0"/>
              <a:t>Strong</a:t>
            </a:r>
            <a:r>
              <a:rPr lang="en-US" sz="2400" b="1" dirty="0"/>
              <a:t>/persuasive arguments on both sides </a:t>
            </a:r>
            <a:endParaRPr lang="en-US" sz="2400" b="1" dirty="0" smtClean="0"/>
          </a:p>
          <a:p>
            <a:pPr marL="742950" lvl="1" indent="-285750">
              <a:spcAft>
                <a:spcPts val="600"/>
              </a:spcAft>
              <a:buFont typeface="Arial" pitchFamily="34" charset="0"/>
              <a:buChar char="•"/>
            </a:pPr>
            <a:r>
              <a:rPr lang="en-US" sz="2400" b="1" dirty="0" smtClean="0"/>
              <a:t>Use </a:t>
            </a:r>
            <a:r>
              <a:rPr lang="en-US" sz="2400" b="1" dirty="0"/>
              <a:t>of emotive language and means of persuasion </a:t>
            </a:r>
            <a:endParaRPr lang="en-US" sz="2400" b="1" dirty="0" smtClean="0"/>
          </a:p>
          <a:p>
            <a:pPr marL="742950" lvl="1" indent="-285750">
              <a:spcAft>
                <a:spcPts val="600"/>
              </a:spcAft>
              <a:buFont typeface="Arial" pitchFamily="34" charset="0"/>
              <a:buChar char="•"/>
            </a:pPr>
            <a:r>
              <a:rPr lang="en-US" sz="2400" b="1" dirty="0" smtClean="0"/>
              <a:t>Evidence </a:t>
            </a:r>
            <a:r>
              <a:rPr lang="en-US" sz="2400" b="1" dirty="0"/>
              <a:t>may be limited, contradictory or suspect</a:t>
            </a:r>
            <a:r>
              <a:rPr lang="en-US" sz="2400" b="1" dirty="0" smtClean="0"/>
              <a:t> </a:t>
            </a:r>
            <a:endParaRPr lang="en-U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967039-C71A-4B84-9858-0728C216CC08}"/>
</file>

<file path=customXml/itemProps2.xml><?xml version="1.0" encoding="utf-8"?>
<ds:datastoreItem xmlns:ds="http://schemas.openxmlformats.org/officeDocument/2006/customXml" ds:itemID="{FE75B553-2AE0-4B0C-913C-4B15DEBD22D7}"/>
</file>

<file path=customXml/itemProps3.xml><?xml version="1.0" encoding="utf-8"?>
<ds:datastoreItem xmlns:ds="http://schemas.openxmlformats.org/officeDocument/2006/customXml" ds:itemID="{BE8F2723-9BA8-41A2-A925-E8558E307582}"/>
</file>

<file path=docProps/app.xml><?xml version="1.0" encoding="utf-8"?>
<Properties xmlns="http://schemas.openxmlformats.org/officeDocument/2006/extended-properties" xmlns:vt="http://schemas.openxmlformats.org/officeDocument/2006/docPropsVTypes">
  <Template/>
  <TotalTime>2499</TotalTime>
  <Words>2344</Words>
  <Application>Microsoft Office PowerPoint</Application>
  <PresentationFormat>Custom</PresentationFormat>
  <Paragraphs>254</Paragraphs>
  <Slides>28</Slides>
  <Notes>17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3. Education Scotland Powerpoint Final</vt:lpstr>
      <vt:lpstr>Custom Design</vt:lpstr>
      <vt:lpstr>PowerPoint Presentation</vt:lpstr>
      <vt:lpstr>Contents</vt:lpstr>
      <vt:lpstr>Defining controversy</vt:lpstr>
      <vt:lpstr>Conflicting values that can make an issue  controversial</vt:lpstr>
      <vt:lpstr>Why teach controversial issues?</vt:lpstr>
      <vt:lpstr>The role of education</vt:lpstr>
      <vt:lpstr>  What is a controversial issue?</vt:lpstr>
      <vt:lpstr>How might they arise in the classroom?</vt:lpstr>
      <vt:lpstr>Common features of controversial issues</vt:lpstr>
      <vt:lpstr>Creating a safe and conducive climate for discussion</vt:lpstr>
      <vt:lpstr>Example of a ground rules mnemonic</vt:lpstr>
      <vt:lpstr>Practitioner roles in running a  debate / discussion</vt:lpstr>
      <vt:lpstr>PowerPoint Presentation</vt:lpstr>
      <vt:lpstr>Judge / Impartial Chair</vt:lpstr>
      <vt:lpstr>Devil’s Advocate</vt:lpstr>
      <vt:lpstr>Ally</vt:lpstr>
      <vt:lpstr>Advocate</vt:lpstr>
      <vt:lpstr>Declared Interest</vt:lpstr>
      <vt:lpstr>Official View</vt:lpstr>
      <vt:lpstr>When are different roles appropriate?</vt:lpstr>
      <vt:lpstr>Framing controversial issues or themes</vt:lpstr>
      <vt:lpstr>Personal or public focused question?</vt:lpstr>
      <vt:lpstr>What would the public focused questions be?</vt:lpstr>
      <vt:lpstr>The Great Divide: a method developing young  peoples’ skills to discuss controversial issues</vt:lpstr>
      <vt:lpstr>The Great Divide: purpose</vt:lpstr>
      <vt:lpstr>The Great Divide: more ideas – ensure they are relevant to young people’s lives</vt:lpstr>
      <vt:lpstr>Suggested methodologies</vt:lpstr>
      <vt:lpstr>PowerPoint Presentation</vt:lpstr>
    </vt:vector>
  </TitlesOfParts>
  <Company>Education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Andrew</dc:creator>
  <cp:lastModifiedBy>Gormley A (Tony)</cp:lastModifiedBy>
  <cp:revision>118</cp:revision>
  <cp:lastPrinted>2014-02-19T15:05:01Z</cp:lastPrinted>
  <dcterms:created xsi:type="dcterms:W3CDTF">2015-09-07T22:40:55Z</dcterms:created>
  <dcterms:modified xsi:type="dcterms:W3CDTF">2017-02-22T09:02:13Z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y fmtid="{D5CDD505-2E9C-101B-9397-08002B2CF9AE}" pid="3" name="_dlc_DocIdItemGuid">
    <vt:lpwstr>c74d0d01-22fa-4460-a599-e806a271597e</vt:lpwstr>
  </property>
</Properties>
</file>