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1F67D2-D90E-445B-AC03-46CEBE1BCE8D}" v="1" dt="2024-01-17T10:47:13.999"/>
    <p1510:client id="{85F5A323-3EBC-2933-890B-B4730365AE36}" v="2" dt="2024-01-16T14:24:53.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3220" autoAdjust="0"/>
  </p:normalViewPr>
  <p:slideViewPr>
    <p:cSldViewPr snapToGrid="0">
      <p:cViewPr varScale="1">
        <p:scale>
          <a:sx n="53" d="100"/>
          <a:sy n="53" d="100"/>
        </p:scale>
        <p:origin x="13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ley Mcmurray" userId="a3273a8f-d4d6-4046-9ffe-a02dd60ebdc0" providerId="ADAL" clId="{5F1F67D2-D90E-445B-AC03-46CEBE1BCE8D}"/>
    <pc:docChg chg="modSld">
      <pc:chgData name="Hayley Mcmurray" userId="a3273a8f-d4d6-4046-9ffe-a02dd60ebdc0" providerId="ADAL" clId="{5F1F67D2-D90E-445B-AC03-46CEBE1BCE8D}" dt="2024-01-17T10:51:43.005" v="145" actId="20577"/>
      <pc:docMkLst>
        <pc:docMk/>
      </pc:docMkLst>
      <pc:sldChg chg="modNotesTx">
        <pc:chgData name="Hayley Mcmurray" userId="a3273a8f-d4d6-4046-9ffe-a02dd60ebdc0" providerId="ADAL" clId="{5F1F67D2-D90E-445B-AC03-46CEBE1BCE8D}" dt="2024-01-17T10:31:20.261" v="0"/>
        <pc:sldMkLst>
          <pc:docMk/>
          <pc:sldMk cId="4182648623" sldId="257"/>
        </pc:sldMkLst>
      </pc:sldChg>
      <pc:sldChg chg="modNotesTx">
        <pc:chgData name="Hayley Mcmurray" userId="a3273a8f-d4d6-4046-9ffe-a02dd60ebdc0" providerId="ADAL" clId="{5F1F67D2-D90E-445B-AC03-46CEBE1BCE8D}" dt="2024-01-17T10:33:53.037" v="32" actId="20577"/>
        <pc:sldMkLst>
          <pc:docMk/>
          <pc:sldMk cId="763232927" sldId="258"/>
        </pc:sldMkLst>
      </pc:sldChg>
      <pc:sldChg chg="modNotesTx">
        <pc:chgData name="Hayley Mcmurray" userId="a3273a8f-d4d6-4046-9ffe-a02dd60ebdc0" providerId="ADAL" clId="{5F1F67D2-D90E-445B-AC03-46CEBE1BCE8D}" dt="2024-01-17T10:47:57.290" v="118" actId="113"/>
        <pc:sldMkLst>
          <pc:docMk/>
          <pc:sldMk cId="3619070165" sldId="259"/>
        </pc:sldMkLst>
      </pc:sldChg>
      <pc:sldChg chg="modNotesTx">
        <pc:chgData name="Hayley Mcmurray" userId="a3273a8f-d4d6-4046-9ffe-a02dd60ebdc0" providerId="ADAL" clId="{5F1F67D2-D90E-445B-AC03-46CEBE1BCE8D}" dt="2024-01-17T10:51:00.492" v="121" actId="20577"/>
        <pc:sldMkLst>
          <pc:docMk/>
          <pc:sldMk cId="2856568902" sldId="260"/>
        </pc:sldMkLst>
      </pc:sldChg>
      <pc:sldChg chg="modNotesTx">
        <pc:chgData name="Hayley Mcmurray" userId="a3273a8f-d4d6-4046-9ffe-a02dd60ebdc0" providerId="ADAL" clId="{5F1F67D2-D90E-445B-AC03-46CEBE1BCE8D}" dt="2024-01-17T10:51:03.837" v="123" actId="20577"/>
        <pc:sldMkLst>
          <pc:docMk/>
          <pc:sldMk cId="1668620486" sldId="261"/>
        </pc:sldMkLst>
      </pc:sldChg>
      <pc:sldChg chg="modNotesTx">
        <pc:chgData name="Hayley Mcmurray" userId="a3273a8f-d4d6-4046-9ffe-a02dd60ebdc0" providerId="ADAL" clId="{5F1F67D2-D90E-445B-AC03-46CEBE1BCE8D}" dt="2024-01-17T10:51:07.004" v="125" actId="20577"/>
        <pc:sldMkLst>
          <pc:docMk/>
          <pc:sldMk cId="2189201472" sldId="262"/>
        </pc:sldMkLst>
      </pc:sldChg>
      <pc:sldChg chg="modNotesTx">
        <pc:chgData name="Hayley Mcmurray" userId="a3273a8f-d4d6-4046-9ffe-a02dd60ebdc0" providerId="ADAL" clId="{5F1F67D2-D90E-445B-AC03-46CEBE1BCE8D}" dt="2024-01-17T10:51:10.518" v="127" actId="20577"/>
        <pc:sldMkLst>
          <pc:docMk/>
          <pc:sldMk cId="2584308103" sldId="263"/>
        </pc:sldMkLst>
      </pc:sldChg>
      <pc:sldChg chg="modNotesTx">
        <pc:chgData name="Hayley Mcmurray" userId="a3273a8f-d4d6-4046-9ffe-a02dd60ebdc0" providerId="ADAL" clId="{5F1F67D2-D90E-445B-AC03-46CEBE1BCE8D}" dt="2024-01-17T10:51:13.636" v="129" actId="20577"/>
        <pc:sldMkLst>
          <pc:docMk/>
          <pc:sldMk cId="2872820900" sldId="264"/>
        </pc:sldMkLst>
      </pc:sldChg>
      <pc:sldChg chg="modNotesTx">
        <pc:chgData name="Hayley Mcmurray" userId="a3273a8f-d4d6-4046-9ffe-a02dd60ebdc0" providerId="ADAL" clId="{5F1F67D2-D90E-445B-AC03-46CEBE1BCE8D}" dt="2024-01-17T10:51:17.332" v="131" actId="20577"/>
        <pc:sldMkLst>
          <pc:docMk/>
          <pc:sldMk cId="645701068" sldId="265"/>
        </pc:sldMkLst>
      </pc:sldChg>
      <pc:sldChg chg="modNotesTx">
        <pc:chgData name="Hayley Mcmurray" userId="a3273a8f-d4d6-4046-9ffe-a02dd60ebdc0" providerId="ADAL" clId="{5F1F67D2-D90E-445B-AC03-46CEBE1BCE8D}" dt="2024-01-17T10:51:22.398" v="133" actId="20577"/>
        <pc:sldMkLst>
          <pc:docMk/>
          <pc:sldMk cId="554832066" sldId="267"/>
        </pc:sldMkLst>
      </pc:sldChg>
      <pc:sldChg chg="modNotesTx">
        <pc:chgData name="Hayley Mcmurray" userId="a3273a8f-d4d6-4046-9ffe-a02dd60ebdc0" providerId="ADAL" clId="{5F1F67D2-D90E-445B-AC03-46CEBE1BCE8D}" dt="2024-01-17T10:51:25.285" v="135" actId="20577"/>
        <pc:sldMkLst>
          <pc:docMk/>
          <pc:sldMk cId="2930077255" sldId="268"/>
        </pc:sldMkLst>
      </pc:sldChg>
      <pc:sldChg chg="modNotesTx">
        <pc:chgData name="Hayley Mcmurray" userId="a3273a8f-d4d6-4046-9ffe-a02dd60ebdc0" providerId="ADAL" clId="{5F1F67D2-D90E-445B-AC03-46CEBE1BCE8D}" dt="2024-01-17T10:51:30.036" v="137" actId="20577"/>
        <pc:sldMkLst>
          <pc:docMk/>
          <pc:sldMk cId="1518048359" sldId="270"/>
        </pc:sldMkLst>
      </pc:sldChg>
      <pc:sldChg chg="modNotesTx">
        <pc:chgData name="Hayley Mcmurray" userId="a3273a8f-d4d6-4046-9ffe-a02dd60ebdc0" providerId="ADAL" clId="{5F1F67D2-D90E-445B-AC03-46CEBE1BCE8D}" dt="2024-01-17T10:51:34.468" v="139" actId="20577"/>
        <pc:sldMkLst>
          <pc:docMk/>
          <pc:sldMk cId="1421250398" sldId="272"/>
        </pc:sldMkLst>
      </pc:sldChg>
      <pc:sldChg chg="modNotesTx">
        <pc:chgData name="Hayley Mcmurray" userId="a3273a8f-d4d6-4046-9ffe-a02dd60ebdc0" providerId="ADAL" clId="{5F1F67D2-D90E-445B-AC03-46CEBE1BCE8D}" dt="2024-01-17T10:51:37.469" v="141" actId="20577"/>
        <pc:sldMkLst>
          <pc:docMk/>
          <pc:sldMk cId="2376538546" sldId="273"/>
        </pc:sldMkLst>
      </pc:sldChg>
      <pc:sldChg chg="modNotesTx">
        <pc:chgData name="Hayley Mcmurray" userId="a3273a8f-d4d6-4046-9ffe-a02dd60ebdc0" providerId="ADAL" clId="{5F1F67D2-D90E-445B-AC03-46CEBE1BCE8D}" dt="2024-01-17T10:51:40.132" v="143" actId="20577"/>
        <pc:sldMkLst>
          <pc:docMk/>
          <pc:sldMk cId="749080879" sldId="274"/>
        </pc:sldMkLst>
      </pc:sldChg>
      <pc:sldChg chg="modNotesTx">
        <pc:chgData name="Hayley Mcmurray" userId="a3273a8f-d4d6-4046-9ffe-a02dd60ebdc0" providerId="ADAL" clId="{5F1F67D2-D90E-445B-AC03-46CEBE1BCE8D}" dt="2024-01-17T10:51:43.005" v="145" actId="20577"/>
        <pc:sldMkLst>
          <pc:docMk/>
          <pc:sldMk cId="15733365" sldId="275"/>
        </pc:sldMkLst>
      </pc:sldChg>
      <pc:sldChg chg="modNotesTx">
        <pc:chgData name="Hayley Mcmurray" userId="a3273a8f-d4d6-4046-9ffe-a02dd60ebdc0" providerId="ADAL" clId="{5F1F67D2-D90E-445B-AC03-46CEBE1BCE8D}" dt="2024-01-17T10:47:18.660" v="63"/>
        <pc:sldMkLst>
          <pc:docMk/>
          <pc:sldMk cId="1168133471" sldId="277"/>
        </pc:sldMkLst>
      </pc:sldChg>
      <pc:sldChg chg="modNotesTx">
        <pc:chgData name="Hayley Mcmurray" userId="a3273a8f-d4d6-4046-9ffe-a02dd60ebdc0" providerId="ADAL" clId="{5F1F67D2-D90E-445B-AC03-46CEBE1BCE8D}" dt="2024-01-17T10:41:20.820" v="59" actId="20577"/>
        <pc:sldMkLst>
          <pc:docMk/>
          <pc:sldMk cId="838280943" sldId="278"/>
        </pc:sldMkLst>
      </pc:sldChg>
    </pc:docChg>
  </pc:docChgLst>
  <pc:docChgLst>
    <pc:chgData name="Hayley Mcmurray" userId="S::hayley.mcmurray@educationscotland.gov.scot::a3273a8f-d4d6-4046-9ffe-a02dd60ebdc0" providerId="AD" clId="Web-{85F5A323-3EBC-2933-890B-B4730365AE36}"/>
    <pc:docChg chg="modSld">
      <pc:chgData name="Hayley Mcmurray" userId="S::hayley.mcmurray@educationscotland.gov.scot::a3273a8f-d4d6-4046-9ffe-a02dd60ebdc0" providerId="AD" clId="Web-{85F5A323-3EBC-2933-890B-B4730365AE36}" dt="2024-01-16T14:24:53.761" v="1" actId="1076"/>
      <pc:docMkLst>
        <pc:docMk/>
      </pc:docMkLst>
      <pc:sldChg chg="delSp modSp">
        <pc:chgData name="Hayley Mcmurray" userId="S::hayley.mcmurray@educationscotland.gov.scot::a3273a8f-d4d6-4046-9ffe-a02dd60ebdc0" providerId="AD" clId="Web-{85F5A323-3EBC-2933-890B-B4730365AE36}" dt="2024-01-16T14:24:53.761" v="1" actId="1076"/>
        <pc:sldMkLst>
          <pc:docMk/>
          <pc:sldMk cId="838280943" sldId="278"/>
        </pc:sldMkLst>
        <pc:spChg chg="del">
          <ac:chgData name="Hayley Mcmurray" userId="S::hayley.mcmurray@educationscotland.gov.scot::a3273a8f-d4d6-4046-9ffe-a02dd60ebdc0" providerId="AD" clId="Web-{85F5A323-3EBC-2933-890B-B4730365AE36}" dt="2024-01-16T14:24:52.042" v="0"/>
          <ac:spMkLst>
            <pc:docMk/>
            <pc:sldMk cId="838280943" sldId="278"/>
            <ac:spMk id="5" creationId="{00000000-0000-0000-0000-000000000000}"/>
          </ac:spMkLst>
        </pc:spChg>
        <pc:picChg chg="mod">
          <ac:chgData name="Hayley Mcmurray" userId="S::hayley.mcmurray@educationscotland.gov.scot::a3273a8f-d4d6-4046-9ffe-a02dd60ebdc0" providerId="AD" clId="Web-{85F5A323-3EBC-2933-890B-B4730365AE36}" dt="2024-01-16T14:24:53.761" v="1" actId="1076"/>
          <ac:picMkLst>
            <pc:docMk/>
            <pc:sldMk cId="838280943" sldId="278"/>
            <ac:picMk id="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C43D4D-B57C-49A8-B22E-E615C01DCA43}" type="datetimeFigureOut">
              <a:rPr lang="en-GB" smtClean="0"/>
              <a:t>17/01/2024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4FE32C-DA86-4821-9291-8F4D4AA94155}" type="slidenum">
              <a:rPr lang="en-GB" smtClean="0"/>
              <a:t>‹#›</a:t>
            </a:fld>
            <a:endParaRPr lang="en-GB"/>
          </a:p>
        </p:txBody>
      </p:sp>
    </p:spTree>
    <p:extLst>
      <p:ext uri="{BB962C8B-B14F-4D97-AF65-F5344CB8AC3E}">
        <p14:creationId xmlns:p14="http://schemas.microsoft.com/office/powerpoint/2010/main" val="1230573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pen.edu/openlearncreate/mod/oucontent/view.php?id=174426&amp;section=1.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ink.springer.com/content/pdf/10.1007%2Fs10826-017-0687-7.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open.edu/openlearncreate/mod/oucontent/hidetip.php?id=174426&amp;tip=linktip&amp;section=1.8"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he-art-of-autism.com/understanding-the-spectrum-a-comic-strip-explanatio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open.edu/openlearncreate/mod/oucontent/hidetip.php?id=174426&amp;tip=linktip&amp;section=1.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module </a:t>
            </a:r>
            <a:r>
              <a:rPr lang="en-GB" i="1" dirty="0"/>
              <a:t>An Introduction to Autism and Inclusive Practice i</a:t>
            </a:r>
            <a:r>
              <a:rPr lang="en-GB" dirty="0"/>
              <a:t>s designed to provide an introduction for educational staff and anyone with an interest in supporting autistic learners in the settings that</a:t>
            </a:r>
            <a:r>
              <a:rPr lang="en-GB" baseline="0" dirty="0"/>
              <a:t> they work and support.  This introductory module  aims to help you develop an awareness of what autism is, its impact and how it can be supported within an inclusive school community.  It may also be of interest if you work in the voluntary sector or simply have an interest in autism and inclusive practice.</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3762724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Reflective log, page 11</a:t>
            </a:r>
          </a:p>
          <a:p>
            <a:endParaRPr lang="en-GB" dirty="0"/>
          </a:p>
          <a:p>
            <a:r>
              <a:rPr lang="en-GB" sz="1200" b="0" i="0" kern="1200" dirty="0">
                <a:solidFill>
                  <a:schemeClr val="tx1"/>
                </a:solidFill>
                <a:effectLst/>
                <a:latin typeface="+mn-lt"/>
                <a:ea typeface="+mn-ea"/>
                <a:cs typeface="+mn-cs"/>
              </a:rPr>
              <a:t>Some autistic learners may have delayed language, but the degree of impairment varies greatly. Some may remain non-verbal throughout their life; others may have limited skills, only using speech to communicate their needs.</a:t>
            </a:r>
          </a:p>
          <a:p>
            <a:r>
              <a:rPr lang="en-GB" sz="1200" b="1" i="0" kern="1200" dirty="0">
                <a:solidFill>
                  <a:schemeClr val="tx1"/>
                </a:solidFill>
                <a:effectLst/>
                <a:latin typeface="+mn-lt"/>
                <a:ea typeface="+mn-ea"/>
                <a:cs typeface="+mn-cs"/>
              </a:rPr>
              <a:t>Supporting communication – key strategies</a:t>
            </a:r>
          </a:p>
          <a:p>
            <a:r>
              <a:rPr lang="en-GB" sz="1200" b="0" i="0" kern="1200" dirty="0">
                <a:solidFill>
                  <a:schemeClr val="tx1"/>
                </a:solidFill>
                <a:effectLst/>
                <a:latin typeface="+mn-lt"/>
                <a:ea typeface="+mn-ea"/>
                <a:cs typeface="+mn-cs"/>
              </a:rPr>
              <a:t>reduce your language</a:t>
            </a:r>
          </a:p>
          <a:p>
            <a:r>
              <a:rPr lang="en-GB" sz="1200" b="0" i="0" kern="1200" dirty="0">
                <a:solidFill>
                  <a:schemeClr val="tx1"/>
                </a:solidFill>
                <a:effectLst/>
                <a:latin typeface="+mn-lt"/>
                <a:ea typeface="+mn-ea"/>
                <a:cs typeface="+mn-cs"/>
              </a:rPr>
              <a:t>use the person’s name, to cue them in</a:t>
            </a:r>
          </a:p>
          <a:p>
            <a:r>
              <a:rPr lang="en-GB" sz="1200" b="0" i="0" kern="1200" dirty="0">
                <a:solidFill>
                  <a:schemeClr val="tx1"/>
                </a:solidFill>
                <a:effectLst/>
                <a:latin typeface="+mn-lt"/>
                <a:ea typeface="+mn-ea"/>
                <a:cs typeface="+mn-cs"/>
              </a:rPr>
              <a:t>focus on teaching the names of key people</a:t>
            </a:r>
          </a:p>
          <a:p>
            <a:r>
              <a:rPr lang="en-GB" sz="1200" b="0" i="0" kern="1200" dirty="0">
                <a:solidFill>
                  <a:schemeClr val="tx1"/>
                </a:solidFill>
                <a:effectLst/>
                <a:latin typeface="+mn-lt"/>
                <a:ea typeface="+mn-ea"/>
                <a:cs typeface="+mn-cs"/>
              </a:rPr>
              <a:t>provide opportunities for initiation</a:t>
            </a:r>
          </a:p>
          <a:p>
            <a:r>
              <a:rPr lang="en-GB" sz="1200" b="0" i="0" kern="1200" dirty="0">
                <a:solidFill>
                  <a:schemeClr val="tx1"/>
                </a:solidFill>
                <a:effectLst/>
                <a:latin typeface="+mn-lt"/>
                <a:ea typeface="+mn-ea"/>
                <a:cs typeface="+mn-cs"/>
              </a:rPr>
              <a:t>use visual supports</a:t>
            </a:r>
          </a:p>
          <a:p>
            <a:r>
              <a:rPr lang="en-GB" sz="1200" b="0" i="0" kern="1200" dirty="0">
                <a:solidFill>
                  <a:schemeClr val="tx1"/>
                </a:solidFill>
                <a:effectLst/>
                <a:latin typeface="+mn-lt"/>
                <a:ea typeface="+mn-ea"/>
                <a:cs typeface="+mn-cs"/>
              </a:rPr>
              <a:t>allow time … wait</a:t>
            </a:r>
          </a:p>
          <a:p>
            <a:r>
              <a:rPr lang="en-GB" sz="1200" b="0" i="0" kern="1200" dirty="0">
                <a:solidFill>
                  <a:schemeClr val="tx1"/>
                </a:solidFill>
                <a:effectLst/>
                <a:latin typeface="+mn-lt"/>
                <a:ea typeface="+mn-ea"/>
                <a:cs typeface="+mn-cs"/>
              </a:rPr>
              <a:t>individualised, stage-specific strategies and supports can be discussed with the team around the child.</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10</a:t>
            </a:fld>
            <a:endParaRPr lang="en-GB"/>
          </a:p>
        </p:txBody>
      </p:sp>
    </p:spTree>
    <p:extLst>
      <p:ext uri="{BB962C8B-B14F-4D97-AF65-F5344CB8AC3E}">
        <p14:creationId xmlns:p14="http://schemas.microsoft.com/office/powerpoint/2010/main" val="1070143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environment can make a lot of demands on autistic learners. Using the CIRCLE collaboration approach, the Toolbox and this module focuses on three main focus areas when exploring the environment:</a:t>
            </a:r>
          </a:p>
          <a:p>
            <a:r>
              <a:rPr lang="en-GB" sz="1200" b="0" i="0" kern="1200" dirty="0">
                <a:solidFill>
                  <a:schemeClr val="tx1"/>
                </a:solidFill>
                <a:effectLst/>
                <a:latin typeface="+mn-lt"/>
                <a:ea typeface="+mn-ea"/>
                <a:cs typeface="+mn-cs"/>
              </a:rPr>
              <a:t>physical</a:t>
            </a:r>
          </a:p>
          <a:p>
            <a:r>
              <a:rPr lang="en-GB" sz="1200" b="0" i="0" kern="1200" dirty="0">
                <a:solidFill>
                  <a:schemeClr val="tx1"/>
                </a:solidFill>
                <a:effectLst/>
                <a:latin typeface="+mn-lt"/>
                <a:ea typeface="+mn-ea"/>
                <a:cs typeface="+mn-cs"/>
              </a:rPr>
              <a:t>social</a:t>
            </a:r>
          </a:p>
          <a:p>
            <a:r>
              <a:rPr lang="en-GB" sz="1200" b="0" i="0" kern="1200" dirty="0">
                <a:solidFill>
                  <a:schemeClr val="tx1"/>
                </a:solidFill>
                <a:effectLst/>
                <a:latin typeface="+mn-lt"/>
                <a:ea typeface="+mn-ea"/>
                <a:cs typeface="+mn-cs"/>
              </a:rPr>
              <a:t>routines.</a:t>
            </a:r>
          </a:p>
          <a:p>
            <a:r>
              <a:rPr lang="en-GB" sz="1200" b="1" kern="1200" dirty="0">
                <a:solidFill>
                  <a:schemeClr val="tx1"/>
                </a:solidFill>
                <a:effectLst/>
                <a:latin typeface="+mn-lt"/>
                <a:ea typeface="+mn-ea"/>
                <a:cs typeface="+mn-cs"/>
              </a:rPr>
              <a:t>Physical environment</a:t>
            </a:r>
          </a:p>
          <a:p>
            <a:r>
              <a:rPr lang="en-GB" sz="1200" kern="1200" dirty="0">
                <a:solidFill>
                  <a:schemeClr val="tx1"/>
                </a:solidFill>
                <a:effectLst/>
                <a:latin typeface="+mn-lt"/>
                <a:ea typeface="+mn-ea"/>
                <a:cs typeface="+mn-cs"/>
              </a:rPr>
              <a:t>The physical environment consists of the sounds, smells, lighting, layout and visual aesthetic of a space and can all have an impact. It is important that reasonable adjustments are made to the classroom environment to reduce as many barriers to learning as possible. As with any child or young person, barriers will differ depending on the individual. Any adaptations can often benefit all learners in the classroom, not just the autistic learner.</a:t>
            </a:r>
          </a:p>
          <a:p>
            <a:r>
              <a:rPr lang="en-GB" sz="1200" kern="1200" dirty="0">
                <a:solidFill>
                  <a:schemeClr val="tx1"/>
                </a:solidFill>
                <a:effectLst/>
                <a:latin typeface="+mn-lt"/>
                <a:ea typeface="+mn-ea"/>
                <a:cs typeface="+mn-cs"/>
              </a:rPr>
              <a:t>The structure and ethos of the classroom are important tools for helping autistic learners understand expectations and access the curriculum. All learning environments should provide a positive influence and clear structure for autistic learners. This encourages independence and helps reduce anxiety. A well-organised, calm, supportive classroom with clear structure and routines can help make the environment a more predictable and accessible place, reducing distraction and confusion. This can include regular breaks throughout the day with access to different activities, some of which are multisensory. Where possible, practitioners should create physical structure, either using furniture or even tape or a mark on the floor. They should make the function and any accompanying rules of each area as clear as possible. They should carefully consider the seating arrangements in the classroom. Autistic learners may benefit from access to a quieter, distraction-free area in the class. The movement of other pupils as well as staff within the layout of the class is another aspect to consider, particularly where several staff members may work within the room.</a:t>
            </a:r>
          </a:p>
          <a:p>
            <a:r>
              <a:rPr lang="en-GB" sz="1200" kern="1200" dirty="0">
                <a:solidFill>
                  <a:schemeClr val="tx1"/>
                </a:solidFill>
                <a:effectLst/>
                <a:latin typeface="+mn-lt"/>
                <a:ea typeface="+mn-ea"/>
                <a:cs typeface="+mn-cs"/>
              </a:rPr>
              <a:t>Consideration of visuals within the classroom space is important. Busy displays and posters can be very distracting to an autistic learner. As a general rule, practitioners should aim for a clutter-free, low-stimulus environment. A well-organised classroom with stored items, equipment and books in clearly labelled cupboards/areas will promote independence as well as reducing distraction. The use of visual supports, at an appropriate developmental level, is expected for autistic learners. As with all supports, these should be regularly reviewed.</a:t>
            </a:r>
          </a:p>
          <a:p>
            <a:r>
              <a:rPr lang="en-GB" sz="1200" b="1" kern="1200" dirty="0">
                <a:solidFill>
                  <a:schemeClr val="tx1"/>
                </a:solidFill>
                <a:effectLst/>
                <a:latin typeface="+mn-lt"/>
                <a:ea typeface="+mn-ea"/>
                <a:cs typeface="+mn-cs"/>
              </a:rPr>
              <a:t>Social environment</a:t>
            </a:r>
          </a:p>
          <a:p>
            <a:r>
              <a:rPr lang="en-GB" sz="1200" kern="1200" dirty="0">
                <a:solidFill>
                  <a:schemeClr val="tx1"/>
                </a:solidFill>
                <a:effectLst/>
                <a:latin typeface="+mn-lt"/>
                <a:ea typeface="+mn-ea"/>
                <a:cs typeface="+mn-cs"/>
              </a:rPr>
              <a:t>The social environment is concerned with the attitudes, expectations and actions of those within the class and how these can affect autistic learners, either positively or negatively.</a:t>
            </a:r>
          </a:p>
          <a:p>
            <a:r>
              <a:rPr lang="en-GB" sz="1200" kern="1200" dirty="0">
                <a:solidFill>
                  <a:schemeClr val="tx1"/>
                </a:solidFill>
                <a:effectLst/>
                <a:latin typeface="+mn-lt"/>
                <a:ea typeface="+mn-ea"/>
                <a:cs typeface="+mn-cs"/>
              </a:rPr>
              <a:t>Practitioners should aim to develop a classroom culture where autistic learners feel valued and secure, individual differences are respected, and diversity is highlighted and celebrated. These children and young people learn best when they can focus on a task and are not anxious or worried. Practitioners should reduce stress by considering each learner’s competence. When children and young people have difficulty with retaining information, understanding instructions or the complexities of language used, practitioners should differentiate their own language and instructions, as a routine part of their practice e.g. say less, slow down your rate of speech, stress key words and use visuals to support understanding. Using a variety of teaching styles and allowing additional thinking/processing time can be valuable.</a:t>
            </a:r>
          </a:p>
          <a:p>
            <a:r>
              <a:rPr lang="en-GB" sz="1200" b="1" kern="1200" dirty="0">
                <a:solidFill>
                  <a:schemeClr val="tx1"/>
                </a:solidFill>
                <a:effectLst/>
                <a:latin typeface="+mn-lt"/>
                <a:ea typeface="+mn-ea"/>
                <a:cs typeface="+mn-cs"/>
              </a:rPr>
              <a:t>Routines</a:t>
            </a:r>
          </a:p>
          <a:p>
            <a:r>
              <a:rPr lang="en-GB" sz="1200" kern="1200" dirty="0">
                <a:solidFill>
                  <a:schemeClr val="tx1"/>
                </a:solidFill>
                <a:effectLst/>
                <a:latin typeface="+mn-lt"/>
                <a:ea typeface="+mn-ea"/>
                <a:cs typeface="+mn-cs"/>
              </a:rPr>
              <a:t>Routines are events that happen in the same way with regularity. The start, middle and end of the routine becomes predictable through repetition. Daily routines help autistic learners to know and anticipate what comes next, and social routines help them enjoy and interact with others. Autistic learners benefit from a degree of order and consistency in their lives. It may be useful to consider routines in terms of how the day/week is structured and how lessons are delivered.</a:t>
            </a:r>
          </a:p>
          <a:p>
            <a:r>
              <a:rPr lang="en-GB" sz="1200" kern="1200" dirty="0">
                <a:solidFill>
                  <a:schemeClr val="tx1"/>
                </a:solidFill>
                <a:effectLst/>
                <a:latin typeface="+mn-lt"/>
                <a:ea typeface="+mn-ea"/>
                <a:cs typeface="+mn-cs"/>
              </a:rPr>
              <a:t>Autistic learners may need developmentally appropriate visual support to help them recognise predictable routines and additional visual supports to help them understand changes to these routines. Having a consistent format for the start, middle and end of each lesson can be beneficial. Preparing learners for change, for example, giving clear notification (preferably communicated visually) if another member of staff will be covering the class, can be very beneficial. Simple approaches such as having consistent seating plans can help reduce the risk of anxiety or distraction and setting regular days for giving out and collecting homework can help learners develop good habits for completing it.</a:t>
            </a:r>
          </a:p>
          <a:p>
            <a:r>
              <a:rPr lang="en-GB" sz="1200" kern="1200" dirty="0">
                <a:solidFill>
                  <a:schemeClr val="tx1"/>
                </a:solidFill>
                <a:effectLst/>
                <a:latin typeface="+mn-lt"/>
                <a:ea typeface="+mn-ea"/>
                <a:cs typeface="+mn-cs"/>
              </a:rPr>
              <a:t>Practitioners should consider using a consistent format to lesson delivery, which can help autistic learners know what to expect, so that they can be prepared. Stating the learning intentions at the start of the lesson, ensuring that these are understood and referring to them regularly may help learners at conversation partner stage to focus. Reviewing and summarising learning outcomes may help these autistic learners understand if their personal learning targets have been achieved. Practitioners should encourage autistic learners to see themselves as respected and useful members of the class. This can be promoted by regularly assigning positive roles e.g. group leader or peer supporter. This can help reduce negative views that some autistic learners may have of themselves.</a:t>
            </a:r>
          </a:p>
          <a:p>
            <a:r>
              <a:rPr lang="en-GB" sz="1200" b="0" i="0" u="none" strike="noStrike" kern="1200" dirty="0">
                <a:solidFill>
                  <a:schemeClr val="tx1"/>
                </a:solidFill>
                <a:effectLst/>
                <a:latin typeface="+mn-lt"/>
                <a:ea typeface="+mn-ea"/>
                <a:cs typeface="+mn-cs"/>
                <a:hlinkClick r:id="rId3" tooltip="Back to previous page"/>
              </a:rPr>
              <a:t>Back to previous </a:t>
            </a:r>
            <a:r>
              <a:rPr lang="en-GB" sz="1200" b="0" i="0" u="none" strike="noStrike" kern="1200" dirty="0" err="1">
                <a:solidFill>
                  <a:schemeClr val="tx1"/>
                </a:solidFill>
                <a:effectLst/>
                <a:latin typeface="+mn-lt"/>
                <a:ea typeface="+mn-ea"/>
                <a:cs typeface="+mn-cs"/>
                <a:hlinkClick r:id="rId3" tooltip="Back to previous page"/>
              </a:rPr>
              <a:t>pagePrevious</a:t>
            </a:r>
            <a:br>
              <a:rPr lang="en-GB" dirty="0">
                <a:effectLst/>
              </a:rPr>
            </a:b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11</a:t>
            </a:fld>
            <a:endParaRPr lang="en-GB"/>
          </a:p>
        </p:txBody>
      </p:sp>
    </p:spTree>
    <p:extLst>
      <p:ext uri="{BB962C8B-B14F-4D97-AF65-F5344CB8AC3E}">
        <p14:creationId xmlns:p14="http://schemas.microsoft.com/office/powerpoint/2010/main" val="533067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3.6 Sensory differences</a:t>
            </a:r>
          </a:p>
          <a:p>
            <a:r>
              <a:rPr lang="en-GB" sz="1200" b="0" i="0" kern="1200" dirty="0">
                <a:solidFill>
                  <a:schemeClr val="tx1"/>
                </a:solidFill>
                <a:effectLst/>
                <a:latin typeface="+mn-lt"/>
                <a:ea typeface="+mn-ea"/>
                <a:cs typeface="+mn-cs"/>
              </a:rPr>
              <a:t>Sensations are the foundations for learning and actions. Differences in sensory processing can profoundly affect skills and abilities in daily life, play and learning. Autistic learners and children with neurodevelopmental differences may process and experience sensation differently in unique and sometimes complex ways. For example, they may be:</a:t>
            </a:r>
          </a:p>
          <a:p>
            <a:r>
              <a:rPr lang="en-GB" sz="1200" b="0" i="0" kern="1200" dirty="0">
                <a:solidFill>
                  <a:schemeClr val="tx1"/>
                </a:solidFill>
                <a:effectLst/>
                <a:latin typeface="+mn-lt"/>
                <a:ea typeface="+mn-ea"/>
                <a:cs typeface="+mn-cs"/>
              </a:rPr>
              <a:t>Very sensitive and may avoid, be unable to ignore or become overwhelmed by sensations, sometimes to extremes where they ‘shut down’, show extreme anger, fear and/or attempt to escape (sometimes referred to as ‘fight, fright or flight, adrenaline-fuelled reactions’).</a:t>
            </a:r>
          </a:p>
          <a:p>
            <a:r>
              <a:rPr lang="en-GB" sz="1200" b="0" i="0" kern="1200" dirty="0">
                <a:solidFill>
                  <a:schemeClr val="tx1"/>
                </a:solidFill>
                <a:effectLst/>
                <a:latin typeface="+mn-lt"/>
                <a:ea typeface="+mn-ea"/>
                <a:cs typeface="+mn-cs"/>
              </a:rPr>
              <a:t>Very sensitive to some things, but do not show this, or strongly seek other sensations to block out ‘unpleasant’ sensations, reduce anxiety and feel calmer.</a:t>
            </a:r>
          </a:p>
          <a:p>
            <a:r>
              <a:rPr lang="en-GB" sz="1200" b="0" i="0" kern="1200" dirty="0">
                <a:solidFill>
                  <a:schemeClr val="tx1"/>
                </a:solidFill>
                <a:effectLst/>
                <a:latin typeface="+mn-lt"/>
                <a:ea typeface="+mn-ea"/>
                <a:cs typeface="+mn-cs"/>
              </a:rPr>
              <a:t>Under-sensitive and may not register or react to even very powerful sensations. Can seem quite passive and slow to respond to sensations.</a:t>
            </a:r>
          </a:p>
          <a:p>
            <a:r>
              <a:rPr lang="en-GB" sz="1200" b="0" i="0" kern="1200" dirty="0">
                <a:solidFill>
                  <a:schemeClr val="tx1"/>
                </a:solidFill>
                <a:effectLst/>
                <a:latin typeface="+mn-lt"/>
                <a:ea typeface="+mn-ea"/>
                <a:cs typeface="+mn-cs"/>
              </a:rPr>
              <a:t>Under-sensitive and may seek intense input from one or many senses.</a:t>
            </a:r>
          </a:p>
          <a:p>
            <a:r>
              <a:rPr lang="en-GB" sz="1200" b="0" i="0" kern="1200" dirty="0">
                <a:solidFill>
                  <a:schemeClr val="tx1"/>
                </a:solidFill>
                <a:effectLst/>
                <a:latin typeface="+mn-lt"/>
                <a:ea typeface="+mn-ea"/>
                <a:cs typeface="+mn-cs"/>
              </a:rPr>
              <a:t>(Based on the work of Winnie Dunn)</a:t>
            </a:r>
          </a:p>
          <a:p>
            <a:r>
              <a:rPr lang="en-GB" sz="1200" b="0" i="0" kern="1200" dirty="0">
                <a:solidFill>
                  <a:schemeClr val="tx1"/>
                </a:solidFill>
                <a:effectLst/>
                <a:latin typeface="+mn-lt"/>
                <a:ea typeface="+mn-ea"/>
                <a:cs typeface="+mn-cs"/>
              </a:rPr>
              <a:t>Every person with intact sensory organs constantly receives registers and processes information from their senses. The five most recognised senses are:</a:t>
            </a:r>
          </a:p>
          <a:p>
            <a:r>
              <a:rPr lang="en-GB" sz="1200" b="0" i="0" kern="1200" dirty="0">
                <a:solidFill>
                  <a:schemeClr val="tx1"/>
                </a:solidFill>
                <a:effectLst/>
                <a:latin typeface="+mn-lt"/>
                <a:ea typeface="+mn-ea"/>
                <a:cs typeface="+mn-cs"/>
              </a:rPr>
              <a:t>sight</a:t>
            </a:r>
          </a:p>
          <a:p>
            <a:r>
              <a:rPr lang="en-GB" sz="1200" b="0" i="0" kern="1200" dirty="0">
                <a:solidFill>
                  <a:schemeClr val="tx1"/>
                </a:solidFill>
                <a:effectLst/>
                <a:latin typeface="+mn-lt"/>
                <a:ea typeface="+mn-ea"/>
                <a:cs typeface="+mn-cs"/>
              </a:rPr>
              <a:t>hearing</a:t>
            </a:r>
          </a:p>
          <a:p>
            <a:r>
              <a:rPr lang="en-GB" sz="1200" b="0" i="0" kern="1200" dirty="0">
                <a:solidFill>
                  <a:schemeClr val="tx1"/>
                </a:solidFill>
                <a:effectLst/>
                <a:latin typeface="+mn-lt"/>
                <a:ea typeface="+mn-ea"/>
                <a:cs typeface="+mn-cs"/>
              </a:rPr>
              <a:t>taste</a:t>
            </a:r>
          </a:p>
          <a:p>
            <a:r>
              <a:rPr lang="en-GB" sz="1200" b="0" i="0" kern="1200" dirty="0">
                <a:solidFill>
                  <a:schemeClr val="tx1"/>
                </a:solidFill>
                <a:effectLst/>
                <a:latin typeface="+mn-lt"/>
                <a:ea typeface="+mn-ea"/>
                <a:cs typeface="+mn-cs"/>
              </a:rPr>
              <a:t>smell</a:t>
            </a:r>
          </a:p>
          <a:p>
            <a:r>
              <a:rPr lang="en-GB" sz="1200" b="0" i="0" kern="1200" dirty="0">
                <a:solidFill>
                  <a:schemeClr val="tx1"/>
                </a:solidFill>
                <a:effectLst/>
                <a:latin typeface="+mn-lt"/>
                <a:ea typeface="+mn-ea"/>
                <a:cs typeface="+mn-cs"/>
              </a:rPr>
              <a:t>touch.</a:t>
            </a:r>
          </a:p>
          <a:p>
            <a:r>
              <a:rPr lang="en-GB" sz="1200" b="0" i="0" kern="1200" dirty="0">
                <a:solidFill>
                  <a:schemeClr val="tx1"/>
                </a:solidFill>
                <a:effectLst/>
                <a:latin typeface="+mn-lt"/>
                <a:ea typeface="+mn-ea"/>
                <a:cs typeface="+mn-cs"/>
              </a:rPr>
              <a:t>However, it is helpful to think about at least three more senses:</a:t>
            </a:r>
          </a:p>
          <a:p>
            <a:r>
              <a:rPr lang="en-GB" sz="1200" b="1" i="0" kern="1200" dirty="0">
                <a:solidFill>
                  <a:schemeClr val="tx1"/>
                </a:solidFill>
                <a:effectLst/>
                <a:latin typeface="+mn-lt"/>
                <a:ea typeface="+mn-ea"/>
                <a:cs typeface="+mn-cs"/>
              </a:rPr>
              <a:t>Body position or proprioception</a:t>
            </a:r>
            <a:r>
              <a:rPr lang="en-GB" sz="1200" b="0" i="0" kern="1200" dirty="0">
                <a:solidFill>
                  <a:schemeClr val="tx1"/>
                </a:solidFill>
                <a:effectLst/>
                <a:latin typeface="+mn-lt"/>
                <a:ea typeface="+mn-ea"/>
                <a:cs typeface="+mn-cs"/>
              </a:rPr>
              <a:t> – a sense of where the parts of our body are in relation to each other and the surroundings. Our brains work this out using information from our muscles, joints, along with the sensation of touching things e.g. the ground.</a:t>
            </a:r>
          </a:p>
          <a:p>
            <a:r>
              <a:rPr lang="en-GB" sz="1200" b="1" i="0" kern="1200" dirty="0">
                <a:solidFill>
                  <a:schemeClr val="tx1"/>
                </a:solidFill>
                <a:effectLst/>
                <a:latin typeface="+mn-lt"/>
                <a:ea typeface="+mn-ea"/>
                <a:cs typeface="+mn-cs"/>
              </a:rPr>
              <a:t>Movement or vestibular sense</a:t>
            </a:r>
            <a:r>
              <a:rPr lang="en-GB" sz="1200" b="0" i="0" kern="1200" dirty="0">
                <a:solidFill>
                  <a:schemeClr val="tx1"/>
                </a:solidFill>
                <a:effectLst/>
                <a:latin typeface="+mn-lt"/>
                <a:ea typeface="+mn-ea"/>
                <a:cs typeface="+mn-cs"/>
              </a:rPr>
              <a:t> – lets us know if we are moving, and, if so, in what direction and how fast. Information for this mostly comes from balance organs deep inside our ears.</a:t>
            </a:r>
          </a:p>
          <a:p>
            <a:r>
              <a:rPr lang="en-GB" sz="1200" b="1" i="0" kern="1200" dirty="0">
                <a:solidFill>
                  <a:schemeClr val="tx1"/>
                </a:solidFill>
                <a:effectLst/>
                <a:latin typeface="+mn-lt"/>
                <a:ea typeface="+mn-ea"/>
                <a:cs typeface="+mn-cs"/>
              </a:rPr>
              <a:t>Internal body sense</a:t>
            </a:r>
            <a:r>
              <a:rPr lang="en-GB" sz="1200" b="0" i="0" kern="1200" dirty="0">
                <a:solidFill>
                  <a:schemeClr val="tx1"/>
                </a:solidFill>
                <a:effectLst/>
                <a:latin typeface="+mn-lt"/>
                <a:ea typeface="+mn-ea"/>
                <a:cs typeface="+mn-cs"/>
              </a:rPr>
              <a:t> or </a:t>
            </a:r>
            <a:r>
              <a:rPr lang="en-GB" sz="1200" b="1" i="0" kern="1200" dirty="0" err="1">
                <a:solidFill>
                  <a:schemeClr val="tx1"/>
                </a:solidFill>
                <a:effectLst/>
                <a:latin typeface="+mn-lt"/>
                <a:ea typeface="+mn-ea"/>
                <a:cs typeface="+mn-cs"/>
              </a:rPr>
              <a:t>interoception</a:t>
            </a:r>
            <a:r>
              <a:rPr lang="en-GB" sz="1200" b="0" i="0" kern="1200" dirty="0">
                <a:solidFill>
                  <a:schemeClr val="tx1"/>
                </a:solidFill>
                <a:effectLst/>
                <a:latin typeface="+mn-lt"/>
                <a:ea typeface="+mn-ea"/>
                <a:cs typeface="+mn-cs"/>
              </a:rPr>
              <a:t> – a wide range of information is sent to our brain about hunger and thirst, when we have eaten and drunk enough, any pain or illness, body temperature, if we need to sleep, use the toilet, etc. Our internal body sense also includes the changes in heart rate, breathing, alertness and feelings like ‘butterflies’ or a sinking feeling (often in our gut), which come with and signal strong emotions.</a:t>
            </a:r>
          </a:p>
          <a:p>
            <a:r>
              <a:rPr lang="en-GB" sz="1200" b="0" i="0" kern="1200" dirty="0">
                <a:solidFill>
                  <a:schemeClr val="tx1"/>
                </a:solidFill>
                <a:effectLst/>
                <a:latin typeface="+mn-lt"/>
                <a:ea typeface="+mn-ea"/>
                <a:cs typeface="+mn-cs"/>
              </a:rPr>
              <a:t>Examples of what we might see:</a:t>
            </a:r>
          </a:p>
          <a:p>
            <a:r>
              <a:rPr lang="en-GB" sz="1200" b="0" i="0" kern="1200" dirty="0">
                <a:solidFill>
                  <a:schemeClr val="tx1"/>
                </a:solidFill>
                <a:effectLst/>
                <a:latin typeface="+mn-lt"/>
                <a:ea typeface="+mn-ea"/>
                <a:cs typeface="+mn-cs"/>
              </a:rPr>
              <a:t>Children may cover their ears or eyes, retreat, or become intensely upset. This can happen when the classroom, lunch hall or playground gets busy, or ‘simply’ because they expect or think they detect a disliked sound, smell, taste, sight, or when an internal sensation becomes unbearable. They may feel the need to rock, flap, chew, jump, run, hide, be squeezed or hugged, make their own sounds, or focus on one thing to help themselves feel better. If they can, they may learn to supress these feelings, but suppression has costs and there will still be signs they are struggling such as avoiding being near others, difficulty seeing objects or text, staying on task, etc. It is worth noting that they will react differently and cope more or less well depending on prior events.</a:t>
            </a:r>
          </a:p>
          <a:p>
            <a:r>
              <a:rPr lang="en-GB" sz="1200" b="0" i="0" kern="1200" dirty="0">
                <a:solidFill>
                  <a:schemeClr val="tx1"/>
                </a:solidFill>
                <a:effectLst/>
                <a:latin typeface="+mn-lt"/>
                <a:ea typeface="+mn-ea"/>
                <a:cs typeface="+mn-cs"/>
              </a:rPr>
              <a:t>Children might seem 'tuned out' or 'dazed', slumping in their seat, or lying down. They may not notice obstacles, how much force they are using, if they are in a mess, hurt or hurting others. They may seek prolonged intense movement, including banging, chewing or hitting hard, spinning or swinging. They may have an irresistible fascination and urge to touch, smell, taste, chew, hear or see something. Some children may learn and try to do this more subtly – reading, watching videos or persisting in talking about the sensations they seek.</a:t>
            </a:r>
          </a:p>
          <a:p>
            <a:r>
              <a:rPr lang="en-GB" sz="1200" b="0" i="0" kern="1200" dirty="0">
                <a:solidFill>
                  <a:schemeClr val="tx1"/>
                </a:solidFill>
                <a:effectLst/>
                <a:latin typeface="+mn-lt"/>
                <a:ea typeface="+mn-ea"/>
                <a:cs typeface="+mn-cs"/>
              </a:rPr>
              <a:t>It is extremely important to understand that these 'behaviours' are not intended to upset, challenge or provoke others. Fundamentally, they are signals that a child is trying to keep calm and cope with internal and external sensations that may be extremely and overwhelmingly unpleasant.</a:t>
            </a:r>
          </a:p>
          <a:p>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12</a:t>
            </a:fld>
            <a:endParaRPr lang="en-GB"/>
          </a:p>
        </p:txBody>
      </p:sp>
    </p:spTree>
    <p:extLst>
      <p:ext uri="{BB962C8B-B14F-4D97-AF65-F5344CB8AC3E}">
        <p14:creationId xmlns:p14="http://schemas.microsoft.com/office/powerpoint/2010/main" val="104883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Inclusive learning environments</a:t>
            </a:r>
          </a:p>
          <a:p>
            <a:r>
              <a:rPr lang="en-GB" sz="1200" b="0" i="0" kern="1200" dirty="0">
                <a:solidFill>
                  <a:schemeClr val="tx1"/>
                </a:solidFill>
                <a:effectLst/>
                <a:latin typeface="+mn-lt"/>
                <a:ea typeface="+mn-ea"/>
                <a:cs typeface="+mn-cs"/>
              </a:rPr>
              <a:t>Learning environments and adapting learning environments to specific needs. Creating an inclusive learning environment through positive relationships and behaviour is the responsibility of everyone in each community of learning. This approach will improve the support for autistic learners and their families as awareness of autism inclusion, wellbeing and equality is embedded across the school community. Information and professional learning on inclusive practice can be shared at:</a:t>
            </a:r>
          </a:p>
          <a:p>
            <a:r>
              <a:rPr lang="en-GB" sz="1200" b="0" i="0" kern="1200" dirty="0">
                <a:solidFill>
                  <a:schemeClr val="tx1"/>
                </a:solidFill>
                <a:effectLst/>
                <a:latin typeface="+mn-lt"/>
                <a:ea typeface="+mn-ea"/>
                <a:cs typeface="+mn-cs"/>
              </a:rPr>
              <a:t>parental/carer information sessions</a:t>
            </a:r>
          </a:p>
          <a:p>
            <a:r>
              <a:rPr lang="en-GB" sz="1200" b="0" i="0" kern="1200" dirty="0">
                <a:solidFill>
                  <a:schemeClr val="tx1"/>
                </a:solidFill>
                <a:effectLst/>
                <a:latin typeface="+mn-lt"/>
                <a:ea typeface="+mn-ea"/>
                <a:cs typeface="+mn-cs"/>
              </a:rPr>
              <a:t>staff information sessions</a:t>
            </a:r>
          </a:p>
          <a:p>
            <a:r>
              <a:rPr lang="en-GB" sz="1200" b="0" i="0" kern="1200" dirty="0">
                <a:solidFill>
                  <a:schemeClr val="tx1"/>
                </a:solidFill>
                <a:effectLst/>
                <a:latin typeface="+mn-lt"/>
                <a:ea typeface="+mn-ea"/>
                <a:cs typeface="+mn-cs"/>
              </a:rPr>
              <a:t>blogs</a:t>
            </a:r>
          </a:p>
          <a:p>
            <a:r>
              <a:rPr lang="en-GB" sz="1200" b="0" i="0" kern="1200" dirty="0">
                <a:solidFill>
                  <a:schemeClr val="tx1"/>
                </a:solidFill>
                <a:effectLst/>
                <a:latin typeface="+mn-lt"/>
                <a:ea typeface="+mn-ea"/>
                <a:cs typeface="+mn-cs"/>
              </a:rPr>
              <a:t>setting up and leading a collegiate/network group</a:t>
            </a:r>
          </a:p>
          <a:p>
            <a:r>
              <a:rPr lang="en-GB" sz="1200" b="0" i="0" kern="1200" dirty="0">
                <a:solidFill>
                  <a:schemeClr val="tx1"/>
                </a:solidFill>
                <a:effectLst/>
                <a:latin typeface="+mn-lt"/>
                <a:ea typeface="+mn-ea"/>
                <a:cs typeface="+mn-cs"/>
              </a:rPr>
              <a:t>linking with the schools in your management group/cluster/family group/local area</a:t>
            </a:r>
          </a:p>
          <a:p>
            <a:r>
              <a:rPr lang="en-GB" sz="1200" b="0" i="0" kern="1200" dirty="0">
                <a:solidFill>
                  <a:schemeClr val="tx1"/>
                </a:solidFill>
                <a:effectLst/>
                <a:latin typeface="+mn-lt"/>
                <a:ea typeface="+mn-ea"/>
                <a:cs typeface="+mn-cs"/>
              </a:rPr>
              <a:t>engaging with the development of school policies</a:t>
            </a:r>
          </a:p>
          <a:p>
            <a:r>
              <a:rPr lang="en-GB" sz="1200" b="0" i="0" kern="1200" dirty="0">
                <a:solidFill>
                  <a:schemeClr val="tx1"/>
                </a:solidFill>
                <a:effectLst/>
                <a:latin typeface="+mn-lt"/>
                <a:ea typeface="+mn-ea"/>
                <a:cs typeface="+mn-cs"/>
              </a:rPr>
              <a:t>school websites</a:t>
            </a:r>
          </a:p>
          <a:p>
            <a:r>
              <a:rPr lang="en-GB" sz="1200" b="0" i="0" kern="1200" dirty="0">
                <a:solidFill>
                  <a:schemeClr val="tx1"/>
                </a:solidFill>
                <a:effectLst/>
                <a:latin typeface="+mn-lt"/>
                <a:ea typeface="+mn-ea"/>
                <a:cs typeface="+mn-cs"/>
              </a:rPr>
              <a:t>providing professional development sessions at in-service events.</a:t>
            </a:r>
          </a:p>
          <a:p>
            <a:r>
              <a:rPr lang="en-GB" sz="1200" b="1" i="0" kern="1200" dirty="0">
                <a:solidFill>
                  <a:schemeClr val="tx1"/>
                </a:solidFill>
                <a:effectLst/>
                <a:latin typeface="+mn-lt"/>
                <a:ea typeface="+mn-ea"/>
                <a:cs typeface="+mn-cs"/>
              </a:rPr>
              <a:t>Inclusive classrooms</a:t>
            </a:r>
          </a:p>
          <a:p>
            <a:r>
              <a:rPr lang="en-GB" sz="1200" b="0" i="0" kern="1200" dirty="0">
                <a:solidFill>
                  <a:schemeClr val="tx1"/>
                </a:solidFill>
                <a:effectLst/>
                <a:latin typeface="+mn-lt"/>
                <a:ea typeface="+mn-ea"/>
                <a:cs typeface="+mn-cs"/>
              </a:rPr>
              <a:t>'The Inclusive classroom is fundamental to inclusion and the core of best teaching practice'.</a:t>
            </a:r>
          </a:p>
          <a:p>
            <a:r>
              <a:rPr lang="en-GB" sz="1200" b="0" i="0" kern="1200" dirty="0">
                <a:solidFill>
                  <a:schemeClr val="tx1"/>
                </a:solidFill>
                <a:effectLst/>
                <a:latin typeface="+mn-lt"/>
                <a:ea typeface="+mn-ea"/>
                <a:cs typeface="+mn-cs"/>
              </a:rPr>
              <a:t>(Inclusive Learning and Collaborative Working: CIRCLE Secondary, 2016)</a:t>
            </a:r>
          </a:p>
          <a:p>
            <a:r>
              <a:rPr lang="en-GB" sz="1200" b="0" i="0" kern="1200" dirty="0">
                <a:solidFill>
                  <a:schemeClr val="tx1"/>
                </a:solidFill>
                <a:effectLst/>
                <a:latin typeface="+mn-lt"/>
                <a:ea typeface="+mn-ea"/>
                <a:cs typeface="+mn-cs"/>
              </a:rPr>
              <a:t>Inclusive classrooms support all learners and reduce the extent to which further additional support is required and allows the implementation of individual support to be minimally intrusive. Developing an inclusive classroom therefore is a child-centred approach which meets professional and legislative duties. It is also an effective use of time management. For example:</a:t>
            </a:r>
          </a:p>
          <a:p>
            <a:r>
              <a:rPr lang="en-GB" sz="1200" b="0" i="0" kern="1200" dirty="0">
                <a:solidFill>
                  <a:schemeClr val="tx1"/>
                </a:solidFill>
                <a:effectLst/>
                <a:latin typeface="+mn-lt"/>
                <a:ea typeface="+mn-ea"/>
                <a:cs typeface="+mn-cs"/>
              </a:rPr>
              <a:t>Ensuring appropriate labelling and visual supports are in the classroom supports learners who experience language and communication difficulties, and also English as an additional language.</a:t>
            </a:r>
          </a:p>
          <a:p>
            <a:r>
              <a:rPr lang="en-GB" sz="1200" b="0" i="0" kern="1200" dirty="0">
                <a:solidFill>
                  <a:schemeClr val="tx1"/>
                </a:solidFill>
                <a:effectLst/>
                <a:latin typeface="+mn-lt"/>
                <a:ea typeface="+mn-ea"/>
                <a:cs typeface="+mn-cs"/>
              </a:rPr>
              <a:t>Effective planning and organisation will save time and support learners.</a:t>
            </a:r>
          </a:p>
          <a:p>
            <a:r>
              <a:rPr lang="en-GB" sz="1200" b="0" i="0" kern="1200" dirty="0">
                <a:solidFill>
                  <a:schemeClr val="tx1"/>
                </a:solidFill>
                <a:effectLst/>
                <a:latin typeface="+mn-lt"/>
                <a:ea typeface="+mn-ea"/>
                <a:cs typeface="+mn-cs"/>
              </a:rPr>
              <a:t>Liaising with support colleagues and, if appropriate, ensuring effective management of any resources and their support staff time.</a:t>
            </a:r>
          </a:p>
          <a:p>
            <a:r>
              <a:rPr lang="en-GB" sz="1200" b="1" i="0" kern="1200" dirty="0">
                <a:solidFill>
                  <a:schemeClr val="tx1"/>
                </a:solidFill>
                <a:effectLst/>
                <a:latin typeface="+mn-lt"/>
                <a:ea typeface="+mn-ea"/>
                <a:cs typeface="+mn-cs"/>
              </a:rPr>
              <a:t>Collaborative support</a:t>
            </a:r>
          </a:p>
          <a:p>
            <a:r>
              <a:rPr lang="en-GB" sz="1200" b="0" i="0" kern="1200" dirty="0">
                <a:solidFill>
                  <a:schemeClr val="tx1"/>
                </a:solidFill>
                <a:effectLst/>
                <a:latin typeface="+mn-lt"/>
                <a:ea typeface="+mn-ea"/>
                <a:cs typeface="+mn-cs"/>
              </a:rPr>
              <a:t>In partnership with families, colleagues and, where possible, the learner, find out what’s desirable and regulating, then build it into a day that is as routine or predictable as possible for your autistic learners.</a:t>
            </a:r>
          </a:p>
          <a:p>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14</a:t>
            </a:fld>
            <a:endParaRPr lang="en-GB"/>
          </a:p>
        </p:txBody>
      </p:sp>
    </p:spTree>
    <p:extLst>
      <p:ext uri="{BB962C8B-B14F-4D97-AF65-F5344CB8AC3E}">
        <p14:creationId xmlns:p14="http://schemas.microsoft.com/office/powerpoint/2010/main" val="3093248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Reflective log, page 12</a:t>
            </a:r>
          </a:p>
        </p:txBody>
      </p:sp>
      <p:sp>
        <p:nvSpPr>
          <p:cNvPr id="4" name="Slide Number Placeholder 3"/>
          <p:cNvSpPr>
            <a:spLocks noGrp="1"/>
          </p:cNvSpPr>
          <p:nvPr>
            <p:ph type="sldNum" sz="quarter" idx="10"/>
          </p:nvPr>
        </p:nvSpPr>
        <p:spPr/>
        <p:txBody>
          <a:bodyPr/>
          <a:lstStyle/>
          <a:p>
            <a:fld id="{96DBD324-5F1C-447A-9673-ED2EAA12B90E}" type="slidenum">
              <a:rPr lang="en-GB" smtClean="0"/>
              <a:t>15</a:t>
            </a:fld>
            <a:endParaRPr lang="en-GB"/>
          </a:p>
        </p:txBody>
      </p:sp>
    </p:spTree>
    <p:extLst>
      <p:ext uri="{BB962C8B-B14F-4D97-AF65-F5344CB8AC3E}">
        <p14:creationId xmlns:p14="http://schemas.microsoft.com/office/powerpoint/2010/main" val="777695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How to use a safe space</a:t>
            </a:r>
          </a:p>
          <a:p>
            <a:r>
              <a:rPr lang="en-GB" sz="1200" b="0" i="0" kern="1200" dirty="0">
                <a:solidFill>
                  <a:schemeClr val="tx1"/>
                </a:solidFill>
                <a:effectLst/>
                <a:latin typeface="+mn-lt"/>
                <a:ea typeface="+mn-ea"/>
                <a:cs typeface="+mn-cs"/>
              </a:rPr>
              <a:t>Simply creating the space is not enough. Learners need to be taught how and when to go to the safe space in a calm moment, and they need to learn to trust that adults will use it in a consistent way.</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Other adjustments that can help</a:t>
            </a:r>
          </a:p>
          <a:p>
            <a:r>
              <a:rPr lang="en-GB" sz="1200" b="0" i="0" kern="1200" dirty="0">
                <a:solidFill>
                  <a:schemeClr val="tx1"/>
                </a:solidFill>
                <a:effectLst/>
                <a:latin typeface="+mn-lt"/>
                <a:ea typeface="+mn-ea"/>
                <a:cs typeface="+mn-cs"/>
              </a:rPr>
              <a:t>Own choice of clothing, which still looks 'uniform'.</a:t>
            </a:r>
          </a:p>
          <a:p>
            <a:r>
              <a:rPr lang="en-GB" sz="1200" b="0" i="0" kern="1200" dirty="0">
                <a:solidFill>
                  <a:schemeClr val="tx1"/>
                </a:solidFill>
                <a:effectLst/>
                <a:latin typeface="+mn-lt"/>
                <a:ea typeface="+mn-ea"/>
                <a:cs typeface="+mn-cs"/>
              </a:rPr>
              <a:t>A locker or safe place for things that help them calm down; pocket sized items that help concentration or are calming, sometimes called 'fidget objects'.</a:t>
            </a:r>
          </a:p>
          <a:p>
            <a:r>
              <a:rPr lang="en-GB" sz="1200" b="0" i="0" kern="1200" dirty="0">
                <a:solidFill>
                  <a:schemeClr val="tx1"/>
                </a:solidFill>
                <a:effectLst/>
                <a:latin typeface="+mn-lt"/>
                <a:ea typeface="+mn-ea"/>
                <a:cs typeface="+mn-cs"/>
              </a:rPr>
              <a:t>Regular timetabled physical activity or 'movement breaks' (even when they seem calm – it’s 'fuel for their tank!').</a:t>
            </a:r>
          </a:p>
          <a:p>
            <a:r>
              <a:rPr lang="en-GB" sz="1200" b="0" i="0" kern="1200" dirty="0">
                <a:solidFill>
                  <a:schemeClr val="tx1"/>
                </a:solidFill>
                <a:effectLst/>
                <a:latin typeface="+mn-lt"/>
                <a:ea typeface="+mn-ea"/>
                <a:cs typeface="+mn-cs"/>
              </a:rPr>
              <a:t>Regulation 'menu' (photos, symbols or a written list of chosen regulating activities).</a:t>
            </a:r>
          </a:p>
          <a:p>
            <a:r>
              <a:rPr lang="en-GB" sz="1200" b="0" i="0" kern="1200" dirty="0">
                <a:solidFill>
                  <a:schemeClr val="tx1"/>
                </a:solidFill>
                <a:effectLst/>
                <a:latin typeface="+mn-lt"/>
                <a:ea typeface="+mn-ea"/>
                <a:cs typeface="+mn-cs"/>
              </a:rPr>
              <a:t>Visual supports for regulation such as zones of regulation materials.</a:t>
            </a:r>
          </a:p>
          <a:p>
            <a:r>
              <a:rPr lang="en-GB" sz="1200" b="0" i="0" kern="1200" dirty="0">
                <a:solidFill>
                  <a:schemeClr val="tx1"/>
                </a:solidFill>
                <a:effectLst/>
                <a:latin typeface="+mn-lt"/>
                <a:ea typeface="+mn-ea"/>
                <a:cs typeface="+mn-cs"/>
              </a:rPr>
              <a:t>Discuss helping the child’s peers understand that some people have sensory differences. It may help to teach how to support or react to unconventional behaviours like a child’s need to ‘stim’ or the likelihood of upset outbursts.</a:t>
            </a:r>
          </a:p>
          <a:p>
            <a:r>
              <a:rPr lang="en-GB" sz="1200" b="1" i="0" kern="1200" dirty="0">
                <a:solidFill>
                  <a:schemeClr val="tx1"/>
                </a:solidFill>
                <a:effectLst/>
                <a:latin typeface="+mn-lt"/>
                <a:ea typeface="+mn-ea"/>
                <a:cs typeface="+mn-cs"/>
              </a:rPr>
              <a:t>In conclusion</a:t>
            </a:r>
          </a:p>
          <a:p>
            <a:r>
              <a:rPr lang="en-GB" sz="1200" b="0" i="0" kern="1200" dirty="0">
                <a:solidFill>
                  <a:schemeClr val="tx1"/>
                </a:solidFill>
                <a:effectLst/>
                <a:latin typeface="+mn-lt"/>
                <a:ea typeface="+mn-ea"/>
                <a:cs typeface="+mn-cs"/>
              </a:rPr>
              <a:t>Support is a marathon, not a sprint. Once you have got strategies in place, keep going. Review regularly, but ideally make changes in tandem with those who know the child or young person best, and make sure you pass what you have learned on to those who support the child. It is extremely important to share this to support any transition – macro or micro.</a:t>
            </a:r>
          </a:p>
          <a:p>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16</a:t>
            </a:fld>
            <a:endParaRPr lang="en-GB"/>
          </a:p>
        </p:txBody>
      </p:sp>
    </p:spTree>
    <p:extLst>
      <p:ext uri="{BB962C8B-B14F-4D97-AF65-F5344CB8AC3E}">
        <p14:creationId xmlns:p14="http://schemas.microsoft.com/office/powerpoint/2010/main" val="1759438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Everyone experiences anxiety at points in their life, usually in response to difficult or stressful situations. When such situations pass, anxiety usually reduces over time. Anxiety becomes problematic when it impacts on everyday life and gets in the way of the person’s everyday functioning, seems disproportionate to the situation or continues for a long time.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When the above four aspects illustrated in </a:t>
            </a:r>
            <a:r>
              <a:rPr lang="en-GB" sz="1200" b="1" i="0" kern="1200" dirty="0">
                <a:solidFill>
                  <a:schemeClr val="tx1"/>
                </a:solidFill>
                <a:effectLst/>
                <a:latin typeface="+mn-lt"/>
                <a:ea typeface="+mn-ea"/>
                <a:cs typeface="+mn-cs"/>
              </a:rPr>
              <a:t>Figure 11</a:t>
            </a:r>
            <a:r>
              <a:rPr lang="en-GB" sz="1200" b="0" i="0" kern="1200" dirty="0">
                <a:solidFill>
                  <a:schemeClr val="tx1"/>
                </a:solidFill>
                <a:effectLst/>
                <a:latin typeface="+mn-lt"/>
                <a:ea typeface="+mn-ea"/>
                <a:cs typeface="+mn-cs"/>
              </a:rPr>
              <a:t> are not supported appropriately, this will lead to increased anxiety for the autistic person.</a:t>
            </a:r>
          </a:p>
          <a:p>
            <a:r>
              <a:rPr lang="en-GB" sz="1200" b="0" i="0" kern="1200" dirty="0">
                <a:solidFill>
                  <a:schemeClr val="tx1"/>
                </a:solidFill>
                <a:effectLst/>
                <a:latin typeface="+mn-lt"/>
                <a:ea typeface="+mn-ea"/>
                <a:cs typeface="+mn-cs"/>
              </a:rPr>
              <a:t>Prior to the unprecedented </a:t>
            </a:r>
            <a:r>
              <a:rPr lang="en-GB" sz="1200" b="0" i="0" kern="1200" dirty="0" err="1">
                <a:solidFill>
                  <a:schemeClr val="tx1"/>
                </a:solidFill>
                <a:effectLst/>
                <a:latin typeface="+mn-lt"/>
                <a:ea typeface="+mn-ea"/>
                <a:cs typeface="+mn-cs"/>
              </a:rPr>
              <a:t>Covid</a:t>
            </a:r>
            <a:r>
              <a:rPr lang="en-GB" sz="1200" b="0" i="0" kern="1200" dirty="0">
                <a:solidFill>
                  <a:schemeClr val="tx1"/>
                </a:solidFill>
                <a:effectLst/>
                <a:latin typeface="+mn-lt"/>
                <a:ea typeface="+mn-ea"/>
                <a:cs typeface="+mn-cs"/>
              </a:rPr>
              <a:t>-19 pandemic, we knew that people with autism experience anxiety more than the general population. In 2017, a </a:t>
            </a:r>
            <a:r>
              <a:rPr lang="en-GB" sz="1200" b="1" i="0" u="sng" kern="1200" dirty="0">
                <a:solidFill>
                  <a:schemeClr val="tx1"/>
                </a:solidFill>
                <a:effectLst/>
                <a:latin typeface="+mn-lt"/>
                <a:ea typeface="+mn-ea"/>
                <a:cs typeface="+mn-cs"/>
                <a:hlinkClick r:id="rId3"/>
              </a:rPr>
              <a:t>review</a:t>
            </a:r>
            <a:r>
              <a:rPr lang="en-GB" sz="1200" b="0" i="0" kern="1200" dirty="0">
                <a:solidFill>
                  <a:schemeClr val="tx1"/>
                </a:solidFill>
                <a:effectLst/>
                <a:latin typeface="+mn-lt"/>
                <a:ea typeface="+mn-ea"/>
                <a:cs typeface="+mn-cs"/>
              </a:rPr>
              <a:t>[Tip: hold Ctrl and click a link to open it in a new tab. (</a:t>
            </a:r>
            <a:r>
              <a:rPr lang="en-GB" sz="1200" b="1" i="0" u="none" strike="noStrike" kern="1200" dirty="0">
                <a:solidFill>
                  <a:schemeClr val="tx1"/>
                </a:solidFill>
                <a:effectLst/>
                <a:latin typeface="+mn-lt"/>
                <a:ea typeface="+mn-ea"/>
                <a:cs typeface="+mn-cs"/>
                <a:hlinkClick r:id="rId4"/>
              </a:rPr>
              <a:t>Hide tip</a:t>
            </a:r>
            <a:r>
              <a:rPr lang="en-GB" sz="1200" b="0" i="0" kern="1200" dirty="0">
                <a:solidFill>
                  <a:schemeClr val="tx1"/>
                </a:solidFill>
                <a:effectLst/>
                <a:latin typeface="+mn-lt"/>
                <a:ea typeface="+mn-ea"/>
                <a:cs typeface="+mn-cs"/>
              </a:rPr>
              <a:t>)] of a number of studies found that children with autism spectrum disorder had higher anxiety levels than typically developing peers: this difference increased with cognitive ability.</a:t>
            </a:r>
          </a:p>
          <a:p>
            <a:r>
              <a:rPr lang="en-GB" sz="1200" b="0" i="0" kern="1200" dirty="0">
                <a:solidFill>
                  <a:schemeClr val="tx1"/>
                </a:solidFill>
                <a:effectLst/>
                <a:latin typeface="+mn-lt"/>
                <a:ea typeface="+mn-ea"/>
                <a:cs typeface="+mn-cs"/>
              </a:rPr>
              <a:t>The </a:t>
            </a:r>
            <a:r>
              <a:rPr lang="en-GB" sz="1200" b="0" i="0" kern="1200" dirty="0" err="1">
                <a:solidFill>
                  <a:schemeClr val="tx1"/>
                </a:solidFill>
                <a:effectLst/>
                <a:latin typeface="+mn-lt"/>
                <a:ea typeface="+mn-ea"/>
                <a:cs typeface="+mn-cs"/>
              </a:rPr>
              <a:t>Covid</a:t>
            </a:r>
            <a:r>
              <a:rPr lang="en-GB" sz="1200" b="0" i="0" kern="1200" dirty="0">
                <a:solidFill>
                  <a:schemeClr val="tx1"/>
                </a:solidFill>
                <a:effectLst/>
                <a:latin typeface="+mn-lt"/>
                <a:ea typeface="+mn-ea"/>
                <a:cs typeface="+mn-cs"/>
              </a:rPr>
              <a:t>-19 pandemic will have increased anxiety levels across the population and will, for some autistic learners, be a confusing and negative experience.</a:t>
            </a:r>
          </a:p>
          <a:p>
            <a:r>
              <a:rPr lang="en-GB" sz="1200" b="0" i="0" kern="1200" dirty="0">
                <a:solidFill>
                  <a:schemeClr val="tx1"/>
                </a:solidFill>
                <a:effectLst/>
                <a:latin typeface="+mn-lt"/>
                <a:ea typeface="+mn-ea"/>
                <a:cs typeface="+mn-cs"/>
              </a:rPr>
              <a:t>It becomes clear why autistic learners might experience anxiety when we take account of what autism is. Autistic individuals have:</a:t>
            </a:r>
          </a:p>
          <a:p>
            <a:r>
              <a:rPr lang="en-GB" sz="1200" b="0" i="0" kern="1200" dirty="0">
                <a:solidFill>
                  <a:schemeClr val="tx1"/>
                </a:solidFill>
                <a:effectLst/>
                <a:latin typeface="+mn-lt"/>
                <a:ea typeface="+mn-ea"/>
                <a:cs typeface="+mn-cs"/>
              </a:rPr>
              <a:t>communication and social interaction difficulties</a:t>
            </a:r>
          </a:p>
          <a:p>
            <a:r>
              <a:rPr lang="en-GB" sz="1200" b="0" i="0" kern="1200" dirty="0">
                <a:solidFill>
                  <a:schemeClr val="tx1"/>
                </a:solidFill>
                <a:effectLst/>
                <a:latin typeface="+mn-lt"/>
                <a:ea typeface="+mn-ea"/>
                <a:cs typeface="+mn-cs"/>
              </a:rPr>
              <a:t>sensory processing differences</a:t>
            </a:r>
          </a:p>
          <a:p>
            <a:r>
              <a:rPr lang="en-GB" sz="1200" b="0" i="0" kern="1200" dirty="0">
                <a:solidFill>
                  <a:schemeClr val="tx1"/>
                </a:solidFill>
                <a:effectLst/>
                <a:latin typeface="+mn-lt"/>
                <a:ea typeface="+mn-ea"/>
                <a:cs typeface="+mn-cs"/>
              </a:rPr>
              <a:t>difficulties with social imagination and flexible thinking.</a:t>
            </a:r>
          </a:p>
          <a:p>
            <a:r>
              <a:rPr lang="en-GB" sz="1200" b="0" i="0" kern="1200" dirty="0">
                <a:solidFill>
                  <a:schemeClr val="tx1"/>
                </a:solidFill>
                <a:effectLst/>
                <a:latin typeface="+mn-lt"/>
                <a:ea typeface="+mn-ea"/>
                <a:cs typeface="+mn-cs"/>
              </a:rPr>
              <a:t>There are many reasons why autistic learners might experience higher levels of anxiety than their peers.</a:t>
            </a:r>
          </a:p>
          <a:p>
            <a:r>
              <a:rPr lang="en-GB" sz="1200" b="0" i="0" kern="1200" dirty="0">
                <a:solidFill>
                  <a:schemeClr val="tx1"/>
                </a:solidFill>
                <a:effectLst/>
                <a:latin typeface="+mn-lt"/>
                <a:ea typeface="+mn-ea"/>
                <a:cs typeface="+mn-cs"/>
              </a:rPr>
              <a:t>Ours is a confusing and unpredictable world.</a:t>
            </a:r>
          </a:p>
          <a:p>
            <a:r>
              <a:rPr lang="en-GB" sz="1200" b="0" i="0" kern="1200" dirty="0">
                <a:solidFill>
                  <a:schemeClr val="tx1"/>
                </a:solidFill>
                <a:effectLst/>
                <a:latin typeface="+mn-lt"/>
                <a:ea typeface="+mn-ea"/>
                <a:cs typeface="+mn-cs"/>
              </a:rPr>
              <a:t>Autistic learners’ daily experience may be confusing and unpredictable. Dealing with a series of unpredictable events or disrupted expectations can result in increased stress and anxiety.</a:t>
            </a:r>
          </a:p>
          <a:p>
            <a:r>
              <a:rPr lang="en-GB" sz="1200" b="0" i="0" kern="1200" dirty="0">
                <a:solidFill>
                  <a:schemeClr val="tx1"/>
                </a:solidFill>
                <a:effectLst/>
                <a:latin typeface="+mn-lt"/>
                <a:ea typeface="+mn-ea"/>
                <a:cs typeface="+mn-cs"/>
              </a:rPr>
              <a:t>Understanding people and social situations (social awareness).</a:t>
            </a:r>
          </a:p>
          <a:p>
            <a:r>
              <a:rPr lang="en-GB" sz="1200" b="0" i="0" kern="1200" dirty="0">
                <a:solidFill>
                  <a:schemeClr val="tx1"/>
                </a:solidFill>
                <a:effectLst/>
                <a:latin typeface="+mn-lt"/>
                <a:ea typeface="+mn-ea"/>
                <a:cs typeface="+mn-cs"/>
              </a:rPr>
              <a:t>Some learners may experience daily events and reactions of people as arbitrary and unexpected, meaning that life is likely to be experienced as random and scary.</a:t>
            </a:r>
          </a:p>
          <a:p>
            <a:r>
              <a:rPr lang="en-GB" sz="1200" b="0" i="0" kern="1200" dirty="0">
                <a:solidFill>
                  <a:schemeClr val="tx1"/>
                </a:solidFill>
                <a:effectLst/>
                <a:latin typeface="+mn-lt"/>
                <a:ea typeface="+mn-ea"/>
                <a:cs typeface="+mn-cs"/>
              </a:rPr>
              <a:t>Some learners who may be more socially aware might have the knowledge that they do not understand people the way that other children do, and they may realistically predict that they will make mistakes in interpreting emotions, situations or social rules and expectations. They might also be aware that they do not have effective strategies to manage when they experience the feeling of always ‘getting it wrong’.</a:t>
            </a:r>
          </a:p>
          <a:p>
            <a:r>
              <a:rPr lang="en-GB" sz="1200" b="0" i="0" kern="1200" dirty="0">
                <a:solidFill>
                  <a:schemeClr val="tx1"/>
                </a:solidFill>
                <a:effectLst/>
                <a:latin typeface="+mn-lt"/>
                <a:ea typeface="+mn-ea"/>
                <a:cs typeface="+mn-cs"/>
              </a:rPr>
              <a:t>Patterns of thinking – autistic learners can have thinking styles which focus on details rather than the bigger picture (weak central coherence). This thinking style may be linked to heightened experiences of anxiety. It is possible that those with a narrow focus in thinking may focus only on the detail of the ‘threat’ or ‘worry’ and fail to see the elements of the ‘big picture’ that might be reassuring.</a:t>
            </a:r>
          </a:p>
          <a:p>
            <a:r>
              <a:rPr lang="en-GB" sz="1200" b="0" i="0" kern="1200" dirty="0">
                <a:solidFill>
                  <a:schemeClr val="tx1"/>
                </a:solidFill>
                <a:effectLst/>
                <a:latin typeface="+mn-lt"/>
                <a:ea typeface="+mn-ea"/>
                <a:cs typeface="+mn-cs"/>
              </a:rPr>
              <a:t>Anxiety can manifest itself in a variety of observable behaviours, as well as internal experiences that will vary by developmental stage.</a:t>
            </a:r>
          </a:p>
          <a:p>
            <a:r>
              <a:rPr lang="en-GB" sz="1200" b="0" i="0" kern="1200" dirty="0">
                <a:solidFill>
                  <a:schemeClr val="tx1"/>
                </a:solidFill>
                <a:effectLst/>
                <a:latin typeface="+mn-lt"/>
                <a:ea typeface="+mn-ea"/>
                <a:cs typeface="+mn-cs"/>
              </a:rPr>
              <a:t>Some learners with more advanced language and social awareness may be able to express how they are feeling with words. Other children and young people with limited language, or even with advanced language, express their anxiety through behaviours. These behaviours should be interpreted as a sign of distress rather than thought of as ‘challenging’.</a:t>
            </a:r>
          </a:p>
          <a:p>
            <a:r>
              <a:rPr lang="en-GB" sz="1200" b="1" i="0" kern="1200" dirty="0">
                <a:solidFill>
                  <a:schemeClr val="tx1"/>
                </a:solidFill>
                <a:effectLst/>
                <a:latin typeface="+mn-lt"/>
                <a:ea typeface="+mn-ea"/>
                <a:cs typeface="+mn-cs"/>
              </a:rPr>
              <a:t>Common signs of anxiety</a:t>
            </a:r>
          </a:p>
          <a:p>
            <a:r>
              <a:rPr lang="en-GB" sz="1200" b="0" i="0" kern="1200" dirty="0">
                <a:solidFill>
                  <a:schemeClr val="tx1"/>
                </a:solidFill>
                <a:effectLst/>
                <a:latin typeface="+mn-lt"/>
                <a:ea typeface="+mn-ea"/>
                <a:cs typeface="+mn-cs"/>
              </a:rPr>
              <a:t>Some common signs of anxiety and distress might include noticeable:</a:t>
            </a:r>
          </a:p>
          <a:p>
            <a:r>
              <a:rPr lang="en-GB" sz="1200" b="0" i="0" kern="1200" dirty="0">
                <a:solidFill>
                  <a:schemeClr val="tx1"/>
                </a:solidFill>
                <a:effectLst/>
                <a:latin typeface="+mn-lt"/>
                <a:ea typeface="+mn-ea"/>
                <a:cs typeface="+mn-cs"/>
              </a:rPr>
              <a:t>physiological signs (e.g. pale, sweating, trembling, restlessness)</a:t>
            </a:r>
          </a:p>
          <a:p>
            <a:r>
              <a:rPr lang="en-GB" sz="1200" b="0" i="0" kern="1200" dirty="0">
                <a:solidFill>
                  <a:schemeClr val="tx1"/>
                </a:solidFill>
                <a:effectLst/>
                <a:latin typeface="+mn-lt"/>
                <a:ea typeface="+mn-ea"/>
                <a:cs typeface="+mn-cs"/>
              </a:rPr>
              <a:t>communication changes (e.g. increased or decreased chatting)</a:t>
            </a:r>
          </a:p>
          <a:p>
            <a:r>
              <a:rPr lang="en-GB" sz="1200" b="0" i="0" kern="1200" dirty="0">
                <a:solidFill>
                  <a:schemeClr val="tx1"/>
                </a:solidFill>
                <a:effectLst/>
                <a:latin typeface="+mn-lt"/>
                <a:ea typeface="+mn-ea"/>
                <a:cs typeface="+mn-cs"/>
              </a:rPr>
              <a:t>reports of physical symptoms (e.g. stomach ache, headache, nausea or muscle pain).</a:t>
            </a:r>
          </a:p>
          <a:p>
            <a:r>
              <a:rPr lang="en-GB" sz="1200" b="0" i="0" kern="1200" dirty="0">
                <a:solidFill>
                  <a:schemeClr val="tx1"/>
                </a:solidFill>
                <a:effectLst/>
                <a:latin typeface="+mn-lt"/>
                <a:ea typeface="+mn-ea"/>
                <a:cs typeface="+mn-cs"/>
              </a:rPr>
              <a:t>Autistic learners experiencing anxiety may have difficulty sleeping and concentrating and may have a sense of losing control or have repetitive thoughts about perceived threat. They may feel worry, irritability or distress.</a:t>
            </a:r>
          </a:p>
          <a:p>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17</a:t>
            </a:fld>
            <a:endParaRPr lang="en-GB"/>
          </a:p>
        </p:txBody>
      </p:sp>
    </p:spTree>
    <p:extLst>
      <p:ext uri="{BB962C8B-B14F-4D97-AF65-F5344CB8AC3E}">
        <p14:creationId xmlns:p14="http://schemas.microsoft.com/office/powerpoint/2010/main" val="3827513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Those around the learner may not pick up the signs that they are anxious until they see the more obvious signs listed in the stages below. The behaviours have been grouped broadly by the three developmental stages within Figure 12.</a:t>
            </a: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18</a:t>
            </a:fld>
            <a:endParaRPr lang="en-GB"/>
          </a:p>
        </p:txBody>
      </p:sp>
    </p:spTree>
    <p:extLst>
      <p:ext uri="{BB962C8B-B14F-4D97-AF65-F5344CB8AC3E}">
        <p14:creationId xmlns:p14="http://schemas.microsoft.com/office/powerpoint/2010/main" val="1442221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Anxiety build-up</a:t>
            </a:r>
          </a:p>
          <a:p>
            <a:r>
              <a:rPr lang="en-GB" sz="1200" b="0" i="0" kern="1200" dirty="0">
                <a:solidFill>
                  <a:schemeClr val="tx1"/>
                </a:solidFill>
                <a:effectLst/>
                <a:latin typeface="+mn-lt"/>
                <a:ea typeface="+mn-ea"/>
                <a:cs typeface="+mn-cs"/>
              </a:rPr>
              <a:t>As anxiety increases, a learner is less able to connect to their coping strategies or to their problem-solving skills and is therefore likely to become more inflexible than their normal presentation. An anxious autistic learner might well be avoidant and may appear oppositional when invited to try new experiences; refusing these experiences might be perceived as keeping themselves safe and less vulnerable than venturing into the unknown.</a:t>
            </a:r>
          </a:p>
          <a:p>
            <a:r>
              <a:rPr lang="en-GB" sz="1200" b="1" i="0" kern="1200" dirty="0">
                <a:solidFill>
                  <a:schemeClr val="tx1"/>
                </a:solidFill>
                <a:effectLst/>
                <a:latin typeface="+mn-lt"/>
                <a:ea typeface="+mn-ea"/>
                <a:cs typeface="+mn-cs"/>
              </a:rPr>
              <a:t>Supporting autistic learners with social anxiety</a:t>
            </a:r>
          </a:p>
          <a:p>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19</a:t>
            </a:fld>
            <a:endParaRPr lang="en-GB"/>
          </a:p>
        </p:txBody>
      </p:sp>
    </p:spTree>
    <p:extLst>
      <p:ext uri="{BB962C8B-B14F-4D97-AF65-F5344CB8AC3E}">
        <p14:creationId xmlns:p14="http://schemas.microsoft.com/office/powerpoint/2010/main" val="4147427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Reflective log, page 13</a:t>
            </a:r>
          </a:p>
        </p:txBody>
      </p:sp>
      <p:sp>
        <p:nvSpPr>
          <p:cNvPr id="4" name="Slide Number Placeholder 3"/>
          <p:cNvSpPr>
            <a:spLocks noGrp="1"/>
          </p:cNvSpPr>
          <p:nvPr>
            <p:ph type="sldNum" sz="quarter" idx="10"/>
          </p:nvPr>
        </p:nvSpPr>
        <p:spPr/>
        <p:txBody>
          <a:bodyPr/>
          <a:lstStyle/>
          <a:p>
            <a:fld id="{96DBD324-5F1C-447A-9673-ED2EAA12B90E}" type="slidenum">
              <a:rPr lang="en-GB" smtClean="0"/>
              <a:t>20</a:t>
            </a:fld>
            <a:endParaRPr lang="en-GB"/>
          </a:p>
        </p:txBody>
      </p:sp>
    </p:spTree>
    <p:extLst>
      <p:ext uri="{BB962C8B-B14F-4D97-AF65-F5344CB8AC3E}">
        <p14:creationId xmlns:p14="http://schemas.microsoft.com/office/powerpoint/2010/main" val="68337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module and this supporting programme</a:t>
            </a:r>
            <a:r>
              <a:rPr lang="en-GB" baseline="0" dirty="0"/>
              <a:t> for reflection is split into seven sections: </a:t>
            </a:r>
          </a:p>
          <a:p>
            <a:endParaRPr lang="en-GB" baseline="0" dirty="0"/>
          </a:p>
          <a:p>
            <a:pPr marL="514350" indent="-514350">
              <a:buAutoNum type="arabicPeriod"/>
            </a:pPr>
            <a:r>
              <a:rPr lang="en-GB" dirty="0">
                <a:solidFill>
                  <a:srgbClr val="33CCCC"/>
                </a:solidFill>
              </a:rPr>
              <a:t>Terminology</a:t>
            </a:r>
          </a:p>
          <a:p>
            <a:pPr marL="514350" indent="-514350">
              <a:buAutoNum type="arabicPeriod"/>
            </a:pPr>
            <a:r>
              <a:rPr lang="en-GB" b="0" dirty="0">
                <a:solidFill>
                  <a:srgbClr val="33CCCC"/>
                </a:solidFill>
              </a:rPr>
              <a:t>The Scottish context for autism and inclusion</a:t>
            </a:r>
          </a:p>
          <a:p>
            <a:pPr marL="514350" indent="-514350">
              <a:buAutoNum type="arabicPeriod"/>
            </a:pPr>
            <a:r>
              <a:rPr lang="en-GB" dirty="0">
                <a:solidFill>
                  <a:srgbClr val="33CCCC"/>
                </a:solidFill>
              </a:rPr>
              <a:t>Understanding Autism</a:t>
            </a:r>
          </a:p>
          <a:p>
            <a:pPr marL="514350" indent="-514350">
              <a:buAutoNum type="arabicPeriod"/>
            </a:pPr>
            <a:r>
              <a:rPr lang="en-GB" dirty="0">
                <a:solidFill>
                  <a:srgbClr val="33CCCC"/>
                </a:solidFill>
              </a:rPr>
              <a:t>Assessment and Monitoring </a:t>
            </a:r>
          </a:p>
          <a:p>
            <a:pPr marL="514350" indent="-514350">
              <a:buAutoNum type="arabicPeriod"/>
            </a:pPr>
            <a:r>
              <a:rPr lang="en-GB" dirty="0">
                <a:solidFill>
                  <a:srgbClr val="33CCCC"/>
                </a:solidFill>
              </a:rPr>
              <a:t>Supporting Learners and Families</a:t>
            </a:r>
          </a:p>
          <a:p>
            <a:pPr marL="514350" indent="-514350">
              <a:buAutoNum type="arabicPeriod"/>
            </a:pPr>
            <a:r>
              <a:rPr lang="en-GB" dirty="0">
                <a:solidFill>
                  <a:srgbClr val="33CCCC"/>
                </a:solidFill>
              </a:rPr>
              <a:t>Social and Emotional Wellbeing</a:t>
            </a:r>
          </a:p>
          <a:p>
            <a:pPr marL="514350" indent="-514350">
              <a:buAutoNum type="arabicPeriod"/>
            </a:pPr>
            <a:r>
              <a:rPr lang="en-GB" dirty="0">
                <a:solidFill>
                  <a:srgbClr val="33CCCC"/>
                </a:solidFill>
              </a:rPr>
              <a:t>Transitions</a:t>
            </a:r>
          </a:p>
          <a:p>
            <a:endParaRPr lang="en-GB" baseline="0" dirty="0"/>
          </a:p>
          <a:p>
            <a:r>
              <a:rPr lang="en-GB" baseline="0" dirty="0"/>
              <a:t>Today we will explore the third section of the module, Understanding Autism.</a:t>
            </a: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2</a:t>
            </a:fld>
            <a:endParaRPr lang="en-GB"/>
          </a:p>
        </p:txBody>
      </p:sp>
    </p:spTree>
    <p:extLst>
      <p:ext uri="{BB962C8B-B14F-4D97-AF65-F5344CB8AC3E}">
        <p14:creationId xmlns:p14="http://schemas.microsoft.com/office/powerpoint/2010/main" val="369848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Tasks for completion between this session and next.  4-6 weeks between each group learning session is optimal. </a:t>
            </a:r>
          </a:p>
          <a:p>
            <a:endParaRPr lang="en-GB" dirty="0"/>
          </a:p>
        </p:txBody>
      </p:sp>
      <p:sp>
        <p:nvSpPr>
          <p:cNvPr id="4" name="Slide Number Placeholder 3"/>
          <p:cNvSpPr>
            <a:spLocks noGrp="1"/>
          </p:cNvSpPr>
          <p:nvPr>
            <p:ph type="sldNum" sz="quarter" idx="5"/>
          </p:nvPr>
        </p:nvSpPr>
        <p:spPr/>
        <p:txBody>
          <a:bodyPr/>
          <a:lstStyle/>
          <a:p>
            <a:fld id="{FA4FE32C-DA86-4821-9291-8F4D4AA94155}" type="slidenum">
              <a:rPr lang="en-GB" smtClean="0"/>
              <a:t>21</a:t>
            </a:fld>
            <a:endParaRPr lang="en-GB"/>
          </a:p>
        </p:txBody>
      </p:sp>
    </p:spTree>
    <p:extLst>
      <p:ext uri="{BB962C8B-B14F-4D97-AF65-F5344CB8AC3E}">
        <p14:creationId xmlns:p14="http://schemas.microsoft.com/office/powerpoint/2010/main" val="1674833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session, we will explore the section Assessment and Monitoring. </a:t>
            </a:r>
          </a:p>
        </p:txBody>
      </p:sp>
      <p:sp>
        <p:nvSpPr>
          <p:cNvPr id="4" name="Slide Number Placeholder 3"/>
          <p:cNvSpPr>
            <a:spLocks noGrp="1"/>
          </p:cNvSpPr>
          <p:nvPr>
            <p:ph type="sldNum" sz="quarter" idx="10"/>
          </p:nvPr>
        </p:nvSpPr>
        <p:spPr/>
        <p:txBody>
          <a:bodyPr/>
          <a:lstStyle/>
          <a:p>
            <a:fld id="{96DBD324-5F1C-447A-9673-ED2EAA12B90E}" type="slidenum">
              <a:rPr lang="en-GB" smtClean="0"/>
              <a:t>22</a:t>
            </a:fld>
            <a:endParaRPr lang="en-GB"/>
          </a:p>
        </p:txBody>
      </p:sp>
    </p:spTree>
    <p:extLst>
      <p:ext uri="{BB962C8B-B14F-4D97-AF65-F5344CB8AC3E}">
        <p14:creationId xmlns:p14="http://schemas.microsoft.com/office/powerpoint/2010/main" val="2040012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is a back cover page in </a:t>
            </a:r>
            <a:r>
              <a:rPr lang="en-GB" b="1" dirty="0"/>
              <a:t>blue</a:t>
            </a:r>
            <a:r>
              <a:rPr lang="en-GB" dirty="0"/>
              <a:t>. You</a:t>
            </a:r>
            <a:r>
              <a:rPr lang="en-GB" baseline="0" dirty="0"/>
              <a:t> may edit the address if needed only. It can only be once and at the end of the PowerPoint presentation. </a:t>
            </a:r>
            <a:r>
              <a:rPr lang="en-US" dirty="0"/>
              <a:t>Use the corresponding</a:t>
            </a:r>
            <a:r>
              <a:rPr lang="en-US" baseline="0" dirty="0"/>
              <a:t> </a:t>
            </a:r>
            <a:r>
              <a:rPr lang="en-US" b="1" baseline="0" dirty="0"/>
              <a:t>blue</a:t>
            </a:r>
            <a:r>
              <a:rPr lang="en-US" baseline="0" dirty="0"/>
              <a:t> internal and back pages if you are using this page. </a:t>
            </a:r>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23</a:t>
            </a:fld>
            <a:endParaRPr lang="en-GB"/>
          </a:p>
        </p:txBody>
      </p:sp>
    </p:spTree>
    <p:extLst>
      <p:ext uri="{BB962C8B-B14F-4D97-AF65-F5344CB8AC3E}">
        <p14:creationId xmlns:p14="http://schemas.microsoft.com/office/powerpoint/2010/main" val="832100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the subsections, included within the section on Understanding Autism: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228600" algn="l" rtl="0" eaLnBrk="1" fontAlgn="t" latinLnBrk="0" hangingPunct="1">
              <a:spcBef>
                <a:spcPts val="0"/>
              </a:spcBef>
              <a:spcAft>
                <a:spcPts val="0"/>
              </a:spcAft>
            </a:pPr>
            <a:r>
              <a:rPr lang="en-GB" sz="1800" b="0" i="0" u="none" strike="noStrike" kern="1200" dirty="0">
                <a:solidFill>
                  <a:srgbClr val="33CCCC"/>
                </a:solidFill>
                <a:effectLst/>
                <a:latin typeface="Calibri" panose="020F0502020204030204" pitchFamily="34" charset="0"/>
              </a:rPr>
              <a:t>3.1 What</a:t>
            </a:r>
            <a:r>
              <a:rPr lang="en-GB" sz="1800" b="0" i="0" u="none" strike="noStrike" kern="1200" baseline="0" dirty="0">
                <a:solidFill>
                  <a:srgbClr val="33CCCC"/>
                </a:solidFill>
                <a:effectLst/>
                <a:latin typeface="Calibri" panose="020F0502020204030204" pitchFamily="34" charset="0"/>
              </a:rPr>
              <a:t> is autism?</a:t>
            </a:r>
            <a:endParaRPr lang="en-GB" sz="1800" b="0" i="0" u="none" strike="noStrike" dirty="0">
              <a:effectLst/>
              <a:latin typeface="Arial" panose="020B0604020202020204" pitchFamily="34" charset="0"/>
            </a:endParaRPr>
          </a:p>
          <a:p>
            <a:pPr marL="228600" algn="l" rtl="0" eaLnBrk="1" fontAlgn="t" latinLnBrk="0" hangingPunct="1">
              <a:spcBef>
                <a:spcPts val="0"/>
              </a:spcBef>
              <a:spcAft>
                <a:spcPts val="0"/>
              </a:spcAft>
            </a:pPr>
            <a:r>
              <a:rPr lang="en-GB" sz="1800" b="0" i="0" u="none" strike="noStrike" kern="1200" dirty="0">
                <a:solidFill>
                  <a:srgbClr val="33CCCC"/>
                </a:solidFill>
                <a:effectLst/>
                <a:latin typeface="Calibri" panose="020F0502020204030204" pitchFamily="34" charset="0"/>
              </a:rPr>
              <a:t>3.2</a:t>
            </a:r>
            <a:r>
              <a:rPr lang="en-GB" sz="1800" b="0" i="0" u="none" strike="noStrike" kern="1200" dirty="0">
                <a:solidFill>
                  <a:schemeClr val="tx1"/>
                </a:solidFill>
                <a:effectLst/>
                <a:latin typeface="Arial" panose="020B0604020202020204" pitchFamily="34" charset="0"/>
              </a:rPr>
              <a:t> </a:t>
            </a:r>
            <a:r>
              <a:rPr lang="en-GB" sz="1800" b="0" i="0" u="none" strike="noStrike" kern="1200" dirty="0">
                <a:solidFill>
                  <a:srgbClr val="33CCCC"/>
                </a:solidFill>
                <a:effectLst/>
                <a:latin typeface="Calibri" panose="020F0502020204030204" pitchFamily="34" charset="0"/>
              </a:rPr>
              <a:t>Cognitive theories - overview</a:t>
            </a:r>
            <a:endParaRPr lang="en-GB" sz="1800" b="0" i="0" u="none" strike="noStrike" dirty="0">
              <a:effectLst/>
              <a:latin typeface="Arial" panose="020B0604020202020204" pitchFamily="34" charset="0"/>
            </a:endParaRPr>
          </a:p>
          <a:p>
            <a:pPr marL="228600" algn="l" rtl="0" eaLnBrk="1" fontAlgn="t" latinLnBrk="0" hangingPunct="1">
              <a:spcBef>
                <a:spcPts val="0"/>
              </a:spcBef>
              <a:spcAft>
                <a:spcPts val="0"/>
              </a:spcAft>
            </a:pPr>
            <a:r>
              <a:rPr lang="en-GB" sz="1800" b="0" i="0" u="none" strike="noStrike" kern="1200" dirty="0">
                <a:solidFill>
                  <a:srgbClr val="33CCCC"/>
                </a:solidFill>
                <a:effectLst/>
                <a:latin typeface="Calibri" panose="020F0502020204030204" pitchFamily="34" charset="0"/>
              </a:rPr>
              <a:t>3.3</a:t>
            </a:r>
            <a:r>
              <a:rPr lang="en-GB" sz="1800" b="0" i="0" u="none" strike="noStrike" kern="1200" dirty="0">
                <a:solidFill>
                  <a:schemeClr val="tx1"/>
                </a:solidFill>
                <a:effectLst/>
                <a:latin typeface="Arial" panose="020B0604020202020204" pitchFamily="34" charset="0"/>
              </a:rPr>
              <a:t> </a:t>
            </a:r>
            <a:r>
              <a:rPr lang="en-GB" sz="1800" b="0" i="0" u="none" strike="noStrike" kern="1200" dirty="0">
                <a:solidFill>
                  <a:srgbClr val="33CCCC"/>
                </a:solidFill>
                <a:effectLst/>
                <a:latin typeface="Calibri" panose="020F0502020204030204" pitchFamily="34" charset="0"/>
              </a:rPr>
              <a:t>Communication</a:t>
            </a:r>
            <a:r>
              <a:rPr lang="en-GB" sz="1800" b="0" i="0" u="none" strike="noStrike" kern="1200" baseline="0" dirty="0">
                <a:solidFill>
                  <a:srgbClr val="33CCCC"/>
                </a:solidFill>
                <a:effectLst/>
                <a:latin typeface="Calibri" panose="020F0502020204030204" pitchFamily="34" charset="0"/>
              </a:rPr>
              <a:t> and autism</a:t>
            </a:r>
            <a:endParaRPr lang="en-GB" sz="1800" b="0" i="0" u="none" strike="noStrike" dirty="0">
              <a:effectLst/>
              <a:latin typeface="Arial" panose="020B0604020202020204" pitchFamily="34" charset="0"/>
            </a:endParaRPr>
          </a:p>
          <a:p>
            <a:pPr marL="228600" algn="l" rtl="0" eaLnBrk="1" fontAlgn="t" latinLnBrk="0" hangingPunct="1">
              <a:spcBef>
                <a:spcPts val="0"/>
              </a:spcBef>
              <a:spcAft>
                <a:spcPts val="0"/>
              </a:spcAft>
            </a:pPr>
            <a:r>
              <a:rPr lang="en-GB" sz="1800" b="0" i="0" u="none" strike="noStrike" kern="1200" dirty="0">
                <a:solidFill>
                  <a:srgbClr val="33CCCC"/>
                </a:solidFill>
                <a:effectLst/>
                <a:latin typeface="Calibri" panose="020F0502020204030204" pitchFamily="34" charset="0"/>
              </a:rPr>
              <a:t>3.4</a:t>
            </a:r>
            <a:r>
              <a:rPr lang="en-GB" sz="1800" b="0" i="0" u="none" strike="noStrike" kern="1200" dirty="0">
                <a:solidFill>
                  <a:schemeClr val="tx1"/>
                </a:solidFill>
                <a:effectLst/>
                <a:latin typeface="Arial" panose="020B0604020202020204" pitchFamily="34" charset="0"/>
              </a:rPr>
              <a:t> </a:t>
            </a:r>
            <a:r>
              <a:rPr lang="en-GB" sz="1800" b="0" i="0" u="none" strike="noStrike" kern="1200" dirty="0">
                <a:solidFill>
                  <a:srgbClr val="33CCCC"/>
                </a:solidFill>
                <a:effectLst/>
                <a:latin typeface="Calibri" panose="020F0502020204030204" pitchFamily="34" charset="0"/>
              </a:rPr>
              <a:t>Supporting</a:t>
            </a:r>
            <a:r>
              <a:rPr lang="en-GB" sz="1800" b="0" i="0" u="none" strike="noStrike" kern="1200" baseline="0" dirty="0">
                <a:solidFill>
                  <a:srgbClr val="33CCCC"/>
                </a:solidFill>
                <a:effectLst/>
                <a:latin typeface="Calibri" panose="020F0502020204030204" pitchFamily="34" charset="0"/>
              </a:rPr>
              <a:t> communication</a:t>
            </a:r>
            <a:endParaRPr lang="en-GB" sz="1800" b="0" i="0" u="none" strike="noStrike" dirty="0">
              <a:effectLst/>
              <a:latin typeface="Arial" panose="020B0604020202020204" pitchFamily="34" charset="0"/>
            </a:endParaRPr>
          </a:p>
          <a:p>
            <a:pPr marL="228600" algn="l" rtl="0" eaLnBrk="1" fontAlgn="t" latinLnBrk="0" hangingPunct="1">
              <a:spcBef>
                <a:spcPts val="0"/>
              </a:spcBef>
              <a:spcAft>
                <a:spcPts val="0"/>
              </a:spcAft>
            </a:pPr>
            <a:r>
              <a:rPr lang="en-GB" sz="1800" b="0" i="0" u="none" strike="noStrike" kern="1200" dirty="0">
                <a:solidFill>
                  <a:srgbClr val="33CCCC"/>
                </a:solidFill>
                <a:effectLst/>
                <a:latin typeface="Calibri" panose="020F0502020204030204" pitchFamily="34" charset="0"/>
              </a:rPr>
              <a:t>3.5</a:t>
            </a:r>
            <a:r>
              <a:rPr lang="en-GB" sz="1800" b="0" i="0" u="none" strike="noStrike" kern="1200" dirty="0">
                <a:solidFill>
                  <a:schemeClr val="tx1"/>
                </a:solidFill>
                <a:effectLst/>
                <a:latin typeface="Arial" panose="020B0604020202020204" pitchFamily="34" charset="0"/>
              </a:rPr>
              <a:t> </a:t>
            </a:r>
            <a:r>
              <a:rPr lang="en-GB" sz="1800" b="0" i="0" u="none" strike="noStrike" kern="1200" dirty="0">
                <a:solidFill>
                  <a:srgbClr val="33CCCC"/>
                </a:solidFill>
                <a:effectLst/>
                <a:latin typeface="Calibri" panose="020F0502020204030204" pitchFamily="34" charset="0"/>
              </a:rPr>
              <a:t>Environment</a:t>
            </a:r>
            <a:endParaRPr lang="en-GB" sz="1800" b="0" i="0" u="none" strike="noStrike" dirty="0">
              <a:effectLst/>
              <a:latin typeface="Arial" panose="020B0604020202020204" pitchFamily="34" charset="0"/>
            </a:endParaRPr>
          </a:p>
          <a:p>
            <a:pPr marL="228600" algn="l" rtl="0" eaLnBrk="1" fontAlgn="t" latinLnBrk="0" hangingPunct="1">
              <a:spcBef>
                <a:spcPts val="0"/>
              </a:spcBef>
              <a:spcAft>
                <a:spcPts val="0"/>
              </a:spcAft>
            </a:pPr>
            <a:r>
              <a:rPr lang="en-GB" sz="1800" b="0" i="0" u="none" strike="noStrike" kern="1200" dirty="0">
                <a:solidFill>
                  <a:srgbClr val="33CCCC"/>
                </a:solidFill>
                <a:effectLst/>
                <a:latin typeface="Calibri" panose="020F0502020204030204" pitchFamily="34" charset="0"/>
                <a:ea typeface="Times New Roman" panose="02020603050405020304" pitchFamily="18" charset="0"/>
                <a:cs typeface="Times New Roman" panose="02020603050405020304" pitchFamily="18" charset="0"/>
              </a:rPr>
              <a:t>3.6</a:t>
            </a:r>
            <a:r>
              <a:rPr lang="en-GB" sz="1800" b="0" i="0" u="none" strike="noStrike" kern="1200" dirty="0">
                <a:solidFill>
                  <a:schemeClr val="tx1"/>
                </a:solidFill>
                <a:effectLst/>
                <a:latin typeface="Arial" panose="020B0604020202020204" pitchFamily="34" charset="0"/>
                <a:ea typeface="+mn-ea"/>
                <a:cs typeface="+mn-cs"/>
              </a:rPr>
              <a:t> </a:t>
            </a:r>
            <a:r>
              <a:rPr lang="en-GB" sz="1800" b="0" i="0" u="none" strike="noStrike" kern="1200" dirty="0">
                <a:solidFill>
                  <a:srgbClr val="33CCCC"/>
                </a:solidFill>
                <a:effectLst/>
                <a:latin typeface="Calibri" panose="020F0502020204030204" pitchFamily="34" charset="0"/>
                <a:ea typeface="Times New Roman" panose="02020603050405020304" pitchFamily="18" charset="0"/>
                <a:cs typeface="Times New Roman" panose="02020603050405020304" pitchFamily="18" charset="0"/>
              </a:rPr>
              <a:t>Sensory differences</a:t>
            </a:r>
            <a:endParaRPr lang="en-GB" sz="1800" b="0" i="0" u="none" strike="noStrike" dirty="0">
              <a:effectLst/>
              <a:latin typeface="Arial" panose="020B0604020202020204" pitchFamily="34" charset="0"/>
            </a:endParaRPr>
          </a:p>
          <a:p>
            <a:pPr marL="228600" algn="l" rtl="0" eaLnBrk="1" fontAlgn="t" latinLnBrk="0" hangingPunct="1">
              <a:spcBef>
                <a:spcPts val="0"/>
              </a:spcBef>
              <a:spcAft>
                <a:spcPts val="0"/>
              </a:spcAft>
            </a:pPr>
            <a:r>
              <a:rPr lang="en-GB" sz="1800" b="0" i="0" u="none" strike="noStrike" kern="1200" dirty="0">
                <a:solidFill>
                  <a:srgbClr val="33CCCC"/>
                </a:solidFill>
                <a:effectLst/>
                <a:latin typeface="Calibri" panose="020F0502020204030204" pitchFamily="34" charset="0"/>
                <a:ea typeface="Times New Roman" panose="02020603050405020304" pitchFamily="18" charset="0"/>
                <a:cs typeface="Times New Roman" panose="02020603050405020304" pitchFamily="18" charset="0"/>
              </a:rPr>
              <a:t>3.7</a:t>
            </a:r>
            <a:r>
              <a:rPr lang="en-GB" sz="1800" b="0" i="0" u="none" strike="noStrike" kern="1200" dirty="0">
                <a:solidFill>
                  <a:schemeClr val="tx1"/>
                </a:solidFill>
                <a:effectLst/>
                <a:latin typeface="Arial" panose="020B0604020202020204" pitchFamily="34" charset="0"/>
                <a:ea typeface="+mn-ea"/>
                <a:cs typeface="+mn-cs"/>
              </a:rPr>
              <a:t> </a:t>
            </a:r>
            <a:r>
              <a:rPr lang="en-GB" sz="1800" b="0" i="0" u="none" strike="noStrike" kern="1200" dirty="0">
                <a:solidFill>
                  <a:srgbClr val="33CCCC"/>
                </a:solidFill>
                <a:effectLst/>
                <a:latin typeface="Calibri" panose="020F0502020204030204" pitchFamily="34" charset="0"/>
                <a:ea typeface="Times New Roman" panose="02020603050405020304" pitchFamily="18" charset="0"/>
                <a:cs typeface="Times New Roman" panose="02020603050405020304" pitchFamily="18" charset="0"/>
              </a:rPr>
              <a:t>Supporting autistic learners in an educational setting</a:t>
            </a:r>
            <a:endParaRPr lang="en-GB" sz="1800" b="0" i="0" u="none" strike="noStrike" dirty="0">
              <a:effectLst/>
              <a:latin typeface="Arial" panose="020B0604020202020204" pitchFamily="34" charset="0"/>
            </a:endParaRPr>
          </a:p>
          <a:p>
            <a:pPr marL="228600" algn="l" rtl="0" eaLnBrk="1" fontAlgn="t" latinLnBrk="0" hangingPunct="1">
              <a:spcBef>
                <a:spcPts val="0"/>
              </a:spcBef>
              <a:spcAft>
                <a:spcPts val="0"/>
              </a:spcAft>
            </a:pPr>
            <a:r>
              <a:rPr lang="en-GB" sz="1800" b="0" i="0" u="none" strike="noStrike" kern="1200" dirty="0">
                <a:solidFill>
                  <a:srgbClr val="33CCCC"/>
                </a:solidFill>
                <a:effectLst/>
                <a:latin typeface="Calibri" panose="020F0502020204030204" pitchFamily="34" charset="0"/>
                <a:ea typeface="Times New Roman" panose="02020603050405020304" pitchFamily="18" charset="0"/>
                <a:cs typeface="Times New Roman" panose="02020603050405020304" pitchFamily="18" charset="0"/>
              </a:rPr>
              <a:t>3.8</a:t>
            </a:r>
            <a:r>
              <a:rPr lang="en-GB" sz="1800" b="0" i="0" u="none" strike="noStrike" kern="1200" dirty="0">
                <a:solidFill>
                  <a:schemeClr val="tx1"/>
                </a:solidFill>
                <a:effectLst/>
                <a:latin typeface="Arial" panose="020B0604020202020204" pitchFamily="34" charset="0"/>
                <a:ea typeface="+mn-ea"/>
                <a:cs typeface="+mn-cs"/>
              </a:rPr>
              <a:t> </a:t>
            </a:r>
            <a:r>
              <a:rPr lang="en-GB" sz="1800" b="0" i="0" u="none" strike="noStrike" kern="1200" dirty="0">
                <a:solidFill>
                  <a:srgbClr val="33CCCC"/>
                </a:solidFill>
                <a:effectLst/>
                <a:latin typeface="Calibri" panose="020F0502020204030204" pitchFamily="34" charset="0"/>
                <a:ea typeface="Times New Roman" panose="02020603050405020304" pitchFamily="18" charset="0"/>
                <a:cs typeface="Times New Roman" panose="02020603050405020304" pitchFamily="18" charset="0"/>
              </a:rPr>
              <a:t>Autism and anxiety</a:t>
            </a:r>
            <a:endParaRPr lang="en-GB" sz="1800" b="0" i="0" u="none" strike="noStrike"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A4FE32C-DA86-4821-9291-8F4D4AA94155}" type="slidenum">
              <a:rPr lang="en-GB" smtClean="0"/>
              <a:t>3</a:t>
            </a:fld>
            <a:endParaRPr lang="en-GB"/>
          </a:p>
        </p:txBody>
      </p:sp>
    </p:spTree>
    <p:extLst>
      <p:ext uri="{BB962C8B-B14F-4D97-AF65-F5344CB8AC3E}">
        <p14:creationId xmlns:p14="http://schemas.microsoft.com/office/powerpoint/2010/main" val="3172050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The word 'spectrum'</a:t>
            </a:r>
          </a:p>
          <a:p>
            <a:r>
              <a:rPr lang="en-GB" sz="1200" b="0" i="0" kern="1200" dirty="0">
                <a:solidFill>
                  <a:schemeClr val="tx1"/>
                </a:solidFill>
                <a:effectLst/>
                <a:latin typeface="+mn-lt"/>
                <a:ea typeface="+mn-ea"/>
                <a:cs typeface="+mn-cs"/>
              </a:rPr>
              <a:t>The word ‘spectrum’ emphasises the variation amongst autistic people, with individuals having a unique pattern of strengths and difficulties. People on the autism spectrum have a range of intellectual abilities and will present differently depending on their developmental stage and sex. People on the autism spectrum will have a range of strengths and challenges and some will require a high level of need for support, while others will have more subtle difficulties that may still require support. People on the autism spectrum will also have individual differences in the range of their strengths and talents.</a:t>
            </a:r>
          </a:p>
          <a:p>
            <a:r>
              <a:rPr lang="en-GB" sz="1200" b="1" i="0" kern="1200" dirty="0">
                <a:solidFill>
                  <a:schemeClr val="tx1"/>
                </a:solidFill>
                <a:effectLst/>
                <a:latin typeface="+mn-lt"/>
                <a:ea typeface="+mn-ea"/>
                <a:cs typeface="+mn-cs"/>
              </a:rPr>
              <a:t>The definition of autism</a:t>
            </a:r>
          </a:p>
          <a:p>
            <a:r>
              <a:rPr lang="en-GB" sz="1200" b="0" i="0" kern="1200" dirty="0">
                <a:solidFill>
                  <a:schemeClr val="tx1"/>
                </a:solidFill>
                <a:effectLst/>
                <a:latin typeface="+mn-lt"/>
                <a:ea typeface="+mn-ea"/>
                <a:cs typeface="+mn-cs"/>
              </a:rPr>
              <a:t>Autism is a lifelong neurodevelopmental difference. This means it is a condition that affects the development of the brain. Autism affects the way a person communicates and interacts with others, how information is processed and how the person makes sense of the world.</a:t>
            </a:r>
          </a:p>
          <a:p>
            <a:r>
              <a:rPr lang="en-GB" sz="1200" b="0" i="0" kern="1200" dirty="0">
                <a:solidFill>
                  <a:schemeClr val="tx1"/>
                </a:solidFill>
                <a:effectLst/>
                <a:latin typeface="+mn-lt"/>
                <a:ea typeface="+mn-ea"/>
                <a:cs typeface="+mn-cs"/>
              </a:rPr>
              <a:t>The human population is highly diverse. Within the autistic population, there is also a great deal of diversity, and autism manifests differently from person to person.</a:t>
            </a:r>
          </a:p>
          <a:p>
            <a:r>
              <a:rPr lang="en-GB" sz="1200" b="0" i="0" kern="1200" dirty="0">
                <a:solidFill>
                  <a:schemeClr val="tx1"/>
                </a:solidFill>
                <a:effectLst/>
                <a:latin typeface="+mn-lt"/>
                <a:ea typeface="+mn-ea"/>
                <a:cs typeface="+mn-cs"/>
              </a:rPr>
              <a:t>For children and young people, there is a reciprocal relationship between the autistic learner and the environment – this includes the physical environment and the people around them. With appropriate understanding and adjustments, autistic people can flourish.</a:t>
            </a:r>
          </a:p>
          <a:p>
            <a:r>
              <a:rPr lang="en-GB" sz="1200" b="0" i="0" kern="1200" dirty="0">
                <a:solidFill>
                  <a:schemeClr val="tx1"/>
                </a:solidFill>
                <a:effectLst/>
                <a:latin typeface="+mn-lt"/>
                <a:ea typeface="+mn-ea"/>
                <a:cs typeface="+mn-cs"/>
              </a:rPr>
              <a:t>Autism is not a linear scale running from 'high functioning' to 'low functioning', which are unhelpful terms. Instead, autism varies in several different ways – sensory differences, levels of anxiety, social skills and executive functions all vary both from person to person and from time to time. Look at this </a:t>
            </a:r>
            <a:r>
              <a:rPr lang="en-GB" sz="1200" b="1" i="0" u="sng" kern="1200" dirty="0">
                <a:solidFill>
                  <a:schemeClr val="tx1"/>
                </a:solidFill>
                <a:effectLst/>
                <a:latin typeface="+mn-lt"/>
                <a:ea typeface="+mn-ea"/>
                <a:cs typeface="+mn-cs"/>
                <a:hlinkClick r:id="rId3"/>
              </a:rPr>
              <a:t>short comic strip</a:t>
            </a:r>
            <a:r>
              <a:rPr lang="en-GB" sz="1200" b="0" i="0" kern="1200" dirty="0">
                <a:solidFill>
                  <a:schemeClr val="tx1"/>
                </a:solidFill>
                <a:effectLst/>
                <a:latin typeface="+mn-lt"/>
                <a:ea typeface="+mn-ea"/>
                <a:cs typeface="+mn-cs"/>
              </a:rPr>
              <a:t>[Tip: hold Ctrl and click a link to open it in a new tab. (</a:t>
            </a:r>
            <a:r>
              <a:rPr lang="en-GB" sz="1200" b="1" i="0" u="none" strike="noStrike" kern="1200" dirty="0">
                <a:solidFill>
                  <a:schemeClr val="tx1"/>
                </a:solidFill>
                <a:effectLst/>
                <a:latin typeface="+mn-lt"/>
                <a:ea typeface="+mn-ea"/>
                <a:cs typeface="+mn-cs"/>
                <a:hlinkClick r:id="rId4"/>
              </a:rPr>
              <a:t>Hide tip</a:t>
            </a:r>
            <a:r>
              <a:rPr lang="en-GB" sz="1200" b="0" i="0" kern="1200" dirty="0">
                <a:solidFill>
                  <a:schemeClr val="tx1"/>
                </a:solidFill>
                <a:effectLst/>
                <a:latin typeface="+mn-lt"/>
                <a:ea typeface="+mn-ea"/>
                <a:cs typeface="+mn-cs"/>
              </a:rPr>
              <a:t>)] that provides one explanation of autism. A printable PDF version of the comic strip is available through the link.</a:t>
            </a:r>
          </a:p>
          <a:p>
            <a:r>
              <a:rPr lang="en-GB" sz="1200" b="1" i="0" kern="1200" dirty="0">
                <a:solidFill>
                  <a:schemeClr val="tx1"/>
                </a:solidFill>
                <a:effectLst/>
                <a:latin typeface="+mn-lt"/>
                <a:ea typeface="+mn-ea"/>
                <a:cs typeface="+mn-cs"/>
              </a:rPr>
              <a:t>Prevalence of autism</a:t>
            </a:r>
          </a:p>
          <a:p>
            <a:r>
              <a:rPr lang="en-GB" sz="1200" b="0" i="0" kern="1200" dirty="0">
                <a:solidFill>
                  <a:schemeClr val="tx1"/>
                </a:solidFill>
                <a:effectLst/>
                <a:latin typeface="+mn-lt"/>
                <a:ea typeface="+mn-ea"/>
                <a:cs typeface="+mn-cs"/>
              </a:rPr>
              <a:t>Autism affects around 1.03% of the Scottish population (McKay et al., 2018).</a:t>
            </a:r>
          </a:p>
          <a:p>
            <a:r>
              <a:rPr lang="en-GB" sz="1200" b="0" i="0" kern="1200" dirty="0">
                <a:solidFill>
                  <a:schemeClr val="tx1"/>
                </a:solidFill>
                <a:effectLst/>
                <a:latin typeface="+mn-lt"/>
                <a:ea typeface="+mn-ea"/>
                <a:cs typeface="+mn-cs"/>
              </a:rPr>
              <a:t>There are some groups where autism is under-recognised, for example:</a:t>
            </a:r>
          </a:p>
          <a:p>
            <a:r>
              <a:rPr lang="en-GB" sz="1200" b="0" i="0" kern="1200" dirty="0">
                <a:solidFill>
                  <a:schemeClr val="tx1"/>
                </a:solidFill>
                <a:effectLst/>
                <a:latin typeface="+mn-lt"/>
                <a:ea typeface="+mn-ea"/>
                <a:cs typeface="+mn-cs"/>
              </a:rPr>
              <a:t>females</a:t>
            </a:r>
          </a:p>
          <a:p>
            <a:r>
              <a:rPr lang="en-GB" sz="1200" b="0" i="0" kern="1200" dirty="0">
                <a:solidFill>
                  <a:schemeClr val="tx1"/>
                </a:solidFill>
                <a:effectLst/>
                <a:latin typeface="+mn-lt"/>
                <a:ea typeface="+mn-ea"/>
                <a:cs typeface="+mn-cs"/>
              </a:rPr>
              <a:t>black and minority ethnic children and young people</a:t>
            </a:r>
          </a:p>
          <a:p>
            <a:r>
              <a:rPr lang="en-GB" sz="1200" b="0" i="0" kern="1200" dirty="0">
                <a:solidFill>
                  <a:schemeClr val="tx1"/>
                </a:solidFill>
                <a:effectLst/>
                <a:latin typeface="+mn-lt"/>
                <a:ea typeface="+mn-ea"/>
                <a:cs typeface="+mn-cs"/>
              </a:rPr>
              <a:t>children and young people living in poverty</a:t>
            </a:r>
          </a:p>
          <a:p>
            <a:r>
              <a:rPr lang="en-GB" sz="1200" b="0" i="0" kern="1200" dirty="0">
                <a:solidFill>
                  <a:schemeClr val="tx1"/>
                </a:solidFill>
                <a:effectLst/>
                <a:latin typeface="+mn-lt"/>
                <a:ea typeface="+mn-ea"/>
                <a:cs typeface="+mn-cs"/>
              </a:rPr>
              <a:t>children and young people who are referred for autism assessments, because they have similar presentations, and do not receive a diagnosis of autism. However, they are still entitled to and require their needs to be met.</a:t>
            </a:r>
          </a:p>
          <a:p>
            <a:r>
              <a:rPr lang="en-GB" sz="1200" b="1" i="0" kern="1200" dirty="0">
                <a:solidFill>
                  <a:schemeClr val="tx1"/>
                </a:solidFill>
                <a:effectLst/>
                <a:latin typeface="+mn-lt"/>
                <a:ea typeface="+mn-ea"/>
                <a:cs typeface="+mn-cs"/>
              </a:rPr>
              <a:t>What is core to autism?</a:t>
            </a:r>
          </a:p>
          <a:p>
            <a:r>
              <a:rPr lang="en-GB" sz="1200" b="0" i="0" kern="1200" dirty="0">
                <a:solidFill>
                  <a:schemeClr val="tx1"/>
                </a:solidFill>
                <a:effectLst/>
                <a:latin typeface="+mn-lt"/>
                <a:ea typeface="+mn-ea"/>
                <a:cs typeface="+mn-cs"/>
              </a:rPr>
              <a:t>There are four characteristics core to autism:</a:t>
            </a:r>
          </a:p>
          <a:p>
            <a:r>
              <a:rPr lang="en-GB" sz="1200" b="0" i="0" kern="1200" dirty="0">
                <a:solidFill>
                  <a:schemeClr val="tx1"/>
                </a:solidFill>
                <a:effectLst/>
                <a:latin typeface="+mn-lt"/>
                <a:ea typeface="+mn-ea"/>
                <a:cs typeface="+mn-cs"/>
              </a:rPr>
              <a:t>communication differences</a:t>
            </a:r>
          </a:p>
          <a:p>
            <a:r>
              <a:rPr lang="en-GB" sz="1200" b="0" i="0" kern="1200" dirty="0">
                <a:solidFill>
                  <a:schemeClr val="tx1"/>
                </a:solidFill>
                <a:effectLst/>
                <a:latin typeface="+mn-lt"/>
                <a:ea typeface="+mn-ea"/>
                <a:cs typeface="+mn-cs"/>
              </a:rPr>
              <a:t>sensory differences</a:t>
            </a:r>
          </a:p>
          <a:p>
            <a:r>
              <a:rPr lang="en-GB" sz="1200" b="0" i="0" kern="1200" dirty="0">
                <a:solidFill>
                  <a:schemeClr val="tx1"/>
                </a:solidFill>
                <a:effectLst/>
                <a:latin typeface="+mn-lt"/>
                <a:ea typeface="+mn-ea"/>
                <a:cs typeface="+mn-cs"/>
              </a:rPr>
              <a:t>thinking difference</a:t>
            </a:r>
          </a:p>
          <a:p>
            <a:r>
              <a:rPr lang="en-GB" sz="1200" b="0" i="0" kern="1200" dirty="0">
                <a:solidFill>
                  <a:schemeClr val="tx1"/>
                </a:solidFill>
                <a:effectLst/>
                <a:latin typeface="+mn-lt"/>
                <a:ea typeface="+mn-ea"/>
                <a:cs typeface="+mn-cs"/>
              </a:rPr>
              <a:t>impact of environment.</a:t>
            </a:r>
          </a:p>
          <a:p>
            <a:r>
              <a:rPr lang="en-GB" sz="1200" b="0" i="0" kern="1200" dirty="0">
                <a:solidFill>
                  <a:schemeClr val="tx1"/>
                </a:solidFill>
                <a:effectLst/>
                <a:latin typeface="+mn-lt"/>
                <a:ea typeface="+mn-ea"/>
                <a:cs typeface="+mn-cs"/>
              </a:rPr>
              <a:t>When the above four aspects illustrated in </a:t>
            </a:r>
            <a:r>
              <a:rPr lang="en-GB" sz="1200" b="1" i="0" kern="1200" dirty="0">
                <a:solidFill>
                  <a:schemeClr val="tx1"/>
                </a:solidFill>
                <a:effectLst/>
                <a:latin typeface="+mn-lt"/>
                <a:ea typeface="+mn-ea"/>
                <a:cs typeface="+mn-cs"/>
              </a:rPr>
              <a:t>Figure 9</a:t>
            </a:r>
            <a:r>
              <a:rPr lang="en-GB" sz="1200" b="0" i="0" kern="1200" dirty="0">
                <a:solidFill>
                  <a:schemeClr val="tx1"/>
                </a:solidFill>
                <a:effectLst/>
                <a:latin typeface="+mn-lt"/>
                <a:ea typeface="+mn-ea"/>
                <a:cs typeface="+mn-cs"/>
              </a:rPr>
              <a:t> are not supported appropriately, it will lead to increased anxiety for the autistic person, which is further discussed in Section 3.7.</a:t>
            </a:r>
          </a:p>
          <a:p>
            <a:r>
              <a:rPr lang="en-GB" sz="1200" b="1" i="0" kern="1200" dirty="0">
                <a:solidFill>
                  <a:schemeClr val="tx1"/>
                </a:solidFill>
                <a:effectLst/>
                <a:latin typeface="+mn-lt"/>
                <a:ea typeface="+mn-ea"/>
                <a:cs typeface="+mn-cs"/>
              </a:rPr>
              <a:t>What causes autism?</a:t>
            </a:r>
          </a:p>
          <a:p>
            <a:r>
              <a:rPr lang="en-GB" sz="1200" b="0" i="0" kern="1200" dirty="0">
                <a:solidFill>
                  <a:schemeClr val="tx1"/>
                </a:solidFill>
                <a:effectLst/>
                <a:latin typeface="+mn-lt"/>
                <a:ea typeface="+mn-ea"/>
                <a:cs typeface="+mn-cs"/>
              </a:rPr>
              <a:t>For most individuals, the cause of autism is not identified. Autism is generally thought to have a genetic basis and research is ongoing.</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Autism: males and females</a:t>
            </a:r>
          </a:p>
          <a:p>
            <a:r>
              <a:rPr lang="en-GB" sz="1200" b="0" i="0" kern="1200" dirty="0">
                <a:solidFill>
                  <a:schemeClr val="tx1"/>
                </a:solidFill>
                <a:effectLst/>
                <a:latin typeface="+mn-lt"/>
                <a:ea typeface="+mn-ea"/>
                <a:cs typeface="+mn-cs"/>
              </a:rPr>
              <a:t>Autism is thought to be more common in boys than girls. However, there is a growing consensus that girls are under-diagnosed or misdiagnosed. A range of reasons are given for this, including different societal expectations; diagnostic tools being designed around boys; and special interests are often gender determined due to social expectations, so interests of girls might be perceived as less unusual (e.g. strong interest in lip balms compared with interest in trains).</a:t>
            </a:r>
          </a:p>
          <a:p>
            <a:r>
              <a:rPr lang="en-GB" sz="1200" b="0" i="0" kern="1200" dirty="0">
                <a:solidFill>
                  <a:schemeClr val="tx1"/>
                </a:solidFill>
                <a:effectLst/>
                <a:latin typeface="+mn-lt"/>
                <a:ea typeface="+mn-ea"/>
                <a:cs typeface="+mn-cs"/>
              </a:rPr>
              <a:t>The quiet, anxious presentation of autism occurs across genders but might be more prevalent in girls, and these individuals are more likely to be missed.</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4</a:t>
            </a:fld>
            <a:endParaRPr lang="en-GB"/>
          </a:p>
        </p:txBody>
      </p:sp>
    </p:spTree>
    <p:extLst>
      <p:ext uri="{BB962C8B-B14F-4D97-AF65-F5344CB8AC3E}">
        <p14:creationId xmlns:p14="http://schemas.microsoft.com/office/powerpoint/2010/main" val="1384117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There are a number of theories that can help us to understand the ways autistic learners might experience the world and respond in the way that they do. These theories overlap and are not mutually exclusive. They can give us clues as to how to adapt what we do to support an autistic learner. It is important to remember, however, that autistic learners are individuals and like the population as a whole will have different degrees of strengths and difficulties with the behaviours outlined in the theories below.</a:t>
            </a: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5</a:t>
            </a:fld>
            <a:endParaRPr lang="en-GB"/>
          </a:p>
        </p:txBody>
      </p:sp>
    </p:spTree>
    <p:extLst>
      <p:ext uri="{BB962C8B-B14F-4D97-AF65-F5344CB8AC3E}">
        <p14:creationId xmlns:p14="http://schemas.microsoft.com/office/powerpoint/2010/main" val="112381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‘Communication happens when one person sends a message to another person. This can be verbally or non-verbally. Interaction happens when two people respond to one another – two-way communication.’</a:t>
            </a:r>
          </a:p>
          <a:p>
            <a:r>
              <a:rPr lang="en-GB" dirty="0">
                <a:effectLst/>
              </a:rPr>
              <a:t>(National Autistic Society, 2017)</a:t>
            </a:r>
          </a:p>
          <a:p>
            <a:r>
              <a:rPr lang="en-GB" sz="1200" kern="1200" dirty="0">
                <a:solidFill>
                  <a:schemeClr val="tx1"/>
                </a:solidFill>
                <a:effectLst/>
                <a:latin typeface="+mn-lt"/>
                <a:ea typeface="+mn-ea"/>
                <a:cs typeface="+mn-cs"/>
              </a:rPr>
              <a:t>Autism rarely occurs in isolation and commonly co-occurs with a range of speech, language and communication support needs. This can affect:</a:t>
            </a:r>
          </a:p>
          <a:p>
            <a:r>
              <a:rPr lang="en-GB" dirty="0">
                <a:effectLst/>
              </a:rPr>
              <a:t>non-verbal communication</a:t>
            </a:r>
          </a:p>
          <a:p>
            <a:r>
              <a:rPr lang="en-GB" dirty="0">
                <a:effectLst/>
              </a:rPr>
              <a:t>comprehension or understanding of other people’s communication</a:t>
            </a:r>
          </a:p>
          <a:p>
            <a:r>
              <a:rPr lang="en-GB" dirty="0">
                <a:effectLst/>
              </a:rPr>
              <a:t>expressive language</a:t>
            </a:r>
          </a:p>
          <a:p>
            <a:r>
              <a:rPr lang="en-GB" dirty="0">
                <a:effectLst/>
              </a:rPr>
              <a:t>social communication.</a:t>
            </a:r>
          </a:p>
          <a:p>
            <a:r>
              <a:rPr lang="en-GB" sz="1200" kern="1200" dirty="0">
                <a:solidFill>
                  <a:schemeClr val="tx1"/>
                </a:solidFill>
                <a:effectLst/>
                <a:latin typeface="+mn-lt"/>
                <a:ea typeface="+mn-ea"/>
                <a:cs typeface="+mn-cs"/>
              </a:rPr>
              <a:t>In order to support autistic learners and those with related needs in early learning centres and schools, it is essential that those around them understand their communication stage across these four areas of communication. One of the biggest causes of ‘distressed behaviour’ in this group is a mismatch between the individual’s capacity for communication and the way others around them do or do not adapt.</a:t>
            </a:r>
          </a:p>
          <a:p>
            <a:r>
              <a:rPr lang="en-GB" sz="1200" kern="1200" dirty="0">
                <a:solidFill>
                  <a:schemeClr val="tx1"/>
                </a:solidFill>
                <a:effectLst/>
                <a:latin typeface="+mn-lt"/>
                <a:ea typeface="+mn-ea"/>
                <a:cs typeface="+mn-cs"/>
              </a:rPr>
              <a:t>Speech and Language Therapists can provide expert assessment, training, coaching and advice around communication. However, all those involved with the child on a day-to-day basis at school and at home support success with two-way communication.</a:t>
            </a:r>
          </a:p>
          <a:p>
            <a:r>
              <a:rPr lang="en-GB" sz="1200" b="1" i="0" kern="1200" dirty="0">
                <a:solidFill>
                  <a:schemeClr val="tx1"/>
                </a:solidFill>
                <a:effectLst/>
                <a:latin typeface="+mn-lt"/>
                <a:ea typeface="+mn-ea"/>
                <a:cs typeface="+mn-cs"/>
              </a:rPr>
              <a:t>Communication can be pre-intentional and intentional</a:t>
            </a:r>
          </a:p>
          <a:p>
            <a:r>
              <a:rPr lang="en-GB" sz="1200" b="1" i="1" kern="1200" dirty="0">
                <a:solidFill>
                  <a:schemeClr val="tx1"/>
                </a:solidFill>
                <a:effectLst/>
                <a:latin typeface="+mn-lt"/>
                <a:ea typeface="+mn-ea"/>
                <a:cs typeface="+mn-cs"/>
              </a:rPr>
              <a:t>Pre-intentional</a:t>
            </a:r>
          </a:p>
          <a:p>
            <a:r>
              <a:rPr lang="en-GB" sz="1200" b="0" i="0" kern="1200" dirty="0">
                <a:solidFill>
                  <a:schemeClr val="tx1"/>
                </a:solidFill>
                <a:effectLst/>
                <a:latin typeface="+mn-lt"/>
                <a:ea typeface="+mn-ea"/>
                <a:cs typeface="+mn-cs"/>
              </a:rPr>
              <a:t>Where the learner says or acts without intending to affect those around them. This type of communication can be a reaction to something or can be used to self-sooth.</a:t>
            </a:r>
          </a:p>
          <a:p>
            <a:r>
              <a:rPr lang="en-GB" sz="1200" b="1" i="1" kern="1200" dirty="0">
                <a:solidFill>
                  <a:schemeClr val="tx1"/>
                </a:solidFill>
                <a:effectLst/>
                <a:latin typeface="+mn-lt"/>
                <a:ea typeface="+mn-ea"/>
                <a:cs typeface="+mn-cs"/>
              </a:rPr>
              <a:t>Intentional</a:t>
            </a:r>
          </a:p>
          <a:p>
            <a:r>
              <a:rPr lang="en-GB" sz="1200" b="0" i="0" kern="1200" dirty="0">
                <a:solidFill>
                  <a:schemeClr val="tx1"/>
                </a:solidFill>
                <a:effectLst/>
                <a:latin typeface="+mn-lt"/>
                <a:ea typeface="+mn-ea"/>
                <a:cs typeface="+mn-cs"/>
              </a:rPr>
              <a:t>Where the learner says or acts with the purpose of sending a message to another person. This type of communication can be used to ask for something or to object.</a:t>
            </a:r>
          </a:p>
          <a:p>
            <a:r>
              <a:rPr lang="en-GB" sz="1200" b="1" i="0" kern="1200" dirty="0">
                <a:solidFill>
                  <a:schemeClr val="tx1"/>
                </a:solidFill>
                <a:effectLst/>
                <a:latin typeface="+mn-lt"/>
                <a:ea typeface="+mn-ea"/>
                <a:cs typeface="+mn-cs"/>
              </a:rPr>
              <a:t>Communication stages</a:t>
            </a:r>
          </a:p>
          <a:p>
            <a:r>
              <a:rPr lang="en-GB" sz="1200" b="0" i="0" kern="1200" dirty="0">
                <a:solidFill>
                  <a:schemeClr val="tx1"/>
                </a:solidFill>
                <a:effectLst/>
                <a:latin typeface="+mn-lt"/>
                <a:ea typeface="+mn-ea"/>
                <a:cs typeface="+mn-cs"/>
              </a:rPr>
              <a:t>There are many ways we can think about stages of speech, language and communication development, and sources of detailed information about this. In the Toolbox, the following three stages (as described in the </a:t>
            </a:r>
            <a:r>
              <a:rPr lang="en-GB" sz="1200" b="0" i="0" kern="1200" dirty="0" err="1">
                <a:solidFill>
                  <a:schemeClr val="tx1"/>
                </a:solidFill>
                <a:effectLst/>
                <a:latin typeface="+mn-lt"/>
                <a:ea typeface="+mn-ea"/>
                <a:cs typeface="+mn-cs"/>
              </a:rPr>
              <a:t>SCERTS</a:t>
            </a:r>
            <a:r>
              <a:rPr lang="en-GB" sz="1200" b="0" i="0" kern="1200" dirty="0">
                <a:solidFill>
                  <a:schemeClr val="tx1"/>
                </a:solidFill>
                <a:effectLst/>
                <a:latin typeface="+mn-lt"/>
                <a:ea typeface="+mn-ea"/>
                <a:cs typeface="+mn-cs"/>
              </a:rPr>
              <a:t> model, </a:t>
            </a:r>
            <a:r>
              <a:rPr lang="en-GB" sz="1200" b="0" i="0" kern="1200" dirty="0" err="1">
                <a:solidFill>
                  <a:schemeClr val="tx1"/>
                </a:solidFill>
                <a:effectLst/>
                <a:latin typeface="+mn-lt"/>
                <a:ea typeface="+mn-ea"/>
                <a:cs typeface="+mn-cs"/>
              </a:rPr>
              <a:t>Prizant</a:t>
            </a:r>
            <a:r>
              <a:rPr lang="en-GB" sz="1200" b="0" i="0" kern="1200" dirty="0">
                <a:solidFill>
                  <a:schemeClr val="tx1"/>
                </a:solidFill>
                <a:effectLst/>
                <a:latin typeface="+mn-lt"/>
                <a:ea typeface="+mn-ea"/>
                <a:cs typeface="+mn-cs"/>
              </a:rPr>
              <a:t> et al, 2006) might be useful ways to think about the strategies we use and how they fit the child’s stage.</a:t>
            </a:r>
          </a:p>
          <a:p>
            <a:r>
              <a:rPr lang="en-GB" sz="1200" b="1" i="1" kern="1200" dirty="0">
                <a:solidFill>
                  <a:schemeClr val="tx1"/>
                </a:solidFill>
                <a:effectLst/>
                <a:latin typeface="+mn-lt"/>
                <a:ea typeface="+mn-ea"/>
                <a:cs typeface="+mn-cs"/>
              </a:rPr>
              <a:t>Pre-verbal or social partner stage</a:t>
            </a:r>
          </a:p>
          <a:p>
            <a:r>
              <a:rPr lang="en-GB" sz="1200" b="0" i="0" kern="1200" dirty="0">
                <a:solidFill>
                  <a:schemeClr val="tx1"/>
                </a:solidFill>
                <a:effectLst/>
                <a:latin typeface="+mn-lt"/>
                <a:ea typeface="+mn-ea"/>
                <a:cs typeface="+mn-cs"/>
              </a:rPr>
              <a:t>Individuals have less than ten words. Communication may be through behaviour and actions rather than words. Joint attention with others may be difficult, with attention focused on objects of interest. The individual may be communicating intentionally but may not. They may have some words, but these are not used consistently or effectively.</a:t>
            </a:r>
          </a:p>
          <a:p>
            <a:r>
              <a:rPr lang="en-GB" sz="1200" b="1" i="1" kern="1200" dirty="0">
                <a:solidFill>
                  <a:schemeClr val="tx1"/>
                </a:solidFill>
                <a:effectLst/>
                <a:latin typeface="+mn-lt"/>
                <a:ea typeface="+mn-ea"/>
                <a:cs typeface="+mn-cs"/>
              </a:rPr>
              <a:t>Language partner stage</a:t>
            </a:r>
          </a:p>
          <a:p>
            <a:r>
              <a:rPr lang="en-GB" sz="1200" b="0" i="0" kern="1200" dirty="0">
                <a:solidFill>
                  <a:schemeClr val="tx1"/>
                </a:solidFill>
                <a:effectLst/>
                <a:latin typeface="+mn-lt"/>
                <a:ea typeface="+mn-ea"/>
                <a:cs typeface="+mn-cs"/>
              </a:rPr>
              <a:t>At this stage individuals may have developed over 100 words, which they use with meaning. They may put words together in short phrases or sentences. Often at this stage they are able to talk best about the ‘here and now’ and find it harder to talk about the past or future. They may be able to say what they like and don’t like and, although they can learn emotion vocabulary, their theory of mind is at an early stage. They understand symbols and benefit from visual supports to support verbal communication.</a:t>
            </a:r>
          </a:p>
          <a:p>
            <a:r>
              <a:rPr lang="en-GB" sz="1200" b="1" i="1" kern="1200" dirty="0">
                <a:solidFill>
                  <a:schemeClr val="tx1"/>
                </a:solidFill>
                <a:effectLst/>
                <a:latin typeface="+mn-lt"/>
                <a:ea typeface="+mn-ea"/>
                <a:cs typeface="+mn-cs"/>
              </a:rPr>
              <a:t>Conversation partner stage</a:t>
            </a:r>
          </a:p>
          <a:p>
            <a:r>
              <a:rPr lang="en-GB" sz="1200" b="0" i="0" kern="1200" dirty="0">
                <a:solidFill>
                  <a:schemeClr val="tx1"/>
                </a:solidFill>
                <a:effectLst/>
                <a:latin typeface="+mn-lt"/>
                <a:ea typeface="+mn-ea"/>
                <a:cs typeface="+mn-cs"/>
              </a:rPr>
              <a:t>Conversation partners can engage in conversations with others. First, at a simple level, and then over time they can become sophisticated communicators. At this stage they can have an excellent vocabulary and mastery of language. They are likely to still need visual supports appropriate to their stage, and they may be able to use language or ‘meta-cognitive’ skills to overtly learn strategies to manage the social world. They may become able to mask some of their social communication difficulties and what we might notice are signs of anxiety or difficulties with social aspects of communication. The way we understand and use social communication develops over our lives and we should not underestimate the significant impact of social communication challenges for individuals at this stage.</a:t>
            </a:r>
          </a:p>
          <a:p>
            <a:r>
              <a:rPr lang="en-GB" sz="1200" b="1" i="0" kern="1200" dirty="0">
                <a:solidFill>
                  <a:schemeClr val="tx1"/>
                </a:solidFill>
                <a:effectLst/>
                <a:latin typeface="+mn-lt"/>
                <a:ea typeface="+mn-ea"/>
                <a:cs typeface="+mn-cs"/>
              </a:rPr>
              <a:t>Variability</a:t>
            </a:r>
          </a:p>
          <a:p>
            <a:r>
              <a:rPr lang="en-GB" sz="1200" b="0" i="0" kern="1200" dirty="0">
                <a:solidFill>
                  <a:schemeClr val="tx1"/>
                </a:solidFill>
                <a:effectLst/>
                <a:latin typeface="+mn-lt"/>
                <a:ea typeface="+mn-ea"/>
                <a:cs typeface="+mn-cs"/>
              </a:rPr>
              <a:t>When anxious or stressed, individuals do not understand and communicate in the way they do when calm and well regulated. We need to make bigger adaptations in reducing language and reducing expectations. It is recognised that communication skills observed can be ‘deceptive’ and people around them may judge that the person’s communication is at a higher stage than it is. For example, they may have good vocabulary around topics that interest them but have gaps in common vocabulary, or they may use echolalia, where they repeat words or phrases heard elsewhere.</a:t>
            </a:r>
          </a:p>
          <a:p>
            <a:r>
              <a:rPr lang="en-GB" sz="1200" b="1" i="0" kern="1200" dirty="0">
                <a:solidFill>
                  <a:schemeClr val="tx1"/>
                </a:solidFill>
                <a:effectLst/>
                <a:latin typeface="+mn-lt"/>
                <a:ea typeface="+mn-ea"/>
                <a:cs typeface="+mn-cs"/>
              </a:rPr>
              <a:t>Social communication</a:t>
            </a:r>
          </a:p>
          <a:p>
            <a:r>
              <a:rPr lang="en-GB" sz="1200" b="0" i="0" kern="1200" dirty="0">
                <a:solidFill>
                  <a:schemeClr val="tx1"/>
                </a:solidFill>
                <a:effectLst/>
                <a:latin typeface="+mn-lt"/>
                <a:ea typeface="+mn-ea"/>
                <a:cs typeface="+mn-cs"/>
              </a:rPr>
              <a:t>Social communication occurs between people and involves understanding of social signals and using social signals in more or less expected ways. It can require coordination of verbal and non-verbal messages.</a:t>
            </a:r>
          </a:p>
          <a:p>
            <a:r>
              <a:rPr lang="en-GB" sz="1200" b="0" i="0" kern="1200" dirty="0">
                <a:solidFill>
                  <a:schemeClr val="tx1"/>
                </a:solidFill>
                <a:effectLst/>
                <a:latin typeface="+mn-lt"/>
                <a:ea typeface="+mn-ea"/>
                <a:cs typeface="+mn-cs"/>
              </a:rPr>
              <a:t>Social communication differences are present in autistic individuals. These are lifelong but present in different ways at different stages.</a:t>
            </a:r>
          </a:p>
          <a:p>
            <a:r>
              <a:rPr lang="en-GB" sz="1200" b="0" i="0" kern="1200" dirty="0">
                <a:solidFill>
                  <a:schemeClr val="tx1"/>
                </a:solidFill>
                <a:effectLst/>
                <a:latin typeface="+mn-lt"/>
                <a:ea typeface="+mn-ea"/>
                <a:cs typeface="+mn-cs"/>
              </a:rPr>
              <a:t>For autistic learners, this can lead to feeling misunderstood or as if they are getting things ‘wrong’. Adults might notice unexpected behaviours in social situations. Peer relationships are often most successful with small groups or individuals with shared interests.</a:t>
            </a:r>
          </a:p>
          <a:p>
            <a:r>
              <a:rPr lang="en-GB" sz="1200" b="1" i="0" kern="1200" dirty="0">
                <a:solidFill>
                  <a:schemeClr val="tx1"/>
                </a:solidFill>
                <a:effectLst/>
                <a:latin typeface="+mn-lt"/>
                <a:ea typeface="+mn-ea"/>
                <a:cs typeface="+mn-cs"/>
              </a:rPr>
              <a:t>Eye contact</a:t>
            </a:r>
          </a:p>
          <a:p>
            <a:r>
              <a:rPr lang="en-GB" sz="1200" b="0" i="0" kern="1200" dirty="0">
                <a:solidFill>
                  <a:schemeClr val="tx1"/>
                </a:solidFill>
                <a:effectLst/>
                <a:latin typeface="+mn-lt"/>
                <a:ea typeface="+mn-ea"/>
                <a:cs typeface="+mn-cs"/>
              </a:rPr>
              <a:t>Reduced use or understanding of eye gaze for social purposes is core to autism. Some children will be overtly avoidant and seem to almost find direct gaze painful, whilst others will not have obvious outward difficulty with eye gaze. You do not have to have poor eye contact to be diagnosed with autism.</a:t>
            </a:r>
          </a:p>
          <a:p>
            <a:r>
              <a:rPr lang="en-GB" sz="1200" b="1" i="0" kern="1200" dirty="0">
                <a:solidFill>
                  <a:schemeClr val="tx1"/>
                </a:solidFill>
                <a:effectLst/>
                <a:latin typeface="+mn-lt"/>
                <a:ea typeface="+mn-ea"/>
                <a:cs typeface="+mn-cs"/>
              </a:rPr>
              <a:t>Joint attention</a:t>
            </a:r>
          </a:p>
          <a:p>
            <a:r>
              <a:rPr lang="en-GB" sz="1200" b="0" i="0" kern="1200" dirty="0">
                <a:solidFill>
                  <a:schemeClr val="tx1"/>
                </a:solidFill>
                <a:effectLst/>
                <a:latin typeface="+mn-lt"/>
                <a:ea typeface="+mn-ea"/>
                <a:cs typeface="+mn-cs"/>
              </a:rPr>
              <a:t>Typical children develop joint attention in the first year of life and by 9–18 months start to use pointing, with coordinated eye gaze, to both request and share attention as if saying ‘look at that’. They can have sophisticated communication turns with others with or without words because they know where other people are looking and that others have seen where they look.</a:t>
            </a:r>
          </a:p>
          <a:p>
            <a:r>
              <a:rPr lang="en-GB" sz="1200" b="0" i="0" kern="1200" dirty="0">
                <a:solidFill>
                  <a:schemeClr val="tx1"/>
                </a:solidFill>
                <a:effectLst/>
                <a:latin typeface="+mn-lt"/>
                <a:ea typeface="+mn-ea"/>
                <a:cs typeface="+mn-cs"/>
              </a:rPr>
              <a:t>A common early sign of autism is delay or absence of pointing to share attention by 18 months.</a:t>
            </a:r>
          </a:p>
          <a:p>
            <a:r>
              <a:rPr lang="en-GB" sz="1200" b="0" i="0" kern="1200" dirty="0">
                <a:solidFill>
                  <a:schemeClr val="tx1"/>
                </a:solidFill>
                <a:effectLst/>
                <a:latin typeface="+mn-lt"/>
                <a:ea typeface="+mn-ea"/>
                <a:cs typeface="+mn-cs"/>
              </a:rPr>
              <a:t>Joint attention is a precursor to social play and theory of mind. Older autistic learners may have developed simple joint attention but still have difficulty working out what others are focused on, interested in, what they feel or believe through joint attention, and interpreting other people’s non-verbal behaviour.</a:t>
            </a:r>
          </a:p>
          <a:p>
            <a:r>
              <a:rPr lang="en-GB" sz="1200" b="1" i="0" kern="1200" dirty="0">
                <a:solidFill>
                  <a:schemeClr val="tx1"/>
                </a:solidFill>
                <a:effectLst/>
                <a:latin typeface="+mn-lt"/>
                <a:ea typeface="+mn-ea"/>
                <a:cs typeface="+mn-cs"/>
              </a:rPr>
              <a:t>Prosody and American accents</a:t>
            </a:r>
          </a:p>
          <a:p>
            <a:r>
              <a:rPr lang="en-GB" sz="1200" b="0" i="0" kern="1200" dirty="0">
                <a:solidFill>
                  <a:schemeClr val="tx1"/>
                </a:solidFill>
                <a:effectLst/>
                <a:latin typeface="+mn-lt"/>
                <a:ea typeface="+mn-ea"/>
                <a:cs typeface="+mn-cs"/>
              </a:rPr>
              <a:t>We convey a range of meaning with our intonation, pitch and stress. For example, the phrase ‘cup of tea’ could be a question, a refusal, could indicate pleasure, an acceptance, a comment etc.</a:t>
            </a:r>
          </a:p>
          <a:p>
            <a:r>
              <a:rPr lang="en-GB" sz="1200" b="0" i="0" kern="1200" dirty="0">
                <a:solidFill>
                  <a:schemeClr val="tx1"/>
                </a:solidFill>
                <a:effectLst/>
                <a:latin typeface="+mn-lt"/>
                <a:ea typeface="+mn-ea"/>
                <a:cs typeface="+mn-cs"/>
              </a:rPr>
              <a:t>Autistic learners can have difficulties understanding prosody and therefore the intention behind the way teachers or peers say things, which in turn leads to social difficulties.</a:t>
            </a:r>
          </a:p>
          <a:p>
            <a:r>
              <a:rPr lang="en-GB" sz="1200" b="0" i="0" kern="1200" dirty="0">
                <a:solidFill>
                  <a:schemeClr val="tx1"/>
                </a:solidFill>
                <a:effectLst/>
                <a:latin typeface="+mn-lt"/>
                <a:ea typeface="+mn-ea"/>
                <a:cs typeface="+mn-cs"/>
              </a:rPr>
              <a:t>It is more common in autism than in other conditions for UK speakers to speak with an American accent. It is thought that they may give equal weight to language and intonation heard on TV as they do to that of their social world and family. Other children are likely to unconsciously give preference to the accent of their family over those with whom they have no social connection.</a:t>
            </a:r>
          </a:p>
          <a:p>
            <a:r>
              <a:rPr lang="en-GB" sz="1200" b="1" i="0" kern="1200" dirty="0">
                <a:solidFill>
                  <a:schemeClr val="tx1"/>
                </a:solidFill>
                <a:effectLst/>
                <a:latin typeface="+mn-lt"/>
                <a:ea typeface="+mn-ea"/>
                <a:cs typeface="+mn-cs"/>
              </a:rPr>
              <a:t>Body language</a:t>
            </a:r>
          </a:p>
          <a:p>
            <a:r>
              <a:rPr lang="en-GB" sz="1200" b="0" i="0" kern="1200" dirty="0">
                <a:solidFill>
                  <a:schemeClr val="tx1"/>
                </a:solidFill>
                <a:effectLst/>
                <a:latin typeface="+mn-lt"/>
                <a:ea typeface="+mn-ea"/>
                <a:cs typeface="+mn-cs"/>
              </a:rPr>
              <a:t>Autistic people may have difficulty processing or interpreting facial expressions, gestures and body language of others and therefore they miss social cues communicated in this way. They may not know they are being spoken to unless the other person uses their name first.</a:t>
            </a:r>
          </a:p>
          <a:p>
            <a:r>
              <a:rPr lang="en-GB" sz="1200" b="0" i="0" kern="1200" dirty="0">
                <a:solidFill>
                  <a:schemeClr val="tx1"/>
                </a:solidFill>
                <a:effectLst/>
                <a:latin typeface="+mn-lt"/>
                <a:ea typeface="+mn-ea"/>
                <a:cs typeface="+mn-cs"/>
              </a:rPr>
              <a:t>They may not notice body language at all because their attention is not focused on that. They may understand it in some contexts, in pictures or in discussion, but have difficulty interpreting it ‘in the moment’ or in context.</a:t>
            </a:r>
          </a:p>
          <a:p>
            <a:r>
              <a:rPr lang="en-GB" sz="1200" b="0" i="0" kern="1200" dirty="0">
                <a:solidFill>
                  <a:schemeClr val="tx1"/>
                </a:solidFill>
                <a:effectLst/>
                <a:latin typeface="+mn-lt"/>
                <a:ea typeface="+mn-ea"/>
                <a:cs typeface="+mn-cs"/>
              </a:rPr>
              <a:t>They may not notice body language at all because their attention is not focused on that. They may understand it in some contexts, in pictures or in discussion, but have difficulty interpreting it ‘in the moment’ or in context.</a:t>
            </a:r>
          </a:p>
          <a:p>
            <a:r>
              <a:rPr lang="en-GB" sz="1200" b="1" i="0" kern="1200" dirty="0">
                <a:solidFill>
                  <a:schemeClr val="tx1"/>
                </a:solidFill>
                <a:effectLst/>
                <a:latin typeface="+mn-lt"/>
                <a:ea typeface="+mn-ea"/>
                <a:cs typeface="+mn-cs"/>
              </a:rPr>
              <a:t>Prosopagnosia</a:t>
            </a:r>
          </a:p>
          <a:p>
            <a:r>
              <a:rPr lang="en-GB" sz="1200" b="0" i="0" kern="1200" dirty="0">
                <a:solidFill>
                  <a:schemeClr val="tx1"/>
                </a:solidFill>
                <a:effectLst/>
                <a:latin typeface="+mn-lt"/>
                <a:ea typeface="+mn-ea"/>
                <a:cs typeface="+mn-cs"/>
              </a:rPr>
              <a:t>Although not present in all autistic people, some may have a co-occurring difficulty with recognising people’s faces, judging ages or gender – including family members and close friends or even their own face. They may use alternative strategies, such as remembering clothes or places people are commonly seen. They may appear to be ignoring people and find it hard to use names correctly.</a:t>
            </a:r>
          </a:p>
          <a:p>
            <a:r>
              <a:rPr lang="en-GB" sz="1200" b="0" i="0" kern="1200" dirty="0">
                <a:solidFill>
                  <a:schemeClr val="tx1"/>
                </a:solidFill>
                <a:effectLst/>
                <a:latin typeface="+mn-lt"/>
                <a:ea typeface="+mn-ea"/>
                <a:cs typeface="+mn-cs"/>
              </a:rPr>
              <a:t>Autistic people may have difficulty processing or interpreting facial expressions, gestures and body language of others and therefore they miss social cues communicated in this way. They may not know they are being spoken to unless the other person uses their name first.</a:t>
            </a:r>
          </a:p>
          <a:p>
            <a:r>
              <a:rPr lang="en-GB" sz="1200" b="0" i="0" kern="1200" dirty="0">
                <a:solidFill>
                  <a:schemeClr val="tx1"/>
                </a:solidFill>
                <a:effectLst/>
                <a:latin typeface="+mn-lt"/>
                <a:ea typeface="+mn-ea"/>
                <a:cs typeface="+mn-cs"/>
              </a:rPr>
              <a:t>They may not notice body language at all, because their attention is not focused on that. They may understand it in some contexts, in pictures or in discussion, but have difficulty interpreting it ‘in the moment’ or in context.</a:t>
            </a:r>
          </a:p>
          <a:p>
            <a:r>
              <a:rPr lang="en-GB" sz="1200" b="0" i="0" kern="1200" dirty="0">
                <a:solidFill>
                  <a:schemeClr val="tx1"/>
                </a:solidFill>
                <a:effectLst/>
                <a:latin typeface="+mn-lt"/>
                <a:ea typeface="+mn-ea"/>
                <a:cs typeface="+mn-cs"/>
              </a:rPr>
              <a:t>While signing can be helpful as part of a ‘Total Communication’ approach, use of signing can be difficult for individuals who have difficulty with joint attention or noticing other people’s actions. For these individuals, objects, symbols or picture exchange systems can be more effective as communication supports.</a:t>
            </a:r>
          </a:p>
          <a:p>
            <a:r>
              <a:rPr lang="en-GB" sz="1200" b="0" i="0" kern="1200" dirty="0">
                <a:solidFill>
                  <a:schemeClr val="tx1"/>
                </a:solidFill>
                <a:effectLst/>
                <a:latin typeface="+mn-lt"/>
                <a:ea typeface="+mn-ea"/>
                <a:cs typeface="+mn-cs"/>
              </a:rPr>
              <a:t>Some autistic people may also use facial expressions and body language in an unexpected or idiosyncratic way, for example, smiling when anxious.</a:t>
            </a:r>
          </a:p>
          <a:p>
            <a:r>
              <a:rPr lang="en-GB" sz="1200" b="1" i="0" kern="1200" dirty="0">
                <a:solidFill>
                  <a:schemeClr val="tx1"/>
                </a:solidFill>
                <a:effectLst/>
                <a:latin typeface="+mn-lt"/>
                <a:ea typeface="+mn-ea"/>
                <a:cs typeface="+mn-cs"/>
              </a:rPr>
              <a:t>Comprehension or understanding of other people’s communication</a:t>
            </a:r>
          </a:p>
          <a:p>
            <a:r>
              <a:rPr lang="en-GB" sz="1200" b="0" i="0" kern="1200" dirty="0">
                <a:solidFill>
                  <a:schemeClr val="tx1"/>
                </a:solidFill>
                <a:effectLst/>
                <a:latin typeface="+mn-lt"/>
                <a:ea typeface="+mn-ea"/>
                <a:cs typeface="+mn-cs"/>
              </a:rPr>
              <a:t>It is common for understanding of autistic people to be overestimated. Although, we do see a range of stages, from not understanding words to having excellent language skills. Below are some examples of how the understanding of autistic individuals can be affected.</a:t>
            </a:r>
          </a:p>
          <a:p>
            <a:r>
              <a:rPr lang="en-GB" sz="1200" b="0" i="0" kern="1200" dirty="0">
                <a:solidFill>
                  <a:schemeClr val="tx1"/>
                </a:solidFill>
                <a:effectLst/>
                <a:latin typeface="+mn-lt"/>
                <a:ea typeface="+mn-ea"/>
                <a:cs typeface="+mn-cs"/>
              </a:rPr>
              <a:t>Understanding varies with context and demands at any one time.</a:t>
            </a:r>
          </a:p>
          <a:p>
            <a:r>
              <a:rPr lang="en-GB" sz="1200" b="0" i="0" kern="1200" dirty="0">
                <a:solidFill>
                  <a:schemeClr val="tx1"/>
                </a:solidFill>
                <a:effectLst/>
                <a:latin typeface="+mn-lt"/>
                <a:ea typeface="+mn-ea"/>
                <a:cs typeface="+mn-cs"/>
              </a:rPr>
              <a:t>Expressive language may be in advance of comprehension.</a:t>
            </a:r>
          </a:p>
          <a:p>
            <a:r>
              <a:rPr lang="en-GB" sz="1200" b="0" i="0" kern="1200" dirty="0">
                <a:solidFill>
                  <a:schemeClr val="tx1"/>
                </a:solidFill>
                <a:effectLst/>
                <a:latin typeface="+mn-lt"/>
                <a:ea typeface="+mn-ea"/>
                <a:cs typeface="+mn-cs"/>
              </a:rPr>
              <a:t>Echolalia (repeating words or phrases immediately or after a delay) is often a sign of poor comprehension. Even when individuals are conversation partners, they can be ‘</a:t>
            </a:r>
            <a:r>
              <a:rPr lang="en-GB" sz="1200" b="0" i="0" kern="1200" dirty="0" err="1">
                <a:solidFill>
                  <a:schemeClr val="tx1"/>
                </a:solidFill>
                <a:effectLst/>
                <a:latin typeface="+mn-lt"/>
                <a:ea typeface="+mn-ea"/>
                <a:cs typeface="+mn-cs"/>
              </a:rPr>
              <a:t>overliteral</a:t>
            </a:r>
            <a:r>
              <a:rPr lang="en-GB" sz="1200" b="0" i="0" kern="1200" dirty="0">
                <a:solidFill>
                  <a:schemeClr val="tx1"/>
                </a:solidFill>
                <a:effectLst/>
                <a:latin typeface="+mn-lt"/>
                <a:ea typeface="+mn-ea"/>
                <a:cs typeface="+mn-cs"/>
              </a:rPr>
              <a:t>’ in their understanding and not pick up when people say one thing but mean another.</a:t>
            </a:r>
          </a:p>
          <a:p>
            <a:r>
              <a:rPr lang="en-GB" sz="1200" b="0" i="0" kern="1200" dirty="0">
                <a:solidFill>
                  <a:schemeClr val="tx1"/>
                </a:solidFill>
                <a:effectLst/>
                <a:latin typeface="+mn-lt"/>
                <a:ea typeface="+mn-ea"/>
                <a:cs typeface="+mn-cs"/>
              </a:rPr>
              <a:t>The combined challenge with understanding non-verbal information, social information, unspoken and spoken messages means that the risk of misunderstanding is common.</a:t>
            </a:r>
          </a:p>
          <a:p>
            <a:br>
              <a:rPr lang="en-GB" dirty="0">
                <a:effectLst/>
              </a:rPr>
            </a:b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6</a:t>
            </a:fld>
            <a:endParaRPr lang="en-GB"/>
          </a:p>
        </p:txBody>
      </p:sp>
    </p:spTree>
    <p:extLst>
      <p:ext uri="{BB962C8B-B14F-4D97-AF65-F5344CB8AC3E}">
        <p14:creationId xmlns:p14="http://schemas.microsoft.com/office/powerpoint/2010/main" val="367691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Key strategies</a:t>
            </a:r>
          </a:p>
          <a:p>
            <a:r>
              <a:rPr lang="en-GB" dirty="0">
                <a:effectLst/>
              </a:rPr>
              <a:t>reduce your language</a:t>
            </a:r>
          </a:p>
          <a:p>
            <a:r>
              <a:rPr lang="en-GB" dirty="0">
                <a:effectLst/>
              </a:rPr>
              <a:t>use the person’s name to cue them in</a:t>
            </a:r>
          </a:p>
          <a:p>
            <a:r>
              <a:rPr lang="en-GB" dirty="0">
                <a:effectLst/>
              </a:rPr>
              <a:t>focus on teaching the names of key people</a:t>
            </a:r>
          </a:p>
          <a:p>
            <a:r>
              <a:rPr lang="en-GB" dirty="0">
                <a:effectLst/>
              </a:rPr>
              <a:t>provide opportunities for initiation</a:t>
            </a:r>
          </a:p>
          <a:p>
            <a:r>
              <a:rPr lang="en-GB" dirty="0">
                <a:effectLst/>
              </a:rPr>
              <a:t>use visual supports</a:t>
            </a:r>
          </a:p>
          <a:p>
            <a:r>
              <a:rPr lang="en-GB" dirty="0">
                <a:effectLst/>
              </a:rPr>
              <a:t>allow time … wait</a:t>
            </a:r>
          </a:p>
          <a:p>
            <a:r>
              <a:rPr lang="en-GB" sz="1200" kern="1200" dirty="0">
                <a:solidFill>
                  <a:schemeClr val="tx1"/>
                </a:solidFill>
                <a:effectLst/>
                <a:latin typeface="+mn-lt"/>
                <a:ea typeface="+mn-ea"/>
                <a:cs typeface="+mn-cs"/>
              </a:rPr>
              <a:t>Individualised, stage-specific strategies and supports can be discussed with the team around the child.</a:t>
            </a:r>
          </a:p>
          <a:p>
            <a:r>
              <a:rPr lang="en-GB" sz="1200" b="1" kern="1200" dirty="0">
                <a:solidFill>
                  <a:schemeClr val="tx1"/>
                </a:solidFill>
                <a:effectLst/>
                <a:latin typeface="+mn-lt"/>
                <a:ea typeface="+mn-ea"/>
                <a:cs typeface="+mn-cs"/>
              </a:rPr>
              <a:t>Technology to support social communication and interaction</a:t>
            </a:r>
          </a:p>
          <a:p>
            <a:r>
              <a:rPr lang="en-GB" sz="1200" kern="1200" dirty="0">
                <a:solidFill>
                  <a:schemeClr val="tx1"/>
                </a:solidFill>
                <a:effectLst/>
                <a:latin typeface="+mn-lt"/>
                <a:ea typeface="+mn-ea"/>
                <a:cs typeface="+mn-cs"/>
              </a:rPr>
              <a:t>Technology can be particularly helpful for autistic people who have difficulties with their social communication and interaction. Used for this purpose, it is referred to as Augmentative and Alternative Communication (</a:t>
            </a:r>
            <a:r>
              <a:rPr lang="en-GB" sz="1200" kern="1200" dirty="0" err="1">
                <a:solidFill>
                  <a:schemeClr val="tx1"/>
                </a:solidFill>
                <a:effectLst/>
                <a:latin typeface="+mn-lt"/>
                <a:ea typeface="+mn-ea"/>
                <a:cs typeface="+mn-cs"/>
              </a:rPr>
              <a:t>AAC</a:t>
            </a:r>
            <a:r>
              <a:rPr lang="en-GB" sz="1200" kern="1200" dirty="0">
                <a:solidFill>
                  <a:schemeClr val="tx1"/>
                </a:solidFill>
                <a:effectLst/>
                <a:latin typeface="+mn-lt"/>
                <a:ea typeface="+mn-ea"/>
                <a:cs typeface="+mn-cs"/>
              </a:rPr>
              <a:t>).</a:t>
            </a:r>
          </a:p>
          <a:p>
            <a:r>
              <a:rPr lang="en-GB" sz="1200" kern="1200" dirty="0" err="1">
                <a:solidFill>
                  <a:schemeClr val="tx1"/>
                </a:solidFill>
                <a:effectLst/>
                <a:latin typeface="+mn-lt"/>
                <a:ea typeface="+mn-ea"/>
                <a:cs typeface="+mn-cs"/>
              </a:rPr>
              <a:t>AAC</a:t>
            </a:r>
            <a:r>
              <a:rPr lang="en-GB" sz="1200" kern="1200" dirty="0">
                <a:solidFill>
                  <a:schemeClr val="tx1"/>
                </a:solidFill>
                <a:effectLst/>
                <a:latin typeface="+mn-lt"/>
                <a:ea typeface="+mn-ea"/>
                <a:cs typeface="+mn-cs"/>
              </a:rPr>
              <a:t> covers a wide range of strategies: some do not involve technology such as gesture and signing, but many do, including symbols, word boards, communication boards and books, as well as communication aids. The purpose in using them is to enhance communication, not to replace or inhibit existing skills. There is no evidence that using </a:t>
            </a:r>
            <a:r>
              <a:rPr lang="en-GB" sz="1200" kern="1200" dirty="0" err="1">
                <a:solidFill>
                  <a:schemeClr val="tx1"/>
                </a:solidFill>
                <a:effectLst/>
                <a:latin typeface="+mn-lt"/>
                <a:ea typeface="+mn-ea"/>
                <a:cs typeface="+mn-cs"/>
              </a:rPr>
              <a:t>AAC</a:t>
            </a:r>
            <a:r>
              <a:rPr lang="en-GB" sz="1200" kern="1200" dirty="0">
                <a:solidFill>
                  <a:schemeClr val="tx1"/>
                </a:solidFill>
                <a:effectLst/>
                <a:latin typeface="+mn-lt"/>
                <a:ea typeface="+mn-ea"/>
                <a:cs typeface="+mn-cs"/>
              </a:rPr>
              <a:t> negatively impacts speech and language development.</a:t>
            </a:r>
          </a:p>
          <a:p>
            <a:r>
              <a:rPr lang="en-GB" sz="1200" kern="1200" dirty="0">
                <a:solidFill>
                  <a:schemeClr val="tx1"/>
                </a:solidFill>
                <a:effectLst/>
                <a:latin typeface="+mn-lt"/>
                <a:ea typeface="+mn-ea"/>
                <a:cs typeface="+mn-cs"/>
              </a:rPr>
              <a:t>Many </a:t>
            </a:r>
            <a:r>
              <a:rPr lang="en-GB" sz="1200" kern="1200" dirty="0" err="1">
                <a:solidFill>
                  <a:schemeClr val="tx1"/>
                </a:solidFill>
                <a:effectLst/>
                <a:latin typeface="+mn-lt"/>
                <a:ea typeface="+mn-ea"/>
                <a:cs typeface="+mn-cs"/>
              </a:rPr>
              <a:t>AAC</a:t>
            </a:r>
            <a:r>
              <a:rPr lang="en-GB" sz="1200" kern="1200" dirty="0">
                <a:solidFill>
                  <a:schemeClr val="tx1"/>
                </a:solidFill>
                <a:effectLst/>
                <a:latin typeface="+mn-lt"/>
                <a:ea typeface="+mn-ea"/>
                <a:cs typeface="+mn-cs"/>
              </a:rPr>
              <a:t> strategies are visual and relatively static. Spoken language, on the other hand, is auditory and always transitory by nature. Some people process information better when they are looking at pictures or written words to help them visualise spoken information.</a:t>
            </a:r>
          </a:p>
          <a:p>
            <a:r>
              <a:rPr lang="en-GB" sz="1200" kern="1200" dirty="0">
                <a:solidFill>
                  <a:schemeClr val="tx1"/>
                </a:solidFill>
                <a:effectLst/>
                <a:latin typeface="+mn-lt"/>
                <a:ea typeface="+mn-ea"/>
                <a:cs typeface="+mn-cs"/>
              </a:rPr>
              <a:t>Visual supports for communication often take the form of picture symbol sets used through pointing by those in the environment to supplement their speech. As well as supporting understanding, this also provides a model to the individual on how they can use symbols to get a message across. This teaching technique is often referred to as </a:t>
            </a:r>
            <a:r>
              <a:rPr lang="en-GB" sz="1200" b="1" kern="1200" dirty="0">
                <a:solidFill>
                  <a:schemeClr val="tx1"/>
                </a:solidFill>
                <a:effectLst/>
                <a:latin typeface="+mn-lt"/>
                <a:ea typeface="+mn-ea"/>
                <a:cs typeface="+mn-cs"/>
              </a:rPr>
              <a:t>Aided Language Stimulation</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Autistic learners can benefit from the use of symbols in their environment and within their </a:t>
            </a:r>
            <a:r>
              <a:rPr lang="en-GB" sz="1200" kern="1200" dirty="0" err="1">
                <a:solidFill>
                  <a:schemeClr val="tx1"/>
                </a:solidFill>
                <a:effectLst/>
                <a:latin typeface="+mn-lt"/>
                <a:ea typeface="+mn-ea"/>
                <a:cs typeface="+mn-cs"/>
              </a:rPr>
              <a:t>AAC</a:t>
            </a:r>
            <a:r>
              <a:rPr lang="en-GB" sz="1200" kern="1200" dirty="0">
                <a:solidFill>
                  <a:schemeClr val="tx1"/>
                </a:solidFill>
                <a:effectLst/>
                <a:latin typeface="+mn-lt"/>
                <a:ea typeface="+mn-ea"/>
                <a:cs typeface="+mn-cs"/>
              </a:rPr>
              <a:t> system, whether printed (low tech) or electronic (high tech).</a:t>
            </a:r>
          </a:p>
          <a:p>
            <a:r>
              <a:rPr lang="en-GB" sz="1200" kern="1200" dirty="0">
                <a:solidFill>
                  <a:schemeClr val="tx1"/>
                </a:solidFill>
                <a:effectLst/>
                <a:latin typeface="+mn-lt"/>
                <a:ea typeface="+mn-ea"/>
                <a:cs typeface="+mn-cs"/>
              </a:rPr>
              <a:t>There is a range of picture symbol sets and software for printing visuals, including:</a:t>
            </a:r>
          </a:p>
          <a:p>
            <a:r>
              <a:rPr lang="en-GB" dirty="0" err="1">
                <a:effectLst/>
              </a:rPr>
              <a:t>Boardmaker</a:t>
            </a:r>
            <a:r>
              <a:rPr lang="en-GB" dirty="0">
                <a:effectLst/>
              </a:rPr>
              <a:t> using Picture Communication Symbols (PCS)</a:t>
            </a:r>
          </a:p>
          <a:p>
            <a:r>
              <a:rPr lang="en-GB" dirty="0">
                <a:effectLst/>
              </a:rPr>
              <a:t>Matrix Maker Plus which uses </a:t>
            </a:r>
            <a:r>
              <a:rPr lang="en-GB" dirty="0" err="1">
                <a:effectLst/>
              </a:rPr>
              <a:t>Widgit</a:t>
            </a:r>
            <a:r>
              <a:rPr lang="en-GB" dirty="0">
                <a:effectLst/>
              </a:rPr>
              <a:t> symbols, </a:t>
            </a:r>
            <a:r>
              <a:rPr lang="en-GB" dirty="0" err="1">
                <a:effectLst/>
              </a:rPr>
              <a:t>SymbolStix</a:t>
            </a:r>
            <a:r>
              <a:rPr lang="en-GB" dirty="0">
                <a:effectLst/>
              </a:rPr>
              <a:t> and Inclusive Technology symbols.</a:t>
            </a:r>
          </a:p>
          <a:p>
            <a:r>
              <a:rPr lang="en-GB" sz="1200" b="1" i="0" kern="1200" dirty="0">
                <a:solidFill>
                  <a:schemeClr val="tx1"/>
                </a:solidFill>
                <a:effectLst/>
                <a:latin typeface="+mn-lt"/>
                <a:ea typeface="+mn-ea"/>
                <a:cs typeface="+mn-cs"/>
              </a:rPr>
              <a:t>Low-tech </a:t>
            </a:r>
            <a:r>
              <a:rPr lang="en-GB" sz="1200" b="1" i="0" kern="1200" dirty="0" err="1">
                <a:solidFill>
                  <a:schemeClr val="tx1"/>
                </a:solidFill>
                <a:effectLst/>
                <a:latin typeface="+mn-lt"/>
                <a:ea typeface="+mn-ea"/>
                <a:cs typeface="+mn-cs"/>
              </a:rPr>
              <a:t>AAC</a:t>
            </a:r>
            <a:r>
              <a:rPr lang="en-GB" sz="1200" b="1" i="0" kern="1200" dirty="0">
                <a:solidFill>
                  <a:schemeClr val="tx1"/>
                </a:solidFill>
                <a:effectLst/>
                <a:latin typeface="+mn-lt"/>
                <a:ea typeface="+mn-ea"/>
                <a:cs typeface="+mn-cs"/>
              </a:rPr>
              <a:t> systems</a:t>
            </a:r>
          </a:p>
          <a:p>
            <a:r>
              <a:rPr lang="en-GB" sz="1200" b="0" i="0" kern="1200" dirty="0">
                <a:solidFill>
                  <a:schemeClr val="tx1"/>
                </a:solidFill>
                <a:effectLst/>
                <a:latin typeface="+mn-lt"/>
                <a:ea typeface="+mn-ea"/>
                <a:cs typeface="+mn-cs"/>
              </a:rPr>
              <a:t>It is important to consider the use of low-tech </a:t>
            </a:r>
            <a:r>
              <a:rPr lang="en-GB" sz="1200" b="0" i="0" kern="1200" dirty="0" err="1">
                <a:solidFill>
                  <a:schemeClr val="tx1"/>
                </a:solidFill>
                <a:effectLst/>
                <a:latin typeface="+mn-lt"/>
                <a:ea typeface="+mn-ea"/>
                <a:cs typeface="+mn-cs"/>
              </a:rPr>
              <a:t>AAC</a:t>
            </a:r>
            <a:r>
              <a:rPr lang="en-GB" sz="1200" b="0" i="0" kern="1200" dirty="0">
                <a:solidFill>
                  <a:schemeClr val="tx1"/>
                </a:solidFill>
                <a:effectLst/>
                <a:latin typeface="+mn-lt"/>
                <a:ea typeface="+mn-ea"/>
                <a:cs typeface="+mn-cs"/>
              </a:rPr>
              <a:t> systems, which include:</a:t>
            </a:r>
          </a:p>
          <a:p>
            <a:r>
              <a:rPr lang="en-GB" sz="1200" b="0" i="0" kern="1200" dirty="0">
                <a:solidFill>
                  <a:schemeClr val="tx1"/>
                </a:solidFill>
                <a:effectLst/>
                <a:latin typeface="+mn-lt"/>
                <a:ea typeface="+mn-ea"/>
                <a:cs typeface="+mn-cs"/>
              </a:rPr>
              <a:t>pen and paper to write messages or draw</a:t>
            </a:r>
          </a:p>
          <a:p>
            <a:r>
              <a:rPr lang="en-GB" sz="1200" b="0" i="0" kern="1200" dirty="0">
                <a:solidFill>
                  <a:schemeClr val="tx1"/>
                </a:solidFill>
                <a:effectLst/>
                <a:latin typeface="+mn-lt"/>
                <a:ea typeface="+mn-ea"/>
                <a:cs typeface="+mn-cs"/>
              </a:rPr>
              <a:t>alphabet and word boards</a:t>
            </a:r>
          </a:p>
          <a:p>
            <a:r>
              <a:rPr lang="en-GB" sz="1200" b="0" i="0" kern="1200" dirty="0">
                <a:solidFill>
                  <a:schemeClr val="tx1"/>
                </a:solidFill>
                <a:effectLst/>
                <a:latin typeface="+mn-lt"/>
                <a:ea typeface="+mn-ea"/>
                <a:cs typeface="+mn-cs"/>
              </a:rPr>
              <a:t>communication charts or books with pictures, photos and symbols.</a:t>
            </a:r>
          </a:p>
          <a:p>
            <a:r>
              <a:rPr lang="en-GB" sz="1200" b="0" i="0" kern="1200" dirty="0">
                <a:solidFill>
                  <a:schemeClr val="tx1"/>
                </a:solidFill>
                <a:effectLst/>
                <a:latin typeface="+mn-lt"/>
                <a:ea typeface="+mn-ea"/>
                <a:cs typeface="+mn-cs"/>
              </a:rPr>
              <a:t>Some low-tech systems have been designed primarily for use by autistic learners. These include:</a:t>
            </a:r>
          </a:p>
          <a:p>
            <a:r>
              <a:rPr lang="en-GB" sz="1200" b="1" i="0" kern="1200" dirty="0">
                <a:solidFill>
                  <a:schemeClr val="tx1"/>
                </a:solidFill>
                <a:effectLst/>
                <a:latin typeface="+mn-lt"/>
                <a:ea typeface="+mn-ea"/>
                <a:cs typeface="+mn-cs"/>
              </a:rPr>
              <a:t>Picture Exchange Communication System (PECS)</a:t>
            </a:r>
            <a:r>
              <a:rPr lang="en-GB" sz="1200" b="0" i="0" kern="1200" dirty="0">
                <a:solidFill>
                  <a:schemeClr val="tx1"/>
                </a:solidFill>
                <a:effectLst/>
                <a:latin typeface="+mn-lt"/>
                <a:ea typeface="+mn-ea"/>
                <a:cs typeface="+mn-cs"/>
              </a:rPr>
              <a:t> – designed to teach autistic learners the basic concept of communication. At its core is the shaping and developing of communication activity, encouraging the individual to give a symbol to another person. That person giving the desired object in return</a:t>
            </a:r>
          </a:p>
          <a:p>
            <a:r>
              <a:rPr lang="en-GB" sz="1200" b="1" i="0" kern="1200" dirty="0">
                <a:solidFill>
                  <a:schemeClr val="tx1"/>
                </a:solidFill>
                <a:effectLst/>
                <a:latin typeface="+mn-lt"/>
                <a:ea typeface="+mn-ea"/>
                <a:cs typeface="+mn-cs"/>
              </a:rPr>
              <a:t>Pragmatic Organisation Dynamic Display (</a:t>
            </a:r>
            <a:r>
              <a:rPr lang="en-GB" sz="1200" b="1" i="0" kern="1200" dirty="0" err="1">
                <a:solidFill>
                  <a:schemeClr val="tx1"/>
                </a:solidFill>
                <a:effectLst/>
                <a:latin typeface="+mn-lt"/>
                <a:ea typeface="+mn-ea"/>
                <a:cs typeface="+mn-cs"/>
              </a:rPr>
              <a:t>PODD</a:t>
            </a:r>
            <a:r>
              <a:rPr lang="en-GB" sz="1200" b="1" i="0" kern="1200" dirty="0">
                <a:solidFill>
                  <a:schemeClr val="tx1"/>
                </a:solidFill>
                <a:effectLst/>
                <a:latin typeface="+mn-lt"/>
                <a:ea typeface="+mn-ea"/>
                <a:cs typeface="+mn-cs"/>
              </a:rPr>
              <a:t>)</a:t>
            </a:r>
            <a:r>
              <a:rPr lang="en-GB" sz="1200" b="0" i="0" kern="1200" dirty="0">
                <a:solidFill>
                  <a:schemeClr val="tx1"/>
                </a:solidFill>
                <a:effectLst/>
                <a:latin typeface="+mn-lt"/>
                <a:ea typeface="+mn-ea"/>
                <a:cs typeface="+mn-cs"/>
              </a:rPr>
              <a:t> – an approach that involves giving individuals access to a large vocabulary of words in a symbol communication book, based on the way that we use language socially and taught through modelling. It is also available in some communication devices and apps.</a:t>
            </a:r>
          </a:p>
          <a:p>
            <a:br>
              <a:rPr lang="en-GB" dirty="0">
                <a:effectLst/>
              </a:rPr>
            </a:b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7</a:t>
            </a:fld>
            <a:endParaRPr lang="en-GB"/>
          </a:p>
        </p:txBody>
      </p:sp>
    </p:spTree>
    <p:extLst>
      <p:ext uri="{BB962C8B-B14F-4D97-AF65-F5344CB8AC3E}">
        <p14:creationId xmlns:p14="http://schemas.microsoft.com/office/powerpoint/2010/main" val="3724596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Toolbox has additional information and downloadable resources to support communication as highlighted in </a:t>
            </a:r>
            <a:r>
              <a:rPr lang="en-GB" sz="1200" b="1" i="0" kern="1200" dirty="0">
                <a:solidFill>
                  <a:schemeClr val="tx1"/>
                </a:solidFill>
                <a:effectLst/>
                <a:latin typeface="+mn-lt"/>
                <a:ea typeface="+mn-ea"/>
                <a:cs typeface="+mn-cs"/>
              </a:rPr>
              <a:t>Figure 10</a:t>
            </a:r>
            <a:r>
              <a:rPr lang="en-GB" sz="1200" b="0" i="0" kern="1200" dirty="0">
                <a:solidFill>
                  <a:schemeClr val="tx1"/>
                </a:solidFill>
                <a:effectLst/>
                <a:latin typeface="+mn-lt"/>
                <a:ea typeface="+mn-ea"/>
                <a:cs typeface="+mn-cs"/>
              </a:rPr>
              <a: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Autistic people and their families told us that the big five things that they wanted the public to understand were that autistic people can:</a:t>
            </a:r>
          </a:p>
          <a:p>
            <a:r>
              <a:rPr lang="en-GB" sz="1200" b="0" i="0" kern="1200" dirty="0">
                <a:solidFill>
                  <a:schemeClr val="tx1"/>
                </a:solidFill>
                <a:effectLst/>
                <a:latin typeface="+mn-lt"/>
                <a:ea typeface="+mn-ea"/>
                <a:cs typeface="+mn-cs"/>
              </a:rPr>
              <a:t>need extra time to process information</a:t>
            </a:r>
          </a:p>
          <a:p>
            <a:r>
              <a:rPr lang="en-GB" sz="1200" b="0" i="0" kern="1200" dirty="0">
                <a:solidFill>
                  <a:schemeClr val="tx1"/>
                </a:solidFill>
                <a:effectLst/>
                <a:latin typeface="+mn-lt"/>
                <a:ea typeface="+mn-ea"/>
                <a:cs typeface="+mn-cs"/>
              </a:rPr>
              <a:t>experience anxiety in social situations</a:t>
            </a:r>
          </a:p>
          <a:p>
            <a:r>
              <a:rPr lang="en-GB" sz="1200" b="0" i="0" kern="1200" dirty="0">
                <a:solidFill>
                  <a:schemeClr val="tx1"/>
                </a:solidFill>
                <a:effectLst/>
                <a:latin typeface="+mn-lt"/>
                <a:ea typeface="+mn-ea"/>
                <a:cs typeface="+mn-cs"/>
              </a:rPr>
              <a:t>experience anxiety with unexpected changes</a:t>
            </a:r>
          </a:p>
          <a:p>
            <a:r>
              <a:rPr lang="en-GB" sz="1200" b="0" i="0" kern="1200" dirty="0">
                <a:solidFill>
                  <a:schemeClr val="tx1"/>
                </a:solidFill>
                <a:effectLst/>
                <a:latin typeface="+mn-lt"/>
                <a:ea typeface="+mn-ea"/>
                <a:cs typeface="+mn-cs"/>
              </a:rPr>
              <a:t>find noise, smells and bright lights painful and distressing</a:t>
            </a:r>
          </a:p>
          <a:p>
            <a:r>
              <a:rPr lang="en-GB" sz="1200" b="0" i="0" kern="1200" dirty="0">
                <a:solidFill>
                  <a:schemeClr val="tx1"/>
                </a:solidFill>
                <a:effectLst/>
                <a:latin typeface="+mn-lt"/>
                <a:ea typeface="+mn-ea"/>
                <a:cs typeface="+mn-cs"/>
              </a:rPr>
              <a:t>become overwhelmed and experience a 'meltdown' or 'shutdown'.</a:t>
            </a:r>
          </a:p>
          <a:p>
            <a:r>
              <a:rPr lang="en-GB" sz="1200" b="0" i="0" kern="1200" dirty="0">
                <a:solidFill>
                  <a:schemeClr val="tx1"/>
                </a:solidFill>
                <a:effectLst/>
                <a:latin typeface="+mn-lt"/>
                <a:ea typeface="+mn-ea"/>
                <a:cs typeface="+mn-cs"/>
              </a:rPr>
              <a:t>All of these areas will have an impact on being able to effectively communicate.</a:t>
            </a:r>
          </a:p>
          <a:p>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8</a:t>
            </a:fld>
            <a:endParaRPr lang="en-GB"/>
          </a:p>
        </p:txBody>
      </p:sp>
    </p:spTree>
    <p:extLst>
      <p:ext uri="{BB962C8B-B14F-4D97-AF65-F5344CB8AC3E}">
        <p14:creationId xmlns:p14="http://schemas.microsoft.com/office/powerpoint/2010/main" val="3372218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Expressive language</a:t>
            </a:r>
          </a:p>
          <a:p>
            <a:r>
              <a:rPr lang="en-GB" sz="1200" b="0" i="0" kern="1200" dirty="0">
                <a:solidFill>
                  <a:schemeClr val="tx1"/>
                </a:solidFill>
                <a:effectLst/>
                <a:latin typeface="+mn-lt"/>
                <a:ea typeface="+mn-ea"/>
                <a:cs typeface="+mn-cs"/>
              </a:rPr>
              <a:t>At least 50% of autistic people have a co-occurring developmental language disorder which can affect their speech, language and communication.</a:t>
            </a:r>
          </a:p>
          <a:p>
            <a:r>
              <a:rPr lang="en-GB" sz="1200" b="0" i="0" kern="1200" dirty="0">
                <a:solidFill>
                  <a:schemeClr val="tx1"/>
                </a:solidFill>
                <a:effectLst/>
                <a:latin typeface="+mn-lt"/>
                <a:ea typeface="+mn-ea"/>
                <a:cs typeface="+mn-cs"/>
              </a:rPr>
              <a:t>Language can be measured in the words we use (vocabulary) and the way we put these together (grammar) and length of utterance.</a:t>
            </a:r>
          </a:p>
          <a:p>
            <a:r>
              <a:rPr lang="en-GB" sz="1200" b="0" i="0" kern="1200" dirty="0">
                <a:solidFill>
                  <a:schemeClr val="tx1"/>
                </a:solidFill>
                <a:effectLst/>
                <a:latin typeface="+mn-lt"/>
                <a:ea typeface="+mn-ea"/>
                <a:cs typeface="+mn-cs"/>
              </a:rPr>
              <a:t>Expressive language may include echolalia (repeating words and phrases from people, TV or computers) or spontaneous and creative speech.</a:t>
            </a:r>
          </a:p>
          <a:p>
            <a:r>
              <a:rPr lang="en-GB" sz="1200" b="0" i="0" kern="1200" dirty="0">
                <a:solidFill>
                  <a:schemeClr val="tx1"/>
                </a:solidFill>
                <a:effectLst/>
                <a:latin typeface="+mn-lt"/>
                <a:ea typeface="+mn-ea"/>
                <a:cs typeface="+mn-cs"/>
              </a:rPr>
              <a:t>Verbal dyspraxia affects the fluent articulation of speech, due to difficulties with planning motor movements for speech.</a:t>
            </a:r>
          </a:p>
          <a:p>
            <a:r>
              <a:rPr lang="en-GB" sz="1200" b="0" i="0" kern="1200" dirty="0">
                <a:solidFill>
                  <a:schemeClr val="tx1"/>
                </a:solidFill>
                <a:effectLst/>
                <a:latin typeface="+mn-lt"/>
                <a:ea typeface="+mn-ea"/>
                <a:cs typeface="+mn-cs"/>
              </a:rPr>
              <a:t>Language can be expressed through words, pictures or signs.</a:t>
            </a:r>
          </a:p>
          <a:p>
            <a:r>
              <a:rPr lang="en-GB" sz="1200" b="1" i="0" kern="1200" dirty="0">
                <a:solidFill>
                  <a:schemeClr val="tx1"/>
                </a:solidFill>
                <a:effectLst/>
                <a:latin typeface="+mn-lt"/>
                <a:ea typeface="+mn-ea"/>
                <a:cs typeface="+mn-cs"/>
              </a:rPr>
              <a:t>Social communication</a:t>
            </a:r>
          </a:p>
          <a:p>
            <a:r>
              <a:rPr lang="en-GB" sz="1200" b="0" i="0" kern="1200" dirty="0">
                <a:solidFill>
                  <a:schemeClr val="tx1"/>
                </a:solidFill>
                <a:effectLst/>
                <a:latin typeface="+mn-lt"/>
                <a:ea typeface="+mn-ea"/>
                <a:cs typeface="+mn-cs"/>
              </a:rPr>
              <a:t>Difficulty understanding and using social communication according to the conventions of the local context affects individuals across the lifespan. This is not something that can be ‘fixed’. Social communication skills do develop and can be </a:t>
            </a:r>
            <a:r>
              <a:rPr lang="en-GB" sz="1200" b="0" i="0" kern="1200" dirty="0" err="1">
                <a:solidFill>
                  <a:schemeClr val="tx1"/>
                </a:solidFill>
                <a:effectLst/>
                <a:latin typeface="+mn-lt"/>
                <a:ea typeface="+mn-ea"/>
                <a:cs typeface="+mn-cs"/>
              </a:rPr>
              <a:t>scaffolded</a:t>
            </a:r>
            <a:r>
              <a:rPr lang="en-GB" sz="1200" b="0" i="0" kern="1200" dirty="0">
                <a:solidFill>
                  <a:schemeClr val="tx1"/>
                </a:solidFill>
                <a:effectLst/>
                <a:latin typeface="+mn-lt"/>
                <a:ea typeface="+mn-ea"/>
                <a:cs typeface="+mn-cs"/>
              </a:rPr>
              <a:t>, however, as individuals transition to new roles and activities in life, additional support might be required at each stage.</a:t>
            </a:r>
          </a:p>
          <a:p>
            <a:r>
              <a:rPr lang="en-GB" sz="1200" b="0" i="0" kern="1200" dirty="0">
                <a:solidFill>
                  <a:schemeClr val="tx1"/>
                </a:solidFill>
                <a:effectLst/>
                <a:latin typeface="+mn-lt"/>
                <a:ea typeface="+mn-ea"/>
                <a:cs typeface="+mn-cs"/>
              </a:rPr>
              <a:t>Some difficulties may be more apparent, such as those who talk repetitively or endlessly about a favourite topic. Others may be more subtle, such as those who ‘copy’ social behaviours or very rarely initiate and wait for other to take the lead in social interactions.</a:t>
            </a:r>
          </a:p>
          <a:p>
            <a:r>
              <a:rPr lang="en-GB" sz="1200" b="1" i="0" kern="1200" dirty="0">
                <a:solidFill>
                  <a:schemeClr val="tx1"/>
                </a:solidFill>
                <a:effectLst/>
                <a:latin typeface="+mn-lt"/>
                <a:ea typeface="+mn-ea"/>
                <a:cs typeface="+mn-cs"/>
              </a:rPr>
              <a:t>Metacognition</a:t>
            </a:r>
          </a:p>
          <a:p>
            <a:r>
              <a:rPr lang="en-GB" sz="1200" b="0" i="0" kern="1200" dirty="0">
                <a:solidFill>
                  <a:schemeClr val="tx1"/>
                </a:solidFill>
                <a:effectLst/>
                <a:latin typeface="+mn-lt"/>
                <a:ea typeface="+mn-ea"/>
                <a:cs typeface="+mn-cs"/>
              </a:rPr>
              <a:t>At the conversation partner stage, children begin to develop the ability to reflect upon their knowledge, learning and actions. Prior to this stage social skills, groups are not recommended (see NAIT Guidance on Social Communication Groups).</a:t>
            </a:r>
          </a:p>
          <a:p>
            <a:r>
              <a:rPr lang="en-GB" sz="1200" b="1" i="0" kern="1200" dirty="0">
                <a:solidFill>
                  <a:schemeClr val="tx1"/>
                </a:solidFill>
                <a:effectLst/>
                <a:latin typeface="+mn-lt"/>
                <a:ea typeface="+mn-ea"/>
                <a:cs typeface="+mn-cs"/>
              </a:rPr>
              <a:t>Peers</a:t>
            </a:r>
          </a:p>
          <a:p>
            <a:r>
              <a:rPr lang="en-GB" sz="1200" b="0" i="0" kern="1200" dirty="0">
                <a:solidFill>
                  <a:schemeClr val="tx1"/>
                </a:solidFill>
                <a:effectLst/>
                <a:latin typeface="+mn-lt"/>
                <a:ea typeface="+mn-ea"/>
                <a:cs typeface="+mn-cs"/>
              </a:rPr>
              <a:t>Peer interaction is often harder than interaction with those older and younger. Adults are likely to make adaptations and younger children’s communication is likely to be less sophisticated and demanding.</a:t>
            </a:r>
          </a:p>
          <a:p>
            <a:r>
              <a:rPr lang="en-GB" sz="1200" b="0" i="0" kern="1200" dirty="0">
                <a:solidFill>
                  <a:schemeClr val="tx1"/>
                </a:solidFill>
                <a:effectLst/>
                <a:latin typeface="+mn-lt"/>
                <a:ea typeface="+mn-ea"/>
                <a:cs typeface="+mn-cs"/>
              </a:rPr>
              <a:t>Groups can be more difficult than 1:1 interaction and therefore collaborative learning can present challenges. Reasonable adjustments may include:</a:t>
            </a:r>
          </a:p>
          <a:p>
            <a:r>
              <a:rPr lang="en-GB" sz="1200" b="0" i="0" kern="1200" dirty="0">
                <a:solidFill>
                  <a:schemeClr val="tx1"/>
                </a:solidFill>
                <a:effectLst/>
                <a:latin typeface="+mn-lt"/>
                <a:ea typeface="+mn-ea"/>
                <a:cs typeface="+mn-cs"/>
              </a:rPr>
              <a:t>allocation of clear roles</a:t>
            </a:r>
          </a:p>
          <a:p>
            <a:r>
              <a:rPr lang="en-GB" sz="1200" b="0" i="0" kern="1200" dirty="0">
                <a:solidFill>
                  <a:schemeClr val="tx1"/>
                </a:solidFill>
                <a:effectLst/>
                <a:latin typeface="+mn-lt"/>
                <a:ea typeface="+mn-ea"/>
                <a:cs typeface="+mn-cs"/>
              </a:rPr>
              <a:t>scripts</a:t>
            </a:r>
          </a:p>
          <a:p>
            <a:r>
              <a:rPr lang="en-GB" sz="1200" b="0" i="0" kern="1200" dirty="0">
                <a:solidFill>
                  <a:schemeClr val="tx1"/>
                </a:solidFill>
                <a:effectLst/>
                <a:latin typeface="+mn-lt"/>
                <a:ea typeface="+mn-ea"/>
                <a:cs typeface="+mn-cs"/>
              </a:rPr>
              <a:t>sticking to familiar rather than new activities in groups</a:t>
            </a:r>
          </a:p>
          <a:p>
            <a:r>
              <a:rPr lang="en-GB" sz="1200" b="0" i="0" kern="1200" dirty="0">
                <a:solidFill>
                  <a:schemeClr val="tx1"/>
                </a:solidFill>
                <a:effectLst/>
                <a:latin typeface="+mn-lt"/>
                <a:ea typeface="+mn-ea"/>
                <a:cs typeface="+mn-cs"/>
              </a:rPr>
              <a:t>having a familiar and supportive peer</a:t>
            </a:r>
          </a:p>
          <a:p>
            <a:r>
              <a:rPr lang="en-GB" sz="1200" b="0" i="0" kern="1200" dirty="0">
                <a:solidFill>
                  <a:schemeClr val="tx1"/>
                </a:solidFill>
                <a:effectLst/>
                <a:latin typeface="+mn-lt"/>
                <a:ea typeface="+mn-ea"/>
                <a:cs typeface="+mn-cs"/>
              </a:rPr>
              <a:t>having predictability</a:t>
            </a:r>
          </a:p>
          <a:p>
            <a:r>
              <a:rPr lang="en-GB" sz="1200" b="0" i="0" kern="1200" dirty="0">
                <a:solidFill>
                  <a:schemeClr val="tx1"/>
                </a:solidFill>
                <a:effectLst/>
                <a:latin typeface="+mn-lt"/>
                <a:ea typeface="+mn-ea"/>
                <a:cs typeface="+mn-cs"/>
              </a:rPr>
              <a:t>a range of visual supports</a:t>
            </a:r>
          </a:p>
          <a:p>
            <a:r>
              <a:rPr lang="en-GB" sz="1200" b="0" i="0" kern="1200" dirty="0">
                <a:solidFill>
                  <a:schemeClr val="tx1"/>
                </a:solidFill>
                <a:effectLst/>
                <a:latin typeface="+mn-lt"/>
                <a:ea typeface="+mn-ea"/>
                <a:cs typeface="+mn-cs"/>
              </a:rPr>
              <a:t>at the secondary stage, individuals with good language skills and motivation to make friends might benefit from taking part in focused work on this (e.g. the PEERS programme).</a:t>
            </a:r>
          </a:p>
          <a:p>
            <a:r>
              <a:rPr lang="en-GB" sz="1200" b="1" i="0" kern="1200" dirty="0">
                <a:solidFill>
                  <a:schemeClr val="tx1"/>
                </a:solidFill>
                <a:effectLst/>
                <a:latin typeface="+mn-lt"/>
                <a:ea typeface="+mn-ea"/>
                <a:cs typeface="+mn-cs"/>
              </a:rPr>
              <a:t>Masking and camouflaging</a:t>
            </a:r>
          </a:p>
          <a:p>
            <a:r>
              <a:rPr lang="en-GB" sz="1200" b="0" i="0" kern="1200" dirty="0">
                <a:solidFill>
                  <a:schemeClr val="tx1"/>
                </a:solidFill>
                <a:effectLst/>
                <a:latin typeface="+mn-lt"/>
                <a:ea typeface="+mn-ea"/>
                <a:cs typeface="+mn-cs"/>
              </a:rPr>
              <a:t>Some autistic people use masking and camouflage as coping strategies. These may be intentional or unconscious habits (‘Putting on My Best Normal’: Social Camouflaging in Adults with Autism Spectrum Conditions, Hull et al., 2017).</a:t>
            </a:r>
          </a:p>
          <a:p>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9</a:t>
            </a:fld>
            <a:endParaRPr lang="en-GB"/>
          </a:p>
        </p:txBody>
      </p:sp>
    </p:spTree>
    <p:extLst>
      <p:ext uri="{BB962C8B-B14F-4D97-AF65-F5344CB8AC3E}">
        <p14:creationId xmlns:p14="http://schemas.microsoft.com/office/powerpoint/2010/main" val="2812474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216D8AC-32CF-4240-8181-F177F487F967}"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3ABCA-4D8A-4769-8D75-930C6F00B05B}" type="slidenum">
              <a:rPr lang="en-GB" smtClean="0"/>
              <a:t>‹#›</a:t>
            </a:fld>
            <a:endParaRPr lang="en-GB"/>
          </a:p>
        </p:txBody>
      </p:sp>
    </p:spTree>
    <p:extLst>
      <p:ext uri="{BB962C8B-B14F-4D97-AF65-F5344CB8AC3E}">
        <p14:creationId xmlns:p14="http://schemas.microsoft.com/office/powerpoint/2010/main" val="3935814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16D8AC-32CF-4240-8181-F177F487F967}"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3ABCA-4D8A-4769-8D75-930C6F00B05B}" type="slidenum">
              <a:rPr lang="en-GB" smtClean="0"/>
              <a:t>‹#›</a:t>
            </a:fld>
            <a:endParaRPr lang="en-GB"/>
          </a:p>
        </p:txBody>
      </p:sp>
    </p:spTree>
    <p:extLst>
      <p:ext uri="{BB962C8B-B14F-4D97-AF65-F5344CB8AC3E}">
        <p14:creationId xmlns:p14="http://schemas.microsoft.com/office/powerpoint/2010/main" val="2098766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16D8AC-32CF-4240-8181-F177F487F967}"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3ABCA-4D8A-4769-8D75-930C6F00B05B}" type="slidenum">
              <a:rPr lang="en-GB" smtClean="0"/>
              <a:t>‹#›</a:t>
            </a:fld>
            <a:endParaRPr lang="en-GB"/>
          </a:p>
        </p:txBody>
      </p:sp>
    </p:spTree>
    <p:extLst>
      <p:ext uri="{BB962C8B-B14F-4D97-AF65-F5344CB8AC3E}">
        <p14:creationId xmlns:p14="http://schemas.microsoft.com/office/powerpoint/2010/main" val="149212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16D8AC-32CF-4240-8181-F177F487F967}"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3ABCA-4D8A-4769-8D75-930C6F00B05B}" type="slidenum">
              <a:rPr lang="en-GB" smtClean="0"/>
              <a:t>‹#›</a:t>
            </a:fld>
            <a:endParaRPr lang="en-GB"/>
          </a:p>
        </p:txBody>
      </p:sp>
    </p:spTree>
    <p:extLst>
      <p:ext uri="{BB962C8B-B14F-4D97-AF65-F5344CB8AC3E}">
        <p14:creationId xmlns:p14="http://schemas.microsoft.com/office/powerpoint/2010/main" val="2230876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16D8AC-32CF-4240-8181-F177F487F967}"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3ABCA-4D8A-4769-8D75-930C6F00B05B}" type="slidenum">
              <a:rPr lang="en-GB" smtClean="0"/>
              <a:t>‹#›</a:t>
            </a:fld>
            <a:endParaRPr lang="en-GB"/>
          </a:p>
        </p:txBody>
      </p:sp>
    </p:spTree>
    <p:extLst>
      <p:ext uri="{BB962C8B-B14F-4D97-AF65-F5344CB8AC3E}">
        <p14:creationId xmlns:p14="http://schemas.microsoft.com/office/powerpoint/2010/main" val="317736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216D8AC-32CF-4240-8181-F177F487F967}"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73ABCA-4D8A-4769-8D75-930C6F00B05B}" type="slidenum">
              <a:rPr lang="en-GB" smtClean="0"/>
              <a:t>‹#›</a:t>
            </a:fld>
            <a:endParaRPr lang="en-GB"/>
          </a:p>
        </p:txBody>
      </p:sp>
    </p:spTree>
    <p:extLst>
      <p:ext uri="{BB962C8B-B14F-4D97-AF65-F5344CB8AC3E}">
        <p14:creationId xmlns:p14="http://schemas.microsoft.com/office/powerpoint/2010/main" val="279828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216D8AC-32CF-4240-8181-F177F487F967}" type="datetimeFigureOut">
              <a:rPr lang="en-GB" smtClean="0"/>
              <a:t>17/01/2024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73ABCA-4D8A-4769-8D75-930C6F00B05B}" type="slidenum">
              <a:rPr lang="en-GB" smtClean="0"/>
              <a:t>‹#›</a:t>
            </a:fld>
            <a:endParaRPr lang="en-GB"/>
          </a:p>
        </p:txBody>
      </p:sp>
    </p:spTree>
    <p:extLst>
      <p:ext uri="{BB962C8B-B14F-4D97-AF65-F5344CB8AC3E}">
        <p14:creationId xmlns:p14="http://schemas.microsoft.com/office/powerpoint/2010/main" val="210102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216D8AC-32CF-4240-8181-F177F487F967}" type="datetimeFigureOut">
              <a:rPr lang="en-GB" smtClean="0"/>
              <a:t>17/01/2024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73ABCA-4D8A-4769-8D75-930C6F00B05B}" type="slidenum">
              <a:rPr lang="en-GB" smtClean="0"/>
              <a:t>‹#›</a:t>
            </a:fld>
            <a:endParaRPr lang="en-GB"/>
          </a:p>
        </p:txBody>
      </p:sp>
    </p:spTree>
    <p:extLst>
      <p:ext uri="{BB962C8B-B14F-4D97-AF65-F5344CB8AC3E}">
        <p14:creationId xmlns:p14="http://schemas.microsoft.com/office/powerpoint/2010/main" val="74085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6D8AC-32CF-4240-8181-F177F487F967}" type="datetimeFigureOut">
              <a:rPr lang="en-GB" smtClean="0"/>
              <a:t>17/01/2024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73ABCA-4D8A-4769-8D75-930C6F00B05B}" type="slidenum">
              <a:rPr lang="en-GB" smtClean="0"/>
              <a:t>‹#›</a:t>
            </a:fld>
            <a:endParaRPr lang="en-GB"/>
          </a:p>
        </p:txBody>
      </p:sp>
    </p:spTree>
    <p:extLst>
      <p:ext uri="{BB962C8B-B14F-4D97-AF65-F5344CB8AC3E}">
        <p14:creationId xmlns:p14="http://schemas.microsoft.com/office/powerpoint/2010/main" val="4257137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16D8AC-32CF-4240-8181-F177F487F967}"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73ABCA-4D8A-4769-8D75-930C6F00B05B}" type="slidenum">
              <a:rPr lang="en-GB" smtClean="0"/>
              <a:t>‹#›</a:t>
            </a:fld>
            <a:endParaRPr lang="en-GB"/>
          </a:p>
        </p:txBody>
      </p:sp>
    </p:spTree>
    <p:extLst>
      <p:ext uri="{BB962C8B-B14F-4D97-AF65-F5344CB8AC3E}">
        <p14:creationId xmlns:p14="http://schemas.microsoft.com/office/powerpoint/2010/main" val="3979160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16D8AC-32CF-4240-8181-F177F487F967}"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73ABCA-4D8A-4769-8D75-930C6F00B05B}" type="slidenum">
              <a:rPr lang="en-GB" smtClean="0"/>
              <a:t>‹#›</a:t>
            </a:fld>
            <a:endParaRPr lang="en-GB"/>
          </a:p>
        </p:txBody>
      </p:sp>
    </p:spTree>
    <p:extLst>
      <p:ext uri="{BB962C8B-B14F-4D97-AF65-F5344CB8AC3E}">
        <p14:creationId xmlns:p14="http://schemas.microsoft.com/office/powerpoint/2010/main" val="351225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6D8AC-32CF-4240-8181-F177F487F967}" type="datetimeFigureOut">
              <a:rPr lang="en-GB" smtClean="0"/>
              <a:t>17/01/2024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3ABCA-4D8A-4769-8D75-930C6F00B05B}" type="slidenum">
              <a:rPr lang="en-GB" smtClean="0"/>
              <a:t>‹#›</a:t>
            </a:fld>
            <a:endParaRPr lang="en-GB"/>
          </a:p>
        </p:txBody>
      </p:sp>
    </p:spTree>
    <p:extLst>
      <p:ext uri="{BB962C8B-B14F-4D97-AF65-F5344CB8AC3E}">
        <p14:creationId xmlns:p14="http://schemas.microsoft.com/office/powerpoint/2010/main" val="322993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PA7F8LBG4Iw"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open.edu/openlearncreate/mod/oucontent/olink.php?id=174426&amp;targetdoc=NAIT+Safe+Space+Guidanc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open.edu/openlearncreate/mod/oucontent/olink.php?id=174426&amp;targetdoc=Supporting+learners+with+Social+Anxiety"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autismtoolbox.co.uk/films-and-downloads"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autism.org.uk/what-we-do/campaign/public-understanding/too-much-information" TargetMode="External"/><Relationship Id="rId5" Type="http://schemas.openxmlformats.org/officeDocument/2006/relationships/hyperlink" Target="http://www.autismtoolbox.co.uk/communication-supports-aac"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pic>
        <p:nvPicPr>
          <p:cNvPr id="12" name="Picture 11"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6"/>
            <a:ext cx="12209380" cy="3105484"/>
          </a:xfrm>
          <a:prstGeom prst="rect">
            <a:avLst/>
          </a:prstGeom>
        </p:spPr>
      </p:pic>
      <p:sp>
        <p:nvSpPr>
          <p:cNvPr id="9" name="Text Box 7">
            <a:extLst>
              <a:ext uri="{FF2B5EF4-FFF2-40B4-BE49-F238E27FC236}">
                <a16:creationId xmlns:a16="http://schemas.microsoft.com/office/drawing/2014/main" id="{7377D1C0-0CB5-4AA4-9369-EFE08180A505}"/>
              </a:ext>
            </a:extLst>
          </p:cNvPr>
          <p:cNvSpPr txBox="1">
            <a:spLocks noChangeArrowheads="1"/>
          </p:cNvSpPr>
          <p:nvPr/>
        </p:nvSpPr>
        <p:spPr bwMode="auto">
          <a:xfrm>
            <a:off x="6104689" y="5953600"/>
            <a:ext cx="59466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100000"/>
              </a:lnSpc>
              <a:spcBef>
                <a:spcPts val="0"/>
              </a:spcBef>
            </a:pPr>
            <a:r>
              <a:rPr lang="en-GB" sz="1400" b="1" dirty="0">
                <a:solidFill>
                  <a:schemeClr val="bg1"/>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Do </a:t>
            </a:r>
            <a:r>
              <a:rPr lang="en-GB" sz="1400" b="1" dirty="0" err="1">
                <a:solidFill>
                  <a:schemeClr val="bg1"/>
                </a:solidFill>
              </a:rPr>
              <a:t>luchd-ionnsachaidh</a:t>
            </a:r>
            <a:r>
              <a:rPr lang="en-GB" sz="1400" b="1" dirty="0">
                <a:solidFill>
                  <a:schemeClr val="bg1"/>
                </a:solidFill>
              </a:rPr>
              <a:t> </a:t>
            </a:r>
            <a:r>
              <a:rPr lang="en-GB" sz="1400" b="1" dirty="0" err="1">
                <a:solidFill>
                  <a:schemeClr val="bg1"/>
                </a:solidFill>
              </a:rPr>
              <a:t>na</a:t>
            </a:r>
            <a:r>
              <a:rPr lang="en-GB" sz="1400" b="1" dirty="0">
                <a:solidFill>
                  <a:schemeClr val="bg1"/>
                </a:solidFill>
              </a:rPr>
              <a:t> h-Alba, le </a:t>
            </a:r>
            <a:r>
              <a:rPr lang="en-GB" sz="1400" b="1" dirty="0" err="1">
                <a:solidFill>
                  <a:schemeClr val="bg1"/>
                </a:solidFill>
              </a:rPr>
              <a:t>luchd-foghlaim</a:t>
            </a:r>
            <a:r>
              <a:rPr lang="en-GB" sz="1400" b="1" dirty="0">
                <a:solidFill>
                  <a:schemeClr val="bg1"/>
                </a:solidFill>
              </a:rPr>
              <a:t> Alba </a:t>
            </a:r>
          </a:p>
        </p:txBody>
      </p:sp>
      <p:pic>
        <p:nvPicPr>
          <p:cNvPr id="10" name="Picture 9">
            <a:extLst>
              <a:ext uri="{FF2B5EF4-FFF2-40B4-BE49-F238E27FC236}">
                <a16:creationId xmlns:a16="http://schemas.microsoft.com/office/drawing/2014/main" id="{2878A2D7-AC15-4546-8888-41634586362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676404" y="601195"/>
            <a:ext cx="2459182" cy="1355898"/>
          </a:xfrm>
          <a:prstGeom prst="rect">
            <a:avLst/>
          </a:prstGeom>
        </p:spPr>
      </p:pic>
      <p:sp>
        <p:nvSpPr>
          <p:cNvPr id="13" name="Rectangle 12"/>
          <p:cNvSpPr/>
          <p:nvPr/>
        </p:nvSpPr>
        <p:spPr>
          <a:xfrm>
            <a:off x="589366" y="2019129"/>
            <a:ext cx="10633257" cy="1815882"/>
          </a:xfrm>
          <a:prstGeom prst="rect">
            <a:avLst/>
          </a:prstGeom>
        </p:spPr>
        <p:txBody>
          <a:bodyPr wrap="square">
            <a:spAutoFit/>
          </a:bodyPr>
          <a:lstStyle/>
          <a:p>
            <a:r>
              <a:rPr lang="en-GB" sz="2800" dirty="0">
                <a:solidFill>
                  <a:srgbClr val="00ABB5"/>
                </a:solidFill>
              </a:rPr>
              <a:t>Autism &amp; Inclusive Practice</a:t>
            </a:r>
          </a:p>
          <a:p>
            <a:r>
              <a:rPr lang="en-GB" sz="2800" dirty="0">
                <a:solidFill>
                  <a:srgbClr val="00ABB5"/>
                </a:solidFill>
              </a:rPr>
              <a:t>Professional Learning Module</a:t>
            </a:r>
          </a:p>
          <a:p>
            <a:r>
              <a:rPr lang="en-GB" sz="2800" dirty="0">
                <a:solidFill>
                  <a:srgbClr val="00ABB5"/>
                </a:solidFill>
              </a:rPr>
              <a:t>Session 3.  Understanding Autism</a:t>
            </a:r>
          </a:p>
          <a:p>
            <a:endParaRPr lang="en-US" sz="2800" dirty="0">
              <a:solidFill>
                <a:srgbClr val="00ABB5"/>
              </a:solidFill>
            </a:endParaRPr>
          </a:p>
        </p:txBody>
      </p:sp>
    </p:spTree>
    <p:extLst>
      <p:ext uri="{BB962C8B-B14F-4D97-AF65-F5344CB8AC3E}">
        <p14:creationId xmlns:p14="http://schemas.microsoft.com/office/powerpoint/2010/main" val="4182648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Activity 8</a:t>
            </a:r>
          </a:p>
        </p:txBody>
      </p:sp>
      <p:pic>
        <p:nvPicPr>
          <p:cNvPr id="5" name="Content Placeholder 4"/>
          <p:cNvPicPr>
            <a:picLocks noGrp="1" noChangeAspect="1"/>
          </p:cNvPicPr>
          <p:nvPr>
            <p:ph idx="1"/>
          </p:nvPr>
        </p:nvPicPr>
        <p:blipFill>
          <a:blip r:embed="rId3"/>
          <a:stretch>
            <a:fillRect/>
          </a:stretch>
        </p:blipFill>
        <p:spPr>
          <a:xfrm>
            <a:off x="838200" y="1690688"/>
            <a:ext cx="2469094" cy="1713124"/>
          </a:xfrm>
          <a:prstGeom prst="rect">
            <a:avLst/>
          </a:prstGeom>
          <a:ln w="12700">
            <a:solidFill>
              <a:schemeClr val="tx1"/>
            </a:solidFill>
          </a:ln>
        </p:spPr>
      </p:pic>
      <p:pic>
        <p:nvPicPr>
          <p:cNvPr id="6" name="Picture 5"/>
          <p:cNvPicPr>
            <a:picLocks noChangeAspect="1"/>
          </p:cNvPicPr>
          <p:nvPr/>
        </p:nvPicPr>
        <p:blipFill>
          <a:blip r:embed="rId4"/>
          <a:stretch>
            <a:fillRect/>
          </a:stretch>
        </p:blipFill>
        <p:spPr>
          <a:xfrm>
            <a:off x="3509312" y="365125"/>
            <a:ext cx="8122706" cy="5743914"/>
          </a:xfrm>
          <a:prstGeom prst="rect">
            <a:avLst/>
          </a:prstGeom>
          <a:ln w="12700">
            <a:solidFill>
              <a:schemeClr val="tx1"/>
            </a:solidFill>
          </a:ln>
        </p:spPr>
      </p:pic>
    </p:spTree>
    <p:extLst>
      <p:ext uri="{BB962C8B-B14F-4D97-AF65-F5344CB8AC3E}">
        <p14:creationId xmlns:p14="http://schemas.microsoft.com/office/powerpoint/2010/main" val="2623173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3.5</a:t>
            </a:r>
            <a:r>
              <a:rPr lang="en-GB" dirty="0"/>
              <a:t> </a:t>
            </a:r>
            <a:r>
              <a:rPr lang="en-GB" b="1" dirty="0">
                <a:solidFill>
                  <a:srgbClr val="33CCCC"/>
                </a:solidFill>
              </a:rPr>
              <a:t>Environment</a:t>
            </a:r>
            <a:br>
              <a:rPr lang="en-GB" b="1" dirty="0">
                <a:solidFill>
                  <a:srgbClr val="33CCCC"/>
                </a:solidFill>
                <a:ea typeface="Times New Roman" panose="02020603050405020304" pitchFamily="18" charset="0"/>
                <a:cs typeface="Times New Roman" panose="02020603050405020304" pitchFamily="18" charset="0"/>
              </a:rPr>
            </a:br>
            <a:endParaRPr lang="en-GB" dirty="0"/>
          </a:p>
        </p:txBody>
      </p:sp>
      <p:sp>
        <p:nvSpPr>
          <p:cNvPr id="3" name="Content Placeholder 2"/>
          <p:cNvSpPr>
            <a:spLocks noGrp="1"/>
          </p:cNvSpPr>
          <p:nvPr>
            <p:ph idx="1"/>
          </p:nvPr>
        </p:nvSpPr>
        <p:spPr/>
        <p:txBody>
          <a:bodyPr/>
          <a:lstStyle/>
          <a:p>
            <a:r>
              <a:rPr lang="en-GB" dirty="0">
                <a:solidFill>
                  <a:srgbClr val="33CCCC"/>
                </a:solidFill>
              </a:rPr>
              <a:t>Physical environment</a:t>
            </a:r>
          </a:p>
          <a:p>
            <a:r>
              <a:rPr lang="en-GB" dirty="0">
                <a:solidFill>
                  <a:srgbClr val="33CCCC"/>
                </a:solidFill>
              </a:rPr>
              <a:t>Social environment</a:t>
            </a:r>
          </a:p>
          <a:p>
            <a:r>
              <a:rPr lang="en-GB" dirty="0">
                <a:solidFill>
                  <a:srgbClr val="33CCCC"/>
                </a:solidFill>
              </a:rPr>
              <a:t>Routines</a:t>
            </a:r>
          </a:p>
        </p:txBody>
      </p:sp>
    </p:spTree>
    <p:extLst>
      <p:ext uri="{BB962C8B-B14F-4D97-AF65-F5344CB8AC3E}">
        <p14:creationId xmlns:p14="http://schemas.microsoft.com/office/powerpoint/2010/main" val="554832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3.6</a:t>
            </a:r>
            <a:r>
              <a:rPr lang="en-GB" dirty="0"/>
              <a:t> </a:t>
            </a:r>
            <a:r>
              <a:rPr lang="en-GB" b="1" dirty="0">
                <a:solidFill>
                  <a:srgbClr val="33CCCC"/>
                </a:solidFill>
                <a:ea typeface="Times New Roman" panose="02020603050405020304" pitchFamily="18" charset="0"/>
                <a:cs typeface="Times New Roman" panose="02020603050405020304" pitchFamily="18" charset="0"/>
              </a:rPr>
              <a:t>Sensory differences</a:t>
            </a:r>
            <a:br>
              <a:rPr lang="en-GB" b="1" dirty="0">
                <a:solidFill>
                  <a:srgbClr val="33CCCC"/>
                </a:solidFill>
                <a:ea typeface="Times New Roman" panose="02020603050405020304" pitchFamily="18" charset="0"/>
                <a:cs typeface="Times New Roman" panose="02020603050405020304" pitchFamily="18" charset="0"/>
              </a:rPr>
            </a:br>
            <a:endParaRPr lang="en-GB" dirty="0"/>
          </a:p>
        </p:txBody>
      </p:sp>
      <p:sp>
        <p:nvSpPr>
          <p:cNvPr id="6" name="Content Placeholder 5"/>
          <p:cNvSpPr>
            <a:spLocks noGrp="1"/>
          </p:cNvSpPr>
          <p:nvPr>
            <p:ph idx="1"/>
          </p:nvPr>
        </p:nvSpPr>
        <p:spPr/>
        <p:txBody>
          <a:bodyPr/>
          <a:lstStyle/>
          <a:p>
            <a:endParaRPr lang="en-GB" dirty="0"/>
          </a:p>
        </p:txBody>
      </p:sp>
    </p:spTree>
    <p:extLst>
      <p:ext uri="{BB962C8B-B14F-4D97-AF65-F5344CB8AC3E}">
        <p14:creationId xmlns:p14="http://schemas.microsoft.com/office/powerpoint/2010/main" val="2930077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Activity 9</a:t>
            </a:r>
          </a:p>
        </p:txBody>
      </p:sp>
      <p:pic>
        <p:nvPicPr>
          <p:cNvPr id="4" name="Content Placeholder 3"/>
          <p:cNvPicPr>
            <a:picLocks noGrp="1" noChangeAspect="1"/>
          </p:cNvPicPr>
          <p:nvPr>
            <p:ph idx="1"/>
          </p:nvPr>
        </p:nvPicPr>
        <p:blipFill>
          <a:blip r:embed="rId2"/>
          <a:stretch>
            <a:fillRect/>
          </a:stretch>
        </p:blipFill>
        <p:spPr>
          <a:xfrm>
            <a:off x="838200" y="1402666"/>
            <a:ext cx="3766284" cy="4351338"/>
          </a:xfrm>
          <a:prstGeom prst="rect">
            <a:avLst/>
          </a:prstGeom>
        </p:spPr>
      </p:pic>
      <p:sp>
        <p:nvSpPr>
          <p:cNvPr id="5" name="Rectangle 4"/>
          <p:cNvSpPr/>
          <p:nvPr/>
        </p:nvSpPr>
        <p:spPr>
          <a:xfrm>
            <a:off x="838200" y="5754004"/>
            <a:ext cx="6096000" cy="646331"/>
          </a:xfrm>
          <a:prstGeom prst="rect">
            <a:avLst/>
          </a:prstGeom>
        </p:spPr>
        <p:txBody>
          <a:bodyPr>
            <a:spAutoFit/>
          </a:bodyPr>
          <a:lstStyle/>
          <a:p>
            <a:r>
              <a:rPr lang="en-GB" dirty="0">
                <a:hlinkClick r:id="rId3"/>
              </a:rPr>
              <a:t>Thoughts about sensory differences for Autism Toolbox - YouTube</a:t>
            </a:r>
            <a:endParaRPr lang="en-GB" dirty="0"/>
          </a:p>
        </p:txBody>
      </p:sp>
    </p:spTree>
    <p:extLst>
      <p:ext uri="{BB962C8B-B14F-4D97-AF65-F5344CB8AC3E}">
        <p14:creationId xmlns:p14="http://schemas.microsoft.com/office/powerpoint/2010/main" val="1214307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dirty="0">
                <a:solidFill>
                  <a:srgbClr val="33CCCC"/>
                </a:solidFill>
              </a:rPr>
            </a:br>
            <a:r>
              <a:rPr lang="en-GB" b="1" dirty="0">
                <a:solidFill>
                  <a:srgbClr val="33CCCC"/>
                </a:solidFill>
              </a:rPr>
              <a:t>3.7 </a:t>
            </a:r>
            <a:r>
              <a:rPr lang="en-GB" b="1" dirty="0">
                <a:solidFill>
                  <a:srgbClr val="33CCCC"/>
                </a:solidFill>
                <a:ea typeface="Times New Roman" panose="02020603050405020304" pitchFamily="18" charset="0"/>
                <a:cs typeface="Times New Roman" panose="02020603050405020304" pitchFamily="18" charset="0"/>
              </a:rPr>
              <a:t>Supporting autistic learners in an educational setting</a:t>
            </a:r>
            <a:br>
              <a:rPr lang="en-GB" b="1" dirty="0">
                <a:solidFill>
                  <a:srgbClr val="33CCCC"/>
                </a:solidFill>
                <a:ea typeface="Times New Roman" panose="02020603050405020304" pitchFamily="18" charset="0"/>
                <a:cs typeface="Times New Roman" panose="02020603050405020304" pitchFamily="18" charset="0"/>
              </a:rPr>
            </a:br>
            <a:r>
              <a:rPr lang="en-GB" b="1" dirty="0">
                <a:solidFill>
                  <a:srgbClr val="33CCCC"/>
                </a:solidFill>
              </a:rPr>
              <a:t> </a:t>
            </a:r>
          </a:p>
        </p:txBody>
      </p:sp>
      <p:sp>
        <p:nvSpPr>
          <p:cNvPr id="3" name="Content Placeholder 2"/>
          <p:cNvSpPr>
            <a:spLocks noGrp="1"/>
          </p:cNvSpPr>
          <p:nvPr>
            <p:ph idx="1"/>
          </p:nvPr>
        </p:nvSpPr>
        <p:spPr/>
        <p:txBody>
          <a:bodyPr/>
          <a:lstStyle/>
          <a:p>
            <a:r>
              <a:rPr lang="en-GB" dirty="0">
                <a:solidFill>
                  <a:srgbClr val="33CCCC"/>
                </a:solidFill>
              </a:rPr>
              <a:t>Inclusive learning environments</a:t>
            </a:r>
          </a:p>
          <a:p>
            <a:r>
              <a:rPr lang="en-GB" dirty="0">
                <a:solidFill>
                  <a:srgbClr val="33CCCC"/>
                </a:solidFill>
              </a:rPr>
              <a:t>Inclusive classrooms</a:t>
            </a:r>
          </a:p>
          <a:p>
            <a:r>
              <a:rPr lang="en-GB" dirty="0">
                <a:solidFill>
                  <a:srgbClr val="33CCCC"/>
                </a:solidFill>
              </a:rPr>
              <a:t>Collaborative support</a:t>
            </a:r>
          </a:p>
        </p:txBody>
      </p:sp>
    </p:spTree>
    <p:extLst>
      <p:ext uri="{BB962C8B-B14F-4D97-AF65-F5344CB8AC3E}">
        <p14:creationId xmlns:p14="http://schemas.microsoft.com/office/powerpoint/2010/main" val="1518048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Activity 10</a:t>
            </a:r>
          </a:p>
        </p:txBody>
      </p:sp>
      <p:pic>
        <p:nvPicPr>
          <p:cNvPr id="5" name="Content Placeholder 4"/>
          <p:cNvPicPr>
            <a:picLocks noGrp="1" noChangeAspect="1"/>
          </p:cNvPicPr>
          <p:nvPr>
            <p:ph idx="1"/>
          </p:nvPr>
        </p:nvPicPr>
        <p:blipFill>
          <a:blip r:embed="rId3"/>
          <a:stretch>
            <a:fillRect/>
          </a:stretch>
        </p:blipFill>
        <p:spPr>
          <a:xfrm>
            <a:off x="838200" y="1690688"/>
            <a:ext cx="2469094" cy="1713124"/>
          </a:xfrm>
          <a:prstGeom prst="rect">
            <a:avLst/>
          </a:prstGeom>
          <a:ln w="12700">
            <a:solidFill>
              <a:schemeClr val="tx1"/>
            </a:solidFill>
          </a:ln>
        </p:spPr>
      </p:pic>
      <p:pic>
        <p:nvPicPr>
          <p:cNvPr id="3" name="Picture 2"/>
          <p:cNvPicPr>
            <a:picLocks noChangeAspect="1"/>
          </p:cNvPicPr>
          <p:nvPr/>
        </p:nvPicPr>
        <p:blipFill>
          <a:blip r:embed="rId4"/>
          <a:stretch>
            <a:fillRect/>
          </a:stretch>
        </p:blipFill>
        <p:spPr>
          <a:xfrm>
            <a:off x="3509312" y="709834"/>
            <a:ext cx="8113181" cy="5776469"/>
          </a:xfrm>
          <a:prstGeom prst="rect">
            <a:avLst/>
          </a:prstGeom>
          <a:ln w="12700">
            <a:solidFill>
              <a:schemeClr val="tx1"/>
            </a:solidFill>
          </a:ln>
        </p:spPr>
      </p:pic>
    </p:spTree>
    <p:extLst>
      <p:ext uri="{BB962C8B-B14F-4D97-AF65-F5344CB8AC3E}">
        <p14:creationId xmlns:p14="http://schemas.microsoft.com/office/powerpoint/2010/main" val="2369089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3.7 </a:t>
            </a:r>
            <a:r>
              <a:rPr lang="en-GB" b="1" dirty="0">
                <a:solidFill>
                  <a:srgbClr val="33CCCC"/>
                </a:solidFill>
                <a:ea typeface="Times New Roman" panose="02020603050405020304" pitchFamily="18" charset="0"/>
                <a:cs typeface="Times New Roman" panose="02020603050405020304" pitchFamily="18" charset="0"/>
              </a:rPr>
              <a:t>Supporting autistic learners in an educational setting</a:t>
            </a:r>
            <a:endParaRPr lang="en-GB" dirty="0"/>
          </a:p>
        </p:txBody>
      </p:sp>
      <p:sp>
        <p:nvSpPr>
          <p:cNvPr id="3" name="Content Placeholder 2"/>
          <p:cNvSpPr>
            <a:spLocks noGrp="1"/>
          </p:cNvSpPr>
          <p:nvPr>
            <p:ph idx="1"/>
          </p:nvPr>
        </p:nvSpPr>
        <p:spPr/>
        <p:txBody>
          <a:bodyPr/>
          <a:lstStyle/>
          <a:p>
            <a:r>
              <a:rPr lang="en-GB" dirty="0">
                <a:solidFill>
                  <a:srgbClr val="33CCCC"/>
                </a:solidFill>
              </a:rPr>
              <a:t>How to use a Safe Space</a:t>
            </a:r>
          </a:p>
          <a:p>
            <a:r>
              <a:rPr lang="en-GB" dirty="0">
                <a:solidFill>
                  <a:srgbClr val="33CCCC"/>
                </a:solidFill>
              </a:rPr>
              <a:t>Other adjustments</a:t>
            </a:r>
          </a:p>
          <a:p>
            <a:endParaRPr lang="en-GB" dirty="0"/>
          </a:p>
        </p:txBody>
      </p:sp>
      <p:pic>
        <p:nvPicPr>
          <p:cNvPr id="5" name="Picture 4"/>
          <p:cNvPicPr>
            <a:picLocks noChangeAspect="1"/>
          </p:cNvPicPr>
          <p:nvPr/>
        </p:nvPicPr>
        <p:blipFill>
          <a:blip r:embed="rId3"/>
          <a:stretch>
            <a:fillRect/>
          </a:stretch>
        </p:blipFill>
        <p:spPr>
          <a:xfrm>
            <a:off x="838200" y="3290048"/>
            <a:ext cx="1714500" cy="1676400"/>
          </a:xfrm>
          <a:prstGeom prst="rect">
            <a:avLst/>
          </a:prstGeom>
        </p:spPr>
      </p:pic>
      <p:sp>
        <p:nvSpPr>
          <p:cNvPr id="6" name="Rectangle 5"/>
          <p:cNvSpPr/>
          <p:nvPr/>
        </p:nvSpPr>
        <p:spPr>
          <a:xfrm>
            <a:off x="2738717" y="3468906"/>
            <a:ext cx="6096000" cy="369332"/>
          </a:xfrm>
          <a:prstGeom prst="rect">
            <a:avLst/>
          </a:prstGeom>
        </p:spPr>
        <p:txBody>
          <a:bodyPr>
            <a:spAutoFit/>
          </a:bodyPr>
          <a:lstStyle/>
          <a:p>
            <a:r>
              <a:rPr lang="en-GB" dirty="0">
                <a:hlinkClick r:id="rId4"/>
              </a:rPr>
              <a:t>NAIT Safe Space Guidance</a:t>
            </a:r>
            <a:r>
              <a:rPr lang="en-GB" dirty="0"/>
              <a:t> </a:t>
            </a:r>
          </a:p>
        </p:txBody>
      </p:sp>
    </p:spTree>
    <p:extLst>
      <p:ext uri="{BB962C8B-B14F-4D97-AF65-F5344CB8AC3E}">
        <p14:creationId xmlns:p14="http://schemas.microsoft.com/office/powerpoint/2010/main" val="142125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3.8 Autism and anxiety</a:t>
            </a:r>
          </a:p>
        </p:txBody>
      </p:sp>
      <p:sp>
        <p:nvSpPr>
          <p:cNvPr id="3" name="Content Placeholder 2"/>
          <p:cNvSpPr>
            <a:spLocks noGrp="1"/>
          </p:cNvSpPr>
          <p:nvPr>
            <p:ph idx="1"/>
          </p:nvPr>
        </p:nvSpPr>
        <p:spPr/>
        <p:txBody>
          <a:bodyPr/>
          <a:lstStyle/>
          <a:p>
            <a:r>
              <a:rPr lang="en-GB" dirty="0">
                <a:solidFill>
                  <a:srgbClr val="33CCCC"/>
                </a:solidFill>
              </a:rPr>
              <a:t>Autism and anxiety</a:t>
            </a:r>
          </a:p>
          <a:p>
            <a:r>
              <a:rPr lang="en-GB" dirty="0">
                <a:solidFill>
                  <a:srgbClr val="33CCCC"/>
                </a:solidFill>
              </a:rPr>
              <a:t>Signs of anxiety</a:t>
            </a:r>
          </a:p>
        </p:txBody>
      </p:sp>
      <p:pic>
        <p:nvPicPr>
          <p:cNvPr id="4" name="Picture 3"/>
          <p:cNvPicPr>
            <a:picLocks noChangeAspect="1"/>
          </p:cNvPicPr>
          <p:nvPr/>
        </p:nvPicPr>
        <p:blipFill>
          <a:blip r:embed="rId3"/>
          <a:stretch>
            <a:fillRect/>
          </a:stretch>
        </p:blipFill>
        <p:spPr>
          <a:xfrm>
            <a:off x="5658983" y="2391455"/>
            <a:ext cx="4676775" cy="2771775"/>
          </a:xfrm>
          <a:prstGeom prst="rect">
            <a:avLst/>
          </a:prstGeom>
        </p:spPr>
      </p:pic>
      <p:pic>
        <p:nvPicPr>
          <p:cNvPr id="5" name="Picture 4"/>
          <p:cNvPicPr>
            <a:picLocks noChangeAspect="1"/>
          </p:cNvPicPr>
          <p:nvPr/>
        </p:nvPicPr>
        <p:blipFill>
          <a:blip r:embed="rId4"/>
          <a:stretch>
            <a:fillRect/>
          </a:stretch>
        </p:blipFill>
        <p:spPr>
          <a:xfrm>
            <a:off x="6040076" y="356746"/>
            <a:ext cx="1253897" cy="1253897"/>
          </a:xfrm>
          <a:prstGeom prst="rect">
            <a:avLst/>
          </a:prstGeom>
        </p:spPr>
      </p:pic>
    </p:spTree>
    <p:extLst>
      <p:ext uri="{BB962C8B-B14F-4D97-AF65-F5344CB8AC3E}">
        <p14:creationId xmlns:p14="http://schemas.microsoft.com/office/powerpoint/2010/main" val="2376538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Activity 11</a:t>
            </a:r>
          </a:p>
        </p:txBody>
      </p:sp>
      <p:pic>
        <p:nvPicPr>
          <p:cNvPr id="4" name="Content Placeholder 3"/>
          <p:cNvPicPr>
            <a:picLocks noGrp="1" noChangeAspect="1"/>
          </p:cNvPicPr>
          <p:nvPr>
            <p:ph idx="1"/>
          </p:nvPr>
        </p:nvPicPr>
        <p:blipFill>
          <a:blip r:embed="rId3"/>
          <a:stretch>
            <a:fillRect/>
          </a:stretch>
        </p:blipFill>
        <p:spPr>
          <a:xfrm>
            <a:off x="1219200" y="2806349"/>
            <a:ext cx="4876800" cy="1752600"/>
          </a:xfrm>
          <a:prstGeom prst="rect">
            <a:avLst/>
          </a:prstGeom>
        </p:spPr>
      </p:pic>
      <p:pic>
        <p:nvPicPr>
          <p:cNvPr id="5" name="Picture 4"/>
          <p:cNvPicPr>
            <a:picLocks noChangeAspect="1"/>
          </p:cNvPicPr>
          <p:nvPr/>
        </p:nvPicPr>
        <p:blipFill>
          <a:blip r:embed="rId4"/>
          <a:stretch>
            <a:fillRect/>
          </a:stretch>
        </p:blipFill>
        <p:spPr>
          <a:xfrm>
            <a:off x="7776883" y="793376"/>
            <a:ext cx="3365930" cy="5778547"/>
          </a:xfrm>
          <a:prstGeom prst="rect">
            <a:avLst/>
          </a:prstGeom>
        </p:spPr>
      </p:pic>
    </p:spTree>
    <p:extLst>
      <p:ext uri="{BB962C8B-B14F-4D97-AF65-F5344CB8AC3E}">
        <p14:creationId xmlns:p14="http://schemas.microsoft.com/office/powerpoint/2010/main" val="749080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3.8 Autism and anxiety</a:t>
            </a:r>
            <a:endParaRPr lang="en-GB" dirty="0"/>
          </a:p>
        </p:txBody>
      </p:sp>
      <p:sp>
        <p:nvSpPr>
          <p:cNvPr id="3" name="Content Placeholder 2"/>
          <p:cNvSpPr>
            <a:spLocks noGrp="1"/>
          </p:cNvSpPr>
          <p:nvPr>
            <p:ph idx="1"/>
          </p:nvPr>
        </p:nvSpPr>
        <p:spPr/>
        <p:txBody>
          <a:bodyPr/>
          <a:lstStyle/>
          <a:p>
            <a:r>
              <a:rPr lang="en-GB" dirty="0">
                <a:solidFill>
                  <a:srgbClr val="33CCCC"/>
                </a:solidFill>
              </a:rPr>
              <a:t>Anxiety build up</a:t>
            </a:r>
            <a:endParaRPr lang="en-GB" dirty="0"/>
          </a:p>
          <a:p>
            <a:r>
              <a:rPr lang="en-GB" dirty="0">
                <a:solidFill>
                  <a:srgbClr val="33CCCC"/>
                </a:solidFill>
              </a:rPr>
              <a:t>Supporting learners with social anxiety</a:t>
            </a:r>
          </a:p>
        </p:txBody>
      </p:sp>
      <p:pic>
        <p:nvPicPr>
          <p:cNvPr id="4" name="Picture 3"/>
          <p:cNvPicPr>
            <a:picLocks noChangeAspect="1"/>
          </p:cNvPicPr>
          <p:nvPr/>
        </p:nvPicPr>
        <p:blipFill>
          <a:blip r:embed="rId3"/>
          <a:stretch>
            <a:fillRect/>
          </a:stretch>
        </p:blipFill>
        <p:spPr>
          <a:xfrm>
            <a:off x="6096000" y="365125"/>
            <a:ext cx="1255885" cy="1249788"/>
          </a:xfrm>
          <a:prstGeom prst="rect">
            <a:avLst/>
          </a:prstGeom>
        </p:spPr>
      </p:pic>
      <p:pic>
        <p:nvPicPr>
          <p:cNvPr id="5" name="Picture 4"/>
          <p:cNvPicPr>
            <a:picLocks noChangeAspect="1"/>
          </p:cNvPicPr>
          <p:nvPr/>
        </p:nvPicPr>
        <p:blipFill>
          <a:blip r:embed="rId4"/>
          <a:stretch>
            <a:fillRect/>
          </a:stretch>
        </p:blipFill>
        <p:spPr>
          <a:xfrm>
            <a:off x="838200" y="4089494"/>
            <a:ext cx="1714500" cy="1676400"/>
          </a:xfrm>
          <a:prstGeom prst="rect">
            <a:avLst/>
          </a:prstGeom>
        </p:spPr>
      </p:pic>
      <p:sp>
        <p:nvSpPr>
          <p:cNvPr id="6" name="Rectangle 5"/>
          <p:cNvSpPr/>
          <p:nvPr/>
        </p:nvSpPr>
        <p:spPr>
          <a:xfrm>
            <a:off x="2900082" y="4365829"/>
            <a:ext cx="6096000" cy="369332"/>
          </a:xfrm>
          <a:prstGeom prst="rect">
            <a:avLst/>
          </a:prstGeom>
        </p:spPr>
        <p:txBody>
          <a:bodyPr>
            <a:spAutoFit/>
          </a:bodyPr>
          <a:lstStyle/>
          <a:p>
            <a:r>
              <a:rPr lang="en-GB" dirty="0">
                <a:hlinkClick r:id="rId5"/>
              </a:rPr>
              <a:t>Supporting learners with social anxiety</a:t>
            </a:r>
            <a:r>
              <a:rPr lang="en-GB" dirty="0"/>
              <a:t> </a:t>
            </a:r>
          </a:p>
        </p:txBody>
      </p:sp>
    </p:spTree>
    <p:extLst>
      <p:ext uri="{BB962C8B-B14F-4D97-AF65-F5344CB8AC3E}">
        <p14:creationId xmlns:p14="http://schemas.microsoft.com/office/powerpoint/2010/main" val="15733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This week’s session</a:t>
            </a:r>
          </a:p>
        </p:txBody>
      </p:sp>
      <p:sp>
        <p:nvSpPr>
          <p:cNvPr id="3" name="Content Placeholder 2"/>
          <p:cNvSpPr>
            <a:spLocks noGrp="1"/>
          </p:cNvSpPr>
          <p:nvPr>
            <p:ph idx="1"/>
          </p:nvPr>
        </p:nvSpPr>
        <p:spPr/>
        <p:txBody>
          <a:bodyPr/>
          <a:lstStyle/>
          <a:p>
            <a:pPr marL="514350" indent="-514350">
              <a:buAutoNum type="arabicPeriod"/>
            </a:pPr>
            <a:r>
              <a:rPr lang="en-GB" dirty="0">
                <a:solidFill>
                  <a:srgbClr val="33CCCC"/>
                </a:solidFill>
              </a:rPr>
              <a:t>Terminology</a:t>
            </a:r>
          </a:p>
          <a:p>
            <a:pPr marL="514350" indent="-514350">
              <a:buAutoNum type="arabicPeriod"/>
            </a:pPr>
            <a:r>
              <a:rPr lang="en-GB" dirty="0">
                <a:solidFill>
                  <a:srgbClr val="33CCCC"/>
                </a:solidFill>
              </a:rPr>
              <a:t>The Scottish context for autism and inclusion</a:t>
            </a:r>
          </a:p>
          <a:p>
            <a:pPr marL="514350" indent="-514350">
              <a:buAutoNum type="arabicPeriod"/>
            </a:pPr>
            <a:r>
              <a:rPr lang="en-GB" b="1" dirty="0">
                <a:solidFill>
                  <a:srgbClr val="33CCCC"/>
                </a:solidFill>
              </a:rPr>
              <a:t>Understanding Autism</a:t>
            </a:r>
          </a:p>
          <a:p>
            <a:pPr marL="514350" indent="-514350">
              <a:buAutoNum type="arabicPeriod"/>
            </a:pPr>
            <a:r>
              <a:rPr lang="en-GB" dirty="0">
                <a:solidFill>
                  <a:srgbClr val="33CCCC"/>
                </a:solidFill>
              </a:rPr>
              <a:t>Assessment and Monitoring </a:t>
            </a:r>
          </a:p>
          <a:p>
            <a:pPr marL="514350" indent="-514350">
              <a:buAutoNum type="arabicPeriod"/>
            </a:pPr>
            <a:r>
              <a:rPr lang="en-GB" dirty="0">
                <a:solidFill>
                  <a:srgbClr val="33CCCC"/>
                </a:solidFill>
              </a:rPr>
              <a:t>Supporting Learners and Families</a:t>
            </a:r>
          </a:p>
          <a:p>
            <a:pPr marL="514350" indent="-514350">
              <a:buAutoNum type="arabicPeriod"/>
            </a:pPr>
            <a:r>
              <a:rPr lang="en-GB" dirty="0">
                <a:solidFill>
                  <a:srgbClr val="33CCCC"/>
                </a:solidFill>
              </a:rPr>
              <a:t>Social and Emotional Wellbeing</a:t>
            </a:r>
          </a:p>
          <a:p>
            <a:pPr marL="514350" indent="-514350">
              <a:buAutoNum type="arabicPeriod"/>
            </a:pPr>
            <a:r>
              <a:rPr lang="en-GB" dirty="0">
                <a:solidFill>
                  <a:srgbClr val="33CCCC"/>
                </a:solidFill>
              </a:rPr>
              <a:t>Transitions</a:t>
            </a:r>
          </a:p>
          <a:p>
            <a:pPr marL="0" indent="0">
              <a:buNone/>
            </a:pPr>
            <a:endParaRPr lang="en-GB" dirty="0"/>
          </a:p>
        </p:txBody>
      </p:sp>
      <p:sp>
        <p:nvSpPr>
          <p:cNvPr id="4" name="Left Arrow 3"/>
          <p:cNvSpPr/>
          <p:nvPr/>
        </p:nvSpPr>
        <p:spPr>
          <a:xfrm>
            <a:off x="4935466" y="2807106"/>
            <a:ext cx="2767263" cy="529389"/>
          </a:xfrm>
          <a:prstGeom prst="leftArrow">
            <a:avLst/>
          </a:prstGeom>
          <a:solidFill>
            <a:srgbClr val="33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7324719" y="3071800"/>
            <a:ext cx="872879" cy="872879"/>
          </a:xfrm>
          <a:prstGeom prst="rect">
            <a:avLst/>
          </a:prstGeom>
          <a:ln w="12700">
            <a:solidFill>
              <a:schemeClr val="accent1"/>
            </a:solidFill>
          </a:ln>
        </p:spPr>
      </p:pic>
    </p:spTree>
    <p:extLst>
      <p:ext uri="{BB962C8B-B14F-4D97-AF65-F5344CB8AC3E}">
        <p14:creationId xmlns:p14="http://schemas.microsoft.com/office/powerpoint/2010/main" val="763232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Activity 12</a:t>
            </a:r>
          </a:p>
        </p:txBody>
      </p:sp>
      <p:pic>
        <p:nvPicPr>
          <p:cNvPr id="5" name="Content Placeholder 4"/>
          <p:cNvPicPr>
            <a:picLocks noGrp="1" noChangeAspect="1"/>
          </p:cNvPicPr>
          <p:nvPr>
            <p:ph idx="1"/>
          </p:nvPr>
        </p:nvPicPr>
        <p:blipFill>
          <a:blip r:embed="rId3"/>
          <a:stretch>
            <a:fillRect/>
          </a:stretch>
        </p:blipFill>
        <p:spPr>
          <a:xfrm>
            <a:off x="838200" y="1690688"/>
            <a:ext cx="2469094" cy="1713124"/>
          </a:xfrm>
          <a:prstGeom prst="rect">
            <a:avLst/>
          </a:prstGeom>
          <a:ln w="12700">
            <a:solidFill>
              <a:schemeClr val="tx1"/>
            </a:solidFill>
          </a:ln>
        </p:spPr>
      </p:pic>
      <p:pic>
        <p:nvPicPr>
          <p:cNvPr id="3" name="Picture 2"/>
          <p:cNvPicPr>
            <a:picLocks noChangeAspect="1"/>
          </p:cNvPicPr>
          <p:nvPr/>
        </p:nvPicPr>
        <p:blipFill>
          <a:blip r:embed="rId4"/>
          <a:stretch>
            <a:fillRect/>
          </a:stretch>
        </p:blipFill>
        <p:spPr>
          <a:xfrm>
            <a:off x="3713754" y="606751"/>
            <a:ext cx="7640046" cy="5393777"/>
          </a:xfrm>
          <a:prstGeom prst="rect">
            <a:avLst/>
          </a:prstGeom>
          <a:ln w="12700">
            <a:solidFill>
              <a:schemeClr val="tx1"/>
            </a:solidFill>
          </a:ln>
        </p:spPr>
      </p:pic>
    </p:spTree>
    <p:extLst>
      <p:ext uri="{BB962C8B-B14F-4D97-AF65-F5344CB8AC3E}">
        <p14:creationId xmlns:p14="http://schemas.microsoft.com/office/powerpoint/2010/main" val="3150918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Gap Task</a:t>
            </a:r>
          </a:p>
        </p:txBody>
      </p:sp>
      <p:sp>
        <p:nvSpPr>
          <p:cNvPr id="3" name="Content Placeholder 2"/>
          <p:cNvSpPr>
            <a:spLocks noGrp="1"/>
          </p:cNvSpPr>
          <p:nvPr>
            <p:ph idx="1"/>
          </p:nvPr>
        </p:nvSpPr>
        <p:spPr/>
        <p:txBody>
          <a:bodyPr/>
          <a:lstStyle/>
          <a:p>
            <a:pPr marL="0" indent="0">
              <a:buNone/>
            </a:pPr>
            <a:r>
              <a:rPr lang="en-GB" dirty="0">
                <a:solidFill>
                  <a:srgbClr val="33CCCC"/>
                </a:solidFill>
              </a:rPr>
              <a:t>Complete sections:</a:t>
            </a:r>
          </a:p>
          <a:p>
            <a:pPr marL="0" indent="0">
              <a:buNone/>
            </a:pPr>
            <a:r>
              <a:rPr lang="en-GB" dirty="0">
                <a:solidFill>
                  <a:srgbClr val="33CCCC"/>
                </a:solidFill>
              </a:rPr>
              <a:t>4. Assessment and Monitoring</a:t>
            </a:r>
          </a:p>
          <a:p>
            <a:pPr marL="0" indent="0">
              <a:buNone/>
            </a:pPr>
            <a:endParaRPr lang="en-GB" dirty="0">
              <a:solidFill>
                <a:srgbClr val="33CCCC"/>
              </a:solidFill>
            </a:endParaRPr>
          </a:p>
          <a:p>
            <a:pPr marL="0" indent="0">
              <a:buNone/>
            </a:pPr>
            <a:r>
              <a:rPr lang="en-GB" dirty="0">
                <a:solidFill>
                  <a:srgbClr val="33CCCC"/>
                </a:solidFill>
              </a:rPr>
              <a:t>Reflective Log:</a:t>
            </a:r>
          </a:p>
          <a:p>
            <a:pPr marL="0" indent="0">
              <a:buNone/>
            </a:pPr>
            <a:r>
              <a:rPr lang="en-GB" dirty="0">
                <a:solidFill>
                  <a:srgbClr val="33CCCC"/>
                </a:solidFill>
              </a:rPr>
              <a:t>Activity 8, page 11</a:t>
            </a:r>
          </a:p>
          <a:p>
            <a:pPr marL="0" indent="0">
              <a:buNone/>
            </a:pPr>
            <a:r>
              <a:rPr lang="en-GB" dirty="0">
                <a:solidFill>
                  <a:srgbClr val="33CCCC"/>
                </a:solidFill>
              </a:rPr>
              <a:t>Activity 10, page 12</a:t>
            </a:r>
          </a:p>
          <a:p>
            <a:pPr marL="0" indent="0">
              <a:buNone/>
            </a:pPr>
            <a:r>
              <a:rPr lang="en-GB" dirty="0">
                <a:solidFill>
                  <a:srgbClr val="33CCCC"/>
                </a:solidFill>
              </a:rPr>
              <a:t>Activity 12, page 13</a:t>
            </a:r>
          </a:p>
        </p:txBody>
      </p:sp>
      <p:pic>
        <p:nvPicPr>
          <p:cNvPr id="4" name="Picture 3"/>
          <p:cNvPicPr>
            <a:picLocks noChangeAspect="1"/>
          </p:cNvPicPr>
          <p:nvPr/>
        </p:nvPicPr>
        <p:blipFill>
          <a:blip r:embed="rId3"/>
          <a:stretch>
            <a:fillRect/>
          </a:stretch>
        </p:blipFill>
        <p:spPr>
          <a:xfrm>
            <a:off x="5398854" y="1690688"/>
            <a:ext cx="1152244" cy="1072989"/>
          </a:xfrm>
          <a:prstGeom prst="rect">
            <a:avLst/>
          </a:prstGeom>
        </p:spPr>
      </p:pic>
    </p:spTree>
    <p:extLst>
      <p:ext uri="{BB962C8B-B14F-4D97-AF65-F5344CB8AC3E}">
        <p14:creationId xmlns:p14="http://schemas.microsoft.com/office/powerpoint/2010/main" val="1168133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Next session</a:t>
            </a:r>
          </a:p>
        </p:txBody>
      </p:sp>
      <p:sp>
        <p:nvSpPr>
          <p:cNvPr id="3" name="Content Placeholder 2"/>
          <p:cNvSpPr>
            <a:spLocks noGrp="1"/>
          </p:cNvSpPr>
          <p:nvPr>
            <p:ph idx="1"/>
          </p:nvPr>
        </p:nvSpPr>
        <p:spPr/>
        <p:txBody>
          <a:bodyPr/>
          <a:lstStyle/>
          <a:p>
            <a:pPr marL="514350" indent="-514350">
              <a:buAutoNum type="arabicPeriod"/>
            </a:pPr>
            <a:r>
              <a:rPr lang="en-GB" dirty="0">
                <a:solidFill>
                  <a:srgbClr val="33CCCC"/>
                </a:solidFill>
              </a:rPr>
              <a:t>Terminology</a:t>
            </a:r>
          </a:p>
          <a:p>
            <a:pPr marL="514350" indent="-514350">
              <a:buAutoNum type="arabicPeriod"/>
            </a:pPr>
            <a:r>
              <a:rPr lang="en-GB" dirty="0">
                <a:solidFill>
                  <a:srgbClr val="33CCCC"/>
                </a:solidFill>
              </a:rPr>
              <a:t>The Scottish context for autism and inclusion</a:t>
            </a:r>
          </a:p>
          <a:p>
            <a:pPr marL="514350" indent="-514350">
              <a:buAutoNum type="arabicPeriod"/>
            </a:pPr>
            <a:r>
              <a:rPr lang="en-GB" dirty="0">
                <a:solidFill>
                  <a:srgbClr val="33CCCC"/>
                </a:solidFill>
              </a:rPr>
              <a:t>Understanding Autism</a:t>
            </a:r>
          </a:p>
          <a:p>
            <a:pPr marL="514350" indent="-514350">
              <a:buAutoNum type="arabicPeriod"/>
            </a:pPr>
            <a:r>
              <a:rPr lang="en-GB" b="1" dirty="0">
                <a:solidFill>
                  <a:srgbClr val="33CCCC"/>
                </a:solidFill>
              </a:rPr>
              <a:t>Assessment and Monitoring </a:t>
            </a:r>
          </a:p>
          <a:p>
            <a:pPr marL="514350" indent="-514350">
              <a:buAutoNum type="arabicPeriod"/>
            </a:pPr>
            <a:r>
              <a:rPr lang="en-GB" dirty="0">
                <a:solidFill>
                  <a:srgbClr val="33CCCC"/>
                </a:solidFill>
              </a:rPr>
              <a:t>Supporting Learners and Families</a:t>
            </a:r>
          </a:p>
          <a:p>
            <a:pPr marL="514350" indent="-514350">
              <a:buAutoNum type="arabicPeriod"/>
            </a:pPr>
            <a:r>
              <a:rPr lang="en-GB" dirty="0">
                <a:solidFill>
                  <a:srgbClr val="33CCCC"/>
                </a:solidFill>
              </a:rPr>
              <a:t>Social and Emotional Wellbeing</a:t>
            </a:r>
          </a:p>
          <a:p>
            <a:pPr marL="514350" indent="-514350">
              <a:buAutoNum type="arabicPeriod"/>
            </a:pPr>
            <a:r>
              <a:rPr lang="en-GB" dirty="0">
                <a:solidFill>
                  <a:srgbClr val="33CCCC"/>
                </a:solidFill>
              </a:rPr>
              <a:t>Transitions</a:t>
            </a:r>
          </a:p>
          <a:p>
            <a:pPr marL="0" indent="0">
              <a:buNone/>
            </a:pPr>
            <a:endParaRPr lang="en-GB" dirty="0"/>
          </a:p>
        </p:txBody>
      </p:sp>
      <p:sp>
        <p:nvSpPr>
          <p:cNvPr id="4" name="Left Arrow 3"/>
          <p:cNvSpPr/>
          <p:nvPr/>
        </p:nvSpPr>
        <p:spPr>
          <a:xfrm>
            <a:off x="5828601" y="3296203"/>
            <a:ext cx="2767263" cy="529389"/>
          </a:xfrm>
          <a:prstGeom prst="leftArrow">
            <a:avLst/>
          </a:prstGeom>
          <a:solidFill>
            <a:srgbClr val="33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8171067" y="3468591"/>
            <a:ext cx="1152244" cy="1072989"/>
          </a:xfrm>
          <a:prstGeom prst="rect">
            <a:avLst/>
          </a:prstGeom>
        </p:spPr>
      </p:pic>
    </p:spTree>
    <p:extLst>
      <p:ext uri="{BB962C8B-B14F-4D97-AF65-F5344CB8AC3E}">
        <p14:creationId xmlns:p14="http://schemas.microsoft.com/office/powerpoint/2010/main" val="838280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pPr marL="0" indent="0">
              <a:buNone/>
            </a:pPr>
            <a:r>
              <a:rPr lang="en-US" sz="1400" b="1" dirty="0"/>
              <a:t>Education Scotland</a:t>
            </a:r>
          </a:p>
          <a:p>
            <a:pPr marL="0" indent="0">
              <a:buNone/>
            </a:pPr>
            <a:r>
              <a:rPr lang="en-US" sz="1400" dirty="0" err="1"/>
              <a:t>Denholm</a:t>
            </a:r>
            <a:r>
              <a:rPr lang="en-US" sz="1400" dirty="0"/>
              <a:t> House</a:t>
            </a:r>
            <a:endParaRPr lang="en-GB" sz="1400" dirty="0"/>
          </a:p>
          <a:p>
            <a:pPr marL="0" indent="0">
              <a:buNone/>
            </a:pPr>
            <a:r>
              <a:rPr lang="en-US" sz="1400" dirty="0" err="1"/>
              <a:t>Almondvale</a:t>
            </a:r>
            <a:r>
              <a:rPr lang="en-US" sz="1400" dirty="0"/>
              <a:t> Business Park</a:t>
            </a:r>
            <a:endParaRPr lang="en-GB" sz="1400" dirty="0"/>
          </a:p>
          <a:p>
            <a:pPr marL="0" indent="0">
              <a:buNone/>
            </a:pPr>
            <a:r>
              <a:rPr lang="en-US" sz="1400" dirty="0" err="1"/>
              <a:t>Almondvale</a:t>
            </a:r>
            <a:r>
              <a:rPr lang="en-US" sz="1400" dirty="0"/>
              <a:t> Way</a:t>
            </a:r>
            <a:endParaRPr lang="en-GB" sz="1400" dirty="0"/>
          </a:p>
          <a:p>
            <a:pPr marL="0" indent="0">
              <a:buNone/>
            </a:pPr>
            <a:r>
              <a:rPr lang="en-US" sz="1400" dirty="0"/>
              <a:t>Livingston EH54 6GA</a:t>
            </a:r>
            <a:endParaRPr lang="en-GB" sz="1400" dirty="0"/>
          </a:p>
          <a:p>
            <a:endParaRPr lang="en-GB" sz="1400" dirty="0"/>
          </a:p>
          <a:p>
            <a:r>
              <a:rPr lang="en-US" sz="1400" b="1" dirty="0"/>
              <a:t>T   </a:t>
            </a:r>
            <a:r>
              <a:rPr lang="en-US" sz="1400" dirty="0"/>
              <a:t>+44 (0)131 244 5000</a:t>
            </a:r>
            <a:endParaRPr lang="en-GB" sz="1400" dirty="0"/>
          </a:p>
          <a:p>
            <a:r>
              <a:rPr lang="en-US" sz="1400" b="1" dirty="0"/>
              <a:t>E   </a:t>
            </a:r>
            <a:r>
              <a:rPr lang="en-US" sz="1400" dirty="0"/>
              <a:t>enquiries@educationscotland.gsi.gov.uk</a:t>
            </a:r>
            <a:endParaRPr lang="en-GB" sz="1400" dirty="0"/>
          </a:p>
          <a:p>
            <a:r>
              <a:rPr lang="en-US" sz="1400" dirty="0"/>
              <a:t> </a:t>
            </a:r>
            <a:endParaRPr lang="en-GB" sz="1400" dirty="0"/>
          </a:p>
        </p:txBody>
      </p:sp>
      <p:pic>
        <p:nvPicPr>
          <p:cNvPr id="4" name="Picture 3"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9653" t="15093" r="10209" b="27991"/>
          <a:stretch/>
        </p:blipFill>
        <p:spPr>
          <a:xfrm>
            <a:off x="546913" y="398639"/>
            <a:ext cx="2604792" cy="1131025"/>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6"/>
            <a:ext cx="12209380" cy="3105484"/>
          </a:xfrm>
          <a:prstGeom prst="rect">
            <a:avLst/>
          </a:prstGeom>
        </p:spPr>
      </p:pic>
      <p:sp>
        <p:nvSpPr>
          <p:cNvPr id="5"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8537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Recap of Section 3 </a:t>
            </a:r>
            <a:br>
              <a:rPr lang="en-GB" b="1" dirty="0">
                <a:solidFill>
                  <a:srgbClr val="33CCCC"/>
                </a:solidFill>
              </a:rPr>
            </a:br>
            <a:r>
              <a:rPr lang="en-GB" b="1" dirty="0">
                <a:solidFill>
                  <a:srgbClr val="33CCCC"/>
                </a:solidFill>
              </a:rPr>
              <a:t>Understanding Autism</a:t>
            </a:r>
          </a:p>
        </p:txBody>
      </p:sp>
      <p:graphicFrame>
        <p:nvGraphicFramePr>
          <p:cNvPr id="8" name="Content Placeholder 7"/>
          <p:cNvGraphicFramePr>
            <a:graphicFrameLocks noGrp="1"/>
          </p:cNvGraphicFramePr>
          <p:nvPr>
            <p:ph idx="1"/>
          </p:nvPr>
        </p:nvGraphicFramePr>
        <p:xfrm>
          <a:off x="838200" y="1690688"/>
          <a:ext cx="10515600" cy="4145280"/>
        </p:xfrm>
        <a:graphic>
          <a:graphicData uri="http://schemas.openxmlformats.org/drawingml/2006/table">
            <a:tbl>
              <a:tblPr firstRow="1" bandRow="1">
                <a:tableStyleId>{5C22544A-7EE6-4342-B048-85BDC9FD1C3A}</a:tableStyleId>
              </a:tblPr>
              <a:tblGrid>
                <a:gridCol w="1536700">
                  <a:extLst>
                    <a:ext uri="{9D8B030D-6E8A-4147-A177-3AD203B41FA5}">
                      <a16:colId xmlns:a16="http://schemas.microsoft.com/office/drawing/2014/main" val="2744165410"/>
                    </a:ext>
                  </a:extLst>
                </a:gridCol>
                <a:gridCol w="8978900">
                  <a:extLst>
                    <a:ext uri="{9D8B030D-6E8A-4147-A177-3AD203B41FA5}">
                      <a16:colId xmlns:a16="http://schemas.microsoft.com/office/drawing/2014/main" val="3546743174"/>
                    </a:ext>
                  </a:extLst>
                </a:gridCol>
              </a:tblGrid>
              <a:tr h="370840">
                <a:tc>
                  <a:txBody>
                    <a:bodyPr/>
                    <a:lstStyle/>
                    <a:p>
                      <a:pPr marL="228600" algn="l">
                        <a:spcAft>
                          <a:spcPts val="0"/>
                        </a:spcAft>
                      </a:pPr>
                      <a:r>
                        <a:rPr lang="en-GB" sz="2800" b="1" dirty="0">
                          <a:solidFill>
                            <a:srgbClr val="33CCCC"/>
                          </a:solidFill>
                          <a:effectLst/>
                          <a:latin typeface="+mn-lt"/>
                        </a:rPr>
                        <a:t>3.1 </a:t>
                      </a:r>
                      <a:endParaRPr lang="en-GB" sz="2800" b="1" dirty="0">
                        <a:solidFill>
                          <a:srgbClr val="33CCCC"/>
                        </a:solidFill>
                        <a:effectLst/>
                        <a:latin typeface="+mn-lt"/>
                        <a:ea typeface="Times New Roman" panose="02020603050405020304" pitchFamily="18" charset="0"/>
                        <a:cs typeface="Times New Roman" panose="02020603050405020304" pitchFamily="18" charset="0"/>
                      </a:endParaRPr>
                    </a:p>
                  </a:txBody>
                  <a:tcPr>
                    <a:solidFill>
                      <a:srgbClr val="95EFE4"/>
                    </a:solidFill>
                  </a:tcPr>
                </a:tc>
                <a:tc>
                  <a:txBody>
                    <a:bodyPr/>
                    <a:lstStyle/>
                    <a:p>
                      <a:pPr marL="228600" algn="l">
                        <a:spcAft>
                          <a:spcPts val="0"/>
                        </a:spcAft>
                      </a:pPr>
                      <a:r>
                        <a:rPr lang="en-GB" sz="2800" b="1" dirty="0">
                          <a:solidFill>
                            <a:srgbClr val="33CCCC"/>
                          </a:solidFill>
                          <a:effectLst/>
                          <a:latin typeface="+mn-lt"/>
                          <a:ea typeface="+mn-ea"/>
                          <a:cs typeface="+mn-cs"/>
                        </a:rPr>
                        <a:t>What</a:t>
                      </a:r>
                      <a:r>
                        <a:rPr lang="en-GB" sz="2800" b="1" baseline="0" dirty="0">
                          <a:solidFill>
                            <a:srgbClr val="33CCCC"/>
                          </a:solidFill>
                          <a:effectLst/>
                          <a:latin typeface="+mn-lt"/>
                          <a:ea typeface="+mn-ea"/>
                          <a:cs typeface="+mn-cs"/>
                        </a:rPr>
                        <a:t> is autism?</a:t>
                      </a:r>
                      <a:endParaRPr lang="en-GB" sz="2800" b="1" dirty="0">
                        <a:solidFill>
                          <a:srgbClr val="33CCCC"/>
                        </a:solidFill>
                        <a:effectLst/>
                        <a:latin typeface="+mn-lt"/>
                        <a:ea typeface="Times New Roman" panose="02020603050405020304" pitchFamily="18" charset="0"/>
                        <a:cs typeface="Times New Roman" panose="02020603050405020304" pitchFamily="18" charset="0"/>
                      </a:endParaRPr>
                    </a:p>
                  </a:txBody>
                  <a:tcPr>
                    <a:solidFill>
                      <a:srgbClr val="CCFFFF"/>
                    </a:solidFill>
                  </a:tcPr>
                </a:tc>
                <a:extLst>
                  <a:ext uri="{0D108BD9-81ED-4DB2-BD59-A6C34878D82A}">
                    <a16:rowId xmlns:a16="http://schemas.microsoft.com/office/drawing/2014/main" val="1101641468"/>
                  </a:ext>
                </a:extLst>
              </a:tr>
              <a:tr h="370840">
                <a:tc>
                  <a:txBody>
                    <a:bodyPr/>
                    <a:lstStyle/>
                    <a:p>
                      <a:pPr marL="228600" algn="l">
                        <a:spcAft>
                          <a:spcPts val="0"/>
                        </a:spcAft>
                      </a:pPr>
                      <a:r>
                        <a:rPr lang="en-GB" sz="2800" b="1" dirty="0">
                          <a:solidFill>
                            <a:srgbClr val="33CCCC"/>
                          </a:solidFill>
                          <a:effectLst/>
                          <a:latin typeface="+mn-lt"/>
                        </a:rPr>
                        <a:t>3.2</a:t>
                      </a:r>
                      <a:endParaRPr lang="en-GB" sz="2800" b="1" dirty="0">
                        <a:solidFill>
                          <a:srgbClr val="33CCCC"/>
                        </a:solidFill>
                        <a:effectLst/>
                        <a:latin typeface="+mn-lt"/>
                        <a:ea typeface="Times New Roman" panose="02020603050405020304" pitchFamily="18" charset="0"/>
                        <a:cs typeface="Times New Roman" panose="02020603050405020304" pitchFamily="18" charset="0"/>
                      </a:endParaRPr>
                    </a:p>
                  </a:txBody>
                  <a:tcPr>
                    <a:solidFill>
                      <a:srgbClr val="95EFE4"/>
                    </a:solidFill>
                  </a:tcPr>
                </a:tc>
                <a:tc>
                  <a:txBody>
                    <a:bodyPr/>
                    <a:lstStyle/>
                    <a:p>
                      <a:pPr marL="228600" algn="l">
                        <a:spcAft>
                          <a:spcPts val="0"/>
                        </a:spcAft>
                      </a:pPr>
                      <a:r>
                        <a:rPr lang="en-GB" sz="2800" b="1" dirty="0">
                          <a:solidFill>
                            <a:srgbClr val="33CCCC"/>
                          </a:solidFill>
                          <a:effectLst/>
                          <a:latin typeface="+mn-lt"/>
                        </a:rPr>
                        <a:t>Cognitive theories - overview</a:t>
                      </a:r>
                      <a:endParaRPr lang="en-GB" sz="2800" b="1" dirty="0">
                        <a:solidFill>
                          <a:srgbClr val="33CCCC"/>
                        </a:solidFill>
                        <a:effectLst/>
                        <a:latin typeface="+mn-lt"/>
                        <a:ea typeface="Times New Roman" panose="02020603050405020304" pitchFamily="18" charset="0"/>
                        <a:cs typeface="Times New Roman" panose="02020603050405020304" pitchFamily="18" charset="0"/>
                      </a:endParaRPr>
                    </a:p>
                  </a:txBody>
                  <a:tcPr>
                    <a:solidFill>
                      <a:srgbClr val="CCFFFF"/>
                    </a:solidFill>
                  </a:tcPr>
                </a:tc>
                <a:extLst>
                  <a:ext uri="{0D108BD9-81ED-4DB2-BD59-A6C34878D82A}">
                    <a16:rowId xmlns:a16="http://schemas.microsoft.com/office/drawing/2014/main" val="279644639"/>
                  </a:ext>
                </a:extLst>
              </a:tr>
              <a:tr h="370840">
                <a:tc>
                  <a:txBody>
                    <a:bodyPr/>
                    <a:lstStyle/>
                    <a:p>
                      <a:pPr marL="228600" algn="l">
                        <a:spcAft>
                          <a:spcPts val="0"/>
                        </a:spcAft>
                      </a:pPr>
                      <a:r>
                        <a:rPr lang="en-GB" sz="2800" b="1" dirty="0">
                          <a:solidFill>
                            <a:srgbClr val="33CCCC"/>
                          </a:solidFill>
                          <a:effectLst/>
                          <a:latin typeface="+mn-lt"/>
                        </a:rPr>
                        <a:t>3.3</a:t>
                      </a:r>
                      <a:endParaRPr lang="en-GB" sz="2800" b="1" dirty="0">
                        <a:solidFill>
                          <a:srgbClr val="33CCCC"/>
                        </a:solidFill>
                        <a:effectLst/>
                        <a:latin typeface="+mn-lt"/>
                        <a:ea typeface="Times New Roman" panose="02020603050405020304" pitchFamily="18" charset="0"/>
                        <a:cs typeface="Times New Roman" panose="02020603050405020304" pitchFamily="18" charset="0"/>
                      </a:endParaRPr>
                    </a:p>
                  </a:txBody>
                  <a:tcPr>
                    <a:solidFill>
                      <a:srgbClr val="95EFE4"/>
                    </a:solidFill>
                  </a:tcPr>
                </a:tc>
                <a:tc>
                  <a:txBody>
                    <a:bodyPr/>
                    <a:lstStyle/>
                    <a:p>
                      <a:pPr marL="228600" algn="l">
                        <a:spcAft>
                          <a:spcPts val="0"/>
                        </a:spcAft>
                      </a:pPr>
                      <a:r>
                        <a:rPr lang="en-GB" sz="2800" b="1" dirty="0">
                          <a:solidFill>
                            <a:srgbClr val="33CCCC"/>
                          </a:solidFill>
                          <a:effectLst/>
                          <a:latin typeface="+mn-lt"/>
                          <a:ea typeface="+mn-ea"/>
                          <a:cs typeface="+mn-cs"/>
                        </a:rPr>
                        <a:t>Communication</a:t>
                      </a:r>
                      <a:r>
                        <a:rPr lang="en-GB" sz="2800" b="1" baseline="0" dirty="0">
                          <a:solidFill>
                            <a:srgbClr val="33CCCC"/>
                          </a:solidFill>
                          <a:effectLst/>
                          <a:latin typeface="+mn-lt"/>
                          <a:ea typeface="+mn-ea"/>
                          <a:cs typeface="+mn-cs"/>
                        </a:rPr>
                        <a:t> and autism</a:t>
                      </a:r>
                      <a:endParaRPr lang="en-GB" sz="2800" b="1" dirty="0">
                        <a:solidFill>
                          <a:srgbClr val="33CCCC"/>
                        </a:solidFill>
                        <a:effectLst/>
                        <a:latin typeface="+mn-lt"/>
                        <a:ea typeface="Times New Roman" panose="02020603050405020304" pitchFamily="18" charset="0"/>
                        <a:cs typeface="Times New Roman" panose="02020603050405020304" pitchFamily="18" charset="0"/>
                      </a:endParaRPr>
                    </a:p>
                  </a:txBody>
                  <a:tcPr>
                    <a:solidFill>
                      <a:srgbClr val="CCFFFF"/>
                    </a:solidFill>
                  </a:tcPr>
                </a:tc>
                <a:extLst>
                  <a:ext uri="{0D108BD9-81ED-4DB2-BD59-A6C34878D82A}">
                    <a16:rowId xmlns:a16="http://schemas.microsoft.com/office/drawing/2014/main" val="2317830956"/>
                  </a:ext>
                </a:extLst>
              </a:tr>
              <a:tr h="370840">
                <a:tc>
                  <a:txBody>
                    <a:bodyPr/>
                    <a:lstStyle/>
                    <a:p>
                      <a:pPr marL="228600" algn="l">
                        <a:spcAft>
                          <a:spcPts val="0"/>
                        </a:spcAft>
                      </a:pPr>
                      <a:r>
                        <a:rPr lang="en-GB" sz="2800" b="1" dirty="0">
                          <a:solidFill>
                            <a:srgbClr val="33CCCC"/>
                          </a:solidFill>
                          <a:effectLst/>
                          <a:latin typeface="+mn-lt"/>
                        </a:rPr>
                        <a:t>3.4</a:t>
                      </a:r>
                      <a:endParaRPr lang="en-GB" sz="2800" b="1" dirty="0">
                        <a:solidFill>
                          <a:srgbClr val="33CCCC"/>
                        </a:solidFill>
                        <a:effectLst/>
                        <a:latin typeface="+mn-lt"/>
                        <a:ea typeface="Times New Roman" panose="02020603050405020304" pitchFamily="18" charset="0"/>
                        <a:cs typeface="Times New Roman" panose="02020603050405020304" pitchFamily="18" charset="0"/>
                      </a:endParaRPr>
                    </a:p>
                  </a:txBody>
                  <a:tcPr>
                    <a:solidFill>
                      <a:srgbClr val="95EFE4"/>
                    </a:solidFill>
                  </a:tcPr>
                </a:tc>
                <a:tc>
                  <a:txBody>
                    <a:bodyPr/>
                    <a:lstStyle/>
                    <a:p>
                      <a:pPr marL="228600" algn="l">
                        <a:spcAft>
                          <a:spcPts val="0"/>
                        </a:spcAft>
                      </a:pPr>
                      <a:r>
                        <a:rPr lang="en-GB" sz="2800" b="1" dirty="0">
                          <a:solidFill>
                            <a:srgbClr val="33CCCC"/>
                          </a:solidFill>
                          <a:effectLst/>
                          <a:latin typeface="+mn-lt"/>
                          <a:ea typeface="+mn-ea"/>
                          <a:cs typeface="+mn-cs"/>
                        </a:rPr>
                        <a:t>Supporting</a:t>
                      </a:r>
                      <a:r>
                        <a:rPr lang="en-GB" sz="2800" b="1" baseline="0" dirty="0">
                          <a:solidFill>
                            <a:srgbClr val="33CCCC"/>
                          </a:solidFill>
                          <a:effectLst/>
                          <a:latin typeface="+mn-lt"/>
                          <a:ea typeface="+mn-ea"/>
                          <a:cs typeface="+mn-cs"/>
                        </a:rPr>
                        <a:t> communication</a:t>
                      </a:r>
                      <a:endParaRPr lang="en-GB" sz="2800" b="1" dirty="0">
                        <a:solidFill>
                          <a:srgbClr val="33CCCC"/>
                        </a:solidFill>
                        <a:effectLst/>
                        <a:latin typeface="+mn-lt"/>
                        <a:ea typeface="Times New Roman" panose="02020603050405020304" pitchFamily="18" charset="0"/>
                        <a:cs typeface="Times New Roman" panose="02020603050405020304" pitchFamily="18" charset="0"/>
                      </a:endParaRPr>
                    </a:p>
                  </a:txBody>
                  <a:tcPr>
                    <a:solidFill>
                      <a:srgbClr val="CCFFFF"/>
                    </a:solidFill>
                  </a:tcPr>
                </a:tc>
                <a:extLst>
                  <a:ext uri="{0D108BD9-81ED-4DB2-BD59-A6C34878D82A}">
                    <a16:rowId xmlns:a16="http://schemas.microsoft.com/office/drawing/2014/main" val="2811816918"/>
                  </a:ext>
                </a:extLst>
              </a:tr>
              <a:tr h="370840">
                <a:tc>
                  <a:txBody>
                    <a:bodyPr/>
                    <a:lstStyle/>
                    <a:p>
                      <a:pPr marL="228600" algn="l">
                        <a:spcAft>
                          <a:spcPts val="0"/>
                        </a:spcAft>
                      </a:pPr>
                      <a:r>
                        <a:rPr lang="en-GB" sz="2800" b="1" dirty="0">
                          <a:solidFill>
                            <a:srgbClr val="33CCCC"/>
                          </a:solidFill>
                          <a:effectLst/>
                          <a:latin typeface="+mn-lt"/>
                        </a:rPr>
                        <a:t>3.5</a:t>
                      </a:r>
                      <a:endParaRPr lang="en-GB" sz="2800" b="1" dirty="0">
                        <a:solidFill>
                          <a:srgbClr val="33CCCC"/>
                        </a:solidFill>
                        <a:effectLst/>
                        <a:latin typeface="+mn-lt"/>
                        <a:ea typeface="Times New Roman" panose="02020603050405020304" pitchFamily="18" charset="0"/>
                        <a:cs typeface="Times New Roman" panose="02020603050405020304" pitchFamily="18" charset="0"/>
                      </a:endParaRPr>
                    </a:p>
                  </a:txBody>
                  <a:tcPr>
                    <a:solidFill>
                      <a:srgbClr val="95EFE4"/>
                    </a:solidFill>
                  </a:tcPr>
                </a:tc>
                <a:tc>
                  <a:txBody>
                    <a:bodyPr/>
                    <a:lstStyle/>
                    <a:p>
                      <a:pPr marL="228600" algn="l">
                        <a:spcAft>
                          <a:spcPts val="0"/>
                        </a:spcAft>
                      </a:pPr>
                      <a:r>
                        <a:rPr lang="en-GB" sz="2800" b="1" dirty="0">
                          <a:solidFill>
                            <a:srgbClr val="33CCCC"/>
                          </a:solidFill>
                          <a:effectLst/>
                          <a:latin typeface="+mn-lt"/>
                          <a:ea typeface="+mn-ea"/>
                          <a:cs typeface="+mn-cs"/>
                        </a:rPr>
                        <a:t>Environment</a:t>
                      </a:r>
                      <a:endParaRPr lang="en-GB" sz="2800" b="1" dirty="0">
                        <a:solidFill>
                          <a:srgbClr val="33CCCC"/>
                        </a:solidFill>
                        <a:effectLst/>
                        <a:latin typeface="+mn-lt"/>
                        <a:ea typeface="Times New Roman" panose="02020603050405020304" pitchFamily="18" charset="0"/>
                        <a:cs typeface="Times New Roman" panose="02020603050405020304" pitchFamily="18" charset="0"/>
                      </a:endParaRPr>
                    </a:p>
                  </a:txBody>
                  <a:tcPr>
                    <a:solidFill>
                      <a:srgbClr val="CCFFFF"/>
                    </a:solidFill>
                  </a:tcPr>
                </a:tc>
                <a:extLst>
                  <a:ext uri="{0D108BD9-81ED-4DB2-BD59-A6C34878D82A}">
                    <a16:rowId xmlns:a16="http://schemas.microsoft.com/office/drawing/2014/main" val="1957572662"/>
                  </a:ext>
                </a:extLst>
              </a:tr>
              <a:tr h="370840">
                <a:tc>
                  <a:txBody>
                    <a:bodyPr/>
                    <a:lstStyle/>
                    <a:p>
                      <a:pPr marL="228600" algn="l">
                        <a:spcAft>
                          <a:spcPts val="0"/>
                        </a:spcAft>
                      </a:pPr>
                      <a:r>
                        <a:rPr lang="en-GB" sz="2800" b="1" dirty="0">
                          <a:solidFill>
                            <a:srgbClr val="33CCCC"/>
                          </a:solidFill>
                          <a:effectLst/>
                          <a:latin typeface="+mn-lt"/>
                          <a:ea typeface="Times New Roman" panose="02020603050405020304" pitchFamily="18" charset="0"/>
                          <a:cs typeface="Times New Roman" panose="02020603050405020304" pitchFamily="18" charset="0"/>
                        </a:rPr>
                        <a:t>3.6</a:t>
                      </a:r>
                    </a:p>
                  </a:txBody>
                  <a:tcPr>
                    <a:solidFill>
                      <a:srgbClr val="95EFE4"/>
                    </a:solidFill>
                  </a:tcPr>
                </a:tc>
                <a:tc>
                  <a:txBody>
                    <a:bodyPr/>
                    <a:lstStyle/>
                    <a:p>
                      <a:pPr marL="228600" algn="l">
                        <a:spcAft>
                          <a:spcPts val="0"/>
                        </a:spcAft>
                      </a:pPr>
                      <a:r>
                        <a:rPr lang="en-GB" sz="2800" b="1" dirty="0">
                          <a:solidFill>
                            <a:srgbClr val="33CCCC"/>
                          </a:solidFill>
                          <a:effectLst/>
                          <a:latin typeface="+mn-lt"/>
                          <a:ea typeface="Times New Roman" panose="02020603050405020304" pitchFamily="18" charset="0"/>
                          <a:cs typeface="Times New Roman" panose="02020603050405020304" pitchFamily="18" charset="0"/>
                        </a:rPr>
                        <a:t>Sensory differences</a:t>
                      </a:r>
                    </a:p>
                  </a:txBody>
                  <a:tcPr>
                    <a:solidFill>
                      <a:srgbClr val="CCFFFF"/>
                    </a:solidFill>
                  </a:tcPr>
                </a:tc>
                <a:extLst>
                  <a:ext uri="{0D108BD9-81ED-4DB2-BD59-A6C34878D82A}">
                    <a16:rowId xmlns:a16="http://schemas.microsoft.com/office/drawing/2014/main" val="2663598978"/>
                  </a:ext>
                </a:extLst>
              </a:tr>
              <a:tr h="370840">
                <a:tc>
                  <a:txBody>
                    <a:bodyPr/>
                    <a:lstStyle/>
                    <a:p>
                      <a:pPr marL="228600" algn="l">
                        <a:spcAft>
                          <a:spcPts val="0"/>
                        </a:spcAft>
                      </a:pPr>
                      <a:r>
                        <a:rPr lang="en-GB" sz="2800" b="1" dirty="0">
                          <a:solidFill>
                            <a:srgbClr val="33CCCC"/>
                          </a:solidFill>
                          <a:effectLst/>
                          <a:latin typeface="+mn-lt"/>
                          <a:ea typeface="Times New Roman" panose="02020603050405020304" pitchFamily="18" charset="0"/>
                          <a:cs typeface="Times New Roman" panose="02020603050405020304" pitchFamily="18" charset="0"/>
                        </a:rPr>
                        <a:t>3.7</a:t>
                      </a:r>
                    </a:p>
                  </a:txBody>
                  <a:tcPr>
                    <a:solidFill>
                      <a:srgbClr val="95EFE4"/>
                    </a:solidFill>
                  </a:tcPr>
                </a:tc>
                <a:tc>
                  <a:txBody>
                    <a:bodyPr/>
                    <a:lstStyle/>
                    <a:p>
                      <a:pPr marL="228600" algn="l">
                        <a:spcAft>
                          <a:spcPts val="0"/>
                        </a:spcAft>
                      </a:pPr>
                      <a:r>
                        <a:rPr lang="en-GB" sz="2800" b="1" dirty="0">
                          <a:solidFill>
                            <a:srgbClr val="33CCCC"/>
                          </a:solidFill>
                          <a:effectLst/>
                          <a:latin typeface="+mn-lt"/>
                          <a:ea typeface="Times New Roman" panose="02020603050405020304" pitchFamily="18" charset="0"/>
                          <a:cs typeface="Times New Roman" panose="02020603050405020304" pitchFamily="18" charset="0"/>
                        </a:rPr>
                        <a:t>Supporting autistic learners in an educational setting</a:t>
                      </a:r>
                    </a:p>
                  </a:txBody>
                  <a:tcPr>
                    <a:solidFill>
                      <a:srgbClr val="CCFFFF"/>
                    </a:solidFill>
                  </a:tcPr>
                </a:tc>
                <a:extLst>
                  <a:ext uri="{0D108BD9-81ED-4DB2-BD59-A6C34878D82A}">
                    <a16:rowId xmlns:a16="http://schemas.microsoft.com/office/drawing/2014/main" val="3913227073"/>
                  </a:ext>
                </a:extLst>
              </a:tr>
              <a:tr h="370840">
                <a:tc>
                  <a:txBody>
                    <a:bodyPr/>
                    <a:lstStyle/>
                    <a:p>
                      <a:pPr marL="228600" algn="l">
                        <a:spcAft>
                          <a:spcPts val="0"/>
                        </a:spcAft>
                      </a:pPr>
                      <a:r>
                        <a:rPr lang="en-GB" sz="2800" b="1" dirty="0">
                          <a:solidFill>
                            <a:srgbClr val="33CCCC"/>
                          </a:solidFill>
                          <a:effectLst/>
                          <a:latin typeface="+mn-lt"/>
                          <a:ea typeface="Times New Roman" panose="02020603050405020304" pitchFamily="18" charset="0"/>
                          <a:cs typeface="Times New Roman" panose="02020603050405020304" pitchFamily="18" charset="0"/>
                        </a:rPr>
                        <a:t>3.8</a:t>
                      </a:r>
                    </a:p>
                  </a:txBody>
                  <a:tcPr>
                    <a:solidFill>
                      <a:srgbClr val="95EFE4"/>
                    </a:solidFill>
                  </a:tcPr>
                </a:tc>
                <a:tc>
                  <a:txBody>
                    <a:bodyPr/>
                    <a:lstStyle/>
                    <a:p>
                      <a:pPr marL="228600" algn="l">
                        <a:spcAft>
                          <a:spcPts val="0"/>
                        </a:spcAft>
                      </a:pPr>
                      <a:r>
                        <a:rPr lang="en-GB" sz="2800" b="1" dirty="0">
                          <a:solidFill>
                            <a:srgbClr val="33CCCC"/>
                          </a:solidFill>
                          <a:effectLst/>
                          <a:latin typeface="+mn-lt"/>
                          <a:ea typeface="Times New Roman" panose="02020603050405020304" pitchFamily="18" charset="0"/>
                          <a:cs typeface="Times New Roman" panose="02020603050405020304" pitchFamily="18" charset="0"/>
                        </a:rPr>
                        <a:t>Autism and anxiety</a:t>
                      </a:r>
                    </a:p>
                  </a:txBody>
                  <a:tcPr>
                    <a:solidFill>
                      <a:srgbClr val="CCFFFF"/>
                    </a:solidFill>
                  </a:tcPr>
                </a:tc>
                <a:extLst>
                  <a:ext uri="{0D108BD9-81ED-4DB2-BD59-A6C34878D82A}">
                    <a16:rowId xmlns:a16="http://schemas.microsoft.com/office/drawing/2014/main" val="1975720020"/>
                  </a:ext>
                </a:extLst>
              </a:tr>
            </a:tbl>
          </a:graphicData>
        </a:graphic>
      </p:graphicFrame>
      <p:pic>
        <p:nvPicPr>
          <p:cNvPr id="3" name="Picture 2"/>
          <p:cNvPicPr>
            <a:picLocks noChangeAspect="1"/>
          </p:cNvPicPr>
          <p:nvPr/>
        </p:nvPicPr>
        <p:blipFill>
          <a:blip r:embed="rId3"/>
          <a:stretch>
            <a:fillRect/>
          </a:stretch>
        </p:blipFill>
        <p:spPr>
          <a:xfrm>
            <a:off x="5276185" y="208091"/>
            <a:ext cx="819815" cy="819815"/>
          </a:xfrm>
          <a:prstGeom prst="rect">
            <a:avLst/>
          </a:prstGeom>
        </p:spPr>
      </p:pic>
    </p:spTree>
    <p:extLst>
      <p:ext uri="{BB962C8B-B14F-4D97-AF65-F5344CB8AC3E}">
        <p14:creationId xmlns:p14="http://schemas.microsoft.com/office/powerpoint/2010/main" val="3619070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3.1 What is autism?</a:t>
            </a:r>
            <a:br>
              <a:rPr lang="en-GB" b="1" dirty="0">
                <a:solidFill>
                  <a:srgbClr val="33CCCC"/>
                </a:solidFill>
                <a:ea typeface="Times New Roman" panose="02020603050405020304" pitchFamily="18" charset="0"/>
                <a:cs typeface="Times New Roman" panose="02020603050405020304" pitchFamily="18" charset="0"/>
              </a:rPr>
            </a:br>
            <a:endParaRPr lang="en-GB" dirty="0"/>
          </a:p>
        </p:txBody>
      </p:sp>
      <p:sp>
        <p:nvSpPr>
          <p:cNvPr id="5" name="Content Placeholder 4"/>
          <p:cNvSpPr>
            <a:spLocks noGrp="1"/>
          </p:cNvSpPr>
          <p:nvPr>
            <p:ph idx="1"/>
          </p:nvPr>
        </p:nvSpPr>
        <p:spPr/>
        <p:txBody>
          <a:bodyPr/>
          <a:lstStyle/>
          <a:p>
            <a:r>
              <a:rPr lang="en-GB" dirty="0">
                <a:solidFill>
                  <a:srgbClr val="33CCCC"/>
                </a:solidFill>
              </a:rPr>
              <a:t>The word ‘spectrum’</a:t>
            </a:r>
          </a:p>
          <a:p>
            <a:r>
              <a:rPr lang="en-GB" dirty="0">
                <a:solidFill>
                  <a:srgbClr val="33CCCC"/>
                </a:solidFill>
              </a:rPr>
              <a:t>The definition of autism</a:t>
            </a:r>
          </a:p>
          <a:p>
            <a:r>
              <a:rPr lang="en-GB" dirty="0">
                <a:solidFill>
                  <a:srgbClr val="33CCCC"/>
                </a:solidFill>
              </a:rPr>
              <a:t>Prevalence</a:t>
            </a:r>
          </a:p>
          <a:p>
            <a:r>
              <a:rPr lang="en-GB" dirty="0">
                <a:solidFill>
                  <a:srgbClr val="33CCCC"/>
                </a:solidFill>
              </a:rPr>
              <a:t>Core features</a:t>
            </a:r>
          </a:p>
          <a:p>
            <a:r>
              <a:rPr lang="en-GB" dirty="0">
                <a:solidFill>
                  <a:srgbClr val="33CCCC"/>
                </a:solidFill>
              </a:rPr>
              <a:t>Causes</a:t>
            </a:r>
          </a:p>
          <a:p>
            <a:r>
              <a:rPr lang="en-GB" dirty="0">
                <a:solidFill>
                  <a:srgbClr val="33CCCC"/>
                </a:solidFill>
              </a:rPr>
              <a:t>Autism in males and females</a:t>
            </a:r>
          </a:p>
        </p:txBody>
      </p:sp>
      <p:pic>
        <p:nvPicPr>
          <p:cNvPr id="6" name="Picture 5"/>
          <p:cNvPicPr>
            <a:picLocks noChangeAspect="1"/>
          </p:cNvPicPr>
          <p:nvPr/>
        </p:nvPicPr>
        <p:blipFill>
          <a:blip r:embed="rId3"/>
          <a:stretch>
            <a:fillRect/>
          </a:stretch>
        </p:blipFill>
        <p:spPr>
          <a:xfrm>
            <a:off x="6265636" y="1657011"/>
            <a:ext cx="4876800" cy="2714625"/>
          </a:xfrm>
          <a:prstGeom prst="rect">
            <a:avLst/>
          </a:prstGeom>
        </p:spPr>
      </p:pic>
      <p:pic>
        <p:nvPicPr>
          <p:cNvPr id="3" name="Picture 2"/>
          <p:cNvPicPr>
            <a:picLocks noChangeAspect="1"/>
          </p:cNvPicPr>
          <p:nvPr/>
        </p:nvPicPr>
        <p:blipFill>
          <a:blip r:embed="rId4"/>
          <a:stretch>
            <a:fillRect/>
          </a:stretch>
        </p:blipFill>
        <p:spPr>
          <a:xfrm>
            <a:off x="309336" y="5053239"/>
            <a:ext cx="1790700" cy="1657350"/>
          </a:xfrm>
          <a:prstGeom prst="rect">
            <a:avLst/>
          </a:prstGeom>
        </p:spPr>
      </p:pic>
      <p:sp>
        <p:nvSpPr>
          <p:cNvPr id="4" name="Rectangle 3"/>
          <p:cNvSpPr/>
          <p:nvPr/>
        </p:nvSpPr>
        <p:spPr>
          <a:xfrm>
            <a:off x="2307771" y="5520446"/>
            <a:ext cx="8694058" cy="646331"/>
          </a:xfrm>
          <a:prstGeom prst="rect">
            <a:avLst/>
          </a:prstGeom>
        </p:spPr>
        <p:txBody>
          <a:bodyPr wrap="square">
            <a:spAutoFit/>
          </a:bodyPr>
          <a:lstStyle/>
          <a:p>
            <a:r>
              <a:rPr lang="en-GB" dirty="0">
                <a:solidFill>
                  <a:srgbClr val="33CCCC"/>
                </a:solidFill>
                <a:latin typeface="Arial" panose="020B0604020202020204" pitchFamily="34" charset="0"/>
              </a:rPr>
              <a:t>The Professional Development section on the Toolbox has a range of films you can watch which focus on the </a:t>
            </a:r>
            <a:r>
              <a:rPr lang="en-GB" b="1" u="sng" dirty="0">
                <a:solidFill>
                  <a:srgbClr val="33CCCC"/>
                </a:solidFill>
                <a:latin typeface="Arial" panose="020B0604020202020204" pitchFamily="34" charset="0"/>
                <a:hlinkClick r:id="rId5"/>
              </a:rPr>
              <a:t>causes of autism</a:t>
            </a:r>
            <a:r>
              <a:rPr lang="en-GB" dirty="0">
                <a:solidFill>
                  <a:srgbClr val="33CCCC"/>
                </a:solidFill>
                <a:latin typeface="Arial" panose="020B0604020202020204" pitchFamily="34" charset="0"/>
              </a:rPr>
              <a:t> and </a:t>
            </a:r>
            <a:r>
              <a:rPr lang="en-GB" b="1" dirty="0">
                <a:solidFill>
                  <a:srgbClr val="33CCCC"/>
                </a:solidFill>
                <a:latin typeface="Arial" panose="020B0604020202020204" pitchFamily="34" charset="0"/>
                <a:hlinkClick r:id="rId5"/>
              </a:rPr>
              <a:t>girls and autism</a:t>
            </a:r>
            <a:r>
              <a:rPr lang="en-GB" b="1" dirty="0">
                <a:solidFill>
                  <a:srgbClr val="33CCCC"/>
                </a:solidFill>
                <a:latin typeface="Arial" panose="020B0604020202020204" pitchFamily="34" charset="0"/>
              </a:rPr>
              <a:t>.</a:t>
            </a:r>
            <a:endParaRPr lang="en-GB" b="1" dirty="0">
              <a:solidFill>
                <a:srgbClr val="33CCCC"/>
              </a:solidFill>
            </a:endParaRPr>
          </a:p>
        </p:txBody>
      </p:sp>
    </p:spTree>
    <p:extLst>
      <p:ext uri="{BB962C8B-B14F-4D97-AF65-F5344CB8AC3E}">
        <p14:creationId xmlns:p14="http://schemas.microsoft.com/office/powerpoint/2010/main" val="2856568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a:r>
              <a:rPr lang="en-GB" b="1" dirty="0">
                <a:solidFill>
                  <a:srgbClr val="33CCCC"/>
                </a:solidFill>
              </a:rPr>
              <a:t>3.2 Cognitive theories - overview</a:t>
            </a:r>
            <a:endParaRPr lang="en-GB" b="1" dirty="0">
              <a:solidFill>
                <a:srgbClr val="33CCCC"/>
              </a:solidFill>
              <a:ea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dirty="0">
                <a:solidFill>
                  <a:srgbClr val="33CCCC"/>
                </a:solidFill>
              </a:rPr>
              <a:t>Theory of mind</a:t>
            </a:r>
          </a:p>
          <a:p>
            <a:r>
              <a:rPr lang="en-GB" dirty="0">
                <a:solidFill>
                  <a:srgbClr val="33CCCC"/>
                </a:solidFill>
              </a:rPr>
              <a:t>Weak executive function</a:t>
            </a:r>
          </a:p>
          <a:p>
            <a:r>
              <a:rPr lang="en-GB" dirty="0">
                <a:solidFill>
                  <a:srgbClr val="33CCCC"/>
                </a:solidFill>
              </a:rPr>
              <a:t>Weak central coherence</a:t>
            </a:r>
          </a:p>
          <a:p>
            <a:r>
              <a:rPr lang="en-GB" dirty="0">
                <a:solidFill>
                  <a:srgbClr val="33CCCC"/>
                </a:solidFill>
              </a:rPr>
              <a:t>Context blindness</a:t>
            </a:r>
          </a:p>
          <a:p>
            <a:r>
              <a:rPr lang="en-GB" dirty="0">
                <a:solidFill>
                  <a:srgbClr val="33CCCC"/>
                </a:solidFill>
              </a:rPr>
              <a:t>Double empathy problem</a:t>
            </a:r>
          </a:p>
          <a:p>
            <a:r>
              <a:rPr lang="en-GB" dirty="0" err="1">
                <a:solidFill>
                  <a:srgbClr val="33CCCC"/>
                </a:solidFill>
              </a:rPr>
              <a:t>Monotropism</a:t>
            </a:r>
            <a:endParaRPr lang="en-GB" dirty="0">
              <a:solidFill>
                <a:srgbClr val="33CCCC"/>
              </a:solidFill>
            </a:endParaRPr>
          </a:p>
        </p:txBody>
      </p:sp>
      <p:pic>
        <p:nvPicPr>
          <p:cNvPr id="4" name="Picture 3"/>
          <p:cNvPicPr>
            <a:picLocks noChangeAspect="1"/>
          </p:cNvPicPr>
          <p:nvPr/>
        </p:nvPicPr>
        <p:blipFill>
          <a:blip r:embed="rId3"/>
          <a:stretch>
            <a:fillRect/>
          </a:stretch>
        </p:blipFill>
        <p:spPr>
          <a:xfrm>
            <a:off x="8274050" y="1263650"/>
            <a:ext cx="3731307" cy="5475288"/>
          </a:xfrm>
          <a:prstGeom prst="rect">
            <a:avLst/>
          </a:prstGeom>
        </p:spPr>
      </p:pic>
    </p:spTree>
    <p:extLst>
      <p:ext uri="{BB962C8B-B14F-4D97-AF65-F5344CB8AC3E}">
        <p14:creationId xmlns:p14="http://schemas.microsoft.com/office/powerpoint/2010/main" val="1668620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t"/>
            <a:r>
              <a:rPr lang="en-GB" b="1" dirty="0">
                <a:solidFill>
                  <a:srgbClr val="33CCCC"/>
                </a:solidFill>
              </a:rPr>
              <a:t>3.3 Communication and autism</a:t>
            </a:r>
            <a:br>
              <a:rPr lang="en-GB" dirty="0"/>
            </a:br>
            <a:endParaRPr lang="en-GB" b="1" dirty="0">
              <a:solidFill>
                <a:srgbClr val="33CCCC"/>
              </a:solidFill>
            </a:endParaRPr>
          </a:p>
        </p:txBody>
      </p:sp>
      <p:sp>
        <p:nvSpPr>
          <p:cNvPr id="3" name="Content Placeholder 2"/>
          <p:cNvSpPr>
            <a:spLocks noGrp="1"/>
          </p:cNvSpPr>
          <p:nvPr>
            <p:ph idx="1"/>
          </p:nvPr>
        </p:nvSpPr>
        <p:spPr/>
        <p:txBody>
          <a:bodyPr>
            <a:normAutofit fontScale="92500" lnSpcReduction="20000"/>
          </a:bodyPr>
          <a:lstStyle/>
          <a:p>
            <a:r>
              <a:rPr lang="en-GB" dirty="0">
                <a:solidFill>
                  <a:srgbClr val="33CCCC"/>
                </a:solidFill>
              </a:rPr>
              <a:t>Pre-intentional v. intentional</a:t>
            </a:r>
          </a:p>
          <a:p>
            <a:r>
              <a:rPr lang="en-GB" dirty="0">
                <a:solidFill>
                  <a:srgbClr val="33CCCC"/>
                </a:solidFill>
              </a:rPr>
              <a:t>Stages of communication</a:t>
            </a:r>
          </a:p>
          <a:p>
            <a:r>
              <a:rPr lang="en-GB" dirty="0">
                <a:solidFill>
                  <a:srgbClr val="33CCCC"/>
                </a:solidFill>
              </a:rPr>
              <a:t>Variability</a:t>
            </a:r>
          </a:p>
          <a:p>
            <a:r>
              <a:rPr lang="en-GB" dirty="0">
                <a:solidFill>
                  <a:srgbClr val="33CCCC"/>
                </a:solidFill>
              </a:rPr>
              <a:t>Social communication </a:t>
            </a:r>
          </a:p>
          <a:p>
            <a:r>
              <a:rPr lang="en-GB" dirty="0">
                <a:solidFill>
                  <a:srgbClr val="33CCCC"/>
                </a:solidFill>
              </a:rPr>
              <a:t>Eye contact</a:t>
            </a:r>
          </a:p>
          <a:p>
            <a:r>
              <a:rPr lang="en-GB" dirty="0">
                <a:solidFill>
                  <a:srgbClr val="33CCCC"/>
                </a:solidFill>
              </a:rPr>
              <a:t>Joint attention</a:t>
            </a:r>
          </a:p>
          <a:p>
            <a:r>
              <a:rPr lang="en-GB" dirty="0">
                <a:solidFill>
                  <a:srgbClr val="33CCCC"/>
                </a:solidFill>
              </a:rPr>
              <a:t>Prosody and accent</a:t>
            </a:r>
          </a:p>
          <a:p>
            <a:r>
              <a:rPr lang="en-GB" dirty="0">
                <a:solidFill>
                  <a:srgbClr val="33CCCC"/>
                </a:solidFill>
              </a:rPr>
              <a:t>Body language</a:t>
            </a:r>
          </a:p>
          <a:p>
            <a:r>
              <a:rPr lang="en-GB" dirty="0">
                <a:solidFill>
                  <a:srgbClr val="33CCCC"/>
                </a:solidFill>
              </a:rPr>
              <a:t>Prosopagnosia</a:t>
            </a:r>
          </a:p>
          <a:p>
            <a:r>
              <a:rPr lang="en-GB" dirty="0">
                <a:solidFill>
                  <a:srgbClr val="33CCCC"/>
                </a:solidFill>
              </a:rPr>
              <a:t>Comprehension</a:t>
            </a:r>
          </a:p>
        </p:txBody>
      </p:sp>
      <p:pic>
        <p:nvPicPr>
          <p:cNvPr id="4" name="Picture 3"/>
          <p:cNvPicPr>
            <a:picLocks noChangeAspect="1"/>
          </p:cNvPicPr>
          <p:nvPr/>
        </p:nvPicPr>
        <p:blipFill>
          <a:blip r:embed="rId3"/>
          <a:stretch>
            <a:fillRect/>
          </a:stretch>
        </p:blipFill>
        <p:spPr>
          <a:xfrm>
            <a:off x="8029575" y="817336"/>
            <a:ext cx="1593396" cy="1432987"/>
          </a:xfrm>
          <a:prstGeom prst="rect">
            <a:avLst/>
          </a:prstGeom>
        </p:spPr>
      </p:pic>
    </p:spTree>
    <p:extLst>
      <p:ext uri="{BB962C8B-B14F-4D97-AF65-F5344CB8AC3E}">
        <p14:creationId xmlns:p14="http://schemas.microsoft.com/office/powerpoint/2010/main" val="2189201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3.4 Supporting communication</a:t>
            </a:r>
            <a:br>
              <a:rPr lang="en-GB" b="1" dirty="0">
                <a:solidFill>
                  <a:srgbClr val="33CCCC"/>
                </a:solidFill>
                <a:ea typeface="Times New Roman" panose="02020603050405020304" pitchFamily="18" charset="0"/>
                <a:cs typeface="Times New Roman" panose="02020603050405020304" pitchFamily="18" charset="0"/>
              </a:rPr>
            </a:br>
            <a:endParaRPr lang="en-GB" b="1" dirty="0">
              <a:solidFill>
                <a:srgbClr val="33CCCC"/>
              </a:solidFill>
            </a:endParaRPr>
          </a:p>
        </p:txBody>
      </p:sp>
      <p:sp>
        <p:nvSpPr>
          <p:cNvPr id="3" name="Content Placeholder 2"/>
          <p:cNvSpPr>
            <a:spLocks noGrp="1"/>
          </p:cNvSpPr>
          <p:nvPr>
            <p:ph idx="1"/>
          </p:nvPr>
        </p:nvSpPr>
        <p:spPr/>
        <p:txBody>
          <a:bodyPr/>
          <a:lstStyle/>
          <a:p>
            <a:r>
              <a:rPr lang="en-GB" dirty="0">
                <a:solidFill>
                  <a:srgbClr val="33CCCC"/>
                </a:solidFill>
              </a:rPr>
              <a:t>Key strategies</a:t>
            </a:r>
          </a:p>
          <a:p>
            <a:r>
              <a:rPr lang="en-GB" dirty="0">
                <a:solidFill>
                  <a:srgbClr val="33CCCC"/>
                </a:solidFill>
              </a:rPr>
              <a:t>Technology</a:t>
            </a:r>
          </a:p>
        </p:txBody>
      </p:sp>
      <p:pic>
        <p:nvPicPr>
          <p:cNvPr id="4" name="Picture 3"/>
          <p:cNvPicPr>
            <a:picLocks noChangeAspect="1"/>
          </p:cNvPicPr>
          <p:nvPr/>
        </p:nvPicPr>
        <p:blipFill>
          <a:blip r:embed="rId3"/>
          <a:stretch>
            <a:fillRect/>
          </a:stretch>
        </p:blipFill>
        <p:spPr>
          <a:xfrm>
            <a:off x="8229241" y="392941"/>
            <a:ext cx="1597290" cy="1432684"/>
          </a:xfrm>
          <a:prstGeom prst="rect">
            <a:avLst/>
          </a:prstGeom>
        </p:spPr>
      </p:pic>
    </p:spTree>
    <p:extLst>
      <p:ext uri="{BB962C8B-B14F-4D97-AF65-F5344CB8AC3E}">
        <p14:creationId xmlns:p14="http://schemas.microsoft.com/office/powerpoint/2010/main" val="2584308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3.4 Supporting communication</a:t>
            </a:r>
          </a:p>
        </p:txBody>
      </p:sp>
      <p:pic>
        <p:nvPicPr>
          <p:cNvPr id="4" name="Content Placeholder 3"/>
          <p:cNvPicPr>
            <a:picLocks noGrp="1" noChangeAspect="1"/>
          </p:cNvPicPr>
          <p:nvPr>
            <p:ph idx="1"/>
          </p:nvPr>
        </p:nvPicPr>
        <p:blipFill>
          <a:blip r:embed="rId3"/>
          <a:stretch>
            <a:fillRect/>
          </a:stretch>
        </p:blipFill>
        <p:spPr>
          <a:xfrm>
            <a:off x="7333796" y="2499973"/>
            <a:ext cx="4524375" cy="4248150"/>
          </a:xfrm>
          <a:prstGeom prst="rect">
            <a:avLst/>
          </a:prstGeom>
        </p:spPr>
      </p:pic>
      <p:pic>
        <p:nvPicPr>
          <p:cNvPr id="5" name="Picture 4"/>
          <p:cNvPicPr>
            <a:picLocks noChangeAspect="1"/>
          </p:cNvPicPr>
          <p:nvPr/>
        </p:nvPicPr>
        <p:blipFill>
          <a:blip r:embed="rId4"/>
          <a:stretch>
            <a:fillRect/>
          </a:stretch>
        </p:blipFill>
        <p:spPr>
          <a:xfrm>
            <a:off x="422776" y="1637622"/>
            <a:ext cx="4876800" cy="3648075"/>
          </a:xfrm>
          <a:prstGeom prst="rect">
            <a:avLst/>
          </a:prstGeom>
        </p:spPr>
      </p:pic>
      <p:sp>
        <p:nvSpPr>
          <p:cNvPr id="6" name="Rectangle 5"/>
          <p:cNvSpPr/>
          <p:nvPr/>
        </p:nvSpPr>
        <p:spPr>
          <a:xfrm>
            <a:off x="315686" y="5442933"/>
            <a:ext cx="6092565" cy="369332"/>
          </a:xfrm>
          <a:prstGeom prst="rect">
            <a:avLst/>
          </a:prstGeom>
        </p:spPr>
        <p:txBody>
          <a:bodyPr wrap="none">
            <a:spAutoFit/>
          </a:bodyPr>
          <a:lstStyle/>
          <a:p>
            <a:r>
              <a:rPr lang="en-GB" dirty="0">
                <a:hlinkClick r:id="rId5"/>
              </a:rPr>
              <a:t>http://www.autismtoolbox.co.uk/communication-supports-aac</a:t>
            </a:r>
            <a:r>
              <a:rPr lang="en-GB" dirty="0"/>
              <a:t> </a:t>
            </a:r>
          </a:p>
        </p:txBody>
      </p:sp>
      <p:sp>
        <p:nvSpPr>
          <p:cNvPr id="7" name="Rectangle 6"/>
          <p:cNvSpPr/>
          <p:nvPr/>
        </p:nvSpPr>
        <p:spPr>
          <a:xfrm>
            <a:off x="312251" y="5938837"/>
            <a:ext cx="6096000" cy="646331"/>
          </a:xfrm>
          <a:prstGeom prst="rect">
            <a:avLst/>
          </a:prstGeom>
        </p:spPr>
        <p:txBody>
          <a:bodyPr>
            <a:spAutoFit/>
          </a:bodyPr>
          <a:lstStyle/>
          <a:p>
            <a:r>
              <a:rPr lang="en-GB" dirty="0">
                <a:hlinkClick r:id="rId6"/>
              </a:rPr>
              <a:t>https://www.autism.org.uk/what-we-do/campaign/public-understanding/too-much-information</a:t>
            </a:r>
            <a:r>
              <a:rPr lang="en-GB" dirty="0"/>
              <a:t> </a:t>
            </a:r>
          </a:p>
        </p:txBody>
      </p:sp>
      <p:pic>
        <p:nvPicPr>
          <p:cNvPr id="8" name="Picture 7"/>
          <p:cNvPicPr>
            <a:picLocks noChangeAspect="1"/>
          </p:cNvPicPr>
          <p:nvPr/>
        </p:nvPicPr>
        <p:blipFill>
          <a:blip r:embed="rId7"/>
          <a:stretch>
            <a:fillRect/>
          </a:stretch>
        </p:blipFill>
        <p:spPr>
          <a:xfrm>
            <a:off x="7808327" y="614284"/>
            <a:ext cx="1597290" cy="1432684"/>
          </a:xfrm>
          <a:prstGeom prst="rect">
            <a:avLst/>
          </a:prstGeom>
        </p:spPr>
      </p:pic>
    </p:spTree>
    <p:extLst>
      <p:ext uri="{BB962C8B-B14F-4D97-AF65-F5344CB8AC3E}">
        <p14:creationId xmlns:p14="http://schemas.microsoft.com/office/powerpoint/2010/main" val="2872820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3.4 Supporting communication </a:t>
            </a:r>
          </a:p>
        </p:txBody>
      </p:sp>
      <p:sp>
        <p:nvSpPr>
          <p:cNvPr id="3" name="Content Placeholder 2"/>
          <p:cNvSpPr>
            <a:spLocks noGrp="1"/>
          </p:cNvSpPr>
          <p:nvPr>
            <p:ph idx="1"/>
          </p:nvPr>
        </p:nvSpPr>
        <p:spPr/>
        <p:txBody>
          <a:bodyPr/>
          <a:lstStyle/>
          <a:p>
            <a:r>
              <a:rPr lang="en-GB" dirty="0">
                <a:solidFill>
                  <a:srgbClr val="33CCCC"/>
                </a:solidFill>
              </a:rPr>
              <a:t>Expressive language</a:t>
            </a:r>
          </a:p>
          <a:p>
            <a:r>
              <a:rPr lang="en-GB" dirty="0">
                <a:solidFill>
                  <a:srgbClr val="33CCCC"/>
                </a:solidFill>
              </a:rPr>
              <a:t>Social communication</a:t>
            </a:r>
          </a:p>
          <a:p>
            <a:r>
              <a:rPr lang="en-GB" dirty="0">
                <a:solidFill>
                  <a:srgbClr val="33CCCC"/>
                </a:solidFill>
              </a:rPr>
              <a:t>Metacognition</a:t>
            </a:r>
          </a:p>
          <a:p>
            <a:r>
              <a:rPr lang="en-GB" dirty="0">
                <a:solidFill>
                  <a:srgbClr val="33CCCC"/>
                </a:solidFill>
              </a:rPr>
              <a:t>Peers</a:t>
            </a:r>
          </a:p>
          <a:p>
            <a:r>
              <a:rPr lang="en-GB" dirty="0">
                <a:solidFill>
                  <a:srgbClr val="33CCCC"/>
                </a:solidFill>
              </a:rPr>
              <a:t>Masking and camouflaging</a:t>
            </a:r>
          </a:p>
          <a:p>
            <a:endParaRPr lang="en-GB" dirty="0"/>
          </a:p>
        </p:txBody>
      </p:sp>
      <p:pic>
        <p:nvPicPr>
          <p:cNvPr id="4" name="Picture 3"/>
          <p:cNvPicPr>
            <a:picLocks noChangeAspect="1"/>
          </p:cNvPicPr>
          <p:nvPr/>
        </p:nvPicPr>
        <p:blipFill>
          <a:blip r:embed="rId3"/>
          <a:stretch>
            <a:fillRect/>
          </a:stretch>
        </p:blipFill>
        <p:spPr>
          <a:xfrm>
            <a:off x="8026041" y="724201"/>
            <a:ext cx="1597290" cy="1432684"/>
          </a:xfrm>
          <a:prstGeom prst="rect">
            <a:avLst/>
          </a:prstGeom>
        </p:spPr>
      </p:pic>
    </p:spTree>
    <p:extLst>
      <p:ext uri="{BB962C8B-B14F-4D97-AF65-F5344CB8AC3E}">
        <p14:creationId xmlns:p14="http://schemas.microsoft.com/office/powerpoint/2010/main" val="645701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7284</Words>
  <Application>Microsoft Office PowerPoint</Application>
  <PresentationFormat>Widescreen</PresentationFormat>
  <Paragraphs>447</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Bold</vt:lpstr>
      <vt:lpstr>Calibri</vt:lpstr>
      <vt:lpstr>Calibri Light</vt:lpstr>
      <vt:lpstr>Office Theme</vt:lpstr>
      <vt:lpstr>PowerPoint Presentation</vt:lpstr>
      <vt:lpstr>This week’s session</vt:lpstr>
      <vt:lpstr>Recap of Section 3  Understanding Autism</vt:lpstr>
      <vt:lpstr>3.1 What is autism? </vt:lpstr>
      <vt:lpstr>3.2 Cognitive theories - overview</vt:lpstr>
      <vt:lpstr>3.3 Communication and autism </vt:lpstr>
      <vt:lpstr>3.4 Supporting communication </vt:lpstr>
      <vt:lpstr>3.4 Supporting communication</vt:lpstr>
      <vt:lpstr>3.4 Supporting communication </vt:lpstr>
      <vt:lpstr>Activity 8</vt:lpstr>
      <vt:lpstr>3.5 Environment </vt:lpstr>
      <vt:lpstr>3.6 Sensory differences </vt:lpstr>
      <vt:lpstr>Activity 9</vt:lpstr>
      <vt:lpstr> 3.7 Supporting autistic learners in an educational setting  </vt:lpstr>
      <vt:lpstr>Activity 10</vt:lpstr>
      <vt:lpstr>3.7 Supporting autistic learners in an educational setting</vt:lpstr>
      <vt:lpstr>3.8 Autism and anxiety</vt:lpstr>
      <vt:lpstr>Activity 11</vt:lpstr>
      <vt:lpstr>3.8 Autism and anxiety</vt:lpstr>
      <vt:lpstr>Activity 12</vt:lpstr>
      <vt:lpstr>Gap Task</vt:lpstr>
      <vt:lpstr>Next session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Understanding Autism</dc:title>
  <dc:creator>Hayley Mcmurray</dc:creator>
  <cp:lastModifiedBy>Jeremy Stevenson</cp:lastModifiedBy>
  <cp:revision>5</cp:revision>
  <dcterms:created xsi:type="dcterms:W3CDTF">2022-06-29T10:05:14Z</dcterms:created>
  <dcterms:modified xsi:type="dcterms:W3CDTF">2024-01-17T16:38:26Z</dcterms:modified>
</cp:coreProperties>
</file>