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84" r:id="rId2"/>
    <p:sldId id="256" r:id="rId3"/>
    <p:sldId id="257" r:id="rId4"/>
    <p:sldId id="258" r:id="rId5"/>
    <p:sldId id="259" r:id="rId6"/>
    <p:sldId id="260" r:id="rId7"/>
    <p:sldId id="264" r:id="rId8"/>
    <p:sldId id="281" r:id="rId9"/>
    <p:sldId id="265" r:id="rId10"/>
    <p:sldId id="274" r:id="rId11"/>
    <p:sldId id="275" r:id="rId12"/>
    <p:sldId id="266" r:id="rId13"/>
    <p:sldId id="267" r:id="rId14"/>
    <p:sldId id="268" r:id="rId15"/>
    <p:sldId id="269" r:id="rId16"/>
    <p:sldId id="261" r:id="rId17"/>
    <p:sldId id="262" r:id="rId18"/>
    <p:sldId id="263" r:id="rId19"/>
    <p:sldId id="271" r:id="rId20"/>
    <p:sldId id="277" r:id="rId21"/>
    <p:sldId id="282" r:id="rId22"/>
    <p:sldId id="279" r:id="rId23"/>
    <p:sldId id="278" r:id="rId24"/>
    <p:sldId id="280" r:id="rId25"/>
    <p:sldId id="273"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6" d="100"/>
          <a:sy n="76"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5A840-471A-4C6C-A763-AECD285AD852}"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17F76-C9DF-4672-A95E-41CAEF4B08E1}" type="slidenum">
              <a:rPr lang="en-GB" smtClean="0"/>
              <a:t>‹#›</a:t>
            </a:fld>
            <a:endParaRPr lang="en-GB"/>
          </a:p>
        </p:txBody>
      </p:sp>
    </p:spTree>
    <p:extLst>
      <p:ext uri="{BB962C8B-B14F-4D97-AF65-F5344CB8AC3E}">
        <p14:creationId xmlns:p14="http://schemas.microsoft.com/office/powerpoint/2010/main" val="1384173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9241DF-0B4C-4350-B69D-F3507402665E}" type="slidenum">
              <a:rPr lang="en-GB" smtClean="0"/>
              <a:t>1</a:t>
            </a:fld>
            <a:endParaRPr lang="en-GB"/>
          </a:p>
        </p:txBody>
      </p:sp>
    </p:spTree>
    <p:extLst>
      <p:ext uri="{BB962C8B-B14F-4D97-AF65-F5344CB8AC3E}">
        <p14:creationId xmlns:p14="http://schemas.microsoft.com/office/powerpoint/2010/main" val="111640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2152040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45A645E-3A57-A04B-B7F3-05222B16B5A2}"/>
              </a:ext>
            </a:extLst>
          </p:cNvPr>
          <p:cNvCxnSpPr/>
          <p:nvPr userDrawn="1"/>
        </p:nvCxnSpPr>
        <p:spPr>
          <a:xfrm>
            <a:off x="526942" y="6400800"/>
            <a:ext cx="11282766" cy="0"/>
          </a:xfrm>
          <a:prstGeom prst="line">
            <a:avLst/>
          </a:prstGeom>
        </p:spPr>
        <p:style>
          <a:lnRef idx="1">
            <a:schemeClr val="dk1"/>
          </a:lnRef>
          <a:fillRef idx="0">
            <a:schemeClr val="dk1"/>
          </a:fillRef>
          <a:effectRef idx="0">
            <a:schemeClr val="dk1"/>
          </a:effectRef>
          <a:fontRef idx="minor">
            <a:schemeClr val="tx1"/>
          </a:fontRef>
        </p:style>
      </p:cxnSp>
      <p:sp>
        <p:nvSpPr>
          <p:cNvPr id="6" name="Title 1">
            <a:extLst>
              <a:ext uri="{FF2B5EF4-FFF2-40B4-BE49-F238E27FC236}">
                <a16:creationId xmlns:a16="http://schemas.microsoft.com/office/drawing/2014/main" id="{46E4B72D-A922-3641-A3B1-4835BDCC04A8}"/>
              </a:ext>
            </a:extLst>
          </p:cNvPr>
          <p:cNvSpPr>
            <a:spLocks noGrp="1"/>
          </p:cNvSpPr>
          <p:nvPr>
            <p:ph type="ctrTitle"/>
          </p:nvPr>
        </p:nvSpPr>
        <p:spPr>
          <a:xfrm>
            <a:off x="578603" y="1385835"/>
            <a:ext cx="7635499" cy="551454"/>
          </a:xfrm>
          <a:prstGeom prst="rect">
            <a:avLst/>
          </a:prstGeom>
        </p:spPr>
        <p:txBody>
          <a:bodyPr lIns="0" tIns="0" rIns="0" bIns="0" anchor="t"/>
          <a:lstStyle>
            <a:lvl1pPr algn="l">
              <a:defRPr sz="3600">
                <a:solidFill>
                  <a:schemeClr val="tx1">
                    <a:lumMod val="75000"/>
                    <a:lumOff val="25000"/>
                  </a:schemeClr>
                </a:solidFill>
                <a:latin typeface="Helvetica" pitchFamily="2" charset="0"/>
              </a:defRPr>
            </a:lvl1pPr>
          </a:lstStyle>
          <a:p>
            <a:r>
              <a:rPr lang="en-US" dirty="0"/>
              <a:t>Click to edit Master title style</a:t>
            </a:r>
            <a:endParaRPr lang="en-GB" dirty="0"/>
          </a:p>
        </p:txBody>
      </p:sp>
    </p:spTree>
    <p:extLst>
      <p:ext uri="{BB962C8B-B14F-4D97-AF65-F5344CB8AC3E}">
        <p14:creationId xmlns:p14="http://schemas.microsoft.com/office/powerpoint/2010/main" val="392712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cid:5D7576B2-53CF-4175-9A59-8B193643B654@lan" TargetMode="External"/><Relationship Id="rId5" Type="http://schemas.openxmlformats.org/officeDocument/2006/relationships/image" Target="../media/image2.png"/><Relationship Id="rId4" Type="http://schemas.openxmlformats.org/officeDocument/2006/relationships/hyperlink" Target="https://education.gov.scot/improvement/covid-19-education-recovery/national-overviews/national-overview-of-practice-report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a:extLst>
              <a:ext uri="{FF2B5EF4-FFF2-40B4-BE49-F238E27FC236}">
                <a16:creationId xmlns:a16="http://schemas.microsoft.com/office/drawing/2014/main" id="{43D2AE86-83DA-B644-A499-0F9A0F25B988}"/>
              </a:ext>
            </a:extLst>
          </p:cNvPr>
          <p:cNvSpPr txBox="1">
            <a:spLocks/>
          </p:cNvSpPr>
          <p:nvPr/>
        </p:nvSpPr>
        <p:spPr>
          <a:xfrm>
            <a:off x="593725" y="1379788"/>
            <a:ext cx="5078278" cy="551454"/>
          </a:xfrm>
          <a:prstGeom prst="rect">
            <a:avLst/>
          </a:prstGeom>
        </p:spPr>
        <p:txBody>
          <a:bodyPr lIns="0" tIns="0" rIns="0" bIns="0" anchor="t"/>
          <a:lstStyle>
            <a:lvl1pPr algn="l" defTabSz="914400" rtl="0" eaLnBrk="1" latinLnBrk="0" hangingPunct="1">
              <a:lnSpc>
                <a:spcPct val="90000"/>
              </a:lnSpc>
              <a:spcBef>
                <a:spcPct val="0"/>
              </a:spcBef>
              <a:buNone/>
              <a:defRPr sz="3600" kern="1200">
                <a:solidFill>
                  <a:schemeClr val="tx1">
                    <a:lumMod val="75000"/>
                    <a:lumOff val="25000"/>
                  </a:schemeClr>
                </a:solidFill>
                <a:latin typeface="Helvetica" pitchFamily="2" charset="0"/>
                <a:ea typeface="+mj-ea"/>
                <a:cs typeface="+mj-cs"/>
              </a:defRPr>
            </a:lvl1pPr>
          </a:lstStyle>
          <a:p>
            <a:endParaRPr lang="en-US" dirty="0"/>
          </a:p>
        </p:txBody>
      </p:sp>
      <p:sp>
        <p:nvSpPr>
          <p:cNvPr id="11" name="Title 10">
            <a:extLst>
              <a:ext uri="{FF2B5EF4-FFF2-40B4-BE49-F238E27FC236}">
                <a16:creationId xmlns:a16="http://schemas.microsoft.com/office/drawing/2014/main" id="{6A8298AD-252A-6B46-BBF1-9FA4A7AC002D}"/>
              </a:ext>
            </a:extLst>
          </p:cNvPr>
          <p:cNvSpPr>
            <a:spLocks noGrp="1"/>
          </p:cNvSpPr>
          <p:nvPr>
            <p:ph type="ctrTitle"/>
          </p:nvPr>
        </p:nvSpPr>
        <p:spPr>
          <a:xfrm>
            <a:off x="578603" y="1385835"/>
            <a:ext cx="5643777" cy="551454"/>
          </a:xfrm>
        </p:spPr>
        <p:txBody>
          <a:bodyPr>
            <a:normAutofit fontScale="90000"/>
          </a:bodyPr>
          <a:lstStyle/>
          <a:p>
            <a:r>
              <a:rPr lang="en-GB" dirty="0" smtClean="0">
                <a:latin typeface="Arial" panose="020B0604020202020204" pitchFamily="34" charset="0"/>
                <a:cs typeface="Arial" panose="020B0604020202020204" pitchFamily="34" charset="0"/>
              </a:rPr>
              <a:t>Early learning experiences which reflect the principles of Curriculum for Excellence </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b="1" dirty="0" err="1" smtClean="0">
                <a:latin typeface="Arial" panose="020B0604020202020204" pitchFamily="34" charset="0"/>
                <a:cs typeface="Arial" panose="020B0604020202020204" pitchFamily="34" charset="0"/>
              </a:rPr>
              <a:t>Burnbrae</a:t>
            </a:r>
            <a:r>
              <a:rPr lang="en-GB" b="1" dirty="0" smtClean="0">
                <a:latin typeface="Arial" panose="020B0604020202020204" pitchFamily="34" charset="0"/>
                <a:cs typeface="Arial" panose="020B0604020202020204" pitchFamily="34" charset="0"/>
              </a:rPr>
              <a:t> Early, </a:t>
            </a:r>
            <a:r>
              <a:rPr lang="en-GB" dirty="0" smtClean="0">
                <a:latin typeface="Arial" panose="020B0604020202020204" pitchFamily="34" charset="0"/>
                <a:cs typeface="Arial" panose="020B0604020202020204" pitchFamily="34" charset="0"/>
              </a:rPr>
              <a:t>Midlothian Council </a:t>
            </a:r>
            <a:r>
              <a:rPr lang="en-US" dirty="0"/>
              <a:t/>
            </a:r>
            <a:br>
              <a:rPr lang="en-US" dirty="0"/>
            </a:br>
            <a:endParaRPr lang="en-US" dirty="0"/>
          </a:p>
        </p:txBody>
      </p:sp>
      <p:pic>
        <p:nvPicPr>
          <p:cNvPr id="5" name="Picture 4" descr="Education Scotland RGB (45mm)"/>
          <p:cNvPicPr/>
          <p:nvPr/>
        </p:nvPicPr>
        <p:blipFill>
          <a:blip r:embed="rId3" cstate="email">
            <a:extLst>
              <a:ext uri="{28A0092B-C50C-407E-A947-70E740481C1C}">
                <a14:useLocalDpi xmlns:a14="http://schemas.microsoft.com/office/drawing/2010/main"/>
              </a:ext>
            </a:extLst>
          </a:blip>
          <a:srcRect/>
          <a:stretch>
            <a:fillRect/>
          </a:stretch>
        </p:blipFill>
        <p:spPr bwMode="auto">
          <a:xfrm>
            <a:off x="593725" y="5632557"/>
            <a:ext cx="1619250" cy="647700"/>
          </a:xfrm>
          <a:prstGeom prst="rect">
            <a:avLst/>
          </a:prstGeom>
          <a:noFill/>
        </p:spPr>
      </p:pic>
      <p:sp>
        <p:nvSpPr>
          <p:cNvPr id="2" name="TextBox 1"/>
          <p:cNvSpPr txBox="1"/>
          <p:nvPr/>
        </p:nvSpPr>
        <p:spPr>
          <a:xfrm>
            <a:off x="2947760" y="5910925"/>
            <a:ext cx="4555672" cy="369332"/>
          </a:xfrm>
          <a:prstGeom prst="rect">
            <a:avLst/>
          </a:prstGeom>
          <a:noFill/>
        </p:spPr>
        <p:txBody>
          <a:bodyPr wrap="square" rtlCol="0">
            <a:spAutoFit/>
          </a:bodyPr>
          <a:lstStyle/>
          <a:p>
            <a:r>
              <a:rPr lang="en-GB" dirty="0" smtClean="0">
                <a:solidFill>
                  <a:srgbClr val="0070C0"/>
                </a:solidFill>
                <a:latin typeface="Arial" panose="020B0604020202020204" pitchFamily="34" charset="0"/>
                <a:cs typeface="Arial" panose="020B0604020202020204" pitchFamily="34" charset="0"/>
              </a:rPr>
              <a:t>&gt;</a:t>
            </a:r>
            <a:r>
              <a:rPr lang="en-GB" dirty="0" smtClean="0">
                <a:solidFill>
                  <a:srgbClr val="0070C0"/>
                </a:solidFill>
                <a:latin typeface="Arial" panose="020B0604020202020204" pitchFamily="34" charset="0"/>
                <a:cs typeface="Arial" panose="020B0604020202020204" pitchFamily="34" charset="0"/>
                <a:hlinkClick r:id="rId4"/>
              </a:rPr>
              <a:t>National overviews of practice</a:t>
            </a:r>
            <a:r>
              <a:rPr lang="en-GB" dirty="0" smtClean="0">
                <a:solidFill>
                  <a:srgbClr val="0070C0"/>
                </a:solidFill>
                <a:latin typeface="Arial" panose="020B0604020202020204" pitchFamily="34" charset="0"/>
                <a:cs typeface="Arial" panose="020B0604020202020204" pitchFamily="34" charset="0"/>
              </a:rPr>
              <a:t>&lt;</a:t>
            </a:r>
            <a:endParaRPr lang="en-GB" dirty="0">
              <a:solidFill>
                <a:srgbClr val="0070C0"/>
              </a:solidFill>
              <a:latin typeface="Arial" panose="020B0604020202020204" pitchFamily="34" charset="0"/>
              <a:cs typeface="Arial" panose="020B0604020202020204" pitchFamily="34" charset="0"/>
            </a:endParaRPr>
          </a:p>
        </p:txBody>
      </p:sp>
      <p:pic>
        <p:nvPicPr>
          <p:cNvPr id="7" name="Picture 6" descr="cid:5D7576B2-53CF-4175-9A59-8B193643B654@lan"/>
          <p:cNvPicPr/>
          <p:nvPr/>
        </p:nvPicPr>
        <p:blipFill>
          <a:blip r:embed="rId5" r:link="rId6">
            <a:extLst>
              <a:ext uri="{28A0092B-C50C-407E-A947-70E740481C1C}">
                <a14:useLocalDpi xmlns:a14="http://schemas.microsoft.com/office/drawing/2010/main"/>
              </a:ext>
            </a:extLst>
          </a:blip>
          <a:srcRect/>
          <a:stretch>
            <a:fillRect/>
          </a:stretch>
        </p:blipFill>
        <p:spPr bwMode="auto">
          <a:xfrm>
            <a:off x="6957165" y="1379787"/>
            <a:ext cx="4829523" cy="4531137"/>
          </a:xfrm>
          <a:prstGeom prst="rect">
            <a:avLst/>
          </a:prstGeom>
          <a:noFill/>
          <a:ln>
            <a:noFill/>
          </a:ln>
        </p:spPr>
      </p:pic>
    </p:spTree>
    <p:extLst>
      <p:ext uri="{BB962C8B-B14F-4D97-AF65-F5344CB8AC3E}">
        <p14:creationId xmlns:p14="http://schemas.microsoft.com/office/powerpoint/2010/main" val="2275598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Responsive</a:t>
            </a:r>
            <a:endParaRPr lang="en-GB" dirty="0"/>
          </a:p>
        </p:txBody>
      </p:sp>
      <p:sp>
        <p:nvSpPr>
          <p:cNvPr id="3" name="Content Placeholder 2"/>
          <p:cNvSpPr>
            <a:spLocks noGrp="1"/>
          </p:cNvSpPr>
          <p:nvPr>
            <p:ph idx="1"/>
          </p:nvPr>
        </p:nvSpPr>
        <p:spPr>
          <a:xfrm>
            <a:off x="2589213" y="1471613"/>
            <a:ext cx="4697412" cy="4757737"/>
          </a:xfrm>
        </p:spPr>
        <p:txBody>
          <a:bodyPr>
            <a:normAutofit fontScale="92500" lnSpcReduction="10000"/>
          </a:bodyPr>
          <a:lstStyle/>
          <a:p>
            <a:r>
              <a:rPr lang="en-GB" dirty="0" smtClean="0"/>
              <a:t>‘Continue </a:t>
            </a:r>
            <a:r>
              <a:rPr lang="en-GB" dirty="0"/>
              <a:t>with the observation and planning cycle remotely and respond as responsively as much as we </a:t>
            </a:r>
            <a:r>
              <a:rPr lang="en-GB" dirty="0" smtClean="0"/>
              <a:t>can’ </a:t>
            </a:r>
          </a:p>
          <a:p>
            <a:r>
              <a:rPr lang="en-GB" dirty="0" smtClean="0"/>
              <a:t>‘along </a:t>
            </a:r>
            <a:r>
              <a:rPr lang="en-GB" dirty="0"/>
              <a:t>with ongoing evaluations of current remote learning </a:t>
            </a:r>
            <a:r>
              <a:rPr lang="en-GB" dirty="0" smtClean="0"/>
              <a:t>experiences’.</a:t>
            </a:r>
          </a:p>
          <a:p>
            <a:r>
              <a:rPr lang="en-GB" b="1" dirty="0" smtClean="0"/>
              <a:t>‘</a:t>
            </a:r>
            <a:r>
              <a:rPr lang="en-GB" dirty="0" smtClean="0"/>
              <a:t>EY Practitioners </a:t>
            </a:r>
            <a:r>
              <a:rPr lang="en-GB" dirty="0"/>
              <a:t>use the information gathered to plan next </a:t>
            </a:r>
            <a:r>
              <a:rPr lang="en-GB" dirty="0" smtClean="0"/>
              <a:t>steps’ </a:t>
            </a:r>
          </a:p>
          <a:p>
            <a:r>
              <a:rPr lang="en-GB" dirty="0" smtClean="0"/>
              <a:t>‘An approach </a:t>
            </a:r>
            <a:r>
              <a:rPr lang="en-GB" dirty="0"/>
              <a:t>to achieving differentiation is to set activities without a specific outcome or ‘right’ answer, allowing a more interpretative or creative approach. This gives pupils the flexibility to arrive at a more personalised result, with outcomes that match their current level of </a:t>
            </a:r>
            <a:r>
              <a:rPr lang="en-GB" dirty="0" smtClean="0"/>
              <a:t>understanding’. </a:t>
            </a:r>
            <a:endParaRPr lang="en-GB" dirty="0"/>
          </a:p>
          <a:p>
            <a:pPr marL="0" indent="0">
              <a:buNone/>
            </a:pPr>
            <a:r>
              <a:rPr lang="en-GB" b="1" dirty="0" smtClean="0"/>
              <a:t> </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494865">
            <a:off x="8059958" y="1776090"/>
            <a:ext cx="2825766" cy="3479813"/>
          </a:xfrm>
          <a:prstGeom prst="rect">
            <a:avLst/>
          </a:prstGeom>
          <a:effectLst>
            <a:glow rad="127000">
              <a:schemeClr val="accent1">
                <a:alpha val="83000"/>
              </a:schemeClr>
            </a:glow>
          </a:effectLst>
        </p:spPr>
      </p:pic>
      <p:sp>
        <p:nvSpPr>
          <p:cNvPr id="5" name="TextBox 4"/>
          <p:cNvSpPr txBox="1"/>
          <p:nvPr/>
        </p:nvSpPr>
        <p:spPr>
          <a:xfrm>
            <a:off x="7824975" y="5612042"/>
            <a:ext cx="3679638" cy="646331"/>
          </a:xfrm>
          <a:prstGeom prst="rect">
            <a:avLst/>
          </a:prstGeom>
          <a:noFill/>
        </p:spPr>
        <p:txBody>
          <a:bodyPr wrap="square" rtlCol="0">
            <a:spAutoFit/>
          </a:bodyPr>
          <a:lstStyle/>
          <a:p>
            <a:r>
              <a:rPr lang="en-GB" b="1" dirty="0" smtClean="0"/>
              <a:t>Variety of fiction, non-fiction, lengthy and short stories.</a:t>
            </a:r>
            <a:endParaRPr lang="en-GB" b="1" dirty="0"/>
          </a:p>
        </p:txBody>
      </p:sp>
    </p:spTree>
    <p:extLst>
      <p:ext uri="{BB962C8B-B14F-4D97-AF65-F5344CB8AC3E}">
        <p14:creationId xmlns:p14="http://schemas.microsoft.com/office/powerpoint/2010/main" val="3136655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 </a:t>
            </a:r>
            <a:endParaRPr lang="en-GB" dirty="0"/>
          </a:p>
        </p:txBody>
      </p:sp>
      <p:sp>
        <p:nvSpPr>
          <p:cNvPr id="3" name="Content Placeholder 2"/>
          <p:cNvSpPr>
            <a:spLocks noGrp="1"/>
          </p:cNvSpPr>
          <p:nvPr>
            <p:ph idx="1"/>
          </p:nvPr>
        </p:nvSpPr>
        <p:spPr>
          <a:xfrm>
            <a:off x="2589212" y="1414463"/>
            <a:ext cx="5597526" cy="5114925"/>
          </a:xfrm>
        </p:spPr>
        <p:txBody>
          <a:bodyPr>
            <a:normAutofit lnSpcReduction="10000"/>
          </a:bodyPr>
          <a:lstStyle/>
          <a:p>
            <a:r>
              <a:rPr lang="en-GB" dirty="0"/>
              <a:t> </a:t>
            </a:r>
            <a:r>
              <a:rPr lang="en-GB" dirty="0" smtClean="0"/>
              <a:t>Referenced the CfE Early Level in weekly planning shared to parents in response to feedback from families in March 2020 lockdown</a:t>
            </a:r>
          </a:p>
          <a:p>
            <a:r>
              <a:rPr lang="en-GB" dirty="0" smtClean="0"/>
              <a:t>Built in a bedtime story element to home learning plan in response to family and child feedback</a:t>
            </a:r>
          </a:p>
          <a:p>
            <a:r>
              <a:rPr lang="en-GB" dirty="0" smtClean="0"/>
              <a:t>Responsive planning and next steps incorporated into planning from children’s responses to taking the learning forward, for example pasta bracelet sequencing, frozen dinosaur eggs and nests and interest in non-fiction books</a:t>
            </a:r>
          </a:p>
          <a:p>
            <a:r>
              <a:rPr lang="en-GB" dirty="0" smtClean="0"/>
              <a:t>Open ended experiences and materials suggested to encourage creativity with no predetermined outcomes, allowing individuality and interpretation</a:t>
            </a:r>
            <a:endParaRPr lang="en-GB" dirty="0"/>
          </a:p>
          <a:p>
            <a:endParaRPr lang="en-GB"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15193" y="2850356"/>
            <a:ext cx="2979126" cy="2243138"/>
          </a:xfrm>
          <a:prstGeom prst="rect">
            <a:avLst/>
          </a:prstGeom>
          <a:effectLst>
            <a:glow rad="127000">
              <a:schemeClr val="accent1">
                <a:alpha val="90000"/>
              </a:schemeClr>
            </a:glow>
          </a:effectLst>
        </p:spPr>
      </p:pic>
      <p:sp>
        <p:nvSpPr>
          <p:cNvPr id="7" name="TextBox 6"/>
          <p:cNvSpPr txBox="1"/>
          <p:nvPr/>
        </p:nvSpPr>
        <p:spPr>
          <a:xfrm>
            <a:off x="8804593" y="5475450"/>
            <a:ext cx="2600325" cy="369332"/>
          </a:xfrm>
          <a:prstGeom prst="rect">
            <a:avLst/>
          </a:prstGeom>
          <a:noFill/>
        </p:spPr>
        <p:txBody>
          <a:bodyPr wrap="square" rtlCol="0">
            <a:spAutoFit/>
          </a:bodyPr>
          <a:lstStyle/>
          <a:p>
            <a:r>
              <a:rPr lang="en-GB" b="1" dirty="0" smtClean="0"/>
              <a:t>Follow child interest</a:t>
            </a:r>
            <a:endParaRPr lang="en-GB" b="1" dirty="0"/>
          </a:p>
        </p:txBody>
      </p:sp>
    </p:spTree>
    <p:extLst>
      <p:ext uri="{BB962C8B-B14F-4D97-AF65-F5344CB8AC3E}">
        <p14:creationId xmlns:p14="http://schemas.microsoft.com/office/powerpoint/2010/main" val="337634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a:t>
            </a:r>
            <a:endParaRPr lang="en-GB" dirty="0"/>
          </a:p>
        </p:txBody>
      </p:sp>
      <p:sp>
        <p:nvSpPr>
          <p:cNvPr id="3" name="Content Placeholder 2"/>
          <p:cNvSpPr>
            <a:spLocks noGrp="1"/>
          </p:cNvSpPr>
          <p:nvPr>
            <p:ph idx="1"/>
          </p:nvPr>
        </p:nvSpPr>
        <p:spPr>
          <a:xfrm>
            <a:off x="2589212" y="1685925"/>
            <a:ext cx="8915400" cy="3586163"/>
          </a:xfrm>
        </p:spPr>
        <p:txBody>
          <a:bodyPr>
            <a:normAutofit fontScale="92500" lnSpcReduction="10000"/>
          </a:bodyPr>
          <a:lstStyle/>
          <a:p>
            <a:r>
              <a:rPr lang="en-GB" dirty="0" smtClean="0"/>
              <a:t>‘A </a:t>
            </a:r>
            <a:r>
              <a:rPr lang="en-GB" dirty="0"/>
              <a:t>clear framework for when work is </a:t>
            </a:r>
            <a:r>
              <a:rPr lang="en-GB" dirty="0" smtClean="0"/>
              <a:t>issued and </a:t>
            </a:r>
            <a:r>
              <a:rPr lang="en-GB" dirty="0"/>
              <a:t>returned will help children maintain good working habits throughout the week and allow families to plan use of work space and </a:t>
            </a:r>
            <a:r>
              <a:rPr lang="en-GB" dirty="0" smtClean="0"/>
              <a:t>resources’</a:t>
            </a:r>
          </a:p>
          <a:p>
            <a:r>
              <a:rPr lang="en-GB" dirty="0" smtClean="0"/>
              <a:t>‘Support </a:t>
            </a:r>
            <a:r>
              <a:rPr lang="en-GB" dirty="0"/>
              <a:t>your child to engage and be actively involved in their learning as best you </a:t>
            </a:r>
            <a:r>
              <a:rPr lang="en-GB" dirty="0" smtClean="0"/>
              <a:t>can’</a:t>
            </a:r>
          </a:p>
          <a:p>
            <a:r>
              <a:rPr lang="en-GB" dirty="0" smtClean="0"/>
              <a:t>‘Find </a:t>
            </a:r>
            <a:r>
              <a:rPr lang="en-GB" dirty="0"/>
              <a:t>ways that work for your </a:t>
            </a:r>
            <a:r>
              <a:rPr lang="en-GB" dirty="0" smtClean="0"/>
              <a:t>family’ </a:t>
            </a:r>
            <a:endParaRPr lang="en-GB" dirty="0"/>
          </a:p>
          <a:p>
            <a:r>
              <a:rPr lang="en-GB" dirty="0" smtClean="0"/>
              <a:t>‘Text </a:t>
            </a:r>
            <a:r>
              <a:rPr lang="en-GB" dirty="0"/>
              <a:t>or recorded video/audio introduction to the task (5 minutes max</a:t>
            </a:r>
            <a:r>
              <a:rPr lang="en-GB" dirty="0" smtClean="0"/>
              <a:t>)’.</a:t>
            </a:r>
          </a:p>
          <a:p>
            <a:r>
              <a:rPr lang="en-GB" dirty="0" smtClean="0"/>
              <a:t>‘Learning </a:t>
            </a:r>
            <a:r>
              <a:rPr lang="en-GB" dirty="0"/>
              <a:t>intentions and success criteria shared with the activity </a:t>
            </a:r>
            <a:r>
              <a:rPr lang="en-GB" dirty="0" smtClean="0"/>
              <a:t>resources’</a:t>
            </a:r>
            <a:endParaRPr lang="en-GB" dirty="0"/>
          </a:p>
          <a:p>
            <a:pPr marL="0" indent="0">
              <a:buNone/>
            </a:pPr>
            <a:endParaRPr lang="en-GB" dirty="0"/>
          </a:p>
          <a:p>
            <a:pPr marL="0" indent="0">
              <a:buNone/>
            </a:pPr>
            <a:endParaRPr lang="en-GB" dirty="0"/>
          </a:p>
          <a:p>
            <a:pPr marL="0" indent="0">
              <a:buNone/>
            </a:pPr>
            <a:r>
              <a:rPr lang="en-GB" dirty="0" smtClean="0"/>
              <a:t>  </a:t>
            </a:r>
          </a:p>
        </p:txBody>
      </p:sp>
      <p:sp>
        <p:nvSpPr>
          <p:cNvPr id="4" name="TextBox 3"/>
          <p:cNvSpPr txBox="1"/>
          <p:nvPr/>
        </p:nvSpPr>
        <p:spPr>
          <a:xfrm>
            <a:off x="8595518" y="5043488"/>
            <a:ext cx="3500438" cy="923330"/>
          </a:xfrm>
          <a:prstGeom prst="rect">
            <a:avLst/>
          </a:prstGeom>
          <a:noFill/>
        </p:spPr>
        <p:txBody>
          <a:bodyPr wrap="square" rtlCol="0">
            <a:spAutoFit/>
          </a:bodyPr>
          <a:lstStyle/>
          <a:p>
            <a:r>
              <a:rPr lang="en-GB" b="1" dirty="0" smtClean="0"/>
              <a:t>Video recording – familiar face and voice to enhance connections</a:t>
            </a:r>
            <a:endParaRPr lang="en-GB" b="1" dirty="0"/>
          </a:p>
        </p:txBody>
      </p:sp>
    </p:spTree>
    <p:extLst>
      <p:ext uri="{BB962C8B-B14F-4D97-AF65-F5344CB8AC3E}">
        <p14:creationId xmlns:p14="http://schemas.microsoft.com/office/powerpoint/2010/main" val="435039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a:t>
            </a:r>
            <a:endParaRPr lang="en-GB" dirty="0"/>
          </a:p>
        </p:txBody>
      </p:sp>
      <p:sp>
        <p:nvSpPr>
          <p:cNvPr id="3" name="Content Placeholder 2"/>
          <p:cNvSpPr>
            <a:spLocks noGrp="1"/>
          </p:cNvSpPr>
          <p:nvPr>
            <p:ph idx="1"/>
          </p:nvPr>
        </p:nvSpPr>
        <p:spPr>
          <a:xfrm>
            <a:off x="2589212" y="1328737"/>
            <a:ext cx="5668963" cy="5286375"/>
          </a:xfrm>
        </p:spPr>
        <p:txBody>
          <a:bodyPr>
            <a:normAutofit lnSpcReduction="10000"/>
          </a:bodyPr>
          <a:lstStyle/>
          <a:p>
            <a:r>
              <a:rPr lang="en-GB" dirty="0" smtClean="0"/>
              <a:t>Week plan shared on a Friday at 4pm in line with school guidance</a:t>
            </a:r>
          </a:p>
          <a:p>
            <a:r>
              <a:rPr lang="en-GB" dirty="0" smtClean="0"/>
              <a:t>Weekly announcement to families embedding the Burnbrae Early Ethos</a:t>
            </a:r>
          </a:p>
          <a:p>
            <a:r>
              <a:rPr lang="en-GB" dirty="0" smtClean="0"/>
              <a:t>Encouraging families to tailor their learning to their home routine, lifestyle and time constraints</a:t>
            </a:r>
          </a:p>
          <a:p>
            <a:r>
              <a:rPr lang="en-GB" dirty="0" smtClean="0"/>
              <a:t>Connected learning intentions to everyday experiences to enable families to incorporate home learning into their day</a:t>
            </a:r>
          </a:p>
          <a:p>
            <a:r>
              <a:rPr lang="en-GB" dirty="0" smtClean="0"/>
              <a:t>A balance of interactive posts that allow children to become independent in their learning</a:t>
            </a:r>
            <a:endParaRPr lang="en-GB" dirty="0"/>
          </a:p>
          <a:p>
            <a:r>
              <a:rPr lang="en-GB" dirty="0" smtClean="0"/>
              <a:t>EYP’s contribute to planning for week ahead, posting learning provocations, responding to learning and end of week catch up’s within working hours</a:t>
            </a:r>
            <a:endParaRPr lang="en-GB" dirty="0"/>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756088">
            <a:off x="8769995" y="1727180"/>
            <a:ext cx="2770561" cy="3822490"/>
          </a:xfrm>
          <a:prstGeom prst="rect">
            <a:avLst/>
          </a:prstGeom>
          <a:effectLst>
            <a:glow rad="127000">
              <a:schemeClr val="accent1">
                <a:alpha val="95000"/>
              </a:schemeClr>
            </a:glow>
          </a:effectLst>
        </p:spPr>
      </p:pic>
      <p:sp>
        <p:nvSpPr>
          <p:cNvPr id="5" name="TextBox 4"/>
          <p:cNvSpPr txBox="1"/>
          <p:nvPr/>
        </p:nvSpPr>
        <p:spPr>
          <a:xfrm>
            <a:off x="9372601" y="5691782"/>
            <a:ext cx="2819400" cy="923330"/>
          </a:xfrm>
          <a:prstGeom prst="rect">
            <a:avLst/>
          </a:prstGeom>
          <a:noFill/>
        </p:spPr>
        <p:txBody>
          <a:bodyPr wrap="square" rtlCol="0">
            <a:spAutoFit/>
          </a:bodyPr>
          <a:lstStyle/>
          <a:p>
            <a:r>
              <a:rPr lang="en-GB" b="1" dirty="0" smtClean="0"/>
              <a:t>Digital and touch screen skill development</a:t>
            </a:r>
            <a:r>
              <a:rPr lang="en-GB" dirty="0" smtClean="0"/>
              <a:t>.</a:t>
            </a:r>
            <a:endParaRPr lang="en-GB" dirty="0"/>
          </a:p>
        </p:txBody>
      </p:sp>
    </p:spTree>
    <p:extLst>
      <p:ext uri="{BB962C8B-B14F-4D97-AF65-F5344CB8AC3E}">
        <p14:creationId xmlns:p14="http://schemas.microsoft.com/office/powerpoint/2010/main" val="1675018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Interactive</a:t>
            </a:r>
            <a:endParaRPr lang="en-GB" dirty="0"/>
          </a:p>
        </p:txBody>
      </p:sp>
      <p:sp>
        <p:nvSpPr>
          <p:cNvPr id="3" name="Content Placeholder 2"/>
          <p:cNvSpPr>
            <a:spLocks noGrp="1"/>
          </p:cNvSpPr>
          <p:nvPr>
            <p:ph idx="1"/>
          </p:nvPr>
        </p:nvSpPr>
        <p:spPr/>
        <p:txBody>
          <a:bodyPr/>
          <a:lstStyle/>
          <a:p>
            <a:r>
              <a:rPr lang="en-GB" dirty="0" smtClean="0"/>
              <a:t>‘EY Practitioners </a:t>
            </a:r>
            <a:r>
              <a:rPr lang="en-GB" dirty="0"/>
              <a:t>review the task and provide </a:t>
            </a:r>
            <a:r>
              <a:rPr lang="en-GB" dirty="0" smtClean="0"/>
              <a:t>feedback’</a:t>
            </a:r>
          </a:p>
          <a:p>
            <a:r>
              <a:rPr lang="en-GB" dirty="0" smtClean="0"/>
              <a:t>‘</a:t>
            </a:r>
            <a:r>
              <a:rPr lang="en-GB" dirty="0"/>
              <a:t>Support your child to engage and be actively involved in their learning as best you </a:t>
            </a:r>
            <a:r>
              <a:rPr lang="en-GB" dirty="0" smtClean="0"/>
              <a:t>can’</a:t>
            </a:r>
          </a:p>
          <a:p>
            <a:pPr marL="0" indent="0">
              <a:buNone/>
            </a:pPr>
            <a:r>
              <a:rPr lang="en-GB" dirty="0" smtClean="0"/>
              <a:t>  </a:t>
            </a:r>
            <a:endParaRPr lang="en-GB" dirty="0"/>
          </a:p>
          <a:p>
            <a:pPr marL="0" indent="0">
              <a:buNone/>
            </a:pPr>
            <a:endParaRPr lang="en-GB"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43572" y="3596646"/>
            <a:ext cx="2063744" cy="2314575"/>
          </a:xfrm>
          <a:prstGeom prst="rect">
            <a:avLst/>
          </a:prstGeom>
          <a:effectLst>
            <a:glow rad="127000">
              <a:schemeClr val="accent1">
                <a:alpha val="99000"/>
              </a:schemeClr>
            </a:glow>
          </a:effectLst>
        </p:spPr>
      </p:pic>
    </p:spTree>
    <p:extLst>
      <p:ext uri="{BB962C8B-B14F-4D97-AF65-F5344CB8AC3E}">
        <p14:creationId xmlns:p14="http://schemas.microsoft.com/office/powerpoint/2010/main" val="1244602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a:t>
            </a:r>
            <a:endParaRPr lang="en-GB" dirty="0"/>
          </a:p>
        </p:txBody>
      </p:sp>
      <p:sp>
        <p:nvSpPr>
          <p:cNvPr id="3" name="Content Placeholder 2"/>
          <p:cNvSpPr>
            <a:spLocks noGrp="1"/>
          </p:cNvSpPr>
          <p:nvPr>
            <p:ph idx="1"/>
          </p:nvPr>
        </p:nvSpPr>
        <p:spPr>
          <a:xfrm>
            <a:off x="2589212" y="1543050"/>
            <a:ext cx="3811588" cy="4368172"/>
          </a:xfrm>
        </p:spPr>
        <p:txBody>
          <a:bodyPr/>
          <a:lstStyle/>
          <a:p>
            <a:r>
              <a:rPr lang="en-GB" dirty="0" smtClean="0"/>
              <a:t> Strengthening the PICL Loop</a:t>
            </a:r>
          </a:p>
          <a:p>
            <a:r>
              <a:rPr lang="en-GB" dirty="0" smtClean="0"/>
              <a:t>Using Seesaw as a platform to empower parents as well as learners to share voice and interact with us</a:t>
            </a:r>
          </a:p>
          <a:p>
            <a:r>
              <a:rPr lang="en-GB" dirty="0" smtClean="0"/>
              <a:t>Virtual coffee morning planned to further build relationships with families</a:t>
            </a:r>
            <a:endParaRPr lang="en-GB" dirty="0"/>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93100">
            <a:off x="7418175" y="1655530"/>
            <a:ext cx="3069061" cy="3542110"/>
          </a:xfrm>
          <a:prstGeom prst="rect">
            <a:avLst/>
          </a:prstGeom>
          <a:effectLst>
            <a:glow rad="127000">
              <a:schemeClr val="accent1">
                <a:alpha val="97000"/>
              </a:schemeClr>
            </a:glow>
          </a:effectLst>
        </p:spPr>
      </p:pic>
      <p:sp>
        <p:nvSpPr>
          <p:cNvPr id="5" name="TextBox 4"/>
          <p:cNvSpPr txBox="1"/>
          <p:nvPr/>
        </p:nvSpPr>
        <p:spPr>
          <a:xfrm>
            <a:off x="5829300" y="5796578"/>
            <a:ext cx="5675313" cy="646331"/>
          </a:xfrm>
          <a:prstGeom prst="rect">
            <a:avLst/>
          </a:prstGeom>
          <a:noFill/>
        </p:spPr>
        <p:txBody>
          <a:bodyPr wrap="square" rtlCol="0">
            <a:spAutoFit/>
          </a:bodyPr>
          <a:lstStyle/>
          <a:p>
            <a:r>
              <a:rPr lang="en-GB" b="1" dirty="0" smtClean="0"/>
              <a:t>Encouraging a variety of ways to engage, written notes, voice notes, photo’s and videos.</a:t>
            </a:r>
            <a:endParaRPr lang="en-GB" b="1" dirty="0"/>
          </a:p>
        </p:txBody>
      </p:sp>
    </p:spTree>
    <p:extLst>
      <p:ext uri="{BB962C8B-B14F-4D97-AF65-F5344CB8AC3E}">
        <p14:creationId xmlns:p14="http://schemas.microsoft.com/office/powerpoint/2010/main" val="2715774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Songs, Rhymes</a:t>
            </a:r>
            <a:endParaRPr lang="en-GB" dirty="0"/>
          </a:p>
        </p:txBody>
      </p:sp>
      <p:sp>
        <p:nvSpPr>
          <p:cNvPr id="3" name="Content Placeholder 2"/>
          <p:cNvSpPr>
            <a:spLocks noGrp="1"/>
          </p:cNvSpPr>
          <p:nvPr>
            <p:ph idx="1"/>
          </p:nvPr>
        </p:nvSpPr>
        <p:spPr>
          <a:xfrm>
            <a:off x="2356911" y="1605800"/>
            <a:ext cx="9383713" cy="1408863"/>
          </a:xfrm>
        </p:spPr>
        <p:txBody>
          <a:bodyPr/>
          <a:lstStyle/>
          <a:p>
            <a:r>
              <a:rPr lang="en-GB" dirty="0"/>
              <a:t>‘include opportunities for some face to face learning interactions, for example a recorded message from practitioners, video clips of ‘how’ to </a:t>
            </a:r>
            <a:r>
              <a:rPr lang="en-GB" dirty="0" err="1"/>
              <a:t>to</a:t>
            </a:r>
            <a:r>
              <a:rPr lang="en-GB" dirty="0"/>
              <a:t> do things </a:t>
            </a:r>
            <a:r>
              <a:rPr lang="en-GB" dirty="0" smtClean="0"/>
              <a:t>e.g. </a:t>
            </a:r>
            <a:r>
              <a:rPr lang="en-GB" dirty="0"/>
              <a:t>making playdough, reading stories, singing songs or sharing rhymes’</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587464">
            <a:off x="2623842" y="3303150"/>
            <a:ext cx="3893576" cy="2416611"/>
          </a:xfrm>
          <a:prstGeom prst="rect">
            <a:avLst/>
          </a:prstGeom>
          <a:effectLst>
            <a:glow rad="127000">
              <a:schemeClr val="accent1">
                <a:alpha val="98000"/>
              </a:schemeClr>
            </a:glow>
          </a:effectLst>
        </p:spPr>
      </p:pic>
      <p:pic>
        <p:nvPicPr>
          <p:cNvPr id="6" name="Picture 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37980" y="2931213"/>
            <a:ext cx="2384814" cy="3160484"/>
          </a:xfrm>
          <a:prstGeom prst="rect">
            <a:avLst/>
          </a:prstGeom>
          <a:effectLst>
            <a:glow rad="127000">
              <a:schemeClr val="accent1">
                <a:alpha val="95000"/>
              </a:schemeClr>
            </a:glow>
          </a:effectLst>
        </p:spPr>
      </p:pic>
      <p:sp>
        <p:nvSpPr>
          <p:cNvPr id="7" name="TextBox 6"/>
          <p:cNvSpPr txBox="1"/>
          <p:nvPr/>
        </p:nvSpPr>
        <p:spPr>
          <a:xfrm>
            <a:off x="4920197" y="6173257"/>
            <a:ext cx="2852450" cy="369332"/>
          </a:xfrm>
          <a:prstGeom prst="rect">
            <a:avLst/>
          </a:prstGeom>
          <a:noFill/>
        </p:spPr>
        <p:txBody>
          <a:bodyPr wrap="square" rtlCol="0">
            <a:spAutoFit/>
          </a:bodyPr>
          <a:lstStyle/>
          <a:p>
            <a:r>
              <a:rPr lang="en-GB" b="1" dirty="0" smtClean="0"/>
              <a:t>Learning through song</a:t>
            </a:r>
            <a:endParaRPr lang="en-GB" b="1" dirty="0"/>
          </a:p>
        </p:txBody>
      </p:sp>
    </p:spTree>
    <p:extLst>
      <p:ext uri="{BB962C8B-B14F-4D97-AF65-F5344CB8AC3E}">
        <p14:creationId xmlns:p14="http://schemas.microsoft.com/office/powerpoint/2010/main" val="3633901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a:t>
            </a:r>
            <a:endParaRPr lang="en-GB" dirty="0"/>
          </a:p>
        </p:txBody>
      </p:sp>
      <p:sp>
        <p:nvSpPr>
          <p:cNvPr id="3" name="Content Placeholder 2"/>
          <p:cNvSpPr>
            <a:spLocks noGrp="1"/>
          </p:cNvSpPr>
          <p:nvPr>
            <p:ph idx="1"/>
          </p:nvPr>
        </p:nvSpPr>
        <p:spPr>
          <a:xfrm>
            <a:off x="2589212" y="1643063"/>
            <a:ext cx="4625976" cy="4268159"/>
          </a:xfrm>
        </p:spPr>
        <p:txBody>
          <a:bodyPr>
            <a:normAutofit/>
          </a:bodyPr>
          <a:lstStyle/>
          <a:p>
            <a:r>
              <a:rPr lang="en-GB" dirty="0" smtClean="0"/>
              <a:t>Story of the week with opportunities for extended learning</a:t>
            </a:r>
          </a:p>
          <a:p>
            <a:r>
              <a:rPr lang="en-GB" dirty="0" smtClean="0"/>
              <a:t>Daily bedtime story</a:t>
            </a:r>
          </a:p>
          <a:p>
            <a:r>
              <a:rPr lang="en-GB" dirty="0" smtClean="0"/>
              <a:t>Song of the day linked to the weekly learning theme</a:t>
            </a:r>
          </a:p>
          <a:p>
            <a:r>
              <a:rPr lang="en-GB" dirty="0" smtClean="0"/>
              <a:t>Interactive video’s, photos and voice recordings to support a broad curriculum of learning experiences</a:t>
            </a:r>
          </a:p>
          <a:p>
            <a:r>
              <a:rPr lang="en-GB" dirty="0" smtClean="0"/>
              <a:t>Ensuring literacy, numeracy, health and wellbeing are the golden thread of our weekly planned experiences whilst promoting other curricular areas</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955101">
            <a:off x="8061800" y="1610622"/>
            <a:ext cx="3581544" cy="3192059"/>
          </a:xfrm>
          <a:prstGeom prst="rect">
            <a:avLst/>
          </a:prstGeom>
          <a:effectLst>
            <a:glow rad="127000">
              <a:schemeClr val="accent1">
                <a:alpha val="95000"/>
              </a:schemeClr>
            </a:glow>
          </a:effectLst>
        </p:spPr>
      </p:pic>
      <p:sp>
        <p:nvSpPr>
          <p:cNvPr id="5" name="TextBox 4"/>
          <p:cNvSpPr txBox="1"/>
          <p:nvPr/>
        </p:nvSpPr>
        <p:spPr>
          <a:xfrm>
            <a:off x="7903526" y="5541890"/>
            <a:ext cx="4288474" cy="369332"/>
          </a:xfrm>
          <a:prstGeom prst="rect">
            <a:avLst/>
          </a:prstGeom>
          <a:noFill/>
        </p:spPr>
        <p:txBody>
          <a:bodyPr wrap="square" rtlCol="0">
            <a:spAutoFit/>
          </a:bodyPr>
          <a:lstStyle/>
          <a:p>
            <a:r>
              <a:rPr lang="en-GB" b="1" dirty="0" smtClean="0"/>
              <a:t>Holistic curriculum for home learning </a:t>
            </a:r>
            <a:endParaRPr lang="en-GB" b="1" dirty="0"/>
          </a:p>
        </p:txBody>
      </p:sp>
    </p:spTree>
    <p:extLst>
      <p:ext uri="{BB962C8B-B14F-4D97-AF65-F5344CB8AC3E}">
        <p14:creationId xmlns:p14="http://schemas.microsoft.com/office/powerpoint/2010/main" val="3089867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Literacy Action Plan</a:t>
            </a:r>
            <a:endParaRPr lang="en-GB" dirty="0"/>
          </a:p>
        </p:txBody>
      </p:sp>
      <p:sp>
        <p:nvSpPr>
          <p:cNvPr id="3" name="Content Placeholder 2"/>
          <p:cNvSpPr>
            <a:spLocks noGrp="1"/>
          </p:cNvSpPr>
          <p:nvPr>
            <p:ph idx="1"/>
          </p:nvPr>
        </p:nvSpPr>
        <p:spPr>
          <a:xfrm>
            <a:off x="2589212" y="2133600"/>
            <a:ext cx="3783013" cy="3777622"/>
          </a:xfrm>
        </p:spPr>
        <p:txBody>
          <a:bodyPr>
            <a:normAutofit/>
          </a:bodyPr>
          <a:lstStyle/>
          <a:p>
            <a:r>
              <a:rPr lang="en-GB" dirty="0" smtClean="0"/>
              <a:t>‘Key </a:t>
            </a:r>
            <a:r>
              <a:rPr lang="en-GB" dirty="0"/>
              <a:t>digital platforms for learning (Google Classroom, Seesaw and Microsoft Teams</a:t>
            </a:r>
            <a:r>
              <a:rPr lang="en-GB" dirty="0" smtClean="0"/>
              <a:t>)’</a:t>
            </a:r>
          </a:p>
          <a:p>
            <a:r>
              <a:rPr lang="en-GB" dirty="0" smtClean="0"/>
              <a:t>‘it </a:t>
            </a:r>
            <a:r>
              <a:rPr lang="en-GB" dirty="0"/>
              <a:t>is important that staff feel confident in using different modes if they choose to do so. For that reason, CLPL will be available to those who wish to develop skills in this area </a:t>
            </a:r>
            <a:r>
              <a:rPr lang="en-GB" dirty="0" smtClean="0"/>
              <a:t>further’. </a:t>
            </a:r>
            <a:endParaRPr lang="en-GB" dirty="0"/>
          </a:p>
          <a:p>
            <a:endParaRPr lang="en-GB" dirty="0"/>
          </a:p>
          <a:p>
            <a:pPr marL="0" indent="0">
              <a:buNone/>
            </a:pPr>
            <a:endParaRPr lang="en-GB" dirty="0"/>
          </a:p>
          <a:p>
            <a:pPr marL="0" indent="0">
              <a:buNone/>
            </a:pPr>
            <a:endParaRPr lang="en-GB" dirty="0"/>
          </a:p>
          <a:p>
            <a:endParaRPr lang="en-GB" dirty="0"/>
          </a:p>
          <a:p>
            <a:pPr marL="0" indent="0">
              <a:buNone/>
            </a:pPr>
            <a:endParaRPr lang="en-GB" dirty="0"/>
          </a:p>
          <a:p>
            <a:endParaRPr lang="en-GB" dirty="0" smtClean="0"/>
          </a:p>
          <a:p>
            <a:endParaRPr lang="en-GB" dirty="0" smtClean="0"/>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7224200">
            <a:off x="8690257" y="1129101"/>
            <a:ext cx="2334700" cy="2803671"/>
          </a:xfrm>
          <a:prstGeom prst="rect">
            <a:avLst/>
          </a:prstGeom>
          <a:effectLst>
            <a:glow rad="127000">
              <a:schemeClr val="accent1">
                <a:alpha val="91000"/>
              </a:schemeClr>
            </a:glow>
          </a:effectLst>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33057" y="3627346"/>
            <a:ext cx="2892569" cy="2686050"/>
          </a:xfrm>
          <a:prstGeom prst="rect">
            <a:avLst/>
          </a:prstGeom>
          <a:effectLst>
            <a:glow rad="127000">
              <a:schemeClr val="accent1">
                <a:alpha val="94000"/>
              </a:schemeClr>
            </a:glow>
          </a:effectLst>
        </p:spPr>
      </p:pic>
      <p:sp>
        <p:nvSpPr>
          <p:cNvPr id="6" name="TextBox 5"/>
          <p:cNvSpPr txBox="1"/>
          <p:nvPr/>
        </p:nvSpPr>
        <p:spPr>
          <a:xfrm>
            <a:off x="10372725" y="5275171"/>
            <a:ext cx="1543050" cy="1200329"/>
          </a:xfrm>
          <a:prstGeom prst="rect">
            <a:avLst/>
          </a:prstGeom>
          <a:noFill/>
        </p:spPr>
        <p:txBody>
          <a:bodyPr wrap="square" rtlCol="0">
            <a:spAutoFit/>
          </a:bodyPr>
          <a:lstStyle/>
          <a:p>
            <a:r>
              <a:rPr lang="en-GB" b="1" dirty="0" smtClean="0"/>
              <a:t>Promoting digital literacy skills</a:t>
            </a:r>
            <a:endParaRPr lang="en-GB" b="1" dirty="0"/>
          </a:p>
        </p:txBody>
      </p:sp>
    </p:spTree>
    <p:extLst>
      <p:ext uri="{BB962C8B-B14F-4D97-AF65-F5344CB8AC3E}">
        <p14:creationId xmlns:p14="http://schemas.microsoft.com/office/powerpoint/2010/main" val="427347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a:t>
            </a:r>
            <a:endParaRPr lang="en-GB" dirty="0"/>
          </a:p>
        </p:txBody>
      </p:sp>
      <p:sp>
        <p:nvSpPr>
          <p:cNvPr id="3" name="Content Placeholder 2"/>
          <p:cNvSpPr>
            <a:spLocks noGrp="1"/>
          </p:cNvSpPr>
          <p:nvPr>
            <p:ph idx="1"/>
          </p:nvPr>
        </p:nvSpPr>
        <p:spPr>
          <a:xfrm>
            <a:off x="2589212" y="1328737"/>
            <a:ext cx="5368926" cy="5272087"/>
          </a:xfrm>
        </p:spPr>
        <p:txBody>
          <a:bodyPr>
            <a:normAutofit lnSpcReduction="10000"/>
          </a:bodyPr>
          <a:lstStyle/>
          <a:p>
            <a:r>
              <a:rPr lang="en-GB" dirty="0" smtClean="0"/>
              <a:t>A negative experience with a Positive gain; Although we were plunged into the unknown depths of Seesaw we have pulled together as a team to embrace the learning curve bringing positive outcomes for;</a:t>
            </a:r>
          </a:p>
          <a:p>
            <a:r>
              <a:rPr lang="en-GB" dirty="0" smtClean="0"/>
              <a:t>Children; able to access Seesaw, developing digital literacy skills e.g. navigation, voice recording, drawing, dragging and touch screen use.</a:t>
            </a:r>
            <a:endParaRPr lang="en-GB" dirty="0"/>
          </a:p>
          <a:p>
            <a:r>
              <a:rPr lang="en-GB" dirty="0" smtClean="0"/>
              <a:t>Families supported to navigate both Seesaw Apps</a:t>
            </a:r>
            <a:endParaRPr lang="en-GB" dirty="0"/>
          </a:p>
          <a:p>
            <a:r>
              <a:rPr lang="en-GB" dirty="0" smtClean="0"/>
              <a:t>EYP’s training to ensure confidence in using Seesaw. Home Learning Team able to post, search seesaw library, schedule and interact fully with families on Seesaw</a:t>
            </a:r>
            <a:endParaRPr lang="en-GB" dirty="0"/>
          </a:p>
          <a:p>
            <a:r>
              <a:rPr lang="en-GB" dirty="0" smtClean="0"/>
              <a:t>Above learning supports the Burnbrae </a:t>
            </a:r>
            <a:r>
              <a:rPr lang="en-GB" dirty="0"/>
              <a:t>Early Digital Literacy action </a:t>
            </a:r>
            <a:r>
              <a:rPr lang="en-GB" dirty="0" smtClean="0"/>
              <a:t>plan going forward</a:t>
            </a:r>
            <a:endParaRPr lang="en-GB" dirty="0"/>
          </a:p>
        </p:txBody>
      </p:sp>
      <p:sp>
        <p:nvSpPr>
          <p:cNvPr id="8" name="TextBox 7"/>
          <p:cNvSpPr txBox="1"/>
          <p:nvPr/>
        </p:nvSpPr>
        <p:spPr>
          <a:xfrm rot="979493">
            <a:off x="6990418" y="3631983"/>
            <a:ext cx="5469572" cy="369332"/>
          </a:xfrm>
          <a:prstGeom prst="rect">
            <a:avLst/>
          </a:prstGeom>
          <a:noFill/>
        </p:spPr>
        <p:txBody>
          <a:bodyPr wrap="square" rtlCol="0">
            <a:spAutoFit/>
          </a:bodyPr>
          <a:lstStyle/>
          <a:p>
            <a:r>
              <a:rPr lang="en-GB" b="1" dirty="0" smtClean="0">
                <a:solidFill>
                  <a:schemeClr val="accent2">
                    <a:lumMod val="75000"/>
                  </a:schemeClr>
                </a:solidFill>
              </a:rPr>
              <a:t>Comments from BBE Early Years Practitioners</a:t>
            </a:r>
            <a:endParaRPr lang="en-GB" b="1" dirty="0">
              <a:solidFill>
                <a:schemeClr val="accent2">
                  <a:lumMod val="75000"/>
                </a:schemeClr>
              </a:solidFill>
            </a:endParaRPr>
          </a:p>
        </p:txBody>
      </p:sp>
      <p:sp>
        <p:nvSpPr>
          <p:cNvPr id="5" name="Oval Callout 4"/>
          <p:cNvSpPr/>
          <p:nvPr/>
        </p:nvSpPr>
        <p:spPr>
          <a:xfrm rot="20386671">
            <a:off x="8082303" y="88201"/>
            <a:ext cx="2926080" cy="168150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Stop/Start training with time to experiment and consolidate learning helped</a:t>
            </a:r>
            <a:endParaRPr lang="en-GB" sz="1600" dirty="0"/>
          </a:p>
        </p:txBody>
      </p:sp>
      <p:sp>
        <p:nvSpPr>
          <p:cNvPr id="6" name="Oval Callout 5"/>
          <p:cNvSpPr/>
          <p:nvPr/>
        </p:nvSpPr>
        <p:spPr>
          <a:xfrm rot="935632">
            <a:off x="9124200" y="2182981"/>
            <a:ext cx="2926080" cy="145506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Using Seesaw in lockdown has helped build confidence…</a:t>
            </a:r>
            <a:endParaRPr lang="en-GB" dirty="0"/>
          </a:p>
        </p:txBody>
      </p:sp>
      <p:sp>
        <p:nvSpPr>
          <p:cNvPr id="7" name="Oval Callout 6"/>
          <p:cNvSpPr/>
          <p:nvPr/>
        </p:nvSpPr>
        <p:spPr>
          <a:xfrm rot="21337858">
            <a:off x="7937857" y="4078797"/>
            <a:ext cx="3053852" cy="158635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Good team support means I don’t worry about getting it wrong!</a:t>
            </a:r>
            <a:endParaRPr lang="en-GB" dirty="0"/>
          </a:p>
        </p:txBody>
      </p:sp>
      <p:sp>
        <p:nvSpPr>
          <p:cNvPr id="9" name="Oval Callout 8"/>
          <p:cNvSpPr/>
          <p:nvPr/>
        </p:nvSpPr>
        <p:spPr>
          <a:xfrm rot="639703">
            <a:off x="9589022" y="5668145"/>
            <a:ext cx="2455817" cy="11415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 much more </a:t>
            </a:r>
            <a:r>
              <a:rPr lang="en-GB" dirty="0" smtClean="0"/>
              <a:t>confident!</a:t>
            </a:r>
            <a:endParaRPr lang="en-GB" dirty="0"/>
          </a:p>
        </p:txBody>
      </p:sp>
    </p:spTree>
    <p:extLst>
      <p:ext uri="{BB962C8B-B14F-4D97-AF65-F5344CB8AC3E}">
        <p14:creationId xmlns:p14="http://schemas.microsoft.com/office/powerpoint/2010/main" val="1846545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Burnbrae Early</a:t>
            </a:r>
            <a:endParaRPr lang="en-GB" dirty="0"/>
          </a:p>
        </p:txBody>
      </p:sp>
      <p:sp>
        <p:nvSpPr>
          <p:cNvPr id="3" name="Subtitle 2"/>
          <p:cNvSpPr>
            <a:spLocks noGrp="1"/>
          </p:cNvSpPr>
          <p:nvPr>
            <p:ph type="subTitle" idx="1"/>
          </p:nvPr>
        </p:nvSpPr>
        <p:spPr/>
        <p:txBody>
          <a:bodyPr>
            <a:normAutofit fontScale="62500" lnSpcReduction="20000"/>
          </a:bodyPr>
          <a:lstStyle/>
          <a:p>
            <a:r>
              <a:rPr lang="en-GB" sz="1900" b="1" dirty="0" smtClean="0"/>
              <a:t>Home Learning Impact</a:t>
            </a:r>
          </a:p>
          <a:p>
            <a:endParaRPr lang="en-GB" dirty="0"/>
          </a:p>
          <a:p>
            <a:r>
              <a:rPr lang="en-GB" dirty="0" smtClean="0"/>
              <a:t>We will ‘provide </a:t>
            </a:r>
            <a:r>
              <a:rPr lang="en-GB" dirty="0"/>
              <a:t>learners with a creative and high quality learning experience to engage them in remote learning </a:t>
            </a:r>
            <a:r>
              <a:rPr lang="en-GB" dirty="0" smtClean="0"/>
              <a:t>tasks’ in accordance with</a:t>
            </a:r>
            <a:r>
              <a:rPr lang="en-GB" dirty="0"/>
              <a:t> </a:t>
            </a:r>
            <a:r>
              <a:rPr lang="en-GB" dirty="0" smtClean="0"/>
              <a:t>Midlothian </a:t>
            </a:r>
            <a:r>
              <a:rPr lang="en-GB" dirty="0"/>
              <a:t>Education Guidance, Principles and Expectations for Remote </a:t>
            </a:r>
            <a:r>
              <a:rPr lang="en-GB" dirty="0" smtClean="0"/>
              <a:t>Learning (Midlothian Council, 2021).   </a:t>
            </a:r>
            <a:endParaRPr lang="en-GB" dirty="0"/>
          </a:p>
        </p:txBody>
      </p:sp>
    </p:spTree>
    <p:extLst>
      <p:ext uri="{BB962C8B-B14F-4D97-AF65-F5344CB8AC3E}">
        <p14:creationId xmlns:p14="http://schemas.microsoft.com/office/powerpoint/2010/main" val="2684313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Feedback</a:t>
            </a:r>
            <a:endParaRPr lang="en-GB" dirty="0"/>
          </a:p>
        </p:txBody>
      </p:sp>
      <p:sp>
        <p:nvSpPr>
          <p:cNvPr id="3" name="Content Placeholder 2"/>
          <p:cNvSpPr>
            <a:spLocks noGrp="1"/>
          </p:cNvSpPr>
          <p:nvPr>
            <p:ph idx="1"/>
          </p:nvPr>
        </p:nvSpPr>
        <p:spPr/>
        <p:txBody>
          <a:bodyPr/>
          <a:lstStyle/>
          <a:p>
            <a:r>
              <a:rPr lang="en-GB" dirty="0" smtClean="0"/>
              <a:t>“I </a:t>
            </a:r>
            <a:r>
              <a:rPr lang="en-GB" dirty="0"/>
              <a:t>have been hearing some</a:t>
            </a:r>
            <a:r>
              <a:rPr lang="en-GB" b="1" dirty="0"/>
              <a:t> </a:t>
            </a:r>
            <a:r>
              <a:rPr lang="en-GB" dirty="0"/>
              <a:t>inspiring</a:t>
            </a:r>
            <a:r>
              <a:rPr lang="en-GB" b="1" dirty="0"/>
              <a:t> </a:t>
            </a:r>
            <a:r>
              <a:rPr lang="en-GB" dirty="0"/>
              <a:t>stories of your staff using </a:t>
            </a:r>
            <a:r>
              <a:rPr lang="en-GB" dirty="0" smtClean="0"/>
              <a:t>Seesaw, </a:t>
            </a:r>
            <a:r>
              <a:rPr lang="en-GB" dirty="0"/>
              <a:t>they have really embraced this technology whilst holding on to your core values and </a:t>
            </a:r>
            <a:r>
              <a:rPr lang="en-GB" dirty="0" smtClean="0"/>
              <a:t>ethos.</a:t>
            </a:r>
            <a:r>
              <a:rPr lang="en-GB" dirty="0"/>
              <a:t> A</a:t>
            </a:r>
            <a:r>
              <a:rPr lang="en-GB" dirty="0" smtClean="0"/>
              <a:t> </a:t>
            </a:r>
            <a:r>
              <a:rPr lang="en-GB" dirty="0"/>
              <a:t>lovely example of a team working together, embracing something new and taking it </a:t>
            </a:r>
            <a:r>
              <a:rPr lang="en-GB" dirty="0" smtClean="0"/>
              <a:t>forward”(Sally Ward, Quality Improvement Officer).</a:t>
            </a:r>
            <a:r>
              <a:rPr lang="en-GB" dirty="0"/>
              <a:t> </a:t>
            </a:r>
            <a:endParaRPr lang="en-GB" dirty="0" smtClean="0"/>
          </a:p>
          <a:p>
            <a:r>
              <a:rPr lang="en-GB" dirty="0" smtClean="0"/>
              <a:t>“The </a:t>
            </a:r>
            <a:r>
              <a:rPr lang="en-GB" dirty="0"/>
              <a:t>feedback and engagement from families is wonderful. Thank you for all your enthusiasm and embracing this new way of learning with such </a:t>
            </a:r>
            <a:r>
              <a:rPr lang="en-GB" dirty="0" smtClean="0"/>
              <a:t>positivity” (Kerry Knight, DHT).</a:t>
            </a:r>
          </a:p>
          <a:p>
            <a:r>
              <a:rPr lang="en-GB" dirty="0" smtClean="0"/>
              <a:t>“your work </a:t>
            </a:r>
            <a:r>
              <a:rPr lang="en-GB" dirty="0"/>
              <a:t>has brought sunshine into a darker </a:t>
            </a:r>
            <a:r>
              <a:rPr lang="en-GB" dirty="0" smtClean="0"/>
              <a:t>time” (BBE parent)</a:t>
            </a:r>
          </a:p>
          <a:p>
            <a:r>
              <a:rPr lang="en-GB" dirty="0" smtClean="0"/>
              <a:t>“It’s nice to be apart of a little world of happiness </a:t>
            </a:r>
          </a:p>
          <a:p>
            <a:pPr marL="0" indent="0">
              <a:buNone/>
            </a:pPr>
            <a:r>
              <a:rPr lang="en-GB" dirty="0"/>
              <a:t>	</a:t>
            </a:r>
            <a:r>
              <a:rPr lang="en-GB" dirty="0" smtClean="0"/>
              <a:t>in these difficult times were all facing” (BBE parent)</a:t>
            </a:r>
            <a:endParaRPr lang="en-GB" dirty="0"/>
          </a:p>
        </p:txBody>
      </p:sp>
      <p:sp>
        <p:nvSpPr>
          <p:cNvPr id="4" name="Heart 3"/>
          <p:cNvSpPr/>
          <p:nvPr/>
        </p:nvSpPr>
        <p:spPr>
          <a:xfrm>
            <a:off x="9040313" y="5013688"/>
            <a:ext cx="2257425" cy="1243013"/>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3651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Family Engagement</a:t>
            </a:r>
            <a:endParaRPr lang="en-GB"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747924" y="1603367"/>
            <a:ext cx="4194412" cy="2670279"/>
          </a:xfrm>
          <a:prstGeom prst="rect">
            <a:avLst/>
          </a:prstGeom>
        </p:spPr>
      </p:pic>
      <p:sp>
        <p:nvSpPr>
          <p:cNvPr id="5" name="TextBox 4"/>
          <p:cNvSpPr txBox="1"/>
          <p:nvPr/>
        </p:nvSpPr>
        <p:spPr>
          <a:xfrm>
            <a:off x="2377441" y="4950823"/>
            <a:ext cx="8752114" cy="369332"/>
          </a:xfrm>
          <a:prstGeom prst="rect">
            <a:avLst/>
          </a:prstGeom>
          <a:noFill/>
        </p:spPr>
        <p:txBody>
          <a:bodyPr wrap="square" rtlCol="0">
            <a:spAutoFit/>
          </a:bodyPr>
          <a:lstStyle/>
          <a:p>
            <a:r>
              <a:rPr lang="en-GB" dirty="0" smtClean="0"/>
              <a:t>Data shows a steady increase in families engaging with Seesaw each week</a:t>
            </a:r>
            <a:endParaRPr lang="en-GB" dirty="0"/>
          </a:p>
        </p:txBody>
      </p:sp>
    </p:spTree>
    <p:extLst>
      <p:ext uri="{BB962C8B-B14F-4D97-AF65-F5344CB8AC3E}">
        <p14:creationId xmlns:p14="http://schemas.microsoft.com/office/powerpoint/2010/main" val="1971899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Parent’s Voice – Chestnut Room</a:t>
            </a:r>
            <a:endParaRPr lang="en-GB" dirty="0"/>
          </a:p>
        </p:txBody>
      </p:sp>
      <p:sp>
        <p:nvSpPr>
          <p:cNvPr id="3" name="Content Placeholder 2"/>
          <p:cNvSpPr>
            <a:spLocks noGrp="1"/>
          </p:cNvSpPr>
          <p:nvPr>
            <p:ph idx="1"/>
          </p:nvPr>
        </p:nvSpPr>
        <p:spPr>
          <a:xfrm>
            <a:off x="2589212" y="2133599"/>
            <a:ext cx="8915400" cy="4391379"/>
          </a:xfrm>
        </p:spPr>
        <p:txBody>
          <a:bodyPr/>
          <a:lstStyle/>
          <a:p>
            <a:r>
              <a:rPr lang="en-GB" dirty="0" smtClean="0"/>
              <a:t>“Nursery </a:t>
            </a:r>
            <a:r>
              <a:rPr lang="en-GB" dirty="0"/>
              <a:t>is </a:t>
            </a:r>
            <a:r>
              <a:rPr lang="en-GB" dirty="0" smtClean="0"/>
              <a:t>L’s </a:t>
            </a:r>
            <a:r>
              <a:rPr lang="en-GB" dirty="0"/>
              <a:t>entire world, I can't thank the staff enough for the interaction, </a:t>
            </a:r>
            <a:r>
              <a:rPr lang="en-GB" dirty="0" smtClean="0"/>
              <a:t>L gets </a:t>
            </a:r>
            <a:r>
              <a:rPr lang="en-GB" dirty="0"/>
              <a:t>so excited when I tell her she has a message from one of the teachers and its the first thing she tells her daddy when he comes home from </a:t>
            </a:r>
            <a:r>
              <a:rPr lang="en-GB" dirty="0" smtClean="0"/>
              <a:t>work” (L’s Mummy).</a:t>
            </a:r>
          </a:p>
          <a:p>
            <a:r>
              <a:rPr lang="en-GB" dirty="0" smtClean="0"/>
              <a:t>“</a:t>
            </a:r>
            <a:r>
              <a:rPr lang="en-GB" dirty="0"/>
              <a:t>Its amazing, the range of activities are great, I didn't expect it to be so </a:t>
            </a:r>
            <a:r>
              <a:rPr lang="en-GB" dirty="0" smtClean="0"/>
              <a:t>good and L </a:t>
            </a:r>
            <a:r>
              <a:rPr lang="en-GB" dirty="0"/>
              <a:t>loves seeing his teachers on there. What a great way to record </a:t>
            </a:r>
            <a:r>
              <a:rPr lang="en-GB" dirty="0" smtClean="0"/>
              <a:t>L’s learning” (L’s Mummy).</a:t>
            </a:r>
            <a:r>
              <a:rPr lang="en-GB" dirty="0"/>
              <a:t> </a:t>
            </a:r>
            <a:endParaRPr lang="en-GB" dirty="0" smtClean="0"/>
          </a:p>
          <a:p>
            <a:r>
              <a:rPr lang="en-GB" dirty="0" smtClean="0"/>
              <a:t>“S </a:t>
            </a:r>
            <a:r>
              <a:rPr lang="en-GB" dirty="0"/>
              <a:t>is loving seesaw, everyday she asks to see what new things there is to do. She loves the stories and is so excited to see all her teachers. </a:t>
            </a:r>
            <a:r>
              <a:rPr lang="en-GB" dirty="0" smtClean="0"/>
              <a:t>S </a:t>
            </a:r>
            <a:r>
              <a:rPr lang="en-GB" dirty="0"/>
              <a:t>really likes the voice comments Mrs Gordon has sent her. </a:t>
            </a:r>
          </a:p>
          <a:p>
            <a:endParaRPr lang="en-GB" dirty="0"/>
          </a:p>
          <a:p>
            <a:endParaRPr lang="en-GB" dirty="0"/>
          </a:p>
          <a:p>
            <a:endParaRPr lang="en-GB" dirty="0"/>
          </a:p>
        </p:txBody>
      </p:sp>
      <p:sp>
        <p:nvSpPr>
          <p:cNvPr id="4" name="Heart 3"/>
          <p:cNvSpPr/>
          <p:nvPr/>
        </p:nvSpPr>
        <p:spPr>
          <a:xfrm>
            <a:off x="9347201" y="5000977"/>
            <a:ext cx="1727200" cy="1365955"/>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55429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Parent’s Voice – Oak Room</a:t>
            </a:r>
            <a:endParaRPr lang="en-GB" dirty="0"/>
          </a:p>
        </p:txBody>
      </p:sp>
      <p:sp>
        <p:nvSpPr>
          <p:cNvPr id="3" name="Content Placeholder 2"/>
          <p:cNvSpPr>
            <a:spLocks noGrp="1"/>
          </p:cNvSpPr>
          <p:nvPr>
            <p:ph idx="1"/>
          </p:nvPr>
        </p:nvSpPr>
        <p:spPr>
          <a:xfrm>
            <a:off x="2589212" y="2133599"/>
            <a:ext cx="8915400" cy="4481689"/>
          </a:xfrm>
        </p:spPr>
        <p:txBody>
          <a:bodyPr/>
          <a:lstStyle/>
          <a:p>
            <a:r>
              <a:rPr lang="en-GB" dirty="0" smtClean="0"/>
              <a:t>C’s mum </a:t>
            </a:r>
            <a:r>
              <a:rPr lang="en-GB" dirty="0"/>
              <a:t>said she was so impressed with seesaw. It is giving her ideas on things to do and they are doing them together as a family with the younger brother. </a:t>
            </a:r>
            <a:r>
              <a:rPr lang="en-GB" dirty="0" smtClean="0"/>
              <a:t>C </a:t>
            </a:r>
            <a:r>
              <a:rPr lang="en-GB" dirty="0"/>
              <a:t>has particularly enjoyed the stories and feedback from staff. Mum asked if we could provide voice feedback for </a:t>
            </a:r>
            <a:r>
              <a:rPr lang="en-GB" dirty="0" smtClean="0"/>
              <a:t>C </a:t>
            </a:r>
            <a:r>
              <a:rPr lang="en-GB" dirty="0"/>
              <a:t>which has also been actioned. </a:t>
            </a:r>
          </a:p>
          <a:p>
            <a:r>
              <a:rPr lang="en-GB" dirty="0" smtClean="0"/>
              <a:t>S’s </a:t>
            </a:r>
            <a:r>
              <a:rPr lang="en-GB" dirty="0"/>
              <a:t>Dad is a teacher and currently working from </a:t>
            </a:r>
            <a:r>
              <a:rPr lang="en-GB" dirty="0" smtClean="0"/>
              <a:t>home, he </a:t>
            </a:r>
            <a:r>
              <a:rPr lang="en-GB" dirty="0"/>
              <a:t>is loving being with his girls and the home learning is making it so much easier to keep them going as the ideas for engaging them are already there. </a:t>
            </a:r>
            <a:r>
              <a:rPr lang="en-GB" dirty="0" smtClean="0"/>
              <a:t>S’s older </a:t>
            </a:r>
            <a:r>
              <a:rPr lang="en-GB" dirty="0"/>
              <a:t>sister is also joining in. </a:t>
            </a:r>
            <a:endParaRPr lang="en-GB" dirty="0" smtClean="0"/>
          </a:p>
          <a:p>
            <a:r>
              <a:rPr lang="en-GB" dirty="0" smtClean="0"/>
              <a:t>“A has enjoyed </a:t>
            </a:r>
            <a:r>
              <a:rPr lang="en-GB" dirty="0"/>
              <a:t>seeing his teachers on </a:t>
            </a:r>
            <a:r>
              <a:rPr lang="en-GB" dirty="0" smtClean="0"/>
              <a:t>it” (A’s mum).</a:t>
            </a:r>
            <a:r>
              <a:rPr lang="en-GB" dirty="0"/>
              <a:t> </a:t>
            </a:r>
          </a:p>
          <a:p>
            <a:pPr marL="0" indent="0">
              <a:buNone/>
            </a:pPr>
            <a:endParaRPr lang="en-GB" dirty="0"/>
          </a:p>
          <a:p>
            <a:endParaRPr lang="en-GB" dirty="0"/>
          </a:p>
          <a:p>
            <a:endParaRPr lang="en-GB" dirty="0"/>
          </a:p>
        </p:txBody>
      </p:sp>
      <p:sp>
        <p:nvSpPr>
          <p:cNvPr id="4" name="Heart 3"/>
          <p:cNvSpPr/>
          <p:nvPr/>
        </p:nvSpPr>
        <p:spPr>
          <a:xfrm>
            <a:off x="8918222" y="4910666"/>
            <a:ext cx="1896534" cy="138853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9005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Parent’s Voice – Rowan Room</a:t>
            </a:r>
            <a:endParaRPr lang="en-GB" dirty="0"/>
          </a:p>
        </p:txBody>
      </p:sp>
      <p:sp>
        <p:nvSpPr>
          <p:cNvPr id="3" name="Content Placeholder 2"/>
          <p:cNvSpPr>
            <a:spLocks noGrp="1"/>
          </p:cNvSpPr>
          <p:nvPr>
            <p:ph idx="1"/>
          </p:nvPr>
        </p:nvSpPr>
        <p:spPr/>
        <p:txBody>
          <a:bodyPr/>
          <a:lstStyle/>
          <a:p>
            <a:r>
              <a:rPr lang="en-GB" dirty="0" smtClean="0"/>
              <a:t>“Now Seesaw is working E is loving being able to do her ‘school work’ whilst her big sister does hers. The content has been great so far. Big thumbs up from E and her mummy! Thank you for all the hard work you are doing on this.” (E’s Mummy)</a:t>
            </a:r>
          </a:p>
          <a:p>
            <a:r>
              <a:rPr lang="en-GB" dirty="0" smtClean="0"/>
              <a:t>“A really enjoyed your story tonight Mrs McCairney. He says he liked when Ned looks down and finds lots of leaves for a home. Thank you for sharing with us.” (A’s daddy)</a:t>
            </a:r>
          </a:p>
          <a:p>
            <a:r>
              <a:rPr lang="en-GB" dirty="0" smtClean="0"/>
              <a:t>“Seesaw has been great so far. C is enjoying it and is</a:t>
            </a:r>
          </a:p>
          <a:p>
            <a:pPr marL="0" indent="0">
              <a:buNone/>
            </a:pPr>
            <a:r>
              <a:rPr lang="en-GB" dirty="0"/>
              <a:t>	</a:t>
            </a:r>
            <a:r>
              <a:rPr lang="en-GB" dirty="0" smtClean="0"/>
              <a:t>confidently using the videos and voice recording.”</a:t>
            </a:r>
          </a:p>
          <a:p>
            <a:pPr marL="0" indent="0">
              <a:buNone/>
            </a:pPr>
            <a:r>
              <a:rPr lang="en-GB" dirty="0"/>
              <a:t>	</a:t>
            </a:r>
            <a:r>
              <a:rPr lang="en-GB" dirty="0" smtClean="0"/>
              <a:t>(C’s Mummy)</a:t>
            </a:r>
          </a:p>
          <a:p>
            <a:endParaRPr lang="en-GB" dirty="0"/>
          </a:p>
        </p:txBody>
      </p:sp>
      <p:sp>
        <p:nvSpPr>
          <p:cNvPr id="4" name="Heart 3"/>
          <p:cNvSpPr/>
          <p:nvPr/>
        </p:nvSpPr>
        <p:spPr>
          <a:xfrm>
            <a:off x="9058275" y="4071938"/>
            <a:ext cx="2143125" cy="152876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44932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Way Forward…</a:t>
            </a:r>
            <a:endParaRPr lang="en-GB" dirty="0"/>
          </a:p>
        </p:txBody>
      </p:sp>
      <p:sp>
        <p:nvSpPr>
          <p:cNvPr id="3" name="Content Placeholder 2"/>
          <p:cNvSpPr>
            <a:spLocks noGrp="1"/>
          </p:cNvSpPr>
          <p:nvPr>
            <p:ph idx="1"/>
          </p:nvPr>
        </p:nvSpPr>
        <p:spPr>
          <a:xfrm>
            <a:off x="2589212" y="1388533"/>
            <a:ext cx="8915400" cy="5469467"/>
          </a:xfrm>
        </p:spPr>
        <p:txBody>
          <a:bodyPr>
            <a:normAutofit fontScale="85000" lnSpcReduction="10000"/>
          </a:bodyPr>
          <a:lstStyle/>
          <a:p>
            <a:pPr marL="0" indent="0">
              <a:buNone/>
            </a:pPr>
            <a:r>
              <a:rPr lang="en-GB" sz="2400" b="1" dirty="0" smtClean="0"/>
              <a:t>Burnbrae Early Seesaw Action Plan </a:t>
            </a:r>
          </a:p>
          <a:p>
            <a:r>
              <a:rPr lang="en-GB" dirty="0"/>
              <a:t>‘Daily registration/check in for every learner</a:t>
            </a:r>
            <a:r>
              <a:rPr lang="en-GB" dirty="0" smtClean="0"/>
              <a:t>’</a:t>
            </a:r>
          </a:p>
          <a:p>
            <a:pPr marL="0" indent="0">
              <a:buNone/>
            </a:pPr>
            <a:r>
              <a:rPr lang="en-GB" b="1" dirty="0" smtClean="0"/>
              <a:t>Emotional check in via Seesaw launched on Friday 29</a:t>
            </a:r>
            <a:r>
              <a:rPr lang="en-GB" b="1" baseline="30000" dirty="0" smtClean="0"/>
              <a:t>th</a:t>
            </a:r>
            <a:r>
              <a:rPr lang="en-GB" b="1" dirty="0" smtClean="0"/>
              <a:t> January 2021, will be trialled daily during week commencing 1 February 2021 further emotional check in Tuesday 16</a:t>
            </a:r>
            <a:r>
              <a:rPr lang="en-GB" b="1" baseline="30000" dirty="0" smtClean="0"/>
              <a:t>th</a:t>
            </a:r>
            <a:r>
              <a:rPr lang="en-GB" b="1" dirty="0" smtClean="0"/>
              <a:t> February 2021.</a:t>
            </a:r>
          </a:p>
          <a:p>
            <a:r>
              <a:rPr lang="en-GB" dirty="0" smtClean="0"/>
              <a:t>‘it </a:t>
            </a:r>
            <a:r>
              <a:rPr lang="en-GB" dirty="0"/>
              <a:t>is important that staff feel confident in using different modes if they choose to do so. For that reason, CLPL will be available to those who wish to develop skills in this area </a:t>
            </a:r>
            <a:r>
              <a:rPr lang="en-GB" dirty="0" smtClean="0"/>
              <a:t>further’</a:t>
            </a:r>
          </a:p>
          <a:p>
            <a:pPr marL="0" indent="0">
              <a:buNone/>
            </a:pPr>
            <a:r>
              <a:rPr lang="en-GB" b="1" dirty="0" smtClean="0"/>
              <a:t>Seesaw Training delivered to all EYP practitioners in Rowan, Oak and Chestnut room’s EYO, on return to setting Home Learning Team to share their knowledge, learning and tips to support in their room</a:t>
            </a:r>
            <a:endParaRPr lang="en-GB" b="1" dirty="0"/>
          </a:p>
          <a:p>
            <a:r>
              <a:rPr lang="en-GB" dirty="0" smtClean="0"/>
              <a:t>‘Key </a:t>
            </a:r>
            <a:r>
              <a:rPr lang="en-GB" dirty="0"/>
              <a:t>workers should continue to engage with their group of children wherever possible to ensure consistency and continuity for children and families. Other interactions which could happen during the week include, phone calls home, group chats and celebrating achievements and life </a:t>
            </a:r>
            <a:r>
              <a:rPr lang="en-GB" dirty="0" smtClean="0"/>
              <a:t>events’</a:t>
            </a:r>
          </a:p>
          <a:p>
            <a:pPr marL="0" indent="0">
              <a:buNone/>
            </a:pPr>
            <a:r>
              <a:rPr lang="en-GB" b="1" dirty="0" smtClean="0"/>
              <a:t>Protected time for all practitioners out with home learning team to access seesaw, respond to children's learning. </a:t>
            </a:r>
          </a:p>
          <a:p>
            <a:pPr marL="0" indent="0">
              <a:buNone/>
            </a:pPr>
            <a:r>
              <a:rPr lang="en-GB" b="1" dirty="0" smtClean="0"/>
              <a:t>EYP’s encouraged to share a story or song if they feel confident to do so/using Seesaw</a:t>
            </a:r>
          </a:p>
          <a:p>
            <a:pPr marL="0" indent="0">
              <a:buNone/>
            </a:pPr>
            <a:r>
              <a:rPr lang="en-GB" b="1" u="sng" dirty="0" smtClean="0"/>
              <a:t>After training from week commencing 16 February 2021</a:t>
            </a:r>
          </a:p>
          <a:p>
            <a:pPr marL="0" indent="0">
              <a:buNone/>
            </a:pPr>
            <a:r>
              <a:rPr lang="en-GB" b="1" dirty="0" smtClean="0"/>
              <a:t>All EYP’s will have protected time to read, record and share a story with their key children</a:t>
            </a:r>
          </a:p>
          <a:p>
            <a:pPr marL="0" indent="0">
              <a:buNone/>
            </a:pPr>
            <a:endParaRPr lang="en-GB" b="1" dirty="0"/>
          </a:p>
          <a:p>
            <a:pPr marL="0" indent="0">
              <a:buNone/>
            </a:pPr>
            <a:endParaRPr lang="en-GB" dirty="0"/>
          </a:p>
        </p:txBody>
      </p:sp>
    </p:spTree>
    <p:extLst>
      <p:ext uri="{BB962C8B-B14F-4D97-AF65-F5344CB8AC3E}">
        <p14:creationId xmlns:p14="http://schemas.microsoft.com/office/powerpoint/2010/main" val="780491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Way Forward…</a:t>
            </a:r>
          </a:p>
        </p:txBody>
      </p:sp>
      <p:sp>
        <p:nvSpPr>
          <p:cNvPr id="3" name="Content Placeholder 2"/>
          <p:cNvSpPr>
            <a:spLocks noGrp="1"/>
          </p:cNvSpPr>
          <p:nvPr>
            <p:ph idx="1"/>
          </p:nvPr>
        </p:nvSpPr>
        <p:spPr>
          <a:xfrm>
            <a:off x="2589212" y="1377243"/>
            <a:ext cx="8915400" cy="5362223"/>
          </a:xfrm>
        </p:spPr>
        <p:txBody>
          <a:bodyPr>
            <a:normAutofit fontScale="92500" lnSpcReduction="10000"/>
          </a:bodyPr>
          <a:lstStyle/>
          <a:p>
            <a:pPr marL="0" indent="0">
              <a:buNone/>
            </a:pPr>
            <a:r>
              <a:rPr lang="en-GB" b="1" dirty="0"/>
              <a:t>Burnbrae Early Seesaw Action Plan </a:t>
            </a:r>
          </a:p>
          <a:p>
            <a:r>
              <a:rPr lang="en-GB" dirty="0" smtClean="0"/>
              <a:t>‘</a:t>
            </a:r>
            <a:r>
              <a:rPr lang="en-GB" dirty="0"/>
              <a:t>Consider the individual needs of each child and build on their learning priorities</a:t>
            </a:r>
            <a:r>
              <a:rPr lang="en-GB" dirty="0" smtClean="0"/>
              <a:t>’</a:t>
            </a:r>
          </a:p>
          <a:p>
            <a:pPr marL="0" indent="0">
              <a:buNone/>
            </a:pPr>
            <a:r>
              <a:rPr lang="en-GB" b="1" dirty="0" smtClean="0"/>
              <a:t>Once EYP’s are familiar with Seesaw and confident in its use;</a:t>
            </a:r>
          </a:p>
          <a:p>
            <a:pPr marL="0" indent="0">
              <a:buNone/>
            </a:pPr>
            <a:r>
              <a:rPr lang="en-GB" b="1" dirty="0" smtClean="0"/>
              <a:t>EYP’s will use Seesaw as a platform for sharing learning observations</a:t>
            </a:r>
          </a:p>
          <a:p>
            <a:pPr marL="0" indent="0">
              <a:buNone/>
            </a:pPr>
            <a:r>
              <a:rPr lang="en-GB" b="1" dirty="0" smtClean="0"/>
              <a:t>EYP’s will identify one learning priority for each child to be shared with family on seesaw</a:t>
            </a:r>
          </a:p>
          <a:p>
            <a:pPr marL="0" indent="0">
              <a:buNone/>
            </a:pPr>
            <a:r>
              <a:rPr lang="en-GB" b="1" dirty="0" smtClean="0"/>
              <a:t>EYP’s will create a home learning experience that will support the child’s identified learning priority</a:t>
            </a:r>
          </a:p>
          <a:p>
            <a:pPr marL="0" indent="0">
              <a:buNone/>
            </a:pPr>
            <a:r>
              <a:rPr lang="en-GB" b="1" dirty="0" smtClean="0"/>
              <a:t>DHT to upload progression pathways to Seesaw</a:t>
            </a:r>
          </a:p>
          <a:p>
            <a:pPr marL="0" indent="0">
              <a:buNone/>
            </a:pPr>
            <a:r>
              <a:rPr lang="en-GB" b="1" dirty="0" smtClean="0"/>
              <a:t>Team Meeting/Training to enable practitioners to build confidence in using Seesaw skills tab to link learning to progression pathways</a:t>
            </a:r>
            <a:endParaRPr lang="en-GB" dirty="0" smtClean="0"/>
          </a:p>
          <a:p>
            <a:r>
              <a:rPr lang="en-GB" dirty="0" smtClean="0"/>
              <a:t>‘</a:t>
            </a:r>
            <a:r>
              <a:rPr lang="en-GB" dirty="0"/>
              <a:t>Create a paper version of regular remote learning for children and young people with no or limited access to a device/internet’ </a:t>
            </a:r>
          </a:p>
          <a:p>
            <a:pPr marL="0" indent="0">
              <a:buNone/>
            </a:pPr>
            <a:r>
              <a:rPr lang="en-GB" b="1" dirty="0" smtClean="0"/>
              <a:t>Remain mindful of the potential need to create paper version for families not accessing Seesaw</a:t>
            </a:r>
            <a:endParaRPr lang="en-GB" b="1" dirty="0"/>
          </a:p>
        </p:txBody>
      </p:sp>
    </p:spTree>
    <p:extLst>
      <p:ext uri="{BB962C8B-B14F-4D97-AF65-F5344CB8AC3E}">
        <p14:creationId xmlns:p14="http://schemas.microsoft.com/office/powerpoint/2010/main" val="1322449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Accessible</a:t>
            </a:r>
            <a:endParaRPr lang="en-GB" dirty="0"/>
          </a:p>
        </p:txBody>
      </p:sp>
      <p:sp>
        <p:nvSpPr>
          <p:cNvPr id="3" name="Content Placeholder 2"/>
          <p:cNvSpPr>
            <a:spLocks noGrp="1"/>
          </p:cNvSpPr>
          <p:nvPr>
            <p:ph idx="1"/>
          </p:nvPr>
        </p:nvSpPr>
        <p:spPr>
          <a:xfrm>
            <a:off x="2589212" y="2133600"/>
            <a:ext cx="3969632" cy="3777622"/>
          </a:xfrm>
        </p:spPr>
        <p:txBody>
          <a:bodyPr/>
          <a:lstStyle/>
          <a:p>
            <a:r>
              <a:rPr lang="en-GB" dirty="0" smtClean="0"/>
              <a:t>‘Plan </a:t>
            </a:r>
            <a:r>
              <a:rPr lang="en-GB" dirty="0"/>
              <a:t>and deliver appropriate learning opportunities to ensure all ELC children receive their entitlement to an ELC </a:t>
            </a:r>
            <a:r>
              <a:rPr lang="en-GB" dirty="0" smtClean="0"/>
              <a:t>experience’</a:t>
            </a:r>
          </a:p>
          <a:p>
            <a:endParaRPr lang="en-GB" dirty="0"/>
          </a:p>
          <a:p>
            <a:r>
              <a:rPr lang="en-GB" dirty="0" smtClean="0"/>
              <a:t>‘Create </a:t>
            </a:r>
            <a:r>
              <a:rPr lang="en-GB" dirty="0"/>
              <a:t>a paper version of regular remote learning for children and young people with no or limited access to a device/internet’ </a:t>
            </a:r>
          </a:p>
          <a:p>
            <a:pPr marL="0" indent="0">
              <a:buNone/>
            </a:pPr>
            <a:endParaRPr lang="en-GB" dirty="0"/>
          </a:p>
          <a:p>
            <a:pPr marL="0" indent="0">
              <a:buNone/>
            </a:pPr>
            <a:endParaRPr lang="en-GB" dirty="0"/>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rot="1044459">
            <a:off x="7782002" y="2037626"/>
            <a:ext cx="3142988" cy="3162755"/>
          </a:xfrm>
          <a:prstGeom prst="rect">
            <a:avLst/>
          </a:prstGeom>
          <a:effectLst>
            <a:glow rad="127000">
              <a:schemeClr val="accent1">
                <a:alpha val="92000"/>
              </a:schemeClr>
            </a:glow>
          </a:effectLst>
        </p:spPr>
      </p:pic>
      <p:sp>
        <p:nvSpPr>
          <p:cNvPr id="5" name="TextBox 4"/>
          <p:cNvSpPr txBox="1"/>
          <p:nvPr/>
        </p:nvSpPr>
        <p:spPr>
          <a:xfrm>
            <a:off x="8139289" y="5544033"/>
            <a:ext cx="4052711" cy="646331"/>
          </a:xfrm>
          <a:prstGeom prst="rect">
            <a:avLst/>
          </a:prstGeom>
          <a:noFill/>
        </p:spPr>
        <p:txBody>
          <a:bodyPr wrap="square" rtlCol="0">
            <a:spAutoFit/>
          </a:bodyPr>
          <a:lstStyle/>
          <a:p>
            <a:r>
              <a:rPr lang="en-GB" b="1" dirty="0" smtClean="0"/>
              <a:t>Voice recorded instruction and videos to support accessibility.</a:t>
            </a:r>
            <a:endParaRPr lang="en-GB" b="1" dirty="0"/>
          </a:p>
        </p:txBody>
      </p:sp>
    </p:spTree>
    <p:extLst>
      <p:ext uri="{BB962C8B-B14F-4D97-AF65-F5344CB8AC3E}">
        <p14:creationId xmlns:p14="http://schemas.microsoft.com/office/powerpoint/2010/main" val="1988693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a:t>
            </a:r>
            <a:endParaRPr lang="en-GB" dirty="0"/>
          </a:p>
        </p:txBody>
      </p:sp>
      <p:sp>
        <p:nvSpPr>
          <p:cNvPr id="3" name="Content Placeholder 2"/>
          <p:cNvSpPr>
            <a:spLocks noGrp="1"/>
          </p:cNvSpPr>
          <p:nvPr>
            <p:ph idx="1"/>
          </p:nvPr>
        </p:nvSpPr>
        <p:spPr>
          <a:xfrm>
            <a:off x="1878012" y="1535289"/>
            <a:ext cx="7031343" cy="5102578"/>
          </a:xfrm>
        </p:spPr>
        <p:txBody>
          <a:bodyPr>
            <a:normAutofit/>
          </a:bodyPr>
          <a:lstStyle/>
          <a:p>
            <a:r>
              <a:rPr lang="en-GB" dirty="0" smtClean="0"/>
              <a:t>Created a Home Learning Team; EYP from each room, SEYP &amp; EYO</a:t>
            </a:r>
          </a:p>
          <a:p>
            <a:r>
              <a:rPr lang="en-GB" dirty="0" smtClean="0"/>
              <a:t>Plans complied incorporating Burnbrae Early seasonal block plan</a:t>
            </a:r>
          </a:p>
          <a:p>
            <a:r>
              <a:rPr lang="en-GB" dirty="0" smtClean="0"/>
              <a:t>Information sharing via Seesaw, school website and App  </a:t>
            </a:r>
          </a:p>
          <a:p>
            <a:r>
              <a:rPr lang="en-GB" dirty="0" smtClean="0"/>
              <a:t>All children able to access a digital device to date</a:t>
            </a:r>
          </a:p>
          <a:p>
            <a:r>
              <a:rPr lang="en-GB" dirty="0" smtClean="0"/>
              <a:t>Distributed iPads to all ELC practitioners to comply with GDPR </a:t>
            </a:r>
          </a:p>
          <a:p>
            <a:r>
              <a:rPr lang="en-GB" dirty="0" smtClean="0"/>
              <a:t>Digital </a:t>
            </a:r>
            <a:r>
              <a:rPr lang="en-GB" dirty="0"/>
              <a:t>Literacy </a:t>
            </a:r>
            <a:r>
              <a:rPr lang="en-GB" dirty="0" smtClean="0"/>
              <a:t>Support phone calls, produced a parent guide to Seesaw</a:t>
            </a:r>
          </a:p>
          <a:p>
            <a:r>
              <a:rPr lang="en-GB" dirty="0" smtClean="0"/>
              <a:t>Ease </a:t>
            </a:r>
            <a:r>
              <a:rPr lang="en-GB" dirty="0"/>
              <a:t>of </a:t>
            </a:r>
            <a:r>
              <a:rPr lang="en-GB" dirty="0" smtClean="0"/>
              <a:t>participation at home, for example planning incorporating free, everyday learning experiences, household items, natural resources and fresh air</a:t>
            </a:r>
          </a:p>
          <a:p>
            <a:r>
              <a:rPr lang="en-GB" dirty="0" smtClean="0"/>
              <a:t>Mindful of current restrictions and Government guidance when sharing home learning tasks</a:t>
            </a:r>
            <a:endParaRPr lang="en-GB" dirty="0"/>
          </a:p>
          <a:p>
            <a:endParaRPr lang="en-GB" dirty="0" smtClean="0"/>
          </a:p>
          <a:p>
            <a:endParaRPr lang="en-GB"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rot="585605">
            <a:off x="9696841" y="2841825"/>
            <a:ext cx="1986763" cy="1939554"/>
          </a:xfrm>
          <a:prstGeom prst="rect">
            <a:avLst/>
          </a:prstGeom>
          <a:effectLst>
            <a:glow rad="127000">
              <a:schemeClr val="accent1">
                <a:alpha val="96000"/>
              </a:schemeClr>
            </a:glow>
          </a:effectLst>
        </p:spPr>
      </p:pic>
      <p:sp>
        <p:nvSpPr>
          <p:cNvPr id="5" name="TextBox 4"/>
          <p:cNvSpPr txBox="1"/>
          <p:nvPr/>
        </p:nvSpPr>
        <p:spPr>
          <a:xfrm>
            <a:off x="9686926" y="5399030"/>
            <a:ext cx="2402450" cy="646331"/>
          </a:xfrm>
          <a:prstGeom prst="rect">
            <a:avLst/>
          </a:prstGeom>
          <a:noFill/>
        </p:spPr>
        <p:txBody>
          <a:bodyPr wrap="square" rtlCol="0">
            <a:spAutoFit/>
          </a:bodyPr>
          <a:lstStyle/>
          <a:p>
            <a:r>
              <a:rPr lang="en-GB" b="1" dirty="0" smtClean="0"/>
              <a:t>Make use of what you have at home.</a:t>
            </a:r>
            <a:endParaRPr lang="en-GB" b="1" dirty="0"/>
          </a:p>
        </p:txBody>
      </p:sp>
    </p:spTree>
    <p:extLst>
      <p:ext uri="{BB962C8B-B14F-4D97-AF65-F5344CB8AC3E}">
        <p14:creationId xmlns:p14="http://schemas.microsoft.com/office/powerpoint/2010/main" val="3763749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Relevant</a:t>
            </a:r>
            <a:endParaRPr lang="en-GB" dirty="0"/>
          </a:p>
        </p:txBody>
      </p:sp>
      <p:sp>
        <p:nvSpPr>
          <p:cNvPr id="3" name="Content Placeholder 2"/>
          <p:cNvSpPr>
            <a:spLocks noGrp="1"/>
          </p:cNvSpPr>
          <p:nvPr>
            <p:ph idx="1"/>
          </p:nvPr>
        </p:nvSpPr>
        <p:spPr>
          <a:xfrm>
            <a:off x="2589212" y="1478844"/>
            <a:ext cx="4613099" cy="4876800"/>
          </a:xfrm>
        </p:spPr>
        <p:txBody>
          <a:bodyPr>
            <a:normAutofit/>
          </a:bodyPr>
          <a:lstStyle/>
          <a:p>
            <a:r>
              <a:rPr lang="en-GB" dirty="0" smtClean="0"/>
              <a:t>‘Year </a:t>
            </a:r>
            <a:r>
              <a:rPr lang="en-GB" dirty="0"/>
              <a:t>plans have already been created at the beginning of the </a:t>
            </a:r>
            <a:r>
              <a:rPr lang="en-GB" dirty="0" smtClean="0"/>
              <a:t>session’.</a:t>
            </a:r>
          </a:p>
          <a:p>
            <a:r>
              <a:rPr lang="en-GB" dirty="0" smtClean="0"/>
              <a:t>‘Practitioners </a:t>
            </a:r>
            <a:r>
              <a:rPr lang="en-GB" dirty="0"/>
              <a:t>should identify suggested areas of learning for children relevant to current season, weather, local/ national holidays etc. Additional activities which link to this should be shared </a:t>
            </a:r>
            <a:r>
              <a:rPr lang="en-GB" dirty="0" smtClean="0"/>
              <a:t>weekly’ </a:t>
            </a:r>
          </a:p>
          <a:p>
            <a:r>
              <a:rPr lang="en-GB" dirty="0" smtClean="0"/>
              <a:t>‘Include </a:t>
            </a:r>
            <a:r>
              <a:rPr lang="en-GB" dirty="0"/>
              <a:t>new curriculum content, scaffolded by teacher instruction via video or text, as appropriate to the needs of individual </a:t>
            </a:r>
            <a:r>
              <a:rPr lang="en-GB" dirty="0" smtClean="0"/>
              <a:t>learners’. </a:t>
            </a:r>
            <a:endParaRPr lang="en-GB" dirty="0"/>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442445">
            <a:off x="8035969" y="1285101"/>
            <a:ext cx="3493507" cy="4420210"/>
          </a:xfrm>
          <a:prstGeom prst="rect">
            <a:avLst/>
          </a:prstGeom>
          <a:effectLst>
            <a:glow rad="127000">
              <a:schemeClr val="accent1">
                <a:alpha val="97000"/>
              </a:schemeClr>
            </a:glow>
          </a:effectLst>
        </p:spPr>
      </p:pic>
      <p:sp>
        <p:nvSpPr>
          <p:cNvPr id="5" name="TextBox 4"/>
          <p:cNvSpPr txBox="1"/>
          <p:nvPr/>
        </p:nvSpPr>
        <p:spPr>
          <a:xfrm>
            <a:off x="8229601" y="5911223"/>
            <a:ext cx="3275012" cy="369332"/>
          </a:xfrm>
          <a:prstGeom prst="rect">
            <a:avLst/>
          </a:prstGeom>
          <a:noFill/>
        </p:spPr>
        <p:txBody>
          <a:bodyPr wrap="square" rtlCol="0">
            <a:spAutoFit/>
          </a:bodyPr>
          <a:lstStyle/>
          <a:p>
            <a:r>
              <a:rPr lang="en-GB" b="1" dirty="0" smtClean="0"/>
              <a:t>Burns Day 25</a:t>
            </a:r>
            <a:r>
              <a:rPr lang="en-GB" b="1" baseline="30000" dirty="0" smtClean="0"/>
              <a:t>th</a:t>
            </a:r>
            <a:r>
              <a:rPr lang="en-GB" b="1" dirty="0" smtClean="0"/>
              <a:t> January 2021</a:t>
            </a:r>
            <a:endParaRPr lang="en-GB" b="1" dirty="0"/>
          </a:p>
        </p:txBody>
      </p:sp>
    </p:spTree>
    <p:extLst>
      <p:ext uri="{BB962C8B-B14F-4D97-AF65-F5344CB8AC3E}">
        <p14:creationId xmlns:p14="http://schemas.microsoft.com/office/powerpoint/2010/main" val="1109531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a:t>
            </a:r>
            <a:endParaRPr lang="en-GB" dirty="0"/>
          </a:p>
        </p:txBody>
      </p:sp>
      <p:sp>
        <p:nvSpPr>
          <p:cNvPr id="3" name="Content Placeholder 2"/>
          <p:cNvSpPr>
            <a:spLocks noGrp="1"/>
          </p:cNvSpPr>
          <p:nvPr>
            <p:ph idx="1"/>
          </p:nvPr>
        </p:nvSpPr>
        <p:spPr>
          <a:xfrm>
            <a:off x="2574925" y="2133599"/>
            <a:ext cx="5922610" cy="4560711"/>
          </a:xfrm>
        </p:spPr>
        <p:txBody>
          <a:bodyPr>
            <a:normAutofit lnSpcReduction="10000"/>
          </a:bodyPr>
          <a:lstStyle/>
          <a:p>
            <a:r>
              <a:rPr lang="en-GB" dirty="0" smtClean="0"/>
              <a:t>Planned for Home Learning incorporating the Seasonal Overview already in place for Winter</a:t>
            </a:r>
            <a:endParaRPr lang="en-GB" dirty="0"/>
          </a:p>
          <a:p>
            <a:r>
              <a:rPr lang="en-GB" dirty="0" smtClean="0"/>
              <a:t>Responsive planning to support learning relevant to the change in weather taking advantage of learning through playing with snow and ice</a:t>
            </a:r>
            <a:endParaRPr lang="en-GB" dirty="0"/>
          </a:p>
          <a:p>
            <a:r>
              <a:rPr lang="en-GB" dirty="0"/>
              <a:t>Celebrations and </a:t>
            </a:r>
            <a:r>
              <a:rPr lang="en-GB" dirty="0" smtClean="0"/>
              <a:t>Festivals; Burn’s Day, Australia Day, RSPB Big Bird watch, Children’s Mental Health Week 2021 included in planning with specific learning provocations linked to overall plan</a:t>
            </a:r>
          </a:p>
          <a:p>
            <a:r>
              <a:rPr lang="en-GB" dirty="0" smtClean="0"/>
              <a:t>Weekly plan scaffolded by daily interactive recordings and invitations to learning designed to support and encourage engagement with the weekly plan in bite size pieces</a:t>
            </a:r>
            <a:endParaRPr lang="en-GB" dirty="0"/>
          </a:p>
          <a:p>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764349">
            <a:off x="9341440" y="499795"/>
            <a:ext cx="1862667" cy="2221141"/>
          </a:xfrm>
          <a:prstGeom prst="rect">
            <a:avLst/>
          </a:prstGeom>
          <a:effectLst>
            <a:glow rad="127000">
              <a:schemeClr val="accent1">
                <a:alpha val="87000"/>
              </a:schemeClr>
            </a:glow>
          </a:effectLst>
        </p:spPr>
      </p:pic>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799148">
            <a:off x="9522201" y="2551087"/>
            <a:ext cx="1961028" cy="2386703"/>
          </a:xfrm>
          <a:prstGeom prst="rect">
            <a:avLst/>
          </a:prstGeom>
          <a:effectLst>
            <a:glow rad="127000">
              <a:schemeClr val="accent1">
                <a:alpha val="83000"/>
              </a:schemeClr>
            </a:glow>
          </a:effectLst>
        </p:spPr>
      </p:pic>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830954">
            <a:off x="9572096" y="4682406"/>
            <a:ext cx="1870751" cy="1889288"/>
          </a:xfrm>
          <a:prstGeom prst="rect">
            <a:avLst/>
          </a:prstGeom>
          <a:effectLst>
            <a:glow rad="127000">
              <a:schemeClr val="accent1">
                <a:alpha val="74000"/>
              </a:schemeClr>
            </a:glow>
          </a:effectLst>
        </p:spPr>
      </p:pic>
      <p:sp>
        <p:nvSpPr>
          <p:cNvPr id="10" name="TextBox 9"/>
          <p:cNvSpPr txBox="1"/>
          <p:nvPr/>
        </p:nvSpPr>
        <p:spPr>
          <a:xfrm>
            <a:off x="8131412" y="6488668"/>
            <a:ext cx="4282721" cy="369332"/>
          </a:xfrm>
          <a:prstGeom prst="rect">
            <a:avLst/>
          </a:prstGeom>
          <a:noFill/>
        </p:spPr>
        <p:txBody>
          <a:bodyPr wrap="square" rtlCol="0">
            <a:spAutoFit/>
          </a:bodyPr>
          <a:lstStyle/>
          <a:p>
            <a:r>
              <a:rPr lang="en-GB" b="1" dirty="0" smtClean="0"/>
              <a:t>Snow and ice play based learning</a:t>
            </a:r>
            <a:endParaRPr lang="en-GB" b="1" dirty="0"/>
          </a:p>
        </p:txBody>
      </p:sp>
    </p:spTree>
    <p:extLst>
      <p:ext uri="{BB962C8B-B14F-4D97-AF65-F5344CB8AC3E}">
        <p14:creationId xmlns:p14="http://schemas.microsoft.com/office/powerpoint/2010/main" val="1434844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Burnbrae Early Ethos</a:t>
            </a:r>
            <a:endParaRPr lang="en-GB" dirty="0"/>
          </a:p>
        </p:txBody>
      </p:sp>
      <p:sp>
        <p:nvSpPr>
          <p:cNvPr id="3" name="Content Placeholder 2"/>
          <p:cNvSpPr>
            <a:spLocks noGrp="1"/>
          </p:cNvSpPr>
          <p:nvPr>
            <p:ph idx="1"/>
          </p:nvPr>
        </p:nvSpPr>
        <p:spPr>
          <a:xfrm>
            <a:off x="2589212" y="1628776"/>
            <a:ext cx="8915400" cy="2114550"/>
          </a:xfrm>
        </p:spPr>
        <p:txBody>
          <a:bodyPr/>
          <a:lstStyle/>
          <a:p>
            <a:r>
              <a:rPr lang="en-GB" dirty="0" smtClean="0"/>
              <a:t>‘Parents </a:t>
            </a:r>
            <a:r>
              <a:rPr lang="en-GB" dirty="0"/>
              <a:t>should be encouraged to send information about completed activities e.g. photos /drawings </a:t>
            </a:r>
            <a:r>
              <a:rPr lang="en-GB" dirty="0" smtClean="0"/>
              <a:t>etc. </a:t>
            </a:r>
            <a:r>
              <a:rPr lang="en-GB" dirty="0"/>
              <a:t>and wider </a:t>
            </a:r>
            <a:r>
              <a:rPr lang="en-GB" dirty="0" smtClean="0"/>
              <a:t>achievements’</a:t>
            </a:r>
          </a:p>
          <a:p>
            <a:r>
              <a:rPr lang="en-GB" dirty="0" smtClean="0"/>
              <a:t>‘There </a:t>
            </a:r>
            <a:r>
              <a:rPr lang="en-GB" dirty="0"/>
              <a:t>should be some form of response to all submitted work to encourage and develop dialogue between teacher and pupil. Feedback should be appropriate to the task and not all set work will require detailed </a:t>
            </a:r>
            <a:r>
              <a:rPr lang="en-GB" dirty="0" smtClean="0"/>
              <a:t>comments’. </a:t>
            </a:r>
            <a:endParaRPr lang="en-GB" dirty="0"/>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25075" y="4009856"/>
            <a:ext cx="2275750" cy="1733226"/>
          </a:xfrm>
          <a:prstGeom prst="rect">
            <a:avLst/>
          </a:prstGeom>
          <a:effectLst>
            <a:glow rad="127000">
              <a:schemeClr val="accent1">
                <a:alpha val="86000"/>
              </a:schemeClr>
            </a:glow>
          </a:effectLst>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53073" y="4009856"/>
            <a:ext cx="2261715" cy="1733224"/>
          </a:xfrm>
          <a:prstGeom prst="rect">
            <a:avLst/>
          </a:prstGeom>
          <a:effectLst>
            <a:glow rad="127000">
              <a:schemeClr val="tx2"/>
            </a:glow>
          </a:effectLst>
        </p:spPr>
      </p:pic>
      <p:sp>
        <p:nvSpPr>
          <p:cNvPr id="6" name="TextBox 5"/>
          <p:cNvSpPr txBox="1"/>
          <p:nvPr/>
        </p:nvSpPr>
        <p:spPr>
          <a:xfrm>
            <a:off x="4014789" y="6262902"/>
            <a:ext cx="4746272" cy="369332"/>
          </a:xfrm>
          <a:prstGeom prst="rect">
            <a:avLst/>
          </a:prstGeom>
          <a:noFill/>
        </p:spPr>
        <p:txBody>
          <a:bodyPr wrap="square" rtlCol="0">
            <a:spAutoFit/>
          </a:bodyPr>
          <a:lstStyle/>
          <a:p>
            <a:r>
              <a:rPr lang="en-GB" b="1" dirty="0" smtClean="0"/>
              <a:t>Sharing learning at home and in nursery</a:t>
            </a:r>
            <a:endParaRPr lang="en-GB" b="1" dirty="0"/>
          </a:p>
        </p:txBody>
      </p:sp>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07941" y="4009856"/>
            <a:ext cx="2350359" cy="1733224"/>
          </a:xfrm>
          <a:prstGeom prst="rect">
            <a:avLst/>
          </a:prstGeom>
          <a:effectLst>
            <a:glow rad="127000">
              <a:schemeClr val="accent1">
                <a:alpha val="93000"/>
              </a:schemeClr>
            </a:glow>
          </a:effectLst>
        </p:spPr>
      </p:pic>
      <p:pic>
        <p:nvPicPr>
          <p:cNvPr id="9" name="Picture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480452" y="4009856"/>
            <a:ext cx="2249586" cy="1733224"/>
          </a:xfrm>
          <a:prstGeom prst="rect">
            <a:avLst/>
          </a:prstGeom>
          <a:effectLst>
            <a:glow rad="127000">
              <a:schemeClr val="accent1">
                <a:alpha val="91000"/>
              </a:schemeClr>
            </a:glow>
          </a:effectLst>
        </p:spPr>
      </p:pic>
    </p:spTree>
    <p:extLst>
      <p:ext uri="{BB962C8B-B14F-4D97-AF65-F5344CB8AC3E}">
        <p14:creationId xmlns:p14="http://schemas.microsoft.com/office/powerpoint/2010/main" val="3809367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val 2">
            <a:extLst>
              <a:ext uri="{FF2B5EF4-FFF2-40B4-BE49-F238E27FC236}">
                <a16:creationId xmlns:a16="http://schemas.microsoft.com/office/drawing/2014/main" id="{CF35DED0-7CC0-BB4D-A4C0-0BB3A1BC7403}"/>
              </a:ext>
            </a:extLst>
          </p:cNvPr>
          <p:cNvSpPr>
            <a:spLocks noChangeArrowheads="1"/>
          </p:cNvSpPr>
          <p:nvPr/>
        </p:nvSpPr>
        <p:spPr bwMode="auto">
          <a:xfrm>
            <a:off x="5054116" y="2937649"/>
            <a:ext cx="1676400" cy="1676400"/>
          </a:xfrm>
          <a:prstGeom prst="ellipse">
            <a:avLst/>
          </a:prstGeom>
          <a:solidFill>
            <a:schemeClr val="accent5">
              <a:lumMod val="75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defRPr/>
            </a:pPr>
            <a:r>
              <a:rPr lang="en-US" altLang="en-US" sz="2400" dirty="0">
                <a:solidFill>
                  <a:schemeClr val="bg1"/>
                </a:solidFill>
                <a:latin typeface="Century Gothic" panose="020B0502020202020204" pitchFamily="34" charset="0"/>
              </a:rPr>
              <a:t>The Child</a:t>
            </a:r>
          </a:p>
        </p:txBody>
      </p:sp>
      <p:sp>
        <p:nvSpPr>
          <p:cNvPr id="32771" name="Arc 3"/>
          <p:cNvSpPr>
            <a:spLocks/>
          </p:cNvSpPr>
          <p:nvPr/>
        </p:nvSpPr>
        <p:spPr bwMode="auto">
          <a:xfrm rot="16022843" flipV="1">
            <a:off x="4842691" y="2169614"/>
            <a:ext cx="914400" cy="7239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en-GB"/>
          </a:p>
        </p:txBody>
      </p:sp>
      <p:sp>
        <p:nvSpPr>
          <p:cNvPr id="32772" name="Arc 4"/>
          <p:cNvSpPr>
            <a:spLocks/>
          </p:cNvSpPr>
          <p:nvPr/>
        </p:nvSpPr>
        <p:spPr bwMode="auto">
          <a:xfrm rot="4759072" flipV="1">
            <a:off x="6215248" y="4858345"/>
            <a:ext cx="914400" cy="5715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GB"/>
          </a:p>
        </p:txBody>
      </p:sp>
      <p:sp>
        <p:nvSpPr>
          <p:cNvPr id="32773" name="Arc 5"/>
          <p:cNvSpPr>
            <a:spLocks/>
          </p:cNvSpPr>
          <p:nvPr/>
        </p:nvSpPr>
        <p:spPr bwMode="auto">
          <a:xfrm rot="16401491" flipH="1" flipV="1">
            <a:off x="4673115" y="4790690"/>
            <a:ext cx="762000" cy="6127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en-GB"/>
          </a:p>
        </p:txBody>
      </p:sp>
      <p:sp>
        <p:nvSpPr>
          <p:cNvPr id="32774" name="Arc 6"/>
          <p:cNvSpPr>
            <a:spLocks/>
          </p:cNvSpPr>
          <p:nvPr/>
        </p:nvSpPr>
        <p:spPr bwMode="auto">
          <a:xfrm rot="5509523" flipH="1" flipV="1">
            <a:off x="6069013" y="2232025"/>
            <a:ext cx="914400" cy="7239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vert="eaVert" wrap="none" anchor="ctr"/>
          <a:lstStyle/>
          <a:p>
            <a:endParaRPr lang="en-GB"/>
          </a:p>
        </p:txBody>
      </p:sp>
      <p:sp>
        <p:nvSpPr>
          <p:cNvPr id="32775" name="Text Box 7"/>
          <p:cNvSpPr txBox="1">
            <a:spLocks noChangeArrowheads="1"/>
          </p:cNvSpPr>
          <p:nvPr/>
        </p:nvSpPr>
        <p:spPr bwMode="auto">
          <a:xfrm>
            <a:off x="3269078" y="1445726"/>
            <a:ext cx="1464002"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1pPr>
            <a:lvl2pPr marL="37931725" indent="-37474525">
              <a:spcBef>
                <a:spcPct val="20000"/>
              </a:spcBef>
              <a:buFont typeface="Arial" panose="020B0604020202020204" pitchFamily="34" charset="0"/>
              <a:buChar char="–"/>
              <a:defRPr sz="28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2pPr>
            <a:lvl3pPr marL="1143000" indent="-228600">
              <a:spcBef>
                <a:spcPct val="20000"/>
              </a:spcBef>
              <a:buFont typeface="Arial" panose="020B0604020202020204" pitchFamily="34" charset="0"/>
              <a:buChar char="•"/>
              <a:defRPr sz="24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3pPr>
            <a:lvl4pPr marL="16002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4pPr>
            <a:lvl5pPr marL="20574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9pPr>
          </a:lstStyle>
          <a:p>
            <a:pPr algn="ctr" eaLnBrk="1" hangingPunct="1">
              <a:spcBef>
                <a:spcPct val="0"/>
              </a:spcBef>
              <a:buFontTx/>
              <a:buNone/>
            </a:pPr>
            <a:r>
              <a:rPr lang="en-US" altLang="en-US" sz="1500" dirty="0">
                <a:solidFill>
                  <a:schemeClr val="tx1"/>
                </a:solidFill>
                <a:ea typeface="ＭＳ Ｐゴシック" panose="020B0600070205080204" pitchFamily="34" charset="-128"/>
              </a:rPr>
              <a:t>Observations </a:t>
            </a:r>
          </a:p>
          <a:p>
            <a:pPr algn="ctr" eaLnBrk="1" hangingPunct="1">
              <a:spcBef>
                <a:spcPct val="0"/>
              </a:spcBef>
              <a:buFontTx/>
              <a:buNone/>
            </a:pPr>
            <a:r>
              <a:rPr lang="en-US" altLang="en-US" sz="1500" dirty="0">
                <a:solidFill>
                  <a:schemeClr val="tx1"/>
                </a:solidFill>
                <a:ea typeface="ＭＳ Ｐゴシック" panose="020B0600070205080204" pitchFamily="34" charset="-128"/>
              </a:rPr>
              <a:t>in </a:t>
            </a:r>
            <a:r>
              <a:rPr lang="en-US" altLang="en-US" sz="1500" dirty="0" smtClean="0">
                <a:solidFill>
                  <a:schemeClr val="tx1"/>
                </a:solidFill>
                <a:ea typeface="ＭＳ Ｐゴシック" panose="020B0600070205080204" pitchFamily="34" charset="-128"/>
              </a:rPr>
              <a:t>Setting &amp; on Seesaw</a:t>
            </a:r>
            <a:endParaRPr lang="en-US" altLang="en-US" sz="1500" dirty="0">
              <a:solidFill>
                <a:schemeClr val="tx1"/>
              </a:solidFill>
              <a:ea typeface="ＭＳ Ｐゴシック" panose="020B0600070205080204" pitchFamily="34" charset="-128"/>
            </a:endParaRPr>
          </a:p>
        </p:txBody>
      </p:sp>
      <p:sp>
        <p:nvSpPr>
          <p:cNvPr id="32776" name="Arc 8"/>
          <p:cNvSpPr>
            <a:spLocks/>
          </p:cNvSpPr>
          <p:nvPr/>
        </p:nvSpPr>
        <p:spPr bwMode="auto">
          <a:xfrm flipH="1">
            <a:off x="2610939" y="1921964"/>
            <a:ext cx="609600" cy="1219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2777" name="Text Box 9"/>
          <p:cNvSpPr txBox="1">
            <a:spLocks noChangeArrowheads="1"/>
          </p:cNvSpPr>
          <p:nvPr/>
        </p:nvSpPr>
        <p:spPr bwMode="auto">
          <a:xfrm>
            <a:off x="1804346" y="3109925"/>
            <a:ext cx="176795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1pPr>
            <a:lvl2pPr marL="37931725" indent="-37474525">
              <a:spcBef>
                <a:spcPct val="20000"/>
              </a:spcBef>
              <a:buFont typeface="Arial" panose="020B0604020202020204" pitchFamily="34" charset="0"/>
              <a:buChar char="–"/>
              <a:defRPr sz="28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2pPr>
            <a:lvl3pPr marL="1143000" indent="-228600">
              <a:spcBef>
                <a:spcPct val="20000"/>
              </a:spcBef>
              <a:buFont typeface="Arial" panose="020B0604020202020204" pitchFamily="34" charset="0"/>
              <a:buChar char="•"/>
              <a:defRPr sz="24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3pPr>
            <a:lvl4pPr marL="16002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4pPr>
            <a:lvl5pPr marL="20574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9pPr>
          </a:lstStyle>
          <a:p>
            <a:pPr algn="ctr" eaLnBrk="1" hangingPunct="1">
              <a:spcBef>
                <a:spcPct val="0"/>
              </a:spcBef>
              <a:buFontTx/>
              <a:buNone/>
            </a:pPr>
            <a:r>
              <a:rPr lang="en-US" altLang="en-US" sz="1500" dirty="0" smtClean="0">
                <a:solidFill>
                  <a:schemeClr val="tx1"/>
                </a:solidFill>
                <a:ea typeface="ＭＳ Ｐゴシック" panose="020B0600070205080204" pitchFamily="34" charset="-128"/>
              </a:rPr>
              <a:t>EYP’s </a:t>
            </a:r>
            <a:r>
              <a:rPr lang="en-US" altLang="en-US" sz="1500" dirty="0">
                <a:solidFill>
                  <a:schemeClr val="tx1"/>
                </a:solidFill>
                <a:ea typeface="ＭＳ Ｐゴシック" panose="020B0600070205080204" pitchFamily="34" charset="-128"/>
              </a:rPr>
              <a:t>Feedback </a:t>
            </a:r>
          </a:p>
          <a:p>
            <a:pPr algn="ctr">
              <a:spcBef>
                <a:spcPct val="0"/>
              </a:spcBef>
              <a:buNone/>
            </a:pPr>
            <a:r>
              <a:rPr lang="en-US" altLang="en-US" sz="1500" dirty="0">
                <a:solidFill>
                  <a:schemeClr val="tx1"/>
                </a:solidFill>
                <a:ea typeface="ＭＳ Ｐゴシック" panose="020B0600070205080204" pitchFamily="34" charset="-128"/>
              </a:rPr>
              <a:t>to </a:t>
            </a:r>
            <a:r>
              <a:rPr lang="en-US" altLang="en-US" sz="1500" dirty="0" smtClean="0">
                <a:solidFill>
                  <a:schemeClr val="tx1"/>
                </a:solidFill>
                <a:ea typeface="ＭＳ Ｐゴシック" panose="020B0600070205080204" pitchFamily="34" charset="-128"/>
              </a:rPr>
              <a:t>Parents </a:t>
            </a:r>
            <a:r>
              <a:rPr lang="en-US" altLang="en-US" sz="1500" dirty="0">
                <a:solidFill>
                  <a:schemeClr val="tx1"/>
                </a:solidFill>
                <a:ea typeface="ＭＳ Ｐゴシック" panose="020B0600070205080204" pitchFamily="34" charset="-128"/>
              </a:rPr>
              <a:t>shared at pick up/drop off &amp; on seesaw</a:t>
            </a:r>
          </a:p>
          <a:p>
            <a:pPr algn="ctr" eaLnBrk="1" hangingPunct="1">
              <a:spcBef>
                <a:spcPct val="0"/>
              </a:spcBef>
              <a:buFontTx/>
              <a:buNone/>
            </a:pPr>
            <a:endParaRPr lang="en-US" altLang="en-US" sz="1500" dirty="0">
              <a:solidFill>
                <a:schemeClr val="tx1"/>
              </a:solidFill>
              <a:ea typeface="ＭＳ Ｐゴシック" panose="020B0600070205080204" pitchFamily="34" charset="-128"/>
            </a:endParaRPr>
          </a:p>
        </p:txBody>
      </p:sp>
      <p:sp>
        <p:nvSpPr>
          <p:cNvPr id="32778" name="Text Box 10"/>
          <p:cNvSpPr txBox="1">
            <a:spLocks noChangeArrowheads="1"/>
          </p:cNvSpPr>
          <p:nvPr/>
        </p:nvSpPr>
        <p:spPr bwMode="auto">
          <a:xfrm>
            <a:off x="3355840" y="4792259"/>
            <a:ext cx="1242426"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1pPr>
            <a:lvl2pPr marL="37931725" indent="-37474525">
              <a:spcBef>
                <a:spcPct val="20000"/>
              </a:spcBef>
              <a:buFont typeface="Arial" panose="020B0604020202020204" pitchFamily="34" charset="0"/>
              <a:buChar char="–"/>
              <a:defRPr sz="28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2pPr>
            <a:lvl3pPr marL="1143000" indent="-228600">
              <a:spcBef>
                <a:spcPct val="20000"/>
              </a:spcBef>
              <a:buFont typeface="Arial" panose="020B0604020202020204" pitchFamily="34" charset="0"/>
              <a:buChar char="•"/>
              <a:defRPr sz="24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3pPr>
            <a:lvl4pPr marL="16002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4pPr>
            <a:lvl5pPr marL="20574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9pPr>
          </a:lstStyle>
          <a:p>
            <a:pPr algn="ctr" eaLnBrk="1" hangingPunct="1">
              <a:spcBef>
                <a:spcPct val="0"/>
              </a:spcBef>
              <a:buFontTx/>
              <a:buNone/>
            </a:pPr>
            <a:r>
              <a:rPr lang="en-US" altLang="en-US" sz="1500" dirty="0">
                <a:solidFill>
                  <a:schemeClr val="tx1"/>
                </a:solidFill>
                <a:ea typeface="ＭＳ Ｐゴシック" panose="020B0600070205080204" pitchFamily="34" charset="-128"/>
              </a:rPr>
              <a:t>Provision in</a:t>
            </a:r>
          </a:p>
          <a:p>
            <a:pPr algn="ctr" eaLnBrk="1" hangingPunct="1">
              <a:spcBef>
                <a:spcPct val="0"/>
              </a:spcBef>
              <a:buFontTx/>
              <a:buNone/>
            </a:pPr>
            <a:r>
              <a:rPr lang="en-US" altLang="en-US" sz="1500" dirty="0" smtClean="0">
                <a:solidFill>
                  <a:schemeClr val="tx1"/>
                </a:solidFill>
                <a:ea typeface="ＭＳ Ｐゴシック" panose="020B0600070205080204" pitchFamily="34" charset="-128"/>
              </a:rPr>
              <a:t>Home to extend learning &amp; experience from Seesaw</a:t>
            </a:r>
            <a:endParaRPr lang="en-US" altLang="en-US" sz="1500" dirty="0">
              <a:solidFill>
                <a:schemeClr val="tx1"/>
              </a:solidFill>
              <a:ea typeface="ＭＳ Ｐゴシック" panose="020B0600070205080204" pitchFamily="34" charset="-128"/>
            </a:endParaRPr>
          </a:p>
        </p:txBody>
      </p:sp>
      <p:sp>
        <p:nvSpPr>
          <p:cNvPr id="32779" name="Arc 11"/>
          <p:cNvSpPr>
            <a:spLocks/>
          </p:cNvSpPr>
          <p:nvPr/>
        </p:nvSpPr>
        <p:spPr bwMode="auto">
          <a:xfrm flipH="1" flipV="1">
            <a:off x="2536021" y="4357094"/>
            <a:ext cx="692150" cy="10668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GB"/>
          </a:p>
        </p:txBody>
      </p:sp>
      <p:sp>
        <p:nvSpPr>
          <p:cNvPr id="32780" name="Text Box 12"/>
          <p:cNvSpPr txBox="1">
            <a:spLocks noChangeArrowheads="1"/>
          </p:cNvSpPr>
          <p:nvPr/>
        </p:nvSpPr>
        <p:spPr bwMode="auto">
          <a:xfrm>
            <a:off x="6787684" y="1656025"/>
            <a:ext cx="202487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1pPr>
            <a:lvl2pPr marL="37931725" indent="-37474525">
              <a:spcBef>
                <a:spcPct val="20000"/>
              </a:spcBef>
              <a:buFont typeface="Arial" panose="020B0604020202020204" pitchFamily="34" charset="0"/>
              <a:buChar char="–"/>
              <a:defRPr sz="28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2pPr>
            <a:lvl3pPr marL="1143000" indent="-228600">
              <a:spcBef>
                <a:spcPct val="20000"/>
              </a:spcBef>
              <a:buFont typeface="Arial" panose="020B0604020202020204" pitchFamily="34" charset="0"/>
              <a:buChar char="•"/>
              <a:defRPr sz="24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3pPr>
            <a:lvl4pPr marL="16002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4pPr>
            <a:lvl5pPr marL="20574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9pPr>
          </a:lstStyle>
          <a:p>
            <a:pPr algn="ctr" eaLnBrk="1" hangingPunct="1">
              <a:spcBef>
                <a:spcPct val="0"/>
              </a:spcBef>
              <a:buFontTx/>
              <a:buNone/>
            </a:pPr>
            <a:r>
              <a:rPr lang="en-US" altLang="en-US" sz="1500" dirty="0" smtClean="0">
                <a:solidFill>
                  <a:schemeClr val="tx1"/>
                </a:solidFill>
                <a:ea typeface="ＭＳ Ｐゴシック" panose="020B0600070205080204" pitchFamily="34" charset="-128"/>
              </a:rPr>
              <a:t>Experiences &amp; Observations </a:t>
            </a:r>
            <a:endParaRPr lang="en-US" altLang="en-US" sz="1500" dirty="0">
              <a:solidFill>
                <a:schemeClr val="tx1"/>
              </a:solidFill>
              <a:ea typeface="ＭＳ Ｐゴシック" panose="020B0600070205080204" pitchFamily="34" charset="-128"/>
            </a:endParaRPr>
          </a:p>
          <a:p>
            <a:pPr algn="ctr" eaLnBrk="1" hangingPunct="1">
              <a:spcBef>
                <a:spcPct val="0"/>
              </a:spcBef>
              <a:buFontTx/>
              <a:buNone/>
            </a:pPr>
            <a:r>
              <a:rPr lang="en-US" altLang="en-US" sz="1500" dirty="0">
                <a:solidFill>
                  <a:schemeClr val="tx1"/>
                </a:solidFill>
                <a:ea typeface="ＭＳ Ｐゴシック" panose="020B0600070205080204" pitchFamily="34" charset="-128"/>
              </a:rPr>
              <a:t>At Home</a:t>
            </a:r>
          </a:p>
        </p:txBody>
      </p:sp>
      <p:sp>
        <p:nvSpPr>
          <p:cNvPr id="32781" name="Arc 13"/>
          <p:cNvSpPr>
            <a:spLocks/>
          </p:cNvSpPr>
          <p:nvPr/>
        </p:nvSpPr>
        <p:spPr bwMode="auto">
          <a:xfrm>
            <a:off x="8755395" y="2099449"/>
            <a:ext cx="609600" cy="1219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2782" name="Text Box 14"/>
          <p:cNvSpPr txBox="1">
            <a:spLocks noChangeArrowheads="1"/>
          </p:cNvSpPr>
          <p:nvPr/>
        </p:nvSpPr>
        <p:spPr bwMode="auto">
          <a:xfrm>
            <a:off x="7201304" y="4761984"/>
            <a:ext cx="148359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1pPr>
            <a:lvl2pPr marL="37931725" indent="-37474525">
              <a:spcBef>
                <a:spcPct val="20000"/>
              </a:spcBef>
              <a:buFont typeface="Arial" panose="020B0604020202020204" pitchFamily="34" charset="0"/>
              <a:buChar char="–"/>
              <a:defRPr sz="28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2pPr>
            <a:lvl3pPr marL="1143000" indent="-228600">
              <a:spcBef>
                <a:spcPct val="20000"/>
              </a:spcBef>
              <a:buFont typeface="Arial" panose="020B0604020202020204" pitchFamily="34" charset="0"/>
              <a:buChar char="•"/>
              <a:defRPr sz="24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3pPr>
            <a:lvl4pPr marL="16002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4pPr>
            <a:lvl5pPr marL="20574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9pPr>
          </a:lstStyle>
          <a:p>
            <a:pPr algn="ctr" eaLnBrk="1" hangingPunct="1">
              <a:spcBef>
                <a:spcPct val="0"/>
              </a:spcBef>
              <a:buFontTx/>
              <a:buNone/>
            </a:pPr>
            <a:r>
              <a:rPr lang="en-US" altLang="en-US" sz="1500" dirty="0" smtClean="0">
                <a:solidFill>
                  <a:schemeClr val="tx1"/>
                </a:solidFill>
                <a:ea typeface="ＭＳ Ｐゴシック" panose="020B0600070205080204" pitchFamily="34" charset="-128"/>
              </a:rPr>
              <a:t>Learning responded to in setting provision &amp; on seesaw </a:t>
            </a:r>
          </a:p>
          <a:p>
            <a:pPr algn="ctr" eaLnBrk="1" hangingPunct="1">
              <a:spcBef>
                <a:spcPct val="0"/>
              </a:spcBef>
              <a:buFontTx/>
              <a:buNone/>
            </a:pPr>
            <a:endParaRPr lang="en-US" altLang="en-US" sz="1500" dirty="0">
              <a:solidFill>
                <a:schemeClr val="tx1"/>
              </a:solidFill>
              <a:ea typeface="ＭＳ Ｐゴシック" panose="020B0600070205080204" pitchFamily="34" charset="-128"/>
            </a:endParaRPr>
          </a:p>
        </p:txBody>
      </p:sp>
      <p:sp>
        <p:nvSpPr>
          <p:cNvPr id="32783" name="Text Box 15"/>
          <p:cNvSpPr txBox="1">
            <a:spLocks noChangeArrowheads="1"/>
          </p:cNvSpPr>
          <p:nvPr/>
        </p:nvSpPr>
        <p:spPr bwMode="auto">
          <a:xfrm>
            <a:off x="8505087" y="3369658"/>
            <a:ext cx="216767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1pPr>
            <a:lvl2pPr marL="37931725" indent="-37474525">
              <a:spcBef>
                <a:spcPct val="20000"/>
              </a:spcBef>
              <a:buFont typeface="Arial" panose="020B0604020202020204" pitchFamily="34" charset="0"/>
              <a:buChar char="–"/>
              <a:defRPr sz="28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2pPr>
            <a:lvl3pPr marL="1143000" indent="-228600">
              <a:spcBef>
                <a:spcPct val="20000"/>
              </a:spcBef>
              <a:buFont typeface="Arial" panose="020B0604020202020204" pitchFamily="34" charset="0"/>
              <a:buChar char="•"/>
              <a:defRPr sz="24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3pPr>
            <a:lvl4pPr marL="16002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4pPr>
            <a:lvl5pPr marL="20574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9pPr>
          </a:lstStyle>
          <a:p>
            <a:pPr algn="ctr" eaLnBrk="1" hangingPunct="1">
              <a:spcBef>
                <a:spcPct val="0"/>
              </a:spcBef>
              <a:buFontTx/>
              <a:buNone/>
            </a:pPr>
            <a:r>
              <a:rPr lang="en-US" altLang="en-US" sz="1500" dirty="0">
                <a:solidFill>
                  <a:schemeClr val="tx1"/>
                </a:solidFill>
                <a:ea typeface="ＭＳ Ｐゴシック" panose="020B0600070205080204" pitchFamily="34" charset="-128"/>
              </a:rPr>
              <a:t>Parents Feedback </a:t>
            </a:r>
          </a:p>
          <a:p>
            <a:pPr algn="ctr" eaLnBrk="1" hangingPunct="1">
              <a:spcBef>
                <a:spcPct val="0"/>
              </a:spcBef>
              <a:buFontTx/>
              <a:buNone/>
            </a:pPr>
            <a:r>
              <a:rPr lang="en-US" altLang="en-US" sz="1500" dirty="0">
                <a:solidFill>
                  <a:schemeClr val="tx1"/>
                </a:solidFill>
                <a:ea typeface="ＭＳ Ｐゴシック" panose="020B0600070205080204" pitchFamily="34" charset="-128"/>
              </a:rPr>
              <a:t>to </a:t>
            </a:r>
            <a:r>
              <a:rPr lang="en-US" altLang="en-US" sz="1500" dirty="0" smtClean="0">
                <a:solidFill>
                  <a:schemeClr val="tx1"/>
                </a:solidFill>
                <a:ea typeface="ＭＳ Ｐゴシック" panose="020B0600070205080204" pitchFamily="34" charset="-128"/>
              </a:rPr>
              <a:t>EYP’s at pick up/drop off &amp; through Seesaw</a:t>
            </a:r>
            <a:endParaRPr lang="en-US" altLang="en-US" sz="1500" dirty="0">
              <a:solidFill>
                <a:schemeClr val="tx1"/>
              </a:solidFill>
              <a:ea typeface="ＭＳ Ｐゴシック" panose="020B0600070205080204" pitchFamily="34" charset="-128"/>
            </a:endParaRPr>
          </a:p>
        </p:txBody>
      </p:sp>
      <p:sp>
        <p:nvSpPr>
          <p:cNvPr id="32784" name="Arc 16"/>
          <p:cNvSpPr>
            <a:spLocks/>
          </p:cNvSpPr>
          <p:nvPr/>
        </p:nvSpPr>
        <p:spPr bwMode="auto">
          <a:xfrm flipV="1">
            <a:off x="8812563" y="4357094"/>
            <a:ext cx="625475" cy="10668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2785" name="Text Box 17"/>
          <p:cNvSpPr txBox="1">
            <a:spLocks noChangeArrowheads="1"/>
          </p:cNvSpPr>
          <p:nvPr/>
        </p:nvSpPr>
        <p:spPr bwMode="auto">
          <a:xfrm>
            <a:off x="3739632" y="376238"/>
            <a:ext cx="43428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1pPr>
            <a:lvl2pPr marL="37931725" indent="-37474525">
              <a:spcBef>
                <a:spcPct val="20000"/>
              </a:spcBef>
              <a:buFont typeface="Arial" panose="020B0604020202020204" pitchFamily="34" charset="0"/>
              <a:buChar char="–"/>
              <a:defRPr sz="28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2pPr>
            <a:lvl3pPr marL="1143000" indent="-228600">
              <a:spcBef>
                <a:spcPct val="20000"/>
              </a:spcBef>
              <a:buFont typeface="Arial" panose="020B0604020202020204" pitchFamily="34" charset="0"/>
              <a:buChar char="•"/>
              <a:defRPr sz="24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3pPr>
            <a:lvl4pPr marL="16002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4pPr>
            <a:lvl5pPr marL="2057400" indent="-228600">
              <a:spcBef>
                <a:spcPct val="20000"/>
              </a:spcBef>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355C81"/>
                </a:solidFill>
                <a:latin typeface="Century Gothic" panose="020B0502020202020204" pitchFamily="34" charset="0"/>
                <a:ea typeface="Century Gothic" panose="020B0502020202020204" pitchFamily="34" charset="0"/>
                <a:cs typeface="Century Gothic" panose="020B0502020202020204" pitchFamily="34" charset="0"/>
              </a:defRPr>
            </a:lvl9pPr>
          </a:lstStyle>
          <a:p>
            <a:pPr algn="ctr" eaLnBrk="1" hangingPunct="1">
              <a:spcBef>
                <a:spcPct val="0"/>
              </a:spcBef>
              <a:buFontTx/>
              <a:buNone/>
            </a:pPr>
            <a:r>
              <a:rPr lang="en-US" altLang="en-US" sz="2800" b="1" dirty="0">
                <a:solidFill>
                  <a:schemeClr val="tx1"/>
                </a:solidFill>
                <a:ea typeface="ＭＳ Ｐゴシック" panose="020B0600070205080204" pitchFamily="34" charset="-128"/>
              </a:rPr>
              <a:t>The </a:t>
            </a:r>
            <a:r>
              <a:rPr lang="en-US" altLang="en-US" sz="2800" b="1" dirty="0" smtClean="0">
                <a:solidFill>
                  <a:schemeClr val="tx1"/>
                </a:solidFill>
                <a:ea typeface="ＭＳ Ｐゴシック" panose="020B0600070205080204" pitchFamily="34" charset="-128"/>
              </a:rPr>
              <a:t>Burnbrae Early </a:t>
            </a:r>
            <a:r>
              <a:rPr lang="en-US" altLang="en-US" sz="2800" b="1" dirty="0">
                <a:solidFill>
                  <a:schemeClr val="tx1"/>
                </a:solidFill>
                <a:ea typeface="ＭＳ Ｐゴシック" panose="020B0600070205080204" pitchFamily="34" charset="-128"/>
              </a:rPr>
              <a:t>Loop</a:t>
            </a:r>
          </a:p>
        </p:txBody>
      </p:sp>
    </p:spTree>
    <p:extLst>
      <p:ext uri="{BB962C8B-B14F-4D97-AF65-F5344CB8AC3E}">
        <p14:creationId xmlns:p14="http://schemas.microsoft.com/office/powerpoint/2010/main" val="2326839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Impact</a:t>
            </a:r>
            <a:endParaRPr lang="en-GB" dirty="0"/>
          </a:p>
        </p:txBody>
      </p:sp>
      <p:sp>
        <p:nvSpPr>
          <p:cNvPr id="3" name="Content Placeholder 2"/>
          <p:cNvSpPr>
            <a:spLocks noGrp="1"/>
          </p:cNvSpPr>
          <p:nvPr>
            <p:ph idx="1"/>
          </p:nvPr>
        </p:nvSpPr>
        <p:spPr>
          <a:xfrm>
            <a:off x="2589212" y="1354667"/>
            <a:ext cx="4951766" cy="5503333"/>
          </a:xfrm>
        </p:spPr>
        <p:txBody>
          <a:bodyPr>
            <a:normAutofit/>
          </a:bodyPr>
          <a:lstStyle/>
          <a:p>
            <a:r>
              <a:rPr lang="en-GB" dirty="0"/>
              <a:t>Link between home learning and in </a:t>
            </a:r>
            <a:r>
              <a:rPr lang="en-GB" dirty="0" smtClean="0"/>
              <a:t>nursery through shared planning; EYP’s in setting supporting children to access Seesaw on smart board, </a:t>
            </a:r>
            <a:r>
              <a:rPr lang="en-GB" dirty="0" err="1" smtClean="0"/>
              <a:t>Floorbook</a:t>
            </a:r>
            <a:r>
              <a:rPr lang="en-GB" dirty="0" smtClean="0"/>
              <a:t>, leaning overview shared at beginning of week</a:t>
            </a:r>
          </a:p>
          <a:p>
            <a:r>
              <a:rPr lang="en-GB" dirty="0" smtClean="0"/>
              <a:t>Leading questions invite families to share their interactions with the learning</a:t>
            </a:r>
          </a:p>
          <a:p>
            <a:r>
              <a:rPr lang="en-GB" dirty="0" smtClean="0"/>
              <a:t>Encouraging use of voice notes</a:t>
            </a:r>
          </a:p>
          <a:p>
            <a:r>
              <a:rPr lang="en-GB" dirty="0" smtClean="0"/>
              <a:t>Staff rota to ensure that all learning shared is responded to and valued</a:t>
            </a:r>
          </a:p>
          <a:p>
            <a:r>
              <a:rPr lang="en-GB" dirty="0" smtClean="0"/>
              <a:t>Tailored responses from EYP’s to children and families</a:t>
            </a:r>
          </a:p>
          <a:p>
            <a:r>
              <a:rPr lang="en-GB" dirty="0" smtClean="0"/>
              <a:t>Individual dialogue in response to children's learning</a:t>
            </a:r>
            <a:endParaRPr lang="en-GB" dirty="0"/>
          </a:p>
          <a:p>
            <a:endParaRPr lang="en-GB"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86762" y="1813810"/>
            <a:ext cx="2700338" cy="3204500"/>
          </a:xfrm>
          <a:prstGeom prst="rect">
            <a:avLst/>
          </a:prstGeom>
          <a:effectLst>
            <a:glow rad="127000">
              <a:schemeClr val="accent1">
                <a:alpha val="97000"/>
              </a:schemeClr>
            </a:glow>
          </a:effectLst>
        </p:spPr>
      </p:pic>
      <p:sp>
        <p:nvSpPr>
          <p:cNvPr id="5" name="TextBox 4"/>
          <p:cNvSpPr txBox="1"/>
          <p:nvPr/>
        </p:nvSpPr>
        <p:spPr>
          <a:xfrm>
            <a:off x="8258175" y="5357812"/>
            <a:ext cx="3132137" cy="646331"/>
          </a:xfrm>
          <a:prstGeom prst="rect">
            <a:avLst/>
          </a:prstGeom>
          <a:noFill/>
        </p:spPr>
        <p:txBody>
          <a:bodyPr wrap="square" rtlCol="0">
            <a:spAutoFit/>
          </a:bodyPr>
          <a:lstStyle/>
          <a:p>
            <a:r>
              <a:rPr lang="en-GB" b="1" dirty="0" smtClean="0"/>
              <a:t>Highlighting the learning when responding</a:t>
            </a:r>
            <a:r>
              <a:rPr lang="en-GB" dirty="0" smtClean="0"/>
              <a:t>.</a:t>
            </a:r>
            <a:endParaRPr lang="en-GB" dirty="0"/>
          </a:p>
        </p:txBody>
      </p:sp>
    </p:spTree>
    <p:extLst>
      <p:ext uri="{BB962C8B-B14F-4D97-AF65-F5344CB8AC3E}">
        <p14:creationId xmlns:p14="http://schemas.microsoft.com/office/powerpoint/2010/main" val="2919245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1662</TotalTime>
  <Words>2361</Words>
  <Application>Microsoft Office PowerPoint</Application>
  <PresentationFormat>Widescreen</PresentationFormat>
  <Paragraphs>176</Paragraphs>
  <Slides>26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Ｐゴシック</vt:lpstr>
      <vt:lpstr>Arial</vt:lpstr>
      <vt:lpstr>Calibri</vt:lpstr>
      <vt:lpstr>Century Gothic</vt:lpstr>
      <vt:lpstr>Helvetica</vt:lpstr>
      <vt:lpstr>Wingdings 3</vt:lpstr>
      <vt:lpstr>Wisp</vt:lpstr>
      <vt:lpstr>Early learning experiences which reflect the principles of Curriculum for Excellence   Burnbrae Early, Midlothian Council  </vt:lpstr>
      <vt:lpstr>Burnbrae Early</vt:lpstr>
      <vt:lpstr>Accessible</vt:lpstr>
      <vt:lpstr>Our Impact</vt:lpstr>
      <vt:lpstr>Relevant</vt:lpstr>
      <vt:lpstr>Our Impact</vt:lpstr>
      <vt:lpstr>Burnbrae Early Ethos</vt:lpstr>
      <vt:lpstr>PowerPoint Presentation</vt:lpstr>
      <vt:lpstr>Our Impact</vt:lpstr>
      <vt:lpstr>Responsive</vt:lpstr>
      <vt:lpstr>Our Impact </vt:lpstr>
      <vt:lpstr>Expectation</vt:lpstr>
      <vt:lpstr>Our Impact</vt:lpstr>
      <vt:lpstr>Interactive</vt:lpstr>
      <vt:lpstr>Our Impact</vt:lpstr>
      <vt:lpstr>Songs, Rhymes</vt:lpstr>
      <vt:lpstr>Our Impact</vt:lpstr>
      <vt:lpstr>Digital Literacy Action Plan</vt:lpstr>
      <vt:lpstr>Our Impact</vt:lpstr>
      <vt:lpstr>Our Feedback</vt:lpstr>
      <vt:lpstr>Family Engagement</vt:lpstr>
      <vt:lpstr>Parent’s Voice – Chestnut Room</vt:lpstr>
      <vt:lpstr>Parent’s Voice – Oak Room</vt:lpstr>
      <vt:lpstr>Parent’s Voice – Rowan Room</vt:lpstr>
      <vt:lpstr>The Way Forward…</vt:lpstr>
      <vt:lpstr>The Way Forward…</vt:lpstr>
    </vt:vector>
  </TitlesOfParts>
  <Company>Midlothian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Burnbrae Early</dc:title>
  <dc:creator>Sharyn McKenzie</dc:creator>
  <cp:lastModifiedBy>Stevenson J (Jeremy)</cp:lastModifiedBy>
  <cp:revision>69</cp:revision>
  <dcterms:created xsi:type="dcterms:W3CDTF">2021-01-21T14:43:10Z</dcterms:created>
  <dcterms:modified xsi:type="dcterms:W3CDTF">2021-03-19T10:52:22Z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786234003</vt:i4>
  </property>
  <property fmtid="{D5CDD505-2E9C-101B-9397-08002B2CF9AE}" pid="3" name="_NewReviewCycle">
    <vt:lpwstr/>
  </property>
  <property fmtid="{D5CDD505-2E9C-101B-9397-08002B2CF9AE}" pid="4" name="_EmailSubject">
    <vt:lpwstr>Burnbrae early Home Learning impact</vt:lpwstr>
  </property>
  <property fmtid="{D5CDD505-2E9C-101B-9397-08002B2CF9AE}" pid="5" name="_AuthorEmail">
    <vt:lpwstr>Sharyn.McKenzie@midlothian.gov.uk</vt:lpwstr>
  </property>
  <property fmtid="{D5CDD505-2E9C-101B-9397-08002B2CF9AE}" pid="6" name="_AuthorEmailDisplayName">
    <vt:lpwstr>Sharyn McKenzie</vt:lpwstr>
  </property>
</Properties>
</file>