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6" r:id="rId7"/>
    <p:sldId id="267" r:id="rId8"/>
    <p:sldId id="268" r:id="rId9"/>
    <p:sldId id="264" r:id="rId10"/>
    <p:sldId id="265" r:id="rId1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0"/>
  </p:normalViewPr>
  <p:slideViewPr>
    <p:cSldViewPr snapToGrid="0" snapToObjects="1">
      <p:cViewPr varScale="1">
        <p:scale>
          <a:sx n="78" d="100"/>
          <a:sy n="78" d="100"/>
        </p:scale>
        <p:origin x="3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1143000" y="685800"/>
            <a:ext cx="4572000" cy="3429000"/>
          </a:xfrm>
          <a:prstGeom prst="rect">
            <a:avLst/>
          </a:prstGeom>
        </p:spPr>
        <p:txBody>
          <a:bodyPr/>
          <a:lstStyle/>
          <a:p>
            <a:endParaRPr/>
          </a:p>
        </p:txBody>
      </p:sp>
      <p:sp>
        <p:nvSpPr>
          <p:cNvPr id="114" name="Shape 11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noRot="1" noChangeAspect="1"/>
          </p:cNvSpPr>
          <p:nvPr>
            <p:ph type="sldImg"/>
          </p:nvPr>
        </p:nvSpPr>
        <p:spPr>
          <a:xfrm>
            <a:off x="381000" y="685800"/>
            <a:ext cx="6096000" cy="3429000"/>
          </a:xfrm>
          <a:prstGeom prst="rect">
            <a:avLst/>
          </a:prstGeom>
        </p:spPr>
        <p:txBody>
          <a:bodyPr/>
          <a:lstStyle/>
          <a:p>
            <a:endParaRPr/>
          </a:p>
        </p:txBody>
      </p:sp>
      <p:sp>
        <p:nvSpPr>
          <p:cNvPr id="122" name="Shape 122"/>
          <p:cNvSpPr>
            <a:spLocks noGrp="1"/>
          </p:cNvSpPr>
          <p:nvPr>
            <p:ph type="body" sz="quarter" idx="1"/>
          </p:nvPr>
        </p:nvSpPr>
        <p:spPr>
          <a:prstGeom prst="rect">
            <a:avLst/>
          </a:prstGeom>
        </p:spPr>
        <p:txBody>
          <a:bodyPr/>
          <a:lstStyle/>
          <a:p>
            <a:r>
              <a:t>This is a front cover page and can only be used once. Use the corresponding </a:t>
            </a:r>
            <a:r>
              <a:rPr b="1"/>
              <a:t>green</a:t>
            </a:r>
            <a:r>
              <a:t> internal and back pages if you are using this page. You may add a title and a subtitle if needed only. Do not add anything else or move elements around.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noRot="1" noChangeAspect="1"/>
          </p:cNvSpPr>
          <p:nvPr>
            <p:ph type="sldImg"/>
          </p:nvPr>
        </p:nvSpPr>
        <p:spPr>
          <a:xfrm>
            <a:off x="381000" y="685800"/>
            <a:ext cx="6096000" cy="3429000"/>
          </a:xfrm>
          <a:prstGeom prst="rect">
            <a:avLst/>
          </a:prstGeom>
        </p:spPr>
        <p:txBody>
          <a:bodyPr/>
          <a:lstStyle/>
          <a:p>
            <a:endParaRPr/>
          </a:p>
        </p:txBody>
      </p:sp>
      <p:sp>
        <p:nvSpPr>
          <p:cNvPr id="135" name="Shape 135"/>
          <p:cNvSpPr>
            <a:spLocks noGrp="1"/>
          </p:cNvSpPr>
          <p:nvPr>
            <p:ph type="body" sz="quarter" idx="1"/>
          </p:nvPr>
        </p:nvSpPr>
        <p:spPr>
          <a:prstGeom prst="rect">
            <a:avLst/>
          </a:prstGeom>
        </p:spPr>
        <p:txBody>
          <a:bodyPr/>
          <a:lstStyle/>
          <a:p>
            <a:r>
              <a:t>This is an internal page in </a:t>
            </a:r>
            <a:r>
              <a:rPr b="1"/>
              <a:t>green</a:t>
            </a:r>
            <a:r>
              <a:t> and can be duplicated to create additional pages. Always keep the heading and footer as shown. Use the corresponding </a:t>
            </a:r>
            <a:r>
              <a:rPr b="1"/>
              <a:t>green</a:t>
            </a:r>
            <a:r>
              <a:t> front and back pages if you are using this page.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noRot="1" noChangeAspect="1"/>
          </p:cNvSpPr>
          <p:nvPr>
            <p:ph type="sldImg"/>
          </p:nvPr>
        </p:nvSpPr>
        <p:spPr>
          <a:xfrm>
            <a:off x="381000" y="685800"/>
            <a:ext cx="6096000" cy="3429000"/>
          </a:xfrm>
          <a:prstGeom prst="rect">
            <a:avLst/>
          </a:prstGeom>
        </p:spPr>
        <p:txBody>
          <a:bodyPr/>
          <a:lstStyle/>
          <a:p>
            <a:endParaRPr/>
          </a:p>
        </p:txBody>
      </p:sp>
      <p:sp>
        <p:nvSpPr>
          <p:cNvPr id="143" name="Shape 143"/>
          <p:cNvSpPr>
            <a:spLocks noGrp="1"/>
          </p:cNvSpPr>
          <p:nvPr>
            <p:ph type="body" sz="quarter" idx="1"/>
          </p:nvPr>
        </p:nvSpPr>
        <p:spPr>
          <a:prstGeom prst="rect">
            <a:avLst/>
          </a:prstGeom>
        </p:spPr>
        <p:txBody>
          <a:bodyPr/>
          <a:lstStyle/>
          <a:p>
            <a:r>
              <a:t>This is a front cover page and can only be used once. Use the corresponding </a:t>
            </a:r>
            <a:r>
              <a:rPr b="1"/>
              <a:t>blue</a:t>
            </a:r>
            <a:r>
              <a:t> internal and back pages if you are using this page. You may add a title and a subtitle if needed only. Do not add anything else or move elements around.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noRot="1" noChangeAspect="1"/>
          </p:cNvSpPr>
          <p:nvPr>
            <p:ph type="sldImg"/>
          </p:nvPr>
        </p:nvSpPr>
        <p:spPr>
          <a:xfrm>
            <a:off x="381000" y="685800"/>
            <a:ext cx="6096000" cy="3429000"/>
          </a:xfrm>
          <a:prstGeom prst="rect">
            <a:avLst/>
          </a:prstGeom>
        </p:spPr>
        <p:txBody>
          <a:bodyPr/>
          <a:lstStyle/>
          <a:p>
            <a:endParaRPr/>
          </a:p>
        </p:txBody>
      </p:sp>
      <p:sp>
        <p:nvSpPr>
          <p:cNvPr id="152" name="Shape 152"/>
          <p:cNvSpPr>
            <a:spLocks noGrp="1"/>
          </p:cNvSpPr>
          <p:nvPr>
            <p:ph type="body" sz="quarter" idx="1"/>
          </p:nvPr>
        </p:nvSpPr>
        <p:spPr>
          <a:prstGeom prst="rect">
            <a:avLst/>
          </a:prstGeom>
        </p:spPr>
        <p:txBody>
          <a:bodyPr/>
          <a:lstStyle/>
          <a:p>
            <a:r>
              <a:t>This is an internal page in </a:t>
            </a:r>
            <a:r>
              <a:rPr b="1"/>
              <a:t>blue</a:t>
            </a:r>
            <a:r>
              <a:t> and can be duplicated to create additional pages. Always keep the heading and footer as shown. Use the corresponding </a:t>
            </a:r>
            <a:r>
              <a:rPr b="1"/>
              <a:t>blue</a:t>
            </a:r>
            <a:r>
              <a:t> internal and back pages if you are using this page.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noRot="1" noChangeAspect="1"/>
          </p:cNvSpPr>
          <p:nvPr>
            <p:ph type="sldImg"/>
          </p:nvPr>
        </p:nvSpPr>
        <p:spPr>
          <a:xfrm>
            <a:off x="381000" y="685800"/>
            <a:ext cx="6096000" cy="3429000"/>
          </a:xfrm>
          <a:prstGeom prst="rect">
            <a:avLst/>
          </a:prstGeom>
        </p:spPr>
        <p:txBody>
          <a:bodyPr/>
          <a:lstStyle/>
          <a:p>
            <a:endParaRPr/>
          </a:p>
        </p:txBody>
      </p:sp>
      <p:sp>
        <p:nvSpPr>
          <p:cNvPr id="152" name="Shape 152"/>
          <p:cNvSpPr>
            <a:spLocks noGrp="1"/>
          </p:cNvSpPr>
          <p:nvPr>
            <p:ph type="body" sz="quarter" idx="1"/>
          </p:nvPr>
        </p:nvSpPr>
        <p:spPr>
          <a:prstGeom prst="rect">
            <a:avLst/>
          </a:prstGeom>
        </p:spPr>
        <p:txBody>
          <a:bodyPr/>
          <a:lstStyle/>
          <a:p>
            <a:r>
              <a:t>This is an internal page in </a:t>
            </a:r>
            <a:r>
              <a:rPr b="1"/>
              <a:t>blue</a:t>
            </a:r>
            <a:r>
              <a:t> and can be duplicated to create additional pages. Always keep the heading and footer as shown. Use the corresponding </a:t>
            </a:r>
            <a:r>
              <a:rPr b="1"/>
              <a:t>blue</a:t>
            </a:r>
            <a:r>
              <a:t> internal and back pages if you are using this page. </a:t>
            </a:r>
          </a:p>
        </p:txBody>
      </p:sp>
    </p:spTree>
    <p:extLst>
      <p:ext uri="{BB962C8B-B14F-4D97-AF65-F5344CB8AC3E}">
        <p14:creationId xmlns:p14="http://schemas.microsoft.com/office/powerpoint/2010/main" val="1311733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noRot="1" noChangeAspect="1"/>
          </p:cNvSpPr>
          <p:nvPr>
            <p:ph type="sldImg"/>
          </p:nvPr>
        </p:nvSpPr>
        <p:spPr>
          <a:xfrm>
            <a:off x="381000" y="685800"/>
            <a:ext cx="6096000" cy="3429000"/>
          </a:xfrm>
          <a:prstGeom prst="rect">
            <a:avLst/>
          </a:prstGeom>
        </p:spPr>
        <p:txBody>
          <a:bodyPr/>
          <a:lstStyle/>
          <a:p>
            <a:endParaRPr/>
          </a:p>
        </p:txBody>
      </p:sp>
      <p:sp>
        <p:nvSpPr>
          <p:cNvPr id="152" name="Shape 152"/>
          <p:cNvSpPr>
            <a:spLocks noGrp="1"/>
          </p:cNvSpPr>
          <p:nvPr>
            <p:ph type="body" sz="quarter" idx="1"/>
          </p:nvPr>
        </p:nvSpPr>
        <p:spPr>
          <a:prstGeom prst="rect">
            <a:avLst/>
          </a:prstGeom>
        </p:spPr>
        <p:txBody>
          <a:bodyPr/>
          <a:lstStyle/>
          <a:p>
            <a:r>
              <a:t>This is an internal page in </a:t>
            </a:r>
            <a:r>
              <a:rPr b="1"/>
              <a:t>blue</a:t>
            </a:r>
            <a:r>
              <a:t> and can be duplicated to create additional pages. Always keep the heading and footer as shown. Use the corresponding </a:t>
            </a:r>
            <a:r>
              <a:rPr b="1"/>
              <a:t>blue</a:t>
            </a:r>
            <a:r>
              <a:t> internal and back pages if you are using this page. </a:t>
            </a:r>
          </a:p>
        </p:txBody>
      </p:sp>
    </p:spTree>
    <p:extLst>
      <p:ext uri="{BB962C8B-B14F-4D97-AF65-F5344CB8AC3E}">
        <p14:creationId xmlns:p14="http://schemas.microsoft.com/office/powerpoint/2010/main" val="2308453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noRot="1" noChangeAspect="1"/>
          </p:cNvSpPr>
          <p:nvPr>
            <p:ph type="sldImg"/>
          </p:nvPr>
        </p:nvSpPr>
        <p:spPr>
          <a:xfrm>
            <a:off x="381000" y="685800"/>
            <a:ext cx="6096000" cy="3429000"/>
          </a:xfrm>
          <a:prstGeom prst="rect">
            <a:avLst/>
          </a:prstGeom>
        </p:spPr>
        <p:txBody>
          <a:bodyPr/>
          <a:lstStyle/>
          <a:p>
            <a:endParaRPr/>
          </a:p>
        </p:txBody>
      </p:sp>
      <p:sp>
        <p:nvSpPr>
          <p:cNvPr id="152" name="Shape 152"/>
          <p:cNvSpPr>
            <a:spLocks noGrp="1"/>
          </p:cNvSpPr>
          <p:nvPr>
            <p:ph type="body" sz="quarter" idx="1"/>
          </p:nvPr>
        </p:nvSpPr>
        <p:spPr>
          <a:prstGeom prst="rect">
            <a:avLst/>
          </a:prstGeom>
        </p:spPr>
        <p:txBody>
          <a:bodyPr/>
          <a:lstStyle/>
          <a:p>
            <a:r>
              <a:t>This is an internal page in </a:t>
            </a:r>
            <a:r>
              <a:rPr b="1"/>
              <a:t>blue</a:t>
            </a:r>
            <a:r>
              <a:t> and can be duplicated to create additional pages. Always keep the heading and footer as shown. Use the corresponding </a:t>
            </a:r>
            <a:r>
              <a:rPr b="1"/>
              <a:t>blue</a:t>
            </a:r>
            <a:r>
              <a:t> internal and back pages if you are using this page. </a:t>
            </a:r>
          </a:p>
        </p:txBody>
      </p:sp>
    </p:spTree>
    <p:extLst>
      <p:ext uri="{BB962C8B-B14F-4D97-AF65-F5344CB8AC3E}">
        <p14:creationId xmlns:p14="http://schemas.microsoft.com/office/powerpoint/2010/main" val="2297155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Shape 197"/>
          <p:cNvSpPr>
            <a:spLocks noGrp="1" noRot="1" noChangeAspect="1"/>
          </p:cNvSpPr>
          <p:nvPr>
            <p:ph type="sldImg"/>
          </p:nvPr>
        </p:nvSpPr>
        <p:spPr>
          <a:xfrm>
            <a:off x="381000" y="685800"/>
            <a:ext cx="6096000" cy="3429000"/>
          </a:xfrm>
          <a:prstGeom prst="rect">
            <a:avLst/>
          </a:prstGeom>
        </p:spPr>
        <p:txBody>
          <a:bodyPr/>
          <a:lstStyle/>
          <a:p>
            <a:endParaRPr/>
          </a:p>
        </p:txBody>
      </p:sp>
      <p:sp>
        <p:nvSpPr>
          <p:cNvPr id="198" name="Shape 198"/>
          <p:cNvSpPr>
            <a:spLocks noGrp="1"/>
          </p:cNvSpPr>
          <p:nvPr>
            <p:ph type="body" sz="quarter" idx="1"/>
          </p:nvPr>
        </p:nvSpPr>
        <p:spPr>
          <a:prstGeom prst="rect">
            <a:avLst/>
          </a:prstGeom>
        </p:spPr>
        <p:txBody>
          <a:bodyPr/>
          <a:lstStyle/>
          <a:p>
            <a:r>
              <a:t>This is a back cover page in </a:t>
            </a:r>
            <a:r>
              <a:rPr b="1"/>
              <a:t>blue</a:t>
            </a:r>
            <a:r>
              <a:t>. You may edit the address if needed only. It can only be once and at the end of the PowerPoint presentation. Use the corresponding </a:t>
            </a:r>
            <a:r>
              <a:rPr b="1"/>
              <a:t>blue</a:t>
            </a:r>
            <a:r>
              <a:t> internal and back pages if you are using this page.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Shape 202"/>
          <p:cNvSpPr>
            <a:spLocks noGrp="1" noRot="1" noChangeAspect="1"/>
          </p:cNvSpPr>
          <p:nvPr>
            <p:ph type="sldImg"/>
          </p:nvPr>
        </p:nvSpPr>
        <p:spPr>
          <a:xfrm>
            <a:off x="381000" y="685800"/>
            <a:ext cx="6096000" cy="3429000"/>
          </a:xfrm>
          <a:prstGeom prst="rect">
            <a:avLst/>
          </a:prstGeom>
        </p:spPr>
        <p:txBody>
          <a:bodyPr/>
          <a:lstStyle/>
          <a:p>
            <a:endParaRPr/>
          </a:p>
        </p:txBody>
      </p:sp>
      <p:sp>
        <p:nvSpPr>
          <p:cNvPr id="203" name="Shape 203"/>
          <p:cNvSpPr>
            <a:spLocks noGrp="1"/>
          </p:cNvSpPr>
          <p:nvPr>
            <p:ph type="body" sz="quarter" idx="1"/>
          </p:nvPr>
        </p:nvSpPr>
        <p:spPr>
          <a:prstGeom prst="rect">
            <a:avLst/>
          </a:prstGeom>
        </p:spPr>
        <p:txBody>
          <a:bodyPr/>
          <a:lstStyle/>
          <a:p>
            <a:r>
              <a:t>This is a front cover page and can only be used at the beginning of a PowerPoint presentation once. Do not add anything else to this screen if it is being used.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14" name="Title Text"/>
          <p:cNvSpPr txBox="1">
            <a:spLocks noGrp="1"/>
          </p:cNvSpPr>
          <p:nvPr>
            <p:ph type="title"/>
          </p:nvPr>
        </p:nvSpPr>
        <p:spPr>
          <a:prstGeom prst="rect">
            <a:avLst/>
          </a:prstGeom>
        </p:spPr>
        <p:txBody>
          <a:bodyPr/>
          <a:lstStyle/>
          <a:p>
            <a:r>
              <a:t>Title Text</a:t>
            </a:r>
          </a:p>
        </p:txBody>
      </p:sp>
      <p:sp>
        <p:nvSpPr>
          <p:cNvPr id="15" name="Body Level One…"/>
          <p:cNvSpPr txBox="1">
            <a:spLocks noGrp="1"/>
          </p:cNvSpPr>
          <p:nvPr>
            <p:ph type="body" idx="1" hasCustomPrompt="1"/>
          </p:nvPr>
        </p:nvSpPr>
        <p:spPr>
          <a:xfrm>
            <a:off x="685800" y="1887538"/>
            <a:ext cx="10817923" cy="3702051"/>
          </a:xfrm>
          <a:prstGeom prst="rect">
            <a:avLst/>
          </a:prstGeom>
        </p:spPr>
        <p:txBody>
          <a:bodyPr>
            <a:normAutofit/>
          </a:bodyPr>
          <a:lstStyle/>
          <a:p>
            <a:r>
              <a:t>Main body style like this and leading into bullets:</a:t>
            </a:r>
          </a:p>
          <a:p>
            <a:pPr lvl="1"/>
            <a:endParaRPr/>
          </a:p>
          <a:p>
            <a:pPr lvl="2"/>
            <a:endParaRPr/>
          </a:p>
          <a:p>
            <a:pPr lvl="3"/>
            <a:endParaRPr/>
          </a:p>
          <a:p>
            <a:pPr lvl="4"/>
            <a:endParaRPr/>
          </a:p>
        </p:txBody>
      </p:sp>
      <p:sp>
        <p:nvSpPr>
          <p:cNvPr id="16" name="Straight Connector 5"/>
          <p:cNvSpPr/>
          <p:nvPr/>
        </p:nvSpPr>
        <p:spPr>
          <a:xfrm>
            <a:off x="666751" y="6223000"/>
            <a:ext cx="10836972" cy="0"/>
          </a:xfrm>
          <a:prstGeom prst="line">
            <a:avLst/>
          </a:prstGeom>
          <a:ln>
            <a:solidFill>
              <a:srgbClr val="B3D236"/>
            </a:solidFill>
          </a:ln>
        </p:spPr>
        <p:txBody>
          <a:bodyPr lIns="45719" rIns="45719"/>
          <a:lstStyle/>
          <a:p>
            <a:endParaRPr/>
          </a:p>
        </p:txBody>
      </p:sp>
      <p:sp>
        <p:nvSpPr>
          <p:cNvPr id="17" name="TextBox 6"/>
          <p:cNvSpPr txBox="1"/>
          <p:nvPr/>
        </p:nvSpPr>
        <p:spPr>
          <a:xfrm>
            <a:off x="629342" y="6307282"/>
            <a:ext cx="266042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200">
                <a:solidFill>
                  <a:srgbClr val="808080"/>
                </a:solidFill>
              </a:defRPr>
            </a:pPr>
            <a:r>
              <a:rPr dirty="0"/>
              <a:t>The Curriculum Story Project:</a:t>
            </a:r>
            <a:br>
              <a:rPr dirty="0"/>
            </a:br>
            <a:r>
              <a:rPr lang="en-GB" dirty="0"/>
              <a:t>5. Collaborative Professional Learning</a:t>
            </a:r>
            <a:endParaRPr dirty="0"/>
          </a:p>
        </p:txBody>
      </p:sp>
      <p:sp>
        <p:nvSpPr>
          <p:cNvPr id="18" name="TextBox 7"/>
          <p:cNvSpPr txBox="1"/>
          <p:nvPr/>
        </p:nvSpPr>
        <p:spPr>
          <a:xfrm>
            <a:off x="7445972" y="6301464"/>
            <a:ext cx="4131715" cy="2642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r">
              <a:spcBef>
                <a:spcPts val="700"/>
              </a:spcBef>
              <a:defRPr sz="1200">
                <a:solidFill>
                  <a:srgbClr val="00ABB5"/>
                </a:solidFill>
              </a:defRPr>
            </a:lvl1pPr>
          </a:lstStyle>
          <a:p>
            <a:r>
              <a:t>For Scotland's learners, with Scotland's educators</a:t>
            </a:r>
          </a:p>
        </p:txBody>
      </p:sp>
      <p:sp>
        <p:nvSpPr>
          <p:cNvPr id="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26" name="Title Text"/>
          <p:cNvSpPr txBox="1">
            <a:spLocks noGrp="1"/>
          </p:cNvSpPr>
          <p:nvPr>
            <p:ph type="title"/>
          </p:nvPr>
        </p:nvSpPr>
        <p:spPr>
          <a:xfrm>
            <a:off x="963084" y="4406901"/>
            <a:ext cx="10363201" cy="1362076"/>
          </a:xfrm>
          <a:prstGeom prst="rect">
            <a:avLst/>
          </a:prstGeom>
        </p:spPr>
        <p:txBody>
          <a:bodyPr anchor="t"/>
          <a:lstStyle>
            <a:lvl1pPr>
              <a:defRPr sz="4000" cap="all"/>
            </a:lvl1pPr>
          </a:lstStyle>
          <a:p>
            <a:r>
              <a:t>Title Text</a:t>
            </a:r>
          </a:p>
        </p:txBody>
      </p:sp>
      <p:sp>
        <p:nvSpPr>
          <p:cNvPr id="27" name="Body Level One…"/>
          <p:cNvSpPr txBox="1">
            <a:spLocks noGrp="1"/>
          </p:cNvSpPr>
          <p:nvPr>
            <p:ph type="body" sz="quarter" idx="1"/>
          </p:nvPr>
        </p:nvSpPr>
        <p:spPr>
          <a:xfrm>
            <a:off x="963084" y="2906713"/>
            <a:ext cx="10363201" cy="1500188"/>
          </a:xfrm>
          <a:prstGeom prst="rect">
            <a:avLst/>
          </a:prstGeom>
        </p:spPr>
        <p:txBody>
          <a:bodyPr anchor="b">
            <a:normAutofit/>
          </a:bodyPr>
          <a:lstStyle>
            <a:lvl2pPr marL="0" indent="457200">
              <a:buSzTx/>
              <a:buNone/>
            </a:lvl2pPr>
            <a:lvl3pPr marL="0" indent="914400">
              <a:buSzTx/>
              <a:buNone/>
            </a:lvl3pPr>
            <a:lvl4pPr marL="0" indent="1371600">
              <a:buSzTx/>
              <a:buNone/>
            </a:lvl4pPr>
            <a:lvl5pPr marL="0" indent="1828800">
              <a:buSzTx/>
              <a:buNone/>
            </a:lvl5pPr>
          </a:lstStyle>
          <a:p>
            <a:r>
              <a:t>Body Level One</a:t>
            </a:r>
          </a:p>
          <a:p>
            <a:pPr lvl="1"/>
            <a:r>
              <a:t>Body Level Two</a:t>
            </a:r>
          </a:p>
          <a:p>
            <a:pPr lvl="2"/>
            <a:r>
              <a:t>Body Level Three</a:t>
            </a:r>
          </a:p>
          <a:p>
            <a:pPr lvl="3"/>
            <a:r>
              <a:t>Body Level Four</a:t>
            </a:r>
          </a:p>
          <a:p>
            <a:pPr lvl="4"/>
            <a:r>
              <a:t>Body Level Five</a:t>
            </a:r>
          </a:p>
        </p:txBody>
      </p:sp>
      <p:sp>
        <p:nvSpPr>
          <p:cNvPr id="28" name="Straight Connector 3"/>
          <p:cNvSpPr/>
          <p:nvPr/>
        </p:nvSpPr>
        <p:spPr>
          <a:xfrm>
            <a:off x="666751" y="6223000"/>
            <a:ext cx="10836972" cy="0"/>
          </a:xfrm>
          <a:prstGeom prst="line">
            <a:avLst/>
          </a:prstGeom>
          <a:ln>
            <a:solidFill>
              <a:srgbClr val="B3D236"/>
            </a:solidFill>
          </a:ln>
        </p:spPr>
        <p:txBody>
          <a:bodyPr lIns="45719" rIns="45719"/>
          <a:lstStyle/>
          <a:p>
            <a:endParaRPr/>
          </a:p>
        </p:txBody>
      </p:sp>
      <p:sp>
        <p:nvSpPr>
          <p:cNvPr id="30" name="TextBox 5"/>
          <p:cNvSpPr txBox="1"/>
          <p:nvPr/>
        </p:nvSpPr>
        <p:spPr>
          <a:xfrm>
            <a:off x="7508685" y="6301464"/>
            <a:ext cx="4053323" cy="2642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r">
              <a:spcBef>
                <a:spcPts val="700"/>
              </a:spcBef>
              <a:defRPr sz="1200">
                <a:solidFill>
                  <a:srgbClr val="00ABB5"/>
                </a:solidFill>
              </a:defRPr>
            </a:lvl1pPr>
          </a:lstStyle>
          <a:p>
            <a:r>
              <a:t>For Scotland's learners, with Scotland's educators</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8" name="TextBox 6">
            <a:extLst>
              <a:ext uri="{FF2B5EF4-FFF2-40B4-BE49-F238E27FC236}">
                <a16:creationId xmlns:a16="http://schemas.microsoft.com/office/drawing/2014/main" id="{14B2C5FC-7689-AF52-0E65-19DC3DFFF7F0}"/>
              </a:ext>
            </a:extLst>
          </p:cNvPr>
          <p:cNvSpPr txBox="1"/>
          <p:nvPr userDrawn="1"/>
        </p:nvSpPr>
        <p:spPr>
          <a:xfrm>
            <a:off x="629342" y="6307282"/>
            <a:ext cx="266042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200">
                <a:solidFill>
                  <a:srgbClr val="808080"/>
                </a:solidFill>
              </a:defRPr>
            </a:pPr>
            <a:r>
              <a:rPr dirty="0"/>
              <a:t>The Curriculum Story Project:</a:t>
            </a:r>
            <a:br>
              <a:rPr dirty="0"/>
            </a:br>
            <a:r>
              <a:rPr lang="en-GB" dirty="0"/>
              <a:t>5. Collaborative Professional Learning</a:t>
            </a:r>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685800" y="1887538"/>
            <a:ext cx="5384800" cy="3702051"/>
          </a:xfrm>
          <a:prstGeom prst="rect">
            <a:avLst/>
          </a:prstGeom>
        </p:spPr>
        <p:txBody>
          <a:bodyPr>
            <a:normAutofit/>
          </a:bodyPr>
          <a:lstStyle>
            <a:lvl1pPr>
              <a:spcBef>
                <a:spcPts val="600"/>
              </a:spcBef>
              <a:defRPr sz="2800"/>
            </a:lvl1pPr>
            <a:lvl2pPr marL="790575" indent="-333375">
              <a:spcBef>
                <a:spcPts val="600"/>
              </a:spcBef>
              <a:defRPr sz="2800"/>
            </a:lvl2pPr>
            <a:lvl3pPr marL="1394460" indent="-480060">
              <a:spcBef>
                <a:spcPts val="600"/>
              </a:spcBef>
              <a:defRPr sz="2800"/>
            </a:lvl3pPr>
            <a:lvl4pPr marL="1905000" indent="-533400">
              <a:spcBef>
                <a:spcPts val="600"/>
              </a:spcBef>
              <a:defRPr sz="2800"/>
            </a:lvl4pPr>
            <a:lvl5pPr marL="2362200" indent="-5334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traight Connector 4"/>
          <p:cNvSpPr/>
          <p:nvPr/>
        </p:nvSpPr>
        <p:spPr>
          <a:xfrm>
            <a:off x="666751" y="6223000"/>
            <a:ext cx="10836972" cy="0"/>
          </a:xfrm>
          <a:prstGeom prst="line">
            <a:avLst/>
          </a:prstGeom>
          <a:ln>
            <a:solidFill>
              <a:srgbClr val="B3D236"/>
            </a:solidFill>
          </a:ln>
        </p:spPr>
        <p:txBody>
          <a:bodyPr lIns="45719" rIns="45719"/>
          <a:lstStyle/>
          <a:p>
            <a:endParaRPr/>
          </a:p>
        </p:txBody>
      </p:sp>
      <p:sp>
        <p:nvSpPr>
          <p:cNvPr id="42" name="TextBox 6"/>
          <p:cNvSpPr txBox="1"/>
          <p:nvPr/>
        </p:nvSpPr>
        <p:spPr>
          <a:xfrm>
            <a:off x="9011342" y="6301464"/>
            <a:ext cx="2660420" cy="2642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00ABB5"/>
                </a:solidFill>
              </a:defRPr>
            </a:lvl1pPr>
          </a:lstStyle>
          <a:p>
            <a:r>
              <a:t>Transforming lives through learning</a:t>
            </a:r>
          </a:p>
        </p:txBody>
      </p:sp>
      <p:sp>
        <p:nvSpPr>
          <p:cNvPr id="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8" name="TextBox 6">
            <a:extLst>
              <a:ext uri="{FF2B5EF4-FFF2-40B4-BE49-F238E27FC236}">
                <a16:creationId xmlns:a16="http://schemas.microsoft.com/office/drawing/2014/main" id="{77361FD9-FE61-8CB9-645A-6249A6779261}"/>
              </a:ext>
            </a:extLst>
          </p:cNvPr>
          <p:cNvSpPr txBox="1"/>
          <p:nvPr userDrawn="1"/>
        </p:nvSpPr>
        <p:spPr>
          <a:xfrm>
            <a:off x="629342" y="6307282"/>
            <a:ext cx="266042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200">
                <a:solidFill>
                  <a:srgbClr val="808080"/>
                </a:solidFill>
              </a:defRPr>
            </a:pPr>
            <a:r>
              <a:rPr dirty="0"/>
              <a:t>The Curriculum Story Project:</a:t>
            </a:r>
            <a:br>
              <a:rPr dirty="0"/>
            </a:br>
            <a:r>
              <a:rPr lang="en-GB" dirty="0"/>
              <a:t>5. Collaborative Professional Learning</a:t>
            </a:r>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50" name="Title Text"/>
          <p:cNvSpPr txBox="1">
            <a:spLocks noGrp="1"/>
          </p:cNvSpPr>
          <p:nvPr>
            <p:ph type="title"/>
          </p:nvPr>
        </p:nvSpPr>
        <p:spPr>
          <a:xfrm>
            <a:off x="609600" y="274638"/>
            <a:ext cx="10972800" cy="1143001"/>
          </a:xfrm>
          <a:prstGeom prst="rect">
            <a:avLst/>
          </a:prstGeom>
        </p:spPr>
        <p:txBody>
          <a:bodyPr/>
          <a:lstStyle/>
          <a:p>
            <a:r>
              <a:t>Title Text</a:t>
            </a:r>
          </a:p>
        </p:txBody>
      </p:sp>
      <p:sp>
        <p:nvSpPr>
          <p:cNvPr id="51" name="Body Level One…"/>
          <p:cNvSpPr txBox="1">
            <a:spLocks noGrp="1"/>
          </p:cNvSpPr>
          <p:nvPr>
            <p:ph type="body" sz="quarter" idx="1"/>
          </p:nvPr>
        </p:nvSpPr>
        <p:spPr>
          <a:xfrm>
            <a:off x="609600" y="1535112"/>
            <a:ext cx="5386917" cy="639763"/>
          </a:xfrm>
          <a:prstGeom prst="rect">
            <a:avLst/>
          </a:prstGeom>
        </p:spPr>
        <p:txBody>
          <a:bodyPr anchor="b">
            <a:normAutofit/>
          </a:bodyPr>
          <a:lstStyle>
            <a:lvl1pPr>
              <a:spcBef>
                <a:spcPts val="500"/>
              </a:spcBef>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2" name="Text Placeholder 4"/>
          <p:cNvSpPr>
            <a:spLocks noGrp="1"/>
          </p:cNvSpPr>
          <p:nvPr>
            <p:ph type="body" sz="quarter" idx="21"/>
          </p:nvPr>
        </p:nvSpPr>
        <p:spPr>
          <a:xfrm>
            <a:off x="6193368" y="1535112"/>
            <a:ext cx="5389034" cy="639763"/>
          </a:xfrm>
          <a:prstGeom prst="rect">
            <a:avLst/>
          </a:prstGeom>
        </p:spPr>
        <p:txBody>
          <a:bodyPr anchor="b">
            <a:normAutofit/>
          </a:bodyPr>
          <a:lstStyle/>
          <a:p>
            <a:pPr>
              <a:spcBef>
                <a:spcPts val="500"/>
              </a:spcBef>
              <a:defRPr sz="2400" b="1"/>
            </a:pPr>
            <a:endParaRPr/>
          </a:p>
        </p:txBody>
      </p:sp>
      <p:sp>
        <p:nvSpPr>
          <p:cNvPr id="53" name="Straight Connector 6"/>
          <p:cNvSpPr/>
          <p:nvPr/>
        </p:nvSpPr>
        <p:spPr>
          <a:xfrm>
            <a:off x="666751" y="6223000"/>
            <a:ext cx="10836972" cy="0"/>
          </a:xfrm>
          <a:prstGeom prst="line">
            <a:avLst/>
          </a:prstGeom>
          <a:ln>
            <a:solidFill>
              <a:srgbClr val="B3D236"/>
            </a:solidFill>
          </a:ln>
        </p:spPr>
        <p:txBody>
          <a:bodyPr lIns="45719" rIns="45719"/>
          <a:lstStyle/>
          <a:p>
            <a:endParaRPr/>
          </a:p>
        </p:txBody>
      </p:sp>
      <p:sp>
        <p:nvSpPr>
          <p:cNvPr id="55" name="TextBox 8"/>
          <p:cNvSpPr txBox="1"/>
          <p:nvPr/>
        </p:nvSpPr>
        <p:spPr>
          <a:xfrm>
            <a:off x="9011342" y="6301464"/>
            <a:ext cx="2660420" cy="2642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00ABB5"/>
                </a:solidFill>
              </a:defRPr>
            </a:lvl1pPr>
          </a:lstStyle>
          <a:p>
            <a:r>
              <a:t>Transforming lives through learning</a:t>
            </a:r>
          </a:p>
        </p:txBody>
      </p:sp>
      <p:sp>
        <p:nvSpPr>
          <p:cNvPr id="5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9" name="TextBox 6">
            <a:extLst>
              <a:ext uri="{FF2B5EF4-FFF2-40B4-BE49-F238E27FC236}">
                <a16:creationId xmlns:a16="http://schemas.microsoft.com/office/drawing/2014/main" id="{5D0ACCB3-65BC-8757-65F1-D9537D84AFE6}"/>
              </a:ext>
            </a:extLst>
          </p:cNvPr>
          <p:cNvSpPr txBox="1"/>
          <p:nvPr userDrawn="1"/>
        </p:nvSpPr>
        <p:spPr>
          <a:xfrm>
            <a:off x="629342" y="6307282"/>
            <a:ext cx="266042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200">
                <a:solidFill>
                  <a:srgbClr val="808080"/>
                </a:solidFill>
              </a:defRPr>
            </a:pPr>
            <a:r>
              <a:rPr dirty="0"/>
              <a:t>The Curriculum Story Project:</a:t>
            </a:r>
            <a:br>
              <a:rPr dirty="0"/>
            </a:br>
            <a:r>
              <a:rPr lang="en-GB" dirty="0"/>
              <a:t>5. Collaborative Professional Learning</a:t>
            </a:r>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3" name="Title Text"/>
          <p:cNvSpPr txBox="1">
            <a:spLocks noGrp="1"/>
          </p:cNvSpPr>
          <p:nvPr>
            <p:ph type="title"/>
          </p:nvPr>
        </p:nvSpPr>
        <p:spPr>
          <a:prstGeom prst="rect">
            <a:avLst/>
          </a:prstGeom>
        </p:spPr>
        <p:txBody>
          <a:bodyPr/>
          <a:lstStyle/>
          <a:p>
            <a:r>
              <a:t>Title Text</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71" name="Straight Connector 1"/>
          <p:cNvSpPr/>
          <p:nvPr/>
        </p:nvSpPr>
        <p:spPr>
          <a:xfrm>
            <a:off x="666751" y="6223000"/>
            <a:ext cx="10836972" cy="0"/>
          </a:xfrm>
          <a:prstGeom prst="line">
            <a:avLst/>
          </a:prstGeom>
          <a:ln>
            <a:solidFill>
              <a:srgbClr val="B3D236"/>
            </a:solidFill>
          </a:ln>
        </p:spPr>
        <p:txBody>
          <a:bodyPr lIns="45719" rIns="45719"/>
          <a:lstStyle/>
          <a:p>
            <a:endParaRPr/>
          </a:p>
        </p:txBody>
      </p:sp>
      <p:sp>
        <p:nvSpPr>
          <p:cNvPr id="73" name="TextBox 3"/>
          <p:cNvSpPr txBox="1"/>
          <p:nvPr/>
        </p:nvSpPr>
        <p:spPr>
          <a:xfrm>
            <a:off x="9011342" y="6301464"/>
            <a:ext cx="2660420" cy="2642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00ABB5"/>
                </a:solidFill>
              </a:defRPr>
            </a:lvl1pPr>
          </a:lstStyle>
          <a:p>
            <a:r>
              <a:t>Transforming lives through learning</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 name="TextBox 6">
            <a:extLst>
              <a:ext uri="{FF2B5EF4-FFF2-40B4-BE49-F238E27FC236}">
                <a16:creationId xmlns:a16="http://schemas.microsoft.com/office/drawing/2014/main" id="{E5E58A09-F62C-308E-A615-532046E1C1CC}"/>
              </a:ext>
            </a:extLst>
          </p:cNvPr>
          <p:cNvSpPr txBox="1"/>
          <p:nvPr userDrawn="1"/>
        </p:nvSpPr>
        <p:spPr>
          <a:xfrm>
            <a:off x="629342" y="6307282"/>
            <a:ext cx="266042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200">
                <a:solidFill>
                  <a:srgbClr val="808080"/>
                </a:solidFill>
              </a:defRPr>
            </a:pPr>
            <a:r>
              <a:rPr dirty="0"/>
              <a:t>The Curriculum Story Project:</a:t>
            </a:r>
            <a:br>
              <a:rPr dirty="0"/>
            </a:br>
            <a:r>
              <a:rPr lang="en-GB" dirty="0"/>
              <a:t>5. Collaborative Professional Learning</a:t>
            </a:r>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81" name="Title Text"/>
          <p:cNvSpPr txBox="1">
            <a:spLocks noGrp="1"/>
          </p:cNvSpPr>
          <p:nvPr>
            <p:ph type="title"/>
          </p:nvPr>
        </p:nvSpPr>
        <p:spPr>
          <a:xfrm>
            <a:off x="609601" y="273050"/>
            <a:ext cx="4011084" cy="1162050"/>
          </a:xfrm>
          <a:prstGeom prst="rect">
            <a:avLst/>
          </a:prstGeom>
        </p:spPr>
        <p:txBody>
          <a:bodyPr anchor="b"/>
          <a:lstStyle>
            <a:lvl1pPr>
              <a:defRPr sz="2000"/>
            </a:lvl1pPr>
          </a:lstStyle>
          <a:p>
            <a:r>
              <a:t>Title Text</a:t>
            </a:r>
          </a:p>
        </p:txBody>
      </p:sp>
      <p:sp>
        <p:nvSpPr>
          <p:cNvPr id="82" name="Body Level One…"/>
          <p:cNvSpPr txBox="1">
            <a:spLocks noGrp="1"/>
          </p:cNvSpPr>
          <p:nvPr>
            <p:ph type="body" idx="1"/>
          </p:nvPr>
        </p:nvSpPr>
        <p:spPr>
          <a:xfrm>
            <a:off x="4766733" y="273050"/>
            <a:ext cx="6815667" cy="5853114"/>
          </a:xfrm>
          <a:prstGeom prst="rect">
            <a:avLst/>
          </a:prstGeom>
        </p:spPr>
        <p:txBody>
          <a:bodyPr>
            <a:normAutofit/>
          </a:bodyPr>
          <a:lstStyle>
            <a:lvl1pPr>
              <a:spcBef>
                <a:spcPts val="700"/>
              </a:spcBef>
              <a:defRPr sz="3200"/>
            </a:lvl1pPr>
            <a:lvl2pPr marL="783771" indent="-326571">
              <a:spcBef>
                <a:spcPts val="700"/>
              </a:spcBef>
              <a:defRPr sz="3200"/>
            </a:lvl2pPr>
            <a:lvl3pPr marL="1371600" indent="-457200">
              <a:spcBef>
                <a:spcPts val="700"/>
              </a:spcBef>
              <a:defRPr sz="3200"/>
            </a:lvl3pPr>
            <a:lvl4pPr marL="1920239" indent="-548639">
              <a:spcBef>
                <a:spcPts val="700"/>
              </a:spcBef>
              <a:defRPr sz="3200"/>
            </a:lvl4pPr>
            <a:lvl5pPr marL="2377439" indent="-548639">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83" name="Text Placeholder 3"/>
          <p:cNvSpPr>
            <a:spLocks noGrp="1"/>
          </p:cNvSpPr>
          <p:nvPr>
            <p:ph type="body" sz="half" idx="21"/>
          </p:nvPr>
        </p:nvSpPr>
        <p:spPr>
          <a:xfrm>
            <a:off x="609600" y="1435101"/>
            <a:ext cx="4011085" cy="4691063"/>
          </a:xfrm>
          <a:prstGeom prst="rect">
            <a:avLst/>
          </a:prstGeom>
        </p:spPr>
        <p:txBody>
          <a:bodyPr>
            <a:normAutofit/>
          </a:bodyPr>
          <a:lstStyle/>
          <a:p>
            <a:pPr>
              <a:spcBef>
                <a:spcPts val="300"/>
              </a:spcBef>
              <a:defRPr sz="1400"/>
            </a:pPr>
            <a:endParaRPr/>
          </a:p>
        </p:txBody>
      </p:sp>
      <p:sp>
        <p:nvSpPr>
          <p:cNvPr id="84" name="Straight Connector 4"/>
          <p:cNvSpPr/>
          <p:nvPr/>
        </p:nvSpPr>
        <p:spPr>
          <a:xfrm>
            <a:off x="666751" y="6223000"/>
            <a:ext cx="10836972" cy="0"/>
          </a:xfrm>
          <a:prstGeom prst="line">
            <a:avLst/>
          </a:prstGeom>
          <a:ln>
            <a:solidFill>
              <a:srgbClr val="B3D236"/>
            </a:solidFill>
          </a:ln>
        </p:spPr>
        <p:txBody>
          <a:bodyPr lIns="45719" rIns="45719"/>
          <a:lstStyle/>
          <a:p>
            <a:endParaRPr/>
          </a:p>
        </p:txBody>
      </p:sp>
      <p:sp>
        <p:nvSpPr>
          <p:cNvPr id="86" name="TextBox 6"/>
          <p:cNvSpPr txBox="1"/>
          <p:nvPr/>
        </p:nvSpPr>
        <p:spPr>
          <a:xfrm>
            <a:off x="9011342" y="6301464"/>
            <a:ext cx="2660420" cy="2642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00ABB5"/>
                </a:solidFill>
              </a:defRPr>
            </a:lvl1pPr>
          </a:lstStyle>
          <a:p>
            <a:r>
              <a:t>Transforming lives through learning</a:t>
            </a:r>
          </a:p>
        </p:txBody>
      </p:sp>
      <p:sp>
        <p:nvSpPr>
          <p:cNvPr id="8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9" name="TextBox 6">
            <a:extLst>
              <a:ext uri="{FF2B5EF4-FFF2-40B4-BE49-F238E27FC236}">
                <a16:creationId xmlns:a16="http://schemas.microsoft.com/office/drawing/2014/main" id="{1B6932C8-0C30-96A9-24A3-D059424BD1AB}"/>
              </a:ext>
            </a:extLst>
          </p:cNvPr>
          <p:cNvSpPr txBox="1"/>
          <p:nvPr userDrawn="1"/>
        </p:nvSpPr>
        <p:spPr>
          <a:xfrm>
            <a:off x="629342" y="6307282"/>
            <a:ext cx="266042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200">
                <a:solidFill>
                  <a:srgbClr val="808080"/>
                </a:solidFill>
              </a:defRPr>
            </a:pPr>
            <a:r>
              <a:rPr dirty="0"/>
              <a:t>The Curriculum Story Project:</a:t>
            </a:r>
            <a:br>
              <a:rPr dirty="0"/>
            </a:br>
            <a:r>
              <a:rPr lang="en-GB" dirty="0"/>
              <a:t>5. Collaborative Professional Learning</a:t>
            </a:r>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94" name="Title Text"/>
          <p:cNvSpPr txBox="1">
            <a:spLocks noGrp="1"/>
          </p:cNvSpPr>
          <p:nvPr>
            <p:ph type="title"/>
          </p:nvPr>
        </p:nvSpPr>
        <p:spPr>
          <a:xfrm>
            <a:off x="2389716" y="4800600"/>
            <a:ext cx="7315201" cy="566738"/>
          </a:xfrm>
          <a:prstGeom prst="rect">
            <a:avLst/>
          </a:prstGeom>
        </p:spPr>
        <p:txBody>
          <a:bodyPr anchor="b"/>
          <a:lstStyle>
            <a:lvl1pPr>
              <a:defRPr sz="2000"/>
            </a:lvl1pPr>
          </a:lstStyle>
          <a:p>
            <a:r>
              <a:t>Title Text</a:t>
            </a:r>
          </a:p>
        </p:txBody>
      </p:sp>
      <p:sp>
        <p:nvSpPr>
          <p:cNvPr id="95" name="Picture Placeholder 2"/>
          <p:cNvSpPr>
            <a:spLocks noGrp="1"/>
          </p:cNvSpPr>
          <p:nvPr>
            <p:ph type="pic" sz="half" idx="21"/>
          </p:nvPr>
        </p:nvSpPr>
        <p:spPr>
          <a:xfrm>
            <a:off x="2389716" y="612775"/>
            <a:ext cx="7315201" cy="4114800"/>
          </a:xfrm>
          <a:prstGeom prst="rect">
            <a:avLst/>
          </a:prstGeom>
        </p:spPr>
        <p:txBody>
          <a:bodyPr lIns="91439" rIns="91439"/>
          <a:lstStyle/>
          <a:p>
            <a:endParaRPr/>
          </a:p>
        </p:txBody>
      </p:sp>
      <p:sp>
        <p:nvSpPr>
          <p:cNvPr id="96" name="Body Level One…"/>
          <p:cNvSpPr txBox="1">
            <a:spLocks noGrp="1"/>
          </p:cNvSpPr>
          <p:nvPr>
            <p:ph type="body" sz="quarter" idx="1"/>
          </p:nvPr>
        </p:nvSpPr>
        <p:spPr>
          <a:xfrm>
            <a:off x="2389716" y="5367337"/>
            <a:ext cx="7315201" cy="804863"/>
          </a:xfrm>
          <a:prstGeom prst="rect">
            <a:avLst/>
          </a:prstGeom>
        </p:spPr>
        <p:txBody>
          <a:bodyPr>
            <a:normAutofit/>
          </a:bodyPr>
          <a:lstStyle>
            <a:lvl1pPr>
              <a:spcBef>
                <a:spcPts val="300"/>
              </a:spcBef>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97" name="Straight Connector 4"/>
          <p:cNvSpPr/>
          <p:nvPr/>
        </p:nvSpPr>
        <p:spPr>
          <a:xfrm>
            <a:off x="666751" y="6223000"/>
            <a:ext cx="10836972" cy="0"/>
          </a:xfrm>
          <a:prstGeom prst="line">
            <a:avLst/>
          </a:prstGeom>
          <a:ln>
            <a:solidFill>
              <a:srgbClr val="B3D236"/>
            </a:solidFill>
          </a:ln>
        </p:spPr>
        <p:txBody>
          <a:bodyPr lIns="45719" rIns="45719"/>
          <a:lstStyle/>
          <a:p>
            <a:endParaRPr/>
          </a:p>
        </p:txBody>
      </p:sp>
      <p:sp>
        <p:nvSpPr>
          <p:cNvPr id="99" name="TextBox 6"/>
          <p:cNvSpPr txBox="1"/>
          <p:nvPr/>
        </p:nvSpPr>
        <p:spPr>
          <a:xfrm>
            <a:off x="9011342" y="6301464"/>
            <a:ext cx="2660420" cy="2642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00ABB5"/>
                </a:solidFill>
              </a:defRPr>
            </a:lvl1pPr>
          </a:lstStyle>
          <a:p>
            <a:r>
              <a:t>Transforming lives through learning</a:t>
            </a:r>
          </a:p>
        </p:txBody>
      </p:sp>
      <p:sp>
        <p:nvSpPr>
          <p:cNvPr id="10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9" name="TextBox 6">
            <a:extLst>
              <a:ext uri="{FF2B5EF4-FFF2-40B4-BE49-F238E27FC236}">
                <a16:creationId xmlns:a16="http://schemas.microsoft.com/office/drawing/2014/main" id="{D8BF3F03-CDFA-2F17-EA9A-E1B79B2A7762}"/>
              </a:ext>
            </a:extLst>
          </p:cNvPr>
          <p:cNvSpPr txBox="1"/>
          <p:nvPr userDrawn="1"/>
        </p:nvSpPr>
        <p:spPr>
          <a:xfrm>
            <a:off x="629342" y="6307282"/>
            <a:ext cx="266042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200">
                <a:solidFill>
                  <a:srgbClr val="808080"/>
                </a:solidFill>
              </a:defRPr>
            </a:pPr>
            <a:r>
              <a:rPr dirty="0"/>
              <a:t>The Curriculum Story Project:</a:t>
            </a:r>
            <a:br>
              <a:rPr dirty="0"/>
            </a:br>
            <a:r>
              <a:rPr lang="en-GB" dirty="0"/>
              <a:t>5. Collaborative Professional Learning</a:t>
            </a:r>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66751" y="830262"/>
            <a:ext cx="10836972" cy="711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Straight Connector 2"/>
          <p:cNvSpPr/>
          <p:nvPr/>
        </p:nvSpPr>
        <p:spPr>
          <a:xfrm>
            <a:off x="666751" y="6223000"/>
            <a:ext cx="10836972" cy="0"/>
          </a:xfrm>
          <a:prstGeom prst="line">
            <a:avLst/>
          </a:prstGeom>
          <a:ln>
            <a:solidFill>
              <a:srgbClr val="B3D236"/>
            </a:solidFill>
          </a:ln>
        </p:spPr>
        <p:txBody>
          <a:bodyPr lIns="45719" rIns="45719"/>
          <a:lstStyle/>
          <a:p>
            <a:endParaRPr/>
          </a:p>
        </p:txBody>
      </p:sp>
      <p:sp>
        <p:nvSpPr>
          <p:cNvPr id="5" name="TextBox 4"/>
          <p:cNvSpPr txBox="1"/>
          <p:nvPr/>
        </p:nvSpPr>
        <p:spPr>
          <a:xfrm>
            <a:off x="7493007" y="6301464"/>
            <a:ext cx="4069000" cy="2642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r">
              <a:spcBef>
                <a:spcPts val="700"/>
              </a:spcBef>
              <a:defRPr sz="1200">
                <a:solidFill>
                  <a:srgbClr val="00ABB5"/>
                </a:solidFill>
              </a:defRPr>
            </a:lvl1pPr>
          </a:lstStyle>
          <a:p>
            <a:r>
              <a:t>For Scotland's learners, with Scotland's educators</a:t>
            </a:r>
          </a:p>
        </p:txBody>
      </p:sp>
      <p:sp>
        <p:nvSpPr>
          <p:cNvPr id="6"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7" name="Slide Number"/>
          <p:cNvSpPr txBox="1">
            <a:spLocks noGrp="1"/>
          </p:cNvSpPr>
          <p:nvPr>
            <p:ph type="sldNum" sz="quarter" idx="2"/>
          </p:nvPr>
        </p:nvSpPr>
        <p:spPr>
          <a:xfrm>
            <a:off x="5892800" y="6172200"/>
            <a:ext cx="2844800" cy="3683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
        <p:nvSpPr>
          <p:cNvPr id="8" name="TextBox 6">
            <a:extLst>
              <a:ext uri="{FF2B5EF4-FFF2-40B4-BE49-F238E27FC236}">
                <a16:creationId xmlns:a16="http://schemas.microsoft.com/office/drawing/2014/main" id="{63983F8E-027B-71F6-87A1-F698776D1210}"/>
              </a:ext>
            </a:extLst>
          </p:cNvPr>
          <p:cNvSpPr txBox="1"/>
          <p:nvPr userDrawn="1"/>
        </p:nvSpPr>
        <p:spPr>
          <a:xfrm>
            <a:off x="629342" y="6307282"/>
            <a:ext cx="266042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200">
                <a:solidFill>
                  <a:srgbClr val="808080"/>
                </a:solidFill>
              </a:defRPr>
            </a:pPr>
            <a:r>
              <a:rPr dirty="0"/>
              <a:t>The Curriculum Story Project:</a:t>
            </a:r>
            <a:br>
              <a:rPr dirty="0"/>
            </a:br>
            <a:r>
              <a:rPr lang="en-GB" dirty="0"/>
              <a:t>5. Collaborative Professional Learning</a:t>
            </a:r>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med"/>
  <p:txStyles>
    <p:titleStyle>
      <a:lvl1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5pPr>
      <a:lvl6pPr marL="0" marR="0" indent="45720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6pPr>
      <a:lvl7pPr marL="0" marR="0" indent="91440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7pPr>
      <a:lvl8pPr marL="0" marR="0" indent="137160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8pPr>
      <a:lvl9pPr marL="0" marR="0" indent="1828800" algn="l" defTabSz="914400" rtl="0" latinLnBrk="0">
        <a:lnSpc>
          <a:spcPct val="100000"/>
        </a:lnSpc>
        <a:spcBef>
          <a:spcPts val="0"/>
        </a:spcBef>
        <a:spcAft>
          <a:spcPts val="0"/>
        </a:spcAft>
        <a:buClrTx/>
        <a:buSzTx/>
        <a:buFontTx/>
        <a:buNone/>
        <a:tabLst/>
        <a:defRPr sz="3000" b="1" i="0" u="none" strike="noStrike" cap="none" spc="0" baseline="0">
          <a:solidFill>
            <a:srgbClr val="00ABB5"/>
          </a:solidFill>
          <a:uFillTx/>
          <a:latin typeface="Arial"/>
          <a:ea typeface="Arial"/>
          <a:cs typeface="Arial"/>
          <a:sym typeface="Arial"/>
        </a:defRPr>
      </a:lvl9pPr>
    </p:titleStyle>
    <p:bodyStyle>
      <a:lvl1pPr marL="0" marR="0" indent="0" algn="l" defTabSz="914400" rtl="0" latinLnBrk="0">
        <a:lnSpc>
          <a:spcPct val="100000"/>
        </a:lnSpc>
        <a:spcBef>
          <a:spcPts val="400"/>
        </a:spcBef>
        <a:spcAft>
          <a:spcPts val="0"/>
        </a:spcAft>
        <a:buClrTx/>
        <a:buSzTx/>
        <a:buFontTx/>
        <a:buNone/>
        <a:tabLst/>
        <a:defRPr sz="2000" b="0" i="0" u="none" strike="noStrike" cap="none" spc="0" baseline="0">
          <a:solidFill>
            <a:srgbClr val="595959"/>
          </a:solidFill>
          <a:uFillTx/>
          <a:latin typeface="Arial"/>
          <a:ea typeface="Arial"/>
          <a:cs typeface="Arial"/>
          <a:sym typeface="Arial"/>
        </a:defRPr>
      </a:lvl1pPr>
      <a:lvl2pPr marL="742950" marR="0" indent="-28575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2pPr>
      <a:lvl3pPr marL="1257300" marR="0" indent="-3429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3pPr>
      <a:lvl4pPr marL="1714500" marR="0" indent="-3429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4pPr>
      <a:lvl5pPr marL="2171700" marR="0" indent="-3429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5pPr>
      <a:lvl6pPr marL="25146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6pPr>
      <a:lvl7pPr marL="29718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7pPr>
      <a:lvl8pPr marL="3429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8pPr>
      <a:lvl9pPr marL="3886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595959"/>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hyperlink" Target="https://scotlandscurriculum.scot/5/" TargetMode="Externa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www.pz.harvard.edu/" TargetMode="External"/><Relationship Id="rId5" Type="http://schemas.openxmlformats.org/officeDocument/2006/relationships/hyperlink" Target="http://www.pz.harvard.edu/sites/default/files/Parts%20People%20Interactions_0.pdf" TargetMode="Externa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Rectangle 6"/>
          <p:cNvSpPr txBox="1"/>
          <p:nvPr/>
        </p:nvSpPr>
        <p:spPr>
          <a:xfrm>
            <a:off x="712251" y="2289450"/>
            <a:ext cx="10541818" cy="12003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3600">
                <a:solidFill>
                  <a:srgbClr val="00ABB5"/>
                </a:solidFill>
              </a:defRPr>
            </a:pPr>
            <a:r>
              <a:rPr dirty="0"/>
              <a:t>The Curriculum Story Project:</a:t>
            </a:r>
            <a:br>
              <a:rPr dirty="0"/>
            </a:br>
            <a:r>
              <a:rPr lang="en-GB" dirty="0"/>
              <a:t>5</a:t>
            </a:r>
            <a:r>
              <a:rPr dirty="0"/>
              <a:t>.</a:t>
            </a:r>
            <a:r>
              <a:rPr lang="en-GB" dirty="0"/>
              <a:t> Collaborative Professional Learning</a:t>
            </a:r>
            <a:endParaRPr dirty="0"/>
          </a:p>
        </p:txBody>
      </p:sp>
      <p:sp>
        <p:nvSpPr>
          <p:cNvPr id="117" name="Rectangle 7"/>
          <p:cNvSpPr txBox="1"/>
          <p:nvPr/>
        </p:nvSpPr>
        <p:spPr>
          <a:xfrm>
            <a:off x="712251" y="3371507"/>
            <a:ext cx="105418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2000" b="1">
                <a:solidFill>
                  <a:srgbClr val="B3D236"/>
                </a:solidFill>
              </a:defRPr>
            </a:lvl1pPr>
          </a:lstStyle>
          <a:p>
            <a:r>
              <a:t>Discussion Activities</a:t>
            </a:r>
          </a:p>
        </p:txBody>
      </p:sp>
      <p:pic>
        <p:nvPicPr>
          <p:cNvPr id="118" name="Picture 11" descr="Picture 11"/>
          <p:cNvPicPr>
            <a:picLocks noChangeAspect="1"/>
          </p:cNvPicPr>
          <p:nvPr/>
        </p:nvPicPr>
        <p:blipFill>
          <a:blip r:embed="rId3" cstate="email">
            <a:extLst>
              <a:ext uri="{28A0092B-C50C-407E-A947-70E740481C1C}">
                <a14:useLocalDpi xmlns:a14="http://schemas.microsoft.com/office/drawing/2010/main"/>
              </a:ext>
            </a:extLst>
          </a:blip>
          <a:srcRect l="10040" t="16806" r="10529" b="28484"/>
          <a:stretch>
            <a:fillRect/>
          </a:stretch>
        </p:blipFill>
        <p:spPr>
          <a:xfrm>
            <a:off x="658156" y="528428"/>
            <a:ext cx="3392720" cy="1428665"/>
          </a:xfrm>
          <a:prstGeom prst="rect">
            <a:avLst/>
          </a:prstGeom>
          <a:ln w="12700">
            <a:miter lim="400000"/>
          </a:ln>
        </p:spPr>
      </p:pic>
      <p:pic>
        <p:nvPicPr>
          <p:cNvPr id="119" name="Picture 5" descr="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3752515"/>
            <a:ext cx="12209385" cy="3105486"/>
          </a:xfrm>
          <a:prstGeom prst="rect">
            <a:avLst/>
          </a:prstGeom>
          <a:ln w="12700">
            <a:miter lim="400000"/>
          </a:ln>
        </p:spPr>
      </p:pic>
      <p:sp>
        <p:nvSpPr>
          <p:cNvPr id="120" name="Text Box 8"/>
          <p:cNvSpPr txBox="1"/>
          <p:nvPr/>
        </p:nvSpPr>
        <p:spPr>
          <a:xfrm>
            <a:off x="7208519" y="6057900"/>
            <a:ext cx="4937761" cy="288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Rectangle 1"/>
          <p:cNvSpPr/>
          <p:nvPr/>
        </p:nvSpPr>
        <p:spPr>
          <a:xfrm>
            <a:off x="0" y="0"/>
            <a:ext cx="12192000" cy="6858000"/>
          </a:xfrm>
          <a:prstGeom prst="rect">
            <a:avLst/>
          </a:prstGeom>
          <a:solidFill>
            <a:srgbClr val="00ABB5"/>
          </a:solidFill>
          <a:ln w="12700">
            <a:miter lim="400000"/>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pic>
        <p:nvPicPr>
          <p:cNvPr id="201" name="Picture 2" descr="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786940" y="2277284"/>
            <a:ext cx="4501481" cy="1800086"/>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How to use this download pack"/>
          <p:cNvSpPr txBox="1">
            <a:spLocks noGrp="1"/>
          </p:cNvSpPr>
          <p:nvPr>
            <p:ph type="title"/>
          </p:nvPr>
        </p:nvSpPr>
        <p:spPr>
          <a:prstGeom prst="rect">
            <a:avLst/>
          </a:prstGeom>
        </p:spPr>
        <p:txBody>
          <a:bodyPr/>
          <a:lstStyle/>
          <a:p>
            <a:r>
              <a:t>How to use this download pack</a:t>
            </a:r>
          </a:p>
        </p:txBody>
      </p:sp>
      <p:sp>
        <p:nvSpPr>
          <p:cNvPr id="125" name="The discussion and practical activities in this pack connect to the case studies and ideas around interdisciplinary learning of…"/>
          <p:cNvSpPr txBox="1">
            <a:spLocks noGrp="1"/>
          </p:cNvSpPr>
          <p:nvPr>
            <p:ph type="body" sz="half" idx="1"/>
          </p:nvPr>
        </p:nvSpPr>
        <p:spPr>
          <a:prstGeom prst="rect">
            <a:avLst/>
          </a:prstGeom>
        </p:spPr>
        <p:txBody>
          <a:bodyPr>
            <a:normAutofit lnSpcReduction="10000"/>
          </a:bodyPr>
          <a:lstStyle/>
          <a:p>
            <a:pPr defTabSz="749808">
              <a:spcBef>
                <a:spcPts val="500"/>
              </a:spcBef>
              <a:defRPr sz="2296"/>
            </a:pPr>
            <a:r>
              <a:rPr dirty="0"/>
              <a:t>The discussion and practical activities in this pack connect to the case studies and ideas around interdisciplinary learning of</a:t>
            </a:r>
          </a:p>
          <a:p>
            <a:pPr defTabSz="749808">
              <a:spcBef>
                <a:spcPts val="500"/>
              </a:spcBef>
              <a:defRPr sz="2296"/>
            </a:pPr>
            <a:r>
              <a:rPr b="1" dirty="0"/>
              <a:t>The Curriculum Story Project </a:t>
            </a:r>
            <a:r>
              <a:rPr lang="en-GB" b="1" dirty="0"/>
              <a:t>5</a:t>
            </a:r>
            <a:r>
              <a:rPr b="1" dirty="0"/>
              <a:t>:</a:t>
            </a:r>
            <a:br>
              <a:rPr b="1" dirty="0"/>
            </a:br>
            <a:r>
              <a:rPr lang="en-GB" b="1" dirty="0"/>
              <a:t>Collaborative Professional Learning</a:t>
            </a:r>
            <a:r>
              <a:rPr b="1" dirty="0"/>
              <a:t>.</a:t>
            </a:r>
          </a:p>
          <a:p>
            <a:pPr defTabSz="749808">
              <a:spcBef>
                <a:spcPts val="500"/>
              </a:spcBef>
              <a:defRPr sz="2296"/>
            </a:pPr>
            <a:r>
              <a:rPr dirty="0"/>
              <a:t>While there is value in using them as standalone resources, we encourage teams to read the case studies, together, as part of their own reflective practice. </a:t>
            </a:r>
          </a:p>
        </p:txBody>
      </p:sp>
      <p:sp>
        <p:nvSpPr>
          <p:cNvPr id="126" name="From 2020-22, The Curriculum Story Project from Education Scotland brought together nearly 200 practitioners to understand the components, processes, and thinking behind successful interdisciplinary learning and the development of broader learner pathway"/>
          <p:cNvSpPr txBox="1"/>
          <p:nvPr/>
        </p:nvSpPr>
        <p:spPr>
          <a:xfrm>
            <a:off x="8245531" y="1887538"/>
            <a:ext cx="3187285" cy="37020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lnSpcReduction="10000"/>
          </a:bodyPr>
          <a:lstStyle/>
          <a:p>
            <a:pPr defTabSz="521208">
              <a:spcBef>
                <a:spcPts val="300"/>
              </a:spcBef>
              <a:defRPr sz="1596">
                <a:solidFill>
                  <a:srgbClr val="595959"/>
                </a:solidFill>
              </a:defRPr>
            </a:pPr>
            <a:r>
              <a:t>From 2020-22, </a:t>
            </a:r>
            <a:r>
              <a:rPr b="1"/>
              <a:t>The Curriculum Story Project</a:t>
            </a:r>
            <a:r>
              <a:t> from Education Scotland brought together nearly 200 practitioners to understand the components, processes, and thinking behind successful interdisciplinary learning and the development of broader learner pathways.</a:t>
            </a:r>
          </a:p>
          <a:p>
            <a:pPr defTabSz="521208">
              <a:spcBef>
                <a:spcPts val="300"/>
              </a:spcBef>
              <a:defRPr sz="1596">
                <a:solidFill>
                  <a:srgbClr val="595959"/>
                </a:solidFill>
              </a:defRPr>
            </a:pPr>
            <a:endParaRPr/>
          </a:p>
          <a:p>
            <a:pPr defTabSz="521208">
              <a:spcBef>
                <a:spcPts val="300"/>
              </a:spcBef>
              <a:defRPr sz="1596">
                <a:solidFill>
                  <a:srgbClr val="595959"/>
                </a:solidFill>
              </a:defRPr>
            </a:pPr>
            <a:r>
              <a:t>The case studies and activities are designed by NoTosh, a firm specialised in helping people think differently and choose the way they learn and work.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Rectangle 7"/>
          <p:cNvSpPr/>
          <p:nvPr/>
        </p:nvSpPr>
        <p:spPr>
          <a:xfrm>
            <a:off x="0" y="5794854"/>
            <a:ext cx="12192000" cy="1063146"/>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129" name="Picture 5" descr="Picture 5"/>
          <p:cNvPicPr>
            <a:picLocks noChangeAspect="1"/>
          </p:cNvPicPr>
          <p:nvPr/>
        </p:nvPicPr>
        <p:blipFill>
          <a:blip r:embed="rId3"/>
          <a:stretch>
            <a:fillRect/>
          </a:stretch>
        </p:blipFill>
        <p:spPr>
          <a:xfrm>
            <a:off x="8630112" y="6374079"/>
            <a:ext cx="2804347" cy="186957"/>
          </a:xfrm>
          <a:prstGeom prst="rect">
            <a:avLst/>
          </a:prstGeom>
          <a:ln w="12700">
            <a:miter lim="400000"/>
          </a:ln>
        </p:spPr>
      </p:pic>
      <p:pic>
        <p:nvPicPr>
          <p:cNvPr id="130" name="Picture 8" descr="Pictur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5815262"/>
            <a:ext cx="12209385" cy="1042738"/>
          </a:xfrm>
          <a:prstGeom prst="rect">
            <a:avLst/>
          </a:prstGeom>
          <a:ln w="12700">
            <a:miter lim="400000"/>
          </a:ln>
        </p:spPr>
      </p:pic>
      <p:sp>
        <p:nvSpPr>
          <p:cNvPr id="131" name="Text Box 8"/>
          <p:cNvSpPr txBox="1"/>
          <p:nvPr/>
        </p:nvSpPr>
        <p:spPr>
          <a:xfrm>
            <a:off x="7208519" y="6284669"/>
            <a:ext cx="4937761" cy="2888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
        <p:nvSpPr>
          <p:cNvPr id="132" name="Title 1"/>
          <p:cNvSpPr txBox="1">
            <a:spLocks noGrp="1"/>
          </p:cNvSpPr>
          <p:nvPr>
            <p:ph type="title"/>
          </p:nvPr>
        </p:nvSpPr>
        <p:spPr>
          <a:xfrm>
            <a:off x="611801" y="525849"/>
            <a:ext cx="11049507" cy="782321"/>
          </a:xfrm>
          <a:prstGeom prst="rect">
            <a:avLst/>
          </a:prstGeom>
        </p:spPr>
        <p:txBody>
          <a:bodyPr/>
          <a:lstStyle/>
          <a:p>
            <a:r>
              <a:t>Discussion activities</a:t>
            </a:r>
          </a:p>
        </p:txBody>
      </p:sp>
      <p:sp>
        <p:nvSpPr>
          <p:cNvPr id="133" name="Content Placeholder 2"/>
          <p:cNvSpPr txBox="1">
            <a:spLocks noGrp="1"/>
          </p:cNvSpPr>
          <p:nvPr>
            <p:ph type="body" idx="1"/>
          </p:nvPr>
        </p:nvSpPr>
        <p:spPr>
          <a:xfrm>
            <a:off x="1019510" y="1507436"/>
            <a:ext cx="10521292" cy="4511534"/>
          </a:xfrm>
          <a:prstGeom prst="rect">
            <a:avLst/>
          </a:prstGeom>
        </p:spPr>
        <p:txBody>
          <a:bodyPr>
            <a:normAutofit lnSpcReduction="10000"/>
          </a:bodyPr>
          <a:lstStyle/>
          <a:p>
            <a:pPr defTabSz="777240">
              <a:defRPr sz="1700"/>
            </a:pPr>
            <a:r>
              <a:rPr dirty="0"/>
              <a:t>First read the case studies for The Curriculum Story Project </a:t>
            </a:r>
            <a:r>
              <a:rPr lang="en-BE" dirty="0"/>
              <a:t>– Collaborative Professional Learning</a:t>
            </a:r>
            <a:r>
              <a:rPr dirty="0"/>
              <a:t>.</a:t>
            </a:r>
            <a:br>
              <a:rPr dirty="0"/>
            </a:br>
            <a:r>
              <a:rPr dirty="0"/>
              <a:t>Then use one of these discussion points for a learning session or team meeting. </a:t>
            </a:r>
          </a:p>
          <a:p>
            <a:pPr defTabSz="777240">
              <a:defRPr sz="1700"/>
            </a:pPr>
            <a:endParaRPr dirty="0"/>
          </a:p>
          <a:p>
            <a:pPr defTabSz="777240">
              <a:spcBef>
                <a:spcPts val="0"/>
              </a:spcBef>
              <a:defRPr sz="1700" b="1">
                <a:solidFill>
                  <a:srgbClr val="00ABB5"/>
                </a:solidFill>
              </a:defRPr>
            </a:pPr>
            <a:r>
              <a:rPr dirty="0"/>
              <a:t>Discussion 1. </a:t>
            </a:r>
            <a:r>
              <a:rPr lang="en-GB" sz="1700" b="1" dirty="0"/>
              <a:t>How do you ringfence time and space for collaborative professional learning in your school or setting?</a:t>
            </a:r>
            <a:endParaRPr lang="en-GB" dirty="0"/>
          </a:p>
          <a:p>
            <a:pPr defTabSz="777240">
              <a:defRPr sz="1700"/>
            </a:pPr>
            <a:r>
              <a:rPr lang="en-GB" sz="1700" dirty="0"/>
              <a:t>For example, do you regularly manage to timetable opportunities for curriculum planning and dialogue during staff meetings?</a:t>
            </a:r>
          </a:p>
          <a:p>
            <a:pPr defTabSz="777240">
              <a:defRPr sz="1700"/>
            </a:pPr>
            <a:endParaRPr sz="1020" dirty="0">
              <a:solidFill>
                <a:srgbClr val="000000"/>
              </a:solidFill>
              <a:latin typeface="Times Roman"/>
              <a:ea typeface="Times Roman"/>
              <a:cs typeface="Times Roman"/>
              <a:sym typeface="Times Roman"/>
            </a:endParaRPr>
          </a:p>
          <a:p>
            <a:pPr defTabSz="777240">
              <a:spcBef>
                <a:spcPts val="0"/>
              </a:spcBef>
              <a:defRPr sz="1700" b="1">
                <a:solidFill>
                  <a:srgbClr val="00ABB5"/>
                </a:solidFill>
              </a:defRPr>
            </a:pPr>
            <a:r>
              <a:rPr dirty="0"/>
              <a:t>Discussion 2: </a:t>
            </a:r>
            <a:r>
              <a:rPr lang="en-GB" sz="1700" b="1" dirty="0"/>
              <a:t>What new strategies could you consider that facilitate more collaboration amongst educators?</a:t>
            </a:r>
            <a:endParaRPr sz="1020" b="0" dirty="0">
              <a:solidFill>
                <a:srgbClr val="000000"/>
              </a:solidFill>
              <a:latin typeface="Times Roman"/>
              <a:ea typeface="Times Roman"/>
              <a:cs typeface="Times Roman"/>
              <a:sym typeface="Times Roman"/>
            </a:endParaRPr>
          </a:p>
          <a:p>
            <a:pPr defTabSz="777240">
              <a:defRPr sz="1700"/>
            </a:pPr>
            <a:r>
              <a:rPr lang="en-GB" sz="1700" dirty="0"/>
              <a:t>For example, how could you use ideas such as speed dating, book clubs, or the design of learning provocations for IDL to bring educators together?</a:t>
            </a:r>
          </a:p>
          <a:p>
            <a:pPr defTabSz="777240">
              <a:defRPr sz="1700"/>
            </a:pPr>
            <a:endParaRPr sz="1020" dirty="0">
              <a:solidFill>
                <a:srgbClr val="000000"/>
              </a:solidFill>
              <a:latin typeface="Times Roman"/>
              <a:ea typeface="Times Roman"/>
              <a:cs typeface="Times Roman"/>
              <a:sym typeface="Times Roman"/>
            </a:endParaRPr>
          </a:p>
          <a:p>
            <a:pPr defTabSz="777240">
              <a:spcBef>
                <a:spcPts val="0"/>
              </a:spcBef>
              <a:defRPr sz="1700" b="1">
                <a:solidFill>
                  <a:srgbClr val="00ABB5"/>
                </a:solidFill>
              </a:defRPr>
            </a:pPr>
            <a:r>
              <a:rPr lang="en-GB"/>
              <a:t>Discussion</a:t>
            </a:r>
            <a:r>
              <a:t> </a:t>
            </a:r>
            <a:r>
              <a:rPr dirty="0"/>
              <a:t>3: </a:t>
            </a:r>
            <a:r>
              <a:rPr lang="en-GB" sz="1700" b="1" dirty="0"/>
              <a:t>How will you support staff who may struggle with the speed of change or the new demands that an emphasis on collaboration might require?</a:t>
            </a:r>
            <a:endParaRPr sz="1020" b="0" dirty="0">
              <a:solidFill>
                <a:srgbClr val="000000"/>
              </a:solidFill>
              <a:latin typeface="Times Roman"/>
              <a:ea typeface="Times Roman"/>
              <a:cs typeface="Times Roman"/>
              <a:sym typeface="Times Roman"/>
            </a:endParaRPr>
          </a:p>
          <a:p>
            <a:pPr defTabSz="777240">
              <a:defRPr sz="1700"/>
            </a:pPr>
            <a:r>
              <a:rPr lang="en-GB" sz="1700" dirty="0"/>
              <a:t>For example, could you use the example of allowing educators to plan individually or across shared online documents before sharing and making choices as a group?</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7" name="Picture 4" descr="Picture 4"/>
          <p:cNvPicPr>
            <a:picLocks noChangeAspect="1"/>
          </p:cNvPicPr>
          <p:nvPr/>
        </p:nvPicPr>
        <p:blipFill>
          <a:blip r:embed="rId3" cstate="email">
            <a:extLst>
              <a:ext uri="{28A0092B-C50C-407E-A947-70E740481C1C}">
                <a14:useLocalDpi xmlns:a14="http://schemas.microsoft.com/office/drawing/2010/main"/>
              </a:ext>
            </a:extLst>
          </a:blip>
          <a:srcRect l="10040" t="16806" r="10529" b="28484"/>
          <a:stretch>
            <a:fillRect/>
          </a:stretch>
        </p:blipFill>
        <p:spPr>
          <a:xfrm>
            <a:off x="658156" y="528428"/>
            <a:ext cx="3392720" cy="1428665"/>
          </a:xfrm>
          <a:prstGeom prst="rect">
            <a:avLst/>
          </a:prstGeom>
          <a:ln w="12700">
            <a:miter lim="400000"/>
          </a:ln>
        </p:spPr>
      </p:pic>
      <p:pic>
        <p:nvPicPr>
          <p:cNvPr id="138" name="Picture 11" descr="Picture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3752515"/>
            <a:ext cx="12209381" cy="3105485"/>
          </a:xfrm>
          <a:prstGeom prst="rect">
            <a:avLst/>
          </a:prstGeom>
          <a:ln w="12700">
            <a:miter lim="400000"/>
          </a:ln>
        </p:spPr>
      </p:pic>
      <p:sp>
        <p:nvSpPr>
          <p:cNvPr id="139" name="Text Box 8"/>
          <p:cNvSpPr txBox="1"/>
          <p:nvPr/>
        </p:nvSpPr>
        <p:spPr>
          <a:xfrm>
            <a:off x="7208519" y="6057900"/>
            <a:ext cx="4937761" cy="288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
        <p:nvSpPr>
          <p:cNvPr id="140" name="Rectangle 6"/>
          <p:cNvSpPr txBox="1"/>
          <p:nvPr/>
        </p:nvSpPr>
        <p:spPr>
          <a:xfrm>
            <a:off x="712251" y="2289450"/>
            <a:ext cx="10541818" cy="12003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3600">
                <a:solidFill>
                  <a:srgbClr val="00ABB5"/>
                </a:solidFill>
              </a:defRPr>
            </a:pPr>
            <a:r>
              <a:rPr lang="en-GB" dirty="0"/>
              <a:t>The Curriculum Story Project:</a:t>
            </a:r>
            <a:br>
              <a:rPr lang="en-GB" dirty="0"/>
            </a:br>
            <a:r>
              <a:rPr lang="en-GB" dirty="0"/>
              <a:t>5. Collaborative Professional Learning</a:t>
            </a:r>
          </a:p>
        </p:txBody>
      </p:sp>
      <p:sp>
        <p:nvSpPr>
          <p:cNvPr id="141" name="Rectangle 7"/>
          <p:cNvSpPr txBox="1"/>
          <p:nvPr/>
        </p:nvSpPr>
        <p:spPr>
          <a:xfrm>
            <a:off x="712251" y="3371507"/>
            <a:ext cx="10541818"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2000" b="1">
                <a:solidFill>
                  <a:srgbClr val="B3D236"/>
                </a:solidFill>
              </a:defRPr>
            </a:lvl1pPr>
          </a:lstStyle>
          <a:p>
            <a:r>
              <a:t>Practical Activities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7"/>
          <p:cNvSpPr/>
          <p:nvPr/>
        </p:nvSpPr>
        <p:spPr>
          <a:xfrm>
            <a:off x="0" y="5794854"/>
            <a:ext cx="12192000" cy="1063146"/>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146" name="Picture 5" descr="Picture 5"/>
          <p:cNvPicPr>
            <a:picLocks noChangeAspect="1"/>
          </p:cNvPicPr>
          <p:nvPr/>
        </p:nvPicPr>
        <p:blipFill>
          <a:blip r:embed="rId3"/>
          <a:stretch>
            <a:fillRect/>
          </a:stretch>
        </p:blipFill>
        <p:spPr>
          <a:xfrm>
            <a:off x="8630112" y="6374079"/>
            <a:ext cx="2804347" cy="186957"/>
          </a:xfrm>
          <a:prstGeom prst="rect">
            <a:avLst/>
          </a:prstGeom>
          <a:ln w="12700">
            <a:miter lim="400000"/>
          </a:ln>
        </p:spPr>
      </p:pic>
      <p:pic>
        <p:nvPicPr>
          <p:cNvPr id="147" name="Picture 6" descr="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5828632"/>
            <a:ext cx="12209381" cy="1029368"/>
          </a:xfrm>
          <a:prstGeom prst="rect">
            <a:avLst/>
          </a:prstGeom>
          <a:ln w="12700">
            <a:miter lim="400000"/>
          </a:ln>
        </p:spPr>
      </p:pic>
      <p:sp>
        <p:nvSpPr>
          <p:cNvPr id="148" name="Text Box 8"/>
          <p:cNvSpPr txBox="1"/>
          <p:nvPr/>
        </p:nvSpPr>
        <p:spPr>
          <a:xfrm>
            <a:off x="7208519" y="6284669"/>
            <a:ext cx="4937761" cy="2888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
        <p:nvSpPr>
          <p:cNvPr id="149" name="Title 1"/>
          <p:cNvSpPr txBox="1">
            <a:spLocks noGrp="1"/>
          </p:cNvSpPr>
          <p:nvPr>
            <p:ph type="title"/>
          </p:nvPr>
        </p:nvSpPr>
        <p:spPr>
          <a:xfrm>
            <a:off x="611801" y="525849"/>
            <a:ext cx="11049507" cy="782321"/>
          </a:xfrm>
          <a:prstGeom prst="rect">
            <a:avLst/>
          </a:prstGeom>
        </p:spPr>
        <p:txBody>
          <a:bodyPr>
            <a:normAutofit fontScale="90000"/>
          </a:bodyPr>
          <a:lstStyle/>
          <a:p>
            <a:r>
              <a:rPr dirty="0"/>
              <a:t>1. </a:t>
            </a:r>
            <a:r>
              <a:rPr lang="en-GB" dirty="0"/>
              <a:t>Parts, People, Interactions – reflect on the existing system of collaborative learning in your setting</a:t>
            </a:r>
            <a:endParaRPr dirty="0"/>
          </a:p>
        </p:txBody>
      </p:sp>
      <p:sp>
        <p:nvSpPr>
          <p:cNvPr id="150" name="Content Placeholder 2"/>
          <p:cNvSpPr txBox="1">
            <a:spLocks noGrp="1"/>
          </p:cNvSpPr>
          <p:nvPr>
            <p:ph type="body" idx="1"/>
          </p:nvPr>
        </p:nvSpPr>
        <p:spPr>
          <a:xfrm>
            <a:off x="1019510" y="1507436"/>
            <a:ext cx="4732511" cy="4511534"/>
          </a:xfrm>
          <a:prstGeom prst="rect">
            <a:avLst/>
          </a:prstGeom>
        </p:spPr>
        <p:txBody>
          <a:bodyPr/>
          <a:lstStyle/>
          <a:p>
            <a:r>
              <a:rPr lang="en-GB" dirty="0"/>
              <a:t>Collaboration is a fundamental feature of IDL for educators, learners and partners. To be successful, it requires a dedicated space and time to meet, and a shared sense purpose and values.</a:t>
            </a:r>
          </a:p>
          <a:p>
            <a:r>
              <a:rPr lang="en-GB" dirty="0">
                <a:hlinkClick r:id="rId5"/>
              </a:rPr>
              <a:t>Curriculum-making</a:t>
            </a:r>
            <a:r>
              <a:rPr lang="en-GB" dirty="0"/>
              <a:t> guidance highlights the importance of educational settings </a:t>
            </a:r>
            <a:r>
              <a:rPr lang="en-GB" b="1" dirty="0"/>
              <a:t>knowing your own learning and support needs. </a:t>
            </a:r>
            <a:r>
              <a:rPr lang="en-GB" dirty="0"/>
              <a:t>Including, ‘belonging to communities of practice and enquiry’ and ‘developing collaborative practice locally, nationally and globally.</a:t>
            </a:r>
            <a:endParaRPr dirty="0"/>
          </a:p>
        </p:txBody>
      </p:sp>
      <p:pic>
        <p:nvPicPr>
          <p:cNvPr id="3" name="Picture 2" descr="Diagram&#10;&#10;Description automatically generated">
            <a:extLst>
              <a:ext uri="{FF2B5EF4-FFF2-40B4-BE49-F238E27FC236}">
                <a16:creationId xmlns:a16="http://schemas.microsoft.com/office/drawing/2014/main" id="{3E8345D8-CA42-88F1-4BC2-52AB8FC11F1F}"/>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223445" y="1466634"/>
            <a:ext cx="5106754" cy="4283515"/>
          </a:xfrm>
          <a:prstGeom prst="rect">
            <a:avLst/>
          </a:prstGeom>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7"/>
          <p:cNvSpPr/>
          <p:nvPr/>
        </p:nvSpPr>
        <p:spPr>
          <a:xfrm>
            <a:off x="0" y="5794854"/>
            <a:ext cx="12192000" cy="1063146"/>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146" name="Picture 5" descr="Picture 5"/>
          <p:cNvPicPr>
            <a:picLocks noChangeAspect="1"/>
          </p:cNvPicPr>
          <p:nvPr/>
        </p:nvPicPr>
        <p:blipFill>
          <a:blip r:embed="rId3"/>
          <a:stretch>
            <a:fillRect/>
          </a:stretch>
        </p:blipFill>
        <p:spPr>
          <a:xfrm>
            <a:off x="8630112" y="6374079"/>
            <a:ext cx="2804347" cy="186957"/>
          </a:xfrm>
          <a:prstGeom prst="rect">
            <a:avLst/>
          </a:prstGeom>
          <a:ln w="12700">
            <a:miter lim="400000"/>
          </a:ln>
        </p:spPr>
      </p:pic>
      <p:pic>
        <p:nvPicPr>
          <p:cNvPr id="147" name="Picture 6" descr="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5828632"/>
            <a:ext cx="12209381" cy="1029368"/>
          </a:xfrm>
          <a:prstGeom prst="rect">
            <a:avLst/>
          </a:prstGeom>
          <a:ln w="12700">
            <a:miter lim="400000"/>
          </a:ln>
        </p:spPr>
      </p:pic>
      <p:sp>
        <p:nvSpPr>
          <p:cNvPr id="148" name="Text Box 8"/>
          <p:cNvSpPr txBox="1"/>
          <p:nvPr/>
        </p:nvSpPr>
        <p:spPr>
          <a:xfrm>
            <a:off x="7208519" y="6284669"/>
            <a:ext cx="4937761" cy="2888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
        <p:nvSpPr>
          <p:cNvPr id="149" name="Title 1"/>
          <p:cNvSpPr txBox="1">
            <a:spLocks noGrp="1"/>
          </p:cNvSpPr>
          <p:nvPr>
            <p:ph type="title"/>
          </p:nvPr>
        </p:nvSpPr>
        <p:spPr>
          <a:xfrm>
            <a:off x="611801" y="525849"/>
            <a:ext cx="11049507" cy="782321"/>
          </a:xfrm>
          <a:prstGeom prst="rect">
            <a:avLst/>
          </a:prstGeom>
        </p:spPr>
        <p:txBody>
          <a:bodyPr>
            <a:normAutofit fontScale="90000"/>
          </a:bodyPr>
          <a:lstStyle/>
          <a:p>
            <a:r>
              <a:rPr dirty="0"/>
              <a:t>1. </a:t>
            </a:r>
            <a:r>
              <a:rPr lang="en-GB" dirty="0"/>
              <a:t>Parts, People, Interactions – reflect on the existing system of collaborative learning in your setting</a:t>
            </a:r>
            <a:endParaRPr dirty="0"/>
          </a:p>
        </p:txBody>
      </p:sp>
      <p:sp>
        <p:nvSpPr>
          <p:cNvPr id="4" name="Text Placeholder 3">
            <a:extLst>
              <a:ext uri="{FF2B5EF4-FFF2-40B4-BE49-F238E27FC236}">
                <a16:creationId xmlns:a16="http://schemas.microsoft.com/office/drawing/2014/main" id="{B5100ECC-9214-FBFA-3C6E-83B0036A2B1D}"/>
              </a:ext>
            </a:extLst>
          </p:cNvPr>
          <p:cNvSpPr>
            <a:spLocks noGrp="1"/>
          </p:cNvSpPr>
          <p:nvPr>
            <p:ph type="body" idx="1"/>
          </p:nvPr>
        </p:nvSpPr>
        <p:spPr/>
        <p:txBody>
          <a:bodyPr>
            <a:normAutofit lnSpcReduction="10000"/>
          </a:bodyPr>
          <a:lstStyle/>
          <a:p>
            <a:r>
              <a:rPr lang="en-BE" dirty="0">
                <a:hlinkClick r:id="rId5"/>
              </a:rPr>
              <a:t>Parts, People, Interactions </a:t>
            </a:r>
            <a:r>
              <a:rPr lang="en-BE" dirty="0"/>
              <a:t>is a thinking routine from </a:t>
            </a:r>
            <a:r>
              <a:rPr lang="en-BE" dirty="0">
                <a:hlinkClick r:id="rId6"/>
              </a:rPr>
              <a:t>Project Zero</a:t>
            </a:r>
            <a:r>
              <a:rPr lang="en-BE" dirty="0"/>
              <a:t> at the Harvard Graduate School of Education. </a:t>
            </a:r>
          </a:p>
          <a:p>
            <a:r>
              <a:rPr lang="en-GB" dirty="0"/>
              <a:t>This thinking routine will help you look closely at the system of collaborative learning in your setting. </a:t>
            </a:r>
            <a:endParaRPr lang="en-BE" dirty="0"/>
          </a:p>
          <a:p>
            <a:pPr marL="342900" indent="-342900">
              <a:buFont typeface="Arial" panose="020B0604020202020204" pitchFamily="34" charset="0"/>
              <a:buChar char="•"/>
            </a:pPr>
            <a:r>
              <a:rPr lang="en-BE" dirty="0"/>
              <a:t>Before starting, it is </a:t>
            </a:r>
            <a:r>
              <a:rPr lang="en-GB" dirty="0"/>
              <a:t>helpful to give examples and understanding of what a system is. Concrete examples work best: subway systems, town recycling systems, the lunch line system at school, etc.</a:t>
            </a:r>
            <a:endParaRPr lang="en-BE" dirty="0"/>
          </a:p>
          <a:p>
            <a:pPr marL="342900" indent="-342900">
              <a:buFont typeface="Arial" panose="020B0604020202020204" pitchFamily="34" charset="0"/>
              <a:buChar char="•"/>
            </a:pPr>
            <a:r>
              <a:rPr lang="en-GB" dirty="0"/>
              <a:t>Systems are made up of subsystems, and are themselves parts of broader systems.  </a:t>
            </a:r>
          </a:p>
          <a:p>
            <a:pPr marL="342900" indent="-342900">
              <a:buFont typeface="Arial" panose="020B0604020202020204" pitchFamily="34" charset="0"/>
              <a:buChar char="•"/>
            </a:pPr>
            <a:r>
              <a:rPr lang="en-GB" dirty="0"/>
              <a:t>Working in groups, it is helpful to first make a list of all of the parts, and people involved in a system, and then to map out their system on chart paper to make the interactions between all of the parts and people in their system visible. Then answer the questions on the next slide.</a:t>
            </a:r>
            <a:endParaRPr lang="en-BE" dirty="0"/>
          </a:p>
          <a:p>
            <a:endParaRPr lang="en-BE" i="1" dirty="0"/>
          </a:p>
        </p:txBody>
      </p:sp>
    </p:spTree>
    <p:extLst>
      <p:ext uri="{BB962C8B-B14F-4D97-AF65-F5344CB8AC3E}">
        <p14:creationId xmlns:p14="http://schemas.microsoft.com/office/powerpoint/2010/main" val="129058973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7"/>
          <p:cNvSpPr/>
          <p:nvPr/>
        </p:nvSpPr>
        <p:spPr>
          <a:xfrm>
            <a:off x="0" y="5794854"/>
            <a:ext cx="12192000" cy="1063146"/>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146" name="Picture 5" descr="Picture 5"/>
          <p:cNvPicPr>
            <a:picLocks noChangeAspect="1"/>
          </p:cNvPicPr>
          <p:nvPr/>
        </p:nvPicPr>
        <p:blipFill>
          <a:blip r:embed="rId3"/>
          <a:stretch>
            <a:fillRect/>
          </a:stretch>
        </p:blipFill>
        <p:spPr>
          <a:xfrm>
            <a:off x="8630112" y="6374079"/>
            <a:ext cx="2804347" cy="186957"/>
          </a:xfrm>
          <a:prstGeom prst="rect">
            <a:avLst/>
          </a:prstGeom>
          <a:ln w="12700">
            <a:miter lim="400000"/>
          </a:ln>
        </p:spPr>
      </p:pic>
      <p:pic>
        <p:nvPicPr>
          <p:cNvPr id="147" name="Picture 6" descr="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5828632"/>
            <a:ext cx="12209381" cy="1029368"/>
          </a:xfrm>
          <a:prstGeom prst="rect">
            <a:avLst/>
          </a:prstGeom>
          <a:ln w="12700">
            <a:miter lim="400000"/>
          </a:ln>
        </p:spPr>
      </p:pic>
      <p:sp>
        <p:nvSpPr>
          <p:cNvPr id="148" name="Text Box 8"/>
          <p:cNvSpPr txBox="1"/>
          <p:nvPr/>
        </p:nvSpPr>
        <p:spPr>
          <a:xfrm>
            <a:off x="7208519" y="6284669"/>
            <a:ext cx="4937761" cy="2888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
        <p:nvSpPr>
          <p:cNvPr id="149" name="Title 1"/>
          <p:cNvSpPr txBox="1">
            <a:spLocks noGrp="1"/>
          </p:cNvSpPr>
          <p:nvPr>
            <p:ph type="title"/>
          </p:nvPr>
        </p:nvSpPr>
        <p:spPr>
          <a:xfrm>
            <a:off x="611801" y="525849"/>
            <a:ext cx="11049507" cy="782321"/>
          </a:xfrm>
          <a:prstGeom prst="rect">
            <a:avLst/>
          </a:prstGeom>
        </p:spPr>
        <p:txBody>
          <a:bodyPr>
            <a:normAutofit fontScale="90000"/>
          </a:bodyPr>
          <a:lstStyle/>
          <a:p>
            <a:r>
              <a:rPr dirty="0"/>
              <a:t>1. </a:t>
            </a:r>
            <a:r>
              <a:rPr lang="en-GB" dirty="0"/>
              <a:t>Parts, People, Interactions – reflect on the existing system of collaborative learning in your setting</a:t>
            </a:r>
            <a:endParaRPr dirty="0"/>
          </a:p>
        </p:txBody>
      </p:sp>
      <p:sp>
        <p:nvSpPr>
          <p:cNvPr id="4" name="Text Placeholder 3">
            <a:extLst>
              <a:ext uri="{FF2B5EF4-FFF2-40B4-BE49-F238E27FC236}">
                <a16:creationId xmlns:a16="http://schemas.microsoft.com/office/drawing/2014/main" id="{B5100ECC-9214-FBFA-3C6E-83B0036A2B1D}"/>
              </a:ext>
            </a:extLst>
          </p:cNvPr>
          <p:cNvSpPr>
            <a:spLocks noGrp="1"/>
          </p:cNvSpPr>
          <p:nvPr>
            <p:ph type="body" idx="1"/>
          </p:nvPr>
        </p:nvSpPr>
        <p:spPr>
          <a:xfrm>
            <a:off x="685801" y="1887538"/>
            <a:ext cx="5410200" cy="3702051"/>
          </a:xfrm>
        </p:spPr>
        <p:txBody>
          <a:bodyPr>
            <a:normAutofit lnSpcReduction="10000"/>
          </a:bodyPr>
          <a:lstStyle/>
          <a:p>
            <a:r>
              <a:rPr lang="en-GB" dirty="0"/>
              <a:t>Thinking about the system of collaborative learning in your setting, ask:</a:t>
            </a:r>
          </a:p>
          <a:p>
            <a:endParaRPr lang="en-GB" dirty="0"/>
          </a:p>
          <a:p>
            <a:pPr marL="457200" indent="-457200">
              <a:buFont typeface="+mj-lt"/>
              <a:buAutoNum type="arabicPeriod"/>
            </a:pPr>
            <a:r>
              <a:rPr lang="en-GB" dirty="0"/>
              <a:t>What are the </a:t>
            </a:r>
            <a:r>
              <a:rPr lang="en-GB" b="1" dirty="0"/>
              <a:t>parts </a:t>
            </a:r>
            <a:r>
              <a:rPr lang="en-GB" dirty="0"/>
              <a:t>of the system?</a:t>
            </a:r>
          </a:p>
          <a:p>
            <a:pPr marL="457200" indent="-457200">
              <a:buFont typeface="+mj-lt"/>
              <a:buAutoNum type="arabicPeriod"/>
            </a:pPr>
            <a:r>
              <a:rPr lang="en-GB" dirty="0"/>
              <a:t>Who are the </a:t>
            </a:r>
            <a:r>
              <a:rPr lang="en-GB" b="1" dirty="0"/>
              <a:t>people </a:t>
            </a:r>
            <a:r>
              <a:rPr lang="en-GB" dirty="0"/>
              <a:t>connected to the system?</a:t>
            </a:r>
          </a:p>
          <a:p>
            <a:pPr marL="457200" indent="-457200">
              <a:buFont typeface="+mj-lt"/>
              <a:buAutoNum type="arabicPeriod"/>
            </a:pPr>
            <a:r>
              <a:rPr lang="en-GB" dirty="0"/>
              <a:t>How do the people in the system </a:t>
            </a:r>
            <a:r>
              <a:rPr lang="en-GB" b="1" dirty="0"/>
              <a:t>interact </a:t>
            </a:r>
            <a:r>
              <a:rPr lang="en-GB" dirty="0"/>
              <a:t>with each other and with the parts of the system?</a:t>
            </a:r>
          </a:p>
          <a:p>
            <a:pPr marL="457200" indent="-457200">
              <a:buFont typeface="+mj-lt"/>
              <a:buAutoNum type="arabicPeriod"/>
            </a:pPr>
            <a:r>
              <a:rPr lang="en-GB" dirty="0"/>
              <a:t>How does a change in one part of the system affect the various parts and people connected to the system?</a:t>
            </a:r>
            <a:endParaRPr lang="en-BE" dirty="0"/>
          </a:p>
          <a:p>
            <a:endParaRPr lang="en-BE" i="1" dirty="0"/>
          </a:p>
        </p:txBody>
      </p:sp>
      <p:pic>
        <p:nvPicPr>
          <p:cNvPr id="3" name="Picture 2" descr="Top shot of a representation of networks with stick figures.">
            <a:extLst>
              <a:ext uri="{FF2B5EF4-FFF2-40B4-BE49-F238E27FC236}">
                <a16:creationId xmlns:a16="http://schemas.microsoft.com/office/drawing/2014/main" id="{404D18AA-0AD2-BEBA-7EBE-DC62AA718336}"/>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217240" y="1887538"/>
            <a:ext cx="5444068" cy="3622810"/>
          </a:xfrm>
          <a:prstGeom prst="rect">
            <a:avLst/>
          </a:prstGeom>
        </p:spPr>
      </p:pic>
    </p:spTree>
    <p:extLst>
      <p:ext uri="{BB962C8B-B14F-4D97-AF65-F5344CB8AC3E}">
        <p14:creationId xmlns:p14="http://schemas.microsoft.com/office/powerpoint/2010/main" val="7659739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7"/>
          <p:cNvSpPr/>
          <p:nvPr/>
        </p:nvSpPr>
        <p:spPr>
          <a:xfrm>
            <a:off x="0" y="5794854"/>
            <a:ext cx="12192000" cy="1063146"/>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146" name="Picture 5" descr="Picture 5"/>
          <p:cNvPicPr>
            <a:picLocks noChangeAspect="1"/>
          </p:cNvPicPr>
          <p:nvPr/>
        </p:nvPicPr>
        <p:blipFill>
          <a:blip r:embed="rId3"/>
          <a:stretch>
            <a:fillRect/>
          </a:stretch>
        </p:blipFill>
        <p:spPr>
          <a:xfrm>
            <a:off x="8630112" y="6374079"/>
            <a:ext cx="2804347" cy="186957"/>
          </a:xfrm>
          <a:prstGeom prst="rect">
            <a:avLst/>
          </a:prstGeom>
          <a:ln w="12700">
            <a:miter lim="400000"/>
          </a:ln>
        </p:spPr>
      </p:pic>
      <p:pic>
        <p:nvPicPr>
          <p:cNvPr id="147" name="Picture 6" descr="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5828632"/>
            <a:ext cx="12209381" cy="1029368"/>
          </a:xfrm>
          <a:prstGeom prst="rect">
            <a:avLst/>
          </a:prstGeom>
          <a:ln w="12700">
            <a:miter lim="400000"/>
          </a:ln>
        </p:spPr>
      </p:pic>
      <p:sp>
        <p:nvSpPr>
          <p:cNvPr id="148" name="Text Box 8"/>
          <p:cNvSpPr txBox="1"/>
          <p:nvPr/>
        </p:nvSpPr>
        <p:spPr>
          <a:xfrm>
            <a:off x="7208519" y="6284669"/>
            <a:ext cx="4937761" cy="2888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
        <p:nvSpPr>
          <p:cNvPr id="149" name="Title 1"/>
          <p:cNvSpPr txBox="1">
            <a:spLocks noGrp="1"/>
          </p:cNvSpPr>
          <p:nvPr>
            <p:ph type="title"/>
          </p:nvPr>
        </p:nvSpPr>
        <p:spPr>
          <a:xfrm>
            <a:off x="611801" y="525849"/>
            <a:ext cx="11049507" cy="782321"/>
          </a:xfrm>
          <a:prstGeom prst="rect">
            <a:avLst/>
          </a:prstGeom>
        </p:spPr>
        <p:txBody>
          <a:bodyPr>
            <a:normAutofit fontScale="90000"/>
          </a:bodyPr>
          <a:lstStyle/>
          <a:p>
            <a:r>
              <a:rPr lang="en-GB" dirty="0"/>
              <a:t>2. Unpack assumptions about the barriers and benefits of collaborative learning for IDL on an Assumptions Wall</a:t>
            </a:r>
            <a:endParaRPr dirty="0"/>
          </a:p>
        </p:txBody>
      </p:sp>
      <p:sp>
        <p:nvSpPr>
          <p:cNvPr id="5" name="Text Placeholder 4">
            <a:extLst>
              <a:ext uri="{FF2B5EF4-FFF2-40B4-BE49-F238E27FC236}">
                <a16:creationId xmlns:a16="http://schemas.microsoft.com/office/drawing/2014/main" id="{C9AE0547-F320-BFBA-96C1-3298F25D1873}"/>
              </a:ext>
            </a:extLst>
          </p:cNvPr>
          <p:cNvSpPr>
            <a:spLocks noGrp="1"/>
          </p:cNvSpPr>
          <p:nvPr>
            <p:ph type="body" idx="1"/>
          </p:nvPr>
        </p:nvSpPr>
        <p:spPr/>
        <p:txBody>
          <a:bodyPr>
            <a:normAutofit lnSpcReduction="10000"/>
          </a:bodyPr>
          <a:lstStyle/>
          <a:p>
            <a:r>
              <a:rPr lang="en-BE" dirty="0"/>
              <a:t>It is important to spend time collectively unpacking assumptions about the barriers and benefits of collaborative learning. </a:t>
            </a:r>
          </a:p>
          <a:p>
            <a:pPr marL="342900" indent="-342900">
              <a:buFont typeface="Arial" panose="020B0604020202020204" pitchFamily="34" charset="0"/>
              <a:buChar char="•"/>
            </a:pPr>
            <a:r>
              <a:rPr lang="en-BE" dirty="0"/>
              <a:t>Ask educators to list their assumptions about the barriers and benefits of collaborative learning for IDL. For example, the challenges of time, support and access to resources.</a:t>
            </a:r>
          </a:p>
          <a:p>
            <a:pPr marL="342900" indent="-342900">
              <a:buFont typeface="Arial" panose="020B0604020202020204" pitchFamily="34" charset="0"/>
              <a:buChar char="•"/>
            </a:pPr>
            <a:r>
              <a:rPr lang="en-BE" dirty="0"/>
              <a:t>Participants choose one barrier and one benefit that most informs their behaviour and attitude towards collaborative learning. </a:t>
            </a:r>
          </a:p>
          <a:p>
            <a:pPr marL="342900" indent="-342900">
              <a:buFont typeface="Arial" panose="020B0604020202020204" pitchFamily="34" charset="0"/>
              <a:buChar char="•"/>
            </a:pPr>
            <a:r>
              <a:rPr lang="en-BE" dirty="0"/>
              <a:t>Write the assumptions </a:t>
            </a:r>
            <a:r>
              <a:rPr lang="en-BE"/>
              <a:t>on post-it </a:t>
            </a:r>
            <a:r>
              <a:rPr lang="en-BE" dirty="0"/>
              <a:t>notes and post them on a wall.</a:t>
            </a:r>
          </a:p>
          <a:p>
            <a:pPr marL="342900" indent="-342900">
              <a:buFont typeface="Arial" panose="020B0604020202020204" pitchFamily="34" charset="0"/>
              <a:buChar char="•"/>
            </a:pPr>
            <a:r>
              <a:rPr lang="en-BE" dirty="0"/>
              <a:t>Allow time to read and explore the various contributions.</a:t>
            </a:r>
          </a:p>
          <a:p>
            <a:pPr marL="342900" indent="-342900">
              <a:buFont typeface="Arial" panose="020B0604020202020204" pitchFamily="34" charset="0"/>
              <a:buChar char="•"/>
            </a:pPr>
            <a:r>
              <a:rPr lang="en-BE" dirty="0"/>
              <a:t>Invite educators to select an assumption they are curious about and use this as the basis for discussion. </a:t>
            </a:r>
          </a:p>
          <a:p>
            <a:pPr marL="342900" indent="-342900">
              <a:buFont typeface="Arial" panose="020B0604020202020204" pitchFamily="34" charset="0"/>
              <a:buChar char="•"/>
            </a:pPr>
            <a:r>
              <a:rPr lang="en-BE" dirty="0"/>
              <a:t>Where barriers are discussed, focus the discussion towards possbile solutions and compromise.</a:t>
            </a:r>
          </a:p>
        </p:txBody>
      </p:sp>
    </p:spTree>
    <p:extLst>
      <p:ext uri="{BB962C8B-B14F-4D97-AF65-F5344CB8AC3E}">
        <p14:creationId xmlns:p14="http://schemas.microsoft.com/office/powerpoint/2010/main" val="223661697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Content Placeholder 2"/>
          <p:cNvSpPr txBox="1">
            <a:spLocks noGrp="1"/>
          </p:cNvSpPr>
          <p:nvPr>
            <p:ph type="body" sz="half" idx="1"/>
          </p:nvPr>
        </p:nvSpPr>
        <p:spPr>
          <a:xfrm>
            <a:off x="691173" y="1751176"/>
            <a:ext cx="10827034" cy="3039181"/>
          </a:xfrm>
          <a:prstGeom prst="rect">
            <a:avLst/>
          </a:prstGeom>
        </p:spPr>
        <p:txBody>
          <a:bodyPr/>
          <a:lstStyle/>
          <a:p>
            <a:pPr>
              <a:spcBef>
                <a:spcPts val="300"/>
              </a:spcBef>
              <a:defRPr sz="1400" b="1"/>
            </a:pPr>
            <a:r>
              <a:t>Education Scotland</a:t>
            </a:r>
          </a:p>
          <a:p>
            <a:pPr>
              <a:spcBef>
                <a:spcPts val="300"/>
              </a:spcBef>
              <a:defRPr sz="1400"/>
            </a:pPr>
            <a:r>
              <a:t>Denholm House</a:t>
            </a:r>
          </a:p>
          <a:p>
            <a:pPr>
              <a:spcBef>
                <a:spcPts val="300"/>
              </a:spcBef>
              <a:defRPr sz="1400"/>
            </a:pPr>
            <a:r>
              <a:t>Almondvale Business Park</a:t>
            </a:r>
          </a:p>
          <a:p>
            <a:pPr>
              <a:spcBef>
                <a:spcPts val="300"/>
              </a:spcBef>
              <a:defRPr sz="1400"/>
            </a:pPr>
            <a:r>
              <a:t>Almondvale Way</a:t>
            </a:r>
          </a:p>
          <a:p>
            <a:pPr>
              <a:spcBef>
                <a:spcPts val="300"/>
              </a:spcBef>
              <a:defRPr sz="1400"/>
            </a:pPr>
            <a:r>
              <a:t>Livingston EH54 6GA</a:t>
            </a:r>
          </a:p>
          <a:p>
            <a:pPr>
              <a:defRPr sz="1400"/>
            </a:pPr>
            <a:endParaRPr/>
          </a:p>
          <a:p>
            <a:pPr>
              <a:spcBef>
                <a:spcPts val="300"/>
              </a:spcBef>
              <a:defRPr sz="1400" b="1"/>
            </a:pPr>
            <a:r>
              <a:t>T   </a:t>
            </a:r>
            <a:r>
              <a:rPr b="0"/>
              <a:t>+44 (0)131 244 5000</a:t>
            </a:r>
          </a:p>
          <a:p>
            <a:pPr>
              <a:spcBef>
                <a:spcPts val="300"/>
              </a:spcBef>
              <a:defRPr sz="1400" b="1"/>
            </a:pPr>
            <a:r>
              <a:t>E   </a:t>
            </a:r>
            <a:r>
              <a:rPr b="0"/>
              <a:t>enquiries@educationscotland.gsi.gov.uk</a:t>
            </a:r>
          </a:p>
          <a:p>
            <a:pPr>
              <a:spcBef>
                <a:spcPts val="300"/>
              </a:spcBef>
              <a:defRPr sz="1400"/>
            </a:pPr>
            <a:r>
              <a:t> </a:t>
            </a:r>
          </a:p>
        </p:txBody>
      </p:sp>
      <p:pic>
        <p:nvPicPr>
          <p:cNvPr id="194" name="Picture 3" descr="Picture 3"/>
          <p:cNvPicPr>
            <a:picLocks noChangeAspect="1"/>
          </p:cNvPicPr>
          <p:nvPr/>
        </p:nvPicPr>
        <p:blipFill>
          <a:blip r:embed="rId3" cstate="email">
            <a:extLst>
              <a:ext uri="{28A0092B-C50C-407E-A947-70E740481C1C}">
                <a14:useLocalDpi xmlns:a14="http://schemas.microsoft.com/office/drawing/2010/main"/>
              </a:ext>
            </a:extLst>
          </a:blip>
          <a:srcRect l="9653" t="15093" r="10208" b="27991"/>
          <a:stretch>
            <a:fillRect/>
          </a:stretch>
        </p:blipFill>
        <p:spPr>
          <a:xfrm>
            <a:off x="546912" y="398639"/>
            <a:ext cx="2604793" cy="1131025"/>
          </a:xfrm>
          <a:prstGeom prst="rect">
            <a:avLst/>
          </a:prstGeom>
          <a:ln w="12700">
            <a:miter lim="400000"/>
          </a:ln>
        </p:spPr>
      </p:pic>
      <p:pic>
        <p:nvPicPr>
          <p:cNvPr id="195" name="Picture 6" descr="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3752515"/>
            <a:ext cx="12209381" cy="3105485"/>
          </a:xfrm>
          <a:prstGeom prst="rect">
            <a:avLst/>
          </a:prstGeom>
          <a:ln w="12700">
            <a:miter lim="400000"/>
          </a:ln>
        </p:spPr>
      </p:pic>
      <p:sp>
        <p:nvSpPr>
          <p:cNvPr id="196" name="Text Box 8"/>
          <p:cNvSpPr txBox="1"/>
          <p:nvPr/>
        </p:nvSpPr>
        <p:spPr>
          <a:xfrm>
            <a:off x="7208519" y="6057900"/>
            <a:ext cx="4937761" cy="288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marR="259715" algn="r">
              <a:tabLst>
                <a:tab pos="3327400" algn="l"/>
              </a:tabLst>
              <a:defRPr sz="1400" b="1">
                <a:solidFill>
                  <a:srgbClr val="FFFFFF"/>
                </a:solidFill>
              </a:defRPr>
            </a:lvl1pPr>
          </a:lstStyle>
          <a:p>
            <a:r>
              <a:t>For Scotland's learners, with Scotland's educators</a:t>
            </a:r>
          </a:p>
        </p:txBody>
      </p:sp>
    </p:spTree>
  </p:cSld>
  <p:clrMapOvr>
    <a:masterClrMapping/>
  </p:clrMapOvr>
  <p:transition spd="med"/>
</p:sld>
</file>

<file path=ppt/theme/theme1.xml><?xml version="1.0" encoding="utf-8"?>
<a:theme xmlns:a="http://schemas.openxmlformats.org/drawingml/2006/main" name="Powerpoint_template">
  <a:themeElements>
    <a:clrScheme name="Powerpoint_templat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Powerpoint_template">
      <a:majorFont>
        <a:latin typeface="Helvetica"/>
        <a:ea typeface="Helvetica"/>
        <a:cs typeface="Helvetica"/>
      </a:majorFont>
      <a:minorFont>
        <a:latin typeface="Calibri"/>
        <a:ea typeface="Calibri"/>
        <a:cs typeface="Calibri"/>
      </a:minorFont>
    </a:fontScheme>
    <a:fmtScheme name="Powerpoint_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owerpoint_template">
  <a:themeElements>
    <a:clrScheme name="Powerpoint_templat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Powerpoint_template">
      <a:majorFont>
        <a:latin typeface="Helvetica"/>
        <a:ea typeface="Helvetica"/>
        <a:cs typeface="Helvetica"/>
      </a:majorFont>
      <a:minorFont>
        <a:latin typeface="Calibri"/>
        <a:ea typeface="Calibri"/>
        <a:cs typeface="Calibri"/>
      </a:minorFont>
    </a:fontScheme>
    <a:fmtScheme name="Powerpoint_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101</TotalTime>
  <Words>1280</Words>
  <Application>Microsoft Office PowerPoint</Application>
  <PresentationFormat>Widescreen</PresentationFormat>
  <Paragraphs>72</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Roman</vt:lpstr>
      <vt:lpstr>Powerpoint_template</vt:lpstr>
      <vt:lpstr>PowerPoint Presentation</vt:lpstr>
      <vt:lpstr>How to use this download pack</vt:lpstr>
      <vt:lpstr>Discussion activities</vt:lpstr>
      <vt:lpstr>PowerPoint Presentation</vt:lpstr>
      <vt:lpstr>1. Parts, People, Interactions – reflect on the existing system of collaborative learning in your setting</vt:lpstr>
      <vt:lpstr>1. Parts, People, Interactions – reflect on the existing system of collaborative learning in your setting</vt:lpstr>
      <vt:lpstr>1. Parts, People, Interactions – reflect on the existing system of collaborative learning in your setting</vt:lpstr>
      <vt:lpstr>2. Unpack assumptions about the barriers and benefits of collaborative learning for IDL on an Assumptions Wall</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Collaborative Professional Learning</dc:title>
  <dc:creator>Stevenson J (Jeremy)</dc:creator>
  <cp:lastModifiedBy>Stevenson J (Jeremy)</cp:lastModifiedBy>
  <cp:revision>10</cp:revision>
  <dcterms:modified xsi:type="dcterms:W3CDTF">2022-05-25T07:47:53Z</dcterms:modified>
</cp:coreProperties>
</file>